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271" r:id="rId3"/>
    <p:sldId id="313" r:id="rId4"/>
    <p:sldId id="276" r:id="rId5"/>
    <p:sldId id="481" r:id="rId6"/>
    <p:sldId id="256" r:id="rId7"/>
    <p:sldId id="306" r:id="rId8"/>
    <p:sldId id="530" r:id="rId9"/>
    <p:sldId id="482" r:id="rId10"/>
    <p:sldId id="483" r:id="rId11"/>
    <p:sldId id="484" r:id="rId12"/>
    <p:sldId id="485" r:id="rId13"/>
    <p:sldId id="512" r:id="rId14"/>
    <p:sldId id="486" r:id="rId15"/>
    <p:sldId id="513" r:id="rId16"/>
    <p:sldId id="493" r:id="rId17"/>
    <p:sldId id="501" r:id="rId18"/>
    <p:sldId id="499" r:id="rId19"/>
    <p:sldId id="492" r:id="rId20"/>
    <p:sldId id="497" r:id="rId21"/>
    <p:sldId id="502" r:id="rId22"/>
    <p:sldId id="500" r:id="rId23"/>
    <p:sldId id="511" r:id="rId24"/>
    <p:sldId id="503" r:id="rId25"/>
    <p:sldId id="494" r:id="rId26"/>
    <p:sldId id="490" r:id="rId27"/>
    <p:sldId id="498" r:id="rId28"/>
    <p:sldId id="509" r:id="rId29"/>
    <p:sldId id="495" r:id="rId30"/>
    <p:sldId id="531" r:id="rId31"/>
    <p:sldId id="508" r:id="rId32"/>
    <p:sldId id="514" r:id="rId33"/>
    <p:sldId id="516" r:id="rId34"/>
    <p:sldId id="519" r:id="rId35"/>
    <p:sldId id="506" r:id="rId36"/>
    <p:sldId id="523" r:id="rId37"/>
    <p:sldId id="524" r:id="rId38"/>
    <p:sldId id="532" r:id="rId39"/>
    <p:sldId id="534"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313"/>
            <p14:sldId id="276"/>
            <p14:sldId id="481"/>
            <p14:sldId id="256"/>
            <p14:sldId id="306"/>
            <p14:sldId id="530"/>
            <p14:sldId id="482"/>
            <p14:sldId id="483"/>
            <p14:sldId id="484"/>
            <p14:sldId id="485"/>
            <p14:sldId id="512"/>
            <p14:sldId id="486"/>
            <p14:sldId id="513"/>
            <p14:sldId id="493"/>
            <p14:sldId id="501"/>
            <p14:sldId id="499"/>
            <p14:sldId id="492"/>
            <p14:sldId id="497"/>
            <p14:sldId id="502"/>
            <p14:sldId id="500"/>
            <p14:sldId id="511"/>
            <p14:sldId id="503"/>
            <p14:sldId id="494"/>
            <p14:sldId id="490"/>
            <p14:sldId id="498"/>
            <p14:sldId id="509"/>
            <p14:sldId id="495"/>
            <p14:sldId id="531"/>
            <p14:sldId id="508"/>
            <p14:sldId id="514"/>
            <p14:sldId id="516"/>
            <p14:sldId id="519"/>
            <p14:sldId id="506"/>
            <p14:sldId id="523"/>
            <p14:sldId id="524"/>
            <p14:sldId id="532"/>
            <p14:sldId id="53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52F4A"/>
    <a:srgbClr val="6C263C"/>
    <a:srgbClr val="669BBC"/>
    <a:srgbClr val="9C898F"/>
    <a:srgbClr val="4472C4"/>
    <a:srgbClr val="8E5A6D"/>
    <a:srgbClr val="A5A5A5"/>
    <a:srgbClr val="000000"/>
    <a:srgbClr val="2D3956"/>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9" d="100"/>
          <a:sy n="69" d="100"/>
        </p:scale>
        <p:origin x="756"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13</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15</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16</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18</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20</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22</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23</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25</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26</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27</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28</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29</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30</a:t>
            </a:fld>
            <a:endParaRPr lang="en-US">
              <a:solidFill>
                <a:prstClr val="black"/>
              </a:solidFill>
            </a:endParaRPr>
          </a:p>
        </p:txBody>
      </p:sp>
    </p:spTree>
    <p:extLst>
      <p:ext uri="{BB962C8B-B14F-4D97-AF65-F5344CB8AC3E}">
        <p14:creationId xmlns:p14="http://schemas.microsoft.com/office/powerpoint/2010/main" val="110821609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31</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32</a:t>
            </a:fld>
            <a:endParaRPr lang="en-US">
              <a:solidFill>
                <a:prstClr val="black"/>
              </a:solidFill>
            </a:endParaRPr>
          </a:p>
        </p:txBody>
      </p:sp>
    </p:spTree>
    <p:extLst>
      <p:ext uri="{BB962C8B-B14F-4D97-AF65-F5344CB8AC3E}">
        <p14:creationId xmlns:p14="http://schemas.microsoft.com/office/powerpoint/2010/main" val="248467206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33</a:t>
            </a:fld>
            <a:endParaRPr lang="en-US">
              <a:solidFill>
                <a:prstClr val="black"/>
              </a:solidFill>
            </a:endParaRPr>
          </a:p>
        </p:txBody>
      </p:sp>
    </p:spTree>
    <p:extLst>
      <p:ext uri="{BB962C8B-B14F-4D97-AF65-F5344CB8AC3E}">
        <p14:creationId xmlns:p14="http://schemas.microsoft.com/office/powerpoint/2010/main" val="258514209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34</a:t>
            </a:fld>
            <a:endParaRPr lang="en-US">
              <a:solidFill>
                <a:prstClr val="black"/>
              </a:solidFill>
            </a:endParaRPr>
          </a:p>
        </p:txBody>
      </p:sp>
    </p:spTree>
    <p:extLst>
      <p:ext uri="{BB962C8B-B14F-4D97-AF65-F5344CB8AC3E}">
        <p14:creationId xmlns:p14="http://schemas.microsoft.com/office/powerpoint/2010/main" val="32886050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3/15/2024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3/15/2024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3/15/2024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3/15/2024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3/15/2024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3/15/2024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3/15/2024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3/15/2024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3/15/2024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3/15/2024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3/15/2024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3/15/2024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2.jp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image" Target="../media/image8.jpe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11.svg"/><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1.jpeg"/><Relationship Id="rId7"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12.png"/></Relationships>
</file>

<file path=ppt/slides/_rels/slide4.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9.png"/><Relationship Id="rId1" Type="http://schemas.openxmlformats.org/officeDocument/2006/relationships/slideLayout" Target="../slideLayouts/slideLayout16.xml"/><Relationship Id="rId6" Type="http://schemas.openxmlformats.org/officeDocument/2006/relationships/image" Target="../media/image13.png"/><Relationship Id="rId5" Type="http://schemas.openxmlformats.org/officeDocument/2006/relationships/image" Target="../media/image13.sv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9.png"/><Relationship Id="rId1" Type="http://schemas.openxmlformats.org/officeDocument/2006/relationships/slideLayout" Target="../slideLayouts/slideLayout16.xml"/><Relationship Id="rId6" Type="http://schemas.openxmlformats.org/officeDocument/2006/relationships/image" Target="../media/image13.png"/><Relationship Id="rId5" Type="http://schemas.openxmlformats.org/officeDocument/2006/relationships/image" Target="../media/image13.sv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0.png"/><Relationship Id="rId4" Type="http://schemas.openxmlformats.org/officeDocument/2006/relationships/image" Target="../media/image11.svg"/></Relationships>
</file>

<file path=ppt/slides/_rels/slide7.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4.png"/><Relationship Id="rId7"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8.xml"/><Relationship Id="rId6" Type="http://schemas.openxmlformats.org/officeDocument/2006/relationships/image" Target="../media/image11.svg"/><Relationship Id="rId5" Type="http://schemas.openxmlformats.org/officeDocument/2006/relationships/image" Target="../media/image9.png"/><Relationship Id="rId4" Type="http://schemas.openxmlformats.org/officeDocument/2006/relationships/image" Target="../media/image19.svg"/></Relationships>
</file>

<file path=ppt/slides/_rels/slide8.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9.png"/><Relationship Id="rId7"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8.xml"/><Relationship Id="rId6" Type="http://schemas.openxmlformats.org/officeDocument/2006/relationships/image" Target="../media/image11.svg"/></Relationships>
</file>

<file path=ppt/slides/_rels/slide9.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4.png"/><Relationship Id="rId7"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8.xml"/><Relationship Id="rId6" Type="http://schemas.openxmlformats.org/officeDocument/2006/relationships/image" Target="../media/image11.svg"/><Relationship Id="rId5" Type="http://schemas.openxmlformats.org/officeDocument/2006/relationships/image" Target="../media/image9.png"/><Relationship Id="rId4" Type="http://schemas.openxmlformats.org/officeDocument/2006/relationships/image" Target="../media/image19.sv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0.png"/><Relationship Id="rId4" Type="http://schemas.openxmlformats.org/officeDocument/2006/relationships/image" Target="../media/image11.svg"/></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0.png"/><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0.png"/><Relationship Id="rId4" Type="http://schemas.openxmlformats.org/officeDocument/2006/relationships/image" Target="../media/image11.svg"/></Relationships>
</file>

<file path=ppt/slides/_rels/slide1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1.jpeg"/><Relationship Id="rId7"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9.pn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0.png"/><Relationship Id="rId4" Type="http://schemas.openxmlformats.org/officeDocument/2006/relationships/image" Target="../media/image11.svg"/></Relationships>
</file>

<file path=ppt/slides/_rels/slide15.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1.jpeg"/><Relationship Id="rId7"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9.pn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5.jpeg"/><Relationship Id="rId7" Type="http://schemas.openxmlformats.org/officeDocument/2006/relationships/image" Target="../media/image5.sv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4" Type="http://schemas.openxmlformats.org/officeDocument/2006/relationships/image" Target="../media/image10.png"/><Relationship Id="rId9" Type="http://schemas.openxmlformats.org/officeDocument/2006/relationships/image" Target="../media/image17.svg"/></Relationships>
</file>

<file path=ppt/slides/_rels/slide17.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9.png"/><Relationship Id="rId1" Type="http://schemas.openxmlformats.org/officeDocument/2006/relationships/slideLayout" Target="../slideLayouts/slideLayout16.xml"/><Relationship Id="rId6" Type="http://schemas.openxmlformats.org/officeDocument/2006/relationships/image" Target="../media/image13.png"/><Relationship Id="rId5" Type="http://schemas.openxmlformats.org/officeDocument/2006/relationships/image" Target="../media/image13.svg"/><Relationship Id="rId4" Type="http://schemas.openxmlformats.org/officeDocument/2006/relationships/image" Target="../media/image10.png"/></Relationships>
</file>

<file path=ppt/slides/_rels/slide18.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5.jpeg"/><Relationship Id="rId7" Type="http://schemas.openxmlformats.org/officeDocument/2006/relationships/image" Target="../media/image5.svg"/><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4" Type="http://schemas.openxmlformats.org/officeDocument/2006/relationships/image" Target="../media/image10.png"/><Relationship Id="rId9" Type="http://schemas.openxmlformats.org/officeDocument/2006/relationships/image" Target="../media/image17.svg"/></Relationships>
</file>

<file path=ppt/slides/_rels/slide19.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9.png"/><Relationship Id="rId1" Type="http://schemas.openxmlformats.org/officeDocument/2006/relationships/slideLayout" Target="../slideLayouts/slideLayout16.xml"/><Relationship Id="rId6" Type="http://schemas.openxmlformats.org/officeDocument/2006/relationships/image" Target="../media/image13.png"/><Relationship Id="rId5" Type="http://schemas.openxmlformats.org/officeDocument/2006/relationships/image" Target="../media/image13.svg"/><Relationship Id="rId4" Type="http://schemas.openxmlformats.org/officeDocument/2006/relationships/image" Target="../media/image10.png"/></Relationships>
</file>

<file path=ppt/slides/_rels/slide20.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5.jpeg"/><Relationship Id="rId7" Type="http://schemas.openxmlformats.org/officeDocument/2006/relationships/image" Target="../media/image5.svg"/><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4" Type="http://schemas.openxmlformats.org/officeDocument/2006/relationships/image" Target="../media/image10.png"/><Relationship Id="rId9" Type="http://schemas.openxmlformats.org/officeDocument/2006/relationships/image" Target="../media/image17.svg"/></Relationships>
</file>

<file path=ppt/slides/_rels/slide21.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9.png"/><Relationship Id="rId1" Type="http://schemas.openxmlformats.org/officeDocument/2006/relationships/slideLayout" Target="../slideLayouts/slideLayout16.xml"/><Relationship Id="rId6" Type="http://schemas.openxmlformats.org/officeDocument/2006/relationships/image" Target="../media/image13.png"/><Relationship Id="rId5" Type="http://schemas.openxmlformats.org/officeDocument/2006/relationships/image" Target="../media/image13.svg"/><Relationship Id="rId4" Type="http://schemas.openxmlformats.org/officeDocument/2006/relationships/image" Target="../media/image10.png"/></Relationships>
</file>

<file path=ppt/slides/_rels/slide22.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5.jpeg"/><Relationship Id="rId7" Type="http://schemas.openxmlformats.org/officeDocument/2006/relationships/image" Target="../media/image5.svg"/><Relationship Id="rId2" Type="http://schemas.openxmlformats.org/officeDocument/2006/relationships/notesSlide" Target="../notesSlides/notesSlide8.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4" Type="http://schemas.openxmlformats.org/officeDocument/2006/relationships/image" Target="../media/image10.png"/><Relationship Id="rId9" Type="http://schemas.openxmlformats.org/officeDocument/2006/relationships/image" Target="../media/image17.svg"/></Relationships>
</file>

<file path=ppt/slides/_rels/slide2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1.jpeg"/><Relationship Id="rId7"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9.png"/><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9.png"/><Relationship Id="rId1" Type="http://schemas.openxmlformats.org/officeDocument/2006/relationships/slideLayout" Target="../slideLayouts/slideLayout16.xml"/><Relationship Id="rId6" Type="http://schemas.openxmlformats.org/officeDocument/2006/relationships/image" Target="../media/image13.png"/><Relationship Id="rId5" Type="http://schemas.openxmlformats.org/officeDocument/2006/relationships/image" Target="../media/image13.svg"/><Relationship Id="rId4" Type="http://schemas.openxmlformats.org/officeDocument/2006/relationships/image" Target="../media/image10.png"/></Relationships>
</file>

<file path=ppt/slides/_rels/slide25.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5.jpeg"/><Relationship Id="rId7" Type="http://schemas.openxmlformats.org/officeDocument/2006/relationships/image" Target="../media/image5.svg"/><Relationship Id="rId2" Type="http://schemas.openxmlformats.org/officeDocument/2006/relationships/notesSlide" Target="../notesSlides/notesSlide10.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4" Type="http://schemas.openxmlformats.org/officeDocument/2006/relationships/image" Target="../media/image10.png"/><Relationship Id="rId9" Type="http://schemas.openxmlformats.org/officeDocument/2006/relationships/image" Target="../media/image17.svg"/></Relationships>
</file>

<file path=ppt/slides/_rels/slide26.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1.jpeg"/><Relationship Id="rId7"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9.png"/><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5.jpeg"/><Relationship Id="rId7" Type="http://schemas.openxmlformats.org/officeDocument/2006/relationships/image" Target="../media/image5.svg"/><Relationship Id="rId2" Type="http://schemas.openxmlformats.org/officeDocument/2006/relationships/notesSlide" Target="../notesSlides/notesSlide12.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4" Type="http://schemas.openxmlformats.org/officeDocument/2006/relationships/image" Target="../media/image10.png"/><Relationship Id="rId9" Type="http://schemas.openxmlformats.org/officeDocument/2006/relationships/image" Target="../media/image17.svg"/></Relationships>
</file>

<file path=ppt/slides/_rels/slide28.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1.jpeg"/><Relationship Id="rId7"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9.png"/><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5.jpeg"/><Relationship Id="rId7" Type="http://schemas.openxmlformats.org/officeDocument/2006/relationships/image" Target="../media/image5.svg"/><Relationship Id="rId2" Type="http://schemas.openxmlformats.org/officeDocument/2006/relationships/notesSlide" Target="../notesSlides/notesSlide14.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4" Type="http://schemas.openxmlformats.org/officeDocument/2006/relationships/image" Target="../media/image10.png"/><Relationship Id="rId9" Type="http://schemas.openxmlformats.org/officeDocument/2006/relationships/image" Target="../media/image17.svg"/></Relationships>
</file>

<file path=ppt/slides/_rels/slide30.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5.jpeg"/><Relationship Id="rId7" Type="http://schemas.openxmlformats.org/officeDocument/2006/relationships/image" Target="../media/image5.svg"/><Relationship Id="rId2" Type="http://schemas.openxmlformats.org/officeDocument/2006/relationships/notesSlide" Target="../notesSlides/notesSlide15.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4" Type="http://schemas.openxmlformats.org/officeDocument/2006/relationships/image" Target="../media/image10.png"/><Relationship Id="rId9" Type="http://schemas.openxmlformats.org/officeDocument/2006/relationships/image" Target="../media/image17.svg"/></Relationships>
</file>

<file path=ppt/slides/_rels/slide31.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1.jpeg"/><Relationship Id="rId7" Type="http://schemas.openxmlformats.org/officeDocument/2006/relationships/image" Target="../media/image10.png"/><Relationship Id="rId2" Type="http://schemas.openxmlformats.org/officeDocument/2006/relationships/notesSlide" Target="../notesSlides/notesSlide16.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9.png"/><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1.jpeg"/><Relationship Id="rId7" Type="http://schemas.openxmlformats.org/officeDocument/2006/relationships/image" Target="../media/image10.png"/><Relationship Id="rId2" Type="http://schemas.openxmlformats.org/officeDocument/2006/relationships/notesSlide" Target="../notesSlides/notesSlide17.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9.png"/><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1.jpeg"/><Relationship Id="rId7" Type="http://schemas.openxmlformats.org/officeDocument/2006/relationships/image" Target="../media/image10.png"/><Relationship Id="rId2" Type="http://schemas.openxmlformats.org/officeDocument/2006/relationships/notesSlide" Target="../notesSlides/notesSlide18.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9.png"/><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1.jpeg"/><Relationship Id="rId7" Type="http://schemas.openxmlformats.org/officeDocument/2006/relationships/image" Target="../media/image10.png"/><Relationship Id="rId2" Type="http://schemas.openxmlformats.org/officeDocument/2006/relationships/notesSlide" Target="../notesSlides/notesSlide19.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9.png"/><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9.png"/><Relationship Id="rId1" Type="http://schemas.openxmlformats.org/officeDocument/2006/relationships/slideLayout" Target="../slideLayouts/slideLayout16.xml"/><Relationship Id="rId6" Type="http://schemas.openxmlformats.org/officeDocument/2006/relationships/image" Target="../media/image13.png"/><Relationship Id="rId5" Type="http://schemas.openxmlformats.org/officeDocument/2006/relationships/image" Target="../media/image13.svg"/><Relationship Id="rId4" Type="http://schemas.openxmlformats.org/officeDocument/2006/relationships/image" Target="../media/image10.png"/></Relationships>
</file>

<file path=ppt/slides/_rels/slide36.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9.png"/><Relationship Id="rId1" Type="http://schemas.openxmlformats.org/officeDocument/2006/relationships/slideLayout" Target="../slideLayouts/slideLayout16.xml"/><Relationship Id="rId6" Type="http://schemas.openxmlformats.org/officeDocument/2006/relationships/image" Target="../media/image13.png"/><Relationship Id="rId5" Type="http://schemas.openxmlformats.org/officeDocument/2006/relationships/image" Target="../media/image13.svg"/><Relationship Id="rId4" Type="http://schemas.openxmlformats.org/officeDocument/2006/relationships/image" Target="../media/image10.png"/></Relationships>
</file>

<file path=ppt/slides/_rels/slide37.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9.png"/><Relationship Id="rId1" Type="http://schemas.openxmlformats.org/officeDocument/2006/relationships/slideLayout" Target="../slideLayouts/slideLayout16.xml"/><Relationship Id="rId6" Type="http://schemas.openxmlformats.org/officeDocument/2006/relationships/image" Target="../media/image13.png"/><Relationship Id="rId5" Type="http://schemas.openxmlformats.org/officeDocument/2006/relationships/image" Target="../media/image13.svg"/><Relationship Id="rId4" Type="http://schemas.openxmlformats.org/officeDocument/2006/relationships/image" Target="../media/image10.png"/></Relationships>
</file>

<file path=ppt/slides/_rels/slide38.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9.png"/><Relationship Id="rId1" Type="http://schemas.openxmlformats.org/officeDocument/2006/relationships/slideLayout" Target="../slideLayouts/slideLayout16.xml"/><Relationship Id="rId6" Type="http://schemas.openxmlformats.org/officeDocument/2006/relationships/image" Target="../media/image13.png"/><Relationship Id="rId5" Type="http://schemas.openxmlformats.org/officeDocument/2006/relationships/image" Target="../media/image13.svg"/><Relationship Id="rId4" Type="http://schemas.openxmlformats.org/officeDocument/2006/relationships/image" Target="../media/image10.png"/></Relationships>
</file>

<file path=ppt/slides/_rels/slide39.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9.png"/><Relationship Id="rId1" Type="http://schemas.openxmlformats.org/officeDocument/2006/relationships/slideLayout" Target="../slideLayouts/slideLayout16.xml"/><Relationship Id="rId6" Type="http://schemas.openxmlformats.org/officeDocument/2006/relationships/image" Target="../media/image13.png"/><Relationship Id="rId5" Type="http://schemas.openxmlformats.org/officeDocument/2006/relationships/image" Target="../media/image13.svg"/><Relationship Id="rId4" Type="http://schemas.openxmlformats.org/officeDocument/2006/relationships/image" Target="../media/image10.png"/></Relationships>
</file>

<file path=ppt/slides/_rels/slide40.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17.png"/><Relationship Id="rId7" Type="http://schemas.openxmlformats.org/officeDocument/2006/relationships/image" Target="../media/image4.png"/><Relationship Id="rId2" Type="http://schemas.openxmlformats.org/officeDocument/2006/relationships/image" Target="../media/image16.jpeg"/><Relationship Id="rId1" Type="http://schemas.openxmlformats.org/officeDocument/2006/relationships/slideLayout" Target="../slideLayouts/slideLayout17.xml"/><Relationship Id="rId6" Type="http://schemas.openxmlformats.org/officeDocument/2006/relationships/image" Target="../media/image17.svg"/><Relationship Id="rId5" Type="http://schemas.openxmlformats.org/officeDocument/2006/relationships/image" Target="../media/image13.png"/><Relationship Id="rId4" Type="http://schemas.openxmlformats.org/officeDocument/2006/relationships/image" Target="../media/image2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extLst>
              <a:ext uri="{FF2B5EF4-FFF2-40B4-BE49-F238E27FC236}">
                <a16:creationId xmlns:a16="http://schemas.microsoft.com/office/drawing/2014/main" id="{E3948B05-7CE6-E480-29B8-35C2C64D07A6}"/>
              </a:ext>
            </a:extLst>
          </p:cNvPr>
          <p:cNvSpPr/>
          <p:nvPr/>
        </p:nvSpPr>
        <p:spPr>
          <a:xfrm>
            <a:off x="-57150" y="-54000"/>
            <a:ext cx="6988892"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cs typeface="+mj-cs"/>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307782" y="-44450"/>
            <a:ext cx="1714970" cy="978394"/>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71410" y="27030"/>
            <a:ext cx="2071948" cy="565586"/>
          </a:xfrm>
          <a:prstGeom prst="rect">
            <a:avLst/>
          </a:prstGeom>
        </p:spPr>
      </p:pic>
      <p:pic>
        <p:nvPicPr>
          <p:cNvPr id="2050" name="Picture 2" descr="C:\Users\NoteBook\Desktop\formal pic.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1814172"/>
            <a:ext cx="2365418" cy="290531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 name="Picture 6"/>
          <p:cNvPicPr>
            <a:picLocks noChangeAspect="1"/>
          </p:cNvPicPr>
          <p:nvPr/>
        </p:nvPicPr>
        <p:blipFill>
          <a:blip r:embed="rId8"/>
          <a:stretch>
            <a:fillRect/>
          </a:stretch>
        </p:blipFill>
        <p:spPr>
          <a:xfrm>
            <a:off x="6517687" y="4605394"/>
            <a:ext cx="4279763" cy="1316850"/>
          </a:xfrm>
          <a:prstGeom prst="rect">
            <a:avLst/>
          </a:prstGeom>
        </p:spPr>
      </p:pic>
      <p:pic>
        <p:nvPicPr>
          <p:cNvPr id="8" name="Picture 7"/>
          <p:cNvPicPr>
            <a:picLocks noChangeAspect="1"/>
          </p:cNvPicPr>
          <p:nvPr/>
        </p:nvPicPr>
        <p:blipFill>
          <a:blip r:embed="rId9"/>
          <a:stretch>
            <a:fillRect/>
          </a:stretch>
        </p:blipFill>
        <p:spPr>
          <a:xfrm>
            <a:off x="9733654" y="6330392"/>
            <a:ext cx="2863225" cy="527608"/>
          </a:xfrm>
          <a:prstGeom prst="rect">
            <a:avLst/>
          </a:prstGeom>
        </p:spPr>
      </p:pic>
      <p:sp>
        <p:nvSpPr>
          <p:cNvPr id="2" name="Rectangle: Rounded Corners 1">
            <a:extLst>
              <a:ext uri="{FF2B5EF4-FFF2-40B4-BE49-F238E27FC236}">
                <a16:creationId xmlns:a16="http://schemas.microsoft.com/office/drawing/2014/main" id="{6E5A06EC-53EE-431B-8EE3-49DF1FD24CF4}"/>
              </a:ext>
            </a:extLst>
          </p:cNvPr>
          <p:cNvSpPr/>
          <p:nvPr/>
        </p:nvSpPr>
        <p:spPr>
          <a:xfrm>
            <a:off x="4683849" y="1333236"/>
            <a:ext cx="7859843" cy="174473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sz="1200" dirty="0">
              <a:solidFill>
                <a:schemeClr val="tx1">
                  <a:lumMod val="95000"/>
                  <a:lumOff val="5000"/>
                </a:schemeClr>
              </a:solidFill>
              <a:cs typeface="mohammad bold art 1" pitchFamily="2" charset="-78"/>
            </a:endParaRPr>
          </a:p>
          <a:p>
            <a:pPr algn="ctr"/>
            <a:r>
              <a:rPr lang="ar-EG" sz="2800" b="1" dirty="0">
                <a:solidFill>
                  <a:srgbClr val="C00000"/>
                </a:solidFill>
              </a:rPr>
              <a:t>نظريات المعرفة من وسائل الإعلام</a:t>
            </a:r>
          </a:p>
          <a:p>
            <a:pPr algn="ctr">
              <a:spcAft>
                <a:spcPts val="0"/>
              </a:spcAft>
            </a:pPr>
            <a:r>
              <a:rPr lang="en-US" sz="2800" b="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Knowledge Theories from the Media </a:t>
            </a:r>
            <a:endParaRPr lang="en-US" sz="1200" dirty="0">
              <a:solidFill>
                <a:srgbClr val="0070C0"/>
              </a:solidFill>
              <a:latin typeface="Times New Roman" panose="02020603050405020304" pitchFamily="18" charset="0"/>
              <a:ea typeface="Times New Roman" panose="02020603050405020304" pitchFamily="18" charset="0"/>
            </a:endParaRPr>
          </a:p>
        </p:txBody>
      </p:sp>
      <p:sp>
        <p:nvSpPr>
          <p:cNvPr id="3" name="Rectangle: Rounded Corners 2">
            <a:extLst>
              <a:ext uri="{FF2B5EF4-FFF2-40B4-BE49-F238E27FC236}">
                <a16:creationId xmlns:a16="http://schemas.microsoft.com/office/drawing/2014/main" id="{9B9A9E3A-DC73-4836-87EA-0C3EC6B01CA4}"/>
              </a:ext>
            </a:extLst>
          </p:cNvPr>
          <p:cNvSpPr/>
          <p:nvPr/>
        </p:nvSpPr>
        <p:spPr>
          <a:xfrm>
            <a:off x="6205928" y="3310539"/>
            <a:ext cx="4588978" cy="886707"/>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C00000"/>
                </a:solidFill>
              </a:rPr>
              <a:t>مقرر نظريات الاتصال الإعلامي</a:t>
            </a:r>
          </a:p>
          <a:p>
            <a:pPr algn="ctr"/>
            <a:r>
              <a:rPr lang="ar-EG" sz="2400" b="1" dirty="0">
                <a:solidFill>
                  <a:srgbClr val="0070C0"/>
                </a:solidFill>
              </a:rPr>
              <a:t>المحاضرة السابعة </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a:extLst>
              <a:ext uri="{FF2B5EF4-FFF2-40B4-BE49-F238E27FC236}">
                <a16:creationId xmlns:a16="http://schemas.microsoft.com/office/drawing/2014/main" id="{625A65B4-F2A8-05FC-5604-83D2080647B6}"/>
              </a:ext>
            </a:extLst>
          </p:cNvPr>
          <p:cNvSpPr/>
          <p:nvPr/>
        </p:nvSpPr>
        <p:spPr>
          <a:xfrm flipV="1">
            <a:off x="2626179" y="455180"/>
            <a:ext cx="9290518"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1533815" cy="1356601"/>
          </a:xfrm>
          <a:prstGeom prst="rect">
            <a:avLst/>
          </a:prstGeom>
        </p:spPr>
      </p:pic>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0312351" y="6357101"/>
            <a:ext cx="1879649" cy="483620"/>
          </a:xfrm>
          <a:prstGeom prst="rect">
            <a:avLst/>
          </a:prstGeom>
        </p:spPr>
      </p:pic>
      <p:sp>
        <p:nvSpPr>
          <p:cNvPr id="5" name="Rounded Rectangle 4"/>
          <p:cNvSpPr/>
          <p:nvPr/>
        </p:nvSpPr>
        <p:spPr>
          <a:xfrm>
            <a:off x="1858297" y="1428063"/>
            <a:ext cx="9201244" cy="3881355"/>
          </a:xfrm>
          <a:prstGeom prst="roundRect">
            <a:avLst/>
          </a:prstGeom>
          <a:solidFill>
            <a:srgbClr val="852F4A">
              <a:alpha val="54118"/>
            </a:srgbClr>
          </a:solidFill>
          <a:ln>
            <a:noFill/>
          </a:ln>
        </p:spPr>
        <p:style>
          <a:lnRef idx="2">
            <a:schemeClr val="accent3">
              <a:shade val="50000"/>
            </a:schemeClr>
          </a:lnRef>
          <a:fillRef idx="1">
            <a:schemeClr val="accent3"/>
          </a:fillRef>
          <a:effectRef idx="0">
            <a:schemeClr val="accent3"/>
          </a:effectRef>
          <a:fontRef idx="minor">
            <a:schemeClr val="lt1"/>
          </a:fontRef>
        </p:style>
        <p:txBody>
          <a:bodyPr rtlCol="1" anchor="ctr"/>
          <a:lstStyle/>
          <a:p>
            <a:pPr lvl="0" algn="r" rtl="1">
              <a:lnSpc>
                <a:spcPct val="115000"/>
              </a:lnSpc>
              <a:spcAft>
                <a:spcPts val="0"/>
              </a:spcAft>
            </a:pPr>
            <a:endParaRPr lang="en-US" dirty="0">
              <a:ea typeface="Calibri"/>
              <a:cs typeface="Arial"/>
            </a:endParaRPr>
          </a:p>
        </p:txBody>
      </p:sp>
      <p:sp>
        <p:nvSpPr>
          <p:cNvPr id="12" name="Rounded Rectangle 11"/>
          <p:cNvSpPr/>
          <p:nvPr/>
        </p:nvSpPr>
        <p:spPr>
          <a:xfrm>
            <a:off x="1052190" y="1997777"/>
            <a:ext cx="9409471" cy="2154498"/>
          </a:xfrm>
          <a:prstGeom prst="roundRect">
            <a:avLst/>
          </a:prstGeom>
          <a:solidFill>
            <a:srgbClr val="6C263C">
              <a:alpha val="741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a:r>
              <a:rPr lang="ar-EG" sz="2800" b="1" dirty="0">
                <a:solidFill>
                  <a:srgbClr val="FFFFFF"/>
                </a:solidFill>
                <a:latin typeface="Simplified Arabic" panose="02020603050405020304" pitchFamily="18" charset="-78"/>
                <a:cs typeface="Simplified Arabic" panose="02020603050405020304" pitchFamily="18" charset="-78"/>
              </a:rPr>
              <a:t>"المحاضرة السابعة"</a:t>
            </a:r>
          </a:p>
          <a:p>
            <a:pPr lvl="0" algn="ctr"/>
            <a:r>
              <a:rPr lang="ar-EG" sz="2800" b="1" dirty="0">
                <a:solidFill>
                  <a:srgbClr val="FFFFFF"/>
                </a:solidFill>
                <a:latin typeface="Simplified Arabic" panose="02020603050405020304" pitchFamily="18" charset="-78"/>
                <a:cs typeface="Simplified Arabic" panose="02020603050405020304" pitchFamily="18" charset="-78"/>
              </a:rPr>
              <a:t> </a:t>
            </a:r>
          </a:p>
          <a:p>
            <a:pPr lvl="0" algn="ctr"/>
            <a:r>
              <a:rPr lang="ar-EG" sz="2800" b="1" dirty="0">
                <a:solidFill>
                  <a:prstClr val="white"/>
                </a:solidFill>
                <a:latin typeface="Simplified Arabic" panose="02020603050405020304" pitchFamily="18" charset="-78"/>
                <a:ea typeface="Calibri"/>
                <a:cs typeface="Simplified Arabic" panose="02020603050405020304" pitchFamily="18" charset="-78"/>
              </a:rPr>
              <a:t>نظريات المعرفة من وسائل الإعلام.</a:t>
            </a:r>
          </a:p>
          <a:p>
            <a:pPr algn="ctr">
              <a:spcAft>
                <a:spcPts val="0"/>
              </a:spcAft>
            </a:pPr>
            <a:r>
              <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Knowledge Theories from the Media </a:t>
            </a:r>
            <a:endParaRPr lang="en-US" sz="1200" dirty="0">
              <a:solidFill>
                <a:schemeClr val="bg1"/>
              </a:solidFill>
              <a:latin typeface="Times New Roman" panose="02020603050405020304" pitchFamily="18" charset="0"/>
              <a:ea typeface="Times New Roman" panose="02020603050405020304" pitchFamily="18" charset="0"/>
            </a:endParaRPr>
          </a:p>
          <a:p>
            <a:pPr lvl="0" algn="ctr"/>
            <a:endParaRPr lang="ar-EG" sz="2800" b="1" dirty="0">
              <a:solidFill>
                <a:prstClr val="white"/>
              </a:solidFill>
              <a:latin typeface="Simplified Arabic" panose="02020603050405020304" pitchFamily="18" charset="-78"/>
              <a:ea typeface="Calibri"/>
              <a:cs typeface="Simplified Arabic" panose="02020603050405020304" pitchFamily="18" charset="-78"/>
            </a:endParaRP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0586678" y="-254296"/>
            <a:ext cx="1605322" cy="1153948"/>
          </a:xfrm>
          <a:prstGeom prst="rect">
            <a:avLst/>
          </a:prstGeom>
        </p:spPr>
      </p:pic>
      <p:sp>
        <p:nvSpPr>
          <p:cNvPr id="32" name="Rectangle 31">
            <a:extLst>
              <a:ext uri="{FF2B5EF4-FFF2-40B4-BE49-F238E27FC236}">
                <a16:creationId xmlns:a16="http://schemas.microsoft.com/office/drawing/2014/main" id="{6FE380F3-A68B-26EA-9084-2C15BB9E43F9}"/>
              </a:ext>
            </a:extLst>
          </p:cNvPr>
          <p:cNvSpPr/>
          <p:nvPr/>
        </p:nvSpPr>
        <p:spPr>
          <a:xfrm>
            <a:off x="113111" y="80963"/>
            <a:ext cx="1190600" cy="893210"/>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ea typeface="Roboto Light" panose="02000000000000000000" pitchFamily="2" charset="0"/>
              </a:rPr>
              <a:t>المحاضرة السابعة</a:t>
            </a:r>
            <a:endParaRPr lang="en-US" sz="2000" b="1" dirty="0">
              <a:ea typeface="Roboto Light" panose="02000000000000000000" pitchFamily="2" charset="0"/>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78688" y="6159373"/>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3" name="Rounded Rectangle 2"/>
          <p:cNvSpPr/>
          <p:nvPr/>
        </p:nvSpPr>
        <p:spPr>
          <a:xfrm flipH="1">
            <a:off x="2776650" y="2014313"/>
            <a:ext cx="9330562" cy="3182406"/>
          </a:xfrm>
          <a:prstGeom prst="roundRect">
            <a:avLst/>
          </a:prstGeom>
          <a:solidFill>
            <a:schemeClr val="bg2">
              <a:alpha val="67843"/>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57200" lvl="0" indent="-457200" algn="just" rtl="1">
              <a:lnSpc>
                <a:spcPct val="107000"/>
              </a:lnSpc>
              <a:buFont typeface="Wingdings" panose="05000000000000000000" pitchFamily="2" charset="2"/>
              <a:buChar char="§"/>
            </a:pPr>
            <a:r>
              <a:rPr lang="ar-EG" sz="2400" b="1" dirty="0">
                <a:solidFill>
                  <a:schemeClr val="accent1">
                    <a:lumMod val="75000"/>
                  </a:schemeClr>
                </a:solidFill>
                <a:ea typeface="Calibri"/>
                <a:cs typeface="Simplified Arabic"/>
              </a:rPr>
              <a:t>المحاضرة السابقة (السادسة) تحدثنا فيها بشكل سريع وموجز حول النقاط التالية:</a:t>
            </a:r>
          </a:p>
          <a:p>
            <a:pPr lvl="0" algn="just" rtl="1">
              <a:lnSpc>
                <a:spcPct val="107000"/>
              </a:lnSpc>
            </a:pPr>
            <a:endParaRPr lang="ar-EG" sz="2400" b="1"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r" rtl="1">
              <a:lnSpc>
                <a:spcPct val="107000"/>
              </a:lnSpc>
              <a:spcAft>
                <a:spcPts val="0"/>
              </a:spcAft>
              <a:buFont typeface="Simplified Arabic" panose="02020603050405020304" pitchFamily="18" charset="-78"/>
              <a:buChar char="-"/>
            </a:pPr>
            <a:r>
              <a:rPr lang="ar-EG" sz="2400" b="1" dirty="0">
                <a:solidFill>
                  <a:schemeClr val="accent1">
                    <a:lumMod val="75000"/>
                  </a:schemeClr>
                </a:solidFill>
                <a:latin typeface="Calibri" panose="020F0502020204030204" pitchFamily="34" charset="0"/>
                <a:ea typeface="Calibri" panose="020F0502020204030204" pitchFamily="34" charset="0"/>
                <a:cs typeface="Simplified Arabic" panose="02020603050405020304" pitchFamily="18" charset="-78"/>
              </a:rPr>
              <a:t>نظرية الغرس الثقافي</a:t>
            </a:r>
            <a:r>
              <a:rPr lang="ar-EG" sz="24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a:t>
            </a:r>
            <a:r>
              <a:rPr lang="en-US" sz="2400" b="1" dirty="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rPr>
              <a:t>Cultivation Theory</a:t>
            </a:r>
            <a:r>
              <a:rPr lang="en-US" sz="2400" b="1" dirty="0">
                <a:solidFill>
                  <a:schemeClr val="accent1">
                    <a:lumMod val="75000"/>
                  </a:schemeClr>
                </a:solidFill>
                <a:latin typeface="Simplified Arabic" panose="02020603050405020304" pitchFamily="18" charset="-78"/>
                <a:ea typeface="Calibri" panose="020F0502020204030204" pitchFamily="34" charset="0"/>
                <a:cs typeface="Arial" panose="020B0604020202020204" pitchFamily="34" charset="0"/>
              </a:rPr>
              <a:t>        </a:t>
            </a:r>
            <a:endParaRPr lang="en-US" sz="2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spcAft>
                <a:spcPts val="0"/>
              </a:spcAft>
              <a:buFont typeface="Simplified Arabic" panose="02020603050405020304" pitchFamily="18" charset="-78"/>
              <a:buChar char="-"/>
            </a:pPr>
            <a:r>
              <a:rPr lang="ar-EG" sz="2400" b="1" dirty="0">
                <a:solidFill>
                  <a:schemeClr val="accent1">
                    <a:lumMod val="75000"/>
                  </a:schemeClr>
                </a:solidFill>
                <a:latin typeface="Calibri" panose="020F0502020204030204" pitchFamily="34" charset="0"/>
                <a:ea typeface="Calibri" panose="020F0502020204030204" pitchFamily="34" charset="0"/>
                <a:cs typeface="Simplified Arabic" panose="02020603050405020304" pitchFamily="18" charset="-78"/>
              </a:rPr>
              <a:t>نظرية ترتيب الأولويات</a:t>
            </a:r>
            <a:r>
              <a:rPr lang="ar-EG" sz="24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a:t>
            </a:r>
            <a:r>
              <a:rPr lang="en-US" sz="2400" b="1" dirty="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rPr>
              <a:t>Agenda - Setting Theory          </a:t>
            </a:r>
            <a:endParaRPr lang="en-US" sz="2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spcAft>
                <a:spcPts val="800"/>
              </a:spcAft>
              <a:buFont typeface="Simplified Arabic" panose="02020603050405020304" pitchFamily="18" charset="-78"/>
              <a:buChar char="-"/>
            </a:pPr>
            <a:r>
              <a:rPr lang="ar-EG" sz="2400" b="1" dirty="0">
                <a:solidFill>
                  <a:schemeClr val="accent1">
                    <a:lumMod val="75000"/>
                  </a:schemeClr>
                </a:solidFill>
                <a:latin typeface="Calibri" panose="020F0502020204030204" pitchFamily="34" charset="0"/>
                <a:ea typeface="Calibri" panose="020F0502020204030204" pitchFamily="34" charset="0"/>
                <a:cs typeface="Simplified Arabic" panose="02020603050405020304" pitchFamily="18" charset="-78"/>
              </a:rPr>
              <a:t>نظرية الاعتماد على وسائل الإعلام</a:t>
            </a:r>
            <a:r>
              <a:rPr lang="ar-EG" sz="2400" dirty="0">
                <a:solidFill>
                  <a:schemeClr val="accent1">
                    <a:lumMod val="75000"/>
                  </a:schemeClr>
                </a:solidFill>
                <a:latin typeface="Calibri" panose="020F0502020204030204" pitchFamily="34" charset="0"/>
                <a:ea typeface="Calibri" panose="020F0502020204030204" pitchFamily="34" charset="0"/>
                <a:cs typeface="Simplified Arabic" panose="02020603050405020304" pitchFamily="18" charset="-78"/>
              </a:rPr>
              <a:t>.      </a:t>
            </a:r>
            <a:r>
              <a:rPr lang="ar-EG" sz="24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a:t>
            </a:r>
            <a:r>
              <a:rPr lang="en-US" sz="2400" b="1" dirty="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rPr>
              <a:t>Dependency </a:t>
            </a:r>
            <a:r>
              <a:rPr lang="en-US" sz="2400" b="1" dirty="0" smtClean="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rPr>
              <a:t>Theory</a:t>
            </a:r>
            <a:endParaRPr lang="ar-EG" sz="2800" b="1" dirty="0">
              <a:solidFill>
                <a:prstClr val="white"/>
              </a:solidFill>
              <a:ea typeface="Calibri"/>
              <a:cs typeface="Simplified Arabic"/>
            </a:endParaRPr>
          </a:p>
          <a:p>
            <a:pPr lvl="0" algn="r" rtl="1">
              <a:lnSpc>
                <a:spcPct val="107000"/>
              </a:lnSpc>
            </a:pPr>
            <a:endParaRPr lang="ar-EG" sz="2400" b="1" dirty="0">
              <a:solidFill>
                <a:prstClr val="white"/>
              </a:solidFill>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p:cNvPicPr>
            <a:picLocks noChangeAspect="1"/>
          </p:cNvPicPr>
          <p:nvPr/>
        </p:nvPicPr>
        <p:blipFill>
          <a:blip r:embed="rId9"/>
          <a:stretch>
            <a:fillRect/>
          </a:stretch>
        </p:blipFill>
        <p:spPr>
          <a:xfrm>
            <a:off x="8324335" y="335745"/>
            <a:ext cx="1540032" cy="2927116"/>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16420" y="736143"/>
            <a:ext cx="10932554" cy="555814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Low" rtl="1">
              <a:spcAft>
                <a:spcPts val="800"/>
              </a:spcAft>
              <a:buFont typeface="Wingdings" panose="05000000000000000000" pitchFamily="2" charset="2"/>
              <a:buChar char="Ø"/>
              <a:tabLst>
                <a:tab pos="904875" algn="l"/>
              </a:tabLst>
            </a:pPr>
            <a:r>
              <a:rPr lang="ar-EG" sz="2800" b="1" dirty="0">
                <a:solidFill>
                  <a:srgbClr val="852F4A"/>
                </a:solidFill>
                <a:latin typeface="Simplified Arabic" panose="02020603050405020304" pitchFamily="18" charset="-78"/>
                <a:ea typeface="Calibri" panose="020F0502020204030204" pitchFamily="34" charset="0"/>
                <a:cs typeface="Simplified Arabic" panose="02020603050405020304" pitchFamily="18" charset="-78"/>
              </a:rPr>
              <a:t>المحاور الرئيسية:-</a:t>
            </a:r>
          </a:p>
          <a:p>
            <a:pPr marL="342900" lvl="0" indent="-342900" algn="justLow" rtl="1">
              <a:lnSpc>
                <a:spcPct val="107000"/>
              </a:lnSpc>
              <a:spcAft>
                <a:spcPts val="800"/>
              </a:spcAft>
              <a:buFontTx/>
              <a:buChar char="-"/>
              <a:tabLst>
                <a:tab pos="904875" algn="l"/>
              </a:tabLst>
            </a:pPr>
            <a:r>
              <a:rPr lang="ar-EG" sz="2800" b="1" dirty="0">
                <a:solidFill>
                  <a:srgbClr val="6C263C"/>
                </a:solidFill>
                <a:latin typeface="Times New Roman" panose="02020603050405020304" pitchFamily="18" charset="0"/>
                <a:ea typeface="Calibri" panose="020F0502020204030204" pitchFamily="34" charset="0"/>
                <a:cs typeface="Times New Roman" panose="02020603050405020304" pitchFamily="18" charset="0"/>
              </a:rPr>
              <a:t>تمهيد</a:t>
            </a:r>
          </a:p>
          <a:p>
            <a:pPr marL="342900" lvl="0" indent="-342900" algn="r" rtl="1">
              <a:lnSpc>
                <a:spcPct val="150000"/>
              </a:lnSpc>
              <a:spcAft>
                <a:spcPts val="0"/>
              </a:spcAft>
              <a:buFont typeface="Times New Roman" panose="02020603050405020304" pitchFamily="18" charset="0"/>
              <a:buChar char="-"/>
            </a:pPr>
            <a:r>
              <a:rPr lang="ar-EG" sz="2800" b="1" dirty="0">
                <a:solidFill>
                  <a:srgbClr val="6C263C"/>
                </a:solidFill>
                <a:latin typeface="Calibri" panose="020F0502020204030204" pitchFamily="34" charset="0"/>
                <a:ea typeface="Calibri" panose="020F0502020204030204" pitchFamily="34" charset="0"/>
                <a:cs typeface="Times New Roman" panose="02020603050405020304" pitchFamily="18" charset="0"/>
              </a:rPr>
              <a:t>نظرية فجوة المعرفة.                </a:t>
            </a:r>
            <a:r>
              <a:rPr lang="en-US" sz="2800" b="1" dirty="0">
                <a:solidFill>
                  <a:srgbClr val="6C263C"/>
                </a:solidFill>
                <a:latin typeface="Times New Roman" panose="02020603050405020304" pitchFamily="18" charset="0"/>
                <a:ea typeface="Calibri" panose="020F0502020204030204" pitchFamily="34" charset="0"/>
              </a:rPr>
              <a:t>Knowledge Gab Theory</a:t>
            </a:r>
            <a:r>
              <a:rPr lang="ar-EG" b="1" dirty="0">
                <a:solidFill>
                  <a:srgbClr val="6C263C"/>
                </a:solidFill>
                <a:latin typeface="Times New Roman" panose="02020603050405020304" pitchFamily="18" charset="0"/>
                <a:ea typeface="Calibri" panose="020F0502020204030204" pitchFamily="34" charset="0"/>
              </a:rPr>
              <a:t>   </a:t>
            </a:r>
            <a:endParaRPr lang="en-US" dirty="0">
              <a:solidFill>
                <a:srgbClr val="6C263C"/>
              </a:solidFill>
              <a:latin typeface="Bauhaus 93" panose="04030905020B02020C02" pitchFamily="82" charset="0"/>
              <a:ea typeface="Calibri" panose="020F0502020204030204" pitchFamily="34" charset="0"/>
            </a:endParaRPr>
          </a:p>
          <a:p>
            <a:pPr marL="342900" lvl="0" indent="-342900" algn="r" rtl="1">
              <a:lnSpc>
                <a:spcPct val="150000"/>
              </a:lnSpc>
              <a:spcAft>
                <a:spcPts val="0"/>
              </a:spcAft>
              <a:buFont typeface="Times New Roman" panose="02020603050405020304" pitchFamily="18" charset="0"/>
              <a:buChar char="-"/>
            </a:pPr>
            <a:r>
              <a:rPr lang="ar-EG" sz="2800" b="1" dirty="0">
                <a:solidFill>
                  <a:srgbClr val="6C263C"/>
                </a:solidFill>
                <a:latin typeface="Calibri" panose="020F0502020204030204" pitchFamily="34" charset="0"/>
                <a:ea typeface="Calibri" panose="020F0502020204030204" pitchFamily="34" charset="0"/>
                <a:cs typeface="Times New Roman" panose="02020603050405020304" pitchFamily="18" charset="0"/>
              </a:rPr>
              <a:t>نظرية التماس المعلومات.       </a:t>
            </a:r>
            <a:r>
              <a:rPr lang="en-US" b="1" dirty="0">
                <a:solidFill>
                  <a:srgbClr val="0D0D0D"/>
                </a:solidFill>
                <a:latin typeface="Times New Roman" panose="02020603050405020304" pitchFamily="18" charset="0"/>
                <a:ea typeface="Calibri" panose="020F0502020204030204" pitchFamily="34" charset="0"/>
              </a:rPr>
              <a:t> </a:t>
            </a:r>
            <a:r>
              <a:rPr lang="en-US" sz="2800" b="1" dirty="0">
                <a:solidFill>
                  <a:srgbClr val="6C263C"/>
                </a:solidFill>
                <a:latin typeface="Times New Roman" panose="02020603050405020304" pitchFamily="18" charset="0"/>
                <a:ea typeface="Calibri" panose="020F0502020204030204" pitchFamily="34" charset="0"/>
              </a:rPr>
              <a:t>Information Seeking Theory </a:t>
            </a:r>
            <a:endParaRPr lang="en-US" sz="2800" dirty="0">
              <a:solidFill>
                <a:srgbClr val="6C263C"/>
              </a:solidFill>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spcAft>
                <a:spcPts val="800"/>
              </a:spcAft>
              <a:buFont typeface="Times New Roman" panose="02020603050405020304" pitchFamily="18" charset="0"/>
              <a:buChar char="-"/>
            </a:pPr>
            <a:r>
              <a:rPr lang="ar-EG" sz="2800" b="1" dirty="0">
                <a:solidFill>
                  <a:srgbClr val="6C263C"/>
                </a:solidFill>
                <a:latin typeface="Calibri" panose="020F0502020204030204" pitchFamily="34" charset="0"/>
                <a:ea typeface="Calibri" panose="020F0502020204030204" pitchFamily="34" charset="0"/>
                <a:cs typeface="Times New Roman" panose="02020603050405020304" pitchFamily="18" charset="0"/>
              </a:rPr>
              <a:t>نظرية الإطار الإعلامي.              </a:t>
            </a:r>
            <a:r>
              <a:rPr lang="en-US" sz="2800" b="1" dirty="0">
                <a:solidFill>
                  <a:srgbClr val="6C263C"/>
                </a:solidFill>
                <a:latin typeface="Times New Roman" panose="02020603050405020304" pitchFamily="18" charset="0"/>
                <a:ea typeface="Calibri" panose="020F0502020204030204" pitchFamily="34" charset="0"/>
              </a:rPr>
              <a:t>Framing Theory </a:t>
            </a:r>
            <a:endParaRPr lang="ar-EG" sz="2800" b="1" dirty="0">
              <a:solidFill>
                <a:srgbClr val="6C263C"/>
              </a:solidFill>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Low" rtl="1">
              <a:lnSpc>
                <a:spcPct val="107000"/>
              </a:lnSpc>
              <a:spcAft>
                <a:spcPts val="800"/>
              </a:spcAft>
              <a:buFontTx/>
              <a:buChar char="-"/>
              <a:tabLst>
                <a:tab pos="904875" algn="l"/>
              </a:tabLst>
            </a:pPr>
            <a:r>
              <a:rPr lang="ar-EG" sz="2800" b="1" dirty="0">
                <a:solidFill>
                  <a:srgbClr val="6C263C"/>
                </a:solidFill>
                <a:latin typeface="Times New Roman" panose="02020603050405020304" pitchFamily="18" charset="0"/>
                <a:ea typeface="Calibri" panose="020F0502020204030204" pitchFamily="34" charset="0"/>
                <a:cs typeface="Times New Roman" panose="02020603050405020304" pitchFamily="18" charset="0"/>
              </a:rPr>
              <a:t>الخاتمة.</a:t>
            </a:r>
          </a:p>
          <a:p>
            <a:pPr lvl="0" algn="justLow" rtl="1">
              <a:lnSpc>
                <a:spcPct val="107000"/>
              </a:lnSpc>
              <a:spcAft>
                <a:spcPts val="800"/>
              </a:spcAft>
              <a:tabLst>
                <a:tab pos="904875" algn="l"/>
              </a:tabLst>
            </a:pPr>
            <a:r>
              <a:rPr lang="ar-EG" sz="2800" b="1" dirty="0">
                <a:solidFill>
                  <a:srgbClr val="6C263C"/>
                </a:solidFill>
                <a:latin typeface="Times New Roman" panose="02020603050405020304" pitchFamily="18" charset="0"/>
                <a:ea typeface="Calibri" panose="020F0502020204030204" pitchFamily="34" charset="0"/>
                <a:cs typeface="Times New Roman" panose="02020603050405020304" pitchFamily="18" charset="0"/>
              </a:rPr>
              <a:t>- قائمة المصادر والمراجع.    </a:t>
            </a:r>
          </a:p>
          <a:p>
            <a:pPr lvl="0" algn="justLow" rtl="1">
              <a:lnSpc>
                <a:spcPct val="107000"/>
              </a:lnSpc>
              <a:spcAft>
                <a:spcPts val="800"/>
              </a:spcAft>
              <a:tabLst>
                <a:tab pos="904875" algn="l"/>
              </a:tabLst>
            </a:pPr>
            <a:r>
              <a:rPr lang="ar-EG" sz="2000" b="1" dirty="0">
                <a:solidFill>
                  <a:srgbClr val="852F4A"/>
                </a:solidFill>
                <a:latin typeface="Times New Roman" panose="02020603050405020304" pitchFamily="18" charset="0"/>
                <a:ea typeface="Calibri" panose="020F0502020204030204" pitchFamily="34" charset="0"/>
                <a:cs typeface="Times New Roman" panose="02020603050405020304" pitchFamily="18" charset="0"/>
              </a:rPr>
              <a:t> </a:t>
            </a:r>
          </a:p>
        </p:txBody>
      </p:sp>
      <p:sp>
        <p:nvSpPr>
          <p:cNvPr id="5" name="Rectangle 4">
            <a:extLst>
              <a:ext uri="{FF2B5EF4-FFF2-40B4-BE49-F238E27FC236}">
                <a16:creationId xmlns:a16="http://schemas.microsoft.com/office/drawing/2014/main" id="{3985EAE6-BFA6-766D-A032-077E4DCB399E}"/>
              </a:ext>
            </a:extLst>
          </p:cNvPr>
          <p:cNvSpPr/>
          <p:nvPr/>
        </p:nvSpPr>
        <p:spPr>
          <a:xfrm>
            <a:off x="67039" y="213869"/>
            <a:ext cx="1404457" cy="916493"/>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32582" y="271265"/>
            <a:ext cx="1034822" cy="707886"/>
          </a:xfrm>
          <a:prstGeom prst="rect">
            <a:avLst/>
          </a:prstGeom>
          <a:noFill/>
        </p:spPr>
        <p:txBody>
          <a:bodyPr wrap="square" rtlCol="0">
            <a:spAutoFit/>
          </a:bodyPr>
          <a:lstStyle/>
          <a:p>
            <a:pPr algn="ctr"/>
            <a:r>
              <a:rPr lang="ar-EG" sz="2000" b="1" dirty="0">
                <a:solidFill>
                  <a:schemeClr val="bg1"/>
                </a:solidFill>
                <a:latin typeface="Tajawal Medium" panose="00000600000000000000" pitchFamily="2" charset="-78"/>
              </a:rPr>
              <a:t>المحاضرة السابعة </a:t>
            </a:r>
            <a:endParaRPr lang="en-US" sz="2000" b="1" dirty="0">
              <a:solidFill>
                <a:schemeClr val="bg1"/>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0377055" y="-166592"/>
            <a:ext cx="1810652" cy="916493"/>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704538" y="2"/>
            <a:ext cx="11487463"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625699"/>
            <a:ext cx="10528629" cy="538434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spcAft>
                <a:spcPts val="800"/>
              </a:spcAft>
              <a:tabLst>
                <a:tab pos="1131570" algn="l"/>
              </a:tabLst>
            </a:pPr>
            <a:endParaRPr lang="ar-EG" sz="2800" b="1" dirty="0">
              <a:solidFill>
                <a:schemeClr val="tx1"/>
              </a:solidFill>
              <a:latin typeface="Calibri" panose="020F0502020204030204" pitchFamily="34" charset="0"/>
              <a:ea typeface="Calibri" panose="020F0502020204030204" pitchFamily="34" charset="0"/>
            </a:endParaRPr>
          </a:p>
          <a:p>
            <a:pPr algn="ctr" rtl="1">
              <a:spcAft>
                <a:spcPts val="800"/>
              </a:spcAft>
              <a:tabLst>
                <a:tab pos="1131570" algn="l"/>
              </a:tabLst>
            </a:pPr>
            <a:r>
              <a:rPr lang="ar-EG" sz="2800" b="1" dirty="0">
                <a:solidFill>
                  <a:srgbClr val="852F4A"/>
                </a:solidFill>
                <a:latin typeface="Calibri" panose="020F0502020204030204" pitchFamily="34" charset="0"/>
                <a:ea typeface="Calibri" panose="020F0502020204030204" pitchFamily="34" charset="0"/>
              </a:rPr>
              <a:t>نظريات المعرفة من وسائل الإعلام</a:t>
            </a:r>
          </a:p>
          <a:p>
            <a:pPr algn="ctr" rtl="1">
              <a:spcAft>
                <a:spcPts val="800"/>
              </a:spcAft>
              <a:tabLst>
                <a:tab pos="1131570" algn="l"/>
              </a:tabLst>
            </a:pPr>
            <a:r>
              <a:rPr lang="en-US" sz="2800" b="1"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Knowledge Theories from the Media </a:t>
            </a:r>
            <a:endParaRPr lang="ar-EG" sz="2800" b="1" dirty="0">
              <a:solidFill>
                <a:srgbClr val="852F4A"/>
              </a:solidFill>
              <a:latin typeface="Calibri" panose="020F0502020204030204" pitchFamily="34" charset="0"/>
              <a:ea typeface="Calibri" panose="020F0502020204030204" pitchFamily="34" charset="0"/>
            </a:endParaRPr>
          </a:p>
          <a:p>
            <a:pPr marL="342900" lvl="0" indent="-342900" algn="justLow" rtl="1">
              <a:lnSpc>
                <a:spcPct val="150000"/>
              </a:lnSpc>
              <a:spcAft>
                <a:spcPts val="800"/>
              </a:spcAft>
              <a:buFont typeface="Wingdings" panose="05000000000000000000" pitchFamily="2" charset="2"/>
              <a:buChar char=""/>
              <a:tabLst>
                <a:tab pos="1131570" algn="l"/>
              </a:tabLst>
            </a:pPr>
            <a:r>
              <a:rPr lang="ar-EG" sz="2800" b="1" dirty="0">
                <a:solidFill>
                  <a:srgbClr val="852F4A"/>
                </a:solidFill>
                <a:latin typeface="Calibri" panose="020F0502020204030204" pitchFamily="34" charset="0"/>
                <a:ea typeface="Calibri" panose="020F0502020204030204" pitchFamily="34" charset="0"/>
              </a:rPr>
              <a:t>تمهيد.</a:t>
            </a:r>
          </a:p>
          <a:p>
            <a:pPr algn="r" rtl="1">
              <a:lnSpc>
                <a:spcPct val="107000"/>
              </a:lnSpc>
              <a:spcAft>
                <a:spcPts val="800"/>
              </a:spcAft>
            </a:pPr>
            <a:r>
              <a:rPr lang="ar-EG" sz="2400" b="1" dirty="0">
                <a:solidFill>
                  <a:srgbClr val="6C263C"/>
                </a:solidFill>
                <a:latin typeface="Calibri" panose="020F0502020204030204" pitchFamily="34" charset="0"/>
                <a:ea typeface="Calibri" panose="020F0502020204030204" pitchFamily="34" charset="0"/>
                <a:cs typeface="Times New Roman" panose="02020603050405020304" pitchFamily="18" charset="0"/>
              </a:rPr>
              <a:t>برزت عدة نظريات تتحدث عن تأثيرات محدودة لوسائل الإعلام على الجمهور، ومن أبرز هذه النظريات ما يلي:</a:t>
            </a:r>
            <a:endParaRPr lang="en-US" sz="1600" b="1" dirty="0">
              <a:solidFill>
                <a:srgbClr val="6C263C"/>
              </a:solidFill>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spcAft>
                <a:spcPts val="0"/>
              </a:spcAft>
              <a:buFont typeface="Times New Roman" panose="02020603050405020304" pitchFamily="18" charset="0"/>
              <a:buChar char="-"/>
            </a:pPr>
            <a:r>
              <a:rPr lang="ar-EG" sz="2400" b="1" dirty="0">
                <a:solidFill>
                  <a:srgbClr val="6C263C"/>
                </a:solidFill>
                <a:latin typeface="Calibri" panose="020F0502020204030204" pitchFamily="34" charset="0"/>
                <a:ea typeface="Calibri" panose="020F0502020204030204" pitchFamily="34" charset="0"/>
                <a:cs typeface="Times New Roman" panose="02020603050405020304" pitchFamily="18" charset="0"/>
              </a:rPr>
              <a:t>نظرية فجوة المعرفة.</a:t>
            </a:r>
            <a:r>
              <a:rPr lang="ar-EG" sz="2400" b="1" dirty="0">
                <a:solidFill>
                  <a:srgbClr val="6C263C"/>
                </a:solidFill>
                <a:latin typeface="Calibri" panose="020F0502020204030204" pitchFamily="34" charset="0"/>
                <a:ea typeface="Calibri" panose="020F0502020204030204" pitchFamily="34" charset="0"/>
                <a:cs typeface="Bauhaus 93" panose="04030905020B02020C02" pitchFamily="82" charset="0"/>
              </a:rPr>
              <a:t> </a:t>
            </a:r>
            <a:r>
              <a:rPr lang="en-US" sz="2400" b="1" dirty="0">
                <a:solidFill>
                  <a:srgbClr val="6C263C"/>
                </a:solidFill>
                <a:latin typeface="Times New Roman" panose="02020603050405020304" pitchFamily="18" charset="0"/>
                <a:ea typeface="Calibri" panose="020F0502020204030204" pitchFamily="34" charset="0"/>
                <a:cs typeface="Arial" panose="020B0604020202020204" pitchFamily="34" charset="0"/>
              </a:rPr>
              <a:t>Knowledge Gab Theory   </a:t>
            </a:r>
            <a:endParaRPr lang="en-US" sz="2400" dirty="0">
              <a:solidFill>
                <a:srgbClr val="6C263C"/>
              </a:solidFill>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spcAft>
                <a:spcPts val="0"/>
              </a:spcAft>
              <a:buFont typeface="Times New Roman" panose="02020603050405020304" pitchFamily="18" charset="0"/>
              <a:buChar char="-"/>
            </a:pPr>
            <a:r>
              <a:rPr lang="ar-EG" sz="2400" b="1" dirty="0">
                <a:solidFill>
                  <a:srgbClr val="6C263C"/>
                </a:solidFill>
                <a:latin typeface="Calibri" panose="020F0502020204030204" pitchFamily="34" charset="0"/>
                <a:ea typeface="Calibri" panose="020F0502020204030204" pitchFamily="34" charset="0"/>
                <a:cs typeface="Times New Roman" panose="02020603050405020304" pitchFamily="18" charset="0"/>
              </a:rPr>
              <a:t>نظرية التماس المعلومات. </a:t>
            </a:r>
            <a:r>
              <a:rPr lang="en-US" sz="2400" b="1" dirty="0">
                <a:solidFill>
                  <a:srgbClr val="6C263C"/>
                </a:solidFill>
                <a:latin typeface="Times New Roman" panose="02020603050405020304" pitchFamily="18" charset="0"/>
                <a:ea typeface="Calibri" panose="020F0502020204030204" pitchFamily="34" charset="0"/>
                <a:cs typeface="Arial" panose="020B0604020202020204" pitchFamily="34" charset="0"/>
              </a:rPr>
              <a:t>Information Seeking Theory  </a:t>
            </a:r>
            <a:endParaRPr lang="en-US" sz="2400" dirty="0">
              <a:solidFill>
                <a:srgbClr val="6C263C"/>
              </a:solidFill>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spcAft>
                <a:spcPts val="800"/>
              </a:spcAft>
              <a:buFont typeface="Times New Roman" panose="02020603050405020304" pitchFamily="18" charset="0"/>
              <a:buChar char="-"/>
            </a:pPr>
            <a:r>
              <a:rPr lang="ar-EG" sz="2400" b="1" dirty="0">
                <a:solidFill>
                  <a:srgbClr val="6C263C"/>
                </a:solidFill>
                <a:latin typeface="Calibri" panose="020F0502020204030204" pitchFamily="34" charset="0"/>
                <a:ea typeface="Calibri" panose="020F0502020204030204" pitchFamily="34" charset="0"/>
                <a:cs typeface="Times New Roman" panose="02020603050405020304" pitchFamily="18" charset="0"/>
              </a:rPr>
              <a:t>نظرية الإطار الإعلامي. </a:t>
            </a:r>
            <a:r>
              <a:rPr lang="en-US" sz="2400" b="1" dirty="0">
                <a:solidFill>
                  <a:srgbClr val="6C263C"/>
                </a:solidFill>
                <a:latin typeface="Times New Roman" panose="02020603050405020304" pitchFamily="18" charset="0"/>
                <a:ea typeface="Calibri" panose="020F0502020204030204" pitchFamily="34" charset="0"/>
                <a:cs typeface="Arial" panose="020B0604020202020204" pitchFamily="34" charset="0"/>
              </a:rPr>
              <a:t>Framing Theory </a:t>
            </a:r>
            <a:endParaRPr lang="ar-EG" sz="2400" dirty="0">
              <a:solidFill>
                <a:srgbClr val="6C263C"/>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tabLst>
                <a:tab pos="1131570" algn="l"/>
              </a:tabLst>
            </a:pPr>
            <a:endParaRPr lang="en-US" dirty="0">
              <a:solidFill>
                <a:schemeClr val="tx1"/>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93336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schemeClr val="bg1"/>
                </a:solidFill>
                <a:latin typeface="Tajawal Medium" panose="00000600000000000000" pitchFamily="2" charset="-78"/>
              </a:rPr>
              <a:t>المحاضرة</a:t>
            </a:r>
          </a:p>
          <a:p>
            <a:pPr algn="ctr"/>
            <a:r>
              <a:rPr lang="ar-EG" sz="2000" b="1" dirty="0">
                <a:solidFill>
                  <a:schemeClr val="bg1"/>
                </a:solidFill>
                <a:latin typeface="Tajawal Medium" panose="00000600000000000000" pitchFamily="2" charset="-78"/>
              </a:rPr>
              <a:t>السابعة </a:t>
            </a:r>
            <a:endParaRPr lang="en-US" sz="2000" b="1" dirty="0">
              <a:solidFill>
                <a:schemeClr val="bg1"/>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0307782" y="-85670"/>
            <a:ext cx="1785831" cy="745237"/>
          </a:xfrm>
          <a:prstGeom prst="rect">
            <a:avLst/>
          </a:prstGeom>
        </p:spPr>
      </p:pic>
    </p:spTree>
    <p:extLst>
      <p:ext uri="{BB962C8B-B14F-4D97-AF65-F5344CB8AC3E}">
        <p14:creationId xmlns:p14="http://schemas.microsoft.com/office/powerpoint/2010/main" val="39616211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59" y="-490512"/>
            <a:ext cx="1823401" cy="1612729"/>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86671"/>
            <a:ext cx="4128422" cy="4952309"/>
          </a:xfrm>
          <a:prstGeom prst="roundRect">
            <a:avLst>
              <a:gd name="adj" fmla="val 6140"/>
            </a:avLst>
          </a:prstGeom>
          <a:solidFill>
            <a:srgbClr val="8E5A6D">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3989" y="786671"/>
            <a:ext cx="10353388" cy="5083187"/>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pPr lvl="0" algn="r" rtl="1">
              <a:lnSpc>
                <a:spcPct val="107000"/>
              </a:lnSpc>
              <a:spcAft>
                <a:spcPts val="800"/>
              </a:spcAft>
            </a:pPr>
            <a:r>
              <a:rPr lang="ar-EG" sz="2800" b="1" dirty="0">
                <a:solidFill>
                  <a:srgbClr val="6C263C"/>
                </a:solidFill>
                <a:latin typeface="Calibri" panose="020F0502020204030204" pitchFamily="34" charset="0"/>
                <a:ea typeface="Calibri" panose="020F0502020204030204" pitchFamily="34" charset="0"/>
              </a:rPr>
              <a:t>أولاً: </a:t>
            </a:r>
            <a:r>
              <a:rPr lang="ar-EG" sz="2800" b="1" dirty="0">
                <a:solidFill>
                  <a:srgbClr val="6C263C"/>
                </a:solidFill>
                <a:latin typeface="Calibri" panose="020F0502020204030204" pitchFamily="34" charset="0"/>
                <a:ea typeface="Calibri" panose="020F0502020204030204" pitchFamily="34" charset="0"/>
                <a:cs typeface="Times New Roman" panose="02020603050405020304" pitchFamily="18" charset="0"/>
              </a:rPr>
              <a:t>نظرية فجوة المعرفة.</a:t>
            </a:r>
            <a:r>
              <a:rPr lang="ar-EG" sz="2800" b="1" dirty="0">
                <a:solidFill>
                  <a:srgbClr val="6C263C"/>
                </a:solidFill>
                <a:latin typeface="Calibri" panose="020F0502020204030204" pitchFamily="34" charset="0"/>
                <a:ea typeface="Calibri" panose="020F0502020204030204" pitchFamily="34" charset="0"/>
                <a:cs typeface="Bauhaus 93" panose="04030905020B02020C02" pitchFamily="82" charset="0"/>
              </a:rPr>
              <a:t> </a:t>
            </a:r>
            <a:r>
              <a:rPr lang="en-US" sz="2800" b="1" dirty="0">
                <a:solidFill>
                  <a:srgbClr val="0070C0"/>
                </a:solidFill>
                <a:latin typeface="Times New Roman" panose="02020603050405020304" pitchFamily="18" charset="0"/>
                <a:ea typeface="Calibri" panose="020F0502020204030204" pitchFamily="34" charset="0"/>
                <a:cs typeface="Arial" panose="020B0604020202020204" pitchFamily="34" charset="0"/>
              </a:rPr>
              <a:t>Knowledge Gab Theory   </a:t>
            </a:r>
            <a:endParaRPr lang="en-US" sz="2800" dirty="0">
              <a:solidFill>
                <a:srgbClr val="0070C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dirty="0">
                <a:solidFill>
                  <a:srgbClr val="0D0D0D"/>
                </a:solidFill>
                <a:latin typeface="Calibri" panose="020F0502020204030204" pitchFamily="34" charset="0"/>
                <a:ea typeface="Calibri" panose="020F0502020204030204" pitchFamily="34" charset="0"/>
                <a:cs typeface="Times New Roman" panose="02020603050405020304" pitchFamily="18" charset="0"/>
              </a:rPr>
              <a:t> </a:t>
            </a:r>
            <a:r>
              <a:rPr lang="ar-SA" sz="2400" dirty="0">
                <a:solidFill>
                  <a:srgbClr val="852F4A"/>
                </a:solidFill>
                <a:latin typeface="Calibri" panose="020F0502020204030204" pitchFamily="34" charset="0"/>
                <a:ea typeface="Calibri" panose="020F0502020204030204" pitchFamily="34" charset="0"/>
                <a:cs typeface="Times New Roman" panose="02020603050405020304" pitchFamily="18" charset="0"/>
              </a:rPr>
              <a:t>تقوم النظرية على افتراض أساسي وهو أن التعرض لوسائل الإعلام بشكل مستمر يزيد من مستوى معرفة فئات معينة وهي الفئات ذات المستوى الاجتماعي والاقتصادي </a:t>
            </a:r>
            <a:r>
              <a:rPr lang="ar-EG" sz="2400" dirty="0">
                <a:solidFill>
                  <a:srgbClr val="852F4A"/>
                </a:solidFill>
                <a:latin typeface="Calibri" panose="020F0502020204030204" pitchFamily="34" charset="0"/>
                <a:ea typeface="Calibri" panose="020F0502020204030204" pitchFamily="34" charset="0"/>
                <a:cs typeface="Times New Roman" panose="02020603050405020304" pitchFamily="18" charset="0"/>
              </a:rPr>
              <a:t>مقارنة</a:t>
            </a:r>
            <a:r>
              <a:rPr lang="ar-SA" sz="2400" dirty="0">
                <a:solidFill>
                  <a:srgbClr val="852F4A"/>
                </a:solidFill>
                <a:latin typeface="Calibri" panose="020F0502020204030204" pitchFamily="34" charset="0"/>
                <a:ea typeface="Calibri" panose="020F0502020204030204" pitchFamily="34" charset="0"/>
                <a:cs typeface="Times New Roman" panose="02020603050405020304" pitchFamily="18" charset="0"/>
              </a:rPr>
              <a:t> </a:t>
            </a:r>
            <a:r>
              <a:rPr lang="ar-EG" sz="2400" dirty="0">
                <a:solidFill>
                  <a:srgbClr val="852F4A"/>
                </a:solidFill>
                <a:latin typeface="Calibri" panose="020F0502020204030204" pitchFamily="34" charset="0"/>
                <a:ea typeface="Calibri" panose="020F0502020204030204" pitchFamily="34" charset="0"/>
                <a:cs typeface="Times New Roman" panose="02020603050405020304" pitchFamily="18" charset="0"/>
              </a:rPr>
              <a:t>ب</a:t>
            </a:r>
            <a:r>
              <a:rPr lang="ar-SA" sz="2400" dirty="0">
                <a:solidFill>
                  <a:srgbClr val="852F4A"/>
                </a:solidFill>
                <a:latin typeface="Calibri" panose="020F0502020204030204" pitchFamily="34" charset="0"/>
                <a:ea typeface="Calibri" panose="020F0502020204030204" pitchFamily="34" charset="0"/>
                <a:cs typeface="Times New Roman" panose="02020603050405020304" pitchFamily="18" charset="0"/>
              </a:rPr>
              <a:t>الفئات الأخرى الأقل. فالإعلام إذن يزيد التباين بين الفرد والفئات العليا من ناحية والفرد والفئات الدنيا من ناحية أخرى.</a:t>
            </a:r>
            <a:endParaRPr lang="ar-EG" sz="2400" dirty="0">
              <a:solidFill>
                <a:srgbClr val="852F4A"/>
              </a:solidFill>
              <a:latin typeface="Calibri" panose="020F0502020204030204" pitchFamily="34" charset="0"/>
              <a:ea typeface="Calibri" panose="020F0502020204030204" pitchFamily="34" charset="0"/>
              <a:cs typeface="Times New Roman" panose="02020603050405020304" pitchFamily="18" charset="0"/>
            </a:endParaRPr>
          </a:p>
          <a:p>
            <a:pPr algn="justLow" rtl="1">
              <a:lnSpc>
                <a:spcPct val="150000"/>
              </a:lnSpc>
              <a:spcAft>
                <a:spcPts val="800"/>
              </a:spcAft>
            </a:pPr>
            <a:r>
              <a:rPr lang="ar-EG" sz="2400" dirty="0">
                <a:solidFill>
                  <a:srgbClr val="852F4A"/>
                </a:solidFill>
                <a:ea typeface="Calibri" panose="020F0502020204030204" pitchFamily="34" charset="0"/>
                <a:cs typeface="Times New Roman" panose="02020603050405020304" pitchFamily="18" charset="0"/>
              </a:rPr>
              <a:t>وقد وضع الباحث تيتشنور </a:t>
            </a:r>
            <a:r>
              <a:rPr lang="en-US" sz="2400" dirty="0">
                <a:solidFill>
                  <a:srgbClr val="852F4A"/>
                </a:solidFill>
                <a:latin typeface="Times New Roman" panose="02020603050405020304" pitchFamily="18" charset="0"/>
                <a:ea typeface="Calibri" panose="020F0502020204030204" pitchFamily="34" charset="0"/>
              </a:rPr>
              <a:t> Titchenor </a:t>
            </a:r>
            <a:r>
              <a:rPr lang="ar-EG" sz="2400" dirty="0">
                <a:solidFill>
                  <a:srgbClr val="852F4A"/>
                </a:solidFill>
                <a:latin typeface="Times New Roman" panose="02020603050405020304" pitchFamily="18" charset="0"/>
                <a:ea typeface="Calibri" panose="020F0502020204030204" pitchFamily="34" charset="0"/>
              </a:rPr>
              <a:t>وزملاؤه الفرض الخاص بنظرية فجوة المعرفة المتمثل بمقولة مع تزايد المعلومات التي تقدمها وسائل الإعلام في المجتمع، فإن الطبقات الأعلى في المستوى الاجتماعي والاقتصادي سيكتسبون المعلومات أكثر وأسرع من الطبقات المنخفضة</a:t>
            </a:r>
            <a:r>
              <a:rPr lang="ar-EG" sz="1050" dirty="0">
                <a:solidFill>
                  <a:srgbClr val="852F4A"/>
                </a:solidFill>
                <a:latin typeface="Times New Roman" panose="02020603050405020304" pitchFamily="18" charset="0"/>
                <a:ea typeface="Calibri" panose="020F0502020204030204" pitchFamily="34" charset="0"/>
              </a:rPr>
              <a:t> </a:t>
            </a:r>
            <a:r>
              <a:rPr lang="ar-EG" sz="2400" dirty="0">
                <a:solidFill>
                  <a:srgbClr val="852F4A"/>
                </a:solidFill>
                <a:latin typeface="Times New Roman" panose="02020603050405020304" pitchFamily="18" charset="0"/>
                <a:ea typeface="Calibri" panose="020F0502020204030204" pitchFamily="34" charset="0"/>
              </a:rPr>
              <a:t>في</a:t>
            </a:r>
            <a:r>
              <a:rPr lang="ar-EG" sz="1050" dirty="0">
                <a:solidFill>
                  <a:srgbClr val="852F4A"/>
                </a:solidFill>
                <a:latin typeface="Times New Roman" panose="02020603050405020304" pitchFamily="18" charset="0"/>
                <a:ea typeface="Calibri" panose="020F0502020204030204" pitchFamily="34" charset="0"/>
              </a:rPr>
              <a:t> </a:t>
            </a:r>
            <a:r>
              <a:rPr lang="ar-EG" sz="2400" dirty="0">
                <a:solidFill>
                  <a:srgbClr val="852F4A"/>
                </a:solidFill>
                <a:latin typeface="Times New Roman" panose="02020603050405020304" pitchFamily="18" charset="0"/>
                <a:ea typeface="Calibri" panose="020F0502020204030204" pitchFamily="34" charset="0"/>
              </a:rPr>
              <a:t>المستوى الاجتماعي الاقتصادي؛ مما يؤدي إلى اتساع فجوة المعرفة بين الطبقات المختلفة في المجتمع بدلاً من تضييقها.</a:t>
            </a:r>
            <a:endParaRPr lang="en-US" sz="2400" dirty="0">
              <a:solidFill>
                <a:srgbClr val="852F4A"/>
              </a:solidFill>
              <a:latin typeface="Calibri" panose="020F0502020204030204" pitchFamily="34" charset="0"/>
              <a:ea typeface="Calibri" panose="020F0502020204030204" pitchFamily="34" charset="0"/>
              <a:cs typeface="Arial" panose="020B0604020202020204" pitchFamily="34"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116394"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10312351" y="6448516"/>
            <a:ext cx="1879649" cy="309233"/>
          </a:xfrm>
          <a:prstGeom prst="rect">
            <a:avLst/>
          </a:prstGeom>
        </p:spPr>
      </p:pic>
      <p:sp>
        <p:nvSpPr>
          <p:cNvPr id="2" name="Rounded Rectangle 1"/>
          <p:cNvSpPr/>
          <p:nvPr/>
        </p:nvSpPr>
        <p:spPr>
          <a:xfrm>
            <a:off x="116394" y="843161"/>
            <a:ext cx="1131254" cy="934639"/>
          </a:xfrm>
          <a:prstGeom prst="roundRect">
            <a:avLst/>
          </a:prstGeom>
          <a:solidFill>
            <a:srgbClr val="852F4A"/>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b="1" dirty="0"/>
              <a:t>المحاضرة</a:t>
            </a:r>
          </a:p>
          <a:p>
            <a:pPr algn="ctr"/>
            <a:r>
              <a:rPr lang="ar-EG" b="1" dirty="0"/>
              <a:t>السابعة</a:t>
            </a:r>
          </a:p>
        </p:txBody>
      </p:sp>
      <p:sp>
        <p:nvSpPr>
          <p:cNvPr id="3" name="Rectangle 2"/>
          <p:cNvSpPr/>
          <p:nvPr/>
        </p:nvSpPr>
        <p:spPr>
          <a:xfrm>
            <a:off x="0" y="786671"/>
            <a:ext cx="1364043" cy="104762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34343966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ounded Rectangle 17">
            <a:extLst>
              <a:ext uri="{FF2B5EF4-FFF2-40B4-BE49-F238E27FC236}">
                <a16:creationId xmlns:a16="http://schemas.microsoft.com/office/drawing/2014/main" id="{9BFC32B8-BDEE-2CBC-DFF5-CD482608568C}"/>
              </a:ext>
            </a:extLst>
          </p:cNvPr>
          <p:cNvSpPr/>
          <p:nvPr/>
        </p:nvSpPr>
        <p:spPr>
          <a:xfrm>
            <a:off x="371485" y="990704"/>
            <a:ext cx="1425657" cy="961492"/>
          </a:xfrm>
          <a:prstGeom prst="round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10513" y="1117507"/>
            <a:ext cx="1147600" cy="707886"/>
          </a:xfrm>
          <a:prstGeom prst="rect">
            <a:avLst/>
          </a:prstGeom>
          <a:noFill/>
        </p:spPr>
        <p:txBody>
          <a:bodyPr wrap="square" rtlCol="0">
            <a:spAutoFit/>
          </a:bodyPr>
          <a:lstStyle/>
          <a:p>
            <a:pPr algn="ctr"/>
            <a:r>
              <a:rPr lang="ar-EG" sz="2000" b="1" dirty="0">
                <a:solidFill>
                  <a:schemeClr val="bg1"/>
                </a:solidFill>
                <a:latin typeface="Tajawal Medium" panose="00000600000000000000" pitchFamily="2" charset="-78"/>
              </a:rPr>
              <a:t>المحاضرة السابعة</a:t>
            </a:r>
            <a:r>
              <a:rPr lang="en-US" sz="2000" b="1" dirty="0">
                <a:solidFill>
                  <a:schemeClr val="bg1"/>
                </a:solidFill>
                <a:latin typeface="Tajawal Medium" panose="00000600000000000000" pitchFamily="2" charset="-78"/>
              </a:rPr>
              <a:t> </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80308" y="-403819"/>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9" name="Rounded Rectangle 8"/>
          <p:cNvSpPr/>
          <p:nvPr/>
        </p:nvSpPr>
        <p:spPr>
          <a:xfrm>
            <a:off x="1797141" y="990704"/>
            <a:ext cx="10114551" cy="5043948"/>
          </a:xfrm>
          <a:prstGeom prst="round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8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ولا تفترض النظرية أن الطبقات الدنيا في المجتمع ستبقى بدون معلومات تماماً، أو أن الأفراد الفقراء في المعرفة سيصبحون أكثر فقراً، ولكنه يفترض أن ازدياد المعرفة سيحدث بشكل أكبر نسبياً في الطبقات العليا في المجتمع.</a:t>
            </a:r>
            <a:endParaRPr lang="en-US"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8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وهكذا تُصنف النظرية أفراد المجتمع إلى مستويات اجتماعية اقتصادية بناءً على مستوى تعليم الفرد، كما يعتبر المستوى الاجتماعي الاقتصادي متغيراً أساسياً في النظرية، ويُضيف تيتشنور </a:t>
            </a:r>
            <a:r>
              <a:rPr lang="en-US" sz="2800" dirty="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rPr>
              <a:t>Tichenor</a:t>
            </a:r>
            <a:r>
              <a:rPr lang="ar-EG" sz="28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متغيرات أخرى يمكن أن تساهم في اختلاف اكتساب المعرفة من وسائل الإعلام وهي:</a:t>
            </a:r>
            <a:endParaRPr lang="en-US" sz="2800" dirty="0">
              <a:solidFill>
                <a:schemeClr val="accent1">
                  <a:lumMod val="75000"/>
                </a:schemeClr>
              </a:solidFill>
              <a:latin typeface="Calibri" panose="020F0502020204030204" pitchFamily="34" charset="0"/>
              <a:ea typeface="Calibri" panose="020F0502020204030204" pitchFamily="34" charset="0"/>
              <a:cs typeface="+mj-cs"/>
            </a:endParaRP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ounded Rectangle 17">
            <a:extLst>
              <a:ext uri="{FF2B5EF4-FFF2-40B4-BE49-F238E27FC236}">
                <a16:creationId xmlns:a16="http://schemas.microsoft.com/office/drawing/2014/main" id="{9BFC32B8-BDEE-2CBC-DFF5-CD482608568C}"/>
              </a:ext>
            </a:extLst>
          </p:cNvPr>
          <p:cNvSpPr/>
          <p:nvPr/>
        </p:nvSpPr>
        <p:spPr>
          <a:xfrm>
            <a:off x="92547" y="885168"/>
            <a:ext cx="1425657" cy="961492"/>
          </a:xfrm>
          <a:prstGeom prst="round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231575" y="1051302"/>
            <a:ext cx="1147600" cy="707886"/>
          </a:xfrm>
          <a:prstGeom prst="rect">
            <a:avLst/>
          </a:prstGeom>
          <a:noFill/>
        </p:spPr>
        <p:txBody>
          <a:bodyPr wrap="square" rtlCol="0">
            <a:spAutoFit/>
          </a:bodyPr>
          <a:lstStyle/>
          <a:p>
            <a:pPr algn="ctr"/>
            <a:r>
              <a:rPr lang="ar-EG" sz="2000" b="1" dirty="0">
                <a:solidFill>
                  <a:schemeClr val="bg1"/>
                </a:solidFill>
                <a:latin typeface="Tajawal Medium" panose="00000600000000000000" pitchFamily="2" charset="-78"/>
              </a:rPr>
              <a:t>المحاضرة السابعة</a:t>
            </a:r>
            <a:r>
              <a:rPr lang="en-US" sz="2000" b="1" dirty="0">
                <a:solidFill>
                  <a:schemeClr val="bg1"/>
                </a:solidFill>
                <a:latin typeface="Tajawal Medium" panose="00000600000000000000" pitchFamily="2" charset="-78"/>
              </a:rPr>
              <a:t> </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435079"/>
            <a:ext cx="2036258" cy="1486381"/>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9" name="Rounded Rectangle 8"/>
          <p:cNvSpPr/>
          <p:nvPr/>
        </p:nvSpPr>
        <p:spPr>
          <a:xfrm>
            <a:off x="1657232" y="901339"/>
            <a:ext cx="10385343" cy="5079238"/>
          </a:xfrm>
          <a:prstGeom prst="roundRect">
            <a:avLst/>
          </a:prstGeom>
          <a:solidFill>
            <a:schemeClr val="bg2">
              <a:alpha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50000"/>
              </a:lnSpc>
              <a:spcAft>
                <a:spcPts val="0"/>
              </a:spcAft>
              <a:buFont typeface="+mj-cs"/>
              <a:buAutoNum type="arabic1Minus"/>
            </a:pPr>
            <a:r>
              <a:rPr lang="ar-EG" sz="24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مهارات الاتصال </a:t>
            </a:r>
            <a:r>
              <a:rPr lang="en-US" sz="2400" b="1" dirty="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rPr>
              <a:t>Communication Skills  </a:t>
            </a:r>
            <a:endParaRPr lang="en-US" sz="2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marL="457200" algn="justLow" rtl="1">
              <a:lnSpc>
                <a:spcPct val="150000"/>
              </a:lnSpc>
              <a:spcAft>
                <a:spcPts val="0"/>
              </a:spcAft>
            </a:pP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إذ يؤدي ارتفاع مستوى التعليم إلى اكتساب الأفراد للمعلومات من وسائل الإعلام بفعالية.</a:t>
            </a:r>
            <a:endParaRPr lang="en-US" sz="2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800"/>
              </a:spcAft>
            </a:pPr>
            <a:r>
              <a:rPr lang="ar-EG" sz="24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ب. الخلفية المعرفية    </a:t>
            </a:r>
            <a:r>
              <a:rPr lang="en-US" sz="2400" b="1" dirty="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rPr>
              <a:t>Prior Knowledge </a:t>
            </a:r>
            <a:endParaRPr lang="en-US" sz="2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يؤدي ارتفاع مستوى التعليم إلى توفر خلفية من المعلومات المختزنة والتي تساعد على استخدام أفضل للمعلومات الجديدة التي تم اكتسابها من وسائل الإعلام.</a:t>
            </a:r>
            <a:endParaRPr lang="en-US" sz="2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ج. الاتصال بالآخرين    </a:t>
            </a:r>
            <a:r>
              <a:rPr lang="en-US" sz="2400" b="1" dirty="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rPr>
              <a:t>Social Contact</a:t>
            </a:r>
            <a:endParaRPr lang="en-US" sz="2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يساعد ارتفاع مستوى التعليم على زيادة الاتصال والتواصل بين الأفراد حول القضايا العامة، وعلى زيادة قدرتهم على الانخراط؛ مما يؤدي إلى حدوث حالة رضا وإشباع للاحتياجات النفسية والاجتماعية.</a:t>
            </a:r>
            <a:endParaRPr lang="en-US" sz="2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257455717"/>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ounded Rectangle 17">
            <a:extLst>
              <a:ext uri="{FF2B5EF4-FFF2-40B4-BE49-F238E27FC236}">
                <a16:creationId xmlns:a16="http://schemas.microsoft.com/office/drawing/2014/main" id="{9BFC32B8-BDEE-2CBC-DFF5-CD482608568C}"/>
              </a:ext>
            </a:extLst>
          </p:cNvPr>
          <p:cNvSpPr/>
          <p:nvPr/>
        </p:nvSpPr>
        <p:spPr>
          <a:xfrm>
            <a:off x="235258" y="879191"/>
            <a:ext cx="1272244" cy="910527"/>
          </a:xfrm>
          <a:prstGeom prst="roundRect">
            <a:avLst/>
          </a:prstGeom>
          <a:solidFill>
            <a:srgbClr val="852F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286877" y="980511"/>
            <a:ext cx="1169005" cy="707886"/>
          </a:xfrm>
          <a:prstGeom prst="rect">
            <a:avLst/>
          </a:prstGeom>
          <a:noFill/>
        </p:spPr>
        <p:txBody>
          <a:bodyPr wrap="square" rtlCol="0">
            <a:spAutoFit/>
          </a:bodyPr>
          <a:lstStyle/>
          <a:p>
            <a:pPr algn="ctr"/>
            <a:r>
              <a:rPr lang="ar-EG" sz="2000" b="1" dirty="0">
                <a:solidFill>
                  <a:schemeClr val="bg1"/>
                </a:solidFill>
                <a:latin typeface="Tajawal Medium" panose="00000600000000000000" pitchFamily="2" charset="-78"/>
              </a:rPr>
              <a:t>المحاضرة السابعة</a:t>
            </a:r>
            <a:endParaRPr lang="en-US" sz="2000" b="1" dirty="0">
              <a:solidFill>
                <a:schemeClr val="bg1"/>
              </a:solidFill>
              <a:latin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21557" y="-41271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9" name="Rounded Rectangle 8"/>
          <p:cNvSpPr/>
          <p:nvPr/>
        </p:nvSpPr>
        <p:spPr>
          <a:xfrm>
            <a:off x="1787235" y="840198"/>
            <a:ext cx="10000721" cy="4802273"/>
          </a:xfrm>
          <a:prstGeom prst="round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4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د. الانتقاء     </a:t>
            </a:r>
            <a:r>
              <a:rPr lang="en-US" sz="2400" b="1" dirty="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rPr>
              <a:t>Selectivity </a:t>
            </a:r>
            <a:endParaRPr lang="en-US" sz="16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إذ تؤثر العمليات الانتقائية كالتعرض والإدراك والفهم والتذكر على الأفراد، فيقوم الأفراد من ذوى المستوى الاقتصادي والاجتماعي الأعلى بالبحث عن المضمون الذي يتعرضون له وينتبهون أكثر ويفهمون ويتذكرون المعلومات بشكل أفضل.</a:t>
            </a:r>
            <a:endParaRPr lang="en-US" sz="16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هـــ. طبيعة الوسيلة الإعلامية       </a:t>
            </a:r>
            <a:r>
              <a:rPr lang="en-US" sz="2400" b="1" dirty="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rPr>
              <a:t>The Nature of the Mass Communication</a:t>
            </a:r>
            <a:endParaRPr lang="en-US" sz="16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إذ افترض تيتشنور أن الوسائل المطبوعة ستؤدي إلى حدوث فجوة معرفية أوسع مما لو استخدموا الإذاعة، وتوقع أن يقوم التلفزيون بتضييق الفجوة المعرفية بين الأقل تعليماً والأعلى من خلال زيادة معرفتهم.</a:t>
            </a:r>
            <a:endParaRPr lang="en-US" sz="16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113315649"/>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361177"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7"/>
            <a:ext cx="1638358" cy="1449066"/>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86671"/>
            <a:ext cx="4128422" cy="4952309"/>
          </a:xfrm>
          <a:prstGeom prst="roundRect">
            <a:avLst>
              <a:gd name="adj" fmla="val 6140"/>
            </a:avLst>
          </a:prstGeom>
          <a:solidFill>
            <a:srgbClr val="8E5A6D">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64105" y="953261"/>
            <a:ext cx="10283252" cy="5071919"/>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pPr marL="342900" lvl="0" indent="-342900" algn="justLow" rtl="1">
              <a:lnSpc>
                <a:spcPct val="150000"/>
              </a:lnSpc>
              <a:spcAft>
                <a:spcPts val="800"/>
              </a:spcAft>
              <a:buFont typeface="Wingdings" panose="05000000000000000000" pitchFamily="2" charset="2"/>
              <a:buChar char=""/>
            </a:pPr>
            <a:r>
              <a:rPr lang="ar-EG" sz="2800" b="1" dirty="0">
                <a:solidFill>
                  <a:srgbClr val="6C263C"/>
                </a:solidFill>
                <a:latin typeface="Calibri" panose="020F0502020204030204" pitchFamily="34" charset="0"/>
                <a:ea typeface="Calibri" panose="020F0502020204030204" pitchFamily="34" charset="0"/>
                <a:cs typeface="Times New Roman" panose="02020603050405020304" pitchFamily="18" charset="0"/>
              </a:rPr>
              <a:t>مستويات قياس فجوة المعرفة:</a:t>
            </a:r>
            <a:endParaRPr lang="en-US" sz="2800" dirty="0">
              <a:solidFill>
                <a:srgbClr val="6C263C"/>
              </a:solidFill>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ar-SA" sz="2400" b="1" dirty="0">
                <a:solidFill>
                  <a:srgbClr val="6C263C"/>
                </a:solidFill>
                <a:latin typeface="Calibri" panose="020F0502020204030204" pitchFamily="34" charset="0"/>
                <a:ea typeface="Calibri" panose="020F0502020204030204" pitchFamily="34" charset="0"/>
                <a:cs typeface="Times New Roman" panose="02020603050405020304" pitchFamily="18" charset="0"/>
              </a:rPr>
              <a:t>توجد عدة </a:t>
            </a:r>
            <a:r>
              <a:rPr lang="ar-EG" sz="2400" b="1" dirty="0">
                <a:solidFill>
                  <a:srgbClr val="6C263C"/>
                </a:solidFill>
                <a:latin typeface="Calibri" panose="020F0502020204030204" pitchFamily="34" charset="0"/>
                <a:ea typeface="Calibri" panose="020F0502020204030204" pitchFamily="34" charset="0"/>
                <a:cs typeface="Times New Roman" panose="02020603050405020304" pitchFamily="18" charset="0"/>
              </a:rPr>
              <a:t>مستويات</a:t>
            </a:r>
            <a:r>
              <a:rPr lang="ar-SA" sz="2400" b="1" dirty="0">
                <a:solidFill>
                  <a:srgbClr val="6C263C"/>
                </a:solidFill>
                <a:latin typeface="Calibri" panose="020F0502020204030204" pitchFamily="34" charset="0"/>
                <a:ea typeface="Calibri" panose="020F0502020204030204" pitchFamily="34" charset="0"/>
                <a:cs typeface="Times New Roman" panose="02020603050405020304" pitchFamily="18" charset="0"/>
              </a:rPr>
              <a:t> ل</a:t>
            </a:r>
            <a:r>
              <a:rPr lang="ar-EG" sz="2400" b="1" dirty="0">
                <a:solidFill>
                  <a:srgbClr val="6C263C"/>
                </a:solidFill>
                <a:latin typeface="Calibri" panose="020F0502020204030204" pitchFamily="34" charset="0"/>
                <a:ea typeface="Calibri" panose="020F0502020204030204" pitchFamily="34" charset="0"/>
                <a:cs typeface="Times New Roman" panose="02020603050405020304" pitchFamily="18" charset="0"/>
              </a:rPr>
              <a:t>قياس</a:t>
            </a:r>
            <a:r>
              <a:rPr lang="ar-SA" sz="2400" b="1" dirty="0">
                <a:solidFill>
                  <a:srgbClr val="6C263C"/>
                </a:solidFill>
                <a:latin typeface="Calibri" panose="020F0502020204030204" pitchFamily="34" charset="0"/>
                <a:ea typeface="Calibri" panose="020F0502020204030204" pitchFamily="34" charset="0"/>
                <a:cs typeface="Times New Roman" panose="02020603050405020304" pitchFamily="18" charset="0"/>
              </a:rPr>
              <a:t> فجوة المعرفة</a:t>
            </a:r>
            <a:r>
              <a:rPr lang="en-US" sz="2400" b="1" dirty="0">
                <a:solidFill>
                  <a:srgbClr val="6C263C"/>
                </a:solidFill>
                <a:latin typeface="Times New Roman" panose="02020603050405020304" pitchFamily="18" charset="0"/>
                <a:ea typeface="Calibri" panose="020F0502020204030204" pitchFamily="34" charset="0"/>
                <a:cs typeface="Arial" panose="020B0604020202020204" pitchFamily="34" charset="0"/>
              </a:rPr>
              <a:t> Knowledge - gap </a:t>
            </a:r>
            <a:r>
              <a:rPr lang="ar-SA" sz="2400" b="1" dirty="0">
                <a:solidFill>
                  <a:srgbClr val="6C263C"/>
                </a:solidFill>
                <a:latin typeface="Calibri" panose="020F0502020204030204" pitchFamily="34" charset="0"/>
                <a:ea typeface="Calibri" panose="020F0502020204030204" pitchFamily="34" charset="0"/>
                <a:cs typeface="Times New Roman" panose="02020603050405020304" pitchFamily="18" charset="0"/>
              </a:rPr>
              <a:t>بين الجمهور من أبرزها ما يلي:</a:t>
            </a:r>
            <a:endParaRPr lang="en-US" sz="2400" dirty="0">
              <a:solidFill>
                <a:srgbClr val="6C263C"/>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0"/>
              </a:spcAft>
            </a:pPr>
            <a:r>
              <a:rPr lang="ar-SA"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1. </a:t>
            </a:r>
            <a:r>
              <a:rPr lang="ar-SA" sz="2400" b="1" dirty="0">
                <a:solidFill>
                  <a:srgbClr val="6C263C"/>
                </a:solidFill>
                <a:latin typeface="Calibri" panose="020F0502020204030204" pitchFamily="34" charset="0"/>
                <a:ea typeface="Calibri" panose="020F0502020204030204" pitchFamily="34" charset="0"/>
                <a:cs typeface="Times New Roman" panose="02020603050405020304" pitchFamily="18" charset="0"/>
              </a:rPr>
              <a:t>المستوى الفردي للفجوة:</a:t>
            </a:r>
            <a:r>
              <a:rPr lang="ar-SA"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 حيث تقاس الفجوة على مستوى الفرد وكيفية اكتسابه للمعارف بناءً على قدراته ومهاراته الذاتية.</a:t>
            </a:r>
            <a:endParaRPr lang="en-US" sz="2400" dirty="0">
              <a:solidFill>
                <a:srgbClr val="6C263C"/>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0"/>
              </a:spcAft>
            </a:pPr>
            <a:r>
              <a:rPr lang="ar-SA" sz="2400" b="1" dirty="0">
                <a:solidFill>
                  <a:srgbClr val="6C263C"/>
                </a:solidFill>
                <a:latin typeface="Calibri" panose="020F0502020204030204" pitchFamily="34" charset="0"/>
                <a:ea typeface="Calibri" panose="020F0502020204030204" pitchFamily="34" charset="0"/>
                <a:cs typeface="Times New Roman" panose="02020603050405020304" pitchFamily="18" charset="0"/>
              </a:rPr>
              <a:t>2.المستوى الجمعي</a:t>
            </a:r>
            <a:r>
              <a:rPr lang="ar-SA"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 تقاس درجة انتشار المعلومات الإعلامية في الفئات الاجتماعية الأوسع، ورصد مدى اعتماد الجمهور على الإعلام.</a:t>
            </a:r>
            <a:endParaRPr lang="en-US" sz="2400" dirty="0">
              <a:solidFill>
                <a:srgbClr val="6C263C"/>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0"/>
              </a:spcAft>
            </a:pPr>
            <a:r>
              <a:rPr lang="en-US" sz="2400" b="1" dirty="0">
                <a:solidFill>
                  <a:srgbClr val="6C263C"/>
                </a:solidFill>
                <a:latin typeface="Times New Roman" panose="02020603050405020304" pitchFamily="18" charset="0"/>
                <a:ea typeface="Calibri" panose="020F0502020204030204" pitchFamily="34" charset="0"/>
                <a:cs typeface="Arial" panose="020B0604020202020204" pitchFamily="34" charset="0"/>
              </a:rPr>
              <a:t>3</a:t>
            </a:r>
            <a:r>
              <a:rPr lang="ar-SA" sz="2400" b="1" dirty="0">
                <a:solidFill>
                  <a:srgbClr val="6C263C"/>
                </a:solidFill>
                <a:latin typeface="Calibri" panose="020F0502020204030204" pitchFamily="34" charset="0"/>
                <a:ea typeface="Calibri" panose="020F0502020204030204" pitchFamily="34" charset="0"/>
                <a:cs typeface="Times New Roman" panose="02020603050405020304" pitchFamily="18" charset="0"/>
              </a:rPr>
              <a:t>. المستوى الدولي:</a:t>
            </a:r>
            <a:r>
              <a:rPr lang="ar-SA"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 تقاس الفجوة بين الأمم والثقافات والحضارات</a:t>
            </a:r>
            <a:r>
              <a:rPr lang="ar-EG"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a:t>
            </a:r>
            <a:r>
              <a:rPr lang="ar-SA"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 وتوضح في سياقها القدرات المعرفية والتكنولوجية الموجودة، ودرجة الفعل الإعلامي والثقافي في توسيع أو تضييق هذه الفجوة.</a:t>
            </a:r>
            <a:endParaRPr lang="en-US" sz="2400" dirty="0">
              <a:solidFill>
                <a:srgbClr val="6C263C"/>
              </a:solidFill>
              <a:latin typeface="Calibri" panose="020F0502020204030204" pitchFamily="34" charset="0"/>
              <a:ea typeface="Calibri" panose="020F0502020204030204" pitchFamily="34" charset="0"/>
              <a:cs typeface="Arial" panose="020B0604020202020204" pitchFamily="34"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2" name="Rounded Rectangle 1"/>
          <p:cNvSpPr/>
          <p:nvPr/>
        </p:nvSpPr>
        <p:spPr>
          <a:xfrm>
            <a:off x="147028" y="837384"/>
            <a:ext cx="1441929" cy="811534"/>
          </a:xfrm>
          <a:prstGeom prst="roundRect">
            <a:avLst/>
          </a:prstGeom>
          <a:solidFill>
            <a:srgbClr val="852F4A"/>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a:t>المحاضرة السابعة</a:t>
            </a:r>
          </a:p>
        </p:txBody>
      </p:sp>
    </p:spTree>
    <p:extLst>
      <p:ext uri="{BB962C8B-B14F-4D97-AF65-F5344CB8AC3E}">
        <p14:creationId xmlns:p14="http://schemas.microsoft.com/office/powerpoint/2010/main" val="34283990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1657298" cy="146581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86671"/>
            <a:ext cx="4128422" cy="4952309"/>
          </a:xfrm>
          <a:prstGeom prst="roundRect">
            <a:avLst>
              <a:gd name="adj" fmla="val 6140"/>
            </a:avLst>
          </a:prstGeom>
          <a:solidFill>
            <a:srgbClr val="8E5A6D">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45698" y="755635"/>
            <a:ext cx="9636343" cy="5564521"/>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pPr algn="justLow" rtl="1">
              <a:lnSpc>
                <a:spcPct val="150000"/>
              </a:lnSpc>
              <a:spcAft>
                <a:spcPts val="0"/>
              </a:spcAft>
            </a:pPr>
            <a:r>
              <a:rPr lang="en-US" sz="2800" b="1" dirty="0">
                <a:solidFill>
                  <a:srgbClr val="0D0D0D"/>
                </a:solidFill>
                <a:latin typeface="Times New Roman" panose="02020603050405020304" pitchFamily="18" charset="0"/>
                <a:ea typeface="Calibri" panose="020F0502020204030204" pitchFamily="34" charset="0"/>
                <a:cs typeface="Arial" panose="020B0604020202020204" pitchFamily="34" charset="0"/>
              </a:rPr>
              <a:t>4</a:t>
            </a: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a:t>
            </a:r>
            <a:r>
              <a:rPr lang="ar-SA" sz="2400" b="1" dirty="0">
                <a:solidFill>
                  <a:srgbClr val="0D0D0D"/>
                </a:solidFill>
                <a:latin typeface="Calibri" panose="020F0502020204030204" pitchFamily="34" charset="0"/>
                <a:ea typeface="Calibri" panose="020F0502020204030204" pitchFamily="34" charset="0"/>
                <a:cs typeface="Times New Roman" panose="02020603050405020304" pitchFamily="18" charset="0"/>
              </a:rPr>
              <a:t>مستوى المعرفة:</a:t>
            </a: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قد تدور هذه المستويات حول: مستوى المعرفة المرتفع - مستوى المعرفة المتوسط - مستوى المعرفة المنخفض.</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0"/>
              </a:spcAft>
            </a:pPr>
            <a:r>
              <a:rPr lang="en-US" sz="2400" b="1" dirty="0">
                <a:solidFill>
                  <a:srgbClr val="0D0D0D"/>
                </a:solidFill>
                <a:latin typeface="Times New Roman" panose="02020603050405020304" pitchFamily="18" charset="0"/>
                <a:ea typeface="Calibri" panose="020F0502020204030204" pitchFamily="34" charset="0"/>
                <a:cs typeface="Arial" panose="020B0604020202020204" pitchFamily="34" charset="0"/>
              </a:rPr>
              <a:t>5</a:t>
            </a:r>
            <a:r>
              <a:rPr lang="ar-SA" sz="2400" b="1" dirty="0">
                <a:solidFill>
                  <a:srgbClr val="0D0D0D"/>
                </a:solidFill>
                <a:latin typeface="Calibri" panose="020F0502020204030204" pitchFamily="34" charset="0"/>
                <a:ea typeface="Calibri" panose="020F0502020204030204" pitchFamily="34" charset="0"/>
                <a:cs typeface="Times New Roman" panose="02020603050405020304" pitchFamily="18" charset="0"/>
              </a:rPr>
              <a:t>. مستوى الاهتمام</a:t>
            </a: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فهل هي اهتمامات للمعرفة أم اهتمامات ادراكية متصلة بالتأثر الوجداني، أم اهتمامات أكثر عمقاً متصلة بالسلوك والتصرف.</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0"/>
              </a:spcAft>
            </a:pPr>
            <a:r>
              <a:rPr lang="en-US" sz="2400" dirty="0">
                <a:solidFill>
                  <a:srgbClr val="0D0D0D"/>
                </a:solidFill>
                <a:latin typeface="Times New Roman" panose="02020603050405020304" pitchFamily="18" charset="0"/>
                <a:ea typeface="Calibri" panose="020F0502020204030204" pitchFamily="34" charset="0"/>
                <a:cs typeface="Arial" panose="020B0604020202020204" pitchFamily="34" charset="0"/>
              </a:rPr>
              <a:t>6</a:t>
            </a:r>
            <a:r>
              <a:rPr lang="ar-EG" sz="2400" b="1" dirty="0">
                <a:solidFill>
                  <a:srgbClr val="0D0D0D"/>
                </a:solidFill>
                <a:latin typeface="Calibri" panose="020F0502020204030204" pitchFamily="34" charset="0"/>
                <a:ea typeface="Calibri" panose="020F0502020204030204" pitchFamily="34" charset="0"/>
                <a:cs typeface="Times New Roman" panose="02020603050405020304" pitchFamily="18" charset="0"/>
              </a:rPr>
              <a:t>. </a:t>
            </a:r>
            <a:r>
              <a:rPr lang="ar-SA" sz="2400" b="1" dirty="0">
                <a:solidFill>
                  <a:srgbClr val="0D0D0D"/>
                </a:solidFill>
                <a:latin typeface="Calibri" panose="020F0502020204030204" pitchFamily="34" charset="0"/>
                <a:ea typeface="Calibri" panose="020F0502020204030204" pitchFamily="34" charset="0"/>
                <a:cs typeface="Times New Roman" panose="02020603050405020304" pitchFamily="18" charset="0"/>
              </a:rPr>
              <a:t>التعرض لوسائل الإعلام</a:t>
            </a: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لمعرفة عادات الجمهور المرتبطة بالتعرض </a:t>
            </a: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فيمكن </a:t>
            </a: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قياس كثافة التعرض مرتفع أو متوسط التعرض للتلفزيون لمدة ثلاث ساعات يومياً </a:t>
            </a: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وهو يعتبر</a:t>
            </a: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تعرضاً مرتفعاً، بينما أقل من ساعة يُعد تعرضاً منخفضاً. أيضاً التعرض قد يكون تعرضاً نقدياً أ</a:t>
            </a: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و</a:t>
            </a: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تعرضاً اقناعياً، وقد يكون تعرضاً لوسيلة واحدة أو لعدة وسائل، وقد يكون تعرضاً مؤثراً أو تعرضاً سلبياً غير مؤثر. ويقيس العلماء التعرض بالمعادلة</a:t>
            </a: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التالية</a:t>
            </a: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0"/>
              </a:spcAft>
            </a:pP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معامل تأثير التعرض= التعرض المؤثر / التعرض الكل</a:t>
            </a: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ي</a:t>
            </a: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10177758" y="6529173"/>
            <a:ext cx="1879649" cy="309233"/>
          </a:xfrm>
          <a:prstGeom prst="rect">
            <a:avLst/>
          </a:prstGeom>
        </p:spPr>
      </p:pic>
      <p:sp>
        <p:nvSpPr>
          <p:cNvPr id="2" name="Rounded Rectangle 1"/>
          <p:cNvSpPr/>
          <p:nvPr/>
        </p:nvSpPr>
        <p:spPr>
          <a:xfrm>
            <a:off x="280307" y="1005300"/>
            <a:ext cx="1622851" cy="835652"/>
          </a:xfrm>
          <a:prstGeom prst="roundRect">
            <a:avLst/>
          </a:prstGeom>
          <a:solidFill>
            <a:srgbClr val="852F4A"/>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4" name="Rounded Rectangle 3"/>
          <p:cNvSpPr/>
          <p:nvPr/>
        </p:nvSpPr>
        <p:spPr>
          <a:xfrm>
            <a:off x="523814" y="1061883"/>
            <a:ext cx="1135835" cy="722485"/>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000" b="1" dirty="0">
                <a:solidFill>
                  <a:schemeClr val="tx1"/>
                </a:solidFill>
                <a:cs typeface="+mj-cs"/>
              </a:rPr>
              <a:t>المحاضرة السابعة </a:t>
            </a:r>
          </a:p>
        </p:txBody>
      </p:sp>
    </p:spTree>
    <p:extLst>
      <p:ext uri="{BB962C8B-B14F-4D97-AF65-F5344CB8AC3E}">
        <p14:creationId xmlns:p14="http://schemas.microsoft.com/office/powerpoint/2010/main" val="20889084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7"/>
            <a:ext cx="1721485" cy="1522588"/>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86671"/>
            <a:ext cx="4128422" cy="4952309"/>
          </a:xfrm>
          <a:prstGeom prst="roundRect">
            <a:avLst>
              <a:gd name="adj" fmla="val 6140"/>
            </a:avLst>
          </a:prstGeom>
          <a:solidFill>
            <a:srgbClr val="8E5A6D">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87659" y="920126"/>
            <a:ext cx="10556309" cy="5017747"/>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pPr algn="justLow" rtl="1">
              <a:lnSpc>
                <a:spcPct val="150000"/>
              </a:lnSpc>
              <a:spcAft>
                <a:spcPts val="0"/>
              </a:spcAft>
            </a:pPr>
            <a:r>
              <a:rPr lang="en-US" sz="2800" b="1" dirty="0">
                <a:solidFill>
                  <a:srgbClr val="0D0D0D"/>
                </a:solidFill>
                <a:latin typeface="Times New Roman" panose="02020603050405020304" pitchFamily="18" charset="0"/>
                <a:ea typeface="Calibri" panose="020F0502020204030204" pitchFamily="34" charset="0"/>
                <a:cs typeface="Arial" panose="020B0604020202020204" pitchFamily="34" charset="0"/>
              </a:rPr>
              <a:t>7</a:t>
            </a:r>
            <a:r>
              <a:rPr lang="ar-SA" sz="2400" b="1" dirty="0">
                <a:solidFill>
                  <a:srgbClr val="0D0D0D"/>
                </a:solidFill>
                <a:latin typeface="Calibri" panose="020F0502020204030204" pitchFamily="34" charset="0"/>
                <a:ea typeface="Calibri" panose="020F0502020204030204" pitchFamily="34" charset="0"/>
                <a:cs typeface="Times New Roman" panose="02020603050405020304" pitchFamily="18" charset="0"/>
              </a:rPr>
              <a:t>. المستوى الاقتصادي والاجتماعي</a:t>
            </a: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لقياس الفجوة المعرفية المبنية أساساً على اتساع المعرفة بناء</a:t>
            </a: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a:t>
            </a: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على اتساع المستوى الاقتصادي والاجتماعي</a:t>
            </a: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a:t>
            </a: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a:t>
            </a: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فُ</a:t>
            </a: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تحدد المستويات هنا بمؤشرات مثل: مستوى الدخل، نوع السكن (ملك أو ايجار) عضوية الأندية، السفر للخارج. ويقسم هذا المستوى غالباً إلى: مرتفع أو متوسط أو منخفض.</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0"/>
              </a:spcAft>
            </a:pPr>
            <a:r>
              <a:rPr lang="en-US" sz="2400" b="1" dirty="0">
                <a:solidFill>
                  <a:srgbClr val="0D0D0D"/>
                </a:solidFill>
                <a:latin typeface="Times New Roman" panose="02020603050405020304" pitchFamily="18" charset="0"/>
                <a:ea typeface="Calibri" panose="020F0502020204030204" pitchFamily="34" charset="0"/>
                <a:cs typeface="Arial" panose="020B0604020202020204" pitchFamily="34" charset="0"/>
              </a:rPr>
              <a:t>8</a:t>
            </a:r>
            <a:r>
              <a:rPr lang="ar-SA" sz="2400" b="1" dirty="0">
                <a:solidFill>
                  <a:srgbClr val="0D0D0D"/>
                </a:solidFill>
                <a:latin typeface="Calibri" panose="020F0502020204030204" pitchFamily="34" charset="0"/>
                <a:ea typeface="Calibri" panose="020F0502020204030204" pitchFamily="34" charset="0"/>
                <a:cs typeface="Times New Roman" panose="02020603050405020304" pitchFamily="18" charset="0"/>
              </a:rPr>
              <a:t>. الخبرة الشخصية السابقة</a:t>
            </a: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الفجوة المعرفية المتولدة عن الإعلام أو غير المتولدة مرتبطة بالخبرة والمعارف السابقة </a:t>
            </a:r>
            <a:r>
              <a:rPr lang="en-US" sz="2400" dirty="0">
                <a:solidFill>
                  <a:srgbClr val="0D0D0D"/>
                </a:solidFill>
                <a:latin typeface="Times New Roman" panose="02020603050405020304" pitchFamily="18" charset="0"/>
                <a:ea typeface="Calibri" panose="020F0502020204030204" pitchFamily="34" charset="0"/>
                <a:cs typeface="Arial" panose="020B0604020202020204" pitchFamily="34" charset="0"/>
              </a:rPr>
              <a:t>Experience </a:t>
            </a:r>
            <a:r>
              <a:rPr lang="ar-SA" sz="2400" dirty="0">
                <a:solidFill>
                  <a:srgbClr val="0D0D0D"/>
                </a:solidFill>
                <a:latin typeface="Times New Roman" panose="02020603050405020304" pitchFamily="18" charset="0"/>
                <a:ea typeface="Calibri" panose="020F0502020204030204" pitchFamily="34" charset="0"/>
              </a:rPr>
              <a:t>ومن الدلائل العلمية في هذا الصدد أن الفئات العليا أو الشخصية الخبيرة</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0"/>
              </a:spcAft>
            </a:pP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أكثر قدرة على تذكر معلوماتها واسترجاعها وتوظيف المعلومات.</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0"/>
              </a:spcAft>
            </a:pPr>
            <a:r>
              <a:rPr lang="en-US" sz="2400" b="1" dirty="0">
                <a:solidFill>
                  <a:srgbClr val="0D0D0D"/>
                </a:solidFill>
                <a:latin typeface="Times New Roman" panose="02020603050405020304" pitchFamily="18" charset="0"/>
                <a:ea typeface="Calibri" panose="020F0502020204030204" pitchFamily="34" charset="0"/>
                <a:cs typeface="Arial" panose="020B0604020202020204" pitchFamily="34" charset="0"/>
              </a:rPr>
              <a:t>9</a:t>
            </a:r>
            <a:r>
              <a:rPr lang="ar-SA" sz="2400" b="1" dirty="0">
                <a:solidFill>
                  <a:srgbClr val="0D0D0D"/>
                </a:solidFill>
                <a:latin typeface="Calibri" panose="020F0502020204030204" pitchFamily="34" charset="0"/>
                <a:ea typeface="Calibri" panose="020F0502020204030204" pitchFamily="34" charset="0"/>
                <a:cs typeface="Times New Roman" panose="02020603050405020304" pitchFamily="18" charset="0"/>
              </a:rPr>
              <a:t>. كثافة التغطية الإعلامية</a:t>
            </a: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وتقاس الكثافة تحت فئات: كافية جداً - كافية - محدودة - غير كافية - معدومة. وتختلف كثاف</a:t>
            </a: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ة</a:t>
            </a: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التغطية حسب طبيعة القضايا فضلاً عن الوسائل المستخدمة في التغطية</a:t>
            </a: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a:t>
            </a: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فالصحف توسع</a:t>
            </a:r>
            <a:r>
              <a:rPr lang="ar-EG" sz="2400" dirty="0">
                <a:latin typeface="Calibri" panose="020F0502020204030204" pitchFamily="34" charset="0"/>
                <a:ea typeface="Calibri" panose="020F0502020204030204" pitchFamily="34" charset="0"/>
                <a:cs typeface="Arial" panose="020B0604020202020204" pitchFamily="34" charset="0"/>
              </a:rPr>
              <a:t> </a:t>
            </a: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الفجوة أكثر من التليفزيون.</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1290243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0299412" y="-255736"/>
            <a:ext cx="1716158" cy="142587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21314" y="6028952"/>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3" name="Rounded Rectangle 2"/>
          <p:cNvSpPr/>
          <p:nvPr/>
        </p:nvSpPr>
        <p:spPr>
          <a:xfrm flipH="1">
            <a:off x="1289152" y="914400"/>
            <a:ext cx="10513639" cy="5015345"/>
          </a:xfrm>
          <a:prstGeom prst="roundRect">
            <a:avLst/>
          </a:prstGeom>
          <a:solidFill>
            <a:schemeClr val="bg2">
              <a:alpha val="67843"/>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0"/>
              </a:spcAft>
            </a:pPr>
            <a:r>
              <a:rPr lang="en-US" sz="2400" dirty="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rPr>
              <a:t>10</a:t>
            </a: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a:t>
            </a:r>
            <a:r>
              <a:rPr lang="ar-SA" sz="24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مستوى الدوافع:</a:t>
            </a: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الدافع القوى لاكتساب المعلومات يدفع الأفراد والفئات لاستقاء معلوماتهم من الإعلام. </a:t>
            </a: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و</a:t>
            </a: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عندما يضعف الدافع لا يجد الأفراد حاجة لمعرفة ما يدور في الإعلام، أي أن المعلومات الهامشية يحتمل أكثر أن توجد فيها فجوات معرفية أكبر من المعلومات الهامة للفرد.</a:t>
            </a:r>
            <a:endParaRPr lang="en-US" sz="2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Wingdings" panose="05000000000000000000" pitchFamily="2" charset="2"/>
              <a:buChar char=""/>
            </a:pPr>
            <a:r>
              <a:rPr lang="ar-SA" sz="24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آراء الباحثين في نظرية فجوة المعرفة:</a:t>
            </a:r>
            <a:endParaRPr lang="en-US" sz="2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0"/>
              </a:spcAft>
            </a:pP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علق دينيس ماكويل ووينداهل على نظرية فجوة المعرفة أنها تظهر في المجتمعات النشطة، مادامت الموضوعات تتزايد في عددها ومحتواها، وتختلف نتائج كل فجوة عن الأخرى بتأثير تعقد الموضوع أو محتواه. كما يذهب روجرز إلى أن وسائل الإعلام ليست وحدها مصدر الفجوات المعرفية، ولكنه يمكن أن تحدث في الاتصال الشخصي بين فئات أكثر من غيرها.</a:t>
            </a:r>
            <a:endParaRPr lang="en-US" sz="2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854518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7"/>
            <a:ext cx="1875633" cy="1658926"/>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86671"/>
            <a:ext cx="4128422" cy="4952309"/>
          </a:xfrm>
          <a:prstGeom prst="roundRect">
            <a:avLst>
              <a:gd name="adj" fmla="val 6140"/>
            </a:avLst>
          </a:prstGeom>
          <a:solidFill>
            <a:srgbClr val="8E5A6D">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74361" y="1090452"/>
            <a:ext cx="10508309" cy="4677096"/>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pPr algn="justLow" rtl="1">
              <a:lnSpc>
                <a:spcPct val="150000"/>
              </a:lnSpc>
              <a:spcAft>
                <a:spcPts val="800"/>
              </a:spcAft>
            </a:pPr>
            <a:r>
              <a:rPr lang="ar-SA" sz="16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a:t>
            </a:r>
            <a:r>
              <a:rPr lang="ar-SA" sz="2800" dirty="0">
                <a:solidFill>
                  <a:srgbClr val="852F4A"/>
                </a:solidFill>
                <a:latin typeface="Calibri" panose="020F0502020204030204" pitchFamily="34" charset="0"/>
                <a:ea typeface="Calibri" panose="020F0502020204030204" pitchFamily="34" charset="0"/>
                <a:cs typeface="Times New Roman" panose="02020603050405020304" pitchFamily="18" charset="0"/>
              </a:rPr>
              <a:t>أما عن علاقة الوسائل الإعلامية بظهور الفجوات المعرفية واتساعها أو ضيقها، فقد ثبت أن التلفزيون لديه القدرة الاتصالية على تقريب الفجوات أكثر من الصحافة، وتميل الوسائل الجديدة مثل قنوات المعلومات المتلفزة إلى توسيع الفجوة المعرفية، إذ يعتمد استخدامها على اهتمامات الأفراد، ودوافعهم وخبراتهم السابقة، إضافة إلى أن الوسائل تكون متاحة للأعلى تعليماً والجماعات الأعلى في المركز الاجتماعي</a:t>
            </a:r>
            <a:r>
              <a:rPr lang="ar-EG" sz="1600" dirty="0">
                <a:solidFill>
                  <a:srgbClr val="0D0D0D"/>
                </a:solidFill>
                <a:latin typeface="Calibri" panose="020F0502020204030204" pitchFamily="34" charset="0"/>
                <a:ea typeface="Calibri" panose="020F0502020204030204" pitchFamily="34" charset="0"/>
                <a:cs typeface="Times New Roman" panose="02020603050405020304" pitchFamily="18" charset="0"/>
              </a:rPr>
              <a:t>.</a:t>
            </a:r>
            <a:endParaRPr lang="en-US" sz="1600" dirty="0">
              <a:solidFill>
                <a:srgbClr val="6C263C"/>
              </a:solidFill>
              <a:latin typeface="Calibri" panose="020F0502020204030204" pitchFamily="34" charset="0"/>
              <a:ea typeface="Calibri" panose="020F0502020204030204" pitchFamily="34" charset="0"/>
              <a:cs typeface="+mj-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2" name="Rounded Rectangle 1"/>
          <p:cNvSpPr/>
          <p:nvPr/>
        </p:nvSpPr>
        <p:spPr>
          <a:xfrm>
            <a:off x="9734861" y="403347"/>
            <a:ext cx="1873499" cy="820903"/>
          </a:xfrm>
          <a:prstGeom prst="roundRect">
            <a:avLst/>
          </a:prstGeom>
          <a:solidFill>
            <a:srgbClr val="852F4A"/>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000" b="1" dirty="0"/>
              <a:t>المحاضرة السابعة</a:t>
            </a:r>
          </a:p>
        </p:txBody>
      </p:sp>
    </p:spTree>
    <p:extLst>
      <p:ext uri="{BB962C8B-B14F-4D97-AF65-F5344CB8AC3E}">
        <p14:creationId xmlns:p14="http://schemas.microsoft.com/office/powerpoint/2010/main" val="37386596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112454" y="31449"/>
            <a:ext cx="4562786" cy="458400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040207" y="3408352"/>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0224654" y="-372927"/>
            <a:ext cx="1743867" cy="1542384"/>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3" name="Rounded Rectangle 2"/>
          <p:cNvSpPr/>
          <p:nvPr/>
        </p:nvSpPr>
        <p:spPr>
          <a:xfrm flipH="1">
            <a:off x="1367167" y="899652"/>
            <a:ext cx="10540356" cy="5068056"/>
          </a:xfrm>
          <a:prstGeom prst="roundRect">
            <a:avLst/>
          </a:prstGeom>
          <a:solidFill>
            <a:schemeClr val="bg2">
              <a:alpha val="67843"/>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57200" indent="-457200" algn="r" rtl="1">
              <a:lnSpc>
                <a:spcPct val="150000"/>
              </a:lnSpc>
              <a:spcAft>
                <a:spcPts val="0"/>
              </a:spcAft>
              <a:buFont typeface="Wingdings" panose="05000000000000000000" pitchFamily="2" charset="2"/>
              <a:buChar char="§"/>
            </a:pPr>
            <a:r>
              <a:rPr lang="ar-SA" sz="28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سد الفجوات المعرفية:</a:t>
            </a:r>
            <a:endParaRPr lang="en-US" sz="28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0"/>
              </a:spcAft>
            </a:pPr>
            <a:r>
              <a:rPr lang="ar-SA" sz="24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بالقدر الذي حمَّل علماء الاتصال مسؤولية اتساع الفجوات المعرفية بين الأفراد والفئات، ثم بين الدول والشعوب بسبب التفاوت التكنولوجي والمادي الصارخ، فإن العلماء يعوّلون على الإعلام ردم وسد هذه الفجوات</a:t>
            </a:r>
            <a:r>
              <a:rPr lang="ar-EG" sz="24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a:t>
            </a:r>
            <a:r>
              <a:rPr lang="ar-SA" sz="24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فعدم المساواة في المعلومات يتوقع لها أن تتراجع ومن دلائل هذا:</a:t>
            </a:r>
            <a:endParaRPr lang="en-US" sz="2400" b="1"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0"/>
              </a:spcAft>
            </a:pPr>
            <a:r>
              <a:rPr lang="ar-SA" sz="24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زيادة التغطية وتنوع الوسائل الإعلامية </a:t>
            </a:r>
            <a:r>
              <a:rPr lang="ar-SA" sz="2400" b="1"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و</a:t>
            </a:r>
            <a:r>
              <a:rPr lang="ar-EG" sz="2400" b="1"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ا</a:t>
            </a:r>
            <a:r>
              <a:rPr lang="ar-SA" sz="2400" b="1"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تاحتها </a:t>
            </a:r>
            <a:r>
              <a:rPr lang="ar-SA" sz="24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لكل الناس سوف يجعل الجميع أكثر معرفة بالأحداث وأصحاب قدرات في الإدراك. (سائق التاكسي مثل الوزير ت</a:t>
            </a:r>
            <a:r>
              <a:rPr lang="ar-EG" sz="24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a:t>
            </a:r>
            <a:r>
              <a:rPr lang="ar-SA" sz="24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تاح له وسائل للمعرفة الإعلامية).</a:t>
            </a:r>
            <a:endParaRPr lang="en-US" sz="2400" b="1"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0"/>
              </a:spcAft>
            </a:pPr>
            <a:r>
              <a:rPr lang="ar-SA" sz="24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الأفراد الذين يملكون معارف كبرى سوف يتوقفون في زيادة المعلومات عند حد معين، وهذا هو ما سماه </a:t>
            </a:r>
            <a:r>
              <a:rPr lang="en-US" sz="24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a:t>
            </a:r>
            <a:r>
              <a:rPr lang="en-US" sz="2400" b="1" dirty="0" err="1">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rPr>
              <a:t>Ettema</a:t>
            </a:r>
            <a:r>
              <a:rPr lang="en-US" sz="2400" b="1" dirty="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rPr>
              <a:t> </a:t>
            </a:r>
            <a:r>
              <a:rPr lang="ar-SA" sz="2400" b="1" dirty="0">
                <a:solidFill>
                  <a:schemeClr val="accent1">
                    <a:lumMod val="75000"/>
                  </a:schemeClr>
                </a:solidFill>
                <a:latin typeface="Times New Roman" panose="02020603050405020304" pitchFamily="18" charset="0"/>
                <a:ea typeface="Calibri" panose="020F0502020204030204" pitchFamily="34" charset="0"/>
              </a:rPr>
              <a:t>بالتأثير الحدي </a:t>
            </a:r>
            <a:r>
              <a:rPr lang="en-US" sz="2400" b="1" dirty="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rPr>
              <a:t>Ceiling Effect </a:t>
            </a:r>
            <a:r>
              <a:rPr lang="ar-SA" sz="24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كأن الفئات العليا سوف تتشبع بالمعلومات بعد فترة وتتساوى أو تتقارب مع أصحاب المعلومات الأدنى.</a:t>
            </a:r>
            <a:endParaRPr lang="en-US" sz="2400" b="1"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854518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1" y="-43542"/>
            <a:ext cx="3627620"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01208" y="6183049"/>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923145" y="35799"/>
            <a:ext cx="2019376" cy="888702"/>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2" name="Rounded Rectangle 1"/>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4" name="Rounded Rectangle 3"/>
          <p:cNvSpPr/>
          <p:nvPr/>
        </p:nvSpPr>
        <p:spPr>
          <a:xfrm>
            <a:off x="1482436" y="1000389"/>
            <a:ext cx="10320358" cy="4777720"/>
          </a:xfrm>
          <a:prstGeom prst="round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0"/>
              </a:spcAft>
            </a:pP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بروز حقيقة هامة وهي أن الفجوة لا تحدث بسبب كثرة المعلومات فقط، بل وهذا هو المهم بسبب نوعية المعلومات، فبعض المعلومات النوعية قد تكون أهم في المعرفة من مئات المعلومات الأخرى، خاصة إذا ربطنا هذه المعلومات بدرجة التصرف المرتبط بالشخص نفسه وقدراته الذاتية والاجتماعية في المعرفة والإدراك والسلوك.</a:t>
            </a:r>
            <a:endParaRPr lang="en-US" sz="2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0"/>
              </a:spcAft>
            </a:pP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ومع هذه الدلائل فمن المؤكد أن الإعلام صنع وعمَّق الفجوات المعرفية، وسوف تزداد هذه العُزلات مع التقدم التكنولوجي الواسع والاستقطاب الثقافي على المستوى الدولي والحضاري بشكل أكثر حدة.</a:t>
            </a:r>
            <a:endParaRPr lang="en-US" sz="2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092051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90805" y="793581"/>
            <a:ext cx="10190893" cy="527569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0"/>
              </a:spcAft>
            </a:pPr>
            <a:r>
              <a:rPr lang="ar-SA" sz="2400" b="1" dirty="0">
                <a:solidFill>
                  <a:srgbClr val="0D0D0D"/>
                </a:solidFill>
                <a:latin typeface="Calibri" panose="020F0502020204030204" pitchFamily="34" charset="0"/>
                <a:ea typeface="Calibri" panose="020F0502020204030204" pitchFamily="34" charset="0"/>
                <a:cs typeface="Times New Roman" panose="02020603050405020304" pitchFamily="18" charset="0"/>
              </a:rPr>
              <a:t>ثانياً: نظرية التماس المعلومات.</a:t>
            </a:r>
            <a:r>
              <a:rPr lang="en-US" sz="2400" b="1" dirty="0">
                <a:solidFill>
                  <a:srgbClr val="0D0D0D"/>
                </a:solidFill>
                <a:latin typeface="Calibri" panose="020F0502020204030204" pitchFamily="34" charset="0"/>
                <a:ea typeface="Calibri" panose="020F0502020204030204" pitchFamily="34" charset="0"/>
                <a:cs typeface="Times New Roman" panose="02020603050405020304" pitchFamily="18" charset="0"/>
              </a:rPr>
              <a:t> </a:t>
            </a:r>
            <a:r>
              <a:rPr lang="en-US" sz="2400" b="1" dirty="0" smtClean="0">
                <a:solidFill>
                  <a:srgbClr val="0D0D0D"/>
                </a:solidFill>
                <a:latin typeface="Calibri" panose="020F0502020204030204" pitchFamily="34" charset="0"/>
                <a:ea typeface="Calibri" panose="020F0502020204030204" pitchFamily="34" charset="0"/>
                <a:cs typeface="Times New Roman" panose="02020603050405020304" pitchFamily="18" charset="0"/>
              </a:rPr>
              <a:t> </a:t>
            </a:r>
            <a:r>
              <a:rPr lang="en-US" sz="2800" b="1" dirty="0" smtClean="0">
                <a:solidFill>
                  <a:srgbClr val="0D0D0D"/>
                </a:solidFill>
                <a:latin typeface="Calibri" panose="020F0502020204030204" pitchFamily="34" charset="0"/>
                <a:ea typeface="Calibri" panose="020F0502020204030204" pitchFamily="34" charset="0"/>
                <a:cs typeface="Old Antic Outline" panose="02010400000000000000" pitchFamily="2" charset="-78"/>
              </a:rPr>
              <a:t>Information Seeking Theory   </a:t>
            </a:r>
            <a:endParaRPr lang="en-US" sz="2800" dirty="0">
              <a:latin typeface="Calibri" panose="020F0502020204030204" pitchFamily="34" charset="0"/>
              <a:ea typeface="Calibri" panose="020F0502020204030204" pitchFamily="34" charset="0"/>
              <a:cs typeface="Old Antic Outline" panose="02010400000000000000" pitchFamily="2" charset="-78"/>
            </a:endParaRPr>
          </a:p>
          <a:p>
            <a:pPr algn="justLow" rtl="1">
              <a:lnSpc>
                <a:spcPct val="150000"/>
              </a:lnSpc>
              <a:spcAft>
                <a:spcPts val="0"/>
              </a:spcAft>
            </a:pP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من النظريات التي تقيس وتفسر "المعرفة" التي يلتمسها الجمهور من الإعلام، والعوامل التي تؤثر في حجم وإدراك الأفراد لهذه المعلومات.</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0"/>
              </a:spcAft>
            </a:pP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التماس المعلومات </a:t>
            </a:r>
            <a:r>
              <a:rPr lang="en-US" sz="2400" dirty="0">
                <a:solidFill>
                  <a:srgbClr val="0D0D0D"/>
                </a:solidFill>
                <a:latin typeface="Times New Roman" panose="02020603050405020304" pitchFamily="18" charset="0"/>
                <a:ea typeface="Calibri" panose="020F0502020204030204" pitchFamily="34" charset="0"/>
                <a:cs typeface="Arial" panose="020B0604020202020204" pitchFamily="34" charset="0"/>
              </a:rPr>
              <a:t>Information Seeking </a:t>
            </a:r>
            <a:r>
              <a:rPr lang="ar-SA" sz="2400" dirty="0">
                <a:solidFill>
                  <a:srgbClr val="0D0D0D"/>
                </a:solidFill>
                <a:latin typeface="Times New Roman" panose="02020603050405020304" pitchFamily="18" charset="0"/>
                <a:ea typeface="Calibri" panose="020F0502020204030204" pitchFamily="34" charset="0"/>
              </a:rPr>
              <a:t>يعن</a:t>
            </a:r>
            <a:r>
              <a:rPr lang="ar-EG" sz="2400" dirty="0">
                <a:solidFill>
                  <a:srgbClr val="0D0D0D"/>
                </a:solidFill>
                <a:latin typeface="Times New Roman" panose="02020603050405020304" pitchFamily="18" charset="0"/>
                <a:ea typeface="Calibri" panose="020F0502020204030204" pitchFamily="34" charset="0"/>
              </a:rPr>
              <a:t>ي</a:t>
            </a:r>
            <a:r>
              <a:rPr lang="ar-SA" sz="2400" dirty="0">
                <a:solidFill>
                  <a:srgbClr val="0D0D0D"/>
                </a:solidFill>
                <a:latin typeface="Times New Roman" panose="02020603050405020304" pitchFamily="18" charset="0"/>
                <a:ea typeface="Calibri" panose="020F0502020204030204" pitchFamily="34" charset="0"/>
              </a:rPr>
              <a:t> باختصار أن</a:t>
            </a: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الفرد وهو يتلقى الرسالة الاتصالية يتعامل مع مصادر المعلومات ولديه مساحة من الثقة أو عدم الثقة في المصادر، ولديه عشرات الأسباب التي تشكل إدراكاته للمعلومات وللمصادر ولديه قدر من الاختيار الحر أو غير الحر الذي يجيب عن التساؤلات: ما مسببات بحثه عن المعلومات، ما أنواع المصادر التي يفضلها، ما دور المعلومات السابقة وهل وصل الجمهور إلى درجة "التشبع" بحيث لا يتلمس مصادر جديدة.. ولماذا نحن الجماهير ننتق</a:t>
            </a: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ي</a:t>
            </a: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المعلومات التي تتفق مع اتجاهاتنا الراهنة.</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10329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السابعة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0390909" y="-39565"/>
            <a:ext cx="1669599" cy="744396"/>
          </a:xfrm>
          <a:prstGeom prst="rect">
            <a:avLst/>
          </a:prstGeom>
        </p:spPr>
      </p:pic>
    </p:spTree>
    <p:extLst>
      <p:ext uri="{BB962C8B-B14F-4D97-AF65-F5344CB8AC3E}">
        <p14:creationId xmlns:p14="http://schemas.microsoft.com/office/powerpoint/2010/main" val="52872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1" y="-43542"/>
            <a:ext cx="2823102"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18277" y="5949739"/>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10148043" y="136989"/>
            <a:ext cx="1901389" cy="614857"/>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2" name="Rectangle 1"/>
          <p:cNvSpPr/>
          <p:nvPr/>
        </p:nvSpPr>
        <p:spPr>
          <a:xfrm>
            <a:off x="3048000" y="1414509"/>
            <a:ext cx="8776534" cy="2205540"/>
          </a:xfrm>
          <a:prstGeom prst="rect">
            <a:avLst/>
          </a:prstGeom>
        </p:spPr>
        <p:txBody>
          <a:bodyPr wrap="square">
            <a:spAutoFit/>
          </a:bodyPr>
          <a:lstStyle/>
          <a:p>
            <a:pPr marL="342900" lvl="0" indent="-342900" algn="justLow" rtl="1">
              <a:lnSpc>
                <a:spcPct val="115000"/>
              </a:lnSpc>
              <a:spcAft>
                <a:spcPts val="1000"/>
              </a:spcAft>
              <a:buFont typeface="+mj-cs"/>
              <a:buAutoNum type="arabic1Minus"/>
            </a:pPr>
            <a:endParaRPr lang="ar-EG" sz="1400" dirty="0">
              <a:ea typeface="Calibri"/>
              <a:cs typeface="Simplified Arabic"/>
            </a:endParaRPr>
          </a:p>
          <a:p>
            <a:pPr marL="342900" lvl="0" indent="-342900" algn="justLow" rtl="1">
              <a:lnSpc>
                <a:spcPct val="115000"/>
              </a:lnSpc>
              <a:spcAft>
                <a:spcPts val="1000"/>
              </a:spcAft>
              <a:buFont typeface="+mj-cs"/>
              <a:buAutoNum type="arabic1Minus"/>
            </a:pPr>
            <a:endParaRPr lang="ar-EG" sz="1400" dirty="0">
              <a:ea typeface="Calibri"/>
              <a:cs typeface="Simplified Arabic"/>
            </a:endParaRPr>
          </a:p>
          <a:p>
            <a:pPr marL="342900" lvl="0" indent="-342900" algn="justLow" rtl="1">
              <a:lnSpc>
                <a:spcPct val="115000"/>
              </a:lnSpc>
              <a:spcAft>
                <a:spcPts val="1000"/>
              </a:spcAft>
              <a:buFont typeface="+mj-cs"/>
              <a:buAutoNum type="arabic1Minus"/>
            </a:pPr>
            <a:endParaRPr lang="ar-EG" sz="1400" dirty="0">
              <a:ea typeface="Calibri"/>
              <a:cs typeface="Simplified Arabic"/>
            </a:endParaRPr>
          </a:p>
          <a:p>
            <a:pPr marL="342900" lvl="0" indent="-342900" algn="justLow" rtl="1">
              <a:lnSpc>
                <a:spcPct val="115000"/>
              </a:lnSpc>
              <a:spcAft>
                <a:spcPts val="1000"/>
              </a:spcAft>
              <a:buFont typeface="+mj-cs"/>
              <a:buAutoNum type="arabic1Minus"/>
            </a:pPr>
            <a:endParaRPr lang="ar-EG" sz="1400" dirty="0">
              <a:ea typeface="Calibri"/>
              <a:cs typeface="Simplified Arabic"/>
            </a:endParaRPr>
          </a:p>
          <a:p>
            <a:pPr marL="342900" lvl="0" indent="-342900" algn="justLow" rtl="1">
              <a:lnSpc>
                <a:spcPct val="115000"/>
              </a:lnSpc>
              <a:spcAft>
                <a:spcPts val="1000"/>
              </a:spcAft>
              <a:buFont typeface="+mj-cs"/>
              <a:buAutoNum type="arabic1Minus"/>
            </a:pPr>
            <a:endParaRPr lang="ar-EG" sz="1400" dirty="0">
              <a:ea typeface="Calibri"/>
              <a:cs typeface="Simplified Arabic"/>
            </a:endParaRPr>
          </a:p>
          <a:p>
            <a:pPr lvl="0" algn="justLow" rtl="1">
              <a:lnSpc>
                <a:spcPct val="115000"/>
              </a:lnSpc>
              <a:spcAft>
                <a:spcPts val="1000"/>
              </a:spcAft>
            </a:pPr>
            <a:endParaRPr lang="en-US" sz="1400" dirty="0">
              <a:ea typeface="Calibri"/>
              <a:cs typeface="Arial"/>
            </a:endParaRPr>
          </a:p>
        </p:txBody>
      </p:sp>
      <p:sp>
        <p:nvSpPr>
          <p:cNvPr id="4" name="Rounded Rectangle 3"/>
          <p:cNvSpPr/>
          <p:nvPr/>
        </p:nvSpPr>
        <p:spPr>
          <a:xfrm>
            <a:off x="1804316" y="1115292"/>
            <a:ext cx="10245116" cy="4525214"/>
          </a:xfrm>
          <a:prstGeom prst="round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0"/>
              </a:spcAft>
            </a:pPr>
            <a:r>
              <a:rPr lang="ar-SA" sz="24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إذن هي نظرية تقف عند: المتلقي والمعلومات والمصادر في الأساس.</a:t>
            </a:r>
            <a:endParaRPr lang="en-US" sz="2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0"/>
              </a:spcAft>
            </a:pP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تم تجريب النظرية على سلوك قار</a:t>
            </a:r>
            <a:r>
              <a:rPr lang="ar-EG"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ئ</a:t>
            </a: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ي</a:t>
            </a:r>
            <a:r>
              <a:rPr lang="ar-SA"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a:t>
            </a: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الصحف منذ الخمسينات (دراسة وسلى وباور 1957 ودراسة بيرلو 1960) كما تم وضع القواعد العلمية البارزة مع كتابات دونهيو </a:t>
            </a:r>
            <a:r>
              <a:rPr lang="en-US" sz="2400" dirty="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rPr>
              <a:t>Donahew </a:t>
            </a:r>
            <a:r>
              <a:rPr lang="ar-SA" sz="2400" dirty="0">
                <a:solidFill>
                  <a:schemeClr val="accent1">
                    <a:lumMod val="75000"/>
                  </a:schemeClr>
                </a:solidFill>
                <a:latin typeface="Times New Roman" panose="02020603050405020304" pitchFamily="18" charset="0"/>
                <a:ea typeface="Calibri" panose="020F0502020204030204" pitchFamily="34" charset="0"/>
              </a:rPr>
              <a:t>وتبتون </a:t>
            </a:r>
            <a:r>
              <a:rPr lang="en-US" sz="2400" dirty="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rPr>
              <a:t>Tipton </a:t>
            </a:r>
            <a:r>
              <a:rPr lang="ar-SA" sz="2400" dirty="0">
                <a:solidFill>
                  <a:schemeClr val="accent1">
                    <a:lumMod val="75000"/>
                  </a:schemeClr>
                </a:solidFill>
                <a:latin typeface="Times New Roman" panose="02020603050405020304" pitchFamily="18" charset="0"/>
                <a:ea typeface="Calibri" panose="020F0502020204030204" pitchFamily="34" charset="0"/>
              </a:rPr>
              <a:t>في 1973</a:t>
            </a:r>
            <a:r>
              <a:rPr lang="ar-EG" sz="2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rPr>
              <a:t> </a:t>
            </a: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وتطبيقها في الإعلام المسموع والتلفازي.</a:t>
            </a:r>
            <a:endParaRPr lang="en-US" sz="2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r" rtl="1">
              <a:lnSpc>
                <a:spcPct val="150000"/>
              </a:lnSpc>
              <a:spcAft>
                <a:spcPts val="0"/>
              </a:spcAft>
            </a:pP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تعاظم دور "الالتماس" مع الاستخدامات الطاغية لوسائط الاتصال الجديدة خاصة الـــ "فيس بوك" في مجالات السلوك السياسي والمشاركات الاجتماعية للأفراد المستخدمين، وبالتالي رصد وضعية الوسائط الاجتماعية كمصادر للمعلومات ودرجة ثقة الجمهور لمعلوماتها والعوامل المتحكمة في التماسها.</a:t>
            </a:r>
            <a:endParaRPr lang="en-US" sz="2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299153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79095" y="638703"/>
            <a:ext cx="10143259" cy="558059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rtl="1">
              <a:lnSpc>
                <a:spcPct val="150000"/>
              </a:lnSpc>
              <a:spcAft>
                <a:spcPts val="0"/>
              </a:spcAft>
              <a:buFont typeface="Wingdings" panose="05000000000000000000" pitchFamily="2" charset="2"/>
              <a:buChar char=""/>
            </a:pPr>
            <a:r>
              <a:rPr lang="ar-SA" sz="2400" b="1" dirty="0">
                <a:solidFill>
                  <a:srgbClr val="0D0D0D"/>
                </a:solidFill>
                <a:latin typeface="Calibri" panose="020F0502020204030204" pitchFamily="34" charset="0"/>
                <a:ea typeface="Calibri" panose="020F0502020204030204" pitchFamily="34" charset="0"/>
                <a:cs typeface="Times New Roman" panose="02020603050405020304" pitchFamily="18" charset="0"/>
              </a:rPr>
              <a:t>مراحل التماس المعلومات</a:t>
            </a: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0"/>
              </a:spcAft>
            </a:pP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وضع بعض العلماء ست مراحل تمر بها عمليات الالتماس</a:t>
            </a: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a:t>
            </a: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وهي</a:t>
            </a: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0"/>
              </a:spcAft>
            </a:pP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1</a:t>
            </a: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a:t>
            </a:r>
            <a:r>
              <a:rPr lang="ar-SA" sz="2400" b="1" dirty="0">
                <a:solidFill>
                  <a:srgbClr val="0D0D0D"/>
                </a:solidFill>
                <a:latin typeface="Calibri" panose="020F0502020204030204" pitchFamily="34" charset="0"/>
                <a:ea typeface="Calibri" panose="020F0502020204030204" pitchFamily="34" charset="0"/>
                <a:cs typeface="Times New Roman" panose="02020603050405020304" pitchFamily="18" charset="0"/>
              </a:rPr>
              <a:t>المبدأ أو الشروع</a:t>
            </a: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أي إدراك المتلمس ذهنياً لحاجته إلى المعرفة وهدفها.</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0"/>
              </a:spcAft>
            </a:pP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2</a:t>
            </a: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a:t>
            </a:r>
            <a:r>
              <a:rPr lang="ar-SA" sz="2400" b="1" dirty="0">
                <a:solidFill>
                  <a:srgbClr val="0D0D0D"/>
                </a:solidFill>
                <a:latin typeface="Calibri" panose="020F0502020204030204" pitchFamily="34" charset="0"/>
                <a:ea typeface="Calibri" panose="020F0502020204030204" pitchFamily="34" charset="0"/>
                <a:cs typeface="Times New Roman" panose="02020603050405020304" pitchFamily="18" charset="0"/>
              </a:rPr>
              <a:t>الاختيار والانتقاء</a:t>
            </a: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كيفية إشباع تلمس المعلومات والبحث عنها.</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0"/>
              </a:spcAft>
            </a:pP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3</a:t>
            </a: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a:t>
            </a:r>
            <a:r>
              <a:rPr lang="ar-SA" sz="2400" b="1" dirty="0">
                <a:solidFill>
                  <a:srgbClr val="0D0D0D"/>
                </a:solidFill>
                <a:latin typeface="Calibri" panose="020F0502020204030204" pitchFamily="34" charset="0"/>
                <a:ea typeface="Calibri" panose="020F0502020204030204" pitchFamily="34" charset="0"/>
                <a:cs typeface="Times New Roman" panose="02020603050405020304" pitchFamily="18" charset="0"/>
              </a:rPr>
              <a:t>الاستكشاف</a:t>
            </a: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طرح أسئلة تبحث عن إجابات من مصادرها.</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0"/>
              </a:spcAft>
            </a:pP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4</a:t>
            </a: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a:t>
            </a:r>
            <a:r>
              <a:rPr lang="ar-SA" sz="2400" b="1" dirty="0">
                <a:solidFill>
                  <a:srgbClr val="0D0D0D"/>
                </a:solidFill>
                <a:latin typeface="Calibri" panose="020F0502020204030204" pitchFamily="34" charset="0"/>
                <a:ea typeface="Calibri" panose="020F0502020204030204" pitchFamily="34" charset="0"/>
                <a:cs typeface="Times New Roman" panose="02020603050405020304" pitchFamily="18" charset="0"/>
              </a:rPr>
              <a:t>الصياغة والدوافع:</a:t>
            </a: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أي وضع الطريقة التي يمكن من خلالها بلورة سلوك المتلقي في تلمس المعلومة. (الاستلقاء على الظهر - قراءة العناوين).</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0"/>
              </a:spcAft>
            </a:pP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5</a:t>
            </a: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a:t>
            </a:r>
            <a:r>
              <a:rPr lang="ar-SA" sz="2400" b="1" dirty="0">
                <a:solidFill>
                  <a:srgbClr val="0D0D0D"/>
                </a:solidFill>
                <a:latin typeface="Calibri" panose="020F0502020204030204" pitchFamily="34" charset="0"/>
                <a:ea typeface="Calibri" panose="020F0502020204030204" pitchFamily="34" charset="0"/>
                <a:cs typeface="Times New Roman" panose="02020603050405020304" pitchFamily="18" charset="0"/>
              </a:rPr>
              <a:t>الجمع والانتقاء</a:t>
            </a: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الحصول الفعلي على المعارف من مصادرها.</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0"/>
              </a:spcAft>
            </a:pP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6</a:t>
            </a: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a:t>
            </a:r>
            <a:r>
              <a:rPr lang="ar-SA" sz="2400" b="1" dirty="0">
                <a:solidFill>
                  <a:srgbClr val="0D0D0D"/>
                </a:solidFill>
                <a:latin typeface="Calibri" panose="020F0502020204030204" pitchFamily="34" charset="0"/>
                <a:ea typeface="Calibri" panose="020F0502020204030204" pitchFamily="34" charset="0"/>
                <a:cs typeface="Times New Roman" panose="02020603050405020304" pitchFamily="18" charset="0"/>
              </a:rPr>
              <a:t>العرض والتقديم والاستجابة</a:t>
            </a: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الأفراد يتعاملون مع المعلومات بمجمل معارفهم السابقة بما يؤكد خطوات الالتماس التي من أبرزها أن الناس مختلفون في اتجاهاتهم وآرائهم.</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السابعة </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0099964" y="-33299"/>
            <a:ext cx="1886802" cy="672001"/>
          </a:xfrm>
          <a:prstGeom prst="rect">
            <a:avLst/>
          </a:prstGeom>
        </p:spPr>
      </p:pic>
    </p:spTree>
    <p:extLst>
      <p:ext uri="{BB962C8B-B14F-4D97-AF65-F5344CB8AC3E}">
        <p14:creationId xmlns:p14="http://schemas.microsoft.com/office/powerpoint/2010/main" val="4532773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1" y="-43542"/>
            <a:ext cx="3200400"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35398" y="6044433"/>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10169237" y="0"/>
            <a:ext cx="1633558" cy="598868"/>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2" name="Rounded Rectangle 1"/>
          <p:cNvSpPr/>
          <p:nvPr/>
        </p:nvSpPr>
        <p:spPr>
          <a:xfrm>
            <a:off x="863004" y="765122"/>
            <a:ext cx="11328996" cy="544556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ct val="150000"/>
              </a:lnSpc>
              <a:spcAft>
                <a:spcPts val="0"/>
              </a:spcAft>
            </a:pPr>
            <a:r>
              <a:rPr lang="ar-SA" sz="28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فرضيات النظرية:</a:t>
            </a:r>
            <a:endParaRPr lang="en-US" sz="16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0"/>
              </a:spcAft>
            </a:pP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في ضوء التطبيق العلمي لنظرية التماس المعلومات، يمكن رصد أبرز الفرضيات المستهدفة من هذه النظرية في الآتي:</a:t>
            </a:r>
            <a:endParaRPr lang="en-US" sz="16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0"/>
              </a:spcAft>
            </a:pP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1 - التعرف على معدل التعرض وكذلك أسباب الالتماس (الرضا الذاتي - اكتساب المعرفة - الترابط الاجتماعي - الترفيه - إزالة التوتر).</a:t>
            </a:r>
            <a:endParaRPr lang="en-US" sz="16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0"/>
              </a:spcAft>
            </a:pP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2 - ترتيب أهم الوسائط التي يعتمد عليها المتلقي</a:t>
            </a: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a:t>
            </a: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الصحف أو المواقع أو الإذاعة</a:t>
            </a: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a:t>
            </a: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وربط هذا بدرجة الثقة في المعلومات ودرجة التوافق معها. (الناس لا تميل عادة للاطلاع على المعلومات التي تتناقض مع قناعاتها).</a:t>
            </a:r>
            <a:endParaRPr lang="en-US" sz="16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r" rtl="1">
              <a:lnSpc>
                <a:spcPct val="150000"/>
              </a:lnSpc>
              <a:spcAft>
                <a:spcPts val="0"/>
              </a:spcAft>
            </a:pP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3 - إدراك الفرد لوجود المصدر يعن</a:t>
            </a: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ي</a:t>
            </a: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التماس المعلومات منه وعدم إدراكه يعن</a:t>
            </a: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ي</a:t>
            </a: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عدم البحث عن المعلومة. فكثافة التعرض تزيد الثقة في المصدر.</a:t>
            </a:r>
            <a:endParaRPr lang="en-US" sz="16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299153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74949"/>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809962"/>
            <a:ext cx="10190893" cy="530890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0"/>
              </a:spcAft>
            </a:pP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4 - الجمهور النشط يخلق لنفسه بيئة معلوماتية فعالة بعيداً عن البيئة غير الفعالة في الواقع (يعنى المتحمس للكورة سوف يخلق لنفسه مصادر للمعارف والوثوق بها بعيداً عن المعلومات المفروضة).</a:t>
            </a:r>
            <a:endParaRPr lang="en-US" sz="2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0"/>
              </a:spcAft>
            </a:pP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5- يتم رصد الالتماس وسلوكياته بأدوات منهجية أبرزها الملاحظة</a:t>
            </a:r>
            <a:r>
              <a:rPr lang="en-US" sz="2400" dirty="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rPr>
              <a:t>Observation </a:t>
            </a:r>
            <a:r>
              <a:rPr lang="ar-SA" sz="2400" dirty="0">
                <a:solidFill>
                  <a:schemeClr val="accent1">
                    <a:lumMod val="75000"/>
                  </a:schemeClr>
                </a:solidFill>
                <a:latin typeface="Times New Roman" panose="02020603050405020304" pitchFamily="18" charset="0"/>
                <a:ea typeface="Calibri" panose="020F0502020204030204" pitchFamily="34" charset="0"/>
              </a:rPr>
              <a:t>والاستبيان </a:t>
            </a:r>
            <a:r>
              <a:rPr lang="en-US" sz="2400" dirty="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rPr>
              <a:t>Questionnaire</a:t>
            </a: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والمقابلة. كما يتم تحديد الأفراد في المكان(القاهرة) والزمان (أكتوبر) والبشر (شباب الجامعة). وقد يستعان بتحليل النصوص (المقال أو الفيلم).</a:t>
            </a:r>
            <a:endParaRPr lang="en-US" sz="2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0"/>
              </a:spcAft>
            </a:pP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6 - المعلومات المتوافرة على الوسائط الالكترونية لها ميزة نسبية في الالتماس مثل الإتاحة للجميع والبحث والتفاعلية وتوافر فنون الصورة والكلمة والرسوم</a:t>
            </a:r>
            <a:r>
              <a:rPr lang="ar-SA" sz="16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a:t>
            </a:r>
            <a:endParaRPr lang="en-US" sz="11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796636"/>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السابعة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0183091" y="-75425"/>
            <a:ext cx="1817393" cy="796636"/>
          </a:xfrm>
          <a:prstGeom prst="rect">
            <a:avLst/>
          </a:prstGeom>
        </p:spPr>
      </p:pic>
    </p:spTree>
    <p:extLst>
      <p:ext uri="{BB962C8B-B14F-4D97-AF65-F5344CB8AC3E}">
        <p14:creationId xmlns:p14="http://schemas.microsoft.com/office/powerpoint/2010/main" val="52872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2983041"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44885" y="6554002"/>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254787" y="7805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10127673" y="-71714"/>
            <a:ext cx="1704758" cy="856768"/>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6" name="Rounded Rectangle 5"/>
          <p:cNvSpPr/>
          <p:nvPr/>
        </p:nvSpPr>
        <p:spPr>
          <a:xfrm>
            <a:off x="1902542" y="1383677"/>
            <a:ext cx="10146890" cy="104847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228600" algn="justLow" rtl="1">
              <a:lnSpc>
                <a:spcPct val="115000"/>
              </a:lnSpc>
              <a:spcAft>
                <a:spcPts val="1000"/>
              </a:spcAft>
            </a:pPr>
            <a:endParaRPr lang="en-US" sz="1600" b="1" dirty="0">
              <a:solidFill>
                <a:srgbClr val="0070C0"/>
              </a:solidFill>
              <a:ea typeface="Calibri"/>
              <a:cs typeface="Arial"/>
            </a:endParaRPr>
          </a:p>
        </p:txBody>
      </p:sp>
      <p:sp>
        <p:nvSpPr>
          <p:cNvPr id="2" name="Rounded Rectangle 1"/>
          <p:cNvSpPr/>
          <p:nvPr/>
        </p:nvSpPr>
        <p:spPr>
          <a:xfrm>
            <a:off x="479685" y="672629"/>
            <a:ext cx="11344849" cy="6185371"/>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0"/>
              </a:spcAft>
            </a:pPr>
            <a:r>
              <a:rPr lang="ar-SA" sz="20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7 - سهولة الوصول إلى المصدر تسهل الوصول إلى المعلومات وترفع الثقة. الأصدقاء والجماعات المرجعية (الأسرة أو النادي).. تزاحم مصادر المعلومات الجماهيرية في الالتماس.</a:t>
            </a:r>
            <a:endParaRPr lang="en-US" sz="2000" b="1"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0"/>
              </a:spcAft>
            </a:pPr>
            <a:r>
              <a:rPr lang="ar-SA" sz="20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8 - عناصر عملية الالتماس يمكن قياسها بوضوح من خلال: </a:t>
            </a:r>
            <a:endParaRPr lang="en-US" sz="2000" b="1"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Times New Roman" panose="02020603050405020304" pitchFamily="18" charset="0"/>
              <a:buChar char="-"/>
            </a:pPr>
            <a:r>
              <a:rPr lang="ar-SA" sz="20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قياس درجة التعرض (دائماً - أحياناً - نادراً - لا أتعرض). </a:t>
            </a:r>
            <a:endParaRPr lang="en-US" sz="2000" b="1"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Times New Roman" panose="02020603050405020304" pitchFamily="18" charset="0"/>
              <a:buChar char="-"/>
            </a:pPr>
            <a:r>
              <a:rPr lang="ar-SA" sz="20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دور المصدر (المصدر الوحيد - الرئيسي - ثانوي - ضعيف - غير مفيد) </a:t>
            </a:r>
            <a:endParaRPr lang="en-US" sz="2000" b="1"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Times New Roman" panose="02020603050405020304" pitchFamily="18" charset="0"/>
              <a:buChar char="-"/>
            </a:pPr>
            <a:r>
              <a:rPr lang="ar-SA" sz="20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قياس درجة الثقة (كبيرة - متوسطة - لا أثق).</a:t>
            </a:r>
            <a:endParaRPr lang="en-US" sz="2000" b="1"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Times New Roman" panose="02020603050405020304" pitchFamily="18" charset="0"/>
              <a:buChar char="-"/>
            </a:pPr>
            <a:r>
              <a:rPr lang="ar-SA" sz="20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قياس اتجاهات التأثير (إيجابية - سلبية - غير واضحة - لا تؤثر).</a:t>
            </a:r>
            <a:endParaRPr lang="en-US" sz="2000" b="1"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0"/>
              </a:spcAft>
            </a:pPr>
            <a:r>
              <a:rPr lang="ar-SA" sz="20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9 - عندما يبحث المتلقي عن معلومات معينة قد يلجأ إلى ما أسماه دونهيو </a:t>
            </a:r>
            <a:r>
              <a:rPr lang="en-US" sz="2000" b="1" dirty="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rPr>
              <a:t>Donahew</a:t>
            </a:r>
            <a:r>
              <a:rPr lang="ar-SA" sz="20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البحث المجازف أي استقصاء المعارف من مصدر أو مصادر محددة لارتباطها بالخبرة الذاتية للفرد. </a:t>
            </a:r>
            <a:endParaRPr lang="en-US" sz="2000" b="1"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0"/>
              </a:spcAft>
            </a:pPr>
            <a:r>
              <a:rPr lang="ar-SA" sz="20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10 - في حالات معينة يقرر "الفرد" إغلاق دائرة سعيه نحو الحصول على معلومات المصدر: لن أتعرض بعد اليوم لكافة برامج ال "توك شو" عندئذ سوف يبدأ المشاهد في تدعيم قناعاته السابقة.. أو تغيير صورة الواقع بعيداً عن البرامج كما يراه. </a:t>
            </a:r>
            <a:endParaRPr lang="en-US" sz="2000" b="1"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0"/>
              </a:spcAft>
            </a:pPr>
            <a:r>
              <a:rPr lang="ar-SA" sz="20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ومن المؤكد أن الفرضيات السالفة لا تنفصل عن مجتمع المعلومات وحالة التأزم أو الاستقرار وحجم السيطرة على المعلومات من مؤسسات التحكم،</a:t>
            </a:r>
            <a:r>
              <a:rPr lang="ar-EG" sz="20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كما أن </a:t>
            </a:r>
            <a:r>
              <a:rPr lang="ar-SA" sz="20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عمليات الالتماس تختلف باختلاف المكونات الديمقراطية للفرد.</a:t>
            </a:r>
            <a:endParaRPr lang="en-US" sz="2000" b="1"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299153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020597" cy="504394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874475" y="364471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23145" y="-65628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3" name="Rounded Rectangle 2"/>
          <p:cNvSpPr/>
          <p:nvPr/>
        </p:nvSpPr>
        <p:spPr>
          <a:xfrm flipH="1">
            <a:off x="895476" y="772398"/>
            <a:ext cx="10999226" cy="4988529"/>
          </a:xfrm>
          <a:prstGeom prst="roundRect">
            <a:avLst/>
          </a:prstGeom>
          <a:solidFill>
            <a:schemeClr val="bg2">
              <a:alpha val="6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57200" algn="justLow" rtl="1">
              <a:lnSpc>
                <a:spcPct val="150000"/>
              </a:lnSpc>
              <a:spcAft>
                <a:spcPts val="800"/>
              </a:spcAft>
            </a:pPr>
            <a:r>
              <a:rPr lang="ar-EG" sz="24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ثالثاً: نظرية الإطار الإعلامي. </a:t>
            </a:r>
            <a:r>
              <a:rPr lang="en-US" sz="2400" b="1" dirty="0">
                <a:solidFill>
                  <a:schemeClr val="accent1">
                    <a:lumMod val="75000"/>
                  </a:schemeClr>
                </a:solidFill>
                <a:latin typeface="Times New Roman" panose="02020603050405020304" pitchFamily="18" charset="0"/>
                <a:ea typeface="Calibri" panose="020F0502020204030204" pitchFamily="34" charset="0"/>
              </a:rPr>
              <a:t>Framing Theory</a:t>
            </a:r>
            <a:endParaRPr lang="en-US" sz="2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واحدة من النظريات الحديثة التي تفسر تأثيرات الرسالة الإعلامية ذاتها وتقيس دور المحتوى في تشكيل الاهتمام والتأثير على الاتجاهات والآراء قُبالة القضايا المثارة إعلامياً.</a:t>
            </a:r>
            <a:endParaRPr lang="en-US" sz="2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ولكن قبل الوقوف عند نظرية تحليل الإطار الإعلامي </a:t>
            </a:r>
            <a:r>
              <a:rPr lang="en-US" sz="2400" dirty="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rPr>
              <a:t>Framing Analysis</a:t>
            </a: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سوف نتوقف أمام بعض الاعتبارات الخاصة ببناء الرسالة الإعلامية وكيف تستطيع الرسالة تحقيق الإقناع </a:t>
            </a:r>
            <a:r>
              <a:rPr lang="en-US" sz="2400" dirty="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rPr>
              <a:t>Persuasion </a:t>
            </a:r>
            <a:r>
              <a:rPr lang="ar-EG" sz="2400" dirty="0">
                <a:solidFill>
                  <a:schemeClr val="accent1">
                    <a:lumMod val="75000"/>
                  </a:schemeClr>
                </a:solidFill>
                <a:latin typeface="Times New Roman" panose="02020603050405020304" pitchFamily="18" charset="0"/>
                <a:ea typeface="Calibri" panose="020F0502020204030204" pitchFamily="34" charset="0"/>
              </a:rPr>
              <a:t>المقصود.</a:t>
            </a:r>
            <a:endParaRPr lang="en-US" sz="2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في هذا الصدد هناك جانبان على درجة عالية من الأهمية:</a:t>
            </a:r>
            <a:endParaRPr lang="en-US" sz="2400" b="1"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r" rtl="1">
              <a:lnSpc>
                <a:spcPct val="150000"/>
              </a:lnSpc>
              <a:spcAft>
                <a:spcPts val="800"/>
              </a:spcAft>
            </a:pPr>
            <a:r>
              <a:rPr lang="ar-EG" sz="24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الجانب الأول:</a:t>
            </a: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خاص ببناء الرسالة وتوظيف الحُجج والأساليب الإقناعية.</a:t>
            </a:r>
            <a:endParaRPr lang="en-US" sz="2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r" rtl="1">
              <a:lnSpc>
                <a:spcPct val="150000"/>
              </a:lnSpc>
              <a:spcAft>
                <a:spcPts val="800"/>
              </a:spcAft>
            </a:pPr>
            <a:r>
              <a:rPr lang="ar-EG" sz="24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الجانب الثاني</a:t>
            </a: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خاص بالاستمالات المستخدمة مع الجماهير في التأثير.</a:t>
            </a:r>
            <a:endParaRPr lang="en-US" sz="2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854518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973395" y="734518"/>
            <a:ext cx="10581542" cy="536839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lnSpc>
                <a:spcPct val="150000"/>
              </a:lnSpc>
              <a:spcAft>
                <a:spcPts val="800"/>
              </a:spcAft>
              <a:buFont typeface="Wingdings" panose="05000000000000000000" pitchFamily="2" charset="2"/>
              <a:buChar char=""/>
            </a:pPr>
            <a:r>
              <a:rPr lang="ar-EG" sz="24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الجانب الأول: بناء الرسالة وتنظيم الحُجج الإقناعية:</a:t>
            </a:r>
            <a:endParaRPr lang="en-US" sz="16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Low" rtl="1">
              <a:spcAft>
                <a:spcPts val="800"/>
              </a:spcAft>
            </a:pP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وضع الباحثون عدداً من الاعتبارات الخاصة بالبناء اللغوي وترتيب العرض والحُجج الإقناعية التي تؤثر في تأثيرات الرسالة على الجمهور، ويمكن إجمال هذه الاعتبارات في الآتي:</a:t>
            </a:r>
            <a:endParaRPr lang="en-US" sz="16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1. </a:t>
            </a:r>
            <a:r>
              <a:rPr lang="ar-EG" sz="24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تحديد المدخل الناجح:</a:t>
            </a: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فبداية الرسالة يؤثر على إنجاحها، وقد تكون البداية بالحُجج العقلانية أو بالاستمالات اللغوية أو العاطفية أو هما معاً، وينبغي أن تراعى البداية الموضوع والظروف الاتصالية.</a:t>
            </a:r>
            <a:endParaRPr lang="en-US" sz="16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2. </a:t>
            </a:r>
            <a:r>
              <a:rPr lang="ar-EG" sz="24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الخلاصة والنتائج:</a:t>
            </a: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تُشير الدراسات إلى أن الأفراد يفضلون الرسالة التي تقدم الخلاصة والنتيجة، خاصة عندما تكون متفقة مع اتجاهات المتلقي. </a:t>
            </a:r>
            <a:endParaRPr lang="en-US" sz="16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3. </a:t>
            </a:r>
            <a:r>
              <a:rPr lang="ar-EG" sz="24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تقديم الرسالة للأدلة والشواهد:</a:t>
            </a: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تحتاج الرسالة إلى شواهد ومعلومات وأدلة على صدق المضمون وأهدافه. فالأدلة والشواهد تقوِّى مضمون الرسالة كما تساعد على زيادة درجة الصدق في مصدر الرسالة، خاصة عندما يكون المتلقي من النوع الذكي الذي يحتاج إلى دليل.</a:t>
            </a:r>
            <a:endParaRPr lang="en-US" sz="16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98534"/>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السابعة </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0192699" y="-82007"/>
            <a:ext cx="1879649" cy="898534"/>
          </a:xfrm>
          <a:prstGeom prst="rect">
            <a:avLst/>
          </a:prstGeom>
        </p:spPr>
      </p:pic>
    </p:spTree>
    <p:extLst>
      <p:ext uri="{BB962C8B-B14F-4D97-AF65-F5344CB8AC3E}">
        <p14:creationId xmlns:p14="http://schemas.microsoft.com/office/powerpoint/2010/main" val="52872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4542503"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19715" y="66442"/>
            <a:ext cx="2152430"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10238509" y="-93509"/>
            <a:ext cx="1949198" cy="777508"/>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2" name="Rounded Rectangle 1"/>
          <p:cNvSpPr/>
          <p:nvPr/>
        </p:nvSpPr>
        <p:spPr>
          <a:xfrm>
            <a:off x="899410" y="639970"/>
            <a:ext cx="11288297" cy="5671410"/>
          </a:xfrm>
          <a:prstGeom prst="roundRect">
            <a:avLst/>
          </a:prstGeom>
          <a:solidFill>
            <a:schemeClr val="bg2">
              <a:alpha val="9803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57200" algn="r" rtl="1">
              <a:lnSpc>
                <a:spcPct val="150000"/>
              </a:lnSpc>
              <a:spcAft>
                <a:spcPts val="0"/>
              </a:spcAft>
            </a:pPr>
            <a:r>
              <a:rPr lang="ar-EG" sz="28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٤</a:t>
            </a: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 </a:t>
            </a:r>
            <a:r>
              <a:rPr lang="ar-EG" sz="24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اللغة والأسلوب:</a:t>
            </a: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فاللغة المألوفة والمناسبة لمستويات الجمهور وطبيعة الرسالة من عوامل التأثير. ومن المؤشرات العلمية:</a:t>
            </a:r>
            <a:endParaRPr lang="en-US" sz="2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marL="457200" algn="r" rtl="1">
              <a:lnSpc>
                <a:spcPct val="150000"/>
              </a:lnSpc>
              <a:spcAft>
                <a:spcPts val="0"/>
              </a:spcAft>
            </a:pP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سهولة الأسلوب تحقق يسر القراءة أو القابلية للقراءة.</a:t>
            </a:r>
            <a:r>
              <a:rPr lang="en-US" sz="2400" dirty="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rPr>
              <a:t> Readability </a:t>
            </a:r>
            <a:endParaRPr lang="en-US" sz="2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marL="457200" algn="r" rtl="1">
              <a:lnSpc>
                <a:spcPct val="150000"/>
              </a:lnSpc>
              <a:spcAft>
                <a:spcPts val="0"/>
              </a:spcAft>
            </a:pP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اللغة المتدنية مع الجمهور المثقف أو اللغة العالية مع الجمهور البسيط من معوقات الرسالة.</a:t>
            </a:r>
            <a:endParaRPr lang="en-US" sz="2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marL="457200" algn="r" rtl="1">
              <a:lnSpc>
                <a:spcPct val="150000"/>
              </a:lnSpc>
              <a:spcAft>
                <a:spcPts val="0"/>
              </a:spcAft>
            </a:pP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اللغة الانفعالية قد يكون لها رد فعل سلبي من الجمهور.</a:t>
            </a:r>
            <a:endParaRPr lang="en-US" sz="2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marL="457200" algn="r" rtl="1">
              <a:lnSpc>
                <a:spcPct val="150000"/>
              </a:lnSpc>
              <a:spcAft>
                <a:spcPts val="0"/>
              </a:spcAft>
            </a:pP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اللغة الانفعالية </a:t>
            </a:r>
            <a:r>
              <a:rPr lang="en-US" sz="2400" dirty="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rPr>
              <a:t>Intense Language </a:t>
            </a:r>
            <a:r>
              <a:rPr lang="ar-EG" sz="2400" dirty="0">
                <a:solidFill>
                  <a:schemeClr val="accent1">
                    <a:lumMod val="75000"/>
                  </a:schemeClr>
                </a:solidFill>
                <a:latin typeface="Times New Roman" panose="02020603050405020304" pitchFamily="18" charset="0"/>
                <a:ea typeface="Calibri" panose="020F0502020204030204" pitchFamily="34" charset="0"/>
              </a:rPr>
              <a:t>العنيدة تتناسب مع القائم بالاتصال المنفعل العنيد، وتتناسب أكثر مع المتلقي المحايد.</a:t>
            </a:r>
            <a:endParaRPr lang="en-US" sz="2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marL="457200" algn="just" rtl="1">
              <a:lnSpc>
                <a:spcPct val="150000"/>
              </a:lnSpc>
              <a:spcAft>
                <a:spcPts val="800"/>
              </a:spcAft>
            </a:pP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٥ - </a:t>
            </a:r>
            <a:r>
              <a:rPr lang="ar-EG" sz="24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التكرار والتراكم</a:t>
            </a: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تكرار التعرض خاصة مع التنوع وعلى فترات يرسِّخ مضمون الرسالة، ويضعف مقاومة المتلقي، ويكسر الملل. ويكون التكرار مفيداً عندما يكون مدروساً، وأفكار الرسالة مجزأة، ومتناسبة مع الزمان والرسالة والمكان والجمهور.</a:t>
            </a:r>
            <a:endParaRPr lang="en-US" sz="2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092051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6238569" y="1042685"/>
            <a:ext cx="5161936" cy="584775"/>
          </a:xfrm>
          <a:prstGeom prst="rect">
            <a:avLst/>
          </a:prstGeom>
          <a:noFill/>
        </p:spPr>
        <p:txBody>
          <a:bodyPr wrap="square" rtlCol="0">
            <a:spAutoFit/>
          </a:bodyPr>
          <a:lstStyle/>
          <a:p>
            <a:pPr algn="ctr"/>
            <a:r>
              <a:rPr lang="en-US" sz="3200" b="1" dirty="0">
                <a:solidFill>
                  <a:srgbClr val="852F4A"/>
                </a:solidFill>
                <a:latin typeface="Tajawal Medium" panose="00000600000000000000" pitchFamily="2" charset="-78"/>
                <a:cs typeface="Tajawal Medium" panose="00000600000000000000" pitchFamily="2" charset="-78"/>
              </a:rPr>
              <a:t> </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303067"/>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3" name="Rounded Rectangle 2"/>
          <p:cNvSpPr/>
          <p:nvPr/>
        </p:nvSpPr>
        <p:spPr>
          <a:xfrm flipH="1">
            <a:off x="1349115" y="930139"/>
            <a:ext cx="10453679" cy="5113775"/>
          </a:xfrm>
          <a:prstGeom prst="round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57200" algn="justLow" rtl="1">
              <a:lnSpc>
                <a:spcPct val="150000"/>
              </a:lnSpc>
              <a:spcAft>
                <a:spcPts val="800"/>
              </a:spcAft>
            </a:pPr>
            <a:r>
              <a:rPr lang="ar-EG" sz="28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٦</a:t>
            </a: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 </a:t>
            </a:r>
            <a:r>
              <a:rPr lang="ar-EG" sz="24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عرض جنب واحد أو عرض الجانب المؤيد والمعارض</a:t>
            </a: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هل تكون الرسالة أكثر فاعلية عندما تتضمن الجانب الذي تريده أن يصل للناس أو عندما تقدم الجوانب المؤيدة والجوانب المعارضة معاً؟</a:t>
            </a:r>
            <a:endParaRPr lang="en-US" sz="2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بشكل عام فإنَّ الجانب الواحد المؤيد لهدف الرسالة له ميزة الوضوح وزيادة قناعة المتلقي، والجوانب المعارضة لها ميزة الحصول على رضا وثقة الجمهور، وقد تحقق له نوعاً من الحصانة الذهنية ضد الآراء المعارضة التي يتعرض لها. ومن الشواهد العلمية الهامة في هذا الصدد:</a:t>
            </a:r>
            <a:endParaRPr lang="en-US" sz="2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marL="457200" algn="r" rtl="1">
              <a:lnSpc>
                <a:spcPct val="150000"/>
              </a:lnSpc>
              <a:spcAft>
                <a:spcPts val="0"/>
              </a:spcAft>
            </a:pP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تقديم الجانبين أكثر تأثيراً مع الجمهور المتردد.</a:t>
            </a:r>
            <a:endParaRPr lang="en-US" sz="2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marL="457200" algn="r" rtl="1">
              <a:lnSpc>
                <a:spcPct val="150000"/>
              </a:lnSpc>
              <a:spcAft>
                <a:spcPts val="800"/>
              </a:spcAft>
            </a:pP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تقديم الجانبين أكثر فاعلية على تحويل آراء الأفراد المتعلمين.</a:t>
            </a:r>
            <a:endParaRPr lang="en-US" sz="2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90865889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0"/>
            <a:ext cx="2374490"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0" y="6130559"/>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89318" y="-71846"/>
            <a:ext cx="2168590" cy="723010"/>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2" name="Rounded Rectangle 1"/>
          <p:cNvSpPr/>
          <p:nvPr/>
        </p:nvSpPr>
        <p:spPr>
          <a:xfrm>
            <a:off x="564752" y="237387"/>
            <a:ext cx="11238041" cy="6073993"/>
          </a:xfrm>
          <a:prstGeom prst="roundRect">
            <a:avLst/>
          </a:prstGeom>
          <a:solidFill>
            <a:schemeClr val="bg2">
              <a:alpha val="74902"/>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57200" algn="r" rtl="1">
              <a:lnSpc>
                <a:spcPct val="150000"/>
              </a:lnSpc>
              <a:spcAft>
                <a:spcPts val="0"/>
              </a:spcAft>
            </a:pP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٧ - </a:t>
            </a:r>
            <a:r>
              <a:rPr lang="ar-EG" sz="24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تأثير رأى الأغلبية:</a:t>
            </a: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عندما تتضمن الرسالة رأى الأغلبية السائد ولو ظاهرياً فمن الأرجح زيادة التأييد لها. فالمتلقي قد يتردد في قبول الآراء التي لا تقف مع الرأي الشائع.</a:t>
            </a:r>
            <a:endParaRPr lang="en-US" sz="16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marL="457200" algn="r" rtl="1">
              <a:lnSpc>
                <a:spcPct val="150000"/>
              </a:lnSpc>
              <a:spcAft>
                <a:spcPts val="0"/>
              </a:spcAft>
            </a:pP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٨ - </a:t>
            </a:r>
            <a:r>
              <a:rPr lang="ar-EG" sz="24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استخدام الاحتياجات الموجودة:</a:t>
            </a: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عندما تفقد الرسالة الاحتياجات الموجودة أو العاجلة، يزيد احتمال عدم فاعليتها. فالجمهور يقل حماسه مع الاحتياجات غير الموجودة والآجلة أو الاحتياجات الجديدة.</a:t>
            </a:r>
            <a:endParaRPr lang="en-US" sz="16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marL="457200" algn="just" rtl="1">
              <a:lnSpc>
                <a:spcPct val="150000"/>
              </a:lnSpc>
              <a:spcAft>
                <a:spcPts val="800"/>
              </a:spcAft>
            </a:pP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٩ - </a:t>
            </a:r>
            <a:r>
              <a:rPr lang="ar-EG" sz="24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ترتيب حُجج الرسالة الإقناعية</a:t>
            </a: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الحُجج القوية هل يكون تأثيرها أقوى عندما تقدم في أول الرسالة الإعلامية أم في نهايتها؟ هل تبدأ الرسالة بالحُجج الضعيفة ثم القوية أم العكس؟</a:t>
            </a:r>
            <a:endParaRPr lang="en-US" sz="16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هناك اتجاهان رئيسيان في هذا الصدد: اتجاه يؤخر الحُجج القوية إلى النهاية ويسمى تأثير النهاية أو ترتيب الذروة.</a:t>
            </a:r>
            <a:r>
              <a:rPr lang="en-US"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a:t>
            </a:r>
            <a:r>
              <a:rPr lang="en-US" sz="2400" dirty="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rPr>
              <a:t>Recency </a:t>
            </a: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واتجاه آخر يرى البدء بالحُجج الأقوى ويُسمى تأثير البداية أو ترتيب عكس الذروة .</a:t>
            </a:r>
            <a:r>
              <a:rPr lang="en-US" sz="2400" dirty="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rPr>
              <a:t>Primacy</a:t>
            </a:r>
            <a:r>
              <a:rPr lang="ar-EG" sz="2400" dirty="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rPr>
              <a:t>  ..  </a:t>
            </a:r>
            <a:r>
              <a:rPr lang="ar-EG" sz="20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والواقع أنه ليست هناك قاعدة نهائية في أولوية ترتيب الحُجج، فقد يرتبط هذا بالمصدر نفسه وبطبيعة الموضوع والجمهور وظروف الاتصال.. وإن اتفق معظم الباحثين بأن ما يقال أولاً أكثر قابلية للتصديق ولكنه قول - كما يقول هوفلاند </a:t>
            </a:r>
            <a:r>
              <a:rPr lang="en-US" sz="2000" b="1" dirty="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rPr>
              <a:t>Hovland</a:t>
            </a:r>
            <a:r>
              <a:rPr lang="ar-EG" sz="20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 دون إثبات يقيني.</a:t>
            </a:r>
            <a:endParaRPr lang="en-US" sz="2000" b="1"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2991538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23145" y="-414491"/>
            <a:ext cx="2036258" cy="1344632"/>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3" name="Rounded Rectangle 2"/>
          <p:cNvSpPr/>
          <p:nvPr/>
        </p:nvSpPr>
        <p:spPr>
          <a:xfrm flipH="1">
            <a:off x="775854" y="930140"/>
            <a:ext cx="11239713" cy="5181846"/>
          </a:xfrm>
          <a:prstGeom prst="roundRect">
            <a:avLst/>
          </a:prstGeom>
          <a:solidFill>
            <a:schemeClr val="bg2">
              <a:alpha val="67843"/>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r" rtl="1">
              <a:spcAft>
                <a:spcPts val="800"/>
              </a:spcAft>
              <a:buFont typeface="Wingdings" panose="05000000000000000000" pitchFamily="2" charset="2"/>
              <a:buChar char=""/>
            </a:pPr>
            <a:r>
              <a:rPr lang="ar-EG" sz="24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ثانياً: الاستمالات المستخدمة في التأثير:</a:t>
            </a:r>
            <a:endParaRPr lang="en-US" sz="2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Low" rtl="1">
              <a:spcAft>
                <a:spcPts val="800"/>
              </a:spcAft>
            </a:pP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يرتبط دور الرسالة الإعلامية في الإقناع بقدرة الرسالة على إحداث التأثير المطلوب في البناء المعرفي والبناء الوجداني للمتلقي.</a:t>
            </a:r>
            <a:endParaRPr lang="en-US" sz="2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Low" rtl="1">
              <a:spcAft>
                <a:spcPts val="800"/>
              </a:spcAft>
            </a:pP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وقد وضع العلماء لهذا المعنى مُسمى علمياً وهو "الاستمالات " أي المثيرات والدوافع التي يميل بها المتلقي معرفياً ووجدانياً وسلوكياً نحو مضمون الرسالة المُبتغى.</a:t>
            </a:r>
          </a:p>
          <a:p>
            <a:pPr algn="justLow" rtl="1">
              <a:spcAft>
                <a:spcPts val="800"/>
              </a:spcAft>
            </a:pPr>
            <a:r>
              <a:rPr lang="ar-EG" sz="24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وتتحدد هذه الاستمالات في ثلاثة أنواع من الاستمالات الرئيسية:</a:t>
            </a:r>
            <a:endParaRPr lang="en-US" sz="2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marL="342900" lvl="0" indent="-342900" algn="r" rtl="1">
              <a:spcAft>
                <a:spcPts val="800"/>
              </a:spcAft>
              <a:buFont typeface="+mj-lt"/>
              <a:buAutoNum type="arabicPeriod"/>
            </a:pPr>
            <a:r>
              <a:rPr lang="ar-EG" sz="24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الاستمالات العاطفية </a:t>
            </a:r>
            <a:r>
              <a:rPr lang="en-US" sz="2400" b="1" dirty="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rPr>
              <a:t>Emotional Appeals </a:t>
            </a:r>
            <a:endParaRPr lang="en-US" sz="2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Low" rtl="1">
              <a:spcAft>
                <a:spcPts val="800"/>
              </a:spcAft>
            </a:pP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وهي التي تخاطب عواطف الإنسان ومشاعره وانفعالاته وتُثير فيه نوازعه النفسية. ومن مظاهر الرسالة العاطفية أنها تستغل حاجات الفرد ودوافعه النفسية.</a:t>
            </a:r>
            <a:endParaRPr lang="en-US" sz="2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Low" rtl="1">
              <a:spcAft>
                <a:spcPts val="800"/>
              </a:spcAft>
            </a:pP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وهذا الأسلوب يفضل في حالات الدعاية والدعاية المضادة، أو حالات الخوف، وعندما يكون الجمهور أقل تعلماً، ومع الشخصيات الجماهيرية ذات النفوذ الجماهيري، ووقت الاستجابات السريعة والطارئة.</a:t>
            </a:r>
          </a:p>
          <a:p>
            <a:pPr algn="justLow" rtl="1">
              <a:lnSpc>
                <a:spcPct val="150000"/>
              </a:lnSpc>
              <a:spcAft>
                <a:spcPts val="800"/>
              </a:spcAft>
            </a:pPr>
            <a:endParaRPr lang="en-US" sz="12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8545181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3402767"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80944" y="6044432"/>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923145" y="-195113"/>
            <a:ext cx="2008300" cy="883827"/>
          </a:xfrm>
          <a:prstGeom prst="rect">
            <a:avLst/>
          </a:prstGeom>
        </p:spPr>
      </p:pic>
      <p:sp>
        <p:nvSpPr>
          <p:cNvPr id="3" name="Rounded Rectangle 2"/>
          <p:cNvSpPr/>
          <p:nvPr/>
        </p:nvSpPr>
        <p:spPr>
          <a:xfrm>
            <a:off x="2256503" y="1414508"/>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6" name="Rounded Rectangle 5"/>
          <p:cNvSpPr/>
          <p:nvPr/>
        </p:nvSpPr>
        <p:spPr>
          <a:xfrm>
            <a:off x="5810866" y="1414509"/>
            <a:ext cx="6120579" cy="4705606"/>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15000"/>
              </a:lnSpc>
              <a:spcAft>
                <a:spcPts val="1000"/>
              </a:spcAft>
            </a:pPr>
            <a:endParaRPr lang="en-US" dirty="0">
              <a:solidFill>
                <a:srgbClr val="6C263C"/>
              </a:solidFill>
              <a:ea typeface="Calibri"/>
              <a:cs typeface="Arial"/>
            </a:endParaRPr>
          </a:p>
        </p:txBody>
      </p:sp>
      <p:sp>
        <p:nvSpPr>
          <p:cNvPr id="2" name="Rounded Rectangle 1"/>
          <p:cNvSpPr/>
          <p:nvPr/>
        </p:nvSpPr>
        <p:spPr>
          <a:xfrm>
            <a:off x="1229192" y="819317"/>
            <a:ext cx="10573602" cy="5033851"/>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r" rtl="1">
              <a:lnSpc>
                <a:spcPct val="150000"/>
              </a:lnSpc>
              <a:spcAft>
                <a:spcPts val="800"/>
              </a:spcAft>
              <a:buFont typeface="+mj-lt"/>
              <a:buAutoNum type="arabicPeriod"/>
            </a:pPr>
            <a:r>
              <a:rPr lang="ar-EG" sz="28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الاستمالات العقلانية </a:t>
            </a:r>
            <a:r>
              <a:rPr lang="en-US" sz="2800" b="1" dirty="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rPr>
              <a:t>Rational Appeals</a:t>
            </a:r>
            <a:endParaRPr lang="en-US"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8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وهي التي تخاطب عقل الإنسان ومدركاته المنطقية، بحيث تركز الرسالة هنا على تسكين الانفعالات وتقديم الحُجج المنطقية وتعتمد على لغة هادئة وأقل عمومية، كما تركز على مدركات الفرد وتقلل مخاطبة العقل الجمعي، وتستند إلى الأرقام والإحصاءات والمقدمات المُفضية إلى النتائج.</a:t>
            </a:r>
            <a:endParaRPr lang="en-US"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8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تتناسب هذه الاستمالات أكثر مع الموضوعات الجادة الأقل عاطفية، ومع الجمهور الذكي الأكثر تعلماً، وفى الأحداث ذات المدى البعيد.</a:t>
            </a:r>
            <a:endParaRPr lang="en-US"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0920513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4542503"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80944" y="6044432"/>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180944" y="-22446"/>
            <a:ext cx="2188183" cy="726813"/>
          </a:xfrm>
          <a:prstGeom prst="rect">
            <a:avLst/>
          </a:prstGeom>
        </p:spPr>
      </p:pic>
      <p:sp>
        <p:nvSpPr>
          <p:cNvPr id="3" name="Rounded Rectangle 2"/>
          <p:cNvSpPr/>
          <p:nvPr/>
        </p:nvSpPr>
        <p:spPr>
          <a:xfrm>
            <a:off x="2256503" y="1414508"/>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6" name="Rounded Rectangle 5"/>
          <p:cNvSpPr/>
          <p:nvPr/>
        </p:nvSpPr>
        <p:spPr>
          <a:xfrm>
            <a:off x="5810866" y="1414509"/>
            <a:ext cx="6120579" cy="4705606"/>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15000"/>
              </a:lnSpc>
              <a:spcAft>
                <a:spcPts val="1000"/>
              </a:spcAft>
            </a:pPr>
            <a:endParaRPr lang="en-US" dirty="0">
              <a:solidFill>
                <a:srgbClr val="6C263C"/>
              </a:solidFill>
              <a:ea typeface="Calibri"/>
              <a:cs typeface="Arial"/>
            </a:endParaRPr>
          </a:p>
        </p:txBody>
      </p:sp>
      <p:sp>
        <p:nvSpPr>
          <p:cNvPr id="2" name="Rounded Rectangle 1"/>
          <p:cNvSpPr/>
          <p:nvPr/>
        </p:nvSpPr>
        <p:spPr>
          <a:xfrm>
            <a:off x="1798820" y="546621"/>
            <a:ext cx="10003974" cy="5497811"/>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ct val="150000"/>
              </a:lnSpc>
              <a:spcAft>
                <a:spcPts val="800"/>
              </a:spcAft>
            </a:pPr>
            <a:r>
              <a:rPr lang="ar-EG" sz="24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3- استمالات التخويف </a:t>
            </a:r>
            <a:r>
              <a:rPr lang="en-US" sz="2400" b="1" dirty="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rPr>
              <a:t>Fears Appeals</a:t>
            </a:r>
            <a:endParaRPr lang="en-US" sz="16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وهي التي تُنبه الجمهور إلى تجنب المخاطر. فالرسالة هنا تُشير إلى النتائج غير المرغوبة التي قد تترتب على عدم قبول المتلقي لمضمون الاتصال، مثل التحذير من انتخاب مرشح معين أو انتشار أنفلونزا الطيور، أو آثار الحروب.. ومن المؤشرات العلمية في هذا:</a:t>
            </a:r>
            <a:endParaRPr lang="en-US" sz="16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أي استجابة تقلل التوتر الذي عليه المتلقي تصبح مقبولة إعلامياً.</a:t>
            </a:r>
            <a:endParaRPr lang="en-US" sz="16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عندما يُثير القائم بالاتصال مخاوف المتلقي بشدة قد يتحول إلى الرفض والكراهية للرسالة وللقائم بالاتصال معاً.</a:t>
            </a:r>
            <a:endParaRPr lang="en-US" sz="16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التخويف لا يؤثر بوضوح عندما يكون احتمال حدوث الخطر بعيداً عن المتلقي أو مبالغاً فيه.</a:t>
            </a:r>
            <a:endParaRPr lang="en-US" sz="16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اقتراب التهديد من المتلقي ذاتياً يرفع التوتر ويرفع قبول الرسالة.</a:t>
            </a:r>
            <a:endParaRPr lang="en-US" sz="16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56257614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0155742" y="-64326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3112" y="6254261"/>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10155742" y="6459351"/>
            <a:ext cx="1879649" cy="309233"/>
          </a:xfrm>
          <a:prstGeom prst="rect">
            <a:avLst/>
          </a:prstGeom>
        </p:spPr>
      </p:pic>
      <p:sp>
        <p:nvSpPr>
          <p:cNvPr id="3" name="Rounded Rectangle 2"/>
          <p:cNvSpPr/>
          <p:nvPr/>
        </p:nvSpPr>
        <p:spPr>
          <a:xfrm flipH="1">
            <a:off x="432739" y="629166"/>
            <a:ext cx="11173204" cy="5752847"/>
          </a:xfrm>
          <a:prstGeom prst="roundRect">
            <a:avLst/>
          </a:prstGeom>
          <a:solidFill>
            <a:schemeClr val="bg2">
              <a:alpha val="67843"/>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r" rtl="1">
              <a:lnSpc>
                <a:spcPct val="150000"/>
              </a:lnSpc>
              <a:spcAft>
                <a:spcPts val="800"/>
              </a:spcAft>
              <a:buFont typeface="Wingdings" panose="05000000000000000000" pitchFamily="2" charset="2"/>
              <a:buChar char=""/>
            </a:pPr>
            <a:r>
              <a:rPr lang="ar-EG" sz="24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تحليل الإطار الإعلامي</a:t>
            </a:r>
            <a:endParaRPr lang="en-US" sz="16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تقوم هذه النظرية </a:t>
            </a:r>
            <a:r>
              <a:rPr lang="en-US" sz="2400" dirty="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rPr>
              <a:t>Framing Analysis </a:t>
            </a:r>
            <a:r>
              <a:rPr lang="ar-EG" sz="2400" dirty="0">
                <a:solidFill>
                  <a:schemeClr val="accent1">
                    <a:lumMod val="75000"/>
                  </a:schemeClr>
                </a:solidFill>
                <a:latin typeface="Times New Roman" panose="02020603050405020304" pitchFamily="18" charset="0"/>
                <a:ea typeface="Calibri" panose="020F0502020204030204" pitchFamily="34" charset="0"/>
              </a:rPr>
              <a:t>على أساس أن أحداث ومضامين وسائل الإعلام لا يكون لها مغزى في حد ذاتها إلا إذا وضعت في تنظيم وسياق وأطر </a:t>
            </a:r>
            <a:r>
              <a:rPr lang="en-US" sz="2400" dirty="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rPr>
              <a:t>Frames </a:t>
            </a:r>
            <a:r>
              <a:rPr lang="ar-EG" sz="2400" dirty="0">
                <a:solidFill>
                  <a:schemeClr val="accent1">
                    <a:lumMod val="75000"/>
                  </a:schemeClr>
                </a:solidFill>
                <a:latin typeface="Times New Roman" panose="02020603050405020304" pitchFamily="18" charset="0"/>
                <a:ea typeface="Calibri" panose="020F0502020204030204" pitchFamily="34" charset="0"/>
              </a:rPr>
              <a:t>إعلامية، هذه الأطر تنُظم الألفاظ والنصوص والمعاني وتستخدم الخبرات والقيم الاجتماعية السائدة.</a:t>
            </a:r>
            <a:endParaRPr lang="en-US" sz="16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تأطير الرسالة الإعلامية هنا يوفر القدرة على قياس محتوى الرسالة ويفسر دورها في التأثير على الاتجاهات والآراء.</a:t>
            </a:r>
            <a:endParaRPr lang="en-US" sz="16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مثال: عندما يقع حادث مروري، فالحدث قد لا تكون له دلالة عند الناس، ولكن وسائل الإعلام تصفه في إطار إعلامي من حيث اللغة والصياغة والتركيز على عنصر معين حتى يصبح هاماً في قلب الإطار الاجتماعي كله.. على سبيل المثال: تفسير الحدث في سياق نزيف الدم المستمر لأرواح الأفراد.. استهتار السائق أو القيادة بدون رخص أو في حالة تعاطيه المخدر.. فوضى الشارع.. إهمال رجال الأمن....الخ</a:t>
            </a:r>
            <a:endParaRPr lang="en-US" sz="16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8545181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79312" y="-656287"/>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3" name="Rounded Rectangle 2"/>
          <p:cNvSpPr/>
          <p:nvPr/>
        </p:nvSpPr>
        <p:spPr>
          <a:xfrm flipH="1">
            <a:off x="2003727" y="1212613"/>
            <a:ext cx="9827833" cy="4673836"/>
          </a:xfrm>
          <a:prstGeom prst="roundRect">
            <a:avLst/>
          </a:prstGeom>
          <a:solidFill>
            <a:schemeClr val="bg2">
              <a:alpha val="67843"/>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8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وهكذا يستخدم الإعلام جزءاً من المضمون لوضعه في أنساق اجتماعية عامة وهامة ليحدد ويضخم الحدث ثم يبسطه ويضع له الحل.</a:t>
            </a:r>
            <a:endParaRPr lang="en-US"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8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ويعرف جوفمان </a:t>
            </a:r>
            <a:r>
              <a:rPr lang="en-US" sz="2800" dirty="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rPr>
              <a:t>Goffman </a:t>
            </a:r>
            <a:r>
              <a:rPr lang="ar-EG" sz="2800" dirty="0">
                <a:solidFill>
                  <a:schemeClr val="accent1">
                    <a:lumMod val="75000"/>
                  </a:schemeClr>
                </a:solidFill>
                <a:latin typeface="Times New Roman" panose="02020603050405020304" pitchFamily="18" charset="0"/>
                <a:ea typeface="Calibri" panose="020F0502020204030204" pitchFamily="34" charset="0"/>
              </a:rPr>
              <a:t>الإطار الإعلامي بأنه: بناء محدد للتوقعات</a:t>
            </a:r>
            <a:r>
              <a:rPr lang="ar-EG" sz="28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التي تستخدمها وسائل الإعلام لتجعل الناس أكثر إدراكاً للمواقف الاجتماعية في وقت ما.</a:t>
            </a:r>
            <a:endParaRPr lang="en-US"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8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فهو إذن عملية هادفة من القائم بالاتصال أي الصحفي عندما يُعيد تنظيم الرسالة حتى تصب في خانة إدراكات الناس ومؤثراتهم الإقناعية.</a:t>
            </a:r>
            <a:endParaRPr lang="en-US"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70449601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79312" y="-511480"/>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3" name="Rounded Rectangle 2"/>
          <p:cNvSpPr/>
          <p:nvPr/>
        </p:nvSpPr>
        <p:spPr>
          <a:xfrm flipH="1">
            <a:off x="3000512" y="1089502"/>
            <a:ext cx="8802282" cy="4637431"/>
          </a:xfrm>
          <a:prstGeom prst="roundRect">
            <a:avLst/>
          </a:prstGeom>
          <a:solidFill>
            <a:schemeClr val="bg2">
              <a:alpha val="67843"/>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4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وقد حددت إنتمان </a:t>
            </a:r>
            <a:r>
              <a:rPr lang="en-US" sz="2400" b="1" dirty="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rPr>
              <a:t>Entman </a:t>
            </a:r>
            <a:r>
              <a:rPr lang="ar-EG" sz="24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1983 أربع وظائف لتحليل الإطار الإعلامي هي:</a:t>
            </a:r>
            <a:endParaRPr lang="en-US" sz="2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1. تحديد المشكلة أو القضية بدقة.</a:t>
            </a:r>
            <a:endParaRPr lang="en-US" sz="2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2. تشخيص أسباب المشكلة.</a:t>
            </a:r>
            <a:endParaRPr lang="en-US" sz="2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3. وضع أحكام أخلاقية.</a:t>
            </a:r>
            <a:endParaRPr lang="en-US" sz="2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4. اقتراح سُبل العلاج.</a:t>
            </a:r>
            <a:endParaRPr lang="en-US" sz="2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15490512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23145" y="-521025"/>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3" name="Rounded Rectangle 2"/>
          <p:cNvSpPr/>
          <p:nvPr/>
        </p:nvSpPr>
        <p:spPr>
          <a:xfrm flipH="1">
            <a:off x="1947561" y="1099592"/>
            <a:ext cx="10011842" cy="4891548"/>
          </a:xfrm>
          <a:prstGeom prst="roundRect">
            <a:avLst/>
          </a:prstGeom>
          <a:solidFill>
            <a:schemeClr val="bg2">
              <a:alpha val="67843"/>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ct val="150000"/>
              </a:lnSpc>
              <a:spcAft>
                <a:spcPts val="800"/>
              </a:spcAft>
            </a:pPr>
            <a:r>
              <a:rPr lang="ar-EG" sz="24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أنواع الأُطر الإعلامية:</a:t>
            </a:r>
            <a:endParaRPr lang="en-US" sz="2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r" rtl="1">
              <a:lnSpc>
                <a:spcPct val="150000"/>
              </a:lnSpc>
              <a:spcAft>
                <a:spcPts val="800"/>
              </a:spcAft>
            </a:pP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قدم العلماء عدة أنواع للأُطر الإعلامية المرتبطة غالباً بتغطية الإعلام للأخبار من ذلك:</a:t>
            </a:r>
            <a:endParaRPr lang="en-US" sz="2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1 . </a:t>
            </a:r>
            <a:r>
              <a:rPr lang="ar-EG" sz="24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الإطار المحدد بقضية</a:t>
            </a: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حيث يتم التركيز على قضية أو حدث، جوانبه واضحة عند الجمهور لأنه حدث مرتبط بوقائع ملموسة </a:t>
            </a:r>
            <a:r>
              <a:rPr lang="en-US" sz="2400" dirty="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rPr>
              <a:t>Episodic frame </a:t>
            </a: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عندئذ يركز الإطار على المدخل الشخصي أو تقديم عناصر الحدث وتداعياته. مثل (أنفلونزا الطيور)، فالحدث هنا يتناول انتشار مظاهر الإصابة، إجراءات سلوكية وطبية، أدوار المسئولين، قصص إخبارية عن الإصابات أو صناعة الدواجن التي تضررت، البدائل المتاحة عند الحكومة والشعب.</a:t>
            </a:r>
            <a:endParaRPr lang="en-US" sz="2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14569187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637064" y="2"/>
            <a:ext cx="1155493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69431" y="659567"/>
            <a:ext cx="11007078" cy="555973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2. </a:t>
            </a:r>
            <a:r>
              <a:rPr lang="ar-EG" sz="2400" b="1" dirty="0">
                <a:solidFill>
                  <a:srgbClr val="0D0D0D"/>
                </a:solidFill>
                <a:latin typeface="Calibri" panose="020F0502020204030204" pitchFamily="34" charset="0"/>
                <a:ea typeface="Calibri" panose="020F0502020204030204" pitchFamily="34" charset="0"/>
                <a:cs typeface="Times New Roman" panose="02020603050405020304" pitchFamily="18" charset="0"/>
              </a:rPr>
              <a:t>الإطار العام </a:t>
            </a:r>
            <a:r>
              <a:rPr lang="en-US" sz="2400" b="1" dirty="0">
                <a:solidFill>
                  <a:srgbClr val="0D0D0D"/>
                </a:solidFill>
                <a:latin typeface="Times New Roman" panose="02020603050405020304" pitchFamily="18" charset="0"/>
                <a:ea typeface="Calibri" panose="020F0502020204030204" pitchFamily="34" charset="0"/>
                <a:cs typeface="Arial" panose="020B0604020202020204" pitchFamily="34" charset="0"/>
              </a:rPr>
              <a:t>Thematic frame</a:t>
            </a:r>
            <a:r>
              <a:rPr lang="ar-EG" sz="2400" b="1" dirty="0">
                <a:solidFill>
                  <a:srgbClr val="0D0D0D"/>
                </a:solidFill>
                <a:latin typeface="Calibri" panose="020F0502020204030204" pitchFamily="34" charset="0"/>
                <a:ea typeface="Calibri" panose="020F0502020204030204" pitchFamily="34" charset="0"/>
                <a:cs typeface="Times New Roman" panose="02020603050405020304" pitchFamily="18" charset="0"/>
              </a:rPr>
              <a:t>:</a:t>
            </a: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يرى الأحداث في سياق عام مجرد، يقدم تفسيرات عامة للوقائع، ويربطها بالمعايير الثقافية والسياسية، وقد تكون ثقيلة على نفسية المتلقي؛ إلا أنها هامة لفهم المشكلات وتقديم الحلول والإقناع على المدى البعيد. (فحادث انتحار الرجل الذي عجز عن دفع رسوم المدرسة لابنه، يعالج في إطار: البطالة أو الفقر الذي يهدد المجتمع، وغياب التضامن الاجتماعي، مجانية التعليم التي ذهبت مع الريح.... فهل يدفع الآباء حياتهم ثمناً لأولادهم.. وهكذا.</a:t>
            </a:r>
            <a:endParaRPr lang="en-US" sz="1600" dirty="0">
              <a:latin typeface="Calibri" panose="020F0502020204030204" pitchFamily="34" charset="0"/>
              <a:ea typeface="Calibri" panose="020F0502020204030204" pitchFamily="34" charset="0"/>
              <a:cs typeface="Arial" panose="020B0604020202020204" pitchFamily="34" charset="0"/>
            </a:endParaRPr>
          </a:p>
          <a:p>
            <a:pPr algn="justLow" rtl="1">
              <a:spcAft>
                <a:spcPts val="800"/>
              </a:spcAft>
            </a:pP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3. </a:t>
            </a:r>
            <a:r>
              <a:rPr lang="ar-EG" sz="2400" b="1" dirty="0">
                <a:solidFill>
                  <a:srgbClr val="0D0D0D"/>
                </a:solidFill>
                <a:latin typeface="Calibri" panose="020F0502020204030204" pitchFamily="34" charset="0"/>
                <a:ea typeface="Calibri" panose="020F0502020204030204" pitchFamily="34" charset="0"/>
                <a:cs typeface="Times New Roman" panose="02020603050405020304" pitchFamily="18" charset="0"/>
              </a:rPr>
              <a:t>إطار الاستراتيجية </a:t>
            </a:r>
            <a:r>
              <a:rPr lang="en-US" sz="2400" b="1" dirty="0">
                <a:solidFill>
                  <a:srgbClr val="0D0D0D"/>
                </a:solidFill>
                <a:latin typeface="Times New Roman" panose="02020603050405020304" pitchFamily="18" charset="0"/>
                <a:ea typeface="Calibri" panose="020F0502020204030204" pitchFamily="34" charset="0"/>
                <a:cs typeface="Arial" panose="020B0604020202020204" pitchFamily="34" charset="0"/>
              </a:rPr>
              <a:t>Strategic frame</a:t>
            </a: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يرى الأحداث في سياقها الاستراتيجي المؤثر على شأن الدولة القومي، </a:t>
            </a:r>
            <a:r>
              <a:rPr lang="ar-EG" sz="2400" dirty="0" smtClean="0">
                <a:solidFill>
                  <a:srgbClr val="0D0D0D"/>
                </a:solidFill>
                <a:latin typeface="Calibri" panose="020F0502020204030204" pitchFamily="34" charset="0"/>
                <a:ea typeface="Calibri" panose="020F0502020204030204" pitchFamily="34" charset="0"/>
                <a:cs typeface="Times New Roman" panose="02020603050405020304" pitchFamily="18" charset="0"/>
              </a:rPr>
              <a:t>ويتلاءم </a:t>
            </a: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هذا الإطار مع الأحداث السياسية والعسكرية ويركز على قيم مثل:</a:t>
            </a:r>
            <a:endParaRPr lang="en-US" sz="16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مبدأ الفوز والخسارة والتقدم والتأخر والنهضة أو الانهيار.</a:t>
            </a:r>
            <a:endParaRPr lang="en-US" sz="16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لغة الحروب والصراعات والتنافس الوطني والدولي.</a:t>
            </a:r>
            <a:endParaRPr lang="en-US" sz="16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مبدأ النفوذ والقوة ومصادره وأشخاصه ومظاهره.</a:t>
            </a:r>
            <a:endParaRPr lang="en-US" sz="1600"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3127" y="67139"/>
            <a:ext cx="1196027" cy="794964"/>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93674" y="154217"/>
            <a:ext cx="989975"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السابعة </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0334519" y="-78775"/>
            <a:ext cx="1541990" cy="817119"/>
          </a:xfrm>
          <a:prstGeom prst="rect">
            <a:avLst/>
          </a:prstGeom>
        </p:spPr>
      </p:pic>
    </p:spTree>
    <p:extLst>
      <p:ext uri="{BB962C8B-B14F-4D97-AF65-F5344CB8AC3E}">
        <p14:creationId xmlns:p14="http://schemas.microsoft.com/office/powerpoint/2010/main" val="52872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734519" y="569627"/>
            <a:ext cx="10820418" cy="5738422"/>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4</a:t>
            </a:r>
            <a:r>
              <a:rPr lang="ar-EG" sz="2800" dirty="0">
                <a:solidFill>
                  <a:srgbClr val="0D0D0D"/>
                </a:solidFill>
                <a:latin typeface="Calibri" panose="020F0502020204030204" pitchFamily="34" charset="0"/>
                <a:ea typeface="Calibri" panose="020F0502020204030204" pitchFamily="34" charset="0"/>
                <a:cs typeface="Times New Roman" panose="02020603050405020304" pitchFamily="18" charset="0"/>
              </a:rPr>
              <a:t>.</a:t>
            </a: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a:t>
            </a:r>
            <a:r>
              <a:rPr lang="ar-EG" sz="2400" b="1" dirty="0">
                <a:solidFill>
                  <a:srgbClr val="0D0D0D"/>
                </a:solidFill>
                <a:latin typeface="Calibri" panose="020F0502020204030204" pitchFamily="34" charset="0"/>
                <a:ea typeface="Calibri" panose="020F0502020204030204" pitchFamily="34" charset="0"/>
                <a:cs typeface="Times New Roman" panose="02020603050405020304" pitchFamily="18" charset="0"/>
              </a:rPr>
              <a:t>إطار الاهتمامات الإنسانية </a:t>
            </a:r>
            <a:r>
              <a:rPr lang="en-US" sz="2400" b="1" dirty="0">
                <a:solidFill>
                  <a:srgbClr val="0D0D0D"/>
                </a:solidFill>
                <a:latin typeface="Times New Roman" panose="02020603050405020304" pitchFamily="18" charset="0"/>
                <a:ea typeface="Calibri" panose="020F0502020204030204" pitchFamily="34" charset="0"/>
                <a:cs typeface="Arial" panose="020B0604020202020204" pitchFamily="34" charset="0"/>
              </a:rPr>
              <a:t>Human Interest</a:t>
            </a: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يرى الأحداث في سياق تأثيراتها الإنسانية والعاطفية العامة، بحيث تصاغ الرسائل في قوالب وقصص درامية ذات نزعة عاطفية مؤثرة. مثال حادث سقوط الطفل المغربي ريان في بئر عميق، وتأثر جميع الشعوب بقصته وتفاعلهم معه وهو ما ظهر بوضوح على شبكات التواصل الاجتماعي وجذب اهتمام العالم أجمع لقصته المأساوية.</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5. </a:t>
            </a:r>
            <a:r>
              <a:rPr lang="ar-EG" sz="2400" b="1" dirty="0">
                <a:solidFill>
                  <a:srgbClr val="0D0D0D"/>
                </a:solidFill>
                <a:latin typeface="Calibri" panose="020F0502020204030204" pitchFamily="34" charset="0"/>
                <a:ea typeface="Calibri" panose="020F0502020204030204" pitchFamily="34" charset="0"/>
                <a:cs typeface="Times New Roman" panose="02020603050405020304" pitchFamily="18" charset="0"/>
              </a:rPr>
              <a:t>إطار النتائج الاقتصادية</a:t>
            </a: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ويضع هذا الإطار الوقائع في سياق النتائج الاقتصادية التي نتجت عن الأحداث، ويُشير للتأثير المتوقع على الأفراد والدول، فالقائمون بالاتصال يستخدمون الناتج المادي لجعل الرسالة الإعلامية أكثر فاعلية على الناس وأكثر ارتباطاً بمصالحهم. مثال: (بيع إحدى شركات القطاع العام تتأطر في علاج الخسائر المادية الحالية، وتشغيل رأس المال الفردي، عدم إيجاد فرص عمل جديدة للشباب).</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السادسة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923145" y="-2674"/>
            <a:ext cx="1997690" cy="707504"/>
          </a:xfrm>
          <a:prstGeom prst="rect">
            <a:avLst/>
          </a:prstGeom>
        </p:spPr>
      </p:pic>
    </p:spTree>
    <p:extLst>
      <p:ext uri="{BB962C8B-B14F-4D97-AF65-F5344CB8AC3E}">
        <p14:creationId xmlns:p14="http://schemas.microsoft.com/office/powerpoint/2010/main" val="3687561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032357"/>
            <a:ext cx="10190893" cy="527569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800" b="1" dirty="0">
                <a:solidFill>
                  <a:srgbClr val="0D0D0D"/>
                </a:solidFill>
                <a:latin typeface="Calibri" panose="020F0502020204030204" pitchFamily="34" charset="0"/>
                <a:ea typeface="Calibri" panose="020F0502020204030204" pitchFamily="34" charset="0"/>
                <a:cs typeface="Times New Roman" panose="02020603050405020304" pitchFamily="18" charset="0"/>
              </a:rPr>
              <a:t>6</a:t>
            </a:r>
            <a:r>
              <a:rPr lang="ar-EG" sz="2400" b="1" dirty="0">
                <a:solidFill>
                  <a:srgbClr val="0D0D0D"/>
                </a:solidFill>
                <a:latin typeface="Calibri" panose="020F0502020204030204" pitchFamily="34" charset="0"/>
                <a:ea typeface="Calibri" panose="020F0502020204030204" pitchFamily="34" charset="0"/>
                <a:cs typeface="Times New Roman" panose="02020603050405020304" pitchFamily="18" charset="0"/>
              </a:rPr>
              <a:t>. إطار المسئولية </a:t>
            </a:r>
            <a:r>
              <a:rPr lang="en-US" sz="2400" b="1" dirty="0">
                <a:solidFill>
                  <a:srgbClr val="0D0D0D"/>
                </a:solidFill>
                <a:latin typeface="Times New Roman" panose="02020603050405020304" pitchFamily="18" charset="0"/>
                <a:ea typeface="Calibri" panose="020F0502020204030204" pitchFamily="34" charset="0"/>
                <a:cs typeface="Arial" panose="020B0604020202020204" pitchFamily="34" charset="0"/>
              </a:rPr>
              <a:t>Responsibility frame</a:t>
            </a:r>
            <a:r>
              <a:rPr lang="ar-EG" sz="2400" b="1" dirty="0">
                <a:solidFill>
                  <a:srgbClr val="0D0D0D"/>
                </a:solidFill>
                <a:latin typeface="Calibri" panose="020F0502020204030204" pitchFamily="34" charset="0"/>
                <a:ea typeface="Calibri" panose="020F0502020204030204" pitchFamily="34" charset="0"/>
                <a:cs typeface="Times New Roman" panose="02020603050405020304" pitchFamily="18" charset="0"/>
              </a:rPr>
              <a:t>:</a:t>
            </a: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يضع القائم بالاتصال الرسالة للإجابة عن السؤال: من المسئول عن حادث ما؟ الأفراد والمؤسسات والدولة فهم معنيون بمعرفة المسئول عن الحدث وتحديده في شخص أو قانون أو سلوك أو حكومة محددة.</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7. </a:t>
            </a:r>
            <a:r>
              <a:rPr lang="ar-EG" sz="2400" b="1" dirty="0">
                <a:solidFill>
                  <a:srgbClr val="0D0D0D"/>
                </a:solidFill>
                <a:latin typeface="Calibri" panose="020F0502020204030204" pitchFamily="34" charset="0"/>
                <a:ea typeface="Calibri" panose="020F0502020204030204" pitchFamily="34" charset="0"/>
                <a:cs typeface="Times New Roman" panose="02020603050405020304" pitchFamily="18" charset="0"/>
              </a:rPr>
              <a:t>إطار الصراع </a:t>
            </a:r>
            <a:r>
              <a:rPr lang="en-US" sz="2400" b="1" dirty="0">
                <a:solidFill>
                  <a:srgbClr val="0D0D0D"/>
                </a:solidFill>
                <a:latin typeface="Times New Roman" panose="02020603050405020304" pitchFamily="18" charset="0"/>
                <a:ea typeface="Calibri" panose="020F0502020204030204" pitchFamily="34" charset="0"/>
                <a:cs typeface="Arial" panose="020B0604020202020204" pitchFamily="34" charset="0"/>
              </a:rPr>
              <a:t>Conflict frame</a:t>
            </a: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بحيث تقدم الأحداث في إطار تنافسي صراعي حاد، قد تتجاهل الرسائل عناصر هامة في سبيل إبراز سياق الصراع، كأن تبرز الفساد وعدم الثقة في المسئولين، بحيث ترى الأشخاص قبل أن ترى الأحداث وترصد المصالح قبل أن ترصد الأهداف، وتقيس الرسالة بمقياس الخاسر والرابح والمنتصر والمهزوم. وهو بُعد يبالغ الإعلاميون في جعله إطاراً للأحداث.</a:t>
            </a:r>
          </a:p>
          <a:p>
            <a:pPr lvl="0" algn="justLow" rtl="1">
              <a:lnSpc>
                <a:spcPct val="150000"/>
              </a:lnSpc>
              <a:spcAft>
                <a:spcPts val="800"/>
              </a:spcAft>
            </a:pP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8. </a:t>
            </a:r>
            <a:r>
              <a:rPr lang="ar-EG" sz="2400" b="1" dirty="0">
                <a:solidFill>
                  <a:srgbClr val="0D0D0D"/>
                </a:solidFill>
                <a:latin typeface="Calibri" panose="020F0502020204030204" pitchFamily="34" charset="0"/>
                <a:ea typeface="Calibri" panose="020F0502020204030204" pitchFamily="34" charset="0"/>
                <a:cs typeface="Times New Roman" panose="02020603050405020304" pitchFamily="18" charset="0"/>
              </a:rPr>
              <a:t>إطار المبادئ الأخلاقية </a:t>
            </a:r>
            <a:r>
              <a:rPr lang="en-US" sz="2400" b="1" dirty="0">
                <a:solidFill>
                  <a:srgbClr val="0D0D0D"/>
                </a:solidFill>
                <a:latin typeface="Times New Roman" panose="02020603050405020304" pitchFamily="18" charset="0"/>
                <a:ea typeface="Calibri" panose="020F0502020204030204" pitchFamily="34" charset="0"/>
                <a:cs typeface="Arial" panose="020B0604020202020204" pitchFamily="34" charset="0"/>
              </a:rPr>
              <a:t>Morality frame</a:t>
            </a: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قد يستشهد فيها بالاقتباسات والأدلة الدينية التي تدعم سوقه للوقائع أو بالمصادر والجماعات المرجعية التي تؤكد هذا الإطار. </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السابعة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923145" y="6663"/>
            <a:ext cx="2063621" cy="908173"/>
          </a:xfrm>
          <a:prstGeom prst="rect">
            <a:avLst/>
          </a:prstGeom>
        </p:spPr>
      </p:pic>
    </p:spTree>
    <p:extLst>
      <p:ext uri="{BB962C8B-B14F-4D97-AF65-F5344CB8AC3E}">
        <p14:creationId xmlns:p14="http://schemas.microsoft.com/office/powerpoint/2010/main" val="38207300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860440" y="873031"/>
            <a:ext cx="10126326" cy="4918169"/>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ctr" rtl="1">
              <a:lnSpc>
                <a:spcPct val="150000"/>
              </a:lnSpc>
              <a:spcAft>
                <a:spcPts val="800"/>
              </a:spcAft>
              <a:buFont typeface="Wingdings" panose="05000000000000000000" pitchFamily="2" charset="2"/>
              <a:buChar char="Ø"/>
              <a:tabLst>
                <a:tab pos="1131570" algn="l"/>
              </a:tabLst>
            </a:pPr>
            <a:r>
              <a:rPr lang="ar-EG" sz="2800" b="1" dirty="0">
                <a:solidFill>
                  <a:srgbClr val="002060"/>
                </a:solidFill>
                <a:latin typeface="Calibri" panose="020F0502020204030204" pitchFamily="34" charset="0"/>
                <a:ea typeface="Calibri" panose="020F0502020204030204" pitchFamily="34" charset="0"/>
              </a:rPr>
              <a:t>خاتمة</a:t>
            </a:r>
          </a:p>
          <a:p>
            <a:pPr algn="just" rtl="1">
              <a:lnSpc>
                <a:spcPct val="150000"/>
              </a:lnSpc>
              <a:spcAft>
                <a:spcPts val="800"/>
              </a:spcAft>
            </a:pP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برزت عدة نظريات تتحدث عن تأثيرات محدودة لوسائل الإعلام على الجمهور، ومن أبرز هذه النظريات </a:t>
            </a:r>
            <a:r>
              <a:rPr lang="ar-EG" sz="2400" dirty="0">
                <a:latin typeface="Calibri" panose="020F0502020204030204" pitchFamily="34" charset="0"/>
                <a:ea typeface="Calibri" panose="020F0502020204030204" pitchFamily="34" charset="0"/>
                <a:cs typeface="Arial" panose="020B0604020202020204" pitchFamily="34" charset="0"/>
              </a:rPr>
              <a:t> </a:t>
            </a: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نظرية فجوة المعرفة والتي تقوم على افتراض أساسي وهو أن التعرض لوسائل الإعلام بشكل مستمر يزيد من مستوى معرفة فئات معينة وهي الفئات ذات المستوى الاجتماعي والاقتصادي </a:t>
            </a: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مقارنة</a:t>
            </a: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a:t>
            </a: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ب</a:t>
            </a: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الفئات الأخرى الأقل. بينما تُعد نظرية التماس المعلومات من النظريات التي تقيس وتفسر "المعرفة" التي يلتمسها الجمهور من الإعلام، والعوامل التي تؤثر في حجم وإدراك الأفراد لهذه المعلومات. </a:t>
            </a: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أما نظرية الإطار الإعلامي فتعتبر واحدة من النظريات الحديثة التي تفسر تأثيرات الرسالة الإعلامية ذاتها وتقيس دور المحتوى في تشكيل الاهتمام والتأثير على الاتجاهات والآراء حِيال القضايا المثارة إعلامياً.</a:t>
            </a:r>
            <a:endParaRPr lang="ar-EG" sz="2800" b="1" dirty="0">
              <a:solidFill>
                <a:srgbClr val="002060"/>
              </a:solidFill>
              <a:latin typeface="Calibri" panose="020F0502020204030204" pitchFamily="34" charset="0"/>
              <a:ea typeface="Calibri" panose="020F050202020403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300563"/>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السابعة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0155382" y="6663"/>
            <a:ext cx="1831384" cy="805969"/>
          </a:xfrm>
          <a:prstGeom prst="rect">
            <a:avLst/>
          </a:prstGeom>
        </p:spPr>
      </p:pic>
    </p:spTree>
    <p:extLst>
      <p:ext uri="{BB962C8B-B14F-4D97-AF65-F5344CB8AC3E}">
        <p14:creationId xmlns:p14="http://schemas.microsoft.com/office/powerpoint/2010/main" val="5520249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943607"/>
            <a:ext cx="10190893" cy="475061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Low" rtl="1">
              <a:lnSpc>
                <a:spcPct val="107000"/>
              </a:lnSpc>
              <a:spcAft>
                <a:spcPts val="800"/>
              </a:spcAft>
              <a:buFont typeface="Wingdings" panose="05000000000000000000" pitchFamily="2" charset="2"/>
              <a:buChar char="Ø"/>
            </a:pPr>
            <a:r>
              <a:rPr lang="ar-EG" sz="2800" b="1" dirty="0">
                <a:solidFill>
                  <a:srgbClr val="6C263C"/>
                </a:solidFill>
                <a:latin typeface="Calibri" panose="020F0502020204030204" pitchFamily="34" charset="0"/>
                <a:ea typeface="Calibri" panose="020F0502020204030204" pitchFamily="34" charset="0"/>
                <a:cs typeface="Times New Roman" panose="02020603050405020304" pitchFamily="18" charset="0"/>
              </a:rPr>
              <a:t>قائمة المصادر والمراجع :</a:t>
            </a:r>
          </a:p>
          <a:p>
            <a:pPr algn="r" rtl="1">
              <a:lnSpc>
                <a:spcPct val="150000"/>
              </a:lnSpc>
            </a:pPr>
            <a:r>
              <a:rPr lang="ar-SA" sz="2400" b="1" dirty="0">
                <a:solidFill>
                  <a:srgbClr val="002060"/>
                </a:solidFill>
                <a:cs typeface="+mj-cs"/>
              </a:rPr>
              <a:t>- كمال الحاج، نظريات الإعلام والاتصال، الجامعة الافتراضية السورية، 2020.</a:t>
            </a:r>
            <a:endParaRPr lang="en-US" sz="2400" b="1" dirty="0">
              <a:solidFill>
                <a:srgbClr val="002060"/>
              </a:solidFill>
              <a:cs typeface="+mj-cs"/>
            </a:endParaRPr>
          </a:p>
          <a:p>
            <a:pPr algn="r" rtl="1">
              <a:lnSpc>
                <a:spcPct val="150000"/>
              </a:lnSpc>
            </a:pPr>
            <a:r>
              <a:rPr lang="ar-SA" sz="2400" b="1" dirty="0">
                <a:solidFill>
                  <a:srgbClr val="002060"/>
                </a:solidFill>
                <a:cs typeface="+mj-cs"/>
              </a:rPr>
              <a:t>- رضا عكاشه، تأثيرات الإعلام " نظريات ونماذج الاتصال ف</a:t>
            </a:r>
            <a:r>
              <a:rPr lang="ar-EG" sz="2400" b="1" dirty="0">
                <a:solidFill>
                  <a:srgbClr val="002060"/>
                </a:solidFill>
                <a:cs typeface="+mj-cs"/>
              </a:rPr>
              <a:t>ي</a:t>
            </a:r>
            <a:r>
              <a:rPr lang="ar-SA" sz="2400" b="1" dirty="0">
                <a:solidFill>
                  <a:srgbClr val="002060"/>
                </a:solidFill>
                <a:cs typeface="+mj-cs"/>
              </a:rPr>
              <a:t> مجال المنصات الرقمية"، ط4، يناير 2020.</a:t>
            </a:r>
            <a:endParaRPr lang="en-US" sz="2400" b="1" dirty="0">
              <a:solidFill>
                <a:srgbClr val="002060"/>
              </a:solidFill>
              <a:cs typeface="+mj-cs"/>
            </a:endParaRPr>
          </a:p>
          <a:p>
            <a:pPr algn="r" rtl="1">
              <a:lnSpc>
                <a:spcPct val="150000"/>
              </a:lnSpc>
            </a:pPr>
            <a:r>
              <a:rPr lang="ar-SA" sz="2400" b="1" dirty="0">
                <a:solidFill>
                  <a:srgbClr val="002060"/>
                </a:solidFill>
                <a:cs typeface="+mj-cs"/>
              </a:rPr>
              <a:t>- حسن عماد مكاوي، عاطف عدلي العبد، نظريات الإعلام، جامعة القاهرة، مركز دراسات الرأي العام، 2007.</a:t>
            </a:r>
            <a:endParaRPr lang="en-US" sz="2400" b="1" dirty="0">
              <a:solidFill>
                <a:srgbClr val="002060"/>
              </a:solidFill>
              <a:cs typeface="+mj-cs"/>
            </a:endParaRPr>
          </a:p>
          <a:p>
            <a:pPr algn="just" rtl="1">
              <a:lnSpc>
                <a:spcPct val="150000"/>
              </a:lnSpc>
            </a:pPr>
            <a:r>
              <a:rPr lang="ar-SA" sz="2400" b="1" dirty="0">
                <a:solidFill>
                  <a:srgbClr val="002060"/>
                </a:solidFill>
                <a:cs typeface="+mj-cs"/>
              </a:rPr>
              <a:t>- محمد عبد الحميد، نظريات الإعلام واتجاهات التأثير، عالم الكتب، ط3، 2004</a:t>
            </a:r>
            <a:r>
              <a:rPr lang="ar-SA" sz="2400" b="1" dirty="0" smtClean="0">
                <a:solidFill>
                  <a:srgbClr val="002060"/>
                </a:solidFill>
                <a:cs typeface="+mj-cs"/>
              </a:rPr>
              <a:t>.</a:t>
            </a:r>
            <a:endParaRPr lang="ar-EG" sz="2400" b="1" dirty="0">
              <a:solidFill>
                <a:srgbClr val="002060"/>
              </a:solidFill>
              <a:latin typeface="Calibri" panose="020F0502020204030204" pitchFamily="34" charset="0"/>
              <a:ea typeface="Calibri" panose="020F0502020204030204" pitchFamily="34" charset="0"/>
              <a:cs typeface="+mj-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السابعة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0044545" y="6663"/>
            <a:ext cx="1942221" cy="854747"/>
          </a:xfrm>
          <a:prstGeom prst="rect">
            <a:avLst/>
          </a:prstGeom>
        </p:spPr>
      </p:pic>
    </p:spTree>
    <p:extLst>
      <p:ext uri="{BB962C8B-B14F-4D97-AF65-F5344CB8AC3E}">
        <p14:creationId xmlns:p14="http://schemas.microsoft.com/office/powerpoint/2010/main" val="19450720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4057575" y="5486592"/>
            <a:ext cx="4524565" cy="923330"/>
          </a:xfrm>
          <a:prstGeom prst="rect">
            <a:avLst/>
          </a:prstGeom>
          <a:noFill/>
        </p:spPr>
        <p:txBody>
          <a:bodyPr wrap="square" rtlCol="0">
            <a:spAutoFit/>
          </a:bodyPr>
          <a:lstStyle/>
          <a:p>
            <a:r>
              <a:rPr lang="en-US" sz="5400" b="1" dirty="0">
                <a:solidFill>
                  <a:schemeClr val="bg1"/>
                </a:solidFill>
                <a:latin typeface="Shonar Bangla" panose="020B0502040204020203" pitchFamily="34" charset="0"/>
                <a:cs typeface="Shonar Bangla" panose="020B0502040204020203" pitchFamily="34"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536149" y="3037118"/>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10016837" y="-59188"/>
            <a:ext cx="2057079" cy="905294"/>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118084" y="93016"/>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2247</TotalTime>
  <Words>3925</Words>
  <Application>Microsoft Office PowerPoint</Application>
  <PresentationFormat>Widescreen</PresentationFormat>
  <Paragraphs>218</Paragraphs>
  <Slides>40</Slides>
  <Notes>19</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40</vt:i4>
      </vt:variant>
    </vt:vector>
  </HeadingPairs>
  <TitlesOfParts>
    <vt:vector size="54" baseType="lpstr">
      <vt:lpstr>Arial</vt:lpstr>
      <vt:lpstr>Bauhaus 93</vt:lpstr>
      <vt:lpstr>Calibri</vt:lpstr>
      <vt:lpstr>Calibri Light</vt:lpstr>
      <vt:lpstr>mohammad bold art 1</vt:lpstr>
      <vt:lpstr>Old Antic Outline</vt:lpstr>
      <vt:lpstr>Roboto Light</vt:lpstr>
      <vt:lpstr>Shonar Bangla</vt:lpstr>
      <vt:lpstr>Simplified Arabic</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NoteBook</cp:lastModifiedBy>
  <cp:revision>164</cp:revision>
  <dcterms:created xsi:type="dcterms:W3CDTF">2023-04-29T09:08:23Z</dcterms:created>
  <dcterms:modified xsi:type="dcterms:W3CDTF">2024-03-15T08:10:03Z</dcterms:modified>
</cp:coreProperties>
</file>