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6" r:id="rId5"/>
  </p:sldMasterIdLst>
  <p:notesMasterIdLst>
    <p:notesMasterId r:id="rId50"/>
  </p:notesMasterIdLst>
  <p:sldIdLst>
    <p:sldId id="257" r:id="rId6"/>
    <p:sldId id="258" r:id="rId7"/>
    <p:sldId id="259" r:id="rId8"/>
    <p:sldId id="262" r:id="rId9"/>
    <p:sldId id="263" r:id="rId10"/>
    <p:sldId id="264" r:id="rId11"/>
    <p:sldId id="342" r:id="rId12"/>
    <p:sldId id="343" r:id="rId13"/>
    <p:sldId id="344" r:id="rId14"/>
    <p:sldId id="345" r:id="rId15"/>
    <p:sldId id="346" r:id="rId16"/>
    <p:sldId id="347" r:id="rId17"/>
    <p:sldId id="348" r:id="rId18"/>
    <p:sldId id="349" r:id="rId19"/>
    <p:sldId id="373" r:id="rId20"/>
    <p:sldId id="374" r:id="rId21"/>
    <p:sldId id="350" r:id="rId22"/>
    <p:sldId id="351" r:id="rId23"/>
    <p:sldId id="352" r:id="rId24"/>
    <p:sldId id="353" r:id="rId25"/>
    <p:sldId id="354" r:id="rId26"/>
    <p:sldId id="355" r:id="rId27"/>
    <p:sldId id="356" r:id="rId28"/>
    <p:sldId id="386" r:id="rId29"/>
    <p:sldId id="391" r:id="rId30"/>
    <p:sldId id="357" r:id="rId31"/>
    <p:sldId id="265" r:id="rId32"/>
    <p:sldId id="361" r:id="rId33"/>
    <p:sldId id="362" r:id="rId34"/>
    <p:sldId id="363" r:id="rId35"/>
    <p:sldId id="365" r:id="rId36"/>
    <p:sldId id="366" r:id="rId37"/>
    <p:sldId id="392" r:id="rId38"/>
    <p:sldId id="393" r:id="rId39"/>
    <p:sldId id="381" r:id="rId40"/>
    <p:sldId id="387" r:id="rId41"/>
    <p:sldId id="388" r:id="rId42"/>
    <p:sldId id="389" r:id="rId43"/>
    <p:sldId id="390" r:id="rId44"/>
    <p:sldId id="266" r:id="rId45"/>
    <p:sldId id="372" r:id="rId46"/>
    <p:sldId id="276" r:id="rId47"/>
    <p:sldId id="277" r:id="rId48"/>
    <p:sldId id="278" r:id="rId49"/>
  </p:sldIdLst>
  <p:sldSz cx="12192000" cy="6858000"/>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7" autoAdjust="0"/>
    <p:restoredTop sz="94444" autoAdjust="0"/>
  </p:normalViewPr>
  <p:slideViewPr>
    <p:cSldViewPr snapToGrid="0">
      <p:cViewPr varScale="1">
        <p:scale>
          <a:sx n="70" d="100"/>
          <a:sy n="70" d="100"/>
        </p:scale>
        <p:origin x="72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A7D76B9-5D6F-4BCD-B6F7-DE39F2876811}" type="datetimeFigureOut">
              <a:rPr lang="ar-SY" smtClean="0"/>
              <a:t>15/01/1448</a:t>
            </a:fld>
            <a:endParaRPr lang="ar-SY"/>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SY"/>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A2C0702-5C99-4EB5-9944-309CE74A3930}" type="slidenum">
              <a:rPr lang="ar-SY" smtClean="0"/>
              <a:t>‹#›</a:t>
            </a:fld>
            <a:endParaRPr lang="ar-SY"/>
          </a:p>
        </p:txBody>
      </p:sp>
    </p:spTree>
    <p:extLst>
      <p:ext uri="{BB962C8B-B14F-4D97-AF65-F5344CB8AC3E}">
        <p14:creationId xmlns:p14="http://schemas.microsoft.com/office/powerpoint/2010/main" val="39855862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400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a:t>
            </a:fld>
            <a:endParaRPr lang="en-US">
              <a:solidFill>
                <a:prstClr val="black"/>
              </a:solidFill>
            </a:endParaRPr>
          </a:p>
        </p:txBody>
      </p:sp>
    </p:spTree>
    <p:extLst>
      <p:ext uri="{BB962C8B-B14F-4D97-AF65-F5344CB8AC3E}">
        <p14:creationId xmlns:p14="http://schemas.microsoft.com/office/powerpoint/2010/main" val="406349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5861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43363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905093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269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694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185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8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88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8476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71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257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8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340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36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6391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42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18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476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29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831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333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36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8554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325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1239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8793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18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9080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19583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40957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18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7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06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115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4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21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6/30/2026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88371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6/30/2026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180375748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sv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صورة 2"/>
          <p:cNvSpPr>
            <a:spLocks noGrp="1"/>
          </p:cNvSpPr>
          <p:nvPr>
            <p:ph type="pic" sz="quarter" idx="10"/>
          </p:nvPr>
        </p:nvSpPr>
        <p:spPr>
          <a:xfrm>
            <a:off x="0" y="-21598"/>
            <a:ext cx="12192000" cy="6858000"/>
          </a:xfrm>
        </p:spPr>
      </p:sp>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463871" y="2930410"/>
            <a:ext cx="1800494" cy="646331"/>
          </a:xfrm>
          <a:prstGeom prst="rect">
            <a:avLst/>
          </a:prstGeom>
          <a:noFill/>
        </p:spPr>
        <p:txBody>
          <a:bodyPr wrap="none" rtlCol="0">
            <a:spAutoFit/>
          </a:bodyPr>
          <a:lstStyle/>
          <a:p>
            <a:pPr algn="ctr" rtl="0"/>
            <a:r>
              <a:rPr lang="ar-EG" sz="3600" b="1" dirty="0">
                <a:solidFill>
                  <a:prstClr val="black"/>
                </a:solidFill>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94618" y="1627191"/>
            <a:ext cx="5161492" cy="2000548"/>
          </a:xfrm>
          <a:prstGeom prst="rect">
            <a:avLst/>
          </a:prstGeom>
          <a:noFill/>
        </p:spPr>
        <p:txBody>
          <a:bodyPr wrap="square" rtlCol="0">
            <a:spAutoFit/>
          </a:bodyPr>
          <a:lstStyle/>
          <a:p>
            <a:pPr algn="ctr" rtl="0"/>
            <a:r>
              <a:rPr lang="ar-SY" sz="4400" b="1" dirty="0">
                <a:solidFill>
                  <a:srgbClr val="00B0F0"/>
                </a:solidFill>
                <a:latin typeface="Times New Roman" panose="02020603050405020304" pitchFamily="18" charset="0"/>
                <a:cs typeface="Times New Roman" panose="02020603050405020304" pitchFamily="18" charset="0"/>
              </a:rPr>
              <a:t>مقرر مهارات بحثية</a:t>
            </a:r>
          </a:p>
          <a:p>
            <a:pPr algn="ctr" rtl="0"/>
            <a:r>
              <a:rPr lang="ar-SY" sz="4000" b="1" dirty="0">
                <a:solidFill>
                  <a:srgbClr val="00B0F0"/>
                </a:solidFill>
                <a:latin typeface="Times New Roman" panose="02020603050405020304" pitchFamily="18" charset="0"/>
                <a:cs typeface="Times New Roman" panose="02020603050405020304" pitchFamily="18" charset="0"/>
              </a:rPr>
              <a:t> المحاضرة الثالثة</a:t>
            </a:r>
          </a:p>
          <a:p>
            <a:pPr algn="ctr" rtl="0"/>
            <a:r>
              <a:rPr lang="ar-SY" sz="4000" b="1" dirty="0">
                <a:solidFill>
                  <a:srgbClr val="00B0F0"/>
                </a:solidFill>
                <a:latin typeface="Times New Roman" panose="02020603050405020304" pitchFamily="18" charset="0"/>
                <a:cs typeface="Times New Roman" panose="02020603050405020304" pitchFamily="18" charset="0"/>
              </a:rPr>
              <a:t>مناهج البحث القانونية</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708416" y="4595850"/>
            <a:ext cx="4133896" cy="954107"/>
          </a:xfrm>
          <a:prstGeom prst="rect">
            <a:avLst/>
          </a:prstGeom>
          <a:solidFill>
            <a:srgbClr val="00B0F0"/>
          </a:solidFill>
        </p:spPr>
        <p:txBody>
          <a:bodyPr wrap="square" rtlCol="0">
            <a:spAutoFit/>
          </a:bodyPr>
          <a:lstStyle/>
          <a:p>
            <a:pPr algn="ctr" rtl="0"/>
            <a:r>
              <a:rPr lang="ar-EG" sz="2800" b="1" dirty="0">
                <a:solidFill>
                  <a:prstClr val="black"/>
                </a:solidFill>
              </a:rPr>
              <a:t>اعداد</a:t>
            </a:r>
            <a:endParaRPr lang="ar-SY" sz="2800" b="1" dirty="0">
              <a:solidFill>
                <a:prstClr val="black"/>
              </a:solidFill>
            </a:endParaRPr>
          </a:p>
          <a:p>
            <a:pPr algn="ctr" rtl="0"/>
            <a:r>
              <a:rPr lang="ar-EG" sz="2800" b="1" dirty="0">
                <a:solidFill>
                  <a:prstClr val="black"/>
                </a:solidFill>
              </a:rPr>
              <a:t> </a:t>
            </a:r>
            <a:r>
              <a:rPr lang="ar-SY" sz="2800" b="1" dirty="0">
                <a:solidFill>
                  <a:prstClr val="black"/>
                </a:solidFill>
              </a:rPr>
              <a:t>الدكتور إبراهيم يوسف هرموش</a:t>
            </a:r>
            <a:endParaRPr lang="ar-EG" sz="2800" b="1" dirty="0">
              <a:solidFill>
                <a:prstClr val="black"/>
              </a:solidFill>
            </a:endParaRPr>
          </a:p>
        </p:txBody>
      </p:sp>
    </p:spTree>
    <p:extLst>
      <p:ext uri="{BB962C8B-B14F-4D97-AF65-F5344CB8AC3E}">
        <p14:creationId xmlns:p14="http://schemas.microsoft.com/office/powerpoint/2010/main" val="268049520"/>
      </p:ext>
    </p:extLst>
  </p:cSld>
  <p:clrMapOvr>
    <a:masterClrMapping/>
  </p:clrMapOvr>
  <mc:AlternateContent xmlns:mc="http://schemas.openxmlformats.org/markup-compatibility/2006" xmlns:p14="http://schemas.microsoft.com/office/powerpoint/2010/main">
    <mc:Choice Requires="p14">
      <p:transition spd="slow" p14:dur="2000" advTm="37764"/>
    </mc:Choice>
    <mc:Fallback xmlns="">
      <p:transition spd="slow" advTm="377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sz="2800" b="1" dirty="0">
              <a:solidFill>
                <a:prstClr val="black"/>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algn="l" rtl="0">
              <a:defRPr/>
            </a:pPr>
            <a:r>
              <a:rPr lang="en-US" sz="2400" b="1" dirty="0">
                <a:solidFill>
                  <a:prstClr val="white"/>
                </a:solidFill>
              </a:rPr>
              <a:t>https://midocean.edu.km</a:t>
            </a:r>
          </a:p>
        </p:txBody>
      </p:sp>
    </p:spTree>
    <p:extLst>
      <p:ext uri="{BB962C8B-B14F-4D97-AF65-F5344CB8AC3E}">
        <p14:creationId xmlns:p14="http://schemas.microsoft.com/office/powerpoint/2010/main" val="2938749284"/>
      </p:ext>
    </p:extLst>
  </p:cSld>
  <p:clrMapOvr>
    <a:masterClrMapping/>
  </p:clrMapOvr>
  <mc:AlternateContent xmlns:mc="http://schemas.openxmlformats.org/markup-compatibility/2006" xmlns:p14="http://schemas.microsoft.com/office/powerpoint/2010/main">
    <mc:Choice Requires="p14">
      <p:transition spd="slow" p14:dur="2000" advTm="2623"/>
    </mc:Choice>
    <mc:Fallback xmlns="">
      <p:transition spd="slow" advTm="26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2538485" y="1167337"/>
            <a:ext cx="9130352" cy="46329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Y" sz="2800" b="1" dirty="0">
                <a:solidFill>
                  <a:prstClr val="black"/>
                </a:solidFill>
                <a:latin typeface="SimplifiedArabic"/>
              </a:rPr>
              <a:t>مقدمة</a:t>
            </a:r>
          </a:p>
          <a:p>
            <a:pPr algn="ctr"/>
            <a:endParaRPr lang="ar-SY" sz="2800" b="1" dirty="0">
              <a:solidFill>
                <a:prstClr val="black"/>
              </a:solidFill>
              <a:latin typeface="SimplifiedArabic"/>
            </a:endParaRPr>
          </a:p>
          <a:p>
            <a:pPr algn="just"/>
            <a:r>
              <a:rPr lang="ar-SY" sz="2800" dirty="0">
                <a:solidFill>
                  <a:prstClr val="black"/>
                </a:solidFill>
                <a:latin typeface="SimplifiedArabic"/>
              </a:rPr>
              <a:t>تُعد مناهج البحث العلمي الركيزة الأساسية التي يستند إليها الباحث في القانون لاستقصاء الحقائق، وتحليل النصوص التشريعية، واستنباط الأحكام والمبادئ القانونية بطريقة منظمة ودقيقة. فالقانون ليس مجرد نصوص جامدة، بل هو علم ديناميكي يتأثر بالمتغيرات الاجتماعية، والاقتصادية، والسياسية. </a:t>
            </a:r>
          </a:p>
          <a:p>
            <a:pPr algn="just"/>
            <a:r>
              <a:rPr lang="ar-SY" sz="2800" dirty="0">
                <a:solidFill>
                  <a:prstClr val="black"/>
                </a:solidFill>
                <a:latin typeface="SimplifiedArabic"/>
              </a:rPr>
              <a:t>بناءً على ذلك، فإن اختيار المنهج البحثي الملائم يُشكل الخطوة المحورية لضمان دقة النتائج، وعمق التحليل، وقدرة الأطروحة على تقديم حلول واقعية للمشكلات القانونية المطروحة وتطوير المنظومة التشريعية.</a:t>
            </a:r>
          </a:p>
        </p:txBody>
      </p:sp>
    </p:spTree>
    <p:extLst>
      <p:ext uri="{BB962C8B-B14F-4D97-AF65-F5344CB8AC3E}">
        <p14:creationId xmlns:p14="http://schemas.microsoft.com/office/powerpoint/2010/main" val="3507756054"/>
      </p:ext>
    </p:extLst>
  </p:cSld>
  <p:clrMapOvr>
    <a:masterClrMapping/>
  </p:clrMapOvr>
  <mc:AlternateContent xmlns:mc="http://schemas.openxmlformats.org/markup-compatibility/2006" xmlns:p14="http://schemas.microsoft.com/office/powerpoint/2010/main">
    <mc:Choice Requires="p14">
      <p:transition spd="slow" p14:dur="2000" advTm="83735"/>
    </mc:Choice>
    <mc:Fallback xmlns="">
      <p:transition spd="slow" advTm="837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210374" y="1009933"/>
            <a:ext cx="11840599" cy="5349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ar-SY" sz="2400" dirty="0">
                <a:solidFill>
                  <a:prstClr val="black"/>
                </a:solidFill>
                <a:latin typeface="Times New Roman" panose="02020603050405020304" pitchFamily="18" charset="0"/>
              </a:rPr>
              <a:t>تتعدد المناهج المستخدمة في الرسائل والأطروحات القانونية، وتتكامل غالباً داخل البحث الواحد، ومن أبرزها: </a:t>
            </a:r>
          </a:p>
          <a:p>
            <a:pPr algn="just">
              <a:lnSpc>
                <a:spcPct val="150000"/>
              </a:lnSpc>
            </a:pPr>
            <a:r>
              <a:rPr lang="ar-SY" sz="2400" dirty="0">
                <a:solidFill>
                  <a:prstClr val="black"/>
                </a:solidFill>
                <a:latin typeface="Times New Roman" panose="02020603050405020304" pitchFamily="18" charset="0"/>
              </a:rPr>
              <a:t>المنهج التأصيلي (التحليلي): يركز على دراسة النصوص القانونية، وتفسيرها، وتفكيك عناصرها لاستخراج القواعد والأحكام الإجرائية والموضوعية.</a:t>
            </a:r>
          </a:p>
          <a:p>
            <a:pPr algn="just">
              <a:lnSpc>
                <a:spcPct val="150000"/>
              </a:lnSpc>
            </a:pPr>
            <a:r>
              <a:rPr lang="ar-SY" sz="2400" dirty="0">
                <a:solidFill>
                  <a:prstClr val="black"/>
                </a:solidFill>
                <a:latin typeface="Times New Roman" panose="02020603050405020304" pitchFamily="18" charset="0"/>
              </a:rPr>
              <a:t>المنهج المقارن: يقوم على المقارنة بين نظامين قانونيين أو أكثر (مثل القانون الوطني وقانون أجنبي، أو القانون الوضعي والشريعة الإسلامية) لبيان أوجه الشبه والاختلاف والاستفادة من التجارب التشريعية.</a:t>
            </a:r>
          </a:p>
          <a:p>
            <a:pPr algn="just">
              <a:lnSpc>
                <a:spcPct val="150000"/>
              </a:lnSpc>
            </a:pPr>
            <a:r>
              <a:rPr lang="ar-SY" sz="2400" dirty="0">
                <a:solidFill>
                  <a:prstClr val="black"/>
                </a:solidFill>
                <a:latin typeface="Times New Roman" panose="02020603050405020304" pitchFamily="18" charset="0"/>
              </a:rPr>
              <a:t>المنهج التاريخي: يتتبع تطور القاعدة القانونية أو المؤسسة القانونية عبر الزمن لمعرفة أصولها، والظروف التي أدت إلى نشأتها، وكيفية صياغتها الحالية.</a:t>
            </a:r>
          </a:p>
          <a:p>
            <a:pPr algn="just">
              <a:lnSpc>
                <a:spcPct val="150000"/>
              </a:lnSpc>
            </a:pPr>
            <a:r>
              <a:rPr lang="ar-SY" sz="2400" dirty="0">
                <a:solidFill>
                  <a:prstClr val="black"/>
                </a:solidFill>
                <a:latin typeface="Times New Roman" panose="02020603050405020304" pitchFamily="18" charset="0"/>
              </a:rPr>
              <a:t>المنهج (النقدي): يبحث في قيم العدالة، والغاية من التشريع، والأسس الفلسفية التي تقوم عليها القوانين، بهدف نقد النصوص القائمة واقتراح بدائل تحقق العدالة المثلى.</a:t>
            </a:r>
          </a:p>
        </p:txBody>
      </p:sp>
    </p:spTree>
    <p:extLst>
      <p:ext uri="{BB962C8B-B14F-4D97-AF65-F5344CB8AC3E}">
        <p14:creationId xmlns:p14="http://schemas.microsoft.com/office/powerpoint/2010/main" val="738535676"/>
      </p:ext>
    </p:extLst>
  </p:cSld>
  <p:clrMapOvr>
    <a:masterClrMapping/>
  </p:clrMapOvr>
  <mc:AlternateContent xmlns:mc="http://schemas.openxmlformats.org/markup-compatibility/2006" xmlns:p14="http://schemas.microsoft.com/office/powerpoint/2010/main">
    <mc:Choice Requires="p14">
      <p:transition spd="slow" p14:dur="2000" advTm="47547"/>
    </mc:Choice>
    <mc:Fallback xmlns="">
      <p:transition spd="slow" advTm="475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1" y="1151077"/>
            <a:ext cx="11164377" cy="4628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ar-SY" sz="2400" b="1" dirty="0">
                <a:solidFill>
                  <a:prstClr val="black"/>
                </a:solidFill>
                <a:latin typeface="Times New Roman" panose="02020603050405020304" pitchFamily="18" charset="0"/>
              </a:rPr>
              <a:t>أولًا:</a:t>
            </a:r>
            <a:r>
              <a:rPr lang="en-US" sz="2400" b="1" dirty="0">
                <a:solidFill>
                  <a:prstClr val="black"/>
                </a:solidFill>
                <a:latin typeface="Times New Roman" panose="02020603050405020304" pitchFamily="18" charset="0"/>
              </a:rPr>
              <a:t> </a:t>
            </a:r>
            <a:r>
              <a:rPr lang="ar-EG" sz="2400" b="1" dirty="0">
                <a:solidFill>
                  <a:prstClr val="black"/>
                </a:solidFill>
                <a:latin typeface="Times New Roman" panose="02020603050405020304" pitchFamily="18" charset="0"/>
              </a:rPr>
              <a:t>المنهج التحليلي</a:t>
            </a:r>
            <a:r>
              <a:rPr lang="en-US" sz="2400" b="1" dirty="0">
                <a:solidFill>
                  <a:prstClr val="black"/>
                </a:solidFill>
                <a:latin typeface="Times New Roman" panose="02020603050405020304" pitchFamily="18" charset="0"/>
              </a:rPr>
              <a:t> (Analytical Method) </a:t>
            </a:r>
            <a:r>
              <a:rPr lang="ar-EG" sz="2400" b="1" dirty="0">
                <a:solidFill>
                  <a:prstClr val="black"/>
                </a:solidFill>
                <a:latin typeface="Times New Roman" panose="02020603050405020304" pitchFamily="18" charset="0"/>
              </a:rPr>
              <a:t> </a:t>
            </a:r>
            <a:r>
              <a:rPr lang="ar-SY" sz="2400" b="1" dirty="0">
                <a:solidFill>
                  <a:prstClr val="black"/>
                </a:solidFill>
                <a:latin typeface="Times New Roman" panose="02020603050405020304" pitchFamily="18" charset="0"/>
              </a:rPr>
              <a:t>:</a:t>
            </a:r>
          </a:p>
          <a:p>
            <a:pPr algn="just">
              <a:lnSpc>
                <a:spcPct val="150000"/>
              </a:lnSpc>
            </a:pPr>
            <a:r>
              <a:rPr lang="ar-EG" sz="2400" dirty="0">
                <a:solidFill>
                  <a:prstClr val="black"/>
                </a:solidFill>
                <a:latin typeface="Times New Roman" panose="02020603050405020304" pitchFamily="18" charset="0"/>
              </a:rPr>
              <a:t>هو الأداة الفكرية والقانونية الأوسع استخداماً في البحث الأكاديمي وصياغة الأحكام القضائية</a:t>
            </a:r>
            <a:r>
              <a:rPr lang="ar-SY" sz="2400" dirty="0">
                <a:solidFill>
                  <a:prstClr val="black"/>
                </a:solidFill>
                <a:latin typeface="Times New Roman" panose="02020603050405020304" pitchFamily="18" charset="0"/>
              </a:rPr>
              <a:t>،</a:t>
            </a:r>
            <a:r>
              <a:rPr lang="ar-EG" sz="2400" dirty="0">
                <a:solidFill>
                  <a:prstClr val="black"/>
                </a:solidFill>
                <a:latin typeface="Times New Roman" panose="02020603050405020304" pitchFamily="18" charset="0"/>
              </a:rPr>
              <a:t> </a:t>
            </a:r>
            <a:r>
              <a:rPr lang="ar-SY" sz="2400" dirty="0">
                <a:solidFill>
                  <a:prstClr val="black"/>
                </a:solidFill>
                <a:latin typeface="Times New Roman" panose="02020603050405020304" pitchFamily="18" charset="0"/>
              </a:rPr>
              <a:t>و</a:t>
            </a:r>
            <a:r>
              <a:rPr lang="ar-EG" sz="2400" dirty="0">
                <a:solidFill>
                  <a:prstClr val="black"/>
                </a:solidFill>
                <a:latin typeface="Times New Roman" panose="02020603050405020304" pitchFamily="18" charset="0"/>
              </a:rPr>
              <a:t>يقوم هذا المنهج على تفكيك المادة القانونية (سواء كانت نصاً تشريعياً، أو حكماً قضائياً، أو ظاهرة مستحدثة) إلى عناصرها الأولية البسيطة، ثم دراسة كل عنصر بدقة لفهم العلاقات المتبادلة بينها، وصولاً إلى بناء حكم قانوني متكامل أو تقديم تفسير تأصيلي عميق.</a:t>
            </a:r>
          </a:p>
        </p:txBody>
      </p:sp>
    </p:spTree>
    <p:extLst>
      <p:ext uri="{BB962C8B-B14F-4D97-AF65-F5344CB8AC3E}">
        <p14:creationId xmlns:p14="http://schemas.microsoft.com/office/powerpoint/2010/main" val="3873933363"/>
      </p:ext>
    </p:extLst>
  </p:cSld>
  <p:clrMapOvr>
    <a:masterClrMapping/>
  </p:clrMapOvr>
  <mc:AlternateContent xmlns:mc="http://schemas.openxmlformats.org/markup-compatibility/2006" xmlns:p14="http://schemas.microsoft.com/office/powerpoint/2010/main">
    <mc:Choice Requires="p14">
      <p:transition spd="slow" p14:dur="2000" advTm="96293"/>
    </mc:Choice>
    <mc:Fallback xmlns="">
      <p:transition spd="slow" advTm="962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7709"/>
            <a:ext cx="10399594" cy="3785652"/>
          </a:xfrm>
          <a:prstGeom prst="rect">
            <a:avLst/>
          </a:prstGeom>
          <a:noFill/>
        </p:spPr>
        <p:txBody>
          <a:bodyPr wrap="square" rtlCol="1">
            <a:spAutoFit/>
          </a:bodyPr>
          <a:lstStyle/>
          <a:p>
            <a:pPr algn="just"/>
            <a:r>
              <a:rPr lang="ar-SY" sz="2400" b="1" dirty="0">
                <a:solidFill>
                  <a:prstClr val="black"/>
                </a:solidFill>
              </a:rPr>
              <a:t>مستويات وهيكل المنهج التحليلي:</a:t>
            </a:r>
          </a:p>
          <a:p>
            <a:pPr algn="just"/>
            <a:r>
              <a:rPr lang="ar-SY" sz="2400" dirty="0">
                <a:solidFill>
                  <a:prstClr val="black"/>
                </a:solidFill>
              </a:rPr>
              <a:t>يمر المنهج التحليلي في أي بحث قانوني بأربع مراحل متتالية:</a:t>
            </a:r>
          </a:p>
          <a:p>
            <a:pPr marL="342900" indent="-342900" algn="just">
              <a:buFontTx/>
              <a:buChar char="-"/>
            </a:pPr>
            <a:r>
              <a:rPr lang="ar-SY" sz="2400" dirty="0">
                <a:solidFill>
                  <a:prstClr val="black"/>
                </a:solidFill>
              </a:rPr>
              <a:t>مرحلة التفكيك والتجزئة: عزل النص القانوني أو المشكلة إلى جزيئات (مثل: تقسيم القاعدة إلى شروط تطبيق، واستثناءات، </a:t>
            </a:r>
            <a:r>
              <a:rPr lang="ar-SY" sz="2400" dirty="0" err="1">
                <a:solidFill>
                  <a:prstClr val="black"/>
                </a:solidFill>
              </a:rPr>
              <a:t>وجزاءات</a:t>
            </a:r>
            <a:r>
              <a:rPr lang="ar-SY" sz="2400" dirty="0">
                <a:solidFill>
                  <a:prstClr val="black"/>
                </a:solidFill>
              </a:rPr>
              <a:t>).</a:t>
            </a:r>
          </a:p>
          <a:p>
            <a:pPr marL="342900" indent="-342900" algn="just">
              <a:buFontTx/>
              <a:buChar char="-"/>
            </a:pPr>
            <a:r>
              <a:rPr lang="ar-SY" sz="2400" dirty="0">
                <a:solidFill>
                  <a:prstClr val="black"/>
                </a:solidFill>
              </a:rPr>
              <a:t>مرحلة النقد والتقييم: فحص مدى ملاءمة هذه العناصر، واكتشاف الثغرات القانونية، والتناقض والغموض بين النصوص.</a:t>
            </a:r>
          </a:p>
          <a:p>
            <a:pPr marL="342900" indent="-342900" algn="just">
              <a:buFontTx/>
              <a:buChar char="-"/>
            </a:pPr>
            <a:r>
              <a:rPr lang="ar-SY" sz="2400" dirty="0">
                <a:solidFill>
                  <a:prstClr val="black"/>
                </a:solidFill>
              </a:rPr>
              <a:t>مرحلة التفسير والتعليل: البحث في فلسفة المشرع، وأسباب صياغة النص، والغاية الاجتماعية أو الاقتصادية منه.</a:t>
            </a:r>
          </a:p>
          <a:p>
            <a:pPr marL="342900" indent="-342900" algn="just">
              <a:buFontTx/>
              <a:buChar char="-"/>
            </a:pPr>
            <a:r>
              <a:rPr lang="ar-SY" sz="2400" dirty="0">
                <a:solidFill>
                  <a:prstClr val="black"/>
                </a:solidFill>
              </a:rPr>
              <a:t>مرحلة التركيب والاستنباط: إعادة تجميع العناصر المصقولة لبناء قاعدة عامة، أو طرح حلول تشريعية جديدة، أو تكييف واقعة مستحدثة.</a:t>
            </a:r>
          </a:p>
        </p:txBody>
      </p:sp>
    </p:spTree>
    <p:extLst>
      <p:ext uri="{BB962C8B-B14F-4D97-AF65-F5344CB8AC3E}">
        <p14:creationId xmlns:p14="http://schemas.microsoft.com/office/powerpoint/2010/main" val="709531670"/>
      </p:ext>
    </p:extLst>
  </p:cSld>
  <p:clrMapOvr>
    <a:masterClrMapping/>
  </p:clrMapOvr>
  <mc:AlternateContent xmlns:mc="http://schemas.openxmlformats.org/markup-compatibility/2006" xmlns:p14="http://schemas.microsoft.com/office/powerpoint/2010/main">
    <mc:Choice Requires="p14">
      <p:transition spd="slow" p14:dur="2000" advTm="164728"/>
    </mc:Choice>
    <mc:Fallback xmlns="">
      <p:transition spd="slow" advTm="1647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18866" y="1307408"/>
            <a:ext cx="10399594" cy="4524315"/>
          </a:xfrm>
          <a:prstGeom prst="rect">
            <a:avLst/>
          </a:prstGeom>
          <a:noFill/>
        </p:spPr>
        <p:txBody>
          <a:bodyPr wrap="square" rtlCol="1">
            <a:spAutoFit/>
          </a:bodyPr>
          <a:lstStyle/>
          <a:p>
            <a:pPr algn="just"/>
            <a:r>
              <a:rPr lang="ar-SY" sz="2400" dirty="0">
                <a:solidFill>
                  <a:prstClr val="black"/>
                </a:solidFill>
              </a:rPr>
              <a:t>بسبب الطبيعة الافتراضية وغير المادية للبيئة الرقمية، يبرز المنهج التحليلي كأداة لا غنى عنها لتجسير الفجوة بين القوانين التقليدية والتكنولوجيا المستحدثة.</a:t>
            </a:r>
          </a:p>
          <a:p>
            <a:pPr algn="just"/>
            <a:r>
              <a:rPr lang="ar-SY" sz="2400" b="1" dirty="0">
                <a:solidFill>
                  <a:prstClr val="black"/>
                </a:solidFill>
              </a:rPr>
              <a:t>مثال:</a:t>
            </a:r>
          </a:p>
          <a:p>
            <a:pPr algn="just"/>
            <a:r>
              <a:rPr lang="ar-SY" sz="2400" b="1" dirty="0">
                <a:solidFill>
                  <a:prstClr val="black"/>
                </a:solidFill>
              </a:rPr>
              <a:t>. حماية الخصوصية وتحليل "الحق في النسيان الرقمي" (</a:t>
            </a:r>
            <a:r>
              <a:rPr lang="en-US" sz="2400" b="1" dirty="0">
                <a:solidFill>
                  <a:prstClr val="black"/>
                </a:solidFill>
              </a:rPr>
              <a:t>Right to be Forgotten</a:t>
            </a:r>
            <a:r>
              <a:rPr lang="ar-SY" sz="2400" b="1" dirty="0">
                <a:solidFill>
                  <a:prstClr val="black"/>
                </a:solidFill>
              </a:rPr>
              <a:t>): </a:t>
            </a:r>
          </a:p>
          <a:p>
            <a:pPr algn="just"/>
            <a:r>
              <a:rPr lang="ar-SY" sz="2400" dirty="0">
                <a:solidFill>
                  <a:prstClr val="black"/>
                </a:solidFill>
              </a:rPr>
              <a:t>يُعد الحق في النسيان (المطالبة بحذف البيانات الشخصية من محركات البحث) معضلة قانونية تمس حرية التعبير وحق الوصول للمعلومات.</a:t>
            </a:r>
          </a:p>
          <a:p>
            <a:pPr algn="just"/>
            <a:r>
              <a:rPr lang="ar-SY" sz="2400" dirty="0">
                <a:solidFill>
                  <a:prstClr val="black"/>
                </a:solidFill>
              </a:rPr>
              <a:t> يُطبق المنهج التحليلي لتشريح هذا الحق: التحليل: </a:t>
            </a:r>
          </a:p>
          <a:p>
            <a:pPr algn="just"/>
            <a:r>
              <a:rPr lang="ar-SY" sz="2400" dirty="0">
                <a:solidFill>
                  <a:prstClr val="black"/>
                </a:solidFill>
              </a:rPr>
              <a:t>عزل الشروط التي تمنح الفرد هذا الحق (مثل: أن تكون البيانات قديمة، أو غير دقيقة، أو لم يعد هناك مصلحة عامة في بقائها) في مواجهة شروط الطرف الآخر (مثل: الأرشفة التاريخية، أو الصحافة، أو حرية الرأي).</a:t>
            </a:r>
          </a:p>
          <a:p>
            <a:pPr algn="just"/>
            <a:r>
              <a:rPr lang="ar-SY" sz="2400" dirty="0">
                <a:solidFill>
                  <a:prstClr val="black"/>
                </a:solidFill>
              </a:rPr>
              <a:t>النتيجة: وضع ميزان تحليلي دقيق لترجيح أحد الحقوق على الآخر بناءً على معايير المصلحة المشروعة وحجم الضرر الواقع على الفرد في البيئة الرقمية.</a:t>
            </a:r>
          </a:p>
        </p:txBody>
      </p:sp>
    </p:spTree>
    <p:extLst>
      <p:ext uri="{BB962C8B-B14F-4D97-AF65-F5344CB8AC3E}">
        <p14:creationId xmlns:p14="http://schemas.microsoft.com/office/powerpoint/2010/main" val="929970552"/>
      </p:ext>
    </p:extLst>
  </p:cSld>
  <p:clrMapOvr>
    <a:masterClrMapping/>
  </p:clrMapOvr>
  <mc:AlternateContent xmlns:mc="http://schemas.openxmlformats.org/markup-compatibility/2006" xmlns:p14="http://schemas.microsoft.com/office/powerpoint/2010/main">
    <mc:Choice Requires="p14">
      <p:transition spd="slow" p14:dur="2000" advTm="137302"/>
    </mc:Choice>
    <mc:Fallback xmlns="">
      <p:transition spd="slow" advTm="1373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577014" cy="3785652"/>
          </a:xfrm>
          <a:prstGeom prst="rect">
            <a:avLst/>
          </a:prstGeom>
          <a:noFill/>
        </p:spPr>
        <p:txBody>
          <a:bodyPr wrap="square" rtlCol="1">
            <a:spAutoFit/>
          </a:bodyPr>
          <a:lstStyle/>
          <a:p>
            <a:pPr algn="just"/>
            <a:r>
              <a:rPr lang="ar-SY" sz="2400" b="1" dirty="0">
                <a:solidFill>
                  <a:prstClr val="black"/>
                </a:solidFill>
              </a:rPr>
              <a:t>ثانيًا: المنهج التأصيلي:</a:t>
            </a:r>
          </a:p>
          <a:p>
            <a:pPr algn="just"/>
            <a:r>
              <a:rPr lang="ar-SY" sz="2400" dirty="0">
                <a:solidFill>
                  <a:prstClr val="black"/>
                </a:solidFill>
              </a:rPr>
              <a:t> هو منهج بحثي يهدف إلى رد الفروع إلى أصولها، والبحث في الجذور الفلسفية والتاريخية والنظرية للقاعدة القانونية، لتحديد هويتها، وفهم مرجعية المشرع عند صياغتها.</a:t>
            </a:r>
          </a:p>
          <a:p>
            <a:pPr algn="just"/>
            <a:r>
              <a:rPr lang="ar-SY" sz="2400" dirty="0">
                <a:solidFill>
                  <a:prstClr val="black"/>
                </a:solidFill>
              </a:rPr>
              <a:t>فبينما يركز المنهج التحليلي على "تفكيك النص الحالي"، يذهب المنهج التأصيلي إلى ما وراء النص؛ ليبحث في "لماذا وُجد هذا النص؟ وما هو أصله الفلسفي أو الشرعي أو العقائدي؟".</a:t>
            </a:r>
          </a:p>
          <a:p>
            <a:pPr algn="just"/>
            <a:r>
              <a:rPr lang="ar-SY" sz="2400" b="1" dirty="0">
                <a:solidFill>
                  <a:prstClr val="black"/>
                </a:solidFill>
              </a:rPr>
              <a:t>يمر الباحث عند تطبيق المنهج التأصيلي بثلاث مراحل أساسية:</a:t>
            </a:r>
          </a:p>
          <a:p>
            <a:pPr algn="just"/>
            <a:r>
              <a:rPr lang="ar-SY" sz="2400" b="1" u="sng" dirty="0">
                <a:solidFill>
                  <a:prstClr val="black"/>
                </a:solidFill>
              </a:rPr>
              <a:t>التأصيل النظري </a:t>
            </a:r>
            <a:r>
              <a:rPr lang="ar-SY" sz="2400" b="1" u="sng" dirty="0" err="1">
                <a:solidFill>
                  <a:prstClr val="black"/>
                </a:solidFill>
              </a:rPr>
              <a:t>والمفاهيمي</a:t>
            </a:r>
            <a:r>
              <a:rPr lang="ar-SY" sz="2400" b="1" u="sng" dirty="0">
                <a:solidFill>
                  <a:prstClr val="black"/>
                </a:solidFill>
              </a:rPr>
              <a:t>: </a:t>
            </a:r>
            <a:r>
              <a:rPr lang="ar-SY" sz="2400" dirty="0">
                <a:solidFill>
                  <a:prstClr val="black"/>
                </a:solidFill>
              </a:rPr>
              <a:t>تحديد المفهوم الدقيق للمصطلح القانوني، ونشأته الفلسفية، والتمييز بينه وبين المفاهيم المشابهة.</a:t>
            </a:r>
          </a:p>
          <a:p>
            <a:pPr algn="just"/>
            <a:r>
              <a:rPr lang="ar-SY" sz="2400" b="1" u="sng" dirty="0">
                <a:solidFill>
                  <a:prstClr val="black"/>
                </a:solidFill>
              </a:rPr>
              <a:t>التأصيل المرجعي (الشرعي أو الدستوري): </a:t>
            </a:r>
            <a:r>
              <a:rPr lang="ar-SY" sz="2400" dirty="0">
                <a:solidFill>
                  <a:prstClr val="black"/>
                </a:solidFill>
              </a:rPr>
              <a:t>إرجاع القاعدة القانونية إلى مصدرها الأعلى (مثل: الشريعة الإسلامية، المبادئ الدستورية العليا، أو النظرية الفقهية الأم).</a:t>
            </a:r>
          </a:p>
        </p:txBody>
      </p:sp>
    </p:spTree>
    <p:extLst>
      <p:ext uri="{BB962C8B-B14F-4D97-AF65-F5344CB8AC3E}">
        <p14:creationId xmlns:p14="http://schemas.microsoft.com/office/powerpoint/2010/main" val="1484002753"/>
      </p:ext>
    </p:extLst>
  </p:cSld>
  <p:clrMapOvr>
    <a:masterClrMapping/>
  </p:clrMapOvr>
  <mc:AlternateContent xmlns:mc="http://schemas.openxmlformats.org/markup-compatibility/2006" xmlns:p14="http://schemas.microsoft.com/office/powerpoint/2010/main">
    <mc:Choice Requires="p14">
      <p:transition spd="slow" p14:dur="2000" advTm="92047"/>
    </mc:Choice>
    <mc:Fallback xmlns="">
      <p:transition spd="slow" advTm="920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416320"/>
          </a:xfrm>
          <a:prstGeom prst="rect">
            <a:avLst/>
          </a:prstGeom>
          <a:noFill/>
        </p:spPr>
        <p:txBody>
          <a:bodyPr wrap="square" rtlCol="1">
            <a:spAutoFit/>
          </a:bodyPr>
          <a:lstStyle/>
          <a:p>
            <a:pPr algn="just"/>
            <a:r>
              <a:rPr lang="ar-SY" sz="2400" b="1" dirty="0">
                <a:solidFill>
                  <a:prstClr val="black"/>
                </a:solidFill>
              </a:rPr>
              <a:t>التأصيل القيمي (البحث في الغاية): </a:t>
            </a:r>
            <a:r>
              <a:rPr lang="ar-SY" sz="2400" dirty="0">
                <a:solidFill>
                  <a:prstClr val="black"/>
                </a:solidFill>
              </a:rPr>
              <a:t>فحص القيم الإنسانية أو الاقتصادية أو السياسية التي سعى المشرع لحمايتها من خلال هذا التأصيل (مثل: حفظ النفس، استقرار المعاملات، حماية الطرف الضعيف).</a:t>
            </a:r>
          </a:p>
          <a:p>
            <a:pPr algn="just"/>
            <a:r>
              <a:rPr lang="ar-SY" sz="2400" b="1" dirty="0">
                <a:solidFill>
                  <a:prstClr val="black"/>
                </a:solidFill>
              </a:rPr>
              <a:t>مثال:</a:t>
            </a:r>
          </a:p>
          <a:p>
            <a:pPr marL="342900" indent="-342900" algn="just">
              <a:buFontTx/>
              <a:buChar char="-"/>
            </a:pPr>
            <a:r>
              <a:rPr lang="ar-SY" sz="2400" b="1" dirty="0">
                <a:solidFill>
                  <a:prstClr val="black"/>
                </a:solidFill>
              </a:rPr>
              <a:t>تأصيل تجريم "التحرش الإلكتروني" أو "الابتزاز السيبراني": </a:t>
            </a:r>
          </a:p>
          <a:p>
            <a:pPr algn="just"/>
            <a:r>
              <a:rPr lang="ar-SY" sz="2400" dirty="0">
                <a:solidFill>
                  <a:prstClr val="black"/>
                </a:solidFill>
              </a:rPr>
              <a:t>التأصيل: عند دراسة هذه الجرائم الرقمية، يرجع المنهج التأصيلي إلى أصول القانون الجنائي، وتحديداً "مبدأ شرعية الجرائم والعقوبات" (لا جريمة ولا عقوبة إلا بنص). يبحث في أصل الحماية الجنائية؛ وهي حماية "العِرض" أو "الحرية الشخصية" أو "السلامة النفسية" للمجني عليه. </a:t>
            </a:r>
          </a:p>
          <a:p>
            <a:pPr algn="just"/>
            <a:r>
              <a:rPr lang="ar-SY" sz="2400" dirty="0">
                <a:solidFill>
                  <a:prstClr val="black"/>
                </a:solidFill>
              </a:rPr>
              <a:t>النتيجة: التأكيد على أن المشرع عندما جرم الفعل الرقمي، لم يخلق حماية لقيمة جديدة، بل مد مظلة الحماية الجنائية للأصول والقيم الإنسانية الثابتة لحمايتها من الوسائل التقنية المستحدثة.</a:t>
            </a:r>
          </a:p>
        </p:txBody>
      </p:sp>
    </p:spTree>
    <p:extLst>
      <p:ext uri="{BB962C8B-B14F-4D97-AF65-F5344CB8AC3E}">
        <p14:creationId xmlns:p14="http://schemas.microsoft.com/office/powerpoint/2010/main" val="2267446338"/>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308324"/>
          </a:xfrm>
          <a:prstGeom prst="rect">
            <a:avLst/>
          </a:prstGeom>
          <a:noFill/>
        </p:spPr>
        <p:txBody>
          <a:bodyPr wrap="square" rtlCol="1">
            <a:spAutoFit/>
          </a:bodyPr>
          <a:lstStyle/>
          <a:p>
            <a:pPr algn="just"/>
            <a:r>
              <a:rPr lang="ar-SY" sz="2400" b="1" dirty="0">
                <a:solidFill>
                  <a:prstClr val="black"/>
                </a:solidFill>
              </a:rPr>
              <a:t>مثال2: تأصيل عقود الذكاء الاصطناعي العقود الذكية – </a:t>
            </a:r>
            <a:r>
              <a:rPr lang="en-US" sz="2400" b="1" dirty="0">
                <a:solidFill>
                  <a:prstClr val="black"/>
                </a:solidFill>
              </a:rPr>
              <a:t>(Smart Contracts)</a:t>
            </a:r>
            <a:r>
              <a:rPr lang="ar-SY" sz="2400" b="1" dirty="0">
                <a:solidFill>
                  <a:prstClr val="black"/>
                </a:solidFill>
              </a:rPr>
              <a:t>:</a:t>
            </a:r>
          </a:p>
          <a:p>
            <a:pPr algn="just"/>
            <a:r>
              <a:rPr lang="ar-SY" sz="2400" dirty="0">
                <a:solidFill>
                  <a:prstClr val="black"/>
                </a:solidFill>
              </a:rPr>
              <a:t>العقود الذكية تُنفذ تلقائياً عبر </a:t>
            </a:r>
            <a:r>
              <a:rPr lang="ar-SY" sz="2400" dirty="0" err="1">
                <a:solidFill>
                  <a:prstClr val="black"/>
                </a:solidFill>
              </a:rPr>
              <a:t>الأكواد</a:t>
            </a:r>
            <a:r>
              <a:rPr lang="ar-SY" sz="2400" dirty="0">
                <a:solidFill>
                  <a:prstClr val="black"/>
                </a:solidFill>
              </a:rPr>
              <a:t> البرمجية (</a:t>
            </a:r>
            <a:r>
              <a:rPr lang="ar-SY" sz="2400" dirty="0" err="1">
                <a:solidFill>
                  <a:prstClr val="black"/>
                </a:solidFill>
              </a:rPr>
              <a:t>البلوكشين</a:t>
            </a:r>
            <a:r>
              <a:rPr lang="ar-SY" sz="2400" dirty="0">
                <a:solidFill>
                  <a:prstClr val="black"/>
                </a:solidFill>
              </a:rPr>
              <a:t>) دون تدخل بشري عند تحقق الشرط.</a:t>
            </a:r>
          </a:p>
          <a:p>
            <a:pPr algn="just"/>
            <a:r>
              <a:rPr lang="ar-SY" sz="2400" dirty="0">
                <a:solidFill>
                  <a:prstClr val="black"/>
                </a:solidFill>
              </a:rPr>
              <a:t>التأصيل: يعود الباحث هنا إلى "النظرية العامة للالتزام" وأركان العقد التقليدي (الرضا، المحل، السبب). يدرس الباحث كيفية تأصيل "الرضا الإلكتروني المشفر" وهل يلتقي فيه الإيجاب والقبول حقيقةً بموجب القواعد الفقهية المستقرة، أم أنه يخرج عن مفهوم العقد ليصبح مجرد "أداة تنفيذية" لالتزام سابق.</a:t>
            </a:r>
          </a:p>
          <a:p>
            <a:pPr algn="just"/>
            <a:r>
              <a:rPr lang="ar-SY" sz="2400" dirty="0">
                <a:solidFill>
                  <a:prstClr val="black"/>
                </a:solidFill>
              </a:rPr>
              <a:t>النتيجة: وضع أساس فقهي يربط التكنولوجيا بالقواعد الكلية للقانون المدني أو الفقه الإسلامي.</a:t>
            </a:r>
          </a:p>
        </p:txBody>
      </p:sp>
    </p:spTree>
    <p:extLst>
      <p:ext uri="{BB962C8B-B14F-4D97-AF65-F5344CB8AC3E}">
        <p14:creationId xmlns:p14="http://schemas.microsoft.com/office/powerpoint/2010/main" val="4100250915"/>
      </p:ext>
    </p:extLst>
  </p:cSld>
  <p:clrMapOvr>
    <a:masterClrMapping/>
  </p:clrMapOvr>
  <mc:AlternateContent xmlns:mc="http://schemas.openxmlformats.org/markup-compatibility/2006" xmlns:p14="http://schemas.microsoft.com/office/powerpoint/2010/main">
    <mc:Choice Requires="p14">
      <p:transition spd="slow" p14:dur="2000" advTm="129478"/>
    </mc:Choice>
    <mc:Fallback xmlns="">
      <p:transition spd="slow" advTm="12947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r>
              <a:rPr lang="ar-SY" sz="2400" b="1" dirty="0">
                <a:solidFill>
                  <a:prstClr val="black"/>
                </a:solidFill>
              </a:rPr>
              <a:t>ثالثًا: المنهج النقدي (</a:t>
            </a:r>
            <a:r>
              <a:rPr lang="en-US" sz="2400" b="1" dirty="0">
                <a:solidFill>
                  <a:prstClr val="black"/>
                </a:solidFill>
              </a:rPr>
              <a:t>:(Critical Method</a:t>
            </a:r>
            <a:endParaRPr lang="ar-SY" sz="2400" dirty="0">
              <a:latin typeface="Arial" panose="020B0604020202020204" pitchFamily="34" charset="0"/>
            </a:endParaRPr>
          </a:p>
          <a:p>
            <a:pPr algn="just"/>
            <a:r>
              <a:rPr lang="ar-SY" sz="2400" dirty="0">
                <a:solidFill>
                  <a:prstClr val="black"/>
                </a:solidFill>
              </a:rPr>
              <a:t>هو الأداة الفكرية التي تتجاوز مجرد وصف النصوص القانونية أو تفكيكها (كما في المنهج التحليلي)، لتصل إلى تقييم هذه النصوص، واكتشاف عيوبها وثغراتها، ومدى قصورها عن تحقيق العدالة أو مواكبة الواقع.</a:t>
            </a:r>
          </a:p>
          <a:p>
            <a:pPr algn="just"/>
            <a:r>
              <a:rPr lang="ar-SY" sz="2400" dirty="0">
                <a:solidFill>
                  <a:prstClr val="black"/>
                </a:solidFill>
              </a:rPr>
              <a:t>الباحث في المنهج النقدي لا يتعامل مع النص القانوني كمسلّمة جامدة أو حقيقة مطلقة، بل يخضعه للمساءلة بناءً على معايير عليا مثل: قواعد العدالة والإنصاف، الدستور، حقوق الإنسان، الكفاءة الاقتصادية، والتطور التكنولوجي.</a:t>
            </a:r>
          </a:p>
          <a:p>
            <a:pPr algn="just"/>
            <a:r>
              <a:rPr lang="ar-SY" sz="2400" dirty="0">
                <a:solidFill>
                  <a:prstClr val="black"/>
                </a:solidFill>
              </a:rPr>
              <a:t>ويُمارس النقد القانوني في أطروحات الدكتوراه عبر ثلاثة مستويات متكاملة:</a:t>
            </a:r>
          </a:p>
          <a:p>
            <a:pPr algn="just"/>
            <a:r>
              <a:rPr lang="ar-SY" sz="2400" dirty="0">
                <a:solidFill>
                  <a:prstClr val="black"/>
                </a:solidFill>
              </a:rPr>
              <a:t>• النقد القيمي (الدستوري والحقوقي):</a:t>
            </a:r>
          </a:p>
          <a:p>
            <a:pPr algn="just"/>
            <a:r>
              <a:rPr lang="ar-SY" sz="2400" dirty="0">
                <a:solidFill>
                  <a:prstClr val="black"/>
                </a:solidFill>
              </a:rPr>
              <a:t>• النقد الوظيفي والعملي:</a:t>
            </a:r>
          </a:p>
          <a:p>
            <a:pPr algn="just"/>
            <a:r>
              <a:rPr lang="ar-SY" sz="2400" dirty="0">
                <a:solidFill>
                  <a:prstClr val="black"/>
                </a:solidFill>
              </a:rPr>
              <a:t>• النقد الاستشرافي:</a:t>
            </a:r>
          </a:p>
        </p:txBody>
      </p:sp>
    </p:spTree>
    <p:extLst>
      <p:ext uri="{BB962C8B-B14F-4D97-AF65-F5344CB8AC3E}">
        <p14:creationId xmlns:p14="http://schemas.microsoft.com/office/powerpoint/2010/main" val="2964144915"/>
      </p:ext>
    </p:extLst>
  </p:cSld>
  <p:clrMapOvr>
    <a:masterClrMapping/>
  </p:clrMapOvr>
  <mc:AlternateContent xmlns:mc="http://schemas.openxmlformats.org/markup-compatibility/2006" xmlns:p14="http://schemas.microsoft.com/office/powerpoint/2010/main">
    <mc:Choice Requires="p14">
      <p:transition spd="slow" p14:dur="2000" advTm="104061"/>
    </mc:Choice>
    <mc:Fallback xmlns="">
      <p:transition spd="slow" advTm="1040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309440" y="120029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309440" y="2295512"/>
            <a:ext cx="10640524" cy="2308324"/>
          </a:xfrm>
          <a:prstGeom prst="rect">
            <a:avLst/>
          </a:prstGeom>
          <a:noFill/>
        </p:spPr>
        <p:txBody>
          <a:bodyPr wrap="square" rtlCol="1">
            <a:spAutoFit/>
          </a:bodyPr>
          <a:lstStyle/>
          <a:p>
            <a:pPr algn="just"/>
            <a:r>
              <a:rPr lang="ar-SY" sz="2400" b="1" dirty="0">
                <a:solidFill>
                  <a:prstClr val="black"/>
                </a:solidFill>
              </a:rPr>
              <a:t>النقد القيمي (الدستوري والحقوقي): </a:t>
            </a:r>
            <a:r>
              <a:rPr lang="ar-SY" sz="2400" dirty="0">
                <a:solidFill>
                  <a:prstClr val="black"/>
                </a:solidFill>
              </a:rPr>
              <a:t>فحص ما إذا كانت التشريعات التقنية المستحدثة قد تسببت في إهدار حقوق وحريات أساسية (مثل موازنة الأمن السيبراني مع حق الخصوصية وحرية التعبير).</a:t>
            </a:r>
          </a:p>
          <a:p>
            <a:pPr algn="just"/>
            <a:r>
              <a:rPr lang="ar-SY" sz="2400" b="1" dirty="0">
                <a:solidFill>
                  <a:prstClr val="black"/>
                </a:solidFill>
              </a:rPr>
              <a:t>• النقد الوظيفي والعملي: </a:t>
            </a:r>
            <a:r>
              <a:rPr lang="ar-SY" sz="2400" dirty="0">
                <a:solidFill>
                  <a:prstClr val="black"/>
                </a:solidFill>
              </a:rPr>
              <a:t>قياس مدى قابلية النص القانوني للتطبيق عملياً في البيئة الرقمية، ورصد حالات "العقم التشريعي" الناتجة عن جمود النصوص أمام ديناميكية التكنولوجيا.</a:t>
            </a:r>
          </a:p>
          <a:p>
            <a:pPr algn="just"/>
            <a:r>
              <a:rPr lang="ar-SY" sz="2400" b="1" dirty="0">
                <a:solidFill>
                  <a:prstClr val="black"/>
                </a:solidFill>
              </a:rPr>
              <a:t>• النقد الاستشرافي: </a:t>
            </a:r>
            <a:r>
              <a:rPr lang="ar-SY" sz="2400" dirty="0">
                <a:solidFill>
                  <a:prstClr val="black"/>
                </a:solidFill>
              </a:rPr>
              <a:t>رصد الفراغات التشريعية </a:t>
            </a:r>
            <a:r>
              <a:rPr lang="ar-SY" sz="2400" dirty="0" err="1">
                <a:solidFill>
                  <a:prstClr val="black"/>
                </a:solidFill>
              </a:rPr>
              <a:t>والتعارضات</a:t>
            </a:r>
            <a:r>
              <a:rPr lang="ar-SY" sz="2400" dirty="0">
                <a:solidFill>
                  <a:prstClr val="black"/>
                </a:solidFill>
              </a:rPr>
              <a:t> الناتجة عن تنظيم جزئي لمسألة تقنية دون النظرة الشمولية للنظرية العامة للقانون </a:t>
            </a:r>
            <a:r>
              <a:rPr lang="ar-SY" sz="2400" b="1" dirty="0">
                <a:solidFill>
                  <a:prstClr val="black"/>
                </a:solidFill>
              </a:rPr>
              <a:t>.</a:t>
            </a:r>
            <a:endParaRPr lang="ar-SY" sz="2400" dirty="0">
              <a:solidFill>
                <a:prstClr val="black"/>
              </a:solidFill>
            </a:endParaRPr>
          </a:p>
        </p:txBody>
      </p:sp>
    </p:spTree>
    <p:extLst>
      <p:ext uri="{BB962C8B-B14F-4D97-AF65-F5344CB8AC3E}">
        <p14:creationId xmlns:p14="http://schemas.microsoft.com/office/powerpoint/2010/main" val="2713529697"/>
      </p:ext>
    </p:extLst>
  </p:cSld>
  <p:clrMapOvr>
    <a:masterClrMapping/>
  </p:clrMapOvr>
  <mc:AlternateContent xmlns:mc="http://schemas.openxmlformats.org/markup-compatibility/2006" xmlns:p14="http://schemas.microsoft.com/office/powerpoint/2010/main">
    <mc:Choice Requires="p14">
      <p:transition spd="slow" p14:dur="2000" advTm="158214"/>
    </mc:Choice>
    <mc:Fallback xmlns="">
      <p:transition spd="slow" advTm="15821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b="1" dirty="0">
                <a:latin typeface="Arial" panose="020B0604020202020204" pitchFamily="34" charset="0"/>
              </a:rPr>
              <a:t>يتطلب تطبيق المنهج النقدي من الباحث القانوني المرور بالخطوات التالية:</a:t>
            </a:r>
          </a:p>
          <a:p>
            <a:pPr marL="342900" indent="-342900" algn="just">
              <a:buFont typeface="Arial" panose="020B0604020202020204" pitchFamily="34" charset="0"/>
              <a:buChar char="•"/>
            </a:pPr>
            <a:r>
              <a:rPr lang="ar-SY" sz="2400" dirty="0">
                <a:latin typeface="Arial" panose="020B0604020202020204" pitchFamily="34" charset="0"/>
              </a:rPr>
              <a:t>تحديد الخلل (المشكلة): كشف الغموض، أو التناقض بين النصوص، أو الفجوة بين النص التشريعي والتطبيق العملي.</a:t>
            </a:r>
          </a:p>
          <a:p>
            <a:pPr marL="342900" indent="-342900" algn="just">
              <a:buFont typeface="Arial" panose="020B0604020202020204" pitchFamily="34" charset="0"/>
              <a:buChar char="•"/>
            </a:pPr>
            <a:r>
              <a:rPr lang="ar-SY" sz="2400" dirty="0">
                <a:latin typeface="Arial" panose="020B0604020202020204" pitchFamily="34" charset="0"/>
              </a:rPr>
              <a:t>المحاكمة والتقييم: قياس النص الحالي بمقياس أعلى (مثل: هل يحمي هذا النص الطرف الضعيف؟ هل يواكب التطور؟).</a:t>
            </a:r>
          </a:p>
          <a:p>
            <a:pPr marL="342900" indent="-342900" algn="just">
              <a:buFont typeface="Arial" panose="020B0604020202020204" pitchFamily="34" charset="0"/>
              <a:buChar char="•"/>
            </a:pPr>
            <a:r>
              <a:rPr lang="ar-SY" sz="2400" dirty="0">
                <a:latin typeface="Arial" panose="020B0604020202020204" pitchFamily="34" charset="0"/>
              </a:rPr>
              <a:t>التفكيك الأيديولوجي أو النفعي: فهم الأسباب الإيديولوجية أو المصالح الاقتصادية التي جعلت المشرع يصوغ النص بهذه الطريقة المعيبة.</a:t>
            </a:r>
          </a:p>
          <a:p>
            <a:pPr marL="342900" indent="-342900" algn="just">
              <a:buFont typeface="Arial" panose="020B0604020202020204" pitchFamily="34" charset="0"/>
              <a:buChar char="•"/>
            </a:pPr>
            <a:r>
              <a:rPr lang="ar-SY" sz="2400" dirty="0">
                <a:latin typeface="Arial" panose="020B0604020202020204" pitchFamily="34" charset="0"/>
              </a:rPr>
              <a:t>تقديم البديل (الإصلاح التشريعي): اقتراح صياغة جديدة، أو إلغاء النص، أو تعديله لسد الثغرة.</a:t>
            </a:r>
            <a:r>
              <a:rPr lang="ar-SY" sz="2400" dirty="0">
                <a:solidFill>
                  <a:prstClr val="black"/>
                </a:solidFill>
              </a:rPr>
              <a:t> فعندما يعيب الباحث على نص قصورا ، لا يكتفي بالقول "نوصي بتعديل النص"، بل يجب عليه صياغة "نص بديل مقترح" بدقة تشريعية تفصيلية (مادة مادة)، مستوفياً الشروط الفنية من حيث وضوح الألفاظ، والعمومية، والتجريد.</a:t>
            </a:r>
          </a:p>
        </p:txBody>
      </p:sp>
    </p:spTree>
    <p:extLst>
      <p:ext uri="{BB962C8B-B14F-4D97-AF65-F5344CB8AC3E}">
        <p14:creationId xmlns:p14="http://schemas.microsoft.com/office/powerpoint/2010/main" val="3395263318"/>
      </p:ext>
    </p:extLst>
  </p:cSld>
  <p:clrMapOvr>
    <a:masterClrMapping/>
  </p:clrMapOvr>
  <mc:AlternateContent xmlns:mc="http://schemas.openxmlformats.org/markup-compatibility/2006" xmlns:p14="http://schemas.microsoft.com/office/powerpoint/2010/main">
    <mc:Choice Requires="p14">
      <p:transition spd="slow" p14:dur="2000" advTm="127776"/>
    </mc:Choice>
    <mc:Fallback xmlns="">
      <p:transition spd="slow" advTm="1277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484496"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64275" y="1341076"/>
            <a:ext cx="10290412" cy="3785652"/>
          </a:xfrm>
          <a:prstGeom prst="rect">
            <a:avLst/>
          </a:prstGeom>
          <a:noFill/>
        </p:spPr>
        <p:txBody>
          <a:bodyPr wrap="square" rtlCol="1">
            <a:spAutoFit/>
          </a:bodyPr>
          <a:lstStyle/>
          <a:p>
            <a:pPr algn="just"/>
            <a:r>
              <a:rPr lang="ar-SY" sz="2400" dirty="0">
                <a:latin typeface="Arial" panose="020B0604020202020204" pitchFamily="34" charset="0"/>
              </a:rPr>
              <a:t>بسبب السرعة الهائلة للتكنولوجيا وبطء حركة المشرّع، يبرز المنهج النقدي كأهم المناهج لتصحيح المسار القانوني (بخاصة الرقمي) وتفادي القصور التشريعي.</a:t>
            </a:r>
          </a:p>
          <a:p>
            <a:pPr algn="just"/>
            <a:endParaRPr lang="ar-SY" sz="2400" dirty="0">
              <a:latin typeface="Arial" panose="020B0604020202020204" pitchFamily="34" charset="0"/>
            </a:endParaRPr>
          </a:p>
          <a:p>
            <a:pPr algn="just"/>
            <a:r>
              <a:rPr lang="ar-SY" sz="2400" b="1" dirty="0">
                <a:latin typeface="Arial" panose="020B0604020202020204" pitchFamily="34" charset="0"/>
              </a:rPr>
              <a:t>مثال1: </a:t>
            </a:r>
            <a:r>
              <a:rPr lang="ar-SY" sz="2400" dirty="0">
                <a:latin typeface="Arial" panose="020B0604020202020204" pitchFamily="34" charset="0"/>
              </a:rPr>
              <a:t>نقد "قوانين مكافحة الجرائم السيبرانية" وعلاقتها بحرية التعبير: تتضمن بعض قوانين مكافحة جرائم تقنية المعلومات نصوصاً فضفاضة تجرم أفعالاً مثل "المساس بالقيم العائلية" أو "إثارة اللغط العام" عبر وسائل التواصل الاجتماعي.</a:t>
            </a:r>
          </a:p>
          <a:p>
            <a:pPr algn="just"/>
            <a:r>
              <a:rPr lang="ar-SY" sz="2400" u="sng" dirty="0">
                <a:latin typeface="Arial" panose="020B0604020202020204" pitchFamily="34" charset="0"/>
              </a:rPr>
              <a:t>النقد: </a:t>
            </a:r>
            <a:r>
              <a:rPr lang="ar-SY" sz="2400" dirty="0">
                <a:latin typeface="Arial" panose="020B0604020202020204" pitchFamily="34" charset="0"/>
              </a:rPr>
              <a:t>يقوم الباحث بنقد هذه المصطلحات المرنة والغامضة، موضحاً أنها تنتهك "مبدأ شرعية الجرائم والعقوبات" (الذي يتطلب وضوح النص العقابي)، وأنها قد تُستغل لتقييد حرية التعبير الرقمي المشروعة.</a:t>
            </a:r>
          </a:p>
          <a:p>
            <a:pPr algn="just"/>
            <a:r>
              <a:rPr lang="ar-SY" sz="2400" u="sng" dirty="0">
                <a:latin typeface="Arial" panose="020B0604020202020204" pitchFamily="34" charset="0"/>
              </a:rPr>
              <a:t>النتيجة البديلة: </a:t>
            </a:r>
            <a:r>
              <a:rPr lang="ar-SY" sz="2400" dirty="0">
                <a:latin typeface="Arial" panose="020B0604020202020204" pitchFamily="34" charset="0"/>
              </a:rPr>
              <a:t>اقتراح إعادة صياغة النصوص لتعريف المصطلحات بدقة رقمية وإجرائية تمنع التوسع في التفسير</a:t>
            </a:r>
            <a:endParaRPr lang="ar-SY" sz="2400" dirty="0">
              <a:solidFill>
                <a:prstClr val="black"/>
              </a:solidFill>
            </a:endParaRPr>
          </a:p>
        </p:txBody>
      </p:sp>
    </p:spTree>
    <p:extLst>
      <p:ext uri="{BB962C8B-B14F-4D97-AF65-F5344CB8AC3E}">
        <p14:creationId xmlns:p14="http://schemas.microsoft.com/office/powerpoint/2010/main" val="1817051242"/>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130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19492"/>
            <a:ext cx="10399594" cy="3785652"/>
          </a:xfrm>
          <a:prstGeom prst="rect">
            <a:avLst/>
          </a:prstGeom>
          <a:noFill/>
        </p:spPr>
        <p:txBody>
          <a:bodyPr wrap="square" rtlCol="1">
            <a:spAutoFit/>
          </a:bodyPr>
          <a:lstStyle/>
          <a:p>
            <a:r>
              <a:rPr lang="ar-SY" sz="2400" b="1" dirty="0">
                <a:latin typeface="Arial" panose="020B0604020202020204" pitchFamily="34" charset="0"/>
              </a:rPr>
              <a:t>مثال2:</a:t>
            </a:r>
          </a:p>
          <a:p>
            <a:r>
              <a:rPr lang="ar-SY" sz="2400" b="1" dirty="0">
                <a:latin typeface="Arial" panose="020B0604020202020204" pitchFamily="34" charset="0"/>
              </a:rPr>
              <a:t>نقد آليات "التفتيش الإجرائي الرقمي" (الأدلة الجنائية الرقمية):</a:t>
            </a:r>
          </a:p>
          <a:p>
            <a:pPr algn="just"/>
            <a:r>
              <a:rPr lang="ar-SY" sz="2400" dirty="0">
                <a:latin typeface="Arial" panose="020B0604020202020204" pitchFamily="34" charset="0"/>
              </a:rPr>
              <a:t>تسمح بعض القوانين الإجرائية لرجال الضبط بتفتيش "الأجهزة الإلكترونية" بناءً على أوامر تفتيش تقليدية مصممة لتفتيش "المنازل أو المكاتب".</a:t>
            </a:r>
          </a:p>
          <a:p>
            <a:pPr algn="just"/>
            <a:r>
              <a:rPr lang="ar-SY" sz="2400" dirty="0">
                <a:latin typeface="Arial" panose="020B0604020202020204" pitchFamily="34" charset="0"/>
              </a:rPr>
              <a:t>النقد: يوجه الباحث نقداً لاذعاً لهذا القياس؛ فتفتيش هاتف ذكي يحتوي على أسرار حياة الإنسان وصوره وبريده وعيادته الطبية وحسابه البنكي، لا يمكن مساواته بتفتيش محفظة ورق أو خزانة حديدية. القوانين التقليدية لم تضع قيوداً صارمة تمنع انتهاك "حرمة الحياة الخاصة" أثناء البحث عن دليل جريمة محددة في هاتف متهم.</a:t>
            </a:r>
          </a:p>
          <a:p>
            <a:pPr algn="just"/>
            <a:r>
              <a:rPr lang="ar-SY" sz="2400" dirty="0">
                <a:latin typeface="Arial" panose="020B0604020202020204" pitchFamily="34" charset="0"/>
              </a:rPr>
              <a:t>النتيجة البديلة: الدعوة إلى إيجاد قانون "إجراءات جنائية رقمي مستقل" يضع بروتوكولات صارمة تمنع المحقق من تجاوز حدود البحث عن الدليل المحدد في الأمر القضائي.</a:t>
            </a:r>
            <a:endParaRPr lang="ar-SY" sz="2400" dirty="0">
              <a:solidFill>
                <a:prstClr val="black"/>
              </a:solidFill>
            </a:endParaRPr>
          </a:p>
        </p:txBody>
      </p:sp>
    </p:spTree>
    <p:extLst>
      <p:ext uri="{BB962C8B-B14F-4D97-AF65-F5344CB8AC3E}">
        <p14:creationId xmlns:p14="http://schemas.microsoft.com/office/powerpoint/2010/main" val="1113574661"/>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130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19492"/>
            <a:ext cx="10399594" cy="4524315"/>
          </a:xfrm>
          <a:prstGeom prst="rect">
            <a:avLst/>
          </a:prstGeom>
          <a:noFill/>
        </p:spPr>
        <p:txBody>
          <a:bodyPr wrap="square" rtlCol="1">
            <a:spAutoFit/>
          </a:bodyPr>
          <a:lstStyle/>
          <a:p>
            <a:pPr algn="just"/>
            <a:r>
              <a:rPr lang="ar-SY" sz="2400" b="1" dirty="0">
                <a:latin typeface="Arial" panose="020B0604020202020204" pitchFamily="34" charset="0"/>
              </a:rPr>
              <a:t>حدود النقد المنهجي وضوابط صياغة المقترحات:</a:t>
            </a:r>
          </a:p>
          <a:p>
            <a:pPr algn="just"/>
            <a:r>
              <a:rPr lang="ar-SY" sz="2400" dirty="0">
                <a:latin typeface="Arial" panose="020B0604020202020204" pitchFamily="34" charset="0"/>
              </a:rPr>
              <a:t>النقد في رسائل الدكتوراه ليس غاية في حد ذاته، بل هو وسيلة للبناء. لذلك، يجب أن يخضع للضوابط التالية:</a:t>
            </a:r>
          </a:p>
          <a:p>
            <a:pPr algn="just"/>
            <a:r>
              <a:rPr lang="ar-SY" sz="2400" dirty="0">
                <a:latin typeface="Arial" panose="020B0604020202020204" pitchFamily="34" charset="0"/>
              </a:rPr>
              <a:t>• الموضوعية والنزاهة العلمية: يجب أن يبتعد الباحث عن الألفاظ التهكمية أو القاسية بحق المشرّع أو القضاة. ويجب أن يُصاغ النقد بلغة علمية، رصينة، ومجردة ) مثل: "يُؤخذ على هذا النص..."، أو "يُعاب على هذا الاتجاه..."(، مع تدعيم كل نقد بالأسانيد والحجج القانونية.</a:t>
            </a:r>
          </a:p>
          <a:p>
            <a:pPr algn="just"/>
            <a:r>
              <a:rPr lang="ar-SY" sz="2400" dirty="0">
                <a:latin typeface="Arial" panose="020B0604020202020204" pitchFamily="34" charset="0"/>
              </a:rPr>
              <a:t>• ضوابط صياغة البدائل التشريعية: عندما يعيب الباحث على نص قصورا، لا يكتفي بالقول "نوصي بتعديل النص"، بل يجب عليه صياغة "نص بديل مقترح" بدقة تشريعية تفصيلية (مادة مادة)، مستوفياً الشروط الفنية من حيث وضوح الألفاظ، والعمومية، والتجريد.</a:t>
            </a:r>
          </a:p>
          <a:p>
            <a:pPr algn="just"/>
            <a:r>
              <a:rPr lang="ar-SY" sz="2400" dirty="0">
                <a:latin typeface="Arial" panose="020B0604020202020204" pitchFamily="34" charset="0"/>
              </a:rPr>
              <a:t>مثال عملي: بدلاً من الاكتفاء بالقول إن "التشريع الحالي قاصر"، يتقدم الباحث بصياغة مادة قانونية مقترحة تتبنى فكرة "الشخصية القانونية الإلكترونية المحدودة" للروبوتات، أو استحداث نظام تأمين إجباري ضد أخطار الذكاء الاصطناعي لتغطية الأضرار.</a:t>
            </a:r>
            <a:endParaRPr lang="ar-SY" sz="2400" dirty="0">
              <a:solidFill>
                <a:prstClr val="black"/>
              </a:solidFill>
            </a:endParaRPr>
          </a:p>
        </p:txBody>
      </p:sp>
    </p:spTree>
    <p:extLst>
      <p:ext uri="{BB962C8B-B14F-4D97-AF65-F5344CB8AC3E}">
        <p14:creationId xmlns:p14="http://schemas.microsoft.com/office/powerpoint/2010/main" val="3943543888"/>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54724"/>
            <a:ext cx="10399594" cy="4154984"/>
          </a:xfrm>
          <a:prstGeom prst="rect">
            <a:avLst/>
          </a:prstGeom>
          <a:noFill/>
        </p:spPr>
        <p:txBody>
          <a:bodyPr wrap="square" rtlCol="1">
            <a:spAutoFit/>
          </a:bodyPr>
          <a:lstStyle/>
          <a:p>
            <a:pPr algn="just"/>
            <a:r>
              <a:rPr lang="ar-SY" sz="2400" b="1" dirty="0">
                <a:solidFill>
                  <a:prstClr val="black"/>
                </a:solidFill>
              </a:rPr>
              <a:t>واقعية الحلول المطروحة: </a:t>
            </a:r>
            <a:r>
              <a:rPr lang="ar-SY" sz="2400" dirty="0">
                <a:solidFill>
                  <a:prstClr val="black"/>
                </a:solidFill>
              </a:rPr>
              <a:t>يجب أن تكون المقترحات والبدائل قابلة للتطبيق ضمن البيئة القانونية والسياسية والاقتصادية للدولة، وألا تكون مجرد حلول خيالية أو منقولة حرفياً من أنظمة قانونية مقارنة لا تتناسب بيئتها مع البيئة الوطنية.</a:t>
            </a:r>
          </a:p>
          <a:p>
            <a:pPr algn="just"/>
            <a:r>
              <a:rPr lang="ar-SY" sz="2400" b="1" dirty="0">
                <a:solidFill>
                  <a:prstClr val="black"/>
                </a:solidFill>
              </a:rPr>
              <a:t>• مثال عملي: </a:t>
            </a:r>
            <a:r>
              <a:rPr lang="ar-SY" sz="2400" dirty="0">
                <a:solidFill>
                  <a:prstClr val="black"/>
                </a:solidFill>
              </a:rPr>
              <a:t>قد يوصي باحث في أطروحة دكتوراه بالآتي: "نوصي المشرع بحظر وتجريم كافة المعاملات بالعملات الرقمية، وإلزام منصات التداول العالمية بتقديم تقارير فورية للجهات الأمنية المحلية عن أي تحويل مالي مشبوه، مع فرض عقوبة الإغلاق الفوري لأي تطبيق ذكاء اصطناعي محلي يثبت استخدامه في التزييف العميق (</a:t>
            </a:r>
            <a:r>
              <a:rPr lang="en-US" sz="2400" dirty="0">
                <a:solidFill>
                  <a:prstClr val="black"/>
                </a:solidFill>
              </a:rPr>
              <a:t> (</a:t>
            </a:r>
            <a:r>
              <a:rPr lang="en-US" sz="2400" dirty="0" err="1">
                <a:solidFill>
                  <a:prstClr val="black"/>
                </a:solidFill>
              </a:rPr>
              <a:t>Deepfake</a:t>
            </a:r>
            <a:r>
              <a:rPr lang="en-US" sz="2400" dirty="0">
                <a:solidFill>
                  <a:prstClr val="black"/>
                </a:solidFill>
              </a:rPr>
              <a:t> </a:t>
            </a:r>
            <a:r>
              <a:rPr lang="ar-SY" sz="2400" dirty="0">
                <a:solidFill>
                  <a:prstClr val="black"/>
                </a:solidFill>
              </a:rPr>
              <a:t>للاحتيال المالي".</a:t>
            </a:r>
          </a:p>
          <a:p>
            <a:pPr algn="just"/>
            <a:r>
              <a:rPr lang="ar-SY" sz="2400" b="1" dirty="0">
                <a:solidFill>
                  <a:prstClr val="black"/>
                </a:solidFill>
              </a:rPr>
              <a:t>• </a:t>
            </a:r>
            <a:r>
              <a:rPr lang="ar-SY" sz="2400" dirty="0">
                <a:solidFill>
                  <a:prstClr val="black"/>
                </a:solidFill>
              </a:rPr>
              <a:t>هذا الحل غير واقعي، لاستحالة الإنفاذ التقني: فالعملات المشفرة وتطبيقات الذكاء الاصطناعي عابرة للحدود بطبيعتها ولامركزية؛ ولا تملك الدولة سلطة قانونية لإغلاق منصة عالمية أو إلزامها بالتقرير ما لم تكن تقع تحت اختصاصها الإقليمي. فضلاً عن الخسارة الاقتصادية، فالحظر الكامل للتقنيات الناشئة يعزل الدولة تقنياً واقتصادياً ويهرّب الاستثمارات، بدلاً من تنظيمها والاستفادة منها.</a:t>
            </a:r>
          </a:p>
        </p:txBody>
      </p:sp>
    </p:spTree>
    <p:extLst>
      <p:ext uri="{BB962C8B-B14F-4D97-AF65-F5344CB8AC3E}">
        <p14:creationId xmlns:p14="http://schemas.microsoft.com/office/powerpoint/2010/main" val="4228278418"/>
      </p:ext>
    </p:extLst>
  </p:cSld>
  <p:clrMapOvr>
    <a:masterClrMapping/>
  </p:clrMapOvr>
  <mc:AlternateContent xmlns:mc="http://schemas.openxmlformats.org/markup-compatibility/2006" xmlns:p14="http://schemas.microsoft.com/office/powerpoint/2010/main">
    <mc:Choice Requires="p14">
      <p:transition spd="slow" p14:dur="2000" advTm="147140"/>
    </mc:Choice>
    <mc:Fallback xmlns="">
      <p:transition spd="slow" advTm="14714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1076"/>
            <a:ext cx="10399594" cy="4524315"/>
          </a:xfrm>
          <a:prstGeom prst="rect">
            <a:avLst/>
          </a:prstGeom>
          <a:noFill/>
        </p:spPr>
        <p:txBody>
          <a:bodyPr wrap="square" rtlCol="1">
            <a:spAutoFit/>
          </a:bodyPr>
          <a:lstStyle/>
          <a:p>
            <a:pPr algn="just"/>
            <a:r>
              <a:rPr lang="ar-SY" sz="2400" b="1" dirty="0">
                <a:solidFill>
                  <a:prstClr val="black"/>
                </a:solidFill>
              </a:rPr>
              <a:t>الحل الواقعي القابل للتطبيق( بدلاً من الحل السابق)، يأخذ بالاعتبار محدودية السيادة الإقليمية للدولة في الفضاء الرقمي، ويعالج المشكلة عبر آليات مرنة:</a:t>
            </a:r>
          </a:p>
          <a:p>
            <a:pPr algn="just"/>
            <a:r>
              <a:rPr lang="ar-SY" sz="2400" b="1" dirty="0">
                <a:solidFill>
                  <a:prstClr val="black"/>
                </a:solidFill>
              </a:rPr>
              <a:t>- </a:t>
            </a:r>
            <a:r>
              <a:rPr lang="ar-SY" sz="2400" dirty="0">
                <a:solidFill>
                  <a:prstClr val="black"/>
                </a:solidFill>
              </a:rPr>
              <a:t>استبدال "الحظر المطلق" ب "البيئة التنظيمية التجريبية</a:t>
            </a:r>
          </a:p>
          <a:p>
            <a:pPr algn="just"/>
            <a:r>
              <a:rPr lang="ar-SY" sz="2400" dirty="0">
                <a:solidFill>
                  <a:prstClr val="black"/>
                </a:solidFill>
              </a:rPr>
              <a:t>- صياغة التزامات واقعية ل "وسيط الإنترنت المحلي" </a:t>
            </a:r>
            <a:r>
              <a:rPr lang="en-US" sz="2400" dirty="0">
                <a:solidFill>
                  <a:prstClr val="black"/>
                </a:solidFill>
              </a:rPr>
              <a:t>: (ISP)</a:t>
            </a:r>
            <a:r>
              <a:rPr lang="ar-SY" sz="2400" dirty="0">
                <a:solidFill>
                  <a:prstClr val="black"/>
                </a:solidFill>
              </a:rPr>
              <a:t> بدلاً من ملاحقة الجاني المجهول في الخارج، يوصي الباحث بفرض التزامات قانونية على شركات الاتصالات ومزودي الخدمة المحليين والمصارف.</a:t>
            </a:r>
          </a:p>
          <a:p>
            <a:pPr algn="just"/>
            <a:r>
              <a:rPr lang="ar-SY" sz="2400" dirty="0">
                <a:solidFill>
                  <a:prstClr val="black"/>
                </a:solidFill>
              </a:rPr>
              <a:t>- كيف تصيغ هذا المثال في أطروحتك؟ يمكنك صياغتها بهذه الطريقة المنهجية الرصينة: "تأسيساً على ما تقدم، ولما كانت النصوص التقليدية تعجز عن ملاحقة الجريمة الرقمية العابرة للحدود، فإننا لا نؤيد الاتجاه الداعي إلى الحظر المطلق للتقنيات الناشئة لعدم واقعيته تقنياً واقتصادياً . وعوضاً عن ذلك، نوصي المشرع الوطني بتبني نظام (البيئة التنظيمية التجريبية)، مع نقل عبء الإثبات والرقابة الفنية إلى مزودي الخدمة والمؤسسات المالية المحلية، من خلال إلزامهم قانوناً بتطبيق معايير الامن السيبراني الاستباقي، وهو ما يضمن تحقيق التوازن بين تدفق الاستثمارات الرقمية وحماية الأمن القانوني للمتعاملين".</a:t>
            </a:r>
          </a:p>
        </p:txBody>
      </p:sp>
    </p:spTree>
    <p:extLst>
      <p:ext uri="{BB962C8B-B14F-4D97-AF65-F5344CB8AC3E}">
        <p14:creationId xmlns:p14="http://schemas.microsoft.com/office/powerpoint/2010/main" val="3003324528"/>
      </p:ext>
    </p:extLst>
  </p:cSld>
  <p:clrMapOvr>
    <a:masterClrMapping/>
  </p:clrMapOvr>
  <mc:AlternateContent xmlns:mc="http://schemas.openxmlformats.org/markup-compatibility/2006" xmlns:p14="http://schemas.microsoft.com/office/powerpoint/2010/main">
    <mc:Choice Requires="p14">
      <p:transition spd="slow" p14:dur="2000" advTm="150524"/>
    </mc:Choice>
    <mc:Fallback xmlns="">
      <p:transition spd="slow" advTm="15052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71099" y="1333118"/>
            <a:ext cx="10399594" cy="3785652"/>
          </a:xfrm>
          <a:prstGeom prst="rect">
            <a:avLst/>
          </a:prstGeom>
          <a:noFill/>
        </p:spPr>
        <p:txBody>
          <a:bodyPr wrap="square" rtlCol="1">
            <a:spAutoFit/>
          </a:bodyPr>
          <a:lstStyle/>
          <a:p>
            <a:pPr algn="just"/>
            <a:r>
              <a:rPr lang="ar-SY" sz="2400" b="1" dirty="0">
                <a:solidFill>
                  <a:prstClr val="black"/>
                </a:solidFill>
              </a:rPr>
              <a:t>رابعًا: المنهج المقارن: </a:t>
            </a:r>
            <a:endParaRPr lang="ar-SY" sz="2400" dirty="0">
              <a:solidFill>
                <a:prstClr val="black"/>
              </a:solidFill>
            </a:endParaRPr>
          </a:p>
          <a:p>
            <a:pPr algn="just"/>
            <a:r>
              <a:rPr lang="ar-SY" sz="2400" dirty="0">
                <a:solidFill>
                  <a:prstClr val="black"/>
                </a:solidFill>
              </a:rPr>
              <a:t>المنهج المقارن</a:t>
            </a:r>
            <a:r>
              <a:rPr lang="en-US" sz="2400" dirty="0">
                <a:solidFill>
                  <a:prstClr val="black"/>
                </a:solidFill>
              </a:rPr>
              <a:t>(Comparative Method) </a:t>
            </a:r>
            <a:r>
              <a:rPr lang="ar-SY" sz="2400" dirty="0">
                <a:solidFill>
                  <a:prstClr val="black"/>
                </a:solidFill>
              </a:rPr>
              <a:t> هو أحد أعمق مناهج البحث القانوني، ويقوم على دراسة نظامين قانونيين أو أكثر، أو تشريعين أو أكثر، لاستخراج أوجه الشبه والاختلاف، ومعرفة أسباب هذا التباين، بهدف تطوير النظام القانوني الوطني أو إيجاد حلول للمسائل المستحدثة.</a:t>
            </a:r>
          </a:p>
          <a:p>
            <a:pPr algn="just"/>
            <a:r>
              <a:rPr lang="ar-SY" sz="2400" dirty="0">
                <a:solidFill>
                  <a:prstClr val="black"/>
                </a:solidFill>
              </a:rPr>
              <a:t>في الأطروحات القانونية، لا يعني المنهج المقارن مجرد "رصف" نصوص الدول بجانب بعضها البعض، بل هو عملية تحليلية فلسفية تبحث في البيئة الاقتصادية والاجتماعية التي أنتجت كل نص.</a:t>
            </a:r>
          </a:p>
          <a:p>
            <a:pPr algn="just"/>
            <a:endParaRPr lang="ar-SY" sz="2400" dirty="0">
              <a:solidFill>
                <a:prstClr val="black"/>
              </a:solidFill>
            </a:endParaRPr>
          </a:p>
          <a:p>
            <a:pPr lvl="0" algn="just"/>
            <a:r>
              <a:rPr lang="ar-SY" sz="2400" dirty="0">
                <a:solidFill>
                  <a:prstClr val="black"/>
                </a:solidFill>
              </a:rPr>
              <a:t>1- </a:t>
            </a:r>
            <a:r>
              <a:rPr lang="ar-SY" sz="2400" b="1" dirty="0">
                <a:solidFill>
                  <a:prstClr val="black"/>
                </a:solidFill>
              </a:rPr>
              <a:t>آليات ومراحل تطبيق المنهج المقارن: </a:t>
            </a:r>
            <a:r>
              <a:rPr lang="ar-SY" sz="2400" dirty="0">
                <a:solidFill>
                  <a:prstClr val="black"/>
                </a:solidFill>
              </a:rPr>
              <a:t>يمر تطبيق المنهج المقارن بآليات علمية صارمة ومنظمة لتجنب المقارنات السطحية، وتتمثل في الآتي:</a:t>
            </a:r>
          </a:p>
          <a:p>
            <a:pPr algn="just"/>
            <a:endParaRPr lang="ar-SY" sz="2400" dirty="0">
              <a:solidFill>
                <a:prstClr val="black"/>
              </a:solidFill>
            </a:endParaRPr>
          </a:p>
        </p:txBody>
      </p:sp>
    </p:spTree>
    <p:extLst>
      <p:ext uri="{BB962C8B-B14F-4D97-AF65-F5344CB8AC3E}">
        <p14:creationId xmlns:p14="http://schemas.microsoft.com/office/powerpoint/2010/main" val="2012556095"/>
      </p:ext>
    </p:extLst>
  </p:cSld>
  <p:clrMapOvr>
    <a:masterClrMapping/>
  </p:clrMapOvr>
  <mc:AlternateContent xmlns:mc="http://schemas.openxmlformats.org/markup-compatibility/2006" xmlns:p14="http://schemas.microsoft.com/office/powerpoint/2010/main">
    <mc:Choice Requires="p14">
      <p:transition spd="slow" p14:dur="2000" advTm="117108"/>
    </mc:Choice>
    <mc:Fallback xmlns="">
      <p:transition spd="slow" advTm="1171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849970" cy="4154984"/>
          </a:xfrm>
          <a:prstGeom prst="rect">
            <a:avLst/>
          </a:prstGeom>
          <a:noFill/>
        </p:spPr>
        <p:txBody>
          <a:bodyPr wrap="square" rtlCol="1">
            <a:spAutoFit/>
          </a:bodyPr>
          <a:lstStyle/>
          <a:p>
            <a:pPr algn="just"/>
            <a:r>
              <a:rPr lang="ar-SY" sz="2400" b="1" dirty="0">
                <a:solidFill>
                  <a:prstClr val="black"/>
                </a:solidFill>
              </a:rPr>
              <a:t>آلية اختيار محل المقارنة (تحديد أطراف المقارنة):</a:t>
            </a:r>
          </a:p>
          <a:p>
            <a:pPr marL="342900" indent="-342900" algn="just">
              <a:buFont typeface="Arial" panose="020B0604020202020204" pitchFamily="34" charset="0"/>
              <a:buChar char="•"/>
            </a:pPr>
            <a:r>
              <a:rPr lang="ar-SY" sz="2400" dirty="0">
                <a:solidFill>
                  <a:prstClr val="black"/>
                </a:solidFill>
              </a:rPr>
              <a:t>مقارنة داخلية (عمودية): مقارنة القانون الحالي بقانون وطني سابق (تاريخي)، أو مقارنة القانون الوضعي بالشريعة الإسلامية في ذات الدولة.</a:t>
            </a:r>
          </a:p>
          <a:p>
            <a:pPr marL="342900" indent="-342900" algn="just">
              <a:buFont typeface="Arial" panose="020B0604020202020204" pitchFamily="34" charset="0"/>
              <a:buChar char="•"/>
            </a:pPr>
            <a:r>
              <a:rPr lang="ar-SY" sz="2400" dirty="0">
                <a:solidFill>
                  <a:prstClr val="black"/>
                </a:solidFill>
              </a:rPr>
              <a:t>مقارنة خارجية (أفقية): مقارنة القانون الوطني بقوانين دول أخرى (مثل: مقارنة القانون المصري بالفرنسي، أو القانون السعودي بالإماراتي). ويُشترط هنا وجود حد أدنى من القابلية للمقارنة (</a:t>
            </a:r>
            <a:r>
              <a:rPr lang="en-US" sz="2400" dirty="0">
                <a:solidFill>
                  <a:prstClr val="black"/>
                </a:solidFill>
              </a:rPr>
              <a:t>(Comparability</a:t>
            </a:r>
          </a:p>
          <a:p>
            <a:pPr marL="342900" indent="-342900" algn="just">
              <a:buFont typeface="Arial" panose="020B0604020202020204" pitchFamily="34" charset="0"/>
              <a:buChar char="•"/>
            </a:pPr>
            <a:r>
              <a:rPr lang="ar-SY" sz="2400" dirty="0">
                <a:solidFill>
                  <a:prstClr val="black"/>
                </a:solidFill>
              </a:rPr>
              <a:t>لا يجوز للباحث اختيار دولة للمقارنة لمجرد توفر مراجعها أو إتقانه للغتها، بل يجب أن يخضع الاختيار لمعايير علمية ترتبط ب "العائلات القانونية الكبرى" ومبررات موضوعية.</a:t>
            </a:r>
          </a:p>
          <a:p>
            <a:pPr marL="342900" indent="-342900" algn="just">
              <a:buFont typeface="Arial" panose="020B0604020202020204" pitchFamily="34" charset="0"/>
              <a:buChar char="•"/>
            </a:pPr>
            <a:r>
              <a:rPr lang="ar-SY" sz="2400" dirty="0">
                <a:solidFill>
                  <a:prstClr val="black"/>
                </a:solidFill>
              </a:rPr>
              <a:t>الانتماء للعائلة القانونية: يُقسم الفقه الأنظمة القانونية إلى عائلات كبرى، أبرزها: العائلة اللاتينية التي تعتمد على التقنين المكتوب كمصدر رئيسي (مثل: فرنسا، مصر، ومعظم الدول العربية).</a:t>
            </a:r>
          </a:p>
          <a:p>
            <a:pPr marL="342900" indent="-342900" algn="just">
              <a:buFont typeface="Arial" panose="020B0604020202020204" pitchFamily="34" charset="0"/>
              <a:buChar char="•"/>
            </a:pPr>
            <a:r>
              <a:rPr lang="ar-SY" sz="2400" dirty="0">
                <a:solidFill>
                  <a:prstClr val="black"/>
                </a:solidFill>
              </a:rPr>
              <a:t>عائلة القانون المشترك </a:t>
            </a:r>
            <a:r>
              <a:rPr lang="en-US" sz="2400" dirty="0">
                <a:solidFill>
                  <a:prstClr val="black"/>
                </a:solidFill>
              </a:rPr>
              <a:t>:Common Law </a:t>
            </a:r>
            <a:r>
              <a:rPr lang="ar-SY" sz="2400" dirty="0">
                <a:solidFill>
                  <a:prstClr val="black"/>
                </a:solidFill>
              </a:rPr>
              <a:t>وتعتمد على السوابق القضائية والعرف مثل: بريطانيا، أمريكا.</a:t>
            </a:r>
          </a:p>
          <a:p>
            <a:pPr marL="342900" indent="-342900" algn="just">
              <a:buFont typeface="Arial" panose="020B0604020202020204" pitchFamily="34" charset="0"/>
              <a:buChar char="•"/>
            </a:pPr>
            <a:r>
              <a:rPr lang="ar-SY" sz="2400" dirty="0">
                <a:solidFill>
                  <a:prstClr val="black"/>
                </a:solidFill>
              </a:rPr>
              <a:t>عائلة الشريعة الإسلامية: وتعتمد على المصادر الفقهية الشرعية.</a:t>
            </a:r>
          </a:p>
        </p:txBody>
      </p:sp>
    </p:spTree>
    <p:extLst>
      <p:ext uri="{BB962C8B-B14F-4D97-AF65-F5344CB8AC3E}">
        <p14:creationId xmlns:p14="http://schemas.microsoft.com/office/powerpoint/2010/main" val="760710504"/>
      </p:ext>
    </p:extLst>
  </p:cSld>
  <p:clrMapOvr>
    <a:masterClrMapping/>
  </p:clrMapOvr>
  <mc:AlternateContent xmlns:mc="http://schemas.openxmlformats.org/markup-compatibility/2006" xmlns:p14="http://schemas.microsoft.com/office/powerpoint/2010/main">
    <mc:Choice Requires="p14">
      <p:transition spd="slow" p14:dur="2000" advTm="245575"/>
    </mc:Choice>
    <mc:Fallback xmlns="">
      <p:transition spd="slow" advTm="24557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1111392"/>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677656"/>
          </a:xfrm>
          <a:prstGeom prst="rect">
            <a:avLst/>
          </a:prstGeom>
          <a:noFill/>
        </p:spPr>
        <p:txBody>
          <a:bodyPr wrap="square" rtlCol="1">
            <a:spAutoFit/>
          </a:bodyPr>
          <a:lstStyle/>
          <a:p>
            <a:pPr lvl="0" algn="just"/>
            <a:r>
              <a:rPr lang="ar-SY" sz="2400" b="1" dirty="0">
                <a:solidFill>
                  <a:prstClr val="black"/>
                </a:solidFill>
              </a:rPr>
              <a:t>ضابط الاختيار (التجانس أو التباين المستهدف):</a:t>
            </a:r>
          </a:p>
          <a:p>
            <a:pPr lvl="0" algn="just"/>
            <a:r>
              <a:rPr lang="ar-SY" sz="2400" dirty="0">
                <a:solidFill>
                  <a:prstClr val="black"/>
                </a:solidFill>
              </a:rPr>
              <a:t>• إذا كان الهدف "تطوير النص الوطني": يختار الباحث دولة من نفس العائلة اللاتينية تمثل "المصدر التاريخي" للنص ( مثل اختيار القانون الفرنسي أو المصري كمقارن للقانون الجزائري أو السوري) لأن البنية الفلسفية واحدة والتطوير هنا يكون سلسًا .</a:t>
            </a:r>
          </a:p>
          <a:p>
            <a:pPr lvl="0" algn="just"/>
            <a:r>
              <a:rPr lang="ar-SY" sz="2400" dirty="0">
                <a:solidFill>
                  <a:prstClr val="black"/>
                </a:solidFill>
              </a:rPr>
              <a:t>• إذا كان الهدف "ابتكار حلول لإشكاليات مستحدثة": هنا يفضل الانفتاح على عائلة قانونية مختلفة تماماً مثل اختيار القانون الأمريكي في أبحاث الملكية الفكرية، أو أسواق المال، أو التجارة الإلكترونية، أو القوانين</a:t>
            </a:r>
          </a:p>
          <a:p>
            <a:pPr lvl="0" algn="just"/>
            <a:r>
              <a:rPr lang="ar-SY" sz="2400" dirty="0">
                <a:solidFill>
                  <a:prstClr val="black"/>
                </a:solidFill>
              </a:rPr>
              <a:t>الأوروبية في حماية البيانات، لأن هذه العائلة أكثر مرونة وسرعة في مواكبة قطاع الأعمال والتكنولوجيا.</a:t>
            </a:r>
          </a:p>
        </p:txBody>
      </p:sp>
    </p:spTree>
    <p:extLst>
      <p:ext uri="{BB962C8B-B14F-4D97-AF65-F5344CB8AC3E}">
        <p14:creationId xmlns:p14="http://schemas.microsoft.com/office/powerpoint/2010/main" val="476335381"/>
      </p:ext>
    </p:extLst>
  </p:cSld>
  <p:clrMapOvr>
    <a:masterClrMapping/>
  </p:clrMapOvr>
  <mc:AlternateContent xmlns:mc="http://schemas.openxmlformats.org/markup-compatibility/2006" xmlns:p14="http://schemas.microsoft.com/office/powerpoint/2010/main">
    <mc:Choice Requires="p14">
      <p:transition spd="slow" p14:dur="2000" advTm="172610"/>
    </mc:Choice>
    <mc:Fallback xmlns="">
      <p:transition spd="slow" advTm="17261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416320"/>
          </a:xfrm>
          <a:prstGeom prst="rect">
            <a:avLst/>
          </a:prstGeom>
          <a:noFill/>
        </p:spPr>
        <p:txBody>
          <a:bodyPr wrap="square" rtlCol="1">
            <a:spAutoFit/>
          </a:bodyPr>
          <a:lstStyle/>
          <a:p>
            <a:pPr marL="342900" lvl="0" indent="-342900" algn="just">
              <a:buFontTx/>
              <a:buChar char="-"/>
            </a:pPr>
            <a:r>
              <a:rPr lang="ar-SY" sz="2400" b="1" dirty="0">
                <a:solidFill>
                  <a:prstClr val="black"/>
                </a:solidFill>
              </a:rPr>
              <a:t>أدوات المقارنة (المقارنة الوظيفية، الأفقية، والعمودية):</a:t>
            </a:r>
          </a:p>
          <a:p>
            <a:pPr lvl="0" algn="just"/>
            <a:r>
              <a:rPr lang="ar-SY" sz="2400" dirty="0">
                <a:solidFill>
                  <a:prstClr val="black"/>
                </a:solidFill>
              </a:rPr>
              <a:t> يُمارس المنهج المقارن في أبحاث القانون الرقمي عبر ثلاثة محاور رئيسية لتجنب عيب "السرد المتوالي":</a:t>
            </a:r>
          </a:p>
          <a:p>
            <a:pPr lvl="0" algn="just"/>
            <a:r>
              <a:rPr lang="ar-SY" sz="2400" dirty="0">
                <a:solidFill>
                  <a:prstClr val="black"/>
                </a:solidFill>
              </a:rPr>
              <a:t>• </a:t>
            </a:r>
            <a:r>
              <a:rPr lang="ar-SY" sz="2400" b="1" dirty="0">
                <a:solidFill>
                  <a:prstClr val="black"/>
                </a:solidFill>
              </a:rPr>
              <a:t>المقارنة الوظيفية </a:t>
            </a:r>
            <a:r>
              <a:rPr lang="en-US" sz="2400" dirty="0" err="1">
                <a:solidFill>
                  <a:prstClr val="black"/>
                </a:solidFill>
              </a:rPr>
              <a:t>FunctionalApproach</a:t>
            </a:r>
            <a:r>
              <a:rPr lang="en-US" sz="2400" dirty="0">
                <a:solidFill>
                  <a:prstClr val="black"/>
                </a:solidFill>
              </a:rPr>
              <a:t> </a:t>
            </a:r>
            <a:r>
              <a:rPr lang="ar-SY" sz="2400" dirty="0">
                <a:solidFill>
                  <a:prstClr val="black"/>
                </a:solidFill>
              </a:rPr>
              <a:t>: تنطلق من مبدأ أن الأنظمة القانونية المختلفة تواجه نفس المشكلات الاجتماعية والاقتصادية، لكنها تطبق حلولاً وبنى قانونية مختلفة. الباحث هنا لا يبحث عن "اسم المؤسسة" بل عن "الوظيفة التي تؤديها".</a:t>
            </a:r>
          </a:p>
          <a:p>
            <a:pPr marL="342900" lvl="0" indent="-342900" algn="just">
              <a:buFont typeface="Arial" panose="020B0604020202020204" pitchFamily="34" charset="0"/>
              <a:buChar char="•"/>
            </a:pPr>
            <a:r>
              <a:rPr lang="ar-SY" sz="2400" b="1" dirty="0">
                <a:solidFill>
                  <a:prstClr val="black"/>
                </a:solidFill>
              </a:rPr>
              <a:t>المقارنة الأفقية </a:t>
            </a:r>
            <a:r>
              <a:rPr lang="en-US" sz="2400" dirty="0" err="1">
                <a:solidFill>
                  <a:prstClr val="black"/>
                </a:solidFill>
              </a:rPr>
              <a:t>HorizontalApproach</a:t>
            </a:r>
            <a:r>
              <a:rPr lang="en-US" sz="2400" dirty="0">
                <a:solidFill>
                  <a:prstClr val="black"/>
                </a:solidFill>
              </a:rPr>
              <a:t> :</a:t>
            </a:r>
          </a:p>
          <a:p>
            <a:pPr lvl="0" algn="just"/>
            <a:r>
              <a:rPr lang="ar-SY" sz="2400" dirty="0">
                <a:solidFill>
                  <a:prstClr val="black"/>
                </a:solidFill>
              </a:rPr>
              <a:t>تُعنى المقارنة الأفقية بدراسة وتحليل قاعدة قانونية أو إشكالية معينة عبر عدّة أنظمة تشريعية في ذات النطاق الزمني (الوقت الحاضر). والهدف منها ليس تتبع التاريخ، بل رصد كيف تتعامل العقول التشريعية المعاصرة حول العالم مع ذات التحدي الراهن، وموازنة الحلول الحالية لاختيار أفضلها للنظام الوطني.</a:t>
            </a:r>
          </a:p>
        </p:txBody>
      </p:sp>
    </p:spTree>
    <p:extLst>
      <p:ext uri="{BB962C8B-B14F-4D97-AF65-F5344CB8AC3E}">
        <p14:creationId xmlns:p14="http://schemas.microsoft.com/office/powerpoint/2010/main" val="3628566823"/>
      </p:ext>
    </p:extLst>
  </p:cSld>
  <p:clrMapOvr>
    <a:masterClrMapping/>
  </p:clrMapOvr>
  <mc:AlternateContent xmlns:mc="http://schemas.openxmlformats.org/markup-compatibility/2006" xmlns:p14="http://schemas.microsoft.com/office/powerpoint/2010/main">
    <mc:Choice Requires="p14">
      <p:transition spd="slow" p14:dur="2000" advTm="238639"/>
    </mc:Choice>
    <mc:Fallback xmlns="">
      <p:transition spd="slow" advTm="23863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880281" y="907213"/>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1076"/>
            <a:ext cx="10835420" cy="2308324"/>
          </a:xfrm>
          <a:prstGeom prst="rect">
            <a:avLst/>
          </a:prstGeom>
          <a:noFill/>
        </p:spPr>
        <p:txBody>
          <a:bodyPr wrap="square" rtlCol="1">
            <a:spAutoFit/>
          </a:bodyPr>
          <a:lstStyle/>
          <a:p>
            <a:pPr lvl="0"/>
            <a:r>
              <a:rPr lang="ar-SY" sz="2400" b="1" dirty="0">
                <a:solidFill>
                  <a:prstClr val="black"/>
                </a:solidFill>
              </a:rPr>
              <a:t>المقارنة العمودية / التاريخية </a:t>
            </a:r>
            <a:r>
              <a:rPr lang="en-US" sz="2400" b="1" dirty="0">
                <a:solidFill>
                  <a:prstClr val="black"/>
                </a:solidFill>
              </a:rPr>
              <a:t>Vertical Approach :</a:t>
            </a:r>
          </a:p>
          <a:p>
            <a:pPr lvl="0" algn="just"/>
            <a:r>
              <a:rPr lang="ar-SY" sz="2400" dirty="0">
                <a:solidFill>
                  <a:prstClr val="black"/>
                </a:solidFill>
              </a:rPr>
              <a:t>المقارنة العمودية في المنهج القانوني المقارن هي دراسة تتبع المسار الزمني والتطوري لمؤسسة أو قاعدة قانونية معينة داخل نظام قانوني واحد أو عدة أنظمة. فهي لا تكتفي برصد واقعة الحالي، بل تغوص في جذوره وجيناته التشريعية لمعرفة: كيف نشأ؟ ولماذا تعدل؟ وما هي العوامل الفلسفية، والاقتصادية، أو التقنية التي دفعته للتغير عبر الزمن؟</a:t>
            </a:r>
          </a:p>
          <a:p>
            <a:pPr lvl="0" algn="ctr"/>
            <a:r>
              <a:rPr lang="ar-SY" sz="2400" dirty="0">
                <a:solidFill>
                  <a:prstClr val="black"/>
                </a:solidFill>
              </a:rPr>
              <a:t>.</a:t>
            </a:r>
          </a:p>
        </p:txBody>
      </p:sp>
    </p:spTree>
    <p:extLst>
      <p:ext uri="{BB962C8B-B14F-4D97-AF65-F5344CB8AC3E}">
        <p14:creationId xmlns:p14="http://schemas.microsoft.com/office/powerpoint/2010/main" val="2800994582"/>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829190"/>
            <a:ext cx="11223829" cy="511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3901" y="1196698"/>
            <a:ext cx="11061800" cy="3416320"/>
          </a:xfrm>
          <a:prstGeom prst="rect">
            <a:avLst/>
          </a:prstGeom>
          <a:noFill/>
        </p:spPr>
        <p:txBody>
          <a:bodyPr wrap="square" rtlCol="1">
            <a:spAutoFit/>
          </a:bodyPr>
          <a:lstStyle/>
          <a:p>
            <a:r>
              <a:rPr lang="ar-SY" sz="2400" b="1" dirty="0">
                <a:latin typeface="Arial" panose="020B0604020202020204" pitchFamily="34" charset="0"/>
              </a:rPr>
              <a:t>ونحن بدورنا نفضل اتباع منهج المقارنة الوظيفية الأفقية </a:t>
            </a:r>
            <a:r>
              <a:rPr lang="en-US" sz="2400" b="1" dirty="0">
                <a:latin typeface="Arial" panose="020B0604020202020204" pitchFamily="34" charset="0"/>
              </a:rPr>
              <a:t>(Functional Horizontal Comparison) </a:t>
            </a:r>
            <a:r>
              <a:rPr lang="ar-SY" sz="2400" b="1" dirty="0">
                <a:latin typeface="Arial" panose="020B0604020202020204" pitchFamily="34" charset="0"/>
              </a:rPr>
              <a:t> باعتباره الأكثر استخداماً واعتماداً عالمياً«</a:t>
            </a:r>
          </a:p>
          <a:p>
            <a:pPr algn="just"/>
            <a:r>
              <a:rPr lang="ar-SY" sz="2400" dirty="0">
                <a:latin typeface="Arial" panose="020B0604020202020204" pitchFamily="34" charset="0"/>
              </a:rPr>
              <a:t>هذا هو النوع هو </a:t>
            </a:r>
            <a:r>
              <a:rPr lang="ar-SY" sz="2400" b="1" dirty="0">
                <a:latin typeface="Arial" panose="020B0604020202020204" pitchFamily="34" charset="0"/>
              </a:rPr>
              <a:t>العمود الفقري</a:t>
            </a:r>
            <a:r>
              <a:rPr lang="ar-SY" sz="2400" dirty="0">
                <a:latin typeface="Arial" panose="020B0604020202020204" pitchFamily="34" charset="0"/>
              </a:rPr>
              <a:t> للأطروحات القانونية الحديثة عالمياً.</a:t>
            </a:r>
          </a:p>
          <a:p>
            <a:pPr algn="just"/>
            <a:r>
              <a:rPr lang="ar-SY" sz="2400" dirty="0">
                <a:latin typeface="Arial" panose="020B0604020202020204" pitchFamily="34" charset="0"/>
              </a:rPr>
              <a:t>المقارنة الأفقية الوظيفية</a:t>
            </a:r>
            <a:r>
              <a:rPr lang="en-US" sz="2400" dirty="0">
                <a:latin typeface="Arial" panose="020B0604020202020204" pitchFamily="34" charset="0"/>
              </a:rPr>
              <a:t> </a:t>
            </a:r>
            <a:r>
              <a:rPr lang="ar-SY" sz="2400" dirty="0">
                <a:latin typeface="Arial" panose="020B0604020202020204" pitchFamily="34" charset="0"/>
              </a:rPr>
              <a:t>هي منهجية تحليلية متقدمة تُستخدم في القانون المقارن وصياغة المذكرات القانونية. </a:t>
            </a:r>
          </a:p>
          <a:p>
            <a:pPr algn="just"/>
            <a:r>
              <a:rPr lang="ar-SY" sz="2400" dirty="0">
                <a:latin typeface="Arial" panose="020B0604020202020204" pitchFamily="34" charset="0"/>
              </a:rPr>
              <a:t>تركز هذه المنهجية على الوظيفة الاجتماعية أو الاقتصادية للمؤسسة القانونية، بدلاً من التمسك بحرفية النصوص أو المسميات التشريعية.</a:t>
            </a:r>
          </a:p>
          <a:p>
            <a:pPr algn="just"/>
            <a:r>
              <a:rPr lang="ar-SY" sz="2400" b="1" dirty="0">
                <a:latin typeface="Arial" panose="020B0604020202020204" pitchFamily="34" charset="0"/>
              </a:rPr>
              <a:t>سبب هيمنته: </a:t>
            </a:r>
            <a:r>
              <a:rPr lang="ar-SY" sz="2400" dirty="0">
                <a:latin typeface="Arial" panose="020B0604020202020204" pitchFamily="34" charset="0"/>
              </a:rPr>
              <a:t>أنه</a:t>
            </a:r>
            <a:r>
              <a:rPr lang="ar-SY" sz="2400" b="1" dirty="0">
                <a:latin typeface="Arial" panose="020B0604020202020204" pitchFamily="34" charset="0"/>
              </a:rPr>
              <a:t> </a:t>
            </a:r>
            <a:r>
              <a:rPr lang="ar-SY" sz="2400" dirty="0">
                <a:latin typeface="Arial" panose="020B0604020202020204" pitchFamily="34" charset="0"/>
              </a:rPr>
              <a:t>ينطلق من "المشكلة الواقعية" وليس من "النص الجامد". الباحث في أطروحته لا يقارن مواد قانونية مرقمة، بل يقارن كيف حلت الأنظمة القانونية المختلفة (مثل النظام اللاتيني والنظام الأنجلو-أمريكي) مشكلة اجتماعية أو اقتصادية معينة في الوقت الراهن (أفقياً)</a:t>
            </a:r>
            <a:r>
              <a:rPr lang="ar-SY" sz="2400" dirty="0">
                <a:solidFill>
                  <a:prstClr val="black"/>
                </a:solidFill>
              </a:rPr>
              <a:t>.</a:t>
            </a:r>
          </a:p>
        </p:txBody>
      </p:sp>
    </p:spTree>
    <p:extLst>
      <p:ext uri="{BB962C8B-B14F-4D97-AF65-F5344CB8AC3E}">
        <p14:creationId xmlns:p14="http://schemas.microsoft.com/office/powerpoint/2010/main" val="2951917027"/>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829190"/>
            <a:ext cx="11223829" cy="511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3901" y="1196698"/>
            <a:ext cx="11061800" cy="2308324"/>
          </a:xfrm>
          <a:prstGeom prst="rect">
            <a:avLst/>
          </a:prstGeom>
          <a:noFill/>
        </p:spPr>
        <p:txBody>
          <a:bodyPr wrap="square" rtlCol="1">
            <a:spAutoFit/>
          </a:bodyPr>
          <a:lstStyle/>
          <a:p>
            <a:r>
              <a:rPr lang="ar-SY" sz="2400" b="1" dirty="0">
                <a:latin typeface="Arial" panose="020B0604020202020204" pitchFamily="34" charset="0"/>
              </a:rPr>
              <a:t>لماذا يُفضل المحكمون عالمياً "المقارنة الوظيفية الأفقية"؟</a:t>
            </a:r>
          </a:p>
          <a:p>
            <a:pPr algn="just"/>
            <a:r>
              <a:rPr lang="ar-SY" sz="2400" dirty="0">
                <a:latin typeface="Arial" panose="020B0604020202020204" pitchFamily="34" charset="0"/>
              </a:rPr>
              <a:t>الجامعات العالمية ترفض الأطروحات القائمة على "المقارنة الوصفية الحرفية" (تجميع نصوص الدول ووضعها بجانب بعضها). ويفضلون المقارنة الوظيفية لأنها: تظهر شخصية الباحث، وتبرز قدرته على النقد والتحليل والموازنة بين الأنظمة. وتقدم حلولاً عملية: تسمح باستيراد حلول قانونية ذكية من أنظمة قانونية مختلفة تماماً في فلسفتها لتطوير القانون الوطني. وتناسب القوانين المستحدثة: مثل قوانين الذكاء الاصطناعي، الفضاء الرقمي، والعملات المشفرة، حيث لا توجد هياكل تقليدية للمقارنة، بل توجد وظائف </a:t>
            </a:r>
            <a:r>
              <a:rPr lang="ar-SY" sz="2400" dirty="0" err="1">
                <a:latin typeface="Arial" panose="020B0604020202020204" pitchFamily="34" charset="0"/>
              </a:rPr>
              <a:t>حمائية</a:t>
            </a:r>
            <a:r>
              <a:rPr lang="ar-SY" sz="2400" dirty="0">
                <a:latin typeface="Arial" panose="020B0604020202020204" pitchFamily="34" charset="0"/>
              </a:rPr>
              <a:t> وتنسيقية فقط.</a:t>
            </a:r>
          </a:p>
        </p:txBody>
      </p:sp>
    </p:spTree>
    <p:extLst>
      <p:ext uri="{BB962C8B-B14F-4D97-AF65-F5344CB8AC3E}">
        <p14:creationId xmlns:p14="http://schemas.microsoft.com/office/powerpoint/2010/main" val="703819825"/>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01526"/>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05219" y="1571909"/>
            <a:ext cx="10699844" cy="4524315"/>
          </a:xfrm>
          <a:prstGeom prst="rect">
            <a:avLst/>
          </a:prstGeom>
          <a:noFill/>
        </p:spPr>
        <p:txBody>
          <a:bodyPr wrap="square" rtlCol="1">
            <a:spAutoFit/>
          </a:bodyPr>
          <a:lstStyle/>
          <a:p>
            <a:pPr lvl="0" algn="ctr"/>
            <a:r>
              <a:rPr lang="ar-SY" sz="2400" b="1" dirty="0">
                <a:solidFill>
                  <a:prstClr val="black"/>
                </a:solidFill>
              </a:rPr>
              <a:t>ضوابط المقارنة الأفقية الوظيفية</a:t>
            </a:r>
          </a:p>
          <a:p>
            <a:pPr lvl="0" algn="just"/>
            <a:r>
              <a:rPr lang="ar-SY" sz="2400" dirty="0">
                <a:solidFill>
                  <a:prstClr val="black"/>
                </a:solidFill>
              </a:rPr>
              <a:t>لضمان دقة وصحة الكتابة القانونية عند استخدام هذا المنهج، يجب الالتزام بالضوابط التالية:</a:t>
            </a:r>
          </a:p>
          <a:p>
            <a:pPr marL="342900" lvl="0" indent="-342900" algn="just">
              <a:buFont typeface="Arial" panose="020B0604020202020204" pitchFamily="34" charset="0"/>
              <a:buChar char="•"/>
            </a:pPr>
            <a:r>
              <a:rPr lang="ar-SY" sz="2400" dirty="0">
                <a:solidFill>
                  <a:prstClr val="black"/>
                </a:solidFill>
              </a:rPr>
              <a:t>وحدة المشكلة : يجب التأكد من أن الأنظمة القانونية المقارنة تواجه نفس المشكلة الواقعية أو الحاجة الاجتماعية الفعلية.</a:t>
            </a:r>
          </a:p>
          <a:p>
            <a:pPr marL="342900" lvl="0" indent="-342900" algn="just">
              <a:buFont typeface="Arial" panose="020B0604020202020204" pitchFamily="34" charset="0"/>
              <a:buChar char="•"/>
            </a:pPr>
            <a:r>
              <a:rPr lang="ar-SY" sz="2400" dirty="0">
                <a:solidFill>
                  <a:prstClr val="black"/>
                </a:solidFill>
              </a:rPr>
              <a:t>تجاوز المصطلحات الحرفية: عدم الاعتماد على تشابه الأسماء؛ فقد تتشابه الأسماء وتختلف الوظائف، أو تختلف الأسماء وتتطابق الوظائف.</a:t>
            </a:r>
          </a:p>
          <a:p>
            <a:pPr marL="342900" lvl="0" indent="-342900" algn="just">
              <a:buFont typeface="Arial" panose="020B0604020202020204" pitchFamily="34" charset="0"/>
              <a:buChar char="•"/>
            </a:pPr>
            <a:r>
              <a:rPr lang="ar-SY" sz="2400" dirty="0">
                <a:solidFill>
                  <a:prstClr val="black"/>
                </a:solidFill>
              </a:rPr>
              <a:t>فهم السياق الهيكلي: يجب دراسة النص الأجنبي داخل بيئته القانونية؛ فقد تؤدي المحاكم (وليس المشرع) هذه الوظيفة عبر السوابق القضائية.</a:t>
            </a:r>
          </a:p>
          <a:p>
            <a:pPr marL="342900" lvl="0" indent="-342900" algn="just">
              <a:buFont typeface="Arial" panose="020B0604020202020204" pitchFamily="34" charset="0"/>
              <a:buChar char="•"/>
            </a:pPr>
            <a:r>
              <a:rPr lang="ar-SY" sz="2400" dirty="0">
                <a:solidFill>
                  <a:prstClr val="black"/>
                </a:solidFill>
              </a:rPr>
              <a:t>الحذر من الرفض السطحي: إذا لم تجد نصاً مماثلاً في القانون المقارن، لا تظن أن النظام لا يحل المشكلة، بل ابحث عن أدوات أخرى (مثل المبادئ العامة، العرف، أو قواعد العدالة) التي قد تؤدي نفس الدور.</a:t>
            </a:r>
          </a:p>
          <a:p>
            <a:pPr marL="342900" lvl="0" indent="-342900" algn="just">
              <a:buFont typeface="Arial" panose="020B0604020202020204" pitchFamily="34" charset="0"/>
              <a:buChar char="•"/>
            </a:pPr>
            <a:r>
              <a:rPr lang="ar-SY" sz="2400" dirty="0">
                <a:solidFill>
                  <a:prstClr val="black"/>
                </a:solidFill>
              </a:rPr>
              <a:t>ملائمة البيئة المحلية: عند اقتراح حل قانوني بناءً على هذه المقارنة، يجب التأكد من توافق "الوظيفة" مع المبادئ الدستورية والنظام العام للدولة المراد صياغة القانون لها.</a:t>
            </a:r>
          </a:p>
        </p:txBody>
      </p:sp>
    </p:spTree>
    <p:extLst>
      <p:ext uri="{BB962C8B-B14F-4D97-AF65-F5344CB8AC3E}">
        <p14:creationId xmlns:p14="http://schemas.microsoft.com/office/powerpoint/2010/main" val="4115093920"/>
      </p:ext>
    </p:extLst>
  </p:cSld>
  <p:clrMapOvr>
    <a:masterClrMapping/>
  </p:clrMapOvr>
  <mc:AlternateContent xmlns:mc="http://schemas.openxmlformats.org/markup-compatibility/2006" xmlns:p14="http://schemas.microsoft.com/office/powerpoint/2010/main">
    <mc:Choice Requires="p14">
      <p:transition spd="slow" p14:dur="2000" advTm="317582"/>
    </mc:Choice>
    <mc:Fallback xmlns="">
      <p:transition spd="slow" advTm="31758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8DC-DD80-A73F-6599-EDFE24CB24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56A9C2-93F7-7936-61F6-4DF1E142E8E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924B2C3-A7E4-498E-4E98-F71269FD472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DB7A1BF-1037-A83E-D371-ABC3B117A1A8}"/>
              </a:ext>
            </a:extLst>
          </p:cNvPr>
          <p:cNvSpPr/>
          <p:nvPr/>
        </p:nvSpPr>
        <p:spPr>
          <a:xfrm>
            <a:off x="506422" y="1276254"/>
            <a:ext cx="11063017"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6E900D9F-07A7-C1DC-35DD-5114C4F67D13}"/>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925A4B6-B13E-D3F2-0550-5A4B5B4C05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33416" y="1494721"/>
            <a:ext cx="10809027" cy="4524315"/>
          </a:xfrm>
          <a:prstGeom prst="rect">
            <a:avLst/>
          </a:prstGeom>
          <a:noFill/>
        </p:spPr>
        <p:txBody>
          <a:bodyPr wrap="square" rtlCol="1">
            <a:spAutoFit/>
          </a:bodyPr>
          <a:lstStyle/>
          <a:p>
            <a:pPr algn="just"/>
            <a:r>
              <a:rPr lang="ar-SY" sz="2400" b="1" dirty="0">
                <a:solidFill>
                  <a:prstClr val="black"/>
                </a:solidFill>
              </a:rPr>
              <a:t>المقارنة الأفقية الوظيفية في القانون الرقمي </a:t>
            </a:r>
            <a:r>
              <a:rPr lang="en-US" sz="2400" dirty="0">
                <a:solidFill>
                  <a:prstClr val="black"/>
                </a:solidFill>
              </a:rPr>
              <a:t>( Digital Law) </a:t>
            </a:r>
            <a:r>
              <a:rPr lang="ar-SY" sz="2400" dirty="0">
                <a:solidFill>
                  <a:prstClr val="black"/>
                </a:solidFill>
              </a:rPr>
              <a:t> تتطلب دقة مضاعفة؛ لأن البيئة الرقمية تتطور بسرعة تفوق التشريعات، مما يضطر الأنظمة القانونية إلى استخدام أدوات ووسائل مختلفة تمامًا للوصول إلى نفس النتيجة </a:t>
            </a:r>
            <a:r>
              <a:rPr lang="ar-SY" sz="2400" dirty="0" err="1">
                <a:solidFill>
                  <a:prstClr val="black"/>
                </a:solidFill>
              </a:rPr>
              <a:t>الحمائية</a:t>
            </a:r>
            <a:r>
              <a:rPr lang="ar-SY" sz="2400" dirty="0">
                <a:solidFill>
                  <a:prstClr val="black"/>
                </a:solidFill>
              </a:rPr>
              <a:t> أو التنظيمية.</a:t>
            </a:r>
          </a:p>
          <a:p>
            <a:pPr algn="just"/>
            <a:r>
              <a:rPr lang="ar-SY" sz="2400" b="1" dirty="0">
                <a:solidFill>
                  <a:prstClr val="black"/>
                </a:solidFill>
              </a:rPr>
              <a:t>فيما يلي ضوابط المقارنة الأفقية الوظيفية مدعومة بأمثلة تطبيقية حية من القانون الرقمي:</a:t>
            </a:r>
          </a:p>
          <a:p>
            <a:pPr marL="457200" indent="-457200" algn="just">
              <a:buAutoNum type="arabicPeriod"/>
            </a:pPr>
            <a:r>
              <a:rPr lang="ar-SY" sz="2400" dirty="0">
                <a:solidFill>
                  <a:prstClr val="black"/>
                </a:solidFill>
              </a:rPr>
              <a:t>ضابط "التكافؤ الوظيفي" </a:t>
            </a:r>
            <a:r>
              <a:rPr lang="en-US" sz="2400" dirty="0">
                <a:solidFill>
                  <a:prstClr val="black"/>
                </a:solidFill>
              </a:rPr>
              <a:t>(Functional Equivalence)</a:t>
            </a:r>
            <a:r>
              <a:rPr lang="ar-SY" sz="2400" dirty="0">
                <a:solidFill>
                  <a:prstClr val="black"/>
                </a:solidFill>
              </a:rPr>
              <a:t> : يبحث هذا الضابط عن الأداة القانونية التي تؤدي نفس وظيفة "الوثيقة الورقية" أو "الإجراء التقليدي" في البيئة الرقمية، بغض النظر عن شكلها التقني.</a:t>
            </a:r>
          </a:p>
          <a:p>
            <a:pPr algn="just"/>
            <a:r>
              <a:rPr lang="ar-SY" sz="2400" u="sng" dirty="0">
                <a:solidFill>
                  <a:prstClr val="black"/>
                </a:solidFill>
              </a:rPr>
              <a:t>مثال قانوني: </a:t>
            </a:r>
            <a:r>
              <a:rPr lang="ar-SY" sz="2400" dirty="0">
                <a:solidFill>
                  <a:prstClr val="black"/>
                </a:solidFill>
              </a:rPr>
              <a:t>مقارنة كيفية إثبات "التراضي" في العقود الإلكترونية.</a:t>
            </a:r>
          </a:p>
          <a:p>
            <a:pPr algn="just"/>
            <a:r>
              <a:rPr lang="ar-SY" sz="2400" dirty="0">
                <a:solidFill>
                  <a:prstClr val="black"/>
                </a:solidFill>
              </a:rPr>
              <a:t>في القانون الفرنسي/العربي: يتم الاعتماد وظيفياً على "التوقيع الإلكتروني المجاز“</a:t>
            </a:r>
            <a:r>
              <a:rPr lang="en-US" sz="2400" dirty="0">
                <a:solidFill>
                  <a:prstClr val="black"/>
                </a:solidFill>
              </a:rPr>
              <a:t>(Qualified Electronic (Signature </a:t>
            </a:r>
            <a:r>
              <a:rPr lang="ar-SY" sz="2400" dirty="0">
                <a:solidFill>
                  <a:prstClr val="black"/>
                </a:solidFill>
              </a:rPr>
              <a:t> لإعطاء الحجية القانونية المطلوبة للمستند الورقي.</a:t>
            </a:r>
          </a:p>
          <a:p>
            <a:pPr algn="just"/>
            <a:r>
              <a:rPr lang="ar-SY" sz="2400" dirty="0">
                <a:solidFill>
                  <a:prstClr val="black"/>
                </a:solidFill>
              </a:rPr>
              <a:t>بينما في القانون الأمريكي: يتم تحقيق نفس الوظيفة </a:t>
            </a:r>
            <a:r>
              <a:rPr lang="ar-SY" sz="2400" dirty="0" err="1">
                <a:solidFill>
                  <a:prstClr val="black"/>
                </a:solidFill>
              </a:rPr>
              <a:t>الحمائية</a:t>
            </a:r>
            <a:r>
              <a:rPr lang="ar-SY" sz="2400" dirty="0">
                <a:solidFill>
                  <a:prstClr val="black"/>
                </a:solidFill>
              </a:rPr>
              <a:t> عبر "عقود النقر" </a:t>
            </a:r>
            <a:r>
              <a:rPr lang="en-US" sz="2400" dirty="0">
                <a:solidFill>
                  <a:prstClr val="black"/>
                </a:solidFill>
              </a:rPr>
              <a:t>(Click-wrap Agreements) </a:t>
            </a:r>
            <a:r>
              <a:rPr lang="ar-SY" sz="2400" dirty="0">
                <a:solidFill>
                  <a:prstClr val="black"/>
                </a:solidFill>
              </a:rPr>
              <a:t>مثل الضغط على زر "أوافق"، حيث اعتبرها القضاء متكافئة وظيفياً مع التوقيع التقليدي إذا توفرت فيها شروط الوضوح والعلانية.</a:t>
            </a:r>
          </a:p>
        </p:txBody>
      </p:sp>
    </p:spTree>
    <p:extLst>
      <p:ext uri="{BB962C8B-B14F-4D97-AF65-F5344CB8AC3E}">
        <p14:creationId xmlns:p14="http://schemas.microsoft.com/office/powerpoint/2010/main" val="523436774"/>
      </p:ext>
    </p:extLst>
  </p:cSld>
  <p:clrMapOvr>
    <a:masterClrMapping/>
  </p:clrMapOvr>
  <mc:AlternateContent xmlns:mc="http://schemas.openxmlformats.org/markup-compatibility/2006" xmlns:p14="http://schemas.microsoft.com/office/powerpoint/2010/main">
    <mc:Choice Requires="p14">
      <p:transition spd="slow" p14:dur="2000" advTm="71732"/>
    </mc:Choice>
    <mc:Fallback xmlns="">
      <p:transition spd="slow" advTm="717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787857"/>
            <a:ext cx="10752981" cy="3416320"/>
          </a:xfrm>
          <a:prstGeom prst="rect">
            <a:avLst/>
          </a:prstGeom>
          <a:noFill/>
        </p:spPr>
        <p:txBody>
          <a:bodyPr wrap="square" rtlCol="1">
            <a:spAutoFit/>
          </a:bodyPr>
          <a:lstStyle/>
          <a:p>
            <a:pPr algn="just"/>
            <a:r>
              <a:rPr lang="ar-SY" sz="2400" dirty="0"/>
              <a:t>2- ضابط "تجاوز الهياكل المؤسسية" (</a:t>
            </a:r>
            <a:r>
              <a:rPr lang="en-US" sz="2400" dirty="0"/>
              <a:t>(Institutional Neutrality</a:t>
            </a:r>
            <a:r>
              <a:rPr lang="ar-SY" sz="2400" dirty="0"/>
              <a:t> : عند المقارنة، لا تبحث عن مؤسسة أو هيئة تحمل نفس الاسم، بل ابحث عن الجهة (سواء كانت قضائية، تنفيذية، أو حتى قطاع خاص) التي تمارس نفس سلطة ضبط المخالفة الرقمية.</a:t>
            </a:r>
          </a:p>
          <a:p>
            <a:pPr algn="just"/>
            <a:r>
              <a:rPr lang="ar-SY" sz="2400" u="sng" dirty="0"/>
              <a:t>مثال قانوني: </a:t>
            </a:r>
            <a:r>
              <a:rPr lang="ar-SY" sz="2400" dirty="0"/>
              <a:t>آليات إزالة المحتوى المخالف أو </a:t>
            </a:r>
            <a:r>
              <a:rPr lang="ar-SY" sz="2400" dirty="0" err="1"/>
              <a:t>المقرصن</a:t>
            </a:r>
            <a:r>
              <a:rPr lang="ar-SY" sz="2400" dirty="0"/>
              <a:t> على الإنترنت في القانون الأمريكي: يتم تحقيق وظيفة حماية حقوق الملكية الفكرية عبر نظام "الإخطار والإنزال" (</a:t>
            </a:r>
            <a:r>
              <a:rPr lang="en-US" sz="2400" dirty="0"/>
              <a:t>(Notice and Takedown، </a:t>
            </a:r>
            <a:r>
              <a:rPr lang="ar-SY" sz="2400" dirty="0"/>
              <a:t>وهي آلية مدنية يديرها القطاع الخاص (المنصات) دون تدخل حكومي مباشر.</a:t>
            </a:r>
          </a:p>
          <a:p>
            <a:pPr algn="just"/>
            <a:r>
              <a:rPr lang="ar-SY" sz="2400" dirty="0"/>
              <a:t>بينما في القانون الأوروبي</a:t>
            </a:r>
            <a:r>
              <a:rPr lang="en-US" sz="2400" dirty="0"/>
              <a:t> (DSA) </a:t>
            </a:r>
            <a:r>
              <a:rPr lang="ar-SY" sz="2400" dirty="0"/>
              <a:t>أو القوانين العربية: قد يتم تحقيق نفس الوظيفة التنظيمية لحظر المحتوى غير المشروع عبر "هيئة تنظيم اتصالات حكومية" تملك سلطة إصدار أوامر حجب مباشرة للمواقع.</a:t>
            </a:r>
          </a:p>
          <a:p>
            <a:pPr algn="just"/>
            <a:r>
              <a:rPr lang="ar-SY" sz="2400" dirty="0"/>
              <a:t>النتيجة الوظيفية: الهيئة الحكومية في النظام الأول تتطابق وظيفياً مع الالتزام الذاتي للمنصات في النظام الثاني.</a:t>
            </a:r>
          </a:p>
        </p:txBody>
      </p:sp>
    </p:spTree>
    <p:extLst>
      <p:ext uri="{BB962C8B-B14F-4D97-AF65-F5344CB8AC3E}">
        <p14:creationId xmlns:p14="http://schemas.microsoft.com/office/powerpoint/2010/main" val="2113246610"/>
      </p:ext>
    </p:extLst>
  </p:cSld>
  <p:clrMapOvr>
    <a:masterClrMapping/>
  </p:clrMapOvr>
  <mc:AlternateContent xmlns:mc="http://schemas.openxmlformats.org/markup-compatibility/2006" xmlns:p14="http://schemas.microsoft.com/office/powerpoint/2010/main">
    <mc:Choice Requires="p14">
      <p:transition spd="slow" p14:dur="2000" advTm="109293"/>
    </mc:Choice>
    <mc:Fallback xmlns="">
      <p:transition spd="slow" advTm="10929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603014"/>
            <a:ext cx="10752981" cy="3046988"/>
          </a:xfrm>
          <a:prstGeom prst="rect">
            <a:avLst/>
          </a:prstGeom>
          <a:noFill/>
        </p:spPr>
        <p:txBody>
          <a:bodyPr wrap="square" rtlCol="1">
            <a:spAutoFit/>
          </a:bodyPr>
          <a:lstStyle/>
          <a:p>
            <a:pPr algn="just"/>
            <a:r>
              <a:rPr lang="ar-SY" sz="2400" dirty="0"/>
              <a:t> 3- ضابط "وحدة المشكلة التقنية العابرة للحدود" (</a:t>
            </a:r>
            <a:r>
              <a:rPr lang="en-US" sz="2400" dirty="0"/>
              <a:t>(Universal Technical Challenge</a:t>
            </a:r>
            <a:r>
              <a:rPr lang="ar-SY" sz="2400" dirty="0"/>
              <a:t>: </a:t>
            </a:r>
          </a:p>
          <a:p>
            <a:pPr algn="just"/>
            <a:r>
              <a:rPr lang="ar-SY" sz="2400" dirty="0"/>
              <a:t>الفضاء السيبراني موحد تقنياً لكنه مجزأ قانونياً. يجب أن تنطلق المقارنة من "المشكلة التقنية الواقعية" وكيف تكيّفها الأنظمة المختلفة.</a:t>
            </a:r>
          </a:p>
          <a:p>
            <a:pPr algn="just"/>
            <a:r>
              <a:rPr lang="ar-SY" sz="2400" u="sng" dirty="0"/>
              <a:t>مثال قانوني: </a:t>
            </a:r>
            <a:r>
              <a:rPr lang="ar-SY" sz="2400" dirty="0"/>
              <a:t>مكافحة "الهجمات السيبرانية لحجب الخدمة" (</a:t>
            </a:r>
            <a:r>
              <a:rPr lang="en-US" sz="2400" dirty="0"/>
              <a:t>(DDoS Attacks</a:t>
            </a:r>
            <a:r>
              <a:rPr lang="ar-SY" sz="2400" dirty="0"/>
              <a:t> النظام (أ): قد يكيف هذه الجريمة وظيفياً تحت بند "تخريب الأموال العامة أو الخاصة" (نص تقليدي قديم تم تمديده ليشمل البيئة الرقمية).</a:t>
            </a:r>
          </a:p>
          <a:p>
            <a:pPr algn="just"/>
            <a:r>
              <a:rPr lang="ar-SY" sz="2400" dirty="0"/>
              <a:t>بينما النظام (ب): يفرد لها نصاً حديثاً خاصاً تحت مسمى "جريمة إعاقة عمل الأنظمة المعلوماتية".</a:t>
            </a:r>
          </a:p>
          <a:p>
            <a:pPr algn="just"/>
            <a:r>
              <a:rPr lang="ar-SY" sz="2400" dirty="0"/>
              <a:t>الضابط هنا: عند الكتابة القانونية، يتم المقارنة بين النصين بناءً على قدرتهما المشتركة على معالجة المشكلة التقنية (تعطيل السيرفر)، وليس بناءً على حداثة النص.</a:t>
            </a:r>
          </a:p>
        </p:txBody>
      </p:sp>
    </p:spTree>
    <p:extLst>
      <p:ext uri="{BB962C8B-B14F-4D97-AF65-F5344CB8AC3E}">
        <p14:creationId xmlns:p14="http://schemas.microsoft.com/office/powerpoint/2010/main" val="1044971699"/>
      </p:ext>
    </p:extLst>
  </p:cSld>
  <p:clrMapOvr>
    <a:masterClrMapping/>
  </p:clrMapOvr>
  <mc:AlternateContent xmlns:mc="http://schemas.openxmlformats.org/markup-compatibility/2006" xmlns:p14="http://schemas.microsoft.com/office/powerpoint/2010/main">
    <mc:Choice Requires="p14">
      <p:transition spd="slow" p14:dur="2000" advTm="128997"/>
    </mc:Choice>
    <mc:Fallback xmlns="">
      <p:transition spd="slow" advTm="12899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39" y="1194841"/>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679684"/>
            <a:ext cx="10752981" cy="3785652"/>
          </a:xfrm>
          <a:prstGeom prst="rect">
            <a:avLst/>
          </a:prstGeom>
          <a:noFill/>
        </p:spPr>
        <p:txBody>
          <a:bodyPr wrap="square" rtlCol="1">
            <a:spAutoFit/>
          </a:bodyPr>
          <a:lstStyle/>
          <a:p>
            <a:r>
              <a:rPr lang="ar-SY" sz="2400" dirty="0"/>
              <a:t> 3- ضابط "مراعاة الاختلاف الفلسفي للخصوصية" (</a:t>
            </a:r>
            <a:r>
              <a:rPr lang="en-US" sz="2400" dirty="0"/>
              <a:t>(Contextual/Philosophical Context</a:t>
            </a:r>
            <a:r>
              <a:rPr lang="ar-SY" sz="2400" dirty="0"/>
              <a:t>: الخصوصية الرقمية والبيانات الضخمة تُعالج بوظائف مختلفة نتيجة اختلاف الفلسفة القانونية بين الدول (مثلاً: حماية حقوق الإنسان في أوروبا مقابل حرية التجارة في أمريكا).</a:t>
            </a:r>
          </a:p>
          <a:p>
            <a:pPr algn="just"/>
            <a:r>
              <a:rPr lang="ar-SY" sz="2400" u="sng" dirty="0"/>
              <a:t>مثال قانوني: </a:t>
            </a:r>
            <a:r>
              <a:rPr lang="ar-SY" sz="2400" dirty="0"/>
              <a:t>"الحق في النسيان الرقمي" (</a:t>
            </a:r>
            <a:r>
              <a:rPr lang="en-US" sz="2400" dirty="0"/>
              <a:t>(Right to be Forgotten</a:t>
            </a:r>
            <a:r>
              <a:rPr lang="ar-SY" sz="2400" dirty="0"/>
              <a:t> في الاتحاد الأوروبي (</a:t>
            </a:r>
            <a:r>
              <a:rPr lang="en-US" sz="2400" dirty="0"/>
              <a:t>(GDPR </a:t>
            </a:r>
            <a:r>
              <a:rPr lang="ar-SY" sz="2400" dirty="0"/>
              <a:t>: </a:t>
            </a:r>
          </a:p>
          <a:p>
            <a:pPr algn="just"/>
            <a:r>
              <a:rPr lang="ar-SY" sz="2400" dirty="0"/>
              <a:t> يُعد حقاً أصيلاً للمستخدم يتيح له إجبار محركات البحث على حذف روابط بياناته القديمة وظيفياً لحماية كرامته وحياته الخاصة.</a:t>
            </a:r>
          </a:p>
          <a:p>
            <a:pPr algn="just"/>
            <a:r>
              <a:rPr lang="ar-SY" sz="2400" dirty="0"/>
              <a:t>في القانون الأمريكي: يُرفض هذا الحق وظيفياً لأنه يصطدم بالوظيفة الدستورية لحماية "حرية التعبير والصحافة" (تعديل الدستور الأول).</a:t>
            </a:r>
          </a:p>
          <a:p>
            <a:pPr algn="just"/>
            <a:r>
              <a:rPr lang="ar-SY" sz="2400" dirty="0"/>
              <a:t>الضابط هنا: المقارنة الأفقية تكشف للمشرع أو الباحث أن نفس الأداة (الحذف) لا يمكن تطبيقها بنفس الطريقة لتعارض "الوظيفة الفلسفية" للنظامين.</a:t>
            </a:r>
          </a:p>
        </p:txBody>
      </p:sp>
    </p:spTree>
    <p:extLst>
      <p:ext uri="{BB962C8B-B14F-4D97-AF65-F5344CB8AC3E}">
        <p14:creationId xmlns:p14="http://schemas.microsoft.com/office/powerpoint/2010/main" val="3568733446"/>
      </p:ext>
    </p:extLst>
  </p:cSld>
  <p:clrMapOvr>
    <a:masterClrMapping/>
  </p:clrMapOvr>
  <mc:AlternateContent xmlns:mc="http://schemas.openxmlformats.org/markup-compatibility/2006" xmlns:p14="http://schemas.microsoft.com/office/powerpoint/2010/main">
    <mc:Choice Requires="p14">
      <p:transition spd="slow" p14:dur="2000" advTm="118922"/>
    </mc:Choice>
    <mc:Fallback xmlns="">
      <p:transition spd="slow" advTm="11892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39" y="1194841"/>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50671"/>
            <a:ext cx="10752981" cy="3046988"/>
          </a:xfrm>
          <a:prstGeom prst="rect">
            <a:avLst/>
          </a:prstGeom>
          <a:noFill/>
        </p:spPr>
        <p:txBody>
          <a:bodyPr wrap="square" rtlCol="1">
            <a:spAutoFit/>
          </a:bodyPr>
          <a:lstStyle/>
          <a:p>
            <a:pPr algn="just"/>
            <a:r>
              <a:rPr lang="ar-SY" sz="2400" b="1" dirty="0"/>
              <a:t>4- </a:t>
            </a:r>
            <a:r>
              <a:rPr lang="ar-SY" sz="2400" dirty="0"/>
              <a:t>ضابط "المرونة والتأثير المستقبلي" (</a:t>
            </a:r>
            <a:r>
              <a:rPr lang="en-US" sz="2400" dirty="0"/>
              <a:t>:(Dynamic Scalability</a:t>
            </a:r>
          </a:p>
          <a:p>
            <a:pPr algn="just"/>
            <a:r>
              <a:rPr lang="ar-SY" sz="2400" dirty="0"/>
              <a:t>يجب مقارنة القواعد القانونية من حيث قدرتها على استيعاب التقنيات الناشئة (مثل الذكاء الاصطناعي أو </a:t>
            </a:r>
            <a:r>
              <a:rPr lang="ar-SY" sz="2400" dirty="0" err="1"/>
              <a:t>البلوكشين</a:t>
            </a:r>
            <a:r>
              <a:rPr lang="ar-SY" sz="2400" dirty="0"/>
              <a:t>) دون الحاجة لتعديل تشريعي مستمر.</a:t>
            </a:r>
          </a:p>
          <a:p>
            <a:pPr algn="just"/>
            <a:r>
              <a:rPr lang="ar-SY" sz="2400" u="sng" dirty="0"/>
              <a:t>مثال قانوني: </a:t>
            </a:r>
            <a:r>
              <a:rPr lang="ar-SY" sz="2400" dirty="0"/>
              <a:t>المسؤولية المدنية عن أخطاء أنظمة الذكاء الاصطناعي التوليدي.</a:t>
            </a:r>
          </a:p>
          <a:p>
            <a:pPr algn="just"/>
            <a:r>
              <a:rPr lang="ar-SY" sz="2400" dirty="0"/>
              <a:t>نظام يعتمد على "المسؤولية عن فعل الأشياء": يحقق وظيفة تعويض الضحية عبر تكييف الذكاء الاصطناعي كـ "شيء تحت حراسة الإنسان".</a:t>
            </a:r>
          </a:p>
          <a:p>
            <a:pPr algn="just"/>
            <a:r>
              <a:rPr lang="ar-SY" sz="2400" dirty="0"/>
              <a:t>نظام يعتمد على "المسؤولية عن المنتجات المعيبة": يحقق نفس الوظيفة عبر تكييف برمجيات الذكاء الاصطناعي كـ "منتج" </a:t>
            </a:r>
            <a:r>
              <a:rPr lang="en-US" sz="2400" dirty="0"/>
              <a:t>Product) </a:t>
            </a:r>
            <a:r>
              <a:rPr lang="ar-SY" sz="2400" dirty="0"/>
              <a:t>) به عيب تصنيعي.</a:t>
            </a:r>
          </a:p>
        </p:txBody>
      </p:sp>
    </p:spTree>
    <p:extLst>
      <p:ext uri="{BB962C8B-B14F-4D97-AF65-F5344CB8AC3E}">
        <p14:creationId xmlns:p14="http://schemas.microsoft.com/office/powerpoint/2010/main" val="1470750323"/>
      </p:ext>
    </p:extLst>
  </p:cSld>
  <p:clrMapOvr>
    <a:masterClrMapping/>
  </p:clrMapOvr>
  <mc:AlternateContent xmlns:mc="http://schemas.openxmlformats.org/markup-compatibility/2006" xmlns:p14="http://schemas.microsoft.com/office/powerpoint/2010/main">
    <mc:Choice Requires="p14">
      <p:transition spd="slow" p14:dur="2000" advTm="76450"/>
    </mc:Choice>
    <mc:Fallback xmlns="">
      <p:transition spd="slow" advTm="7645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65252"/>
            <a:ext cx="10739333" cy="4216539"/>
          </a:xfrm>
          <a:prstGeom prst="rect">
            <a:avLst/>
          </a:prstGeom>
          <a:noFill/>
        </p:spPr>
        <p:txBody>
          <a:bodyPr wrap="square" rtlCol="1">
            <a:spAutoFit/>
          </a:bodyPr>
          <a:lstStyle/>
          <a:p>
            <a:pPr algn="just"/>
            <a:r>
              <a:rPr lang="ar-SY" sz="2800" b="1" dirty="0"/>
              <a:t> </a:t>
            </a:r>
            <a:r>
              <a:rPr lang="ar-SY" sz="2400" b="1" dirty="0"/>
              <a:t>مثال على كتابة فقرة بأسلوب المقارنة الأفقية الوظيفية:</a:t>
            </a:r>
          </a:p>
          <a:p>
            <a:pPr algn="just"/>
            <a:r>
              <a:rPr lang="ar-SY" sz="2400" dirty="0"/>
              <a:t>"المسؤولية عن أضرار الهجمات السيبرانية لحجب الخدمة الموزعة</a:t>
            </a:r>
            <a:r>
              <a:rPr lang="en-US" sz="2400" dirty="0"/>
              <a:t>(DDoS Attacks) </a:t>
            </a:r>
            <a:r>
              <a:rPr lang="ar-SY" sz="2400" dirty="0"/>
              <a:t> والالتزام بالأمن السيبراني".</a:t>
            </a:r>
          </a:p>
          <a:p>
            <a:pPr algn="just"/>
            <a:r>
              <a:rPr lang="ar-SY" sz="2400" dirty="0"/>
              <a:t>تمت صياغة الفقرة بالاعتماد على المنهج المقارن الوظيفي الأفقي وضابط "تجاوز الهياكل والمصطلحات"، حيث نضع القانونين الأوروبي والأمريكي في مقارنة أفقية لمعرفة كيف يحقق كل منهما ذات الوظيفة (وهي إجبار الشركات على تأمين أنظمتها لحماية المجتمع الرقمي).</a:t>
            </a:r>
          </a:p>
          <a:p>
            <a:pPr algn="just"/>
            <a:r>
              <a:rPr lang="ar-SY" sz="2400" dirty="0"/>
              <a:t>«تستلزم مواجهة التهديدات السيبرانية العابرة للحدود، كجريمة هجمات حجب الخدمة الموزعة (</a:t>
            </a:r>
            <a:r>
              <a:rPr lang="en-US" sz="2400" dirty="0"/>
              <a:t>(DDoS، </a:t>
            </a:r>
            <a:r>
              <a:rPr lang="ar-SY" sz="2400" dirty="0"/>
              <a:t>إعمال منهجية المقارنة الأفقية الوظيفية لفك الاشتباك بين المصطلحات التشريعية المتباينة والوصول إلى الجوهر التنظيمي المشترك.</a:t>
            </a:r>
          </a:p>
          <a:p>
            <a:pPr algn="just"/>
            <a:r>
              <a:rPr lang="ar-SY" sz="2400" dirty="0"/>
              <a:t> فبالنظر إلى "وظيفة حماية البنية التحتية الرقمية" وإلزام الشركات بتأمين أنظمتها لمنع استغلالها كأدوات للهجوم، نجد أن الأنظمة القانونية المعاصرة تسلك مسارات تشريعية مختلفة للوصول إلى ذات النتيجة </a:t>
            </a:r>
            <a:r>
              <a:rPr lang="ar-SY" sz="2400" dirty="0" err="1"/>
              <a:t>الحمائية</a:t>
            </a:r>
            <a:r>
              <a:rPr lang="ar-SY" sz="2400" dirty="0"/>
              <a:t>.</a:t>
            </a:r>
          </a:p>
        </p:txBody>
      </p:sp>
    </p:spTree>
    <p:extLst>
      <p:ext uri="{BB962C8B-B14F-4D97-AF65-F5344CB8AC3E}">
        <p14:creationId xmlns:p14="http://schemas.microsoft.com/office/powerpoint/2010/main" val="3546942151"/>
      </p:ext>
    </p:extLst>
  </p:cSld>
  <p:clrMapOvr>
    <a:masterClrMapping/>
  </p:clrMapOvr>
  <mc:AlternateContent xmlns:mc="http://schemas.openxmlformats.org/markup-compatibility/2006" xmlns:p14="http://schemas.microsoft.com/office/powerpoint/2010/main">
    <mc:Choice Requires="p14">
      <p:transition spd="slow" p14:dur="2000" advTm="118168"/>
    </mc:Choice>
    <mc:Fallback xmlns="">
      <p:transition spd="slow" advTm="1181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65252"/>
            <a:ext cx="10739333" cy="3046988"/>
          </a:xfrm>
          <a:prstGeom prst="rect">
            <a:avLst/>
          </a:prstGeom>
          <a:noFill/>
        </p:spPr>
        <p:txBody>
          <a:bodyPr wrap="square" rtlCol="1">
            <a:spAutoFit/>
          </a:bodyPr>
          <a:lstStyle/>
          <a:p>
            <a:pPr algn="just"/>
            <a:r>
              <a:rPr lang="ar-SY" sz="2400" dirty="0"/>
              <a:t> حيث يتجه المشرع الأوروبي نحو تبني قواعد تنظيمية آمرة ومباشرة من خلال توجيه الأمن السيبراني المحدث (</a:t>
            </a:r>
            <a:r>
              <a:rPr lang="en-US" sz="2400" dirty="0"/>
              <a:t>(NIS 2 Directive، </a:t>
            </a:r>
            <a:r>
              <a:rPr lang="ar-SY" sz="2400" dirty="0"/>
              <a:t>والتي تفرد التزامات صارمة بإدارة المخاطر السيبرانية وتقارير الحوادث على "الكيانات الأساسية والمهمة"، مع فرض عقوبات إدارية باهظة في حال الإخلال وظيفتهما الوقائية. وبالمقابل، وبتحليل النظام الأنجلو-أمريكي (القانون الفيدرالي الأمريكي)، نجد أنه يفتقر إلى تشريع عام وموحد يماثل التوجيه الأوروبي، إلا أنه يحقق "ذات الوظيفة الضبطية والوقائية" بطريقة غير مباشرة؛ وذلك عبر "هيئة التجارة الفيدرالية" (</a:t>
            </a:r>
            <a:r>
              <a:rPr lang="en-US" sz="2400" dirty="0"/>
              <a:t>(FTC</a:t>
            </a:r>
            <a:r>
              <a:rPr lang="ar-SY" sz="2400" dirty="0"/>
              <a:t> التي تستخدم سلطتها بموجب المادة الخامسة من قانونها لحظر "الممارسات غير العادلة أو الخداعية"، معتبرةً أن فشل الشركات في تبني تدابير أمن سيبراني معقولة لحماية بيانات مستهلكيها يُعد ممارسة غير عادلة تترتب عليها مسؤولية قانونية.</a:t>
            </a:r>
          </a:p>
        </p:txBody>
      </p:sp>
    </p:spTree>
    <p:extLst>
      <p:ext uri="{BB962C8B-B14F-4D97-AF65-F5344CB8AC3E}">
        <p14:creationId xmlns:p14="http://schemas.microsoft.com/office/powerpoint/2010/main" val="2058628677"/>
      </p:ext>
    </p:extLst>
  </p:cSld>
  <p:clrMapOvr>
    <a:masterClrMapping/>
  </p:clrMapOvr>
  <mc:AlternateContent xmlns:mc="http://schemas.openxmlformats.org/markup-compatibility/2006" xmlns:p14="http://schemas.microsoft.com/office/powerpoint/2010/main">
    <mc:Choice Requires="p14">
      <p:transition spd="slow" p14:dur="2000" advTm="118168"/>
    </mc:Choice>
    <mc:Fallback xmlns="">
      <p:transition spd="slow" advTm="1181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65252"/>
            <a:ext cx="10739333" cy="1569660"/>
          </a:xfrm>
          <a:prstGeom prst="rect">
            <a:avLst/>
          </a:prstGeom>
          <a:noFill/>
        </p:spPr>
        <p:txBody>
          <a:bodyPr wrap="square" rtlCol="1">
            <a:spAutoFit/>
          </a:bodyPr>
          <a:lstStyle/>
          <a:p>
            <a:pPr algn="just"/>
            <a:r>
              <a:rPr lang="ar-SY" sz="2400" dirty="0"/>
              <a:t>بناءً على هذه المقارنة الأفقية، يتضح للباحث أن الهيكل التنظيمي المباشر في أوروبا </a:t>
            </a:r>
            <a:r>
              <a:rPr lang="en-US" sz="2400" dirty="0"/>
              <a:t>(NIS 2) </a:t>
            </a:r>
            <a:r>
              <a:rPr lang="ar-SY" sz="2400" dirty="0"/>
              <a:t> يتطابق وظيفياً مع الآلية القضائية </a:t>
            </a:r>
            <a:r>
              <a:rPr lang="ar-SY" sz="2400" dirty="0" err="1"/>
              <a:t>الحمائية</a:t>
            </a:r>
            <a:r>
              <a:rPr lang="ar-SY" sz="2400" dirty="0"/>
              <a:t> لـ </a:t>
            </a:r>
            <a:r>
              <a:rPr lang="en-US" sz="2400" dirty="0"/>
              <a:t>(FTC) </a:t>
            </a:r>
            <a:r>
              <a:rPr lang="ar-SY" sz="2400" dirty="0"/>
              <a:t> في الولايات المتحدة، إذ يكمن الهدف المشترك لكلا النظامين في رفع كفاءة الأمن السيبراني الوقائي، وهو ما يلهم المشرع الوطني بضرورة عدم ارتهان الحماية بوجود نص رقمي خاص، وإمكانية تفعيل القواعد العامة لحماية المستهلك أو المنافسة لوظيفة الضبط السيبراني.»</a:t>
            </a:r>
          </a:p>
        </p:txBody>
      </p:sp>
    </p:spTree>
    <p:extLst>
      <p:ext uri="{BB962C8B-B14F-4D97-AF65-F5344CB8AC3E}">
        <p14:creationId xmlns:p14="http://schemas.microsoft.com/office/powerpoint/2010/main" val="1239675141"/>
      </p:ext>
    </p:extLst>
  </p:cSld>
  <p:clrMapOvr>
    <a:masterClrMapping/>
  </p:clrMapOvr>
  <mc:AlternateContent xmlns:mc="http://schemas.openxmlformats.org/markup-compatibility/2006" xmlns:p14="http://schemas.microsoft.com/office/powerpoint/2010/main">
    <mc:Choice Requires="p14">
      <p:transition spd="slow" p14:dur="2000" advTm="118168"/>
    </mc:Choice>
    <mc:Fallback xmlns="">
      <p:transition spd="slow" advTm="1181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53574" y="1020256"/>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dirty="0" err="1">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1" y="1242753"/>
            <a:ext cx="10739333" cy="4154984"/>
          </a:xfrm>
          <a:prstGeom prst="rect">
            <a:avLst/>
          </a:prstGeom>
          <a:noFill/>
        </p:spPr>
        <p:txBody>
          <a:bodyPr wrap="square" rtlCol="1">
            <a:spAutoFit/>
          </a:bodyPr>
          <a:lstStyle/>
          <a:p>
            <a:pPr algn="just"/>
            <a:r>
              <a:rPr lang="ar-SY" sz="2400" b="1" dirty="0"/>
              <a:t>المنهج الأكثر استخداماً عالمياً في الأطروحات القانونية:</a:t>
            </a:r>
          </a:p>
          <a:p>
            <a:pPr algn="just"/>
            <a:r>
              <a:rPr lang="ar-SY" sz="2400" dirty="0"/>
              <a:t>المنهج الأكثر استخداماً عالمياً هو "المنهج التحليلي المقارن" (</a:t>
            </a:r>
            <a:r>
              <a:rPr lang="en-US" sz="2400" dirty="0"/>
              <a:t>(Comparative Analytical Method، </a:t>
            </a:r>
            <a:r>
              <a:rPr lang="ar-SY" sz="2400" dirty="0"/>
              <a:t>وغالباً ما يتم دمج المنهج التحليلي مع مناهج أخرى لتشكيل توليفة بحثية متكاملة.</a:t>
            </a:r>
          </a:p>
          <a:p>
            <a:pPr algn="just"/>
            <a:r>
              <a:rPr lang="ar-SY" sz="2400" b="1" dirty="0"/>
              <a:t>منهج التحليلي النقدي (</a:t>
            </a:r>
            <a:r>
              <a:rPr lang="en-US" sz="2400" b="1" dirty="0"/>
              <a:t>Analytical &amp; Critical Method</a:t>
            </a:r>
            <a:r>
              <a:rPr lang="ar-SY" sz="2400" b="1" dirty="0"/>
              <a:t>) </a:t>
            </a:r>
            <a:r>
              <a:rPr lang="ar-SY" sz="2400" dirty="0"/>
              <a:t>: لا يكتفي الباحث بسرد النصوص، بل يقوم بتفكيك النص القانوني، وفحص غاية المشرع منه، ونقد صياغته، وتحليل الأحكام القضائية الصادرة بناءً عليه لمعرفة ما إذا كان النص ناجحاً عملياً أم لا.</a:t>
            </a:r>
          </a:p>
          <a:p>
            <a:pPr algn="just"/>
            <a:r>
              <a:rPr lang="ar-SY" sz="2400" dirty="0"/>
              <a:t>مثال تطبيقي: عنوان الأطروحة: "مدى كفاية نصوص قانون العقوبات في مكافحة الابتزاز الإلكتروني".</a:t>
            </a:r>
          </a:p>
          <a:p>
            <a:pPr algn="just"/>
            <a:r>
              <a:rPr lang="ar-SY" sz="2400" dirty="0"/>
              <a:t>تطبيق المنهج: يحلل الباحث عناصر جريمة الابتزاز التقليدية، وينقد عدم مرونتها في استيعاب صور الابتزاز الحديث عبر وسائل التواصل الاجتماعي (مثل استخدام التزييف العميق </a:t>
            </a:r>
            <a:r>
              <a:rPr lang="en-US" sz="2400" dirty="0"/>
              <a:t>(</a:t>
            </a:r>
            <a:r>
              <a:rPr lang="en-US" sz="2400" dirty="0" err="1"/>
              <a:t>Deepfake</a:t>
            </a:r>
            <a:r>
              <a:rPr lang="en-US" sz="2400" dirty="0"/>
              <a:t>)، </a:t>
            </a:r>
            <a:r>
              <a:rPr lang="ar-SY" sz="2400" dirty="0"/>
              <a:t>مستنداً إلى قصور الأحكام القضائية في إدانة بعض المتهمين بسبب حرفية النصوص.</a:t>
            </a:r>
          </a:p>
          <a:p>
            <a:pPr algn="just"/>
            <a:r>
              <a:rPr lang="ar-SY" sz="2400" b="1" dirty="0"/>
              <a:t>المنهج المقارن الأفقي الوظيفي:</a:t>
            </a:r>
          </a:p>
        </p:txBody>
      </p:sp>
    </p:spTree>
    <p:extLst>
      <p:ext uri="{BB962C8B-B14F-4D97-AF65-F5344CB8AC3E}">
        <p14:creationId xmlns:p14="http://schemas.microsoft.com/office/powerpoint/2010/main" val="3570442015"/>
      </p:ext>
    </p:extLst>
  </p:cSld>
  <p:clrMapOvr>
    <a:masterClrMapping/>
  </p:clrMapOvr>
  <mc:AlternateContent xmlns:mc="http://schemas.openxmlformats.org/markup-compatibility/2006" xmlns:p14="http://schemas.microsoft.com/office/powerpoint/2010/main">
    <mc:Choice Requires="p14">
      <p:transition spd="slow" p14:dur="2000" advTm="70015"/>
    </mc:Choice>
    <mc:Fallback xmlns="">
      <p:transition spd="slow" advTm="7001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53574" y="1020256"/>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dirty="0" err="1">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1" y="1242753"/>
            <a:ext cx="10739333" cy="3785652"/>
          </a:xfrm>
          <a:prstGeom prst="rect">
            <a:avLst/>
          </a:prstGeom>
          <a:noFill/>
        </p:spPr>
        <p:txBody>
          <a:bodyPr wrap="square" rtlCol="1">
            <a:spAutoFit/>
          </a:bodyPr>
          <a:lstStyle/>
          <a:p>
            <a:r>
              <a:rPr lang="ar-SY" sz="2400" b="1" dirty="0"/>
              <a:t>في الخلاصة:</a:t>
            </a:r>
          </a:p>
          <a:p>
            <a:pPr algn="just"/>
            <a:r>
              <a:rPr lang="ar-SY" sz="2400" b="1" dirty="0"/>
              <a:t> </a:t>
            </a:r>
            <a:r>
              <a:rPr lang="ar-SY" sz="2400" dirty="0"/>
              <a:t>التوليفة المثلى للأطروحة إذا أردت كتابة أطروحة قانونية ممتازة ومقبولة عالمياً، فإن الطريقة المثلى هي تبني "النهج المتعدد المناهج" (</a:t>
            </a:r>
            <a:r>
              <a:rPr lang="en-US" sz="2400" dirty="0"/>
              <a:t>(Multi-methodological approach، </a:t>
            </a:r>
            <a:r>
              <a:rPr lang="ar-SY" sz="2400" dirty="0"/>
              <a:t>حيث تكون أطروحتك مثلا:</a:t>
            </a:r>
          </a:p>
          <a:p>
            <a:pPr algn="just"/>
            <a:r>
              <a:rPr lang="ar-SY" sz="2400" dirty="0"/>
              <a:t>تحليلية: تفكك النص المحلي وتكشف ثغراته.</a:t>
            </a:r>
          </a:p>
          <a:p>
            <a:pPr algn="just"/>
            <a:r>
              <a:rPr lang="ar-SY" sz="2400" dirty="0"/>
              <a:t>مقارنة: تقارنه بنظام قانوني متطور واجه نفس المشكلة بنجاح (مقارنة أفقية وظيفية).</a:t>
            </a:r>
          </a:p>
          <a:p>
            <a:pPr algn="just"/>
            <a:r>
              <a:rPr lang="ar-SY" sz="2400" dirty="0"/>
              <a:t>النهج المتعدد المناهج </a:t>
            </a:r>
            <a:r>
              <a:rPr lang="en-US" sz="2400" dirty="0"/>
              <a:t>Multi-methodological Approach) </a:t>
            </a:r>
            <a:r>
              <a:rPr lang="ar-SY" sz="2400" dirty="0"/>
              <a:t>) هو الأسلوب الأقوى عالمياً في الأطروحات القانونية، حيث تدمج فيه ثلاثة مناهج (التحليلي، المقارن الوظيفي الأفقي، والنقدي والتطويري) للإجابة على إشكالية واحدة.</a:t>
            </a:r>
          </a:p>
          <a:p>
            <a:pPr algn="just"/>
            <a:r>
              <a:rPr lang="ar-SY" sz="2400" dirty="0"/>
              <a:t>فيما يلي مثالاً تطبيقياً شاملاً لكيفية استخدام هذا النهج في صياغة أطروحة حول موضوع حديث من القانون الرقمي:</a:t>
            </a:r>
          </a:p>
        </p:txBody>
      </p:sp>
    </p:spTree>
    <p:extLst>
      <p:ext uri="{BB962C8B-B14F-4D97-AF65-F5344CB8AC3E}">
        <p14:creationId xmlns:p14="http://schemas.microsoft.com/office/powerpoint/2010/main" val="2773696764"/>
      </p:ext>
    </p:extLst>
  </p:cSld>
  <p:clrMapOvr>
    <a:masterClrMapping/>
  </p:clrMapOvr>
  <mc:AlternateContent xmlns:mc="http://schemas.openxmlformats.org/markup-compatibility/2006" xmlns:p14="http://schemas.microsoft.com/office/powerpoint/2010/main">
    <mc:Choice Requires="p14">
      <p:transition spd="slow" p14:dur="2000" advTm="70015"/>
    </mc:Choice>
    <mc:Fallback xmlns="">
      <p:transition spd="slow" advTm="7001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53574" y="1020256"/>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dirty="0" err="1">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1" y="1242753"/>
            <a:ext cx="10739333" cy="4154984"/>
          </a:xfrm>
          <a:prstGeom prst="rect">
            <a:avLst/>
          </a:prstGeom>
          <a:noFill/>
        </p:spPr>
        <p:txBody>
          <a:bodyPr wrap="square" rtlCol="1">
            <a:spAutoFit/>
          </a:bodyPr>
          <a:lstStyle/>
          <a:p>
            <a:r>
              <a:rPr lang="ar-SY" sz="2400" b="1" dirty="0"/>
              <a:t>عنوان الأطروحة المقترح: </a:t>
            </a:r>
          </a:p>
          <a:p>
            <a:r>
              <a:rPr lang="ar-SY" sz="2400" b="1" dirty="0"/>
              <a:t>«النظام القانوني للمسؤولية المدنية عن أخطاء خوارزميات التشخيص الطبي المعتمدة على الذكاء الاصطناعي»</a:t>
            </a:r>
          </a:p>
          <a:p>
            <a:r>
              <a:rPr lang="ar-SY" sz="2400" b="1" dirty="0"/>
              <a:t>تطبيق النهج المتعدد المناهج في فصول الأطروحة</a:t>
            </a:r>
          </a:p>
          <a:p>
            <a:pPr algn="just"/>
            <a:r>
              <a:rPr lang="ar-SY" sz="2400" dirty="0"/>
              <a:t>1- المنهج التحليلي </a:t>
            </a:r>
            <a:r>
              <a:rPr lang="en-US" sz="2400" dirty="0"/>
              <a:t>Analytical Method)</a:t>
            </a:r>
            <a:r>
              <a:rPr lang="ar-SY" sz="2400" dirty="0"/>
              <a:t>) يُطبق في الباب الأول : تفكيك المنظومة القانونية الحالية محلياً لمعرفة مدى استيعابها للمشكلة.</a:t>
            </a:r>
          </a:p>
          <a:p>
            <a:pPr algn="just"/>
            <a:r>
              <a:rPr lang="ar-SY" sz="2400" dirty="0"/>
              <a:t>كيفية التطبيق في الصياغة: يقوم الباحث بتحليل نصوص "المسؤولية عن الفعل الشخصي" و"المسؤولية عن الأشياء" في القانون المدني الوطني.</a:t>
            </a:r>
          </a:p>
          <a:p>
            <a:pPr algn="just"/>
            <a:r>
              <a:rPr lang="ar-SY" sz="2400" dirty="0"/>
              <a:t>مثال على التحليل: «بتفكيك نص المادة </a:t>
            </a:r>
            <a:r>
              <a:rPr lang="en-US" sz="2400" dirty="0"/>
              <a:t>X)</a:t>
            </a:r>
            <a:r>
              <a:rPr lang="ar-SY" sz="2400" dirty="0"/>
              <a:t>) من القانون المدني، نجد أن "حراسة الأشياء" تتطلب سلطة السيطرة والتوجيه والرقابة. وبتطبيق ذلك على خوارزميات التعلم العميق التي تطور قراراتها ذاتياً، تتبدد هذه السلطة النظريّة للحارس (الطبيب أو المستشفى)، مما يجعل النص التقليدي عاجزاً عن التكييف.»</a:t>
            </a:r>
          </a:p>
        </p:txBody>
      </p:sp>
    </p:spTree>
    <p:extLst>
      <p:ext uri="{BB962C8B-B14F-4D97-AF65-F5344CB8AC3E}">
        <p14:creationId xmlns:p14="http://schemas.microsoft.com/office/powerpoint/2010/main" val="4140785302"/>
      </p:ext>
    </p:extLst>
  </p:cSld>
  <p:clrMapOvr>
    <a:masterClrMapping/>
  </p:clrMapOvr>
  <mc:AlternateContent xmlns:mc="http://schemas.openxmlformats.org/markup-compatibility/2006" xmlns:p14="http://schemas.microsoft.com/office/powerpoint/2010/main">
    <mc:Choice Requires="p14">
      <p:transition spd="slow" p14:dur="2000" advTm="70015"/>
    </mc:Choice>
    <mc:Fallback xmlns="">
      <p:transition spd="slow" advTm="7001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53574" y="1020256"/>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dirty="0" err="1">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1" y="1242753"/>
            <a:ext cx="10739333" cy="3785652"/>
          </a:xfrm>
          <a:prstGeom prst="rect">
            <a:avLst/>
          </a:prstGeom>
          <a:noFill/>
        </p:spPr>
        <p:txBody>
          <a:bodyPr wrap="square" rtlCol="1">
            <a:spAutoFit/>
          </a:bodyPr>
          <a:lstStyle/>
          <a:p>
            <a:r>
              <a:rPr lang="ar-SY" sz="2400" b="1" dirty="0"/>
              <a:t>المنهج المقارن الوظيفي الأفقي </a:t>
            </a:r>
            <a:r>
              <a:rPr lang="en-US" sz="2400" b="1" dirty="0"/>
              <a:t>Functional Horizontal Comparative) </a:t>
            </a:r>
            <a:r>
              <a:rPr lang="ar-SY" sz="2400" b="1" dirty="0"/>
              <a:t>):</a:t>
            </a:r>
          </a:p>
          <a:p>
            <a:pPr algn="just"/>
            <a:r>
              <a:rPr lang="ar-SY" sz="2400" dirty="0"/>
              <a:t>يُطبق في الباب الثاني: البحث عن حلول للمشكلة في أنظمة قانونية أجنبية واجهت ذات التحدي تقنياً، دون التقيد بالمصطلحات.</a:t>
            </a:r>
          </a:p>
          <a:p>
            <a:pPr algn="just"/>
            <a:r>
              <a:rPr lang="ar-SY" sz="2400" dirty="0"/>
              <a:t>كيفية التطبيق في الصياغة: يقارن الباحث بين نظامين مختلفين فلسفياً (النظام الأوروبي والنظام الأمريكي) لمعرفة كيف حققا وظيفة جبر الضرر للمريض.</a:t>
            </a:r>
          </a:p>
          <a:p>
            <a:pPr algn="just"/>
            <a:r>
              <a:rPr lang="ar-SY" sz="2400" dirty="0"/>
              <a:t>مثال على المقارنة الوظيفية: «بينما يتجه الاتحاد الأوروبي في قواعد مسؤولية الذكاء الاصطناعي (</a:t>
            </a:r>
            <a:r>
              <a:rPr lang="en-US" sz="2400" dirty="0"/>
              <a:t>AI Liability Directive </a:t>
            </a:r>
            <a:r>
              <a:rPr lang="ar-SY" sz="2400" dirty="0"/>
              <a:t>) نحو تخفيف عبء الإثبات على المريض عبر "قرينة الخطأ" للمصنع، نجد أن القضاء الأمريكي يحقق ذات الوظيفة </a:t>
            </a:r>
            <a:r>
              <a:rPr lang="ar-SY" sz="2400" dirty="0" err="1"/>
              <a:t>الحمائية</a:t>
            </a:r>
            <a:r>
              <a:rPr lang="ar-SY" sz="2400" dirty="0"/>
              <a:t> عبر التوسع في نظرية "المسؤولية الصارمة عن المنتجات المعيبة" </a:t>
            </a:r>
            <a:r>
              <a:rPr lang="en-US" sz="2400" dirty="0"/>
              <a:t>Strict Product Liability) </a:t>
            </a:r>
            <a:r>
              <a:rPr lang="ar-SY" sz="2400" dirty="0"/>
              <a:t>) باعتبار البرمجيات الطبية منتجاً معيباً إذا حجب معلومات الصندوق الأسود عن الطبيب.»</a:t>
            </a:r>
          </a:p>
        </p:txBody>
      </p:sp>
    </p:spTree>
    <p:extLst>
      <p:ext uri="{BB962C8B-B14F-4D97-AF65-F5344CB8AC3E}">
        <p14:creationId xmlns:p14="http://schemas.microsoft.com/office/powerpoint/2010/main" val="3656750641"/>
      </p:ext>
    </p:extLst>
  </p:cSld>
  <p:clrMapOvr>
    <a:masterClrMapping/>
  </p:clrMapOvr>
  <mc:AlternateContent xmlns:mc="http://schemas.openxmlformats.org/markup-compatibility/2006" xmlns:p14="http://schemas.microsoft.com/office/powerpoint/2010/main">
    <mc:Choice Requires="p14">
      <p:transition spd="slow" p14:dur="2000" advTm="70015"/>
    </mc:Choice>
    <mc:Fallback xmlns="">
      <p:transition spd="slow" advTm="7001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53574" y="1020256"/>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dirty="0" err="1">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1" y="1242753"/>
            <a:ext cx="10739333" cy="3046988"/>
          </a:xfrm>
          <a:prstGeom prst="rect">
            <a:avLst/>
          </a:prstGeom>
          <a:noFill/>
        </p:spPr>
        <p:txBody>
          <a:bodyPr wrap="square" rtlCol="1">
            <a:spAutoFit/>
          </a:bodyPr>
          <a:lstStyle/>
          <a:p>
            <a:r>
              <a:rPr lang="ar-SY" sz="2400" b="1" dirty="0"/>
              <a:t>المنهج النقدي والتطويري </a:t>
            </a:r>
            <a:r>
              <a:rPr lang="en-US" sz="2400" b="1" dirty="0"/>
              <a:t>Critical &amp; Reformative Method)</a:t>
            </a:r>
            <a:r>
              <a:rPr lang="ar-SY" sz="2400" b="1" dirty="0"/>
              <a:t>): يُطبق في الخاتمة والتوصيات: </a:t>
            </a:r>
          </a:p>
          <a:p>
            <a:pPr algn="just"/>
            <a:r>
              <a:rPr lang="ar-SY" sz="2400" dirty="0"/>
              <a:t>تقييم الحلول المقارنة واختيار الأنسب منها لصياغة قاعدة قانونية جديدة تناسب المشرع الوطني.</a:t>
            </a:r>
          </a:p>
          <a:p>
            <a:pPr algn="just"/>
            <a:r>
              <a:rPr lang="ar-SY" sz="2400" dirty="0"/>
              <a:t>كيفية التطبيق في الصياغة: ينقد الباحث الحلول السابقة ويقترح نصاً تشريعياً مستحدثاً أو صندوق تعويضات خاص.</a:t>
            </a:r>
          </a:p>
          <a:p>
            <a:pPr algn="just"/>
            <a:r>
              <a:rPr lang="ar-SY" sz="2400" dirty="0"/>
              <a:t>مثال على التطوير التشريعي: «تأسيساً على عيوب المنهج </a:t>
            </a:r>
            <a:r>
              <a:rPr lang="ar-SY" sz="2400" dirty="0" err="1"/>
              <a:t>الحمائي</a:t>
            </a:r>
            <a:r>
              <a:rPr lang="ar-SY" sz="2400" dirty="0"/>
              <a:t> المفرط في القانون الأوروبي الذي قد يعيق الابتكار الطبي، ونظراً لقصور قواعد المنتجات الأمريكية، نوصي المشرع الوطني باستحداث نظام (المسؤولية الموضوعية القائمة على المخاطر) مدعوماً بـ "صندوق تأمين إجباري رقمي" يموله مصنعو البرمجيات الطبية لتعويض الضحايا مباشرة دون الحاجة لإثبات الخطأ التقني.»</a:t>
            </a:r>
          </a:p>
        </p:txBody>
      </p:sp>
    </p:spTree>
    <p:extLst>
      <p:ext uri="{BB962C8B-B14F-4D97-AF65-F5344CB8AC3E}">
        <p14:creationId xmlns:p14="http://schemas.microsoft.com/office/powerpoint/2010/main" val="4281715797"/>
      </p:ext>
    </p:extLst>
  </p:cSld>
  <p:clrMapOvr>
    <a:masterClrMapping/>
  </p:clrMapOvr>
  <mc:AlternateContent xmlns:mc="http://schemas.openxmlformats.org/markup-compatibility/2006" xmlns:p14="http://schemas.microsoft.com/office/powerpoint/2010/main">
    <mc:Choice Requires="p14">
      <p:transition spd="slow" p14:dur="2000" advTm="70015"/>
    </mc:Choice>
    <mc:Fallback xmlns="">
      <p:transition spd="slow" advTm="700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046988"/>
          </a:xfrm>
          <a:prstGeom prst="rect">
            <a:avLst/>
          </a:prstGeom>
          <a:noFill/>
        </p:spPr>
        <p:txBody>
          <a:bodyPr wrap="square" rtlCol="1">
            <a:spAutoFit/>
          </a:bodyPr>
          <a:lstStyle/>
          <a:p>
            <a:pPr algn="just"/>
            <a:r>
              <a:rPr lang="ar-SY" sz="2400" b="1" dirty="0">
                <a:solidFill>
                  <a:prstClr val="black"/>
                </a:solidFill>
              </a:rPr>
              <a:t>التكليف الأول:  نقد "المقارنة الوصفية" وتحويلها إلى "وظيفية" </a:t>
            </a:r>
          </a:p>
          <a:p>
            <a:pPr algn="just"/>
            <a:r>
              <a:rPr lang="ar-SY" sz="2400" dirty="0">
                <a:solidFill>
                  <a:prstClr val="black"/>
                </a:solidFill>
              </a:rPr>
              <a:t>«إليك الفقرة التالية المقتبسة من أطروحة قانونية ضعيفة: (نصت المادة 10 من القانون رقم (أ) على عقوبة مخترق الأنظمة، بينما نصت المادة 5 من قانون الدولة (ب) على عقوبة ذات الفعل بالسجن ثلاث سنوات، في حين لم ينظم قانون الدولة (ج) هذه المسألة).</a:t>
            </a:r>
          </a:p>
          <a:p>
            <a:pPr algn="just"/>
            <a:r>
              <a:rPr lang="ar-SY" sz="2400" dirty="0">
                <a:solidFill>
                  <a:prstClr val="black"/>
                </a:solidFill>
              </a:rPr>
              <a:t>المطلوب منك: نقد هذه الفقرة وتحديد عيوبها المنهجية (لماذا تُعد مقارنة وصفية مرفوضة عالمياً؟).</a:t>
            </a:r>
          </a:p>
          <a:p>
            <a:pPr algn="just"/>
            <a:r>
              <a:rPr lang="ar-SY" sz="2400" dirty="0">
                <a:solidFill>
                  <a:prstClr val="black"/>
                </a:solidFill>
              </a:rPr>
              <a:t>إعادة كتابة وصياغة ذات المضمون بالاعتماد على المنهج الوظيفي الأفقي، بحيث تنطلق في الصياغة من "وظيفة الردع الجنائي لحماية الفضاء السيبراني" ودمج ثلاث أنظمة قانونية بما فيها نظام بلدك القانوني في كفة تحليلية واحدة تظهر شخصيتك كباحث.»</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216395"/>
      </p:ext>
    </p:extLst>
  </p:cSld>
  <p:clrMapOvr>
    <a:masterClrMapping/>
  </p:clrMapOvr>
  <mc:AlternateContent xmlns:mc="http://schemas.openxmlformats.org/markup-compatibility/2006" xmlns:p14="http://schemas.microsoft.com/office/powerpoint/2010/main">
    <mc:Choice Requires="p14">
      <p:transition spd="slow" p14:dur="2000" advTm="81097"/>
    </mc:Choice>
    <mc:Fallback xmlns="">
      <p:transition spd="slow" advTm="8109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785652"/>
          </a:xfrm>
          <a:prstGeom prst="rect">
            <a:avLst/>
          </a:prstGeom>
          <a:noFill/>
        </p:spPr>
        <p:txBody>
          <a:bodyPr wrap="square" rtlCol="1">
            <a:spAutoFit/>
          </a:bodyPr>
          <a:lstStyle/>
          <a:p>
            <a:pPr algn="just"/>
            <a:r>
              <a:rPr lang="ar-SY" sz="2400" b="1" dirty="0">
                <a:solidFill>
                  <a:prstClr val="black"/>
                </a:solidFill>
              </a:rPr>
              <a:t>التكليف الثاني: ربط المقارنة الوظيفية بالأثر التطويري والتشريعي (المنهج التطويري)، وهو الغاية الأسمى للأطروحات.:</a:t>
            </a:r>
          </a:p>
          <a:p>
            <a:pPr algn="just"/>
            <a:r>
              <a:rPr lang="ar-SY" sz="2400" dirty="0">
                <a:solidFill>
                  <a:prstClr val="black"/>
                </a:solidFill>
              </a:rPr>
              <a:t>افترض أنك عُيّنت مستشاراً قانونياً لدى البرلمان لصياغة قانون جديد ينظم "العقود الذكية المستقلة (</a:t>
            </a:r>
            <a:r>
              <a:rPr lang="en-US" sz="2400" dirty="0">
                <a:solidFill>
                  <a:prstClr val="black"/>
                </a:solidFill>
              </a:rPr>
              <a:t>(Smart Contracts</a:t>
            </a:r>
            <a:r>
              <a:rPr lang="ar-SY" sz="2400" dirty="0">
                <a:solidFill>
                  <a:prstClr val="black"/>
                </a:solidFill>
              </a:rPr>
              <a:t> القائمة على </a:t>
            </a:r>
            <a:r>
              <a:rPr lang="ar-SY" sz="2400" dirty="0" err="1">
                <a:solidFill>
                  <a:prstClr val="black"/>
                </a:solidFill>
              </a:rPr>
              <a:t>البلوكشين</a:t>
            </a:r>
            <a:r>
              <a:rPr lang="ar-SY" sz="2400" dirty="0">
                <a:solidFill>
                  <a:prstClr val="black"/>
                </a:solidFill>
              </a:rPr>
              <a:t>" وسد الفراغ التشريعي الحالي.</a:t>
            </a:r>
          </a:p>
          <a:p>
            <a:pPr algn="just"/>
            <a:r>
              <a:rPr lang="ar-SY" sz="2400" dirty="0">
                <a:solidFill>
                  <a:prstClr val="black"/>
                </a:solidFill>
              </a:rPr>
              <a:t>قم بإعداد "مذكرة إيضاحية"</a:t>
            </a:r>
            <a:r>
              <a:rPr lang="en-US" sz="2400" dirty="0">
                <a:solidFill>
                  <a:prstClr val="black"/>
                </a:solidFill>
              </a:rPr>
              <a:t>Executive Brief) </a:t>
            </a:r>
            <a:r>
              <a:rPr lang="ar-SY" sz="2400" dirty="0">
                <a:solidFill>
                  <a:prstClr val="black"/>
                </a:solidFill>
              </a:rPr>
              <a:t>) تقدمها للمشرع، على أن تبني مقترحاتك بناءً على دراسة مقارنة أفقية وظيفية لآليتين عالميتين:</a:t>
            </a:r>
          </a:p>
          <a:p>
            <a:pPr algn="just"/>
            <a:r>
              <a:rPr lang="ar-SY" sz="2400" dirty="0">
                <a:solidFill>
                  <a:prstClr val="black"/>
                </a:solidFill>
              </a:rPr>
              <a:t>آلية التنظيم التشريعي المباشر (مثل بعض الولايات الأمريكية كولاية أريزونا). وآلية الاعتماد على قواعد القانون الخاص التقليدي المرن (مثل بريطانيا </a:t>
            </a:r>
            <a:r>
              <a:rPr lang="ar-SY" sz="2400" dirty="0" err="1">
                <a:solidFill>
                  <a:prstClr val="black"/>
                </a:solidFill>
              </a:rPr>
              <a:t>والويلز</a:t>
            </a:r>
            <a:r>
              <a:rPr lang="ar-SY" sz="2400" dirty="0">
                <a:solidFill>
                  <a:prstClr val="black"/>
                </a:solidFill>
              </a:rPr>
              <a:t>) عبر </a:t>
            </a:r>
            <a:r>
              <a:rPr lang="en-US" sz="2400" dirty="0">
                <a:solidFill>
                  <a:prstClr val="black"/>
                </a:solidFill>
              </a:rPr>
              <a:t>(English Common Law).</a:t>
            </a:r>
            <a:r>
              <a:rPr lang="ar-SY" sz="2400" dirty="0">
                <a:solidFill>
                  <a:prstClr val="black"/>
                </a:solidFill>
              </a:rPr>
              <a:t> </a:t>
            </a:r>
          </a:p>
          <a:p>
            <a:pPr algn="just"/>
            <a:r>
              <a:rPr lang="ar-SY" sz="2400" dirty="0">
                <a:solidFill>
                  <a:prstClr val="black"/>
                </a:solidFill>
              </a:rPr>
              <a:t>واختم مذكرتك بتوصية محددة توضح فيها أي الآليتين أكثر ملاءمة وظيفية لبيئتك القانونية والاجتماعية المحلية ولماذا.»</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795822"/>
      </p:ext>
    </p:extLst>
  </p:cSld>
  <p:clrMapOvr>
    <a:masterClrMapping/>
  </p:clrMapOvr>
  <mc:AlternateContent xmlns:mc="http://schemas.openxmlformats.org/markup-compatibility/2006" xmlns:p14="http://schemas.microsoft.com/office/powerpoint/2010/main">
    <mc:Choice Requires="p14">
      <p:transition spd="slow" p14:dur="2000" advTm="87435"/>
    </mc:Choice>
    <mc:Fallback xmlns="">
      <p:transition spd="slow" advTm="8743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id-ID">
              <a:solidFill>
                <a:prstClr val="white"/>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algn="ctr" rtl="0">
              <a:defRPr/>
            </a:pPr>
            <a:r>
              <a:rPr lang="en-US" sz="2000" b="1" dirty="0">
                <a:solidFill>
                  <a:prstClr val="black"/>
                </a:solidFill>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مربع نص 3"/>
          <p:cNvSpPr txBox="1"/>
          <p:nvPr/>
        </p:nvSpPr>
        <p:spPr>
          <a:xfrm>
            <a:off x="2213212" y="833404"/>
            <a:ext cx="9539785" cy="4524315"/>
          </a:xfrm>
          <a:prstGeom prst="rect">
            <a:avLst/>
          </a:prstGeom>
          <a:noFill/>
        </p:spPr>
        <p:txBody>
          <a:bodyPr wrap="square" rtlCol="1">
            <a:spAutoFit/>
          </a:bodyPr>
          <a:lstStyle/>
          <a:p>
            <a:pPr algn="ctr" rtl="0"/>
            <a:r>
              <a:rPr lang="ar-SY" sz="2400" b="1" dirty="0">
                <a:solidFill>
                  <a:prstClr val="black"/>
                </a:solidFill>
              </a:rPr>
              <a:t>تعليمات وارشادات</a:t>
            </a:r>
            <a:endParaRPr lang="en-US" sz="2400" b="1" dirty="0">
              <a:solidFill>
                <a:prstClr val="black"/>
              </a:solidFill>
            </a:endParaRPr>
          </a:p>
          <a:p>
            <a:pPr algn="ctr" rtl="0"/>
            <a:endParaRPr lang="ar-SY" sz="2400" b="1" dirty="0">
              <a:solidFill>
                <a:prstClr val="black"/>
              </a:solidFill>
            </a:endParaRPr>
          </a:p>
          <a:p>
            <a:pPr algn="ctr"/>
            <a:r>
              <a:rPr lang="ar-SY" sz="2400" b="1" dirty="0">
                <a:solidFill>
                  <a:prstClr val="black"/>
                </a:solidFill>
              </a:rPr>
              <a:t>استخدام مراجع حقيقية مرتبطة بالبحث؛ وتوثيقها وفق قواعد الحقوق (اسم المؤلف، اسم الكتاب، دار النشر، بلد النشر، السنة، الصفحة) ، مع حظر الروابط الإلكترونية العامة كمرجع أساسي للنصوص الفقهية.</a:t>
            </a:r>
          </a:p>
          <a:p>
            <a:pPr algn="ctr"/>
            <a:r>
              <a:rPr lang="ar-SY" sz="2400" dirty="0">
                <a:solidFill>
                  <a:prstClr val="black"/>
                </a:solidFill>
              </a:rPr>
              <a:t>الالتزام بمواعيد تسليم المهام والتكليفات بالموعد المحدد</a:t>
            </a:r>
          </a:p>
          <a:p>
            <a:pPr algn="ctr"/>
            <a:r>
              <a:rPr lang="ar-SY" sz="2400" b="1" dirty="0">
                <a:solidFill>
                  <a:prstClr val="black"/>
                </a:solidFill>
              </a:rPr>
              <a:t>• </a:t>
            </a:r>
            <a:r>
              <a:rPr lang="ar-SY" sz="2400" dirty="0">
                <a:solidFill>
                  <a:prstClr val="black"/>
                </a:solidFill>
              </a:rPr>
              <a:t>حاول ان تنجز المهمة/ التكليف بنفسك لتحقق الهدف من التكليف</a:t>
            </a:r>
          </a:p>
          <a:p>
            <a:pPr algn="ctr"/>
            <a:r>
              <a:rPr lang="ar-SY" sz="2400" b="1" dirty="0">
                <a:solidFill>
                  <a:prstClr val="black"/>
                </a:solidFill>
              </a:rPr>
              <a:t>• </a:t>
            </a:r>
            <a:r>
              <a:rPr lang="ar-SY" sz="2400" dirty="0">
                <a:solidFill>
                  <a:prstClr val="black"/>
                </a:solidFill>
              </a:rPr>
              <a:t>يشجّع استخدام قواعد البيانات العلمية مثل </a:t>
            </a:r>
            <a:r>
              <a:rPr lang="en-US" sz="2400" dirty="0">
                <a:solidFill>
                  <a:prstClr val="black"/>
                </a:solidFill>
              </a:rPr>
              <a:t> </a:t>
            </a:r>
            <a:r>
              <a:rPr lang="en-US" sz="2400" b="1" dirty="0">
                <a:solidFill>
                  <a:prstClr val="black"/>
                </a:solidFill>
              </a:rPr>
              <a:t>Scopus </a:t>
            </a:r>
            <a:r>
              <a:rPr lang="ar-SY" sz="2400" dirty="0">
                <a:solidFill>
                  <a:prstClr val="black"/>
                </a:solidFill>
              </a:rPr>
              <a:t>و </a:t>
            </a:r>
            <a:r>
              <a:rPr lang="en-US" sz="2400" b="1" dirty="0">
                <a:solidFill>
                  <a:prstClr val="black"/>
                </a:solidFill>
              </a:rPr>
              <a:t>Google Scholar </a:t>
            </a:r>
            <a:r>
              <a:rPr lang="ar-SY" sz="2400" b="1" dirty="0">
                <a:solidFill>
                  <a:prstClr val="black"/>
                </a:solidFill>
              </a:rPr>
              <a:t> </a:t>
            </a:r>
            <a:r>
              <a:rPr lang="ar-SY" sz="2400" dirty="0">
                <a:solidFill>
                  <a:prstClr val="black"/>
                </a:solidFill>
              </a:rPr>
              <a:t>و </a:t>
            </a:r>
            <a:r>
              <a:rPr lang="en-US" sz="2400" b="1" dirty="0">
                <a:solidFill>
                  <a:prstClr val="black"/>
                </a:solidFill>
              </a:rPr>
              <a:t>Web</a:t>
            </a:r>
          </a:p>
          <a:p>
            <a:pPr algn="ctr"/>
            <a:r>
              <a:rPr lang="en-US" sz="2400" b="1" dirty="0">
                <a:solidFill>
                  <a:prstClr val="black"/>
                </a:solidFill>
              </a:rPr>
              <a:t>Science</a:t>
            </a:r>
          </a:p>
          <a:p>
            <a:pPr algn="ctr"/>
            <a:r>
              <a:rPr lang="ar-SY" sz="2400" b="1" dirty="0">
                <a:solidFill>
                  <a:prstClr val="black"/>
                </a:solidFill>
              </a:rPr>
              <a:t>• </a:t>
            </a:r>
            <a:r>
              <a:rPr lang="ar-SY" sz="2400" dirty="0">
                <a:solidFill>
                  <a:prstClr val="black"/>
                </a:solidFill>
              </a:rPr>
              <a:t>الالتزام بأخلاقيات البحث العلمي في جميع مراحل العمل</a:t>
            </a:r>
          </a:p>
          <a:p>
            <a:pPr algn="ctr"/>
            <a:r>
              <a:rPr lang="ar-SY" sz="2400" b="1" dirty="0">
                <a:solidFill>
                  <a:prstClr val="black"/>
                </a:solidFill>
              </a:rPr>
              <a:t>• </a:t>
            </a:r>
            <a:r>
              <a:rPr lang="ar-SY" sz="2400" dirty="0">
                <a:solidFill>
                  <a:prstClr val="black"/>
                </a:solidFill>
              </a:rPr>
              <a:t>استخدم برامج إدارة المراجع مثل </a:t>
            </a:r>
            <a:r>
              <a:rPr lang="en-US" sz="2400" dirty="0">
                <a:solidFill>
                  <a:prstClr val="black"/>
                </a:solidFill>
              </a:rPr>
              <a:t> </a:t>
            </a:r>
            <a:r>
              <a:rPr lang="en-US" sz="2400" b="1" dirty="0" err="1">
                <a:solidFill>
                  <a:prstClr val="black"/>
                </a:solidFill>
              </a:rPr>
              <a:t>Mendeley</a:t>
            </a:r>
            <a:r>
              <a:rPr lang="en-US" sz="2400" b="1" dirty="0">
                <a:solidFill>
                  <a:prstClr val="black"/>
                </a:solidFill>
              </a:rPr>
              <a:t> </a:t>
            </a:r>
            <a:r>
              <a:rPr lang="ar-SY" sz="2400" dirty="0">
                <a:solidFill>
                  <a:prstClr val="black"/>
                </a:solidFill>
              </a:rPr>
              <a:t>أو </a:t>
            </a:r>
            <a:r>
              <a:rPr lang="en-US" sz="2400" dirty="0">
                <a:solidFill>
                  <a:prstClr val="black"/>
                </a:solidFill>
              </a:rPr>
              <a:t> </a:t>
            </a:r>
            <a:r>
              <a:rPr lang="en-US" sz="2400" b="1" dirty="0">
                <a:solidFill>
                  <a:prstClr val="black"/>
                </a:solidFill>
              </a:rPr>
              <a:t>EndNote </a:t>
            </a:r>
            <a:r>
              <a:rPr lang="ar-SY" sz="2400" dirty="0">
                <a:solidFill>
                  <a:prstClr val="black"/>
                </a:solidFill>
              </a:rPr>
              <a:t>منذ اليوم الأول لتنظيم</a:t>
            </a:r>
          </a:p>
          <a:p>
            <a:pPr algn="ctr"/>
            <a:r>
              <a:rPr lang="ar-SY" sz="2400" dirty="0">
                <a:solidFill>
                  <a:prstClr val="black"/>
                </a:solidFill>
              </a:rPr>
              <a:t>مصادرك وتجنب ضياع المراجع</a:t>
            </a:r>
          </a:p>
        </p:txBody>
      </p:sp>
    </p:spTree>
    <p:extLst>
      <p:ext uri="{BB962C8B-B14F-4D97-AF65-F5344CB8AC3E}">
        <p14:creationId xmlns:p14="http://schemas.microsoft.com/office/powerpoint/2010/main" val="3605168002"/>
      </p:ext>
    </p:extLst>
  </p:cSld>
  <p:clrMapOvr>
    <a:masterClrMapping/>
  </p:clrMapOvr>
  <p:transition spd="slow" advTm="25603">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10" name="TextBox 9"/>
          <p:cNvSpPr txBox="1"/>
          <p:nvPr/>
        </p:nvSpPr>
        <p:spPr>
          <a:xfrm>
            <a:off x="552397" y="4606440"/>
            <a:ext cx="8670320" cy="1754326"/>
          </a:xfrm>
          <a:prstGeom prst="rect">
            <a:avLst/>
          </a:prstGeom>
          <a:noFill/>
        </p:spPr>
        <p:txBody>
          <a:bodyPr wrap="square" rtlCol="0">
            <a:spAutoFit/>
          </a:bodyPr>
          <a:lstStyle/>
          <a:p>
            <a:pPr algn="l" rtl="0"/>
            <a:r>
              <a:rPr lang="en-US" sz="5400" b="1" dirty="0">
                <a:solidFill>
                  <a:prstClr val="white"/>
                </a:solidFill>
                <a:latin typeface="Times New Roman" panose="02020603050405020304" pitchFamily="18" charset="0"/>
                <a:cs typeface="Times New Roman" panose="02020603050405020304" pitchFamily="18" charset="0"/>
              </a:rPr>
              <a:t>Thank You!</a:t>
            </a:r>
          </a:p>
          <a:p>
            <a:pPr algn="l" rtl="0"/>
            <a:r>
              <a:rPr lang="en-US" sz="5400" b="1" dirty="0">
                <a:solidFill>
                  <a:prstClr val="white"/>
                </a:solidFill>
                <a:latin typeface="Times New Roman" panose="02020603050405020304" pitchFamily="18" charset="0"/>
                <a:cs typeface="Times New Roman" panose="02020603050405020304" pitchFamily="18" charset="0"/>
              </a:rPr>
              <a:t>Dr. Ibrahim. Y. Harmoush</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07577984"/>
      </p:ext>
    </p:extLst>
  </p:cSld>
  <p:clrMapOvr>
    <a:masterClrMapping/>
  </p:clrMapOvr>
  <mc:AlternateContent xmlns:mc="http://schemas.openxmlformats.org/markup-compatibility/2006" xmlns:p14="http://schemas.microsoft.com/office/powerpoint/2010/main">
    <mc:Choice Requires="p14">
      <p:transition spd="slow" p14:dur="2000" advTm="35953"/>
    </mc:Choice>
    <mc:Fallback xmlns="">
      <p:transition spd="slow" advTm="3595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extLst>
      <p:ext uri="{BB962C8B-B14F-4D97-AF65-F5344CB8AC3E}">
        <p14:creationId xmlns:p14="http://schemas.microsoft.com/office/powerpoint/2010/main" val="3785529599"/>
      </p:ext>
    </p:extLst>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C01D38-061C-4D2A-A9E8-46262C0956BF}">
  <ds:schemaRefs>
    <ds:schemaRef ds:uri="http://schemas.microsoft.com/sharepoint/v3/contenttype/forms"/>
  </ds:schemaRefs>
</ds:datastoreItem>
</file>

<file path=customXml/itemProps2.xml><?xml version="1.0" encoding="utf-8"?>
<ds:datastoreItem xmlns:ds="http://schemas.openxmlformats.org/officeDocument/2006/customXml" ds:itemID="{D8D17779-8AF6-4CF6-9CC9-4AD2884F9E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D9FCC5-DEE9-463E-A42D-487E8EA6EF0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1530</TotalTime>
  <Words>5156</Words>
  <Application>Microsoft Office PowerPoint</Application>
  <PresentationFormat>Widescreen</PresentationFormat>
  <Paragraphs>320</Paragraphs>
  <Slides>44</Slides>
  <Notes>5</Notes>
  <HiddenSlides>0</HiddenSlides>
  <MMClips>0</MMClips>
  <ScaleCrop>false</ScaleCrop>
  <HeadingPairs>
    <vt:vector size="4" baseType="variant">
      <vt:variant>
        <vt:lpstr>Theme</vt:lpstr>
      </vt:variant>
      <vt:variant>
        <vt:i4>2</vt:i4>
      </vt:variant>
      <vt:variant>
        <vt:lpstr>Slide Titles</vt:lpstr>
      </vt:variant>
      <vt:variant>
        <vt:i4>44</vt:i4>
      </vt:variant>
    </vt:vector>
  </HeadingPairs>
  <TitlesOfParts>
    <vt:vector size="46"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Dr. Ibrahim</dc:creator>
  <cp:lastModifiedBy>Dr. Ibrahim</cp:lastModifiedBy>
  <cp:revision>130</cp:revision>
  <dcterms:created xsi:type="dcterms:W3CDTF">2026-05-18T15:42:29Z</dcterms:created>
  <dcterms:modified xsi:type="dcterms:W3CDTF">2026-06-30T19:56:35Z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