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B0A34-DA85-CEBA-BF9B-99CD0BD7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5A27F5-6ADF-7178-42F6-834606EB8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6F12-8A18-4E0C-AE0B-07192516513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97E191-131D-F73C-147F-12FD3F57E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BB0A10-66A6-5ED0-F250-BB5093F7A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CEE5-D7B4-4D07-B79D-5242DC7F0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021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1889FD-F1E6-A1EB-902C-F46BFCC99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56807-66FA-745E-C84C-F19A69042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2A8FA-9B06-0A3F-1572-71C18C8A1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326F12-8A18-4E0C-AE0B-07192516513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6B164-AC13-C85D-18CA-4EC86F30BC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16210-C0E6-395F-58B8-AC9EF3CDD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E4CEE5-D7B4-4D07-B79D-5242DC7F0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3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91EF2-C239-1FC1-5B6E-363DA0BA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B2C70-527A-8ACA-3EF4-237586D94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980">
        <p:random/>
      </p:transition>
    </mc:Choice>
    <mc:Fallback xmlns="">
      <p:transition spd="slow" advTm="1098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B0A1C-DB6C-3607-00A0-CF562131F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D54CC7-A906-4C02-8964-63F315FB65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5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816">
        <p:random/>
      </p:transition>
    </mc:Choice>
    <mc:Fallback xmlns="">
      <p:transition spd="slow" advTm="7816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55538-2A54-3D62-64B3-E0B3317C3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03828-2E28-061B-9CF8-8D6644BCB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63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1114">
        <p:random/>
      </p:transition>
    </mc:Choice>
    <mc:Fallback xmlns="">
      <p:transition spd="slow" advTm="41114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BD11B-75AE-3B60-2652-86539EF86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Hash Functions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A8B614-1AAC-1471-7E2E-15A263076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6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7746">
        <p:random/>
      </p:transition>
    </mc:Choice>
    <mc:Fallback xmlns="">
      <p:transition spd="slow" advTm="187746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415D8-47F2-763C-4B7D-93A04E886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D4C86E-5111-89A5-D010-CD91C1084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9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2761">
        <p:random/>
      </p:transition>
    </mc:Choice>
    <mc:Fallback xmlns="">
      <p:transition spd="slow" advTm="62761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B7ADF-A63B-13C2-4160-5B41B822C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C7C5B-3BA0-E549-025C-4BCD30AA4A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98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3506">
        <p:random/>
      </p:transition>
    </mc:Choice>
    <mc:Fallback xmlns="">
      <p:transition spd="slow" advTm="53506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642D55-17FF-41E6-96F5-E4F934D7A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193A42-3626-05E7-1E12-95B40A5FF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62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6614">
        <p:random/>
      </p:transition>
    </mc:Choice>
    <mc:Fallback xmlns="">
      <p:transition spd="slow" advTm="176614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7D689-1C04-1034-A2F1-556BE3336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7BD5D-6427-316C-4B33-2752F7C0C0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8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3684">
        <p:random/>
      </p:transition>
    </mc:Choice>
    <mc:Fallback xmlns="">
      <p:transition spd="slow" advTm="133684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10E318-91CF-978C-1938-534F8BA45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3799FF-1A49-EE2E-4509-071409DD8A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708">
        <p:random/>
      </p:transition>
    </mc:Choice>
    <mc:Fallback xmlns="">
      <p:transition spd="slow" advTm="70708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30F73-0651-1B82-6756-081681135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9FDF7-94E5-944D-6CC5-E4FAB375F3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19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1163">
        <p:random/>
      </p:transition>
    </mc:Choice>
    <mc:Fallback xmlns="">
      <p:transition spd="slow" advTm="221163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B013F0-BDBF-D6E1-68B5-204FDF7A7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06D711-2097-AB1D-4A0D-B68E0BEDA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7379F3-83DC-1924-9B36-57696FEDB758}"/>
              </a:ext>
            </a:extLst>
          </p:cNvPr>
          <p:cNvSpPr txBox="1"/>
          <p:nvPr/>
        </p:nvSpPr>
        <p:spPr>
          <a:xfrm>
            <a:off x="147754" y="133143"/>
            <a:ext cx="1803709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GB" b="1" dirty="0"/>
              <a:t>For review purposes only</a:t>
            </a:r>
          </a:p>
        </p:txBody>
      </p:sp>
    </p:spTree>
    <p:extLst>
      <p:ext uri="{BB962C8B-B14F-4D97-AF65-F5344CB8AC3E}">
        <p14:creationId xmlns:p14="http://schemas.microsoft.com/office/powerpoint/2010/main" val="179119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855">
        <p:random/>
      </p:transition>
    </mc:Choice>
    <mc:Fallback xmlns="">
      <p:transition spd="slow" advTm="8855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45FF7E-2B59-2CEC-63BA-BF1F9C172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Reasons for Interest in Avoiding Encryption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2F5A4-DA60-08BC-15FF-D12A0A457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3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4635">
        <p:random/>
      </p:transition>
    </mc:Choice>
    <mc:Fallback xmlns="">
      <p:transition spd="slow" advTm="184635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5082C-110E-0679-D515-C53762F5E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Message Authentication Code (MAC)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84721F-E756-D5D7-AC6D-22D9F17B5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9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4349">
        <p:random/>
      </p:transition>
    </mc:Choice>
    <mc:Fallback xmlns="">
      <p:transition spd="slow" advTm="144349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DBD38-D94A-DF53-CBB3-62AD45693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Digital Signature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2B1DE4-9C71-D9D1-D481-46AD34AF5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5218">
        <p:random/>
      </p:transition>
    </mc:Choice>
    <mc:Fallback xmlns="">
      <p:transition spd="slow" advTm="155218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04CAC-0F5C-D44D-077D-019FF75AF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1399D-A135-7A6E-2F28-D814A2808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9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9211">
        <p:random/>
      </p:transition>
    </mc:Choice>
    <mc:Fallback xmlns="">
      <p:transition spd="slow" advTm="139211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A3E293-5253-2431-48B7-EA00A0810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Hash Function Uses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67994-FABE-7BEB-2003-82A7BED67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7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1170">
        <p:random/>
      </p:transition>
    </mc:Choice>
    <mc:Fallback xmlns="">
      <p:transition spd="slow" advTm="25117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0510CC-641C-005D-C915-84FD19A3C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First Simple Hash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A33B0-C4F0-DD45-A9ED-3D98FFE333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67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1600">
        <p:random/>
      </p:transition>
    </mc:Choice>
    <mc:Fallback xmlns="">
      <p:transition spd="slow" advTm="2116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0044D8-A65C-201F-88B6-6EABC53B8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First Simple Hash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7D563-6081-4A38-6006-09C4DB06F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3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3270">
        <p:random/>
      </p:transition>
    </mc:Choice>
    <mc:Fallback xmlns="">
      <p:transition spd="slow" advTm="28327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8591A0-FE61-2F3E-9E7A-78DAD1C51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Second</a:t>
            </a:r>
            <a:r>
              <a:rPr lang="en-US"/>
              <a:t> Simple Hash Functions </a:t>
            </a:r>
            <a:br>
              <a:rPr lang="en-US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BE3DED-BBA6-B64F-4021-6E725FBADC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1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6688">
        <p:random/>
      </p:transition>
    </mc:Choice>
    <mc:Fallback xmlns="">
      <p:transition spd="slow" advTm="166688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8FA86-6C30-1DFB-020C-8688DB565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5469E-234A-CA5E-6203-A47B70F40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7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755">
        <p:random/>
      </p:transition>
    </mc:Choice>
    <mc:Fallback xmlns="">
      <p:transition spd="slow" advTm="51755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D0E9E6-C8D9-930C-5DF4-677395142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and Security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87EF12-5A39-8843-6B5A-3DA47E190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90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3335">
        <p:random/>
      </p:transition>
    </mc:Choice>
    <mc:Fallback xmlns="">
      <p:transition spd="slow" advTm="223335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BFEB50-C83B-B6F6-E026-2B1481962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500"/>
              </a:lnSpc>
              <a:defRPr/>
            </a:pPr>
            <a:r>
              <a:rPr lang="en-US" sz="4000">
                <a:ea typeface="ＭＳ Ｐゴシック" pitchFamily="-107" charset="-128"/>
                <a:cs typeface="ＭＳ Ｐゴシック" pitchFamily="-107" charset="-128"/>
              </a:rPr>
              <a:t>Table 11.1</a:t>
            </a:r>
            <a:br>
              <a:rPr lang="en-US" sz="4000">
                <a:ea typeface="ＭＳ Ｐゴシック" pitchFamily="-107" charset="-128"/>
                <a:cs typeface="ＭＳ Ｐゴシック" pitchFamily="-107" charset="-128"/>
              </a:rPr>
            </a:br>
            <a:r>
              <a:rPr lang="en-US" sz="2800">
                <a:ea typeface="ＭＳ Ｐゴシック" pitchFamily="-107" charset="-128"/>
                <a:cs typeface="ＭＳ Ｐゴシック" pitchFamily="-107" charset="-128"/>
              </a:rPr>
              <a:t>Requirements for a Cryptographic Hash Function H</a:t>
            </a:r>
            <a:endParaRPr lang="en-AU" sz="4000" dirty="0">
              <a:ea typeface="ＭＳ Ｐゴシック" pitchFamily="-107" charset="-128"/>
              <a:cs typeface="ＭＳ Ｐゴシック" pitchFamily="-107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1D5A2-5C18-917A-D2FA-92CB34A600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00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68047">
        <p:random/>
      </p:transition>
    </mc:Choice>
    <mc:Fallback xmlns="">
      <p:transition spd="slow" advTm="568047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B3280-CB28-256D-322E-9DF5B92BD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97239F-4D56-F1AB-85CB-B4D4CBC3B1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4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4546">
        <p:random/>
      </p:transition>
    </mc:Choice>
    <mc:Fallback xmlns="">
      <p:transition spd="slow" advTm="64546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4A3227-3E71-D3A7-0985-D72046799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75005-9F1F-6D44-700D-3599B6387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3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201">
        <p:random/>
      </p:transition>
    </mc:Choice>
    <mc:Fallback xmlns="">
      <p:transition spd="slow" advTm="162201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F5CAA-A695-FF85-80F0-399F90F05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Attacks on Hash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0120C-1B5B-F04C-4971-B825C080F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11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3398">
        <p:random/>
      </p:transition>
    </mc:Choice>
    <mc:Fallback xmlns="">
      <p:transition spd="slow" advTm="163398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FA772F-561F-D7F2-EF3E-4FD0D1F05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Collision Resistant Attacks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3FF20-E926-F5A5-C04A-D63EF5C573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53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4060">
        <p:random/>
      </p:transition>
    </mc:Choice>
    <mc:Fallback xmlns="">
      <p:transition spd="slow" advTm="9406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E5BBF-FE21-141E-4D49-80D0F22CF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Collision Resistant Attacks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4BA5D-F938-D586-BC0D-0A61E1EFF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4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384">
        <p:random/>
      </p:transition>
    </mc:Choice>
    <mc:Fallback xmlns="">
      <p:transition spd="slow" advTm="140384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DCAF91-F23C-6438-FB5A-FF3A9EAC5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A Letter</a:t>
            </a:r>
            <a:br>
              <a:rPr lang="en-US"/>
            </a:br>
            <a:r>
              <a:rPr lang="en-US"/>
              <a:t> in 2</a:t>
            </a:r>
            <a:r>
              <a:rPr lang="en-US" baseline="30000"/>
              <a:t>38</a:t>
            </a:r>
            <a:r>
              <a:rPr lang="en-US"/>
              <a:t> </a:t>
            </a:r>
            <a:br>
              <a:rPr lang="en-US"/>
            </a:br>
            <a:r>
              <a:rPr lang="en-US"/>
              <a:t>Variation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DF8D2-7052-4189-7352-8C8C60E48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2445">
        <p:random/>
      </p:transition>
    </mc:Choice>
    <mc:Fallback xmlns="">
      <p:transition spd="slow" advTm="152445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882E32-C80B-EBC8-AB42-9534C21AE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BC6F9-A835-75CB-C6A9-87A66E580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2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5862">
        <p:random/>
      </p:transition>
    </mc:Choice>
    <mc:Fallback xmlns="">
      <p:transition spd="slow" advTm="225862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A4697E-0D07-2781-E343-6A9DC8D9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Secure Hash Algorithm (SHA)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7FD10-12A1-5989-A5D2-B66F322BD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89">
        <p:random/>
      </p:transition>
    </mc:Choice>
    <mc:Fallback xmlns="">
      <p:transition spd="slow" advTm="120089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6E3EA-170F-F793-6F93-3E618237C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3EC979-FB3D-8420-37B6-905C240568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0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5992">
        <p:random/>
      </p:transition>
    </mc:Choice>
    <mc:Fallback xmlns="">
      <p:transition spd="slow" advTm="65992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3E9F80-CECC-3C1B-4F30-E0B139E13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SHA-3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D5D6B-0D57-E73D-79D1-39A345F63D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7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7483">
        <p:random/>
      </p:transition>
    </mc:Choice>
    <mc:Fallback xmlns="">
      <p:transition spd="slow" advTm="87483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6AC70-8148-A4E8-F6F5-F866ADDEE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Sponge Construction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AAD2E-A371-9A14-443A-18BF2B49B5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1243">
        <p:random/>
      </p:transition>
    </mc:Choice>
    <mc:Fallback xmlns="">
      <p:transition spd="slow" advTm="151243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EE77F-D00A-E6D4-5D92-C84BA508E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B8603-2AC2-28D7-196A-86D355B115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4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9982">
        <p:random/>
      </p:transition>
    </mc:Choice>
    <mc:Fallback xmlns="">
      <p:transition spd="slow" advTm="49982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DB5C9-F356-B23C-D49B-65D67AD1A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769A35-6589-25D7-1A84-5373A7AE9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78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8476">
        <p:random/>
      </p:transition>
    </mc:Choice>
    <mc:Fallback xmlns="">
      <p:transition spd="slow" advTm="168476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3CF846-4D8D-8EF3-E536-B4F142F0A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E37E1-FE18-3D34-F7CA-410600BED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2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200">
        <p:random/>
      </p:transition>
    </mc:Choice>
    <mc:Fallback xmlns="">
      <p:transition spd="slow" advTm="1102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07DD6A-08A0-4F33-A5BD-2157E7CDA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DE889-4A98-2808-86DE-D46282DF76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200">
        <p:random/>
      </p:transition>
    </mc:Choice>
    <mc:Fallback xmlns="">
      <p:transition spd="slow" advTm="1102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AD77B-554F-494B-67C6-55520F0C4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6F2FF-A8B9-4588-A9E6-AD9CB29129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13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6886">
        <p:random/>
      </p:transition>
    </mc:Choice>
    <mc:Fallback xmlns="">
      <p:transition spd="slow" advTm="116886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E26D0F-CC2B-54C0-AFF2-EC7C10CE7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CB893-0107-BF09-A69E-55092D4091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67">
        <p:random/>
      </p:transition>
    </mc:Choice>
    <mc:Fallback xmlns="">
      <p:transition spd="slow" advTm="12867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82</Words>
  <Application>Microsoft Office PowerPoint</Application>
  <PresentationFormat>Widescreen</PresentationFormat>
  <Paragraphs>21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ＭＳ Ｐゴシック</vt:lpstr>
      <vt:lpstr>Aptos</vt:lpstr>
      <vt:lpstr>Aptos Display</vt:lpstr>
      <vt:lpstr>Arial</vt:lpstr>
      <vt:lpstr>Office Theme</vt:lpstr>
      <vt:lpstr>PowerPoint Presentation</vt:lpstr>
      <vt:lpstr>Course content</vt:lpstr>
      <vt:lpstr>Agenda</vt:lpstr>
      <vt:lpstr>Hash Functions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Reasons for Interest in Avoiding Encryption</vt:lpstr>
      <vt:lpstr>Message Authentication Code (MAC)</vt:lpstr>
      <vt:lpstr>Digital Signature</vt:lpstr>
      <vt:lpstr>PowerPoint Presentation</vt:lpstr>
      <vt:lpstr>Other Hash Function Uses</vt:lpstr>
      <vt:lpstr>First Simple Hash Functions </vt:lpstr>
      <vt:lpstr>First Simple Hash Functions </vt:lpstr>
      <vt:lpstr>Second Simple Hash Functions  </vt:lpstr>
      <vt:lpstr>PowerPoint Presentation</vt:lpstr>
      <vt:lpstr>Requirements and Security</vt:lpstr>
      <vt:lpstr>Table 11.1 Requirements for a Cryptographic Hash Function H</vt:lpstr>
      <vt:lpstr>PowerPoint Presentation</vt:lpstr>
      <vt:lpstr>PowerPoint Presentation</vt:lpstr>
      <vt:lpstr>Attacks on Hash Functions</vt:lpstr>
      <vt:lpstr>Collision Resistant Attacks</vt:lpstr>
      <vt:lpstr>Collision Resistant Attacks</vt:lpstr>
      <vt:lpstr>A Letter  in 238  Variation</vt:lpstr>
      <vt:lpstr>PowerPoint Presentation</vt:lpstr>
      <vt:lpstr>Secure Hash Algorithm (SHA)</vt:lpstr>
      <vt:lpstr>PowerPoint Presentation</vt:lpstr>
      <vt:lpstr>SHA-3</vt:lpstr>
      <vt:lpstr>The Sponge Construction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2</cp:revision>
  <dcterms:created xsi:type="dcterms:W3CDTF">2024-11-15T08:40:31Z</dcterms:created>
  <dcterms:modified xsi:type="dcterms:W3CDTF">2024-11-22T09:58:37Z</dcterms:modified>
</cp:coreProperties>
</file>