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handoutMasterIdLst>
    <p:handoutMasterId r:id="rId34"/>
  </p:handoutMasterIdLst>
  <p:sldIdLst>
    <p:sldId id="303" r:id="rId5"/>
    <p:sldId id="901" r:id="rId6"/>
    <p:sldId id="906" r:id="rId7"/>
    <p:sldId id="908" r:id="rId8"/>
    <p:sldId id="909" r:id="rId9"/>
    <p:sldId id="911" r:id="rId10"/>
    <p:sldId id="912" r:id="rId11"/>
    <p:sldId id="914" r:id="rId12"/>
    <p:sldId id="913" r:id="rId13"/>
    <p:sldId id="915" r:id="rId14"/>
    <p:sldId id="916" r:id="rId15"/>
    <p:sldId id="917" r:id="rId16"/>
    <p:sldId id="918" r:id="rId17"/>
    <p:sldId id="920" r:id="rId18"/>
    <p:sldId id="924" r:id="rId19"/>
    <p:sldId id="922" r:id="rId20"/>
    <p:sldId id="925" r:id="rId21"/>
    <p:sldId id="926" r:id="rId22"/>
    <p:sldId id="927" r:id="rId23"/>
    <p:sldId id="928" r:id="rId24"/>
    <p:sldId id="929" r:id="rId25"/>
    <p:sldId id="930" r:id="rId26"/>
    <p:sldId id="931" r:id="rId27"/>
    <p:sldId id="932" r:id="rId28"/>
    <p:sldId id="933" r:id="rId29"/>
    <p:sldId id="934" r:id="rId30"/>
    <p:sldId id="923"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1"/>
            <p14:sldId id="906"/>
            <p14:sldId id="908"/>
            <p14:sldId id="909"/>
            <p14:sldId id="911"/>
            <p14:sldId id="912"/>
            <p14:sldId id="914"/>
            <p14:sldId id="913"/>
            <p14:sldId id="915"/>
            <p14:sldId id="916"/>
            <p14:sldId id="917"/>
            <p14:sldId id="918"/>
            <p14:sldId id="920"/>
            <p14:sldId id="924"/>
            <p14:sldId id="922"/>
            <p14:sldId id="925"/>
            <p14:sldId id="926"/>
            <p14:sldId id="927"/>
            <p14:sldId id="928"/>
            <p14:sldId id="929"/>
            <p14:sldId id="930"/>
            <p14:sldId id="931"/>
            <p14:sldId id="932"/>
            <p14:sldId id="933"/>
            <p14:sldId id="934"/>
            <p14:sldId id="9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3829" autoAdjust="0"/>
  </p:normalViewPr>
  <p:slideViewPr>
    <p:cSldViewPr snapToGrid="0">
      <p:cViewPr varScale="1">
        <p:scale>
          <a:sx n="65" d="100"/>
          <a:sy n="65" d="100"/>
        </p:scale>
        <p:origin x="762"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10/08/1447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4376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2824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00018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96164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0854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345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5388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28022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35908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658101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08602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78970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371195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076601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39346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221145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7225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823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midocean.ae/academic-calendar-2/"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6" y="2630932"/>
            <a:ext cx="4632704"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7" y="4275921"/>
            <a:ext cx="4658161"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11" name="TextBox 10"/>
          <p:cNvSpPr txBox="1"/>
          <p:nvPr/>
        </p:nvSpPr>
        <p:spPr>
          <a:xfrm>
            <a:off x="7077075" y="3731515"/>
            <a:ext cx="3904894"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015"/>
    </mc:Choice>
    <mc:Fallback xmlns="">
      <p:transition spd="slow" advTm="8701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About Your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458086" y="3084823"/>
            <a:ext cx="8417320" cy="2015936"/>
          </a:xfrm>
          <a:prstGeom prst="rect">
            <a:avLst/>
          </a:prstGeom>
          <a:noFill/>
        </p:spPr>
        <p:txBody>
          <a:bodyPr wrap="square" rtlCol="0">
            <a:spAutoFit/>
          </a:bodyPr>
          <a:lstStyle/>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دكتوراه الفلسلفة في إدارة الأعمال.</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ماجستير في إدارة أعمال.</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بكالوريوس إدارة الأعمال.</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أستاذ إدارة الأعمال المساعد في جامعة ميدأوشن.</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باحث علمي في المجالات الإدارية.</a:t>
            </a:r>
            <a:endParaRPr lang="en-US" sz="2800" dirty="0">
              <a:latin typeface="Times New Roman" panose="02020603050405020304" pitchFamily="18" charset="0"/>
              <a:cs typeface="Times New Roman" panose="02020603050405020304" pitchFamily="18" charset="0"/>
            </a:endParaRP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3308815" y="1449932"/>
            <a:ext cx="1351416"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p>
        </p:txBody>
      </p:sp>
      <p:sp>
        <p:nvSpPr>
          <p:cNvPr id="16" name="TextBox 15"/>
          <p:cNvSpPr txBox="1"/>
          <p:nvPr/>
        </p:nvSpPr>
        <p:spPr>
          <a:xfrm>
            <a:off x="3385474" y="1792450"/>
            <a:ext cx="1191663"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Lecture</a:t>
            </a:r>
            <a:endParaRPr lang="en-US" sz="1400" b="1" dirty="0">
              <a:solidFill>
                <a:schemeClr val="bg1"/>
              </a:solidFill>
              <a:cs typeface="Times New Roman" panose="02020603050405020304" pitchFamily="18" charset="0"/>
            </a:endParaRPr>
          </a:p>
        </p:txBody>
      </p:sp>
      <p:pic>
        <p:nvPicPr>
          <p:cNvPr id="9" name="Picture 8">
            <a:extLst>
              <a:ext uri="{FF2B5EF4-FFF2-40B4-BE49-F238E27FC236}">
                <a16:creationId xmlns:a16="http://schemas.microsoft.com/office/drawing/2014/main" id="{ADCBE846-51C1-D468-1769-C09363413C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50823" y="2499845"/>
            <a:ext cx="3116580" cy="2735580"/>
          </a:xfrm>
          <a:prstGeom prst="rect">
            <a:avLst/>
          </a:prstGeom>
        </p:spPr>
      </p:pic>
    </p:spTree>
    <p:extLst>
      <p:ext uri="{BB962C8B-B14F-4D97-AF65-F5344CB8AC3E}">
        <p14:creationId xmlns:p14="http://schemas.microsoft.com/office/powerpoint/2010/main" val="3758211107"/>
      </p:ext>
    </p:extLst>
  </p:cSld>
  <p:clrMapOvr>
    <a:masterClrMapping/>
  </p:clrMapOvr>
  <mc:AlternateContent xmlns:mc="http://schemas.openxmlformats.org/markup-compatibility/2006" xmlns:p14="http://schemas.microsoft.com/office/powerpoint/2010/main">
    <mc:Choice Requires="p14">
      <p:transition spd="slow" p14:dur="2000" advTm="22396"/>
    </mc:Choice>
    <mc:Fallback xmlns="">
      <p:transition spd="slow" advTm="2239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677873"/>
            <a:ext cx="76323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Academic Calendar</a:t>
            </a:r>
          </a:p>
          <a:p>
            <a:r>
              <a:rPr lang="ar-EG" sz="2800" b="1" dirty="0">
                <a:solidFill>
                  <a:srgbClr val="00B0F0"/>
                </a:solidFill>
                <a:latin typeface="Alexandria" charset="0"/>
                <a:cs typeface="Alexandria" charset="0"/>
              </a:rPr>
              <a:t>التقويم الأكاديمي</a:t>
            </a:r>
            <a:endParaRPr lang="en-US" sz="2800" b="1" dirty="0">
              <a:solidFill>
                <a:srgbClr val="00B0F0"/>
              </a:solidFill>
              <a:latin typeface="Alexandria" charset="0"/>
              <a:cs typeface="Alexandria" charset="0"/>
            </a:endParaRPr>
          </a:p>
        </p:txBody>
      </p:sp>
      <p:sp>
        <p:nvSpPr>
          <p:cNvPr id="15" name="Rectangle 14"/>
          <p:cNvSpPr/>
          <p:nvPr/>
        </p:nvSpPr>
        <p:spPr>
          <a:xfrm>
            <a:off x="957939" y="2424041"/>
            <a:ext cx="10205930" cy="3382657"/>
          </a:xfrm>
          <a:prstGeom prst="rect">
            <a:avLst/>
          </a:prstGeom>
        </p:spPr>
        <p:txBody>
          <a:bodyPr wrap="square">
            <a:spAutoFit/>
          </a:bodyPr>
          <a:lstStyle/>
          <a:p>
            <a:pPr algn="justLow" rtl="1">
              <a:lnSpc>
                <a:spcPct val="150000"/>
              </a:lnSpc>
              <a:spcAft>
                <a:spcPts val="1000"/>
              </a:spcAft>
            </a:pPr>
            <a:r>
              <a:rPr lang="ar-EG" sz="2800" dirty="0">
                <a:effectLst/>
                <a:ea typeface="Calibri" panose="020F0502020204030204" pitchFamily="34" charset="0"/>
                <a:cs typeface="Arial" panose="020B0604020202020204" pitchFamily="34" charset="0"/>
              </a:rPr>
              <a:t>للاطلاع على التقويم الأكاديمي، لمعرفة موعد بدء وانتهاء الدراسة الخاصة بالفصل الدراسي، ومخطط الأسابيع الدراسية، وآخر موعد للاعتذار عن الفصل الدراسي أو المقرر، وموعد بدء الاختبارات النهائية، وموعد نهاية الاختبارات النهائية ... يمكنك الدخول على الرابط التالي:</a:t>
            </a:r>
          </a:p>
          <a:p>
            <a:pPr algn="ctr" rtl="1">
              <a:lnSpc>
                <a:spcPct val="150000"/>
              </a:lnSpc>
              <a:spcAft>
                <a:spcPts val="1000"/>
              </a:spcAft>
            </a:pPr>
            <a:r>
              <a:rPr lang="en-US" sz="2800" b="1" dirty="0">
                <a:solidFill>
                  <a:srgbClr val="0070C0"/>
                </a:solidFill>
                <a:ea typeface="Calibri" panose="020F0502020204030204" pitchFamily="34" charset="0"/>
                <a:cs typeface="Arial" panose="020B0604020202020204" pitchFamily="34" charset="0"/>
                <a:hlinkClick r:id="rId3"/>
              </a:rPr>
              <a:t>https://midocean.ae/academic-calendar-2/</a:t>
            </a:r>
            <a:r>
              <a:rPr lang="ar-EG" sz="2800" b="1" dirty="0">
                <a:solidFill>
                  <a:srgbClr val="0070C0"/>
                </a:solidFill>
                <a:ea typeface="Calibri" panose="020F0502020204030204" pitchFamily="34" charset="0"/>
                <a:cs typeface="Arial" panose="020B0604020202020204" pitchFamily="34" charset="0"/>
              </a:rPr>
              <a:t> </a:t>
            </a:r>
            <a:endParaRPr lang="en-US" sz="2800" b="1" dirty="0">
              <a:solidFill>
                <a:srgbClr val="0070C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0759172"/>
      </p:ext>
    </p:extLst>
  </p:cSld>
  <p:clrMapOvr>
    <a:masterClrMapping/>
  </p:clrMapOvr>
  <p:transition spd="slow" advTm="59506">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4" name="Group 3"/>
          <p:cNvGrpSpPr/>
          <p:nvPr/>
        </p:nvGrpSpPr>
        <p:grpSpPr>
          <a:xfrm>
            <a:off x="1146412" y="1445166"/>
            <a:ext cx="8830101" cy="4706235"/>
            <a:chOff x="1146412" y="1445166"/>
            <a:chExt cx="8830101" cy="4706235"/>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42886"/>
            <a:stretch/>
          </p:blipFill>
          <p:spPr>
            <a:xfrm>
              <a:off x="1146412" y="1445166"/>
              <a:ext cx="8830101" cy="4706235"/>
            </a:xfrm>
            <a:prstGeom prst="rect">
              <a:avLst/>
            </a:prstGeom>
          </p:spPr>
        </p:pic>
        <p:sp>
          <p:nvSpPr>
            <p:cNvPr id="3" name="Rectangle 2"/>
            <p:cNvSpPr/>
            <p:nvPr/>
          </p:nvSpPr>
          <p:spPr>
            <a:xfrm>
              <a:off x="5158853" y="2674961"/>
              <a:ext cx="1801505" cy="4367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67496708"/>
      </p:ext>
    </p:extLst>
  </p:cSld>
  <p:clrMapOvr>
    <a:masterClrMapping/>
  </p:clrMapOvr>
  <mc:AlternateContent xmlns:mc="http://schemas.openxmlformats.org/markup-compatibility/2006" xmlns:p14="http://schemas.microsoft.com/office/powerpoint/2010/main">
    <mc:Choice Requires="p14">
      <p:transition spd="slow" p14:dur="2000" advTm="101417"/>
    </mc:Choice>
    <mc:Fallback xmlns="">
      <p:transition spd="slow" advTm="10141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27425" y="1514901"/>
            <a:ext cx="9050358" cy="4667535"/>
            <a:chOff x="927425" y="1514901"/>
            <a:chExt cx="9050358" cy="4667535"/>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910"/>
            <a:stretch/>
          </p:blipFill>
          <p:spPr>
            <a:xfrm>
              <a:off x="927425" y="1514901"/>
              <a:ext cx="9050358" cy="4667535"/>
            </a:xfrm>
            <a:prstGeom prst="rect">
              <a:avLst/>
            </a:prstGeom>
            <a:ln>
              <a:solidFill>
                <a:schemeClr val="bg1"/>
              </a:solidFill>
            </a:ln>
          </p:spPr>
        </p:pic>
        <p:sp>
          <p:nvSpPr>
            <p:cNvPr id="9" name="Rectangle 8"/>
            <p:cNvSpPr/>
            <p:nvPr/>
          </p:nvSpPr>
          <p:spPr>
            <a:xfrm>
              <a:off x="1228300" y="1631692"/>
              <a:ext cx="1835964" cy="369332"/>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pPr algn="r" rtl="1"/>
              <a:r>
                <a:rPr lang="ar-EG" dirty="0">
                  <a:latin typeface="Microsoft Sans Serif" panose="020B0604020202020204" pitchFamily="34" charset="0"/>
                  <a:cs typeface="Microsoft Sans Serif" panose="020B0604020202020204" pitchFamily="34" charset="0"/>
                </a:rPr>
                <a:t>الحالي، بداية من يوم</a:t>
              </a:r>
            </a:p>
          </p:txBody>
        </p:sp>
      </p:grpSp>
    </p:spTree>
    <p:extLst>
      <p:ext uri="{BB962C8B-B14F-4D97-AF65-F5344CB8AC3E}">
        <p14:creationId xmlns:p14="http://schemas.microsoft.com/office/powerpoint/2010/main" val="1399655363"/>
      </p:ext>
    </p:extLst>
  </p:cSld>
  <p:clrMapOvr>
    <a:masterClrMapping/>
  </p:clrMapOvr>
  <mc:AlternateContent xmlns:mc="http://schemas.openxmlformats.org/markup-compatibility/2006" xmlns:p14="http://schemas.microsoft.com/office/powerpoint/2010/main">
    <mc:Choice Requires="p14">
      <p:transition spd="slow" p14:dur="2000" advTm="124763"/>
    </mc:Choice>
    <mc:Fallback xmlns="">
      <p:transition spd="slow" advTm="12476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37987"/>
            <a:ext cx="8830100" cy="3586238"/>
          </a:xfrm>
          <a:prstGeom prst="rect">
            <a:avLst/>
          </a:prstGeom>
        </p:spPr>
        <p:txBody>
          <a:bodyPr wrap="square">
            <a:spAutoFit/>
          </a:bodyPr>
          <a:lstStyle/>
          <a:p>
            <a:pPr algn="ctr" rtl="1">
              <a:lnSpc>
                <a:spcPct val="250000"/>
              </a:lnSpc>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على المنصة التعليمية </a:t>
            </a:r>
            <a:r>
              <a:rPr lang="en-US" sz="32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12 ظهراً</a:t>
            </a: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spTree>
    <p:extLst>
      <p:ext uri="{BB962C8B-B14F-4D97-AF65-F5344CB8AC3E}">
        <p14:creationId xmlns:p14="http://schemas.microsoft.com/office/powerpoint/2010/main" val="2379368031"/>
      </p:ext>
    </p:extLst>
  </p:cSld>
  <p:clrMapOvr>
    <a:masterClrMapping/>
  </p:clrMapOvr>
  <mc:AlternateContent xmlns:mc="http://schemas.openxmlformats.org/markup-compatibility/2006" xmlns:p14="http://schemas.microsoft.com/office/powerpoint/2010/main">
    <mc:Choice Requires="p14">
      <p:transition spd="slow" p14:dur="2000" advTm="43183"/>
    </mc:Choice>
    <mc:Fallback xmlns="">
      <p:transition spd="slow" advTm="431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69058"/>
            <a:ext cx="8830100" cy="4031873"/>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حلقات النقاش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هي لقاء اسبوعي مع أستاذ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المقرر</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والغرض منها مناقشة ما تم طرحه في المحاضرة المسجلة لكل اسبوع.</a:t>
            </a:r>
            <a:endPar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رابط حلقة النقاش</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متوفر على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الخاصة بالمقرر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وهو ثابت لجميع حلقات النقاش الخاصة </a:t>
            </a:r>
            <a:r>
              <a:rPr lang="ar-EG"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بالمقرر</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a:t>
            </a:r>
            <a:endParaRPr lang="ar-SA" sz="4400" b="1" u="sng" dirty="0">
              <a:solidFill>
                <a:srgbClr val="FF0000"/>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951783661"/>
      </p:ext>
    </p:extLst>
  </p:cSld>
  <p:clrMapOvr>
    <a:masterClrMapping/>
  </p:clrMapOvr>
  <mc:AlternateContent xmlns:mc="http://schemas.openxmlformats.org/markup-compatibility/2006" xmlns:p14="http://schemas.microsoft.com/office/powerpoint/2010/main">
    <mc:Choice Requires="p14">
      <p:transition spd="slow" p14:dur="2000" advTm="38349"/>
    </mc:Choice>
    <mc:Fallback xmlns="">
      <p:transition spd="slow" advTm="383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00818"/>
            <a:ext cx="8830100" cy="4031873"/>
          </a:xfrm>
          <a:prstGeom prst="rect">
            <a:avLst/>
          </a:prstGeom>
        </p:spPr>
        <p:txBody>
          <a:bodyPr wrap="square" anchor="ctr">
            <a:spAutoFit/>
          </a:bodyPr>
          <a:lstStyle/>
          <a:p>
            <a:pPr lvl="0" algn="ctr" rtl="1">
              <a:lnSpc>
                <a:spcPct val="200000"/>
              </a:lnSpc>
              <a:spcBef>
                <a:spcPct val="0"/>
              </a:spcBef>
              <a:defRPr/>
            </a:pP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موعد حلقات النقاش</a:t>
            </a:r>
          </a:p>
          <a:p>
            <a:pPr algn="ctr" rtl="1">
              <a:lnSpc>
                <a:spcPct val="200000"/>
              </a:lnSpc>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اسبوعياً </a:t>
            </a:r>
          </a:p>
          <a:p>
            <a:pPr algn="ctr" rtl="1">
              <a:lnSpc>
                <a:spcPct val="20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اليوم والتوقيت متوفر على </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srgbClr val="FF0000"/>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 الخاصة بالمقرر</a:t>
            </a:r>
            <a:endPar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15041"/>
    </mc:Choice>
    <mc:Fallback xmlns="">
      <p:transition spd="slow" advTm="1504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377305"/>
            <a:ext cx="8830100" cy="4878900"/>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حضور حلقات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C00000"/>
                </a:solidFill>
                <a:latin typeface="Calibri" panose="020F0502020204030204" pitchFamily="34" charset="0"/>
                <a:ea typeface="Tahoma" panose="020B0604030504040204" pitchFamily="34" charset="0"/>
                <a:cs typeface="Calibri" panose="020F0502020204030204" pitchFamily="34" charset="0"/>
              </a:rPr>
              <a:t>اختياري</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ينصح</a:t>
            </a:r>
            <a:r>
              <a:rPr lang="en-US"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بشدة</a:t>
            </a:r>
            <a:r>
              <a:rPr lang="ar-SA" sz="3200" b="1"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يفضل مشاهدة المحاضرة المسجلة وتلخيصها قبل حضور حلقة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845561883"/>
      </p:ext>
    </p:extLst>
  </p:cSld>
  <p:clrMapOvr>
    <a:masterClrMapping/>
  </p:clrMapOvr>
  <mc:AlternateContent xmlns:mc="http://schemas.openxmlformats.org/markup-compatibility/2006" xmlns:p14="http://schemas.microsoft.com/office/powerpoint/2010/main">
    <mc:Choice Requires="p14">
      <p:transition spd="slow" p14:dur="2000" advTm="33439"/>
    </mc:Choice>
    <mc:Fallback xmlns="">
      <p:transition spd="slow" advTm="3343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3693319"/>
          </a:xfrm>
          <a:prstGeom prst="rect">
            <a:avLst/>
          </a:prstGeom>
        </p:spPr>
        <p:txBody>
          <a:bodyPr wrap="square">
            <a:spAutoFit/>
          </a:bodyPr>
          <a:lstStyle/>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تعد الإجابة على الاختبار القصير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28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endParaRPr lang="en-US" sz="2800" b="1" dirty="0">
              <a:solidFill>
                <a:srgbClr val="FF9518"/>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القصير:</a:t>
            </a:r>
          </a:p>
          <a:p>
            <a:pPr marL="914400" lvl="1" indent="-457200" algn="r" rtl="1">
              <a:lnSpc>
                <a:spcPct val="150000"/>
              </a:lnSpc>
              <a:buFont typeface="Arial" panose="020B0604020202020204" pitchFamily="34" charset="0"/>
              <a:buChar char="•"/>
              <a:defRPr/>
            </a:pPr>
            <a:r>
              <a:rPr lang="ar-SA" sz="24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أسئلة صوتية</a:t>
            </a: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True &amp; False</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784871634"/>
      </p:ext>
    </p:extLst>
  </p:cSld>
  <p:clrMapOvr>
    <a:masterClrMapping/>
  </p:clrMapOvr>
  <p:transition spd="slow" advTm="42217">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31415"/>
          </a:xfrm>
          <a:prstGeom prst="rect">
            <a:avLst/>
          </a:prstGeom>
        </p:spPr>
        <p:txBody>
          <a:bodyPr wrap="square">
            <a:spAutoFit/>
          </a:bodyPr>
          <a:lstStyle/>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على المنصة التعليمية </a:t>
            </a:r>
            <a:r>
              <a:rPr lang="en-US" sz="26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6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ويترك لمدة أسبوع ، ثم يغلق في يوم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9 مساءً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endPar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6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 - عدد المحاولات 1 فقط.</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إذا تم الانتقال للسؤال التالي لا يمكن العودة للسؤال السابق).</a:t>
            </a:r>
          </a:p>
        </p:txBody>
      </p:sp>
    </p:spTree>
    <p:extLst>
      <p:ext uri="{BB962C8B-B14F-4D97-AF65-F5344CB8AC3E}">
        <p14:creationId xmlns:p14="http://schemas.microsoft.com/office/powerpoint/2010/main" val="896140136"/>
      </p:ext>
    </p:extLst>
  </p:cSld>
  <p:clrMapOvr>
    <a:masterClrMapping/>
  </p:clrMapOvr>
  <p:transition spd="slow" advTm="67777">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069195"/>
            <a:ext cx="10205930" cy="4401205"/>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يمكن عمل الاختبار القصير أي وقت من موعد اتاحته يوم السبت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الساعة 10 مساءاً </a:t>
            </a:r>
            <a:r>
              <a:rPr lang="ar-EG" sz="2800" b="1" dirty="0">
                <a:solidFill>
                  <a:srgbClr val="FF0000"/>
                </a:solidFill>
                <a:latin typeface="Calibri" panose="020F0502020204030204" pitchFamily="34" charset="0"/>
                <a:ea typeface="Tahoma" panose="020B0604030504040204" pitchFamily="34" charset="0"/>
                <a:cs typeface="Calibri" panose="020F0502020204030204" pitchFamily="34" charset="0"/>
              </a:rPr>
              <a:t>إ</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لى السبت التالي 8:30 مساءاً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200000"/>
              </a:lnSpc>
              <a:buFont typeface="Arial" panose="020B0604020202020204" pitchFamily="34" charset="0"/>
              <a:buChar char="•"/>
            </a:pPr>
            <a:r>
              <a:rPr lang="ar-SA" sz="2800" b="1" dirty="0">
                <a:solidFill>
                  <a:srgbClr val="0A1F61"/>
                </a:solidFill>
                <a:latin typeface="Calibri" panose="020F0502020204030204" pitchFamily="34" charset="0"/>
                <a:ea typeface="Tahoma" panose="020B0604030504040204" pitchFamily="34" charset="0"/>
                <a:cs typeface="Calibri" panose="020F0502020204030204" pitchFamily="34" charset="0"/>
              </a:rPr>
              <a:t>لماذا 8:30 مساءاً؟</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marL="457200" indent="-457200" algn="r" rtl="1">
              <a:lnSpc>
                <a:spcPct val="200000"/>
              </a:lnSpc>
              <a:buFont typeface="Arial" panose="020B0604020202020204" pitchFamily="34" charset="0"/>
              <a:buChar char="•"/>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لكي يتم الاستفادة من كامل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a:t>
            </a: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كلمة المرور ثابتة لكل الاختبارات وهي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C00000"/>
                </a:solidFill>
                <a:latin typeface="Calibri" panose="020F0502020204030204" pitchFamily="34" charset="0"/>
                <a:ea typeface="Tahoma" panose="020B0604030504040204" pitchFamily="34" charset="0"/>
                <a:cs typeface="Calibri" panose="020F0502020204030204" pitchFamily="34" charset="0"/>
              </a:rPr>
              <a:t>agree</a:t>
            </a:r>
            <a:r>
              <a:rPr lang="ar-SA" sz="2800" b="1" dirty="0">
                <a:solidFill>
                  <a:srgbClr val="C00000"/>
                </a:solidFill>
                <a:latin typeface="Calibri" panose="020F0502020204030204" pitchFamily="34" charset="0"/>
                <a:ea typeface="Tahom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2923308049"/>
      </p:ext>
    </p:extLst>
  </p:cSld>
  <p:clrMapOvr>
    <a:masterClrMapping/>
  </p:clrMapOvr>
  <p:transition spd="slow" advTm="353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 النهائي</a:t>
            </a:r>
          </a:p>
        </p:txBody>
      </p:sp>
      <p:sp>
        <p:nvSpPr>
          <p:cNvPr id="15" name="Rectangle 14"/>
          <p:cNvSpPr/>
          <p:nvPr/>
        </p:nvSpPr>
        <p:spPr>
          <a:xfrm>
            <a:off x="957939" y="2151083"/>
            <a:ext cx="10205930" cy="3418756"/>
          </a:xfrm>
          <a:prstGeom prst="rect">
            <a:avLst/>
          </a:prstGeom>
        </p:spPr>
        <p:txBody>
          <a:bodyPr wrap="square">
            <a:spAutoFit/>
          </a:bodyPr>
          <a:lstStyle/>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على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عنها نهاية الفصل الدراسي.</a:t>
            </a:r>
          </a:p>
          <a:p>
            <a:pPr marL="457200" indent="-457200" algn="justLow"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مكون من 20 سؤال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20 درجة </a:t>
            </a:r>
            <a:r>
              <a:rPr lang="ar-EG" sz="2800" b="1" dirty="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شامل محاضرات المقرر بالكامل</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أسئلة الاختبارات القصيرة.</a:t>
            </a:r>
          </a:p>
        </p:txBody>
      </p:sp>
    </p:spTree>
    <p:extLst>
      <p:ext uri="{BB962C8B-B14F-4D97-AF65-F5344CB8AC3E}">
        <p14:creationId xmlns:p14="http://schemas.microsoft.com/office/powerpoint/2010/main" val="2526503591"/>
      </p:ext>
    </p:extLst>
  </p:cSld>
  <p:clrMapOvr>
    <a:masterClrMapping/>
  </p:clrMapOvr>
  <p:transition spd="slow" advTm="43007">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85484"/>
            <a:ext cx="8830100" cy="3662541"/>
          </a:xfrm>
          <a:prstGeom prst="rect">
            <a:avLst/>
          </a:prstGeom>
        </p:spPr>
        <p:txBody>
          <a:bodyPr wrap="square" anchor="ctr">
            <a:spAutoFit/>
          </a:bodyPr>
          <a:lstStyle/>
          <a:p>
            <a:pPr algn="ctr" rtl="1">
              <a:lnSpc>
                <a:spcPct val="200000"/>
              </a:lnSpc>
            </a:pPr>
            <a:r>
              <a:rPr lang="ar-SA" sz="3200" b="1" u="sng" dirty="0">
                <a:solidFill>
                  <a:srgbClr val="C00000"/>
                </a:solidFill>
                <a:latin typeface="Calibri" panose="020F0502020204030204" pitchFamily="34" charset="0"/>
                <a:ea typeface="Tahoma" panose="020B0604030504040204" pitchFamily="34" charset="0"/>
                <a:cs typeface="Calibri" panose="020F0502020204030204" pitchFamily="34" charset="0"/>
              </a:rPr>
              <a:t>لغة المحاضرات والاختبارات</a:t>
            </a:r>
            <a:endParaRPr lang="en-US" sz="3200" b="1" u="sng" dirty="0">
              <a:solidFill>
                <a:srgbClr val="C00000"/>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واللغة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الإنجليزية.</a:t>
            </a: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الاختبارات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القصيرة والنهائية أيضًا 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واللغة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الإنجليزية.</a:t>
            </a:r>
          </a:p>
        </p:txBody>
      </p:sp>
    </p:spTree>
    <p:extLst>
      <p:ext uri="{BB962C8B-B14F-4D97-AF65-F5344CB8AC3E}">
        <p14:creationId xmlns:p14="http://schemas.microsoft.com/office/powerpoint/2010/main" val="3579563025"/>
      </p:ext>
    </p:extLst>
  </p:cSld>
  <p:clrMapOvr>
    <a:masterClrMapping/>
  </p:clrMapOvr>
  <mc:AlternateContent xmlns:mc="http://schemas.openxmlformats.org/markup-compatibility/2006" xmlns:p14="http://schemas.microsoft.com/office/powerpoint/2010/main">
    <mc:Choice Requires="p14">
      <p:transition spd="slow" p14:dur="2000" advTm="10370"/>
    </mc:Choice>
    <mc:Fallback xmlns="">
      <p:transition spd="slow" advTm="1037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3233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Schedule and Topics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graphicFrame>
        <p:nvGraphicFramePr>
          <p:cNvPr id="32" name="Table 31">
            <a:extLst>
              <a:ext uri="{FF2B5EF4-FFF2-40B4-BE49-F238E27FC236}">
                <a16:creationId xmlns:a16="http://schemas.microsoft.com/office/drawing/2014/main" id="{23698C1E-B7CF-E70B-8BA1-AE18E01C0731}"/>
              </a:ext>
            </a:extLst>
          </p:cNvPr>
          <p:cNvGraphicFramePr>
            <a:graphicFrameLocks noGrp="1"/>
          </p:cNvGraphicFramePr>
          <p:nvPr>
            <p:extLst>
              <p:ext uri="{D42A27DB-BD31-4B8C-83A1-F6EECF244321}">
                <p14:modId xmlns:p14="http://schemas.microsoft.com/office/powerpoint/2010/main" val="3780467655"/>
              </p:ext>
            </p:extLst>
          </p:nvPr>
        </p:nvGraphicFramePr>
        <p:xfrm>
          <a:off x="968565" y="1894559"/>
          <a:ext cx="10069552" cy="4297680"/>
        </p:xfrm>
        <a:graphic>
          <a:graphicData uri="http://schemas.openxmlformats.org/drawingml/2006/table">
            <a:tbl>
              <a:tblPr firstRow="1" bandRow="1">
                <a:tableStyleId>{7DF18680-E054-41AD-8BC1-D1AEF772440D}</a:tableStyleId>
              </a:tblPr>
              <a:tblGrid>
                <a:gridCol w="834454">
                  <a:extLst>
                    <a:ext uri="{9D8B030D-6E8A-4147-A177-3AD203B41FA5}">
                      <a16:colId xmlns:a16="http://schemas.microsoft.com/office/drawing/2014/main" val="4068877806"/>
                    </a:ext>
                  </a:extLst>
                </a:gridCol>
                <a:gridCol w="1593326">
                  <a:extLst>
                    <a:ext uri="{9D8B030D-6E8A-4147-A177-3AD203B41FA5}">
                      <a16:colId xmlns:a16="http://schemas.microsoft.com/office/drawing/2014/main" val="1091306522"/>
                    </a:ext>
                  </a:extLst>
                </a:gridCol>
                <a:gridCol w="5551714">
                  <a:extLst>
                    <a:ext uri="{9D8B030D-6E8A-4147-A177-3AD203B41FA5}">
                      <a16:colId xmlns:a16="http://schemas.microsoft.com/office/drawing/2014/main" val="496007089"/>
                    </a:ext>
                  </a:extLst>
                </a:gridCol>
                <a:gridCol w="1153886">
                  <a:extLst>
                    <a:ext uri="{9D8B030D-6E8A-4147-A177-3AD203B41FA5}">
                      <a16:colId xmlns:a16="http://schemas.microsoft.com/office/drawing/2014/main" val="1897327822"/>
                    </a:ext>
                  </a:extLst>
                </a:gridCol>
                <a:gridCol w="936172">
                  <a:extLst>
                    <a:ext uri="{9D8B030D-6E8A-4147-A177-3AD203B41FA5}">
                      <a16:colId xmlns:a16="http://schemas.microsoft.com/office/drawing/2014/main" val="1005742954"/>
                    </a:ext>
                  </a:extLst>
                </a:gridCol>
              </a:tblGrid>
              <a:tr h="493799">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Week</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 Topic</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Discussion Panel</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Quiz</a:t>
                      </a:r>
                      <a:endParaRPr lang="ar-SA" sz="1600" dirty="0">
                        <a:solidFill>
                          <a:schemeClr val="tx1"/>
                        </a:solidFill>
                        <a:latin typeface="+mn-lt"/>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581905638"/>
                  </a:ext>
                </a:extLst>
              </a:tr>
              <a:tr h="575132">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Orientation Lecture</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x-none" sz="1600" b="0" i="0" u="none" strike="noStrike" cap="none" dirty="0">
                          <a:solidFill>
                            <a:schemeClr val="dk1"/>
                          </a:solidFill>
                          <a:effectLst/>
                          <a:latin typeface="+mn-lt"/>
                          <a:ea typeface="+mn-ea"/>
                          <a:cs typeface="Times New Roman" panose="02020603050405020304" pitchFamily="18" charset="0"/>
                          <a:sym typeface="Arial"/>
                        </a:rPr>
                        <a:t>Orientation Lecture</a:t>
                      </a:r>
                      <a:endParaRPr lang="en-US" sz="1600" b="0" i="0" u="none" strike="noStrike" cap="none" dirty="0">
                        <a:solidFill>
                          <a:schemeClr val="dk1"/>
                        </a:solidFill>
                        <a:effectLst/>
                        <a:latin typeface="+mn-lt"/>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المحاضرة</a:t>
                      </a:r>
                      <a:r>
                        <a:rPr lang="ar-EG" sz="1600" b="0" i="0" u="none" strike="noStrike" cap="none" baseline="0" dirty="0">
                          <a:solidFill>
                            <a:schemeClr val="dk1"/>
                          </a:solidFill>
                          <a:effectLst/>
                          <a:latin typeface="+mn-lt"/>
                          <a:ea typeface="+mn-ea"/>
                          <a:cs typeface="Times New Roman" panose="02020603050405020304" pitchFamily="18" charset="0"/>
                          <a:sym typeface="Arial"/>
                        </a:rPr>
                        <a:t> التعريفية</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159573393"/>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2</a:t>
                      </a:r>
                      <a:endParaRPr lang="ar-SA" sz="1600" dirty="0">
                        <a:latin typeface="+mn-lt"/>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Lecture 1</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Fundamentals of Professional Communication in the Digital Age</a:t>
                      </a:r>
                      <a:endParaRPr lang="ar-EG" sz="1600" b="0" u="none" strike="noStrike" cap="none" dirty="0">
                        <a:solidFill>
                          <a:schemeClr val="dk1"/>
                        </a:solidFill>
                        <a:effectLst/>
                        <a:latin typeface="+mn-lt"/>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a:solidFill>
                            <a:schemeClr val="dk1"/>
                          </a:solidFill>
                          <a:effectLst/>
                          <a:latin typeface="+mn-lt"/>
                          <a:cs typeface="Times New Roman" panose="02020603050405020304" pitchFamily="18" charset="0"/>
                          <a:sym typeface="Arial"/>
                        </a:rPr>
                        <a:t>أساسيات التواصل المهني في العصر الرقمي</a:t>
                      </a:r>
                      <a:endParaRPr lang="en-US" sz="1600" b="0" u="none" strike="noStrike" cap="none" dirty="0">
                        <a:solidFill>
                          <a:schemeClr val="dk1"/>
                        </a:solidFill>
                        <a:effectLst/>
                        <a:latin typeface="+mn-lt"/>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304825662"/>
                  </a:ext>
                </a:extLst>
              </a:tr>
              <a:tr h="575132">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3</a:t>
                      </a:r>
                      <a:endParaRPr lang="ar-SA" sz="1600" dirty="0">
                        <a:latin typeface="+mn-lt"/>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Lecture 2</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a:solidFill>
                            <a:schemeClr val="dk1"/>
                          </a:solidFill>
                          <a:effectLst/>
                          <a:latin typeface="+mn-lt"/>
                          <a:ea typeface="+mn-ea"/>
                          <a:cs typeface="Times New Roman" panose="02020603050405020304" pitchFamily="18" charset="0"/>
                          <a:sym typeface="Arial"/>
                        </a:rPr>
                        <a:t>Interpersonal Communication, Collaboration, and Workplace Etiquette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التعاون والتواصل بين الأشخاص وآداب العمل</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841387214"/>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4</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3</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Professional Writing: Planning and Organization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الكتابة المهنية: التخطيط والتنظيم</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L="0" algn="l" defTabSz="914400" rtl="0" eaLnBrk="1" latinLnBrk="0" hangingPunct="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984019538"/>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5</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4</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b="0" u="none" strike="noStrike" cap="none" dirty="0">
                          <a:solidFill>
                            <a:schemeClr val="dk1"/>
                          </a:solidFill>
                          <a:effectLst/>
                          <a:latin typeface="+mn-lt"/>
                          <a:cs typeface="Times New Roman" panose="02020603050405020304" pitchFamily="18" charset="0"/>
                          <a:sym typeface="Arial"/>
                        </a:rPr>
                        <a:t>Drafting Written Messages and Audience Adaptation</a:t>
                      </a:r>
                    </a:p>
                    <a:p>
                      <a:pPr marR="0" algn="l" rtl="0">
                        <a:lnSpc>
                          <a:spcPct val="100000"/>
                        </a:lnSpc>
                        <a:spcBef>
                          <a:spcPts val="0"/>
                        </a:spcBef>
                        <a:spcAft>
                          <a:spcPts val="0"/>
                        </a:spcAft>
                        <a:buClr>
                          <a:srgbClr val="000000"/>
                        </a:buClr>
                        <a:buFont typeface="Arial"/>
                      </a:pPr>
                      <a:r>
                        <a:rPr lang="ar-SA" sz="1600" dirty="0">
                          <a:latin typeface="+mn-lt"/>
                          <a:cs typeface="Times New Roman" panose="02020603050405020304" pitchFamily="18" charset="0"/>
                        </a:rPr>
                        <a:t>صياغة الرسائل المكتوبة والتكيف مع الجمهور</a:t>
                      </a: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79825221"/>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6</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5</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a:solidFill>
                            <a:schemeClr val="dk1"/>
                          </a:solidFill>
                          <a:effectLst/>
                          <a:latin typeface="+mn-lt"/>
                          <a:ea typeface="+mn-ea"/>
                          <a:cs typeface="Times New Roman" panose="02020603050405020304" pitchFamily="18" charset="0"/>
                          <a:sym typeface="Arial"/>
                        </a:rPr>
                        <a:t>Reviewing, Editing, and Professional Message Formatting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المراجعة والتحرير وإخراج الرسائل بشكل احترافي</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268898770"/>
                  </a:ext>
                </a:extLst>
              </a:tr>
            </a:tbl>
          </a:graphicData>
        </a:graphic>
      </p:graphicFrame>
      <p:pic>
        <p:nvPicPr>
          <p:cNvPr id="33"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3188940"/>
            <a:ext cx="310972" cy="310972"/>
          </a:xfrm>
          <a:prstGeom prst="rect">
            <a:avLst/>
          </a:prstGeom>
        </p:spPr>
      </p:pic>
      <p:pic>
        <p:nvPicPr>
          <p:cNvPr id="34"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752525"/>
            <a:ext cx="310972" cy="310972"/>
          </a:xfrm>
          <a:prstGeom prst="rect">
            <a:avLst/>
          </a:prstGeom>
        </p:spPr>
      </p:pic>
      <p:pic>
        <p:nvPicPr>
          <p:cNvPr id="47" name="Graphic 54" descr="Badge Tick1 with solid fill">
            <a:extLst>
              <a:ext uri="{FF2B5EF4-FFF2-40B4-BE49-F238E27FC236}">
                <a16:creationId xmlns:a16="http://schemas.microsoft.com/office/drawing/2014/main" id="{51085193-A0AF-F7BB-BEEA-FC308FD469A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2568087"/>
            <a:ext cx="310972" cy="310972"/>
          </a:xfrm>
          <a:prstGeom prst="rect">
            <a:avLst/>
          </a:prstGeom>
        </p:spPr>
      </p:pic>
      <p:pic>
        <p:nvPicPr>
          <p:cNvPr id="4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3893718"/>
            <a:ext cx="310972" cy="310972"/>
          </a:xfrm>
          <a:prstGeom prst="rect">
            <a:avLst/>
          </a:prstGeom>
        </p:spPr>
      </p:pic>
      <p:pic>
        <p:nvPicPr>
          <p:cNvPr id="49" name="Graphic 57" descr="Badge Tick1 with solid fill">
            <a:extLst>
              <a:ext uri="{FF2B5EF4-FFF2-40B4-BE49-F238E27FC236}">
                <a16:creationId xmlns:a16="http://schemas.microsoft.com/office/drawing/2014/main" id="{ADF6AB4A-7BA5-3E98-7BD0-3FBE10AE1D1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4584041"/>
            <a:ext cx="310972" cy="310972"/>
          </a:xfrm>
          <a:prstGeom prst="rect">
            <a:avLst/>
          </a:prstGeom>
        </p:spPr>
      </p:pic>
      <p:pic>
        <p:nvPicPr>
          <p:cNvPr id="50"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172797"/>
            <a:ext cx="310972" cy="310972"/>
          </a:xfrm>
          <a:prstGeom prst="rect">
            <a:avLst/>
          </a:prstGeom>
        </p:spPr>
      </p:pic>
      <p:pic>
        <p:nvPicPr>
          <p:cNvPr id="56"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3188940"/>
            <a:ext cx="310972" cy="310972"/>
          </a:xfrm>
          <a:prstGeom prst="rect">
            <a:avLst/>
          </a:prstGeom>
        </p:spPr>
      </p:pic>
      <p:pic>
        <p:nvPicPr>
          <p:cNvPr id="57"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5752525"/>
            <a:ext cx="310972" cy="310972"/>
          </a:xfrm>
          <a:prstGeom prst="rect">
            <a:avLst/>
          </a:prstGeom>
        </p:spPr>
      </p:pic>
      <p:pic>
        <p:nvPicPr>
          <p:cNvPr id="58" name="Graphic 54" descr="Badge Tick1 with solid fill">
            <a:extLst>
              <a:ext uri="{FF2B5EF4-FFF2-40B4-BE49-F238E27FC236}">
                <a16:creationId xmlns:a16="http://schemas.microsoft.com/office/drawing/2014/main" id="{51085193-A0AF-F7BB-BEEA-FC308FD469A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2568087"/>
            <a:ext cx="310972" cy="310972"/>
          </a:xfrm>
          <a:prstGeom prst="rect">
            <a:avLst/>
          </a:prstGeom>
        </p:spPr>
      </p:pic>
      <p:pic>
        <p:nvPicPr>
          <p:cNvPr id="59"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3893718"/>
            <a:ext cx="310972" cy="310972"/>
          </a:xfrm>
          <a:prstGeom prst="rect">
            <a:avLst/>
          </a:prstGeom>
        </p:spPr>
      </p:pic>
      <p:pic>
        <p:nvPicPr>
          <p:cNvPr id="60" name="Graphic 57" descr="Badge Tick1 with solid fill">
            <a:extLst>
              <a:ext uri="{FF2B5EF4-FFF2-40B4-BE49-F238E27FC236}">
                <a16:creationId xmlns:a16="http://schemas.microsoft.com/office/drawing/2014/main" id="{ADF6AB4A-7BA5-3E98-7BD0-3FBE10AE1D1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4584041"/>
            <a:ext cx="310972" cy="310972"/>
          </a:xfrm>
          <a:prstGeom prst="rect">
            <a:avLst/>
          </a:prstGeom>
        </p:spPr>
      </p:pic>
      <p:pic>
        <p:nvPicPr>
          <p:cNvPr id="61"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5172797"/>
            <a:ext cx="310972" cy="310972"/>
          </a:xfrm>
          <a:prstGeom prst="rect">
            <a:avLst/>
          </a:prstGeom>
        </p:spPr>
      </p:pic>
    </p:spTree>
    <p:extLst>
      <p:ext uri="{BB962C8B-B14F-4D97-AF65-F5344CB8AC3E}">
        <p14:creationId xmlns:p14="http://schemas.microsoft.com/office/powerpoint/2010/main" val="3513947087"/>
      </p:ext>
    </p:extLst>
  </p:cSld>
  <p:clrMapOvr>
    <a:masterClrMapping/>
  </p:clrMapOvr>
  <p:transition spd="slow" advTm="101774">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3233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Schedule and Topics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graphicFrame>
        <p:nvGraphicFramePr>
          <p:cNvPr id="32" name="Table 31">
            <a:extLst>
              <a:ext uri="{FF2B5EF4-FFF2-40B4-BE49-F238E27FC236}">
                <a16:creationId xmlns:a16="http://schemas.microsoft.com/office/drawing/2014/main" id="{23698C1E-B7CF-E70B-8BA1-AE18E01C0731}"/>
              </a:ext>
            </a:extLst>
          </p:cNvPr>
          <p:cNvGraphicFramePr>
            <a:graphicFrameLocks noGrp="1"/>
          </p:cNvGraphicFramePr>
          <p:nvPr>
            <p:extLst>
              <p:ext uri="{D42A27DB-BD31-4B8C-83A1-F6EECF244321}">
                <p14:modId xmlns:p14="http://schemas.microsoft.com/office/powerpoint/2010/main" val="3297238936"/>
              </p:ext>
            </p:extLst>
          </p:nvPr>
        </p:nvGraphicFramePr>
        <p:xfrm>
          <a:off x="968565" y="1894560"/>
          <a:ext cx="10069552" cy="4632960"/>
        </p:xfrm>
        <a:graphic>
          <a:graphicData uri="http://schemas.openxmlformats.org/drawingml/2006/table">
            <a:tbl>
              <a:tblPr firstRow="1" bandRow="1">
                <a:tableStyleId>{7DF18680-E054-41AD-8BC1-D1AEF772440D}</a:tableStyleId>
              </a:tblPr>
              <a:tblGrid>
                <a:gridCol w="1105895">
                  <a:extLst>
                    <a:ext uri="{9D8B030D-6E8A-4147-A177-3AD203B41FA5}">
                      <a16:colId xmlns:a16="http://schemas.microsoft.com/office/drawing/2014/main" val="4068877806"/>
                    </a:ext>
                  </a:extLst>
                </a:gridCol>
                <a:gridCol w="1091821">
                  <a:extLst>
                    <a:ext uri="{9D8B030D-6E8A-4147-A177-3AD203B41FA5}">
                      <a16:colId xmlns:a16="http://schemas.microsoft.com/office/drawing/2014/main" val="1091306522"/>
                    </a:ext>
                  </a:extLst>
                </a:gridCol>
                <a:gridCol w="5781778">
                  <a:extLst>
                    <a:ext uri="{9D8B030D-6E8A-4147-A177-3AD203B41FA5}">
                      <a16:colId xmlns:a16="http://schemas.microsoft.com/office/drawing/2014/main" val="496007089"/>
                    </a:ext>
                  </a:extLst>
                </a:gridCol>
                <a:gridCol w="1153886">
                  <a:extLst>
                    <a:ext uri="{9D8B030D-6E8A-4147-A177-3AD203B41FA5}">
                      <a16:colId xmlns:a16="http://schemas.microsoft.com/office/drawing/2014/main" val="1897327822"/>
                    </a:ext>
                  </a:extLst>
                </a:gridCol>
                <a:gridCol w="936172">
                  <a:extLst>
                    <a:ext uri="{9D8B030D-6E8A-4147-A177-3AD203B41FA5}">
                      <a16:colId xmlns:a16="http://schemas.microsoft.com/office/drawing/2014/main" val="1005742954"/>
                    </a:ext>
                  </a:extLst>
                </a:gridCol>
              </a:tblGrid>
              <a:tr h="493798">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Week</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 Topic</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Discussion Panel</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Quiz</a:t>
                      </a:r>
                      <a:endParaRPr lang="ar-SA" sz="1600" dirty="0">
                        <a:solidFill>
                          <a:schemeClr val="tx1"/>
                        </a:solidFill>
                        <a:latin typeface="+mn-lt"/>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581905638"/>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7</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6</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Writing routine, positive, and negative messages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a:solidFill>
                            <a:schemeClr val="dk1"/>
                          </a:solidFill>
                          <a:effectLst/>
                          <a:latin typeface="+mn-lt"/>
                          <a:cs typeface="Times New Roman" panose="02020603050405020304" pitchFamily="18" charset="0"/>
                          <a:sym typeface="Arial"/>
                        </a:rPr>
                        <a:t>كتابة الرسائل الروتينية والإيجابية والسلبية</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034503956"/>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8</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7</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Writing Persuasive Messages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a:solidFill>
                            <a:schemeClr val="dk1"/>
                          </a:solidFill>
                          <a:effectLst/>
                          <a:latin typeface="+mn-lt"/>
                          <a:cs typeface="Times New Roman" panose="02020603050405020304" pitchFamily="18" charset="0"/>
                          <a:sym typeface="Arial"/>
                        </a:rPr>
                        <a:t>كتابة الرسائل الإقناعية</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607247073"/>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9</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8</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Planning, Report Writing, and Proposal Development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التخطيط وإعداد التقارير والمقترحات</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823437615"/>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10</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9</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Developing and delivering business presentations</a:t>
                      </a:r>
                    </a:p>
                    <a:p>
                      <a:pPr marR="0" algn="l" rtl="0">
                        <a:lnSpc>
                          <a:spcPct val="100000"/>
                        </a:lnSpc>
                        <a:spcBef>
                          <a:spcPts val="0"/>
                        </a:spcBef>
                        <a:spcAft>
                          <a:spcPts val="0"/>
                        </a:spcAft>
                        <a:buClr>
                          <a:srgbClr val="000000"/>
                        </a:buClr>
                        <a:buFont typeface="Arial"/>
                      </a:pPr>
                      <a:r>
                        <a:rPr lang="ar-EG" sz="1600" dirty="0">
                          <a:latin typeface="+mn-lt"/>
                          <a:cs typeface="Times New Roman" panose="02020603050405020304" pitchFamily="18" charset="0"/>
                        </a:rPr>
                        <a:t>تطوير وتقديم العروض التقديمية للأعمال</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208727668"/>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11</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10</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Preparing for Job Interviews &amp; Modern Digital Tools for Writing and Presentation.</a:t>
                      </a:r>
                    </a:p>
                    <a:p>
                      <a:pPr marR="0" algn="l" rtl="0">
                        <a:lnSpc>
                          <a:spcPct val="100000"/>
                        </a:lnSpc>
                        <a:spcBef>
                          <a:spcPts val="0"/>
                        </a:spcBef>
                        <a:spcAft>
                          <a:spcPts val="0"/>
                        </a:spcAft>
                        <a:buClr>
                          <a:srgbClr val="000000"/>
                        </a:buClr>
                        <a:buFont typeface="Arial"/>
                      </a:pPr>
                      <a:r>
                        <a:rPr lang="ar-EG" sz="1600" dirty="0">
                          <a:latin typeface="+mn-lt"/>
                          <a:cs typeface="Times New Roman" panose="02020603050405020304" pitchFamily="18" charset="0"/>
                        </a:rPr>
                        <a:t>التحضير للمقابلات الوظيفية &amp; والأدوات الرقمية الحديثة في الكتابة والعرض التقديمي.</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228589336"/>
                  </a:ext>
                </a:extLst>
              </a:tr>
              <a:tr h="31000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12</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980324852"/>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13</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Beginning of Final Exams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SA" sz="1600" dirty="0">
                          <a:latin typeface="+mn-lt"/>
                          <a:cs typeface="Times New Roman" panose="02020603050405020304" pitchFamily="18" charset="0"/>
                        </a:rPr>
                        <a:t>بداية الاختبارات النهائية</a:t>
                      </a: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411187928"/>
                  </a:ext>
                </a:extLst>
              </a:tr>
            </a:tbl>
          </a:graphicData>
        </a:graphic>
      </p:graphicFrame>
      <p:pic>
        <p:nvPicPr>
          <p:cNvPr id="33"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2624830"/>
            <a:ext cx="310972" cy="310972"/>
          </a:xfrm>
          <a:prstGeom prst="rect">
            <a:avLst/>
          </a:prstGeom>
        </p:spPr>
      </p:pic>
      <p:pic>
        <p:nvPicPr>
          <p:cNvPr id="34"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4346967"/>
            <a:ext cx="310972" cy="310972"/>
          </a:xfrm>
          <a:prstGeom prst="rect">
            <a:avLst/>
          </a:prstGeom>
        </p:spPr>
      </p:pic>
      <p:pic>
        <p:nvPicPr>
          <p:cNvPr id="4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3191470"/>
            <a:ext cx="310972" cy="310972"/>
          </a:xfrm>
          <a:prstGeom prst="rect">
            <a:avLst/>
          </a:prstGeom>
        </p:spPr>
      </p:pic>
      <p:pic>
        <p:nvPicPr>
          <p:cNvPr id="50"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4598" y="3726523"/>
            <a:ext cx="310972" cy="310972"/>
          </a:xfrm>
          <a:prstGeom prst="rect">
            <a:avLst/>
          </a:prstGeom>
        </p:spPr>
      </p:pic>
      <p:pic>
        <p:nvPicPr>
          <p:cNvPr id="51"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5054438"/>
            <a:ext cx="310972" cy="310972"/>
          </a:xfrm>
          <a:prstGeom prst="rect">
            <a:avLst/>
          </a:prstGeom>
        </p:spPr>
      </p:pic>
      <p:pic>
        <p:nvPicPr>
          <p:cNvPr id="56"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2599911"/>
            <a:ext cx="310972" cy="310972"/>
          </a:xfrm>
          <a:prstGeom prst="rect">
            <a:avLst/>
          </a:prstGeom>
        </p:spPr>
      </p:pic>
      <p:pic>
        <p:nvPicPr>
          <p:cNvPr id="57"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4322048"/>
            <a:ext cx="310972" cy="310972"/>
          </a:xfrm>
          <a:prstGeom prst="rect">
            <a:avLst/>
          </a:prstGeom>
        </p:spPr>
      </p:pic>
      <p:pic>
        <p:nvPicPr>
          <p:cNvPr id="5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3166551"/>
            <a:ext cx="310972" cy="310972"/>
          </a:xfrm>
          <a:prstGeom prst="rect">
            <a:avLst/>
          </a:prstGeom>
        </p:spPr>
      </p:pic>
      <p:pic>
        <p:nvPicPr>
          <p:cNvPr id="59"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83159" y="3701604"/>
            <a:ext cx="310972" cy="310972"/>
          </a:xfrm>
          <a:prstGeom prst="rect">
            <a:avLst/>
          </a:prstGeom>
        </p:spPr>
      </p:pic>
      <p:pic>
        <p:nvPicPr>
          <p:cNvPr id="60"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5029519"/>
            <a:ext cx="310972" cy="310972"/>
          </a:xfrm>
          <a:prstGeom prst="rect">
            <a:avLst/>
          </a:prstGeom>
        </p:spPr>
      </p:pic>
      <p:pic>
        <p:nvPicPr>
          <p:cNvPr id="61"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623710"/>
            <a:ext cx="310972" cy="310972"/>
          </a:xfrm>
          <a:prstGeom prst="rect">
            <a:avLst/>
          </a:prstGeom>
        </p:spPr>
      </p:pic>
    </p:spTree>
    <p:extLst>
      <p:ext uri="{BB962C8B-B14F-4D97-AF65-F5344CB8AC3E}">
        <p14:creationId xmlns:p14="http://schemas.microsoft.com/office/powerpoint/2010/main" val="3991639499"/>
      </p:ext>
    </p:extLst>
  </p:cSld>
  <p:clrMapOvr>
    <a:masterClrMapping/>
  </p:clrMapOvr>
  <p:transition spd="slow" advTm="126702">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80074" y="1300305"/>
            <a:ext cx="7038285"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Fundamentals of professional communication in the digital age</a:t>
            </a:r>
          </a:p>
          <a:p>
            <a:r>
              <a:rPr lang="ar-EG" sz="2000" b="1" dirty="0">
                <a:solidFill>
                  <a:srgbClr val="00B0F0"/>
                </a:solidFill>
                <a:latin typeface="Alexandria" charset="0"/>
                <a:cs typeface="Alexandria" charset="0"/>
              </a:rPr>
              <a:t>أساسيات التواصل المهني في العصر الرقمي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nvGraphicFramePr>
        <p:xfrm>
          <a:off x="3434227" y="2396877"/>
          <a:ext cx="8252371" cy="4280642"/>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Explain the importance of effective communication to your career and to the companies where you will work.</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شرح أهمية التواصل الفعال بالنسبة لمسيرتك المهنية والشركات التي ستعمل فيها.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Explain what it means to communicate as a professional in a business context.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شرح معنى التواصل المهني في بيئة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Comparing the conventional communication process model with the social communication model.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cs typeface="+mn-cs"/>
                        </a:rPr>
                        <a:t>مقارنة نموذج عملية التواصل التقليدي بنموذج التواصل الاجتماعي.</a:t>
                      </a:r>
                      <a:endParaRPr lang="ar-EG" sz="1800" b="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Identifying the</a:t>
                      </a:r>
                      <a:r>
                        <a:rPr lang="en-US" sz="1800" b="0" kern="0" baseline="0" dirty="0">
                          <a:solidFill>
                            <a:schemeClr val="tx1"/>
                          </a:solidFill>
                          <a:effectLst/>
                          <a:latin typeface="+mn-lt"/>
                          <a:ea typeface="+mn-ea"/>
                          <a:cs typeface="Times New Roman" panose="02020603050405020304" pitchFamily="18" charset="0"/>
                        </a:rPr>
                        <a:t> </a:t>
                      </a:r>
                      <a:r>
                        <a:rPr lang="en-US" sz="1800" b="0" kern="0" dirty="0">
                          <a:solidFill>
                            <a:schemeClr val="tx1"/>
                          </a:solidFill>
                          <a:effectLst/>
                          <a:latin typeface="+mn-lt"/>
                          <a:ea typeface="+mn-ea"/>
                          <a:cs typeface="Times New Roman" panose="02020603050405020304" pitchFamily="18" charset="0"/>
                        </a:rPr>
                        <a:t>benefits of business communication technology.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تحديد فوائد تكنولوجيا اتصالات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Evaluating the role of modern technologies in improving the effectiveness and efficiency of professional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800" b="0" kern="0" dirty="0">
                          <a:effectLst/>
                          <a:latin typeface="+mn-lt"/>
                        </a:rPr>
                        <a:t>تقي</a:t>
                      </a:r>
                      <a:r>
                        <a:rPr lang="ar-SA" sz="1800" b="0" kern="0" dirty="0">
                          <a:effectLst/>
                          <a:latin typeface="+mn-lt"/>
                        </a:rPr>
                        <a:t>يم دور التقنيات </a:t>
                      </a:r>
                      <a:r>
                        <a:rPr lang="ar-EG" sz="1800" b="0" kern="0" dirty="0">
                          <a:effectLst/>
                          <a:latin typeface="+mn-lt"/>
                        </a:rPr>
                        <a:t>المعاصرة</a:t>
                      </a:r>
                      <a:r>
                        <a:rPr lang="ar-EG" sz="1800" b="0" kern="0" baseline="0" dirty="0">
                          <a:effectLst/>
                          <a:latin typeface="+mn-lt"/>
                        </a:rPr>
                        <a:t> </a:t>
                      </a:r>
                      <a:r>
                        <a:rPr lang="ar-SA" sz="1800" b="0" kern="0" dirty="0">
                          <a:effectLst/>
                          <a:latin typeface="+mn-lt"/>
                        </a:rPr>
                        <a:t>في تحسين فعالية وكفاءة التواصل المهني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r h="714482">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Learn about the fundamental principles of ethical and legal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التعرف على المبادئ الأساسية للتواصل الأخلاقي والقانوني</a:t>
                      </a:r>
                      <a:r>
                        <a:rPr lang="ar-EG" sz="1800" b="0" kern="0" dirty="0">
                          <a:effectLst/>
                          <a:latin typeface="+mn-lt"/>
                        </a:rPr>
                        <a:t>.</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08325614"/>
                  </a:ext>
                </a:extLst>
              </a:tr>
            </a:tbl>
          </a:graphicData>
        </a:graphic>
      </p:graphicFrame>
    </p:spTree>
    <p:extLst>
      <p:ext uri="{BB962C8B-B14F-4D97-AF65-F5344CB8AC3E}">
        <p14:creationId xmlns:p14="http://schemas.microsoft.com/office/powerpoint/2010/main" val="1733999266"/>
      </p:ext>
    </p:extLst>
  </p:cSld>
  <p:clrMapOvr>
    <a:masterClrMapping/>
  </p:clrMapOvr>
  <mc:AlternateContent xmlns:mc="http://schemas.openxmlformats.org/markup-compatibility/2006" xmlns:p14="http://schemas.microsoft.com/office/powerpoint/2010/main">
    <mc:Choice Requires="p14">
      <p:transition spd="slow" p14:dur="2000" advTm="172891"/>
    </mc:Choice>
    <mc:Fallback xmlns="">
      <p:transition spd="slow" advTm="17289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68293"/>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Collaboration, Interpersonal Communication, and Business Etiquette</a:t>
            </a:r>
          </a:p>
          <a:p>
            <a:r>
              <a:rPr lang="ar-EG" sz="2400" b="1" dirty="0">
                <a:solidFill>
                  <a:srgbClr val="00B0F0"/>
                </a:solidFill>
                <a:latin typeface="Alexandria" charset="0"/>
                <a:cs typeface="Alexandria" charset="0"/>
              </a:rPr>
              <a:t>التعاون والتواصل بين الأشخاص وآداب العمل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nvGraphicFramePr>
        <p:xfrm>
          <a:off x="3434227" y="2396877"/>
          <a:ext cx="8252371" cy="3822749"/>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Demonstrate effective communication in work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rPr>
                        <a:t>عرض التواصل الفعال في فرق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Explain the types of work teams, their advantages, disadvantages, and characteristics.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rPr>
                        <a:t>بيان أنواع فرق العمل والمزايا والعيوب والخصائص للفرق.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Understand team roles, the stages of team development, and steps for resolving team conflicts.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cs typeface="+mn-cs"/>
                        </a:rPr>
                        <a:t>معرفة أدوار الفريق ومراحل تطويره وخطوات لحل نزاعات الفريق.</a:t>
                      </a:r>
                      <a:endParaRPr lang="ar-EG" sz="2000" b="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Explain virtual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rPr>
                        <a:t>توضيح الفرق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Understanding business etiquette.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000" b="0" kern="0" dirty="0">
                          <a:effectLst/>
                          <a:latin typeface="+mn-lt"/>
                        </a:rPr>
                        <a:t>فهم آداب العمل.</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bl>
          </a:graphicData>
        </a:graphic>
      </p:graphicFrame>
    </p:spTree>
    <p:extLst>
      <p:ext uri="{BB962C8B-B14F-4D97-AF65-F5344CB8AC3E}">
        <p14:creationId xmlns:p14="http://schemas.microsoft.com/office/powerpoint/2010/main" val="3950015501"/>
      </p:ext>
    </p:extLst>
  </p:cSld>
  <p:clrMapOvr>
    <a:masterClrMapping/>
  </p:clrMapOvr>
  <mc:AlternateContent xmlns:mc="http://schemas.openxmlformats.org/markup-compatibility/2006" xmlns:p14="http://schemas.microsoft.com/office/powerpoint/2010/main">
    <mc:Choice Requires="p14">
      <p:transition spd="slow" p14:dur="2000" advTm="83212"/>
    </mc:Choice>
    <mc:Fallback xmlns="">
      <p:transition spd="slow" advTm="8321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Planning Business Messages</a:t>
            </a:r>
          </a:p>
          <a:p>
            <a:r>
              <a:rPr lang="ar-EG" sz="2400" b="1" dirty="0">
                <a:solidFill>
                  <a:srgbClr val="00B0F0"/>
                </a:solidFill>
                <a:latin typeface="Alexandria" charset="0"/>
                <a:cs typeface="Alexandria" charset="0"/>
              </a:rPr>
              <a:t>الكتابة المهنية: التخطيط والتنظيم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- 19</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44196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Describe the three-step writing process.</a:t>
                      </a:r>
                      <a:r>
                        <a:rPr lang="ar-EG" sz="1800" kern="0" dirty="0">
                          <a:solidFill>
                            <a:schemeClr val="tx1"/>
                          </a:solidFill>
                          <a:effectLst/>
                          <a:latin typeface="+mn-lt"/>
                          <a:ea typeface="+mn-ea"/>
                          <a:cs typeface="Times New Roman" panose="02020603050405020304" pitchFamily="18" charset="0"/>
                        </a:rPr>
                        <a:t/>
                      </a:r>
                      <a:br>
                        <a:rPr lang="ar-EG" sz="1800" kern="0" dirty="0">
                          <a:solidFill>
                            <a:schemeClr val="tx1"/>
                          </a:solidFill>
                          <a:effectLst/>
                          <a:latin typeface="+mn-lt"/>
                          <a:ea typeface="+mn-ea"/>
                          <a:cs typeface="Times New Roman" panose="02020603050405020304" pitchFamily="18" charset="0"/>
                        </a:rPr>
                      </a:br>
                      <a:endParaRPr lang="en-US"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why it’s important to analyze a communication situation in order to define your purpose and profile your audience before writing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information-gathering options for simple messages, and identify three attributes of quality information.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the factors to consider when choosing the most appropriate medium for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why good organization is important to both you and your audience, and list the tasks involved in organizing a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وصف عملية الكتابة المكونة من ثلاث خطوات.</a:t>
                      </a: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شرح أهمية تحليل موقف تواصلي لتحديد هدفك وفهم جمهورك قبل كتابة الرسالة.</a:t>
                      </a:r>
                      <a:r>
                        <a:rPr lang="ar-EG" sz="1800" kern="0" dirty="0">
                          <a:effectLst/>
                          <a:latin typeface="+mn-lt"/>
                          <a:cs typeface="+mn-cs"/>
                        </a:rPr>
                        <a:t/>
                      </a:r>
                      <a:br>
                        <a:rPr lang="ar-EG" sz="1800" kern="0" dirty="0">
                          <a:effectLst/>
                          <a:latin typeface="+mn-lt"/>
                          <a:cs typeface="+mn-cs"/>
                        </a:rPr>
                      </a:br>
                      <a:r>
                        <a:rPr lang="ar-EG" sz="1800" kern="0" dirty="0">
                          <a:effectLst/>
                          <a:latin typeface="+mn-lt"/>
                          <a:cs typeface="+mn-cs"/>
                        </a:rPr>
                        <a:t/>
                      </a:r>
                      <a:br>
                        <a:rPr lang="ar-EG" sz="1800" kern="0" dirty="0">
                          <a:effectLst/>
                          <a:latin typeface="+mn-lt"/>
                          <a:cs typeface="+mn-cs"/>
                        </a:rPr>
                      </a:b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مناقشة خيارات جمع المعلومات للرسائل البسيطة، وتحديد ثلاث سمات للمعلومات الجيدة.</a:t>
                      </a: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سرد العوامل التي يجب مراعاتها عند اختيار الوسيلة الأنسب للرسالة.</a:t>
                      </a:r>
                      <a:r>
                        <a:rPr lang="ar-EG" sz="1800" kern="0" dirty="0">
                          <a:effectLst/>
                          <a:latin typeface="+mn-lt"/>
                          <a:cs typeface="+mn-cs"/>
                        </a:rPr>
                        <a:t/>
                      </a:r>
                      <a:br>
                        <a:rPr lang="ar-EG" sz="1800" kern="0" dirty="0">
                          <a:effectLst/>
                          <a:latin typeface="+mn-lt"/>
                          <a:cs typeface="+mn-cs"/>
                        </a:rPr>
                      </a:b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شرح أهمية التنظيم الجيد لك ولجمهورك، وسرد المهام اللازمة لتنظيم الرسالة</a:t>
                      </a:r>
                      <a:r>
                        <a:rPr lang="ar-EG" sz="1800" kern="0" dirty="0">
                          <a:effectLst/>
                          <a:latin typeface="+mn-lt"/>
                          <a:cs typeface="+mn-cs"/>
                        </a:rPr>
                        <a:t>.</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82794573"/>
      </p:ext>
    </p:extLst>
  </p:cSld>
  <p:clrMapOvr>
    <a:masterClrMapping/>
  </p:clrMapOvr>
  <mc:AlternateContent xmlns:mc="http://schemas.openxmlformats.org/markup-compatibility/2006" xmlns:p14="http://schemas.microsoft.com/office/powerpoint/2010/main">
    <mc:Choice Requires="p14">
      <p:transition spd="slow" p14:dur="2000" advTm="48345"/>
    </mc:Choice>
    <mc:Fallback xmlns="">
      <p:transition spd="slow" advTm="4834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54644"/>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Crafting written messages and adapting to the audience</a:t>
            </a:r>
          </a:p>
          <a:p>
            <a:r>
              <a:rPr lang="ar-EG" sz="2400" b="1" dirty="0">
                <a:solidFill>
                  <a:srgbClr val="00B0F0"/>
                </a:solidFill>
                <a:latin typeface="Alexandria" charset="0"/>
                <a:cs typeface="Alexandria" charset="0"/>
              </a:rPr>
              <a:t>صياغة الرسائل المكتوبة والتكيف مع الجمهور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- 20</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422148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Identify the four aspects of being sensitive to audience needs when writing business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Identify seven characteristics that build and maintain a communicator’s credibility.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how to achieve a tone that is conversational but businesslike.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Describe how to select words that are both correct and effective.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Define the four types of sentences, and explain how sentence style affects emphasis within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five techniques for writing effective messages for mobile readers.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تحديد الجوانب الأربعة لمراعاة احتياجات الجمهور عند كتابة الرسائل التجارية.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بيان سبع خصائص تبني مصداقية المُراسِل وتحافظ عليها.</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شرح كيفية تحقيق نبرة حوارية وعملية في آنٍ واحد.</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وصف كيفية اختيار الكلمات الصحيحة والفعالة.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التعرف أنواع الجمل الأربعة، واشرح كيف يؤثر أسلوب الجملة على التوكيد في الرسالة.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a:effectLst/>
                          <a:latin typeface="+mn-lt"/>
                          <a:cs typeface="+mn-cs"/>
                        </a:rPr>
                        <a:t>ذكر </a:t>
                      </a:r>
                      <a:r>
                        <a:rPr lang="ar-EG" sz="1800" kern="0" dirty="0">
                          <a:effectLst/>
                          <a:latin typeface="+mn-lt"/>
                          <a:cs typeface="+mn-cs"/>
                        </a:rPr>
                        <a:t>خمس تقنيات لكتابة رسائل فعّالة للقراء عبر الهاتف المحمول.</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2782983907"/>
      </p:ext>
    </p:extLst>
  </p:cSld>
  <p:clrMapOvr>
    <a:masterClrMapping/>
  </p:clrMapOvr>
  <mc:AlternateContent xmlns:mc="http://schemas.openxmlformats.org/markup-compatibility/2006" xmlns:p14="http://schemas.microsoft.com/office/powerpoint/2010/main">
    <mc:Choice Requires="p14">
      <p:transition spd="slow" p14:dur="2000" advTm="79143"/>
    </mc:Choice>
    <mc:Fallback xmlns="">
      <p:transition spd="slow" advTm="791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81940"/>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Reviewing, editing, and producing professional messages</a:t>
            </a:r>
          </a:p>
          <a:p>
            <a:r>
              <a:rPr lang="ar-EG" sz="2400" b="1" dirty="0">
                <a:solidFill>
                  <a:srgbClr val="00B0F0"/>
                </a:solidFill>
                <a:latin typeface="Alexandria" charset="0"/>
                <a:cs typeface="Alexandria" charset="0"/>
              </a:rPr>
              <a:t>المراجعة والتحرير وإخراج الرسائل بشكل احترافي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- 21</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38269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the value of careful revision, and describe the</a:t>
                      </a:r>
                      <a:r>
                        <a:rPr lang="ar-EG"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tasks involved in evaluating your first drafts and the work</a:t>
                      </a:r>
                      <a:r>
                        <a:rPr lang="ar-EG"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of other writers.</a:t>
                      </a:r>
                      <a:endParaRPr lang="ar-EG"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techniques you can use to improve the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readability of your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the</a:t>
                      </a:r>
                      <a:r>
                        <a:rPr lang="en-US"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role of major design elements in document readability.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the importance of proofreading, and give seven</a:t>
                      </a:r>
                      <a:r>
                        <a:rPr lang="en-US"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tips for successful proofreading.</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the most important issues to consider when</a:t>
                      </a:r>
                      <a:r>
                        <a:rPr lang="en-US"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distributing your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مناقش قيمة المراجعة الدقيقة، ووصف المهام المتضمنة في تقييم مسوداتك الأولى وأعمال الكُتّاب الآخرين.</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ذكر التقنيات التي يمكنك استخدامها لتحسين قابلية قراءة رسائلك.</a:t>
                      </a:r>
                      <a:endParaRPr lang="en-US"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شرح دور عناصر التصميم الرئيسية في قابلية قراءة المستند</a:t>
                      </a:r>
                      <a:r>
                        <a:rPr lang="en-US" sz="1800" kern="0" dirty="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شرح أهمية التدقيق اللغوي، وقدم سبع نصائح لنجاح التدقيق اللغوي</a:t>
                      </a:r>
                      <a:r>
                        <a:rPr lang="en-US" sz="1800" kern="0" dirty="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مناقشة</a:t>
                      </a:r>
                      <a:r>
                        <a:rPr lang="ar-EG" sz="1800" kern="0" baseline="0" dirty="0">
                          <a:effectLst/>
                          <a:latin typeface="+mn-lt"/>
                          <a:cs typeface="+mn-cs"/>
                        </a:rPr>
                        <a:t> </a:t>
                      </a:r>
                      <a:r>
                        <a:rPr lang="ar-EG" sz="1800" kern="0" dirty="0">
                          <a:effectLst/>
                          <a:latin typeface="+mn-lt"/>
                          <a:cs typeface="+mn-cs"/>
                        </a:rPr>
                        <a:t>أهم القضايا التي يجب مراعاتها عند توزيع رسائلك.</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3927459332"/>
      </p:ext>
    </p:extLst>
  </p:cSld>
  <p:clrMapOvr>
    <a:masterClrMapping/>
  </p:clrMapOvr>
  <mc:AlternateContent xmlns:mc="http://schemas.openxmlformats.org/markup-compatibility/2006" xmlns:p14="http://schemas.microsoft.com/office/powerpoint/2010/main">
    <mc:Choice Requires="p14">
      <p:transition spd="slow" p14:dur="2000" advTm="62107"/>
    </mc:Choice>
    <mc:Fallback xmlns="">
      <p:transition spd="slow" advTm="6210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54644"/>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Writing routine, positive, and negative messages</a:t>
            </a:r>
          </a:p>
          <a:p>
            <a:r>
              <a:rPr lang="ar-EG" sz="2400" b="1" dirty="0">
                <a:solidFill>
                  <a:srgbClr val="00B0F0"/>
                </a:solidFill>
                <a:latin typeface="Alexandria" charset="0"/>
                <a:cs typeface="Alexandria" charset="0"/>
              </a:rPr>
              <a:t>كتابة الرسائل الروتينية والإيجابية والسلبية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443484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an effective strategy for writing routine business</a:t>
                      </a:r>
                      <a:r>
                        <a:rPr lang="en-US" sz="1600" kern="0" baseline="0" dirty="0">
                          <a:solidFill>
                            <a:schemeClr val="tx1"/>
                          </a:solidFill>
                          <a:effectLst/>
                          <a:latin typeface="+mn-lt"/>
                          <a:ea typeface="+mn-ea"/>
                          <a:cs typeface="Times New Roman" panose="02020603050405020304" pitchFamily="18" charset="0"/>
                        </a:rPr>
                        <a:t> </a:t>
                      </a:r>
                      <a:r>
                        <a:rPr lang="en-US" sz="1600" kern="0" dirty="0">
                          <a:solidFill>
                            <a:schemeClr val="tx1"/>
                          </a:solidFill>
                          <a:effectLst/>
                          <a:latin typeface="+mn-lt"/>
                          <a:ea typeface="+mn-ea"/>
                          <a:cs typeface="Times New Roman" panose="02020603050405020304" pitchFamily="18" charset="0"/>
                        </a:rPr>
                        <a:t>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three common types of routine 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an effective strategy for writing routine replies,</a:t>
                      </a:r>
                      <a:r>
                        <a:rPr lang="en-US" sz="1600" kern="0" baseline="0" dirty="0">
                          <a:solidFill>
                            <a:schemeClr val="tx1"/>
                          </a:solidFill>
                          <a:effectLst/>
                          <a:latin typeface="+mn-lt"/>
                          <a:ea typeface="+mn-ea"/>
                          <a:cs typeface="Times New Roman" panose="02020603050405020304" pitchFamily="18" charset="0"/>
                        </a:rPr>
                        <a:t> </a:t>
                      </a:r>
                      <a:r>
                        <a:rPr lang="en-US" sz="1600" kern="0" dirty="0">
                          <a:solidFill>
                            <a:schemeClr val="tx1"/>
                          </a:solidFill>
                          <a:effectLst/>
                          <a:latin typeface="+mn-lt"/>
                          <a:ea typeface="+mn-ea"/>
                          <a:cs typeface="Times New Roman" panose="02020603050405020304" pitchFamily="18" charset="0"/>
                        </a:rPr>
                        <a:t>routine messages, and positive messages.</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Apply the three-step writing process to negative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use the 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use the indirect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successful strategies for sending negative messages on routine business matters.</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 Describe successful strategies for sending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استراتيجية فعّالة لكتابة طلبات العمل الروتينية.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ثلاثة أنواع شائعة من الطلبات الروتينية.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استراتيجية فعّالة لكتابة الردود الروتينية، والرسائل الروتينية، والرسائل الإيجابية.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تطبيق عملية الكتابة المكونة من ثلاث خطوات على الرسائل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استخدام الأسلوب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استخدام الأسلوب غير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استراتيجيات ناجحة لإرسال رسائل سلبية في مسائل العمل الروتينية.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استراتيجيات ناجحة لإرسال</a:t>
                      </a: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635657931"/>
      </p:ext>
    </p:extLst>
  </p:cSld>
  <p:clrMapOvr>
    <a:masterClrMapping/>
  </p:clrMapOvr>
  <mc:AlternateContent xmlns:mc="http://schemas.openxmlformats.org/markup-compatibility/2006" xmlns:p14="http://schemas.microsoft.com/office/powerpoint/2010/main">
    <mc:Choice Requires="p14">
      <p:transition spd="slow" p14:dur="2000" advTm="77351"/>
    </mc:Choice>
    <mc:Fallback xmlns="">
      <p:transition spd="slow" advTm="77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Writing Persuasive Messages</a:t>
            </a:r>
          </a:p>
          <a:p>
            <a:r>
              <a:rPr lang="ar-EG" sz="2400" b="1" dirty="0">
                <a:solidFill>
                  <a:srgbClr val="00B0F0"/>
                </a:solidFill>
                <a:latin typeface="Alexandria" charset="0"/>
                <a:cs typeface="Alexandria" charset="0"/>
              </a:rPr>
              <a:t>كتابة الرسائل الإقناعية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- 23</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395973" y="2330036"/>
          <a:ext cx="8054111" cy="450342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Apply the three-step writing process to persuasive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persuasive business messages, and identify the three most common categories of persuasive business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marketing and sales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Identify steps you can take to avoid ethical lapses in marketing and sales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تطبيق عملية الكتابة ثلاثية الخطوات على الرسائل الإقناعية.</a:t>
                      </a:r>
                      <a:endParaRPr lang="en-US"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أعمال مقنعة، وتحديد الفئات الثلاث الأكثر شيوعًا لهذه الرسائل.</a:t>
                      </a:r>
                      <a:r>
                        <a:rPr lang="en-US" sz="1700" kern="0" dirty="0">
                          <a:effectLst/>
                          <a:latin typeface="+mn-lt"/>
                          <a:cs typeface="+mn-cs"/>
                        </a:rPr>
                        <a:t>     </a:t>
                      </a:r>
                      <a:br>
                        <a:rPr lang="en-US" sz="1700" kern="0" dirty="0">
                          <a:effectLst/>
                          <a:latin typeface="+mn-lt"/>
                          <a:cs typeface="+mn-cs"/>
                        </a:rPr>
                      </a:br>
                      <a:endParaRPr lang="ar-EG"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التسويق والمبيعات.</a:t>
                      </a: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تحديد الخطوات التي يمكنك اتخاذها لتجنب الأخطاء الأخلاقية في رسائل التسويق والمبيعات.</a:t>
                      </a:r>
                      <a:endParaRPr lang="en-US" sz="17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3257200579"/>
      </p:ext>
    </p:extLst>
  </p:cSld>
  <p:clrMapOvr>
    <a:masterClrMapping/>
  </p:clrMapOvr>
  <mc:AlternateContent xmlns:mc="http://schemas.openxmlformats.org/markup-compatibility/2006" xmlns:p14="http://schemas.microsoft.com/office/powerpoint/2010/main">
    <mc:Choice Requires="p14">
      <p:transition spd="slow" p14:dur="2000" advTm="79708"/>
    </mc:Choice>
    <mc:Fallback xmlns="">
      <p:transition spd="slow" advTm="797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Planning, preparing reports and proposals</a:t>
            </a:r>
          </a:p>
          <a:p>
            <a:r>
              <a:rPr lang="ar-EG" sz="2400" b="1" dirty="0">
                <a:solidFill>
                  <a:srgbClr val="00B0F0"/>
                </a:solidFill>
                <a:latin typeface="Alexandria" charset="0"/>
                <a:cs typeface="Alexandria" charset="0"/>
              </a:rPr>
              <a:t>التخطيط وإعداد التقارير والمقترحات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- 24</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377699" y="2330036"/>
          <a:ext cx="8115646" cy="4389120"/>
        </p:xfrm>
        <a:graphic>
          <a:graphicData uri="http://schemas.openxmlformats.org/drawingml/2006/table">
            <a:tbl>
              <a:tblPr firstRow="1" firstCol="1" bandRow="1">
                <a:tableStyleId>{2D5ABB26-0587-4C30-8999-92F81FD0307C}</a:tableStyleId>
              </a:tblPr>
              <a:tblGrid>
                <a:gridCol w="4705532">
                  <a:extLst>
                    <a:ext uri="{9D8B030D-6E8A-4147-A177-3AD203B41FA5}">
                      <a16:colId xmlns:a16="http://schemas.microsoft.com/office/drawing/2014/main" val="1232974083"/>
                    </a:ext>
                  </a:extLst>
                </a:gridCol>
                <a:gridCol w="3410114">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Adapt the three-step writing process to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List the options for organizing informational reports, and identify the key parts of a business plan.</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three major ways to organize analytical reports.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choose an organizational strategy when writing a proposal.</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audiences when writing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Name five characteristics of effective report content. </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List six strategies to strengthen a proposal argument.</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Identify the elements to include in a request for proposals (RFP).</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القيام</a:t>
                      </a:r>
                      <a:r>
                        <a:rPr lang="ar-EG" sz="1600" kern="0" baseline="0" dirty="0">
                          <a:effectLst/>
                          <a:latin typeface="+mn-lt"/>
                          <a:cs typeface="+mn-cs"/>
                        </a:rPr>
                        <a:t> </a:t>
                      </a:r>
                      <a:r>
                        <a:rPr lang="ar-EG" sz="1600" kern="0" dirty="0">
                          <a:effectLst/>
                          <a:latin typeface="+mn-lt"/>
                          <a:cs typeface="+mn-cs"/>
                        </a:rPr>
                        <a:t>بالتكييف مع عملية الكتابة المكونة من ثلاث خطوات مع التقارير والمقترحات.</a:t>
                      </a: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سرد خيارات تنظيم التقارير المعلوماتية، وتحديد الأجزاء الرئيسية لخطة العمل.</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مناقشة ثلاث طرق رئيسية لتنظيم التقارير التحليلية.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شرح كيفية اختيار استراتيجية تنظيمية عند كتابة مقترح.</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عند كتابة التقارير والمقترحات.</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 ذكر خمس خصائص لمحتوى التقارير الفعّال.</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ذكر ست استراتيجيات لتعزيز حجّة المقترح.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تحديد العناصر التي يجب تضمينها في طلب تقديم العروض.</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33543621"/>
      </p:ext>
    </p:extLst>
  </p:cSld>
  <p:clrMapOvr>
    <a:masterClrMapping/>
  </p:clrMapOvr>
  <mc:AlternateContent xmlns:mc="http://schemas.openxmlformats.org/markup-compatibility/2006" xmlns:p14="http://schemas.microsoft.com/office/powerpoint/2010/main">
    <mc:Choice Requires="p14">
      <p:transition spd="slow" p14:dur="2000" advTm="77856"/>
    </mc:Choice>
    <mc:Fallback xmlns="">
      <p:transition spd="slow" advTm="778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204769"/>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Developing and delivering business presentations</a:t>
            </a:r>
          </a:p>
          <a:p>
            <a:r>
              <a:rPr lang="ar-EG" sz="2400" b="1" dirty="0">
                <a:solidFill>
                  <a:srgbClr val="00B0F0"/>
                </a:solidFill>
                <a:latin typeface="Alexandria" charset="0"/>
                <a:cs typeface="Alexandria" charset="0"/>
              </a:rPr>
              <a:t>تطوير وتقديم العروض التقديمية للأعمال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0 - 25</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385474" y="2396061"/>
          <a:ext cx="8669548" cy="4114800"/>
        </p:xfrm>
        <a:graphic>
          <a:graphicData uri="http://schemas.openxmlformats.org/drawingml/2006/table">
            <a:tbl>
              <a:tblPr firstRow="1" firstCol="1" bandRow="1">
                <a:tableStyleId>{2D5ABB26-0587-4C30-8999-92F81FD0307C}</a:tableStyleId>
              </a:tblPr>
              <a:tblGrid>
                <a:gridCol w="4864483">
                  <a:extLst>
                    <a:ext uri="{9D8B030D-6E8A-4147-A177-3AD203B41FA5}">
                      <a16:colId xmlns:a16="http://schemas.microsoft.com/office/drawing/2014/main" val="1232974083"/>
                    </a:ext>
                  </a:extLst>
                </a:gridCol>
                <a:gridCol w="3805065">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the tasks involved in analyzing the situation for a  presentation and organizing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 and develop an effective opening, body, and close for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five steps for delivering a successful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visuals in business presentations.</a:t>
                      </a:r>
                      <a:r>
                        <a:rPr lang="ar-EG" sz="1600" kern="0" dirty="0">
                          <a:solidFill>
                            <a:schemeClr val="tx1"/>
                          </a:solidFill>
                          <a:effectLst/>
                          <a:latin typeface="+mn-lt"/>
                          <a:ea typeface="+mn-ea"/>
                          <a:cs typeface="Times New Roman" panose="02020603050405020304" pitchFamily="18" charset="0"/>
                        </a:rPr>
                        <a:t/>
                      </a:r>
                      <a:br>
                        <a:rPr lang="ar-EG" sz="1600" kern="0" dirty="0">
                          <a:solidFill>
                            <a:schemeClr val="tx1"/>
                          </a:solidFill>
                          <a:effectLst/>
                          <a:latin typeface="+mn-lt"/>
                          <a:ea typeface="+mn-ea"/>
                          <a:cs typeface="Times New Roman" panose="02020603050405020304" pitchFamily="18" charset="0"/>
                        </a:rPr>
                      </a:br>
                      <a:endParaRPr lang="en-US"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the decisions involved in using a key visual and selecting color, artwork, and typefaces to create effective slide designs.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create effective slide content.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navigation slides, support slides, and handouts.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المهام المطلوبة لتحليل الموقف وتنظيم العرض التقديمي.</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وتطوير افتتاحية ومحتوى وخاتمة فعّالة للعرض التقديمي.</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مناقشة خمس خطوات لتقديم عرض تقديمي ناجح.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العناصر المرئية في العروض التقديمية للأعمال.</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القرارات المتعلقة باستخدام عنصر مرئي رئيسي واختيار اللون والرسومات والخطوط لإنشاء تصميمات شرائح 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إنشاء محتوى فعّال للشرائح.</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شرائح التنقل، وشرائح الدعم، والنشرات.</a:t>
                      </a: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1074512836"/>
      </p:ext>
    </p:extLst>
  </p:cSld>
  <p:clrMapOvr>
    <a:masterClrMapping/>
  </p:clrMapOvr>
  <mc:AlternateContent xmlns:mc="http://schemas.openxmlformats.org/markup-compatibility/2006" xmlns:p14="http://schemas.microsoft.com/office/powerpoint/2010/main">
    <mc:Choice Requires="p14">
      <p:transition spd="slow" p14:dur="2000" advTm="77937"/>
    </mc:Choice>
    <mc:Fallback xmlns="">
      <p:transition spd="slow" advTm="7793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54642"/>
            <a:ext cx="7038285" cy="1569660"/>
          </a:xfrm>
          <a:prstGeom prst="rect">
            <a:avLst/>
          </a:prstGeom>
          <a:noFill/>
        </p:spPr>
        <p:txBody>
          <a:bodyPr wrap="square" rtlCol="0">
            <a:spAutoFit/>
          </a:bodyPr>
          <a:lstStyle/>
          <a:p>
            <a:r>
              <a:rPr lang="en-US" sz="2400" b="1" dirty="0">
                <a:solidFill>
                  <a:srgbClr val="00B0F0"/>
                </a:solidFill>
                <a:latin typeface="Alexandria" charset="0"/>
                <a:cs typeface="Alexandria" charset="0"/>
              </a:rPr>
              <a:t>Preparing for Job Interviews &amp; Modern Digital Tools for Writing and Presentation.</a:t>
            </a:r>
          </a:p>
          <a:p>
            <a:pPr algn="r" rtl="1"/>
            <a:r>
              <a:rPr lang="ar-EG" sz="2400" b="1" dirty="0">
                <a:solidFill>
                  <a:srgbClr val="00B0F0"/>
                </a:solidFill>
                <a:latin typeface="Alexandria" charset="0"/>
                <a:cs typeface="Alexandria" charset="0"/>
              </a:rPr>
              <a:t>التحضير للمقابلات الوظيفية &amp; والأدوات الرقمية الحديثة في الكتابة والعرض التقديمي.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300346" y="6323076"/>
            <a:ext cx="88860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0 - 26</a:t>
            </a:r>
            <a:endParaRPr lang="en-US" sz="1600" dirty="0">
              <a:solidFill>
                <a:srgbClr val="44546A"/>
              </a:solidFill>
            </a:endParaRP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860896"/>
            <a:ext cx="4829614" cy="346218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Preparing for a job interview</a:t>
            </a:r>
            <a:r>
              <a:rPr lang="ar-EG" sz="2000" b="0" kern="0" dirty="0">
                <a:solidFill>
                  <a:srgbClr val="000000"/>
                </a:solidFill>
              </a:rPr>
              <a:t>.</a:t>
            </a:r>
            <a:endParaRPr lang="en-US" sz="2000" b="0" kern="0" dirty="0">
              <a:solidFill>
                <a:srgbClr val="000000"/>
              </a:solidFill>
            </a:endParaRPr>
          </a:p>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Interviewing for success</a:t>
            </a:r>
            <a:r>
              <a:rPr lang="ar-EG" sz="2000" b="0" kern="0" dirty="0">
                <a:solidFill>
                  <a:srgbClr val="000000"/>
                </a:solidFill>
              </a:rPr>
              <a:t>.</a:t>
            </a:r>
            <a:endParaRPr lang="en-US" sz="2000" b="0" kern="0" dirty="0">
              <a:solidFill>
                <a:srgbClr val="000000"/>
              </a:solidFill>
            </a:endParaRPr>
          </a:p>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Following up after an interview</a:t>
            </a:r>
            <a:r>
              <a:rPr lang="ar-EG" sz="2000" b="0" kern="0" dirty="0">
                <a:solidFill>
                  <a:srgbClr val="000000"/>
                </a:solidFill>
              </a:rPr>
              <a:t>.</a:t>
            </a:r>
          </a:p>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Modern Digital Tools for Writing and Presentation.</a:t>
            </a:r>
          </a:p>
        </p:txBody>
      </p:sp>
      <p:sp>
        <p:nvSpPr>
          <p:cNvPr id="17" name="Rectangle 16"/>
          <p:cNvSpPr/>
          <p:nvPr/>
        </p:nvSpPr>
        <p:spPr>
          <a:xfrm>
            <a:off x="7957246" y="2860895"/>
            <a:ext cx="4138498" cy="3323987"/>
          </a:xfrm>
          <a:prstGeom prst="rect">
            <a:avLst/>
          </a:prstGeom>
        </p:spPr>
        <p:txBody>
          <a:bodyPr wrap="square">
            <a:spAutoFit/>
          </a:bodyPr>
          <a:lstStyle/>
          <a:p>
            <a:pPr marL="342900" indent="-342900" algn="justLow" rtl="1">
              <a:lnSpc>
                <a:spcPct val="150000"/>
              </a:lnSpc>
              <a:spcBef>
                <a:spcPts val="2400"/>
              </a:spcBef>
              <a:buFont typeface="Wingdings" panose="05000000000000000000" pitchFamily="2" charset="2"/>
              <a:buChar char="q"/>
            </a:pPr>
            <a:r>
              <a:rPr lang="ar-EG" sz="2000" dirty="0"/>
              <a:t>التحضير لمقابلة عمل.</a:t>
            </a:r>
          </a:p>
          <a:p>
            <a:pPr marL="342900" indent="-342900" algn="justLow" rtl="1">
              <a:lnSpc>
                <a:spcPct val="150000"/>
              </a:lnSpc>
              <a:spcBef>
                <a:spcPts val="2400"/>
              </a:spcBef>
              <a:buFont typeface="Wingdings" panose="05000000000000000000" pitchFamily="2" charset="2"/>
              <a:buChar char="q"/>
            </a:pPr>
            <a:r>
              <a:rPr lang="ar-EG" sz="2000" dirty="0"/>
              <a:t>إجراء المقابلات من أجل النجاح.</a:t>
            </a:r>
          </a:p>
          <a:p>
            <a:pPr marL="342900" indent="-342900" algn="justLow" rtl="1">
              <a:lnSpc>
                <a:spcPct val="150000"/>
              </a:lnSpc>
              <a:spcBef>
                <a:spcPts val="2400"/>
              </a:spcBef>
              <a:buFont typeface="Wingdings" panose="05000000000000000000" pitchFamily="2" charset="2"/>
              <a:buChar char="q"/>
            </a:pPr>
            <a:r>
              <a:rPr lang="ar-EG" sz="2000" dirty="0"/>
              <a:t>المتابعة بعد المقابلة.</a:t>
            </a:r>
            <a:endParaRPr lang="en-US" sz="2000" dirty="0"/>
          </a:p>
          <a:p>
            <a:pPr marL="342900" indent="-342900" algn="justLow" rtl="1">
              <a:lnSpc>
                <a:spcPct val="150000"/>
              </a:lnSpc>
              <a:spcBef>
                <a:spcPts val="2400"/>
              </a:spcBef>
              <a:buFont typeface="Wingdings" panose="05000000000000000000" pitchFamily="2" charset="2"/>
              <a:buChar char="q"/>
            </a:pPr>
            <a:r>
              <a:rPr lang="ar-EG" sz="2000" dirty="0"/>
              <a:t>الأدوات الرقمية الحديثة في الكتابة والعرض التقديمي</a:t>
            </a:r>
          </a:p>
        </p:txBody>
      </p:sp>
    </p:spTree>
    <p:custDataLst>
      <p:tags r:id="rId1"/>
    </p:custDataLst>
    <p:extLst>
      <p:ext uri="{BB962C8B-B14F-4D97-AF65-F5344CB8AC3E}">
        <p14:creationId xmlns:p14="http://schemas.microsoft.com/office/powerpoint/2010/main" val="421464737"/>
      </p:ext>
    </p:extLst>
  </p:cSld>
  <p:clrMapOvr>
    <a:masterClrMapping/>
  </p:clrMapOvr>
  <mc:AlternateContent xmlns:mc="http://schemas.openxmlformats.org/markup-compatibility/2006" xmlns:p14="http://schemas.microsoft.com/office/powerpoint/2010/main">
    <mc:Choice Requires="p14">
      <p:transition spd="slow" p14:dur="2000" advTm="86246"/>
    </mc:Choice>
    <mc:Fallback xmlns="">
      <p:transition spd="slow" advTm="862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32" name="Rectangle 31"/>
          <p:cNvSpPr/>
          <p:nvPr/>
        </p:nvSpPr>
        <p:spPr>
          <a:xfrm>
            <a:off x="957939" y="2424041"/>
            <a:ext cx="6043362" cy="2954655"/>
          </a:xfrm>
          <a:prstGeom prst="rect">
            <a:avLst/>
          </a:prstGeom>
        </p:spPr>
        <p:txBody>
          <a:bodyPr wrap="square">
            <a:spAutoFit/>
          </a:bodyPr>
          <a:lstStyle/>
          <a:p>
            <a:pPr marL="285750" indent="-285750" algn="just">
              <a:lnSpc>
                <a:spcPct val="115000"/>
              </a:lnSpc>
              <a:spcAft>
                <a:spcPts val="1000"/>
              </a:spcAft>
              <a:buFont typeface="Arial" panose="020B0604020202020204" pitchFamily="34" charset="0"/>
              <a:buChar char="•"/>
            </a:pPr>
            <a:r>
              <a:rPr lang="en-US" sz="2800" dirty="0">
                <a:effectLst/>
                <a:ea typeface="Calibri" panose="020F0502020204030204" pitchFamily="34" charset="0"/>
                <a:cs typeface="Arial" panose="020B0604020202020204" pitchFamily="34" charset="0"/>
              </a:rPr>
              <a:t>Required Textbook: </a:t>
            </a:r>
          </a:p>
          <a:p>
            <a:pPr algn="just">
              <a:lnSpc>
                <a:spcPct val="115000"/>
              </a:lnSpc>
              <a:spcAft>
                <a:spcPts val="1000"/>
              </a:spcAft>
            </a:pPr>
            <a:r>
              <a:rPr lang="en-US" sz="2800" dirty="0">
                <a:ea typeface="Calibri" panose="020F0502020204030204" pitchFamily="34" charset="0"/>
                <a:cs typeface="Arial" panose="020B0604020202020204" pitchFamily="34" charset="0"/>
              </a:rPr>
              <a:t>“Business Communication Today, Global Edition” </a:t>
            </a:r>
          </a:p>
          <a:p>
            <a:pPr algn="just">
              <a:lnSpc>
                <a:spcPct val="115000"/>
              </a:lnSpc>
              <a:spcAft>
                <a:spcPts val="1000"/>
              </a:spcAft>
            </a:pPr>
            <a:r>
              <a:rPr lang="en-US" sz="2800" dirty="0">
                <a:ea typeface="Calibri" panose="020F0502020204030204" pitchFamily="34" charset="0"/>
                <a:cs typeface="Arial" panose="020B0604020202020204" pitchFamily="34" charset="0"/>
              </a:rPr>
              <a:t>By Courtland </a:t>
            </a:r>
            <a:r>
              <a:rPr lang="en-US" sz="2800" dirty="0" err="1">
                <a:ea typeface="Calibri" panose="020F0502020204030204" pitchFamily="34" charset="0"/>
                <a:cs typeface="Arial" panose="020B0604020202020204" pitchFamily="34" charset="0"/>
              </a:rPr>
              <a:t>Bovee</a:t>
            </a:r>
            <a:r>
              <a:rPr lang="en-US" sz="2800" dirty="0">
                <a:ea typeface="Calibri" panose="020F0502020204030204" pitchFamily="34" charset="0"/>
                <a:cs typeface="Arial" panose="020B0604020202020204" pitchFamily="34" charset="0"/>
              </a:rPr>
              <a:t>, John </a:t>
            </a:r>
            <a:r>
              <a:rPr lang="en-US" sz="2800" dirty="0" err="1">
                <a:ea typeface="Calibri" panose="020F0502020204030204" pitchFamily="34" charset="0"/>
                <a:cs typeface="Arial" panose="020B0604020202020204" pitchFamily="34" charset="0"/>
              </a:rPr>
              <a:t>Thill</a:t>
            </a:r>
            <a:r>
              <a:rPr lang="en-US" sz="2800" dirty="0">
                <a:ea typeface="Calibri" panose="020F0502020204030204" pitchFamily="34" charset="0"/>
                <a:cs typeface="Arial" panose="020B0604020202020204" pitchFamily="34" charset="0"/>
              </a:rPr>
              <a:t>,</a:t>
            </a:r>
          </a:p>
          <a:p>
            <a:pPr algn="just">
              <a:lnSpc>
                <a:spcPct val="115000"/>
              </a:lnSpc>
              <a:spcAft>
                <a:spcPts val="1000"/>
              </a:spcAft>
            </a:pPr>
            <a:r>
              <a:rPr lang="en-US" sz="2800" dirty="0">
                <a:ea typeface="Calibri" panose="020F0502020204030204" pitchFamily="34" charset="0"/>
                <a:cs typeface="Arial" panose="020B0604020202020204" pitchFamily="34" charset="0"/>
              </a:rPr>
              <a:t>15th Edition</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1097"/>
          <a:stretch/>
        </p:blipFill>
        <p:spPr>
          <a:xfrm>
            <a:off x="6905767" y="1821482"/>
            <a:ext cx="4148918" cy="4542538"/>
          </a:xfrm>
          <a:prstGeom prst="rect">
            <a:avLst/>
          </a:prstGeom>
        </p:spPr>
      </p:pic>
    </p:spTree>
    <p:extLst>
      <p:ext uri="{BB962C8B-B14F-4D97-AF65-F5344CB8AC3E}">
        <p14:creationId xmlns:p14="http://schemas.microsoft.com/office/powerpoint/2010/main" val="500433810"/>
      </p:ext>
    </p:extLst>
  </p:cSld>
  <p:clrMapOvr>
    <a:masterClrMapping/>
  </p:clrMapOvr>
  <p:transition spd="slow" advTm="20817">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257"/>
    </mc:Choice>
    <mc:Fallback xmlns="">
      <p:transition spd="slow" advTm="58257"/>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1.7|1|0.9|0.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d13aca44-ef33-4cf4-9980-7f0b00e6eeb9"/>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terms/"/>
    <ds:schemaRef ds:uri="49100919-8a76-4266-be0c-7dc583902cb4"/>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6C421DC3-9623-4267-A8D3-31BBB17C74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10228</TotalTime>
  <Words>1938</Words>
  <Application>Microsoft Office PowerPoint</Application>
  <PresentationFormat>Widescreen</PresentationFormat>
  <Paragraphs>343</Paragraphs>
  <Slides>28</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Alexandria</vt:lpstr>
      <vt:lpstr>Arial</vt:lpstr>
      <vt:lpstr>Calibri</vt:lpstr>
      <vt:lpstr>Calibri Light</vt:lpstr>
      <vt:lpstr>Microsoft Sans Serif</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1107</cp:revision>
  <dcterms:created xsi:type="dcterms:W3CDTF">2023-04-29T09:08:00Z</dcterms:created>
  <dcterms:modified xsi:type="dcterms:W3CDTF">2026-01-28T12:36:44Z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