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8" r:id="rId3"/>
    <p:sldId id="299" r:id="rId4"/>
    <p:sldId id="300" r:id="rId5"/>
    <p:sldId id="317" r:id="rId6"/>
    <p:sldId id="321" r:id="rId7"/>
    <p:sldId id="322" r:id="rId8"/>
    <p:sldId id="323" r:id="rId9"/>
    <p:sldId id="324" r:id="rId10"/>
    <p:sldId id="326" r:id="rId11"/>
    <p:sldId id="341" r:id="rId12"/>
    <p:sldId id="327" r:id="rId13"/>
    <p:sldId id="340" r:id="rId14"/>
    <p:sldId id="328" r:id="rId15"/>
    <p:sldId id="342" r:id="rId16"/>
    <p:sldId id="343" r:id="rId17"/>
    <p:sldId id="329" r:id="rId18"/>
    <p:sldId id="344" r:id="rId19"/>
    <p:sldId id="330" r:id="rId20"/>
    <p:sldId id="345" r:id="rId21"/>
    <p:sldId id="331" r:id="rId22"/>
    <p:sldId id="332" r:id="rId23"/>
    <p:sldId id="347" r:id="rId24"/>
    <p:sldId id="333" r:id="rId25"/>
    <p:sldId id="348" r:id="rId26"/>
    <p:sldId id="349" r:id="rId27"/>
    <p:sldId id="350" r:id="rId28"/>
    <p:sldId id="352" r:id="rId29"/>
    <p:sldId id="353" r:id="rId30"/>
    <p:sldId id="351" r:id="rId31"/>
    <p:sldId id="346" r:id="rId32"/>
    <p:sldId id="354" r:id="rId33"/>
    <p:sldId id="355" r:id="rId34"/>
    <p:sldId id="356" r:id="rId35"/>
    <p:sldId id="357" r:id="rId36"/>
    <p:sldId id="358" r:id="rId37"/>
    <p:sldId id="359" r:id="rId38"/>
    <p:sldId id="360" r:id="rId39"/>
    <p:sldId id="361" r:id="rId40"/>
    <p:sldId id="362" r:id="rId41"/>
    <p:sldId id="363" r:id="rId42"/>
    <p:sldId id="364" r:id="rId43"/>
    <p:sldId id="36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18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D6FCAA-7625-4BFF-838C-947BFFC7A671}" type="doc">
      <dgm:prSet loTypeId="urn:microsoft.com/office/officeart/2005/8/layout/vList2" loCatId="list" qsTypeId="urn:microsoft.com/office/officeart/2005/8/quickstyle/simple1" qsCatId="simple" csTypeId="urn:microsoft.com/office/officeart/2005/8/colors/accent2_3" csCatId="accent2"/>
      <dgm:spPr/>
      <dgm:t>
        <a:bodyPr/>
        <a:lstStyle/>
        <a:p>
          <a:endParaRPr lang="en-US"/>
        </a:p>
      </dgm:t>
    </dgm:pt>
    <dgm:pt modelId="{C0271923-29E4-416C-8B62-8E5CAAA8BEF6}">
      <dgm:prSet/>
      <dgm:spPr/>
      <dgm:t>
        <a:bodyPr/>
        <a:lstStyle/>
        <a:p>
          <a:pPr algn="ctr" rtl="0"/>
          <a:r>
            <a:rPr lang="en-US" dirty="0" smtClean="0"/>
            <a:t>Complex buying behavior</a:t>
          </a:r>
          <a:endParaRPr lang="en-US" dirty="0"/>
        </a:p>
      </dgm:t>
    </dgm:pt>
    <dgm:pt modelId="{A41C8403-A274-4AD4-86E8-768D10A49EE4}" type="parTrans" cxnId="{7CC5564D-AE89-45A2-AE10-544A42141DA5}">
      <dgm:prSet/>
      <dgm:spPr/>
      <dgm:t>
        <a:bodyPr/>
        <a:lstStyle/>
        <a:p>
          <a:pPr algn="ctr"/>
          <a:endParaRPr lang="en-US"/>
        </a:p>
      </dgm:t>
    </dgm:pt>
    <dgm:pt modelId="{85127804-A673-4351-A289-A8D41D92BFF7}" type="sibTrans" cxnId="{7CC5564D-AE89-45A2-AE10-544A42141DA5}">
      <dgm:prSet/>
      <dgm:spPr/>
      <dgm:t>
        <a:bodyPr/>
        <a:lstStyle/>
        <a:p>
          <a:pPr algn="ctr"/>
          <a:endParaRPr lang="en-US"/>
        </a:p>
      </dgm:t>
    </dgm:pt>
    <dgm:pt modelId="{68F1E131-B923-4DDF-816C-73A924F13D2A}">
      <dgm:prSet/>
      <dgm:spPr/>
      <dgm:t>
        <a:bodyPr/>
        <a:lstStyle/>
        <a:p>
          <a:pPr algn="ctr" rtl="0"/>
          <a:r>
            <a:rPr lang="en-US" dirty="0" smtClean="0"/>
            <a:t>Habitual buying behavior</a:t>
          </a:r>
          <a:endParaRPr lang="en-US" dirty="0"/>
        </a:p>
      </dgm:t>
    </dgm:pt>
    <dgm:pt modelId="{FDEDCA28-9B85-4E5C-A50C-B5E767661BD0}" type="parTrans" cxnId="{57F1DADF-77DE-4968-90AB-161BBBEAFF67}">
      <dgm:prSet/>
      <dgm:spPr/>
      <dgm:t>
        <a:bodyPr/>
        <a:lstStyle/>
        <a:p>
          <a:pPr algn="ctr"/>
          <a:endParaRPr lang="en-US"/>
        </a:p>
      </dgm:t>
    </dgm:pt>
    <dgm:pt modelId="{F2688D9F-2775-43CB-AED8-EF6C8264A0D5}" type="sibTrans" cxnId="{57F1DADF-77DE-4968-90AB-161BBBEAFF67}">
      <dgm:prSet/>
      <dgm:spPr/>
      <dgm:t>
        <a:bodyPr/>
        <a:lstStyle/>
        <a:p>
          <a:pPr algn="ctr"/>
          <a:endParaRPr lang="en-US"/>
        </a:p>
      </dgm:t>
    </dgm:pt>
    <dgm:pt modelId="{5218F78E-1F1D-4E80-B52E-18810C3E5059}">
      <dgm:prSet/>
      <dgm:spPr/>
      <dgm:t>
        <a:bodyPr/>
        <a:lstStyle/>
        <a:p>
          <a:pPr algn="ctr" rtl="0"/>
          <a:r>
            <a:rPr lang="en-US" dirty="0" smtClean="0"/>
            <a:t>Variety-seeking buying behavior</a:t>
          </a:r>
          <a:endParaRPr lang="en-US" dirty="0"/>
        </a:p>
      </dgm:t>
    </dgm:pt>
    <dgm:pt modelId="{2D16C0A6-6A24-49AA-BC59-F6B782F3CD08}" type="parTrans" cxnId="{DB235C56-53BB-4C61-96C4-E6329A056B57}">
      <dgm:prSet/>
      <dgm:spPr/>
      <dgm:t>
        <a:bodyPr/>
        <a:lstStyle/>
        <a:p>
          <a:pPr algn="ctr"/>
          <a:endParaRPr lang="en-US"/>
        </a:p>
      </dgm:t>
    </dgm:pt>
    <dgm:pt modelId="{2ADF7AF1-B719-46F4-B36D-5BC008ED900C}" type="sibTrans" cxnId="{DB235C56-53BB-4C61-96C4-E6329A056B57}">
      <dgm:prSet/>
      <dgm:spPr/>
      <dgm:t>
        <a:bodyPr/>
        <a:lstStyle/>
        <a:p>
          <a:pPr algn="ctr"/>
          <a:endParaRPr lang="en-US"/>
        </a:p>
      </dgm:t>
    </dgm:pt>
    <dgm:pt modelId="{91C75786-FCFA-4955-8616-96C62DB81328}">
      <dgm:prSet/>
      <dgm:spPr/>
      <dgm:t>
        <a:bodyPr/>
        <a:lstStyle/>
        <a:p>
          <a:pPr algn="ctr" rtl="0"/>
          <a:r>
            <a:rPr lang="en-US" dirty="0" smtClean="0"/>
            <a:t>Dissonance-reducing buying behavior</a:t>
          </a:r>
          <a:endParaRPr lang="en-US" dirty="0"/>
        </a:p>
      </dgm:t>
    </dgm:pt>
    <dgm:pt modelId="{ECE08A68-B651-4790-8B90-285D312ECE8C}" type="sibTrans" cxnId="{B6E35F99-DFE8-4A84-8528-5EE2693A774F}">
      <dgm:prSet/>
      <dgm:spPr/>
      <dgm:t>
        <a:bodyPr/>
        <a:lstStyle/>
        <a:p>
          <a:pPr algn="ctr"/>
          <a:endParaRPr lang="en-US"/>
        </a:p>
      </dgm:t>
    </dgm:pt>
    <dgm:pt modelId="{07315B0E-7C20-4F83-83C1-725421D519B4}" type="parTrans" cxnId="{B6E35F99-DFE8-4A84-8528-5EE2693A774F}">
      <dgm:prSet/>
      <dgm:spPr/>
      <dgm:t>
        <a:bodyPr/>
        <a:lstStyle/>
        <a:p>
          <a:pPr algn="ctr"/>
          <a:endParaRPr lang="en-US"/>
        </a:p>
      </dgm:t>
    </dgm:pt>
    <dgm:pt modelId="{0D2C8AE0-E7A6-4B6F-9259-007B921CA3A8}" type="pres">
      <dgm:prSet presAssocID="{B1D6FCAA-7625-4BFF-838C-947BFFC7A671}" presName="linear" presStyleCnt="0">
        <dgm:presLayoutVars>
          <dgm:animLvl val="lvl"/>
          <dgm:resizeHandles val="exact"/>
        </dgm:presLayoutVars>
      </dgm:prSet>
      <dgm:spPr/>
      <dgm:t>
        <a:bodyPr/>
        <a:lstStyle/>
        <a:p>
          <a:endParaRPr lang="en-US"/>
        </a:p>
      </dgm:t>
    </dgm:pt>
    <dgm:pt modelId="{3D19A122-826E-4E0F-BD5C-BE56947F6C76}" type="pres">
      <dgm:prSet presAssocID="{C0271923-29E4-416C-8B62-8E5CAAA8BEF6}" presName="parentText" presStyleLbl="node1" presStyleIdx="0" presStyleCnt="4">
        <dgm:presLayoutVars>
          <dgm:chMax val="0"/>
          <dgm:bulletEnabled val="1"/>
        </dgm:presLayoutVars>
      </dgm:prSet>
      <dgm:spPr/>
      <dgm:t>
        <a:bodyPr/>
        <a:lstStyle/>
        <a:p>
          <a:endParaRPr lang="en-US"/>
        </a:p>
      </dgm:t>
    </dgm:pt>
    <dgm:pt modelId="{4A27624A-1CA8-4728-924F-F06ACCEFFDFF}" type="pres">
      <dgm:prSet presAssocID="{85127804-A673-4351-A289-A8D41D92BFF7}" presName="spacer" presStyleCnt="0"/>
      <dgm:spPr/>
      <dgm:t>
        <a:bodyPr/>
        <a:lstStyle/>
        <a:p>
          <a:endParaRPr lang="en-US"/>
        </a:p>
      </dgm:t>
    </dgm:pt>
    <dgm:pt modelId="{784BC4F4-AE23-4FC4-9FA8-772D6BBFA290}" type="pres">
      <dgm:prSet presAssocID="{91C75786-FCFA-4955-8616-96C62DB81328}" presName="parentText" presStyleLbl="node1" presStyleIdx="1" presStyleCnt="4">
        <dgm:presLayoutVars>
          <dgm:chMax val="0"/>
          <dgm:bulletEnabled val="1"/>
        </dgm:presLayoutVars>
      </dgm:prSet>
      <dgm:spPr/>
      <dgm:t>
        <a:bodyPr/>
        <a:lstStyle/>
        <a:p>
          <a:endParaRPr lang="en-US"/>
        </a:p>
      </dgm:t>
    </dgm:pt>
    <dgm:pt modelId="{B538D187-CD83-4015-8735-0679711A723E}" type="pres">
      <dgm:prSet presAssocID="{ECE08A68-B651-4790-8B90-285D312ECE8C}" presName="spacer" presStyleCnt="0"/>
      <dgm:spPr/>
      <dgm:t>
        <a:bodyPr/>
        <a:lstStyle/>
        <a:p>
          <a:endParaRPr lang="en-US"/>
        </a:p>
      </dgm:t>
    </dgm:pt>
    <dgm:pt modelId="{52F2FEBE-EA07-4E06-AA92-4DFC4745A1AC}" type="pres">
      <dgm:prSet presAssocID="{68F1E131-B923-4DDF-816C-73A924F13D2A}" presName="parentText" presStyleLbl="node1" presStyleIdx="2" presStyleCnt="4">
        <dgm:presLayoutVars>
          <dgm:chMax val="0"/>
          <dgm:bulletEnabled val="1"/>
        </dgm:presLayoutVars>
      </dgm:prSet>
      <dgm:spPr/>
      <dgm:t>
        <a:bodyPr/>
        <a:lstStyle/>
        <a:p>
          <a:endParaRPr lang="en-US"/>
        </a:p>
      </dgm:t>
    </dgm:pt>
    <dgm:pt modelId="{33BBD7D3-6474-493B-AF08-46CAA2C62B15}" type="pres">
      <dgm:prSet presAssocID="{F2688D9F-2775-43CB-AED8-EF6C8264A0D5}" presName="spacer" presStyleCnt="0"/>
      <dgm:spPr/>
      <dgm:t>
        <a:bodyPr/>
        <a:lstStyle/>
        <a:p>
          <a:endParaRPr lang="en-US"/>
        </a:p>
      </dgm:t>
    </dgm:pt>
    <dgm:pt modelId="{00F8E4BF-B9F1-486D-AD19-1C1412A8FEB2}" type="pres">
      <dgm:prSet presAssocID="{5218F78E-1F1D-4E80-B52E-18810C3E5059}" presName="parentText" presStyleLbl="node1" presStyleIdx="3" presStyleCnt="4">
        <dgm:presLayoutVars>
          <dgm:chMax val="0"/>
          <dgm:bulletEnabled val="1"/>
        </dgm:presLayoutVars>
      </dgm:prSet>
      <dgm:spPr/>
      <dgm:t>
        <a:bodyPr/>
        <a:lstStyle/>
        <a:p>
          <a:endParaRPr lang="en-US"/>
        </a:p>
      </dgm:t>
    </dgm:pt>
  </dgm:ptLst>
  <dgm:cxnLst>
    <dgm:cxn modelId="{B46D7B06-4C1C-4AD3-B6D8-81D81CA61558}" type="presOf" srcId="{91C75786-FCFA-4955-8616-96C62DB81328}" destId="{784BC4F4-AE23-4FC4-9FA8-772D6BBFA290}" srcOrd="0" destOrd="0" presId="urn:microsoft.com/office/officeart/2005/8/layout/vList2"/>
    <dgm:cxn modelId="{B6E35F99-DFE8-4A84-8528-5EE2693A774F}" srcId="{B1D6FCAA-7625-4BFF-838C-947BFFC7A671}" destId="{91C75786-FCFA-4955-8616-96C62DB81328}" srcOrd="1" destOrd="0" parTransId="{07315B0E-7C20-4F83-83C1-725421D519B4}" sibTransId="{ECE08A68-B651-4790-8B90-285D312ECE8C}"/>
    <dgm:cxn modelId="{7CC5564D-AE89-45A2-AE10-544A42141DA5}" srcId="{B1D6FCAA-7625-4BFF-838C-947BFFC7A671}" destId="{C0271923-29E4-416C-8B62-8E5CAAA8BEF6}" srcOrd="0" destOrd="0" parTransId="{A41C8403-A274-4AD4-86E8-768D10A49EE4}" sibTransId="{85127804-A673-4351-A289-A8D41D92BFF7}"/>
    <dgm:cxn modelId="{B2449EB0-31DB-4F25-A321-AFCA3BC49FD0}" type="presOf" srcId="{5218F78E-1F1D-4E80-B52E-18810C3E5059}" destId="{00F8E4BF-B9F1-486D-AD19-1C1412A8FEB2}" srcOrd="0" destOrd="0" presId="urn:microsoft.com/office/officeart/2005/8/layout/vList2"/>
    <dgm:cxn modelId="{DB235C56-53BB-4C61-96C4-E6329A056B57}" srcId="{B1D6FCAA-7625-4BFF-838C-947BFFC7A671}" destId="{5218F78E-1F1D-4E80-B52E-18810C3E5059}" srcOrd="3" destOrd="0" parTransId="{2D16C0A6-6A24-49AA-BC59-F6B782F3CD08}" sibTransId="{2ADF7AF1-B719-46F4-B36D-5BC008ED900C}"/>
    <dgm:cxn modelId="{502A68CB-72C5-48EC-AEF5-2318C69797AF}" type="presOf" srcId="{68F1E131-B923-4DDF-816C-73A924F13D2A}" destId="{52F2FEBE-EA07-4E06-AA92-4DFC4745A1AC}" srcOrd="0" destOrd="0" presId="urn:microsoft.com/office/officeart/2005/8/layout/vList2"/>
    <dgm:cxn modelId="{3A8D8EFD-7BD1-437D-9275-47B18BB7718D}" type="presOf" srcId="{B1D6FCAA-7625-4BFF-838C-947BFFC7A671}" destId="{0D2C8AE0-E7A6-4B6F-9259-007B921CA3A8}" srcOrd="0" destOrd="0" presId="urn:microsoft.com/office/officeart/2005/8/layout/vList2"/>
    <dgm:cxn modelId="{57F1DADF-77DE-4968-90AB-161BBBEAFF67}" srcId="{B1D6FCAA-7625-4BFF-838C-947BFFC7A671}" destId="{68F1E131-B923-4DDF-816C-73A924F13D2A}" srcOrd="2" destOrd="0" parTransId="{FDEDCA28-9B85-4E5C-A50C-B5E767661BD0}" sibTransId="{F2688D9F-2775-43CB-AED8-EF6C8264A0D5}"/>
    <dgm:cxn modelId="{44EE6542-E89C-44B3-9519-871F59A5CA9A}" type="presOf" srcId="{C0271923-29E4-416C-8B62-8E5CAAA8BEF6}" destId="{3D19A122-826E-4E0F-BD5C-BE56947F6C76}" srcOrd="0" destOrd="0" presId="urn:microsoft.com/office/officeart/2005/8/layout/vList2"/>
    <dgm:cxn modelId="{3096D1A6-DB5A-4580-B804-0C2858629211}" type="presParOf" srcId="{0D2C8AE0-E7A6-4B6F-9259-007B921CA3A8}" destId="{3D19A122-826E-4E0F-BD5C-BE56947F6C76}" srcOrd="0" destOrd="0" presId="urn:microsoft.com/office/officeart/2005/8/layout/vList2"/>
    <dgm:cxn modelId="{BFEC6FEE-2D49-4BD6-86C6-46A81B35E9A9}" type="presParOf" srcId="{0D2C8AE0-E7A6-4B6F-9259-007B921CA3A8}" destId="{4A27624A-1CA8-4728-924F-F06ACCEFFDFF}" srcOrd="1" destOrd="0" presId="urn:microsoft.com/office/officeart/2005/8/layout/vList2"/>
    <dgm:cxn modelId="{0618A4E8-753F-4531-9282-1997F34CE557}" type="presParOf" srcId="{0D2C8AE0-E7A6-4B6F-9259-007B921CA3A8}" destId="{784BC4F4-AE23-4FC4-9FA8-772D6BBFA290}" srcOrd="2" destOrd="0" presId="urn:microsoft.com/office/officeart/2005/8/layout/vList2"/>
    <dgm:cxn modelId="{8DB3AD96-D871-48C9-8751-9BD73865393C}" type="presParOf" srcId="{0D2C8AE0-E7A6-4B6F-9259-007B921CA3A8}" destId="{B538D187-CD83-4015-8735-0679711A723E}" srcOrd="3" destOrd="0" presId="urn:microsoft.com/office/officeart/2005/8/layout/vList2"/>
    <dgm:cxn modelId="{790FA1A0-2B98-4905-B98C-FDF42E7AFDE3}" type="presParOf" srcId="{0D2C8AE0-E7A6-4B6F-9259-007B921CA3A8}" destId="{52F2FEBE-EA07-4E06-AA92-4DFC4745A1AC}" srcOrd="4" destOrd="0" presId="urn:microsoft.com/office/officeart/2005/8/layout/vList2"/>
    <dgm:cxn modelId="{252EBAB4-E595-4AD7-AD2D-263EF54EACEC}" type="presParOf" srcId="{0D2C8AE0-E7A6-4B6F-9259-007B921CA3A8}" destId="{33BBD7D3-6474-493B-AF08-46CAA2C62B15}" srcOrd="5" destOrd="0" presId="urn:microsoft.com/office/officeart/2005/8/layout/vList2"/>
    <dgm:cxn modelId="{4047D781-9B54-41AB-90F1-F39444642954}" type="presParOf" srcId="{0D2C8AE0-E7A6-4B6F-9259-007B921CA3A8}" destId="{00F8E4BF-B9F1-486D-AD19-1C1412A8FEB2}" srcOrd="6"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19A122-826E-4E0F-BD5C-BE56947F6C76}">
      <dsp:nvSpPr>
        <dsp:cNvPr id="0" name=""/>
        <dsp:cNvSpPr/>
      </dsp:nvSpPr>
      <dsp:spPr>
        <a:xfrm>
          <a:off x="0" y="541297"/>
          <a:ext cx="6629400" cy="767520"/>
        </a:xfrm>
        <a:prstGeom prst="roundRect">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n-US" sz="3200" kern="1200" dirty="0" smtClean="0"/>
            <a:t>Complex buying behavior</a:t>
          </a:r>
          <a:endParaRPr lang="en-US" sz="3200" kern="1200" dirty="0"/>
        </a:p>
      </dsp:txBody>
      <dsp:txXfrm>
        <a:off x="37467" y="578764"/>
        <a:ext cx="6554466" cy="692586"/>
      </dsp:txXfrm>
    </dsp:sp>
    <dsp:sp modelId="{784BC4F4-AE23-4FC4-9FA8-772D6BBFA290}">
      <dsp:nvSpPr>
        <dsp:cNvPr id="0" name=""/>
        <dsp:cNvSpPr/>
      </dsp:nvSpPr>
      <dsp:spPr>
        <a:xfrm>
          <a:off x="0" y="1400977"/>
          <a:ext cx="6629400" cy="767520"/>
        </a:xfrm>
        <a:prstGeom prst="roundRect">
          <a:avLst/>
        </a:prstGeom>
        <a:solidFill>
          <a:schemeClr val="accent2">
            <a:shade val="80000"/>
            <a:hueOff val="-160472"/>
            <a:satOff val="3389"/>
            <a:lumOff val="90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n-US" sz="3200" kern="1200" dirty="0" smtClean="0"/>
            <a:t>Dissonance-reducing buying behavior</a:t>
          </a:r>
          <a:endParaRPr lang="en-US" sz="3200" kern="1200" dirty="0"/>
        </a:p>
      </dsp:txBody>
      <dsp:txXfrm>
        <a:off x="37467" y="1438444"/>
        <a:ext cx="6554466" cy="692586"/>
      </dsp:txXfrm>
    </dsp:sp>
    <dsp:sp modelId="{52F2FEBE-EA07-4E06-AA92-4DFC4745A1AC}">
      <dsp:nvSpPr>
        <dsp:cNvPr id="0" name=""/>
        <dsp:cNvSpPr/>
      </dsp:nvSpPr>
      <dsp:spPr>
        <a:xfrm>
          <a:off x="0" y="2260657"/>
          <a:ext cx="6629400" cy="767520"/>
        </a:xfrm>
        <a:prstGeom prst="roundRect">
          <a:avLst/>
        </a:prstGeom>
        <a:solidFill>
          <a:schemeClr val="accent2">
            <a:shade val="80000"/>
            <a:hueOff val="-320943"/>
            <a:satOff val="6777"/>
            <a:lumOff val="180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n-US" sz="3200" kern="1200" dirty="0" smtClean="0"/>
            <a:t>Habitual buying behavior</a:t>
          </a:r>
          <a:endParaRPr lang="en-US" sz="3200" kern="1200" dirty="0"/>
        </a:p>
      </dsp:txBody>
      <dsp:txXfrm>
        <a:off x="37467" y="2298124"/>
        <a:ext cx="6554466" cy="692586"/>
      </dsp:txXfrm>
    </dsp:sp>
    <dsp:sp modelId="{00F8E4BF-B9F1-486D-AD19-1C1412A8FEB2}">
      <dsp:nvSpPr>
        <dsp:cNvPr id="0" name=""/>
        <dsp:cNvSpPr/>
      </dsp:nvSpPr>
      <dsp:spPr>
        <a:xfrm>
          <a:off x="0" y="3120338"/>
          <a:ext cx="6629400" cy="767520"/>
        </a:xfrm>
        <a:prstGeom prst="roundRect">
          <a:avLst/>
        </a:prstGeom>
        <a:solidFill>
          <a:schemeClr val="accent2">
            <a:shade val="80000"/>
            <a:hueOff val="-481415"/>
            <a:satOff val="10166"/>
            <a:lumOff val="270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n-US" sz="3200" kern="1200" dirty="0" smtClean="0"/>
            <a:t>Variety-seeking buying behavior</a:t>
          </a:r>
          <a:endParaRPr lang="en-US" sz="3200" kern="1200" dirty="0"/>
        </a:p>
      </dsp:txBody>
      <dsp:txXfrm>
        <a:off x="37467" y="3157805"/>
        <a:ext cx="6554466" cy="69258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hyperlink" Target="https://lms.esu.ac.ae/course/view.php?id=1262" TargetMode="Externa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interaction-design.org/literature/topics/marketing"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interaction-design.org/literature/topics/type"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interaction-design.org/literature/topics/social-media"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interaction-design.org/literature/topics/thought-leadership"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hyperlink" Target="https://www.bigpicturebranding.com/blog/7-brand-personality-exercises" TargetMode="External"/><Relationship Id="rId3" Type="http://schemas.openxmlformats.org/officeDocument/2006/relationships/image" Target="../media/image7.emf"/><Relationship Id="rId7" Type="http://schemas.openxmlformats.org/officeDocument/2006/relationships/hyperlink" Target="https://www.bigpicturebranding.com/blog/create-a-brand-voice-chart"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bigpicturebranding.com/blog/how-to-write-your-brand-story" TargetMode="Externa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www.bigpicturebranding.com/blog/how-to-choose-brand-imagery-for-your-business-website"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Digital 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Noha</a:t>
            </a:r>
            <a:r>
              <a:rPr lang="en-US" sz="2800" dirty="0" smtClean="0">
                <a:solidFill>
                  <a:srgbClr val="24A9E1"/>
                </a:solidFill>
                <a:latin typeface="Tajawal Medium" panose="00000600000000000000" pitchFamily="2" charset="-78"/>
                <a:cs typeface="Tajawal Medium" panose="00000600000000000000" pitchFamily="2" charset="-78"/>
              </a:rPr>
              <a:t> El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a:solidFill>
                  <a:srgbClr val="FF9518"/>
                </a:solidFill>
                <a:latin typeface="Tajawal Medium" panose="00000600000000000000" pitchFamily="2" charset="-78"/>
                <a:cs typeface="Tajawal Medium" panose="00000600000000000000" pitchFamily="2" charset="-78"/>
              </a:rPr>
              <a:t>Lecture </a:t>
            </a:r>
            <a:r>
              <a:rPr lang="en-US" sz="2800" smtClean="0">
                <a:solidFill>
                  <a:srgbClr val="FF9518"/>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u="sng" dirty="0" smtClean="0">
                <a:hlinkClick r:id="rId7"/>
              </a:rPr>
              <a:t>MKT713_</a:t>
            </a:r>
            <a:endParaRPr lang="en-US" u="sng" dirty="0" smtClean="0"/>
          </a:p>
          <a:p>
            <a:r>
              <a:rPr lang="en-US" dirty="0" smtClean="0"/>
              <a:t>Master </a:t>
            </a:r>
            <a:r>
              <a:rPr lang="en-US" dirty="0"/>
              <a:t>of Digital Marketing</a:t>
            </a:r>
            <a:r>
              <a:rPr lang="en-US" sz="2800" dirty="0" smtClean="0">
                <a:solidFill>
                  <a:srgbClr val="FF9518"/>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2446150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a:solidFill>
                  <a:schemeClr val="bg1"/>
                </a:solidFill>
              </a:rPr>
              <a:t>Chapter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a:buNone/>
            </a:pPr>
            <a:r>
              <a:rPr lang="en-US" sz="3200" dirty="0">
                <a:solidFill>
                  <a:srgbClr val="0070C0"/>
                </a:solidFill>
              </a:rPr>
              <a:t>When you finish this chapter, you should understand why:</a:t>
            </a:r>
            <a:endParaRPr lang="en-US" sz="3200" dirty="0">
              <a:solidFill>
                <a:srgbClr val="0070C0"/>
              </a:solidFill>
              <a:sym typeface="Wingdings" pitchFamily="2" charset="2"/>
            </a:endParaRPr>
          </a:p>
          <a:p>
            <a:pPr marL="514350" indent="-514350">
              <a:buClr>
                <a:srgbClr val="002060"/>
              </a:buClr>
              <a:buFont typeface="+mj-lt"/>
              <a:buAutoNum type="arabicPeriod"/>
            </a:pPr>
            <a:r>
              <a:rPr lang="en-US" sz="3200" dirty="0">
                <a:solidFill>
                  <a:srgbClr val="0070C0"/>
                </a:solidFill>
              </a:rPr>
              <a:t>Consumers use products to help them define their identities in different settings.</a:t>
            </a:r>
          </a:p>
          <a:p>
            <a:pPr marL="514350" indent="-514350">
              <a:buClr>
                <a:srgbClr val="002060"/>
              </a:buClr>
              <a:buFont typeface="+mj-lt"/>
              <a:buAutoNum type="arabicPeriod"/>
            </a:pPr>
            <a:r>
              <a:rPr lang="en-US" sz="3200" dirty="0">
                <a:solidFill>
                  <a:srgbClr val="0070C0"/>
                </a:solidFill>
              </a:rPr>
              <a:t>Consumer behavior is a process.</a:t>
            </a:r>
          </a:p>
          <a:p>
            <a:pPr marL="514350" indent="-514350">
              <a:buClr>
                <a:srgbClr val="002060"/>
              </a:buClr>
              <a:buFont typeface="+mj-lt"/>
              <a:buAutoNum type="arabicPeriod"/>
            </a:pPr>
            <a:r>
              <a:rPr lang="en-US" sz="3200" dirty="0">
                <a:solidFill>
                  <a:srgbClr val="0070C0"/>
                </a:solidFill>
              </a:rPr>
              <a:t>Marketers need to understand the wants and needs of different consumer segments.</a:t>
            </a:r>
            <a:r>
              <a:rPr lang="en-US" sz="3200" dirty="0">
                <a:solidFill>
                  <a:srgbClr val="0070C0"/>
                </a:solidFill>
                <a:sym typeface="Wingdings" pitchFamily="2" charset="2"/>
              </a:rPr>
              <a:t> </a:t>
            </a:r>
          </a:p>
        </p:txBody>
      </p:sp>
    </p:spTree>
    <p:extLst>
      <p:ext uri="{BB962C8B-B14F-4D97-AF65-F5344CB8AC3E}">
        <p14:creationId xmlns:p14="http://schemas.microsoft.com/office/powerpoint/2010/main" val="882341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18728" cy="523220"/>
          </a:xfrm>
          <a:prstGeom prst="rect">
            <a:avLst/>
          </a:prstGeom>
          <a:noFill/>
        </p:spPr>
        <p:txBody>
          <a:bodyPr wrap="none" rtlCol="0">
            <a:spAutoFit/>
          </a:bodyPr>
          <a:lstStyle/>
          <a:p>
            <a:r>
              <a:rPr lang="en-US" sz="2800" dirty="0">
                <a:solidFill>
                  <a:schemeClr val="bg1"/>
                </a:solidFill>
              </a:rPr>
              <a:t>Chapter Objectives (continued)</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514350" indent="-514350">
              <a:buClr>
                <a:srgbClr val="002060"/>
              </a:buClr>
              <a:buFont typeface="+mj-lt"/>
              <a:buAutoNum type="arabicPeriod" startAt="4"/>
            </a:pPr>
            <a:r>
              <a:rPr lang="en-US" sz="3200" dirty="0"/>
              <a:t>The Web is changing consumer behavior.</a:t>
            </a:r>
          </a:p>
          <a:p>
            <a:pPr marL="514350" indent="-514350">
              <a:buClr>
                <a:srgbClr val="002060"/>
              </a:buClr>
              <a:buFont typeface="+mj-lt"/>
              <a:buAutoNum type="arabicPeriod" startAt="4"/>
            </a:pPr>
            <a:r>
              <a:rPr lang="en-US" sz="3200" dirty="0"/>
              <a:t>Consumer behavior relates to other issues in our lives.</a:t>
            </a:r>
            <a:r>
              <a:rPr lang="en-US" sz="3200" dirty="0">
                <a:sym typeface="Wingdings" pitchFamily="2" charset="2"/>
              </a:rPr>
              <a:t> </a:t>
            </a:r>
            <a:endParaRPr lang="en-US" sz="3200" dirty="0"/>
          </a:p>
          <a:p>
            <a:pPr marL="514350" indent="-514350">
              <a:buClr>
                <a:srgbClr val="002060"/>
              </a:buClr>
              <a:buFont typeface="+mj-lt"/>
              <a:buAutoNum type="arabicPeriod" startAt="4"/>
            </a:pPr>
            <a:r>
              <a:rPr lang="en-US" sz="3200" dirty="0"/>
              <a:t>Many different types of specialists study consumer behavior.</a:t>
            </a:r>
          </a:p>
          <a:p>
            <a:pPr marL="514350" indent="-514350">
              <a:buClr>
                <a:srgbClr val="002060"/>
              </a:buClr>
              <a:buFont typeface="+mj-lt"/>
              <a:buAutoNum type="arabicPeriod" startAt="4"/>
            </a:pPr>
            <a:r>
              <a:rPr lang="en-US" sz="3200" dirty="0"/>
              <a:t>There are two major perspectives that seek to understand and study consumer behavior</a:t>
            </a:r>
            <a:r>
              <a:rPr lang="en-US" b="0" dirty="0"/>
              <a:t>.</a:t>
            </a:r>
          </a:p>
        </p:txBody>
      </p:sp>
    </p:spTree>
    <p:extLst>
      <p:ext uri="{BB962C8B-B14F-4D97-AF65-F5344CB8AC3E}">
        <p14:creationId xmlns:p14="http://schemas.microsoft.com/office/powerpoint/2010/main" val="2074463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7197"/>
            <a:ext cx="9533101" cy="1610200"/>
          </a:xfrm>
          <a:prstGeom prst="rect">
            <a:avLst/>
          </a:prstGeom>
        </p:spPr>
      </p:pic>
      <p:sp>
        <p:nvSpPr>
          <p:cNvPr id="7" name="TextBox 6"/>
          <p:cNvSpPr txBox="1"/>
          <p:nvPr/>
        </p:nvSpPr>
        <p:spPr>
          <a:xfrm>
            <a:off x="2650377" y="543490"/>
            <a:ext cx="2829364" cy="523220"/>
          </a:xfrm>
          <a:prstGeom prst="rect">
            <a:avLst/>
          </a:prstGeom>
          <a:noFill/>
        </p:spPr>
        <p:txBody>
          <a:bodyPr wrap="none" rtlCol="0">
            <a:spAutoFit/>
          </a:bodyPr>
          <a:lstStyle/>
          <a:p>
            <a:r>
              <a:rPr lang="en-US" sz="2800" dirty="0" smtClean="0">
                <a:solidFill>
                  <a:schemeClr val="bg1"/>
                </a:solidFill>
              </a:rPr>
              <a:t>Lecture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normAutofit/>
          </a:bodyPr>
          <a:lstStyle/>
          <a:p>
            <a:pPr marL="0" indent="0">
              <a:buNone/>
            </a:pPr>
            <a:r>
              <a:rPr lang="en-US" dirty="0"/>
              <a:t>When you finish </a:t>
            </a:r>
            <a:r>
              <a:rPr lang="en-US" dirty="0" smtClean="0"/>
              <a:t>this lecture, </a:t>
            </a:r>
            <a:r>
              <a:rPr lang="en-US" dirty="0"/>
              <a:t>you should </a:t>
            </a:r>
            <a:r>
              <a:rPr lang="en-US" dirty="0" smtClean="0"/>
              <a:t>understand:</a:t>
            </a:r>
          </a:p>
          <a:p>
            <a:pPr marL="0" indent="0">
              <a:buNone/>
            </a:pPr>
            <a:r>
              <a:rPr lang="en-US" b="1" u="sng" dirty="0" smtClean="0">
                <a:solidFill>
                  <a:srgbClr val="FF0000"/>
                </a:solidFill>
              </a:rPr>
              <a:t>The rest of Learning </a:t>
            </a:r>
            <a:r>
              <a:rPr lang="en-US" b="1" u="sng" dirty="0">
                <a:solidFill>
                  <a:srgbClr val="FF0000"/>
                </a:solidFill>
              </a:rPr>
              <a:t>Objective </a:t>
            </a:r>
            <a:r>
              <a:rPr lang="en-US" b="1" u="sng" dirty="0" smtClean="0">
                <a:solidFill>
                  <a:srgbClr val="FF0000"/>
                </a:solidFill>
              </a:rPr>
              <a:t>2</a:t>
            </a:r>
          </a:p>
          <a:p>
            <a:r>
              <a:rPr lang="en-US" dirty="0">
                <a:solidFill>
                  <a:srgbClr val="0070C0"/>
                </a:solidFill>
              </a:rPr>
              <a:t>Quick revision on Learning Objective 1&amp;2</a:t>
            </a:r>
          </a:p>
          <a:p>
            <a:r>
              <a:rPr lang="en-US" altLang="en-US" b="1" dirty="0" smtClean="0">
                <a:solidFill>
                  <a:srgbClr val="0070C0"/>
                </a:solidFill>
              </a:rPr>
              <a:t>Types </a:t>
            </a:r>
            <a:r>
              <a:rPr lang="en-US" altLang="en-US" b="1" dirty="0">
                <a:solidFill>
                  <a:srgbClr val="0070C0"/>
                </a:solidFill>
              </a:rPr>
              <a:t>of Buying Decision Behavior</a:t>
            </a:r>
          </a:p>
          <a:p>
            <a:r>
              <a:rPr lang="en-US" b="1" dirty="0">
                <a:solidFill>
                  <a:srgbClr val="0070C0"/>
                </a:solidFill>
              </a:rPr>
              <a:t>Adopter Categories for New Products </a:t>
            </a:r>
          </a:p>
          <a:p>
            <a:r>
              <a:rPr lang="en-US" altLang="en-US" b="1" dirty="0">
                <a:solidFill>
                  <a:srgbClr val="0070C0"/>
                </a:solidFill>
              </a:rPr>
              <a:t>Types of buyers</a:t>
            </a: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53800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7707"/>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1</a:t>
            </a:r>
          </a:p>
          <a:p>
            <a:pPr marL="514350" indent="-514350">
              <a:buFont typeface="+mj-lt"/>
              <a:buAutoNum type="arabicPeriod"/>
            </a:pPr>
            <a:r>
              <a:rPr lang="en-US" dirty="0" smtClean="0">
                <a:solidFill>
                  <a:srgbClr val="0070C0"/>
                </a:solidFill>
              </a:rPr>
              <a:t>Consumers </a:t>
            </a:r>
            <a:r>
              <a:rPr lang="en-US" dirty="0">
                <a:solidFill>
                  <a:srgbClr val="0070C0"/>
                </a:solidFill>
              </a:rPr>
              <a:t>use products to help them define their identities</a:t>
            </a:r>
          </a:p>
          <a:p>
            <a:pPr marL="514350" indent="-514350">
              <a:buFont typeface="+mj-lt"/>
              <a:buAutoNum type="arabicPeriod"/>
            </a:pPr>
            <a:r>
              <a:rPr lang="en-US" dirty="0">
                <a:solidFill>
                  <a:srgbClr val="0070C0"/>
                </a:solidFill>
              </a:rPr>
              <a:t>Consumers segmented by demographics and </a:t>
            </a:r>
            <a:r>
              <a:rPr lang="en-US" dirty="0" smtClean="0">
                <a:solidFill>
                  <a:srgbClr val="0070C0"/>
                </a:solidFill>
              </a:rPr>
              <a:t>psychographics</a:t>
            </a:r>
          </a:p>
          <a:p>
            <a:pPr marL="514350" indent="-514350">
              <a:buFont typeface="+mj-lt"/>
              <a:buAutoNum type="arabicPeriod"/>
            </a:pPr>
            <a:r>
              <a:rPr lang="en-US" dirty="0">
                <a:solidFill>
                  <a:srgbClr val="0070C0"/>
                </a:solidFill>
              </a:rPr>
              <a:t>Consumers understood in part based on their consumption communities and reference groups.</a:t>
            </a:r>
          </a:p>
          <a:p>
            <a:pPr marL="514350" indent="-514350">
              <a:buFont typeface="+mj-lt"/>
              <a:buAutoNum type="arabicPeriod"/>
            </a:pPr>
            <a:r>
              <a:rPr lang="en-US" dirty="0">
                <a:solidFill>
                  <a:srgbClr val="0070C0"/>
                </a:solidFill>
              </a:rPr>
              <a:t>The concept of consumption community</a:t>
            </a:r>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76208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7707"/>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1</a:t>
            </a:r>
          </a:p>
          <a:p>
            <a:pPr marL="514350" indent="-514350">
              <a:buFont typeface="+mj-lt"/>
              <a:buAutoNum type="arabicPeriod" startAt="5"/>
            </a:pPr>
            <a:r>
              <a:rPr lang="en-US" dirty="0" smtClean="0">
                <a:solidFill>
                  <a:srgbClr val="0070C0"/>
                </a:solidFill>
              </a:rPr>
              <a:t>Consumer </a:t>
            </a:r>
            <a:r>
              <a:rPr lang="en-US" dirty="0">
                <a:solidFill>
                  <a:srgbClr val="0070C0"/>
                </a:solidFill>
              </a:rPr>
              <a:t>identity theory</a:t>
            </a:r>
          </a:p>
          <a:p>
            <a:pPr marL="514350" indent="-514350">
              <a:buFont typeface="+mj-lt"/>
              <a:buAutoNum type="arabicPeriod" startAt="5"/>
            </a:pPr>
            <a:r>
              <a:rPr lang="en-US" dirty="0">
                <a:solidFill>
                  <a:srgbClr val="0070C0"/>
                </a:solidFill>
              </a:rPr>
              <a:t>Brands target consumers using market segmentation strategies.</a:t>
            </a:r>
          </a:p>
          <a:p>
            <a:pPr marL="514350" indent="-514350">
              <a:buFont typeface="+mj-lt"/>
              <a:buAutoNum type="arabicPeriod" startAt="5"/>
            </a:pPr>
            <a:r>
              <a:rPr lang="en-US" dirty="0">
                <a:solidFill>
                  <a:srgbClr val="0070C0"/>
                </a:solidFill>
              </a:rPr>
              <a:t>Consumers may choose brands that match with their own identities.</a:t>
            </a:r>
          </a:p>
          <a:p>
            <a:pPr marL="514350" indent="-514350">
              <a:buFont typeface="+mj-lt"/>
              <a:buAutoNum type="arabicPeriod" startAt="5"/>
            </a:pPr>
            <a:r>
              <a:rPr lang="en-US" dirty="0">
                <a:solidFill>
                  <a:srgbClr val="0070C0"/>
                </a:solidFill>
              </a:rPr>
              <a:t>Consumer behavior: the study of the processes involved when individuals or groups select, purchase, use, or dispose of products, services, ideas, or experiences to satisfy needs and desires.</a:t>
            </a:r>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6282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5414"/>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2</a:t>
            </a:r>
          </a:p>
          <a:p>
            <a:pPr marL="514350" indent="-514350">
              <a:buFont typeface="+mj-lt"/>
              <a:buAutoNum type="arabicPeriod"/>
            </a:pPr>
            <a:r>
              <a:rPr lang="en-US" dirty="0">
                <a:solidFill>
                  <a:srgbClr val="0070C0"/>
                </a:solidFill>
              </a:rPr>
              <a:t>Consumer behavior is a process.</a:t>
            </a:r>
          </a:p>
          <a:p>
            <a:pPr marL="514350" indent="-514350">
              <a:buFont typeface="+mj-lt"/>
              <a:buAutoNum type="arabicPeriod"/>
            </a:pPr>
            <a:r>
              <a:rPr lang="en-US" dirty="0">
                <a:solidFill>
                  <a:srgbClr val="0070C0"/>
                </a:solidFill>
              </a:rPr>
              <a:t>Consumer behavior is an ongoing </a:t>
            </a:r>
            <a:r>
              <a:rPr lang="en-US" dirty="0" smtClean="0">
                <a:solidFill>
                  <a:srgbClr val="0070C0"/>
                </a:solidFill>
              </a:rPr>
              <a:t>process</a:t>
            </a:r>
          </a:p>
          <a:p>
            <a:pPr marL="514350" indent="-514350">
              <a:buFont typeface="+mj-lt"/>
              <a:buAutoNum type="arabicPeriod"/>
            </a:pPr>
            <a:r>
              <a:rPr lang="en-US" dirty="0">
                <a:solidFill>
                  <a:srgbClr val="0070C0"/>
                </a:solidFill>
              </a:rPr>
              <a:t>The exchange</a:t>
            </a:r>
          </a:p>
          <a:p>
            <a:pPr marL="514350" indent="-514350">
              <a:buFont typeface="+mj-lt"/>
              <a:buAutoNum type="arabicPeriod"/>
            </a:pPr>
            <a:r>
              <a:rPr lang="en-US" dirty="0">
                <a:solidFill>
                  <a:srgbClr val="0070C0"/>
                </a:solidFill>
              </a:rPr>
              <a:t>Expanded view</a:t>
            </a:r>
          </a:p>
          <a:p>
            <a:endParaRPr lang="en-US" dirty="0"/>
          </a:p>
          <a:p>
            <a:endParaRPr lang="en-US" dirty="0"/>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0173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5414"/>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2</a:t>
            </a:r>
          </a:p>
          <a:p>
            <a:pPr marL="514350" indent="-514350">
              <a:buFont typeface="+mj-lt"/>
              <a:buAutoNum type="arabicPeriod" startAt="5"/>
            </a:pPr>
            <a:r>
              <a:rPr lang="en-US" dirty="0">
                <a:solidFill>
                  <a:srgbClr val="0070C0"/>
                </a:solidFill>
              </a:rPr>
              <a:t>A consumer</a:t>
            </a:r>
          </a:p>
          <a:p>
            <a:pPr marL="514350" indent="-514350">
              <a:buFont typeface="+mj-lt"/>
              <a:buAutoNum type="arabicPeriod" startAt="5"/>
            </a:pPr>
            <a:r>
              <a:rPr lang="en-US" dirty="0">
                <a:solidFill>
                  <a:srgbClr val="0070C0"/>
                </a:solidFill>
              </a:rPr>
              <a:t>The purchaser and the user of a product</a:t>
            </a:r>
          </a:p>
          <a:p>
            <a:pPr marL="514350" indent="-514350">
              <a:buFont typeface="+mj-lt"/>
              <a:buAutoNum type="arabicPeriod" startAt="5"/>
            </a:pPr>
            <a:r>
              <a:rPr lang="en-US" dirty="0" smtClean="0">
                <a:solidFill>
                  <a:srgbClr val="0070C0"/>
                </a:solidFill>
              </a:rPr>
              <a:t>Stages </a:t>
            </a:r>
            <a:r>
              <a:rPr lang="en-US" dirty="0">
                <a:solidFill>
                  <a:srgbClr val="0070C0"/>
                </a:solidFill>
              </a:rPr>
              <a:t>in the Consumption Process</a:t>
            </a:r>
            <a:endParaRPr lang="en-US" dirty="0">
              <a:solidFill>
                <a:srgbClr val="0070C0"/>
              </a:solidFill>
              <a:latin typeface="Tajawal Medium" panose="00000600000000000000" pitchFamily="2" charset="-78"/>
              <a:cs typeface="Tajawal Medium" panose="00000600000000000000" pitchFamily="2" charset="-78"/>
            </a:endParaRPr>
          </a:p>
          <a:p>
            <a:pPr marL="514350" indent="-514350">
              <a:buFont typeface="+mj-lt"/>
              <a:buAutoNum type="arabicPeriod" startAt="5"/>
            </a:pPr>
            <a:r>
              <a:rPr lang="en-US" dirty="0">
                <a:solidFill>
                  <a:srgbClr val="0070C0"/>
                </a:solidFill>
              </a:rPr>
              <a:t>Consumers’ Impact on Marketing Strategy 1/3</a:t>
            </a:r>
            <a:endParaRPr lang="en-US" dirty="0">
              <a:solidFill>
                <a:srgbClr val="0070C0"/>
              </a:solidFill>
              <a:latin typeface="Tajawal Medium" panose="00000600000000000000" pitchFamily="2" charset="-78"/>
              <a:cs typeface="Tajawal Medium" panose="00000600000000000000" pitchFamily="2" charset="-78"/>
            </a:endParaRPr>
          </a:p>
          <a:p>
            <a:pPr marL="514350" indent="-514350">
              <a:buFont typeface="+mj-lt"/>
              <a:buAutoNum type="arabicPeriod" startAt="5"/>
            </a:pPr>
            <a:r>
              <a:rPr lang="en-US" dirty="0">
                <a:solidFill>
                  <a:srgbClr val="0070C0"/>
                </a:solidFill>
              </a:rPr>
              <a:t>Consumers Are Different! How We Divide them </a:t>
            </a:r>
            <a:r>
              <a:rPr lang="en-US" dirty="0" smtClean="0">
                <a:solidFill>
                  <a:srgbClr val="0070C0"/>
                </a:solidFill>
              </a:rPr>
              <a:t>Up.1/2</a:t>
            </a:r>
          </a:p>
          <a:p>
            <a:pPr marL="514350" indent="-514350">
              <a:buFont typeface="+mj-lt"/>
              <a:buAutoNum type="arabicPeriod" startAt="5"/>
            </a:pPr>
            <a:r>
              <a:rPr lang="en-US" altLang="en-US" dirty="0">
                <a:solidFill>
                  <a:srgbClr val="0070C0"/>
                </a:solidFill>
              </a:rPr>
              <a:t>Factors and trends shaping consumer behavior</a:t>
            </a:r>
          </a:p>
          <a:p>
            <a:pPr marL="514350" indent="-514350">
              <a:buFont typeface="+mj-lt"/>
              <a:buAutoNum type="arabicPeriod" startAt="5"/>
            </a:pPr>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2060"/>
              </a:solidFill>
            </a:endParaRPr>
          </a:p>
          <a:p>
            <a:endParaRPr lang="en-US" dirty="0">
              <a:solidFill>
                <a:srgbClr val="002060"/>
              </a:solidFill>
            </a:endParaRPr>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2122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p:cNvGraphicFramePr/>
          <p:nvPr>
            <p:extLst/>
          </p:nvPr>
        </p:nvGraphicFramePr>
        <p:xfrm>
          <a:off x="2590800" y="1428736"/>
          <a:ext cx="6629400" cy="442915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0993857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2"/>
          <p:cNvSpPr txBox="1">
            <a:spLocks/>
          </p:cNvSpPr>
          <p:nvPr/>
        </p:nvSpPr>
        <p:spPr>
          <a:xfrm>
            <a:off x="1278542" y="1883088"/>
            <a:ext cx="9370577" cy="762000"/>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sz="11200" b="1" dirty="0" smtClean="0">
                <a:solidFill>
                  <a:srgbClr val="FF0000"/>
                </a:solidFill>
              </a:rPr>
              <a:t>1-Complex buying behavior (</a:t>
            </a:r>
            <a:r>
              <a:rPr lang="en-US" b="1" dirty="0" smtClean="0">
                <a:solidFill>
                  <a:srgbClr val="FF0000"/>
                </a:solidFill>
              </a:rPr>
              <a:t> </a:t>
            </a:r>
            <a:r>
              <a:rPr lang="en-US" sz="11200" b="1" dirty="0" smtClean="0">
                <a:solidFill>
                  <a:srgbClr val="FF0000"/>
                </a:solidFill>
              </a:rPr>
              <a:t>buying </a:t>
            </a:r>
            <a:r>
              <a:rPr lang="en-US" sz="11200" b="1" u="sng" dirty="0" smtClean="0">
                <a:solidFill>
                  <a:srgbClr val="FF0000"/>
                </a:solidFill>
              </a:rPr>
              <a:t>a mobile or laptop) 1/3</a:t>
            </a:r>
          </a:p>
          <a:p>
            <a:pPr algn="just">
              <a:defRPr/>
            </a:pPr>
            <a:endParaRPr lang="en-GB" dirty="0"/>
          </a:p>
        </p:txBody>
      </p:sp>
      <p:sp>
        <p:nvSpPr>
          <p:cNvPr id="10" name="Content Placeholder 3"/>
          <p:cNvSpPr txBox="1">
            <a:spLocks/>
          </p:cNvSpPr>
          <p:nvPr/>
        </p:nvSpPr>
        <p:spPr>
          <a:xfrm>
            <a:off x="1601054" y="2520712"/>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endParaRPr lang="en-US" sz="2400" dirty="0" smtClean="0"/>
          </a:p>
          <a:p>
            <a:pPr algn="just">
              <a:defRPr/>
            </a:pPr>
            <a:endParaRPr lang="en-US" sz="2400" dirty="0"/>
          </a:p>
          <a:p>
            <a:pPr algn="just">
              <a:defRPr/>
            </a:pPr>
            <a:r>
              <a:rPr lang="en-US" sz="2400" dirty="0" smtClean="0"/>
              <a:t>Consumer buying behavior in situations characterized by </a:t>
            </a:r>
            <a:r>
              <a:rPr lang="en-US" sz="2400" b="1" dirty="0" smtClean="0">
                <a:solidFill>
                  <a:srgbClr val="FF0000"/>
                </a:solidFill>
              </a:rPr>
              <a:t>high consumer involvement in a purchase</a:t>
            </a:r>
            <a:r>
              <a:rPr lang="en-US" sz="2400" b="1" dirty="0" smtClean="0"/>
              <a:t> </a:t>
            </a:r>
            <a:r>
              <a:rPr lang="en-US" sz="2400" dirty="0" smtClean="0"/>
              <a:t>and </a:t>
            </a:r>
            <a:r>
              <a:rPr lang="en-US" sz="2400" b="1" dirty="0" smtClean="0">
                <a:solidFill>
                  <a:srgbClr val="FF0000"/>
                </a:solidFill>
              </a:rPr>
              <a:t>significant perceived differences among brands</a:t>
            </a:r>
            <a:r>
              <a:rPr lang="en-US" sz="2400" dirty="0" smtClean="0"/>
              <a:t>.</a:t>
            </a:r>
          </a:p>
        </p:txBody>
      </p:sp>
    </p:spTree>
    <p:extLst>
      <p:ext uri="{BB962C8B-B14F-4D97-AF65-F5344CB8AC3E}">
        <p14:creationId xmlns:p14="http://schemas.microsoft.com/office/powerpoint/2010/main" val="465720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2"/>
          <p:cNvSpPr txBox="1">
            <a:spLocks/>
          </p:cNvSpPr>
          <p:nvPr/>
        </p:nvSpPr>
        <p:spPr>
          <a:xfrm>
            <a:off x="1343278" y="1883088"/>
            <a:ext cx="9580970" cy="762000"/>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sz="11200" b="1" dirty="0">
                <a:solidFill>
                  <a:srgbClr val="FF0000"/>
                </a:solidFill>
              </a:rPr>
              <a:t>1-Complex buying behavior (</a:t>
            </a:r>
            <a:r>
              <a:rPr lang="en-US" sz="9600" b="1" dirty="0">
                <a:solidFill>
                  <a:srgbClr val="FF0000"/>
                </a:solidFill>
              </a:rPr>
              <a:t> </a:t>
            </a:r>
            <a:r>
              <a:rPr lang="en-US" sz="11200" b="1" dirty="0">
                <a:solidFill>
                  <a:srgbClr val="FF0000"/>
                </a:solidFill>
              </a:rPr>
              <a:t>buying </a:t>
            </a:r>
            <a:r>
              <a:rPr lang="en-US" sz="11200" b="1" u="sng" dirty="0">
                <a:solidFill>
                  <a:srgbClr val="FF0000"/>
                </a:solidFill>
              </a:rPr>
              <a:t>a mobile or laptop) </a:t>
            </a:r>
            <a:r>
              <a:rPr lang="en-US" sz="11200" b="1" u="sng" dirty="0" smtClean="0">
                <a:solidFill>
                  <a:srgbClr val="FF0000"/>
                </a:solidFill>
              </a:rPr>
              <a:t>2/3</a:t>
            </a:r>
            <a:endParaRPr lang="en-US" sz="11200" b="1" u="sng" dirty="0">
              <a:solidFill>
                <a:srgbClr val="FF0000"/>
              </a:solidFill>
            </a:endParaRPr>
          </a:p>
          <a:p>
            <a:pPr algn="just">
              <a:defRPr/>
            </a:pPr>
            <a:endParaRPr lang="en-GB" dirty="0"/>
          </a:p>
        </p:txBody>
      </p:sp>
      <p:sp>
        <p:nvSpPr>
          <p:cNvPr id="10" name="Content Placeholder 3"/>
          <p:cNvSpPr txBox="1">
            <a:spLocks/>
          </p:cNvSpPr>
          <p:nvPr/>
        </p:nvSpPr>
        <p:spPr>
          <a:xfrm>
            <a:off x="1803356" y="2793283"/>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sz="2400" dirty="0" smtClean="0"/>
              <a:t>Consumer may be highly involved when the </a:t>
            </a:r>
            <a:r>
              <a:rPr lang="en-US" sz="2400" dirty="0" smtClean="0">
                <a:effectLst>
                  <a:outerShdw blurRad="38100" dist="38100" dir="2700000" algn="tl">
                    <a:srgbClr val="000000">
                      <a:alpha val="43137"/>
                    </a:srgbClr>
                  </a:outerShdw>
                </a:effectLst>
              </a:rPr>
              <a:t>product is expensive, risky, and purchase infrequently</a:t>
            </a:r>
            <a:r>
              <a:rPr lang="en-US" sz="2400" dirty="0" smtClean="0"/>
              <a:t>.</a:t>
            </a:r>
          </a:p>
          <a:p>
            <a:pPr algn="just">
              <a:defRPr/>
            </a:pPr>
            <a:r>
              <a:rPr lang="en-US" sz="2400" dirty="0" smtClean="0"/>
              <a:t>Typically, the consumer has much to learn about the product category. </a:t>
            </a:r>
          </a:p>
        </p:txBody>
      </p:sp>
    </p:spTree>
    <p:extLst>
      <p:ext uri="{BB962C8B-B14F-4D97-AF65-F5344CB8AC3E}">
        <p14:creationId xmlns:p14="http://schemas.microsoft.com/office/powerpoint/2010/main" val="1348680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9989" y="-239639"/>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2"/>
          <p:cNvSpPr txBox="1">
            <a:spLocks/>
          </p:cNvSpPr>
          <p:nvPr/>
        </p:nvSpPr>
        <p:spPr>
          <a:xfrm>
            <a:off x="873940" y="1893306"/>
            <a:ext cx="9353043" cy="762000"/>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11200" b="1" dirty="0">
                <a:solidFill>
                  <a:srgbClr val="FF0000"/>
                </a:solidFill>
              </a:rPr>
              <a:t>1-Complex buying behavior (</a:t>
            </a:r>
            <a:r>
              <a:rPr lang="en-US" sz="9600" b="1" dirty="0">
                <a:solidFill>
                  <a:srgbClr val="FF0000"/>
                </a:solidFill>
              </a:rPr>
              <a:t> </a:t>
            </a:r>
            <a:r>
              <a:rPr lang="en-US" sz="11200" b="1" dirty="0">
                <a:solidFill>
                  <a:srgbClr val="FF0000"/>
                </a:solidFill>
              </a:rPr>
              <a:t>buying </a:t>
            </a:r>
            <a:r>
              <a:rPr lang="en-US" sz="11200" b="1" u="sng" dirty="0">
                <a:solidFill>
                  <a:srgbClr val="FF0000"/>
                </a:solidFill>
              </a:rPr>
              <a:t>a mobile or laptop) </a:t>
            </a:r>
            <a:r>
              <a:rPr lang="en-US" sz="11200" b="1" u="sng" dirty="0" smtClean="0">
                <a:solidFill>
                  <a:srgbClr val="FF0000"/>
                </a:solidFill>
              </a:rPr>
              <a:t>3/3</a:t>
            </a:r>
            <a:endParaRPr lang="en-US" sz="11200" b="1" u="sng" dirty="0">
              <a:solidFill>
                <a:srgbClr val="FF0000"/>
              </a:solidFill>
            </a:endParaRPr>
          </a:p>
          <a:p>
            <a:pPr marL="0" indent="0">
              <a:buNone/>
              <a:defRPr/>
            </a:pPr>
            <a:endParaRPr lang="en-US" sz="11200" u="sng" dirty="0" smtClean="0"/>
          </a:p>
          <a:p>
            <a:pPr algn="just">
              <a:defRPr/>
            </a:pPr>
            <a:endParaRPr lang="en-GB" dirty="0"/>
          </a:p>
        </p:txBody>
      </p:sp>
      <p:sp>
        <p:nvSpPr>
          <p:cNvPr id="10" name="Content Placeholder 3"/>
          <p:cNvSpPr txBox="1">
            <a:spLocks/>
          </p:cNvSpPr>
          <p:nvPr/>
        </p:nvSpPr>
        <p:spPr>
          <a:xfrm>
            <a:off x="1107852" y="2399331"/>
            <a:ext cx="8229600"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sz="2400" b="1" dirty="0" smtClean="0"/>
              <a:t>This buyer will pass through a learning process:</a:t>
            </a:r>
          </a:p>
          <a:p>
            <a:pPr marL="914400" lvl="1" indent="-514350" algn="just">
              <a:buFont typeface="+mj-lt"/>
              <a:buAutoNum type="arabicPeriod"/>
              <a:defRPr/>
            </a:pPr>
            <a:r>
              <a:rPr lang="en-US" sz="2000" b="1" dirty="0" smtClean="0">
                <a:solidFill>
                  <a:srgbClr val="C00000"/>
                </a:solidFill>
              </a:rPr>
              <a:t>Developing beliefs about the product</a:t>
            </a:r>
          </a:p>
          <a:p>
            <a:pPr marL="914400" lvl="1" indent="-514350" algn="just">
              <a:buFont typeface="+mj-lt"/>
              <a:buAutoNum type="arabicPeriod"/>
              <a:defRPr/>
            </a:pPr>
            <a:r>
              <a:rPr lang="en-US" sz="2000" b="1" dirty="0" smtClean="0">
                <a:solidFill>
                  <a:srgbClr val="C00000"/>
                </a:solidFill>
              </a:rPr>
              <a:t>Attitudes</a:t>
            </a:r>
          </a:p>
          <a:p>
            <a:pPr marL="914400" lvl="1" indent="-514350" algn="just">
              <a:buFont typeface="+mj-lt"/>
              <a:buAutoNum type="arabicPeriod"/>
              <a:defRPr/>
            </a:pPr>
            <a:r>
              <a:rPr lang="en-US" sz="2000" b="1" dirty="0" smtClean="0">
                <a:solidFill>
                  <a:srgbClr val="C00000"/>
                </a:solidFill>
              </a:rPr>
              <a:t>Making a thoughtful purchase choice</a:t>
            </a:r>
          </a:p>
          <a:p>
            <a:pPr marL="514350" indent="-514350" algn="just">
              <a:defRPr/>
            </a:pPr>
            <a:r>
              <a:rPr lang="en-US" sz="2400" dirty="0" smtClean="0"/>
              <a:t>Marketers must understand the behavior of high-involvement consumer.</a:t>
            </a:r>
            <a:endParaRPr lang="en-GB" sz="2400" dirty="0"/>
          </a:p>
        </p:txBody>
      </p:sp>
    </p:spTree>
    <p:extLst>
      <p:ext uri="{BB962C8B-B14F-4D97-AF65-F5344CB8AC3E}">
        <p14:creationId xmlns:p14="http://schemas.microsoft.com/office/powerpoint/2010/main" val="4046539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7707"/>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3"/>
          <p:cNvSpPr txBox="1">
            <a:spLocks/>
          </p:cNvSpPr>
          <p:nvPr/>
        </p:nvSpPr>
        <p:spPr bwMode="auto">
          <a:xfrm>
            <a:off x="1213805" y="1821340"/>
            <a:ext cx="9023195" cy="9953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pPr>
            <a:r>
              <a:rPr lang="en-US" altLang="en-US" b="1" dirty="0" smtClean="0">
                <a:solidFill>
                  <a:srgbClr val="FF0000"/>
                </a:solidFill>
              </a:rPr>
              <a:t>2-Dissonance-Reducing buying behavior (</a:t>
            </a:r>
            <a:r>
              <a:rPr lang="en-US" b="1" dirty="0" smtClean="0">
                <a:solidFill>
                  <a:srgbClr val="FF0000"/>
                </a:solidFill>
              </a:rPr>
              <a:t>diamond ring) 1/3</a:t>
            </a:r>
            <a:endParaRPr lang="en-US" altLang="en-US" b="1" dirty="0" smtClean="0">
              <a:solidFill>
                <a:srgbClr val="FF0000"/>
              </a:solidFill>
            </a:endParaRPr>
          </a:p>
        </p:txBody>
      </p:sp>
      <p:sp>
        <p:nvSpPr>
          <p:cNvPr id="10" name="Content Placeholder 2"/>
          <p:cNvSpPr txBox="1">
            <a:spLocks/>
          </p:cNvSpPr>
          <p:nvPr/>
        </p:nvSpPr>
        <p:spPr>
          <a:xfrm>
            <a:off x="1582205" y="2442976"/>
            <a:ext cx="8715375" cy="43402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sz="2600" dirty="0" smtClean="0"/>
              <a:t>Consumer buying behavior in situation characterized by </a:t>
            </a:r>
            <a:r>
              <a:rPr lang="en-US" sz="2600" b="1" dirty="0" smtClean="0">
                <a:solidFill>
                  <a:srgbClr val="FF0000"/>
                </a:solidFill>
              </a:rPr>
              <a:t>high consumer involvement in a purchase </a:t>
            </a:r>
            <a:r>
              <a:rPr lang="en-US" sz="2600" dirty="0" smtClean="0"/>
              <a:t>but </a:t>
            </a:r>
            <a:r>
              <a:rPr lang="en-US" sz="2600" b="1" dirty="0" smtClean="0">
                <a:solidFill>
                  <a:srgbClr val="FF0000"/>
                </a:solidFill>
              </a:rPr>
              <a:t>few perceived differences among brands</a:t>
            </a:r>
            <a:r>
              <a:rPr lang="en-US" sz="2600" dirty="0" smtClean="0"/>
              <a:t>.</a:t>
            </a:r>
          </a:p>
        </p:txBody>
      </p:sp>
    </p:spTree>
    <p:extLst>
      <p:ext uri="{BB962C8B-B14F-4D97-AF65-F5344CB8AC3E}">
        <p14:creationId xmlns:p14="http://schemas.microsoft.com/office/powerpoint/2010/main" val="1128314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614" y="-91323"/>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3"/>
          <p:cNvSpPr txBox="1">
            <a:spLocks/>
          </p:cNvSpPr>
          <p:nvPr/>
        </p:nvSpPr>
        <p:spPr bwMode="auto">
          <a:xfrm>
            <a:off x="1319002" y="1707141"/>
            <a:ext cx="9002791" cy="9953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pPr>
            <a:r>
              <a:rPr lang="en-US" altLang="en-US" b="1" dirty="0" smtClean="0">
                <a:solidFill>
                  <a:srgbClr val="FF0000"/>
                </a:solidFill>
              </a:rPr>
              <a:t>2-Dissonance-Reducing </a:t>
            </a:r>
            <a:r>
              <a:rPr lang="en-US" altLang="en-US" b="1" dirty="0">
                <a:solidFill>
                  <a:srgbClr val="FF0000"/>
                </a:solidFill>
              </a:rPr>
              <a:t>buying behavior (</a:t>
            </a:r>
            <a:r>
              <a:rPr lang="en-US" b="1" dirty="0">
                <a:solidFill>
                  <a:srgbClr val="FF0000"/>
                </a:solidFill>
              </a:rPr>
              <a:t>diamond ring) </a:t>
            </a:r>
            <a:r>
              <a:rPr lang="en-US" b="1" dirty="0" smtClean="0">
                <a:solidFill>
                  <a:srgbClr val="FF0000"/>
                </a:solidFill>
              </a:rPr>
              <a:t>2/3</a:t>
            </a:r>
            <a:endParaRPr lang="en-US" altLang="en-US" b="1" dirty="0">
              <a:solidFill>
                <a:srgbClr val="FF0000"/>
              </a:solidFill>
            </a:endParaRPr>
          </a:p>
        </p:txBody>
      </p:sp>
      <p:sp>
        <p:nvSpPr>
          <p:cNvPr id="10" name="Content Placeholder 2"/>
          <p:cNvSpPr txBox="1">
            <a:spLocks/>
          </p:cNvSpPr>
          <p:nvPr/>
        </p:nvSpPr>
        <p:spPr>
          <a:xfrm>
            <a:off x="1727862" y="2264960"/>
            <a:ext cx="8715375" cy="43402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endParaRPr lang="en-US" sz="2600" dirty="0" smtClean="0"/>
          </a:p>
          <a:p>
            <a:pPr algn="just">
              <a:defRPr/>
            </a:pPr>
            <a:r>
              <a:rPr lang="en-US" sz="2600" dirty="0" smtClean="0"/>
              <a:t>Consumer are high involved with an expensive, risky, and </a:t>
            </a:r>
            <a:r>
              <a:rPr lang="en-US" sz="2600" dirty="0" smtClean="0">
                <a:solidFill>
                  <a:srgbClr val="FF0000"/>
                </a:solidFill>
              </a:rPr>
              <a:t>infrequent </a:t>
            </a:r>
            <a:r>
              <a:rPr lang="en-US" sz="2600" dirty="0" smtClean="0"/>
              <a:t>purchase, but </a:t>
            </a:r>
            <a:r>
              <a:rPr lang="en-US" sz="2600" b="1" dirty="0" smtClean="0"/>
              <a:t>see little differences among brands</a:t>
            </a:r>
            <a:r>
              <a:rPr lang="en-US" sz="2600" dirty="0" smtClean="0"/>
              <a:t>.</a:t>
            </a:r>
          </a:p>
          <a:p>
            <a:pPr algn="just">
              <a:defRPr/>
            </a:pPr>
            <a:r>
              <a:rPr lang="en-US" sz="2600" dirty="0" smtClean="0">
                <a:solidFill>
                  <a:srgbClr val="C00000"/>
                </a:solidFill>
              </a:rPr>
              <a:t>Buyers may </a:t>
            </a:r>
            <a:r>
              <a:rPr lang="en-US" sz="2600" b="1" dirty="0" smtClean="0">
                <a:solidFill>
                  <a:srgbClr val="C00000"/>
                </a:solidFill>
              </a:rPr>
              <a:t>shop around</a:t>
            </a:r>
            <a:r>
              <a:rPr lang="en-US" sz="2600" dirty="0" smtClean="0">
                <a:solidFill>
                  <a:srgbClr val="C00000"/>
                </a:solidFill>
              </a:rPr>
              <a:t>, </a:t>
            </a:r>
            <a:r>
              <a:rPr lang="en-US" sz="2600" b="1" dirty="0" smtClean="0">
                <a:solidFill>
                  <a:srgbClr val="C00000"/>
                </a:solidFill>
              </a:rPr>
              <a:t>relatively quickly</a:t>
            </a:r>
            <a:r>
              <a:rPr lang="en-US" sz="2600" dirty="0" smtClean="0">
                <a:solidFill>
                  <a:srgbClr val="C00000"/>
                </a:solidFill>
              </a:rPr>
              <a:t>, and </a:t>
            </a:r>
            <a:r>
              <a:rPr lang="en-US" sz="2600" b="1" dirty="0" smtClean="0">
                <a:solidFill>
                  <a:srgbClr val="C00000"/>
                </a:solidFill>
              </a:rPr>
              <a:t>respond primarily to what is available </a:t>
            </a:r>
            <a:r>
              <a:rPr lang="en-US" sz="2600" dirty="0" smtClean="0">
                <a:solidFill>
                  <a:srgbClr val="C00000"/>
                </a:solidFill>
              </a:rPr>
              <a:t>or </a:t>
            </a:r>
            <a:r>
              <a:rPr lang="en-US" sz="2600" b="1" dirty="0" smtClean="0">
                <a:solidFill>
                  <a:srgbClr val="C00000"/>
                </a:solidFill>
              </a:rPr>
              <a:t>to a good price.</a:t>
            </a:r>
          </a:p>
        </p:txBody>
      </p:sp>
    </p:spTree>
    <p:extLst>
      <p:ext uri="{BB962C8B-B14F-4D97-AF65-F5344CB8AC3E}">
        <p14:creationId xmlns:p14="http://schemas.microsoft.com/office/powerpoint/2010/main" val="1680207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7707"/>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3"/>
          <p:cNvSpPr txBox="1">
            <a:spLocks/>
          </p:cNvSpPr>
          <p:nvPr/>
        </p:nvSpPr>
        <p:spPr bwMode="auto">
          <a:xfrm>
            <a:off x="1642683" y="1465262"/>
            <a:ext cx="9216829" cy="9953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pPr>
            <a:r>
              <a:rPr lang="en-US" altLang="en-US" b="1" dirty="0" smtClean="0">
                <a:solidFill>
                  <a:srgbClr val="FF0000"/>
                </a:solidFill>
              </a:rPr>
              <a:t>2-Dissonance-Reducing </a:t>
            </a:r>
            <a:r>
              <a:rPr lang="en-US" altLang="en-US" b="1" dirty="0">
                <a:solidFill>
                  <a:srgbClr val="FF0000"/>
                </a:solidFill>
              </a:rPr>
              <a:t>buying behavior (</a:t>
            </a:r>
            <a:r>
              <a:rPr lang="en-US" b="1" dirty="0">
                <a:solidFill>
                  <a:srgbClr val="FF0000"/>
                </a:solidFill>
              </a:rPr>
              <a:t>diamond ring) </a:t>
            </a:r>
            <a:r>
              <a:rPr lang="en-US" b="1" dirty="0" smtClean="0">
                <a:solidFill>
                  <a:srgbClr val="FF0000"/>
                </a:solidFill>
              </a:rPr>
              <a:t>3/3</a:t>
            </a:r>
            <a:endParaRPr lang="en-US" altLang="en-US" b="1" dirty="0">
              <a:solidFill>
                <a:srgbClr val="FF0000"/>
              </a:solidFill>
            </a:endParaRPr>
          </a:p>
        </p:txBody>
      </p:sp>
      <p:sp>
        <p:nvSpPr>
          <p:cNvPr id="10" name="Content Placeholder 2"/>
          <p:cNvSpPr txBox="1">
            <a:spLocks/>
          </p:cNvSpPr>
          <p:nvPr/>
        </p:nvSpPr>
        <p:spPr>
          <a:xfrm>
            <a:off x="1727862" y="2264960"/>
            <a:ext cx="8715375" cy="43402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sz="2600" dirty="0" smtClean="0"/>
              <a:t>After purchase, consumer might experience </a:t>
            </a:r>
            <a:r>
              <a:rPr lang="en-US" sz="2600" b="1" dirty="0" smtClean="0"/>
              <a:t>post-purchase dissonance </a:t>
            </a:r>
            <a:r>
              <a:rPr lang="en-US" sz="2600" dirty="0" smtClean="0"/>
              <a:t>(after sale discomfort) when they notice certain disadvantages of the purchased brand or hear favorable things about brands not purchased.</a:t>
            </a:r>
            <a:endParaRPr lang="en-GB" sz="2600" dirty="0" smtClean="0"/>
          </a:p>
          <a:p>
            <a:pPr algn="just">
              <a:defRPr/>
            </a:pPr>
            <a:r>
              <a:rPr lang="en-US" sz="2600" b="1" dirty="0" smtClean="0">
                <a:solidFill>
                  <a:srgbClr val="7030A0"/>
                </a:solidFill>
              </a:rPr>
              <a:t>To counter such dissonance, the marketer’s should provide evidence and support to help consumer feel good about their brand choices.</a:t>
            </a:r>
            <a:endParaRPr lang="en-GB" sz="2600" b="1" dirty="0">
              <a:solidFill>
                <a:srgbClr val="7030A0"/>
              </a:solidFill>
            </a:endParaRPr>
          </a:p>
        </p:txBody>
      </p:sp>
    </p:spTree>
    <p:extLst>
      <p:ext uri="{BB962C8B-B14F-4D97-AF65-F5344CB8AC3E}">
        <p14:creationId xmlns:p14="http://schemas.microsoft.com/office/powerpoint/2010/main" val="17823887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3"/>
          <p:cNvSpPr txBox="1">
            <a:spLocks/>
          </p:cNvSpPr>
          <p:nvPr/>
        </p:nvSpPr>
        <p:spPr bwMode="auto">
          <a:xfrm>
            <a:off x="2367960" y="1704760"/>
            <a:ext cx="7162800" cy="5000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pPr>
            <a:r>
              <a:rPr lang="en-US" altLang="en-US" b="1" dirty="0" smtClean="0">
                <a:solidFill>
                  <a:srgbClr val="FF0000"/>
                </a:solidFill>
              </a:rPr>
              <a:t>3-Habitual buying behavior (</a:t>
            </a:r>
            <a:r>
              <a:rPr lang="en-US" b="1" dirty="0" smtClean="0">
                <a:solidFill>
                  <a:srgbClr val="FF0000"/>
                </a:solidFill>
              </a:rPr>
              <a:t>loaf of bread)1/2</a:t>
            </a:r>
            <a:endParaRPr lang="en-US" altLang="en-US" b="1" dirty="0" smtClean="0">
              <a:solidFill>
                <a:srgbClr val="FF0000"/>
              </a:solidFill>
            </a:endParaRPr>
          </a:p>
          <a:p>
            <a:pPr>
              <a:spcBef>
                <a:spcPct val="0"/>
              </a:spcBef>
            </a:pPr>
            <a:endParaRPr lang="en-GB" altLang="en-US" dirty="0" smtClean="0"/>
          </a:p>
        </p:txBody>
      </p:sp>
      <p:sp>
        <p:nvSpPr>
          <p:cNvPr id="10" name="Content Placeholder 2"/>
          <p:cNvSpPr txBox="1">
            <a:spLocks/>
          </p:cNvSpPr>
          <p:nvPr/>
        </p:nvSpPr>
        <p:spPr>
          <a:xfrm>
            <a:off x="1907388" y="2500312"/>
            <a:ext cx="8229600" cy="4357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dirty="0" smtClean="0"/>
              <a:t>Consumer buying behavior in situation characterized by </a:t>
            </a:r>
            <a:r>
              <a:rPr lang="en-US" b="1" dirty="0" smtClean="0">
                <a:solidFill>
                  <a:srgbClr val="FF0000"/>
                </a:solidFill>
              </a:rPr>
              <a:t>low consumer involvement in a purchase </a:t>
            </a:r>
            <a:r>
              <a:rPr lang="en-US" dirty="0" smtClean="0"/>
              <a:t>and </a:t>
            </a:r>
            <a:r>
              <a:rPr lang="en-US" b="1" dirty="0" smtClean="0">
                <a:solidFill>
                  <a:srgbClr val="FF0000"/>
                </a:solidFill>
              </a:rPr>
              <a:t>few perceived differences among brands</a:t>
            </a:r>
            <a:r>
              <a:rPr lang="en-US" dirty="0" smtClean="0"/>
              <a:t>.</a:t>
            </a:r>
          </a:p>
          <a:p>
            <a:pPr>
              <a:defRPr/>
            </a:pPr>
            <a:endParaRPr lang="en-GB" dirty="0"/>
          </a:p>
        </p:txBody>
      </p:sp>
    </p:spTree>
    <p:extLst>
      <p:ext uri="{BB962C8B-B14F-4D97-AF65-F5344CB8AC3E}">
        <p14:creationId xmlns:p14="http://schemas.microsoft.com/office/powerpoint/2010/main" val="2099708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 Placeholder 3"/>
          <p:cNvSpPr txBox="1">
            <a:spLocks/>
          </p:cNvSpPr>
          <p:nvPr/>
        </p:nvSpPr>
        <p:spPr bwMode="auto">
          <a:xfrm>
            <a:off x="2173751" y="1627309"/>
            <a:ext cx="7162800" cy="5000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pPr>
            <a:r>
              <a:rPr lang="en-US" altLang="en-US" b="1" dirty="0" smtClean="0">
                <a:solidFill>
                  <a:srgbClr val="FF0000"/>
                </a:solidFill>
              </a:rPr>
              <a:t>3-Habitual buying behavior (</a:t>
            </a:r>
            <a:r>
              <a:rPr lang="en-US" b="1" dirty="0" smtClean="0">
                <a:solidFill>
                  <a:srgbClr val="FF0000"/>
                </a:solidFill>
              </a:rPr>
              <a:t>loaf of bread)2/2</a:t>
            </a:r>
            <a:endParaRPr lang="en-US" altLang="en-US" b="1" dirty="0" smtClean="0">
              <a:solidFill>
                <a:srgbClr val="FF0000"/>
              </a:solidFill>
            </a:endParaRPr>
          </a:p>
          <a:p>
            <a:pPr>
              <a:spcBef>
                <a:spcPct val="0"/>
              </a:spcBef>
            </a:pPr>
            <a:endParaRPr lang="en-GB" altLang="en-US" dirty="0" smtClean="0"/>
          </a:p>
        </p:txBody>
      </p:sp>
      <p:sp>
        <p:nvSpPr>
          <p:cNvPr id="10" name="Content Placeholder 2"/>
          <p:cNvSpPr txBox="1">
            <a:spLocks/>
          </p:cNvSpPr>
          <p:nvPr/>
        </p:nvSpPr>
        <p:spPr>
          <a:xfrm>
            <a:off x="1986844" y="2395410"/>
            <a:ext cx="8229600" cy="4357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dirty="0" smtClean="0">
                <a:solidFill>
                  <a:srgbClr val="0070C0"/>
                </a:solidFill>
              </a:rPr>
              <a:t>Consumer appear to have low involvement with most low cost, frequently purchased products.</a:t>
            </a:r>
          </a:p>
          <a:p>
            <a:pPr algn="just">
              <a:defRPr/>
            </a:pPr>
            <a:r>
              <a:rPr lang="en-US" dirty="0" smtClean="0">
                <a:solidFill>
                  <a:srgbClr val="C00000"/>
                </a:solidFill>
              </a:rPr>
              <a:t>Consumer do not search extensively for information about brands, they passively receive information as they watch television, ad repetition creates brand familiarity. </a:t>
            </a:r>
          </a:p>
          <a:p>
            <a:pPr>
              <a:defRPr/>
            </a:pPr>
            <a:endParaRPr lang="en-GB" dirty="0"/>
          </a:p>
        </p:txBody>
      </p:sp>
    </p:spTree>
    <p:extLst>
      <p:ext uri="{BB962C8B-B14F-4D97-AF65-F5344CB8AC3E}">
        <p14:creationId xmlns:p14="http://schemas.microsoft.com/office/powerpoint/2010/main" val="2674932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981200" y="1857375"/>
            <a:ext cx="8229600" cy="4357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altLang="en-US" b="1" dirty="0" smtClean="0">
                <a:solidFill>
                  <a:srgbClr val="FF0000"/>
                </a:solidFill>
              </a:rPr>
              <a:t>4-Variety-seeking buying behavior (</a:t>
            </a:r>
            <a:r>
              <a:rPr lang="en-US" b="1" dirty="0" smtClean="0">
                <a:solidFill>
                  <a:srgbClr val="FF0000"/>
                </a:solidFill>
              </a:rPr>
              <a:t>buy a cookie)1/2</a:t>
            </a:r>
          </a:p>
          <a:p>
            <a:pPr>
              <a:defRPr/>
            </a:pPr>
            <a:endParaRPr lang="en-US" dirty="0" smtClean="0"/>
          </a:p>
          <a:p>
            <a:pPr>
              <a:defRPr/>
            </a:pPr>
            <a:r>
              <a:rPr lang="en-US" dirty="0" smtClean="0"/>
              <a:t>Consumer buying behavior in situation characterized by </a:t>
            </a:r>
            <a:r>
              <a:rPr lang="en-US" b="1" dirty="0" smtClean="0">
                <a:solidFill>
                  <a:srgbClr val="FF0000"/>
                </a:solidFill>
              </a:rPr>
              <a:t>low consumer involvement in a purchase </a:t>
            </a:r>
            <a:r>
              <a:rPr lang="en-US" dirty="0" smtClean="0"/>
              <a:t>but </a:t>
            </a:r>
            <a:r>
              <a:rPr lang="en-US" b="1" dirty="0" smtClean="0">
                <a:solidFill>
                  <a:srgbClr val="FF0000"/>
                </a:solidFill>
              </a:rPr>
              <a:t>significance differences among brands</a:t>
            </a:r>
            <a:r>
              <a:rPr lang="en-US" dirty="0" smtClean="0"/>
              <a:t>.</a:t>
            </a:r>
          </a:p>
        </p:txBody>
      </p:sp>
    </p:spTree>
    <p:extLst>
      <p:ext uri="{BB962C8B-B14F-4D97-AF65-F5344CB8AC3E}">
        <p14:creationId xmlns:p14="http://schemas.microsoft.com/office/powerpoint/2010/main" val="144660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alt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981200" y="1857375"/>
            <a:ext cx="8229600" cy="4357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altLang="en-US" b="1" dirty="0" smtClean="0">
                <a:solidFill>
                  <a:srgbClr val="FF0000"/>
                </a:solidFill>
              </a:rPr>
              <a:t>4-Variety-seeking buying behavior (</a:t>
            </a:r>
            <a:r>
              <a:rPr lang="en-US" b="1" dirty="0" smtClean="0">
                <a:solidFill>
                  <a:srgbClr val="FF0000"/>
                </a:solidFill>
              </a:rPr>
              <a:t>buy a cookie)2/2</a:t>
            </a:r>
          </a:p>
          <a:p>
            <a:pPr>
              <a:defRPr/>
            </a:pPr>
            <a:endParaRPr lang="en-US" dirty="0" smtClean="0"/>
          </a:p>
          <a:p>
            <a:pPr>
              <a:defRPr/>
            </a:pPr>
            <a:r>
              <a:rPr lang="en-US" dirty="0" smtClean="0"/>
              <a:t>In such a cases, consumers often do a lot of brand switching, simply to try something different.</a:t>
            </a:r>
          </a:p>
          <a:p>
            <a:pPr>
              <a:defRPr/>
            </a:pPr>
            <a:r>
              <a:rPr lang="en-US" dirty="0" smtClean="0">
                <a:solidFill>
                  <a:srgbClr val="C00000"/>
                </a:solidFill>
              </a:rPr>
              <a:t>Brand switching occurs for the sake of variety rather than because of dissatisfaction.</a:t>
            </a:r>
            <a:endParaRPr lang="en-GB" dirty="0">
              <a:solidFill>
                <a:srgbClr val="C00000"/>
              </a:solidFill>
            </a:endParaRPr>
          </a:p>
        </p:txBody>
      </p:sp>
    </p:spTree>
    <p:extLst>
      <p:ext uri="{BB962C8B-B14F-4D97-AF65-F5344CB8AC3E}">
        <p14:creationId xmlns:p14="http://schemas.microsoft.com/office/powerpoint/2010/main" val="42614952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44550" cy="523220"/>
          </a:xfrm>
          <a:prstGeom prst="rect">
            <a:avLst/>
          </a:prstGeom>
          <a:noFill/>
        </p:spPr>
        <p:txBody>
          <a:bodyPr wrap="none" rtlCol="0">
            <a:spAutoFit/>
          </a:bodyPr>
          <a:lstStyle/>
          <a:p>
            <a:r>
              <a:rPr lang="en-US" sz="2800" dirty="0">
                <a:solidFill>
                  <a:schemeClr val="bg1"/>
                </a:solidFill>
              </a:rPr>
              <a:t>Types of Buying Decision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4"/>
          <p:cNvSpPr txBox="1">
            <a:spLocks/>
          </p:cNvSpPr>
          <p:nvPr/>
        </p:nvSpPr>
        <p:spPr bwMode="auto">
          <a:xfrm>
            <a:off x="2381250" y="1357313"/>
            <a:ext cx="71628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mtClean="0"/>
              <a:t>Four Types of Buying Behavior</a:t>
            </a:r>
          </a:p>
        </p:txBody>
      </p:sp>
      <p:pic>
        <p:nvPicPr>
          <p:cNvPr id="10" name="Picture 4" descr="fig05_05wo.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2071688"/>
            <a:ext cx="8501062"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4"/>
          <p:cNvSpPr txBox="1">
            <a:spLocks/>
          </p:cNvSpPr>
          <p:nvPr/>
        </p:nvSpPr>
        <p:spPr>
          <a:xfrm>
            <a:off x="2381250" y="4914356"/>
            <a:ext cx="7813675" cy="1285875"/>
          </a:xfrm>
          <a:prstGeom prst="rect">
            <a:avLst/>
          </a:prstGeom>
        </p:spPr>
        <p:txBody>
          <a:bodyPr/>
          <a:lstStyle/>
          <a:p>
            <a:pPr marL="342900" indent="-342900" algn="just">
              <a:spcBef>
                <a:spcPct val="20000"/>
              </a:spcBef>
              <a:defRPr/>
            </a:pPr>
            <a:r>
              <a:rPr lang="en-US" sz="2800" dirty="0">
                <a:solidFill>
                  <a:schemeClr val="tx2"/>
                </a:solidFill>
              </a:rPr>
              <a:t>	</a:t>
            </a:r>
            <a:r>
              <a:rPr lang="en-US" sz="2000" dirty="0">
                <a:solidFill>
                  <a:srgbClr val="7030A0"/>
                </a:solidFill>
              </a:rPr>
              <a:t>This figure shows the Four Types of Consumer Buying Behavior based on the degree of buyer involvement and the degree of differences among brands</a:t>
            </a:r>
          </a:p>
        </p:txBody>
      </p:sp>
    </p:spTree>
    <p:extLst>
      <p:ext uri="{BB962C8B-B14F-4D97-AF65-F5344CB8AC3E}">
        <p14:creationId xmlns:p14="http://schemas.microsoft.com/office/powerpoint/2010/main" val="2953355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50331" y="528048"/>
            <a:ext cx="6326091" cy="523220"/>
          </a:xfrm>
          <a:prstGeom prst="rect">
            <a:avLst/>
          </a:prstGeom>
          <a:noFill/>
        </p:spPr>
        <p:txBody>
          <a:bodyPr wrap="none" rtlCol="0">
            <a:spAutoFit/>
          </a:bodyPr>
          <a:lstStyle/>
          <a:p>
            <a:r>
              <a:rPr lang="en-US" sz="2800" b="1" dirty="0">
                <a:solidFill>
                  <a:schemeClr val="bg1"/>
                </a:solidFill>
              </a:rPr>
              <a:t>Adopter Categories for New </a:t>
            </a:r>
            <a:r>
              <a:rPr lang="en-US" sz="2800" b="1" dirty="0" smtClean="0">
                <a:solidFill>
                  <a:schemeClr val="bg1"/>
                </a:solidFill>
              </a:rPr>
              <a:t>Products 1/8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4" descr="adoption proces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27862" y="1228315"/>
            <a:ext cx="7795967" cy="510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313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2/8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002060"/>
                </a:solidFill>
              </a:rPr>
              <a:t>Consumers are divided into 5 adopter categories based on their behavioral patterns and values. The 5 adopter categories, in order of their speed of uptake, are:</a:t>
            </a:r>
          </a:p>
          <a:p>
            <a:r>
              <a:rPr lang="en-US" dirty="0">
                <a:solidFill>
                  <a:srgbClr val="002060"/>
                </a:solidFill>
              </a:rPr>
              <a:t>1. Innovators</a:t>
            </a:r>
          </a:p>
          <a:p>
            <a:r>
              <a:rPr lang="en-US" dirty="0">
                <a:solidFill>
                  <a:srgbClr val="002060"/>
                </a:solidFill>
              </a:rPr>
              <a:t>2. Early Adopters</a:t>
            </a:r>
          </a:p>
          <a:p>
            <a:r>
              <a:rPr lang="en-US" dirty="0">
                <a:solidFill>
                  <a:srgbClr val="002060"/>
                </a:solidFill>
              </a:rPr>
              <a:t>3. Early Majority</a:t>
            </a:r>
          </a:p>
          <a:p>
            <a:r>
              <a:rPr lang="en-US" dirty="0">
                <a:solidFill>
                  <a:srgbClr val="002060"/>
                </a:solidFill>
              </a:rPr>
              <a:t>4. Late Majority</a:t>
            </a:r>
          </a:p>
          <a:p>
            <a:r>
              <a:rPr lang="en-US" dirty="0">
                <a:solidFill>
                  <a:srgbClr val="002060"/>
                </a:solidFill>
              </a:rPr>
              <a:t>5. Laggards</a:t>
            </a:r>
          </a:p>
        </p:txBody>
      </p:sp>
    </p:spTree>
    <p:extLst>
      <p:ext uri="{BB962C8B-B14F-4D97-AF65-F5344CB8AC3E}">
        <p14:creationId xmlns:p14="http://schemas.microsoft.com/office/powerpoint/2010/main" val="20687813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3/8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002060"/>
                </a:solidFill>
              </a:rPr>
              <a:t>Customer adoption patterns are important to understanding how to market new product for adoption. Without a clear understanding of what each </a:t>
            </a:r>
            <a:r>
              <a:rPr lang="en-US" dirty="0">
                <a:solidFill>
                  <a:srgbClr val="002060"/>
                </a:solidFill>
                <a:hlinkClick r:id="rId6" tooltip="What is Type?"/>
              </a:rPr>
              <a:t>type</a:t>
            </a:r>
            <a:r>
              <a:rPr lang="en-US" dirty="0">
                <a:solidFill>
                  <a:srgbClr val="002060"/>
                </a:solidFill>
              </a:rPr>
              <a:t> of adopter values it can be difficult, if not impossible to target them through </a:t>
            </a:r>
            <a:r>
              <a:rPr lang="en-US" dirty="0">
                <a:solidFill>
                  <a:srgbClr val="002060"/>
                </a:solidFill>
                <a:hlinkClick r:id="rId7" tooltip="What is Marketing?"/>
              </a:rPr>
              <a:t>marketing</a:t>
            </a:r>
            <a:r>
              <a:rPr lang="en-US" dirty="0">
                <a:solidFill>
                  <a:srgbClr val="002060"/>
                </a:solidFill>
              </a:rPr>
              <a:t>.</a:t>
            </a:r>
            <a:endParaRPr lang="en-US" altLang="en-US" dirty="0" smtClean="0">
              <a:solidFill>
                <a:srgbClr val="002060"/>
              </a:solidFill>
            </a:endParaRPr>
          </a:p>
        </p:txBody>
      </p:sp>
    </p:spTree>
    <p:extLst>
      <p:ext uri="{BB962C8B-B14F-4D97-AF65-F5344CB8AC3E}">
        <p14:creationId xmlns:p14="http://schemas.microsoft.com/office/powerpoint/2010/main" val="2446491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4/8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1-Innovators</a:t>
            </a:r>
            <a:endParaRPr lang="en-US" b="1" dirty="0"/>
          </a:p>
          <a:p>
            <a:r>
              <a:rPr lang="en-US" dirty="0"/>
              <a:t>Innovators are the first customers to try a new product. They are, by nature, risk takers and are excited by the possibilities of new ideas and new ways of doing things. </a:t>
            </a:r>
            <a:endParaRPr lang="en-US" dirty="0" smtClean="0"/>
          </a:p>
          <a:p>
            <a:r>
              <a:rPr lang="en-US" dirty="0"/>
              <a:t>It’s also important to realize that innovators are comfortable with the risks that they take. They are aware that some products that they adopt will not deliver the benefits that are promised or will fail to win mass market appeal.</a:t>
            </a:r>
          </a:p>
        </p:txBody>
      </p:sp>
    </p:spTree>
    <p:extLst>
      <p:ext uri="{BB962C8B-B14F-4D97-AF65-F5344CB8AC3E}">
        <p14:creationId xmlns:p14="http://schemas.microsoft.com/office/powerpoint/2010/main" val="4334117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5/8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1-Innovators</a:t>
            </a:r>
            <a:endParaRPr lang="en-US" b="1" dirty="0"/>
          </a:p>
          <a:p>
            <a:r>
              <a:rPr lang="en-US" dirty="0"/>
              <a:t>Innovators are the first customers to try a new product. They are, by nature, risk takers and are excited by the possibilities of new ideas and new ways of doing things. </a:t>
            </a:r>
            <a:endParaRPr lang="en-US" dirty="0" smtClean="0"/>
          </a:p>
          <a:p>
            <a:r>
              <a:rPr lang="en-US" dirty="0"/>
              <a:t>It’s also important to realize that innovators are comfortable with the risks that they take. They are aware that some products that they adopt will not deliver the benefits that are promised or will fail to win mass market appeal.</a:t>
            </a:r>
          </a:p>
        </p:txBody>
      </p:sp>
    </p:spTree>
    <p:extLst>
      <p:ext uri="{BB962C8B-B14F-4D97-AF65-F5344CB8AC3E}">
        <p14:creationId xmlns:p14="http://schemas.microsoft.com/office/powerpoint/2010/main" val="24764714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5/8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2-Early </a:t>
            </a:r>
            <a:r>
              <a:rPr lang="en-US" b="1" dirty="0"/>
              <a:t>Adopters</a:t>
            </a:r>
          </a:p>
          <a:p>
            <a:r>
              <a:rPr lang="en-US" dirty="0"/>
              <a:t>Early adopters are the second phase of product purchasers following innovators. These tend to be the most influential people within any market space and they will often have a degree of “</a:t>
            </a:r>
            <a:r>
              <a:rPr lang="en-US" u="sng" dirty="0">
                <a:hlinkClick r:id="rId6" tooltip="What is Thought Leadership?"/>
              </a:rPr>
              <a:t>thought leadership</a:t>
            </a:r>
            <a:r>
              <a:rPr lang="en-US" dirty="0"/>
              <a:t>” for other potential adopters. They may be very active in </a:t>
            </a:r>
            <a:r>
              <a:rPr lang="en-US" u="sng" dirty="0">
                <a:hlinkClick r:id="rId7" tooltip="What is Social Media?"/>
              </a:rPr>
              <a:t>social media</a:t>
            </a:r>
            <a:r>
              <a:rPr lang="en-US" dirty="0"/>
              <a:t> and often create reviews and other materials around new products that they strongly like or dislike</a:t>
            </a:r>
            <a:r>
              <a:rPr lang="en-US" dirty="0" smtClean="0"/>
              <a:t>.</a:t>
            </a:r>
            <a:endParaRPr lang="en-US" dirty="0"/>
          </a:p>
        </p:txBody>
      </p:sp>
    </p:spTree>
    <p:extLst>
      <p:ext uri="{BB962C8B-B14F-4D97-AF65-F5344CB8AC3E}">
        <p14:creationId xmlns:p14="http://schemas.microsoft.com/office/powerpoint/2010/main" val="20463892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6/8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3-Early </a:t>
            </a:r>
            <a:r>
              <a:rPr lang="en-US" b="1" dirty="0"/>
              <a:t>Majority</a:t>
            </a:r>
          </a:p>
          <a:p>
            <a:r>
              <a:rPr lang="en-US" dirty="0"/>
              <a:t>As a product begins to have mass market appeal, the next class of adopter to arrive is the early majority. This class of adopter is reasonably risk averse and wants to be sure that their, often more limited, resources are spent wisely on products. </a:t>
            </a:r>
            <a:r>
              <a:rPr lang="en-US" dirty="0" smtClean="0"/>
              <a:t> </a:t>
            </a:r>
            <a:r>
              <a:rPr lang="en-US" dirty="0"/>
              <a:t/>
            </a:r>
            <a:br>
              <a:rPr lang="en-US" dirty="0"/>
            </a:br>
            <a:endParaRPr lang="en-US" dirty="0"/>
          </a:p>
        </p:txBody>
      </p:sp>
    </p:spTree>
    <p:extLst>
      <p:ext uri="{BB962C8B-B14F-4D97-AF65-F5344CB8AC3E}">
        <p14:creationId xmlns:p14="http://schemas.microsoft.com/office/powerpoint/2010/main" val="3436628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7/8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4-Late </a:t>
            </a:r>
            <a:r>
              <a:rPr lang="en-US" b="1" dirty="0"/>
              <a:t>Majority</a:t>
            </a:r>
          </a:p>
          <a:p>
            <a:r>
              <a:rPr lang="en-US" dirty="0"/>
              <a:t>The late majority </a:t>
            </a:r>
            <a:r>
              <a:rPr lang="en-US" dirty="0" smtClean="0"/>
              <a:t>tend </a:t>
            </a:r>
            <a:r>
              <a:rPr lang="en-US" dirty="0"/>
              <a:t>to put their resources towards tried and tested solutions only and are risk-averse. </a:t>
            </a:r>
            <a:br>
              <a:rPr lang="en-US" dirty="0"/>
            </a:br>
            <a:endParaRPr lang="en-US" dirty="0"/>
          </a:p>
        </p:txBody>
      </p:sp>
    </p:spTree>
    <p:extLst>
      <p:ext uri="{BB962C8B-B14F-4D97-AF65-F5344CB8AC3E}">
        <p14:creationId xmlns:p14="http://schemas.microsoft.com/office/powerpoint/2010/main" val="39053450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2368"/>
            <a:ext cx="9533101" cy="1610200"/>
          </a:xfrm>
          <a:prstGeom prst="rect">
            <a:avLst/>
          </a:prstGeom>
        </p:spPr>
      </p:pic>
      <p:sp>
        <p:nvSpPr>
          <p:cNvPr id="7" name="TextBox 6"/>
          <p:cNvSpPr txBox="1"/>
          <p:nvPr/>
        </p:nvSpPr>
        <p:spPr>
          <a:xfrm>
            <a:off x="2650377" y="543490"/>
            <a:ext cx="6326091" cy="523220"/>
          </a:xfrm>
          <a:prstGeom prst="rect">
            <a:avLst/>
          </a:prstGeom>
          <a:noFill/>
        </p:spPr>
        <p:txBody>
          <a:bodyPr wrap="none" rtlCol="0">
            <a:spAutoFit/>
          </a:bodyPr>
          <a:lstStyle/>
          <a:p>
            <a:r>
              <a:rPr lang="en-US" sz="2800" b="1" dirty="0">
                <a:solidFill>
                  <a:schemeClr val="bg1"/>
                </a:solidFill>
              </a:rPr>
              <a:t>Adopter Categories for New Products </a:t>
            </a:r>
            <a:r>
              <a:rPr lang="en-US" sz="2800" b="1" dirty="0" smtClean="0">
                <a:solidFill>
                  <a:schemeClr val="bg1"/>
                </a:solidFill>
              </a:rPr>
              <a:t>8/8</a:t>
            </a:r>
            <a:endParaRPr lang="en-US" sz="28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5-Laggards</a:t>
            </a:r>
            <a:endParaRPr lang="en-US" b="1" dirty="0"/>
          </a:p>
          <a:p>
            <a:r>
              <a:rPr lang="en-US" dirty="0"/>
              <a:t>Laggards are last to arrive at the adoption party and their arrival is typically a sign that a product is entering decline. Laggards value traditional methods of doing things and highly averse to change and risk. </a:t>
            </a:r>
          </a:p>
        </p:txBody>
      </p:sp>
    </p:spTree>
    <p:extLst>
      <p:ext uri="{BB962C8B-B14F-4D97-AF65-F5344CB8AC3E}">
        <p14:creationId xmlns:p14="http://schemas.microsoft.com/office/powerpoint/2010/main" val="19023006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smtClean="0"/>
          </a:p>
          <a:p>
            <a:r>
              <a:rPr lang="en-US" dirty="0" smtClean="0"/>
              <a:t>The </a:t>
            </a:r>
            <a:r>
              <a:rPr lang="en-US" dirty="0"/>
              <a:t>Socializer</a:t>
            </a:r>
          </a:p>
          <a:p>
            <a:r>
              <a:rPr lang="en-US" dirty="0"/>
              <a:t>The </a:t>
            </a:r>
            <a:r>
              <a:rPr lang="en-US" dirty="0" smtClean="0"/>
              <a:t>Director</a:t>
            </a:r>
          </a:p>
          <a:p>
            <a:r>
              <a:rPr lang="en-US" dirty="0"/>
              <a:t>The </a:t>
            </a:r>
            <a:r>
              <a:rPr lang="en-US" dirty="0" smtClean="0"/>
              <a:t>Relator</a:t>
            </a:r>
          </a:p>
          <a:p>
            <a:r>
              <a:rPr lang="en-US" dirty="0"/>
              <a:t>The Thinker</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1410245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b="1" dirty="0" smtClean="0"/>
          </a:p>
          <a:p>
            <a:r>
              <a:rPr lang="en-US" dirty="0"/>
              <a:t>The 4 Buyer Types are a way of profiling your entire audience and identifying how your warmed-up leads like to be sold to based on their internal buying psychology.</a:t>
            </a:r>
            <a:endParaRPr lang="en-US" altLang="en-US" dirty="0" smtClean="0"/>
          </a:p>
        </p:txBody>
      </p:sp>
    </p:spTree>
    <p:extLst>
      <p:ext uri="{BB962C8B-B14F-4D97-AF65-F5344CB8AC3E}">
        <p14:creationId xmlns:p14="http://schemas.microsoft.com/office/powerpoint/2010/main" val="31978486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b="1" dirty="0" smtClean="0"/>
          </a:p>
          <a:p>
            <a:r>
              <a:rPr lang="en-US" dirty="0"/>
              <a:t>You can think of buying psychology as an invisible checklist of wants, needs, and proof your reader needs to see written out on the page before feeling confident enough to pull out their credit card and make a purchase.</a:t>
            </a:r>
            <a:endParaRPr lang="en-US" altLang="en-US" dirty="0" smtClean="0"/>
          </a:p>
        </p:txBody>
      </p:sp>
    </p:spTree>
    <p:extLst>
      <p:ext uri="{BB962C8B-B14F-4D97-AF65-F5344CB8AC3E}">
        <p14:creationId xmlns:p14="http://schemas.microsoft.com/office/powerpoint/2010/main" val="18614787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t>1</a:t>
            </a:r>
            <a:r>
              <a:rPr lang="en-US" dirty="0"/>
              <a:t>)  The Socializer</a:t>
            </a:r>
          </a:p>
          <a:p>
            <a:r>
              <a:rPr lang="en-US" dirty="0"/>
              <a:t>The Socializer loves getting to know the personality behind the business. When it comes to the know/like/trust factor, they’re all about the LIKE. They run their most important decisions by their peer group because their opinions are the ones that matter to them most.</a:t>
            </a:r>
            <a:br>
              <a:rPr lang="en-US" dirty="0"/>
            </a:br>
            <a:r>
              <a:rPr lang="en-US" dirty="0" smtClean="0"/>
              <a:t>The </a:t>
            </a:r>
            <a:r>
              <a:rPr lang="en-US" dirty="0"/>
              <a:t>brands and businesses they follow all carry a similar vibe or aesthetic. </a:t>
            </a:r>
            <a:r>
              <a:rPr lang="en-US" dirty="0" smtClean="0"/>
              <a:t>They </a:t>
            </a:r>
            <a:r>
              <a:rPr lang="en-US" dirty="0"/>
              <a:t>like feeling like a part of a brand family and being a part of a community.</a:t>
            </a:r>
          </a:p>
        </p:txBody>
      </p:sp>
    </p:spTree>
    <p:extLst>
      <p:ext uri="{BB962C8B-B14F-4D97-AF65-F5344CB8AC3E}">
        <p14:creationId xmlns:p14="http://schemas.microsoft.com/office/powerpoint/2010/main" val="143571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Attract </a:t>
            </a:r>
            <a:r>
              <a:rPr lang="en-US" b="1" dirty="0"/>
              <a:t>The Socializer:</a:t>
            </a:r>
            <a:endParaRPr lang="en-US" dirty="0"/>
          </a:p>
          <a:p>
            <a:r>
              <a:rPr lang="en-US" dirty="0"/>
              <a:t>Tell them your </a:t>
            </a:r>
            <a:r>
              <a:rPr lang="en-US" u="sng" dirty="0">
                <a:hlinkClick r:id="rId6"/>
              </a:rPr>
              <a:t>brand story</a:t>
            </a:r>
            <a:r>
              <a:rPr lang="en-US" dirty="0"/>
              <a:t> </a:t>
            </a:r>
            <a:endParaRPr lang="en-US" dirty="0" smtClean="0"/>
          </a:p>
          <a:p>
            <a:r>
              <a:rPr lang="en-US" dirty="0" smtClean="0"/>
              <a:t>Let </a:t>
            </a:r>
            <a:r>
              <a:rPr lang="en-US" dirty="0"/>
              <a:t>your </a:t>
            </a:r>
            <a:r>
              <a:rPr lang="en-US" u="sng" dirty="0">
                <a:hlinkClick r:id="rId7"/>
              </a:rPr>
              <a:t>brand voice</a:t>
            </a:r>
            <a:r>
              <a:rPr lang="en-US" dirty="0"/>
              <a:t> demonstrate </a:t>
            </a:r>
            <a:r>
              <a:rPr lang="en-US" u="sng" dirty="0">
                <a:hlinkClick r:id="rId8"/>
              </a:rPr>
              <a:t>your personality</a:t>
            </a:r>
            <a:r>
              <a:rPr lang="en-US" u="sng" dirty="0"/>
              <a:t>.</a:t>
            </a:r>
            <a:endParaRPr lang="en-US" dirty="0"/>
          </a:p>
          <a:p>
            <a:r>
              <a:rPr lang="en-US" dirty="0"/>
              <a:t>Speak to them directly so it feels like you’re building a rapport or peer relationship.</a:t>
            </a:r>
          </a:p>
          <a:p>
            <a:r>
              <a:rPr lang="en-US" u="sng" dirty="0">
                <a:hlinkClick r:id="rId9"/>
              </a:rPr>
              <a:t>Use imagery and brand photography to illustrate your story.</a:t>
            </a:r>
            <a:r>
              <a:rPr lang="en-US" dirty="0"/>
              <a:t>  </a:t>
            </a:r>
          </a:p>
          <a:p>
            <a:r>
              <a:rPr lang="en-US" dirty="0"/>
              <a:t>Tell them how your product or service will elevate their own brand or business as a result</a:t>
            </a:r>
            <a:r>
              <a:rPr lang="en-US" dirty="0" smtClean="0"/>
              <a:t>.</a:t>
            </a:r>
            <a:endParaRPr lang="en-US" dirty="0"/>
          </a:p>
        </p:txBody>
      </p:sp>
    </p:spTree>
    <p:extLst>
      <p:ext uri="{BB962C8B-B14F-4D97-AF65-F5344CB8AC3E}">
        <p14:creationId xmlns:p14="http://schemas.microsoft.com/office/powerpoint/2010/main" val="3598798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2) The Director</a:t>
            </a:r>
          </a:p>
          <a:p>
            <a:r>
              <a:rPr lang="en-US" dirty="0"/>
              <a:t>The Director is a big picture thinker who is able to consume information quickly. </a:t>
            </a:r>
            <a:r>
              <a:rPr lang="en-US" dirty="0" smtClean="0"/>
              <a:t>they’re </a:t>
            </a:r>
            <a:r>
              <a:rPr lang="en-US" dirty="0"/>
              <a:t>likely to make their decision while reading the top half of your sales or services page. </a:t>
            </a:r>
          </a:p>
          <a:p>
            <a:r>
              <a:rPr lang="en-US" dirty="0"/>
              <a:t>Goal-oriented and competitive, they're looking for partners and solutions that will help them overcome a challenge with the least resistance or the most certainty possible. </a:t>
            </a:r>
          </a:p>
        </p:txBody>
      </p:sp>
    </p:spTree>
    <p:extLst>
      <p:ext uri="{BB962C8B-B14F-4D97-AF65-F5344CB8AC3E}">
        <p14:creationId xmlns:p14="http://schemas.microsoft.com/office/powerpoint/2010/main" val="40344073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t>Attract </a:t>
            </a:r>
            <a:r>
              <a:rPr lang="en-US" b="1" dirty="0"/>
              <a:t>The Director:</a:t>
            </a:r>
            <a:endParaRPr lang="en-US" dirty="0"/>
          </a:p>
          <a:p>
            <a:r>
              <a:rPr lang="en-US" dirty="0"/>
              <a:t>Keep your copy shorter at the top of the page and keep paragraphs to 2-3 sentences in length.</a:t>
            </a:r>
          </a:p>
          <a:p>
            <a:r>
              <a:rPr lang="en-US" dirty="0"/>
              <a:t>Focus your headers on the “What” not the “Why”.</a:t>
            </a:r>
          </a:p>
          <a:p>
            <a:r>
              <a:rPr lang="en-US" dirty="0"/>
              <a:t>Use infographics or pricing tables to convey lots of information quickly.</a:t>
            </a:r>
          </a:p>
          <a:p>
            <a:r>
              <a:rPr lang="en-US" dirty="0"/>
              <a:t>Present data, facts, or quantitative testimonials (“I saw 200% growth…) to demonstrate your expertise or ROI</a:t>
            </a:r>
            <a:r>
              <a:rPr lang="en-US" dirty="0" smtClean="0"/>
              <a:t>.</a:t>
            </a:r>
            <a:endParaRPr lang="en-US" dirty="0"/>
          </a:p>
        </p:txBody>
      </p:sp>
    </p:spTree>
    <p:extLst>
      <p:ext uri="{BB962C8B-B14F-4D97-AF65-F5344CB8AC3E}">
        <p14:creationId xmlns:p14="http://schemas.microsoft.com/office/powerpoint/2010/main" val="38417247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3) The Relator</a:t>
            </a:r>
          </a:p>
          <a:p>
            <a:r>
              <a:rPr lang="en-US" dirty="0"/>
              <a:t>The Relator is highly empathetic, highly intuitive, and doesn’t like to be put into a box. They focus their attention on the emotional costs of their </a:t>
            </a:r>
            <a:r>
              <a:rPr lang="en-US" dirty="0" smtClean="0"/>
              <a:t>problems. </a:t>
            </a:r>
            <a:r>
              <a:rPr lang="en-US" dirty="0"/>
              <a:t>They need to feel assured that a brand or business understands their problems and is focused on helping them find a unique solution that will improve their day-to-day life. </a:t>
            </a:r>
          </a:p>
          <a:p>
            <a:r>
              <a:rPr lang="en-US" dirty="0"/>
              <a:t>When it comes to the know/like/trust factor, they’re all about TRUST. They’re looking for high-touch solutions that will solve both a business and a lifestyle </a:t>
            </a:r>
            <a:r>
              <a:rPr lang="en-US" dirty="0" smtClean="0"/>
              <a:t>problem.</a:t>
            </a:r>
            <a:endParaRPr lang="en-US" dirty="0"/>
          </a:p>
        </p:txBody>
      </p:sp>
    </p:spTree>
    <p:extLst>
      <p:ext uri="{BB962C8B-B14F-4D97-AF65-F5344CB8AC3E}">
        <p14:creationId xmlns:p14="http://schemas.microsoft.com/office/powerpoint/2010/main" val="9732192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t>Attract </a:t>
            </a:r>
            <a:r>
              <a:rPr lang="en-US" b="1" dirty="0"/>
              <a:t>The Relator:</a:t>
            </a:r>
            <a:endParaRPr lang="en-US" dirty="0"/>
          </a:p>
          <a:p>
            <a:r>
              <a:rPr lang="en-US" dirty="0"/>
              <a:t>Offers areas of flexibility: payment plans, optional add-ons, or customizable features.</a:t>
            </a:r>
          </a:p>
          <a:p>
            <a:r>
              <a:rPr lang="en-US" dirty="0"/>
              <a:t>Use call-out sections to make it clear you feel what they feel — you understand their problems and know the way out.</a:t>
            </a:r>
          </a:p>
          <a:p>
            <a:r>
              <a:rPr lang="en-US" dirty="0"/>
              <a:t>Use quality-of-life testimonials (Ex: "I was finally able to release myself from FOMO and build a business that matched my values.)</a:t>
            </a:r>
          </a:p>
          <a:p>
            <a:r>
              <a:rPr lang="en-US" dirty="0"/>
              <a:t>Use case studies to paint the before-and-after picture and provide social proof.</a:t>
            </a:r>
          </a:p>
          <a:p>
            <a:r>
              <a:rPr lang="en-US" dirty="0"/>
              <a:t>Use images that focus on human faces (particularly yours) to build trust.</a:t>
            </a:r>
          </a:p>
          <a:p>
            <a:r>
              <a:rPr lang="en-US" dirty="0"/>
              <a:t>Use statements, rather than questions in your headers.</a:t>
            </a:r>
          </a:p>
          <a:p>
            <a:r>
              <a:rPr lang="en-US" dirty="0" smtClean="0"/>
              <a:t>Speak </a:t>
            </a:r>
            <a:r>
              <a:rPr lang="en-US" dirty="0"/>
              <a:t>to how your product or service will affect The Relator’s outer circle (their employees, partners, and family.)</a:t>
            </a:r>
          </a:p>
          <a:p>
            <a:endParaRPr lang="en-US" dirty="0"/>
          </a:p>
        </p:txBody>
      </p:sp>
    </p:spTree>
    <p:extLst>
      <p:ext uri="{BB962C8B-B14F-4D97-AF65-F5344CB8AC3E}">
        <p14:creationId xmlns:p14="http://schemas.microsoft.com/office/powerpoint/2010/main" val="416079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t>4-The </a:t>
            </a:r>
            <a:r>
              <a:rPr lang="en-US" dirty="0"/>
              <a:t>Thinker</a:t>
            </a:r>
          </a:p>
          <a:p>
            <a:r>
              <a:rPr lang="en-US" dirty="0"/>
              <a:t>The Thinker needs to know </a:t>
            </a:r>
            <a:r>
              <a:rPr lang="en-US" dirty="0" smtClean="0"/>
              <a:t>every single detail </a:t>
            </a:r>
            <a:r>
              <a:rPr lang="en-US" dirty="0"/>
              <a:t>about a product or service before making a commitment. They have perfectionist </a:t>
            </a:r>
            <a:r>
              <a:rPr lang="en-US" dirty="0" smtClean="0"/>
              <a:t>tendencies. </a:t>
            </a:r>
            <a:r>
              <a:rPr lang="en-US" dirty="0"/>
              <a:t>They tend to follow a very logical thought process, weighing the pros and cons of every situation before handing over their credit card details or reaching out for a consult. </a:t>
            </a:r>
          </a:p>
          <a:p>
            <a:r>
              <a:rPr lang="en-US" dirty="0" smtClean="0"/>
              <a:t>When </a:t>
            </a:r>
            <a:r>
              <a:rPr lang="en-US" dirty="0"/>
              <a:t>it comes to the know/like/trust factor they are all about TRUST. They need to be assured that moving forward is the absolute right decision because you are the absolute authority. </a:t>
            </a:r>
            <a:r>
              <a:rPr lang="en-US" dirty="0" smtClean="0"/>
              <a:t>Thinkers </a:t>
            </a:r>
            <a:r>
              <a:rPr lang="en-US" dirty="0"/>
              <a:t>will read every word of a long-form sales page...and the FAQs...and the fine print, including the returns and privacy policy. </a:t>
            </a:r>
            <a:r>
              <a:rPr lang="en-US" dirty="0" smtClean="0"/>
              <a:t>When </a:t>
            </a:r>
            <a:r>
              <a:rPr lang="en-US" dirty="0"/>
              <a:t>it comes to making a decision, they don't like feeling rushed or pressured. They need plenty of time to consider all the facts before making a choice they can feel confident about.</a:t>
            </a:r>
          </a:p>
          <a:p>
            <a:endParaRPr lang="en-US" dirty="0"/>
          </a:p>
        </p:txBody>
      </p:sp>
    </p:spTree>
    <p:extLst>
      <p:ext uri="{BB962C8B-B14F-4D97-AF65-F5344CB8AC3E}">
        <p14:creationId xmlns:p14="http://schemas.microsoft.com/office/powerpoint/2010/main" val="857619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429" cy="523220"/>
          </a:xfrm>
          <a:prstGeom prst="rect">
            <a:avLst/>
          </a:prstGeom>
          <a:noFill/>
        </p:spPr>
        <p:txBody>
          <a:bodyPr wrap="none" rtlCol="0">
            <a:spAutoFit/>
          </a:bodyPr>
          <a:lstStyle/>
          <a:p>
            <a:r>
              <a:rPr lang="en-US" altLang="en-US" sz="2800" b="1" dirty="0">
                <a:solidFill>
                  <a:schemeClr val="bg1"/>
                </a:solidFill>
              </a:rPr>
              <a:t>Types of buyers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Attract </a:t>
            </a:r>
            <a:r>
              <a:rPr lang="en-US" b="1" dirty="0"/>
              <a:t>The Thinker:</a:t>
            </a:r>
            <a:endParaRPr lang="en-US" dirty="0"/>
          </a:p>
          <a:p>
            <a:r>
              <a:rPr lang="en-US" dirty="0"/>
              <a:t>Lead with a crystal clear 1-liner introducing </a:t>
            </a:r>
            <a:r>
              <a:rPr lang="en-US" u="sng" dirty="0"/>
              <a:t>exactly</a:t>
            </a:r>
            <a:r>
              <a:rPr lang="en-US" dirty="0"/>
              <a:t> what the product or offer is — no poetic slogans, please.</a:t>
            </a:r>
          </a:p>
          <a:p>
            <a:r>
              <a:rPr lang="en-US" dirty="0"/>
              <a:t>Dedicate an entire space to “the marketing receipt” or a bulleted list of all the features they will walk away with or take part in.</a:t>
            </a:r>
          </a:p>
          <a:p>
            <a:r>
              <a:rPr lang="en-US" dirty="0"/>
              <a:t>Organize your copy logically – each section should help this person connect the dots from </a:t>
            </a:r>
            <a:r>
              <a:rPr lang="en-US" i="1" dirty="0"/>
              <a:t>The What</a:t>
            </a:r>
            <a:r>
              <a:rPr lang="en-US" dirty="0"/>
              <a:t> to </a:t>
            </a:r>
            <a:r>
              <a:rPr lang="en-US" i="1" dirty="0"/>
              <a:t>The Why</a:t>
            </a:r>
            <a:r>
              <a:rPr lang="en-US" dirty="0"/>
              <a:t> to </a:t>
            </a:r>
            <a:r>
              <a:rPr lang="en-US" i="1" dirty="0"/>
              <a:t>The So What?</a:t>
            </a:r>
            <a:r>
              <a:rPr lang="en-US" dirty="0"/>
              <a:t> to </a:t>
            </a:r>
            <a:r>
              <a:rPr lang="en-US" i="1" dirty="0"/>
              <a:t>The Proof</a:t>
            </a:r>
            <a:r>
              <a:rPr lang="en-US" dirty="0"/>
              <a:t> of results.</a:t>
            </a:r>
          </a:p>
          <a:p>
            <a:r>
              <a:rPr lang="en-US" dirty="0"/>
              <a:t>Pair copy and testimonials logically – when making an emotional appeal, pull in an emotional testimonial to support your claim. When you’re trying to prove to your reader that your offer’s legit, use a qualitative testimonial. </a:t>
            </a:r>
          </a:p>
          <a:p>
            <a:endParaRPr lang="en-US" dirty="0"/>
          </a:p>
        </p:txBody>
      </p:sp>
    </p:spTree>
    <p:extLst>
      <p:ext uri="{BB962C8B-B14F-4D97-AF65-F5344CB8AC3E}">
        <p14:creationId xmlns:p14="http://schemas.microsoft.com/office/powerpoint/2010/main" val="40355820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Lecture </a:t>
            </a:r>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3">
            <a:extLst>
              <a:ext uri="{FF2B5EF4-FFF2-40B4-BE49-F238E27FC236}">
                <a16:creationId xmlns:a16="http://schemas.microsoft.com/office/drawing/2014/main" id="{DAC0EAAA-0CD6-2598-EF59-E8D8381CD00E}"/>
              </a:ext>
            </a:extLst>
          </p:cNvPr>
          <p:cNvSpPr txBox="1">
            <a:spLocks noChangeArrowheads="1"/>
          </p:cNvSpPr>
          <p:nvPr/>
        </p:nvSpPr>
        <p:spPr>
          <a:xfrm>
            <a:off x="838200" y="184086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sz="3200" dirty="0" smtClean="0"/>
              <a:t>We have been learning:-</a:t>
            </a:r>
          </a:p>
          <a:p>
            <a:r>
              <a:rPr lang="en-US" altLang="en-US" sz="3200" b="1" dirty="0" smtClean="0">
                <a:solidFill>
                  <a:srgbClr val="0070C0"/>
                </a:solidFill>
              </a:rPr>
              <a:t>Quick </a:t>
            </a:r>
            <a:r>
              <a:rPr lang="en-US" altLang="en-US" sz="3200" b="1" dirty="0">
                <a:solidFill>
                  <a:srgbClr val="0070C0"/>
                </a:solidFill>
              </a:rPr>
              <a:t>revision of learning objective </a:t>
            </a:r>
            <a:r>
              <a:rPr lang="en-US" altLang="en-US" sz="3200" b="1" dirty="0" smtClean="0">
                <a:solidFill>
                  <a:srgbClr val="0070C0"/>
                </a:solidFill>
              </a:rPr>
              <a:t>1&amp;2</a:t>
            </a:r>
          </a:p>
          <a:p>
            <a:r>
              <a:rPr lang="en-US" altLang="en-US" sz="3200" b="1" dirty="0">
                <a:solidFill>
                  <a:srgbClr val="0070C0"/>
                </a:solidFill>
              </a:rPr>
              <a:t>Types of Buying Decision Behavior</a:t>
            </a:r>
          </a:p>
          <a:p>
            <a:r>
              <a:rPr lang="en-US" sz="3200" b="1" dirty="0">
                <a:solidFill>
                  <a:srgbClr val="0070C0"/>
                </a:solidFill>
              </a:rPr>
              <a:t>Adopter Categories for New Products </a:t>
            </a:r>
          </a:p>
          <a:p>
            <a:r>
              <a:rPr lang="en-US" altLang="en-US" sz="3200" b="1" dirty="0">
                <a:solidFill>
                  <a:srgbClr val="0070C0"/>
                </a:solidFill>
              </a:rPr>
              <a:t>Types of buyers</a:t>
            </a:r>
          </a:p>
          <a:p>
            <a:endParaRPr lang="en-US" altLang="en-US" sz="3200" b="1" dirty="0">
              <a:solidFill>
                <a:srgbClr val="0070C0"/>
              </a:solidFill>
            </a:endParaRPr>
          </a:p>
          <a:p>
            <a:endParaRPr lang="en-US" sz="3200" dirty="0">
              <a:solidFill>
                <a:srgbClr val="FF0000"/>
              </a:solidFill>
              <a:latin typeface="Tajawal Medium" panose="00000600000000000000" pitchFamily="2" charset="-78"/>
              <a:cs typeface="Tajawal Medium" panose="00000600000000000000" pitchFamily="2" charset="-78"/>
            </a:endParaRPr>
          </a:p>
          <a:p>
            <a:endParaRPr lang="en-US" altLang="en-US" sz="3200" b="1" dirty="0">
              <a:solidFill>
                <a:srgbClr val="0070C0"/>
              </a:solidFill>
            </a:endParaRPr>
          </a:p>
          <a:p>
            <a:pPr>
              <a:buNone/>
            </a:pPr>
            <a:endParaRPr lang="en-US" sz="3200" dirty="0">
              <a:solidFill>
                <a:srgbClr val="002060"/>
              </a:solidFill>
              <a:latin typeface="Tajawal Medium" panose="00000600000000000000" pitchFamily="2" charset="-78"/>
              <a:cs typeface="Tajawal Medium" panose="00000600000000000000" pitchFamily="2" charset="-78"/>
            </a:endParaRPr>
          </a:p>
          <a:p>
            <a:pPr>
              <a:buNone/>
            </a:pPr>
            <a:endParaRPr lang="en-US" sz="3200" dirty="0"/>
          </a:p>
          <a:p>
            <a:pPr>
              <a:buFont typeface="Arial" panose="020B0604020202020204" pitchFamily="34" charset="0"/>
              <a:buNone/>
            </a:pPr>
            <a:endParaRPr lang="en-US" sz="3200" dirty="0">
              <a:sym typeface="Wingdings" pitchFamily="2" charset="2"/>
            </a:endParaRPr>
          </a:p>
          <a:p>
            <a:pPr marL="514350" indent="-514350">
              <a:buClr>
                <a:srgbClr val="002060"/>
              </a:buClr>
              <a:buFont typeface="+mj-lt"/>
              <a:buAutoNum type="arabicPeriod"/>
            </a:pPr>
            <a:endParaRPr lang="en-US" sz="3200" dirty="0">
              <a:sym typeface="Wingdings" pitchFamily="2" charset="2"/>
            </a:endParaRPr>
          </a:p>
        </p:txBody>
      </p:sp>
    </p:spTree>
    <p:extLst>
      <p:ext uri="{BB962C8B-B14F-4D97-AF65-F5344CB8AC3E}">
        <p14:creationId xmlns:p14="http://schemas.microsoft.com/office/powerpoint/2010/main" val="24089240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438979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323</TotalTime>
  <Words>2325</Words>
  <Application>Microsoft Office PowerPoint</Application>
  <PresentationFormat>Widescreen</PresentationFormat>
  <Paragraphs>337</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mohamed.ekram.afifi@gmail.com</cp:lastModifiedBy>
  <cp:revision>28</cp:revision>
  <dcterms:created xsi:type="dcterms:W3CDTF">2021-08-03T13:03:26Z</dcterms:created>
  <dcterms:modified xsi:type="dcterms:W3CDTF">2023-02-12T17:07:57Z</dcterms:modified>
</cp:coreProperties>
</file>