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Lst>
  <p:notesMasterIdLst>
    <p:notesMasterId r:id="rId47"/>
  </p:notesMasterIdLst>
  <p:sldIdLst>
    <p:sldId id="514" r:id="rId6"/>
    <p:sldId id="306" r:id="rId7"/>
    <p:sldId id="510" r:id="rId8"/>
    <p:sldId id="256" r:id="rId9"/>
    <p:sldId id="505" r:id="rId10"/>
    <p:sldId id="504" r:id="rId11"/>
    <p:sldId id="513" r:id="rId12"/>
    <p:sldId id="511" r:id="rId13"/>
    <p:sldId id="483" r:id="rId14"/>
    <p:sldId id="481" r:id="rId15"/>
    <p:sldId id="482" r:id="rId16"/>
    <p:sldId id="484" r:id="rId17"/>
    <p:sldId id="485" r:id="rId18"/>
    <p:sldId id="512" r:id="rId19"/>
    <p:sldId id="506" r:id="rId20"/>
    <p:sldId id="507" r:id="rId21"/>
    <p:sldId id="508" r:id="rId22"/>
    <p:sldId id="509" r:id="rId23"/>
    <p:sldId id="303" r:id="rId24"/>
    <p:sldId id="486" r:id="rId25"/>
    <p:sldId id="488" r:id="rId26"/>
    <p:sldId id="489" r:id="rId27"/>
    <p:sldId id="490" r:id="rId28"/>
    <p:sldId id="491" r:id="rId29"/>
    <p:sldId id="493" r:id="rId30"/>
    <p:sldId id="494" r:id="rId31"/>
    <p:sldId id="495" r:id="rId32"/>
    <p:sldId id="496" r:id="rId33"/>
    <p:sldId id="497" r:id="rId34"/>
    <p:sldId id="498" r:id="rId35"/>
    <p:sldId id="499" r:id="rId36"/>
    <p:sldId id="500" r:id="rId37"/>
    <p:sldId id="501" r:id="rId38"/>
    <p:sldId id="503" r:id="rId39"/>
    <p:sldId id="516" r:id="rId40"/>
    <p:sldId id="517" r:id="rId41"/>
    <p:sldId id="518" r:id="rId42"/>
    <p:sldId id="487" r:id="rId43"/>
    <p:sldId id="271" r:id="rId44"/>
    <p:sldId id="51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4"/>
            <p14:sldId id="306"/>
            <p14:sldId id="510"/>
            <p14:sldId id="256"/>
            <p14:sldId id="505"/>
            <p14:sldId id="504"/>
            <p14:sldId id="513"/>
            <p14:sldId id="511"/>
            <p14:sldId id="483"/>
            <p14:sldId id="481"/>
            <p14:sldId id="482"/>
            <p14:sldId id="484"/>
            <p14:sldId id="485"/>
            <p14:sldId id="512"/>
            <p14:sldId id="506"/>
            <p14:sldId id="507"/>
            <p14:sldId id="508"/>
            <p14:sldId id="509"/>
            <p14:sldId id="303"/>
            <p14:sldId id="486"/>
            <p14:sldId id="488"/>
            <p14:sldId id="489"/>
            <p14:sldId id="490"/>
            <p14:sldId id="491"/>
            <p14:sldId id="493"/>
            <p14:sldId id="494"/>
            <p14:sldId id="495"/>
            <p14:sldId id="496"/>
            <p14:sldId id="497"/>
            <p14:sldId id="498"/>
            <p14:sldId id="499"/>
            <p14:sldId id="500"/>
            <p14:sldId id="501"/>
            <p14:sldId id="503"/>
            <p14:sldId id="516"/>
            <p14:sldId id="517"/>
            <p14:sldId id="518"/>
            <p14:sldId id="487"/>
            <p14:sldId id="271"/>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536A"/>
    <a:srgbClr val="01B0F0"/>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60"/>
    <p:restoredTop sz="93763" autoAdjust="0"/>
  </p:normalViewPr>
  <p:slideViewPr>
    <p:cSldViewPr snapToGrid="0">
      <p:cViewPr>
        <p:scale>
          <a:sx n="126" d="100"/>
          <a:sy n="126" d="100"/>
        </p:scale>
        <p:origin x="1000" y="6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52166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08722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1021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608473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181872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213920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62170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822695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04249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4876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15346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9511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91086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92877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4126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06668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4764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06278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84832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5838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0319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028412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24740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6937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61391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2.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9/18/26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9/18/26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031145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8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5.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10.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Layout" Target="../slideLayouts/slideLayout23.xml"/><Relationship Id="rId7" Type="http://schemas.openxmlformats.org/officeDocument/2006/relationships/image" Target="../media/image13.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2.jpeg"/><Relationship Id="rId5" Type="http://schemas.openxmlformats.org/officeDocument/2006/relationships/image" Target="../media/image11.tiff"/><Relationship Id="rId10" Type="http://schemas.openxmlformats.org/officeDocument/2006/relationships/image" Target="../media/image5.png"/><Relationship Id="rId4" Type="http://schemas.openxmlformats.org/officeDocument/2006/relationships/image" Target="../media/image7.png"/><Relationship Id="rId9"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16.jpe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5.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7.jpe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5.xml"/></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3.xml"/><Relationship Id="rId7" Type="http://schemas.openxmlformats.org/officeDocument/2006/relationships/image" Target="../media/image19.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18.jpe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0.jpeg"/><Relationship Id="rId5" Type="http://schemas.openxmlformats.org/officeDocument/2006/relationships/image" Target="../media/image7.png"/><Relationship Id="rId4" Type="http://schemas.openxmlformats.org/officeDocument/2006/relationships/notesSlide" Target="../notesSlides/notesSlide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notesSlide" Target="../notesSlides/notesSlide8.xml"/></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3.xml"/><Relationship Id="rId7" Type="http://schemas.openxmlformats.org/officeDocument/2006/relationships/image" Target="../media/image22.jpe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1.jpeg"/><Relationship Id="rId5" Type="http://schemas.openxmlformats.org/officeDocument/2006/relationships/image" Target="../media/image7.png"/><Relationship Id="rId4"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5.png"/><Relationship Id="rId5" Type="http://schemas.openxmlformats.org/officeDocument/2006/relationships/image" Target="../media/image24.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5.png"/><Relationship Id="rId5" Type="http://schemas.openxmlformats.org/officeDocument/2006/relationships/image" Target="../media/image23.jpe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11.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5.png"/><Relationship Id="rId5" Type="http://schemas.openxmlformats.org/officeDocument/2006/relationships/image" Target="../media/image25.jpe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5.png"/><Relationship Id="rId5" Type="http://schemas.openxmlformats.org/officeDocument/2006/relationships/image" Target="../media/image25.jpe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5.png"/><Relationship Id="rId5" Type="http://schemas.openxmlformats.org/officeDocument/2006/relationships/image" Target="../media/image26.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1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5.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9.m4a"/><Relationship Id="rId1" Type="http://schemas.microsoft.com/office/2007/relationships/media" Target="../media/media29.m4a"/><Relationship Id="rId5" Type="http://schemas.openxmlformats.org/officeDocument/2006/relationships/image" Target="../media/image5.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0.m4a"/><Relationship Id="rId1" Type="http://schemas.microsoft.com/office/2007/relationships/media" Target="../media/media30.m4a"/><Relationship Id="rId5" Type="http://schemas.openxmlformats.org/officeDocument/2006/relationships/image" Target="../media/image5.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1.m4a"/><Relationship Id="rId1" Type="http://schemas.microsoft.com/office/2007/relationships/media" Target="../media/media31.m4a"/><Relationship Id="rId5" Type="http://schemas.openxmlformats.org/officeDocument/2006/relationships/image" Target="../media/image5.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2.m4a"/><Relationship Id="rId1" Type="http://schemas.microsoft.com/office/2007/relationships/media" Target="../media/media32.m4a"/><Relationship Id="rId5" Type="http://schemas.openxmlformats.org/officeDocument/2006/relationships/image" Target="../media/image5.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3.m4a"/><Relationship Id="rId1" Type="http://schemas.microsoft.com/office/2007/relationships/media" Target="../media/media33.m4a"/><Relationship Id="rId5" Type="http://schemas.openxmlformats.org/officeDocument/2006/relationships/image" Target="../media/image5.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4.m4a"/><Relationship Id="rId1" Type="http://schemas.microsoft.com/office/2007/relationships/media" Target="../media/media34.m4a"/><Relationship Id="rId5" Type="http://schemas.openxmlformats.org/officeDocument/2006/relationships/image" Target="../media/image5.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5.m4a"/><Relationship Id="rId1" Type="http://schemas.microsoft.com/office/2007/relationships/media" Target="../media/media35.m4a"/><Relationship Id="rId5" Type="http://schemas.openxmlformats.org/officeDocument/2006/relationships/image" Target="../media/image5.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6.m4a"/><Relationship Id="rId1" Type="http://schemas.microsoft.com/office/2007/relationships/media" Target="../media/media36.m4a"/><Relationship Id="rId5" Type="http://schemas.openxmlformats.org/officeDocument/2006/relationships/image" Target="../media/image5.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7.m4a"/><Relationship Id="rId1" Type="http://schemas.microsoft.com/office/2007/relationships/media" Target="../media/media37.m4a"/><Relationship Id="rId5" Type="http://schemas.openxmlformats.org/officeDocument/2006/relationships/image" Target="../media/image5.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13.xml"/></Relationships>
</file>

<file path=ppt/slides/_rels/slide39.xml.rels><?xml version="1.0" encoding="UTF-8" standalone="yes"?>
<Relationships xmlns="http://schemas.openxmlformats.org/package/2006/relationships"><Relationship Id="rId3" Type="http://schemas.openxmlformats.org/officeDocument/2006/relationships/hyperlink" Target="https://www.baianat.com/ar/books/graphic-design/history-of-graphic%20design" TargetMode="External"/><Relationship Id="rId2" Type="http://schemas.openxmlformats.org/officeDocument/2006/relationships/image" Target="../media/image7.png"/><Relationship Id="rId1" Type="http://schemas.openxmlformats.org/officeDocument/2006/relationships/slideLayout" Target="../slideLayouts/slideLayout23.xml"/><Relationship Id="rId4" Type="http://schemas.openxmlformats.org/officeDocument/2006/relationships/hyperlink" Target="https://www.alwanforart.com/2020/04/glimpse-about-Graphic-Design.html"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0" y="5855532"/>
            <a:ext cx="3516608" cy="529167"/>
          </a:xfrm>
          <a:prstGeom prst="round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46" name="TextBox 45"/>
          <p:cNvSpPr txBox="1"/>
          <p:nvPr/>
        </p:nvSpPr>
        <p:spPr>
          <a:xfrm>
            <a:off x="673669" y="5289500"/>
            <a:ext cx="15023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DGM 125</a:t>
            </a: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189078" y="3761208"/>
            <a:ext cx="39431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rPr>
              <a:t>د. جورج لطيف سيدهم</a:t>
            </a:r>
            <a:endParaRPr kumimoji="0" lang="en-US"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39813" y="2390837"/>
            <a:ext cx="5641659" cy="132343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التصميم الجرافيكي </a:t>
            </a:r>
            <a:r>
              <a:rPr kumimoji="0" lang="ar-SA" sz="4000" b="1" i="0" u="none" strike="noStrike" kern="1200" cap="none" spc="0" normalizeH="0" baseline="0" noProof="0" dirty="0" err="1">
                <a:ln>
                  <a:noFill/>
                </a:ln>
                <a:solidFill>
                  <a:srgbClr val="8E5A6D"/>
                </a:solidFill>
                <a:effectLst/>
                <a:uLnTx/>
                <a:uFillTx/>
                <a:latin typeface="Al-Jazeera-Arabic-Regular" pitchFamily="2" charset="-78"/>
                <a:ea typeface="+mn-ea"/>
                <a:cs typeface="Al-Jazeera-Arabic-Regular" pitchFamily="2" charset="-78"/>
              </a:rPr>
              <a:t>للإعلا</a:t>
            </a:r>
            <a:r>
              <a:rPr lang="en-US" sz="4000" b="1" dirty="0" err="1">
                <a:solidFill>
                  <a:srgbClr val="8E5A6D"/>
                </a:solidFill>
                <a:latin typeface="Al-Jazeera-Arabic-Regular" pitchFamily="2" charset="-78"/>
                <a:cs typeface="Al-Jazeera-Arabic-Regular" pitchFamily="2" charset="-78"/>
              </a:rPr>
              <a:t>م</a:t>
            </a:r>
            <a:endParaRPr kumimoji="0" lang="en-US"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endParaRPr>
          </a:p>
        </p:txBody>
      </p:sp>
      <p:pic>
        <p:nvPicPr>
          <p:cNvPr id="6" name="Audio Recording May 20, 2025 at 9:44:52 AM">
            <a:hlinkClick r:id="" action="ppaction://media"/>
            <a:extLst>
              <a:ext uri="{FF2B5EF4-FFF2-40B4-BE49-F238E27FC236}">
                <a16:creationId xmlns:a16="http://schemas.microsoft.com/office/drawing/2014/main" id="{86E9D699-DE96-19BA-40CA-6B1FC42C087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216747" y="5713715"/>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26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rcRect t="12315" b="12315"/>
          <a:stretch/>
        </p:blipFill>
        <p:spPr>
          <a:xfrm>
            <a:off x="6502021" y="139768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4518" y="2228671"/>
            <a:ext cx="5094927" cy="254185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ما هو الجرافيك</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تاريخ الجرافيك</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الفرق بين الفنون الجميلة والتصميم </a:t>
            </a:r>
            <a:r>
              <a:rPr lang="ar-SA" dirty="0" err="1">
                <a:solidFill>
                  <a:schemeClr val="bg1"/>
                </a:solidFill>
                <a:latin typeface="Al-Jazeera-Arabic-Regular" pitchFamily="2" charset="-78"/>
                <a:cs typeface="Al-Jazeera-Arabic-Regular" pitchFamily="2" charset="-78"/>
              </a:rPr>
              <a:t>الجرافيكي</a:t>
            </a:r>
            <a:endParaRPr lang="en-US"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الفرق بين تصميم الجرافيك والتصميم التجاري</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عمق معنى التصميم </a:t>
            </a:r>
          </a:p>
          <a:p>
            <a:pPr marL="457200" indent="-457200" algn="r" rtl="1">
              <a:lnSpc>
                <a:spcPct val="150000"/>
              </a:lnSpc>
              <a:buFont typeface="Arial" panose="020B0604020202020204" pitchFamily="34" charset="0"/>
              <a:buChar char="•"/>
            </a:pPr>
            <a:endParaRPr lang="ar-SA"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584775"/>
          </a:xfrm>
          <a:prstGeom prst="rect">
            <a:avLst/>
          </a:prstGeom>
        </p:spPr>
        <p:txBody>
          <a:bodyPr wrap="square">
            <a:spAutoFit/>
          </a:bodyPr>
          <a:lstStyle/>
          <a:p>
            <a:r>
              <a:rPr lang="ar-SA" sz="3200" b="1" dirty="0">
                <a:latin typeface="Al-Jazeera-Arabic-Regular" pitchFamily="2" charset="-78"/>
                <a:cs typeface="Al-Jazeera-Arabic-Regular" pitchFamily="2" charset="-78"/>
              </a:rPr>
              <a:t>مقدمة عن الجرافيك</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8" name="Audio Recording 18 Sep 2026 at 11:57:30 PM">
            <a:hlinkClick r:id="" action="ppaction://media"/>
            <a:extLst>
              <a:ext uri="{FF2B5EF4-FFF2-40B4-BE49-F238E27FC236}">
                <a16:creationId xmlns:a16="http://schemas.microsoft.com/office/drawing/2014/main" id="{5B299E5B-D3DB-23BB-E610-690FEC06B0E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48800" y="5637514"/>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34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580701" y="2785710"/>
            <a:ext cx="26068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ما هو الجرافيك؟</a:t>
            </a:r>
            <a:endParaRPr lang="en-EG" sz="2800" b="1" dirty="0">
              <a:solidFill>
                <a:schemeClr val="bg1"/>
              </a:solidFill>
              <a:latin typeface="Al-Jazeera-Arabic-Bold" pitchFamily="2" charset="-78"/>
              <a:cs typeface="Al-Jazeera-Arabic-Bold" pitchFamily="2" charset="-78"/>
            </a:endParaRPr>
          </a:p>
        </p:txBody>
      </p:sp>
      <p:pic>
        <p:nvPicPr>
          <p:cNvPr id="4" name="Audio Recording Jun 5, 2023 at 7:45:19 AM" descr="Audio Recording Jun 5, 2023 at 7:45:19 AM">
            <a:hlinkClick r:id="" action="ppaction://media"/>
            <a:extLst>
              <a:ext uri="{FF2B5EF4-FFF2-40B4-BE49-F238E27FC236}">
                <a16:creationId xmlns:a16="http://schemas.microsoft.com/office/drawing/2014/main" id="{C27EDA74-E4AD-7E45-BBCF-3CC8397A0DF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13679" y="5833867"/>
            <a:ext cx="812800" cy="812800"/>
          </a:xfrm>
          <a:prstGeom prst="rect">
            <a:avLst/>
          </a:prstGeom>
        </p:spPr>
      </p:pic>
    </p:spTree>
    <p:extLst>
      <p:ext uri="{BB962C8B-B14F-4D97-AF65-F5344CB8AC3E}">
        <p14:creationId xmlns:p14="http://schemas.microsoft.com/office/powerpoint/2010/main" val="258761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9486" y="2021979"/>
            <a:ext cx="8417320"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كان أول من أطلق تسمية </a:t>
            </a:r>
            <a:r>
              <a:rPr lang="en-US" sz="2000" b="0" i="0" dirty="0">
                <a:solidFill>
                  <a:srgbClr val="333333"/>
                </a:solidFill>
                <a:effectLst/>
                <a:latin typeface="Al-Jazeera-Arabic-Regular" pitchFamily="2" charset="-78"/>
                <a:cs typeface="Al-Jazeera-Arabic-Regular" pitchFamily="2" charset="-78"/>
              </a:rPr>
              <a:t>Graphic Designe</a:t>
            </a:r>
            <a:r>
              <a:rPr lang="en-US" sz="2000" dirty="0">
                <a:solidFill>
                  <a:srgbClr val="333333"/>
                </a:solidFill>
                <a:latin typeface="Al-Jazeera-Arabic-Regular" pitchFamily="2" charset="-78"/>
                <a:cs typeface="Al-Jazeera-Arabic-Regular" pitchFamily="2" charset="-78"/>
              </a:rPr>
              <a:t>r</a:t>
            </a:r>
            <a:r>
              <a:rPr lang="ar-SA" sz="2000" dirty="0">
                <a:solidFill>
                  <a:srgbClr val="333333"/>
                </a:solidFill>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هو المصمم وليام أديسون دويجنز عام 1922 الذي عرف مصطلح (المصمم الجرافيكي) بأنه ذلك الشخص الذي يجمع بين العناصر المختلفة (كلمات، صور، ألوان..) في صفحة واحدة بشكل يجذب النظر.</a:t>
            </a:r>
          </a:p>
          <a:p>
            <a:pPr algn="just" rtl="1">
              <a:lnSpc>
                <a:spcPct val="150000"/>
              </a:lnSpc>
            </a:pPr>
            <a:r>
              <a:rPr lang="ar-EG" sz="2000" b="0" i="0" dirty="0">
                <a:solidFill>
                  <a:srgbClr val="333333"/>
                </a:solidFill>
                <a:effectLst/>
                <a:latin typeface="Al-Jazeera-Arabic-Regular" pitchFamily="2" charset="-78"/>
                <a:cs typeface="Al-Jazeera-Arabic-Regular" pitchFamily="2" charset="-78"/>
              </a:rPr>
              <a:t>فن الجرافيك </a:t>
            </a:r>
            <a:r>
              <a:rPr lang="en-US" sz="2000" b="0" i="0" dirty="0">
                <a:solidFill>
                  <a:srgbClr val="333333"/>
                </a:solidFill>
                <a:effectLst/>
                <a:latin typeface="Al-Jazeera-Arabic-Regular" pitchFamily="2" charset="-78"/>
                <a:cs typeface="Al-Jazeera-Arabic-Regular" pitchFamily="2" charset="-78"/>
              </a:rPr>
              <a:t>graphic art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في معناه العام هو فن قطع أو حفر أو معالجة الألواح الخشبية أو المعدنية أو أي مادة أخرى بهدف تحقيق أسطح طباعية، والحصول على تأثيرات فنية تشكيلية مختلفة عن طريق طباعتها. </a:t>
            </a:r>
          </a:p>
        </p:txBody>
      </p:sp>
      <p:pic>
        <p:nvPicPr>
          <p:cNvPr id="2" name="Audio Recording Jun 5, 2023 at 7:51:27 AM" descr="Audio Recording Jun 5, 2023 at 7:51:27 AM">
            <a:hlinkClick r:id="" action="ppaction://media"/>
            <a:extLst>
              <a:ext uri="{FF2B5EF4-FFF2-40B4-BE49-F238E27FC236}">
                <a16:creationId xmlns:a16="http://schemas.microsoft.com/office/drawing/2014/main" id="{50B34C87-22E0-B241-A10C-1B21A06E75B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38669" y="5898527"/>
            <a:ext cx="812800" cy="812800"/>
          </a:xfrm>
          <a:prstGeom prst="rect">
            <a:avLst/>
          </a:prstGeom>
        </p:spPr>
      </p:pic>
    </p:spTree>
    <p:extLst>
      <p:ext uri="{BB962C8B-B14F-4D97-AF65-F5344CB8AC3E}">
        <p14:creationId xmlns:p14="http://schemas.microsoft.com/office/powerpoint/2010/main" val="276107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6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9486" y="1899172"/>
            <a:ext cx="8417320"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التصميم الجرافيكي مشتق من كلمة (جراف)، وهي تعني (رسم بياني)، أما كلمة (جرافيك) فهي تعني (تصويري، مرسوم، مطبوع...)، والبحث عن معنى هذه الكلمة الأجنبية لا يشكل صعوبة تذكر فمعظم القواميس الفنية المتخصصة تفيد أن أصل هذه الكلمة لاتيني وهي من كلمة جرافوس -</a:t>
            </a:r>
            <a:r>
              <a:rPr lang="en-US" sz="2000" b="0" i="0" dirty="0" err="1">
                <a:solidFill>
                  <a:srgbClr val="333333"/>
                </a:solidFill>
                <a:effectLst/>
                <a:latin typeface="Al-Jazeera-Arabic-Regular" pitchFamily="2" charset="-78"/>
                <a:cs typeface="Al-Jazeera-Arabic-Regular" pitchFamily="2" charset="-78"/>
              </a:rPr>
              <a:t>Graphus</a:t>
            </a:r>
            <a:r>
              <a:rPr lang="en-US" sz="2000" b="0" i="0" dirty="0">
                <a:solidFill>
                  <a:srgbClr val="333333"/>
                </a:solidFill>
                <a:effectLst/>
                <a:latin typeface="Al-Jazeera-Arabic-Regular" pitchFamily="2" charset="-78"/>
                <a:cs typeface="Al-Jazeera-Arabic-Regular" pitchFamily="2" charset="-78"/>
              </a:rPr>
              <a:t>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وتعني ضمن ما تعني: (خط مكتوب أو مرسوم أو منسوخ)، فاستعير اللفظ في اللغات الأوروبية لكي يطلق على كل رسم بخط منسوخ ثم أصبح اسماً عالمياً لهذا الفن.</a:t>
            </a:r>
            <a:endParaRPr lang="en-US" sz="2000" b="0" i="0" dirty="0">
              <a:solidFill>
                <a:srgbClr val="333333"/>
              </a:solidFill>
              <a:effectLst/>
              <a:latin typeface="Al-Jazeera-Arabic-Regular" pitchFamily="2" charset="-78"/>
              <a:cs typeface="Al-Jazeera-Arabic-Regular" pitchFamily="2" charset="-78"/>
            </a:endParaRPr>
          </a:p>
        </p:txBody>
      </p:sp>
      <p:pic>
        <p:nvPicPr>
          <p:cNvPr id="2" name="Audio Recording Jun 5, 2023 at 7:56:57 AM" descr="Audio Recording Jun 5, 2023 at 7:56:57 AM">
            <a:hlinkClick r:id="" action="ppaction://media"/>
            <a:extLst>
              <a:ext uri="{FF2B5EF4-FFF2-40B4-BE49-F238E27FC236}">
                <a16:creationId xmlns:a16="http://schemas.microsoft.com/office/drawing/2014/main" id="{69CFC203-3A4F-3C4F-9B3C-2ECBAD44087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80406" y="5933344"/>
            <a:ext cx="812800" cy="812800"/>
          </a:xfrm>
          <a:prstGeom prst="rect">
            <a:avLst/>
          </a:prstGeom>
        </p:spPr>
      </p:pic>
    </p:spTree>
    <p:extLst>
      <p:ext uri="{BB962C8B-B14F-4D97-AF65-F5344CB8AC3E}">
        <p14:creationId xmlns:p14="http://schemas.microsoft.com/office/powerpoint/2010/main" val="91985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1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1146" y="1834291"/>
            <a:ext cx="8417320"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يعرف فن الجرافيك بالإنجليزية :</a:t>
            </a:r>
            <a:r>
              <a:rPr lang="en-US" sz="2000" b="0" i="0" dirty="0">
                <a:solidFill>
                  <a:srgbClr val="333333"/>
                </a:solidFill>
                <a:effectLst/>
                <a:latin typeface="Al-Jazeera-Arabic-Regular" pitchFamily="2" charset="-78"/>
                <a:cs typeface="Al-Jazeera-Arabic-Regular" pitchFamily="2" charset="-78"/>
              </a:rPr>
              <a:t>Graphic Art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بأنّه أيّ نوع من أنواع الفن الذي يعبّر عنه بصورة مرئية، مثل: الرسم، والتصوير الفوتوغرافي، والطباعة، وهو الشكل التقليدي من الفنون الجميلة، وعادةً ما يُطبّق هذا النوع من الفنون على الأسطح المستوية. من الممكن تطبيق فن الجرافيك أيضًا بشكل رسومات، وخطوط، وأنماط أصلية للفنون الزخرفية، وذلك في حالة تطبيقه على الأثاث، والمنسوجات، والسيراميك، والديكورات الداخلية، وفي الهندسة المعمارية.</a:t>
            </a:r>
          </a:p>
        </p:txBody>
      </p:sp>
      <p:pic>
        <p:nvPicPr>
          <p:cNvPr id="2" name="Audio Recording Jun 5, 2023 at 8:16:05 AM" descr="Audio Recording Jun 5, 2023 at 8:16:05 AM">
            <a:hlinkClick r:id="" action="ppaction://media"/>
            <a:extLst>
              <a:ext uri="{FF2B5EF4-FFF2-40B4-BE49-F238E27FC236}">
                <a16:creationId xmlns:a16="http://schemas.microsoft.com/office/drawing/2014/main" id="{09F63996-6C11-6D4B-B43B-AC95A68B9F2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2301" y="5960992"/>
            <a:ext cx="812800" cy="812800"/>
          </a:xfrm>
          <a:prstGeom prst="rect">
            <a:avLst/>
          </a:prstGeom>
        </p:spPr>
      </p:pic>
    </p:spTree>
    <p:extLst>
      <p:ext uri="{BB962C8B-B14F-4D97-AF65-F5344CB8AC3E}">
        <p14:creationId xmlns:p14="http://schemas.microsoft.com/office/powerpoint/2010/main" val="1053067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7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9486" y="2377631"/>
            <a:ext cx="8417320" cy="1890710"/>
          </a:xfrm>
          <a:prstGeom prst="rect">
            <a:avLst/>
          </a:prstGeom>
          <a:noFill/>
        </p:spPr>
        <p:txBody>
          <a:bodyPr wrap="square" rtlCol="0">
            <a:spAutoFit/>
          </a:bodyPr>
          <a:lstStyle/>
          <a:p>
            <a:pPr algn="just" rtl="1">
              <a:lnSpc>
                <a:spcPct val="150000"/>
              </a:lnSpc>
            </a:pPr>
            <a:r>
              <a:rPr lang="ar-EG" sz="2000" b="0" i="0" dirty="0">
                <a:solidFill>
                  <a:srgbClr val="2C2F34"/>
                </a:solidFill>
                <a:effectLst/>
                <a:latin typeface="Al-Jazeera-Arabic-Regular" pitchFamily="2" charset="-78"/>
                <a:cs typeface="Al-Jazeera-Arabic-Regular" pitchFamily="2" charset="-78"/>
              </a:rPr>
              <a:t>فالتصميم الجرافيكي هو فن أو مهنة الاتصال المرئي التي تجمع بين الصور والكلمات والأفكار لنقل المعلومات إلى الجمهور ، وخاصة لإنتاج تأثير معين. بمعنى آخر ، التصميم الجرافيكي هو تصميم اتصالات ؛ إنها طريقة لنقل الأفكار من خلال المرئيات والتصميم.</a:t>
            </a:r>
          </a:p>
        </p:txBody>
      </p:sp>
      <p:pic>
        <p:nvPicPr>
          <p:cNvPr id="2" name="Audio Recording Jun 5, 2023 at 8:17:39 AM" descr="Audio Recording Jun 5, 2023 at 8:17:39 AM">
            <a:hlinkClick r:id="" action="ppaction://media"/>
            <a:extLst>
              <a:ext uri="{FF2B5EF4-FFF2-40B4-BE49-F238E27FC236}">
                <a16:creationId xmlns:a16="http://schemas.microsoft.com/office/drawing/2014/main" id="{DEB4507F-3D58-4241-9FC4-E740B9D09F5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80406" y="5933344"/>
            <a:ext cx="812800" cy="812800"/>
          </a:xfrm>
          <a:prstGeom prst="rect">
            <a:avLst/>
          </a:prstGeom>
        </p:spPr>
      </p:pic>
    </p:spTree>
    <p:extLst>
      <p:ext uri="{BB962C8B-B14F-4D97-AF65-F5344CB8AC3E}">
        <p14:creationId xmlns:p14="http://schemas.microsoft.com/office/powerpoint/2010/main" val="130445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7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829167" y="2785710"/>
            <a:ext cx="2358338"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تاريخ الجرافيك</a:t>
            </a:r>
            <a:endParaRPr lang="en-EG" sz="2800" b="1" dirty="0">
              <a:solidFill>
                <a:schemeClr val="bg1"/>
              </a:solidFill>
              <a:latin typeface="Al-Jazeera-Arabic-Bold" pitchFamily="2" charset="-78"/>
              <a:cs typeface="Al-Jazeera-Arabic-Bold" pitchFamily="2" charset="-78"/>
            </a:endParaRPr>
          </a:p>
        </p:txBody>
      </p:sp>
      <p:pic>
        <p:nvPicPr>
          <p:cNvPr id="4" name="Audio Recording Jun 5, 2023 at 9:54:10 PM" descr="Audio Recording Jun 5, 2023 at 9:54:10 PM">
            <a:hlinkClick r:id="" action="ppaction://media"/>
            <a:extLst>
              <a:ext uri="{FF2B5EF4-FFF2-40B4-BE49-F238E27FC236}">
                <a16:creationId xmlns:a16="http://schemas.microsoft.com/office/drawing/2014/main" id="{08B6C5AB-C581-F24F-AC65-82F42D1E09F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97257" y="5904980"/>
            <a:ext cx="812800" cy="812800"/>
          </a:xfrm>
          <a:prstGeom prst="rect">
            <a:avLst/>
          </a:prstGeom>
        </p:spPr>
      </p:pic>
    </p:spTree>
    <p:extLst>
      <p:ext uri="{BB962C8B-B14F-4D97-AF65-F5344CB8AC3E}">
        <p14:creationId xmlns:p14="http://schemas.microsoft.com/office/powerpoint/2010/main" val="260873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5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95373" y="1534826"/>
            <a:ext cx="5104013" cy="3788345"/>
          </a:xfrm>
          <a:prstGeom prst="rect">
            <a:avLst/>
          </a:prstGeom>
          <a:noFill/>
        </p:spPr>
        <p:txBody>
          <a:bodyPr wrap="square" rtlCol="0">
            <a:spAutoFit/>
          </a:bodyPr>
          <a:lstStyle/>
          <a:p>
            <a:pPr algn="just" rtl="1">
              <a:lnSpc>
                <a:spcPct val="150000"/>
              </a:lnSpc>
            </a:pPr>
            <a:r>
              <a:rPr lang="ar-EG" dirty="0">
                <a:latin typeface="Al-Jazeera-Arabic-Regular" pitchFamily="2" charset="-78"/>
                <a:cs typeface="Al-Jazeera-Arabic-Regular" pitchFamily="2" charset="-78"/>
              </a:rPr>
              <a:t>ﺍﻟﺘﺼﻤﻴﻡ ﺍﻟﺠﺭﺍﻓﻴﻜﻲ ﻗﺩيم ﻗﺩﻡ ﺍﻟﺤﻀﺎﺭﺓ، ﻭنستطيع ﺇﺩﺭﺍﻙ ﺫﻟﻙ من ﺨﻼل ﺍﻟﺭسوم ﻭﺍﻟﻤﻨﺤﻭتاﺕ ﺍﻟﺘﻲ وصلتنا، ﻭﺍﻟﺘﻲ تعود ﺇﻟﻰ ﻓﺘﺭﺓ ما ﻗﺒـل ﺍﻟﺘﺎﺭيخ ﺤﻴﺙ كانت بدايتها ﺍﻟﻔﻨﻴﺔ ﻻ تقوم ﺇﻻ بنازع ﻋﻔـﻭﻱ، وأكثر ﺍﻷﺤﻴﺎﻥ يكو</a:t>
            </a:r>
            <a:r>
              <a:rPr lang="ar-SA" dirty="0">
                <a:latin typeface="Al-Jazeera-Arabic-Regular" pitchFamily="2" charset="-78"/>
                <a:cs typeface="Al-Jazeera-Arabic-Regular" pitchFamily="2" charset="-78"/>
              </a:rPr>
              <a:t>ن</a:t>
            </a:r>
            <a:r>
              <a:rPr lang="ar-EG" dirty="0">
                <a:latin typeface="Al-Jazeera-Arabic-Regular" pitchFamily="2" charset="-78"/>
                <a:cs typeface="Al-Jazeera-Arabic-Regular" pitchFamily="2" charset="-78"/>
              </a:rPr>
              <a:t> ﺩﺍﻓﻌﻬﺎ ﻟﻤﺎ يراود تفكير الإنسان ﻓﻲ تلك ﺍﻟﻔﺘـﺭﺓ من ﻏﻤﻭﺽ تجاه الظواهر ﺍﻟﻁﺒﻴﻌﺔ، ﻓﺘﻜﻭﻥ كما ﻟـﻭ إنها ﻁﻘـﻭﺱ ﺩﻴﻨﻴـﺔ وإشارات سحرية وتماثيل متعددة ﻋﻠﻰ شكل رموز ﻟﻶﻟﻬﺔ ﺍﻋﺘﻘﺎﺩﺍﹰ منهم ﺃﻥ ﻫﺫﻩ ﺍﻵﻟﻬﺔ تحميهم ﺍﻟﺸﺭﻭﺭ ﺍﻟﺘﻲ تحيط بهم من ﻅـﻭﺍﻫﺭ ﻁﺒﻴﻌﻴـﺔ وحيوانات مفترسة.</a:t>
            </a:r>
            <a:endParaRPr lang="en-US" dirty="0">
              <a:solidFill>
                <a:srgbClr val="2D3956"/>
              </a:solidFill>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BB0D5F5A-D5F1-6445-8BE9-BE368E4F953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9984" y="2913199"/>
            <a:ext cx="3352800" cy="723900"/>
          </a:xfrm>
          <a:prstGeom prst="rect">
            <a:avLst/>
          </a:prstGeom>
        </p:spPr>
      </p:pic>
      <p:pic>
        <p:nvPicPr>
          <p:cNvPr id="2" name="Audio Recording Jun 5, 2023 at 9:58:14 PM" descr="Audio Recording Jun 5, 2023 at 9:58:14 PM">
            <a:hlinkClick r:id="" action="ppaction://media"/>
            <a:extLst>
              <a:ext uri="{FF2B5EF4-FFF2-40B4-BE49-F238E27FC236}">
                <a16:creationId xmlns:a16="http://schemas.microsoft.com/office/drawing/2014/main" id="{CEFF153D-B1E1-DF4A-8E05-EE327F6F9D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20875" y="5905153"/>
            <a:ext cx="812800" cy="812800"/>
          </a:xfrm>
          <a:prstGeom prst="rect">
            <a:avLst/>
          </a:prstGeom>
        </p:spPr>
      </p:pic>
    </p:spTree>
    <p:extLst>
      <p:ext uri="{BB962C8B-B14F-4D97-AF65-F5344CB8AC3E}">
        <p14:creationId xmlns:p14="http://schemas.microsoft.com/office/powerpoint/2010/main" val="2717363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93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08383" y="1526235"/>
            <a:ext cx="8604689" cy="923330"/>
          </a:xfrm>
          <a:prstGeom prst="rect">
            <a:avLst/>
          </a:prstGeom>
          <a:noFill/>
        </p:spPr>
        <p:txBody>
          <a:bodyPr wrap="square" rtlCol="0">
            <a:spAutoFit/>
          </a:bodyPr>
          <a:lstStyle/>
          <a:p>
            <a:pPr algn="just" rtl="1"/>
            <a:r>
              <a:rPr lang="ar-EG" dirty="0">
                <a:effectLst/>
                <a:latin typeface="Al-Jazeera-Arabic-Regular" pitchFamily="2" charset="-78"/>
                <a:cs typeface="Al-Jazeera-Arabic-Regular" pitchFamily="2" charset="-78"/>
              </a:rPr>
              <a:t>نجد أن لتصميم الجرافيك تاريخ حديث نسبيا بوصفه نظاما، فإن الأنشطة التي تشبه تصميم الجرافيك تمتد على مر تاريخ البشرية من كهوف لاسكوس، إلى الرسوم الفرعونية، إلى عمود تراجان في روما إلى المخطوطات المضيئة في القرون الوسطى.</a:t>
            </a:r>
          </a:p>
        </p:txBody>
      </p:sp>
      <p:pic>
        <p:nvPicPr>
          <p:cNvPr id="2" name="Picture 1">
            <a:extLst>
              <a:ext uri="{FF2B5EF4-FFF2-40B4-BE49-F238E27FC236}">
                <a16:creationId xmlns:a16="http://schemas.microsoft.com/office/drawing/2014/main" id="{D2A5F12E-9607-3948-BF84-C245CA8104C8}"/>
              </a:ext>
            </a:extLst>
          </p:cNvPr>
          <p:cNvPicPr>
            <a:picLocks noChangeAspect="1"/>
          </p:cNvPicPr>
          <p:nvPr/>
        </p:nvPicPr>
        <p:blipFill>
          <a:blip r:embed="rId5"/>
          <a:stretch>
            <a:fillRect/>
          </a:stretch>
        </p:blipFill>
        <p:spPr>
          <a:xfrm>
            <a:off x="6816340" y="2547735"/>
            <a:ext cx="2568752" cy="1694663"/>
          </a:xfrm>
          <a:prstGeom prst="rect">
            <a:avLst/>
          </a:prstGeom>
        </p:spPr>
      </p:pic>
      <p:pic>
        <p:nvPicPr>
          <p:cNvPr id="12" name="Picture 11">
            <a:extLst>
              <a:ext uri="{FF2B5EF4-FFF2-40B4-BE49-F238E27FC236}">
                <a16:creationId xmlns:a16="http://schemas.microsoft.com/office/drawing/2014/main" id="{10252F7E-1FCB-624C-B80D-DC0B2D8EBC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36901" y="3739741"/>
            <a:ext cx="2441400" cy="1694662"/>
          </a:xfrm>
          <a:prstGeom prst="rect">
            <a:avLst/>
          </a:prstGeom>
        </p:spPr>
      </p:pic>
      <p:pic>
        <p:nvPicPr>
          <p:cNvPr id="6" name="Picture 5">
            <a:extLst>
              <a:ext uri="{FF2B5EF4-FFF2-40B4-BE49-F238E27FC236}">
                <a16:creationId xmlns:a16="http://schemas.microsoft.com/office/drawing/2014/main" id="{6458E92F-6174-7940-AE0E-0F28D967B79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8383" y="2166637"/>
            <a:ext cx="2178511" cy="3267766"/>
          </a:xfrm>
          <a:prstGeom prst="rect">
            <a:avLst/>
          </a:prstGeom>
        </p:spPr>
      </p:pic>
      <p:pic>
        <p:nvPicPr>
          <p:cNvPr id="8" name="Picture 7">
            <a:extLst>
              <a:ext uri="{FF2B5EF4-FFF2-40B4-BE49-F238E27FC236}">
                <a16:creationId xmlns:a16="http://schemas.microsoft.com/office/drawing/2014/main" id="{531B5027-307A-2F4E-8171-2B13D8EFC9E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0127" y="3896139"/>
            <a:ext cx="2307396" cy="1538264"/>
          </a:xfrm>
          <a:prstGeom prst="rect">
            <a:avLst/>
          </a:prstGeom>
        </p:spPr>
      </p:pic>
      <p:pic>
        <p:nvPicPr>
          <p:cNvPr id="10" name="Picture 9">
            <a:extLst>
              <a:ext uri="{FF2B5EF4-FFF2-40B4-BE49-F238E27FC236}">
                <a16:creationId xmlns:a16="http://schemas.microsoft.com/office/drawing/2014/main" id="{7387E00E-A0D5-F241-A8C0-373CB41E504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42108" y="2547735"/>
            <a:ext cx="2537238" cy="1625803"/>
          </a:xfrm>
          <a:prstGeom prst="rect">
            <a:avLst/>
          </a:prstGeom>
        </p:spPr>
      </p:pic>
      <p:pic>
        <p:nvPicPr>
          <p:cNvPr id="3" name="Audio Recording Jun 5, 2023 at 10:02:14 PM" descr="Audio Recording Jun 5, 2023 at 10:02:14 PM">
            <a:hlinkClick r:id="" action="ppaction://media"/>
            <a:extLst>
              <a:ext uri="{FF2B5EF4-FFF2-40B4-BE49-F238E27FC236}">
                <a16:creationId xmlns:a16="http://schemas.microsoft.com/office/drawing/2014/main" id="{F492E8A5-F325-4045-9EDE-48F82571BBB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808283" y="6003324"/>
            <a:ext cx="812800" cy="812800"/>
          </a:xfrm>
          <a:prstGeom prst="rect">
            <a:avLst/>
          </a:prstGeom>
        </p:spPr>
      </p:pic>
    </p:spTree>
    <p:extLst>
      <p:ext uri="{BB962C8B-B14F-4D97-AF65-F5344CB8AC3E}">
        <p14:creationId xmlns:p14="http://schemas.microsoft.com/office/powerpoint/2010/main" val="1796768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12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5752" y="1526235"/>
            <a:ext cx="8417320" cy="2957348"/>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ما بين القرنين الرابع والسابع الميلاديين و فى خلال عهد أسرة تانغ ما بين (۹۰٦ – ٦۱۸) كانت تستخدم الأشجار لأغراض الطباعة و عمل المنسوجات. فتقطع الجذوع؛ لينقش عليها النصوص البوذية و لإستنساخ الكتب المقدسة وهي أقدم كتب مطبوعة عرفتها البشرية حتى الآن. وفى خلال عهد أسرة سونغ (۱۲٧۹ – ۹٦۰) تم إنتاج الكتب على نطاق أوسع و ذلك باستخدام أنواع الطباعة المتحركة و ذلك حتى تولت دار يوهان جوتنبرج للطباعة الصحفية عملية نشر الكتب على نطاق أوسع فى أوروبا فى وقت ما خلال العام ۱٤٥۰م وتسمى هذه الحقيقة من تصميم الجرافيك النمط الإنساني أو القديم.</a:t>
            </a:r>
            <a:endParaRPr lang="ar-EG" dirty="0">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C6853B55-45F5-6441-9FEC-4051B81C47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54399" y="4101749"/>
            <a:ext cx="2896077" cy="2015670"/>
          </a:xfrm>
          <a:prstGeom prst="rect">
            <a:avLst/>
          </a:prstGeom>
        </p:spPr>
      </p:pic>
      <p:pic>
        <p:nvPicPr>
          <p:cNvPr id="2" name="Audio Recording Jun 5, 2023 at 10:27:19 PM" descr="Audio Recording Jun 5, 2023 at 10:27:19 PM">
            <a:hlinkClick r:id="" action="ppaction://media"/>
            <a:extLst>
              <a:ext uri="{FF2B5EF4-FFF2-40B4-BE49-F238E27FC236}">
                <a16:creationId xmlns:a16="http://schemas.microsoft.com/office/drawing/2014/main" id="{CFCEE342-2330-A147-86C6-36EF80547B5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06672" y="5950700"/>
            <a:ext cx="812800" cy="812800"/>
          </a:xfrm>
          <a:prstGeom prst="rect">
            <a:avLst/>
          </a:prstGeom>
        </p:spPr>
      </p:pic>
    </p:spTree>
    <p:extLst>
      <p:ext uri="{BB962C8B-B14F-4D97-AF65-F5344CB8AC3E}">
        <p14:creationId xmlns:p14="http://schemas.microsoft.com/office/powerpoint/2010/main" val="488259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0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84601" y="1651089"/>
            <a:ext cx="8417320" cy="3372846"/>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وفي أواخر القرن التاسع عشر فى أوروبا، ظهرت حركة ساهمت فى فصل تصميم الجرافيك عن الفنون الجميلة و خاصة فى المملكة المتحدة. و</a:t>
            </a:r>
            <a:r>
              <a:rPr lang="ar-SA" dirty="0">
                <a:solidFill>
                  <a:srgbClr val="000000"/>
                </a:solidFill>
                <a:latin typeface="Al-Jazeera-Arabic-Regular" pitchFamily="2" charset="-78"/>
                <a:cs typeface="Al-Jazeera-Arabic-Regular" pitchFamily="2" charset="-78"/>
              </a:rPr>
              <a:t>في</a:t>
            </a:r>
            <a:r>
              <a:rPr lang="ar-EG" dirty="0">
                <a:solidFill>
                  <a:srgbClr val="000000"/>
                </a:solidFill>
                <a:effectLst/>
                <a:latin typeface="Al-Jazeera-Arabic-Regular" pitchFamily="2" charset="-78"/>
                <a:cs typeface="Al-Jazeera-Arabic-Regular" pitchFamily="2" charset="-78"/>
              </a:rPr>
              <a:t> الوقت ذاته برز اسم بيت موندريان ليعرف بأبو تصميم الجرافيك، حيث يرجع إليه الفضل فى تأسيس استخدام الشبكية </a:t>
            </a:r>
            <a:r>
              <a:rPr lang="en-US" dirty="0">
                <a:solidFill>
                  <a:srgbClr val="000000"/>
                </a:solidFill>
                <a:effectLst/>
                <a:latin typeface="Al-Jazeera-Arabic-Regular" pitchFamily="2" charset="-78"/>
                <a:cs typeface="Al-Jazeera-Arabic-Regular" pitchFamily="2" charset="-78"/>
              </a:rPr>
              <a:t>Grid system </a:t>
            </a:r>
            <a:r>
              <a:rPr lang="ar-EG" dirty="0">
                <a:solidFill>
                  <a:srgbClr val="000000"/>
                </a:solidFill>
                <a:effectLst/>
                <a:latin typeface="Al-Jazeera-Arabic-Regular" pitchFamily="2" charset="-78"/>
                <a:cs typeface="Al-Jazeera-Arabic-Regular" pitchFamily="2" charset="-78"/>
              </a:rPr>
              <a:t>المستخدم اليوم فى الإعلان و الطباعة و التصميم على شبكة الإنترنت.</a:t>
            </a:r>
          </a:p>
          <a:p>
            <a:pPr algn="just" rtl="1">
              <a:lnSpc>
                <a:spcPct val="150000"/>
              </a:lnSpc>
            </a:pPr>
            <a:r>
              <a:rPr lang="ar-EG" dirty="0">
                <a:solidFill>
                  <a:srgbClr val="000000"/>
                </a:solidFill>
                <a:effectLst/>
                <a:latin typeface="Al-Jazeera-Arabic-Regular" pitchFamily="2" charset="-78"/>
                <a:cs typeface="Al-Jazeera-Arabic-Regular" pitchFamily="2" charset="-78"/>
              </a:rPr>
              <a:t>و فى عام ۱۸٤۹، تم إدخال تصميم الجرافيك  إلى المسار التعليمى فى بريطانيا ويعود الفضل فى ذلك هنرى كول </a:t>
            </a:r>
            <a:r>
              <a:rPr lang="en-US" dirty="0">
                <a:solidFill>
                  <a:srgbClr val="000000"/>
                </a:solidFill>
                <a:effectLst/>
                <a:latin typeface="Al-Jazeera-Arabic-Regular" pitchFamily="2" charset="-78"/>
                <a:cs typeface="Al-Jazeera-Arabic-Regular" pitchFamily="2" charset="-78"/>
              </a:rPr>
              <a:t>Henry cool </a:t>
            </a:r>
            <a:r>
              <a:rPr lang="ar-SA"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الذى ساهم فى لفت نظر الحكومة البريطانية إلى أهمية تصميم الجرافيك عن طريق مجلته الخاصة بالتصميم و المصنوعات و تنظيمه للمعرض الكبير الذى يعد احتفالاً بالتصميم و التكنولوجيا معاً.</a:t>
            </a:r>
          </a:p>
        </p:txBody>
      </p:sp>
      <p:pic>
        <p:nvPicPr>
          <p:cNvPr id="2" name="Audio Recording Jun 5, 2023 at 10:31:44 PM" descr="Audio Recording Jun 5, 2023 at 10:31:44 PM">
            <a:hlinkClick r:id="" action="ppaction://media"/>
            <a:extLst>
              <a:ext uri="{FF2B5EF4-FFF2-40B4-BE49-F238E27FC236}">
                <a16:creationId xmlns:a16="http://schemas.microsoft.com/office/drawing/2014/main" id="{3728E921-2D12-DF42-8DDE-3666AC8036A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98758" y="6043914"/>
            <a:ext cx="812800" cy="812800"/>
          </a:xfrm>
          <a:prstGeom prst="rect">
            <a:avLst/>
          </a:prstGeom>
        </p:spPr>
      </p:pic>
    </p:spTree>
    <p:extLst>
      <p:ext uri="{BB962C8B-B14F-4D97-AF65-F5344CB8AC3E}">
        <p14:creationId xmlns:p14="http://schemas.microsoft.com/office/powerpoint/2010/main" val="19972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7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100038" y="1742576"/>
            <a:ext cx="6153313" cy="3372846"/>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كما قامت دار النشر كيلمسكوت </a:t>
            </a:r>
            <a:r>
              <a:rPr lang="en-US" dirty="0">
                <a:solidFill>
                  <a:srgbClr val="000000"/>
                </a:solidFill>
                <a:effectLst/>
                <a:latin typeface="Al-Jazeera-Arabic-Regular" pitchFamily="2" charset="-78"/>
                <a:cs typeface="Al-Jazeera-Arabic-Regular" pitchFamily="2" charset="-78"/>
              </a:rPr>
              <a:t> </a:t>
            </a:r>
            <a:r>
              <a:rPr lang="en-US" dirty="0" err="1">
                <a:solidFill>
                  <a:srgbClr val="000000"/>
                </a:solidFill>
                <a:effectLst/>
                <a:latin typeface="Al-Jazeera-Arabic-Regular" pitchFamily="2" charset="-78"/>
                <a:cs typeface="Al-Jazeera-Arabic-Regular" pitchFamily="2" charset="-78"/>
              </a:rPr>
              <a:t>Kilmuscote</a:t>
            </a:r>
            <a:r>
              <a:rPr lang="en-US"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لمؤسسها ويليام موريس </a:t>
            </a:r>
            <a:r>
              <a:rPr lang="en-US" dirty="0">
                <a:solidFill>
                  <a:srgbClr val="000000"/>
                </a:solidFill>
                <a:effectLst/>
                <a:latin typeface="Al-Jazeera-Arabic-Regular" pitchFamily="2" charset="-78"/>
                <a:cs typeface="Al-Jazeera-Arabic-Regular" pitchFamily="2" charset="-78"/>
              </a:rPr>
              <a:t>William Morris </a:t>
            </a:r>
            <a:r>
              <a:rPr lang="ar-SA"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بإنتاج العديد من الكتب المتخصصة فى تصميم الجرافيك والتى كانت تحمل طابعاً تاريخياً يعكس الحالة المادية المبتذلة لتصميم الجرافيك أثناء القرن التاسع عشر. ساهمت إصدارات موريس - والتى كانت تستهدف الأثرياء على الأكثر- فى الفصل ما بين التصميم و غيره من الأعمال الفنية الأخرى. كما ساعدت أيضاً فى تطوير الفن الحديث بصورة مباشرة و التصميم فى أوائل القرن العشرين بصورة غير مباشرة.</a:t>
            </a:r>
          </a:p>
        </p:txBody>
      </p:sp>
      <p:pic>
        <p:nvPicPr>
          <p:cNvPr id="3" name="Picture 2">
            <a:extLst>
              <a:ext uri="{FF2B5EF4-FFF2-40B4-BE49-F238E27FC236}">
                <a16:creationId xmlns:a16="http://schemas.microsoft.com/office/drawing/2014/main" id="{C5040CF6-472E-A448-9C0E-317A0C14BF0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9356" y="1894778"/>
            <a:ext cx="2318721" cy="3068441"/>
          </a:xfrm>
          <a:prstGeom prst="rect">
            <a:avLst/>
          </a:prstGeom>
        </p:spPr>
      </p:pic>
      <p:pic>
        <p:nvPicPr>
          <p:cNvPr id="2" name="Audio Recording Jun 5, 2023 at 10:37:33 PM" descr="Audio Recording Jun 5, 2023 at 10:37:33 PM">
            <a:hlinkClick r:id="" action="ppaction://media"/>
            <a:extLst>
              <a:ext uri="{FF2B5EF4-FFF2-40B4-BE49-F238E27FC236}">
                <a16:creationId xmlns:a16="http://schemas.microsoft.com/office/drawing/2014/main" id="{4F8E3E2D-7FCE-D649-9884-F60D771C722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75725" y="5950700"/>
            <a:ext cx="812800" cy="812800"/>
          </a:xfrm>
          <a:prstGeom prst="rect">
            <a:avLst/>
          </a:prstGeom>
        </p:spPr>
      </p:pic>
    </p:spTree>
    <p:extLst>
      <p:ext uri="{BB962C8B-B14F-4D97-AF65-F5344CB8AC3E}">
        <p14:creationId xmlns:p14="http://schemas.microsoft.com/office/powerpoint/2010/main" val="362351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48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720689" y="2785710"/>
            <a:ext cx="432682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التصميم في القرن العشرين</a:t>
            </a:r>
            <a:endParaRPr lang="en-EG" sz="2800" b="1" dirty="0">
              <a:solidFill>
                <a:schemeClr val="bg1"/>
              </a:solidFill>
              <a:latin typeface="Al-Jazeera-Arabic-Bold" pitchFamily="2" charset="-78"/>
              <a:cs typeface="Al-Jazeera-Arabic-Bold" pitchFamily="2" charset="-78"/>
            </a:endParaRPr>
          </a:p>
        </p:txBody>
      </p:sp>
      <p:pic>
        <p:nvPicPr>
          <p:cNvPr id="4" name="Audio Recording Jun 5, 2023 at 10:37:53 PM" descr="Audio Recording Jun 5, 2023 at 10:37:53 PM">
            <a:hlinkClick r:id="" action="ppaction://media"/>
            <a:extLst>
              <a:ext uri="{FF2B5EF4-FFF2-40B4-BE49-F238E27FC236}">
                <a16:creationId xmlns:a16="http://schemas.microsoft.com/office/drawing/2014/main" id="{2557E111-6621-D24D-99FA-589B2E70199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2097079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7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03305" y="1534826"/>
            <a:ext cx="4470556" cy="3788345"/>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نشأت بعض مظاهر الفن غير المجدى فى روسيا الثورية  فى عام 1920 و لهذا كان الاتجاه نحو خلق أشياء مخصصة لأغراض نفعية مثل تصميم المبانى و المسارح و الأثاث و الشعارات و غيرها.</a:t>
            </a:r>
          </a:p>
          <a:p>
            <a:pPr algn="just" rtl="1">
              <a:lnSpc>
                <a:spcPct val="150000"/>
              </a:lnSpc>
            </a:pPr>
            <a:r>
              <a:rPr lang="ar-EG" dirty="0">
                <a:solidFill>
                  <a:srgbClr val="000000"/>
                </a:solidFill>
                <a:effectLst/>
                <a:latin typeface="Al-Jazeera-Arabic-Regular" pitchFamily="2" charset="-78"/>
                <a:cs typeface="Al-Jazeera-Arabic-Regular" pitchFamily="2" charset="-78"/>
              </a:rPr>
              <a:t>و فى عام 1928 وُضعت مبادئ الطباعة الحديثة على يد جان شيكولد </a:t>
            </a:r>
            <a:r>
              <a:rPr lang="en-US" dirty="0">
                <a:solidFill>
                  <a:srgbClr val="000000"/>
                </a:solidFill>
                <a:latin typeface="Al-Jazeera-Arabic-Regular" pitchFamily="2" charset="-78"/>
                <a:cs typeface="Al-Jazeera-Arabic-Regular" pitchFamily="2" charset="-78"/>
              </a:rPr>
              <a:t>J</a:t>
            </a:r>
            <a:r>
              <a:rPr lang="en-US" dirty="0">
                <a:solidFill>
                  <a:srgbClr val="000000"/>
                </a:solidFill>
                <a:effectLst/>
                <a:latin typeface="Al-Jazeera-Arabic-Regular" pitchFamily="2" charset="-78"/>
                <a:cs typeface="Al-Jazeera-Arabic-Regular" pitchFamily="2" charset="-78"/>
              </a:rPr>
              <a:t>an </a:t>
            </a:r>
            <a:r>
              <a:rPr lang="en-US" dirty="0" err="1">
                <a:solidFill>
                  <a:srgbClr val="000000"/>
                </a:solidFill>
                <a:effectLst/>
                <a:latin typeface="Al-Jazeera-Arabic-Regular" pitchFamily="2" charset="-78"/>
                <a:cs typeface="Al-Jazeera-Arabic-Regular" pitchFamily="2" charset="-78"/>
              </a:rPr>
              <a:t>Tschichold</a:t>
            </a:r>
            <a:r>
              <a:rPr lang="en-US" dirty="0">
                <a:solidFill>
                  <a:srgbClr val="000000"/>
                </a:solidFill>
                <a:effectLst/>
                <a:latin typeface="Al-Jazeera-Arabic-Regular" pitchFamily="2" charset="-78"/>
                <a:cs typeface="Al-Jazeera-Arabic-Regular" pitchFamily="2" charset="-78"/>
              </a:rPr>
              <a:t> </a:t>
            </a:r>
            <a:r>
              <a:rPr lang="ar-SA"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فى كتابه بعنوان الطباعة الحديثة. و على الرغم من تبرأه من فلسفته فى هذا الكتاب إلا أن المبادئ المرساة به مازات مؤثرة فى التصميم.</a:t>
            </a:r>
          </a:p>
        </p:txBody>
      </p:sp>
      <p:pic>
        <p:nvPicPr>
          <p:cNvPr id="4" name="Picture 3">
            <a:extLst>
              <a:ext uri="{FF2B5EF4-FFF2-40B4-BE49-F238E27FC236}">
                <a16:creationId xmlns:a16="http://schemas.microsoft.com/office/drawing/2014/main" id="{B1251D04-DEBD-4D48-A821-2E9C674CC4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6811" y="1371888"/>
            <a:ext cx="2579728" cy="3951284"/>
          </a:xfrm>
          <a:prstGeom prst="rect">
            <a:avLst/>
          </a:prstGeom>
        </p:spPr>
      </p:pic>
      <p:pic>
        <p:nvPicPr>
          <p:cNvPr id="6" name="Picture 5">
            <a:extLst>
              <a:ext uri="{FF2B5EF4-FFF2-40B4-BE49-F238E27FC236}">
                <a16:creationId xmlns:a16="http://schemas.microsoft.com/office/drawing/2014/main" id="{62D91B01-285D-3A4F-8C5D-949702BAB7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18139" y="3580283"/>
            <a:ext cx="1939770" cy="1742888"/>
          </a:xfrm>
          <a:prstGeom prst="rect">
            <a:avLst/>
          </a:prstGeom>
        </p:spPr>
      </p:pic>
      <p:pic>
        <p:nvPicPr>
          <p:cNvPr id="2" name="Audio Recording Jun 5, 2023 at 10:43:51 PM" descr="Audio Recording Jun 5, 2023 at 10:43:51 PM">
            <a:hlinkClick r:id="" action="ppaction://media"/>
            <a:extLst>
              <a:ext uri="{FF2B5EF4-FFF2-40B4-BE49-F238E27FC236}">
                <a16:creationId xmlns:a16="http://schemas.microsoft.com/office/drawing/2014/main" id="{38C64785-16DA-F144-9610-98A8D1F19FB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967461" y="6005165"/>
            <a:ext cx="812800" cy="812800"/>
          </a:xfrm>
          <a:prstGeom prst="rect">
            <a:avLst/>
          </a:prstGeom>
        </p:spPr>
      </p:pic>
    </p:spTree>
    <p:extLst>
      <p:ext uri="{BB962C8B-B14F-4D97-AF65-F5344CB8AC3E}">
        <p14:creationId xmlns:p14="http://schemas.microsoft.com/office/powerpoint/2010/main" val="12589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3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078146" y="1327077"/>
            <a:ext cx="4236498" cy="4203843"/>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ومع ظهور مدرسة الباوهاوس، سار على دربها العديد من المصممين الذين صاروا اباءاً لتصميم الجرافيك فى العصر الحديث ورواداً تقنيات الإنتاج مثل هربرت باير لاسل </a:t>
            </a:r>
            <a:r>
              <a:rPr lang="en-US" dirty="0">
                <a:solidFill>
                  <a:srgbClr val="000000"/>
                </a:solidFill>
                <a:effectLst/>
                <a:latin typeface="Al-Jazeera-Arabic-Regular" pitchFamily="2" charset="-78"/>
                <a:cs typeface="Al-Jazeera-Arabic-Regular" pitchFamily="2" charset="-78"/>
              </a:rPr>
              <a:t>Herbert Bayer </a:t>
            </a:r>
            <a:r>
              <a:rPr lang="ar-EG" dirty="0">
                <a:solidFill>
                  <a:srgbClr val="000000"/>
                </a:solidFill>
                <a:effectLst/>
                <a:latin typeface="Al-Jazeera-Arabic-Regular" pitchFamily="2" charset="-78"/>
                <a:cs typeface="Al-Jazeera-Arabic-Regular" pitchFamily="2" charset="-78"/>
              </a:rPr>
              <a:t>موهولي ناجي </a:t>
            </a:r>
            <a:r>
              <a:rPr lang="en-US" dirty="0">
                <a:solidFill>
                  <a:srgbClr val="000000"/>
                </a:solidFill>
                <a:effectLst/>
                <a:latin typeface="Al-Jazeera-Arabic-Regular" pitchFamily="2" charset="-78"/>
                <a:cs typeface="Al-Jazeera-Arabic-Regular" pitchFamily="2" charset="-78"/>
              </a:rPr>
              <a:t>László Moholy-Nagy. </a:t>
            </a:r>
            <a:r>
              <a:rPr lang="ar-EG" dirty="0">
                <a:solidFill>
                  <a:srgbClr val="000000"/>
                </a:solidFill>
                <a:effectLst/>
                <a:latin typeface="Al-Jazeera-Arabic-Regular" pitchFamily="2" charset="-78"/>
                <a:cs typeface="Al-Jazeera-Arabic-Regular" pitchFamily="2" charset="-78"/>
              </a:rPr>
              <a:t>و بهذا لاقت تصاميم الجرافيك ذات الطراز الحديث قبولاً على نطاق واسع فى السنوات و أصبح الاقتصاد الأمريكى فى حاجة ماسة إلى تصميم الجرافيك لأغراض الطباعة و التغليف و الدعاية خاصة بعد الحرب العالمية الثانية.</a:t>
            </a:r>
          </a:p>
        </p:txBody>
      </p:sp>
      <p:pic>
        <p:nvPicPr>
          <p:cNvPr id="3" name="Picture 2">
            <a:extLst>
              <a:ext uri="{FF2B5EF4-FFF2-40B4-BE49-F238E27FC236}">
                <a16:creationId xmlns:a16="http://schemas.microsoft.com/office/drawing/2014/main" id="{3664A534-F216-DA40-AAB6-5D8B1CB163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9053" y="2251422"/>
            <a:ext cx="4193326" cy="2355156"/>
          </a:xfrm>
          <a:prstGeom prst="rect">
            <a:avLst/>
          </a:prstGeom>
        </p:spPr>
      </p:pic>
      <p:pic>
        <p:nvPicPr>
          <p:cNvPr id="2" name="Audio Recording Jun 5, 2023 at 11:13:16 PM" descr="Audio Recording Jun 5, 2023 at 11:13:16 PM">
            <a:hlinkClick r:id="" action="ppaction://media"/>
            <a:extLst>
              <a:ext uri="{FF2B5EF4-FFF2-40B4-BE49-F238E27FC236}">
                <a16:creationId xmlns:a16="http://schemas.microsoft.com/office/drawing/2014/main" id="{DE2DDE53-FA7D-024A-9B2C-44D73329BF6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08244" y="5933344"/>
            <a:ext cx="812800" cy="812800"/>
          </a:xfrm>
          <a:prstGeom prst="rect">
            <a:avLst/>
          </a:prstGeom>
        </p:spPr>
      </p:pic>
    </p:spTree>
    <p:extLst>
      <p:ext uri="{BB962C8B-B14F-4D97-AF65-F5344CB8AC3E}">
        <p14:creationId xmlns:p14="http://schemas.microsoft.com/office/powerpoint/2010/main" val="2017639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1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5719" y="1834291"/>
            <a:ext cx="7875813" cy="2541850"/>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و فى عام 1937 حدثت ثورة هائلة فى مجال الهندسة المعمارية و التصميم الحديث فى شيكاغو نتيجة لهجرة مدرسة الباوهاوس الألمانية و برزت العديد من الأسماء منها جوزيف مولر بروكمان </a:t>
            </a:r>
            <a:r>
              <a:rPr lang="en-US" dirty="0">
                <a:solidFill>
                  <a:srgbClr val="000000"/>
                </a:solidFill>
                <a:effectLst/>
                <a:latin typeface="Al-Jazeera-Arabic-Regular" pitchFamily="2" charset="-78"/>
                <a:cs typeface="Al-Jazeera-Arabic-Regular" pitchFamily="2" charset="-78"/>
              </a:rPr>
              <a:t>Josef Müller-</a:t>
            </a:r>
            <a:r>
              <a:rPr lang="en-US" dirty="0" err="1">
                <a:solidFill>
                  <a:srgbClr val="000000"/>
                </a:solidFill>
                <a:effectLst/>
                <a:latin typeface="Al-Jazeera-Arabic-Regular" pitchFamily="2" charset="-78"/>
                <a:cs typeface="Al-Jazeera-Arabic-Regular" pitchFamily="2" charset="-78"/>
              </a:rPr>
              <a:t>Brockmann</a:t>
            </a:r>
            <a:r>
              <a:rPr lang="en-US"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الذى صمم ملصقات توصف بالبساطة و العنف معاً، و أيضاً أدريان فروتايجر</a:t>
            </a:r>
            <a:r>
              <a:rPr lang="en-US" dirty="0">
                <a:solidFill>
                  <a:srgbClr val="000000"/>
                </a:solidFill>
                <a:effectLst/>
                <a:latin typeface="Al-Jazeera-Arabic-Regular" pitchFamily="2" charset="-78"/>
                <a:cs typeface="Al-Jazeera-Arabic-Regular" pitchFamily="2" charset="-78"/>
              </a:rPr>
              <a:t> Adrian Frutiger </a:t>
            </a:r>
            <a:r>
              <a:rPr lang="ar-EG" dirty="0">
                <a:solidFill>
                  <a:srgbClr val="000000"/>
                </a:solidFill>
                <a:effectLst/>
                <a:latin typeface="Al-Jazeera-Arabic-Regular" pitchFamily="2" charset="-78"/>
                <a:cs typeface="Al-Jazeera-Arabic-Regular" pitchFamily="2" charset="-78"/>
              </a:rPr>
              <a:t>الذى نجح فى خلق منهج أمريكى فريد للتصميم عن طريق تطبيق مبادئ مدرسة الباوهاوس على تصميم الدعاية والشعارات وأصبح رائداً لتصميم الهوية التجارية.</a:t>
            </a:r>
          </a:p>
        </p:txBody>
      </p:sp>
      <p:pic>
        <p:nvPicPr>
          <p:cNvPr id="2" name="Audio Recording Jun 5, 2023 at 11:15:55 PM" descr="Audio Recording Jun 5, 2023 at 11:15:55 PM">
            <a:hlinkClick r:id="" action="ppaction://media"/>
            <a:extLst>
              <a:ext uri="{FF2B5EF4-FFF2-40B4-BE49-F238E27FC236}">
                <a16:creationId xmlns:a16="http://schemas.microsoft.com/office/drawing/2014/main" id="{2FC423C6-D10A-3542-A99B-ED86A3A29EC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98758" y="5904979"/>
            <a:ext cx="812800" cy="812800"/>
          </a:xfrm>
          <a:prstGeom prst="rect">
            <a:avLst/>
          </a:prstGeom>
        </p:spPr>
      </p:pic>
    </p:spTree>
    <p:extLst>
      <p:ext uri="{BB962C8B-B14F-4D97-AF65-F5344CB8AC3E}">
        <p14:creationId xmlns:p14="http://schemas.microsoft.com/office/powerpoint/2010/main" val="9260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99722" y="1561726"/>
            <a:ext cx="5046654" cy="3788345"/>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ومن أوائل المصممين الذين عملوا على إنتاج التصميم باستخدام الكمبيوتر كانت المصممة سوزانا ليكو </a:t>
            </a:r>
            <a:r>
              <a:rPr lang="en-US" b="0" i="0" dirty="0">
                <a:solidFill>
                  <a:srgbClr val="000000"/>
                </a:solidFill>
                <a:effectLst/>
                <a:latin typeface="Al-Jazeera-Arabic-Regular" pitchFamily="2" charset="-78"/>
                <a:cs typeface="Al-Jazeera-Arabic-Regular" pitchFamily="2" charset="-78"/>
              </a:rPr>
              <a:t>Zuzana </a:t>
            </a:r>
            <a:r>
              <a:rPr lang="en-US" b="0" i="0" dirty="0" err="1">
                <a:solidFill>
                  <a:srgbClr val="000000"/>
                </a:solidFill>
                <a:effectLst/>
                <a:latin typeface="Al-Jazeera-Arabic-Regular" pitchFamily="2" charset="-78"/>
                <a:cs typeface="Al-Jazeera-Arabic-Regular" pitchFamily="2" charset="-78"/>
              </a:rPr>
              <a:t>Licko</a:t>
            </a:r>
            <a:r>
              <a:rPr lang="en-US" b="0" i="0" dirty="0">
                <a:solidFill>
                  <a:srgbClr val="000000"/>
                </a:solidFill>
                <a:effectLst/>
                <a:latin typeface="Al-Jazeera-Arabic-Regular" pitchFamily="2" charset="-78"/>
                <a:cs typeface="Al-Jazeera-Arabic-Regular" pitchFamily="2" charset="-78"/>
              </a:rPr>
              <a:t> </a:t>
            </a:r>
            <a:r>
              <a:rPr lang="ar-SA" b="0" i="0" dirty="0">
                <a:solidFill>
                  <a:srgbClr val="000000"/>
                </a:solidFill>
                <a:effectLst/>
                <a:latin typeface="Al-Jazeera-Arabic-Regular" pitchFamily="2" charset="-78"/>
                <a:cs typeface="Al-Jazeera-Arabic-Regular" pitchFamily="2" charset="-78"/>
              </a:rPr>
              <a:t> </a:t>
            </a:r>
            <a:r>
              <a:rPr lang="ar-EG" b="0" i="0" dirty="0">
                <a:solidFill>
                  <a:srgbClr val="000000"/>
                </a:solidFill>
                <a:effectLst/>
                <a:latin typeface="Al-Jazeera-Arabic-Regular" pitchFamily="2" charset="-78"/>
                <a:cs typeface="Al-Jazeera-Arabic-Regular" pitchFamily="2" charset="-78"/>
              </a:rPr>
              <a:t>التى فكرت فى صنع مخطط شكلى للتصميم مع زوجها رودي فاندرلانز </a:t>
            </a:r>
            <a:r>
              <a:rPr lang="en-US" b="0" i="0" dirty="0">
                <a:solidFill>
                  <a:srgbClr val="000000"/>
                </a:solidFill>
                <a:effectLst/>
                <a:latin typeface="Al-Jazeera-Arabic-Regular" pitchFamily="2" charset="-78"/>
                <a:cs typeface="Al-Jazeera-Arabic-Regular" pitchFamily="2" charset="-78"/>
              </a:rPr>
              <a:t>Rudy </a:t>
            </a:r>
            <a:r>
              <a:rPr lang="en-US" b="0" i="0" dirty="0" err="1">
                <a:solidFill>
                  <a:srgbClr val="000000"/>
                </a:solidFill>
                <a:effectLst/>
                <a:latin typeface="Al-Jazeera-Arabic-Regular" pitchFamily="2" charset="-78"/>
                <a:cs typeface="Al-Jazeera-Arabic-Regular" pitchFamily="2" charset="-78"/>
              </a:rPr>
              <a:t>VanderLans</a:t>
            </a:r>
            <a:r>
              <a:rPr lang="ar-EG" b="0" i="0" dirty="0">
                <a:solidFill>
                  <a:srgbClr val="000000"/>
                </a:solidFill>
                <a:effectLst/>
                <a:latin typeface="Al-Jazeera-Arabic-Regular" pitchFamily="2" charset="-78"/>
                <a:cs typeface="Al-Jazeera-Arabic-Regular" pitchFamily="2" charset="-78"/>
              </a:rPr>
              <a:t>و من ثم تأسيس مجلة</a:t>
            </a:r>
            <a:r>
              <a:rPr lang="en-US" b="0" i="0" dirty="0">
                <a:solidFill>
                  <a:srgbClr val="000000"/>
                </a:solidFill>
                <a:effectLst/>
                <a:latin typeface="Al-Jazeera-Arabic-Regular" pitchFamily="2" charset="-78"/>
                <a:cs typeface="Al-Jazeera-Arabic-Regular" pitchFamily="2" charset="-78"/>
              </a:rPr>
              <a:t>Emigre </a:t>
            </a:r>
            <a:r>
              <a:rPr lang="ar-SA" b="0" i="0" dirty="0">
                <a:solidFill>
                  <a:srgbClr val="000000"/>
                </a:solidFill>
                <a:effectLst/>
                <a:latin typeface="Al-Jazeera-Arabic-Regular" pitchFamily="2" charset="-78"/>
                <a:cs typeface="Al-Jazeera-Arabic-Regular" pitchFamily="2" charset="-78"/>
              </a:rPr>
              <a:t> </a:t>
            </a:r>
            <a:r>
              <a:rPr lang="ar-EG" b="0" i="0" dirty="0">
                <a:solidFill>
                  <a:srgbClr val="000000"/>
                </a:solidFill>
                <a:effectLst/>
                <a:latin typeface="Al-Jazeera-Arabic-Regular" pitchFamily="2" charset="-78"/>
                <a:cs typeface="Al-Jazeera-Arabic-Regular" pitchFamily="2" charset="-78"/>
              </a:rPr>
              <a:t>والتي أصبحت فيما بعد مرجعاً للتصميم الرقمي. و اللافت للنظر انه فى خلال تلك الحقبة لم تكن أجهزة الكمبيوتر متطورة بالقدر ذاته، حيث كانت تقاس سعة الذاكرة فى ذلك الوقت بالكيلو بايت و تشكل خطوط الطباعة.</a:t>
            </a:r>
            <a:endParaRPr lang="ar-EG"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B4AB783F-2EFA-094D-9C29-F5F475E3311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9113" y="1428065"/>
            <a:ext cx="2425187" cy="3031484"/>
          </a:xfrm>
          <a:prstGeom prst="rect">
            <a:avLst/>
          </a:prstGeom>
        </p:spPr>
      </p:pic>
      <p:pic>
        <p:nvPicPr>
          <p:cNvPr id="5" name="Picture 4">
            <a:extLst>
              <a:ext uri="{FF2B5EF4-FFF2-40B4-BE49-F238E27FC236}">
                <a16:creationId xmlns:a16="http://schemas.microsoft.com/office/drawing/2014/main" id="{DBD70721-7148-754F-A85F-322A46F6017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66672" y="3858494"/>
            <a:ext cx="2095255" cy="1571441"/>
          </a:xfrm>
          <a:prstGeom prst="rect">
            <a:avLst/>
          </a:prstGeom>
        </p:spPr>
      </p:pic>
      <p:pic>
        <p:nvPicPr>
          <p:cNvPr id="2" name="Audio Recording Jun 5, 2023 at 11:20:53 PM" descr="Audio Recording Jun 5, 2023 at 11:20:53 PM">
            <a:hlinkClick r:id="" action="ppaction://media"/>
            <a:extLst>
              <a:ext uri="{FF2B5EF4-FFF2-40B4-BE49-F238E27FC236}">
                <a16:creationId xmlns:a16="http://schemas.microsoft.com/office/drawing/2014/main" id="{0228673C-3581-3E41-BC68-45461B3DF7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798758" y="5950700"/>
            <a:ext cx="812800" cy="812800"/>
          </a:xfrm>
          <a:prstGeom prst="rect">
            <a:avLst/>
          </a:prstGeom>
        </p:spPr>
      </p:pic>
    </p:spTree>
    <p:extLst>
      <p:ext uri="{BB962C8B-B14F-4D97-AF65-F5344CB8AC3E}">
        <p14:creationId xmlns:p14="http://schemas.microsoft.com/office/powerpoint/2010/main" val="678055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9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2073363" y="2785710"/>
            <a:ext cx="674575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الفرق بين الفنون الجميلة وتصميم الجرافيك</a:t>
            </a:r>
            <a:endParaRPr lang="en-EG" sz="2800" b="1" dirty="0">
              <a:solidFill>
                <a:schemeClr val="bg1"/>
              </a:solidFill>
              <a:latin typeface="Al-Jazeera-Arabic-Bold" pitchFamily="2" charset="-78"/>
              <a:cs typeface="Al-Jazeera-Arabic-Bold" pitchFamily="2" charset="-78"/>
            </a:endParaRPr>
          </a:p>
        </p:txBody>
      </p:sp>
      <p:pic>
        <p:nvPicPr>
          <p:cNvPr id="4" name="Audio Recording Jun 5, 2023 at 11:22:45 PM" descr="Audio Recording Jun 5, 2023 at 11:22:45 PM">
            <a:hlinkClick r:id="" action="ppaction://media"/>
            <a:extLst>
              <a:ext uri="{FF2B5EF4-FFF2-40B4-BE49-F238E27FC236}">
                <a16:creationId xmlns:a16="http://schemas.microsoft.com/office/drawing/2014/main" id="{426BBF9F-3B44-A14B-BF5D-22EFF5B3A8D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19120" y="5904980"/>
            <a:ext cx="812800" cy="812800"/>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6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الفنون الجميلة</a:t>
            </a:r>
          </a:p>
          <a:p>
            <a:pPr marL="0" algn="ctr" defTabSz="914400" rtl="1" eaLnBrk="1" latinLnBrk="0" hangingPunct="1"/>
            <a:r>
              <a:rPr lang="ar-SA" sz="2400" b="1" dirty="0">
                <a:latin typeface="Al-Jazeera-Arabic-Bold" pitchFamily="2" charset="-78"/>
                <a:cs typeface="Al-Jazeera-Arabic-Bold" pitchFamily="2" charset="-78"/>
              </a:rPr>
              <a:t> وتصميم الجرافيك</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9434" y="1603036"/>
            <a:ext cx="8517371" cy="1710853"/>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التصميم الجرافيكي يختلف عن الفنون الجميلة. صحيح أن المصممين يستخدمون أحيانًا نفس الأدوات التي يستخدمها الرسام أو النحات أو المصور في إنشاء أعمالهم، وقد يقومون بالاستعانة بأدوات من مختلف الفنون الأخرى مثل إضافة مقطوعة موسيقية للتصميم. ولكن كل من الفنون الجميلة والتصميم له مساعي إبداعية. </a:t>
            </a:r>
            <a:endParaRPr lang="ar-EG"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2C1F53FA-B9DB-1640-A6EB-C5EAC877CE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6415" y="3168029"/>
            <a:ext cx="3029349" cy="2272012"/>
          </a:xfrm>
          <a:prstGeom prst="rect">
            <a:avLst/>
          </a:prstGeom>
        </p:spPr>
      </p:pic>
      <p:pic>
        <p:nvPicPr>
          <p:cNvPr id="6" name="Picture 5">
            <a:extLst>
              <a:ext uri="{FF2B5EF4-FFF2-40B4-BE49-F238E27FC236}">
                <a16:creationId xmlns:a16="http://schemas.microsoft.com/office/drawing/2014/main" id="{0D53FDB6-EC46-1F45-B713-FFA1EAC70B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41553" y="3587763"/>
            <a:ext cx="3427647" cy="1710853"/>
          </a:xfrm>
          <a:prstGeom prst="rect">
            <a:avLst/>
          </a:prstGeom>
        </p:spPr>
      </p:pic>
      <p:pic>
        <p:nvPicPr>
          <p:cNvPr id="2" name="Audio Recording Jun 5, 2023 at 11:24:10 PM" descr="Audio Recording Jun 5, 2023 at 11:24:10 PM">
            <a:hlinkClick r:id="" action="ppaction://media"/>
            <a:extLst>
              <a:ext uri="{FF2B5EF4-FFF2-40B4-BE49-F238E27FC236}">
                <a16:creationId xmlns:a16="http://schemas.microsoft.com/office/drawing/2014/main" id="{F5505AA5-4D23-C049-99AF-55DFD6EF2CD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61348" y="5919227"/>
            <a:ext cx="812800" cy="812800"/>
          </a:xfrm>
          <a:prstGeom prst="rect">
            <a:avLst/>
          </a:prstGeom>
        </p:spPr>
      </p:pic>
    </p:spTree>
    <p:extLst>
      <p:ext uri="{BB962C8B-B14F-4D97-AF65-F5344CB8AC3E}">
        <p14:creationId xmlns:p14="http://schemas.microsoft.com/office/powerpoint/2010/main" val="66188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2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الفنون الجميلة</a:t>
            </a:r>
          </a:p>
          <a:p>
            <a:pPr marL="0" algn="ctr" defTabSz="914400" rtl="1" eaLnBrk="1" latinLnBrk="0" hangingPunct="1"/>
            <a:r>
              <a:rPr lang="ar-SA" sz="2400" b="1" dirty="0">
                <a:latin typeface="Al-Jazeera-Arabic-Bold" pitchFamily="2" charset="-78"/>
                <a:cs typeface="Al-Jazeera-Arabic-Bold" pitchFamily="2" charset="-78"/>
              </a:rPr>
              <a:t> وتصميم الجرافيك</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9434" y="1603036"/>
            <a:ext cx="8517371" cy="2541850"/>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ومع ذلك، فإن الغرض من كل منهما مختلف تمامًا. عادة ما يكون الفن التشكيلي يخدم قضية الفن نفسها، وينشأ من دوافع ذاتية، ويعتمد على دقة خبرة الفنان التشكيلي.</a:t>
            </a:r>
          </a:p>
          <a:p>
            <a:pPr algn="just" rtl="1">
              <a:lnSpc>
                <a:spcPct val="150000"/>
              </a:lnSpc>
            </a:pPr>
            <a:r>
              <a:rPr lang="ar-EG" dirty="0">
                <a:solidFill>
                  <a:srgbClr val="222222"/>
                </a:solidFill>
                <a:effectLst/>
                <a:latin typeface="Al-Jazeera-Arabic-Regular" pitchFamily="2" charset="-78"/>
                <a:cs typeface="Al-Jazeera-Arabic-Regular" pitchFamily="2" charset="-78"/>
              </a:rPr>
              <a:t>يعبر الفنان الحقيقي عن القضايا الاجتماعية أو يقدم للمشاهدين صورًا للعالم من وجهه نظر مختلفة. على الرغم من أن معظم الفنانين يأملون في بيع أعمالهم للأشخاص الذين يتواصلون مع فنهم على المستوى العاطفي أو البصري، إلا أنه فى المعتاد يقدم الفنان أعماله للجمهور وليس لمشتري محدد.</a:t>
            </a:r>
          </a:p>
        </p:txBody>
      </p:sp>
      <p:pic>
        <p:nvPicPr>
          <p:cNvPr id="6" name="Picture 5">
            <a:extLst>
              <a:ext uri="{FF2B5EF4-FFF2-40B4-BE49-F238E27FC236}">
                <a16:creationId xmlns:a16="http://schemas.microsoft.com/office/drawing/2014/main" id="{0D53FDB6-EC46-1F45-B713-FFA1EAC70B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1371" y="3861954"/>
            <a:ext cx="3427647" cy="1710853"/>
          </a:xfrm>
          <a:prstGeom prst="rect">
            <a:avLst/>
          </a:prstGeom>
        </p:spPr>
      </p:pic>
      <p:pic>
        <p:nvPicPr>
          <p:cNvPr id="2" name="Audio Recording Jun 5, 2023 at 11:26:59 PM" descr="Audio Recording Jun 5, 2023 at 11:26:59 PM">
            <a:hlinkClick r:id="" action="ppaction://media"/>
            <a:extLst>
              <a:ext uri="{FF2B5EF4-FFF2-40B4-BE49-F238E27FC236}">
                <a16:creationId xmlns:a16="http://schemas.microsoft.com/office/drawing/2014/main" id="{B874E919-4C2D-0241-B9E4-E7F9F408B68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0405" y="5950700"/>
            <a:ext cx="812800" cy="812800"/>
          </a:xfrm>
          <a:prstGeom prst="rect">
            <a:avLst/>
          </a:prstGeom>
        </p:spPr>
      </p:pic>
    </p:spTree>
    <p:extLst>
      <p:ext uri="{BB962C8B-B14F-4D97-AF65-F5344CB8AC3E}">
        <p14:creationId xmlns:p14="http://schemas.microsoft.com/office/powerpoint/2010/main" val="3791892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9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الفنون الجميلة</a:t>
            </a:r>
          </a:p>
          <a:p>
            <a:pPr marL="0" algn="ctr" defTabSz="914400" rtl="1" eaLnBrk="1" latinLnBrk="0" hangingPunct="1"/>
            <a:r>
              <a:rPr lang="ar-SA" sz="2400" b="1" dirty="0">
                <a:latin typeface="Al-Jazeera-Arabic-Bold" pitchFamily="2" charset="-78"/>
                <a:cs typeface="Al-Jazeera-Arabic-Bold" pitchFamily="2" charset="-78"/>
              </a:rPr>
              <a:t> وتصميم الجرافيك</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9434" y="1603036"/>
            <a:ext cx="8517371" cy="1710853"/>
          </a:xfrm>
          <a:prstGeom prst="rect">
            <a:avLst/>
          </a:prstGeom>
          <a:noFill/>
        </p:spPr>
        <p:txBody>
          <a:bodyPr wrap="square" rtlCol="0">
            <a:spAutoFit/>
          </a:bodyPr>
          <a:lstStyle/>
          <a:p>
            <a:pPr algn="just" rtl="1">
              <a:lnSpc>
                <a:spcPct val="150000"/>
              </a:lnSpc>
            </a:pPr>
            <a:r>
              <a:rPr lang="ar-EG" b="0" i="0" dirty="0">
                <a:solidFill>
                  <a:srgbClr val="222222"/>
                </a:solidFill>
                <a:effectLst/>
                <a:latin typeface="Al-Jazeera-Arabic-Regular" pitchFamily="2" charset="-78"/>
                <a:cs typeface="Al-Jazeera-Arabic-Regular" pitchFamily="2" charset="-78"/>
              </a:rPr>
              <a:t>أما التصميم الجرافيكي من ناحية أخرى، هو مهنة تنطوي على إنشاء اتصال مرئي بين العميل والمصمم الذى يقوم بشراء تصميم  مدفوع من أجل إحتياجات محددة.</a:t>
            </a:r>
          </a:p>
          <a:p>
            <a:pPr algn="just" rtl="1">
              <a:lnSpc>
                <a:spcPct val="150000"/>
              </a:lnSpc>
            </a:pPr>
            <a:r>
              <a:rPr lang="ar-EG" b="0" i="0" dirty="0">
                <a:solidFill>
                  <a:srgbClr val="222222"/>
                </a:solidFill>
                <a:effectLst/>
                <a:latin typeface="Al-Jazeera-Arabic-Regular" pitchFamily="2" charset="-78"/>
                <a:cs typeface="Al-Jazeera-Arabic-Regular" pitchFamily="2" charset="-78"/>
              </a:rPr>
              <a:t>وبهذا المعنى، يجب على المصمم تلبية احتياجات ورغبات العميل أولاً، مما قد يعني في بعض الأحيان أن اتخاذ قرار التصميم لا يعنى بالضرورة أن يتماشى مع قضايا الفنون.</a:t>
            </a:r>
          </a:p>
        </p:txBody>
      </p:sp>
      <p:pic>
        <p:nvPicPr>
          <p:cNvPr id="10" name="Picture 9">
            <a:extLst>
              <a:ext uri="{FF2B5EF4-FFF2-40B4-BE49-F238E27FC236}">
                <a16:creationId xmlns:a16="http://schemas.microsoft.com/office/drawing/2014/main" id="{F9A6237B-3EC3-FB44-9765-1946C865FB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940" y="3283097"/>
            <a:ext cx="3029349" cy="2272012"/>
          </a:xfrm>
          <a:prstGeom prst="rect">
            <a:avLst/>
          </a:prstGeom>
        </p:spPr>
      </p:pic>
      <p:pic>
        <p:nvPicPr>
          <p:cNvPr id="2" name="Audio Recording Jun 5, 2023 at 11:29:43 PM" descr="Audio Recording Jun 5, 2023 at 11:29:43 PM">
            <a:hlinkClick r:id="" action="ppaction://media"/>
            <a:extLst>
              <a:ext uri="{FF2B5EF4-FFF2-40B4-BE49-F238E27FC236}">
                <a16:creationId xmlns:a16="http://schemas.microsoft.com/office/drawing/2014/main" id="{F9F5E18C-FAA7-FB42-8C48-D7184F04D6A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0405" y="5950700"/>
            <a:ext cx="812800" cy="812800"/>
          </a:xfrm>
          <a:prstGeom prst="rect">
            <a:avLst/>
          </a:prstGeom>
        </p:spPr>
      </p:pic>
    </p:spTree>
    <p:extLst>
      <p:ext uri="{BB962C8B-B14F-4D97-AF65-F5344CB8AC3E}">
        <p14:creationId xmlns:p14="http://schemas.microsoft.com/office/powerpoint/2010/main" val="1354423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7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2267397" y="2864682"/>
            <a:ext cx="6907660" cy="523220"/>
          </a:xfrm>
          <a:prstGeom prst="rect">
            <a:avLst/>
          </a:prstGeom>
          <a:noFill/>
        </p:spPr>
        <p:txBody>
          <a:bodyPr wrap="none" rtlCol="0">
            <a:spAutoFit/>
          </a:bodyPr>
          <a:lstStyle/>
          <a:p>
            <a:pPr algn="r" rtl="1"/>
            <a:r>
              <a:rPr lang="ar-SA" sz="2800" b="1" dirty="0">
                <a:solidFill>
                  <a:schemeClr val="bg1"/>
                </a:solidFill>
                <a:latin typeface="Al-Jazeera-Arabic-Bold" pitchFamily="2" charset="-78"/>
                <a:cs typeface="Al-Jazeera-Arabic-Bold" pitchFamily="2" charset="-78"/>
              </a:rPr>
              <a:t>الفرق بين تصميم الجرافيك والتصميم التجاري</a:t>
            </a:r>
          </a:p>
        </p:txBody>
      </p:sp>
      <p:pic>
        <p:nvPicPr>
          <p:cNvPr id="4" name="Audio Recording Jun 5, 2023 at 11:37:23 PM" descr="Audio Recording Jun 5, 2023 at 11:37:23 PM">
            <a:hlinkClick r:id="" action="ppaction://media"/>
            <a:extLst>
              <a:ext uri="{FF2B5EF4-FFF2-40B4-BE49-F238E27FC236}">
                <a16:creationId xmlns:a16="http://schemas.microsoft.com/office/drawing/2014/main" id="{423DF95E-AFAB-3345-AFE8-DA7B0B707DD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239191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1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403328"/>
            <a:ext cx="8506220" cy="2957348"/>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ظهر مصطلح "الفنان التجاري</a:t>
            </a:r>
            <a:r>
              <a:rPr lang="en-US" dirty="0">
                <a:solidFill>
                  <a:srgbClr val="222222"/>
                </a:solidFill>
                <a:effectLst/>
                <a:latin typeface="Al-Jazeera-Arabic-Regular" pitchFamily="2" charset="-78"/>
                <a:cs typeface="Al-Jazeera-Arabic-Regular" pitchFamily="2" charset="-78"/>
              </a:rPr>
              <a:t> commercial artist" </a:t>
            </a:r>
            <a:r>
              <a:rPr lang="ar-EG" dirty="0">
                <a:solidFill>
                  <a:srgbClr val="222222"/>
                </a:solidFill>
                <a:effectLst/>
                <a:latin typeface="Al-Jazeera-Arabic-Regular" pitchFamily="2" charset="-78"/>
                <a:cs typeface="Al-Jazeera-Arabic-Regular" pitchFamily="2" charset="-78"/>
              </a:rPr>
              <a:t>لوصف واجبات ومسؤوليات مصمم الجرافيك. ظهر هذا المصطلح لأول مرة في أوائل القرن العشرين، وهذا المصطلح متناقض ومضلل، فهو يعنى إنتاج عمل فنى من أجل  التجارة والربح فقط. في حين يهدف الفن في المقام الأول إلى إرضاء ذوق الفرد والترقي به. ويتم وصف "الفنان التجاري" على أنه فنان يقدم تصميمات تجارية من أجل لقمة العيش.</a:t>
            </a:r>
          </a:p>
          <a:p>
            <a:pPr algn="just" rtl="1">
              <a:lnSpc>
                <a:spcPct val="150000"/>
              </a:lnSpc>
            </a:pPr>
            <a:br>
              <a:rPr lang="ar-EG" dirty="0">
                <a:solidFill>
                  <a:srgbClr val="222222"/>
                </a:solidFill>
                <a:effectLst/>
                <a:latin typeface="Al-Jazeera-Arabic-Regular" pitchFamily="2" charset="-78"/>
                <a:cs typeface="Al-Jazeera-Arabic-Regular" pitchFamily="2" charset="-78"/>
              </a:rPr>
            </a:br>
            <a:endParaRPr lang="ar-EG"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88DCC346-5F41-2A49-B443-B7BE099AB7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637" y="3150578"/>
            <a:ext cx="5924811" cy="2304093"/>
          </a:xfrm>
          <a:prstGeom prst="rect">
            <a:avLst/>
          </a:prstGeom>
        </p:spPr>
      </p:pic>
      <p:pic>
        <p:nvPicPr>
          <p:cNvPr id="2" name="Audio Recording Jun 5, 2023 at 11:39:37 PM" descr="Audio Recording Jun 5, 2023 at 11:39:37 PM">
            <a:hlinkClick r:id="" action="ppaction://media"/>
            <a:extLst>
              <a:ext uri="{FF2B5EF4-FFF2-40B4-BE49-F238E27FC236}">
                <a16:creationId xmlns:a16="http://schemas.microsoft.com/office/drawing/2014/main" id="{D1FBD383-4597-6342-8A17-58277CA4C19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24856" y="6045200"/>
            <a:ext cx="812800" cy="812800"/>
          </a:xfrm>
          <a:prstGeom prst="rect">
            <a:avLst/>
          </a:prstGeom>
        </p:spPr>
      </p:pic>
    </p:spTree>
    <p:extLst>
      <p:ext uri="{BB962C8B-B14F-4D97-AF65-F5344CB8AC3E}">
        <p14:creationId xmlns:p14="http://schemas.microsoft.com/office/powerpoint/2010/main" val="3097507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403328"/>
            <a:ext cx="8506220" cy="1710853"/>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ولكن دعونا نلقى نظرة أكثر عمقا على فن التصميم الجرافيكى, يتكون التصميم الجرافيكي من أنواع مختلفة من الفنون مثل التصوير الفوتوغرافي, قواعد التصميم, وفنون الكتابة المطبعية وغيرها, واختصار وظيفة التصميم الجرافيكي ليكون مجرد أشكال جميلة فقط تجذب المشاهدين أو المشترى, لا يعبر عن حقيقة فن تصميم الجرافيك.</a:t>
            </a:r>
          </a:p>
        </p:txBody>
      </p:sp>
      <p:pic>
        <p:nvPicPr>
          <p:cNvPr id="3" name="Picture 2">
            <a:extLst>
              <a:ext uri="{FF2B5EF4-FFF2-40B4-BE49-F238E27FC236}">
                <a16:creationId xmlns:a16="http://schemas.microsoft.com/office/drawing/2014/main" id="{88DCC346-5F41-2A49-B443-B7BE099AB7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637" y="3150578"/>
            <a:ext cx="5924811" cy="2304093"/>
          </a:xfrm>
          <a:prstGeom prst="rect">
            <a:avLst/>
          </a:prstGeom>
        </p:spPr>
      </p:pic>
      <p:pic>
        <p:nvPicPr>
          <p:cNvPr id="2" name="Audio Recording Jun 5, 2023 at 11:41:11 PM" descr="Audio Recording Jun 5, 2023 at 11:41:11 PM">
            <a:hlinkClick r:id="" action="ppaction://media"/>
            <a:extLst>
              <a:ext uri="{FF2B5EF4-FFF2-40B4-BE49-F238E27FC236}">
                <a16:creationId xmlns:a16="http://schemas.microsoft.com/office/drawing/2014/main" id="{D5D9BE0A-EF9F-0E44-AA96-8831B08F7CF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94008" y="5922787"/>
            <a:ext cx="812800" cy="812800"/>
          </a:xfrm>
          <a:prstGeom prst="rect">
            <a:avLst/>
          </a:prstGeom>
        </p:spPr>
      </p:pic>
    </p:spTree>
    <p:extLst>
      <p:ext uri="{BB962C8B-B14F-4D97-AF65-F5344CB8AC3E}">
        <p14:creationId xmlns:p14="http://schemas.microsoft.com/office/powerpoint/2010/main" val="417549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01179" y="1285191"/>
            <a:ext cx="5327292" cy="4203843"/>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إن فن تصميم الجرافيك يعتمد على إنشاء وبناء مخططات ورسوم توضيحية أو بيانية مخصصة للمساعدة في توصيل الرسائل المعقدة للمشاهد، ويتم استخدام عناصر التصميم التي تدمج العديد من الفنون معا كالدمج بين الصور مع الكلمات المكتوبة. إن هذا النوع من التوليف بين الفنون المختلفة بهدف توصيل المعلومات وإثارة اهتمام المشاهد لا يمكن ان نقول عنها أنها نوع من الفن التجاري.</a:t>
            </a:r>
          </a:p>
          <a:p>
            <a:pPr algn="just" rtl="1">
              <a:lnSpc>
                <a:spcPct val="150000"/>
              </a:lnSpc>
            </a:pPr>
            <a:r>
              <a:rPr lang="ar-EG" dirty="0">
                <a:solidFill>
                  <a:srgbClr val="222222"/>
                </a:solidFill>
                <a:effectLst/>
                <a:latin typeface="Al-Jazeera-Arabic-Regular" pitchFamily="2" charset="-78"/>
                <a:cs typeface="Al-Jazeera-Arabic-Regular" pitchFamily="2" charset="-78"/>
              </a:rPr>
              <a:t>يعبر التصميم الجرافيكى عن لغة مرئية حيث المتلقى يجمع بين الكلام والصور والرموز ويتواصل مع التصميم على المستوى الفكرى والعاطفى من خلال رسالة العمل الفنى.</a:t>
            </a:r>
          </a:p>
        </p:txBody>
      </p:sp>
      <p:pic>
        <p:nvPicPr>
          <p:cNvPr id="4" name="Picture 3">
            <a:extLst>
              <a:ext uri="{FF2B5EF4-FFF2-40B4-BE49-F238E27FC236}">
                <a16:creationId xmlns:a16="http://schemas.microsoft.com/office/drawing/2014/main" id="{67946FD9-7348-4046-91C9-D18583382D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2897" y="2204738"/>
            <a:ext cx="3408710" cy="2445846"/>
          </a:xfrm>
          <a:prstGeom prst="rect">
            <a:avLst/>
          </a:prstGeom>
        </p:spPr>
      </p:pic>
      <p:pic>
        <p:nvPicPr>
          <p:cNvPr id="2" name="Audio Recording Jun 5, 2023 at 11:43:15 PM" descr="Audio Recording Jun 5, 2023 at 11:43:15 PM">
            <a:hlinkClick r:id="" action="ppaction://media"/>
            <a:extLst>
              <a:ext uri="{FF2B5EF4-FFF2-40B4-BE49-F238E27FC236}">
                <a16:creationId xmlns:a16="http://schemas.microsoft.com/office/drawing/2014/main" id="{D5CFE745-3204-A74D-9EF1-FB668A1E0E8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22071" y="5933344"/>
            <a:ext cx="812800" cy="812800"/>
          </a:xfrm>
          <a:prstGeom prst="rect">
            <a:avLst/>
          </a:prstGeom>
        </p:spPr>
      </p:pic>
    </p:spTree>
    <p:extLst>
      <p:ext uri="{BB962C8B-B14F-4D97-AF65-F5344CB8AC3E}">
        <p14:creationId xmlns:p14="http://schemas.microsoft.com/office/powerpoint/2010/main" val="617312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4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1651857" y="2785710"/>
            <a:ext cx="8106707" cy="523220"/>
          </a:xfrm>
          <a:prstGeom prst="rect">
            <a:avLst/>
          </a:prstGeom>
          <a:noFill/>
        </p:spPr>
        <p:txBody>
          <a:bodyPr wrap="none" rtlCol="0">
            <a:spAutoFit/>
          </a:bodyPr>
          <a:lstStyle/>
          <a:p>
            <a:pPr algn="r" rtl="1"/>
            <a:r>
              <a:rPr lang="ar-SA" sz="2800" b="1" dirty="0">
                <a:solidFill>
                  <a:schemeClr val="bg1"/>
                </a:solidFill>
                <a:latin typeface="Al-Jazeera-Arabic-Bold" pitchFamily="2" charset="-78"/>
                <a:cs typeface="Al-Jazeera-Arabic-Bold" pitchFamily="2" charset="-78"/>
              </a:rPr>
              <a:t>عمق معنى التصميم </a:t>
            </a:r>
            <a:r>
              <a:rPr lang="en-US" sz="2800" b="1" dirty="0">
                <a:solidFill>
                  <a:schemeClr val="bg1"/>
                </a:solidFill>
                <a:latin typeface="Al-Jazeera-Arabic-Bold" pitchFamily="2" charset="-78"/>
                <a:cs typeface="Al-Jazeera-Arabic-Bold" pitchFamily="2" charset="-78"/>
              </a:rPr>
              <a:t>The Deep meaning  of design</a:t>
            </a:r>
          </a:p>
        </p:txBody>
      </p:sp>
      <p:pic>
        <p:nvPicPr>
          <p:cNvPr id="4" name="Audio Recording Jun 5, 2023 at 11:45:19 PM" descr="Audio Recording Jun 5, 2023 at 11:45:19 PM">
            <a:hlinkClick r:id="" action="ppaction://media"/>
            <a:extLst>
              <a:ext uri="{FF2B5EF4-FFF2-40B4-BE49-F238E27FC236}">
                <a16:creationId xmlns:a16="http://schemas.microsoft.com/office/drawing/2014/main" id="{8B3AC4C8-F4A5-EB45-ACD8-3F09D569830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45764" y="5831430"/>
            <a:ext cx="812800" cy="812800"/>
          </a:xfrm>
          <a:prstGeom prst="rect">
            <a:avLst/>
          </a:prstGeom>
        </p:spPr>
      </p:pic>
    </p:spTree>
    <p:extLst>
      <p:ext uri="{BB962C8B-B14F-4D97-AF65-F5344CB8AC3E}">
        <p14:creationId xmlns:p14="http://schemas.microsoft.com/office/powerpoint/2010/main" val="1550679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834291"/>
            <a:ext cx="8506220" cy="2352375"/>
          </a:xfrm>
          <a:prstGeom prst="rect">
            <a:avLst/>
          </a:prstGeom>
          <a:noFill/>
        </p:spPr>
        <p:txBody>
          <a:bodyPr wrap="square" rtlCol="0">
            <a:spAutoFit/>
          </a:bodyPr>
          <a:lstStyle/>
          <a:p>
            <a:pPr algn="r" rtl="1">
              <a:lnSpc>
                <a:spcPct val="150000"/>
              </a:lnSpc>
            </a:pPr>
            <a:r>
              <a:rPr lang="ar-EG" sz="2000" dirty="0">
                <a:solidFill>
                  <a:srgbClr val="222222"/>
                </a:solidFill>
                <a:effectLst/>
                <a:latin typeface="Al-Jazeera-Arabic-Regular" pitchFamily="2" charset="-78"/>
                <a:cs typeface="Al-Jazeera-Arabic-Regular" pitchFamily="2" charset="-78"/>
              </a:rPr>
              <a:t>ويمكن تقسيم التأثير العميق للتصميم إلى </a:t>
            </a:r>
            <a:r>
              <a:rPr lang="en-US" sz="2000" dirty="0" err="1">
                <a:solidFill>
                  <a:srgbClr val="222222"/>
                </a:solidFill>
                <a:latin typeface="Al-Jazeera-Arabic-Regular" pitchFamily="2" charset="-78"/>
                <a:cs typeface="Al-Jazeera-Arabic-Regular" pitchFamily="2" charset="-78"/>
              </a:rPr>
              <a:t>م</a:t>
            </a:r>
            <a:r>
              <a:rPr lang="ar-SA" sz="2000" dirty="0" err="1">
                <a:solidFill>
                  <a:srgbClr val="222222"/>
                </a:solidFill>
                <a:latin typeface="Al-Jazeera-Arabic-Regular" pitchFamily="2" charset="-78"/>
                <a:cs typeface="Al-Jazeera-Arabic-Regular" pitchFamily="2" charset="-78"/>
              </a:rPr>
              <a:t>جموعة</a:t>
            </a:r>
            <a:r>
              <a:rPr lang="ar-SA" sz="2000" dirty="0">
                <a:solidFill>
                  <a:srgbClr val="222222"/>
                </a:solidFill>
                <a:latin typeface="Al-Jazeera-Arabic-Regular" pitchFamily="2" charset="-78"/>
                <a:cs typeface="Al-Jazeera-Arabic-Regular" pitchFamily="2" charset="-78"/>
              </a:rPr>
              <a:t> من الدرجات</a:t>
            </a:r>
            <a:r>
              <a:rPr lang="ar-EG" sz="2000" dirty="0">
                <a:solidFill>
                  <a:srgbClr val="222222"/>
                </a:solidFill>
                <a:effectLst/>
                <a:latin typeface="Al-Jazeera-Arabic-Regular" pitchFamily="2" charset="-78"/>
                <a:cs typeface="Al-Jazeera-Arabic-Regular" pitchFamily="2" charset="-78"/>
              </a:rPr>
              <a:t>:-</a:t>
            </a:r>
          </a:p>
          <a:p>
            <a:pPr algn="r" rtl="1">
              <a:lnSpc>
                <a:spcPct val="150000"/>
              </a:lnSpc>
            </a:pPr>
            <a:endParaRPr lang="ar-EG" sz="2000" dirty="0">
              <a:solidFill>
                <a:srgbClr val="222222"/>
              </a:solidFill>
              <a:effectLst/>
              <a:latin typeface="Al-Jazeera-Arabic-Regular" pitchFamily="2" charset="-78"/>
              <a:cs typeface="Al-Jazeera-Arabic-Regular" pitchFamily="2" charset="-78"/>
            </a:endParaRPr>
          </a:p>
          <a:p>
            <a:pPr algn="r" rtl="1">
              <a:lnSpc>
                <a:spcPct val="150000"/>
              </a:lnSpc>
            </a:pPr>
            <a:r>
              <a:rPr lang="ar-EG" sz="2000" b="1" dirty="0">
                <a:solidFill>
                  <a:srgbClr val="0000FF"/>
                </a:solidFill>
                <a:effectLst/>
                <a:latin typeface="Al-Jazeera-Arabic-Regular" pitchFamily="2" charset="-78"/>
                <a:cs typeface="Al-Jazeera-Arabic-Regular" pitchFamily="2" charset="-78"/>
              </a:rPr>
              <a:t>التصور </a:t>
            </a:r>
            <a:r>
              <a:rPr lang="gsw-CH" sz="2000" b="1">
                <a:solidFill>
                  <a:srgbClr val="0000FF"/>
                </a:solidFill>
                <a:effectLst/>
                <a:latin typeface="Al-Jazeera-Arabic-Regular" pitchFamily="2" charset="-78"/>
                <a:cs typeface="Al-Jazeera-Arabic-Regular" pitchFamily="2" charset="-78"/>
              </a:rPr>
              <a:t>Perception</a:t>
            </a:r>
          </a:p>
          <a:p>
            <a:pPr algn="r" rtl="1">
              <a:lnSpc>
                <a:spcPct val="150000"/>
              </a:lnSpc>
            </a:pPr>
            <a:r>
              <a:rPr lang="ar-EG" sz="2000" dirty="0">
                <a:solidFill>
                  <a:srgbClr val="222222"/>
                </a:solidFill>
                <a:effectLst/>
                <a:latin typeface="Al-Jazeera-Arabic-Regular" pitchFamily="2" charset="-78"/>
                <a:cs typeface="Al-Jazeera-Arabic-Regular" pitchFamily="2" charset="-78"/>
              </a:rPr>
              <a:t>وهو الشيء الذى ننظر إليه, فنرى أجزاء التصميم من خلال التسلسل الهرمي البصري والتباين والألوان والصور, وهى كلها صفات التي تجذب انتباه المشاهد إلى العمل.</a:t>
            </a:r>
          </a:p>
        </p:txBody>
      </p:sp>
      <p:pic>
        <p:nvPicPr>
          <p:cNvPr id="2" name="Audio Recording Jun 5, 2023 at 11:46:28 PM" descr="Audio Recording Jun 5, 2023 at 11:46:28 PM">
            <a:hlinkClick r:id="" action="ppaction://media"/>
            <a:extLst>
              <a:ext uri="{FF2B5EF4-FFF2-40B4-BE49-F238E27FC236}">
                <a16:creationId xmlns:a16="http://schemas.microsoft.com/office/drawing/2014/main" id="{D3A0E10C-E2DB-BB47-8769-93D18BC5776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62720" y="5950700"/>
            <a:ext cx="812800" cy="812800"/>
          </a:xfrm>
          <a:prstGeom prst="rect">
            <a:avLst/>
          </a:prstGeom>
        </p:spPr>
      </p:pic>
    </p:spTree>
    <p:extLst>
      <p:ext uri="{BB962C8B-B14F-4D97-AF65-F5344CB8AC3E}">
        <p14:creationId xmlns:p14="http://schemas.microsoft.com/office/powerpoint/2010/main" val="2335325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3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471600"/>
            <a:ext cx="8506220" cy="1429046"/>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Regular" pitchFamily="2" charset="-78"/>
                <a:cs typeface="Al-Jazeera-Arabic-Regular" pitchFamily="2" charset="-78"/>
              </a:rPr>
              <a:t>الإحساس</a:t>
            </a:r>
            <a:r>
              <a:rPr lang="ar-EG" sz="2000" b="1" dirty="0">
                <a:solidFill>
                  <a:srgbClr val="222222"/>
                </a:solidFill>
                <a:effectLst/>
                <a:latin typeface="Al-Jazeera-Arabic-Regular" pitchFamily="2" charset="-78"/>
                <a:cs typeface="Al-Jazeera-Arabic-Regular" pitchFamily="2" charset="-78"/>
              </a:rPr>
              <a:t> </a:t>
            </a:r>
            <a:r>
              <a:rPr lang="gsw-CH" sz="2000" b="1">
                <a:solidFill>
                  <a:srgbClr val="0000FF"/>
                </a:solidFill>
                <a:effectLst/>
                <a:latin typeface="Al-Jazeera-Arabic-Regular" pitchFamily="2" charset="-78"/>
                <a:cs typeface="Al-Jazeera-Arabic-Regular" pitchFamily="2" charset="-78"/>
              </a:rPr>
              <a:t>Sensation</a:t>
            </a:r>
            <a:endParaRPr lang="gsw-CH" sz="2000" b="1">
              <a:solidFill>
                <a:srgbClr val="222222"/>
              </a:solidFill>
              <a:effectLst/>
              <a:latin typeface="Al-Jazeera-Arabic-Regular" pitchFamily="2" charset="-78"/>
              <a:cs typeface="Al-Jazeera-Arabic-Regular" pitchFamily="2" charset="-78"/>
            </a:endParaRPr>
          </a:p>
          <a:p>
            <a:pPr algn="just" rtl="1">
              <a:lnSpc>
                <a:spcPct val="150000"/>
              </a:lnSpc>
            </a:pPr>
            <a:r>
              <a:rPr lang="ar-EG" sz="2000" dirty="0">
                <a:solidFill>
                  <a:srgbClr val="222222"/>
                </a:solidFill>
                <a:effectLst/>
                <a:latin typeface="Al-Jazeera-Arabic-Regular" pitchFamily="2" charset="-78"/>
                <a:cs typeface="Al-Jazeera-Arabic-Regular" pitchFamily="2" charset="-78"/>
              </a:rPr>
              <a:t>التصميمات ذات الاحاسيس العالية تجعل المشاهدين يختبرون ردود الفعل. فقد يؤدى تصميم ما لإثارة النفور أو إثارة فضول الجمهور.</a:t>
            </a:r>
          </a:p>
        </p:txBody>
      </p:sp>
      <p:pic>
        <p:nvPicPr>
          <p:cNvPr id="2" name="Audio Recording Jun 5, 2023 at 11:47:37 PM" descr="Audio Recording Jun 5, 2023 at 11:47:37 PM">
            <a:hlinkClick r:id="" action="ppaction://media"/>
            <a:extLst>
              <a:ext uri="{FF2B5EF4-FFF2-40B4-BE49-F238E27FC236}">
                <a16:creationId xmlns:a16="http://schemas.microsoft.com/office/drawing/2014/main" id="{3F338E73-9891-D545-A8E2-A9B00687CF8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98758" y="6002487"/>
            <a:ext cx="812800" cy="812800"/>
          </a:xfrm>
          <a:prstGeom prst="rect">
            <a:avLst/>
          </a:prstGeom>
        </p:spPr>
      </p:pic>
    </p:spTree>
    <p:extLst>
      <p:ext uri="{BB962C8B-B14F-4D97-AF65-F5344CB8AC3E}">
        <p14:creationId xmlns:p14="http://schemas.microsoft.com/office/powerpoint/2010/main" val="273495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0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471600"/>
            <a:ext cx="8506220" cy="1420261"/>
          </a:xfrm>
          <a:prstGeom prst="rect">
            <a:avLst/>
          </a:prstGeom>
          <a:noFill/>
        </p:spPr>
        <p:txBody>
          <a:bodyPr wrap="square" rtlCol="0">
            <a:spAutoFit/>
          </a:bodyPr>
          <a:lstStyle/>
          <a:p>
            <a:pPr algn="just" rtl="1">
              <a:lnSpc>
                <a:spcPct val="150000"/>
              </a:lnSpc>
            </a:pPr>
            <a:r>
              <a:rPr lang="ar-EG" sz="2000" b="1" i="0" dirty="0">
                <a:solidFill>
                  <a:srgbClr val="0000FF"/>
                </a:solidFill>
                <a:effectLst/>
                <a:latin typeface="Al-Jazeera-Arabic-Regular" pitchFamily="2" charset="-78"/>
                <a:cs typeface="Al-Jazeera-Arabic-Regular" pitchFamily="2" charset="-78"/>
              </a:rPr>
              <a:t>العاطفة</a:t>
            </a:r>
            <a:r>
              <a:rPr lang="ar-EG" sz="2000" b="1" i="0" dirty="0">
                <a:solidFill>
                  <a:srgbClr val="222222"/>
                </a:solidFill>
                <a:effectLst/>
                <a:latin typeface="Al-Jazeera-Arabic-Regular" pitchFamily="2" charset="-78"/>
                <a:cs typeface="Al-Jazeera-Arabic-Regular" pitchFamily="2" charset="-78"/>
              </a:rPr>
              <a:t> </a:t>
            </a:r>
            <a:r>
              <a:rPr lang="gsw-CH" sz="2000" b="1" i="0">
                <a:solidFill>
                  <a:srgbClr val="0000FF"/>
                </a:solidFill>
                <a:effectLst/>
                <a:latin typeface="Al-Jazeera-Arabic-Regular" pitchFamily="2" charset="-78"/>
                <a:cs typeface="Al-Jazeera-Arabic-Regular" pitchFamily="2" charset="-78"/>
              </a:rPr>
              <a:t>Emotion</a:t>
            </a:r>
            <a:endParaRPr lang="gsw-CH" sz="2000" b="1" i="0">
              <a:solidFill>
                <a:srgbClr val="222222"/>
              </a:solidFill>
              <a:effectLst/>
              <a:latin typeface="Al-Jazeera-Arabic-Regular" pitchFamily="2" charset="-78"/>
              <a:cs typeface="Al-Jazeera-Arabic-Regular" pitchFamily="2" charset="-78"/>
            </a:endParaRPr>
          </a:p>
          <a:p>
            <a:pPr algn="just" rtl="1">
              <a:lnSpc>
                <a:spcPct val="150000"/>
              </a:lnSpc>
            </a:pPr>
            <a:r>
              <a:rPr lang="ar-EG" sz="2000" b="0" i="0" dirty="0">
                <a:solidFill>
                  <a:srgbClr val="222222"/>
                </a:solidFill>
                <a:effectLst/>
                <a:latin typeface="Al-Jazeera-Arabic-Regular" pitchFamily="2" charset="-78"/>
                <a:cs typeface="Al-Jazeera-Arabic-Regular" pitchFamily="2" charset="-78"/>
              </a:rPr>
              <a:t>التصميم الجيد يجذب عواطف المشاهد وله قوة هائلة في الإقناع. ويمكن استغلال ذلك بشكل إيجابي أو سلبى كما فى إعلانات لبيع المنتجات والخدمات.</a:t>
            </a:r>
          </a:p>
        </p:txBody>
      </p:sp>
      <p:pic>
        <p:nvPicPr>
          <p:cNvPr id="2" name="Audio Recording Jun 5, 2023 at 11:48:39 PM" descr="Audio Recording Jun 5, 2023 at 11:48:39 PM">
            <a:hlinkClick r:id="" action="ppaction://media"/>
            <a:extLst>
              <a:ext uri="{FF2B5EF4-FFF2-40B4-BE49-F238E27FC236}">
                <a16:creationId xmlns:a16="http://schemas.microsoft.com/office/drawing/2014/main" id="{69112265-BF75-F941-B1E6-47288393FA4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13507" y="5932128"/>
            <a:ext cx="812800" cy="812800"/>
          </a:xfrm>
          <a:prstGeom prst="rect">
            <a:avLst/>
          </a:prstGeom>
        </p:spPr>
      </p:pic>
    </p:spTree>
    <p:extLst>
      <p:ext uri="{BB962C8B-B14F-4D97-AF65-F5344CB8AC3E}">
        <p14:creationId xmlns:p14="http://schemas.microsoft.com/office/powerpoint/2010/main" val="332235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71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471600"/>
            <a:ext cx="8506220" cy="1890710"/>
          </a:xfrm>
          <a:prstGeom prst="rect">
            <a:avLst/>
          </a:prstGeom>
          <a:noFill/>
        </p:spPr>
        <p:txBody>
          <a:bodyPr wrap="square" rtlCol="0">
            <a:spAutoFit/>
          </a:bodyPr>
          <a:lstStyle/>
          <a:p>
            <a:pPr algn="just" rtl="1">
              <a:lnSpc>
                <a:spcPct val="150000"/>
              </a:lnSpc>
            </a:pPr>
            <a:r>
              <a:rPr lang="ar-EG" sz="2000" b="1" i="0" dirty="0">
                <a:solidFill>
                  <a:srgbClr val="0000FF"/>
                </a:solidFill>
                <a:effectLst/>
                <a:latin typeface="Al-Jazeera-Arabic-Regular" pitchFamily="2" charset="-78"/>
                <a:cs typeface="Al-Jazeera-Arabic-Regular" pitchFamily="2" charset="-78"/>
              </a:rPr>
              <a:t>الذكاء </a:t>
            </a:r>
            <a:r>
              <a:rPr lang="en-US" sz="2000" b="1" i="0" dirty="0">
                <a:solidFill>
                  <a:srgbClr val="0000FF"/>
                </a:solidFill>
                <a:effectLst/>
                <a:latin typeface="Al-Jazeera-Arabic-Regular" pitchFamily="2" charset="-78"/>
                <a:cs typeface="Al-Jazeera-Arabic-Regular" pitchFamily="2" charset="-78"/>
              </a:rPr>
              <a:t>Intellect</a:t>
            </a:r>
          </a:p>
          <a:p>
            <a:pPr algn="just" rtl="1">
              <a:lnSpc>
                <a:spcPct val="150000"/>
              </a:lnSpc>
            </a:pPr>
            <a:r>
              <a:rPr lang="ar-EG" sz="2000" i="0" dirty="0">
                <a:solidFill>
                  <a:schemeClr val="tx2"/>
                </a:solidFill>
                <a:effectLst/>
                <a:latin typeface="Al-Jazeera-Arabic-Regular" pitchFamily="2" charset="-78"/>
                <a:cs typeface="Al-Jazeera-Arabic-Regular" pitchFamily="2" charset="-78"/>
              </a:rPr>
              <a:t>إن للكلمات تأثير كبير في التصميم , وإن اختيار كلمات التصميم التى تتمتع بالذكاء والفكاهة تجذب العقل البشرى. وبالمثل، فإن الصور التي تتطلب المشاركة والتفاعل من المشاهد تكون أكثر جاذبية.</a:t>
            </a:r>
          </a:p>
        </p:txBody>
      </p:sp>
      <p:pic>
        <p:nvPicPr>
          <p:cNvPr id="2" name="Audio Recording Jun 5, 2023 at 11:50:31 PM" descr="Audio Recording Jun 5, 2023 at 11:50:31 PM">
            <a:hlinkClick r:id="" action="ppaction://media"/>
            <a:extLst>
              <a:ext uri="{FF2B5EF4-FFF2-40B4-BE49-F238E27FC236}">
                <a16:creationId xmlns:a16="http://schemas.microsoft.com/office/drawing/2014/main" id="{76E2C264-7211-FF4A-A2CE-52712D25CBB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98758" y="6045200"/>
            <a:ext cx="812800" cy="812800"/>
          </a:xfrm>
          <a:prstGeom prst="rect">
            <a:avLst/>
          </a:prstGeom>
        </p:spPr>
      </p:pic>
    </p:spTree>
    <p:extLst>
      <p:ext uri="{BB962C8B-B14F-4D97-AF65-F5344CB8AC3E}">
        <p14:creationId xmlns:p14="http://schemas.microsoft.com/office/powerpoint/2010/main" val="3093201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4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166637"/>
            <a:ext cx="8506220" cy="3275705"/>
          </a:xfrm>
          <a:prstGeom prst="rect">
            <a:avLst/>
          </a:prstGeom>
          <a:noFill/>
        </p:spPr>
        <p:txBody>
          <a:bodyPr wrap="square" rtlCol="0">
            <a:spAutoFit/>
          </a:bodyPr>
          <a:lstStyle/>
          <a:p>
            <a:pPr algn="just" rtl="1">
              <a:lnSpc>
                <a:spcPct val="150000"/>
              </a:lnSpc>
            </a:pPr>
            <a:r>
              <a:rPr lang="ar-EG" sz="2000" b="1" i="0" dirty="0">
                <a:solidFill>
                  <a:srgbClr val="0000FF"/>
                </a:solidFill>
                <a:effectLst/>
                <a:latin typeface="Al-Jazeera-Arabic-Regular" pitchFamily="2" charset="-78"/>
                <a:cs typeface="Al-Jazeera-Arabic-Regular" pitchFamily="2" charset="-78"/>
              </a:rPr>
              <a:t>الهوية والإنتماء </a:t>
            </a:r>
            <a:r>
              <a:rPr lang="en-US" sz="2000" b="1" i="0" dirty="0">
                <a:solidFill>
                  <a:srgbClr val="0000FF"/>
                </a:solidFill>
                <a:effectLst/>
                <a:latin typeface="Al-Jazeera-Arabic-Regular" pitchFamily="2" charset="-78"/>
                <a:cs typeface="Al-Jazeera-Arabic-Regular" pitchFamily="2" charset="-78"/>
              </a:rPr>
              <a:t>Identification</a:t>
            </a:r>
          </a:p>
          <a:p>
            <a:pPr algn="just" rtl="1">
              <a:lnSpc>
                <a:spcPct val="150000"/>
              </a:lnSpc>
            </a:pPr>
            <a:r>
              <a:rPr lang="ar-EG" sz="2000" i="0" dirty="0">
                <a:solidFill>
                  <a:schemeClr val="tx2"/>
                </a:solidFill>
                <a:effectLst/>
                <a:latin typeface="Al-Jazeera-Arabic-Regular" pitchFamily="2" charset="-78"/>
                <a:cs typeface="Al-Jazeera-Arabic-Regular" pitchFamily="2" charset="-78"/>
              </a:rPr>
              <a:t>لكل شخص رغبة في الانتماء إلى جماعة أو فكر معين، وكلما كان التصميم يعبر عن الانتماء لشيء معين كلما كان تأثيره أكثر عمقا فى نفس المتلقي على المستوى العاطفي والفكري، مثل هوية الشركة والعلامة التجارية التى تعبر عن علاقة عميقة مع الجمهور.</a:t>
            </a:r>
          </a:p>
          <a:p>
            <a:pPr algn="just" rtl="1">
              <a:lnSpc>
                <a:spcPct val="150000"/>
              </a:lnSpc>
            </a:pPr>
            <a:br>
              <a:rPr lang="ar-EG" sz="2000" b="1" i="0" dirty="0">
                <a:solidFill>
                  <a:srgbClr val="0000FF"/>
                </a:solidFill>
                <a:effectLst/>
                <a:latin typeface="Al-Jazeera-Arabic-Regular" pitchFamily="2" charset="-78"/>
                <a:cs typeface="Al-Jazeera-Arabic-Regular" pitchFamily="2" charset="-78"/>
              </a:rPr>
            </a:br>
            <a:endParaRPr lang="ar-EG" sz="2000" b="1" i="0" dirty="0">
              <a:solidFill>
                <a:schemeClr val="tx2"/>
              </a:solidFill>
              <a:effectLst/>
              <a:latin typeface="Al-Jazeera-Arabic-Regular" pitchFamily="2" charset="-78"/>
              <a:cs typeface="Al-Jazeera-Arabic-Regular" pitchFamily="2" charset="-78"/>
            </a:endParaRPr>
          </a:p>
        </p:txBody>
      </p:sp>
      <p:pic>
        <p:nvPicPr>
          <p:cNvPr id="2" name="Audio Recording Jun 5, 2023 at 11:53:50 PM" descr="Audio Recording Jun 5, 2023 at 11:53:50 PM">
            <a:hlinkClick r:id="" action="ppaction://media"/>
            <a:extLst>
              <a:ext uri="{FF2B5EF4-FFF2-40B4-BE49-F238E27FC236}">
                <a16:creationId xmlns:a16="http://schemas.microsoft.com/office/drawing/2014/main" id="{EA4EED86-A9B6-A240-A4CB-5AF4A91AC6E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9720" y="5950700"/>
            <a:ext cx="812800" cy="812800"/>
          </a:xfrm>
          <a:prstGeom prst="rect">
            <a:avLst/>
          </a:prstGeom>
        </p:spPr>
      </p:pic>
    </p:spTree>
    <p:extLst>
      <p:ext uri="{BB962C8B-B14F-4D97-AF65-F5344CB8AC3E}">
        <p14:creationId xmlns:p14="http://schemas.microsoft.com/office/powerpoint/2010/main" val="11478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9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1890710"/>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الصدى</a:t>
            </a:r>
            <a:r>
              <a:rPr lang="ar-EG" sz="2000" b="1" dirty="0">
                <a:solidFill>
                  <a:srgbClr val="222222"/>
                </a:solidFill>
                <a:effectLst/>
                <a:latin typeface="Al-Jazeera-Arabic-Bold" pitchFamily="2" charset="-78"/>
                <a:cs typeface="Al-Jazeera-Arabic-Bold" pitchFamily="2" charset="-78"/>
              </a:rPr>
              <a:t> </a:t>
            </a:r>
            <a:r>
              <a:rPr lang="en-US" sz="2000" b="1" dirty="0">
                <a:solidFill>
                  <a:srgbClr val="222222"/>
                </a:solidFill>
                <a:effectLst/>
                <a:latin typeface="Al-Jazeera-Arabic-Bold" pitchFamily="2" charset="-78"/>
                <a:cs typeface="Al-Jazeera-Arabic-Bold" pitchFamily="2" charset="-78"/>
              </a:rPr>
              <a:t> </a:t>
            </a:r>
            <a:r>
              <a:rPr lang="gsw-CH" sz="2000" b="1">
                <a:solidFill>
                  <a:srgbClr val="0000FF"/>
                </a:solidFill>
                <a:effectLst/>
                <a:latin typeface="Al-Jazeera-Arabic-Bold" pitchFamily="2" charset="-78"/>
                <a:cs typeface="Al-Jazeera-Arabic-Bold" pitchFamily="2" charset="-78"/>
              </a:rPr>
              <a:t>Reverberation</a:t>
            </a:r>
            <a:endParaRPr lang="gsw-CH" sz="2000" b="1">
              <a:solidFill>
                <a:srgbClr val="222222"/>
              </a:solidFill>
              <a:effectLst/>
              <a:latin typeface="Al-Jazeera-Arabic-Bold" pitchFamily="2" charset="-78"/>
              <a:cs typeface="Al-Jazeera-Arabic-Bold" pitchFamily="2" charset="-78"/>
            </a:endParaRPr>
          </a:p>
          <a:p>
            <a:pPr algn="just" rtl="1">
              <a:lnSpc>
                <a:spcPct val="150000"/>
              </a:lnSpc>
            </a:pPr>
            <a:r>
              <a:rPr lang="ar-EG" sz="2000" dirty="0">
                <a:solidFill>
                  <a:srgbClr val="222222"/>
                </a:solidFill>
                <a:effectLst/>
                <a:latin typeface="Al-Jazeera-Arabic-Regular" pitchFamily="2" charset="-78"/>
                <a:cs typeface="Al-Jazeera-Arabic-Regular" pitchFamily="2" charset="-78"/>
              </a:rPr>
              <a:t>كلما كانت رسالة التصميم لها أثر فى نفس المتلقى كلما كان التصميم له أثر قوى وعميق فى نفس المشاهد, كما فى التصاميم التى تثير فى المشاهد صور الحنين للذكريات والتقاليد أو حتى الرجوع للماضى.</a:t>
            </a:r>
          </a:p>
        </p:txBody>
      </p:sp>
      <p:pic>
        <p:nvPicPr>
          <p:cNvPr id="2" name="Audio Recording Jun 5, 2023 at 11:55:27 PM" descr="Audio Recording Jun 5, 2023 at 11:55:27 PM">
            <a:hlinkClick r:id="" action="ppaction://media"/>
            <a:extLst>
              <a:ext uri="{FF2B5EF4-FFF2-40B4-BE49-F238E27FC236}">
                <a16:creationId xmlns:a16="http://schemas.microsoft.com/office/drawing/2014/main" id="{EE5B373E-AEAC-4F4C-A23A-E2427BBC668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38895" y="5950700"/>
            <a:ext cx="812800" cy="812800"/>
          </a:xfrm>
          <a:prstGeom prst="rect">
            <a:avLst/>
          </a:prstGeom>
        </p:spPr>
      </p:pic>
    </p:spTree>
    <p:extLst>
      <p:ext uri="{BB962C8B-B14F-4D97-AF65-F5344CB8AC3E}">
        <p14:creationId xmlns:p14="http://schemas.microsoft.com/office/powerpoint/2010/main" val="2994952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7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1890710"/>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الروحانية </a:t>
            </a:r>
            <a:r>
              <a:rPr lang="en-US" sz="2000" b="1" dirty="0">
                <a:solidFill>
                  <a:srgbClr val="0000FF"/>
                </a:solidFill>
                <a:effectLst/>
                <a:latin typeface="Al-Jazeera-Arabic-Bold" pitchFamily="2" charset="-78"/>
                <a:cs typeface="Al-Jazeera-Arabic-Bold" pitchFamily="2" charset="-78"/>
              </a:rPr>
              <a:t>Spirituality</a:t>
            </a:r>
          </a:p>
          <a:p>
            <a:pPr algn="just" rtl="1">
              <a:lnSpc>
                <a:spcPct val="150000"/>
              </a:lnSpc>
            </a:pPr>
            <a:r>
              <a:rPr lang="ar-EG" sz="2000" dirty="0">
                <a:solidFill>
                  <a:schemeClr val="tx2"/>
                </a:solidFill>
                <a:effectLst/>
                <a:latin typeface="Al-Jazeera-Arabic-Regular" pitchFamily="2" charset="-78"/>
                <a:cs typeface="Al-Jazeera-Arabic-Regular" pitchFamily="2" charset="-78"/>
              </a:rPr>
              <a:t>عندما يتم تصميم عمل فنى تتقارب الصفات الأخلاقية والفنية معا فى أسلوب متناغم وفى انسجام من أجل توصيل رسالة هامة للمشاهد, فإن العمل الفنى يتخطى مجرد فكرة النجاح ليترسخ فى عقل المشاهد ويستمر عبر الأجيال.</a:t>
            </a:r>
          </a:p>
        </p:txBody>
      </p:sp>
      <p:pic>
        <p:nvPicPr>
          <p:cNvPr id="2" name="Audio Recording Jun 5, 2023 at 11:58:26 PM" descr="Audio Recording Jun 5, 2023 at 11:58:26 PM">
            <a:hlinkClick r:id="" action="ppaction://media"/>
            <a:extLst>
              <a:ext uri="{FF2B5EF4-FFF2-40B4-BE49-F238E27FC236}">
                <a16:creationId xmlns:a16="http://schemas.microsoft.com/office/drawing/2014/main" id="{54144DD7-90A9-0945-A51C-17D5B1F7963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66098" y="6045200"/>
            <a:ext cx="812800" cy="812800"/>
          </a:xfrm>
          <a:prstGeom prst="rect">
            <a:avLst/>
          </a:prstGeom>
        </p:spPr>
      </p:pic>
    </p:spTree>
    <p:extLst>
      <p:ext uri="{BB962C8B-B14F-4D97-AF65-F5344CB8AC3E}">
        <p14:creationId xmlns:p14="http://schemas.microsoft.com/office/powerpoint/2010/main" val="147637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7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2352375"/>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حل المشكلات </a:t>
            </a:r>
            <a:r>
              <a:rPr lang="en-US" sz="2000" b="1" dirty="0">
                <a:solidFill>
                  <a:srgbClr val="0000FF"/>
                </a:solidFill>
                <a:effectLst/>
                <a:latin typeface="Al-Jazeera-Arabic-Bold" pitchFamily="2" charset="-78"/>
                <a:cs typeface="Al-Jazeera-Arabic-Bold" pitchFamily="2" charset="-78"/>
              </a:rPr>
              <a:t>(Problem Solving)</a:t>
            </a:r>
          </a:p>
          <a:p>
            <a:pPr algn="just" rtl="1">
              <a:lnSpc>
                <a:spcPct val="150000"/>
              </a:lnSpc>
            </a:pPr>
            <a:r>
              <a:rPr lang="ar-EG" sz="2000" dirty="0">
                <a:solidFill>
                  <a:schemeClr val="tx2"/>
                </a:solidFill>
                <a:effectLst/>
                <a:latin typeface="Al-Jazeera-Arabic-Regular" pitchFamily="2" charset="-78"/>
                <a:cs typeface="Al-Jazeera-Arabic-Regular" pitchFamily="2" charset="-78"/>
              </a:rPr>
              <a:t>عندما </a:t>
            </a:r>
            <a:r>
              <a:rPr lang="ar-EG" sz="2000" b="0" u="none" strike="noStrike" dirty="0">
                <a:solidFill>
                  <a:srgbClr val="44536A"/>
                </a:solidFill>
                <a:effectLst/>
                <a:latin typeface="Al-Jazeera-Arabic-Regular" pitchFamily="2" charset="-78"/>
                <a:cs typeface="Al-Jazeera-Arabic-Regular" pitchFamily="2" charset="-78"/>
              </a:rPr>
              <a:t>يبدأ التصميم دائمًا بسؤال أو مشكلة (مثل: كيف نجعل الكرسي مريحًا للظهر؟ كيف نسهل استخدام تطبيق بنكي؟). المصمم لا يرسم فقط، بل يحلل السلوك البشري ليجد حلولاً تجعل الحياة أسهل.</a:t>
            </a:r>
          </a:p>
          <a:p>
            <a:pPr algn="just" rtl="1">
              <a:lnSpc>
                <a:spcPct val="150000"/>
              </a:lnSpc>
            </a:pPr>
            <a:endParaRPr lang="ar-EG" sz="2000" dirty="0">
              <a:solidFill>
                <a:schemeClr val="tx2"/>
              </a:solidFill>
              <a:effectLst/>
              <a:latin typeface="Al-Jazeera-Arabic-Regular" pitchFamily="2" charset="-78"/>
              <a:cs typeface="Al-Jazeera-Arabic-Regular" pitchFamily="2" charset="-78"/>
            </a:endParaRPr>
          </a:p>
        </p:txBody>
      </p:sp>
      <p:pic>
        <p:nvPicPr>
          <p:cNvPr id="3" name="Audio Recording 19 Sep 2026 at 12:18:38 AM">
            <a:hlinkClick r:id="" action="ppaction://media"/>
            <a:extLst>
              <a:ext uri="{FF2B5EF4-FFF2-40B4-BE49-F238E27FC236}">
                <a16:creationId xmlns:a16="http://schemas.microsoft.com/office/drawing/2014/main" id="{38ADC5EE-6DFC-132F-99BA-BD73626937F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31760" y="5734279"/>
            <a:ext cx="812800" cy="812800"/>
          </a:xfrm>
          <a:prstGeom prst="rect">
            <a:avLst/>
          </a:prstGeom>
        </p:spPr>
      </p:pic>
    </p:spTree>
    <p:extLst>
      <p:ext uri="{BB962C8B-B14F-4D97-AF65-F5344CB8AC3E}">
        <p14:creationId xmlns:p14="http://schemas.microsoft.com/office/powerpoint/2010/main" val="3136094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04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1890710"/>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لغة تواصل صامتة </a:t>
            </a:r>
            <a:r>
              <a:rPr lang="en-US" sz="2000" b="1" dirty="0">
                <a:solidFill>
                  <a:srgbClr val="0000FF"/>
                </a:solidFill>
                <a:effectLst/>
                <a:latin typeface="Al-Jazeera-Arabic-Bold" pitchFamily="2" charset="-78"/>
                <a:cs typeface="Al-Jazeera-Arabic-Bold" pitchFamily="2" charset="-78"/>
              </a:rPr>
              <a:t>:(Silent Communication)</a:t>
            </a:r>
          </a:p>
          <a:p>
            <a:pPr algn="just" rtl="1">
              <a:lnSpc>
                <a:spcPct val="150000"/>
              </a:lnSpc>
            </a:pPr>
            <a:r>
              <a:rPr lang="ar-EG" sz="2000" b="0" u="none" strike="noStrike" dirty="0">
                <a:solidFill>
                  <a:srgbClr val="44536A"/>
                </a:solidFill>
                <a:effectLst/>
                <a:latin typeface="Al-Jazeera-Arabic-Regular" pitchFamily="2" charset="-78"/>
                <a:cs typeface="Al-Jazeera-Arabic-Regular" pitchFamily="2" charset="-78"/>
              </a:rPr>
              <a:t>التصميم يتحدث دون كلمات. الألوان، والخطوط، والمساحات تنقل مشاعر ورسائل فورية للعقل الباطن (مثل: الشعور بالثقة عند رؤية شعار أزرق، أو الشعور بالهدوء في غرفة ذات تصميم مينيمالي/بسيط).</a:t>
            </a:r>
            <a:endParaRPr lang="ar-EG" sz="2000" dirty="0">
              <a:solidFill>
                <a:schemeClr val="tx2"/>
              </a:solidFill>
              <a:effectLst/>
              <a:latin typeface="Al-Jazeera-Arabic-Regular" pitchFamily="2" charset="-78"/>
              <a:cs typeface="Al-Jazeera-Arabic-Regular" pitchFamily="2" charset="-78"/>
            </a:endParaRPr>
          </a:p>
        </p:txBody>
      </p:sp>
      <p:pic>
        <p:nvPicPr>
          <p:cNvPr id="3" name="Audio Recording 19 Sep 2026 at 12:26:38 AM">
            <a:hlinkClick r:id="" action="ppaction://media"/>
            <a:extLst>
              <a:ext uri="{FF2B5EF4-FFF2-40B4-BE49-F238E27FC236}">
                <a16:creationId xmlns:a16="http://schemas.microsoft.com/office/drawing/2014/main" id="{ABBA2A58-58A3-C940-9E65-57D477E1B6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41920" y="5779999"/>
            <a:ext cx="812800" cy="812800"/>
          </a:xfrm>
          <a:prstGeom prst="rect">
            <a:avLst/>
          </a:prstGeom>
        </p:spPr>
      </p:pic>
    </p:spTree>
    <p:extLst>
      <p:ext uri="{BB962C8B-B14F-4D97-AF65-F5344CB8AC3E}">
        <p14:creationId xmlns:p14="http://schemas.microsoft.com/office/powerpoint/2010/main" val="3744100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555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1890710"/>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تجسيد الهوية والقيم </a:t>
            </a:r>
            <a:r>
              <a:rPr lang="en-US" sz="2000" b="1" dirty="0">
                <a:solidFill>
                  <a:srgbClr val="0000FF"/>
                </a:solidFill>
                <a:effectLst/>
                <a:latin typeface="Al-Jazeera-Arabic-Bold" pitchFamily="2" charset="-78"/>
                <a:cs typeface="Al-Jazeera-Arabic-Bold" pitchFamily="2" charset="-78"/>
              </a:rPr>
              <a:t>:Embodying Values</a:t>
            </a:r>
          </a:p>
          <a:p>
            <a:pPr algn="just" rtl="1">
              <a:lnSpc>
                <a:spcPct val="150000"/>
              </a:lnSpc>
            </a:pPr>
            <a:r>
              <a:rPr lang="ar-EG" sz="2000" dirty="0">
                <a:solidFill>
                  <a:srgbClr val="44536A"/>
                </a:solidFill>
                <a:latin typeface="Al-Jazeera-Arabic-Regular" pitchFamily="2" charset="-78"/>
                <a:cs typeface="Al-Jazeera-Arabic-Regular" pitchFamily="2" charset="-78"/>
              </a:rPr>
              <a:t>يعكس التصميم ثقافة المجتمع، أو فلسفة الشركة، أو شخصية الفرد. إنه الأداة التي تحول الأفكار المجردة والقيم (كالاستدامة، الفخامة، أو البساطة) إلى منتج ملموس.</a:t>
            </a:r>
            <a:endParaRPr lang="ar-EG" sz="2000" dirty="0">
              <a:solidFill>
                <a:srgbClr val="44536A"/>
              </a:solidFill>
              <a:effectLst/>
              <a:latin typeface="Al-Jazeera-Arabic-Regular" pitchFamily="2" charset="-78"/>
              <a:cs typeface="Al-Jazeera-Arabic-Regular" pitchFamily="2" charset="-78"/>
            </a:endParaRPr>
          </a:p>
        </p:txBody>
      </p:sp>
      <p:pic>
        <p:nvPicPr>
          <p:cNvPr id="2" name="Audio Recording 19 Sep 2026 at 12:38:24 AM">
            <a:hlinkClick r:id="" action="ppaction://media"/>
            <a:extLst>
              <a:ext uri="{FF2B5EF4-FFF2-40B4-BE49-F238E27FC236}">
                <a16:creationId xmlns:a16="http://schemas.microsoft.com/office/drawing/2014/main" id="{E311B395-6DA2-902E-C0A7-AF80BC8B7D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41920" y="5779999"/>
            <a:ext cx="812800" cy="812800"/>
          </a:xfrm>
          <a:prstGeom prst="rect">
            <a:avLst/>
          </a:prstGeom>
        </p:spPr>
      </p:pic>
    </p:spTree>
    <p:extLst>
      <p:ext uri="{BB962C8B-B14F-4D97-AF65-F5344CB8AC3E}">
        <p14:creationId xmlns:p14="http://schemas.microsoft.com/office/powerpoint/2010/main" val="3988775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26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198783" y="1830378"/>
            <a:ext cx="11343860"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marL="0" algn="just" defTabSz="914400" rtl="1" eaLnBrk="1" latinLnBrk="0" hangingPunct="1">
              <a:lnSpc>
                <a:spcPct val="150000"/>
              </a:lnSpc>
            </a:pPr>
            <a:r>
              <a:rPr lang="ar-SA" sz="2400" dirty="0">
                <a:solidFill>
                  <a:schemeClr val="bg1"/>
                </a:solidFill>
                <a:latin typeface="Al-Jazeera-Arabic-Regular" pitchFamily="2" charset="-78"/>
                <a:cs typeface="Al-Jazeera-Arabic-Regular" pitchFamily="2" charset="-78"/>
              </a:rPr>
              <a:t>في هذه المحاضرة تعرفنا على أصل كلمة جرافيك وتاريخ الجرافيك وعلاقته بالتصميم وكذلك تطور التصميم في القرن العشرين، ثم الفرق بين مفهوم الفنون الجميلة والتصميم </a:t>
            </a:r>
            <a:r>
              <a:rPr lang="ar-SA" sz="2400" dirty="0" err="1">
                <a:solidFill>
                  <a:schemeClr val="bg1"/>
                </a:solidFill>
                <a:latin typeface="Al-Jazeera-Arabic-Regular" pitchFamily="2" charset="-78"/>
                <a:cs typeface="Al-Jazeera-Arabic-Regular" pitchFamily="2" charset="-78"/>
              </a:rPr>
              <a:t>الجرافيكي</a:t>
            </a:r>
            <a:r>
              <a:rPr lang="ar-SA" sz="2400" dirty="0">
                <a:solidFill>
                  <a:schemeClr val="bg1"/>
                </a:solidFill>
                <a:latin typeface="Al-Jazeera-Arabic-Regular" pitchFamily="2" charset="-78"/>
                <a:cs typeface="Al-Jazeera-Arabic-Regular" pitchFamily="2" charset="-78"/>
              </a:rPr>
              <a:t>، وأيضاً الفرق بين تصميم الجرافيك والتصميم التجاري، نهاية بمعرفة عمق معاني التصميم التي تؤثر بشدة في المشاهد بشكل مباشر وغير مباشر</a:t>
            </a:r>
            <a:endParaRPr lang="en-EG" sz="2400" dirty="0">
              <a:solidFill>
                <a:schemeClr val="bg1"/>
              </a:solidFill>
              <a:latin typeface="Al-Jazeera-Arabic-Regular" pitchFamily="2" charset="-78"/>
              <a:cs typeface="Al-Jazeera-Arabic-Regular" pitchFamily="2" charset="-78"/>
            </a:endParaRPr>
          </a:p>
        </p:txBody>
      </p:sp>
      <p:pic>
        <p:nvPicPr>
          <p:cNvPr id="3" name="Audio Recording Jun 5, 2023 at 11:59:47 PM" descr="Audio Recording Jun 5, 2023 at 11:59:47 PM">
            <a:hlinkClick r:id="" action="ppaction://media"/>
            <a:extLst>
              <a:ext uri="{FF2B5EF4-FFF2-40B4-BE49-F238E27FC236}">
                <a16:creationId xmlns:a16="http://schemas.microsoft.com/office/drawing/2014/main" id="{0C77AC21-9041-3447-A86B-225B03FB0C3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04287" y="5919592"/>
            <a:ext cx="812800" cy="812800"/>
          </a:xfrm>
          <a:prstGeom prst="rect">
            <a:avLst/>
          </a:prstGeom>
        </p:spPr>
      </p:pic>
    </p:spTree>
    <p:extLst>
      <p:ext uri="{BB962C8B-B14F-4D97-AF65-F5344CB8AC3E}">
        <p14:creationId xmlns:p14="http://schemas.microsoft.com/office/powerpoint/2010/main" val="7744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2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5853024" y="645845"/>
            <a:ext cx="1956988" cy="707886"/>
          </a:xfrm>
          <a:prstGeom prst="rect">
            <a:avLst/>
          </a:prstGeom>
          <a:noFill/>
        </p:spPr>
        <p:txBody>
          <a:bodyPr wrap="square" rtlCol="0">
            <a:spAutoFit/>
          </a:bodyPr>
          <a:lstStyle/>
          <a:p>
            <a:pPr algn="ctr"/>
            <a:r>
              <a:rPr lang="ar-SA" sz="4000" b="1" dirty="0">
                <a:solidFill>
                  <a:srgbClr val="8E5A6D"/>
                </a:solidFill>
                <a:latin typeface="Tajawal Medium" panose="00000600000000000000" pitchFamily="2" charset="-78"/>
                <a:cs typeface="Tajawal Medium" panose="00000600000000000000" pitchFamily="2" charset="-78"/>
              </a:rPr>
              <a:t>المراجع</a:t>
            </a:r>
            <a:endParaRPr lang="en-US" sz="4000" b="1" dirty="0">
              <a:solidFill>
                <a:srgbClr val="8E5A6D"/>
              </a:solidFill>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06F989D6-0AB2-ED47-ACC8-3095D3504585}"/>
              </a:ext>
            </a:extLst>
          </p:cNvPr>
          <p:cNvSpPr txBox="1"/>
          <p:nvPr/>
        </p:nvSpPr>
        <p:spPr>
          <a:xfrm>
            <a:off x="3162313" y="1964838"/>
            <a:ext cx="8361584" cy="4247317"/>
          </a:xfrm>
          <a:prstGeom prst="rect">
            <a:avLst/>
          </a:prstGeom>
          <a:noFill/>
        </p:spPr>
        <p:txBody>
          <a:bodyPr wrap="none" rtlCol="0">
            <a:spAutoFit/>
          </a:bodyPr>
          <a:lstStyle/>
          <a:p>
            <a:pPr algn="r" rtl="1"/>
            <a:r>
              <a:rPr lang="en-US" dirty="0">
                <a:hlinkClick r:id="rId3"/>
              </a:rPr>
              <a:t>https://www.baianat.com/ar/books/graphic-design/history-of-graphic%20design</a:t>
            </a:r>
            <a:endParaRPr lang="en-US" dirty="0"/>
          </a:p>
          <a:p>
            <a:pPr algn="r" rtl="1"/>
            <a:endParaRPr lang="en-US" dirty="0"/>
          </a:p>
          <a:p>
            <a:pPr algn="r" rtl="1"/>
            <a:r>
              <a:rPr lang="en-US" dirty="0">
                <a:hlinkClick r:id="rId4"/>
              </a:rPr>
              <a:t>https://www.alwanforart.com/2020/04/glimpse-about-Graphic-Design.html</a:t>
            </a:r>
            <a:endParaRPr lang="en-US" dirty="0"/>
          </a:p>
          <a:p>
            <a:pPr algn="r" rtl="1"/>
            <a:endParaRPr lang="en-US" dirty="0"/>
          </a:p>
          <a:p>
            <a:pPr algn="r" rtl="1"/>
            <a:r>
              <a:rPr lang="ar-EG" dirty="0"/>
              <a:t>كتاب التصميم عناصره وأسسه فى الفن التشكيلى : الدكتور/ إسماعيل شوقى</a:t>
            </a:r>
            <a:br>
              <a:rPr lang="ar-EG" dirty="0"/>
            </a:br>
            <a:endParaRPr lang="ar-EG" dirty="0"/>
          </a:p>
          <a:p>
            <a:pPr algn="r" rtl="1"/>
            <a:r>
              <a:rPr lang="ar-EG" dirty="0"/>
              <a:t>أسس التصميم ودورها في تطوير قدرات المصمم الإبتكارية : للدكتور / سعيد الوتيرى و دكتورة : سلوى الغريب.</a:t>
            </a:r>
            <a:br>
              <a:rPr lang="ar-EG" dirty="0"/>
            </a:br>
            <a:endParaRPr lang="ar-EG" dirty="0"/>
          </a:p>
          <a:p>
            <a:pPr algn="r" rtl="1"/>
            <a:r>
              <a:rPr lang="ar-EG" dirty="0"/>
              <a:t>الأسس الجمالية والانشائية للتصميم : دكتور ايهاب بسمارك الصيفى</a:t>
            </a:r>
            <a:br>
              <a:rPr lang="ar-EG" dirty="0"/>
            </a:br>
            <a:endParaRPr lang="ar-EG" dirty="0"/>
          </a:p>
          <a:p>
            <a:pPr algn="r" rtl="1"/>
            <a:r>
              <a:rPr lang="ar-EG" dirty="0"/>
              <a:t>العملية الابداعية فى فن التصوير : للدكتور شاكر عبد الحميد.</a:t>
            </a:r>
            <a:br>
              <a:rPr lang="ar-EG" dirty="0"/>
            </a:br>
            <a:endParaRPr lang="ar-EG" dirty="0"/>
          </a:p>
          <a:p>
            <a:pPr algn="r" rtl="1"/>
            <a:r>
              <a:rPr lang="ar-EG" dirty="0"/>
              <a:t>أساسيات التصوير الضوئي : للدكتور / خالد علي عويس.</a:t>
            </a:r>
            <a:br>
              <a:rPr lang="ar-EG" dirty="0"/>
            </a:br>
            <a:endParaRPr lang="ar-EG" dirty="0"/>
          </a:p>
          <a:p>
            <a:pPr algn="r" rtl="1"/>
            <a:endParaRPr lang="en-US" dirty="0"/>
          </a:p>
        </p:txBody>
      </p:sp>
    </p:spTree>
    <p:extLst>
      <p:ext uri="{BB962C8B-B14F-4D97-AF65-F5344CB8AC3E}">
        <p14:creationId xmlns:p14="http://schemas.microsoft.com/office/powerpoint/2010/main" val="22573880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5853024" y="645845"/>
            <a:ext cx="1956988" cy="707886"/>
          </a:xfrm>
          <a:prstGeom prst="rect">
            <a:avLst/>
          </a:prstGeom>
          <a:noFill/>
        </p:spPr>
        <p:txBody>
          <a:bodyPr wrap="square" rtlCol="0">
            <a:spAutoFit/>
          </a:bodyPr>
          <a:lstStyle/>
          <a:p>
            <a:pPr algn="ctr"/>
            <a:r>
              <a:rPr lang="ar-SA" sz="4000" b="1" dirty="0">
                <a:solidFill>
                  <a:srgbClr val="8E5A6D"/>
                </a:solidFill>
                <a:latin typeface="Tajawal Medium" panose="00000600000000000000" pitchFamily="2" charset="-78"/>
                <a:cs typeface="Tajawal Medium" panose="00000600000000000000" pitchFamily="2" charset="-78"/>
              </a:rPr>
              <a:t>المراجع</a:t>
            </a:r>
            <a:endParaRPr lang="en-US" sz="4000" b="1" dirty="0">
              <a:solidFill>
                <a:srgbClr val="8E5A6D"/>
              </a:solidFill>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06F989D6-0AB2-ED47-ACC8-3095D3504585}"/>
              </a:ext>
            </a:extLst>
          </p:cNvPr>
          <p:cNvSpPr txBox="1"/>
          <p:nvPr/>
        </p:nvSpPr>
        <p:spPr>
          <a:xfrm>
            <a:off x="3795315" y="1627651"/>
            <a:ext cx="7475123" cy="5078313"/>
          </a:xfrm>
          <a:prstGeom prst="rect">
            <a:avLst/>
          </a:prstGeom>
          <a:noFill/>
        </p:spPr>
        <p:txBody>
          <a:bodyPr wrap="none" rtlCol="0">
            <a:spAutoFit/>
          </a:bodyPr>
          <a:lstStyle/>
          <a:p>
            <a:pPr algn="r" rtl="1"/>
            <a:r>
              <a:rPr lang="ar-EG" dirty="0"/>
              <a:t>الإخراج الصحفي بين النظرية والتطبيق : للدكتور فوزى عبد الغنى</a:t>
            </a:r>
            <a:br>
              <a:rPr lang="ar-EG" dirty="0"/>
            </a:br>
            <a:endParaRPr lang="ar-EG" dirty="0"/>
          </a:p>
          <a:p>
            <a:pPr algn="r" rtl="1"/>
            <a:r>
              <a:rPr lang="ar-EG" dirty="0"/>
              <a:t>مدخل إلى النقد والتذوق الفنى استاذ دكتور / فتحى عبد الوهاب.</a:t>
            </a:r>
            <a:br>
              <a:rPr lang="ar-EG" dirty="0"/>
            </a:br>
            <a:endParaRPr lang="ar-EG" dirty="0"/>
          </a:p>
          <a:p>
            <a:pPr algn="r" rtl="1"/>
            <a:r>
              <a:rPr lang="ar-EG" dirty="0"/>
              <a:t>محمد الأمين موسى (2011). مدخل إلى تصميم الجرافيك. الشارقة: جامعة الشارقة.</a:t>
            </a:r>
          </a:p>
          <a:p>
            <a:pPr algn="r" rtl="1">
              <a:buFont typeface="Arial" panose="020B0604020202020204" pitchFamily="34" charset="0"/>
              <a:buChar char="•"/>
            </a:pPr>
            <a:endParaRPr lang="ar-EG" b="0" i="0" dirty="0">
              <a:solidFill>
                <a:srgbClr val="000000"/>
              </a:solidFill>
              <a:effectLst/>
              <a:latin typeface="Somar"/>
            </a:endParaRPr>
          </a:p>
          <a:p>
            <a:pPr algn="r" rtl="1">
              <a:buFont typeface="Arial" panose="020B0604020202020204" pitchFamily="34" charset="0"/>
              <a:buChar char="•"/>
            </a:pPr>
            <a:r>
              <a:rPr lang="ar-EG" b="0" i="0" dirty="0">
                <a:solidFill>
                  <a:srgbClr val="000000"/>
                </a:solidFill>
                <a:effectLst/>
                <a:latin typeface="Somar"/>
              </a:rPr>
              <a:t>"طباعة"مؤسسة سيلك روود. تم استرجاعه في 31 مايو 2008.</a:t>
            </a:r>
            <a:br>
              <a:rPr lang="ar-EG" b="0" i="0" dirty="0">
                <a:solidFill>
                  <a:srgbClr val="000000"/>
                </a:solidFill>
                <a:effectLst/>
                <a:latin typeface="Somar"/>
              </a:rPr>
            </a:br>
            <a:endParaRPr lang="ar-EG" b="0" i="0" dirty="0">
              <a:solidFill>
                <a:srgbClr val="000000"/>
              </a:solidFill>
              <a:effectLst/>
              <a:latin typeface="Somar"/>
            </a:endParaRPr>
          </a:p>
          <a:p>
            <a:pPr algn="r" rtl="1">
              <a:buFont typeface="Arial" panose="020B0604020202020204" pitchFamily="34" charset="0"/>
              <a:buChar char="•"/>
            </a:pPr>
            <a:r>
              <a:rPr lang="ar-EG" b="0" i="0" dirty="0">
                <a:solidFill>
                  <a:srgbClr val="000000"/>
                </a:solidFill>
                <a:effectLst/>
                <a:latin typeface="Somar"/>
              </a:rPr>
              <a:t>" تاريخ تصميم الجرافيك " مقالة كات. تم استرجاعه في 31 مايو 2008</a:t>
            </a:r>
            <a:br>
              <a:rPr lang="ar-EG" b="0" i="0" dirty="0">
                <a:solidFill>
                  <a:srgbClr val="000000"/>
                </a:solidFill>
                <a:effectLst/>
                <a:latin typeface="Somar"/>
              </a:rPr>
            </a:br>
            <a:endParaRPr lang="ar-EG" b="0" i="0" dirty="0">
              <a:solidFill>
                <a:srgbClr val="000000"/>
              </a:solidFill>
              <a:effectLst/>
              <a:latin typeface="Somar"/>
            </a:endParaRPr>
          </a:p>
          <a:p>
            <a:pPr algn="r" rtl="1">
              <a:buFont typeface="Arial" panose="020B0604020202020204" pitchFamily="34" charset="0"/>
              <a:buChar char="•"/>
            </a:pPr>
            <a:r>
              <a:rPr lang="ar-EG" b="0" i="0" dirty="0">
                <a:solidFill>
                  <a:srgbClr val="000000"/>
                </a:solidFill>
                <a:effectLst/>
                <a:latin typeface="Somar"/>
              </a:rPr>
              <a:t>كراوتش، كريستوفر. 2000. الحداثة في فن التصميم والعمارة، نيويورك : سانت مارتنز برس</a:t>
            </a:r>
            <a:br>
              <a:rPr lang="ar-EG" b="0" i="0" dirty="0">
                <a:solidFill>
                  <a:srgbClr val="000000"/>
                </a:solidFill>
                <a:effectLst/>
                <a:latin typeface="Somar"/>
              </a:rPr>
            </a:br>
            <a:endParaRPr lang="ar-EG" b="0" i="0" dirty="0">
              <a:solidFill>
                <a:srgbClr val="000000"/>
              </a:solidFill>
              <a:effectLst/>
              <a:latin typeface="Somar"/>
            </a:endParaRPr>
          </a:p>
          <a:p>
            <a:pPr algn="r" rtl="1">
              <a:buFont typeface="Arial" panose="020B0604020202020204" pitchFamily="34" charset="0"/>
              <a:buChar char="•"/>
            </a:pPr>
            <a:r>
              <a:rPr lang="ar-EG" b="0" i="0" dirty="0">
                <a:solidFill>
                  <a:srgbClr val="000000"/>
                </a:solidFill>
                <a:effectLst/>
                <a:latin typeface="Somar"/>
              </a:rPr>
              <a:t>مايك كورديرو، جامعة موهوك، آذار 2001</a:t>
            </a:r>
            <a:br>
              <a:rPr lang="ar-EG" b="0" i="0" dirty="0">
                <a:solidFill>
                  <a:srgbClr val="000000"/>
                </a:solidFill>
                <a:effectLst/>
                <a:latin typeface="Somar"/>
              </a:rPr>
            </a:br>
            <a:endParaRPr lang="ar-EG" b="0" i="0" dirty="0">
              <a:solidFill>
                <a:srgbClr val="000000"/>
              </a:solidFill>
              <a:effectLst/>
              <a:latin typeface="Somar"/>
            </a:endParaRPr>
          </a:p>
          <a:p>
            <a:pPr algn="r" rtl="1">
              <a:buFont typeface="Arial" panose="020B0604020202020204" pitchFamily="34" charset="0"/>
              <a:buChar char="•"/>
            </a:pPr>
            <a:r>
              <a:rPr lang="ar-EG" b="0" i="0" dirty="0">
                <a:solidFill>
                  <a:srgbClr val="000000"/>
                </a:solidFill>
                <a:effectLst/>
                <a:latin typeface="Somar"/>
              </a:rPr>
              <a:t>جوزيف نيدهام، العلوم والحضارة في الصين: الورق والطباعة، كامبريدج، مطبعة جامعة كامبريدج.</a:t>
            </a:r>
            <a:br>
              <a:rPr lang="ar-EG" b="0" i="0" dirty="0">
                <a:solidFill>
                  <a:srgbClr val="000000"/>
                </a:solidFill>
                <a:effectLst/>
                <a:latin typeface="Somar"/>
              </a:rPr>
            </a:br>
            <a:endParaRPr lang="ar-EG" b="0" i="0" dirty="0">
              <a:solidFill>
                <a:srgbClr val="000000"/>
              </a:solidFill>
              <a:effectLst/>
              <a:latin typeface="Somar"/>
            </a:endParaRPr>
          </a:p>
          <a:p>
            <a:pPr algn="r" rtl="1">
              <a:buFont typeface="Arial" panose="020B0604020202020204" pitchFamily="34" charset="0"/>
              <a:buChar char="•"/>
            </a:pPr>
            <a:r>
              <a:rPr lang="ar-EG" b="0" i="0" dirty="0">
                <a:solidFill>
                  <a:srgbClr val="000000"/>
                </a:solidFill>
                <a:effectLst/>
                <a:latin typeface="Somar"/>
              </a:rPr>
              <a:t>فيليب ميجز، تاريخ تصميم الجرافيك</a:t>
            </a:r>
          </a:p>
          <a:p>
            <a:pPr algn="r" rtl="1"/>
            <a:endParaRPr lang="en-US" dirty="0"/>
          </a:p>
        </p:txBody>
      </p:sp>
    </p:spTree>
    <p:extLst>
      <p:ext uri="{BB962C8B-B14F-4D97-AF65-F5344CB8AC3E}">
        <p14:creationId xmlns:p14="http://schemas.microsoft.com/office/powerpoint/2010/main" val="26650028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1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43532EA-829A-4B03-8D6A-DC2EEA5E7E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E207F9A-B4CF-41DB-80C4-AF9348EA0FA4}">
  <ds:schemaRefs>
    <ds:schemaRef ds:uri="http://schemas.microsoft.com/sharepoint/v3/contenttype/forms"/>
  </ds:schemaRefs>
</ds:datastoreItem>
</file>

<file path=customXml/itemProps3.xml><?xml version="1.0" encoding="utf-8"?>
<ds:datastoreItem xmlns:ds="http://schemas.openxmlformats.org/officeDocument/2006/customXml" ds:itemID="{30E83041-2C19-49D6-A7B3-88F2F25259B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3609</TotalTime>
  <Words>2238</Words>
  <Application>Microsoft Macintosh PowerPoint</Application>
  <PresentationFormat>Widescreen</PresentationFormat>
  <Paragraphs>158</Paragraphs>
  <Slides>41</Slides>
  <Notes>13</Notes>
  <HiddenSlides>0</HiddenSlides>
  <MMClips>38</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41</vt:i4>
      </vt:variant>
    </vt:vector>
  </HeadingPairs>
  <TitlesOfParts>
    <vt:vector size="51" baseType="lpstr">
      <vt:lpstr>Al-Jazeera-Arabic-Bold</vt:lpstr>
      <vt:lpstr>Al-Jazeera-Arabic-Regular</vt:lpstr>
      <vt:lpstr>Alexandria</vt:lpstr>
      <vt:lpstr>Arial</vt:lpstr>
      <vt:lpstr>Calibri</vt:lpstr>
      <vt:lpstr>Calibri Light</vt:lpstr>
      <vt:lpstr>Somar</vt:lpstr>
      <vt:lpstr>Tajawal Medium</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Sedhom (Galala University)</cp:lastModifiedBy>
  <cp:revision>59</cp:revision>
  <dcterms:created xsi:type="dcterms:W3CDTF">2023-04-29T09:08:23Z</dcterms:created>
  <dcterms:modified xsi:type="dcterms:W3CDTF">2026-09-18T21:52:47Z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