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8"/>
  </p:notesMasterIdLst>
  <p:sldIdLst>
    <p:sldId id="480" r:id="rId5"/>
    <p:sldId id="303" r:id="rId6"/>
    <p:sldId id="271" r:id="rId7"/>
    <p:sldId id="313" r:id="rId8"/>
    <p:sldId id="276" r:id="rId9"/>
    <p:sldId id="482" r:id="rId10"/>
    <p:sldId id="306" r:id="rId11"/>
    <p:sldId id="483" r:id="rId12"/>
    <p:sldId id="484" r:id="rId13"/>
    <p:sldId id="485" r:id="rId14"/>
    <p:sldId id="481" r:id="rId15"/>
    <p:sldId id="256" r:id="rId16"/>
    <p:sldId id="34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2"/>
            <p14:sldId id="306"/>
            <p14:sldId id="483"/>
            <p14:sldId id="484"/>
            <p14:sldId id="485"/>
            <p14:sldId id="481"/>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82" y="39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512504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42147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5994" y="3560661"/>
            <a:ext cx="5216525" cy="398780"/>
          </a:xfrm>
          <a:prstGeom prst="rect">
            <a:avLst/>
          </a:prstGeom>
          <a:noFill/>
        </p:spPr>
        <p:txBody>
          <a:bodyPr wrap="square" rtlCol="0">
            <a:spAutoFit/>
          </a:bodyPr>
          <a:lstStyle/>
          <a:p>
            <a:r>
              <a:rPr lang="en-US" sz="2000" dirty="0">
                <a:latin typeface="Alexandria" charset="0"/>
                <a:cs typeface="Alexandria" charset="0"/>
              </a:rPr>
              <a:t>Prepared by: Nourallah Elkolaly</a:t>
            </a:r>
          </a:p>
        </p:txBody>
      </p:sp>
      <p:sp>
        <p:nvSpPr>
          <p:cNvPr id="31" name="TextBox 30"/>
          <p:cNvSpPr txBox="1"/>
          <p:nvPr/>
        </p:nvSpPr>
        <p:spPr>
          <a:xfrm>
            <a:off x="187287" y="2200300"/>
            <a:ext cx="6485888" cy="1312154"/>
          </a:xfrm>
          <a:prstGeom prst="rect">
            <a:avLst/>
          </a:prstGeom>
          <a:noFill/>
        </p:spPr>
        <p:txBody>
          <a:bodyPr wrap="square" rtlCol="0">
            <a:spAutoFit/>
          </a:bodyPr>
          <a:lstStyle/>
          <a:p>
            <a:pPr>
              <a:lnSpc>
                <a:spcPct val="150000"/>
              </a:lnSpc>
            </a:pPr>
            <a:r>
              <a:rPr lang="ar-EG" sz="2800" b="1" dirty="0">
                <a:solidFill>
                  <a:srgbClr val="00B0F0"/>
                </a:solidFill>
                <a:latin typeface="Alexandria" charset="0"/>
                <a:cs typeface="Alexandria" charset="0"/>
              </a:rPr>
              <a:t>أساليب البحث العلمي القانوني</a:t>
            </a:r>
            <a:br>
              <a:rPr lang="ar-EG"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Research Methods for Law</a:t>
            </a:r>
          </a:p>
        </p:txBody>
      </p:sp>
      <p:sp>
        <p:nvSpPr>
          <p:cNvPr id="34" name="Rectangle: Rounded Corners 33"/>
          <p:cNvSpPr/>
          <p:nvPr/>
        </p:nvSpPr>
        <p:spPr>
          <a:xfrm>
            <a:off x="0" y="5833929"/>
            <a:ext cx="44702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40796F3C-D76C-3FB6-64B2-A3A2ACD822CB}"/>
              </a:ext>
            </a:extLst>
          </p:cNvPr>
          <p:cNvSpPr txBox="1"/>
          <p:nvPr/>
        </p:nvSpPr>
        <p:spPr>
          <a:xfrm>
            <a:off x="155642" y="5107021"/>
            <a:ext cx="1994171" cy="646331"/>
          </a:xfrm>
          <a:prstGeom prst="rect">
            <a:avLst/>
          </a:prstGeom>
          <a:noFill/>
        </p:spPr>
        <p:txBody>
          <a:bodyPr wrap="square" rtlCol="0">
            <a:spAutoFit/>
          </a:bodyPr>
          <a:lstStyle/>
          <a:p>
            <a:r>
              <a:rPr lang="en-US" sz="3600" b="1" dirty="0"/>
              <a:t>RML002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439310" cy="1312154"/>
          </a:xfrm>
          <a:prstGeom prst="rect">
            <a:avLst/>
          </a:prstGeom>
          <a:noFill/>
        </p:spPr>
        <p:txBody>
          <a:bodyPr wrap="none" rtlCol="0">
            <a:spAutoFit/>
          </a:bodyPr>
          <a:lstStyle/>
          <a:p>
            <a:pPr>
              <a:lnSpc>
                <a:spcPct val="150000"/>
              </a:lnSpc>
            </a:pPr>
            <a:r>
              <a:rPr lang="ar-EG" sz="2800" b="1" dirty="0">
                <a:solidFill>
                  <a:srgbClr val="00B0F0"/>
                </a:solidFill>
                <a:latin typeface="Alexandria" charset="0"/>
                <a:cs typeface="Alexandria" charset="0"/>
              </a:rPr>
              <a:t>أساليب البحث العلمي القانوني</a:t>
            </a:r>
            <a:br>
              <a:rPr lang="ar-EG"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Research Methods for Law</a:t>
            </a:r>
          </a:p>
        </p:txBody>
      </p:sp>
      <p:sp>
        <p:nvSpPr>
          <p:cNvPr id="10" name="Rectangle: Rounded Corners 9"/>
          <p:cNvSpPr/>
          <p:nvPr/>
        </p:nvSpPr>
        <p:spPr>
          <a:xfrm>
            <a:off x="6384737" y="4232260"/>
            <a:ext cx="416977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Orientation Lecture</a:t>
            </a:r>
          </a:p>
        </p:txBody>
      </p:sp>
      <p:sp>
        <p:nvSpPr>
          <p:cNvPr id="11" name="TextBox 10"/>
          <p:cNvSpPr txBox="1"/>
          <p:nvPr/>
        </p:nvSpPr>
        <p:spPr>
          <a:xfrm>
            <a:off x="6370224" y="4802552"/>
            <a:ext cx="1572866" cy="584775"/>
          </a:xfrm>
          <a:prstGeom prst="rect">
            <a:avLst/>
          </a:prstGeom>
          <a:noFill/>
        </p:spPr>
        <p:txBody>
          <a:bodyPr wrap="none" rtlCol="0">
            <a:spAutoFit/>
          </a:bodyPr>
          <a:lstStyle/>
          <a:p>
            <a:r>
              <a:rPr lang="en-US" sz="3200" b="1" dirty="0"/>
              <a:t>RML002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Nourallah Elkolaly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7488" y="116286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37488" y="4971938"/>
            <a:ext cx="4747323" cy="1707455"/>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EG" b="1" dirty="0">
                <a:latin typeface="Alexandria" charset="0"/>
                <a:cs typeface="Alexandria" charset="0"/>
              </a:rPr>
              <a:t>مقدمة </a:t>
            </a:r>
          </a:p>
          <a:p>
            <a:pPr marL="285750" indent="-285750" algn="r" rtl="1">
              <a:lnSpc>
                <a:spcPct val="150000"/>
              </a:lnSpc>
              <a:buFont typeface="Wingdings" panose="05000000000000000000" pitchFamily="2" charset="2"/>
              <a:buChar char="q"/>
            </a:pPr>
            <a:r>
              <a:rPr lang="ar-EG" b="1" dirty="0">
                <a:latin typeface="Alexandria" charset="0"/>
                <a:cs typeface="Alexandria" charset="0"/>
              </a:rPr>
              <a:t>أهداف الدورة التدريبية </a:t>
            </a:r>
          </a:p>
          <a:p>
            <a:pPr marL="285750" indent="-285750" algn="r" rtl="1">
              <a:lnSpc>
                <a:spcPct val="150000"/>
              </a:lnSpc>
              <a:buFont typeface="Wingdings" panose="05000000000000000000" pitchFamily="2" charset="2"/>
              <a:buChar char="q"/>
            </a:pPr>
            <a:r>
              <a:rPr lang="ar-EG" b="1" dirty="0">
                <a:latin typeface="Alexandria" charset="0"/>
                <a:cs typeface="Alexandria" charset="0"/>
              </a:rPr>
              <a:t>المحاضرات ومحاورها الأساسية</a:t>
            </a:r>
          </a:p>
          <a:p>
            <a:pPr marL="285750" indent="-285750" algn="r" rtl="1">
              <a:lnSpc>
                <a:spcPct val="150000"/>
              </a:lnSpc>
              <a:buFont typeface="Wingdings" panose="05000000000000000000" pitchFamily="2" charset="2"/>
              <a:buChar char="q"/>
            </a:pPr>
            <a:endParaRPr lang="en-US" b="1" dirty="0">
              <a:latin typeface="Alexandria" charset="0"/>
              <a:cs typeface="Alexandria" charset="0"/>
            </a:endParaRPr>
          </a:p>
        </p:txBody>
      </p:sp>
      <p:sp>
        <p:nvSpPr>
          <p:cNvPr id="41" name="TextBox 40"/>
          <p:cNvSpPr txBox="1"/>
          <p:nvPr/>
        </p:nvSpPr>
        <p:spPr>
          <a:xfrm>
            <a:off x="6301339" y="1259391"/>
            <a:ext cx="2917786"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46826" y="408003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7251" y="1424984"/>
            <a:ext cx="8048017" cy="3959482"/>
          </a:xfrm>
          <a:prstGeom prst="rect">
            <a:avLst/>
          </a:prstGeom>
          <a:noFill/>
        </p:spPr>
        <p:txBody>
          <a:bodyPr wrap="square" rtlCol="0">
            <a:spAutoFit/>
          </a:bodyPr>
          <a:lstStyle/>
          <a:p>
            <a:pPr algn="r" rtl="1">
              <a:lnSpc>
                <a:spcPct val="200000"/>
              </a:lnSpc>
            </a:pPr>
            <a:r>
              <a:rPr lang="ar-EG" sz="1600" dirty="0">
                <a:latin typeface="Alexandria" charset="0"/>
                <a:cs typeface="Alexandria" charset="0"/>
              </a:rPr>
              <a:t>البحث القانوني جزء لا يتجزأ من البحث العلمي؛ لذلك لا بد أن يتبع قواعد وأسس ومنهجيات وأدوات وأساليب علمية سليمة. </a:t>
            </a:r>
            <a:br>
              <a:rPr lang="ar-EG" sz="1600" dirty="0">
                <a:latin typeface="Alexandria" charset="0"/>
                <a:cs typeface="Alexandria" charset="0"/>
              </a:rPr>
            </a:br>
            <a:r>
              <a:rPr lang="ar-EG" sz="1600" dirty="0">
                <a:latin typeface="Alexandria" charset="0"/>
                <a:cs typeface="Alexandria" charset="0"/>
              </a:rPr>
              <a:t>وإعداد البحث القانوني ليس مجرد اتباع تسلسل من الخطوات الشكلية الجامدة؛ بل هو عملية تعتمد على منهجية دقيقة ومرتبة وعملية فكرية واعية منظمة.</a:t>
            </a:r>
          </a:p>
          <a:p>
            <a:pPr algn="r" rtl="1">
              <a:lnSpc>
                <a:spcPct val="200000"/>
              </a:lnSpc>
            </a:pPr>
            <a:endParaRPr lang="ar-EG" sz="1600" dirty="0">
              <a:latin typeface="Alexandria" charset="0"/>
              <a:cs typeface="Alexandria" charset="0"/>
            </a:endParaRPr>
          </a:p>
          <a:p>
            <a:pPr algn="r" rtl="1">
              <a:lnSpc>
                <a:spcPct val="200000"/>
              </a:lnSpc>
            </a:pPr>
            <a:endParaRPr lang="ar-EG" sz="1600" dirty="0">
              <a:latin typeface="Alexandria" charset="0"/>
              <a:cs typeface="Alexandria" charset="0"/>
            </a:endParaRPr>
          </a:p>
          <a:p>
            <a:pPr algn="r" rtl="1">
              <a:lnSpc>
                <a:spcPct val="200000"/>
              </a:lnSpc>
            </a:pPr>
            <a:endParaRPr lang="ar-EG" sz="1600" dirty="0">
              <a:latin typeface="Alexandria" charset="0"/>
              <a:cs typeface="Alexandria" charset="0"/>
            </a:endParaRPr>
          </a:p>
          <a:p>
            <a:pPr algn="r" rtl="1">
              <a:lnSpc>
                <a:spcPct val="200000"/>
              </a:lnSpc>
            </a:pPr>
            <a:r>
              <a:rPr lang="ar-EG" sz="1600" dirty="0">
                <a:latin typeface="Alexandria" charset="0"/>
                <a:cs typeface="Alexandria" charset="0"/>
              </a:rPr>
              <a:t> </a:t>
            </a:r>
          </a:p>
        </p:txBody>
      </p:sp>
      <p:sp>
        <p:nvSpPr>
          <p:cNvPr id="32" name="Rectangle 31"/>
          <p:cNvSpPr/>
          <p:nvPr/>
        </p:nvSpPr>
        <p:spPr>
          <a:xfrm>
            <a:off x="3405992" y="13253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29153C8E-D1C5-83A3-D2F6-AC2447344E25}"/>
              </a:ext>
            </a:extLst>
          </p:cNvPr>
          <p:cNvSpPr txBox="1"/>
          <p:nvPr/>
        </p:nvSpPr>
        <p:spPr>
          <a:xfrm>
            <a:off x="2208178" y="3669571"/>
            <a:ext cx="9895461" cy="2974597"/>
          </a:xfrm>
          <a:prstGeom prst="rect">
            <a:avLst/>
          </a:prstGeom>
          <a:noFill/>
        </p:spPr>
        <p:txBody>
          <a:bodyPr wrap="square">
            <a:spAutoFit/>
          </a:bodyPr>
          <a:lstStyle/>
          <a:p>
            <a:pPr algn="r" rtl="1">
              <a:lnSpc>
                <a:spcPct val="200000"/>
              </a:lnSpc>
            </a:pPr>
            <a:r>
              <a:rPr lang="ar-EG" sz="1600" dirty="0">
                <a:latin typeface="Alexandria" charset="0"/>
                <a:cs typeface="Alexandria" charset="0"/>
              </a:rPr>
              <a:t>يدرك الباحث القانوني الحقيقي أن كتابة وصياغة الأفكار وتنسيقها في البحث لا تتم بمجرد تقسيم شكلي موحد متبع، بل هي عملية تتطلب تفكيرًا وتحليلاً مستمرًا وبناءً منطقياً منظم. </a:t>
            </a:r>
            <a:br>
              <a:rPr lang="ar-EG" sz="1600" dirty="0">
                <a:latin typeface="Alexandria" charset="0"/>
                <a:cs typeface="Alexandria" charset="0"/>
              </a:rPr>
            </a:br>
            <a:r>
              <a:rPr lang="ar-EG" sz="1600" dirty="0">
                <a:latin typeface="Alexandria" charset="0"/>
                <a:cs typeface="Alexandria" charset="0"/>
              </a:rPr>
              <a:t>لم يتفق فقهاء القانون على عدد مراحل إعداد البحث ، إلا أن الجميع يتفق على أنها مراحل مترابطة تسلم كل منها للأخرى ولا يمكن فصلها. لذا، سنقسم في دراستنا مراحل إعداد البحث القانوني إلى ثلاث مراحل أساسية: المرحلة السابقة لكتابة البحث، مرحلة كتابة البحث، والمرحلة اللاحقة على كتابته، حيث سنستعرض بالتفصيل كل مرحلة وما تتضمنه من خطوات.</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6191" y="17244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DAF571F-1483-FD90-09B5-0070CD2F9797}"/>
              </a:ext>
            </a:extLst>
          </p:cNvPr>
          <p:cNvSpPr txBox="1"/>
          <p:nvPr/>
        </p:nvSpPr>
        <p:spPr>
          <a:xfrm>
            <a:off x="1245141" y="1979461"/>
            <a:ext cx="9894938" cy="3959482"/>
          </a:xfrm>
          <a:prstGeom prst="rect">
            <a:avLst/>
          </a:prstGeom>
          <a:noFill/>
        </p:spPr>
        <p:txBody>
          <a:bodyPr wrap="square" rtlCol="0">
            <a:spAutoFit/>
          </a:bodyPr>
          <a:lstStyle/>
          <a:p>
            <a:pPr algn="r" rtl="1">
              <a:lnSpc>
                <a:spcPct val="200000"/>
              </a:lnSpc>
            </a:pPr>
            <a:r>
              <a:rPr lang="ar-EG" sz="1600" dirty="0">
                <a:latin typeface="Alexandria" charset="0"/>
                <a:cs typeface="Alexandria" charset="0"/>
              </a:rPr>
              <a:t>قد يعتقد البعض أن تسلسل كتابة البحث هو نفسه تسلسل قراءته كما يظهر البحث في شكله النهائي، لكن الأمر ليس كذلك، فالباحث يبدأ بالقراءة والاطلاع ثم تحديد موضوع البحث والإشكالية، ووضع خطة البحث المبدئية، ثم استكمال جمع المادة العلمية و من ثم البدء في مرحلة الكتابة وتدوين المادة العلمية بكتابة متن البحث، وتوثيق المراجع، وكتابة المقدمة والخاتمة.</a:t>
            </a:r>
            <a:br>
              <a:rPr lang="ar-EG" sz="1600" dirty="0">
                <a:latin typeface="Alexandria" charset="0"/>
                <a:cs typeface="Alexandria" charset="0"/>
              </a:rPr>
            </a:br>
            <a:r>
              <a:rPr lang="ar-EG" sz="1600" dirty="0">
                <a:latin typeface="Alexandria" charset="0"/>
                <a:cs typeface="Alexandria" charset="0"/>
              </a:rPr>
              <a:t>فبذلك نجد أن المقدمة التي نقرأها في أول البحث هي آخر الأجزاء التي تُكتب فيه.</a:t>
            </a:r>
          </a:p>
          <a:p>
            <a:pPr algn="r" rtl="1">
              <a:lnSpc>
                <a:spcPct val="200000"/>
              </a:lnSpc>
            </a:pPr>
            <a:endParaRPr lang="ar-EG" sz="1600" dirty="0">
              <a:latin typeface="Alexandria" charset="0"/>
              <a:cs typeface="Alexandria" charset="0"/>
            </a:endParaRPr>
          </a:p>
          <a:p>
            <a:pPr algn="r" rtl="1">
              <a:lnSpc>
                <a:spcPct val="200000"/>
              </a:lnSpc>
            </a:pPr>
            <a:r>
              <a:rPr lang="ar-EG" sz="1600" dirty="0">
                <a:latin typeface="Alexandria" charset="0"/>
                <a:cs typeface="Alexandria" charset="0"/>
              </a:rPr>
              <a:t>من خلال هذه الرحلة، سنتناول كيفية تحويل الفكرة إلى بحث علمي قانوني وفقاً للمنهجية السليمة، للخروج بأبحاث متميزة في مجالاتنا الأكاديمية والمهنية.</a:t>
            </a:r>
            <a:endParaRPr lang="en-US" sz="1600" dirty="0">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6262" t="5636" b="4526"/>
          <a:stretch/>
        </p:blipFill>
        <p:spPr>
          <a:xfrm>
            <a:off x="77821" y="593387"/>
            <a:ext cx="5200297" cy="5505394"/>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A7B72BF2-7CB0-535F-F0C1-7A3BACA6760F}"/>
              </a:ext>
            </a:extLst>
          </p:cNvPr>
          <p:cNvSpPr txBox="1"/>
          <p:nvPr/>
        </p:nvSpPr>
        <p:spPr>
          <a:xfrm>
            <a:off x="3501957" y="1541718"/>
            <a:ext cx="8250964" cy="4338945"/>
          </a:xfrm>
          <a:prstGeom prst="rect">
            <a:avLst/>
          </a:prstGeom>
          <a:noFill/>
        </p:spPr>
        <p:txBody>
          <a:bodyPr wrap="square" rtlCol="0">
            <a:spAutoFit/>
          </a:bodyPr>
          <a:lstStyle/>
          <a:p>
            <a:pPr algn="r" rtl="1">
              <a:lnSpc>
                <a:spcPct val="150000"/>
              </a:lnSpc>
            </a:pPr>
            <a:r>
              <a:rPr lang="ar-EG" sz="2400" b="1" dirty="0">
                <a:solidFill>
                  <a:schemeClr val="tx1">
                    <a:lumMod val="95000"/>
                    <a:lumOff val="5000"/>
                  </a:schemeClr>
                </a:solidFill>
                <a:latin typeface="Alexandria" charset="0"/>
                <a:cs typeface="Alexandria" charset="0"/>
              </a:rPr>
              <a:t>أهداف ونتاجات التعلم </a:t>
            </a:r>
          </a:p>
          <a:p>
            <a:pPr algn="r" rtl="1">
              <a:lnSpc>
                <a:spcPct val="150000"/>
              </a:lnSpc>
            </a:pPr>
            <a:r>
              <a:rPr lang="ar-EG" b="1" dirty="0">
                <a:solidFill>
                  <a:srgbClr val="00AEEF"/>
                </a:solidFill>
                <a:latin typeface="Alexandria" charset="0"/>
                <a:cs typeface="Alexandria" charset="0"/>
              </a:rPr>
              <a:t>بدراسة الدورة التدريبية يتمكن الطالب من:</a:t>
            </a:r>
          </a:p>
          <a:p>
            <a:pPr algn="r" rtl="1">
              <a:lnSpc>
                <a:spcPct val="150000"/>
              </a:lnSpc>
            </a:pPr>
            <a:endParaRPr lang="ar-EG" dirty="0">
              <a:solidFill>
                <a:srgbClr val="00AEEF"/>
              </a:solidFill>
              <a:latin typeface="Alexandria" charset="0"/>
              <a:cs typeface="Alexandria" charset="0"/>
            </a:endParaRPr>
          </a:p>
          <a:p>
            <a:pPr marL="285750" indent="-285750" algn="r" rtl="1">
              <a:lnSpc>
                <a:spcPct val="150000"/>
              </a:lnSpc>
              <a:buFont typeface="Wingdings" panose="05000000000000000000" pitchFamily="2" charset="2"/>
              <a:buChar char="q"/>
            </a:pPr>
            <a:r>
              <a:rPr lang="ar-EG" dirty="0">
                <a:solidFill>
                  <a:schemeClr val="tx1">
                    <a:lumMod val="95000"/>
                    <a:lumOff val="5000"/>
                  </a:schemeClr>
                </a:solidFill>
                <a:latin typeface="Alexandria" charset="0"/>
                <a:cs typeface="Alexandria" charset="0"/>
              </a:rPr>
              <a:t>اكتساب مهارة إعداد خطة البحث القانوني المتميز.</a:t>
            </a:r>
          </a:p>
          <a:p>
            <a:pPr algn="r" rtl="1">
              <a:lnSpc>
                <a:spcPct val="150000"/>
              </a:lnSpc>
            </a:pPr>
            <a:endParaRPr lang="ar-EG" dirty="0">
              <a:solidFill>
                <a:schemeClr val="tx1">
                  <a:lumMod val="95000"/>
                  <a:lumOff val="5000"/>
                </a:schemeClr>
              </a:solidFill>
              <a:latin typeface="Alexandria" charset="0"/>
              <a:cs typeface="Alexandria" charset="0"/>
            </a:endParaRPr>
          </a:p>
          <a:p>
            <a:pPr marL="285750" indent="-285750" algn="r" rtl="1">
              <a:lnSpc>
                <a:spcPct val="150000"/>
              </a:lnSpc>
              <a:buFont typeface="Wingdings" panose="05000000000000000000" pitchFamily="2" charset="2"/>
              <a:buChar char="q"/>
            </a:pPr>
            <a:r>
              <a:rPr lang="ar-EG" dirty="0">
                <a:solidFill>
                  <a:schemeClr val="tx1">
                    <a:lumMod val="95000"/>
                    <a:lumOff val="5000"/>
                  </a:schemeClr>
                </a:solidFill>
                <a:latin typeface="Alexandria" charset="0"/>
                <a:cs typeface="Alexandria" charset="0"/>
              </a:rPr>
              <a:t>التحلي بالأمانة العلمية والقدرة على التوثيق وفقاً للمعايير العلمية.</a:t>
            </a:r>
          </a:p>
          <a:p>
            <a:pPr algn="r" rtl="1">
              <a:lnSpc>
                <a:spcPct val="150000"/>
              </a:lnSpc>
            </a:pPr>
            <a:endParaRPr lang="ar-EG" dirty="0">
              <a:solidFill>
                <a:schemeClr val="tx1">
                  <a:lumMod val="95000"/>
                  <a:lumOff val="5000"/>
                </a:schemeClr>
              </a:solidFill>
              <a:latin typeface="Alexandria" charset="0"/>
              <a:cs typeface="Alexandria" charset="0"/>
            </a:endParaRPr>
          </a:p>
          <a:p>
            <a:pPr marL="285750" indent="-285750" algn="r" rtl="1">
              <a:lnSpc>
                <a:spcPct val="150000"/>
              </a:lnSpc>
              <a:buFont typeface="Wingdings" panose="05000000000000000000" pitchFamily="2" charset="2"/>
              <a:buChar char="q"/>
            </a:pPr>
            <a:r>
              <a:rPr lang="ar-EG" dirty="0">
                <a:solidFill>
                  <a:schemeClr val="tx1">
                    <a:lumMod val="95000"/>
                    <a:lumOff val="5000"/>
                  </a:schemeClr>
                </a:solidFill>
                <a:latin typeface="Alexandria" charset="0"/>
                <a:cs typeface="Alexandria" charset="0"/>
              </a:rPr>
              <a:t>التعرف على هيئة البحث والشكل النهائي السليم للبحث. </a:t>
            </a:r>
          </a:p>
          <a:p>
            <a:pPr algn="r" rtl="1">
              <a:lnSpc>
                <a:spcPct val="150000"/>
              </a:lnSpc>
            </a:pPr>
            <a:endParaRPr lang="ar-EG" dirty="0">
              <a:solidFill>
                <a:schemeClr val="tx1">
                  <a:lumMod val="95000"/>
                  <a:lumOff val="5000"/>
                </a:schemeClr>
              </a:solidFill>
              <a:latin typeface="Alexandria" charset="0"/>
              <a:cs typeface="Alexandria" charset="0"/>
            </a:endParaRPr>
          </a:p>
          <a:p>
            <a:pPr marL="285750" indent="-285750" algn="r" rtl="1">
              <a:lnSpc>
                <a:spcPct val="150000"/>
              </a:lnSpc>
              <a:buFont typeface="Wingdings" panose="05000000000000000000" pitchFamily="2" charset="2"/>
              <a:buChar char="q"/>
            </a:pPr>
            <a:r>
              <a:rPr lang="ar-EG" dirty="0">
                <a:solidFill>
                  <a:schemeClr val="tx1">
                    <a:lumMod val="95000"/>
                    <a:lumOff val="5000"/>
                  </a:schemeClr>
                </a:solidFill>
                <a:latin typeface="Alexandria" charset="0"/>
                <a:cs typeface="Alexandria" charset="0"/>
              </a:rPr>
              <a:t>إعداد الأبحاث والرسائل القانونية من البداية حتى مرحلة المناقشة أو النشر.</a:t>
            </a:r>
          </a:p>
        </p:txBody>
      </p:sp>
    </p:spTree>
    <p:extLst>
      <p:ext uri="{BB962C8B-B14F-4D97-AF65-F5344CB8AC3E}">
        <p14:creationId xmlns:p14="http://schemas.microsoft.com/office/powerpoint/2010/main" val="2682698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a:latin typeface="Alexandria" charset="0"/>
                <a:cs typeface="Alexandria" charset="0"/>
              </a:rPr>
              <a:t>المرحلة السابقة على كتابة البحث القانوني  </a:t>
            </a:r>
            <a:br>
              <a:rPr lang="en-US" sz="1800" b="1">
                <a:latin typeface="Alexandria" charset="0"/>
                <a:cs typeface="Alexandria" charset="0"/>
              </a:rPr>
            </a:br>
            <a:r>
              <a:rPr lang="ar-EG" sz="1800" b="1">
                <a:latin typeface="Alexandria" charset="0"/>
                <a:cs typeface="Alexandria" charset="0"/>
              </a:rPr>
              <a:t>(اختيار الموضوع ،والعنوان ،والأجزاء الرئيسية لخطة البحث)</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6472" b="16472"/>
          <a:stretch/>
        </p:blipFill>
        <p:spPr>
          <a:xfrm>
            <a:off x="6096000" y="1397680"/>
            <a:ext cx="4962146" cy="2495550"/>
          </a:xfrm>
        </p:spPr>
      </p:pic>
      <p:sp>
        <p:nvSpPr>
          <p:cNvPr id="6" name="Rectangle 5"/>
          <p:cNvSpPr/>
          <p:nvPr/>
        </p:nvSpPr>
        <p:spPr>
          <a:xfrm>
            <a:off x="1206231" y="2035867"/>
            <a:ext cx="4791536" cy="3277116"/>
          </a:xfrm>
          <a:prstGeom prst="rect">
            <a:avLst/>
          </a:prstGeom>
        </p:spPr>
        <p:txBody>
          <a:bodyPr wrap="square">
            <a:spAutoFit/>
          </a:bodyPr>
          <a:lstStyle/>
          <a:p>
            <a:pPr algn="ctr" rtl="1">
              <a:lnSpc>
                <a:spcPct val="150000"/>
              </a:lnSpc>
            </a:pPr>
            <a:r>
              <a:rPr lang="ar-EG" b="1" dirty="0">
                <a:latin typeface="Alexandria" charset="0"/>
                <a:cs typeface="Alexandria" charset="0"/>
              </a:rPr>
              <a:t>المرحلة السابقة على كتابة البحث القانوني  </a:t>
            </a:r>
            <a:br>
              <a:rPr lang="en-US" b="1" dirty="0">
                <a:latin typeface="Alexandria" charset="0"/>
                <a:cs typeface="Alexandria" charset="0"/>
              </a:rPr>
            </a:br>
            <a:r>
              <a:rPr lang="ar-EG" b="1" dirty="0">
                <a:latin typeface="Alexandria" charset="0"/>
                <a:cs typeface="Alexandria" charset="0"/>
              </a:rPr>
              <a:t>(اختيار الموضوع ،والعنوان </a:t>
            </a:r>
          </a:p>
          <a:p>
            <a:pPr algn="ctr" rtl="1">
              <a:lnSpc>
                <a:spcPct val="150000"/>
              </a:lnSpc>
            </a:pPr>
            <a:r>
              <a:rPr lang="ar-EG" b="1" dirty="0">
                <a:latin typeface="Alexandria" charset="0"/>
                <a:cs typeface="Alexandria" charset="0"/>
              </a:rPr>
              <a:t>والأجزاء الرئيسية لخطة البحث)</a:t>
            </a:r>
          </a:p>
          <a:p>
            <a:pPr algn="r" rtl="1">
              <a:lnSpc>
                <a:spcPct val="150000"/>
              </a:lnSpc>
            </a:pPr>
            <a:endParaRPr lang="ar-EG" dirty="0">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اختيار موضوع البحث</a:t>
            </a:r>
            <a:br>
              <a:rPr lang="ar-EG" dirty="0">
                <a:latin typeface="Alexandria" charset="0"/>
                <a:cs typeface="Alexandria" charset="0"/>
              </a:rPr>
            </a:br>
            <a:r>
              <a:rPr lang="ar-EG" sz="1600" dirty="0">
                <a:latin typeface="Alexandria" charset="0"/>
                <a:cs typeface="Alexandria" charset="0"/>
              </a:rPr>
              <a:t>أولاً: الشروط اللازمة في موضوع البحث </a:t>
            </a:r>
            <a:br>
              <a:rPr lang="ar-EG" sz="1600" dirty="0">
                <a:latin typeface="Alexandria" charset="0"/>
                <a:cs typeface="Alexandria" charset="0"/>
              </a:rPr>
            </a:br>
            <a:r>
              <a:rPr lang="ar-EG" sz="1600" dirty="0">
                <a:latin typeface="Alexandria" charset="0"/>
                <a:cs typeface="Alexandria" charset="0"/>
              </a:rPr>
              <a:t>ثانياً: تحديد الإشكالية القانونية وعنوان البحث</a:t>
            </a:r>
          </a:p>
          <a:p>
            <a:pPr marL="285750" indent="-285750" algn="r" rtl="1">
              <a:lnSpc>
                <a:spcPct val="150000"/>
              </a:lnSpc>
              <a:buFont typeface="Wingdings" panose="05000000000000000000" pitchFamily="2" charset="2"/>
              <a:buChar char="q"/>
            </a:pPr>
            <a:r>
              <a:rPr lang="ar-EG" dirty="0">
                <a:latin typeface="Alexandria" charset="0"/>
                <a:cs typeface="Alexandria" charset="0"/>
              </a:rPr>
              <a:t>وضع خطة البحث </a:t>
            </a:r>
          </a:p>
        </p:txBody>
      </p:sp>
      <p:sp>
        <p:nvSpPr>
          <p:cNvPr id="17" name="TextBox 16"/>
          <p:cNvSpPr txBox="1"/>
          <p:nvPr/>
        </p:nvSpPr>
        <p:spPr>
          <a:xfrm>
            <a:off x="6575897" y="4269126"/>
            <a:ext cx="4968632" cy="1425262"/>
          </a:xfrm>
          <a:prstGeom prst="rect">
            <a:avLst/>
          </a:prstGeom>
          <a:noFill/>
        </p:spPr>
        <p:txBody>
          <a:bodyPr wrap="square" rtlCol="0">
            <a:spAutoFit/>
          </a:bodyPr>
          <a:lstStyle/>
          <a:p>
            <a:pPr algn="ctr" rtl="1">
              <a:lnSpc>
                <a:spcPct val="150000"/>
              </a:lnSpc>
            </a:pPr>
            <a:r>
              <a:rPr lang="ar-EG" sz="2000" b="1" dirty="0">
                <a:solidFill>
                  <a:srgbClr val="00B0F0"/>
                </a:solidFill>
                <a:latin typeface="Alexandria" charset="0"/>
                <a:cs typeface="Alexandria" charset="0"/>
              </a:rPr>
              <a:t>المحاضرة الأولى </a:t>
            </a:r>
          </a:p>
          <a:p>
            <a:pPr algn="ctr" rtl="1">
              <a:lnSpc>
                <a:spcPct val="150000"/>
              </a:lnSpc>
            </a:pPr>
            <a:br>
              <a:rPr lang="ar-EG" sz="2000" b="1" dirty="0">
                <a:solidFill>
                  <a:srgbClr val="00B0F0"/>
                </a:solidFill>
                <a:latin typeface="Alexandria" charset="0"/>
                <a:cs typeface="Alexandria" charset="0"/>
              </a:rPr>
            </a:br>
            <a:endParaRPr lang="en-US" sz="2000" b="1" dirty="0">
              <a:latin typeface="Alexandria" charset="0"/>
              <a:cs typeface="Alexandria" charset="0"/>
            </a:endParaRPr>
          </a:p>
        </p:txBody>
      </p:sp>
      <p:sp>
        <p:nvSpPr>
          <p:cNvPr id="18" name="Rectangle 17"/>
          <p:cNvSpPr/>
          <p:nvPr/>
        </p:nvSpPr>
        <p:spPr>
          <a:xfrm>
            <a:off x="6040360" y="349529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013434" y="3557933"/>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6157310" y="3789352"/>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396" b="8396"/>
          <a:stretch/>
        </p:blipFill>
        <p:spPr>
          <a:xfrm>
            <a:off x="6096000" y="1397680"/>
            <a:ext cx="4962146" cy="2495550"/>
          </a:xfrm>
        </p:spPr>
      </p:pic>
      <p:sp>
        <p:nvSpPr>
          <p:cNvPr id="6" name="Rectangle 5"/>
          <p:cNvSpPr/>
          <p:nvPr/>
        </p:nvSpPr>
        <p:spPr>
          <a:xfrm>
            <a:off x="1211023" y="3329647"/>
            <a:ext cx="4222539" cy="1158715"/>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sz="1600" dirty="0">
                <a:latin typeface="Alexandria" charset="0"/>
                <a:cs typeface="Alexandria" charset="0"/>
              </a:rPr>
              <a:t>الجانب العملي والتطبيقي لوضع خطة البحث</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جمع وتدوين المادة العلمية</a:t>
            </a:r>
            <a:endParaRPr lang="en-US" sz="1600" dirty="0">
              <a:latin typeface="Alexandria" charset="0"/>
              <a:cs typeface="Alexandria" charset="0"/>
            </a:endParaRPr>
          </a:p>
        </p:txBody>
      </p:sp>
      <p:sp>
        <p:nvSpPr>
          <p:cNvPr id="7" name="Rectangle 6"/>
          <p:cNvSpPr/>
          <p:nvPr/>
        </p:nvSpPr>
        <p:spPr>
          <a:xfrm>
            <a:off x="1271896" y="1710815"/>
            <a:ext cx="4747323" cy="1292020"/>
          </a:xfrm>
          <a:prstGeom prst="rect">
            <a:avLst/>
          </a:prstGeom>
        </p:spPr>
        <p:txBody>
          <a:bodyPr wrap="square">
            <a:spAutoFit/>
          </a:bodyPr>
          <a:lstStyle/>
          <a:p>
            <a:pPr algn="ctr" rtl="1">
              <a:lnSpc>
                <a:spcPct val="150000"/>
              </a:lnSpc>
            </a:pPr>
            <a:r>
              <a:rPr lang="ar-EG" b="1" dirty="0">
                <a:latin typeface="Alexandria" charset="0"/>
                <a:cs typeface="Alexandria" charset="0"/>
              </a:rPr>
              <a:t>المرحلة السابقة على كتابة البحث القانوني ( خطة البحث، وجمع وتدوين المادة العلمية)</a:t>
            </a:r>
            <a:endParaRPr lang="en-US" b="1" dirty="0">
              <a:latin typeface="Alexandria" charset="0"/>
              <a:cs typeface="Alexandria" charset="0"/>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المحاضرة الثانية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0987359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9767" b="9767"/>
          <a:stretch/>
        </p:blipFill>
        <p:spPr>
          <a:xfrm>
            <a:off x="6096000" y="1397680"/>
            <a:ext cx="4962146" cy="2495550"/>
          </a:xfrm>
        </p:spPr>
      </p:pic>
      <p:sp>
        <p:nvSpPr>
          <p:cNvPr id="6" name="Rectangle 5"/>
          <p:cNvSpPr/>
          <p:nvPr/>
        </p:nvSpPr>
        <p:spPr>
          <a:xfrm>
            <a:off x="1099225" y="2852992"/>
            <a:ext cx="4373247" cy="1992533"/>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dirty="0">
                <a:latin typeface="Alexandria" charset="0"/>
                <a:cs typeface="Alexandria" charset="0"/>
              </a:rPr>
              <a:t>كتابة متن الموضوع</a:t>
            </a:r>
          </a:p>
          <a:p>
            <a:pPr marL="285750" indent="-285750" algn="r" rtl="1">
              <a:lnSpc>
                <a:spcPct val="150000"/>
              </a:lnSpc>
              <a:buFont typeface="Wingdings" panose="05000000000000000000" pitchFamily="2" charset="2"/>
              <a:buChar char="q"/>
            </a:pPr>
            <a:r>
              <a:rPr lang="ar-EG" dirty="0">
                <a:latin typeface="Alexandria" charset="0"/>
                <a:cs typeface="Alexandria" charset="0"/>
              </a:rPr>
              <a:t>توثيق مصادر المعلومات</a:t>
            </a:r>
          </a:p>
          <a:p>
            <a:pPr algn="r" rtl="1">
              <a:lnSpc>
                <a:spcPct val="150000"/>
              </a:lnSpc>
            </a:pPr>
            <a:r>
              <a:rPr lang="ar-EG" dirty="0">
                <a:latin typeface="Alexandria" charset="0"/>
                <a:cs typeface="Alexandria" charset="0"/>
              </a:rPr>
              <a:t>أولاً: الاقتباس </a:t>
            </a:r>
            <a:br>
              <a:rPr lang="ar-EG" dirty="0">
                <a:latin typeface="Alexandria" charset="0"/>
                <a:cs typeface="Alexandria" charset="0"/>
              </a:rPr>
            </a:br>
            <a:r>
              <a:rPr lang="ar-EG" dirty="0">
                <a:latin typeface="Alexandria" charset="0"/>
                <a:cs typeface="Alexandria" charset="0"/>
              </a:rPr>
              <a:t>ثانياً: الهامش  </a:t>
            </a:r>
          </a:p>
          <a:p>
            <a:pPr algn="r" rtl="1">
              <a:lnSpc>
                <a:spcPct val="120000"/>
              </a:lnSpc>
            </a:pPr>
            <a:endParaRPr lang="en-US" sz="1400" dirty="0">
              <a:latin typeface="Alexandria" charset="0"/>
              <a:cs typeface="Alexandria" charset="0"/>
            </a:endParaRPr>
          </a:p>
        </p:txBody>
      </p:sp>
      <p:sp>
        <p:nvSpPr>
          <p:cNvPr id="7" name="Rectangle 6"/>
          <p:cNvSpPr/>
          <p:nvPr/>
        </p:nvSpPr>
        <p:spPr>
          <a:xfrm>
            <a:off x="1174619" y="1983189"/>
            <a:ext cx="4747323" cy="432683"/>
          </a:xfrm>
          <a:prstGeom prst="rect">
            <a:avLst/>
          </a:prstGeom>
        </p:spPr>
        <p:txBody>
          <a:bodyPr wrap="square">
            <a:spAutoFit/>
          </a:bodyPr>
          <a:lstStyle/>
          <a:p>
            <a:pPr algn="ctr" rtl="1">
              <a:lnSpc>
                <a:spcPct val="120000"/>
              </a:lnSpc>
            </a:pPr>
            <a:r>
              <a:rPr lang="ar-EG" sz="2000" b="1" dirty="0">
                <a:latin typeface="Alexandria" charset="0"/>
                <a:cs typeface="Alexandria" charset="0"/>
              </a:rPr>
              <a:t>البدء في مرحلة كتابة البحث القانوني </a:t>
            </a:r>
            <a:endParaRPr lang="en-US" sz="2000" b="1" dirty="0">
              <a:latin typeface="Alexandria" charset="0"/>
              <a:cs typeface="Alexandria" charset="0"/>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المحاضرة الثالثة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7169266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63037" y="135877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05" b="105"/>
          <a:stretch/>
        </p:blipFill>
        <p:spPr>
          <a:xfrm>
            <a:off x="6096000" y="1397680"/>
            <a:ext cx="4962146" cy="2495550"/>
          </a:xfrm>
        </p:spPr>
      </p:pic>
      <p:sp>
        <p:nvSpPr>
          <p:cNvPr id="6" name="Rectangle 5"/>
          <p:cNvSpPr/>
          <p:nvPr/>
        </p:nvSpPr>
        <p:spPr>
          <a:xfrm>
            <a:off x="1308298" y="2969724"/>
            <a:ext cx="4222539" cy="1291957"/>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dirty="0">
                <a:latin typeface="Alexandria" charset="0"/>
                <a:cs typeface="Alexandria" charset="0"/>
              </a:rPr>
              <a:t>كتابة مقدمة البحث	</a:t>
            </a:r>
            <a:endParaRPr lang="en-US" dirty="0">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كتابة قائمة المراجع</a:t>
            </a:r>
            <a:endParaRPr lang="en-US" dirty="0">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المرحلة اللاحقة على كتابة البحث</a:t>
            </a:r>
            <a:endParaRPr lang="en-US" dirty="0">
              <a:latin typeface="Alexandria" charset="0"/>
              <a:cs typeface="Alexandria" charset="0"/>
            </a:endParaRPr>
          </a:p>
        </p:txBody>
      </p:sp>
      <p:sp>
        <p:nvSpPr>
          <p:cNvPr id="7" name="Rectangle 6"/>
          <p:cNvSpPr/>
          <p:nvPr/>
        </p:nvSpPr>
        <p:spPr>
          <a:xfrm>
            <a:off x="1194075" y="1876185"/>
            <a:ext cx="4747323" cy="802014"/>
          </a:xfrm>
          <a:prstGeom prst="rect">
            <a:avLst/>
          </a:prstGeom>
        </p:spPr>
        <p:txBody>
          <a:bodyPr wrap="square">
            <a:spAutoFit/>
          </a:bodyPr>
          <a:lstStyle/>
          <a:p>
            <a:pPr algn="ctr" rtl="1">
              <a:lnSpc>
                <a:spcPct val="120000"/>
              </a:lnSpc>
            </a:pPr>
            <a:r>
              <a:rPr lang="ar-EG" sz="2000" b="1" dirty="0">
                <a:latin typeface="Alexandria" charset="0"/>
                <a:cs typeface="Alexandria" charset="0"/>
              </a:rPr>
              <a:t>الانتهاء من مرحلة كتابة البحث القانوني، والمرحلة اللاحقة عليها</a:t>
            </a:r>
            <a:endParaRPr lang="en-US" sz="2000" b="1" dirty="0">
              <a:latin typeface="Alexandria" charset="0"/>
              <a:cs typeface="Alexandria" charset="0"/>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المحاضرة الرابعة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890491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5512" b="15512"/>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015EECEC-1297-894C-0CC4-31962EAB531A}"/>
              </a:ext>
            </a:extLst>
          </p:cNvPr>
          <p:cNvSpPr/>
          <p:nvPr/>
        </p:nvSpPr>
        <p:spPr>
          <a:xfrm>
            <a:off x="3745150" y="2355198"/>
            <a:ext cx="8287546" cy="3374706"/>
          </a:xfrm>
          <a:prstGeom prst="rect">
            <a:avLst/>
          </a:prstGeom>
          <a:noFill/>
        </p:spPr>
        <p:txBody>
          <a:bodyPr wrap="square">
            <a:spAutoFit/>
          </a:bodyPr>
          <a:lstStyle/>
          <a:p>
            <a:pPr algn="r" rtl="1">
              <a:lnSpc>
                <a:spcPct val="150000"/>
              </a:lnSpc>
            </a:pPr>
            <a:r>
              <a:rPr lang="ar-EG" sz="1600" dirty="0">
                <a:latin typeface="Alexandria" charset="0"/>
                <a:cs typeface="Alexandria" charset="0"/>
              </a:rPr>
              <a:t>نسعى من خلال هذه الدورة التدريبية لتقديم فهماً شاملاً للبحث العلمي القانوني، بالتركيز على مراحل الكتابة وكيفية كتابة بحث قانوني مميز بدءاً من اختيار الموضوع وصولاً لنشر البحث في صورته النهائية.</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وذلك بالتركيز على كيفية تحديد مشكلة البحث، ووضع خطة وفقاً لمنهجية سليمة، واستخدام الأدوات والمصادر القانونية بفعالية. ونلقي الضوء على طريقة الكتابة العلمية القانونية وتنظيم الأفكار، والاهتمام بعملية المراجعة النهائية وتنسيق البحث وفقًا للمعايير الأكاديمية، فهدفنا هو التعرف على آلية كتابة بحث قانوني متميز يضيف للمعرفة والفكر الإنساني.</a:t>
            </a:r>
            <a:endParaRPr lang="en-US" sz="1600" dirty="0">
              <a:latin typeface="Alexandria" charset="0"/>
              <a:cs typeface="Alexandria" charset="0"/>
            </a:endParaRPr>
          </a:p>
        </p:txBody>
      </p:sp>
    </p:spTree>
    <p:extLst>
      <p:ext uri="{BB962C8B-B14F-4D97-AF65-F5344CB8AC3E}">
        <p14:creationId xmlns:p14="http://schemas.microsoft.com/office/powerpoint/2010/main" val="3044734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7610" y="1497714"/>
            <a:ext cx="8417320" cy="4072333"/>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المراجع</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جابر جاد نصار، أصول وفنون البحث العلمي، الطبعة الأولى، دار النهضة العربية بالقاهرة، 2022</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سقلاب فريدة، محاضرات في منهجية العلوم القانونية، جامعة عبدالرحمن ميره، بجايه – الجزائر، 2017- 2018</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محمد عادل عسكر، د/ أكمل يوسف السعيد، القواعد الأساسية لأصول البحث القانوني، مطبعة جامعة المنصوؤة، بدون تاريخ</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مصطفى البنداري أبو سعده، المنهجية القانونية بين القواعد النظرية والمهارات التطبيقية، دار النهضة العربية بالقاهرة، الطبعة الأولى، 2022 – 2023</a:t>
            </a:r>
          </a:p>
          <a:p>
            <a:pPr algn="r" rtl="1">
              <a:lnSpc>
                <a:spcPct val="150000"/>
              </a:lnSpc>
            </a:pPr>
            <a:endParaRPr lang="ar-EG" sz="1400" dirty="0">
              <a:solidFill>
                <a:srgbClr val="2D3956"/>
              </a:solidFill>
              <a:latin typeface="Alexandria" charset="0"/>
              <a:cs typeface="Alexandria" charset="0"/>
            </a:endParaRPr>
          </a:p>
          <a:p>
            <a:pPr marL="285750" indent="-285750">
              <a:lnSpc>
                <a:spcPct val="150000"/>
              </a:lnSpc>
              <a:buFont typeface="Wingdings" panose="05000000000000000000" pitchFamily="2" charset="2"/>
              <a:buChar char="§"/>
            </a:pPr>
            <a:r>
              <a:rPr lang="en-US" sz="1400" dirty="0">
                <a:solidFill>
                  <a:srgbClr val="2D3956"/>
                </a:solidFill>
                <a:latin typeface="Alexandria" charset="0"/>
                <a:cs typeface="Alexandria" charset="0"/>
              </a:rPr>
              <a:t>McConville, M., &amp; Chui, W. H. (2007). Research methods for law. In Edinburgh University Press eBooks.</a:t>
            </a:r>
          </a:p>
          <a:p>
            <a:pPr algn="r" rtl="1">
              <a:lnSpc>
                <a:spcPct val="150000"/>
              </a:lnSpc>
            </a:pP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http://schemas.microsoft.com/office/2006/documentManagement/types"/>
    <ds:schemaRef ds:uri="http://schemas.microsoft.com/office/2006/metadata/properties"/>
    <ds:schemaRef ds:uri="http://schemas.microsoft.com/office/infopath/2007/PartnerControls"/>
    <ds:schemaRef ds:uri="http://purl.org/dc/terms/"/>
    <ds:schemaRef ds:uri="688354b5-287c-4cda-825e-1d7935aea40e"/>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462</TotalTime>
  <Words>702</Words>
  <Application>Microsoft Office PowerPoint</Application>
  <PresentationFormat>Widescreen</PresentationFormat>
  <Paragraphs>88</Paragraphs>
  <Slides>13</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9</cp:revision>
  <dcterms:created xsi:type="dcterms:W3CDTF">2023-04-29T09:08:00Z</dcterms:created>
  <dcterms:modified xsi:type="dcterms:W3CDTF">2024-10-04T23:24:58Z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