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480" r:id="rId2"/>
    <p:sldId id="303" r:id="rId3"/>
    <p:sldId id="271" r:id="rId4"/>
    <p:sldId id="313" r:id="rId5"/>
    <p:sldId id="276" r:id="rId6"/>
    <p:sldId id="260" r:id="rId7"/>
    <p:sldId id="261" r:id="rId8"/>
    <p:sldId id="262" r:id="rId9"/>
    <p:sldId id="263" r:id="rId10"/>
    <p:sldId id="264" r:id="rId11"/>
    <p:sldId id="265" r:id="rId12"/>
    <p:sldId id="266" r:id="rId13"/>
    <p:sldId id="267" r:id="rId14"/>
    <p:sldId id="268" r:id="rId15"/>
    <p:sldId id="269" r:id="rId16"/>
    <p:sldId id="270" r:id="rId17"/>
    <p:sldId id="481" r:id="rId18"/>
    <p:sldId id="482" r:id="rId19"/>
    <p:sldId id="272" r:id="rId20"/>
    <p:sldId id="273" r:id="rId21"/>
    <p:sldId id="484" r:id="rId22"/>
    <p:sldId id="275" r:id="rId23"/>
    <p:sldId id="483"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56"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260"/>
            <p14:sldId id="261"/>
            <p14:sldId id="262"/>
            <p14:sldId id="263"/>
            <p14:sldId id="264"/>
            <p14:sldId id="265"/>
            <p14:sldId id="266"/>
            <p14:sldId id="267"/>
            <p14:sldId id="268"/>
            <p14:sldId id="269"/>
            <p14:sldId id="270"/>
            <p14:sldId id="481"/>
            <p14:sldId id="482"/>
            <p14:sldId id="272"/>
            <p14:sldId id="273"/>
            <p14:sldId id="484"/>
            <p14:sldId id="275"/>
            <p14:sldId id="483"/>
            <p14:sldId id="277"/>
            <p14:sldId id="278"/>
            <p14:sldId id="279"/>
            <p14:sldId id="280"/>
            <p14:sldId id="281"/>
            <p14:sldId id="282"/>
            <p14:sldId id="283"/>
            <p14:sldId id="284"/>
            <p14:sldId id="285"/>
            <p14:sldId id="286"/>
            <p14:sldId id="287"/>
            <p14:sldId id="288"/>
            <p14:sldId id="289"/>
            <p14:sldId id="290"/>
            <p14:sldId id="291"/>
            <p14:sldId id="292"/>
            <p14:sldId id="293"/>
            <p14:sldId id="294"/>
            <p14:sldId id="25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106" d="100"/>
          <a:sy n="106" d="100"/>
        </p:scale>
        <p:origin x="96"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8" name="Google Shape;12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129" name="Google Shape;129;p5: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130" name="Google Shape;13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141" name="Google Shape;141;p6: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142" name="Google Shape;14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151" name="Google Shape;151;p7: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152" name="Google Shape;15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162" name="Google Shape;162;p8: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163" name="Google Shape;163;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174" name="Google Shape;174;p9: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175" name="Google Shape;17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185" name="Google Shape;185;p10: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186" name="Google Shape;18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196" name="Google Shape;196;p11: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197" name="Google Shape;197;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6" name="Google Shape;206;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07" name="Google Shape;207;p12: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208" name="Google Shape;208;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18" name="Google Shape;218;p13: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219" name="Google Shape;219;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7" name="Google Shape;227;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28" name="Google Shape;228;p14: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229" name="Google Shape;229;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15</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8" name="Google Shape;238;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39" name="Google Shape;239;p15: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240" name="Google Shape;240;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16</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8" name="Google Shape;238;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39" name="Google Shape;239;p15: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240" name="Google Shape;240;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17</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8" name="Google Shape;248;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49" name="Google Shape;249;p16: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250" name="Google Shape;250;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18</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8" name="Google Shape;258;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59" name="Google Shape;259;p17: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260" name="Google Shape;260;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19</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9" name="Google Shape;269;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70" name="Google Shape;270;p18: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271" name="Google Shape;271;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20</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8" name="Google Shape;288;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89" name="Google Shape;289;p20: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290" name="Google Shape;290;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22</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8" name="Google Shape;298;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99" name="Google Shape;299;p21: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300" name="Google Shape;300;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23</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1" name="Google Shape;311;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312" name="Google Shape;312;p22: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313" name="Google Shape;313;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24</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0" name="Google Shape;320;p2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321" name="Google Shape;321;p23: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322" name="Google Shape;322;p2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25</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0" name="Google Shape;330;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331" name="Google Shape;331;p24: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332" name="Google Shape;332;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26</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0" name="Google Shape;340;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341" name="Google Shape;341;p25: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342" name="Google Shape;342;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27</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2" name="Google Shape;352;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353" name="Google Shape;353;p26: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354" name="Google Shape;354;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28</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
        <p:cNvGrpSpPr/>
        <p:nvPr/>
      </p:nvGrpSpPr>
      <p:grpSpPr>
        <a:xfrm>
          <a:off x="0" y="0"/>
          <a:ext cx="0" cy="0"/>
          <a:chOff x="0" y="0"/>
          <a:chExt cx="0" cy="0"/>
        </a:xfrm>
      </p:grpSpPr>
      <p:sp>
        <p:nvSpPr>
          <p:cNvPr id="363" name="Google Shape;363;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4" name="Google Shape;364;p2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365" name="Google Shape;365;p27: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366" name="Google Shape;366;p2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29</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5" name="Google Shape;375;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376" name="Google Shape;376;p28: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377" name="Google Shape;377;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30</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7" name="Google Shape;387;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388" name="Google Shape;388;p29: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389" name="Google Shape;389;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31</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8" name="Google Shape;398;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399" name="Google Shape;399;p30: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400" name="Google Shape;400;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32</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
        <p:cNvGrpSpPr/>
        <p:nvPr/>
      </p:nvGrpSpPr>
      <p:grpSpPr>
        <a:xfrm>
          <a:off x="0" y="0"/>
          <a:ext cx="0" cy="0"/>
          <a:chOff x="0" y="0"/>
          <a:chExt cx="0" cy="0"/>
        </a:xfrm>
      </p:grpSpPr>
      <p:sp>
        <p:nvSpPr>
          <p:cNvPr id="409" name="Google Shape;409;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0" name="Google Shape;410;p3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411" name="Google Shape;411;p31: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412" name="Google Shape;412;p3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33</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0" name="Google Shape;420;p3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421" name="Google Shape;421;p32: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422" name="Google Shape;422;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34</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8"/>
        <p:cNvGrpSpPr/>
        <p:nvPr/>
      </p:nvGrpSpPr>
      <p:grpSpPr>
        <a:xfrm>
          <a:off x="0" y="0"/>
          <a:ext cx="0" cy="0"/>
          <a:chOff x="0" y="0"/>
          <a:chExt cx="0" cy="0"/>
        </a:xfrm>
      </p:grpSpPr>
      <p:sp>
        <p:nvSpPr>
          <p:cNvPr id="429" name="Google Shape;429;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0" name="Google Shape;430;p3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431" name="Google Shape;431;p33: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432" name="Google Shape;432;p3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35</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1" name="Google Shape;441;p3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442" name="Google Shape;442;p34: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443" name="Google Shape;443;p3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36</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9"/>
        <p:cNvGrpSpPr/>
        <p:nvPr/>
      </p:nvGrpSpPr>
      <p:grpSpPr>
        <a:xfrm>
          <a:off x="0" y="0"/>
          <a:ext cx="0" cy="0"/>
          <a:chOff x="0" y="0"/>
          <a:chExt cx="0" cy="0"/>
        </a:xfrm>
      </p:grpSpPr>
      <p:sp>
        <p:nvSpPr>
          <p:cNvPr id="450" name="Google Shape;450;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1" name="Google Shape;451;p3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452" name="Google Shape;452;p35: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453" name="Google Shape;453;p3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37</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9"/>
        <p:cNvGrpSpPr/>
        <p:nvPr/>
      </p:nvGrpSpPr>
      <p:grpSpPr>
        <a:xfrm>
          <a:off x="0" y="0"/>
          <a:ext cx="0" cy="0"/>
          <a:chOff x="0" y="0"/>
          <a:chExt cx="0" cy="0"/>
        </a:xfrm>
      </p:grpSpPr>
      <p:sp>
        <p:nvSpPr>
          <p:cNvPr id="460" name="Google Shape;460;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1" name="Google Shape;461;p3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462" name="Google Shape;462;p36: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463" name="Google Shape;463;p3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38</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9"/>
        <p:cNvGrpSpPr/>
        <p:nvPr/>
      </p:nvGrpSpPr>
      <p:grpSpPr>
        <a:xfrm>
          <a:off x="0" y="0"/>
          <a:ext cx="0" cy="0"/>
          <a:chOff x="0" y="0"/>
          <a:chExt cx="0" cy="0"/>
        </a:xfrm>
      </p:grpSpPr>
      <p:sp>
        <p:nvSpPr>
          <p:cNvPr id="470" name="Google Shape;470;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1" name="Google Shape;471;p3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472" name="Google Shape;472;p37: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473" name="Google Shape;473;p3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39</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0"/>
        <p:cNvGrpSpPr/>
        <p:nvPr/>
      </p:nvGrpSpPr>
      <p:grpSpPr>
        <a:xfrm>
          <a:off x="0" y="0"/>
          <a:ext cx="0" cy="0"/>
          <a:chOff x="0" y="0"/>
          <a:chExt cx="0" cy="0"/>
        </a:xfrm>
      </p:grpSpPr>
      <p:sp>
        <p:nvSpPr>
          <p:cNvPr id="481" name="Google Shape;481;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2" name="Google Shape;482;p3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483" name="Google Shape;483;p38: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GB"/>
              <a:t>22/03/2023</a:t>
            </a:r>
            <a:endParaRPr/>
          </a:p>
        </p:txBody>
      </p:sp>
      <p:sp>
        <p:nvSpPr>
          <p:cNvPr id="484" name="Google Shape;484;p3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40</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
        <p:cNvGrpSpPr/>
        <p:nvPr/>
      </p:nvGrpSpPr>
      <p:grpSpPr>
        <a:xfrm>
          <a:off x="0" y="0"/>
          <a:ext cx="0" cy="0"/>
          <a:chOff x="0" y="0"/>
          <a:chExt cx="0" cy="0"/>
        </a:xfrm>
      </p:grpSpPr>
      <p:sp>
        <p:nvSpPr>
          <p:cNvPr id="493" name="Google Shape;493;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4" name="Google Shape;494;p3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495" name="Google Shape;495;p3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8/2/2024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7.svg"/><Relationship Id="rId2" Type="http://schemas.openxmlformats.org/officeDocument/2006/relationships/image" Target="../media/image12.jpeg"/><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Amany Ramadan</a:t>
            </a:r>
          </a:p>
        </p:txBody>
      </p:sp>
      <p:sp>
        <p:nvSpPr>
          <p:cNvPr id="31" name="TextBox 30">
            <a:extLst>
              <a:ext uri="{FF2B5EF4-FFF2-40B4-BE49-F238E27FC236}">
                <a16:creationId xmlns:a16="http://schemas.microsoft.com/office/drawing/2014/main" id="{16E4CC76-2D0D-6204-3FBC-B0856D8E8836}"/>
              </a:ext>
            </a:extLst>
          </p:cNvPr>
          <p:cNvSpPr txBox="1"/>
          <p:nvPr/>
        </p:nvSpPr>
        <p:spPr>
          <a:xfrm>
            <a:off x="538079" y="1843685"/>
            <a:ext cx="4876528" cy="1307537"/>
          </a:xfrm>
          <a:prstGeom prst="rect">
            <a:avLst/>
          </a:prstGeom>
          <a:noFill/>
        </p:spPr>
        <p:txBody>
          <a:bodyPr wrap="non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1" i="0" u="none" strike="noStrike" kern="1200" cap="none" spc="0" normalizeH="0" baseline="0" noProof="0">
                <a:ln>
                  <a:noFill/>
                </a:ln>
                <a:solidFill>
                  <a:srgbClr val="00B0F0"/>
                </a:solidFill>
                <a:effectLst/>
                <a:uLnTx/>
                <a:uFillTx/>
                <a:latin typeface="Times New Roman" panose="02020603050405020304" pitchFamily="18" charset="0"/>
                <a:ea typeface="+mn-ea"/>
                <a:cs typeface="Times New Roman" panose="02020603050405020304" pitchFamily="18" charset="0"/>
                <a:sym typeface="Georgia"/>
              </a:rPr>
              <a:t>Entrepreneurial Leadership &amp;</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1" i="0" u="none" strike="noStrike" kern="1200" cap="none" spc="0" normalizeH="0" baseline="0" noProof="0">
                <a:ln>
                  <a:noFill/>
                </a:ln>
                <a:solidFill>
                  <a:srgbClr val="00B0F0"/>
                </a:solidFill>
                <a:effectLst/>
                <a:uLnTx/>
                <a:uFillTx/>
                <a:latin typeface="Times New Roman" panose="02020603050405020304" pitchFamily="18" charset="0"/>
                <a:ea typeface="+mn-ea"/>
                <a:cs typeface="Times New Roman" panose="02020603050405020304" pitchFamily="18" charset="0"/>
                <a:sym typeface="Georgia"/>
              </a:rPr>
              <a:t> Organizational Behaviour</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8</a:t>
            </a: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189749"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612</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486681" y="2610676"/>
            <a:ext cx="4876528" cy="1307537"/>
          </a:xfrm>
          <a:prstGeom prst="rect">
            <a:avLst/>
          </a:prstGeom>
          <a:noFill/>
        </p:spPr>
        <p:txBody>
          <a:bodyPr wrap="non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lang="en-US" sz="2800" b="1" dirty="0">
                <a:solidFill>
                  <a:srgbClr val="00B0F0"/>
                </a:solidFill>
                <a:latin typeface="Times New Roman" panose="02020603050405020304" pitchFamily="18" charset="0"/>
                <a:cs typeface="Times New Roman" panose="02020603050405020304" pitchFamily="18" charset="0"/>
                <a:sym typeface="Georgia"/>
              </a:rPr>
              <a:t>Entrepreneurial Leadership &amp;</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lang="en-US" sz="2800" b="1" dirty="0">
                <a:solidFill>
                  <a:srgbClr val="00B0F0"/>
                </a:solidFill>
                <a:latin typeface="Times New Roman" panose="02020603050405020304" pitchFamily="18" charset="0"/>
                <a:cs typeface="Times New Roman" panose="02020603050405020304" pitchFamily="18" charset="0"/>
                <a:sym typeface="Georgia"/>
              </a:rPr>
              <a:t> Organizational </a:t>
            </a:r>
            <a:r>
              <a:rPr lang="en-US" sz="2800" b="1" dirty="0" err="1">
                <a:solidFill>
                  <a:srgbClr val="00B0F0"/>
                </a:solidFill>
                <a:latin typeface="Times New Roman" panose="02020603050405020304" pitchFamily="18" charset="0"/>
                <a:cs typeface="Times New Roman" panose="02020603050405020304" pitchFamily="18" charset="0"/>
                <a:sym typeface="Georgia"/>
              </a:rPr>
              <a:t>Behaviour</a:t>
            </a:r>
            <a:endParaRPr lang="en-US" sz="2800" b="1" dirty="0">
              <a:solidFill>
                <a:srgbClr val="00B0F0"/>
              </a:solidFill>
              <a:latin typeface="Times New Roman" panose="02020603050405020304" pitchFamily="18" charset="0"/>
              <a:cs typeface="Times New Roman" panose="02020603050405020304" pitchFamily="18" charset="0"/>
              <a:sym typeface="Arial"/>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8</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423788"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( 612)</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Amany Ramadan</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4622356" cy="584775"/>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Organizational Behavior </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08</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4459449" y="1799303"/>
            <a:ext cx="7106686" cy="5120954"/>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Dimensions of Intellectual Ability</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General mental ability (GMA)</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Intellectual Ability and Job Satisfaction</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Physical Abilities</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Implementing Diversity Management Strategies</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Positive diversity climate</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Diversity management</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Diversity in Groups</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Diversity Programs</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Attitudes and Job Satisfaction</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285750" marR="0" lvl="0" indent="-285750" algn="l" defTabSz="914400" rtl="0" eaLnBrk="1" fontAlgn="auto" latinLnBrk="0" hangingPunct="1">
              <a:lnSpc>
                <a:spcPct val="15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The three components of an attitude.</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FFA5110-D303-8E99-9318-4AD8A70C4786}"/>
              </a:ext>
            </a:extLst>
          </p:cNvPr>
          <p:cNvSpPr txBox="1"/>
          <p:nvPr/>
        </p:nvSpPr>
        <p:spPr>
          <a:xfrm>
            <a:off x="4801381" y="1241295"/>
            <a:ext cx="4113898" cy="646331"/>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FF0000"/>
                </a:solidFill>
                <a:effectLst/>
                <a:uLnTx/>
                <a:uFillTx/>
                <a:latin typeface="Times New Roman"/>
                <a:ea typeface="Times New Roman"/>
                <a:cs typeface="Times New Roman"/>
                <a:sym typeface="Times New Roman"/>
              </a:rPr>
              <a:t>The previous lecture covered the following topics</a:t>
            </a:r>
            <a:endParaRPr kumimoji="0" lang="en-US" sz="1600" b="0" i="0" u="none" strike="noStrike" kern="1200" cap="none" spc="0" normalizeH="0" baseline="0" noProof="0" dirty="0">
              <a:ln>
                <a:noFill/>
              </a:ln>
              <a:solidFill>
                <a:srgbClr val="FF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2569408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907576"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This lecture covers the following topics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081934"/>
          </a:xfrm>
          <a:prstGeom prst="rect">
            <a:avLst/>
          </a:prstGeom>
          <a:noFill/>
        </p:spPr>
        <p:txBody>
          <a:bodyPr wrap="square" rtlCol="0">
            <a:spAutoFit/>
          </a:bodyPr>
          <a:lstStyle/>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Outcomes of Job Satisfaction</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The Impact of Job Dissatisfaction</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Understanding the Impact</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Implications for Managers</a:t>
            </a:r>
            <a:endParaRPr kumimoji="0" lang="en-US" sz="1400" b="0" i="0" u="none" strike="noStrike" kern="0" cap="none" spc="0" normalizeH="0" baseline="0" noProof="0">
              <a:ln>
                <a:noFill/>
              </a:ln>
              <a:solidFill>
                <a:srgbClr val="000000"/>
              </a:solidFill>
              <a:effectLst/>
              <a:uLnTx/>
              <a:uFillTx/>
              <a:latin typeface="Arial"/>
              <a:cs typeface="Arial"/>
              <a:sym typeface="Arial"/>
            </a:endParaRP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2000" b="0" i="0" u="none" strike="noStrike" kern="0" cap="none" spc="0" normalizeH="0" baseline="0" noProof="0">
                <a:ln>
                  <a:noFill/>
                </a:ln>
                <a:solidFill>
                  <a:srgbClr val="000000"/>
                </a:solidFill>
                <a:effectLst/>
                <a:uLnTx/>
                <a:uFillTx/>
                <a:latin typeface="Calibri"/>
                <a:ea typeface="Calibri"/>
                <a:cs typeface="Calibri"/>
                <a:sym typeface="Calibri"/>
              </a:rPr>
              <a:t>Emotions and Moods</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6</a:t>
            </a:fld>
            <a:endParaRPr/>
          </a:p>
        </p:txBody>
      </p:sp>
      <p:sp>
        <p:nvSpPr>
          <p:cNvPr id="133" name="Google Shape;133;p5"/>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134" name="Google Shape;134;p5"/>
          <p:cNvSpPr txBox="1"/>
          <p:nvPr/>
        </p:nvSpPr>
        <p:spPr>
          <a:xfrm>
            <a:off x="2682240" y="310237"/>
            <a:ext cx="60960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Outcomes of Job Satisfaction</a:t>
            </a:r>
            <a:endParaRPr dirty="0"/>
          </a:p>
        </p:txBody>
      </p:sp>
      <p:sp>
        <p:nvSpPr>
          <p:cNvPr id="135" name="Google Shape;135;p5"/>
          <p:cNvSpPr txBox="1"/>
          <p:nvPr/>
        </p:nvSpPr>
        <p:spPr>
          <a:xfrm>
            <a:off x="1346981" y="1521469"/>
            <a:ext cx="9442939"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dirty="0">
                <a:solidFill>
                  <a:schemeClr val="dk1"/>
                </a:solidFill>
                <a:latin typeface="Calibri"/>
                <a:ea typeface="Calibri"/>
                <a:cs typeface="Calibri"/>
                <a:sym typeface="Calibri"/>
              </a:rPr>
              <a:t>Having discussed some of the causes of job satisfaction, we now turn to some specific outcomes.</a:t>
            </a:r>
            <a:endParaRPr dirty="0"/>
          </a:p>
        </p:txBody>
      </p:sp>
      <p:sp>
        <p:nvSpPr>
          <p:cNvPr id="136" name="Google Shape;136;p5"/>
          <p:cNvSpPr txBox="1"/>
          <p:nvPr/>
        </p:nvSpPr>
        <p:spPr>
          <a:xfrm>
            <a:off x="764344" y="2119382"/>
            <a:ext cx="10728961" cy="1477328"/>
          </a:xfrm>
          <a:prstGeom prst="rect">
            <a:avLst/>
          </a:prstGeom>
          <a:noFill/>
          <a:ln w="9525" cap="flat" cmpd="sng">
            <a:solidFill>
              <a:schemeClr val="accent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Job Performance</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As a general rule, happy workers are more likely to be productive workers. Some researchers used to believe the relationship between job satisfaction and job performance was a myth, but a review of 300 studies suggested the correlation is quite robust. Individuals with higher job satisfaction perform better, and organizations with more satisfied employees tend to be more effective than those with fewer.</a:t>
            </a:r>
            <a:endParaRPr/>
          </a:p>
        </p:txBody>
      </p:sp>
      <p:sp>
        <p:nvSpPr>
          <p:cNvPr id="137" name="Google Shape;137;p5"/>
          <p:cNvSpPr txBox="1"/>
          <p:nvPr/>
        </p:nvSpPr>
        <p:spPr>
          <a:xfrm>
            <a:off x="764344" y="3825291"/>
            <a:ext cx="10728961" cy="1477328"/>
          </a:xfrm>
          <a:prstGeom prst="rect">
            <a:avLst/>
          </a:prstGeom>
          <a:noFill/>
          <a:ln w="9525" cap="flat" cmpd="sng">
            <a:solidFill>
              <a:schemeClr val="accent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Organizational Citizenship Behavior (OCB)</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It seems logical that job satisfaction should be a major determinant of an employee’s organizational citizenship behavior. (OCBs) include people talking positively about their organizations, helping others, and going beyond the normal expectations of their jobs. Evidence suggests job satisfaction is moderately correlated with (OCB); people who are more satisfied with their jobs are more likely to engage in citizenship behavior.</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7</a:t>
            </a:fld>
            <a:endParaRPr/>
          </a:p>
        </p:txBody>
      </p:sp>
      <p:sp>
        <p:nvSpPr>
          <p:cNvPr id="145" name="Google Shape;145;p6"/>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146" name="Google Shape;146;p6"/>
          <p:cNvSpPr txBox="1"/>
          <p:nvPr/>
        </p:nvSpPr>
        <p:spPr>
          <a:xfrm>
            <a:off x="1397391" y="1379698"/>
            <a:ext cx="9397218" cy="4508285"/>
          </a:xfrm>
          <a:prstGeom prst="rect">
            <a:avLst/>
          </a:prstGeom>
          <a:noFill/>
          <a:ln>
            <a:noFill/>
          </a:ln>
        </p:spPr>
        <p:txBody>
          <a:bodyPr spcFirstLastPara="1" wrap="square" lIns="91425" tIns="45700" rIns="91425" bIns="45700" anchor="t" anchorCtr="0">
            <a:spAutoFit/>
          </a:bodyPr>
          <a:lstStyle/>
          <a:p>
            <a:pPr marL="0" marR="0" lvl="0" indent="0" algn="l" rtl="0">
              <a:lnSpc>
                <a:spcPct val="200000"/>
              </a:lnSpc>
              <a:spcBef>
                <a:spcPts val="0"/>
              </a:spcBef>
              <a:spcAft>
                <a:spcPts val="0"/>
              </a:spcAft>
              <a:buNone/>
            </a:pPr>
            <a:r>
              <a:rPr lang="en-GB" sz="1800" b="1" i="1">
                <a:solidFill>
                  <a:schemeClr val="dk1"/>
                </a:solidFill>
                <a:latin typeface="Calibri"/>
                <a:ea typeface="Calibri"/>
                <a:cs typeface="Calibri"/>
                <a:sym typeface="Calibri"/>
              </a:rPr>
              <a:t>Why does job satisfaction lead to OCB</a:t>
            </a:r>
            <a:r>
              <a:rPr lang="en-GB" sz="2000" b="1">
                <a:solidFill>
                  <a:srgbClr val="C00000"/>
                </a:solidFill>
                <a:latin typeface="Calibri"/>
                <a:ea typeface="Calibri"/>
                <a:cs typeface="Calibri"/>
                <a:sym typeface="Calibri"/>
              </a:rPr>
              <a:t>?</a:t>
            </a:r>
            <a:r>
              <a:rPr lang="en-GB" sz="1800">
                <a:solidFill>
                  <a:schemeClr val="dk1"/>
                </a:solidFill>
                <a:latin typeface="Calibri"/>
                <a:ea typeface="Calibri"/>
                <a:cs typeface="Calibri"/>
                <a:sym typeface="Calibri"/>
              </a:rPr>
              <a:t> One reason is trust. Research in 18 countries suggests that managers reciprocate employees’ (OCBs) with trusting behaviors of their own.  Individuals who feel their coworkers support them are also more likely to engage in helpful behaviors than those who have antagonistic coworker relationships.  Personality matters, too. Individuals with certain personality traits (agreeableness and conscientiousness, for example  ) are more satisfied with their work, which in turn leads them to engage in more (OCB).  Finally, individuals who receive positive feedback on their (OCBs) from their peers are more likely to continue their citizenship activities. </a:t>
            </a:r>
            <a:endParaRPr/>
          </a:p>
        </p:txBody>
      </p:sp>
      <p:sp>
        <p:nvSpPr>
          <p:cNvPr id="147" name="Google Shape;147;p6"/>
          <p:cNvSpPr txBox="1"/>
          <p:nvPr/>
        </p:nvSpPr>
        <p:spPr>
          <a:xfrm>
            <a:off x="2682240" y="310237"/>
            <a:ext cx="60960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Outcomes of Job Satisfaction</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8</a:t>
            </a:fld>
            <a:endParaRPr/>
          </a:p>
        </p:txBody>
      </p:sp>
      <p:sp>
        <p:nvSpPr>
          <p:cNvPr id="155" name="Google Shape;155;p7"/>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156" name="Google Shape;156;p7"/>
          <p:cNvSpPr txBox="1"/>
          <p:nvPr/>
        </p:nvSpPr>
        <p:spPr>
          <a:xfrm>
            <a:off x="2682240" y="310237"/>
            <a:ext cx="6096000"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Outcomes of Job Satisfaction</a:t>
            </a:r>
            <a:endParaRPr dirty="0"/>
          </a:p>
        </p:txBody>
      </p:sp>
      <p:sp>
        <p:nvSpPr>
          <p:cNvPr id="157" name="Google Shape;157;p7"/>
          <p:cNvSpPr txBox="1"/>
          <p:nvPr/>
        </p:nvSpPr>
        <p:spPr>
          <a:xfrm>
            <a:off x="919088" y="1506589"/>
            <a:ext cx="10199075" cy="1477328"/>
          </a:xfrm>
          <a:prstGeom prst="rect">
            <a:avLst/>
          </a:prstGeom>
          <a:noFill/>
          <a:ln w="9525" cap="flat" cmpd="sng">
            <a:solidFill>
              <a:schemeClr val="accent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Customer Satisfaction</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Because service organization managers should be concerned with pleasing customers, it’s reasonable to ask whether employee satisfaction is related to positive customer outcomes. For frontline employees who have regular customer contact, the answer is “yes.” Satisfied employees appear to increase customer satisfaction and loyalty.</a:t>
            </a:r>
            <a:endParaRPr/>
          </a:p>
        </p:txBody>
      </p:sp>
      <p:sp>
        <p:nvSpPr>
          <p:cNvPr id="158" name="Google Shape;158;p7"/>
          <p:cNvSpPr txBox="1"/>
          <p:nvPr/>
        </p:nvSpPr>
        <p:spPr>
          <a:xfrm>
            <a:off x="919089" y="3254102"/>
            <a:ext cx="10199076" cy="2308324"/>
          </a:xfrm>
          <a:prstGeom prst="rect">
            <a:avLst/>
          </a:prstGeom>
          <a:noFill/>
          <a:ln w="9525" cap="flat" cmpd="sng">
            <a:solidFill>
              <a:schemeClr val="accent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Life Satisfaction</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 Until now, we’ve treated job satisfaction as if it were separate from life satisfaction, but they may be more related than you think. Research in Europe indicates that job satisfaction is positively correlated with life satisfaction, and our attitudes and experiences in life spill over into our job approaches and experiences. Furthermore, life satisfaction decreases when people become unemployed, according to research in Germany, and not just because of the loss of income. For most individuals, work is an important part of life, and therefore it makes sense that our overall happiness depends in no small part on our happiness in our work (our job satisfaction).</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9</a:t>
            </a:fld>
            <a:endParaRPr/>
          </a:p>
        </p:txBody>
      </p:sp>
      <p:sp>
        <p:nvSpPr>
          <p:cNvPr id="166" name="Google Shape;166;p8"/>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167" name="Google Shape;167;p8"/>
          <p:cNvSpPr txBox="1"/>
          <p:nvPr/>
        </p:nvSpPr>
        <p:spPr>
          <a:xfrm>
            <a:off x="2682240" y="310237"/>
            <a:ext cx="6096000"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dirty="0">
                <a:latin typeface="Calibri"/>
                <a:ea typeface="Calibri"/>
                <a:cs typeface="Calibri"/>
                <a:sym typeface="Calibri"/>
              </a:rPr>
              <a:t>The Impact of Job Dissatisfaction</a:t>
            </a:r>
            <a:endParaRPr dirty="0"/>
          </a:p>
        </p:txBody>
      </p:sp>
      <p:sp>
        <p:nvSpPr>
          <p:cNvPr id="168" name="Google Shape;168;p8"/>
          <p:cNvSpPr txBox="1"/>
          <p:nvPr/>
        </p:nvSpPr>
        <p:spPr>
          <a:xfrm>
            <a:off x="1065628" y="1380503"/>
            <a:ext cx="10540218" cy="1754326"/>
          </a:xfrm>
          <a:prstGeom prst="rect">
            <a:avLst/>
          </a:prstGeom>
          <a:noFill/>
          <a:ln w="9525" cap="flat" cmpd="sng">
            <a:solidFill>
              <a:srgbClr val="F4B08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The Impact of Job Dissatisfaction</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What happens when employees dislike their jobs? One theoretical model—the exit–voice–loyalty–neglect framework—is helpful for understanding the consequences of dissatisfaction. The framework’s four responses differ along two dimensions:</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 </a:t>
            </a:r>
            <a:r>
              <a:rPr lang="en-GB" sz="1800" b="1">
                <a:solidFill>
                  <a:srgbClr val="C00000"/>
                </a:solidFill>
                <a:latin typeface="Calibri"/>
                <a:ea typeface="Calibri"/>
                <a:cs typeface="Calibri"/>
                <a:sym typeface="Calibri"/>
              </a:rPr>
              <a:t>constructive/destructive </a:t>
            </a:r>
            <a:r>
              <a:rPr lang="en-GB" sz="1800">
                <a:solidFill>
                  <a:schemeClr val="dk1"/>
                </a:solidFill>
                <a:latin typeface="Calibri"/>
                <a:ea typeface="Calibri"/>
                <a:cs typeface="Calibri"/>
                <a:sym typeface="Calibri"/>
              </a:rPr>
              <a:t>and </a:t>
            </a:r>
            <a:r>
              <a:rPr lang="en-GB" sz="1800" b="1">
                <a:solidFill>
                  <a:srgbClr val="C00000"/>
                </a:solidFill>
                <a:latin typeface="Calibri"/>
                <a:ea typeface="Calibri"/>
                <a:cs typeface="Calibri"/>
                <a:sym typeface="Calibri"/>
              </a:rPr>
              <a:t>active/passive</a:t>
            </a:r>
            <a:r>
              <a:rPr lang="en-GB" sz="1800">
                <a:solidFill>
                  <a:schemeClr val="dk1"/>
                </a:solidFill>
                <a:latin typeface="Calibri"/>
                <a:ea typeface="Calibri"/>
                <a:cs typeface="Calibri"/>
                <a:sym typeface="Calibri"/>
              </a:rPr>
              <a:t>. The responses are as follows:</a:t>
            </a:r>
            <a:endParaRPr/>
          </a:p>
        </p:txBody>
      </p:sp>
      <p:sp>
        <p:nvSpPr>
          <p:cNvPr id="169" name="Google Shape;169;p8"/>
          <p:cNvSpPr txBox="1"/>
          <p:nvPr/>
        </p:nvSpPr>
        <p:spPr>
          <a:xfrm>
            <a:off x="1065628" y="3448423"/>
            <a:ext cx="10540218" cy="1477328"/>
          </a:xfrm>
          <a:prstGeom prst="rect">
            <a:avLst/>
          </a:prstGeom>
          <a:noFill/>
          <a:ln w="9525" cap="flat" cmpd="sng">
            <a:solidFill>
              <a:srgbClr val="F4B08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Exit</a:t>
            </a:r>
            <a:r>
              <a:rPr lang="en-GB" sz="1800">
                <a:solidFill>
                  <a:schemeClr val="dk1"/>
                </a:solidFill>
                <a:latin typeface="Calibri"/>
                <a:ea typeface="Calibri"/>
                <a:cs typeface="Calibri"/>
                <a:sym typeface="Calibri"/>
              </a:rPr>
              <a:t>.</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 The exit response directs behavior toward leaving the organization, including looking for a new position or resigning. To measure the effects of this response to dissatisfaction, researchers study individual terminations and collective turnover—the total loss to the organization of employee knowledge, skills, abilities, and other characteristics.</a:t>
            </a:r>
            <a:endParaRPr/>
          </a:p>
        </p:txBody>
      </p:sp>
      <p:sp>
        <p:nvSpPr>
          <p:cNvPr id="170" name="Google Shape;170;p8"/>
          <p:cNvSpPr txBox="1"/>
          <p:nvPr/>
        </p:nvSpPr>
        <p:spPr>
          <a:xfrm>
            <a:off x="3645877" y="5239346"/>
            <a:ext cx="4900246" cy="923330"/>
          </a:xfrm>
          <a:prstGeom prst="rect">
            <a:avLst/>
          </a:prstGeom>
          <a:noFill/>
          <a:ln w="9525" cap="flat" cmpd="sng">
            <a:solidFill>
              <a:srgbClr val="F4B08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Exit</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Dissatisfaction expressed through behavior directed toward leaving the organization.</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10</a:t>
            </a:fld>
            <a:endParaRPr/>
          </a:p>
        </p:txBody>
      </p:sp>
      <p:sp>
        <p:nvSpPr>
          <p:cNvPr id="178" name="Google Shape;178;p9"/>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179" name="Google Shape;179;p9"/>
          <p:cNvSpPr txBox="1"/>
          <p:nvPr/>
        </p:nvSpPr>
        <p:spPr>
          <a:xfrm>
            <a:off x="2682240" y="310237"/>
            <a:ext cx="6096000"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dirty="0">
                <a:latin typeface="Calibri"/>
                <a:ea typeface="Calibri"/>
                <a:cs typeface="Calibri"/>
                <a:sym typeface="Calibri"/>
              </a:rPr>
              <a:t>The Impact of Job Dissatisfaction</a:t>
            </a:r>
            <a:endParaRPr dirty="0"/>
          </a:p>
        </p:txBody>
      </p:sp>
      <p:sp>
        <p:nvSpPr>
          <p:cNvPr id="180" name="Google Shape;180;p9"/>
          <p:cNvSpPr txBox="1"/>
          <p:nvPr/>
        </p:nvSpPr>
        <p:spPr>
          <a:xfrm>
            <a:off x="890954" y="1507157"/>
            <a:ext cx="10011508" cy="1754326"/>
          </a:xfrm>
          <a:prstGeom prst="rect">
            <a:avLst/>
          </a:prstGeom>
          <a:noFill/>
          <a:ln w="9525" cap="flat" cmpd="sng">
            <a:solidFill>
              <a:srgbClr val="F4B08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Voice</a:t>
            </a:r>
            <a:r>
              <a:rPr lang="en-GB" sz="1800">
                <a:solidFill>
                  <a:schemeClr val="dk1"/>
                </a:solidFill>
                <a:latin typeface="Calibri"/>
                <a:ea typeface="Calibri"/>
                <a:cs typeface="Calibri"/>
                <a:sym typeface="Calibri"/>
              </a:rPr>
              <a:t>. The voice response includes actively and constructively attempting to improve conditions, including suggesting improvements, discussing problems with superiors, and undertaking union activity.</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r>
              <a:rPr lang="en-GB" sz="1800" b="1">
                <a:solidFill>
                  <a:schemeClr val="dk1"/>
                </a:solidFill>
                <a:latin typeface="Calibri"/>
                <a:ea typeface="Calibri"/>
                <a:cs typeface="Calibri"/>
                <a:sym typeface="Calibri"/>
              </a:rPr>
              <a:t>Voice</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Dissatisfaction expressed through active and constructive attempts to improve conditions.</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81" name="Google Shape;181;p9"/>
          <p:cNvSpPr txBox="1"/>
          <p:nvPr/>
        </p:nvSpPr>
        <p:spPr>
          <a:xfrm>
            <a:off x="890954" y="3452125"/>
            <a:ext cx="10011508" cy="1754326"/>
          </a:xfrm>
          <a:prstGeom prst="rect">
            <a:avLst/>
          </a:prstGeom>
          <a:noFill/>
          <a:ln w="9525" cap="flat" cmpd="sng">
            <a:solidFill>
              <a:srgbClr val="F4B08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Loyalty</a:t>
            </a:r>
            <a:r>
              <a:rPr lang="en-GB" sz="1800">
                <a:solidFill>
                  <a:schemeClr val="dk1"/>
                </a:solidFill>
                <a:latin typeface="Calibri"/>
                <a:ea typeface="Calibri"/>
                <a:cs typeface="Calibri"/>
                <a:sym typeface="Calibri"/>
              </a:rPr>
              <a:t>. The loyalty response means passively but optimistically waiting for conditions to improve, including speaking up for the organization in the face of external criticism and trusting the organization and its management to “do the right thing.”</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r>
              <a:rPr lang="en-GB" sz="1800" b="1">
                <a:solidFill>
                  <a:schemeClr val="dk1"/>
                </a:solidFill>
                <a:latin typeface="Calibri"/>
                <a:ea typeface="Calibri"/>
                <a:cs typeface="Calibri"/>
                <a:sym typeface="Calibri"/>
              </a:rPr>
              <a:t>Loyalty</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Dissatisfaction expressed by passively waiting for conditions to improve.</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11</a:t>
            </a:fld>
            <a:endParaRPr/>
          </a:p>
        </p:txBody>
      </p:sp>
      <p:sp>
        <p:nvSpPr>
          <p:cNvPr id="189" name="Google Shape;189;p10"/>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190" name="Google Shape;190;p10"/>
          <p:cNvSpPr txBox="1"/>
          <p:nvPr/>
        </p:nvSpPr>
        <p:spPr>
          <a:xfrm>
            <a:off x="2682240" y="310237"/>
            <a:ext cx="6096000"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dirty="0">
                <a:latin typeface="Calibri"/>
                <a:ea typeface="Calibri"/>
                <a:cs typeface="Calibri"/>
                <a:sym typeface="Calibri"/>
              </a:rPr>
              <a:t>The Impact of Job Dissatisfaction</a:t>
            </a:r>
            <a:endParaRPr dirty="0"/>
          </a:p>
        </p:txBody>
      </p:sp>
      <p:sp>
        <p:nvSpPr>
          <p:cNvPr id="191" name="Google Shape;191;p10"/>
          <p:cNvSpPr txBox="1"/>
          <p:nvPr/>
        </p:nvSpPr>
        <p:spPr>
          <a:xfrm>
            <a:off x="1477108" y="1692369"/>
            <a:ext cx="8904849" cy="1477328"/>
          </a:xfrm>
          <a:prstGeom prst="rect">
            <a:avLst/>
          </a:prstGeom>
          <a:noFill/>
          <a:ln w="9525" cap="flat" cmpd="sng">
            <a:solidFill>
              <a:srgbClr val="F4B08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Neglect</a:t>
            </a:r>
            <a:r>
              <a:rPr lang="en-GB" sz="1800">
                <a:solidFill>
                  <a:schemeClr val="dk1"/>
                </a:solidFill>
                <a:latin typeface="Calibri"/>
                <a:ea typeface="Calibri"/>
                <a:cs typeface="Calibri"/>
                <a:sym typeface="Calibri"/>
              </a:rPr>
              <a:t>. The neglect response passively allows conditions to worsen and includes chronic absenteeism or lateness, reduced effort, and an increased error rate.</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r>
              <a:rPr lang="en-GB" sz="1800" b="1">
                <a:solidFill>
                  <a:schemeClr val="dk1"/>
                </a:solidFill>
                <a:latin typeface="Calibri"/>
                <a:ea typeface="Calibri"/>
                <a:cs typeface="Calibri"/>
                <a:sym typeface="Calibri"/>
              </a:rPr>
              <a:t>Neglect</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Dissatisfaction expressed through allowing conditions to worsen.</a:t>
            </a:r>
            <a:endParaRPr/>
          </a:p>
        </p:txBody>
      </p:sp>
      <p:sp>
        <p:nvSpPr>
          <p:cNvPr id="192" name="Google Shape;192;p10"/>
          <p:cNvSpPr txBox="1"/>
          <p:nvPr/>
        </p:nvSpPr>
        <p:spPr>
          <a:xfrm>
            <a:off x="1477108" y="3688304"/>
            <a:ext cx="8904849" cy="1711366"/>
          </a:xfrm>
          <a:prstGeom prst="rect">
            <a:avLst/>
          </a:prstGeom>
          <a:noFill/>
          <a:ln w="9525" cap="flat" cmpd="sng">
            <a:solidFill>
              <a:srgbClr val="F4B08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GB" sz="1800" b="1" i="1">
                <a:solidFill>
                  <a:schemeClr val="dk1"/>
                </a:solidFill>
                <a:latin typeface="Calibri"/>
                <a:ea typeface="Calibri"/>
                <a:cs typeface="Calibri"/>
                <a:sym typeface="Calibri"/>
              </a:rPr>
              <a:t>Exit and neglect</a:t>
            </a:r>
            <a:r>
              <a:rPr lang="en-GB" sz="1800">
                <a:solidFill>
                  <a:schemeClr val="dk1"/>
                </a:solidFill>
                <a:latin typeface="Calibri"/>
                <a:ea typeface="Calibri"/>
                <a:cs typeface="Calibri"/>
                <a:sym typeface="Calibri"/>
              </a:rPr>
              <a:t> behaviors are linked to performance variables such as productivity, absenteeism, and turnover. But this model expands employee responses to </a:t>
            </a:r>
            <a:r>
              <a:rPr lang="en-GB" sz="1800" b="1" i="1">
                <a:solidFill>
                  <a:schemeClr val="dk1"/>
                </a:solidFill>
                <a:latin typeface="Calibri"/>
                <a:ea typeface="Calibri"/>
                <a:cs typeface="Calibri"/>
                <a:sym typeface="Calibri"/>
              </a:rPr>
              <a:t>include voice and loyalty</a:t>
            </a:r>
            <a:r>
              <a:rPr lang="en-GB" sz="1800">
                <a:solidFill>
                  <a:schemeClr val="dk1"/>
                </a:solidFill>
                <a:latin typeface="Calibri"/>
                <a:ea typeface="Calibri"/>
                <a:cs typeface="Calibri"/>
                <a:sym typeface="Calibri"/>
              </a:rPr>
              <a:t>—constructive behaviors that allow individuals to tolerate unpleasant situations or improve working conditions..</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12</a:t>
            </a:fld>
            <a:endParaRPr/>
          </a:p>
        </p:txBody>
      </p:sp>
      <p:sp>
        <p:nvSpPr>
          <p:cNvPr id="200" name="Google Shape;200;p11"/>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201" name="Google Shape;201;p11"/>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Counterproductive Work </a:t>
            </a:r>
            <a:r>
              <a:rPr lang="en-GB" sz="2000" b="1" dirty="0" err="1">
                <a:latin typeface="Calibri"/>
                <a:ea typeface="Calibri"/>
                <a:cs typeface="Calibri"/>
                <a:sym typeface="Calibri"/>
              </a:rPr>
              <a:t>Behavior</a:t>
            </a:r>
            <a:r>
              <a:rPr lang="en-GB" sz="2000" b="1" dirty="0">
                <a:latin typeface="Calibri"/>
                <a:ea typeface="Calibri"/>
                <a:cs typeface="Calibri"/>
                <a:sym typeface="Calibri"/>
              </a:rPr>
              <a:t> (CWB)</a:t>
            </a:r>
            <a:endParaRPr dirty="0"/>
          </a:p>
        </p:txBody>
      </p:sp>
      <p:sp>
        <p:nvSpPr>
          <p:cNvPr id="202" name="Google Shape;202;p11"/>
          <p:cNvSpPr txBox="1"/>
          <p:nvPr/>
        </p:nvSpPr>
        <p:spPr>
          <a:xfrm>
            <a:off x="1477107" y="1461928"/>
            <a:ext cx="9622302" cy="2957861"/>
          </a:xfrm>
          <a:prstGeom prst="rect">
            <a:avLst/>
          </a:prstGeom>
          <a:noFill/>
          <a:ln w="9525" cap="flat" cmpd="sng">
            <a:solidFill>
              <a:srgbClr val="92D05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GB" sz="1800" b="1">
                <a:solidFill>
                  <a:schemeClr val="dk1"/>
                </a:solidFill>
                <a:latin typeface="Calibri"/>
                <a:ea typeface="Calibri"/>
                <a:cs typeface="Calibri"/>
                <a:sym typeface="Calibri"/>
              </a:rPr>
              <a:t>Counterproductive Work Behavior (CWB)</a:t>
            </a:r>
            <a:endParaRPr/>
          </a:p>
          <a:p>
            <a:pPr marL="0" marR="0" lvl="0" indent="0" algn="l" rtl="0">
              <a:lnSpc>
                <a:spcPct val="150000"/>
              </a:lnSpc>
              <a:spcBef>
                <a:spcPts val="0"/>
              </a:spcBef>
              <a:spcAft>
                <a:spcPts val="0"/>
              </a:spcAft>
              <a:buNone/>
            </a:pPr>
            <a:r>
              <a:rPr lang="en-GB" sz="1800">
                <a:solidFill>
                  <a:schemeClr val="dk1"/>
                </a:solidFill>
                <a:latin typeface="Calibri"/>
                <a:ea typeface="Calibri"/>
                <a:cs typeface="Calibri"/>
                <a:sym typeface="Calibri"/>
              </a:rPr>
              <a:t>Substance abuse, stealing at work, undue socializing, gossiping, absenteeism, and tardiness are examples of behaviors that are destructive to organizations. They are indicators of a broader syndrome called counterproductive work behavior (CWB; related terms are deviant behavior in the workplace, or simply withdrawal behavior). Like other behaviors we have discussed, CWB doesn’t just happen—the behaviors often follow negative and sometimes long-standing attitudes. Therefore, if we can identify the predictors of CWB, we may lessen the probability of its effects.</a:t>
            </a:r>
            <a:endParaRPr/>
          </a:p>
        </p:txBody>
      </p:sp>
      <p:sp>
        <p:nvSpPr>
          <p:cNvPr id="203" name="Google Shape;203;p11"/>
          <p:cNvSpPr txBox="1"/>
          <p:nvPr/>
        </p:nvSpPr>
        <p:spPr>
          <a:xfrm>
            <a:off x="2078182" y="4934407"/>
            <a:ext cx="8964637" cy="923330"/>
          </a:xfrm>
          <a:prstGeom prst="rect">
            <a:avLst/>
          </a:prstGeom>
          <a:noFill/>
          <a:ln w="9525" cap="flat" cmpd="sng">
            <a:solidFill>
              <a:srgbClr val="92D05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r>
              <a:rPr lang="en-GB" sz="1800" b="1">
                <a:solidFill>
                  <a:schemeClr val="dk1"/>
                </a:solidFill>
                <a:latin typeface="Calibri"/>
                <a:ea typeface="Calibri"/>
                <a:cs typeface="Calibri"/>
                <a:sym typeface="Calibri"/>
              </a:rPr>
              <a:t>Counterproductive work behavior (CWB)</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Intentional employee behavior that is contrary to the interests of the organization.</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13</a:t>
            </a:fld>
            <a:endParaRPr/>
          </a:p>
        </p:txBody>
      </p:sp>
      <p:sp>
        <p:nvSpPr>
          <p:cNvPr id="211" name="Google Shape;211;p12"/>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212" name="Google Shape;212;p12"/>
          <p:cNvSpPr txBox="1"/>
          <p:nvPr/>
        </p:nvSpPr>
        <p:spPr>
          <a:xfrm>
            <a:off x="648288" y="1357788"/>
            <a:ext cx="10705512" cy="2554545"/>
          </a:xfrm>
          <a:prstGeom prst="rect">
            <a:avLst/>
          </a:prstGeom>
          <a:noFill/>
          <a:ln w="9525" cap="flat" cmpd="sng">
            <a:solidFill>
              <a:srgbClr val="92D05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2000">
                <a:solidFill>
                  <a:schemeClr val="dk1"/>
                </a:solidFill>
                <a:latin typeface="Calibri"/>
                <a:ea typeface="Calibri"/>
                <a:cs typeface="Calibri"/>
                <a:sym typeface="Calibri"/>
              </a:rPr>
              <a:t> Generally, job dissatisfaction predicts CWB. People who are not satisfied with their work become frustrated, which lowers their performance and makes them more likely to commit CWB. Other research suggests that, in addition to vocational misfit (being in the wrong line of work), lack of fit with the organization (working in the wrong kind of organizational culture) predicts CWB. Our immediate social environment also matters. One German study suggests that we are influenced toward CWB by the norms of our immediate work environment, such that individuals in teams with high absenteeism are more likely to be absent themselves. CWB can, furthermore, be a response to abusive supervision from managers, which then spurs further abuse, starting a vicious cycle. </a:t>
            </a:r>
            <a:endParaRPr/>
          </a:p>
        </p:txBody>
      </p:sp>
      <p:sp>
        <p:nvSpPr>
          <p:cNvPr id="213" name="Google Shape;213;p12"/>
          <p:cNvSpPr txBox="1"/>
          <p:nvPr/>
        </p:nvSpPr>
        <p:spPr>
          <a:xfrm>
            <a:off x="1575583" y="4067229"/>
            <a:ext cx="9778218" cy="2246769"/>
          </a:xfrm>
          <a:prstGeom prst="rect">
            <a:avLst/>
          </a:prstGeom>
          <a:noFill/>
          <a:ln w="9525" cap="flat" cmpd="sng">
            <a:solidFill>
              <a:srgbClr val="92D05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Calibri"/>
                <a:ea typeface="Calibri"/>
                <a:cs typeface="Calibri"/>
                <a:sym typeface="Calibri"/>
              </a:rPr>
              <a:t>One important point about CWB is that dissatisfied employees often choose one or more specific behaviors due to idiosyncratic factors. One worker might quit. Another might use work time to surf the Internet or take work supplies home for personal use. </a:t>
            </a:r>
            <a:r>
              <a:rPr lang="en-GB" sz="2000" i="1">
                <a:solidFill>
                  <a:srgbClr val="002060"/>
                </a:solidFill>
                <a:latin typeface="Calibri"/>
                <a:ea typeface="Calibri"/>
                <a:cs typeface="Calibri"/>
                <a:sym typeface="Calibri"/>
              </a:rPr>
              <a:t>In short, workers who don’t like their jobs “get even” in various ways.</a:t>
            </a:r>
            <a:r>
              <a:rPr lang="en-GB" sz="2000">
                <a:solidFill>
                  <a:schemeClr val="dk1"/>
                </a:solidFill>
                <a:latin typeface="Calibri"/>
                <a:ea typeface="Calibri"/>
                <a:cs typeface="Calibri"/>
                <a:sym typeface="Calibri"/>
              </a:rPr>
              <a:t> Because those ways can be quite creative, controlling only one behavior with policies and punishments leaves the root cause untouched. Employers should seek to correct the source of the problem—the dissatisfaction—rather than try to control the different responses.</a:t>
            </a:r>
            <a:endParaRPr/>
          </a:p>
        </p:txBody>
      </p:sp>
      <p:sp>
        <p:nvSpPr>
          <p:cNvPr id="214" name="Google Shape;214;p12"/>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Counterproductive Work </a:t>
            </a:r>
            <a:r>
              <a:rPr lang="en-GB" sz="2000" b="1" dirty="0" err="1">
                <a:latin typeface="Calibri"/>
                <a:ea typeface="Calibri"/>
                <a:cs typeface="Calibri"/>
                <a:sym typeface="Calibri"/>
              </a:rPr>
              <a:t>Behavior</a:t>
            </a:r>
            <a:r>
              <a:rPr lang="en-GB" sz="2000" b="1" dirty="0">
                <a:latin typeface="Calibri"/>
                <a:ea typeface="Calibri"/>
                <a:cs typeface="Calibri"/>
                <a:sym typeface="Calibri"/>
              </a:rPr>
              <a:t> (CWB)</a:t>
            </a:r>
            <a:endParaRP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14</a:t>
            </a:fld>
            <a:endParaRPr/>
          </a:p>
        </p:txBody>
      </p:sp>
      <p:sp>
        <p:nvSpPr>
          <p:cNvPr id="222" name="Google Shape;222;p13"/>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223" name="Google Shape;223;p13"/>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Counterproductive Work </a:t>
            </a:r>
            <a:r>
              <a:rPr lang="en-GB" sz="2000" b="1" dirty="0" err="1">
                <a:latin typeface="Calibri"/>
                <a:ea typeface="Calibri"/>
                <a:cs typeface="Calibri"/>
                <a:sym typeface="Calibri"/>
              </a:rPr>
              <a:t>Behavior</a:t>
            </a:r>
            <a:r>
              <a:rPr lang="en-GB" sz="2000" b="1" dirty="0">
                <a:latin typeface="Calibri"/>
                <a:ea typeface="Calibri"/>
                <a:cs typeface="Calibri"/>
                <a:sym typeface="Calibri"/>
              </a:rPr>
              <a:t> (CWB)</a:t>
            </a:r>
            <a:endParaRPr dirty="0"/>
          </a:p>
        </p:txBody>
      </p:sp>
      <p:sp>
        <p:nvSpPr>
          <p:cNvPr id="224" name="Google Shape;224;p13"/>
          <p:cNvSpPr txBox="1"/>
          <p:nvPr/>
        </p:nvSpPr>
        <p:spPr>
          <a:xfrm>
            <a:off x="1378633" y="1501953"/>
            <a:ext cx="9523829" cy="4315027"/>
          </a:xfrm>
          <a:prstGeom prst="rect">
            <a:avLst/>
          </a:prstGeom>
          <a:noFill/>
          <a:ln>
            <a:noFill/>
          </a:ln>
        </p:spPr>
        <p:txBody>
          <a:bodyPr spcFirstLastPara="1" wrap="square" lIns="91425" tIns="45700" rIns="91425" bIns="45700" anchor="t" anchorCtr="0">
            <a:spAutoFit/>
          </a:bodyPr>
          <a:lstStyle/>
          <a:p>
            <a:pPr marL="0" marR="0" lvl="0" indent="0" algn="l" rtl="0">
              <a:lnSpc>
                <a:spcPct val="200000"/>
              </a:lnSpc>
              <a:spcBef>
                <a:spcPts val="0"/>
              </a:spcBef>
              <a:spcAft>
                <a:spcPts val="0"/>
              </a:spcAft>
              <a:buNone/>
            </a:pPr>
            <a:r>
              <a:rPr lang="en-GB" sz="2000">
                <a:solidFill>
                  <a:schemeClr val="dk1"/>
                </a:solidFill>
                <a:latin typeface="Calibri"/>
                <a:ea typeface="Calibri"/>
                <a:cs typeface="Calibri"/>
                <a:sym typeface="Calibri"/>
              </a:rPr>
              <a:t>As a manager, you can take steps to mitigate CWB. You can poll employee attitudes, for instance, and identify areas for workplace improvement. If there is no vocational fit, the employee will not be fulfilled,so you can try to screen for that to avoid a mismatch. Tailoring tasks to a person’s abilities and values should increase job satisfaction and reduce CWB. Furthermore, creating strong teams, integrating supervisors with them, providing formalized team policies, and introducing team-based incentives may help lower the CWB “contagion” that lowers the standards of the group.</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15</a:t>
            </a:fld>
            <a:endParaRPr/>
          </a:p>
        </p:txBody>
      </p:sp>
      <p:sp>
        <p:nvSpPr>
          <p:cNvPr id="232" name="Google Shape;232;p14"/>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233" name="Google Shape;233;p14"/>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Counterproductive Work </a:t>
            </a:r>
            <a:r>
              <a:rPr lang="en-GB" sz="2000" b="1" dirty="0" err="1">
                <a:latin typeface="Calibri"/>
                <a:ea typeface="Calibri"/>
                <a:cs typeface="Calibri"/>
                <a:sym typeface="Calibri"/>
              </a:rPr>
              <a:t>Behavior</a:t>
            </a:r>
            <a:r>
              <a:rPr lang="en-GB" sz="2000" b="1" dirty="0">
                <a:latin typeface="Calibri"/>
                <a:ea typeface="Calibri"/>
                <a:cs typeface="Calibri"/>
                <a:sym typeface="Calibri"/>
              </a:rPr>
              <a:t> (CWB)</a:t>
            </a:r>
            <a:endParaRPr dirty="0"/>
          </a:p>
        </p:txBody>
      </p:sp>
      <p:sp>
        <p:nvSpPr>
          <p:cNvPr id="234" name="Google Shape;234;p14"/>
          <p:cNvSpPr txBox="1"/>
          <p:nvPr/>
        </p:nvSpPr>
        <p:spPr>
          <a:xfrm>
            <a:off x="837026" y="1386554"/>
            <a:ext cx="9988063" cy="2957861"/>
          </a:xfrm>
          <a:prstGeom prst="rect">
            <a:avLst/>
          </a:prstGeom>
          <a:noFill/>
          <a:ln w="9525" cap="flat" cmpd="sng">
            <a:solidFill>
              <a:srgbClr val="92D05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b="1">
                <a:solidFill>
                  <a:schemeClr val="dk1"/>
                </a:solidFill>
                <a:latin typeface="Calibri"/>
                <a:ea typeface="Calibri"/>
                <a:cs typeface="Calibri"/>
                <a:sym typeface="Calibri"/>
              </a:rPr>
              <a:t>Absenteeism</a:t>
            </a:r>
            <a:endParaRPr/>
          </a:p>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We find a consistent negative relationship between satisfaction and absenteeism, but the relationship is moderate to weak. Generally, when numerous alternative jobs are available, dissatisfied employees have high absence rates, but when there are few alternatives, dissatisfied employees have the same (low) rate of absence as satisfied employees. Organizations that provide liberal sick leave benefits are encouraging all their employees—including those who are highly satisfied—to take days off. You may find work satisfying yet still want to enjoy a three-day weekend if those days come free with no penalties.</a:t>
            </a:r>
            <a:endParaRPr/>
          </a:p>
        </p:txBody>
      </p:sp>
      <p:sp>
        <p:nvSpPr>
          <p:cNvPr id="235" name="Google Shape;235;p14"/>
          <p:cNvSpPr txBox="1"/>
          <p:nvPr/>
        </p:nvSpPr>
        <p:spPr>
          <a:xfrm>
            <a:off x="2222695" y="4732987"/>
            <a:ext cx="7428914" cy="1295868"/>
          </a:xfrm>
          <a:prstGeom prst="rect">
            <a:avLst/>
          </a:prstGeom>
          <a:noFill/>
          <a:ln w="9525" cap="flat" cmpd="sng">
            <a:solidFill>
              <a:srgbClr val="92D05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GB" sz="1800" b="1">
                <a:solidFill>
                  <a:schemeClr val="dk1"/>
                </a:solidFill>
                <a:latin typeface="Calibri"/>
                <a:ea typeface="Calibri"/>
                <a:cs typeface="Calibri"/>
                <a:sym typeface="Calibri"/>
              </a:rPr>
              <a:t>Job embeddedness</a:t>
            </a:r>
            <a:endParaRPr/>
          </a:p>
          <a:p>
            <a:pPr marL="0" marR="0" lvl="0" indent="0" algn="l" rtl="0">
              <a:lnSpc>
                <a:spcPct val="150000"/>
              </a:lnSpc>
              <a:spcBef>
                <a:spcPts val="0"/>
              </a:spcBef>
              <a:spcAft>
                <a:spcPts val="0"/>
              </a:spcAft>
              <a:buNone/>
            </a:pPr>
            <a:r>
              <a:rPr lang="en-GB" sz="1800">
                <a:solidFill>
                  <a:schemeClr val="dk1"/>
                </a:solidFill>
                <a:latin typeface="Calibri"/>
                <a:ea typeface="Calibri"/>
                <a:cs typeface="Calibri"/>
                <a:sym typeface="Calibri"/>
              </a:rPr>
              <a:t>The extent to which an employee’s connections to the job and community result in an increased commitment to the organization.</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16</a:t>
            </a:fld>
            <a:endParaRPr/>
          </a:p>
        </p:txBody>
      </p:sp>
      <p:sp>
        <p:nvSpPr>
          <p:cNvPr id="243" name="Google Shape;243;p15"/>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244" name="Google Shape;244;p15"/>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Counterproductive Work </a:t>
            </a:r>
            <a:r>
              <a:rPr lang="en-GB" sz="2000" b="1" dirty="0" err="1">
                <a:latin typeface="Calibri"/>
                <a:ea typeface="Calibri"/>
                <a:cs typeface="Calibri"/>
                <a:sym typeface="Calibri"/>
              </a:rPr>
              <a:t>Behavior</a:t>
            </a:r>
            <a:r>
              <a:rPr lang="en-GB" sz="2000" b="1" dirty="0">
                <a:latin typeface="Calibri"/>
                <a:ea typeface="Calibri"/>
                <a:cs typeface="Calibri"/>
                <a:sym typeface="Calibri"/>
              </a:rPr>
              <a:t> (CWB)</a:t>
            </a:r>
            <a:endParaRPr dirty="0"/>
          </a:p>
        </p:txBody>
      </p:sp>
      <p:sp>
        <p:nvSpPr>
          <p:cNvPr id="245" name="Google Shape;245;p15"/>
          <p:cNvSpPr txBox="1"/>
          <p:nvPr/>
        </p:nvSpPr>
        <p:spPr>
          <a:xfrm>
            <a:off x="838200" y="1301968"/>
            <a:ext cx="10515600" cy="4401205"/>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2000" b="1">
                <a:solidFill>
                  <a:schemeClr val="dk1"/>
                </a:solidFill>
                <a:latin typeface="Calibri"/>
                <a:ea typeface="Calibri"/>
                <a:cs typeface="Calibri"/>
                <a:sym typeface="Calibri"/>
              </a:rPr>
              <a:t>Turnover</a:t>
            </a:r>
            <a:endParaRPr/>
          </a:p>
          <a:p>
            <a:pPr marL="0" marR="0" lvl="0" indent="0" algn="just" rtl="0">
              <a:spcBef>
                <a:spcPts val="0"/>
              </a:spcBef>
              <a:spcAft>
                <a:spcPts val="0"/>
              </a:spcAft>
              <a:buNone/>
            </a:pPr>
            <a:r>
              <a:rPr lang="en-GB" sz="2000">
                <a:solidFill>
                  <a:schemeClr val="dk1"/>
                </a:solidFill>
                <a:latin typeface="Calibri"/>
                <a:ea typeface="Calibri"/>
                <a:cs typeface="Calibri"/>
                <a:sym typeface="Calibri"/>
              </a:rPr>
              <a:t>The relationship between job satisfaction and turnover is stronger than between satisfaction and absenteeism. Overall, a pattern of lowered job satisfaction is the best predictor of intent to leave. Turnover has a workplace environment connection too. If the climate within an employee’s immediate workplace is one of low job satisfaction leading to turnover, there will be a contagion effect. This suggests managers should consider the job satisfaction (and turnover) patterns of co-workers when assigning workers to a new area. Employees’ job embeddedness—connections to the job and community that result in an increased commitment to the organization—can be closely linked to their job satisfaction and the probability of turnover such that where job embeddedness is high, the probability of turnover decreases, particularly in collectivist (group-centred) cultures where membership in an organization is of high personal value. Job embeddedness also negatively predicts important employment outcomes of OCB, CWB, and absenteeism, and positively predicts job performance. Embedded employees thus seem more satisfied with their jobs and are less likely to want to consider alternative job prospects.</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17</a:t>
            </a:fld>
            <a:endParaRPr/>
          </a:p>
        </p:txBody>
      </p:sp>
      <p:sp>
        <p:nvSpPr>
          <p:cNvPr id="243" name="Google Shape;243;p15"/>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244" name="Google Shape;244;p15"/>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Counterproductive Work </a:t>
            </a:r>
            <a:r>
              <a:rPr lang="en-GB" sz="2000" b="1" dirty="0" err="1">
                <a:latin typeface="Calibri"/>
                <a:ea typeface="Calibri"/>
                <a:cs typeface="Calibri"/>
                <a:sym typeface="Calibri"/>
              </a:rPr>
              <a:t>Behavior</a:t>
            </a:r>
            <a:r>
              <a:rPr lang="en-GB" sz="2000" b="1" dirty="0">
                <a:latin typeface="Calibri"/>
                <a:ea typeface="Calibri"/>
                <a:cs typeface="Calibri"/>
                <a:sym typeface="Calibri"/>
              </a:rPr>
              <a:t> (CWB)</a:t>
            </a:r>
            <a:endParaRPr dirty="0"/>
          </a:p>
        </p:txBody>
      </p:sp>
      <p:sp>
        <p:nvSpPr>
          <p:cNvPr id="245" name="Google Shape;245;p15"/>
          <p:cNvSpPr txBox="1"/>
          <p:nvPr/>
        </p:nvSpPr>
        <p:spPr>
          <a:xfrm>
            <a:off x="838200" y="1301968"/>
            <a:ext cx="10515600" cy="4401205"/>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2000" b="1">
                <a:solidFill>
                  <a:schemeClr val="dk1"/>
                </a:solidFill>
                <a:latin typeface="Calibri"/>
                <a:ea typeface="Calibri"/>
                <a:cs typeface="Calibri"/>
                <a:sym typeface="Calibri"/>
              </a:rPr>
              <a:t>Turnover</a:t>
            </a:r>
            <a:endParaRPr/>
          </a:p>
          <a:p>
            <a:pPr marL="0" marR="0" lvl="0" indent="0" algn="just" rtl="0">
              <a:spcBef>
                <a:spcPts val="0"/>
              </a:spcBef>
              <a:spcAft>
                <a:spcPts val="0"/>
              </a:spcAft>
              <a:buNone/>
            </a:pPr>
            <a:r>
              <a:rPr lang="en-GB" sz="2000">
                <a:solidFill>
                  <a:schemeClr val="dk1"/>
                </a:solidFill>
                <a:latin typeface="Calibri"/>
                <a:ea typeface="Calibri"/>
                <a:cs typeface="Calibri"/>
                <a:sym typeface="Calibri"/>
              </a:rPr>
              <a:t>The relationship between job satisfaction and turnover is stronger than between satisfaction and absenteeism. Overall, a pattern of lowered job satisfaction is the best predictor of intent to leave. Turnover has a workplace environment connection too. If the climate within an employee’s immediate workplace is one of low job satisfaction leading to turnover, there will be a contagion effect. This suggests managers should consider the job satisfaction (and turnover) patterns of co-workers when assigning workers to a new area. Employees’ job embeddedness—connections to the job and community that result in an increased commitment to the organization—can be closely linked to their job satisfaction and the probability of turnover such that where job embeddedness is high, the probability of turnover decreases, particularly in collectivist (group-centred) cultures where membership in an organization is of high personal value. Job embeddedness also negatively predicts important employment outcomes of OCB, CWB, and absenteeism, and positively predicts job performance. Embedded employees thus seem more satisfied with their jobs and are less likely to want to consider alternative job prospects.</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18</a:t>
            </a:fld>
            <a:endParaRPr/>
          </a:p>
        </p:txBody>
      </p:sp>
      <p:sp>
        <p:nvSpPr>
          <p:cNvPr id="253" name="Google Shape;253;p16"/>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254" name="Google Shape;254;p16"/>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Understanding the Impact</a:t>
            </a:r>
            <a:endParaRPr dirty="0"/>
          </a:p>
        </p:txBody>
      </p:sp>
      <p:sp>
        <p:nvSpPr>
          <p:cNvPr id="255" name="Google Shape;255;p16"/>
          <p:cNvSpPr txBox="1"/>
          <p:nvPr/>
        </p:nvSpPr>
        <p:spPr>
          <a:xfrm>
            <a:off x="1789049" y="1015672"/>
            <a:ext cx="9049042" cy="503535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b="1">
                <a:solidFill>
                  <a:schemeClr val="dk1"/>
                </a:solidFill>
                <a:latin typeface="Calibri"/>
                <a:ea typeface="Calibri"/>
                <a:cs typeface="Calibri"/>
                <a:sym typeface="Calibri"/>
              </a:rPr>
              <a:t>Understanding the Impact</a:t>
            </a:r>
            <a:endParaRPr/>
          </a:p>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Given the evidence we’ve just reviewed, it should come as no surprise that job satisfaction can affect the bottom line. One study by a management consulting firm separated large organizations into those with high morale (more than 70 percent of employees expressed overall job satisfaction) and medium or low morale (fewer than 70 percent). The stock prices of companies in the high-morale group grew 19.4 percent, compared with 10 percent for the medium- or low-morale group. Despite these results, many managers are unconcerned about employee job satisfaction. Others overestimate how satisfied employees are, so they don’t think there’s a problem when there is one. For example, in one study of 262 large employers, 86 percent of senior managers believed their organizations treated employees well, but only 55 percent of employees agreed; another study found 55 percent of managers, compared to only 38 percent of employees, thought morale was good in their organization.</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19</a:t>
            </a:fld>
            <a:endParaRPr/>
          </a:p>
        </p:txBody>
      </p:sp>
      <p:sp>
        <p:nvSpPr>
          <p:cNvPr id="263" name="Google Shape;263;p17"/>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264" name="Google Shape;264;p17"/>
          <p:cNvSpPr txBox="1"/>
          <p:nvPr/>
        </p:nvSpPr>
        <p:spPr>
          <a:xfrm>
            <a:off x="346364" y="1313712"/>
            <a:ext cx="11357956" cy="2957861"/>
          </a:xfrm>
          <a:prstGeom prst="rect">
            <a:avLst/>
          </a:prstGeom>
          <a:noFill/>
          <a:ln w="9525" cap="flat" cmpd="sng">
            <a:solidFill>
              <a:srgbClr val="7030A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Regular surveys can reduce gaps between what managers think employees feel and what they really feel. A gap in understanding can affect the bottom line in small franchise sites as well as in large companies. As manager of a KFC restaurant in Houston, Jonathan McDaniel surveyed his employees every three months. Results led him to make changes, such as giving employees greater say about which workdays they had off. McDaniel believed the process itself was valuable. “They really love giving their opinions,” he said. “That’s the most important part of it—that they have a voice and that they’re heard.” Surveys are no panacea, but if job attitudes are as important as we believe, organizations need to use every reasonable method find out how they can be improved.</a:t>
            </a:r>
            <a:endParaRPr/>
          </a:p>
        </p:txBody>
      </p:sp>
      <p:sp>
        <p:nvSpPr>
          <p:cNvPr id="265" name="Google Shape;265;p17"/>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Understanding the Impact</a:t>
            </a:r>
            <a:endParaRPr dirty="0"/>
          </a:p>
        </p:txBody>
      </p:sp>
      <p:sp>
        <p:nvSpPr>
          <p:cNvPr id="266" name="Google Shape;266;p17"/>
          <p:cNvSpPr txBox="1"/>
          <p:nvPr/>
        </p:nvSpPr>
        <p:spPr>
          <a:xfrm>
            <a:off x="1645920" y="4341381"/>
            <a:ext cx="10058400" cy="2126864"/>
          </a:xfrm>
          <a:prstGeom prst="rect">
            <a:avLst/>
          </a:prstGeom>
          <a:noFill/>
          <a:ln w="9525" cap="flat" cmpd="sng">
            <a:solidFill>
              <a:srgbClr val="FF000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Managers should be interested in their employees’ attitudes because attitudes influence behavior and indicate potential problems. Creating a satisfied workforce is hardly a guarantee of successful organizational performance, but evidence strongly suggests managers’ efforts to improve employee attitudes will likely result in positive outcomes, including greater organizational effectiveness, higher customer satisfaction, and increased profits.</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20</a:t>
            </a:fld>
            <a:endParaRPr/>
          </a:p>
        </p:txBody>
      </p:sp>
      <p:sp>
        <p:nvSpPr>
          <p:cNvPr id="274" name="Google Shape;274;p18"/>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275" name="Google Shape;275;p18"/>
          <p:cNvSpPr txBox="1"/>
          <p:nvPr/>
        </p:nvSpPr>
        <p:spPr>
          <a:xfrm>
            <a:off x="599582" y="1297427"/>
            <a:ext cx="11175075" cy="4247317"/>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a:solidFill>
                  <a:schemeClr val="dk1"/>
                </a:solidFill>
                <a:latin typeface="Calibri"/>
                <a:ea typeface="Calibri"/>
                <a:cs typeface="Calibri"/>
                <a:sym typeface="Calibri"/>
              </a:rPr>
              <a:t>Implications for Managers</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Of the major job attitudes—job satisfaction, job involvement, organizational commitment, perceived organizational support (POS), and employee engagement—remember that an employee’s job satisfaction level is the best single predictor of behavior.</a:t>
            </a:r>
            <a:endParaRPr/>
          </a:p>
          <a:p>
            <a:pPr marL="0" marR="0" lvl="0" indent="0" algn="just" rtl="0">
              <a:spcBef>
                <a:spcPts val="0"/>
              </a:spcBef>
              <a:spcAft>
                <a:spcPts val="0"/>
              </a:spcAft>
              <a:buNone/>
            </a:pPr>
            <a:endParaRPr sz="1800">
              <a:solidFill>
                <a:schemeClr val="dk1"/>
              </a:solidFill>
              <a:latin typeface="Calibri"/>
              <a:ea typeface="Calibri"/>
              <a:cs typeface="Calibri"/>
              <a:sym typeface="Calibri"/>
            </a:endParaRPr>
          </a:p>
          <a:p>
            <a:pPr marL="0" marR="0" lvl="0" indent="0" algn="just" rtl="0">
              <a:spcBef>
                <a:spcPts val="0"/>
              </a:spcBef>
              <a:spcAft>
                <a:spcPts val="0"/>
              </a:spcAft>
              <a:buNone/>
            </a:pPr>
            <a:r>
              <a:rPr lang="en-GB" sz="1800">
                <a:solidFill>
                  <a:srgbClr val="002060"/>
                </a:solidFill>
                <a:latin typeface="Calibri"/>
                <a:ea typeface="Calibri"/>
                <a:cs typeface="Calibri"/>
                <a:sym typeface="Calibri"/>
              </a:rPr>
              <a:t>Pay attention to your employees’ job satisfaction levels as determinants of their performance, turnover, absenteeism, and withdrawal behaviors.</a:t>
            </a:r>
            <a:endParaRPr/>
          </a:p>
          <a:p>
            <a:pPr marL="0" marR="0" lvl="0" indent="0" algn="just" rtl="0">
              <a:spcBef>
                <a:spcPts val="0"/>
              </a:spcBef>
              <a:spcAft>
                <a:spcPts val="0"/>
              </a:spcAft>
              <a:buNone/>
            </a:pPr>
            <a:endParaRPr sz="1800">
              <a:solidFill>
                <a:schemeClr val="dk1"/>
              </a:solidFill>
              <a:latin typeface="Calibri"/>
              <a:ea typeface="Calibri"/>
              <a:cs typeface="Calibri"/>
              <a:sym typeface="Calibri"/>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Measure employee job attitudes objectively and at regular intervals in order to determine how employees are reacting to their work.</a:t>
            </a:r>
            <a:endParaRPr/>
          </a:p>
          <a:p>
            <a:pPr marL="0" marR="0" lvl="0" indent="0" algn="just" rtl="0">
              <a:spcBef>
                <a:spcPts val="0"/>
              </a:spcBef>
              <a:spcAft>
                <a:spcPts val="0"/>
              </a:spcAft>
              <a:buNone/>
            </a:pPr>
            <a:endParaRPr sz="1800">
              <a:solidFill>
                <a:schemeClr val="dk1"/>
              </a:solidFill>
              <a:latin typeface="Calibri"/>
              <a:ea typeface="Calibri"/>
              <a:cs typeface="Calibri"/>
              <a:sym typeface="Calibri"/>
            </a:endParaRPr>
          </a:p>
          <a:p>
            <a:pPr marL="0" marR="0" lvl="0" indent="0" algn="just" rtl="0">
              <a:spcBef>
                <a:spcPts val="0"/>
              </a:spcBef>
              <a:spcAft>
                <a:spcPts val="0"/>
              </a:spcAft>
              <a:buNone/>
            </a:pPr>
            <a:r>
              <a:rPr lang="en-GB" sz="1800">
                <a:solidFill>
                  <a:srgbClr val="002060"/>
                </a:solidFill>
                <a:latin typeface="Calibri"/>
                <a:ea typeface="Calibri"/>
                <a:cs typeface="Calibri"/>
                <a:sym typeface="Calibri"/>
              </a:rPr>
              <a:t>To raise employee satisfaction, evaluate the fit between the employee’s work interests and the intrinsic parts of the job; then create work that is challenging and interesting to the individual.</a:t>
            </a:r>
            <a:endParaRPr/>
          </a:p>
          <a:p>
            <a:pPr marL="0" marR="0" lvl="0" indent="0" algn="just" rtl="0">
              <a:spcBef>
                <a:spcPts val="0"/>
              </a:spcBef>
              <a:spcAft>
                <a:spcPts val="0"/>
              </a:spcAft>
              <a:buNone/>
            </a:pPr>
            <a:endParaRPr sz="1800">
              <a:solidFill>
                <a:schemeClr val="dk1"/>
              </a:solidFill>
              <a:latin typeface="Calibri"/>
              <a:ea typeface="Calibri"/>
              <a:cs typeface="Calibri"/>
              <a:sym typeface="Calibri"/>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Consider the fact that high pay alone is unlikely to create a satisfying work environment.</a:t>
            </a:r>
            <a:endParaRPr/>
          </a:p>
        </p:txBody>
      </p:sp>
      <p:sp>
        <p:nvSpPr>
          <p:cNvPr id="276" name="Google Shape;276;p18"/>
          <p:cNvSpPr txBox="1"/>
          <p:nvPr/>
        </p:nvSpPr>
        <p:spPr>
          <a:xfrm>
            <a:off x="2641209"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Implications for Managers</a:t>
            </a:r>
            <a:endParaRPr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7000"/>
              </a:lnSpc>
              <a:spcBef>
                <a:spcPts val="0"/>
              </a:spcBef>
              <a:spcAft>
                <a:spcPts val="0"/>
              </a:spcAft>
              <a:buClrTx/>
              <a:buSzTx/>
              <a:buFontTx/>
              <a:buNone/>
              <a:tabLst/>
              <a:defRPr/>
            </a:pPr>
            <a:r>
              <a:rPr kumimoji="0" lang="en-GB" sz="6000" b="1" i="0" u="none" strike="noStrike" kern="1200" cap="none" spc="0" normalizeH="0" baseline="0" noProof="0">
                <a:ln>
                  <a:noFill/>
                </a:ln>
                <a:solidFill>
                  <a:srgbClr val="002060"/>
                </a:solidFill>
                <a:effectLst/>
                <a:uLnTx/>
                <a:uFillTx/>
                <a:latin typeface="Calibri"/>
                <a:ea typeface="Calibri"/>
                <a:cs typeface="Calibri"/>
                <a:sym typeface="Calibri"/>
              </a:rPr>
              <a:t>Emotions and Moods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468531"/>
            <a:ext cx="841732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3726490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22</a:t>
            </a:fld>
            <a:endParaRPr/>
          </a:p>
        </p:txBody>
      </p:sp>
      <p:sp>
        <p:nvSpPr>
          <p:cNvPr id="293" name="Google Shape;293;p20"/>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294" name="Google Shape;294;p20"/>
          <p:cNvSpPr txBox="1"/>
          <p:nvPr/>
        </p:nvSpPr>
        <p:spPr>
          <a:xfrm>
            <a:off x="1434904" y="1727036"/>
            <a:ext cx="8961120" cy="3892732"/>
          </a:xfrm>
          <a:prstGeom prst="rect">
            <a:avLst/>
          </a:prstGeom>
          <a:noFill/>
          <a:ln>
            <a:noFill/>
          </a:ln>
        </p:spPr>
        <p:txBody>
          <a:bodyPr spcFirstLastPara="1" wrap="square" lIns="91425" tIns="45700" rIns="91425" bIns="45700" anchor="t" anchorCtr="0">
            <a:spAutoFit/>
          </a:bodyPr>
          <a:lstStyle/>
          <a:p>
            <a:pPr marL="0" marR="0" lvl="0" indent="0" algn="l" rtl="0">
              <a:lnSpc>
                <a:spcPct val="200000"/>
              </a:lnSpc>
              <a:spcBef>
                <a:spcPts val="0"/>
              </a:spcBef>
              <a:spcAft>
                <a:spcPts val="0"/>
              </a:spcAft>
              <a:buNone/>
            </a:pPr>
            <a:r>
              <a:rPr lang="en-GB" sz="1800" b="1">
                <a:solidFill>
                  <a:schemeClr val="dk1"/>
                </a:solidFill>
                <a:latin typeface="Calibri"/>
                <a:ea typeface="Calibri"/>
                <a:cs typeface="Calibri"/>
                <a:sym typeface="Calibri"/>
              </a:rPr>
              <a:t>What are Emotions and Moods?</a:t>
            </a:r>
            <a:endParaRPr/>
          </a:p>
          <a:p>
            <a:pPr marL="0" marR="0" lvl="0" indent="0" algn="l" rtl="0">
              <a:lnSpc>
                <a:spcPct val="200000"/>
              </a:lnSpc>
              <a:spcBef>
                <a:spcPts val="0"/>
              </a:spcBef>
              <a:spcAft>
                <a:spcPts val="0"/>
              </a:spcAft>
              <a:buNone/>
            </a:pPr>
            <a:r>
              <a:rPr lang="en-GB" sz="1800">
                <a:solidFill>
                  <a:schemeClr val="dk1"/>
                </a:solidFill>
                <a:latin typeface="Calibri"/>
                <a:ea typeface="Calibri"/>
                <a:cs typeface="Calibri"/>
                <a:sym typeface="Calibri"/>
              </a:rPr>
              <a:t>In our analysis of the role of emotions and moods in the workplace, we need three terms that are closely intertwined: affect, emotions, and moods. Affect is a generic term that covers a broad range of feelings, including both emotions and moods. Emotions are intense feelings directed at someone or something. Moods are less intense feelings than emotions and often arise without a specific event acting as a stimulus. Exhibit 4-1 shows the relationships among affect, emotions, and moods.</a:t>
            </a:r>
            <a:endParaRPr/>
          </a:p>
        </p:txBody>
      </p:sp>
      <p:sp>
        <p:nvSpPr>
          <p:cNvPr id="295" name="Google Shape;295;p20"/>
          <p:cNvSpPr txBox="1"/>
          <p:nvPr/>
        </p:nvSpPr>
        <p:spPr>
          <a:xfrm>
            <a:off x="2767818" y="308807"/>
            <a:ext cx="6098344"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400" b="1" dirty="0">
                <a:latin typeface="Calibri"/>
                <a:ea typeface="Calibri"/>
                <a:cs typeface="Calibri"/>
                <a:sym typeface="Calibri"/>
              </a:rPr>
              <a:t>What are Emotions and Moods?</a:t>
            </a:r>
            <a:endParaRPr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23</a:t>
            </a:fld>
            <a:endParaRPr/>
          </a:p>
        </p:txBody>
      </p:sp>
      <p:sp>
        <p:nvSpPr>
          <p:cNvPr id="303" name="Google Shape;303;p21"/>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pic>
        <p:nvPicPr>
          <p:cNvPr id="304" name="Google Shape;304;p21" descr="Diagram&#10;&#10;Description automatically generated"/>
          <p:cNvPicPr preferRelativeResize="0"/>
          <p:nvPr/>
        </p:nvPicPr>
        <p:blipFill rotWithShape="1">
          <a:blip r:embed="rId3">
            <a:alphaModFix/>
          </a:blip>
          <a:srcRect l="1335" r="2376"/>
          <a:stretch/>
        </p:blipFill>
        <p:spPr>
          <a:xfrm>
            <a:off x="4431324" y="1130884"/>
            <a:ext cx="7719646" cy="5115171"/>
          </a:xfrm>
          <a:prstGeom prst="rect">
            <a:avLst/>
          </a:prstGeom>
          <a:noFill/>
          <a:ln w="9525" cap="flat" cmpd="sng">
            <a:solidFill>
              <a:srgbClr val="9CC2E5"/>
            </a:solidFill>
            <a:prstDash val="solid"/>
            <a:round/>
            <a:headEnd type="none" w="sm" len="sm"/>
            <a:tailEnd type="none" w="sm" len="sm"/>
          </a:ln>
        </p:spPr>
      </p:pic>
      <p:sp>
        <p:nvSpPr>
          <p:cNvPr id="305" name="Google Shape;305;p21"/>
          <p:cNvSpPr txBox="1"/>
          <p:nvPr/>
        </p:nvSpPr>
        <p:spPr>
          <a:xfrm>
            <a:off x="2709203" y="325626"/>
            <a:ext cx="6098344"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Exhibit 4-1  Affect, Emotions, and Moods</a:t>
            </a:r>
            <a:endParaRPr dirty="0"/>
          </a:p>
          <a:p>
            <a:pPr marL="0" marR="0" lvl="0" indent="0" algn="l" rtl="0">
              <a:spcBef>
                <a:spcPts val="0"/>
              </a:spcBef>
              <a:spcAft>
                <a:spcPts val="0"/>
              </a:spcAft>
              <a:buNone/>
            </a:pPr>
            <a:endParaRPr sz="2000" b="1" dirty="0">
              <a:solidFill>
                <a:srgbClr val="F2F2F2"/>
              </a:solidFill>
              <a:latin typeface="Calibri"/>
              <a:ea typeface="Calibri"/>
              <a:cs typeface="Calibri"/>
              <a:sym typeface="Calibri"/>
            </a:endParaRPr>
          </a:p>
        </p:txBody>
      </p:sp>
      <p:sp>
        <p:nvSpPr>
          <p:cNvPr id="306" name="Google Shape;306;p21"/>
          <p:cNvSpPr txBox="1"/>
          <p:nvPr/>
        </p:nvSpPr>
        <p:spPr>
          <a:xfrm>
            <a:off x="346364" y="1658102"/>
            <a:ext cx="3930214" cy="923330"/>
          </a:xfrm>
          <a:prstGeom prst="rect">
            <a:avLst/>
          </a:prstGeom>
          <a:noFill/>
          <a:ln w="9525" cap="flat" cmpd="sng">
            <a:solidFill>
              <a:srgbClr val="9CC2E5"/>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Affect</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A broad range of feelings that people experience.</a:t>
            </a:r>
            <a:endParaRPr/>
          </a:p>
        </p:txBody>
      </p:sp>
      <p:sp>
        <p:nvSpPr>
          <p:cNvPr id="307" name="Google Shape;307;p21"/>
          <p:cNvSpPr txBox="1"/>
          <p:nvPr/>
        </p:nvSpPr>
        <p:spPr>
          <a:xfrm>
            <a:off x="346364" y="2922292"/>
            <a:ext cx="3930214" cy="923330"/>
          </a:xfrm>
          <a:prstGeom prst="rect">
            <a:avLst/>
          </a:prstGeom>
          <a:noFill/>
          <a:ln w="9525" cap="flat" cmpd="sng">
            <a:solidFill>
              <a:srgbClr val="9CC2E5"/>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Emotions</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Intense feelings that are directed at someone or something</a:t>
            </a:r>
            <a:endParaRPr/>
          </a:p>
        </p:txBody>
      </p:sp>
      <p:sp>
        <p:nvSpPr>
          <p:cNvPr id="308" name="Google Shape;308;p21"/>
          <p:cNvSpPr txBox="1"/>
          <p:nvPr/>
        </p:nvSpPr>
        <p:spPr>
          <a:xfrm>
            <a:off x="309435" y="4070441"/>
            <a:ext cx="3930214" cy="1200329"/>
          </a:xfrm>
          <a:prstGeom prst="rect">
            <a:avLst/>
          </a:prstGeom>
          <a:noFill/>
          <a:ln w="9525" cap="flat" cmpd="sng">
            <a:solidFill>
              <a:srgbClr val="9CC2E5"/>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Moods</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Feelings that tend to be less intense than emotions and that lack a contextual stimulus.</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24</a:t>
            </a:fld>
            <a:endParaRPr/>
          </a:p>
        </p:txBody>
      </p:sp>
      <p:sp>
        <p:nvSpPr>
          <p:cNvPr id="316" name="Google Shape;316;p22"/>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317" name="Google Shape;317;p22"/>
          <p:cNvSpPr txBox="1"/>
          <p:nvPr/>
        </p:nvSpPr>
        <p:spPr>
          <a:xfrm>
            <a:off x="1305951" y="1326822"/>
            <a:ext cx="9580098" cy="4204356"/>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b="1">
                <a:solidFill>
                  <a:schemeClr val="dk1"/>
                </a:solidFill>
                <a:latin typeface="Calibri"/>
                <a:ea typeface="Calibri"/>
                <a:cs typeface="Calibri"/>
                <a:sym typeface="Calibri"/>
              </a:rPr>
              <a:t>First</a:t>
            </a:r>
            <a:r>
              <a:rPr lang="en-GB" sz="1800">
                <a:solidFill>
                  <a:schemeClr val="dk1"/>
                </a:solidFill>
                <a:latin typeface="Calibri"/>
                <a:ea typeface="Calibri"/>
                <a:cs typeface="Calibri"/>
                <a:sym typeface="Calibri"/>
              </a:rPr>
              <a:t>, as the exhibit shows, affect is a broad term that encompasses emotions and moods. </a:t>
            </a:r>
            <a:r>
              <a:rPr lang="en-GB" sz="1800" b="1">
                <a:solidFill>
                  <a:schemeClr val="dk1"/>
                </a:solidFill>
                <a:latin typeface="Calibri"/>
                <a:ea typeface="Calibri"/>
                <a:cs typeface="Calibri"/>
                <a:sym typeface="Calibri"/>
              </a:rPr>
              <a:t>Second</a:t>
            </a:r>
            <a:r>
              <a:rPr lang="en-GB" sz="1800">
                <a:solidFill>
                  <a:schemeClr val="dk1"/>
                </a:solidFill>
                <a:latin typeface="Calibri"/>
                <a:ea typeface="Calibri"/>
                <a:cs typeface="Calibri"/>
                <a:sym typeface="Calibri"/>
              </a:rPr>
              <a:t>, there are differences between emotions and moods. Emotions are more likely to be caused by a specific event and are more fleeting than moods. Also, some researchers speculate that emotions may be more action-oriented—they may lead us to some immediate action—while moods may be more cognitive, meaning they may cause us to think or brood for a while.</a:t>
            </a:r>
            <a:endParaRPr/>
          </a:p>
          <a:p>
            <a:pPr marL="0" marR="0" lvl="0" indent="0" algn="just" rtl="0">
              <a:lnSpc>
                <a:spcPct val="150000"/>
              </a:lnSpc>
              <a:spcBef>
                <a:spcPts val="0"/>
              </a:spcBef>
              <a:spcAft>
                <a:spcPts val="0"/>
              </a:spcAft>
              <a:buNone/>
            </a:pPr>
            <a:endParaRPr sz="1800">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Affect, emotions, and moods are separable in theory; in practice, the distinction isn’t always defined. When we review the OB topics on emotions and moods, you may see more information about emotions in one area and more about moods in another. This is simply the state of the research. Let’s start with a review of the basic emotions.</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4" name="Google Shape;324;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25</a:t>
            </a:fld>
            <a:endParaRPr/>
          </a:p>
        </p:txBody>
      </p:sp>
      <p:sp>
        <p:nvSpPr>
          <p:cNvPr id="325" name="Google Shape;325;p23"/>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326" name="Google Shape;326;p23"/>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The Basic Emotions</a:t>
            </a:r>
            <a:endParaRPr dirty="0"/>
          </a:p>
        </p:txBody>
      </p:sp>
      <p:sp>
        <p:nvSpPr>
          <p:cNvPr id="327" name="Google Shape;327;p23"/>
          <p:cNvSpPr txBox="1"/>
          <p:nvPr/>
        </p:nvSpPr>
        <p:spPr>
          <a:xfrm>
            <a:off x="1397391" y="1534571"/>
            <a:ext cx="9397218" cy="3788858"/>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How many emotions are there? There are dozens, including anger, contempt, enthusiasm, envy, fear, frustration, disappointment, embarrassment, disgust, happiness, hate, hope, jealousy, joy, love, pride, surprise, and sadness. Numerous researchers have tried to limit them to a fundamental set. Other scholars argue that it makes no sense to think in terms of “basic” emotions, because even emotions we rarely experience, such as shock, can have a powerful effect on us. It’s unlikely psychologists or philosophers will ever completely agree on a set of basic emotions, or even on whether there is such a thing. Still, many researchers agree on six universal emotions—anger, fear, sadness, happiness, disgust, and surprise. We sometimes mistake happiness for surprise, but rarely do we confuse happiness and disgust.</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26</a:t>
            </a:fld>
            <a:endParaRPr/>
          </a:p>
        </p:txBody>
      </p:sp>
      <p:sp>
        <p:nvSpPr>
          <p:cNvPr id="335" name="Google Shape;335;p24"/>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336" name="Google Shape;336;p24"/>
          <p:cNvSpPr txBox="1"/>
          <p:nvPr/>
        </p:nvSpPr>
        <p:spPr>
          <a:xfrm>
            <a:off x="1212273" y="1119073"/>
            <a:ext cx="9807527" cy="4619854"/>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 Psychologists have tried to identify basic emotions by studying how we express them. Of our myriad ways of expressing emotions, facial expressions have proved one of the most difficult to interpret. One problem is that some emotions are too complex to be easily represented on our faces. Second, people may not interpret emotions from vocalizations (such as sighs or screams) the same way across cultures. One study found that while vocalizations conveyed meaning in all cultures, the specific emotions people perceived varied. For example, Himba participants (from northwestern Namibia) did not agree with Western participants that crying meant sadness or a growl meant anger. Lastly, cultures have norms that govern emotional expression, so the way we experience an emotion isn’t always the same as the way we show it. For example, people in the Middle East and the United States recognize a smile as indicating happiness, but in the Middle East, a smile is also often interpreted as a sign of sexual attraction, so women have learned not to smile at men.</a:t>
            </a:r>
            <a:endParaRPr/>
          </a:p>
        </p:txBody>
      </p:sp>
      <p:sp>
        <p:nvSpPr>
          <p:cNvPr id="337" name="Google Shape;337;p24"/>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The Basic Emotions</a:t>
            </a:r>
            <a:endParaRPr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27</a:t>
            </a:fld>
            <a:endParaRPr/>
          </a:p>
        </p:txBody>
      </p:sp>
      <p:sp>
        <p:nvSpPr>
          <p:cNvPr id="345" name="Google Shape;345;p25"/>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346" name="Google Shape;346;p25"/>
          <p:cNvSpPr txBox="1"/>
          <p:nvPr/>
        </p:nvSpPr>
        <p:spPr>
          <a:xfrm>
            <a:off x="616631" y="1138829"/>
            <a:ext cx="10958733" cy="3373359"/>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 Cultural differences regarding emotions can be apparent between countries that are individualistic and collectivistic—broad terms that describe the general outlook of people in a society. Individualistic countries are those in which people see themselves as independent and desire personal goals and personal control. Individualistic values are present in North America and Western Europe, for example. Collectivistic countries are those in which people see themselves as interdependent and seek community and group goals. Collectivistic values are found in Asia, Africa, and South America, for example.9 For this application, we find that in collectivist countries, people are more likely to believe another’s emotional displays are connected to their personal relationship, while people in individualistic cultures don’t think others’ emotional expressions are directed at them.</a:t>
            </a:r>
            <a:endParaRPr/>
          </a:p>
        </p:txBody>
      </p:sp>
      <p:sp>
        <p:nvSpPr>
          <p:cNvPr id="347" name="Google Shape;347;p25"/>
          <p:cNvSpPr txBox="1"/>
          <p:nvPr/>
        </p:nvSpPr>
        <p:spPr>
          <a:xfrm>
            <a:off x="2781886" y="310237"/>
            <a:ext cx="6098344"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dirty="0">
                <a:latin typeface="Calibri"/>
                <a:ea typeface="Calibri"/>
                <a:cs typeface="Calibri"/>
                <a:sym typeface="Calibri"/>
              </a:rPr>
              <a:t>The Basic Emotions</a:t>
            </a:r>
            <a:endParaRPr dirty="0"/>
          </a:p>
        </p:txBody>
      </p:sp>
      <p:sp>
        <p:nvSpPr>
          <p:cNvPr id="348" name="Google Shape;348;p25"/>
          <p:cNvSpPr txBox="1"/>
          <p:nvPr/>
        </p:nvSpPr>
        <p:spPr>
          <a:xfrm>
            <a:off x="616632" y="4539082"/>
            <a:ext cx="10958733" cy="923330"/>
          </a:xfrm>
          <a:prstGeom prst="rect">
            <a:avLst/>
          </a:prstGeom>
          <a:noFill/>
          <a:ln w="9525" cap="flat" cmpd="sng">
            <a:solidFill>
              <a:srgbClr val="C55A1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Individualistic</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Countries/cultures in which people see themselves as independent and desire personal goals and personal control. Individualistic values are present in North America and Western Europe, for example.</a:t>
            </a:r>
            <a:endParaRPr/>
          </a:p>
        </p:txBody>
      </p:sp>
      <p:sp>
        <p:nvSpPr>
          <p:cNvPr id="349" name="Google Shape;349;p25"/>
          <p:cNvSpPr txBox="1"/>
          <p:nvPr/>
        </p:nvSpPr>
        <p:spPr>
          <a:xfrm>
            <a:off x="1589650" y="5543785"/>
            <a:ext cx="9985715" cy="923330"/>
          </a:xfrm>
          <a:prstGeom prst="rect">
            <a:avLst/>
          </a:prstGeom>
          <a:noFill/>
          <a:ln w="9525" cap="flat" cmpd="sng">
            <a:solidFill>
              <a:srgbClr val="C55A1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Collectivistic</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Cultural difference regarding emotions can be apparent between countries that are individualistic and collectivistic—broad terms that describe the general outlook of people in a society.</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p:nvSpPr>
          <p:cNvPr id="356" name="Google Shape;356;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28</a:t>
            </a:fld>
            <a:endParaRPr/>
          </a:p>
        </p:txBody>
      </p:sp>
      <p:sp>
        <p:nvSpPr>
          <p:cNvPr id="357" name="Google Shape;357;p26"/>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358" name="Google Shape;358;p26"/>
          <p:cNvSpPr txBox="1"/>
          <p:nvPr/>
        </p:nvSpPr>
        <p:spPr>
          <a:xfrm>
            <a:off x="2672603" y="310237"/>
            <a:ext cx="609824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dirty="0">
                <a:latin typeface="Calibri"/>
                <a:ea typeface="Calibri"/>
                <a:cs typeface="Calibri"/>
                <a:sym typeface="Calibri"/>
              </a:rPr>
              <a:t>Moral Emotions</a:t>
            </a:r>
            <a:endParaRPr dirty="0"/>
          </a:p>
        </p:txBody>
      </p:sp>
      <p:sp>
        <p:nvSpPr>
          <p:cNvPr id="359" name="Google Shape;359;p26"/>
          <p:cNvSpPr txBox="1"/>
          <p:nvPr/>
        </p:nvSpPr>
        <p:spPr>
          <a:xfrm>
            <a:off x="986677" y="1440260"/>
            <a:ext cx="10367123" cy="1477328"/>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a:solidFill>
                  <a:schemeClr val="dk1"/>
                </a:solidFill>
                <a:latin typeface="Calibri"/>
                <a:ea typeface="Calibri"/>
                <a:cs typeface="Calibri"/>
                <a:sym typeface="Calibri"/>
              </a:rPr>
              <a:t>Moral Emotions</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Researchers have been studying what are called moral emotions; that is, emotions that have moral implications because of our instant judgment of the situation that evokes them. Examples of moral emotions include sympathy for the suffering of others, guilt about our own immoral behavior, anger about injustice done to others, and contempt for those who behave unethically.</a:t>
            </a:r>
            <a:endParaRPr/>
          </a:p>
        </p:txBody>
      </p:sp>
      <p:sp>
        <p:nvSpPr>
          <p:cNvPr id="360" name="Google Shape;360;p26"/>
          <p:cNvSpPr txBox="1"/>
          <p:nvPr/>
        </p:nvSpPr>
        <p:spPr>
          <a:xfrm>
            <a:off x="986677" y="3078940"/>
            <a:ext cx="10367123" cy="646331"/>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Moral emotions</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Emotions that have moral implications because of our instant judgment of the situation that evokes them.</a:t>
            </a:r>
            <a:endParaRPr/>
          </a:p>
        </p:txBody>
      </p:sp>
      <p:sp>
        <p:nvSpPr>
          <p:cNvPr id="361" name="Google Shape;361;p26"/>
          <p:cNvSpPr txBox="1"/>
          <p:nvPr/>
        </p:nvSpPr>
        <p:spPr>
          <a:xfrm>
            <a:off x="986677" y="3844947"/>
            <a:ext cx="10367123" cy="1754326"/>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Another example is the disgust we feel about violations of moral norms, called moral disgust. Moral disgust is different from disgust. Say you stepped in cow dung by mistake—you might feel disgusted by it, but not moral disgust—you probably wouldn’t make a moral judgment. In contrast, say you watched a video of a police officer making a sexist or racist slur. You might feel disgusted in a different way because it offends your sense of right and wrong. In fact, you might feel a variety of emotions based on your moral judgment of the situation.</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29</a:t>
            </a:fld>
            <a:endParaRPr/>
          </a:p>
        </p:txBody>
      </p:sp>
      <p:sp>
        <p:nvSpPr>
          <p:cNvPr id="369" name="Google Shape;369;p27"/>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370" name="Google Shape;370;p27"/>
          <p:cNvSpPr txBox="1"/>
          <p:nvPr/>
        </p:nvSpPr>
        <p:spPr>
          <a:xfrm>
            <a:off x="2699497" y="310237"/>
            <a:ext cx="609824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dirty="0">
                <a:latin typeface="Calibri"/>
                <a:ea typeface="Calibri"/>
                <a:cs typeface="Calibri"/>
                <a:sym typeface="Calibri"/>
              </a:rPr>
              <a:t>The Basic Moods: Positive and Negative Affect</a:t>
            </a:r>
            <a:endParaRPr dirty="0"/>
          </a:p>
        </p:txBody>
      </p:sp>
      <p:sp>
        <p:nvSpPr>
          <p:cNvPr id="371" name="Google Shape;371;p27"/>
          <p:cNvSpPr txBox="1"/>
          <p:nvPr/>
        </p:nvSpPr>
        <p:spPr>
          <a:xfrm>
            <a:off x="394447" y="1280142"/>
            <a:ext cx="11170024" cy="1477328"/>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The Basic Moods: Positive and Negative Affect</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Emotions can be fleeting, but moods can endure... for quite a while. As a first step toward studying the effect of moods and emotions in the workplace, we classify emotions into </a:t>
            </a:r>
            <a:r>
              <a:rPr lang="en-GB" sz="1800" b="1">
                <a:solidFill>
                  <a:schemeClr val="dk1"/>
                </a:solidFill>
                <a:latin typeface="Calibri"/>
                <a:ea typeface="Calibri"/>
                <a:cs typeface="Calibri"/>
                <a:sym typeface="Calibri"/>
              </a:rPr>
              <a:t>two categories</a:t>
            </a:r>
            <a:r>
              <a:rPr lang="en-GB" sz="1800">
                <a:solidFill>
                  <a:schemeClr val="dk1"/>
                </a:solidFill>
                <a:latin typeface="Calibri"/>
                <a:ea typeface="Calibri"/>
                <a:cs typeface="Calibri"/>
                <a:sym typeface="Calibri"/>
              </a:rPr>
              <a:t>: </a:t>
            </a:r>
            <a:r>
              <a:rPr lang="en-GB" sz="1800" b="1">
                <a:solidFill>
                  <a:schemeClr val="dk1"/>
                </a:solidFill>
                <a:latin typeface="Calibri"/>
                <a:ea typeface="Calibri"/>
                <a:cs typeface="Calibri"/>
                <a:sym typeface="Calibri"/>
              </a:rPr>
              <a:t>positive</a:t>
            </a:r>
            <a:r>
              <a:rPr lang="en-GB" sz="1800">
                <a:solidFill>
                  <a:schemeClr val="dk1"/>
                </a:solidFill>
                <a:latin typeface="Calibri"/>
                <a:ea typeface="Calibri"/>
                <a:cs typeface="Calibri"/>
                <a:sym typeface="Calibri"/>
              </a:rPr>
              <a:t> and </a:t>
            </a:r>
            <a:r>
              <a:rPr lang="en-GB" sz="1800" b="1">
                <a:solidFill>
                  <a:schemeClr val="dk1"/>
                </a:solidFill>
                <a:latin typeface="Calibri"/>
                <a:ea typeface="Calibri"/>
                <a:cs typeface="Calibri"/>
                <a:sym typeface="Calibri"/>
              </a:rPr>
              <a:t>negative</a:t>
            </a:r>
            <a:r>
              <a:rPr lang="en-GB" sz="1800">
                <a:solidFill>
                  <a:schemeClr val="dk1"/>
                </a:solidFill>
                <a:latin typeface="Calibri"/>
                <a:ea typeface="Calibri"/>
                <a:cs typeface="Calibri"/>
                <a:sym typeface="Calibri"/>
              </a:rPr>
              <a:t>. </a:t>
            </a:r>
            <a:r>
              <a:rPr lang="en-GB" sz="1800">
                <a:solidFill>
                  <a:srgbClr val="002060"/>
                </a:solidFill>
                <a:latin typeface="Calibri"/>
                <a:ea typeface="Calibri"/>
                <a:cs typeface="Calibri"/>
                <a:sym typeface="Calibri"/>
              </a:rPr>
              <a:t>Positive emotions—such as joy and gratitude—express a favorable evaluation or feeling</a:t>
            </a:r>
            <a:r>
              <a:rPr lang="en-GB" sz="1800">
                <a:solidFill>
                  <a:schemeClr val="dk1"/>
                </a:solidFill>
                <a:latin typeface="Calibri"/>
                <a:ea typeface="Calibri"/>
                <a:cs typeface="Calibri"/>
                <a:sym typeface="Calibri"/>
              </a:rPr>
              <a:t>. </a:t>
            </a:r>
            <a:r>
              <a:rPr lang="en-GB" sz="1800">
                <a:solidFill>
                  <a:srgbClr val="002060"/>
                </a:solidFill>
                <a:latin typeface="Calibri"/>
                <a:ea typeface="Calibri"/>
                <a:cs typeface="Calibri"/>
                <a:sym typeface="Calibri"/>
              </a:rPr>
              <a:t>Negative emotions—such as anger and guilt—express the opposite</a:t>
            </a:r>
            <a:r>
              <a:rPr lang="en-GB" sz="1800">
                <a:solidFill>
                  <a:schemeClr val="dk1"/>
                </a:solidFill>
                <a:latin typeface="Calibri"/>
                <a:ea typeface="Calibri"/>
                <a:cs typeface="Calibri"/>
                <a:sym typeface="Calibri"/>
              </a:rPr>
              <a:t>. Keep in mind that emotions can’t be neutral. Being neutral is being nonemotional.</a:t>
            </a:r>
            <a:endParaRPr/>
          </a:p>
        </p:txBody>
      </p:sp>
      <p:sp>
        <p:nvSpPr>
          <p:cNvPr id="372" name="Google Shape;372;p27"/>
          <p:cNvSpPr txBox="1"/>
          <p:nvPr/>
        </p:nvSpPr>
        <p:spPr>
          <a:xfrm>
            <a:off x="394448" y="2893455"/>
            <a:ext cx="11170024" cy="2862322"/>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The two categories of emotions represent overall mood states, known as positive and negative affect (see Exhibit 4-2). We can think of </a:t>
            </a:r>
            <a:r>
              <a:rPr lang="en-GB" sz="1800" b="1">
                <a:solidFill>
                  <a:schemeClr val="dk1"/>
                </a:solidFill>
                <a:latin typeface="Calibri"/>
                <a:ea typeface="Calibri"/>
                <a:cs typeface="Calibri"/>
                <a:sym typeface="Calibri"/>
              </a:rPr>
              <a:t>positive affect </a:t>
            </a:r>
            <a:r>
              <a:rPr lang="en-GB" sz="1800">
                <a:solidFill>
                  <a:schemeClr val="dk1"/>
                </a:solidFill>
                <a:latin typeface="Calibri"/>
                <a:ea typeface="Calibri"/>
                <a:cs typeface="Calibri"/>
                <a:sym typeface="Calibri"/>
              </a:rPr>
              <a:t>as a mood dimension consisting of positive emotions such as excitement, enthusiasm, and elation at the high end (high positive affect) and boredom, depression, and fatigue at the low end (low positive affect, or lack of positive affect). </a:t>
            </a:r>
            <a:r>
              <a:rPr lang="en-GB" sz="1800" b="1">
                <a:solidFill>
                  <a:schemeClr val="dk1"/>
                </a:solidFill>
                <a:latin typeface="Calibri"/>
                <a:ea typeface="Calibri"/>
                <a:cs typeface="Calibri"/>
                <a:sym typeface="Calibri"/>
              </a:rPr>
              <a:t>Negative affect </a:t>
            </a:r>
            <a:r>
              <a:rPr lang="en-GB" sz="1800">
                <a:solidFill>
                  <a:schemeClr val="dk1"/>
                </a:solidFill>
                <a:latin typeface="Calibri"/>
                <a:ea typeface="Calibri"/>
                <a:cs typeface="Calibri"/>
                <a:sym typeface="Calibri"/>
              </a:rPr>
              <a:t>is a mood dimension consisting of nervousness, stress, and anxiety at the high end (high negative affect) and contentedness, calmness, and serenity at the low end (low negative affect, or lack of negative affect). While we rarely experience both positive and negative affect at the same time, over time people do differ in how much they experience of each. Some people (we might call them emotional or intense) may experience quite a bit of high positive and high negative affect over, say, a week’s time. Others (we might call them unemotional or phlegmatic) experience little of either. And still others may experience one much more predominately than the other</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30</a:t>
            </a:fld>
            <a:endParaRPr/>
          </a:p>
        </p:txBody>
      </p:sp>
      <p:sp>
        <p:nvSpPr>
          <p:cNvPr id="380" name="Google Shape;380;p28"/>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pic>
        <p:nvPicPr>
          <p:cNvPr id="381" name="Google Shape;381;p28" descr="Chart, pie chart&#10;&#10;Description automatically generated"/>
          <p:cNvPicPr preferRelativeResize="0"/>
          <p:nvPr/>
        </p:nvPicPr>
        <p:blipFill rotWithShape="1">
          <a:blip r:embed="rId3">
            <a:alphaModFix/>
          </a:blip>
          <a:srcRect/>
          <a:stretch/>
        </p:blipFill>
        <p:spPr>
          <a:xfrm>
            <a:off x="4520172" y="1102659"/>
            <a:ext cx="7474604" cy="5136776"/>
          </a:xfrm>
          <a:prstGeom prst="rect">
            <a:avLst/>
          </a:prstGeom>
          <a:noFill/>
          <a:ln w="9525" cap="flat" cmpd="sng">
            <a:solidFill>
              <a:srgbClr val="0070C0"/>
            </a:solidFill>
            <a:prstDash val="solid"/>
            <a:round/>
            <a:headEnd type="none" w="sm" len="sm"/>
            <a:tailEnd type="none" w="sm" len="sm"/>
          </a:ln>
        </p:spPr>
      </p:pic>
      <p:sp>
        <p:nvSpPr>
          <p:cNvPr id="382" name="Google Shape;382;p28"/>
          <p:cNvSpPr txBox="1"/>
          <p:nvPr/>
        </p:nvSpPr>
        <p:spPr>
          <a:xfrm>
            <a:off x="2699497" y="310237"/>
            <a:ext cx="609824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dirty="0">
                <a:latin typeface="Calibri"/>
                <a:ea typeface="Calibri"/>
                <a:cs typeface="Calibri"/>
                <a:sym typeface="Calibri"/>
              </a:rPr>
              <a:t>The Basic Moods: Positive and Negative Affect</a:t>
            </a:r>
            <a:endParaRPr dirty="0"/>
          </a:p>
        </p:txBody>
      </p:sp>
      <p:sp>
        <p:nvSpPr>
          <p:cNvPr id="383" name="Google Shape;383;p28"/>
          <p:cNvSpPr txBox="1"/>
          <p:nvPr/>
        </p:nvSpPr>
        <p:spPr>
          <a:xfrm>
            <a:off x="346364" y="1506995"/>
            <a:ext cx="3835671" cy="2031325"/>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a:solidFill>
                  <a:schemeClr val="dk1"/>
                </a:solidFill>
                <a:latin typeface="Calibri"/>
                <a:ea typeface="Calibri"/>
                <a:cs typeface="Calibri"/>
                <a:sym typeface="Calibri"/>
              </a:rPr>
              <a:t>Positive affect</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A mood dimension that consists of specific positive emotions such as excitement, self-assurance, and cheerfulness at the high end and boredom, sluggishness, and tiredness at the low end.</a:t>
            </a:r>
            <a:endParaRPr/>
          </a:p>
        </p:txBody>
      </p:sp>
      <p:sp>
        <p:nvSpPr>
          <p:cNvPr id="384" name="Google Shape;384;p28"/>
          <p:cNvSpPr txBox="1"/>
          <p:nvPr/>
        </p:nvSpPr>
        <p:spPr>
          <a:xfrm>
            <a:off x="377740" y="3790328"/>
            <a:ext cx="3836894" cy="1754326"/>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a:solidFill>
                  <a:schemeClr val="dk1"/>
                </a:solidFill>
                <a:latin typeface="Calibri"/>
                <a:ea typeface="Calibri"/>
                <a:cs typeface="Calibri"/>
                <a:sym typeface="Calibri"/>
              </a:rPr>
              <a:t>Negative affect</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A mood dimension that consists of emotions such as nervousness, stress, and anxiety at the high end and relaxation, tranquility, and poise at the low end.</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sp>
        <p:nvSpPr>
          <p:cNvPr id="391" name="Google Shape;391;p2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31</a:t>
            </a:fld>
            <a:endParaRPr/>
          </a:p>
        </p:txBody>
      </p:sp>
      <p:sp>
        <p:nvSpPr>
          <p:cNvPr id="392" name="Google Shape;392;p29"/>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393" name="Google Shape;393;p29"/>
          <p:cNvSpPr txBox="1"/>
          <p:nvPr/>
        </p:nvSpPr>
        <p:spPr>
          <a:xfrm>
            <a:off x="916641" y="1219233"/>
            <a:ext cx="10358718" cy="3788858"/>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GB" sz="1800" b="1">
                <a:solidFill>
                  <a:schemeClr val="dk1"/>
                </a:solidFill>
                <a:latin typeface="Calibri"/>
                <a:ea typeface="Calibri"/>
                <a:cs typeface="Calibri"/>
                <a:sym typeface="Calibri"/>
              </a:rPr>
              <a:t>Experiencing Moods and Emotions</a:t>
            </a:r>
            <a:endParaRPr/>
          </a:p>
          <a:p>
            <a:pPr marL="0" marR="0" lvl="0" indent="0" algn="l" rtl="0">
              <a:lnSpc>
                <a:spcPct val="150000"/>
              </a:lnSpc>
              <a:spcBef>
                <a:spcPts val="0"/>
              </a:spcBef>
              <a:spcAft>
                <a:spcPts val="0"/>
              </a:spcAft>
              <a:buNone/>
            </a:pPr>
            <a:r>
              <a:rPr lang="en-GB" sz="1800">
                <a:solidFill>
                  <a:schemeClr val="dk1"/>
                </a:solidFill>
                <a:latin typeface="Calibri"/>
                <a:ea typeface="Calibri"/>
                <a:cs typeface="Calibri"/>
                <a:sym typeface="Calibri"/>
              </a:rPr>
              <a:t> As if it weren’t complex enough to consider the many distinct emotions and moods a person might identify, the reality is that we each experience moods and emotions differently. For most people, positive moods are somewhat more common than negative moods. Indeed, research finds a positivity offset, meaning that at zero input (when nothing in particular is going on), most individuals experience a mildly positive mood. This appears to be true for employees in a wide range of job settings. For example, one study of customer-service representatives in a British call center revealed that people reported experiencing positive moods 58 percent of the time, despite the stressful environment. Another research finding is that negative emotions lead to negative moods.</a:t>
            </a:r>
            <a:endParaRPr/>
          </a:p>
        </p:txBody>
      </p:sp>
      <p:sp>
        <p:nvSpPr>
          <p:cNvPr id="394" name="Google Shape;394;p29"/>
          <p:cNvSpPr txBox="1"/>
          <p:nvPr/>
        </p:nvSpPr>
        <p:spPr>
          <a:xfrm>
            <a:off x="2512360" y="279459"/>
            <a:ext cx="609824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dirty="0">
                <a:latin typeface="Calibri"/>
                <a:ea typeface="Calibri"/>
                <a:cs typeface="Calibri"/>
                <a:sym typeface="Calibri"/>
              </a:rPr>
              <a:t>Experiencing Moods and Emotions</a:t>
            </a:r>
            <a:endParaRPr dirty="0"/>
          </a:p>
        </p:txBody>
      </p:sp>
      <p:sp>
        <p:nvSpPr>
          <p:cNvPr id="395" name="Google Shape;395;p29"/>
          <p:cNvSpPr txBox="1"/>
          <p:nvPr/>
        </p:nvSpPr>
        <p:spPr>
          <a:xfrm>
            <a:off x="3021666" y="5177102"/>
            <a:ext cx="6148667" cy="923330"/>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Positivity offset</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The tendency of most individuals to experience a mildly positive mood at zero input (when nothing in particular is going on).</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401"/>
        <p:cNvGrpSpPr/>
        <p:nvPr/>
      </p:nvGrpSpPr>
      <p:grpSpPr>
        <a:xfrm>
          <a:off x="0" y="0"/>
          <a:ext cx="0" cy="0"/>
          <a:chOff x="0" y="0"/>
          <a:chExt cx="0" cy="0"/>
        </a:xfrm>
      </p:grpSpPr>
      <p:sp>
        <p:nvSpPr>
          <p:cNvPr id="402" name="Google Shape;402;p3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32</a:t>
            </a:fld>
            <a:endParaRPr/>
          </a:p>
        </p:txBody>
      </p:sp>
      <p:sp>
        <p:nvSpPr>
          <p:cNvPr id="403" name="Google Shape;403;p30"/>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404" name="Google Shape;404;p30"/>
          <p:cNvSpPr txBox="1"/>
          <p:nvPr/>
        </p:nvSpPr>
        <p:spPr>
          <a:xfrm>
            <a:off x="712694" y="1394082"/>
            <a:ext cx="10865224" cy="1754326"/>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a:solidFill>
                  <a:schemeClr val="dk1"/>
                </a:solidFill>
                <a:latin typeface="Calibri"/>
                <a:ea typeface="Calibri"/>
                <a:cs typeface="Calibri"/>
                <a:sym typeface="Calibri"/>
              </a:rPr>
              <a:t>The Function of Emotions</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Emotions may be a mystery, but they can be critical to an effectively functioning workplace. For example, employees with more positive emotions demonstrate higher performance and organizational citizenship behaviour (OCB), less turnover and counterproductive work behavior (CWB), particularly when they feel supported by their organizations in their effort to do well in their jobs. Gratefulness and awe have also been shown to positively predict OCB, which in turn increases trust and emotional expressions of concern. </a:t>
            </a:r>
            <a:endParaRPr/>
          </a:p>
        </p:txBody>
      </p:sp>
      <p:sp>
        <p:nvSpPr>
          <p:cNvPr id="405" name="Google Shape;405;p30"/>
          <p:cNvSpPr txBox="1"/>
          <p:nvPr/>
        </p:nvSpPr>
        <p:spPr>
          <a:xfrm>
            <a:off x="2914650" y="279459"/>
            <a:ext cx="609824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dirty="0">
                <a:latin typeface="Calibri"/>
                <a:ea typeface="Calibri"/>
                <a:cs typeface="Calibri"/>
                <a:sym typeface="Calibri"/>
              </a:rPr>
              <a:t>The Function of Emotions</a:t>
            </a:r>
            <a:endParaRPr dirty="0"/>
          </a:p>
        </p:txBody>
      </p:sp>
      <p:sp>
        <p:nvSpPr>
          <p:cNvPr id="406" name="Google Shape;406;p30"/>
          <p:cNvSpPr txBox="1"/>
          <p:nvPr/>
        </p:nvSpPr>
        <p:spPr>
          <a:xfrm>
            <a:off x="712694" y="3585975"/>
            <a:ext cx="10865224" cy="1754326"/>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Personality</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Moods and emotions have a personality trait component, meaning that some people have built-in, natural tendencies to experience certain moods and emotions more frequently than others do. People also experience the same emotions with different intensities; the degree to which they experience them is called their affect intensity. </a:t>
            </a:r>
            <a:r>
              <a:rPr lang="en-GB" sz="1800" b="1">
                <a:solidFill>
                  <a:schemeClr val="dk1"/>
                </a:solidFill>
                <a:latin typeface="Calibri"/>
                <a:ea typeface="Calibri"/>
                <a:cs typeface="Calibri"/>
                <a:sym typeface="Calibri"/>
              </a:rPr>
              <a:t>Affectively intense </a:t>
            </a:r>
            <a:r>
              <a:rPr lang="en-GB" sz="1800">
                <a:solidFill>
                  <a:schemeClr val="dk1"/>
                </a:solidFill>
                <a:latin typeface="Calibri"/>
                <a:ea typeface="Calibri"/>
                <a:cs typeface="Calibri"/>
                <a:sym typeface="Calibri"/>
              </a:rPr>
              <a:t>people experience both positive and negative emotions deeply: when they’re sad, they’re really sad, and when they’re happy, they’re really happy.</a:t>
            </a:r>
            <a:endParaRPr/>
          </a:p>
        </p:txBody>
      </p:sp>
      <p:sp>
        <p:nvSpPr>
          <p:cNvPr id="407" name="Google Shape;407;p30"/>
          <p:cNvSpPr txBox="1"/>
          <p:nvPr/>
        </p:nvSpPr>
        <p:spPr>
          <a:xfrm>
            <a:off x="2008094" y="5525160"/>
            <a:ext cx="9345706" cy="646331"/>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Affect intensity</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Individual differences in the strength with which individuals experience their emotions.</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sp>
        <p:nvSpPr>
          <p:cNvPr id="414" name="Google Shape;414;p3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33</a:t>
            </a:fld>
            <a:endParaRPr/>
          </a:p>
        </p:txBody>
      </p:sp>
      <p:sp>
        <p:nvSpPr>
          <p:cNvPr id="415" name="Google Shape;415;p31"/>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416" name="Google Shape;416;p31"/>
          <p:cNvSpPr txBox="1"/>
          <p:nvPr/>
        </p:nvSpPr>
        <p:spPr>
          <a:xfrm>
            <a:off x="457200" y="1397675"/>
            <a:ext cx="11107271" cy="1754326"/>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a:solidFill>
                  <a:schemeClr val="dk1"/>
                </a:solidFill>
                <a:latin typeface="Calibri"/>
                <a:ea typeface="Calibri"/>
                <a:cs typeface="Calibri"/>
                <a:sym typeface="Calibri"/>
              </a:rPr>
              <a:t>Time of Day</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 Moods vary by the time of day. A fascinating study assessed patterns by analyzing millions of Twitter messages from across the globe. The researchers noted the presence of words connoting positive affect (happy, enthused, excited) and negative affect (sad, angry, anxious).</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The research shows that the negative effect is lowest in the morning and tends to increase over the course of the day and evening.</a:t>
            </a:r>
            <a:endParaRPr/>
          </a:p>
        </p:txBody>
      </p:sp>
      <p:sp>
        <p:nvSpPr>
          <p:cNvPr id="417" name="Google Shape;417;p31"/>
          <p:cNvSpPr txBox="1"/>
          <p:nvPr/>
        </p:nvSpPr>
        <p:spPr>
          <a:xfrm>
            <a:off x="457200" y="3429000"/>
            <a:ext cx="11107270" cy="2308324"/>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a:solidFill>
                  <a:schemeClr val="dk1"/>
                </a:solidFill>
                <a:latin typeface="Calibri"/>
                <a:ea typeface="Calibri"/>
                <a:cs typeface="Calibri"/>
                <a:sym typeface="Calibri"/>
              </a:rPr>
              <a:t>Day of the Week</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 Are people in their best moods on the weekends? In most cultures that is true—for example, U.S. adults tend to experience their highest positive effect on Friday, Saturday, and Sunday, and their lowest on Monday.</a:t>
            </a:r>
            <a:endParaRPr/>
          </a:p>
          <a:p>
            <a:pPr marL="0" marR="0" lvl="0" indent="0" algn="just" rtl="0">
              <a:spcBef>
                <a:spcPts val="0"/>
              </a:spcBef>
              <a:spcAft>
                <a:spcPts val="0"/>
              </a:spcAft>
              <a:buNone/>
            </a:pPr>
            <a:endParaRPr sz="1800">
              <a:solidFill>
                <a:schemeClr val="dk1"/>
              </a:solidFill>
              <a:latin typeface="Calibri"/>
              <a:ea typeface="Calibri"/>
              <a:cs typeface="Calibri"/>
              <a:sym typeface="Calibri"/>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As for negative affect, Monday is the highest negative-affect day across most cultures. However, in some countries, negative affect is lower on Friday and Saturday than on Sunday. It may be that while Sunday is enjoyable as a day off (and thus we have higher positive affect), we also get a bit stressed about the week ahead (which is why negative affect is higher).</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423"/>
        <p:cNvGrpSpPr/>
        <p:nvPr/>
      </p:nvGrpSpPr>
      <p:grpSpPr>
        <a:xfrm>
          <a:off x="0" y="0"/>
          <a:ext cx="0" cy="0"/>
          <a:chOff x="0" y="0"/>
          <a:chExt cx="0" cy="0"/>
        </a:xfrm>
      </p:grpSpPr>
      <p:sp>
        <p:nvSpPr>
          <p:cNvPr id="424" name="Google Shape;424;p3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34</a:t>
            </a:fld>
            <a:endParaRPr/>
          </a:p>
        </p:txBody>
      </p:sp>
      <p:sp>
        <p:nvSpPr>
          <p:cNvPr id="425" name="Google Shape;425;p32"/>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426" name="Google Shape;426;p32"/>
          <p:cNvSpPr txBox="1"/>
          <p:nvPr/>
        </p:nvSpPr>
        <p:spPr>
          <a:xfrm>
            <a:off x="959223" y="1401111"/>
            <a:ext cx="9735670" cy="3373359"/>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b="1">
                <a:solidFill>
                  <a:schemeClr val="dk1"/>
                </a:solidFill>
                <a:latin typeface="Calibri"/>
                <a:ea typeface="Calibri"/>
                <a:cs typeface="Calibri"/>
                <a:sym typeface="Calibri"/>
              </a:rPr>
              <a:t>Weather</a:t>
            </a:r>
            <a:endParaRPr/>
          </a:p>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 When do you think you would be in a better mood—when it’s 30 degrees and sunny, or on a gloomy, cold, rainy day? Many people believe their mood is tied to the weather. However, a fairly large and detailed body of evidence suggests weather has little effect on mood, at least for most people. Illusory correlation, which occurs when we associate two events that in reality have no connection, explains why people tend to think weather influences them. For example, employees may be more productive on bad weather days, a study in Japan and the United States recently indicated, but not because of mood—instead, the worse weather removed some work distractions.</a:t>
            </a:r>
            <a:endParaRPr/>
          </a:p>
        </p:txBody>
      </p:sp>
      <p:sp>
        <p:nvSpPr>
          <p:cNvPr id="427" name="Google Shape;427;p32"/>
          <p:cNvSpPr txBox="1"/>
          <p:nvPr/>
        </p:nvSpPr>
        <p:spPr>
          <a:xfrm>
            <a:off x="1873623" y="5172846"/>
            <a:ext cx="9022977"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Illusory correlation</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The tendency of people to associate two events when in reality there is no connection.</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433"/>
        <p:cNvGrpSpPr/>
        <p:nvPr/>
      </p:nvGrpSpPr>
      <p:grpSpPr>
        <a:xfrm>
          <a:off x="0" y="0"/>
          <a:ext cx="0" cy="0"/>
          <a:chOff x="0" y="0"/>
          <a:chExt cx="0" cy="0"/>
        </a:xfrm>
      </p:grpSpPr>
      <p:sp>
        <p:nvSpPr>
          <p:cNvPr id="434" name="Google Shape;434;p3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35</a:t>
            </a:fld>
            <a:endParaRPr/>
          </a:p>
        </p:txBody>
      </p:sp>
      <p:sp>
        <p:nvSpPr>
          <p:cNvPr id="435" name="Google Shape;435;p33"/>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436" name="Google Shape;436;p33"/>
          <p:cNvSpPr txBox="1"/>
          <p:nvPr/>
        </p:nvSpPr>
        <p:spPr>
          <a:xfrm>
            <a:off x="820269" y="1403616"/>
            <a:ext cx="10354236" cy="1200329"/>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a:solidFill>
                  <a:schemeClr val="dk1"/>
                </a:solidFill>
                <a:latin typeface="Calibri"/>
                <a:ea typeface="Calibri"/>
                <a:cs typeface="Calibri"/>
                <a:sym typeface="Calibri"/>
              </a:rPr>
              <a:t>Stress</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As you might imagine, stressful events at work (a nasty e-mail, impending deadline, loss of a big sale, reprimand from the boss, etc.) can negatively affect moods. The effects of stress also build over time. Mounting levels of stress can worsen our moods, as we experience more negative emotions.</a:t>
            </a:r>
            <a:endParaRPr/>
          </a:p>
        </p:txBody>
      </p:sp>
      <p:sp>
        <p:nvSpPr>
          <p:cNvPr id="437" name="Google Shape;437;p33"/>
          <p:cNvSpPr txBox="1"/>
          <p:nvPr/>
        </p:nvSpPr>
        <p:spPr>
          <a:xfrm>
            <a:off x="820270" y="2700191"/>
            <a:ext cx="10354236" cy="1754326"/>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Sleep</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Sleep quality affects moods and decision making, and increased fatigue puts workers at risk of disease, injury, and depression. Poor or reduced sleep also makes it difficult to control emotions. Even one bad night’s sleep makes us more angry and risk-prone. Poor sleep impairs job satisfaction and makes us less able to make ethical judgments. On the positive side, increased regular sleep enhances creativity, performance, and career success.</a:t>
            </a:r>
            <a:endParaRPr/>
          </a:p>
        </p:txBody>
      </p:sp>
      <p:sp>
        <p:nvSpPr>
          <p:cNvPr id="438" name="Google Shape;438;p33"/>
          <p:cNvSpPr txBox="1"/>
          <p:nvPr/>
        </p:nvSpPr>
        <p:spPr>
          <a:xfrm>
            <a:off x="820268" y="4505778"/>
            <a:ext cx="10354235" cy="1200329"/>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Exercise</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You often hear that people should exercise to improve their mood. Does “sweat therapy” really work? It appears so. Research consistently shows exercise enhances people’s positive moods. While not terribly strong overall, the effects are strongest for those who are depressed.</a:t>
            </a:r>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444"/>
        <p:cNvGrpSpPr/>
        <p:nvPr/>
      </p:nvGrpSpPr>
      <p:grpSpPr>
        <a:xfrm>
          <a:off x="0" y="0"/>
          <a:ext cx="0" cy="0"/>
          <a:chOff x="0" y="0"/>
          <a:chExt cx="0" cy="0"/>
        </a:xfrm>
      </p:grpSpPr>
      <p:sp>
        <p:nvSpPr>
          <p:cNvPr id="445" name="Google Shape;445;p3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36</a:t>
            </a:fld>
            <a:endParaRPr/>
          </a:p>
        </p:txBody>
      </p:sp>
      <p:sp>
        <p:nvSpPr>
          <p:cNvPr id="446" name="Google Shape;446;p34"/>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447" name="Google Shape;447;p34"/>
          <p:cNvSpPr txBox="1"/>
          <p:nvPr/>
        </p:nvSpPr>
        <p:spPr>
          <a:xfrm>
            <a:off x="632010" y="1340320"/>
            <a:ext cx="10721789" cy="1754326"/>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a:solidFill>
                  <a:schemeClr val="dk1"/>
                </a:solidFill>
                <a:latin typeface="Calibri"/>
                <a:ea typeface="Calibri"/>
                <a:cs typeface="Calibri"/>
                <a:sym typeface="Calibri"/>
              </a:rPr>
              <a:t>Age</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Do young people experience more extreme positive emotions (so-called youthful exuberance) than older people? Surprisingly, no. What about age and satisfaction? Regarding life satisfaction, there is a cultural assumption that older people are more prone to depression and loneliness. Actually, a study of adults ages 18 to 94 found that positive moods increased with age. “Contrary to the popular view that youth is the best time of life, the peak of emotional life may not occur until well into the seventh decade,” researcher Laura Carstensen said.</a:t>
            </a:r>
            <a:endParaRPr/>
          </a:p>
        </p:txBody>
      </p:sp>
      <p:sp>
        <p:nvSpPr>
          <p:cNvPr id="448" name="Google Shape;448;p34"/>
          <p:cNvSpPr txBox="1"/>
          <p:nvPr/>
        </p:nvSpPr>
        <p:spPr>
          <a:xfrm>
            <a:off x="632009" y="3213847"/>
            <a:ext cx="10721789" cy="2585323"/>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a:solidFill>
                  <a:schemeClr val="dk1"/>
                </a:solidFill>
                <a:latin typeface="Calibri"/>
                <a:ea typeface="Calibri"/>
                <a:cs typeface="Calibri"/>
                <a:sym typeface="Calibri"/>
              </a:rPr>
              <a:t>Sex</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 Many people believe women are more emotional than men. Is there any truth to this? Evidence does confirm women experience emotions more intensely, tend to “hold onto” emotions longer than men, and display more frequent expressions of both positive and negative emotions, except anger. One study of participants from different countries found that men consistently reported higher levels of powerful emotions like anger, whereas women reported more powerless emotions like sadness and fear. Thus, there are some sex differences in the experience and expression of emotions.</a:t>
            </a:r>
            <a:endParaRPr/>
          </a:p>
          <a:p>
            <a:pPr marL="0" marR="0" lvl="0" indent="0" algn="just" rtl="0">
              <a:spcBef>
                <a:spcPts val="0"/>
              </a:spcBef>
              <a:spcAft>
                <a:spcPts val="0"/>
              </a:spcAft>
              <a:buNone/>
            </a:pPr>
            <a:r>
              <a:rPr lang="en-GB" sz="1800">
                <a:solidFill>
                  <a:schemeClr val="dk1"/>
                </a:solidFill>
                <a:latin typeface="Calibri"/>
                <a:ea typeface="Calibri"/>
                <a:cs typeface="Calibri"/>
                <a:sym typeface="Calibri"/>
              </a:rPr>
              <a:t>Let’s put together what we’ve learned about emotions and moods with workplace coping strategies, beginning with emotional labor</a:t>
            </a:r>
            <a:endParaRPr sz="1800">
              <a:solidFill>
                <a:schemeClr val="dk1"/>
              </a:solidFill>
              <a:latin typeface="Calibri"/>
              <a:ea typeface="Calibri"/>
              <a:cs typeface="Calibri"/>
              <a:sym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455" name="Google Shape;455;p3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37</a:t>
            </a:fld>
            <a:endParaRPr/>
          </a:p>
        </p:txBody>
      </p:sp>
      <p:sp>
        <p:nvSpPr>
          <p:cNvPr id="456" name="Google Shape;456;p35"/>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457" name="Google Shape;457;p35"/>
          <p:cNvSpPr txBox="1"/>
          <p:nvPr/>
        </p:nvSpPr>
        <p:spPr>
          <a:xfrm>
            <a:off x="932329" y="1494681"/>
            <a:ext cx="10421471" cy="2542363"/>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b="1">
                <a:solidFill>
                  <a:schemeClr val="dk1"/>
                </a:solidFill>
                <a:latin typeface="Calibri"/>
                <a:ea typeface="Calibri"/>
                <a:cs typeface="Calibri"/>
                <a:sym typeface="Calibri"/>
              </a:rPr>
              <a:t>Emotional Labor</a:t>
            </a:r>
            <a:endParaRPr sz="1800" b="1">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Employees expend physical and mental labor by putting body and mind, respectively, into their jobs. But jobs also require emotional labor, an employee’s expression of organizationally desired emotions during interpersonal transactions at work. Emotional labor is a key component of effective job performance. We expect flight attendants to be cheerful, funeral directors to be sad, and doctors to be emotionally neutral. At the least, your managers expect you to be courteous, not hostile, in your interactions with coworkers.</a:t>
            </a:r>
            <a:endParaRPr/>
          </a:p>
        </p:txBody>
      </p:sp>
      <p:sp>
        <p:nvSpPr>
          <p:cNvPr id="458" name="Google Shape;458;p35"/>
          <p:cNvSpPr txBox="1"/>
          <p:nvPr/>
        </p:nvSpPr>
        <p:spPr>
          <a:xfrm>
            <a:off x="885264" y="4273367"/>
            <a:ext cx="10421471" cy="1295868"/>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GB" sz="1800" b="1">
                <a:solidFill>
                  <a:schemeClr val="dk1"/>
                </a:solidFill>
                <a:latin typeface="Calibri"/>
                <a:ea typeface="Calibri"/>
                <a:cs typeface="Calibri"/>
                <a:sym typeface="Calibri"/>
              </a:rPr>
              <a:t>Emotional labour</a:t>
            </a:r>
            <a:endParaRPr/>
          </a:p>
          <a:p>
            <a:pPr marL="0" marR="0" lvl="0" indent="0" algn="l" rtl="0">
              <a:lnSpc>
                <a:spcPct val="150000"/>
              </a:lnSpc>
              <a:spcBef>
                <a:spcPts val="0"/>
              </a:spcBef>
              <a:spcAft>
                <a:spcPts val="0"/>
              </a:spcAft>
              <a:buNone/>
            </a:pPr>
            <a:r>
              <a:rPr lang="en-GB" sz="1800">
                <a:solidFill>
                  <a:schemeClr val="dk1"/>
                </a:solidFill>
                <a:latin typeface="Calibri"/>
                <a:ea typeface="Calibri"/>
                <a:cs typeface="Calibri"/>
                <a:sym typeface="Calibri"/>
              </a:rPr>
              <a:t>A situation in which an employee expresses organizationally desired emotions during interpersonal transactions at work.</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464"/>
        <p:cNvGrpSpPr/>
        <p:nvPr/>
      </p:nvGrpSpPr>
      <p:grpSpPr>
        <a:xfrm>
          <a:off x="0" y="0"/>
          <a:ext cx="0" cy="0"/>
          <a:chOff x="0" y="0"/>
          <a:chExt cx="0" cy="0"/>
        </a:xfrm>
      </p:grpSpPr>
      <p:sp>
        <p:nvSpPr>
          <p:cNvPr id="465" name="Google Shape;465;p3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38</a:t>
            </a:fld>
            <a:endParaRPr/>
          </a:p>
        </p:txBody>
      </p:sp>
      <p:sp>
        <p:nvSpPr>
          <p:cNvPr id="466" name="Google Shape;466;p36"/>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467" name="Google Shape;467;p36"/>
          <p:cNvSpPr txBox="1"/>
          <p:nvPr/>
        </p:nvSpPr>
        <p:spPr>
          <a:xfrm>
            <a:off x="721659" y="1734287"/>
            <a:ext cx="10748682" cy="2957861"/>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b="1">
                <a:solidFill>
                  <a:schemeClr val="dk1"/>
                </a:solidFill>
                <a:latin typeface="Calibri"/>
                <a:ea typeface="Calibri"/>
                <a:cs typeface="Calibri"/>
                <a:sym typeface="Calibri"/>
              </a:rPr>
              <a:t>Controlling Emotional Displays</a:t>
            </a:r>
            <a:endParaRPr/>
          </a:p>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The way we experience an emotion is obviously not always the same as the way we show it. To analyze emotional labor, we divide emotions into felt or displayed emotions.  Felt emotions are our actual emotions. In contrast, displayed emotions are those the organization requires workers to show and considers appropriate in a given job. They’re not innate; they’re learned, and they may or may not coincide with felt emotions. For instance, research suggests that in U.S. workplaces, it is expected that employees should typically display positive emotions like happiness and excitement, and suppress negative emotions like fear, anger, disgust, and contempt. </a:t>
            </a:r>
            <a:endParaRPr/>
          </a:p>
        </p:txBody>
      </p:sp>
      <p:sp>
        <p:nvSpPr>
          <p:cNvPr id="468" name="Google Shape;468;p36"/>
          <p:cNvSpPr txBox="1"/>
          <p:nvPr/>
        </p:nvSpPr>
        <p:spPr>
          <a:xfrm>
            <a:off x="3318063" y="5100535"/>
            <a:ext cx="609824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Felt emotions</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An individual’s actual emotions.</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474"/>
        <p:cNvGrpSpPr/>
        <p:nvPr/>
      </p:nvGrpSpPr>
      <p:grpSpPr>
        <a:xfrm>
          <a:off x="0" y="0"/>
          <a:ext cx="0" cy="0"/>
          <a:chOff x="0" y="0"/>
          <a:chExt cx="0" cy="0"/>
        </a:xfrm>
      </p:grpSpPr>
      <p:sp>
        <p:nvSpPr>
          <p:cNvPr id="475" name="Google Shape;475;p3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39</a:t>
            </a:fld>
            <a:endParaRPr/>
          </a:p>
        </p:txBody>
      </p:sp>
      <p:sp>
        <p:nvSpPr>
          <p:cNvPr id="476" name="Google Shape;476;p37"/>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477" name="Google Shape;477;p37"/>
          <p:cNvSpPr txBox="1"/>
          <p:nvPr/>
        </p:nvSpPr>
        <p:spPr>
          <a:xfrm>
            <a:off x="954739" y="1474711"/>
            <a:ext cx="10273555" cy="646331"/>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Displayed emotions</a:t>
            </a:r>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Emotions that are organizationally required and considered appropriate in a given job.</a:t>
            </a:r>
            <a:endParaRPr/>
          </a:p>
        </p:txBody>
      </p:sp>
      <p:sp>
        <p:nvSpPr>
          <p:cNvPr id="478" name="Google Shape;478;p37"/>
          <p:cNvSpPr txBox="1"/>
          <p:nvPr/>
        </p:nvSpPr>
        <p:spPr>
          <a:xfrm>
            <a:off x="959222" y="2443131"/>
            <a:ext cx="10273555" cy="3139321"/>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Displaying fake emotions </a:t>
            </a:r>
            <a:r>
              <a:rPr lang="en-GB" sz="1800">
                <a:solidFill>
                  <a:schemeClr val="dk1"/>
                </a:solidFill>
                <a:latin typeface="Calibri"/>
                <a:ea typeface="Calibri"/>
                <a:cs typeface="Calibri"/>
                <a:sym typeface="Calibri"/>
              </a:rPr>
              <a:t>requires us to suppress real ones. Surface acting is hiding inner feelings and emotional expressions in response to display rules. Surface acting is literally “putting on a face” of appropriate response to a given situation, like smiling at a customer when you don’t feel like it. Surface acting on a daily basis can also lead to emotional exhaustion at home, work-family conflict, and insomnia. In the workplace, daily surface acting leads to exhaustion, fewer OCBs, increased stress, and decreased job satisfaction. Perhaps due to the costs of creatively expressing what we don’t feel, individuals who vary their surface-acting responses may have lower job satisfaction and higher levels of work withdrawal than those who consistently give the same responses. Employees who engage in surface displays should be given a chance to relax and recharge. For example, a study that looked at how cheerleading instructors spent their breaks from teaching found those who used the time to rest and relax were more effective after their breaks than those who did chores during their breaks.</a:t>
            </a:r>
            <a:endParaRPr/>
          </a:p>
        </p:txBody>
      </p:sp>
      <p:sp>
        <p:nvSpPr>
          <p:cNvPr id="479" name="Google Shape;479;p37"/>
          <p:cNvSpPr txBox="1"/>
          <p:nvPr/>
        </p:nvSpPr>
        <p:spPr>
          <a:xfrm>
            <a:off x="2726391" y="331481"/>
            <a:ext cx="609824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dirty="0">
                <a:latin typeface="Calibri"/>
                <a:ea typeface="Calibri"/>
                <a:cs typeface="Calibri"/>
                <a:sym typeface="Calibri"/>
              </a:rPr>
              <a:t>Displayed emotions</a:t>
            </a:r>
            <a:endParaRPr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485"/>
        <p:cNvGrpSpPr/>
        <p:nvPr/>
      </p:nvGrpSpPr>
      <p:grpSpPr>
        <a:xfrm>
          <a:off x="0" y="0"/>
          <a:ext cx="0" cy="0"/>
          <a:chOff x="0" y="0"/>
          <a:chExt cx="0" cy="0"/>
        </a:xfrm>
      </p:grpSpPr>
      <p:sp>
        <p:nvSpPr>
          <p:cNvPr id="486" name="Google Shape;486;p3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40</a:t>
            </a:fld>
            <a:endParaRPr/>
          </a:p>
        </p:txBody>
      </p:sp>
      <p:sp>
        <p:nvSpPr>
          <p:cNvPr id="487" name="Google Shape;487;p38"/>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488" name="Google Shape;488;p38"/>
          <p:cNvSpPr txBox="1"/>
          <p:nvPr/>
        </p:nvSpPr>
        <p:spPr>
          <a:xfrm>
            <a:off x="954739" y="1474711"/>
            <a:ext cx="10273555" cy="646331"/>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Surface acting</a:t>
            </a:r>
            <a:endParaRPr sz="1800">
              <a:solidFill>
                <a:schemeClr val="dk1"/>
              </a:solidFill>
              <a:latin typeface="Calibri"/>
              <a:ea typeface="Calibri"/>
              <a:cs typeface="Calibri"/>
              <a:sym typeface="Calibri"/>
            </a:endParaRPr>
          </a:p>
          <a:p>
            <a:pPr marL="0" marR="0" lvl="0" indent="0" algn="l" rtl="0">
              <a:spcBef>
                <a:spcPts val="0"/>
              </a:spcBef>
              <a:spcAft>
                <a:spcPts val="0"/>
              </a:spcAft>
              <a:buNone/>
            </a:pPr>
            <a:r>
              <a:rPr lang="en-GB" sz="1800">
                <a:solidFill>
                  <a:schemeClr val="dk1"/>
                </a:solidFill>
                <a:latin typeface="Calibri"/>
                <a:ea typeface="Calibri"/>
                <a:cs typeface="Calibri"/>
                <a:sym typeface="Calibri"/>
              </a:rPr>
              <a:t> hiding one’s inner feelings and forgoing emotional expressions in response to display rules.</a:t>
            </a:r>
            <a:endParaRPr/>
          </a:p>
        </p:txBody>
      </p:sp>
      <p:sp>
        <p:nvSpPr>
          <p:cNvPr id="489" name="Google Shape;489;p38"/>
          <p:cNvSpPr txBox="1"/>
          <p:nvPr/>
        </p:nvSpPr>
        <p:spPr>
          <a:xfrm>
            <a:off x="954739" y="2329554"/>
            <a:ext cx="10273555" cy="2585323"/>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Deep acting is trying to modify our true inner feelings based on display rules. Surface acting deals with displayed emotions, and deep acting deals with felt emotions. Deep acting is less psychologically costly than surface acting because we are actually trying to experience the emotion, so we experience less emotional exhaustion. In the workplace, deep acting can have a positive impact. For example, one study in the Netherlands and Germany found that individuals in service jobs earned significantly more direct pay (tips) after they received training in deep acting. Deep acting has a positive relationship with job satisfaction and job performance. Employees who can depersonalize or standardize their work interactions that require emotional labor may be able to successfully carry on their acting while thinking of other tasks, thus bypassing the emotional impact.</a:t>
            </a:r>
            <a:endParaRPr/>
          </a:p>
        </p:txBody>
      </p:sp>
      <p:sp>
        <p:nvSpPr>
          <p:cNvPr id="490" name="Google Shape;490;p38"/>
          <p:cNvSpPr txBox="1"/>
          <p:nvPr/>
        </p:nvSpPr>
        <p:spPr>
          <a:xfrm>
            <a:off x="2726391" y="331481"/>
            <a:ext cx="609824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dirty="0">
                <a:latin typeface="Calibri"/>
                <a:ea typeface="Calibri"/>
                <a:cs typeface="Calibri"/>
                <a:sym typeface="Calibri"/>
              </a:rPr>
              <a:t>Displayed emotions</a:t>
            </a:r>
            <a:endParaRPr dirty="0"/>
          </a:p>
        </p:txBody>
      </p:sp>
      <p:sp>
        <p:nvSpPr>
          <p:cNvPr id="491" name="Google Shape;491;p38"/>
          <p:cNvSpPr txBox="1"/>
          <p:nvPr/>
        </p:nvSpPr>
        <p:spPr>
          <a:xfrm>
            <a:off x="954739" y="5146471"/>
            <a:ext cx="10273555" cy="369332"/>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a:solidFill>
                  <a:schemeClr val="dk1"/>
                </a:solidFill>
                <a:latin typeface="Calibri"/>
                <a:ea typeface="Calibri"/>
                <a:cs typeface="Calibri"/>
                <a:sym typeface="Calibri"/>
              </a:rPr>
              <a:t>Deep acting</a:t>
            </a:r>
            <a:r>
              <a:rPr lang="en-GB" sz="1800">
                <a:solidFill>
                  <a:schemeClr val="dk1"/>
                </a:solidFill>
                <a:latin typeface="Calibri"/>
                <a:ea typeface="Calibri"/>
                <a:cs typeface="Calibri"/>
                <a:sym typeface="Calibri"/>
              </a:rPr>
              <a:t>: Trying to modify one’s true inner feelings based on display rules.</a:t>
            </a:r>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497" name="Google Shape;497;p3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41</a:t>
            </a:fld>
            <a:endParaRPr/>
          </a:p>
        </p:txBody>
      </p:sp>
      <p:sp>
        <p:nvSpPr>
          <p:cNvPr id="498" name="Google Shape;498;p39"/>
          <p:cNvSpPr txBox="1"/>
          <p:nvPr/>
        </p:nvSpPr>
        <p:spPr>
          <a:xfrm>
            <a:off x="346364" y="279459"/>
            <a:ext cx="1731818"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1">
                <a:solidFill>
                  <a:schemeClr val="dk1"/>
                </a:solidFill>
                <a:latin typeface="Tajawal Medium"/>
                <a:ea typeface="Tajawal Medium"/>
                <a:cs typeface="Tajawal Medium"/>
                <a:sym typeface="Tajawal Medium"/>
              </a:rPr>
              <a:t>Lecture 8</a:t>
            </a:r>
            <a:endParaRPr sz="2000" b="1">
              <a:solidFill>
                <a:schemeClr val="dk1"/>
              </a:solidFill>
              <a:latin typeface="Tajawal Medium"/>
              <a:ea typeface="Tajawal Medium"/>
              <a:cs typeface="Tajawal Medium"/>
              <a:sym typeface="Tajawal Medium"/>
            </a:endParaRPr>
          </a:p>
        </p:txBody>
      </p:sp>
      <p:sp>
        <p:nvSpPr>
          <p:cNvPr id="499" name="Google Shape;499;p39"/>
          <p:cNvSpPr txBox="1"/>
          <p:nvPr/>
        </p:nvSpPr>
        <p:spPr>
          <a:xfrm>
            <a:off x="793374" y="1441501"/>
            <a:ext cx="10421471" cy="2126864"/>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b="1">
                <a:solidFill>
                  <a:schemeClr val="dk1"/>
                </a:solidFill>
                <a:latin typeface="Calibri"/>
                <a:ea typeface="Calibri"/>
                <a:cs typeface="Calibri"/>
                <a:sym typeface="Calibri"/>
              </a:rPr>
              <a:t>Emotional Dissonance and Mindfulness</a:t>
            </a:r>
            <a:endParaRPr/>
          </a:p>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When employees have to project one emotion while feeling another, this disparity is called emotional dissonance. Bottled-up feelings of frustration, anger, and resentment can lead to emotional exhaustion. Long-term emotional dissonance is a predictor for job burnout, declines in job performance, and lower job satisfaction.</a:t>
            </a:r>
            <a:endParaRPr sz="1800">
              <a:solidFill>
                <a:schemeClr val="dk1"/>
              </a:solidFill>
              <a:latin typeface="Calibri"/>
              <a:ea typeface="Calibri"/>
              <a:cs typeface="Calibri"/>
              <a:sym typeface="Calibri"/>
            </a:endParaRPr>
          </a:p>
        </p:txBody>
      </p:sp>
      <p:sp>
        <p:nvSpPr>
          <p:cNvPr id="500" name="Google Shape;500;p39"/>
          <p:cNvSpPr txBox="1"/>
          <p:nvPr/>
        </p:nvSpPr>
        <p:spPr>
          <a:xfrm>
            <a:off x="2512360" y="316985"/>
            <a:ext cx="609824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dirty="0">
                <a:latin typeface="Calibri"/>
                <a:ea typeface="Calibri"/>
                <a:cs typeface="Calibri"/>
                <a:sym typeface="Calibri"/>
              </a:rPr>
              <a:t>Emotional Dissonance and Mindfulness</a:t>
            </a:r>
            <a:endParaRPr dirty="0"/>
          </a:p>
        </p:txBody>
      </p:sp>
      <p:sp>
        <p:nvSpPr>
          <p:cNvPr id="501" name="Google Shape;501;p39"/>
          <p:cNvSpPr txBox="1"/>
          <p:nvPr/>
        </p:nvSpPr>
        <p:spPr>
          <a:xfrm>
            <a:off x="793375" y="3673212"/>
            <a:ext cx="10421471" cy="880369"/>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b="1">
                <a:solidFill>
                  <a:schemeClr val="dk1"/>
                </a:solidFill>
                <a:latin typeface="Calibri"/>
                <a:ea typeface="Calibri"/>
                <a:cs typeface="Calibri"/>
                <a:sym typeface="Calibri"/>
              </a:rPr>
              <a:t>Emotional dissonance</a:t>
            </a:r>
            <a:endParaRPr/>
          </a:p>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Inconsistencies between the emotions people feel and the emotions they project.</a:t>
            </a:r>
            <a:endParaRPr/>
          </a:p>
        </p:txBody>
      </p:sp>
      <p:sp>
        <p:nvSpPr>
          <p:cNvPr id="502" name="Google Shape;502;p39"/>
          <p:cNvSpPr txBox="1"/>
          <p:nvPr/>
        </p:nvSpPr>
        <p:spPr>
          <a:xfrm>
            <a:off x="793375" y="4658428"/>
            <a:ext cx="10421471" cy="880369"/>
          </a:xfrm>
          <a:prstGeom prst="rect">
            <a:avLst/>
          </a:prstGeom>
          <a:noFill/>
          <a:ln w="9525" cap="flat" cmpd="sng">
            <a:solidFill>
              <a:srgbClr val="0070C0"/>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1800" b="1">
                <a:solidFill>
                  <a:schemeClr val="dk1"/>
                </a:solidFill>
                <a:latin typeface="Calibri"/>
                <a:ea typeface="Calibri"/>
                <a:cs typeface="Calibri"/>
                <a:sym typeface="Calibri"/>
              </a:rPr>
              <a:t>Mindfulness</a:t>
            </a:r>
            <a:endParaRPr/>
          </a:p>
          <a:p>
            <a:pPr marL="0" marR="0" lvl="0" indent="0" algn="just" rtl="0">
              <a:lnSpc>
                <a:spcPct val="150000"/>
              </a:lnSpc>
              <a:spcBef>
                <a:spcPts val="0"/>
              </a:spcBef>
              <a:spcAft>
                <a:spcPts val="0"/>
              </a:spcAft>
              <a:buNone/>
            </a:pPr>
            <a:r>
              <a:rPr lang="en-GB" sz="1800">
                <a:solidFill>
                  <a:schemeClr val="dk1"/>
                </a:solidFill>
                <a:latin typeface="Calibri"/>
                <a:ea typeface="Calibri"/>
                <a:cs typeface="Calibri"/>
                <a:sym typeface="Calibri"/>
              </a:rPr>
              <a:t>Objectively and deliberately evaluating the emotional situation in the moment.</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black"/>
                </a:solidFill>
                <a:effectLst/>
                <a:uLnTx/>
                <a:uFillTx/>
                <a:latin typeface="Times New Roman"/>
                <a:ea typeface="Times New Roman"/>
                <a:cs typeface="Times New Roman"/>
                <a:sym typeface="Times New Roman"/>
              </a:rPr>
              <a:t>References: </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prstClr val="black"/>
                </a:solidFill>
                <a:effectLst/>
                <a:uLnTx/>
                <a:uFillTx/>
                <a:latin typeface="Cambria"/>
                <a:ea typeface="Cambria"/>
                <a:cs typeface="Cambria"/>
                <a:sym typeface="Cambria"/>
              </a:rPr>
              <a:t>Organizational Behavior 14th Edition by Stephen P Robbins and Timothy A Judge. </a:t>
            </a:r>
            <a:endPar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468531"/>
            <a:ext cx="8417320" cy="707886"/>
          </a:xfrm>
          <a:prstGeom prst="rect">
            <a:avLst/>
          </a:prstGeom>
          <a:noFill/>
        </p:spPr>
        <p:txBody>
          <a:bodyPr wrap="square" rtlCol="0">
            <a:spAutoFit/>
          </a:bodyPr>
          <a:lstStyle/>
          <a:p>
            <a:endParaRPr lang="en-US" sz="2000" dirty="0">
              <a:solidFill>
                <a:srgbClr val="2D3956"/>
              </a:solidFill>
              <a:latin typeface="Times New Roman" panose="02020603050405020304" pitchFamily="18" charset="0"/>
              <a:cs typeface="Times New Roman" panose="02020603050405020304" pitchFamily="18" charset="0"/>
            </a:endParaRPr>
          </a:p>
          <a:p>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574</TotalTime>
  <Words>5971</Words>
  <Application>Microsoft Office PowerPoint</Application>
  <PresentationFormat>Widescreen</PresentationFormat>
  <Paragraphs>358</Paragraphs>
  <Slides>43</Slides>
  <Notes>38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Arial</vt:lpstr>
      <vt:lpstr>Calibri</vt:lpstr>
      <vt:lpstr>Calibri Light</vt:lpstr>
      <vt:lpstr>Cambria</vt:lpstr>
      <vt:lpstr>Roboto Light</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Amany Ramadan</cp:lastModifiedBy>
  <cp:revision>17</cp:revision>
  <dcterms:created xsi:type="dcterms:W3CDTF">2023-04-29T09:08:23Z</dcterms:created>
  <dcterms:modified xsi:type="dcterms:W3CDTF">2024-08-02T20:06:19Z</dcterms:modified>
</cp:coreProperties>
</file>