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480" r:id="rId2"/>
    <p:sldId id="303" r:id="rId3"/>
    <p:sldId id="313" r:id="rId4"/>
    <p:sldId id="276" r:id="rId5"/>
    <p:sldId id="481" r:id="rId6"/>
    <p:sldId id="306" r:id="rId7"/>
    <p:sldId id="496" r:id="rId8"/>
    <p:sldId id="495" r:id="rId9"/>
    <p:sldId id="483" r:id="rId10"/>
    <p:sldId id="485" r:id="rId11"/>
    <p:sldId id="486" r:id="rId12"/>
    <p:sldId id="487" r:id="rId13"/>
    <p:sldId id="488" r:id="rId14"/>
    <p:sldId id="489" r:id="rId15"/>
    <p:sldId id="490" r:id="rId16"/>
    <p:sldId id="491" r:id="rId17"/>
    <p:sldId id="492" r:id="rId18"/>
    <p:sldId id="493" r:id="rId19"/>
    <p:sldId id="494" r:id="rId20"/>
    <p:sldId id="34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481"/>
            <p14:sldId id="306"/>
            <p14:sldId id="496"/>
            <p14:sldId id="495"/>
            <p14:sldId id="483"/>
            <p14:sldId id="485"/>
            <p14:sldId id="486"/>
            <p14:sldId id="487"/>
            <p14:sldId id="488"/>
            <p14:sldId id="489"/>
            <p14:sldId id="490"/>
            <p14:sldId id="491"/>
            <p14:sldId id="492"/>
            <p14:sldId id="493"/>
            <p14:sldId id="49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5" d="100"/>
          <a:sy n="85" d="100"/>
        </p:scale>
        <p:origin x="744" y="-546"/>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5467994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7965085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11.png"/><Relationship Id="rId7"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smtClean="0">
                <a:solidFill>
                  <a:schemeClr val="bg1"/>
                </a:solidFill>
                <a:latin typeface="Times New Roman" panose="02020603050405020304" pitchFamily="18" charset="0"/>
                <a:cs typeface="Times New Roman" panose="02020603050405020304" pitchFamily="18" charset="0"/>
              </a:rPr>
              <a:t>Alfaisal</a:t>
            </a:r>
            <a:r>
              <a:rPr lang="en-US" sz="2400" dirty="0" smtClean="0">
                <a:solidFill>
                  <a:schemeClr val="bg1"/>
                </a:solidFill>
                <a:latin typeface="Times New Roman" panose="02020603050405020304" pitchFamily="18" charset="0"/>
                <a:cs typeface="Times New Roman" panose="02020603050405020304" pitchFamily="18" charset="0"/>
              </a:rPr>
              <a:t> Hasan</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76305" y="2290848"/>
            <a:ext cx="5979394" cy="738664"/>
          </a:xfrm>
          <a:prstGeom prst="rect">
            <a:avLst/>
          </a:prstGeom>
          <a:noFill/>
        </p:spPr>
        <p:txBody>
          <a:bodyPr wrap="none" rtlCol="0">
            <a:spAutoFit/>
          </a:bodyPr>
          <a:lstStyle/>
          <a:p>
            <a:r>
              <a:rPr lang="en-US" sz="4200" b="1" dirty="0" smtClean="0">
                <a:solidFill>
                  <a:srgbClr val="00B0F0"/>
                </a:solidFill>
                <a:latin typeface="Times New Roman" panose="02020603050405020304" pitchFamily="18" charset="0"/>
                <a:cs typeface="Times New Roman" panose="02020603050405020304" pitchFamily="18" charset="0"/>
              </a:rPr>
              <a:t>Probability and Statistics</a:t>
            </a:r>
            <a:endParaRPr lang="en-US" sz="42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82224"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Orientation Lecture</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r>
              <a:rPr lang="en-US" sz="2000" dirty="0" smtClean="0">
                <a:solidFill>
                  <a:schemeClr val="bg1"/>
                </a:solidFill>
                <a:latin typeface="Times New Roman" panose="02020603050405020304" pitchFamily="18" charset="0"/>
                <a:cs typeface="Times New Roman" panose="02020603050405020304" pitchFamily="18" charset="0"/>
              </a:rPr>
              <a:t>STA 201</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en-US" sz="2000" dirty="0" smtClean="0">
                <a:solidFill>
                  <a:schemeClr val="bg1"/>
                </a:solidFill>
                <a:latin typeface="Times New Roman" panose="02020603050405020304" pitchFamily="18" charset="0"/>
                <a:cs typeface="Times New Roman" panose="02020603050405020304" pitchFamily="18" charset="0"/>
              </a:rPr>
              <a:t>Probability and Statistics</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95998" y="2751843"/>
            <a:ext cx="5979394" cy="738664"/>
          </a:xfrm>
          <a:prstGeom prst="rect">
            <a:avLst/>
          </a:prstGeom>
          <a:noFill/>
        </p:spPr>
        <p:txBody>
          <a:bodyPr wrap="none" rtlCol="0">
            <a:spAutoFit/>
          </a:bodyPr>
          <a:lstStyle/>
          <a:p>
            <a:r>
              <a:rPr lang="en-US" sz="4200" b="1" dirty="0" smtClean="0">
                <a:solidFill>
                  <a:srgbClr val="00B0F0"/>
                </a:solidFill>
                <a:latin typeface="Times New Roman" panose="02020603050405020304" pitchFamily="18" charset="0"/>
                <a:cs typeface="Times New Roman" panose="02020603050405020304" pitchFamily="18" charset="0"/>
              </a:rPr>
              <a:t>Probability and Statistics</a:t>
            </a:r>
            <a:endParaRPr lang="en-US" sz="42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Times New Roman" panose="02020603050405020304" pitchFamily="18" charset="0"/>
                <a:cs typeface="Times New Roman" panose="02020603050405020304" pitchFamily="18" charset="0"/>
              </a:rPr>
              <a:t>Orientation Lecture</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Alfaisal</a:t>
            </a:r>
            <a:r>
              <a:rPr lang="en-US" sz="2800" b="1" dirty="0" smtClean="0">
                <a:solidFill>
                  <a:srgbClr val="00B0F0"/>
                </a:solidFill>
                <a:latin typeface="Times New Roman" panose="02020603050405020304" pitchFamily="18" charset="0"/>
                <a:cs typeface="Times New Roman" panose="02020603050405020304" pitchFamily="18" charset="0"/>
              </a:rPr>
              <a:t>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Topics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416320"/>
          </a:xfrm>
          <a:prstGeom prst="rect">
            <a:avLst/>
          </a:prstGeom>
          <a:noFill/>
        </p:spPr>
        <p:txBody>
          <a:bodyPr wrap="square" rtlCol="0">
            <a:spAutoFit/>
          </a:bodyPr>
          <a:lstStyle/>
          <a:p>
            <a:pPr marL="285750" lvl="0" indent="-285750">
              <a:buFont typeface="Arial" panose="020B0604020202020204" pitchFamily="34" charset="0"/>
              <a:buChar char="•"/>
            </a:pPr>
            <a:r>
              <a:rPr lang="en-US" dirty="0" smtClean="0">
                <a:solidFill>
                  <a:schemeClr val="bg1"/>
                </a:solidFill>
                <a:latin typeface="Times New Roman" panose="02020603050405020304" pitchFamily="18" charset="0"/>
                <a:cs typeface="Times New Roman" panose="02020603050405020304" pitchFamily="18" charset="0"/>
              </a:rPr>
              <a:t> </a:t>
            </a:r>
            <a:r>
              <a:rPr lang="en-US" dirty="0">
                <a:solidFill>
                  <a:schemeClr val="bg1"/>
                </a:solidFill>
              </a:rPr>
              <a:t>Chapter 1: Introduction To Statistics</a:t>
            </a:r>
          </a:p>
          <a:p>
            <a:pPr marL="285750" lvl="0" indent="-285750">
              <a:buFont typeface="Arial" panose="020B0604020202020204" pitchFamily="34" charset="0"/>
              <a:buChar char="•"/>
            </a:pPr>
            <a:r>
              <a:rPr lang="en-US" dirty="0">
                <a:solidFill>
                  <a:schemeClr val="bg1"/>
                </a:solidFill>
              </a:rPr>
              <a:t>Chapter 2: Descriptive Statistics</a:t>
            </a:r>
          </a:p>
          <a:p>
            <a:pPr marL="285750" lvl="0" indent="-285750">
              <a:buFont typeface="Arial" panose="020B0604020202020204" pitchFamily="34" charset="0"/>
              <a:buChar char="•"/>
            </a:pPr>
            <a:r>
              <a:rPr lang="en-US" dirty="0">
                <a:solidFill>
                  <a:schemeClr val="bg1"/>
                </a:solidFill>
              </a:rPr>
              <a:t>Chapter 3: Probability</a:t>
            </a:r>
          </a:p>
          <a:p>
            <a:pPr marL="285750" lvl="0" indent="-285750">
              <a:buFont typeface="Arial" panose="020B0604020202020204" pitchFamily="34" charset="0"/>
              <a:buChar char="•"/>
            </a:pPr>
            <a:r>
              <a:rPr lang="en-US" dirty="0">
                <a:solidFill>
                  <a:schemeClr val="bg1"/>
                </a:solidFill>
              </a:rPr>
              <a:t>Chapter 4: Discrete Probability Distributions</a:t>
            </a:r>
          </a:p>
          <a:p>
            <a:pPr marL="285750" lvl="0" indent="-285750">
              <a:buFont typeface="Arial" panose="020B0604020202020204" pitchFamily="34" charset="0"/>
              <a:buChar char="•"/>
            </a:pPr>
            <a:r>
              <a:rPr lang="en-US" dirty="0">
                <a:solidFill>
                  <a:schemeClr val="bg1"/>
                </a:solidFill>
              </a:rPr>
              <a:t>Chapter 5: Normal Probability Distributions</a:t>
            </a:r>
          </a:p>
          <a:p>
            <a:pPr marL="285750" lvl="0" indent="-285750">
              <a:buFont typeface="Arial" panose="020B0604020202020204" pitchFamily="34" charset="0"/>
              <a:buChar char="•"/>
            </a:pPr>
            <a:r>
              <a:rPr lang="en-US" dirty="0">
                <a:solidFill>
                  <a:schemeClr val="bg1"/>
                </a:solidFill>
              </a:rPr>
              <a:t>Chapter 6: Confidence Intervals</a:t>
            </a:r>
          </a:p>
          <a:p>
            <a:pPr marL="285750" lvl="0" indent="-285750">
              <a:buFont typeface="Arial" panose="020B0604020202020204" pitchFamily="34" charset="0"/>
              <a:buChar char="•"/>
            </a:pPr>
            <a:r>
              <a:rPr lang="en-US" dirty="0">
                <a:solidFill>
                  <a:schemeClr val="bg1"/>
                </a:solidFill>
              </a:rPr>
              <a:t>Chapter 7: Hypothesis Testing with One Sample</a:t>
            </a:r>
          </a:p>
          <a:p>
            <a:pPr marL="285750" lvl="0" indent="-285750">
              <a:buFont typeface="Arial" panose="020B0604020202020204" pitchFamily="34" charset="0"/>
              <a:buChar char="•"/>
            </a:pPr>
            <a:r>
              <a:rPr lang="en-US" dirty="0">
                <a:solidFill>
                  <a:schemeClr val="bg1"/>
                </a:solidFill>
              </a:rPr>
              <a:t>Chapter 8: Hypothesis Testing with Two Samples</a:t>
            </a:r>
          </a:p>
          <a:p>
            <a:pPr marL="285750" lvl="0" indent="-285750">
              <a:buFont typeface="Arial" panose="020B0604020202020204" pitchFamily="34" charset="0"/>
              <a:buChar char="•"/>
            </a:pPr>
            <a:r>
              <a:rPr lang="en-US" dirty="0">
                <a:solidFill>
                  <a:schemeClr val="bg1"/>
                </a:solidFill>
              </a:rPr>
              <a:t>Chapter 9: Correlation And Regression</a:t>
            </a:r>
          </a:p>
          <a:p>
            <a:pPr marL="285750" lvl="0" indent="-285750">
              <a:buFont typeface="Arial" panose="020B0604020202020204" pitchFamily="34" charset="0"/>
              <a:buChar char="•"/>
            </a:pPr>
            <a:r>
              <a:rPr lang="en-US" dirty="0">
                <a:solidFill>
                  <a:schemeClr val="bg1"/>
                </a:solidFill>
              </a:rPr>
              <a:t>Chapter 10: Chi-Square Tests and The </a:t>
            </a:r>
            <a:r>
              <a:rPr lang="en-US" i="1" dirty="0">
                <a:solidFill>
                  <a:schemeClr val="bg1"/>
                </a:solidFill>
              </a:rPr>
              <a:t>F</a:t>
            </a:r>
            <a:r>
              <a:rPr lang="en-US" dirty="0">
                <a:solidFill>
                  <a:schemeClr val="bg1"/>
                </a:solidFill>
              </a:rPr>
              <a:t>-Distribution</a:t>
            </a: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Assessment </a:t>
            </a:r>
            <a:r>
              <a:rPr lang="en-US" sz="2800" b="1" dirty="0">
                <a:solidFill>
                  <a:schemeClr val="bg1"/>
                </a:solidFill>
                <a:latin typeface="Times New Roman" panose="02020603050405020304" pitchFamily="18" charset="0"/>
                <a:cs typeface="Times New Roman" panose="02020603050405020304" pitchFamily="18" charset="0"/>
              </a:rPr>
              <a:t>Method</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693319"/>
          </a:xfrm>
          <a:prstGeom prst="rect">
            <a:avLst/>
          </a:prstGeom>
          <a:noFill/>
        </p:spPr>
        <p:txBody>
          <a:bodyPr wrap="square" rtlCol="0">
            <a:spAutoFit/>
          </a:bodyPr>
          <a:lstStyle/>
          <a:p>
            <a:pPr marL="285750" lvl="0" indent="-285750">
              <a:lnSpc>
                <a:spcPct val="200000"/>
              </a:lnSpc>
              <a:buFont typeface="Arial" panose="020B0604020202020204" pitchFamily="34" charset="0"/>
              <a:buChar char="•"/>
            </a:pPr>
            <a:r>
              <a:rPr lang="en-US" dirty="0"/>
              <a:t>Short Exam</a:t>
            </a:r>
          </a:p>
          <a:p>
            <a:pPr marL="285750" lvl="0" indent="-285750">
              <a:lnSpc>
                <a:spcPct val="200000"/>
              </a:lnSpc>
              <a:buFont typeface="Arial" panose="020B0604020202020204" pitchFamily="34" charset="0"/>
              <a:buChar char="•"/>
            </a:pPr>
            <a:r>
              <a:rPr lang="en-US" dirty="0"/>
              <a:t>80% marks</a:t>
            </a:r>
          </a:p>
          <a:p>
            <a:pPr marL="285750" lvl="0" indent="-285750">
              <a:lnSpc>
                <a:spcPct val="200000"/>
              </a:lnSpc>
              <a:buFont typeface="Arial" panose="020B0604020202020204" pitchFamily="34" charset="0"/>
              <a:buChar char="•"/>
            </a:pPr>
            <a:r>
              <a:rPr lang="en-US" dirty="0"/>
              <a:t>Count of short Exam 10 (weekly)</a:t>
            </a:r>
          </a:p>
          <a:p>
            <a:pPr marL="285750" lvl="0" indent="-285750">
              <a:lnSpc>
                <a:spcPct val="200000"/>
              </a:lnSpc>
              <a:buFont typeface="Arial" panose="020B0604020202020204" pitchFamily="34" charset="0"/>
              <a:buChar char="•"/>
            </a:pPr>
            <a:r>
              <a:rPr lang="en-US" dirty="0"/>
              <a:t>8 marks for each short exam</a:t>
            </a:r>
          </a:p>
          <a:p>
            <a:pPr marL="285750" lvl="0" indent="-285750">
              <a:lnSpc>
                <a:spcPct val="200000"/>
              </a:lnSpc>
              <a:buFont typeface="Arial" panose="020B0604020202020204" pitchFamily="34" charset="0"/>
              <a:buChar char="•"/>
            </a:pPr>
            <a:r>
              <a:rPr lang="en-US" dirty="0"/>
              <a:t>20% Final examination</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F9A80F9F-74DB-1D57-04E8-E20E92A09B0A}"/>
              </a:ext>
            </a:extLst>
          </p:cNvPr>
          <p:cNvSpPr txBox="1"/>
          <p:nvPr/>
        </p:nvSpPr>
        <p:spPr>
          <a:xfrm>
            <a:off x="3608173" y="1705286"/>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Required Textbook</a:t>
            </a:r>
            <a:endParaRPr lang="en-US" sz="2800" b="1" dirty="0">
              <a:latin typeface="Times New Roman" panose="02020603050405020304" pitchFamily="18" charset="0"/>
              <a:cs typeface="Times New Roman" panose="02020603050405020304" pitchFamily="18" charset="0"/>
            </a:endParaRPr>
          </a:p>
        </p:txBody>
      </p:sp>
      <p:sp>
        <p:nvSpPr>
          <p:cNvPr id="13" name="TextBox 12"/>
          <p:cNvSpPr txBox="1"/>
          <p:nvPr/>
        </p:nvSpPr>
        <p:spPr>
          <a:xfrm>
            <a:off x="1874165" y="2645092"/>
            <a:ext cx="9290546" cy="1754326"/>
          </a:xfrm>
          <a:prstGeom prst="rect">
            <a:avLst/>
          </a:prstGeom>
          <a:noFill/>
        </p:spPr>
        <p:txBody>
          <a:bodyPr wrap="square" rtlCol="0">
            <a:spAutoFit/>
          </a:bodyPr>
          <a:lstStyle/>
          <a:p>
            <a:pPr marL="285750" lvl="0" indent="-285750">
              <a:buFont typeface="Arial" panose="020B0604020202020204" pitchFamily="34" charset="0"/>
              <a:buChar char="•"/>
            </a:pPr>
            <a:r>
              <a:rPr lang="en-US" sz="2400" dirty="0" smtClean="0"/>
              <a:t>Introduction </a:t>
            </a:r>
            <a:r>
              <a:rPr lang="en-US" sz="2400" dirty="0"/>
              <a:t>to probability, statistics, and random processes</a:t>
            </a:r>
            <a:endParaRPr lang="en-US" sz="2400" dirty="0"/>
          </a:p>
          <a:p>
            <a:pPr lvl="0"/>
            <a:r>
              <a:rPr lang="en-US" sz="2400" dirty="0" smtClean="0"/>
              <a:t>           </a:t>
            </a:r>
          </a:p>
          <a:p>
            <a:pPr lvl="0"/>
            <a:r>
              <a:rPr lang="en-US" sz="2400" i="1" dirty="0"/>
              <a:t> </a:t>
            </a:r>
            <a:r>
              <a:rPr lang="en-US" sz="2400" i="1" dirty="0" smtClean="0"/>
              <a:t>                                         H</a:t>
            </a:r>
            <a:r>
              <a:rPr lang="en-US" sz="2400" i="1" dirty="0"/>
              <a:t>. </a:t>
            </a:r>
            <a:r>
              <a:rPr lang="en-US" sz="2400" i="1" dirty="0" err="1"/>
              <a:t>Pishro</a:t>
            </a:r>
            <a:r>
              <a:rPr lang="en-US" sz="2400" i="1" dirty="0"/>
              <a:t>-Nik</a:t>
            </a:r>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6480371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19587" y="1831487"/>
            <a:ext cx="4222539" cy="2850011"/>
          </a:xfrm>
          <a:prstGeom prst="rect">
            <a:avLst/>
          </a:prstGeom>
        </p:spPr>
        <p:txBody>
          <a:bodyPr wrap="square">
            <a:spAutoFit/>
          </a:bodyPr>
          <a:lstStyle/>
          <a:p>
            <a:pPr algn="just"/>
            <a:r>
              <a:rPr lang="en-US" sz="2000" b="1" dirty="0" smtClean="0"/>
              <a:t>Statistical </a:t>
            </a:r>
            <a:r>
              <a:rPr lang="en-US" sz="2000" b="1" dirty="0"/>
              <a:t>knowledge </a:t>
            </a:r>
            <a:r>
              <a:rPr lang="en-US" sz="2000" dirty="0"/>
              <a:t>helps you use the </a:t>
            </a:r>
            <a:r>
              <a:rPr lang="en-US" sz="2000" dirty="0" smtClean="0"/>
              <a:t>proper methods </a:t>
            </a:r>
            <a:r>
              <a:rPr lang="en-US" sz="2000" dirty="0"/>
              <a:t>to collect the data, employ the </a:t>
            </a:r>
            <a:r>
              <a:rPr lang="en-US" sz="2000" dirty="0" smtClean="0"/>
              <a:t>correct analyses</a:t>
            </a:r>
            <a:r>
              <a:rPr lang="en-US" sz="2000" dirty="0"/>
              <a:t>, and effectively present the results.</a:t>
            </a:r>
          </a:p>
          <a:p>
            <a:pPr algn="just"/>
            <a:r>
              <a:rPr lang="en-US" sz="2000" dirty="0"/>
              <a:t>Statistics is a crucial process behind how we </a:t>
            </a:r>
            <a:r>
              <a:rPr lang="en-US" sz="2000" dirty="0" smtClean="0"/>
              <a:t>make discoveries </a:t>
            </a:r>
            <a:r>
              <a:rPr lang="en-US" sz="2000" dirty="0"/>
              <a:t>in science, make decisions based </a:t>
            </a:r>
            <a:r>
              <a:rPr lang="en-US" sz="2000" dirty="0" smtClean="0"/>
              <a:t>on data</a:t>
            </a:r>
            <a:r>
              <a:rPr lang="en-US" sz="2000" dirty="0"/>
              <a:t>, and make predictions.</a:t>
            </a:r>
            <a:endParaRPr lang="en-US" sz="2000" dirty="0">
              <a:solidFill>
                <a:srgbClr val="0A1F61"/>
              </a:solidFill>
              <a:latin typeface="Tajawal ExtraBold" panose="00000800000000000000" pitchFamily="2" charset="-78"/>
              <a:cs typeface="Tajawal ExtraBold" panose="00000800000000000000" pitchFamily="2" charset="-78"/>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491396"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Probability and Statistics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19587" y="1831487"/>
            <a:ext cx="4222539" cy="1285352"/>
          </a:xfrm>
          <a:prstGeom prst="rect">
            <a:avLst/>
          </a:prstGeom>
        </p:spPr>
        <p:txBody>
          <a:bodyPr wrap="square">
            <a:spAutoFit/>
          </a:bodyPr>
          <a:lstStyle/>
          <a:p>
            <a:r>
              <a:rPr lang="en-US" sz="2000" b="1" dirty="0"/>
              <a:t>Statistics </a:t>
            </a:r>
            <a:r>
              <a:rPr lang="en-US" sz="2000" dirty="0"/>
              <a:t>is the science of collecting, organizing, analyzing, and interpreting data </a:t>
            </a:r>
            <a:r>
              <a:rPr lang="en-US" sz="2000" dirty="0" smtClean="0"/>
              <a:t>in </a:t>
            </a:r>
            <a:r>
              <a:rPr lang="en-US" sz="2000" dirty="0"/>
              <a:t>order to make decisions.</a:t>
            </a:r>
            <a:endParaRPr lang="en-US" sz="2000" dirty="0">
              <a:solidFill>
                <a:srgbClr val="0A1F61"/>
              </a:solidFill>
              <a:latin typeface="Tajawal ExtraBold" panose="00000800000000000000" pitchFamily="2" charset="-78"/>
              <a:cs typeface="Tajawal ExtraBold" panose="00000800000000000000" pitchFamily="2" charset="-78"/>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4877285"/>
            <a:ext cx="4491396"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Probability and Statistics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Picture Placeholder 2"/>
          <p:cNvSpPr>
            <a:spLocks noGrp="1"/>
          </p:cNvSpPr>
          <p:nvPr>
            <p:ph type="pic" sz="quarter" idx="10"/>
          </p:nvPr>
        </p:nvSpPr>
        <p:spPr/>
      </p:sp>
      <p:pic>
        <p:nvPicPr>
          <p:cNvPr id="10" name="Picture 9"/>
          <p:cNvPicPr>
            <a:picLocks noChangeAspect="1"/>
          </p:cNvPicPr>
          <p:nvPr/>
        </p:nvPicPr>
        <p:blipFill>
          <a:blip r:embed="rId3"/>
          <a:stretch>
            <a:fillRect/>
          </a:stretch>
        </p:blipFill>
        <p:spPr>
          <a:xfrm>
            <a:off x="6132430" y="933450"/>
            <a:ext cx="4932271" cy="3270647"/>
          </a:xfrm>
          <a:prstGeom prst="rect">
            <a:avLst/>
          </a:prstGeom>
          <a:ln>
            <a:solidFill>
              <a:schemeClr val="tx1"/>
            </a:solidFill>
          </a:ln>
        </p:spPr>
      </p:pic>
    </p:spTree>
    <p:extLst>
      <p:ext uri="{BB962C8B-B14F-4D97-AF65-F5344CB8AC3E}">
        <p14:creationId xmlns:p14="http://schemas.microsoft.com/office/powerpoint/2010/main" val="3035643595"/>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Topics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416320"/>
          </a:xfrm>
          <a:prstGeom prst="rect">
            <a:avLst/>
          </a:prstGeom>
          <a:noFill/>
        </p:spPr>
        <p:txBody>
          <a:bodyPr wrap="square" rtlCol="0">
            <a:spAutoFit/>
          </a:bodyPr>
          <a:lstStyle/>
          <a:p>
            <a:pPr marL="285750" lvl="0" indent="-285750">
              <a:buFont typeface="Arial" panose="020B0604020202020204" pitchFamily="34" charset="0"/>
              <a:buChar char="•"/>
            </a:pPr>
            <a:r>
              <a:rPr lang="en-US" dirty="0" smtClean="0">
                <a:solidFill>
                  <a:schemeClr val="bg1"/>
                </a:solidFill>
                <a:latin typeface="Times New Roman" panose="02020603050405020304" pitchFamily="18" charset="0"/>
                <a:cs typeface="Times New Roman" panose="02020603050405020304" pitchFamily="18" charset="0"/>
              </a:rPr>
              <a:t> </a:t>
            </a:r>
            <a:r>
              <a:rPr lang="en-US" dirty="0">
                <a:solidFill>
                  <a:schemeClr val="bg1"/>
                </a:solidFill>
              </a:rPr>
              <a:t>Chapter 1: Introduction To Statistics</a:t>
            </a:r>
          </a:p>
          <a:p>
            <a:pPr marL="285750" lvl="0" indent="-285750">
              <a:buFont typeface="Arial" panose="020B0604020202020204" pitchFamily="34" charset="0"/>
              <a:buChar char="•"/>
            </a:pPr>
            <a:r>
              <a:rPr lang="en-US" dirty="0">
                <a:solidFill>
                  <a:schemeClr val="bg1"/>
                </a:solidFill>
              </a:rPr>
              <a:t>Chapter 2: Descriptive Statistics</a:t>
            </a:r>
          </a:p>
          <a:p>
            <a:pPr marL="285750" lvl="0" indent="-285750">
              <a:buFont typeface="Arial" panose="020B0604020202020204" pitchFamily="34" charset="0"/>
              <a:buChar char="•"/>
            </a:pPr>
            <a:r>
              <a:rPr lang="en-US" dirty="0">
                <a:solidFill>
                  <a:schemeClr val="bg1"/>
                </a:solidFill>
              </a:rPr>
              <a:t>Chapter 3: Probability</a:t>
            </a:r>
          </a:p>
          <a:p>
            <a:pPr marL="285750" lvl="0" indent="-285750">
              <a:buFont typeface="Arial" panose="020B0604020202020204" pitchFamily="34" charset="0"/>
              <a:buChar char="•"/>
            </a:pPr>
            <a:r>
              <a:rPr lang="en-US" dirty="0">
                <a:solidFill>
                  <a:schemeClr val="bg1"/>
                </a:solidFill>
              </a:rPr>
              <a:t>Chapter 4: Discrete Probability Distributions</a:t>
            </a:r>
          </a:p>
          <a:p>
            <a:pPr marL="285750" lvl="0" indent="-285750">
              <a:buFont typeface="Arial" panose="020B0604020202020204" pitchFamily="34" charset="0"/>
              <a:buChar char="•"/>
            </a:pPr>
            <a:r>
              <a:rPr lang="en-US" dirty="0">
                <a:solidFill>
                  <a:schemeClr val="bg1"/>
                </a:solidFill>
              </a:rPr>
              <a:t>Chapter 5: Normal Probability Distributions</a:t>
            </a:r>
          </a:p>
          <a:p>
            <a:pPr marL="285750" lvl="0" indent="-285750">
              <a:buFont typeface="Arial" panose="020B0604020202020204" pitchFamily="34" charset="0"/>
              <a:buChar char="•"/>
            </a:pPr>
            <a:r>
              <a:rPr lang="en-US" dirty="0">
                <a:solidFill>
                  <a:schemeClr val="bg1"/>
                </a:solidFill>
              </a:rPr>
              <a:t>Chapter 6: Confidence Intervals</a:t>
            </a:r>
          </a:p>
          <a:p>
            <a:pPr marL="285750" lvl="0" indent="-285750">
              <a:buFont typeface="Arial" panose="020B0604020202020204" pitchFamily="34" charset="0"/>
              <a:buChar char="•"/>
            </a:pPr>
            <a:r>
              <a:rPr lang="en-US" dirty="0">
                <a:solidFill>
                  <a:schemeClr val="bg1"/>
                </a:solidFill>
              </a:rPr>
              <a:t>Chapter 7: Hypothesis Testing with One Sample</a:t>
            </a:r>
          </a:p>
          <a:p>
            <a:pPr marL="285750" lvl="0" indent="-285750">
              <a:buFont typeface="Arial" panose="020B0604020202020204" pitchFamily="34" charset="0"/>
              <a:buChar char="•"/>
            </a:pPr>
            <a:r>
              <a:rPr lang="en-US" dirty="0">
                <a:solidFill>
                  <a:schemeClr val="bg1"/>
                </a:solidFill>
              </a:rPr>
              <a:t>Chapter 8: Hypothesis Testing with Two Samples</a:t>
            </a:r>
          </a:p>
          <a:p>
            <a:pPr marL="285750" lvl="0" indent="-285750">
              <a:buFont typeface="Arial" panose="020B0604020202020204" pitchFamily="34" charset="0"/>
              <a:buChar char="•"/>
            </a:pPr>
            <a:r>
              <a:rPr lang="en-US" dirty="0">
                <a:solidFill>
                  <a:schemeClr val="bg1"/>
                </a:solidFill>
              </a:rPr>
              <a:t>Chapter 9: Correlation And Regression</a:t>
            </a:r>
          </a:p>
          <a:p>
            <a:pPr marL="285750" lvl="0" indent="-285750">
              <a:buFont typeface="Arial" panose="020B0604020202020204" pitchFamily="34" charset="0"/>
              <a:buChar char="•"/>
            </a:pPr>
            <a:r>
              <a:rPr lang="en-US" dirty="0">
                <a:solidFill>
                  <a:schemeClr val="bg1"/>
                </a:solidFill>
              </a:rPr>
              <a:t>Chapter 10: Chi-Square Tests and The </a:t>
            </a:r>
            <a:r>
              <a:rPr lang="en-US" i="1" dirty="0">
                <a:solidFill>
                  <a:schemeClr val="bg1"/>
                </a:solidFill>
              </a:rPr>
              <a:t>F</a:t>
            </a:r>
            <a:r>
              <a:rPr lang="en-US" dirty="0">
                <a:solidFill>
                  <a:schemeClr val="bg1"/>
                </a:solidFill>
              </a:rPr>
              <a:t>-Distribution</a:t>
            </a: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723282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6610919" cy="954107"/>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General </a:t>
            </a:r>
            <a:r>
              <a:rPr lang="en-US" sz="2800" b="1" dirty="0">
                <a:solidFill>
                  <a:srgbClr val="00B0F0"/>
                </a:solidFill>
                <a:latin typeface="Times New Roman" panose="02020603050405020304" pitchFamily="18" charset="0"/>
                <a:cs typeface="Times New Roman" panose="02020603050405020304" pitchFamily="18" charset="0"/>
              </a:rPr>
              <a:t>Tips For Studying Mathematics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416320"/>
          </a:xfrm>
          <a:prstGeom prst="rect">
            <a:avLst/>
          </a:prstGeom>
          <a:noFill/>
        </p:spPr>
        <p:txBody>
          <a:bodyPr wrap="square" rtlCol="0">
            <a:spAutoFit/>
          </a:bodyPr>
          <a:lstStyle/>
          <a:p>
            <a:r>
              <a:rPr lang="en-US" dirty="0" smtClean="0">
                <a:solidFill>
                  <a:schemeClr val="bg1"/>
                </a:solidFill>
                <a:latin typeface="Times New Roman" panose="02020603050405020304" pitchFamily="18" charset="0"/>
                <a:cs typeface="Times New Roman" panose="02020603050405020304" pitchFamily="18" charset="0"/>
              </a:rPr>
              <a:t>1</a:t>
            </a:r>
            <a:r>
              <a:rPr lang="en-US" dirty="0">
                <a:solidFill>
                  <a:schemeClr val="bg1"/>
                </a:solidFill>
                <a:latin typeface="Times New Roman" panose="02020603050405020304" pitchFamily="18" charset="0"/>
                <a:cs typeface="Times New Roman" panose="02020603050405020304" pitchFamily="18" charset="0"/>
              </a:rPr>
              <a:t>: LISTEN During Lecture</a:t>
            </a:r>
          </a:p>
          <a:p>
            <a:r>
              <a:rPr lang="en-US" dirty="0">
                <a:solidFill>
                  <a:schemeClr val="bg1"/>
                </a:solidFill>
                <a:latin typeface="Times New Roman" panose="02020603050405020304" pitchFamily="18" charset="0"/>
                <a:cs typeface="Times New Roman" panose="02020603050405020304" pitchFamily="18" charset="0"/>
              </a:rPr>
              <a:t>2: Take Good Notes</a:t>
            </a:r>
          </a:p>
          <a:p>
            <a:r>
              <a:rPr lang="en-US" dirty="0">
                <a:solidFill>
                  <a:schemeClr val="bg1"/>
                </a:solidFill>
                <a:latin typeface="Times New Roman" panose="02020603050405020304" pitchFamily="18" charset="0"/>
                <a:cs typeface="Times New Roman" panose="02020603050405020304" pitchFamily="18" charset="0"/>
              </a:rPr>
              <a:t>3: Ask Questions</a:t>
            </a:r>
          </a:p>
          <a:p>
            <a:r>
              <a:rPr lang="en-US" dirty="0">
                <a:solidFill>
                  <a:schemeClr val="bg1"/>
                </a:solidFill>
                <a:latin typeface="Times New Roman" panose="02020603050405020304" pitchFamily="18" charset="0"/>
                <a:cs typeface="Times New Roman" panose="02020603050405020304" pitchFamily="18" charset="0"/>
              </a:rPr>
              <a:t>4: Listen When Others Ask Questions</a:t>
            </a:r>
          </a:p>
          <a:p>
            <a:r>
              <a:rPr lang="en-US" dirty="0">
                <a:solidFill>
                  <a:schemeClr val="bg1"/>
                </a:solidFill>
                <a:latin typeface="Times New Roman" panose="02020603050405020304" pitchFamily="18" charset="0"/>
                <a:cs typeface="Times New Roman" panose="02020603050405020304" pitchFamily="18" charset="0"/>
              </a:rPr>
              <a:t>5: Review Notes After Class</a:t>
            </a:r>
          </a:p>
          <a:p>
            <a:r>
              <a:rPr lang="en-US" dirty="0">
                <a:solidFill>
                  <a:schemeClr val="bg1"/>
                </a:solidFill>
                <a:latin typeface="Times New Roman" panose="02020603050405020304" pitchFamily="18" charset="0"/>
                <a:cs typeface="Times New Roman" panose="02020603050405020304" pitchFamily="18" charset="0"/>
              </a:rPr>
              <a:t>6: Do More Homework</a:t>
            </a:r>
          </a:p>
          <a:p>
            <a:r>
              <a:rPr lang="en-US" dirty="0">
                <a:solidFill>
                  <a:schemeClr val="bg1"/>
                </a:solidFill>
                <a:latin typeface="Times New Roman" panose="02020603050405020304" pitchFamily="18" charset="0"/>
                <a:cs typeface="Times New Roman" panose="02020603050405020304" pitchFamily="18" charset="0"/>
              </a:rPr>
              <a:t>7: Practice, Practice, Practice</a:t>
            </a:r>
          </a:p>
          <a:p>
            <a:r>
              <a:rPr lang="en-US" dirty="0">
                <a:solidFill>
                  <a:schemeClr val="bg1"/>
                </a:solidFill>
                <a:latin typeface="Times New Roman" panose="02020603050405020304" pitchFamily="18" charset="0"/>
                <a:cs typeface="Times New Roman" panose="02020603050405020304" pitchFamily="18" charset="0"/>
              </a:rPr>
              <a:t>8: Don’t Forget Your Textbook.</a:t>
            </a:r>
          </a:p>
          <a:p>
            <a:r>
              <a:rPr lang="en-US" dirty="0">
                <a:solidFill>
                  <a:schemeClr val="bg1"/>
                </a:solidFill>
                <a:latin typeface="Times New Roman" panose="02020603050405020304" pitchFamily="18" charset="0"/>
                <a:cs typeface="Times New Roman" panose="02020603050405020304" pitchFamily="18" charset="0"/>
              </a:rPr>
              <a:t>9: Seek Help If You Need It</a:t>
            </a:r>
          </a:p>
          <a:p>
            <a:r>
              <a:rPr lang="en-US" dirty="0">
                <a:solidFill>
                  <a:schemeClr val="bg1"/>
                </a:solidFill>
                <a:latin typeface="Times New Roman" panose="02020603050405020304" pitchFamily="18" charset="0"/>
                <a:cs typeface="Times New Roman" panose="02020603050405020304" pitchFamily="18" charset="0"/>
              </a:rPr>
              <a:t>10: Have the Proper Attitude</a:t>
            </a: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363336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2578013"/>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In </a:t>
            </a:r>
            <a:r>
              <a:rPr lang="en-US" sz="1600" dirty="0">
                <a:solidFill>
                  <a:srgbClr val="000000"/>
                </a:solidFill>
                <a:latin typeface="Times New Roman" panose="02020603050405020304" pitchFamily="18" charset="0"/>
                <a:cs typeface="Times New Roman" panose="02020603050405020304" pitchFamily="18" charset="0"/>
              </a:rPr>
              <a:t>order to get something out of the class you need to listen while in class. Often this can be difficult to do but it is very important. Sometimes important ideas will not be written down on the board, but instead just spoken by the lecturer.</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LISTEN </a:t>
            </a:r>
            <a:r>
              <a:rPr lang="en-US" sz="2800" b="1" dirty="0">
                <a:solidFill>
                  <a:srgbClr val="00B0F0"/>
                </a:solidFill>
                <a:latin typeface="Times New Roman" panose="02020603050405020304" pitchFamily="18" charset="0"/>
                <a:cs typeface="Times New Roman" panose="02020603050405020304" pitchFamily="18" charset="0"/>
              </a:rPr>
              <a:t>During Lecture</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64571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257036514"/>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2947345"/>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Try </a:t>
            </a:r>
            <a:r>
              <a:rPr lang="en-US" sz="1600" dirty="0">
                <a:solidFill>
                  <a:srgbClr val="000000"/>
                </a:solidFill>
                <a:latin typeface="Times New Roman" panose="02020603050405020304" pitchFamily="18" charset="0"/>
                <a:cs typeface="Times New Roman" panose="02020603050405020304" pitchFamily="18" charset="0"/>
              </a:rPr>
              <a:t>to write down everything that lecturer puts on presentation. It may seem easy when watching the lecturer, but it often is not so easy when it comes time for you to do it. A good set of notes will help remind you how to do </a:t>
            </a:r>
            <a:r>
              <a:rPr lang="en-US" sz="1600" dirty="0" smtClean="0">
                <a:solidFill>
                  <a:srgbClr val="000000"/>
                </a:solidFill>
                <a:latin typeface="Times New Roman" panose="02020603050405020304" pitchFamily="18" charset="0"/>
                <a:cs typeface="Times New Roman" panose="02020603050405020304" pitchFamily="18" charset="0"/>
              </a:rPr>
              <a:t>these problems</a:t>
            </a:r>
            <a:r>
              <a:rPr lang="en-US" sz="1600" dirty="0">
                <a:solidFill>
                  <a:srgbClr val="000000"/>
                </a:solidFill>
                <a:latin typeface="Times New Roman" panose="02020603050405020304" pitchFamily="18" charset="0"/>
                <a:cs typeface="Times New Roman" panose="02020603050405020304" pitchFamily="18" charset="0"/>
              </a:rPr>
              <a:t>.</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954107"/>
          </a:xfrm>
          <a:prstGeom prst="rect">
            <a:avLst/>
          </a:prstGeom>
          <a:noFill/>
        </p:spPr>
        <p:txBody>
          <a:bodyPr wrap="square" rtlCol="0">
            <a:spAutoFit/>
          </a:bodyPr>
          <a:lstStyle/>
          <a:p>
            <a:pPr lvl="0"/>
            <a:r>
              <a:rPr lang="en-US" sz="2800" b="1" dirty="0" smtClean="0">
                <a:solidFill>
                  <a:srgbClr val="00B0F0"/>
                </a:solidFill>
                <a:latin typeface="Times New Roman" panose="02020603050405020304" pitchFamily="18" charset="0"/>
                <a:cs typeface="Times New Roman" panose="02020603050405020304" pitchFamily="18" charset="0"/>
              </a:rPr>
              <a:t>Take </a:t>
            </a:r>
            <a:r>
              <a:rPr lang="en-US" sz="2800" b="1" dirty="0">
                <a:solidFill>
                  <a:srgbClr val="00B0F0"/>
                </a:solidFill>
                <a:latin typeface="Times New Roman" panose="02020603050405020304" pitchFamily="18" charset="0"/>
                <a:cs typeface="Times New Roman" panose="02020603050405020304" pitchFamily="18" charset="0"/>
              </a:rPr>
              <a:t>Good Notes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645717"/>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10755233"/>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1839350"/>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If </a:t>
            </a:r>
            <a:r>
              <a:rPr lang="en-US" sz="1600" dirty="0">
                <a:solidFill>
                  <a:srgbClr val="000000"/>
                </a:solidFill>
                <a:latin typeface="Times New Roman" panose="02020603050405020304" pitchFamily="18" charset="0"/>
                <a:cs typeface="Times New Roman" panose="02020603050405020304" pitchFamily="18" charset="0"/>
              </a:rPr>
              <a:t>you don’t understand something then ask your lecturer. Chances are you are not the only one who doesn’t understand.</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Ask </a:t>
            </a:r>
            <a:r>
              <a:rPr lang="en-US" sz="2800" b="1" dirty="0">
                <a:solidFill>
                  <a:srgbClr val="00B0F0"/>
                </a:solidFill>
                <a:latin typeface="Times New Roman" panose="02020603050405020304" pitchFamily="18" charset="0"/>
                <a:cs typeface="Times New Roman" panose="02020603050405020304" pitchFamily="18" charset="0"/>
              </a:rPr>
              <a:t>Questions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645717"/>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83163651"/>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1900777"/>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When </a:t>
            </a:r>
            <a:r>
              <a:rPr lang="en-US" sz="1600" dirty="0">
                <a:solidFill>
                  <a:srgbClr val="000000"/>
                </a:solidFill>
                <a:latin typeface="Times New Roman" panose="02020603050405020304" pitchFamily="18" charset="0"/>
                <a:cs typeface="Times New Roman" panose="02020603050405020304" pitchFamily="18" charset="0"/>
              </a:rPr>
              <a:t>other students ask questions make sure you listen to both the question and the answer. It may be that the student asking the question thought of something that you didn’t think of.</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1384995"/>
          </a:xfrm>
          <a:prstGeom prst="rect">
            <a:avLst/>
          </a:prstGeom>
          <a:noFill/>
        </p:spPr>
        <p:txBody>
          <a:bodyPr wrap="square" rtlCol="0">
            <a:spAutoFit/>
          </a:bodyPr>
          <a:lstStyle/>
          <a:p>
            <a:pPr lvl="0"/>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a:solidFill>
                  <a:srgbClr val="00B0F0"/>
                </a:solidFill>
                <a:latin typeface="Times New Roman" panose="02020603050405020304" pitchFamily="18" charset="0"/>
                <a:cs typeface="Times New Roman" panose="02020603050405020304" pitchFamily="18" charset="0"/>
              </a:rPr>
              <a:t>LISTEN When Others Ask Questions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645717"/>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00641132"/>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2208682"/>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 </a:t>
            </a:r>
            <a:r>
              <a:rPr lang="en-US" sz="1600" dirty="0">
                <a:solidFill>
                  <a:srgbClr val="000000"/>
                </a:solidFill>
                <a:latin typeface="Times New Roman" panose="02020603050405020304" pitchFamily="18" charset="0"/>
                <a:cs typeface="Times New Roman" panose="02020603050405020304" pitchFamily="18" charset="0"/>
              </a:rPr>
              <a:t>After each class you should review your notes. Note the topics that you found confusing and formulate questions that you can ask your lecturer to help you understand the topic.</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954107"/>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Review </a:t>
            </a:r>
            <a:r>
              <a:rPr lang="en-US" sz="2800" b="1" dirty="0">
                <a:solidFill>
                  <a:srgbClr val="00B0F0"/>
                </a:solidFill>
                <a:latin typeface="Times New Roman" panose="02020603050405020304" pitchFamily="18" charset="0"/>
                <a:cs typeface="Times New Roman" panose="02020603050405020304" pitchFamily="18" charset="0"/>
              </a:rPr>
              <a:t>Notes After Class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645717"/>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71157769"/>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1839350"/>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 </a:t>
            </a:r>
            <a:r>
              <a:rPr lang="en-US" sz="1600" dirty="0">
                <a:solidFill>
                  <a:srgbClr val="000000"/>
                </a:solidFill>
                <a:latin typeface="Times New Roman" panose="02020603050405020304" pitchFamily="18" charset="0"/>
                <a:cs typeface="Times New Roman" panose="02020603050405020304" pitchFamily="18" charset="0"/>
              </a:rPr>
              <a:t>Do not limit yourself to just the homework that your lecturer assigns. The more problems that you work the better off you’ll be.</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954107"/>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Do </a:t>
            </a:r>
            <a:r>
              <a:rPr lang="en-US" sz="2800" b="1" dirty="0">
                <a:solidFill>
                  <a:srgbClr val="00B0F0"/>
                </a:solidFill>
                <a:latin typeface="Times New Roman" panose="02020603050405020304" pitchFamily="18" charset="0"/>
                <a:cs typeface="Times New Roman" panose="02020603050405020304" pitchFamily="18" charset="0"/>
              </a:rPr>
              <a:t>More Homework</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645717"/>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99347340"/>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1839350"/>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Practice </a:t>
            </a:r>
            <a:r>
              <a:rPr lang="en-US" sz="1600" dirty="0">
                <a:solidFill>
                  <a:srgbClr val="000000"/>
                </a:solidFill>
                <a:latin typeface="Times New Roman" panose="02020603050405020304" pitchFamily="18" charset="0"/>
                <a:cs typeface="Times New Roman" panose="02020603050405020304" pitchFamily="18" charset="0"/>
              </a:rPr>
              <a:t>as much as possible. The only way to really learn how to do problems is work lots of them. The more you work, the better prepared you will be come exam time.</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395550" cy="954107"/>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Practice</a:t>
            </a:r>
            <a:r>
              <a:rPr lang="en-US" sz="2800" b="1" dirty="0">
                <a:solidFill>
                  <a:srgbClr val="00B0F0"/>
                </a:solidFill>
                <a:latin typeface="Times New Roman" panose="02020603050405020304" pitchFamily="18" charset="0"/>
                <a:cs typeface="Times New Roman" panose="02020603050405020304" pitchFamily="18" charset="0"/>
              </a:rPr>
              <a:t>, Practice, Practice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645717"/>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79673581"/>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2208682"/>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 </a:t>
            </a:r>
            <a:r>
              <a:rPr lang="en-US" sz="1600" dirty="0">
                <a:solidFill>
                  <a:srgbClr val="000000"/>
                </a:solidFill>
                <a:latin typeface="Times New Roman" panose="02020603050405020304" pitchFamily="18" charset="0"/>
                <a:cs typeface="Times New Roman" panose="02020603050405020304" pitchFamily="18" charset="0"/>
              </a:rPr>
              <a:t>If you get stuck on a topic that was discussed in class do not forget that you do have a textbook. Often the text book will contain examples not worked in class and/or a different approach to a problem.</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7" y="3996751"/>
            <a:ext cx="4525263" cy="954107"/>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Don’t </a:t>
            </a:r>
            <a:r>
              <a:rPr lang="en-US" sz="2800" b="1" dirty="0">
                <a:solidFill>
                  <a:srgbClr val="00B0F0"/>
                </a:solidFill>
                <a:latin typeface="Times New Roman" panose="02020603050405020304" pitchFamily="18" charset="0"/>
                <a:cs typeface="Times New Roman" panose="02020603050405020304" pitchFamily="18" charset="0"/>
              </a:rPr>
              <a:t>Forget Your Textbook</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645717"/>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29399323"/>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1162113"/>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If </a:t>
            </a:r>
            <a:r>
              <a:rPr lang="en-US" sz="1600" dirty="0">
                <a:solidFill>
                  <a:srgbClr val="000000"/>
                </a:solidFill>
                <a:latin typeface="Times New Roman" panose="02020603050405020304" pitchFamily="18" charset="0"/>
                <a:cs typeface="Times New Roman" panose="02020603050405020304" pitchFamily="18" charset="0"/>
              </a:rPr>
              <a:t>you are having trouble with your math class you have many options open to you and you should take advantage of them. </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954107"/>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Seek </a:t>
            </a:r>
            <a:r>
              <a:rPr lang="en-US" sz="2800" b="1" dirty="0">
                <a:solidFill>
                  <a:srgbClr val="00B0F0"/>
                </a:solidFill>
                <a:latin typeface="Times New Roman" panose="02020603050405020304" pitchFamily="18" charset="0"/>
                <a:cs typeface="Times New Roman" panose="02020603050405020304" pitchFamily="18" charset="0"/>
              </a:rPr>
              <a:t>Help If You Need It</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645717"/>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02073566"/>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1839350"/>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Always </a:t>
            </a:r>
            <a:r>
              <a:rPr lang="en-US" sz="1600" dirty="0">
                <a:solidFill>
                  <a:srgbClr val="000000"/>
                </a:solidFill>
                <a:latin typeface="Times New Roman" panose="02020603050405020304" pitchFamily="18" charset="0"/>
                <a:cs typeface="Times New Roman" panose="02020603050405020304" pitchFamily="18" charset="0"/>
              </a:rPr>
              <a:t>do the best that you can. Do not try to do just enough to get by. You should always do the best that you can and strive for the best grade that you can possibly get.</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954107"/>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Have </a:t>
            </a:r>
            <a:r>
              <a:rPr lang="en-US" sz="2800" b="1" dirty="0">
                <a:solidFill>
                  <a:srgbClr val="00B0F0"/>
                </a:solidFill>
                <a:latin typeface="Times New Roman" panose="02020603050405020304" pitchFamily="18" charset="0"/>
                <a:cs typeface="Times New Roman" panose="02020603050405020304" pitchFamily="18" charset="0"/>
              </a:rPr>
              <a:t>the Proper Attitude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645717"/>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45114640"/>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693</TotalTime>
  <Words>776</Words>
  <Application>Microsoft Office PowerPoint</Application>
  <PresentationFormat>Widescreen</PresentationFormat>
  <Paragraphs>115</Paragraphs>
  <Slides>20</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Arial</vt:lpstr>
      <vt:lpstr>Calibri</vt:lpstr>
      <vt:lpstr>Calibri Light</vt:lpstr>
      <vt:lpstr>Roboto Light</vt:lpstr>
      <vt:lpstr>Tajawal ExtraBold</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24</cp:revision>
  <dcterms:created xsi:type="dcterms:W3CDTF">2023-04-29T09:08:23Z</dcterms:created>
  <dcterms:modified xsi:type="dcterms:W3CDTF">2023-09-23T07:31:02Z</dcterms:modified>
</cp:coreProperties>
</file>