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E61BBD-1504-E6D8-E051-445C2ACEBC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4418642-3EAC-80CA-8C2C-1D229C6B5D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BC484-55FA-4900-95AC-0C2B37E06B8C}" type="datetimeFigureOut">
              <a:rPr lang="en-US" smtClean="0"/>
              <a:t>3/5/2026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6DA226B-E6F3-9383-C2EC-885F54C9CC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F555E26-5C37-D10A-A303-85C74B53E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7F196-86AA-4265-AFBA-811472523F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89000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06EC65E-D70E-93EC-67D3-176B592E37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79C05B-E108-19CD-010C-2D969932EC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35B5C8-FDB8-E29A-018B-1A1EDA5D625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D8BC484-55FA-4900-95AC-0C2B37E06B8C}" type="datetimeFigureOut">
              <a:rPr lang="en-US" smtClean="0"/>
              <a:t>3/5/2026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4B2C65-D555-A3A2-517D-206D3F93A8C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9F12D5-3903-B43D-388A-B6C53E94ED2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177F196-86AA-4265-AFBA-811472523F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5265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03D36DF-DC62-F9AB-03FA-212C9398C6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CF922A-684A-982A-0F52-C281CAF99F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09797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D2999EB-BD49-D7E4-F1A7-8A033DD5DC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A7E9B8-8508-2E9F-0120-C58406626D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16365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C88EAB-FC33-908A-AE44-62AAE42BE8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ndalus" panose="02020603050405020304" pitchFamily="18" charset="-78"/>
                <a:cs typeface="Andalus" panose="02020603050405020304" pitchFamily="18" charset="-78"/>
              </a:rPr>
              <a:t>The objectives of this lecture is to: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F7DDB1-F0D5-6870-F7EC-B505587C64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11296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AEEB06-AF30-2E8B-C1DE-6892254417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816"/>
              <a:t>Text Classification</a:t>
            </a:r>
            <a:endParaRPr lang="en-US" sz="3816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4C7549-A27B-014D-3278-3F830FF995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4176029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5073E2-25B0-9473-E8F1-8417852E66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Text Classification: definition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4290B2-4D30-C13C-9175-52FBC8E5010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90624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A0B5F55-9210-FA5C-8FCB-58884259C6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816"/>
              <a:t>Classification Methods: </a:t>
            </a:r>
            <a:br>
              <a:rPr lang="en-US" sz="3816"/>
            </a:br>
            <a:r>
              <a:rPr lang="en-US" sz="3816"/>
              <a:t>Hand-coded rules</a:t>
            </a:r>
            <a:endParaRPr lang="en-US" sz="3816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C8B11C-D6B4-F005-F3B9-9920D4C02C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0850929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E3934F1-1AA5-5A49-5BEC-E39B8C7523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816"/>
              <a:t>Classification Methods:</a:t>
            </a:r>
            <a:br>
              <a:rPr lang="en-US" sz="3816"/>
            </a:br>
            <a:r>
              <a:rPr lang="en-US" sz="3816"/>
              <a:t>Supervised Machine Learning</a:t>
            </a:r>
            <a:endParaRPr lang="en-US" sz="3816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70FE49-E023-8BC7-D3B2-A171CF63EB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77475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E0ACE7-B433-2893-225B-BFFA89A615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816"/>
              <a:t>Classification Methods:</a:t>
            </a:r>
            <a:br>
              <a:rPr lang="en-US" sz="3816"/>
            </a:br>
            <a:r>
              <a:rPr lang="en-US" sz="3816"/>
              <a:t>Supervised Machine Learning</a:t>
            </a:r>
            <a:endParaRPr lang="en-US" sz="3816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F578F3-52AE-F207-5599-988B8CD3B6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2483612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37443B-A5F5-49D2-B21B-F542AA3D66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240">
                <a:latin typeface="Calibri (Headings)"/>
                <a:cs typeface="Calibri (Headings)"/>
              </a:rPr>
              <a:t>Text Classification and Na</a:t>
            </a:r>
            <a:r>
              <a:rPr lang="fr-FR" sz="4240">
                <a:latin typeface="Calibri (Headings)"/>
                <a:cs typeface="Calibri (Headings)"/>
              </a:rPr>
              <a:t>ï</a:t>
            </a:r>
            <a:r>
              <a:rPr lang="en-US" sz="4240">
                <a:latin typeface="Calibri (Headings)"/>
                <a:cs typeface="Calibri (Headings)"/>
              </a:rPr>
              <a:t>ve Bayes</a:t>
            </a:r>
            <a:endParaRPr lang="en-US" sz="4240" dirty="0">
              <a:latin typeface="Calibri (Headings)"/>
              <a:ea typeface="ＭＳ Ｐゴシック" charset="0"/>
              <a:cs typeface="Calibri (Headings)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7B67C6-E004-C921-9534-5AA4CC8FB06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8435131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D4B621C-6A0C-2346-E59A-E15465B5F4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Naïve Bayes Intuition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FCD27F-7F73-6B75-D5D2-194C378D7F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1090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F446738-03E4-EE04-76DB-55102A5A2D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bag of words representation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156AAC-B1FB-076B-35D1-38FCAA7F60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08862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E3D1D1-BFED-8D13-4C34-26E2D723E5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bag of words representation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D6B67C-E216-87A1-D26F-69F4DE0081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96811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A989286-4A8C-F839-DE0B-11AC87F173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bag of words representation: </a:t>
            </a:r>
            <a:br>
              <a:rPr lang="en-US"/>
            </a:br>
            <a:r>
              <a:rPr lang="en-US"/>
              <a:t>using a subset of words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9630C5-CB1E-BCFC-4406-CAC38778BD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68018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38F2A7-EB5E-D8A8-1E03-BB8B7004C7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bag of words representation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167672-8455-0574-DF6F-BBF48D86EA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48843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508CA8-9B31-F447-EA58-E899920B6F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Bag of words for document classification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68AB05-141D-8B49-39F5-CEE8C81B23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797330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E4A7325-689B-AA61-D2E7-866C99DAD6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240">
                <a:latin typeface="Calibri (Headings)"/>
                <a:cs typeface="Calibri (Headings)"/>
              </a:rPr>
              <a:t>Text Classification and Na</a:t>
            </a:r>
            <a:r>
              <a:rPr lang="fr-FR" sz="4240">
                <a:latin typeface="Calibri (Headings)"/>
                <a:cs typeface="Calibri (Headings)"/>
              </a:rPr>
              <a:t>ï</a:t>
            </a:r>
            <a:r>
              <a:rPr lang="en-US" sz="4240">
                <a:latin typeface="Calibri (Headings)"/>
                <a:cs typeface="Calibri (Headings)"/>
              </a:rPr>
              <a:t>ve Bayes</a:t>
            </a:r>
            <a:endParaRPr lang="en-US" sz="4240" dirty="0">
              <a:latin typeface="Calibri (Headings)"/>
              <a:ea typeface="ＭＳ Ｐゴシック" charset="0"/>
              <a:cs typeface="Calibri (Headings)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99E0A2-2902-E952-5304-3BBA0B3DB4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6628789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C5FB53-EF0A-02DF-0C21-4A745B9CFD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Bayes’ Rule Applied to Documents and Classes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C71C24-22A7-2732-A661-BB50F16C79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1346691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400334-A6C2-E101-1094-AC8270CD73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Na</a:t>
            </a:r>
            <a:r>
              <a:rPr lang="fr-FR"/>
              <a:t>ï</a:t>
            </a:r>
            <a:r>
              <a:rPr lang="en-US"/>
              <a:t>ve Bayes Classifier (I)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CDB612-8ED2-6BB5-4762-76C28CEF52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4679610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F20E13-EFC5-BD3B-F6FC-C9B82AE403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Na</a:t>
            </a:r>
            <a:r>
              <a:rPr lang="fr-FR"/>
              <a:t>ï</a:t>
            </a:r>
            <a:r>
              <a:rPr lang="en-US"/>
              <a:t>ve Bayes Classifier (II)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ADDC05-AE67-7FF0-501C-E36893FCB9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015386"/>
      </p:ext>
    </p:extLst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97D5AF4-0C3A-ED91-7E8E-BDF4CF8C31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Na</a:t>
            </a:r>
            <a:r>
              <a:rPr lang="fr-FR"/>
              <a:t>ï</a:t>
            </a:r>
            <a:r>
              <a:rPr lang="en-US"/>
              <a:t>ve Bayes Classifier (III)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946E18-D1B3-6F47-E6B5-51CEB23CC01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685541"/>
      </p:ext>
    </p:extLst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7D0ACB-463E-4350-9966-C41205073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Multinomial Na</a:t>
            </a:r>
            <a:r>
              <a:rPr lang="fr-FR"/>
              <a:t>ï</a:t>
            </a:r>
            <a:r>
              <a:rPr lang="en-US"/>
              <a:t>ve Bayes Independence Assumptions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4BB2D5-DE1D-D5B9-0BB2-5CF30FE416F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6021332"/>
      </p:ext>
    </p:extLst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3DDCFFA-4EC9-8C68-2CEE-424869E14D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Multinomial Na</a:t>
            </a:r>
            <a:r>
              <a:rPr lang="fr-FR"/>
              <a:t>ï</a:t>
            </a:r>
            <a:r>
              <a:rPr lang="en-US"/>
              <a:t>ve Bayes Classifier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66982F-526F-2E9B-0ECA-A3F93373A1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6942507"/>
      </p:ext>
    </p:extLst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E0AB16-CB45-79CF-3E8F-C4F741B9BC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Applying Multinomial Naive Bayes Classifiers to Text Classification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A06D1B-A0CD-E362-5B54-819F598AF8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9694230"/>
      </p:ext>
    </p:extLst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36AB46F-81E0-A25C-F808-07FEFBF94E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Problems with multiplying lots of probs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F1B540-37E6-B93C-F57A-ACA481DFC8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0480646"/>
      </p:ext>
    </p:extLst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46C683D-1D37-5D4E-54C4-531DBA8219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We actually do everything in log space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642B94-E560-2BBA-3835-776DAE7C3D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4810638"/>
      </p:ext>
    </p:extLst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AB6909-36EA-6D11-BB46-949A4CEAD4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240">
                <a:latin typeface="Calibri (Headings)"/>
                <a:cs typeface="Calibri (Headings)"/>
              </a:rPr>
              <a:t>Text Classification and Na</a:t>
            </a:r>
            <a:r>
              <a:rPr lang="fr-FR" sz="4240">
                <a:latin typeface="Calibri (Headings)"/>
                <a:cs typeface="Calibri (Headings)"/>
              </a:rPr>
              <a:t>ï</a:t>
            </a:r>
            <a:r>
              <a:rPr lang="en-US" sz="4240">
                <a:latin typeface="Calibri (Headings)"/>
                <a:cs typeface="Calibri (Headings)"/>
              </a:rPr>
              <a:t>ve Bayes</a:t>
            </a:r>
            <a:endParaRPr lang="en-US" sz="4240" dirty="0">
              <a:latin typeface="Calibri (Headings)"/>
              <a:ea typeface="ＭＳ Ｐゴシック" charset="0"/>
              <a:cs typeface="Calibri (Headings)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D25FC2-48F8-DC76-546F-4FF42C8368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514560"/>
      </p:ext>
    </p:extLst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1BD5AD-6177-4FE9-FFB9-966888DEC7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180">
                <a:latin typeface="Calibri" charset="0"/>
                <a:ea typeface="ＭＳ Ｐゴシック" charset="0"/>
                <a:cs typeface="ＭＳ Ｐゴシック" charset="0"/>
              </a:rPr>
              <a:t>Learning the Multinomial Na</a:t>
            </a:r>
            <a:r>
              <a:rPr lang="fr-FR" sz="3180">
                <a:latin typeface="Calibri" charset="0"/>
                <a:ea typeface="ＭＳ Ｐゴシック" charset="0"/>
                <a:cs typeface="ＭＳ Ｐゴシック" charset="0"/>
              </a:rPr>
              <a:t>ï</a:t>
            </a:r>
            <a:r>
              <a:rPr lang="en-US" sz="3180">
                <a:latin typeface="Calibri" charset="0"/>
                <a:ea typeface="ＭＳ Ｐゴシック" charset="0"/>
                <a:cs typeface="ＭＳ Ｐゴシック" charset="0"/>
              </a:rPr>
              <a:t>ve Bayes Model</a:t>
            </a:r>
            <a:endParaRPr lang="en-US" sz="3180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7A4E48-D8D4-526B-EBB2-F3C440ADA21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2340578"/>
      </p:ext>
    </p:extLst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5EE2156-8A9F-4912-E62C-D57BCDF0B3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Calibri" charset="0"/>
                <a:ea typeface="ＭＳ Ｐゴシック" charset="0"/>
                <a:cs typeface="ＭＳ Ｐゴシック" charset="0"/>
              </a:rPr>
              <a:t>Parameter estimation</a:t>
            </a:r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10DE49-A3F9-6A7A-3376-814795EE7B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379187"/>
      </p:ext>
    </p:extLst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EB41F4-3B01-2332-3617-24C8A22340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Calibri" charset="0"/>
                <a:ea typeface="ＭＳ Ｐゴシック" charset="0"/>
                <a:cs typeface="ＭＳ Ｐゴシック" charset="0"/>
              </a:rPr>
              <a:t>Problem with Maximum Likelihood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F77141-9C89-2A78-B5F6-30CC12BBE3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0786217"/>
      </p:ext>
    </p:extLst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4F693D-A6BF-C8ED-A1CE-24E1CE6ED5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Laplace (add-1) smoothing for Na</a:t>
            </a:r>
            <a:r>
              <a:rPr lang="fr-FR"/>
              <a:t>ï</a:t>
            </a:r>
            <a:r>
              <a:rPr lang="en-US"/>
              <a:t>ve Bayes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BA715B-4801-A286-3C38-A876AB16B3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714619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2E55D9F-D38A-42F5-CADA-C913892E09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Multinomial Naïve Bayes: Learning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607C8B-CC3E-F7F9-2BDE-E02CFE09F8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6303538"/>
      </p:ext>
    </p:extLst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7EB9F0-E670-3DF5-DCE1-4E0C837E43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Unknown words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DE49F6-7868-1E36-AFE4-4EFC1D17D03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530656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863AD5-1176-65B0-2452-2022824E57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Stop words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B4B429-0D98-C7C6-6679-96845A25B0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995626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ED427F-DC07-EE29-FC6A-AF88DF455C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240">
                <a:latin typeface="Calibri (Headings)"/>
                <a:cs typeface="Calibri (Headings)"/>
              </a:rPr>
              <a:t>Text Classification and Na</a:t>
            </a:r>
            <a:r>
              <a:rPr lang="fr-FR" sz="4240">
                <a:latin typeface="Calibri (Headings)"/>
                <a:cs typeface="Calibri (Headings)"/>
              </a:rPr>
              <a:t>ï</a:t>
            </a:r>
            <a:r>
              <a:rPr lang="en-US" sz="4240">
                <a:latin typeface="Calibri (Headings)"/>
                <a:cs typeface="Calibri (Headings)"/>
              </a:rPr>
              <a:t>ve Bayes</a:t>
            </a:r>
            <a:endParaRPr lang="en-US" sz="4240" dirty="0">
              <a:latin typeface="Calibri (Headings)"/>
              <a:ea typeface="ＭＳ Ｐゴシック" charset="0"/>
              <a:cs typeface="Calibri (Headings)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26ADB1-9FDC-E294-036B-DBA4607748F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008457"/>
      </p:ext>
    </p:extLst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F9AD30-EAAC-12FA-D49B-8DF373523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12633E-FAFE-32F1-F483-A21CF3D9A1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266649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49B13F-AAA9-B151-402C-1755983363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240">
                <a:latin typeface="Calibri (Headings)"/>
                <a:cs typeface="Calibri (Headings)"/>
              </a:rPr>
              <a:t>Text Classification and Na</a:t>
            </a:r>
            <a:r>
              <a:rPr lang="fr-FR" sz="4240">
                <a:latin typeface="Calibri (Headings)"/>
                <a:cs typeface="Calibri (Headings)"/>
              </a:rPr>
              <a:t>ï</a:t>
            </a:r>
            <a:r>
              <a:rPr lang="en-US" sz="4240">
                <a:latin typeface="Calibri (Headings)"/>
                <a:cs typeface="Calibri (Headings)"/>
              </a:rPr>
              <a:t>ve Bayes</a:t>
            </a:r>
            <a:endParaRPr lang="en-US" sz="4240" dirty="0">
              <a:latin typeface="Calibri (Headings)"/>
              <a:ea typeface="ＭＳ Ｐゴシック" charset="0"/>
              <a:cs typeface="Calibri (Headings)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BB31B0-9921-2A3F-6030-2EC3477D3FB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4016627"/>
      </p:ext>
    </p:extLst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0A0211F-4D3F-1706-43C1-99277F0D60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968"/>
              <a:t>Generative Model for Multinomial Na</a:t>
            </a:r>
            <a:r>
              <a:rPr lang="fr-FR" sz="2968"/>
              <a:t>ï</a:t>
            </a:r>
            <a:r>
              <a:rPr lang="en-US" sz="2968"/>
              <a:t>ve Bayes</a:t>
            </a:r>
            <a:endParaRPr lang="en-US" sz="2968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AE3A42-B4DF-00C9-5322-D0D27F389F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572546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63CF17-6612-1FA1-F057-0E5FEFEA69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Na</a:t>
            </a:r>
            <a:r>
              <a:rPr lang="fr-FR"/>
              <a:t>ï</a:t>
            </a:r>
            <a:r>
              <a:rPr lang="en-US"/>
              <a:t>ve Bayes and Language Modeling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1AB752-F2DE-6122-2B3F-02BC5B569E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668681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7EB501D-D041-1B18-9EAE-B31E945DA2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Calibri" charset="0"/>
                <a:ea typeface="ＭＳ Ｐゴシック" charset="0"/>
                <a:cs typeface="ＭＳ Ｐゴシック" charset="0"/>
              </a:rPr>
              <a:t>Each class = a unigram language model</a:t>
            </a:r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AAFDDB-4847-381F-66EC-F9526786727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480869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5FAB565-457B-8ABE-A06C-E6F9B30F94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Calibri" charset="0"/>
                <a:ea typeface="ＭＳ Ｐゴシック" charset="0"/>
                <a:cs typeface="ＭＳ Ｐゴシック" charset="0"/>
              </a:rPr>
              <a:t>Na</a:t>
            </a:r>
            <a:r>
              <a:rPr lang="fr-FR">
                <a:latin typeface="Calibri" charset="0"/>
                <a:ea typeface="ＭＳ Ｐゴシック" charset="0"/>
                <a:cs typeface="ＭＳ Ｐゴシック" charset="0"/>
              </a:rPr>
              <a:t>ï</a:t>
            </a:r>
            <a:r>
              <a:rPr lang="en-US">
                <a:latin typeface="Calibri" charset="0"/>
                <a:ea typeface="ＭＳ Ｐゴシック" charset="0"/>
                <a:cs typeface="ＭＳ Ｐゴシック" charset="0"/>
              </a:rPr>
              <a:t>ve Bayes as a Language Model</a:t>
            </a:r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B7AD46-9D50-C1AE-2D84-F2633D02270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648858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570298E-8B2B-F3A2-3EBF-4CA5DA16F9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Calibri" charset="0"/>
                <a:ea typeface="ＭＳ Ｐゴシック" charset="0"/>
                <a:cs typeface="ＭＳ Ｐゴシック" charset="0"/>
              </a:rPr>
              <a:t>Example</a:t>
            </a:r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38B814-FA65-DC56-73EA-C9A6B7718C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656485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63B66F1-AD62-E163-7F6D-67F82F50C8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579241-25B9-ED15-B3DC-A60AA8287D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014432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C4BED6-5F9C-030E-CFEC-A1326CCE3D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FB22B0-6811-8357-3119-E986B2D801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329716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4E601F-2B54-75E4-2EEE-B7F300F1D6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Calibri" charset="0"/>
                <a:ea typeface="ＭＳ Ｐゴシック" charset="0"/>
                <a:cs typeface="ＭＳ Ｐゴシック" charset="0"/>
              </a:rPr>
              <a:t>Example</a:t>
            </a:r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AE08E5-5E90-0040-A7FC-D42E821FDD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509168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900626-3D98-63EF-1CA1-2A1FB402AE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7229DA-7410-AE2E-22F5-AD55D3FF30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500525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C05216B-5FD9-0677-74C0-ADDBFC54C4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985E97-2420-7E52-7E76-2D36F7288D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596549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563FA2-CB07-38FA-6D3D-C70FF18619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C5E613-BBA9-B3B0-835C-9190BF8ED27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056960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439D28-2967-64D1-63C6-45A19946C3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73558E-3326-F40D-D0A0-7F354EF725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672779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5955E9-8CB8-9744-1FB8-7691E790D1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Calibri" charset="0"/>
                <a:ea typeface="ＭＳ Ｐゴシック" charset="0"/>
                <a:cs typeface="ＭＳ Ｐゴシック" charset="0"/>
              </a:rPr>
              <a:t>Example</a:t>
            </a:r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30C651-8203-65D4-C766-DFB23313142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060190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A03A7F1-4932-DA6D-93D3-F2EF51295E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DC038A-F987-C94C-EC50-2CB0CCD753F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463795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C7DC646-C70A-B7D2-AF89-CF06A732E1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BC7179-347A-B897-E117-63A7E9B8CE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29840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8DBC35-E072-7526-707E-00526E6F3B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1A4E21-BDB2-3A9E-60BA-4EB78EBC96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454944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25A6F6-CC47-EBB8-DBB6-574F48B3BC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Summary: Naive Bayes is Not So Naive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955E45-6906-B9B9-369D-2764E93EB76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0550581"/>
      </p:ext>
    </p:extLst>
  </p:cSld>
  <p:clrMapOvr>
    <a:masterClrMapping/>
  </p:clrMapOvr>
  <p:transition/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3999190-F8D4-3C0B-B3A4-DB046E329C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471043-577A-3283-F55D-9D6C973180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00220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245</Words>
  <Application>Microsoft Office PowerPoint</Application>
  <PresentationFormat>Widescreen</PresentationFormat>
  <Paragraphs>41</Paragraphs>
  <Slides>54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54</vt:i4>
      </vt:variant>
    </vt:vector>
  </HeadingPairs>
  <TitlesOfParts>
    <vt:vector size="61" baseType="lpstr">
      <vt:lpstr>Andalus</vt:lpstr>
      <vt:lpstr>Aptos</vt:lpstr>
      <vt:lpstr>Aptos Display</vt:lpstr>
      <vt:lpstr>Arial</vt:lpstr>
      <vt:lpstr>Calibri</vt:lpstr>
      <vt:lpstr>Calibri (Headings)</vt:lpstr>
      <vt:lpstr>Office Theme</vt:lpstr>
      <vt:lpstr>PowerPoint Presentation</vt:lpstr>
      <vt:lpstr>PowerPoint Presentation</vt:lpstr>
      <vt:lpstr>The objectives of this lecture is to:</vt:lpstr>
      <vt:lpstr>Text Classification</vt:lpstr>
      <vt:lpstr>Text Classification: definition</vt:lpstr>
      <vt:lpstr>Classification Methods:  Hand-coded rules</vt:lpstr>
      <vt:lpstr>Classification Methods: Supervised Machine Learning</vt:lpstr>
      <vt:lpstr>Classification Methods: Supervised Machine Learning</vt:lpstr>
      <vt:lpstr>Text Classification and Naïve Bayes</vt:lpstr>
      <vt:lpstr>Naïve Bayes Intuition</vt:lpstr>
      <vt:lpstr>The bag of words representation</vt:lpstr>
      <vt:lpstr>The bag of words representation</vt:lpstr>
      <vt:lpstr>The bag of words representation:  using a subset of words</vt:lpstr>
      <vt:lpstr>The bag of words representation</vt:lpstr>
      <vt:lpstr>Bag of words for document classification</vt:lpstr>
      <vt:lpstr>Text Classification and Naïve Bayes</vt:lpstr>
      <vt:lpstr>Bayes’ Rule Applied to Documents and Classes</vt:lpstr>
      <vt:lpstr>Naïve Bayes Classifier (I)</vt:lpstr>
      <vt:lpstr>Naïve Bayes Classifier (II)</vt:lpstr>
      <vt:lpstr>Naïve Bayes Classifier (III)</vt:lpstr>
      <vt:lpstr>Multinomial Naïve Bayes Independence Assumptions</vt:lpstr>
      <vt:lpstr>Multinomial Naïve Bayes Classifier</vt:lpstr>
      <vt:lpstr>Applying Multinomial Naive Bayes Classifiers to Text Classification</vt:lpstr>
      <vt:lpstr>Problems with multiplying lots of probs</vt:lpstr>
      <vt:lpstr>We actually do everything in log space</vt:lpstr>
      <vt:lpstr>Text Classification and Naïve Bayes</vt:lpstr>
      <vt:lpstr>Learning the Multinomial Naïve Bayes Model</vt:lpstr>
      <vt:lpstr>Parameter estimation</vt:lpstr>
      <vt:lpstr>Problem with Maximum Likelihood</vt:lpstr>
      <vt:lpstr>Laplace (add-1) smoothing for Naïve Bayes</vt:lpstr>
      <vt:lpstr>Multinomial Naïve Bayes: Learning</vt:lpstr>
      <vt:lpstr>Unknown words</vt:lpstr>
      <vt:lpstr>Stop words</vt:lpstr>
      <vt:lpstr>Text Classification and Naïve Bayes</vt:lpstr>
      <vt:lpstr>PowerPoint Presentation</vt:lpstr>
      <vt:lpstr>Text Classification and Naïve Bayes</vt:lpstr>
      <vt:lpstr>Generative Model for Multinomial Naïve Bayes</vt:lpstr>
      <vt:lpstr>Naïve Bayes and Language Modeling</vt:lpstr>
      <vt:lpstr>Each class = a unigram language model</vt:lpstr>
      <vt:lpstr>Naïve Bayes as a Language Model</vt:lpstr>
      <vt:lpstr>Example</vt:lpstr>
      <vt:lpstr>PowerPoint Presentation</vt:lpstr>
      <vt:lpstr>PowerPoint Presentation</vt:lpstr>
      <vt:lpstr>Example</vt:lpstr>
      <vt:lpstr>PowerPoint Presentation</vt:lpstr>
      <vt:lpstr>PowerPoint Presentation</vt:lpstr>
      <vt:lpstr>PowerPoint Presentation</vt:lpstr>
      <vt:lpstr>PowerPoint Presentation</vt:lpstr>
      <vt:lpstr>Example</vt:lpstr>
      <vt:lpstr>PowerPoint Presentation</vt:lpstr>
      <vt:lpstr>PowerPoint Presentation</vt:lpstr>
      <vt:lpstr>PowerPoint Presentation</vt:lpstr>
      <vt:lpstr>Summary: Naive Bayes is Not So Naive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Hussein Mogahed</dc:creator>
  <cp:lastModifiedBy>Hussein Mogahed</cp:lastModifiedBy>
  <cp:revision>1</cp:revision>
  <dcterms:created xsi:type="dcterms:W3CDTF">2026-03-05T21:54:09Z</dcterms:created>
  <dcterms:modified xsi:type="dcterms:W3CDTF">2026-03-05T21:54:09Z</dcterms:modified>
</cp:coreProperties>
</file>