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257" r:id="rId2"/>
    <p:sldId id="462" r:id="rId3"/>
    <p:sldId id="538" r:id="rId4"/>
    <p:sldId id="348" r:id="rId5"/>
    <p:sldId id="463" r:id="rId6"/>
    <p:sldId id="564" r:id="rId7"/>
    <p:sldId id="574" r:id="rId8"/>
    <p:sldId id="567" r:id="rId9"/>
    <p:sldId id="575" r:id="rId10"/>
    <p:sldId id="569" r:id="rId11"/>
    <p:sldId id="570" r:id="rId12"/>
    <p:sldId id="571" r:id="rId13"/>
    <p:sldId id="572" r:id="rId14"/>
    <p:sldId id="568" r:id="rId15"/>
    <p:sldId id="573" r:id="rId16"/>
    <p:sldId id="480" r:id="rId17"/>
    <p:sldId id="478" r:id="rId18"/>
    <p:sldId id="484" r:id="rId19"/>
    <p:sldId id="485" r:id="rId20"/>
    <p:sldId id="486" r:id="rId21"/>
    <p:sldId id="487" r:id="rId22"/>
    <p:sldId id="488" r:id="rId23"/>
    <p:sldId id="489" r:id="rId24"/>
    <p:sldId id="496" r:id="rId25"/>
    <p:sldId id="497" r:id="rId26"/>
    <p:sldId id="498" r:id="rId27"/>
    <p:sldId id="500" r:id="rId28"/>
    <p:sldId id="501" r:id="rId29"/>
    <p:sldId id="499" r:id="rId30"/>
    <p:sldId id="503" r:id="rId31"/>
    <p:sldId id="504" r:id="rId32"/>
    <p:sldId id="505" r:id="rId33"/>
    <p:sldId id="507" r:id="rId34"/>
    <p:sldId id="539" r:id="rId35"/>
    <p:sldId id="509" r:id="rId36"/>
    <p:sldId id="510" r:id="rId37"/>
    <p:sldId id="511" r:id="rId38"/>
    <p:sldId id="512" r:id="rId39"/>
    <p:sldId id="513" r:id="rId40"/>
    <p:sldId id="514" r:id="rId41"/>
    <p:sldId id="516" r:id="rId42"/>
    <p:sldId id="515" r:id="rId43"/>
    <p:sldId id="517" r:id="rId44"/>
    <p:sldId id="518" r:id="rId45"/>
    <p:sldId id="543" r:id="rId46"/>
    <p:sldId id="508" r:id="rId47"/>
    <p:sldId id="542" r:id="rId48"/>
    <p:sldId id="537" r:id="rId49"/>
    <p:sldId id="298" r:id="rId50"/>
    <p:sldId id="305" r:id="rId51"/>
    <p:sldId id="522" r:id="rId52"/>
    <p:sldId id="523" r:id="rId53"/>
    <p:sldId id="524" r:id="rId54"/>
    <p:sldId id="520" r:id="rId55"/>
    <p:sldId id="521" r:id="rId56"/>
    <p:sldId id="527" r:id="rId57"/>
    <p:sldId id="528" r:id="rId58"/>
    <p:sldId id="529" r:id="rId59"/>
    <p:sldId id="531" r:id="rId60"/>
    <p:sldId id="532" r:id="rId61"/>
    <p:sldId id="533" r:id="rId62"/>
    <p:sldId id="534" r:id="rId63"/>
    <p:sldId id="535" r:id="rId64"/>
    <p:sldId id="536" r:id="rId65"/>
    <p:sldId id="297" r:id="rId66"/>
    <p:sldId id="260" r:id="rId67"/>
    <p:sldId id="304"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68" y="4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11/2/2023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3419168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dirty="0"/>
          </a:p>
        </p:txBody>
      </p:sp>
    </p:spTree>
    <p:extLst>
      <p:ext uri="{BB962C8B-B14F-4D97-AF65-F5344CB8AC3E}">
        <p14:creationId xmlns:p14="http://schemas.microsoft.com/office/powerpoint/2010/main" val="3152147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gif"/><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emf"/><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18.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6.emf"/><Relationship Id="rId4" Type="http://schemas.openxmlformats.org/officeDocument/2006/relationships/image" Target="../media/image17.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6.emf"/><Relationship Id="rId4" Type="http://schemas.openxmlformats.org/officeDocument/2006/relationships/image" Target="../media/image17.emf"/></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4.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6.emf"/><Relationship Id="rId4" Type="http://schemas.openxmlformats.org/officeDocument/2006/relationships/image" Target="../media/image17.emf"/></Relationships>
</file>

<file path=ppt/slides/_rels/slide4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8.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6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6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8.emf"/><Relationship Id="rId4" Type="http://schemas.openxmlformats.org/officeDocument/2006/relationships/image" Target="../media/image6.emf"/></Relationships>
</file>

<file path=ppt/slides/_rels/slide6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image" Target="../media/image18.emf"/></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7.emf"/></Relationships>
</file>

<file path=ppt/slides/_rels/slide6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006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W5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81976"/>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أوتوقراطي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r>
              <a:rPr lang="ar-EG" sz="2200" b="1" dirty="0">
                <a:solidFill>
                  <a:srgbClr val="0A1F61"/>
                </a:solidFill>
                <a:latin typeface="Tajawal ExtraBold" panose="00000800000000000000" pitchFamily="2" charset="-78"/>
                <a:cs typeface="Tajawal ExtraBold" panose="00000800000000000000" pitchFamily="2" charset="-78"/>
              </a:rPr>
              <a:t> </a:t>
            </a:r>
            <a:r>
              <a:rPr lang="ar-EG" sz="2400" dirty="0"/>
              <a:t>إداري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r>
              <a:rPr lang="ar-EG" sz="2400" dirty="0"/>
              <a:t>ديمقراطي </a:t>
            </a:r>
            <a:endParaRPr lang="en-US" sz="2200" b="1" dirty="0">
              <a:solidFill>
                <a:srgbClr val="0A1F61"/>
              </a:solidFill>
              <a:latin typeface="Tajawal ExtraBold" panose="00000800000000000000" pitchFamily="2" charset="-78"/>
              <a:cs typeface="Tajawal ExtraBold" panose="00000800000000000000" pitchFamily="2" charset="-78"/>
            </a:endParaRP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r>
              <a:rPr lang="ar-EG" sz="2400" dirty="0"/>
              <a:t>التعاوني </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631128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399940"/>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400" b="1" i="1" dirty="0">
                <a:solidFill>
                  <a:srgbClr val="7030A0"/>
                </a:solidFill>
                <a:cs typeface="Tajawal ExtraBold" panose="00000800000000000000" pitchFamily="2" charset="-78"/>
              </a:rPr>
              <a:t>Leadership styles refer to the behavioral approach </a:t>
            </a:r>
            <a:r>
              <a:rPr lang="en-US" sz="2000" b="1" dirty="0">
                <a:solidFill>
                  <a:srgbClr val="24A9E1"/>
                </a:solidFill>
                <a:cs typeface="Tajawal ExtraBold" panose="00000800000000000000" pitchFamily="2" charset="-78"/>
              </a:rPr>
              <a:t>employed by leaders </a:t>
            </a:r>
            <a:r>
              <a:rPr lang="en-US" sz="2000" b="1" u="sng" dirty="0">
                <a:solidFill>
                  <a:srgbClr val="002060"/>
                </a:solidFill>
                <a:cs typeface="Tajawal ExtraBold" panose="00000800000000000000" pitchFamily="2" charset="-78"/>
              </a:rPr>
              <a:t>to influence, motivate, and direct </a:t>
            </a:r>
            <a:r>
              <a:rPr lang="en-US" sz="2000" b="1" dirty="0">
                <a:solidFill>
                  <a:srgbClr val="24A9E1"/>
                </a:solidFill>
                <a:cs typeface="Tajawal ExtraBold" panose="00000800000000000000" pitchFamily="2" charset="-78"/>
              </a:rPr>
              <a:t>their followers. A leadership style </a:t>
            </a:r>
            <a:r>
              <a:rPr lang="en-US" sz="2000" b="1" u="sng" dirty="0">
                <a:solidFill>
                  <a:srgbClr val="002060"/>
                </a:solidFill>
                <a:cs typeface="Tajawal ExtraBold" panose="00000800000000000000" pitchFamily="2" charset="-78"/>
              </a:rPr>
              <a:t>determines how leaders implement plans and strategies to accomplish given objectives </a:t>
            </a:r>
            <a:r>
              <a:rPr lang="en-US" sz="2000" b="1" dirty="0">
                <a:solidFill>
                  <a:srgbClr val="24A9E1"/>
                </a:solidFill>
                <a:cs typeface="Tajawal ExtraBold" panose="00000800000000000000" pitchFamily="2" charset="-78"/>
              </a:rPr>
              <a:t>while accounting for </a:t>
            </a:r>
            <a:r>
              <a:rPr lang="en-US" sz="2000" b="1" dirty="0">
                <a:solidFill>
                  <a:srgbClr val="C00000"/>
                </a:solidFill>
                <a:cs typeface="Tajawal ExtraBold" panose="00000800000000000000" pitchFamily="2" charset="-78"/>
              </a:rPr>
              <a:t>*stakeholder</a:t>
            </a:r>
            <a:r>
              <a:rPr lang="en-US" sz="2000" b="1" dirty="0">
                <a:solidFill>
                  <a:srgbClr val="24A9E1"/>
                </a:solidFill>
                <a:cs typeface="Tajawal ExtraBold" panose="00000800000000000000" pitchFamily="2" charset="-78"/>
              </a:rPr>
              <a:t> expectations and the wellbeing and soundness of their team.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endParaRPr lang="en-US" sz="2000" b="1" dirty="0">
              <a:solidFill>
                <a:srgbClr val="0A1F61"/>
              </a:solidFill>
              <a:cs typeface="Tajawal ExtraBold" panose="00000800000000000000" pitchFamily="2" charset="-78"/>
            </a:endParaRPr>
          </a:p>
          <a:p>
            <a:pPr algn="just">
              <a:lnSpc>
                <a:spcPct val="150000"/>
              </a:lnSpc>
            </a:pPr>
            <a:r>
              <a:rPr lang="en-US" b="1" dirty="0">
                <a:solidFill>
                  <a:srgbClr val="C00000"/>
                </a:solidFill>
                <a:cs typeface="Tajawal ExtraBold" panose="00000800000000000000" pitchFamily="2" charset="-78"/>
              </a:rPr>
              <a:t>* investors, employees, customers, and suppliers.</a:t>
            </a:r>
          </a:p>
        </p:txBody>
      </p:sp>
    </p:spTree>
    <p:extLst>
      <p:ext uri="{BB962C8B-B14F-4D97-AF65-F5344CB8AC3E}">
        <p14:creationId xmlns:p14="http://schemas.microsoft.com/office/powerpoint/2010/main" val="3556345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5709771" y="223941"/>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ar-EG" sz="4800" b="1" dirty="0">
                <a:solidFill>
                  <a:srgbClr val="0A1F61"/>
                </a:solidFill>
                <a:latin typeface="Tajawal ExtraBold" panose="00000800000000000000" pitchFamily="2" charset="-78"/>
                <a:cs typeface="Tajawal ExtraBold" panose="00000800000000000000" pitchFamily="2" charset="-78"/>
              </a:rPr>
              <a:t>تنويه عن الندوة</a:t>
            </a:r>
            <a:endParaRPr lang="en-US" sz="4800" dirty="0">
              <a:ln w="0"/>
              <a:solidFill>
                <a:srgbClr val="0A1F61"/>
              </a:solidFill>
              <a:effectLst>
                <a:outerShdw blurRad="38100" dist="19050" dir="2700000" algn="tl" rotWithShape="0">
                  <a:schemeClr val="dk1">
                    <a:alpha val="40000"/>
                  </a:schemeClr>
                </a:outerShdw>
              </a:effectLst>
            </a:endParaRPr>
          </a:p>
        </p:txBody>
      </p:sp>
      <p:pic>
        <p:nvPicPr>
          <p:cNvPr id="6" name="Picture 5" descr="A person in a black shirt&#10;&#10;Description automatically generated">
            <a:extLst>
              <a:ext uri="{FF2B5EF4-FFF2-40B4-BE49-F238E27FC236}">
                <a16:creationId xmlns:a16="http://schemas.microsoft.com/office/drawing/2014/main" id="{161B4A5B-3F40-A1DE-2D3B-9EDA4F9E10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67000" y="1811378"/>
            <a:ext cx="5046621" cy="5046621"/>
          </a:xfrm>
          <a:prstGeom prst="rect">
            <a:avLst/>
          </a:prstGeom>
        </p:spPr>
      </p:pic>
      <p:sp>
        <p:nvSpPr>
          <p:cNvPr id="8" name="TextBox 7">
            <a:extLst>
              <a:ext uri="{FF2B5EF4-FFF2-40B4-BE49-F238E27FC236}">
                <a16:creationId xmlns:a16="http://schemas.microsoft.com/office/drawing/2014/main" id="{A4A39B8B-4AC9-0926-2857-0E414CD3188E}"/>
              </a:ext>
            </a:extLst>
          </p:cNvPr>
          <p:cNvSpPr txBox="1"/>
          <p:nvPr/>
        </p:nvSpPr>
        <p:spPr>
          <a:xfrm>
            <a:off x="8266017" y="2828834"/>
            <a:ext cx="3536777" cy="1477328"/>
          </a:xfrm>
          <a:prstGeom prst="rect">
            <a:avLst/>
          </a:prstGeom>
          <a:solidFill>
            <a:srgbClr val="C7A5B1"/>
          </a:solidFill>
        </p:spPr>
        <p:txBody>
          <a:bodyPr wrap="square">
            <a:spAutoFit/>
          </a:bodyPr>
          <a:lstStyle/>
          <a:p>
            <a:pPr algn="r" rtl="1"/>
            <a:r>
              <a:rPr lang="ar-EG" b="1" dirty="0"/>
              <a:t>رابط التسجيل</a:t>
            </a:r>
          </a:p>
          <a:p>
            <a:r>
              <a:rPr lang="en-US" b="1" dirty="0"/>
              <a:t>https://sis.midocean.ae/public-forms/create?public_hash=84e901db44e9891f0289ef5d62becb5551d919a4</a:t>
            </a:r>
          </a:p>
        </p:txBody>
      </p:sp>
    </p:spTree>
    <p:extLst>
      <p:ext uri="{BB962C8B-B14F-4D97-AF65-F5344CB8AC3E}">
        <p14:creationId xmlns:p14="http://schemas.microsoft.com/office/powerpoint/2010/main" val="2654583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pic>
        <p:nvPicPr>
          <p:cNvPr id="4" name="Picture 3" descr="A blue and yellow logo&#10;&#10;Description automatically generated">
            <a:extLst>
              <a:ext uri="{FF2B5EF4-FFF2-40B4-BE49-F238E27FC236}">
                <a16:creationId xmlns:a16="http://schemas.microsoft.com/office/drawing/2014/main" id="{EAF136D1-787E-DB7D-493C-7A2DA13C3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5471" y="1593190"/>
            <a:ext cx="4379315" cy="4379315"/>
          </a:xfrm>
          <a:prstGeom prst="rect">
            <a:avLst/>
          </a:prstGeom>
        </p:spPr>
      </p:pic>
      <p:pic>
        <p:nvPicPr>
          <p:cNvPr id="9" name="Picture 8" descr="A cartoon character holding a pickaxe&#10;&#10;Description automatically generated">
            <a:extLst>
              <a:ext uri="{FF2B5EF4-FFF2-40B4-BE49-F238E27FC236}">
                <a16:creationId xmlns:a16="http://schemas.microsoft.com/office/drawing/2014/main" id="{F04F3C5B-6D3D-3903-1EE9-CC5C326F59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334" y="2652494"/>
            <a:ext cx="4572000" cy="3048000"/>
          </a:xfrm>
          <a:prstGeom prst="rect">
            <a:avLst/>
          </a:prstGeom>
        </p:spPr>
      </p:pic>
    </p:spTree>
    <p:extLst>
      <p:ext uri="{BB962C8B-B14F-4D97-AF65-F5344CB8AC3E}">
        <p14:creationId xmlns:p14="http://schemas.microsoft.com/office/powerpoint/2010/main" val="205200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
        <p:nvSpPr>
          <p:cNvPr id="2" name="Rectangle 1">
            <a:extLst>
              <a:ext uri="{FF2B5EF4-FFF2-40B4-BE49-F238E27FC236}">
                <a16:creationId xmlns:a16="http://schemas.microsoft.com/office/drawing/2014/main" id="{88347370-C02D-231A-5252-5AF7731E4ECB}"/>
              </a:ext>
            </a:extLst>
          </p:cNvPr>
          <p:cNvSpPr/>
          <p:nvPr/>
        </p:nvSpPr>
        <p:spPr>
          <a:xfrm>
            <a:off x="6960462" y="34924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82090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81766" y="1850590"/>
            <a:ext cx="10390909" cy="2961516"/>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t>
            </a:r>
          </a:p>
        </p:txBody>
      </p:sp>
    </p:spTree>
    <p:extLst>
      <p:ext uri="{BB962C8B-B14F-4D97-AF65-F5344CB8AC3E}">
        <p14:creationId xmlns:p14="http://schemas.microsoft.com/office/powerpoint/2010/main" val="2266372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584087" y="1073185"/>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Steve Jobs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39533" y="2934665"/>
            <a:ext cx="3807284" cy="2508894"/>
          </a:xfrm>
          <a:prstGeom prst="rect">
            <a:avLst/>
          </a:prstGeom>
        </p:spPr>
      </p:pic>
      <p:sp>
        <p:nvSpPr>
          <p:cNvPr id="4" name="Rectangle: Rounded Corners 3">
            <a:extLst>
              <a:ext uri="{FF2B5EF4-FFF2-40B4-BE49-F238E27FC236}">
                <a16:creationId xmlns:a16="http://schemas.microsoft.com/office/drawing/2014/main" id="{2089E8FE-1161-E504-AD07-E042345FF7AF}"/>
              </a:ext>
            </a:extLst>
          </p:cNvPr>
          <p:cNvSpPr/>
          <p:nvPr/>
        </p:nvSpPr>
        <p:spPr>
          <a:xfrm>
            <a:off x="1873660" y="3322996"/>
            <a:ext cx="3807284"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C00000"/>
                </a:solidFill>
                <a:latin typeface="Tajawal ExtraBold" panose="00000800000000000000" pitchFamily="2" charset="-78"/>
                <a:cs typeface="Tajawal ExtraBold" panose="00000800000000000000" pitchFamily="2" charset="-78"/>
              </a:rPr>
              <a:t>2 Videos</a:t>
            </a:r>
            <a:endParaRPr lang="en-US" sz="4800"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37592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great is my need to be in control?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a:t>
            </a:r>
            <a:r>
              <a:rPr lang="en-US" sz="2300" dirty="0">
                <a:solidFill>
                  <a:srgbClr val="0A1F61"/>
                </a:solidFill>
                <a:latin typeface="Tajawal ExtraBold" panose="00000800000000000000" pitchFamily="2" charset="-78"/>
                <a:cs typeface="Tajawal ExtraBold" panose="00000800000000000000" pitchFamily="2" charset="-78"/>
              </a:rPr>
              <a:t> you're in a car, are you uncomfortable if you're not driving, assuming the driver is competent?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Would</a:t>
            </a:r>
            <a:r>
              <a:rPr lang="en-US" sz="2300" dirty="0">
                <a:solidFill>
                  <a:srgbClr val="0A1F61"/>
                </a:solidFill>
                <a:latin typeface="Tajawal ExtraBold" panose="00000800000000000000" pitchFamily="2" charset="-78"/>
                <a:cs typeface="Tajawal ExtraBold" panose="00000800000000000000" pitchFamily="2" charset="-78"/>
              </a:rPr>
              <a:t> you let someone else order for you in a restaurant?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If you were </a:t>
            </a:r>
            <a:r>
              <a:rPr lang="en-US" sz="2300" dirty="0">
                <a:solidFill>
                  <a:srgbClr val="0A1F61"/>
                </a:solidFill>
                <a:latin typeface="Tajawal ExtraBold" panose="00000800000000000000" pitchFamily="2" charset="-78"/>
                <a:cs typeface="Tajawal ExtraBold" panose="00000800000000000000" pitchFamily="2" charset="-78"/>
              </a:rPr>
              <a:t>teaching a class, would it be a lecture?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there a right way </a:t>
            </a:r>
            <a:r>
              <a:rPr lang="en-US" sz="2300" dirty="0">
                <a:solidFill>
                  <a:srgbClr val="0A1F61"/>
                </a:solidFill>
                <a:latin typeface="Tajawal ExtraBold" panose="00000800000000000000" pitchFamily="2" charset="-78"/>
                <a:cs typeface="Tajawal ExtraBold" panose="00000800000000000000" pitchFamily="2" charset="-78"/>
              </a:rPr>
              <a:t>to do most everything?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your answers to these questions are yes, no, yes, and yes, you probably have a pretty high need to be in control of things.</a:t>
            </a:r>
          </a:p>
        </p:txBody>
      </p:sp>
      <p:sp>
        <p:nvSpPr>
          <p:cNvPr id="10" name="Rectangle 9">
            <a:extLst>
              <a:ext uri="{FF2B5EF4-FFF2-40B4-BE49-F238E27FC236}">
                <a16:creationId xmlns:a16="http://schemas.microsoft.com/office/drawing/2014/main" id="{3158B613-3DDD-869B-40FE-3839FE33E503}"/>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50221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willing am I to trust others to do their jobs?</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uncomfortable delegating work</a:t>
            </a:r>
            <a:r>
              <a:rPr lang="en-US" sz="2300" dirty="0">
                <a:solidFill>
                  <a:srgbClr val="0A1F61"/>
                </a:solidFill>
                <a:latin typeface="Tajawal ExtraBold" panose="00000800000000000000" pitchFamily="2" charset="-78"/>
                <a:cs typeface="Tajawal ExtraBold" panose="00000800000000000000" pitchFamily="2" charset="-78"/>
              </a:rPr>
              <a:t>, so that you just try to do it yourself?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tell people exactly how to do things</a:t>
            </a:r>
            <a:r>
              <a:rPr lang="en-US" sz="2300" dirty="0">
                <a:solidFill>
                  <a:srgbClr val="0A1F61"/>
                </a:solidFill>
                <a:latin typeface="Tajawal ExtraBold" panose="00000800000000000000" pitchFamily="2" charset="-78"/>
                <a:cs typeface="Tajawal ExtraBold" panose="00000800000000000000" pitchFamily="2" charset="-78"/>
              </a:rPr>
              <a:t>, even when they have experience doing them?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think</a:t>
            </a:r>
            <a:r>
              <a:rPr lang="en-US" sz="2300" dirty="0">
                <a:solidFill>
                  <a:srgbClr val="0A1F61"/>
                </a:solidFill>
                <a:latin typeface="Tajawal ExtraBold" panose="00000800000000000000" pitchFamily="2" charset="-78"/>
                <a:cs typeface="Tajawal ExtraBold" panose="00000800000000000000" pitchFamily="2" charset="-78"/>
              </a:rPr>
              <a:t> supervisors should spend a lot of their time checking the work of those they supervise?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"Yes" answers to these questions could mean that you don't have much confidence in others.</a:t>
            </a:r>
          </a:p>
        </p:txBody>
      </p:sp>
      <p:sp>
        <p:nvSpPr>
          <p:cNvPr id="10" name="Rectangle 9">
            <a:extLst>
              <a:ext uri="{FF2B5EF4-FFF2-40B4-BE49-F238E27FC236}">
                <a16:creationId xmlns:a16="http://schemas.microsoft.com/office/drawing/2014/main" id="{D4C406AB-6B9B-9919-C89C-9BAD2B24938C}"/>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3832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3448829"/>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patient am I?  </a:t>
            </a:r>
            <a:r>
              <a:rPr lang="en-US" sz="2300" b="1" dirty="0">
                <a:solidFill>
                  <a:srgbClr val="0A1F61"/>
                </a:solidFill>
                <a:latin typeface="Tajawal ExtraBold" panose="00000800000000000000" pitchFamily="2" charset="-78"/>
                <a:cs typeface="Tajawal ExtraBold" panose="00000800000000000000" pitchFamily="2" charset="-78"/>
              </a:rPr>
              <a:t>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someone is having trouble doing something, </a:t>
            </a: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just do it for him?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interrupt with your comments before others are finished speaking?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want the discussion to end because you want to start doing something? </a:t>
            </a:r>
          </a:p>
          <a:p>
            <a:pPr marL="517525" algn="just">
              <a:lnSpc>
                <a:spcPts val="3800"/>
              </a:lnSpc>
            </a:pPr>
            <a:r>
              <a:rPr lang="en-US" sz="2300" dirty="0">
                <a:solidFill>
                  <a:srgbClr val="0A1F61"/>
                </a:solidFill>
                <a:latin typeface="Tajawal ExtraBold" panose="00000800000000000000" pitchFamily="2" charset="-78"/>
                <a:cs typeface="Tajawal ExtraBold" panose="00000800000000000000" pitchFamily="2" charset="-78"/>
              </a:rPr>
              <a:t>If all these are the case, patience may not be your greatest virtue.</a:t>
            </a:r>
          </a:p>
        </p:txBody>
      </p:sp>
      <p:sp>
        <p:nvSpPr>
          <p:cNvPr id="10" name="Rectangle 9">
            <a:extLst>
              <a:ext uri="{FF2B5EF4-FFF2-40B4-BE49-F238E27FC236}">
                <a16:creationId xmlns:a16="http://schemas.microsoft.com/office/drawing/2014/main" id="{40BA1077-0F48-8099-08BF-CAEA83045550}"/>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2685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organized am I?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Can you </a:t>
            </a:r>
            <a:r>
              <a:rPr lang="en-US" sz="2300" dirty="0">
                <a:solidFill>
                  <a:srgbClr val="0A1F61"/>
                </a:solidFill>
                <a:latin typeface="Tajawal ExtraBold" panose="00000800000000000000" pitchFamily="2" charset="-78"/>
                <a:cs typeface="Tajawal ExtraBold" panose="00000800000000000000" pitchFamily="2" charset="-78"/>
              </a:rPr>
              <a:t>almost always find whatever you need without having to search for it?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desk clean?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your</a:t>
            </a:r>
            <a:r>
              <a:rPr lang="en-US" sz="2300" dirty="0">
                <a:solidFill>
                  <a:srgbClr val="0A1F61"/>
                </a:solidFill>
                <a:latin typeface="Tajawal ExtraBold" panose="00000800000000000000" pitchFamily="2" charset="-78"/>
                <a:cs typeface="Tajawal ExtraBold" panose="00000800000000000000" pitchFamily="2" charset="-78"/>
              </a:rPr>
              <a:t> files alphabetized and orderly? Are your books alphabetized?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have a place for nearly everything?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Is your </a:t>
            </a:r>
            <a:r>
              <a:rPr lang="en-US" sz="2300" dirty="0">
                <a:solidFill>
                  <a:srgbClr val="0A1F61"/>
                </a:solidFill>
                <a:latin typeface="Tajawal ExtraBold" panose="00000800000000000000" pitchFamily="2" charset="-78"/>
                <a:cs typeface="Tajawal ExtraBold" panose="00000800000000000000" pitchFamily="2" charset="-78"/>
              </a:rPr>
              <a:t>appointment book readable by anyone but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always on time, and hardly ever miss appointments?</a:t>
            </a:r>
          </a:p>
        </p:txBody>
      </p:sp>
      <p:sp>
        <p:nvSpPr>
          <p:cNvPr id="10" name="Rectangle 9">
            <a:extLst>
              <a:ext uri="{FF2B5EF4-FFF2-40B4-BE49-F238E27FC236}">
                <a16:creationId xmlns:a16="http://schemas.microsoft.com/office/drawing/2014/main" id="{00F26E0A-5E80-B41F-E993-2C0B64C4540A}"/>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154791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0768"/>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0A1F61"/>
                </a:solidFill>
                <a:highlight>
                  <a:srgbClr val="FFFF00"/>
                </a:highlight>
                <a:latin typeface="Tajawal ExtraBold" panose="00000800000000000000" pitchFamily="2" charset="-78"/>
                <a:cs typeface="Tajawal ExtraBold" panose="00000800000000000000" pitchFamily="2" charset="-78"/>
              </a:rPr>
              <a:t>How good are my people skills?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Are you </a:t>
            </a:r>
            <a:r>
              <a:rPr lang="en-US" sz="2300" dirty="0">
                <a:solidFill>
                  <a:srgbClr val="0A1F61"/>
                </a:solidFill>
                <a:latin typeface="Tajawal ExtraBold" panose="00000800000000000000" pitchFamily="2" charset="-78"/>
                <a:cs typeface="Tajawal ExtraBold" panose="00000800000000000000" pitchFamily="2" charset="-78"/>
              </a:rPr>
              <a:t>comfortable with other people?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seem to be comfortable with you?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When you're </a:t>
            </a:r>
            <a:r>
              <a:rPr lang="en-US" sz="2300" dirty="0">
                <a:solidFill>
                  <a:srgbClr val="0A1F61"/>
                </a:solidFill>
                <a:latin typeface="Tajawal ExtraBold" panose="00000800000000000000" pitchFamily="2" charset="-78"/>
                <a:cs typeface="Tajawal ExtraBold" panose="00000800000000000000" pitchFamily="2" charset="-78"/>
              </a:rPr>
              <a:t>with others, do you spend most of your time talking? Listening? About even?</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people </a:t>
            </a:r>
            <a:r>
              <a:rPr lang="en-US" sz="2300" dirty="0">
                <a:solidFill>
                  <a:srgbClr val="0A1F61"/>
                </a:solidFill>
                <a:latin typeface="Tajawal ExtraBold" panose="00000800000000000000" pitchFamily="2" charset="-78"/>
                <a:cs typeface="Tajawal ExtraBold" panose="00000800000000000000" pitchFamily="2" charset="-78"/>
              </a:rPr>
              <a:t>seek you out for help or advice?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consider yourself a good judge of people, and has that been borne out by your experience? </a:t>
            </a:r>
          </a:p>
          <a:p>
            <a:pPr marL="517525" algn="just">
              <a:lnSpc>
                <a:spcPts val="3800"/>
              </a:lnSpc>
            </a:pPr>
            <a:r>
              <a:rPr lang="en-US" sz="2300" dirty="0">
                <a:solidFill>
                  <a:srgbClr val="C00000"/>
                </a:solidFill>
                <a:latin typeface="Tajawal ExtraBold" panose="00000800000000000000" pitchFamily="2" charset="-78"/>
                <a:cs typeface="Tajawal ExtraBold" panose="00000800000000000000" pitchFamily="2" charset="-78"/>
              </a:rPr>
              <a:t>Do you </a:t>
            </a:r>
            <a:r>
              <a:rPr lang="en-US" sz="2300" dirty="0">
                <a:solidFill>
                  <a:srgbClr val="0A1F61"/>
                </a:solidFill>
                <a:latin typeface="Tajawal ExtraBold" panose="00000800000000000000" pitchFamily="2" charset="-78"/>
                <a:cs typeface="Tajawal ExtraBold" panose="00000800000000000000" pitchFamily="2" charset="-78"/>
              </a:rPr>
              <a:t>try to consider others' needs and feelings in any decision?</a:t>
            </a:r>
          </a:p>
        </p:txBody>
      </p:sp>
      <p:sp>
        <p:nvSpPr>
          <p:cNvPr id="10" name="Rectangle 9">
            <a:extLst>
              <a:ext uri="{FF2B5EF4-FFF2-40B4-BE49-F238E27FC236}">
                <a16:creationId xmlns:a16="http://schemas.microsoft.com/office/drawing/2014/main" id="{6F7E48AC-0372-63E1-C862-9B5AC48FAF2B}"/>
              </a:ext>
            </a:extLst>
          </p:cNvPr>
          <p:cNvSpPr/>
          <p:nvPr/>
        </p:nvSpPr>
        <p:spPr>
          <a:xfrm>
            <a:off x="391886" y="2204822"/>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20411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90107"/>
            <a:ext cx="488146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you choose and </a:t>
            </a:r>
          </a:p>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423455"/>
          </a:xfrm>
          <a:prstGeom prst="rect">
            <a:avLst/>
          </a:prstGeom>
          <a:noFill/>
        </p:spPr>
        <p:txBody>
          <a:bodyPr wrap="square" rtlCol="0">
            <a:spAutoFit/>
          </a:bodyPr>
          <a:lstStyle/>
          <a:p>
            <a:pPr marL="2254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These few questions are obviously just a beginning, but they should help you think about some important leadership issues.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 have a high need for control, for instance, it doesn't mean you can't be a collaborative leader, but it does mean that you'll have to learn some new behavior, and perhaps a whole new way of looking at things. </a:t>
            </a:r>
          </a:p>
          <a:p>
            <a:pPr marL="860425" indent="-342900" algn="just">
              <a:lnSpc>
                <a:spcPts val="3800"/>
              </a:lnSpc>
              <a:buFont typeface="Arial" panose="020B0604020202020204" pitchFamily="34" charset="0"/>
              <a:buChar char="•"/>
            </a:pPr>
            <a:r>
              <a:rPr lang="en-US" sz="2300" b="1" dirty="0">
                <a:solidFill>
                  <a:srgbClr val="0A1F61"/>
                </a:solidFill>
                <a:latin typeface="Tajawal ExtraBold" panose="00000800000000000000" pitchFamily="2" charset="-78"/>
                <a:cs typeface="Tajawal ExtraBold" panose="00000800000000000000" pitchFamily="2" charset="-78"/>
              </a:rPr>
              <a:t>If you're not well-organized, it doesn't mean you can't be a good manager, but you'll have to find strategies to keep you on top of everything. </a:t>
            </a:r>
            <a:endParaRPr lang="en-US" sz="2300" dirty="0">
              <a:solidFill>
                <a:srgbClr val="0A1F61"/>
              </a:solidFill>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A7745561-0F9B-C804-4F48-5D709874D955}"/>
              </a:ext>
            </a:extLst>
          </p:cNvPr>
          <p:cNvSpPr/>
          <p:nvPr/>
        </p:nvSpPr>
        <p:spPr>
          <a:xfrm>
            <a:off x="391886" y="2424123"/>
            <a:ext cx="1482279" cy="98964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b="1" dirty="0">
                <a:solidFill>
                  <a:schemeClr val="tx1"/>
                </a:solidFill>
              </a:rPr>
              <a:t>Live</a:t>
            </a:r>
          </a:p>
        </p:txBody>
      </p:sp>
    </p:spTree>
    <p:extLst>
      <p:ext uri="{BB962C8B-B14F-4D97-AF65-F5344CB8AC3E}">
        <p14:creationId xmlns:p14="http://schemas.microsoft.com/office/powerpoint/2010/main" val="349341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3" name="Picture 2"/>
          <p:cNvPicPr>
            <a:picLocks noChangeAspect="1"/>
          </p:cNvPicPr>
          <p:nvPr/>
        </p:nvPicPr>
        <p:blipFill>
          <a:blip r:embed="rId2"/>
          <a:stretch>
            <a:fillRect/>
          </a:stretch>
        </p:blipFill>
        <p:spPr>
          <a:xfrm>
            <a:off x="6292290" y="246240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37497" y="1464381"/>
            <a:ext cx="5757747" cy="924420"/>
          </a:xfrm>
          <a:prstGeom prst="rect">
            <a:avLst/>
          </a:prstGeom>
          <a:noFill/>
        </p:spPr>
        <p:txBody>
          <a:bodyPr wrap="square">
            <a:spAutoFit/>
          </a:bodyPr>
          <a:lstStyle/>
          <a:p>
            <a:pPr marL="517525" algn="just">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Styles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diagram&#10;&#10;Description automatically generated">
            <a:extLst>
              <a:ext uri="{FF2B5EF4-FFF2-40B4-BE49-F238E27FC236}">
                <a16:creationId xmlns:a16="http://schemas.microsoft.com/office/drawing/2014/main" id="{666A4884-7CF2-FD75-2429-2A5631259172}"/>
              </a:ext>
            </a:extLst>
          </p:cNvPr>
          <p:cNvPicPr>
            <a:picLocks noChangeAspect="1"/>
          </p:cNvPicPr>
          <p:nvPr/>
        </p:nvPicPr>
        <p:blipFill>
          <a:blip r:embed="rId4">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242016" y="2783462"/>
            <a:ext cx="7421126" cy="3710563"/>
          </a:xfrm>
          <a:prstGeom prst="rect">
            <a:avLst/>
          </a:prstGeom>
        </p:spPr>
      </p:pic>
    </p:spTree>
    <p:extLst>
      <p:ext uri="{BB962C8B-B14F-4D97-AF65-F5344CB8AC3E}">
        <p14:creationId xmlns:p14="http://schemas.microsoft.com/office/powerpoint/2010/main" val="3101794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styles are the ways in which a leader views leaderships and performs it in order to accomplish their goals. </a:t>
            </a:r>
          </a:p>
          <a:p>
            <a:pPr marL="974725" indent="-457200" algn="just">
              <a:lnSpc>
                <a:spcPct val="150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a:t>
            </a:r>
            <a:r>
              <a:rPr lang="ar-EG" sz="2400" b="1" i="1" dirty="0">
                <a:solidFill>
                  <a:srgbClr val="C00000"/>
                </a:solidFill>
                <a:latin typeface="Tajawal ExtraBold" panose="00000800000000000000" pitchFamily="2" charset="-78"/>
                <a:cs typeface="Tajawal ExtraBold" panose="00000800000000000000" pitchFamily="2" charset="-78"/>
              </a:rPr>
              <a:t>يحث/ يقنع </a:t>
            </a:r>
            <a:r>
              <a:rPr lang="en-US" sz="2400" b="1" i="1" dirty="0">
                <a:solidFill>
                  <a:srgbClr val="C00000"/>
                </a:solidFill>
                <a:latin typeface="Tajawal ExtraBold" panose="00000800000000000000" pitchFamily="2" charset="-78"/>
                <a:cs typeface="Tajawal ExtraBold" panose="00000800000000000000" pitchFamily="2" charset="-78"/>
              </a:rPr>
              <a:t>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a:t>
            </a:r>
            <a:r>
              <a:rPr lang="en-US" sz="2400" b="1" dirty="0">
                <a:solidFill>
                  <a:srgbClr val="C00000"/>
                </a:solidFill>
                <a:latin typeface="Tajawal ExtraBold" panose="00000800000000000000" pitchFamily="2" charset="-78"/>
                <a:cs typeface="Tajawal ExtraBold" panose="00000800000000000000" pitchFamily="2" charset="-78"/>
              </a:rPr>
              <a:t>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how they view themselves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their position</a:t>
            </a:r>
            <a:r>
              <a:rPr lang="en-US" sz="2400" b="1" dirty="0">
                <a:solidFill>
                  <a:srgbClr val="0A1F61"/>
                </a:solidFill>
                <a:latin typeface="Tajawal ExtraBold" panose="00000800000000000000" pitchFamily="2" charset="-78"/>
                <a:cs typeface="Tajawal ExtraBold" panose="00000800000000000000" pitchFamily="2" charset="-78"/>
              </a:rPr>
              <a:t>,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a:t>
            </a:r>
            <a:r>
              <a:rPr lang="en-US" sz="2400" b="1" dirty="0">
                <a:solidFill>
                  <a:srgbClr val="C00000"/>
                </a:solidFill>
                <a:latin typeface="Tajawal ExtraBold" panose="00000800000000000000" pitchFamily="2" charset="-78"/>
                <a:cs typeface="Tajawal ExtraBold" panose="00000800000000000000" pitchFamily="2" charset="-78"/>
              </a:rPr>
              <a:t>task</a:t>
            </a:r>
            <a:r>
              <a:rPr lang="en-US" sz="2400" b="1" dirty="0">
                <a:solidFill>
                  <a:srgbClr val="0A1F61"/>
                </a:solidFill>
                <a:latin typeface="Tajawal ExtraBold" panose="00000800000000000000" pitchFamily="2" charset="-78"/>
                <a:cs typeface="Tajawal ExtraBold" panose="00000800000000000000" pitchFamily="2" charset="-78"/>
              </a:rPr>
              <a:t>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a:t>
            </a:r>
            <a:r>
              <a:rPr lang="en-US" sz="2300" b="1" dirty="0">
                <a:solidFill>
                  <a:srgbClr val="C00000"/>
                </a:solidFill>
                <a:latin typeface="Tajawal ExtraBold" panose="00000800000000000000" pitchFamily="2" charset="-78"/>
                <a:cs typeface="Tajawal ExtraBold" panose="00000800000000000000" pitchFamily="2" charset="-78"/>
              </a:rPr>
              <a:t>individual leaders</a:t>
            </a:r>
            <a:r>
              <a:rPr lang="en-US" sz="2300" b="1" dirty="0">
                <a:solidFill>
                  <a:srgbClr val="0A1F61"/>
                </a:solidFill>
                <a:latin typeface="Tajawal ExtraBold" panose="00000800000000000000" pitchFamily="2" charset="-78"/>
                <a:cs typeface="Tajawal ExtraBold" panose="00000800000000000000" pitchFamily="2" charset="-78"/>
              </a:rPr>
              <a:t>, but leadership can be invested in </a:t>
            </a:r>
            <a:r>
              <a:rPr lang="en-US" sz="2300" b="1" dirty="0">
                <a:solidFill>
                  <a:srgbClr val="C00000"/>
                </a:solidFill>
                <a:latin typeface="Tajawal ExtraBold" panose="00000800000000000000" pitchFamily="2" charset="-78"/>
                <a:cs typeface="Tajawal ExtraBold" panose="00000800000000000000" pitchFamily="2" charset="-78"/>
              </a:rPr>
              <a:t>a team, or in several teams</a:t>
            </a:r>
            <a:r>
              <a:rPr lang="en-US" sz="2300" b="1" dirty="0">
                <a:solidFill>
                  <a:srgbClr val="0A1F61"/>
                </a:solidFill>
                <a:latin typeface="Tajawal ExtraBold" panose="00000800000000000000" pitchFamily="2" charset="-78"/>
                <a:cs typeface="Tajawal ExtraBold" panose="00000800000000000000" pitchFamily="2" charset="-78"/>
              </a:rPr>
              <a:t>,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a:t>
            </a:r>
            <a:r>
              <a:rPr lang="en-US" sz="23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6137" y="1497453"/>
            <a:ext cx="10194123"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a:t>
            </a:r>
            <a:r>
              <a:rPr lang="en-US" sz="2400" b="1" dirty="0">
                <a:solidFill>
                  <a:srgbClr val="C00000"/>
                </a:solidFill>
                <a:latin typeface="Tajawal ExtraBold" panose="00000800000000000000" pitchFamily="2" charset="-78"/>
                <a:cs typeface="Tajawal ExtraBold" panose="00000800000000000000" pitchFamily="2" charset="-78"/>
              </a:rPr>
              <a:t>the style </a:t>
            </a:r>
            <a:r>
              <a:rPr lang="en-US" sz="2400" b="1" dirty="0">
                <a:solidFill>
                  <a:srgbClr val="0A1F61"/>
                </a:solidFill>
                <a:latin typeface="Tajawal ExtraBold" panose="00000800000000000000" pitchFamily="2" charset="-78"/>
                <a:cs typeface="Tajawal ExtraBold" panose="00000800000000000000" pitchFamily="2" charset="-78"/>
              </a:rPr>
              <a:t>of its leader defines an organization. If the organization is to be faithful to its </a:t>
            </a:r>
            <a:r>
              <a:rPr lang="en-US" sz="2400" b="1" dirty="0">
                <a:solidFill>
                  <a:srgbClr val="C00000"/>
                </a:solidFill>
                <a:latin typeface="Tajawal ExtraBold" panose="00000800000000000000" pitchFamily="2" charset="-78"/>
                <a:cs typeface="Tajawal ExtraBold" panose="00000800000000000000" pitchFamily="2" charset="-78"/>
              </a:rPr>
              <a:t>philosophy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mission</a:t>
            </a:r>
            <a:r>
              <a:rPr lang="en-US" sz="2400" b="1" dirty="0">
                <a:solidFill>
                  <a:srgbClr val="0A1F61"/>
                </a:solidFill>
                <a:latin typeface="Tajawal ExtraBold" panose="00000800000000000000" pitchFamily="2" charset="-78"/>
                <a:cs typeface="Tajawal ExtraBold" panose="00000800000000000000" pitchFamily="2" charset="-78"/>
              </a:rPr>
              <a:t>, its leader's style </a:t>
            </a:r>
            <a:r>
              <a:rPr lang="en-US" sz="2400" b="1" dirty="0">
                <a:solidFill>
                  <a:srgbClr val="C00000"/>
                </a:solidFill>
                <a:latin typeface="Tajawal ExtraBold" panose="00000800000000000000" pitchFamily="2" charset="-78"/>
                <a:cs typeface="Tajawal ExtraBold" panose="00000800000000000000" pitchFamily="2" charset="-78"/>
              </a:rPr>
              <a:t>must be consistent with them</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An autocratic leader in a democratic organization can create chaos. </a:t>
            </a:r>
            <a:r>
              <a:rPr lang="en-US" sz="2400" b="1" dirty="0">
                <a:solidFill>
                  <a:srgbClr val="0A1F61"/>
                </a:solidFill>
                <a:latin typeface="Tajawal ExtraBold" panose="00000800000000000000" pitchFamily="2" charset="-78"/>
                <a:cs typeface="Tajawal ExtraBold" panose="00000800000000000000" pitchFamily="2" charset="-78"/>
              </a:rPr>
              <a:t>A leader concerned only with the bottom line </a:t>
            </a:r>
            <a:r>
              <a:rPr lang="ar-EG" sz="2400" b="1" dirty="0">
                <a:solidFill>
                  <a:srgbClr val="0A1F61"/>
                </a:solidFill>
                <a:latin typeface="Tajawal ExtraBold" panose="00000800000000000000" pitchFamily="2" charset="-78"/>
                <a:cs typeface="Tajawal ExtraBold" panose="00000800000000000000" pitchFamily="2" charset="-78"/>
              </a:rPr>
              <a:t> النتيجة النهائية</a:t>
            </a:r>
            <a:r>
              <a:rPr lang="en-US" sz="2400" b="1" dirty="0">
                <a:solidFill>
                  <a:srgbClr val="0A1F61"/>
                </a:solidFill>
                <a:latin typeface="Tajawal ExtraBold" panose="00000800000000000000" pitchFamily="2" charset="-78"/>
                <a:cs typeface="Tajawal ExtraBold" panose="00000800000000000000" pitchFamily="2" charset="-78"/>
              </a:rPr>
              <a:t> in an organization built on the importance of human values may undermine the purpose of its work. For that reason, being conscious of both your own style as a leader and those of others you hire as leaders can be crucial in keeping your organization on the right track.</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97453"/>
            <a:ext cx="104384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ar-EG" sz="2400" b="1" dirty="0">
                <a:solidFill>
                  <a:srgbClr val="C00000"/>
                </a:solidFill>
                <a:latin typeface="Tajawal ExtraBold" panose="00000800000000000000" pitchFamily="2" charset="-78"/>
                <a:cs typeface="Tajawal ExtraBold" panose="00000800000000000000" pitchFamily="2" charset="-78"/>
              </a:rPr>
              <a:t>ممارسة السلطة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ar-EG" sz="2400" b="1" dirty="0">
                <a:solidFill>
                  <a:srgbClr val="C00000"/>
                </a:solidFill>
                <a:latin typeface="Tajawal ExtraBold" panose="00000800000000000000" pitchFamily="2" charset="-78"/>
                <a:cs typeface="Tajawal ExtraBold" panose="00000800000000000000" pitchFamily="2" charset="-78"/>
              </a:rPr>
              <a:t> اكتساب وممارسة الامتيازات ذات المكانة العالية</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6899" y="1370976"/>
            <a:ext cx="10877797" cy="4538550"/>
          </a:xfrm>
          <a:prstGeom prst="rect">
            <a:avLst/>
          </a:prstGeom>
          <a:noFill/>
        </p:spPr>
        <p:txBody>
          <a:bodyPr wrap="square" rtlCol="0">
            <a:spAutoFit/>
          </a:bodyPr>
          <a:lstStyle/>
          <a:p>
            <a:pPr marL="1200150" lvl="1" indent="-511175"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a:t>
            </a:r>
            <a:r>
              <a:rPr lang="ar-EG" sz="2400" b="1" dirty="0">
                <a:solidFill>
                  <a:srgbClr val="C00000"/>
                </a:solidFill>
                <a:latin typeface="Tajawal ExtraBold" panose="00000800000000000000" pitchFamily="2" charset="-78"/>
                <a:cs typeface="Tajawal ExtraBold" panose="00000800000000000000" pitchFamily="2" charset="-78"/>
              </a:rPr>
              <a:t> كونه الرئيس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384145"/>
            <a:ext cx="10526632"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a:t>
            </a:r>
            <a:r>
              <a:rPr lang="ar-EG" sz="2400" b="1" dirty="0">
                <a:solidFill>
                  <a:srgbClr val="C00000"/>
                </a:solidFill>
                <a:latin typeface="Tajawal ExtraBold" panose="00000800000000000000" pitchFamily="2" charset="-78"/>
                <a:cs typeface="Tajawal ExtraBold" panose="00000800000000000000" pitchFamily="2" charset="-78"/>
              </a:rPr>
              <a:t> توفير القيادة الأخلاقية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her own high standards, creates expectations and pulls others up to his/her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94409" y="1270327"/>
            <a:ext cx="10390909"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a:t>
            </a:r>
            <a:r>
              <a:rPr lang="en-US" sz="2400" b="1" dirty="0">
                <a:solidFill>
                  <a:srgbClr val="C00000"/>
                </a:solidFill>
                <a:latin typeface="Tajawal ExtraBold" panose="00000800000000000000" pitchFamily="2" charset="-78"/>
                <a:cs typeface="Tajawal ExtraBold" panose="00000800000000000000" pitchFamily="2" charset="-78"/>
              </a:rPr>
              <a:t>four styles </a:t>
            </a:r>
            <a:r>
              <a:rPr lang="en-US" sz="2400" b="1" dirty="0">
                <a:solidFill>
                  <a:srgbClr val="0A1F61"/>
                </a:solidFill>
                <a:latin typeface="Tajawal ExtraBold" panose="00000800000000000000" pitchFamily="2" charset="-78"/>
                <a:cs typeface="Tajawal ExtraBold" panose="00000800000000000000" pitchFamily="2" charset="-78"/>
              </a:rPr>
              <a:t>that summarize many of the existing theories, and to show how they interact with another, all-embracing way of looking at leadership style.</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leaders combine some of the characteristics of two or more of these styles </a:t>
            </a:r>
            <a:r>
              <a:rPr lang="en-US" sz="2400" b="1" dirty="0">
                <a:solidFill>
                  <a:srgbClr val="0A1F61"/>
                </a:solidFill>
                <a:latin typeface="Tajawal ExtraBold" panose="00000800000000000000" pitchFamily="2" charset="-78"/>
                <a:cs typeface="Tajawal ExtraBold" panose="00000800000000000000" pitchFamily="2" charset="-78"/>
              </a:rPr>
              <a:t>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3717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have all the power, make all the decisions, and don't often tell anyone else about what they're doing. If you work for an autocratic leader, your job is usually to do what you're told.</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he's not concerned with whether anyone else agrees with what he's doing or not.</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4337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a:t>
            </a:r>
            <a:r>
              <a:rPr lang="ar-EG" sz="2400" b="1" dirty="0">
                <a:solidFill>
                  <a:srgbClr val="0A1F61"/>
                </a:solidFill>
                <a:latin typeface="Tajawal ExtraBold" panose="00000800000000000000" pitchFamily="2" charset="-78"/>
                <a:cs typeface="Tajawal ExtraBold" panose="00000800000000000000" pitchFamily="2" charset="-78"/>
              </a:rPr>
              <a:t>عدم الثقة</a:t>
            </a:r>
            <a:r>
              <a:rPr lang="en-US" sz="2400" b="1" dirty="0">
                <a:solidFill>
                  <a:srgbClr val="0A1F61"/>
                </a:solidFill>
                <a:latin typeface="Tajawal ExtraBold" panose="00000800000000000000" pitchFamily="2" charset="-78"/>
                <a:cs typeface="Tajawal ExtraBold" panose="00000800000000000000" pitchFamily="2" charset="-78"/>
              </a:rPr>
              <a:t> in their wake. Others in the organization tend to copy their protection of their position, and their distrust of others' ideas and motives. Often, </a:t>
            </a:r>
            <a:r>
              <a:rPr lang="en-US" sz="2400" b="1" dirty="0">
                <a:solidFill>
                  <a:srgbClr val="C00000"/>
                </a:solidFill>
                <a:latin typeface="Tajawal ExtraBold" panose="00000800000000000000" pitchFamily="2" charset="-78"/>
                <a:cs typeface="Tajawal ExtraBold" panose="00000800000000000000" pitchFamily="2" charset="-78"/>
              </a:rPr>
              <a:t>autocratically -led organizations are not particularly supportive of personal relationships</a:t>
            </a:r>
            <a:r>
              <a:rPr lang="en-US" sz="2400" b="1" dirty="0">
                <a:solidFill>
                  <a:srgbClr val="0A1F61"/>
                </a:solidFill>
                <a:latin typeface="Tajawal ExtraBold" panose="00000800000000000000" pitchFamily="2" charset="-78"/>
                <a:cs typeface="Tajawal ExtraBold" panose="00000800000000000000" pitchFamily="2" charset="-78"/>
              </a:rPr>
              <a:t>, but much more keyed to chain-of-command. Everyone has her own sphere, and protects it at all costs. </a:t>
            </a:r>
            <a:r>
              <a:rPr lang="en-US" sz="2400" b="1" dirty="0">
                <a:solidFill>
                  <a:srgbClr val="C00000"/>
                </a:solidFill>
                <a:latin typeface="Tajawal ExtraBold" panose="00000800000000000000" pitchFamily="2" charset="-78"/>
                <a:cs typeface="Tajawal ExtraBold" panose="00000800000000000000" pitchFamily="2" charset="-78"/>
              </a:rPr>
              <a:t>Communication tends to go in only one direction</a:t>
            </a:r>
            <a:r>
              <a:rPr lang="en-US" sz="2400" b="1" dirty="0">
                <a:solidFill>
                  <a:srgbClr val="0A1F61"/>
                </a:solidFill>
                <a:latin typeface="Tajawal ExtraBold" panose="00000800000000000000" pitchFamily="2" charset="-78"/>
                <a:cs typeface="Tajawal ExtraBold" panose="00000800000000000000" pitchFamily="2" charset="-78"/>
              </a:rPr>
              <a:t> - up - as a result of which rumor can become the standard way of spreading news in the organization.</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autocratic leadership provides a stable and secure work environment and decisive </a:t>
            </a:r>
            <a:r>
              <a:rPr lang="ar-EG" sz="2400" b="1" dirty="0">
                <a:solidFill>
                  <a:srgbClr val="0A1F61"/>
                </a:solidFill>
                <a:latin typeface="Tajawal ExtraBold" panose="00000800000000000000" pitchFamily="2" charset="-78"/>
                <a:cs typeface="Tajawal ExtraBold" panose="00000800000000000000" pitchFamily="2" charset="-78"/>
              </a:rPr>
              <a:t>حاسم</a:t>
            </a:r>
            <a:r>
              <a:rPr lang="en-US" sz="2400" b="1" dirty="0">
                <a:solidFill>
                  <a:srgbClr val="0A1F61"/>
                </a:solidFill>
                <a:latin typeface="Tajawal ExtraBold" panose="00000800000000000000" pitchFamily="2" charset="-78"/>
                <a:cs typeface="Tajawal ExtraBold" panose="00000800000000000000" pitchFamily="2" charset="-78"/>
              </a:rPr>
              <a:t>, effective leadership. All too often, however, it can sacrifice initiative, new ideas, and the individual and group development of staff members for the predictability of a highly structured, hierarchical environment where everyone knows exactly what he's supposed to do, and follows orders without question.</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a:t>
            </a:r>
            <a:r>
              <a:rPr lang="en-US" sz="2400" b="1" dirty="0">
                <a:solidFill>
                  <a:srgbClr val="C00000"/>
                </a:solidFill>
                <a:latin typeface="Tajawal ExtraBold" panose="00000800000000000000" pitchFamily="2" charset="-78"/>
                <a:cs typeface="Tajawal ExtraBold" panose="00000800000000000000" pitchFamily="2" charset="-78"/>
              </a:rPr>
              <a:t>The leader may pay attention to relationships with and among staff members</a:t>
            </a:r>
            <a:r>
              <a:rPr lang="en-US" sz="2400" b="1" dirty="0">
                <a:solidFill>
                  <a:srgbClr val="0A1F61"/>
                </a:solidFill>
                <a:latin typeface="Tajawal ExtraBold" panose="00000800000000000000" pitchFamily="2" charset="-78"/>
                <a:cs typeface="Tajawal ExtraBold" panose="00000800000000000000" pitchFamily="2" charset="-78"/>
              </a:rPr>
              <a:t>, but only in the service of keeping </a:t>
            </a:r>
            <a:r>
              <a:rPr lang="en-US" sz="2400" b="1" dirty="0">
                <a:solidFill>
                  <a:srgbClr val="C00000"/>
                </a:solidFill>
                <a:latin typeface="Tajawal ExtraBold" panose="00000800000000000000" pitchFamily="2" charset="-78"/>
                <a:cs typeface="Tajawal ExtraBold" panose="00000800000000000000" pitchFamily="2" charset="-78"/>
              </a:rPr>
              <a:t>things running smoothly</a:t>
            </a:r>
            <a:r>
              <a:rPr lang="en-US" sz="2400" b="1" dirty="0">
                <a:solidFill>
                  <a:srgbClr val="0A1F61"/>
                </a:solidFill>
                <a:latin typeface="Tajawal ExtraBold" panose="00000800000000000000" pitchFamily="2" charset="-78"/>
                <a:cs typeface="Tajawal ExtraBold" panose="00000800000000000000" pitchFamily="2" charset="-78"/>
              </a:rPr>
              <a:t>. Depending upon the nature and stability of the organization, </a:t>
            </a:r>
            <a:r>
              <a:rPr lang="en-US" sz="2400" b="1" dirty="0">
                <a:solidFill>
                  <a:srgbClr val="C00000"/>
                </a:solidFill>
                <a:latin typeface="Tajawal ExtraBold" panose="00000800000000000000" pitchFamily="2" charset="-78"/>
                <a:cs typeface="Tajawal ExtraBold" panose="00000800000000000000" pitchFamily="2" charset="-78"/>
              </a:rPr>
              <a:t>the main focus </a:t>
            </a:r>
            <a:r>
              <a:rPr lang="en-US" sz="2400" b="1" dirty="0">
                <a:solidFill>
                  <a:srgbClr val="0A1F61"/>
                </a:solidFill>
                <a:latin typeface="Tajawal ExtraBold" panose="00000800000000000000" pitchFamily="2" charset="-78"/>
                <a:cs typeface="Tajawal ExtraBold" panose="00000800000000000000" pitchFamily="2" charset="-78"/>
              </a:rPr>
              <a:t>may be on </a:t>
            </a:r>
            <a:r>
              <a:rPr lang="en-US" sz="2400" b="1" dirty="0">
                <a:solidFill>
                  <a:srgbClr val="C00000"/>
                </a:solidFill>
                <a:latin typeface="Tajawal ExtraBold" panose="00000800000000000000" pitchFamily="2" charset="-78"/>
                <a:cs typeface="Tajawal ExtraBold" panose="00000800000000000000" pitchFamily="2" charset="-78"/>
              </a:rPr>
              <a:t>funding, on strengthening the organization's systems and infrastructure </a:t>
            </a:r>
            <a:r>
              <a:rPr lang="en-US" sz="2400" b="1" dirty="0">
                <a:solidFill>
                  <a:srgbClr val="0A1F61"/>
                </a:solidFill>
                <a:latin typeface="Tajawal ExtraBold" panose="00000800000000000000" pitchFamily="2" charset="-78"/>
                <a:cs typeface="Tajawal ExtraBold" panose="00000800000000000000" pitchFamily="2" charset="-78"/>
              </a:rPr>
              <a:t>(policies, positions, equipment, etc.), or </a:t>
            </a:r>
            <a:r>
              <a:rPr lang="en-US" sz="2400" b="1" dirty="0">
                <a:solidFill>
                  <a:srgbClr val="C00000"/>
                </a:solidFill>
                <a:latin typeface="Tajawal ExtraBold" panose="00000800000000000000" pitchFamily="2" charset="-78"/>
                <a:cs typeface="Tajawal ExtraBold" panose="00000800000000000000" pitchFamily="2" charset="-78"/>
              </a:rPr>
              <a:t>on making sure day-to-day operations go well </a:t>
            </a:r>
            <a:r>
              <a:rPr lang="en-US" sz="2400" b="1" dirty="0">
                <a:solidFill>
                  <a:srgbClr val="0A1F61"/>
                </a:solidFill>
                <a:latin typeface="Tajawal ExtraBold" panose="00000800000000000000" pitchFamily="2" charset="-78"/>
                <a:cs typeface="Tajawal ExtraBold" panose="00000800000000000000" pitchFamily="2" charset="-78"/>
              </a:rPr>
              <a:t>(including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t>
            </a:r>
            <a:r>
              <a:rPr lang="en-US" sz="2400" b="1" dirty="0">
                <a:solidFill>
                  <a:srgbClr val="C00000"/>
                </a:solidFill>
                <a:latin typeface="Tajawal ExtraBold" panose="00000800000000000000" pitchFamily="2" charset="-78"/>
                <a:cs typeface="Tajawal ExtraBold" panose="00000800000000000000" pitchFamily="2" charset="-78"/>
              </a:rPr>
              <a:t>a managerial leader will generally be on top of what's happening in the organization</a:t>
            </a:r>
            <a:r>
              <a:rPr lang="en-US" sz="2400" b="1" dirty="0">
                <a:solidFill>
                  <a:srgbClr val="0A1F61"/>
                </a:solidFill>
                <a:latin typeface="Tajawal ExtraBold" panose="00000800000000000000" pitchFamily="2" charset="-78"/>
                <a:cs typeface="Tajawal ExtraBold" panose="00000800000000000000" pitchFamily="2" charset="-78"/>
              </a:rPr>
              <a:t>. Depending on the size of the organization and leader’s management level, he/she'll have </a:t>
            </a:r>
            <a:r>
              <a:rPr lang="en-US" sz="2400" b="1" dirty="0">
                <a:solidFill>
                  <a:srgbClr val="C00000"/>
                </a:solidFill>
                <a:latin typeface="Tajawal ExtraBold" panose="00000800000000000000" pitchFamily="2" charset="-78"/>
                <a:cs typeface="Tajawal ExtraBold" panose="00000800000000000000" pitchFamily="2" charset="-78"/>
              </a:rPr>
              <a:t>control of the budget</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know the policies and procedures </a:t>
            </a:r>
            <a:r>
              <a:rPr lang="en-US" sz="2400" b="1" dirty="0">
                <a:solidFill>
                  <a:srgbClr val="0A1F61"/>
                </a:solidFill>
                <a:latin typeface="Tajawal ExtraBold" panose="00000800000000000000" pitchFamily="2" charset="-78"/>
                <a:cs typeface="Tajawal ExtraBold" panose="00000800000000000000" pitchFamily="2" charset="-78"/>
              </a:rPr>
              <a:t>manual inside out, be </a:t>
            </a:r>
            <a:r>
              <a:rPr lang="en-US" sz="2400" b="1" dirty="0">
                <a:solidFill>
                  <a:srgbClr val="C00000"/>
                </a:solidFill>
                <a:latin typeface="Tajawal ExtraBold" panose="00000800000000000000" pitchFamily="2" charset="-78"/>
                <a:cs typeface="Tajawal ExtraBold" panose="00000800000000000000" pitchFamily="2" charset="-78"/>
              </a:rPr>
              <a:t>aware of who's doing his job efficiently </a:t>
            </a:r>
            <a:r>
              <a:rPr lang="en-US" sz="2400" b="1" dirty="0">
                <a:solidFill>
                  <a:srgbClr val="0A1F61"/>
                </a:solidFill>
                <a:latin typeface="Tajawal ExtraBold" panose="00000800000000000000" pitchFamily="2" charset="-78"/>
                <a:cs typeface="Tajawal ExtraBold" panose="00000800000000000000" pitchFamily="2" charset="-78"/>
              </a:rPr>
              <a:t>and who's not, and deal with issues quickly and firmly as they come up. What leader won't do is steer the organization. Vision isn’t his/her business; maintaining the organization is.</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 well-managed organization, regardless of its leadership style, is a reasonably pleasant place to work. Staff members don 't have to worry about ambiguity, or about whether they'll get paid. As long as oversight is relatively civil - no screaming at people, no setting staff members against one another - things go along on an even keel. Good managers even try to foster friendly relationships with and among staff, because they make the organization work better.</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 good management without a clear vision creates an organization with no sense of purpose.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64" y="5565722"/>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6177" y="1959369"/>
            <a:ext cx="10315091"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Tree>
    <p:extLst>
      <p:ext uri="{BB962C8B-B14F-4D97-AF65-F5344CB8AC3E}">
        <p14:creationId xmlns:p14="http://schemas.microsoft.com/office/powerpoint/2010/main" val="311419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 Although he/she sees the organization as a cooperative venture, he knows that he ultimately has to face the consequences of the decisions alone. </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collaborative leader tries to involve everyone in the organization in leadership</a:t>
            </a:r>
            <a:r>
              <a:rPr lang="en-US" sz="2400" b="1" dirty="0">
                <a:solidFill>
                  <a:srgbClr val="0A1F61"/>
                </a:solidFill>
                <a:latin typeface="Tajawal ExtraBold" panose="00000800000000000000" pitchFamily="2" charset="-78"/>
                <a:cs typeface="Tajawal ExtraBold" panose="00000800000000000000" pitchFamily="2" charset="-78"/>
              </a:rPr>
              <a:t>. The leader is truly first among equals, in that he/she may </a:t>
            </a:r>
            <a:r>
              <a:rPr lang="en-US" sz="2400" b="1" dirty="0">
                <a:solidFill>
                  <a:srgbClr val="C00000"/>
                </a:solidFill>
                <a:latin typeface="Tajawal ExtraBold" panose="00000800000000000000" pitchFamily="2" charset="-78"/>
                <a:cs typeface="Tajawal ExtraBold" panose="00000800000000000000" pitchFamily="2" charset="-78"/>
              </a:rPr>
              <a:t>initiate discussion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pinpoint problems or issues that need to be addressed</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keep track of the organization as a whole</a:t>
            </a:r>
            <a:r>
              <a:rPr lang="en-US" sz="2400" b="1" dirty="0">
                <a:solidFill>
                  <a:srgbClr val="0A1F61"/>
                </a:solidFill>
                <a:latin typeface="Tajawal ExtraBold" panose="00000800000000000000" pitchFamily="2" charset="-78"/>
                <a:cs typeface="Tajawal ExtraBold" panose="00000800000000000000" pitchFamily="2" charset="-78"/>
              </a:rPr>
              <a:t>, rather than of one particular job. But </a:t>
            </a:r>
            <a:r>
              <a:rPr lang="en-US" sz="2400" b="1" dirty="0">
                <a:solidFill>
                  <a:srgbClr val="C00000"/>
                </a:solidFill>
                <a:latin typeface="Tajawal ExtraBold" panose="00000800000000000000" pitchFamily="2" charset="-78"/>
                <a:cs typeface="Tajawal ExtraBold" panose="00000800000000000000" pitchFamily="2" charset="-78"/>
              </a:rPr>
              <a:t>decisions are made through a collaborative process of discussion</a:t>
            </a:r>
            <a:r>
              <a:rPr lang="en-US" sz="2400" b="1" dirty="0">
                <a:solidFill>
                  <a:srgbClr val="0A1F61"/>
                </a:solidFill>
                <a:latin typeface="Tajawal ExtraBold" panose="00000800000000000000" pitchFamily="2" charset="-78"/>
                <a:cs typeface="Tajawal ExtraBold" panose="00000800000000000000" pitchFamily="2" charset="-78"/>
              </a:rPr>
              <a:t>, and some form of </a:t>
            </a:r>
            <a:r>
              <a:rPr lang="en-US" sz="2400" b="1" dirty="0">
                <a:solidFill>
                  <a:srgbClr val="C00000"/>
                </a:solidFill>
                <a:latin typeface="Tajawal ExtraBold" panose="00000800000000000000" pitchFamily="2" charset="-78"/>
                <a:cs typeface="Tajawal ExtraBold" panose="00000800000000000000" pitchFamily="2" charset="-78"/>
              </a:rPr>
              <a:t>either 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a:t>
            </a:r>
            <a:r>
              <a:rPr lang="en-US" sz="2400" b="1" dirty="0">
                <a:solidFill>
                  <a:srgbClr val="C00000"/>
                </a:solidFill>
                <a:latin typeface="Tajawal ExtraBold" panose="00000800000000000000" pitchFamily="2" charset="-78"/>
                <a:cs typeface="Tajawal ExtraBold" panose="00000800000000000000" pitchFamily="2" charset="-78"/>
              </a:rPr>
              <a:t>to empower the group </a:t>
            </a:r>
            <a:r>
              <a:rPr lang="en-US" sz="2400" b="1" dirty="0">
                <a:solidFill>
                  <a:srgbClr val="0A1F61"/>
                </a:solidFill>
                <a:latin typeface="Tajawal ExtraBold" panose="00000800000000000000" pitchFamily="2" charset="-78"/>
                <a:cs typeface="Tajawal ExtraBold" panose="00000800000000000000" pitchFamily="2" charset="-78"/>
              </a:rPr>
              <a:t>- whether the staff and others involved in an organization, or the individuals and organizations participating in a community initiative - to control the vision and the workings of the organization.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relevant information, they'll make good decisions...and must make sure that they have that information, and provide the facilitation that assures those good decisions.</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members of the organization buy into its vision and decisions, since they are directly involved in creating them.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A diagram with arrows pointing to the top&#10;&#10;Description automatically generated">
            <a:extLst>
              <a:ext uri="{FF2B5EF4-FFF2-40B4-BE49-F238E27FC236}">
                <a16:creationId xmlns:a16="http://schemas.microsoft.com/office/drawing/2014/main" id="{E66DC30C-5BAD-BAC6-EA7C-5FD7C6C0AEC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9750" y="1481137"/>
            <a:ext cx="10093982" cy="4587154"/>
          </a:xfrm>
          <a:prstGeom prst="rect">
            <a:avLst/>
          </a:prstGeom>
        </p:spPr>
      </p:pic>
      <p:sp>
        <p:nvSpPr>
          <p:cNvPr id="12" name="Rectangle 11">
            <a:extLst>
              <a:ext uri="{FF2B5EF4-FFF2-40B4-BE49-F238E27FC236}">
                <a16:creationId xmlns:a16="http://schemas.microsoft.com/office/drawing/2014/main" id="{7C1CB047-338F-3373-E12E-13CCC4267941}"/>
              </a:ext>
            </a:extLst>
          </p:cNvPr>
          <p:cNvSpPr/>
          <p:nvPr/>
        </p:nvSpPr>
        <p:spPr>
          <a:xfrm>
            <a:off x="651740" y="1947553"/>
            <a:ext cx="1640198" cy="87877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chemeClr val="tx1"/>
                </a:solidFill>
              </a:rPr>
              <a:t>Live</a:t>
            </a:r>
          </a:p>
        </p:txBody>
      </p:sp>
      <p:sp>
        <p:nvSpPr>
          <p:cNvPr id="13" name="TextBox 12">
            <a:extLst>
              <a:ext uri="{FF2B5EF4-FFF2-40B4-BE49-F238E27FC236}">
                <a16:creationId xmlns:a16="http://schemas.microsoft.com/office/drawing/2014/main" id="{A10E723D-F790-C588-FD2D-1F705BAAD686}"/>
              </a:ext>
            </a:extLst>
          </p:cNvPr>
          <p:cNvSpPr txBox="1"/>
          <p:nvPr/>
        </p:nvSpPr>
        <p:spPr>
          <a:xfrm>
            <a:off x="6096000" y="5883625"/>
            <a:ext cx="1930337"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ar-EG" i="1" dirty="0">
                <a:ln w="0"/>
                <a:solidFill>
                  <a:schemeClr val="tx1"/>
                </a:solidFill>
                <a:effectLst>
                  <a:outerShdw blurRad="38100" dist="19050" dir="2700000" algn="tl" rotWithShape="0">
                    <a:schemeClr val="dk1">
                      <a:alpha val="40000"/>
                    </a:schemeClr>
                  </a:outerShdw>
                </a:effectLst>
              </a:rPr>
              <a:t>نموذج </a:t>
            </a:r>
            <a:r>
              <a:rPr lang="ar-EG" i="1" dirty="0" err="1">
                <a:ln w="0"/>
                <a:solidFill>
                  <a:schemeClr val="tx1"/>
                </a:solidFill>
                <a:effectLst>
                  <a:outerShdw blurRad="38100" dist="19050" dir="2700000" algn="tl" rotWithShape="0">
                    <a:schemeClr val="dk1">
                      <a:alpha val="40000"/>
                    </a:schemeClr>
                  </a:outerShdw>
                </a:effectLst>
              </a:rPr>
              <a:t>تانينباوم</a:t>
            </a:r>
            <a:r>
              <a:rPr lang="ar-EG" i="1" dirty="0">
                <a:ln w="0"/>
                <a:solidFill>
                  <a:schemeClr val="tx1"/>
                </a:solidFill>
                <a:effectLst>
                  <a:outerShdw blurRad="38100" dist="19050" dir="2700000" algn="tl" rotWithShape="0">
                    <a:schemeClr val="dk1">
                      <a:alpha val="40000"/>
                    </a:schemeClr>
                  </a:outerShdw>
                </a:effectLst>
              </a:rPr>
              <a:t> </a:t>
            </a:r>
            <a:r>
              <a:rPr lang="ar-EG" i="1" dirty="0" err="1">
                <a:ln w="0"/>
                <a:solidFill>
                  <a:schemeClr val="tx1"/>
                </a:solidFill>
                <a:effectLst>
                  <a:outerShdw blurRad="38100" dist="19050" dir="2700000" algn="tl" rotWithShape="0">
                    <a:schemeClr val="dk1">
                      <a:alpha val="40000"/>
                    </a:schemeClr>
                  </a:outerShdw>
                </a:effectLst>
              </a:rPr>
              <a:t>وشميت</a:t>
            </a:r>
            <a:r>
              <a:rPr lang="ar-EG" i="1" dirty="0">
                <a:ln w="0"/>
                <a:solidFill>
                  <a:schemeClr val="tx1"/>
                </a:solidFill>
                <a:effectLst>
                  <a:outerShdw blurRad="38100" dist="19050" dir="2700000" algn="tl" rotWithShape="0">
                    <a:schemeClr val="dk1">
                      <a:alpha val="40000"/>
                    </a:schemeClr>
                  </a:outerShdw>
                </a:effectLst>
              </a:rPr>
              <a:t> </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484330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0" name="TextBox 9">
            <a:extLst>
              <a:ext uri="{FF2B5EF4-FFF2-40B4-BE49-F238E27FC236}">
                <a16:creationId xmlns:a16="http://schemas.microsoft.com/office/drawing/2014/main" id="{F1E4A7E8-0792-2788-838C-F19F87ACE417}"/>
              </a:ext>
            </a:extLst>
          </p:cNvPr>
          <p:cNvSpPr txBox="1"/>
          <p:nvPr/>
        </p:nvSpPr>
        <p:spPr>
          <a:xfrm>
            <a:off x="11185084" y="2020156"/>
            <a:ext cx="757052" cy="369332"/>
          </a:xfrm>
          <a:prstGeom prst="rect">
            <a:avLst/>
          </a:prstGeom>
          <a:noFill/>
        </p:spPr>
        <p:txBody>
          <a:bodyPr wrap="square">
            <a:spAutoFit/>
          </a:bodyPr>
          <a:lstStyle/>
          <a:p>
            <a:r>
              <a:rPr lang="ar-EG" dirty="0"/>
              <a:t>تنازل</a:t>
            </a:r>
            <a:endParaRPr lang="en-US" dirty="0"/>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6">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569933" y="198492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different styles 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C00000"/>
                </a:solidFill>
                <a:latin typeface="Tajawal ExtraBold" panose="00000800000000000000" pitchFamily="2" charset="-78"/>
                <a:cs typeface="Tajawal ExtraBold" panose="00000800000000000000" pitchFamily="2" charset="-78"/>
              </a:rPr>
              <a:t>Leadership style must be 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0026" y="1308743"/>
            <a:ext cx="11122650" cy="4910768"/>
          </a:xfrm>
          <a:prstGeom prst="rect">
            <a:avLst/>
          </a:prstGeom>
          <a:noFill/>
        </p:spPr>
        <p:txBody>
          <a:bodyPr wrap="square" rtlCol="0">
            <a:spAutoFit/>
          </a:bodyPr>
          <a:lstStyle/>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a:t>
            </a:r>
            <a:r>
              <a:rPr lang="en-US" sz="2400" b="1" dirty="0">
                <a:solidFill>
                  <a:srgbClr val="C00000"/>
                </a:solidFill>
                <a:latin typeface="Tajawal ExtraBold" panose="00000800000000000000" pitchFamily="2" charset="-78"/>
                <a:cs typeface="Tajawal ExtraBold" panose="00000800000000000000" pitchFamily="2" charset="-78"/>
              </a:rPr>
              <a:t>your style needs to be 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458711" y="213527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6228008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Most real leaders use a combination of styles.</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8" y="1308743"/>
            <a:ext cx="10493258" cy="4708981"/>
          </a:xfrm>
          <a:prstGeom prst="rect">
            <a:avLst/>
          </a:prstGeom>
          <a:noFill/>
        </p:spPr>
        <p:txBody>
          <a:bodyPr wrap="square" rtlCol="0">
            <a:spAutoFit/>
          </a:bodyPr>
          <a:lstStyle/>
          <a:p>
            <a:pPr marL="569913" indent="-511175" algn="just">
              <a:buFont typeface="+mj-lt"/>
              <a:buAutoNum type="arabicParenR"/>
            </a:pPr>
            <a:r>
              <a:rPr lang="en-US" sz="24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400" b="1" dirty="0">
                <a:solidFill>
                  <a:srgbClr val="C00000"/>
                </a:solidFill>
                <a:latin typeface="Tajawal ExtraBold" panose="00000800000000000000" pitchFamily="2" charset="-78"/>
                <a:cs typeface="Tajawal ExtraBold" panose="00000800000000000000" pitchFamily="2" charset="-78"/>
              </a:rPr>
              <a:t>two aspects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First</a:t>
            </a:r>
            <a:r>
              <a:rPr lang="en-US" sz="2200" b="1" dirty="0">
                <a:solidFill>
                  <a:srgbClr val="0A1F61"/>
                </a:solidFill>
                <a:latin typeface="Tajawal ExtraBold" panose="00000800000000000000" pitchFamily="2" charset="-78"/>
                <a:cs typeface="Tajawal ExtraBold" panose="00000800000000000000" pitchFamily="2" charset="-78"/>
              </a:rPr>
              <a:t>, be clear with yourself about what your natural tendencies and talents are. </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Second</a:t>
            </a:r>
            <a:r>
              <a:rPr lang="en-US" sz="2200" b="1" dirty="0">
                <a:solidFill>
                  <a:srgbClr val="0A1F61"/>
                </a:solidFill>
                <a:latin typeface="Tajawal ExtraBold" panose="00000800000000000000" pitchFamily="2" charset="-78"/>
                <a:cs typeface="Tajawal ExtraBold" panose="00000800000000000000" pitchFamily="2" charset="-78"/>
              </a:rPr>
              <a:t>, acknowledge and be true to your beliefs. If you have a real philosophical commitment to a particular leadership style, it will probably be easier for you to change your behavior to match that style than to live with knowing you're betraying your principles.</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3653"/>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154984"/>
          </a:xfrm>
          <a:prstGeom prst="rect">
            <a:avLst/>
          </a:prstGeom>
          <a:noFill/>
        </p:spPr>
        <p:txBody>
          <a:bodyPr wrap="square" rtlCol="0">
            <a:spAutoFit/>
          </a:bodyPr>
          <a:lstStyle/>
          <a:p>
            <a:pPr marL="344488" indent="-344488" algn="just">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vision, but don't have the practical skills - financial management, scheduling, etc. - to achieve it.</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adapt most styles to most situations, but don't neglect the real needs of the organization in your calculations. You may need to practice a different style at the beginning from the one that you want to assume over the long term, in order to solve problems in the organization, or to get people on board. </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524315"/>
          </a:xfrm>
          <a:prstGeom prst="rect">
            <a:avLst/>
          </a:prstGeom>
          <a:noFill/>
        </p:spPr>
        <p:txBody>
          <a:bodyPr wrap="square" rtlCol="0">
            <a:spAutoFit/>
          </a:bodyPr>
          <a:lstStyle/>
          <a:p>
            <a:pPr marL="457200" indent="-457200" algn="just">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how leaders you've worked for or with exercised leadership. What were their styles, and were they effective? How did they handle different kinds of situations? How did they make you and others feel? Try to watch others in action, and talk to them about how they see what they do. What do you like about how they operate? What don't you like? What can you incorporate into your own style?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 a mentor. 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34379"/>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5134867"/>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196980"/>
            <a:ext cx="9520127" cy="4271169"/>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11" name="Picture 10">
            <a:extLst>
              <a:ext uri="{FF2B5EF4-FFF2-40B4-BE49-F238E27FC236}">
                <a16:creationId xmlns:a16="http://schemas.microsoft.com/office/drawing/2014/main" id="{0334E56E-E69D-7A57-BC0E-CD651A515DAE}"/>
              </a:ext>
            </a:extLst>
          </p:cNvPr>
          <p:cNvPicPr>
            <a:picLocks noChangeAspect="1"/>
          </p:cNvPicPr>
          <p:nvPr/>
        </p:nvPicPr>
        <p:blipFill>
          <a:blip r:embed="rId5"/>
          <a:stretch>
            <a:fillRect/>
          </a:stretch>
        </p:blipFill>
        <p:spPr>
          <a:xfrm>
            <a:off x="2440788" y="6281744"/>
            <a:ext cx="9902229" cy="204838"/>
          </a:xfrm>
          <a:prstGeom prst="rect">
            <a:avLst/>
          </a:prstGeom>
        </p:spPr>
      </p:pic>
    </p:spTree>
    <p:extLst>
      <p:ext uri="{BB962C8B-B14F-4D97-AF65-F5344CB8AC3E}">
        <p14:creationId xmlns:p14="http://schemas.microsoft.com/office/powerpoint/2010/main" val="25818873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4708981"/>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Jaiswal, S. (2022, November 30). </a:t>
            </a:r>
            <a:r>
              <a:rPr lang="en-US" sz="2000" i="1" dirty="0">
                <a:effectLst/>
              </a:rPr>
              <a:t>Leadership theories for every manager in 2022: Leadership: Emeritus India</a:t>
            </a:r>
            <a:r>
              <a:rPr lang="en-US" sz="20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2000" dirty="0" err="1">
                <a:effectLst/>
              </a:rPr>
              <a:t>Simplilearn</a:t>
            </a:r>
            <a:r>
              <a:rPr lang="en-US" sz="2000" dirty="0">
                <a:effectLst/>
              </a:rPr>
              <a:t>. (2023, January 18). </a:t>
            </a:r>
            <a:r>
              <a:rPr lang="en-US" sz="2000" i="1" dirty="0">
                <a:effectLst/>
              </a:rPr>
              <a:t>10 major leadership theories every manager should master in 2023</a:t>
            </a:r>
            <a:r>
              <a:rPr lang="en-US" sz="20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2000" dirty="0">
                <a:effectLst/>
              </a:rPr>
              <a:t>Drew, </a:t>
            </a:r>
            <a:r>
              <a:rPr lang="en-US" sz="2000" dirty="0" err="1">
                <a:effectLst/>
              </a:rPr>
              <a:t>chris</a:t>
            </a:r>
            <a:r>
              <a:rPr lang="en-US" sz="2000" dirty="0">
                <a:effectLst/>
              </a:rPr>
              <a:t>. (2022, October 23). </a:t>
            </a:r>
            <a:r>
              <a:rPr lang="en-US" sz="2000" i="1" dirty="0">
                <a:effectLst/>
              </a:rPr>
              <a:t>Tannenbaum and Schmidt Leadership Continuum – Pros &amp; Cons</a:t>
            </a:r>
            <a:r>
              <a:rPr lang="en-US" sz="2000" dirty="0">
                <a:effectLst/>
              </a:rPr>
              <a:t>. Helpful Professor. Retrieved February 23, 2023, from https://helpfulprofessor.com/tannenbaum-and-schmidt/ </a:t>
            </a:r>
          </a:p>
          <a:p>
            <a:endParaRPr lang="en-US" sz="2000" dirty="0">
              <a:effectLst/>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7055</TotalTime>
  <Words>5660</Words>
  <Application>Microsoft Office PowerPoint</Application>
  <PresentationFormat>Widescreen</PresentationFormat>
  <Paragraphs>356</Paragraphs>
  <Slides>67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67</vt:i4>
      </vt:variant>
    </vt:vector>
  </HeadingPairs>
  <TitlesOfParts>
    <vt:vector size="74"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176</cp:revision>
  <dcterms:created xsi:type="dcterms:W3CDTF">2021-08-03T13:03:26Z</dcterms:created>
  <dcterms:modified xsi:type="dcterms:W3CDTF">2023-11-02T19:18:22Z</dcterms:modified>
</cp:coreProperties>
</file>