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90" r:id="rId2"/>
  </p:sldMasterIdLst>
  <p:notesMasterIdLst>
    <p:notesMasterId r:id="rId46"/>
  </p:notesMasterIdLst>
  <p:sldIdLst>
    <p:sldId id="256" r:id="rId3"/>
    <p:sldId id="387" r:id="rId4"/>
    <p:sldId id="388" r:id="rId5"/>
    <p:sldId id="389" r:id="rId6"/>
    <p:sldId id="390" r:id="rId7"/>
    <p:sldId id="285" r:id="rId8"/>
    <p:sldId id="331" r:id="rId9"/>
    <p:sldId id="279" r:id="rId10"/>
    <p:sldId id="280" r:id="rId11"/>
    <p:sldId id="391" r:id="rId12"/>
    <p:sldId id="392" r:id="rId13"/>
    <p:sldId id="303" r:id="rId14"/>
    <p:sldId id="393" r:id="rId15"/>
    <p:sldId id="394" r:id="rId16"/>
    <p:sldId id="286" r:id="rId17"/>
    <p:sldId id="395" r:id="rId18"/>
    <p:sldId id="304" r:id="rId19"/>
    <p:sldId id="298" r:id="rId20"/>
    <p:sldId id="257" r:id="rId21"/>
    <p:sldId id="259" r:id="rId22"/>
    <p:sldId id="258" r:id="rId23"/>
    <p:sldId id="299" r:id="rId24"/>
    <p:sldId id="260" r:id="rId25"/>
    <p:sldId id="263" r:id="rId26"/>
    <p:sldId id="264" r:id="rId27"/>
    <p:sldId id="265" r:id="rId28"/>
    <p:sldId id="266" r:id="rId29"/>
    <p:sldId id="267" r:id="rId30"/>
    <p:sldId id="300" r:id="rId31"/>
    <p:sldId id="268" r:id="rId32"/>
    <p:sldId id="293" r:id="rId33"/>
    <p:sldId id="292" r:id="rId34"/>
    <p:sldId id="262" r:id="rId35"/>
    <p:sldId id="366" r:id="rId36"/>
    <p:sldId id="368" r:id="rId37"/>
    <p:sldId id="369" r:id="rId38"/>
    <p:sldId id="370" r:id="rId39"/>
    <p:sldId id="371" r:id="rId40"/>
    <p:sldId id="372" r:id="rId41"/>
    <p:sldId id="367" r:id="rId42"/>
    <p:sldId id="373" r:id="rId43"/>
    <p:sldId id="374" r:id="rId44"/>
    <p:sldId id="379"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226" autoAdjust="0"/>
  </p:normalViewPr>
  <p:slideViewPr>
    <p:cSldViewPr>
      <p:cViewPr varScale="1">
        <p:scale>
          <a:sx n="82" d="100"/>
          <a:sy n="82" d="100"/>
        </p:scale>
        <p:origin x="140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EG"/>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3D60018B-2AF6-4B25-98D5-24166CC32224}" type="datetimeFigureOut">
              <a:rPr lang="ar-EG" smtClean="0"/>
              <a:t>11/10/1443</a:t>
            </a:fld>
            <a:endParaRPr lang="ar-EG"/>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EG"/>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EG"/>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9169910-5158-4645-BCAF-9D59D68F312E}" type="slidenum">
              <a:rPr lang="ar-EG" smtClean="0"/>
              <a:t>‹#›</a:t>
            </a:fld>
            <a:endParaRPr lang="ar-EG"/>
          </a:p>
        </p:txBody>
      </p:sp>
    </p:spTree>
    <p:extLst>
      <p:ext uri="{BB962C8B-B14F-4D97-AF65-F5344CB8AC3E}">
        <p14:creationId xmlns:p14="http://schemas.microsoft.com/office/powerpoint/2010/main" val="124818439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ar-SA">
              <a:latin typeface="Times New Roman" panose="02020603050405020304" pitchFamily="18" charset="0"/>
            </a:endParaRPr>
          </a:p>
        </p:txBody>
      </p:sp>
    </p:spTree>
    <p:extLst>
      <p:ext uri="{BB962C8B-B14F-4D97-AF65-F5344CB8AC3E}">
        <p14:creationId xmlns:p14="http://schemas.microsoft.com/office/powerpoint/2010/main" val="14938410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F0973BAB-92CC-41CF-BC48-AB02CE401D0A}" type="slidenum">
              <a:rPr lang="en-US" smtClean="0">
                <a:latin typeface="Times New Roman" pitchFamily="18" charset="0"/>
              </a:rPr>
              <a:pPr/>
              <a:t>19</a:t>
            </a:fld>
            <a:endParaRPr lang="en-US">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693958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F23BDB44-4D13-439B-85FD-547F4CCE9224}" type="slidenum">
              <a:rPr lang="en-US" smtClean="0">
                <a:latin typeface="Times New Roman" pitchFamily="18" charset="0"/>
              </a:rPr>
              <a:pPr/>
              <a:t>21</a:t>
            </a:fld>
            <a:endParaRPr lang="en-US">
              <a:latin typeface="Times New Roman" pitchFamily="18"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743927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B632867D-F0F7-4FCB-A14C-4415194B05B5}" type="slidenum">
              <a:rPr lang="en-US" smtClean="0">
                <a:latin typeface="Times New Roman" pitchFamily="18" charset="0"/>
              </a:rPr>
              <a:pPr/>
              <a:t>23</a:t>
            </a:fld>
            <a:endParaRPr lang="en-US">
              <a:latin typeface="Times New Roman" pitchFamily="18"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593477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30A0E9B1-BE7F-43FC-9B71-2591C2A187D4}" type="slidenum">
              <a:rPr lang="en-US" smtClean="0">
                <a:latin typeface="Times New Roman" pitchFamily="18" charset="0"/>
              </a:rPr>
              <a:pPr/>
              <a:t>24</a:t>
            </a:fld>
            <a:endParaRPr lang="en-US">
              <a:latin typeface="Times New Roman"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367190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41C8621A-F746-4783-B21F-7F1F79E7DCDF}" type="slidenum">
              <a:rPr lang="en-US" smtClean="0">
                <a:latin typeface="Times New Roman" pitchFamily="18" charset="0"/>
              </a:rPr>
              <a:pPr/>
              <a:t>25</a:t>
            </a:fld>
            <a:endParaRPr lang="en-US">
              <a:latin typeface="Times New Roman"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2641332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C524BBB8-D46F-4597-814D-2BD5DC966D1B}" type="slidenum">
              <a:rPr lang="en-US" smtClean="0">
                <a:latin typeface="Times New Roman" pitchFamily="18" charset="0"/>
              </a:rPr>
              <a:pPr/>
              <a:t>26</a:t>
            </a:fld>
            <a:endParaRPr lang="en-US">
              <a:latin typeface="Times New Roman" pitchFamily="18"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1439973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01FDDA74-70F1-43EB-9B5B-8C101F7C3D02}" type="slidenum">
              <a:rPr lang="en-US" smtClean="0">
                <a:latin typeface="Times New Roman" pitchFamily="18" charset="0"/>
              </a:rPr>
              <a:pPr/>
              <a:t>27</a:t>
            </a:fld>
            <a:endParaRPr lang="en-US">
              <a:latin typeface="Times New Roman"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278534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MS PGothic" pitchFamily="34" charset="-128"/>
              </a:defRPr>
            </a:lvl1pPr>
            <a:lvl2pPr marL="702756" indent="-270291" defTabSz="914485">
              <a:defRPr>
                <a:solidFill>
                  <a:schemeClr val="tx1"/>
                </a:solidFill>
                <a:latin typeface="Verdana" pitchFamily="34" charset="0"/>
                <a:ea typeface="MS PGothic" pitchFamily="34" charset="-128"/>
              </a:defRPr>
            </a:lvl2pPr>
            <a:lvl3pPr marL="1081164" indent="-216233" defTabSz="914485">
              <a:defRPr>
                <a:solidFill>
                  <a:schemeClr val="tx1"/>
                </a:solidFill>
                <a:latin typeface="Verdana" pitchFamily="34" charset="0"/>
                <a:ea typeface="MS PGothic" pitchFamily="34" charset="-128"/>
              </a:defRPr>
            </a:lvl3pPr>
            <a:lvl4pPr marL="1513629" indent="-216233" defTabSz="914485">
              <a:defRPr>
                <a:solidFill>
                  <a:schemeClr val="tx1"/>
                </a:solidFill>
                <a:latin typeface="Verdana" pitchFamily="34" charset="0"/>
                <a:ea typeface="MS PGothic" pitchFamily="34" charset="-128"/>
              </a:defRPr>
            </a:lvl4pPr>
            <a:lvl5pPr marL="1946095" indent="-216233" defTabSz="914485">
              <a:defRPr>
                <a:solidFill>
                  <a:schemeClr val="tx1"/>
                </a:solidFill>
                <a:latin typeface="Verdana" pitchFamily="34" charset="0"/>
                <a:ea typeface="MS PGothic" pitchFamily="34" charset="-128"/>
              </a:defRPr>
            </a:lvl5pPr>
            <a:lvl6pPr marL="2378560"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6pPr>
            <a:lvl7pPr marL="2811026"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7pPr>
            <a:lvl8pPr marL="3243491"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8pPr>
            <a:lvl9pPr marL="3675957" indent="-216233" algn="l" defTabSz="914485" rtl="0" eaLnBrk="0" fontAlgn="base" hangingPunct="0">
              <a:spcBef>
                <a:spcPct val="0"/>
              </a:spcBef>
              <a:spcAft>
                <a:spcPct val="0"/>
              </a:spcAft>
              <a:defRPr>
                <a:solidFill>
                  <a:schemeClr val="tx1"/>
                </a:solidFill>
                <a:latin typeface="Verdana" pitchFamily="34" charset="0"/>
                <a:ea typeface="MS PGothic" pitchFamily="34" charset="-128"/>
              </a:defRPr>
            </a:lvl9pPr>
          </a:lstStyle>
          <a:p>
            <a:fld id="{4D82C6D9-C74D-44AF-9594-B0B80A5159F6}" type="slidenum">
              <a:rPr lang="en-US" smtClean="0">
                <a:latin typeface="Times New Roman" pitchFamily="18" charset="0"/>
              </a:rPr>
              <a:pPr/>
              <a:t>28</a:t>
            </a:fld>
            <a:endParaRPr lang="en-US">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8225977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algn="l" defTabSz="966788"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algn="l" defTabSz="966788"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algn="l" defTabSz="966788"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algn="l" defTabSz="966788" rtl="0"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7BB000C2-0C6C-4EB7-9773-6F03D965DED1}" type="slidenum">
              <a:rPr lang="ar-SA" altLang="ar-SA">
                <a:latin typeface="Times New Roman" panose="02020603050405020304" pitchFamily="18" charset="0"/>
              </a:rPr>
              <a:pPr/>
              <a:t>29</a:t>
            </a:fld>
            <a:endParaRPr lang="en-US" altLang="ar-SA">
              <a:latin typeface="Times New Roman" panose="02020603050405020304"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ar-SA">
              <a:latin typeface="Times New Roman" panose="02020603050405020304" pitchFamily="18" charset="0"/>
            </a:endParaRPr>
          </a:p>
        </p:txBody>
      </p:sp>
    </p:spTree>
    <p:extLst>
      <p:ext uri="{BB962C8B-B14F-4D97-AF65-F5344CB8AC3E}">
        <p14:creationId xmlns:p14="http://schemas.microsoft.com/office/powerpoint/2010/main" val="545499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946A91E7-BB6D-D01F-D641-555A11B49B9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406E803D-C5F0-4252-8DFC-785DBEC22149}" type="slidenum">
              <a:rPr lang="ar-SA" altLang="en-US">
                <a:latin typeface="Times New Roman" panose="02020603050405020304" pitchFamily="18" charset="0"/>
              </a:rPr>
              <a:pPr/>
              <a:t>33</a:t>
            </a:fld>
            <a:endParaRPr lang="en-US" altLang="en-US">
              <a:latin typeface="Times New Roman" panose="02020603050405020304" pitchFamily="18" charset="0"/>
            </a:endParaRPr>
          </a:p>
        </p:txBody>
      </p:sp>
      <p:sp>
        <p:nvSpPr>
          <p:cNvPr id="24579" name="Rectangle 2">
            <a:extLst>
              <a:ext uri="{FF2B5EF4-FFF2-40B4-BE49-F238E27FC236}">
                <a16:creationId xmlns:a16="http://schemas.microsoft.com/office/drawing/2014/main" id="{AA2A12CC-C2F9-B1BF-6DD3-541F1814213C}"/>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109AF73C-2CA3-BEB9-C3E7-FAEB7393346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latin typeface="Times New Roman" panose="02020603050405020304"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00100FFA-8ABE-A2DD-8C86-72D19E7F22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B43F4EBB-1F14-4A0D-B05E-5F34C97D9230}" type="slidenum">
              <a:rPr lang="ar-SA" altLang="en-US">
                <a:latin typeface="Times New Roman" panose="02020603050405020304" pitchFamily="18" charset="0"/>
              </a:rPr>
              <a:pPr/>
              <a:t>34</a:t>
            </a:fld>
            <a:endParaRPr lang="en-US" altLang="en-US">
              <a:latin typeface="Times New Roman" panose="02020603050405020304" pitchFamily="18" charset="0"/>
            </a:endParaRPr>
          </a:p>
        </p:txBody>
      </p:sp>
      <p:sp>
        <p:nvSpPr>
          <p:cNvPr id="26627" name="Rectangle 2">
            <a:extLst>
              <a:ext uri="{FF2B5EF4-FFF2-40B4-BE49-F238E27FC236}">
                <a16:creationId xmlns:a16="http://schemas.microsoft.com/office/drawing/2014/main" id="{88779FCC-97E2-5211-1F26-96165B523098}"/>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87A14672-4A3F-870E-7DF1-F44EC291C20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latin typeface="Times New Roman" panose="02020603050405020304"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63518070-E219-664F-CDE0-124844DE52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875BF2C4-2E5C-4173-ABB0-F48F9C818E67}" type="slidenum">
              <a:rPr lang="ar-SA" altLang="en-US">
                <a:latin typeface="Times New Roman" panose="02020603050405020304" pitchFamily="18" charset="0"/>
              </a:rPr>
              <a:pPr/>
              <a:t>35</a:t>
            </a:fld>
            <a:endParaRPr lang="en-US" altLang="en-US">
              <a:latin typeface="Times New Roman" panose="02020603050405020304" pitchFamily="18" charset="0"/>
            </a:endParaRPr>
          </a:p>
        </p:txBody>
      </p:sp>
      <p:sp>
        <p:nvSpPr>
          <p:cNvPr id="28675" name="Rectangle 2">
            <a:extLst>
              <a:ext uri="{FF2B5EF4-FFF2-40B4-BE49-F238E27FC236}">
                <a16:creationId xmlns:a16="http://schemas.microsoft.com/office/drawing/2014/main" id="{79C09B00-60CA-E8EF-D3B4-CF64AADA08FB}"/>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194C7E14-223A-8938-47CF-9EF04F2CFC7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latin typeface="Times New Roman" panose="02020603050405020304"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3373AAB0-EB2C-57AB-ED80-30FC1F8C3BA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A907BF2D-854D-4E41-A530-33246BDFE662}" type="slidenum">
              <a:rPr lang="ar-SA" altLang="en-US">
                <a:latin typeface="Times New Roman" panose="02020603050405020304" pitchFamily="18" charset="0"/>
              </a:rPr>
              <a:pPr/>
              <a:t>36</a:t>
            </a:fld>
            <a:endParaRPr lang="en-US" altLang="en-US">
              <a:latin typeface="Times New Roman" panose="02020603050405020304" pitchFamily="18" charset="0"/>
            </a:endParaRPr>
          </a:p>
        </p:txBody>
      </p:sp>
      <p:sp>
        <p:nvSpPr>
          <p:cNvPr id="30723" name="Rectangle 2">
            <a:extLst>
              <a:ext uri="{FF2B5EF4-FFF2-40B4-BE49-F238E27FC236}">
                <a16:creationId xmlns:a16="http://schemas.microsoft.com/office/drawing/2014/main" id="{3C859900-4278-535D-3BB9-E7E3E62E5726}"/>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8E27C292-A15E-AD4D-7FCE-D206036C099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dirty="0">
              <a:latin typeface="Times New Roman" panose="02020603050405020304"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B87F4B88-FCBC-0CC9-D376-792CECAF2D7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E08030CF-837C-4AF0-90D4-B36BF0536035}" type="slidenum">
              <a:rPr lang="ar-SA" altLang="en-US">
                <a:latin typeface="Times New Roman" panose="02020603050405020304" pitchFamily="18" charset="0"/>
              </a:rPr>
              <a:pPr/>
              <a:t>38</a:t>
            </a:fld>
            <a:endParaRPr lang="en-US" altLang="en-US">
              <a:latin typeface="Times New Roman" panose="02020603050405020304" pitchFamily="18" charset="0"/>
            </a:endParaRPr>
          </a:p>
        </p:txBody>
      </p:sp>
      <p:sp>
        <p:nvSpPr>
          <p:cNvPr id="33795" name="Rectangle 2">
            <a:extLst>
              <a:ext uri="{FF2B5EF4-FFF2-40B4-BE49-F238E27FC236}">
                <a16:creationId xmlns:a16="http://schemas.microsoft.com/office/drawing/2014/main" id="{0E381545-BCC7-0139-BB97-76FADF5B126A}"/>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59F552E8-C0BA-1078-3F4D-49D44524B87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latin typeface="Times New Roman" panose="02020603050405020304"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9DCF5470-A0D4-5232-ACAD-EDA38BF2C3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3819D6DC-990A-4D0D-AAF2-978B1FCC7F8D}" type="slidenum">
              <a:rPr lang="ar-SA" altLang="en-US">
                <a:latin typeface="Times New Roman" panose="02020603050405020304" pitchFamily="18" charset="0"/>
              </a:rPr>
              <a:pPr/>
              <a:t>39</a:t>
            </a:fld>
            <a:endParaRPr lang="en-US" altLang="en-US">
              <a:latin typeface="Times New Roman" panose="02020603050405020304" pitchFamily="18" charset="0"/>
            </a:endParaRPr>
          </a:p>
        </p:txBody>
      </p:sp>
      <p:sp>
        <p:nvSpPr>
          <p:cNvPr id="35843" name="Rectangle 2">
            <a:extLst>
              <a:ext uri="{FF2B5EF4-FFF2-40B4-BE49-F238E27FC236}">
                <a16:creationId xmlns:a16="http://schemas.microsoft.com/office/drawing/2014/main" id="{85792FC9-B117-6B5D-F24C-AE4FC52376D5}"/>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085E6AD0-C0E6-B50C-4549-ACE08FB305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latin typeface="Times New Roman" panose="02020603050405020304"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38D5EE20-E902-0C76-5F52-CC507EDBDF2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Verdana" panose="020B0604030504040204" pitchFamily="34" charset="0"/>
                <a:ea typeface="MS PGothic" panose="020B0600070205080204" pitchFamily="34" charset="-128"/>
              </a:defRPr>
            </a:lvl1pPr>
            <a:lvl2pPr marL="742950" indent="-285750" defTabSz="966788">
              <a:defRPr>
                <a:solidFill>
                  <a:schemeClr val="tx1"/>
                </a:solidFill>
                <a:latin typeface="Verdana" panose="020B0604030504040204" pitchFamily="34" charset="0"/>
                <a:ea typeface="MS PGothic" panose="020B0600070205080204" pitchFamily="34" charset="-128"/>
              </a:defRPr>
            </a:lvl2pPr>
            <a:lvl3pPr marL="1143000" indent="-228600" defTabSz="966788">
              <a:defRPr>
                <a:solidFill>
                  <a:schemeClr val="tx1"/>
                </a:solidFill>
                <a:latin typeface="Verdana" panose="020B0604030504040204" pitchFamily="34" charset="0"/>
                <a:ea typeface="MS PGothic" panose="020B0600070205080204" pitchFamily="34" charset="-128"/>
              </a:defRPr>
            </a:lvl3pPr>
            <a:lvl4pPr marL="1600200" indent="-228600" defTabSz="966788">
              <a:defRPr>
                <a:solidFill>
                  <a:schemeClr val="tx1"/>
                </a:solidFill>
                <a:latin typeface="Verdana" panose="020B0604030504040204" pitchFamily="34" charset="0"/>
                <a:ea typeface="MS PGothic" panose="020B0600070205080204" pitchFamily="34" charset="-128"/>
              </a:defRPr>
            </a:lvl4pPr>
            <a:lvl5pPr marL="2057400" indent="-228600" defTabSz="966788">
              <a:defRPr>
                <a:solidFill>
                  <a:schemeClr val="tx1"/>
                </a:solidFill>
                <a:latin typeface="Verdana" panose="020B0604030504040204" pitchFamily="34" charset="0"/>
                <a:ea typeface="MS PGothic" panose="020B0600070205080204" pitchFamily="34" charset="-128"/>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ea typeface="MS PGothic" panose="020B0600070205080204" pitchFamily="34" charset="-128"/>
              </a:defRPr>
            </a:lvl9pPr>
          </a:lstStyle>
          <a:p>
            <a:fld id="{ACE49B96-5629-4ED8-ABE7-C8921CB7CD53}" type="slidenum">
              <a:rPr lang="ar-SA" altLang="en-US">
                <a:latin typeface="Times New Roman" panose="02020603050405020304" pitchFamily="18" charset="0"/>
              </a:rPr>
              <a:pPr/>
              <a:t>40</a:t>
            </a:fld>
            <a:endParaRPr lang="en-US" altLang="en-US">
              <a:latin typeface="Times New Roman" panose="02020603050405020304" pitchFamily="18" charset="0"/>
            </a:endParaRPr>
          </a:p>
        </p:txBody>
      </p:sp>
      <p:sp>
        <p:nvSpPr>
          <p:cNvPr id="37891" name="Rectangle 2">
            <a:extLst>
              <a:ext uri="{FF2B5EF4-FFF2-40B4-BE49-F238E27FC236}">
                <a16:creationId xmlns:a16="http://schemas.microsoft.com/office/drawing/2014/main" id="{4E8C0210-F241-B956-75D0-1C3EC6BA4C90}"/>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B326B736-AA4E-2217-123B-82E1BC3F0F0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Master" Target="../slideMasters/slideMaster2.xml"/><Relationship Id="rId5" Type="http://schemas.openxmlformats.org/officeDocument/2006/relationships/image" Target="../media/image9.emf"/><Relationship Id="rId4" Type="http://schemas.openxmlformats.org/officeDocument/2006/relationships/image" Target="../media/image8.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DEB9D6D-54EC-414B-955F-E213E92BC391}"/>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5" name="Footer Placeholder 4">
            <a:extLst>
              <a:ext uri="{FF2B5EF4-FFF2-40B4-BE49-F238E27FC236}">
                <a16:creationId xmlns:a16="http://schemas.microsoft.com/office/drawing/2014/main" id="{A0E89F76-4E1D-46BE-9399-6DFC576CEF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E89CD81-A86D-4C48-8644-2C9C50653FB3}"/>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31698275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91CB0-44D4-4F5E-8EBE-503F87E6C1B8}"/>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B014F83A-AC12-47B4-B23C-5212DDD1B782}"/>
              </a:ext>
            </a:extLst>
          </p:cNvPr>
          <p:cNvSpPr>
            <a:spLocks noGrp="1"/>
          </p:cNvSpPr>
          <p:nvPr>
            <p:ph type="dt" sz="half" idx="10"/>
          </p:nvPr>
        </p:nvSpPr>
        <p:spPr/>
        <p:txBody>
          <a:bodyPr/>
          <a:lstStyle/>
          <a:p>
            <a:fld id="{3E040B52-E304-403F-9F5B-1016BE753148}" type="datetimeFigureOut">
              <a:rPr lang="en-US" smtClean="0"/>
              <a:t>5/12/2022</a:t>
            </a:fld>
            <a:endParaRPr lang="en-US"/>
          </a:p>
        </p:txBody>
      </p:sp>
      <p:sp>
        <p:nvSpPr>
          <p:cNvPr id="4" name="Footer Placeholder 3">
            <a:extLst>
              <a:ext uri="{FF2B5EF4-FFF2-40B4-BE49-F238E27FC236}">
                <a16:creationId xmlns:a16="http://schemas.microsoft.com/office/drawing/2014/main" id="{B9C1802B-759C-4DEE-A0B6-6E3A8ED373F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1A7376D-660E-4FEE-B62C-251524A0917B}"/>
              </a:ext>
            </a:extLst>
          </p:cNvPr>
          <p:cNvSpPr>
            <a:spLocks noGrp="1"/>
          </p:cNvSpPr>
          <p:nvPr>
            <p:ph type="sldNum" sz="quarter" idx="12"/>
          </p:nvPr>
        </p:nvSpPr>
        <p:spPr>
          <a:xfrm>
            <a:off x="8610600" y="6356350"/>
            <a:ext cx="2743200" cy="365125"/>
          </a:xfrm>
          <a:prstGeom prst="rect">
            <a:avLst/>
          </a:prstGeom>
        </p:spPr>
        <p:txBody>
          <a:bodyPr/>
          <a:lstStyle/>
          <a:p>
            <a:fld id="{FB1E0BE2-9C4F-45FE-8949-87CF850A3152}" type="slidenum">
              <a:rPr lang="en-US" smtClean="0"/>
              <a:t>‹#›</a:t>
            </a:fld>
            <a:endParaRPr lang="en-US"/>
          </a:p>
        </p:txBody>
      </p:sp>
    </p:spTree>
    <p:extLst>
      <p:ext uri="{BB962C8B-B14F-4D97-AF65-F5344CB8AC3E}">
        <p14:creationId xmlns:p14="http://schemas.microsoft.com/office/powerpoint/2010/main" val="2986574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858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5040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7EE9D-2B15-49A1-B444-40E3BF2850D8}"/>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88FAFCB-1BCE-4BA1-B37E-C46B5B0D53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930B75A-9FD9-4E96-B333-7838A0DE58E8}"/>
              </a:ext>
            </a:extLst>
          </p:cNvPr>
          <p:cNvSpPr>
            <a:spLocks noGrp="1"/>
          </p:cNvSpPr>
          <p:nvPr>
            <p:ph sz="half" idx="2"/>
          </p:nvPr>
        </p:nvSpPr>
        <p:spPr>
          <a:xfrm>
            <a:off x="4648200" y="1825625"/>
            <a:ext cx="386715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ECB54E4-1ED9-4477-B564-483681C1454F}"/>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6" name="Footer Placeholder 5">
            <a:extLst>
              <a:ext uri="{FF2B5EF4-FFF2-40B4-BE49-F238E27FC236}">
                <a16:creationId xmlns:a16="http://schemas.microsoft.com/office/drawing/2014/main" id="{A3102D84-6624-4C31-994A-5AA2920ACED2}"/>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D6498B72-ACDE-46DD-B221-DFB09EA7AA81}"/>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2419594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C6259-2906-4E6E-BCA1-5A08D3B8735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F9A036E-C837-4BD2-B2AA-EF01EC78141B}"/>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0E0A59-13F5-4C5C-BF32-75FDC455EC38}"/>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0221AA0-57D4-4B69-8298-ECBA3B71DFF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ECABC6A-3D90-4DC0-B19D-1D5809D09D8F}"/>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CB79D0B-6E2F-406D-879E-CB1C4C088523}"/>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8" name="Footer Placeholder 7">
            <a:extLst>
              <a:ext uri="{FF2B5EF4-FFF2-40B4-BE49-F238E27FC236}">
                <a16:creationId xmlns:a16="http://schemas.microsoft.com/office/drawing/2014/main" id="{1763A494-E372-41CB-9061-1D66059299B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ED04707B-43EE-4EC1-8600-1571BA518897}"/>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3933962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735B9-C7E5-4EE5-95D6-8793041E244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A1A3E065-2185-48F7-A5E0-140F69B69450}"/>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4" name="Footer Placeholder 3">
            <a:extLst>
              <a:ext uri="{FF2B5EF4-FFF2-40B4-BE49-F238E27FC236}">
                <a16:creationId xmlns:a16="http://schemas.microsoft.com/office/drawing/2014/main" id="{F84D5A86-026B-4604-8EE4-C2F734A31E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5088AD17-2659-45B1-A450-E45674E87AAB}"/>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2731440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5461C5-3A9A-4298-9830-82C9B778DBCE}"/>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3" name="Footer Placeholder 2">
            <a:extLst>
              <a:ext uri="{FF2B5EF4-FFF2-40B4-BE49-F238E27FC236}">
                <a16:creationId xmlns:a16="http://schemas.microsoft.com/office/drawing/2014/main" id="{ABD4812F-4C1D-4D36-86CD-E3AD958948C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779D7380-8898-4328-85E2-A2DCFB2B75FB}"/>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1263949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BD649-11D5-4AEC-806B-CB79B1AF62D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15C7E45-B1C2-4589-BDE3-9924F2B34418}"/>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DAEBDAC-168A-4C9C-B08A-47380B291807}"/>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AA1AC9-0A2E-47E3-BA33-A613EED0F162}"/>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6" name="Footer Placeholder 5">
            <a:extLst>
              <a:ext uri="{FF2B5EF4-FFF2-40B4-BE49-F238E27FC236}">
                <a16:creationId xmlns:a16="http://schemas.microsoft.com/office/drawing/2014/main" id="{3F1220A1-FE32-4326-A49E-7BD789DBF7F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64BF76E-7437-4371-B3EE-3D085ECDCC88}"/>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2621226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707EC-0A49-401D-BC33-D4897221B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72D36FF-C239-4694-9F3A-02F805B650BA}"/>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3F5C0A4-061F-4B27-B581-D9201BD6AC92}"/>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AC2AE1-749C-4940-9EEE-8A67390D854C}"/>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6" name="Footer Placeholder 5">
            <a:extLst>
              <a:ext uri="{FF2B5EF4-FFF2-40B4-BE49-F238E27FC236}">
                <a16:creationId xmlns:a16="http://schemas.microsoft.com/office/drawing/2014/main" id="{0C58CE52-73DF-4C4A-B21A-D7C441ADFB70}"/>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D934395E-C6D6-4E7E-BCFA-36A5C3256031}"/>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1864770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C4817-0CDA-48C2-808D-766F4111F7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2817E7C-64D1-4FFA-B18D-336E1030A1B1}"/>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FAB56E-913C-4360-B611-11B9F88D32CD}"/>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5" name="Footer Placeholder 4">
            <a:extLst>
              <a:ext uri="{FF2B5EF4-FFF2-40B4-BE49-F238E27FC236}">
                <a16:creationId xmlns:a16="http://schemas.microsoft.com/office/drawing/2014/main" id="{14AA653A-A46E-4363-87AF-B3991D41009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FB87315-5EFF-4E07-972A-ACE4331C2DE4}"/>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2406930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4368B3-19E4-4DDA-8B0C-66D46BB5355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F389E5C-CD4B-4F84-B2FA-A1DC96121ED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C1B1DA-7A09-4255-9383-1B6F8F452CC4}"/>
              </a:ext>
            </a:extLst>
          </p:cNvPr>
          <p:cNvSpPr>
            <a:spLocks noGrp="1"/>
          </p:cNvSpPr>
          <p:nvPr>
            <p:ph type="dt" sz="half" idx="10"/>
          </p:nvPr>
        </p:nvSpPr>
        <p:spPr>
          <a:xfrm>
            <a:off x="628650" y="6356350"/>
            <a:ext cx="2057400" cy="365125"/>
          </a:xfrm>
          <a:prstGeom prst="rect">
            <a:avLst/>
          </a:prstGeom>
        </p:spPr>
        <p:txBody>
          <a:bodyPr/>
          <a:lstStyle/>
          <a:p>
            <a:fld id="{7CA4C14B-DE11-4E77-ADB9-A52CBE76D58B}" type="datetimeFigureOut">
              <a:rPr lang="en-US" smtClean="0"/>
              <a:t>5/12/2022</a:t>
            </a:fld>
            <a:endParaRPr lang="en-US"/>
          </a:p>
        </p:txBody>
      </p:sp>
      <p:sp>
        <p:nvSpPr>
          <p:cNvPr id="5" name="Footer Placeholder 4">
            <a:extLst>
              <a:ext uri="{FF2B5EF4-FFF2-40B4-BE49-F238E27FC236}">
                <a16:creationId xmlns:a16="http://schemas.microsoft.com/office/drawing/2014/main" id="{C8B704EB-7461-4BDE-A6A7-539B592023A2}"/>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676FEC9-CD08-452A-AF2C-347ADDA20B32}"/>
              </a:ext>
            </a:extLst>
          </p:cNvPr>
          <p:cNvSpPr>
            <a:spLocks noGrp="1"/>
          </p:cNvSpPr>
          <p:nvPr>
            <p:ph type="sldNum" sz="quarter" idx="12"/>
          </p:nvPr>
        </p:nvSpPr>
        <p:spPr>
          <a:xfrm>
            <a:off x="6457950" y="6356350"/>
            <a:ext cx="2057400" cy="365125"/>
          </a:xfrm>
          <a:prstGeom prst="rect">
            <a:avLst/>
          </a:prstGeom>
        </p:spPr>
        <p:txBody>
          <a:bodyPr/>
          <a:lstStyle/>
          <a:p>
            <a:fld id="{19469DCC-FD32-4F5C-83C7-3DE1FCFF830A}" type="slidenum">
              <a:rPr lang="en-US" smtClean="0"/>
              <a:t>‹#›</a:t>
            </a:fld>
            <a:endParaRPr lang="en-US"/>
          </a:p>
        </p:txBody>
      </p:sp>
    </p:spTree>
    <p:extLst>
      <p:ext uri="{BB962C8B-B14F-4D97-AF65-F5344CB8AC3E}">
        <p14:creationId xmlns:p14="http://schemas.microsoft.com/office/powerpoint/2010/main" val="7868942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10">
            <a:extLst>
              <a:ext uri="{FF2B5EF4-FFF2-40B4-BE49-F238E27FC236}">
                <a16:creationId xmlns:a16="http://schemas.microsoft.com/office/drawing/2014/main" id="{4E90E692-27C4-4C76-B350-7B6EE06DFB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7317" y="271762"/>
            <a:ext cx="8802688"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1">
            <a:extLst>
              <a:ext uri="{FF2B5EF4-FFF2-40B4-BE49-F238E27FC236}">
                <a16:creationId xmlns:a16="http://schemas.microsoft.com/office/drawing/2014/main" id="{0A211B75-2C1B-4AEC-BD8D-6E1CF8806BD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91745" y="5539881"/>
            <a:ext cx="1222375"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2">
            <a:extLst>
              <a:ext uri="{FF2B5EF4-FFF2-40B4-BE49-F238E27FC236}">
                <a16:creationId xmlns:a16="http://schemas.microsoft.com/office/drawing/2014/main" id="{DDF1D010-E620-4120-AF4C-48EF0B118D17}"/>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91745" y="6675934"/>
            <a:ext cx="8802688" cy="182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3">
            <a:extLst>
              <a:ext uri="{FF2B5EF4-FFF2-40B4-BE49-F238E27FC236}">
                <a16:creationId xmlns:a16="http://schemas.microsoft.com/office/drawing/2014/main" id="{8A66D577-11B9-41AF-825A-F591D16F0822}"/>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27317" y="2352975"/>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4">
            <a:extLst>
              <a:ext uri="{FF2B5EF4-FFF2-40B4-BE49-F238E27FC236}">
                <a16:creationId xmlns:a16="http://schemas.microsoft.com/office/drawing/2014/main" id="{ADFE87A2-AEBD-4DD1-8BF8-94F6CA4BC93A}"/>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8933192" y="2133600"/>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909C1255-143A-44DD-8EFF-168BFDB2ABA6}"/>
              </a:ext>
            </a:extLst>
          </p:cNvPr>
          <p:cNvSpPr txBox="1">
            <a:spLocks noChangeArrowheads="1"/>
          </p:cNvSpPr>
          <p:nvPr userDrawn="1"/>
        </p:nvSpPr>
        <p:spPr bwMode="auto">
          <a:xfrm>
            <a:off x="2234871" y="816275"/>
            <a:ext cx="3165475" cy="522287"/>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dirty="0">
                <a:solidFill>
                  <a:srgbClr val="FF9518"/>
                </a:solidFill>
                <a:latin typeface="Tajawal Medium"/>
                <a:ea typeface="Tajawal Medium"/>
                <a:cs typeface="Tajawal Medium"/>
              </a:rPr>
              <a:t>                              </a:t>
            </a:r>
            <a:endParaRPr lang="en-US" altLang="en-US" sz="2800" dirty="0">
              <a:solidFill>
                <a:srgbClr val="FF9518"/>
              </a:solidFill>
              <a:latin typeface="Tajawal Medium"/>
              <a:ea typeface="Tajawal Medium"/>
              <a:cs typeface="Tajawal Medium"/>
            </a:endParaRPr>
          </a:p>
        </p:txBody>
      </p:sp>
      <p:sp>
        <p:nvSpPr>
          <p:cNvPr id="13" name="TextBox 12">
            <a:extLst>
              <a:ext uri="{FF2B5EF4-FFF2-40B4-BE49-F238E27FC236}">
                <a16:creationId xmlns:a16="http://schemas.microsoft.com/office/drawing/2014/main" id="{87601B3C-1F0C-4EEA-A0D3-C64AE59614B4}"/>
              </a:ext>
            </a:extLst>
          </p:cNvPr>
          <p:cNvSpPr txBox="1">
            <a:spLocks noChangeArrowheads="1"/>
          </p:cNvSpPr>
          <p:nvPr userDrawn="1"/>
        </p:nvSpPr>
        <p:spPr bwMode="auto">
          <a:xfrm>
            <a:off x="423548" y="384475"/>
            <a:ext cx="1342995" cy="954107"/>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Chapter</a:t>
            </a:r>
          </a:p>
          <a:p>
            <a:pPr algn="ctr">
              <a:defRPr/>
            </a:pPr>
            <a:r>
              <a:rPr lang="en-US" altLang="en-US" sz="2800" dirty="0">
                <a:solidFill>
                  <a:schemeClr val="bg1"/>
                </a:solidFill>
                <a:latin typeface="Tajawal Medium"/>
                <a:ea typeface="Tajawal Medium"/>
                <a:cs typeface="Tajawal Medium"/>
              </a:rPr>
              <a:t> 4-5</a:t>
            </a:r>
            <a:endParaRPr lang="en-US" altLang="en-US" sz="2800" dirty="0">
              <a:solidFill>
                <a:srgbClr val="FF9518"/>
              </a:solidFill>
              <a:latin typeface="Tajawal Medium"/>
              <a:ea typeface="Tajawal Medium"/>
              <a:cs typeface="Tajawal Medium"/>
            </a:endParaRPr>
          </a:p>
        </p:txBody>
      </p:sp>
      <p:sp>
        <p:nvSpPr>
          <p:cNvPr id="14" name="TextBox 13">
            <a:extLst>
              <a:ext uri="{FF2B5EF4-FFF2-40B4-BE49-F238E27FC236}">
                <a16:creationId xmlns:a16="http://schemas.microsoft.com/office/drawing/2014/main" id="{13A819BD-5FAA-44C5-89FD-6715B4A396BD}"/>
              </a:ext>
            </a:extLst>
          </p:cNvPr>
          <p:cNvSpPr txBox="1">
            <a:spLocks noChangeArrowheads="1"/>
          </p:cNvSpPr>
          <p:nvPr userDrawn="1"/>
        </p:nvSpPr>
        <p:spPr bwMode="auto">
          <a:xfrm>
            <a:off x="534194" y="2399806"/>
            <a:ext cx="8075612" cy="3140075"/>
          </a:xfrm>
          <a:prstGeom prst="rect">
            <a:avLst/>
          </a:prstGeom>
          <a:noFill/>
          <a:ln>
            <a:noFill/>
          </a:ln>
        </p:spPr>
        <p:txBody>
          <a:bodyPr>
            <a:spAutoFit/>
          </a:bodyPr>
          <a:lstStyle>
            <a:lvl1pPr marL="285750" indent="-285750">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buFont typeface="Arial" panose="020B0604020202020204" pitchFamily="34" charset="0"/>
              <a:buChar char="•"/>
              <a:defRPr/>
            </a:pPr>
            <a:endParaRPr lang="en-GB"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a:p>
            <a:pPr>
              <a:buFont typeface="Arial" panose="020B0604020202020204" pitchFamily="34" charset="0"/>
              <a:buChar char="•"/>
              <a:defRPr/>
            </a:pPr>
            <a:endParaRPr lang="en-US" altLang="en-US"/>
          </a:p>
        </p:txBody>
      </p:sp>
      <p:sp>
        <p:nvSpPr>
          <p:cNvPr id="15" name="Title 13">
            <a:extLst>
              <a:ext uri="{FF2B5EF4-FFF2-40B4-BE49-F238E27FC236}">
                <a16:creationId xmlns:a16="http://schemas.microsoft.com/office/drawing/2014/main" id="{CA7ABB1B-E073-41FB-9420-BCF97BFA787D}"/>
              </a:ext>
            </a:extLst>
          </p:cNvPr>
          <p:cNvSpPr>
            <a:spLocks noGrp="1"/>
          </p:cNvSpPr>
          <p:nvPr>
            <p:ph type="title" hasCustomPrompt="1"/>
          </p:nvPr>
        </p:nvSpPr>
        <p:spPr>
          <a:xfrm>
            <a:off x="2234873" y="726550"/>
            <a:ext cx="6224989" cy="576263"/>
          </a:xfrm>
        </p:spPr>
        <p:txBody>
          <a:bodyPr>
            <a:normAutofit/>
          </a:bodyPr>
          <a:lstStyle>
            <a:lvl1pPr>
              <a:defRPr sz="3200" b="1">
                <a:solidFill>
                  <a:schemeClr val="bg1"/>
                </a:solidFill>
              </a:defRPr>
            </a:lvl1pPr>
          </a:lstStyle>
          <a:p>
            <a:r>
              <a:rPr lang="en-US" b="1" dirty="0"/>
              <a:t> </a:t>
            </a:r>
            <a:endParaRPr lang="en-US" dirty="0"/>
          </a:p>
        </p:txBody>
      </p:sp>
    </p:spTree>
    <p:extLst>
      <p:ext uri="{BB962C8B-B14F-4D97-AF65-F5344CB8AC3E}">
        <p14:creationId xmlns:p14="http://schemas.microsoft.com/office/powerpoint/2010/main" val="27526712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9002-B87D-4624-A186-4BDC3A702887}"/>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BF9A1B9-6910-4BF0-BD83-0E65D192758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7879D5E-48FC-4D6C-8CB2-AE39F29BFC31}"/>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5" name="Footer Placeholder 4">
            <a:extLst>
              <a:ext uri="{FF2B5EF4-FFF2-40B4-BE49-F238E27FC236}">
                <a16:creationId xmlns:a16="http://schemas.microsoft.com/office/drawing/2014/main" id="{44912E44-5D59-43B5-AD70-0C4AABD509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05D1C2-833A-45BA-9C22-14DD164CF001}"/>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3942992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2999B-F9FC-4D4E-870F-8689786698E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50BF81-AC5C-4CF4-ADA4-128F3ED667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73449D-77B7-42D4-8AC6-DD014349E880}"/>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5" name="Footer Placeholder 4">
            <a:extLst>
              <a:ext uri="{FF2B5EF4-FFF2-40B4-BE49-F238E27FC236}">
                <a16:creationId xmlns:a16="http://schemas.microsoft.com/office/drawing/2014/main" id="{3204BFFF-2885-4485-AC07-1FB0CA80B6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615E05-741B-4521-83AA-5D3F4CA5055B}"/>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34614072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9DACF-90CD-4DFD-991A-383C812407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92F5914-515E-4161-81FE-0A7259272CAF}"/>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619D4B-B3F4-41DC-9154-92CF57A09286}"/>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455CE03-4FBD-4D2F-9ECF-2B2F1C34D5A8}"/>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6" name="Footer Placeholder 5">
            <a:extLst>
              <a:ext uri="{FF2B5EF4-FFF2-40B4-BE49-F238E27FC236}">
                <a16:creationId xmlns:a16="http://schemas.microsoft.com/office/drawing/2014/main" id="{A82ED833-377D-4953-8A9E-48D700527F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618C915-956A-431D-A0DF-EA21B56FFF57}"/>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953862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38021-CA21-41F4-A1E9-6BE814D6D043}"/>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EE9E75C-CE00-41C1-A1AD-42D82C45937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8096EE-9F8C-4C8E-9F95-F830F43B499B}"/>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115E6FC-AA1F-4855-9575-3378A54A0E8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C55202-8CEB-48EB-9B1F-10597EE074F0}"/>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6D1F90F-0658-4549-AC34-732C41DD184C}"/>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8" name="Footer Placeholder 7">
            <a:extLst>
              <a:ext uri="{FF2B5EF4-FFF2-40B4-BE49-F238E27FC236}">
                <a16:creationId xmlns:a16="http://schemas.microsoft.com/office/drawing/2014/main" id="{379553BE-119D-40DE-A68D-444F20F4B14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8851E4-4577-4638-9269-2600C0796E44}"/>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1181023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9233C-60A1-4219-8804-027CD64A4E0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CC343DC-7F2E-4C49-B366-C87D29D80D2E}"/>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4" name="Footer Placeholder 3">
            <a:extLst>
              <a:ext uri="{FF2B5EF4-FFF2-40B4-BE49-F238E27FC236}">
                <a16:creationId xmlns:a16="http://schemas.microsoft.com/office/drawing/2014/main" id="{390A8519-2A1A-4CCC-8049-F8B9311C1C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EDA5EE4-E1DB-4915-976F-66FB2219D84D}"/>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9279043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B71B9A-4B24-42DD-932F-F0BC36E458F1}"/>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3" name="Footer Placeholder 2">
            <a:extLst>
              <a:ext uri="{FF2B5EF4-FFF2-40B4-BE49-F238E27FC236}">
                <a16:creationId xmlns:a16="http://schemas.microsoft.com/office/drawing/2014/main" id="{601701F2-3C61-4305-80D5-E5957E9C4D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6CFB931-981F-4945-8832-85FF02AC09EA}"/>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987580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46F14-F70F-4F13-91A7-2971DA65A309}"/>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A84BABB-B43C-487F-A47E-3789FDC0DC39}"/>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890D9A-E575-4F5D-B57B-D19E69FA8DE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666D72-151B-4ECB-8D53-6D08556F2248}"/>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6" name="Footer Placeholder 5">
            <a:extLst>
              <a:ext uri="{FF2B5EF4-FFF2-40B4-BE49-F238E27FC236}">
                <a16:creationId xmlns:a16="http://schemas.microsoft.com/office/drawing/2014/main" id="{66A3FEB9-C9AA-4091-8152-5F5898B4DE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E65AA7-EC11-4A1C-B6CE-56DB35FEFC39}"/>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26799083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DC7D6-9A67-4BF3-972D-38F3CA54E9D0}"/>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1DCC4E3-9DC1-4658-9128-A57F0280CF56}"/>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B03F5AB-CD67-4760-8883-10311EB8A96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E9681-712A-4944-8D0B-1D6E1D51F85C}"/>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6" name="Footer Placeholder 5">
            <a:extLst>
              <a:ext uri="{FF2B5EF4-FFF2-40B4-BE49-F238E27FC236}">
                <a16:creationId xmlns:a16="http://schemas.microsoft.com/office/drawing/2014/main" id="{733B540D-29DD-4CF1-B1F4-ED97285753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E275D1-87E9-469E-856D-791DB89EBF91}"/>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32402287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B8089-B130-4FE8-86E6-190C6B357DD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07FC965-D896-4574-B6D4-778145E8B3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2C3CDA-FDD9-4F6B-854A-2D8E665C147B}"/>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5" name="Footer Placeholder 4">
            <a:extLst>
              <a:ext uri="{FF2B5EF4-FFF2-40B4-BE49-F238E27FC236}">
                <a16:creationId xmlns:a16="http://schemas.microsoft.com/office/drawing/2014/main" id="{7CD134AF-BC94-45CF-A5BE-643DED9AB9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E8B67-224A-4B02-B757-89769D70A710}"/>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11029827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D324AA-F892-488E-8F0E-B5D3218A706D}"/>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4CB7453-5E6F-4B08-9402-90929A12A113}"/>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0E759C-762B-4C25-82A7-7BC58D373CEA}"/>
              </a:ext>
            </a:extLst>
          </p:cNvPr>
          <p:cNvSpPr>
            <a:spLocks noGrp="1"/>
          </p:cNvSpPr>
          <p:nvPr>
            <p:ph type="dt" sz="half" idx="10"/>
          </p:nvPr>
        </p:nvSpPr>
        <p:spPr/>
        <p:txBody>
          <a:bodyPr/>
          <a:lstStyle/>
          <a:p>
            <a:fld id="{0124A674-C8C9-4BB8-AFF7-CF16B7D93966}" type="datetimeFigureOut">
              <a:rPr lang="en-US" smtClean="0"/>
              <a:t>5/12/2022</a:t>
            </a:fld>
            <a:endParaRPr lang="en-US"/>
          </a:p>
        </p:txBody>
      </p:sp>
      <p:sp>
        <p:nvSpPr>
          <p:cNvPr id="5" name="Footer Placeholder 4">
            <a:extLst>
              <a:ext uri="{FF2B5EF4-FFF2-40B4-BE49-F238E27FC236}">
                <a16:creationId xmlns:a16="http://schemas.microsoft.com/office/drawing/2014/main" id="{FA894FB0-79B6-44D0-8F27-3B8E5DAB35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60DEBE0-D9B1-4C9E-8B26-6DA17C577AFB}"/>
              </a:ext>
            </a:extLst>
          </p:cNvPr>
          <p:cNvSpPr>
            <a:spLocks noGrp="1"/>
          </p:cNvSpPr>
          <p:nvPr>
            <p:ph type="sldNum" sz="quarter" idx="12"/>
          </p:nvPr>
        </p:nvSpPr>
        <p:spPr/>
        <p:txBody>
          <a:bodyPr/>
          <a:lstStyle/>
          <a:p>
            <a:fld id="{BA15E7E8-75F0-4E09-96F2-0465010BBEFF}" type="slidenum">
              <a:rPr lang="en-US" smtClean="0"/>
              <a:t>‹#›</a:t>
            </a:fld>
            <a:endParaRPr lang="en-US"/>
          </a:p>
        </p:txBody>
      </p:sp>
    </p:spTree>
    <p:extLst>
      <p:ext uri="{BB962C8B-B14F-4D97-AF65-F5344CB8AC3E}">
        <p14:creationId xmlns:p14="http://schemas.microsoft.com/office/powerpoint/2010/main" val="441327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emf"/><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7" name="Date Placeholder 3">
            <a:extLst>
              <a:ext uri="{FF2B5EF4-FFF2-40B4-BE49-F238E27FC236}">
                <a16:creationId xmlns:a16="http://schemas.microsoft.com/office/drawing/2014/main" id="{1EEBD11B-CED9-4D19-8F3F-0BDFD4B24999}"/>
              </a:ext>
            </a:extLst>
          </p:cNvPr>
          <p:cNvSpPr>
            <a:spLocks noGrp="1"/>
          </p:cNvSpPr>
          <p:nvPr>
            <p:ph type="dt" sz="half" idx="2"/>
          </p:nvPr>
        </p:nvSpPr>
        <p:spPr>
          <a:xfrm>
            <a:off x="838200" y="6356350"/>
            <a:ext cx="2743200" cy="365125"/>
          </a:xfrm>
          <a:prstGeom prst="rect">
            <a:avLst/>
          </a:prstGeom>
        </p:spPr>
        <p:txBody>
          <a:bodyPr/>
          <a:lstStyle/>
          <a:p>
            <a:fld id="{3E040B52-E304-403F-9F5B-1016BE753148}" type="datetimeFigureOut">
              <a:rPr lang="en-US" smtClean="0"/>
              <a:t>5/12/2022</a:t>
            </a:fld>
            <a:endParaRPr lang="en-US"/>
          </a:p>
        </p:txBody>
      </p:sp>
      <p:sp>
        <p:nvSpPr>
          <p:cNvPr id="18" name="Footer Placeholder 4">
            <a:extLst>
              <a:ext uri="{FF2B5EF4-FFF2-40B4-BE49-F238E27FC236}">
                <a16:creationId xmlns:a16="http://schemas.microsoft.com/office/drawing/2014/main" id="{BFFA05EF-9C6D-4534-A216-6622F5C0E204}"/>
              </a:ext>
            </a:extLst>
          </p:cNvPr>
          <p:cNvSpPr>
            <a:spLocks noGrp="1"/>
          </p:cNvSpPr>
          <p:nvPr>
            <p:ph type="ftr" sz="quarter" idx="3"/>
          </p:nvPr>
        </p:nvSpPr>
        <p:spPr>
          <a:xfrm>
            <a:off x="4038600" y="6356350"/>
            <a:ext cx="4114800" cy="365125"/>
          </a:xfrm>
          <a:prstGeom prst="rect">
            <a:avLst/>
          </a:prstGeom>
        </p:spPr>
        <p:txBody>
          <a:bodyPr/>
          <a:lstStyle/>
          <a:p>
            <a:endParaRPr lang="en-US"/>
          </a:p>
        </p:txBody>
      </p:sp>
      <p:pic>
        <p:nvPicPr>
          <p:cNvPr id="20" name="Picture 10">
            <a:extLst>
              <a:ext uri="{FF2B5EF4-FFF2-40B4-BE49-F238E27FC236}">
                <a16:creationId xmlns:a16="http://schemas.microsoft.com/office/drawing/2014/main" id="{3EDD52FD-E8DC-454E-BC69-7B816609300A}"/>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207" y="136525"/>
            <a:ext cx="915020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a:extLst>
              <a:ext uri="{FF2B5EF4-FFF2-40B4-BE49-F238E27FC236}">
                <a16:creationId xmlns:a16="http://schemas.microsoft.com/office/drawing/2014/main" id="{E4473C7D-EEDF-4CF6-99CF-1D4B2B3AAC21}"/>
              </a:ext>
            </a:extLst>
          </p:cNvPr>
          <p:cNvSpPr/>
          <p:nvPr userDrawn="1"/>
        </p:nvSpPr>
        <p:spPr>
          <a:xfrm rot="10800000">
            <a:off x="-7938" y="715959"/>
            <a:ext cx="915193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22" name="Picture 12">
            <a:extLst>
              <a:ext uri="{FF2B5EF4-FFF2-40B4-BE49-F238E27FC236}">
                <a16:creationId xmlns:a16="http://schemas.microsoft.com/office/drawing/2014/main" id="{21A6AE9A-DC0D-4C0E-BF3A-7E48B1399749}"/>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l="984" r="914" b="11911"/>
          <a:stretch>
            <a:fillRect/>
          </a:stretch>
        </p:blipFill>
        <p:spPr bwMode="auto">
          <a:xfrm>
            <a:off x="-7938" y="4168775"/>
            <a:ext cx="9151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13">
            <a:extLst>
              <a:ext uri="{FF2B5EF4-FFF2-40B4-BE49-F238E27FC236}">
                <a16:creationId xmlns:a16="http://schemas.microsoft.com/office/drawing/2014/main" id="{B81F0183-B639-4B42-8299-503D9F3F7572}"/>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4">
            <a:extLst>
              <a:ext uri="{FF2B5EF4-FFF2-40B4-BE49-F238E27FC236}">
                <a16:creationId xmlns:a16="http://schemas.microsoft.com/office/drawing/2014/main" id="{69909F0B-2B2E-41A8-9D27-FDDF31E25C90}"/>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15">
            <a:extLst>
              <a:ext uri="{FF2B5EF4-FFF2-40B4-BE49-F238E27FC236}">
                <a16:creationId xmlns:a16="http://schemas.microsoft.com/office/drawing/2014/main" id="{921A47F7-F2CA-4E8B-9A88-3F7BB321897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3917950" y="3336133"/>
            <a:ext cx="52260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5">
            <a:extLst>
              <a:ext uri="{FF2B5EF4-FFF2-40B4-BE49-F238E27FC236}">
                <a16:creationId xmlns:a16="http://schemas.microsoft.com/office/drawing/2014/main" id="{0D4C10D9-DE45-4E09-929F-5AA932157493}"/>
              </a:ext>
            </a:extLst>
          </p:cNvPr>
          <p:cNvSpPr txBox="1">
            <a:spLocks noChangeArrowheads="1"/>
          </p:cNvSpPr>
          <p:nvPr userDrawn="1"/>
        </p:nvSpPr>
        <p:spPr bwMode="auto">
          <a:xfrm>
            <a:off x="474663" y="715963"/>
            <a:ext cx="4671728" cy="1384995"/>
          </a:xfrm>
          <a:prstGeom prst="rect">
            <a:avLst/>
          </a:prstGeom>
          <a:noFill/>
          <a:ln>
            <a:noFill/>
          </a:ln>
        </p:spPr>
        <p:txBody>
          <a:bodyPr wrap="non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US" altLang="en-US" sz="2800" dirty="0">
                <a:solidFill>
                  <a:schemeClr val="bg1"/>
                </a:solidFill>
                <a:latin typeface="Tajawal Medium"/>
                <a:ea typeface="Tajawal Medium"/>
                <a:cs typeface="Tajawal Medium"/>
              </a:rPr>
              <a:t>CYB510 Operating Systems </a:t>
            </a:r>
          </a:p>
          <a:p>
            <a:pPr>
              <a:defRPr/>
            </a:pPr>
            <a:r>
              <a:rPr lang="en-US" altLang="en-US" sz="2800" dirty="0">
                <a:solidFill>
                  <a:srgbClr val="24A9E1"/>
                </a:solidFill>
                <a:latin typeface="Tajawal Medium"/>
                <a:ea typeface="Tajawal Medium"/>
                <a:cs typeface="Tajawal Medium"/>
              </a:rPr>
              <a:t>Prepared Prof. Lamiaa Fattouh </a:t>
            </a:r>
          </a:p>
          <a:p>
            <a:pPr>
              <a:defRPr/>
            </a:pPr>
            <a:r>
              <a:rPr lang="en-US" altLang="en-US" sz="2800" dirty="0">
                <a:solidFill>
                  <a:srgbClr val="FF9518"/>
                </a:solidFill>
                <a:latin typeface="Tajawal Medium"/>
                <a:ea typeface="Tajawal Medium"/>
                <a:cs typeface="Tajawal Medium"/>
              </a:rPr>
              <a:t>Lecture 3</a:t>
            </a:r>
          </a:p>
        </p:txBody>
      </p:sp>
      <p:sp>
        <p:nvSpPr>
          <p:cNvPr id="27" name="TextBox 26">
            <a:extLst>
              <a:ext uri="{FF2B5EF4-FFF2-40B4-BE49-F238E27FC236}">
                <a16:creationId xmlns:a16="http://schemas.microsoft.com/office/drawing/2014/main" id="{FA09BCC9-DDC5-4ED7-92C7-58E0ADA7FABF}"/>
              </a:ext>
            </a:extLst>
          </p:cNvPr>
          <p:cNvSpPr txBox="1">
            <a:spLocks noChangeArrowheads="1"/>
          </p:cNvSpPr>
          <p:nvPr userDrawn="1"/>
        </p:nvSpPr>
        <p:spPr bwMode="auto">
          <a:xfrm>
            <a:off x="4152900" y="3242055"/>
            <a:ext cx="4991100" cy="892552"/>
          </a:xfrm>
          <a:prstGeom prst="rect">
            <a:avLst/>
          </a:prstGeom>
          <a:noFill/>
          <a:ln>
            <a:noFill/>
          </a:ln>
        </p:spPr>
        <p:txBody>
          <a:bodyPr wrap="squar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US" altLang="en-US" sz="2800" b="1" dirty="0">
                <a:solidFill>
                  <a:schemeClr val="bg1"/>
                </a:solidFill>
                <a:latin typeface="Tajawal Medium"/>
                <a:ea typeface="Tajawal Medium"/>
                <a:cs typeface="Tajawal Medium"/>
              </a:rPr>
              <a:t>CYB510</a:t>
            </a:r>
          </a:p>
          <a:p>
            <a:pPr>
              <a:defRPr/>
            </a:pPr>
            <a:r>
              <a:rPr lang="en-US" altLang="en-US" sz="2400" b="1" dirty="0">
                <a:solidFill>
                  <a:schemeClr val="bg1"/>
                </a:solidFill>
                <a:ea typeface="Tajawal Medium"/>
                <a:cs typeface="Tajawal Medium"/>
              </a:rPr>
              <a:t>Thread and CPU Scheduling </a:t>
            </a:r>
            <a:endParaRPr lang="en-US" altLang="en-US" sz="2400" b="1" i="1" dirty="0">
              <a:solidFill>
                <a:schemeClr val="bg1"/>
              </a:solidFill>
              <a:ea typeface="Tajawal Medium"/>
              <a:cs typeface="Tajawal Medium"/>
            </a:endParaRPr>
          </a:p>
        </p:txBody>
      </p:sp>
    </p:spTree>
    <p:extLst>
      <p:ext uri="{BB962C8B-B14F-4D97-AF65-F5344CB8AC3E}">
        <p14:creationId xmlns:p14="http://schemas.microsoft.com/office/powerpoint/2010/main" val="2302112671"/>
      </p:ext>
    </p:extLst>
  </p:cSld>
  <p:clrMap bg1="lt1" tx1="dk1" bg2="lt2" tx2="dk2" accent1="accent1" accent2="accent2" accent3="accent3" accent4="accent4" accent5="accent5" accent6="accent6" hlink="hlink" folHlink="folHlink"/>
  <p:sldLayoutIdLst>
    <p:sldLayoutId id="2147483678" r:id="rId1"/>
    <p:sldLayoutId id="2147483689"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60E852-9DC8-4797-A6EF-E3C4487AB54B}"/>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78694D-C905-41CF-9581-05A5A8308F5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6E9CB2-FE5A-43D0-AA70-4AF985CBB21A}"/>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24A674-C8C9-4BB8-AFF7-CF16B7D93966}" type="datetimeFigureOut">
              <a:rPr lang="en-US" smtClean="0"/>
              <a:t>5/12/2022</a:t>
            </a:fld>
            <a:endParaRPr lang="en-US"/>
          </a:p>
        </p:txBody>
      </p:sp>
      <p:sp>
        <p:nvSpPr>
          <p:cNvPr id="5" name="Footer Placeholder 4">
            <a:extLst>
              <a:ext uri="{FF2B5EF4-FFF2-40B4-BE49-F238E27FC236}">
                <a16:creationId xmlns:a16="http://schemas.microsoft.com/office/drawing/2014/main" id="{53ABB8EE-ABE3-47A6-A1C2-C7D6696EC27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AF46F02-1ECE-4C7E-A3AE-92BFD1F8624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15E7E8-75F0-4E09-96F2-0465010BBEFF}" type="slidenum">
              <a:rPr lang="en-US" smtClean="0"/>
              <a:t>‹#›</a:t>
            </a:fld>
            <a:endParaRPr lang="en-US"/>
          </a:p>
        </p:txBody>
      </p:sp>
    </p:spTree>
    <p:extLst>
      <p:ext uri="{BB962C8B-B14F-4D97-AF65-F5344CB8AC3E}">
        <p14:creationId xmlns:p14="http://schemas.microsoft.com/office/powerpoint/2010/main" val="3050092507"/>
      </p:ext>
    </p:extLst>
  </p:cSld>
  <p:clrMap bg1="lt1" tx1="dk1" bg2="lt2" tx2="dk2" accent1="accent1" accent2="accent2" accent3="accent3" accent4="accent4" accent5="accent5" accent6="accent6" hlink="hlink" folHlink="folHlink"/>
  <p:sldLayoutIdLst>
    <p:sldLayoutId id="2147483693" r:id="rId1"/>
    <p:sldLayoutId id="2147483691" r:id="rId2"/>
    <p:sldLayoutId id="2147483692"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4714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C3295CAF-F477-8D01-DC42-8D02353A1838}"/>
              </a:ext>
            </a:extLst>
          </p:cNvPr>
          <p:cNvSpPr>
            <a:spLocks noGrp="1" noChangeArrowheads="1"/>
          </p:cNvSpPr>
          <p:nvPr>
            <p:ph type="title"/>
          </p:nvPr>
        </p:nvSpPr>
        <p:spPr/>
        <p:txBody>
          <a:bodyPr/>
          <a:lstStyle/>
          <a:p>
            <a:r>
              <a:rPr lang="en-US" altLang="en-US" dirty="0"/>
              <a:t>Chapter 4: Threads</a:t>
            </a:r>
          </a:p>
        </p:txBody>
      </p:sp>
      <p:sp>
        <p:nvSpPr>
          <p:cNvPr id="39939" name="Rectangle 3">
            <a:extLst>
              <a:ext uri="{FF2B5EF4-FFF2-40B4-BE49-F238E27FC236}">
                <a16:creationId xmlns:a16="http://schemas.microsoft.com/office/drawing/2014/main" id="{565141D5-1132-538F-93FC-28A4FA02785A}"/>
              </a:ext>
            </a:extLst>
          </p:cNvPr>
          <p:cNvSpPr>
            <a:spLocks noGrp="1" noChangeArrowheads="1"/>
          </p:cNvSpPr>
          <p:nvPr>
            <p:ph type="body" idx="4294967295"/>
          </p:nvPr>
        </p:nvSpPr>
        <p:spPr>
          <a:xfrm>
            <a:off x="1143000" y="1905000"/>
            <a:ext cx="7886700" cy="2438400"/>
          </a:xfrm>
        </p:spPr>
        <p:txBody>
          <a:bodyPr/>
          <a:lstStyle/>
          <a:p>
            <a:r>
              <a:rPr lang="en-US" altLang="en-US" dirty="0"/>
              <a:t>Overview</a:t>
            </a:r>
          </a:p>
          <a:p>
            <a:r>
              <a:rPr lang="en-US" altLang="en-US" dirty="0"/>
              <a:t>Multithreading Models</a:t>
            </a:r>
          </a:p>
          <a:p>
            <a:r>
              <a:rPr lang="en-US" altLang="en-US" dirty="0"/>
              <a:t>Threading Issues</a:t>
            </a:r>
          </a:p>
          <a:p>
            <a:pPr marL="0" indent="0">
              <a:buNone/>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896ADB89-75A0-BB59-4B6B-170A685D9040}"/>
              </a:ext>
            </a:extLst>
          </p:cNvPr>
          <p:cNvSpPr>
            <a:spLocks noGrp="1" noChangeArrowheads="1"/>
          </p:cNvSpPr>
          <p:nvPr>
            <p:ph type="title"/>
          </p:nvPr>
        </p:nvSpPr>
        <p:spPr/>
        <p:txBody>
          <a:bodyPr/>
          <a:lstStyle/>
          <a:p>
            <a:r>
              <a:rPr lang="en-US" altLang="en-US"/>
              <a:t>Threads</a:t>
            </a:r>
          </a:p>
        </p:txBody>
      </p:sp>
      <p:sp>
        <p:nvSpPr>
          <p:cNvPr id="145411" name="Rectangle 3">
            <a:extLst>
              <a:ext uri="{FF2B5EF4-FFF2-40B4-BE49-F238E27FC236}">
                <a16:creationId xmlns:a16="http://schemas.microsoft.com/office/drawing/2014/main" id="{9E425753-67BD-3DB2-C171-9A3561A54951}"/>
              </a:ext>
            </a:extLst>
          </p:cNvPr>
          <p:cNvSpPr>
            <a:spLocks noGrp="1" noChangeArrowheads="1"/>
          </p:cNvSpPr>
          <p:nvPr>
            <p:ph type="body" idx="4294967295"/>
          </p:nvPr>
        </p:nvSpPr>
        <p:spPr>
          <a:xfrm>
            <a:off x="576272" y="1808104"/>
            <a:ext cx="7886700" cy="4351338"/>
          </a:xfrm>
        </p:spPr>
        <p:txBody>
          <a:bodyPr/>
          <a:lstStyle/>
          <a:p>
            <a:pPr>
              <a:buFont typeface="Monotype Sorts" pitchFamily="2" charset="2"/>
              <a:buNone/>
            </a:pPr>
            <a:r>
              <a:rPr lang="en-US" altLang="en-US" sz="2400" dirty="0">
                <a:latin typeface="Times New Roman" panose="02020603050405020304" pitchFamily="18" charset="0"/>
                <a:cs typeface="Times New Roman" panose="02020603050405020304" pitchFamily="18" charset="0"/>
              </a:rPr>
              <a:t>Thread  comprises a thread ID, a program counter, a register set, and a stack. It shares with other threads belonging to the same process its code section, data section, and other operating system resources, such as open files and signals.</a:t>
            </a:r>
          </a:p>
          <a:p>
            <a:pPr>
              <a:buFont typeface="Monotype Sorts" pitchFamily="2" charset="2"/>
              <a:buNone/>
            </a:pPr>
            <a:r>
              <a:rPr lang="en-US" altLang="en-US" sz="2400" dirty="0">
                <a:latin typeface="Times New Roman" panose="02020603050405020304" pitchFamily="18" charset="0"/>
                <a:cs typeface="Times New Roman" panose="02020603050405020304" pitchFamily="18" charset="0"/>
              </a:rPr>
              <a:t>If the process has multiple threads of control, it can do more than one task at a time.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9D156D16-66A9-CF04-F72A-6C9FCB7CAF22}"/>
              </a:ext>
            </a:extLst>
          </p:cNvPr>
          <p:cNvSpPr>
            <a:spLocks noGrp="1" noChangeArrowheads="1"/>
          </p:cNvSpPr>
          <p:nvPr>
            <p:ph type="title"/>
          </p:nvPr>
        </p:nvSpPr>
        <p:spPr/>
        <p:txBody>
          <a:bodyPr/>
          <a:lstStyle/>
          <a:p>
            <a:r>
              <a:rPr lang="en-US" altLang="en-US"/>
              <a:t>Single and Multithreaded Processes</a:t>
            </a:r>
          </a:p>
        </p:txBody>
      </p:sp>
      <p:pic>
        <p:nvPicPr>
          <p:cNvPr id="40969" name="Picture 9">
            <a:extLst>
              <a:ext uri="{FF2B5EF4-FFF2-40B4-BE49-F238E27FC236}">
                <a16:creationId xmlns:a16="http://schemas.microsoft.com/office/drawing/2014/main" id="{FD239EDE-0BAA-A9B3-224A-4DB3C087BB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92" t="11746" r="392" b="11746"/>
          <a:stretch>
            <a:fillRect/>
          </a:stretch>
        </p:blipFill>
        <p:spPr bwMode="auto">
          <a:xfrm>
            <a:off x="1116013" y="1652588"/>
            <a:ext cx="7132637" cy="4125912"/>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70" name="Text Box 10">
            <a:extLst>
              <a:ext uri="{FF2B5EF4-FFF2-40B4-BE49-F238E27FC236}">
                <a16:creationId xmlns:a16="http://schemas.microsoft.com/office/drawing/2014/main" id="{1EEE0818-AD87-FE2B-8F5C-4BFB57DDEC30}"/>
              </a:ext>
            </a:extLst>
          </p:cNvPr>
          <p:cNvSpPr txBox="1">
            <a:spLocks noChangeArrowheads="1"/>
          </p:cNvSpPr>
          <p:nvPr/>
        </p:nvSpPr>
        <p:spPr bwMode="auto">
          <a:xfrm>
            <a:off x="1263650" y="5903913"/>
            <a:ext cx="30654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b="1">
                <a:latin typeface="Times New Roman" panose="02020603050405020304" pitchFamily="18" charset="0"/>
                <a:cs typeface="Times New Roman" panose="02020603050405020304" pitchFamily="18" charset="0"/>
              </a:rPr>
              <a:t>Heavy weight process</a:t>
            </a:r>
          </a:p>
        </p:txBody>
      </p:sp>
      <p:sp>
        <p:nvSpPr>
          <p:cNvPr id="40971" name="Text Box 11">
            <a:extLst>
              <a:ext uri="{FF2B5EF4-FFF2-40B4-BE49-F238E27FC236}">
                <a16:creationId xmlns:a16="http://schemas.microsoft.com/office/drawing/2014/main" id="{3D5ED881-7F8D-8F44-97DF-9AAB788D8C96}"/>
              </a:ext>
            </a:extLst>
          </p:cNvPr>
          <p:cNvSpPr txBox="1">
            <a:spLocks noChangeArrowheads="1"/>
          </p:cNvSpPr>
          <p:nvPr/>
        </p:nvSpPr>
        <p:spPr bwMode="auto">
          <a:xfrm>
            <a:off x="4410075" y="5916613"/>
            <a:ext cx="3698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b="1">
                <a:latin typeface="Times New Roman" panose="02020603050405020304" pitchFamily="18" charset="0"/>
                <a:cs typeface="Times New Roman" panose="02020603050405020304" pitchFamily="18" charset="0"/>
              </a:rPr>
              <a:t>Thread called a Light weight process LWP</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a:extLst>
              <a:ext uri="{FF2B5EF4-FFF2-40B4-BE49-F238E27FC236}">
                <a16:creationId xmlns:a16="http://schemas.microsoft.com/office/drawing/2014/main" id="{936604AE-280C-FF2F-32EC-E63365BB8DF3}"/>
              </a:ext>
            </a:extLst>
          </p:cNvPr>
          <p:cNvSpPr>
            <a:spLocks noGrp="1" noChangeArrowheads="1"/>
          </p:cNvSpPr>
          <p:nvPr>
            <p:ph type="title"/>
          </p:nvPr>
        </p:nvSpPr>
        <p:spPr/>
        <p:txBody>
          <a:bodyPr/>
          <a:lstStyle/>
          <a:p>
            <a:r>
              <a:rPr lang="en-US" altLang="en-US"/>
              <a:t>Motivation</a:t>
            </a:r>
          </a:p>
        </p:txBody>
      </p:sp>
      <p:sp>
        <p:nvSpPr>
          <p:cNvPr id="146435" name="Rectangle 3">
            <a:extLst>
              <a:ext uri="{FF2B5EF4-FFF2-40B4-BE49-F238E27FC236}">
                <a16:creationId xmlns:a16="http://schemas.microsoft.com/office/drawing/2014/main" id="{D38FA45D-C24A-15F2-5726-E72CF86F121A}"/>
              </a:ext>
            </a:extLst>
          </p:cNvPr>
          <p:cNvSpPr>
            <a:spLocks noGrp="1" noChangeArrowheads="1"/>
          </p:cNvSpPr>
          <p:nvPr>
            <p:ph type="body" idx="4294967295"/>
          </p:nvPr>
        </p:nvSpPr>
        <p:spPr>
          <a:xfrm>
            <a:off x="1066800" y="1676400"/>
            <a:ext cx="7351713" cy="5264150"/>
          </a:xfrm>
        </p:spPr>
        <p:txBody>
          <a:bodyPr/>
          <a:lstStyle/>
          <a:p>
            <a:r>
              <a:rPr lang="en-US" altLang="en-US" sz="2000" dirty="0">
                <a:latin typeface="Times New Roman" panose="02020603050405020304" pitchFamily="18" charset="0"/>
                <a:cs typeface="Times New Roman" panose="02020603050405020304" pitchFamily="18" charset="0"/>
              </a:rPr>
              <a:t>A application typically is implemented as a separate process with several threads of control.</a:t>
            </a:r>
          </a:p>
          <a:p>
            <a:pPr>
              <a:buFont typeface="Monotype Sorts" pitchFamily="2" charset="2"/>
              <a:buNone/>
            </a:pPr>
            <a:r>
              <a:rPr lang="en-US" altLang="en-US" sz="2000" dirty="0">
                <a:latin typeface="Times New Roman" panose="02020603050405020304" pitchFamily="18" charset="0"/>
                <a:cs typeface="Times New Roman" panose="02020603050405020304" pitchFamily="18" charset="0"/>
              </a:rPr>
              <a:t>Examples:</a:t>
            </a:r>
          </a:p>
          <a:p>
            <a:pPr>
              <a:buFont typeface="Monotype Sorts" pitchFamily="2" charset="2"/>
              <a:buAutoNum type="arabicPeriod"/>
            </a:pPr>
            <a:r>
              <a:rPr lang="en-US" altLang="en-US" sz="2000" dirty="0">
                <a:latin typeface="Times New Roman" panose="02020603050405020304" pitchFamily="18" charset="0"/>
                <a:cs typeface="Times New Roman" panose="02020603050405020304" pitchFamily="18" charset="0"/>
              </a:rPr>
              <a:t>A web browser might have one thread display images or text while another thread retrieves data from the network.</a:t>
            </a:r>
          </a:p>
          <a:p>
            <a:pPr>
              <a:buFont typeface="Monotype Sorts" pitchFamily="2" charset="2"/>
              <a:buAutoNum type="arabicPeriod"/>
            </a:pPr>
            <a:r>
              <a:rPr lang="en-US" altLang="en-US" sz="2000" dirty="0">
                <a:latin typeface="Times New Roman" panose="02020603050405020304" pitchFamily="18" charset="0"/>
                <a:cs typeface="Times New Roman" panose="02020603050405020304" pitchFamily="18" charset="0"/>
              </a:rPr>
              <a:t>A word processor may have a thread for displaying  graphics, another thread for reading keystrokes from the user, and a third thread for performing spelling and grammar checking in the background.</a:t>
            </a:r>
          </a:p>
          <a:p>
            <a:pPr>
              <a:buFont typeface="Monotype Sorts" pitchFamily="2" charset="2"/>
              <a:buAutoNum type="arabicPeriod"/>
            </a:pPr>
            <a:r>
              <a:rPr lang="en-US" altLang="en-US" sz="2000" dirty="0">
                <a:latin typeface="Times New Roman" panose="02020603050405020304" pitchFamily="18" charset="0"/>
                <a:cs typeface="Times New Roman" panose="02020603050405020304" pitchFamily="18" charset="0"/>
              </a:rPr>
              <a:t>A web server accepts client requests for web pages, images, sound, and so forth. The server would create a separate thread that would listen for client requests; when a request was made, rather than creating another process, it would create another thread to service the request.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032BB486-4136-DFBE-9159-709962D4971A}"/>
              </a:ext>
            </a:extLst>
          </p:cNvPr>
          <p:cNvSpPr>
            <a:spLocks noGrp="1" noChangeArrowheads="1"/>
          </p:cNvSpPr>
          <p:nvPr>
            <p:ph type="title"/>
          </p:nvPr>
        </p:nvSpPr>
        <p:spPr/>
        <p:txBody>
          <a:bodyPr>
            <a:normAutofit/>
          </a:bodyPr>
          <a:lstStyle/>
          <a:p>
            <a:r>
              <a:rPr lang="en-US" altLang="en-US" dirty="0"/>
              <a:t>Benefits</a:t>
            </a:r>
          </a:p>
        </p:txBody>
      </p:sp>
      <p:sp>
        <p:nvSpPr>
          <p:cNvPr id="78851" name="Rectangle 3">
            <a:extLst>
              <a:ext uri="{FF2B5EF4-FFF2-40B4-BE49-F238E27FC236}">
                <a16:creationId xmlns:a16="http://schemas.microsoft.com/office/drawing/2014/main" id="{A27930D1-94B8-4500-12C9-DE01945A9C4B}"/>
              </a:ext>
            </a:extLst>
          </p:cNvPr>
          <p:cNvSpPr>
            <a:spLocks noGrp="1" noChangeArrowheads="1"/>
          </p:cNvSpPr>
          <p:nvPr>
            <p:ph type="body" idx="4294967295"/>
          </p:nvPr>
        </p:nvSpPr>
        <p:spPr>
          <a:xfrm>
            <a:off x="990600" y="1769226"/>
            <a:ext cx="7886700" cy="4351338"/>
          </a:xfrm>
        </p:spPr>
        <p:txBody>
          <a:bodyPr/>
          <a:lstStyle/>
          <a:p>
            <a:r>
              <a:rPr lang="en-US" altLang="en-US" sz="2400" b="1" dirty="0">
                <a:latin typeface="Times New Roman" panose="02020603050405020304" pitchFamily="18" charset="0"/>
                <a:cs typeface="Times New Roman" panose="02020603050405020304" pitchFamily="18" charset="0"/>
              </a:rPr>
              <a:t>Responsiveness:</a:t>
            </a:r>
            <a:r>
              <a:rPr lang="en-US" altLang="en-US" sz="2400" dirty="0">
                <a:latin typeface="Times New Roman" panose="02020603050405020304" pitchFamily="18" charset="0"/>
                <a:cs typeface="Times New Roman" panose="02020603050405020304" pitchFamily="18" charset="0"/>
              </a:rPr>
              <a:t> multithreading an interactive application may allow a program to continue running even if part of it is blocked or is performing a lengthy operation, thereby increasing responsiveness to the user. For instance, a multithreaded web browser could still allow user interaction in one thread while an image is being loaded  in another thread.</a:t>
            </a:r>
          </a:p>
          <a:p>
            <a:r>
              <a:rPr lang="en-US" altLang="en-US" sz="2400" b="1" dirty="0">
                <a:latin typeface="Times New Roman" panose="02020603050405020304" pitchFamily="18" charset="0"/>
                <a:cs typeface="Times New Roman" panose="02020603050405020304" pitchFamily="18" charset="0"/>
              </a:rPr>
              <a:t>Resource Sharing:</a:t>
            </a:r>
            <a:r>
              <a:rPr lang="en-US" altLang="en-US" sz="2400" dirty="0">
                <a:latin typeface="Times New Roman" panose="02020603050405020304" pitchFamily="18" charset="0"/>
                <a:cs typeface="Times New Roman" panose="02020603050405020304" pitchFamily="18" charset="0"/>
              </a:rPr>
              <a:t> by default, threads share the memory and the resources of the process to which they belongs. The benefit of code sharing is that it allows an application to have several different threads of activity all within the same address space.  </a:t>
            </a:r>
          </a:p>
          <a:p>
            <a:endParaRPr lang="en-US" altLang="en-US" sz="2400" dirty="0">
              <a:latin typeface="Times New Roman" panose="02020603050405020304" pitchFamily="18" charset="0"/>
              <a:cs typeface="Times New Roman" panose="02020603050405020304" pitchFamily="18" charset="0"/>
            </a:endParaRPr>
          </a:p>
        </p:txBody>
      </p:sp>
      <p:sp>
        <p:nvSpPr>
          <p:cNvPr id="78852" name="Text Box 4">
            <a:extLst>
              <a:ext uri="{FF2B5EF4-FFF2-40B4-BE49-F238E27FC236}">
                <a16:creationId xmlns:a16="http://schemas.microsoft.com/office/drawing/2014/main" id="{16AA207E-FB5E-CE73-046C-7378403270A8}"/>
              </a:ext>
            </a:extLst>
          </p:cNvPr>
          <p:cNvSpPr txBox="1">
            <a:spLocks noChangeArrowheads="1"/>
          </p:cNvSpPr>
          <p:nvPr/>
        </p:nvSpPr>
        <p:spPr bwMode="auto">
          <a:xfrm>
            <a:off x="1422400" y="165100"/>
            <a:ext cx="3100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defRPr sz="2400">
                <a:solidFill>
                  <a:schemeClr val="tx1"/>
                </a:solidFill>
                <a:latin typeface="Times New Roman" panose="02020603050405020304" pitchFamily="18" charset="0"/>
              </a:defRPr>
            </a:lvl1pPr>
            <a:lvl2pPr>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marL="457200" eaLnBrk="0" fontAlgn="base" hangingPunct="0">
              <a:spcBef>
                <a:spcPct val="0"/>
              </a:spcBef>
              <a:spcAft>
                <a:spcPct val="0"/>
              </a:spcAft>
              <a:defRPr sz="2400">
                <a:solidFill>
                  <a:schemeClr val="tx1"/>
                </a:solidFill>
                <a:latin typeface="Times New Roman" panose="02020603050405020304" pitchFamily="18" charset="0"/>
              </a:defRPr>
            </a:lvl6pPr>
            <a:lvl7pPr marL="914400" eaLnBrk="0" fontAlgn="base" hangingPunct="0">
              <a:spcBef>
                <a:spcPct val="0"/>
              </a:spcBef>
              <a:spcAft>
                <a:spcPct val="0"/>
              </a:spcAft>
              <a:defRPr sz="2400">
                <a:solidFill>
                  <a:schemeClr val="tx1"/>
                </a:solidFill>
                <a:latin typeface="Times New Roman" panose="02020603050405020304" pitchFamily="18" charset="0"/>
              </a:defRPr>
            </a:lvl7pPr>
            <a:lvl8pPr marL="1371600" eaLnBrk="0" fontAlgn="base" hangingPunct="0">
              <a:spcBef>
                <a:spcPct val="0"/>
              </a:spcBef>
              <a:spcAft>
                <a:spcPct val="0"/>
              </a:spcAft>
              <a:defRPr sz="2400">
                <a:solidFill>
                  <a:schemeClr val="tx1"/>
                </a:solidFill>
                <a:latin typeface="Times New Roman" panose="02020603050405020304" pitchFamily="18" charset="0"/>
              </a:defRPr>
            </a:lvl8pPr>
            <a:lvl9pPr marL="1828800" eaLnBrk="0" fontAlgn="base" hangingPunct="0">
              <a:spcBef>
                <a:spcPct val="0"/>
              </a:spcBef>
              <a:spcAft>
                <a:spcPct val="0"/>
              </a:spcAft>
              <a:defRPr sz="2400">
                <a:solidFill>
                  <a:schemeClr val="tx1"/>
                </a:solidFill>
                <a:latin typeface="Times New Roman" panose="02020603050405020304" pitchFamily="18" charset="0"/>
              </a:defRPr>
            </a:lvl9pPr>
          </a:lstStyle>
          <a:p>
            <a:pPr algn="ctr"/>
            <a:endParaRPr kumimoji="1" lang="en-US" altLang="en-US" sz="3200" b="1">
              <a:solidFill>
                <a:schemeClr val="tx2"/>
              </a:solidFill>
              <a:latin typeface="Helvetica"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a:extLst>
              <a:ext uri="{FF2B5EF4-FFF2-40B4-BE49-F238E27FC236}">
                <a16:creationId xmlns:a16="http://schemas.microsoft.com/office/drawing/2014/main" id="{BD534D45-0C41-0BF2-9616-A12ADC533CA5}"/>
              </a:ext>
            </a:extLst>
          </p:cNvPr>
          <p:cNvSpPr>
            <a:spLocks noGrp="1" noChangeArrowheads="1"/>
          </p:cNvSpPr>
          <p:nvPr>
            <p:ph type="title"/>
          </p:nvPr>
        </p:nvSpPr>
        <p:spPr/>
        <p:txBody>
          <a:bodyPr/>
          <a:lstStyle/>
          <a:p>
            <a:r>
              <a:rPr lang="en-US" altLang="en-US"/>
              <a:t>Benefits</a:t>
            </a:r>
          </a:p>
        </p:txBody>
      </p:sp>
      <p:sp>
        <p:nvSpPr>
          <p:cNvPr id="147459" name="Rectangle 3">
            <a:extLst>
              <a:ext uri="{FF2B5EF4-FFF2-40B4-BE49-F238E27FC236}">
                <a16:creationId xmlns:a16="http://schemas.microsoft.com/office/drawing/2014/main" id="{87EDFFB3-8737-B25E-7FFD-08893DE7306D}"/>
              </a:ext>
            </a:extLst>
          </p:cNvPr>
          <p:cNvSpPr>
            <a:spLocks noGrp="1" noChangeArrowheads="1"/>
          </p:cNvSpPr>
          <p:nvPr>
            <p:ph type="body" idx="4294967295"/>
          </p:nvPr>
        </p:nvSpPr>
        <p:spPr>
          <a:xfrm>
            <a:off x="381000" y="1676400"/>
            <a:ext cx="7886700" cy="4351338"/>
          </a:xfrm>
        </p:spPr>
        <p:txBody>
          <a:bodyPr/>
          <a:lstStyle/>
          <a:p>
            <a:r>
              <a:rPr lang="en-US" altLang="en-US" sz="2400" b="1" dirty="0">
                <a:latin typeface="Times New Roman" panose="02020603050405020304" pitchFamily="18" charset="0"/>
                <a:cs typeface="Times New Roman" panose="02020603050405020304" pitchFamily="18" charset="0"/>
              </a:rPr>
              <a:t>Economy:</a:t>
            </a:r>
            <a:r>
              <a:rPr lang="en-US" altLang="en-US" sz="2400" dirty="0">
                <a:latin typeface="Times New Roman" panose="02020603050405020304" pitchFamily="18" charset="0"/>
                <a:cs typeface="Times New Roman" panose="02020603050405020304" pitchFamily="18" charset="0"/>
              </a:rPr>
              <a:t> allocating memory and resource for process creation is costly. In Solaris 2, creating a process is about 30 times slower than is creating a thread, and context switching is about five times slower.  </a:t>
            </a:r>
          </a:p>
          <a:p>
            <a:r>
              <a:rPr lang="en-US" altLang="en-US" sz="2400" b="1" dirty="0">
                <a:latin typeface="Times New Roman" panose="02020603050405020304" pitchFamily="18" charset="0"/>
                <a:cs typeface="Times New Roman" panose="02020603050405020304" pitchFamily="18" charset="0"/>
              </a:rPr>
              <a:t>Utilization of Multiprocessor Architectures: </a:t>
            </a:r>
            <a:r>
              <a:rPr lang="en-US" altLang="en-US" sz="2400" dirty="0">
                <a:latin typeface="Times New Roman" panose="02020603050405020304" pitchFamily="18" charset="0"/>
                <a:cs typeface="Times New Roman" panose="02020603050405020304" pitchFamily="18" charset="0"/>
              </a:rPr>
              <a:t>the benefits of multithreading can be greatly increased in a multiprocessor architecture, where each thread may be running in parallel on a different processor. In a </a:t>
            </a:r>
            <a:r>
              <a:rPr lang="en-US" altLang="en-US" sz="2400" dirty="0" err="1">
                <a:latin typeface="Times New Roman" panose="02020603050405020304" pitchFamily="18" charset="0"/>
                <a:cs typeface="Times New Roman" panose="02020603050405020304" pitchFamily="18" charset="0"/>
              </a:rPr>
              <a:t>singleprocessor</a:t>
            </a:r>
            <a:r>
              <a:rPr lang="en-US" altLang="en-US" sz="2400" dirty="0">
                <a:latin typeface="Times New Roman" panose="02020603050405020304" pitchFamily="18" charset="0"/>
                <a:cs typeface="Times New Roman" panose="02020603050405020304" pitchFamily="18" charset="0"/>
              </a:rPr>
              <a:t> architecture, only one thread is running at a time.</a:t>
            </a:r>
            <a:endParaRPr lang="en-US" altLang="en-US" sz="24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CCC7384F-56B6-F00A-9BC4-5D7ADE77449D}"/>
              </a:ext>
            </a:extLst>
          </p:cNvPr>
          <p:cNvSpPr>
            <a:spLocks noGrp="1" noChangeArrowheads="1"/>
          </p:cNvSpPr>
          <p:nvPr>
            <p:ph type="title"/>
          </p:nvPr>
        </p:nvSpPr>
        <p:spPr/>
        <p:txBody>
          <a:bodyPr/>
          <a:lstStyle/>
          <a:p>
            <a:r>
              <a:rPr lang="en-US" altLang="en-US"/>
              <a:t>User Threads</a:t>
            </a:r>
          </a:p>
        </p:txBody>
      </p:sp>
      <p:sp>
        <p:nvSpPr>
          <p:cNvPr id="60419" name="Rectangle 3">
            <a:extLst>
              <a:ext uri="{FF2B5EF4-FFF2-40B4-BE49-F238E27FC236}">
                <a16:creationId xmlns:a16="http://schemas.microsoft.com/office/drawing/2014/main" id="{908388F4-A8F8-807D-16D1-C3461B43B7E8}"/>
              </a:ext>
            </a:extLst>
          </p:cNvPr>
          <p:cNvSpPr>
            <a:spLocks noGrp="1" noChangeArrowheads="1"/>
          </p:cNvSpPr>
          <p:nvPr>
            <p:ph type="body" idx="4294967295"/>
          </p:nvPr>
        </p:nvSpPr>
        <p:spPr>
          <a:xfrm>
            <a:off x="628650" y="1780112"/>
            <a:ext cx="7886700" cy="4351338"/>
          </a:xfrm>
        </p:spPr>
        <p:txBody>
          <a:bodyPr/>
          <a:lstStyle/>
          <a:p>
            <a:r>
              <a:rPr lang="en-US" altLang="en-US" sz="2400" dirty="0">
                <a:latin typeface="Times New Roman" panose="02020603050405020304" pitchFamily="18" charset="0"/>
                <a:cs typeface="Times New Roman" panose="02020603050405020304" pitchFamily="18" charset="0"/>
              </a:rPr>
              <a:t>Thread management done by user-level threads library. The library provides support for thread creation, scheduling and management with no support from the kernel.</a:t>
            </a:r>
          </a:p>
          <a:p>
            <a:r>
              <a:rPr lang="en-US" altLang="en-US" sz="2400" dirty="0">
                <a:latin typeface="Times New Roman" panose="02020603050405020304" pitchFamily="18" charset="0"/>
                <a:cs typeface="Times New Roman" panose="02020603050405020304" pitchFamily="18" charset="0"/>
              </a:rPr>
              <a:t>Three primary thread libraries:</a:t>
            </a:r>
          </a:p>
          <a:p>
            <a:pPr lvl="1"/>
            <a:r>
              <a:rPr lang="en-US" altLang="en-US" sz="2400" dirty="0">
                <a:latin typeface="Times New Roman" panose="02020603050405020304" pitchFamily="18" charset="0"/>
                <a:cs typeface="Times New Roman" panose="02020603050405020304" pitchFamily="18" charset="0"/>
              </a:rPr>
              <a:t> POSIX </a:t>
            </a:r>
            <a:r>
              <a:rPr lang="en-US" altLang="en-US" sz="2400" dirty="0" err="1">
                <a:latin typeface="Times New Roman" panose="02020603050405020304" pitchFamily="18" charset="0"/>
                <a:cs typeface="Times New Roman" panose="02020603050405020304" pitchFamily="18" charset="0"/>
              </a:rPr>
              <a:t>Pthreads</a:t>
            </a:r>
            <a:endParaRPr lang="en-US" altLang="en-US" sz="2400" i="1" dirty="0">
              <a:latin typeface="Times New Roman" panose="02020603050405020304" pitchFamily="18" charset="0"/>
              <a:cs typeface="Times New Roman" panose="02020603050405020304" pitchFamily="18" charset="0"/>
            </a:endParaRPr>
          </a:p>
          <a:p>
            <a:pPr lvl="1"/>
            <a:r>
              <a:rPr lang="en-US" altLang="en-US" sz="2400" dirty="0">
                <a:latin typeface="Times New Roman" panose="02020603050405020304" pitchFamily="18" charset="0"/>
                <a:cs typeface="Times New Roman" panose="02020603050405020304" pitchFamily="18" charset="0"/>
              </a:rPr>
              <a:t> Win32 threads</a:t>
            </a:r>
          </a:p>
          <a:p>
            <a:pPr lvl="1"/>
            <a:r>
              <a:rPr lang="en-US" altLang="en-US" sz="2400" dirty="0">
                <a:latin typeface="Times New Roman" panose="02020603050405020304" pitchFamily="18" charset="0"/>
                <a:cs typeface="Times New Roman" panose="02020603050405020304" pitchFamily="18" charset="0"/>
              </a:rPr>
              <a:t> Java threads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3EC60839-67BD-779D-3BA6-13DD02256245}"/>
              </a:ext>
            </a:extLst>
          </p:cNvPr>
          <p:cNvSpPr>
            <a:spLocks noGrp="1" noChangeArrowheads="1"/>
          </p:cNvSpPr>
          <p:nvPr>
            <p:ph type="title"/>
          </p:nvPr>
        </p:nvSpPr>
        <p:spPr/>
        <p:txBody>
          <a:bodyPr/>
          <a:lstStyle/>
          <a:p>
            <a:r>
              <a:rPr lang="en-US" altLang="en-US"/>
              <a:t>Kernel Threads</a:t>
            </a:r>
          </a:p>
        </p:txBody>
      </p:sp>
      <p:sp>
        <p:nvSpPr>
          <p:cNvPr id="61443" name="Rectangle 3">
            <a:extLst>
              <a:ext uri="{FF2B5EF4-FFF2-40B4-BE49-F238E27FC236}">
                <a16:creationId xmlns:a16="http://schemas.microsoft.com/office/drawing/2014/main" id="{CFBCA529-8734-E422-5DDD-625D646AF0A9}"/>
              </a:ext>
            </a:extLst>
          </p:cNvPr>
          <p:cNvSpPr>
            <a:spLocks noGrp="1" noChangeArrowheads="1"/>
          </p:cNvSpPr>
          <p:nvPr>
            <p:ph type="body" idx="4294967295"/>
          </p:nvPr>
        </p:nvSpPr>
        <p:spPr>
          <a:xfrm>
            <a:off x="762000" y="1780112"/>
            <a:ext cx="7886700" cy="4351338"/>
          </a:xfrm>
        </p:spPr>
        <p:txBody>
          <a:bodyPr/>
          <a:lstStyle/>
          <a:p>
            <a:r>
              <a:rPr lang="en-US" altLang="en-US" dirty="0"/>
              <a:t>Supported by the Kernel</a:t>
            </a:r>
            <a:br>
              <a:rPr lang="en-US" altLang="en-US" dirty="0"/>
            </a:br>
            <a:endParaRPr lang="en-US" altLang="en-US" dirty="0"/>
          </a:p>
          <a:p>
            <a:r>
              <a:rPr lang="en-US" altLang="en-US" dirty="0"/>
              <a:t>Examples</a:t>
            </a:r>
          </a:p>
          <a:p>
            <a:pPr lvl="1"/>
            <a:r>
              <a:rPr lang="en-US" altLang="en-US" dirty="0"/>
              <a:t>Windows XP/2000</a:t>
            </a:r>
          </a:p>
          <a:p>
            <a:pPr lvl="1"/>
            <a:r>
              <a:rPr lang="en-US" altLang="en-US" dirty="0"/>
              <a:t>Solaris</a:t>
            </a:r>
          </a:p>
          <a:p>
            <a:pPr lvl="1"/>
            <a:r>
              <a:rPr lang="en-US" altLang="en-US" dirty="0"/>
              <a:t>Linux</a:t>
            </a:r>
          </a:p>
          <a:p>
            <a:pPr lvl="1"/>
            <a:r>
              <a:rPr lang="en-US" altLang="en-US" dirty="0"/>
              <a:t>Tru64 UNIX</a:t>
            </a:r>
          </a:p>
          <a:p>
            <a:pPr lvl="1"/>
            <a:r>
              <a:rPr lang="en-US" altLang="en-US" dirty="0"/>
              <a:t>Mac OS X</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8BE228D1-3972-11B8-15F8-DA2E0B7F71A3}"/>
              </a:ext>
            </a:extLst>
          </p:cNvPr>
          <p:cNvSpPr>
            <a:spLocks noGrp="1" noChangeArrowheads="1"/>
          </p:cNvSpPr>
          <p:nvPr>
            <p:ph type="title"/>
          </p:nvPr>
        </p:nvSpPr>
        <p:spPr/>
        <p:txBody>
          <a:bodyPr/>
          <a:lstStyle/>
          <a:p>
            <a:r>
              <a:rPr lang="en-US" altLang="en-US"/>
              <a:t>Multithreading Models</a:t>
            </a:r>
          </a:p>
        </p:txBody>
      </p:sp>
      <p:sp>
        <p:nvSpPr>
          <p:cNvPr id="62467" name="Rectangle 3">
            <a:extLst>
              <a:ext uri="{FF2B5EF4-FFF2-40B4-BE49-F238E27FC236}">
                <a16:creationId xmlns:a16="http://schemas.microsoft.com/office/drawing/2014/main" id="{ABDB0C4A-241B-44D9-0C79-A92684CD4677}"/>
              </a:ext>
            </a:extLst>
          </p:cNvPr>
          <p:cNvSpPr>
            <a:spLocks noGrp="1" noChangeArrowheads="1"/>
          </p:cNvSpPr>
          <p:nvPr>
            <p:ph type="body" idx="4294967295"/>
          </p:nvPr>
        </p:nvSpPr>
        <p:spPr>
          <a:xfrm>
            <a:off x="1066800" y="1780112"/>
            <a:ext cx="7886700" cy="4351338"/>
          </a:xfrm>
        </p:spPr>
        <p:txBody>
          <a:bodyPr/>
          <a:lstStyle/>
          <a:p>
            <a:r>
              <a:rPr lang="en-US" altLang="en-US" dirty="0"/>
              <a:t>Many-to-One</a:t>
            </a:r>
            <a:br>
              <a:rPr lang="en-US" altLang="en-US" dirty="0"/>
            </a:br>
            <a:endParaRPr lang="en-US" altLang="en-US" dirty="0"/>
          </a:p>
          <a:p>
            <a:r>
              <a:rPr lang="en-US" altLang="en-US" dirty="0"/>
              <a:t>One-to-One</a:t>
            </a:r>
            <a:br>
              <a:rPr lang="en-US" altLang="en-US" dirty="0"/>
            </a:br>
            <a:endParaRPr lang="en-US" altLang="en-US" dirty="0"/>
          </a:p>
          <a:p>
            <a:r>
              <a:rPr lang="en-US" altLang="en-US" dirty="0"/>
              <a:t>Many-to-Many</a:t>
            </a:r>
          </a:p>
          <a:p>
            <a:endParaRPr lang="en-US"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12D1ED3A-7AD6-4BF6-B8A5-3C1DC391C584}"/>
              </a:ext>
            </a:extLst>
          </p:cNvPr>
          <p:cNvSpPr>
            <a:spLocks noGrp="1" noChangeArrowheads="1"/>
          </p:cNvSpPr>
          <p:nvPr>
            <p:ph type="title"/>
          </p:nvPr>
        </p:nvSpPr>
        <p:spPr/>
        <p:txBody>
          <a:bodyPr/>
          <a:lstStyle/>
          <a:p>
            <a:r>
              <a:rPr lang="en-US" altLang="en-US"/>
              <a:t>Many-to-One</a:t>
            </a:r>
          </a:p>
        </p:txBody>
      </p:sp>
      <p:sp>
        <p:nvSpPr>
          <p:cNvPr id="63491" name="Rectangle 3">
            <a:extLst>
              <a:ext uri="{FF2B5EF4-FFF2-40B4-BE49-F238E27FC236}">
                <a16:creationId xmlns:a16="http://schemas.microsoft.com/office/drawing/2014/main" id="{B7EC955C-6C2A-B761-0714-69B9BEC72AB3}"/>
              </a:ext>
            </a:extLst>
          </p:cNvPr>
          <p:cNvSpPr>
            <a:spLocks noGrp="1" noChangeArrowheads="1"/>
          </p:cNvSpPr>
          <p:nvPr>
            <p:ph type="body" idx="4294967295"/>
          </p:nvPr>
        </p:nvSpPr>
        <p:spPr>
          <a:xfrm>
            <a:off x="573162" y="1905000"/>
            <a:ext cx="7886700" cy="4351338"/>
          </a:xfrm>
        </p:spPr>
        <p:txBody>
          <a:bodyPr>
            <a:normAutofit/>
          </a:bodyPr>
          <a:lstStyle/>
          <a:p>
            <a:r>
              <a:rPr lang="en-US" altLang="en-US" dirty="0">
                <a:latin typeface="Times New Roman" panose="02020603050405020304" pitchFamily="18" charset="0"/>
                <a:cs typeface="Times New Roman" panose="02020603050405020304" pitchFamily="18" charset="0"/>
              </a:rPr>
              <a:t>Many user-level threads mapped to single kernel thread. Thread management is done in user space, so it is efficient, but the entire process will block if a thread makes a blocking system call. Also, because only one thread can access the kernel at a time, multiple threads are unable to run in parallel on multiprocessors.</a:t>
            </a:r>
          </a:p>
          <a:p>
            <a:r>
              <a:rPr lang="en-US" altLang="en-US" dirty="0">
                <a:latin typeface="Times New Roman" panose="02020603050405020304" pitchFamily="18" charset="0"/>
                <a:cs typeface="Times New Roman" panose="02020603050405020304" pitchFamily="18" charset="0"/>
              </a:rPr>
              <a:t>Examples:</a:t>
            </a:r>
          </a:p>
          <a:p>
            <a:pPr lvl="1"/>
            <a:r>
              <a:rPr lang="en-US" altLang="en-US" sz="2800" dirty="0">
                <a:latin typeface="Times New Roman" panose="02020603050405020304" pitchFamily="18" charset="0"/>
                <a:cs typeface="Times New Roman" panose="02020603050405020304" pitchFamily="18" charset="0"/>
              </a:rPr>
              <a:t>Solaris Green Threads</a:t>
            </a:r>
          </a:p>
          <a:p>
            <a:pPr lvl="1"/>
            <a:r>
              <a:rPr lang="en-US" altLang="en-US" sz="2800" dirty="0">
                <a:latin typeface="Times New Roman" panose="02020603050405020304" pitchFamily="18" charset="0"/>
                <a:cs typeface="Times New Roman" panose="02020603050405020304" pitchFamily="18" charset="0"/>
              </a:rPr>
              <a:t>GNU Portable Threads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a:extLst>
              <a:ext uri="{FF2B5EF4-FFF2-40B4-BE49-F238E27FC236}">
                <a16:creationId xmlns:a16="http://schemas.microsoft.com/office/drawing/2014/main" id="{1B301A54-0AE9-A83D-C0AA-56953CCD6429}"/>
              </a:ext>
            </a:extLst>
          </p:cNvPr>
          <p:cNvSpPr>
            <a:spLocks noGrp="1" noChangeArrowheads="1"/>
          </p:cNvSpPr>
          <p:nvPr>
            <p:ph type="title"/>
          </p:nvPr>
        </p:nvSpPr>
        <p:spPr/>
        <p:txBody>
          <a:bodyPr/>
          <a:lstStyle/>
          <a:p>
            <a:r>
              <a:rPr lang="en-US" altLang="en-US"/>
              <a:t>Many-to-One Model</a:t>
            </a:r>
          </a:p>
        </p:txBody>
      </p:sp>
      <p:pic>
        <p:nvPicPr>
          <p:cNvPr id="104452" name="Picture 4">
            <a:extLst>
              <a:ext uri="{FF2B5EF4-FFF2-40B4-BE49-F238E27FC236}">
                <a16:creationId xmlns:a16="http://schemas.microsoft.com/office/drawing/2014/main" id="{F82C7DB6-B8BF-B983-134E-E1B724D92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2682" t="1207" r="12682" b="1208"/>
          <a:stretch>
            <a:fillRect/>
          </a:stretch>
        </p:blipFill>
        <p:spPr bwMode="auto">
          <a:xfrm>
            <a:off x="2233613" y="1592263"/>
            <a:ext cx="4475162" cy="4387850"/>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1DC4DFFB-B497-FE16-D3D2-BF7B588A4F87}"/>
              </a:ext>
            </a:extLst>
          </p:cNvPr>
          <p:cNvSpPr>
            <a:spLocks noGrp="1" noChangeArrowheads="1"/>
          </p:cNvSpPr>
          <p:nvPr>
            <p:ph type="title"/>
          </p:nvPr>
        </p:nvSpPr>
        <p:spPr/>
        <p:txBody>
          <a:bodyPr/>
          <a:lstStyle/>
          <a:p>
            <a:r>
              <a:rPr lang="en-US" altLang="en-US"/>
              <a:t>One-to-One</a:t>
            </a:r>
          </a:p>
        </p:txBody>
      </p:sp>
      <p:sp>
        <p:nvSpPr>
          <p:cNvPr id="64515" name="Rectangle 3">
            <a:extLst>
              <a:ext uri="{FF2B5EF4-FFF2-40B4-BE49-F238E27FC236}">
                <a16:creationId xmlns:a16="http://schemas.microsoft.com/office/drawing/2014/main" id="{CEE603A2-CA19-9480-6FDC-E62B7211E2EA}"/>
              </a:ext>
            </a:extLst>
          </p:cNvPr>
          <p:cNvSpPr>
            <a:spLocks noGrp="1" noChangeArrowheads="1"/>
          </p:cNvSpPr>
          <p:nvPr>
            <p:ph type="body" idx="4294967295"/>
          </p:nvPr>
        </p:nvSpPr>
        <p:spPr>
          <a:xfrm>
            <a:off x="628650" y="1770781"/>
            <a:ext cx="7886700" cy="4351338"/>
          </a:xfrm>
        </p:spPr>
        <p:txBody>
          <a:bodyPr/>
          <a:lstStyle/>
          <a:p>
            <a:r>
              <a:rPr lang="en-US" altLang="en-US" dirty="0"/>
              <a:t>Each user-level thread maps to kernel thread. </a:t>
            </a:r>
          </a:p>
          <a:p>
            <a:r>
              <a:rPr lang="en-US" altLang="en-US" dirty="0"/>
              <a:t>Examples</a:t>
            </a:r>
          </a:p>
          <a:p>
            <a:pPr lvl="1"/>
            <a:r>
              <a:rPr lang="en-US" altLang="en-US" dirty="0"/>
              <a:t>Windows NT/XP/2000</a:t>
            </a:r>
          </a:p>
          <a:p>
            <a:pPr lvl="1"/>
            <a:r>
              <a:rPr lang="en-US" altLang="en-US" dirty="0"/>
              <a:t>Linux</a:t>
            </a:r>
          </a:p>
          <a:p>
            <a:pPr lvl="1"/>
            <a:r>
              <a:rPr lang="en-US" altLang="en-US" dirty="0"/>
              <a:t>Solaris 9 and later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F6C6F08E-2891-76E1-2AEE-BF6DD8D049C0}"/>
              </a:ext>
            </a:extLst>
          </p:cNvPr>
          <p:cNvSpPr>
            <a:spLocks noGrp="1" noChangeArrowheads="1"/>
          </p:cNvSpPr>
          <p:nvPr>
            <p:ph type="title"/>
          </p:nvPr>
        </p:nvSpPr>
        <p:spPr/>
        <p:txBody>
          <a:bodyPr/>
          <a:lstStyle/>
          <a:p>
            <a:r>
              <a:rPr lang="en-US" altLang="en-US"/>
              <a:t>One-to-one Model</a:t>
            </a:r>
          </a:p>
        </p:txBody>
      </p:sp>
      <p:pic>
        <p:nvPicPr>
          <p:cNvPr id="32775" name="Picture 7">
            <a:extLst>
              <a:ext uri="{FF2B5EF4-FFF2-40B4-BE49-F238E27FC236}">
                <a16:creationId xmlns:a16="http://schemas.microsoft.com/office/drawing/2014/main" id="{A4914915-DD20-CA39-912E-EFB664BEF1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60" t="25420" r="540" b="25180"/>
          <a:stretch>
            <a:fillRect/>
          </a:stretch>
        </p:blipFill>
        <p:spPr bwMode="auto">
          <a:xfrm>
            <a:off x="1314450" y="2057400"/>
            <a:ext cx="6577013" cy="2459038"/>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1AF89E00-B19D-1134-15AE-C4A1428745AD}"/>
              </a:ext>
            </a:extLst>
          </p:cNvPr>
          <p:cNvSpPr>
            <a:spLocks noGrp="1" noChangeArrowheads="1"/>
          </p:cNvSpPr>
          <p:nvPr>
            <p:ph type="title"/>
          </p:nvPr>
        </p:nvSpPr>
        <p:spPr/>
        <p:txBody>
          <a:bodyPr/>
          <a:lstStyle/>
          <a:p>
            <a:r>
              <a:rPr lang="en-US" altLang="en-US"/>
              <a:t>Many-to-Many Model</a:t>
            </a:r>
          </a:p>
        </p:txBody>
      </p:sp>
      <p:sp>
        <p:nvSpPr>
          <p:cNvPr id="81923" name="Rectangle 3">
            <a:extLst>
              <a:ext uri="{FF2B5EF4-FFF2-40B4-BE49-F238E27FC236}">
                <a16:creationId xmlns:a16="http://schemas.microsoft.com/office/drawing/2014/main" id="{AD546C15-11E4-2441-0D62-FB2247373914}"/>
              </a:ext>
            </a:extLst>
          </p:cNvPr>
          <p:cNvSpPr>
            <a:spLocks noGrp="1" noChangeArrowheads="1"/>
          </p:cNvSpPr>
          <p:nvPr>
            <p:ph type="body" idx="4294967295"/>
          </p:nvPr>
        </p:nvSpPr>
        <p:spPr>
          <a:xfrm>
            <a:off x="914400" y="1752600"/>
            <a:ext cx="6894513" cy="4445000"/>
          </a:xfrm>
        </p:spPr>
        <p:txBody>
          <a:bodyPr/>
          <a:lstStyle/>
          <a:p>
            <a:r>
              <a:rPr lang="en-US" altLang="en-US" dirty="0"/>
              <a:t>Allows many user level threads to be mapped to many kernel threads</a:t>
            </a:r>
          </a:p>
          <a:p>
            <a:r>
              <a:rPr lang="en-US" altLang="en-US" dirty="0"/>
              <a:t>Allows the  operating system to create a sufficient number of kernel threads</a:t>
            </a:r>
          </a:p>
          <a:p>
            <a:r>
              <a:rPr lang="en-US" altLang="en-US" dirty="0"/>
              <a:t>Solaris prior to version 9</a:t>
            </a:r>
          </a:p>
          <a:p>
            <a:r>
              <a:rPr lang="en-US" altLang="en-US" dirty="0"/>
              <a:t>Windows NT/2000 with the </a:t>
            </a:r>
            <a:r>
              <a:rPr lang="en-US" altLang="en-US" i="1" dirty="0" err="1"/>
              <a:t>ThreadFiber</a:t>
            </a:r>
            <a:r>
              <a:rPr lang="en-US" altLang="en-US" dirty="0"/>
              <a:t> package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D13F2ACC-3A83-4D90-2AE0-D74D5FC7C46C}"/>
              </a:ext>
            </a:extLst>
          </p:cNvPr>
          <p:cNvSpPr>
            <a:spLocks noGrp="1" noChangeArrowheads="1"/>
          </p:cNvSpPr>
          <p:nvPr>
            <p:ph type="title"/>
          </p:nvPr>
        </p:nvSpPr>
        <p:spPr/>
        <p:txBody>
          <a:bodyPr/>
          <a:lstStyle/>
          <a:p>
            <a:r>
              <a:rPr lang="en-US" altLang="en-US"/>
              <a:t>Many-to-Many Model</a:t>
            </a:r>
          </a:p>
        </p:txBody>
      </p:sp>
      <p:pic>
        <p:nvPicPr>
          <p:cNvPr id="33799" name="Picture 7">
            <a:extLst>
              <a:ext uri="{FF2B5EF4-FFF2-40B4-BE49-F238E27FC236}">
                <a16:creationId xmlns:a16="http://schemas.microsoft.com/office/drawing/2014/main" id="{498941F0-9E99-E0B5-94A3-EC4FDD6475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703" t="838" r="6912" b="838"/>
          <a:stretch>
            <a:fillRect/>
          </a:stretch>
        </p:blipFill>
        <p:spPr bwMode="auto">
          <a:xfrm>
            <a:off x="2128838" y="1727200"/>
            <a:ext cx="4714875" cy="4024313"/>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8A202BAC-34FA-DC3D-1F30-E636F107B618}"/>
              </a:ext>
            </a:extLst>
          </p:cNvPr>
          <p:cNvSpPr>
            <a:spLocks noGrp="1" noChangeArrowheads="1"/>
          </p:cNvSpPr>
          <p:nvPr>
            <p:ph type="title"/>
          </p:nvPr>
        </p:nvSpPr>
        <p:spPr/>
        <p:txBody>
          <a:bodyPr/>
          <a:lstStyle/>
          <a:p>
            <a:r>
              <a:rPr lang="en-US" altLang="en-US"/>
              <a:t>Two-level Model</a:t>
            </a:r>
          </a:p>
        </p:txBody>
      </p:sp>
      <p:sp>
        <p:nvSpPr>
          <p:cNvPr id="107523" name="Rectangle 3">
            <a:extLst>
              <a:ext uri="{FF2B5EF4-FFF2-40B4-BE49-F238E27FC236}">
                <a16:creationId xmlns:a16="http://schemas.microsoft.com/office/drawing/2014/main" id="{10D0E9B9-479E-33D2-EC43-20F404EFE5C5}"/>
              </a:ext>
            </a:extLst>
          </p:cNvPr>
          <p:cNvSpPr>
            <a:spLocks noGrp="1" noChangeArrowheads="1"/>
          </p:cNvSpPr>
          <p:nvPr>
            <p:ph type="body" idx="4294967295"/>
          </p:nvPr>
        </p:nvSpPr>
        <p:spPr>
          <a:xfrm>
            <a:off x="1371600" y="1981200"/>
            <a:ext cx="6502400" cy="4456113"/>
          </a:xfrm>
        </p:spPr>
        <p:txBody>
          <a:bodyPr/>
          <a:lstStyle/>
          <a:p>
            <a:r>
              <a:rPr lang="en-US" altLang="en-US" dirty="0"/>
              <a:t>Similar to M:M, except that it allows a user thread to be </a:t>
            </a:r>
            <a:r>
              <a:rPr lang="en-US" altLang="en-US" b="1" dirty="0"/>
              <a:t>bound</a:t>
            </a:r>
            <a:r>
              <a:rPr lang="en-US" altLang="en-US" dirty="0"/>
              <a:t> to kernel thread</a:t>
            </a:r>
          </a:p>
          <a:p>
            <a:r>
              <a:rPr lang="en-US" altLang="en-US" dirty="0"/>
              <a:t>Examples</a:t>
            </a:r>
          </a:p>
          <a:p>
            <a:pPr lvl="1"/>
            <a:r>
              <a:rPr lang="en-US" altLang="en-US" dirty="0"/>
              <a:t>IRIX</a:t>
            </a:r>
          </a:p>
          <a:p>
            <a:pPr lvl="1"/>
            <a:r>
              <a:rPr lang="en-US" altLang="en-US" dirty="0"/>
              <a:t>HP-UX</a:t>
            </a:r>
          </a:p>
          <a:p>
            <a:pPr lvl="1"/>
            <a:r>
              <a:rPr lang="en-US" altLang="en-US" dirty="0"/>
              <a:t>Tru64 UNIX</a:t>
            </a:r>
          </a:p>
          <a:p>
            <a:pPr lvl="1"/>
            <a:r>
              <a:rPr lang="en-US" altLang="en-US" dirty="0"/>
              <a:t>Solaris 8 and earlier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2209800" y="805655"/>
            <a:ext cx="6224989" cy="576263"/>
          </a:xfrm>
        </p:spPr>
        <p:txBody>
          <a:bodyPr>
            <a:normAutofit/>
          </a:bodyPr>
          <a:lstStyle/>
          <a:p>
            <a:pPr eaLnBrk="1" hangingPunct="1"/>
            <a:r>
              <a:rPr lang="en-US" altLang="ar-SA" b="1" dirty="0">
                <a:solidFill>
                  <a:schemeClr val="bg1"/>
                </a:solidFill>
              </a:rPr>
              <a:t>Objectives Chapter 5 </a:t>
            </a:r>
            <a:r>
              <a:rPr lang="en-US" altLang="ar-SA" sz="3200" dirty="0"/>
              <a:t>CPU scheduling</a:t>
            </a:r>
            <a:endParaRPr lang="en-US" altLang="ar-SA" b="1" dirty="0">
              <a:solidFill>
                <a:schemeClr val="bg1"/>
              </a:solidFill>
            </a:endParaRPr>
          </a:p>
        </p:txBody>
      </p:sp>
      <p:sp>
        <p:nvSpPr>
          <p:cNvPr id="7171" name="Content Placeholder 2"/>
          <p:cNvSpPr>
            <a:spLocks noGrp="1"/>
          </p:cNvSpPr>
          <p:nvPr>
            <p:ph idx="4294967295"/>
          </p:nvPr>
        </p:nvSpPr>
        <p:spPr>
          <a:xfrm>
            <a:off x="565150" y="2209800"/>
            <a:ext cx="8045450" cy="3554413"/>
          </a:xfrm>
        </p:spPr>
        <p:txBody>
          <a:bodyPr>
            <a:normAutofit fontScale="92500"/>
          </a:bodyPr>
          <a:lstStyle/>
          <a:p>
            <a:pPr algn="l" rtl="0"/>
            <a:r>
              <a:rPr lang="en-US" altLang="ar-SA" sz="3200" dirty="0"/>
              <a:t>To introduce CPU scheduling, which is the basis for multi programmed operating systems</a:t>
            </a:r>
          </a:p>
          <a:p>
            <a:pPr algn="l" rtl="0"/>
            <a:r>
              <a:rPr lang="en-US" altLang="ar-SA" sz="3200" dirty="0"/>
              <a:t>To describe various CPU-scheduling algorithms ( There is no one best solution. </a:t>
            </a:r>
            <a:r>
              <a:rPr lang="en-US" altLang="ar-SA" sz="3200" dirty="0">
                <a:solidFill>
                  <a:srgbClr val="FF0000"/>
                </a:solidFill>
              </a:rPr>
              <a:t>No one is perfect</a:t>
            </a:r>
            <a:r>
              <a:rPr lang="en-US" altLang="ar-SA" sz="3200" dirty="0"/>
              <a:t>!)</a:t>
            </a:r>
          </a:p>
          <a:p>
            <a:pPr algn="l" rtl="0"/>
            <a:r>
              <a:rPr lang="en-US" altLang="ar-SA" sz="3200" dirty="0"/>
              <a:t>To discuss evaluation criteria for selecting a CPU-scheduling algorithm for a particular system</a:t>
            </a:r>
          </a:p>
        </p:txBody>
      </p:sp>
    </p:spTree>
    <p:extLst>
      <p:ext uri="{BB962C8B-B14F-4D97-AF65-F5344CB8AC3E}">
        <p14:creationId xmlns:p14="http://schemas.microsoft.com/office/powerpoint/2010/main" val="2951582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a:bodyPr>
          <a:lstStyle/>
          <a:p>
            <a:pPr eaLnBrk="1" fontAlgn="auto" hangingPunct="1">
              <a:spcAft>
                <a:spcPts val="0"/>
              </a:spcAft>
              <a:defRPr/>
            </a:pPr>
            <a:r>
              <a:rPr lang="en-US" b="1" dirty="0">
                <a:solidFill>
                  <a:schemeClr val="bg1"/>
                </a:solidFill>
              </a:rPr>
              <a:t>Basic Concepts</a:t>
            </a:r>
          </a:p>
        </p:txBody>
      </p:sp>
      <p:sp>
        <p:nvSpPr>
          <p:cNvPr id="10243" name="Rectangle 3"/>
          <p:cNvSpPr>
            <a:spLocks noGrp="1" noChangeArrowheads="1"/>
          </p:cNvSpPr>
          <p:nvPr>
            <p:ph idx="4294967295"/>
          </p:nvPr>
        </p:nvSpPr>
        <p:spPr>
          <a:xfrm>
            <a:off x="1138167" y="2179638"/>
            <a:ext cx="7351713" cy="4678362"/>
          </a:xfrm>
        </p:spPr>
        <p:txBody>
          <a:bodyPr/>
          <a:lstStyle/>
          <a:p>
            <a:pPr algn="l" rtl="0" eaLnBrk="1" hangingPunct="1"/>
            <a:r>
              <a:rPr lang="en-US" dirty="0"/>
              <a:t>Single Process </a:t>
            </a:r>
            <a:r>
              <a:rPr lang="en-US" dirty="0">
                <a:sym typeface="Wingdings" pitchFamily="2" charset="2"/>
              </a:rPr>
              <a:t> one process at a time </a:t>
            </a:r>
            <a:endParaRPr lang="en-US" dirty="0"/>
          </a:p>
          <a:p>
            <a:pPr algn="l" rtl="0" eaLnBrk="1" hangingPunct="1"/>
            <a:r>
              <a:rPr lang="en-US" dirty="0"/>
              <a:t>Maximum CPU utilization obtained with multiprogramming</a:t>
            </a:r>
          </a:p>
          <a:p>
            <a:pPr algn="l" rtl="0" eaLnBrk="1" hangingPunct="1"/>
            <a:r>
              <a:rPr lang="en-US" dirty="0"/>
              <a:t>CPU idle :waiting time is wasted </a:t>
            </a:r>
          </a:p>
        </p:txBody>
      </p:sp>
      <p:sp>
        <p:nvSpPr>
          <p:cNvPr id="9220"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80A0F655-E6F9-48E8-A387-CF694FB6E74E}" type="slidenum">
              <a:rPr lang="en-US" smtClean="0">
                <a:solidFill>
                  <a:srgbClr val="FFFFFF"/>
                </a:solidFill>
              </a:rPr>
              <a:pPr/>
              <a:t>19</a:t>
            </a:fld>
            <a:endParaRPr lang="en-US">
              <a:solidFill>
                <a:srgbClr val="FFFFFF"/>
              </a:solidFill>
            </a:endParaRPr>
          </a:p>
        </p:txBody>
      </p:sp>
    </p:spTree>
    <p:extLst>
      <p:ext uri="{BB962C8B-B14F-4D97-AF65-F5344CB8AC3E}">
        <p14:creationId xmlns:p14="http://schemas.microsoft.com/office/powerpoint/2010/main" val="33729252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checkerboard(across)">
                                      <p:cBhvr>
                                        <p:cTn id="7" dur="500"/>
                                        <p:tgtEl>
                                          <p:spTgt spid="102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3">
                                            <p:txEl>
                                              <p:pRg st="1" end="1"/>
                                            </p:txEl>
                                          </p:spTgt>
                                        </p:tgtEl>
                                        <p:attrNameLst>
                                          <p:attrName>style.visibility</p:attrName>
                                        </p:attrNameLst>
                                      </p:cBhvr>
                                      <p:to>
                                        <p:strVal val="visible"/>
                                      </p:to>
                                    </p:set>
                                    <p:animEffect transition="in" filter="checkerboard(across)">
                                      <p:cBhvr>
                                        <p:cTn id="12" dur="500"/>
                                        <p:tgtEl>
                                          <p:spTgt spid="1024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checkerboard(across)">
                                      <p:cBhvr>
                                        <p:cTn id="17" dur="500"/>
                                        <p:tgtEl>
                                          <p:spTgt spid="102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b="1" dirty="0">
                <a:solidFill>
                  <a:schemeClr val="bg1"/>
                </a:solidFill>
              </a:rPr>
              <a:t>Basic Concepts</a:t>
            </a:r>
            <a:endParaRPr lang="ar-EG" b="1" dirty="0">
              <a:solidFill>
                <a:schemeClr val="bg1"/>
              </a:solidFill>
            </a:endParaRPr>
          </a:p>
        </p:txBody>
      </p:sp>
      <p:sp>
        <p:nvSpPr>
          <p:cNvPr id="4" name="Content Placeholder 3"/>
          <p:cNvSpPr>
            <a:spLocks noGrp="1"/>
          </p:cNvSpPr>
          <p:nvPr>
            <p:ph idx="4294967295"/>
          </p:nvPr>
        </p:nvSpPr>
        <p:spPr>
          <a:xfrm>
            <a:off x="573162" y="1981200"/>
            <a:ext cx="7886700" cy="4351338"/>
          </a:xfrm>
        </p:spPr>
        <p:txBody>
          <a:bodyPr>
            <a:normAutofit/>
          </a:bodyPr>
          <a:lstStyle/>
          <a:p>
            <a:pPr algn="l" rtl="0"/>
            <a:r>
              <a:rPr lang="en-US" b="1" dirty="0"/>
              <a:t>Cycle</a:t>
            </a:r>
            <a:r>
              <a:rPr lang="en-US" dirty="0"/>
              <a:t> – Process execution consists of a </a:t>
            </a:r>
            <a:r>
              <a:rPr lang="en-US" i="1" dirty="0"/>
              <a:t>cycle</a:t>
            </a:r>
            <a:r>
              <a:rPr lang="en-US" dirty="0"/>
              <a:t> of CPU execution and I/O wait</a:t>
            </a:r>
          </a:p>
          <a:p>
            <a:pPr algn="l" rtl="0"/>
            <a:r>
              <a:rPr lang="en-US" b="1" dirty="0"/>
              <a:t>CPU burst</a:t>
            </a:r>
            <a:r>
              <a:rPr lang="en-US" dirty="0"/>
              <a:t>: a time interval when a process uses CPU only.</a:t>
            </a:r>
          </a:p>
          <a:p>
            <a:pPr algn="l" rtl="0"/>
            <a:r>
              <a:rPr lang="en-US" b="1" dirty="0"/>
              <a:t>I/O burst</a:t>
            </a:r>
            <a:r>
              <a:rPr lang="en-US" dirty="0"/>
              <a:t>: a time interval when a process uses I/O devices only.</a:t>
            </a:r>
            <a:endParaRPr lang="ar-EG" dirty="0"/>
          </a:p>
        </p:txBody>
      </p:sp>
    </p:spTree>
    <p:extLst>
      <p:ext uri="{BB962C8B-B14F-4D97-AF65-F5344CB8AC3E}">
        <p14:creationId xmlns:p14="http://schemas.microsoft.com/office/powerpoint/2010/main" val="1749352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normAutofit fontScale="90000"/>
          </a:bodyPr>
          <a:lstStyle/>
          <a:p>
            <a:pPr eaLnBrk="1" fontAlgn="auto" hangingPunct="1">
              <a:spcAft>
                <a:spcPts val="0"/>
              </a:spcAft>
              <a:defRPr/>
            </a:pPr>
            <a:r>
              <a:rPr lang="en-US" sz="2800" b="1">
                <a:solidFill>
                  <a:schemeClr val="bg1"/>
                </a:solidFill>
              </a:rPr>
              <a:t>Alternating Sequence of CPU And I/O Bursts</a:t>
            </a:r>
          </a:p>
        </p:txBody>
      </p:sp>
      <p:sp>
        <p:nvSpPr>
          <p:cNvPr id="10244"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77C72C20-C785-41AC-87E8-ECB5FE49E167}" type="slidenum">
              <a:rPr lang="en-US" smtClean="0">
                <a:solidFill>
                  <a:srgbClr val="FFFFFF"/>
                </a:solidFill>
              </a:rPr>
              <a:pPr/>
              <a:t>21</a:t>
            </a:fld>
            <a:endParaRPr lang="en-US">
              <a:solidFill>
                <a:srgbClr val="FFFFFF"/>
              </a:solidFill>
            </a:endParaRPr>
          </a:p>
        </p:txBody>
      </p:sp>
      <p:pic>
        <p:nvPicPr>
          <p:cNvPr id="10243"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6713" y="1676400"/>
            <a:ext cx="4332287" cy="459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15044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E4C1EC1-E2EB-4BB8-933F-332EEA52FA35}"/>
              </a:ext>
            </a:extLst>
          </p:cNvPr>
          <p:cNvSpPr>
            <a:spLocks noGrp="1"/>
          </p:cNvSpPr>
          <p:nvPr>
            <p:ph type="title"/>
          </p:nvPr>
        </p:nvSpPr>
        <p:spPr/>
        <p:txBody>
          <a:bodyPr>
            <a:normAutofit/>
          </a:bodyPr>
          <a:lstStyle/>
          <a:p>
            <a:endParaRPr lang="en-US"/>
          </a:p>
        </p:txBody>
      </p:sp>
      <p:pic>
        <p:nvPicPr>
          <p:cNvPr id="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209800"/>
            <a:ext cx="84582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508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a:bodyPr>
          <a:lstStyle/>
          <a:p>
            <a:pPr eaLnBrk="1" fontAlgn="auto" hangingPunct="1">
              <a:spcAft>
                <a:spcPts val="0"/>
              </a:spcAft>
              <a:defRPr/>
            </a:pPr>
            <a:r>
              <a:rPr lang="en-US" b="1" dirty="0">
                <a:solidFill>
                  <a:schemeClr val="bg1"/>
                </a:solidFill>
              </a:rPr>
              <a:t>CPU Scheduler</a:t>
            </a:r>
          </a:p>
        </p:txBody>
      </p:sp>
      <p:sp>
        <p:nvSpPr>
          <p:cNvPr id="12291" name="Rectangle 3"/>
          <p:cNvSpPr>
            <a:spLocks noGrp="1" noChangeArrowheads="1"/>
          </p:cNvSpPr>
          <p:nvPr>
            <p:ph idx="4294967295"/>
          </p:nvPr>
        </p:nvSpPr>
        <p:spPr>
          <a:xfrm>
            <a:off x="533400" y="2187574"/>
            <a:ext cx="7886700" cy="4351338"/>
          </a:xfrm>
        </p:spPr>
        <p:txBody>
          <a:bodyPr/>
          <a:lstStyle/>
          <a:p>
            <a:pPr algn="l" rtl="0" eaLnBrk="1" hangingPunct="1"/>
            <a:r>
              <a:rPr lang="en-US" dirty="0"/>
              <a:t>CPU idle , operating system selects one process from ready Queue to be executed</a:t>
            </a:r>
          </a:p>
          <a:p>
            <a:pPr algn="l" rtl="0" eaLnBrk="1" hangingPunct="1"/>
            <a:r>
              <a:rPr lang="en-US" dirty="0"/>
              <a:t>Many mechanisms: FIFO, priority …</a:t>
            </a:r>
          </a:p>
          <a:p>
            <a:pPr algn="l" rtl="0" eaLnBrk="1" hangingPunct="1"/>
            <a:r>
              <a:rPr lang="en-US" dirty="0"/>
              <a:t>The Record in the queue are generally process control  block PCBs of the processes </a:t>
            </a:r>
          </a:p>
          <a:p>
            <a:pPr algn="l" rtl="0" eaLnBrk="1" hangingPunct="1"/>
            <a:endParaRPr lang="en-US" dirty="0"/>
          </a:p>
        </p:txBody>
      </p:sp>
      <p:sp>
        <p:nvSpPr>
          <p:cNvPr id="11268"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D94FB935-B254-4DB5-A751-DAA619DACB33}" type="slidenum">
              <a:rPr lang="en-US" smtClean="0">
                <a:solidFill>
                  <a:srgbClr val="FFFFFF"/>
                </a:solidFill>
              </a:rPr>
              <a:pPr/>
              <a:t>23</a:t>
            </a:fld>
            <a:endParaRPr lang="en-US">
              <a:solidFill>
                <a:srgbClr val="FFFFFF"/>
              </a:solidFill>
            </a:endParaRPr>
          </a:p>
        </p:txBody>
      </p:sp>
    </p:spTree>
    <p:extLst>
      <p:ext uri="{BB962C8B-B14F-4D97-AF65-F5344CB8AC3E}">
        <p14:creationId xmlns:p14="http://schemas.microsoft.com/office/powerpoint/2010/main" val="18869983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checkerboard(across)">
                                      <p:cBhvr>
                                        <p:cTn id="7" dur="500"/>
                                        <p:tgtEl>
                                          <p:spTgt spid="122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a:bodyPr>
          <a:lstStyle/>
          <a:p>
            <a:pPr eaLnBrk="1" fontAlgn="auto" hangingPunct="1">
              <a:spcAft>
                <a:spcPts val="0"/>
              </a:spcAft>
              <a:defRPr/>
            </a:pPr>
            <a:r>
              <a:rPr lang="en-US" b="1">
                <a:solidFill>
                  <a:schemeClr val="bg1"/>
                </a:solidFill>
              </a:rPr>
              <a:t>CPU Scheduler</a:t>
            </a:r>
          </a:p>
        </p:txBody>
      </p:sp>
      <p:sp>
        <p:nvSpPr>
          <p:cNvPr id="13315" name="Rectangle 3"/>
          <p:cNvSpPr>
            <a:spLocks noGrp="1" noChangeArrowheads="1"/>
          </p:cNvSpPr>
          <p:nvPr>
            <p:ph idx="4294967295"/>
          </p:nvPr>
        </p:nvSpPr>
        <p:spPr>
          <a:xfrm>
            <a:off x="1143000" y="2133600"/>
            <a:ext cx="7886700" cy="4351338"/>
          </a:xfrm>
        </p:spPr>
        <p:txBody>
          <a:bodyPr/>
          <a:lstStyle/>
          <a:p>
            <a:pPr algn="l" rtl="0" eaLnBrk="1" hangingPunct="1"/>
            <a:r>
              <a:rPr lang="en-US" b="1" dirty="0"/>
              <a:t>Long term scheduling</a:t>
            </a:r>
          </a:p>
          <a:p>
            <a:pPr algn="l" rtl="0" eaLnBrk="1" hangingPunct="1"/>
            <a:r>
              <a:rPr lang="en-US" b="1" dirty="0"/>
              <a:t>Short term scheduling: </a:t>
            </a:r>
            <a:r>
              <a:rPr lang="en-US" dirty="0"/>
              <a:t>CPU scheduler</a:t>
            </a:r>
          </a:p>
          <a:p>
            <a:pPr algn="l" rtl="0" eaLnBrk="1" hangingPunct="1"/>
            <a:r>
              <a:rPr lang="en-US" b="1" dirty="0"/>
              <a:t>Medium term scheduling</a:t>
            </a:r>
          </a:p>
        </p:txBody>
      </p:sp>
      <p:sp>
        <p:nvSpPr>
          <p:cNvPr id="12292"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25FB4810-38DE-4B21-A840-9F395B88B717}" type="slidenum">
              <a:rPr lang="en-US" smtClean="0">
                <a:solidFill>
                  <a:srgbClr val="FFFFFF"/>
                </a:solidFill>
              </a:rPr>
              <a:pPr/>
              <a:t>24</a:t>
            </a:fld>
            <a:endParaRPr lang="en-US">
              <a:solidFill>
                <a:srgbClr val="FFFFFF"/>
              </a:solidFill>
            </a:endParaRPr>
          </a:p>
        </p:txBody>
      </p:sp>
    </p:spTree>
    <p:extLst>
      <p:ext uri="{BB962C8B-B14F-4D97-AF65-F5344CB8AC3E}">
        <p14:creationId xmlns:p14="http://schemas.microsoft.com/office/powerpoint/2010/main" val="2894702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strips(downLeft)">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strips(downLeft)">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strips(downLeft)">
                                      <p:cBhvr>
                                        <p:cTn id="17" dur="500"/>
                                        <p:tgtEl>
                                          <p:spTgt spid="133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rmAutofit/>
          </a:bodyPr>
          <a:lstStyle/>
          <a:p>
            <a:pPr eaLnBrk="1" fontAlgn="auto" hangingPunct="1">
              <a:spcAft>
                <a:spcPts val="0"/>
              </a:spcAft>
              <a:defRPr/>
            </a:pPr>
            <a:r>
              <a:rPr lang="en-US" b="1" dirty="0">
                <a:solidFill>
                  <a:schemeClr val="bg1"/>
                </a:solidFill>
              </a:rPr>
              <a:t>CPU Scheduler</a:t>
            </a:r>
          </a:p>
        </p:txBody>
      </p:sp>
      <p:sp>
        <p:nvSpPr>
          <p:cNvPr id="13315" name="Rectangle 3"/>
          <p:cNvSpPr>
            <a:spLocks noGrp="1" noChangeArrowheads="1"/>
          </p:cNvSpPr>
          <p:nvPr>
            <p:ph idx="4294967295"/>
          </p:nvPr>
        </p:nvSpPr>
        <p:spPr>
          <a:xfrm>
            <a:off x="1524000" y="1524000"/>
            <a:ext cx="7886700" cy="4351338"/>
          </a:xfrm>
        </p:spPr>
        <p:txBody>
          <a:bodyPr/>
          <a:lstStyle/>
          <a:p>
            <a:pPr algn="l" rtl="0" eaLnBrk="1" hangingPunct="1"/>
            <a:r>
              <a:rPr lang="en-US" dirty="0"/>
              <a:t>CPU scheduling decisions may take place when a process:</a:t>
            </a:r>
          </a:p>
          <a:p>
            <a:pPr lvl="1" algn="l" rtl="0" eaLnBrk="1" hangingPunct="1">
              <a:buFont typeface="Monotype Sorts" charset="2"/>
              <a:buNone/>
            </a:pPr>
            <a:r>
              <a:rPr lang="en-US" dirty="0">
                <a:solidFill>
                  <a:srgbClr val="CC6600"/>
                </a:solidFill>
              </a:rPr>
              <a:t>1.	</a:t>
            </a:r>
            <a:r>
              <a:rPr lang="en-US" dirty="0"/>
              <a:t>Switches from running to waiting state</a:t>
            </a:r>
          </a:p>
          <a:p>
            <a:pPr lvl="1" algn="l" rtl="0" eaLnBrk="1" hangingPunct="1">
              <a:buFont typeface="Monotype Sorts" charset="2"/>
              <a:buNone/>
            </a:pPr>
            <a:r>
              <a:rPr lang="en-US" dirty="0">
                <a:solidFill>
                  <a:srgbClr val="CC6600"/>
                </a:solidFill>
              </a:rPr>
              <a:t>2.</a:t>
            </a:r>
            <a:r>
              <a:rPr lang="en-US" dirty="0"/>
              <a:t>	Switches from running to ready state</a:t>
            </a:r>
          </a:p>
          <a:p>
            <a:pPr lvl="1" algn="l" rtl="0" eaLnBrk="1" hangingPunct="1">
              <a:buFont typeface="Monotype Sorts" charset="2"/>
              <a:buNone/>
            </a:pPr>
            <a:r>
              <a:rPr lang="en-US" dirty="0">
                <a:solidFill>
                  <a:srgbClr val="CC6600"/>
                </a:solidFill>
              </a:rPr>
              <a:t>3.</a:t>
            </a:r>
            <a:r>
              <a:rPr lang="en-US" dirty="0"/>
              <a:t>	Switches from waiting to ready</a:t>
            </a:r>
          </a:p>
          <a:p>
            <a:pPr lvl="1" algn="l" rtl="0" eaLnBrk="1" hangingPunct="1">
              <a:buFont typeface="Monotype Sorts" charset="2"/>
              <a:buNone/>
            </a:pPr>
            <a:r>
              <a:rPr lang="en-US" dirty="0">
                <a:solidFill>
                  <a:srgbClr val="CC6600"/>
                </a:solidFill>
              </a:rPr>
              <a:t>4.</a:t>
            </a:r>
            <a:r>
              <a:rPr lang="en-US" dirty="0"/>
              <a:t>	Terminates</a:t>
            </a:r>
          </a:p>
          <a:p>
            <a:pPr algn="l" rtl="0" eaLnBrk="1" hangingPunct="1"/>
            <a:r>
              <a:rPr lang="en-US" dirty="0"/>
              <a:t>Scheduling under 1 and 4 in scheduling scheme is </a:t>
            </a:r>
            <a:r>
              <a:rPr lang="en-US" b="1" dirty="0" err="1"/>
              <a:t>nonpreemptive</a:t>
            </a:r>
            <a:r>
              <a:rPr lang="en-US" dirty="0"/>
              <a:t> or </a:t>
            </a:r>
            <a:r>
              <a:rPr lang="en-US" b="1" dirty="0"/>
              <a:t>cooperative</a:t>
            </a:r>
            <a:r>
              <a:rPr lang="en-US" dirty="0"/>
              <a:t>;</a:t>
            </a:r>
            <a:endParaRPr lang="en-US" b="1" dirty="0"/>
          </a:p>
          <a:p>
            <a:pPr algn="l" rtl="0" eaLnBrk="1" hangingPunct="1"/>
            <a:r>
              <a:rPr lang="en-US" dirty="0"/>
              <a:t>All other scheduling is </a:t>
            </a:r>
            <a:r>
              <a:rPr lang="en-US" b="1" dirty="0"/>
              <a:t>preemptive</a:t>
            </a:r>
          </a:p>
        </p:txBody>
      </p:sp>
      <p:sp>
        <p:nvSpPr>
          <p:cNvPr id="13316"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79BDED7C-00F5-4EBB-8256-919603A2E2AD}" type="slidenum">
              <a:rPr lang="en-US" smtClean="0">
                <a:solidFill>
                  <a:srgbClr val="FFFFFF"/>
                </a:solidFill>
              </a:rPr>
              <a:pPr/>
              <a:t>25</a:t>
            </a:fld>
            <a:endParaRPr lang="en-US">
              <a:solidFill>
                <a:srgbClr val="FFFFFF"/>
              </a:solidFill>
            </a:endParaRPr>
          </a:p>
        </p:txBody>
      </p:sp>
    </p:spTree>
    <p:extLst>
      <p:ext uri="{BB962C8B-B14F-4D97-AF65-F5344CB8AC3E}">
        <p14:creationId xmlns:p14="http://schemas.microsoft.com/office/powerpoint/2010/main" val="17372674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strips(downLeft)">
                                      <p:cBhvr>
                                        <p:cTn id="7" dur="500"/>
                                        <p:tgtEl>
                                          <p:spTgt spid="13315">
                                            <p:txEl>
                                              <p:pRg st="0" end="0"/>
                                            </p:txEl>
                                          </p:spTgt>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13315">
                                            <p:txEl>
                                              <p:pRg st="1" end="1"/>
                                            </p:txEl>
                                          </p:spTgt>
                                        </p:tgtEl>
                                        <p:attrNameLst>
                                          <p:attrName>style.visibility</p:attrName>
                                        </p:attrNameLst>
                                      </p:cBhvr>
                                      <p:to>
                                        <p:strVal val="visible"/>
                                      </p:to>
                                    </p:set>
                                    <p:animEffect transition="in" filter="strips(downLeft)">
                                      <p:cBhvr>
                                        <p:cTn id="10" dur="500"/>
                                        <p:tgtEl>
                                          <p:spTgt spid="13315">
                                            <p:txEl>
                                              <p:pRg st="1" end="1"/>
                                            </p:txEl>
                                          </p:spTgt>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13315">
                                            <p:txEl>
                                              <p:pRg st="2" end="2"/>
                                            </p:txEl>
                                          </p:spTgt>
                                        </p:tgtEl>
                                        <p:attrNameLst>
                                          <p:attrName>style.visibility</p:attrName>
                                        </p:attrNameLst>
                                      </p:cBhvr>
                                      <p:to>
                                        <p:strVal val="visible"/>
                                      </p:to>
                                    </p:set>
                                    <p:animEffect transition="in" filter="strips(downLeft)">
                                      <p:cBhvr>
                                        <p:cTn id="13" dur="500"/>
                                        <p:tgtEl>
                                          <p:spTgt spid="13315">
                                            <p:txEl>
                                              <p:pRg st="2" end="2"/>
                                            </p:txEl>
                                          </p:spTgt>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13315">
                                            <p:txEl>
                                              <p:pRg st="3" end="3"/>
                                            </p:txEl>
                                          </p:spTgt>
                                        </p:tgtEl>
                                        <p:attrNameLst>
                                          <p:attrName>style.visibility</p:attrName>
                                        </p:attrNameLst>
                                      </p:cBhvr>
                                      <p:to>
                                        <p:strVal val="visible"/>
                                      </p:to>
                                    </p:set>
                                    <p:animEffect transition="in" filter="strips(downLeft)">
                                      <p:cBhvr>
                                        <p:cTn id="16" dur="500"/>
                                        <p:tgtEl>
                                          <p:spTgt spid="13315">
                                            <p:txEl>
                                              <p:pRg st="3" end="3"/>
                                            </p:txEl>
                                          </p:spTgt>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13315">
                                            <p:txEl>
                                              <p:pRg st="4" end="4"/>
                                            </p:txEl>
                                          </p:spTgt>
                                        </p:tgtEl>
                                        <p:attrNameLst>
                                          <p:attrName>style.visibility</p:attrName>
                                        </p:attrNameLst>
                                      </p:cBhvr>
                                      <p:to>
                                        <p:strVal val="visible"/>
                                      </p:to>
                                    </p:set>
                                    <p:animEffect transition="in" filter="strips(downLeft)">
                                      <p:cBhvr>
                                        <p:cTn id="19" dur="500"/>
                                        <p:tgtEl>
                                          <p:spTgt spid="13315">
                                            <p:txEl>
                                              <p:pRg st="4" end="4"/>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8" presetClass="entr" presetSubtype="12" fill="hold" grpId="0" nodeType="clickEffect">
                                  <p:stCondLst>
                                    <p:cond delay="0"/>
                                  </p:stCondLst>
                                  <p:childTnLst>
                                    <p:set>
                                      <p:cBhvr>
                                        <p:cTn id="23" dur="1" fill="hold">
                                          <p:stCondLst>
                                            <p:cond delay="0"/>
                                          </p:stCondLst>
                                        </p:cTn>
                                        <p:tgtEl>
                                          <p:spTgt spid="13315">
                                            <p:txEl>
                                              <p:pRg st="5" end="5"/>
                                            </p:txEl>
                                          </p:spTgt>
                                        </p:tgtEl>
                                        <p:attrNameLst>
                                          <p:attrName>style.visibility</p:attrName>
                                        </p:attrNameLst>
                                      </p:cBhvr>
                                      <p:to>
                                        <p:strVal val="visible"/>
                                      </p:to>
                                    </p:set>
                                    <p:animEffect transition="in" filter="strips(downLeft)">
                                      <p:cBhvr>
                                        <p:cTn id="24" dur="500"/>
                                        <p:tgtEl>
                                          <p:spTgt spid="13315">
                                            <p:txEl>
                                              <p:pRg st="5" end="5"/>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12" fill="hold" grpId="0" nodeType="clickEffect">
                                  <p:stCondLst>
                                    <p:cond delay="0"/>
                                  </p:stCondLst>
                                  <p:childTnLst>
                                    <p:set>
                                      <p:cBhvr>
                                        <p:cTn id="28" dur="1" fill="hold">
                                          <p:stCondLst>
                                            <p:cond delay="0"/>
                                          </p:stCondLst>
                                        </p:cTn>
                                        <p:tgtEl>
                                          <p:spTgt spid="13315">
                                            <p:txEl>
                                              <p:pRg st="6" end="6"/>
                                            </p:txEl>
                                          </p:spTgt>
                                        </p:tgtEl>
                                        <p:attrNameLst>
                                          <p:attrName>style.visibility</p:attrName>
                                        </p:attrNameLst>
                                      </p:cBhvr>
                                      <p:to>
                                        <p:strVal val="visible"/>
                                      </p:to>
                                    </p:set>
                                    <p:animEffect transition="in" filter="strips(downLeft)">
                                      <p:cBhvr>
                                        <p:cTn id="29" dur="500"/>
                                        <p:tgtEl>
                                          <p:spTgt spid="1331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a:bodyPr>
          <a:lstStyle/>
          <a:p>
            <a:pPr eaLnBrk="1" fontAlgn="auto" hangingPunct="1">
              <a:spcAft>
                <a:spcPts val="0"/>
              </a:spcAft>
              <a:defRPr/>
            </a:pPr>
            <a:r>
              <a:rPr lang="en-US" b="1" dirty="0">
                <a:solidFill>
                  <a:schemeClr val="bg1"/>
                </a:solidFill>
              </a:rPr>
              <a:t>Dispatcher</a:t>
            </a:r>
          </a:p>
        </p:txBody>
      </p:sp>
      <p:sp>
        <p:nvSpPr>
          <p:cNvPr id="14339" name="Rectangle 3"/>
          <p:cNvSpPr>
            <a:spLocks noGrp="1" noChangeArrowheads="1"/>
          </p:cNvSpPr>
          <p:nvPr>
            <p:ph idx="4294967295"/>
          </p:nvPr>
        </p:nvSpPr>
        <p:spPr>
          <a:xfrm>
            <a:off x="1828800" y="1447800"/>
            <a:ext cx="7315200" cy="4876800"/>
          </a:xfrm>
        </p:spPr>
        <p:txBody>
          <a:bodyPr>
            <a:normAutofit fontScale="85000" lnSpcReduction="20000"/>
          </a:bodyPr>
          <a:lstStyle/>
          <a:p>
            <a:pPr algn="l" rtl="0"/>
            <a:r>
              <a:rPr lang="en-US" b="1" dirty="0"/>
              <a:t>Scheduler</a:t>
            </a:r>
            <a:r>
              <a:rPr lang="en-US" dirty="0"/>
              <a:t> (Algorithm + Data Structure) decides </a:t>
            </a:r>
            <a:r>
              <a:rPr lang="en-US" i="1" dirty="0"/>
              <a:t>which process to run next. Remember  that decision always take time and resources.</a:t>
            </a:r>
            <a:endParaRPr lang="en-US" dirty="0"/>
          </a:p>
          <a:p>
            <a:pPr algn="l" rtl="0" eaLnBrk="1" hangingPunct="1"/>
            <a:r>
              <a:rPr lang="en-US" b="1" dirty="0"/>
              <a:t>Dispatcher</a:t>
            </a:r>
            <a:r>
              <a:rPr lang="en-US" dirty="0"/>
              <a:t> module gives control of the CPU to the process selected by the short-term scheduler; this involves:</a:t>
            </a:r>
          </a:p>
          <a:p>
            <a:pPr lvl="1" algn="l" rtl="0" eaLnBrk="1" hangingPunct="1"/>
            <a:r>
              <a:rPr lang="en-US" dirty="0"/>
              <a:t>switching context</a:t>
            </a:r>
          </a:p>
          <a:p>
            <a:pPr lvl="1" algn="l" rtl="0" eaLnBrk="1" hangingPunct="1"/>
            <a:r>
              <a:rPr lang="en-US" dirty="0"/>
              <a:t>switching to user mode</a:t>
            </a:r>
          </a:p>
          <a:p>
            <a:pPr lvl="1" algn="l" rtl="0" eaLnBrk="1" hangingPunct="1"/>
            <a:r>
              <a:rPr lang="en-US" dirty="0"/>
              <a:t>jumping to the proper location in the user program to restart that program</a:t>
            </a:r>
          </a:p>
          <a:p>
            <a:pPr algn="l" rtl="0" eaLnBrk="1" hangingPunct="1"/>
            <a:r>
              <a:rPr lang="en-US" b="1" dirty="0"/>
              <a:t>Dispatch latency </a:t>
            </a:r>
            <a:r>
              <a:rPr lang="en-US" dirty="0"/>
              <a:t>– time it takes for the dispatcher to stop one process and start another running</a:t>
            </a:r>
          </a:p>
          <a:p>
            <a:pPr algn="l" rtl="0"/>
            <a:r>
              <a:rPr lang="en-US" dirty="0"/>
              <a:t>At each clock interrupt, the OS gets to run and decide whether the currently running process should be allowed to continue or whether it has to choose another process and give it the CPU.</a:t>
            </a:r>
          </a:p>
          <a:p>
            <a:pPr algn="l" rtl="0" eaLnBrk="1" hangingPunct="1"/>
            <a:endParaRPr lang="en-US" dirty="0"/>
          </a:p>
        </p:txBody>
      </p:sp>
      <p:sp>
        <p:nvSpPr>
          <p:cNvPr id="14340"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D8BA84BA-89A8-447C-84E5-1D36FA59F950}" type="slidenum">
              <a:rPr lang="en-US" smtClean="0">
                <a:solidFill>
                  <a:srgbClr val="FFFFFF"/>
                </a:solidFill>
              </a:rPr>
              <a:pPr/>
              <a:t>26</a:t>
            </a:fld>
            <a:endParaRPr lang="en-US">
              <a:solidFill>
                <a:srgbClr val="FFFFFF"/>
              </a:solidFill>
            </a:endParaRPr>
          </a:p>
        </p:txBody>
      </p:sp>
    </p:spTree>
    <p:extLst>
      <p:ext uri="{BB962C8B-B14F-4D97-AF65-F5344CB8AC3E}">
        <p14:creationId xmlns:p14="http://schemas.microsoft.com/office/powerpoint/2010/main" val="94532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strips(downLeft)">
                                      <p:cBhvr>
                                        <p:cTn id="7" dur="500"/>
                                        <p:tgtEl>
                                          <p:spTgt spid="143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strips(downLeft)">
                                      <p:cBhvr>
                                        <p:cTn id="12" dur="500"/>
                                        <p:tgtEl>
                                          <p:spTgt spid="14339">
                                            <p:txEl>
                                              <p:pRg st="1" end="1"/>
                                            </p:txEl>
                                          </p:spTgt>
                                        </p:tgtEl>
                                      </p:cBhvr>
                                    </p:animEffect>
                                  </p:childTnLst>
                                </p:cTn>
                              </p:par>
                              <p:par>
                                <p:cTn id="13" presetID="18" presetClass="entr" presetSubtype="12" fill="hold" grpId="0" nodeType="with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animEffect transition="in" filter="strips(downLeft)">
                                      <p:cBhvr>
                                        <p:cTn id="15" dur="500"/>
                                        <p:tgtEl>
                                          <p:spTgt spid="14339">
                                            <p:txEl>
                                              <p:pRg st="2" end="2"/>
                                            </p:txEl>
                                          </p:spTgt>
                                        </p:tgtEl>
                                      </p:cBhvr>
                                    </p:animEffect>
                                  </p:childTnLst>
                                </p:cTn>
                              </p:par>
                              <p:par>
                                <p:cTn id="16" presetID="18" presetClass="entr" presetSubtype="12" fill="hold" grpId="0" nodeType="withEffect">
                                  <p:stCondLst>
                                    <p:cond delay="0"/>
                                  </p:stCondLst>
                                  <p:childTnLst>
                                    <p:set>
                                      <p:cBhvr>
                                        <p:cTn id="17" dur="1" fill="hold">
                                          <p:stCondLst>
                                            <p:cond delay="0"/>
                                          </p:stCondLst>
                                        </p:cTn>
                                        <p:tgtEl>
                                          <p:spTgt spid="14339">
                                            <p:txEl>
                                              <p:pRg st="3" end="3"/>
                                            </p:txEl>
                                          </p:spTgt>
                                        </p:tgtEl>
                                        <p:attrNameLst>
                                          <p:attrName>style.visibility</p:attrName>
                                        </p:attrNameLst>
                                      </p:cBhvr>
                                      <p:to>
                                        <p:strVal val="visible"/>
                                      </p:to>
                                    </p:set>
                                    <p:animEffect transition="in" filter="strips(downLeft)">
                                      <p:cBhvr>
                                        <p:cTn id="18" dur="500"/>
                                        <p:tgtEl>
                                          <p:spTgt spid="14339">
                                            <p:txEl>
                                              <p:pRg st="3" end="3"/>
                                            </p:txEl>
                                          </p:spTgt>
                                        </p:tgtEl>
                                      </p:cBhvr>
                                    </p:animEffect>
                                  </p:childTnLst>
                                </p:cTn>
                              </p:par>
                              <p:par>
                                <p:cTn id="19" presetID="18" presetClass="entr" presetSubtype="12" fill="hold" grpId="0" nodeType="withEffect">
                                  <p:stCondLst>
                                    <p:cond delay="0"/>
                                  </p:stCondLst>
                                  <p:childTnLst>
                                    <p:set>
                                      <p:cBhvr>
                                        <p:cTn id="20" dur="1" fill="hold">
                                          <p:stCondLst>
                                            <p:cond delay="0"/>
                                          </p:stCondLst>
                                        </p:cTn>
                                        <p:tgtEl>
                                          <p:spTgt spid="14339">
                                            <p:txEl>
                                              <p:pRg st="4" end="4"/>
                                            </p:txEl>
                                          </p:spTgt>
                                        </p:tgtEl>
                                        <p:attrNameLst>
                                          <p:attrName>style.visibility</p:attrName>
                                        </p:attrNameLst>
                                      </p:cBhvr>
                                      <p:to>
                                        <p:strVal val="visible"/>
                                      </p:to>
                                    </p:set>
                                    <p:animEffect transition="in" filter="strips(downLeft)">
                                      <p:cBhvr>
                                        <p:cTn id="21" dur="500"/>
                                        <p:tgtEl>
                                          <p:spTgt spid="14339">
                                            <p:txEl>
                                              <p:pRg st="4" end="4"/>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4339">
                                            <p:txEl>
                                              <p:pRg st="5" end="5"/>
                                            </p:txEl>
                                          </p:spTgt>
                                        </p:tgtEl>
                                        <p:attrNameLst>
                                          <p:attrName>style.visibility</p:attrName>
                                        </p:attrNameLst>
                                      </p:cBhvr>
                                      <p:to>
                                        <p:strVal val="visible"/>
                                      </p:to>
                                    </p:set>
                                    <p:animEffect transition="in" filter="strips(downLeft)">
                                      <p:cBhvr>
                                        <p:cTn id="26" dur="500"/>
                                        <p:tgtEl>
                                          <p:spTgt spid="14339">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8" presetClass="entr" presetSubtype="12" fill="hold" grpId="0" nodeType="clickEffect">
                                  <p:stCondLst>
                                    <p:cond delay="0"/>
                                  </p:stCondLst>
                                  <p:childTnLst>
                                    <p:set>
                                      <p:cBhvr>
                                        <p:cTn id="30" dur="1" fill="hold">
                                          <p:stCondLst>
                                            <p:cond delay="0"/>
                                          </p:stCondLst>
                                        </p:cTn>
                                        <p:tgtEl>
                                          <p:spTgt spid="14339">
                                            <p:txEl>
                                              <p:pRg st="6" end="6"/>
                                            </p:txEl>
                                          </p:spTgt>
                                        </p:tgtEl>
                                        <p:attrNameLst>
                                          <p:attrName>style.visibility</p:attrName>
                                        </p:attrNameLst>
                                      </p:cBhvr>
                                      <p:to>
                                        <p:strVal val="visible"/>
                                      </p:to>
                                    </p:set>
                                    <p:animEffect transition="in" filter="strips(downLeft)">
                                      <p:cBhvr>
                                        <p:cTn id="31" dur="500"/>
                                        <p:tgtEl>
                                          <p:spTgt spid="143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a:bodyPr>
          <a:lstStyle/>
          <a:p>
            <a:pPr eaLnBrk="1" fontAlgn="auto" hangingPunct="1">
              <a:spcAft>
                <a:spcPts val="0"/>
              </a:spcAft>
              <a:defRPr/>
            </a:pPr>
            <a:r>
              <a:rPr lang="en-US" b="1" dirty="0">
                <a:solidFill>
                  <a:schemeClr val="bg1"/>
                </a:solidFill>
              </a:rPr>
              <a:t>Scheduling Criteria</a:t>
            </a:r>
          </a:p>
        </p:txBody>
      </p:sp>
      <p:sp>
        <p:nvSpPr>
          <p:cNvPr id="30723" name="Rectangle 3"/>
          <p:cNvSpPr>
            <a:spLocks noGrp="1" noChangeArrowheads="1"/>
          </p:cNvSpPr>
          <p:nvPr>
            <p:ph idx="4294967295"/>
          </p:nvPr>
        </p:nvSpPr>
        <p:spPr>
          <a:xfrm>
            <a:off x="1257300" y="1653912"/>
            <a:ext cx="7886700" cy="4351338"/>
          </a:xfrm>
        </p:spPr>
        <p:txBody>
          <a:bodyPr>
            <a:normAutofit fontScale="92500" lnSpcReduction="10000"/>
          </a:bodyPr>
          <a:lstStyle/>
          <a:p>
            <a:pPr algn="l" rtl="0" eaLnBrk="1" fontAlgn="auto" hangingPunct="1">
              <a:spcAft>
                <a:spcPts val="0"/>
              </a:spcAft>
              <a:buFont typeface="Wingdings" panose="05000000000000000000" pitchFamily="2" charset="2"/>
              <a:buChar char="Ø"/>
              <a:defRPr/>
            </a:pPr>
            <a:r>
              <a:rPr lang="en-US" b="1" dirty="0"/>
              <a:t>CPU utilization </a:t>
            </a:r>
            <a:r>
              <a:rPr lang="en-US" dirty="0"/>
              <a:t>– keep the CPU as busy as possible</a:t>
            </a:r>
          </a:p>
          <a:p>
            <a:pPr algn="l" rtl="0" eaLnBrk="1" fontAlgn="auto" hangingPunct="1">
              <a:spcAft>
                <a:spcPts val="0"/>
              </a:spcAft>
              <a:buFont typeface="Wingdings" panose="05000000000000000000" pitchFamily="2" charset="2"/>
              <a:buChar char="Ø"/>
              <a:defRPr/>
            </a:pPr>
            <a:r>
              <a:rPr lang="en-US" b="1" dirty="0"/>
              <a:t>Throughput</a:t>
            </a:r>
            <a:r>
              <a:rPr lang="en-US" dirty="0"/>
              <a:t> – # of processes that complete their execution per time unit</a:t>
            </a:r>
          </a:p>
          <a:p>
            <a:pPr algn="l" rtl="0" eaLnBrk="1" fontAlgn="auto" hangingPunct="1">
              <a:spcAft>
                <a:spcPts val="0"/>
              </a:spcAft>
              <a:buFont typeface="Wingdings" panose="05000000000000000000" pitchFamily="2" charset="2"/>
              <a:buChar char="Ø"/>
              <a:defRPr/>
            </a:pPr>
            <a:r>
              <a:rPr lang="en-US" b="1" dirty="0"/>
              <a:t>Turnaround time </a:t>
            </a:r>
            <a:r>
              <a:rPr lang="en-US" dirty="0"/>
              <a:t>– amount of time to </a:t>
            </a:r>
            <a:r>
              <a:rPr lang="en-US" b="1" dirty="0"/>
              <a:t>execute</a:t>
            </a:r>
            <a:r>
              <a:rPr lang="en-US" dirty="0"/>
              <a:t> a particular process</a:t>
            </a:r>
          </a:p>
          <a:p>
            <a:pPr algn="l" rtl="0" eaLnBrk="1" fontAlgn="auto" hangingPunct="1">
              <a:spcAft>
                <a:spcPts val="0"/>
              </a:spcAft>
              <a:buFont typeface="Wingdings" panose="05000000000000000000" pitchFamily="2" charset="2"/>
              <a:buChar char="Ø"/>
              <a:defRPr/>
            </a:pPr>
            <a:r>
              <a:rPr lang="en-US" b="1" dirty="0"/>
              <a:t>Waiting time </a:t>
            </a:r>
            <a:r>
              <a:rPr lang="en-US" dirty="0"/>
              <a:t>– amount of time a process has been </a:t>
            </a:r>
            <a:r>
              <a:rPr lang="en-US" b="1" dirty="0"/>
              <a:t>waiting</a:t>
            </a:r>
            <a:r>
              <a:rPr lang="en-US" dirty="0"/>
              <a:t> in the ready queue</a:t>
            </a:r>
          </a:p>
          <a:p>
            <a:pPr algn="l" rtl="0" eaLnBrk="1" fontAlgn="auto" hangingPunct="1">
              <a:spcAft>
                <a:spcPts val="0"/>
              </a:spcAft>
              <a:buFont typeface="Wingdings" panose="05000000000000000000" pitchFamily="2" charset="2"/>
              <a:buChar char="Ø"/>
              <a:defRPr/>
            </a:pPr>
            <a:r>
              <a:rPr lang="en-US" b="1" dirty="0"/>
              <a:t>Response time </a:t>
            </a:r>
            <a:r>
              <a:rPr lang="en-US" dirty="0"/>
              <a:t>– amount of time it takes from when a request was submitted until the </a:t>
            </a:r>
            <a:r>
              <a:rPr lang="en-US" b="1" dirty="0"/>
              <a:t>first</a:t>
            </a:r>
            <a:r>
              <a:rPr lang="en-US" dirty="0"/>
              <a:t> </a:t>
            </a:r>
            <a:r>
              <a:rPr lang="en-US" b="1" dirty="0"/>
              <a:t>response</a:t>
            </a:r>
            <a:r>
              <a:rPr lang="en-US" dirty="0"/>
              <a:t> is produced, not output  (for time-sharing environment)</a:t>
            </a:r>
          </a:p>
          <a:p>
            <a:pPr algn="l" rtl="0">
              <a:buFont typeface="Wingdings" panose="05000000000000000000" pitchFamily="2" charset="2"/>
              <a:buChar char="Ø"/>
              <a:defRPr/>
            </a:pPr>
            <a:r>
              <a:rPr lang="en-US" altLang="ar-SA" b="1" dirty="0"/>
              <a:t>Fairness- </a:t>
            </a:r>
            <a:r>
              <a:rPr lang="en-US" altLang="ar-SA" dirty="0"/>
              <a:t>Give CPU to all processes in a fair manner</a:t>
            </a:r>
          </a:p>
        </p:txBody>
      </p:sp>
      <p:sp>
        <p:nvSpPr>
          <p:cNvPr id="15364"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4F15AFB4-F8FC-466C-91BF-67B8E542E355}" type="slidenum">
              <a:rPr lang="en-US" smtClean="0">
                <a:solidFill>
                  <a:srgbClr val="FFFFFF"/>
                </a:solidFill>
              </a:rPr>
              <a:pPr/>
              <a:t>27</a:t>
            </a:fld>
            <a:endParaRPr lang="en-US">
              <a:solidFill>
                <a:srgbClr val="FFFFFF"/>
              </a:solidFill>
            </a:endParaRPr>
          </a:p>
        </p:txBody>
      </p:sp>
    </p:spTree>
    <p:extLst>
      <p:ext uri="{BB962C8B-B14F-4D97-AF65-F5344CB8AC3E}">
        <p14:creationId xmlns:p14="http://schemas.microsoft.com/office/powerpoint/2010/main" val="28429921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p:cTn id="7" dur="1000" fill="hold"/>
                                        <p:tgtEl>
                                          <p:spTgt spid="3072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3072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2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30723">
                                            <p:txEl>
                                              <p:pRg st="1" end="1"/>
                                            </p:txEl>
                                          </p:spTgt>
                                        </p:tgtEl>
                                        <p:attrNameLst>
                                          <p:attrName>style.visibility</p:attrName>
                                        </p:attrNameLst>
                                      </p:cBhvr>
                                      <p:to>
                                        <p:strVal val="visible"/>
                                      </p:to>
                                    </p:set>
                                    <p:anim calcmode="lin" valueType="num">
                                      <p:cBhvr>
                                        <p:cTn id="14" dur="1000" fill="hold"/>
                                        <p:tgtEl>
                                          <p:spTgt spid="30723">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3072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3072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30723">
                                            <p:txEl>
                                              <p:pRg st="2" end="2"/>
                                            </p:txEl>
                                          </p:spTgt>
                                        </p:tgtEl>
                                        <p:attrNameLst>
                                          <p:attrName>style.visibility</p:attrName>
                                        </p:attrNameLst>
                                      </p:cBhvr>
                                      <p:to>
                                        <p:strVal val="visible"/>
                                      </p:to>
                                    </p:set>
                                    <p:anim calcmode="lin" valueType="num">
                                      <p:cBhvr>
                                        <p:cTn id="21" dur="1000" fill="hold"/>
                                        <p:tgtEl>
                                          <p:spTgt spid="3072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3072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3072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30723">
                                            <p:txEl>
                                              <p:pRg st="3" end="3"/>
                                            </p:txEl>
                                          </p:spTgt>
                                        </p:tgtEl>
                                        <p:attrNameLst>
                                          <p:attrName>style.visibility</p:attrName>
                                        </p:attrNameLst>
                                      </p:cBhvr>
                                      <p:to>
                                        <p:strVal val="visible"/>
                                      </p:to>
                                    </p:set>
                                    <p:anim calcmode="lin" valueType="num">
                                      <p:cBhvr>
                                        <p:cTn id="28" dur="1000" fill="hold"/>
                                        <p:tgtEl>
                                          <p:spTgt spid="30723">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3072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30723">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30723">
                                            <p:txEl>
                                              <p:pRg st="4" end="4"/>
                                            </p:txEl>
                                          </p:spTgt>
                                        </p:tgtEl>
                                        <p:attrNameLst>
                                          <p:attrName>style.visibility</p:attrName>
                                        </p:attrNameLst>
                                      </p:cBhvr>
                                      <p:to>
                                        <p:strVal val="visible"/>
                                      </p:to>
                                    </p:set>
                                    <p:anim calcmode="lin" valueType="num">
                                      <p:cBhvr>
                                        <p:cTn id="35" dur="1000" fill="hold"/>
                                        <p:tgtEl>
                                          <p:spTgt spid="30723">
                                            <p:txEl>
                                              <p:pRg st="4" end="4"/>
                                            </p:txEl>
                                          </p:spTgt>
                                        </p:tgtEl>
                                        <p:attrNameLst>
                                          <p:attrName>ppt_x</p:attrName>
                                        </p:attrNameLst>
                                      </p:cBhvr>
                                      <p:tavLst>
                                        <p:tav tm="0">
                                          <p:val>
                                            <p:strVal val="#ppt_x-.2"/>
                                          </p:val>
                                        </p:tav>
                                        <p:tav tm="100000">
                                          <p:val>
                                            <p:strVal val="#ppt_x"/>
                                          </p:val>
                                        </p:tav>
                                      </p:tavLst>
                                    </p:anim>
                                    <p:anim calcmode="lin" valueType="num">
                                      <p:cBhvr>
                                        <p:cTn id="36" dur="1000" fill="hold"/>
                                        <p:tgtEl>
                                          <p:spTgt spid="3072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3072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30723">
                                            <p:txEl>
                                              <p:pRg st="5" end="5"/>
                                            </p:txEl>
                                          </p:spTgt>
                                        </p:tgtEl>
                                        <p:attrNameLst>
                                          <p:attrName>style.visibility</p:attrName>
                                        </p:attrNameLst>
                                      </p:cBhvr>
                                      <p:to>
                                        <p:strVal val="visible"/>
                                      </p:to>
                                    </p:set>
                                    <p:anim calcmode="lin" valueType="num">
                                      <p:cBhvr>
                                        <p:cTn id="42" dur="1000" fill="hold"/>
                                        <p:tgtEl>
                                          <p:spTgt spid="30723">
                                            <p:txEl>
                                              <p:pRg st="5" end="5"/>
                                            </p:txEl>
                                          </p:spTgt>
                                        </p:tgtEl>
                                        <p:attrNameLst>
                                          <p:attrName>ppt_x</p:attrName>
                                        </p:attrNameLst>
                                      </p:cBhvr>
                                      <p:tavLst>
                                        <p:tav tm="0">
                                          <p:val>
                                            <p:strVal val="#ppt_x-.2"/>
                                          </p:val>
                                        </p:tav>
                                        <p:tav tm="100000">
                                          <p:val>
                                            <p:strVal val="#ppt_x"/>
                                          </p:val>
                                        </p:tav>
                                      </p:tavLst>
                                    </p:anim>
                                    <p:anim calcmode="lin" valueType="num">
                                      <p:cBhvr>
                                        <p:cTn id="43" dur="1000" fill="hold"/>
                                        <p:tgtEl>
                                          <p:spTgt spid="3072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3072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Autofit/>
          </a:bodyPr>
          <a:lstStyle/>
          <a:p>
            <a:pPr eaLnBrk="1" fontAlgn="auto" hangingPunct="1">
              <a:spcAft>
                <a:spcPts val="0"/>
              </a:spcAft>
              <a:defRPr/>
            </a:pPr>
            <a:r>
              <a:rPr lang="en-US" sz="2800" b="1" dirty="0">
                <a:solidFill>
                  <a:schemeClr val="bg1"/>
                </a:solidFill>
              </a:rPr>
              <a:t>Scheduling Algorithm Optimization Criteria</a:t>
            </a:r>
          </a:p>
        </p:txBody>
      </p:sp>
      <p:sp>
        <p:nvSpPr>
          <p:cNvPr id="16387" name="Rectangle 3"/>
          <p:cNvSpPr>
            <a:spLocks noGrp="1" noChangeArrowheads="1"/>
          </p:cNvSpPr>
          <p:nvPr>
            <p:ph idx="4294967295"/>
          </p:nvPr>
        </p:nvSpPr>
        <p:spPr>
          <a:xfrm>
            <a:off x="1143000" y="2014248"/>
            <a:ext cx="7886700" cy="4351338"/>
          </a:xfrm>
        </p:spPr>
        <p:txBody>
          <a:bodyPr/>
          <a:lstStyle/>
          <a:p>
            <a:pPr algn="l" rtl="0" eaLnBrk="1" hangingPunct="1"/>
            <a:r>
              <a:rPr lang="en-US" dirty="0"/>
              <a:t>Max CPU utilization</a:t>
            </a:r>
          </a:p>
          <a:p>
            <a:pPr algn="l" rtl="0" eaLnBrk="1" hangingPunct="1"/>
            <a:r>
              <a:rPr lang="en-US" dirty="0"/>
              <a:t>Max throughput</a:t>
            </a:r>
          </a:p>
          <a:p>
            <a:pPr algn="l" rtl="0" eaLnBrk="1" hangingPunct="1"/>
            <a:r>
              <a:rPr lang="en-US" dirty="0"/>
              <a:t>Min turnaround time </a:t>
            </a:r>
          </a:p>
          <a:p>
            <a:pPr algn="l" rtl="0" eaLnBrk="1" hangingPunct="1"/>
            <a:r>
              <a:rPr lang="en-US" dirty="0"/>
              <a:t>Min waiting time </a:t>
            </a:r>
          </a:p>
          <a:p>
            <a:pPr algn="l" rtl="0" eaLnBrk="1" hangingPunct="1"/>
            <a:r>
              <a:rPr lang="en-US" dirty="0"/>
              <a:t>Min response time</a:t>
            </a:r>
          </a:p>
        </p:txBody>
      </p:sp>
      <p:sp>
        <p:nvSpPr>
          <p:cNvPr id="16388"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58C74E76-FDF6-4E26-8C1A-1755ED1E24A2}" type="slidenum">
              <a:rPr lang="en-US" smtClean="0">
                <a:solidFill>
                  <a:srgbClr val="FFFFFF"/>
                </a:solidFill>
              </a:rPr>
              <a:pPr/>
              <a:t>28</a:t>
            </a:fld>
            <a:endParaRPr lang="en-US">
              <a:solidFill>
                <a:srgbClr val="FFFFFF"/>
              </a:solidFill>
            </a:endParaRPr>
          </a:p>
        </p:txBody>
      </p:sp>
    </p:spTree>
    <p:extLst>
      <p:ext uri="{BB962C8B-B14F-4D97-AF65-F5344CB8AC3E}">
        <p14:creationId xmlns:p14="http://schemas.microsoft.com/office/powerpoint/2010/main" val="41352824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strips(downLeft)">
                                      <p:cBhvr>
                                        <p:cTn id="7" dur="5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strips(downLeft)">
                                      <p:cBhvr>
                                        <p:cTn id="12" dur="500"/>
                                        <p:tgtEl>
                                          <p:spTgt spid="163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strips(downLeft)">
                                      <p:cBhvr>
                                        <p:cTn id="17" dur="500"/>
                                        <p:tgtEl>
                                          <p:spTgt spid="163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strips(downLeft)">
                                      <p:cBhvr>
                                        <p:cTn id="22" dur="500"/>
                                        <p:tgtEl>
                                          <p:spTgt spid="1638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strips(downLeft)">
                                      <p:cBhvr>
                                        <p:cTn id="27" dur="500"/>
                                        <p:tgtEl>
                                          <p:spTgt spid="163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Autofit/>
          </a:bodyPr>
          <a:lstStyle/>
          <a:p>
            <a:pPr eaLnBrk="1" hangingPunct="1"/>
            <a:r>
              <a:rPr lang="en-US" altLang="ar-SA" sz="3200" b="1" dirty="0">
                <a:solidFill>
                  <a:schemeClr val="bg1"/>
                </a:solidFill>
              </a:rPr>
              <a:t>Scheduling Goals/Criteria Conflicts</a:t>
            </a:r>
          </a:p>
        </p:txBody>
      </p:sp>
      <p:sp>
        <p:nvSpPr>
          <p:cNvPr id="13315" name="Rectangle 3"/>
          <p:cNvSpPr>
            <a:spLocks noGrp="1" noChangeArrowheads="1"/>
          </p:cNvSpPr>
          <p:nvPr>
            <p:ph idx="4294967295"/>
          </p:nvPr>
        </p:nvSpPr>
        <p:spPr>
          <a:xfrm>
            <a:off x="1219200" y="2057400"/>
            <a:ext cx="7543800" cy="3854450"/>
          </a:xfrm>
        </p:spPr>
        <p:txBody>
          <a:bodyPr>
            <a:noAutofit/>
          </a:bodyPr>
          <a:lstStyle/>
          <a:p>
            <a:pPr algn="l" rtl="0"/>
            <a:r>
              <a:rPr lang="en-US" altLang="ar-SA" sz="1900" b="1" dirty="0">
                <a:solidFill>
                  <a:srgbClr val="FF0000"/>
                </a:solidFill>
              </a:rPr>
              <a:t>CPU utilization and response time</a:t>
            </a:r>
            <a:r>
              <a:rPr lang="en-US" altLang="ar-SA" sz="1900" dirty="0"/>
              <a:t>: CPU </a:t>
            </a:r>
            <a:r>
              <a:rPr lang="en-US" altLang="ar-SA" sz="1900" b="1" dirty="0">
                <a:solidFill>
                  <a:srgbClr val="0070C0"/>
                </a:solidFill>
              </a:rPr>
              <a:t>utilization is increased </a:t>
            </a:r>
            <a:r>
              <a:rPr lang="en-US" altLang="ar-SA" sz="1900" dirty="0"/>
              <a:t>if the overheads associated with </a:t>
            </a:r>
            <a:r>
              <a:rPr lang="en-US" altLang="ar-SA" sz="1900" b="1" dirty="0">
                <a:solidFill>
                  <a:srgbClr val="0070C0"/>
                </a:solidFill>
              </a:rPr>
              <a:t>context switching is minimized.</a:t>
            </a:r>
            <a:r>
              <a:rPr lang="en-US" altLang="ar-SA" sz="1900" dirty="0"/>
              <a:t> The context switching overheads could be lowered by performing context switches infrequently. This could however result in increasing the response time for processes.</a:t>
            </a:r>
          </a:p>
          <a:p>
            <a:pPr algn="l" rtl="0"/>
            <a:r>
              <a:rPr lang="en-US" altLang="ar-SA" sz="1900" b="1" dirty="0">
                <a:solidFill>
                  <a:srgbClr val="FF0000"/>
                </a:solidFill>
              </a:rPr>
              <a:t>Average turnaround time and maximum waiting time:</a:t>
            </a:r>
            <a:r>
              <a:rPr lang="en-US" altLang="ar-SA" sz="1900" dirty="0"/>
              <a:t> Average turnaround time is </a:t>
            </a:r>
            <a:r>
              <a:rPr lang="en-US" altLang="ar-SA" sz="1900" b="1" dirty="0">
                <a:solidFill>
                  <a:srgbClr val="0070C0"/>
                </a:solidFill>
              </a:rPr>
              <a:t>minimized</a:t>
            </a:r>
            <a:r>
              <a:rPr lang="en-US" altLang="ar-SA" sz="1900" dirty="0"/>
              <a:t> by executing the shortest tasks first. Such a scheduling policy could however starve long-running tasks and thereby increase their waiting time.</a:t>
            </a:r>
          </a:p>
          <a:p>
            <a:pPr algn="l" rtl="0"/>
            <a:r>
              <a:rPr lang="en-US" altLang="ar-SA" sz="1900" b="1" dirty="0">
                <a:solidFill>
                  <a:srgbClr val="FF0000"/>
                </a:solidFill>
              </a:rPr>
              <a:t>I/O device utilization and CPU utilization:</a:t>
            </a:r>
            <a:r>
              <a:rPr lang="en-US" altLang="ar-SA" sz="1900" dirty="0"/>
              <a:t> CPU utilization is </a:t>
            </a:r>
            <a:r>
              <a:rPr lang="en-US" altLang="ar-SA" sz="1900" b="1" dirty="0">
                <a:solidFill>
                  <a:srgbClr val="0070C0"/>
                </a:solidFill>
              </a:rPr>
              <a:t>maximized</a:t>
            </a:r>
            <a:r>
              <a:rPr lang="en-US" altLang="ar-SA" sz="1900" dirty="0"/>
              <a:t> by </a:t>
            </a:r>
            <a:r>
              <a:rPr lang="en-US" altLang="ar-SA" sz="1900" dirty="0">
                <a:solidFill>
                  <a:srgbClr val="0070C0"/>
                </a:solidFill>
              </a:rPr>
              <a:t>running long-running CPU-bound tasks</a:t>
            </a:r>
            <a:r>
              <a:rPr lang="en-US" altLang="ar-SA" sz="1900" dirty="0"/>
              <a:t> without performing context switches. I/O device utilization is </a:t>
            </a:r>
            <a:r>
              <a:rPr lang="en-US" altLang="ar-SA" sz="1900" b="1" dirty="0">
                <a:solidFill>
                  <a:srgbClr val="0070C0"/>
                </a:solidFill>
              </a:rPr>
              <a:t>maximized</a:t>
            </a:r>
            <a:r>
              <a:rPr lang="en-US" altLang="ar-SA" sz="1900" dirty="0"/>
              <a:t> by </a:t>
            </a:r>
            <a:r>
              <a:rPr lang="en-US" altLang="ar-SA" sz="1900" dirty="0">
                <a:solidFill>
                  <a:srgbClr val="0070C0"/>
                </a:solidFill>
              </a:rPr>
              <a:t>scheduling I/O-bound jobs</a:t>
            </a:r>
            <a:r>
              <a:rPr lang="en-US" altLang="ar-SA" sz="1900" dirty="0"/>
              <a:t> as soon as they become ready to run, thereby incurring the overheads of context switches.</a:t>
            </a:r>
          </a:p>
        </p:txBody>
      </p:sp>
    </p:spTree>
    <p:extLst>
      <p:ext uri="{BB962C8B-B14F-4D97-AF65-F5344CB8AC3E}">
        <p14:creationId xmlns:p14="http://schemas.microsoft.com/office/powerpoint/2010/main" val="3727634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dirty="0">
                <a:solidFill>
                  <a:schemeClr val="bg1"/>
                </a:solidFill>
              </a:rPr>
              <a:t>Scheduling Algorithms</a:t>
            </a:r>
            <a:endParaRPr lang="ar-EG" dirty="0">
              <a:solidFill>
                <a:schemeClr val="bg1"/>
              </a:solidFill>
            </a:endParaRPr>
          </a:p>
        </p:txBody>
      </p:sp>
      <p:sp>
        <p:nvSpPr>
          <p:cNvPr id="17411" name="Content Placeholder 2"/>
          <p:cNvSpPr>
            <a:spLocks noGrp="1"/>
          </p:cNvSpPr>
          <p:nvPr>
            <p:ph idx="4294967295"/>
          </p:nvPr>
        </p:nvSpPr>
        <p:spPr>
          <a:xfrm>
            <a:off x="990600" y="1780112"/>
            <a:ext cx="7886700" cy="4351338"/>
          </a:xfrm>
        </p:spPr>
        <p:txBody>
          <a:bodyPr/>
          <a:lstStyle/>
          <a:p>
            <a:pPr algn="l" rtl="0"/>
            <a:r>
              <a:rPr lang="en-US" dirty="0"/>
              <a:t>First-Come, First-Served Scheduling</a:t>
            </a:r>
          </a:p>
          <a:p>
            <a:pPr algn="l" rtl="0"/>
            <a:r>
              <a:rPr lang="en-US" dirty="0"/>
              <a:t>Shortest-Job-First Scheduling</a:t>
            </a:r>
          </a:p>
          <a:p>
            <a:pPr algn="l" rtl="0"/>
            <a:r>
              <a:rPr lang="en-US" dirty="0"/>
              <a:t>Priority Scheduling</a:t>
            </a:r>
          </a:p>
          <a:p>
            <a:pPr algn="l" rtl="0"/>
            <a:r>
              <a:rPr lang="en-US" dirty="0"/>
              <a:t>Round-Robin Scheduling</a:t>
            </a:r>
          </a:p>
          <a:p>
            <a:pPr algn="l" rtl="0"/>
            <a:r>
              <a:rPr lang="en-US" dirty="0"/>
              <a:t>Multilevel Queue Scheduling</a:t>
            </a:r>
          </a:p>
          <a:p>
            <a:pPr algn="l" rtl="0"/>
            <a:r>
              <a:rPr lang="en-US" dirty="0"/>
              <a:t>Multilevel Feedback Queue Scheduling</a:t>
            </a:r>
          </a:p>
          <a:p>
            <a:pPr algn="l" rtl="0"/>
            <a:endParaRPr lang="ar-EG" dirty="0"/>
          </a:p>
        </p:txBody>
      </p:sp>
      <p:sp>
        <p:nvSpPr>
          <p:cNvPr id="17412" name="Slide Number Placeholder 3"/>
          <p:cNvSpPr>
            <a:spLocks noGrp="1"/>
          </p:cNvSpPr>
          <p:nvPr>
            <p:ph type="sldNum" sz="quarter" idx="4294967295"/>
          </p:nvPr>
        </p:nvSpPr>
        <p:spPr bwMode="auto">
          <a:xfrm>
            <a:off x="7086600" y="6356350"/>
            <a:ext cx="2057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8EDE8878-37CF-448C-923D-79CE7D4C6EEA}" type="slidenum">
              <a:rPr lang="en-US" smtClean="0">
                <a:solidFill>
                  <a:srgbClr val="FFFFFF"/>
                </a:solidFill>
              </a:rPr>
              <a:pPr/>
              <a:t>30</a:t>
            </a:fld>
            <a:endParaRPr lang="en-US">
              <a:solidFill>
                <a:srgbClr val="FFFFFF"/>
              </a:solidFill>
            </a:endParaRPr>
          </a:p>
        </p:txBody>
      </p:sp>
    </p:spTree>
    <p:extLst>
      <p:ext uri="{BB962C8B-B14F-4D97-AF65-F5344CB8AC3E}">
        <p14:creationId xmlns:p14="http://schemas.microsoft.com/office/powerpoint/2010/main" val="42073477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838200"/>
            <a:ext cx="6224989" cy="576263"/>
          </a:xfrm>
        </p:spPr>
        <p:txBody>
          <a:bodyPr>
            <a:normAutofit/>
          </a:bodyPr>
          <a:lstStyle/>
          <a:p>
            <a:r>
              <a:rPr lang="en-US" sz="2800" b="1" dirty="0">
                <a:solidFill>
                  <a:schemeClr val="bg1"/>
                </a:solidFill>
              </a:rPr>
              <a:t>First-Come, First-Served (FCFS) Scheduling</a:t>
            </a:r>
            <a:endParaRPr lang="ar-EG" sz="2800" b="1" dirty="0">
              <a:solidFill>
                <a:schemeClr val="bg1"/>
              </a:solidFill>
            </a:endParaRPr>
          </a:p>
        </p:txBody>
      </p:sp>
      <p:sp>
        <p:nvSpPr>
          <p:cNvPr id="3" name="Content Placeholder 2"/>
          <p:cNvSpPr>
            <a:spLocks noGrp="1"/>
          </p:cNvSpPr>
          <p:nvPr>
            <p:ph idx="4294967295"/>
          </p:nvPr>
        </p:nvSpPr>
        <p:spPr>
          <a:xfrm>
            <a:off x="628650" y="1905000"/>
            <a:ext cx="7886700" cy="4351338"/>
          </a:xfrm>
        </p:spPr>
        <p:txBody>
          <a:bodyPr/>
          <a:lstStyle/>
          <a:p>
            <a:pPr algn="l" rtl="0"/>
            <a:r>
              <a:rPr lang="en-US" dirty="0"/>
              <a:t>By far the </a:t>
            </a:r>
            <a:r>
              <a:rPr lang="en-US" b="1" i="1" dirty="0"/>
              <a:t>simplest</a:t>
            </a:r>
            <a:r>
              <a:rPr lang="en-US" dirty="0"/>
              <a:t> CPU-scheduling algorithm is the </a:t>
            </a:r>
            <a:r>
              <a:rPr lang="en-US" b="1" dirty="0"/>
              <a:t>first-come, first-served (FCFS) scheduling algorithm</a:t>
            </a:r>
            <a:r>
              <a:rPr lang="en-US" dirty="0"/>
              <a:t>. </a:t>
            </a:r>
          </a:p>
          <a:p>
            <a:pPr algn="l" rtl="0"/>
            <a:r>
              <a:rPr lang="en-US" dirty="0"/>
              <a:t>With this scheme, the process that requests the CPU first is allocated the CPU first. </a:t>
            </a:r>
          </a:p>
          <a:p>
            <a:pPr algn="l" rtl="0"/>
            <a:r>
              <a:rPr lang="en-US" dirty="0"/>
              <a:t>The implementation of the FCFS policy is easily managed with a FIFO queue</a:t>
            </a:r>
            <a:endParaRPr lang="ar-EG" dirty="0"/>
          </a:p>
        </p:txBody>
      </p:sp>
    </p:spTree>
    <p:extLst>
      <p:ext uri="{BB962C8B-B14F-4D97-AF65-F5344CB8AC3E}">
        <p14:creationId xmlns:p14="http://schemas.microsoft.com/office/powerpoint/2010/main" val="4248427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Rectangle 6"/>
          <p:cNvSpPr>
            <a:spLocks noGrp="1" noChangeArrowheads="1"/>
          </p:cNvSpPr>
          <p:nvPr>
            <p:ph type="title"/>
          </p:nvPr>
        </p:nvSpPr>
        <p:spPr>
          <a:prstGeom prst="rect">
            <a:avLst/>
          </a:prstGeom>
          <a:noFill/>
          <a:ln/>
        </p:spPr>
        <p:txBody>
          <a:bodyPr>
            <a:normAutofit/>
          </a:bodyPr>
          <a:lstStyle/>
          <a:p>
            <a:r>
              <a:rPr lang="en-US" sz="2800" b="1" dirty="0">
                <a:solidFill>
                  <a:schemeClr val="bg1"/>
                </a:solidFill>
              </a:rPr>
              <a:t>First-Come, First-Served (FCFS) Scheduling</a:t>
            </a:r>
          </a:p>
        </p:txBody>
      </p:sp>
      <p:sp>
        <p:nvSpPr>
          <p:cNvPr id="6" name="Slide Number Placeholder 5"/>
          <p:cNvSpPr>
            <a:spLocks noGrp="1"/>
          </p:cNvSpPr>
          <p:nvPr>
            <p:ph type="sldNum" sz="quarter" idx="4294967295"/>
          </p:nvPr>
        </p:nvSpPr>
        <p:spPr>
          <a:xfrm>
            <a:off x="7086600" y="6356350"/>
            <a:ext cx="2057400" cy="365125"/>
          </a:xfrm>
        </p:spPr>
        <p:txBody>
          <a:bodyPr/>
          <a:lstStyle/>
          <a:p>
            <a:fld id="{8DD32EA0-B54E-4E16-9650-F06B088BAF7E}" type="slidenum">
              <a:rPr lang="en-US"/>
              <a:pPr/>
              <a:t>32</a:t>
            </a:fld>
            <a:endParaRPr lang="en-US"/>
          </a:p>
        </p:txBody>
      </p:sp>
      <p:sp>
        <p:nvSpPr>
          <p:cNvPr id="6147" name="Rectangle 3"/>
          <p:cNvSpPr>
            <a:spLocks noChangeArrowheads="1"/>
          </p:cNvSpPr>
          <p:nvPr/>
        </p:nvSpPr>
        <p:spPr bwMode="auto">
          <a:xfrm>
            <a:off x="228600" y="1752600"/>
            <a:ext cx="8610600"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95288" indent="-395288" algn="just">
              <a:spcBef>
                <a:spcPct val="20000"/>
              </a:spcBef>
            </a:pPr>
            <a:r>
              <a:rPr lang="en-US" sz="2800" b="1" dirty="0">
                <a:solidFill>
                  <a:schemeClr val="accent2"/>
                </a:solidFill>
              </a:rPr>
              <a:t>FIRST-COME, FIRST SERVED:</a:t>
            </a:r>
            <a:endParaRPr lang="en-US" sz="2800" dirty="0"/>
          </a:p>
          <a:p>
            <a:pPr marL="803275" lvl="1" indent="-177800" algn="just">
              <a:spcBef>
                <a:spcPct val="20000"/>
              </a:spcBef>
              <a:buFont typeface="Symbol" pitchFamily="18" charset="2"/>
              <a:buChar char="·"/>
            </a:pPr>
            <a:r>
              <a:rPr lang="en-US" sz="2800" dirty="0"/>
              <a:t>( FCFS) same as FIFO</a:t>
            </a:r>
          </a:p>
          <a:p>
            <a:pPr marL="803275" lvl="1" indent="-177800" algn="just">
              <a:spcBef>
                <a:spcPct val="20000"/>
              </a:spcBef>
              <a:buFont typeface="Symbol" pitchFamily="18" charset="2"/>
              <a:buChar char="·"/>
            </a:pPr>
            <a:r>
              <a:rPr lang="en-US" sz="2800" dirty="0"/>
              <a:t>Simple, fair, but poor performance. Average queueing time may be long.</a:t>
            </a:r>
          </a:p>
          <a:p>
            <a:pPr marL="803275" lvl="1" indent="-177800" algn="just">
              <a:spcBef>
                <a:spcPct val="20000"/>
              </a:spcBef>
              <a:buFont typeface="Symbol" pitchFamily="18" charset="2"/>
              <a:buChar char="·"/>
            </a:pPr>
            <a:r>
              <a:rPr lang="en-US" sz="2800" dirty="0"/>
              <a:t>What are the average queueing and residence times for this scenario?</a:t>
            </a:r>
          </a:p>
          <a:p>
            <a:pPr marL="803275" lvl="1" indent="-177800" algn="just">
              <a:spcBef>
                <a:spcPct val="20000"/>
              </a:spcBef>
              <a:buFont typeface="Symbol" pitchFamily="18" charset="2"/>
              <a:buChar char="·"/>
            </a:pPr>
            <a:r>
              <a:rPr lang="en-US" sz="2800" dirty="0"/>
              <a:t>How do average queueing and residence times depend on ordering of these processes in the queue?</a:t>
            </a:r>
          </a:p>
        </p:txBody>
      </p:sp>
    </p:spTree>
    <p:extLst>
      <p:ext uri="{BB962C8B-B14F-4D97-AF65-F5344CB8AC3E}">
        <p14:creationId xmlns:p14="http://schemas.microsoft.com/office/powerpoint/2010/main" val="3801047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4DD1E955-3961-1FE6-C42C-23C6AE97B5B1}"/>
              </a:ext>
            </a:extLst>
          </p:cNvPr>
          <p:cNvSpPr>
            <a:spLocks noGrp="1" noChangeArrowheads="1"/>
          </p:cNvSpPr>
          <p:nvPr>
            <p:ph type="title"/>
          </p:nvPr>
        </p:nvSpPr>
        <p:spPr/>
        <p:txBody>
          <a:bodyPr>
            <a:normAutofit/>
          </a:bodyPr>
          <a:lstStyle/>
          <a:p>
            <a:pPr eaLnBrk="1" hangingPunct="1"/>
            <a:r>
              <a:rPr lang="en-US" altLang="en-US" sz="2800" dirty="0"/>
              <a:t>First-Come, First-Served (FCFS) Scheduling</a:t>
            </a:r>
          </a:p>
        </p:txBody>
      </p:sp>
      <p:sp>
        <p:nvSpPr>
          <p:cNvPr id="23555" name="Rectangle 3">
            <a:extLst>
              <a:ext uri="{FF2B5EF4-FFF2-40B4-BE49-F238E27FC236}">
                <a16:creationId xmlns:a16="http://schemas.microsoft.com/office/drawing/2014/main" id="{84313D68-AD70-2030-5204-B79232345A31}"/>
              </a:ext>
            </a:extLst>
          </p:cNvPr>
          <p:cNvSpPr>
            <a:spLocks noGrp="1" noChangeArrowheads="1"/>
          </p:cNvSpPr>
          <p:nvPr>
            <p:ph type="body" idx="4294967295"/>
          </p:nvPr>
        </p:nvSpPr>
        <p:spPr>
          <a:xfrm>
            <a:off x="1277723" y="1485900"/>
            <a:ext cx="7813486" cy="4800600"/>
          </a:xfrm>
        </p:spPr>
        <p:txBody>
          <a:bodyPr>
            <a:normAutofit fontScale="85000" lnSpcReduction="20000"/>
          </a:bodyPr>
          <a:lstStyle/>
          <a:p>
            <a:r>
              <a:rPr lang="en-US" altLang="en-US" sz="2000" b="1" dirty="0"/>
              <a:t>One of the simplest scheduling policies</a:t>
            </a:r>
          </a:p>
          <a:p>
            <a:pPr lvl="1"/>
            <a:r>
              <a:rPr lang="en-US" altLang="en-US" sz="2000" b="1" dirty="0">
                <a:solidFill>
                  <a:srgbClr val="FF0000"/>
                </a:solidFill>
              </a:rPr>
              <a:t>non-preemptive</a:t>
            </a:r>
            <a:r>
              <a:rPr lang="en-US" altLang="en-US" sz="2000" b="1" dirty="0"/>
              <a:t>. Once process is scheduled to run (get CPU), it keeps it until terminated or request I/O	</a:t>
            </a:r>
          </a:p>
          <a:p>
            <a:pPr lvl="3">
              <a:lnSpc>
                <a:spcPct val="90000"/>
              </a:lnSpc>
              <a:buFont typeface="Monotype Sorts"/>
              <a:buNone/>
            </a:pPr>
            <a:r>
              <a:rPr lang="en-US" altLang="en-US" sz="2000" b="1" dirty="0"/>
              <a:t>	</a:t>
            </a:r>
            <a:r>
              <a:rPr lang="en-US" altLang="en-US" sz="2000" b="1" u="sng" dirty="0"/>
              <a:t>Process</a:t>
            </a:r>
            <a:r>
              <a:rPr lang="en-US" altLang="en-US" sz="2000" b="1" dirty="0"/>
              <a:t>		</a:t>
            </a:r>
            <a:r>
              <a:rPr lang="en-US" altLang="en-US" sz="2000" b="1" u="sng" dirty="0"/>
              <a:t>Burst Time</a:t>
            </a:r>
            <a:r>
              <a:rPr lang="en-US" altLang="en-US" sz="2000" b="1" dirty="0"/>
              <a:t>	</a:t>
            </a:r>
          </a:p>
          <a:p>
            <a:pPr>
              <a:lnSpc>
                <a:spcPct val="90000"/>
              </a:lnSpc>
              <a:buFont typeface="Monotype Sorts"/>
              <a:buNone/>
            </a:pPr>
            <a:r>
              <a:rPr lang="en-US" altLang="en-US" sz="2000" b="1" dirty="0"/>
              <a:t>		 	</a:t>
            </a:r>
            <a:r>
              <a:rPr lang="en-US" altLang="en-US" sz="2000" b="1" i="1" dirty="0"/>
              <a:t>P</a:t>
            </a:r>
            <a:r>
              <a:rPr lang="en-US" altLang="en-US" sz="2000" b="1" i="1" baseline="-25000" dirty="0"/>
              <a:t>1</a:t>
            </a:r>
            <a:r>
              <a:rPr lang="en-US" altLang="en-US" sz="2000" b="1" dirty="0"/>
              <a:t>		      24</a:t>
            </a:r>
          </a:p>
          <a:p>
            <a:pPr>
              <a:lnSpc>
                <a:spcPct val="90000"/>
              </a:lnSpc>
              <a:buFont typeface="Monotype Sorts"/>
              <a:buNone/>
            </a:pPr>
            <a:r>
              <a:rPr lang="en-US" altLang="en-US" sz="2000" b="1" dirty="0"/>
              <a:t>		 	</a:t>
            </a:r>
            <a:r>
              <a:rPr lang="en-US" altLang="en-US" sz="2000" b="1" i="1" dirty="0"/>
              <a:t>P</a:t>
            </a:r>
            <a:r>
              <a:rPr lang="en-US" altLang="en-US" sz="2000" b="1" i="1" baseline="-25000" dirty="0"/>
              <a:t>2</a:t>
            </a:r>
            <a:r>
              <a:rPr lang="en-US" altLang="en-US" sz="2000" b="1" dirty="0"/>
              <a:t> 		       3</a:t>
            </a:r>
          </a:p>
          <a:p>
            <a:pPr>
              <a:lnSpc>
                <a:spcPct val="90000"/>
              </a:lnSpc>
              <a:buFont typeface="Monotype Sorts"/>
              <a:buNone/>
            </a:pPr>
            <a:r>
              <a:rPr lang="en-US" altLang="en-US" sz="2000" b="1" dirty="0"/>
              <a:t>		 	</a:t>
            </a:r>
            <a:r>
              <a:rPr lang="en-US" altLang="en-US" sz="2000" b="1" i="1" dirty="0"/>
              <a:t>P</a:t>
            </a:r>
            <a:r>
              <a:rPr lang="en-US" altLang="en-US" sz="2000" b="1" i="1" baseline="-25000" dirty="0"/>
              <a:t>3	 	          </a:t>
            </a:r>
            <a:r>
              <a:rPr lang="en-US" altLang="en-US" sz="2000" b="1" dirty="0"/>
              <a:t>3</a:t>
            </a:r>
            <a:r>
              <a:rPr lang="en-US" altLang="en-US" sz="2000" b="1" i="1" baseline="-25000" dirty="0"/>
              <a:t> </a:t>
            </a:r>
          </a:p>
          <a:p>
            <a:pPr>
              <a:lnSpc>
                <a:spcPct val="90000"/>
              </a:lnSpc>
            </a:pPr>
            <a:r>
              <a:rPr lang="en-US" altLang="en-US" sz="2000" b="1" dirty="0"/>
              <a:t>Suppose that processes arrive in the order: </a:t>
            </a:r>
            <a:r>
              <a:rPr lang="en-US" altLang="en-US" sz="2000" b="1" i="1" dirty="0"/>
              <a:t>P</a:t>
            </a:r>
            <a:r>
              <a:rPr lang="en-US" altLang="en-US" sz="2000" b="1" i="1" baseline="-25000" dirty="0"/>
              <a:t>1</a:t>
            </a:r>
            <a:r>
              <a:rPr lang="en-US" altLang="en-US" sz="2000" b="1" dirty="0"/>
              <a:t> , </a:t>
            </a:r>
            <a:r>
              <a:rPr lang="en-US" altLang="en-US" sz="2000" b="1" i="1" dirty="0"/>
              <a:t>P</a:t>
            </a:r>
            <a:r>
              <a:rPr lang="en-US" altLang="en-US" sz="2000" b="1" i="1" baseline="-25000" dirty="0"/>
              <a:t>2</a:t>
            </a:r>
            <a:r>
              <a:rPr lang="en-US" altLang="en-US" sz="2000" b="1" dirty="0"/>
              <a:t> , </a:t>
            </a:r>
            <a:r>
              <a:rPr lang="en-US" altLang="en-US" sz="2000" b="1" i="1" dirty="0"/>
              <a:t>P</a:t>
            </a:r>
            <a:r>
              <a:rPr lang="en-US" altLang="en-US" sz="2000" b="1" i="1" baseline="-25000" dirty="0"/>
              <a:t>3 , </a:t>
            </a:r>
            <a:r>
              <a:rPr lang="en-US" altLang="en-US" sz="2000" dirty="0"/>
              <a:t>all at time 0. </a:t>
            </a:r>
            <a:br>
              <a:rPr lang="en-US" altLang="en-US" sz="2000" b="1" i="1" baseline="-25000" dirty="0"/>
            </a:br>
            <a:r>
              <a:rPr lang="en-US" altLang="en-US" sz="2000" dirty="0"/>
              <a:t> A Gantt Chart shows which process executed by the CPU at each time. </a:t>
            </a:r>
            <a:r>
              <a:rPr lang="en-US" altLang="en-US" sz="2000" b="1" dirty="0"/>
              <a:t>The Gantt Chart (contains no Overhead time) for the schedule is:</a:t>
            </a:r>
            <a:r>
              <a:rPr lang="en-US" altLang="en-US" sz="2000" dirty="0"/>
              <a:t> </a:t>
            </a:r>
            <a:br>
              <a:rPr lang="en-US" altLang="en-US" sz="2000" b="1" dirty="0"/>
            </a:br>
            <a:br>
              <a:rPr lang="en-US" altLang="en-US" sz="2000" b="1" dirty="0"/>
            </a:br>
            <a:br>
              <a:rPr lang="en-US" altLang="en-US" sz="2000" b="1" dirty="0"/>
            </a:br>
            <a:br>
              <a:rPr lang="en-US" altLang="en-US" sz="2000" b="1" dirty="0"/>
            </a:br>
            <a:br>
              <a:rPr lang="en-US" altLang="en-US" sz="2000" b="1" dirty="0"/>
            </a:br>
            <a:endParaRPr lang="en-US" altLang="en-US" sz="2000" b="1" dirty="0"/>
          </a:p>
          <a:p>
            <a:pPr>
              <a:lnSpc>
                <a:spcPct val="90000"/>
              </a:lnSpc>
            </a:pPr>
            <a:r>
              <a:rPr lang="en-US" altLang="en-US" sz="2000" b="1" dirty="0">
                <a:solidFill>
                  <a:srgbClr val="FF0000"/>
                </a:solidFill>
              </a:rPr>
              <a:t>Turnaround time</a:t>
            </a:r>
            <a:r>
              <a:rPr lang="en-US" altLang="en-US" sz="2000" dirty="0"/>
              <a:t> for </a:t>
            </a:r>
            <a:r>
              <a:rPr lang="en-US" altLang="en-US" sz="2000" b="1" i="1" dirty="0"/>
              <a:t>P</a:t>
            </a:r>
            <a:r>
              <a:rPr lang="en-US" altLang="en-US" sz="2000" b="1" i="1" baseline="-25000" dirty="0"/>
              <a:t>1 , </a:t>
            </a:r>
            <a:r>
              <a:rPr lang="en-US" altLang="en-US" sz="2000" b="1" i="1" dirty="0"/>
              <a:t>P</a:t>
            </a:r>
            <a:r>
              <a:rPr lang="en-US" altLang="en-US" sz="2000" b="1" i="1" baseline="-25000" dirty="0"/>
              <a:t>2</a:t>
            </a:r>
            <a:r>
              <a:rPr lang="en-US" altLang="en-US" sz="2000" b="1" dirty="0"/>
              <a:t> , and </a:t>
            </a:r>
            <a:r>
              <a:rPr lang="en-US" altLang="en-US" sz="2000" b="1" i="1" dirty="0"/>
              <a:t>P</a:t>
            </a:r>
            <a:r>
              <a:rPr lang="en-US" altLang="en-US" sz="2000" b="1" i="1" baseline="-25000" dirty="0"/>
              <a:t>3  </a:t>
            </a:r>
            <a:r>
              <a:rPr lang="en-US" altLang="en-US" sz="2000" dirty="0"/>
              <a:t>are 24, 27, 30 respectively</a:t>
            </a:r>
          </a:p>
          <a:p>
            <a:pPr>
              <a:lnSpc>
                <a:spcPct val="90000"/>
              </a:lnSpc>
            </a:pPr>
            <a:r>
              <a:rPr lang="en-US" altLang="en-US" sz="2000" b="1" dirty="0">
                <a:solidFill>
                  <a:srgbClr val="FF0000"/>
                </a:solidFill>
              </a:rPr>
              <a:t>Waiting time</a:t>
            </a:r>
            <a:r>
              <a:rPr lang="en-US" altLang="en-US" sz="2000" dirty="0"/>
              <a:t>  = </a:t>
            </a:r>
            <a:r>
              <a:rPr lang="en-US" altLang="en-US" sz="2000" b="1" dirty="0"/>
              <a:t>turnaround time - burst time</a:t>
            </a:r>
          </a:p>
          <a:p>
            <a:pPr lvl="1">
              <a:lnSpc>
                <a:spcPct val="90000"/>
              </a:lnSpc>
            </a:pPr>
            <a:r>
              <a:rPr lang="en-US" altLang="en-US" sz="2000" b="1" dirty="0"/>
              <a:t>Waiting time for </a:t>
            </a:r>
            <a:r>
              <a:rPr lang="en-US" altLang="en-US" sz="2000" b="1" i="1" dirty="0"/>
              <a:t>P</a:t>
            </a:r>
            <a:r>
              <a:rPr lang="en-US" altLang="en-US" sz="2000" b="1" i="1" baseline="-25000" dirty="0"/>
              <a:t>1</a:t>
            </a:r>
            <a:r>
              <a:rPr lang="en-US" altLang="en-US" sz="2000" b="1" dirty="0"/>
              <a:t>  = 0; </a:t>
            </a:r>
            <a:r>
              <a:rPr lang="en-US" altLang="en-US" sz="2000" b="1" i="1" dirty="0"/>
              <a:t>P</a:t>
            </a:r>
            <a:r>
              <a:rPr lang="en-US" altLang="en-US" sz="2000" b="1" i="1" baseline="-25000" dirty="0"/>
              <a:t>2</a:t>
            </a:r>
            <a:r>
              <a:rPr lang="en-US" altLang="en-US" sz="2000" b="1" dirty="0"/>
              <a:t>  = 24; </a:t>
            </a:r>
            <a:r>
              <a:rPr lang="en-US" altLang="en-US" sz="2000" b="1" i="1" dirty="0"/>
              <a:t>P</a:t>
            </a:r>
            <a:r>
              <a:rPr lang="en-US" altLang="en-US" sz="2000" b="1" i="1" baseline="-25000" dirty="0"/>
              <a:t>3 </a:t>
            </a:r>
            <a:r>
              <a:rPr lang="en-US" altLang="en-US" sz="2000" b="1" dirty="0"/>
              <a:t>= 27</a:t>
            </a:r>
          </a:p>
          <a:p>
            <a:pPr lvl="1">
              <a:lnSpc>
                <a:spcPct val="90000"/>
              </a:lnSpc>
            </a:pPr>
            <a:r>
              <a:rPr lang="en-US" altLang="en-US" sz="2000" b="1" dirty="0"/>
              <a:t>Average waiting time:  (0 + 24 + 27)/3 = 17</a:t>
            </a:r>
          </a:p>
        </p:txBody>
      </p:sp>
      <p:grpSp>
        <p:nvGrpSpPr>
          <p:cNvPr id="23556" name="Group 18">
            <a:extLst>
              <a:ext uri="{FF2B5EF4-FFF2-40B4-BE49-F238E27FC236}">
                <a16:creationId xmlns:a16="http://schemas.microsoft.com/office/drawing/2014/main" id="{5E4F13BE-36EE-CC63-7AD9-1049FE570CB6}"/>
              </a:ext>
            </a:extLst>
          </p:cNvPr>
          <p:cNvGrpSpPr>
            <a:grpSpLocks/>
          </p:cNvGrpSpPr>
          <p:nvPr/>
        </p:nvGrpSpPr>
        <p:grpSpPr bwMode="auto">
          <a:xfrm>
            <a:off x="914400" y="3962400"/>
            <a:ext cx="7848600" cy="1128713"/>
            <a:chOff x="856" y="2688"/>
            <a:chExt cx="3500" cy="711"/>
          </a:xfrm>
        </p:grpSpPr>
        <p:sp>
          <p:nvSpPr>
            <p:cNvPr id="23557" name="Rectangle 4">
              <a:extLst>
                <a:ext uri="{FF2B5EF4-FFF2-40B4-BE49-F238E27FC236}">
                  <a16:creationId xmlns:a16="http://schemas.microsoft.com/office/drawing/2014/main" id="{D28FCEFE-9D7E-D08A-69A3-C5C19203E007}"/>
                </a:ext>
              </a:extLst>
            </p:cNvPr>
            <p:cNvSpPr>
              <a:spLocks noChangeArrowheads="1"/>
            </p:cNvSpPr>
            <p:nvPr/>
          </p:nvSpPr>
          <p:spPr bwMode="auto">
            <a:xfrm>
              <a:off x="960" y="2688"/>
              <a:ext cx="3312" cy="384"/>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endParaRPr kumimoji="0" lang="ar-SA" altLang="en-US">
                <a:latin typeface="Verdana" panose="020B0604030504040204" pitchFamily="34" charset="0"/>
              </a:endParaRPr>
            </a:p>
          </p:txBody>
        </p:sp>
        <p:sp>
          <p:nvSpPr>
            <p:cNvPr id="23558" name="Text Box 5">
              <a:extLst>
                <a:ext uri="{FF2B5EF4-FFF2-40B4-BE49-F238E27FC236}">
                  <a16:creationId xmlns:a16="http://schemas.microsoft.com/office/drawing/2014/main" id="{5EF157DE-C59E-0B81-BD19-A703B04AF331}"/>
                </a:ext>
              </a:extLst>
            </p:cNvPr>
            <p:cNvSpPr txBox="1">
              <a:spLocks noChangeArrowheads="1"/>
            </p:cNvSpPr>
            <p:nvPr/>
          </p:nvSpPr>
          <p:spPr bwMode="auto">
            <a:xfrm>
              <a:off x="1776" y="2736"/>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1</a:t>
              </a:r>
              <a:endParaRPr kumimoji="0" lang="en-US" altLang="en-US"/>
            </a:p>
          </p:txBody>
        </p:sp>
        <p:sp>
          <p:nvSpPr>
            <p:cNvPr id="23559" name="Text Box 6">
              <a:extLst>
                <a:ext uri="{FF2B5EF4-FFF2-40B4-BE49-F238E27FC236}">
                  <a16:creationId xmlns:a16="http://schemas.microsoft.com/office/drawing/2014/main" id="{DB8D35C0-F6DF-F5FC-024A-1FDB71357D5F}"/>
                </a:ext>
              </a:extLst>
            </p:cNvPr>
            <p:cNvSpPr txBox="1">
              <a:spLocks noChangeArrowheads="1"/>
            </p:cNvSpPr>
            <p:nvPr/>
          </p:nvSpPr>
          <p:spPr bwMode="auto">
            <a:xfrm>
              <a:off x="3264" y="2736"/>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23560" name="Text Box 7">
              <a:extLst>
                <a:ext uri="{FF2B5EF4-FFF2-40B4-BE49-F238E27FC236}">
                  <a16:creationId xmlns:a16="http://schemas.microsoft.com/office/drawing/2014/main" id="{A0DAA24E-427E-BA91-B7B5-0BC27358E21D}"/>
                </a:ext>
              </a:extLst>
            </p:cNvPr>
            <p:cNvSpPr txBox="1">
              <a:spLocks noChangeArrowheads="1"/>
            </p:cNvSpPr>
            <p:nvPr/>
          </p:nvSpPr>
          <p:spPr bwMode="auto">
            <a:xfrm>
              <a:off x="3840" y="2736"/>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3</a:t>
              </a:r>
              <a:endParaRPr kumimoji="0" lang="en-US" altLang="en-US"/>
            </a:p>
          </p:txBody>
        </p:sp>
        <p:sp>
          <p:nvSpPr>
            <p:cNvPr id="23561" name="Line 8">
              <a:extLst>
                <a:ext uri="{FF2B5EF4-FFF2-40B4-BE49-F238E27FC236}">
                  <a16:creationId xmlns:a16="http://schemas.microsoft.com/office/drawing/2014/main" id="{1B5A7C07-79A2-106D-457A-82FF167C1E8F}"/>
                </a:ext>
              </a:extLst>
            </p:cNvPr>
            <p:cNvSpPr>
              <a:spLocks noChangeShapeType="1"/>
            </p:cNvSpPr>
            <p:nvPr/>
          </p:nvSpPr>
          <p:spPr bwMode="auto">
            <a:xfrm>
              <a:off x="960" y="3072"/>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2" name="Line 9">
              <a:extLst>
                <a:ext uri="{FF2B5EF4-FFF2-40B4-BE49-F238E27FC236}">
                  <a16:creationId xmlns:a16="http://schemas.microsoft.com/office/drawing/2014/main" id="{526E5870-DC70-ACA5-B021-6BA3F98242F6}"/>
                </a:ext>
              </a:extLst>
            </p:cNvPr>
            <p:cNvSpPr>
              <a:spLocks noChangeShapeType="1"/>
            </p:cNvSpPr>
            <p:nvPr/>
          </p:nvSpPr>
          <p:spPr bwMode="auto">
            <a:xfrm>
              <a:off x="4272" y="3072"/>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3" name="Line 10">
              <a:extLst>
                <a:ext uri="{FF2B5EF4-FFF2-40B4-BE49-F238E27FC236}">
                  <a16:creationId xmlns:a16="http://schemas.microsoft.com/office/drawing/2014/main" id="{5D49D652-16AD-9B5A-22AD-6684CEBE770F}"/>
                </a:ext>
              </a:extLst>
            </p:cNvPr>
            <p:cNvSpPr>
              <a:spLocks noChangeShapeType="1"/>
            </p:cNvSpPr>
            <p:nvPr/>
          </p:nvSpPr>
          <p:spPr bwMode="auto">
            <a:xfrm>
              <a:off x="3072" y="2688"/>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4" name="Line 11">
              <a:extLst>
                <a:ext uri="{FF2B5EF4-FFF2-40B4-BE49-F238E27FC236}">
                  <a16:creationId xmlns:a16="http://schemas.microsoft.com/office/drawing/2014/main" id="{F4156D0A-748F-ABD3-C16F-C6D2F2D2C080}"/>
                </a:ext>
              </a:extLst>
            </p:cNvPr>
            <p:cNvSpPr>
              <a:spLocks noChangeShapeType="1"/>
            </p:cNvSpPr>
            <p:nvPr/>
          </p:nvSpPr>
          <p:spPr bwMode="auto">
            <a:xfrm>
              <a:off x="3648" y="2688"/>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5" name="Line 12">
              <a:extLst>
                <a:ext uri="{FF2B5EF4-FFF2-40B4-BE49-F238E27FC236}">
                  <a16:creationId xmlns:a16="http://schemas.microsoft.com/office/drawing/2014/main" id="{E87F5FB5-EF5B-64F6-2A03-E0FCABB6E79B}"/>
                </a:ext>
              </a:extLst>
            </p:cNvPr>
            <p:cNvSpPr>
              <a:spLocks noChangeShapeType="1"/>
            </p:cNvSpPr>
            <p:nvPr/>
          </p:nvSpPr>
          <p:spPr bwMode="auto">
            <a:xfrm>
              <a:off x="3072" y="3072"/>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6" name="Line 13">
              <a:extLst>
                <a:ext uri="{FF2B5EF4-FFF2-40B4-BE49-F238E27FC236}">
                  <a16:creationId xmlns:a16="http://schemas.microsoft.com/office/drawing/2014/main" id="{81A1FA99-D9C8-DF53-4E2C-EB6291B767EC}"/>
                </a:ext>
              </a:extLst>
            </p:cNvPr>
            <p:cNvSpPr>
              <a:spLocks noChangeShapeType="1"/>
            </p:cNvSpPr>
            <p:nvPr/>
          </p:nvSpPr>
          <p:spPr bwMode="auto">
            <a:xfrm>
              <a:off x="3648" y="3072"/>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7" name="Text Box 14">
              <a:extLst>
                <a:ext uri="{FF2B5EF4-FFF2-40B4-BE49-F238E27FC236}">
                  <a16:creationId xmlns:a16="http://schemas.microsoft.com/office/drawing/2014/main" id="{9751AEB1-AE65-19D6-2958-161164A74BD9}"/>
                </a:ext>
              </a:extLst>
            </p:cNvPr>
            <p:cNvSpPr txBox="1">
              <a:spLocks noChangeArrowheads="1"/>
            </p:cNvSpPr>
            <p:nvPr/>
          </p:nvSpPr>
          <p:spPr bwMode="auto">
            <a:xfrm>
              <a:off x="2928" y="3168"/>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24</a:t>
              </a:r>
            </a:p>
          </p:txBody>
        </p:sp>
        <p:sp>
          <p:nvSpPr>
            <p:cNvPr id="23568" name="Text Box 15">
              <a:extLst>
                <a:ext uri="{FF2B5EF4-FFF2-40B4-BE49-F238E27FC236}">
                  <a16:creationId xmlns:a16="http://schemas.microsoft.com/office/drawing/2014/main" id="{BD00665A-BF29-40E4-1391-464D61441A07}"/>
                </a:ext>
              </a:extLst>
            </p:cNvPr>
            <p:cNvSpPr txBox="1">
              <a:spLocks noChangeArrowheads="1"/>
            </p:cNvSpPr>
            <p:nvPr/>
          </p:nvSpPr>
          <p:spPr bwMode="auto">
            <a:xfrm>
              <a:off x="3504" y="3168"/>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27</a:t>
              </a:r>
            </a:p>
          </p:txBody>
        </p:sp>
        <p:sp>
          <p:nvSpPr>
            <p:cNvPr id="23569" name="Text Box 16">
              <a:extLst>
                <a:ext uri="{FF2B5EF4-FFF2-40B4-BE49-F238E27FC236}">
                  <a16:creationId xmlns:a16="http://schemas.microsoft.com/office/drawing/2014/main" id="{CAA1248E-B17E-1CF3-9C3A-C7FEE8ADFC68}"/>
                </a:ext>
              </a:extLst>
            </p:cNvPr>
            <p:cNvSpPr txBox="1">
              <a:spLocks noChangeArrowheads="1"/>
            </p:cNvSpPr>
            <p:nvPr/>
          </p:nvSpPr>
          <p:spPr bwMode="auto">
            <a:xfrm>
              <a:off x="4080" y="3168"/>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30</a:t>
              </a:r>
            </a:p>
          </p:txBody>
        </p:sp>
        <p:sp>
          <p:nvSpPr>
            <p:cNvPr id="23570" name="Text Box 17">
              <a:extLst>
                <a:ext uri="{FF2B5EF4-FFF2-40B4-BE49-F238E27FC236}">
                  <a16:creationId xmlns:a16="http://schemas.microsoft.com/office/drawing/2014/main" id="{BFE89F61-15BF-C792-41ED-5BE81852EE21}"/>
                </a:ext>
              </a:extLst>
            </p:cNvPr>
            <p:cNvSpPr txBox="1">
              <a:spLocks noChangeArrowheads="1"/>
            </p:cNvSpPr>
            <p:nvPr/>
          </p:nvSpPr>
          <p:spPr bwMode="auto">
            <a:xfrm>
              <a:off x="856" y="3168"/>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0</a:t>
              </a: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14F00B14-22D1-F4E4-45FE-121920FAADB2}"/>
              </a:ext>
            </a:extLst>
          </p:cNvPr>
          <p:cNvSpPr>
            <a:spLocks noGrp="1" noChangeArrowheads="1"/>
          </p:cNvSpPr>
          <p:nvPr>
            <p:ph type="title"/>
          </p:nvPr>
        </p:nvSpPr>
        <p:spPr/>
        <p:txBody>
          <a:bodyPr>
            <a:normAutofit/>
          </a:bodyPr>
          <a:lstStyle/>
          <a:p>
            <a:pPr eaLnBrk="1" hangingPunct="1"/>
            <a:r>
              <a:rPr lang="en-US" altLang="en-US"/>
              <a:t>FCFS Scheduling (Cont)</a:t>
            </a:r>
          </a:p>
        </p:txBody>
      </p:sp>
      <p:sp>
        <p:nvSpPr>
          <p:cNvPr id="25603" name="Rectangle 3">
            <a:extLst>
              <a:ext uri="{FF2B5EF4-FFF2-40B4-BE49-F238E27FC236}">
                <a16:creationId xmlns:a16="http://schemas.microsoft.com/office/drawing/2014/main" id="{06087F70-F6D9-5D6F-F9B1-5F63E622C354}"/>
              </a:ext>
            </a:extLst>
          </p:cNvPr>
          <p:cNvSpPr>
            <a:spLocks noGrp="1" noChangeArrowheads="1"/>
          </p:cNvSpPr>
          <p:nvPr>
            <p:ph type="body" idx="4294967295"/>
          </p:nvPr>
        </p:nvSpPr>
        <p:spPr>
          <a:xfrm>
            <a:off x="1066800" y="1600200"/>
            <a:ext cx="8077200" cy="5105400"/>
          </a:xfrm>
        </p:spPr>
        <p:txBody>
          <a:bodyPr>
            <a:normAutofit fontScale="92500" lnSpcReduction="20000"/>
          </a:bodyPr>
          <a:lstStyle/>
          <a:p>
            <a:pPr>
              <a:buFont typeface="Monotype Sorts"/>
              <a:buNone/>
              <a:tabLst>
                <a:tab pos="3651250" algn="ctr"/>
              </a:tabLst>
            </a:pPr>
            <a:r>
              <a:rPr lang="en-US" altLang="en-US" sz="2000" b="1" dirty="0"/>
              <a:t>Suppose that the processes arrive in the order</a:t>
            </a:r>
          </a:p>
          <a:p>
            <a:pPr>
              <a:buFont typeface="Monotype Sorts"/>
              <a:buNone/>
              <a:tabLst>
                <a:tab pos="3651250" algn="ctr"/>
              </a:tabLst>
            </a:pPr>
            <a:r>
              <a:rPr lang="en-US" altLang="en-US" sz="2000" b="1" dirty="0"/>
              <a:t>		 </a:t>
            </a:r>
            <a:r>
              <a:rPr lang="en-US" altLang="en-US" sz="2000" b="1" i="1" dirty="0"/>
              <a:t>P</a:t>
            </a:r>
            <a:r>
              <a:rPr lang="en-US" altLang="en-US" sz="2000" b="1" i="1" baseline="-25000" dirty="0"/>
              <a:t>2</a:t>
            </a:r>
            <a:r>
              <a:rPr lang="en-US" altLang="en-US" sz="2000" b="1" dirty="0"/>
              <a:t> , </a:t>
            </a:r>
            <a:r>
              <a:rPr lang="en-US" altLang="en-US" sz="2000" b="1" i="1" dirty="0"/>
              <a:t>P</a:t>
            </a:r>
            <a:r>
              <a:rPr lang="en-US" altLang="en-US" sz="2000" b="1" i="1" baseline="-25000" dirty="0"/>
              <a:t>3</a:t>
            </a:r>
            <a:r>
              <a:rPr lang="en-US" altLang="en-US" sz="2000" b="1" dirty="0"/>
              <a:t> , </a:t>
            </a:r>
            <a:r>
              <a:rPr lang="en-US" altLang="en-US" sz="2000" b="1" i="1" dirty="0"/>
              <a:t>P</a:t>
            </a:r>
            <a:r>
              <a:rPr lang="en-US" altLang="en-US" sz="2000" b="1" i="1" baseline="-25000" dirty="0"/>
              <a:t>1</a:t>
            </a:r>
            <a:r>
              <a:rPr lang="en-US" altLang="en-US" sz="2000" b="1" dirty="0"/>
              <a:t> </a:t>
            </a:r>
          </a:p>
          <a:p>
            <a:pPr>
              <a:tabLst>
                <a:tab pos="3651250" algn="ctr"/>
              </a:tabLst>
            </a:pPr>
            <a:r>
              <a:rPr lang="en-US" altLang="en-US" sz="2000" b="1" dirty="0"/>
              <a:t>The Gantt chart for the schedule is:</a:t>
            </a:r>
            <a:br>
              <a:rPr lang="en-US" altLang="en-US" sz="2000" b="1" dirty="0"/>
            </a:br>
            <a:endParaRPr lang="en-US" altLang="en-US" sz="2000" b="1" dirty="0"/>
          </a:p>
          <a:p>
            <a:pPr>
              <a:tabLst>
                <a:tab pos="3651250" algn="ctr"/>
              </a:tabLst>
            </a:pPr>
            <a:endParaRPr lang="en-US" altLang="en-US" sz="2000" b="1" dirty="0"/>
          </a:p>
          <a:p>
            <a:pPr>
              <a:tabLst>
                <a:tab pos="3651250" algn="ctr"/>
              </a:tabLst>
            </a:pPr>
            <a:endParaRPr lang="en-US" altLang="en-US" sz="2000" b="1" dirty="0"/>
          </a:p>
          <a:p>
            <a:pPr>
              <a:buFont typeface="Monotype Sorts"/>
              <a:buNone/>
              <a:tabLst>
                <a:tab pos="3651250" algn="ctr"/>
              </a:tabLst>
            </a:pPr>
            <a:endParaRPr lang="en-US" altLang="en-US" sz="2000" b="1" dirty="0"/>
          </a:p>
          <a:p>
            <a:pPr>
              <a:tabLst>
                <a:tab pos="3651250" algn="ctr"/>
              </a:tabLst>
            </a:pPr>
            <a:r>
              <a:rPr lang="en-US" altLang="en-US" sz="2000" b="1" dirty="0">
                <a:solidFill>
                  <a:srgbClr val="FF0000"/>
                </a:solidFill>
              </a:rPr>
              <a:t>Turnaround tim</a:t>
            </a:r>
            <a:r>
              <a:rPr lang="en-US" altLang="en-US" sz="2000" dirty="0"/>
              <a:t>e for </a:t>
            </a:r>
            <a:r>
              <a:rPr lang="en-US" altLang="en-US" sz="2000" b="1" i="1" dirty="0"/>
              <a:t>P</a:t>
            </a:r>
            <a:r>
              <a:rPr lang="en-US" altLang="en-US" sz="2000" b="1" i="1" baseline="-25000" dirty="0"/>
              <a:t>1 , </a:t>
            </a:r>
            <a:r>
              <a:rPr lang="en-US" altLang="en-US" sz="2000" b="1" i="1" dirty="0"/>
              <a:t>P</a:t>
            </a:r>
            <a:r>
              <a:rPr lang="en-US" altLang="en-US" sz="2000" b="1" i="1" baseline="-25000" dirty="0"/>
              <a:t>2</a:t>
            </a:r>
            <a:r>
              <a:rPr lang="en-US" altLang="en-US" sz="2000" b="1" dirty="0"/>
              <a:t> , and </a:t>
            </a:r>
            <a:r>
              <a:rPr lang="en-US" altLang="en-US" sz="2000" b="1" i="1" dirty="0"/>
              <a:t>P</a:t>
            </a:r>
            <a:r>
              <a:rPr lang="en-US" altLang="en-US" sz="2000" b="1" i="1" baseline="-25000" dirty="0"/>
              <a:t>3  </a:t>
            </a:r>
            <a:r>
              <a:rPr lang="en-US" altLang="en-US" sz="2000" dirty="0"/>
              <a:t>are 30, 3, 6 respectively</a:t>
            </a:r>
            <a:endParaRPr lang="en-US" altLang="en-US" sz="2000" b="1" dirty="0"/>
          </a:p>
          <a:p>
            <a:pPr>
              <a:tabLst>
                <a:tab pos="3651250" algn="ctr"/>
              </a:tabLst>
            </a:pPr>
            <a:r>
              <a:rPr lang="en-US" altLang="en-US" sz="2000" b="1" dirty="0">
                <a:solidFill>
                  <a:srgbClr val="FF0000"/>
                </a:solidFill>
              </a:rPr>
              <a:t>Waiting time</a:t>
            </a:r>
            <a:r>
              <a:rPr lang="en-US" altLang="en-US" sz="2000" b="1" dirty="0"/>
              <a:t> for </a:t>
            </a:r>
            <a:r>
              <a:rPr lang="en-US" altLang="en-US" sz="2000" b="1" i="1" dirty="0"/>
              <a:t>P</a:t>
            </a:r>
            <a:r>
              <a:rPr lang="en-US" altLang="en-US" sz="2000" b="1" i="1" baseline="-25000" dirty="0"/>
              <a:t>1 </a:t>
            </a:r>
            <a:r>
              <a:rPr lang="en-US" altLang="en-US" sz="2000" b="1" i="1" dirty="0"/>
              <a:t>=</a:t>
            </a:r>
            <a:r>
              <a:rPr lang="en-US" altLang="en-US" sz="2000" b="1" dirty="0"/>
              <a:t> 6</a:t>
            </a:r>
            <a:r>
              <a:rPr lang="en-US" altLang="en-US" sz="2000" b="1" i="1" dirty="0"/>
              <a:t>;</a:t>
            </a:r>
            <a:r>
              <a:rPr lang="en-US" altLang="en-US" sz="2000" b="1" i="1" baseline="-25000" dirty="0"/>
              <a:t> </a:t>
            </a:r>
            <a:r>
              <a:rPr lang="en-US" altLang="en-US" sz="2000" b="1" i="1" dirty="0"/>
              <a:t>P</a:t>
            </a:r>
            <a:r>
              <a:rPr lang="en-US" altLang="en-US" sz="2000" b="1" i="1" baseline="-25000" dirty="0"/>
              <a:t>2</a:t>
            </a:r>
            <a:r>
              <a:rPr lang="en-US" altLang="en-US" sz="2000" b="1" dirty="0"/>
              <a:t> = 0</a:t>
            </a:r>
            <a:r>
              <a:rPr lang="en-US" altLang="en-US" sz="2000" b="1" i="1" baseline="-25000" dirty="0"/>
              <a:t>; </a:t>
            </a:r>
            <a:r>
              <a:rPr lang="en-US" altLang="en-US" sz="2000" b="1" i="1" dirty="0"/>
              <a:t>P</a:t>
            </a:r>
            <a:r>
              <a:rPr lang="en-US" altLang="en-US" sz="2000" b="1" i="1" baseline="-25000" dirty="0"/>
              <a:t>3 </a:t>
            </a:r>
            <a:r>
              <a:rPr lang="en-US" altLang="en-US" sz="2000" b="1" i="1" dirty="0"/>
              <a:t>= </a:t>
            </a:r>
            <a:r>
              <a:rPr lang="en-US" altLang="en-US" sz="2000" b="1" dirty="0"/>
              <a:t>3</a:t>
            </a:r>
            <a:endParaRPr lang="en-US" altLang="en-US" sz="2000" b="1" i="1" dirty="0"/>
          </a:p>
          <a:p>
            <a:pPr lvl="1">
              <a:tabLst>
                <a:tab pos="3651250" algn="ctr"/>
              </a:tabLst>
            </a:pPr>
            <a:r>
              <a:rPr lang="en-US" altLang="en-US" sz="2000" b="1" dirty="0"/>
              <a:t>Average waiting time:   (6 + 0 + 3)/3 = 3</a:t>
            </a:r>
          </a:p>
          <a:p>
            <a:pPr>
              <a:tabLst>
                <a:tab pos="3651250" algn="ctr"/>
              </a:tabLst>
            </a:pPr>
            <a:r>
              <a:rPr lang="en-US" altLang="en-US" sz="2000" b="1" dirty="0"/>
              <a:t>Much better than previous case</a:t>
            </a:r>
          </a:p>
          <a:p>
            <a:pPr>
              <a:tabLst>
                <a:tab pos="3651250" algn="ctr"/>
              </a:tabLst>
            </a:pPr>
            <a:r>
              <a:rPr lang="en-US" altLang="en-US" sz="2000" b="1" i="1" dirty="0">
                <a:solidFill>
                  <a:srgbClr val="FF0000"/>
                </a:solidFill>
              </a:rPr>
              <a:t>Convoy effect</a:t>
            </a:r>
            <a:r>
              <a:rPr lang="en-US" altLang="en-US" sz="2000" b="1" dirty="0">
                <a:solidFill>
                  <a:srgbClr val="FF0000"/>
                </a:solidFill>
              </a:rPr>
              <a:t> </a:t>
            </a:r>
            <a:r>
              <a:rPr lang="en-US" altLang="en-US" sz="2000" b="1" dirty="0"/>
              <a:t> short process behind long process. Lower CPU and device utilization than might be possible if the shorter processes were allowed to get CPU first. </a:t>
            </a:r>
          </a:p>
          <a:p>
            <a:pPr>
              <a:tabLst>
                <a:tab pos="3651250" algn="ctr"/>
              </a:tabLst>
            </a:pPr>
            <a:r>
              <a:rPr lang="en-US" altLang="en-US" sz="2000" b="1" dirty="0"/>
              <a:t>FCFS is not suitable for time-sharing systems, where processes get a share of CPU at </a:t>
            </a:r>
            <a:r>
              <a:rPr lang="en-US" altLang="en-US" sz="2000" b="1" dirty="0">
                <a:solidFill>
                  <a:srgbClr val="0070C0"/>
                </a:solidFill>
              </a:rPr>
              <a:t>regular intervals</a:t>
            </a:r>
            <a:r>
              <a:rPr lang="en-US" altLang="en-US" sz="2000" b="1" dirty="0"/>
              <a:t>-&gt; </a:t>
            </a:r>
            <a:r>
              <a:rPr lang="en-US" altLang="en-US" sz="2000" b="1" dirty="0">
                <a:solidFill>
                  <a:srgbClr val="FF0000"/>
                </a:solidFill>
              </a:rPr>
              <a:t>suitable for batch systems</a:t>
            </a:r>
          </a:p>
        </p:txBody>
      </p:sp>
      <p:grpSp>
        <p:nvGrpSpPr>
          <p:cNvPr id="25604" name="Group 20">
            <a:extLst>
              <a:ext uri="{FF2B5EF4-FFF2-40B4-BE49-F238E27FC236}">
                <a16:creationId xmlns:a16="http://schemas.microsoft.com/office/drawing/2014/main" id="{FF06859D-E35A-DF8C-70EA-3A581A16A8AC}"/>
              </a:ext>
            </a:extLst>
          </p:cNvPr>
          <p:cNvGrpSpPr>
            <a:grpSpLocks/>
          </p:cNvGrpSpPr>
          <p:nvPr/>
        </p:nvGrpSpPr>
        <p:grpSpPr bwMode="auto">
          <a:xfrm>
            <a:off x="2012950" y="2743200"/>
            <a:ext cx="5575300" cy="1128713"/>
            <a:chOff x="852" y="1650"/>
            <a:chExt cx="3512" cy="711"/>
          </a:xfrm>
        </p:grpSpPr>
        <p:sp>
          <p:nvSpPr>
            <p:cNvPr id="25605" name="Rectangle 6">
              <a:extLst>
                <a:ext uri="{FF2B5EF4-FFF2-40B4-BE49-F238E27FC236}">
                  <a16:creationId xmlns:a16="http://schemas.microsoft.com/office/drawing/2014/main" id="{75240593-3390-819E-3207-79974E718422}"/>
                </a:ext>
              </a:extLst>
            </p:cNvPr>
            <p:cNvSpPr>
              <a:spLocks noChangeArrowheads="1"/>
            </p:cNvSpPr>
            <p:nvPr/>
          </p:nvSpPr>
          <p:spPr bwMode="auto">
            <a:xfrm flipH="1">
              <a:off x="948" y="1650"/>
              <a:ext cx="3312" cy="384"/>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endParaRPr kumimoji="0" lang="ar-SA" altLang="en-US">
                <a:latin typeface="Verdana" panose="020B0604030504040204" pitchFamily="34" charset="0"/>
              </a:endParaRPr>
            </a:p>
          </p:txBody>
        </p:sp>
        <p:sp>
          <p:nvSpPr>
            <p:cNvPr id="25606" name="Text Box 7">
              <a:extLst>
                <a:ext uri="{FF2B5EF4-FFF2-40B4-BE49-F238E27FC236}">
                  <a16:creationId xmlns:a16="http://schemas.microsoft.com/office/drawing/2014/main" id="{3CD3AD7C-30D5-EF0D-BE24-48AB785AF988}"/>
                </a:ext>
              </a:extLst>
            </p:cNvPr>
            <p:cNvSpPr txBox="1">
              <a:spLocks noChangeArrowheads="1"/>
            </p:cNvSpPr>
            <p:nvPr/>
          </p:nvSpPr>
          <p:spPr bwMode="auto">
            <a:xfrm flipH="1">
              <a:off x="3179" y="1698"/>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1</a:t>
              </a:r>
              <a:endParaRPr kumimoji="0" lang="en-US" altLang="en-US"/>
            </a:p>
          </p:txBody>
        </p:sp>
        <p:sp>
          <p:nvSpPr>
            <p:cNvPr id="25607" name="Text Box 8">
              <a:extLst>
                <a:ext uri="{FF2B5EF4-FFF2-40B4-BE49-F238E27FC236}">
                  <a16:creationId xmlns:a16="http://schemas.microsoft.com/office/drawing/2014/main" id="{B2C3A4DA-4F0C-43D3-A3C0-6BE05D785FD3}"/>
                </a:ext>
              </a:extLst>
            </p:cNvPr>
            <p:cNvSpPr txBox="1">
              <a:spLocks noChangeArrowheads="1"/>
            </p:cNvSpPr>
            <p:nvPr/>
          </p:nvSpPr>
          <p:spPr bwMode="auto">
            <a:xfrm flipH="1">
              <a:off x="1691" y="1698"/>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3</a:t>
              </a:r>
              <a:endParaRPr kumimoji="0" lang="en-US" altLang="en-US"/>
            </a:p>
          </p:txBody>
        </p:sp>
        <p:sp>
          <p:nvSpPr>
            <p:cNvPr id="25608" name="Text Box 9">
              <a:extLst>
                <a:ext uri="{FF2B5EF4-FFF2-40B4-BE49-F238E27FC236}">
                  <a16:creationId xmlns:a16="http://schemas.microsoft.com/office/drawing/2014/main" id="{51ABC7D7-F08A-BEE6-BBA5-14840AE76325}"/>
                </a:ext>
              </a:extLst>
            </p:cNvPr>
            <p:cNvSpPr txBox="1">
              <a:spLocks noChangeArrowheads="1"/>
            </p:cNvSpPr>
            <p:nvPr/>
          </p:nvSpPr>
          <p:spPr bwMode="auto">
            <a:xfrm flipH="1">
              <a:off x="1115" y="1698"/>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25609" name="Line 10">
              <a:extLst>
                <a:ext uri="{FF2B5EF4-FFF2-40B4-BE49-F238E27FC236}">
                  <a16:creationId xmlns:a16="http://schemas.microsoft.com/office/drawing/2014/main" id="{A7D0BA22-D52F-0DE0-2B3B-54A61175B99A}"/>
                </a:ext>
              </a:extLst>
            </p:cNvPr>
            <p:cNvSpPr>
              <a:spLocks noChangeShapeType="1"/>
            </p:cNvSpPr>
            <p:nvPr/>
          </p:nvSpPr>
          <p:spPr bwMode="auto">
            <a:xfrm flipH="1">
              <a:off x="4260" y="2034"/>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610" name="Line 11">
              <a:extLst>
                <a:ext uri="{FF2B5EF4-FFF2-40B4-BE49-F238E27FC236}">
                  <a16:creationId xmlns:a16="http://schemas.microsoft.com/office/drawing/2014/main" id="{0DB368F1-98A3-A828-7CCF-F58E4B5092F5}"/>
                </a:ext>
              </a:extLst>
            </p:cNvPr>
            <p:cNvSpPr>
              <a:spLocks noChangeShapeType="1"/>
            </p:cNvSpPr>
            <p:nvPr/>
          </p:nvSpPr>
          <p:spPr bwMode="auto">
            <a:xfrm flipH="1">
              <a:off x="948" y="2034"/>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611" name="Line 12">
              <a:extLst>
                <a:ext uri="{FF2B5EF4-FFF2-40B4-BE49-F238E27FC236}">
                  <a16:creationId xmlns:a16="http://schemas.microsoft.com/office/drawing/2014/main" id="{446718A8-ED4D-0A17-47E5-F2AEB7DEFC74}"/>
                </a:ext>
              </a:extLst>
            </p:cNvPr>
            <p:cNvSpPr>
              <a:spLocks noChangeShapeType="1"/>
            </p:cNvSpPr>
            <p:nvPr/>
          </p:nvSpPr>
          <p:spPr bwMode="auto">
            <a:xfrm flipH="1">
              <a:off x="2148" y="1650"/>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612" name="Line 13">
              <a:extLst>
                <a:ext uri="{FF2B5EF4-FFF2-40B4-BE49-F238E27FC236}">
                  <a16:creationId xmlns:a16="http://schemas.microsoft.com/office/drawing/2014/main" id="{B9D885BE-9D0F-1790-42E5-598A5FBAF05F}"/>
                </a:ext>
              </a:extLst>
            </p:cNvPr>
            <p:cNvSpPr>
              <a:spLocks noChangeShapeType="1"/>
            </p:cNvSpPr>
            <p:nvPr/>
          </p:nvSpPr>
          <p:spPr bwMode="auto">
            <a:xfrm flipH="1">
              <a:off x="1572" y="1650"/>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613" name="Line 14">
              <a:extLst>
                <a:ext uri="{FF2B5EF4-FFF2-40B4-BE49-F238E27FC236}">
                  <a16:creationId xmlns:a16="http://schemas.microsoft.com/office/drawing/2014/main" id="{7E96A82C-27E7-709C-037E-27E3F3872AD2}"/>
                </a:ext>
              </a:extLst>
            </p:cNvPr>
            <p:cNvSpPr>
              <a:spLocks noChangeShapeType="1"/>
            </p:cNvSpPr>
            <p:nvPr/>
          </p:nvSpPr>
          <p:spPr bwMode="auto">
            <a:xfrm flipH="1">
              <a:off x="2148" y="2034"/>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614" name="Line 15">
              <a:extLst>
                <a:ext uri="{FF2B5EF4-FFF2-40B4-BE49-F238E27FC236}">
                  <a16:creationId xmlns:a16="http://schemas.microsoft.com/office/drawing/2014/main" id="{23DDDEFC-0C18-7D50-3B7B-09A2F25B000B}"/>
                </a:ext>
              </a:extLst>
            </p:cNvPr>
            <p:cNvSpPr>
              <a:spLocks noChangeShapeType="1"/>
            </p:cNvSpPr>
            <p:nvPr/>
          </p:nvSpPr>
          <p:spPr bwMode="auto">
            <a:xfrm flipH="1">
              <a:off x="1572" y="2034"/>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5615" name="Text Box 16">
              <a:extLst>
                <a:ext uri="{FF2B5EF4-FFF2-40B4-BE49-F238E27FC236}">
                  <a16:creationId xmlns:a16="http://schemas.microsoft.com/office/drawing/2014/main" id="{81950697-93E0-C866-546E-88D269FBECEF}"/>
                </a:ext>
              </a:extLst>
            </p:cNvPr>
            <p:cNvSpPr txBox="1">
              <a:spLocks noChangeArrowheads="1"/>
            </p:cNvSpPr>
            <p:nvPr/>
          </p:nvSpPr>
          <p:spPr bwMode="auto">
            <a:xfrm flipH="1">
              <a:off x="2056" y="2130"/>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6</a:t>
              </a:r>
            </a:p>
          </p:txBody>
        </p:sp>
        <p:sp>
          <p:nvSpPr>
            <p:cNvPr id="25616" name="Text Box 17">
              <a:extLst>
                <a:ext uri="{FF2B5EF4-FFF2-40B4-BE49-F238E27FC236}">
                  <a16:creationId xmlns:a16="http://schemas.microsoft.com/office/drawing/2014/main" id="{097587E7-568E-9BB7-F1EF-F034F475DB49}"/>
                </a:ext>
              </a:extLst>
            </p:cNvPr>
            <p:cNvSpPr txBox="1">
              <a:spLocks noChangeArrowheads="1"/>
            </p:cNvSpPr>
            <p:nvPr/>
          </p:nvSpPr>
          <p:spPr bwMode="auto">
            <a:xfrm flipH="1">
              <a:off x="1480" y="2130"/>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3</a:t>
              </a:r>
            </a:p>
          </p:txBody>
        </p:sp>
        <p:sp>
          <p:nvSpPr>
            <p:cNvPr id="25617" name="Text Box 18">
              <a:extLst>
                <a:ext uri="{FF2B5EF4-FFF2-40B4-BE49-F238E27FC236}">
                  <a16:creationId xmlns:a16="http://schemas.microsoft.com/office/drawing/2014/main" id="{6811FDE1-8692-A931-3B17-C71F21ACF0FD}"/>
                </a:ext>
              </a:extLst>
            </p:cNvPr>
            <p:cNvSpPr txBox="1">
              <a:spLocks noChangeArrowheads="1"/>
            </p:cNvSpPr>
            <p:nvPr/>
          </p:nvSpPr>
          <p:spPr bwMode="auto">
            <a:xfrm flipH="1">
              <a:off x="4088" y="2130"/>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30</a:t>
              </a:r>
            </a:p>
          </p:txBody>
        </p:sp>
        <p:sp>
          <p:nvSpPr>
            <p:cNvPr id="25618" name="Text Box 19">
              <a:extLst>
                <a:ext uri="{FF2B5EF4-FFF2-40B4-BE49-F238E27FC236}">
                  <a16:creationId xmlns:a16="http://schemas.microsoft.com/office/drawing/2014/main" id="{C64A987A-B34B-E2F3-5DE4-B763C283A611}"/>
                </a:ext>
              </a:extLst>
            </p:cNvPr>
            <p:cNvSpPr txBox="1">
              <a:spLocks noChangeArrowheads="1"/>
            </p:cNvSpPr>
            <p:nvPr/>
          </p:nvSpPr>
          <p:spPr bwMode="auto">
            <a:xfrm flipH="1">
              <a:off x="852" y="2130"/>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0</a:t>
              </a: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46A22C58-846B-25F2-6988-8A31E8ECDF14}"/>
              </a:ext>
            </a:extLst>
          </p:cNvPr>
          <p:cNvSpPr>
            <a:spLocks noGrp="1" noChangeArrowheads="1"/>
          </p:cNvSpPr>
          <p:nvPr>
            <p:ph type="title"/>
          </p:nvPr>
        </p:nvSpPr>
        <p:spPr/>
        <p:txBody>
          <a:bodyPr>
            <a:normAutofit/>
          </a:bodyPr>
          <a:lstStyle/>
          <a:p>
            <a:pPr eaLnBrk="1" hangingPunct="1"/>
            <a:r>
              <a:rPr lang="en-US" altLang="en-US" dirty="0"/>
              <a:t>FCFS Scheduling (</a:t>
            </a:r>
            <a:r>
              <a:rPr lang="en-US" altLang="en-US" dirty="0" err="1"/>
              <a:t>Cont</a:t>
            </a:r>
            <a:r>
              <a:rPr lang="en-US" altLang="en-US" dirty="0"/>
              <a:t>)</a:t>
            </a:r>
          </a:p>
        </p:txBody>
      </p:sp>
      <p:sp>
        <p:nvSpPr>
          <p:cNvPr id="19459" name="Rectangle 36">
            <a:extLst>
              <a:ext uri="{FF2B5EF4-FFF2-40B4-BE49-F238E27FC236}">
                <a16:creationId xmlns:a16="http://schemas.microsoft.com/office/drawing/2014/main" id="{8243A59A-FE27-98CF-C0AD-0DF3C3D612AC}"/>
              </a:ext>
            </a:extLst>
          </p:cNvPr>
          <p:cNvSpPr>
            <a:spLocks noGrp="1" noChangeArrowheads="1"/>
          </p:cNvSpPr>
          <p:nvPr>
            <p:ph type="body" idx="4294967295"/>
          </p:nvPr>
        </p:nvSpPr>
        <p:spPr>
          <a:xfrm>
            <a:off x="685800" y="1676400"/>
            <a:ext cx="8458200" cy="4953000"/>
          </a:xfrm>
        </p:spPr>
        <p:txBody>
          <a:bodyPr>
            <a:normAutofit fontScale="92500" lnSpcReduction="10000"/>
          </a:bodyPr>
          <a:lstStyle/>
          <a:p>
            <a:pPr>
              <a:defRPr/>
            </a:pPr>
            <a:r>
              <a:rPr lang="en-US" altLang="en-US" sz="2000" b="1" dirty="0"/>
              <a:t>Example without ignoring arrival time. </a:t>
            </a:r>
            <a:endParaRPr lang="en-US" altLang="en-US" sz="2000" b="1" dirty="0">
              <a:solidFill>
                <a:srgbClr val="FF0000"/>
              </a:solidFill>
            </a:endParaRPr>
          </a:p>
          <a:p>
            <a:pPr lvl="1">
              <a:defRPr/>
            </a:pPr>
            <a:endParaRPr lang="en-US" altLang="en-US" sz="2000" b="1" dirty="0"/>
          </a:p>
          <a:p>
            <a:pPr lvl="1">
              <a:defRPr/>
            </a:pPr>
            <a:endParaRPr lang="en-US" altLang="en-US" sz="2000" b="1" i="1" baseline="-25000" dirty="0"/>
          </a:p>
          <a:p>
            <a:pPr lvl="1">
              <a:defRPr/>
            </a:pPr>
            <a:endParaRPr lang="en-US" altLang="en-US" sz="2000" b="1" i="1" baseline="-25000" dirty="0"/>
          </a:p>
          <a:p>
            <a:pPr lvl="1">
              <a:defRPr/>
            </a:pPr>
            <a:endParaRPr lang="en-US" altLang="en-US" sz="2000" b="1" i="1" baseline="-25000" dirty="0"/>
          </a:p>
          <a:p>
            <a:pPr lvl="1">
              <a:defRPr/>
            </a:pPr>
            <a:endParaRPr lang="en-US" altLang="en-US" sz="2000" b="1" i="1" baseline="-25000" dirty="0"/>
          </a:p>
          <a:p>
            <a:pPr marL="457200" lvl="1" indent="0">
              <a:buFont typeface="Monotype Sorts"/>
              <a:buNone/>
              <a:defRPr/>
            </a:pPr>
            <a:endParaRPr lang="en-US" sz="2000" dirty="0"/>
          </a:p>
          <a:p>
            <a:pPr marL="457200" lvl="1" indent="0">
              <a:buFont typeface="Monotype Sorts"/>
              <a:buNone/>
              <a:defRPr/>
            </a:pPr>
            <a:endParaRPr lang="en-US" sz="2000" dirty="0"/>
          </a:p>
          <a:p>
            <a:pPr marL="457200" lvl="1" indent="0">
              <a:buFont typeface="Monotype Sorts"/>
              <a:buNone/>
              <a:defRPr/>
            </a:pPr>
            <a:endParaRPr lang="en-US" sz="2000" dirty="0"/>
          </a:p>
          <a:p>
            <a:pPr marL="457200" lvl="1" indent="0">
              <a:buFont typeface="Monotype Sorts"/>
              <a:buNone/>
              <a:defRPr/>
            </a:pPr>
            <a:r>
              <a:rPr lang="en-US" altLang="en-US" sz="2000" b="1" i="1" baseline="-25000" dirty="0"/>
              <a:t>Gantt Chart</a:t>
            </a:r>
          </a:p>
          <a:p>
            <a:pPr marL="457200" lvl="1" indent="0">
              <a:buFont typeface="Monotype Sorts"/>
              <a:buNone/>
              <a:defRPr/>
            </a:pPr>
            <a:endParaRPr lang="en-US" sz="2000" dirty="0"/>
          </a:p>
          <a:p>
            <a:pPr marL="457200" lvl="1" indent="0">
              <a:buFont typeface="Monotype Sorts"/>
              <a:buNone/>
              <a:defRPr/>
            </a:pPr>
            <a:endParaRPr lang="en-US" sz="2000" dirty="0"/>
          </a:p>
          <a:p>
            <a:pPr marL="0" lvl="1" indent="0">
              <a:spcBef>
                <a:spcPts val="0"/>
              </a:spcBef>
              <a:buFont typeface="Monotype Sorts"/>
              <a:buNone/>
              <a:defRPr/>
            </a:pPr>
            <a:r>
              <a:rPr lang="en-US" sz="2000" dirty="0"/>
              <a:t>               </a:t>
            </a:r>
          </a:p>
          <a:p>
            <a:pPr marL="0" lvl="1" indent="0">
              <a:spcBef>
                <a:spcPts val="0"/>
              </a:spcBef>
              <a:buFont typeface="Monotype Sorts"/>
              <a:buNone/>
              <a:defRPr/>
            </a:pPr>
            <a:r>
              <a:rPr lang="en-US" sz="2000" dirty="0"/>
              <a:t>                0                            8                    12                          21                       26            </a:t>
            </a:r>
            <a:endParaRPr lang="en-US" altLang="en-US" sz="2000" b="1" i="1" baseline="-25000" dirty="0"/>
          </a:p>
          <a:p>
            <a:pPr lvl="1">
              <a:defRPr/>
            </a:pPr>
            <a:endParaRPr lang="en-US" altLang="en-US" sz="2000" b="1" dirty="0"/>
          </a:p>
          <a:p>
            <a:pPr lvl="1">
              <a:defRPr/>
            </a:pPr>
            <a:r>
              <a:rPr lang="en-US" altLang="en-US" sz="2000" b="1" dirty="0"/>
              <a:t>Average waiting time= [(0)+(8-1)+(12-2)+(21-3)]/4= 8.75 </a:t>
            </a:r>
            <a:r>
              <a:rPr lang="en-US" altLang="en-US" sz="2000" b="1" dirty="0" err="1"/>
              <a:t>ms</a:t>
            </a:r>
            <a:endParaRPr lang="en-US" altLang="en-US" sz="2000" b="1" dirty="0"/>
          </a:p>
          <a:p>
            <a:pPr lvl="1">
              <a:defRPr/>
            </a:pPr>
            <a:r>
              <a:rPr lang="en-US" altLang="en-US" sz="2000" b="1" dirty="0"/>
              <a:t>Average Turn Around time=[(8-0]+(12-1)+(21-2)+(26-3)]/4=15.25 </a:t>
            </a:r>
            <a:r>
              <a:rPr lang="en-US" altLang="en-US" sz="2000" b="1" dirty="0" err="1"/>
              <a:t>ms</a:t>
            </a:r>
            <a:endParaRPr lang="en-US" altLang="en-US" sz="2000" b="1" dirty="0"/>
          </a:p>
          <a:p>
            <a:pPr lvl="1">
              <a:defRPr/>
            </a:pPr>
            <a:r>
              <a:rPr lang="en-US" b="1" dirty="0"/>
              <a:t>Throughput = 4 jobs/26 </a:t>
            </a:r>
            <a:r>
              <a:rPr lang="en-US" b="1" dirty="0" err="1"/>
              <a:t>ms</a:t>
            </a:r>
            <a:r>
              <a:rPr lang="en-US" b="1" dirty="0"/>
              <a:t> = 0.15385 jobs/</a:t>
            </a:r>
            <a:r>
              <a:rPr lang="en-US" b="1" dirty="0" err="1"/>
              <a:t>ms</a:t>
            </a:r>
            <a:endParaRPr lang="en-US" b="1" dirty="0"/>
          </a:p>
        </p:txBody>
      </p:sp>
      <p:pic>
        <p:nvPicPr>
          <p:cNvPr id="27652" name="Picture 23">
            <a:extLst>
              <a:ext uri="{FF2B5EF4-FFF2-40B4-BE49-F238E27FC236}">
                <a16:creationId xmlns:a16="http://schemas.microsoft.com/office/drawing/2014/main" id="{DA10AC5A-6FB6-1107-4E10-1FB99BAB93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938594"/>
            <a:ext cx="6858000" cy="1980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a:extLst>
              <a:ext uri="{FF2B5EF4-FFF2-40B4-BE49-F238E27FC236}">
                <a16:creationId xmlns:a16="http://schemas.microsoft.com/office/drawing/2014/main" id="{5FA3DC40-E94B-7DE3-49CB-DDD102C139F7}"/>
              </a:ext>
            </a:extLst>
          </p:cNvPr>
          <p:cNvGraphicFramePr>
            <a:graphicFrameLocks noGrp="1"/>
          </p:cNvGraphicFramePr>
          <p:nvPr>
            <p:extLst>
              <p:ext uri="{D42A27DB-BD31-4B8C-83A1-F6EECF244321}">
                <p14:modId xmlns:p14="http://schemas.microsoft.com/office/powerpoint/2010/main" val="534806027"/>
              </p:ext>
            </p:extLst>
          </p:nvPr>
        </p:nvGraphicFramePr>
        <p:xfrm>
          <a:off x="1676400" y="4343400"/>
          <a:ext cx="6096000" cy="669925"/>
        </p:xfrm>
        <a:graphic>
          <a:graphicData uri="http://schemas.openxmlformats.org/drawingml/2006/table">
            <a:tbl>
              <a:tblPr firstRow="1" bandRow="1">
                <a:tableStyleId>{5C22544A-7EE6-4342-B048-85BDC9FD1C3A}</a:tableStyleId>
              </a:tblPr>
              <a:tblGrid>
                <a:gridCol w="1676400">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6002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669925">
                <a:tc>
                  <a:txBody>
                    <a:bodyPr/>
                    <a:lstStyle/>
                    <a:p>
                      <a:pPr algn="ctr"/>
                      <a:r>
                        <a:rPr lang="en-US" dirty="0"/>
                        <a:t>P1</a:t>
                      </a:r>
                    </a:p>
                  </a:txBody>
                  <a:tcPr/>
                </a:tc>
                <a:tc>
                  <a:txBody>
                    <a:bodyPr/>
                    <a:lstStyle/>
                    <a:p>
                      <a:pPr algn="ctr"/>
                      <a:r>
                        <a:rPr lang="en-US" dirty="0"/>
                        <a:t>P2</a:t>
                      </a:r>
                    </a:p>
                  </a:txBody>
                  <a:tcPr/>
                </a:tc>
                <a:tc>
                  <a:txBody>
                    <a:bodyPr/>
                    <a:lstStyle/>
                    <a:p>
                      <a:pPr algn="ctr"/>
                      <a:r>
                        <a:rPr lang="en-US" dirty="0"/>
                        <a:t>P3</a:t>
                      </a:r>
                    </a:p>
                  </a:txBody>
                  <a:tcPr/>
                </a:tc>
                <a:tc>
                  <a:txBody>
                    <a:bodyPr/>
                    <a:lstStyle/>
                    <a:p>
                      <a:pPr algn="ctr"/>
                      <a:r>
                        <a:rPr lang="en-US" dirty="0"/>
                        <a:t>P4</a:t>
                      </a:r>
                    </a:p>
                  </a:txBody>
                  <a:tcPr/>
                </a:tc>
                <a:extLst>
                  <a:ext uri="{0D108BD9-81ED-4DB2-BD59-A6C34878D82A}">
                    <a16:rowId xmlns:a16="http://schemas.microsoft.com/office/drawing/2014/main" val="10000"/>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B6D7BC5-01D9-030B-3066-B3907D9117A3}"/>
              </a:ext>
            </a:extLst>
          </p:cNvPr>
          <p:cNvSpPr>
            <a:spLocks noGrp="1" noChangeArrowheads="1"/>
          </p:cNvSpPr>
          <p:nvPr>
            <p:ph type="title"/>
          </p:nvPr>
        </p:nvSpPr>
        <p:spPr/>
        <p:txBody>
          <a:bodyPr>
            <a:normAutofit/>
          </a:bodyPr>
          <a:lstStyle/>
          <a:p>
            <a:pPr eaLnBrk="1" hangingPunct="1"/>
            <a:r>
              <a:rPr lang="en-US" altLang="en-US"/>
              <a:t>Shortest-Job-First (SJF) Scheduling</a:t>
            </a:r>
          </a:p>
        </p:txBody>
      </p:sp>
      <p:sp>
        <p:nvSpPr>
          <p:cNvPr id="29699" name="Rectangle 3">
            <a:extLst>
              <a:ext uri="{FF2B5EF4-FFF2-40B4-BE49-F238E27FC236}">
                <a16:creationId xmlns:a16="http://schemas.microsoft.com/office/drawing/2014/main" id="{9376739B-8DE4-96D5-85A9-58C11D83F68F}"/>
              </a:ext>
            </a:extLst>
          </p:cNvPr>
          <p:cNvSpPr>
            <a:spLocks noGrp="1" noChangeArrowheads="1"/>
          </p:cNvSpPr>
          <p:nvPr>
            <p:ph type="body" idx="4294967295"/>
          </p:nvPr>
        </p:nvSpPr>
        <p:spPr>
          <a:xfrm>
            <a:off x="244151" y="1447800"/>
            <a:ext cx="8915400" cy="5056187"/>
          </a:xfrm>
        </p:spPr>
        <p:txBody>
          <a:bodyPr>
            <a:normAutofit/>
          </a:bodyPr>
          <a:lstStyle/>
          <a:p>
            <a:r>
              <a:rPr lang="en-US" altLang="en-US" sz="2000" b="1" dirty="0"/>
              <a:t>Associate with each process the length of its </a:t>
            </a:r>
            <a:r>
              <a:rPr lang="en-US" altLang="en-US" sz="2000" b="1" dirty="0">
                <a:solidFill>
                  <a:srgbClr val="FF0000"/>
                </a:solidFill>
              </a:rPr>
              <a:t>next CPU burst</a:t>
            </a:r>
            <a:r>
              <a:rPr lang="en-US" altLang="en-US" sz="2000" b="1" dirty="0"/>
              <a:t>.  Use these lengths to </a:t>
            </a:r>
            <a:r>
              <a:rPr lang="en-US" altLang="en-US" sz="2000" b="1" dirty="0">
                <a:solidFill>
                  <a:srgbClr val="FF0000"/>
                </a:solidFill>
              </a:rPr>
              <a:t>schedule the process with the shortest time</a:t>
            </a:r>
            <a:r>
              <a:rPr lang="en-US" altLang="en-US" sz="2000" b="1" dirty="0"/>
              <a:t>. If several processes have the same CPU next burst time, use FCFS to select one</a:t>
            </a:r>
          </a:p>
          <a:p>
            <a:endParaRPr lang="en-US" altLang="en-US" sz="2000" b="1" dirty="0"/>
          </a:p>
          <a:p>
            <a:endParaRPr lang="en-US" altLang="en-US" sz="2000" b="1" dirty="0"/>
          </a:p>
          <a:p>
            <a:endParaRPr lang="en-US" altLang="en-US" sz="2000" b="1" dirty="0"/>
          </a:p>
          <a:p>
            <a:endParaRPr lang="en-US" altLang="en-US" sz="2000" b="1" dirty="0"/>
          </a:p>
          <a:p>
            <a:endParaRPr lang="en-US" altLang="en-US" sz="2000" b="1" dirty="0"/>
          </a:p>
          <a:p>
            <a:endParaRPr lang="en-US" altLang="en-US" sz="2000" b="1" dirty="0"/>
          </a:p>
          <a:p>
            <a:endParaRPr lang="en-US" altLang="en-US" sz="2000" b="1" dirty="0"/>
          </a:p>
          <a:p>
            <a:endParaRPr lang="en-US" altLang="en-US" sz="2000" b="1" dirty="0"/>
          </a:p>
          <a:p>
            <a:endParaRPr lang="en-US" altLang="en-US" sz="2000" b="1" dirty="0"/>
          </a:p>
          <a:p>
            <a:pPr>
              <a:buFont typeface="Monotype Sorts"/>
              <a:buNone/>
            </a:pPr>
            <a:endParaRPr lang="en-US" altLang="en-US" sz="2000" b="1" dirty="0"/>
          </a:p>
          <a:p>
            <a:pPr>
              <a:buFont typeface="Monotype Sorts"/>
              <a:buNone/>
            </a:pPr>
            <a:endParaRPr lang="en-US" altLang="en-US" sz="2000" b="1" dirty="0"/>
          </a:p>
        </p:txBody>
      </p:sp>
      <p:sp>
        <p:nvSpPr>
          <p:cNvPr id="4" name="Rectangle 36">
            <a:extLst>
              <a:ext uri="{FF2B5EF4-FFF2-40B4-BE49-F238E27FC236}">
                <a16:creationId xmlns:a16="http://schemas.microsoft.com/office/drawing/2014/main" id="{48EB6B3D-6585-B35E-169B-044EEC8DED53}"/>
              </a:ext>
            </a:extLst>
          </p:cNvPr>
          <p:cNvSpPr txBox="1">
            <a:spLocks noChangeArrowheads="1"/>
          </p:cNvSpPr>
          <p:nvPr/>
        </p:nvSpPr>
        <p:spPr bwMode="auto">
          <a:xfrm>
            <a:off x="585107" y="2133600"/>
            <a:ext cx="8326438" cy="2442147"/>
          </a:xfrm>
          <a:prstGeom prst="rect">
            <a:avLst/>
          </a:prstGeom>
          <a:noFill/>
          <a:ln w="9525">
            <a:noFill/>
            <a:miter lim="800000"/>
            <a:headEnd/>
            <a:tailEnd/>
          </a:ln>
        </p:spPr>
        <p:txBody>
          <a:bodyPr/>
          <a:lstStyle/>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u="sng" kern="0" dirty="0">
                <a:latin typeface="+mn-lt"/>
              </a:rPr>
              <a:t>Process</a:t>
            </a:r>
            <a:r>
              <a:rPr kumimoji="1" lang="en-US" sz="2000" kern="0" dirty="0">
                <a:latin typeface="+mn-lt"/>
              </a:rPr>
              <a:t>	</a:t>
            </a:r>
            <a:r>
              <a:rPr kumimoji="1" lang="en-US" sz="2000" u="sng" kern="0" dirty="0">
                <a:latin typeface="+mn-lt"/>
              </a:rPr>
              <a:t>Arrival Time</a:t>
            </a:r>
            <a:r>
              <a:rPr kumimoji="1" lang="en-US" sz="2000" kern="0" dirty="0">
                <a:latin typeface="+mn-lt"/>
              </a:rPr>
              <a:t>	</a:t>
            </a:r>
            <a:r>
              <a:rPr kumimoji="1" lang="en-US" sz="2000" u="sng" kern="0" dirty="0">
                <a:latin typeface="+mn-lt"/>
              </a:rPr>
              <a:t>Burst Time</a:t>
            </a:r>
            <a:endParaRPr kumimoji="1" lang="en-US" sz="2000" kern="0" dirty="0">
              <a:latin typeface="+mn-lt"/>
            </a:endParaRP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1</a:t>
            </a:r>
            <a:r>
              <a:rPr kumimoji="1" lang="en-US" sz="2000" kern="0" dirty="0">
                <a:latin typeface="+mn-lt"/>
              </a:rPr>
              <a:t>	0.0	6</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2 	</a:t>
            </a:r>
            <a:r>
              <a:rPr kumimoji="1" lang="en-US" sz="2000" kern="0" dirty="0">
                <a:latin typeface="+mn-lt"/>
              </a:rPr>
              <a:t>0.0	8</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3</a:t>
            </a:r>
            <a:r>
              <a:rPr kumimoji="1" lang="en-US" sz="2000" kern="0" dirty="0">
                <a:latin typeface="+mn-lt"/>
              </a:rPr>
              <a:t>	0.0	7</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4</a:t>
            </a:r>
            <a:r>
              <a:rPr kumimoji="1" lang="en-US" sz="2000" kern="0" dirty="0">
                <a:latin typeface="+mn-lt"/>
              </a:rPr>
              <a:t>	0.0	3</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2000" kern="0" dirty="0">
                <a:latin typeface="+mn-lt"/>
              </a:rPr>
              <a:t>Non-Preemptive SJF scheduling Gannt chart </a:t>
            </a:r>
            <a:r>
              <a:rPr kumimoji="1" lang="en-US" sz="2000" u="sng" kern="0" dirty="0">
                <a:solidFill>
                  <a:srgbClr val="FF0000"/>
                </a:solidFill>
              </a:rPr>
              <a:t>(ignore arrival time)</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lang="en-US" sz="1600" b="1" dirty="0">
                <a:solidFill>
                  <a:srgbClr val="FF0000"/>
                </a:solidFill>
              </a:rPr>
              <a:t>Turnaround time</a:t>
            </a:r>
            <a:r>
              <a:rPr lang="en-US" sz="1600" dirty="0"/>
              <a:t> for </a:t>
            </a:r>
            <a:r>
              <a:rPr lang="en-US" sz="1600" b="1" i="1" dirty="0"/>
              <a:t>P</a:t>
            </a:r>
            <a:r>
              <a:rPr lang="en-US" sz="1600" b="1" i="1" baseline="-25000" dirty="0"/>
              <a:t>4 , </a:t>
            </a:r>
            <a:r>
              <a:rPr lang="en-US" sz="1600" b="1" i="1" dirty="0"/>
              <a:t>P</a:t>
            </a:r>
            <a:r>
              <a:rPr lang="en-US" sz="1600" b="1" i="1" baseline="-25000" dirty="0"/>
              <a:t>1</a:t>
            </a:r>
            <a:r>
              <a:rPr lang="en-US" sz="1600" b="1" dirty="0"/>
              <a:t> ,</a:t>
            </a:r>
            <a:r>
              <a:rPr kumimoji="1" lang="en-US" sz="1600" i="1" kern="0" dirty="0"/>
              <a:t> P</a:t>
            </a:r>
            <a:r>
              <a:rPr kumimoji="1" lang="en-US" sz="1600" i="1" kern="0" baseline="-25000" dirty="0"/>
              <a:t>3</a:t>
            </a:r>
            <a:r>
              <a:rPr lang="en-US" sz="1600" b="1" dirty="0"/>
              <a:t> and </a:t>
            </a:r>
            <a:r>
              <a:rPr lang="en-US" sz="1600" b="1" i="1" dirty="0"/>
              <a:t>P</a:t>
            </a:r>
            <a:r>
              <a:rPr lang="en-US" sz="1600" b="1" i="1" baseline="-25000" dirty="0"/>
              <a:t>2 </a:t>
            </a:r>
            <a:r>
              <a:rPr lang="en-US" sz="1600" dirty="0"/>
              <a:t>are 3, 9, 16, 24 respectively</a:t>
            </a:r>
            <a:endParaRPr kumimoji="1" lang="en-US" sz="16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1600" kern="0" dirty="0">
                <a:latin typeface="+mn-lt"/>
              </a:rPr>
              <a:t>Average waiting time = (0 + 3+ 9 + 16) / 4 = 7 </a:t>
            </a:r>
            <a:r>
              <a:rPr kumimoji="1" lang="en-US" sz="1600" u="sng" kern="0" dirty="0">
                <a:solidFill>
                  <a:srgbClr val="FF0000"/>
                </a:solidFill>
                <a:latin typeface="+mn-lt"/>
              </a:rPr>
              <a:t>(ignore arrival time)</a:t>
            </a:r>
          </a:p>
          <a:p>
            <a:pPr marL="800100" lvl="1"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1600" kern="0" dirty="0">
                <a:latin typeface="+mn-lt"/>
              </a:rPr>
              <a:t>Same problem with FCFS = 10.25 </a:t>
            </a:r>
            <a:r>
              <a:rPr kumimoji="1" lang="en-US" sz="1600" kern="0" dirty="0" err="1">
                <a:latin typeface="+mn-lt"/>
              </a:rPr>
              <a:t>msec</a:t>
            </a:r>
            <a:endParaRPr kumimoji="1" lang="en-US" sz="16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i="1" kern="0" baseline="-25000" dirty="0">
              <a:latin typeface="+mn-lt"/>
            </a:endParaRPr>
          </a:p>
        </p:txBody>
      </p:sp>
      <p:grpSp>
        <p:nvGrpSpPr>
          <p:cNvPr id="29701" name="Group 74">
            <a:extLst>
              <a:ext uri="{FF2B5EF4-FFF2-40B4-BE49-F238E27FC236}">
                <a16:creationId xmlns:a16="http://schemas.microsoft.com/office/drawing/2014/main" id="{7A0281AF-7F03-24CE-A77A-658AEC04EB1D}"/>
              </a:ext>
            </a:extLst>
          </p:cNvPr>
          <p:cNvGrpSpPr>
            <a:grpSpLocks/>
          </p:cNvGrpSpPr>
          <p:nvPr/>
        </p:nvGrpSpPr>
        <p:grpSpPr bwMode="auto">
          <a:xfrm>
            <a:off x="1447800" y="4267200"/>
            <a:ext cx="5927725" cy="914400"/>
            <a:chOff x="864" y="2352"/>
            <a:chExt cx="3734" cy="732"/>
          </a:xfrm>
        </p:grpSpPr>
        <p:sp>
          <p:nvSpPr>
            <p:cNvPr id="29703" name="Rectangle 37">
              <a:extLst>
                <a:ext uri="{FF2B5EF4-FFF2-40B4-BE49-F238E27FC236}">
                  <a16:creationId xmlns:a16="http://schemas.microsoft.com/office/drawing/2014/main" id="{27D4F453-7B24-CB4A-F126-DE212A593331}"/>
                </a:ext>
              </a:extLst>
            </p:cNvPr>
            <p:cNvSpPr>
              <a:spLocks noChangeArrowheads="1"/>
            </p:cNvSpPr>
            <p:nvPr/>
          </p:nvSpPr>
          <p:spPr bwMode="auto">
            <a:xfrm flipH="1">
              <a:off x="960" y="2373"/>
              <a:ext cx="3504" cy="384"/>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endParaRPr kumimoji="0" lang="ar-SA" altLang="en-US">
                <a:latin typeface="Verdana" panose="020B0604030504040204" pitchFamily="34" charset="0"/>
              </a:endParaRPr>
            </a:p>
          </p:txBody>
        </p:sp>
        <p:sp>
          <p:nvSpPr>
            <p:cNvPr id="29704" name="Text Box 38">
              <a:extLst>
                <a:ext uri="{FF2B5EF4-FFF2-40B4-BE49-F238E27FC236}">
                  <a16:creationId xmlns:a16="http://schemas.microsoft.com/office/drawing/2014/main" id="{41D92148-7BA7-E772-7723-BF8E9FCFFEEC}"/>
                </a:ext>
              </a:extLst>
            </p:cNvPr>
            <p:cNvSpPr txBox="1">
              <a:spLocks noChangeArrowheads="1"/>
            </p:cNvSpPr>
            <p:nvPr/>
          </p:nvSpPr>
          <p:spPr bwMode="auto">
            <a:xfrm flipH="1">
              <a:off x="1008" y="2412"/>
              <a:ext cx="26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4</a:t>
              </a:r>
              <a:endParaRPr kumimoji="0" lang="en-US" altLang="en-US"/>
            </a:p>
          </p:txBody>
        </p:sp>
        <p:sp>
          <p:nvSpPr>
            <p:cNvPr id="29705" name="Text Box 39">
              <a:extLst>
                <a:ext uri="{FF2B5EF4-FFF2-40B4-BE49-F238E27FC236}">
                  <a16:creationId xmlns:a16="http://schemas.microsoft.com/office/drawing/2014/main" id="{51ED3303-C496-6A86-981A-7105B642D5F2}"/>
                </a:ext>
              </a:extLst>
            </p:cNvPr>
            <p:cNvSpPr txBox="1">
              <a:spLocks noChangeArrowheads="1"/>
            </p:cNvSpPr>
            <p:nvPr/>
          </p:nvSpPr>
          <p:spPr bwMode="auto">
            <a:xfrm flipH="1">
              <a:off x="2976" y="2400"/>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3</a:t>
              </a:r>
              <a:endParaRPr kumimoji="0" lang="en-US" altLang="en-US"/>
            </a:p>
          </p:txBody>
        </p:sp>
        <p:sp>
          <p:nvSpPr>
            <p:cNvPr id="29706" name="Text Box 40">
              <a:extLst>
                <a:ext uri="{FF2B5EF4-FFF2-40B4-BE49-F238E27FC236}">
                  <a16:creationId xmlns:a16="http://schemas.microsoft.com/office/drawing/2014/main" id="{3F7578F6-40D8-4D30-96BA-A7A8061B9AD4}"/>
                </a:ext>
              </a:extLst>
            </p:cNvPr>
            <p:cNvSpPr txBox="1">
              <a:spLocks noChangeArrowheads="1"/>
            </p:cNvSpPr>
            <p:nvPr/>
          </p:nvSpPr>
          <p:spPr bwMode="auto">
            <a:xfrm flipH="1">
              <a:off x="1968" y="2448"/>
              <a:ext cx="26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1</a:t>
              </a:r>
              <a:endParaRPr kumimoji="0" lang="en-US" altLang="en-US"/>
            </a:p>
          </p:txBody>
        </p:sp>
        <p:sp>
          <p:nvSpPr>
            <p:cNvPr id="29707" name="Line 41">
              <a:extLst>
                <a:ext uri="{FF2B5EF4-FFF2-40B4-BE49-F238E27FC236}">
                  <a16:creationId xmlns:a16="http://schemas.microsoft.com/office/drawing/2014/main" id="{AEB33DAB-D2A3-1FB0-6BB5-874E7420E875}"/>
                </a:ext>
              </a:extLst>
            </p:cNvPr>
            <p:cNvSpPr>
              <a:spLocks noChangeShapeType="1"/>
            </p:cNvSpPr>
            <p:nvPr/>
          </p:nvSpPr>
          <p:spPr bwMode="auto">
            <a:xfrm flipH="1">
              <a:off x="4452" y="2748"/>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08" name="Line 42">
              <a:extLst>
                <a:ext uri="{FF2B5EF4-FFF2-40B4-BE49-F238E27FC236}">
                  <a16:creationId xmlns:a16="http://schemas.microsoft.com/office/drawing/2014/main" id="{C65F312A-AF75-F2EF-E3F9-0AACF6379DFB}"/>
                </a:ext>
              </a:extLst>
            </p:cNvPr>
            <p:cNvSpPr>
              <a:spLocks noChangeShapeType="1"/>
            </p:cNvSpPr>
            <p:nvPr/>
          </p:nvSpPr>
          <p:spPr bwMode="auto">
            <a:xfrm flipH="1">
              <a:off x="960" y="2757"/>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09" name="Line 43">
              <a:extLst>
                <a:ext uri="{FF2B5EF4-FFF2-40B4-BE49-F238E27FC236}">
                  <a16:creationId xmlns:a16="http://schemas.microsoft.com/office/drawing/2014/main" id="{5702CCE7-A2E5-6CD6-842A-07BA5233B9E1}"/>
                </a:ext>
              </a:extLst>
            </p:cNvPr>
            <p:cNvSpPr>
              <a:spLocks noChangeShapeType="1"/>
            </p:cNvSpPr>
            <p:nvPr/>
          </p:nvSpPr>
          <p:spPr bwMode="auto">
            <a:xfrm flipH="1">
              <a:off x="2688" y="2373"/>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10" name="Text Box 48">
              <a:extLst>
                <a:ext uri="{FF2B5EF4-FFF2-40B4-BE49-F238E27FC236}">
                  <a16:creationId xmlns:a16="http://schemas.microsoft.com/office/drawing/2014/main" id="{FBD7A739-20EE-E4AD-E85B-CA30443CA535}"/>
                </a:ext>
              </a:extLst>
            </p:cNvPr>
            <p:cNvSpPr txBox="1">
              <a:spLocks noChangeArrowheads="1"/>
            </p:cNvSpPr>
            <p:nvPr/>
          </p:nvSpPr>
          <p:spPr bwMode="auto">
            <a:xfrm flipH="1">
              <a:off x="1536" y="2832"/>
              <a:ext cx="19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3</a:t>
              </a:r>
            </a:p>
          </p:txBody>
        </p:sp>
        <p:sp>
          <p:nvSpPr>
            <p:cNvPr id="29711" name="Text Box 49">
              <a:extLst>
                <a:ext uri="{FF2B5EF4-FFF2-40B4-BE49-F238E27FC236}">
                  <a16:creationId xmlns:a16="http://schemas.microsoft.com/office/drawing/2014/main" id="{DFFC904E-B833-8755-C1D4-BEEE31525824}"/>
                </a:ext>
              </a:extLst>
            </p:cNvPr>
            <p:cNvSpPr txBox="1">
              <a:spLocks noChangeArrowheads="1"/>
            </p:cNvSpPr>
            <p:nvPr/>
          </p:nvSpPr>
          <p:spPr bwMode="auto">
            <a:xfrm flipH="1">
              <a:off x="3312" y="2844"/>
              <a:ext cx="27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16</a:t>
              </a:r>
            </a:p>
          </p:txBody>
        </p:sp>
        <p:sp>
          <p:nvSpPr>
            <p:cNvPr id="29712" name="Text Box 50">
              <a:extLst>
                <a:ext uri="{FF2B5EF4-FFF2-40B4-BE49-F238E27FC236}">
                  <a16:creationId xmlns:a16="http://schemas.microsoft.com/office/drawing/2014/main" id="{ADDE100B-B814-6FCC-9613-4D1164181CDE}"/>
                </a:ext>
              </a:extLst>
            </p:cNvPr>
            <p:cNvSpPr txBox="1">
              <a:spLocks noChangeArrowheads="1"/>
            </p:cNvSpPr>
            <p:nvPr/>
          </p:nvSpPr>
          <p:spPr bwMode="auto">
            <a:xfrm flipH="1">
              <a:off x="864" y="285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0</a:t>
              </a:r>
            </a:p>
          </p:txBody>
        </p:sp>
        <p:sp>
          <p:nvSpPr>
            <p:cNvPr id="29713" name="Line 52">
              <a:extLst>
                <a:ext uri="{FF2B5EF4-FFF2-40B4-BE49-F238E27FC236}">
                  <a16:creationId xmlns:a16="http://schemas.microsoft.com/office/drawing/2014/main" id="{27D6F773-CA58-E798-8229-730A4A4F800C}"/>
                </a:ext>
              </a:extLst>
            </p:cNvPr>
            <p:cNvSpPr>
              <a:spLocks noChangeShapeType="1"/>
            </p:cNvSpPr>
            <p:nvPr/>
          </p:nvSpPr>
          <p:spPr bwMode="auto">
            <a:xfrm flipH="1">
              <a:off x="3456" y="2373"/>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14" name="Line 54">
              <a:extLst>
                <a:ext uri="{FF2B5EF4-FFF2-40B4-BE49-F238E27FC236}">
                  <a16:creationId xmlns:a16="http://schemas.microsoft.com/office/drawing/2014/main" id="{99CF889E-7BF3-EA2B-8072-6073B26AA577}"/>
                </a:ext>
              </a:extLst>
            </p:cNvPr>
            <p:cNvSpPr>
              <a:spLocks noChangeShapeType="1"/>
            </p:cNvSpPr>
            <p:nvPr/>
          </p:nvSpPr>
          <p:spPr bwMode="auto">
            <a:xfrm flipH="1">
              <a:off x="1632" y="26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15" name="Line 58">
              <a:extLst>
                <a:ext uri="{FF2B5EF4-FFF2-40B4-BE49-F238E27FC236}">
                  <a16:creationId xmlns:a16="http://schemas.microsoft.com/office/drawing/2014/main" id="{90388E80-4C26-9145-A501-91EA5419EDE7}"/>
                </a:ext>
              </a:extLst>
            </p:cNvPr>
            <p:cNvSpPr>
              <a:spLocks noChangeShapeType="1"/>
            </p:cNvSpPr>
            <p:nvPr/>
          </p:nvSpPr>
          <p:spPr bwMode="auto">
            <a:xfrm flipH="1">
              <a:off x="2688" y="2757"/>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16" name="Line 63">
              <a:extLst>
                <a:ext uri="{FF2B5EF4-FFF2-40B4-BE49-F238E27FC236}">
                  <a16:creationId xmlns:a16="http://schemas.microsoft.com/office/drawing/2014/main" id="{C3FE3CC3-CAA7-E701-703C-D40396A41E87}"/>
                </a:ext>
              </a:extLst>
            </p:cNvPr>
            <p:cNvSpPr>
              <a:spLocks noChangeShapeType="1"/>
            </p:cNvSpPr>
            <p:nvPr/>
          </p:nvSpPr>
          <p:spPr bwMode="auto">
            <a:xfrm flipH="1">
              <a:off x="3456" y="2757"/>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17" name="Text Box 64">
              <a:extLst>
                <a:ext uri="{FF2B5EF4-FFF2-40B4-BE49-F238E27FC236}">
                  <a16:creationId xmlns:a16="http://schemas.microsoft.com/office/drawing/2014/main" id="{DFD2464B-8E9F-1D18-9134-C977408F46F3}"/>
                </a:ext>
              </a:extLst>
            </p:cNvPr>
            <p:cNvSpPr txBox="1">
              <a:spLocks noChangeArrowheads="1"/>
            </p:cNvSpPr>
            <p:nvPr/>
          </p:nvSpPr>
          <p:spPr bwMode="auto">
            <a:xfrm flipH="1">
              <a:off x="2592" y="2832"/>
              <a:ext cx="19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9</a:t>
              </a:r>
            </a:p>
          </p:txBody>
        </p:sp>
        <p:sp>
          <p:nvSpPr>
            <p:cNvPr id="29718" name="Line 69">
              <a:extLst>
                <a:ext uri="{FF2B5EF4-FFF2-40B4-BE49-F238E27FC236}">
                  <a16:creationId xmlns:a16="http://schemas.microsoft.com/office/drawing/2014/main" id="{C4A70CAF-C6E6-EB8B-EFD1-8D12CA8991D2}"/>
                </a:ext>
              </a:extLst>
            </p:cNvPr>
            <p:cNvSpPr>
              <a:spLocks noChangeShapeType="1"/>
            </p:cNvSpPr>
            <p:nvPr/>
          </p:nvSpPr>
          <p:spPr bwMode="auto">
            <a:xfrm flipH="1">
              <a:off x="1632" y="2352"/>
              <a:ext cx="0" cy="57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9719" name="Text Box 70">
              <a:extLst>
                <a:ext uri="{FF2B5EF4-FFF2-40B4-BE49-F238E27FC236}">
                  <a16:creationId xmlns:a16="http://schemas.microsoft.com/office/drawing/2014/main" id="{06E3BC40-D2D7-BF42-324F-B2A004B607E9}"/>
                </a:ext>
              </a:extLst>
            </p:cNvPr>
            <p:cNvSpPr txBox="1">
              <a:spLocks noChangeArrowheads="1"/>
            </p:cNvSpPr>
            <p:nvPr/>
          </p:nvSpPr>
          <p:spPr bwMode="auto">
            <a:xfrm flipH="1">
              <a:off x="3744" y="2400"/>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29720" name="Text Box 73">
              <a:extLst>
                <a:ext uri="{FF2B5EF4-FFF2-40B4-BE49-F238E27FC236}">
                  <a16:creationId xmlns:a16="http://schemas.microsoft.com/office/drawing/2014/main" id="{0D294F15-58DD-9AD0-6574-D15F32B99D42}"/>
                </a:ext>
              </a:extLst>
            </p:cNvPr>
            <p:cNvSpPr txBox="1">
              <a:spLocks noChangeArrowheads="1"/>
            </p:cNvSpPr>
            <p:nvPr/>
          </p:nvSpPr>
          <p:spPr bwMode="auto">
            <a:xfrm flipH="1">
              <a:off x="4320" y="2844"/>
              <a:ext cx="27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24</a:t>
              </a:r>
            </a:p>
          </p:txBody>
        </p:sp>
      </p:grpSp>
      <p:sp>
        <p:nvSpPr>
          <p:cNvPr id="24" name="TextBox 23">
            <a:extLst>
              <a:ext uri="{FF2B5EF4-FFF2-40B4-BE49-F238E27FC236}">
                <a16:creationId xmlns:a16="http://schemas.microsoft.com/office/drawing/2014/main" id="{6016A994-B508-E9E9-F53E-3AC3B3FE2ED7}"/>
              </a:ext>
            </a:extLst>
          </p:cNvPr>
          <p:cNvSpPr txBox="1"/>
          <p:nvPr/>
        </p:nvSpPr>
        <p:spPr>
          <a:xfrm>
            <a:off x="7010400" y="2133600"/>
            <a:ext cx="2133600" cy="1200329"/>
          </a:xfrm>
          <a:prstGeom prst="rect">
            <a:avLst/>
          </a:prstGeom>
          <a:noFill/>
        </p:spPr>
        <p:txBody>
          <a:bodyPr rtlCol="1">
            <a:spAutoFit/>
          </a:bodyPr>
          <a:lstStyle/>
          <a:p>
            <a:pPr>
              <a:defRPr/>
            </a:pPr>
            <a:r>
              <a:rPr kumimoji="1" lang="en-US" sz="2400" b="1" kern="0" dirty="0">
                <a:ln>
                  <a:solidFill>
                    <a:srgbClr val="0070C0"/>
                  </a:solidFill>
                </a:ln>
                <a:solidFill>
                  <a:srgbClr val="FF0000"/>
                </a:solidFill>
              </a:rPr>
              <a:t>Non-preemptive</a:t>
            </a:r>
          </a:p>
          <a:p>
            <a:pPr>
              <a:defRPr/>
            </a:pPr>
            <a:r>
              <a:rPr kumimoji="1" lang="en-US" sz="2400" b="1" kern="0" dirty="0">
                <a:ln>
                  <a:solidFill>
                    <a:srgbClr val="0070C0"/>
                  </a:solidFill>
                </a:ln>
                <a:solidFill>
                  <a:srgbClr val="FF0000"/>
                </a:solidFill>
              </a:rPr>
              <a:t>Version</a:t>
            </a:r>
            <a:endParaRPr lang="ar-SA" sz="2400" b="1" dirty="0">
              <a:ln>
                <a:solidFill>
                  <a:srgbClr val="0070C0"/>
                </a:solidFill>
              </a:ln>
              <a:solidFill>
                <a:srgbClr val="FF00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0CC32C7-C5ED-7FD7-98D4-57B72B101B97}"/>
              </a:ext>
            </a:extLst>
          </p:cNvPr>
          <p:cNvSpPr/>
          <p:nvPr/>
        </p:nvSpPr>
        <p:spPr>
          <a:xfrm>
            <a:off x="1143000" y="1502730"/>
            <a:ext cx="6400800" cy="1865313"/>
          </a:xfrm>
          <a:prstGeom prst="rect">
            <a:avLst/>
          </a:prstGeom>
        </p:spPr>
        <p:txBody>
          <a:bodyPr>
            <a:spAutoFit/>
          </a:bodyPr>
          <a:lstStyle/>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kern="0" dirty="0"/>
              <a:t>              </a:t>
            </a:r>
            <a:r>
              <a:rPr kumimoji="1" lang="en-US" u="sng" kern="0" dirty="0"/>
              <a:t>Process</a:t>
            </a:r>
            <a:r>
              <a:rPr kumimoji="1" lang="en-US" kern="0" dirty="0"/>
              <a:t>	     </a:t>
            </a:r>
            <a:r>
              <a:rPr kumimoji="1" lang="en-US" u="sng" kern="0" dirty="0"/>
              <a:t>Arrival Time</a:t>
            </a:r>
            <a:r>
              <a:rPr kumimoji="1" lang="en-US" kern="0" dirty="0"/>
              <a:t>	      </a:t>
            </a:r>
            <a:r>
              <a:rPr kumimoji="1" lang="en-US" u="sng" kern="0" dirty="0"/>
              <a:t>Burst Time</a:t>
            </a:r>
            <a:endParaRPr kumimoji="1" lang="en-US" kern="0" dirty="0"/>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kern="0" dirty="0"/>
              <a:t>		 </a:t>
            </a:r>
            <a:r>
              <a:rPr kumimoji="1" lang="en-US" i="1" kern="0" dirty="0"/>
              <a:t>P</a:t>
            </a:r>
            <a:r>
              <a:rPr kumimoji="1" lang="en-US" i="1" kern="0" baseline="-25000" dirty="0"/>
              <a:t>1</a:t>
            </a:r>
            <a:r>
              <a:rPr kumimoji="1" lang="en-US" kern="0" dirty="0"/>
              <a:t>	0.0	6</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kern="0" dirty="0"/>
              <a:t>		 </a:t>
            </a:r>
            <a:r>
              <a:rPr kumimoji="1" lang="en-US" i="1" kern="0" dirty="0"/>
              <a:t>P</a:t>
            </a:r>
            <a:r>
              <a:rPr kumimoji="1" lang="en-US" i="1" kern="0" baseline="-25000" dirty="0"/>
              <a:t>2 	</a:t>
            </a:r>
            <a:r>
              <a:rPr kumimoji="1" lang="en-US" kern="0" dirty="0"/>
              <a:t>2.0	8</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kern="0" dirty="0"/>
              <a:t>		 </a:t>
            </a:r>
            <a:r>
              <a:rPr kumimoji="1" lang="en-US" i="1" kern="0" dirty="0"/>
              <a:t>P</a:t>
            </a:r>
            <a:r>
              <a:rPr kumimoji="1" lang="en-US" i="1" kern="0" baseline="-25000" dirty="0"/>
              <a:t>3</a:t>
            </a:r>
            <a:r>
              <a:rPr kumimoji="1" lang="en-US" kern="0" dirty="0"/>
              <a:t>	4.0	7</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kern="0" dirty="0"/>
              <a:t>		 </a:t>
            </a:r>
            <a:r>
              <a:rPr kumimoji="1" lang="en-US" i="1" kern="0" dirty="0"/>
              <a:t>P</a:t>
            </a:r>
            <a:r>
              <a:rPr kumimoji="1" lang="en-US" i="1" kern="0" baseline="-25000" dirty="0"/>
              <a:t>4</a:t>
            </a:r>
            <a:r>
              <a:rPr kumimoji="1" lang="en-US" kern="0" dirty="0"/>
              <a:t>	5.0	3</a:t>
            </a:r>
          </a:p>
        </p:txBody>
      </p:sp>
      <p:sp>
        <p:nvSpPr>
          <p:cNvPr id="5" name="Rectangle 4">
            <a:extLst>
              <a:ext uri="{FF2B5EF4-FFF2-40B4-BE49-F238E27FC236}">
                <a16:creationId xmlns:a16="http://schemas.microsoft.com/office/drawing/2014/main" id="{1D5D057B-B33A-4C85-E758-6D64CBB745A4}"/>
              </a:ext>
            </a:extLst>
          </p:cNvPr>
          <p:cNvSpPr/>
          <p:nvPr/>
        </p:nvSpPr>
        <p:spPr>
          <a:xfrm>
            <a:off x="2234873" y="709790"/>
            <a:ext cx="5410200" cy="646331"/>
          </a:xfrm>
          <a:prstGeom prst="rect">
            <a:avLst/>
          </a:prstGeom>
        </p:spPr>
        <p:txBody>
          <a:bodyPr>
            <a:spAutoFit/>
          </a:bodyPr>
          <a:lstStyle/>
          <a:p>
            <a:pPr>
              <a:defRPr/>
            </a:pPr>
            <a:r>
              <a:rPr kumimoji="1" lang="en-US" b="1" kern="0" dirty="0">
                <a:ln>
                  <a:solidFill>
                    <a:srgbClr val="0070C0"/>
                  </a:solidFill>
                </a:ln>
                <a:solidFill>
                  <a:srgbClr val="FF0000"/>
                </a:solidFill>
              </a:rPr>
              <a:t>Non-preemptive</a:t>
            </a:r>
          </a:p>
          <a:p>
            <a:pPr>
              <a:defRPr/>
            </a:pPr>
            <a:r>
              <a:rPr kumimoji="1" lang="en-US" b="1" kern="0" dirty="0">
                <a:ln>
                  <a:solidFill>
                    <a:srgbClr val="0070C0"/>
                  </a:solidFill>
                </a:ln>
                <a:solidFill>
                  <a:srgbClr val="FF0000"/>
                </a:solidFill>
              </a:rPr>
              <a:t>Version  SJF </a:t>
            </a:r>
            <a:endParaRPr lang="ar-SA" b="1" dirty="0">
              <a:ln>
                <a:solidFill>
                  <a:srgbClr val="0070C0"/>
                </a:solidFill>
              </a:ln>
              <a:solidFill>
                <a:srgbClr val="FF0000"/>
              </a:solidFill>
            </a:endParaRPr>
          </a:p>
        </p:txBody>
      </p:sp>
      <p:sp>
        <p:nvSpPr>
          <p:cNvPr id="6" name="Rectangle 5">
            <a:extLst>
              <a:ext uri="{FF2B5EF4-FFF2-40B4-BE49-F238E27FC236}">
                <a16:creationId xmlns:a16="http://schemas.microsoft.com/office/drawing/2014/main" id="{988366DA-4221-2A46-301E-232F61FDE51E}"/>
              </a:ext>
            </a:extLst>
          </p:cNvPr>
          <p:cNvSpPr/>
          <p:nvPr/>
        </p:nvSpPr>
        <p:spPr>
          <a:xfrm>
            <a:off x="1098550" y="3549650"/>
            <a:ext cx="5956300" cy="368300"/>
          </a:xfrm>
          <a:prstGeom prst="rect">
            <a:avLst/>
          </a:prstGeom>
        </p:spPr>
        <p:txBody>
          <a:bodyPr>
            <a:spAutoFit/>
          </a:bodyPr>
          <a:lstStyle/>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kern="0" dirty="0"/>
              <a:t>Non-Preemptive SJF scheduling </a:t>
            </a:r>
            <a:r>
              <a:rPr kumimoji="1" lang="en-US" kern="0" dirty="0" err="1"/>
              <a:t>Gannt</a:t>
            </a:r>
            <a:r>
              <a:rPr kumimoji="1" lang="en-US" kern="0" dirty="0"/>
              <a:t> chart</a:t>
            </a:r>
          </a:p>
        </p:txBody>
      </p:sp>
      <p:grpSp>
        <p:nvGrpSpPr>
          <p:cNvPr id="31749" name="Group 74">
            <a:extLst>
              <a:ext uri="{FF2B5EF4-FFF2-40B4-BE49-F238E27FC236}">
                <a16:creationId xmlns:a16="http://schemas.microsoft.com/office/drawing/2014/main" id="{1BC4A1FC-E548-CE46-4515-221DECEC3218}"/>
              </a:ext>
            </a:extLst>
          </p:cNvPr>
          <p:cNvGrpSpPr>
            <a:grpSpLocks/>
          </p:cNvGrpSpPr>
          <p:nvPr/>
        </p:nvGrpSpPr>
        <p:grpSpPr bwMode="auto">
          <a:xfrm>
            <a:off x="1447800" y="4067175"/>
            <a:ext cx="5927725" cy="930275"/>
            <a:chOff x="864" y="2352"/>
            <a:chExt cx="3734" cy="745"/>
          </a:xfrm>
        </p:grpSpPr>
        <p:sp>
          <p:nvSpPr>
            <p:cNvPr id="31751" name="Rectangle 37">
              <a:extLst>
                <a:ext uri="{FF2B5EF4-FFF2-40B4-BE49-F238E27FC236}">
                  <a16:creationId xmlns:a16="http://schemas.microsoft.com/office/drawing/2014/main" id="{EEEC6BDC-6B39-EB0E-6791-9FADC8AC7040}"/>
                </a:ext>
              </a:extLst>
            </p:cNvPr>
            <p:cNvSpPr>
              <a:spLocks noChangeArrowheads="1"/>
            </p:cNvSpPr>
            <p:nvPr/>
          </p:nvSpPr>
          <p:spPr bwMode="auto">
            <a:xfrm flipH="1">
              <a:off x="960" y="2373"/>
              <a:ext cx="3504" cy="384"/>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endParaRPr kumimoji="0" lang="ar-SA" altLang="en-US">
                <a:latin typeface="Verdana" panose="020B0604030504040204" pitchFamily="34" charset="0"/>
              </a:endParaRPr>
            </a:p>
          </p:txBody>
        </p:sp>
        <p:sp>
          <p:nvSpPr>
            <p:cNvPr id="31752" name="Text Box 38">
              <a:extLst>
                <a:ext uri="{FF2B5EF4-FFF2-40B4-BE49-F238E27FC236}">
                  <a16:creationId xmlns:a16="http://schemas.microsoft.com/office/drawing/2014/main" id="{2A5A8C4E-98CE-463B-488A-174A106A6CD5}"/>
                </a:ext>
              </a:extLst>
            </p:cNvPr>
            <p:cNvSpPr txBox="1">
              <a:spLocks noChangeArrowheads="1"/>
            </p:cNvSpPr>
            <p:nvPr/>
          </p:nvSpPr>
          <p:spPr bwMode="auto">
            <a:xfrm flipH="1">
              <a:off x="994" y="2431"/>
              <a:ext cx="294"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P1</a:t>
              </a:r>
            </a:p>
          </p:txBody>
        </p:sp>
        <p:sp>
          <p:nvSpPr>
            <p:cNvPr id="31753" name="Text Box 39">
              <a:extLst>
                <a:ext uri="{FF2B5EF4-FFF2-40B4-BE49-F238E27FC236}">
                  <a16:creationId xmlns:a16="http://schemas.microsoft.com/office/drawing/2014/main" id="{3C162D3F-3E0A-E9CE-7CE2-DE806B83A74B}"/>
                </a:ext>
              </a:extLst>
            </p:cNvPr>
            <p:cNvSpPr txBox="1">
              <a:spLocks noChangeArrowheads="1"/>
            </p:cNvSpPr>
            <p:nvPr/>
          </p:nvSpPr>
          <p:spPr bwMode="auto">
            <a:xfrm flipH="1">
              <a:off x="2975" y="2368"/>
              <a:ext cx="267"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3</a:t>
              </a:r>
              <a:endParaRPr kumimoji="0" lang="en-US" altLang="en-US"/>
            </a:p>
          </p:txBody>
        </p:sp>
        <p:sp>
          <p:nvSpPr>
            <p:cNvPr id="31754" name="Text Box 40">
              <a:extLst>
                <a:ext uri="{FF2B5EF4-FFF2-40B4-BE49-F238E27FC236}">
                  <a16:creationId xmlns:a16="http://schemas.microsoft.com/office/drawing/2014/main" id="{271FDE1E-666E-D098-84EF-9465CCADC4C5}"/>
                </a:ext>
              </a:extLst>
            </p:cNvPr>
            <p:cNvSpPr txBox="1">
              <a:spLocks noChangeArrowheads="1"/>
            </p:cNvSpPr>
            <p:nvPr/>
          </p:nvSpPr>
          <p:spPr bwMode="auto">
            <a:xfrm flipH="1">
              <a:off x="1968" y="2417"/>
              <a:ext cx="267"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4</a:t>
              </a:r>
              <a:endParaRPr kumimoji="0" lang="en-US" altLang="en-US"/>
            </a:p>
          </p:txBody>
        </p:sp>
        <p:sp>
          <p:nvSpPr>
            <p:cNvPr id="31755" name="Line 41">
              <a:extLst>
                <a:ext uri="{FF2B5EF4-FFF2-40B4-BE49-F238E27FC236}">
                  <a16:creationId xmlns:a16="http://schemas.microsoft.com/office/drawing/2014/main" id="{3F019E7D-EFC6-FF46-44B7-EEE200B3F185}"/>
                </a:ext>
              </a:extLst>
            </p:cNvPr>
            <p:cNvSpPr>
              <a:spLocks noChangeShapeType="1"/>
            </p:cNvSpPr>
            <p:nvPr/>
          </p:nvSpPr>
          <p:spPr bwMode="auto">
            <a:xfrm flipH="1">
              <a:off x="4452" y="2748"/>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56" name="Line 42">
              <a:extLst>
                <a:ext uri="{FF2B5EF4-FFF2-40B4-BE49-F238E27FC236}">
                  <a16:creationId xmlns:a16="http://schemas.microsoft.com/office/drawing/2014/main" id="{5AE968B4-22E4-CBD4-A6A7-F28B4AB9F962}"/>
                </a:ext>
              </a:extLst>
            </p:cNvPr>
            <p:cNvSpPr>
              <a:spLocks noChangeShapeType="1"/>
            </p:cNvSpPr>
            <p:nvPr/>
          </p:nvSpPr>
          <p:spPr bwMode="auto">
            <a:xfrm flipH="1">
              <a:off x="960" y="2757"/>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57" name="Line 43">
              <a:extLst>
                <a:ext uri="{FF2B5EF4-FFF2-40B4-BE49-F238E27FC236}">
                  <a16:creationId xmlns:a16="http://schemas.microsoft.com/office/drawing/2014/main" id="{C2F478D0-59EF-26C5-F6F4-05C03EF9B671}"/>
                </a:ext>
              </a:extLst>
            </p:cNvPr>
            <p:cNvSpPr>
              <a:spLocks noChangeShapeType="1"/>
            </p:cNvSpPr>
            <p:nvPr/>
          </p:nvSpPr>
          <p:spPr bwMode="auto">
            <a:xfrm flipH="1">
              <a:off x="2688" y="2373"/>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58" name="Text Box 48">
              <a:extLst>
                <a:ext uri="{FF2B5EF4-FFF2-40B4-BE49-F238E27FC236}">
                  <a16:creationId xmlns:a16="http://schemas.microsoft.com/office/drawing/2014/main" id="{5AE52462-4D33-98DF-4D1A-49B01A94C265}"/>
                </a:ext>
              </a:extLst>
            </p:cNvPr>
            <p:cNvSpPr txBox="1">
              <a:spLocks noChangeArrowheads="1"/>
            </p:cNvSpPr>
            <p:nvPr/>
          </p:nvSpPr>
          <p:spPr bwMode="auto">
            <a:xfrm flipH="1">
              <a:off x="1535" y="2801"/>
              <a:ext cx="197" cy="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6</a:t>
              </a:r>
            </a:p>
          </p:txBody>
        </p:sp>
        <p:sp>
          <p:nvSpPr>
            <p:cNvPr id="31759" name="Text Box 49">
              <a:extLst>
                <a:ext uri="{FF2B5EF4-FFF2-40B4-BE49-F238E27FC236}">
                  <a16:creationId xmlns:a16="http://schemas.microsoft.com/office/drawing/2014/main" id="{90FEAC78-321F-F75A-F688-9DC58BCF882C}"/>
                </a:ext>
              </a:extLst>
            </p:cNvPr>
            <p:cNvSpPr txBox="1">
              <a:spLocks noChangeArrowheads="1"/>
            </p:cNvSpPr>
            <p:nvPr/>
          </p:nvSpPr>
          <p:spPr bwMode="auto">
            <a:xfrm flipH="1">
              <a:off x="3312" y="2844"/>
              <a:ext cx="27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16</a:t>
              </a:r>
            </a:p>
          </p:txBody>
        </p:sp>
        <p:sp>
          <p:nvSpPr>
            <p:cNvPr id="31760" name="Text Box 50">
              <a:extLst>
                <a:ext uri="{FF2B5EF4-FFF2-40B4-BE49-F238E27FC236}">
                  <a16:creationId xmlns:a16="http://schemas.microsoft.com/office/drawing/2014/main" id="{72F2DB9F-9B21-6A91-CD0C-189F085B45CB}"/>
                </a:ext>
              </a:extLst>
            </p:cNvPr>
            <p:cNvSpPr txBox="1">
              <a:spLocks noChangeArrowheads="1"/>
            </p:cNvSpPr>
            <p:nvPr/>
          </p:nvSpPr>
          <p:spPr bwMode="auto">
            <a:xfrm flipH="1">
              <a:off x="864" y="285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0</a:t>
              </a:r>
            </a:p>
          </p:txBody>
        </p:sp>
        <p:sp>
          <p:nvSpPr>
            <p:cNvPr id="31761" name="Line 52">
              <a:extLst>
                <a:ext uri="{FF2B5EF4-FFF2-40B4-BE49-F238E27FC236}">
                  <a16:creationId xmlns:a16="http://schemas.microsoft.com/office/drawing/2014/main" id="{1319F923-F312-DC82-B97C-92E82A9EE824}"/>
                </a:ext>
              </a:extLst>
            </p:cNvPr>
            <p:cNvSpPr>
              <a:spLocks noChangeShapeType="1"/>
            </p:cNvSpPr>
            <p:nvPr/>
          </p:nvSpPr>
          <p:spPr bwMode="auto">
            <a:xfrm flipH="1">
              <a:off x="3456" y="2373"/>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62" name="Line 54">
              <a:extLst>
                <a:ext uri="{FF2B5EF4-FFF2-40B4-BE49-F238E27FC236}">
                  <a16:creationId xmlns:a16="http://schemas.microsoft.com/office/drawing/2014/main" id="{D0A55E14-E91C-8A66-4F9E-27B5739A98D2}"/>
                </a:ext>
              </a:extLst>
            </p:cNvPr>
            <p:cNvSpPr>
              <a:spLocks noChangeShapeType="1"/>
            </p:cNvSpPr>
            <p:nvPr/>
          </p:nvSpPr>
          <p:spPr bwMode="auto">
            <a:xfrm flipH="1">
              <a:off x="1632" y="26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63" name="Line 58">
              <a:extLst>
                <a:ext uri="{FF2B5EF4-FFF2-40B4-BE49-F238E27FC236}">
                  <a16:creationId xmlns:a16="http://schemas.microsoft.com/office/drawing/2014/main" id="{509E218A-3729-BA2C-9E39-5D35BBEEC56E}"/>
                </a:ext>
              </a:extLst>
            </p:cNvPr>
            <p:cNvSpPr>
              <a:spLocks noChangeShapeType="1"/>
            </p:cNvSpPr>
            <p:nvPr/>
          </p:nvSpPr>
          <p:spPr bwMode="auto">
            <a:xfrm flipH="1">
              <a:off x="2688" y="2757"/>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64" name="Line 63">
              <a:extLst>
                <a:ext uri="{FF2B5EF4-FFF2-40B4-BE49-F238E27FC236}">
                  <a16:creationId xmlns:a16="http://schemas.microsoft.com/office/drawing/2014/main" id="{8E705512-7EF9-1F74-54C0-2351672F4F53}"/>
                </a:ext>
              </a:extLst>
            </p:cNvPr>
            <p:cNvSpPr>
              <a:spLocks noChangeShapeType="1"/>
            </p:cNvSpPr>
            <p:nvPr/>
          </p:nvSpPr>
          <p:spPr bwMode="auto">
            <a:xfrm flipH="1">
              <a:off x="3456" y="2757"/>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65" name="Text Box 64">
              <a:extLst>
                <a:ext uri="{FF2B5EF4-FFF2-40B4-BE49-F238E27FC236}">
                  <a16:creationId xmlns:a16="http://schemas.microsoft.com/office/drawing/2014/main" id="{DABCC087-302A-3338-025E-E36E01BB1408}"/>
                </a:ext>
              </a:extLst>
            </p:cNvPr>
            <p:cNvSpPr txBox="1">
              <a:spLocks noChangeArrowheads="1"/>
            </p:cNvSpPr>
            <p:nvPr/>
          </p:nvSpPr>
          <p:spPr bwMode="auto">
            <a:xfrm flipH="1">
              <a:off x="2592" y="2832"/>
              <a:ext cx="19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9</a:t>
              </a:r>
            </a:p>
          </p:txBody>
        </p:sp>
        <p:sp>
          <p:nvSpPr>
            <p:cNvPr id="31766" name="Line 69">
              <a:extLst>
                <a:ext uri="{FF2B5EF4-FFF2-40B4-BE49-F238E27FC236}">
                  <a16:creationId xmlns:a16="http://schemas.microsoft.com/office/drawing/2014/main" id="{3273A721-5632-4A35-05E6-D1723346499C}"/>
                </a:ext>
              </a:extLst>
            </p:cNvPr>
            <p:cNvSpPr>
              <a:spLocks noChangeShapeType="1"/>
            </p:cNvSpPr>
            <p:nvPr/>
          </p:nvSpPr>
          <p:spPr bwMode="auto">
            <a:xfrm flipH="1">
              <a:off x="1632" y="2352"/>
              <a:ext cx="0" cy="57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1767" name="Text Box 70">
              <a:extLst>
                <a:ext uri="{FF2B5EF4-FFF2-40B4-BE49-F238E27FC236}">
                  <a16:creationId xmlns:a16="http://schemas.microsoft.com/office/drawing/2014/main" id="{A74ECAA0-2B1C-2B00-7EBF-EDCF9A1FE979}"/>
                </a:ext>
              </a:extLst>
            </p:cNvPr>
            <p:cNvSpPr txBox="1">
              <a:spLocks noChangeArrowheads="1"/>
            </p:cNvSpPr>
            <p:nvPr/>
          </p:nvSpPr>
          <p:spPr bwMode="auto">
            <a:xfrm flipH="1">
              <a:off x="3744" y="2400"/>
              <a:ext cx="265"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31768" name="Text Box 73">
              <a:extLst>
                <a:ext uri="{FF2B5EF4-FFF2-40B4-BE49-F238E27FC236}">
                  <a16:creationId xmlns:a16="http://schemas.microsoft.com/office/drawing/2014/main" id="{E08D6A23-AD49-33C7-50DD-924A08620A37}"/>
                </a:ext>
              </a:extLst>
            </p:cNvPr>
            <p:cNvSpPr txBox="1">
              <a:spLocks noChangeArrowheads="1"/>
            </p:cNvSpPr>
            <p:nvPr/>
          </p:nvSpPr>
          <p:spPr bwMode="auto">
            <a:xfrm flipH="1">
              <a:off x="4320" y="2844"/>
              <a:ext cx="27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24</a:t>
              </a:r>
            </a:p>
          </p:txBody>
        </p:sp>
      </p:grpSp>
      <p:sp>
        <p:nvSpPr>
          <p:cNvPr id="26" name="Rectangle 25">
            <a:extLst>
              <a:ext uri="{FF2B5EF4-FFF2-40B4-BE49-F238E27FC236}">
                <a16:creationId xmlns:a16="http://schemas.microsoft.com/office/drawing/2014/main" id="{D8C81ABE-A647-416E-02E1-B489433ED645}"/>
              </a:ext>
            </a:extLst>
          </p:cNvPr>
          <p:cNvSpPr/>
          <p:nvPr/>
        </p:nvSpPr>
        <p:spPr>
          <a:xfrm>
            <a:off x="1023938" y="4986338"/>
            <a:ext cx="7434262" cy="1296987"/>
          </a:xfrm>
          <a:prstGeom prst="rect">
            <a:avLst/>
          </a:prstGeom>
        </p:spPr>
        <p:txBody>
          <a:bodyPr>
            <a:spAutoFit/>
          </a:bodyPr>
          <a:lstStyle/>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lang="en-US" b="1" dirty="0">
                <a:solidFill>
                  <a:srgbClr val="FF0000"/>
                </a:solidFill>
              </a:rPr>
              <a:t>Turnaround time</a:t>
            </a:r>
            <a:r>
              <a:rPr lang="en-US" dirty="0"/>
              <a:t> for </a:t>
            </a:r>
            <a:r>
              <a:rPr lang="en-US" b="1" i="1" dirty="0"/>
              <a:t>P</a:t>
            </a:r>
            <a:r>
              <a:rPr lang="en-US" b="1" i="1" baseline="-25000" dirty="0"/>
              <a:t>1 , </a:t>
            </a:r>
            <a:r>
              <a:rPr lang="en-US" b="1" i="1" dirty="0"/>
              <a:t>P</a:t>
            </a:r>
            <a:r>
              <a:rPr lang="en-US" b="1" i="1" baseline="-25000" dirty="0"/>
              <a:t>2</a:t>
            </a:r>
            <a:r>
              <a:rPr lang="en-US" b="1" dirty="0"/>
              <a:t> ,</a:t>
            </a:r>
            <a:r>
              <a:rPr kumimoji="1" lang="en-US" i="1" kern="0" dirty="0"/>
              <a:t> P</a:t>
            </a:r>
            <a:r>
              <a:rPr kumimoji="1" lang="en-US" i="1" kern="0" baseline="-25000" dirty="0"/>
              <a:t>3</a:t>
            </a:r>
            <a:r>
              <a:rPr lang="en-US" b="1" dirty="0"/>
              <a:t> and </a:t>
            </a:r>
            <a:r>
              <a:rPr lang="en-US" b="1" i="1" dirty="0"/>
              <a:t>P</a:t>
            </a:r>
            <a:r>
              <a:rPr lang="en-US" b="1" i="1" baseline="-25000" dirty="0"/>
              <a:t>4 </a:t>
            </a:r>
            <a:r>
              <a:rPr lang="en-US" dirty="0"/>
              <a:t>are 6, 24, 16, 6 respectively</a:t>
            </a:r>
            <a:endParaRPr kumimoji="1" lang="en-US" kern="0" dirty="0"/>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kern="0" dirty="0"/>
              <a:t>Average waiting time = (0 + (16-2)+ (9-4) + (6-5)) / 4 = 5</a:t>
            </a:r>
            <a:endParaRPr lang="ar-SA" dirty="0"/>
          </a:p>
        </p:txBody>
      </p:sp>
      <p:sp>
        <p:nvSpPr>
          <p:cNvPr id="2" name="Title 1">
            <a:extLst>
              <a:ext uri="{FF2B5EF4-FFF2-40B4-BE49-F238E27FC236}">
                <a16:creationId xmlns:a16="http://schemas.microsoft.com/office/drawing/2014/main" id="{515BAFA5-DB2B-E709-A601-E3AFEC9C5D4E}"/>
              </a:ext>
            </a:extLst>
          </p:cNvPr>
          <p:cNvSpPr>
            <a:spLocks noGrp="1"/>
          </p:cNvSpPr>
          <p:nvPr>
            <p:ph type="title"/>
          </p:nvPr>
        </p:nvSpPr>
        <p:spPr/>
        <p:txBody>
          <a:bodyPr>
            <a:normAutofit/>
          </a:bodyPr>
          <a:lstStyle/>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5182D8DE-1F95-7FA1-ACB8-1B33FE95E994}"/>
              </a:ext>
            </a:extLst>
          </p:cNvPr>
          <p:cNvSpPr>
            <a:spLocks noGrp="1" noChangeArrowheads="1"/>
          </p:cNvSpPr>
          <p:nvPr>
            <p:ph type="title"/>
          </p:nvPr>
        </p:nvSpPr>
        <p:spPr/>
        <p:txBody>
          <a:bodyPr>
            <a:normAutofit fontScale="90000"/>
          </a:bodyPr>
          <a:lstStyle/>
          <a:p>
            <a:pPr eaLnBrk="1" hangingPunct="1"/>
            <a:r>
              <a:rPr lang="en-US" altLang="en-US"/>
              <a:t>Non-Preemptive Shortest-Job-First (SJF) Scheduling without Ignoring Arrival time</a:t>
            </a:r>
          </a:p>
        </p:txBody>
      </p:sp>
      <p:sp>
        <p:nvSpPr>
          <p:cNvPr id="32771" name="Rectangle 3">
            <a:extLst>
              <a:ext uri="{FF2B5EF4-FFF2-40B4-BE49-F238E27FC236}">
                <a16:creationId xmlns:a16="http://schemas.microsoft.com/office/drawing/2014/main" id="{5BAC24EF-A50C-B8B2-3C96-452ABC53F52B}"/>
              </a:ext>
            </a:extLst>
          </p:cNvPr>
          <p:cNvSpPr>
            <a:spLocks noGrp="1" noChangeArrowheads="1"/>
          </p:cNvSpPr>
          <p:nvPr>
            <p:ph type="body" idx="4294967295"/>
          </p:nvPr>
        </p:nvSpPr>
        <p:spPr>
          <a:xfrm>
            <a:off x="228600" y="1295400"/>
            <a:ext cx="8915400" cy="5334000"/>
          </a:xfrm>
        </p:spPr>
        <p:txBody>
          <a:bodyPr/>
          <a:lstStyle/>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pPr>
              <a:buFont typeface="Monotype Sorts"/>
              <a:buNone/>
            </a:pPr>
            <a:endParaRPr lang="en-US" altLang="en-US" sz="2000" b="1"/>
          </a:p>
          <a:p>
            <a:pPr>
              <a:buFont typeface="Monotype Sorts"/>
              <a:buNone/>
            </a:pPr>
            <a:endParaRPr lang="en-US" altLang="en-US" sz="2000" b="1"/>
          </a:p>
        </p:txBody>
      </p:sp>
      <p:sp>
        <p:nvSpPr>
          <p:cNvPr id="4" name="Rectangle 36">
            <a:extLst>
              <a:ext uri="{FF2B5EF4-FFF2-40B4-BE49-F238E27FC236}">
                <a16:creationId xmlns:a16="http://schemas.microsoft.com/office/drawing/2014/main" id="{BAB92341-3776-CC2F-B75F-ABB79B3E0AD8}"/>
              </a:ext>
            </a:extLst>
          </p:cNvPr>
          <p:cNvSpPr txBox="1">
            <a:spLocks noChangeArrowheads="1"/>
          </p:cNvSpPr>
          <p:nvPr/>
        </p:nvSpPr>
        <p:spPr bwMode="auto">
          <a:xfrm>
            <a:off x="457200" y="1371600"/>
            <a:ext cx="8578850" cy="5486400"/>
          </a:xfrm>
          <a:prstGeom prst="rect">
            <a:avLst/>
          </a:prstGeom>
          <a:noFill/>
          <a:ln w="9525">
            <a:noFill/>
            <a:miter lim="800000"/>
            <a:headEnd/>
            <a:tailEnd/>
          </a:ln>
        </p:spPr>
        <p:txBody>
          <a:bodyPr/>
          <a:lstStyle/>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u="sng" kern="0" dirty="0">
                <a:latin typeface="+mn-lt"/>
              </a:rPr>
              <a:t>Process	Arrival Time</a:t>
            </a:r>
            <a:r>
              <a:rPr kumimoji="1" lang="en-US" sz="2000" kern="0" dirty="0">
                <a:latin typeface="+mn-lt"/>
              </a:rPr>
              <a:t>	</a:t>
            </a:r>
            <a:r>
              <a:rPr kumimoji="1" lang="en-US" sz="2000" u="sng" kern="0" dirty="0">
                <a:latin typeface="+mn-lt"/>
              </a:rPr>
              <a:t>Burst Time</a:t>
            </a:r>
            <a:endParaRPr kumimoji="1" lang="en-US" sz="2000" kern="0" dirty="0">
              <a:latin typeface="+mn-lt"/>
            </a:endParaRP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1</a:t>
            </a:r>
            <a:r>
              <a:rPr kumimoji="1" lang="en-US" sz="2000" kern="0" dirty="0">
                <a:latin typeface="+mn-lt"/>
              </a:rPr>
              <a:t>	0.0	7</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2 	</a:t>
            </a:r>
            <a:r>
              <a:rPr kumimoji="1" lang="en-US" sz="2000" kern="0" dirty="0">
                <a:latin typeface="+mn-lt"/>
              </a:rPr>
              <a:t>2.0	4</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3</a:t>
            </a:r>
            <a:r>
              <a:rPr kumimoji="1" lang="en-US" sz="2000" kern="0" dirty="0">
                <a:latin typeface="+mn-lt"/>
              </a:rPr>
              <a:t>	4.0	1</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4</a:t>
            </a:r>
            <a:r>
              <a:rPr kumimoji="1" lang="en-US" sz="2000" kern="0" dirty="0">
                <a:latin typeface="+mn-lt"/>
              </a:rPr>
              <a:t>	5.0	4</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2000" kern="0" dirty="0">
                <a:latin typeface="+mn-lt"/>
              </a:rPr>
              <a:t>Non-Preemptive SJF scheduling </a:t>
            </a:r>
            <a:r>
              <a:rPr kumimoji="1" lang="en-US" sz="2000" kern="0" dirty="0" err="1">
                <a:latin typeface="+mn-lt"/>
              </a:rPr>
              <a:t>Gannt</a:t>
            </a:r>
            <a:r>
              <a:rPr kumimoji="1" lang="en-US" sz="2000" kern="0">
                <a:latin typeface="+mn-lt"/>
              </a:rPr>
              <a:t> chart</a:t>
            </a: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lang="en-US" sz="2000" b="1" dirty="0">
                <a:solidFill>
                  <a:srgbClr val="FF0000"/>
                </a:solidFill>
              </a:rPr>
              <a:t>Turnaround time</a:t>
            </a:r>
            <a:r>
              <a:rPr lang="en-US" sz="2000" dirty="0"/>
              <a:t> for </a:t>
            </a:r>
            <a:r>
              <a:rPr lang="en-US" sz="2000" b="1" i="1" dirty="0"/>
              <a:t>P</a:t>
            </a:r>
            <a:r>
              <a:rPr lang="en-US" sz="2000" b="1" i="1" baseline="-25000" dirty="0"/>
              <a:t>1 , </a:t>
            </a:r>
            <a:r>
              <a:rPr lang="en-US" sz="2000" b="1" i="1" dirty="0"/>
              <a:t>P</a:t>
            </a:r>
            <a:r>
              <a:rPr lang="en-US" sz="2000" b="1" i="1" baseline="-25000" dirty="0"/>
              <a:t>3</a:t>
            </a:r>
            <a:r>
              <a:rPr lang="en-US" sz="2000" b="1" dirty="0"/>
              <a:t> ,</a:t>
            </a:r>
            <a:r>
              <a:rPr kumimoji="1" lang="en-US" sz="2000" i="1" kern="0" dirty="0"/>
              <a:t> P</a:t>
            </a:r>
            <a:r>
              <a:rPr kumimoji="1" lang="en-US" sz="2000" i="1" kern="0" baseline="-25000" dirty="0"/>
              <a:t>2</a:t>
            </a:r>
            <a:r>
              <a:rPr lang="en-US" sz="2000" b="1" dirty="0"/>
              <a:t> and </a:t>
            </a:r>
            <a:r>
              <a:rPr lang="en-US" sz="2000" b="1" i="1" dirty="0"/>
              <a:t>P</a:t>
            </a:r>
            <a:r>
              <a:rPr lang="en-US" sz="2000" b="1" i="1" baseline="-25000" dirty="0"/>
              <a:t>4 </a:t>
            </a:r>
            <a:r>
              <a:rPr lang="en-US" sz="2000" dirty="0"/>
              <a:t>are</a:t>
            </a:r>
          </a:p>
          <a:p>
            <a:pPr marL="342900" indent="-342900">
              <a:spcBef>
                <a:spcPct val="35000"/>
              </a:spcBef>
              <a:buClr>
                <a:srgbClr val="993300"/>
              </a:buClr>
              <a:buSzPct val="90000"/>
              <a:tabLst>
                <a:tab pos="1603375" algn="ctr"/>
                <a:tab pos="3254375" algn="ctr"/>
                <a:tab pos="5143500" algn="ctr"/>
              </a:tabLst>
              <a:defRPr/>
            </a:pPr>
            <a:r>
              <a:rPr lang="en-US" sz="2000" dirty="0"/>
              <a:t>     (7-0), (8-4), (12-2) , (16-5)  respectively</a:t>
            </a:r>
          </a:p>
          <a:p>
            <a:pPr marL="342900" indent="-342900">
              <a:spcBef>
                <a:spcPct val="35000"/>
              </a:spcBef>
              <a:buClr>
                <a:srgbClr val="993300"/>
              </a:buClr>
              <a:buSzPct val="90000"/>
              <a:tabLst>
                <a:tab pos="1603375" algn="ctr"/>
                <a:tab pos="3254375" algn="ctr"/>
                <a:tab pos="5143500" algn="ctr"/>
              </a:tabLst>
              <a:defRPr/>
            </a:pPr>
            <a:r>
              <a:rPr kumimoji="1" lang="en-US" sz="2000" kern="0" dirty="0">
                <a:latin typeface="+mn-lt"/>
              </a:rPr>
              <a:t>        7       ,    4     , 10         , 11</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2000" b="1" kern="0" dirty="0">
                <a:solidFill>
                  <a:srgbClr val="FF0000"/>
                </a:solidFill>
                <a:latin typeface="+mn-lt"/>
              </a:rPr>
              <a:t>Average waiting time </a:t>
            </a:r>
            <a:r>
              <a:rPr kumimoji="1" lang="en-US" sz="2000" kern="0" dirty="0">
                <a:latin typeface="+mn-lt"/>
              </a:rPr>
              <a:t>= (0 + (7-4) + (8-2) + (12-5) / 4 = 4</a:t>
            </a:r>
            <a:endParaRPr kumimoji="1" lang="en-US" sz="2000" i="1" kern="0" baseline="-25000" dirty="0">
              <a:latin typeface="+mn-lt"/>
            </a:endParaRPr>
          </a:p>
        </p:txBody>
      </p:sp>
      <p:sp>
        <p:nvSpPr>
          <p:cNvPr id="32773" name="Rectangle 37">
            <a:extLst>
              <a:ext uri="{FF2B5EF4-FFF2-40B4-BE49-F238E27FC236}">
                <a16:creationId xmlns:a16="http://schemas.microsoft.com/office/drawing/2014/main" id="{7ECD1445-6159-8AE1-9F03-2E4CD1678D06}"/>
              </a:ext>
            </a:extLst>
          </p:cNvPr>
          <p:cNvSpPr>
            <a:spLocks noChangeArrowheads="1"/>
          </p:cNvSpPr>
          <p:nvPr/>
        </p:nvSpPr>
        <p:spPr bwMode="auto">
          <a:xfrm flipH="1">
            <a:off x="1295400" y="3836988"/>
            <a:ext cx="5562600" cy="479425"/>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endParaRPr kumimoji="0" lang="ar-SA" altLang="en-US">
              <a:latin typeface="Verdana" panose="020B0604030504040204" pitchFamily="34" charset="0"/>
            </a:endParaRPr>
          </a:p>
        </p:txBody>
      </p:sp>
      <p:sp>
        <p:nvSpPr>
          <p:cNvPr id="32774" name="Text Box 38">
            <a:extLst>
              <a:ext uri="{FF2B5EF4-FFF2-40B4-BE49-F238E27FC236}">
                <a16:creationId xmlns:a16="http://schemas.microsoft.com/office/drawing/2014/main" id="{4234921B-483F-6DD3-6398-F14AAC862930}"/>
              </a:ext>
            </a:extLst>
          </p:cNvPr>
          <p:cNvSpPr txBox="1">
            <a:spLocks noChangeArrowheads="1"/>
          </p:cNvSpPr>
          <p:nvPr/>
        </p:nvSpPr>
        <p:spPr bwMode="auto">
          <a:xfrm flipH="1">
            <a:off x="1752600" y="3846513"/>
            <a:ext cx="423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1</a:t>
            </a:r>
            <a:endParaRPr kumimoji="0" lang="en-US" altLang="en-US"/>
          </a:p>
        </p:txBody>
      </p:sp>
      <p:sp>
        <p:nvSpPr>
          <p:cNvPr id="32775" name="Text Box 39">
            <a:extLst>
              <a:ext uri="{FF2B5EF4-FFF2-40B4-BE49-F238E27FC236}">
                <a16:creationId xmlns:a16="http://schemas.microsoft.com/office/drawing/2014/main" id="{24526479-24BA-2D21-DE0F-39DDDE1766B4}"/>
              </a:ext>
            </a:extLst>
          </p:cNvPr>
          <p:cNvSpPr txBox="1">
            <a:spLocks noChangeArrowheads="1"/>
          </p:cNvSpPr>
          <p:nvPr/>
        </p:nvSpPr>
        <p:spPr bwMode="auto">
          <a:xfrm flipH="1">
            <a:off x="4875213" y="3862388"/>
            <a:ext cx="423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32776" name="Text Box 40">
            <a:extLst>
              <a:ext uri="{FF2B5EF4-FFF2-40B4-BE49-F238E27FC236}">
                <a16:creationId xmlns:a16="http://schemas.microsoft.com/office/drawing/2014/main" id="{F8666615-CA13-08C2-5B22-1F30BABBC314}"/>
              </a:ext>
            </a:extLst>
          </p:cNvPr>
          <p:cNvSpPr txBox="1">
            <a:spLocks noChangeArrowheads="1"/>
          </p:cNvSpPr>
          <p:nvPr/>
        </p:nvSpPr>
        <p:spPr bwMode="auto">
          <a:xfrm flipH="1">
            <a:off x="3614738" y="3890963"/>
            <a:ext cx="423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3</a:t>
            </a:r>
            <a:endParaRPr kumimoji="0" lang="en-US" altLang="en-US"/>
          </a:p>
        </p:txBody>
      </p:sp>
      <p:sp>
        <p:nvSpPr>
          <p:cNvPr id="32777" name="Line 41">
            <a:extLst>
              <a:ext uri="{FF2B5EF4-FFF2-40B4-BE49-F238E27FC236}">
                <a16:creationId xmlns:a16="http://schemas.microsoft.com/office/drawing/2014/main" id="{9DAF505E-9342-FFB5-6862-B7CEF53CFAC5}"/>
              </a:ext>
            </a:extLst>
          </p:cNvPr>
          <p:cNvSpPr>
            <a:spLocks noChangeShapeType="1"/>
          </p:cNvSpPr>
          <p:nvPr/>
        </p:nvSpPr>
        <p:spPr bwMode="auto">
          <a:xfrm flipH="1">
            <a:off x="6858000" y="4305300"/>
            <a:ext cx="0" cy="1793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78" name="Line 42">
            <a:extLst>
              <a:ext uri="{FF2B5EF4-FFF2-40B4-BE49-F238E27FC236}">
                <a16:creationId xmlns:a16="http://schemas.microsoft.com/office/drawing/2014/main" id="{9AA0019C-72A4-8C19-0675-D854EABFA464}"/>
              </a:ext>
            </a:extLst>
          </p:cNvPr>
          <p:cNvSpPr>
            <a:spLocks noChangeShapeType="1"/>
          </p:cNvSpPr>
          <p:nvPr/>
        </p:nvSpPr>
        <p:spPr bwMode="auto">
          <a:xfrm flipH="1">
            <a:off x="1295400" y="4316413"/>
            <a:ext cx="0" cy="1793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79" name="Line 43">
            <a:extLst>
              <a:ext uri="{FF2B5EF4-FFF2-40B4-BE49-F238E27FC236}">
                <a16:creationId xmlns:a16="http://schemas.microsoft.com/office/drawing/2014/main" id="{F2587E80-F4FC-A5EC-6064-49CA747C7314}"/>
              </a:ext>
            </a:extLst>
          </p:cNvPr>
          <p:cNvSpPr>
            <a:spLocks noChangeShapeType="1"/>
          </p:cNvSpPr>
          <p:nvPr/>
        </p:nvSpPr>
        <p:spPr bwMode="auto">
          <a:xfrm flipH="1">
            <a:off x="4106863" y="3836988"/>
            <a:ext cx="0" cy="4794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0" name="Text Box 48">
            <a:extLst>
              <a:ext uri="{FF2B5EF4-FFF2-40B4-BE49-F238E27FC236}">
                <a16:creationId xmlns:a16="http://schemas.microsoft.com/office/drawing/2014/main" id="{1F5094AC-021D-28AC-5729-642900D985F5}"/>
              </a:ext>
            </a:extLst>
          </p:cNvPr>
          <p:cNvSpPr txBox="1">
            <a:spLocks noChangeArrowheads="1"/>
          </p:cNvSpPr>
          <p:nvPr/>
        </p:nvSpPr>
        <p:spPr bwMode="auto">
          <a:xfrm flipH="1">
            <a:off x="3344863" y="4370388"/>
            <a:ext cx="312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7</a:t>
            </a:r>
          </a:p>
        </p:txBody>
      </p:sp>
      <p:sp>
        <p:nvSpPr>
          <p:cNvPr id="32781" name="Text Box 49">
            <a:extLst>
              <a:ext uri="{FF2B5EF4-FFF2-40B4-BE49-F238E27FC236}">
                <a16:creationId xmlns:a16="http://schemas.microsoft.com/office/drawing/2014/main" id="{4A93532C-99A7-707D-1B83-2457371E7BD5}"/>
              </a:ext>
            </a:extLst>
          </p:cNvPr>
          <p:cNvSpPr txBox="1">
            <a:spLocks noChangeArrowheads="1"/>
          </p:cNvSpPr>
          <p:nvPr/>
        </p:nvSpPr>
        <p:spPr bwMode="auto">
          <a:xfrm flipH="1">
            <a:off x="5410200" y="4384675"/>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12</a:t>
            </a:r>
          </a:p>
        </p:txBody>
      </p:sp>
      <p:sp>
        <p:nvSpPr>
          <p:cNvPr id="32782" name="Text Box 50">
            <a:extLst>
              <a:ext uri="{FF2B5EF4-FFF2-40B4-BE49-F238E27FC236}">
                <a16:creationId xmlns:a16="http://schemas.microsoft.com/office/drawing/2014/main" id="{F7F9C81F-BFEA-45A7-F4C6-79962D834673}"/>
              </a:ext>
            </a:extLst>
          </p:cNvPr>
          <p:cNvSpPr txBox="1">
            <a:spLocks noChangeArrowheads="1"/>
          </p:cNvSpPr>
          <p:nvPr/>
        </p:nvSpPr>
        <p:spPr bwMode="auto">
          <a:xfrm flipH="1">
            <a:off x="1143000" y="4435475"/>
            <a:ext cx="31115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0</a:t>
            </a:r>
          </a:p>
        </p:txBody>
      </p:sp>
      <p:sp>
        <p:nvSpPr>
          <p:cNvPr id="32783" name="Line 52">
            <a:extLst>
              <a:ext uri="{FF2B5EF4-FFF2-40B4-BE49-F238E27FC236}">
                <a16:creationId xmlns:a16="http://schemas.microsoft.com/office/drawing/2014/main" id="{BC4881CD-417C-CECC-77BB-E71890AD5739}"/>
              </a:ext>
            </a:extLst>
          </p:cNvPr>
          <p:cNvSpPr>
            <a:spLocks noChangeShapeType="1"/>
          </p:cNvSpPr>
          <p:nvPr/>
        </p:nvSpPr>
        <p:spPr bwMode="auto">
          <a:xfrm flipH="1">
            <a:off x="5638800" y="3836988"/>
            <a:ext cx="0" cy="4794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4" name="Line 58">
            <a:extLst>
              <a:ext uri="{FF2B5EF4-FFF2-40B4-BE49-F238E27FC236}">
                <a16:creationId xmlns:a16="http://schemas.microsoft.com/office/drawing/2014/main" id="{0E6B3E30-AD34-00B0-B8D1-47772A26067A}"/>
              </a:ext>
            </a:extLst>
          </p:cNvPr>
          <p:cNvSpPr>
            <a:spLocks noChangeShapeType="1"/>
          </p:cNvSpPr>
          <p:nvPr/>
        </p:nvSpPr>
        <p:spPr bwMode="auto">
          <a:xfrm flipH="1">
            <a:off x="4114800" y="4316413"/>
            <a:ext cx="0" cy="1793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5" name="Line 63">
            <a:extLst>
              <a:ext uri="{FF2B5EF4-FFF2-40B4-BE49-F238E27FC236}">
                <a16:creationId xmlns:a16="http://schemas.microsoft.com/office/drawing/2014/main" id="{4E5FE8C5-70EA-8307-9BAB-6C13C8F4A38B}"/>
              </a:ext>
            </a:extLst>
          </p:cNvPr>
          <p:cNvSpPr>
            <a:spLocks noChangeShapeType="1"/>
          </p:cNvSpPr>
          <p:nvPr/>
        </p:nvSpPr>
        <p:spPr bwMode="auto">
          <a:xfrm flipH="1">
            <a:off x="5638800" y="4316413"/>
            <a:ext cx="0" cy="1793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6" name="Text Box 64">
            <a:extLst>
              <a:ext uri="{FF2B5EF4-FFF2-40B4-BE49-F238E27FC236}">
                <a16:creationId xmlns:a16="http://schemas.microsoft.com/office/drawing/2014/main" id="{BB292174-8865-A30D-381C-33B7874C5F43}"/>
              </a:ext>
            </a:extLst>
          </p:cNvPr>
          <p:cNvSpPr txBox="1">
            <a:spLocks noChangeArrowheads="1"/>
          </p:cNvSpPr>
          <p:nvPr/>
        </p:nvSpPr>
        <p:spPr bwMode="auto">
          <a:xfrm flipH="1">
            <a:off x="3954463" y="4370388"/>
            <a:ext cx="312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8</a:t>
            </a:r>
          </a:p>
        </p:txBody>
      </p:sp>
      <p:sp>
        <p:nvSpPr>
          <p:cNvPr id="32787" name="Line 69">
            <a:extLst>
              <a:ext uri="{FF2B5EF4-FFF2-40B4-BE49-F238E27FC236}">
                <a16:creationId xmlns:a16="http://schemas.microsoft.com/office/drawing/2014/main" id="{C1DA8190-BBEA-7212-397C-B9128C27D594}"/>
              </a:ext>
            </a:extLst>
          </p:cNvPr>
          <p:cNvSpPr>
            <a:spLocks noChangeShapeType="1"/>
          </p:cNvSpPr>
          <p:nvPr/>
        </p:nvSpPr>
        <p:spPr bwMode="auto">
          <a:xfrm flipH="1">
            <a:off x="3497263" y="3810000"/>
            <a:ext cx="0" cy="7191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2788" name="Text Box 70">
            <a:extLst>
              <a:ext uri="{FF2B5EF4-FFF2-40B4-BE49-F238E27FC236}">
                <a16:creationId xmlns:a16="http://schemas.microsoft.com/office/drawing/2014/main" id="{8DF720EF-91F1-BC95-845E-C0DEFCE57506}"/>
              </a:ext>
            </a:extLst>
          </p:cNvPr>
          <p:cNvSpPr txBox="1">
            <a:spLocks noChangeArrowheads="1"/>
          </p:cNvSpPr>
          <p:nvPr/>
        </p:nvSpPr>
        <p:spPr bwMode="auto">
          <a:xfrm flipH="1">
            <a:off x="6094413" y="3829050"/>
            <a:ext cx="42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4</a:t>
            </a:r>
            <a:endParaRPr kumimoji="0" lang="en-US" altLang="en-US"/>
          </a:p>
        </p:txBody>
      </p:sp>
      <p:sp>
        <p:nvSpPr>
          <p:cNvPr id="32789" name="Text Box 73">
            <a:extLst>
              <a:ext uri="{FF2B5EF4-FFF2-40B4-BE49-F238E27FC236}">
                <a16:creationId xmlns:a16="http://schemas.microsoft.com/office/drawing/2014/main" id="{D6E0685A-0B3F-2021-32B7-9FCCEB1DB240}"/>
              </a:ext>
            </a:extLst>
          </p:cNvPr>
          <p:cNvSpPr txBox="1">
            <a:spLocks noChangeArrowheads="1"/>
          </p:cNvSpPr>
          <p:nvPr/>
        </p:nvSpPr>
        <p:spPr bwMode="auto">
          <a:xfrm flipH="1">
            <a:off x="6629400" y="4384675"/>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16</a:t>
            </a:r>
          </a:p>
        </p:txBody>
      </p:sp>
      <p:sp>
        <p:nvSpPr>
          <p:cNvPr id="24" name="TextBox 23">
            <a:extLst>
              <a:ext uri="{FF2B5EF4-FFF2-40B4-BE49-F238E27FC236}">
                <a16:creationId xmlns:a16="http://schemas.microsoft.com/office/drawing/2014/main" id="{34E8CFCC-A47C-06B9-64A2-02DFCB1A210C}"/>
              </a:ext>
            </a:extLst>
          </p:cNvPr>
          <p:cNvSpPr txBox="1"/>
          <p:nvPr/>
        </p:nvSpPr>
        <p:spPr>
          <a:xfrm>
            <a:off x="7010400" y="2133600"/>
            <a:ext cx="2133600" cy="1200329"/>
          </a:xfrm>
          <a:prstGeom prst="rect">
            <a:avLst/>
          </a:prstGeom>
          <a:noFill/>
        </p:spPr>
        <p:txBody>
          <a:bodyPr rtlCol="1">
            <a:spAutoFit/>
          </a:bodyPr>
          <a:lstStyle/>
          <a:p>
            <a:pPr>
              <a:defRPr/>
            </a:pPr>
            <a:r>
              <a:rPr kumimoji="1" lang="en-US" sz="2400" b="1" kern="0" dirty="0">
                <a:ln>
                  <a:solidFill>
                    <a:srgbClr val="0070C0"/>
                  </a:solidFill>
                </a:ln>
                <a:solidFill>
                  <a:srgbClr val="FF0000"/>
                </a:solidFill>
              </a:rPr>
              <a:t>Non-preemptive</a:t>
            </a:r>
          </a:p>
          <a:p>
            <a:pPr>
              <a:defRPr/>
            </a:pPr>
            <a:r>
              <a:rPr kumimoji="1" lang="en-US" sz="2400" b="1" kern="0" dirty="0">
                <a:ln>
                  <a:solidFill>
                    <a:srgbClr val="0070C0"/>
                  </a:solidFill>
                </a:ln>
                <a:solidFill>
                  <a:srgbClr val="FF0000"/>
                </a:solidFill>
              </a:rPr>
              <a:t>Version</a:t>
            </a:r>
            <a:endParaRPr lang="ar-SA" sz="2400" b="1" dirty="0">
              <a:ln>
                <a:solidFill>
                  <a:srgbClr val="0070C0"/>
                </a:solidFill>
              </a:ln>
              <a:solidFill>
                <a:srgbClr val="FF000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A0B77EE9-DB8C-9CB6-E2FF-3F61979BAA70}"/>
              </a:ext>
            </a:extLst>
          </p:cNvPr>
          <p:cNvSpPr>
            <a:spLocks noGrp="1" noChangeArrowheads="1"/>
          </p:cNvSpPr>
          <p:nvPr>
            <p:ph type="title"/>
          </p:nvPr>
        </p:nvSpPr>
        <p:spPr/>
        <p:txBody>
          <a:bodyPr>
            <a:normAutofit/>
          </a:bodyPr>
          <a:lstStyle/>
          <a:p>
            <a:pPr eaLnBrk="1" hangingPunct="1"/>
            <a:r>
              <a:rPr lang="en-US" altLang="en-US"/>
              <a:t>Preemptive SJF Scheduler</a:t>
            </a:r>
          </a:p>
        </p:txBody>
      </p:sp>
      <p:sp>
        <p:nvSpPr>
          <p:cNvPr id="34819" name="Rectangle 36">
            <a:extLst>
              <a:ext uri="{FF2B5EF4-FFF2-40B4-BE49-F238E27FC236}">
                <a16:creationId xmlns:a16="http://schemas.microsoft.com/office/drawing/2014/main" id="{F3CFFA1C-1DAB-CA93-431F-829AA38188C0}"/>
              </a:ext>
            </a:extLst>
          </p:cNvPr>
          <p:cNvSpPr>
            <a:spLocks noGrp="1" noChangeArrowheads="1"/>
          </p:cNvSpPr>
          <p:nvPr>
            <p:ph type="body" idx="4294967295"/>
          </p:nvPr>
        </p:nvSpPr>
        <p:spPr>
          <a:xfrm>
            <a:off x="228600" y="1447800"/>
            <a:ext cx="8915400" cy="5181600"/>
          </a:xfrm>
          <a:noFill/>
        </p:spPr>
        <p:txBody>
          <a:bodyPr>
            <a:normAutofit lnSpcReduction="10000"/>
          </a:bodyPr>
          <a:lstStyle/>
          <a:p>
            <a:r>
              <a:rPr lang="en-US" altLang="en-US" sz="2000" b="1" dirty="0">
                <a:solidFill>
                  <a:srgbClr val="FF0000"/>
                </a:solidFill>
              </a:rPr>
              <a:t>Preemptive SJF is optimal</a:t>
            </a:r>
            <a:r>
              <a:rPr lang="en-US" altLang="en-US" sz="2000" b="1" dirty="0"/>
              <a:t> – gives minimum average waiting time for a given set of processes because it moves short  process before a long one.  </a:t>
            </a:r>
            <a:r>
              <a:rPr lang="en-US" altLang="en-US" sz="2000" b="1" dirty="0">
                <a:solidFill>
                  <a:srgbClr val="FF0000"/>
                </a:solidFill>
              </a:rPr>
              <a:t>It can’t be used for short-term scheduling</a:t>
            </a:r>
          </a:p>
          <a:p>
            <a:pPr lvl="1"/>
            <a:r>
              <a:rPr lang="en-US" altLang="en-US" sz="2000" b="1" dirty="0">
                <a:solidFill>
                  <a:srgbClr val="FF0000"/>
                </a:solidFill>
              </a:rPr>
              <a:t>The difficulty is knowing the length of the next CPU request</a:t>
            </a:r>
            <a:r>
              <a:rPr lang="en-US" altLang="en-US" sz="2000" b="1" dirty="0"/>
              <a:t>. It is used frequently in long-term scheduling in batch systems because user can estimate  running time needed</a:t>
            </a:r>
          </a:p>
          <a:p>
            <a:pPr lvl="1"/>
            <a:endParaRPr lang="en-US" altLang="en-US" sz="2000" b="1" i="1" baseline="-25000" dirty="0"/>
          </a:p>
          <a:p>
            <a:pPr lvl="1"/>
            <a:endParaRPr lang="en-US" altLang="en-US" sz="2000" b="1" i="1" baseline="-25000" dirty="0"/>
          </a:p>
          <a:p>
            <a:pPr lvl="1"/>
            <a:endParaRPr lang="en-US" altLang="en-US" sz="2000" b="1" i="1" baseline="-25000" dirty="0"/>
          </a:p>
          <a:p>
            <a:pPr lvl="1"/>
            <a:endParaRPr lang="en-US" altLang="en-US" sz="2000" b="1" i="1" baseline="-25000" dirty="0"/>
          </a:p>
          <a:p>
            <a:pPr lvl="1"/>
            <a:endParaRPr lang="en-US" altLang="en-US" sz="2000" b="1" i="1" baseline="-25000" dirty="0"/>
          </a:p>
          <a:p>
            <a:pPr lvl="1"/>
            <a:endParaRPr lang="en-US" altLang="en-US" sz="2000" b="1" i="1" baseline="-25000" dirty="0"/>
          </a:p>
          <a:p>
            <a:pPr lvl="1"/>
            <a:endParaRPr lang="en-US" altLang="en-US" sz="2000" b="1" i="1" baseline="-25000" dirty="0"/>
          </a:p>
          <a:p>
            <a:pPr lvl="1"/>
            <a:endParaRPr lang="en-US" altLang="en-US" sz="2000" b="1" i="1" baseline="-25000" dirty="0"/>
          </a:p>
          <a:p>
            <a:pPr lvl="1"/>
            <a:endParaRPr lang="en-US" altLang="en-US" sz="2000" b="1" i="1" baseline="-25000" dirty="0"/>
          </a:p>
          <a:p>
            <a:pPr lvl="1"/>
            <a:r>
              <a:rPr lang="en-US" altLang="en-US" sz="2000" b="1" dirty="0"/>
              <a:t>Average waiting time= [(10-1)+(1-1)+(17-2)+(5-3)]/4= 6.5 </a:t>
            </a:r>
            <a:r>
              <a:rPr lang="en-US" altLang="en-US" sz="2000" b="1" dirty="0" err="1"/>
              <a:t>ms</a:t>
            </a:r>
            <a:endParaRPr lang="en-US" altLang="en-US" sz="2000" b="1" dirty="0"/>
          </a:p>
          <a:p>
            <a:pPr lvl="1"/>
            <a:r>
              <a:rPr lang="en-US" altLang="en-US" sz="2000" b="1" dirty="0"/>
              <a:t>Average Turn Around time=[(17-0]+(5-1)+(26-2)+(10-3)]/4=11.5 </a:t>
            </a:r>
            <a:r>
              <a:rPr lang="en-US" altLang="en-US" sz="2000" b="1" dirty="0" err="1"/>
              <a:t>ms</a:t>
            </a:r>
            <a:endParaRPr lang="en-US" altLang="en-US" sz="2000" b="1" dirty="0"/>
          </a:p>
          <a:p>
            <a:pPr lvl="1"/>
            <a:r>
              <a:rPr lang="en-US" altLang="en-US" b="1" dirty="0"/>
              <a:t>Throughput = 4 jobs/26 </a:t>
            </a:r>
            <a:r>
              <a:rPr lang="en-US" altLang="en-US" b="1" dirty="0" err="1"/>
              <a:t>ms</a:t>
            </a:r>
            <a:r>
              <a:rPr lang="en-US" altLang="en-US" b="1" dirty="0"/>
              <a:t> = 0.15385 jobs/</a:t>
            </a:r>
            <a:r>
              <a:rPr lang="en-US" altLang="en-US" b="1" dirty="0" err="1"/>
              <a:t>ms</a:t>
            </a:r>
            <a:endParaRPr lang="en-US" altLang="en-US" sz="2000" b="1" dirty="0"/>
          </a:p>
          <a:p>
            <a:pPr lvl="1"/>
            <a:r>
              <a:rPr lang="en-US" altLang="en-US" sz="2000" b="1" dirty="0"/>
              <a:t>Non-Preemptive</a:t>
            </a:r>
            <a:r>
              <a:rPr lang="en-US" altLang="en-US" sz="2000" b="1" i="1" dirty="0"/>
              <a:t>  scheduling  </a:t>
            </a:r>
            <a:r>
              <a:rPr lang="en-US" altLang="en-US" sz="2000" b="1" dirty="0"/>
              <a:t>waiting time = </a:t>
            </a:r>
            <a:r>
              <a:rPr lang="en-US" altLang="en-US" sz="2000" b="1" u="sng" dirty="0"/>
              <a:t>7.75 </a:t>
            </a:r>
            <a:r>
              <a:rPr lang="en-US" altLang="en-US" sz="2000" b="1" u="sng" dirty="0" err="1"/>
              <a:t>ms</a:t>
            </a:r>
            <a:endParaRPr lang="en-US" altLang="en-US" sz="2000" b="1" i="1" baseline="-25000" dirty="0"/>
          </a:p>
        </p:txBody>
      </p:sp>
      <p:pic>
        <p:nvPicPr>
          <p:cNvPr id="34820" name="Picture 23">
            <a:extLst>
              <a:ext uri="{FF2B5EF4-FFF2-40B4-BE49-F238E27FC236}">
                <a16:creationId xmlns:a16="http://schemas.microsoft.com/office/drawing/2014/main" id="{F6049D48-9798-7BF6-095D-A34FBB8BD5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055412"/>
            <a:ext cx="6705600" cy="95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24">
            <a:extLst>
              <a:ext uri="{FF2B5EF4-FFF2-40B4-BE49-F238E27FC236}">
                <a16:creationId xmlns:a16="http://schemas.microsoft.com/office/drawing/2014/main" id="{F7364932-0792-6B42-FD21-395547776A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4168775"/>
            <a:ext cx="8153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a:extLst>
              <a:ext uri="{FF2B5EF4-FFF2-40B4-BE49-F238E27FC236}">
                <a16:creationId xmlns:a16="http://schemas.microsoft.com/office/drawing/2014/main" id="{58371712-13AA-F792-F0C0-D2E4CE12BB17}"/>
              </a:ext>
            </a:extLst>
          </p:cNvPr>
          <p:cNvSpPr txBox="1"/>
          <p:nvPr/>
        </p:nvSpPr>
        <p:spPr>
          <a:xfrm>
            <a:off x="381000" y="3200400"/>
            <a:ext cx="2209800" cy="830997"/>
          </a:xfrm>
          <a:prstGeom prst="rect">
            <a:avLst/>
          </a:prstGeom>
          <a:noFill/>
        </p:spPr>
        <p:txBody>
          <a:bodyPr rtlCol="1">
            <a:spAutoFit/>
          </a:bodyPr>
          <a:lstStyle/>
          <a:p>
            <a:pPr>
              <a:defRPr/>
            </a:pPr>
            <a:r>
              <a:rPr kumimoji="1" lang="en-US" sz="2400" b="1" kern="0" dirty="0">
                <a:ln>
                  <a:solidFill>
                    <a:srgbClr val="0070C0"/>
                  </a:solidFill>
                </a:ln>
                <a:solidFill>
                  <a:srgbClr val="FF0000"/>
                </a:solidFill>
              </a:rPr>
              <a:t>Preemptive</a:t>
            </a:r>
          </a:p>
          <a:p>
            <a:pPr>
              <a:defRPr/>
            </a:pPr>
            <a:r>
              <a:rPr kumimoji="1" lang="en-US" sz="2400" b="1" kern="0" dirty="0">
                <a:ln>
                  <a:solidFill>
                    <a:srgbClr val="0070C0"/>
                  </a:solidFill>
                </a:ln>
                <a:solidFill>
                  <a:srgbClr val="FF0000"/>
                </a:solidFill>
              </a:rPr>
              <a:t>Version</a:t>
            </a:r>
            <a:endParaRPr lang="ar-SA" sz="2400" b="1" dirty="0">
              <a:ln>
                <a:solidFill>
                  <a:srgbClr val="0070C0"/>
                </a:solidFill>
              </a:ln>
              <a:solidFill>
                <a:srgbClr val="FF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C9B0198B-C1F9-4963-EA56-E1735925B7BF}"/>
              </a:ext>
            </a:extLst>
          </p:cNvPr>
          <p:cNvSpPr>
            <a:spLocks noGrp="1" noChangeArrowheads="1"/>
          </p:cNvSpPr>
          <p:nvPr>
            <p:ph type="title"/>
          </p:nvPr>
        </p:nvSpPr>
        <p:spPr/>
        <p:txBody>
          <a:bodyPr>
            <a:normAutofit fontScale="90000"/>
          </a:bodyPr>
          <a:lstStyle/>
          <a:p>
            <a:pPr eaLnBrk="1" hangingPunct="1"/>
            <a:r>
              <a:rPr lang="en-US" altLang="en-US"/>
              <a:t>Shortest-Job-First (SJF) Scheduling without Ignoring Arrival time</a:t>
            </a:r>
          </a:p>
        </p:txBody>
      </p:sp>
      <p:sp>
        <p:nvSpPr>
          <p:cNvPr id="36867" name="Rectangle 3">
            <a:extLst>
              <a:ext uri="{FF2B5EF4-FFF2-40B4-BE49-F238E27FC236}">
                <a16:creationId xmlns:a16="http://schemas.microsoft.com/office/drawing/2014/main" id="{7D0D5703-9E8C-B778-E5CC-462A9131CE62}"/>
              </a:ext>
            </a:extLst>
          </p:cNvPr>
          <p:cNvSpPr>
            <a:spLocks noGrp="1" noChangeArrowheads="1"/>
          </p:cNvSpPr>
          <p:nvPr>
            <p:ph type="body" idx="4294967295"/>
          </p:nvPr>
        </p:nvSpPr>
        <p:spPr>
          <a:xfrm>
            <a:off x="151169" y="1302813"/>
            <a:ext cx="8915400" cy="5334000"/>
          </a:xfrm>
        </p:spPr>
        <p:txBody>
          <a:bodyPr/>
          <a:lstStyle/>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endParaRPr lang="en-US" altLang="en-US" sz="2000" b="1"/>
          </a:p>
          <a:p>
            <a:pPr>
              <a:buFont typeface="Monotype Sorts"/>
              <a:buNone/>
            </a:pPr>
            <a:endParaRPr lang="en-US" altLang="en-US" sz="2000" b="1"/>
          </a:p>
          <a:p>
            <a:pPr>
              <a:buFont typeface="Monotype Sorts"/>
              <a:buNone/>
            </a:pPr>
            <a:endParaRPr lang="en-US" altLang="en-US" sz="2000" b="1"/>
          </a:p>
        </p:txBody>
      </p:sp>
      <p:sp>
        <p:nvSpPr>
          <p:cNvPr id="4" name="Rectangle 36">
            <a:extLst>
              <a:ext uri="{FF2B5EF4-FFF2-40B4-BE49-F238E27FC236}">
                <a16:creationId xmlns:a16="http://schemas.microsoft.com/office/drawing/2014/main" id="{3E59BF58-136D-9D4A-DBA9-975E964DD421}"/>
              </a:ext>
            </a:extLst>
          </p:cNvPr>
          <p:cNvSpPr txBox="1">
            <a:spLocks noChangeArrowheads="1"/>
          </p:cNvSpPr>
          <p:nvPr/>
        </p:nvSpPr>
        <p:spPr bwMode="auto">
          <a:xfrm>
            <a:off x="457200" y="1600200"/>
            <a:ext cx="8578850" cy="4876800"/>
          </a:xfrm>
          <a:prstGeom prst="rect">
            <a:avLst/>
          </a:prstGeom>
          <a:noFill/>
          <a:ln w="9525">
            <a:noFill/>
            <a:miter lim="800000"/>
            <a:headEnd/>
            <a:tailEnd/>
          </a:ln>
        </p:spPr>
        <p:txBody>
          <a:bodyPr/>
          <a:lstStyle/>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u="sng" kern="0" dirty="0">
                <a:latin typeface="+mn-lt"/>
              </a:rPr>
              <a:t>Process	Arrival Time</a:t>
            </a:r>
            <a:r>
              <a:rPr kumimoji="1" lang="en-US" sz="2000" kern="0" dirty="0">
                <a:latin typeface="+mn-lt"/>
              </a:rPr>
              <a:t>	</a:t>
            </a:r>
            <a:r>
              <a:rPr kumimoji="1" lang="en-US" sz="2000" u="sng" kern="0" dirty="0">
                <a:latin typeface="+mn-lt"/>
              </a:rPr>
              <a:t>Burst Time</a:t>
            </a:r>
            <a:endParaRPr kumimoji="1" lang="en-US" sz="2000" kern="0" dirty="0">
              <a:latin typeface="+mn-lt"/>
            </a:endParaRP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1</a:t>
            </a:r>
            <a:r>
              <a:rPr kumimoji="1" lang="en-US" sz="2000" kern="0" dirty="0">
                <a:latin typeface="+mn-lt"/>
              </a:rPr>
              <a:t>	0.0	7</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2 	</a:t>
            </a:r>
            <a:r>
              <a:rPr kumimoji="1" lang="en-US" sz="2000" kern="0" dirty="0">
                <a:latin typeface="+mn-lt"/>
              </a:rPr>
              <a:t>2.0	4</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3</a:t>
            </a:r>
            <a:r>
              <a:rPr kumimoji="1" lang="en-US" sz="2000" kern="0" dirty="0">
                <a:latin typeface="+mn-lt"/>
              </a:rPr>
              <a:t>	4.0	1</a:t>
            </a:r>
          </a:p>
          <a:p>
            <a:pPr marL="342900" indent="-342900">
              <a:spcBef>
                <a:spcPct val="35000"/>
              </a:spcBef>
              <a:buClr>
                <a:srgbClr val="993300"/>
              </a:buClr>
              <a:buSzPct val="90000"/>
              <a:buFont typeface="Monotype Sorts" charset="2"/>
              <a:buNone/>
              <a:tabLst>
                <a:tab pos="1603375" algn="ctr"/>
                <a:tab pos="3254375" algn="ctr"/>
                <a:tab pos="5143500" algn="ctr"/>
              </a:tabLst>
              <a:defRPr/>
            </a:pPr>
            <a:r>
              <a:rPr kumimoji="1" lang="en-US" sz="2000" kern="0" dirty="0">
                <a:latin typeface="+mn-lt"/>
              </a:rPr>
              <a:t>		 </a:t>
            </a:r>
            <a:r>
              <a:rPr kumimoji="1" lang="en-US" sz="2000" i="1" kern="0" dirty="0">
                <a:latin typeface="+mn-lt"/>
              </a:rPr>
              <a:t>P</a:t>
            </a:r>
            <a:r>
              <a:rPr kumimoji="1" lang="en-US" sz="2000" i="1" kern="0" baseline="-25000" dirty="0">
                <a:latin typeface="+mn-lt"/>
              </a:rPr>
              <a:t>4</a:t>
            </a:r>
            <a:r>
              <a:rPr kumimoji="1" lang="en-US" sz="2000" kern="0" dirty="0">
                <a:latin typeface="+mn-lt"/>
              </a:rPr>
              <a:t>	5.0	4</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endParaRPr kumimoji="1" lang="en-US" sz="2000" kern="0" dirty="0">
              <a:latin typeface="+mn-lt"/>
            </a:endParaRP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lang="en-US" sz="2000" b="1" dirty="0">
                <a:solidFill>
                  <a:srgbClr val="FF0000"/>
                </a:solidFill>
              </a:rPr>
              <a:t>Turnaround time</a:t>
            </a:r>
            <a:r>
              <a:rPr lang="en-US" sz="2000" dirty="0"/>
              <a:t> for </a:t>
            </a:r>
            <a:r>
              <a:rPr lang="en-US" sz="2000" b="1" i="1" dirty="0"/>
              <a:t>P</a:t>
            </a:r>
            <a:r>
              <a:rPr lang="en-US" sz="2000" b="1" i="1" baseline="-25000" dirty="0"/>
              <a:t>1 , </a:t>
            </a:r>
            <a:r>
              <a:rPr lang="en-US" sz="2000" b="1" i="1" dirty="0"/>
              <a:t>P</a:t>
            </a:r>
            <a:r>
              <a:rPr lang="en-US" sz="2000" b="1" i="1" baseline="-25000" dirty="0"/>
              <a:t>2</a:t>
            </a:r>
            <a:r>
              <a:rPr lang="en-US" sz="2000" b="1" dirty="0"/>
              <a:t> ,</a:t>
            </a:r>
            <a:r>
              <a:rPr kumimoji="1" lang="en-US" sz="2000" i="1" kern="0" dirty="0"/>
              <a:t> P</a:t>
            </a:r>
            <a:r>
              <a:rPr kumimoji="1" lang="en-US" sz="2000" i="1" kern="0" baseline="-25000" dirty="0"/>
              <a:t>3</a:t>
            </a:r>
            <a:r>
              <a:rPr lang="en-US" sz="2000" b="1" dirty="0"/>
              <a:t> and </a:t>
            </a:r>
            <a:r>
              <a:rPr lang="en-US" sz="2000" b="1" i="1" dirty="0"/>
              <a:t>P</a:t>
            </a:r>
            <a:r>
              <a:rPr lang="en-US" sz="2000" b="1" i="1" baseline="-25000" dirty="0"/>
              <a:t>4 </a:t>
            </a:r>
            <a:r>
              <a:rPr lang="en-US" sz="2000" dirty="0"/>
              <a:t>are</a:t>
            </a:r>
          </a:p>
          <a:p>
            <a:pPr marL="342900" indent="-342900">
              <a:spcBef>
                <a:spcPct val="35000"/>
              </a:spcBef>
              <a:buClr>
                <a:srgbClr val="993300"/>
              </a:buClr>
              <a:buSzPct val="90000"/>
              <a:tabLst>
                <a:tab pos="1603375" algn="ctr"/>
                <a:tab pos="3254375" algn="ctr"/>
                <a:tab pos="5143500" algn="ctr"/>
              </a:tabLst>
              <a:defRPr/>
            </a:pPr>
            <a:r>
              <a:rPr lang="en-US" sz="2000" dirty="0"/>
              <a:t>               (16-0), (7-2), (5-4) , (11-5)  respectively</a:t>
            </a:r>
          </a:p>
          <a:p>
            <a:pPr marL="342900" indent="-342900">
              <a:spcBef>
                <a:spcPct val="35000"/>
              </a:spcBef>
              <a:buClr>
                <a:srgbClr val="993300"/>
              </a:buClr>
              <a:buSzPct val="90000"/>
              <a:tabLst>
                <a:tab pos="1603375" algn="ctr"/>
                <a:tab pos="3254375" algn="ctr"/>
                <a:tab pos="5143500" algn="ctr"/>
              </a:tabLst>
              <a:defRPr/>
            </a:pPr>
            <a:r>
              <a:rPr kumimoji="1" lang="en-US" sz="2000" kern="0" dirty="0">
                <a:latin typeface="+mn-lt"/>
              </a:rPr>
              <a:t>                  16    ,    5   ,    1      ,     6</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2000" b="1" kern="0" dirty="0">
                <a:solidFill>
                  <a:srgbClr val="FF0000"/>
                </a:solidFill>
                <a:latin typeface="+mn-lt"/>
              </a:rPr>
              <a:t>Average waiting time </a:t>
            </a:r>
            <a:r>
              <a:rPr kumimoji="1" lang="en-US" sz="2000" kern="0" dirty="0">
                <a:latin typeface="+mn-lt"/>
              </a:rPr>
              <a:t>= ((11-2) + (5-4)+ (4-4)+ (7-5)/ 4 </a:t>
            </a:r>
          </a:p>
          <a:p>
            <a:pPr marL="342900" indent="-342900">
              <a:spcBef>
                <a:spcPct val="35000"/>
              </a:spcBef>
              <a:buClr>
                <a:srgbClr val="993300"/>
              </a:buClr>
              <a:buSzPct val="90000"/>
              <a:buFont typeface="Monotype Sorts" charset="2"/>
              <a:buChar char="n"/>
              <a:tabLst>
                <a:tab pos="1603375" algn="ctr"/>
                <a:tab pos="3254375" algn="ctr"/>
                <a:tab pos="5143500" algn="ctr"/>
              </a:tabLst>
              <a:defRPr/>
            </a:pPr>
            <a:r>
              <a:rPr kumimoji="1" lang="en-US" sz="2000" b="1" kern="0" baseline="-25000" dirty="0">
                <a:latin typeface="+mn-lt"/>
              </a:rPr>
              <a:t>                                                             =   </a:t>
            </a:r>
            <a:r>
              <a:rPr kumimoji="1" lang="en-US" sz="2000" b="1" kern="0" dirty="0">
                <a:latin typeface="+mn-lt"/>
              </a:rPr>
              <a:t>     9    +   1    +    0  +   2 )/4 = 3</a:t>
            </a:r>
            <a:endParaRPr kumimoji="1" lang="en-US" sz="2000" b="1" kern="0" baseline="-25000" dirty="0">
              <a:latin typeface="+mn-lt"/>
            </a:endParaRPr>
          </a:p>
        </p:txBody>
      </p:sp>
      <p:sp>
        <p:nvSpPr>
          <p:cNvPr id="36869" name="Rectangle 37">
            <a:extLst>
              <a:ext uri="{FF2B5EF4-FFF2-40B4-BE49-F238E27FC236}">
                <a16:creationId xmlns:a16="http://schemas.microsoft.com/office/drawing/2014/main" id="{5BF23751-AE1B-E9A6-C4E0-EA572627EB22}"/>
              </a:ext>
            </a:extLst>
          </p:cNvPr>
          <p:cNvSpPr>
            <a:spLocks noChangeArrowheads="1"/>
          </p:cNvSpPr>
          <p:nvPr/>
        </p:nvSpPr>
        <p:spPr bwMode="auto">
          <a:xfrm flipH="1">
            <a:off x="1295400" y="3836988"/>
            <a:ext cx="6400800" cy="479425"/>
          </a:xfrm>
          <a:prstGeom prst="rect">
            <a:avLst/>
          </a:prstGeom>
          <a:solidFill>
            <a:schemeClr val="bg1"/>
          </a:solidFill>
          <a:ln w="9525">
            <a:solidFill>
              <a:schemeClr val="tx1"/>
            </a:solidFill>
            <a:miter lim="800000"/>
            <a:headEnd/>
            <a:tailEnd/>
          </a:ln>
        </p:spPr>
        <p:txBody>
          <a:bodyPr wrap="none" anchor="ct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spcBef>
                <a:spcPct val="0"/>
              </a:spcBef>
              <a:buClrTx/>
              <a:buSzTx/>
              <a:buFontTx/>
              <a:buNone/>
            </a:pPr>
            <a:endParaRPr kumimoji="0" lang="ar-SA" altLang="en-US">
              <a:latin typeface="Verdana" panose="020B0604030504040204" pitchFamily="34" charset="0"/>
            </a:endParaRPr>
          </a:p>
        </p:txBody>
      </p:sp>
      <p:sp>
        <p:nvSpPr>
          <p:cNvPr id="36870" name="Text Box 38">
            <a:extLst>
              <a:ext uri="{FF2B5EF4-FFF2-40B4-BE49-F238E27FC236}">
                <a16:creationId xmlns:a16="http://schemas.microsoft.com/office/drawing/2014/main" id="{E966B08D-FA23-170C-54C6-2C041D75C868}"/>
              </a:ext>
            </a:extLst>
          </p:cNvPr>
          <p:cNvSpPr txBox="1">
            <a:spLocks noChangeArrowheads="1"/>
          </p:cNvSpPr>
          <p:nvPr/>
        </p:nvSpPr>
        <p:spPr bwMode="auto">
          <a:xfrm flipH="1">
            <a:off x="1752600" y="3846513"/>
            <a:ext cx="423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1</a:t>
            </a:r>
            <a:endParaRPr kumimoji="0" lang="en-US" altLang="en-US"/>
          </a:p>
        </p:txBody>
      </p:sp>
      <p:sp>
        <p:nvSpPr>
          <p:cNvPr id="36871" name="Text Box 39">
            <a:extLst>
              <a:ext uri="{FF2B5EF4-FFF2-40B4-BE49-F238E27FC236}">
                <a16:creationId xmlns:a16="http://schemas.microsoft.com/office/drawing/2014/main" id="{86EB8D09-AB27-461D-9F22-6DA115795FA1}"/>
              </a:ext>
            </a:extLst>
          </p:cNvPr>
          <p:cNvSpPr txBox="1">
            <a:spLocks noChangeArrowheads="1"/>
          </p:cNvSpPr>
          <p:nvPr/>
        </p:nvSpPr>
        <p:spPr bwMode="auto">
          <a:xfrm flipH="1">
            <a:off x="3732213" y="3835400"/>
            <a:ext cx="42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36872" name="Text Box 40">
            <a:extLst>
              <a:ext uri="{FF2B5EF4-FFF2-40B4-BE49-F238E27FC236}">
                <a16:creationId xmlns:a16="http://schemas.microsoft.com/office/drawing/2014/main" id="{9A713F14-BCAD-88BC-FFFB-5F1B2887950F}"/>
              </a:ext>
            </a:extLst>
          </p:cNvPr>
          <p:cNvSpPr txBox="1">
            <a:spLocks noChangeArrowheads="1"/>
          </p:cNvSpPr>
          <p:nvPr/>
        </p:nvSpPr>
        <p:spPr bwMode="auto">
          <a:xfrm flipH="1">
            <a:off x="3200400" y="3886200"/>
            <a:ext cx="4238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3</a:t>
            </a:r>
            <a:endParaRPr kumimoji="0" lang="en-US" altLang="en-US"/>
          </a:p>
        </p:txBody>
      </p:sp>
      <p:sp>
        <p:nvSpPr>
          <p:cNvPr id="36873" name="Line 41">
            <a:extLst>
              <a:ext uri="{FF2B5EF4-FFF2-40B4-BE49-F238E27FC236}">
                <a16:creationId xmlns:a16="http://schemas.microsoft.com/office/drawing/2014/main" id="{F3FF15F0-B7FF-E6CE-6B84-CF3BEF1C860D}"/>
              </a:ext>
            </a:extLst>
          </p:cNvPr>
          <p:cNvSpPr>
            <a:spLocks noChangeShapeType="1"/>
          </p:cNvSpPr>
          <p:nvPr/>
        </p:nvSpPr>
        <p:spPr bwMode="auto">
          <a:xfrm flipH="1">
            <a:off x="7696200" y="4343400"/>
            <a:ext cx="0" cy="1793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74" name="Line 42">
            <a:extLst>
              <a:ext uri="{FF2B5EF4-FFF2-40B4-BE49-F238E27FC236}">
                <a16:creationId xmlns:a16="http://schemas.microsoft.com/office/drawing/2014/main" id="{C2603838-D65F-E064-AD48-F0521ED12AF3}"/>
              </a:ext>
            </a:extLst>
          </p:cNvPr>
          <p:cNvSpPr>
            <a:spLocks noChangeShapeType="1"/>
          </p:cNvSpPr>
          <p:nvPr/>
        </p:nvSpPr>
        <p:spPr bwMode="auto">
          <a:xfrm flipH="1">
            <a:off x="1295400" y="4316413"/>
            <a:ext cx="0" cy="1793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75" name="Line 43">
            <a:extLst>
              <a:ext uri="{FF2B5EF4-FFF2-40B4-BE49-F238E27FC236}">
                <a16:creationId xmlns:a16="http://schemas.microsoft.com/office/drawing/2014/main" id="{48AFF9C7-5368-BB4B-99E7-EE4B99F4434F}"/>
              </a:ext>
            </a:extLst>
          </p:cNvPr>
          <p:cNvSpPr>
            <a:spLocks noChangeShapeType="1"/>
          </p:cNvSpPr>
          <p:nvPr/>
        </p:nvSpPr>
        <p:spPr bwMode="auto">
          <a:xfrm flipH="1">
            <a:off x="3692525" y="3832225"/>
            <a:ext cx="0" cy="4794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76" name="Text Box 48">
            <a:extLst>
              <a:ext uri="{FF2B5EF4-FFF2-40B4-BE49-F238E27FC236}">
                <a16:creationId xmlns:a16="http://schemas.microsoft.com/office/drawing/2014/main" id="{67A01BE1-5572-9FA7-59A3-C7EAF9D3CD8D}"/>
              </a:ext>
            </a:extLst>
          </p:cNvPr>
          <p:cNvSpPr txBox="1">
            <a:spLocks noChangeArrowheads="1"/>
          </p:cNvSpPr>
          <p:nvPr/>
        </p:nvSpPr>
        <p:spPr bwMode="auto">
          <a:xfrm flipH="1">
            <a:off x="2971800" y="4370388"/>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4</a:t>
            </a:r>
          </a:p>
        </p:txBody>
      </p:sp>
      <p:sp>
        <p:nvSpPr>
          <p:cNvPr id="36877" name="Text Box 49">
            <a:extLst>
              <a:ext uri="{FF2B5EF4-FFF2-40B4-BE49-F238E27FC236}">
                <a16:creationId xmlns:a16="http://schemas.microsoft.com/office/drawing/2014/main" id="{ED128BE9-1A68-284E-E6C7-3BA702774D0E}"/>
              </a:ext>
            </a:extLst>
          </p:cNvPr>
          <p:cNvSpPr txBox="1">
            <a:spLocks noChangeArrowheads="1"/>
          </p:cNvSpPr>
          <p:nvPr/>
        </p:nvSpPr>
        <p:spPr bwMode="auto">
          <a:xfrm flipH="1">
            <a:off x="4330700" y="4359275"/>
            <a:ext cx="314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7</a:t>
            </a:r>
          </a:p>
        </p:txBody>
      </p:sp>
      <p:sp>
        <p:nvSpPr>
          <p:cNvPr id="36878" name="Text Box 50">
            <a:extLst>
              <a:ext uri="{FF2B5EF4-FFF2-40B4-BE49-F238E27FC236}">
                <a16:creationId xmlns:a16="http://schemas.microsoft.com/office/drawing/2014/main" id="{E7347AF7-42F8-DE16-4CD1-A2884E0F58C7}"/>
              </a:ext>
            </a:extLst>
          </p:cNvPr>
          <p:cNvSpPr txBox="1">
            <a:spLocks noChangeArrowheads="1"/>
          </p:cNvSpPr>
          <p:nvPr/>
        </p:nvSpPr>
        <p:spPr bwMode="auto">
          <a:xfrm flipH="1">
            <a:off x="1143000" y="4435475"/>
            <a:ext cx="31115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0</a:t>
            </a:r>
          </a:p>
        </p:txBody>
      </p:sp>
      <p:sp>
        <p:nvSpPr>
          <p:cNvPr id="36879" name="Line 52">
            <a:extLst>
              <a:ext uri="{FF2B5EF4-FFF2-40B4-BE49-F238E27FC236}">
                <a16:creationId xmlns:a16="http://schemas.microsoft.com/office/drawing/2014/main" id="{1DB691EA-CE86-DD8D-0E52-769F86BEA73A}"/>
              </a:ext>
            </a:extLst>
          </p:cNvPr>
          <p:cNvSpPr>
            <a:spLocks noChangeShapeType="1"/>
          </p:cNvSpPr>
          <p:nvPr/>
        </p:nvSpPr>
        <p:spPr bwMode="auto">
          <a:xfrm flipH="1">
            <a:off x="4495800" y="3810000"/>
            <a:ext cx="0" cy="4794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80" name="Line 58">
            <a:extLst>
              <a:ext uri="{FF2B5EF4-FFF2-40B4-BE49-F238E27FC236}">
                <a16:creationId xmlns:a16="http://schemas.microsoft.com/office/drawing/2014/main" id="{290229FC-3674-C47A-3E1C-2BE8EA50FDCF}"/>
              </a:ext>
            </a:extLst>
          </p:cNvPr>
          <p:cNvSpPr>
            <a:spLocks noChangeShapeType="1"/>
          </p:cNvSpPr>
          <p:nvPr/>
        </p:nvSpPr>
        <p:spPr bwMode="auto">
          <a:xfrm flipH="1">
            <a:off x="3683194" y="4256088"/>
            <a:ext cx="0" cy="1793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81" name="Line 63">
            <a:extLst>
              <a:ext uri="{FF2B5EF4-FFF2-40B4-BE49-F238E27FC236}">
                <a16:creationId xmlns:a16="http://schemas.microsoft.com/office/drawing/2014/main" id="{F58B1770-58FD-5297-139F-AAC93BBAEF0E}"/>
              </a:ext>
            </a:extLst>
          </p:cNvPr>
          <p:cNvSpPr>
            <a:spLocks noChangeShapeType="1"/>
          </p:cNvSpPr>
          <p:nvPr/>
        </p:nvSpPr>
        <p:spPr bwMode="auto">
          <a:xfrm flipH="1">
            <a:off x="4495800" y="4267200"/>
            <a:ext cx="0" cy="1793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82" name="Text Box 64">
            <a:extLst>
              <a:ext uri="{FF2B5EF4-FFF2-40B4-BE49-F238E27FC236}">
                <a16:creationId xmlns:a16="http://schemas.microsoft.com/office/drawing/2014/main" id="{AFC5968D-B043-04FD-EF1D-545C925F2781}"/>
              </a:ext>
            </a:extLst>
          </p:cNvPr>
          <p:cNvSpPr txBox="1">
            <a:spLocks noChangeArrowheads="1"/>
          </p:cNvSpPr>
          <p:nvPr/>
        </p:nvSpPr>
        <p:spPr bwMode="auto">
          <a:xfrm flipH="1">
            <a:off x="3612859" y="4353672"/>
            <a:ext cx="2790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dirty="0"/>
              <a:t>5</a:t>
            </a:r>
          </a:p>
        </p:txBody>
      </p:sp>
      <p:sp>
        <p:nvSpPr>
          <p:cNvPr id="36883" name="Line 69">
            <a:extLst>
              <a:ext uri="{FF2B5EF4-FFF2-40B4-BE49-F238E27FC236}">
                <a16:creationId xmlns:a16="http://schemas.microsoft.com/office/drawing/2014/main" id="{8F2AFABC-13F9-8BED-1E4F-D89BC5FC696B}"/>
              </a:ext>
            </a:extLst>
          </p:cNvPr>
          <p:cNvSpPr>
            <a:spLocks noChangeShapeType="1"/>
          </p:cNvSpPr>
          <p:nvPr/>
        </p:nvSpPr>
        <p:spPr bwMode="auto">
          <a:xfrm flipH="1">
            <a:off x="3124200" y="3810000"/>
            <a:ext cx="0" cy="7191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84" name="Text Box 70">
            <a:extLst>
              <a:ext uri="{FF2B5EF4-FFF2-40B4-BE49-F238E27FC236}">
                <a16:creationId xmlns:a16="http://schemas.microsoft.com/office/drawing/2014/main" id="{D7E9DE6A-FFDA-FC14-BD4A-AC7DEEEB7296}"/>
              </a:ext>
            </a:extLst>
          </p:cNvPr>
          <p:cNvSpPr txBox="1">
            <a:spLocks noChangeArrowheads="1"/>
          </p:cNvSpPr>
          <p:nvPr/>
        </p:nvSpPr>
        <p:spPr bwMode="auto">
          <a:xfrm flipH="1">
            <a:off x="6094413" y="3829050"/>
            <a:ext cx="42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1</a:t>
            </a:r>
            <a:endParaRPr kumimoji="0" lang="en-US" altLang="en-US"/>
          </a:p>
        </p:txBody>
      </p:sp>
      <p:sp>
        <p:nvSpPr>
          <p:cNvPr id="36885" name="Text Box 73">
            <a:extLst>
              <a:ext uri="{FF2B5EF4-FFF2-40B4-BE49-F238E27FC236}">
                <a16:creationId xmlns:a16="http://schemas.microsoft.com/office/drawing/2014/main" id="{124D936D-1F99-1CC7-62B1-4A134B463BCB}"/>
              </a:ext>
            </a:extLst>
          </p:cNvPr>
          <p:cNvSpPr txBox="1">
            <a:spLocks noChangeArrowheads="1"/>
          </p:cNvSpPr>
          <p:nvPr/>
        </p:nvSpPr>
        <p:spPr bwMode="auto">
          <a:xfrm flipH="1">
            <a:off x="7467600" y="4343400"/>
            <a:ext cx="4413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16</a:t>
            </a:r>
          </a:p>
        </p:txBody>
      </p:sp>
      <p:sp>
        <p:nvSpPr>
          <p:cNvPr id="24" name="TextBox 23">
            <a:extLst>
              <a:ext uri="{FF2B5EF4-FFF2-40B4-BE49-F238E27FC236}">
                <a16:creationId xmlns:a16="http://schemas.microsoft.com/office/drawing/2014/main" id="{9D043D01-AE93-593E-6EF2-B9BF862D6E3C}"/>
              </a:ext>
            </a:extLst>
          </p:cNvPr>
          <p:cNvSpPr txBox="1"/>
          <p:nvPr/>
        </p:nvSpPr>
        <p:spPr>
          <a:xfrm>
            <a:off x="7010400" y="2133600"/>
            <a:ext cx="2133600" cy="830997"/>
          </a:xfrm>
          <a:prstGeom prst="rect">
            <a:avLst/>
          </a:prstGeom>
          <a:noFill/>
        </p:spPr>
        <p:txBody>
          <a:bodyPr rtlCol="1">
            <a:spAutoFit/>
          </a:bodyPr>
          <a:lstStyle/>
          <a:p>
            <a:pPr>
              <a:defRPr/>
            </a:pPr>
            <a:r>
              <a:rPr kumimoji="1" lang="en-US" sz="2400" b="1" kern="0" dirty="0">
                <a:ln>
                  <a:solidFill>
                    <a:srgbClr val="0070C0"/>
                  </a:solidFill>
                </a:ln>
                <a:solidFill>
                  <a:srgbClr val="FF0000"/>
                </a:solidFill>
              </a:rPr>
              <a:t>preemptive</a:t>
            </a:r>
          </a:p>
          <a:p>
            <a:pPr>
              <a:defRPr/>
            </a:pPr>
            <a:r>
              <a:rPr kumimoji="1" lang="en-US" sz="2400" b="1" kern="0" dirty="0">
                <a:ln>
                  <a:solidFill>
                    <a:srgbClr val="0070C0"/>
                  </a:solidFill>
                </a:ln>
                <a:solidFill>
                  <a:srgbClr val="FF0000"/>
                </a:solidFill>
              </a:rPr>
              <a:t>Version</a:t>
            </a:r>
            <a:endParaRPr lang="ar-SA" sz="2400" b="1" dirty="0">
              <a:ln>
                <a:solidFill>
                  <a:srgbClr val="0070C0"/>
                </a:solidFill>
              </a:ln>
              <a:solidFill>
                <a:srgbClr val="FF0000"/>
              </a:solidFill>
            </a:endParaRPr>
          </a:p>
        </p:txBody>
      </p:sp>
      <p:sp>
        <p:nvSpPr>
          <p:cNvPr id="36887" name="Text Box 48">
            <a:extLst>
              <a:ext uri="{FF2B5EF4-FFF2-40B4-BE49-F238E27FC236}">
                <a16:creationId xmlns:a16="http://schemas.microsoft.com/office/drawing/2014/main" id="{C3A6E8D3-92CC-8819-C3D1-FFA76CB38F30}"/>
              </a:ext>
            </a:extLst>
          </p:cNvPr>
          <p:cNvSpPr txBox="1">
            <a:spLocks noChangeArrowheads="1"/>
          </p:cNvSpPr>
          <p:nvPr/>
        </p:nvSpPr>
        <p:spPr bwMode="auto">
          <a:xfrm flipH="1">
            <a:off x="2057400" y="4370388"/>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2</a:t>
            </a:r>
          </a:p>
        </p:txBody>
      </p:sp>
      <p:sp>
        <p:nvSpPr>
          <p:cNvPr id="36888" name="Line 69">
            <a:extLst>
              <a:ext uri="{FF2B5EF4-FFF2-40B4-BE49-F238E27FC236}">
                <a16:creationId xmlns:a16="http://schemas.microsoft.com/office/drawing/2014/main" id="{61718E76-3DDB-3EBC-412A-E6DA92B78161}"/>
              </a:ext>
            </a:extLst>
          </p:cNvPr>
          <p:cNvSpPr>
            <a:spLocks noChangeShapeType="1"/>
          </p:cNvSpPr>
          <p:nvPr/>
        </p:nvSpPr>
        <p:spPr bwMode="auto">
          <a:xfrm flipH="1">
            <a:off x="2209800" y="3810000"/>
            <a:ext cx="0" cy="7191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89" name="Text Box 39">
            <a:extLst>
              <a:ext uri="{FF2B5EF4-FFF2-40B4-BE49-F238E27FC236}">
                <a16:creationId xmlns:a16="http://schemas.microsoft.com/office/drawing/2014/main" id="{FBFBCA65-A1A3-8BCF-C0DB-32B3EE12EB4F}"/>
              </a:ext>
            </a:extLst>
          </p:cNvPr>
          <p:cNvSpPr txBox="1">
            <a:spLocks noChangeArrowheads="1"/>
          </p:cNvSpPr>
          <p:nvPr/>
        </p:nvSpPr>
        <p:spPr bwMode="auto">
          <a:xfrm flipH="1">
            <a:off x="2514600" y="3886200"/>
            <a:ext cx="4238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2</a:t>
            </a:r>
            <a:endParaRPr kumimoji="0" lang="en-US" altLang="en-US"/>
          </a:p>
        </p:txBody>
      </p:sp>
      <p:sp>
        <p:nvSpPr>
          <p:cNvPr id="36890" name="Text Box 49">
            <a:extLst>
              <a:ext uri="{FF2B5EF4-FFF2-40B4-BE49-F238E27FC236}">
                <a16:creationId xmlns:a16="http://schemas.microsoft.com/office/drawing/2014/main" id="{09F43F40-610C-20B2-6EB4-03F3938C7B03}"/>
              </a:ext>
            </a:extLst>
          </p:cNvPr>
          <p:cNvSpPr txBox="1">
            <a:spLocks noChangeArrowheads="1"/>
          </p:cNvSpPr>
          <p:nvPr/>
        </p:nvSpPr>
        <p:spPr bwMode="auto">
          <a:xfrm flipH="1">
            <a:off x="5595938" y="4359275"/>
            <a:ext cx="42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11</a:t>
            </a:r>
          </a:p>
        </p:txBody>
      </p:sp>
      <p:sp>
        <p:nvSpPr>
          <p:cNvPr id="36891" name="Line 52">
            <a:extLst>
              <a:ext uri="{FF2B5EF4-FFF2-40B4-BE49-F238E27FC236}">
                <a16:creationId xmlns:a16="http://schemas.microsoft.com/office/drawing/2014/main" id="{9A46058D-A4F5-183A-7293-7A7CCF6A1B65}"/>
              </a:ext>
            </a:extLst>
          </p:cNvPr>
          <p:cNvSpPr>
            <a:spLocks noChangeShapeType="1"/>
          </p:cNvSpPr>
          <p:nvPr/>
        </p:nvSpPr>
        <p:spPr bwMode="auto">
          <a:xfrm flipH="1">
            <a:off x="5815013" y="3810000"/>
            <a:ext cx="0" cy="4794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36892" name="Text Box 39">
            <a:extLst>
              <a:ext uri="{FF2B5EF4-FFF2-40B4-BE49-F238E27FC236}">
                <a16:creationId xmlns:a16="http://schemas.microsoft.com/office/drawing/2014/main" id="{6621C65F-7FE3-0242-4E1F-9BCBF09239ED}"/>
              </a:ext>
            </a:extLst>
          </p:cNvPr>
          <p:cNvSpPr txBox="1">
            <a:spLocks noChangeArrowheads="1"/>
          </p:cNvSpPr>
          <p:nvPr/>
        </p:nvSpPr>
        <p:spPr bwMode="auto">
          <a:xfrm flipH="1">
            <a:off x="4986338" y="3886200"/>
            <a:ext cx="423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35000"/>
              </a:spcBef>
              <a:buClr>
                <a:srgbClr val="993300"/>
              </a:buClr>
              <a:buSzPct val="90000"/>
              <a:buFont typeface="Monotype Sorts"/>
              <a:buChar char="n"/>
              <a:defRPr kumimoji="1">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a:solidFill>
                  <a:schemeClr val="tx1"/>
                </a:solidFill>
                <a:latin typeface="Helvetica" panose="020B0604020202020204" pitchFamily="34" charset="0"/>
                <a:ea typeface="MS PGothic" panose="020B0600070205080204" pitchFamily="34" charset="-128"/>
              </a:defRPr>
            </a:lvl9pPr>
          </a:lstStyle>
          <a:p>
            <a:pPr algn="ctr">
              <a:spcBef>
                <a:spcPct val="50000"/>
              </a:spcBef>
              <a:buClrTx/>
              <a:buSzTx/>
              <a:buFontTx/>
              <a:buNone/>
            </a:pPr>
            <a:r>
              <a:rPr kumimoji="0" lang="en-US" altLang="en-US"/>
              <a:t>P</a:t>
            </a:r>
            <a:r>
              <a:rPr kumimoji="0" lang="en-US" altLang="en-US" baseline="-25000"/>
              <a:t>4</a:t>
            </a:r>
            <a:endParaRPr kumimoji="0" lang="en-US" alt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21E4B2A8-96A2-2636-FFC2-A84C8B930432}"/>
              </a:ext>
            </a:extLst>
          </p:cNvPr>
          <p:cNvSpPr>
            <a:spLocks noGrp="1"/>
          </p:cNvSpPr>
          <p:nvPr>
            <p:ph type="title"/>
          </p:nvPr>
        </p:nvSpPr>
        <p:spPr/>
        <p:txBody>
          <a:bodyPr>
            <a:normAutofit/>
          </a:bodyPr>
          <a:lstStyle/>
          <a:p>
            <a:r>
              <a:rPr lang="en-US" altLang="ar-SA" dirty="0"/>
              <a:t>Exercise 1 </a:t>
            </a:r>
            <a:endParaRPr lang="ar-SA" altLang="ar-SA" dirty="0"/>
          </a:p>
        </p:txBody>
      </p:sp>
      <p:sp>
        <p:nvSpPr>
          <p:cNvPr id="3" name="Rectangle 2">
            <a:extLst>
              <a:ext uri="{FF2B5EF4-FFF2-40B4-BE49-F238E27FC236}">
                <a16:creationId xmlns:a16="http://schemas.microsoft.com/office/drawing/2014/main" id="{DA2EF44C-E6A8-0AB3-25B0-52C907C717DB}"/>
              </a:ext>
            </a:extLst>
          </p:cNvPr>
          <p:cNvSpPr/>
          <p:nvPr/>
        </p:nvSpPr>
        <p:spPr>
          <a:xfrm>
            <a:off x="914400" y="1828800"/>
            <a:ext cx="7010400" cy="3692525"/>
          </a:xfrm>
          <a:prstGeom prst="rect">
            <a:avLst/>
          </a:prstGeom>
        </p:spPr>
        <p:txBody>
          <a:bodyPr>
            <a:spAutoFit/>
          </a:bodyPr>
          <a:lstStyle/>
          <a:p>
            <a:pPr>
              <a:defRPr/>
            </a:pPr>
            <a:r>
              <a:rPr lang="en-US" dirty="0"/>
              <a:t>Assume you have the following jobs to execute with one processor, with the jobs arriving in the order listed here</a:t>
            </a:r>
          </a:p>
          <a:p>
            <a:pPr>
              <a:defRPr/>
            </a:pPr>
            <a:r>
              <a:rPr lang="en-US" dirty="0"/>
              <a:t>	</a:t>
            </a:r>
            <a:r>
              <a:rPr lang="en-US" dirty="0" err="1"/>
              <a:t>i</a:t>
            </a:r>
            <a:r>
              <a:rPr lang="en-US" dirty="0"/>
              <a:t> 		T(pi) </a:t>
            </a:r>
          </a:p>
          <a:p>
            <a:pPr>
              <a:defRPr/>
            </a:pPr>
            <a:r>
              <a:rPr lang="en-US" dirty="0"/>
              <a:t>	0 		80 </a:t>
            </a:r>
          </a:p>
          <a:p>
            <a:pPr>
              <a:defRPr/>
            </a:pPr>
            <a:r>
              <a:rPr lang="en-US" dirty="0"/>
              <a:t>	1 		20</a:t>
            </a:r>
          </a:p>
          <a:p>
            <a:pPr>
              <a:defRPr/>
            </a:pPr>
            <a:r>
              <a:rPr lang="en-US" dirty="0"/>
              <a:t>	2 		10 </a:t>
            </a:r>
          </a:p>
          <a:p>
            <a:pPr>
              <a:defRPr/>
            </a:pPr>
            <a:r>
              <a:rPr lang="en-US" dirty="0"/>
              <a:t>	3 		20 </a:t>
            </a:r>
          </a:p>
          <a:p>
            <a:pPr>
              <a:defRPr/>
            </a:pPr>
            <a:r>
              <a:rPr lang="en-US" dirty="0"/>
              <a:t>	4 		50 </a:t>
            </a:r>
          </a:p>
          <a:p>
            <a:pPr>
              <a:defRPr/>
            </a:pPr>
            <a:r>
              <a:rPr lang="en-US" dirty="0"/>
              <a:t>Suppose a system uses FCFS and SJF scheduling .</a:t>
            </a:r>
          </a:p>
          <a:p>
            <a:pPr marL="342900" indent="-342900">
              <a:buFont typeface="+mj-lt"/>
              <a:buAutoNum type="arabicPeriod"/>
              <a:defRPr/>
            </a:pPr>
            <a:r>
              <a:rPr lang="en-US" dirty="0"/>
              <a:t>Create a Gantt chart illustrating the execution of these processes? </a:t>
            </a:r>
          </a:p>
          <a:p>
            <a:pPr marL="342900" indent="-342900">
              <a:buFont typeface="+mj-lt"/>
              <a:buAutoNum type="arabicPeriod"/>
              <a:defRPr/>
            </a:pPr>
            <a:r>
              <a:rPr lang="en-US" dirty="0"/>
              <a:t> What is the average wait time for the processes? </a:t>
            </a:r>
          </a:p>
          <a:p>
            <a:pPr marL="342900" indent="-342900">
              <a:buFont typeface="+mj-lt"/>
              <a:buAutoNum type="arabicPeriod"/>
              <a:defRPr/>
            </a:pPr>
            <a:r>
              <a:rPr lang="en-US" dirty="0"/>
              <a:t>What is the turnaround time for process p3?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6022C1C0-277C-7A6C-D53E-63DB4F6DEFC7}"/>
              </a:ext>
            </a:extLst>
          </p:cNvPr>
          <p:cNvSpPr>
            <a:spLocks noGrp="1"/>
          </p:cNvSpPr>
          <p:nvPr>
            <p:ph type="title"/>
          </p:nvPr>
        </p:nvSpPr>
        <p:spPr/>
        <p:txBody>
          <a:bodyPr>
            <a:normAutofit/>
          </a:bodyPr>
          <a:lstStyle/>
          <a:p>
            <a:r>
              <a:rPr lang="en-US" altLang="ar-SA"/>
              <a:t>Exercise 2 </a:t>
            </a:r>
            <a:endParaRPr lang="ar-SA" altLang="ar-SA"/>
          </a:p>
        </p:txBody>
      </p:sp>
      <p:sp>
        <p:nvSpPr>
          <p:cNvPr id="3" name="Rectangle 2">
            <a:extLst>
              <a:ext uri="{FF2B5EF4-FFF2-40B4-BE49-F238E27FC236}">
                <a16:creationId xmlns:a16="http://schemas.microsoft.com/office/drawing/2014/main" id="{938CF571-AE30-8BC6-9BF1-EECBCCC958AF}"/>
              </a:ext>
            </a:extLst>
          </p:cNvPr>
          <p:cNvSpPr/>
          <p:nvPr/>
        </p:nvSpPr>
        <p:spPr>
          <a:xfrm>
            <a:off x="762000" y="1676400"/>
            <a:ext cx="7010400" cy="4524375"/>
          </a:xfrm>
          <a:prstGeom prst="rect">
            <a:avLst/>
          </a:prstGeom>
        </p:spPr>
        <p:txBody>
          <a:bodyPr>
            <a:spAutoFit/>
          </a:bodyPr>
          <a:lstStyle/>
          <a:p>
            <a:pPr>
              <a:defRPr/>
            </a:pPr>
            <a:r>
              <a:rPr lang="en-US" dirty="0"/>
              <a:t>Assume you have the following jobs to execute with one processor, with the jobs arriving in the order listed here</a:t>
            </a:r>
          </a:p>
          <a:p>
            <a:pPr>
              <a:defRPr/>
            </a:pPr>
            <a:endParaRPr lang="en-US" dirty="0"/>
          </a:p>
          <a:p>
            <a:pPr>
              <a:defRPr/>
            </a:pPr>
            <a:r>
              <a:rPr lang="en-US" dirty="0"/>
              <a:t>	</a:t>
            </a:r>
            <a:r>
              <a:rPr lang="en-US" dirty="0" err="1"/>
              <a:t>i</a:t>
            </a:r>
            <a:r>
              <a:rPr lang="en-US" dirty="0"/>
              <a:t> 	    arrival Time	          T(pi) </a:t>
            </a:r>
          </a:p>
          <a:p>
            <a:pPr>
              <a:defRPr/>
            </a:pPr>
            <a:r>
              <a:rPr lang="en-US" dirty="0"/>
              <a:t>	0 		0		80 </a:t>
            </a:r>
          </a:p>
          <a:p>
            <a:pPr>
              <a:defRPr/>
            </a:pPr>
            <a:r>
              <a:rPr lang="en-US" dirty="0"/>
              <a:t>	1 		3		20</a:t>
            </a:r>
          </a:p>
          <a:p>
            <a:pPr>
              <a:defRPr/>
            </a:pPr>
            <a:r>
              <a:rPr lang="en-US" dirty="0"/>
              <a:t>	2 		5		10 </a:t>
            </a:r>
          </a:p>
          <a:p>
            <a:pPr>
              <a:defRPr/>
            </a:pPr>
            <a:r>
              <a:rPr lang="en-US" dirty="0"/>
              <a:t>	3		7 		20 </a:t>
            </a:r>
          </a:p>
          <a:p>
            <a:pPr>
              <a:defRPr/>
            </a:pPr>
            <a:r>
              <a:rPr lang="en-US" dirty="0"/>
              <a:t>	4 		10		50 </a:t>
            </a:r>
          </a:p>
          <a:p>
            <a:pPr>
              <a:defRPr/>
            </a:pPr>
            <a:endParaRPr lang="en-US" dirty="0"/>
          </a:p>
          <a:p>
            <a:pPr marL="539750" indent="-539750">
              <a:defRPr/>
            </a:pPr>
            <a:r>
              <a:rPr lang="en-US" dirty="0"/>
              <a:t>Suppose a system uses FCFS and SJF (preemptive and </a:t>
            </a:r>
            <a:r>
              <a:rPr lang="en-US" dirty="0" err="1"/>
              <a:t>nonpreemptive</a:t>
            </a:r>
            <a:r>
              <a:rPr lang="en-US" dirty="0"/>
              <a:t>)  scheduling.</a:t>
            </a:r>
          </a:p>
          <a:p>
            <a:pPr marL="342900" indent="-342900">
              <a:buFont typeface="+mj-lt"/>
              <a:buAutoNum type="arabicPeriod"/>
              <a:defRPr/>
            </a:pPr>
            <a:r>
              <a:rPr lang="en-US" dirty="0"/>
              <a:t>Create a Gantt chart illustrating the execution of these processes? </a:t>
            </a:r>
          </a:p>
          <a:p>
            <a:pPr marL="342900" indent="-342900">
              <a:buFont typeface="+mj-lt"/>
              <a:buAutoNum type="arabicPeriod"/>
              <a:defRPr/>
            </a:pPr>
            <a:r>
              <a:rPr lang="en-US" dirty="0"/>
              <a:t> What is the average wait time for the processes? </a:t>
            </a:r>
          </a:p>
          <a:p>
            <a:pPr marL="342900" indent="-342900">
              <a:buFont typeface="+mj-lt"/>
              <a:buAutoNum type="arabicPeriod"/>
              <a:defRPr/>
            </a:pPr>
            <a:r>
              <a:rPr lang="en-US" dirty="0"/>
              <a:t>What is the turnaround time for process p3?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EC6BA-B1A9-7E8C-6826-1CD47CD49A2C}"/>
              </a:ext>
            </a:extLst>
          </p:cNvPr>
          <p:cNvSpPr>
            <a:spLocks noGrp="1"/>
          </p:cNvSpPr>
          <p:nvPr>
            <p:ph type="title"/>
          </p:nvPr>
        </p:nvSpPr>
        <p:spPr/>
        <p:txBody>
          <a:bodyPr/>
          <a:lstStyle/>
          <a:p>
            <a:endParaRPr lang="en-US"/>
          </a:p>
        </p:txBody>
      </p:sp>
      <p:sp>
        <p:nvSpPr>
          <p:cNvPr id="3" name="TextBox 2">
            <a:extLst>
              <a:ext uri="{FF2B5EF4-FFF2-40B4-BE49-F238E27FC236}">
                <a16:creationId xmlns:a16="http://schemas.microsoft.com/office/drawing/2014/main" id="{0708FB4A-FD73-3000-AB87-99DC152CF816}"/>
              </a:ext>
            </a:extLst>
          </p:cNvPr>
          <p:cNvSpPr txBox="1">
            <a:spLocks noChangeArrowheads="1"/>
          </p:cNvSpPr>
          <p:nvPr/>
        </p:nvSpPr>
        <p:spPr bwMode="auto">
          <a:xfrm>
            <a:off x="1752600" y="2743200"/>
            <a:ext cx="541337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35000"/>
              </a:spcBef>
              <a:buClr>
                <a:srgbClr val="993300"/>
              </a:buClr>
              <a:buSzPct val="90000"/>
              <a:buFont typeface="Monotype Sorts"/>
              <a:buChar char="n"/>
              <a:defRPr kumimoji="1" sz="2000">
                <a:solidFill>
                  <a:schemeClr val="tx1"/>
                </a:solidFill>
                <a:latin typeface="Helvetica" panose="020B0604020202020204" pitchFamily="34" charset="0"/>
                <a:ea typeface="MS PGothic" panose="020B0600070205080204" pitchFamily="34" charset="-128"/>
              </a:defRPr>
            </a:lvl1pPr>
            <a:lvl2pPr marL="742950" indent="-285750">
              <a:spcBef>
                <a:spcPct val="35000"/>
              </a:spcBef>
              <a:buClr>
                <a:srgbClr val="CC6600"/>
              </a:buClr>
              <a:buSzPct val="80000"/>
              <a:buFont typeface="Monotype Sorts"/>
              <a:buChar char="l"/>
              <a:defRPr kumimoji="1" sz="2000">
                <a:solidFill>
                  <a:schemeClr val="tx1"/>
                </a:solidFill>
                <a:latin typeface="Helvetica" panose="020B0604020202020204" pitchFamily="34" charset="0"/>
                <a:ea typeface="MS PGothic" panose="020B0600070205080204" pitchFamily="34" charset="-128"/>
              </a:defRPr>
            </a:lvl2pPr>
            <a:lvl3pPr marL="1143000" indent="-228600">
              <a:spcBef>
                <a:spcPct val="35000"/>
              </a:spcBef>
              <a:buClr>
                <a:srgbClr val="009900"/>
              </a:buClr>
              <a:buSzPct val="75000"/>
              <a:buFont typeface="Webdings" panose="05030102010509060703" pitchFamily="18" charset="2"/>
              <a:buChar char="4"/>
              <a:defRPr kumimoji="1" sz="2000">
                <a:solidFill>
                  <a:schemeClr val="tx1"/>
                </a:solidFill>
                <a:latin typeface="Helvetica" panose="020B0604020202020204" pitchFamily="34" charset="0"/>
                <a:ea typeface="MS PGothic" panose="020B0600070205080204" pitchFamily="34" charset="-128"/>
              </a:defRPr>
            </a:lvl3pPr>
            <a:lvl4pPr marL="1600200" indent="-228600">
              <a:spcBef>
                <a:spcPct val="35000"/>
              </a:spcBef>
              <a:buClr>
                <a:schemeClr val="hlink"/>
              </a:buClr>
              <a:buSzPct val="75000"/>
              <a:buChar char="–"/>
              <a:defRPr kumimoji="1" sz="2000">
                <a:solidFill>
                  <a:schemeClr val="tx1"/>
                </a:solidFill>
                <a:latin typeface="Helvetica" panose="020B0604020202020204" pitchFamily="34" charset="0"/>
                <a:ea typeface="MS PGothic" panose="020B0600070205080204" pitchFamily="34" charset="-128"/>
              </a:defRPr>
            </a:lvl4pPr>
            <a:lvl5pPr marL="2057400" indent="-228600">
              <a:spcBef>
                <a:spcPct val="35000"/>
              </a:spcBef>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35000"/>
              </a:spcBef>
              <a:spcAft>
                <a:spcPct val="0"/>
              </a:spcAft>
              <a:buClr>
                <a:srgbClr val="FF0066"/>
              </a:buClr>
              <a:buSzPct val="75000"/>
              <a:buChar char="»"/>
              <a:defRPr kumimoji="1" sz="2000">
                <a:solidFill>
                  <a:schemeClr val="tx1"/>
                </a:solidFill>
                <a:latin typeface="Helvetica" panose="020B0604020202020204" pitchFamily="34" charset="0"/>
                <a:ea typeface="MS PGothic" panose="020B0600070205080204" pitchFamily="34" charset="-128"/>
              </a:defRPr>
            </a:lvl9pPr>
          </a:lstStyle>
          <a:p>
            <a:pPr algn="ctr">
              <a:spcBef>
                <a:spcPct val="0"/>
              </a:spcBef>
              <a:buClrTx/>
              <a:buSzTx/>
              <a:buFontTx/>
              <a:buNone/>
            </a:pPr>
            <a:r>
              <a:rPr kumimoji="0" lang="en-US" altLang="en-US" sz="5400" dirty="0">
                <a:solidFill>
                  <a:srgbClr val="FF9933"/>
                </a:solidFill>
                <a:latin typeface="Baguet Script" panose="00000500000000000000" pitchFamily="2" charset="0"/>
              </a:rPr>
              <a:t>End lecture 3</a:t>
            </a:r>
          </a:p>
          <a:p>
            <a:pPr algn="ctr">
              <a:spcBef>
                <a:spcPct val="0"/>
              </a:spcBef>
              <a:buClrTx/>
              <a:buSzTx/>
              <a:buFontTx/>
              <a:buNone/>
            </a:pPr>
            <a:r>
              <a:rPr kumimoji="0" lang="en-US" altLang="en-US" sz="5400" dirty="0">
                <a:solidFill>
                  <a:srgbClr val="FF9933"/>
                </a:solidFill>
                <a:latin typeface="Baguet Script" panose="00000500000000000000" pitchFamily="2" charset="0"/>
              </a:rPr>
              <a:t>Thank You </a:t>
            </a:r>
          </a:p>
        </p:txBody>
      </p:sp>
    </p:spTree>
    <p:extLst>
      <p:ext uri="{BB962C8B-B14F-4D97-AF65-F5344CB8AC3E}">
        <p14:creationId xmlns:p14="http://schemas.microsoft.com/office/powerpoint/2010/main" val="378187451"/>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683</TotalTime>
  <Words>2642</Words>
  <Application>Microsoft Office PowerPoint</Application>
  <PresentationFormat>On-screen Show (4:3)</PresentationFormat>
  <Paragraphs>394</Paragraphs>
  <Slides>43</Slides>
  <Notes>17</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43</vt:i4>
      </vt:variant>
    </vt:vector>
  </HeadingPairs>
  <TitlesOfParts>
    <vt:vector size="56" baseType="lpstr">
      <vt:lpstr>Arial</vt:lpstr>
      <vt:lpstr>Baguet Script</vt:lpstr>
      <vt:lpstr>Calibri</vt:lpstr>
      <vt:lpstr>Calibri Light</vt:lpstr>
      <vt:lpstr>Helvetica</vt:lpstr>
      <vt:lpstr>Monotype Sorts</vt:lpstr>
      <vt:lpstr>Symbol</vt:lpstr>
      <vt:lpstr>Tajawal Medium</vt:lpstr>
      <vt:lpstr>Times New Roman</vt:lpstr>
      <vt:lpstr>Verdana</vt:lpstr>
      <vt:lpstr>Wingdings</vt:lpstr>
      <vt:lpstr>Custom Design</vt:lpstr>
      <vt:lpstr>1_Custom Design</vt:lpstr>
      <vt:lpstr>PowerPoint Presentation</vt:lpstr>
      <vt:lpstr>Chapter 4: Threads</vt:lpstr>
      <vt:lpstr>Threads</vt:lpstr>
      <vt:lpstr>Single and Multithreaded Processes</vt:lpstr>
      <vt:lpstr>Motivation</vt:lpstr>
      <vt:lpstr>Benefits</vt:lpstr>
      <vt:lpstr>Benefits</vt:lpstr>
      <vt:lpstr>User Threads</vt:lpstr>
      <vt:lpstr>Kernel Threads</vt:lpstr>
      <vt:lpstr>Multithreading Models</vt:lpstr>
      <vt:lpstr>Many-to-One</vt:lpstr>
      <vt:lpstr>Many-to-One Model</vt:lpstr>
      <vt:lpstr>One-to-One</vt:lpstr>
      <vt:lpstr>One-to-one Model</vt:lpstr>
      <vt:lpstr>Many-to-Many Model</vt:lpstr>
      <vt:lpstr>Many-to-Many Model</vt:lpstr>
      <vt:lpstr>Two-level Model</vt:lpstr>
      <vt:lpstr>Objectives Chapter 5 CPU scheduling</vt:lpstr>
      <vt:lpstr>Basic Concepts</vt:lpstr>
      <vt:lpstr>Basic Concepts</vt:lpstr>
      <vt:lpstr>Alternating Sequence of CPU And I/O Bursts</vt:lpstr>
      <vt:lpstr>PowerPoint Presentation</vt:lpstr>
      <vt:lpstr>CPU Scheduler</vt:lpstr>
      <vt:lpstr>CPU Scheduler</vt:lpstr>
      <vt:lpstr>CPU Scheduler</vt:lpstr>
      <vt:lpstr>Dispatcher</vt:lpstr>
      <vt:lpstr>Scheduling Criteria</vt:lpstr>
      <vt:lpstr>Scheduling Algorithm Optimization Criteria</vt:lpstr>
      <vt:lpstr>Scheduling Goals/Criteria Conflicts</vt:lpstr>
      <vt:lpstr>Scheduling Algorithms</vt:lpstr>
      <vt:lpstr>First-Come, First-Served (FCFS) Scheduling</vt:lpstr>
      <vt:lpstr>First-Come, First-Served (FCFS) Scheduling</vt:lpstr>
      <vt:lpstr>First-Come, First-Served (FCFS) Scheduling</vt:lpstr>
      <vt:lpstr>FCFS Scheduling (Cont)</vt:lpstr>
      <vt:lpstr>FCFS Scheduling (Cont)</vt:lpstr>
      <vt:lpstr>Shortest-Job-First (SJF) Scheduling</vt:lpstr>
      <vt:lpstr>PowerPoint Presentation</vt:lpstr>
      <vt:lpstr>Non-Preemptive Shortest-Job-First (SJF) Scheduling without Ignoring Arrival time</vt:lpstr>
      <vt:lpstr>Preemptive SJF Scheduler</vt:lpstr>
      <vt:lpstr>Shortest-Job-First (SJF) Scheduling without Ignoring Arrival time</vt:lpstr>
      <vt:lpstr>Exercise 1 </vt:lpstr>
      <vt:lpstr>Exercise 2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4</dc:title>
  <dc:creator>nermin</dc:creator>
  <cp:lastModifiedBy>Lamyaa fattouh ibrahim</cp:lastModifiedBy>
  <cp:revision>38</cp:revision>
  <dcterms:created xsi:type="dcterms:W3CDTF">2006-08-16T00:00:00Z</dcterms:created>
  <dcterms:modified xsi:type="dcterms:W3CDTF">2022-05-12T00:31:41Z</dcterms:modified>
</cp:coreProperties>
</file>