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6" r:id="rId2"/>
    <p:sldId id="257" r:id="rId3"/>
    <p:sldId id="258" r:id="rId4"/>
    <p:sldId id="623" r:id="rId5"/>
    <p:sldId id="627" r:id="rId6"/>
    <p:sldId id="630" r:id="rId7"/>
    <p:sldId id="681" r:id="rId8"/>
    <p:sldId id="683" r:id="rId9"/>
    <p:sldId id="684" r:id="rId10"/>
    <p:sldId id="723" r:id="rId11"/>
    <p:sldId id="685" r:id="rId12"/>
    <p:sldId id="686" r:id="rId13"/>
    <p:sldId id="698" r:id="rId14"/>
    <p:sldId id="687" r:id="rId15"/>
    <p:sldId id="753" r:id="rId16"/>
    <p:sldId id="701" r:id="rId17"/>
    <p:sldId id="702" r:id="rId18"/>
    <p:sldId id="692" r:id="rId19"/>
    <p:sldId id="754" r:id="rId20"/>
    <p:sldId id="704" r:id="rId21"/>
    <p:sldId id="756" r:id="rId22"/>
    <p:sldId id="757" r:id="rId23"/>
    <p:sldId id="708" r:id="rId24"/>
    <p:sldId id="760" r:id="rId25"/>
    <p:sldId id="761" r:id="rId26"/>
    <p:sldId id="724" r:id="rId27"/>
    <p:sldId id="711" r:id="rId28"/>
    <p:sldId id="712" r:id="rId29"/>
    <p:sldId id="713" r:id="rId30"/>
    <p:sldId id="714" r:id="rId31"/>
    <p:sldId id="715" r:id="rId32"/>
    <p:sldId id="716" r:id="rId33"/>
    <p:sldId id="717" r:id="rId34"/>
    <p:sldId id="726" r:id="rId35"/>
    <p:sldId id="718" r:id="rId36"/>
    <p:sldId id="719" r:id="rId37"/>
    <p:sldId id="720" r:id="rId38"/>
    <p:sldId id="721" r:id="rId39"/>
    <p:sldId id="722" r:id="rId40"/>
    <p:sldId id="768" r:id="rId41"/>
    <p:sldId id="737" r:id="rId42"/>
    <p:sldId id="738" r:id="rId43"/>
    <p:sldId id="740" r:id="rId44"/>
    <p:sldId id="745" r:id="rId45"/>
    <p:sldId id="746" r:id="rId46"/>
    <p:sldId id="747" r:id="rId47"/>
    <p:sldId id="748" r:id="rId48"/>
    <p:sldId id="776" r:id="rId49"/>
    <p:sldId id="779" r:id="rId50"/>
    <p:sldId id="777" r:id="rId51"/>
    <p:sldId id="778"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F6089-DF04-46F4-980A-D10C8C07901B}" type="datetimeFigureOut">
              <a:rPr lang="en-US" smtClean="0"/>
              <a:t>6/17/2022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E9DD92-FA6E-4709-8B81-F11A62B26599}" type="slidenum">
              <a:rPr lang="en-US" smtClean="0"/>
              <a:t>‹#›</a:t>
            </a:fld>
            <a:endParaRPr lang="en-US"/>
          </a:p>
        </p:txBody>
      </p:sp>
    </p:spTree>
    <p:extLst>
      <p:ext uri="{BB962C8B-B14F-4D97-AF65-F5344CB8AC3E}">
        <p14:creationId xmlns:p14="http://schemas.microsoft.com/office/powerpoint/2010/main" val="268967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DC6CD1A8-1EE1-4AF6-BEED-6247CCF937AA}"/>
              </a:ext>
            </a:extLst>
          </p:cNvPr>
          <p:cNvSpPr>
            <a:spLocks noGrp="1" noRot="1" noChangeAspect="1" noChangeArrowheads="1" noTextEdit="1"/>
          </p:cNvSpPr>
          <p:nvPr>
            <p:ph type="sldImg"/>
          </p:nvPr>
        </p:nvSpPr>
        <p:spPr>
          <a:xfrm>
            <a:off x="1190625" y="703263"/>
            <a:ext cx="4625975" cy="3470275"/>
          </a:xfrm>
          <a:ln/>
        </p:spPr>
      </p:sp>
      <p:sp>
        <p:nvSpPr>
          <p:cNvPr id="6147" name="Rectangle 5">
            <a:extLst>
              <a:ext uri="{FF2B5EF4-FFF2-40B4-BE49-F238E27FC236}">
                <a16:creationId xmlns:a16="http://schemas.microsoft.com/office/drawing/2014/main" id="{CB02DC84-A703-4B4A-A81A-A22B0F0EACA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94C921FA-4544-43BC-A58E-F618EADFF8D5}"/>
              </a:ext>
            </a:extLst>
          </p:cNvPr>
          <p:cNvSpPr>
            <a:spLocks noGrp="1" noRot="1" noChangeAspect="1" noChangeArrowheads="1" noTextEdit="1"/>
          </p:cNvSpPr>
          <p:nvPr>
            <p:ph type="sldImg"/>
          </p:nvPr>
        </p:nvSpPr>
        <p:spPr>
          <a:ln/>
        </p:spPr>
      </p:sp>
      <p:sp>
        <p:nvSpPr>
          <p:cNvPr id="8195" name="Rectangle 3">
            <a:extLst>
              <a:ext uri="{FF2B5EF4-FFF2-40B4-BE49-F238E27FC236}">
                <a16:creationId xmlns:a16="http://schemas.microsoft.com/office/drawing/2014/main" id="{04A162D9-4AC7-415D-A32A-7F4F9CB87B40}"/>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B2F8DC1A-2073-49B7-89CB-32A9CE3D5A8B}"/>
              </a:ext>
            </a:extLst>
          </p:cNvPr>
          <p:cNvSpPr>
            <a:spLocks noGrp="1" noRot="1" noChangeAspect="1" noChangeArrowheads="1" noTextEdit="1"/>
          </p:cNvSpPr>
          <p:nvPr>
            <p:ph type="sldImg"/>
          </p:nvPr>
        </p:nvSpPr>
        <p:spPr>
          <a:ln/>
        </p:spPr>
      </p:sp>
      <p:sp>
        <p:nvSpPr>
          <p:cNvPr id="10243" name="Rectangle 3">
            <a:extLst>
              <a:ext uri="{FF2B5EF4-FFF2-40B4-BE49-F238E27FC236}">
                <a16:creationId xmlns:a16="http://schemas.microsoft.com/office/drawing/2014/main" id="{A0E7C48E-5D1D-48EC-A7A7-816ECD83BD2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A55879DD-4A64-42A5-8C01-E7FEFB3F70FC}"/>
              </a:ext>
            </a:extLst>
          </p:cNvPr>
          <p:cNvSpPr>
            <a:spLocks noGrp="1" noRot="1" noChangeAspect="1" noChangeArrowheads="1" noTextEdit="1"/>
          </p:cNvSpPr>
          <p:nvPr>
            <p:ph type="sldImg"/>
          </p:nvPr>
        </p:nvSpPr>
        <p:spPr>
          <a:ln/>
        </p:spPr>
      </p:sp>
      <p:sp>
        <p:nvSpPr>
          <p:cNvPr id="12291" name="Rectangle 3">
            <a:extLst>
              <a:ext uri="{FF2B5EF4-FFF2-40B4-BE49-F238E27FC236}">
                <a16:creationId xmlns:a16="http://schemas.microsoft.com/office/drawing/2014/main" id="{D903F775-73BB-4E60-B450-0BD64B17D45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E5E15D50-6C7D-4509-806D-E132703C2451}"/>
              </a:ext>
            </a:extLst>
          </p:cNvPr>
          <p:cNvSpPr>
            <a:spLocks noGrp="1" noRot="1" noChangeAspect="1" noChangeArrowheads="1" noTextEdit="1"/>
          </p:cNvSpPr>
          <p:nvPr>
            <p:ph type="sldImg"/>
          </p:nvPr>
        </p:nvSpPr>
        <p:spPr>
          <a:ln/>
        </p:spPr>
      </p:sp>
      <p:sp>
        <p:nvSpPr>
          <p:cNvPr id="14339" name="Rectangle 3">
            <a:extLst>
              <a:ext uri="{FF2B5EF4-FFF2-40B4-BE49-F238E27FC236}">
                <a16:creationId xmlns:a16="http://schemas.microsoft.com/office/drawing/2014/main" id="{A608316E-DEAA-475A-9E79-DECA1826431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65C0DBEF-5AA1-4DF6-A6F3-959EBB3297A8}"/>
              </a:ext>
            </a:extLst>
          </p:cNvPr>
          <p:cNvSpPr>
            <a:spLocks noGrp="1" noRot="1" noChangeAspect="1" noChangeArrowheads="1" noTextEdit="1"/>
          </p:cNvSpPr>
          <p:nvPr>
            <p:ph type="sldImg"/>
          </p:nvPr>
        </p:nvSpPr>
        <p:spPr>
          <a:ln/>
        </p:spPr>
      </p:sp>
      <p:sp>
        <p:nvSpPr>
          <p:cNvPr id="16387" name="Rectangle 3">
            <a:extLst>
              <a:ext uri="{FF2B5EF4-FFF2-40B4-BE49-F238E27FC236}">
                <a16:creationId xmlns:a16="http://schemas.microsoft.com/office/drawing/2014/main" id="{23B4E6D6-2C2E-4965-A555-372300766037}"/>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FD163234-A045-42F7-AC84-48B9FEDDBB33}"/>
              </a:ext>
            </a:extLst>
          </p:cNvPr>
          <p:cNvSpPr>
            <a:spLocks noGrp="1" noRot="1" noChangeAspect="1" noChangeArrowheads="1" noTextEdit="1"/>
          </p:cNvSpPr>
          <p:nvPr>
            <p:ph type="sldImg"/>
          </p:nvPr>
        </p:nvSpPr>
        <p:spPr>
          <a:ln/>
        </p:spPr>
      </p:sp>
      <p:sp>
        <p:nvSpPr>
          <p:cNvPr id="18435" name="Rectangle 3">
            <a:extLst>
              <a:ext uri="{FF2B5EF4-FFF2-40B4-BE49-F238E27FC236}">
                <a16:creationId xmlns:a16="http://schemas.microsoft.com/office/drawing/2014/main" id="{211BD77C-0A9E-4106-A9E8-1DA581522FF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B59BC5AE-A539-44C9-950D-EF63F234A379}"/>
              </a:ext>
            </a:extLst>
          </p:cNvPr>
          <p:cNvSpPr>
            <a:spLocks noGrp="1" noRot="1" noChangeAspect="1" noChangeArrowheads="1" noTextEdit="1"/>
          </p:cNvSpPr>
          <p:nvPr>
            <p:ph type="sldImg"/>
          </p:nvPr>
        </p:nvSpPr>
        <p:spPr>
          <a:ln/>
        </p:spPr>
      </p:sp>
      <p:sp>
        <p:nvSpPr>
          <p:cNvPr id="20483" name="Rectangle 3">
            <a:extLst>
              <a:ext uri="{FF2B5EF4-FFF2-40B4-BE49-F238E27FC236}">
                <a16:creationId xmlns:a16="http://schemas.microsoft.com/office/drawing/2014/main" id="{12CADAAA-B4CB-4306-8952-DE61239F08A6}"/>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D94DB23B-324E-4C87-BF94-0AB3E834A391}"/>
              </a:ext>
            </a:extLst>
          </p:cNvPr>
          <p:cNvSpPr>
            <a:spLocks noGrp="1" noRot="1" noChangeAspect="1" noChangeArrowheads="1" noTextEdit="1"/>
          </p:cNvSpPr>
          <p:nvPr>
            <p:ph type="sldImg"/>
          </p:nvPr>
        </p:nvSpPr>
        <p:spPr>
          <a:ln/>
        </p:spPr>
      </p:sp>
      <p:sp>
        <p:nvSpPr>
          <p:cNvPr id="22531" name="Rectangle 3">
            <a:extLst>
              <a:ext uri="{FF2B5EF4-FFF2-40B4-BE49-F238E27FC236}">
                <a16:creationId xmlns:a16="http://schemas.microsoft.com/office/drawing/2014/main" id="{9DBDA485-18D1-4048-84F8-6C21A4C20C3C}"/>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9A71F624-E7CB-4ACB-B4AA-1ED23B8B02B0}"/>
              </a:ext>
            </a:extLst>
          </p:cNvPr>
          <p:cNvSpPr>
            <a:spLocks noGrp="1" noRot="1" noChangeAspect="1" noChangeArrowheads="1" noTextEdit="1"/>
          </p:cNvSpPr>
          <p:nvPr>
            <p:ph type="sldImg"/>
          </p:nvPr>
        </p:nvSpPr>
        <p:spPr>
          <a:ln/>
        </p:spPr>
      </p:sp>
      <p:sp>
        <p:nvSpPr>
          <p:cNvPr id="24579" name="Rectangle 3">
            <a:extLst>
              <a:ext uri="{FF2B5EF4-FFF2-40B4-BE49-F238E27FC236}">
                <a16:creationId xmlns:a16="http://schemas.microsoft.com/office/drawing/2014/main" id="{D26A98D7-7DE7-4A35-B739-442EECC6127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93FA74EA-62A9-473E-9595-A0FC7685EC1E}"/>
              </a:ext>
            </a:extLst>
          </p:cNvPr>
          <p:cNvSpPr>
            <a:spLocks noGrp="1" noRot="1" noChangeAspect="1" noChangeArrowheads="1" noTextEdit="1"/>
          </p:cNvSpPr>
          <p:nvPr>
            <p:ph type="sldImg"/>
          </p:nvPr>
        </p:nvSpPr>
        <p:spPr>
          <a:ln/>
        </p:spPr>
      </p:sp>
      <p:sp>
        <p:nvSpPr>
          <p:cNvPr id="26627" name="Rectangle 3">
            <a:extLst>
              <a:ext uri="{FF2B5EF4-FFF2-40B4-BE49-F238E27FC236}">
                <a16:creationId xmlns:a16="http://schemas.microsoft.com/office/drawing/2014/main" id="{3485438B-B3A0-4543-A56D-EC543C16004C}"/>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2D80F878-F92C-48A0-B205-DC77D0F0C3D5}"/>
              </a:ext>
            </a:extLst>
          </p:cNvPr>
          <p:cNvSpPr>
            <a:spLocks noGrp="1" noRot="1" noChangeAspect="1" noChangeArrowheads="1" noTextEdit="1"/>
          </p:cNvSpPr>
          <p:nvPr>
            <p:ph type="sldImg"/>
          </p:nvPr>
        </p:nvSpPr>
        <p:spPr>
          <a:ln/>
        </p:spPr>
      </p:sp>
      <p:sp>
        <p:nvSpPr>
          <p:cNvPr id="28675" name="Rectangle 3">
            <a:extLst>
              <a:ext uri="{FF2B5EF4-FFF2-40B4-BE49-F238E27FC236}">
                <a16:creationId xmlns:a16="http://schemas.microsoft.com/office/drawing/2014/main" id="{965277C0-9925-402A-895F-7877CE2D9435}"/>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C7B35205-A330-486F-A746-193713510A79}"/>
              </a:ext>
            </a:extLst>
          </p:cNvPr>
          <p:cNvSpPr>
            <a:spLocks noGrp="1" noRot="1" noChangeAspect="1" noChangeArrowheads="1" noTextEdit="1"/>
          </p:cNvSpPr>
          <p:nvPr>
            <p:ph type="sldImg"/>
          </p:nvPr>
        </p:nvSpPr>
        <p:spPr>
          <a:ln/>
        </p:spPr>
      </p:sp>
      <p:sp>
        <p:nvSpPr>
          <p:cNvPr id="30723" name="Rectangle 3">
            <a:extLst>
              <a:ext uri="{FF2B5EF4-FFF2-40B4-BE49-F238E27FC236}">
                <a16:creationId xmlns:a16="http://schemas.microsoft.com/office/drawing/2014/main" id="{D4D64EA1-D4CD-4804-A8DA-A8A7FC484AC6}"/>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AFE67A24-25A8-4DF7-9385-95E2555F2319}"/>
              </a:ext>
            </a:extLst>
          </p:cNvPr>
          <p:cNvSpPr>
            <a:spLocks noGrp="1" noRot="1" noChangeAspect="1" noChangeArrowheads="1" noTextEdit="1"/>
          </p:cNvSpPr>
          <p:nvPr>
            <p:ph type="sldImg"/>
          </p:nvPr>
        </p:nvSpPr>
        <p:spPr>
          <a:ln/>
        </p:spPr>
      </p:sp>
      <p:sp>
        <p:nvSpPr>
          <p:cNvPr id="32771" name="Rectangle 3">
            <a:extLst>
              <a:ext uri="{FF2B5EF4-FFF2-40B4-BE49-F238E27FC236}">
                <a16:creationId xmlns:a16="http://schemas.microsoft.com/office/drawing/2014/main" id="{6FDFD2BD-8FD8-4603-80BC-EF54CB370CA0}"/>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2AD07C25-1DC9-4FA4-9579-924EB7224BA3}"/>
              </a:ext>
            </a:extLst>
          </p:cNvPr>
          <p:cNvSpPr>
            <a:spLocks noGrp="1" noRot="1" noChangeAspect="1" noChangeArrowheads="1" noTextEdit="1"/>
          </p:cNvSpPr>
          <p:nvPr>
            <p:ph type="sldImg"/>
          </p:nvPr>
        </p:nvSpPr>
        <p:spPr>
          <a:ln/>
        </p:spPr>
      </p:sp>
      <p:sp>
        <p:nvSpPr>
          <p:cNvPr id="34819" name="Rectangle 3">
            <a:extLst>
              <a:ext uri="{FF2B5EF4-FFF2-40B4-BE49-F238E27FC236}">
                <a16:creationId xmlns:a16="http://schemas.microsoft.com/office/drawing/2014/main" id="{353A284D-06D3-48E2-BF6D-E4D1097A9365}"/>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pic>
        <p:nvPicPr>
          <p:cNvPr id="34820" name="Picture 4">
            <a:extLst>
              <a:ext uri="{FF2B5EF4-FFF2-40B4-BE49-F238E27FC236}">
                <a16:creationId xmlns:a16="http://schemas.microsoft.com/office/drawing/2014/main" id="{AFDD3861-64B1-4317-A9B6-FDD18058914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6025" y="4797425"/>
            <a:ext cx="4627563" cy="34702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86F52090-AE16-4B71-8C11-815E44B0D9E8}"/>
              </a:ext>
            </a:extLst>
          </p:cNvPr>
          <p:cNvSpPr>
            <a:spLocks noGrp="1" noRot="1" noChangeAspect="1" noChangeArrowheads="1" noTextEdit="1"/>
          </p:cNvSpPr>
          <p:nvPr>
            <p:ph type="sldImg"/>
          </p:nvPr>
        </p:nvSpPr>
        <p:spPr>
          <a:ln/>
        </p:spPr>
      </p:sp>
      <p:sp>
        <p:nvSpPr>
          <p:cNvPr id="36867" name="Rectangle 3">
            <a:extLst>
              <a:ext uri="{FF2B5EF4-FFF2-40B4-BE49-F238E27FC236}">
                <a16:creationId xmlns:a16="http://schemas.microsoft.com/office/drawing/2014/main" id="{DA99CE6B-1C12-44DB-B4C5-F8F8B4A77394}"/>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1F61849F-F55E-49F3-B52E-8614FE8743BC}"/>
              </a:ext>
            </a:extLst>
          </p:cNvPr>
          <p:cNvSpPr>
            <a:spLocks noGrp="1" noRot="1" noChangeAspect="1" noChangeArrowheads="1" noTextEdit="1"/>
          </p:cNvSpPr>
          <p:nvPr>
            <p:ph type="sldImg"/>
          </p:nvPr>
        </p:nvSpPr>
        <p:spPr>
          <a:ln/>
        </p:spPr>
      </p:sp>
      <p:sp>
        <p:nvSpPr>
          <p:cNvPr id="38915" name="Rectangle 3">
            <a:extLst>
              <a:ext uri="{FF2B5EF4-FFF2-40B4-BE49-F238E27FC236}">
                <a16:creationId xmlns:a16="http://schemas.microsoft.com/office/drawing/2014/main" id="{B84D6D40-01D7-46C5-B22D-D6033A539EA3}"/>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5228FA07-13C2-4E1E-9817-24B05540326B}"/>
              </a:ext>
            </a:extLst>
          </p:cNvPr>
          <p:cNvSpPr>
            <a:spLocks noGrp="1" noRot="1" noChangeAspect="1" noChangeArrowheads="1" noTextEdit="1"/>
          </p:cNvSpPr>
          <p:nvPr>
            <p:ph type="sldImg"/>
          </p:nvPr>
        </p:nvSpPr>
        <p:spPr>
          <a:ln/>
        </p:spPr>
      </p:sp>
      <p:sp>
        <p:nvSpPr>
          <p:cNvPr id="40963" name="Rectangle 3">
            <a:extLst>
              <a:ext uri="{FF2B5EF4-FFF2-40B4-BE49-F238E27FC236}">
                <a16:creationId xmlns:a16="http://schemas.microsoft.com/office/drawing/2014/main" id="{6A7071B6-3DFD-49DE-AE37-0B9FBA8813B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pic>
        <p:nvPicPr>
          <p:cNvPr id="40964" name="Picture 4">
            <a:extLst>
              <a:ext uri="{FF2B5EF4-FFF2-40B4-BE49-F238E27FC236}">
                <a16:creationId xmlns:a16="http://schemas.microsoft.com/office/drawing/2014/main" id="{A4C0E11D-8F7F-4747-8D0A-4BA020253E4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6025" y="4721225"/>
            <a:ext cx="4627563" cy="34702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100C0A9-5F92-4824-9EB5-6EA0E753D76B}"/>
              </a:ext>
            </a:extLst>
          </p:cNvPr>
          <p:cNvSpPr>
            <a:spLocks noGrp="1" noRot="1" noChangeAspect="1" noChangeArrowheads="1" noTextEdit="1"/>
          </p:cNvSpPr>
          <p:nvPr>
            <p:ph type="sldImg"/>
          </p:nvPr>
        </p:nvSpPr>
        <p:spPr>
          <a:ln/>
        </p:spPr>
      </p:sp>
      <p:sp>
        <p:nvSpPr>
          <p:cNvPr id="43011" name="Rectangle 3">
            <a:extLst>
              <a:ext uri="{FF2B5EF4-FFF2-40B4-BE49-F238E27FC236}">
                <a16:creationId xmlns:a16="http://schemas.microsoft.com/office/drawing/2014/main" id="{7CF64EF9-660C-45E2-B02A-2CDAE470154D}"/>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D1F782F5-52E2-4A55-BE1A-08305E878B4D}"/>
              </a:ext>
            </a:extLst>
          </p:cNvPr>
          <p:cNvSpPr>
            <a:spLocks noGrp="1" noRot="1" noChangeAspect="1" noChangeArrowheads="1" noTextEdit="1"/>
          </p:cNvSpPr>
          <p:nvPr>
            <p:ph type="sldImg"/>
          </p:nvPr>
        </p:nvSpPr>
        <p:spPr>
          <a:ln/>
        </p:spPr>
      </p:sp>
      <p:sp>
        <p:nvSpPr>
          <p:cNvPr id="45059" name="Rectangle 3">
            <a:extLst>
              <a:ext uri="{FF2B5EF4-FFF2-40B4-BE49-F238E27FC236}">
                <a16:creationId xmlns:a16="http://schemas.microsoft.com/office/drawing/2014/main" id="{7FBA35F0-417F-454F-AEB5-A6606FCF5B3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5DA24BA9-E73F-4908-B282-748E648A7124}"/>
              </a:ext>
            </a:extLst>
          </p:cNvPr>
          <p:cNvSpPr>
            <a:spLocks noGrp="1" noRot="1" noChangeAspect="1" noChangeArrowheads="1" noTextEdit="1"/>
          </p:cNvSpPr>
          <p:nvPr>
            <p:ph type="sldImg"/>
          </p:nvPr>
        </p:nvSpPr>
        <p:spPr>
          <a:ln/>
        </p:spPr>
      </p:sp>
      <p:sp>
        <p:nvSpPr>
          <p:cNvPr id="47107" name="Rectangle 3">
            <a:extLst>
              <a:ext uri="{FF2B5EF4-FFF2-40B4-BE49-F238E27FC236}">
                <a16:creationId xmlns:a16="http://schemas.microsoft.com/office/drawing/2014/main" id="{B52FCD93-A049-4F2C-8DBB-FC517706580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7B886AE6-DFF9-4930-9C34-95EE78D81C59}"/>
              </a:ext>
            </a:extLst>
          </p:cNvPr>
          <p:cNvSpPr>
            <a:spLocks noGrp="1" noRot="1" noChangeAspect="1" noChangeArrowheads="1" noTextEdit="1"/>
          </p:cNvSpPr>
          <p:nvPr>
            <p:ph type="sldImg"/>
          </p:nvPr>
        </p:nvSpPr>
        <p:spPr>
          <a:ln/>
        </p:spPr>
      </p:sp>
      <p:sp>
        <p:nvSpPr>
          <p:cNvPr id="49155" name="Rectangle 3">
            <a:extLst>
              <a:ext uri="{FF2B5EF4-FFF2-40B4-BE49-F238E27FC236}">
                <a16:creationId xmlns:a16="http://schemas.microsoft.com/office/drawing/2014/main" id="{5BBE9043-7BDA-43F7-A48F-F978DD0EC8DF}"/>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414200F0-17C6-48DA-BEE0-D96C90651DBB}"/>
              </a:ext>
            </a:extLst>
          </p:cNvPr>
          <p:cNvSpPr>
            <a:spLocks noGrp="1" noRot="1" noChangeAspect="1" noChangeArrowheads="1" noTextEdit="1"/>
          </p:cNvSpPr>
          <p:nvPr>
            <p:ph type="sldImg"/>
          </p:nvPr>
        </p:nvSpPr>
        <p:spPr>
          <a:ln/>
        </p:spPr>
      </p:sp>
      <p:sp>
        <p:nvSpPr>
          <p:cNvPr id="51203" name="Rectangle 3">
            <a:extLst>
              <a:ext uri="{FF2B5EF4-FFF2-40B4-BE49-F238E27FC236}">
                <a16:creationId xmlns:a16="http://schemas.microsoft.com/office/drawing/2014/main" id="{05B5CE24-BD84-4D39-9614-4FA36A691BE9}"/>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09085390-EDDC-473E-98FD-51AD0C8F3164}"/>
              </a:ext>
            </a:extLst>
          </p:cNvPr>
          <p:cNvSpPr>
            <a:spLocks noGrp="1" noRot="1" noChangeAspect="1" noChangeArrowheads="1" noTextEdit="1"/>
          </p:cNvSpPr>
          <p:nvPr>
            <p:ph type="sldImg"/>
          </p:nvPr>
        </p:nvSpPr>
        <p:spPr>
          <a:ln/>
        </p:spPr>
      </p:sp>
      <p:sp>
        <p:nvSpPr>
          <p:cNvPr id="53251" name="Rectangle 3">
            <a:extLst>
              <a:ext uri="{FF2B5EF4-FFF2-40B4-BE49-F238E27FC236}">
                <a16:creationId xmlns:a16="http://schemas.microsoft.com/office/drawing/2014/main" id="{F6B7B1DF-4D52-41AD-AB8A-B780D9052BEE}"/>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B61364E1-C33C-4BB6-ABF2-2B3311A00005}"/>
              </a:ext>
            </a:extLst>
          </p:cNvPr>
          <p:cNvSpPr>
            <a:spLocks noGrp="1" noRot="1" noChangeAspect="1" noChangeArrowheads="1" noTextEdit="1"/>
          </p:cNvSpPr>
          <p:nvPr>
            <p:ph type="sldImg"/>
          </p:nvPr>
        </p:nvSpPr>
        <p:spPr>
          <a:ln/>
        </p:spPr>
      </p:sp>
      <p:sp>
        <p:nvSpPr>
          <p:cNvPr id="55299" name="Rectangle 3">
            <a:extLst>
              <a:ext uri="{FF2B5EF4-FFF2-40B4-BE49-F238E27FC236}">
                <a16:creationId xmlns:a16="http://schemas.microsoft.com/office/drawing/2014/main" id="{C550BAFD-E358-4BF7-98D1-AB7D6950673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1BE7C66C-A03A-47D0-B518-5C35A4F11EB1}"/>
              </a:ext>
            </a:extLst>
          </p:cNvPr>
          <p:cNvSpPr>
            <a:spLocks noGrp="1" noRot="1" noChangeAspect="1" noChangeArrowheads="1" noTextEdit="1"/>
          </p:cNvSpPr>
          <p:nvPr>
            <p:ph type="sldImg"/>
          </p:nvPr>
        </p:nvSpPr>
        <p:spPr>
          <a:ln/>
        </p:spPr>
      </p:sp>
      <p:sp>
        <p:nvSpPr>
          <p:cNvPr id="57347" name="Rectangle 3">
            <a:extLst>
              <a:ext uri="{FF2B5EF4-FFF2-40B4-BE49-F238E27FC236}">
                <a16:creationId xmlns:a16="http://schemas.microsoft.com/office/drawing/2014/main" id="{88EE99D4-9F03-4CA8-B378-AF8649B8246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7DEE67A0-4283-40DB-AC78-352C737FE7C4}"/>
              </a:ext>
            </a:extLst>
          </p:cNvPr>
          <p:cNvSpPr>
            <a:spLocks noGrp="1" noRot="1" noChangeAspect="1" noChangeArrowheads="1" noTextEdit="1"/>
          </p:cNvSpPr>
          <p:nvPr>
            <p:ph type="sldImg"/>
          </p:nvPr>
        </p:nvSpPr>
        <p:spPr>
          <a:ln/>
        </p:spPr>
      </p:sp>
      <p:sp>
        <p:nvSpPr>
          <p:cNvPr id="59395" name="Rectangle 3">
            <a:extLst>
              <a:ext uri="{FF2B5EF4-FFF2-40B4-BE49-F238E27FC236}">
                <a16:creationId xmlns:a16="http://schemas.microsoft.com/office/drawing/2014/main" id="{2743BAB3-420B-4CA3-B9D9-8530B79781FF}"/>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281DF318-02E6-496C-8FAF-5034EFC2D653}"/>
              </a:ext>
            </a:extLst>
          </p:cNvPr>
          <p:cNvSpPr>
            <a:spLocks noGrp="1" noRot="1" noChangeAspect="1" noChangeArrowheads="1" noTextEdit="1"/>
          </p:cNvSpPr>
          <p:nvPr>
            <p:ph type="sldImg"/>
          </p:nvPr>
        </p:nvSpPr>
        <p:spPr>
          <a:ln/>
        </p:spPr>
      </p:sp>
      <p:sp>
        <p:nvSpPr>
          <p:cNvPr id="61443" name="Rectangle 3">
            <a:extLst>
              <a:ext uri="{FF2B5EF4-FFF2-40B4-BE49-F238E27FC236}">
                <a16:creationId xmlns:a16="http://schemas.microsoft.com/office/drawing/2014/main" id="{018514C4-9407-442E-8B4A-CB75B22A0A7D}"/>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628F49B1-20CC-4A6F-ADEA-C5337CA830FC}"/>
              </a:ext>
            </a:extLst>
          </p:cNvPr>
          <p:cNvSpPr>
            <a:spLocks noGrp="1" noRot="1" noChangeAspect="1" noChangeArrowheads="1" noTextEdit="1"/>
          </p:cNvSpPr>
          <p:nvPr>
            <p:ph type="sldImg"/>
          </p:nvPr>
        </p:nvSpPr>
        <p:spPr>
          <a:ln/>
        </p:spPr>
      </p:sp>
      <p:sp>
        <p:nvSpPr>
          <p:cNvPr id="63491" name="Rectangle 3">
            <a:extLst>
              <a:ext uri="{FF2B5EF4-FFF2-40B4-BE49-F238E27FC236}">
                <a16:creationId xmlns:a16="http://schemas.microsoft.com/office/drawing/2014/main" id="{F2430FC6-7593-4122-A89F-1E0449A5630E}"/>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69F5314C-4866-4F8F-B769-78876C896BBF}"/>
              </a:ext>
            </a:extLst>
          </p:cNvPr>
          <p:cNvSpPr>
            <a:spLocks noGrp="1" noRot="1" noChangeAspect="1" noChangeArrowheads="1" noTextEdit="1"/>
          </p:cNvSpPr>
          <p:nvPr>
            <p:ph type="sldImg"/>
          </p:nvPr>
        </p:nvSpPr>
        <p:spPr>
          <a:ln/>
        </p:spPr>
      </p:sp>
      <p:sp>
        <p:nvSpPr>
          <p:cNvPr id="65539" name="Rectangle 3">
            <a:extLst>
              <a:ext uri="{FF2B5EF4-FFF2-40B4-BE49-F238E27FC236}">
                <a16:creationId xmlns:a16="http://schemas.microsoft.com/office/drawing/2014/main" id="{E069490D-EE76-4443-A5AE-1867D351CFA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CFBAA107-A9E8-43A9-8B28-33DB56ACE0EB}"/>
              </a:ext>
            </a:extLst>
          </p:cNvPr>
          <p:cNvSpPr>
            <a:spLocks noGrp="1" noRot="1" noChangeAspect="1" noChangeArrowheads="1" noTextEdit="1"/>
          </p:cNvSpPr>
          <p:nvPr>
            <p:ph type="sldImg"/>
          </p:nvPr>
        </p:nvSpPr>
        <p:spPr>
          <a:ln/>
        </p:spPr>
      </p:sp>
      <p:sp>
        <p:nvSpPr>
          <p:cNvPr id="67587" name="Rectangle 3">
            <a:extLst>
              <a:ext uri="{FF2B5EF4-FFF2-40B4-BE49-F238E27FC236}">
                <a16:creationId xmlns:a16="http://schemas.microsoft.com/office/drawing/2014/main" id="{40003DB5-E739-4972-9287-D02140796A8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1026">
            <a:extLst>
              <a:ext uri="{FF2B5EF4-FFF2-40B4-BE49-F238E27FC236}">
                <a16:creationId xmlns:a16="http://schemas.microsoft.com/office/drawing/2014/main" id="{821FE853-D897-4F21-82B9-B35A45553798}"/>
              </a:ext>
            </a:extLst>
          </p:cNvPr>
          <p:cNvSpPr>
            <a:spLocks noGrp="1" noRot="1" noChangeAspect="1" noChangeArrowheads="1" noTextEdit="1"/>
          </p:cNvSpPr>
          <p:nvPr>
            <p:ph type="sldImg"/>
          </p:nvPr>
        </p:nvSpPr>
        <p:spPr>
          <a:ln/>
        </p:spPr>
      </p:sp>
      <p:sp>
        <p:nvSpPr>
          <p:cNvPr id="69635" name="Rectangle 1027">
            <a:extLst>
              <a:ext uri="{FF2B5EF4-FFF2-40B4-BE49-F238E27FC236}">
                <a16:creationId xmlns:a16="http://schemas.microsoft.com/office/drawing/2014/main" id="{9BBE5D61-9ADF-42AA-B788-809CF05E3634}"/>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ABCB6FEC-CA65-4CC8-9327-FA74D7E8728C}"/>
              </a:ext>
            </a:extLst>
          </p:cNvPr>
          <p:cNvSpPr>
            <a:spLocks noGrp="1" noRot="1" noChangeAspect="1" noChangeArrowheads="1" noTextEdit="1"/>
          </p:cNvSpPr>
          <p:nvPr>
            <p:ph type="sldImg"/>
          </p:nvPr>
        </p:nvSpPr>
        <p:spPr>
          <a:ln/>
        </p:spPr>
      </p:sp>
      <p:sp>
        <p:nvSpPr>
          <p:cNvPr id="71683" name="Rectangle 3">
            <a:extLst>
              <a:ext uri="{FF2B5EF4-FFF2-40B4-BE49-F238E27FC236}">
                <a16:creationId xmlns:a16="http://schemas.microsoft.com/office/drawing/2014/main" id="{F4F6143A-B8ED-453F-9139-A87994A3CAC9}"/>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0AB9771B-B15E-46F3-8952-0174FD160F5B}"/>
              </a:ext>
            </a:extLst>
          </p:cNvPr>
          <p:cNvSpPr>
            <a:spLocks noGrp="1" noRot="1" noChangeAspect="1" noChangeArrowheads="1" noTextEdit="1"/>
          </p:cNvSpPr>
          <p:nvPr>
            <p:ph type="sldImg"/>
          </p:nvPr>
        </p:nvSpPr>
        <p:spPr>
          <a:ln/>
        </p:spPr>
      </p:sp>
      <p:sp>
        <p:nvSpPr>
          <p:cNvPr id="73731" name="Rectangle 3">
            <a:extLst>
              <a:ext uri="{FF2B5EF4-FFF2-40B4-BE49-F238E27FC236}">
                <a16:creationId xmlns:a16="http://schemas.microsoft.com/office/drawing/2014/main" id="{E4074C45-4638-4507-BCBA-892460655513}"/>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247AC4F5-6DDA-4045-AF1B-B9FF6A0E2978}"/>
              </a:ext>
            </a:extLst>
          </p:cNvPr>
          <p:cNvSpPr>
            <a:spLocks noGrp="1" noRot="1" noChangeAspect="1" noChangeArrowheads="1" noTextEdit="1"/>
          </p:cNvSpPr>
          <p:nvPr>
            <p:ph type="sldImg"/>
          </p:nvPr>
        </p:nvSpPr>
        <p:spPr>
          <a:xfrm>
            <a:off x="1189038" y="703263"/>
            <a:ext cx="4625975" cy="3470275"/>
          </a:xfrm>
          <a:ln/>
        </p:spPr>
      </p:sp>
      <p:sp>
        <p:nvSpPr>
          <p:cNvPr id="75779" name="Rectangle 3">
            <a:extLst>
              <a:ext uri="{FF2B5EF4-FFF2-40B4-BE49-F238E27FC236}">
                <a16:creationId xmlns:a16="http://schemas.microsoft.com/office/drawing/2014/main" id="{F089F7B0-F299-450E-91FB-B6A8C901D815}"/>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a:extLst>
              <a:ext uri="{FF2B5EF4-FFF2-40B4-BE49-F238E27FC236}">
                <a16:creationId xmlns:a16="http://schemas.microsoft.com/office/drawing/2014/main" id="{AB554595-38FD-4383-A17A-328685D96D8D}"/>
              </a:ext>
            </a:extLst>
          </p:cNvPr>
          <p:cNvSpPr>
            <a:spLocks noGrp="1" noRot="1" noChangeAspect="1" noChangeArrowheads="1" noTextEdit="1"/>
          </p:cNvSpPr>
          <p:nvPr>
            <p:ph type="sldImg"/>
          </p:nvPr>
        </p:nvSpPr>
        <p:spPr>
          <a:ln/>
        </p:spPr>
      </p:sp>
      <p:sp>
        <p:nvSpPr>
          <p:cNvPr id="77827" name="Rectangle 3">
            <a:extLst>
              <a:ext uri="{FF2B5EF4-FFF2-40B4-BE49-F238E27FC236}">
                <a16:creationId xmlns:a16="http://schemas.microsoft.com/office/drawing/2014/main" id="{AEB41952-4DF6-4CEC-9F20-FA2376A03ACB}"/>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pic>
        <p:nvPicPr>
          <p:cNvPr id="77828" name="Rectangle 2">
            <a:extLst>
              <a:ext uri="{FF2B5EF4-FFF2-40B4-BE49-F238E27FC236}">
                <a16:creationId xmlns:a16="http://schemas.microsoft.com/office/drawing/2014/main" id="{A0F11378-74BA-4980-AF75-80DD9C6F816D}"/>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6025" y="4873625"/>
            <a:ext cx="4627563" cy="34702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a:extLst>
              <a:ext uri="{FF2B5EF4-FFF2-40B4-BE49-F238E27FC236}">
                <a16:creationId xmlns:a16="http://schemas.microsoft.com/office/drawing/2014/main" id="{0DDE76C1-88C5-4D93-8A7C-42693D356D28}"/>
              </a:ext>
            </a:extLst>
          </p:cNvPr>
          <p:cNvSpPr>
            <a:spLocks noGrp="1" noRot="1" noChangeAspect="1" noChangeArrowheads="1" noTextEdit="1"/>
          </p:cNvSpPr>
          <p:nvPr>
            <p:ph type="sldImg"/>
          </p:nvPr>
        </p:nvSpPr>
        <p:spPr>
          <a:ln/>
        </p:spPr>
      </p:sp>
      <p:sp>
        <p:nvSpPr>
          <p:cNvPr id="79875" name="Rectangle 3">
            <a:extLst>
              <a:ext uri="{FF2B5EF4-FFF2-40B4-BE49-F238E27FC236}">
                <a16:creationId xmlns:a16="http://schemas.microsoft.com/office/drawing/2014/main" id="{18568A71-9EEF-4FE9-913D-9F295F01C50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861" tIns="45125" rIns="91861" bIns="45125"/>
          <a:lstStyle/>
          <a:p>
            <a:endParaRPr lang="id-ID" altLang="id-ID"/>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id="{3B1019A8-0DEC-45E9-90D7-06F47C16E139}"/>
              </a:ext>
            </a:extLst>
          </p:cNvPr>
          <p:cNvSpPr>
            <a:spLocks noGrp="1" noRot="1" noChangeAspect="1" noChangeArrowheads="1" noTextEdit="1"/>
          </p:cNvSpPr>
          <p:nvPr>
            <p:ph type="sldImg"/>
          </p:nvPr>
        </p:nvSpPr>
        <p:spPr>
          <a:ln/>
        </p:spPr>
      </p:sp>
      <p:sp>
        <p:nvSpPr>
          <p:cNvPr id="81923" name="Rectangle 3">
            <a:extLst>
              <a:ext uri="{FF2B5EF4-FFF2-40B4-BE49-F238E27FC236}">
                <a16:creationId xmlns:a16="http://schemas.microsoft.com/office/drawing/2014/main" id="{BDC1A54F-84E5-49CB-8403-33E4E617773D}"/>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a:extLst>
              <a:ext uri="{FF2B5EF4-FFF2-40B4-BE49-F238E27FC236}">
                <a16:creationId xmlns:a16="http://schemas.microsoft.com/office/drawing/2014/main" id="{9CCB8DAA-F810-4AA0-97BA-47A8EE921721}"/>
              </a:ext>
            </a:extLst>
          </p:cNvPr>
          <p:cNvSpPr>
            <a:spLocks noGrp="1" noRot="1" noChangeAspect="1" noChangeArrowheads="1" noTextEdit="1"/>
          </p:cNvSpPr>
          <p:nvPr>
            <p:ph type="sldImg"/>
          </p:nvPr>
        </p:nvSpPr>
        <p:spPr>
          <a:ln/>
        </p:spPr>
      </p:sp>
      <p:sp>
        <p:nvSpPr>
          <p:cNvPr id="83971" name="Rectangle 3">
            <a:extLst>
              <a:ext uri="{FF2B5EF4-FFF2-40B4-BE49-F238E27FC236}">
                <a16:creationId xmlns:a16="http://schemas.microsoft.com/office/drawing/2014/main" id="{2866C63B-9199-4363-91EA-800E87C169FD}"/>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pic>
        <p:nvPicPr>
          <p:cNvPr id="83972" name="Picture 4">
            <a:extLst>
              <a:ext uri="{FF2B5EF4-FFF2-40B4-BE49-F238E27FC236}">
                <a16:creationId xmlns:a16="http://schemas.microsoft.com/office/drawing/2014/main" id="{2221D1E9-C538-4765-9DAA-2BD677274F3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8425" y="4873625"/>
            <a:ext cx="4627563" cy="34702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a:extLst>
              <a:ext uri="{FF2B5EF4-FFF2-40B4-BE49-F238E27FC236}">
                <a16:creationId xmlns:a16="http://schemas.microsoft.com/office/drawing/2014/main" id="{F70DBC92-1F1C-4BF5-853C-B17A24AD371B}"/>
              </a:ext>
            </a:extLst>
          </p:cNvPr>
          <p:cNvSpPr>
            <a:spLocks noGrp="1" noRot="1" noChangeAspect="1" noChangeArrowheads="1" noTextEdit="1"/>
          </p:cNvSpPr>
          <p:nvPr>
            <p:ph type="sldImg"/>
          </p:nvPr>
        </p:nvSpPr>
        <p:spPr>
          <a:ln/>
        </p:spPr>
      </p:sp>
      <p:sp>
        <p:nvSpPr>
          <p:cNvPr id="86019" name="Rectangle 3">
            <a:extLst>
              <a:ext uri="{FF2B5EF4-FFF2-40B4-BE49-F238E27FC236}">
                <a16:creationId xmlns:a16="http://schemas.microsoft.com/office/drawing/2014/main" id="{306A50E7-A8F3-4C47-AE4B-9E78BF0FB439}"/>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pic>
        <p:nvPicPr>
          <p:cNvPr id="86020" name="Picture 4">
            <a:extLst>
              <a:ext uri="{FF2B5EF4-FFF2-40B4-BE49-F238E27FC236}">
                <a16:creationId xmlns:a16="http://schemas.microsoft.com/office/drawing/2014/main" id="{1CD11983-38E0-4303-9648-13840E52CB0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6025" y="4873625"/>
            <a:ext cx="4627563" cy="34702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a:extLst>
              <a:ext uri="{FF2B5EF4-FFF2-40B4-BE49-F238E27FC236}">
                <a16:creationId xmlns:a16="http://schemas.microsoft.com/office/drawing/2014/main" id="{B8DA69F9-EC13-4648-808E-D3E7A3E7BF42}"/>
              </a:ext>
            </a:extLst>
          </p:cNvPr>
          <p:cNvSpPr>
            <a:spLocks noGrp="1" noRot="1" noChangeAspect="1" noChangeArrowheads="1" noTextEdit="1"/>
          </p:cNvSpPr>
          <p:nvPr>
            <p:ph type="sldImg"/>
          </p:nvPr>
        </p:nvSpPr>
        <p:spPr>
          <a:ln/>
        </p:spPr>
      </p:sp>
      <p:sp>
        <p:nvSpPr>
          <p:cNvPr id="88067" name="Rectangle 3">
            <a:extLst>
              <a:ext uri="{FF2B5EF4-FFF2-40B4-BE49-F238E27FC236}">
                <a16:creationId xmlns:a16="http://schemas.microsoft.com/office/drawing/2014/main" id="{17C5CA53-DABD-40E6-ACF5-018504D3C68D}"/>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a:extLst>
              <a:ext uri="{FF2B5EF4-FFF2-40B4-BE49-F238E27FC236}">
                <a16:creationId xmlns:a16="http://schemas.microsoft.com/office/drawing/2014/main" id="{B9F1E28A-4509-4453-8D76-B6AA3D6E6047}"/>
              </a:ext>
            </a:extLst>
          </p:cNvPr>
          <p:cNvSpPr>
            <a:spLocks noGrp="1" noRot="1" noChangeAspect="1" noChangeArrowheads="1" noTextEdit="1"/>
          </p:cNvSpPr>
          <p:nvPr>
            <p:ph type="sldImg"/>
          </p:nvPr>
        </p:nvSpPr>
        <p:spPr>
          <a:ln/>
        </p:spPr>
      </p:sp>
      <p:sp>
        <p:nvSpPr>
          <p:cNvPr id="90115" name="Rectangle 3">
            <a:extLst>
              <a:ext uri="{FF2B5EF4-FFF2-40B4-BE49-F238E27FC236}">
                <a16:creationId xmlns:a16="http://schemas.microsoft.com/office/drawing/2014/main" id="{B417251B-1BC2-4D96-BB52-433955F8B09C}"/>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a:extLst>
              <a:ext uri="{FF2B5EF4-FFF2-40B4-BE49-F238E27FC236}">
                <a16:creationId xmlns:a16="http://schemas.microsoft.com/office/drawing/2014/main" id="{9767EDBD-56C7-4763-A309-54C19E673537}"/>
              </a:ext>
            </a:extLst>
          </p:cNvPr>
          <p:cNvSpPr>
            <a:spLocks noGrp="1" noRot="1" noChangeAspect="1" noChangeArrowheads="1" noTextEdit="1"/>
          </p:cNvSpPr>
          <p:nvPr>
            <p:ph type="sldImg"/>
          </p:nvPr>
        </p:nvSpPr>
        <p:spPr>
          <a:ln/>
        </p:spPr>
      </p:sp>
      <p:sp>
        <p:nvSpPr>
          <p:cNvPr id="92163" name="Rectangle 3">
            <a:extLst>
              <a:ext uri="{FF2B5EF4-FFF2-40B4-BE49-F238E27FC236}">
                <a16:creationId xmlns:a16="http://schemas.microsoft.com/office/drawing/2014/main" id="{73050536-A1AF-439C-93F9-3169E69FE4F4}"/>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a:extLst>
              <a:ext uri="{FF2B5EF4-FFF2-40B4-BE49-F238E27FC236}">
                <a16:creationId xmlns:a16="http://schemas.microsoft.com/office/drawing/2014/main" id="{EE20E9B0-3FB0-4459-B769-7A4A1DAE16C3}"/>
              </a:ext>
            </a:extLst>
          </p:cNvPr>
          <p:cNvSpPr>
            <a:spLocks noGrp="1" noRot="1" noChangeAspect="1" noChangeArrowheads="1" noTextEdit="1"/>
          </p:cNvSpPr>
          <p:nvPr>
            <p:ph type="sldImg"/>
          </p:nvPr>
        </p:nvSpPr>
        <p:spPr>
          <a:ln/>
        </p:spPr>
      </p:sp>
      <p:sp>
        <p:nvSpPr>
          <p:cNvPr id="94211" name="Rectangle 3">
            <a:extLst>
              <a:ext uri="{FF2B5EF4-FFF2-40B4-BE49-F238E27FC236}">
                <a16:creationId xmlns:a16="http://schemas.microsoft.com/office/drawing/2014/main" id="{D8D85344-502B-4661-8A13-F5520B7E77BF}"/>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a:extLst>
              <a:ext uri="{FF2B5EF4-FFF2-40B4-BE49-F238E27FC236}">
                <a16:creationId xmlns:a16="http://schemas.microsoft.com/office/drawing/2014/main" id="{4D44D44F-EF17-4FA8-A51B-E5652D2DADD3}"/>
              </a:ext>
            </a:extLst>
          </p:cNvPr>
          <p:cNvSpPr>
            <a:spLocks noGrp="1" noRot="1" noChangeAspect="1" noChangeArrowheads="1" noTextEdit="1"/>
          </p:cNvSpPr>
          <p:nvPr>
            <p:ph type="sldImg"/>
          </p:nvPr>
        </p:nvSpPr>
        <p:spPr>
          <a:ln/>
        </p:spPr>
      </p:sp>
      <p:sp>
        <p:nvSpPr>
          <p:cNvPr id="96259" name="Rectangle 3">
            <a:extLst>
              <a:ext uri="{FF2B5EF4-FFF2-40B4-BE49-F238E27FC236}">
                <a16:creationId xmlns:a16="http://schemas.microsoft.com/office/drawing/2014/main" id="{DF7F7F17-4547-48C0-9CE2-7CCBD1EB33E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a:extLst>
              <a:ext uri="{FF2B5EF4-FFF2-40B4-BE49-F238E27FC236}">
                <a16:creationId xmlns:a16="http://schemas.microsoft.com/office/drawing/2014/main" id="{CD8FFB0F-5DC8-442F-A35C-E193F7877AD6}"/>
              </a:ext>
            </a:extLst>
          </p:cNvPr>
          <p:cNvSpPr>
            <a:spLocks noGrp="1" noRot="1" noChangeAspect="1" noChangeArrowheads="1" noTextEdit="1"/>
          </p:cNvSpPr>
          <p:nvPr>
            <p:ph type="sldImg"/>
          </p:nvPr>
        </p:nvSpPr>
        <p:spPr>
          <a:ln/>
        </p:spPr>
      </p:sp>
      <p:sp>
        <p:nvSpPr>
          <p:cNvPr id="98307" name="Rectangle 3">
            <a:extLst>
              <a:ext uri="{FF2B5EF4-FFF2-40B4-BE49-F238E27FC236}">
                <a16:creationId xmlns:a16="http://schemas.microsoft.com/office/drawing/2014/main" id="{D45E56EC-A73A-43CF-8EE4-13959057551F}"/>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a:extLst>
              <a:ext uri="{FF2B5EF4-FFF2-40B4-BE49-F238E27FC236}">
                <a16:creationId xmlns:a16="http://schemas.microsoft.com/office/drawing/2014/main" id="{CB81AC35-4555-4BDA-953F-F44B50D37FD2}"/>
              </a:ext>
            </a:extLst>
          </p:cNvPr>
          <p:cNvSpPr>
            <a:spLocks noGrp="1" noRot="1" noChangeAspect="1" noChangeArrowheads="1" noTextEdit="1"/>
          </p:cNvSpPr>
          <p:nvPr>
            <p:ph type="sldImg"/>
          </p:nvPr>
        </p:nvSpPr>
        <p:spPr>
          <a:ln/>
        </p:spPr>
      </p:sp>
      <p:sp>
        <p:nvSpPr>
          <p:cNvPr id="100355" name="Rectangle 3">
            <a:extLst>
              <a:ext uri="{FF2B5EF4-FFF2-40B4-BE49-F238E27FC236}">
                <a16:creationId xmlns:a16="http://schemas.microsoft.com/office/drawing/2014/main" id="{F561FC3B-33C2-4A8D-A035-F58BA6B94E39}"/>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pic>
        <p:nvPicPr>
          <p:cNvPr id="100356" name="Picture 4">
            <a:extLst>
              <a:ext uri="{FF2B5EF4-FFF2-40B4-BE49-F238E27FC236}">
                <a16:creationId xmlns:a16="http://schemas.microsoft.com/office/drawing/2014/main" id="{DD03E3D1-C4BA-4978-AB4A-9174A03E427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6025" y="4797425"/>
            <a:ext cx="4627563" cy="34702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a:extLst>
              <a:ext uri="{FF2B5EF4-FFF2-40B4-BE49-F238E27FC236}">
                <a16:creationId xmlns:a16="http://schemas.microsoft.com/office/drawing/2014/main" id="{DD6395F9-84A4-4164-AC31-0930C8CC3578}"/>
              </a:ext>
            </a:extLst>
          </p:cNvPr>
          <p:cNvSpPr>
            <a:spLocks noGrp="1" noRot="1" noChangeAspect="1" noChangeArrowheads="1" noTextEdit="1"/>
          </p:cNvSpPr>
          <p:nvPr>
            <p:ph type="sldImg"/>
          </p:nvPr>
        </p:nvSpPr>
        <p:spPr>
          <a:ln/>
        </p:spPr>
      </p:sp>
      <p:sp>
        <p:nvSpPr>
          <p:cNvPr id="102403" name="Rectangle 3">
            <a:extLst>
              <a:ext uri="{FF2B5EF4-FFF2-40B4-BE49-F238E27FC236}">
                <a16:creationId xmlns:a16="http://schemas.microsoft.com/office/drawing/2014/main" id="{4E535363-7152-479C-AC8C-EBEFDC8CFDF3}"/>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8.emf"/><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25.emf"/></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6.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8340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Accounting Principles </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7046258" y="3159395"/>
            <a:ext cx="171307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Inventory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Accounting Principles </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7698389" y="4894721"/>
            <a:ext cx="16642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Inventory</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Accounting Principles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4</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50455" y="5459227"/>
            <a:ext cx="1664238" cy="523220"/>
          </a:xfrm>
          <a:prstGeom prst="rect">
            <a:avLst/>
          </a:prstGeom>
          <a:noFill/>
        </p:spPr>
        <p:txBody>
          <a:bodyPr wrap="none" rtlCol="0">
            <a:spAutoFit/>
          </a:bodyPr>
          <a:lstStyle/>
          <a:p>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Inventory</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7355" name="Rectangle 11">
            <a:extLst>
              <a:ext uri="{FF2B5EF4-FFF2-40B4-BE49-F238E27FC236}">
                <a16:creationId xmlns:a16="http://schemas.microsoft.com/office/drawing/2014/main" id="{0729802F-079F-4A4F-9B85-208171D4375D}"/>
              </a:ext>
            </a:extLst>
          </p:cNvPr>
          <p:cNvSpPr>
            <a:spLocks noChangeArrowheads="1"/>
          </p:cNvSpPr>
          <p:nvPr/>
        </p:nvSpPr>
        <p:spPr bwMode="auto">
          <a:xfrm>
            <a:off x="88392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697350" name="Rectangle 6">
            <a:extLst>
              <a:ext uri="{FF2B5EF4-FFF2-40B4-BE49-F238E27FC236}">
                <a16:creationId xmlns:a16="http://schemas.microsoft.com/office/drawing/2014/main" id="{F6D084EB-3289-45EA-9DC7-30B760260204}"/>
              </a:ext>
            </a:extLst>
          </p:cNvPr>
          <p:cNvSpPr>
            <a:spLocks noChangeArrowheads="1"/>
          </p:cNvSpPr>
          <p:nvPr/>
        </p:nvSpPr>
        <p:spPr bwMode="auto">
          <a:xfrm>
            <a:off x="1905000" y="457200"/>
            <a:ext cx="8382000" cy="560388"/>
          </a:xfrm>
          <a:prstGeom prst="rect">
            <a:avLst/>
          </a:prstGeom>
          <a:solidFill>
            <a:srgbClr val="009999"/>
          </a:solidFill>
          <a:ln w="12700" algn="ctr">
            <a:solidFill>
              <a:schemeClr val="tx1"/>
            </a:solidFill>
            <a:miter lim="800000"/>
            <a:headEnd/>
            <a:tailEnd/>
          </a:ln>
          <a:effectLst>
            <a:outerShdw dist="107763" dir="2700000" algn="ctr" rotWithShape="0">
              <a:srgbClr val="800000"/>
            </a:outerShdw>
          </a:effectLst>
        </p:spPr>
        <p:txBody>
          <a:bodyPr lIns="90488" tIns="44450" rIns="90488" bIns="44450"/>
          <a:lstStyle>
            <a:lvl1pPr marL="109538">
              <a:defRPr sz="2000">
                <a:solidFill>
                  <a:schemeClr val="tx1"/>
                </a:solidFill>
                <a:latin typeface="Comic Sans MS" panose="030F0702030302020204" pitchFamily="66" charset="0"/>
              </a:defRPr>
            </a:lvl1pPr>
            <a:lvl2pPr marL="109538">
              <a:defRPr sz="2000">
                <a:solidFill>
                  <a:schemeClr val="tx1"/>
                </a:solidFill>
                <a:latin typeface="Comic Sans MS" panose="030F0702030302020204" pitchFamily="66" charset="0"/>
              </a:defRPr>
            </a:lvl2pPr>
            <a:lvl3pPr marL="109538">
              <a:defRPr sz="2000">
                <a:solidFill>
                  <a:schemeClr val="tx1"/>
                </a:solidFill>
                <a:latin typeface="Comic Sans MS" panose="030F0702030302020204" pitchFamily="66" charset="0"/>
              </a:defRPr>
            </a:lvl3pPr>
            <a:lvl4pPr marL="109538">
              <a:defRPr sz="2000">
                <a:solidFill>
                  <a:schemeClr val="tx1"/>
                </a:solidFill>
                <a:latin typeface="Comic Sans MS" panose="030F0702030302020204" pitchFamily="66" charset="0"/>
              </a:defRPr>
            </a:lvl4pPr>
            <a:lvl5pPr marL="109538">
              <a:defRPr sz="2000">
                <a:solidFill>
                  <a:schemeClr val="tx1"/>
                </a:solidFill>
                <a:latin typeface="Comic Sans MS" panose="030F0702030302020204" pitchFamily="66" charset="0"/>
              </a:defRPr>
            </a:lvl5pPr>
            <a:lvl6pPr marL="566738" algn="ctr" eaLnBrk="0" fontAlgn="base" hangingPunct="0">
              <a:spcBef>
                <a:spcPct val="0"/>
              </a:spcBef>
              <a:spcAft>
                <a:spcPct val="0"/>
              </a:spcAft>
              <a:defRPr sz="2000">
                <a:solidFill>
                  <a:schemeClr val="tx1"/>
                </a:solidFill>
                <a:latin typeface="Comic Sans MS" panose="030F0702030302020204" pitchFamily="66" charset="0"/>
              </a:defRPr>
            </a:lvl6pPr>
            <a:lvl7pPr marL="1023938" algn="ctr" eaLnBrk="0" fontAlgn="base" hangingPunct="0">
              <a:spcBef>
                <a:spcPct val="0"/>
              </a:spcBef>
              <a:spcAft>
                <a:spcPct val="0"/>
              </a:spcAft>
              <a:defRPr sz="2000">
                <a:solidFill>
                  <a:schemeClr val="tx1"/>
                </a:solidFill>
                <a:latin typeface="Comic Sans MS" panose="030F0702030302020204" pitchFamily="66" charset="0"/>
              </a:defRPr>
            </a:lvl7pPr>
            <a:lvl8pPr marL="1481138" algn="ctr" eaLnBrk="0" fontAlgn="base" hangingPunct="0">
              <a:spcBef>
                <a:spcPct val="0"/>
              </a:spcBef>
              <a:spcAft>
                <a:spcPct val="0"/>
              </a:spcAft>
              <a:defRPr sz="2000">
                <a:solidFill>
                  <a:schemeClr val="tx1"/>
                </a:solidFill>
                <a:latin typeface="Comic Sans MS" panose="030F0702030302020204" pitchFamily="66" charset="0"/>
              </a:defRPr>
            </a:lvl8pPr>
            <a:lvl9pPr marL="1938338"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defRPr/>
            </a:pPr>
            <a:r>
              <a:rPr lang="en-US" altLang="id-ID" sz="2800" b="1">
                <a:solidFill>
                  <a:schemeClr val="bg1"/>
                </a:solidFill>
                <a:effectLst>
                  <a:outerShdw blurRad="38100" dist="38100" dir="2700000" algn="tl">
                    <a:srgbClr val="000000"/>
                  </a:outerShdw>
                </a:effectLst>
                <a:latin typeface="Arial" panose="020B0604020202020204" pitchFamily="34" charset="0"/>
              </a:rPr>
              <a:t>Inventories</a:t>
            </a:r>
          </a:p>
        </p:txBody>
      </p:sp>
      <p:sp>
        <p:nvSpPr>
          <p:cNvPr id="697351" name="Rectangle 7">
            <a:extLst>
              <a:ext uri="{FF2B5EF4-FFF2-40B4-BE49-F238E27FC236}">
                <a16:creationId xmlns:a16="http://schemas.microsoft.com/office/drawing/2014/main" id="{50B6C4EB-E2BB-4C76-8574-30309E4BBEE8}"/>
              </a:ext>
            </a:extLst>
          </p:cNvPr>
          <p:cNvSpPr>
            <a:spLocks noChangeArrowheads="1"/>
          </p:cNvSpPr>
          <p:nvPr/>
        </p:nvSpPr>
        <p:spPr bwMode="auto">
          <a:xfrm>
            <a:off x="3505200" y="3067050"/>
            <a:ext cx="1676400" cy="27432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Taking a physical inventory</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Determining ownership of goods</a:t>
            </a:r>
          </a:p>
        </p:txBody>
      </p:sp>
      <p:sp>
        <p:nvSpPr>
          <p:cNvPr id="697352" name="Rectangle 8">
            <a:extLst>
              <a:ext uri="{FF2B5EF4-FFF2-40B4-BE49-F238E27FC236}">
                <a16:creationId xmlns:a16="http://schemas.microsoft.com/office/drawing/2014/main" id="{00065CE8-56C1-4A43-AB45-F8FD58CCCCC2}"/>
              </a:ext>
            </a:extLst>
          </p:cNvPr>
          <p:cNvSpPr>
            <a:spLocks noChangeArrowheads="1"/>
          </p:cNvSpPr>
          <p:nvPr/>
        </p:nvSpPr>
        <p:spPr bwMode="auto">
          <a:xfrm>
            <a:off x="18288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Classifying Inventory</a:t>
            </a:r>
          </a:p>
        </p:txBody>
      </p:sp>
      <p:sp>
        <p:nvSpPr>
          <p:cNvPr id="697353" name="Rectangle 9">
            <a:extLst>
              <a:ext uri="{FF2B5EF4-FFF2-40B4-BE49-F238E27FC236}">
                <a16:creationId xmlns:a16="http://schemas.microsoft.com/office/drawing/2014/main" id="{696703F3-77E6-4683-84C5-2CD054CEE6BE}"/>
              </a:ext>
            </a:extLst>
          </p:cNvPr>
          <p:cNvSpPr>
            <a:spLocks noChangeArrowheads="1"/>
          </p:cNvSpPr>
          <p:nvPr/>
        </p:nvSpPr>
        <p:spPr bwMode="auto">
          <a:xfrm>
            <a:off x="35814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697354" name="Rectangle 10">
            <a:extLst>
              <a:ext uri="{FF2B5EF4-FFF2-40B4-BE49-F238E27FC236}">
                <a16:creationId xmlns:a16="http://schemas.microsoft.com/office/drawing/2014/main" id="{F512AE81-DF08-4FF2-AFFC-D63D55DBB4D5}"/>
              </a:ext>
            </a:extLst>
          </p:cNvPr>
          <p:cNvSpPr>
            <a:spLocks noChangeArrowheads="1"/>
          </p:cNvSpPr>
          <p:nvPr/>
        </p:nvSpPr>
        <p:spPr bwMode="auto">
          <a:xfrm>
            <a:off x="53340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2" name="Rectangle 11">
            <a:extLst>
              <a:ext uri="{FF2B5EF4-FFF2-40B4-BE49-F238E27FC236}">
                <a16:creationId xmlns:a16="http://schemas.microsoft.com/office/drawing/2014/main" id="{DFEA3BC3-CBA4-475C-BEE6-51D3828E066E}"/>
              </a:ext>
            </a:extLst>
          </p:cNvPr>
          <p:cNvSpPr>
            <a:spLocks noChangeArrowheads="1"/>
          </p:cNvSpPr>
          <p:nvPr/>
        </p:nvSpPr>
        <p:spPr bwMode="auto">
          <a:xfrm>
            <a:off x="70866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697357" name="Rectangle 13">
            <a:extLst>
              <a:ext uri="{FF2B5EF4-FFF2-40B4-BE49-F238E27FC236}">
                <a16:creationId xmlns:a16="http://schemas.microsoft.com/office/drawing/2014/main" id="{AC4632D5-80EB-40B1-A7EA-C853EDF9BB06}"/>
              </a:ext>
            </a:extLst>
          </p:cNvPr>
          <p:cNvSpPr>
            <a:spLocks noChangeArrowheads="1"/>
          </p:cNvSpPr>
          <p:nvPr/>
        </p:nvSpPr>
        <p:spPr bwMode="auto">
          <a:xfrm>
            <a:off x="1752600" y="3067050"/>
            <a:ext cx="1752600" cy="2590800"/>
          </a:xfrm>
          <a:prstGeom prst="rect">
            <a:avLst/>
          </a:prstGeom>
          <a:noFill/>
          <a:ln>
            <a:noFill/>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685800" indent="-22860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543050" indent="-171450">
              <a:defRPr sz="2000">
                <a:solidFill>
                  <a:schemeClr val="tx1"/>
                </a:solidFill>
                <a:latin typeface="Comic Sans MS" panose="030F0702030302020204" pitchFamily="66" charset="0"/>
              </a:defRPr>
            </a:lvl4pPr>
            <a:lvl5pPr marL="2000250" indent="-171450">
              <a:defRPr sz="2000">
                <a:solidFill>
                  <a:schemeClr val="tx1"/>
                </a:solidFill>
                <a:latin typeface="Comic Sans MS" panose="030F0702030302020204" pitchFamily="66" charset="0"/>
              </a:defRPr>
            </a:lvl5pPr>
            <a:lvl6pPr marL="2457450" indent="-171450" algn="ctr" eaLnBrk="0" fontAlgn="base" hangingPunct="0">
              <a:spcBef>
                <a:spcPct val="0"/>
              </a:spcBef>
              <a:spcAft>
                <a:spcPct val="0"/>
              </a:spcAft>
              <a:defRPr sz="2000">
                <a:solidFill>
                  <a:schemeClr val="tx1"/>
                </a:solidFill>
                <a:latin typeface="Comic Sans MS" panose="030F0702030302020204" pitchFamily="66" charset="0"/>
              </a:defRPr>
            </a:lvl6pPr>
            <a:lvl7pPr marL="2914650" indent="-171450" algn="ctr" eaLnBrk="0" fontAlgn="base" hangingPunct="0">
              <a:spcBef>
                <a:spcPct val="0"/>
              </a:spcBef>
              <a:spcAft>
                <a:spcPct val="0"/>
              </a:spcAft>
              <a:defRPr sz="2000">
                <a:solidFill>
                  <a:schemeClr val="tx1"/>
                </a:solidFill>
                <a:latin typeface="Comic Sans MS" panose="030F0702030302020204" pitchFamily="66" charset="0"/>
              </a:defRPr>
            </a:lvl7pPr>
            <a:lvl8pPr marL="3371850" indent="-171450" algn="ctr" eaLnBrk="0" fontAlgn="base" hangingPunct="0">
              <a:spcBef>
                <a:spcPct val="0"/>
              </a:spcBef>
              <a:spcAft>
                <a:spcPct val="0"/>
              </a:spcAft>
              <a:defRPr sz="2000">
                <a:solidFill>
                  <a:schemeClr val="tx1"/>
                </a:solidFill>
                <a:latin typeface="Comic Sans MS" panose="030F0702030302020204" pitchFamily="66" charset="0"/>
              </a:defRPr>
            </a:lvl8pPr>
            <a:lvl9pPr marL="3829050" indent="-17145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Finished goods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Work in process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Raw materials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58" name="Rectangle 14">
            <a:extLst>
              <a:ext uri="{FF2B5EF4-FFF2-40B4-BE49-F238E27FC236}">
                <a16:creationId xmlns:a16="http://schemas.microsoft.com/office/drawing/2014/main" id="{811A6393-A4AF-4D74-8DB9-5F095763EE63}"/>
              </a:ext>
            </a:extLst>
          </p:cNvPr>
          <p:cNvSpPr>
            <a:spLocks noChangeArrowheads="1"/>
          </p:cNvSpPr>
          <p:nvPr/>
        </p:nvSpPr>
        <p:spPr bwMode="auto">
          <a:xfrm>
            <a:off x="5257800" y="3067050"/>
            <a:ext cx="1828800" cy="325755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Specific identification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Cost flow assumptions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Financial statement and tax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Consistent use</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Lower-of-cost-or-net realizable value</a:t>
            </a:r>
          </a:p>
        </p:txBody>
      </p:sp>
      <p:sp>
        <p:nvSpPr>
          <p:cNvPr id="697359" name="Rectangle 15">
            <a:extLst>
              <a:ext uri="{FF2B5EF4-FFF2-40B4-BE49-F238E27FC236}">
                <a16:creationId xmlns:a16="http://schemas.microsoft.com/office/drawing/2014/main" id="{C756AB29-40C7-44F8-9E47-EC11964C29D6}"/>
              </a:ext>
            </a:extLst>
          </p:cNvPr>
          <p:cNvSpPr>
            <a:spLocks noChangeArrowheads="1"/>
          </p:cNvSpPr>
          <p:nvPr/>
        </p:nvSpPr>
        <p:spPr bwMode="auto">
          <a:xfrm>
            <a:off x="7010400" y="3067050"/>
            <a:ext cx="1752600" cy="19050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Income statement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Statement of financial position effects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60" name="Rectangle 16">
            <a:extLst>
              <a:ext uri="{FF2B5EF4-FFF2-40B4-BE49-F238E27FC236}">
                <a16:creationId xmlns:a16="http://schemas.microsoft.com/office/drawing/2014/main" id="{6A3287A8-8B60-45B8-9CEF-038C56A9AC11}"/>
              </a:ext>
            </a:extLst>
          </p:cNvPr>
          <p:cNvSpPr>
            <a:spLocks noChangeArrowheads="1"/>
          </p:cNvSpPr>
          <p:nvPr/>
        </p:nvSpPr>
        <p:spPr bwMode="auto">
          <a:xfrm>
            <a:off x="8763000" y="3067050"/>
            <a:ext cx="1905000" cy="35052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Presentation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Analysis using inventory turnover</a:t>
            </a:r>
          </a:p>
        </p:txBody>
      </p:sp>
      <p:sp>
        <p:nvSpPr>
          <p:cNvPr id="5133" name="Line 20">
            <a:extLst>
              <a:ext uri="{FF2B5EF4-FFF2-40B4-BE49-F238E27FC236}">
                <a16:creationId xmlns:a16="http://schemas.microsoft.com/office/drawing/2014/main" id="{F7974C91-8668-4EFF-8727-6217A991BAFB}"/>
              </a:ext>
            </a:extLst>
          </p:cNvPr>
          <p:cNvSpPr>
            <a:spLocks noChangeShapeType="1"/>
          </p:cNvSpPr>
          <p:nvPr/>
        </p:nvSpPr>
        <p:spPr bwMode="auto">
          <a:xfrm>
            <a:off x="18430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4" name="Line 21">
            <a:extLst>
              <a:ext uri="{FF2B5EF4-FFF2-40B4-BE49-F238E27FC236}">
                <a16:creationId xmlns:a16="http://schemas.microsoft.com/office/drawing/2014/main" id="{277D645D-5CDC-42C6-ABBA-7041DDC3A303}"/>
              </a:ext>
            </a:extLst>
          </p:cNvPr>
          <p:cNvSpPr>
            <a:spLocks noChangeShapeType="1"/>
          </p:cNvSpPr>
          <p:nvPr/>
        </p:nvSpPr>
        <p:spPr bwMode="auto">
          <a:xfrm>
            <a:off x="35956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5" name="Line 22">
            <a:extLst>
              <a:ext uri="{FF2B5EF4-FFF2-40B4-BE49-F238E27FC236}">
                <a16:creationId xmlns:a16="http://schemas.microsoft.com/office/drawing/2014/main" id="{54488E88-52F0-4794-9BE5-C4319E910871}"/>
              </a:ext>
            </a:extLst>
          </p:cNvPr>
          <p:cNvSpPr>
            <a:spLocks noChangeShapeType="1"/>
          </p:cNvSpPr>
          <p:nvPr/>
        </p:nvSpPr>
        <p:spPr bwMode="auto">
          <a:xfrm>
            <a:off x="53482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6" name="Line 23">
            <a:extLst>
              <a:ext uri="{FF2B5EF4-FFF2-40B4-BE49-F238E27FC236}">
                <a16:creationId xmlns:a16="http://schemas.microsoft.com/office/drawing/2014/main" id="{725FA80C-B12F-4290-8D16-370A877EAD3D}"/>
              </a:ext>
            </a:extLst>
          </p:cNvPr>
          <p:cNvSpPr>
            <a:spLocks noChangeShapeType="1"/>
          </p:cNvSpPr>
          <p:nvPr/>
        </p:nvSpPr>
        <p:spPr bwMode="auto">
          <a:xfrm>
            <a:off x="71008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7" name="Line 24">
            <a:extLst>
              <a:ext uri="{FF2B5EF4-FFF2-40B4-BE49-F238E27FC236}">
                <a16:creationId xmlns:a16="http://schemas.microsoft.com/office/drawing/2014/main" id="{857291F3-025F-4DDE-86AC-A647EBAFBF6C}"/>
              </a:ext>
            </a:extLst>
          </p:cNvPr>
          <p:cNvSpPr>
            <a:spLocks noChangeShapeType="1"/>
          </p:cNvSpPr>
          <p:nvPr/>
        </p:nvSpPr>
        <p:spPr bwMode="auto">
          <a:xfrm>
            <a:off x="88534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5138" name="AutoShape 26">
            <a:extLst>
              <a:ext uri="{FF2B5EF4-FFF2-40B4-BE49-F238E27FC236}">
                <a16:creationId xmlns:a16="http://schemas.microsoft.com/office/drawing/2014/main" id="{66ADE1AC-AFDC-49EC-94DF-C15E6003A470}"/>
              </a:ext>
            </a:extLst>
          </p:cNvPr>
          <p:cNvCxnSpPr>
            <a:cxnSpLocks noChangeShapeType="1"/>
          </p:cNvCxnSpPr>
          <p:nvPr/>
        </p:nvCxnSpPr>
        <p:spPr bwMode="auto">
          <a:xfrm rot="5400000">
            <a:off x="4029075" y="-333375"/>
            <a:ext cx="666750" cy="34671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39" name="AutoShape 27">
            <a:extLst>
              <a:ext uri="{FF2B5EF4-FFF2-40B4-BE49-F238E27FC236}">
                <a16:creationId xmlns:a16="http://schemas.microsoft.com/office/drawing/2014/main" id="{56853A43-E972-4BCE-93E3-C61719F17624}"/>
              </a:ext>
            </a:extLst>
          </p:cNvPr>
          <p:cNvCxnSpPr>
            <a:cxnSpLocks noChangeShapeType="1"/>
          </p:cNvCxnSpPr>
          <p:nvPr/>
        </p:nvCxnSpPr>
        <p:spPr bwMode="auto">
          <a:xfrm rot="5400000">
            <a:off x="4905375" y="542925"/>
            <a:ext cx="666750" cy="17145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0" name="AutoShape 28">
            <a:extLst>
              <a:ext uri="{FF2B5EF4-FFF2-40B4-BE49-F238E27FC236}">
                <a16:creationId xmlns:a16="http://schemas.microsoft.com/office/drawing/2014/main" id="{E1548B1B-B26D-4205-BD81-D819F3D1CDB5}"/>
              </a:ext>
            </a:extLst>
          </p:cNvPr>
          <p:cNvCxnSpPr>
            <a:cxnSpLocks noChangeShapeType="1"/>
          </p:cNvCxnSpPr>
          <p:nvPr/>
        </p:nvCxnSpPr>
        <p:spPr bwMode="auto">
          <a:xfrm rot="16200000" flipH="1">
            <a:off x="6657975" y="504825"/>
            <a:ext cx="666750" cy="17907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1" name="AutoShape 29">
            <a:extLst>
              <a:ext uri="{FF2B5EF4-FFF2-40B4-BE49-F238E27FC236}">
                <a16:creationId xmlns:a16="http://schemas.microsoft.com/office/drawing/2014/main" id="{34BEDE50-D036-461F-9C44-26FB882452EA}"/>
              </a:ext>
            </a:extLst>
          </p:cNvPr>
          <p:cNvCxnSpPr>
            <a:cxnSpLocks noChangeShapeType="1"/>
          </p:cNvCxnSpPr>
          <p:nvPr/>
        </p:nvCxnSpPr>
        <p:spPr bwMode="auto">
          <a:xfrm rot="16200000" flipH="1">
            <a:off x="7534275" y="-371475"/>
            <a:ext cx="666750" cy="35433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2" name="AutoShape 30">
            <a:extLst>
              <a:ext uri="{FF2B5EF4-FFF2-40B4-BE49-F238E27FC236}">
                <a16:creationId xmlns:a16="http://schemas.microsoft.com/office/drawing/2014/main" id="{02721750-DC92-4BF8-96D7-35F119F2CC09}"/>
              </a:ext>
            </a:extLst>
          </p:cNvPr>
          <p:cNvCxnSpPr>
            <a:cxnSpLocks noChangeShapeType="1"/>
          </p:cNvCxnSpPr>
          <p:nvPr/>
        </p:nvCxnSpPr>
        <p:spPr bwMode="auto">
          <a:xfrm>
            <a:off x="6096000" y="1066800"/>
            <a:ext cx="0" cy="685800"/>
          </a:xfrm>
          <a:prstGeom prst="straightConnector1">
            <a:avLst/>
          </a:prstGeom>
          <a:noFill/>
          <a:ln w="38100" cap="sq">
            <a:solidFill>
              <a:srgbClr val="80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7593" name="Rectangle 9">
            <a:extLst>
              <a:ext uri="{FF2B5EF4-FFF2-40B4-BE49-F238E27FC236}">
                <a16:creationId xmlns:a16="http://schemas.microsoft.com/office/drawing/2014/main" id="{7A946EF8-E2EE-4A10-9B88-A68C57584449}"/>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Classifying Inventory</a:t>
            </a:r>
          </a:p>
        </p:txBody>
      </p:sp>
      <p:sp>
        <p:nvSpPr>
          <p:cNvPr id="7171" name="Rectangle 11">
            <a:extLst>
              <a:ext uri="{FF2B5EF4-FFF2-40B4-BE49-F238E27FC236}">
                <a16:creationId xmlns:a16="http://schemas.microsoft.com/office/drawing/2014/main" id="{50C7F81D-F239-4AC8-96B0-69608CA154C3}"/>
              </a:ext>
            </a:extLst>
          </p:cNvPr>
          <p:cNvSpPr>
            <a:spLocks noChangeArrowheads="1"/>
          </p:cNvSpPr>
          <p:nvPr/>
        </p:nvSpPr>
        <p:spPr bwMode="auto">
          <a:xfrm>
            <a:off x="2209800" y="2514600"/>
            <a:ext cx="3581400" cy="958850"/>
          </a:xfrm>
          <a:prstGeom prst="rect">
            <a:avLst/>
          </a:prstGeom>
          <a:solidFill>
            <a:schemeClr val="bg1"/>
          </a:solidFill>
          <a:ln w="28575" cap="sq">
            <a:solidFill>
              <a:schemeClr val="tx1"/>
            </a:solidFill>
            <a:miter lim="800000"/>
            <a:headEnd type="none" w="sm" len="sm"/>
            <a:tailEnd type="none" w="sm" len="sm"/>
          </a:ln>
        </p:spPr>
        <p:txBody>
          <a:bodyPr>
            <a:spAutoFit/>
          </a:bodyPr>
          <a:lstStyle>
            <a:lvl1pPr marL="346075" indent="-346075">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50000"/>
              </a:spcBef>
              <a:buClrTx/>
              <a:buSzPct val="80000"/>
              <a:buFontTx/>
              <a:buNone/>
            </a:pPr>
            <a:r>
              <a:rPr lang="en-US" altLang="id-ID" sz="2200" b="0">
                <a:solidFill>
                  <a:schemeClr val="tx1"/>
                </a:solidFill>
              </a:rPr>
              <a:t>One Classification:</a:t>
            </a:r>
          </a:p>
          <a:p>
            <a:pPr>
              <a:spcBef>
                <a:spcPct val="50000"/>
              </a:spcBef>
              <a:buClrTx/>
              <a:buSzPct val="80000"/>
              <a:buFontTx/>
              <a:buBlip>
                <a:blip r:embed="rId3"/>
              </a:buBlip>
            </a:pPr>
            <a:r>
              <a:rPr lang="en-US" altLang="id-ID" sz="2200" b="0">
                <a:solidFill>
                  <a:schemeClr val="tx1"/>
                </a:solidFill>
              </a:rPr>
              <a:t>Merchandise Inventory</a:t>
            </a:r>
          </a:p>
        </p:txBody>
      </p:sp>
      <p:sp>
        <p:nvSpPr>
          <p:cNvPr id="7172" name="Rectangle 12">
            <a:extLst>
              <a:ext uri="{FF2B5EF4-FFF2-40B4-BE49-F238E27FC236}">
                <a16:creationId xmlns:a16="http://schemas.microsoft.com/office/drawing/2014/main" id="{87294ADA-FE83-4BCC-B174-B9BFBD35148A}"/>
              </a:ext>
            </a:extLst>
          </p:cNvPr>
          <p:cNvSpPr>
            <a:spLocks noChangeArrowheads="1"/>
          </p:cNvSpPr>
          <p:nvPr/>
        </p:nvSpPr>
        <p:spPr bwMode="auto">
          <a:xfrm>
            <a:off x="6324600" y="2514601"/>
            <a:ext cx="3581400" cy="1965325"/>
          </a:xfrm>
          <a:prstGeom prst="rect">
            <a:avLst/>
          </a:prstGeom>
          <a:solidFill>
            <a:schemeClr val="bg1"/>
          </a:solidFill>
          <a:ln w="28575" cap="sq">
            <a:solidFill>
              <a:schemeClr val="tx1"/>
            </a:solidFill>
            <a:miter lim="800000"/>
            <a:headEnd type="none" w="sm" len="sm"/>
            <a:tailEnd type="none" w="sm" len="sm"/>
          </a:ln>
        </p:spPr>
        <p:txBody>
          <a:bodyPr>
            <a:spAutoFit/>
          </a:bodyPr>
          <a:lstStyle>
            <a:lvl1pPr marL="346075" indent="-346075">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50000"/>
              </a:spcBef>
              <a:buClrTx/>
              <a:buSzPct val="80000"/>
              <a:buFontTx/>
              <a:buNone/>
            </a:pPr>
            <a:r>
              <a:rPr lang="en-US" altLang="id-ID" sz="2200" b="0" dirty="0">
                <a:solidFill>
                  <a:schemeClr val="tx1"/>
                </a:solidFill>
              </a:rPr>
              <a:t>Three Classifications:</a:t>
            </a:r>
          </a:p>
          <a:p>
            <a:pPr>
              <a:spcBef>
                <a:spcPct val="50000"/>
              </a:spcBef>
              <a:buClrTx/>
              <a:buSzPct val="80000"/>
              <a:buFontTx/>
              <a:buBlip>
                <a:blip r:embed="rId3"/>
              </a:buBlip>
            </a:pPr>
            <a:r>
              <a:rPr lang="en-US" altLang="id-ID" sz="2200" b="0" dirty="0">
                <a:solidFill>
                  <a:schemeClr val="tx1"/>
                </a:solidFill>
              </a:rPr>
              <a:t>Raw Materials</a:t>
            </a:r>
          </a:p>
          <a:p>
            <a:pPr>
              <a:spcBef>
                <a:spcPct val="50000"/>
              </a:spcBef>
              <a:buClrTx/>
              <a:buSzPct val="80000"/>
              <a:buFontTx/>
              <a:buBlip>
                <a:blip r:embed="rId3"/>
              </a:buBlip>
            </a:pPr>
            <a:r>
              <a:rPr lang="en-US" altLang="id-ID" sz="2200" b="0" dirty="0">
                <a:solidFill>
                  <a:schemeClr val="tx1"/>
                </a:solidFill>
              </a:rPr>
              <a:t>Work in Process</a:t>
            </a:r>
          </a:p>
          <a:p>
            <a:pPr>
              <a:spcBef>
                <a:spcPct val="50000"/>
              </a:spcBef>
              <a:buClrTx/>
              <a:buSzPct val="80000"/>
              <a:buFontTx/>
              <a:buBlip>
                <a:blip r:embed="rId3"/>
              </a:buBlip>
            </a:pPr>
            <a:r>
              <a:rPr lang="en-US" altLang="id-ID" sz="2200" b="0" dirty="0">
                <a:solidFill>
                  <a:schemeClr val="tx1"/>
                </a:solidFill>
              </a:rPr>
              <a:t>Finished Goods</a:t>
            </a:r>
          </a:p>
        </p:txBody>
      </p:sp>
      <p:sp>
        <p:nvSpPr>
          <p:cNvPr id="7173" name="Rectangle 13">
            <a:extLst>
              <a:ext uri="{FF2B5EF4-FFF2-40B4-BE49-F238E27FC236}">
                <a16:creationId xmlns:a16="http://schemas.microsoft.com/office/drawing/2014/main" id="{8EA589F0-FF96-4643-9B26-98E9896A156B}"/>
              </a:ext>
            </a:extLst>
          </p:cNvPr>
          <p:cNvSpPr>
            <a:spLocks noChangeArrowheads="1"/>
          </p:cNvSpPr>
          <p:nvPr/>
        </p:nvSpPr>
        <p:spPr bwMode="auto">
          <a:xfrm>
            <a:off x="2209800" y="1525589"/>
            <a:ext cx="3581400" cy="974725"/>
          </a:xfrm>
          <a:prstGeom prst="rect">
            <a:avLst/>
          </a:prstGeom>
          <a:solidFill>
            <a:srgbClr val="F6E27C"/>
          </a:solidFill>
          <a:ln w="28575" cap="sq">
            <a:solidFill>
              <a:schemeClr val="tx1"/>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dirty="0">
                <a:solidFill>
                  <a:schemeClr val="tx1"/>
                </a:solidFill>
              </a:rPr>
              <a:t>Merchandising Company</a:t>
            </a:r>
          </a:p>
        </p:txBody>
      </p:sp>
      <p:sp>
        <p:nvSpPr>
          <p:cNvPr id="7174" name="Rectangle 14">
            <a:extLst>
              <a:ext uri="{FF2B5EF4-FFF2-40B4-BE49-F238E27FC236}">
                <a16:creationId xmlns:a16="http://schemas.microsoft.com/office/drawing/2014/main" id="{F8FD62BF-1263-4876-901E-A88AA49FA520}"/>
              </a:ext>
            </a:extLst>
          </p:cNvPr>
          <p:cNvSpPr>
            <a:spLocks noChangeArrowheads="1"/>
          </p:cNvSpPr>
          <p:nvPr/>
        </p:nvSpPr>
        <p:spPr bwMode="auto">
          <a:xfrm>
            <a:off x="6324600" y="1524001"/>
            <a:ext cx="3581400" cy="974725"/>
          </a:xfrm>
          <a:prstGeom prst="rect">
            <a:avLst/>
          </a:prstGeom>
          <a:solidFill>
            <a:srgbClr val="F6E27C"/>
          </a:solidFill>
          <a:ln w="28575" cap="sq">
            <a:solidFill>
              <a:schemeClr val="tx1"/>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dirty="0">
                <a:solidFill>
                  <a:schemeClr val="tx1"/>
                </a:solidFill>
              </a:rPr>
              <a:t>Manufacturing Company</a:t>
            </a:r>
          </a:p>
        </p:txBody>
      </p:sp>
      <p:sp>
        <p:nvSpPr>
          <p:cNvPr id="7175" name="Rectangle 15">
            <a:extLst>
              <a:ext uri="{FF2B5EF4-FFF2-40B4-BE49-F238E27FC236}">
                <a16:creationId xmlns:a16="http://schemas.microsoft.com/office/drawing/2014/main" id="{2B1EC63B-D6A2-41F7-8492-0C2CE0B00DFE}"/>
              </a:ext>
            </a:extLst>
          </p:cNvPr>
          <p:cNvSpPr>
            <a:spLocks noChangeArrowheads="1"/>
          </p:cNvSpPr>
          <p:nvPr/>
        </p:nvSpPr>
        <p:spPr bwMode="auto">
          <a:xfrm>
            <a:off x="1981200" y="5181601"/>
            <a:ext cx="8382000" cy="790575"/>
          </a:xfrm>
          <a:prstGeom prst="rect">
            <a:avLst/>
          </a:prstGeom>
          <a:solidFill>
            <a:srgbClr val="FAEFB6"/>
          </a:solidFill>
          <a:ln w="28575" cap="sq">
            <a:solidFill>
              <a:schemeClr val="tx1"/>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200" b="0" dirty="0">
                <a:solidFill>
                  <a:schemeClr val="tx1"/>
                </a:solidFill>
              </a:rPr>
              <a:t>Regardless of the classification, companies report all inventories under Current Assets on the statement of financial position.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a:extLst>
              <a:ext uri="{FF2B5EF4-FFF2-40B4-BE49-F238E27FC236}">
                <a16:creationId xmlns:a16="http://schemas.microsoft.com/office/drawing/2014/main" id="{5A4D90FC-CDE6-4212-BEE5-5E4258DEE5EA}"/>
              </a:ext>
            </a:extLst>
          </p:cNvPr>
          <p:cNvSpPr txBox="1">
            <a:spLocks noChangeArrowheads="1"/>
          </p:cNvSpPr>
          <p:nvPr/>
        </p:nvSpPr>
        <p:spPr bwMode="auto">
          <a:xfrm>
            <a:off x="2133600" y="1371601"/>
            <a:ext cx="7772400" cy="529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marL="457200" indent="-4572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0000"/>
              </a:lnSpc>
              <a:spcBef>
                <a:spcPct val="30000"/>
              </a:spcBef>
              <a:spcAft>
                <a:spcPct val="20000"/>
              </a:spcAft>
              <a:buClrTx/>
              <a:buSzPct val="80000"/>
              <a:buFontTx/>
              <a:buNone/>
            </a:pPr>
            <a:r>
              <a:rPr lang="en-US" altLang="id-ID" b="0">
                <a:solidFill>
                  <a:schemeClr val="tx1"/>
                </a:solidFill>
              </a:rPr>
              <a:t>Physical Inventory taken for two reasons:</a:t>
            </a:r>
          </a:p>
        </p:txBody>
      </p:sp>
      <p:sp>
        <p:nvSpPr>
          <p:cNvPr id="9219" name="Text Box 4">
            <a:extLst>
              <a:ext uri="{FF2B5EF4-FFF2-40B4-BE49-F238E27FC236}">
                <a16:creationId xmlns:a16="http://schemas.microsoft.com/office/drawing/2014/main" id="{0D8C5664-825B-43D8-AAD5-97ADDD758E3D}"/>
              </a:ext>
            </a:extLst>
          </p:cNvPr>
          <p:cNvSpPr txBox="1">
            <a:spLocks noChangeArrowheads="1"/>
          </p:cNvSpPr>
          <p:nvPr/>
        </p:nvSpPr>
        <p:spPr bwMode="auto">
          <a:xfrm>
            <a:off x="2286000" y="2057401"/>
            <a:ext cx="7848600" cy="362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marL="457200" indent="-4572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5000"/>
              </a:lnSpc>
              <a:buClr>
                <a:srgbClr val="800000"/>
              </a:buClr>
              <a:buSzTx/>
              <a:buFontTx/>
              <a:buNone/>
            </a:pPr>
            <a:r>
              <a:rPr lang="en-US" altLang="id-ID" sz="2400" dirty="0">
                <a:solidFill>
                  <a:srgbClr val="800000"/>
                </a:solidFill>
              </a:rPr>
              <a:t>Perpetual System</a:t>
            </a:r>
          </a:p>
          <a:p>
            <a:pPr>
              <a:lnSpc>
                <a:spcPct val="125000"/>
              </a:lnSpc>
              <a:buClr>
                <a:srgbClr val="800000"/>
              </a:buClr>
              <a:buSzTx/>
              <a:buFontTx/>
              <a:buAutoNum type="arabicPeriod"/>
            </a:pPr>
            <a:r>
              <a:rPr lang="en-US" altLang="id-ID" sz="2200" b="0" dirty="0">
                <a:solidFill>
                  <a:schemeClr val="tx1"/>
                </a:solidFill>
              </a:rPr>
              <a:t>Check accuracy of inventory records.</a:t>
            </a:r>
          </a:p>
          <a:p>
            <a:pPr>
              <a:lnSpc>
                <a:spcPct val="125000"/>
              </a:lnSpc>
              <a:buClr>
                <a:srgbClr val="800000"/>
              </a:buClr>
              <a:buSzTx/>
              <a:buFontTx/>
              <a:buAutoNum type="arabicPeriod"/>
            </a:pPr>
            <a:r>
              <a:rPr lang="en-US" altLang="id-ID" sz="2200" b="0" dirty="0">
                <a:solidFill>
                  <a:schemeClr val="tx1"/>
                </a:solidFill>
              </a:rPr>
              <a:t>Determine amount of inventory lost (wasted raw materials, shoplifting, or employee theft).</a:t>
            </a:r>
          </a:p>
          <a:p>
            <a:pPr>
              <a:lnSpc>
                <a:spcPct val="125000"/>
              </a:lnSpc>
              <a:spcBef>
                <a:spcPct val="70000"/>
              </a:spcBef>
              <a:buClr>
                <a:srgbClr val="800000"/>
              </a:buClr>
              <a:buSzTx/>
              <a:buFontTx/>
              <a:buNone/>
            </a:pPr>
            <a:r>
              <a:rPr lang="en-US" altLang="id-ID" sz="2400" dirty="0">
                <a:solidFill>
                  <a:srgbClr val="800000"/>
                </a:solidFill>
              </a:rPr>
              <a:t>Periodic System</a:t>
            </a:r>
          </a:p>
          <a:p>
            <a:pPr>
              <a:lnSpc>
                <a:spcPct val="125000"/>
              </a:lnSpc>
              <a:buClr>
                <a:srgbClr val="800000"/>
              </a:buClr>
              <a:buSzTx/>
              <a:buFontTx/>
              <a:buAutoNum type="arabicPeriod"/>
            </a:pPr>
            <a:r>
              <a:rPr lang="en-US" altLang="id-ID" sz="2200" b="0" dirty="0">
                <a:solidFill>
                  <a:schemeClr val="tx1"/>
                </a:solidFill>
              </a:rPr>
              <a:t>Determine the inventory on hand</a:t>
            </a:r>
          </a:p>
          <a:p>
            <a:pPr>
              <a:lnSpc>
                <a:spcPct val="125000"/>
              </a:lnSpc>
              <a:buClr>
                <a:srgbClr val="800000"/>
              </a:buClr>
              <a:buSzTx/>
              <a:buFontTx/>
              <a:buAutoNum type="arabicPeriod"/>
            </a:pPr>
            <a:r>
              <a:rPr lang="en-US" altLang="id-ID" sz="2200" b="0" dirty="0">
                <a:solidFill>
                  <a:schemeClr val="tx1"/>
                </a:solidFill>
              </a:rPr>
              <a:t>Determine the cost of goods sold for the period.</a:t>
            </a:r>
          </a:p>
        </p:txBody>
      </p:sp>
      <p:sp>
        <p:nvSpPr>
          <p:cNvPr id="713734" name="Rectangle 6">
            <a:extLst>
              <a:ext uri="{FF2B5EF4-FFF2-40B4-BE49-F238E27FC236}">
                <a16:creationId xmlns:a16="http://schemas.microsoft.com/office/drawing/2014/main" id="{AC14AE21-A101-4B20-92D3-B746F5A610C4}"/>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713735" name="Text Box 7">
            <a:extLst>
              <a:ext uri="{FF2B5EF4-FFF2-40B4-BE49-F238E27FC236}">
                <a16:creationId xmlns:a16="http://schemas.microsoft.com/office/drawing/2014/main" id="{401AFEDF-190C-432B-A881-C1225A9280C0}"/>
              </a:ext>
            </a:extLst>
          </p:cNvPr>
          <p:cNvSpPr txBox="1">
            <a:spLocks noChangeArrowheads="1"/>
          </p:cNvSpPr>
          <p:nvPr/>
        </p:nvSpPr>
        <p:spPr bwMode="auto">
          <a:xfrm>
            <a:off x="2514600" y="6369050"/>
            <a:ext cx="8001000" cy="336550"/>
          </a:xfrm>
          <a:prstGeom prst="rect">
            <a:avLst/>
          </a:prstGeom>
          <a:solidFill>
            <a:schemeClr val="bg1"/>
          </a:solidFill>
          <a:ln w="19050">
            <a:noFill/>
            <a:miter lim="800000"/>
            <a:headEnd/>
            <a:tailEnd/>
          </a:ln>
          <a:effectLst/>
        </p:spPr>
        <p:txBody>
          <a:bodyPr>
            <a:spAutoFit/>
          </a:bodyPr>
          <a:lstStyle>
            <a:lvl1pPr marL="457200" indent="-4572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1  Describe the steps in determining inventory quantities.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a:extLst>
              <a:ext uri="{FF2B5EF4-FFF2-40B4-BE49-F238E27FC236}">
                <a16:creationId xmlns:a16="http://schemas.microsoft.com/office/drawing/2014/main" id="{B72240C2-FA8E-4EE0-A762-29F0066A8CF7}"/>
              </a:ext>
            </a:extLst>
          </p:cNvPr>
          <p:cNvSpPr txBox="1">
            <a:spLocks noChangeArrowheads="1"/>
          </p:cNvSpPr>
          <p:nvPr/>
        </p:nvSpPr>
        <p:spPr bwMode="auto">
          <a:xfrm>
            <a:off x="2362200" y="2055813"/>
            <a:ext cx="7924800" cy="326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0000"/>
              </a:lnSpc>
              <a:spcBef>
                <a:spcPct val="30000"/>
              </a:spcBef>
              <a:spcAft>
                <a:spcPct val="20000"/>
              </a:spcAft>
              <a:buClrTx/>
              <a:buSzTx/>
              <a:buFontTx/>
              <a:buNone/>
            </a:pPr>
            <a:r>
              <a:rPr lang="en-US" altLang="id-ID" sz="2400" b="0">
                <a:solidFill>
                  <a:srgbClr val="000000"/>
                </a:solidFill>
              </a:rPr>
              <a:t>Involves counting, weighing, or measuring each kind of inventory on hand.</a:t>
            </a:r>
          </a:p>
          <a:p>
            <a:pPr>
              <a:lnSpc>
                <a:spcPct val="120000"/>
              </a:lnSpc>
              <a:spcBef>
                <a:spcPct val="30000"/>
              </a:spcBef>
              <a:spcAft>
                <a:spcPct val="20000"/>
              </a:spcAft>
              <a:buClrTx/>
              <a:buSzTx/>
              <a:buFontTx/>
              <a:buNone/>
            </a:pPr>
            <a:r>
              <a:rPr lang="en-US" altLang="id-ID" sz="2400" b="0">
                <a:solidFill>
                  <a:srgbClr val="000000"/>
                </a:solidFill>
              </a:rPr>
              <a:t>Taken,</a:t>
            </a:r>
          </a:p>
          <a:p>
            <a:pPr lvl="1">
              <a:lnSpc>
                <a:spcPct val="120000"/>
              </a:lnSpc>
              <a:spcBef>
                <a:spcPct val="30000"/>
              </a:spcBef>
              <a:spcAft>
                <a:spcPct val="20000"/>
              </a:spcAft>
              <a:buClr>
                <a:srgbClr val="800000"/>
              </a:buClr>
              <a:buSzPct val="80000"/>
              <a:buFont typeface="Wingdings" panose="05000000000000000000" pitchFamily="2" charset="2"/>
              <a:buBlip>
                <a:blip r:embed="rId3"/>
              </a:buBlip>
            </a:pPr>
            <a:r>
              <a:rPr lang="en-US" altLang="id-ID" b="0">
                <a:solidFill>
                  <a:srgbClr val="000000"/>
                </a:solidFill>
              </a:rPr>
              <a:t>when the business is closed or when business is slow.</a:t>
            </a:r>
          </a:p>
          <a:p>
            <a:pPr lvl="1">
              <a:lnSpc>
                <a:spcPct val="120000"/>
              </a:lnSpc>
              <a:spcBef>
                <a:spcPct val="30000"/>
              </a:spcBef>
              <a:spcAft>
                <a:spcPct val="20000"/>
              </a:spcAft>
              <a:buClr>
                <a:srgbClr val="800000"/>
              </a:buClr>
              <a:buSzPct val="80000"/>
              <a:buFont typeface="Wingdings" panose="05000000000000000000" pitchFamily="2" charset="2"/>
              <a:buBlip>
                <a:blip r:embed="rId3"/>
              </a:buBlip>
            </a:pPr>
            <a:r>
              <a:rPr lang="en-US" altLang="id-ID" b="0">
                <a:solidFill>
                  <a:srgbClr val="000000"/>
                </a:solidFill>
              </a:rPr>
              <a:t>at end of the accounting period.</a:t>
            </a:r>
          </a:p>
        </p:txBody>
      </p:sp>
      <p:sp>
        <p:nvSpPr>
          <p:cNvPr id="11267" name="Text Box 3">
            <a:extLst>
              <a:ext uri="{FF2B5EF4-FFF2-40B4-BE49-F238E27FC236}">
                <a16:creationId xmlns:a16="http://schemas.microsoft.com/office/drawing/2014/main" id="{1AEF916C-D4CE-400F-89EB-5FCC08E1C80F}"/>
              </a:ext>
            </a:extLst>
          </p:cNvPr>
          <p:cNvSpPr txBox="1">
            <a:spLocks noChangeArrowheads="1"/>
          </p:cNvSpPr>
          <p:nvPr/>
        </p:nvSpPr>
        <p:spPr bwMode="auto">
          <a:xfrm>
            <a:off x="2057401" y="137160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Taking a Physical Inventory </a:t>
            </a:r>
          </a:p>
        </p:txBody>
      </p:sp>
      <p:sp>
        <p:nvSpPr>
          <p:cNvPr id="832520" name="Rectangle 8">
            <a:extLst>
              <a:ext uri="{FF2B5EF4-FFF2-40B4-BE49-F238E27FC236}">
                <a16:creationId xmlns:a16="http://schemas.microsoft.com/office/drawing/2014/main" id="{ADFE33E8-9A62-4B7A-893B-D8DF5F21AC4C}"/>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832521" name="Text Box 9">
            <a:extLst>
              <a:ext uri="{FF2B5EF4-FFF2-40B4-BE49-F238E27FC236}">
                <a16:creationId xmlns:a16="http://schemas.microsoft.com/office/drawing/2014/main" id="{353729EF-63A7-4683-B06C-349E72C2F9AC}"/>
              </a:ext>
            </a:extLst>
          </p:cNvPr>
          <p:cNvSpPr txBox="1">
            <a:spLocks noChangeArrowheads="1"/>
          </p:cNvSpPr>
          <p:nvPr/>
        </p:nvSpPr>
        <p:spPr bwMode="auto">
          <a:xfrm>
            <a:off x="2514600" y="6369050"/>
            <a:ext cx="8001000" cy="336550"/>
          </a:xfrm>
          <a:prstGeom prst="rect">
            <a:avLst/>
          </a:prstGeom>
          <a:solidFill>
            <a:schemeClr val="bg1"/>
          </a:solidFill>
          <a:ln w="19050">
            <a:noFill/>
            <a:miter lim="800000"/>
            <a:headEnd/>
            <a:tailEnd/>
          </a:ln>
          <a:effectLst/>
        </p:spPr>
        <p:txBody>
          <a:bodyPr>
            <a:spAutoFit/>
          </a:bodyPr>
          <a:lstStyle>
            <a:lvl1pPr marL="457200" indent="-4572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1  Describe the steps in determining inventory quantities.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a:extLst>
              <a:ext uri="{FF2B5EF4-FFF2-40B4-BE49-F238E27FC236}">
                <a16:creationId xmlns:a16="http://schemas.microsoft.com/office/drawing/2014/main" id="{8D77CAAD-3269-4AEC-91AF-68AE4F77C2C4}"/>
              </a:ext>
            </a:extLst>
          </p:cNvPr>
          <p:cNvSpPr txBox="1">
            <a:spLocks noChangeArrowheads="1"/>
          </p:cNvSpPr>
          <p:nvPr/>
        </p:nvSpPr>
        <p:spPr bwMode="auto">
          <a:xfrm>
            <a:off x="2209800" y="2106614"/>
            <a:ext cx="7924800" cy="178117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0000"/>
              </a:lnSpc>
              <a:spcBef>
                <a:spcPct val="25000"/>
              </a:spcBef>
              <a:spcAft>
                <a:spcPct val="20000"/>
              </a:spcAft>
              <a:buClrTx/>
              <a:buSzPct val="80000"/>
              <a:buFontTx/>
              <a:buNone/>
            </a:pPr>
            <a:r>
              <a:rPr lang="en-US" altLang="id-ID" sz="2600">
                <a:solidFill>
                  <a:srgbClr val="000000"/>
                </a:solidFill>
              </a:rPr>
              <a:t>Goods in Transit</a:t>
            </a:r>
          </a:p>
          <a:p>
            <a:pPr lvl="1">
              <a:lnSpc>
                <a:spcPct val="120000"/>
              </a:lnSpc>
              <a:spcBef>
                <a:spcPct val="25000"/>
              </a:spcBef>
              <a:spcAft>
                <a:spcPct val="20000"/>
              </a:spcAft>
              <a:buClrTx/>
              <a:buSzPct val="80000"/>
              <a:buFontTx/>
              <a:buBlip>
                <a:blip r:embed="rId3"/>
              </a:buBlip>
            </a:pPr>
            <a:r>
              <a:rPr lang="en-US" altLang="id-ID" b="0">
                <a:solidFill>
                  <a:srgbClr val="000000"/>
                </a:solidFill>
              </a:rPr>
              <a:t>Purchased goods not yet received.</a:t>
            </a:r>
          </a:p>
          <a:p>
            <a:pPr lvl="1">
              <a:lnSpc>
                <a:spcPct val="120000"/>
              </a:lnSpc>
              <a:spcBef>
                <a:spcPct val="25000"/>
              </a:spcBef>
              <a:spcAft>
                <a:spcPct val="25000"/>
              </a:spcAft>
              <a:buClrTx/>
              <a:buSzPct val="80000"/>
              <a:buFontTx/>
              <a:buBlip>
                <a:blip r:embed="rId3"/>
              </a:buBlip>
            </a:pPr>
            <a:r>
              <a:rPr lang="en-US" altLang="id-ID" b="0">
                <a:solidFill>
                  <a:srgbClr val="000000"/>
                </a:solidFill>
              </a:rPr>
              <a:t>Sold goods not yet delivered.</a:t>
            </a:r>
          </a:p>
        </p:txBody>
      </p:sp>
      <p:sp>
        <p:nvSpPr>
          <p:cNvPr id="13315" name="Text Box 3">
            <a:extLst>
              <a:ext uri="{FF2B5EF4-FFF2-40B4-BE49-F238E27FC236}">
                <a16:creationId xmlns:a16="http://schemas.microsoft.com/office/drawing/2014/main" id="{389F5830-D0D2-4992-B66B-6DC14AB3BDF8}"/>
              </a:ext>
            </a:extLst>
          </p:cNvPr>
          <p:cNvSpPr txBox="1">
            <a:spLocks noChangeArrowheads="1"/>
          </p:cNvSpPr>
          <p:nvPr/>
        </p:nvSpPr>
        <p:spPr bwMode="auto">
          <a:xfrm>
            <a:off x="2057401" y="137160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Determining Ownership of Goods</a:t>
            </a:r>
          </a:p>
        </p:txBody>
      </p:sp>
      <p:sp>
        <p:nvSpPr>
          <p:cNvPr id="836612" name="Rectangle 4">
            <a:extLst>
              <a:ext uri="{FF2B5EF4-FFF2-40B4-BE49-F238E27FC236}">
                <a16:creationId xmlns:a16="http://schemas.microsoft.com/office/drawing/2014/main" id="{CF5887E7-D1B1-4A0B-898B-9A8078117C2A}"/>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836613" name="Text Box 5">
            <a:extLst>
              <a:ext uri="{FF2B5EF4-FFF2-40B4-BE49-F238E27FC236}">
                <a16:creationId xmlns:a16="http://schemas.microsoft.com/office/drawing/2014/main" id="{F98F01D6-4633-4AF2-812C-6DECB0DFB4B8}"/>
              </a:ext>
            </a:extLst>
          </p:cNvPr>
          <p:cNvSpPr txBox="1">
            <a:spLocks noChangeArrowheads="1"/>
          </p:cNvSpPr>
          <p:nvPr/>
        </p:nvSpPr>
        <p:spPr bwMode="auto">
          <a:xfrm>
            <a:off x="2514600" y="6369050"/>
            <a:ext cx="8001000" cy="336550"/>
          </a:xfrm>
          <a:prstGeom prst="rect">
            <a:avLst/>
          </a:prstGeom>
          <a:solidFill>
            <a:schemeClr val="bg1"/>
          </a:solidFill>
          <a:ln w="19050">
            <a:noFill/>
            <a:miter lim="800000"/>
            <a:headEnd/>
            <a:tailEnd/>
          </a:ln>
          <a:effectLst/>
        </p:spPr>
        <p:txBody>
          <a:bodyPr>
            <a:spAutoFit/>
          </a:bodyPr>
          <a:lstStyle>
            <a:lvl1pPr marL="457200" indent="-4572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1  Describe the steps in determining inventory quantities.</a:t>
            </a:r>
          </a:p>
        </p:txBody>
      </p:sp>
      <p:sp>
        <p:nvSpPr>
          <p:cNvPr id="13318" name="Text Box 6">
            <a:extLst>
              <a:ext uri="{FF2B5EF4-FFF2-40B4-BE49-F238E27FC236}">
                <a16:creationId xmlns:a16="http://schemas.microsoft.com/office/drawing/2014/main" id="{980B6DD6-559C-4A31-A17D-E17CE7090D37}"/>
              </a:ext>
            </a:extLst>
          </p:cNvPr>
          <p:cNvSpPr txBox="1">
            <a:spLocks noChangeArrowheads="1"/>
          </p:cNvSpPr>
          <p:nvPr/>
        </p:nvSpPr>
        <p:spPr bwMode="auto">
          <a:xfrm>
            <a:off x="2209800" y="4419600"/>
            <a:ext cx="7924800" cy="1180644"/>
          </a:xfrm>
          <a:prstGeom prst="rect">
            <a:avLst/>
          </a:prstGeom>
          <a:solidFill>
            <a:srgbClr val="FAEFB6"/>
          </a:solidFill>
          <a:ln w="38100" cap="sq">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30000"/>
              </a:spcBef>
              <a:spcAft>
                <a:spcPct val="20000"/>
              </a:spcAft>
              <a:buClrTx/>
              <a:buSzPct val="80000"/>
              <a:buFontTx/>
              <a:buNone/>
            </a:pPr>
            <a:r>
              <a:rPr lang="en-US" altLang="id-ID" sz="2200" b="0" dirty="0">
                <a:solidFill>
                  <a:srgbClr val="000000"/>
                </a:solidFill>
              </a:rPr>
              <a:t>Goods in transit should be included in the inventory of the company that has </a:t>
            </a:r>
            <a:r>
              <a:rPr lang="en-US" altLang="id-ID" sz="2200" dirty="0">
                <a:solidFill>
                  <a:srgbClr val="800000"/>
                </a:solidFill>
              </a:rPr>
              <a:t>legal title</a:t>
            </a:r>
            <a:r>
              <a:rPr lang="en-US" altLang="id-ID" sz="2200" b="0" dirty="0">
                <a:solidFill>
                  <a:srgbClr val="000000"/>
                </a:solidFill>
              </a:rPr>
              <a:t> to the goods.  Legal title is determined by the </a:t>
            </a:r>
            <a:r>
              <a:rPr lang="en-US" altLang="id-ID" sz="2200" dirty="0">
                <a:solidFill>
                  <a:srgbClr val="000000"/>
                </a:solidFill>
              </a:rPr>
              <a:t>terms of sale</a:t>
            </a:r>
            <a:r>
              <a:rPr lang="en-US" altLang="id-ID" sz="2200" b="0" dirty="0">
                <a:solidFill>
                  <a:srgbClr val="000000"/>
                </a:solidFill>
              </a:rPr>
              <a: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8660" name="Rectangle 4">
            <a:extLst>
              <a:ext uri="{FF2B5EF4-FFF2-40B4-BE49-F238E27FC236}">
                <a16:creationId xmlns:a16="http://schemas.microsoft.com/office/drawing/2014/main" id="{068A49E5-841D-4F6E-93F6-8BC06AE30DCB}"/>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838661" name="Text Box 5">
            <a:extLst>
              <a:ext uri="{FF2B5EF4-FFF2-40B4-BE49-F238E27FC236}">
                <a16:creationId xmlns:a16="http://schemas.microsoft.com/office/drawing/2014/main" id="{B8F4AAB7-6C96-4CA9-8A8C-CF1241FD9D74}"/>
              </a:ext>
            </a:extLst>
          </p:cNvPr>
          <p:cNvSpPr txBox="1">
            <a:spLocks noChangeArrowheads="1"/>
          </p:cNvSpPr>
          <p:nvPr/>
        </p:nvSpPr>
        <p:spPr bwMode="auto">
          <a:xfrm>
            <a:off x="2514600" y="6369050"/>
            <a:ext cx="8001000" cy="336550"/>
          </a:xfrm>
          <a:prstGeom prst="rect">
            <a:avLst/>
          </a:prstGeom>
          <a:solidFill>
            <a:schemeClr val="bg1"/>
          </a:solidFill>
          <a:ln w="19050">
            <a:noFill/>
            <a:miter lim="800000"/>
            <a:headEnd/>
            <a:tailEnd/>
          </a:ln>
          <a:effectLst/>
        </p:spPr>
        <p:txBody>
          <a:bodyPr>
            <a:spAutoFit/>
          </a:bodyPr>
          <a:lstStyle>
            <a:lvl1pPr marL="457200" indent="-4572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1  Describe the steps in determining inventory quantities.</a:t>
            </a:r>
          </a:p>
        </p:txBody>
      </p:sp>
      <p:sp>
        <p:nvSpPr>
          <p:cNvPr id="15364" name="Text Box 6">
            <a:extLst>
              <a:ext uri="{FF2B5EF4-FFF2-40B4-BE49-F238E27FC236}">
                <a16:creationId xmlns:a16="http://schemas.microsoft.com/office/drawing/2014/main" id="{8CCC2E44-C51F-4C85-B554-2718A583F22B}"/>
              </a:ext>
            </a:extLst>
          </p:cNvPr>
          <p:cNvSpPr txBox="1">
            <a:spLocks noChangeArrowheads="1"/>
          </p:cNvSpPr>
          <p:nvPr/>
        </p:nvSpPr>
        <p:spPr bwMode="auto">
          <a:xfrm>
            <a:off x="8915400" y="1477964"/>
            <a:ext cx="13716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a:t>
            </a:r>
          </a:p>
        </p:txBody>
      </p:sp>
      <p:sp>
        <p:nvSpPr>
          <p:cNvPr id="15365" name="Rectangle 8">
            <a:extLst>
              <a:ext uri="{FF2B5EF4-FFF2-40B4-BE49-F238E27FC236}">
                <a16:creationId xmlns:a16="http://schemas.microsoft.com/office/drawing/2014/main" id="{4A4D4B2B-3F04-42D1-BE55-F5459F2E9BDE}"/>
              </a:ext>
            </a:extLst>
          </p:cNvPr>
          <p:cNvSpPr>
            <a:spLocks noChangeArrowheads="1"/>
          </p:cNvSpPr>
          <p:nvPr/>
        </p:nvSpPr>
        <p:spPr bwMode="auto">
          <a:xfrm>
            <a:off x="6553200" y="2133600"/>
            <a:ext cx="3733800" cy="1460500"/>
          </a:xfrm>
          <a:prstGeom prst="rect">
            <a:avLst/>
          </a:prstGeom>
          <a:noFill/>
          <a:ln w="28575"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200" b="0">
                <a:solidFill>
                  <a:srgbClr val="000000"/>
                </a:solidFill>
              </a:rPr>
              <a:t>Ownership of the goods passes to the buyer when the public carrier accepts the goods from the seller.</a:t>
            </a:r>
          </a:p>
        </p:txBody>
      </p:sp>
      <p:sp>
        <p:nvSpPr>
          <p:cNvPr id="15366" name="Rectangle 9">
            <a:extLst>
              <a:ext uri="{FF2B5EF4-FFF2-40B4-BE49-F238E27FC236}">
                <a16:creationId xmlns:a16="http://schemas.microsoft.com/office/drawing/2014/main" id="{7E278F2E-3829-4489-BBA2-A2C7B89D77D8}"/>
              </a:ext>
            </a:extLst>
          </p:cNvPr>
          <p:cNvSpPr>
            <a:spLocks noChangeArrowheads="1"/>
          </p:cNvSpPr>
          <p:nvPr/>
        </p:nvSpPr>
        <p:spPr bwMode="auto">
          <a:xfrm>
            <a:off x="6553200" y="4343400"/>
            <a:ext cx="3733800" cy="1125538"/>
          </a:xfrm>
          <a:prstGeom prst="rect">
            <a:avLst/>
          </a:prstGeom>
          <a:noFill/>
          <a:ln w="28575"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200" b="0">
                <a:solidFill>
                  <a:srgbClr val="000000"/>
                </a:solidFill>
              </a:rPr>
              <a:t>Ownership of the goods remains with the seller until the goods reach the buyer.</a:t>
            </a:r>
          </a:p>
        </p:txBody>
      </p:sp>
      <p:sp>
        <p:nvSpPr>
          <p:cNvPr id="15367" name="AutoShape 10">
            <a:extLst>
              <a:ext uri="{FF2B5EF4-FFF2-40B4-BE49-F238E27FC236}">
                <a16:creationId xmlns:a16="http://schemas.microsoft.com/office/drawing/2014/main" id="{375B373C-915B-46A9-8F12-549F5EEA9C7A}"/>
              </a:ext>
            </a:extLst>
          </p:cNvPr>
          <p:cNvSpPr>
            <a:spLocks noChangeArrowheads="1"/>
          </p:cNvSpPr>
          <p:nvPr/>
        </p:nvSpPr>
        <p:spPr bwMode="auto">
          <a:xfrm rot="16200000">
            <a:off x="6096000" y="2667000"/>
            <a:ext cx="381000" cy="381000"/>
          </a:xfrm>
          <a:prstGeom prst="downArrow">
            <a:avLst>
              <a:gd name="adj1" fmla="val 50000"/>
              <a:gd name="adj2" fmla="val 25000"/>
            </a:avLst>
          </a:prstGeom>
          <a:solidFill>
            <a:srgbClr val="800000"/>
          </a:solidFill>
          <a:ln w="1270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15368" name="AutoShape 11">
            <a:extLst>
              <a:ext uri="{FF2B5EF4-FFF2-40B4-BE49-F238E27FC236}">
                <a16:creationId xmlns:a16="http://schemas.microsoft.com/office/drawing/2014/main" id="{5F4A6B7A-440C-4F28-A8BD-BAB140200685}"/>
              </a:ext>
            </a:extLst>
          </p:cNvPr>
          <p:cNvSpPr>
            <a:spLocks noChangeArrowheads="1"/>
          </p:cNvSpPr>
          <p:nvPr/>
        </p:nvSpPr>
        <p:spPr bwMode="auto">
          <a:xfrm rot="16200000">
            <a:off x="6096000" y="4800600"/>
            <a:ext cx="381000" cy="381000"/>
          </a:xfrm>
          <a:prstGeom prst="downArrow">
            <a:avLst>
              <a:gd name="adj1" fmla="val 50000"/>
              <a:gd name="adj2" fmla="val 25000"/>
            </a:avLst>
          </a:prstGeom>
          <a:solidFill>
            <a:srgbClr val="800000"/>
          </a:solidFill>
          <a:ln w="1270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15369" name="Text Box 12">
            <a:extLst>
              <a:ext uri="{FF2B5EF4-FFF2-40B4-BE49-F238E27FC236}">
                <a16:creationId xmlns:a16="http://schemas.microsoft.com/office/drawing/2014/main" id="{55099ECB-6C1E-4E1C-B68C-1F62935318A3}"/>
              </a:ext>
            </a:extLst>
          </p:cNvPr>
          <p:cNvSpPr txBox="1">
            <a:spLocks noChangeArrowheads="1"/>
          </p:cNvSpPr>
          <p:nvPr/>
        </p:nvSpPr>
        <p:spPr bwMode="auto">
          <a:xfrm>
            <a:off x="2286001" y="1295401"/>
            <a:ext cx="3567113" cy="48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sz="2600">
                <a:solidFill>
                  <a:srgbClr val="000000"/>
                </a:solidFill>
              </a:rPr>
              <a:t>Goods in Transit</a:t>
            </a:r>
          </a:p>
        </p:txBody>
      </p:sp>
      <p:pic>
        <p:nvPicPr>
          <p:cNvPr id="15370" name="Picture 2">
            <a:extLst>
              <a:ext uri="{FF2B5EF4-FFF2-40B4-BE49-F238E27FC236}">
                <a16:creationId xmlns:a16="http://schemas.microsoft.com/office/drawing/2014/main" id="{40DE6F41-43FA-44BA-914B-B7BDE2521A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6738" y="1971676"/>
            <a:ext cx="4259262" cy="1914525"/>
          </a:xfrm>
          <a:prstGeom prst="rect">
            <a:avLst/>
          </a:prstGeom>
          <a:noFill/>
          <a:ln w="38100"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pic>
        <p:nvPicPr>
          <p:cNvPr id="15371" name="Picture 3">
            <a:extLst>
              <a:ext uri="{FF2B5EF4-FFF2-40B4-BE49-F238E27FC236}">
                <a16:creationId xmlns:a16="http://schemas.microsoft.com/office/drawing/2014/main" id="{B3C9D79E-04F4-479C-95D4-5B2DB469ED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4114801"/>
            <a:ext cx="4267200" cy="1914525"/>
          </a:xfrm>
          <a:prstGeom prst="rect">
            <a:avLst/>
          </a:prstGeom>
          <a:noFill/>
          <a:ln w="38100"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1CC2F2F7-C1F1-4656-8ADE-9C9FCB0755FC}"/>
              </a:ext>
            </a:extLst>
          </p:cNvPr>
          <p:cNvSpPr>
            <a:spLocks noChangeArrowheads="1"/>
          </p:cNvSpPr>
          <p:nvPr/>
        </p:nvSpPr>
        <p:spPr bwMode="auto">
          <a:xfrm>
            <a:off x="2362200" y="1981200"/>
            <a:ext cx="8001000" cy="3657600"/>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0000"/>
              </a:lnSpc>
              <a:spcBef>
                <a:spcPct val="40000"/>
              </a:spcBef>
              <a:buClr>
                <a:schemeClr val="tx1"/>
              </a:buClr>
              <a:buSzTx/>
              <a:buFont typeface="Wingdings" panose="05000000000000000000" pitchFamily="2" charset="2"/>
              <a:buNone/>
            </a:pPr>
            <a:r>
              <a:rPr lang="en-US" altLang="id-ID" sz="2400" b="0">
                <a:solidFill>
                  <a:schemeClr val="tx1"/>
                </a:solidFill>
                <a:cs typeface="Times New Roman" panose="02020603050405020304" pitchFamily="18" charset="0"/>
              </a:rPr>
              <a:t>Goods in transit should be included in the inventory of the buyer when the: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public carrier accepts the goods from the seller.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goods reach the buyer.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terms of sale are FOB destination.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terms of sale are FOB shipping point.</a:t>
            </a:r>
          </a:p>
        </p:txBody>
      </p:sp>
      <p:sp>
        <p:nvSpPr>
          <p:cNvPr id="908291" name="Oval 3">
            <a:extLst>
              <a:ext uri="{FF2B5EF4-FFF2-40B4-BE49-F238E27FC236}">
                <a16:creationId xmlns:a16="http://schemas.microsoft.com/office/drawing/2014/main" id="{64D94319-8F06-40F3-A8E1-E846401C03A5}"/>
              </a:ext>
            </a:extLst>
          </p:cNvPr>
          <p:cNvSpPr>
            <a:spLocks noChangeArrowheads="1"/>
          </p:cNvSpPr>
          <p:nvPr/>
        </p:nvSpPr>
        <p:spPr bwMode="auto">
          <a:xfrm>
            <a:off x="2667000" y="4800600"/>
            <a:ext cx="457200" cy="457200"/>
          </a:xfrm>
          <a:prstGeom prst="ellipse">
            <a:avLst/>
          </a:prstGeom>
          <a:noFill/>
          <a:ln w="57150"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17412" name="Rectangle 4">
            <a:extLst>
              <a:ext uri="{FF2B5EF4-FFF2-40B4-BE49-F238E27FC236}">
                <a16:creationId xmlns:a16="http://schemas.microsoft.com/office/drawing/2014/main" id="{44814D77-6FD9-4FA4-9522-3B3555E926DD}"/>
              </a:ext>
            </a:extLst>
          </p:cNvPr>
          <p:cNvSpPr>
            <a:spLocks noChangeArrowheads="1"/>
          </p:cNvSpPr>
          <p:nvPr/>
        </p:nvSpPr>
        <p:spPr bwMode="auto">
          <a:xfrm>
            <a:off x="2057400" y="1447800"/>
            <a:ext cx="533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3000">
                <a:solidFill>
                  <a:srgbClr val="800000"/>
                </a:solidFill>
              </a:rPr>
              <a:t>Review Question</a:t>
            </a:r>
          </a:p>
        </p:txBody>
      </p:sp>
      <p:sp>
        <p:nvSpPr>
          <p:cNvPr id="908296" name="Rectangle 8">
            <a:extLst>
              <a:ext uri="{FF2B5EF4-FFF2-40B4-BE49-F238E27FC236}">
                <a16:creationId xmlns:a16="http://schemas.microsoft.com/office/drawing/2014/main" id="{4C3D4468-53AD-4F4E-B695-C3CD076312EB}"/>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908297" name="Text Box 9">
            <a:extLst>
              <a:ext uri="{FF2B5EF4-FFF2-40B4-BE49-F238E27FC236}">
                <a16:creationId xmlns:a16="http://schemas.microsoft.com/office/drawing/2014/main" id="{7F55B617-1B7F-4C3D-B647-2632790AB7D3}"/>
              </a:ext>
            </a:extLst>
          </p:cNvPr>
          <p:cNvSpPr txBox="1">
            <a:spLocks noChangeArrowheads="1"/>
          </p:cNvSpPr>
          <p:nvPr/>
        </p:nvSpPr>
        <p:spPr bwMode="auto">
          <a:xfrm>
            <a:off x="2514600" y="6369050"/>
            <a:ext cx="8001000" cy="336550"/>
          </a:xfrm>
          <a:prstGeom prst="rect">
            <a:avLst/>
          </a:prstGeom>
          <a:solidFill>
            <a:schemeClr val="bg1"/>
          </a:solidFill>
          <a:ln w="19050">
            <a:noFill/>
            <a:miter lim="800000"/>
            <a:headEnd/>
            <a:tailEnd/>
          </a:ln>
          <a:effectLst/>
        </p:spPr>
        <p:txBody>
          <a:bodyPr>
            <a:spAutoFit/>
          </a:bodyPr>
          <a:lstStyle>
            <a:lvl1pPr marL="457200" indent="-4572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1  Describe the steps in determining inventory quantities.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08291"/>
                                        </p:tgtEl>
                                        <p:attrNameLst>
                                          <p:attrName>style.visibility</p:attrName>
                                        </p:attrNameLst>
                                      </p:cBhvr>
                                      <p:to>
                                        <p:strVal val="visible"/>
                                      </p:to>
                                    </p:set>
                                    <p:animEffect transition="in" filter="wipe(left)">
                                      <p:cBhvr>
                                        <p:cTn id="7" dur="500"/>
                                        <p:tgtEl>
                                          <p:spTgt spid="908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29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a:extLst>
              <a:ext uri="{FF2B5EF4-FFF2-40B4-BE49-F238E27FC236}">
                <a16:creationId xmlns:a16="http://schemas.microsoft.com/office/drawing/2014/main" id="{E222AEF0-3AE7-45F4-A52F-12FBE2CBD6C0}"/>
              </a:ext>
            </a:extLst>
          </p:cNvPr>
          <p:cNvSpPr txBox="1">
            <a:spLocks noChangeArrowheads="1"/>
          </p:cNvSpPr>
          <p:nvPr/>
        </p:nvSpPr>
        <p:spPr bwMode="auto">
          <a:xfrm>
            <a:off x="2209800" y="2106614"/>
            <a:ext cx="7924800" cy="309562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511175">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0000"/>
              </a:lnSpc>
              <a:spcBef>
                <a:spcPct val="25000"/>
              </a:spcBef>
              <a:spcAft>
                <a:spcPct val="20000"/>
              </a:spcAft>
              <a:buClrTx/>
              <a:buSzPct val="80000"/>
              <a:buFontTx/>
              <a:buNone/>
            </a:pPr>
            <a:r>
              <a:rPr lang="en-US" altLang="id-ID" sz="2600" dirty="0">
                <a:solidFill>
                  <a:srgbClr val="000000"/>
                </a:solidFill>
              </a:rPr>
              <a:t>Consigned Goods</a:t>
            </a:r>
          </a:p>
          <a:p>
            <a:pPr lvl="1">
              <a:lnSpc>
                <a:spcPct val="120000"/>
              </a:lnSpc>
              <a:spcBef>
                <a:spcPct val="25000"/>
              </a:spcBef>
              <a:spcAft>
                <a:spcPct val="20000"/>
              </a:spcAft>
              <a:buClr>
                <a:srgbClr val="800000"/>
              </a:buClr>
              <a:buSzPct val="80000"/>
              <a:buFontTx/>
              <a:buBlip>
                <a:blip r:embed="rId3"/>
              </a:buBlip>
            </a:pPr>
            <a:r>
              <a:rPr lang="en-US" altLang="id-ID" b="0" dirty="0">
                <a:solidFill>
                  <a:srgbClr val="000000"/>
                </a:solidFill>
              </a:rPr>
              <a:t>In some lines of business, it is common to hold the goods of other parties and try to sell the goods for them for a fee, but without taking ownership of goods.</a:t>
            </a:r>
          </a:p>
          <a:p>
            <a:pPr lvl="1">
              <a:lnSpc>
                <a:spcPct val="120000"/>
              </a:lnSpc>
              <a:spcBef>
                <a:spcPct val="25000"/>
              </a:spcBef>
              <a:spcAft>
                <a:spcPct val="20000"/>
              </a:spcAft>
              <a:buClr>
                <a:srgbClr val="800000"/>
              </a:buClr>
              <a:buSzPct val="80000"/>
              <a:buFontTx/>
              <a:buBlip>
                <a:blip r:embed="rId3"/>
              </a:buBlip>
            </a:pPr>
            <a:r>
              <a:rPr lang="en-US" altLang="id-ID" b="0" dirty="0">
                <a:solidFill>
                  <a:srgbClr val="000000"/>
                </a:solidFill>
              </a:rPr>
              <a:t>These are called </a:t>
            </a:r>
            <a:r>
              <a:rPr lang="en-US" altLang="id-ID" dirty="0">
                <a:solidFill>
                  <a:srgbClr val="800000"/>
                </a:solidFill>
              </a:rPr>
              <a:t>consigned goods.</a:t>
            </a:r>
          </a:p>
        </p:txBody>
      </p:sp>
      <p:sp>
        <p:nvSpPr>
          <p:cNvPr id="19459" name="Text Box 3">
            <a:extLst>
              <a:ext uri="{FF2B5EF4-FFF2-40B4-BE49-F238E27FC236}">
                <a16:creationId xmlns:a16="http://schemas.microsoft.com/office/drawing/2014/main" id="{C0DFBF7E-F1D6-4352-A11E-38341520CAD3}"/>
              </a:ext>
            </a:extLst>
          </p:cNvPr>
          <p:cNvSpPr txBox="1">
            <a:spLocks noChangeArrowheads="1"/>
          </p:cNvSpPr>
          <p:nvPr/>
        </p:nvSpPr>
        <p:spPr bwMode="auto">
          <a:xfrm>
            <a:off x="2057401" y="137160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Determining Ownership of Goods</a:t>
            </a:r>
          </a:p>
        </p:txBody>
      </p:sp>
      <p:sp>
        <p:nvSpPr>
          <p:cNvPr id="840708" name="Rectangle 4">
            <a:extLst>
              <a:ext uri="{FF2B5EF4-FFF2-40B4-BE49-F238E27FC236}">
                <a16:creationId xmlns:a16="http://schemas.microsoft.com/office/drawing/2014/main" id="{236EE14B-3B80-44C9-91DA-F82EA646205C}"/>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840709" name="Text Box 5">
            <a:extLst>
              <a:ext uri="{FF2B5EF4-FFF2-40B4-BE49-F238E27FC236}">
                <a16:creationId xmlns:a16="http://schemas.microsoft.com/office/drawing/2014/main" id="{83D896C5-84C1-4ADF-9740-90B0356989B5}"/>
              </a:ext>
            </a:extLst>
          </p:cNvPr>
          <p:cNvSpPr txBox="1">
            <a:spLocks noChangeArrowheads="1"/>
          </p:cNvSpPr>
          <p:nvPr/>
        </p:nvSpPr>
        <p:spPr bwMode="auto">
          <a:xfrm>
            <a:off x="2514600" y="6369050"/>
            <a:ext cx="8001000" cy="336550"/>
          </a:xfrm>
          <a:prstGeom prst="rect">
            <a:avLst/>
          </a:prstGeom>
          <a:solidFill>
            <a:schemeClr val="bg1"/>
          </a:solidFill>
          <a:ln w="19050">
            <a:noFill/>
            <a:miter lim="800000"/>
            <a:headEnd/>
            <a:tailEnd/>
          </a:ln>
          <a:effectLst/>
        </p:spPr>
        <p:txBody>
          <a:bodyPr>
            <a:spAutoFit/>
          </a:bodyPr>
          <a:lstStyle>
            <a:lvl1pPr marL="457200" indent="-4572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1  Describe the steps in determining inventory quantities.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a:extLst>
              <a:ext uri="{FF2B5EF4-FFF2-40B4-BE49-F238E27FC236}">
                <a16:creationId xmlns:a16="http://schemas.microsoft.com/office/drawing/2014/main" id="{3E0F22A7-A8D8-41FB-B7AB-343194BC98AC}"/>
              </a:ext>
            </a:extLst>
          </p:cNvPr>
          <p:cNvSpPr txBox="1">
            <a:spLocks noChangeArrowheads="1"/>
          </p:cNvSpPr>
          <p:nvPr/>
        </p:nvSpPr>
        <p:spPr bwMode="auto">
          <a:xfrm>
            <a:off x="2209800" y="1447801"/>
            <a:ext cx="7924800" cy="2995613"/>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5000"/>
              </a:lnSpc>
              <a:spcBef>
                <a:spcPct val="25000"/>
              </a:spcBef>
              <a:spcAft>
                <a:spcPct val="20000"/>
              </a:spcAft>
              <a:buClrTx/>
              <a:buSzPct val="80000"/>
              <a:buFontTx/>
              <a:buNone/>
            </a:pPr>
            <a:r>
              <a:rPr lang="en-US" altLang="id-ID" sz="2600" dirty="0">
                <a:solidFill>
                  <a:srgbClr val="000000"/>
                </a:solidFill>
              </a:rPr>
              <a:t>Unit costs can be applied to quantities on hand using the following costing methods:</a:t>
            </a:r>
          </a:p>
          <a:p>
            <a:pPr lvl="1">
              <a:lnSpc>
                <a:spcPct val="125000"/>
              </a:lnSpc>
              <a:spcBef>
                <a:spcPct val="35000"/>
              </a:spcBef>
              <a:spcAft>
                <a:spcPct val="20000"/>
              </a:spcAft>
              <a:buClr>
                <a:srgbClr val="800000"/>
              </a:buClr>
              <a:buSzPct val="80000"/>
              <a:buFont typeface="Wingdings" panose="05000000000000000000" pitchFamily="2" charset="2"/>
              <a:buBlip>
                <a:blip r:embed="rId3"/>
              </a:buBlip>
            </a:pPr>
            <a:r>
              <a:rPr lang="en-US" altLang="id-ID" b="0" dirty="0">
                <a:solidFill>
                  <a:srgbClr val="000000"/>
                </a:solidFill>
              </a:rPr>
              <a:t>Specific Identification</a:t>
            </a:r>
          </a:p>
          <a:p>
            <a:pPr lvl="1">
              <a:lnSpc>
                <a:spcPct val="125000"/>
              </a:lnSpc>
              <a:spcBef>
                <a:spcPct val="25000"/>
              </a:spcBef>
              <a:spcAft>
                <a:spcPct val="20000"/>
              </a:spcAft>
              <a:buClr>
                <a:srgbClr val="800000"/>
              </a:buClr>
              <a:buSzPct val="80000"/>
              <a:buFont typeface="Wingdings" panose="05000000000000000000" pitchFamily="2" charset="2"/>
              <a:buBlip>
                <a:blip r:embed="rId3"/>
              </a:buBlip>
            </a:pPr>
            <a:r>
              <a:rPr lang="en-US" altLang="id-ID" b="0" dirty="0">
                <a:solidFill>
                  <a:srgbClr val="000000"/>
                </a:solidFill>
              </a:rPr>
              <a:t>First-in, first-out (FIFO)</a:t>
            </a:r>
          </a:p>
          <a:p>
            <a:pPr lvl="1">
              <a:lnSpc>
                <a:spcPct val="125000"/>
              </a:lnSpc>
              <a:spcBef>
                <a:spcPct val="25000"/>
              </a:spcBef>
              <a:spcAft>
                <a:spcPct val="20000"/>
              </a:spcAft>
              <a:buClr>
                <a:srgbClr val="800000"/>
              </a:buClr>
              <a:buSzPct val="80000"/>
              <a:buFont typeface="Wingdings" panose="05000000000000000000" pitchFamily="2" charset="2"/>
              <a:buBlip>
                <a:blip r:embed="rId3"/>
              </a:buBlip>
            </a:pPr>
            <a:r>
              <a:rPr lang="en-US" altLang="id-ID" b="0" dirty="0">
                <a:solidFill>
                  <a:srgbClr val="000000"/>
                </a:solidFill>
              </a:rPr>
              <a:t>Average-cost</a:t>
            </a:r>
          </a:p>
        </p:txBody>
      </p:sp>
      <p:sp>
        <p:nvSpPr>
          <p:cNvPr id="842756" name="Rectangle 4">
            <a:extLst>
              <a:ext uri="{FF2B5EF4-FFF2-40B4-BE49-F238E27FC236}">
                <a16:creationId xmlns:a16="http://schemas.microsoft.com/office/drawing/2014/main" id="{D8BC791F-1448-47E7-AF31-7CA3BCF0355A}"/>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21508" name="AutoShape 7">
            <a:extLst>
              <a:ext uri="{FF2B5EF4-FFF2-40B4-BE49-F238E27FC236}">
                <a16:creationId xmlns:a16="http://schemas.microsoft.com/office/drawing/2014/main" id="{75F711F3-7ED4-45E6-B915-DE9F003ACDE0}"/>
              </a:ext>
            </a:extLst>
          </p:cNvPr>
          <p:cNvSpPr>
            <a:spLocks/>
          </p:cNvSpPr>
          <p:nvPr/>
        </p:nvSpPr>
        <p:spPr bwMode="auto">
          <a:xfrm>
            <a:off x="6400800" y="3352800"/>
            <a:ext cx="304800" cy="1143000"/>
          </a:xfrm>
          <a:prstGeom prst="rightBrace">
            <a:avLst>
              <a:gd name="adj1" fmla="val 31250"/>
              <a:gd name="adj2" fmla="val 50000"/>
            </a:avLst>
          </a:prstGeom>
          <a:noFill/>
          <a:ln w="38100"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21509" name="Text Box 8">
            <a:extLst>
              <a:ext uri="{FF2B5EF4-FFF2-40B4-BE49-F238E27FC236}">
                <a16:creationId xmlns:a16="http://schemas.microsoft.com/office/drawing/2014/main" id="{38CB655D-8909-4AE0-8AF1-2E5E19FC27C6}"/>
              </a:ext>
            </a:extLst>
          </p:cNvPr>
          <p:cNvSpPr txBox="1">
            <a:spLocks noChangeArrowheads="1"/>
          </p:cNvSpPr>
          <p:nvPr/>
        </p:nvSpPr>
        <p:spPr bwMode="auto">
          <a:xfrm>
            <a:off x="7162800" y="3505200"/>
            <a:ext cx="2286000" cy="850900"/>
          </a:xfrm>
          <a:prstGeom prst="rect">
            <a:avLst/>
          </a:prstGeom>
          <a:solidFill>
            <a:srgbClr val="F6E27C"/>
          </a:solidFill>
          <a:ln w="28575" cap="sq">
            <a:solidFill>
              <a:schemeClr val="tx1"/>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400">
                <a:solidFill>
                  <a:schemeClr val="tx1"/>
                </a:solidFill>
              </a:rPr>
              <a:t>Cost Flow Assumptions</a:t>
            </a:r>
          </a:p>
        </p:txBody>
      </p:sp>
      <p:sp>
        <p:nvSpPr>
          <p:cNvPr id="853004" name="Text Box 12">
            <a:extLst>
              <a:ext uri="{FF2B5EF4-FFF2-40B4-BE49-F238E27FC236}">
                <a16:creationId xmlns:a16="http://schemas.microsoft.com/office/drawing/2014/main" id="{FF73E5C4-5C34-4C66-BE4D-6996656C82B7}"/>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a:extLst>
              <a:ext uri="{FF2B5EF4-FFF2-40B4-BE49-F238E27FC236}">
                <a16:creationId xmlns:a16="http://schemas.microsoft.com/office/drawing/2014/main" id="{CB98459B-07CB-442F-B1C8-71026A73D85C}"/>
              </a:ext>
            </a:extLst>
          </p:cNvPr>
          <p:cNvSpPr txBox="1">
            <a:spLocks noChangeArrowheads="1"/>
          </p:cNvSpPr>
          <p:nvPr/>
        </p:nvSpPr>
        <p:spPr bwMode="auto">
          <a:xfrm>
            <a:off x="2209800" y="2106614"/>
            <a:ext cx="7924800" cy="316547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5000"/>
              </a:lnSpc>
              <a:spcBef>
                <a:spcPct val="25000"/>
              </a:spcBef>
              <a:spcAft>
                <a:spcPct val="20000"/>
              </a:spcAft>
              <a:buClrTx/>
              <a:buSzPct val="80000"/>
              <a:buFontTx/>
              <a:buNone/>
            </a:pPr>
            <a:r>
              <a:rPr lang="en-US" altLang="id-ID" sz="2400" b="0">
                <a:solidFill>
                  <a:srgbClr val="000000"/>
                </a:solidFill>
              </a:rPr>
              <a:t>An actual </a:t>
            </a:r>
            <a:r>
              <a:rPr lang="en-US" altLang="id-ID" sz="2400">
                <a:solidFill>
                  <a:srgbClr val="800000"/>
                </a:solidFill>
              </a:rPr>
              <a:t>physical flow costing method</a:t>
            </a:r>
            <a:r>
              <a:rPr lang="en-US" altLang="id-ID" sz="2400" b="0">
                <a:solidFill>
                  <a:srgbClr val="000000"/>
                </a:solidFill>
              </a:rPr>
              <a:t> in which items still in inventory are specifically costed to arrive at the total cost of the ending inventory.</a:t>
            </a:r>
          </a:p>
          <a:p>
            <a:pPr lvl="1">
              <a:lnSpc>
                <a:spcPct val="125000"/>
              </a:lnSpc>
              <a:spcBef>
                <a:spcPct val="25000"/>
              </a:spcBef>
              <a:spcAft>
                <a:spcPct val="20000"/>
              </a:spcAft>
              <a:buClr>
                <a:srgbClr val="800000"/>
              </a:buClr>
              <a:buSzPct val="80000"/>
              <a:buFont typeface="Wingdings" panose="05000000000000000000" pitchFamily="2" charset="2"/>
              <a:buBlip>
                <a:blip r:embed="rId3"/>
              </a:buBlip>
            </a:pPr>
            <a:r>
              <a:rPr lang="en-US" altLang="id-ID" b="0">
                <a:solidFill>
                  <a:srgbClr val="000000"/>
                </a:solidFill>
              </a:rPr>
              <a:t>Practice is relatively rare.</a:t>
            </a:r>
          </a:p>
          <a:p>
            <a:pPr lvl="1">
              <a:lnSpc>
                <a:spcPct val="125000"/>
              </a:lnSpc>
              <a:spcBef>
                <a:spcPct val="25000"/>
              </a:spcBef>
              <a:spcAft>
                <a:spcPct val="20000"/>
              </a:spcAft>
              <a:buClr>
                <a:srgbClr val="800000"/>
              </a:buClr>
              <a:buSzPct val="80000"/>
              <a:buFont typeface="Wingdings" panose="05000000000000000000" pitchFamily="2" charset="2"/>
              <a:buBlip>
                <a:blip r:embed="rId3"/>
              </a:buBlip>
            </a:pPr>
            <a:r>
              <a:rPr lang="en-US" altLang="id-ID" b="0">
                <a:solidFill>
                  <a:srgbClr val="000000"/>
                </a:solidFill>
              </a:rPr>
              <a:t>Most companies make assumptions (</a:t>
            </a:r>
            <a:r>
              <a:rPr lang="en-US" altLang="id-ID">
                <a:solidFill>
                  <a:srgbClr val="800000"/>
                </a:solidFill>
              </a:rPr>
              <a:t>Cost Flow Assumptions</a:t>
            </a:r>
            <a:r>
              <a:rPr lang="en-US" altLang="id-ID" b="0">
                <a:solidFill>
                  <a:srgbClr val="000000"/>
                </a:solidFill>
              </a:rPr>
              <a:t>) about which units were sold.</a:t>
            </a:r>
          </a:p>
        </p:txBody>
      </p:sp>
      <p:sp>
        <p:nvSpPr>
          <p:cNvPr id="23555" name="Text Box 3">
            <a:extLst>
              <a:ext uri="{FF2B5EF4-FFF2-40B4-BE49-F238E27FC236}">
                <a16:creationId xmlns:a16="http://schemas.microsoft.com/office/drawing/2014/main" id="{1929CC16-2DB1-43A0-AC16-4691DED0C483}"/>
              </a:ext>
            </a:extLst>
          </p:cNvPr>
          <p:cNvSpPr txBox="1">
            <a:spLocks noChangeArrowheads="1"/>
          </p:cNvSpPr>
          <p:nvPr/>
        </p:nvSpPr>
        <p:spPr bwMode="auto">
          <a:xfrm>
            <a:off x="2057401" y="144145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Specific Identification Method</a:t>
            </a:r>
          </a:p>
        </p:txBody>
      </p:sp>
      <p:sp>
        <p:nvSpPr>
          <p:cNvPr id="859140" name="Rectangle 4">
            <a:extLst>
              <a:ext uri="{FF2B5EF4-FFF2-40B4-BE49-F238E27FC236}">
                <a16:creationId xmlns:a16="http://schemas.microsoft.com/office/drawing/2014/main" id="{900A249E-4416-4E03-8BDC-E97E59BDDE82}"/>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853004" name="Text Box 12">
            <a:extLst>
              <a:ext uri="{FF2B5EF4-FFF2-40B4-BE49-F238E27FC236}">
                <a16:creationId xmlns:a16="http://schemas.microsoft.com/office/drawing/2014/main" id="{3DB08D1E-DC24-4C22-A376-F61120CDC6AE}"/>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a:extLst>
              <a:ext uri="{FF2B5EF4-FFF2-40B4-BE49-F238E27FC236}">
                <a16:creationId xmlns:a16="http://schemas.microsoft.com/office/drawing/2014/main" id="{984B69E8-1FBD-410D-BBB5-6D92B0B05C15}"/>
              </a:ext>
            </a:extLst>
          </p:cNvPr>
          <p:cNvSpPr txBox="1">
            <a:spLocks noChangeArrowheads="1"/>
          </p:cNvSpPr>
          <p:nvPr/>
        </p:nvSpPr>
        <p:spPr bwMode="auto">
          <a:xfrm>
            <a:off x="2286000" y="1362076"/>
            <a:ext cx="7772400" cy="163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102870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0"/>
              </a:spcBef>
              <a:spcAft>
                <a:spcPct val="20000"/>
              </a:spcAft>
              <a:buClrTx/>
              <a:buSzPct val="80000"/>
              <a:buFontTx/>
              <a:buNone/>
            </a:pPr>
            <a:r>
              <a:rPr lang="en-US" altLang="id-ID" sz="2200">
                <a:solidFill>
                  <a:srgbClr val="800000"/>
                </a:solidFill>
              </a:rPr>
              <a:t>Illustration:</a:t>
            </a:r>
            <a:r>
              <a:rPr lang="en-US" altLang="id-ID" sz="2200" b="0">
                <a:solidFill>
                  <a:schemeClr val="tx1"/>
                </a:solidFill>
              </a:rPr>
              <a:t>  Assume that Crivitz TV Company purchases three identical 46-inch TVs on different dates at costs of $700, $750, and $800.  During the year Crivitz sold two sets at $1,200 each.</a:t>
            </a:r>
          </a:p>
        </p:txBody>
      </p:sp>
      <p:sp>
        <p:nvSpPr>
          <p:cNvPr id="844806" name="Rectangle 6">
            <a:extLst>
              <a:ext uri="{FF2B5EF4-FFF2-40B4-BE49-F238E27FC236}">
                <a16:creationId xmlns:a16="http://schemas.microsoft.com/office/drawing/2014/main" id="{AB76F73F-E149-4031-9DF8-CAE8190472CD}"/>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pic>
        <p:nvPicPr>
          <p:cNvPr id="25604" name="Picture 6">
            <a:extLst>
              <a:ext uri="{FF2B5EF4-FFF2-40B4-BE49-F238E27FC236}">
                <a16:creationId xmlns:a16="http://schemas.microsoft.com/office/drawing/2014/main" id="{6A1669B0-ACC9-4AF9-99DB-DAF84417B6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3382964"/>
            <a:ext cx="6167438" cy="2027237"/>
          </a:xfrm>
          <a:prstGeom prst="rect">
            <a:avLst/>
          </a:prstGeom>
          <a:noFill/>
          <a:ln w="28575" cap="sq">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605" name="Text Box 6">
            <a:extLst>
              <a:ext uri="{FF2B5EF4-FFF2-40B4-BE49-F238E27FC236}">
                <a16:creationId xmlns:a16="http://schemas.microsoft.com/office/drawing/2014/main" id="{26DE6F50-2276-4810-9567-E5F137CDE865}"/>
              </a:ext>
            </a:extLst>
          </p:cNvPr>
          <p:cNvSpPr txBox="1">
            <a:spLocks noChangeArrowheads="1"/>
          </p:cNvSpPr>
          <p:nvPr/>
        </p:nvSpPr>
        <p:spPr bwMode="auto">
          <a:xfrm>
            <a:off x="7924800" y="3048000"/>
            <a:ext cx="13716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6-2</a:t>
            </a:r>
          </a:p>
        </p:txBody>
      </p:sp>
      <p:sp>
        <p:nvSpPr>
          <p:cNvPr id="853004" name="Text Box 12">
            <a:extLst>
              <a:ext uri="{FF2B5EF4-FFF2-40B4-BE49-F238E27FC236}">
                <a16:creationId xmlns:a16="http://schemas.microsoft.com/office/drawing/2014/main" id="{0B746174-6CA8-4DBD-A521-0EF69AD0564F}"/>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a:extLst>
              <a:ext uri="{FF2B5EF4-FFF2-40B4-BE49-F238E27FC236}">
                <a16:creationId xmlns:a16="http://schemas.microsoft.com/office/drawing/2014/main" id="{61499168-2C42-4F52-B243-278203FCF67B}"/>
              </a:ext>
            </a:extLst>
          </p:cNvPr>
          <p:cNvSpPr txBox="1">
            <a:spLocks noChangeArrowheads="1"/>
          </p:cNvSpPr>
          <p:nvPr/>
        </p:nvSpPr>
        <p:spPr bwMode="auto">
          <a:xfrm>
            <a:off x="2286000" y="1362076"/>
            <a:ext cx="7772400" cy="12493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102870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0"/>
              </a:spcBef>
              <a:spcAft>
                <a:spcPct val="20000"/>
              </a:spcAft>
              <a:buClrTx/>
              <a:buSzPct val="80000"/>
              <a:buFontTx/>
              <a:buNone/>
            </a:pPr>
            <a:r>
              <a:rPr lang="en-US" altLang="id-ID" sz="2200">
                <a:solidFill>
                  <a:srgbClr val="800000"/>
                </a:solidFill>
              </a:rPr>
              <a:t>Illustration:</a:t>
            </a:r>
            <a:r>
              <a:rPr lang="en-US" altLang="id-ID" sz="2200" b="0">
                <a:solidFill>
                  <a:schemeClr val="tx1"/>
                </a:solidFill>
              </a:rPr>
              <a:t>  If Crivitz sold the TVs it purchased on February 3 and May 22, then its cost of goods sold is $1,500 ($700  $800), and its ending inventory is $750.</a:t>
            </a:r>
          </a:p>
        </p:txBody>
      </p:sp>
      <p:sp>
        <p:nvSpPr>
          <p:cNvPr id="844806" name="Rectangle 6">
            <a:extLst>
              <a:ext uri="{FF2B5EF4-FFF2-40B4-BE49-F238E27FC236}">
                <a16:creationId xmlns:a16="http://schemas.microsoft.com/office/drawing/2014/main" id="{21AFF96C-074E-4E43-9C8C-87A5E97BFDF1}"/>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pic>
        <p:nvPicPr>
          <p:cNvPr id="27652" name="Picture 6">
            <a:extLst>
              <a:ext uri="{FF2B5EF4-FFF2-40B4-BE49-F238E27FC236}">
                <a16:creationId xmlns:a16="http://schemas.microsoft.com/office/drawing/2014/main" id="{4D9477B0-57B8-40D1-9053-03608DA908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2201" y="2895600"/>
            <a:ext cx="7153275" cy="2808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cap="sq" algn="ctr">
                <a:solidFill>
                  <a:srgbClr val="8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653" name="Text Box 6">
            <a:extLst>
              <a:ext uri="{FF2B5EF4-FFF2-40B4-BE49-F238E27FC236}">
                <a16:creationId xmlns:a16="http://schemas.microsoft.com/office/drawing/2014/main" id="{CAC15BFA-A34D-4677-815B-D16E7EE78035}"/>
              </a:ext>
            </a:extLst>
          </p:cNvPr>
          <p:cNvSpPr txBox="1">
            <a:spLocks noChangeArrowheads="1"/>
          </p:cNvSpPr>
          <p:nvPr/>
        </p:nvSpPr>
        <p:spPr bwMode="auto">
          <a:xfrm>
            <a:off x="8763000" y="2895600"/>
            <a:ext cx="13716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6-3</a:t>
            </a:r>
          </a:p>
        </p:txBody>
      </p:sp>
      <p:sp>
        <p:nvSpPr>
          <p:cNvPr id="853004" name="Text Box 12">
            <a:extLst>
              <a:ext uri="{FF2B5EF4-FFF2-40B4-BE49-F238E27FC236}">
                <a16:creationId xmlns:a16="http://schemas.microsoft.com/office/drawing/2014/main" id="{4F52333A-C3AD-44D8-9352-A0B83327A4C3}"/>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1">
            <a:extLst>
              <a:ext uri="{FF2B5EF4-FFF2-40B4-BE49-F238E27FC236}">
                <a16:creationId xmlns:a16="http://schemas.microsoft.com/office/drawing/2014/main" id="{B1B82FAC-06DA-4A7F-ACE0-96F8C193D9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1954214"/>
            <a:ext cx="8001000" cy="2693987"/>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65284" name="Rectangle 1028">
            <a:extLst>
              <a:ext uri="{FF2B5EF4-FFF2-40B4-BE49-F238E27FC236}">
                <a16:creationId xmlns:a16="http://schemas.microsoft.com/office/drawing/2014/main" id="{36CEB409-D230-46C7-A31E-27D2A8F83EC3}"/>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29700" name="Text Box 2">
            <a:extLst>
              <a:ext uri="{FF2B5EF4-FFF2-40B4-BE49-F238E27FC236}">
                <a16:creationId xmlns:a16="http://schemas.microsoft.com/office/drawing/2014/main" id="{3DC20298-AEF8-4A32-B5DB-548468989D8F}"/>
              </a:ext>
            </a:extLst>
          </p:cNvPr>
          <p:cNvSpPr txBox="1">
            <a:spLocks noChangeArrowheads="1"/>
          </p:cNvSpPr>
          <p:nvPr/>
        </p:nvSpPr>
        <p:spPr bwMode="auto">
          <a:xfrm>
            <a:off x="2209800" y="4800600"/>
            <a:ext cx="7772400" cy="1250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102870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2573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35000"/>
              </a:spcBef>
              <a:buClrTx/>
              <a:buSzPct val="80000"/>
              <a:buFontTx/>
              <a:buBlip>
                <a:blip r:embed="rId4"/>
              </a:buBlip>
            </a:pPr>
            <a:r>
              <a:rPr lang="en-US" altLang="id-ID" sz="2000" b="0">
                <a:solidFill>
                  <a:schemeClr val="tx1"/>
                </a:solidFill>
              </a:rPr>
              <a:t>Ishikawa uses a periodic inventory system. </a:t>
            </a:r>
          </a:p>
          <a:p>
            <a:pPr>
              <a:lnSpc>
                <a:spcPct val="115000"/>
              </a:lnSpc>
              <a:spcBef>
                <a:spcPct val="35000"/>
              </a:spcBef>
              <a:buClrTx/>
              <a:buSzPct val="80000"/>
              <a:buFontTx/>
              <a:buBlip>
                <a:blip r:embed="rId4"/>
              </a:buBlip>
            </a:pPr>
            <a:r>
              <a:rPr lang="en-US" altLang="id-ID" sz="2000" b="0">
                <a:solidFill>
                  <a:schemeClr val="tx1"/>
                </a:solidFill>
              </a:rPr>
              <a:t>Physical inventory determined that Ishikawa sold 550 units and had 450 units in inventory at December 31.</a:t>
            </a:r>
          </a:p>
        </p:txBody>
      </p:sp>
      <p:sp>
        <p:nvSpPr>
          <p:cNvPr id="29701" name="Text Box 6">
            <a:extLst>
              <a:ext uri="{FF2B5EF4-FFF2-40B4-BE49-F238E27FC236}">
                <a16:creationId xmlns:a16="http://schemas.microsoft.com/office/drawing/2014/main" id="{2536E886-C762-4B87-ADCC-55D4D940E428}"/>
              </a:ext>
            </a:extLst>
          </p:cNvPr>
          <p:cNvSpPr txBox="1">
            <a:spLocks noChangeArrowheads="1"/>
          </p:cNvSpPr>
          <p:nvPr/>
        </p:nvSpPr>
        <p:spPr bwMode="auto">
          <a:xfrm>
            <a:off x="8839200" y="1603375"/>
            <a:ext cx="13716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6-4</a:t>
            </a:r>
          </a:p>
        </p:txBody>
      </p:sp>
      <p:sp>
        <p:nvSpPr>
          <p:cNvPr id="853004" name="Text Box 12">
            <a:extLst>
              <a:ext uri="{FF2B5EF4-FFF2-40B4-BE49-F238E27FC236}">
                <a16:creationId xmlns:a16="http://schemas.microsoft.com/office/drawing/2014/main" id="{40685049-15C8-4727-B1B0-B26167E398F2}"/>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
        <p:nvSpPr>
          <p:cNvPr id="29703" name="Text Box 3">
            <a:extLst>
              <a:ext uri="{FF2B5EF4-FFF2-40B4-BE49-F238E27FC236}">
                <a16:creationId xmlns:a16="http://schemas.microsoft.com/office/drawing/2014/main" id="{DBF66989-4BA4-44AD-B79B-29B7C0EF12E8}"/>
              </a:ext>
            </a:extLst>
          </p:cNvPr>
          <p:cNvSpPr txBox="1">
            <a:spLocks noChangeArrowheads="1"/>
          </p:cNvSpPr>
          <p:nvPr/>
        </p:nvSpPr>
        <p:spPr bwMode="auto">
          <a:xfrm>
            <a:off x="2057401" y="129540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Cost Flow Assumptions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a:extLst>
              <a:ext uri="{FF2B5EF4-FFF2-40B4-BE49-F238E27FC236}">
                <a16:creationId xmlns:a16="http://schemas.microsoft.com/office/drawing/2014/main" id="{CFE31DE9-E585-4E22-A455-CEDA91C2BEE0}"/>
              </a:ext>
            </a:extLst>
          </p:cNvPr>
          <p:cNvSpPr txBox="1">
            <a:spLocks noChangeArrowheads="1"/>
          </p:cNvSpPr>
          <p:nvPr/>
        </p:nvSpPr>
        <p:spPr bwMode="auto">
          <a:xfrm>
            <a:off x="2209800" y="2165350"/>
            <a:ext cx="7924800" cy="2178050"/>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15000"/>
              </a:lnSpc>
              <a:spcBef>
                <a:spcPct val="35000"/>
              </a:spcBef>
              <a:spcAft>
                <a:spcPct val="20000"/>
              </a:spcAft>
              <a:buClrTx/>
              <a:buSzPct val="80000"/>
              <a:buFontTx/>
              <a:buBlip>
                <a:blip r:embed="rId3"/>
              </a:buBlip>
            </a:pPr>
            <a:r>
              <a:rPr lang="en-US" altLang="id-ID" dirty="0">
                <a:solidFill>
                  <a:srgbClr val="000000"/>
                </a:solidFill>
              </a:rPr>
              <a:t>Earliest goods </a:t>
            </a:r>
            <a:r>
              <a:rPr lang="en-US" altLang="id-ID" b="0" dirty="0">
                <a:solidFill>
                  <a:srgbClr val="000000"/>
                </a:solidFill>
              </a:rPr>
              <a:t>purchased are first to be sold. </a:t>
            </a:r>
          </a:p>
          <a:p>
            <a:pPr lvl="1">
              <a:lnSpc>
                <a:spcPct val="115000"/>
              </a:lnSpc>
              <a:spcBef>
                <a:spcPct val="35000"/>
              </a:spcBef>
              <a:spcAft>
                <a:spcPct val="20000"/>
              </a:spcAft>
              <a:buClrTx/>
              <a:buSzPct val="80000"/>
              <a:buFontTx/>
              <a:buBlip>
                <a:blip r:embed="rId3"/>
              </a:buBlip>
            </a:pPr>
            <a:r>
              <a:rPr lang="en-US" altLang="id-ID" b="0" dirty="0">
                <a:solidFill>
                  <a:srgbClr val="000000"/>
                </a:solidFill>
              </a:rPr>
              <a:t>Often parallels actual physical flow of merchandise.</a:t>
            </a:r>
          </a:p>
          <a:p>
            <a:pPr lvl="1">
              <a:lnSpc>
                <a:spcPct val="115000"/>
              </a:lnSpc>
              <a:spcBef>
                <a:spcPct val="35000"/>
              </a:spcBef>
              <a:spcAft>
                <a:spcPct val="20000"/>
              </a:spcAft>
              <a:buClrTx/>
              <a:buSzPct val="80000"/>
              <a:buFontTx/>
              <a:buBlip>
                <a:blip r:embed="rId3"/>
              </a:buBlip>
            </a:pPr>
            <a:r>
              <a:rPr lang="en-US" altLang="id-ID" b="0" dirty="0">
                <a:solidFill>
                  <a:srgbClr val="000000"/>
                </a:solidFill>
              </a:rPr>
              <a:t>Generally good business practice to sell oldest units first.</a:t>
            </a:r>
          </a:p>
        </p:txBody>
      </p:sp>
      <p:sp>
        <p:nvSpPr>
          <p:cNvPr id="31747" name="Text Box 3">
            <a:extLst>
              <a:ext uri="{FF2B5EF4-FFF2-40B4-BE49-F238E27FC236}">
                <a16:creationId xmlns:a16="http://schemas.microsoft.com/office/drawing/2014/main" id="{983E5AF9-856E-4E59-9E46-F8F4733BD04B}"/>
              </a:ext>
            </a:extLst>
          </p:cNvPr>
          <p:cNvSpPr txBox="1">
            <a:spLocks noChangeArrowheads="1"/>
          </p:cNvSpPr>
          <p:nvPr/>
        </p:nvSpPr>
        <p:spPr bwMode="auto">
          <a:xfrm>
            <a:off x="2057401" y="144145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dirty="0">
                <a:solidFill>
                  <a:srgbClr val="800000"/>
                </a:solidFill>
              </a:rPr>
              <a:t>“First-In-First-Out (FIFO)”</a:t>
            </a:r>
          </a:p>
        </p:txBody>
      </p:sp>
      <p:sp>
        <p:nvSpPr>
          <p:cNvPr id="867335" name="Rectangle 7">
            <a:extLst>
              <a:ext uri="{FF2B5EF4-FFF2-40B4-BE49-F238E27FC236}">
                <a16:creationId xmlns:a16="http://schemas.microsoft.com/office/drawing/2014/main" id="{96E60399-E54C-47F0-8190-E2295B37E631}"/>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853004" name="Text Box 12">
            <a:extLst>
              <a:ext uri="{FF2B5EF4-FFF2-40B4-BE49-F238E27FC236}">
                <a16:creationId xmlns:a16="http://schemas.microsoft.com/office/drawing/2014/main" id="{AC0AD695-1ED9-41C7-AE77-8913FAA2CF6B}"/>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1">
            <a:extLst>
              <a:ext uri="{FF2B5EF4-FFF2-40B4-BE49-F238E27FC236}">
                <a16:creationId xmlns:a16="http://schemas.microsoft.com/office/drawing/2014/main" id="{BBCEBAEB-E64F-41DC-8D45-1B819E5892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09788" y="1916114"/>
            <a:ext cx="8024812" cy="4256087"/>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53007" name="Rectangle 15">
            <a:extLst>
              <a:ext uri="{FF2B5EF4-FFF2-40B4-BE49-F238E27FC236}">
                <a16:creationId xmlns:a16="http://schemas.microsoft.com/office/drawing/2014/main" id="{27F57E07-ECE5-4E1C-927B-0F834678D852}"/>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33796" name="Text Box 3">
            <a:extLst>
              <a:ext uri="{FF2B5EF4-FFF2-40B4-BE49-F238E27FC236}">
                <a16:creationId xmlns:a16="http://schemas.microsoft.com/office/drawing/2014/main" id="{80870DD6-90E7-40F9-AF69-883534C672AB}"/>
              </a:ext>
            </a:extLst>
          </p:cNvPr>
          <p:cNvSpPr txBox="1">
            <a:spLocks noChangeArrowheads="1"/>
          </p:cNvSpPr>
          <p:nvPr/>
        </p:nvSpPr>
        <p:spPr bwMode="auto">
          <a:xfrm>
            <a:off x="2743201" y="121920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05000"/>
              </a:lnSpc>
              <a:spcBef>
                <a:spcPct val="30000"/>
              </a:spcBef>
              <a:buClrTx/>
              <a:buSzPct val="80000"/>
              <a:buFontTx/>
              <a:buNone/>
            </a:pPr>
            <a:r>
              <a:rPr lang="en-US" altLang="id-ID">
                <a:solidFill>
                  <a:srgbClr val="800000"/>
                </a:solidFill>
              </a:rPr>
              <a:t>“First-In-First-Out (FIFO)”</a:t>
            </a:r>
          </a:p>
        </p:txBody>
      </p:sp>
      <p:sp>
        <p:nvSpPr>
          <p:cNvPr id="33797" name="Text Box 6">
            <a:extLst>
              <a:ext uri="{FF2B5EF4-FFF2-40B4-BE49-F238E27FC236}">
                <a16:creationId xmlns:a16="http://schemas.microsoft.com/office/drawing/2014/main" id="{01A44D03-273D-4D9E-82FD-14EE300A66D4}"/>
              </a:ext>
            </a:extLst>
          </p:cNvPr>
          <p:cNvSpPr txBox="1">
            <a:spLocks noChangeArrowheads="1"/>
          </p:cNvSpPr>
          <p:nvPr/>
        </p:nvSpPr>
        <p:spPr bwMode="auto">
          <a:xfrm>
            <a:off x="8839200" y="1554164"/>
            <a:ext cx="13716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6-5</a:t>
            </a:r>
          </a:p>
        </p:txBody>
      </p:sp>
      <p:sp>
        <p:nvSpPr>
          <p:cNvPr id="853004" name="Text Box 12">
            <a:extLst>
              <a:ext uri="{FF2B5EF4-FFF2-40B4-BE49-F238E27FC236}">
                <a16:creationId xmlns:a16="http://schemas.microsoft.com/office/drawing/2014/main" id="{F21E6533-6A1D-4B6C-AA43-7A240C8EA68C}"/>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
        <p:nvSpPr>
          <p:cNvPr id="23567" name="Rectangle 15">
            <a:extLst>
              <a:ext uri="{FF2B5EF4-FFF2-40B4-BE49-F238E27FC236}">
                <a16:creationId xmlns:a16="http://schemas.microsoft.com/office/drawing/2014/main" id="{DB990CD6-00B6-494F-AA44-F4291B58DC4A}"/>
              </a:ext>
            </a:extLst>
          </p:cNvPr>
          <p:cNvSpPr>
            <a:spLocks noChangeArrowheads="1"/>
          </p:cNvSpPr>
          <p:nvPr/>
        </p:nvSpPr>
        <p:spPr bwMode="auto">
          <a:xfrm>
            <a:off x="2209800" y="52578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23568" name="Rectangle 16">
            <a:extLst>
              <a:ext uri="{FF2B5EF4-FFF2-40B4-BE49-F238E27FC236}">
                <a16:creationId xmlns:a16="http://schemas.microsoft.com/office/drawing/2014/main" id="{AC619CC5-3442-4D7D-8AC4-C648C2ED9500}"/>
              </a:ext>
            </a:extLst>
          </p:cNvPr>
          <p:cNvSpPr>
            <a:spLocks noChangeArrowheads="1"/>
          </p:cNvSpPr>
          <p:nvPr/>
        </p:nvSpPr>
        <p:spPr bwMode="auto">
          <a:xfrm>
            <a:off x="2209800" y="54864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23569" name="Rectangle 17">
            <a:extLst>
              <a:ext uri="{FF2B5EF4-FFF2-40B4-BE49-F238E27FC236}">
                <a16:creationId xmlns:a16="http://schemas.microsoft.com/office/drawing/2014/main" id="{CD7C21FE-C764-432D-9B31-BA42A8982632}"/>
              </a:ext>
            </a:extLst>
          </p:cNvPr>
          <p:cNvSpPr>
            <a:spLocks noChangeArrowheads="1"/>
          </p:cNvSpPr>
          <p:nvPr/>
        </p:nvSpPr>
        <p:spPr bwMode="auto">
          <a:xfrm>
            <a:off x="2209800" y="57912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23570" name="Rectangle 18">
            <a:extLst>
              <a:ext uri="{FF2B5EF4-FFF2-40B4-BE49-F238E27FC236}">
                <a16:creationId xmlns:a16="http://schemas.microsoft.com/office/drawing/2014/main" id="{DB4412F7-B4DC-452A-8E8B-61D6526CAA23}"/>
              </a:ext>
            </a:extLst>
          </p:cNvPr>
          <p:cNvSpPr>
            <a:spLocks noChangeArrowheads="1"/>
          </p:cNvSpPr>
          <p:nvPr/>
        </p:nvSpPr>
        <p:spPr bwMode="auto">
          <a:xfrm>
            <a:off x="6096000" y="5486400"/>
            <a:ext cx="3962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23571" name="Rectangle 19">
            <a:extLst>
              <a:ext uri="{FF2B5EF4-FFF2-40B4-BE49-F238E27FC236}">
                <a16:creationId xmlns:a16="http://schemas.microsoft.com/office/drawing/2014/main" id="{B129A3D6-F83C-4D35-8D50-157AC9F43EBC}"/>
              </a:ext>
            </a:extLst>
          </p:cNvPr>
          <p:cNvSpPr>
            <a:spLocks noChangeArrowheads="1"/>
          </p:cNvSpPr>
          <p:nvPr/>
        </p:nvSpPr>
        <p:spPr bwMode="auto">
          <a:xfrm>
            <a:off x="6096000" y="5791200"/>
            <a:ext cx="3962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33804" name="Text Box 20">
            <a:extLst>
              <a:ext uri="{FF2B5EF4-FFF2-40B4-BE49-F238E27FC236}">
                <a16:creationId xmlns:a16="http://schemas.microsoft.com/office/drawing/2014/main" id="{A0AB662F-FA4F-49F3-B32A-2DD6328AA578}"/>
              </a:ext>
            </a:extLst>
          </p:cNvPr>
          <p:cNvSpPr txBox="1">
            <a:spLocks noChangeArrowheads="1"/>
          </p:cNvSpPr>
          <p:nvPr/>
        </p:nvSpPr>
        <p:spPr bwMode="auto">
          <a:xfrm>
            <a:off x="2895600" y="632460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200" b="0">
                <a:solidFill>
                  <a:schemeClr val="tx1"/>
                </a:solidFill>
              </a:rPr>
              <a:t>Answer on notes page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23567"/>
                                        </p:tgtEl>
                                      </p:cBhvr>
                                    </p:animEffect>
                                    <p:set>
                                      <p:cBhvr>
                                        <p:cTn id="7" dur="1" fill="hold">
                                          <p:stCondLst>
                                            <p:cond delay="499"/>
                                          </p:stCondLst>
                                        </p:cTn>
                                        <p:tgtEl>
                                          <p:spTgt spid="23567"/>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23568"/>
                                        </p:tgtEl>
                                      </p:cBhvr>
                                    </p:animEffect>
                                    <p:set>
                                      <p:cBhvr>
                                        <p:cTn id="12" dur="1" fill="hold">
                                          <p:stCondLst>
                                            <p:cond delay="499"/>
                                          </p:stCondLst>
                                        </p:cTn>
                                        <p:tgtEl>
                                          <p:spTgt spid="23568"/>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23569"/>
                                        </p:tgtEl>
                                      </p:cBhvr>
                                    </p:animEffect>
                                    <p:set>
                                      <p:cBhvr>
                                        <p:cTn id="17" dur="1" fill="hold">
                                          <p:stCondLst>
                                            <p:cond delay="499"/>
                                          </p:stCondLst>
                                        </p:cTn>
                                        <p:tgtEl>
                                          <p:spTgt spid="23569"/>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23570"/>
                                        </p:tgtEl>
                                      </p:cBhvr>
                                    </p:animEffect>
                                    <p:set>
                                      <p:cBhvr>
                                        <p:cTn id="22" dur="1" fill="hold">
                                          <p:stCondLst>
                                            <p:cond delay="499"/>
                                          </p:stCondLst>
                                        </p:cTn>
                                        <p:tgtEl>
                                          <p:spTgt spid="23570"/>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23571"/>
                                        </p:tgtEl>
                                      </p:cBhvr>
                                    </p:animEffect>
                                    <p:set>
                                      <p:cBhvr>
                                        <p:cTn id="27" dur="1" fill="hold">
                                          <p:stCondLst>
                                            <p:cond delay="499"/>
                                          </p:stCondLst>
                                        </p:cTn>
                                        <p:tgtEl>
                                          <p:spTgt spid="2357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7" grpId="0" animBg="1"/>
      <p:bldP spid="23568" grpId="0" animBg="1"/>
      <p:bldP spid="23569" grpId="0" animBg="1"/>
      <p:bldP spid="23570" grpId="0" animBg="1"/>
      <p:bldP spid="2357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7">
            <a:extLst>
              <a:ext uri="{FF2B5EF4-FFF2-40B4-BE49-F238E27FC236}">
                <a16:creationId xmlns:a16="http://schemas.microsoft.com/office/drawing/2014/main" id="{2F86A7FE-6FE5-47A3-A890-D27E2E4652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2133600"/>
            <a:ext cx="7620000" cy="3671888"/>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53007" name="Rectangle 15">
            <a:extLst>
              <a:ext uri="{FF2B5EF4-FFF2-40B4-BE49-F238E27FC236}">
                <a16:creationId xmlns:a16="http://schemas.microsoft.com/office/drawing/2014/main" id="{3E933C27-1F78-4A17-A3B6-62B0EC6BF780}"/>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35844" name="Text Box 3">
            <a:extLst>
              <a:ext uri="{FF2B5EF4-FFF2-40B4-BE49-F238E27FC236}">
                <a16:creationId xmlns:a16="http://schemas.microsoft.com/office/drawing/2014/main" id="{BA6F47D8-98FE-46E9-88CA-A4E9EC0A53F3}"/>
              </a:ext>
            </a:extLst>
          </p:cNvPr>
          <p:cNvSpPr txBox="1">
            <a:spLocks noChangeArrowheads="1"/>
          </p:cNvSpPr>
          <p:nvPr/>
        </p:nvSpPr>
        <p:spPr bwMode="auto">
          <a:xfrm>
            <a:off x="2743201" y="128905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05000"/>
              </a:lnSpc>
              <a:spcBef>
                <a:spcPct val="30000"/>
              </a:spcBef>
              <a:buClrTx/>
              <a:buSzPct val="80000"/>
              <a:buFontTx/>
              <a:buNone/>
            </a:pPr>
            <a:r>
              <a:rPr lang="en-US" altLang="id-ID">
                <a:solidFill>
                  <a:srgbClr val="800000"/>
                </a:solidFill>
              </a:rPr>
              <a:t>“First-In-First-Out (FIFO)”</a:t>
            </a:r>
          </a:p>
        </p:txBody>
      </p:sp>
      <p:sp>
        <p:nvSpPr>
          <p:cNvPr id="35845" name="Text Box 6">
            <a:extLst>
              <a:ext uri="{FF2B5EF4-FFF2-40B4-BE49-F238E27FC236}">
                <a16:creationId xmlns:a16="http://schemas.microsoft.com/office/drawing/2014/main" id="{02167CBF-606A-458D-B03E-C9961D6F9E8B}"/>
              </a:ext>
            </a:extLst>
          </p:cNvPr>
          <p:cNvSpPr txBox="1">
            <a:spLocks noChangeArrowheads="1"/>
          </p:cNvSpPr>
          <p:nvPr/>
        </p:nvSpPr>
        <p:spPr bwMode="auto">
          <a:xfrm>
            <a:off x="8763000" y="1752600"/>
            <a:ext cx="13716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6-5</a:t>
            </a:r>
          </a:p>
        </p:txBody>
      </p:sp>
      <p:sp>
        <p:nvSpPr>
          <p:cNvPr id="853004" name="Text Box 12">
            <a:extLst>
              <a:ext uri="{FF2B5EF4-FFF2-40B4-BE49-F238E27FC236}">
                <a16:creationId xmlns:a16="http://schemas.microsoft.com/office/drawing/2014/main" id="{589BD133-4B0C-4572-8321-BF858ED9FFA5}"/>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a:extLst>
              <a:ext uri="{FF2B5EF4-FFF2-40B4-BE49-F238E27FC236}">
                <a16:creationId xmlns:a16="http://schemas.microsoft.com/office/drawing/2014/main" id="{80E6A333-7B18-430F-9C7A-43F7F13CC400}"/>
              </a:ext>
            </a:extLst>
          </p:cNvPr>
          <p:cNvSpPr txBox="1">
            <a:spLocks noChangeArrowheads="1"/>
          </p:cNvSpPr>
          <p:nvPr/>
        </p:nvSpPr>
        <p:spPr bwMode="auto">
          <a:xfrm>
            <a:off x="2209800" y="2106614"/>
            <a:ext cx="7924800" cy="2598737"/>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15000"/>
              </a:lnSpc>
              <a:spcBef>
                <a:spcPct val="35000"/>
              </a:spcBef>
              <a:spcAft>
                <a:spcPct val="20000"/>
              </a:spcAft>
              <a:buClrTx/>
              <a:buSzPct val="80000"/>
              <a:buFontTx/>
              <a:buBlip>
                <a:blip r:embed="rId3"/>
              </a:buBlip>
            </a:pPr>
            <a:r>
              <a:rPr lang="en-US" altLang="id-ID" b="0" dirty="0">
                <a:solidFill>
                  <a:srgbClr val="000000"/>
                </a:solidFill>
              </a:rPr>
              <a:t>Allocates cost of goods available for sale on the basis of </a:t>
            </a:r>
            <a:r>
              <a:rPr lang="en-US" altLang="id-ID" dirty="0">
                <a:solidFill>
                  <a:schemeClr val="tx1"/>
                </a:solidFill>
              </a:rPr>
              <a:t>weighted average unit cost</a:t>
            </a:r>
            <a:r>
              <a:rPr lang="en-US" altLang="id-ID" dirty="0">
                <a:solidFill>
                  <a:srgbClr val="00FFFF"/>
                </a:solidFill>
              </a:rPr>
              <a:t> </a:t>
            </a:r>
            <a:r>
              <a:rPr lang="en-US" altLang="id-ID" b="0" dirty="0">
                <a:solidFill>
                  <a:srgbClr val="000000"/>
                </a:solidFill>
              </a:rPr>
              <a:t>incurred.</a:t>
            </a:r>
          </a:p>
          <a:p>
            <a:pPr lvl="1">
              <a:lnSpc>
                <a:spcPct val="115000"/>
              </a:lnSpc>
              <a:spcBef>
                <a:spcPct val="35000"/>
              </a:spcBef>
              <a:spcAft>
                <a:spcPct val="20000"/>
              </a:spcAft>
              <a:buClrTx/>
              <a:buSzPct val="80000"/>
              <a:buFontTx/>
              <a:buBlip>
                <a:blip r:embed="rId3"/>
              </a:buBlip>
            </a:pPr>
            <a:r>
              <a:rPr lang="en-US" altLang="id-ID" b="0" dirty="0">
                <a:solidFill>
                  <a:srgbClr val="000000"/>
                </a:solidFill>
              </a:rPr>
              <a:t>Assumes goods are similar in nature.</a:t>
            </a:r>
          </a:p>
          <a:p>
            <a:pPr lvl="1">
              <a:lnSpc>
                <a:spcPct val="115000"/>
              </a:lnSpc>
              <a:spcBef>
                <a:spcPct val="35000"/>
              </a:spcBef>
              <a:spcAft>
                <a:spcPct val="20000"/>
              </a:spcAft>
              <a:buClrTx/>
              <a:buSzPct val="80000"/>
              <a:buFontTx/>
              <a:buBlip>
                <a:blip r:embed="rId3"/>
              </a:buBlip>
            </a:pPr>
            <a:r>
              <a:rPr lang="en-US" altLang="id-ID" b="0" dirty="0">
                <a:solidFill>
                  <a:srgbClr val="000000"/>
                </a:solidFill>
              </a:rPr>
              <a:t>Applies weighted average unit cost to the units on hand to determine cost of the ending inventory.</a:t>
            </a:r>
          </a:p>
        </p:txBody>
      </p:sp>
      <p:sp>
        <p:nvSpPr>
          <p:cNvPr id="37891" name="Text Box 3">
            <a:extLst>
              <a:ext uri="{FF2B5EF4-FFF2-40B4-BE49-F238E27FC236}">
                <a16:creationId xmlns:a16="http://schemas.microsoft.com/office/drawing/2014/main" id="{B49E9AFC-4186-40A5-AB6A-2908C9A11CF8}"/>
              </a:ext>
            </a:extLst>
          </p:cNvPr>
          <p:cNvSpPr txBox="1">
            <a:spLocks noChangeArrowheads="1"/>
          </p:cNvSpPr>
          <p:nvPr/>
        </p:nvSpPr>
        <p:spPr bwMode="auto">
          <a:xfrm>
            <a:off x="2057401" y="144145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dirty="0">
                <a:solidFill>
                  <a:srgbClr val="800000"/>
                </a:solidFill>
              </a:rPr>
              <a:t>“Average-Cost”</a:t>
            </a:r>
          </a:p>
        </p:txBody>
      </p:sp>
      <p:sp>
        <p:nvSpPr>
          <p:cNvPr id="871429" name="Rectangle 5">
            <a:extLst>
              <a:ext uri="{FF2B5EF4-FFF2-40B4-BE49-F238E27FC236}">
                <a16:creationId xmlns:a16="http://schemas.microsoft.com/office/drawing/2014/main" id="{D7AC3719-62BD-467A-8411-3D67DD16D555}"/>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853004" name="Text Box 12">
            <a:extLst>
              <a:ext uri="{FF2B5EF4-FFF2-40B4-BE49-F238E27FC236}">
                <a16:creationId xmlns:a16="http://schemas.microsoft.com/office/drawing/2014/main" id="{5C0B28AC-D545-4342-8259-7F683E450EDC}"/>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7">
            <a:extLst>
              <a:ext uri="{FF2B5EF4-FFF2-40B4-BE49-F238E27FC236}">
                <a16:creationId xmlns:a16="http://schemas.microsoft.com/office/drawing/2014/main" id="{06419BAE-F659-4D67-AC13-9DA9FDB238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1955800"/>
            <a:ext cx="7848600" cy="3987800"/>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39" name="Text Box 9">
            <a:extLst>
              <a:ext uri="{FF2B5EF4-FFF2-40B4-BE49-F238E27FC236}">
                <a16:creationId xmlns:a16="http://schemas.microsoft.com/office/drawing/2014/main" id="{DFEB42CA-49BE-4CED-B1C4-891655636AA5}"/>
              </a:ext>
            </a:extLst>
          </p:cNvPr>
          <p:cNvSpPr txBox="1">
            <a:spLocks noChangeArrowheads="1"/>
          </p:cNvSpPr>
          <p:nvPr/>
        </p:nvSpPr>
        <p:spPr bwMode="auto">
          <a:xfrm>
            <a:off x="3276600" y="1219200"/>
            <a:ext cx="5257800" cy="513410"/>
          </a:xfrm>
          <a:prstGeom prst="rect">
            <a:avLst/>
          </a:prstGeom>
          <a:solidFill>
            <a:schemeClr val="bg1"/>
          </a:solidFill>
          <a:ln>
            <a:noFill/>
          </a:ln>
          <a:extLs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05000"/>
              </a:lnSpc>
              <a:spcBef>
                <a:spcPct val="30000"/>
              </a:spcBef>
              <a:buClrTx/>
              <a:buSzPct val="80000"/>
              <a:buFontTx/>
              <a:buNone/>
            </a:pPr>
            <a:r>
              <a:rPr lang="en-US" altLang="id-ID">
                <a:solidFill>
                  <a:srgbClr val="800000"/>
                </a:solidFill>
              </a:rPr>
              <a:t>“Average Cost”</a:t>
            </a:r>
          </a:p>
        </p:txBody>
      </p:sp>
      <p:sp>
        <p:nvSpPr>
          <p:cNvPr id="855054" name="Rectangle 14">
            <a:extLst>
              <a:ext uri="{FF2B5EF4-FFF2-40B4-BE49-F238E27FC236}">
                <a16:creationId xmlns:a16="http://schemas.microsoft.com/office/drawing/2014/main" id="{06D1B2F3-CFC4-459E-BD4F-B205BB70E47C}"/>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39941" name="Text Box 6">
            <a:extLst>
              <a:ext uri="{FF2B5EF4-FFF2-40B4-BE49-F238E27FC236}">
                <a16:creationId xmlns:a16="http://schemas.microsoft.com/office/drawing/2014/main" id="{27ECC968-6B63-426A-AAB0-53C11E4F32A8}"/>
              </a:ext>
            </a:extLst>
          </p:cNvPr>
          <p:cNvSpPr txBox="1">
            <a:spLocks noChangeArrowheads="1"/>
          </p:cNvSpPr>
          <p:nvPr/>
        </p:nvSpPr>
        <p:spPr bwMode="auto">
          <a:xfrm>
            <a:off x="8686800" y="1600200"/>
            <a:ext cx="14478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6-8</a:t>
            </a:r>
          </a:p>
        </p:txBody>
      </p:sp>
      <p:sp>
        <p:nvSpPr>
          <p:cNvPr id="853004" name="Text Box 12">
            <a:extLst>
              <a:ext uri="{FF2B5EF4-FFF2-40B4-BE49-F238E27FC236}">
                <a16:creationId xmlns:a16="http://schemas.microsoft.com/office/drawing/2014/main" id="{8DC3FB71-C327-4BC1-8A56-F02F83E57986}"/>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
        <p:nvSpPr>
          <p:cNvPr id="132105" name="Rectangle 9">
            <a:extLst>
              <a:ext uri="{FF2B5EF4-FFF2-40B4-BE49-F238E27FC236}">
                <a16:creationId xmlns:a16="http://schemas.microsoft.com/office/drawing/2014/main" id="{1C17027F-C96F-422E-B0E6-54253197AF04}"/>
              </a:ext>
            </a:extLst>
          </p:cNvPr>
          <p:cNvSpPr>
            <a:spLocks noChangeArrowheads="1"/>
          </p:cNvSpPr>
          <p:nvPr/>
        </p:nvSpPr>
        <p:spPr bwMode="auto">
          <a:xfrm>
            <a:off x="2286000" y="55626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32106" name="Rectangle 10">
            <a:extLst>
              <a:ext uri="{FF2B5EF4-FFF2-40B4-BE49-F238E27FC236}">
                <a16:creationId xmlns:a16="http://schemas.microsoft.com/office/drawing/2014/main" id="{12F0E1A9-F4FC-4DCA-9C81-EEA9690AA0E3}"/>
              </a:ext>
            </a:extLst>
          </p:cNvPr>
          <p:cNvSpPr>
            <a:spLocks noChangeArrowheads="1"/>
          </p:cNvSpPr>
          <p:nvPr/>
        </p:nvSpPr>
        <p:spPr bwMode="auto">
          <a:xfrm>
            <a:off x="5867400" y="4953000"/>
            <a:ext cx="41910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32107" name="Rectangle 11">
            <a:extLst>
              <a:ext uri="{FF2B5EF4-FFF2-40B4-BE49-F238E27FC236}">
                <a16:creationId xmlns:a16="http://schemas.microsoft.com/office/drawing/2014/main" id="{377EEFC2-B126-4FF8-96DD-40EFEAC00D55}"/>
              </a:ext>
            </a:extLst>
          </p:cNvPr>
          <p:cNvSpPr>
            <a:spLocks noChangeArrowheads="1"/>
          </p:cNvSpPr>
          <p:nvPr/>
        </p:nvSpPr>
        <p:spPr bwMode="auto">
          <a:xfrm>
            <a:off x="5867400" y="5257800"/>
            <a:ext cx="41910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39946" name="Text Box 12">
            <a:extLst>
              <a:ext uri="{FF2B5EF4-FFF2-40B4-BE49-F238E27FC236}">
                <a16:creationId xmlns:a16="http://schemas.microsoft.com/office/drawing/2014/main" id="{7ECABDB3-C88C-4B0D-A6A7-EA6702FEA020}"/>
              </a:ext>
            </a:extLst>
          </p:cNvPr>
          <p:cNvSpPr txBox="1">
            <a:spLocks noChangeArrowheads="1"/>
          </p:cNvSpPr>
          <p:nvPr/>
        </p:nvSpPr>
        <p:spPr bwMode="auto">
          <a:xfrm>
            <a:off x="2895600" y="632460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200" b="0">
                <a:solidFill>
                  <a:schemeClr val="tx1"/>
                </a:solidFill>
              </a:rPr>
              <a:t>Answer on notes page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132105"/>
                                        </p:tgtEl>
                                      </p:cBhvr>
                                    </p:animEffect>
                                    <p:set>
                                      <p:cBhvr>
                                        <p:cTn id="7" dur="1" fill="hold">
                                          <p:stCondLst>
                                            <p:cond delay="499"/>
                                          </p:stCondLst>
                                        </p:cTn>
                                        <p:tgtEl>
                                          <p:spTgt spid="132105"/>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132106"/>
                                        </p:tgtEl>
                                      </p:cBhvr>
                                    </p:animEffect>
                                    <p:set>
                                      <p:cBhvr>
                                        <p:cTn id="12" dur="1" fill="hold">
                                          <p:stCondLst>
                                            <p:cond delay="499"/>
                                          </p:stCondLst>
                                        </p:cTn>
                                        <p:tgtEl>
                                          <p:spTgt spid="132106"/>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132107"/>
                                        </p:tgtEl>
                                      </p:cBhvr>
                                    </p:animEffect>
                                    <p:set>
                                      <p:cBhvr>
                                        <p:cTn id="17" dur="1" fill="hold">
                                          <p:stCondLst>
                                            <p:cond delay="499"/>
                                          </p:stCondLst>
                                        </p:cTn>
                                        <p:tgtEl>
                                          <p:spTgt spid="13210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105" grpId="0" animBg="1"/>
      <p:bldP spid="132106" grpId="0" animBg="1"/>
      <p:bldP spid="13210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8">
            <a:extLst>
              <a:ext uri="{FF2B5EF4-FFF2-40B4-BE49-F238E27FC236}">
                <a16:creationId xmlns:a16="http://schemas.microsoft.com/office/drawing/2014/main" id="{120D20B1-7484-4376-981F-23893A9F83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2117726"/>
            <a:ext cx="7543800" cy="3711575"/>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53004" name="Text Box 12">
            <a:extLst>
              <a:ext uri="{FF2B5EF4-FFF2-40B4-BE49-F238E27FC236}">
                <a16:creationId xmlns:a16="http://schemas.microsoft.com/office/drawing/2014/main" id="{990A6F08-A9B5-4AB9-A7A1-A7DD0D8091EA}"/>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
        <p:nvSpPr>
          <p:cNvPr id="853007" name="Rectangle 15">
            <a:extLst>
              <a:ext uri="{FF2B5EF4-FFF2-40B4-BE49-F238E27FC236}">
                <a16:creationId xmlns:a16="http://schemas.microsoft.com/office/drawing/2014/main" id="{26A08795-148C-470C-9DA7-9F6B3375BA54}"/>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41989" name="Text Box 9">
            <a:extLst>
              <a:ext uri="{FF2B5EF4-FFF2-40B4-BE49-F238E27FC236}">
                <a16:creationId xmlns:a16="http://schemas.microsoft.com/office/drawing/2014/main" id="{DA25261E-A1E9-4A16-9E8C-3CBE1FD82127}"/>
              </a:ext>
            </a:extLst>
          </p:cNvPr>
          <p:cNvSpPr txBox="1">
            <a:spLocks noChangeArrowheads="1"/>
          </p:cNvSpPr>
          <p:nvPr/>
        </p:nvSpPr>
        <p:spPr bwMode="auto">
          <a:xfrm>
            <a:off x="3276600" y="1295400"/>
            <a:ext cx="5257800" cy="513410"/>
          </a:xfrm>
          <a:prstGeom prst="rect">
            <a:avLst/>
          </a:prstGeom>
          <a:solidFill>
            <a:schemeClr val="bg1"/>
          </a:solidFill>
          <a:ln>
            <a:noFill/>
          </a:ln>
          <a:effectLst/>
          <a:extLs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05000"/>
              </a:lnSpc>
              <a:spcBef>
                <a:spcPct val="30000"/>
              </a:spcBef>
              <a:buClrTx/>
              <a:buSzPct val="80000"/>
              <a:buFontTx/>
              <a:buNone/>
            </a:pPr>
            <a:r>
              <a:rPr lang="en-US" altLang="id-ID">
                <a:solidFill>
                  <a:srgbClr val="800000"/>
                </a:solidFill>
              </a:rPr>
              <a:t>“Average Cost”</a:t>
            </a:r>
          </a:p>
        </p:txBody>
      </p:sp>
      <p:sp>
        <p:nvSpPr>
          <p:cNvPr id="41990" name="Text Box 6">
            <a:extLst>
              <a:ext uri="{FF2B5EF4-FFF2-40B4-BE49-F238E27FC236}">
                <a16:creationId xmlns:a16="http://schemas.microsoft.com/office/drawing/2014/main" id="{FE2D8C3D-42FF-40AA-BACD-F3D20DED3CEE}"/>
              </a:ext>
            </a:extLst>
          </p:cNvPr>
          <p:cNvSpPr txBox="1">
            <a:spLocks noChangeArrowheads="1"/>
          </p:cNvSpPr>
          <p:nvPr/>
        </p:nvSpPr>
        <p:spPr bwMode="auto">
          <a:xfrm>
            <a:off x="8610600" y="1752600"/>
            <a:ext cx="14478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6-8</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7576" name="Text Box 8">
            <a:extLst>
              <a:ext uri="{FF2B5EF4-FFF2-40B4-BE49-F238E27FC236}">
                <a16:creationId xmlns:a16="http://schemas.microsoft.com/office/drawing/2014/main" id="{F5679CDF-2767-48E1-A5DA-5ED33C19BCF9}"/>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3  Explain the financial effects of the inventory cost flow assumptions.</a:t>
            </a:r>
          </a:p>
        </p:txBody>
      </p:sp>
      <p:sp>
        <p:nvSpPr>
          <p:cNvPr id="877577" name="Rectangle 9">
            <a:extLst>
              <a:ext uri="{FF2B5EF4-FFF2-40B4-BE49-F238E27FC236}">
                <a16:creationId xmlns:a16="http://schemas.microsoft.com/office/drawing/2014/main" id="{0D6B8491-9D67-477B-B4F8-741F3F403B48}"/>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44036" name="Text Box 6">
            <a:extLst>
              <a:ext uri="{FF2B5EF4-FFF2-40B4-BE49-F238E27FC236}">
                <a16:creationId xmlns:a16="http://schemas.microsoft.com/office/drawing/2014/main" id="{54E39E80-A3BF-42CB-965D-13611EE44FEF}"/>
              </a:ext>
            </a:extLst>
          </p:cNvPr>
          <p:cNvSpPr txBox="1">
            <a:spLocks noChangeArrowheads="1"/>
          </p:cNvSpPr>
          <p:nvPr/>
        </p:nvSpPr>
        <p:spPr bwMode="auto">
          <a:xfrm>
            <a:off x="8991600" y="1676400"/>
            <a:ext cx="14478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6-9</a:t>
            </a:r>
          </a:p>
        </p:txBody>
      </p:sp>
      <p:sp>
        <p:nvSpPr>
          <p:cNvPr id="44037" name="Text Box 3">
            <a:extLst>
              <a:ext uri="{FF2B5EF4-FFF2-40B4-BE49-F238E27FC236}">
                <a16:creationId xmlns:a16="http://schemas.microsoft.com/office/drawing/2014/main" id="{B2149B81-1AB4-406E-BCFE-D933DA7F23D9}"/>
              </a:ext>
            </a:extLst>
          </p:cNvPr>
          <p:cNvSpPr txBox="1">
            <a:spLocks noChangeArrowheads="1"/>
          </p:cNvSpPr>
          <p:nvPr/>
        </p:nvSpPr>
        <p:spPr bwMode="auto">
          <a:xfrm>
            <a:off x="2057400" y="1295400"/>
            <a:ext cx="72390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Financial Statement and Tax Effects</a:t>
            </a:r>
          </a:p>
        </p:txBody>
      </p:sp>
      <p:pic>
        <p:nvPicPr>
          <p:cNvPr id="44038" name="Picture 31">
            <a:extLst>
              <a:ext uri="{FF2B5EF4-FFF2-40B4-BE49-F238E27FC236}">
                <a16:creationId xmlns:a16="http://schemas.microsoft.com/office/drawing/2014/main" id="{0FBD934F-1211-477F-BA5C-5C235E0574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2009776"/>
            <a:ext cx="6858000" cy="4238625"/>
          </a:xfrm>
          <a:prstGeom prst="rect">
            <a:avLst/>
          </a:prstGeom>
          <a:noFill/>
          <a:ln w="19050"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039" name="Text Box 32">
            <a:extLst>
              <a:ext uri="{FF2B5EF4-FFF2-40B4-BE49-F238E27FC236}">
                <a16:creationId xmlns:a16="http://schemas.microsoft.com/office/drawing/2014/main" id="{DC6D9104-CF2F-4B4E-BE9B-AAAC279CABDE}"/>
              </a:ext>
            </a:extLst>
          </p:cNvPr>
          <p:cNvSpPr txBox="1">
            <a:spLocks noChangeArrowheads="1"/>
          </p:cNvSpPr>
          <p:nvPr/>
        </p:nvSpPr>
        <p:spPr bwMode="auto">
          <a:xfrm>
            <a:off x="1676400" y="2209801"/>
            <a:ext cx="1676400" cy="146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5000"/>
              </a:lnSpc>
              <a:spcBef>
                <a:spcPct val="50000"/>
              </a:spcBef>
              <a:buClrTx/>
              <a:buSzTx/>
              <a:buFontTx/>
              <a:buNone/>
            </a:pPr>
            <a:r>
              <a:rPr lang="en-US" altLang="id-ID" sz="2400">
                <a:solidFill>
                  <a:schemeClr val="tx1"/>
                </a:solidFill>
              </a:rPr>
              <a:t>Income Statement Effects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7576" name="Text Box 8">
            <a:extLst>
              <a:ext uri="{FF2B5EF4-FFF2-40B4-BE49-F238E27FC236}">
                <a16:creationId xmlns:a16="http://schemas.microsoft.com/office/drawing/2014/main" id="{C0DA64E1-AC4B-4114-83D2-5A8E6B728C71}"/>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3  Explain the financial effects of the inventory cost flow assumptions.</a:t>
            </a:r>
          </a:p>
        </p:txBody>
      </p:sp>
      <p:sp>
        <p:nvSpPr>
          <p:cNvPr id="877577" name="Rectangle 9">
            <a:extLst>
              <a:ext uri="{FF2B5EF4-FFF2-40B4-BE49-F238E27FC236}">
                <a16:creationId xmlns:a16="http://schemas.microsoft.com/office/drawing/2014/main" id="{AC0D0C0A-1825-40B0-8083-BE53A452FBC6}"/>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46084" name="Rectangle 72">
            <a:extLst>
              <a:ext uri="{FF2B5EF4-FFF2-40B4-BE49-F238E27FC236}">
                <a16:creationId xmlns:a16="http://schemas.microsoft.com/office/drawing/2014/main" id="{E4C34305-A97C-470F-AB69-EA0E0299788D}"/>
              </a:ext>
            </a:extLst>
          </p:cNvPr>
          <p:cNvSpPr>
            <a:spLocks noGrp="1" noChangeArrowheads="1"/>
          </p:cNvSpPr>
          <p:nvPr>
            <p:ph type="body" idx="4294967295"/>
          </p:nvPr>
        </p:nvSpPr>
        <p:spPr>
          <a:xfrm>
            <a:off x="2133600" y="1384300"/>
            <a:ext cx="7988300" cy="596900"/>
          </a:xfrm>
          <a:solidFill>
            <a:srgbClr val="FFFFFF"/>
          </a:solidFill>
          <a:ln w="9525"/>
          <a:extLst>
            <a:ext uri="{91240B29-F687-4F45-9708-019B960494DF}">
              <a14:hiddenLine xmlns:a14="http://schemas.microsoft.com/office/drawing/2010/main" w="12700">
                <a:solidFill>
                  <a:srgbClr val="000000"/>
                </a:solidFill>
                <a:miter lim="800000"/>
                <a:headEnd/>
                <a:tailEnd/>
              </a14:hiddenLine>
            </a:ext>
          </a:extLst>
        </p:spPr>
        <p:txBody>
          <a:bodyPr vert="horz" lIns="90488" tIns="44450" rIns="90488" bIns="44450" rtlCol="0">
            <a:normAutofit/>
          </a:bodyPr>
          <a:lstStyle/>
          <a:p>
            <a:pPr>
              <a:buFont typeface="Wingdings" panose="05000000000000000000" pitchFamily="2" charset="2"/>
              <a:buNone/>
            </a:pPr>
            <a:r>
              <a:rPr lang="en-US" altLang="id-ID">
                <a:solidFill>
                  <a:srgbClr val="800000"/>
                </a:solidFill>
                <a:effectLst/>
              </a:rPr>
              <a:t>Statement of Financial Statement Effects</a:t>
            </a:r>
          </a:p>
        </p:txBody>
      </p:sp>
      <p:sp>
        <p:nvSpPr>
          <p:cNvPr id="46085" name="Rectangle 7">
            <a:extLst>
              <a:ext uri="{FF2B5EF4-FFF2-40B4-BE49-F238E27FC236}">
                <a16:creationId xmlns:a16="http://schemas.microsoft.com/office/drawing/2014/main" id="{B84000F2-4ABE-49A3-A0E8-6CD485EA4EA8}"/>
              </a:ext>
            </a:extLst>
          </p:cNvPr>
          <p:cNvSpPr>
            <a:spLocks noChangeArrowheads="1"/>
          </p:cNvSpPr>
          <p:nvPr/>
        </p:nvSpPr>
        <p:spPr bwMode="auto">
          <a:xfrm>
            <a:off x="2362200" y="2057400"/>
            <a:ext cx="7696200" cy="2903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30000"/>
              </a:lnSpc>
              <a:spcBef>
                <a:spcPct val="60000"/>
              </a:spcBef>
              <a:buClr>
                <a:srgbClr val="800000"/>
              </a:buClr>
              <a:buSzTx/>
              <a:buFont typeface="Wingdings" panose="05000000000000000000" pitchFamily="2" charset="2"/>
              <a:buChar char="Ø"/>
            </a:pPr>
            <a:r>
              <a:rPr lang="en-US" altLang="id-ID" sz="2200" b="0" dirty="0">
                <a:solidFill>
                  <a:schemeClr val="tx1"/>
                </a:solidFill>
              </a:rPr>
              <a:t>A major advantage of the FIFO method is that in a period of inflation, the costs allocated to ending inventory will approximate their current cost. </a:t>
            </a:r>
          </a:p>
          <a:p>
            <a:pPr>
              <a:lnSpc>
                <a:spcPct val="130000"/>
              </a:lnSpc>
              <a:spcBef>
                <a:spcPct val="60000"/>
              </a:spcBef>
              <a:buClr>
                <a:srgbClr val="800000"/>
              </a:buClr>
              <a:buSzTx/>
              <a:buFont typeface="Wingdings" panose="05000000000000000000" pitchFamily="2" charset="2"/>
              <a:buChar char="Ø"/>
            </a:pPr>
            <a:r>
              <a:rPr lang="en-US" altLang="id-ID" sz="2200" b="0" dirty="0">
                <a:solidFill>
                  <a:schemeClr val="tx1"/>
                </a:solidFill>
              </a:rPr>
              <a:t>A shortcoming of the average-cost method is that in a period of inflation, the costs allocated to ending inventory may be understated in terms of current cost.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7576" name="Text Box 8">
            <a:extLst>
              <a:ext uri="{FF2B5EF4-FFF2-40B4-BE49-F238E27FC236}">
                <a16:creationId xmlns:a16="http://schemas.microsoft.com/office/drawing/2014/main" id="{840EA347-8D35-40DF-847E-BB5FB3B18B8C}"/>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3  Explain the financial effects of the inventory cost flow assumptions.</a:t>
            </a:r>
          </a:p>
        </p:txBody>
      </p:sp>
      <p:sp>
        <p:nvSpPr>
          <p:cNvPr id="877577" name="Rectangle 9">
            <a:extLst>
              <a:ext uri="{FF2B5EF4-FFF2-40B4-BE49-F238E27FC236}">
                <a16:creationId xmlns:a16="http://schemas.microsoft.com/office/drawing/2014/main" id="{3513D9EC-DB27-4840-8C93-148AB0D9C53E}"/>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48132" name="Rectangle 72">
            <a:extLst>
              <a:ext uri="{FF2B5EF4-FFF2-40B4-BE49-F238E27FC236}">
                <a16:creationId xmlns:a16="http://schemas.microsoft.com/office/drawing/2014/main" id="{F9511E7A-A92B-403C-9940-DEF5207AF1FB}"/>
              </a:ext>
            </a:extLst>
          </p:cNvPr>
          <p:cNvSpPr>
            <a:spLocks noGrp="1" noChangeArrowheads="1"/>
          </p:cNvSpPr>
          <p:nvPr>
            <p:ph type="body" idx="4294967295"/>
          </p:nvPr>
        </p:nvSpPr>
        <p:spPr>
          <a:xfrm>
            <a:off x="2298700" y="1460500"/>
            <a:ext cx="7988300" cy="596900"/>
          </a:xfrm>
          <a:solidFill>
            <a:srgbClr val="FFFFFF"/>
          </a:solidFill>
          <a:ln w="9525"/>
          <a:extLst>
            <a:ext uri="{91240B29-F687-4F45-9708-019B960494DF}">
              <a14:hiddenLine xmlns:a14="http://schemas.microsoft.com/office/drawing/2010/main" w="12700">
                <a:solidFill>
                  <a:srgbClr val="000000"/>
                </a:solidFill>
                <a:miter lim="800000"/>
                <a:headEnd/>
                <a:tailEnd/>
              </a14:hiddenLine>
            </a:ext>
          </a:extLst>
        </p:spPr>
        <p:txBody>
          <a:bodyPr vert="horz" lIns="90488" tIns="44450" rIns="90488" bIns="44450" rtlCol="0">
            <a:normAutofit/>
          </a:bodyPr>
          <a:lstStyle/>
          <a:p>
            <a:pPr>
              <a:buFont typeface="Wingdings" panose="05000000000000000000" pitchFamily="2" charset="2"/>
              <a:buNone/>
            </a:pPr>
            <a:r>
              <a:rPr lang="en-US" altLang="id-ID">
                <a:solidFill>
                  <a:srgbClr val="800000"/>
                </a:solidFill>
                <a:effectLst/>
              </a:rPr>
              <a:t>Tax Effects</a:t>
            </a:r>
          </a:p>
        </p:txBody>
      </p:sp>
      <p:sp>
        <p:nvSpPr>
          <p:cNvPr id="48133" name="Rectangle 8">
            <a:extLst>
              <a:ext uri="{FF2B5EF4-FFF2-40B4-BE49-F238E27FC236}">
                <a16:creationId xmlns:a16="http://schemas.microsoft.com/office/drawing/2014/main" id="{3E58015D-3A31-4629-8A36-9477EE50E8C9}"/>
              </a:ext>
            </a:extLst>
          </p:cNvPr>
          <p:cNvSpPr>
            <a:spLocks noChangeArrowheads="1"/>
          </p:cNvSpPr>
          <p:nvPr/>
        </p:nvSpPr>
        <p:spPr bwMode="auto">
          <a:xfrm>
            <a:off x="2362200" y="2057401"/>
            <a:ext cx="7467600" cy="1654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81000" indent="-381000">
              <a:defRPr sz="2000">
                <a:solidFill>
                  <a:schemeClr val="tx1"/>
                </a:solidFill>
                <a:latin typeface="Comic Sans MS" panose="030F0702030302020204" pitchFamily="66" charset="0"/>
              </a:defRPr>
            </a:lvl1pPr>
            <a:lvl2pPr marL="609600" indent="-381000">
              <a:defRPr sz="2000">
                <a:solidFill>
                  <a:schemeClr val="tx1"/>
                </a:solidFill>
                <a:latin typeface="Comic Sans MS" panose="030F0702030302020204" pitchFamily="66" charset="0"/>
              </a:defRPr>
            </a:lvl2pPr>
            <a:lvl3pPr marL="1295400" indent="-381000">
              <a:defRPr sz="2000">
                <a:solidFill>
                  <a:schemeClr val="tx1"/>
                </a:solidFill>
                <a:latin typeface="Comic Sans MS" panose="030F0702030302020204" pitchFamily="66" charset="0"/>
              </a:defRPr>
            </a:lvl3pPr>
            <a:lvl4pPr marL="1752600" indent="-381000">
              <a:defRPr sz="2000">
                <a:solidFill>
                  <a:schemeClr val="tx1"/>
                </a:solidFill>
                <a:latin typeface="Comic Sans MS" panose="030F0702030302020204" pitchFamily="66" charset="0"/>
              </a:defRPr>
            </a:lvl4pPr>
            <a:lvl5pPr marL="2209800" indent="-381000">
              <a:defRPr sz="2000">
                <a:solidFill>
                  <a:schemeClr val="tx1"/>
                </a:solidFill>
                <a:latin typeface="Comic Sans MS" panose="030F0702030302020204" pitchFamily="66" charset="0"/>
              </a:defRPr>
            </a:lvl5pPr>
            <a:lvl6pPr marL="2667000" indent="-381000" eaLnBrk="0" fontAlgn="base" hangingPunct="0">
              <a:spcBef>
                <a:spcPct val="0"/>
              </a:spcBef>
              <a:spcAft>
                <a:spcPct val="0"/>
              </a:spcAft>
              <a:defRPr sz="2000">
                <a:solidFill>
                  <a:schemeClr val="tx1"/>
                </a:solidFill>
                <a:latin typeface="Comic Sans MS" panose="030F0702030302020204" pitchFamily="66" charset="0"/>
              </a:defRPr>
            </a:lvl6pPr>
            <a:lvl7pPr marL="3124200" indent="-381000" eaLnBrk="0" fontAlgn="base" hangingPunct="0">
              <a:spcBef>
                <a:spcPct val="0"/>
              </a:spcBef>
              <a:spcAft>
                <a:spcPct val="0"/>
              </a:spcAft>
              <a:defRPr sz="2000">
                <a:solidFill>
                  <a:schemeClr val="tx1"/>
                </a:solidFill>
                <a:latin typeface="Comic Sans MS" panose="030F0702030302020204" pitchFamily="66" charset="0"/>
              </a:defRPr>
            </a:lvl7pPr>
            <a:lvl8pPr marL="3581400" indent="-381000" eaLnBrk="0" fontAlgn="base" hangingPunct="0">
              <a:spcBef>
                <a:spcPct val="0"/>
              </a:spcBef>
              <a:spcAft>
                <a:spcPct val="0"/>
              </a:spcAft>
              <a:defRPr sz="2000">
                <a:solidFill>
                  <a:schemeClr val="tx1"/>
                </a:solidFill>
                <a:latin typeface="Comic Sans MS" panose="030F0702030302020204" pitchFamily="66" charset="0"/>
              </a:defRPr>
            </a:lvl8pPr>
            <a:lvl9pPr marL="4038600" indent="-381000" eaLnBrk="0" fontAlgn="base" hangingPunct="0">
              <a:spcBef>
                <a:spcPct val="0"/>
              </a:spcBef>
              <a:spcAft>
                <a:spcPct val="0"/>
              </a:spcAft>
              <a:defRPr sz="2000">
                <a:solidFill>
                  <a:schemeClr val="tx1"/>
                </a:solidFill>
                <a:latin typeface="Comic Sans MS" panose="030F0702030302020204" pitchFamily="66" charset="0"/>
              </a:defRPr>
            </a:lvl9pPr>
          </a:lstStyle>
          <a:p>
            <a:pPr>
              <a:lnSpc>
                <a:spcPct val="125000"/>
              </a:lnSpc>
              <a:spcBef>
                <a:spcPct val="40000"/>
              </a:spcBef>
            </a:pPr>
            <a:r>
              <a:rPr lang="en-US" altLang="id-ID" sz="2400">
                <a:latin typeface="Arial" panose="020B0604020202020204" pitchFamily="34" charset="0"/>
              </a:rPr>
              <a:t>In a period of inflation:  </a:t>
            </a:r>
          </a:p>
          <a:p>
            <a:pPr lvl="1">
              <a:lnSpc>
                <a:spcPct val="125000"/>
              </a:lnSpc>
              <a:spcBef>
                <a:spcPct val="40000"/>
              </a:spcBef>
              <a:buClr>
                <a:srgbClr val="800000"/>
              </a:buClr>
              <a:buFont typeface="Wingdings" panose="05000000000000000000" pitchFamily="2" charset="2"/>
              <a:buChar char="Ø"/>
            </a:pPr>
            <a:r>
              <a:rPr lang="en-US" altLang="id-ID" sz="2200">
                <a:latin typeface="Arial" panose="020B0604020202020204" pitchFamily="34" charset="0"/>
              </a:rPr>
              <a:t>FIFO - inventory and net income higher.</a:t>
            </a:r>
          </a:p>
          <a:p>
            <a:pPr lvl="1">
              <a:lnSpc>
                <a:spcPct val="125000"/>
              </a:lnSpc>
              <a:spcBef>
                <a:spcPct val="40000"/>
              </a:spcBef>
              <a:buClr>
                <a:srgbClr val="800000"/>
              </a:buClr>
              <a:buFont typeface="Wingdings" panose="05000000000000000000" pitchFamily="2" charset="2"/>
              <a:buChar char="Ø"/>
            </a:pPr>
            <a:r>
              <a:rPr lang="en-US" altLang="id-ID" sz="2200">
                <a:latin typeface="Arial" panose="020B0604020202020204" pitchFamily="34" charset="0"/>
              </a:rPr>
              <a:t>AVERAGE Cost - lower income taxes.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6E4D76A5-A621-42B6-8CD7-E6A58F5A5161}"/>
              </a:ext>
            </a:extLst>
          </p:cNvPr>
          <p:cNvSpPr>
            <a:spLocks noChangeArrowheads="1"/>
          </p:cNvSpPr>
          <p:nvPr/>
        </p:nvSpPr>
        <p:spPr bwMode="auto">
          <a:xfrm>
            <a:off x="2362200" y="1981200"/>
            <a:ext cx="8001000" cy="3657600"/>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0000"/>
              </a:lnSpc>
              <a:spcBef>
                <a:spcPct val="40000"/>
              </a:spcBef>
              <a:buClr>
                <a:schemeClr val="tx1"/>
              </a:buClr>
              <a:buSzTx/>
              <a:buFont typeface="Wingdings" panose="05000000000000000000" pitchFamily="2" charset="2"/>
              <a:buNone/>
            </a:pPr>
            <a:r>
              <a:rPr lang="en-US" altLang="id-ID" sz="2400" b="0">
                <a:solidFill>
                  <a:schemeClr val="tx1"/>
                </a:solidFill>
                <a:cs typeface="Times New Roman" panose="02020603050405020304" pitchFamily="18" charset="0"/>
              </a:rPr>
              <a:t>In a period of rising prices, average cost will produce: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higher net income than FIFO.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the same net income as FIFO.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lower net income than FIFO.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net income is equal to the specific identification method.</a:t>
            </a:r>
          </a:p>
        </p:txBody>
      </p:sp>
      <p:sp>
        <p:nvSpPr>
          <p:cNvPr id="910339" name="Oval 3">
            <a:extLst>
              <a:ext uri="{FF2B5EF4-FFF2-40B4-BE49-F238E27FC236}">
                <a16:creationId xmlns:a16="http://schemas.microsoft.com/office/drawing/2014/main" id="{B265383B-83D2-4F82-AA93-89614D6DBAC2}"/>
              </a:ext>
            </a:extLst>
          </p:cNvPr>
          <p:cNvSpPr>
            <a:spLocks noChangeArrowheads="1"/>
          </p:cNvSpPr>
          <p:nvPr/>
        </p:nvSpPr>
        <p:spPr bwMode="auto">
          <a:xfrm>
            <a:off x="2667000" y="4419600"/>
            <a:ext cx="457200" cy="457200"/>
          </a:xfrm>
          <a:prstGeom prst="ellipse">
            <a:avLst/>
          </a:prstGeom>
          <a:noFill/>
          <a:ln w="57150"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50180" name="Rectangle 4">
            <a:extLst>
              <a:ext uri="{FF2B5EF4-FFF2-40B4-BE49-F238E27FC236}">
                <a16:creationId xmlns:a16="http://schemas.microsoft.com/office/drawing/2014/main" id="{BA2AD793-84CF-4160-AD24-48B2BB221A43}"/>
              </a:ext>
            </a:extLst>
          </p:cNvPr>
          <p:cNvSpPr>
            <a:spLocks noChangeArrowheads="1"/>
          </p:cNvSpPr>
          <p:nvPr/>
        </p:nvSpPr>
        <p:spPr bwMode="auto">
          <a:xfrm>
            <a:off x="2057400" y="1371600"/>
            <a:ext cx="533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3200">
                <a:solidFill>
                  <a:srgbClr val="800000"/>
                </a:solidFill>
              </a:rPr>
              <a:t>Review Question</a:t>
            </a:r>
          </a:p>
        </p:txBody>
      </p:sp>
      <p:sp>
        <p:nvSpPr>
          <p:cNvPr id="910344" name="Rectangle 8">
            <a:extLst>
              <a:ext uri="{FF2B5EF4-FFF2-40B4-BE49-F238E27FC236}">
                <a16:creationId xmlns:a16="http://schemas.microsoft.com/office/drawing/2014/main" id="{9552F0C0-9F48-4CE7-AA68-1DEB5F5F544A}"/>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877576" name="Text Box 8">
            <a:extLst>
              <a:ext uri="{FF2B5EF4-FFF2-40B4-BE49-F238E27FC236}">
                <a16:creationId xmlns:a16="http://schemas.microsoft.com/office/drawing/2014/main" id="{E3D152FC-E9AE-4063-BBD0-A1051CABA9DF}"/>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3  Explain the financial effects of the inventory cost flow assumptions.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10339"/>
                                        </p:tgtEl>
                                        <p:attrNameLst>
                                          <p:attrName>style.visibility</p:attrName>
                                        </p:attrNameLst>
                                      </p:cBhvr>
                                      <p:to>
                                        <p:strVal val="visible"/>
                                      </p:to>
                                    </p:set>
                                    <p:animEffect transition="in" filter="wipe(left)">
                                      <p:cBhvr>
                                        <p:cTn id="7" dur="500"/>
                                        <p:tgtEl>
                                          <p:spTgt spid="910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033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 Box 3">
            <a:extLst>
              <a:ext uri="{FF2B5EF4-FFF2-40B4-BE49-F238E27FC236}">
                <a16:creationId xmlns:a16="http://schemas.microsoft.com/office/drawing/2014/main" id="{AF0653F0-7BAB-4010-B38F-3A0F3C47B2D1}"/>
              </a:ext>
            </a:extLst>
          </p:cNvPr>
          <p:cNvSpPr txBox="1">
            <a:spLocks noChangeArrowheads="1"/>
          </p:cNvSpPr>
          <p:nvPr/>
        </p:nvSpPr>
        <p:spPr bwMode="auto">
          <a:xfrm>
            <a:off x="2057400" y="1365250"/>
            <a:ext cx="82296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Using Cost Flow Methods Consistently</a:t>
            </a:r>
          </a:p>
        </p:txBody>
      </p:sp>
      <p:sp>
        <p:nvSpPr>
          <p:cNvPr id="880645" name="Rectangle 5">
            <a:extLst>
              <a:ext uri="{FF2B5EF4-FFF2-40B4-BE49-F238E27FC236}">
                <a16:creationId xmlns:a16="http://schemas.microsoft.com/office/drawing/2014/main" id="{75336096-17A0-4433-BE44-204DE9ACFDBA}"/>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52228" name="Text Box 2">
            <a:extLst>
              <a:ext uri="{FF2B5EF4-FFF2-40B4-BE49-F238E27FC236}">
                <a16:creationId xmlns:a16="http://schemas.microsoft.com/office/drawing/2014/main" id="{0597504E-4F1A-4424-8FB1-06653A91E290}"/>
              </a:ext>
            </a:extLst>
          </p:cNvPr>
          <p:cNvSpPr txBox="1">
            <a:spLocks noChangeArrowheads="1"/>
          </p:cNvSpPr>
          <p:nvPr/>
        </p:nvSpPr>
        <p:spPr bwMode="auto">
          <a:xfrm>
            <a:off x="2209800" y="2030414"/>
            <a:ext cx="7924800" cy="186372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10000"/>
              </a:lnSpc>
              <a:spcBef>
                <a:spcPct val="35000"/>
              </a:spcBef>
              <a:spcAft>
                <a:spcPct val="20000"/>
              </a:spcAft>
              <a:buClrTx/>
              <a:buSzPct val="80000"/>
              <a:buFontTx/>
              <a:buBlip>
                <a:blip r:embed="rId3"/>
              </a:buBlip>
            </a:pPr>
            <a:r>
              <a:rPr lang="en-US" altLang="id-ID" b="0">
                <a:solidFill>
                  <a:srgbClr val="000000"/>
                </a:solidFill>
              </a:rPr>
              <a:t>Method should be used consistently, enhances comparability.</a:t>
            </a:r>
          </a:p>
          <a:p>
            <a:pPr lvl="1">
              <a:lnSpc>
                <a:spcPct val="110000"/>
              </a:lnSpc>
              <a:spcBef>
                <a:spcPct val="25000"/>
              </a:spcBef>
              <a:spcAft>
                <a:spcPct val="20000"/>
              </a:spcAft>
              <a:buClrTx/>
              <a:buSzPct val="80000"/>
              <a:buFontTx/>
              <a:buBlip>
                <a:blip r:embed="rId3"/>
              </a:buBlip>
            </a:pPr>
            <a:r>
              <a:rPr lang="en-US" altLang="id-ID" b="0">
                <a:solidFill>
                  <a:srgbClr val="000000"/>
                </a:solidFill>
              </a:rPr>
              <a:t>Although consistency is preferred, a company may change its inventory costing method.</a:t>
            </a:r>
          </a:p>
        </p:txBody>
      </p:sp>
      <p:sp>
        <p:nvSpPr>
          <p:cNvPr id="880648" name="Text Box 8">
            <a:extLst>
              <a:ext uri="{FF2B5EF4-FFF2-40B4-BE49-F238E27FC236}">
                <a16:creationId xmlns:a16="http://schemas.microsoft.com/office/drawing/2014/main" id="{811EF6DE-00E7-42B6-B5C4-7A929A0A6875}"/>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3  Explain the financial effects of the inventory cost flow assumptions.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2">
            <a:extLst>
              <a:ext uri="{FF2B5EF4-FFF2-40B4-BE49-F238E27FC236}">
                <a16:creationId xmlns:a16="http://schemas.microsoft.com/office/drawing/2014/main" id="{7B31621F-85D0-4AD8-AB6F-79B711FB0E6E}"/>
              </a:ext>
            </a:extLst>
          </p:cNvPr>
          <p:cNvSpPr txBox="1">
            <a:spLocks noChangeArrowheads="1"/>
          </p:cNvSpPr>
          <p:nvPr/>
        </p:nvSpPr>
        <p:spPr bwMode="auto">
          <a:xfrm>
            <a:off x="2057400" y="1365250"/>
            <a:ext cx="82296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Lower-of-Cost-or-Net Realizable Value</a:t>
            </a:r>
          </a:p>
        </p:txBody>
      </p:sp>
      <p:sp>
        <p:nvSpPr>
          <p:cNvPr id="882691" name="Rectangle 3">
            <a:extLst>
              <a:ext uri="{FF2B5EF4-FFF2-40B4-BE49-F238E27FC236}">
                <a16:creationId xmlns:a16="http://schemas.microsoft.com/office/drawing/2014/main" id="{AC197B68-17B1-4E49-A437-CDDB4B02B488}"/>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882695" name="Text Box 7">
            <a:extLst>
              <a:ext uri="{FF2B5EF4-FFF2-40B4-BE49-F238E27FC236}">
                <a16:creationId xmlns:a16="http://schemas.microsoft.com/office/drawing/2014/main" id="{EA3E5443-043C-4AE3-A50B-648E9C1C5E51}"/>
              </a:ext>
            </a:extLst>
          </p:cNvPr>
          <p:cNvSpPr txBox="1">
            <a:spLocks noChangeArrowheads="1"/>
          </p:cNvSpPr>
          <p:nvPr/>
        </p:nvSpPr>
        <p:spPr bwMode="auto">
          <a:xfrm>
            <a:off x="53340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4  Explain the lower-of-cost-or-net realizable value basis of accounting for inventories.</a:t>
            </a:r>
          </a:p>
        </p:txBody>
      </p:sp>
      <p:sp>
        <p:nvSpPr>
          <p:cNvPr id="54277" name="Text Box 8">
            <a:extLst>
              <a:ext uri="{FF2B5EF4-FFF2-40B4-BE49-F238E27FC236}">
                <a16:creationId xmlns:a16="http://schemas.microsoft.com/office/drawing/2014/main" id="{5F081D26-70C6-4590-85BC-98F65691D3AC}"/>
              </a:ext>
            </a:extLst>
          </p:cNvPr>
          <p:cNvSpPr txBox="1">
            <a:spLocks noChangeArrowheads="1"/>
          </p:cNvSpPr>
          <p:nvPr/>
        </p:nvSpPr>
        <p:spPr bwMode="auto">
          <a:xfrm>
            <a:off x="2209800" y="2030414"/>
            <a:ext cx="7924800" cy="340677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0000"/>
              </a:lnSpc>
              <a:spcBef>
                <a:spcPct val="30000"/>
              </a:spcBef>
              <a:spcAft>
                <a:spcPct val="20000"/>
              </a:spcAft>
              <a:buClrTx/>
              <a:buSzPct val="80000"/>
              <a:buFontTx/>
              <a:buNone/>
            </a:pPr>
            <a:r>
              <a:rPr lang="en-US" altLang="id-ID" sz="2400" b="0">
                <a:solidFill>
                  <a:schemeClr val="tx1"/>
                </a:solidFill>
              </a:rPr>
              <a:t>When the value of inventory is lower than its cost</a:t>
            </a:r>
          </a:p>
          <a:p>
            <a:pPr lvl="1">
              <a:lnSpc>
                <a:spcPct val="120000"/>
              </a:lnSpc>
              <a:spcBef>
                <a:spcPct val="30000"/>
              </a:spcBef>
              <a:spcAft>
                <a:spcPct val="20000"/>
              </a:spcAft>
              <a:buClrTx/>
              <a:buSzPct val="80000"/>
              <a:buFontTx/>
              <a:buBlip>
                <a:blip r:embed="rId3"/>
              </a:buBlip>
            </a:pPr>
            <a:r>
              <a:rPr lang="en-US" altLang="id-ID" sz="2300" b="0">
                <a:solidFill>
                  <a:schemeClr val="tx1"/>
                </a:solidFill>
              </a:rPr>
              <a:t>Companies can “write down” the inventory to its net realizable value in the period in which the price decline occurs. </a:t>
            </a:r>
          </a:p>
          <a:p>
            <a:pPr lvl="1">
              <a:lnSpc>
                <a:spcPct val="120000"/>
              </a:lnSpc>
              <a:spcBef>
                <a:spcPct val="30000"/>
              </a:spcBef>
              <a:spcAft>
                <a:spcPct val="20000"/>
              </a:spcAft>
              <a:buClrTx/>
              <a:buSzPct val="80000"/>
              <a:buFontTx/>
              <a:buBlip>
                <a:blip r:embed="rId3"/>
              </a:buBlip>
            </a:pPr>
            <a:r>
              <a:rPr lang="en-US" altLang="id-ID" sz="2300" b="0">
                <a:solidFill>
                  <a:schemeClr val="tx1"/>
                </a:solidFill>
              </a:rPr>
              <a:t>Net realizable value refers to the net amount that a company expects to realize (receive) from the sale of inventory.</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4739" name="Rectangle 3">
            <a:extLst>
              <a:ext uri="{FF2B5EF4-FFF2-40B4-BE49-F238E27FC236}">
                <a16:creationId xmlns:a16="http://schemas.microsoft.com/office/drawing/2014/main" id="{F532ECB3-DB98-47C7-A402-AF0872ABE66F}"/>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56323" name="Text Box 7">
            <a:extLst>
              <a:ext uri="{FF2B5EF4-FFF2-40B4-BE49-F238E27FC236}">
                <a16:creationId xmlns:a16="http://schemas.microsoft.com/office/drawing/2014/main" id="{1BA1F671-8DD8-48C4-8E8F-E2327AA76A98}"/>
              </a:ext>
            </a:extLst>
          </p:cNvPr>
          <p:cNvSpPr txBox="1">
            <a:spLocks noChangeArrowheads="1"/>
          </p:cNvSpPr>
          <p:nvPr/>
        </p:nvSpPr>
        <p:spPr bwMode="auto">
          <a:xfrm>
            <a:off x="2438400" y="1951038"/>
            <a:ext cx="7772400" cy="124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0"/>
              </a:spcBef>
              <a:buClrTx/>
              <a:buSzTx/>
              <a:buFontTx/>
              <a:buNone/>
            </a:pPr>
            <a:r>
              <a:rPr lang="en-US" altLang="id-ID" sz="2200">
                <a:solidFill>
                  <a:srgbClr val="800000"/>
                </a:solidFill>
              </a:rPr>
              <a:t>Illustration:</a:t>
            </a:r>
            <a:r>
              <a:rPr lang="en-US" altLang="id-ID" sz="2200" b="0">
                <a:solidFill>
                  <a:schemeClr val="tx1"/>
                </a:solidFill>
              </a:rPr>
              <a:t>  Assume that Ken Tuckie TV has the following lines of merchandise with costs and market values as indicated.</a:t>
            </a:r>
          </a:p>
        </p:txBody>
      </p:sp>
      <p:sp>
        <p:nvSpPr>
          <p:cNvPr id="56324" name="Text Box 6">
            <a:extLst>
              <a:ext uri="{FF2B5EF4-FFF2-40B4-BE49-F238E27FC236}">
                <a16:creationId xmlns:a16="http://schemas.microsoft.com/office/drawing/2014/main" id="{A1593191-5910-4056-8E82-63B920AA38E1}"/>
              </a:ext>
            </a:extLst>
          </p:cNvPr>
          <p:cNvSpPr txBox="1">
            <a:spLocks noChangeArrowheads="1"/>
          </p:cNvSpPr>
          <p:nvPr/>
        </p:nvSpPr>
        <p:spPr bwMode="auto">
          <a:xfrm>
            <a:off x="8763000" y="3078164"/>
            <a:ext cx="14478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6-10</a:t>
            </a:r>
          </a:p>
        </p:txBody>
      </p:sp>
      <p:sp>
        <p:nvSpPr>
          <p:cNvPr id="56325" name="Text Box 2">
            <a:extLst>
              <a:ext uri="{FF2B5EF4-FFF2-40B4-BE49-F238E27FC236}">
                <a16:creationId xmlns:a16="http://schemas.microsoft.com/office/drawing/2014/main" id="{7D149023-F4AF-449E-BA00-D55D10EF5AC1}"/>
              </a:ext>
            </a:extLst>
          </p:cNvPr>
          <p:cNvSpPr txBox="1">
            <a:spLocks noChangeArrowheads="1"/>
          </p:cNvSpPr>
          <p:nvPr/>
        </p:nvSpPr>
        <p:spPr bwMode="auto">
          <a:xfrm>
            <a:off x="2057400" y="1365250"/>
            <a:ext cx="82296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Lower-of-Cost-or-Net Realizable Value</a:t>
            </a:r>
          </a:p>
        </p:txBody>
      </p:sp>
      <p:sp>
        <p:nvSpPr>
          <p:cNvPr id="882695" name="Text Box 7">
            <a:extLst>
              <a:ext uri="{FF2B5EF4-FFF2-40B4-BE49-F238E27FC236}">
                <a16:creationId xmlns:a16="http://schemas.microsoft.com/office/drawing/2014/main" id="{5E5A4F47-76E5-42CB-A5A0-ED452B26A7F8}"/>
              </a:ext>
            </a:extLst>
          </p:cNvPr>
          <p:cNvSpPr txBox="1">
            <a:spLocks noChangeArrowheads="1"/>
          </p:cNvSpPr>
          <p:nvPr/>
        </p:nvSpPr>
        <p:spPr bwMode="auto">
          <a:xfrm>
            <a:off x="53340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4  Explain the lower-of-cost-or-net realizable value basis of accounting for inventories.</a:t>
            </a:r>
          </a:p>
        </p:txBody>
      </p:sp>
      <p:pic>
        <p:nvPicPr>
          <p:cNvPr id="56327" name="Picture 17">
            <a:extLst>
              <a:ext uri="{FF2B5EF4-FFF2-40B4-BE49-F238E27FC236}">
                <a16:creationId xmlns:a16="http://schemas.microsoft.com/office/drawing/2014/main" id="{E457F6D3-F890-4F4C-AD7B-D17A411C7B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3429000"/>
            <a:ext cx="7924800" cy="2355850"/>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8835" name="Rectangle 3">
            <a:extLst>
              <a:ext uri="{FF2B5EF4-FFF2-40B4-BE49-F238E27FC236}">
                <a16:creationId xmlns:a16="http://schemas.microsoft.com/office/drawing/2014/main" id="{D2D8944A-716B-49B2-9547-B87182383520}"/>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888836" name="Text Box 4">
            <a:extLst>
              <a:ext uri="{FF2B5EF4-FFF2-40B4-BE49-F238E27FC236}">
                <a16:creationId xmlns:a16="http://schemas.microsoft.com/office/drawing/2014/main" id="{F995379A-C86F-4839-9AC8-927F8E353D7B}"/>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5  Indicate the effects of inventory errors on the financial statements.</a:t>
            </a:r>
          </a:p>
        </p:txBody>
      </p:sp>
      <p:sp>
        <p:nvSpPr>
          <p:cNvPr id="58372" name="Text Box 5">
            <a:extLst>
              <a:ext uri="{FF2B5EF4-FFF2-40B4-BE49-F238E27FC236}">
                <a16:creationId xmlns:a16="http://schemas.microsoft.com/office/drawing/2014/main" id="{CB5CC476-60E4-46AB-AC8A-3BEC39276905}"/>
              </a:ext>
            </a:extLst>
          </p:cNvPr>
          <p:cNvSpPr txBox="1">
            <a:spLocks noChangeArrowheads="1"/>
          </p:cNvSpPr>
          <p:nvPr/>
        </p:nvSpPr>
        <p:spPr bwMode="auto">
          <a:xfrm>
            <a:off x="2209800" y="1500188"/>
            <a:ext cx="7924800" cy="3465512"/>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0000"/>
              </a:lnSpc>
              <a:spcBef>
                <a:spcPct val="40000"/>
              </a:spcBef>
              <a:spcAft>
                <a:spcPct val="20000"/>
              </a:spcAft>
              <a:buClrTx/>
              <a:buSzPct val="80000"/>
              <a:buFontTx/>
              <a:buNone/>
            </a:pPr>
            <a:r>
              <a:rPr lang="en-US" altLang="id-ID" b="0">
                <a:solidFill>
                  <a:schemeClr val="tx1"/>
                </a:solidFill>
              </a:rPr>
              <a:t>Common Cause:</a:t>
            </a:r>
          </a:p>
          <a:p>
            <a:pPr lvl="1">
              <a:lnSpc>
                <a:spcPct val="120000"/>
              </a:lnSpc>
              <a:spcBef>
                <a:spcPct val="40000"/>
              </a:spcBef>
              <a:spcAft>
                <a:spcPct val="20000"/>
              </a:spcAft>
              <a:buClrTx/>
              <a:buSzPct val="80000"/>
              <a:buFontTx/>
              <a:buBlip>
                <a:blip r:embed="rId3"/>
              </a:buBlip>
            </a:pPr>
            <a:r>
              <a:rPr lang="en-US" altLang="id-ID" b="0">
                <a:solidFill>
                  <a:schemeClr val="tx1"/>
                </a:solidFill>
              </a:rPr>
              <a:t>Failure to count or price inventory correctly. </a:t>
            </a:r>
          </a:p>
          <a:p>
            <a:pPr lvl="1">
              <a:lnSpc>
                <a:spcPct val="120000"/>
              </a:lnSpc>
              <a:spcBef>
                <a:spcPct val="40000"/>
              </a:spcBef>
              <a:spcAft>
                <a:spcPct val="20000"/>
              </a:spcAft>
              <a:buClrTx/>
              <a:buSzPct val="80000"/>
              <a:buFontTx/>
              <a:buBlip>
                <a:blip r:embed="rId3"/>
              </a:buBlip>
            </a:pPr>
            <a:r>
              <a:rPr lang="en-US" altLang="id-ID" b="0">
                <a:solidFill>
                  <a:schemeClr val="tx1"/>
                </a:solidFill>
              </a:rPr>
              <a:t>Not properly recognizing the transfer of legal title to goods in transit.</a:t>
            </a:r>
          </a:p>
          <a:p>
            <a:pPr lvl="1">
              <a:lnSpc>
                <a:spcPct val="120000"/>
              </a:lnSpc>
              <a:spcBef>
                <a:spcPct val="40000"/>
              </a:spcBef>
              <a:spcAft>
                <a:spcPct val="20000"/>
              </a:spcAft>
              <a:buClrTx/>
              <a:buSzPct val="80000"/>
              <a:buFontTx/>
              <a:buBlip>
                <a:blip r:embed="rId3"/>
              </a:buBlip>
            </a:pPr>
            <a:r>
              <a:rPr lang="en-US" altLang="id-ID" b="0">
                <a:solidFill>
                  <a:schemeClr val="tx1"/>
                </a:solidFill>
              </a:rPr>
              <a:t>Errors affect both the income statement and statement of financial position.</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82" name="Rectangle 2">
            <a:extLst>
              <a:ext uri="{FF2B5EF4-FFF2-40B4-BE49-F238E27FC236}">
                <a16:creationId xmlns:a16="http://schemas.microsoft.com/office/drawing/2014/main" id="{34FE28A0-BFFB-49BA-9DD9-5CC0DD61E39A}"/>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890883" name="Text Box 3">
            <a:extLst>
              <a:ext uri="{FF2B5EF4-FFF2-40B4-BE49-F238E27FC236}">
                <a16:creationId xmlns:a16="http://schemas.microsoft.com/office/drawing/2014/main" id="{8A65FED6-2B06-4159-AFBA-B8CFC7CCC67B}"/>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5  Indicate the effects of inventory errors on the financial statements.</a:t>
            </a:r>
          </a:p>
        </p:txBody>
      </p:sp>
      <p:sp>
        <p:nvSpPr>
          <p:cNvPr id="60420" name="Text Box 4">
            <a:extLst>
              <a:ext uri="{FF2B5EF4-FFF2-40B4-BE49-F238E27FC236}">
                <a16:creationId xmlns:a16="http://schemas.microsoft.com/office/drawing/2014/main" id="{8E53C508-A6E1-476F-A6AF-7CD9078E7429}"/>
              </a:ext>
            </a:extLst>
          </p:cNvPr>
          <p:cNvSpPr txBox="1">
            <a:spLocks noChangeArrowheads="1"/>
          </p:cNvSpPr>
          <p:nvPr/>
        </p:nvSpPr>
        <p:spPr bwMode="auto">
          <a:xfrm>
            <a:off x="2209800" y="1981200"/>
            <a:ext cx="7924800" cy="863600"/>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0000"/>
              </a:lnSpc>
              <a:spcBef>
                <a:spcPct val="35000"/>
              </a:spcBef>
              <a:spcAft>
                <a:spcPct val="20000"/>
              </a:spcAft>
              <a:buClrTx/>
              <a:buSzPct val="80000"/>
              <a:buFontTx/>
              <a:buNone/>
            </a:pPr>
            <a:r>
              <a:rPr lang="en-US" altLang="id-ID" sz="2300" b="0">
                <a:solidFill>
                  <a:schemeClr val="tx1"/>
                </a:solidFill>
              </a:rPr>
              <a:t>Inventory errors affect the computation of cost of goods sold and net income.</a:t>
            </a:r>
          </a:p>
        </p:txBody>
      </p:sp>
      <p:sp>
        <p:nvSpPr>
          <p:cNvPr id="60421" name="Text Box 5">
            <a:extLst>
              <a:ext uri="{FF2B5EF4-FFF2-40B4-BE49-F238E27FC236}">
                <a16:creationId xmlns:a16="http://schemas.microsoft.com/office/drawing/2014/main" id="{1FA4597E-2F28-48B0-9819-6C9DEF5D9874}"/>
              </a:ext>
            </a:extLst>
          </p:cNvPr>
          <p:cNvSpPr txBox="1">
            <a:spLocks noChangeArrowheads="1"/>
          </p:cNvSpPr>
          <p:nvPr/>
        </p:nvSpPr>
        <p:spPr bwMode="auto">
          <a:xfrm>
            <a:off x="2209800" y="1360488"/>
            <a:ext cx="75438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Income Statement Effects</a:t>
            </a:r>
          </a:p>
        </p:txBody>
      </p:sp>
      <p:pic>
        <p:nvPicPr>
          <p:cNvPr id="60422" name="Picture 6">
            <a:extLst>
              <a:ext uri="{FF2B5EF4-FFF2-40B4-BE49-F238E27FC236}">
                <a16:creationId xmlns:a16="http://schemas.microsoft.com/office/drawing/2014/main" id="{231C6806-59E6-46CB-9260-B152556C9D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1" y="2971800"/>
            <a:ext cx="7845425" cy="87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pic>
      <p:sp>
        <p:nvSpPr>
          <p:cNvPr id="60423" name="Text Box 8">
            <a:extLst>
              <a:ext uri="{FF2B5EF4-FFF2-40B4-BE49-F238E27FC236}">
                <a16:creationId xmlns:a16="http://schemas.microsoft.com/office/drawing/2014/main" id="{BA409546-94CD-4136-B3EE-DF0A8200BACD}"/>
              </a:ext>
            </a:extLst>
          </p:cNvPr>
          <p:cNvSpPr txBox="1">
            <a:spLocks noChangeArrowheads="1"/>
          </p:cNvSpPr>
          <p:nvPr/>
        </p:nvSpPr>
        <p:spPr bwMode="auto">
          <a:xfrm>
            <a:off x="8153400" y="3962400"/>
            <a:ext cx="15240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6-12</a:t>
            </a:r>
          </a:p>
        </p:txBody>
      </p:sp>
      <p:sp>
        <p:nvSpPr>
          <p:cNvPr id="60424" name="Text Box 9">
            <a:extLst>
              <a:ext uri="{FF2B5EF4-FFF2-40B4-BE49-F238E27FC236}">
                <a16:creationId xmlns:a16="http://schemas.microsoft.com/office/drawing/2014/main" id="{283EE19C-5BB6-4A1D-BC26-C1919ABC6A41}"/>
              </a:ext>
            </a:extLst>
          </p:cNvPr>
          <p:cNvSpPr txBox="1">
            <a:spLocks noChangeArrowheads="1"/>
          </p:cNvSpPr>
          <p:nvPr/>
        </p:nvSpPr>
        <p:spPr bwMode="auto">
          <a:xfrm>
            <a:off x="8458200" y="2667000"/>
            <a:ext cx="15240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6-11</a:t>
            </a:r>
          </a:p>
        </p:txBody>
      </p:sp>
      <p:pic>
        <p:nvPicPr>
          <p:cNvPr id="60425" name="Picture 10">
            <a:extLst>
              <a:ext uri="{FF2B5EF4-FFF2-40B4-BE49-F238E27FC236}">
                <a16:creationId xmlns:a16="http://schemas.microsoft.com/office/drawing/2014/main" id="{DF123C1A-21F0-4B31-B1BE-A992F3ECFE5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90800" y="4267200"/>
            <a:ext cx="7010400" cy="1893888"/>
          </a:xfrm>
          <a:prstGeom prst="rect">
            <a:avLst/>
          </a:prstGeom>
          <a:noFill/>
          <a:ln w="28575" cap="sq" algn="ctr">
            <a:solidFill>
              <a:schemeClr val="tx1"/>
            </a:solidFill>
            <a:miter lim="800000"/>
            <a:headEnd type="none" w="sm" len="sm"/>
            <a:tailEnd type="none" w="sm"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2930" name="Rectangle 2">
            <a:extLst>
              <a:ext uri="{FF2B5EF4-FFF2-40B4-BE49-F238E27FC236}">
                <a16:creationId xmlns:a16="http://schemas.microsoft.com/office/drawing/2014/main" id="{1A52F9A2-973D-4BDD-87FB-3919A1FADED9}"/>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892931" name="Text Box 3">
            <a:extLst>
              <a:ext uri="{FF2B5EF4-FFF2-40B4-BE49-F238E27FC236}">
                <a16:creationId xmlns:a16="http://schemas.microsoft.com/office/drawing/2014/main" id="{8707D81F-5C48-4B26-8BD8-BA1092DFAB75}"/>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5  Indicate the effects of inventory errors on the financial statements.</a:t>
            </a:r>
          </a:p>
        </p:txBody>
      </p:sp>
      <p:sp>
        <p:nvSpPr>
          <p:cNvPr id="62468" name="Text Box 4">
            <a:extLst>
              <a:ext uri="{FF2B5EF4-FFF2-40B4-BE49-F238E27FC236}">
                <a16:creationId xmlns:a16="http://schemas.microsoft.com/office/drawing/2014/main" id="{A517DB54-E4A5-42D1-A4B9-B15DC958531E}"/>
              </a:ext>
            </a:extLst>
          </p:cNvPr>
          <p:cNvSpPr txBox="1">
            <a:spLocks noChangeArrowheads="1"/>
          </p:cNvSpPr>
          <p:nvPr/>
        </p:nvSpPr>
        <p:spPr bwMode="auto">
          <a:xfrm>
            <a:off x="2209800" y="1981201"/>
            <a:ext cx="7924800" cy="395922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0000"/>
              </a:lnSpc>
              <a:spcBef>
                <a:spcPct val="35000"/>
              </a:spcBef>
              <a:spcAft>
                <a:spcPct val="20000"/>
              </a:spcAft>
              <a:buClrTx/>
              <a:buSzPct val="80000"/>
              <a:buFontTx/>
              <a:buNone/>
            </a:pPr>
            <a:r>
              <a:rPr lang="en-US" altLang="id-ID" sz="2200" b="0" dirty="0">
                <a:solidFill>
                  <a:schemeClr val="tx1"/>
                </a:solidFill>
              </a:rPr>
              <a:t>Inventory errors affect the computation of cost of goods sold and net income </a:t>
            </a:r>
            <a:r>
              <a:rPr lang="en-US" altLang="id-ID" sz="2200" dirty="0">
                <a:solidFill>
                  <a:srgbClr val="800000"/>
                </a:solidFill>
              </a:rPr>
              <a:t>in two periods</a:t>
            </a:r>
            <a:r>
              <a:rPr lang="en-US" altLang="id-ID" sz="2200" b="0" dirty="0">
                <a:solidFill>
                  <a:schemeClr val="tx1"/>
                </a:solidFill>
              </a:rPr>
              <a:t>.</a:t>
            </a:r>
          </a:p>
          <a:p>
            <a:pPr lvl="1">
              <a:lnSpc>
                <a:spcPct val="110000"/>
              </a:lnSpc>
              <a:spcBef>
                <a:spcPct val="35000"/>
              </a:spcBef>
              <a:spcAft>
                <a:spcPct val="20000"/>
              </a:spcAft>
              <a:buClrTx/>
              <a:buSzPct val="80000"/>
              <a:buFontTx/>
              <a:buBlip>
                <a:blip r:embed="rId3"/>
              </a:buBlip>
            </a:pPr>
            <a:r>
              <a:rPr lang="en-US" altLang="id-ID" sz="2200" b="0" dirty="0">
                <a:solidFill>
                  <a:schemeClr val="tx1"/>
                </a:solidFill>
              </a:rPr>
              <a:t>An error in ending inventory of the current period will have a </a:t>
            </a:r>
            <a:r>
              <a:rPr lang="en-US" altLang="id-ID" sz="2200" dirty="0">
                <a:solidFill>
                  <a:schemeClr val="tx1"/>
                </a:solidFill>
              </a:rPr>
              <a:t>reverse effect on net income of the next accounting period</a:t>
            </a:r>
            <a:r>
              <a:rPr lang="en-US" altLang="id-ID" sz="2200" b="0" dirty="0">
                <a:solidFill>
                  <a:schemeClr val="tx1"/>
                </a:solidFill>
              </a:rPr>
              <a:t>.</a:t>
            </a:r>
          </a:p>
          <a:p>
            <a:pPr lvl="1">
              <a:lnSpc>
                <a:spcPct val="110000"/>
              </a:lnSpc>
              <a:spcBef>
                <a:spcPct val="35000"/>
              </a:spcBef>
              <a:spcAft>
                <a:spcPct val="20000"/>
              </a:spcAft>
              <a:buClrTx/>
              <a:buSzPct val="80000"/>
              <a:buFontTx/>
              <a:buBlip>
                <a:blip r:embed="rId3"/>
              </a:buBlip>
            </a:pPr>
            <a:r>
              <a:rPr lang="en-US" altLang="id-ID" sz="2200" b="0" dirty="0">
                <a:solidFill>
                  <a:schemeClr val="tx1"/>
                </a:solidFill>
              </a:rPr>
              <a:t>Over the two years, the total net income is correct because the errors </a:t>
            </a:r>
            <a:r>
              <a:rPr lang="en-US" altLang="id-ID" sz="2200" dirty="0">
                <a:solidFill>
                  <a:schemeClr val="tx1"/>
                </a:solidFill>
              </a:rPr>
              <a:t>offset each other</a:t>
            </a:r>
            <a:r>
              <a:rPr lang="en-US" altLang="id-ID" sz="2200" b="0" dirty="0">
                <a:solidFill>
                  <a:schemeClr val="tx1"/>
                </a:solidFill>
              </a:rPr>
              <a:t>.</a:t>
            </a:r>
          </a:p>
          <a:p>
            <a:pPr lvl="1">
              <a:lnSpc>
                <a:spcPct val="110000"/>
              </a:lnSpc>
              <a:spcBef>
                <a:spcPct val="35000"/>
              </a:spcBef>
              <a:spcAft>
                <a:spcPct val="20000"/>
              </a:spcAft>
              <a:buClrTx/>
              <a:buSzPct val="80000"/>
              <a:buFontTx/>
              <a:buBlip>
                <a:blip r:embed="rId3"/>
              </a:buBlip>
            </a:pPr>
            <a:r>
              <a:rPr lang="en-US" altLang="id-ID" sz="2200" b="0" dirty="0">
                <a:solidFill>
                  <a:schemeClr val="tx1"/>
                </a:solidFill>
              </a:rPr>
              <a:t>The ending inventory depends entirely on the accuracy of taking and costing the inventory.</a:t>
            </a:r>
          </a:p>
        </p:txBody>
      </p:sp>
      <p:sp>
        <p:nvSpPr>
          <p:cNvPr id="62469" name="Text Box 5">
            <a:extLst>
              <a:ext uri="{FF2B5EF4-FFF2-40B4-BE49-F238E27FC236}">
                <a16:creationId xmlns:a16="http://schemas.microsoft.com/office/drawing/2014/main" id="{C06586B9-73D7-4835-B85B-B478FBAAA970}"/>
              </a:ext>
            </a:extLst>
          </p:cNvPr>
          <p:cNvSpPr txBox="1">
            <a:spLocks noChangeArrowheads="1"/>
          </p:cNvSpPr>
          <p:nvPr/>
        </p:nvSpPr>
        <p:spPr bwMode="auto">
          <a:xfrm>
            <a:off x="2209800" y="1360488"/>
            <a:ext cx="75438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Income Statement Effects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4978" name="Rectangle 2">
            <a:extLst>
              <a:ext uri="{FF2B5EF4-FFF2-40B4-BE49-F238E27FC236}">
                <a16:creationId xmlns:a16="http://schemas.microsoft.com/office/drawing/2014/main" id="{BF8E84A3-B91E-4619-961D-71A5C93D9533}"/>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894979" name="Text Box 3">
            <a:extLst>
              <a:ext uri="{FF2B5EF4-FFF2-40B4-BE49-F238E27FC236}">
                <a16:creationId xmlns:a16="http://schemas.microsoft.com/office/drawing/2014/main" id="{15D37D26-C6CC-489E-B965-23CA1D78FB1C}"/>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5  Indicate the effects of inventory errors on the financial statements.</a:t>
            </a:r>
          </a:p>
        </p:txBody>
      </p:sp>
      <p:graphicFrame>
        <p:nvGraphicFramePr>
          <p:cNvPr id="64516" name="Object 6">
            <a:extLst>
              <a:ext uri="{FF2B5EF4-FFF2-40B4-BE49-F238E27FC236}">
                <a16:creationId xmlns:a16="http://schemas.microsoft.com/office/drawing/2014/main" id="{0A36246F-DE58-42EB-A279-588D26BAAF5E}"/>
              </a:ext>
            </a:extLst>
          </p:cNvPr>
          <p:cNvGraphicFramePr>
            <a:graphicFrameLocks noChangeAspect="1"/>
          </p:cNvGraphicFramePr>
          <p:nvPr/>
        </p:nvGraphicFramePr>
        <p:xfrm>
          <a:off x="2133600" y="1295401"/>
          <a:ext cx="7924800" cy="3838575"/>
        </p:xfrm>
        <a:graphic>
          <a:graphicData uri="http://schemas.openxmlformats.org/presentationml/2006/ole">
            <mc:AlternateContent xmlns:mc="http://schemas.openxmlformats.org/markup-compatibility/2006">
              <mc:Choice xmlns:v="urn:schemas-microsoft-com:vml" Requires="v">
                <p:oleObj name="Worksheet" r:id="rId3" imgW="4590990" imgH="2381131" progId="Excel.Sheet.8">
                  <p:embed/>
                </p:oleObj>
              </mc:Choice>
              <mc:Fallback>
                <p:oleObj name="Worksheet" r:id="rId3" imgW="4590990" imgH="2381131" progId="Excel.Sheet.8">
                  <p:embed/>
                  <p:pic>
                    <p:nvPicPr>
                      <p:cNvPr id="64516" name="Object 6">
                        <a:extLst>
                          <a:ext uri="{FF2B5EF4-FFF2-40B4-BE49-F238E27FC236}">
                            <a16:creationId xmlns:a16="http://schemas.microsoft.com/office/drawing/2014/main" id="{0A36246F-DE58-42EB-A279-588D26BAAF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3600" y="1295401"/>
                        <a:ext cx="7924800" cy="383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4517" name="Text Box 7">
            <a:extLst>
              <a:ext uri="{FF2B5EF4-FFF2-40B4-BE49-F238E27FC236}">
                <a16:creationId xmlns:a16="http://schemas.microsoft.com/office/drawing/2014/main" id="{289E9A45-FF0F-4FD0-A262-209DC2A06D76}"/>
              </a:ext>
            </a:extLst>
          </p:cNvPr>
          <p:cNvSpPr txBox="1">
            <a:spLocks noChangeArrowheads="1"/>
          </p:cNvSpPr>
          <p:nvPr/>
        </p:nvSpPr>
        <p:spPr bwMode="auto">
          <a:xfrm>
            <a:off x="5105400" y="5422900"/>
            <a:ext cx="19050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a:solidFill>
                  <a:srgbClr val="800000"/>
                </a:solidFill>
              </a:rPr>
              <a:t>($3,000)</a:t>
            </a:r>
          </a:p>
          <a:p>
            <a:pPr algn="ctr">
              <a:spcBef>
                <a:spcPct val="0"/>
              </a:spcBef>
              <a:buClrTx/>
              <a:buSzTx/>
              <a:buFontTx/>
              <a:buNone/>
            </a:pPr>
            <a:r>
              <a:rPr lang="en-US" altLang="id-ID" sz="1600">
                <a:solidFill>
                  <a:schemeClr val="tx1"/>
                </a:solidFill>
              </a:rPr>
              <a:t>Net Income understated</a:t>
            </a:r>
          </a:p>
        </p:txBody>
      </p:sp>
      <p:sp>
        <p:nvSpPr>
          <p:cNvPr id="64518" name="Text Box 9">
            <a:extLst>
              <a:ext uri="{FF2B5EF4-FFF2-40B4-BE49-F238E27FC236}">
                <a16:creationId xmlns:a16="http://schemas.microsoft.com/office/drawing/2014/main" id="{E78C07DC-CD7D-4F18-ADC8-B593D9F6D05F}"/>
              </a:ext>
            </a:extLst>
          </p:cNvPr>
          <p:cNvSpPr txBox="1">
            <a:spLocks noChangeArrowheads="1"/>
          </p:cNvSpPr>
          <p:nvPr/>
        </p:nvSpPr>
        <p:spPr bwMode="auto">
          <a:xfrm>
            <a:off x="7848600" y="5410200"/>
            <a:ext cx="19050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a:solidFill>
                  <a:schemeClr val="tx1"/>
                </a:solidFill>
              </a:rPr>
              <a:t>$3,000</a:t>
            </a:r>
          </a:p>
          <a:p>
            <a:pPr algn="ctr">
              <a:spcBef>
                <a:spcPct val="0"/>
              </a:spcBef>
              <a:buClrTx/>
              <a:buSzTx/>
              <a:buFontTx/>
              <a:buNone/>
            </a:pPr>
            <a:r>
              <a:rPr lang="en-US" altLang="id-ID" sz="1600">
                <a:solidFill>
                  <a:schemeClr val="tx1"/>
                </a:solidFill>
              </a:rPr>
              <a:t>Net Income overstated</a:t>
            </a:r>
          </a:p>
        </p:txBody>
      </p:sp>
      <p:sp>
        <p:nvSpPr>
          <p:cNvPr id="64519" name="AutoShape 10">
            <a:extLst>
              <a:ext uri="{FF2B5EF4-FFF2-40B4-BE49-F238E27FC236}">
                <a16:creationId xmlns:a16="http://schemas.microsoft.com/office/drawing/2014/main" id="{CF5D22A8-ECFE-4A01-AFDE-6966D4F95246}"/>
              </a:ext>
            </a:extLst>
          </p:cNvPr>
          <p:cNvSpPr>
            <a:spLocks/>
          </p:cNvSpPr>
          <p:nvPr/>
        </p:nvSpPr>
        <p:spPr bwMode="auto">
          <a:xfrm rot="5400000">
            <a:off x="5943600" y="3962400"/>
            <a:ext cx="228600" cy="2514600"/>
          </a:xfrm>
          <a:prstGeom prst="rightBrace">
            <a:avLst>
              <a:gd name="adj1" fmla="val 91667"/>
              <a:gd name="adj2" fmla="val 50000"/>
            </a:avLst>
          </a:prstGeom>
          <a:noFill/>
          <a:ln w="38100"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rot="10800000" vert="eaVert"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64520" name="AutoShape 11">
            <a:extLst>
              <a:ext uri="{FF2B5EF4-FFF2-40B4-BE49-F238E27FC236}">
                <a16:creationId xmlns:a16="http://schemas.microsoft.com/office/drawing/2014/main" id="{DB774911-C8A1-4B8B-9568-11D836EF2D6C}"/>
              </a:ext>
            </a:extLst>
          </p:cNvPr>
          <p:cNvSpPr>
            <a:spLocks/>
          </p:cNvSpPr>
          <p:nvPr/>
        </p:nvSpPr>
        <p:spPr bwMode="auto">
          <a:xfrm rot="5400000">
            <a:off x="8686800" y="3962400"/>
            <a:ext cx="228600" cy="2514600"/>
          </a:xfrm>
          <a:prstGeom prst="rightBrace">
            <a:avLst>
              <a:gd name="adj1" fmla="val 91667"/>
              <a:gd name="adj2" fmla="val 50000"/>
            </a:avLst>
          </a:prstGeom>
          <a:noFill/>
          <a:ln w="38100"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64521" name="Rectangle 12">
            <a:extLst>
              <a:ext uri="{FF2B5EF4-FFF2-40B4-BE49-F238E27FC236}">
                <a16:creationId xmlns:a16="http://schemas.microsoft.com/office/drawing/2014/main" id="{7CDAA84A-6D6A-43F0-BA2D-B9A3F85A7CA3}"/>
              </a:ext>
            </a:extLst>
          </p:cNvPr>
          <p:cNvSpPr>
            <a:spLocks noChangeArrowheads="1"/>
          </p:cNvSpPr>
          <p:nvPr/>
        </p:nvSpPr>
        <p:spPr bwMode="auto">
          <a:xfrm>
            <a:off x="1752600" y="5394325"/>
            <a:ext cx="3124200" cy="730250"/>
          </a:xfrm>
          <a:prstGeom prst="rect">
            <a:avLst/>
          </a:prstGeom>
          <a:solidFill>
            <a:srgbClr val="F6E27C"/>
          </a:solidFill>
          <a:ln w="28575" cap="sq">
            <a:solidFill>
              <a:schemeClr val="tx1"/>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000" b="0">
                <a:solidFill>
                  <a:schemeClr val="tx1"/>
                </a:solidFill>
              </a:rPr>
              <a:t>Combined income for    2-year period is correct.</a:t>
            </a:r>
          </a:p>
        </p:txBody>
      </p:sp>
      <p:sp>
        <p:nvSpPr>
          <p:cNvPr id="64522" name="Text Box 13">
            <a:extLst>
              <a:ext uri="{FF2B5EF4-FFF2-40B4-BE49-F238E27FC236}">
                <a16:creationId xmlns:a16="http://schemas.microsoft.com/office/drawing/2014/main" id="{8F92D7C7-F37C-49F5-956B-7B593EDD17FF}"/>
              </a:ext>
            </a:extLst>
          </p:cNvPr>
          <p:cNvSpPr txBox="1">
            <a:spLocks noChangeArrowheads="1"/>
          </p:cNvSpPr>
          <p:nvPr/>
        </p:nvSpPr>
        <p:spPr bwMode="auto">
          <a:xfrm>
            <a:off x="2209800" y="1449389"/>
            <a:ext cx="15240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6-13</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25AB4A66-3EDA-456F-AA93-7B1A7D9BD66A}"/>
              </a:ext>
            </a:extLst>
          </p:cNvPr>
          <p:cNvSpPr>
            <a:spLocks noChangeArrowheads="1"/>
          </p:cNvSpPr>
          <p:nvPr/>
        </p:nvSpPr>
        <p:spPr bwMode="auto">
          <a:xfrm>
            <a:off x="2362200" y="1981200"/>
            <a:ext cx="8001000" cy="3657600"/>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5000"/>
              </a:lnSpc>
              <a:spcBef>
                <a:spcPct val="45000"/>
              </a:spcBef>
              <a:buClr>
                <a:schemeClr val="tx1"/>
              </a:buClr>
              <a:buSzTx/>
              <a:buFont typeface="Wingdings" panose="05000000000000000000" pitchFamily="2" charset="2"/>
              <a:buNone/>
            </a:pPr>
            <a:r>
              <a:rPr lang="en-US" altLang="id-ID" sz="2400" b="0">
                <a:solidFill>
                  <a:schemeClr val="tx1"/>
                </a:solidFill>
                <a:cs typeface="Times New Roman" panose="02020603050405020304" pitchFamily="18" charset="0"/>
              </a:rPr>
              <a:t>Understating ending inventory will overstate:  </a:t>
            </a:r>
          </a:p>
          <a:p>
            <a:pPr lvl="1">
              <a:lnSpc>
                <a:spcPct val="125000"/>
              </a:lnSpc>
              <a:spcBef>
                <a:spcPct val="45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assets.  </a:t>
            </a:r>
          </a:p>
          <a:p>
            <a:pPr lvl="1">
              <a:lnSpc>
                <a:spcPct val="125000"/>
              </a:lnSpc>
              <a:spcBef>
                <a:spcPct val="45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cost of goods sold. </a:t>
            </a:r>
          </a:p>
          <a:p>
            <a:pPr lvl="1">
              <a:lnSpc>
                <a:spcPct val="125000"/>
              </a:lnSpc>
              <a:spcBef>
                <a:spcPct val="45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net income.  </a:t>
            </a:r>
          </a:p>
          <a:p>
            <a:pPr lvl="1">
              <a:lnSpc>
                <a:spcPct val="125000"/>
              </a:lnSpc>
              <a:spcBef>
                <a:spcPct val="45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equity.</a:t>
            </a:r>
          </a:p>
        </p:txBody>
      </p:sp>
      <p:sp>
        <p:nvSpPr>
          <p:cNvPr id="914435" name="Oval 3">
            <a:extLst>
              <a:ext uri="{FF2B5EF4-FFF2-40B4-BE49-F238E27FC236}">
                <a16:creationId xmlns:a16="http://schemas.microsoft.com/office/drawing/2014/main" id="{B0685A34-45D0-4FD5-B2C4-C6573D42640D}"/>
              </a:ext>
            </a:extLst>
          </p:cNvPr>
          <p:cNvSpPr>
            <a:spLocks noChangeArrowheads="1"/>
          </p:cNvSpPr>
          <p:nvPr/>
        </p:nvSpPr>
        <p:spPr bwMode="auto">
          <a:xfrm>
            <a:off x="2667000" y="3317875"/>
            <a:ext cx="457200" cy="457200"/>
          </a:xfrm>
          <a:prstGeom prst="ellipse">
            <a:avLst/>
          </a:prstGeom>
          <a:noFill/>
          <a:ln w="57150"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66564" name="Rectangle 4">
            <a:extLst>
              <a:ext uri="{FF2B5EF4-FFF2-40B4-BE49-F238E27FC236}">
                <a16:creationId xmlns:a16="http://schemas.microsoft.com/office/drawing/2014/main" id="{9B370875-A4D1-4F90-A562-9A4460CEB8BF}"/>
              </a:ext>
            </a:extLst>
          </p:cNvPr>
          <p:cNvSpPr>
            <a:spLocks noChangeArrowheads="1"/>
          </p:cNvSpPr>
          <p:nvPr/>
        </p:nvSpPr>
        <p:spPr bwMode="auto">
          <a:xfrm>
            <a:off x="2057400" y="1371600"/>
            <a:ext cx="533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3000">
                <a:solidFill>
                  <a:srgbClr val="800000"/>
                </a:solidFill>
              </a:rPr>
              <a:t>Review Question</a:t>
            </a:r>
          </a:p>
        </p:txBody>
      </p:sp>
      <p:sp>
        <p:nvSpPr>
          <p:cNvPr id="914440" name="Rectangle 8">
            <a:extLst>
              <a:ext uri="{FF2B5EF4-FFF2-40B4-BE49-F238E27FC236}">
                <a16:creationId xmlns:a16="http://schemas.microsoft.com/office/drawing/2014/main" id="{05E6110D-C1FA-42EE-8A38-7B36C67D3926}"/>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914441" name="Text Box 9">
            <a:extLst>
              <a:ext uri="{FF2B5EF4-FFF2-40B4-BE49-F238E27FC236}">
                <a16:creationId xmlns:a16="http://schemas.microsoft.com/office/drawing/2014/main" id="{FFB68365-D6D8-4ED4-A7A4-437C0B90C773}"/>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5  Indicate the effects of inventory errors on the financial statements.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14435"/>
                                        </p:tgtEl>
                                        <p:attrNameLst>
                                          <p:attrName>style.visibility</p:attrName>
                                        </p:attrNameLst>
                                      </p:cBhvr>
                                      <p:to>
                                        <p:strVal val="visible"/>
                                      </p:to>
                                    </p:set>
                                    <p:animEffect transition="in" filter="wipe(left)">
                                      <p:cBhvr>
                                        <p:cTn id="7" dur="500"/>
                                        <p:tgtEl>
                                          <p:spTgt spid="914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443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7026" name="Rectangle 2">
            <a:extLst>
              <a:ext uri="{FF2B5EF4-FFF2-40B4-BE49-F238E27FC236}">
                <a16:creationId xmlns:a16="http://schemas.microsoft.com/office/drawing/2014/main" id="{A7458682-3141-49F1-99C1-42E218B738C1}"/>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897027" name="Text Box 3">
            <a:extLst>
              <a:ext uri="{FF2B5EF4-FFF2-40B4-BE49-F238E27FC236}">
                <a16:creationId xmlns:a16="http://schemas.microsoft.com/office/drawing/2014/main" id="{F0D6C5F4-BEAE-4463-9822-209791232AD8}"/>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5  Indicate the effects of inventory errors on the financial statements.</a:t>
            </a:r>
          </a:p>
        </p:txBody>
      </p:sp>
      <p:sp>
        <p:nvSpPr>
          <p:cNvPr id="68612" name="Text Box 4">
            <a:extLst>
              <a:ext uri="{FF2B5EF4-FFF2-40B4-BE49-F238E27FC236}">
                <a16:creationId xmlns:a16="http://schemas.microsoft.com/office/drawing/2014/main" id="{40B68498-D743-45B3-96DD-6A26B5E23A99}"/>
              </a:ext>
            </a:extLst>
          </p:cNvPr>
          <p:cNvSpPr txBox="1">
            <a:spLocks noChangeArrowheads="1"/>
          </p:cNvSpPr>
          <p:nvPr/>
        </p:nvSpPr>
        <p:spPr bwMode="auto">
          <a:xfrm>
            <a:off x="2209800" y="2000250"/>
            <a:ext cx="7924800" cy="895350"/>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0000"/>
              </a:lnSpc>
              <a:spcBef>
                <a:spcPct val="35000"/>
              </a:spcBef>
              <a:spcAft>
                <a:spcPct val="20000"/>
              </a:spcAft>
              <a:buClrTx/>
              <a:buSzPct val="80000"/>
              <a:buFontTx/>
              <a:buNone/>
            </a:pPr>
            <a:r>
              <a:rPr lang="en-US" altLang="id-ID" sz="2400" b="0">
                <a:solidFill>
                  <a:schemeClr val="tx1"/>
                </a:solidFill>
              </a:rPr>
              <a:t>Effect of inventory errors on the statement of financial position is determined by using the accounting equation:</a:t>
            </a:r>
          </a:p>
        </p:txBody>
      </p:sp>
      <p:sp>
        <p:nvSpPr>
          <p:cNvPr id="68613" name="Text Box 5">
            <a:extLst>
              <a:ext uri="{FF2B5EF4-FFF2-40B4-BE49-F238E27FC236}">
                <a16:creationId xmlns:a16="http://schemas.microsoft.com/office/drawing/2014/main" id="{D1F2B04B-61DA-4FAF-814C-96D389B46EEF}"/>
              </a:ext>
            </a:extLst>
          </p:cNvPr>
          <p:cNvSpPr txBox="1">
            <a:spLocks noChangeArrowheads="1"/>
          </p:cNvSpPr>
          <p:nvPr/>
        </p:nvSpPr>
        <p:spPr bwMode="auto">
          <a:xfrm>
            <a:off x="2209800" y="1371600"/>
            <a:ext cx="75438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Statement of Financial Position Effects</a:t>
            </a:r>
          </a:p>
        </p:txBody>
      </p:sp>
      <p:pic>
        <p:nvPicPr>
          <p:cNvPr id="68614" name="Picture 6">
            <a:extLst>
              <a:ext uri="{FF2B5EF4-FFF2-40B4-BE49-F238E27FC236}">
                <a16:creationId xmlns:a16="http://schemas.microsoft.com/office/drawing/2014/main" id="{162EC181-2741-4F47-B387-3135243B10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1" y="3395664"/>
            <a:ext cx="7845425" cy="871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pic>
      <p:sp>
        <p:nvSpPr>
          <p:cNvPr id="68615" name="Text Box 9">
            <a:extLst>
              <a:ext uri="{FF2B5EF4-FFF2-40B4-BE49-F238E27FC236}">
                <a16:creationId xmlns:a16="http://schemas.microsoft.com/office/drawing/2014/main" id="{B47C8083-D7EB-4749-98A9-EAAA89D274CE}"/>
              </a:ext>
            </a:extLst>
          </p:cNvPr>
          <p:cNvSpPr txBox="1">
            <a:spLocks noChangeArrowheads="1"/>
          </p:cNvSpPr>
          <p:nvPr/>
        </p:nvSpPr>
        <p:spPr bwMode="auto">
          <a:xfrm>
            <a:off x="8763000" y="3124200"/>
            <a:ext cx="15240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6-11</a:t>
            </a:r>
          </a:p>
        </p:txBody>
      </p:sp>
      <p:sp>
        <p:nvSpPr>
          <p:cNvPr id="68616" name="Text Box 8">
            <a:extLst>
              <a:ext uri="{FF2B5EF4-FFF2-40B4-BE49-F238E27FC236}">
                <a16:creationId xmlns:a16="http://schemas.microsoft.com/office/drawing/2014/main" id="{A94C5B08-1BB2-4F62-9483-8EB2B44ABF2E}"/>
              </a:ext>
            </a:extLst>
          </p:cNvPr>
          <p:cNvSpPr txBox="1">
            <a:spLocks noChangeArrowheads="1"/>
          </p:cNvSpPr>
          <p:nvPr/>
        </p:nvSpPr>
        <p:spPr bwMode="auto">
          <a:xfrm>
            <a:off x="8763000" y="4343400"/>
            <a:ext cx="15240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6-14</a:t>
            </a:r>
          </a:p>
        </p:txBody>
      </p:sp>
      <p:pic>
        <p:nvPicPr>
          <p:cNvPr id="68617" name="Picture 10">
            <a:extLst>
              <a:ext uri="{FF2B5EF4-FFF2-40B4-BE49-F238E27FC236}">
                <a16:creationId xmlns:a16="http://schemas.microsoft.com/office/drawing/2014/main" id="{F29E43E5-A255-4BAB-9F0A-EA38F36DA1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4689476"/>
            <a:ext cx="8229600" cy="1406525"/>
          </a:xfrm>
          <a:prstGeom prst="rect">
            <a:avLst/>
          </a:prstGeom>
          <a:noFill/>
          <a:ln w="28575" cap="sq" algn="ctr">
            <a:solidFill>
              <a:schemeClr val="tx1"/>
            </a:solidFill>
            <a:miter lim="800000"/>
            <a:headEnd type="none" w="sm" len="sm"/>
            <a:tailEnd type="none" w="sm"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9074" name="Rectangle 2">
            <a:extLst>
              <a:ext uri="{FF2B5EF4-FFF2-40B4-BE49-F238E27FC236}">
                <a16:creationId xmlns:a16="http://schemas.microsoft.com/office/drawing/2014/main" id="{C59E29A6-1C43-4372-9219-FF46DF4DE8FB}"/>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70659" name="Text Box 4">
            <a:extLst>
              <a:ext uri="{FF2B5EF4-FFF2-40B4-BE49-F238E27FC236}">
                <a16:creationId xmlns:a16="http://schemas.microsoft.com/office/drawing/2014/main" id="{5295FB96-E390-4CCC-95B3-7199F643CE0F}"/>
              </a:ext>
            </a:extLst>
          </p:cNvPr>
          <p:cNvSpPr txBox="1">
            <a:spLocks noChangeArrowheads="1"/>
          </p:cNvSpPr>
          <p:nvPr/>
        </p:nvSpPr>
        <p:spPr bwMode="auto">
          <a:xfrm>
            <a:off x="2514600" y="1981200"/>
            <a:ext cx="7924800" cy="4383088"/>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marL="381000" indent="-381000">
              <a:defRPr sz="2000">
                <a:solidFill>
                  <a:schemeClr val="tx1"/>
                </a:solidFill>
                <a:latin typeface="Comic Sans MS" panose="030F0702030302020204" pitchFamily="66" charset="0"/>
              </a:defRPr>
            </a:lvl1pPr>
            <a:lvl2pPr marL="692150" indent="-457200">
              <a:defRPr sz="2000">
                <a:solidFill>
                  <a:schemeClr val="tx1"/>
                </a:solidFill>
                <a:latin typeface="Comic Sans MS" panose="030F0702030302020204" pitchFamily="66" charset="0"/>
              </a:defRPr>
            </a:lvl2pPr>
            <a:lvl3pPr marL="1295400" indent="-381000">
              <a:defRPr sz="2000">
                <a:solidFill>
                  <a:schemeClr val="tx1"/>
                </a:solidFill>
                <a:latin typeface="Comic Sans MS" panose="030F0702030302020204" pitchFamily="66" charset="0"/>
              </a:defRPr>
            </a:lvl3pPr>
            <a:lvl4pPr marL="1752600" indent="-381000">
              <a:defRPr sz="2000">
                <a:solidFill>
                  <a:schemeClr val="tx1"/>
                </a:solidFill>
                <a:latin typeface="Comic Sans MS" panose="030F0702030302020204" pitchFamily="66" charset="0"/>
              </a:defRPr>
            </a:lvl4pPr>
            <a:lvl5pPr marL="2209800" indent="-381000">
              <a:defRPr sz="2000">
                <a:solidFill>
                  <a:schemeClr val="tx1"/>
                </a:solidFill>
                <a:latin typeface="Comic Sans MS" panose="030F0702030302020204" pitchFamily="66" charset="0"/>
              </a:defRPr>
            </a:lvl5pPr>
            <a:lvl6pPr marL="2667000" indent="-381000" eaLnBrk="0" fontAlgn="base" hangingPunct="0">
              <a:spcBef>
                <a:spcPct val="0"/>
              </a:spcBef>
              <a:spcAft>
                <a:spcPct val="0"/>
              </a:spcAft>
              <a:defRPr sz="2000">
                <a:solidFill>
                  <a:schemeClr val="tx1"/>
                </a:solidFill>
                <a:latin typeface="Comic Sans MS" panose="030F0702030302020204" pitchFamily="66" charset="0"/>
              </a:defRPr>
            </a:lvl6pPr>
            <a:lvl7pPr marL="3124200" indent="-381000" eaLnBrk="0" fontAlgn="base" hangingPunct="0">
              <a:spcBef>
                <a:spcPct val="0"/>
              </a:spcBef>
              <a:spcAft>
                <a:spcPct val="0"/>
              </a:spcAft>
              <a:defRPr sz="2000">
                <a:solidFill>
                  <a:schemeClr val="tx1"/>
                </a:solidFill>
                <a:latin typeface="Comic Sans MS" panose="030F0702030302020204" pitchFamily="66" charset="0"/>
              </a:defRPr>
            </a:lvl7pPr>
            <a:lvl8pPr marL="3581400" indent="-381000" eaLnBrk="0" fontAlgn="base" hangingPunct="0">
              <a:spcBef>
                <a:spcPct val="0"/>
              </a:spcBef>
              <a:spcAft>
                <a:spcPct val="0"/>
              </a:spcAft>
              <a:defRPr sz="2000">
                <a:solidFill>
                  <a:schemeClr val="tx1"/>
                </a:solidFill>
                <a:latin typeface="Comic Sans MS" panose="030F0702030302020204" pitchFamily="66" charset="0"/>
              </a:defRPr>
            </a:lvl8pPr>
            <a:lvl9pPr marL="4038600" indent="-381000" eaLnBrk="0" fontAlgn="base" hangingPunct="0">
              <a:spcBef>
                <a:spcPct val="0"/>
              </a:spcBef>
              <a:spcAft>
                <a:spcPct val="0"/>
              </a:spcAft>
              <a:defRPr sz="2000">
                <a:solidFill>
                  <a:schemeClr val="tx1"/>
                </a:solidFill>
                <a:latin typeface="Comic Sans MS" panose="030F0702030302020204" pitchFamily="66" charset="0"/>
              </a:defRPr>
            </a:lvl9pPr>
          </a:lstStyle>
          <a:p>
            <a:pPr>
              <a:lnSpc>
                <a:spcPct val="110000"/>
              </a:lnSpc>
              <a:spcBef>
                <a:spcPct val="35000"/>
              </a:spcBef>
              <a:spcAft>
                <a:spcPct val="20000"/>
              </a:spcAft>
              <a:buSzPct val="80000"/>
            </a:pPr>
            <a:r>
              <a:rPr lang="en-US" altLang="id-ID" sz="2400" b="1">
                <a:latin typeface="Arial" panose="020B0604020202020204" pitchFamily="34" charset="0"/>
              </a:rPr>
              <a:t>Statement of Financial Position</a:t>
            </a:r>
            <a:r>
              <a:rPr lang="en-US" altLang="id-ID" sz="2400">
                <a:latin typeface="Arial" panose="020B0604020202020204" pitchFamily="34" charset="0"/>
              </a:rPr>
              <a:t> - </a:t>
            </a:r>
            <a:r>
              <a:rPr lang="en-US" altLang="id-ID" sz="2300">
                <a:latin typeface="Arial" panose="020B0604020202020204" pitchFamily="34" charset="0"/>
              </a:rPr>
              <a:t>Inventory classified as current asset.   </a:t>
            </a:r>
          </a:p>
          <a:p>
            <a:pPr>
              <a:lnSpc>
                <a:spcPct val="110000"/>
              </a:lnSpc>
              <a:spcBef>
                <a:spcPct val="35000"/>
              </a:spcBef>
              <a:spcAft>
                <a:spcPct val="20000"/>
              </a:spcAft>
              <a:buSzPct val="80000"/>
            </a:pPr>
            <a:r>
              <a:rPr lang="en-US" altLang="id-ID" sz="2400" b="1">
                <a:latin typeface="Arial" panose="020B0604020202020204" pitchFamily="34" charset="0"/>
              </a:rPr>
              <a:t>Income Statement</a:t>
            </a:r>
            <a:r>
              <a:rPr lang="en-US" altLang="id-ID" sz="2400">
                <a:latin typeface="Arial" panose="020B0604020202020204" pitchFamily="34" charset="0"/>
              </a:rPr>
              <a:t> - </a:t>
            </a:r>
            <a:r>
              <a:rPr lang="en-US" altLang="id-ID" sz="2300">
                <a:latin typeface="Arial" panose="020B0604020202020204" pitchFamily="34" charset="0"/>
              </a:rPr>
              <a:t>Cost of goods sold.</a:t>
            </a:r>
          </a:p>
          <a:p>
            <a:pPr>
              <a:lnSpc>
                <a:spcPct val="110000"/>
              </a:lnSpc>
              <a:spcBef>
                <a:spcPct val="35000"/>
              </a:spcBef>
              <a:spcAft>
                <a:spcPct val="20000"/>
              </a:spcAft>
              <a:buSzPct val="80000"/>
            </a:pPr>
            <a:r>
              <a:rPr lang="en-US" altLang="id-ID" sz="2400">
                <a:latin typeface="Arial" panose="020B0604020202020204" pitchFamily="34" charset="0"/>
              </a:rPr>
              <a:t>There also should be disclosure of </a:t>
            </a:r>
          </a:p>
          <a:p>
            <a:pPr lvl="1">
              <a:lnSpc>
                <a:spcPct val="110000"/>
              </a:lnSpc>
              <a:spcBef>
                <a:spcPct val="25000"/>
              </a:spcBef>
              <a:spcAft>
                <a:spcPct val="20000"/>
              </a:spcAft>
              <a:buFontTx/>
              <a:buAutoNum type="arabicParenR"/>
            </a:pPr>
            <a:r>
              <a:rPr lang="en-US" altLang="id-ID" sz="2200">
                <a:latin typeface="Arial" panose="020B0604020202020204" pitchFamily="34" charset="0"/>
              </a:rPr>
              <a:t>major inventory classifications,</a:t>
            </a:r>
          </a:p>
          <a:p>
            <a:pPr lvl="1">
              <a:lnSpc>
                <a:spcPct val="110000"/>
              </a:lnSpc>
              <a:spcBef>
                <a:spcPct val="25000"/>
              </a:spcBef>
              <a:spcAft>
                <a:spcPct val="20000"/>
              </a:spcAft>
              <a:buFontTx/>
              <a:buAutoNum type="arabicParenR"/>
            </a:pPr>
            <a:r>
              <a:rPr lang="en-US" altLang="id-ID" sz="2200">
                <a:latin typeface="Arial" panose="020B0604020202020204" pitchFamily="34" charset="0"/>
              </a:rPr>
              <a:t>basis of accounting (cost, or lower-of-cost-or-net realizable value), and </a:t>
            </a:r>
          </a:p>
          <a:p>
            <a:pPr lvl="1">
              <a:lnSpc>
                <a:spcPct val="110000"/>
              </a:lnSpc>
              <a:spcBef>
                <a:spcPct val="25000"/>
              </a:spcBef>
              <a:spcAft>
                <a:spcPct val="20000"/>
              </a:spcAft>
              <a:buFontTx/>
              <a:buAutoNum type="arabicParenR"/>
            </a:pPr>
            <a:r>
              <a:rPr lang="en-US" altLang="id-ID" sz="2200">
                <a:latin typeface="Arial" panose="020B0604020202020204" pitchFamily="34" charset="0"/>
              </a:rPr>
              <a:t>Cost method (specific identification, FIFO, or average-cost).</a:t>
            </a:r>
          </a:p>
        </p:txBody>
      </p:sp>
      <p:sp>
        <p:nvSpPr>
          <p:cNvPr id="70660" name="Text Box 5">
            <a:extLst>
              <a:ext uri="{FF2B5EF4-FFF2-40B4-BE49-F238E27FC236}">
                <a16:creationId xmlns:a16="http://schemas.microsoft.com/office/drawing/2014/main" id="{FFFCB3D6-BB0C-455E-8A8C-F4D16D3767D7}"/>
              </a:ext>
            </a:extLst>
          </p:cNvPr>
          <p:cNvSpPr txBox="1">
            <a:spLocks noChangeArrowheads="1"/>
          </p:cNvSpPr>
          <p:nvPr/>
        </p:nvSpPr>
        <p:spPr bwMode="auto">
          <a:xfrm>
            <a:off x="2209800" y="1371600"/>
            <a:ext cx="75438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Presentation</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22" name="Rectangle 2">
            <a:extLst>
              <a:ext uri="{FF2B5EF4-FFF2-40B4-BE49-F238E27FC236}">
                <a16:creationId xmlns:a16="http://schemas.microsoft.com/office/drawing/2014/main" id="{EF7605C0-8755-4310-A3A7-7B366A30B0AC}"/>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72707" name="Text Box 3">
            <a:extLst>
              <a:ext uri="{FF2B5EF4-FFF2-40B4-BE49-F238E27FC236}">
                <a16:creationId xmlns:a16="http://schemas.microsoft.com/office/drawing/2014/main" id="{949649AC-BB75-467A-B7BC-67FE1C15091B}"/>
              </a:ext>
            </a:extLst>
          </p:cNvPr>
          <p:cNvSpPr txBox="1">
            <a:spLocks noChangeArrowheads="1"/>
          </p:cNvSpPr>
          <p:nvPr/>
        </p:nvSpPr>
        <p:spPr bwMode="auto">
          <a:xfrm>
            <a:off x="2514600" y="2098676"/>
            <a:ext cx="7924800" cy="331152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marL="457200" indent="-4572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5000"/>
              </a:lnSpc>
              <a:spcBef>
                <a:spcPct val="45000"/>
              </a:spcBef>
              <a:spcAft>
                <a:spcPct val="20000"/>
              </a:spcAft>
              <a:buClrTx/>
              <a:buSzPct val="80000"/>
              <a:buFontTx/>
              <a:buNone/>
            </a:pPr>
            <a:r>
              <a:rPr lang="en-US" altLang="id-ID" sz="2400" b="0" dirty="0">
                <a:solidFill>
                  <a:schemeClr val="tx1"/>
                </a:solidFill>
              </a:rPr>
              <a:t>Inventory management is a double-edged sword</a:t>
            </a:r>
          </a:p>
          <a:p>
            <a:pPr>
              <a:lnSpc>
                <a:spcPct val="125000"/>
              </a:lnSpc>
              <a:spcBef>
                <a:spcPct val="45000"/>
              </a:spcBef>
              <a:spcAft>
                <a:spcPct val="20000"/>
              </a:spcAft>
              <a:buClrTx/>
              <a:buSzPct val="95000"/>
              <a:buFontTx/>
              <a:buAutoNum type="arabicPeriod"/>
            </a:pPr>
            <a:r>
              <a:rPr lang="en-US" altLang="id-ID" sz="2400" dirty="0">
                <a:solidFill>
                  <a:schemeClr val="tx1"/>
                </a:solidFill>
              </a:rPr>
              <a:t>High Inventory Levels</a:t>
            </a:r>
            <a:r>
              <a:rPr lang="en-US" altLang="id-ID" sz="2400" b="0" dirty="0">
                <a:solidFill>
                  <a:schemeClr val="tx1"/>
                </a:solidFill>
              </a:rPr>
              <a:t> - may incur high carrying costs (e.g., investment, storage, insurance, obsolescence, and damage).</a:t>
            </a:r>
          </a:p>
          <a:p>
            <a:pPr>
              <a:lnSpc>
                <a:spcPct val="125000"/>
              </a:lnSpc>
              <a:spcBef>
                <a:spcPct val="45000"/>
              </a:spcBef>
              <a:spcAft>
                <a:spcPct val="20000"/>
              </a:spcAft>
              <a:buClrTx/>
              <a:buSzPct val="95000"/>
              <a:buFontTx/>
              <a:buAutoNum type="arabicPeriod"/>
            </a:pPr>
            <a:r>
              <a:rPr lang="en-US" altLang="id-ID" sz="2400" dirty="0">
                <a:solidFill>
                  <a:schemeClr val="tx1"/>
                </a:solidFill>
              </a:rPr>
              <a:t>Low Inventory Levels</a:t>
            </a:r>
            <a:r>
              <a:rPr lang="en-US" altLang="id-ID" sz="2400" b="0" dirty="0">
                <a:solidFill>
                  <a:schemeClr val="tx1"/>
                </a:solidFill>
              </a:rPr>
              <a:t> – may lead to stockouts and lost sales.</a:t>
            </a:r>
          </a:p>
        </p:txBody>
      </p:sp>
      <p:sp>
        <p:nvSpPr>
          <p:cNvPr id="72708" name="Text Box 4">
            <a:extLst>
              <a:ext uri="{FF2B5EF4-FFF2-40B4-BE49-F238E27FC236}">
                <a16:creationId xmlns:a16="http://schemas.microsoft.com/office/drawing/2014/main" id="{F0FAF738-D22B-46AE-AF64-DD3455556B75}"/>
              </a:ext>
            </a:extLst>
          </p:cNvPr>
          <p:cNvSpPr txBox="1">
            <a:spLocks noChangeArrowheads="1"/>
          </p:cNvSpPr>
          <p:nvPr/>
        </p:nvSpPr>
        <p:spPr bwMode="auto">
          <a:xfrm>
            <a:off x="2209800" y="1441450"/>
            <a:ext cx="75438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Analysis Using Inventory Turnover</a:t>
            </a:r>
          </a:p>
        </p:txBody>
      </p:sp>
      <p:sp>
        <p:nvSpPr>
          <p:cNvPr id="901125" name="Text Box 5">
            <a:extLst>
              <a:ext uri="{FF2B5EF4-FFF2-40B4-BE49-F238E27FC236}">
                <a16:creationId xmlns:a16="http://schemas.microsoft.com/office/drawing/2014/main" id="{8A138CAD-28E0-4C14-8B0B-00D97F6CEB6C}"/>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6  Compute and interpret the inventory turnover ratio.</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3">
            <a:extLst>
              <a:ext uri="{FF2B5EF4-FFF2-40B4-BE49-F238E27FC236}">
                <a16:creationId xmlns:a16="http://schemas.microsoft.com/office/drawing/2014/main" id="{6F20E35E-1C79-4127-A8C8-798F4B266C90}"/>
              </a:ext>
            </a:extLst>
          </p:cNvPr>
          <p:cNvSpPr>
            <a:spLocks noChangeArrowheads="1"/>
          </p:cNvSpPr>
          <p:nvPr/>
        </p:nvSpPr>
        <p:spPr bwMode="auto">
          <a:xfrm>
            <a:off x="2286000" y="1463676"/>
            <a:ext cx="7620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50000"/>
              </a:spcBef>
              <a:buClrTx/>
              <a:buSzTx/>
              <a:buFontTx/>
              <a:buNone/>
            </a:pPr>
            <a:r>
              <a:rPr lang="en-US" altLang="id-ID" sz="2400" dirty="0">
                <a:solidFill>
                  <a:srgbClr val="800000"/>
                </a:solidFill>
              </a:rPr>
              <a:t>Inventory turnover</a:t>
            </a:r>
            <a:r>
              <a:rPr lang="en-US" altLang="id-ID" sz="2400" dirty="0">
                <a:solidFill>
                  <a:srgbClr val="00FFFF"/>
                </a:solidFill>
              </a:rPr>
              <a:t> </a:t>
            </a:r>
            <a:r>
              <a:rPr lang="en-US" altLang="id-ID" sz="2400" b="0" dirty="0">
                <a:solidFill>
                  <a:srgbClr val="000000"/>
                </a:solidFill>
              </a:rPr>
              <a:t>measures the number of times on average the inventory is sold during the period.</a:t>
            </a:r>
          </a:p>
        </p:txBody>
      </p:sp>
      <p:sp>
        <p:nvSpPr>
          <p:cNvPr id="74755" name="Text Box 6">
            <a:extLst>
              <a:ext uri="{FF2B5EF4-FFF2-40B4-BE49-F238E27FC236}">
                <a16:creationId xmlns:a16="http://schemas.microsoft.com/office/drawing/2014/main" id="{2EC532F6-F866-47EB-A271-158CA3828E06}"/>
              </a:ext>
            </a:extLst>
          </p:cNvPr>
          <p:cNvSpPr txBox="1">
            <a:spLocks noChangeArrowheads="1"/>
          </p:cNvSpPr>
          <p:nvPr/>
        </p:nvSpPr>
        <p:spPr bwMode="auto">
          <a:xfrm>
            <a:off x="5334000" y="2514600"/>
            <a:ext cx="434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400" b="0">
                <a:solidFill>
                  <a:schemeClr val="tx1"/>
                </a:solidFill>
              </a:rPr>
              <a:t>Cost of Goods Sold</a:t>
            </a:r>
          </a:p>
        </p:txBody>
      </p:sp>
      <p:sp>
        <p:nvSpPr>
          <p:cNvPr id="74756" name="Text Box 7">
            <a:extLst>
              <a:ext uri="{FF2B5EF4-FFF2-40B4-BE49-F238E27FC236}">
                <a16:creationId xmlns:a16="http://schemas.microsoft.com/office/drawing/2014/main" id="{7B8BE53F-1A9A-460B-B3F7-B3E799FB8951}"/>
              </a:ext>
            </a:extLst>
          </p:cNvPr>
          <p:cNvSpPr txBox="1">
            <a:spLocks noChangeArrowheads="1"/>
          </p:cNvSpPr>
          <p:nvPr/>
        </p:nvSpPr>
        <p:spPr bwMode="auto">
          <a:xfrm>
            <a:off x="5334000" y="3200400"/>
            <a:ext cx="434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400" b="0">
                <a:solidFill>
                  <a:schemeClr val="tx1"/>
                </a:solidFill>
              </a:rPr>
              <a:t>Average Inventory  </a:t>
            </a:r>
          </a:p>
        </p:txBody>
      </p:sp>
      <p:sp>
        <p:nvSpPr>
          <p:cNvPr id="74757" name="Freeform 8">
            <a:extLst>
              <a:ext uri="{FF2B5EF4-FFF2-40B4-BE49-F238E27FC236}">
                <a16:creationId xmlns:a16="http://schemas.microsoft.com/office/drawing/2014/main" id="{5B43BD25-EC9D-4BFC-9413-435D3554438C}"/>
              </a:ext>
            </a:extLst>
          </p:cNvPr>
          <p:cNvSpPr>
            <a:spLocks/>
          </p:cNvSpPr>
          <p:nvPr/>
        </p:nvSpPr>
        <p:spPr bwMode="auto">
          <a:xfrm>
            <a:off x="5327651" y="3089276"/>
            <a:ext cx="4398963" cy="3175"/>
          </a:xfrm>
          <a:custGeom>
            <a:avLst/>
            <a:gdLst>
              <a:gd name="T0" fmla="*/ 0 w 2771"/>
              <a:gd name="T1" fmla="*/ 2147483646 h 2"/>
              <a:gd name="T2" fmla="*/ 2147483646 w 2771"/>
              <a:gd name="T3" fmla="*/ 0 h 2"/>
              <a:gd name="T4" fmla="*/ 0 60000 65536"/>
              <a:gd name="T5" fmla="*/ 0 60000 65536"/>
              <a:gd name="T6" fmla="*/ 0 w 2771"/>
              <a:gd name="T7" fmla="*/ 0 h 2"/>
              <a:gd name="T8" fmla="*/ 2771 w 2771"/>
              <a:gd name="T9" fmla="*/ 2 h 2"/>
            </a:gdLst>
            <a:ahLst/>
            <a:cxnLst>
              <a:cxn ang="T4">
                <a:pos x="T0" y="T1"/>
              </a:cxn>
              <a:cxn ang="T5">
                <a:pos x="T2" y="T3"/>
              </a:cxn>
            </a:cxnLst>
            <a:rect l="T6" t="T7" r="T8" b="T9"/>
            <a:pathLst>
              <a:path w="2771" h="2">
                <a:moveTo>
                  <a:pt x="0" y="2"/>
                </a:moveTo>
                <a:lnTo>
                  <a:pt x="2771" y="0"/>
                </a:lnTo>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74758" name="Text Box 9">
            <a:extLst>
              <a:ext uri="{FF2B5EF4-FFF2-40B4-BE49-F238E27FC236}">
                <a16:creationId xmlns:a16="http://schemas.microsoft.com/office/drawing/2014/main" id="{3CE94F78-C5B1-4F28-B893-D858EF0EF7FD}"/>
              </a:ext>
            </a:extLst>
          </p:cNvPr>
          <p:cNvSpPr txBox="1">
            <a:spLocks noChangeArrowheads="1"/>
          </p:cNvSpPr>
          <p:nvPr/>
        </p:nvSpPr>
        <p:spPr bwMode="auto">
          <a:xfrm>
            <a:off x="2362200" y="2682876"/>
            <a:ext cx="23622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400">
                <a:solidFill>
                  <a:srgbClr val="800000"/>
                </a:solidFill>
              </a:rPr>
              <a:t>Inventory Turnover</a:t>
            </a:r>
          </a:p>
        </p:txBody>
      </p:sp>
      <p:sp>
        <p:nvSpPr>
          <p:cNvPr id="74759" name="Text Box 10">
            <a:extLst>
              <a:ext uri="{FF2B5EF4-FFF2-40B4-BE49-F238E27FC236}">
                <a16:creationId xmlns:a16="http://schemas.microsoft.com/office/drawing/2014/main" id="{416C05A9-4823-448C-A9C5-78F1DDACD4B2}"/>
              </a:ext>
            </a:extLst>
          </p:cNvPr>
          <p:cNvSpPr txBox="1">
            <a:spLocks noChangeArrowheads="1"/>
          </p:cNvSpPr>
          <p:nvPr/>
        </p:nvSpPr>
        <p:spPr bwMode="auto">
          <a:xfrm>
            <a:off x="4800600" y="2955926"/>
            <a:ext cx="457200" cy="323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75000"/>
              </a:lnSpc>
              <a:spcBef>
                <a:spcPct val="0"/>
              </a:spcBef>
              <a:buClrTx/>
              <a:buSzTx/>
              <a:buFontTx/>
              <a:buNone/>
            </a:pPr>
            <a:r>
              <a:rPr lang="en-US" altLang="id-ID" sz="2000" b="0">
                <a:solidFill>
                  <a:schemeClr val="tx1"/>
                </a:solidFill>
              </a:rPr>
              <a:t> =</a:t>
            </a:r>
          </a:p>
        </p:txBody>
      </p:sp>
      <p:sp>
        <p:nvSpPr>
          <p:cNvPr id="903180" name="Rectangle 12">
            <a:extLst>
              <a:ext uri="{FF2B5EF4-FFF2-40B4-BE49-F238E27FC236}">
                <a16:creationId xmlns:a16="http://schemas.microsoft.com/office/drawing/2014/main" id="{5E1CAB08-5501-4C03-96C3-DA9FACF0509A}"/>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74761" name="Rectangle 13">
            <a:extLst>
              <a:ext uri="{FF2B5EF4-FFF2-40B4-BE49-F238E27FC236}">
                <a16:creationId xmlns:a16="http://schemas.microsoft.com/office/drawing/2014/main" id="{D3C246FF-5B0F-4E8F-8D29-8139DACEC1C3}"/>
              </a:ext>
            </a:extLst>
          </p:cNvPr>
          <p:cNvSpPr>
            <a:spLocks noChangeArrowheads="1"/>
          </p:cNvSpPr>
          <p:nvPr/>
        </p:nvSpPr>
        <p:spPr bwMode="auto">
          <a:xfrm>
            <a:off x="2286000" y="4130676"/>
            <a:ext cx="7620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50000"/>
              </a:spcBef>
              <a:buClrTx/>
              <a:buSzTx/>
              <a:buFontTx/>
              <a:buNone/>
            </a:pPr>
            <a:r>
              <a:rPr lang="en-US" altLang="id-ID" sz="2400" dirty="0">
                <a:solidFill>
                  <a:srgbClr val="800000"/>
                </a:solidFill>
              </a:rPr>
              <a:t>Days in inventory</a:t>
            </a:r>
            <a:r>
              <a:rPr lang="en-US" altLang="id-ID" sz="2400" b="0" dirty="0">
                <a:solidFill>
                  <a:srgbClr val="000000"/>
                </a:solidFill>
              </a:rPr>
              <a:t> measures the average number of days inventory is held.</a:t>
            </a:r>
          </a:p>
        </p:txBody>
      </p:sp>
      <p:sp>
        <p:nvSpPr>
          <p:cNvPr id="74762" name="Text Box 14">
            <a:extLst>
              <a:ext uri="{FF2B5EF4-FFF2-40B4-BE49-F238E27FC236}">
                <a16:creationId xmlns:a16="http://schemas.microsoft.com/office/drawing/2014/main" id="{FDE0A69D-1C2D-4FC7-B4F7-74A6CD2C0BBE}"/>
              </a:ext>
            </a:extLst>
          </p:cNvPr>
          <p:cNvSpPr txBox="1">
            <a:spLocks noChangeArrowheads="1"/>
          </p:cNvSpPr>
          <p:nvPr/>
        </p:nvSpPr>
        <p:spPr bwMode="auto">
          <a:xfrm>
            <a:off x="5334000" y="4953000"/>
            <a:ext cx="434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400" b="0">
                <a:solidFill>
                  <a:schemeClr val="tx1"/>
                </a:solidFill>
              </a:rPr>
              <a:t>Days in Year (365)</a:t>
            </a:r>
          </a:p>
        </p:txBody>
      </p:sp>
      <p:sp>
        <p:nvSpPr>
          <p:cNvPr id="74763" name="Text Box 15">
            <a:extLst>
              <a:ext uri="{FF2B5EF4-FFF2-40B4-BE49-F238E27FC236}">
                <a16:creationId xmlns:a16="http://schemas.microsoft.com/office/drawing/2014/main" id="{80D5BBB6-7007-4259-BFA1-790FA8337351}"/>
              </a:ext>
            </a:extLst>
          </p:cNvPr>
          <p:cNvSpPr txBox="1">
            <a:spLocks noChangeArrowheads="1"/>
          </p:cNvSpPr>
          <p:nvPr/>
        </p:nvSpPr>
        <p:spPr bwMode="auto">
          <a:xfrm>
            <a:off x="5334000" y="5638800"/>
            <a:ext cx="434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400" b="0">
                <a:solidFill>
                  <a:schemeClr val="tx1"/>
                </a:solidFill>
              </a:rPr>
              <a:t>Inventory Turnover  </a:t>
            </a:r>
          </a:p>
        </p:txBody>
      </p:sp>
      <p:sp>
        <p:nvSpPr>
          <p:cNvPr id="74764" name="Freeform 16">
            <a:extLst>
              <a:ext uri="{FF2B5EF4-FFF2-40B4-BE49-F238E27FC236}">
                <a16:creationId xmlns:a16="http://schemas.microsoft.com/office/drawing/2014/main" id="{543F325F-74CC-451F-B8A2-CF5B22B750A3}"/>
              </a:ext>
            </a:extLst>
          </p:cNvPr>
          <p:cNvSpPr>
            <a:spLocks/>
          </p:cNvSpPr>
          <p:nvPr/>
        </p:nvSpPr>
        <p:spPr bwMode="auto">
          <a:xfrm>
            <a:off x="5327650" y="5527676"/>
            <a:ext cx="4425950" cy="3175"/>
          </a:xfrm>
          <a:custGeom>
            <a:avLst/>
            <a:gdLst>
              <a:gd name="T0" fmla="*/ 0 w 2788"/>
              <a:gd name="T1" fmla="*/ 2147483646 h 2"/>
              <a:gd name="T2" fmla="*/ 2147483646 w 2788"/>
              <a:gd name="T3" fmla="*/ 0 h 2"/>
              <a:gd name="T4" fmla="*/ 0 60000 65536"/>
              <a:gd name="T5" fmla="*/ 0 60000 65536"/>
              <a:gd name="T6" fmla="*/ 0 w 2788"/>
              <a:gd name="T7" fmla="*/ 0 h 2"/>
              <a:gd name="T8" fmla="*/ 2788 w 2788"/>
              <a:gd name="T9" fmla="*/ 2 h 2"/>
            </a:gdLst>
            <a:ahLst/>
            <a:cxnLst>
              <a:cxn ang="T4">
                <a:pos x="T0" y="T1"/>
              </a:cxn>
              <a:cxn ang="T5">
                <a:pos x="T2" y="T3"/>
              </a:cxn>
            </a:cxnLst>
            <a:rect l="T6" t="T7" r="T8" b="T9"/>
            <a:pathLst>
              <a:path w="2788" h="2">
                <a:moveTo>
                  <a:pt x="0" y="2"/>
                </a:moveTo>
                <a:lnTo>
                  <a:pt x="2788" y="0"/>
                </a:lnTo>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74765" name="Text Box 17">
            <a:extLst>
              <a:ext uri="{FF2B5EF4-FFF2-40B4-BE49-F238E27FC236}">
                <a16:creationId xmlns:a16="http://schemas.microsoft.com/office/drawing/2014/main" id="{4BAAB199-9F3F-488C-BECA-F7958D48D99C}"/>
              </a:ext>
            </a:extLst>
          </p:cNvPr>
          <p:cNvSpPr txBox="1">
            <a:spLocks noChangeArrowheads="1"/>
          </p:cNvSpPr>
          <p:nvPr/>
        </p:nvSpPr>
        <p:spPr bwMode="auto">
          <a:xfrm>
            <a:off x="2362200" y="5121276"/>
            <a:ext cx="23622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400">
                <a:solidFill>
                  <a:srgbClr val="800000"/>
                </a:solidFill>
              </a:rPr>
              <a:t>Days in Inventory</a:t>
            </a:r>
          </a:p>
        </p:txBody>
      </p:sp>
      <p:sp>
        <p:nvSpPr>
          <p:cNvPr id="74766" name="Text Box 18">
            <a:extLst>
              <a:ext uri="{FF2B5EF4-FFF2-40B4-BE49-F238E27FC236}">
                <a16:creationId xmlns:a16="http://schemas.microsoft.com/office/drawing/2014/main" id="{5FB2544A-EDD7-4DBB-BF9F-02E5AA25FCE3}"/>
              </a:ext>
            </a:extLst>
          </p:cNvPr>
          <p:cNvSpPr txBox="1">
            <a:spLocks noChangeArrowheads="1"/>
          </p:cNvSpPr>
          <p:nvPr/>
        </p:nvSpPr>
        <p:spPr bwMode="auto">
          <a:xfrm>
            <a:off x="4800600" y="5394326"/>
            <a:ext cx="457200" cy="323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75000"/>
              </a:lnSpc>
              <a:spcBef>
                <a:spcPct val="0"/>
              </a:spcBef>
              <a:buClrTx/>
              <a:buSzTx/>
              <a:buFontTx/>
              <a:buNone/>
            </a:pPr>
            <a:r>
              <a:rPr lang="en-US" altLang="id-ID" sz="2000" b="0">
                <a:solidFill>
                  <a:schemeClr val="tx1"/>
                </a:solidFill>
              </a:rPr>
              <a:t> =</a:t>
            </a:r>
          </a:p>
        </p:txBody>
      </p:sp>
      <p:sp>
        <p:nvSpPr>
          <p:cNvPr id="903188" name="Text Box 20">
            <a:extLst>
              <a:ext uri="{FF2B5EF4-FFF2-40B4-BE49-F238E27FC236}">
                <a16:creationId xmlns:a16="http://schemas.microsoft.com/office/drawing/2014/main" id="{E9F78807-7739-4222-B147-E5E3D04FD9A3}"/>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6  Compute and interpret the inventory turnover ratio.</a:t>
            </a:r>
          </a:p>
        </p:txBody>
      </p:sp>
      <p:sp>
        <p:nvSpPr>
          <p:cNvPr id="74768" name="Line 23">
            <a:extLst>
              <a:ext uri="{FF2B5EF4-FFF2-40B4-BE49-F238E27FC236}">
                <a16:creationId xmlns:a16="http://schemas.microsoft.com/office/drawing/2014/main" id="{191BFA1E-8087-4618-9C91-3AB75C94F535}"/>
              </a:ext>
            </a:extLst>
          </p:cNvPr>
          <p:cNvSpPr>
            <a:spLocks noChangeShapeType="1"/>
          </p:cNvSpPr>
          <p:nvPr/>
        </p:nvSpPr>
        <p:spPr bwMode="auto">
          <a:xfrm>
            <a:off x="1981200" y="3886200"/>
            <a:ext cx="8229600" cy="0"/>
          </a:xfrm>
          <a:prstGeom prst="line">
            <a:avLst/>
          </a:prstGeom>
          <a:noFill/>
          <a:ln w="38100" cap="sq">
            <a:solidFill>
              <a:srgbClr val="000099"/>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0">
            <a:extLst>
              <a:ext uri="{FF2B5EF4-FFF2-40B4-BE49-F238E27FC236}">
                <a16:creationId xmlns:a16="http://schemas.microsoft.com/office/drawing/2014/main" id="{ED2C0C94-0811-470A-B007-68BF82BB10FC}"/>
              </a:ext>
            </a:extLst>
          </p:cNvPr>
          <p:cNvSpPr>
            <a:spLocks noChangeArrowheads="1"/>
          </p:cNvSpPr>
          <p:nvPr/>
        </p:nvSpPr>
        <p:spPr bwMode="auto">
          <a:xfrm>
            <a:off x="2286000" y="5013325"/>
            <a:ext cx="7848600" cy="1144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0"/>
              </a:spcBef>
              <a:buClrTx/>
              <a:buSzTx/>
              <a:buFontTx/>
              <a:buNone/>
            </a:pPr>
            <a:r>
              <a:rPr lang="en-US" altLang="id-ID" sz="2000">
                <a:solidFill>
                  <a:srgbClr val="800000"/>
                </a:solidFill>
              </a:rPr>
              <a:t>Days in Inventory:</a:t>
            </a:r>
            <a:r>
              <a:rPr lang="en-US" altLang="id-ID" sz="2000" b="0">
                <a:solidFill>
                  <a:schemeClr val="tx1"/>
                </a:solidFill>
              </a:rPr>
              <a:t>  Inventory turnover of  5.4  times divided into 365 is approximately </a:t>
            </a:r>
            <a:r>
              <a:rPr lang="en-US" altLang="id-ID" sz="2000">
                <a:solidFill>
                  <a:srgbClr val="800000"/>
                </a:solidFill>
              </a:rPr>
              <a:t>68 days</a:t>
            </a:r>
            <a:r>
              <a:rPr lang="en-US" altLang="id-ID" sz="2000" b="0">
                <a:solidFill>
                  <a:schemeClr val="tx1"/>
                </a:solidFill>
              </a:rPr>
              <a:t>.  This is the approximate time that it takes a company to sell the inventory.</a:t>
            </a:r>
          </a:p>
        </p:txBody>
      </p:sp>
      <p:pic>
        <p:nvPicPr>
          <p:cNvPr id="76803" name="Picture 30">
            <a:extLst>
              <a:ext uri="{FF2B5EF4-FFF2-40B4-BE49-F238E27FC236}">
                <a16:creationId xmlns:a16="http://schemas.microsoft.com/office/drawing/2014/main" id="{004E6BAB-254C-44DD-B486-DBBAAD8600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1" y="3475038"/>
            <a:ext cx="7700963" cy="1325562"/>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131" name="Rectangle 27">
            <a:extLst>
              <a:ext uri="{FF2B5EF4-FFF2-40B4-BE49-F238E27FC236}">
                <a16:creationId xmlns:a16="http://schemas.microsoft.com/office/drawing/2014/main" id="{0FA6E14F-E646-4BBD-9F12-3B4F30192874}"/>
              </a:ext>
            </a:extLst>
          </p:cNvPr>
          <p:cNvSpPr>
            <a:spLocks noChangeArrowheads="1"/>
          </p:cNvSpPr>
          <p:nvPr/>
        </p:nvSpPr>
        <p:spPr bwMode="auto">
          <a:xfrm>
            <a:off x="7086600" y="5105400"/>
            <a:ext cx="533400" cy="304800"/>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47132" name="Rectangle 28">
            <a:extLst>
              <a:ext uri="{FF2B5EF4-FFF2-40B4-BE49-F238E27FC236}">
                <a16:creationId xmlns:a16="http://schemas.microsoft.com/office/drawing/2014/main" id="{EE10BE53-B38B-4464-8F4C-F846C373BDBB}"/>
              </a:ext>
            </a:extLst>
          </p:cNvPr>
          <p:cNvSpPr>
            <a:spLocks noChangeArrowheads="1"/>
          </p:cNvSpPr>
          <p:nvPr/>
        </p:nvSpPr>
        <p:spPr bwMode="auto">
          <a:xfrm>
            <a:off x="4800600" y="5486400"/>
            <a:ext cx="1066800" cy="304800"/>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76806" name="Text Box 5">
            <a:extLst>
              <a:ext uri="{FF2B5EF4-FFF2-40B4-BE49-F238E27FC236}">
                <a16:creationId xmlns:a16="http://schemas.microsoft.com/office/drawing/2014/main" id="{86CF46A7-35DA-49B1-AFD4-6FC708B11DB8}"/>
              </a:ext>
            </a:extLst>
          </p:cNvPr>
          <p:cNvSpPr txBox="1">
            <a:spLocks noChangeArrowheads="1"/>
          </p:cNvSpPr>
          <p:nvPr/>
        </p:nvSpPr>
        <p:spPr bwMode="auto">
          <a:xfrm>
            <a:off x="2286000" y="1295401"/>
            <a:ext cx="7772400" cy="199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5000"/>
              </a:lnSpc>
              <a:spcBef>
                <a:spcPct val="0"/>
              </a:spcBef>
              <a:buClrTx/>
              <a:buSzTx/>
              <a:buFontTx/>
              <a:buNone/>
            </a:pPr>
            <a:r>
              <a:rPr lang="en-US" altLang="id-ID" sz="2000">
                <a:solidFill>
                  <a:srgbClr val="800000"/>
                </a:solidFill>
              </a:rPr>
              <a:t>Illustration:  </a:t>
            </a:r>
            <a:r>
              <a:rPr lang="en-US" altLang="id-ID" sz="2000" b="0">
                <a:solidFill>
                  <a:schemeClr val="tx1"/>
                </a:solidFill>
              </a:rPr>
              <a:t>Esprit Holdings reported in its 2009 annual report a beginning inventory of HK$3,170 million, an ending inventory of HK$2,997 million, and cost of goods sold for the year ended June 30, 2009, of HK$16,523 million. The inventory turnover formula and computation for Esprit Holdings are shown below. </a:t>
            </a:r>
          </a:p>
        </p:txBody>
      </p:sp>
      <p:sp>
        <p:nvSpPr>
          <p:cNvPr id="906253" name="Rectangle 13">
            <a:extLst>
              <a:ext uri="{FF2B5EF4-FFF2-40B4-BE49-F238E27FC236}">
                <a16:creationId xmlns:a16="http://schemas.microsoft.com/office/drawing/2014/main" id="{8D770F08-C81E-4781-9330-A5EEAF49147F}"/>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906254" name="Text Box 14">
            <a:extLst>
              <a:ext uri="{FF2B5EF4-FFF2-40B4-BE49-F238E27FC236}">
                <a16:creationId xmlns:a16="http://schemas.microsoft.com/office/drawing/2014/main" id="{EA2E5789-F93F-4E77-A652-F6BEEAAB744B}"/>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6  Compute and interpret the inventory turnover ratio.</a:t>
            </a:r>
          </a:p>
        </p:txBody>
      </p:sp>
      <p:sp>
        <p:nvSpPr>
          <p:cNvPr id="76809" name="Text Box 8">
            <a:extLst>
              <a:ext uri="{FF2B5EF4-FFF2-40B4-BE49-F238E27FC236}">
                <a16:creationId xmlns:a16="http://schemas.microsoft.com/office/drawing/2014/main" id="{A37BF572-5511-420B-8077-592B9231B915}"/>
              </a:ext>
            </a:extLst>
          </p:cNvPr>
          <p:cNvSpPr txBox="1">
            <a:spLocks noChangeArrowheads="1"/>
          </p:cNvSpPr>
          <p:nvPr/>
        </p:nvSpPr>
        <p:spPr bwMode="auto">
          <a:xfrm>
            <a:off x="8534400" y="3200400"/>
            <a:ext cx="15240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6-16</a:t>
            </a:r>
          </a:p>
        </p:txBody>
      </p:sp>
      <p:sp>
        <p:nvSpPr>
          <p:cNvPr id="76810" name="Text Box 22">
            <a:extLst>
              <a:ext uri="{FF2B5EF4-FFF2-40B4-BE49-F238E27FC236}">
                <a16:creationId xmlns:a16="http://schemas.microsoft.com/office/drawing/2014/main" id="{0031084B-6F0C-4610-A3A5-EDD114595E7D}"/>
              </a:ext>
            </a:extLst>
          </p:cNvPr>
          <p:cNvSpPr txBox="1">
            <a:spLocks noChangeArrowheads="1"/>
          </p:cNvSpPr>
          <p:nvPr/>
        </p:nvSpPr>
        <p:spPr bwMode="auto">
          <a:xfrm>
            <a:off x="2514600" y="624840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200" b="0">
                <a:solidFill>
                  <a:schemeClr val="tx1"/>
                </a:solidFill>
              </a:rPr>
              <a:t>Answer on notes page</a:t>
            </a:r>
          </a:p>
        </p:txBody>
      </p:sp>
      <p:sp>
        <p:nvSpPr>
          <p:cNvPr id="47127" name="Rectangle 23">
            <a:extLst>
              <a:ext uri="{FF2B5EF4-FFF2-40B4-BE49-F238E27FC236}">
                <a16:creationId xmlns:a16="http://schemas.microsoft.com/office/drawing/2014/main" id="{D8E99F1B-222C-4122-8D23-B0D105948BB8}"/>
              </a:ext>
            </a:extLst>
          </p:cNvPr>
          <p:cNvSpPr>
            <a:spLocks noChangeArrowheads="1"/>
          </p:cNvSpPr>
          <p:nvPr/>
        </p:nvSpPr>
        <p:spPr bwMode="auto">
          <a:xfrm>
            <a:off x="2438400" y="4267200"/>
            <a:ext cx="1371600" cy="304800"/>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47128" name="Rectangle 24">
            <a:extLst>
              <a:ext uri="{FF2B5EF4-FFF2-40B4-BE49-F238E27FC236}">
                <a16:creationId xmlns:a16="http://schemas.microsoft.com/office/drawing/2014/main" id="{4D6DA7D6-6B34-4A3C-A792-6E4B72DBE7A1}"/>
              </a:ext>
            </a:extLst>
          </p:cNvPr>
          <p:cNvSpPr>
            <a:spLocks noChangeArrowheads="1"/>
          </p:cNvSpPr>
          <p:nvPr/>
        </p:nvSpPr>
        <p:spPr bwMode="auto">
          <a:xfrm>
            <a:off x="4419600" y="4191000"/>
            <a:ext cx="2590800" cy="228600"/>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47129" name="Rectangle 25">
            <a:extLst>
              <a:ext uri="{FF2B5EF4-FFF2-40B4-BE49-F238E27FC236}">
                <a16:creationId xmlns:a16="http://schemas.microsoft.com/office/drawing/2014/main" id="{22844894-C5DA-4532-8C05-A13110815659}"/>
              </a:ext>
            </a:extLst>
          </p:cNvPr>
          <p:cNvSpPr>
            <a:spLocks noChangeArrowheads="1"/>
          </p:cNvSpPr>
          <p:nvPr/>
        </p:nvSpPr>
        <p:spPr bwMode="auto">
          <a:xfrm>
            <a:off x="4419600" y="4495800"/>
            <a:ext cx="2590800" cy="228600"/>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47130" name="Rectangle 26">
            <a:extLst>
              <a:ext uri="{FF2B5EF4-FFF2-40B4-BE49-F238E27FC236}">
                <a16:creationId xmlns:a16="http://schemas.microsoft.com/office/drawing/2014/main" id="{FBFEC921-E969-4D2F-BE05-1C659F672C96}"/>
              </a:ext>
            </a:extLst>
          </p:cNvPr>
          <p:cNvSpPr>
            <a:spLocks noChangeArrowheads="1"/>
          </p:cNvSpPr>
          <p:nvPr/>
        </p:nvSpPr>
        <p:spPr bwMode="auto">
          <a:xfrm>
            <a:off x="8229600" y="4267200"/>
            <a:ext cx="990600" cy="304800"/>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47127"/>
                                        </p:tgtEl>
                                      </p:cBhvr>
                                    </p:animEffect>
                                    <p:set>
                                      <p:cBhvr>
                                        <p:cTn id="7" dur="1" fill="hold">
                                          <p:stCondLst>
                                            <p:cond delay="499"/>
                                          </p:stCondLst>
                                        </p:cTn>
                                        <p:tgtEl>
                                          <p:spTgt spid="47127"/>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47128"/>
                                        </p:tgtEl>
                                      </p:cBhvr>
                                    </p:animEffect>
                                    <p:set>
                                      <p:cBhvr>
                                        <p:cTn id="12" dur="1" fill="hold">
                                          <p:stCondLst>
                                            <p:cond delay="499"/>
                                          </p:stCondLst>
                                        </p:cTn>
                                        <p:tgtEl>
                                          <p:spTgt spid="47128"/>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47129"/>
                                        </p:tgtEl>
                                      </p:cBhvr>
                                    </p:animEffect>
                                    <p:set>
                                      <p:cBhvr>
                                        <p:cTn id="17" dur="1" fill="hold">
                                          <p:stCondLst>
                                            <p:cond delay="499"/>
                                          </p:stCondLst>
                                        </p:cTn>
                                        <p:tgtEl>
                                          <p:spTgt spid="47129"/>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47130"/>
                                        </p:tgtEl>
                                      </p:cBhvr>
                                    </p:animEffect>
                                    <p:set>
                                      <p:cBhvr>
                                        <p:cTn id="22" dur="1" fill="hold">
                                          <p:stCondLst>
                                            <p:cond delay="499"/>
                                          </p:stCondLst>
                                        </p:cTn>
                                        <p:tgtEl>
                                          <p:spTgt spid="47130"/>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47131"/>
                                        </p:tgtEl>
                                      </p:cBhvr>
                                    </p:animEffect>
                                    <p:set>
                                      <p:cBhvr>
                                        <p:cTn id="27" dur="1" fill="hold">
                                          <p:stCondLst>
                                            <p:cond delay="499"/>
                                          </p:stCondLst>
                                        </p:cTn>
                                        <p:tgtEl>
                                          <p:spTgt spid="47131"/>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47132"/>
                                        </p:tgtEl>
                                      </p:cBhvr>
                                    </p:animEffect>
                                    <p:set>
                                      <p:cBhvr>
                                        <p:cTn id="32" dur="1" fill="hold">
                                          <p:stCondLst>
                                            <p:cond delay="499"/>
                                          </p:stCondLst>
                                        </p:cTn>
                                        <p:tgtEl>
                                          <p:spTgt spid="4713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31" grpId="0" animBg="1"/>
      <p:bldP spid="47132" grpId="0" animBg="1"/>
      <p:bldP spid="47127" grpId="0" animBg="1"/>
      <p:bldP spid="47128" grpId="0" animBg="1"/>
      <p:bldP spid="47129" grpId="0" animBg="1"/>
      <p:bldP spid="4713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a:extLst>
              <a:ext uri="{FF2B5EF4-FFF2-40B4-BE49-F238E27FC236}">
                <a16:creationId xmlns:a16="http://schemas.microsoft.com/office/drawing/2014/main" id="{904453C3-18A4-446A-9A05-A780D6ECB9FE}"/>
              </a:ext>
            </a:extLst>
          </p:cNvPr>
          <p:cNvSpPr>
            <a:spLocks noChangeArrowheads="1"/>
          </p:cNvSpPr>
          <p:nvPr/>
        </p:nvSpPr>
        <p:spPr bwMode="auto">
          <a:xfrm>
            <a:off x="2133600" y="1981200"/>
            <a:ext cx="8153400" cy="4579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28650" indent="-4000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25000"/>
              </a:lnSpc>
              <a:spcBef>
                <a:spcPct val="50000"/>
              </a:spcBef>
              <a:buClrTx/>
              <a:buSzPct val="80000"/>
              <a:buFontTx/>
              <a:buBlip>
                <a:blip r:embed="rId3"/>
              </a:buBlip>
            </a:pPr>
            <a:r>
              <a:rPr lang="en-US" altLang="id-ID" sz="1900">
                <a:solidFill>
                  <a:schemeClr val="tx1"/>
                </a:solidFill>
              </a:rPr>
              <a:t>Both GAAP and IFRS permit the specific identification method where appropriate. IFRS requires that the specific identification method must be used where the inventory items are not interchangeable (i.e., can be specifically identified). If the inventory items are not specifically identifiable, a cost flow assumption is used. GAAP does not specify situations that require its use. </a:t>
            </a:r>
          </a:p>
          <a:p>
            <a:pPr lvl="1">
              <a:lnSpc>
                <a:spcPct val="125000"/>
              </a:lnSpc>
              <a:spcBef>
                <a:spcPct val="50000"/>
              </a:spcBef>
              <a:buClrTx/>
              <a:buSzPct val="80000"/>
              <a:buFontTx/>
              <a:buBlip>
                <a:blip r:embed="rId3"/>
              </a:buBlip>
            </a:pPr>
            <a:r>
              <a:rPr lang="en-US" altLang="id-ID" sz="1900">
                <a:solidFill>
                  <a:schemeClr val="tx1"/>
                </a:solidFill>
              </a:rPr>
              <a:t>GAAP permits the use of the last-in, first-out (LIFO) cost flow assumption for inventory valuation. IFRS prohibits its use. LIFO is frequently used by U.S. companies for tax purposes. U.S. regulations require that if LIFO is used for taxes, it must also be used for financial reporting. (See Appendix 6C.)</a:t>
            </a:r>
          </a:p>
        </p:txBody>
      </p:sp>
      <p:sp>
        <p:nvSpPr>
          <p:cNvPr id="78851" name="Rectangle 3">
            <a:extLst>
              <a:ext uri="{FF2B5EF4-FFF2-40B4-BE49-F238E27FC236}">
                <a16:creationId xmlns:a16="http://schemas.microsoft.com/office/drawing/2014/main" id="{81D31732-58E9-41B5-BBD0-114853849DDB}"/>
              </a:ext>
            </a:extLst>
          </p:cNvPr>
          <p:cNvSpPr>
            <a:spLocks noChangeArrowheads="1"/>
          </p:cNvSpPr>
          <p:nvPr/>
        </p:nvSpPr>
        <p:spPr bwMode="auto">
          <a:xfrm>
            <a:off x="1981200" y="457200"/>
            <a:ext cx="8229600" cy="560388"/>
          </a:xfrm>
          <a:prstGeom prst="rect">
            <a:avLst/>
          </a:prstGeom>
          <a:solidFill>
            <a:srgbClr val="E15905"/>
          </a:solidFill>
          <a:ln w="12700" algn="ctr">
            <a:solidFill>
              <a:schemeClr val="tx1"/>
            </a:solidFill>
            <a:miter lim="800000"/>
            <a:headEnd/>
            <a:tailEnd/>
          </a:ln>
          <a:effectLst>
            <a:outerShdw dist="107763" dir="2700000" algn="ctr" rotWithShape="0">
              <a:schemeClr val="bg2"/>
            </a:outerShdw>
          </a:effectLst>
        </p:spPr>
        <p:txBody>
          <a:bodyPr lIns="90488" tIns="44450" rIns="90488" bIns="44450"/>
          <a:lstStyle>
            <a:lvl1pPr marL="52388">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0"/>
              </a:spcBef>
              <a:buClrTx/>
              <a:buSzTx/>
              <a:buFontTx/>
              <a:buNone/>
            </a:pPr>
            <a:r>
              <a:rPr lang="en-US" altLang="id-ID" sz="2900">
                <a:solidFill>
                  <a:schemeClr val="bg1"/>
                </a:solidFill>
              </a:rPr>
              <a:t>Understanding U.S. GAAP</a:t>
            </a:r>
          </a:p>
        </p:txBody>
      </p:sp>
      <p:sp>
        <p:nvSpPr>
          <p:cNvPr id="166917" name="Text Box 5">
            <a:extLst>
              <a:ext uri="{FF2B5EF4-FFF2-40B4-BE49-F238E27FC236}">
                <a16:creationId xmlns:a16="http://schemas.microsoft.com/office/drawing/2014/main" id="{744B19AC-A7AF-41AA-8D2F-006F5449D040}"/>
              </a:ext>
            </a:extLst>
          </p:cNvPr>
          <p:cNvSpPr txBox="1">
            <a:spLocks noChangeArrowheads="1"/>
          </p:cNvSpPr>
          <p:nvPr/>
        </p:nvSpPr>
        <p:spPr bwMode="auto">
          <a:xfrm>
            <a:off x="2286000" y="1295400"/>
            <a:ext cx="3733800" cy="503238"/>
          </a:xfrm>
          <a:prstGeom prst="rect">
            <a:avLst/>
          </a:prstGeom>
          <a:solidFill>
            <a:srgbClr val="00458A"/>
          </a:solidFill>
          <a:ln>
            <a:noFill/>
          </a:ln>
          <a:effectLst/>
        </p:spPr>
        <p:txBody>
          <a:bodyPr>
            <a:spAutoFit/>
          </a:bodyPr>
          <a:lstStyle>
            <a:lvl1pPr marL="571500">
              <a:defRPr sz="2000">
                <a:solidFill>
                  <a:schemeClr val="tx1"/>
                </a:solidFill>
                <a:latin typeface="Comic Sans MS" panose="030F0702030302020204" pitchFamily="66" charset="0"/>
              </a:defRPr>
            </a:lvl1pPr>
            <a:lvl2pPr marL="685800">
              <a:defRPr sz="2000">
                <a:solidFill>
                  <a:schemeClr val="tx1"/>
                </a:solidFill>
                <a:latin typeface="Comic Sans MS" panose="030F0702030302020204" pitchFamily="66" charset="0"/>
              </a:defRPr>
            </a:lvl2pPr>
            <a:lvl3pPr>
              <a:defRPr sz="2000">
                <a:solidFill>
                  <a:schemeClr val="tx1"/>
                </a:solidFill>
                <a:latin typeface="Comic Sans MS" panose="030F0702030302020204" pitchFamily="66" charset="0"/>
              </a:defRPr>
            </a:lvl3pPr>
            <a:lvl4pPr>
              <a:defRPr sz="2000">
                <a:solidFill>
                  <a:schemeClr val="tx1"/>
                </a:solidFill>
                <a:latin typeface="Comic Sans MS" panose="030F0702030302020204" pitchFamily="66" charset="0"/>
              </a:defRPr>
            </a:lvl4pPr>
            <a:lvl5pPr>
              <a:defRPr sz="2000">
                <a:solidFill>
                  <a:schemeClr val="tx1"/>
                </a:solidFill>
                <a:latin typeface="Comic Sans MS" panose="030F0702030302020204" pitchFamily="66" charset="0"/>
              </a:defRPr>
            </a:lvl5pPr>
            <a:lvl6pPr algn="ctr" eaLnBrk="0" fontAlgn="base" hangingPunct="0">
              <a:spcBef>
                <a:spcPct val="0"/>
              </a:spcBef>
              <a:spcAft>
                <a:spcPct val="0"/>
              </a:spcAft>
              <a:defRPr sz="2000">
                <a:solidFill>
                  <a:schemeClr val="tx1"/>
                </a:solidFill>
                <a:latin typeface="Comic Sans MS" panose="030F0702030302020204" pitchFamily="66" charset="0"/>
              </a:defRPr>
            </a:lvl6pPr>
            <a:lvl7pPr algn="ctr" eaLnBrk="0" fontAlgn="base" hangingPunct="0">
              <a:spcBef>
                <a:spcPct val="0"/>
              </a:spcBef>
              <a:spcAft>
                <a:spcPct val="0"/>
              </a:spcAft>
              <a:defRPr sz="2000">
                <a:solidFill>
                  <a:schemeClr val="tx1"/>
                </a:solidFill>
                <a:latin typeface="Comic Sans MS" panose="030F0702030302020204" pitchFamily="66" charset="0"/>
              </a:defRPr>
            </a:lvl7pPr>
            <a:lvl8pPr algn="ctr" eaLnBrk="0" fontAlgn="base" hangingPunct="0">
              <a:spcBef>
                <a:spcPct val="0"/>
              </a:spcBef>
              <a:spcAft>
                <a:spcPct val="0"/>
              </a:spcAft>
              <a:defRPr sz="2000">
                <a:solidFill>
                  <a:schemeClr val="tx1"/>
                </a:solidFill>
                <a:latin typeface="Comic Sans MS" panose="030F0702030302020204" pitchFamily="66" charset="0"/>
              </a:defRPr>
            </a:lvl8pPr>
            <a:lvl9pPr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2700">
                <a:solidFill>
                  <a:schemeClr val="bg1"/>
                </a:solidFill>
                <a:effectLst>
                  <a:outerShdw blurRad="38100" dist="38100" dir="2700000" algn="tl">
                    <a:srgbClr val="000000"/>
                  </a:outerShdw>
                </a:effectLst>
                <a:latin typeface="Arial" panose="020B0604020202020204" pitchFamily="34" charset="0"/>
              </a:rPr>
              <a:t>Key Differences</a:t>
            </a:r>
          </a:p>
        </p:txBody>
      </p:sp>
      <p:sp>
        <p:nvSpPr>
          <p:cNvPr id="78853" name="Rectangle 6">
            <a:extLst>
              <a:ext uri="{FF2B5EF4-FFF2-40B4-BE49-F238E27FC236}">
                <a16:creationId xmlns:a16="http://schemas.microsoft.com/office/drawing/2014/main" id="{04109197-EB5B-4EB1-9131-F81288BBC326}"/>
              </a:ext>
            </a:extLst>
          </p:cNvPr>
          <p:cNvSpPr>
            <a:spLocks noChangeArrowheads="1"/>
          </p:cNvSpPr>
          <p:nvPr/>
        </p:nvSpPr>
        <p:spPr bwMode="auto">
          <a:xfrm>
            <a:off x="2514600" y="1447800"/>
            <a:ext cx="152400" cy="152400"/>
          </a:xfrm>
          <a:prstGeom prst="rect">
            <a:avLst/>
          </a:prstGeom>
          <a:solidFill>
            <a:srgbClr val="00458A"/>
          </a:solidFill>
          <a:ln w="12700" cap="sq">
            <a:solidFill>
              <a:srgbClr val="FFFF00"/>
            </a:solidFill>
            <a:miter lim="800000"/>
            <a:headEnd type="none" w="sm" len="sm"/>
            <a:tailEnd type="none" w="sm" len="sm"/>
          </a:ln>
          <a:effectLst>
            <a:outerShdw dist="71842" dir="2700000" algn="ctr" rotWithShape="0">
              <a:srgbClr val="FFFF00"/>
            </a:outerShdw>
          </a:effec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78854" name="Rectangle 9">
            <a:extLst>
              <a:ext uri="{FF2B5EF4-FFF2-40B4-BE49-F238E27FC236}">
                <a16:creationId xmlns:a16="http://schemas.microsoft.com/office/drawing/2014/main" id="{6772D29B-4330-4CFE-9509-0F60C914BA30}"/>
              </a:ext>
            </a:extLst>
          </p:cNvPr>
          <p:cNvSpPr>
            <a:spLocks noChangeArrowheads="1"/>
          </p:cNvSpPr>
          <p:nvPr/>
        </p:nvSpPr>
        <p:spPr bwMode="auto">
          <a:xfrm>
            <a:off x="6781800" y="1295400"/>
            <a:ext cx="3581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2600">
                <a:solidFill>
                  <a:schemeClr val="tx1"/>
                </a:solidFill>
              </a:rPr>
              <a:t>Inventories</a:t>
            </a:r>
            <a:endParaRPr lang="en-US" altLang="id-ID" sz="2600">
              <a:solidFill>
                <a:srgbClr val="800000"/>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13">
            <a:extLst>
              <a:ext uri="{FF2B5EF4-FFF2-40B4-BE49-F238E27FC236}">
                <a16:creationId xmlns:a16="http://schemas.microsoft.com/office/drawing/2014/main" id="{0BC74B80-59F5-4B8C-AB47-DDA43F8D1E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1917700"/>
            <a:ext cx="7924800" cy="3263900"/>
          </a:xfrm>
          <a:prstGeom prst="rect">
            <a:avLst/>
          </a:prstGeom>
          <a:noFill/>
          <a:ln w="19050"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404" name="Rectangle 4">
            <a:extLst>
              <a:ext uri="{FF2B5EF4-FFF2-40B4-BE49-F238E27FC236}">
                <a16:creationId xmlns:a16="http://schemas.microsoft.com/office/drawing/2014/main" id="{CEB870CA-C1EB-4315-ADEB-BFAE6AA54177}"/>
              </a:ext>
            </a:extLst>
          </p:cNvPr>
          <p:cNvSpPr>
            <a:spLocks noChangeArrowheads="1"/>
          </p:cNvSpPr>
          <p:nvPr/>
        </p:nvSpPr>
        <p:spPr bwMode="auto">
          <a:xfrm>
            <a:off x="1981200" y="457200"/>
            <a:ext cx="8229600" cy="560388"/>
          </a:xfrm>
          <a:prstGeom prst="rect">
            <a:avLst/>
          </a:prstGeom>
          <a:solidFill>
            <a:srgbClr val="990000"/>
          </a:solidFill>
          <a:ln w="12700" algn="ctr">
            <a:solidFill>
              <a:schemeClr val="tx1"/>
            </a:solidFill>
            <a:miter lim="800000"/>
            <a:headEnd/>
            <a:tailEnd/>
          </a:ln>
          <a:effectLst>
            <a:outerShdw dist="107763" dir="2700000" algn="ctr" rotWithShape="0">
              <a:schemeClr val="bg2"/>
            </a:outerShdw>
          </a:effectLst>
        </p:spPr>
        <p:txBody>
          <a:bodyPr lIns="90488" tIns="44450" rIns="90488" bIns="44450"/>
          <a:lstStyle>
            <a:lvl1pPr marL="109538">
              <a:defRPr sz="3000" b="1" i="1">
                <a:solidFill>
                  <a:schemeClr val="tx1"/>
                </a:solidFill>
                <a:latin typeface="Comic Sans MS" panose="030F0702030302020204" pitchFamily="66" charset="0"/>
              </a:defRPr>
            </a:lvl1pPr>
            <a:lvl2pPr marL="109538">
              <a:defRPr sz="3000" b="1" i="1">
                <a:solidFill>
                  <a:schemeClr val="tx1"/>
                </a:solidFill>
                <a:latin typeface="Comic Sans MS" panose="030F0702030302020204" pitchFamily="66" charset="0"/>
              </a:defRPr>
            </a:lvl2pPr>
            <a:lvl3pPr marL="109538">
              <a:defRPr sz="3000" b="1" i="1">
                <a:solidFill>
                  <a:schemeClr val="tx1"/>
                </a:solidFill>
                <a:latin typeface="Comic Sans MS" panose="030F0702030302020204" pitchFamily="66" charset="0"/>
              </a:defRPr>
            </a:lvl3pPr>
            <a:lvl4pPr marL="109538">
              <a:defRPr sz="3000" b="1" i="1">
                <a:solidFill>
                  <a:schemeClr val="tx1"/>
                </a:solidFill>
                <a:latin typeface="Comic Sans MS" panose="030F0702030302020204" pitchFamily="66" charset="0"/>
              </a:defRPr>
            </a:lvl4pPr>
            <a:lvl5pPr marL="109538">
              <a:defRPr sz="3000" b="1" i="1">
                <a:solidFill>
                  <a:schemeClr val="tx1"/>
                </a:solidFill>
                <a:latin typeface="Comic Sans MS" panose="030F0702030302020204" pitchFamily="66" charset="0"/>
              </a:defRPr>
            </a:lvl5pPr>
            <a:lvl6pPr marL="566738" algn="ctr" eaLnBrk="0" fontAlgn="base" hangingPunct="0">
              <a:spcBef>
                <a:spcPct val="0"/>
              </a:spcBef>
              <a:spcAft>
                <a:spcPct val="0"/>
              </a:spcAft>
              <a:defRPr sz="3000" b="1" i="1">
                <a:solidFill>
                  <a:schemeClr val="tx1"/>
                </a:solidFill>
                <a:latin typeface="Comic Sans MS" panose="030F0702030302020204" pitchFamily="66" charset="0"/>
              </a:defRPr>
            </a:lvl6pPr>
            <a:lvl7pPr marL="1023938" algn="ctr" eaLnBrk="0" fontAlgn="base" hangingPunct="0">
              <a:spcBef>
                <a:spcPct val="0"/>
              </a:spcBef>
              <a:spcAft>
                <a:spcPct val="0"/>
              </a:spcAft>
              <a:defRPr sz="3000" b="1" i="1">
                <a:solidFill>
                  <a:schemeClr val="tx1"/>
                </a:solidFill>
                <a:latin typeface="Comic Sans MS" panose="030F0702030302020204" pitchFamily="66" charset="0"/>
              </a:defRPr>
            </a:lvl7pPr>
            <a:lvl8pPr marL="1481138" algn="ctr" eaLnBrk="0" fontAlgn="base" hangingPunct="0">
              <a:spcBef>
                <a:spcPct val="0"/>
              </a:spcBef>
              <a:spcAft>
                <a:spcPct val="0"/>
              </a:spcAft>
              <a:defRPr sz="3000" b="1" i="1">
                <a:solidFill>
                  <a:schemeClr val="tx1"/>
                </a:solidFill>
                <a:latin typeface="Comic Sans MS" panose="030F0702030302020204" pitchFamily="66" charset="0"/>
              </a:defRPr>
            </a:lvl8pPr>
            <a:lvl9pPr marL="1938338" algn="ctr" eaLnBrk="0" fontAlgn="base" hangingPunct="0">
              <a:spcBef>
                <a:spcPct val="0"/>
              </a:spcBef>
              <a:spcAft>
                <a:spcPct val="0"/>
              </a:spcAft>
              <a:defRPr sz="3000" b="1" i="1">
                <a:solidFill>
                  <a:schemeClr val="tx1"/>
                </a:solidFill>
                <a:latin typeface="Comic Sans MS" panose="030F0702030302020204" pitchFamily="66" charset="0"/>
              </a:defRPr>
            </a:lvl9pPr>
          </a:lstStyle>
          <a:p>
            <a:pPr>
              <a:defRPr/>
            </a:pPr>
            <a:r>
              <a:rPr lang="en-US" altLang="id-ID" sz="2900">
                <a:solidFill>
                  <a:schemeClr val="bg1"/>
                </a:solidFill>
                <a:effectLst>
                  <a:outerShdw blurRad="38100" dist="38100" dir="2700000" algn="tl">
                    <a:srgbClr val="000000"/>
                  </a:outerShdw>
                </a:effectLst>
                <a:latin typeface="Arial" panose="020B0604020202020204" pitchFamily="34" charset="0"/>
              </a:rPr>
              <a:t>Cost Flow Methods in Perpetual Systems</a:t>
            </a:r>
          </a:p>
        </p:txBody>
      </p:sp>
      <p:sp>
        <p:nvSpPr>
          <p:cNvPr id="80900" name="Text Box 8">
            <a:extLst>
              <a:ext uri="{FF2B5EF4-FFF2-40B4-BE49-F238E27FC236}">
                <a16:creationId xmlns:a16="http://schemas.microsoft.com/office/drawing/2014/main" id="{21CD94B6-416B-4C0D-984D-381701B65C84}"/>
              </a:ext>
            </a:extLst>
          </p:cNvPr>
          <p:cNvSpPr txBox="1">
            <a:spLocks noChangeArrowheads="1"/>
          </p:cNvSpPr>
          <p:nvPr/>
        </p:nvSpPr>
        <p:spPr bwMode="auto">
          <a:xfrm>
            <a:off x="8915400" y="3048001"/>
            <a:ext cx="184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b="0">
              <a:solidFill>
                <a:schemeClr val="tx1"/>
              </a:solidFill>
            </a:endParaRPr>
          </a:p>
        </p:txBody>
      </p:sp>
      <p:sp>
        <p:nvSpPr>
          <p:cNvPr id="102411" name="Text Box 11">
            <a:extLst>
              <a:ext uri="{FF2B5EF4-FFF2-40B4-BE49-F238E27FC236}">
                <a16:creationId xmlns:a16="http://schemas.microsoft.com/office/drawing/2014/main" id="{D7C5C9AE-C092-40B6-8EDC-4F03A5E6DFD6}"/>
              </a:ext>
            </a:extLst>
          </p:cNvPr>
          <p:cNvSpPr txBox="1">
            <a:spLocks noChangeArrowheads="1"/>
          </p:cNvSpPr>
          <p:nvPr/>
        </p:nvSpPr>
        <p:spPr bwMode="auto">
          <a:xfrm>
            <a:off x="2514600" y="6369050"/>
            <a:ext cx="8001000" cy="336550"/>
          </a:xfrm>
          <a:prstGeom prst="rect">
            <a:avLst/>
          </a:prstGeom>
          <a:solidFill>
            <a:schemeClr val="bg1"/>
          </a:solidFill>
          <a:ln>
            <a:noFill/>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7  Apply the inventory cost flow methods to perpetual inventory records.</a:t>
            </a:r>
          </a:p>
        </p:txBody>
      </p:sp>
      <p:sp>
        <p:nvSpPr>
          <p:cNvPr id="80902" name="Text Box 6">
            <a:extLst>
              <a:ext uri="{FF2B5EF4-FFF2-40B4-BE49-F238E27FC236}">
                <a16:creationId xmlns:a16="http://schemas.microsoft.com/office/drawing/2014/main" id="{ECA405ED-C404-4D76-AEB0-3E69FE645143}"/>
              </a:ext>
            </a:extLst>
          </p:cNvPr>
          <p:cNvSpPr txBox="1">
            <a:spLocks noChangeArrowheads="1"/>
          </p:cNvSpPr>
          <p:nvPr/>
        </p:nvSpPr>
        <p:spPr bwMode="auto">
          <a:xfrm>
            <a:off x="2057400" y="5334000"/>
            <a:ext cx="8382000" cy="762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1pPr>
            <a:lvl2pPr marL="1028700" indent="-457200">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2pPr>
            <a:lvl3pPr marL="1544638" indent="-457200">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3pPr>
            <a:lvl4pPr marL="2116138" indent="-457200">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4pPr>
            <a:lvl5pPr marL="2687638" indent="-457200">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5pPr>
            <a:lvl6pPr marL="3144838" indent="-457200" eaLnBrk="0" fontAlgn="base" hangingPunct="0">
              <a:spcBef>
                <a:spcPct val="0"/>
              </a:spcBef>
              <a:spcAft>
                <a:spcPct val="0"/>
              </a:spcAft>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6pPr>
            <a:lvl7pPr marL="3602038" indent="-457200" eaLnBrk="0" fontAlgn="base" hangingPunct="0">
              <a:spcBef>
                <a:spcPct val="0"/>
              </a:spcBef>
              <a:spcAft>
                <a:spcPct val="0"/>
              </a:spcAft>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7pPr>
            <a:lvl8pPr marL="4059238" indent="-457200" eaLnBrk="0" fontAlgn="base" hangingPunct="0">
              <a:spcBef>
                <a:spcPct val="0"/>
              </a:spcBef>
              <a:spcAft>
                <a:spcPct val="0"/>
              </a:spcAft>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8pPr>
            <a:lvl9pPr marL="4516438" indent="-457200" eaLnBrk="0" fontAlgn="base" hangingPunct="0">
              <a:spcBef>
                <a:spcPct val="0"/>
              </a:spcBef>
              <a:spcAft>
                <a:spcPct val="0"/>
              </a:spcAft>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9pPr>
          </a:lstStyle>
          <a:p>
            <a:pPr>
              <a:lnSpc>
                <a:spcPct val="110000"/>
              </a:lnSpc>
              <a:spcBef>
                <a:spcPct val="30000"/>
              </a:spcBef>
              <a:spcAft>
                <a:spcPct val="20000"/>
              </a:spcAft>
            </a:pPr>
            <a:r>
              <a:rPr lang="en-US" altLang="id-ID">
                <a:latin typeface="Arial" panose="020B0604020202020204" pitchFamily="34" charset="0"/>
              </a:rPr>
              <a:t>Assuming the </a:t>
            </a:r>
            <a:r>
              <a:rPr lang="en-US" altLang="id-ID" b="1">
                <a:solidFill>
                  <a:srgbClr val="800000"/>
                </a:solidFill>
                <a:latin typeface="Arial" panose="020B0604020202020204" pitchFamily="34" charset="0"/>
              </a:rPr>
              <a:t>Perpetual</a:t>
            </a:r>
            <a:r>
              <a:rPr lang="en-US" altLang="id-ID">
                <a:latin typeface="Arial" panose="020B0604020202020204" pitchFamily="34" charset="0"/>
              </a:rPr>
              <a:t> Inventory System, compute Cost of Goods Sold and Ending Inventory under FIFO and Average cost.</a:t>
            </a:r>
          </a:p>
        </p:txBody>
      </p:sp>
      <p:sp>
        <p:nvSpPr>
          <p:cNvPr id="102412" name="Text Box 12">
            <a:extLst>
              <a:ext uri="{FF2B5EF4-FFF2-40B4-BE49-F238E27FC236}">
                <a16:creationId xmlns:a16="http://schemas.microsoft.com/office/drawing/2014/main" id="{59DA6C1C-BE63-492A-B08D-0997C777C56A}"/>
              </a:ext>
            </a:extLst>
          </p:cNvPr>
          <p:cNvSpPr txBox="1">
            <a:spLocks noChangeArrowheads="1"/>
          </p:cNvSpPr>
          <p:nvPr/>
        </p:nvSpPr>
        <p:spPr bwMode="auto">
          <a:xfrm>
            <a:off x="1905000" y="1295401"/>
            <a:ext cx="2133600" cy="453201"/>
          </a:xfrm>
          <a:prstGeom prst="rect">
            <a:avLst/>
          </a:prstGeom>
          <a:solidFill>
            <a:schemeClr val="bg1"/>
          </a:solidFill>
          <a:ln>
            <a:noFill/>
          </a:ln>
          <a:effectLst/>
        </p:spPr>
        <p:txBody>
          <a:bodyPr>
            <a:spAutoFit/>
          </a:bodyPr>
          <a:lstStyle>
            <a:lvl1pPr>
              <a:defRPr sz="2000">
                <a:solidFill>
                  <a:schemeClr val="tx1"/>
                </a:solidFill>
                <a:latin typeface="Comic Sans MS" panose="030F0702030302020204" pitchFamily="66" charset="0"/>
              </a:defRPr>
            </a:lvl1pPr>
            <a:lvl2pPr marL="571500">
              <a:defRPr sz="2000">
                <a:solidFill>
                  <a:schemeClr val="tx1"/>
                </a:solidFill>
                <a:latin typeface="Comic Sans MS" panose="030F0702030302020204" pitchFamily="66" charset="0"/>
              </a:defRPr>
            </a:lvl2pPr>
            <a:lvl3pPr>
              <a:defRPr sz="2000">
                <a:solidFill>
                  <a:schemeClr val="tx1"/>
                </a:solidFill>
                <a:latin typeface="Comic Sans MS" panose="030F0702030302020204" pitchFamily="66" charset="0"/>
              </a:defRPr>
            </a:lvl3pPr>
            <a:lvl4pPr>
              <a:defRPr sz="2000">
                <a:solidFill>
                  <a:schemeClr val="tx1"/>
                </a:solidFill>
                <a:latin typeface="Comic Sans MS" panose="030F0702030302020204" pitchFamily="66" charset="0"/>
              </a:defRPr>
            </a:lvl4pPr>
            <a:lvl5pPr>
              <a:defRPr sz="2000">
                <a:solidFill>
                  <a:schemeClr val="tx1"/>
                </a:solidFill>
                <a:latin typeface="Comic Sans MS" panose="030F0702030302020204" pitchFamily="66" charset="0"/>
              </a:defRPr>
            </a:lvl5pPr>
            <a:lvl6pPr algn="ctr" eaLnBrk="0" fontAlgn="base" hangingPunct="0">
              <a:spcBef>
                <a:spcPct val="0"/>
              </a:spcBef>
              <a:spcAft>
                <a:spcPct val="0"/>
              </a:spcAft>
              <a:defRPr sz="2000">
                <a:solidFill>
                  <a:schemeClr val="tx1"/>
                </a:solidFill>
                <a:latin typeface="Comic Sans MS" panose="030F0702030302020204" pitchFamily="66" charset="0"/>
              </a:defRPr>
            </a:lvl6pPr>
            <a:lvl7pPr algn="ctr" eaLnBrk="0" fontAlgn="base" hangingPunct="0">
              <a:spcBef>
                <a:spcPct val="0"/>
              </a:spcBef>
              <a:spcAft>
                <a:spcPct val="0"/>
              </a:spcAft>
              <a:defRPr sz="2000">
                <a:solidFill>
                  <a:schemeClr val="tx1"/>
                </a:solidFill>
                <a:latin typeface="Comic Sans MS" panose="030F0702030302020204" pitchFamily="66" charset="0"/>
              </a:defRPr>
            </a:lvl7pPr>
            <a:lvl8pPr algn="ctr" eaLnBrk="0" fontAlgn="base" hangingPunct="0">
              <a:spcBef>
                <a:spcPct val="0"/>
              </a:spcBef>
              <a:spcAft>
                <a:spcPct val="0"/>
              </a:spcAft>
              <a:defRPr sz="2000">
                <a:solidFill>
                  <a:schemeClr val="tx1"/>
                </a:solidFill>
                <a:latin typeface="Comic Sans MS" panose="030F0702030302020204" pitchFamily="66" charset="0"/>
              </a:defRPr>
            </a:lvl8pPr>
            <a:lvl9pPr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lnSpc>
                <a:spcPct val="105000"/>
              </a:lnSpc>
              <a:spcBef>
                <a:spcPct val="30000"/>
              </a:spcBef>
              <a:buSzPct val="80000"/>
              <a:defRPr/>
            </a:pPr>
            <a:r>
              <a:rPr lang="en-US" altLang="id-ID" sz="2400">
                <a:solidFill>
                  <a:srgbClr val="800000"/>
                </a:solidFill>
                <a:effectLst>
                  <a:outerShdw blurRad="38100" dist="38100" dir="2700000" algn="tl">
                    <a:srgbClr val="C0C0C0"/>
                  </a:outerShdw>
                </a:effectLst>
                <a:latin typeface="Arial" panose="020B0604020202020204" pitchFamily="34" charset="0"/>
              </a:rPr>
              <a:t>Appendix 6A</a:t>
            </a:r>
          </a:p>
        </p:txBody>
      </p:sp>
      <p:sp>
        <p:nvSpPr>
          <p:cNvPr id="80904" name="Text Box 8">
            <a:extLst>
              <a:ext uri="{FF2B5EF4-FFF2-40B4-BE49-F238E27FC236}">
                <a16:creationId xmlns:a16="http://schemas.microsoft.com/office/drawing/2014/main" id="{645143AB-D459-4788-80F4-7D5B9ED7C5B8}"/>
              </a:ext>
            </a:extLst>
          </p:cNvPr>
          <p:cNvSpPr txBox="1">
            <a:spLocks noChangeArrowheads="1"/>
          </p:cNvSpPr>
          <p:nvPr/>
        </p:nvSpPr>
        <p:spPr bwMode="auto">
          <a:xfrm>
            <a:off x="8610600" y="1554164"/>
            <a:ext cx="15240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6A-1</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11">
            <a:extLst>
              <a:ext uri="{FF2B5EF4-FFF2-40B4-BE49-F238E27FC236}">
                <a16:creationId xmlns:a16="http://schemas.microsoft.com/office/drawing/2014/main" id="{3BCE2D48-997F-464A-929A-290F09A583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1" y="1885950"/>
            <a:ext cx="8448675" cy="3752850"/>
          </a:xfrm>
          <a:prstGeom prst="rect">
            <a:avLst/>
          </a:prstGeom>
          <a:noFill/>
          <a:ln w="19050" cap="sq">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4456" name="Rectangle 8">
            <a:extLst>
              <a:ext uri="{FF2B5EF4-FFF2-40B4-BE49-F238E27FC236}">
                <a16:creationId xmlns:a16="http://schemas.microsoft.com/office/drawing/2014/main" id="{24542B5E-34AC-46C4-8B8D-A4B15D77EF20}"/>
              </a:ext>
            </a:extLst>
          </p:cNvPr>
          <p:cNvSpPr>
            <a:spLocks noChangeArrowheads="1"/>
          </p:cNvSpPr>
          <p:nvPr/>
        </p:nvSpPr>
        <p:spPr bwMode="auto">
          <a:xfrm>
            <a:off x="1981200" y="277814"/>
            <a:ext cx="8229600" cy="560387"/>
          </a:xfrm>
          <a:prstGeom prst="rect">
            <a:avLst/>
          </a:prstGeom>
          <a:solidFill>
            <a:srgbClr val="990000"/>
          </a:solidFill>
          <a:ln w="12700" algn="ctr">
            <a:solidFill>
              <a:schemeClr val="tx1"/>
            </a:solidFill>
            <a:miter lim="800000"/>
            <a:headEnd/>
            <a:tailEnd/>
          </a:ln>
          <a:effectLst>
            <a:outerShdw dist="107763" dir="2700000" algn="ctr" rotWithShape="0">
              <a:schemeClr val="bg2"/>
            </a:outerShdw>
          </a:effectLst>
        </p:spPr>
        <p:txBody>
          <a:bodyPr lIns="90488" tIns="44450" rIns="90488" bIns="44450"/>
          <a:lstStyle>
            <a:lvl1pPr marL="109538">
              <a:defRPr sz="3000" b="1" i="1">
                <a:solidFill>
                  <a:schemeClr val="tx1"/>
                </a:solidFill>
                <a:latin typeface="Comic Sans MS" panose="030F0702030302020204" pitchFamily="66" charset="0"/>
              </a:defRPr>
            </a:lvl1pPr>
            <a:lvl2pPr marL="109538">
              <a:defRPr sz="3000" b="1" i="1">
                <a:solidFill>
                  <a:schemeClr val="tx1"/>
                </a:solidFill>
                <a:latin typeface="Comic Sans MS" panose="030F0702030302020204" pitchFamily="66" charset="0"/>
              </a:defRPr>
            </a:lvl2pPr>
            <a:lvl3pPr marL="109538">
              <a:defRPr sz="3000" b="1" i="1">
                <a:solidFill>
                  <a:schemeClr val="tx1"/>
                </a:solidFill>
                <a:latin typeface="Comic Sans MS" panose="030F0702030302020204" pitchFamily="66" charset="0"/>
              </a:defRPr>
            </a:lvl3pPr>
            <a:lvl4pPr marL="109538">
              <a:defRPr sz="3000" b="1" i="1">
                <a:solidFill>
                  <a:schemeClr val="tx1"/>
                </a:solidFill>
                <a:latin typeface="Comic Sans MS" panose="030F0702030302020204" pitchFamily="66" charset="0"/>
              </a:defRPr>
            </a:lvl4pPr>
            <a:lvl5pPr marL="109538">
              <a:defRPr sz="3000" b="1" i="1">
                <a:solidFill>
                  <a:schemeClr val="tx1"/>
                </a:solidFill>
                <a:latin typeface="Comic Sans MS" panose="030F0702030302020204" pitchFamily="66" charset="0"/>
              </a:defRPr>
            </a:lvl5pPr>
            <a:lvl6pPr marL="566738" algn="ctr" eaLnBrk="0" fontAlgn="base" hangingPunct="0">
              <a:spcBef>
                <a:spcPct val="0"/>
              </a:spcBef>
              <a:spcAft>
                <a:spcPct val="0"/>
              </a:spcAft>
              <a:defRPr sz="3000" b="1" i="1">
                <a:solidFill>
                  <a:schemeClr val="tx1"/>
                </a:solidFill>
                <a:latin typeface="Comic Sans MS" panose="030F0702030302020204" pitchFamily="66" charset="0"/>
              </a:defRPr>
            </a:lvl6pPr>
            <a:lvl7pPr marL="1023938" algn="ctr" eaLnBrk="0" fontAlgn="base" hangingPunct="0">
              <a:spcBef>
                <a:spcPct val="0"/>
              </a:spcBef>
              <a:spcAft>
                <a:spcPct val="0"/>
              </a:spcAft>
              <a:defRPr sz="3000" b="1" i="1">
                <a:solidFill>
                  <a:schemeClr val="tx1"/>
                </a:solidFill>
                <a:latin typeface="Comic Sans MS" panose="030F0702030302020204" pitchFamily="66" charset="0"/>
              </a:defRPr>
            </a:lvl7pPr>
            <a:lvl8pPr marL="1481138" algn="ctr" eaLnBrk="0" fontAlgn="base" hangingPunct="0">
              <a:spcBef>
                <a:spcPct val="0"/>
              </a:spcBef>
              <a:spcAft>
                <a:spcPct val="0"/>
              </a:spcAft>
              <a:defRPr sz="3000" b="1" i="1">
                <a:solidFill>
                  <a:schemeClr val="tx1"/>
                </a:solidFill>
                <a:latin typeface="Comic Sans MS" panose="030F0702030302020204" pitchFamily="66" charset="0"/>
              </a:defRPr>
            </a:lvl8pPr>
            <a:lvl9pPr marL="1938338" algn="ctr" eaLnBrk="0" fontAlgn="base" hangingPunct="0">
              <a:spcBef>
                <a:spcPct val="0"/>
              </a:spcBef>
              <a:spcAft>
                <a:spcPct val="0"/>
              </a:spcAft>
              <a:defRPr sz="3000" b="1" i="1">
                <a:solidFill>
                  <a:schemeClr val="tx1"/>
                </a:solidFill>
                <a:latin typeface="Comic Sans MS" panose="030F0702030302020204" pitchFamily="66" charset="0"/>
              </a:defRPr>
            </a:lvl9pPr>
          </a:lstStyle>
          <a:p>
            <a:pPr>
              <a:defRPr/>
            </a:pPr>
            <a:r>
              <a:rPr lang="en-US" altLang="id-ID" sz="2900">
                <a:solidFill>
                  <a:schemeClr val="bg1"/>
                </a:solidFill>
                <a:effectLst>
                  <a:outerShdw blurRad="38100" dist="38100" dir="2700000" algn="tl">
                    <a:srgbClr val="000000"/>
                  </a:outerShdw>
                </a:effectLst>
                <a:latin typeface="Arial" panose="020B0604020202020204" pitchFamily="34" charset="0"/>
              </a:rPr>
              <a:t>Cost Flow Methods in Perpetual Systems</a:t>
            </a:r>
          </a:p>
        </p:txBody>
      </p:sp>
      <p:sp>
        <p:nvSpPr>
          <p:cNvPr id="104457" name="Text Box 9">
            <a:extLst>
              <a:ext uri="{FF2B5EF4-FFF2-40B4-BE49-F238E27FC236}">
                <a16:creationId xmlns:a16="http://schemas.microsoft.com/office/drawing/2014/main" id="{9069740F-547B-495C-A88C-C64A04463862}"/>
              </a:ext>
            </a:extLst>
          </p:cNvPr>
          <p:cNvSpPr txBox="1">
            <a:spLocks noChangeArrowheads="1"/>
          </p:cNvSpPr>
          <p:nvPr/>
        </p:nvSpPr>
        <p:spPr bwMode="auto">
          <a:xfrm>
            <a:off x="2514600" y="6369050"/>
            <a:ext cx="8001000" cy="336550"/>
          </a:xfrm>
          <a:prstGeom prst="rect">
            <a:avLst/>
          </a:prstGeom>
          <a:solidFill>
            <a:schemeClr val="bg1"/>
          </a:solidFill>
          <a:ln>
            <a:noFill/>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7  Apply the inventory cost flow methods to perpetual inventory records.</a:t>
            </a:r>
          </a:p>
        </p:txBody>
      </p:sp>
      <p:sp>
        <p:nvSpPr>
          <p:cNvPr id="82949" name="Text Box 3">
            <a:extLst>
              <a:ext uri="{FF2B5EF4-FFF2-40B4-BE49-F238E27FC236}">
                <a16:creationId xmlns:a16="http://schemas.microsoft.com/office/drawing/2014/main" id="{EFC65BF5-D4B2-43FF-9ED1-9C7E3BC62732}"/>
              </a:ext>
            </a:extLst>
          </p:cNvPr>
          <p:cNvSpPr txBox="1">
            <a:spLocks noChangeArrowheads="1"/>
          </p:cNvSpPr>
          <p:nvPr/>
        </p:nvSpPr>
        <p:spPr bwMode="auto">
          <a:xfrm>
            <a:off x="2057401" y="114300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“First-In-First-Out (FIFO)”</a:t>
            </a:r>
          </a:p>
        </p:txBody>
      </p:sp>
      <p:sp>
        <p:nvSpPr>
          <p:cNvPr id="82950" name="Text Box 13">
            <a:extLst>
              <a:ext uri="{FF2B5EF4-FFF2-40B4-BE49-F238E27FC236}">
                <a16:creationId xmlns:a16="http://schemas.microsoft.com/office/drawing/2014/main" id="{C83331B2-38E6-468E-A82A-00D4A56104C2}"/>
              </a:ext>
            </a:extLst>
          </p:cNvPr>
          <p:cNvSpPr txBox="1">
            <a:spLocks noChangeArrowheads="1"/>
          </p:cNvSpPr>
          <p:nvPr/>
        </p:nvSpPr>
        <p:spPr bwMode="auto">
          <a:xfrm>
            <a:off x="3657600" y="5715001"/>
            <a:ext cx="2438400" cy="714375"/>
          </a:xfrm>
          <a:prstGeom prst="rect">
            <a:avLst/>
          </a:prstGeom>
          <a:noFill/>
          <a:ln w="12700" cap="sq">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000">
                <a:solidFill>
                  <a:schemeClr val="tx1"/>
                </a:solidFill>
              </a:rPr>
              <a:t>Cost of Goods Sold</a:t>
            </a:r>
          </a:p>
        </p:txBody>
      </p:sp>
      <p:sp>
        <p:nvSpPr>
          <p:cNvPr id="82951" name="Text Box 14">
            <a:extLst>
              <a:ext uri="{FF2B5EF4-FFF2-40B4-BE49-F238E27FC236}">
                <a16:creationId xmlns:a16="http://schemas.microsoft.com/office/drawing/2014/main" id="{E77AB24E-570B-418B-B558-6F58771A2D6D}"/>
              </a:ext>
            </a:extLst>
          </p:cNvPr>
          <p:cNvSpPr txBox="1">
            <a:spLocks noChangeArrowheads="1"/>
          </p:cNvSpPr>
          <p:nvPr/>
        </p:nvSpPr>
        <p:spPr bwMode="auto">
          <a:xfrm>
            <a:off x="7848600" y="5867401"/>
            <a:ext cx="2438400" cy="409575"/>
          </a:xfrm>
          <a:prstGeom prst="rect">
            <a:avLst/>
          </a:prstGeom>
          <a:noFill/>
          <a:ln w="12700" cap="sq" algn="ctr">
            <a:solidFill>
              <a:schemeClr val="tx1"/>
            </a:solidFill>
            <a:miter lim="800000"/>
            <a:headEnd type="none" w="sm" len="sm"/>
            <a:tailEnd type="none" w="sm" len="sm"/>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000">
                <a:solidFill>
                  <a:schemeClr val="tx1"/>
                </a:solidFill>
              </a:rPr>
              <a:t>Ending Inventory</a:t>
            </a:r>
          </a:p>
        </p:txBody>
      </p:sp>
      <p:sp>
        <p:nvSpPr>
          <p:cNvPr id="82952" name="Rectangle 15">
            <a:extLst>
              <a:ext uri="{FF2B5EF4-FFF2-40B4-BE49-F238E27FC236}">
                <a16:creationId xmlns:a16="http://schemas.microsoft.com/office/drawing/2014/main" id="{9400AE79-41DC-4753-88A7-75C433998414}"/>
              </a:ext>
            </a:extLst>
          </p:cNvPr>
          <p:cNvSpPr>
            <a:spLocks noChangeArrowheads="1"/>
          </p:cNvSpPr>
          <p:nvPr/>
        </p:nvSpPr>
        <p:spPr bwMode="auto">
          <a:xfrm>
            <a:off x="7315200" y="4876800"/>
            <a:ext cx="3048000" cy="152400"/>
          </a:xfrm>
          <a:prstGeom prst="rect">
            <a:avLst/>
          </a:prstGeom>
          <a:solidFill>
            <a:srgbClr val="D5F1FF"/>
          </a:solidFill>
          <a:ln>
            <a:noFill/>
          </a:ln>
          <a:effectLst/>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82953" name="Oval 16">
            <a:extLst>
              <a:ext uri="{FF2B5EF4-FFF2-40B4-BE49-F238E27FC236}">
                <a16:creationId xmlns:a16="http://schemas.microsoft.com/office/drawing/2014/main" id="{D90DFD80-F161-452A-92D8-0ED799B0C1E7}"/>
              </a:ext>
            </a:extLst>
          </p:cNvPr>
          <p:cNvSpPr>
            <a:spLocks noChangeArrowheads="1"/>
          </p:cNvSpPr>
          <p:nvPr/>
        </p:nvSpPr>
        <p:spPr bwMode="auto">
          <a:xfrm>
            <a:off x="6934200" y="5029200"/>
            <a:ext cx="76200" cy="762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cxnSp>
        <p:nvCxnSpPr>
          <p:cNvPr id="82954" name="AutoShape 17">
            <a:extLst>
              <a:ext uri="{FF2B5EF4-FFF2-40B4-BE49-F238E27FC236}">
                <a16:creationId xmlns:a16="http://schemas.microsoft.com/office/drawing/2014/main" id="{93E43A0A-AA72-4ECC-B351-0430FF1E3259}"/>
              </a:ext>
            </a:extLst>
          </p:cNvPr>
          <p:cNvCxnSpPr>
            <a:cxnSpLocks noChangeShapeType="1"/>
            <a:stCxn id="82950" idx="3"/>
            <a:endCxn id="82953" idx="4"/>
          </p:cNvCxnSpPr>
          <p:nvPr/>
        </p:nvCxnSpPr>
        <p:spPr bwMode="auto">
          <a:xfrm flipV="1">
            <a:off x="6096000" y="5105400"/>
            <a:ext cx="876300" cy="966788"/>
          </a:xfrm>
          <a:prstGeom prst="bentConnector2">
            <a:avLst/>
          </a:prstGeom>
          <a:noFill/>
          <a:ln w="12700" cap="sq">
            <a:solidFill>
              <a:schemeClr val="tx1"/>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2955" name="Rectangle 19">
            <a:extLst>
              <a:ext uri="{FF2B5EF4-FFF2-40B4-BE49-F238E27FC236}">
                <a16:creationId xmlns:a16="http://schemas.microsoft.com/office/drawing/2014/main" id="{7B5CC7B6-3F1A-4386-AC12-A5E42770CA20}"/>
              </a:ext>
            </a:extLst>
          </p:cNvPr>
          <p:cNvSpPr>
            <a:spLocks noChangeArrowheads="1"/>
          </p:cNvSpPr>
          <p:nvPr/>
        </p:nvSpPr>
        <p:spPr bwMode="auto">
          <a:xfrm rot="16200000">
            <a:off x="9753600" y="5492750"/>
            <a:ext cx="228600" cy="76200"/>
          </a:xfrm>
          <a:prstGeom prst="rect">
            <a:avLst/>
          </a:prstGeom>
          <a:solidFill>
            <a:srgbClr val="D5F1FF"/>
          </a:solidFill>
          <a:ln>
            <a:noFill/>
          </a:ln>
          <a:effectLst/>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82956" name="Line 18">
            <a:extLst>
              <a:ext uri="{FF2B5EF4-FFF2-40B4-BE49-F238E27FC236}">
                <a16:creationId xmlns:a16="http://schemas.microsoft.com/office/drawing/2014/main" id="{A83417CC-DF5A-43B3-A13E-A066C102CBB3}"/>
              </a:ext>
            </a:extLst>
          </p:cNvPr>
          <p:cNvSpPr>
            <a:spLocks noChangeShapeType="1"/>
          </p:cNvSpPr>
          <p:nvPr/>
        </p:nvSpPr>
        <p:spPr bwMode="auto">
          <a:xfrm flipV="1">
            <a:off x="9906000" y="5486400"/>
            <a:ext cx="0" cy="381000"/>
          </a:xfrm>
          <a:prstGeom prst="line">
            <a:avLst/>
          </a:prstGeom>
          <a:noFill/>
          <a:ln w="127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957" name="Text Box 8">
            <a:extLst>
              <a:ext uri="{FF2B5EF4-FFF2-40B4-BE49-F238E27FC236}">
                <a16:creationId xmlns:a16="http://schemas.microsoft.com/office/drawing/2014/main" id="{45B69509-B3EC-4FE1-91A7-F066AB78027A}"/>
              </a:ext>
            </a:extLst>
          </p:cNvPr>
          <p:cNvSpPr txBox="1">
            <a:spLocks noChangeArrowheads="1"/>
          </p:cNvSpPr>
          <p:nvPr/>
        </p:nvSpPr>
        <p:spPr bwMode="auto">
          <a:xfrm>
            <a:off x="8915400" y="1554164"/>
            <a:ext cx="15240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6A-2</a:t>
            </a:r>
          </a:p>
        </p:txBody>
      </p:sp>
      <p:sp>
        <p:nvSpPr>
          <p:cNvPr id="104469" name="Rectangle 21">
            <a:extLst>
              <a:ext uri="{FF2B5EF4-FFF2-40B4-BE49-F238E27FC236}">
                <a16:creationId xmlns:a16="http://schemas.microsoft.com/office/drawing/2014/main" id="{E82C39D9-E1C8-4178-BC50-66F8A9852DDA}"/>
              </a:ext>
            </a:extLst>
          </p:cNvPr>
          <p:cNvSpPr>
            <a:spLocks noChangeArrowheads="1"/>
          </p:cNvSpPr>
          <p:nvPr/>
        </p:nvSpPr>
        <p:spPr bwMode="auto">
          <a:xfrm>
            <a:off x="8077200" y="2514600"/>
            <a:ext cx="2209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0" name="Rectangle 22">
            <a:extLst>
              <a:ext uri="{FF2B5EF4-FFF2-40B4-BE49-F238E27FC236}">
                <a16:creationId xmlns:a16="http://schemas.microsoft.com/office/drawing/2014/main" id="{5608E792-05F1-4B16-8ECB-47D4E30D040F}"/>
              </a:ext>
            </a:extLst>
          </p:cNvPr>
          <p:cNvSpPr>
            <a:spLocks noChangeArrowheads="1"/>
          </p:cNvSpPr>
          <p:nvPr/>
        </p:nvSpPr>
        <p:spPr bwMode="auto">
          <a:xfrm>
            <a:off x="8077200" y="2743200"/>
            <a:ext cx="1295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1" name="Rectangle 23">
            <a:extLst>
              <a:ext uri="{FF2B5EF4-FFF2-40B4-BE49-F238E27FC236}">
                <a16:creationId xmlns:a16="http://schemas.microsoft.com/office/drawing/2014/main" id="{271D020F-9251-4066-896C-B54A41E4D16D}"/>
              </a:ext>
            </a:extLst>
          </p:cNvPr>
          <p:cNvSpPr>
            <a:spLocks noChangeArrowheads="1"/>
          </p:cNvSpPr>
          <p:nvPr/>
        </p:nvSpPr>
        <p:spPr bwMode="auto">
          <a:xfrm>
            <a:off x="8077200" y="2971800"/>
            <a:ext cx="12954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2" name="Rectangle 24">
            <a:extLst>
              <a:ext uri="{FF2B5EF4-FFF2-40B4-BE49-F238E27FC236}">
                <a16:creationId xmlns:a16="http://schemas.microsoft.com/office/drawing/2014/main" id="{40BE959A-B0BC-41E8-A853-836BE22D0AEE}"/>
              </a:ext>
            </a:extLst>
          </p:cNvPr>
          <p:cNvSpPr>
            <a:spLocks noChangeArrowheads="1"/>
          </p:cNvSpPr>
          <p:nvPr/>
        </p:nvSpPr>
        <p:spPr bwMode="auto">
          <a:xfrm>
            <a:off x="8077200" y="3276600"/>
            <a:ext cx="1295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3" name="Rectangle 25">
            <a:extLst>
              <a:ext uri="{FF2B5EF4-FFF2-40B4-BE49-F238E27FC236}">
                <a16:creationId xmlns:a16="http://schemas.microsoft.com/office/drawing/2014/main" id="{6E610E8F-84F4-4BC6-8398-7DFC3A0B9B37}"/>
              </a:ext>
            </a:extLst>
          </p:cNvPr>
          <p:cNvSpPr>
            <a:spLocks noChangeArrowheads="1"/>
          </p:cNvSpPr>
          <p:nvPr/>
        </p:nvSpPr>
        <p:spPr bwMode="auto">
          <a:xfrm>
            <a:off x="9525000" y="2895600"/>
            <a:ext cx="7620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4" name="Rectangle 26">
            <a:extLst>
              <a:ext uri="{FF2B5EF4-FFF2-40B4-BE49-F238E27FC236}">
                <a16:creationId xmlns:a16="http://schemas.microsoft.com/office/drawing/2014/main" id="{EEA47855-ADD8-4118-8C5B-407AF52468D8}"/>
              </a:ext>
            </a:extLst>
          </p:cNvPr>
          <p:cNvSpPr>
            <a:spLocks noChangeArrowheads="1"/>
          </p:cNvSpPr>
          <p:nvPr/>
        </p:nvSpPr>
        <p:spPr bwMode="auto">
          <a:xfrm>
            <a:off x="8077200" y="3505200"/>
            <a:ext cx="12954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5" name="Rectangle 27">
            <a:extLst>
              <a:ext uri="{FF2B5EF4-FFF2-40B4-BE49-F238E27FC236}">
                <a16:creationId xmlns:a16="http://schemas.microsoft.com/office/drawing/2014/main" id="{CEA1F16D-7815-4730-8C99-BD05DF2C0966}"/>
              </a:ext>
            </a:extLst>
          </p:cNvPr>
          <p:cNvSpPr>
            <a:spLocks noChangeArrowheads="1"/>
          </p:cNvSpPr>
          <p:nvPr/>
        </p:nvSpPr>
        <p:spPr bwMode="auto">
          <a:xfrm>
            <a:off x="8077200" y="3810000"/>
            <a:ext cx="1295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7" name="Rectangle 29">
            <a:extLst>
              <a:ext uri="{FF2B5EF4-FFF2-40B4-BE49-F238E27FC236}">
                <a16:creationId xmlns:a16="http://schemas.microsoft.com/office/drawing/2014/main" id="{2119FF63-2AA7-4B2A-9100-11B20A119262}"/>
              </a:ext>
            </a:extLst>
          </p:cNvPr>
          <p:cNvSpPr>
            <a:spLocks noChangeArrowheads="1"/>
          </p:cNvSpPr>
          <p:nvPr/>
        </p:nvSpPr>
        <p:spPr bwMode="auto">
          <a:xfrm>
            <a:off x="9525000" y="3505200"/>
            <a:ext cx="7620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8" name="Rectangle 30">
            <a:extLst>
              <a:ext uri="{FF2B5EF4-FFF2-40B4-BE49-F238E27FC236}">
                <a16:creationId xmlns:a16="http://schemas.microsoft.com/office/drawing/2014/main" id="{BBDA45C3-FAF6-4FD8-9EED-B3CC5C7D329A}"/>
              </a:ext>
            </a:extLst>
          </p:cNvPr>
          <p:cNvSpPr>
            <a:spLocks noChangeArrowheads="1"/>
          </p:cNvSpPr>
          <p:nvPr/>
        </p:nvSpPr>
        <p:spPr bwMode="auto">
          <a:xfrm>
            <a:off x="6324600" y="4038600"/>
            <a:ext cx="1295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9" name="Rectangle 31">
            <a:extLst>
              <a:ext uri="{FF2B5EF4-FFF2-40B4-BE49-F238E27FC236}">
                <a16:creationId xmlns:a16="http://schemas.microsoft.com/office/drawing/2014/main" id="{226D3FDA-FB3B-4A69-9B98-B9FC67B2B36B}"/>
              </a:ext>
            </a:extLst>
          </p:cNvPr>
          <p:cNvSpPr>
            <a:spLocks noChangeArrowheads="1"/>
          </p:cNvSpPr>
          <p:nvPr/>
        </p:nvSpPr>
        <p:spPr bwMode="auto">
          <a:xfrm>
            <a:off x="6324600" y="4267200"/>
            <a:ext cx="1295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80" name="Rectangle 32">
            <a:extLst>
              <a:ext uri="{FF2B5EF4-FFF2-40B4-BE49-F238E27FC236}">
                <a16:creationId xmlns:a16="http://schemas.microsoft.com/office/drawing/2014/main" id="{384B82E7-A7DB-4EC2-9527-BA6F420EE2E5}"/>
              </a:ext>
            </a:extLst>
          </p:cNvPr>
          <p:cNvSpPr>
            <a:spLocks noChangeArrowheads="1"/>
          </p:cNvSpPr>
          <p:nvPr/>
        </p:nvSpPr>
        <p:spPr bwMode="auto">
          <a:xfrm>
            <a:off x="6324600" y="4495800"/>
            <a:ext cx="12954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81" name="Rectangle 33">
            <a:extLst>
              <a:ext uri="{FF2B5EF4-FFF2-40B4-BE49-F238E27FC236}">
                <a16:creationId xmlns:a16="http://schemas.microsoft.com/office/drawing/2014/main" id="{1D783A4E-8AA6-4306-9182-EE24EB25F366}"/>
              </a:ext>
            </a:extLst>
          </p:cNvPr>
          <p:cNvSpPr>
            <a:spLocks noChangeArrowheads="1"/>
          </p:cNvSpPr>
          <p:nvPr/>
        </p:nvSpPr>
        <p:spPr bwMode="auto">
          <a:xfrm>
            <a:off x="6324600" y="4800600"/>
            <a:ext cx="12954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82" name="Rectangle 34">
            <a:extLst>
              <a:ext uri="{FF2B5EF4-FFF2-40B4-BE49-F238E27FC236}">
                <a16:creationId xmlns:a16="http://schemas.microsoft.com/office/drawing/2014/main" id="{D8616249-D75E-4A3A-ADD5-19A5CA0F7DC1}"/>
              </a:ext>
            </a:extLst>
          </p:cNvPr>
          <p:cNvSpPr>
            <a:spLocks noChangeArrowheads="1"/>
          </p:cNvSpPr>
          <p:nvPr/>
        </p:nvSpPr>
        <p:spPr bwMode="auto">
          <a:xfrm>
            <a:off x="8077200" y="4495800"/>
            <a:ext cx="22098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83" name="Rectangle 35">
            <a:extLst>
              <a:ext uri="{FF2B5EF4-FFF2-40B4-BE49-F238E27FC236}">
                <a16:creationId xmlns:a16="http://schemas.microsoft.com/office/drawing/2014/main" id="{C1EA9A8B-1B29-42CE-A6B5-76A88FFE6226}"/>
              </a:ext>
            </a:extLst>
          </p:cNvPr>
          <p:cNvSpPr>
            <a:spLocks noChangeArrowheads="1"/>
          </p:cNvSpPr>
          <p:nvPr/>
        </p:nvSpPr>
        <p:spPr bwMode="auto">
          <a:xfrm>
            <a:off x="8077200" y="5029200"/>
            <a:ext cx="12954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84" name="Rectangle 36">
            <a:extLst>
              <a:ext uri="{FF2B5EF4-FFF2-40B4-BE49-F238E27FC236}">
                <a16:creationId xmlns:a16="http://schemas.microsoft.com/office/drawing/2014/main" id="{AC4A8CFB-3498-44FA-B4D8-21410C6AF3A1}"/>
              </a:ext>
            </a:extLst>
          </p:cNvPr>
          <p:cNvSpPr>
            <a:spLocks noChangeArrowheads="1"/>
          </p:cNvSpPr>
          <p:nvPr/>
        </p:nvSpPr>
        <p:spPr bwMode="auto">
          <a:xfrm>
            <a:off x="8077200" y="5334000"/>
            <a:ext cx="12954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85" name="Rectangle 37">
            <a:extLst>
              <a:ext uri="{FF2B5EF4-FFF2-40B4-BE49-F238E27FC236}">
                <a16:creationId xmlns:a16="http://schemas.microsoft.com/office/drawing/2014/main" id="{C2097CA1-E794-4400-8748-7C509931BCC8}"/>
              </a:ext>
            </a:extLst>
          </p:cNvPr>
          <p:cNvSpPr>
            <a:spLocks noChangeArrowheads="1"/>
          </p:cNvSpPr>
          <p:nvPr/>
        </p:nvSpPr>
        <p:spPr bwMode="auto">
          <a:xfrm>
            <a:off x="9525000" y="5181600"/>
            <a:ext cx="7620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82974" name="Text Box 38">
            <a:extLst>
              <a:ext uri="{FF2B5EF4-FFF2-40B4-BE49-F238E27FC236}">
                <a16:creationId xmlns:a16="http://schemas.microsoft.com/office/drawing/2014/main" id="{B81EEE9A-C84C-417A-97C3-39A37C17C7A1}"/>
              </a:ext>
            </a:extLst>
          </p:cNvPr>
          <p:cNvSpPr txBox="1">
            <a:spLocks noChangeArrowheads="1"/>
          </p:cNvSpPr>
          <p:nvPr/>
        </p:nvSpPr>
        <p:spPr bwMode="auto">
          <a:xfrm>
            <a:off x="2057400" y="586740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200" b="0">
                <a:solidFill>
                  <a:schemeClr val="tx1"/>
                </a:solidFill>
              </a:rPr>
              <a:t>Answer on notes page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104469"/>
                                        </p:tgtEl>
                                      </p:cBhvr>
                                    </p:animEffect>
                                    <p:set>
                                      <p:cBhvr>
                                        <p:cTn id="7" dur="1" fill="hold">
                                          <p:stCondLst>
                                            <p:cond delay="499"/>
                                          </p:stCondLst>
                                        </p:cTn>
                                        <p:tgtEl>
                                          <p:spTgt spid="104469"/>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104470"/>
                                        </p:tgtEl>
                                      </p:cBhvr>
                                    </p:animEffect>
                                    <p:set>
                                      <p:cBhvr>
                                        <p:cTn id="12" dur="1" fill="hold">
                                          <p:stCondLst>
                                            <p:cond delay="499"/>
                                          </p:stCondLst>
                                        </p:cTn>
                                        <p:tgtEl>
                                          <p:spTgt spid="104470"/>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104471"/>
                                        </p:tgtEl>
                                      </p:cBhvr>
                                    </p:animEffect>
                                    <p:set>
                                      <p:cBhvr>
                                        <p:cTn id="17" dur="1" fill="hold">
                                          <p:stCondLst>
                                            <p:cond delay="499"/>
                                          </p:stCondLst>
                                        </p:cTn>
                                        <p:tgtEl>
                                          <p:spTgt spid="104471"/>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104473"/>
                                        </p:tgtEl>
                                      </p:cBhvr>
                                    </p:animEffect>
                                    <p:set>
                                      <p:cBhvr>
                                        <p:cTn id="22" dur="1" fill="hold">
                                          <p:stCondLst>
                                            <p:cond delay="499"/>
                                          </p:stCondLst>
                                        </p:cTn>
                                        <p:tgtEl>
                                          <p:spTgt spid="104473"/>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104472"/>
                                        </p:tgtEl>
                                      </p:cBhvr>
                                    </p:animEffect>
                                    <p:set>
                                      <p:cBhvr>
                                        <p:cTn id="27" dur="1" fill="hold">
                                          <p:stCondLst>
                                            <p:cond delay="499"/>
                                          </p:stCondLst>
                                        </p:cTn>
                                        <p:tgtEl>
                                          <p:spTgt spid="104472"/>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104474"/>
                                        </p:tgtEl>
                                      </p:cBhvr>
                                    </p:animEffect>
                                    <p:set>
                                      <p:cBhvr>
                                        <p:cTn id="32" dur="1" fill="hold">
                                          <p:stCondLst>
                                            <p:cond delay="499"/>
                                          </p:stCondLst>
                                        </p:cTn>
                                        <p:tgtEl>
                                          <p:spTgt spid="104474"/>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xit" presetSubtype="8" fill="hold" grpId="0" nodeType="clickEffect">
                                  <p:stCondLst>
                                    <p:cond delay="0"/>
                                  </p:stCondLst>
                                  <p:childTnLst>
                                    <p:animEffect transition="out" filter="wipe(left)">
                                      <p:cBhvr>
                                        <p:cTn id="36" dur="500"/>
                                        <p:tgtEl>
                                          <p:spTgt spid="104475"/>
                                        </p:tgtEl>
                                      </p:cBhvr>
                                    </p:animEffect>
                                    <p:set>
                                      <p:cBhvr>
                                        <p:cTn id="37" dur="1" fill="hold">
                                          <p:stCondLst>
                                            <p:cond delay="499"/>
                                          </p:stCondLst>
                                        </p:cTn>
                                        <p:tgtEl>
                                          <p:spTgt spid="104475"/>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xit" presetSubtype="8" fill="hold" grpId="0" nodeType="clickEffect">
                                  <p:stCondLst>
                                    <p:cond delay="0"/>
                                  </p:stCondLst>
                                  <p:childTnLst>
                                    <p:animEffect transition="out" filter="wipe(left)">
                                      <p:cBhvr>
                                        <p:cTn id="41" dur="500"/>
                                        <p:tgtEl>
                                          <p:spTgt spid="104477"/>
                                        </p:tgtEl>
                                      </p:cBhvr>
                                    </p:animEffect>
                                    <p:set>
                                      <p:cBhvr>
                                        <p:cTn id="42" dur="1" fill="hold">
                                          <p:stCondLst>
                                            <p:cond delay="499"/>
                                          </p:stCondLst>
                                        </p:cTn>
                                        <p:tgtEl>
                                          <p:spTgt spid="104477"/>
                                        </p:tgtEl>
                                        <p:attrNameLst>
                                          <p:attrName>style.visibility</p:attrName>
                                        </p:attrNameLst>
                                      </p:cBhvr>
                                      <p:to>
                                        <p:strVal val="hidden"/>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xit" presetSubtype="8" fill="hold" grpId="0" nodeType="clickEffect">
                                  <p:stCondLst>
                                    <p:cond delay="0"/>
                                  </p:stCondLst>
                                  <p:childTnLst>
                                    <p:animEffect transition="out" filter="wipe(left)">
                                      <p:cBhvr>
                                        <p:cTn id="46" dur="500"/>
                                        <p:tgtEl>
                                          <p:spTgt spid="104478"/>
                                        </p:tgtEl>
                                      </p:cBhvr>
                                    </p:animEffect>
                                    <p:set>
                                      <p:cBhvr>
                                        <p:cTn id="47" dur="1" fill="hold">
                                          <p:stCondLst>
                                            <p:cond delay="499"/>
                                          </p:stCondLst>
                                        </p:cTn>
                                        <p:tgtEl>
                                          <p:spTgt spid="104478"/>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xit" presetSubtype="8" fill="hold" grpId="0" nodeType="clickEffect">
                                  <p:stCondLst>
                                    <p:cond delay="0"/>
                                  </p:stCondLst>
                                  <p:childTnLst>
                                    <p:animEffect transition="out" filter="wipe(left)">
                                      <p:cBhvr>
                                        <p:cTn id="51" dur="500"/>
                                        <p:tgtEl>
                                          <p:spTgt spid="104479"/>
                                        </p:tgtEl>
                                      </p:cBhvr>
                                    </p:animEffect>
                                    <p:set>
                                      <p:cBhvr>
                                        <p:cTn id="52" dur="1" fill="hold">
                                          <p:stCondLst>
                                            <p:cond delay="499"/>
                                          </p:stCondLst>
                                        </p:cTn>
                                        <p:tgtEl>
                                          <p:spTgt spid="104479"/>
                                        </p:tgtEl>
                                        <p:attrNameLst>
                                          <p:attrName>style.visibility</p:attrName>
                                        </p:attrNameLst>
                                      </p:cBhvr>
                                      <p:to>
                                        <p:strVal val="hidden"/>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xit" presetSubtype="8" fill="hold" grpId="0" nodeType="clickEffect">
                                  <p:stCondLst>
                                    <p:cond delay="0"/>
                                  </p:stCondLst>
                                  <p:childTnLst>
                                    <p:animEffect transition="out" filter="wipe(left)">
                                      <p:cBhvr>
                                        <p:cTn id="56" dur="500"/>
                                        <p:tgtEl>
                                          <p:spTgt spid="104480"/>
                                        </p:tgtEl>
                                      </p:cBhvr>
                                    </p:animEffect>
                                    <p:set>
                                      <p:cBhvr>
                                        <p:cTn id="57" dur="1" fill="hold">
                                          <p:stCondLst>
                                            <p:cond delay="499"/>
                                          </p:stCondLst>
                                        </p:cTn>
                                        <p:tgtEl>
                                          <p:spTgt spid="104480"/>
                                        </p:tgtEl>
                                        <p:attrNameLst>
                                          <p:attrName>style.visibility</p:attrName>
                                        </p:attrNameLst>
                                      </p:cBhvr>
                                      <p:to>
                                        <p:strVal val="hidden"/>
                                      </p:to>
                                    </p:set>
                                  </p:childTnLst>
                                </p:cTn>
                              </p:par>
                            </p:childTnLst>
                          </p:cTn>
                        </p:par>
                      </p:childTnLst>
                    </p:cTn>
                  </p:par>
                  <p:par>
                    <p:cTn id="58" fill="hold" nodeType="clickPar">
                      <p:stCondLst>
                        <p:cond delay="indefinite"/>
                      </p:stCondLst>
                      <p:childTnLst>
                        <p:par>
                          <p:cTn id="59" fill="hold" nodeType="withGroup">
                            <p:stCondLst>
                              <p:cond delay="0"/>
                            </p:stCondLst>
                            <p:childTnLst>
                              <p:par>
                                <p:cTn id="60" presetID="22" presetClass="exit" presetSubtype="8" fill="hold" grpId="0" nodeType="clickEffect">
                                  <p:stCondLst>
                                    <p:cond delay="0"/>
                                  </p:stCondLst>
                                  <p:childTnLst>
                                    <p:animEffect transition="out" filter="wipe(left)">
                                      <p:cBhvr>
                                        <p:cTn id="61" dur="500"/>
                                        <p:tgtEl>
                                          <p:spTgt spid="104481"/>
                                        </p:tgtEl>
                                      </p:cBhvr>
                                    </p:animEffect>
                                    <p:set>
                                      <p:cBhvr>
                                        <p:cTn id="62" dur="1" fill="hold">
                                          <p:stCondLst>
                                            <p:cond delay="499"/>
                                          </p:stCondLst>
                                        </p:cTn>
                                        <p:tgtEl>
                                          <p:spTgt spid="104481"/>
                                        </p:tgtEl>
                                        <p:attrNameLst>
                                          <p:attrName>style.visibility</p:attrName>
                                        </p:attrNameLst>
                                      </p:cBhvr>
                                      <p:to>
                                        <p:strVal val="hidden"/>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22" presetClass="exit" presetSubtype="8" fill="hold" grpId="0" nodeType="clickEffect">
                                  <p:stCondLst>
                                    <p:cond delay="0"/>
                                  </p:stCondLst>
                                  <p:childTnLst>
                                    <p:animEffect transition="out" filter="wipe(left)">
                                      <p:cBhvr>
                                        <p:cTn id="66" dur="500"/>
                                        <p:tgtEl>
                                          <p:spTgt spid="104482"/>
                                        </p:tgtEl>
                                      </p:cBhvr>
                                    </p:animEffect>
                                    <p:set>
                                      <p:cBhvr>
                                        <p:cTn id="67" dur="1" fill="hold">
                                          <p:stCondLst>
                                            <p:cond delay="499"/>
                                          </p:stCondLst>
                                        </p:cTn>
                                        <p:tgtEl>
                                          <p:spTgt spid="104482"/>
                                        </p:tgtEl>
                                        <p:attrNameLst>
                                          <p:attrName>style.visibility</p:attrName>
                                        </p:attrNameLst>
                                      </p:cBhvr>
                                      <p:to>
                                        <p:strVal val="hidden"/>
                                      </p:to>
                                    </p:set>
                                  </p:childTnLst>
                                </p:cTn>
                              </p:par>
                            </p:childTnLst>
                          </p:cTn>
                        </p:par>
                      </p:childTnLst>
                    </p:cTn>
                  </p:par>
                  <p:par>
                    <p:cTn id="68" fill="hold" nodeType="clickPar">
                      <p:stCondLst>
                        <p:cond delay="indefinite"/>
                      </p:stCondLst>
                      <p:childTnLst>
                        <p:par>
                          <p:cTn id="69" fill="hold" nodeType="withGroup">
                            <p:stCondLst>
                              <p:cond delay="0"/>
                            </p:stCondLst>
                            <p:childTnLst>
                              <p:par>
                                <p:cTn id="70" presetID="22" presetClass="exit" presetSubtype="8" fill="hold" grpId="0" nodeType="clickEffect">
                                  <p:stCondLst>
                                    <p:cond delay="0"/>
                                  </p:stCondLst>
                                  <p:childTnLst>
                                    <p:animEffect transition="out" filter="wipe(left)">
                                      <p:cBhvr>
                                        <p:cTn id="71" dur="500"/>
                                        <p:tgtEl>
                                          <p:spTgt spid="104483"/>
                                        </p:tgtEl>
                                      </p:cBhvr>
                                    </p:animEffect>
                                    <p:set>
                                      <p:cBhvr>
                                        <p:cTn id="72" dur="1" fill="hold">
                                          <p:stCondLst>
                                            <p:cond delay="499"/>
                                          </p:stCondLst>
                                        </p:cTn>
                                        <p:tgtEl>
                                          <p:spTgt spid="104483"/>
                                        </p:tgtEl>
                                        <p:attrNameLst>
                                          <p:attrName>style.visibility</p:attrName>
                                        </p:attrNameLst>
                                      </p:cBhvr>
                                      <p:to>
                                        <p:strVal val="hidden"/>
                                      </p:to>
                                    </p:set>
                                  </p:childTnLst>
                                </p:cTn>
                              </p:par>
                            </p:childTnLst>
                          </p:cTn>
                        </p:par>
                      </p:childTnLst>
                    </p:cTn>
                  </p:par>
                  <p:par>
                    <p:cTn id="73" fill="hold" nodeType="clickPar">
                      <p:stCondLst>
                        <p:cond delay="indefinite"/>
                      </p:stCondLst>
                      <p:childTnLst>
                        <p:par>
                          <p:cTn id="74" fill="hold" nodeType="withGroup">
                            <p:stCondLst>
                              <p:cond delay="0"/>
                            </p:stCondLst>
                            <p:childTnLst>
                              <p:par>
                                <p:cTn id="75" presetID="22" presetClass="exit" presetSubtype="8" fill="hold" grpId="0" nodeType="clickEffect">
                                  <p:stCondLst>
                                    <p:cond delay="0"/>
                                  </p:stCondLst>
                                  <p:childTnLst>
                                    <p:animEffect transition="out" filter="wipe(left)">
                                      <p:cBhvr>
                                        <p:cTn id="76" dur="500"/>
                                        <p:tgtEl>
                                          <p:spTgt spid="104484"/>
                                        </p:tgtEl>
                                      </p:cBhvr>
                                    </p:animEffect>
                                    <p:set>
                                      <p:cBhvr>
                                        <p:cTn id="77" dur="1" fill="hold">
                                          <p:stCondLst>
                                            <p:cond delay="499"/>
                                          </p:stCondLst>
                                        </p:cTn>
                                        <p:tgtEl>
                                          <p:spTgt spid="104484"/>
                                        </p:tgtEl>
                                        <p:attrNameLst>
                                          <p:attrName>style.visibility</p:attrName>
                                        </p:attrNameLst>
                                      </p:cBhvr>
                                      <p:to>
                                        <p:strVal val="hidden"/>
                                      </p:to>
                                    </p:set>
                                  </p:childTnLst>
                                </p:cTn>
                              </p:par>
                            </p:childTnLst>
                          </p:cTn>
                        </p:par>
                      </p:childTnLst>
                    </p:cTn>
                  </p:par>
                  <p:par>
                    <p:cTn id="78" fill="hold" nodeType="clickPar">
                      <p:stCondLst>
                        <p:cond delay="indefinite"/>
                      </p:stCondLst>
                      <p:childTnLst>
                        <p:par>
                          <p:cTn id="79" fill="hold" nodeType="withGroup">
                            <p:stCondLst>
                              <p:cond delay="0"/>
                            </p:stCondLst>
                            <p:childTnLst>
                              <p:par>
                                <p:cTn id="80" presetID="22" presetClass="exit" presetSubtype="8" fill="hold" grpId="0" nodeType="clickEffect">
                                  <p:stCondLst>
                                    <p:cond delay="0"/>
                                  </p:stCondLst>
                                  <p:childTnLst>
                                    <p:animEffect transition="out" filter="wipe(left)">
                                      <p:cBhvr>
                                        <p:cTn id="81" dur="500"/>
                                        <p:tgtEl>
                                          <p:spTgt spid="104485"/>
                                        </p:tgtEl>
                                      </p:cBhvr>
                                    </p:animEffect>
                                    <p:set>
                                      <p:cBhvr>
                                        <p:cTn id="82" dur="1" fill="hold">
                                          <p:stCondLst>
                                            <p:cond delay="499"/>
                                          </p:stCondLst>
                                        </p:cTn>
                                        <p:tgtEl>
                                          <p:spTgt spid="10448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69" grpId="0" animBg="1"/>
      <p:bldP spid="104470" grpId="0" animBg="1"/>
      <p:bldP spid="104471" grpId="0" animBg="1"/>
      <p:bldP spid="104472" grpId="0" animBg="1"/>
      <p:bldP spid="104473" grpId="0" animBg="1"/>
      <p:bldP spid="104474" grpId="0" animBg="1"/>
      <p:bldP spid="104475" grpId="0" animBg="1"/>
      <p:bldP spid="104477" grpId="0" animBg="1"/>
      <p:bldP spid="104478" grpId="0" animBg="1"/>
      <p:bldP spid="104479" grpId="0" animBg="1"/>
      <p:bldP spid="104480" grpId="0" animBg="1"/>
      <p:bldP spid="104481" grpId="0" animBg="1"/>
      <p:bldP spid="104482" grpId="0" animBg="1"/>
      <p:bldP spid="104483" grpId="0" animBg="1"/>
      <p:bldP spid="104484" grpId="0" animBg="1"/>
      <p:bldP spid="10448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12">
            <a:extLst>
              <a:ext uri="{FF2B5EF4-FFF2-40B4-BE49-F238E27FC236}">
                <a16:creationId xmlns:a16="http://schemas.microsoft.com/office/drawing/2014/main" id="{5391FFC3-0DA8-442B-8718-A5C67B1E8B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2057401"/>
            <a:ext cx="8534400" cy="2225675"/>
          </a:xfrm>
          <a:prstGeom prst="rect">
            <a:avLst/>
          </a:prstGeom>
          <a:noFill/>
          <a:ln w="19050"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6505" name="Rectangle 9">
            <a:extLst>
              <a:ext uri="{FF2B5EF4-FFF2-40B4-BE49-F238E27FC236}">
                <a16:creationId xmlns:a16="http://schemas.microsoft.com/office/drawing/2014/main" id="{0934F4F4-462C-43C9-95B5-F9715073267F}"/>
              </a:ext>
            </a:extLst>
          </p:cNvPr>
          <p:cNvSpPr>
            <a:spLocks noChangeArrowheads="1"/>
          </p:cNvSpPr>
          <p:nvPr/>
        </p:nvSpPr>
        <p:spPr bwMode="auto">
          <a:xfrm>
            <a:off x="1981200" y="277814"/>
            <a:ext cx="8229600" cy="560387"/>
          </a:xfrm>
          <a:prstGeom prst="rect">
            <a:avLst/>
          </a:prstGeom>
          <a:solidFill>
            <a:srgbClr val="990000"/>
          </a:solidFill>
          <a:ln w="12700" algn="ctr">
            <a:solidFill>
              <a:schemeClr val="tx1"/>
            </a:solidFill>
            <a:miter lim="800000"/>
            <a:headEnd/>
            <a:tailEnd/>
          </a:ln>
          <a:effectLst>
            <a:outerShdw dist="107763" dir="2700000" algn="ctr" rotWithShape="0">
              <a:schemeClr val="bg2"/>
            </a:outerShdw>
          </a:effectLst>
        </p:spPr>
        <p:txBody>
          <a:bodyPr lIns="90488" tIns="44450" rIns="90488" bIns="44450"/>
          <a:lstStyle>
            <a:lvl1pPr marL="109538">
              <a:defRPr sz="3000" b="1" i="1">
                <a:solidFill>
                  <a:schemeClr val="tx1"/>
                </a:solidFill>
                <a:latin typeface="Comic Sans MS" panose="030F0702030302020204" pitchFamily="66" charset="0"/>
              </a:defRPr>
            </a:lvl1pPr>
            <a:lvl2pPr marL="109538">
              <a:defRPr sz="3000" b="1" i="1">
                <a:solidFill>
                  <a:schemeClr val="tx1"/>
                </a:solidFill>
                <a:latin typeface="Comic Sans MS" panose="030F0702030302020204" pitchFamily="66" charset="0"/>
              </a:defRPr>
            </a:lvl2pPr>
            <a:lvl3pPr marL="109538">
              <a:defRPr sz="3000" b="1" i="1">
                <a:solidFill>
                  <a:schemeClr val="tx1"/>
                </a:solidFill>
                <a:latin typeface="Comic Sans MS" panose="030F0702030302020204" pitchFamily="66" charset="0"/>
              </a:defRPr>
            </a:lvl3pPr>
            <a:lvl4pPr marL="109538">
              <a:defRPr sz="3000" b="1" i="1">
                <a:solidFill>
                  <a:schemeClr val="tx1"/>
                </a:solidFill>
                <a:latin typeface="Comic Sans MS" panose="030F0702030302020204" pitchFamily="66" charset="0"/>
              </a:defRPr>
            </a:lvl4pPr>
            <a:lvl5pPr marL="109538">
              <a:defRPr sz="3000" b="1" i="1">
                <a:solidFill>
                  <a:schemeClr val="tx1"/>
                </a:solidFill>
                <a:latin typeface="Comic Sans MS" panose="030F0702030302020204" pitchFamily="66" charset="0"/>
              </a:defRPr>
            </a:lvl5pPr>
            <a:lvl6pPr marL="566738" algn="ctr" eaLnBrk="0" fontAlgn="base" hangingPunct="0">
              <a:spcBef>
                <a:spcPct val="0"/>
              </a:spcBef>
              <a:spcAft>
                <a:spcPct val="0"/>
              </a:spcAft>
              <a:defRPr sz="3000" b="1" i="1">
                <a:solidFill>
                  <a:schemeClr val="tx1"/>
                </a:solidFill>
                <a:latin typeface="Comic Sans MS" panose="030F0702030302020204" pitchFamily="66" charset="0"/>
              </a:defRPr>
            </a:lvl6pPr>
            <a:lvl7pPr marL="1023938" algn="ctr" eaLnBrk="0" fontAlgn="base" hangingPunct="0">
              <a:spcBef>
                <a:spcPct val="0"/>
              </a:spcBef>
              <a:spcAft>
                <a:spcPct val="0"/>
              </a:spcAft>
              <a:defRPr sz="3000" b="1" i="1">
                <a:solidFill>
                  <a:schemeClr val="tx1"/>
                </a:solidFill>
                <a:latin typeface="Comic Sans MS" panose="030F0702030302020204" pitchFamily="66" charset="0"/>
              </a:defRPr>
            </a:lvl7pPr>
            <a:lvl8pPr marL="1481138" algn="ctr" eaLnBrk="0" fontAlgn="base" hangingPunct="0">
              <a:spcBef>
                <a:spcPct val="0"/>
              </a:spcBef>
              <a:spcAft>
                <a:spcPct val="0"/>
              </a:spcAft>
              <a:defRPr sz="3000" b="1" i="1">
                <a:solidFill>
                  <a:schemeClr val="tx1"/>
                </a:solidFill>
                <a:latin typeface="Comic Sans MS" panose="030F0702030302020204" pitchFamily="66" charset="0"/>
              </a:defRPr>
            </a:lvl8pPr>
            <a:lvl9pPr marL="1938338" algn="ctr" eaLnBrk="0" fontAlgn="base" hangingPunct="0">
              <a:spcBef>
                <a:spcPct val="0"/>
              </a:spcBef>
              <a:spcAft>
                <a:spcPct val="0"/>
              </a:spcAft>
              <a:defRPr sz="3000" b="1" i="1">
                <a:solidFill>
                  <a:schemeClr val="tx1"/>
                </a:solidFill>
                <a:latin typeface="Comic Sans MS" panose="030F0702030302020204" pitchFamily="66" charset="0"/>
              </a:defRPr>
            </a:lvl9pPr>
          </a:lstStyle>
          <a:p>
            <a:pPr>
              <a:defRPr/>
            </a:pPr>
            <a:r>
              <a:rPr lang="en-US" altLang="id-ID" sz="2900">
                <a:solidFill>
                  <a:schemeClr val="bg1"/>
                </a:solidFill>
                <a:effectLst>
                  <a:outerShdw blurRad="38100" dist="38100" dir="2700000" algn="tl">
                    <a:srgbClr val="000000"/>
                  </a:outerShdw>
                </a:effectLst>
                <a:latin typeface="Arial" panose="020B0604020202020204" pitchFamily="34" charset="0"/>
              </a:rPr>
              <a:t>Cost Flow Methods in Perpetual Systems</a:t>
            </a:r>
          </a:p>
        </p:txBody>
      </p:sp>
      <p:sp>
        <p:nvSpPr>
          <p:cNvPr id="106506" name="Text Box 10">
            <a:extLst>
              <a:ext uri="{FF2B5EF4-FFF2-40B4-BE49-F238E27FC236}">
                <a16:creationId xmlns:a16="http://schemas.microsoft.com/office/drawing/2014/main" id="{291919C8-D15F-4C04-8D72-AA84FD406F42}"/>
              </a:ext>
            </a:extLst>
          </p:cNvPr>
          <p:cNvSpPr txBox="1">
            <a:spLocks noChangeArrowheads="1"/>
          </p:cNvSpPr>
          <p:nvPr/>
        </p:nvSpPr>
        <p:spPr bwMode="auto">
          <a:xfrm>
            <a:off x="2514600" y="6369050"/>
            <a:ext cx="8001000" cy="336550"/>
          </a:xfrm>
          <a:prstGeom prst="rect">
            <a:avLst/>
          </a:prstGeom>
          <a:solidFill>
            <a:schemeClr val="bg1"/>
          </a:solidFill>
          <a:ln>
            <a:noFill/>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7  Apply the inventory cost flow methods to perpetual inventory records.</a:t>
            </a:r>
          </a:p>
        </p:txBody>
      </p:sp>
      <p:sp>
        <p:nvSpPr>
          <p:cNvPr id="867331" name="Text Box 3">
            <a:extLst>
              <a:ext uri="{FF2B5EF4-FFF2-40B4-BE49-F238E27FC236}">
                <a16:creationId xmlns:a16="http://schemas.microsoft.com/office/drawing/2014/main" id="{1A500ACB-5E13-4D6A-8637-E9E7F0B875E1}"/>
              </a:ext>
            </a:extLst>
          </p:cNvPr>
          <p:cNvSpPr txBox="1">
            <a:spLocks noChangeArrowheads="1"/>
          </p:cNvSpPr>
          <p:nvPr/>
        </p:nvSpPr>
        <p:spPr bwMode="auto">
          <a:xfrm>
            <a:off x="2057401" y="1143000"/>
            <a:ext cx="6843713" cy="513410"/>
          </a:xfrm>
          <a:prstGeom prst="rect">
            <a:avLst/>
          </a:prstGeom>
          <a:noFill/>
          <a:ln w="28575" cap="sq">
            <a:noFill/>
            <a:miter lim="800000"/>
            <a:headEnd type="none" w="sm" len="sm"/>
            <a:tailEnd type="none" w="sm" len="sm"/>
          </a:ln>
          <a:effectLst/>
        </p:spPr>
        <p:txBody>
          <a:bodyPr>
            <a:spAutoFit/>
          </a:bodyP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nSpc>
                <a:spcPct val="105000"/>
              </a:lnSpc>
              <a:spcBef>
                <a:spcPct val="30000"/>
              </a:spcBef>
              <a:buSzPct val="80000"/>
              <a:defRPr/>
            </a:pPr>
            <a:r>
              <a:rPr lang="en-US" altLang="id-ID" sz="2800" b="1">
                <a:solidFill>
                  <a:srgbClr val="006600"/>
                </a:solidFill>
                <a:effectLst>
                  <a:outerShdw blurRad="38100" dist="38100" dir="2700000" algn="tl">
                    <a:srgbClr val="C0C0C0"/>
                  </a:outerShdw>
                </a:effectLst>
                <a:latin typeface="Arial" panose="020B0604020202020204" pitchFamily="34" charset="0"/>
              </a:rPr>
              <a:t>“Average Cost”</a:t>
            </a:r>
            <a:r>
              <a:rPr lang="en-US" altLang="id-ID" sz="2800" b="1">
                <a:solidFill>
                  <a:srgbClr val="800000"/>
                </a:solidFill>
                <a:effectLst>
                  <a:outerShdw blurRad="38100" dist="38100" dir="2700000" algn="tl">
                    <a:srgbClr val="C0C0C0"/>
                  </a:outerShdw>
                </a:effectLst>
                <a:latin typeface="Arial" panose="020B0604020202020204" pitchFamily="34" charset="0"/>
              </a:rPr>
              <a:t> </a:t>
            </a:r>
            <a:r>
              <a:rPr lang="en-US" altLang="id-ID" sz="2400" b="1">
                <a:effectLst>
                  <a:outerShdw blurRad="38100" dist="38100" dir="2700000" algn="tl">
                    <a:srgbClr val="C0C0C0"/>
                  </a:outerShdw>
                </a:effectLst>
                <a:latin typeface="Arial" panose="020B0604020202020204" pitchFamily="34" charset="0"/>
              </a:rPr>
              <a:t>(Moving-Average System)</a:t>
            </a:r>
            <a:endParaRPr lang="en-US" altLang="id-ID" sz="2800" b="1">
              <a:solidFill>
                <a:srgbClr val="800000"/>
              </a:solidFill>
              <a:effectLst>
                <a:outerShdw blurRad="38100" dist="38100" dir="2700000" algn="tl">
                  <a:srgbClr val="C0C0C0"/>
                </a:outerShdw>
              </a:effectLst>
              <a:latin typeface="Arial" panose="020B0604020202020204" pitchFamily="34" charset="0"/>
            </a:endParaRPr>
          </a:p>
        </p:txBody>
      </p:sp>
      <p:sp>
        <p:nvSpPr>
          <p:cNvPr id="84998" name="Text Box 8">
            <a:extLst>
              <a:ext uri="{FF2B5EF4-FFF2-40B4-BE49-F238E27FC236}">
                <a16:creationId xmlns:a16="http://schemas.microsoft.com/office/drawing/2014/main" id="{20765447-510D-4ED2-BCB9-AD31BA1918F2}"/>
              </a:ext>
            </a:extLst>
          </p:cNvPr>
          <p:cNvSpPr txBox="1">
            <a:spLocks noChangeArrowheads="1"/>
          </p:cNvSpPr>
          <p:nvPr/>
        </p:nvSpPr>
        <p:spPr bwMode="auto">
          <a:xfrm>
            <a:off x="8991600" y="1752600"/>
            <a:ext cx="15240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6A-3</a:t>
            </a:r>
          </a:p>
        </p:txBody>
      </p:sp>
      <p:sp>
        <p:nvSpPr>
          <p:cNvPr id="84999" name="Rectangle 15">
            <a:extLst>
              <a:ext uri="{FF2B5EF4-FFF2-40B4-BE49-F238E27FC236}">
                <a16:creationId xmlns:a16="http://schemas.microsoft.com/office/drawing/2014/main" id="{00A8BF4C-3DF4-47BD-87B1-A9D4428CC771}"/>
              </a:ext>
            </a:extLst>
          </p:cNvPr>
          <p:cNvSpPr>
            <a:spLocks noChangeArrowheads="1"/>
          </p:cNvSpPr>
          <p:nvPr/>
        </p:nvSpPr>
        <p:spPr bwMode="auto">
          <a:xfrm>
            <a:off x="1905000" y="3810000"/>
            <a:ext cx="4572000" cy="152400"/>
          </a:xfrm>
          <a:prstGeom prst="rect">
            <a:avLst/>
          </a:prstGeom>
          <a:solidFill>
            <a:srgbClr val="D5F1FF"/>
          </a:solidFill>
          <a:ln>
            <a:noFill/>
          </a:ln>
          <a:effectLst/>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85000" name="Text Box 16">
            <a:extLst>
              <a:ext uri="{FF2B5EF4-FFF2-40B4-BE49-F238E27FC236}">
                <a16:creationId xmlns:a16="http://schemas.microsoft.com/office/drawing/2014/main" id="{4505277B-08C5-4950-ABE5-165F3AF045A7}"/>
              </a:ext>
            </a:extLst>
          </p:cNvPr>
          <p:cNvSpPr txBox="1">
            <a:spLocks noChangeArrowheads="1"/>
          </p:cNvSpPr>
          <p:nvPr/>
        </p:nvSpPr>
        <p:spPr bwMode="auto">
          <a:xfrm>
            <a:off x="3505200" y="4619626"/>
            <a:ext cx="2438400" cy="714375"/>
          </a:xfrm>
          <a:prstGeom prst="rect">
            <a:avLst/>
          </a:prstGeom>
          <a:noFill/>
          <a:ln w="12700" cap="sq">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000">
                <a:solidFill>
                  <a:schemeClr val="tx1"/>
                </a:solidFill>
              </a:rPr>
              <a:t>Cost of Goods Sold</a:t>
            </a:r>
          </a:p>
        </p:txBody>
      </p:sp>
      <p:sp>
        <p:nvSpPr>
          <p:cNvPr id="85001" name="Text Box 17">
            <a:extLst>
              <a:ext uri="{FF2B5EF4-FFF2-40B4-BE49-F238E27FC236}">
                <a16:creationId xmlns:a16="http://schemas.microsoft.com/office/drawing/2014/main" id="{F6EBE81A-F68C-4667-8DA0-42FF8AE56423}"/>
              </a:ext>
            </a:extLst>
          </p:cNvPr>
          <p:cNvSpPr txBox="1">
            <a:spLocks noChangeArrowheads="1"/>
          </p:cNvSpPr>
          <p:nvPr/>
        </p:nvSpPr>
        <p:spPr bwMode="auto">
          <a:xfrm>
            <a:off x="7848600" y="4648201"/>
            <a:ext cx="2438400" cy="409575"/>
          </a:xfrm>
          <a:prstGeom prst="rect">
            <a:avLst/>
          </a:prstGeom>
          <a:noFill/>
          <a:ln w="12700" cap="sq" algn="ctr">
            <a:solidFill>
              <a:schemeClr val="tx1"/>
            </a:solidFill>
            <a:miter lim="800000"/>
            <a:headEnd type="none" w="sm" len="sm"/>
            <a:tailEnd type="none" w="sm" len="sm"/>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000">
                <a:solidFill>
                  <a:schemeClr val="tx1"/>
                </a:solidFill>
              </a:rPr>
              <a:t>Ending Inventory</a:t>
            </a:r>
          </a:p>
        </p:txBody>
      </p:sp>
      <p:cxnSp>
        <p:nvCxnSpPr>
          <p:cNvPr id="85002" name="AutoShape 18">
            <a:extLst>
              <a:ext uri="{FF2B5EF4-FFF2-40B4-BE49-F238E27FC236}">
                <a16:creationId xmlns:a16="http://schemas.microsoft.com/office/drawing/2014/main" id="{B4AF4EA1-5C92-463D-9C15-6E45C550C260}"/>
              </a:ext>
            </a:extLst>
          </p:cNvPr>
          <p:cNvCxnSpPr>
            <a:cxnSpLocks noChangeShapeType="1"/>
          </p:cNvCxnSpPr>
          <p:nvPr/>
        </p:nvCxnSpPr>
        <p:spPr bwMode="auto">
          <a:xfrm flipV="1">
            <a:off x="5943600" y="4010025"/>
            <a:ext cx="876300" cy="814388"/>
          </a:xfrm>
          <a:prstGeom prst="bentConnector2">
            <a:avLst/>
          </a:prstGeom>
          <a:noFill/>
          <a:ln w="12700" cap="sq">
            <a:solidFill>
              <a:schemeClr val="tx1"/>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5003" name="Line 19">
            <a:extLst>
              <a:ext uri="{FF2B5EF4-FFF2-40B4-BE49-F238E27FC236}">
                <a16:creationId xmlns:a16="http://schemas.microsoft.com/office/drawing/2014/main" id="{A7BEA79E-F644-4BB0-9105-B5B9A3BDBA82}"/>
              </a:ext>
            </a:extLst>
          </p:cNvPr>
          <p:cNvSpPr>
            <a:spLocks noChangeShapeType="1"/>
          </p:cNvSpPr>
          <p:nvPr/>
        </p:nvSpPr>
        <p:spPr bwMode="auto">
          <a:xfrm flipV="1">
            <a:off x="9906000" y="4267200"/>
            <a:ext cx="0" cy="381000"/>
          </a:xfrm>
          <a:prstGeom prst="line">
            <a:avLst/>
          </a:prstGeom>
          <a:noFill/>
          <a:ln w="127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5004" name="Text Box 20">
            <a:extLst>
              <a:ext uri="{FF2B5EF4-FFF2-40B4-BE49-F238E27FC236}">
                <a16:creationId xmlns:a16="http://schemas.microsoft.com/office/drawing/2014/main" id="{93F7CD9D-9755-49A5-9247-21C1C98B65D7}"/>
              </a:ext>
            </a:extLst>
          </p:cNvPr>
          <p:cNvSpPr txBox="1">
            <a:spLocks noChangeArrowheads="1"/>
          </p:cNvSpPr>
          <p:nvPr/>
        </p:nvSpPr>
        <p:spPr bwMode="auto">
          <a:xfrm>
            <a:off x="2057400" y="586740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200" b="0">
                <a:solidFill>
                  <a:schemeClr val="tx1"/>
                </a:solidFill>
              </a:rPr>
              <a:t>Answer on notes page</a:t>
            </a:r>
          </a:p>
        </p:txBody>
      </p:sp>
      <p:sp>
        <p:nvSpPr>
          <p:cNvPr id="106517" name="Rectangle 21">
            <a:extLst>
              <a:ext uri="{FF2B5EF4-FFF2-40B4-BE49-F238E27FC236}">
                <a16:creationId xmlns:a16="http://schemas.microsoft.com/office/drawing/2014/main" id="{9CD7CFEC-CCC6-4327-AB8E-4F86C24DCEA8}"/>
              </a:ext>
            </a:extLst>
          </p:cNvPr>
          <p:cNvSpPr>
            <a:spLocks noChangeArrowheads="1"/>
          </p:cNvSpPr>
          <p:nvPr/>
        </p:nvSpPr>
        <p:spPr bwMode="auto">
          <a:xfrm>
            <a:off x="8153400" y="2971800"/>
            <a:ext cx="2209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6518" name="Rectangle 22">
            <a:extLst>
              <a:ext uri="{FF2B5EF4-FFF2-40B4-BE49-F238E27FC236}">
                <a16:creationId xmlns:a16="http://schemas.microsoft.com/office/drawing/2014/main" id="{6F291DDA-BC8E-485D-9ABF-D4F332E28779}"/>
              </a:ext>
            </a:extLst>
          </p:cNvPr>
          <p:cNvSpPr>
            <a:spLocks noChangeArrowheads="1"/>
          </p:cNvSpPr>
          <p:nvPr/>
        </p:nvSpPr>
        <p:spPr bwMode="auto">
          <a:xfrm>
            <a:off x="8153400" y="3200400"/>
            <a:ext cx="2209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6519" name="Rectangle 23">
            <a:extLst>
              <a:ext uri="{FF2B5EF4-FFF2-40B4-BE49-F238E27FC236}">
                <a16:creationId xmlns:a16="http://schemas.microsoft.com/office/drawing/2014/main" id="{5589CF71-E7F5-402E-8D06-856BE19D3D24}"/>
              </a:ext>
            </a:extLst>
          </p:cNvPr>
          <p:cNvSpPr>
            <a:spLocks noChangeArrowheads="1"/>
          </p:cNvSpPr>
          <p:nvPr/>
        </p:nvSpPr>
        <p:spPr bwMode="auto">
          <a:xfrm>
            <a:off x="5943600" y="3429000"/>
            <a:ext cx="18288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6520" name="Rectangle 24">
            <a:extLst>
              <a:ext uri="{FF2B5EF4-FFF2-40B4-BE49-F238E27FC236}">
                <a16:creationId xmlns:a16="http://schemas.microsoft.com/office/drawing/2014/main" id="{2D70ECD8-4621-4AB1-BE5A-EDEE900F155C}"/>
              </a:ext>
            </a:extLst>
          </p:cNvPr>
          <p:cNvSpPr>
            <a:spLocks noChangeArrowheads="1"/>
          </p:cNvSpPr>
          <p:nvPr/>
        </p:nvSpPr>
        <p:spPr bwMode="auto">
          <a:xfrm>
            <a:off x="5943600" y="3810000"/>
            <a:ext cx="1828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6521" name="Rectangle 25">
            <a:extLst>
              <a:ext uri="{FF2B5EF4-FFF2-40B4-BE49-F238E27FC236}">
                <a16:creationId xmlns:a16="http://schemas.microsoft.com/office/drawing/2014/main" id="{49C37F7E-065A-4F1D-A608-3E0E47FE62B0}"/>
              </a:ext>
            </a:extLst>
          </p:cNvPr>
          <p:cNvSpPr>
            <a:spLocks noChangeArrowheads="1"/>
          </p:cNvSpPr>
          <p:nvPr/>
        </p:nvSpPr>
        <p:spPr bwMode="auto">
          <a:xfrm>
            <a:off x="8153400" y="3429000"/>
            <a:ext cx="22098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6522" name="Rectangle 26">
            <a:extLst>
              <a:ext uri="{FF2B5EF4-FFF2-40B4-BE49-F238E27FC236}">
                <a16:creationId xmlns:a16="http://schemas.microsoft.com/office/drawing/2014/main" id="{A81B5774-6ADB-442B-B810-0829440C03B0}"/>
              </a:ext>
            </a:extLst>
          </p:cNvPr>
          <p:cNvSpPr>
            <a:spLocks noChangeArrowheads="1"/>
          </p:cNvSpPr>
          <p:nvPr/>
        </p:nvSpPr>
        <p:spPr bwMode="auto">
          <a:xfrm>
            <a:off x="8153400" y="3962400"/>
            <a:ext cx="22098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106517"/>
                                        </p:tgtEl>
                                      </p:cBhvr>
                                    </p:animEffect>
                                    <p:set>
                                      <p:cBhvr>
                                        <p:cTn id="7" dur="1" fill="hold">
                                          <p:stCondLst>
                                            <p:cond delay="499"/>
                                          </p:stCondLst>
                                        </p:cTn>
                                        <p:tgtEl>
                                          <p:spTgt spid="106517"/>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106518"/>
                                        </p:tgtEl>
                                      </p:cBhvr>
                                    </p:animEffect>
                                    <p:set>
                                      <p:cBhvr>
                                        <p:cTn id="12" dur="1" fill="hold">
                                          <p:stCondLst>
                                            <p:cond delay="499"/>
                                          </p:stCondLst>
                                        </p:cTn>
                                        <p:tgtEl>
                                          <p:spTgt spid="106518"/>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106519"/>
                                        </p:tgtEl>
                                      </p:cBhvr>
                                    </p:animEffect>
                                    <p:set>
                                      <p:cBhvr>
                                        <p:cTn id="17" dur="1" fill="hold">
                                          <p:stCondLst>
                                            <p:cond delay="499"/>
                                          </p:stCondLst>
                                        </p:cTn>
                                        <p:tgtEl>
                                          <p:spTgt spid="106519"/>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106520"/>
                                        </p:tgtEl>
                                      </p:cBhvr>
                                    </p:animEffect>
                                    <p:set>
                                      <p:cBhvr>
                                        <p:cTn id="22" dur="1" fill="hold">
                                          <p:stCondLst>
                                            <p:cond delay="499"/>
                                          </p:stCondLst>
                                        </p:cTn>
                                        <p:tgtEl>
                                          <p:spTgt spid="106520"/>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106521"/>
                                        </p:tgtEl>
                                      </p:cBhvr>
                                    </p:animEffect>
                                    <p:set>
                                      <p:cBhvr>
                                        <p:cTn id="27" dur="1" fill="hold">
                                          <p:stCondLst>
                                            <p:cond delay="499"/>
                                          </p:stCondLst>
                                        </p:cTn>
                                        <p:tgtEl>
                                          <p:spTgt spid="106521"/>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106522"/>
                                        </p:tgtEl>
                                      </p:cBhvr>
                                    </p:animEffect>
                                    <p:set>
                                      <p:cBhvr>
                                        <p:cTn id="32" dur="1" fill="hold">
                                          <p:stCondLst>
                                            <p:cond delay="499"/>
                                          </p:stCondLst>
                                        </p:cTn>
                                        <p:tgtEl>
                                          <p:spTgt spid="1065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517" grpId="0" animBg="1"/>
      <p:bldP spid="106518" grpId="0" animBg="1"/>
      <p:bldP spid="106519" grpId="0" animBg="1"/>
      <p:bldP spid="106520" grpId="0" animBg="1"/>
      <p:bldP spid="106521" grpId="0" animBg="1"/>
      <p:bldP spid="10652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9074" name="Rectangle 2">
            <a:extLst>
              <a:ext uri="{FF2B5EF4-FFF2-40B4-BE49-F238E27FC236}">
                <a16:creationId xmlns:a16="http://schemas.microsoft.com/office/drawing/2014/main" id="{6BD0B7F7-9A7D-42D9-B16E-58A9A7A5D063}"/>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Estimating Inventories</a:t>
            </a:r>
          </a:p>
        </p:txBody>
      </p:sp>
      <p:sp>
        <p:nvSpPr>
          <p:cNvPr id="87043" name="Text Box 4">
            <a:extLst>
              <a:ext uri="{FF2B5EF4-FFF2-40B4-BE49-F238E27FC236}">
                <a16:creationId xmlns:a16="http://schemas.microsoft.com/office/drawing/2014/main" id="{F44B370D-38A4-4FFA-82C5-12B06EEEBF9D}"/>
              </a:ext>
            </a:extLst>
          </p:cNvPr>
          <p:cNvSpPr txBox="1">
            <a:spLocks noChangeArrowheads="1"/>
          </p:cNvSpPr>
          <p:nvPr/>
        </p:nvSpPr>
        <p:spPr bwMode="auto">
          <a:xfrm>
            <a:off x="2514600" y="2038350"/>
            <a:ext cx="7924800" cy="863600"/>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0"/>
              </a:spcBef>
              <a:buClrTx/>
              <a:buSzTx/>
              <a:buFontTx/>
              <a:buNone/>
            </a:pPr>
            <a:r>
              <a:rPr lang="en-US" altLang="id-ID" sz="2200" b="0">
                <a:solidFill>
                  <a:schemeClr val="tx1"/>
                </a:solidFill>
              </a:rPr>
              <a:t>The </a:t>
            </a:r>
            <a:r>
              <a:rPr lang="en-US" altLang="id-ID" sz="2200">
                <a:solidFill>
                  <a:schemeClr val="tx1"/>
                </a:solidFill>
              </a:rPr>
              <a:t>gross profit method </a:t>
            </a:r>
            <a:r>
              <a:rPr lang="en-US" altLang="id-ID" sz="2200" b="0">
                <a:solidFill>
                  <a:schemeClr val="tx1"/>
                </a:solidFill>
              </a:rPr>
              <a:t>estimates the cost of ending inventory by applying a gross profit rate to net sales.</a:t>
            </a:r>
          </a:p>
        </p:txBody>
      </p:sp>
      <p:sp>
        <p:nvSpPr>
          <p:cNvPr id="87044" name="Text Box 5">
            <a:extLst>
              <a:ext uri="{FF2B5EF4-FFF2-40B4-BE49-F238E27FC236}">
                <a16:creationId xmlns:a16="http://schemas.microsoft.com/office/drawing/2014/main" id="{2DDD852F-8BC3-4FA9-91F1-859141C0C9AE}"/>
              </a:ext>
            </a:extLst>
          </p:cNvPr>
          <p:cNvSpPr txBox="1">
            <a:spLocks noChangeArrowheads="1"/>
          </p:cNvSpPr>
          <p:nvPr/>
        </p:nvSpPr>
        <p:spPr bwMode="auto">
          <a:xfrm>
            <a:off x="2209800" y="1441450"/>
            <a:ext cx="45720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Gross Profit Method</a:t>
            </a:r>
          </a:p>
        </p:txBody>
      </p:sp>
      <p:sp>
        <p:nvSpPr>
          <p:cNvPr id="897027" name="Text Box 3">
            <a:extLst>
              <a:ext uri="{FF2B5EF4-FFF2-40B4-BE49-F238E27FC236}">
                <a16:creationId xmlns:a16="http://schemas.microsoft.com/office/drawing/2014/main" id="{589B4FFE-31CC-40F6-807F-D3B56360D889}"/>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8  Describe the two methods of estimating inventories.</a:t>
            </a:r>
          </a:p>
        </p:txBody>
      </p:sp>
      <p:pic>
        <p:nvPicPr>
          <p:cNvPr id="87046" name="Picture 6">
            <a:extLst>
              <a:ext uri="{FF2B5EF4-FFF2-40B4-BE49-F238E27FC236}">
                <a16:creationId xmlns:a16="http://schemas.microsoft.com/office/drawing/2014/main" id="{26901692-6890-4759-A83C-897B46D4E0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1" y="3455988"/>
            <a:ext cx="7458075" cy="2259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7047" name="Text Box 9">
            <a:extLst>
              <a:ext uri="{FF2B5EF4-FFF2-40B4-BE49-F238E27FC236}">
                <a16:creationId xmlns:a16="http://schemas.microsoft.com/office/drawing/2014/main" id="{0B50A296-00D2-45A5-BA27-5D5E07FE83BD}"/>
              </a:ext>
            </a:extLst>
          </p:cNvPr>
          <p:cNvSpPr txBox="1">
            <a:spLocks noChangeArrowheads="1"/>
          </p:cNvSpPr>
          <p:nvPr/>
        </p:nvSpPr>
        <p:spPr bwMode="auto">
          <a:xfrm>
            <a:off x="8610600" y="3049589"/>
            <a:ext cx="15240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6B-1</a:t>
            </a:r>
          </a:p>
        </p:txBody>
      </p:sp>
      <p:sp>
        <p:nvSpPr>
          <p:cNvPr id="111624" name="Text Box 8">
            <a:extLst>
              <a:ext uri="{FF2B5EF4-FFF2-40B4-BE49-F238E27FC236}">
                <a16:creationId xmlns:a16="http://schemas.microsoft.com/office/drawing/2014/main" id="{1ACEF937-4BB8-4FCD-A3EC-2064EA68227B}"/>
              </a:ext>
            </a:extLst>
          </p:cNvPr>
          <p:cNvSpPr txBox="1">
            <a:spLocks noChangeArrowheads="1"/>
          </p:cNvSpPr>
          <p:nvPr/>
        </p:nvSpPr>
        <p:spPr bwMode="auto">
          <a:xfrm>
            <a:off x="8077200" y="1295401"/>
            <a:ext cx="2133600" cy="453201"/>
          </a:xfrm>
          <a:prstGeom prst="rect">
            <a:avLst/>
          </a:prstGeom>
          <a:solidFill>
            <a:schemeClr val="bg1"/>
          </a:solidFill>
          <a:ln>
            <a:noFill/>
          </a:ln>
          <a:effectLst/>
        </p:spPr>
        <p:txBody>
          <a:bodyPr>
            <a:spAutoFit/>
          </a:bodyPr>
          <a:lstStyle>
            <a:lvl1pPr>
              <a:defRPr sz="2000">
                <a:solidFill>
                  <a:schemeClr val="tx1"/>
                </a:solidFill>
                <a:latin typeface="Comic Sans MS" panose="030F0702030302020204" pitchFamily="66" charset="0"/>
              </a:defRPr>
            </a:lvl1pPr>
            <a:lvl2pPr marL="571500">
              <a:defRPr sz="2000">
                <a:solidFill>
                  <a:schemeClr val="tx1"/>
                </a:solidFill>
                <a:latin typeface="Comic Sans MS" panose="030F0702030302020204" pitchFamily="66" charset="0"/>
              </a:defRPr>
            </a:lvl2pPr>
            <a:lvl3pPr>
              <a:defRPr sz="2000">
                <a:solidFill>
                  <a:schemeClr val="tx1"/>
                </a:solidFill>
                <a:latin typeface="Comic Sans MS" panose="030F0702030302020204" pitchFamily="66" charset="0"/>
              </a:defRPr>
            </a:lvl3pPr>
            <a:lvl4pPr>
              <a:defRPr sz="2000">
                <a:solidFill>
                  <a:schemeClr val="tx1"/>
                </a:solidFill>
                <a:latin typeface="Comic Sans MS" panose="030F0702030302020204" pitchFamily="66" charset="0"/>
              </a:defRPr>
            </a:lvl4pPr>
            <a:lvl5pPr>
              <a:defRPr sz="2000">
                <a:solidFill>
                  <a:schemeClr val="tx1"/>
                </a:solidFill>
                <a:latin typeface="Comic Sans MS" panose="030F0702030302020204" pitchFamily="66" charset="0"/>
              </a:defRPr>
            </a:lvl5pPr>
            <a:lvl6pPr algn="ctr" eaLnBrk="0" fontAlgn="base" hangingPunct="0">
              <a:spcBef>
                <a:spcPct val="0"/>
              </a:spcBef>
              <a:spcAft>
                <a:spcPct val="0"/>
              </a:spcAft>
              <a:defRPr sz="2000">
                <a:solidFill>
                  <a:schemeClr val="tx1"/>
                </a:solidFill>
                <a:latin typeface="Comic Sans MS" panose="030F0702030302020204" pitchFamily="66" charset="0"/>
              </a:defRPr>
            </a:lvl6pPr>
            <a:lvl7pPr algn="ctr" eaLnBrk="0" fontAlgn="base" hangingPunct="0">
              <a:spcBef>
                <a:spcPct val="0"/>
              </a:spcBef>
              <a:spcAft>
                <a:spcPct val="0"/>
              </a:spcAft>
              <a:defRPr sz="2000">
                <a:solidFill>
                  <a:schemeClr val="tx1"/>
                </a:solidFill>
                <a:latin typeface="Comic Sans MS" panose="030F0702030302020204" pitchFamily="66" charset="0"/>
              </a:defRPr>
            </a:lvl7pPr>
            <a:lvl8pPr algn="ctr" eaLnBrk="0" fontAlgn="base" hangingPunct="0">
              <a:spcBef>
                <a:spcPct val="0"/>
              </a:spcBef>
              <a:spcAft>
                <a:spcPct val="0"/>
              </a:spcAft>
              <a:defRPr sz="2000">
                <a:solidFill>
                  <a:schemeClr val="tx1"/>
                </a:solidFill>
                <a:latin typeface="Comic Sans MS" panose="030F0702030302020204" pitchFamily="66" charset="0"/>
              </a:defRPr>
            </a:lvl8pPr>
            <a:lvl9pPr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lnSpc>
                <a:spcPct val="105000"/>
              </a:lnSpc>
              <a:spcBef>
                <a:spcPct val="30000"/>
              </a:spcBef>
              <a:buSzPct val="80000"/>
              <a:defRPr/>
            </a:pPr>
            <a:r>
              <a:rPr lang="en-US" altLang="id-ID" sz="2400">
                <a:solidFill>
                  <a:srgbClr val="800000"/>
                </a:solidFill>
                <a:effectLst>
                  <a:outerShdw blurRad="38100" dist="38100" dir="2700000" algn="tl">
                    <a:srgbClr val="C0C0C0"/>
                  </a:outerShdw>
                </a:effectLst>
                <a:latin typeface="Arial" panose="020B0604020202020204" pitchFamily="34" charset="0"/>
              </a:rPr>
              <a:t>Appendix 6B</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9074" name="Rectangle 2">
            <a:extLst>
              <a:ext uri="{FF2B5EF4-FFF2-40B4-BE49-F238E27FC236}">
                <a16:creationId xmlns:a16="http://schemas.microsoft.com/office/drawing/2014/main" id="{EFBA4C57-217B-4EEB-B952-49F9FA6162B6}"/>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Estimating Inventories</a:t>
            </a:r>
          </a:p>
        </p:txBody>
      </p:sp>
      <p:sp>
        <p:nvSpPr>
          <p:cNvPr id="89091" name="Text Box 4">
            <a:extLst>
              <a:ext uri="{FF2B5EF4-FFF2-40B4-BE49-F238E27FC236}">
                <a16:creationId xmlns:a16="http://schemas.microsoft.com/office/drawing/2014/main" id="{10558837-B58F-4700-982D-F18BA0531362}"/>
              </a:ext>
            </a:extLst>
          </p:cNvPr>
          <p:cNvSpPr txBox="1">
            <a:spLocks noChangeArrowheads="1"/>
          </p:cNvSpPr>
          <p:nvPr/>
        </p:nvSpPr>
        <p:spPr bwMode="auto">
          <a:xfrm>
            <a:off x="2209800" y="1371600"/>
            <a:ext cx="7924800" cy="1766888"/>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0000"/>
              </a:lnSpc>
              <a:spcBef>
                <a:spcPct val="0"/>
              </a:spcBef>
              <a:buClrTx/>
              <a:buSzTx/>
              <a:buFontTx/>
              <a:buNone/>
            </a:pPr>
            <a:r>
              <a:rPr lang="en-US" altLang="id-ID" sz="2000">
                <a:solidFill>
                  <a:srgbClr val="800000"/>
                </a:solidFill>
              </a:rPr>
              <a:t>Illustration:</a:t>
            </a:r>
            <a:r>
              <a:rPr lang="en-US" altLang="id-ID" sz="2000" b="0">
                <a:solidFill>
                  <a:schemeClr val="tx1"/>
                </a:solidFill>
              </a:rPr>
              <a:t>  Kishwaukee Company’s records for January show net sales of $200,000, beginning inventory $40,000, and cost of goods purchased $120,000.  The company expects to earn a 30% gross profit rate.  Compute the estimated cost of the ending inventory at January 31 under the gross profit method.</a:t>
            </a:r>
          </a:p>
        </p:txBody>
      </p:sp>
      <p:sp>
        <p:nvSpPr>
          <p:cNvPr id="897027" name="Text Box 3">
            <a:extLst>
              <a:ext uri="{FF2B5EF4-FFF2-40B4-BE49-F238E27FC236}">
                <a16:creationId xmlns:a16="http://schemas.microsoft.com/office/drawing/2014/main" id="{F01B94BE-A62A-4AFB-82C1-2DEE7937AB82}"/>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8  Describe the two methods of estimating inventories.</a:t>
            </a:r>
          </a:p>
        </p:txBody>
      </p:sp>
      <p:pic>
        <p:nvPicPr>
          <p:cNvPr id="89093" name="Picture 11">
            <a:extLst>
              <a:ext uri="{FF2B5EF4-FFF2-40B4-BE49-F238E27FC236}">
                <a16:creationId xmlns:a16="http://schemas.microsoft.com/office/drawing/2014/main" id="{7B947819-AE6A-4578-9B4D-76D4926EB5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1" y="3349626"/>
            <a:ext cx="6372225" cy="2898775"/>
          </a:xfrm>
          <a:prstGeom prst="rect">
            <a:avLst/>
          </a:prstGeom>
          <a:noFill/>
          <a:ln w="28575" cap="sq">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9094" name="Text Box 9">
            <a:extLst>
              <a:ext uri="{FF2B5EF4-FFF2-40B4-BE49-F238E27FC236}">
                <a16:creationId xmlns:a16="http://schemas.microsoft.com/office/drawing/2014/main" id="{33067AD2-8230-4D97-92F0-FED9F0DD7AF4}"/>
              </a:ext>
            </a:extLst>
          </p:cNvPr>
          <p:cNvSpPr txBox="1">
            <a:spLocks noChangeArrowheads="1"/>
          </p:cNvSpPr>
          <p:nvPr/>
        </p:nvSpPr>
        <p:spPr bwMode="auto">
          <a:xfrm>
            <a:off x="8915400" y="3306764"/>
            <a:ext cx="15240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6B-2</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9074" name="Rectangle 2">
            <a:extLst>
              <a:ext uri="{FF2B5EF4-FFF2-40B4-BE49-F238E27FC236}">
                <a16:creationId xmlns:a16="http://schemas.microsoft.com/office/drawing/2014/main" id="{FE6EB75F-9961-41F2-8B7D-5A20D609753D}"/>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Estimating Inventories</a:t>
            </a:r>
          </a:p>
        </p:txBody>
      </p:sp>
      <p:sp>
        <p:nvSpPr>
          <p:cNvPr id="91139" name="Text Box 4">
            <a:extLst>
              <a:ext uri="{FF2B5EF4-FFF2-40B4-BE49-F238E27FC236}">
                <a16:creationId xmlns:a16="http://schemas.microsoft.com/office/drawing/2014/main" id="{CB098219-9C90-4794-9E35-0B3F1ED0B31B}"/>
              </a:ext>
            </a:extLst>
          </p:cNvPr>
          <p:cNvSpPr txBox="1">
            <a:spLocks noChangeArrowheads="1"/>
          </p:cNvSpPr>
          <p:nvPr/>
        </p:nvSpPr>
        <p:spPr bwMode="auto">
          <a:xfrm>
            <a:off x="2209800" y="2038350"/>
            <a:ext cx="7924800" cy="863600"/>
          </a:xfrm>
          <a:prstGeom prst="rect">
            <a:avLst/>
          </a:prstGeom>
          <a:solidFill>
            <a:schemeClr val="bg1"/>
          </a:solidFill>
          <a:ln>
            <a:noFill/>
          </a:ln>
          <a:effectLst/>
          <a:extLst>
            <a:ext uri="{91240B29-F687-4F45-9708-019B960494DF}">
              <a14:hiddenLine xmlns:a14="http://schemas.microsoft.com/office/drawing/2010/main" w="38100"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0"/>
              </a:spcBef>
              <a:buClrTx/>
              <a:buSzTx/>
              <a:buFontTx/>
              <a:buNone/>
            </a:pPr>
            <a:r>
              <a:rPr lang="en-US" altLang="id-ID" sz="2200" b="0">
                <a:solidFill>
                  <a:schemeClr val="tx1"/>
                </a:solidFill>
              </a:rPr>
              <a:t>Company applies the cost-to-retail percentage to ending inventory at retail prices to determine inventory at cost.</a:t>
            </a:r>
          </a:p>
        </p:txBody>
      </p:sp>
      <p:sp>
        <p:nvSpPr>
          <p:cNvPr id="91140" name="Text Box 5">
            <a:extLst>
              <a:ext uri="{FF2B5EF4-FFF2-40B4-BE49-F238E27FC236}">
                <a16:creationId xmlns:a16="http://schemas.microsoft.com/office/drawing/2014/main" id="{B42546DA-645B-4F16-91BD-0DFDFA6F2B75}"/>
              </a:ext>
            </a:extLst>
          </p:cNvPr>
          <p:cNvSpPr txBox="1">
            <a:spLocks noChangeArrowheads="1"/>
          </p:cNvSpPr>
          <p:nvPr/>
        </p:nvSpPr>
        <p:spPr bwMode="auto">
          <a:xfrm>
            <a:off x="2209800" y="1441450"/>
            <a:ext cx="75438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Retail Inventory Method</a:t>
            </a:r>
          </a:p>
        </p:txBody>
      </p:sp>
      <p:sp>
        <p:nvSpPr>
          <p:cNvPr id="897027" name="Text Box 3">
            <a:extLst>
              <a:ext uri="{FF2B5EF4-FFF2-40B4-BE49-F238E27FC236}">
                <a16:creationId xmlns:a16="http://schemas.microsoft.com/office/drawing/2014/main" id="{A7BEB771-5358-49F1-888F-15AF42C61169}"/>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8  Describe the two methods of estimating inventories.</a:t>
            </a:r>
          </a:p>
        </p:txBody>
      </p:sp>
      <p:pic>
        <p:nvPicPr>
          <p:cNvPr id="91142" name="Picture 8">
            <a:extLst>
              <a:ext uri="{FF2B5EF4-FFF2-40B4-BE49-F238E27FC236}">
                <a16:creationId xmlns:a16="http://schemas.microsoft.com/office/drawing/2014/main" id="{3C7EEABF-A473-4379-BEDC-9A7DB7C992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3124200"/>
            <a:ext cx="7391400" cy="297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1143" name="Text Box 9">
            <a:extLst>
              <a:ext uri="{FF2B5EF4-FFF2-40B4-BE49-F238E27FC236}">
                <a16:creationId xmlns:a16="http://schemas.microsoft.com/office/drawing/2014/main" id="{A1937B1B-2900-4E2B-8ECB-4B6BA63685FD}"/>
              </a:ext>
            </a:extLst>
          </p:cNvPr>
          <p:cNvSpPr txBox="1">
            <a:spLocks noChangeArrowheads="1"/>
          </p:cNvSpPr>
          <p:nvPr/>
        </p:nvSpPr>
        <p:spPr bwMode="auto">
          <a:xfrm>
            <a:off x="8991600" y="2973389"/>
            <a:ext cx="15240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6B-3</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9074" name="Rectangle 2">
            <a:extLst>
              <a:ext uri="{FF2B5EF4-FFF2-40B4-BE49-F238E27FC236}">
                <a16:creationId xmlns:a16="http://schemas.microsoft.com/office/drawing/2014/main" id="{DA42BDD8-117F-42F8-A7C9-8E4A414C9B02}"/>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Estimating Inventories</a:t>
            </a:r>
          </a:p>
        </p:txBody>
      </p:sp>
      <p:sp>
        <p:nvSpPr>
          <p:cNvPr id="897027" name="Text Box 3">
            <a:extLst>
              <a:ext uri="{FF2B5EF4-FFF2-40B4-BE49-F238E27FC236}">
                <a16:creationId xmlns:a16="http://schemas.microsoft.com/office/drawing/2014/main" id="{8A0F9BB6-2CA6-4252-B5F2-BC8330EA4D72}"/>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8  Describe the two methods of estimating inventories.</a:t>
            </a:r>
          </a:p>
        </p:txBody>
      </p:sp>
      <p:sp>
        <p:nvSpPr>
          <p:cNvPr id="93188" name="Text Box 4">
            <a:extLst>
              <a:ext uri="{FF2B5EF4-FFF2-40B4-BE49-F238E27FC236}">
                <a16:creationId xmlns:a16="http://schemas.microsoft.com/office/drawing/2014/main" id="{8EC00C1F-3F34-4D35-AE1F-6855592E1E80}"/>
              </a:ext>
            </a:extLst>
          </p:cNvPr>
          <p:cNvSpPr txBox="1">
            <a:spLocks noChangeArrowheads="1"/>
          </p:cNvSpPr>
          <p:nvPr/>
        </p:nvSpPr>
        <p:spPr bwMode="auto">
          <a:xfrm>
            <a:off x="2133600" y="4999038"/>
            <a:ext cx="8229600" cy="762000"/>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0000"/>
              </a:lnSpc>
              <a:spcBef>
                <a:spcPct val="0"/>
              </a:spcBef>
              <a:buClrTx/>
              <a:buSzTx/>
              <a:buFontTx/>
              <a:buNone/>
            </a:pPr>
            <a:r>
              <a:rPr lang="en-US" altLang="id-ID" sz="2000" b="0">
                <a:solidFill>
                  <a:schemeClr val="tx1"/>
                </a:solidFill>
              </a:rPr>
              <a:t>Note that it is not necessary to take a physical inventory to determine the estimated cost of goods on hand at any given time.</a:t>
            </a:r>
          </a:p>
        </p:txBody>
      </p:sp>
      <p:pic>
        <p:nvPicPr>
          <p:cNvPr id="93189" name="Picture 9">
            <a:extLst>
              <a:ext uri="{FF2B5EF4-FFF2-40B4-BE49-F238E27FC236}">
                <a16:creationId xmlns:a16="http://schemas.microsoft.com/office/drawing/2014/main" id="{D2155A37-3529-4F47-B2D6-6A314C3611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2284414"/>
            <a:ext cx="7848600" cy="2363787"/>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3190" name="Text Box 9">
            <a:extLst>
              <a:ext uri="{FF2B5EF4-FFF2-40B4-BE49-F238E27FC236}">
                <a16:creationId xmlns:a16="http://schemas.microsoft.com/office/drawing/2014/main" id="{8DD33CD0-76DA-4997-A39E-C2C8CF38A3B0}"/>
              </a:ext>
            </a:extLst>
          </p:cNvPr>
          <p:cNvSpPr txBox="1">
            <a:spLocks noChangeArrowheads="1"/>
          </p:cNvSpPr>
          <p:nvPr/>
        </p:nvSpPr>
        <p:spPr bwMode="auto">
          <a:xfrm>
            <a:off x="8610600" y="1905000"/>
            <a:ext cx="15240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6B-4</a:t>
            </a:r>
          </a:p>
        </p:txBody>
      </p:sp>
      <p:sp>
        <p:nvSpPr>
          <p:cNvPr id="93191" name="Rectangle 11">
            <a:extLst>
              <a:ext uri="{FF2B5EF4-FFF2-40B4-BE49-F238E27FC236}">
                <a16:creationId xmlns:a16="http://schemas.microsoft.com/office/drawing/2014/main" id="{DC7A515A-FA2C-4A23-8962-EF1D244BB610}"/>
              </a:ext>
            </a:extLst>
          </p:cNvPr>
          <p:cNvSpPr>
            <a:spLocks noChangeArrowheads="1"/>
          </p:cNvSpPr>
          <p:nvPr/>
        </p:nvSpPr>
        <p:spPr bwMode="auto">
          <a:xfrm>
            <a:off x="2211388" y="1470025"/>
            <a:ext cx="1841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2400">
                <a:solidFill>
                  <a:srgbClr val="800000"/>
                </a:solidFill>
              </a:rPr>
              <a:t>Illustration:</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ext Box 1026">
            <a:extLst>
              <a:ext uri="{FF2B5EF4-FFF2-40B4-BE49-F238E27FC236}">
                <a16:creationId xmlns:a16="http://schemas.microsoft.com/office/drawing/2014/main" id="{9352DB03-E2B1-4D86-A29F-6546D929F3A4}"/>
              </a:ext>
            </a:extLst>
          </p:cNvPr>
          <p:cNvSpPr txBox="1">
            <a:spLocks noChangeArrowheads="1"/>
          </p:cNvSpPr>
          <p:nvPr/>
        </p:nvSpPr>
        <p:spPr bwMode="auto">
          <a:xfrm>
            <a:off x="2209800" y="2106614"/>
            <a:ext cx="7924800" cy="364172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15000"/>
              </a:lnSpc>
              <a:spcBef>
                <a:spcPct val="35000"/>
              </a:spcBef>
              <a:spcAft>
                <a:spcPct val="20000"/>
              </a:spcAft>
              <a:buClrTx/>
              <a:buSzPct val="80000"/>
              <a:buFontTx/>
              <a:buBlip>
                <a:blip r:embed="rId3"/>
              </a:buBlip>
            </a:pPr>
            <a:r>
              <a:rPr lang="en-US" altLang="id-ID">
                <a:solidFill>
                  <a:srgbClr val="000000"/>
                </a:solidFill>
              </a:rPr>
              <a:t>Latest goods </a:t>
            </a:r>
            <a:r>
              <a:rPr lang="en-US" altLang="id-ID" b="0">
                <a:solidFill>
                  <a:srgbClr val="000000"/>
                </a:solidFill>
              </a:rPr>
              <a:t>purchased are first to be sold. </a:t>
            </a:r>
          </a:p>
          <a:p>
            <a:pPr lvl="1">
              <a:lnSpc>
                <a:spcPct val="115000"/>
              </a:lnSpc>
              <a:spcBef>
                <a:spcPct val="35000"/>
              </a:spcBef>
              <a:spcAft>
                <a:spcPct val="20000"/>
              </a:spcAft>
              <a:buClrTx/>
              <a:buSzPct val="80000"/>
              <a:buFontTx/>
              <a:buBlip>
                <a:blip r:embed="rId3"/>
              </a:buBlip>
            </a:pPr>
            <a:r>
              <a:rPr lang="en-US" altLang="id-ID" b="0">
                <a:solidFill>
                  <a:srgbClr val="000000"/>
                </a:solidFill>
              </a:rPr>
              <a:t>Seldom coincides with actual physical flow of merchandise.</a:t>
            </a:r>
          </a:p>
          <a:p>
            <a:pPr lvl="1">
              <a:lnSpc>
                <a:spcPct val="115000"/>
              </a:lnSpc>
              <a:spcBef>
                <a:spcPct val="35000"/>
              </a:spcBef>
              <a:spcAft>
                <a:spcPct val="20000"/>
              </a:spcAft>
              <a:buClrTx/>
              <a:buSzPct val="80000"/>
              <a:buFontTx/>
              <a:buBlip>
                <a:blip r:embed="rId3"/>
              </a:buBlip>
            </a:pPr>
            <a:r>
              <a:rPr lang="en-US" altLang="id-ID" b="0">
                <a:solidFill>
                  <a:srgbClr val="000000"/>
                </a:solidFill>
              </a:rPr>
              <a:t>Exceptions include goods stored in piles, such as coal or hay.</a:t>
            </a:r>
          </a:p>
          <a:p>
            <a:pPr lvl="1">
              <a:lnSpc>
                <a:spcPct val="115000"/>
              </a:lnSpc>
              <a:spcBef>
                <a:spcPct val="35000"/>
              </a:spcBef>
              <a:spcAft>
                <a:spcPct val="20000"/>
              </a:spcAft>
              <a:buClrTx/>
              <a:buSzPct val="80000"/>
              <a:buFontTx/>
              <a:buBlip>
                <a:blip r:embed="rId3"/>
              </a:buBlip>
            </a:pPr>
            <a:r>
              <a:rPr lang="en-US" altLang="id-ID" b="0">
                <a:solidFill>
                  <a:srgbClr val="000000"/>
                </a:solidFill>
              </a:rPr>
              <a:t>Under IFRS, LIFO is not permitted for financial reporting purposes.</a:t>
            </a:r>
          </a:p>
        </p:txBody>
      </p:sp>
      <p:sp>
        <p:nvSpPr>
          <p:cNvPr id="95235" name="Text Box 1027">
            <a:extLst>
              <a:ext uri="{FF2B5EF4-FFF2-40B4-BE49-F238E27FC236}">
                <a16:creationId xmlns:a16="http://schemas.microsoft.com/office/drawing/2014/main" id="{9A7C0C24-768E-4544-A56E-4D3B33F65ED6}"/>
              </a:ext>
            </a:extLst>
          </p:cNvPr>
          <p:cNvSpPr txBox="1">
            <a:spLocks noChangeArrowheads="1"/>
          </p:cNvSpPr>
          <p:nvPr/>
        </p:nvSpPr>
        <p:spPr bwMode="auto">
          <a:xfrm>
            <a:off x="2057401" y="144145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“Last-In-First-Out (LIFO)”</a:t>
            </a:r>
          </a:p>
        </p:txBody>
      </p:sp>
      <p:sp>
        <p:nvSpPr>
          <p:cNvPr id="869381" name="Rectangle 1029">
            <a:extLst>
              <a:ext uri="{FF2B5EF4-FFF2-40B4-BE49-F238E27FC236}">
                <a16:creationId xmlns:a16="http://schemas.microsoft.com/office/drawing/2014/main" id="{541ED92B-10C8-42D3-970B-289EC75454BB}"/>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LIFO Inventory Method</a:t>
            </a:r>
          </a:p>
        </p:txBody>
      </p:sp>
      <p:sp>
        <p:nvSpPr>
          <p:cNvPr id="897027" name="Text Box 3">
            <a:extLst>
              <a:ext uri="{FF2B5EF4-FFF2-40B4-BE49-F238E27FC236}">
                <a16:creationId xmlns:a16="http://schemas.microsoft.com/office/drawing/2014/main" id="{F009DA90-0F13-4A92-B126-299D14EB4DFA}"/>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9  Apply the LIFO inventory costing method.</a:t>
            </a:r>
          </a:p>
        </p:txBody>
      </p:sp>
      <p:sp>
        <p:nvSpPr>
          <p:cNvPr id="183303" name="Text Box 7">
            <a:extLst>
              <a:ext uri="{FF2B5EF4-FFF2-40B4-BE49-F238E27FC236}">
                <a16:creationId xmlns:a16="http://schemas.microsoft.com/office/drawing/2014/main" id="{FFFE942A-F701-45F7-8F2E-28947BAF0819}"/>
              </a:ext>
            </a:extLst>
          </p:cNvPr>
          <p:cNvSpPr txBox="1">
            <a:spLocks noChangeArrowheads="1"/>
          </p:cNvSpPr>
          <p:nvPr/>
        </p:nvSpPr>
        <p:spPr bwMode="auto">
          <a:xfrm>
            <a:off x="8077200" y="1295401"/>
            <a:ext cx="2133600" cy="453201"/>
          </a:xfrm>
          <a:prstGeom prst="rect">
            <a:avLst/>
          </a:prstGeom>
          <a:solidFill>
            <a:schemeClr val="bg1"/>
          </a:solidFill>
          <a:ln>
            <a:noFill/>
          </a:ln>
          <a:effectLst/>
        </p:spPr>
        <p:txBody>
          <a:bodyPr>
            <a:spAutoFit/>
          </a:bodyPr>
          <a:lstStyle>
            <a:lvl1pPr>
              <a:defRPr sz="2000">
                <a:solidFill>
                  <a:schemeClr val="tx1"/>
                </a:solidFill>
                <a:latin typeface="Comic Sans MS" panose="030F0702030302020204" pitchFamily="66" charset="0"/>
              </a:defRPr>
            </a:lvl1pPr>
            <a:lvl2pPr marL="571500">
              <a:defRPr sz="2000">
                <a:solidFill>
                  <a:schemeClr val="tx1"/>
                </a:solidFill>
                <a:latin typeface="Comic Sans MS" panose="030F0702030302020204" pitchFamily="66" charset="0"/>
              </a:defRPr>
            </a:lvl2pPr>
            <a:lvl3pPr>
              <a:defRPr sz="2000">
                <a:solidFill>
                  <a:schemeClr val="tx1"/>
                </a:solidFill>
                <a:latin typeface="Comic Sans MS" panose="030F0702030302020204" pitchFamily="66" charset="0"/>
              </a:defRPr>
            </a:lvl3pPr>
            <a:lvl4pPr>
              <a:defRPr sz="2000">
                <a:solidFill>
                  <a:schemeClr val="tx1"/>
                </a:solidFill>
                <a:latin typeface="Comic Sans MS" panose="030F0702030302020204" pitchFamily="66" charset="0"/>
              </a:defRPr>
            </a:lvl4pPr>
            <a:lvl5pPr>
              <a:defRPr sz="2000">
                <a:solidFill>
                  <a:schemeClr val="tx1"/>
                </a:solidFill>
                <a:latin typeface="Comic Sans MS" panose="030F0702030302020204" pitchFamily="66" charset="0"/>
              </a:defRPr>
            </a:lvl5pPr>
            <a:lvl6pPr algn="ctr" eaLnBrk="0" fontAlgn="base" hangingPunct="0">
              <a:spcBef>
                <a:spcPct val="0"/>
              </a:spcBef>
              <a:spcAft>
                <a:spcPct val="0"/>
              </a:spcAft>
              <a:defRPr sz="2000">
                <a:solidFill>
                  <a:schemeClr val="tx1"/>
                </a:solidFill>
                <a:latin typeface="Comic Sans MS" panose="030F0702030302020204" pitchFamily="66" charset="0"/>
              </a:defRPr>
            </a:lvl6pPr>
            <a:lvl7pPr algn="ctr" eaLnBrk="0" fontAlgn="base" hangingPunct="0">
              <a:spcBef>
                <a:spcPct val="0"/>
              </a:spcBef>
              <a:spcAft>
                <a:spcPct val="0"/>
              </a:spcAft>
              <a:defRPr sz="2000">
                <a:solidFill>
                  <a:schemeClr val="tx1"/>
                </a:solidFill>
                <a:latin typeface="Comic Sans MS" panose="030F0702030302020204" pitchFamily="66" charset="0"/>
              </a:defRPr>
            </a:lvl7pPr>
            <a:lvl8pPr algn="ctr" eaLnBrk="0" fontAlgn="base" hangingPunct="0">
              <a:spcBef>
                <a:spcPct val="0"/>
              </a:spcBef>
              <a:spcAft>
                <a:spcPct val="0"/>
              </a:spcAft>
              <a:defRPr sz="2000">
                <a:solidFill>
                  <a:schemeClr val="tx1"/>
                </a:solidFill>
                <a:latin typeface="Comic Sans MS" panose="030F0702030302020204" pitchFamily="66" charset="0"/>
              </a:defRPr>
            </a:lvl8pPr>
            <a:lvl9pPr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lnSpc>
                <a:spcPct val="105000"/>
              </a:lnSpc>
              <a:spcBef>
                <a:spcPct val="30000"/>
              </a:spcBef>
              <a:buSzPct val="80000"/>
              <a:defRPr/>
            </a:pPr>
            <a:r>
              <a:rPr lang="en-US" altLang="id-ID" sz="2400">
                <a:solidFill>
                  <a:srgbClr val="800000"/>
                </a:solidFill>
                <a:effectLst>
                  <a:outerShdw blurRad="38100" dist="38100" dir="2700000" algn="tl">
                    <a:srgbClr val="C0C0C0"/>
                  </a:outerShdw>
                </a:effectLst>
                <a:latin typeface="Arial" panose="020B0604020202020204" pitchFamily="34" charset="0"/>
              </a:rPr>
              <a:t>Appendix 6C</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a:extLst>
              <a:ext uri="{FF2B5EF4-FFF2-40B4-BE49-F238E27FC236}">
                <a16:creationId xmlns:a16="http://schemas.microsoft.com/office/drawing/2014/main" id="{4B8B5C85-4E6F-4271-9833-24AE5E9E43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1954214"/>
            <a:ext cx="8001000" cy="2693987"/>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7283" name="Text Box 2">
            <a:extLst>
              <a:ext uri="{FF2B5EF4-FFF2-40B4-BE49-F238E27FC236}">
                <a16:creationId xmlns:a16="http://schemas.microsoft.com/office/drawing/2014/main" id="{23B7DCC7-93BA-4D9D-8003-B7C274F037D4}"/>
              </a:ext>
            </a:extLst>
          </p:cNvPr>
          <p:cNvSpPr txBox="1">
            <a:spLocks noChangeArrowheads="1"/>
          </p:cNvSpPr>
          <p:nvPr/>
        </p:nvSpPr>
        <p:spPr bwMode="auto">
          <a:xfrm>
            <a:off x="2209800" y="4800600"/>
            <a:ext cx="7772400" cy="1250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102870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2573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35000"/>
              </a:spcBef>
              <a:buClrTx/>
              <a:buSzPct val="80000"/>
              <a:buFontTx/>
              <a:buBlip>
                <a:blip r:embed="rId4"/>
              </a:buBlip>
            </a:pPr>
            <a:r>
              <a:rPr lang="en-US" altLang="id-ID" sz="2000" b="0">
                <a:solidFill>
                  <a:schemeClr val="tx1"/>
                </a:solidFill>
              </a:rPr>
              <a:t>Ishikawa uses a periodic inventory system. </a:t>
            </a:r>
          </a:p>
          <a:p>
            <a:pPr>
              <a:lnSpc>
                <a:spcPct val="115000"/>
              </a:lnSpc>
              <a:spcBef>
                <a:spcPct val="35000"/>
              </a:spcBef>
              <a:buClrTx/>
              <a:buSzPct val="80000"/>
              <a:buFontTx/>
              <a:buBlip>
                <a:blip r:embed="rId4"/>
              </a:buBlip>
            </a:pPr>
            <a:r>
              <a:rPr lang="en-US" altLang="id-ID" sz="2000" b="0">
                <a:solidFill>
                  <a:schemeClr val="tx1"/>
                </a:solidFill>
              </a:rPr>
              <a:t>Physical inventory determined that Ishikawa sold 550 units and had 450 units in inventory at December 31.</a:t>
            </a:r>
          </a:p>
        </p:txBody>
      </p:sp>
      <p:sp>
        <p:nvSpPr>
          <p:cNvPr id="97284" name="Text Box 6">
            <a:extLst>
              <a:ext uri="{FF2B5EF4-FFF2-40B4-BE49-F238E27FC236}">
                <a16:creationId xmlns:a16="http://schemas.microsoft.com/office/drawing/2014/main" id="{41AF03FC-13EB-4A90-A310-D873F90477DE}"/>
              </a:ext>
            </a:extLst>
          </p:cNvPr>
          <p:cNvSpPr txBox="1">
            <a:spLocks noChangeArrowheads="1"/>
          </p:cNvSpPr>
          <p:nvPr/>
        </p:nvSpPr>
        <p:spPr bwMode="auto">
          <a:xfrm>
            <a:off x="8839200" y="1603375"/>
            <a:ext cx="13716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6-4</a:t>
            </a:r>
          </a:p>
        </p:txBody>
      </p:sp>
      <p:sp>
        <p:nvSpPr>
          <p:cNvPr id="97285" name="Text Box 3">
            <a:extLst>
              <a:ext uri="{FF2B5EF4-FFF2-40B4-BE49-F238E27FC236}">
                <a16:creationId xmlns:a16="http://schemas.microsoft.com/office/drawing/2014/main" id="{E462C544-27D3-42A7-B9A3-81A759FBE178}"/>
              </a:ext>
            </a:extLst>
          </p:cNvPr>
          <p:cNvSpPr txBox="1">
            <a:spLocks noChangeArrowheads="1"/>
          </p:cNvSpPr>
          <p:nvPr/>
        </p:nvSpPr>
        <p:spPr bwMode="auto">
          <a:xfrm>
            <a:off x="2057401" y="129540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800000"/>
                </a:solidFill>
              </a:rPr>
              <a:t>Illustration</a:t>
            </a:r>
          </a:p>
        </p:txBody>
      </p:sp>
      <p:sp>
        <p:nvSpPr>
          <p:cNvPr id="869381" name="Rectangle 1029">
            <a:extLst>
              <a:ext uri="{FF2B5EF4-FFF2-40B4-BE49-F238E27FC236}">
                <a16:creationId xmlns:a16="http://schemas.microsoft.com/office/drawing/2014/main" id="{0926C17B-F7A1-437B-B7A6-699A3DB0D218}"/>
              </a:ext>
            </a:extLst>
          </p:cNvPr>
          <p:cNvSpPr>
            <a:spLocks noChangeArrowheads="1"/>
          </p:cNvSpPr>
          <p:nvPr/>
        </p:nvSpPr>
        <p:spPr bwMode="auto">
          <a:xfrm>
            <a:off x="1981200" y="457200"/>
            <a:ext cx="8229600" cy="560388"/>
          </a:xfrm>
          <a:prstGeom prst="rect">
            <a:avLst/>
          </a:prstGeom>
          <a:solidFill>
            <a:srgbClr val="990000"/>
          </a:solidFill>
          <a:ln w="12700" algn="ctr">
            <a:solidFill>
              <a:schemeClr val="tx1"/>
            </a:solidFill>
            <a:miter lim="800000"/>
            <a:headEnd/>
            <a:tailEnd/>
          </a:ln>
          <a:effectLst>
            <a:outerShdw dist="107763" dir="2700000" algn="ctr" rotWithShape="0">
              <a:schemeClr val="bg2"/>
            </a:outerShdw>
          </a:effectLst>
        </p:spPr>
        <p:txBody>
          <a:bodyPr lIns="90488" tIns="44450" rIns="90488" bIns="44450"/>
          <a:lstStyle>
            <a:lvl1pPr marL="109538">
              <a:defRPr sz="3000" b="1" i="1">
                <a:solidFill>
                  <a:schemeClr val="tx1"/>
                </a:solidFill>
                <a:latin typeface="Comic Sans MS" panose="030F0702030302020204" pitchFamily="66" charset="0"/>
              </a:defRPr>
            </a:lvl1pPr>
            <a:lvl2pPr marL="109538">
              <a:defRPr sz="3000" b="1" i="1">
                <a:solidFill>
                  <a:schemeClr val="tx1"/>
                </a:solidFill>
                <a:latin typeface="Comic Sans MS" panose="030F0702030302020204" pitchFamily="66" charset="0"/>
              </a:defRPr>
            </a:lvl2pPr>
            <a:lvl3pPr marL="109538">
              <a:defRPr sz="3000" b="1" i="1">
                <a:solidFill>
                  <a:schemeClr val="tx1"/>
                </a:solidFill>
                <a:latin typeface="Comic Sans MS" panose="030F0702030302020204" pitchFamily="66" charset="0"/>
              </a:defRPr>
            </a:lvl3pPr>
            <a:lvl4pPr marL="109538">
              <a:defRPr sz="3000" b="1" i="1">
                <a:solidFill>
                  <a:schemeClr val="tx1"/>
                </a:solidFill>
                <a:latin typeface="Comic Sans MS" panose="030F0702030302020204" pitchFamily="66" charset="0"/>
              </a:defRPr>
            </a:lvl4pPr>
            <a:lvl5pPr marL="109538">
              <a:defRPr sz="3000" b="1" i="1">
                <a:solidFill>
                  <a:schemeClr val="tx1"/>
                </a:solidFill>
                <a:latin typeface="Comic Sans MS" panose="030F0702030302020204" pitchFamily="66" charset="0"/>
              </a:defRPr>
            </a:lvl5pPr>
            <a:lvl6pPr marL="566738" algn="ctr" eaLnBrk="0" fontAlgn="base" hangingPunct="0">
              <a:spcBef>
                <a:spcPct val="0"/>
              </a:spcBef>
              <a:spcAft>
                <a:spcPct val="0"/>
              </a:spcAft>
              <a:defRPr sz="3000" b="1" i="1">
                <a:solidFill>
                  <a:schemeClr val="tx1"/>
                </a:solidFill>
                <a:latin typeface="Comic Sans MS" panose="030F0702030302020204" pitchFamily="66" charset="0"/>
              </a:defRPr>
            </a:lvl6pPr>
            <a:lvl7pPr marL="1023938" algn="ctr" eaLnBrk="0" fontAlgn="base" hangingPunct="0">
              <a:spcBef>
                <a:spcPct val="0"/>
              </a:spcBef>
              <a:spcAft>
                <a:spcPct val="0"/>
              </a:spcAft>
              <a:defRPr sz="3000" b="1" i="1">
                <a:solidFill>
                  <a:schemeClr val="tx1"/>
                </a:solidFill>
                <a:latin typeface="Comic Sans MS" panose="030F0702030302020204" pitchFamily="66" charset="0"/>
              </a:defRPr>
            </a:lvl7pPr>
            <a:lvl8pPr marL="1481138" algn="ctr" eaLnBrk="0" fontAlgn="base" hangingPunct="0">
              <a:spcBef>
                <a:spcPct val="0"/>
              </a:spcBef>
              <a:spcAft>
                <a:spcPct val="0"/>
              </a:spcAft>
              <a:defRPr sz="3000" b="1" i="1">
                <a:solidFill>
                  <a:schemeClr val="tx1"/>
                </a:solidFill>
                <a:latin typeface="Comic Sans MS" panose="030F0702030302020204" pitchFamily="66" charset="0"/>
              </a:defRPr>
            </a:lvl8pPr>
            <a:lvl9pPr marL="1938338" algn="ctr" eaLnBrk="0" fontAlgn="base" hangingPunct="0">
              <a:spcBef>
                <a:spcPct val="0"/>
              </a:spcBef>
              <a:spcAft>
                <a:spcPct val="0"/>
              </a:spcAft>
              <a:defRPr sz="3000" b="1" i="1">
                <a:solidFill>
                  <a:schemeClr val="tx1"/>
                </a:solidFill>
                <a:latin typeface="Comic Sans MS" panose="030F0702030302020204" pitchFamily="66" charset="0"/>
              </a:defRPr>
            </a:lvl9pPr>
          </a:lstStyle>
          <a:p>
            <a:pPr>
              <a:defRPr/>
            </a:pPr>
            <a:r>
              <a:rPr lang="en-US" altLang="id-ID" sz="2900">
                <a:solidFill>
                  <a:schemeClr val="bg1"/>
                </a:solidFill>
                <a:effectLst>
                  <a:outerShdw blurRad="38100" dist="38100" dir="2700000" algn="tl">
                    <a:srgbClr val="000000"/>
                  </a:outerShdw>
                </a:effectLst>
                <a:latin typeface="Arial" panose="020B0604020202020204" pitchFamily="34" charset="0"/>
              </a:rPr>
              <a:t>LIFO Inventory Method</a:t>
            </a:r>
          </a:p>
        </p:txBody>
      </p:sp>
      <p:sp>
        <p:nvSpPr>
          <p:cNvPr id="897027" name="Text Box 3">
            <a:extLst>
              <a:ext uri="{FF2B5EF4-FFF2-40B4-BE49-F238E27FC236}">
                <a16:creationId xmlns:a16="http://schemas.microsoft.com/office/drawing/2014/main" id="{4C737902-55BF-4AB1-95E9-550A4579F7AE}"/>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9  Apply the LIFO inventory costing method.</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a:extLst>
              <a:ext uri="{FF2B5EF4-FFF2-40B4-BE49-F238E27FC236}">
                <a16:creationId xmlns:a16="http://schemas.microsoft.com/office/drawing/2014/main" id="{C0052F50-933E-4E5E-B0D7-4CB6FB9741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6476" y="1828801"/>
            <a:ext cx="7705725" cy="4418013"/>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9331" name="Text Box 9">
            <a:extLst>
              <a:ext uri="{FF2B5EF4-FFF2-40B4-BE49-F238E27FC236}">
                <a16:creationId xmlns:a16="http://schemas.microsoft.com/office/drawing/2014/main" id="{EEFC9E91-3FED-44D9-99B8-1714CE95F0E0}"/>
              </a:ext>
            </a:extLst>
          </p:cNvPr>
          <p:cNvSpPr txBox="1">
            <a:spLocks noChangeArrowheads="1"/>
          </p:cNvSpPr>
          <p:nvPr/>
        </p:nvSpPr>
        <p:spPr bwMode="auto">
          <a:xfrm>
            <a:off x="3276600" y="1219200"/>
            <a:ext cx="5257800" cy="513410"/>
          </a:xfrm>
          <a:prstGeom prst="rect">
            <a:avLst/>
          </a:prstGeom>
          <a:solidFill>
            <a:schemeClr val="bg1"/>
          </a:solidFill>
          <a:ln>
            <a:noFill/>
          </a:ln>
          <a:extLs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05000"/>
              </a:lnSpc>
              <a:spcBef>
                <a:spcPct val="30000"/>
              </a:spcBef>
              <a:buClrTx/>
              <a:buSzPct val="80000"/>
              <a:buFontTx/>
              <a:buNone/>
            </a:pPr>
            <a:r>
              <a:rPr lang="en-US" altLang="id-ID">
                <a:solidFill>
                  <a:srgbClr val="800000"/>
                </a:solidFill>
              </a:rPr>
              <a:t>“Last-In-First-Out (LIFO)”</a:t>
            </a:r>
          </a:p>
        </p:txBody>
      </p:sp>
      <p:sp>
        <p:nvSpPr>
          <p:cNvPr id="99332" name="Text Box 6">
            <a:extLst>
              <a:ext uri="{FF2B5EF4-FFF2-40B4-BE49-F238E27FC236}">
                <a16:creationId xmlns:a16="http://schemas.microsoft.com/office/drawing/2014/main" id="{19038866-AC6D-4329-A4A5-E1A6B6697A31}"/>
              </a:ext>
            </a:extLst>
          </p:cNvPr>
          <p:cNvSpPr txBox="1">
            <a:spLocks noChangeArrowheads="1"/>
          </p:cNvSpPr>
          <p:nvPr/>
        </p:nvSpPr>
        <p:spPr bwMode="auto">
          <a:xfrm>
            <a:off x="8686800" y="1447800"/>
            <a:ext cx="13716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6C-1</a:t>
            </a:r>
          </a:p>
        </p:txBody>
      </p:sp>
      <p:sp>
        <p:nvSpPr>
          <p:cNvPr id="185351" name="Rectangle 7">
            <a:extLst>
              <a:ext uri="{FF2B5EF4-FFF2-40B4-BE49-F238E27FC236}">
                <a16:creationId xmlns:a16="http://schemas.microsoft.com/office/drawing/2014/main" id="{7B100990-C504-4092-97C7-8C7BBC7FBB42}"/>
              </a:ext>
            </a:extLst>
          </p:cNvPr>
          <p:cNvSpPr>
            <a:spLocks noChangeArrowheads="1"/>
          </p:cNvSpPr>
          <p:nvPr/>
        </p:nvSpPr>
        <p:spPr bwMode="auto">
          <a:xfrm>
            <a:off x="2286000" y="51054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85352" name="Rectangle 8">
            <a:extLst>
              <a:ext uri="{FF2B5EF4-FFF2-40B4-BE49-F238E27FC236}">
                <a16:creationId xmlns:a16="http://schemas.microsoft.com/office/drawing/2014/main" id="{A56AE962-35CA-4B18-8130-A8657BD8606C}"/>
              </a:ext>
            </a:extLst>
          </p:cNvPr>
          <p:cNvSpPr>
            <a:spLocks noChangeArrowheads="1"/>
          </p:cNvSpPr>
          <p:nvPr/>
        </p:nvSpPr>
        <p:spPr bwMode="auto">
          <a:xfrm>
            <a:off x="2286000" y="53340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85353" name="Rectangle 9">
            <a:extLst>
              <a:ext uri="{FF2B5EF4-FFF2-40B4-BE49-F238E27FC236}">
                <a16:creationId xmlns:a16="http://schemas.microsoft.com/office/drawing/2014/main" id="{EFF0CFFD-5010-430C-8EE5-99398D7B2504}"/>
              </a:ext>
            </a:extLst>
          </p:cNvPr>
          <p:cNvSpPr>
            <a:spLocks noChangeArrowheads="1"/>
          </p:cNvSpPr>
          <p:nvPr/>
        </p:nvSpPr>
        <p:spPr bwMode="auto">
          <a:xfrm>
            <a:off x="2286000" y="55626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85354" name="Rectangle 10">
            <a:extLst>
              <a:ext uri="{FF2B5EF4-FFF2-40B4-BE49-F238E27FC236}">
                <a16:creationId xmlns:a16="http://schemas.microsoft.com/office/drawing/2014/main" id="{77E22C29-2007-4F72-B449-F044F6240D5A}"/>
              </a:ext>
            </a:extLst>
          </p:cNvPr>
          <p:cNvSpPr>
            <a:spLocks noChangeArrowheads="1"/>
          </p:cNvSpPr>
          <p:nvPr/>
        </p:nvSpPr>
        <p:spPr bwMode="auto">
          <a:xfrm>
            <a:off x="2286000" y="58674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85355" name="Rectangle 11">
            <a:extLst>
              <a:ext uri="{FF2B5EF4-FFF2-40B4-BE49-F238E27FC236}">
                <a16:creationId xmlns:a16="http://schemas.microsoft.com/office/drawing/2014/main" id="{A8DE008A-098F-466D-A260-9ED00EB2FA08}"/>
              </a:ext>
            </a:extLst>
          </p:cNvPr>
          <p:cNvSpPr>
            <a:spLocks noChangeArrowheads="1"/>
          </p:cNvSpPr>
          <p:nvPr/>
        </p:nvSpPr>
        <p:spPr bwMode="auto">
          <a:xfrm>
            <a:off x="5943600" y="5334000"/>
            <a:ext cx="3962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85356" name="Rectangle 12">
            <a:extLst>
              <a:ext uri="{FF2B5EF4-FFF2-40B4-BE49-F238E27FC236}">
                <a16:creationId xmlns:a16="http://schemas.microsoft.com/office/drawing/2014/main" id="{68AC1E22-61ED-40B1-AB9E-3F73B28C6F55}"/>
              </a:ext>
            </a:extLst>
          </p:cNvPr>
          <p:cNvSpPr>
            <a:spLocks noChangeArrowheads="1"/>
          </p:cNvSpPr>
          <p:nvPr/>
        </p:nvSpPr>
        <p:spPr bwMode="auto">
          <a:xfrm>
            <a:off x="5943600" y="5638800"/>
            <a:ext cx="3962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99339" name="Text Box 13">
            <a:extLst>
              <a:ext uri="{FF2B5EF4-FFF2-40B4-BE49-F238E27FC236}">
                <a16:creationId xmlns:a16="http://schemas.microsoft.com/office/drawing/2014/main" id="{1D09360F-EB2A-4E5A-80CF-0960FB00D0D9}"/>
              </a:ext>
            </a:extLst>
          </p:cNvPr>
          <p:cNvSpPr txBox="1">
            <a:spLocks noChangeArrowheads="1"/>
          </p:cNvSpPr>
          <p:nvPr/>
        </p:nvSpPr>
        <p:spPr bwMode="auto">
          <a:xfrm>
            <a:off x="2895600" y="632460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200" b="0">
                <a:solidFill>
                  <a:schemeClr val="tx1"/>
                </a:solidFill>
              </a:rPr>
              <a:t>Solution on notes page</a:t>
            </a:r>
          </a:p>
        </p:txBody>
      </p:sp>
      <p:sp>
        <p:nvSpPr>
          <p:cNvPr id="897027" name="Text Box 3">
            <a:extLst>
              <a:ext uri="{FF2B5EF4-FFF2-40B4-BE49-F238E27FC236}">
                <a16:creationId xmlns:a16="http://schemas.microsoft.com/office/drawing/2014/main" id="{6FE87190-4474-4371-A4DE-0EEB04409C60}"/>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9  Apply the LIFO inventory costing method.</a:t>
            </a:r>
          </a:p>
        </p:txBody>
      </p:sp>
      <p:sp>
        <p:nvSpPr>
          <p:cNvPr id="869381" name="Rectangle 1029">
            <a:extLst>
              <a:ext uri="{FF2B5EF4-FFF2-40B4-BE49-F238E27FC236}">
                <a16:creationId xmlns:a16="http://schemas.microsoft.com/office/drawing/2014/main" id="{7991FEE2-5D34-4950-A69C-0CFF69F1BE9A}"/>
              </a:ext>
            </a:extLst>
          </p:cNvPr>
          <p:cNvSpPr>
            <a:spLocks noChangeArrowheads="1"/>
          </p:cNvSpPr>
          <p:nvPr/>
        </p:nvSpPr>
        <p:spPr bwMode="auto">
          <a:xfrm>
            <a:off x="1981200" y="457200"/>
            <a:ext cx="8229600" cy="560388"/>
          </a:xfrm>
          <a:prstGeom prst="rect">
            <a:avLst/>
          </a:prstGeom>
          <a:solidFill>
            <a:srgbClr val="990000"/>
          </a:solidFill>
          <a:ln w="12700" algn="ctr">
            <a:solidFill>
              <a:schemeClr val="tx1"/>
            </a:solidFill>
            <a:miter lim="800000"/>
            <a:headEnd/>
            <a:tailEnd/>
          </a:ln>
          <a:effectLst>
            <a:outerShdw dist="107763" dir="2700000" algn="ctr" rotWithShape="0">
              <a:schemeClr val="bg2"/>
            </a:outerShdw>
          </a:effectLst>
        </p:spPr>
        <p:txBody>
          <a:bodyPr lIns="90488" tIns="44450" rIns="90488" bIns="44450"/>
          <a:lstStyle>
            <a:lvl1pPr marL="109538">
              <a:defRPr sz="3000" b="1" i="1">
                <a:solidFill>
                  <a:schemeClr val="tx1"/>
                </a:solidFill>
                <a:latin typeface="Comic Sans MS" panose="030F0702030302020204" pitchFamily="66" charset="0"/>
              </a:defRPr>
            </a:lvl1pPr>
            <a:lvl2pPr marL="109538">
              <a:defRPr sz="3000" b="1" i="1">
                <a:solidFill>
                  <a:schemeClr val="tx1"/>
                </a:solidFill>
                <a:latin typeface="Comic Sans MS" panose="030F0702030302020204" pitchFamily="66" charset="0"/>
              </a:defRPr>
            </a:lvl2pPr>
            <a:lvl3pPr marL="109538">
              <a:defRPr sz="3000" b="1" i="1">
                <a:solidFill>
                  <a:schemeClr val="tx1"/>
                </a:solidFill>
                <a:latin typeface="Comic Sans MS" panose="030F0702030302020204" pitchFamily="66" charset="0"/>
              </a:defRPr>
            </a:lvl3pPr>
            <a:lvl4pPr marL="109538">
              <a:defRPr sz="3000" b="1" i="1">
                <a:solidFill>
                  <a:schemeClr val="tx1"/>
                </a:solidFill>
                <a:latin typeface="Comic Sans MS" panose="030F0702030302020204" pitchFamily="66" charset="0"/>
              </a:defRPr>
            </a:lvl4pPr>
            <a:lvl5pPr marL="109538">
              <a:defRPr sz="3000" b="1" i="1">
                <a:solidFill>
                  <a:schemeClr val="tx1"/>
                </a:solidFill>
                <a:latin typeface="Comic Sans MS" panose="030F0702030302020204" pitchFamily="66" charset="0"/>
              </a:defRPr>
            </a:lvl5pPr>
            <a:lvl6pPr marL="566738" algn="ctr" eaLnBrk="0" fontAlgn="base" hangingPunct="0">
              <a:spcBef>
                <a:spcPct val="0"/>
              </a:spcBef>
              <a:spcAft>
                <a:spcPct val="0"/>
              </a:spcAft>
              <a:defRPr sz="3000" b="1" i="1">
                <a:solidFill>
                  <a:schemeClr val="tx1"/>
                </a:solidFill>
                <a:latin typeface="Comic Sans MS" panose="030F0702030302020204" pitchFamily="66" charset="0"/>
              </a:defRPr>
            </a:lvl6pPr>
            <a:lvl7pPr marL="1023938" algn="ctr" eaLnBrk="0" fontAlgn="base" hangingPunct="0">
              <a:spcBef>
                <a:spcPct val="0"/>
              </a:spcBef>
              <a:spcAft>
                <a:spcPct val="0"/>
              </a:spcAft>
              <a:defRPr sz="3000" b="1" i="1">
                <a:solidFill>
                  <a:schemeClr val="tx1"/>
                </a:solidFill>
                <a:latin typeface="Comic Sans MS" panose="030F0702030302020204" pitchFamily="66" charset="0"/>
              </a:defRPr>
            </a:lvl7pPr>
            <a:lvl8pPr marL="1481138" algn="ctr" eaLnBrk="0" fontAlgn="base" hangingPunct="0">
              <a:spcBef>
                <a:spcPct val="0"/>
              </a:spcBef>
              <a:spcAft>
                <a:spcPct val="0"/>
              </a:spcAft>
              <a:defRPr sz="3000" b="1" i="1">
                <a:solidFill>
                  <a:schemeClr val="tx1"/>
                </a:solidFill>
                <a:latin typeface="Comic Sans MS" panose="030F0702030302020204" pitchFamily="66" charset="0"/>
              </a:defRPr>
            </a:lvl8pPr>
            <a:lvl9pPr marL="1938338" algn="ctr" eaLnBrk="0" fontAlgn="base" hangingPunct="0">
              <a:spcBef>
                <a:spcPct val="0"/>
              </a:spcBef>
              <a:spcAft>
                <a:spcPct val="0"/>
              </a:spcAft>
              <a:defRPr sz="3000" b="1" i="1">
                <a:solidFill>
                  <a:schemeClr val="tx1"/>
                </a:solidFill>
                <a:latin typeface="Comic Sans MS" panose="030F0702030302020204" pitchFamily="66" charset="0"/>
              </a:defRPr>
            </a:lvl9pPr>
          </a:lstStyle>
          <a:p>
            <a:pPr>
              <a:defRPr/>
            </a:pPr>
            <a:r>
              <a:rPr lang="en-US" altLang="id-ID" sz="2900">
                <a:solidFill>
                  <a:schemeClr val="bg1"/>
                </a:solidFill>
                <a:effectLst>
                  <a:outerShdw blurRad="38100" dist="38100" dir="2700000" algn="tl">
                    <a:srgbClr val="000000"/>
                  </a:outerShdw>
                </a:effectLst>
                <a:latin typeface="Arial" panose="020B0604020202020204" pitchFamily="34" charset="0"/>
              </a:rPr>
              <a:t>LIFO Inventory Method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185351"/>
                                        </p:tgtEl>
                                      </p:cBhvr>
                                    </p:animEffect>
                                    <p:set>
                                      <p:cBhvr>
                                        <p:cTn id="7" dur="1" fill="hold">
                                          <p:stCondLst>
                                            <p:cond delay="499"/>
                                          </p:stCondLst>
                                        </p:cTn>
                                        <p:tgtEl>
                                          <p:spTgt spid="185351"/>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185352"/>
                                        </p:tgtEl>
                                      </p:cBhvr>
                                    </p:animEffect>
                                    <p:set>
                                      <p:cBhvr>
                                        <p:cTn id="12" dur="1" fill="hold">
                                          <p:stCondLst>
                                            <p:cond delay="499"/>
                                          </p:stCondLst>
                                        </p:cTn>
                                        <p:tgtEl>
                                          <p:spTgt spid="185352"/>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185353"/>
                                        </p:tgtEl>
                                      </p:cBhvr>
                                    </p:animEffect>
                                    <p:set>
                                      <p:cBhvr>
                                        <p:cTn id="17" dur="1" fill="hold">
                                          <p:stCondLst>
                                            <p:cond delay="499"/>
                                          </p:stCondLst>
                                        </p:cTn>
                                        <p:tgtEl>
                                          <p:spTgt spid="185353"/>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185354"/>
                                        </p:tgtEl>
                                      </p:cBhvr>
                                    </p:animEffect>
                                    <p:set>
                                      <p:cBhvr>
                                        <p:cTn id="22" dur="1" fill="hold">
                                          <p:stCondLst>
                                            <p:cond delay="499"/>
                                          </p:stCondLst>
                                        </p:cTn>
                                        <p:tgtEl>
                                          <p:spTgt spid="185354"/>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185355"/>
                                        </p:tgtEl>
                                      </p:cBhvr>
                                    </p:animEffect>
                                    <p:set>
                                      <p:cBhvr>
                                        <p:cTn id="27" dur="1" fill="hold">
                                          <p:stCondLst>
                                            <p:cond delay="499"/>
                                          </p:stCondLst>
                                        </p:cTn>
                                        <p:tgtEl>
                                          <p:spTgt spid="185355"/>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185356"/>
                                        </p:tgtEl>
                                      </p:cBhvr>
                                    </p:animEffect>
                                    <p:set>
                                      <p:cBhvr>
                                        <p:cTn id="32" dur="1" fill="hold">
                                          <p:stCondLst>
                                            <p:cond delay="499"/>
                                          </p:stCondLst>
                                        </p:cTn>
                                        <p:tgtEl>
                                          <p:spTgt spid="18535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5351" grpId="0" animBg="1"/>
      <p:bldP spid="185352" grpId="0" animBg="1"/>
      <p:bldP spid="185353" grpId="0" animBg="1"/>
      <p:bldP spid="185354" grpId="0" animBg="1"/>
      <p:bldP spid="185355" grpId="0" animBg="1"/>
      <p:bldP spid="18535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a:extLst>
              <a:ext uri="{FF2B5EF4-FFF2-40B4-BE49-F238E27FC236}">
                <a16:creationId xmlns:a16="http://schemas.microsoft.com/office/drawing/2014/main" id="{149DD06A-26A0-4FCA-AAC8-0FDED7D40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2128839"/>
            <a:ext cx="7462838" cy="3690937"/>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1379" name="Text Box 6">
            <a:extLst>
              <a:ext uri="{FF2B5EF4-FFF2-40B4-BE49-F238E27FC236}">
                <a16:creationId xmlns:a16="http://schemas.microsoft.com/office/drawing/2014/main" id="{9E868AEE-A010-4F10-88C8-A4FC3C46C1B9}"/>
              </a:ext>
            </a:extLst>
          </p:cNvPr>
          <p:cNvSpPr txBox="1">
            <a:spLocks noChangeArrowheads="1"/>
          </p:cNvSpPr>
          <p:nvPr/>
        </p:nvSpPr>
        <p:spPr bwMode="auto">
          <a:xfrm>
            <a:off x="8686800" y="1754189"/>
            <a:ext cx="13716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6C-1</a:t>
            </a:r>
          </a:p>
        </p:txBody>
      </p:sp>
      <p:sp>
        <p:nvSpPr>
          <p:cNvPr id="101380" name="Text Box 9">
            <a:extLst>
              <a:ext uri="{FF2B5EF4-FFF2-40B4-BE49-F238E27FC236}">
                <a16:creationId xmlns:a16="http://schemas.microsoft.com/office/drawing/2014/main" id="{7838E9B6-4FBF-42E2-99B3-DC2FF1DCF71B}"/>
              </a:ext>
            </a:extLst>
          </p:cNvPr>
          <p:cNvSpPr txBox="1">
            <a:spLocks noChangeArrowheads="1"/>
          </p:cNvSpPr>
          <p:nvPr/>
        </p:nvSpPr>
        <p:spPr bwMode="auto">
          <a:xfrm>
            <a:off x="3276600" y="1295400"/>
            <a:ext cx="5257800" cy="513410"/>
          </a:xfrm>
          <a:prstGeom prst="rect">
            <a:avLst/>
          </a:prstGeom>
          <a:solidFill>
            <a:schemeClr val="bg1"/>
          </a:solidFill>
          <a:ln>
            <a:noFill/>
          </a:ln>
          <a:extLs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05000"/>
              </a:lnSpc>
              <a:spcBef>
                <a:spcPct val="30000"/>
              </a:spcBef>
              <a:buClrTx/>
              <a:buSzPct val="80000"/>
              <a:buFontTx/>
              <a:buNone/>
            </a:pPr>
            <a:r>
              <a:rPr lang="en-US" altLang="id-ID">
                <a:solidFill>
                  <a:srgbClr val="800000"/>
                </a:solidFill>
              </a:rPr>
              <a:t>“Last-In-First-Out (LIFO)”</a:t>
            </a:r>
          </a:p>
        </p:txBody>
      </p:sp>
      <p:sp>
        <p:nvSpPr>
          <p:cNvPr id="897027" name="Text Box 3">
            <a:extLst>
              <a:ext uri="{FF2B5EF4-FFF2-40B4-BE49-F238E27FC236}">
                <a16:creationId xmlns:a16="http://schemas.microsoft.com/office/drawing/2014/main" id="{56D2BC20-E771-4EBC-A8A7-C803A8394283}"/>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9  Apply the LIFO inventory costing method.</a:t>
            </a:r>
          </a:p>
        </p:txBody>
      </p:sp>
      <p:sp>
        <p:nvSpPr>
          <p:cNvPr id="869381" name="Rectangle 1029">
            <a:extLst>
              <a:ext uri="{FF2B5EF4-FFF2-40B4-BE49-F238E27FC236}">
                <a16:creationId xmlns:a16="http://schemas.microsoft.com/office/drawing/2014/main" id="{16959007-3499-4A13-A783-4110E7A6AB4C}"/>
              </a:ext>
            </a:extLst>
          </p:cNvPr>
          <p:cNvSpPr>
            <a:spLocks noChangeArrowheads="1"/>
          </p:cNvSpPr>
          <p:nvPr/>
        </p:nvSpPr>
        <p:spPr bwMode="auto">
          <a:xfrm>
            <a:off x="1981200" y="457200"/>
            <a:ext cx="8229600" cy="560388"/>
          </a:xfrm>
          <a:prstGeom prst="rect">
            <a:avLst/>
          </a:prstGeom>
          <a:solidFill>
            <a:srgbClr val="990000"/>
          </a:solidFill>
          <a:ln w="12700" algn="ctr">
            <a:solidFill>
              <a:schemeClr val="tx1"/>
            </a:solidFill>
            <a:miter lim="800000"/>
            <a:headEnd/>
            <a:tailEnd/>
          </a:ln>
          <a:effectLst>
            <a:outerShdw dist="107763" dir="2700000" algn="ctr" rotWithShape="0">
              <a:schemeClr val="bg2"/>
            </a:outerShdw>
          </a:effectLst>
        </p:spPr>
        <p:txBody>
          <a:bodyPr lIns="90488" tIns="44450" rIns="90488" bIns="44450"/>
          <a:lstStyle>
            <a:lvl1pPr marL="109538">
              <a:defRPr sz="3000" b="1" i="1">
                <a:solidFill>
                  <a:schemeClr val="tx1"/>
                </a:solidFill>
                <a:latin typeface="Comic Sans MS" panose="030F0702030302020204" pitchFamily="66" charset="0"/>
              </a:defRPr>
            </a:lvl1pPr>
            <a:lvl2pPr marL="109538">
              <a:defRPr sz="3000" b="1" i="1">
                <a:solidFill>
                  <a:schemeClr val="tx1"/>
                </a:solidFill>
                <a:latin typeface="Comic Sans MS" panose="030F0702030302020204" pitchFamily="66" charset="0"/>
              </a:defRPr>
            </a:lvl2pPr>
            <a:lvl3pPr marL="109538">
              <a:defRPr sz="3000" b="1" i="1">
                <a:solidFill>
                  <a:schemeClr val="tx1"/>
                </a:solidFill>
                <a:latin typeface="Comic Sans MS" panose="030F0702030302020204" pitchFamily="66" charset="0"/>
              </a:defRPr>
            </a:lvl3pPr>
            <a:lvl4pPr marL="109538">
              <a:defRPr sz="3000" b="1" i="1">
                <a:solidFill>
                  <a:schemeClr val="tx1"/>
                </a:solidFill>
                <a:latin typeface="Comic Sans MS" panose="030F0702030302020204" pitchFamily="66" charset="0"/>
              </a:defRPr>
            </a:lvl4pPr>
            <a:lvl5pPr marL="109538">
              <a:defRPr sz="3000" b="1" i="1">
                <a:solidFill>
                  <a:schemeClr val="tx1"/>
                </a:solidFill>
                <a:latin typeface="Comic Sans MS" panose="030F0702030302020204" pitchFamily="66" charset="0"/>
              </a:defRPr>
            </a:lvl5pPr>
            <a:lvl6pPr marL="566738" algn="ctr" eaLnBrk="0" fontAlgn="base" hangingPunct="0">
              <a:spcBef>
                <a:spcPct val="0"/>
              </a:spcBef>
              <a:spcAft>
                <a:spcPct val="0"/>
              </a:spcAft>
              <a:defRPr sz="3000" b="1" i="1">
                <a:solidFill>
                  <a:schemeClr val="tx1"/>
                </a:solidFill>
                <a:latin typeface="Comic Sans MS" panose="030F0702030302020204" pitchFamily="66" charset="0"/>
              </a:defRPr>
            </a:lvl6pPr>
            <a:lvl7pPr marL="1023938" algn="ctr" eaLnBrk="0" fontAlgn="base" hangingPunct="0">
              <a:spcBef>
                <a:spcPct val="0"/>
              </a:spcBef>
              <a:spcAft>
                <a:spcPct val="0"/>
              </a:spcAft>
              <a:defRPr sz="3000" b="1" i="1">
                <a:solidFill>
                  <a:schemeClr val="tx1"/>
                </a:solidFill>
                <a:latin typeface="Comic Sans MS" panose="030F0702030302020204" pitchFamily="66" charset="0"/>
              </a:defRPr>
            </a:lvl7pPr>
            <a:lvl8pPr marL="1481138" algn="ctr" eaLnBrk="0" fontAlgn="base" hangingPunct="0">
              <a:spcBef>
                <a:spcPct val="0"/>
              </a:spcBef>
              <a:spcAft>
                <a:spcPct val="0"/>
              </a:spcAft>
              <a:defRPr sz="3000" b="1" i="1">
                <a:solidFill>
                  <a:schemeClr val="tx1"/>
                </a:solidFill>
                <a:latin typeface="Comic Sans MS" panose="030F0702030302020204" pitchFamily="66" charset="0"/>
              </a:defRPr>
            </a:lvl8pPr>
            <a:lvl9pPr marL="1938338" algn="ctr" eaLnBrk="0" fontAlgn="base" hangingPunct="0">
              <a:spcBef>
                <a:spcPct val="0"/>
              </a:spcBef>
              <a:spcAft>
                <a:spcPct val="0"/>
              </a:spcAft>
              <a:defRPr sz="3000" b="1" i="1">
                <a:solidFill>
                  <a:schemeClr val="tx1"/>
                </a:solidFill>
                <a:latin typeface="Comic Sans MS" panose="030F0702030302020204" pitchFamily="66" charset="0"/>
              </a:defRPr>
            </a:lvl9pPr>
          </a:lstStyle>
          <a:p>
            <a:pPr>
              <a:defRPr/>
            </a:pPr>
            <a:r>
              <a:rPr lang="en-US" altLang="id-ID" sz="2900">
                <a:solidFill>
                  <a:schemeClr val="bg1"/>
                </a:solidFill>
                <a:effectLst>
                  <a:outerShdw blurRad="38100" dist="38100" dir="2700000" algn="tl">
                    <a:srgbClr val="000000"/>
                  </a:outerShdw>
                </a:effectLst>
                <a:latin typeface="Arial" panose="020B0604020202020204" pitchFamily="34" charset="0"/>
              </a:rPr>
              <a:t>LIFO Inventory Method</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182</TotalTime>
  <Words>2491</Words>
  <Application>Microsoft Office PowerPoint</Application>
  <PresentationFormat>Widescreen</PresentationFormat>
  <Paragraphs>322</Paragraphs>
  <Slides>51</Slides>
  <Notes>48</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51</vt:i4>
      </vt:variant>
    </vt:vector>
  </HeadingPairs>
  <TitlesOfParts>
    <vt:vector size="59" baseType="lpstr">
      <vt:lpstr>Arial</vt:lpstr>
      <vt:lpstr>Calibri</vt:lpstr>
      <vt:lpstr>Calibri Light</vt:lpstr>
      <vt:lpstr>Comic Sans MS</vt:lpstr>
      <vt:lpstr>Tajawal Medium</vt:lpstr>
      <vt:lpstr>Wingdings</vt:lpstr>
      <vt:lpstr>Office Theme</vt:lpstr>
      <vt:lpstr>Worksheet</vt:lpstr>
      <vt:lpstr>PowerPoint Presentation</vt:lpstr>
      <vt:lpstr>PowerPoint Presentation</vt:lpstr>
      <vt:lpstr>PowerPoint Presentation</vt:lpstr>
      <vt:lpstr>PowerPoint Presentation</vt:lpstr>
      <vt:lpstr>Classifying Inventory</vt:lpstr>
      <vt:lpstr>Determining Inventory Quantities</vt:lpstr>
      <vt:lpstr>Determining Inventory Quantities</vt:lpstr>
      <vt:lpstr>Determining Inventory Quantities</vt:lpstr>
      <vt:lpstr>Determining Inventory Quantities</vt:lpstr>
      <vt:lpstr>Determining Inventory Quantities</vt:lpstr>
      <vt:lpstr>Determining Inventory Quantities</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Errors</vt:lpstr>
      <vt:lpstr>Inventory Errors</vt:lpstr>
      <vt:lpstr>Inventory Errors</vt:lpstr>
      <vt:lpstr>Inventory Errors</vt:lpstr>
      <vt:lpstr>Inventory Errors</vt:lpstr>
      <vt:lpstr>Inventory Errors</vt:lpstr>
      <vt:lpstr>Statement Presentation and Analysis</vt:lpstr>
      <vt:lpstr>Statement Presentation and Analysis</vt:lpstr>
      <vt:lpstr>Statement Presentation and Analysis</vt:lpstr>
      <vt:lpstr>Statement Presentation and Analysis</vt:lpstr>
      <vt:lpstr>PowerPoint Presentation</vt:lpstr>
      <vt:lpstr>PowerPoint Presentation</vt:lpstr>
      <vt:lpstr>PowerPoint Presentation</vt:lpstr>
      <vt:lpstr>PowerPoint Presentation</vt:lpstr>
      <vt:lpstr>Estimating Inventories</vt:lpstr>
      <vt:lpstr>Estimating Inventories</vt:lpstr>
      <vt:lpstr>Estimating Inventories</vt:lpstr>
      <vt:lpstr>Estimating Inventories</vt:lpstr>
      <vt:lpstr>LIFO Inventory Method</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12</cp:revision>
  <dcterms:created xsi:type="dcterms:W3CDTF">2021-08-03T13:03:26Z</dcterms:created>
  <dcterms:modified xsi:type="dcterms:W3CDTF">2022-06-17T11:14:22Z</dcterms:modified>
</cp:coreProperties>
</file>