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497" r:id="rId4"/>
    <p:sldId id="313" r:id="rId5"/>
    <p:sldId id="828" r:id="rId6"/>
    <p:sldId id="482" r:id="rId7"/>
    <p:sldId id="849" r:id="rId8"/>
    <p:sldId id="855" r:id="rId9"/>
    <p:sldId id="856" r:id="rId10"/>
    <p:sldId id="827" r:id="rId11"/>
    <p:sldId id="852" r:id="rId12"/>
    <p:sldId id="853" r:id="rId13"/>
    <p:sldId id="845" r:id="rId14"/>
    <p:sldId id="854" r:id="rId15"/>
    <p:sldId id="829" r:id="rId16"/>
    <p:sldId id="850" r:id="rId17"/>
    <p:sldId id="830" r:id="rId18"/>
    <p:sldId id="857" r:id="rId19"/>
    <p:sldId id="831" r:id="rId20"/>
    <p:sldId id="832" r:id="rId21"/>
    <p:sldId id="833" r:id="rId22"/>
    <p:sldId id="834" r:id="rId23"/>
    <p:sldId id="835" r:id="rId24"/>
    <p:sldId id="836" r:id="rId25"/>
    <p:sldId id="846" r:id="rId26"/>
    <p:sldId id="837" r:id="rId27"/>
    <p:sldId id="847" r:id="rId28"/>
    <p:sldId id="838" r:id="rId29"/>
    <p:sldId id="839" r:id="rId30"/>
    <p:sldId id="840" r:id="rId31"/>
    <p:sldId id="841" r:id="rId32"/>
    <p:sldId id="848" r:id="rId33"/>
    <p:sldId id="842" r:id="rId34"/>
    <p:sldId id="843" r:id="rId35"/>
    <p:sldId id="844" r:id="rId36"/>
    <p:sldId id="858" r:id="rId37"/>
    <p:sldId id="851" r:id="rId38"/>
    <p:sldId id="860" r:id="rId39"/>
    <p:sldId id="817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7"/>
            <p14:sldId id="313"/>
            <p14:sldId id="828"/>
            <p14:sldId id="482"/>
            <p14:sldId id="849"/>
            <p14:sldId id="855"/>
            <p14:sldId id="856"/>
            <p14:sldId id="827"/>
            <p14:sldId id="852"/>
            <p14:sldId id="853"/>
            <p14:sldId id="845"/>
            <p14:sldId id="854"/>
            <p14:sldId id="829"/>
            <p14:sldId id="850"/>
            <p14:sldId id="830"/>
            <p14:sldId id="857"/>
            <p14:sldId id="831"/>
            <p14:sldId id="832"/>
            <p14:sldId id="833"/>
            <p14:sldId id="834"/>
            <p14:sldId id="835"/>
            <p14:sldId id="836"/>
            <p14:sldId id="846"/>
            <p14:sldId id="837"/>
            <p14:sldId id="847"/>
            <p14:sldId id="838"/>
            <p14:sldId id="839"/>
            <p14:sldId id="840"/>
            <p14:sldId id="841"/>
            <p14:sldId id="848"/>
            <p14:sldId id="842"/>
            <p14:sldId id="843"/>
            <p14:sldId id="844"/>
            <p14:sldId id="858"/>
            <p14:sldId id="851"/>
            <p14:sldId id="860"/>
            <p14:sldId id="8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8E5A6D"/>
    <a:srgbClr val="852F4A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1" d="100"/>
          <a:sy n="61" d="100"/>
        </p:scale>
        <p:origin x="860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12.063"/>
    </inkml:context>
    <inkml:brush xml:id="br0">
      <inkml:brushProperty name="width" value="0.5" units="cm"/>
      <inkml:brushProperty name="height" value="1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0,'0'5,"0"7,0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15.343"/>
    </inkml:context>
    <inkml:brush xml:id="br0">
      <inkml:brushProperty name="width" value="0.5" units="cm"/>
      <inkml:brushProperty name="height" value="1" units="cm"/>
      <inkml:brushProperty name="color" value="#E6E6E6"/>
      <inkml:brushProperty name="tip" value="rectangle"/>
      <inkml:brushProperty name="rasterOp" value="maskPen"/>
      <inkml:brushProperty name="ignorePressure" value="1"/>
    </inkml:brush>
  </inkml:definitions>
  <inkml:trace contextRef="#ctx0" brushRef="#br0">0 773,'240'-12,"-197"6,-1-2,0-1,64-24,-79 21,35-21,-43 22,0 1,1 0,37-11,-41 15,-11 3,-6 1,-31-1,0 1,-59 4,33 0,34-1,5 0,30-2,1-1,1 0,-1-1,0-1,0 0,0 0,0-1,18-11,-29 16,1-1,-1 0,0 1,0-1,1 0,-1 0,0 0,0 0,0 0,0 0,0 0,0-1,0 1,0 0,-1 0,1-1,1-1,-2 2,-1 0,1 1,0-1,0 0,0 1,0-1,-1 1,1-1,0 0,-1 1,1-1,0 1,-1-1,1 1,-1-1,1 1,-1-1,1 1,-1-1,1 1,-1-1,1 1,-1 0,0 0,0-1,-6-2,0 1,0 0,0 0,0 1,-11-1,-7 0,-45-6,67 7,0 0,0 1,0-1,0 0,0 0,1-1,-1 1,-3-2,6 2,-1 1,1-1,-1 1,1 0,0-1,-1 1,1-1,0 1,-1-1,1 1,0-1,0 1,0-1,-1 1,1-1,0 1,0-1,0 0,0 1,0-2,0 1,1 0,-1 0,0 0,1-1,-1 1,1 0,-1 0,1 0,0 0,0 0,-1 0,1 0,1-1,7-5,-1 0,1 1,0 0,12-6,257-120,14 19,-227 88,284-103,-313 112,-36 16,0 0,0 0,0 0,-1 0,1 0,0 0,0 0,0-1,0 1,-1 0,1 0,0 0,0 0,0 0,0 0,0-1,0 1,-1 0,1 0,0 0,0 0,0-1,0 1,0 0,0 0,0 0,0-1,0 1,0 0,0 0,0 0,0 0,0-1,0 1,0 0,0 0,0 0,0-1,0 1,0 0,0 0,0 0,1 0,-1-1,0 1,0 0,0 0,0 0,0 0,0 0,1 0,-1-1,0 1,0 0,0 0,0 0,1 0,-1 0,0 0,0 0,-17-1,-325 14,-131-14,468 1,0 0,0 0,0 0,0 0,0 1,0 0,0 0,0 0,0 1,0-1,1 1,-1 0,1 1,-1-1,1 1,0 0,0 0,0 0,0 1,0-1,1 1,-4 5,0 1,1 1,0-1,1 1,1 0,0 1,0-1,1 1,0 0,-1 18,1 13,3 57,0-68,4 728,-4-751,2 18,1-1,1 1,1-1,10 28,-6-19,7 42,-11-30,-2 51,-5-795,0 553,5-164,0 274,12-42,-14 69,-4 16,0 1,-1-1,0 0,-1 0,0 0,-1-1,1 0,-12 12,-18 30,22-27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22.795"/>
    </inkml:context>
    <inkml:brush xml:id="br0">
      <inkml:brushProperty name="width" value="0.05" units="cm"/>
      <inkml:brushProperty name="height" value="0.05" units="cm"/>
      <inkml:brushProperty name="color" value="#FFFFFF"/>
      <inkml:brushProperty name="ignorePressure" value="1"/>
    </inkml:brush>
  </inkml:definitions>
  <inkml:trace contextRef="#ctx0" brushRef="#br0">174 1,'509'0,"-508"0,11 0,0 0,0 1,12 3,-22-4,0 1,0-1,0 1,-1-1,1 1,0 0,-1 0,1 0,0 0,-1 0,1 0,1 2,-3-2,1-1,-1 1,0 0,1 0,-1-1,0 1,1 0,-1 0,0 0,0 0,0-1,0 1,0 0,0 0,0 0,0 0,0-1,0 1,-1 0,1 0,0 0,0 0,-1-1,1 1,0 0,-1 0,0 1,-1 0,-1 1,1-1,0 1,-1-1,1 0,-1 0,0 0,1 0,-1-1,0 1,0-1,0 0,0 1,-1-1,-3 0,-9 3,-29 2,30-5,-135 9,-167-10,166-3,129 2,20 1,12 0,9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32.054"/>
    </inkml:context>
    <inkml:brush xml:id="br0">
      <inkml:brushProperty name="width" value="0.35" units="cm"/>
      <inkml:brushProperty name="height" value="0.35" units="cm"/>
      <inkml:brushProperty name="color" value="#FFFFFF"/>
      <inkml:brushProperty name="ignorePressure" value="1"/>
    </inkml:brush>
  </inkml:definitions>
  <inkml:trace contextRef="#ctx0" brushRef="#br0">1004 570,'-264'0,"262"3,-1 0,2 1,-1 0,0-1,1 1,-1 0,1 0,0 0,0 4,0-2,0-1,0 1,1 0,-1-1,1 1,1 0,-1-1,1 1,0 0,0-1,1 1,-1-1,1 0,1 1,-1-1,1 0,0 0,0-1,0 1,0 0,1-1,0 0,0 0,0 0,1-1,-1 1,1-1,0 0,0 0,0 0,0-1,6 2,7 1,1-1,-1 0,1-2,0 0,0-1,0-1,0-1,22-3,-37 3,-1 1,0-1,1 0,-1 0,0-1,0 1,0-1,0 1,0-1,0 0,0 0,4-5,1-2,-1 1,11-17,7-9,-6 15,-8 6,1 1,16-25,-20 22,2 2,-1-1,1 2,16-16,-21 24,0-1,0 1,1 1,0-1,0 1,0 0,0 1,0-1,0 1,1 0,-1 1,1-1,11 0,-8 2,18-3,32 3,-54 0,0 0,0 1,0 0,0 0,0 0,0 1,0 0,0 0,-1 1,1-1,8 7,-12-8,0 1,0 0,0 0,0-1,-1 1,1 0,-1 0,1 0,-1 1,0-1,0 0,0 0,0 1,0-1,0 1,-1-1,1 0,-1 1,0-1,1 1,-1 0,-1-1,1 1,0-1,0 1,-1-1,0 0,-1 5,0-3,0 0,0 0,0 0,-1 0,0 0,0-1,0 1,0-1,0 0,-1 0,1 0,-1 0,0-1,-7 4,-11 6,0-2,-1-1,0 0,0-2,0-1,-39 6,5-9,1-2,-1-2,1-4,-110-21,-195-33,333 56,0 0,1-2,-1-1,1-1,1-2,-38-16,59 22,1 0,-1-1,1 0,0 0,0 0,1 0,-1 0,1-1,0 0,0 1,0-1,1 0,0 0,0-1,0 1,0 0,1-1,-1-6,1 7,0 0,1 0,-1 0,1 0,0 1,0-1,1 0,-1 0,1 0,0 0,1 1,-1-1,1 1,0-1,0 1,0-1,1 1,-1 0,1 0,6-7,-1 6,0 0,1 0,0 1,-1 0,1 0,1 1,-1 1,0-1,1 1,14-1,-11 2,0-2,0 0,-1 0,16-7,-27 10,0 0,0-1,-1 1,1 0,0-1,0 1,0 0,0-1,-1 0,1 1,0-1,0 1,-1-1,1 0,-1 1,1-1,0 0,-1 0,0 1,1-1,-1 0,1-1,-1 1,0 0,-1 1,1-1,-1 1,1-1,0 0,-1 1,1-1,-1 1,1-1,-1 1,0 0,1-1,-1 1,1-1,-1 1,0 0,1 0,-1-1,0 1,0 0,-45-9,-119 6,41 3,116-1,0 1,0-1,1 0,-1-1,0 0,1 0,-10-4,13 4,1 0,0 0,0 0,0 0,0-1,0 1,1-1,-1 0,1 1,-1-1,1 0,0-1,0 1,0 0,1-1,-1 1,-1-5,0-4,0 0,1 0,0 0,1 0,1-20,0 28,0 0,0-1,0 1,1 0,0 0,0-1,0 1,0 0,1 0,0 0,0 0,0 0,0 1,0-1,1 1,0-1,0 1,4-5,-6 8,0-1,0 0,0 1,0-1,0 0,0 1,1 0,-1-1,0 1,0 0,0-1,0 1,0 0,1 0,-1 0,0 0,0 0,0 0,1 0,-1 1,0-1,0 0,0 1,0-1,0 0,0 1,0 0,0-1,0 1,0 0,0-1,0 1,0 0,0 0,0 0,-1 0,1 0,0 0,-1 0,1 0,0 2,3 3,-1 1,-1 0,1-1,-1 1,2 10,2 16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53.500"/>
    </inkml:context>
    <inkml:brush xml:id="br0">
      <inkml:brushProperty name="width" value="0.35" units="cm"/>
      <inkml:brushProperty name="height" value="0.35" units="cm"/>
      <inkml:brushProperty name="color" value="#FFCCCC"/>
      <inkml:brushProperty name="ignorePressure" value="1"/>
    </inkml:brush>
  </inkml:definitions>
  <inkml:trace contextRef="#ctx0" brushRef="#br0">785 674,'11'-9,"0"1,0 0,0 1,1 0,0 1,1 1,-1-1,18-3,2-3,255-83,-208 75,138-16,-190 33,13-2,0 1,81 5,-146 13,-36 15,-12 7,-144 48,196-78,-183 47,166-45,1-2,-1-2,-58-1,353-7,-223 3,-15 0,-1 1,1 0,-1 2,35 6,-49-7,0 0,0 0,1 1,-1 0,0 0,-1 0,1 0,0 1,-1-1,1 1,-1 0,0 0,0 0,0 1,0-1,-1 1,1-1,-1 1,0 0,0 0,0 0,0 0,-1 0,0 1,1 6,0-1,-1-1,0 1,-1 0,0-1,-1 1,0 0,0-1,-1 1,0-1,-1 1,0-1,0 0,-6 9,6-12,0 0,-1-1,0 1,0-1,0 0,-1 0,1 0,-1-1,0 0,-1 0,1 0,-1 0,1-1,-1 0,0 0,0-1,-1 0,1 0,-13 2,17-3,0-1,0 1,0-1,0 0,0 0,1 0,-1 0,0-1,0 1,0 0,0-1,0 1,0-1,1 0,-1 0,0 1,1-1,-1 0,0 0,1-1,-1 1,1 0,-1 0,1-1,0 1,0-1,0 1,0-1,0 0,0 1,0-1,0 0,0 0,0-1,0-1,1 0,-1-1,1 1,0 0,0 0,0 0,0-1,1 1,-1 0,1 0,0 0,1 0,-1 0,1 0,3-6,2-2,1 1,1-1,0 1,1 1,0 0,0 0,1 1,1 0,-1 1,1 0,1 1,-1 0,1 1,0 1,1 0,-1 1,1 0,0 1,0 0,24-1,-22 3,-32 2,-15 0,-68 1,-303-3,392 1,-1-2,1 1,0-1,0-1,0 0,0 0,0-1,-13-7,4 0,1-2,-32-27,43 35,0 0,0 0,0 0,0 1,-1 0,0 1,0 0,-10-3,-6 0,-37-3,38 7,0-2,-28-7,-40-23,2-4,1-3,-93-61,174 98,-46-31,50 33,0-1,0 0,0 0,0 0,0 0,1 0,-1 0,1-1,0 1,0-1,0 0,-1-5,3 8,0 0,0-1,-1 1,1 0,1-1,-1 1,0 0,0-1,0 1,1 0,-1-1,1 1,-1 0,1-1,0 1,-1 0,1 0,0 0,0 0,0 0,-1 0,1 0,0 0,1 0,-1 0,0 0,0 1,0-1,3-1,3-2,1 1,0 0,13-4,-15 6,12-5,-4 2,0 0,0 0,0 1,24-1,-34 4,-1 0,1 0,0 0,0 1,-1 0,1 0,-1 0,1 0,-1 0,1 1,-1-1,1 1,-1 0,0 0,0 0,0 0,0 1,-1-1,1 1,-1 0,1 0,-1 0,2 3,2 5,-1 0,0 0,-1 0,-1 1,1-1,-2 1,0 0,1 19,-3 102,-1-103,0-2,-1-6,2 1,4 40,-3-56,1 1,0-1,0 0,0 0,1 0,0 0,0-1,1 1,0-1,0 0,1 0,7 8,11 7,1-2,1-1,1 0,1-2,0-1,47 18,-27-15,67 16,-5-2,-66-18,0-2,1-2,0-1,1-3,77 1,-116-7,0 0,0 0,0-1,-1 0,1 0,0-1,0 0,0 0,-1 0,1 0,-1-1,0 0,0 0,0-1,0 1,0-1,-1 0,0-1,0 1,0-1,0 1,-1-1,1 0,-1 0,3-9,0 1,-1 0,0 0,-1-1,-1 1,3-16,4-74,-3 17,1 12,3-23,-8 84,0 0,1 0,0 1,1-1,8-15,-2 8,1-1,2 2,0 0,0 0,2 1,0 1,1 1,1 0,0 1,1 1,35-19,-43 28,-6 3,-1-1,1 1,0-1,-1 0,1 0,-1 0,0 0,0-1,0 0,0 0,-1 0,4-5,-6 8,-1 0,0 1,0-1,0 0,0 1,0-1,1 0,-1 1,0-1,-1 0,1 1,0-1,0 1,0-1,0 0,0 1,-1-1,1 0,0 1,0-1,-1 1,1-1,-1 1,1-1,0 1,-1-1,1 1,-1-1,1 1,-1 0,1-1,-1 1,0 0,1-1,-1 1,1 0,-1 0,0-1,1 1,-1 0,0 0,-31-6,29 6,-264-19,35 9,210 8,0-1,0 0,0-1,-32-12,25 7,-45-7,-2 9,-128 6,104 3,93-2,0 0,1 0,-1 1,0 0,1 0,-1 1,-10 4,15-6,1 1,-1 0,0 0,1 0,-1 1,1-1,-1 0,1 1,-1-1,1 1,0-1,0 1,0-1,0 1,0 0,0 0,0-1,1 1,-1 0,1 0,-1 0,1 0,0 0,-1 0,1 0,0 0,0 0,1 0,-1 0,1 2,0 0,0 0,0 0,0 0,1-1,-1 1,1 0,0-1,0 0,1 1,-1-1,1 0,-1 0,1 0,0 0,0-1,0 1,5 2,5 3,0-1,0-1,19 7,64 20,168 33,-227-58,139 26,1-7,207 3,-307-28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56.217"/>
    </inkml:context>
    <inkml:brush xml:id="br0">
      <inkml:brushProperty name="width" value="0.35" units="cm"/>
      <inkml:brushProperty name="height" value="0.35" units="cm"/>
      <inkml:brushProperty name="color" value="#FFCCCC"/>
      <inkml:brushProperty name="ignorePressure" value="1"/>
    </inkml:brush>
  </inkml:definitions>
  <inkml:trace contextRef="#ctx0" brushRef="#br0">500 0,'5'0,"-8"0,-24 5,-12 7,-5 5,-4 1,-9 2,-5 3,-1-3,4-5,3-5,10-4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6:57.396"/>
    </inkml:context>
    <inkml:brush xml:id="br0">
      <inkml:brushProperty name="width" value="0.35" units="cm"/>
      <inkml:brushProperty name="height" value="0.35" units="cm"/>
      <inkml:brushProperty name="color" value="#FFCCCC"/>
      <inkml:brushProperty name="ignorePressure" value="1"/>
    </inkml:brush>
  </inkml:definitions>
  <inkml:trace contextRef="#ctx0" brushRef="#br0">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3-07-19T09:37:57.864"/>
    </inkml:context>
    <inkml:brush xml:id="br0">
      <inkml:brushProperty name="width" value="0.35" units="cm"/>
      <inkml:brushProperty name="height" value="0.35" units="cm"/>
      <inkml:brushProperty name="color" value="#FFCCCC"/>
      <inkml:brushProperty name="ignorePressure" value="1"/>
    </inkml:brush>
  </inkml:definitions>
  <inkml:trace contextRef="#ctx0" brushRef="#br0">0 0,'0'0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357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441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60789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597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1696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90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3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282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9143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3727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0202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1268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8809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8889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6912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1792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953525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62429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84499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04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9699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8588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4439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17493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8856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27773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22648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768962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955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5881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svg"/><Relationship Id="rId5" Type="http://schemas.openxmlformats.org/officeDocument/2006/relationships/image" Target="../media/image11.png"/><Relationship Id="rId10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1.png"/><Relationship Id="rId7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2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10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27.png"/><Relationship Id="rId5" Type="http://schemas.openxmlformats.org/officeDocument/2006/relationships/image" Target="../media/image12.svg"/><Relationship Id="rId10" Type="http://schemas.openxmlformats.org/officeDocument/2006/relationships/image" Target="../media/image26.png"/><Relationship Id="rId4" Type="http://schemas.openxmlformats.org/officeDocument/2006/relationships/image" Target="../media/image11.png"/><Relationship Id="rId9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12" Type="http://schemas.openxmlformats.org/officeDocument/2006/relationships/image" Target="../media/image3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31.png"/><Relationship Id="rId5" Type="http://schemas.openxmlformats.org/officeDocument/2006/relationships/image" Target="../media/image12.svg"/><Relationship Id="rId10" Type="http://schemas.openxmlformats.org/officeDocument/2006/relationships/image" Target="../media/image30.png"/><Relationship Id="rId4" Type="http://schemas.openxmlformats.org/officeDocument/2006/relationships/image" Target="../media/image11.png"/><Relationship Id="rId9" Type="http://schemas.openxmlformats.org/officeDocument/2006/relationships/image" Target="../media/image29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10" Type="http://schemas.openxmlformats.org/officeDocument/2006/relationships/image" Target="../media/image36.png"/><Relationship Id="rId4" Type="http://schemas.openxmlformats.org/officeDocument/2006/relationships/image" Target="../media/image11.png"/><Relationship Id="rId9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9" Type="http://schemas.openxmlformats.org/officeDocument/2006/relationships/image" Target="../media/image41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10" Type="http://schemas.openxmlformats.org/officeDocument/2006/relationships/image" Target="../media/image46.png"/><Relationship Id="rId4" Type="http://schemas.openxmlformats.org/officeDocument/2006/relationships/image" Target="../media/image11.png"/><Relationship Id="rId9" Type="http://schemas.openxmlformats.org/officeDocument/2006/relationships/image" Target="../media/image4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customXml" Target="../ink/ink2.xml"/><Relationship Id="rId18" Type="http://schemas.openxmlformats.org/officeDocument/2006/relationships/image" Target="../media/image53.png"/><Relationship Id="rId3" Type="http://schemas.openxmlformats.org/officeDocument/2006/relationships/image" Target="../media/image3.png"/><Relationship Id="rId21" Type="http://schemas.openxmlformats.org/officeDocument/2006/relationships/customXml" Target="../ink/ink6.xml"/><Relationship Id="rId7" Type="http://schemas.openxmlformats.org/officeDocument/2006/relationships/image" Target="../media/image8.svg"/><Relationship Id="rId12" Type="http://schemas.openxmlformats.org/officeDocument/2006/relationships/image" Target="../media/image50.png"/><Relationship Id="rId17" Type="http://schemas.openxmlformats.org/officeDocument/2006/relationships/customXml" Target="../ink/ink4.xml"/><Relationship Id="rId25" Type="http://schemas.openxmlformats.org/officeDocument/2006/relationships/customXml" Target="../ink/ink8.xml"/><Relationship Id="rId2" Type="http://schemas.openxmlformats.org/officeDocument/2006/relationships/notesSlide" Target="../notesSlides/notesSlide27.xml"/><Relationship Id="rId16" Type="http://schemas.openxmlformats.org/officeDocument/2006/relationships/image" Target="../media/image52.png"/><Relationship Id="rId20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customXml" Target="../ink/ink1.xml"/><Relationship Id="rId24" Type="http://schemas.openxmlformats.org/officeDocument/2006/relationships/image" Target="../media/image56.png"/><Relationship Id="rId5" Type="http://schemas.openxmlformats.org/officeDocument/2006/relationships/image" Target="../media/image12.svg"/><Relationship Id="rId15" Type="http://schemas.openxmlformats.org/officeDocument/2006/relationships/customXml" Target="../ink/ink3.xml"/><Relationship Id="rId23" Type="http://schemas.openxmlformats.org/officeDocument/2006/relationships/customXml" Target="../ink/ink7.xml"/><Relationship Id="rId10" Type="http://schemas.openxmlformats.org/officeDocument/2006/relationships/image" Target="../media/image49.png"/><Relationship Id="rId19" Type="http://schemas.openxmlformats.org/officeDocument/2006/relationships/customXml" Target="../ink/ink5.xml"/><Relationship Id="rId4" Type="http://schemas.openxmlformats.org/officeDocument/2006/relationships/image" Target="../media/image11.png"/><Relationship Id="rId9" Type="http://schemas.openxmlformats.org/officeDocument/2006/relationships/image" Target="../media/image48.png"/><Relationship Id="rId14" Type="http://schemas.openxmlformats.org/officeDocument/2006/relationships/image" Target="../media/image51.png"/><Relationship Id="rId22" Type="http://schemas.openxmlformats.org/officeDocument/2006/relationships/image" Target="../media/image5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7" Type="http://schemas.openxmlformats.org/officeDocument/2006/relationships/image" Target="../media/image10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57.png"/><Relationship Id="rId7" Type="http://schemas.openxmlformats.org/officeDocument/2006/relationships/image" Target="../media/image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5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438900" y="2550549"/>
            <a:ext cx="46073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 Marketing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426829" y="606054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553024" y="4789957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  <a:endParaRPr lang="en-US" sz="20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43543"/>
            <a:ext cx="12191999" cy="6017622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614656" y="2723810"/>
            <a:ext cx="51208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 Marketing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11843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Role of IMC Planning Process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5903893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09822" y="1329363"/>
            <a:ext cx="9345750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404154" y="1925223"/>
            <a:ext cx="835708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recognize the area of direct marketing as a communications tool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know the strategies and tactics involved in direct marketing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demonstrate the use of direct-marketing media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the scope and effectiveness of direct marketing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67936" y="909906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 Marketing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32719" y="2192066"/>
            <a:ext cx="841732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Interactive system of marketing (instant feedback)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Uses one or more advertising media (TV, SM..) to effect a measurable response and/or transaction at any location</a:t>
            </a:r>
            <a:endParaRPr lang="en-US" altLang="en-US" sz="3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Uses a set of </a:t>
            </a:r>
            <a:r>
              <a:rPr lang="en-US" altLang="en-US" sz="2800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direct-response media </a:t>
            </a:r>
            <a:r>
              <a:rPr lang="en-US" altLang="en-US" sz="2000" i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(billboard call for action)</a:t>
            </a:r>
            <a:endParaRPr lang="en-US" altLang="en-US" sz="2800" i="1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Direct-response media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Tools by which direct marketers implement the communication process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06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67936" y="909906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Direct Marketing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06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5" name="Picture 2">
            <a:extLst>
              <a:ext uri="{FF2B5EF4-FFF2-40B4-BE49-F238E27FC236}">
                <a16:creationId xmlns:a16="http://schemas.microsoft.com/office/drawing/2014/main" id="{1384F79E-7842-476D-9DF4-83AA5E3FA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5976" y="2404343"/>
            <a:ext cx="6232546" cy="3870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>
            <a:extLst>
              <a:ext uri="{FF2B5EF4-FFF2-40B4-BE49-F238E27FC236}">
                <a16:creationId xmlns:a16="http://schemas.microsoft.com/office/drawing/2014/main" id="{8255723D-C532-496B-9A77-2F9407F1F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7" b="57498"/>
          <a:stretch>
            <a:fillRect/>
          </a:stretch>
        </p:blipFill>
        <p:spPr bwMode="auto">
          <a:xfrm>
            <a:off x="2380955" y="2814530"/>
            <a:ext cx="3503612" cy="293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6968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765459" y="1061789"/>
            <a:ext cx="4886962" cy="524959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39097" y="1062198"/>
            <a:ext cx="7387762" cy="53125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8304" y="6511011"/>
            <a:ext cx="1227340" cy="33503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71054" y="265958"/>
            <a:ext cx="9759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Factors that Led to the Growth of Direct Marketing (Importance)</a:t>
            </a:r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2D74744A-D8CD-43D0-BC07-A37382445249}"/>
              </a:ext>
            </a:extLst>
          </p:cNvPr>
          <p:cNvGrpSpPr>
            <a:grpSpLocks/>
          </p:cNvGrpSpPr>
          <p:nvPr/>
        </p:nvGrpSpPr>
        <p:grpSpPr bwMode="auto">
          <a:xfrm>
            <a:off x="877870" y="1818527"/>
            <a:ext cx="6724834" cy="1063872"/>
            <a:chOff x="457200" y="1456584"/>
            <a:chExt cx="8458200" cy="764315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088CB590-9D84-4BDE-A77E-0D74C2B0FA28}"/>
                </a:ext>
              </a:extLst>
            </p:cNvPr>
            <p:cNvSpPr/>
            <p:nvPr/>
          </p:nvSpPr>
          <p:spPr>
            <a:xfrm>
              <a:off x="457200" y="1843499"/>
              <a:ext cx="8458200" cy="377400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0" name="Freeform 22">
              <a:extLst>
                <a:ext uri="{FF2B5EF4-FFF2-40B4-BE49-F238E27FC236}">
                  <a16:creationId xmlns:a16="http://schemas.microsoft.com/office/drawing/2014/main" id="{36615B04-5B1B-4167-BA17-05B85A6DDB01}"/>
                </a:ext>
              </a:extLst>
            </p:cNvPr>
            <p:cNvSpPr/>
            <p:nvPr/>
          </p:nvSpPr>
          <p:spPr>
            <a:xfrm>
              <a:off x="879475" y="1456584"/>
              <a:ext cx="8035925" cy="607329"/>
            </a:xfrm>
            <a:custGeom>
              <a:avLst/>
              <a:gdLst>
                <a:gd name="connsiteX0" fmla="*/ 0 w 7643024"/>
                <a:gd name="connsiteY0" fmla="*/ 73801 h 442800"/>
                <a:gd name="connsiteX1" fmla="*/ 73801 w 7643024"/>
                <a:gd name="connsiteY1" fmla="*/ 0 h 442800"/>
                <a:gd name="connsiteX2" fmla="*/ 7569223 w 7643024"/>
                <a:gd name="connsiteY2" fmla="*/ 0 h 442800"/>
                <a:gd name="connsiteX3" fmla="*/ 7643024 w 7643024"/>
                <a:gd name="connsiteY3" fmla="*/ 73801 h 442800"/>
                <a:gd name="connsiteX4" fmla="*/ 7643024 w 7643024"/>
                <a:gd name="connsiteY4" fmla="*/ 368999 h 442800"/>
                <a:gd name="connsiteX5" fmla="*/ 7569223 w 7643024"/>
                <a:gd name="connsiteY5" fmla="*/ 442800 h 442800"/>
                <a:gd name="connsiteX6" fmla="*/ 73801 w 7643024"/>
                <a:gd name="connsiteY6" fmla="*/ 442800 h 442800"/>
                <a:gd name="connsiteX7" fmla="*/ 0 w 7643024"/>
                <a:gd name="connsiteY7" fmla="*/ 368999 h 442800"/>
                <a:gd name="connsiteX8" fmla="*/ 0 w 7643024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3024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7569223" y="0"/>
                  </a:lnTo>
                  <a:cubicBezTo>
                    <a:pt x="7609982" y="0"/>
                    <a:pt x="7643024" y="33042"/>
                    <a:pt x="7643024" y="73801"/>
                  </a:cubicBezTo>
                  <a:lnTo>
                    <a:pt x="7643024" y="368999"/>
                  </a:lnTo>
                  <a:cubicBezTo>
                    <a:pt x="7643024" y="409758"/>
                    <a:pt x="7609982" y="442800"/>
                    <a:pt x="7569223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5406" tIns="21616" rIns="245406" bIns="21616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Development and expansion of the Postal Service (</a:t>
              </a:r>
              <a:r>
                <a:rPr lang="en-US" sz="2000" dirty="0" err="1"/>
                <a:t>Burda</a:t>
              </a:r>
              <a:r>
                <a:rPr lang="en-US" sz="2000" dirty="0"/>
                <a:t> magazines-newspapers and magazines coupons – Ikea catalogue through subscription)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817FF22F-8426-47DB-847F-61E9B69AA6F5}"/>
              </a:ext>
            </a:extLst>
          </p:cNvPr>
          <p:cNvGrpSpPr>
            <a:grpSpLocks/>
          </p:cNvGrpSpPr>
          <p:nvPr/>
        </p:nvGrpSpPr>
        <p:grpSpPr bwMode="auto">
          <a:xfrm>
            <a:off x="877870" y="2729112"/>
            <a:ext cx="6724834" cy="834323"/>
            <a:chOff x="457200" y="2301899"/>
            <a:chExt cx="8458200" cy="59940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86308F26-231B-46FA-A967-B5E562BE686E}"/>
                </a:ext>
              </a:extLst>
            </p:cNvPr>
            <p:cNvSpPr/>
            <p:nvPr/>
          </p:nvSpPr>
          <p:spPr>
            <a:xfrm>
              <a:off x="457200" y="2523899"/>
              <a:ext cx="8458200" cy="377401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3" name="Freeform 24">
              <a:extLst>
                <a:ext uri="{FF2B5EF4-FFF2-40B4-BE49-F238E27FC236}">
                  <a16:creationId xmlns:a16="http://schemas.microsoft.com/office/drawing/2014/main" id="{D843286D-DF71-44DD-86F0-2D8209E78BC0}"/>
                </a:ext>
              </a:extLst>
            </p:cNvPr>
            <p:cNvSpPr/>
            <p:nvPr/>
          </p:nvSpPr>
          <p:spPr>
            <a:xfrm>
              <a:off x="879475" y="2301899"/>
              <a:ext cx="7643813" cy="442416"/>
            </a:xfrm>
            <a:custGeom>
              <a:avLst/>
              <a:gdLst>
                <a:gd name="connsiteX0" fmla="*/ 0 w 7643024"/>
                <a:gd name="connsiteY0" fmla="*/ 73801 h 442800"/>
                <a:gd name="connsiteX1" fmla="*/ 73801 w 7643024"/>
                <a:gd name="connsiteY1" fmla="*/ 0 h 442800"/>
                <a:gd name="connsiteX2" fmla="*/ 7569223 w 7643024"/>
                <a:gd name="connsiteY2" fmla="*/ 0 h 442800"/>
                <a:gd name="connsiteX3" fmla="*/ 7643024 w 7643024"/>
                <a:gd name="connsiteY3" fmla="*/ 73801 h 442800"/>
                <a:gd name="connsiteX4" fmla="*/ 7643024 w 7643024"/>
                <a:gd name="connsiteY4" fmla="*/ 368999 h 442800"/>
                <a:gd name="connsiteX5" fmla="*/ 7569223 w 7643024"/>
                <a:gd name="connsiteY5" fmla="*/ 442800 h 442800"/>
                <a:gd name="connsiteX6" fmla="*/ 73801 w 7643024"/>
                <a:gd name="connsiteY6" fmla="*/ 442800 h 442800"/>
                <a:gd name="connsiteX7" fmla="*/ 0 w 7643024"/>
                <a:gd name="connsiteY7" fmla="*/ 368999 h 442800"/>
                <a:gd name="connsiteX8" fmla="*/ 0 w 7643024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3024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7569223" y="0"/>
                  </a:lnTo>
                  <a:cubicBezTo>
                    <a:pt x="7609982" y="0"/>
                    <a:pt x="7643024" y="33042"/>
                    <a:pt x="7643024" y="73801"/>
                  </a:cubicBezTo>
                  <a:lnTo>
                    <a:pt x="7643024" y="368999"/>
                  </a:lnTo>
                  <a:cubicBezTo>
                    <a:pt x="7643024" y="409758"/>
                    <a:pt x="7609982" y="442800"/>
                    <a:pt x="7569223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5406" tIns="21616" rIns="245406" bIns="21616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Consumer credit cards (buy – donate online)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A4A5B53C-E8F9-4E87-86FD-2257EA8DB003}"/>
              </a:ext>
            </a:extLst>
          </p:cNvPr>
          <p:cNvGrpSpPr>
            <a:grpSpLocks/>
          </p:cNvGrpSpPr>
          <p:nvPr/>
        </p:nvGrpSpPr>
        <p:grpSpPr bwMode="auto">
          <a:xfrm>
            <a:off x="877870" y="3410770"/>
            <a:ext cx="6724834" cy="832115"/>
            <a:chOff x="457200" y="2982300"/>
            <a:chExt cx="8458200" cy="5994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97CEA91-1BC8-4510-8F2D-8B8E04454D71}"/>
                </a:ext>
              </a:extLst>
            </p:cNvPr>
            <p:cNvSpPr/>
            <p:nvPr/>
          </p:nvSpPr>
          <p:spPr>
            <a:xfrm>
              <a:off x="457200" y="3203299"/>
              <a:ext cx="8458200" cy="378401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6" name="Freeform 26">
              <a:extLst>
                <a:ext uri="{FF2B5EF4-FFF2-40B4-BE49-F238E27FC236}">
                  <a16:creationId xmlns:a16="http://schemas.microsoft.com/office/drawing/2014/main" id="{630A5BD0-4508-4F92-B197-8712A56B479C}"/>
                </a:ext>
              </a:extLst>
            </p:cNvPr>
            <p:cNvSpPr/>
            <p:nvPr/>
          </p:nvSpPr>
          <p:spPr>
            <a:xfrm>
              <a:off x="879475" y="2982300"/>
              <a:ext cx="7643813" cy="443588"/>
            </a:xfrm>
            <a:custGeom>
              <a:avLst/>
              <a:gdLst>
                <a:gd name="connsiteX0" fmla="*/ 0 w 7643024"/>
                <a:gd name="connsiteY0" fmla="*/ 73801 h 442800"/>
                <a:gd name="connsiteX1" fmla="*/ 73801 w 7643024"/>
                <a:gd name="connsiteY1" fmla="*/ 0 h 442800"/>
                <a:gd name="connsiteX2" fmla="*/ 7569223 w 7643024"/>
                <a:gd name="connsiteY2" fmla="*/ 0 h 442800"/>
                <a:gd name="connsiteX3" fmla="*/ 7643024 w 7643024"/>
                <a:gd name="connsiteY3" fmla="*/ 73801 h 442800"/>
                <a:gd name="connsiteX4" fmla="*/ 7643024 w 7643024"/>
                <a:gd name="connsiteY4" fmla="*/ 368999 h 442800"/>
                <a:gd name="connsiteX5" fmla="*/ 7569223 w 7643024"/>
                <a:gd name="connsiteY5" fmla="*/ 442800 h 442800"/>
                <a:gd name="connsiteX6" fmla="*/ 73801 w 7643024"/>
                <a:gd name="connsiteY6" fmla="*/ 442800 h 442800"/>
                <a:gd name="connsiteX7" fmla="*/ 0 w 7643024"/>
                <a:gd name="connsiteY7" fmla="*/ 368999 h 442800"/>
                <a:gd name="connsiteX8" fmla="*/ 0 w 7643024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3024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7569223" y="0"/>
                  </a:lnTo>
                  <a:cubicBezTo>
                    <a:pt x="7609982" y="0"/>
                    <a:pt x="7643024" y="33042"/>
                    <a:pt x="7643024" y="73801"/>
                  </a:cubicBezTo>
                  <a:lnTo>
                    <a:pt x="7643024" y="368999"/>
                  </a:lnTo>
                  <a:cubicBezTo>
                    <a:pt x="7643024" y="409758"/>
                    <a:pt x="7609982" y="442800"/>
                    <a:pt x="7569223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5406" tIns="21616" rIns="245406" bIns="21616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Changing structure of society and market (due to weather/distance)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1A8C3551-7D2B-4FE5-BA92-52964DBD91B2}"/>
              </a:ext>
            </a:extLst>
          </p:cNvPr>
          <p:cNvGrpSpPr>
            <a:grpSpLocks/>
          </p:cNvGrpSpPr>
          <p:nvPr/>
        </p:nvGrpSpPr>
        <p:grpSpPr bwMode="auto">
          <a:xfrm>
            <a:off x="877870" y="4089600"/>
            <a:ext cx="6724834" cy="834323"/>
            <a:chOff x="457200" y="3662700"/>
            <a:chExt cx="8458200" cy="5994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DFCA9B86-780A-4370-92A0-A4FA99842C16}"/>
                </a:ext>
              </a:extLst>
            </p:cNvPr>
            <p:cNvSpPr/>
            <p:nvPr/>
          </p:nvSpPr>
          <p:spPr>
            <a:xfrm>
              <a:off x="457200" y="3884700"/>
              <a:ext cx="8458200" cy="377400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49" name="Freeform 28">
              <a:extLst>
                <a:ext uri="{FF2B5EF4-FFF2-40B4-BE49-F238E27FC236}">
                  <a16:creationId xmlns:a16="http://schemas.microsoft.com/office/drawing/2014/main" id="{1BC729E7-3696-42EC-AA06-727535B83F0D}"/>
                </a:ext>
              </a:extLst>
            </p:cNvPr>
            <p:cNvSpPr/>
            <p:nvPr/>
          </p:nvSpPr>
          <p:spPr>
            <a:xfrm>
              <a:off x="879475" y="3662700"/>
              <a:ext cx="7643813" cy="442414"/>
            </a:xfrm>
            <a:custGeom>
              <a:avLst/>
              <a:gdLst>
                <a:gd name="connsiteX0" fmla="*/ 0 w 7643024"/>
                <a:gd name="connsiteY0" fmla="*/ 73801 h 442800"/>
                <a:gd name="connsiteX1" fmla="*/ 73801 w 7643024"/>
                <a:gd name="connsiteY1" fmla="*/ 0 h 442800"/>
                <a:gd name="connsiteX2" fmla="*/ 7569223 w 7643024"/>
                <a:gd name="connsiteY2" fmla="*/ 0 h 442800"/>
                <a:gd name="connsiteX3" fmla="*/ 7643024 w 7643024"/>
                <a:gd name="connsiteY3" fmla="*/ 73801 h 442800"/>
                <a:gd name="connsiteX4" fmla="*/ 7643024 w 7643024"/>
                <a:gd name="connsiteY4" fmla="*/ 368999 h 442800"/>
                <a:gd name="connsiteX5" fmla="*/ 7569223 w 7643024"/>
                <a:gd name="connsiteY5" fmla="*/ 442800 h 442800"/>
                <a:gd name="connsiteX6" fmla="*/ 73801 w 7643024"/>
                <a:gd name="connsiteY6" fmla="*/ 442800 h 442800"/>
                <a:gd name="connsiteX7" fmla="*/ 0 w 7643024"/>
                <a:gd name="connsiteY7" fmla="*/ 368999 h 442800"/>
                <a:gd name="connsiteX8" fmla="*/ 0 w 7643024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3024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7569223" y="0"/>
                  </a:lnTo>
                  <a:cubicBezTo>
                    <a:pt x="7609982" y="0"/>
                    <a:pt x="7643024" y="33042"/>
                    <a:pt x="7643024" y="73801"/>
                  </a:cubicBezTo>
                  <a:lnTo>
                    <a:pt x="7643024" y="368999"/>
                  </a:lnTo>
                  <a:cubicBezTo>
                    <a:pt x="7643024" y="409758"/>
                    <a:pt x="7609982" y="442800"/>
                    <a:pt x="7569223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5406" tIns="21616" rIns="245406" bIns="21616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Technological advances (</a:t>
              </a:r>
              <a:r>
                <a:rPr lang="en-US" sz="2000" dirty="0" err="1"/>
                <a:t>paypal-vodafone</a:t>
              </a:r>
              <a:r>
                <a:rPr lang="en-US" sz="2000" dirty="0"/>
                <a:t> cash-</a:t>
              </a:r>
              <a:r>
                <a:rPr lang="en-US" sz="2000" dirty="0" err="1"/>
                <a:t>fawry</a:t>
              </a:r>
              <a:r>
                <a:rPr lang="en-US" sz="2000" dirty="0"/>
                <a:t>)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A4932FB-403B-47E0-A6BE-821E67FABB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80240" y="4108370"/>
            <a:ext cx="2066194" cy="220301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274C5A-4A2D-405C-AEB9-E094C03B3D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90295" y="1061789"/>
            <a:ext cx="2351961" cy="304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00444" y="1700676"/>
            <a:ext cx="9150043" cy="44227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8304" y="6511011"/>
            <a:ext cx="1227340" cy="33503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71054" y="265958"/>
            <a:ext cx="9759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Factors that Led to the Growth of Direct Marketing (Importance)</a:t>
            </a:r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BD97FE76-00DC-4D06-BC02-6C35DADBD739}"/>
              </a:ext>
            </a:extLst>
          </p:cNvPr>
          <p:cNvGrpSpPr>
            <a:grpSpLocks/>
          </p:cNvGrpSpPr>
          <p:nvPr/>
        </p:nvGrpSpPr>
        <p:grpSpPr bwMode="auto">
          <a:xfrm>
            <a:off x="1463497" y="2647608"/>
            <a:ext cx="8458200" cy="598488"/>
            <a:chOff x="457200" y="4343100"/>
            <a:chExt cx="8458200" cy="5994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30AAF6C0-F316-403A-A64B-ABE6B6A664FF}"/>
                </a:ext>
              </a:extLst>
            </p:cNvPr>
            <p:cNvSpPr/>
            <p:nvPr/>
          </p:nvSpPr>
          <p:spPr>
            <a:xfrm>
              <a:off x="457200" y="4564099"/>
              <a:ext cx="8458200" cy="378401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2" name="Freeform 30">
              <a:extLst>
                <a:ext uri="{FF2B5EF4-FFF2-40B4-BE49-F238E27FC236}">
                  <a16:creationId xmlns:a16="http://schemas.microsoft.com/office/drawing/2014/main" id="{357CDC53-8BD1-4381-AACC-6BA140940BD0}"/>
                </a:ext>
              </a:extLst>
            </p:cNvPr>
            <p:cNvSpPr/>
            <p:nvPr/>
          </p:nvSpPr>
          <p:spPr>
            <a:xfrm>
              <a:off x="879475" y="4343100"/>
              <a:ext cx="7643813" cy="443588"/>
            </a:xfrm>
            <a:custGeom>
              <a:avLst/>
              <a:gdLst>
                <a:gd name="connsiteX0" fmla="*/ 0 w 7643024"/>
                <a:gd name="connsiteY0" fmla="*/ 73801 h 442800"/>
                <a:gd name="connsiteX1" fmla="*/ 73801 w 7643024"/>
                <a:gd name="connsiteY1" fmla="*/ 0 h 442800"/>
                <a:gd name="connsiteX2" fmla="*/ 7569223 w 7643024"/>
                <a:gd name="connsiteY2" fmla="*/ 0 h 442800"/>
                <a:gd name="connsiteX3" fmla="*/ 7643024 w 7643024"/>
                <a:gd name="connsiteY3" fmla="*/ 73801 h 442800"/>
                <a:gd name="connsiteX4" fmla="*/ 7643024 w 7643024"/>
                <a:gd name="connsiteY4" fmla="*/ 368999 h 442800"/>
                <a:gd name="connsiteX5" fmla="*/ 7569223 w 7643024"/>
                <a:gd name="connsiteY5" fmla="*/ 442800 h 442800"/>
                <a:gd name="connsiteX6" fmla="*/ 73801 w 7643024"/>
                <a:gd name="connsiteY6" fmla="*/ 442800 h 442800"/>
                <a:gd name="connsiteX7" fmla="*/ 0 w 7643024"/>
                <a:gd name="connsiteY7" fmla="*/ 368999 h 442800"/>
                <a:gd name="connsiteX8" fmla="*/ 0 w 7643024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3024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7569223" y="0"/>
                  </a:lnTo>
                  <a:cubicBezTo>
                    <a:pt x="7609982" y="0"/>
                    <a:pt x="7643024" y="33042"/>
                    <a:pt x="7643024" y="73801"/>
                  </a:cubicBezTo>
                  <a:lnTo>
                    <a:pt x="7643024" y="368999"/>
                  </a:lnTo>
                  <a:cubicBezTo>
                    <a:pt x="7643024" y="409758"/>
                    <a:pt x="7609982" y="442800"/>
                    <a:pt x="7569223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5406" tIns="21616" rIns="245406" bIns="21616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Changing values and lifestyles (buy online)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71AF46E6-EA82-425B-8BD2-2678219F18D2}"/>
              </a:ext>
            </a:extLst>
          </p:cNvPr>
          <p:cNvGrpSpPr>
            <a:grpSpLocks/>
          </p:cNvGrpSpPr>
          <p:nvPr/>
        </p:nvGrpSpPr>
        <p:grpSpPr bwMode="auto">
          <a:xfrm>
            <a:off x="1463497" y="3327058"/>
            <a:ext cx="8458200" cy="600075"/>
            <a:chOff x="457200" y="5023500"/>
            <a:chExt cx="8458200" cy="5994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D1A34CE3-FFD2-4A5E-95D8-4E00758904BC}"/>
                </a:ext>
              </a:extLst>
            </p:cNvPr>
            <p:cNvSpPr/>
            <p:nvPr/>
          </p:nvSpPr>
          <p:spPr>
            <a:xfrm>
              <a:off x="457200" y="5245500"/>
              <a:ext cx="8458200" cy="377400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5" name="Freeform 32">
              <a:extLst>
                <a:ext uri="{FF2B5EF4-FFF2-40B4-BE49-F238E27FC236}">
                  <a16:creationId xmlns:a16="http://schemas.microsoft.com/office/drawing/2014/main" id="{3867DF6B-27F7-4E7B-A161-CF2AF9BEE52E}"/>
                </a:ext>
              </a:extLst>
            </p:cNvPr>
            <p:cNvSpPr/>
            <p:nvPr/>
          </p:nvSpPr>
          <p:spPr>
            <a:xfrm>
              <a:off x="879475" y="5023500"/>
              <a:ext cx="7643813" cy="442415"/>
            </a:xfrm>
            <a:custGeom>
              <a:avLst/>
              <a:gdLst>
                <a:gd name="connsiteX0" fmla="*/ 0 w 7643024"/>
                <a:gd name="connsiteY0" fmla="*/ 73801 h 442800"/>
                <a:gd name="connsiteX1" fmla="*/ 73801 w 7643024"/>
                <a:gd name="connsiteY1" fmla="*/ 0 h 442800"/>
                <a:gd name="connsiteX2" fmla="*/ 7569223 w 7643024"/>
                <a:gd name="connsiteY2" fmla="*/ 0 h 442800"/>
                <a:gd name="connsiteX3" fmla="*/ 7643024 w 7643024"/>
                <a:gd name="connsiteY3" fmla="*/ 73801 h 442800"/>
                <a:gd name="connsiteX4" fmla="*/ 7643024 w 7643024"/>
                <a:gd name="connsiteY4" fmla="*/ 368999 h 442800"/>
                <a:gd name="connsiteX5" fmla="*/ 7569223 w 7643024"/>
                <a:gd name="connsiteY5" fmla="*/ 442800 h 442800"/>
                <a:gd name="connsiteX6" fmla="*/ 73801 w 7643024"/>
                <a:gd name="connsiteY6" fmla="*/ 442800 h 442800"/>
                <a:gd name="connsiteX7" fmla="*/ 0 w 7643024"/>
                <a:gd name="connsiteY7" fmla="*/ 368999 h 442800"/>
                <a:gd name="connsiteX8" fmla="*/ 0 w 7643024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3024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7569223" y="0"/>
                  </a:lnTo>
                  <a:cubicBezTo>
                    <a:pt x="7609982" y="0"/>
                    <a:pt x="7643024" y="33042"/>
                    <a:pt x="7643024" y="73801"/>
                  </a:cubicBezTo>
                  <a:lnTo>
                    <a:pt x="7643024" y="368999"/>
                  </a:lnTo>
                  <a:cubicBezTo>
                    <a:pt x="7643024" y="409758"/>
                    <a:pt x="7609982" y="442800"/>
                    <a:pt x="7569223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5406" tIns="21616" rIns="245406" bIns="21616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More sophisticated marketing techniques</a:t>
              </a: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DD60DFEF-4849-4752-909A-D0F7ABB97772}"/>
              </a:ext>
            </a:extLst>
          </p:cNvPr>
          <p:cNvGrpSpPr>
            <a:grpSpLocks/>
          </p:cNvGrpSpPr>
          <p:nvPr/>
        </p:nvGrpSpPr>
        <p:grpSpPr bwMode="auto">
          <a:xfrm>
            <a:off x="1463497" y="4008096"/>
            <a:ext cx="8686800" cy="600075"/>
            <a:chOff x="457200" y="5703900"/>
            <a:chExt cx="8458200" cy="59940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F288534A-5757-4BAF-BEA7-0D128C206E74}"/>
                </a:ext>
              </a:extLst>
            </p:cNvPr>
            <p:cNvSpPr/>
            <p:nvPr/>
          </p:nvSpPr>
          <p:spPr>
            <a:xfrm>
              <a:off x="457200" y="5925900"/>
              <a:ext cx="8458200" cy="377400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8" name="Freeform 34">
              <a:extLst>
                <a:ext uri="{FF2B5EF4-FFF2-40B4-BE49-F238E27FC236}">
                  <a16:creationId xmlns:a16="http://schemas.microsoft.com/office/drawing/2014/main" id="{2E51FE3E-0865-465D-A86B-C2D45EC70655}"/>
                </a:ext>
              </a:extLst>
            </p:cNvPr>
            <p:cNvSpPr/>
            <p:nvPr/>
          </p:nvSpPr>
          <p:spPr>
            <a:xfrm>
              <a:off x="879183" y="5703900"/>
              <a:ext cx="8036217" cy="442414"/>
            </a:xfrm>
            <a:custGeom>
              <a:avLst/>
              <a:gdLst>
                <a:gd name="connsiteX0" fmla="*/ 0 w 7643024"/>
                <a:gd name="connsiteY0" fmla="*/ 73801 h 442800"/>
                <a:gd name="connsiteX1" fmla="*/ 73801 w 7643024"/>
                <a:gd name="connsiteY1" fmla="*/ 0 h 442800"/>
                <a:gd name="connsiteX2" fmla="*/ 7569223 w 7643024"/>
                <a:gd name="connsiteY2" fmla="*/ 0 h 442800"/>
                <a:gd name="connsiteX3" fmla="*/ 7643024 w 7643024"/>
                <a:gd name="connsiteY3" fmla="*/ 73801 h 442800"/>
                <a:gd name="connsiteX4" fmla="*/ 7643024 w 7643024"/>
                <a:gd name="connsiteY4" fmla="*/ 368999 h 442800"/>
                <a:gd name="connsiteX5" fmla="*/ 7569223 w 7643024"/>
                <a:gd name="connsiteY5" fmla="*/ 442800 h 442800"/>
                <a:gd name="connsiteX6" fmla="*/ 73801 w 7643024"/>
                <a:gd name="connsiteY6" fmla="*/ 442800 h 442800"/>
                <a:gd name="connsiteX7" fmla="*/ 0 w 7643024"/>
                <a:gd name="connsiteY7" fmla="*/ 368999 h 442800"/>
                <a:gd name="connsiteX8" fmla="*/ 0 w 7643024"/>
                <a:gd name="connsiteY8" fmla="*/ 73801 h 44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43024" h="442800">
                  <a:moveTo>
                    <a:pt x="0" y="73801"/>
                  </a:moveTo>
                  <a:cubicBezTo>
                    <a:pt x="0" y="33042"/>
                    <a:pt x="33042" y="0"/>
                    <a:pt x="73801" y="0"/>
                  </a:cubicBezTo>
                  <a:lnTo>
                    <a:pt x="7569223" y="0"/>
                  </a:lnTo>
                  <a:cubicBezTo>
                    <a:pt x="7609982" y="0"/>
                    <a:pt x="7643024" y="33042"/>
                    <a:pt x="7643024" y="73801"/>
                  </a:cubicBezTo>
                  <a:lnTo>
                    <a:pt x="7643024" y="368999"/>
                  </a:lnTo>
                  <a:cubicBezTo>
                    <a:pt x="7643024" y="409758"/>
                    <a:pt x="7609982" y="442800"/>
                    <a:pt x="7569223" y="442800"/>
                  </a:cubicBezTo>
                  <a:lnTo>
                    <a:pt x="73801" y="442800"/>
                  </a:lnTo>
                  <a:cubicBezTo>
                    <a:pt x="33042" y="442800"/>
                    <a:pt x="0" y="409758"/>
                    <a:pt x="0" y="368999"/>
                  </a:cubicBezTo>
                  <a:lnTo>
                    <a:pt x="0" y="73801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45406" tIns="21616" rIns="245406" bIns="21616" spcCol="1270" anchor="ctr"/>
            <a:lstStyle/>
            <a:p>
              <a:pPr defTabSz="8890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The industry’s improved image (low image in past while now good image)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09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765459" y="1061789"/>
            <a:ext cx="4886962" cy="524959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39096" y="1062198"/>
            <a:ext cx="9319304" cy="53125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8304" y="6511011"/>
            <a:ext cx="1227340" cy="33503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71054" y="265958"/>
            <a:ext cx="9759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Factors that Led to the Growth of Direct Marketing (Importance)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3388337F-DD98-42BE-97BC-932218A71926}"/>
              </a:ext>
            </a:extLst>
          </p:cNvPr>
          <p:cNvSpPr txBox="1">
            <a:spLocks/>
          </p:cNvSpPr>
          <p:nvPr/>
        </p:nvSpPr>
        <p:spPr bwMode="auto">
          <a:xfrm>
            <a:off x="996592" y="1428065"/>
            <a:ext cx="8671389" cy="402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Direct marketing is one of the fastest growing forms of promotion in terms of dollar expenditures. </a:t>
            </a:r>
          </a:p>
          <a:p>
            <a:pPr>
              <a:lnSpc>
                <a:spcPct val="90000"/>
              </a:lnSpc>
            </a:pPr>
            <a:r>
              <a:rPr lang="en-US" altLang="en-US" dirty="0">
                <a:cs typeface="Times New Roman" panose="02020603050405020304" pitchFamily="18" charset="0"/>
              </a:rPr>
              <a:t>A number of factors have led to this extraordinary growth.</a:t>
            </a:r>
          </a:p>
          <a:p>
            <a:pPr marL="628650" lvl="1" indent="-171450">
              <a:lnSpc>
                <a:spcPct val="90000"/>
              </a:lnSpc>
              <a:buFontTx/>
              <a:buChar char="•"/>
            </a:pPr>
            <a:r>
              <a:rPr lang="en-US" altLang="en-US" dirty="0"/>
              <a:t>Development and expansion of the Postal Service, which made catalogs available to both urban and rural dwellers.</a:t>
            </a:r>
          </a:p>
          <a:p>
            <a:pPr marL="628650" lvl="1" indent="-171450">
              <a:lnSpc>
                <a:spcPct val="90000"/>
              </a:lnSpc>
              <a:buFontTx/>
              <a:buChar char="•"/>
            </a:pPr>
            <a:r>
              <a:rPr lang="en-US" altLang="en-US" dirty="0"/>
              <a:t>Consumer credit cards, which make it easy for consumers to purchase.</a:t>
            </a:r>
          </a:p>
        </p:txBody>
      </p:sp>
    </p:spTree>
    <p:extLst>
      <p:ext uri="{BB962C8B-B14F-4D97-AF65-F5344CB8AC3E}">
        <p14:creationId xmlns:p14="http://schemas.microsoft.com/office/powerpoint/2010/main" val="3454030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765459" y="1061789"/>
            <a:ext cx="4886962" cy="524959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39096" y="1062198"/>
            <a:ext cx="8867241" cy="53125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38304" y="6511011"/>
            <a:ext cx="1227340" cy="33503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71054" y="265958"/>
            <a:ext cx="97590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Factors that Led to the Growth of Direct Marketing (Importance)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932FB-403B-47E0-A6BE-821E67FABBD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90295" y="4005629"/>
            <a:ext cx="2066194" cy="220301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2274C5A-4A2D-405C-AEB9-E094C03B3D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90295" y="1061789"/>
            <a:ext cx="2351961" cy="3046581"/>
          </a:xfrm>
          <a:prstGeom prst="rect">
            <a:avLst/>
          </a:prstGeom>
        </p:spPr>
      </p:pic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3388337F-DD98-42BE-97BC-932218A71926}"/>
              </a:ext>
            </a:extLst>
          </p:cNvPr>
          <p:cNvSpPr txBox="1">
            <a:spLocks/>
          </p:cNvSpPr>
          <p:nvPr/>
        </p:nvSpPr>
        <p:spPr bwMode="auto">
          <a:xfrm>
            <a:off x="631363" y="1544086"/>
            <a:ext cx="8594829" cy="4664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28650" lvl="1" indent="-171450">
              <a:lnSpc>
                <a:spcPct val="90000"/>
              </a:lnSpc>
              <a:buFontTx/>
              <a:buChar char="•"/>
            </a:pPr>
            <a:r>
              <a:rPr lang="en-US" altLang="en-US" dirty="0"/>
              <a:t>The changing structure of American society and the market - Money-rich, time-poor society </a:t>
            </a:r>
          </a:p>
          <a:p>
            <a:pPr marL="628650" lvl="1" indent="-171450">
              <a:lnSpc>
                <a:spcPct val="90000"/>
              </a:lnSpc>
              <a:buFontTx/>
              <a:buChar char="•"/>
            </a:pPr>
            <a:r>
              <a:rPr lang="en-US" altLang="en-US" dirty="0"/>
              <a:t>Technological advances that make it easier for consumers to shop and for marketers to reach targeted consumers. These include electronic media and the Internet.</a:t>
            </a:r>
          </a:p>
          <a:p>
            <a:pPr marL="628650" lvl="1" indent="-171450">
              <a:lnSpc>
                <a:spcPct val="90000"/>
              </a:lnSpc>
              <a:buFontTx/>
              <a:buChar char="•"/>
            </a:pPr>
            <a:r>
              <a:rPr lang="en-US" altLang="en-US" dirty="0"/>
              <a:t>Miscellaneous factors including changing values, more sophisticated marketing techniques, and the industry’s improved image.</a:t>
            </a: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8782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8"/>
            <a:ext cx="4128422" cy="573611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98104" y="1207070"/>
            <a:ext cx="9108456" cy="5459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89591" y="111533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890457" y="629668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Role of Direct Marketing in the IMC Program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724855" y="1774508"/>
            <a:ext cx="7566917" cy="402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Combines: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Advertising</a:t>
            </a:r>
            <a:r>
              <a:rPr kumimoji="0" lang="ar-EG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and public relations 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(donations &amp; funds)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Personal selling and sales promotions</a:t>
            </a:r>
            <a:endParaRPr kumimoji="0" lang="ar-EG" altLang="en-US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happy hours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Support media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633B2D-1188-428F-B7A8-E85EC6AB4B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2195" y="824150"/>
            <a:ext cx="4413945" cy="584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9104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8"/>
            <a:ext cx="4128422" cy="573611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207070"/>
            <a:ext cx="11598680" cy="5459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89591" y="111533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147364" y="6282714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Role of Direct Marketing in the IMC Program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478276" y="1492987"/>
            <a:ext cx="10556170" cy="47431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D</a:t>
            </a:r>
            <a:r>
              <a:rPr lang="en-US" altLang="en-US" dirty="0">
                <a:cs typeface="Times New Roman" panose="02020603050405020304" pitchFamily="18" charset="0"/>
              </a:rPr>
              <a:t>irect marketing can be used in combination with other elements of the promotional mix and can work synergistically with these tools. </a:t>
            </a:r>
          </a:p>
          <a:p>
            <a:pPr marL="628650" lvl="1" indent="-171450">
              <a:buFontTx/>
              <a:buChar char="•"/>
            </a:pPr>
            <a:r>
              <a:rPr lang="en-US" altLang="en-US" dirty="0">
                <a:cs typeface="Times New Roman" panose="02020603050405020304" pitchFamily="18" charset="0"/>
              </a:rPr>
              <a:t>Combined with advertising - Direct marketing itself is a form of advertising </a:t>
            </a:r>
          </a:p>
          <a:p>
            <a:pPr marL="628650" lvl="1" indent="-171450">
              <a:buFontTx/>
              <a:buChar char="•"/>
            </a:pPr>
            <a:r>
              <a:rPr lang="en-US" altLang="en-US" dirty="0">
                <a:cs typeface="Times New Roman" panose="02020603050405020304" pitchFamily="18" charset="0"/>
              </a:rPr>
              <a:t>Combined with public relations - Public relations activities often employ direct-response techniques to do such things as solicit funds</a:t>
            </a:r>
          </a:p>
          <a:p>
            <a:pPr marL="628650" lvl="1" indent="-171450">
              <a:buFontTx/>
              <a:buChar char="•"/>
            </a:pPr>
            <a:r>
              <a:rPr lang="en-US" altLang="en-US" dirty="0">
                <a:cs typeface="Times New Roman" panose="02020603050405020304" pitchFamily="18" charset="0"/>
              </a:rPr>
              <a:t>Combined with personal selling - Telemarketing and direct selling are two methods of personal selling used to generate sales</a:t>
            </a:r>
          </a:p>
        </p:txBody>
      </p:sp>
    </p:spTree>
    <p:extLst>
      <p:ext uri="{BB962C8B-B14F-4D97-AF65-F5344CB8AC3E}">
        <p14:creationId xmlns:p14="http://schemas.microsoft.com/office/powerpoint/2010/main" val="3134606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8"/>
            <a:ext cx="4128422" cy="573611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207070"/>
            <a:ext cx="9108456" cy="5459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89591" y="111533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890457" y="629668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Role of Direct Marketing in the IMC Program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724855" y="1774508"/>
            <a:ext cx="7566917" cy="402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r>
              <a:rPr lang="en-US" altLang="en-US" dirty="0">
                <a:cs typeface="Times New Roman" panose="02020603050405020304" pitchFamily="18" charset="0"/>
              </a:rPr>
              <a:t>Combined with sales promotions - Direct-mail pieces are often used to notify consumers of a sales promotion or event</a:t>
            </a:r>
          </a:p>
          <a:p>
            <a:pPr marL="628650" lvl="1" indent="-171450">
              <a:buFontTx/>
              <a:buChar char="•"/>
            </a:pPr>
            <a:r>
              <a:rPr lang="en-US" altLang="en-US" dirty="0">
                <a:cs typeface="Times New Roman" panose="02020603050405020304" pitchFamily="18" charset="0"/>
              </a:rPr>
              <a:t>Combined with support media - Adding a promotional product to a direct mailer increases response rates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633B2D-1188-428F-B7A8-E85EC6AB4B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2195" y="824150"/>
            <a:ext cx="4413945" cy="584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8524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8"/>
            <a:ext cx="4128422" cy="573611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98104" y="1207070"/>
            <a:ext cx="9108456" cy="5459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89591" y="111533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890457" y="6296686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Role of Direct Marketing in the IMC Program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582730" y="1864830"/>
            <a:ext cx="7941269" cy="4288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Companies decide: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Program objectives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(why DM- to </a:t>
            </a:r>
            <a:r>
              <a:rPr lang="en-US" altLang="en-US" sz="2400" dirty="0">
                <a:solidFill>
                  <a:srgbClr val="2D3956"/>
                </a:solidFill>
              </a:rPr>
              <a:t>inform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or to </a:t>
            </a:r>
            <a:r>
              <a:rPr lang="en-US" altLang="en-US" sz="2400" dirty="0">
                <a:solidFill>
                  <a:srgbClr val="2D3956"/>
                </a:solidFill>
              </a:rPr>
              <a:t>give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discount or to address niche)</a:t>
            </a: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Which markets to target and the strategies (mail-catalogue-telephone – booth in </a:t>
            </a:r>
            <a:r>
              <a:rPr lang="en-US" altLang="en-US" dirty="0">
                <a:solidFill>
                  <a:srgbClr val="2D3956"/>
                </a:solidFill>
              </a:rPr>
              <a:t>mall</a:t>
            </a: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) to use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to evaluate the program’s effectiveness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b="0" i="1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**DM is not </a:t>
            </a:r>
            <a:r>
              <a:rPr lang="en-US" altLang="en-US" i="1" dirty="0">
                <a:solidFill>
                  <a:srgbClr val="2D3956"/>
                </a:solidFill>
              </a:rPr>
              <a:t>personal selling</a:t>
            </a:r>
            <a:r>
              <a:rPr kumimoji="0" lang="en-US" altLang="en-US" b="0" i="1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or </a:t>
            </a:r>
            <a:r>
              <a:rPr lang="en-US" altLang="en-US" i="1" dirty="0">
                <a:solidFill>
                  <a:srgbClr val="2D3956"/>
                </a:solidFill>
              </a:rPr>
              <a:t>sales promotion</a:t>
            </a:r>
            <a:r>
              <a:rPr kumimoji="0" lang="en-US" altLang="en-US" b="0" i="1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 is in between </a:t>
            </a:r>
            <a:r>
              <a:rPr kumimoji="0" lang="en-US" altLang="en-US" b="0" i="1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Wingdings" panose="05000000000000000000" pitchFamily="2" charset="2"/>
              </a:rPr>
              <a:t></a:t>
            </a:r>
            <a:endParaRPr kumimoji="0" lang="en-US" altLang="en-US" b="0" i="1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633B2D-1188-428F-B7A8-E85EC6AB4BA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30032" y="824150"/>
            <a:ext cx="3216108" cy="5842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1487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8"/>
            <a:ext cx="4128422" cy="573611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8833" y="1390318"/>
            <a:ext cx="10516015" cy="5459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89591" y="111533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846008" y="637155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Role of Direct Marketing in the IMC Program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724855" y="1774508"/>
            <a:ext cx="9354093" cy="4021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/>
              <a:t>To successfully implement direct-marketing programs, companies must make a number of decisions. As in other marketing programs, they must determine: </a:t>
            </a:r>
          </a:p>
          <a:p>
            <a:pPr marL="514350" indent="-514350">
              <a:buAutoNum type="arabicParenBoth"/>
            </a:pPr>
            <a:r>
              <a:rPr lang="en-US" altLang="en-US" dirty="0"/>
              <a:t>what the program’s objectives will be, </a:t>
            </a:r>
          </a:p>
          <a:p>
            <a:pPr marL="514350" indent="-514350">
              <a:buAutoNum type="arabicParenBoth"/>
            </a:pPr>
            <a:r>
              <a:rPr lang="en-US" altLang="en-US" dirty="0"/>
              <a:t>which markets to target,</a:t>
            </a:r>
          </a:p>
          <a:p>
            <a:pPr marL="514350" indent="-514350">
              <a:buAutoNum type="arabicParenBoth"/>
            </a:pPr>
            <a:r>
              <a:rPr lang="en-US" altLang="en-US" dirty="0"/>
              <a:t> what direct-marketing strategies will be employed, and </a:t>
            </a:r>
          </a:p>
          <a:p>
            <a:pPr marL="514350" indent="-514350">
              <a:buAutoNum type="arabicParenBoth"/>
            </a:pPr>
            <a:r>
              <a:rPr lang="en-US" altLang="en-US" dirty="0"/>
              <a:t>how to evaluate the effectiveness of the program</a:t>
            </a:r>
            <a:endParaRPr lang="en-US" altLang="en-US" dirty="0"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altLang="en-US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1281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8"/>
            <a:ext cx="4128422" cy="541416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98104" y="1207070"/>
            <a:ext cx="10063496" cy="5459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89591" y="111533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0" y="660900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Direct-Marketing Objectives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B1694D2-7F55-4C6D-8CD0-647DAF34AC28}"/>
              </a:ext>
            </a:extLst>
          </p:cNvPr>
          <p:cNvGrpSpPr>
            <a:grpSpLocks/>
          </p:cNvGrpSpPr>
          <p:nvPr/>
        </p:nvGrpSpPr>
        <p:grpSpPr bwMode="auto">
          <a:xfrm>
            <a:off x="527282" y="2069984"/>
            <a:ext cx="9469120" cy="1054100"/>
            <a:chOff x="457200" y="1611245"/>
            <a:chExt cx="8707120" cy="1053534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B41BF768-A8F5-4642-B923-EA871AB95A83}"/>
                </a:ext>
              </a:extLst>
            </p:cNvPr>
            <p:cNvSpPr/>
            <p:nvPr/>
          </p:nvSpPr>
          <p:spPr>
            <a:xfrm>
              <a:off x="457200" y="1984107"/>
              <a:ext cx="8457891" cy="680672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8DB54099-CB2D-4A64-8684-3FED717B92EF}"/>
                </a:ext>
              </a:extLst>
            </p:cNvPr>
            <p:cNvSpPr/>
            <p:nvPr/>
          </p:nvSpPr>
          <p:spPr>
            <a:xfrm>
              <a:off x="706429" y="1611245"/>
              <a:ext cx="8457891" cy="796497"/>
            </a:xfrm>
            <a:custGeom>
              <a:avLst/>
              <a:gdLst>
                <a:gd name="connsiteX0" fmla="*/ 0 w 7670081"/>
                <a:gd name="connsiteY0" fmla="*/ 132843 h 797040"/>
                <a:gd name="connsiteX1" fmla="*/ 132843 w 7670081"/>
                <a:gd name="connsiteY1" fmla="*/ 0 h 797040"/>
                <a:gd name="connsiteX2" fmla="*/ 7537238 w 7670081"/>
                <a:gd name="connsiteY2" fmla="*/ 0 h 797040"/>
                <a:gd name="connsiteX3" fmla="*/ 7670081 w 7670081"/>
                <a:gd name="connsiteY3" fmla="*/ 132843 h 797040"/>
                <a:gd name="connsiteX4" fmla="*/ 7670081 w 7670081"/>
                <a:gd name="connsiteY4" fmla="*/ 664197 h 797040"/>
                <a:gd name="connsiteX5" fmla="*/ 7537238 w 7670081"/>
                <a:gd name="connsiteY5" fmla="*/ 797040 h 797040"/>
                <a:gd name="connsiteX6" fmla="*/ 132843 w 7670081"/>
                <a:gd name="connsiteY6" fmla="*/ 797040 h 797040"/>
                <a:gd name="connsiteX7" fmla="*/ 0 w 7670081"/>
                <a:gd name="connsiteY7" fmla="*/ 664197 h 797040"/>
                <a:gd name="connsiteX8" fmla="*/ 0 w 7670081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70081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537238" y="0"/>
                  </a:lnTo>
                  <a:cubicBezTo>
                    <a:pt x="7610605" y="0"/>
                    <a:pt x="7670081" y="59476"/>
                    <a:pt x="7670081" y="132843"/>
                  </a:cubicBezTo>
                  <a:lnTo>
                    <a:pt x="7670081" y="664197"/>
                  </a:lnTo>
                  <a:cubicBezTo>
                    <a:pt x="7670081" y="737564"/>
                    <a:pt x="7610605" y="797040"/>
                    <a:pt x="7537238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12446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400" dirty="0"/>
                <a:t>To seek a behavioral response (to know directly how they perceive my  brand-observe behavior)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0E45BE1-FAA2-4873-ABEF-3D8E3ADB99A1}"/>
              </a:ext>
            </a:extLst>
          </p:cNvPr>
          <p:cNvGrpSpPr>
            <a:grpSpLocks/>
          </p:cNvGrpSpPr>
          <p:nvPr/>
        </p:nvGrpSpPr>
        <p:grpSpPr bwMode="auto">
          <a:xfrm>
            <a:off x="495292" y="3705661"/>
            <a:ext cx="9469120" cy="1079500"/>
            <a:chOff x="457200" y="2810578"/>
            <a:chExt cx="8458200" cy="107892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BD3CF60-8040-4546-93C9-CCDD832000F3}"/>
                </a:ext>
              </a:extLst>
            </p:cNvPr>
            <p:cNvSpPr/>
            <p:nvPr/>
          </p:nvSpPr>
          <p:spPr>
            <a:xfrm>
              <a:off x="457200" y="3208827"/>
              <a:ext cx="8458200" cy="680672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Freeform 8">
              <a:extLst>
                <a:ext uri="{FF2B5EF4-FFF2-40B4-BE49-F238E27FC236}">
                  <a16:creationId xmlns:a16="http://schemas.microsoft.com/office/drawing/2014/main" id="{E229EBB4-C531-47D1-88F9-4732156F17D6}"/>
                </a:ext>
              </a:extLst>
            </p:cNvPr>
            <p:cNvSpPr/>
            <p:nvPr/>
          </p:nvSpPr>
          <p:spPr>
            <a:xfrm>
              <a:off x="879475" y="2810578"/>
              <a:ext cx="7670800" cy="796498"/>
            </a:xfrm>
            <a:custGeom>
              <a:avLst/>
              <a:gdLst>
                <a:gd name="connsiteX0" fmla="*/ 0 w 7670081"/>
                <a:gd name="connsiteY0" fmla="*/ 132843 h 797040"/>
                <a:gd name="connsiteX1" fmla="*/ 132843 w 7670081"/>
                <a:gd name="connsiteY1" fmla="*/ 0 h 797040"/>
                <a:gd name="connsiteX2" fmla="*/ 7537238 w 7670081"/>
                <a:gd name="connsiteY2" fmla="*/ 0 h 797040"/>
                <a:gd name="connsiteX3" fmla="*/ 7670081 w 7670081"/>
                <a:gd name="connsiteY3" fmla="*/ 132843 h 797040"/>
                <a:gd name="connsiteX4" fmla="*/ 7670081 w 7670081"/>
                <a:gd name="connsiteY4" fmla="*/ 664197 h 797040"/>
                <a:gd name="connsiteX5" fmla="*/ 7537238 w 7670081"/>
                <a:gd name="connsiteY5" fmla="*/ 797040 h 797040"/>
                <a:gd name="connsiteX6" fmla="*/ 132843 w 7670081"/>
                <a:gd name="connsiteY6" fmla="*/ 797040 h 797040"/>
                <a:gd name="connsiteX7" fmla="*/ 0 w 7670081"/>
                <a:gd name="connsiteY7" fmla="*/ 664197 h 797040"/>
                <a:gd name="connsiteX8" fmla="*/ 0 w 7670081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70081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537238" y="0"/>
                  </a:lnTo>
                  <a:cubicBezTo>
                    <a:pt x="7610605" y="0"/>
                    <a:pt x="7670081" y="59476"/>
                    <a:pt x="7670081" y="132843"/>
                  </a:cubicBezTo>
                  <a:lnTo>
                    <a:pt x="7670081" y="664197"/>
                  </a:lnTo>
                  <a:cubicBezTo>
                    <a:pt x="7670081" y="737564"/>
                    <a:pt x="7610605" y="797040"/>
                    <a:pt x="7537238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12446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800" dirty="0"/>
                <a:t>To build an image (using WOM let people talk about me)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402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8"/>
            <a:ext cx="4128422" cy="541416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612877"/>
            <a:ext cx="9922204" cy="41992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89591" y="111533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0" y="660900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Direct-Marketing Objectives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3FA42280-A5B8-4553-A82E-E9DC966D3348}"/>
              </a:ext>
            </a:extLst>
          </p:cNvPr>
          <p:cNvGrpSpPr>
            <a:grpSpLocks/>
          </p:cNvGrpSpPr>
          <p:nvPr/>
        </p:nvGrpSpPr>
        <p:grpSpPr bwMode="auto">
          <a:xfrm>
            <a:off x="502408" y="2510314"/>
            <a:ext cx="9550400" cy="995362"/>
            <a:chOff x="457200" y="4119397"/>
            <a:chExt cx="8707120" cy="994823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81C6DFB-FDA7-4C9F-9884-E256971D1F4F}"/>
                </a:ext>
              </a:extLst>
            </p:cNvPr>
            <p:cNvSpPr/>
            <p:nvPr/>
          </p:nvSpPr>
          <p:spPr>
            <a:xfrm>
              <a:off x="457200" y="4433552"/>
              <a:ext cx="8457891" cy="680668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DFD26244-C958-445E-8FBC-14C92D41CDF8}"/>
                </a:ext>
              </a:extLst>
            </p:cNvPr>
            <p:cNvSpPr/>
            <p:nvPr/>
          </p:nvSpPr>
          <p:spPr>
            <a:xfrm>
              <a:off x="706429" y="4119397"/>
              <a:ext cx="8457891" cy="796493"/>
            </a:xfrm>
            <a:custGeom>
              <a:avLst/>
              <a:gdLst>
                <a:gd name="connsiteX0" fmla="*/ 0 w 7670081"/>
                <a:gd name="connsiteY0" fmla="*/ 132843 h 797040"/>
                <a:gd name="connsiteX1" fmla="*/ 132843 w 7670081"/>
                <a:gd name="connsiteY1" fmla="*/ 0 h 797040"/>
                <a:gd name="connsiteX2" fmla="*/ 7537238 w 7670081"/>
                <a:gd name="connsiteY2" fmla="*/ 0 h 797040"/>
                <a:gd name="connsiteX3" fmla="*/ 7670081 w 7670081"/>
                <a:gd name="connsiteY3" fmla="*/ 132843 h 797040"/>
                <a:gd name="connsiteX4" fmla="*/ 7670081 w 7670081"/>
                <a:gd name="connsiteY4" fmla="*/ 664197 h 797040"/>
                <a:gd name="connsiteX5" fmla="*/ 7537238 w 7670081"/>
                <a:gd name="connsiteY5" fmla="*/ 797040 h 797040"/>
                <a:gd name="connsiteX6" fmla="*/ 132843 w 7670081"/>
                <a:gd name="connsiteY6" fmla="*/ 797040 h 797040"/>
                <a:gd name="connsiteX7" fmla="*/ 0 w 7670081"/>
                <a:gd name="connsiteY7" fmla="*/ 664197 h 797040"/>
                <a:gd name="connsiteX8" fmla="*/ 0 w 7670081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70081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537238" y="0"/>
                  </a:lnTo>
                  <a:cubicBezTo>
                    <a:pt x="7610605" y="0"/>
                    <a:pt x="7670081" y="59476"/>
                    <a:pt x="7670081" y="132843"/>
                  </a:cubicBezTo>
                  <a:lnTo>
                    <a:pt x="7670081" y="664197"/>
                  </a:lnTo>
                  <a:cubicBezTo>
                    <a:pt x="7670081" y="737564"/>
                    <a:pt x="7610605" y="797040"/>
                    <a:pt x="7537238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12446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400" dirty="0"/>
                <a:t>To maintain customer satisfaction (</a:t>
              </a:r>
              <a:r>
                <a:rPr lang="en-US" sz="2400" dirty="0" err="1"/>
                <a:t>vodafone</a:t>
              </a:r>
              <a:r>
                <a:rPr lang="en-US" sz="2400" dirty="0"/>
                <a:t> call survey after visiting-send for new collection/sales) CRM-sending messages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C40EB1D-88BF-4DBD-9F37-8503B08B9FD7}"/>
              </a:ext>
            </a:extLst>
          </p:cNvPr>
          <p:cNvGrpSpPr>
            <a:grpSpLocks/>
          </p:cNvGrpSpPr>
          <p:nvPr/>
        </p:nvGrpSpPr>
        <p:grpSpPr bwMode="auto">
          <a:xfrm>
            <a:off x="502408" y="3808401"/>
            <a:ext cx="9550400" cy="1079500"/>
            <a:chOff x="457200" y="5260020"/>
            <a:chExt cx="8686799" cy="107892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3C6109D9-94CA-4DC5-A5A2-F6D0862E8A39}"/>
                </a:ext>
              </a:extLst>
            </p:cNvPr>
            <p:cNvSpPr/>
            <p:nvPr/>
          </p:nvSpPr>
          <p:spPr>
            <a:xfrm>
              <a:off x="457200" y="5658268"/>
              <a:ext cx="8458199" cy="680672"/>
            </a:xfrm>
            <a:prstGeom prst="rect">
              <a:avLst/>
            </a:pr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Freeform 12">
              <a:extLst>
                <a:ext uri="{FF2B5EF4-FFF2-40B4-BE49-F238E27FC236}">
                  <a16:creationId xmlns:a16="http://schemas.microsoft.com/office/drawing/2014/main" id="{2F2DC827-F323-49D9-8D39-99D277C2154C}"/>
                </a:ext>
              </a:extLst>
            </p:cNvPr>
            <p:cNvSpPr/>
            <p:nvPr/>
          </p:nvSpPr>
          <p:spPr>
            <a:xfrm>
              <a:off x="879475" y="5260020"/>
              <a:ext cx="8264524" cy="988481"/>
            </a:xfrm>
            <a:custGeom>
              <a:avLst/>
              <a:gdLst>
                <a:gd name="connsiteX0" fmla="*/ 0 w 7670081"/>
                <a:gd name="connsiteY0" fmla="*/ 132843 h 797040"/>
                <a:gd name="connsiteX1" fmla="*/ 132843 w 7670081"/>
                <a:gd name="connsiteY1" fmla="*/ 0 h 797040"/>
                <a:gd name="connsiteX2" fmla="*/ 7537238 w 7670081"/>
                <a:gd name="connsiteY2" fmla="*/ 0 h 797040"/>
                <a:gd name="connsiteX3" fmla="*/ 7670081 w 7670081"/>
                <a:gd name="connsiteY3" fmla="*/ 132843 h 797040"/>
                <a:gd name="connsiteX4" fmla="*/ 7670081 w 7670081"/>
                <a:gd name="connsiteY4" fmla="*/ 664197 h 797040"/>
                <a:gd name="connsiteX5" fmla="*/ 7537238 w 7670081"/>
                <a:gd name="connsiteY5" fmla="*/ 797040 h 797040"/>
                <a:gd name="connsiteX6" fmla="*/ 132843 w 7670081"/>
                <a:gd name="connsiteY6" fmla="*/ 797040 h 797040"/>
                <a:gd name="connsiteX7" fmla="*/ 0 w 7670081"/>
                <a:gd name="connsiteY7" fmla="*/ 664197 h 797040"/>
                <a:gd name="connsiteX8" fmla="*/ 0 w 7670081"/>
                <a:gd name="connsiteY8" fmla="*/ 132843 h 797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670081" h="797040">
                  <a:moveTo>
                    <a:pt x="0" y="132843"/>
                  </a:moveTo>
                  <a:cubicBezTo>
                    <a:pt x="0" y="59476"/>
                    <a:pt x="59476" y="0"/>
                    <a:pt x="132843" y="0"/>
                  </a:cubicBezTo>
                  <a:lnTo>
                    <a:pt x="7537238" y="0"/>
                  </a:lnTo>
                  <a:cubicBezTo>
                    <a:pt x="7610605" y="0"/>
                    <a:pt x="7670081" y="59476"/>
                    <a:pt x="7670081" y="132843"/>
                  </a:cubicBezTo>
                  <a:lnTo>
                    <a:pt x="7670081" y="664197"/>
                  </a:lnTo>
                  <a:cubicBezTo>
                    <a:pt x="7670081" y="737564"/>
                    <a:pt x="7610605" y="797040"/>
                    <a:pt x="7537238" y="797040"/>
                  </a:cubicBezTo>
                  <a:lnTo>
                    <a:pt x="132843" y="797040"/>
                  </a:lnTo>
                  <a:cubicBezTo>
                    <a:pt x="59476" y="797040"/>
                    <a:pt x="0" y="737564"/>
                    <a:pt x="0" y="664197"/>
                  </a:cubicBezTo>
                  <a:lnTo>
                    <a:pt x="0" y="132843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262698" tIns="38908" rIns="262698" bIns="38908" spcCol="1270" anchor="ctr"/>
            <a:lstStyle/>
            <a:p>
              <a:pPr defTabSz="12446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000" dirty="0"/>
                <a:t>To inform and/or educate customers in an attempt to lead to future actions (tell new msg to form attitude, I have something new. Instead of doing event, I will go to your place at CFC)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88054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7"/>
            <a:ext cx="4128422" cy="4836954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7500" y="1390318"/>
            <a:ext cx="9108456" cy="4695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7460" y="634779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Direct-Marketing Objectives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EB81CA-5738-40E7-AEB0-999E7C3B9ADC}"/>
              </a:ext>
            </a:extLst>
          </p:cNvPr>
          <p:cNvSpPr txBox="1">
            <a:spLocks/>
          </p:cNvSpPr>
          <p:nvPr/>
        </p:nvSpPr>
        <p:spPr bwMode="auto">
          <a:xfrm>
            <a:off x="786747" y="2016917"/>
            <a:ext cx="8589962" cy="388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3200" dirty="0"/>
              <a:t>The direct marketer usually </a:t>
            </a:r>
            <a:r>
              <a:rPr lang="en-US" altLang="en-US" sz="3200" i="1" dirty="0"/>
              <a:t>seeks a direct behavioral response.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altLang="en-US" sz="3200" dirty="0"/>
              <a:t>Many organizations use direct marketing </a:t>
            </a:r>
            <a:r>
              <a:rPr lang="en-US" altLang="en-US" sz="3200" i="1" dirty="0"/>
              <a:t>to build an image</a:t>
            </a:r>
            <a:r>
              <a:rPr lang="en-US" altLang="en-US" sz="3200" dirty="0"/>
              <a:t>, </a:t>
            </a:r>
            <a:r>
              <a:rPr lang="en-US" altLang="en-US" sz="3200" i="1" dirty="0"/>
              <a:t>maintain customer satisfaction</a:t>
            </a:r>
            <a:r>
              <a:rPr lang="en-US" altLang="en-US" sz="3200" dirty="0"/>
              <a:t>, and </a:t>
            </a:r>
            <a:r>
              <a:rPr lang="en-US" altLang="en-US" sz="3200" i="1" dirty="0"/>
              <a:t>inform and/or educate customers in an attempt to lead to future actions</a:t>
            </a:r>
            <a:endParaRPr kumimoji="0" lang="en-US" altLang="en-US" sz="6600" b="0" i="1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9030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7"/>
            <a:ext cx="4128422" cy="4836954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7500" y="1390318"/>
            <a:ext cx="9108456" cy="4695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7460" y="634779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Direct-Marketing Approaches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EB81CA-5738-40E7-AEB0-999E7C3B9ADC}"/>
              </a:ext>
            </a:extLst>
          </p:cNvPr>
          <p:cNvSpPr txBox="1">
            <a:spLocks/>
          </p:cNvSpPr>
          <p:nvPr/>
        </p:nvSpPr>
        <p:spPr bwMode="auto">
          <a:xfrm>
            <a:off x="527500" y="2073521"/>
            <a:ext cx="8589962" cy="388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One-step approach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Medium is used directly to obtain an order (no consent, do I agree to let u talk to me? Do u approve to use </a:t>
            </a:r>
            <a:r>
              <a:rPr kumimoji="0" lang="en-US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ur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contacts/send offers?)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4" name="Picture 3">
            <a:extLst>
              <a:ext uri="{FF2B5EF4-FFF2-40B4-BE49-F238E27FC236}">
                <a16:creationId xmlns:a16="http://schemas.microsoft.com/office/drawing/2014/main" id="{4200AB3D-1BC7-4A76-BBB9-DA567A784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822" y="3243718"/>
            <a:ext cx="3597275" cy="232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60237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7"/>
            <a:ext cx="4128422" cy="4836954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7500" y="1390318"/>
            <a:ext cx="9108456" cy="4695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7460" y="634779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Direct-Marketing Approaches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EB81CA-5738-40E7-AEB0-999E7C3B9ADC}"/>
              </a:ext>
            </a:extLst>
          </p:cNvPr>
          <p:cNvSpPr txBox="1">
            <a:spLocks/>
          </p:cNvSpPr>
          <p:nvPr/>
        </p:nvSpPr>
        <p:spPr bwMode="auto">
          <a:xfrm>
            <a:off x="527500" y="2073521"/>
            <a:ext cx="8589962" cy="388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Two-step approach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Uses more than one medium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effort - Screens potential buyers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Second effort - Generates the response</a:t>
            </a: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(1</a:t>
            </a:r>
            <a:r>
              <a:rPr kumimoji="0" lang="en-US" altLang="en-US" sz="2000" b="0" i="0" u="none" strike="noStrike" kern="1200" cap="none" spc="0" normalizeH="0" baseline="3000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collect data &amp; do screening then get the most appropriate segment then take their consent to send promotions. Keeps asking every time for consent)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CE570DC-B355-4622-8C7E-55204FEDA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7377" y="2840296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90232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7499" y="1390318"/>
            <a:ext cx="9279877" cy="53717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Direct-Marketing Media (Direct Response Media)</a:t>
            </a:r>
          </a:p>
        </p:txBody>
      </p:sp>
      <p:pic>
        <p:nvPicPr>
          <p:cNvPr id="11" name="Picture 12">
            <a:extLst>
              <a:ext uri="{FF2B5EF4-FFF2-40B4-BE49-F238E27FC236}">
                <a16:creationId xmlns:a16="http://schemas.microsoft.com/office/drawing/2014/main" id="{1FA3017F-5172-482A-AD89-C07B349AA1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089" y="1588423"/>
            <a:ext cx="7693025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>
            <a:extLst>
              <a:ext uri="{FF2B5EF4-FFF2-40B4-BE49-F238E27FC236}">
                <a16:creationId xmlns:a16="http://schemas.microsoft.com/office/drawing/2014/main" id="{C59F044A-41E2-48EF-8E20-D546FB0EB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9008" y="1597060"/>
            <a:ext cx="2119313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>
            <a:extLst>
              <a:ext uri="{FF2B5EF4-FFF2-40B4-BE49-F238E27FC236}">
                <a16:creationId xmlns:a16="http://schemas.microsoft.com/office/drawing/2014/main" id="{2BF26394-455C-4477-9411-7E6C8421B3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4065" y="3483187"/>
            <a:ext cx="2286000" cy="152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3154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Direct Mail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34402" y="1220388"/>
            <a:ext cx="6191800" cy="5833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Unsolicited mail (spam/junk)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Advertisers spend substantially on this medium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Keys to success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Mailing list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Database from which names are generated (collect data while paying on cashier)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Ability to segment markets and offers                     (wrong real estate calls are they willing to buy?)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Threat – The Internet</a:t>
            </a: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625C3E3D-CFE6-423A-9221-97ECAF5F9E6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89"/>
          <a:stretch/>
        </p:blipFill>
        <p:spPr bwMode="auto">
          <a:xfrm>
            <a:off x="6699390" y="4737948"/>
            <a:ext cx="2817179" cy="17847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EC3EEE66-113B-4CFA-A45B-6B118A2DC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7513" y="3422082"/>
            <a:ext cx="2817179" cy="209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3C843A6A-83D7-42A4-A571-347000A38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6690" y="1258821"/>
            <a:ext cx="1949450" cy="194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2A0131-2ECF-4F8D-94B5-AA12E961CB32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3145" r="6999"/>
          <a:stretch/>
        </p:blipFill>
        <p:spPr>
          <a:xfrm>
            <a:off x="6826202" y="2055734"/>
            <a:ext cx="2720307" cy="149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6927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Catalogs and E-mail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803809" y="2202675"/>
            <a:ext cx="7290219" cy="2544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Catalogs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Number of catalogs mailed is decreasing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Available on the Internet for consumer and business-to-business customers</a:t>
            </a:r>
          </a:p>
        </p:txBody>
      </p:sp>
      <p:pic>
        <p:nvPicPr>
          <p:cNvPr id="14" name="Picture 6">
            <a:extLst>
              <a:ext uri="{FF2B5EF4-FFF2-40B4-BE49-F238E27FC236}">
                <a16:creationId xmlns:a16="http://schemas.microsoft.com/office/drawing/2014/main" id="{F73B5FFF-0303-4990-BF1A-EA150192DC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450" y="4908802"/>
            <a:ext cx="2689225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7">
            <a:extLst>
              <a:ext uri="{FF2B5EF4-FFF2-40B4-BE49-F238E27FC236}">
                <a16:creationId xmlns:a16="http://schemas.microsoft.com/office/drawing/2014/main" id="{875B879F-3038-435F-84E7-4F1CB91D6F9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436" y="4908802"/>
            <a:ext cx="2971800" cy="173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8">
            <a:extLst>
              <a:ext uri="{FF2B5EF4-FFF2-40B4-BE49-F238E27FC236}">
                <a16:creationId xmlns:a16="http://schemas.microsoft.com/office/drawing/2014/main" id="{E7C53333-E06E-4070-8A4B-A04378D681E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3427" y="1047454"/>
            <a:ext cx="2262188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9">
            <a:extLst>
              <a:ext uri="{FF2B5EF4-FFF2-40B4-BE49-F238E27FC236}">
                <a16:creationId xmlns:a16="http://schemas.microsoft.com/office/drawing/2014/main" id="{B5269BD1-772D-4510-B278-35AA490E6847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3001" y="1495533"/>
            <a:ext cx="1395412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0">
            <a:extLst>
              <a:ext uri="{FF2B5EF4-FFF2-40B4-BE49-F238E27FC236}">
                <a16:creationId xmlns:a16="http://schemas.microsoft.com/office/drawing/2014/main" id="{62D86785-B487-4B51-B829-BFA252D9A43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842" y="4796075"/>
            <a:ext cx="2262188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">
            <a:extLst>
              <a:ext uri="{FF2B5EF4-FFF2-40B4-BE49-F238E27FC236}">
                <a16:creationId xmlns:a16="http://schemas.microsoft.com/office/drawing/2014/main" id="{45DFF8CE-7824-4B13-B07A-2EF01E4AE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3752" y="2055734"/>
            <a:ext cx="2409825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093070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E-mail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71729" y="1586761"/>
            <a:ext cx="7110831" cy="3873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sz="2800" b="1" dirty="0">
                <a:solidFill>
                  <a:srgbClr val="2D3956"/>
                </a:solidFill>
              </a:rPr>
              <a:t>E-mail</a:t>
            </a:r>
            <a:r>
              <a:rPr lang="en-US" sz="2800" dirty="0">
                <a:solidFill>
                  <a:srgbClr val="2D3956"/>
                </a:solidFill>
              </a:rPr>
              <a:t>:</a:t>
            </a:r>
            <a:r>
              <a:rPr lang="en-US" sz="2800" b="1" dirty="0">
                <a:solidFill>
                  <a:srgbClr val="2D3956"/>
                </a:solidFill>
              </a:rPr>
              <a:t> </a:t>
            </a:r>
            <a:r>
              <a:rPr lang="en-US" sz="2800" dirty="0">
                <a:solidFill>
                  <a:srgbClr val="2D3956"/>
                </a:solidFill>
              </a:rPr>
              <a:t>Electronic version of</a:t>
            </a:r>
          </a:p>
          <a:p>
            <a:pPr marL="0" lvl="0" indent="0" eaLnBrk="1" fontAlgn="auto" hangingPunct="1">
              <a:buNone/>
              <a:defRPr/>
            </a:pPr>
            <a:r>
              <a:rPr lang="en-US" sz="2800" dirty="0">
                <a:solidFill>
                  <a:srgbClr val="2D3956"/>
                </a:solidFill>
              </a:rPr>
              <a:t> regular mail</a:t>
            </a:r>
          </a:p>
          <a:p>
            <a:pPr lvl="1" eaLnBrk="1" fontAlgn="auto" hangingPunct="1">
              <a:defRPr/>
            </a:pPr>
            <a:r>
              <a:rPr lang="en-US" sz="2400" dirty="0">
                <a:solidFill>
                  <a:srgbClr val="2D3956"/>
                </a:solidFill>
              </a:rPr>
              <a:t>Direct mail on the Internet </a:t>
            </a:r>
          </a:p>
          <a:p>
            <a:pPr lvl="1" eaLnBrk="1" fontAlgn="auto" hangingPunct="1">
              <a:defRPr/>
            </a:pPr>
            <a:r>
              <a:rPr lang="en-US" sz="2400" dirty="0">
                <a:solidFill>
                  <a:srgbClr val="2D3956"/>
                </a:solidFill>
              </a:rPr>
              <a:t>Lower cost and higher effectiveness</a:t>
            </a:r>
          </a:p>
          <a:p>
            <a:pPr marL="457200" lvl="1" indent="0" eaLnBrk="1" fontAlgn="auto" hangingPunct="1">
              <a:buNone/>
              <a:defRPr/>
            </a:pPr>
            <a:r>
              <a:rPr lang="en-US" sz="2400" dirty="0">
                <a:solidFill>
                  <a:srgbClr val="2D3956"/>
                </a:solidFill>
              </a:rPr>
              <a:t> than traditional direct mail</a:t>
            </a:r>
          </a:p>
          <a:p>
            <a:pPr lvl="1" eaLnBrk="1" fontAlgn="auto" hangingPunct="1">
              <a:defRPr/>
            </a:pPr>
            <a:r>
              <a:rPr lang="en-US" sz="2400" b="1" dirty="0">
                <a:solidFill>
                  <a:srgbClr val="2D3956"/>
                </a:solidFill>
              </a:rPr>
              <a:t>Spam</a:t>
            </a:r>
            <a:r>
              <a:rPr lang="en-US" sz="2400" dirty="0">
                <a:solidFill>
                  <a:srgbClr val="2D3956"/>
                </a:solidFill>
              </a:rPr>
              <a:t>:</a:t>
            </a:r>
            <a:r>
              <a:rPr lang="en-US" sz="2400" b="1" dirty="0">
                <a:solidFill>
                  <a:srgbClr val="2D3956"/>
                </a:solidFill>
              </a:rPr>
              <a:t> </a:t>
            </a:r>
            <a:r>
              <a:rPr lang="en-US" sz="2400" dirty="0">
                <a:solidFill>
                  <a:srgbClr val="2D3956"/>
                </a:solidFill>
              </a:rPr>
              <a:t>Electronic equivalent </a:t>
            </a:r>
          </a:p>
          <a:p>
            <a:pPr marL="457200" lvl="1" indent="0" eaLnBrk="1" fontAlgn="auto" hangingPunct="1">
              <a:buNone/>
              <a:defRPr/>
            </a:pPr>
            <a:r>
              <a:rPr lang="en-US" sz="2400" dirty="0">
                <a:solidFill>
                  <a:srgbClr val="2D3956"/>
                </a:solidFill>
              </a:rPr>
              <a:t> of junk mail (no reply no direct response)</a:t>
            </a:r>
          </a:p>
        </p:txBody>
      </p:sp>
      <p:pic>
        <p:nvPicPr>
          <p:cNvPr id="17" name="Picture 7">
            <a:extLst>
              <a:ext uri="{FF2B5EF4-FFF2-40B4-BE49-F238E27FC236}">
                <a16:creationId xmlns:a16="http://schemas.microsoft.com/office/drawing/2014/main" id="{7A766E5F-80D4-42F2-BB00-022695D1BC1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220" b="8659"/>
          <a:stretch/>
        </p:blipFill>
        <p:spPr bwMode="auto">
          <a:xfrm>
            <a:off x="9821796" y="1309215"/>
            <a:ext cx="2868612" cy="5130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8">
            <a:extLst>
              <a:ext uri="{FF2B5EF4-FFF2-40B4-BE49-F238E27FC236}">
                <a16:creationId xmlns:a16="http://schemas.microsoft.com/office/drawing/2014/main" id="{5DAA5BB6-3F1D-47D8-A700-4BE90CBF22B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410" y="1741694"/>
            <a:ext cx="34163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6F69556-30A9-4775-8F93-034F29E4CFC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96685" y="4808171"/>
            <a:ext cx="257175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607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Broadcast media and TV spots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63669" y="1993732"/>
            <a:ext cx="8848191" cy="517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altLang="en-US" b="1" dirty="0">
                <a:solidFill>
                  <a:srgbClr val="2D3956"/>
                </a:solidFill>
              </a:rPr>
              <a:t>Broadcast media</a:t>
            </a:r>
          </a:p>
          <a:p>
            <a:pPr lvl="1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Categories - Television and radio</a:t>
            </a:r>
          </a:p>
          <a:p>
            <a:pPr lvl="1" eaLnBrk="1" fontAlgn="auto" hangingPunct="1">
              <a:defRPr/>
            </a:pPr>
            <a:r>
              <a:rPr lang="en-US" altLang="en-US" b="1" dirty="0">
                <a:solidFill>
                  <a:srgbClr val="2D3956"/>
                </a:solidFill>
              </a:rPr>
              <a:t>Direct-response advertising</a:t>
            </a:r>
            <a:r>
              <a:rPr lang="en-US" altLang="en-US" dirty="0">
                <a:solidFill>
                  <a:srgbClr val="2D3956"/>
                </a:solidFill>
              </a:rPr>
              <a:t>: Sales response for the offered product is solicited, through the one- or two-step approach</a:t>
            </a:r>
          </a:p>
          <a:p>
            <a:pPr lvl="1" eaLnBrk="1" fontAlgn="auto" hangingPunct="1">
              <a:defRPr/>
            </a:pPr>
            <a:r>
              <a:rPr lang="en-US" altLang="en-US" b="1" dirty="0">
                <a:solidFill>
                  <a:srgbClr val="2D3956"/>
                </a:solidFill>
              </a:rPr>
              <a:t>Support advertising</a:t>
            </a:r>
            <a:r>
              <a:rPr lang="en-US" altLang="en-US" dirty="0">
                <a:solidFill>
                  <a:srgbClr val="2D3956"/>
                </a:solidFill>
              </a:rPr>
              <a:t>: Supports other forms of advertising</a:t>
            </a:r>
          </a:p>
        </p:txBody>
      </p:sp>
    </p:spTree>
    <p:extLst>
      <p:ext uri="{BB962C8B-B14F-4D97-AF65-F5344CB8AC3E}">
        <p14:creationId xmlns:p14="http://schemas.microsoft.com/office/powerpoint/2010/main" val="29467517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Broadcast media and TV spots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469630" y="1347399"/>
            <a:ext cx="2780399" cy="517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altLang="en-US" b="1" dirty="0">
                <a:solidFill>
                  <a:srgbClr val="2D3956"/>
                </a:solidFill>
              </a:rPr>
              <a:t>TV spots</a:t>
            </a:r>
          </a:p>
          <a:p>
            <a:pPr lvl="1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Short-form programs, include direct-response commercials seen on TV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1061B4-C1F8-4082-9EC8-797624A6A2E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44069" y="1552367"/>
            <a:ext cx="6175713" cy="4950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5599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Infomercial and Home Shopping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63669" y="1655493"/>
            <a:ext cx="8848191" cy="517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Infomercial</a:t>
            </a:r>
            <a:r>
              <a:rPr lang="en-US" altLang="en-US" dirty="0">
                <a:solidFill>
                  <a:srgbClr val="2D3956"/>
                </a:solidFill>
              </a:rPr>
              <a:t>:</a:t>
            </a:r>
            <a:r>
              <a:rPr lang="en-US" altLang="en-US" b="1" dirty="0">
                <a:solidFill>
                  <a:srgbClr val="2D3956"/>
                </a:solidFill>
              </a:rPr>
              <a:t> </a:t>
            </a:r>
            <a:r>
              <a:rPr lang="en-US" altLang="en-US" dirty="0">
                <a:solidFill>
                  <a:srgbClr val="2D3956"/>
                </a:solidFill>
              </a:rPr>
              <a:t>Long commercial designed for 30-minute or 1-hour time slot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Designed to be viewed as a regular TV show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Effective with a broad demographic base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E21FED-AD00-42D6-BD3C-05696774BE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02586" y="3812387"/>
            <a:ext cx="51816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293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Infomercial and Home Shopping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63669" y="1347399"/>
            <a:ext cx="8848191" cy="517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Home shopping</a:t>
            </a:r>
          </a:p>
          <a:p>
            <a:pPr lvl="1" eaLnBrk="1" hangingPunct="1"/>
            <a:r>
              <a:rPr lang="en-CA" altLang="en-US" dirty="0">
                <a:solidFill>
                  <a:srgbClr val="2D3956"/>
                </a:solidFill>
              </a:rPr>
              <a:t>Substantial growth due to toll-free telephone numbers and widespread use of credit cards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FAD41B-0A27-4C94-8D29-6A404C5043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61340" y="2887038"/>
            <a:ext cx="5913430" cy="3704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75348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Print Media and Telemarketing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735588" y="1228264"/>
            <a:ext cx="8848191" cy="517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Print media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Difficult to use for direct marketing</a:t>
            </a:r>
          </a:p>
          <a:p>
            <a:pPr lvl="2" eaLnBrk="1" hangingPunct="1"/>
            <a:r>
              <a:rPr lang="en-US" altLang="en-US" dirty="0">
                <a:solidFill>
                  <a:srgbClr val="2D3956"/>
                </a:solidFill>
              </a:rPr>
              <a:t>Ads compete with the clutter of other ads</a:t>
            </a:r>
          </a:p>
          <a:p>
            <a:pPr lvl="2" eaLnBrk="1" hangingPunct="1"/>
            <a:r>
              <a:rPr lang="en-US" altLang="en-US" dirty="0">
                <a:solidFill>
                  <a:srgbClr val="2D3956"/>
                </a:solidFill>
              </a:rPr>
              <a:t>Space is relatively expensive</a:t>
            </a:r>
          </a:p>
          <a:p>
            <a:pPr lvl="2" eaLnBrk="1" hangingPunct="1"/>
            <a:r>
              <a:rPr lang="en-US" altLang="en-US" dirty="0">
                <a:solidFill>
                  <a:srgbClr val="2D3956"/>
                </a:solidFill>
              </a:rPr>
              <a:t>Response rates and profits are low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74EE37-20AA-466D-AB28-F7F5A86B80C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71543" y="1428065"/>
            <a:ext cx="2169118" cy="321122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44CC8D0-E804-4CBF-BBA3-C42FA40E7D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70737" y="3950921"/>
            <a:ext cx="5734050" cy="25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5696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Print Media and Telemarketing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63669" y="1655493"/>
            <a:ext cx="8848191" cy="5175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b="1" dirty="0">
                <a:solidFill>
                  <a:srgbClr val="2D3956"/>
                </a:solidFill>
              </a:rPr>
              <a:t>Telemarketing</a:t>
            </a:r>
            <a:r>
              <a:rPr lang="en-US" altLang="en-US" dirty="0">
                <a:solidFill>
                  <a:srgbClr val="2D3956"/>
                </a:solidFill>
              </a:rPr>
              <a:t>:</a:t>
            </a:r>
            <a:r>
              <a:rPr lang="en-US" altLang="en-US" b="1" dirty="0">
                <a:solidFill>
                  <a:srgbClr val="2D3956"/>
                </a:solidFill>
              </a:rPr>
              <a:t> </a:t>
            </a:r>
            <a:r>
              <a:rPr lang="en-US" altLang="en-US" dirty="0">
                <a:solidFill>
                  <a:srgbClr val="2D3956"/>
                </a:solidFill>
              </a:rPr>
              <a:t>Sales by telephone</a:t>
            </a:r>
          </a:p>
          <a:p>
            <a:pPr lvl="1" eaLnBrk="1" hangingPunct="1"/>
            <a:r>
              <a:rPr lang="en-US" altLang="en-US" dirty="0">
                <a:solidFill>
                  <a:srgbClr val="2D3956"/>
                </a:solidFill>
              </a:rPr>
              <a:t>Declined due to its potential for fraud and deception, and for annoyance</a:t>
            </a:r>
          </a:p>
          <a:p>
            <a:pPr lvl="2" eaLnBrk="1" hangingPunct="1"/>
            <a:endParaRPr lang="en-US" altLang="en-US" dirty="0">
              <a:solidFill>
                <a:srgbClr val="2D3956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3A56F4-A295-41A5-9190-1A977F41B9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66050" y="2752092"/>
            <a:ext cx="5851015" cy="390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3061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Direct Selling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447827" y="1035371"/>
            <a:ext cx="9091180" cy="325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altLang="en-US" sz="2800" dirty="0">
                <a:solidFill>
                  <a:prstClr val="black"/>
                </a:solidFill>
              </a:rPr>
              <a:t>Direct, personal presentation, and sales in consumers’ homes</a:t>
            </a:r>
          </a:p>
          <a:p>
            <a:pPr lvl="1" eaLnBrk="1" fontAlgn="auto" hangingPunct="1">
              <a:defRPr/>
            </a:pPr>
            <a:r>
              <a:rPr lang="en-US" altLang="en-US" dirty="0">
                <a:solidFill>
                  <a:prstClr val="black"/>
                </a:solidFill>
              </a:rPr>
              <a:t>Repetitive person-to-person selling - Salesperson visits the buyer’s location to sell frequently purchased products</a:t>
            </a:r>
          </a:p>
          <a:p>
            <a:pPr lvl="2" eaLnBrk="1" hangingPunct="1"/>
            <a:endParaRPr lang="en-US" altLang="en-US" sz="3200" dirty="0">
              <a:solidFill>
                <a:srgbClr val="2D3956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30CA65E-575A-4968-AC50-438EE804E2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26533" y="3138325"/>
            <a:ext cx="6092132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07971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347" y="1012355"/>
            <a:ext cx="8929853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Direct Selling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601139" y="1271329"/>
            <a:ext cx="7901211" cy="325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Nonrepetitive person-to-person selling - Salesperson visits the buyer’s location to sell infrequently purchased products (Books)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B2C97-A191-4664-A63D-F6F7FB66279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605" r="11382"/>
          <a:stretch/>
        </p:blipFill>
        <p:spPr>
          <a:xfrm>
            <a:off x="9496300" y="5047672"/>
            <a:ext cx="3357132" cy="10217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25ABF96-F9C4-4733-89A5-92AECFA51A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14589" y="2846228"/>
            <a:ext cx="5065221" cy="16884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AE519D-88CD-4F26-86DA-8E5A01B7B5E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263989" y="2897222"/>
            <a:ext cx="5225143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4092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347" y="1012355"/>
            <a:ext cx="8929853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Direct Selling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579969" y="1576033"/>
            <a:ext cx="7901211" cy="325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Party plans - Salesperson offers products to groups of people through parties and demonstrations</a:t>
            </a:r>
          </a:p>
          <a:p>
            <a:pPr lvl="2" eaLnBrk="1" hangingPunct="1"/>
            <a:endParaRPr lang="en-US" altLang="en-US" sz="4000" dirty="0">
              <a:solidFill>
                <a:srgbClr val="2D3956"/>
              </a:solidFill>
            </a:endParaRPr>
          </a:p>
        </p:txBody>
      </p:sp>
      <p:pic>
        <p:nvPicPr>
          <p:cNvPr id="12" name="Picture 2">
            <a:extLst>
              <a:ext uri="{FF2B5EF4-FFF2-40B4-BE49-F238E27FC236}">
                <a16:creationId xmlns:a16="http://schemas.microsoft.com/office/drawing/2014/main" id="{47B2DC6E-1313-4CAF-9C5B-586FDB0D03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69" y="4150760"/>
            <a:ext cx="4243801" cy="2376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>
            <a:extLst>
              <a:ext uri="{FF2B5EF4-FFF2-40B4-BE49-F238E27FC236}">
                <a16:creationId xmlns:a16="http://schemas.microsoft.com/office/drawing/2014/main" id="{EA654180-A7C9-4949-8D92-727F36E8B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953" y="3680477"/>
            <a:ext cx="3971586" cy="2846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8FB7343-0D0F-40C4-8751-151065C9899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378386" y="1345228"/>
            <a:ext cx="3526797" cy="529019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11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4CC90A14-DF6C-403B-BCAA-BF996842861E}"/>
                  </a:ext>
                </a:extLst>
              </p14:cNvPr>
              <p14:cNvContentPartPr/>
              <p14:nvPr/>
            </p14:nvContentPartPr>
            <p14:xfrm>
              <a:off x="11256476" y="5833034"/>
              <a:ext cx="360" cy="108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4CC90A14-DF6C-403B-BCAA-BF996842861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1166476" y="5653034"/>
                <a:ext cx="180000" cy="370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3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3401E315-0991-40A1-98EC-2F355CEB77CE}"/>
                  </a:ext>
                </a:extLst>
              </p14:cNvPr>
              <p14:cNvContentPartPr/>
              <p14:nvPr/>
            </p14:nvContentPartPr>
            <p14:xfrm>
              <a:off x="11004476" y="5701994"/>
              <a:ext cx="532800" cy="5587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3401E315-0991-40A1-98EC-2F355CEB77CE}"/>
                  </a:ext>
                </a:extLst>
              </p:cNvPr>
              <p:cNvPicPr/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10914476" y="5522354"/>
                <a:ext cx="712440" cy="9183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8B4A5C8-02F6-4D52-936F-1C402C012E1F}"/>
                  </a:ext>
                </a:extLst>
              </p14:cNvPr>
              <p14:cNvContentPartPr/>
              <p14:nvPr/>
            </p14:nvContentPartPr>
            <p14:xfrm>
              <a:off x="11046956" y="5916914"/>
              <a:ext cx="277560" cy="331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8B4A5C8-02F6-4D52-936F-1C402C012E1F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11038316" y="5908274"/>
                <a:ext cx="295200" cy="50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7">
            <p14:nvContentPartPr>
              <p14:cNvPr id="7" name="Ink 6">
                <a:extLst>
                  <a:ext uri="{FF2B5EF4-FFF2-40B4-BE49-F238E27FC236}">
                    <a16:creationId xmlns:a16="http://schemas.microsoft.com/office/drawing/2014/main" id="{28C389E0-D986-498B-9C2D-ECB1BEA79406}"/>
                  </a:ext>
                </a:extLst>
              </p14:cNvPr>
              <p14:cNvContentPartPr/>
              <p14:nvPr/>
            </p14:nvContentPartPr>
            <p14:xfrm>
              <a:off x="10874156" y="5701994"/>
              <a:ext cx="552240" cy="281880"/>
            </p14:xfrm>
          </p:contentPart>
        </mc:Choice>
        <mc:Fallback xmlns="">
          <p:pic>
            <p:nvPicPr>
              <p:cNvPr id="7" name="Ink 6">
                <a:extLst>
                  <a:ext uri="{FF2B5EF4-FFF2-40B4-BE49-F238E27FC236}">
                    <a16:creationId xmlns:a16="http://schemas.microsoft.com/office/drawing/2014/main" id="{28C389E0-D986-498B-9C2D-ECB1BEA79406}"/>
                  </a:ext>
                </a:extLst>
              </p:cNvPr>
              <p:cNvPicPr/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10811516" y="5639354"/>
                <a:ext cx="677880" cy="407520"/>
              </a:xfrm>
              <a:prstGeom prst="rect">
                <a:avLst/>
              </a:prstGeom>
            </p:spPr>
          </p:pic>
        </mc:Fallback>
      </mc:AlternateContent>
      <p:grpSp>
        <p:nvGrpSpPr>
          <p:cNvPr id="10" name="Group 9">
            <a:extLst>
              <a:ext uri="{FF2B5EF4-FFF2-40B4-BE49-F238E27FC236}">
                <a16:creationId xmlns:a16="http://schemas.microsoft.com/office/drawing/2014/main" id="{79DAC317-90D9-4775-BBAD-10F323E11134}"/>
              </a:ext>
            </a:extLst>
          </p:cNvPr>
          <p:cNvGrpSpPr/>
          <p:nvPr/>
        </p:nvGrpSpPr>
        <p:grpSpPr>
          <a:xfrm>
            <a:off x="10879196" y="5622074"/>
            <a:ext cx="635040" cy="370080"/>
            <a:chOff x="10879196" y="5622074"/>
            <a:chExt cx="635040" cy="3700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9">
              <p14:nvContentPartPr>
                <p14:cNvPr id="8" name="Ink 7">
                  <a:extLst>
                    <a:ext uri="{FF2B5EF4-FFF2-40B4-BE49-F238E27FC236}">
                      <a16:creationId xmlns:a16="http://schemas.microsoft.com/office/drawing/2014/main" id="{C24B0567-745E-40FC-ACA8-20FEE4316415}"/>
                    </a:ext>
                  </a:extLst>
                </p14:cNvPr>
                <p14:cNvContentPartPr/>
                <p14:nvPr/>
              </p14:nvContentPartPr>
              <p14:xfrm>
                <a:off x="10879196" y="5622074"/>
                <a:ext cx="635040" cy="370080"/>
              </p14:xfrm>
            </p:contentPart>
          </mc:Choice>
          <mc:Fallback xmlns="">
            <p:pic>
              <p:nvPicPr>
                <p:cNvPr id="8" name="Ink 7">
                  <a:extLst>
                    <a:ext uri="{FF2B5EF4-FFF2-40B4-BE49-F238E27FC236}">
                      <a16:creationId xmlns:a16="http://schemas.microsoft.com/office/drawing/2014/main" id="{C24B0567-745E-40FC-ACA8-20FEE4316415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0816196" y="5559074"/>
                  <a:ext cx="760680" cy="4957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9" name="Ink 8">
                  <a:extLst>
                    <a:ext uri="{FF2B5EF4-FFF2-40B4-BE49-F238E27FC236}">
                      <a16:creationId xmlns:a16="http://schemas.microsoft.com/office/drawing/2014/main" id="{7B179348-E0E6-4540-8FB0-FC80BD1191D8}"/>
                    </a:ext>
                  </a:extLst>
                </p14:cNvPr>
                <p14:cNvContentPartPr/>
                <p14:nvPr/>
              </p14:nvContentPartPr>
              <p14:xfrm>
                <a:off x="10940036" y="5696594"/>
                <a:ext cx="181800" cy="52920"/>
              </p14:xfrm>
            </p:contentPart>
          </mc:Choice>
          <mc:Fallback xmlns="">
            <p:pic>
              <p:nvPicPr>
                <p:cNvPr id="9" name="Ink 8">
                  <a:extLst>
                    <a:ext uri="{FF2B5EF4-FFF2-40B4-BE49-F238E27FC236}">
                      <a16:creationId xmlns:a16="http://schemas.microsoft.com/office/drawing/2014/main" id="{7B179348-E0E6-4540-8FB0-FC80BD1191D8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0877396" y="5633594"/>
                  <a:ext cx="307440" cy="1785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2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126DAD84-B946-4538-B711-FEF4C8F4469F}"/>
                  </a:ext>
                </a:extLst>
              </p14:cNvPr>
              <p14:cNvContentPartPr/>
              <p14:nvPr/>
            </p14:nvContentPartPr>
            <p14:xfrm>
              <a:off x="13810316" y="3258314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126DAD84-B946-4538-B711-FEF4C8F4469F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13747676" y="3195314"/>
                <a:ext cx="126000" cy="126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25">
            <p14:nvContentPartPr>
              <p14:cNvPr id="16" name="Ink 15">
                <a:extLst>
                  <a:ext uri="{FF2B5EF4-FFF2-40B4-BE49-F238E27FC236}">
                    <a16:creationId xmlns:a16="http://schemas.microsoft.com/office/drawing/2014/main" id="{22D0D877-7BB5-426C-91D4-227793BAEF54}"/>
                  </a:ext>
                </a:extLst>
              </p14:cNvPr>
              <p14:cNvContentPartPr/>
              <p14:nvPr/>
            </p14:nvContentPartPr>
            <p14:xfrm>
              <a:off x="-820084" y="1597634"/>
              <a:ext cx="360" cy="360"/>
            </p14:xfrm>
          </p:contentPart>
        </mc:Choice>
        <mc:Fallback xmlns="">
          <p:pic>
            <p:nvPicPr>
              <p:cNvPr id="16" name="Ink 15">
                <a:extLst>
                  <a:ext uri="{FF2B5EF4-FFF2-40B4-BE49-F238E27FC236}">
                    <a16:creationId xmlns:a16="http://schemas.microsoft.com/office/drawing/2014/main" id="{22D0D877-7BB5-426C-91D4-227793BAEF54}"/>
                  </a:ext>
                </a:extLst>
              </p:cNvPr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-883084" y="1534634"/>
                <a:ext cx="126000" cy="126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067900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987" y="1083852"/>
            <a:ext cx="8929853" cy="5678181"/>
          </a:xfrm>
          <a:prstGeom prst="roundRect">
            <a:avLst>
              <a:gd name="adj" fmla="val 19739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Evaluating the Effectiveness of Direct 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972307" y="2401800"/>
            <a:ext cx="7901211" cy="325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defRPr/>
            </a:pPr>
            <a:r>
              <a:rPr lang="en-US" altLang="en-US" sz="2800" b="1" dirty="0">
                <a:solidFill>
                  <a:srgbClr val="2D3956"/>
                </a:solidFill>
              </a:rPr>
              <a:t>Cost per order (CPO)</a:t>
            </a:r>
            <a:r>
              <a:rPr lang="en-US" altLang="en-US" sz="2800" dirty="0">
                <a:solidFill>
                  <a:srgbClr val="2D3956"/>
                </a:solidFill>
              </a:rPr>
              <a:t>: Evaluates the relative effectiveness of an ad based on the number of calls generated </a:t>
            </a:r>
            <a:r>
              <a:rPr lang="en-US" altLang="en-US" sz="2400" i="1" dirty="0">
                <a:solidFill>
                  <a:srgbClr val="2D3956"/>
                </a:solidFill>
              </a:rPr>
              <a:t>(100 calls for </a:t>
            </a:r>
            <a:r>
              <a:rPr lang="en-US" altLang="en-US" sz="2400" i="1" dirty="0" err="1">
                <a:solidFill>
                  <a:srgbClr val="2D3956"/>
                </a:solidFill>
              </a:rPr>
              <a:t>xclusive</a:t>
            </a:r>
            <a:r>
              <a:rPr lang="en-US" altLang="en-US" sz="2400" i="1" dirty="0">
                <a:solidFill>
                  <a:srgbClr val="2D3956"/>
                </a:solidFill>
              </a:rPr>
              <a:t> card &amp; 10 buy)</a:t>
            </a:r>
          </a:p>
          <a:p>
            <a:pPr marL="0" lvl="0" indent="0" eaLnBrk="1" hangingPunct="1">
              <a:buNone/>
              <a:defRPr/>
            </a:pPr>
            <a:r>
              <a:rPr lang="en-US" altLang="en-US" sz="2000" i="1" dirty="0">
                <a:solidFill>
                  <a:srgbClr val="2D3956"/>
                </a:solidFill>
              </a:rPr>
              <a:t>How many calls received asking about my product (associations) how do u know about us and who told u about us. Mention my name while paying to take commission. Am interested but can’t buy now. No </a:t>
            </a:r>
            <a:r>
              <a:rPr lang="en-US" altLang="en-US" sz="2000" i="1" dirty="0" err="1">
                <a:solidFill>
                  <a:srgbClr val="2D3956"/>
                </a:solidFill>
              </a:rPr>
              <a:t>thanQ</a:t>
            </a:r>
            <a:endParaRPr lang="en-US" altLang="en-US" sz="2000" i="1" dirty="0">
              <a:solidFill>
                <a:srgbClr val="2D3956"/>
              </a:solidFill>
            </a:endParaRPr>
          </a:p>
          <a:p>
            <a:pPr lvl="2" eaLnBrk="1" hangingPunct="1"/>
            <a:endParaRPr lang="en-US" altLang="en-US" sz="40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55800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987" y="1083852"/>
            <a:ext cx="8929853" cy="5678181"/>
          </a:xfrm>
          <a:prstGeom prst="roundRect">
            <a:avLst>
              <a:gd name="adj" fmla="val 19739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Evaluating the Effectiveness of Direct 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972307" y="2401800"/>
            <a:ext cx="7901211" cy="325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defRPr/>
            </a:pPr>
            <a:r>
              <a:rPr lang="en-US" altLang="en-US" sz="2800" b="1" dirty="0">
                <a:solidFill>
                  <a:srgbClr val="2D3956"/>
                </a:solidFill>
              </a:rPr>
              <a:t>Customer Lifetime Value (CLTV)</a:t>
            </a:r>
            <a:r>
              <a:rPr lang="en-US" altLang="en-US" sz="2800" dirty="0">
                <a:solidFill>
                  <a:srgbClr val="2D3956"/>
                </a:solidFill>
              </a:rPr>
              <a:t>: Determines the dollar value associated with a long-term relationship with a customer</a:t>
            </a:r>
          </a:p>
          <a:p>
            <a:pPr lvl="1" eaLnBrk="1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Helps determine if a customer should be acquired</a:t>
            </a:r>
          </a:p>
          <a:p>
            <a:pPr lvl="1" eaLnBrk="1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Optimizes existing customers’ service levels </a:t>
            </a:r>
          </a:p>
          <a:p>
            <a:pPr lvl="2" eaLnBrk="1" hangingPunct="1"/>
            <a:endParaRPr lang="en-US" altLang="en-US" sz="40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37834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520574" y="1000836"/>
            <a:ext cx="7726167" cy="579557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80761" y="5704302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720290" y="627430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Advantages and Disadvantages of Direct Marketing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D792FB4-2692-4232-B876-32E49C8F3076}"/>
              </a:ext>
            </a:extLst>
          </p:cNvPr>
          <p:cNvGrpSpPr>
            <a:grpSpLocks/>
          </p:cNvGrpSpPr>
          <p:nvPr/>
        </p:nvGrpSpPr>
        <p:grpSpPr bwMode="auto">
          <a:xfrm>
            <a:off x="2180576" y="1141520"/>
            <a:ext cx="6223683" cy="5525486"/>
            <a:chOff x="304860" y="1611253"/>
            <a:chExt cx="4104772" cy="5539137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F973CA1C-E2F7-4706-9B97-AC9C0183771D}"/>
                </a:ext>
              </a:extLst>
            </p:cNvPr>
            <p:cNvSpPr/>
            <p:nvPr/>
          </p:nvSpPr>
          <p:spPr>
            <a:xfrm>
              <a:off x="304860" y="1611253"/>
              <a:ext cx="4104772" cy="611191"/>
            </a:xfrm>
            <a:custGeom>
              <a:avLst/>
              <a:gdLst>
                <a:gd name="connsiteX0" fmla="*/ 0 w 3952391"/>
                <a:gd name="connsiteY0" fmla="*/ 0 h 611809"/>
                <a:gd name="connsiteX1" fmla="*/ 3952391 w 3952391"/>
                <a:gd name="connsiteY1" fmla="*/ 0 h 611809"/>
                <a:gd name="connsiteX2" fmla="*/ 3952391 w 3952391"/>
                <a:gd name="connsiteY2" fmla="*/ 611809 h 611809"/>
                <a:gd name="connsiteX3" fmla="*/ 0 w 3952391"/>
                <a:gd name="connsiteY3" fmla="*/ 611809 h 611809"/>
                <a:gd name="connsiteX4" fmla="*/ 0 w 3952391"/>
                <a:gd name="connsiteY4" fmla="*/ 0 h 611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611809">
                  <a:moveTo>
                    <a:pt x="0" y="0"/>
                  </a:moveTo>
                  <a:lnTo>
                    <a:pt x="3952391" y="0"/>
                  </a:lnTo>
                  <a:lnTo>
                    <a:pt x="3952391" y="611809"/>
                  </a:lnTo>
                  <a:lnTo>
                    <a:pt x="0" y="61180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35128" tIns="77216" rIns="135128" bIns="77216" spcCol="1270" anchor="ctr"/>
            <a:lstStyle/>
            <a:p>
              <a:pPr algn="ctr" defTabSz="844550" eaLnBrk="1" fontAlgn="auto" hangingPunct="1">
                <a:lnSpc>
                  <a:spcPct val="150000"/>
                </a:lnSpc>
                <a:spcAft>
                  <a:spcPct val="35000"/>
                </a:spcAft>
                <a:defRPr/>
              </a:pPr>
              <a:r>
                <a:rPr lang="en-US" sz="3200" dirty="0"/>
                <a:t>Advantages</a:t>
              </a: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E283AD51-370D-4F97-826C-B1DB29936B84}"/>
                </a:ext>
              </a:extLst>
            </p:cNvPr>
            <p:cNvSpPr/>
            <p:nvPr/>
          </p:nvSpPr>
          <p:spPr>
            <a:xfrm>
              <a:off x="304860" y="2257686"/>
              <a:ext cx="4104772" cy="4892704"/>
            </a:xfrm>
            <a:custGeom>
              <a:avLst/>
              <a:gdLst>
                <a:gd name="connsiteX0" fmla="*/ 0 w 3952391"/>
                <a:gd name="connsiteY0" fmla="*/ 0 h 4172399"/>
                <a:gd name="connsiteX1" fmla="*/ 3952391 w 3952391"/>
                <a:gd name="connsiteY1" fmla="*/ 0 h 4172399"/>
                <a:gd name="connsiteX2" fmla="*/ 3952391 w 3952391"/>
                <a:gd name="connsiteY2" fmla="*/ 4172399 h 4172399"/>
                <a:gd name="connsiteX3" fmla="*/ 0 w 3952391"/>
                <a:gd name="connsiteY3" fmla="*/ 4172399 h 4172399"/>
                <a:gd name="connsiteX4" fmla="*/ 0 w 3952391"/>
                <a:gd name="connsiteY4" fmla="*/ 0 h 4172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4172399">
                  <a:moveTo>
                    <a:pt x="0" y="0"/>
                  </a:moveTo>
                  <a:lnTo>
                    <a:pt x="3952391" y="0"/>
                  </a:lnTo>
                  <a:lnTo>
                    <a:pt x="3952391" y="4172399"/>
                  </a:lnTo>
                  <a:lnTo>
                    <a:pt x="0" y="417239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60000"/>
                  <a:lumOff val="40000"/>
                  <a:alpha val="90000"/>
                </a:schemeClr>
              </a:solidFill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1346" tIns="101346" rIns="135128" bIns="152019" spcCol="1270"/>
            <a:lstStyle/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Selective reach (supposed to validate my DB)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Segmentation capabilities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Frequency 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Testing (CLTV &amp; CPO)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Timing (when to call or send, in meeting)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Personalization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Costs (low)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Measures of effectiveness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110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987" y="1083852"/>
            <a:ext cx="10761706" cy="5678181"/>
          </a:xfrm>
          <a:prstGeom prst="roundRect">
            <a:avLst>
              <a:gd name="adj" fmla="val 19739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Advantages of Direct 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1103234" y="1147507"/>
            <a:ext cx="10196711" cy="512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000" b="1" dirty="0"/>
              <a:t>Advantages of using direct marketing: 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Selective reach - Advertisers can reach a large number of people, while minimizing waste coverage.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Segmentation - Purchased lists allow segmentation based on geographic area, occupation, demographics, job title, and more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Frequency - How often the target market is exposed to the ad. Inexpensive mediums allow more frequent ad runs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Testing - Direct marketing allows for easy testing of the effectiveness of the overall program as well as specific elements.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Timing - Direct marketing materials can often be put together and distributed quickly, unlike other media, which require long-range planning.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Personalization - No other advertising medium can personalize the message as well as a direct media.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Costs - Direct marketing costs can be high, but the actual CPM may be low due to the ability to specifically target the audience and eliminate waste coverage.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000" dirty="0"/>
              <a:t>Measures of effectiveness - Feedback is often immediate and always accurate.</a:t>
            </a:r>
          </a:p>
        </p:txBody>
      </p:sp>
    </p:spTree>
    <p:extLst>
      <p:ext uri="{BB962C8B-B14F-4D97-AF65-F5344CB8AC3E}">
        <p14:creationId xmlns:p14="http://schemas.microsoft.com/office/powerpoint/2010/main" val="96546208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86926" y="1102757"/>
            <a:ext cx="7551505" cy="5715478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680761" y="5704302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720290" y="627430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Advantages and Disadvantages of Direct Marketing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4B58D95-E531-4C22-89BA-62BEE80AFEE3}"/>
              </a:ext>
            </a:extLst>
          </p:cNvPr>
          <p:cNvGrpSpPr>
            <a:grpSpLocks/>
          </p:cNvGrpSpPr>
          <p:nvPr/>
        </p:nvGrpSpPr>
        <p:grpSpPr bwMode="auto">
          <a:xfrm>
            <a:off x="2658038" y="1336667"/>
            <a:ext cx="5986799" cy="5481568"/>
            <a:chOff x="4962966" y="1570295"/>
            <a:chExt cx="4091962" cy="5012404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97D666F4-B731-4BB6-BE03-A371BBBE81E9}"/>
                </a:ext>
              </a:extLst>
            </p:cNvPr>
            <p:cNvSpPr/>
            <p:nvPr/>
          </p:nvSpPr>
          <p:spPr>
            <a:xfrm>
              <a:off x="4962967" y="1570295"/>
              <a:ext cx="4091961" cy="611121"/>
            </a:xfrm>
            <a:custGeom>
              <a:avLst/>
              <a:gdLst>
                <a:gd name="connsiteX0" fmla="*/ 0 w 3952391"/>
                <a:gd name="connsiteY0" fmla="*/ 0 h 611809"/>
                <a:gd name="connsiteX1" fmla="*/ 3952391 w 3952391"/>
                <a:gd name="connsiteY1" fmla="*/ 0 h 611809"/>
                <a:gd name="connsiteX2" fmla="*/ 3952391 w 3952391"/>
                <a:gd name="connsiteY2" fmla="*/ 611809 h 611809"/>
                <a:gd name="connsiteX3" fmla="*/ 0 w 3952391"/>
                <a:gd name="connsiteY3" fmla="*/ 611809 h 611809"/>
                <a:gd name="connsiteX4" fmla="*/ 0 w 3952391"/>
                <a:gd name="connsiteY4" fmla="*/ 0 h 611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611809">
                  <a:moveTo>
                    <a:pt x="0" y="0"/>
                  </a:moveTo>
                  <a:lnTo>
                    <a:pt x="3952391" y="0"/>
                  </a:lnTo>
                  <a:lnTo>
                    <a:pt x="3952391" y="611809"/>
                  </a:lnTo>
                  <a:lnTo>
                    <a:pt x="0" y="61180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35128" tIns="77216" rIns="135128" bIns="77216" spcCol="1270" anchor="ctr"/>
            <a:lstStyle/>
            <a:p>
              <a:pPr algn="ctr" defTabSz="844550" eaLnBrk="1" fontAlgn="auto" hangingPunct="1">
                <a:lnSpc>
                  <a:spcPct val="150000"/>
                </a:lnSpc>
                <a:spcAft>
                  <a:spcPct val="35000"/>
                </a:spcAft>
                <a:defRPr/>
              </a:pPr>
              <a:r>
                <a:rPr lang="en-US" sz="3200" dirty="0"/>
                <a:t>Disadvantages</a:t>
              </a: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6477EEB3-E87B-4863-AD94-CEA74270565A}"/>
                </a:ext>
              </a:extLst>
            </p:cNvPr>
            <p:cNvSpPr/>
            <p:nvPr/>
          </p:nvSpPr>
          <p:spPr>
            <a:xfrm>
              <a:off x="4962966" y="2181416"/>
              <a:ext cx="4091962" cy="4401283"/>
            </a:xfrm>
            <a:custGeom>
              <a:avLst/>
              <a:gdLst>
                <a:gd name="connsiteX0" fmla="*/ 0 w 3952391"/>
                <a:gd name="connsiteY0" fmla="*/ 0 h 4172399"/>
                <a:gd name="connsiteX1" fmla="*/ 3952391 w 3952391"/>
                <a:gd name="connsiteY1" fmla="*/ 0 h 4172399"/>
                <a:gd name="connsiteX2" fmla="*/ 3952391 w 3952391"/>
                <a:gd name="connsiteY2" fmla="*/ 4172399 h 4172399"/>
                <a:gd name="connsiteX3" fmla="*/ 0 w 3952391"/>
                <a:gd name="connsiteY3" fmla="*/ 4172399 h 4172399"/>
                <a:gd name="connsiteX4" fmla="*/ 0 w 3952391"/>
                <a:gd name="connsiteY4" fmla="*/ 0 h 4172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4172399">
                  <a:moveTo>
                    <a:pt x="0" y="0"/>
                  </a:moveTo>
                  <a:lnTo>
                    <a:pt x="3952391" y="0"/>
                  </a:lnTo>
                  <a:lnTo>
                    <a:pt x="3952391" y="4172399"/>
                  </a:lnTo>
                  <a:lnTo>
                    <a:pt x="0" y="4172399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60000"/>
                  <a:lumOff val="40000"/>
                  <a:alpha val="90000"/>
                </a:schemeClr>
              </a:solidFill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1346" tIns="101346" rIns="135128" bIns="152019" spcCol="1270"/>
            <a:lstStyle/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Image factors (Junk, inbound call for action ad &amp; outbound call ppl not in my list)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Accuracy (misleading data, changed his no or address)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Content support (limited mood creation)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Rising costs (data is expensive)</a:t>
              </a:r>
            </a:p>
            <a:p>
              <a:pPr marL="171450" lvl="1" indent="-171450" defTabSz="84455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400" dirty="0"/>
                <a:t>Do Not Contact lists (Block)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68931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987" y="1083852"/>
            <a:ext cx="10761706" cy="5678181"/>
          </a:xfrm>
          <a:prstGeom prst="roundRect">
            <a:avLst>
              <a:gd name="adj" fmla="val 19739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Disadvantages of Direct Marketing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1136850" y="1236118"/>
            <a:ext cx="9918300" cy="5120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b="1" dirty="0"/>
              <a:t>Disadvantages of using direct marketing. 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dirty="0"/>
              <a:t>Image factors - The mail segment of this industry is often referred to as junk mail, and junk emails fare no better. Direct-response ads on TV are often low-budget ads for lower-priced products, which contributes to the image that something less than the best products are marketed this way.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dirty="0"/>
              <a:t>Accuracy - Computerization has greatly improved the accuracy and currency of lists, but the cost of generating a lead can be expensive depending on the quality desired.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dirty="0"/>
              <a:t>Content support - Mood creation is limited to the surrounding program and/or the editorial content.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dirty="0"/>
              <a:t>Rising costs - As postal rates and print costs increase, direct-mail profits are directly impacted. 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altLang="en-US" sz="2400" dirty="0"/>
              <a:t>Do not contact lists - Now exist for both land and cell phones, and a Do Not Contact list for junk mail is under consideration by the FTC</a:t>
            </a:r>
          </a:p>
          <a:p>
            <a:pPr marL="742950" lvl="1" indent="-28575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61673528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827042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 Sum Up…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2322903" y="1783816"/>
            <a:ext cx="949421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Recognized the area of direct marketing as a communications tool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Knew the strategies and tactics involved in direct marketing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Demonstrated the use of direct-marketing media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3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Determined the scope and effectiveness of direct marketing</a:t>
            </a:r>
          </a:p>
        </p:txBody>
      </p:sp>
    </p:spTree>
    <p:extLst>
      <p:ext uri="{BB962C8B-B14F-4D97-AF65-F5344CB8AC3E}">
        <p14:creationId xmlns:p14="http://schemas.microsoft.com/office/powerpoint/2010/main" val="416436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680720" y="5103674"/>
            <a:ext cx="6390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5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3994</TotalTime>
  <Words>1828</Words>
  <Application>Microsoft Office PowerPoint</Application>
  <PresentationFormat>Widescreen</PresentationFormat>
  <Paragraphs>222</Paragraphs>
  <Slides>40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212</cp:revision>
  <dcterms:created xsi:type="dcterms:W3CDTF">2023-04-29T09:08:23Z</dcterms:created>
  <dcterms:modified xsi:type="dcterms:W3CDTF">2023-07-19T15:48:24Z</dcterms:modified>
</cp:coreProperties>
</file>