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1" roundtripDataSignature="AMtx7mhUPIKvc/DRcUc+ay5gL9EzD8a6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945FFBB-D535-4D59-9F50-A7B8170CDCE0}">
  <a:tblStyle styleId="{6945FFBB-D535-4D59-9F50-A7B8170CDCE0}"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customschemas.google.com/relationships/presentationmetadata" Target="metadata"/><Relationship Id="rId50" Type="http://schemas.openxmlformats.org/officeDocument/2006/relationships/slide" Target="slides/slide45.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ar-SA"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 name="Google Shape;9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 name="Google Shape;10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1" name="Google Shape;12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5" name="Google Shape;135;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0" name="Google Shape;450;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8" name="Google Shape;458;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6" name="Google Shape;466;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6" name="Google Shape;476;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5" name="Google Shape;485;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5" name="Google Shape;495;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4" name="Google Shape;504;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4" name="Google Shape;514;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3" name="Google Shape;523;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3" name="Google Shape;533;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2" name="Google Shape;542;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1" name="Google Shape;551;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9" name="Google Shape;559;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0" name="Google Shape;560;p4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7"/>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48"/>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9" name="Shape 19"/>
        <p:cNvGrpSpPr/>
        <p:nvPr/>
      </p:nvGrpSpPr>
      <p:grpSpPr>
        <a:xfrm>
          <a:off x="0" y="0"/>
          <a:ext cx="0" cy="0"/>
          <a:chOff x="0" y="0"/>
          <a:chExt cx="0" cy="0"/>
        </a:xfrm>
      </p:grpSpPr>
      <p:sp>
        <p:nvSpPr>
          <p:cNvPr id="20" name="Google Shape;20;p49"/>
          <p:cNvSpPr/>
          <p:nvPr>
            <p:ph idx="2" type="pic"/>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1" name="Shape 21"/>
        <p:cNvGrpSpPr/>
        <p:nvPr/>
      </p:nvGrpSpPr>
      <p:grpSpPr>
        <a:xfrm>
          <a:off x="0" y="0"/>
          <a:ext cx="0" cy="0"/>
          <a:chOff x="0" y="0"/>
          <a:chExt cx="0" cy="0"/>
        </a:xfrm>
      </p:grpSpPr>
      <p:sp>
        <p:nvSpPr>
          <p:cNvPr id="22" name="Google Shape;22;p50"/>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3" name="Shape 23"/>
        <p:cNvGrpSpPr/>
        <p:nvPr/>
      </p:nvGrpSpPr>
      <p:grpSpPr>
        <a:xfrm>
          <a:off x="0" y="0"/>
          <a:ext cx="0" cy="0"/>
          <a:chOff x="0" y="0"/>
          <a:chExt cx="0" cy="0"/>
        </a:xfrm>
      </p:grpSpPr>
      <p:sp>
        <p:nvSpPr>
          <p:cNvPr id="24" name="Google Shape;24;p5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6" name="Google Shape;26;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9" name="Shape 29"/>
        <p:cNvGrpSpPr/>
        <p:nvPr/>
      </p:nvGrpSpPr>
      <p:grpSpPr>
        <a:xfrm>
          <a:off x="0" y="0"/>
          <a:ext cx="0" cy="0"/>
          <a:chOff x="0" y="0"/>
          <a:chExt cx="0" cy="0"/>
        </a:xfrm>
      </p:grpSpPr>
      <p:sp>
        <p:nvSpPr>
          <p:cNvPr id="30" name="Google Shape;30;p52"/>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p:tgtEl>
                                          <p:spTgt spid="3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sp>
        <p:nvSpPr>
          <p:cNvPr id="32" name="Google Shape;32;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 name="Google Shape;34;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 name="Shape 37"/>
        <p:cNvGrpSpPr/>
        <p:nvPr/>
      </p:nvGrpSpPr>
      <p:grpSpPr>
        <a:xfrm>
          <a:off x="0" y="0"/>
          <a:ext cx="0" cy="0"/>
          <a:chOff x="0" y="0"/>
          <a:chExt cx="0" cy="0"/>
        </a:xfrm>
      </p:grpSpPr>
      <p:sp>
        <p:nvSpPr>
          <p:cNvPr id="38" name="Google Shape;38;p5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0" name="Google Shape;40;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3" name="Shape 43"/>
        <p:cNvGrpSpPr/>
        <p:nvPr/>
      </p:nvGrpSpPr>
      <p:grpSpPr>
        <a:xfrm>
          <a:off x="0" y="0"/>
          <a:ext cx="0" cy="0"/>
          <a:chOff x="0" y="0"/>
          <a:chExt cx="0" cy="0"/>
        </a:xfrm>
      </p:grpSpPr>
      <p:sp>
        <p:nvSpPr>
          <p:cNvPr id="44" name="Google Shape;44;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5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0" name="Shape 50"/>
        <p:cNvGrpSpPr/>
        <p:nvPr/>
      </p:nvGrpSpPr>
      <p:grpSpPr>
        <a:xfrm>
          <a:off x="0" y="0"/>
          <a:ext cx="0" cy="0"/>
          <a:chOff x="0" y="0"/>
          <a:chExt cx="0" cy="0"/>
        </a:xfrm>
      </p:grpSpPr>
      <p:sp>
        <p:nvSpPr>
          <p:cNvPr id="51" name="Google Shape;51;p5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5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5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5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5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4" name="Shape 64"/>
        <p:cNvGrpSpPr/>
        <p:nvPr/>
      </p:nvGrpSpPr>
      <p:grpSpPr>
        <a:xfrm>
          <a:off x="0" y="0"/>
          <a:ext cx="0" cy="0"/>
          <a:chOff x="0" y="0"/>
          <a:chExt cx="0" cy="0"/>
        </a:xfrm>
      </p:grpSpPr>
      <p:sp>
        <p:nvSpPr>
          <p:cNvPr id="65" name="Google Shape;65;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8" name="Shape 68"/>
        <p:cNvGrpSpPr/>
        <p:nvPr/>
      </p:nvGrpSpPr>
      <p:grpSpPr>
        <a:xfrm>
          <a:off x="0" y="0"/>
          <a:ext cx="0" cy="0"/>
          <a:chOff x="0" y="0"/>
          <a:chExt cx="0" cy="0"/>
        </a:xfrm>
      </p:grpSpPr>
      <p:sp>
        <p:nvSpPr>
          <p:cNvPr id="69" name="Google Shape;69;p5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1" name="Google Shape;71;p5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2" name="Google Shape;72;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5" name="Shape 75"/>
        <p:cNvGrpSpPr/>
        <p:nvPr/>
      </p:nvGrpSpPr>
      <p:grpSpPr>
        <a:xfrm>
          <a:off x="0" y="0"/>
          <a:ext cx="0" cy="0"/>
          <a:chOff x="0" y="0"/>
          <a:chExt cx="0" cy="0"/>
        </a:xfrm>
      </p:grpSpPr>
      <p:sp>
        <p:nvSpPr>
          <p:cNvPr id="76" name="Google Shape;76;p6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60"/>
          <p:cNvSpPr/>
          <p:nvPr>
            <p:ph idx="2" type="pic"/>
          </p:nvPr>
        </p:nvSpPr>
        <p:spPr>
          <a:xfrm>
            <a:off x="5183188" y="987425"/>
            <a:ext cx="6172200" cy="4873625"/>
          </a:xfrm>
          <a:prstGeom prst="rect">
            <a:avLst/>
          </a:prstGeom>
          <a:noFill/>
          <a:ln>
            <a:noFill/>
          </a:ln>
        </p:spPr>
      </p:sp>
      <p:sp>
        <p:nvSpPr>
          <p:cNvPr id="78" name="Google Shape;78;p6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9" name="Google Shape;79;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 name="Shape 82"/>
        <p:cNvGrpSpPr/>
        <p:nvPr/>
      </p:nvGrpSpPr>
      <p:grpSpPr>
        <a:xfrm>
          <a:off x="0" y="0"/>
          <a:ext cx="0" cy="0"/>
          <a:chOff x="0" y="0"/>
          <a:chExt cx="0" cy="0"/>
        </a:xfrm>
      </p:grpSpPr>
      <p:sp>
        <p:nvSpPr>
          <p:cNvPr id="83" name="Google Shape;83;p6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6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8" name="Shape 88"/>
        <p:cNvGrpSpPr/>
        <p:nvPr/>
      </p:nvGrpSpPr>
      <p:grpSpPr>
        <a:xfrm>
          <a:off x="0" y="0"/>
          <a:ext cx="0" cy="0"/>
          <a:chOff x="0" y="0"/>
          <a:chExt cx="0" cy="0"/>
        </a:xfrm>
      </p:grpSpPr>
      <p:sp>
        <p:nvSpPr>
          <p:cNvPr id="89" name="Google Shape;89;p6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6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1" name="Google Shape;91;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SA"/>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8.png"/><Relationship Id="rId5" Type="http://schemas.openxmlformats.org/officeDocument/2006/relationships/image" Target="../media/image2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6.jpg"/><Relationship Id="rId4" Type="http://schemas.openxmlformats.org/officeDocument/2006/relationships/image" Target="../media/image4.png"/><Relationship Id="rId5" Type="http://schemas.openxmlformats.org/officeDocument/2006/relationships/image" Target="../media/image6.png"/><Relationship Id="rId6"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5.png"/><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15.png"/><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 Id="rId3"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 Id="rId3"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15.png"/><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 Id="rId3"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 Id="rId3" Type="http://schemas.openxmlformats.org/officeDocument/2006/relationships/image" Target="../media/image1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 Id="rId3" Type="http://schemas.openxmlformats.org/officeDocument/2006/relationships/image" Target="../media/image1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 Id="rId3" Type="http://schemas.openxmlformats.org/officeDocument/2006/relationships/image" Target="../media/image1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 Id="rId3" Type="http://schemas.openxmlformats.org/officeDocument/2006/relationships/image" Target="../media/image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 Id="rId3" Type="http://schemas.openxmlformats.org/officeDocument/2006/relationships/image" Target="../media/image1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 Id="rId3" Type="http://schemas.openxmlformats.org/officeDocument/2006/relationships/image" Target="../media/image1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image" Target="../media/image19.png"/><Relationship Id="rId4" Type="http://schemas.openxmlformats.org/officeDocument/2006/relationships/image" Target="../media/image24.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 Id="rId3" Type="http://schemas.openxmlformats.org/officeDocument/2006/relationships/image" Target="../media/image1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 Id="rId3" Type="http://schemas.openxmlformats.org/officeDocument/2006/relationships/image" Target="../media/image1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 Id="rId3" Type="http://schemas.openxmlformats.org/officeDocument/2006/relationships/image" Target="../media/image1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 Id="rId3" Type="http://schemas.openxmlformats.org/officeDocument/2006/relationships/image" Target="../media/image1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 Id="rId3" Type="http://schemas.openxmlformats.org/officeDocument/2006/relationships/image" Target="../media/image1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 Id="rId3" Type="http://schemas.openxmlformats.org/officeDocument/2006/relationships/image" Target="../media/image1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2.xml"/><Relationship Id="rId3" Type="http://schemas.openxmlformats.org/officeDocument/2006/relationships/image" Target="../media/image19.png"/><Relationship Id="rId4" Type="http://schemas.openxmlformats.org/officeDocument/2006/relationships/image" Target="../media/image26.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3.xml"/><Relationship Id="rId3" Type="http://schemas.openxmlformats.org/officeDocument/2006/relationships/image" Target="../media/image1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 Id="rId3" Type="http://schemas.openxmlformats.org/officeDocument/2006/relationships/image" Target="../media/image1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 Id="rId3" Type="http://schemas.openxmlformats.org/officeDocument/2006/relationships/image" Target="../media/image1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 Id="rId3" Type="http://schemas.openxmlformats.org/officeDocument/2006/relationships/image" Target="../media/image1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7.xml"/><Relationship Id="rId3" Type="http://schemas.openxmlformats.org/officeDocument/2006/relationships/image" Target="../media/image1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 Id="rId3" Type="http://schemas.openxmlformats.org/officeDocument/2006/relationships/image" Target="../media/image1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9.xml"/><Relationship Id="rId3" Type="http://schemas.openxmlformats.org/officeDocument/2006/relationships/image" Target="../media/image15.png"/><Relationship Id="rId4" Type="http://schemas.openxmlformats.org/officeDocument/2006/relationships/image" Target="../media/image25.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0.xml"/><Relationship Id="rId3" Type="http://schemas.openxmlformats.org/officeDocument/2006/relationships/image" Target="../media/image1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1.xml"/><Relationship Id="rId3" Type="http://schemas.openxmlformats.org/officeDocument/2006/relationships/image" Target="../media/image1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2.xml"/><Relationship Id="rId3" Type="http://schemas.openxmlformats.org/officeDocument/2006/relationships/image" Target="../media/image1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3.xml"/><Relationship Id="rId3" Type="http://schemas.openxmlformats.org/officeDocument/2006/relationships/image" Target="../media/image23.jpg"/><Relationship Id="rId4" Type="http://schemas.openxmlformats.org/officeDocument/2006/relationships/image" Target="../media/image1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4.xml"/><Relationship Id="rId3" Type="http://schemas.openxmlformats.org/officeDocument/2006/relationships/image" Target="../media/image15.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5.xml"/><Relationship Id="rId3" Type="http://schemas.openxmlformats.org/officeDocument/2006/relationships/image" Target="../media/image21.png"/><Relationship Id="rId4" Type="http://schemas.openxmlformats.org/officeDocument/2006/relationships/image" Target="../media/image17.png"/><Relationship Id="rId5" Type="http://schemas.openxmlformats.org/officeDocument/2006/relationships/image" Target="../media/image15.png"/><Relationship Id="rId6" Type="http://schemas.openxmlformats.org/officeDocument/2006/relationships/image" Target="../media/image20.jpg"/><Relationship Id="rId7"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pic>
        <p:nvPicPr>
          <p:cNvPr id="99" name="Google Shape;99;p1"/>
          <p:cNvPicPr preferRelativeResize="0"/>
          <p:nvPr/>
        </p:nvPicPr>
        <p:blipFill rotWithShape="1">
          <a:blip r:embed="rId3">
            <a:alphaModFix/>
          </a:blip>
          <a:srcRect b="0" l="0" r="0" t="0"/>
          <a:stretch/>
        </p:blipFill>
        <p:spPr>
          <a:xfrm>
            <a:off x="-57150" y="-44450"/>
            <a:ext cx="12311979" cy="6858000"/>
          </a:xfrm>
          <a:prstGeom prst="rect">
            <a:avLst/>
          </a:prstGeom>
          <a:noFill/>
          <a:ln>
            <a:noFill/>
          </a:ln>
        </p:spPr>
      </p:pic>
      <p:sp>
        <p:nvSpPr>
          <p:cNvPr id="100" name="Google Shape;100;p1"/>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1" name="Google Shape;101;p1"/>
          <p:cNvSpPr txBox="1"/>
          <p:nvPr/>
        </p:nvSpPr>
        <p:spPr>
          <a:xfrm>
            <a:off x="328545" y="3871983"/>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ar-SA" sz="2400" u="none" cap="none" strike="noStrike">
                <a:solidFill>
                  <a:schemeClr val="lt1"/>
                </a:solidFill>
                <a:latin typeface="Times New Roman"/>
                <a:ea typeface="Times New Roman"/>
                <a:cs typeface="Times New Roman"/>
                <a:sym typeface="Times New Roman"/>
              </a:rPr>
              <a:t>Prepared by Dr. Alaa Tariq Eldmrat</a:t>
            </a:r>
            <a:endParaRPr sz="2400">
              <a:solidFill>
                <a:schemeClr val="lt1"/>
              </a:solidFill>
              <a:latin typeface="Times New Roman"/>
              <a:ea typeface="Times New Roman"/>
              <a:cs typeface="Times New Roman"/>
              <a:sym typeface="Times New Roman"/>
            </a:endParaRPr>
          </a:p>
        </p:txBody>
      </p:sp>
      <p:sp>
        <p:nvSpPr>
          <p:cNvPr id="102" name="Google Shape;102;p1"/>
          <p:cNvSpPr/>
          <p:nvPr/>
        </p:nvSpPr>
        <p:spPr>
          <a:xfrm>
            <a:off x="359807" y="5613771"/>
            <a:ext cx="3516608" cy="529167"/>
          </a:xfrm>
          <a:prstGeom prst="roundRect">
            <a:avLst>
              <a:gd fmla="val 16667" name="adj"/>
            </a:avLst>
          </a:prstGeom>
          <a:solidFill>
            <a:schemeClr val="lt1"/>
          </a:solidFill>
          <a:ln cap="flat" cmpd="sng" w="12700">
            <a:solidFill>
              <a:srgbClr val="00B0F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SA" sz="2800">
                <a:solidFill>
                  <a:srgbClr val="000000"/>
                </a:solidFill>
                <a:latin typeface="Times New Roman"/>
                <a:ea typeface="Times New Roman"/>
                <a:cs typeface="Times New Roman"/>
                <a:sym typeface="Times New Roman"/>
              </a:rPr>
              <a:t>Lecture </a:t>
            </a:r>
            <a:r>
              <a:rPr b="1" lang="ar-SA" sz="2800">
                <a:latin typeface="Times New Roman"/>
                <a:ea typeface="Times New Roman"/>
                <a:cs typeface="Times New Roman"/>
                <a:sym typeface="Times New Roman"/>
              </a:rPr>
              <a:t>2</a:t>
            </a:r>
            <a:endParaRPr/>
          </a:p>
        </p:txBody>
      </p:sp>
      <p:pic>
        <p:nvPicPr>
          <p:cNvPr id="103" name="Google Shape;103;p1"/>
          <p:cNvPicPr preferRelativeResize="0"/>
          <p:nvPr/>
        </p:nvPicPr>
        <p:blipFill rotWithShape="1">
          <a:blip r:embed="rId4">
            <a:alphaModFix/>
          </a:blip>
          <a:srcRect b="0" l="0" r="0" t="0"/>
          <a:stretch/>
        </p:blipFill>
        <p:spPr>
          <a:xfrm>
            <a:off x="328545" y="198943"/>
            <a:ext cx="2876694" cy="1357799"/>
          </a:xfrm>
          <a:prstGeom prst="rect">
            <a:avLst/>
          </a:prstGeom>
          <a:noFill/>
          <a:ln>
            <a:noFill/>
          </a:ln>
        </p:spPr>
      </p:pic>
      <p:sp>
        <p:nvSpPr>
          <p:cNvPr id="104" name="Google Shape;104;p1"/>
          <p:cNvSpPr txBox="1"/>
          <p:nvPr/>
        </p:nvSpPr>
        <p:spPr>
          <a:xfrm>
            <a:off x="1936396" y="4576681"/>
            <a:ext cx="63350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2000">
                <a:solidFill>
                  <a:schemeClr val="lt1"/>
                </a:solidFill>
                <a:latin typeface="Times New Roman"/>
                <a:ea typeface="Times New Roman"/>
                <a:cs typeface="Times New Roman"/>
                <a:sym typeface="Times New Roman"/>
              </a:rPr>
              <a:t> 723</a:t>
            </a:r>
            <a:endParaRPr/>
          </a:p>
        </p:txBody>
      </p:sp>
      <p:sp>
        <p:nvSpPr>
          <p:cNvPr id="105" name="Google Shape;105;p1"/>
          <p:cNvSpPr/>
          <p:nvPr/>
        </p:nvSpPr>
        <p:spPr>
          <a:xfrm>
            <a:off x="6200343" y="-320675"/>
            <a:ext cx="7410450" cy="7410450"/>
          </a:xfrm>
          <a:prstGeom prst="ellipse">
            <a:avLst/>
          </a:prstGeom>
          <a:blipFill rotWithShape="1">
            <a:blip r:embed="rId5">
              <a:alphaModFix/>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6" name="Google Shape;106;p1"/>
          <p:cNvSpPr/>
          <p:nvPr/>
        </p:nvSpPr>
        <p:spPr>
          <a:xfrm>
            <a:off x="782820" y="2939761"/>
            <a:ext cx="323459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2800">
                <a:solidFill>
                  <a:schemeClr val="lt1"/>
                </a:solidFill>
                <a:latin typeface="Arial"/>
                <a:ea typeface="Arial"/>
                <a:cs typeface="Arial"/>
                <a:sym typeface="Arial"/>
              </a:rPr>
              <a:t>نظريات  القيادة التربوية </a:t>
            </a:r>
            <a:endParaRPr sz="280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
          <p:cNvSpPr/>
          <p:nvPr/>
        </p:nvSpPr>
        <p:spPr>
          <a:xfrm flipH="1" rot="10800000">
            <a:off x="125706" y="231070"/>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3" name="Google Shape;113;p2"/>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SA" sz="2800">
                <a:solidFill>
                  <a:srgbClr val="00B0F0"/>
                </a:solidFill>
                <a:latin typeface="Times New Roman"/>
                <a:ea typeface="Times New Roman"/>
                <a:cs typeface="Times New Roman"/>
                <a:sym typeface="Times New Roman"/>
              </a:rPr>
              <a:t>Dr. Alaa Eldmrat</a:t>
            </a:r>
            <a:endParaRPr b="1" sz="2800">
              <a:solidFill>
                <a:srgbClr val="00B0F0"/>
              </a:solidFill>
              <a:latin typeface="Times New Roman"/>
              <a:ea typeface="Times New Roman"/>
              <a:cs typeface="Times New Roman"/>
              <a:sym typeface="Times New Roman"/>
            </a:endParaRPr>
          </a:p>
        </p:txBody>
      </p:sp>
      <p:sp>
        <p:nvSpPr>
          <p:cNvPr id="114" name="Google Shape;114;p2"/>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2400">
                <a:solidFill>
                  <a:srgbClr val="00B0F0"/>
                </a:solidFill>
                <a:latin typeface="Times New Roman"/>
                <a:ea typeface="Times New Roman"/>
                <a:cs typeface="Times New Roman"/>
                <a:sym typeface="Times New Roman"/>
              </a:rPr>
              <a:t>Prepared by</a:t>
            </a:r>
            <a:endParaRPr/>
          </a:p>
        </p:txBody>
      </p:sp>
      <p:pic>
        <p:nvPicPr>
          <p:cNvPr id="115" name="Google Shape;115;p2"/>
          <p:cNvPicPr preferRelativeResize="0"/>
          <p:nvPr/>
        </p:nvPicPr>
        <p:blipFill rotWithShape="1">
          <a:blip r:embed="rId3">
            <a:alphaModFix/>
          </a:blip>
          <a:srcRect b="0" l="0" r="0" t="0"/>
          <a:stretch/>
        </p:blipFill>
        <p:spPr>
          <a:xfrm>
            <a:off x="9264625" y="248508"/>
            <a:ext cx="2470340" cy="1166001"/>
          </a:xfrm>
          <a:prstGeom prst="rect">
            <a:avLst/>
          </a:prstGeom>
          <a:noFill/>
          <a:ln>
            <a:noFill/>
          </a:ln>
        </p:spPr>
      </p:pic>
      <p:sp>
        <p:nvSpPr>
          <p:cNvPr id="116" name="Google Shape;116;p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SA" sz="2000">
                <a:solidFill>
                  <a:schemeClr val="lt1"/>
                </a:solidFill>
                <a:latin typeface="Calibri"/>
                <a:ea typeface="Calibri"/>
                <a:cs typeface="Calibri"/>
                <a:sym typeface="Calibri"/>
              </a:rPr>
              <a:t>www.midocean.ae</a:t>
            </a:r>
            <a:endParaRPr/>
          </a:p>
        </p:txBody>
      </p:sp>
      <p:sp>
        <p:nvSpPr>
          <p:cNvPr id="117" name="Google Shape;117;p2"/>
          <p:cNvSpPr txBox="1"/>
          <p:nvPr/>
        </p:nvSpPr>
        <p:spPr>
          <a:xfrm>
            <a:off x="4945695" y="2281835"/>
            <a:ext cx="5929746" cy="4893647"/>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المحتويات</a:t>
            </a:r>
            <a:endParaRPr/>
          </a:p>
          <a:p>
            <a:pPr indent="-342900" lvl="0" marL="342900" marR="0" rtl="1" algn="r">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المقدمة</a:t>
            </a:r>
            <a:endParaRPr/>
          </a:p>
          <a:p>
            <a:pPr indent="-342900" lvl="0" marL="342900" marR="0" rtl="1" algn="r">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القيادة في الفكر الإداري</a:t>
            </a:r>
            <a:endParaRPr/>
          </a:p>
          <a:p>
            <a:pPr indent="-342900" lvl="0" marL="342900" marR="0" rtl="1" algn="r">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نظرية الرجل العظيم</a:t>
            </a:r>
            <a:endParaRPr/>
          </a:p>
          <a:p>
            <a:pPr indent="-342900" lvl="0" marL="342900" marR="0" rtl="1" algn="r">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نظرية السمات</a:t>
            </a:r>
            <a:endParaRPr/>
          </a:p>
          <a:p>
            <a:pPr indent="-342900" lvl="0" marL="342900" marR="0" rtl="1" algn="r">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النظرية السلوكية</a:t>
            </a:r>
            <a:endParaRPr sz="24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4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4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4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4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4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400">
              <a:solidFill>
                <a:schemeClr val="dk1"/>
              </a:solidFill>
              <a:latin typeface="Calibri"/>
              <a:ea typeface="Calibri"/>
              <a:cs typeface="Calibri"/>
              <a:sym typeface="Calibri"/>
            </a:endParaRPr>
          </a:p>
        </p:txBody>
      </p:sp>
      <p:pic>
        <p:nvPicPr>
          <p:cNvPr id="118" name="Google Shape;118;p2"/>
          <p:cNvPicPr preferRelativeResize="0"/>
          <p:nvPr/>
        </p:nvPicPr>
        <p:blipFill rotWithShape="1">
          <a:blip r:embed="rId4">
            <a:alphaModFix/>
          </a:blip>
          <a:srcRect b="0" l="0" r="0" t="0"/>
          <a:stretch/>
        </p:blipFill>
        <p:spPr>
          <a:xfrm>
            <a:off x="407506" y="1736585"/>
            <a:ext cx="4022825" cy="317674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3"/>
          <p:cNvSpPr/>
          <p:nvPr/>
        </p:nvSpPr>
        <p:spPr>
          <a:xfrm flipH="1" rot="10800000">
            <a:off x="0" y="-156681"/>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25" name="Google Shape;125;p3"/>
          <p:cNvPicPr preferRelativeResize="0"/>
          <p:nvPr>
            <p:ph idx="2" type="pic"/>
          </p:nvPr>
        </p:nvPicPr>
        <p:blipFill rotWithShape="1">
          <a:blip r:embed="rId3">
            <a:alphaModFix/>
          </a:blip>
          <a:srcRect b="0" l="4175" r="4175" t="0"/>
          <a:stretch/>
        </p:blipFill>
        <p:spPr>
          <a:xfrm>
            <a:off x="0" y="-43542"/>
            <a:ext cx="8659664" cy="2832606"/>
          </a:xfrm>
          <a:prstGeom prst="rect">
            <a:avLst/>
          </a:prstGeom>
          <a:solidFill>
            <a:srgbClr val="D8D8D8">
              <a:alpha val="49803"/>
            </a:srgbClr>
          </a:solidFill>
          <a:ln>
            <a:noFill/>
          </a:ln>
        </p:spPr>
      </p:pic>
      <p:sp>
        <p:nvSpPr>
          <p:cNvPr id="126" name="Google Shape;126;p3"/>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SA" sz="2800">
                <a:solidFill>
                  <a:srgbClr val="00B0F0"/>
                </a:solidFill>
                <a:latin typeface="Times New Roman"/>
                <a:ea typeface="Times New Roman"/>
                <a:cs typeface="Times New Roman"/>
                <a:sym typeface="Times New Roman"/>
              </a:rPr>
              <a:t>Dr. Alaa Eldmrat</a:t>
            </a:r>
            <a:endParaRPr b="1" sz="2800">
              <a:solidFill>
                <a:srgbClr val="00B0F0"/>
              </a:solidFill>
              <a:latin typeface="Times New Roman"/>
              <a:ea typeface="Times New Roman"/>
              <a:cs typeface="Times New Roman"/>
              <a:sym typeface="Times New Roman"/>
            </a:endParaRPr>
          </a:p>
        </p:txBody>
      </p:sp>
      <p:sp>
        <p:nvSpPr>
          <p:cNvPr id="127" name="Google Shape;127;p3"/>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2400">
                <a:solidFill>
                  <a:srgbClr val="00B0F0"/>
                </a:solidFill>
                <a:latin typeface="Times New Roman"/>
                <a:ea typeface="Times New Roman"/>
                <a:cs typeface="Times New Roman"/>
                <a:sym typeface="Times New Roman"/>
              </a:rPr>
              <a:t>Prepared by</a:t>
            </a:r>
            <a:endParaRPr/>
          </a:p>
        </p:txBody>
      </p:sp>
      <p:pic>
        <p:nvPicPr>
          <p:cNvPr id="128" name="Google Shape;128;p3"/>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29" name="Google Shape;129;p3"/>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130" name="Google Shape;130;p3"/>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SA" sz="2000">
                <a:solidFill>
                  <a:schemeClr val="lt1"/>
                </a:solidFill>
                <a:latin typeface="Calibri"/>
                <a:ea typeface="Calibri"/>
                <a:cs typeface="Calibri"/>
                <a:sym typeface="Calibri"/>
              </a:rPr>
              <a:t>www.midocean.ae</a:t>
            </a:r>
            <a:endParaRPr/>
          </a:p>
        </p:txBody>
      </p:sp>
      <p:sp>
        <p:nvSpPr>
          <p:cNvPr id="131" name="Google Shape;131;p3"/>
          <p:cNvSpPr txBox="1"/>
          <p:nvPr/>
        </p:nvSpPr>
        <p:spPr>
          <a:xfrm>
            <a:off x="5738553" y="2236719"/>
            <a:ext cx="5929746" cy="3539430"/>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000">
                <a:solidFill>
                  <a:schemeClr val="dk1"/>
                </a:solidFill>
                <a:latin typeface="Calibri"/>
                <a:ea typeface="Calibri"/>
                <a:cs typeface="Calibri"/>
                <a:sym typeface="Calibri"/>
              </a:rPr>
              <a:t>نظريات القيادة التربوية</a:t>
            </a:r>
            <a:endParaRPr/>
          </a:p>
          <a:p>
            <a:pPr indent="0" lvl="0" marL="0" marR="0" rtl="1" algn="just">
              <a:spcBef>
                <a:spcPts val="0"/>
              </a:spcBef>
              <a:spcAft>
                <a:spcPts val="0"/>
              </a:spcAft>
              <a:buNone/>
            </a:pPr>
            <a:r>
              <a:rPr lang="ar-SA" sz="2000">
                <a:solidFill>
                  <a:schemeClr val="dk1"/>
                </a:solidFill>
                <a:latin typeface="Calibri"/>
                <a:ea typeface="Calibri"/>
                <a:cs typeface="Calibri"/>
                <a:sym typeface="Calibri"/>
              </a:rPr>
              <a:t>تعتبر القيادة شكلا من أشكال العمليات الاجتماعية التي وجدت منذ قديم الزمن وتعد شيئا مهما في الحياة لجميع البشر، حيث كان للأمم السابقة من بدايتها قادة يوجهون الأفراد ويخططون للعمل ويتقدمون الجماعة فهي ظاهرة من أعقد الظواهر الإنسانية وأكثرها غموضا ومن هذا المنطلق، حظت القيادة باهتمام العديد من العلماء والفلاسفة والكتاب الذي بدؤوا بدراستها ودراسة كل ما يرتبط بها، حتى أصبحت الآن لب العملية الإدارية وقلبها النابض والأساس الذي يتم بواسطته الحكم على نجاح المنظمة من عدمه، وأصبحت في جوهرها تعني التأثير الذي يمارسه القائد في مرؤوسيه من أجل تحقيق هدف ما.</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400">
              <a:solidFill>
                <a:schemeClr val="dk1"/>
              </a:solidFill>
              <a:latin typeface="Calibri"/>
              <a:ea typeface="Calibri"/>
              <a:cs typeface="Calibri"/>
              <a:sym typeface="Calibri"/>
            </a:endParaRPr>
          </a:p>
        </p:txBody>
      </p:sp>
      <p:pic>
        <p:nvPicPr>
          <p:cNvPr id="132" name="Google Shape;132;p3"/>
          <p:cNvPicPr preferRelativeResize="0"/>
          <p:nvPr/>
        </p:nvPicPr>
        <p:blipFill rotWithShape="1">
          <a:blip r:embed="rId6">
            <a:alphaModFix/>
          </a:blip>
          <a:srcRect b="0" l="0" r="0" t="0"/>
          <a:stretch/>
        </p:blipFill>
        <p:spPr>
          <a:xfrm>
            <a:off x="284546" y="2881214"/>
            <a:ext cx="4973578" cy="304698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pic>
        <p:nvPicPr>
          <p:cNvPr id="138" name="Google Shape;138;p4"/>
          <p:cNvPicPr preferRelativeResize="0"/>
          <p:nvPr/>
        </p:nvPicPr>
        <p:blipFill rotWithShape="1">
          <a:blip r:embed="rId3">
            <a:alphaModFix/>
          </a:blip>
          <a:srcRect b="0" l="0" r="0" t="0"/>
          <a:stretch/>
        </p:blipFill>
        <p:spPr>
          <a:xfrm>
            <a:off x="9369172" y="242712"/>
            <a:ext cx="2383737" cy="1125123"/>
          </a:xfrm>
          <a:prstGeom prst="rect">
            <a:avLst/>
          </a:prstGeom>
          <a:solidFill>
            <a:schemeClr val="dk1"/>
          </a:solidFill>
          <a:ln cap="flat" cmpd="sng" w="9525">
            <a:solidFill>
              <a:schemeClr val="accent1"/>
            </a:solidFill>
            <a:prstDash val="solid"/>
            <a:round/>
            <a:headEnd len="sm" w="sm" type="none"/>
            <a:tailEnd len="sm" w="sm" type="none"/>
          </a:ln>
        </p:spPr>
      </p:pic>
      <p:sp>
        <p:nvSpPr>
          <p:cNvPr id="139" name="Google Shape;139;p4"/>
          <p:cNvSpPr txBox="1"/>
          <p:nvPr/>
        </p:nvSpPr>
        <p:spPr>
          <a:xfrm>
            <a:off x="8766800" y="1935402"/>
            <a:ext cx="917148"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1600">
                <a:solidFill>
                  <a:schemeClr val="lt1"/>
                </a:solidFill>
                <a:latin typeface="Times New Roman"/>
                <a:ea typeface="Times New Roman"/>
                <a:cs typeface="Times New Roman"/>
                <a:sym typeface="Times New Roman"/>
              </a:rPr>
              <a:t>Chapter</a:t>
            </a:r>
            <a:endParaRPr/>
          </a:p>
        </p:txBody>
      </p:sp>
      <p:sp>
        <p:nvSpPr>
          <p:cNvPr id="140" name="Google Shape;140;p4"/>
          <p:cNvSpPr txBox="1"/>
          <p:nvPr/>
        </p:nvSpPr>
        <p:spPr>
          <a:xfrm>
            <a:off x="8741330" y="1313614"/>
            <a:ext cx="942618"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SA" sz="4800">
                <a:solidFill>
                  <a:schemeClr val="lt1"/>
                </a:solidFill>
                <a:latin typeface="Times New Roman"/>
                <a:ea typeface="Times New Roman"/>
                <a:cs typeface="Times New Roman"/>
                <a:sym typeface="Times New Roman"/>
              </a:rPr>
              <a:t>1</a:t>
            </a:r>
            <a:endParaRPr b="1" sz="1400">
              <a:solidFill>
                <a:schemeClr val="lt1"/>
              </a:solidFill>
              <a:latin typeface="Times New Roman"/>
              <a:ea typeface="Times New Roman"/>
              <a:cs typeface="Times New Roman"/>
              <a:sym typeface="Times New Roman"/>
            </a:endParaRPr>
          </a:p>
        </p:txBody>
      </p:sp>
      <p:sp>
        <p:nvSpPr>
          <p:cNvPr id="141" name="Google Shape;141;p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lt1"/>
                </a:solidFill>
                <a:latin typeface="Calibri"/>
                <a:ea typeface="Calibri"/>
                <a:cs typeface="Calibri"/>
                <a:sym typeface="Calibri"/>
              </a:rPr>
              <a:t>www.midocean.ae</a:t>
            </a:r>
            <a:endParaRPr/>
          </a:p>
        </p:txBody>
      </p:sp>
      <p:pic>
        <p:nvPicPr>
          <p:cNvPr id="142" name="Google Shape;142;p4"/>
          <p:cNvPicPr preferRelativeResize="0"/>
          <p:nvPr/>
        </p:nvPicPr>
        <p:blipFill rotWithShape="1">
          <a:blip r:embed="rId4">
            <a:alphaModFix/>
          </a:blip>
          <a:srcRect b="0" l="0" r="0" t="0"/>
          <a:stretch/>
        </p:blipFill>
        <p:spPr>
          <a:xfrm>
            <a:off x="439091" y="270809"/>
            <a:ext cx="3746829" cy="6333192"/>
          </a:xfrm>
          <a:prstGeom prst="rect">
            <a:avLst/>
          </a:prstGeom>
          <a:noFill/>
          <a:ln>
            <a:noFill/>
          </a:ln>
        </p:spPr>
      </p:pic>
      <p:sp>
        <p:nvSpPr>
          <p:cNvPr id="143" name="Google Shape;143;p4"/>
          <p:cNvSpPr txBox="1"/>
          <p:nvPr/>
        </p:nvSpPr>
        <p:spPr>
          <a:xfrm>
            <a:off x="4185920" y="1537897"/>
            <a:ext cx="7566989" cy="4893647"/>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المقدمة</a:t>
            </a:r>
            <a:endParaRPr b="1"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ربما كان من أهم التطورات التي شهدها ميدان القيادة هو الجهود التي استهدفت إرسائها على اصول علمية، واسس نظرية. اذ قام كثير من الباحثين والمهتمين في ميدان القيادة بإجراء الأبحاث والدراسات بهدف تطوير عدد من النظريات التي يمكن في ضوئها تفسير ظاهرة القيادة.</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 ومن هنا ظهرت النظرية، سواء في الإدارة أم في القيادة على أنها ليست هدفاً بحد ذاته، وإنما </a:t>
            </a:r>
            <a:r>
              <a:rPr b="1" lang="ar-SA" sz="2400">
                <a:solidFill>
                  <a:schemeClr val="dk1"/>
                </a:solidFill>
                <a:latin typeface="Calibri"/>
                <a:ea typeface="Calibri"/>
                <a:cs typeface="Calibri"/>
                <a:sym typeface="Calibri"/>
              </a:rPr>
              <a:t>وسيلة أو خارطة طريق توفر التوجيه اللازم للممارسة الإدارية</a:t>
            </a:r>
            <a:r>
              <a:rPr lang="ar-SA" sz="2400">
                <a:solidFill>
                  <a:schemeClr val="dk1"/>
                </a:solidFill>
                <a:latin typeface="Calibri"/>
                <a:ea typeface="Calibri"/>
                <a:cs typeface="Calibri"/>
                <a:sym typeface="Calibri"/>
              </a:rPr>
              <a:t>، فالنظرية توفر للإداري أو القائد أساساً لتحديد المشكلات القائمة، وتقترح الافتراضات للعمل، كما </a:t>
            </a:r>
            <a:r>
              <a:rPr lang="ar-SA" sz="2400" u="sng">
                <a:solidFill>
                  <a:schemeClr val="dk1"/>
                </a:solidFill>
                <a:latin typeface="Calibri"/>
                <a:ea typeface="Calibri"/>
                <a:cs typeface="Calibri"/>
                <a:sym typeface="Calibri"/>
              </a:rPr>
              <a:t>توفر الإطار المنظم، والتحسين المستمر للعملية الإدارية.</a:t>
            </a:r>
            <a:r>
              <a:rPr lang="ar-SA" sz="2400">
                <a:solidFill>
                  <a:schemeClr val="dk1"/>
                </a:solidFill>
                <a:latin typeface="Calibri"/>
                <a:ea typeface="Calibri"/>
                <a:cs typeface="Calibri"/>
                <a:sym typeface="Calibri"/>
              </a:rPr>
              <a:t> كما يمكن اعتبار النظرية عملية </a:t>
            </a:r>
            <a:r>
              <a:rPr lang="ar-SA" sz="2400" u="sng">
                <a:solidFill>
                  <a:schemeClr val="dk1"/>
                </a:solidFill>
                <a:latin typeface="Calibri"/>
                <a:ea typeface="Calibri"/>
                <a:cs typeface="Calibri"/>
                <a:sym typeface="Calibri"/>
              </a:rPr>
              <a:t>فكر وتفكير</a:t>
            </a:r>
            <a:r>
              <a:rPr lang="ar-SA" sz="2400">
                <a:solidFill>
                  <a:schemeClr val="dk1"/>
                </a:solidFill>
                <a:latin typeface="Calibri"/>
                <a:ea typeface="Calibri"/>
                <a:cs typeface="Calibri"/>
                <a:sym typeface="Calibri"/>
              </a:rPr>
              <a:t>، يدور حول واقع بهدف فهمه بطريقة أفضل، ووصفه بشكل أكثر دقة. والنظرية يمكن التفكير بها على اعتبار أنها </a:t>
            </a:r>
            <a:r>
              <a:rPr b="1" lang="ar-SA" sz="2400">
                <a:solidFill>
                  <a:schemeClr val="dk1"/>
                </a:solidFill>
                <a:latin typeface="Calibri"/>
                <a:ea typeface="Calibri"/>
                <a:cs typeface="Calibri"/>
                <a:sym typeface="Calibri"/>
              </a:rPr>
              <a:t>بناء نموذج</a:t>
            </a:r>
            <a:r>
              <a:rPr lang="ar-SA" sz="2400">
                <a:solidFill>
                  <a:schemeClr val="dk1"/>
                </a:solidFill>
                <a:latin typeface="Calibri"/>
                <a:ea typeface="Calibri"/>
                <a:cs typeface="Calibri"/>
                <a:sym typeface="Calibri"/>
              </a:rPr>
              <a:t>. وعليه فالنظرية السليمة هي نموذج لواقع، أو تمثيل له، مع ضرورة ملاحظة الفرق بينها وبين الواقع نفسه .</a:t>
            </a:r>
            <a:endParaRPr sz="24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lt1"/>
                </a:solidFill>
                <a:latin typeface="Calibri"/>
                <a:ea typeface="Calibri"/>
                <a:cs typeface="Calibri"/>
                <a:sym typeface="Calibri"/>
              </a:rPr>
              <a:t>www.midocean.ae</a:t>
            </a:r>
            <a:endParaRPr/>
          </a:p>
        </p:txBody>
      </p:sp>
      <p:graphicFrame>
        <p:nvGraphicFramePr>
          <p:cNvPr id="149" name="Google Shape;149;p5"/>
          <p:cNvGraphicFramePr/>
          <p:nvPr/>
        </p:nvGraphicFramePr>
        <p:xfrm>
          <a:off x="471286" y="662301"/>
          <a:ext cx="3000000" cy="3000000"/>
        </p:xfrm>
        <a:graphic>
          <a:graphicData uri="http://schemas.openxmlformats.org/drawingml/2006/table">
            <a:tbl>
              <a:tblPr bandRow="1" firstCol="1" firstRow="1">
                <a:noFill/>
                <a:tableStyleId>{6945FFBB-D535-4D59-9F50-A7B8170CDCE0}</a:tableStyleId>
              </a:tblPr>
              <a:tblGrid>
                <a:gridCol w="10979725"/>
              </a:tblGrid>
              <a:tr h="5120600">
                <a:tc>
                  <a:txBody>
                    <a:bodyPr/>
                    <a:lstStyle/>
                    <a:p>
                      <a:pPr indent="457200" lvl="0" marL="0" marR="0" rtl="1" algn="just">
                        <a:spcBef>
                          <a:spcPts val="0"/>
                        </a:spcBef>
                        <a:spcAft>
                          <a:spcPts val="0"/>
                        </a:spcAft>
                        <a:buNone/>
                      </a:pPr>
                      <a:r>
                        <a:t/>
                      </a:r>
                      <a:endParaRPr b="0" sz="2400" u="none" cap="none" strike="noStrike">
                        <a:solidFill>
                          <a:schemeClr val="dk1"/>
                        </a:solidFill>
                        <a:latin typeface="Calibri"/>
                        <a:ea typeface="Calibri"/>
                        <a:cs typeface="Calibri"/>
                        <a:sym typeface="Calibri"/>
                      </a:endParaRPr>
                    </a:p>
                    <a:p>
                      <a:pPr indent="457200" lvl="0" marL="0" marR="0" rtl="1" algn="ctr">
                        <a:spcBef>
                          <a:spcPts val="0"/>
                        </a:spcBef>
                        <a:spcAft>
                          <a:spcPts val="0"/>
                        </a:spcAft>
                        <a:buNone/>
                      </a:pPr>
                      <a:r>
                        <a:rPr b="1" lang="ar-SA" sz="2400" u="none" cap="none" strike="noStrike">
                          <a:solidFill>
                            <a:schemeClr val="dk1"/>
                          </a:solidFill>
                          <a:latin typeface="Calibri"/>
                          <a:ea typeface="Calibri"/>
                          <a:cs typeface="Calibri"/>
                          <a:sym typeface="Calibri"/>
                        </a:rPr>
                        <a:t>مفهوم النظرية</a:t>
                      </a:r>
                      <a:endParaRPr/>
                    </a:p>
                    <a:p>
                      <a:pPr indent="0" lvl="0" marL="0" marR="0" rtl="1" algn="just">
                        <a:spcBef>
                          <a:spcPts val="0"/>
                        </a:spcBef>
                        <a:spcAft>
                          <a:spcPts val="0"/>
                        </a:spcAft>
                        <a:buNone/>
                      </a:pPr>
                      <a:r>
                        <a:rPr b="0" lang="ar-SA" sz="2400" u="none" cap="none" strike="noStrike">
                          <a:solidFill>
                            <a:schemeClr val="dk1"/>
                          </a:solidFill>
                          <a:latin typeface="Calibri"/>
                          <a:ea typeface="Calibri"/>
                          <a:cs typeface="Calibri"/>
                          <a:sym typeface="Calibri"/>
                        </a:rPr>
                        <a:t>إن مصطلح النظرية لم يظهر إلا في القرن التاسع عشر، فقبل ذلك كانت حياة الإنسان تقوم على مسلمة مفادها أنه يعيش في عالم ،ثابت تحكمه قوانين مطلقة، وحقائق أبدية ولكن وبعد أن أثبت العلم أن بعض المفاهيم المعروفة عن العالم هي ليست ثابتة بشكل مطلق، وإنما تتصف بالتغير النسبي، وأن بعض المفاهيم الجديدة قد تتعارض مع ما قبلها، تغير موقف العلماء، وأصبحوا ينظرون إلى مكتشفاتهم على أنها نظریات قابلة للتغير والتبدل وليست حقائق ثابتة وقوانين مطلقة.</a:t>
                      </a:r>
                      <a:endParaRPr/>
                    </a:p>
                    <a:p>
                      <a:pPr indent="0" lvl="0" marL="0" marR="0" rtl="1" algn="just">
                        <a:spcBef>
                          <a:spcPts val="0"/>
                        </a:spcBef>
                        <a:spcAft>
                          <a:spcPts val="0"/>
                        </a:spcAft>
                        <a:buNone/>
                      </a:pPr>
                      <a:r>
                        <a:rPr b="0" lang="ar-SA" sz="2400" u="none" cap="none" strike="noStrike">
                          <a:solidFill>
                            <a:schemeClr val="dk1"/>
                          </a:solidFill>
                          <a:latin typeface="Calibri"/>
                          <a:ea typeface="Calibri"/>
                          <a:cs typeface="Calibri"/>
                          <a:sym typeface="Calibri"/>
                        </a:rPr>
                        <a:t>ويقصد بالنظرية في القيادة التربوية بأنها مجموعة من الفروض نشأت عن طريق التجريب و الفحص والملاحظة ، التي توصل إلى مبادئ تفسر طبيعة القيادة وتتنبأ بها وتستبصر بما يتعلق بالجديد حولها، وبالتالي يمكن استخدامها.</a:t>
                      </a:r>
                      <a:endParaRPr b="0" sz="2400" u="none" cap="none" strike="noStrike">
                        <a:solidFill>
                          <a:schemeClr val="dk1"/>
                        </a:solidFill>
                        <a:latin typeface="Calibri"/>
                        <a:ea typeface="Calibri"/>
                        <a:cs typeface="Calibri"/>
                        <a:sym typeface="Calibri"/>
                      </a:endParaRPr>
                    </a:p>
                    <a:p>
                      <a:pPr indent="0" lvl="0" marL="0" marR="0" rtl="1" algn="just">
                        <a:spcBef>
                          <a:spcPts val="0"/>
                        </a:spcBef>
                        <a:spcAft>
                          <a:spcPts val="0"/>
                        </a:spcAft>
                        <a:buNone/>
                      </a:pPr>
                      <a:r>
                        <a:rPr b="0" lang="ar-SA" sz="2400" u="none" cap="none" strike="noStrike">
                          <a:solidFill>
                            <a:schemeClr val="dk1"/>
                          </a:solidFill>
                          <a:latin typeface="Calibri"/>
                          <a:ea typeface="Calibri"/>
                          <a:cs typeface="Calibri"/>
                          <a:sym typeface="Calibri"/>
                        </a:rPr>
                        <a:t> كما يشار للنظرية على أنها دليل للعمل القيادي ، ولشرح وتفسير المواقف الإدارية، ولتوليد المعرفة القيادية ولجمع الحقائق حولها . ومن جانب آخر، يمكن تعريف النظرية القيادية من وجهة نظرأخرى بأنها إطار فكري عام يصف الممارسات الإدارية ويوجه العاملين في الإدارة نحو أداء أعمالهم على الوجه الصحيح، ويساعد القيادي على التنبؤ وتفسير الأحداث. في الوقت ذاته نجد أن تلك الممارسة العملية تعطي تغذية راجعة للنظرية في القيادة وتمدها بالملاحظات والمعلومات.</a:t>
                      </a:r>
                      <a:endParaRPr b="0" sz="2400" u="none" cap="none" strike="noStrike">
                        <a:solidFill>
                          <a:schemeClr val="dk1"/>
                        </a:solidFill>
                        <a:latin typeface="Calibri"/>
                        <a:ea typeface="Calibri"/>
                        <a:cs typeface="Calibri"/>
                        <a:sym typeface="Calibri"/>
                      </a:endParaRPr>
                    </a:p>
                    <a:p>
                      <a:pPr indent="457200" lvl="0" marL="0" marR="0" rtl="1" algn="just">
                        <a:spcBef>
                          <a:spcPts val="200"/>
                        </a:spcBef>
                        <a:spcAft>
                          <a:spcPts val="0"/>
                        </a:spcAft>
                        <a:buNone/>
                      </a:pPr>
                      <a:r>
                        <a:t/>
                      </a:r>
                      <a:endParaRPr b="0" sz="2800" u="none" cap="none" strike="noStrike">
                        <a:solidFill>
                          <a:schemeClr val="dk1"/>
                        </a:solidFill>
                      </a:endParaRPr>
                    </a:p>
                  </a:txBody>
                  <a:tcPr marT="0" marB="0" marR="68575" marL="68575">
                    <a:solidFill>
                      <a:schemeClr val="lt1"/>
                    </a:solidFill>
                  </a:tcPr>
                </a:tc>
              </a:tr>
            </a:tbl>
          </a:graphicData>
        </a:graphic>
      </p:graphicFrame>
      <p:pic>
        <p:nvPicPr>
          <p:cNvPr id="150" name="Google Shape;150;p5"/>
          <p:cNvPicPr preferRelativeResize="0"/>
          <p:nvPr/>
        </p:nvPicPr>
        <p:blipFill rotWithShape="1">
          <a:blip r:embed="rId3">
            <a:alphaModFix/>
          </a:blip>
          <a:srcRect b="0" l="0" r="0" t="0"/>
          <a:stretch/>
        </p:blipFill>
        <p:spPr>
          <a:xfrm>
            <a:off x="9425328" y="217440"/>
            <a:ext cx="2383743" cy="76206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lt1"/>
                </a:solidFill>
                <a:latin typeface="Calibri"/>
                <a:ea typeface="Calibri"/>
                <a:cs typeface="Calibri"/>
                <a:sym typeface="Calibri"/>
              </a:rPr>
              <a:t>www.midocean.ae</a:t>
            </a:r>
            <a:endParaRPr/>
          </a:p>
        </p:txBody>
      </p:sp>
      <p:sp>
        <p:nvSpPr>
          <p:cNvPr id="156" name="Google Shape;156;p6"/>
          <p:cNvSpPr txBox="1"/>
          <p:nvPr/>
        </p:nvSpPr>
        <p:spPr>
          <a:xfrm rot="-2590898">
            <a:off x="7143801" y="5189067"/>
            <a:ext cx="3400023" cy="58477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SA" sz="3200">
                <a:solidFill>
                  <a:schemeClr val="lt1"/>
                </a:solidFill>
                <a:latin typeface="Calibri"/>
                <a:ea typeface="Calibri"/>
                <a:cs typeface="Calibri"/>
                <a:sym typeface="Calibri"/>
              </a:rPr>
              <a:t>وظائف الإدارة التربوية</a:t>
            </a:r>
            <a:endParaRPr/>
          </a:p>
        </p:txBody>
      </p:sp>
      <p:grpSp>
        <p:nvGrpSpPr>
          <p:cNvPr id="157" name="Google Shape;157;p6"/>
          <p:cNvGrpSpPr/>
          <p:nvPr/>
        </p:nvGrpSpPr>
        <p:grpSpPr>
          <a:xfrm>
            <a:off x="871926" y="802245"/>
            <a:ext cx="10945986" cy="5505304"/>
            <a:chOff x="8326" y="310587"/>
            <a:chExt cx="10945986" cy="5505304"/>
          </a:xfrm>
        </p:grpSpPr>
        <p:sp>
          <p:nvSpPr>
            <p:cNvPr id="158" name="Google Shape;158;p6"/>
            <p:cNvSpPr/>
            <p:nvPr/>
          </p:nvSpPr>
          <p:spPr>
            <a:xfrm>
              <a:off x="8326" y="310587"/>
              <a:ext cx="10215523" cy="1363536"/>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6"/>
            <p:cNvSpPr txBox="1"/>
            <p:nvPr/>
          </p:nvSpPr>
          <p:spPr>
            <a:xfrm>
              <a:off x="48263" y="350524"/>
              <a:ext cx="10135649" cy="1283662"/>
            </a:xfrm>
            <a:prstGeom prst="rect">
              <a:avLst/>
            </a:prstGeom>
            <a:noFill/>
            <a:ln>
              <a:noFill/>
            </a:ln>
          </p:spPr>
          <p:txBody>
            <a:bodyPr anchorCtr="0" anchor="ctr" bIns="40625" lIns="60950" spcFirstLastPara="1" rIns="60950" wrap="square" tIns="40625">
              <a:noAutofit/>
            </a:bodyPr>
            <a:lstStyle/>
            <a:p>
              <a:pPr indent="0" lvl="0" marL="0" marR="0" rtl="1" algn="ctr">
                <a:lnSpc>
                  <a:spcPct val="90000"/>
                </a:lnSpc>
                <a:spcBef>
                  <a:spcPts val="0"/>
                </a:spcBef>
                <a:spcAft>
                  <a:spcPts val="0"/>
                </a:spcAft>
                <a:buClr>
                  <a:schemeClr val="lt1"/>
                </a:buClr>
                <a:buSzPts val="3200"/>
                <a:buFont typeface="Calibri"/>
                <a:buNone/>
              </a:pPr>
              <a:r>
                <a:rPr lang="ar-SA" sz="3200">
                  <a:solidFill>
                    <a:schemeClr val="lt1"/>
                  </a:solidFill>
                  <a:latin typeface="Calibri"/>
                  <a:ea typeface="Calibri"/>
                  <a:cs typeface="Calibri"/>
                  <a:sym typeface="Calibri"/>
                </a:rPr>
                <a:t>وبغض النظر عن الطريقة التي ينظر فيها للنظرية، فإنه يمكن أن تفيد فيما يلي:</a:t>
              </a:r>
              <a:endParaRPr sz="3200">
                <a:solidFill>
                  <a:schemeClr val="lt1"/>
                </a:solidFill>
                <a:latin typeface="Calibri"/>
                <a:ea typeface="Calibri"/>
                <a:cs typeface="Calibri"/>
                <a:sym typeface="Calibri"/>
              </a:endParaRPr>
            </a:p>
          </p:txBody>
        </p:sp>
        <p:sp>
          <p:nvSpPr>
            <p:cNvPr id="160" name="Google Shape;160;p6"/>
            <p:cNvSpPr/>
            <p:nvPr/>
          </p:nvSpPr>
          <p:spPr>
            <a:xfrm>
              <a:off x="1029879" y="1674123"/>
              <a:ext cx="1021552" cy="621265"/>
            </a:xfrm>
            <a:custGeom>
              <a:rect b="b" l="l" r="r" t="t"/>
              <a:pathLst>
                <a:path extrusionOk="0" h="120000" w="120000">
                  <a:moveTo>
                    <a:pt x="0" y="0"/>
                  </a:moveTo>
                  <a:lnTo>
                    <a:pt x="0" y="120000"/>
                  </a:lnTo>
                  <a:lnTo>
                    <a:pt x="120000" y="120000"/>
                  </a:lnTo>
                </a:path>
              </a:pathLst>
            </a:custGeom>
            <a:noFill/>
            <a:ln cap="flat" cmpd="sng" w="12700">
              <a:solidFill>
                <a:srgbClr val="345A99"/>
              </a:solidFill>
              <a:prstDash val="solid"/>
              <a:miter lim="800000"/>
              <a:headEnd len="sm" w="sm" type="none"/>
              <a:tailEnd len="sm" w="sm" type="none"/>
            </a:ln>
          </p:spPr>
        </p:sp>
        <p:sp>
          <p:nvSpPr>
            <p:cNvPr id="161" name="Google Shape;161;p6"/>
            <p:cNvSpPr/>
            <p:nvPr/>
          </p:nvSpPr>
          <p:spPr>
            <a:xfrm>
              <a:off x="2051431" y="1881212"/>
              <a:ext cx="8798535" cy="828353"/>
            </a:xfrm>
            <a:prstGeom prst="roundRect">
              <a:avLst>
                <a:gd fmla="val 10000" name="adj"/>
              </a:avLst>
            </a:prstGeom>
            <a:solidFill>
              <a:schemeClr val="lt1">
                <a:alpha val="89803"/>
              </a:schemeClr>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6"/>
            <p:cNvSpPr txBox="1"/>
            <p:nvPr/>
          </p:nvSpPr>
          <p:spPr>
            <a:xfrm>
              <a:off x="2075693" y="1905474"/>
              <a:ext cx="8750011" cy="779829"/>
            </a:xfrm>
            <a:prstGeom prst="rect">
              <a:avLst/>
            </a:prstGeom>
            <a:noFill/>
            <a:ln>
              <a:noFill/>
            </a:ln>
          </p:spPr>
          <p:txBody>
            <a:bodyPr anchorCtr="0" anchor="ctr" bIns="40625" lIns="60950" spcFirstLastPara="1" rIns="60950" wrap="square" tIns="40625">
              <a:noAutofit/>
            </a:bodyPr>
            <a:lstStyle/>
            <a:p>
              <a:pPr indent="0" lvl="0" marL="0" marR="0" rtl="0" algn="ctr">
                <a:lnSpc>
                  <a:spcPct val="90000"/>
                </a:lnSpc>
                <a:spcBef>
                  <a:spcPts val="0"/>
                </a:spcBef>
                <a:spcAft>
                  <a:spcPts val="0"/>
                </a:spcAft>
                <a:buClr>
                  <a:schemeClr val="dk1"/>
                </a:buClr>
                <a:buSzPts val="3200"/>
                <a:buFont typeface="Calibri"/>
                <a:buNone/>
              </a:pPr>
              <a:r>
                <a:rPr lang="ar-SA" sz="3200">
                  <a:solidFill>
                    <a:schemeClr val="dk1"/>
                  </a:solidFill>
                  <a:latin typeface="Calibri"/>
                  <a:ea typeface="Calibri"/>
                  <a:cs typeface="Calibri"/>
                  <a:sym typeface="Calibri"/>
                </a:rPr>
                <a:t>إنها تساعد على ترتيب معرفة الإنسان بشكل منظم ومتسق. </a:t>
              </a:r>
              <a:endParaRPr sz="3200">
                <a:solidFill>
                  <a:schemeClr val="dk1"/>
                </a:solidFill>
                <a:latin typeface="Calibri"/>
                <a:ea typeface="Calibri"/>
                <a:cs typeface="Calibri"/>
                <a:sym typeface="Calibri"/>
              </a:endParaRPr>
            </a:p>
          </p:txBody>
        </p:sp>
        <p:sp>
          <p:nvSpPr>
            <p:cNvPr id="163" name="Google Shape;163;p6"/>
            <p:cNvSpPr/>
            <p:nvPr/>
          </p:nvSpPr>
          <p:spPr>
            <a:xfrm>
              <a:off x="1029879" y="1674123"/>
              <a:ext cx="1021552" cy="1656707"/>
            </a:xfrm>
            <a:custGeom>
              <a:rect b="b" l="l" r="r" t="t"/>
              <a:pathLst>
                <a:path extrusionOk="0" h="120000" w="120000">
                  <a:moveTo>
                    <a:pt x="0" y="0"/>
                  </a:moveTo>
                  <a:lnTo>
                    <a:pt x="0" y="120000"/>
                  </a:lnTo>
                  <a:lnTo>
                    <a:pt x="120000" y="120000"/>
                  </a:lnTo>
                </a:path>
              </a:pathLst>
            </a:custGeom>
            <a:noFill/>
            <a:ln cap="flat" cmpd="sng" w="12700">
              <a:solidFill>
                <a:srgbClr val="345A99"/>
              </a:solidFill>
              <a:prstDash val="solid"/>
              <a:miter lim="800000"/>
              <a:headEnd len="sm" w="sm" type="none"/>
              <a:tailEnd len="sm" w="sm" type="none"/>
            </a:ln>
          </p:spPr>
        </p:sp>
        <p:sp>
          <p:nvSpPr>
            <p:cNvPr id="164" name="Google Shape;164;p6"/>
            <p:cNvSpPr/>
            <p:nvPr/>
          </p:nvSpPr>
          <p:spPr>
            <a:xfrm>
              <a:off x="2051431" y="2916654"/>
              <a:ext cx="8877686" cy="828353"/>
            </a:xfrm>
            <a:prstGeom prst="roundRect">
              <a:avLst>
                <a:gd fmla="val 10000" name="adj"/>
              </a:avLst>
            </a:prstGeom>
            <a:solidFill>
              <a:schemeClr val="lt1">
                <a:alpha val="89803"/>
              </a:schemeClr>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6"/>
            <p:cNvSpPr txBox="1"/>
            <p:nvPr/>
          </p:nvSpPr>
          <p:spPr>
            <a:xfrm>
              <a:off x="2075693" y="2940916"/>
              <a:ext cx="8829162" cy="779829"/>
            </a:xfrm>
            <a:prstGeom prst="rect">
              <a:avLst/>
            </a:prstGeom>
            <a:noFill/>
            <a:ln>
              <a:noFill/>
            </a:ln>
          </p:spPr>
          <p:txBody>
            <a:bodyPr anchorCtr="0" anchor="ctr" bIns="40625" lIns="60950" spcFirstLastPara="1" rIns="60950" wrap="square" tIns="40625">
              <a:noAutofit/>
            </a:bodyPr>
            <a:lstStyle/>
            <a:p>
              <a:pPr indent="0" lvl="0" marL="0" marR="0" rtl="0" algn="ctr">
                <a:lnSpc>
                  <a:spcPct val="90000"/>
                </a:lnSpc>
                <a:spcBef>
                  <a:spcPts val="0"/>
                </a:spcBef>
                <a:spcAft>
                  <a:spcPts val="0"/>
                </a:spcAft>
                <a:buClr>
                  <a:schemeClr val="dk1"/>
                </a:buClr>
                <a:buSzPts val="3200"/>
                <a:buFont typeface="Calibri"/>
                <a:buNone/>
              </a:pPr>
              <a:r>
                <a:rPr lang="ar-SA" sz="3200">
                  <a:solidFill>
                    <a:schemeClr val="dk1"/>
                  </a:solidFill>
                  <a:latin typeface="Calibri"/>
                  <a:ea typeface="Calibri"/>
                  <a:cs typeface="Calibri"/>
                  <a:sym typeface="Calibri"/>
                </a:rPr>
                <a:t>إنها تشكل موجهاً للبحوث.</a:t>
              </a:r>
              <a:endParaRPr sz="3200">
                <a:solidFill>
                  <a:schemeClr val="dk1"/>
                </a:solidFill>
                <a:latin typeface="Calibri"/>
                <a:ea typeface="Calibri"/>
                <a:cs typeface="Calibri"/>
                <a:sym typeface="Calibri"/>
              </a:endParaRPr>
            </a:p>
          </p:txBody>
        </p:sp>
        <p:sp>
          <p:nvSpPr>
            <p:cNvPr id="166" name="Google Shape;166;p6"/>
            <p:cNvSpPr/>
            <p:nvPr/>
          </p:nvSpPr>
          <p:spPr>
            <a:xfrm>
              <a:off x="1029879" y="1674123"/>
              <a:ext cx="1021552" cy="2692149"/>
            </a:xfrm>
            <a:custGeom>
              <a:rect b="b" l="l" r="r" t="t"/>
              <a:pathLst>
                <a:path extrusionOk="0" h="120000" w="120000">
                  <a:moveTo>
                    <a:pt x="0" y="0"/>
                  </a:moveTo>
                  <a:lnTo>
                    <a:pt x="0" y="120000"/>
                  </a:lnTo>
                  <a:lnTo>
                    <a:pt x="120000" y="120000"/>
                  </a:lnTo>
                </a:path>
              </a:pathLst>
            </a:custGeom>
            <a:noFill/>
            <a:ln cap="flat" cmpd="sng" w="12700">
              <a:solidFill>
                <a:srgbClr val="345A99"/>
              </a:solidFill>
              <a:prstDash val="solid"/>
              <a:miter lim="800000"/>
              <a:headEnd len="sm" w="sm" type="none"/>
              <a:tailEnd len="sm" w="sm" type="none"/>
            </a:ln>
          </p:spPr>
        </p:sp>
        <p:sp>
          <p:nvSpPr>
            <p:cNvPr id="167" name="Google Shape;167;p6"/>
            <p:cNvSpPr/>
            <p:nvPr/>
          </p:nvSpPr>
          <p:spPr>
            <a:xfrm>
              <a:off x="2051431" y="3952096"/>
              <a:ext cx="8902881" cy="828353"/>
            </a:xfrm>
            <a:prstGeom prst="roundRect">
              <a:avLst>
                <a:gd fmla="val 10000" name="adj"/>
              </a:avLst>
            </a:prstGeom>
            <a:solidFill>
              <a:schemeClr val="lt1">
                <a:alpha val="89803"/>
              </a:schemeClr>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6"/>
            <p:cNvSpPr txBox="1"/>
            <p:nvPr/>
          </p:nvSpPr>
          <p:spPr>
            <a:xfrm>
              <a:off x="2075693" y="3976358"/>
              <a:ext cx="8854357" cy="779829"/>
            </a:xfrm>
            <a:prstGeom prst="rect">
              <a:avLst/>
            </a:prstGeom>
            <a:noFill/>
            <a:ln>
              <a:noFill/>
            </a:ln>
          </p:spPr>
          <p:txBody>
            <a:bodyPr anchorCtr="0" anchor="ctr" bIns="40625" lIns="60950" spcFirstLastPara="1" rIns="60950" wrap="square" tIns="40625">
              <a:noAutofit/>
            </a:bodyPr>
            <a:lstStyle/>
            <a:p>
              <a:pPr indent="0" lvl="0" marL="0" marR="0" rtl="0" algn="ctr">
                <a:lnSpc>
                  <a:spcPct val="90000"/>
                </a:lnSpc>
                <a:spcBef>
                  <a:spcPts val="0"/>
                </a:spcBef>
                <a:spcAft>
                  <a:spcPts val="0"/>
                </a:spcAft>
                <a:buClr>
                  <a:schemeClr val="dk1"/>
                </a:buClr>
                <a:buSzPts val="3200"/>
                <a:buFont typeface="Calibri"/>
                <a:buNone/>
              </a:pPr>
              <a:r>
                <a:rPr lang="ar-SA" sz="3200">
                  <a:solidFill>
                    <a:schemeClr val="dk1"/>
                  </a:solidFill>
                  <a:latin typeface="Calibri"/>
                  <a:ea typeface="Calibri"/>
                  <a:cs typeface="Calibri"/>
                  <a:sym typeface="Calibri"/>
                </a:rPr>
                <a:t>إنها تساعد في توقع نتائج ممكنة للأعمال.</a:t>
              </a:r>
              <a:endParaRPr sz="3200">
                <a:solidFill>
                  <a:schemeClr val="dk1"/>
                </a:solidFill>
                <a:latin typeface="Calibri"/>
                <a:ea typeface="Calibri"/>
                <a:cs typeface="Calibri"/>
                <a:sym typeface="Calibri"/>
              </a:endParaRPr>
            </a:p>
          </p:txBody>
        </p:sp>
        <p:sp>
          <p:nvSpPr>
            <p:cNvPr id="169" name="Google Shape;169;p6"/>
            <p:cNvSpPr/>
            <p:nvPr/>
          </p:nvSpPr>
          <p:spPr>
            <a:xfrm>
              <a:off x="1029879" y="1674123"/>
              <a:ext cx="1021552" cy="3727592"/>
            </a:xfrm>
            <a:custGeom>
              <a:rect b="b" l="l" r="r" t="t"/>
              <a:pathLst>
                <a:path extrusionOk="0" h="120000" w="120000">
                  <a:moveTo>
                    <a:pt x="0" y="0"/>
                  </a:moveTo>
                  <a:lnTo>
                    <a:pt x="0" y="120000"/>
                  </a:lnTo>
                  <a:lnTo>
                    <a:pt x="120000" y="120000"/>
                  </a:lnTo>
                </a:path>
              </a:pathLst>
            </a:custGeom>
            <a:noFill/>
            <a:ln cap="flat" cmpd="sng" w="12700">
              <a:solidFill>
                <a:srgbClr val="345A99"/>
              </a:solidFill>
              <a:prstDash val="solid"/>
              <a:miter lim="800000"/>
              <a:headEnd len="sm" w="sm" type="none"/>
              <a:tailEnd len="sm" w="sm" type="none"/>
            </a:ln>
          </p:spPr>
        </p:sp>
        <p:sp>
          <p:nvSpPr>
            <p:cNvPr id="170" name="Google Shape;170;p6"/>
            <p:cNvSpPr/>
            <p:nvPr/>
          </p:nvSpPr>
          <p:spPr>
            <a:xfrm>
              <a:off x="2051431" y="4987538"/>
              <a:ext cx="8846155" cy="828353"/>
            </a:xfrm>
            <a:prstGeom prst="roundRect">
              <a:avLst>
                <a:gd fmla="val 10000" name="adj"/>
              </a:avLst>
            </a:prstGeom>
            <a:solidFill>
              <a:schemeClr val="lt1">
                <a:alpha val="89803"/>
              </a:schemeClr>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6"/>
            <p:cNvSpPr txBox="1"/>
            <p:nvPr/>
          </p:nvSpPr>
          <p:spPr>
            <a:xfrm>
              <a:off x="2075693" y="5011800"/>
              <a:ext cx="8797631" cy="779829"/>
            </a:xfrm>
            <a:prstGeom prst="rect">
              <a:avLst/>
            </a:prstGeom>
            <a:noFill/>
            <a:ln>
              <a:noFill/>
            </a:ln>
          </p:spPr>
          <p:txBody>
            <a:bodyPr anchorCtr="0" anchor="ctr" bIns="40625" lIns="60950" spcFirstLastPara="1" rIns="60950" wrap="square" tIns="40625">
              <a:noAutofit/>
            </a:bodyPr>
            <a:lstStyle/>
            <a:p>
              <a:pPr indent="0" lvl="0" marL="0" marR="0" rtl="0" algn="ctr">
                <a:lnSpc>
                  <a:spcPct val="90000"/>
                </a:lnSpc>
                <a:spcBef>
                  <a:spcPts val="0"/>
                </a:spcBef>
                <a:spcAft>
                  <a:spcPts val="0"/>
                </a:spcAft>
                <a:buClr>
                  <a:schemeClr val="dk1"/>
                </a:buClr>
                <a:buSzPts val="3200"/>
                <a:buFont typeface="Calibri"/>
                <a:buNone/>
              </a:pPr>
              <a:r>
                <a:rPr lang="ar-SA" sz="3200">
                  <a:solidFill>
                    <a:schemeClr val="dk1"/>
                  </a:solidFill>
                  <a:latin typeface="Calibri"/>
                  <a:ea typeface="Calibri"/>
                  <a:cs typeface="Calibri"/>
                  <a:sym typeface="Calibri"/>
                </a:rPr>
                <a:t>إنها تساعد على تفسير ظواهر السلوك المنظمي التي ما كان يمكن تفسيرها من دون نظرية. </a:t>
              </a:r>
              <a:endParaRPr sz="3200">
                <a:solidFill>
                  <a:schemeClr val="dk1"/>
                </a:solidFill>
                <a:latin typeface="Calibri"/>
                <a:ea typeface="Calibri"/>
                <a:cs typeface="Calibri"/>
                <a:sym typeface="Calibri"/>
              </a:endParaRPr>
            </a:p>
          </p:txBody>
        </p:sp>
      </p:grpSp>
      <p:pic>
        <p:nvPicPr>
          <p:cNvPr id="172" name="Google Shape;172;p6"/>
          <p:cNvPicPr preferRelativeResize="0"/>
          <p:nvPr/>
        </p:nvPicPr>
        <p:blipFill rotWithShape="1">
          <a:blip r:embed="rId3">
            <a:alphaModFix/>
          </a:blip>
          <a:srcRect b="0" l="0" r="0" t="0"/>
          <a:stretch/>
        </p:blipFill>
        <p:spPr>
          <a:xfrm>
            <a:off x="0" y="0"/>
            <a:ext cx="3509515" cy="843280"/>
          </a:xfrm>
          <a:prstGeom prst="rect">
            <a:avLst/>
          </a:prstGeom>
          <a:solidFill>
            <a:schemeClr val="lt2"/>
          </a:solid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7"/>
          <p:cNvSpPr/>
          <p:nvPr/>
        </p:nvSpPr>
        <p:spPr>
          <a:xfrm>
            <a:off x="456892"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8" name="Google Shape;178;p7"/>
          <p:cNvSpPr/>
          <p:nvPr/>
        </p:nvSpPr>
        <p:spPr>
          <a:xfrm>
            <a:off x="901053" y="1504110"/>
            <a:ext cx="11155680" cy="5096711"/>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9" name="Google Shape;179;p7"/>
          <p:cNvSpPr txBox="1"/>
          <p:nvPr/>
        </p:nvSpPr>
        <p:spPr>
          <a:xfrm>
            <a:off x="1076961" y="1728530"/>
            <a:ext cx="10803864" cy="5201424"/>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400">
                <a:solidFill>
                  <a:schemeClr val="dk1"/>
                </a:solidFill>
                <a:latin typeface="Calibri"/>
                <a:ea typeface="Calibri"/>
                <a:cs typeface="Calibri"/>
                <a:sym typeface="Calibri"/>
              </a:rPr>
              <a:t>إن أهمية النظرية لرجل الإدارة والقيادة التربوية تتجلى في ما يلي: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تعمل النظرية الإدارية على مساعدة رجل الإدارة والقيادة من خلال  إعطائه التوجيه الذي ينسجم والظروف البيئية والسياسية والاقتصادية والاجتماعية.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تساعد النظرية الإدارية رجل الإدارة والقيادة في الكشف عن الأسباب الكامنة وراء المشكلات التي تنجم عن العمل الإداري وإيجاد الوسائل والسبل الكفيلة بمعالجتها دون الاعتماد على الآراء والاجتهادات الشخصية.</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 تساعد النظرية الإدارية رجل الإدارة والقيادة على ثبات سلوكه الإداري والقيادي، ومنع تذبذبه، مما يوفر للإدارة معيارا موضوعيا لقياس سلوكها، وبما يمنعها من العمل وفقا للضغوط التي قد تتعرض لها أحيانا.</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 تشير أهمية النظرية إلى أن النظرية المناسبة تساعد المدير والقائد على الاستمرار في النمو، وذلك من خلال تزويده بأفضل الطرق لتنظيم خبراته. فالنظرية تجعل رجل الإدارة والقيادة يقبل النتائج غير المتوقعة لأعماله، وتجنبه التفسيرات غير الملائمة للأعمال الناجحة، وتنبهه إلى الظروف والمواقف التي قد تتطلب تغييرا في أنماط سلوكه الإداري.</a:t>
            </a:r>
            <a:endParaRPr sz="24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rgbClr val="2D3956"/>
              </a:solidFill>
              <a:latin typeface="Times New Roman"/>
              <a:ea typeface="Times New Roman"/>
              <a:cs typeface="Times New Roman"/>
              <a:sym typeface="Times New Roman"/>
            </a:endParaRPr>
          </a:p>
        </p:txBody>
      </p:sp>
      <p:pic>
        <p:nvPicPr>
          <p:cNvPr id="180" name="Google Shape;180;p7"/>
          <p:cNvPicPr preferRelativeResize="0"/>
          <p:nvPr/>
        </p:nvPicPr>
        <p:blipFill rotWithShape="1">
          <a:blip r:embed="rId3">
            <a:alphaModFix/>
          </a:blip>
          <a:srcRect b="0" l="0" r="0" t="0"/>
          <a:stretch/>
        </p:blipFill>
        <p:spPr>
          <a:xfrm>
            <a:off x="9497088" y="67401"/>
            <a:ext cx="2383737" cy="1125123"/>
          </a:xfrm>
          <a:prstGeom prst="rect">
            <a:avLst/>
          </a:prstGeom>
          <a:solidFill>
            <a:schemeClr val="dk1"/>
          </a:solidFill>
          <a:ln>
            <a:noFill/>
          </a:ln>
        </p:spPr>
      </p:pic>
      <p:sp>
        <p:nvSpPr>
          <p:cNvPr id="181" name="Google Shape;181;p7"/>
          <p:cNvSpPr txBox="1"/>
          <p:nvPr/>
        </p:nvSpPr>
        <p:spPr>
          <a:xfrm>
            <a:off x="4328048" y="6400766"/>
            <a:ext cx="2616200" cy="400110"/>
          </a:xfrm>
          <a:prstGeom prst="rect">
            <a:avLst/>
          </a:prstGeom>
          <a:solidFill>
            <a:schemeClr val="dk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lt1"/>
                </a:solidFill>
                <a:latin typeface="Calibri"/>
                <a:ea typeface="Calibri"/>
                <a:cs typeface="Calibri"/>
                <a:sym typeface="Calibri"/>
              </a:rPr>
              <a:t>www.midocean.ae</a:t>
            </a:r>
            <a:endParaRPr/>
          </a:p>
        </p:txBody>
      </p:sp>
      <p:sp>
        <p:nvSpPr>
          <p:cNvPr id="182" name="Google Shape;182;p7"/>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8"/>
          <p:cNvSpPr/>
          <p:nvPr/>
        </p:nvSpPr>
        <p:spPr>
          <a:xfrm>
            <a:off x="138324" y="124055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8" name="Google Shape;188;p8"/>
          <p:cNvSpPr/>
          <p:nvPr/>
        </p:nvSpPr>
        <p:spPr>
          <a:xfrm>
            <a:off x="498764" y="1385455"/>
            <a:ext cx="11236036" cy="4807408"/>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9" name="Google Shape;189;p8"/>
          <p:cNvSpPr txBox="1"/>
          <p:nvPr/>
        </p:nvSpPr>
        <p:spPr>
          <a:xfrm>
            <a:off x="789709" y="1420747"/>
            <a:ext cx="10751127" cy="4801314"/>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نظريات القيادة التربوية</a:t>
            </a:r>
            <a:endParaRPr/>
          </a:p>
          <a:p>
            <a:pPr indent="0" lvl="0" marL="0" marR="0" rtl="1" algn="r">
              <a:spcBef>
                <a:spcPts val="0"/>
              </a:spcBef>
              <a:spcAft>
                <a:spcPts val="0"/>
              </a:spcAft>
              <a:buNone/>
            </a:pPr>
            <a:r>
              <a:rPr lang="ar-SA" sz="2400">
                <a:solidFill>
                  <a:schemeClr val="dk1"/>
                </a:solidFill>
                <a:latin typeface="Calibri"/>
                <a:ea typeface="Calibri"/>
                <a:cs typeface="Calibri"/>
                <a:sym typeface="Calibri"/>
              </a:rPr>
              <a:t>لقد ظهرت نظريات متعددة في مجال القيادة بشكل عام ونميل في هذا السفر الى تقسيمها إلى أربع مدارس وهي: النظريات التقليدية، والنظريات السلوكية، والنظريات الموقفية، والنظريات الحديثة في القيادة. </a:t>
            </a:r>
            <a:endParaRPr sz="2400">
              <a:solidFill>
                <a:schemeClr val="dk1"/>
              </a:solidFill>
              <a:latin typeface="Calibri"/>
              <a:ea typeface="Calibri"/>
              <a:cs typeface="Calibri"/>
              <a:sym typeface="Calibri"/>
            </a:endParaRPr>
          </a:p>
          <a:p>
            <a:pPr indent="0" lvl="0" marL="0" marR="0" rtl="1" algn="r">
              <a:spcBef>
                <a:spcPts val="0"/>
              </a:spcBef>
              <a:spcAft>
                <a:spcPts val="0"/>
              </a:spcAft>
              <a:buNone/>
            </a:pPr>
            <a:r>
              <a:rPr lang="ar-SA" sz="2400">
                <a:solidFill>
                  <a:schemeClr val="dk1"/>
                </a:solidFill>
                <a:latin typeface="Calibri"/>
                <a:ea typeface="Calibri"/>
                <a:cs typeface="Calibri"/>
                <a:sym typeface="Calibri"/>
              </a:rPr>
              <a:t>وفي ما يلي توضيح لهذه النظريات من منظور تربوي:</a:t>
            </a:r>
            <a:endParaRPr/>
          </a:p>
          <a:p>
            <a:pPr indent="0" lvl="0" marL="0" marR="0" rtl="1" algn="r">
              <a:spcBef>
                <a:spcPts val="0"/>
              </a:spcBef>
              <a:spcAft>
                <a:spcPts val="0"/>
              </a:spcAft>
              <a:buNone/>
            </a:pPr>
            <a:r>
              <a:rPr b="1" lang="ar-SA" sz="2400">
                <a:solidFill>
                  <a:schemeClr val="dk1"/>
                </a:solidFill>
                <a:latin typeface="Calibri"/>
                <a:ea typeface="Calibri"/>
                <a:cs typeface="Calibri"/>
                <a:sym typeface="Calibri"/>
              </a:rPr>
              <a:t> أولا : النظريات التقليدية The Classical Theories </a:t>
            </a:r>
            <a:endParaRPr/>
          </a:p>
          <a:p>
            <a:pPr indent="0" lvl="0" marL="0" marR="0" rtl="1" algn="r">
              <a:spcBef>
                <a:spcPts val="0"/>
              </a:spcBef>
              <a:spcAft>
                <a:spcPts val="0"/>
              </a:spcAft>
              <a:buNone/>
            </a:pPr>
            <a:r>
              <a:rPr lang="ar-SA" sz="2400">
                <a:solidFill>
                  <a:schemeClr val="dk1"/>
                </a:solidFill>
                <a:latin typeface="Calibri"/>
                <a:ea typeface="Calibri"/>
                <a:cs typeface="Calibri"/>
                <a:sym typeface="Calibri"/>
              </a:rPr>
              <a:t> تشتمل النظريات التقليدية على نظريتين رئيستين وهما: </a:t>
            </a:r>
            <a:r>
              <a:rPr lang="ar-SA" sz="2400" u="sng">
                <a:solidFill>
                  <a:schemeClr val="dk1"/>
                </a:solidFill>
                <a:latin typeface="Calibri"/>
                <a:ea typeface="Calibri"/>
                <a:cs typeface="Calibri"/>
                <a:sym typeface="Calibri"/>
              </a:rPr>
              <a:t>نظرية الرجل العظيم، ونظرية السمات</a:t>
            </a:r>
            <a:r>
              <a:rPr lang="ar-SA" sz="2400">
                <a:solidFill>
                  <a:schemeClr val="dk1"/>
                </a:solidFill>
                <a:latin typeface="Calibri"/>
                <a:ea typeface="Calibri"/>
                <a:cs typeface="Calibri"/>
                <a:sym typeface="Calibri"/>
              </a:rPr>
              <a:t>، وفيما يلي توضيح لهاتين النظريتين: </a:t>
            </a:r>
            <a:endParaRPr sz="2400">
              <a:solidFill>
                <a:schemeClr val="dk1"/>
              </a:solidFill>
              <a:latin typeface="Calibri"/>
              <a:ea typeface="Calibri"/>
              <a:cs typeface="Calibri"/>
              <a:sym typeface="Calibri"/>
            </a:endParaRPr>
          </a:p>
          <a:p>
            <a:pPr indent="0" lvl="0" marL="0" marR="0" rtl="1" algn="r">
              <a:spcBef>
                <a:spcPts val="0"/>
              </a:spcBef>
              <a:spcAft>
                <a:spcPts val="0"/>
              </a:spcAft>
              <a:buNone/>
            </a:pPr>
            <a:r>
              <a:rPr b="1" lang="ar-SA" sz="2400">
                <a:solidFill>
                  <a:schemeClr val="dk1"/>
                </a:solidFill>
                <a:latin typeface="Calibri"/>
                <a:ea typeface="Calibri"/>
                <a:cs typeface="Calibri"/>
                <a:sym typeface="Calibri"/>
              </a:rPr>
              <a:t>نظرية الرجل العظيم The Great Man Theory </a:t>
            </a:r>
            <a:endParaRPr/>
          </a:p>
          <a:p>
            <a:pPr indent="0" lvl="0" marL="0" marR="0" rtl="1" algn="r">
              <a:spcBef>
                <a:spcPts val="0"/>
              </a:spcBef>
              <a:spcAft>
                <a:spcPts val="0"/>
              </a:spcAft>
              <a:buNone/>
            </a:pPr>
            <a:r>
              <a:rPr lang="ar-SA" sz="2400">
                <a:solidFill>
                  <a:schemeClr val="dk1"/>
                </a:solidFill>
                <a:latin typeface="Calibri"/>
                <a:ea typeface="Calibri"/>
                <a:cs typeface="Calibri"/>
                <a:sym typeface="Calibri"/>
              </a:rPr>
              <a:t>تكمن اهمية هذه النظرية في انها اول محاولة علمية لتفسير ظاهرة القيادة. وتعود اصول هذه النظرية إلى عصور الإغريق والرومان وربما كان فرنسيس جالتون Galton الذي يعد قائد المدرسة العقلية التي فسرت المجتمع الإنساني من ناحية نفسية، من أكثر الباحثين والفلاسفة الذين اهتموا بدراسة القيادة وتفسيرها من منظور نظرية الرجل العظيم.</a:t>
            </a:r>
            <a:endParaRPr/>
          </a:p>
          <a:p>
            <a:pPr indent="0" lvl="0" marL="0" marR="0" rtl="1"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90" name="Google Shape;190;p8"/>
          <p:cNvPicPr preferRelativeResize="0"/>
          <p:nvPr/>
        </p:nvPicPr>
        <p:blipFill rotWithShape="1">
          <a:blip r:embed="rId3">
            <a:alphaModFix/>
          </a:blip>
          <a:srcRect b="0" l="0" r="0" t="0"/>
          <a:stretch/>
        </p:blipFill>
        <p:spPr>
          <a:xfrm>
            <a:off x="9497088" y="67401"/>
            <a:ext cx="2383737" cy="1125123"/>
          </a:xfrm>
          <a:prstGeom prst="rect">
            <a:avLst/>
          </a:prstGeom>
          <a:solidFill>
            <a:schemeClr val="dk1"/>
          </a:solidFill>
          <a:ln>
            <a:noFill/>
          </a:ln>
        </p:spPr>
      </p:pic>
      <p:sp>
        <p:nvSpPr>
          <p:cNvPr id="191" name="Google Shape;191;p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9"/>
          <p:cNvSpPr/>
          <p:nvPr/>
        </p:nvSpPr>
        <p:spPr>
          <a:xfrm>
            <a:off x="346056"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7" name="Google Shape;197;p9"/>
          <p:cNvSpPr/>
          <p:nvPr/>
        </p:nvSpPr>
        <p:spPr>
          <a:xfrm>
            <a:off x="542881" y="1258564"/>
            <a:ext cx="11337944" cy="490659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8" name="Google Shape;198;p9"/>
          <p:cNvSpPr txBox="1"/>
          <p:nvPr/>
        </p:nvSpPr>
        <p:spPr>
          <a:xfrm>
            <a:off x="542881" y="1356160"/>
            <a:ext cx="11013440" cy="4893647"/>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نظرية الرجل العظيم </a:t>
            </a:r>
            <a:endParaRPr b="1"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تعود جذور هذه النظرية إلى الفكر القديم المرتبط بالحضارات السابقة مثل الحضارة الإغريقية والفرعونية والفينيقية والتي كانت تميز بين البشر باعتبار أنهم فئات وطبقات ومنهم طبقة القادة والعظماء، حيث اعتقد الإغريق أن السبب في الرخاء واستقرار المدن اليونانية في ذلك الوقت لا برجع إلى القوانين والدساتير وحدها ، بل يرجع إلى حكمة واضعيها الذين ولدوا بمواهب وقدرات فذة غير مألوفة.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وتعد نظرية الرجل العظيم أول النظريات التي حاولت تفسير ظاهرة القيادة الإدارية وتحديد ما إذا كانت هذه القيادة علمًا له أصوله وقواعده ، أم فنا مرتبطاً بالإبداع والخبرة أم مزيج منهما ، وعلى الرغم من عدم بناء هذه النظرية على أسس علمية ، إلا أنها حظيت بمكانة هامة بين نظريات القيادة ، وقد أطلق عليها البعض الأب الشرعي للقيادة ؛ لاعتبارها الأساس الأول الذي فتح المجال لبناء نظريات مبنية على أسس علمية .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تنطلق هذه النظرية من الافتراض القائل بأن القادة أشخاص يتمتعون بمواهب خارقة تمكنهم من إحداث تغييرات وتأثيرات في حياة أتباعهم ومجتمعاتهم. كما أن أصحاب هذه النظرية الرجال العظام في المجتمع ما يبرزون لما يتمتعون به من قدرات غير مألوفة وامتلاكهم مواهب عظيمة وسمات وراثية تجعل منهم قادة أيا كانت المواقف التي يواجهونها. </a:t>
            </a:r>
            <a:endParaRPr sz="2400">
              <a:solidFill>
                <a:schemeClr val="dk1"/>
              </a:solidFill>
              <a:latin typeface="Calibri"/>
              <a:ea typeface="Calibri"/>
              <a:cs typeface="Calibri"/>
              <a:sym typeface="Calibri"/>
            </a:endParaRPr>
          </a:p>
        </p:txBody>
      </p:sp>
      <p:pic>
        <p:nvPicPr>
          <p:cNvPr id="199" name="Google Shape;199;p9"/>
          <p:cNvPicPr preferRelativeResize="0"/>
          <p:nvPr/>
        </p:nvPicPr>
        <p:blipFill rotWithShape="1">
          <a:blip r:embed="rId3">
            <a:alphaModFix/>
          </a:blip>
          <a:srcRect b="0" l="0" r="0" t="0"/>
          <a:stretch/>
        </p:blipFill>
        <p:spPr>
          <a:xfrm>
            <a:off x="9497088" y="67401"/>
            <a:ext cx="2383737" cy="1125123"/>
          </a:xfrm>
          <a:prstGeom prst="rect">
            <a:avLst/>
          </a:prstGeom>
          <a:solidFill>
            <a:schemeClr val="dk1"/>
          </a:solidFill>
          <a:ln>
            <a:noFill/>
          </a:ln>
        </p:spPr>
      </p:pic>
      <p:sp>
        <p:nvSpPr>
          <p:cNvPr id="200" name="Google Shape;200;p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201" name="Google Shape;201;p9"/>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0"/>
          <p:cNvSpPr/>
          <p:nvPr/>
        </p:nvSpPr>
        <p:spPr>
          <a:xfrm>
            <a:off x="199626" y="1351390"/>
            <a:ext cx="11860294"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7" name="Google Shape;207;p10"/>
          <p:cNvSpPr/>
          <p:nvPr/>
        </p:nvSpPr>
        <p:spPr>
          <a:xfrm>
            <a:off x="1181062" y="1545191"/>
            <a:ext cx="10462298"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8" name="Google Shape;208;p10"/>
          <p:cNvSpPr txBox="1"/>
          <p:nvPr/>
        </p:nvSpPr>
        <p:spPr>
          <a:xfrm>
            <a:off x="1412240" y="1728530"/>
            <a:ext cx="9987280" cy="3785652"/>
          </a:xfrm>
          <a:prstGeom prst="rect">
            <a:avLst/>
          </a:prstGeom>
          <a:noFill/>
          <a:ln>
            <a:noFill/>
          </a:ln>
        </p:spPr>
        <p:txBody>
          <a:bodyPr anchorCtr="0" anchor="t" bIns="45700" lIns="91425" spcFirstLastPara="1" rIns="91425" wrap="square" tIns="45700">
            <a:spAutoFit/>
          </a:bodyPr>
          <a:lstStyle/>
          <a:p>
            <a:pPr indent="-342900" lvl="0" marL="342900" marR="0" rtl="1" algn="just">
              <a:spcBef>
                <a:spcPts val="0"/>
              </a:spcBef>
              <a:spcAft>
                <a:spcPts val="0"/>
              </a:spcAft>
              <a:buClr>
                <a:schemeClr val="dk1"/>
              </a:buClr>
              <a:buSzPts val="2400"/>
              <a:buFont typeface="Arial"/>
              <a:buChar char="•"/>
            </a:pPr>
            <a:r>
              <a:rPr lang="ar-SA" sz="2400">
                <a:solidFill>
                  <a:schemeClr val="dk1"/>
                </a:solidFill>
                <a:latin typeface="Calibri"/>
                <a:ea typeface="Calibri"/>
                <a:cs typeface="Calibri"/>
                <a:sym typeface="Calibri"/>
              </a:rPr>
              <a:t>تشير هذه النظرية بأن القادة هم أشخاص يملكون مواهب وصفات ممتازة وقدرات خارقة تمكنهم من إحداث تغييرات وتأثيرات في حياة أتباعهم ومجتمعاتهم وهذا التفرد بهذه القدرات يتيح لهم فرصة تبوء مراكز القيادة في مجتمعاتهم. وترى هذه النظرية أن التفوق المطلق للقائد يضمن له دور القائد في المجتمع بصرف النظر عن الأهداف المطلوب تحقيقها أو طبيعة الموقف الذي تحدث فيه القيادة.</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Arial"/>
              <a:buChar char="•"/>
            </a:pPr>
            <a:r>
              <a:rPr lang="ar-SA" sz="2400">
                <a:solidFill>
                  <a:schemeClr val="dk1"/>
                </a:solidFill>
                <a:latin typeface="Calibri"/>
                <a:ea typeface="Calibri"/>
                <a:cs typeface="Calibri"/>
                <a:sym typeface="Calibri"/>
              </a:rPr>
              <a:t>وفي ضوء ذلك يمكن </a:t>
            </a:r>
            <a:r>
              <a:rPr b="1" lang="ar-SA" sz="2400" u="sng">
                <a:solidFill>
                  <a:schemeClr val="dk1"/>
                </a:solidFill>
                <a:latin typeface="Calibri"/>
                <a:ea typeface="Calibri"/>
                <a:cs typeface="Calibri"/>
                <a:sym typeface="Calibri"/>
              </a:rPr>
              <a:t>تعريف نظرية الرجل العظيم</a:t>
            </a:r>
            <a:r>
              <a:rPr lang="ar-SA" sz="2400">
                <a:solidFill>
                  <a:schemeClr val="dk1"/>
                </a:solidFill>
                <a:latin typeface="Calibri"/>
                <a:ea typeface="Calibri"/>
                <a:cs typeface="Calibri"/>
                <a:sym typeface="Calibri"/>
              </a:rPr>
              <a:t> أنها النظرية التي تؤمن بأن القائد هو الفرد العظيم الذي يولد بخصائص تميزه بمواهب وخصائص كالكاريزما أو الذكاء أو الحكمة أو غيرها من المهارات التي يسعى فيها هذا الفرد العظيم أن يسايس جماعته ويؤثر فيهم  .</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Arial"/>
              <a:buChar char="•"/>
            </a:pPr>
            <a:r>
              <a:rPr lang="ar-SA" sz="2400">
                <a:solidFill>
                  <a:schemeClr val="dk1"/>
                </a:solidFill>
                <a:latin typeface="Calibri"/>
                <a:ea typeface="Calibri"/>
                <a:cs typeface="Calibri"/>
                <a:sym typeface="Calibri"/>
              </a:rPr>
              <a:t> بناء على ما سبق إن نظرية الرجل العظيم تعتمد أساسا على وجود أفراد يولدون عظماء، لذا فهم الأحق بالقيادة من غيرهم، فهم يمتلكون مواهب وصفات وراثية وخصائص فطرية جعلتهم قادرين على القيادة الفعالة ومن دونها لن يكونوا قادرين على ذلك. </a:t>
            </a:r>
            <a:endParaRPr sz="2400">
              <a:solidFill>
                <a:schemeClr val="dk1"/>
              </a:solidFill>
              <a:latin typeface="Calibri"/>
              <a:ea typeface="Calibri"/>
              <a:cs typeface="Calibri"/>
              <a:sym typeface="Calibri"/>
            </a:endParaRPr>
          </a:p>
        </p:txBody>
      </p:sp>
      <p:pic>
        <p:nvPicPr>
          <p:cNvPr id="209" name="Google Shape;209;p10"/>
          <p:cNvPicPr preferRelativeResize="0"/>
          <p:nvPr/>
        </p:nvPicPr>
        <p:blipFill rotWithShape="1">
          <a:blip r:embed="rId3">
            <a:alphaModFix/>
          </a:blip>
          <a:srcRect b="0" l="0" r="0" t="0"/>
          <a:stretch/>
        </p:blipFill>
        <p:spPr>
          <a:xfrm>
            <a:off x="9497088" y="67401"/>
            <a:ext cx="2383737" cy="1125123"/>
          </a:xfrm>
          <a:prstGeom prst="rect">
            <a:avLst/>
          </a:prstGeom>
          <a:solidFill>
            <a:schemeClr val="dk1"/>
          </a:solidFill>
          <a:ln>
            <a:noFill/>
          </a:ln>
        </p:spPr>
      </p:pic>
      <p:sp>
        <p:nvSpPr>
          <p:cNvPr id="210" name="Google Shape;210;p1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211" name="Google Shape;211;p10"/>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2" name="Google Shape;212;p10"/>
          <p:cNvSpPr/>
          <p:nvPr/>
        </p:nvSpPr>
        <p:spPr>
          <a:xfrm>
            <a:off x="3503840" y="348627"/>
            <a:ext cx="4615366"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lang="ar-SA" sz="5400" cap="none">
                <a:solidFill>
                  <a:schemeClr val="accent1"/>
                </a:solidFill>
                <a:latin typeface="Calibri"/>
                <a:ea typeface="Calibri"/>
                <a:cs typeface="Calibri"/>
                <a:sym typeface="Calibri"/>
              </a:rPr>
              <a:t>نظرية الرجل العظيم</a:t>
            </a:r>
            <a:endParaRPr b="0" sz="5400" cap="none">
              <a:solidFill>
                <a:schemeClr val="accen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1"/>
          <p:cNvSpPr/>
          <p:nvPr/>
        </p:nvSpPr>
        <p:spPr>
          <a:xfrm>
            <a:off x="5557520" y="1588193"/>
            <a:ext cx="6316133" cy="4439973"/>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8" name="Google Shape;218;p11"/>
          <p:cNvSpPr txBox="1"/>
          <p:nvPr/>
        </p:nvSpPr>
        <p:spPr>
          <a:xfrm>
            <a:off x="6223883" y="1873182"/>
            <a:ext cx="5427790" cy="4154984"/>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a:solidFill>
                  <a:schemeClr val="dk1"/>
                </a:solidFill>
                <a:latin typeface="Calibri"/>
                <a:ea typeface="Calibri"/>
                <a:cs typeface="Calibri"/>
                <a:sym typeface="Calibri"/>
              </a:rPr>
              <a:t>مبادئ نظرية الرجل العظيم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تستند نظرية الرجل العظيم على عدد من المبادئ وهي:</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 مبدأ القادة يولدون ولا يصنعون، وأن هؤلاء القادة يتميزون عن طريق الوراثة بخصائص وقدرات خارقة ومواهب فذة غير عادية لا تتوفر في غيرهم وهو من أهم المبادئ وأولها.</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مبدأ أن الخصائص والمواهب الفطرية الموروثة لا تتكرر إلا بنسب ضئيلة بين الناس، وبالتالي فالرجال العظماء قليلون على مر التاريخ ، وعلى الرغم من قلتهم إلا أنهم تمكنوا من التحكم في مجرى التاريخ وتغييره .</a:t>
            </a:r>
            <a:endParaRPr sz="2400">
              <a:solidFill>
                <a:schemeClr val="dk1"/>
              </a:solidFill>
              <a:latin typeface="Calibri"/>
              <a:ea typeface="Calibri"/>
              <a:cs typeface="Calibri"/>
              <a:sym typeface="Calibri"/>
            </a:endParaRPr>
          </a:p>
        </p:txBody>
      </p:sp>
      <p:pic>
        <p:nvPicPr>
          <p:cNvPr id="219" name="Google Shape;219;p11"/>
          <p:cNvPicPr preferRelativeResize="0"/>
          <p:nvPr/>
        </p:nvPicPr>
        <p:blipFill rotWithShape="1">
          <a:blip r:embed="rId3">
            <a:alphaModFix/>
          </a:blip>
          <a:srcRect b="0" l="0" r="0" t="0"/>
          <a:stretch/>
        </p:blipFill>
        <p:spPr>
          <a:xfrm>
            <a:off x="9497088" y="67401"/>
            <a:ext cx="2383737" cy="1125123"/>
          </a:xfrm>
          <a:prstGeom prst="rect">
            <a:avLst/>
          </a:prstGeom>
          <a:solidFill>
            <a:schemeClr val="dk1"/>
          </a:solidFill>
          <a:ln>
            <a:noFill/>
          </a:ln>
        </p:spPr>
      </p:pic>
      <p:sp>
        <p:nvSpPr>
          <p:cNvPr id="220" name="Google Shape;220;p11"/>
          <p:cNvSpPr txBox="1"/>
          <p:nvPr/>
        </p:nvSpPr>
        <p:spPr>
          <a:xfrm>
            <a:off x="4328048" y="642108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221" name="Google Shape;221;p11"/>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22" name="Google Shape;222;p11"/>
          <p:cNvPicPr preferRelativeResize="0"/>
          <p:nvPr/>
        </p:nvPicPr>
        <p:blipFill rotWithShape="1">
          <a:blip r:embed="rId4">
            <a:alphaModFix/>
          </a:blip>
          <a:srcRect b="0" l="0" r="0" t="0"/>
          <a:stretch/>
        </p:blipFill>
        <p:spPr>
          <a:xfrm>
            <a:off x="416560" y="1681479"/>
            <a:ext cx="4572000" cy="4300967"/>
          </a:xfrm>
          <a:prstGeom prst="rect">
            <a:avLst/>
          </a:prstGeom>
          <a:noFill/>
          <a:ln>
            <a:noFill/>
          </a:ln>
        </p:spPr>
      </p:pic>
      <p:sp>
        <p:nvSpPr>
          <p:cNvPr id="223" name="Google Shape;223;p11"/>
          <p:cNvSpPr/>
          <p:nvPr/>
        </p:nvSpPr>
        <p:spPr>
          <a:xfrm>
            <a:off x="3503840" y="348627"/>
            <a:ext cx="4615366"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lang="ar-SA" sz="5400" cap="none">
                <a:solidFill>
                  <a:schemeClr val="accent1"/>
                </a:solidFill>
                <a:latin typeface="Calibri"/>
                <a:ea typeface="Calibri"/>
                <a:cs typeface="Calibri"/>
                <a:sym typeface="Calibri"/>
              </a:rPr>
              <a:t>نظرية الرجل العظيم</a:t>
            </a:r>
            <a:endParaRPr b="0" sz="5400" cap="none">
              <a:solidFill>
                <a:schemeClr val="accen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2"/>
          <p:cNvSpPr/>
          <p:nvPr/>
        </p:nvSpPr>
        <p:spPr>
          <a:xfrm>
            <a:off x="199625" y="1386718"/>
            <a:ext cx="11681199"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9" name="Google Shape;229;p12"/>
          <p:cNvSpPr/>
          <p:nvPr/>
        </p:nvSpPr>
        <p:spPr>
          <a:xfrm>
            <a:off x="619760" y="1545191"/>
            <a:ext cx="11104879"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0" name="Google Shape;230;p12"/>
          <p:cNvSpPr txBox="1"/>
          <p:nvPr/>
        </p:nvSpPr>
        <p:spPr>
          <a:xfrm>
            <a:off x="845126" y="1794657"/>
            <a:ext cx="10615353" cy="3785652"/>
          </a:xfrm>
          <a:prstGeom prst="rect">
            <a:avLst/>
          </a:prstGeom>
          <a:noFill/>
          <a:ln>
            <a:noFill/>
          </a:ln>
        </p:spPr>
        <p:txBody>
          <a:bodyPr anchorCtr="0" anchor="t" bIns="45700" lIns="91425" spcFirstLastPara="1" rIns="91425" wrap="square" tIns="45700">
            <a:spAutoFit/>
          </a:bodyPr>
          <a:lstStyle/>
          <a:p>
            <a:pPr indent="-342900" lvl="0" marL="342900" marR="0" rtl="1" algn="just">
              <a:spcBef>
                <a:spcPts val="0"/>
              </a:spcBef>
              <a:spcAft>
                <a:spcPts val="0"/>
              </a:spcAft>
              <a:buClr>
                <a:schemeClr val="dk1"/>
              </a:buClr>
              <a:buSzPts val="2400"/>
              <a:buFont typeface="Arial"/>
              <a:buChar char="•"/>
            </a:pPr>
            <a:r>
              <a:rPr lang="ar-SA" sz="2400">
                <a:solidFill>
                  <a:schemeClr val="dk1"/>
                </a:solidFill>
                <a:latin typeface="Calibri"/>
                <a:ea typeface="Calibri"/>
                <a:cs typeface="Calibri"/>
                <a:sym typeface="Calibri"/>
              </a:rPr>
              <a:t>إن هذه النظرية ترتكز على عدد من الافتراضات أن الرجال العظام يمتلكون حرية الإرادة، يتمتعون بالقدرة على رسم مسارات التاريخ الحالية والمستقبلية، كما يتميزون بقدرة السيطرة بما ينسجم مع رؤيتهم. </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Arial"/>
              <a:buChar char="•"/>
            </a:pPr>
            <a:r>
              <a:rPr lang="ar-SA" sz="2400">
                <a:solidFill>
                  <a:schemeClr val="dk1"/>
                </a:solidFill>
                <a:latin typeface="Calibri"/>
                <a:ea typeface="Calibri"/>
                <a:cs typeface="Calibri"/>
                <a:sym typeface="Calibri"/>
              </a:rPr>
              <a:t>بعد تعدد القراءات حول مبادئ الرجل العظيم إن هذه النظرية انطلقت من حقيقة وراثية وهى الصفات الفطرية وأن القائد يُولى ولا يُصنع، لذا فليس لها أساس علمي صحيح يبرهن صحتها </a:t>
            </a:r>
            <a:endParaRPr/>
          </a:p>
          <a:p>
            <a:pPr indent="0" lvl="0" marL="0" marR="0" rtl="1" algn="just">
              <a:spcBef>
                <a:spcPts val="0"/>
              </a:spcBef>
              <a:spcAft>
                <a:spcPts val="0"/>
              </a:spcAft>
              <a:buNone/>
            </a:pPr>
            <a:r>
              <a:rPr b="1" lang="ar-SA" sz="2400">
                <a:solidFill>
                  <a:schemeClr val="dk1"/>
                </a:solidFill>
                <a:latin typeface="Calibri"/>
                <a:ea typeface="Calibri"/>
                <a:cs typeface="Calibri"/>
                <a:sym typeface="Calibri"/>
              </a:rPr>
              <a:t>نقد نظرية الرجل العظيم </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كانت نظرية الرجل العظيم سائدة لسنوات عديدة ومسيطرة على المجتمعات على الرغم من أنها لم تقابل بمميزات، كما أن الميزة الوحيدة لهذه النظرية كانت في اعادتها للتفكير في بناء نظريات قيادية تتسم بالعملية ، ويتسم فيها القائد بخصائص شخصية تمكنه من القيام بأعباء إدارية.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كما أن سيادة هذه النظرة لسنوات يعود لسبب أنها كانت النظرية الوحيدة وما أن ظهرت نظرية السمات حتى سقطت نظرية الرجل العظيم.</a:t>
            </a:r>
            <a:endParaRPr/>
          </a:p>
        </p:txBody>
      </p:sp>
      <p:pic>
        <p:nvPicPr>
          <p:cNvPr id="231" name="Google Shape;231;p12"/>
          <p:cNvPicPr preferRelativeResize="0"/>
          <p:nvPr/>
        </p:nvPicPr>
        <p:blipFill rotWithShape="1">
          <a:blip r:embed="rId3">
            <a:alphaModFix/>
          </a:blip>
          <a:srcRect b="0" l="0" r="0" t="0"/>
          <a:stretch/>
        </p:blipFill>
        <p:spPr>
          <a:xfrm>
            <a:off x="9497088" y="67401"/>
            <a:ext cx="2383737" cy="1125123"/>
          </a:xfrm>
          <a:prstGeom prst="rect">
            <a:avLst/>
          </a:prstGeom>
          <a:solidFill>
            <a:schemeClr val="dk1"/>
          </a:solidFill>
          <a:ln>
            <a:noFill/>
          </a:ln>
        </p:spPr>
      </p:pic>
      <p:sp>
        <p:nvSpPr>
          <p:cNvPr id="232" name="Google Shape;232;p1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233" name="Google Shape;233;p12"/>
          <p:cNvSpPr/>
          <p:nvPr/>
        </p:nvSpPr>
        <p:spPr>
          <a:xfrm flipH="1" rot="10800000">
            <a:off x="845127" y="603768"/>
            <a:ext cx="8297966" cy="27672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4" name="Google Shape;234;p12"/>
          <p:cNvSpPr/>
          <p:nvPr/>
        </p:nvSpPr>
        <p:spPr>
          <a:xfrm>
            <a:off x="3503840" y="348627"/>
            <a:ext cx="4615366"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lang="ar-SA" sz="5400" cap="none">
                <a:solidFill>
                  <a:schemeClr val="accent1"/>
                </a:solidFill>
                <a:latin typeface="Calibri"/>
                <a:ea typeface="Calibri"/>
                <a:cs typeface="Calibri"/>
                <a:sym typeface="Calibri"/>
              </a:rPr>
              <a:t>نظرية الرجل العظيم</a:t>
            </a:r>
            <a:endParaRPr b="0" sz="5400" cap="none">
              <a:solidFill>
                <a:schemeClr val="accen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3"/>
          <p:cNvSpPr/>
          <p:nvPr/>
        </p:nvSpPr>
        <p:spPr>
          <a:xfrm>
            <a:off x="335280" y="1201344"/>
            <a:ext cx="11545545" cy="5052887"/>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0" name="Google Shape;240;p13"/>
          <p:cNvSpPr txBox="1"/>
          <p:nvPr/>
        </p:nvSpPr>
        <p:spPr>
          <a:xfrm>
            <a:off x="482601" y="1527099"/>
            <a:ext cx="11226798" cy="4216539"/>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a:solidFill>
                  <a:schemeClr val="dk1"/>
                </a:solidFill>
                <a:latin typeface="Calibri"/>
                <a:ea typeface="Calibri"/>
                <a:cs typeface="Calibri"/>
                <a:sym typeface="Calibri"/>
              </a:rPr>
              <a:t>واجهت نظرية الرجل العظيم هجوما من جهات مختلفة، وعليه تم تصنيف هذه الإنتقادات من عدة جوانب:</a:t>
            </a:r>
            <a:endParaRPr b="1"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b="1" lang="ar-SA" sz="2400">
                <a:solidFill>
                  <a:schemeClr val="dk1"/>
                </a:solidFill>
                <a:latin typeface="Calibri"/>
                <a:ea typeface="Calibri"/>
                <a:cs typeface="Calibri"/>
                <a:sym typeface="Calibri"/>
              </a:rPr>
              <a:t> </a:t>
            </a:r>
            <a:r>
              <a:rPr b="1" lang="ar-SA" sz="2000">
                <a:solidFill>
                  <a:schemeClr val="dk1"/>
                </a:solidFill>
                <a:latin typeface="Calibri"/>
                <a:ea typeface="Calibri"/>
                <a:cs typeface="Calibri"/>
                <a:sym typeface="Calibri"/>
              </a:rPr>
              <a:t>العنصرية: </a:t>
            </a:r>
            <a:r>
              <a:rPr lang="ar-SA" sz="2000">
                <a:solidFill>
                  <a:schemeClr val="dk1"/>
                </a:solidFill>
                <a:latin typeface="Calibri"/>
                <a:ea typeface="Calibri"/>
                <a:cs typeface="Calibri"/>
                <a:sym typeface="Calibri"/>
              </a:rPr>
              <a:t>تمادى العلماء في استغلال هذه النظرية التبرير القهر والاضطهاد الذي كان يمارسه الرجل العظيم على تابعيه وبعد أن قام بعض الرجال العظماء بتصرفات جرت جماعتهم إلى الهلاك، إلى جانب أنها كانت نظرية تقوم على عبادة الذات و انتقاء الموضوعية والاستئثار بالسلطة، وكل هذا أدى إلى ظهور حزب من المعارضين لها.</a:t>
            </a:r>
            <a:endParaRPr sz="20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000"/>
              <a:buFont typeface="Noto Sans Symbols"/>
              <a:buChar char="⮚"/>
            </a:pPr>
            <a:r>
              <a:rPr b="1" lang="ar-SA" sz="2000">
                <a:solidFill>
                  <a:schemeClr val="dk1"/>
                </a:solidFill>
                <a:latin typeface="Calibri"/>
                <a:ea typeface="Calibri"/>
                <a:cs typeface="Calibri"/>
                <a:sym typeface="Calibri"/>
              </a:rPr>
              <a:t>تجاهل قيمة التدريب</a:t>
            </a:r>
            <a:r>
              <a:rPr lang="ar-SA" sz="2000">
                <a:solidFill>
                  <a:schemeClr val="dk1"/>
                </a:solidFill>
                <a:latin typeface="Calibri"/>
                <a:ea typeface="Calibri"/>
                <a:cs typeface="Calibri"/>
                <a:sym typeface="Calibri"/>
              </a:rPr>
              <a:t>: إن هذه النظرية أهملت جانبا مهما ، وهو جانب التدريب للقائد وإمكانية تأهيله واكتسابه للقدرات والمهارات، واقتصرت على الأفراد ذوي الصفات الموروثة فحسب ، إضافة إلى أن توافر هذه الصفات الموروثة ليس كافيا للقيادة الفعالة. </a:t>
            </a:r>
            <a:endParaRPr sz="20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000"/>
              <a:buFont typeface="Noto Sans Symbols"/>
              <a:buChar char="⮚"/>
            </a:pPr>
            <a:r>
              <a:rPr b="1" lang="ar-SA" sz="2000">
                <a:solidFill>
                  <a:schemeClr val="dk1"/>
                </a:solidFill>
                <a:latin typeface="Calibri"/>
                <a:ea typeface="Calibri"/>
                <a:cs typeface="Calibri"/>
                <a:sym typeface="Calibri"/>
              </a:rPr>
              <a:t>تجاهل العوامل البيئية: </a:t>
            </a:r>
            <a:r>
              <a:rPr lang="ar-SA" sz="2000">
                <a:solidFill>
                  <a:schemeClr val="dk1"/>
                </a:solidFill>
                <a:latin typeface="Calibri"/>
                <a:ea typeface="Calibri"/>
                <a:cs typeface="Calibri"/>
                <a:sym typeface="Calibri"/>
              </a:rPr>
              <a:t>لا يتوقف وجود القيادة على ظهور شخص تتوافر فيه سمات قيادية موروثة فحسب، فهذه السمات على فرض وجودها ، فإنها لا تكفي، فهناك عوامل أخرى تتعلق بظروف المجتمع، وبطبيعة التنظيم فإن هذه النظرية قد اصطدمت بحالات قللت من صدقها ، كوجود الرجال الذين نجحوا في تحقيق قيادة ناجحة لجماعتهم وعجزوا عن تحقيق ذلك مع جماعات أخرى غير جماعتهم وفي ضوء اهتمام هذه النظرية بالصفات الوراثية فقط. </a:t>
            </a:r>
            <a:endParaRPr sz="20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000"/>
              <a:buFont typeface="Noto Sans Symbols"/>
              <a:buChar char="⮚"/>
            </a:pPr>
            <a:r>
              <a:rPr b="1" lang="ar-SA" sz="2000">
                <a:solidFill>
                  <a:schemeClr val="dk1"/>
                </a:solidFill>
                <a:latin typeface="Calibri"/>
                <a:ea typeface="Calibri"/>
                <a:cs typeface="Calibri"/>
                <a:sym typeface="Calibri"/>
              </a:rPr>
              <a:t>كما إن نظرية الرجل العظيم كانت نظرية متسلطة </a:t>
            </a:r>
            <a:r>
              <a:rPr lang="ar-SA" sz="2000">
                <a:solidFill>
                  <a:schemeClr val="dk1"/>
                </a:solidFill>
                <a:latin typeface="Calibri"/>
                <a:ea typeface="Calibri"/>
                <a:cs typeface="Calibri"/>
                <a:sym typeface="Calibri"/>
              </a:rPr>
              <a:t>؛ لأنها لم تترك الفرصة والحرية لأي فرد بأن يمارس القيادة حتى وإن أثبت قدرته وجديته في ذلك، كما أن مبادئها عنصرية لاقتصارها على ما يتماشى لرجال دون الإناث، ومن هنا نستطيع أن نخلص إلى أن القيادة صفة غير مطلقة يتمتع بها أفراد دون الآخرين وإنما هناك عوامل أخرى تؤثر كالظروف الموقف ونوع أفراد الجماعة.</a:t>
            </a:r>
            <a:endParaRPr/>
          </a:p>
        </p:txBody>
      </p:sp>
      <p:pic>
        <p:nvPicPr>
          <p:cNvPr id="241" name="Google Shape;241;p13"/>
          <p:cNvPicPr preferRelativeResize="0"/>
          <p:nvPr/>
        </p:nvPicPr>
        <p:blipFill rotWithShape="1">
          <a:blip r:embed="rId3">
            <a:alphaModFix/>
          </a:blip>
          <a:srcRect b="0" l="0" r="0" t="0"/>
          <a:stretch/>
        </p:blipFill>
        <p:spPr>
          <a:xfrm>
            <a:off x="9497088" y="67401"/>
            <a:ext cx="2383737" cy="1125123"/>
          </a:xfrm>
          <a:prstGeom prst="rect">
            <a:avLst/>
          </a:prstGeom>
          <a:solidFill>
            <a:schemeClr val="dk1"/>
          </a:solidFill>
          <a:ln>
            <a:noFill/>
          </a:ln>
        </p:spPr>
      </p:pic>
      <p:sp>
        <p:nvSpPr>
          <p:cNvPr id="242" name="Google Shape;242;p13"/>
          <p:cNvSpPr txBox="1"/>
          <p:nvPr/>
        </p:nvSpPr>
        <p:spPr>
          <a:xfrm>
            <a:off x="4266746" y="6396163"/>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243" name="Google Shape;243;p13"/>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4" name="Google Shape;244;p13"/>
          <p:cNvSpPr/>
          <p:nvPr/>
        </p:nvSpPr>
        <p:spPr>
          <a:xfrm>
            <a:off x="2401415" y="226553"/>
            <a:ext cx="6492483"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lang="ar-SA" sz="5400" cap="none">
                <a:solidFill>
                  <a:srgbClr val="00B0F0"/>
                </a:solidFill>
                <a:latin typeface="Calibri"/>
                <a:ea typeface="Calibri"/>
                <a:cs typeface="Calibri"/>
                <a:sym typeface="Calibri"/>
              </a:rPr>
              <a:t>انتقادات نظرية الرجل العظيم</a:t>
            </a:r>
            <a:endParaRPr b="0" sz="5400" cap="none">
              <a:solidFill>
                <a:srgbClr val="00B0F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4"/>
          <p:cNvSpPr/>
          <p:nvPr/>
        </p:nvSpPr>
        <p:spPr>
          <a:xfrm>
            <a:off x="528320" y="1212844"/>
            <a:ext cx="11352505" cy="5041387"/>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0" name="Google Shape;250;p14"/>
          <p:cNvSpPr txBox="1"/>
          <p:nvPr/>
        </p:nvSpPr>
        <p:spPr>
          <a:xfrm>
            <a:off x="708947" y="1399366"/>
            <a:ext cx="10991250" cy="452431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400">
                <a:solidFill>
                  <a:schemeClr val="dk1"/>
                </a:solidFill>
                <a:latin typeface="Calibri"/>
                <a:ea typeface="Calibri"/>
                <a:cs typeface="Calibri"/>
                <a:sym typeface="Calibri"/>
              </a:rPr>
              <a:t>لم تقنع نظرية الرجل العظيم كثيرا من المفكرين والباحثين في تفسير ظاهرة القادة. فبدأوا في البحث عن مدخل مقنع جديد، وركزوا في دراساتهم على السمات Traits والخصائص Characteristics ، التي تميز القادة الناجحين والمتميزين. وقد ساعدهم وسهل مهمتهم البحثية في ميدان القيادة، ذلك التطور السريع في مجال الاختبارات النفسية التي انتشرت خلال عقدي الثلاثينيات والأربعينات من القرن العشرين. فقد أجري خلال تلك الفترة ما يزيد على مائة بحث ودراسة أظهرت نتائجها سمات كثيرة، وخصائص متنوعة للقائد من ضمنها:</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المقدرات العقلية والإبداعية مثل الذكاء العام، والطلاقة اللغوية Fluency، والأصالة Originality والمرونة Flexibility، والحساسية للمشكلات Sensitivity for Problems. . </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الخصائص الجسمية، مثل: الطول والمظهر ومستوى النشاط.</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الخصائص الشخصية مثل الهيمنة أو السيطرة، والمبادأة وتقدير الذات.</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 لقد حاول الباحثون الأوائل إيجاد مجموعة من الخصائص الشخصية أو السمات المحددة التي يمكن من خلالها تمييز القادة الناجحين من غير الناجحين. وبدأوا بإجراء بحث شامل لتحديد الخصائص المتعلقة بالسيرة الذاتية والخصائص الشخصية العاطفية والفسيولوجية والعقلية، وخصائص أخرى للقادة المتميزين. </a:t>
            </a:r>
            <a:endParaRPr sz="2400">
              <a:solidFill>
                <a:schemeClr val="dk1"/>
              </a:solidFill>
              <a:latin typeface="Calibri"/>
              <a:ea typeface="Calibri"/>
              <a:cs typeface="Calibri"/>
              <a:sym typeface="Calibri"/>
            </a:endParaRPr>
          </a:p>
        </p:txBody>
      </p:sp>
      <p:pic>
        <p:nvPicPr>
          <p:cNvPr id="251" name="Google Shape;251;p14"/>
          <p:cNvPicPr preferRelativeResize="0"/>
          <p:nvPr/>
        </p:nvPicPr>
        <p:blipFill rotWithShape="1">
          <a:blip r:embed="rId3">
            <a:alphaModFix/>
          </a:blip>
          <a:srcRect b="0" l="0" r="0" t="0"/>
          <a:stretch/>
        </p:blipFill>
        <p:spPr>
          <a:xfrm>
            <a:off x="9497088" y="67401"/>
            <a:ext cx="2383737" cy="1125123"/>
          </a:xfrm>
          <a:prstGeom prst="rect">
            <a:avLst/>
          </a:prstGeom>
          <a:solidFill>
            <a:schemeClr val="dk1"/>
          </a:solidFill>
          <a:ln>
            <a:noFill/>
          </a:ln>
        </p:spPr>
      </p:pic>
      <p:sp>
        <p:nvSpPr>
          <p:cNvPr id="252" name="Google Shape;252;p1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253" name="Google Shape;253;p14"/>
          <p:cNvSpPr/>
          <p:nvPr/>
        </p:nvSpPr>
        <p:spPr>
          <a:xfrm>
            <a:off x="3629993" y="369863"/>
            <a:ext cx="4012317" cy="46166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a:solidFill>
                  <a:srgbClr val="000000"/>
                </a:solidFill>
                <a:latin typeface="Calibri"/>
                <a:ea typeface="Calibri"/>
                <a:cs typeface="Calibri"/>
                <a:sym typeface="Calibri"/>
              </a:rPr>
              <a:t>نظرية السمات The Traits Theory  </a:t>
            </a:r>
            <a:endParaRPr b="1" sz="2400">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5"/>
          <p:cNvSpPr/>
          <p:nvPr/>
        </p:nvSpPr>
        <p:spPr>
          <a:xfrm>
            <a:off x="417267" y="1212844"/>
            <a:ext cx="11463558" cy="48564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9" name="Google Shape;259;p15"/>
          <p:cNvSpPr txBox="1"/>
          <p:nvPr/>
        </p:nvSpPr>
        <p:spPr>
          <a:xfrm>
            <a:off x="513080" y="1292612"/>
            <a:ext cx="11165840" cy="2677656"/>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800">
                <a:solidFill>
                  <a:schemeClr val="dk1"/>
                </a:solidFill>
                <a:latin typeface="Calibri"/>
                <a:ea typeface="Calibri"/>
                <a:cs typeface="Calibri"/>
                <a:sym typeface="Calibri"/>
              </a:rPr>
              <a:t>وهكذا جاءت هذه النظرية نظرية السمات، مستندة الى افتراض يقوم على أن بعض الأشخاص قادة طبيعيون، وأن مثل هؤلاء الأشخاص منحوا سمات معينة مكنتهم من أن يكونوا قادة ناجحين في أي موقف يواجهونه. وترى هذه النظرية أن القائد يتمتع بسمات معينة تؤهله للقيادة، في حين يفتقر المرؤوس إلى هذه السمات، ولذلك يتعذر عليه القيام بدور القائد. وعليه، فإن نظرية السمات تقوم على افتراض يرى بأن القادة يولدون قادة ، ولا يمكن للشخص الذي لا يمتلك صفات القيادة أن يصبح قائداً .</a:t>
            </a:r>
            <a:endParaRPr/>
          </a:p>
        </p:txBody>
      </p:sp>
      <p:pic>
        <p:nvPicPr>
          <p:cNvPr id="260" name="Google Shape;260;p15"/>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261" name="Google Shape;261;p1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262" name="Google Shape;262;p15"/>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63" name="Google Shape;263;p15"/>
          <p:cNvPicPr preferRelativeResize="0"/>
          <p:nvPr/>
        </p:nvPicPr>
        <p:blipFill rotWithShape="1">
          <a:blip r:embed="rId4">
            <a:alphaModFix/>
          </a:blip>
          <a:srcRect b="0" l="0" r="0" t="0"/>
          <a:stretch/>
        </p:blipFill>
        <p:spPr>
          <a:xfrm>
            <a:off x="417267" y="3891280"/>
            <a:ext cx="11463557" cy="250948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6"/>
          <p:cNvSpPr/>
          <p:nvPr/>
        </p:nvSpPr>
        <p:spPr>
          <a:xfrm>
            <a:off x="332201" y="1230120"/>
            <a:ext cx="11351799" cy="5170646"/>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69" name="Google Shape;269;p16"/>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270" name="Google Shape;270;p1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271" name="Google Shape;271;p16"/>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2" name="Google Shape;272;p16"/>
          <p:cNvSpPr txBox="1"/>
          <p:nvPr/>
        </p:nvSpPr>
        <p:spPr>
          <a:xfrm>
            <a:off x="332201" y="1430175"/>
            <a:ext cx="5458999" cy="4431983"/>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400">
                <a:solidFill>
                  <a:schemeClr val="dk1"/>
                </a:solidFill>
                <a:latin typeface="Calibri"/>
                <a:ea typeface="Calibri"/>
                <a:cs typeface="Calibri"/>
                <a:sym typeface="Calibri"/>
              </a:rPr>
              <a:t>وتم تحديد نظام تصنيفي للقيادة من قبل الباحثين، يقوم على ست فئات وهي: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الخصائص الجسمية Physical Characteristics</a:t>
            </a:r>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الخصائص العقلية / الذكاء Mental Characteristics</a:t>
            </a:r>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الخصائص الشخصية Personality</a:t>
            </a:r>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الخصائص الاجتماعية Social Characteristics</a:t>
            </a:r>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الخلفية الاقتصادية الاجتماعية Socio/Economic Background</a:t>
            </a:r>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الخصائص المرتبطة بالمهمة Task-related Characteristics</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3" name="Google Shape;273;p16"/>
          <p:cNvSpPr/>
          <p:nvPr/>
        </p:nvSpPr>
        <p:spPr>
          <a:xfrm>
            <a:off x="6760779" y="3058775"/>
            <a:ext cx="35269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SA" sz="5400" cap="none">
                <a:solidFill>
                  <a:srgbClr val="FFFFFF"/>
                </a:solidFill>
                <a:latin typeface="Calibri"/>
                <a:ea typeface="Calibri"/>
                <a:cs typeface="Calibri"/>
                <a:sym typeface="Calibri"/>
              </a:rPr>
              <a:t>نظرية السمات </a:t>
            </a:r>
            <a:endParaRPr b="1" sz="5400" cap="none">
              <a:solidFill>
                <a:srgbClr val="FFFFFF"/>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7"/>
          <p:cNvSpPr/>
          <p:nvPr/>
        </p:nvSpPr>
        <p:spPr>
          <a:xfrm>
            <a:off x="304492" y="1269848"/>
            <a:ext cx="11074708"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9" name="Google Shape;279;p17"/>
          <p:cNvSpPr/>
          <p:nvPr/>
        </p:nvSpPr>
        <p:spPr>
          <a:xfrm>
            <a:off x="566189" y="1269848"/>
            <a:ext cx="10538691" cy="4952309"/>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0" name="Google Shape;280;p17"/>
          <p:cNvSpPr txBox="1"/>
          <p:nvPr/>
        </p:nvSpPr>
        <p:spPr>
          <a:xfrm>
            <a:off x="648854" y="1536174"/>
            <a:ext cx="10373359" cy="4154984"/>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u="sng">
                <a:solidFill>
                  <a:schemeClr val="dk1"/>
                </a:solidFill>
                <a:latin typeface="Calibri"/>
                <a:ea typeface="Calibri"/>
                <a:cs typeface="Calibri"/>
                <a:sym typeface="Calibri"/>
              </a:rPr>
              <a:t>الخصائص الجسمية </a:t>
            </a:r>
            <a:r>
              <a:rPr lang="ar-SA" sz="2400">
                <a:solidFill>
                  <a:schemeClr val="dk1"/>
                </a:solidFill>
                <a:latin typeface="Calibri"/>
                <a:ea typeface="Calibri"/>
                <a:cs typeface="Calibri"/>
                <a:sym typeface="Calibri"/>
              </a:rPr>
              <a:t>Physical Characteristics لم تتوصل الدراسات المبكرة في القيادة، والتي استهدفت تقصي الخصائص الجسمية للقادة، مثل العمر والمظهر والطول والوزن الى نتائج منسجمة او متطابقة، بل على العكس من ذلك، فقد جاءت نتائجها متناقضة. فقد نظر الناس إلى المشرف على عمل في مصنع للفولاذ، أو اداري في البحرية، على أنه كبير طويل القامة، ضخم الجسم، يمتلك صوتاً جهورياً، ولديه طاقة تفوق كثيرا طاقة مرؤوسيه. </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وعلى الرغم من ارتباط هذه العوامل بالقيادة المؤثرة، إلا أنه من المحتمل أن يكون للعوامل الموقفية الأخرى تأثير في اختيار القائد، وفي فاعليته. فمثلاً، تضع المؤسسات العسكرية المختلفة، والكثير من الدوائر القانونية والتنفيذية قيوداً محددة على طول أعضائها ووزنهم. وعلى الرغم من أن هذه القيود أو الشروط قد تساعد في تأشير من هو القائد إلا أنه ليس هناك ضمان لتحقيق القيادة المؤثرة عند توافر هذه الشروط. وعلى هذا الأساس، فإن الافتراض الذي يقول: إن الخصائص الجسدية تؤدي إلى قيادة مؤثرة، هو افتراض ضعيف جداً. </a:t>
            </a:r>
            <a:endParaRPr sz="2400">
              <a:solidFill>
                <a:schemeClr val="dk1"/>
              </a:solidFill>
              <a:latin typeface="Calibri"/>
              <a:ea typeface="Calibri"/>
              <a:cs typeface="Calibri"/>
              <a:sym typeface="Calibri"/>
            </a:endParaRPr>
          </a:p>
        </p:txBody>
      </p:sp>
      <p:pic>
        <p:nvPicPr>
          <p:cNvPr id="281" name="Google Shape;281;p17"/>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282" name="Google Shape;282;p1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283" name="Google Shape;283;p17"/>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8"/>
          <p:cNvSpPr/>
          <p:nvPr/>
        </p:nvSpPr>
        <p:spPr>
          <a:xfrm>
            <a:off x="304492" y="1269848"/>
            <a:ext cx="11460788"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9" name="Google Shape;289;p18"/>
          <p:cNvSpPr/>
          <p:nvPr/>
        </p:nvSpPr>
        <p:spPr>
          <a:xfrm>
            <a:off x="626225" y="1282190"/>
            <a:ext cx="11139055" cy="389941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0" name="Google Shape;290;p18"/>
          <p:cNvSpPr txBox="1"/>
          <p:nvPr/>
        </p:nvSpPr>
        <p:spPr>
          <a:xfrm>
            <a:off x="969818" y="1577373"/>
            <a:ext cx="10542385" cy="304698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u="sng">
                <a:solidFill>
                  <a:schemeClr val="dk1"/>
                </a:solidFill>
                <a:latin typeface="Calibri"/>
                <a:ea typeface="Calibri"/>
                <a:cs typeface="Calibri"/>
                <a:sym typeface="Calibri"/>
              </a:rPr>
              <a:t>الخصائص العقلية / الذكاء </a:t>
            </a:r>
            <a:r>
              <a:rPr lang="ar-SA" sz="2400">
                <a:solidFill>
                  <a:schemeClr val="dk1"/>
                </a:solidFill>
                <a:latin typeface="Calibri"/>
                <a:ea typeface="Calibri"/>
                <a:cs typeface="Calibri"/>
                <a:sym typeface="Calibri"/>
              </a:rPr>
              <a:t>Mental Characteristics أشارت كثير من الدراسات التي تناولت موضوع العلاقة بين الذكاء والموقع القيادي إلى أن القادة يتصفون بأحكامهم المتميزة، واتخاذهم القرارات، والمعرفة، وطلاقة الكلام. وعلى الرغم من وجود بعض الاتساق في هذا المجال، إلا أن العلاقة ما زالت ضعيفة، ويظهر أن هناك عوامل أخرى ينبغي أخذها بعين الاعتبار.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 </a:t>
            </a:r>
            <a:r>
              <a:rPr b="1" lang="ar-SA" sz="2400" u="sng">
                <a:solidFill>
                  <a:schemeClr val="dk1"/>
                </a:solidFill>
                <a:latin typeface="Calibri"/>
                <a:ea typeface="Calibri"/>
                <a:cs typeface="Calibri"/>
                <a:sym typeface="Calibri"/>
              </a:rPr>
              <a:t>الخصائص الشخصية </a:t>
            </a:r>
            <a:r>
              <a:rPr lang="ar-SA" sz="2400">
                <a:solidFill>
                  <a:schemeClr val="dk1"/>
                </a:solidFill>
                <a:latin typeface="Calibri"/>
                <a:ea typeface="Calibri"/>
                <a:cs typeface="Calibri"/>
                <a:sym typeface="Calibri"/>
              </a:rPr>
              <a:t>Personality أشارت نتائج الدراسات التي تناولت عوامل الشخصية، الى أن القادة المؤثرين يتميزون بصفات شخصية محددة، مثل: النشاط، والثقة بالنفس والتكامل الشخصي. وعلى الرغم من أن هذه النتائج لم تكن متشابهة او منسجمة كلياً عبر جميع المجموعات التي تمت دراستها، إلا أنها تفيد بأن سمات الشخصية ينبغي أخذها في الحسبان في أي نظرية للقيادة</a:t>
            </a:r>
            <a:r>
              <a:rPr lang="ar-SA"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pic>
        <p:nvPicPr>
          <p:cNvPr id="291" name="Google Shape;291;p18"/>
          <p:cNvPicPr preferRelativeResize="0"/>
          <p:nvPr/>
        </p:nvPicPr>
        <p:blipFill rotWithShape="1">
          <a:blip r:embed="rId3">
            <a:alphaModFix/>
          </a:blip>
          <a:srcRect b="0" l="0" r="0" t="0"/>
          <a:stretch/>
        </p:blipFill>
        <p:spPr>
          <a:xfrm>
            <a:off x="9295644" y="49519"/>
            <a:ext cx="2383737" cy="724141"/>
          </a:xfrm>
          <a:prstGeom prst="rect">
            <a:avLst/>
          </a:prstGeom>
          <a:solidFill>
            <a:schemeClr val="dk1"/>
          </a:solidFill>
          <a:ln>
            <a:noFill/>
          </a:ln>
        </p:spPr>
      </p:pic>
      <p:sp>
        <p:nvSpPr>
          <p:cNvPr id="292" name="Google Shape;292;p1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293" name="Google Shape;293;p18"/>
          <p:cNvSpPr/>
          <p:nvPr/>
        </p:nvSpPr>
        <p:spPr>
          <a:xfrm>
            <a:off x="969818" y="558049"/>
            <a:ext cx="8173275"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4" name="Google Shape;294;p18"/>
          <p:cNvSpPr txBox="1"/>
          <p:nvPr/>
        </p:nvSpPr>
        <p:spPr>
          <a:xfrm>
            <a:off x="4632847" y="49519"/>
            <a:ext cx="3582897" cy="86177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SA" sz="3200">
                <a:solidFill>
                  <a:schemeClr val="lt1"/>
                </a:solidFill>
                <a:latin typeface="Calibri"/>
                <a:ea typeface="Calibri"/>
                <a:cs typeface="Calibri"/>
                <a:sym typeface="Calibri"/>
              </a:rPr>
              <a:t>أهمية القيادة التربوية</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19"/>
          <p:cNvSpPr/>
          <p:nvPr/>
        </p:nvSpPr>
        <p:spPr>
          <a:xfrm>
            <a:off x="436880" y="1545191"/>
            <a:ext cx="11159375"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0" name="Google Shape;300;p19"/>
          <p:cNvSpPr txBox="1"/>
          <p:nvPr/>
        </p:nvSpPr>
        <p:spPr>
          <a:xfrm>
            <a:off x="741680" y="1780803"/>
            <a:ext cx="10643293" cy="378565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u="sng">
                <a:solidFill>
                  <a:schemeClr val="dk1"/>
                </a:solidFill>
                <a:latin typeface="Calibri"/>
                <a:ea typeface="Calibri"/>
                <a:cs typeface="Calibri"/>
                <a:sym typeface="Calibri"/>
              </a:rPr>
              <a:t>الخلفية الاقتصادية الاجتماعية Socio/Economic Background </a:t>
            </a:r>
            <a:r>
              <a:rPr lang="ar-SA" sz="2400">
                <a:solidFill>
                  <a:schemeClr val="dk1"/>
                </a:solidFill>
                <a:latin typeface="Calibri"/>
                <a:ea typeface="Calibri"/>
                <a:cs typeface="Calibri"/>
                <a:sym typeface="Calibri"/>
              </a:rPr>
              <a:t>أما الدراسات التي استهدفت استقصاء الخصائص الاقتصادية الاجتماعية للقادة، والتي ركزت على عوامل معينة مثل: التعليم أو الثقافة والاستقرار، والموقع الاجتماعي، فقد توصلت إلى الاستنتاجات التالية:</a:t>
            </a:r>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إن الموقع الاقتصادي / الاجتماعي العالي يفيد في الحصول على موقع قيادي</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إن هناك تقبلا لفكرة انتقال الافراد من ذوي الأوضاع الاقتصادية الاجتماعية الدنيا إلى مواقع ذوات مستوى عالٍ.</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إن هناك ميلا لدى القادة لتطوير انفسهم، ولأن يكونوا أكثر ثقافة وأحسن تعليماً.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وكما هو الحال بالنسبة للخصائص الجسمية، فإن المواقع القيادية القائمة على أساس عوامل الخلفية الاجتماعية قد تكون ظواهر موقفية للمجتمع المتطور، فضلاً عن عدم وجود روابط متناسقة بين فاعلية القائد وعوامل الخلفية الاجتماعية. </a:t>
            </a:r>
            <a:endParaRPr sz="2400">
              <a:solidFill>
                <a:srgbClr val="2D3956"/>
              </a:solidFill>
              <a:latin typeface="Times New Roman"/>
              <a:ea typeface="Times New Roman"/>
              <a:cs typeface="Times New Roman"/>
              <a:sym typeface="Times New Roman"/>
            </a:endParaRPr>
          </a:p>
        </p:txBody>
      </p:sp>
      <p:pic>
        <p:nvPicPr>
          <p:cNvPr id="301" name="Google Shape;301;p19"/>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302" name="Google Shape;302;p1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303" name="Google Shape;303;p19"/>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0"/>
          <p:cNvSpPr/>
          <p:nvPr/>
        </p:nvSpPr>
        <p:spPr>
          <a:xfrm>
            <a:off x="817419" y="1545191"/>
            <a:ext cx="10778836"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9" name="Google Shape;309;p20"/>
          <p:cNvSpPr txBox="1"/>
          <p:nvPr/>
        </p:nvSpPr>
        <p:spPr>
          <a:xfrm>
            <a:off x="1122218" y="1980839"/>
            <a:ext cx="10356273" cy="193899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400">
                <a:solidFill>
                  <a:schemeClr val="dk1"/>
                </a:solidFill>
                <a:latin typeface="Calibri"/>
                <a:ea typeface="Calibri"/>
                <a:cs typeface="Calibri"/>
                <a:sym typeface="Calibri"/>
              </a:rPr>
              <a:t>ا</a:t>
            </a:r>
            <a:r>
              <a:rPr b="1" lang="ar-SA" sz="2400" u="sng">
                <a:solidFill>
                  <a:schemeClr val="dk1"/>
                </a:solidFill>
                <a:latin typeface="Calibri"/>
                <a:ea typeface="Calibri"/>
                <a:cs typeface="Calibri"/>
                <a:sym typeface="Calibri"/>
              </a:rPr>
              <a:t>لخصائص الاجتماعية</a:t>
            </a:r>
            <a:r>
              <a:rPr lang="ar-SA" sz="2400">
                <a:solidFill>
                  <a:schemeClr val="dk1"/>
                </a:solidFill>
                <a:latin typeface="Calibri"/>
                <a:ea typeface="Calibri"/>
                <a:cs typeface="Calibri"/>
                <a:sym typeface="Calibri"/>
              </a:rPr>
              <a:t> Social Characteristics أشارت نتائج الدراسات التي بحثت في موضوع الخصائص الاجتماعية الى أن القادة هم أولئك الأفراد الذين يشاركون بشكل نشط في الفعاليات المختلفة ويتفاعلون بشكل جيد مع مجموعة كبيرة من الناس فضلا عن تعاونهم مع الآخرين. لقد أشار كثير من الباحثين الى أن هذه المهارات التي تدعى مهارات الأشخاص تكون موضع تقدير الجماعة التي ترغب في تحقق التفاعل مع التجانس، والثقة، والتماسك بين أعضائها.</a:t>
            </a:r>
            <a:endParaRPr sz="2400">
              <a:solidFill>
                <a:srgbClr val="2D3956"/>
              </a:solidFill>
              <a:latin typeface="Times New Roman"/>
              <a:ea typeface="Times New Roman"/>
              <a:cs typeface="Times New Roman"/>
              <a:sym typeface="Times New Roman"/>
            </a:endParaRPr>
          </a:p>
        </p:txBody>
      </p:sp>
      <p:pic>
        <p:nvPicPr>
          <p:cNvPr id="310" name="Google Shape;310;p20"/>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311" name="Google Shape;311;p2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312" name="Google Shape;312;p20"/>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grpSp>
        <p:nvGrpSpPr>
          <p:cNvPr id="317" name="Google Shape;317;p21"/>
          <p:cNvGrpSpPr/>
          <p:nvPr/>
        </p:nvGrpSpPr>
        <p:grpSpPr>
          <a:xfrm>
            <a:off x="802198" y="4132774"/>
            <a:ext cx="10841162" cy="1938992"/>
            <a:chOff x="4137226" y="4377856"/>
            <a:chExt cx="3565005" cy="1301781"/>
          </a:xfrm>
        </p:grpSpPr>
        <p:sp>
          <p:nvSpPr>
            <p:cNvPr id="318" name="Google Shape;318;p21"/>
            <p:cNvSpPr/>
            <p:nvPr/>
          </p:nvSpPr>
          <p:spPr>
            <a:xfrm>
              <a:off x="4137226" y="4377856"/>
              <a:ext cx="3565002" cy="587495"/>
            </a:xfrm>
            <a:prstGeom prst="flowChartDecision">
              <a:avLst/>
            </a:prstGeom>
            <a:solidFill>
              <a:srgbClr val="A8D08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19" name="Google Shape;319;p21"/>
            <p:cNvSpPr/>
            <p:nvPr/>
          </p:nvSpPr>
          <p:spPr>
            <a:xfrm rot="5400000">
              <a:off x="4524461" y="4284371"/>
              <a:ext cx="1008031" cy="1782501"/>
            </a:xfrm>
            <a:prstGeom prst="parallelogram">
              <a:avLst>
                <a:gd fmla="val 29132" name="adj"/>
              </a:avLst>
            </a:prstGeom>
            <a:solidFill>
              <a:srgbClr val="38562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20" name="Google Shape;320;p21"/>
            <p:cNvSpPr/>
            <p:nvPr/>
          </p:nvSpPr>
          <p:spPr>
            <a:xfrm flipH="1" rot="-5400000">
              <a:off x="6306965" y="4284371"/>
              <a:ext cx="1008032" cy="1782500"/>
            </a:xfrm>
            <a:prstGeom prst="parallelogram">
              <a:avLst>
                <a:gd fmla="val 29179" name="adj"/>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321" name="Google Shape;321;p21"/>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322" name="Google Shape;322;p21"/>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323" name="Google Shape;323;p21"/>
          <p:cNvSpPr/>
          <p:nvPr/>
        </p:nvSpPr>
        <p:spPr>
          <a:xfrm>
            <a:off x="335280" y="2099601"/>
            <a:ext cx="11156015" cy="193899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u="sng">
                <a:solidFill>
                  <a:schemeClr val="dk1"/>
                </a:solidFill>
                <a:latin typeface="Calibri"/>
                <a:ea typeface="Calibri"/>
                <a:cs typeface="Calibri"/>
                <a:sym typeface="Calibri"/>
              </a:rPr>
              <a:t>الخصائص المرتبطة بالمهمة Task-related Characteristics </a:t>
            </a:r>
            <a:r>
              <a:rPr lang="ar-SA" sz="2400">
                <a:solidFill>
                  <a:schemeClr val="dk1"/>
                </a:solidFill>
                <a:latin typeface="Calibri"/>
                <a:ea typeface="Calibri"/>
                <a:cs typeface="Calibri"/>
                <a:sym typeface="Calibri"/>
              </a:rPr>
              <a:t>على العكس من الدراسات والابحاث التي تناولت العوامل الخمسة السابقة، فإن الدراسات التي تناولت موضوع الخصائص المرتبطة بالمهمة، قد توصلت الى نتائج متسقة ومتطابقة. إذ أشارت نتائج تلك الدراسات الى أن القائد يتصف بالحاجة العالية إلى الإنجاز High Need for Achievement والمسؤولية، والمباداة والتوجه العالي نحو إنجاز المهمة. وبصورة عامة توضح هذه النتائج أن القائد يمكن وصفه بذلك الشخص الذي يُظهر دافعية عالية وحافزاً عالياً وحاجة لإنجاز المهمة. </a:t>
            </a:r>
            <a:endParaRPr sz="24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pic>
        <p:nvPicPr>
          <p:cNvPr id="328" name="Google Shape;328;p22"/>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329" name="Google Shape;329;p22"/>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330" name="Google Shape;330;p22"/>
          <p:cNvSpPr/>
          <p:nvPr/>
        </p:nvSpPr>
        <p:spPr>
          <a:xfrm>
            <a:off x="335280" y="2099601"/>
            <a:ext cx="11156015" cy="1938992"/>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u="sng">
                <a:solidFill>
                  <a:schemeClr val="dk1"/>
                </a:solidFill>
                <a:latin typeface="Calibri"/>
                <a:ea typeface="Calibri"/>
                <a:cs typeface="Calibri"/>
                <a:sym typeface="Calibri"/>
              </a:rPr>
              <a:t>مواطن القوة ومواطن الضعف في نظرية السمات </a:t>
            </a:r>
            <a:endParaRPr/>
          </a:p>
          <a:p>
            <a:pPr indent="0" lvl="0" marL="0" marR="0" rtl="1" algn="r">
              <a:spcBef>
                <a:spcPts val="0"/>
              </a:spcBef>
              <a:spcAft>
                <a:spcPts val="0"/>
              </a:spcAft>
              <a:buNone/>
            </a:pPr>
            <a:r>
              <a:rPr b="1" lang="ar-SA" sz="2400" u="sng">
                <a:solidFill>
                  <a:schemeClr val="dk1"/>
                </a:solidFill>
                <a:latin typeface="Calibri"/>
                <a:ea typeface="Calibri"/>
                <a:cs typeface="Calibri"/>
                <a:sym typeface="Calibri"/>
              </a:rPr>
              <a:t>مواطن القوة</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مما سبق، يبدو ان هناك عنصري قوة لنظرية السمات، وهما:</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ان هذه النظرية هي جهد علمي آخر، ومحاولة جادة لتفسير ظاهرة القيادة.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 أن نتائج الأبحاث في موضوع السمات تبدو مفيدة في تحديد بعض الخصائص البارزة والمهمة للقائد.</a:t>
            </a:r>
            <a:endParaRPr sz="2400">
              <a:solidFill>
                <a:schemeClr val="dk1"/>
              </a:solidFill>
              <a:latin typeface="Calibri"/>
              <a:ea typeface="Calibri"/>
              <a:cs typeface="Calibri"/>
              <a:sym typeface="Calibri"/>
            </a:endParaRPr>
          </a:p>
        </p:txBody>
      </p:sp>
      <p:sp>
        <p:nvSpPr>
          <p:cNvPr id="331" name="Google Shape;331;p22"/>
          <p:cNvSpPr txBox="1"/>
          <p:nvPr/>
        </p:nvSpPr>
        <p:spPr>
          <a:xfrm>
            <a:off x="4348694" y="457421"/>
            <a:ext cx="3307762"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SA" sz="2400">
                <a:solidFill>
                  <a:schemeClr val="lt1"/>
                </a:solidFill>
                <a:latin typeface="Calibri"/>
                <a:ea typeface="Calibri"/>
                <a:cs typeface="Calibri"/>
                <a:sym typeface="Calibri"/>
              </a:rPr>
              <a:t>أنواع التأثير في القيادة التربوية</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pic>
        <p:nvPicPr>
          <p:cNvPr id="336" name="Google Shape;336;p23"/>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337" name="Google Shape;337;p23"/>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338" name="Google Shape;338;p23"/>
          <p:cNvSpPr/>
          <p:nvPr/>
        </p:nvSpPr>
        <p:spPr>
          <a:xfrm>
            <a:off x="436880" y="1467523"/>
            <a:ext cx="11165840" cy="4093428"/>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000">
                <a:solidFill>
                  <a:schemeClr val="dk1"/>
                </a:solidFill>
                <a:latin typeface="Calibri"/>
                <a:ea typeface="Calibri"/>
                <a:cs typeface="Calibri"/>
                <a:sym typeface="Calibri"/>
              </a:rPr>
              <a:t>وبالرغم من هاتين الايجابيتين، الا ان هناك ثلاث مواطن ضعف تلازم نظرية السمات، وهي:</a:t>
            </a:r>
            <a:endParaRPr sz="20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000"/>
              <a:buFont typeface="Noto Sans Symbols"/>
              <a:buChar char="❖"/>
            </a:pPr>
            <a:r>
              <a:rPr lang="ar-SA" sz="2000">
                <a:solidFill>
                  <a:schemeClr val="dk1"/>
                </a:solidFill>
                <a:latin typeface="Calibri"/>
                <a:ea typeface="Calibri"/>
                <a:cs typeface="Calibri"/>
                <a:sym typeface="Calibri"/>
              </a:rPr>
              <a:t>لم تزودنا أبحاث ودراسات نظرية السمات عدا عن عدد محدود جداً منها، بفهم واضح، أو تنبؤ دقيق عن فاعلية القيادة. ذلك أن قائمة السمات المهمة للقيادة قائمة طويلة ولا نهاية لها تنمو وتتطور مع الزمن. ولم تظهر حتى اللحظة قائمة محددة بالسمات يمكن أن تميز القادة الناجحين عن غيرهم. وعلى الرغم من أن بعض العوامل تبدو مهمة كالشخصية، مثلاً، إلا أنها غيض من فيض من العوامل التي تسهم في تحديد القيادة المؤثرة. </a:t>
            </a:r>
            <a:endParaRPr sz="20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000"/>
              <a:buFont typeface="Noto Sans Symbols"/>
              <a:buChar char="❖"/>
            </a:pPr>
            <a:r>
              <a:rPr lang="ar-SA" sz="2000">
                <a:solidFill>
                  <a:schemeClr val="dk1"/>
                </a:solidFill>
                <a:latin typeface="Calibri"/>
                <a:ea typeface="Calibri"/>
                <a:cs typeface="Calibri"/>
                <a:sym typeface="Calibri"/>
              </a:rPr>
              <a:t>إن السمات تحدد أو تشخص من هو القائد إلا أنها لا تحدد الأنماط السلوكية التي يمارسها القائد في محاولته للتأثير في أعمال المرؤوسين. وعليه فإن التركيز على السمات الشخصية فقط لا يُظهر ما يقوم به الفرد فعلاً في الموقف القيادي. فضلاً عما تقدم فقد تجاهلت نظرية السمات المرؤوسين وتأثيرهم في القيادة والعملية القيادية إن التأثير هو العلاقة التي تتم بين شخصين أو أكثر. وعلى هذا الأساس، فالتركيز على طرف واحد لعلاقة التأثير لا يقدم لنا تصوراً متكاملاً وفهماً واضحاً عن عملية القيادة. </a:t>
            </a:r>
            <a:endParaRPr/>
          </a:p>
          <a:p>
            <a:pPr indent="-342900" lvl="0" marL="342900" marR="0" rtl="1" algn="just">
              <a:spcBef>
                <a:spcPts val="0"/>
              </a:spcBef>
              <a:spcAft>
                <a:spcPts val="0"/>
              </a:spcAft>
              <a:buClr>
                <a:schemeClr val="dk1"/>
              </a:buClr>
              <a:buSzPts val="2000"/>
              <a:buFont typeface="Noto Sans Symbols"/>
              <a:buChar char="❖"/>
            </a:pPr>
            <a:r>
              <a:rPr lang="ar-SA" sz="2000">
                <a:solidFill>
                  <a:schemeClr val="dk1"/>
                </a:solidFill>
                <a:latin typeface="Calibri"/>
                <a:ea typeface="Calibri"/>
                <a:cs typeface="Calibri"/>
                <a:sym typeface="Calibri"/>
              </a:rPr>
              <a:t>لقد تجاهلت نظرية السمات كليا تأثير البيئة الخارجية والعوامل الموقفية على فعالية القيادة. إذ من المعلوم ان فاعلية القيادة تعتمد على البيئة أو الموقف المحيط بالقيادة. فقد يكون نمط قيادي معين مؤثراً مع مجموعة من المعلمين الذين يعملون في إحدى مدارس الأرياف، وقد لا يكون هذا النمط مؤثراً بشكل كلي مع مجموعة من المعلمين في احدى مدارس العاصمة. لذلك ينبغي فحص واختبار التفاعلات التي تحدث بين العديد من العوامل الموقفية قبل القيام بأية تنبؤات عن تأثير القيادة أو فاعليتها.</a:t>
            </a:r>
            <a:endParaRPr sz="2000">
              <a:solidFill>
                <a:schemeClr val="dk1"/>
              </a:solidFill>
              <a:latin typeface="Calibri"/>
              <a:ea typeface="Calibri"/>
              <a:cs typeface="Calibri"/>
              <a:sym typeface="Calibri"/>
            </a:endParaRPr>
          </a:p>
        </p:txBody>
      </p:sp>
      <p:sp>
        <p:nvSpPr>
          <p:cNvPr id="339" name="Google Shape;339;p23"/>
          <p:cNvSpPr/>
          <p:nvPr/>
        </p:nvSpPr>
        <p:spPr>
          <a:xfrm>
            <a:off x="3638920" y="624731"/>
            <a:ext cx="4309193" cy="619272"/>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1" lang="ar-SA" sz="3200">
                <a:solidFill>
                  <a:schemeClr val="dk1"/>
                </a:solidFill>
                <a:latin typeface="Calibri"/>
                <a:ea typeface="Calibri"/>
                <a:cs typeface="Calibri"/>
                <a:sym typeface="Calibri"/>
              </a:rPr>
              <a:t>مواطن الضعف لنظرية السمات:</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4"/>
          <p:cNvSpPr/>
          <p:nvPr/>
        </p:nvSpPr>
        <p:spPr>
          <a:xfrm flipH="1" rot="10800000">
            <a:off x="9211414" y="5208319"/>
            <a:ext cx="2739830" cy="300753"/>
          </a:xfrm>
          <a:prstGeom prst="ellipse">
            <a:avLst/>
          </a:prstGeom>
          <a:solidFill>
            <a:schemeClr val="dk2">
              <a:alpha val="29803"/>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5" name="Google Shape;345;p24"/>
          <p:cNvSpPr/>
          <p:nvPr/>
        </p:nvSpPr>
        <p:spPr>
          <a:xfrm>
            <a:off x="9033163" y="3847484"/>
            <a:ext cx="2918081" cy="1245495"/>
          </a:xfrm>
          <a:custGeom>
            <a:rect b="b" l="l" r="r" t="t"/>
            <a:pathLst>
              <a:path extrusionOk="0" h="225" w="629">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grpSp>
        <p:nvGrpSpPr>
          <p:cNvPr id="346" name="Google Shape;346;p24"/>
          <p:cNvGrpSpPr/>
          <p:nvPr/>
        </p:nvGrpSpPr>
        <p:grpSpPr>
          <a:xfrm>
            <a:off x="9758599" y="1488147"/>
            <a:ext cx="1731496" cy="2111981"/>
            <a:chOff x="7549436" y="-3035119"/>
            <a:chExt cx="1474296" cy="1798263"/>
          </a:xfrm>
        </p:grpSpPr>
        <p:sp>
          <p:nvSpPr>
            <p:cNvPr id="347" name="Google Shape;347;p24"/>
            <p:cNvSpPr/>
            <p:nvPr/>
          </p:nvSpPr>
          <p:spPr>
            <a:xfrm>
              <a:off x="7827222" y="-2761530"/>
              <a:ext cx="917325" cy="1524674"/>
            </a:xfrm>
            <a:custGeom>
              <a:rect b="b" l="l" r="r" t="t"/>
              <a:pathLst>
                <a:path extrusionOk="0" h="1237" w="750">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rgbClr val="A8D08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17F8FF"/>
                </a:solidFill>
                <a:latin typeface="Calibri"/>
                <a:ea typeface="Calibri"/>
                <a:cs typeface="Calibri"/>
                <a:sym typeface="Calibri"/>
              </a:endParaRPr>
            </a:p>
          </p:txBody>
        </p:sp>
        <p:sp>
          <p:nvSpPr>
            <p:cNvPr id="348" name="Google Shape;348;p24"/>
            <p:cNvSpPr/>
            <p:nvPr/>
          </p:nvSpPr>
          <p:spPr>
            <a:xfrm>
              <a:off x="7933578" y="-2329808"/>
              <a:ext cx="65073" cy="110555"/>
            </a:xfrm>
            <a:custGeom>
              <a:rect b="b" l="l" r="r" t="t"/>
              <a:pathLst>
                <a:path extrusionOk="0" h="90" w="53">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49" name="Google Shape;349;p24"/>
            <p:cNvSpPr/>
            <p:nvPr/>
          </p:nvSpPr>
          <p:spPr>
            <a:xfrm>
              <a:off x="7965765" y="-2182168"/>
              <a:ext cx="235803" cy="378545"/>
            </a:xfrm>
            <a:custGeom>
              <a:rect b="b" l="l" r="r" t="t"/>
              <a:pathLst>
                <a:path extrusionOk="0" h="307" w="193">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50" name="Google Shape;350;p24"/>
            <p:cNvSpPr/>
            <p:nvPr/>
          </p:nvSpPr>
          <p:spPr>
            <a:xfrm>
              <a:off x="8510842" y="-2203160"/>
              <a:ext cx="105657" cy="130847"/>
            </a:xfrm>
            <a:custGeom>
              <a:rect b="b" l="l" r="r" t="t"/>
              <a:pathLst>
                <a:path extrusionOk="0" h="106" w="8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51" name="Google Shape;351;p24"/>
            <p:cNvSpPr/>
            <p:nvPr/>
          </p:nvSpPr>
          <p:spPr>
            <a:xfrm>
              <a:off x="8256846" y="-2653076"/>
              <a:ext cx="381344" cy="415630"/>
            </a:xfrm>
            <a:custGeom>
              <a:rect b="b" l="l" r="r" t="t"/>
              <a:pathLst>
                <a:path extrusionOk="0" h="337" w="312">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52" name="Google Shape;352;p24"/>
            <p:cNvSpPr/>
            <p:nvPr/>
          </p:nvSpPr>
          <p:spPr>
            <a:xfrm>
              <a:off x="8256846" y="-3035119"/>
              <a:ext cx="58776" cy="223908"/>
            </a:xfrm>
            <a:custGeom>
              <a:rect b="b" l="l" r="r" t="t"/>
              <a:pathLst>
                <a:path extrusionOk="0" h="182" w="48">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53" name="Google Shape;353;p24"/>
            <p:cNvSpPr/>
            <p:nvPr/>
          </p:nvSpPr>
          <p:spPr>
            <a:xfrm>
              <a:off x="7899293" y="-2944156"/>
              <a:ext cx="149039" cy="207115"/>
            </a:xfrm>
            <a:custGeom>
              <a:rect b="b" l="l" r="r" t="t"/>
              <a:pathLst>
                <a:path extrusionOk="0" h="168" w="122">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54" name="Google Shape;354;p24"/>
            <p:cNvSpPr/>
            <p:nvPr/>
          </p:nvSpPr>
          <p:spPr>
            <a:xfrm>
              <a:off x="8723555" y="-2052722"/>
              <a:ext cx="209214" cy="146940"/>
            </a:xfrm>
            <a:custGeom>
              <a:rect b="b" l="l" r="r" t="t"/>
              <a:pathLst>
                <a:path extrusionOk="0" h="119" w="171">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55" name="Google Shape;355;p24"/>
            <p:cNvSpPr/>
            <p:nvPr/>
          </p:nvSpPr>
          <p:spPr>
            <a:xfrm>
              <a:off x="7640399" y="-2682464"/>
              <a:ext cx="209214" cy="145540"/>
            </a:xfrm>
            <a:custGeom>
              <a:rect b="b" l="l" r="r" t="t"/>
              <a:pathLst>
                <a:path extrusionOk="0" h="118" w="171">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56" name="Google Shape;356;p24"/>
            <p:cNvSpPr/>
            <p:nvPr/>
          </p:nvSpPr>
          <p:spPr>
            <a:xfrm>
              <a:off x="8799824" y="-2322811"/>
              <a:ext cx="223908" cy="59476"/>
            </a:xfrm>
            <a:custGeom>
              <a:rect b="b" l="l" r="r" t="t"/>
              <a:pathLst>
                <a:path extrusionOk="0" h="48" w="183">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57" name="Google Shape;357;p24"/>
            <p:cNvSpPr/>
            <p:nvPr/>
          </p:nvSpPr>
          <p:spPr>
            <a:xfrm>
              <a:off x="7549436" y="-2322811"/>
              <a:ext cx="222509" cy="59476"/>
            </a:xfrm>
            <a:custGeom>
              <a:rect b="b" l="l" r="r" t="t"/>
              <a:pathLst>
                <a:path extrusionOk="0" h="48" w="182">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58" name="Google Shape;358;p24"/>
            <p:cNvSpPr/>
            <p:nvPr/>
          </p:nvSpPr>
          <p:spPr>
            <a:xfrm>
              <a:off x="8723555" y="-2682464"/>
              <a:ext cx="209214" cy="145540"/>
            </a:xfrm>
            <a:custGeom>
              <a:rect b="b" l="l" r="r" t="t"/>
              <a:pathLst>
                <a:path extrusionOk="0" h="118" w="171">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59" name="Google Shape;359;p24"/>
            <p:cNvSpPr/>
            <p:nvPr/>
          </p:nvSpPr>
          <p:spPr>
            <a:xfrm>
              <a:off x="7640399" y="-2052722"/>
              <a:ext cx="209214" cy="146940"/>
            </a:xfrm>
            <a:custGeom>
              <a:rect b="b" l="l" r="r" t="t"/>
              <a:pathLst>
                <a:path extrusionOk="0" h="119" w="171">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sp>
          <p:nvSpPr>
            <p:cNvPr id="360" name="Google Shape;360;p24"/>
            <p:cNvSpPr/>
            <p:nvPr/>
          </p:nvSpPr>
          <p:spPr>
            <a:xfrm>
              <a:off x="8524837" y="-2944156"/>
              <a:ext cx="149039" cy="207115"/>
            </a:xfrm>
            <a:custGeom>
              <a:rect b="b" l="l" r="r" t="t"/>
              <a:pathLst>
                <a:path extrusionOk="0" h="168" w="122">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282F39"/>
                </a:solidFill>
                <a:latin typeface="Calibri"/>
                <a:ea typeface="Calibri"/>
                <a:cs typeface="Calibri"/>
                <a:sym typeface="Calibri"/>
              </a:endParaRPr>
            </a:p>
          </p:txBody>
        </p:sp>
      </p:grpSp>
      <p:pic>
        <p:nvPicPr>
          <p:cNvPr id="361" name="Google Shape;361;p24"/>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362" name="Google Shape;362;p24"/>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363" name="Google Shape;363;p24"/>
          <p:cNvSpPr/>
          <p:nvPr/>
        </p:nvSpPr>
        <p:spPr>
          <a:xfrm>
            <a:off x="742366" y="1258085"/>
            <a:ext cx="7159127" cy="3934603"/>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b="1" lang="ar-SA" sz="2800">
                <a:solidFill>
                  <a:schemeClr val="dk1"/>
                </a:solidFill>
                <a:latin typeface="Calibri"/>
                <a:ea typeface="Calibri"/>
                <a:cs typeface="Calibri"/>
                <a:sym typeface="Calibri"/>
              </a:rPr>
              <a:t>ثانياً : النظريات السلوكية  Behavioral Theories</a:t>
            </a:r>
            <a:endParaRPr/>
          </a:p>
          <a:p>
            <a:pPr indent="0" lvl="0" marL="0" marR="0" rtl="1" algn="just">
              <a:spcBef>
                <a:spcPts val="0"/>
              </a:spcBef>
              <a:spcAft>
                <a:spcPts val="0"/>
              </a:spcAft>
              <a:buNone/>
            </a:pPr>
            <a:r>
              <a:rPr lang="ar-SA" sz="2800">
                <a:solidFill>
                  <a:schemeClr val="dk1"/>
                </a:solidFill>
                <a:latin typeface="Calibri"/>
                <a:ea typeface="Calibri"/>
                <a:cs typeface="Calibri"/>
                <a:sym typeface="Calibri"/>
              </a:rPr>
              <a:t> إن المراجعة الدقيقة والشاملة للأبحاث والدراسات التي استهدفت تفسير ظاهرة القيادة في ضوء سمات القادة تكشف لنا عن افتقارها إلى النتائج المتسقة والمتجانسة.</a:t>
            </a:r>
            <a:endParaRPr/>
          </a:p>
          <a:p>
            <a:pPr indent="0" lvl="0" marL="0" marR="0" rtl="1" algn="just">
              <a:spcBef>
                <a:spcPts val="0"/>
              </a:spcBef>
              <a:spcAft>
                <a:spcPts val="0"/>
              </a:spcAft>
              <a:buNone/>
            </a:pPr>
            <a:r>
              <a:rPr lang="ar-SA" sz="2800">
                <a:solidFill>
                  <a:schemeClr val="dk1"/>
                </a:solidFill>
                <a:latin typeface="Calibri"/>
                <a:ea typeface="Calibri"/>
                <a:cs typeface="Calibri"/>
                <a:sym typeface="Calibri"/>
              </a:rPr>
              <a:t> وفي ضوء ذلك، فإن فاعلية القائد لا يمكن التنبؤ بها بشكل دقيق وثابت من خلال سمات القائد. ولقد شكلت هذه القناعة لدى باحثي القيادة ودارسيها نقطة تحول رئيسة للبحث عن تفسير مقنع للقيادة، فجاءت مدرسة النظريات السلوكية. </a:t>
            </a:r>
            <a:endParaRPr sz="28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pic>
        <p:nvPicPr>
          <p:cNvPr id="368" name="Google Shape;368;p25"/>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369" name="Google Shape;369;p25"/>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370" name="Google Shape;370;p25"/>
          <p:cNvSpPr/>
          <p:nvPr/>
        </p:nvSpPr>
        <p:spPr>
          <a:xfrm>
            <a:off x="6165273" y="1579403"/>
            <a:ext cx="5750016" cy="3233834"/>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lang="ar-SA" sz="2400">
                <a:solidFill>
                  <a:schemeClr val="dk1"/>
                </a:solidFill>
                <a:latin typeface="Calibri"/>
                <a:ea typeface="Calibri"/>
                <a:cs typeface="Calibri"/>
                <a:sym typeface="Calibri"/>
              </a:rPr>
              <a:t>لقد ركز العلماء السلوكيون اهتمامهم على السلوك الواقعي للقائد. وحاولوا التوصل لإجابات أسئلة مهمة من مثل: </a:t>
            </a:r>
            <a:endParaRPr/>
          </a:p>
          <a:p>
            <a:pPr indent="0" lvl="0" marL="0" marR="0" rtl="1" algn="just">
              <a:lnSpc>
                <a:spcPct val="107000"/>
              </a:lnSpc>
              <a:spcBef>
                <a:spcPts val="0"/>
              </a:spcBef>
              <a:spcAft>
                <a:spcPts val="0"/>
              </a:spcAft>
              <a:buNone/>
            </a:pPr>
            <a:r>
              <a:rPr lang="ar-SA" sz="2400">
                <a:solidFill>
                  <a:schemeClr val="dk1"/>
                </a:solidFill>
                <a:latin typeface="Calibri"/>
                <a:ea typeface="Calibri"/>
                <a:cs typeface="Calibri"/>
                <a:sym typeface="Calibri"/>
              </a:rPr>
              <a:t>ماذا يفعل القائد؟ وكيف يتصرف؟</a:t>
            </a:r>
            <a:endParaRPr/>
          </a:p>
          <a:p>
            <a:pPr indent="0" lvl="0" marL="0" marR="0" rtl="1" algn="just">
              <a:lnSpc>
                <a:spcPct val="107000"/>
              </a:lnSpc>
              <a:spcBef>
                <a:spcPts val="0"/>
              </a:spcBef>
              <a:spcAft>
                <a:spcPts val="0"/>
              </a:spcAft>
              <a:buNone/>
            </a:pPr>
            <a:r>
              <a:rPr lang="ar-SA" sz="2400">
                <a:solidFill>
                  <a:schemeClr val="dk1"/>
                </a:solidFill>
                <a:latin typeface="Calibri"/>
                <a:ea typeface="Calibri"/>
                <a:cs typeface="Calibri"/>
                <a:sym typeface="Calibri"/>
              </a:rPr>
              <a:t> لاعتقاد هؤلاء العلماء بأن القادة المؤثرين يستخدمون أسلوباً خاصاً القيادة الأفراد والجماعات لتحقيق أهداف معينة تؤدي إلى إنتاجية ومعنوية عاليتين. ولذلك فقد ركزت النظريات السلوكية على فاعلية القائد، وليس على ظهور شخص كقائد كما صورته نظرية السمات. </a:t>
            </a:r>
            <a:endParaRPr sz="2400">
              <a:solidFill>
                <a:schemeClr val="dk1"/>
              </a:solidFill>
              <a:latin typeface="Calibri"/>
              <a:ea typeface="Calibri"/>
              <a:cs typeface="Calibri"/>
              <a:sym typeface="Calibri"/>
            </a:endParaRPr>
          </a:p>
        </p:txBody>
      </p:sp>
      <p:pic>
        <p:nvPicPr>
          <p:cNvPr id="371" name="Google Shape;371;p25"/>
          <p:cNvPicPr preferRelativeResize="0"/>
          <p:nvPr/>
        </p:nvPicPr>
        <p:blipFill rotWithShape="1">
          <a:blip r:embed="rId4">
            <a:alphaModFix/>
          </a:blip>
          <a:srcRect b="0" l="0" r="0" t="0"/>
          <a:stretch/>
        </p:blipFill>
        <p:spPr>
          <a:xfrm>
            <a:off x="824249" y="1579403"/>
            <a:ext cx="4945486" cy="404405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pic>
        <p:nvPicPr>
          <p:cNvPr id="376" name="Google Shape;376;p26"/>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377" name="Google Shape;377;p26"/>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378" name="Google Shape;378;p26"/>
          <p:cNvSpPr/>
          <p:nvPr/>
        </p:nvSpPr>
        <p:spPr>
          <a:xfrm>
            <a:off x="4812064" y="656832"/>
            <a:ext cx="2408032" cy="523220"/>
          </a:xfrm>
          <a:prstGeom prst="rect">
            <a:avLst/>
          </a:prstGeom>
          <a:noFill/>
          <a:ln>
            <a:noFill/>
          </a:ln>
        </p:spPr>
        <p:txBody>
          <a:bodyPr anchorCtr="0" anchor="t" bIns="45700" lIns="91425" spcFirstLastPara="1" rIns="91425" wrap="square" tIns="45700">
            <a:spAutoFit/>
          </a:bodyPr>
          <a:lstStyle/>
          <a:p>
            <a:pPr indent="0" lvl="0" marL="0" marR="0" rtl="1" algn="l">
              <a:spcBef>
                <a:spcPts val="0"/>
              </a:spcBef>
              <a:spcAft>
                <a:spcPts val="0"/>
              </a:spcAft>
              <a:buNone/>
            </a:pPr>
            <a:r>
              <a:rPr b="1" lang="ar-SA" sz="2800">
                <a:solidFill>
                  <a:srgbClr val="00B0F0"/>
                </a:solidFill>
                <a:latin typeface="Calibri"/>
                <a:ea typeface="Calibri"/>
                <a:cs typeface="Calibri"/>
                <a:sym typeface="Calibri"/>
              </a:rPr>
              <a:t> النظريات السلوكية</a:t>
            </a:r>
            <a:endParaRPr b="1" sz="2800">
              <a:solidFill>
                <a:srgbClr val="00B0F0"/>
              </a:solidFill>
              <a:latin typeface="Calibri"/>
              <a:ea typeface="Calibri"/>
              <a:cs typeface="Calibri"/>
              <a:sym typeface="Calibri"/>
            </a:endParaRPr>
          </a:p>
        </p:txBody>
      </p:sp>
      <p:sp>
        <p:nvSpPr>
          <p:cNvPr id="379" name="Google Shape;379;p26"/>
          <p:cNvSpPr/>
          <p:nvPr/>
        </p:nvSpPr>
        <p:spPr>
          <a:xfrm>
            <a:off x="697102" y="1996457"/>
            <a:ext cx="10637955" cy="2308324"/>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400">
                <a:solidFill>
                  <a:schemeClr val="dk1"/>
                </a:solidFill>
                <a:latin typeface="Calibri"/>
                <a:ea typeface="Calibri"/>
                <a:cs typeface="Calibri"/>
                <a:sym typeface="Calibri"/>
              </a:rPr>
              <a:t>لقد تركز اهتمام الباحثين السلوكيين على عاملين أساسيين، وهما:</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التوجه نحو العمل (أو إنجاز المهمة) Task-Oriented أن القائد ويعني يؤكد على إنجاز العمل من خلال تحديد العمل وتنظيمه، واتخاذ القرارات، وتقويم الأداء. </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 التوجه نحو العاملين (أو العلاقات الإنسانية Employee-Oriented، ويعني الانفتاح والعلاقة الودية، أو الحميمة، التي يظهرها القائد للمرؤوسين والاهتمام بحاجاتهم. </a:t>
            </a:r>
            <a:endParaRPr/>
          </a:p>
          <a:p>
            <a:pPr indent="0" lvl="0" marL="0" marR="0" rtl="1" algn="just">
              <a:spcBef>
                <a:spcPts val="0"/>
              </a:spcBef>
              <a:spcAft>
                <a:spcPts val="0"/>
              </a:spcAft>
              <a:buNone/>
            </a:pPr>
            <a:r>
              <a:t/>
            </a:r>
            <a:endParaRPr sz="24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pic>
        <p:nvPicPr>
          <p:cNvPr id="384" name="Google Shape;384;p27"/>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385" name="Google Shape;385;p27"/>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386" name="Google Shape;386;p27"/>
          <p:cNvSpPr/>
          <p:nvPr/>
        </p:nvSpPr>
        <p:spPr>
          <a:xfrm>
            <a:off x="812800" y="1682652"/>
            <a:ext cx="10520609" cy="2215991"/>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400">
                <a:solidFill>
                  <a:schemeClr val="dk1"/>
                </a:solidFill>
                <a:latin typeface="Calibri"/>
                <a:ea typeface="Calibri"/>
                <a:cs typeface="Calibri"/>
                <a:sym typeface="Calibri"/>
              </a:rPr>
              <a:t> لقد ظهر ستة اتجاهات رئيسة متقاربة في هذا المجال صنفت جميعها تحت مظلة النظريات السلوكية، ثلاث منها لثلاث جامعات أمريكية، وهي: </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دراسات جامعة أيوا، ودراسات جامعة أوهايو ودراسات جامعة ميتشيغان ونظرية رنسيس ليكرت (نظام -1 نظام 4) ونظرية بليك وموتون (الشبكة الادارية) ونظرية تاننباوم وشميدت (الخط المستمر). </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وفي ما يلي توضيح لمساهمات وأفكار هذه الاتجاهات الست بالتفضيل:</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1800">
                <a:solidFill>
                  <a:srgbClr val="00B0F0"/>
                </a:solidFill>
                <a:latin typeface="Calibri"/>
                <a:ea typeface="Calibri"/>
                <a:cs typeface="Calibri"/>
                <a:sym typeface="Calibri"/>
              </a:rPr>
              <a:t> </a:t>
            </a:r>
            <a:endParaRPr/>
          </a:p>
        </p:txBody>
      </p:sp>
      <p:grpSp>
        <p:nvGrpSpPr>
          <p:cNvPr id="387" name="Google Shape;387;p27"/>
          <p:cNvGrpSpPr/>
          <p:nvPr/>
        </p:nvGrpSpPr>
        <p:grpSpPr>
          <a:xfrm>
            <a:off x="282411" y="4580883"/>
            <a:ext cx="11662440" cy="848177"/>
            <a:chOff x="5700" y="2898231"/>
            <a:chExt cx="11662440" cy="848177"/>
          </a:xfrm>
        </p:grpSpPr>
        <p:sp>
          <p:nvSpPr>
            <p:cNvPr id="388" name="Google Shape;388;p27"/>
            <p:cNvSpPr/>
            <p:nvPr/>
          </p:nvSpPr>
          <p:spPr>
            <a:xfrm>
              <a:off x="5700" y="2898231"/>
              <a:ext cx="2120443" cy="848177"/>
            </a:xfrm>
            <a:prstGeom prst="chevron">
              <a:avLst>
                <a:gd fmla="val 5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7"/>
            <p:cNvSpPr txBox="1"/>
            <p:nvPr/>
          </p:nvSpPr>
          <p:spPr>
            <a:xfrm>
              <a:off x="429789" y="2898231"/>
              <a:ext cx="1272266" cy="848177"/>
            </a:xfrm>
            <a:prstGeom prst="rect">
              <a:avLst/>
            </a:prstGeom>
            <a:noFill/>
            <a:ln>
              <a:noFill/>
            </a:ln>
          </p:spPr>
          <p:txBody>
            <a:bodyPr anchorCtr="0" anchor="ctr" bIns="24000" lIns="72000" spcFirstLastPara="1" rIns="24000" wrap="square" tIns="24000">
              <a:noAutofit/>
            </a:bodyPr>
            <a:lstStyle/>
            <a:p>
              <a:pPr indent="0" lvl="0" marL="0" marR="0" rtl="0" algn="ctr">
                <a:lnSpc>
                  <a:spcPct val="90000"/>
                </a:lnSpc>
                <a:spcBef>
                  <a:spcPts val="0"/>
                </a:spcBef>
                <a:spcAft>
                  <a:spcPts val="0"/>
                </a:spcAft>
                <a:buClr>
                  <a:schemeClr val="lt1"/>
                </a:buClr>
                <a:buSzPts val="1800"/>
                <a:buFont typeface="Calibri"/>
                <a:buNone/>
              </a:pPr>
              <a:r>
                <a:rPr lang="ar-SA" sz="1800">
                  <a:solidFill>
                    <a:schemeClr val="lt1"/>
                  </a:solidFill>
                  <a:latin typeface="Calibri"/>
                  <a:ea typeface="Calibri"/>
                  <a:cs typeface="Calibri"/>
                  <a:sym typeface="Calibri"/>
                </a:rPr>
                <a:t>دراسات جامعة أيوا</a:t>
              </a:r>
              <a:endParaRPr sz="1800">
                <a:solidFill>
                  <a:schemeClr val="lt1"/>
                </a:solidFill>
                <a:latin typeface="Calibri"/>
                <a:ea typeface="Calibri"/>
                <a:cs typeface="Calibri"/>
                <a:sym typeface="Calibri"/>
              </a:endParaRPr>
            </a:p>
          </p:txBody>
        </p:sp>
        <p:sp>
          <p:nvSpPr>
            <p:cNvPr id="390" name="Google Shape;390;p27"/>
            <p:cNvSpPr/>
            <p:nvPr/>
          </p:nvSpPr>
          <p:spPr>
            <a:xfrm>
              <a:off x="1914099" y="2898231"/>
              <a:ext cx="2120443" cy="848177"/>
            </a:xfrm>
            <a:prstGeom prst="chevron">
              <a:avLst>
                <a:gd fmla="val 5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7"/>
            <p:cNvSpPr txBox="1"/>
            <p:nvPr/>
          </p:nvSpPr>
          <p:spPr>
            <a:xfrm>
              <a:off x="2338188" y="2898231"/>
              <a:ext cx="1272266" cy="848177"/>
            </a:xfrm>
            <a:prstGeom prst="rect">
              <a:avLst/>
            </a:prstGeom>
            <a:noFill/>
            <a:ln>
              <a:noFill/>
            </a:ln>
          </p:spPr>
          <p:txBody>
            <a:bodyPr anchorCtr="0" anchor="ctr" bIns="24000" lIns="72000" spcFirstLastPara="1" rIns="24000" wrap="square" tIns="24000">
              <a:noAutofit/>
            </a:bodyPr>
            <a:lstStyle/>
            <a:p>
              <a:pPr indent="0" lvl="0" marL="0" marR="0" rtl="0" algn="ctr">
                <a:lnSpc>
                  <a:spcPct val="90000"/>
                </a:lnSpc>
                <a:spcBef>
                  <a:spcPts val="0"/>
                </a:spcBef>
                <a:spcAft>
                  <a:spcPts val="0"/>
                </a:spcAft>
                <a:buClr>
                  <a:schemeClr val="lt1"/>
                </a:buClr>
                <a:buSzPts val="1800"/>
                <a:buFont typeface="Calibri"/>
                <a:buNone/>
              </a:pPr>
              <a:r>
                <a:rPr lang="ar-SA" sz="1800">
                  <a:solidFill>
                    <a:schemeClr val="lt1"/>
                  </a:solidFill>
                  <a:latin typeface="Calibri"/>
                  <a:ea typeface="Calibri"/>
                  <a:cs typeface="Calibri"/>
                  <a:sym typeface="Calibri"/>
                </a:rPr>
                <a:t>ودراسات جامعة أوهايو </a:t>
              </a:r>
              <a:endParaRPr sz="1800">
                <a:solidFill>
                  <a:schemeClr val="lt1"/>
                </a:solidFill>
                <a:latin typeface="Calibri"/>
                <a:ea typeface="Calibri"/>
                <a:cs typeface="Calibri"/>
                <a:sym typeface="Calibri"/>
              </a:endParaRPr>
            </a:p>
          </p:txBody>
        </p:sp>
        <p:sp>
          <p:nvSpPr>
            <p:cNvPr id="392" name="Google Shape;392;p27"/>
            <p:cNvSpPr/>
            <p:nvPr/>
          </p:nvSpPr>
          <p:spPr>
            <a:xfrm>
              <a:off x="3822498" y="2898231"/>
              <a:ext cx="2120443" cy="848177"/>
            </a:xfrm>
            <a:prstGeom prst="chevron">
              <a:avLst>
                <a:gd fmla="val 5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7"/>
            <p:cNvSpPr txBox="1"/>
            <p:nvPr/>
          </p:nvSpPr>
          <p:spPr>
            <a:xfrm>
              <a:off x="4246587" y="2898231"/>
              <a:ext cx="1272266" cy="848177"/>
            </a:xfrm>
            <a:prstGeom prst="rect">
              <a:avLst/>
            </a:prstGeom>
            <a:noFill/>
            <a:ln>
              <a:noFill/>
            </a:ln>
          </p:spPr>
          <p:txBody>
            <a:bodyPr anchorCtr="0" anchor="ctr" bIns="24000" lIns="72000" spcFirstLastPara="1" rIns="24000" wrap="square" tIns="24000">
              <a:noAutofit/>
            </a:bodyPr>
            <a:lstStyle/>
            <a:p>
              <a:pPr indent="0" lvl="0" marL="0" marR="0" rtl="0" algn="ctr">
                <a:lnSpc>
                  <a:spcPct val="90000"/>
                </a:lnSpc>
                <a:spcBef>
                  <a:spcPts val="0"/>
                </a:spcBef>
                <a:spcAft>
                  <a:spcPts val="0"/>
                </a:spcAft>
                <a:buClr>
                  <a:schemeClr val="lt1"/>
                </a:buClr>
                <a:buSzPts val="1800"/>
                <a:buFont typeface="Calibri"/>
                <a:buNone/>
              </a:pPr>
              <a:r>
                <a:rPr lang="ar-SA" sz="1800">
                  <a:solidFill>
                    <a:schemeClr val="lt1"/>
                  </a:solidFill>
                  <a:latin typeface="Calibri"/>
                  <a:ea typeface="Calibri"/>
                  <a:cs typeface="Calibri"/>
                  <a:sym typeface="Calibri"/>
                </a:rPr>
                <a:t>دراسات جامعة ميتشيغان</a:t>
              </a:r>
              <a:endParaRPr sz="1800">
                <a:solidFill>
                  <a:schemeClr val="lt1"/>
                </a:solidFill>
                <a:latin typeface="Calibri"/>
                <a:ea typeface="Calibri"/>
                <a:cs typeface="Calibri"/>
                <a:sym typeface="Calibri"/>
              </a:endParaRPr>
            </a:p>
          </p:txBody>
        </p:sp>
        <p:sp>
          <p:nvSpPr>
            <p:cNvPr id="394" name="Google Shape;394;p27"/>
            <p:cNvSpPr/>
            <p:nvPr/>
          </p:nvSpPr>
          <p:spPr>
            <a:xfrm>
              <a:off x="5730898" y="2898231"/>
              <a:ext cx="2120443" cy="848177"/>
            </a:xfrm>
            <a:prstGeom prst="chevron">
              <a:avLst>
                <a:gd fmla="val 5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7"/>
            <p:cNvSpPr txBox="1"/>
            <p:nvPr/>
          </p:nvSpPr>
          <p:spPr>
            <a:xfrm>
              <a:off x="6154987" y="2898231"/>
              <a:ext cx="1272266" cy="848177"/>
            </a:xfrm>
            <a:prstGeom prst="rect">
              <a:avLst/>
            </a:prstGeom>
            <a:noFill/>
            <a:ln>
              <a:noFill/>
            </a:ln>
          </p:spPr>
          <p:txBody>
            <a:bodyPr anchorCtr="0" anchor="ctr" bIns="24000" lIns="72000" spcFirstLastPara="1" rIns="24000" wrap="square" tIns="24000">
              <a:noAutofit/>
            </a:bodyPr>
            <a:lstStyle/>
            <a:p>
              <a:pPr indent="0" lvl="0" marL="0" marR="0" rtl="0" algn="ctr">
                <a:lnSpc>
                  <a:spcPct val="90000"/>
                </a:lnSpc>
                <a:spcBef>
                  <a:spcPts val="0"/>
                </a:spcBef>
                <a:spcAft>
                  <a:spcPts val="0"/>
                </a:spcAft>
                <a:buClr>
                  <a:schemeClr val="lt1"/>
                </a:buClr>
                <a:buSzPts val="1800"/>
                <a:buFont typeface="Calibri"/>
                <a:buNone/>
              </a:pPr>
              <a:r>
                <a:rPr lang="ar-SA" sz="1800">
                  <a:solidFill>
                    <a:schemeClr val="lt1"/>
                  </a:solidFill>
                  <a:latin typeface="Calibri"/>
                  <a:ea typeface="Calibri"/>
                  <a:cs typeface="Calibri"/>
                  <a:sym typeface="Calibri"/>
                </a:rPr>
                <a:t> نظرية رنسيس ليكرت (نظام -1 نظام 4)</a:t>
              </a:r>
              <a:endParaRPr sz="1800">
                <a:solidFill>
                  <a:schemeClr val="lt1"/>
                </a:solidFill>
                <a:latin typeface="Calibri"/>
                <a:ea typeface="Calibri"/>
                <a:cs typeface="Calibri"/>
                <a:sym typeface="Calibri"/>
              </a:endParaRPr>
            </a:p>
          </p:txBody>
        </p:sp>
        <p:sp>
          <p:nvSpPr>
            <p:cNvPr id="396" name="Google Shape;396;p27"/>
            <p:cNvSpPr/>
            <p:nvPr/>
          </p:nvSpPr>
          <p:spPr>
            <a:xfrm>
              <a:off x="7639297" y="2898231"/>
              <a:ext cx="2120443" cy="848177"/>
            </a:xfrm>
            <a:prstGeom prst="chevron">
              <a:avLst>
                <a:gd fmla="val 5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7"/>
            <p:cNvSpPr txBox="1"/>
            <p:nvPr/>
          </p:nvSpPr>
          <p:spPr>
            <a:xfrm>
              <a:off x="8063386" y="2898231"/>
              <a:ext cx="1272266" cy="848177"/>
            </a:xfrm>
            <a:prstGeom prst="rect">
              <a:avLst/>
            </a:prstGeom>
            <a:noFill/>
            <a:ln>
              <a:noFill/>
            </a:ln>
          </p:spPr>
          <p:txBody>
            <a:bodyPr anchorCtr="0" anchor="ctr" bIns="24000" lIns="72000" spcFirstLastPara="1" rIns="24000" wrap="square" tIns="24000">
              <a:noAutofit/>
            </a:bodyPr>
            <a:lstStyle/>
            <a:p>
              <a:pPr indent="0" lvl="0" marL="0" marR="0" rtl="0" algn="ctr">
                <a:lnSpc>
                  <a:spcPct val="90000"/>
                </a:lnSpc>
                <a:spcBef>
                  <a:spcPts val="0"/>
                </a:spcBef>
                <a:spcAft>
                  <a:spcPts val="0"/>
                </a:spcAft>
                <a:buClr>
                  <a:schemeClr val="lt1"/>
                </a:buClr>
                <a:buSzPts val="1800"/>
                <a:buFont typeface="Calibri"/>
                <a:buNone/>
              </a:pPr>
              <a:r>
                <a:rPr lang="ar-SA" sz="1800">
                  <a:solidFill>
                    <a:schemeClr val="lt1"/>
                  </a:solidFill>
                  <a:latin typeface="Calibri"/>
                  <a:ea typeface="Calibri"/>
                  <a:cs typeface="Calibri"/>
                  <a:sym typeface="Calibri"/>
                </a:rPr>
                <a:t>نظرية بليك وموتون (الشبكة الادارية)</a:t>
              </a:r>
              <a:endParaRPr sz="1800">
                <a:solidFill>
                  <a:schemeClr val="lt1"/>
                </a:solidFill>
                <a:latin typeface="Calibri"/>
                <a:ea typeface="Calibri"/>
                <a:cs typeface="Calibri"/>
                <a:sym typeface="Calibri"/>
              </a:endParaRPr>
            </a:p>
          </p:txBody>
        </p:sp>
        <p:sp>
          <p:nvSpPr>
            <p:cNvPr id="398" name="Google Shape;398;p27"/>
            <p:cNvSpPr/>
            <p:nvPr/>
          </p:nvSpPr>
          <p:spPr>
            <a:xfrm>
              <a:off x="9547697" y="2898231"/>
              <a:ext cx="2120443" cy="848177"/>
            </a:xfrm>
            <a:prstGeom prst="chevron">
              <a:avLst>
                <a:gd fmla="val 5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7"/>
            <p:cNvSpPr txBox="1"/>
            <p:nvPr/>
          </p:nvSpPr>
          <p:spPr>
            <a:xfrm>
              <a:off x="9971786" y="2898231"/>
              <a:ext cx="1272266" cy="848177"/>
            </a:xfrm>
            <a:prstGeom prst="rect">
              <a:avLst/>
            </a:prstGeom>
            <a:noFill/>
            <a:ln>
              <a:noFill/>
            </a:ln>
          </p:spPr>
          <p:txBody>
            <a:bodyPr anchorCtr="0" anchor="ctr" bIns="24000" lIns="72000" spcFirstLastPara="1" rIns="24000" wrap="square" tIns="24000">
              <a:noAutofit/>
            </a:bodyPr>
            <a:lstStyle/>
            <a:p>
              <a:pPr indent="0" lvl="0" marL="0" marR="0" rtl="0" algn="ctr">
                <a:lnSpc>
                  <a:spcPct val="90000"/>
                </a:lnSpc>
                <a:spcBef>
                  <a:spcPts val="0"/>
                </a:spcBef>
                <a:spcAft>
                  <a:spcPts val="0"/>
                </a:spcAft>
                <a:buClr>
                  <a:schemeClr val="lt1"/>
                </a:buClr>
                <a:buSzPts val="1800"/>
                <a:buFont typeface="Calibri"/>
                <a:buNone/>
              </a:pPr>
              <a:r>
                <a:rPr lang="ar-SA" sz="1800">
                  <a:solidFill>
                    <a:schemeClr val="lt1"/>
                  </a:solidFill>
                  <a:latin typeface="Calibri"/>
                  <a:ea typeface="Calibri"/>
                  <a:cs typeface="Calibri"/>
                  <a:sym typeface="Calibri"/>
                </a:rPr>
                <a:t>نظرية تاننباوم وشميدت (الخط المستمر). </a:t>
              </a:r>
              <a:endParaRPr sz="1800">
                <a:solidFill>
                  <a:schemeClr val="lt1"/>
                </a:solidFill>
                <a:latin typeface="Calibri"/>
                <a:ea typeface="Calibri"/>
                <a:cs typeface="Calibri"/>
                <a:sym typeface="Calibri"/>
              </a:endParaRPr>
            </a:p>
          </p:txBody>
        </p:sp>
      </p:grpSp>
      <p:sp>
        <p:nvSpPr>
          <p:cNvPr id="400" name="Google Shape;400;p27"/>
          <p:cNvSpPr/>
          <p:nvPr/>
        </p:nvSpPr>
        <p:spPr>
          <a:xfrm>
            <a:off x="3848226" y="547039"/>
            <a:ext cx="3946914"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SA" sz="5400" cap="none">
                <a:solidFill>
                  <a:schemeClr val="accent5"/>
                </a:solidFill>
                <a:latin typeface="Calibri"/>
                <a:ea typeface="Calibri"/>
                <a:cs typeface="Calibri"/>
                <a:sym typeface="Calibri"/>
              </a:rPr>
              <a:t>النظرية السلوكية</a:t>
            </a:r>
            <a:endParaRPr b="1" sz="5400" cap="none">
              <a:solidFill>
                <a:schemeClr val="accent5"/>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pic>
        <p:nvPicPr>
          <p:cNvPr id="405" name="Google Shape;405;p28"/>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406" name="Google Shape;406;p28"/>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407" name="Google Shape;407;p28"/>
          <p:cNvSpPr/>
          <p:nvPr/>
        </p:nvSpPr>
        <p:spPr>
          <a:xfrm>
            <a:off x="4734560" y="1682652"/>
            <a:ext cx="6598849" cy="4154984"/>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1. دراسات جامعة أيوا  Iowa </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 تتجلى أهمية دراسات جامعة أيوا في أنها تعد نقطة التحول الرئيسة في تفسير ظاهرة القيادة بعيدا عن الوراثة أو السمات وإنما من خلال ما يقوم به القائد، ومدى التأثير الذي يتركه الاسلوب القيادي على أداء الجماعة. وربما كانت الدراسة التي قام بها ثلاثة من الباحثين في جامعة أيوا وهم كيرت لوين Kurt Lewin والف وایت Ralph White ورونالد ليبيت Ronald Lippitt  باكورة دراسات النظريات السلوكية، إذ طبقوا دراستهم على عدد من التلاميذ في سن العاشرة من العمر في أندية الهواة، وقسموهم إلى مجموعات يشرف على كل مجموعة قائد يتبع أحد ثلاثة أنماط قيادية محددة، وهي:</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الاستبدادي/ التسلطي، والديموقراطي، والمتسيب / المتساهل</a:t>
            </a:r>
            <a:endParaRPr sz="2400">
              <a:solidFill>
                <a:schemeClr val="dk1"/>
              </a:solidFill>
              <a:latin typeface="Calibri"/>
              <a:ea typeface="Calibri"/>
              <a:cs typeface="Calibri"/>
              <a:sym typeface="Calibri"/>
            </a:endParaRPr>
          </a:p>
        </p:txBody>
      </p:sp>
      <p:grpSp>
        <p:nvGrpSpPr>
          <p:cNvPr id="408" name="Google Shape;408;p28"/>
          <p:cNvGrpSpPr/>
          <p:nvPr/>
        </p:nvGrpSpPr>
        <p:grpSpPr>
          <a:xfrm>
            <a:off x="863563" y="719666"/>
            <a:ext cx="3332553" cy="5418666"/>
            <a:chOff x="2397723" y="0"/>
            <a:chExt cx="3332553" cy="5418666"/>
          </a:xfrm>
        </p:grpSpPr>
        <p:sp>
          <p:nvSpPr>
            <p:cNvPr id="409" name="Google Shape;409;p28"/>
            <p:cNvSpPr/>
            <p:nvPr/>
          </p:nvSpPr>
          <p:spPr>
            <a:xfrm>
              <a:off x="3122127" y="0"/>
              <a:ext cx="2608149" cy="2608546"/>
            </a:xfrm>
            <a:custGeom>
              <a:rect b="b" l="l" r="r" t="t"/>
              <a:pathLst>
                <a:path extrusionOk="0" h="120000" w="120000">
                  <a:moveTo>
                    <a:pt x="8412" y="60000"/>
                  </a:moveTo>
                  <a:lnTo>
                    <a:pt x="8412" y="60000"/>
                  </a:lnTo>
                  <a:cubicBezTo>
                    <a:pt x="8412" y="32962"/>
                    <a:pt x="29287" y="10511"/>
                    <a:pt x="56253" y="8547"/>
                  </a:cubicBezTo>
                  <a:cubicBezTo>
                    <a:pt x="83219" y="6583"/>
                    <a:pt x="107126" y="25773"/>
                    <a:pt x="111044" y="52526"/>
                  </a:cubicBezTo>
                  <a:cubicBezTo>
                    <a:pt x="114961" y="79279"/>
                    <a:pt x="97559" y="104517"/>
                    <a:pt x="71162" y="110367"/>
                  </a:cubicBezTo>
                  <a:lnTo>
                    <a:pt x="70593" y="118429"/>
                  </a:lnTo>
                  <a:lnTo>
                    <a:pt x="56830" y="104890"/>
                  </a:lnTo>
                  <a:lnTo>
                    <a:pt x="72706" y="88508"/>
                  </a:lnTo>
                  <a:lnTo>
                    <a:pt x="72145" y="96445"/>
                  </a:lnTo>
                  <a:lnTo>
                    <a:pt x="72145" y="96445"/>
                  </a:lnTo>
                  <a:cubicBezTo>
                    <a:pt x="90761" y="90240"/>
                    <a:pt x="101708" y="70999"/>
                    <a:pt x="97532" y="51824"/>
                  </a:cubicBezTo>
                  <a:cubicBezTo>
                    <a:pt x="93356" y="32649"/>
                    <a:pt x="75399" y="19705"/>
                    <a:pt x="55889" y="21805"/>
                  </a:cubicBezTo>
                  <a:cubicBezTo>
                    <a:pt x="36379" y="23906"/>
                    <a:pt x="21588" y="40375"/>
                    <a:pt x="21588" y="60000"/>
                  </a:cubicBezTo>
                  <a:close/>
                </a:path>
              </a:pathLst>
            </a:cu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28"/>
            <p:cNvSpPr/>
            <p:nvPr/>
          </p:nvSpPr>
          <p:spPr>
            <a:xfrm>
              <a:off x="3698614" y="941764"/>
              <a:ext cx="1449298" cy="72447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8"/>
            <p:cNvSpPr txBox="1"/>
            <p:nvPr/>
          </p:nvSpPr>
          <p:spPr>
            <a:xfrm>
              <a:off x="3698614" y="941764"/>
              <a:ext cx="1449298" cy="724475"/>
            </a:xfrm>
            <a:prstGeom prst="rect">
              <a:avLst/>
            </a:prstGeom>
            <a:noFill/>
            <a:ln>
              <a:noFill/>
            </a:ln>
          </p:spPr>
          <p:txBody>
            <a:bodyPr anchorCtr="0" anchor="ctr" bIns="15875" lIns="15875" spcFirstLastPara="1" rIns="15875" wrap="square" tIns="15875">
              <a:noAutofit/>
            </a:bodyPr>
            <a:lstStyle/>
            <a:p>
              <a:pPr indent="0" lvl="0" marL="0" marR="0" rtl="0" algn="ctr">
                <a:lnSpc>
                  <a:spcPct val="90000"/>
                </a:lnSpc>
                <a:spcBef>
                  <a:spcPts val="0"/>
                </a:spcBef>
                <a:spcAft>
                  <a:spcPts val="0"/>
                </a:spcAft>
                <a:buClr>
                  <a:schemeClr val="dk1"/>
                </a:buClr>
                <a:buSzPts val="2500"/>
                <a:buFont typeface="Calibri"/>
                <a:buNone/>
              </a:pPr>
              <a:r>
                <a:rPr lang="ar-SA" sz="2500">
                  <a:solidFill>
                    <a:schemeClr val="dk1"/>
                  </a:solidFill>
                  <a:latin typeface="Calibri"/>
                  <a:ea typeface="Calibri"/>
                  <a:cs typeface="Calibri"/>
                  <a:sym typeface="Calibri"/>
                </a:rPr>
                <a:t>الاستبدادي/ التسلطي</a:t>
              </a:r>
              <a:endParaRPr sz="2500">
                <a:solidFill>
                  <a:schemeClr val="dk1"/>
                </a:solidFill>
                <a:latin typeface="Calibri"/>
                <a:ea typeface="Calibri"/>
                <a:cs typeface="Calibri"/>
                <a:sym typeface="Calibri"/>
              </a:endParaRPr>
            </a:p>
          </p:txBody>
        </p:sp>
        <p:sp>
          <p:nvSpPr>
            <p:cNvPr id="412" name="Google Shape;412;p28"/>
            <p:cNvSpPr/>
            <p:nvPr/>
          </p:nvSpPr>
          <p:spPr>
            <a:xfrm>
              <a:off x="2397723" y="1498803"/>
              <a:ext cx="2608149" cy="2608546"/>
            </a:xfrm>
            <a:custGeom>
              <a:rect b="b" l="l" r="r" t="t"/>
              <a:pathLst>
                <a:path extrusionOk="0" h="120000" w="120000">
                  <a:moveTo>
                    <a:pt x="96481" y="23524"/>
                  </a:moveTo>
                  <a:lnTo>
                    <a:pt x="87165" y="32840"/>
                  </a:lnTo>
                  <a:cubicBezTo>
                    <a:pt x="75945" y="21617"/>
                    <a:pt x="58981" y="18448"/>
                    <a:pt x="44467" y="24866"/>
                  </a:cubicBezTo>
                  <a:cubicBezTo>
                    <a:pt x="29954" y="31283"/>
                    <a:pt x="20881" y="45964"/>
                    <a:pt x="21631" y="61816"/>
                  </a:cubicBezTo>
                  <a:cubicBezTo>
                    <a:pt x="22381" y="77668"/>
                    <a:pt x="32801" y="91427"/>
                    <a:pt x="47855" y="96445"/>
                  </a:cubicBezTo>
                  <a:lnTo>
                    <a:pt x="47294" y="88508"/>
                  </a:lnTo>
                  <a:lnTo>
                    <a:pt x="63170" y="104890"/>
                  </a:lnTo>
                  <a:lnTo>
                    <a:pt x="49407" y="118429"/>
                  </a:lnTo>
                  <a:lnTo>
                    <a:pt x="48838" y="110367"/>
                  </a:lnTo>
                  <a:lnTo>
                    <a:pt x="48838" y="110367"/>
                  </a:lnTo>
                  <a:cubicBezTo>
                    <a:pt x="27395" y="105615"/>
                    <a:pt x="11311" y="87806"/>
                    <a:pt x="8761" y="65990"/>
                  </a:cubicBezTo>
                  <a:cubicBezTo>
                    <a:pt x="6211" y="44174"/>
                    <a:pt x="17753" y="23136"/>
                    <a:pt x="37522" y="13566"/>
                  </a:cubicBezTo>
                  <a:cubicBezTo>
                    <a:pt x="57291" y="3995"/>
                    <a:pt x="80952" y="7992"/>
                    <a:pt x="96481" y="23524"/>
                  </a:cubicBezTo>
                  <a:close/>
                </a:path>
              </a:pathLst>
            </a:cu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8"/>
            <p:cNvSpPr/>
            <p:nvPr/>
          </p:nvSpPr>
          <p:spPr>
            <a:xfrm>
              <a:off x="2977148" y="2449237"/>
              <a:ext cx="1449298" cy="72447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8"/>
            <p:cNvSpPr txBox="1"/>
            <p:nvPr/>
          </p:nvSpPr>
          <p:spPr>
            <a:xfrm>
              <a:off x="2977148" y="2449237"/>
              <a:ext cx="1449298" cy="724475"/>
            </a:xfrm>
            <a:prstGeom prst="rect">
              <a:avLst/>
            </a:prstGeom>
            <a:noFill/>
            <a:ln>
              <a:noFill/>
            </a:ln>
          </p:spPr>
          <p:txBody>
            <a:bodyPr anchorCtr="0" anchor="ctr" bIns="15875" lIns="15875" spcFirstLastPara="1" rIns="15875" wrap="square" tIns="15875">
              <a:noAutofit/>
            </a:bodyPr>
            <a:lstStyle/>
            <a:p>
              <a:pPr indent="0" lvl="0" marL="0" marR="0" rtl="0" algn="ctr">
                <a:lnSpc>
                  <a:spcPct val="90000"/>
                </a:lnSpc>
                <a:spcBef>
                  <a:spcPts val="0"/>
                </a:spcBef>
                <a:spcAft>
                  <a:spcPts val="0"/>
                </a:spcAft>
                <a:buClr>
                  <a:schemeClr val="dk1"/>
                </a:buClr>
                <a:buSzPts val="2500"/>
                <a:buFont typeface="Calibri"/>
                <a:buNone/>
              </a:pPr>
              <a:r>
                <a:rPr lang="ar-SA" sz="2500">
                  <a:solidFill>
                    <a:schemeClr val="dk1"/>
                  </a:solidFill>
                  <a:latin typeface="Calibri"/>
                  <a:ea typeface="Calibri"/>
                  <a:cs typeface="Calibri"/>
                  <a:sym typeface="Calibri"/>
                </a:rPr>
                <a:t> والديموقراطي</a:t>
              </a:r>
              <a:endParaRPr sz="2500">
                <a:solidFill>
                  <a:schemeClr val="dk1"/>
                </a:solidFill>
                <a:latin typeface="Calibri"/>
                <a:ea typeface="Calibri"/>
                <a:cs typeface="Calibri"/>
                <a:sym typeface="Calibri"/>
              </a:endParaRPr>
            </a:p>
          </p:txBody>
        </p:sp>
        <p:sp>
          <p:nvSpPr>
            <p:cNvPr id="415" name="Google Shape;415;p28"/>
            <p:cNvSpPr/>
            <p:nvPr/>
          </p:nvSpPr>
          <p:spPr>
            <a:xfrm>
              <a:off x="3307759" y="3176964"/>
              <a:ext cx="2240804" cy="2241702"/>
            </a:xfrm>
            <a:prstGeom prst="blockArc">
              <a:avLst>
                <a:gd fmla="val 13500000" name="adj1"/>
                <a:gd fmla="val 10800000" name="adj2"/>
                <a:gd fmla="val 12740" name="adj3"/>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28"/>
            <p:cNvSpPr/>
            <p:nvPr/>
          </p:nvSpPr>
          <p:spPr>
            <a:xfrm>
              <a:off x="3702042" y="3958878"/>
              <a:ext cx="1449298" cy="72447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28"/>
            <p:cNvSpPr txBox="1"/>
            <p:nvPr/>
          </p:nvSpPr>
          <p:spPr>
            <a:xfrm>
              <a:off x="3702042" y="3958878"/>
              <a:ext cx="1449298" cy="724475"/>
            </a:xfrm>
            <a:prstGeom prst="rect">
              <a:avLst/>
            </a:prstGeom>
            <a:noFill/>
            <a:ln>
              <a:noFill/>
            </a:ln>
          </p:spPr>
          <p:txBody>
            <a:bodyPr anchorCtr="0" anchor="ctr" bIns="15875" lIns="15875" spcFirstLastPara="1" rIns="15875" wrap="square" tIns="15875">
              <a:noAutofit/>
            </a:bodyPr>
            <a:lstStyle/>
            <a:p>
              <a:pPr indent="0" lvl="0" marL="0" marR="0" rtl="0" algn="ctr">
                <a:lnSpc>
                  <a:spcPct val="90000"/>
                </a:lnSpc>
                <a:spcBef>
                  <a:spcPts val="0"/>
                </a:spcBef>
                <a:spcAft>
                  <a:spcPts val="0"/>
                </a:spcAft>
                <a:buClr>
                  <a:schemeClr val="dk1"/>
                </a:buClr>
                <a:buSzPts val="2500"/>
                <a:buFont typeface="Calibri"/>
                <a:buNone/>
              </a:pPr>
              <a:r>
                <a:rPr lang="ar-SA" sz="2500">
                  <a:solidFill>
                    <a:schemeClr val="dk1"/>
                  </a:solidFill>
                  <a:latin typeface="Calibri"/>
                  <a:ea typeface="Calibri"/>
                  <a:cs typeface="Calibri"/>
                  <a:sym typeface="Calibri"/>
                </a:rPr>
                <a:t> والمتسيب / المتساهل</a:t>
              </a:r>
              <a:endParaRPr sz="2500">
                <a:solidFill>
                  <a:schemeClr val="dk1"/>
                </a:solidFill>
                <a:latin typeface="Calibri"/>
                <a:ea typeface="Calibri"/>
                <a:cs typeface="Calibri"/>
                <a:sym typeface="Calibri"/>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pic>
        <p:nvPicPr>
          <p:cNvPr id="422" name="Google Shape;422;p29"/>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423" name="Google Shape;423;p29"/>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424" name="Google Shape;424;p29"/>
          <p:cNvSpPr/>
          <p:nvPr/>
        </p:nvSpPr>
        <p:spPr>
          <a:xfrm>
            <a:off x="695454" y="1682652"/>
            <a:ext cx="10637955" cy="3416320"/>
          </a:xfrm>
          <a:prstGeom prst="rect">
            <a:avLst/>
          </a:prstGeom>
          <a:solidFill>
            <a:schemeClr val="lt1"/>
          </a:solidFill>
          <a:ln>
            <a:noFill/>
          </a:ln>
        </p:spPr>
        <p:txBody>
          <a:bodyPr anchorCtr="0" anchor="t" bIns="45700" lIns="91425" spcFirstLastPara="1" rIns="91425" wrap="square" tIns="45700">
            <a:spAutoFit/>
          </a:bodyPr>
          <a:lstStyle/>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النمط الاستبدادي / التسلطي Authoritarian: وفي هذا النمط احتفظ القائد بجميع القرارات في يده، بما في ذلك تحديد الأنشطة والإجراءات وتوزيعها على الأفراد، وعدم إشراك الأعضاء في اتخاذ القرارات، واعتمد الثواب والعقاب الذي أعطاه القائد صورة شخصية، وكان القائد محور الاتصالات في الجماعة.</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 النمط الديمقراطي Democratic وكان عكس النمط الأول، إذ تم اتخاذ القرارات جميعها بمشاركة الجماعة، وتشجيع ومعاونة من القائد الذي استخدم الثواب والعقاب بصورة موضوعية، وكانت هناك حرية أكبر في الاتصالات والتفاعل بين الأفراد. </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النمط المتسيب / المتساهل :Laissez-faire وفيه ترك القائد للجماعة عملية تسيير الأمور واتخاذ القرارات وتوزيع العمل، وما الى ذلك، ولم يقم بأي جهد في توجيههم، أو متابعة أعمالهم، ولم يقدم لأي منهم مدحا أو نقدا. </a:t>
            </a:r>
            <a:endParaRPr sz="2400">
              <a:solidFill>
                <a:schemeClr val="dk1"/>
              </a:solidFill>
              <a:latin typeface="Calibri"/>
              <a:ea typeface="Calibri"/>
              <a:cs typeface="Calibri"/>
              <a:sym typeface="Calibri"/>
            </a:endParaRPr>
          </a:p>
        </p:txBody>
      </p:sp>
      <p:sp>
        <p:nvSpPr>
          <p:cNvPr id="425" name="Google Shape;425;p29"/>
          <p:cNvSpPr/>
          <p:nvPr/>
        </p:nvSpPr>
        <p:spPr>
          <a:xfrm>
            <a:off x="2112254" y="463985"/>
            <a:ext cx="6910866"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SA" sz="5400" cap="none">
                <a:solidFill>
                  <a:srgbClr val="FEFEFE"/>
                </a:solidFill>
                <a:latin typeface="Calibri"/>
                <a:ea typeface="Calibri"/>
                <a:cs typeface="Calibri"/>
                <a:sym typeface="Calibri"/>
              </a:rPr>
              <a:t>أنماط القيادة وفقًا لجامعة أيوا</a:t>
            </a:r>
            <a:endParaRPr b="1" sz="5400" cap="none">
              <a:solidFill>
                <a:srgbClr val="FEFEFE"/>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pic>
        <p:nvPicPr>
          <p:cNvPr id="430" name="Google Shape;430;p30"/>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431" name="Google Shape;431;p30"/>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432" name="Google Shape;432;p30"/>
          <p:cNvSpPr/>
          <p:nvPr/>
        </p:nvSpPr>
        <p:spPr>
          <a:xfrm>
            <a:off x="573534" y="1536174"/>
            <a:ext cx="10637955" cy="3785652"/>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مواطن القوة ومواطن الضعف في دراسات جامعة أيوا </a:t>
            </a:r>
            <a:endParaRPr b="1"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يتمثل موطن القوة الرئيس للأفكار التي أتت بها دراسات جامعة أيوا في أنها بداية الدراسات السلوكية ونقطة التحول المركزية في تفسير ظاهرة القيادة بعيدا عن نظريتي الرجل العظيم والسمات، وانما من خلال ما يقوم به القائد (أي سلوكه القيادي). وعلى الرغم من أهمية هذه الافكار الا ان باحثين آخرين قد أبدوا بعض التحفظات عليها، ومنها: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إن مجتمع الدراسة قد استهدف أطفالا غير ناضجين، ولا يمكن عدهم ممثلين للأفراد الناضجين العاملين في المنظمات.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إن منهجية الدراسة لم تكن محكمة ومضبوطة، فهنالك متغيرات لم تخضع للتحكم، ولم يتم عزل أثرها.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ويزعم منتقدو هذه الدراسة أن إعادة هذه التجربة في مجتمع غير المجتمع الأمريكي ربما لن يقود الى الحصول على نتائج مشابهة. </a:t>
            </a:r>
            <a:endParaRPr sz="24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pic>
        <p:nvPicPr>
          <p:cNvPr id="437" name="Google Shape;437;p31"/>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438" name="Google Shape;438;p31"/>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439" name="Google Shape;439;p31"/>
          <p:cNvSpPr/>
          <p:nvPr/>
        </p:nvSpPr>
        <p:spPr>
          <a:xfrm>
            <a:off x="772727" y="1489469"/>
            <a:ext cx="10637955" cy="3539430"/>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800">
                <a:solidFill>
                  <a:schemeClr val="dk1"/>
                </a:solidFill>
                <a:latin typeface="Calibri"/>
                <a:ea typeface="Calibri"/>
                <a:cs typeface="Calibri"/>
                <a:sym typeface="Calibri"/>
              </a:rPr>
              <a:t>2. دراسات جامعة أوهايو Ohio </a:t>
            </a:r>
            <a:endParaRPr/>
          </a:p>
          <a:p>
            <a:pPr indent="0" lvl="0" marL="0" marR="0" rtl="1" algn="just">
              <a:spcBef>
                <a:spcPts val="0"/>
              </a:spcBef>
              <a:spcAft>
                <a:spcPts val="0"/>
              </a:spcAft>
              <a:buNone/>
            </a:pPr>
            <a:r>
              <a:rPr lang="ar-SA" sz="2800">
                <a:solidFill>
                  <a:schemeClr val="dk1"/>
                </a:solidFill>
                <a:latin typeface="Calibri"/>
                <a:ea typeface="Calibri"/>
                <a:cs typeface="Calibri"/>
                <a:sym typeface="Calibri"/>
              </a:rPr>
              <a:t>لقد شكلت نتائج دراسات جامعة أيواً مثيراً للباحثين في جامعة ولاية أوهايو Ohio State Leadership Studios اذ قاموا في نهاية أربعينيات القرن العشرين بدراسة أثر الأسلوب القيادي على إنجاز العاملين ورضاهم الوظيفي وتوصلوا الى تحديد بعدين مستقلين للقيادة هما: </a:t>
            </a:r>
            <a:endParaRPr sz="28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800"/>
              <a:buFont typeface="Noto Sans Symbols"/>
              <a:buChar char="❖"/>
            </a:pPr>
            <a:r>
              <a:rPr lang="ar-SA" sz="2800">
                <a:solidFill>
                  <a:schemeClr val="dk1"/>
                </a:solidFill>
                <a:latin typeface="Calibri"/>
                <a:ea typeface="Calibri"/>
                <a:cs typeface="Calibri"/>
                <a:sym typeface="Calibri"/>
              </a:rPr>
              <a:t> بعد المبادأة بالعمل Initiating Structure ، ويتضمن قيام القائد بتنظيم المهمة والعمل المطلوب إنجازه وتحديدهما، وتقويم إنجاز العمل، وتأسيس شبكات للاتصال.</a:t>
            </a:r>
            <a:endParaRPr sz="28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800"/>
              <a:buFont typeface="Noto Sans Symbols"/>
              <a:buChar char="❖"/>
            </a:pPr>
            <a:r>
              <a:rPr lang="ar-SA" sz="2800">
                <a:solidFill>
                  <a:schemeClr val="dk1"/>
                </a:solidFill>
                <a:latin typeface="Calibri"/>
                <a:ea typeface="Calibri"/>
                <a:cs typeface="Calibri"/>
                <a:sym typeface="Calibri"/>
              </a:rPr>
              <a:t> بعد الاعتبارية أو العلاقات الإنسانية Consideration، ويتضمن قيام القائد بالاهتمام بالعاملين، واظهار الثقة والاحترام والصداقة والدعم لهم.</a:t>
            </a:r>
            <a:endParaRPr sz="280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pic>
        <p:nvPicPr>
          <p:cNvPr id="444" name="Google Shape;444;p32"/>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445" name="Google Shape;445;p32"/>
          <p:cNvSpPr txBox="1"/>
          <p:nvPr/>
        </p:nvSpPr>
        <p:spPr>
          <a:xfrm>
            <a:off x="5283200" y="6437128"/>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446" name="Google Shape;446;p32"/>
          <p:cNvSpPr/>
          <p:nvPr/>
        </p:nvSpPr>
        <p:spPr>
          <a:xfrm>
            <a:off x="6568792" y="1394951"/>
            <a:ext cx="5084114" cy="4893647"/>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2. دراسات جامعة أوهايو Ohio </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 </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وقد وقد قام باحثو جامعة أوهايو بقياس هذين البعدين باستخدام الاستبيانات اذ تم تطوير استبيانين منفصلين: </a:t>
            </a:r>
            <a:endParaRPr sz="2400">
              <a:solidFill>
                <a:schemeClr val="dk1"/>
              </a:solidFill>
              <a:latin typeface="Calibri"/>
              <a:ea typeface="Calibri"/>
              <a:cs typeface="Calibri"/>
              <a:sym typeface="Calibri"/>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الأول لقياس الأسلوب القيادي كما يدركه القائد نفسه، ويسمى أستبيان رأي القائد Leader Opinion Questionnaire. </a:t>
            </a:r>
            <a:endParaRPr/>
          </a:p>
          <a:p>
            <a:pPr indent="-342900" lvl="0" marL="342900" marR="0" rtl="1" algn="just">
              <a:spcBef>
                <a:spcPts val="0"/>
              </a:spcBef>
              <a:spcAft>
                <a:spcPts val="0"/>
              </a:spcAft>
              <a:buClr>
                <a:schemeClr val="dk1"/>
              </a:buClr>
              <a:buSzPts val="2400"/>
              <a:buFont typeface="Noto Sans Symbols"/>
              <a:buChar char="⮚"/>
            </a:pPr>
            <a:r>
              <a:rPr lang="ar-SA" sz="2400">
                <a:solidFill>
                  <a:schemeClr val="dk1"/>
                </a:solidFill>
                <a:latin typeface="Calibri"/>
                <a:ea typeface="Calibri"/>
                <a:cs typeface="Calibri"/>
                <a:sym typeface="Calibri"/>
              </a:rPr>
              <a:t>والثاني لقياس الأسلوب القيادي كما يدركه المرؤوسون، ويسمى أستبيان وصف سلوك القائد Leader Behavior Description Questionnaire (LBDQ)، الذي طوره هالبن Halpin من الجامعة نفسها.</a:t>
            </a:r>
            <a:endParaRPr sz="2400">
              <a:solidFill>
                <a:schemeClr val="dk1"/>
              </a:solidFill>
              <a:latin typeface="Calibri"/>
              <a:ea typeface="Calibri"/>
              <a:cs typeface="Calibri"/>
              <a:sym typeface="Calibri"/>
            </a:endParaRPr>
          </a:p>
        </p:txBody>
      </p:sp>
      <p:pic>
        <p:nvPicPr>
          <p:cNvPr id="447" name="Google Shape;447;p32"/>
          <p:cNvPicPr preferRelativeResize="0"/>
          <p:nvPr/>
        </p:nvPicPr>
        <p:blipFill rotWithShape="1">
          <a:blip r:embed="rId4">
            <a:alphaModFix/>
          </a:blip>
          <a:srcRect b="0" l="0" r="0" t="0"/>
          <a:stretch/>
        </p:blipFill>
        <p:spPr>
          <a:xfrm>
            <a:off x="203200" y="325120"/>
            <a:ext cx="6096000" cy="5963478"/>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pic>
        <p:nvPicPr>
          <p:cNvPr id="452" name="Google Shape;452;p33"/>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453" name="Google Shape;453;p33"/>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454" name="Google Shape;454;p33"/>
          <p:cNvSpPr/>
          <p:nvPr/>
        </p:nvSpPr>
        <p:spPr>
          <a:xfrm>
            <a:off x="1611352" y="694156"/>
            <a:ext cx="7510390" cy="58477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3200">
                <a:solidFill>
                  <a:schemeClr val="dk1"/>
                </a:solidFill>
                <a:latin typeface="Calibri"/>
                <a:ea typeface="Calibri"/>
                <a:cs typeface="Calibri"/>
                <a:sym typeface="Calibri"/>
              </a:rPr>
              <a:t>نماذج من الأساليب القيادية وفقًا لدراسات جامعة أوهايو</a:t>
            </a:r>
            <a:endParaRPr b="1" sz="3200">
              <a:solidFill>
                <a:schemeClr val="dk1"/>
              </a:solidFill>
              <a:latin typeface="Calibri"/>
              <a:ea typeface="Calibri"/>
              <a:cs typeface="Calibri"/>
              <a:sym typeface="Calibri"/>
            </a:endParaRPr>
          </a:p>
        </p:txBody>
      </p:sp>
      <p:sp>
        <p:nvSpPr>
          <p:cNvPr id="455" name="Google Shape;455;p33"/>
          <p:cNvSpPr/>
          <p:nvPr/>
        </p:nvSpPr>
        <p:spPr>
          <a:xfrm>
            <a:off x="1010702" y="1692252"/>
            <a:ext cx="10637955" cy="3785652"/>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1800">
                <a:solidFill>
                  <a:schemeClr val="dk1"/>
                </a:solidFill>
                <a:latin typeface="Calibri"/>
                <a:ea typeface="Calibri"/>
                <a:cs typeface="Calibri"/>
                <a:sym typeface="Calibri"/>
              </a:rPr>
              <a:t> </a:t>
            </a:r>
            <a:r>
              <a:rPr lang="ar-SA" sz="2400">
                <a:solidFill>
                  <a:schemeClr val="dk1"/>
                </a:solidFill>
                <a:latin typeface="Calibri"/>
                <a:ea typeface="Calibri"/>
                <a:cs typeface="Calibri"/>
                <a:sym typeface="Calibri"/>
              </a:rPr>
              <a:t>وبعد تطبيق الاستبيانين على مجموعات كبيرة من القادة والتابعين أشارت النتائج الى وجود خمسة نماذج من الأساليب القيادية، وهي على النحو التالي:</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النموذج الأول: وفيه يظهر القائد (المدير) اهتماماً مرتفعا في كلا البعدين بعد المباداة في العمل (العمل)، وبعد العلاقات الانسانية.</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النموذج الثاني: وفيه يظهر القائد (المدير) اهتماماً مرتفعا في بعد العمل واهتماما منخفضا في بعد العلاقات الانسانية.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النموذج الثالث وفيه يظهر القائد (المدير) اهتماماً منخفضا في بعد العمل واهتماما مرتفعا في بعد العلاقات الانسانية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 النموذج الرابع وفيه يظهر القائد (المدير) اهتماماً منخفضا في كلا البعدين بعد العمل، وبعد العلاقات الانسانية.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النموذج الخامس وفيه يظهر القائد (المدير) اهتماماً متوسطا في كلا البعدين بعد العمل وبعد العلاقات الانسانية.</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pic>
        <p:nvPicPr>
          <p:cNvPr id="460" name="Google Shape;460;p34"/>
          <p:cNvPicPr preferRelativeResize="0"/>
          <p:nvPr/>
        </p:nvPicPr>
        <p:blipFill rotWithShape="1">
          <a:blip r:embed="rId3">
            <a:alphaModFix/>
          </a:blip>
          <a:srcRect b="0" l="0" r="0" t="0"/>
          <a:stretch/>
        </p:blipFill>
        <p:spPr>
          <a:xfrm>
            <a:off x="9531546" y="130227"/>
            <a:ext cx="2383743" cy="1127858"/>
          </a:xfrm>
          <a:prstGeom prst="rect">
            <a:avLst/>
          </a:prstGeom>
          <a:solidFill>
            <a:schemeClr val="dk1"/>
          </a:solidFill>
          <a:ln>
            <a:noFill/>
          </a:ln>
        </p:spPr>
      </p:pic>
      <p:sp>
        <p:nvSpPr>
          <p:cNvPr id="461" name="Google Shape;461;p34"/>
          <p:cNvSpPr txBox="1"/>
          <p:nvPr/>
        </p:nvSpPr>
        <p:spPr>
          <a:xfrm>
            <a:off x="4383933" y="6317639"/>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462" name="Google Shape;462;p34"/>
          <p:cNvSpPr/>
          <p:nvPr/>
        </p:nvSpPr>
        <p:spPr>
          <a:xfrm>
            <a:off x="1730906" y="401768"/>
            <a:ext cx="7699544" cy="584775"/>
          </a:xfrm>
          <a:prstGeom prst="rect">
            <a:avLst/>
          </a:prstGeom>
          <a:noFill/>
          <a:ln>
            <a:noFill/>
          </a:ln>
        </p:spPr>
        <p:txBody>
          <a:bodyPr anchorCtr="0" anchor="t" bIns="45700" lIns="91425" spcFirstLastPara="1" rIns="91425" wrap="square" tIns="45700">
            <a:spAutoFit/>
          </a:bodyPr>
          <a:lstStyle/>
          <a:p>
            <a:pPr indent="0" lvl="0" marL="0" marR="0" rtl="1" algn="l">
              <a:spcBef>
                <a:spcPts val="0"/>
              </a:spcBef>
              <a:spcAft>
                <a:spcPts val="0"/>
              </a:spcAft>
              <a:buNone/>
            </a:pPr>
            <a:r>
              <a:rPr b="1" lang="ar-SA" sz="3200">
                <a:solidFill>
                  <a:schemeClr val="dk1"/>
                </a:solidFill>
                <a:latin typeface="Calibri"/>
                <a:ea typeface="Calibri"/>
                <a:cs typeface="Calibri"/>
                <a:sym typeface="Calibri"/>
              </a:rPr>
              <a:t>مواطن القوة ومواطن الضعف في دراسات جامعة أوهايو </a:t>
            </a:r>
            <a:endParaRPr b="1" sz="3200">
              <a:solidFill>
                <a:schemeClr val="dk1"/>
              </a:solidFill>
              <a:latin typeface="Calibri"/>
              <a:ea typeface="Calibri"/>
              <a:cs typeface="Calibri"/>
              <a:sym typeface="Calibri"/>
            </a:endParaRPr>
          </a:p>
        </p:txBody>
      </p:sp>
      <p:sp>
        <p:nvSpPr>
          <p:cNvPr id="463" name="Google Shape;463;p34"/>
          <p:cNvSpPr/>
          <p:nvPr/>
        </p:nvSpPr>
        <p:spPr>
          <a:xfrm>
            <a:off x="416560" y="1423992"/>
            <a:ext cx="10998417" cy="4524315"/>
          </a:xfrm>
          <a:prstGeom prst="rect">
            <a:avLst/>
          </a:prstGeom>
          <a:solidFill>
            <a:schemeClr val="lt1"/>
          </a:solid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u="sng">
                <a:solidFill>
                  <a:schemeClr val="dk1"/>
                </a:solidFill>
                <a:latin typeface="Calibri"/>
                <a:ea typeface="Calibri"/>
                <a:cs typeface="Calibri"/>
                <a:sym typeface="Calibri"/>
              </a:rPr>
              <a:t>يمكن القول أن من أبرز نقاط القوة في دراسات جامعة أوهايو ما يلي: </a:t>
            </a:r>
            <a:endParaRPr b="1" sz="2400" u="sng">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انها أول من أشار الى وجود بعدين مستقلين للقيادة، وهما بعد المبادأة بالعمل، وبعد الاعتبارية أو العلاقات الانسانية.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انها اول من طور ادوات لقياس الاسلوب القيادي كما يدركه القائد نفسه (LOQ)، والاسلوب القيادي كما يدركه المرؤوسون (LBDQ).</a:t>
            </a:r>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كما أن دراسات جامعة أوهايو قد أسهمت في إرساء قاعدة متينة للمعرفة عن القيادة والسلوك القيادي، وشكلت مع نتائج دراسات الباحثين في شقيقتها جامعة أيوا أساساً قام عليه المدخل المعاصر للقيادة.</a:t>
            </a:r>
            <a:endParaRPr/>
          </a:p>
          <a:p>
            <a:pPr indent="0" lvl="0" marL="0" marR="0" rtl="1" algn="just">
              <a:spcBef>
                <a:spcPts val="0"/>
              </a:spcBef>
              <a:spcAft>
                <a:spcPts val="0"/>
              </a:spcAft>
              <a:buNone/>
            </a:pPr>
            <a:r>
              <a:rPr b="1" lang="ar-SA" sz="2400" u="sng">
                <a:solidFill>
                  <a:schemeClr val="dk1"/>
                </a:solidFill>
                <a:latin typeface="Calibri"/>
                <a:ea typeface="Calibri"/>
                <a:cs typeface="Calibri"/>
                <a:sym typeface="Calibri"/>
              </a:rPr>
              <a:t>وهناك  موطني ضعف في دراسات جامعة أوهايو، وهما: </a:t>
            </a:r>
            <a:endParaRPr b="1" sz="2400" u="sng">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لم تؤخذ العوامل الموقفية وتأثيراتها في السلوك القيادي المؤثرة بعين الاعتبار.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لم ترتبط قياسات بعدي العمل والعلاقات الإنسانية للقائد ومرؤوسيه ارتباطاً عالياً. فقد نظر القائد إلى أسلوبه القيادي من زاوية معينة، في حين نظر المرؤوسون إليه من زاوية أخرى. وقد نتج عن هذا الطرح طرح آخر يتمثل في كيفية قياس الأسلوب القيادي كما يدركه القائد أو كما يدركه المرؤوسون.</a:t>
            </a:r>
            <a:endParaRPr sz="2400">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35"/>
          <p:cNvSpPr/>
          <p:nvPr/>
        </p:nvSpPr>
        <p:spPr>
          <a:xfrm>
            <a:off x="304492" y="1269848"/>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9" name="Google Shape;469;p35"/>
          <p:cNvSpPr/>
          <p:nvPr/>
        </p:nvSpPr>
        <p:spPr>
          <a:xfrm>
            <a:off x="670560" y="1343706"/>
            <a:ext cx="10962640" cy="4562959"/>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0" name="Google Shape;470;p35"/>
          <p:cNvSpPr txBox="1"/>
          <p:nvPr/>
        </p:nvSpPr>
        <p:spPr>
          <a:xfrm>
            <a:off x="812800" y="1343706"/>
            <a:ext cx="10539211" cy="4154984"/>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400">
                <a:solidFill>
                  <a:schemeClr val="dk1"/>
                </a:solidFill>
                <a:latin typeface="Calibri"/>
                <a:ea typeface="Calibri"/>
                <a:cs typeface="Calibri"/>
                <a:sym typeface="Calibri"/>
              </a:rPr>
              <a:t>في الوقت الذي كان فيه الباحثون من جامعة أوهايو منشغلين بالكشف عن اساليب السلوك القيادي التي يمكن ان تؤدي الى زيادة في انجاز الجماعة وارتفاع في رضاهم الوظيفي، كان الباحثون السلوكيون في جامعة ميتشيغان الامريكية أيضا منهمكين في دراساتهم حول الموضوع نفسه. وربما من قبيل الصدفة أنهم قد طوروا أستبيانين لتحديد وقياس السلوك القيادي، يشبهان استبياني جامعة أوهايو، وهما:</a:t>
            </a:r>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أسلوب القيادة المتمركز حول العمل Job-Centered Leadership Style الذي يشدد على الإشراف الصارم على العمل، واللجوء الى القوة القانونية، وقوة الإكراه، والتقيد الدقيق بجداول الاجتماعات، وتقويم الإنجاز. وكما هو واضح فإن هذا الأسلوب القيادي يشبه بعد العمل في دراسات جامعة أوهايو.</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 أسلوب القيادة المتمركز حول العاملين Employee-Centered Leadership Style الذي يشدد على الاهتمام بالعاملين، وتفقد شؤونهم، والعمل على إشباع حاجاتهم ومتابعة تقدمهم الوظيفي ونموهم الشخصي، واشراكهم في عملية صنع القرارات الادارية ولعل هذا الأسلوب القيادي يشبه بعد العلاقات الإنسانية في دراسات جامعة أوهايو. </a:t>
            </a:r>
            <a:endParaRPr sz="2400">
              <a:solidFill>
                <a:schemeClr val="dk1"/>
              </a:solidFill>
              <a:latin typeface="Calibri"/>
              <a:ea typeface="Calibri"/>
              <a:cs typeface="Calibri"/>
              <a:sym typeface="Calibri"/>
            </a:endParaRPr>
          </a:p>
        </p:txBody>
      </p:sp>
      <p:pic>
        <p:nvPicPr>
          <p:cNvPr id="471" name="Google Shape;471;p35"/>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472" name="Google Shape;472;p3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473" name="Google Shape;473;p35"/>
          <p:cNvSpPr/>
          <p:nvPr/>
        </p:nvSpPr>
        <p:spPr>
          <a:xfrm>
            <a:off x="3665687" y="468800"/>
            <a:ext cx="4220579" cy="46166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a:solidFill>
                  <a:schemeClr val="dk1"/>
                </a:solidFill>
                <a:latin typeface="Calibri"/>
                <a:ea typeface="Calibri"/>
                <a:cs typeface="Calibri"/>
                <a:sym typeface="Calibri"/>
              </a:rPr>
              <a:t>3. دراسات جامعة ميتشيغان Michigan</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36"/>
          <p:cNvSpPr/>
          <p:nvPr/>
        </p:nvSpPr>
        <p:spPr>
          <a:xfrm>
            <a:off x="670560" y="1343706"/>
            <a:ext cx="10962640" cy="4562959"/>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9" name="Google Shape;479;p36"/>
          <p:cNvSpPr txBox="1"/>
          <p:nvPr/>
        </p:nvSpPr>
        <p:spPr>
          <a:xfrm>
            <a:off x="812800" y="1343706"/>
            <a:ext cx="10539211" cy="452431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u="sng">
                <a:solidFill>
                  <a:schemeClr val="dk1"/>
                </a:solidFill>
                <a:latin typeface="Calibri"/>
                <a:ea typeface="Calibri"/>
                <a:cs typeface="Calibri"/>
                <a:sym typeface="Calibri"/>
              </a:rPr>
              <a:t>يمكن القول ان هناك موطني قوة لدراسات جامعة ميتشيغان، وهما: </a:t>
            </a:r>
            <a:endParaRPr b="1" sz="2400" u="sng">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تطوير أدوات لقياس السلوك القيادي بصورة تحاكي ما توصلت اليه دراسات جامعة أوهايو.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 التأكيد على أن سلوك القائد المتمركز حول العامل هو الأكثر ملاءمة وتأثيراً.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b="1" lang="ar-SA" sz="2400" u="sng">
                <a:solidFill>
                  <a:schemeClr val="dk1"/>
                </a:solidFill>
                <a:latin typeface="Calibri"/>
                <a:ea typeface="Calibri"/>
                <a:cs typeface="Calibri"/>
                <a:sym typeface="Calibri"/>
              </a:rPr>
              <a:t>وكدراسات شقيقتيها الامريكيتين السابقتين؛ جامعة أيوا وجامعة أوهايو، فإن دراسات جامعة ميتشيغان لم تسلم هي الاخرى من النقد، والكشف عن أوجه الضعف الذي رأى ناقدوها انه يتمثل في جانبين، وهما:</a:t>
            </a:r>
            <a:endParaRPr b="1" sz="2400" u="sng">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 تجاهلها لتأثيرات الموقف على فاعلية القيادة. اذ ان هناك دليلاً يؤكد أن أسلوب القائد أو سلوكه يتغير من موقف لآخر. فمثلاً قد يُظهر القائد أسلوباً متمركزاً حول العامل تحت الظروف الاعتيادية، أو عندما يسير عمل الجماعة أو نشاطها بشكل منسجم. وعلى أية حال، فعندما تكون هناك ضغوط لإنهاء العمل في مواعيده المحددة، فإن القائد قد يبدل سلوكه ليكون أكثر تمركزاً حول العمل.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تجاهلها للعوامل الموقفية الأخرى مثل تماسك الجماعة، وطبيعة الخصائص الشخصية للمرؤوسين، أو خصائص المهمة، التي لم تؤخذ بعين الاعتبار. ذلك أن قائد جماعة غير متماسكة قد يتصرف بشكل مختلف تماماً عن قائد جماعة متماسكة، حتى لو كانا يعملان من اجل إنجاز مهمات متشابهة. </a:t>
            </a:r>
            <a:endParaRPr sz="2400">
              <a:solidFill>
                <a:schemeClr val="dk1"/>
              </a:solidFill>
              <a:latin typeface="Calibri"/>
              <a:ea typeface="Calibri"/>
              <a:cs typeface="Calibri"/>
              <a:sym typeface="Calibri"/>
            </a:endParaRPr>
          </a:p>
        </p:txBody>
      </p:sp>
      <p:pic>
        <p:nvPicPr>
          <p:cNvPr id="480" name="Google Shape;480;p36"/>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481" name="Google Shape;481;p3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482" name="Google Shape;482;p36"/>
          <p:cNvSpPr/>
          <p:nvPr/>
        </p:nvSpPr>
        <p:spPr>
          <a:xfrm>
            <a:off x="3104412" y="468800"/>
            <a:ext cx="5343130" cy="46166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a:solidFill>
                  <a:schemeClr val="dk1"/>
                </a:solidFill>
                <a:latin typeface="Calibri"/>
                <a:ea typeface="Calibri"/>
                <a:cs typeface="Calibri"/>
                <a:sym typeface="Calibri"/>
              </a:rPr>
              <a:t>مواطن القوة والضعف في دراسات جامعة ميتشيغان </a:t>
            </a:r>
            <a:endParaRPr b="1" sz="2400">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37"/>
          <p:cNvSpPr/>
          <p:nvPr/>
        </p:nvSpPr>
        <p:spPr>
          <a:xfrm>
            <a:off x="304492" y="1269848"/>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8" name="Google Shape;488;p37"/>
          <p:cNvSpPr/>
          <p:nvPr/>
        </p:nvSpPr>
        <p:spPr>
          <a:xfrm>
            <a:off x="914400" y="1269848"/>
            <a:ext cx="10354614" cy="4838301"/>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9" name="Google Shape;489;p37"/>
          <p:cNvSpPr txBox="1"/>
          <p:nvPr/>
        </p:nvSpPr>
        <p:spPr>
          <a:xfrm>
            <a:off x="1191295" y="1391453"/>
            <a:ext cx="9871657" cy="3785652"/>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4. نظرية رنسس لیکرت Rensis Likert أنماط القيادة الاربعة </a:t>
            </a:r>
            <a:endParaRPr b="1" sz="24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لم يكتف الباحثون السلوكيون بما آلت اليه نتائج دراسات الجامعات الجامعة الامريكية الثلاث أيوا وأوهايو وميتشيغان، بل استمرت دراساتهم وتجاربهم المكثفة حول اساليب (أنماط) القيادة في الكثير من المنظمات.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وفي هذا السياق فقد قدم رنسس ليکرت Rensis Libert عام 1961 في كتابه أنماط جديدة في الإدارة      New Patterns of Management  نظاما إداريا جديداً، أوضح فيه أنه لا يوجد نمط إداري (قيادي) واحد ، وإنما مجموعة من الأنماط الإدارية (القيادية) المختلفة، التي يمكن أن تصور على شكل سلسلة متصلة من أربع حلقات تبدأ من نظام (1) وتنتهي في نظام (4) مروراً بنظامي (2) و(3). وقد اسمى ليكرت نظريته هذه بنظام4   System 1 - System</a:t>
            </a:r>
            <a:endParaRPr/>
          </a:p>
        </p:txBody>
      </p:sp>
      <p:pic>
        <p:nvPicPr>
          <p:cNvPr id="490" name="Google Shape;490;p37"/>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491" name="Google Shape;491;p37"/>
          <p:cNvSpPr txBox="1"/>
          <p:nvPr/>
        </p:nvSpPr>
        <p:spPr>
          <a:xfrm>
            <a:off x="4328048" y="640276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492" name="Google Shape;492;p37"/>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sp>
        <p:nvSpPr>
          <p:cNvPr id="497" name="Google Shape;497;p38"/>
          <p:cNvSpPr/>
          <p:nvPr/>
        </p:nvSpPr>
        <p:spPr>
          <a:xfrm>
            <a:off x="335279" y="914400"/>
            <a:ext cx="11545545" cy="5339831"/>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8" name="Google Shape;498;p38"/>
          <p:cNvSpPr txBox="1"/>
          <p:nvPr/>
        </p:nvSpPr>
        <p:spPr>
          <a:xfrm>
            <a:off x="311176" y="929696"/>
            <a:ext cx="11308080" cy="532453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000">
                <a:solidFill>
                  <a:schemeClr val="dk1"/>
                </a:solidFill>
                <a:latin typeface="Calibri"/>
                <a:ea typeface="Calibri"/>
                <a:cs typeface="Calibri"/>
                <a:sym typeface="Calibri"/>
              </a:rPr>
              <a:t>نظام 1: النمط الاستبدادي / التسلطي Exploitative Authoritative وفي هذا النمط فإن المدير يصنف على أنه او توقراطي، ومستبد، وتسلطي، ومستغل. فهو لا يثق بالمرؤوسين مطلقا، وكل القرارات يصنعها هو وحده. والاتصالات تنازلية، أي تنبع من رأس قمة المؤسسة (أو المدير) إلى أسفل فقط، ولا يوجد تغذية راجعة في هذا النمط من الاتصالات والدافعية للعمل تأتي من خلال التهديد والعقاب والخوف. أما المكافآت فنادراً ما تمنح أي في مناسبات قليلة.</a:t>
            </a:r>
            <a:endParaRPr/>
          </a:p>
          <a:p>
            <a:pPr indent="0" lvl="0" marL="0" marR="0" rtl="1" algn="just">
              <a:spcBef>
                <a:spcPts val="0"/>
              </a:spcBef>
              <a:spcAft>
                <a:spcPts val="0"/>
              </a:spcAft>
              <a:buNone/>
            </a:pPr>
            <a:r>
              <a:rPr lang="ar-SA" sz="2000">
                <a:solidFill>
                  <a:schemeClr val="dk1"/>
                </a:solidFill>
                <a:latin typeface="Calibri"/>
                <a:ea typeface="Calibri"/>
                <a:cs typeface="Calibri"/>
                <a:sym typeface="Calibri"/>
              </a:rPr>
              <a:t>نظام 2 :النمط الاستبدادي الكريم / المتسامح Benevolent Authoritative وفي هذا النمط فإن المدير يثق قليلاً بالمرؤوسين، ومعظم القرارات تصنع في القمة، وقليل منها في القاعدة والخوف والتهديد ما زالا يستخدمان كدافع للعمل، ولكن بصورة أقل من نظام (1) . أما الاتصال، فكثيره تنازلي من القمة إلى القاعدة، ولكن جزءً قليلا منه يكون تصاعدياً من القاعدة إلى القمة، ويكون ذلك حينما يبحث المدير عن أفكار من مرؤوسيه قبل اتخاذ القرار.</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000">
                <a:solidFill>
                  <a:schemeClr val="dk1"/>
                </a:solidFill>
                <a:latin typeface="Calibri"/>
                <a:ea typeface="Calibri"/>
                <a:cs typeface="Calibri"/>
                <a:sym typeface="Calibri"/>
              </a:rPr>
              <a:t> نظام 3: النمط الاستشاري الديمقراطي Consultative Democratic وفي هذا النمط فإن المدير يثق بمرؤوسيه بدرجة كبيرة ولكنها ليست كاملة. وفيما يتعلق بعملية اتخاذ القرارات فإن السياسة العامة أو الأهداف العريضة الكبرى تصنع في القمة، أما الأهداف التفصيلية أو الفرعية فإنها تصنع في القاعدة. أما الاتصالات فإنها تسير بشكل تصاعدي أكثر منها بشكل تنازلي. ويحاول المدير ان يستخدم أفكار مرؤوسيه بطريقة بناءة، كما أنه يستخدم غالباً الحوافز الإيجابية ونادرا الحوافز السلبية (العقاب).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000">
                <a:solidFill>
                  <a:schemeClr val="dk1"/>
                </a:solidFill>
                <a:latin typeface="Calibri"/>
                <a:ea typeface="Calibri"/>
                <a:cs typeface="Calibri"/>
                <a:sym typeface="Calibri"/>
              </a:rPr>
              <a:t>نظام 4: النمط التشاركي الديمقراطي Participative Democratic وفي هذا النمط، فإن المدير يثق بمرؤوسيه ثقة كاملة ومطلقة في كل الأمور. وفي ما يتعلق بصنع القرارات، فإن المدير يشجع اتخاذ القرارات في كل المستويات الإدارية، ودائماً يحصل على الأفكار والآراء من مرؤوسيه، أي أن الاتصالات تسير عمودية وأفقية وبالاتجاهات كافة، لا بل إن المدير يعتمد على الاتصالات في توحيد المجموعة. كما أن المدير يوظف الحوافز الإيجابية، وبخاصة المعنوية منها بشكل كبير، كدافع نحو تحقيق الأهداف، ويؤمن بأن الدوافع نحو العمل تتأتى من خلال تحقيق الحاجات ذات المستوى العالي (تحقيق الذات).</a:t>
            </a:r>
            <a:endParaRPr/>
          </a:p>
        </p:txBody>
      </p:sp>
      <p:pic>
        <p:nvPicPr>
          <p:cNvPr id="499" name="Google Shape;499;p38"/>
          <p:cNvPicPr preferRelativeResize="0"/>
          <p:nvPr/>
        </p:nvPicPr>
        <p:blipFill rotWithShape="1">
          <a:blip r:embed="rId3">
            <a:alphaModFix/>
          </a:blip>
          <a:srcRect b="0" l="0" r="0" t="0"/>
          <a:stretch/>
        </p:blipFill>
        <p:spPr>
          <a:xfrm>
            <a:off x="9497088" y="87722"/>
            <a:ext cx="2383737" cy="662130"/>
          </a:xfrm>
          <a:prstGeom prst="rect">
            <a:avLst/>
          </a:prstGeom>
          <a:solidFill>
            <a:schemeClr val="dk1"/>
          </a:solidFill>
          <a:ln>
            <a:noFill/>
          </a:ln>
        </p:spPr>
      </p:pic>
      <p:sp>
        <p:nvSpPr>
          <p:cNvPr id="500" name="Google Shape;500;p3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501" name="Google Shape;501;p38"/>
          <p:cNvSpPr/>
          <p:nvPr/>
        </p:nvSpPr>
        <p:spPr>
          <a:xfrm>
            <a:off x="2942626" y="288187"/>
            <a:ext cx="6045180" cy="46166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rgbClr val="000000"/>
                </a:solidFill>
                <a:latin typeface="Calibri"/>
                <a:ea typeface="Calibri"/>
                <a:cs typeface="Calibri"/>
                <a:sym typeface="Calibri"/>
              </a:rPr>
              <a:t>نظرية رنسس لیکرت Rensis Likert أنماط القيادة الاربعة </a:t>
            </a:r>
            <a:endParaRPr b="1" sz="2400">
              <a:solidFill>
                <a:srgbClr val="000000"/>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39"/>
          <p:cNvSpPr/>
          <p:nvPr/>
        </p:nvSpPr>
        <p:spPr>
          <a:xfrm>
            <a:off x="5882639" y="1269848"/>
            <a:ext cx="5998185" cy="495808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7" name="Google Shape;507;p39"/>
          <p:cNvSpPr txBox="1"/>
          <p:nvPr/>
        </p:nvSpPr>
        <p:spPr>
          <a:xfrm>
            <a:off x="6072491" y="1558546"/>
            <a:ext cx="5618480" cy="452431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400">
                <a:solidFill>
                  <a:schemeClr val="dk1"/>
                </a:solidFill>
                <a:latin typeface="Calibri"/>
                <a:ea typeface="Calibri"/>
                <a:cs typeface="Calibri"/>
                <a:sym typeface="Calibri"/>
              </a:rPr>
              <a:t>طور روبرت بليك وجان موتون (Blake &amp; Mouton1994) نظرية الشبكة الإدارية، بعد أن درسا السلوك القيادي في ضوء نتائج الدراسات السابقة. وتعتمد هذه النظرية على تفاعل بعدي أو نمطي القيادة اللذين تم تطويرهما في الدراسات السابقة وهما: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b="1" lang="ar-SA" sz="2400">
                <a:solidFill>
                  <a:schemeClr val="dk1"/>
                </a:solidFill>
                <a:latin typeface="Calibri"/>
                <a:ea typeface="Calibri"/>
                <a:cs typeface="Calibri"/>
                <a:sym typeface="Calibri"/>
              </a:rPr>
              <a:t>الاهتمام بالإنتاج </a:t>
            </a:r>
            <a:r>
              <a:rPr lang="ar-SA" sz="2400">
                <a:solidFill>
                  <a:schemeClr val="dk1"/>
                </a:solidFill>
                <a:latin typeface="Calibri"/>
                <a:ea typeface="Calibri"/>
                <a:cs typeface="Calibri"/>
                <a:sym typeface="Calibri"/>
              </a:rPr>
              <a:t>Concern for Production والذي يركز فيه القائد اهتمامه الكبير على الإنتاج، في حين يهتم قليلا بالناس (المرؤوسين).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b="1" lang="ar-SA" sz="2400">
                <a:solidFill>
                  <a:schemeClr val="dk1"/>
                </a:solidFill>
                <a:latin typeface="Calibri"/>
                <a:ea typeface="Calibri"/>
                <a:cs typeface="Calibri"/>
                <a:sym typeface="Calibri"/>
              </a:rPr>
              <a:t>الاهتمام بالناس </a:t>
            </a:r>
            <a:r>
              <a:rPr lang="ar-SA" sz="2400">
                <a:solidFill>
                  <a:schemeClr val="dk1"/>
                </a:solidFill>
                <a:latin typeface="Calibri"/>
                <a:ea typeface="Calibri"/>
                <a:cs typeface="Calibri"/>
                <a:sym typeface="Calibri"/>
              </a:rPr>
              <a:t>Concern for People ، وفيه يهتم القائد قليلا بالإنتاج، في حين يركز اهتمامه الأكثر على الناس (المرؤوسين)، ويتصرف بطريقة تجعله محببا ومرغوبا فيه من قبل مرؤوسيه. </a:t>
            </a:r>
            <a:endParaRPr sz="2400">
              <a:solidFill>
                <a:schemeClr val="dk1"/>
              </a:solidFill>
              <a:latin typeface="Calibri"/>
              <a:ea typeface="Calibri"/>
              <a:cs typeface="Calibri"/>
              <a:sym typeface="Calibri"/>
            </a:endParaRPr>
          </a:p>
        </p:txBody>
      </p:sp>
      <p:pic>
        <p:nvPicPr>
          <p:cNvPr id="508" name="Google Shape;508;p39"/>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509" name="Google Shape;509;p39"/>
          <p:cNvSpPr txBox="1"/>
          <p:nvPr/>
        </p:nvSpPr>
        <p:spPr>
          <a:xfrm>
            <a:off x="4145168" y="6343762"/>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510" name="Google Shape;510;p39"/>
          <p:cNvSpPr/>
          <p:nvPr/>
        </p:nvSpPr>
        <p:spPr>
          <a:xfrm>
            <a:off x="2658938" y="399239"/>
            <a:ext cx="6259920" cy="46166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a:solidFill>
                  <a:srgbClr val="000000"/>
                </a:solidFill>
                <a:latin typeface="Calibri"/>
                <a:ea typeface="Calibri"/>
                <a:cs typeface="Calibri"/>
                <a:sym typeface="Calibri"/>
              </a:rPr>
              <a:t>5. نظرية بليك وموتون الشبكة الادارية Managerial Grid </a:t>
            </a:r>
            <a:endParaRPr/>
          </a:p>
        </p:txBody>
      </p:sp>
      <p:pic>
        <p:nvPicPr>
          <p:cNvPr id="511" name="Google Shape;511;p39"/>
          <p:cNvPicPr preferRelativeResize="0"/>
          <p:nvPr/>
        </p:nvPicPr>
        <p:blipFill rotWithShape="1">
          <a:blip r:embed="rId4">
            <a:alphaModFix/>
          </a:blip>
          <a:srcRect b="0" l="0" r="0" t="0"/>
          <a:stretch/>
        </p:blipFill>
        <p:spPr>
          <a:xfrm>
            <a:off x="213885" y="1269848"/>
            <a:ext cx="5462693" cy="495808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5" name="Shape 515"/>
        <p:cNvGrpSpPr/>
        <p:nvPr/>
      </p:nvGrpSpPr>
      <p:grpSpPr>
        <a:xfrm>
          <a:off x="0" y="0"/>
          <a:ext cx="0" cy="0"/>
          <a:chOff x="0" y="0"/>
          <a:chExt cx="0" cy="0"/>
        </a:xfrm>
      </p:grpSpPr>
      <p:sp>
        <p:nvSpPr>
          <p:cNvPr id="516" name="Google Shape;516;p40"/>
          <p:cNvSpPr/>
          <p:nvPr/>
        </p:nvSpPr>
        <p:spPr>
          <a:xfrm>
            <a:off x="304491" y="1269848"/>
            <a:ext cx="11576333" cy="4952309"/>
          </a:xfrm>
          <a:prstGeom prst="roundRect">
            <a:avLst>
              <a:gd fmla="val 6140" name="adj"/>
            </a:avLst>
          </a:prstGeom>
          <a:solidFill>
            <a:srgbClr val="DDEAF6">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7" name="Google Shape;517;p40"/>
          <p:cNvSpPr txBox="1"/>
          <p:nvPr/>
        </p:nvSpPr>
        <p:spPr>
          <a:xfrm>
            <a:off x="451965" y="1545399"/>
            <a:ext cx="11281384" cy="4708981"/>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SA" sz="2000">
                <a:solidFill>
                  <a:schemeClr val="dk1"/>
                </a:solidFill>
                <a:latin typeface="Calibri"/>
                <a:ea typeface="Calibri"/>
                <a:cs typeface="Calibri"/>
                <a:sym typeface="Calibri"/>
              </a:rPr>
              <a:t>واعتمادا على هذين البعدين، فقد حددا خمسة أنماط قيادية، يكون نمط القيادة لأحد المديرين إما عاليا في البعدين معا، أم منخفضا فيهما، أم عاليا في أحدهما ومنخفضا في الآخر، وذلك على النحو التالي: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SA" sz="2000">
                <a:solidFill>
                  <a:schemeClr val="dk1"/>
                </a:solidFill>
                <a:latin typeface="Calibri"/>
                <a:ea typeface="Calibri"/>
                <a:cs typeface="Calibri"/>
                <a:sym typeface="Calibri"/>
              </a:rPr>
              <a:t>القائد المنسحب، النسبي(1-1) </a:t>
            </a:r>
            <a:r>
              <a:rPr lang="ar-SA" sz="2000">
                <a:solidFill>
                  <a:schemeClr val="dk1"/>
                </a:solidFill>
                <a:latin typeface="Calibri"/>
                <a:ea typeface="Calibri"/>
                <a:cs typeface="Calibri"/>
                <a:sym typeface="Calibri"/>
              </a:rPr>
              <a:t>Impoverished Leader وهو الذي يترك الأمور دونما تدخل فيها، ولا يهتم سواء بالإنتاج أو بالإنسان، فهو ينسحب من العملية القيادية</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SA" sz="2000">
                <a:solidFill>
                  <a:schemeClr val="dk1"/>
                </a:solidFill>
                <a:latin typeface="Calibri"/>
                <a:ea typeface="Calibri"/>
                <a:cs typeface="Calibri"/>
                <a:sym typeface="Calibri"/>
              </a:rPr>
              <a:t>القائد التسلطي المهتم بالإنتاج(9-1)  </a:t>
            </a:r>
            <a:r>
              <a:rPr lang="ar-SA" sz="2000">
                <a:solidFill>
                  <a:schemeClr val="dk1"/>
                </a:solidFill>
                <a:latin typeface="Calibri"/>
                <a:ea typeface="Calibri"/>
                <a:cs typeface="Calibri"/>
                <a:sym typeface="Calibri"/>
              </a:rPr>
              <a:t>Task/Authoritarian Leader وهو الذي يعطي كل اهتمامه للإنتاج والعمل، ويعطي أدنى اهتمام للعلاقات الإنسانية.</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SA" sz="2000">
                <a:solidFill>
                  <a:schemeClr val="dk1"/>
                </a:solidFill>
                <a:latin typeface="Calibri"/>
                <a:ea typeface="Calibri"/>
                <a:cs typeface="Calibri"/>
                <a:sym typeface="Calibri"/>
              </a:rPr>
              <a:t>القائد الاجتماعي / رئيس نادي (1-9)</a:t>
            </a:r>
            <a:r>
              <a:rPr lang="ar-SA" sz="2000">
                <a:solidFill>
                  <a:schemeClr val="dk1"/>
                </a:solidFill>
                <a:latin typeface="Calibri"/>
                <a:ea typeface="Calibri"/>
                <a:cs typeface="Calibri"/>
                <a:sym typeface="Calibri"/>
              </a:rPr>
              <a:t>Country Club Leader وهو الذي يعطي كل اهتمامه وتركيزه على الناس ومشاعرهم والعلاقات الاجتماعية، ولا يعطي اهتماماً يذكر للإنتاج والعمل.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SA" sz="2000">
                <a:solidFill>
                  <a:schemeClr val="dk1"/>
                </a:solidFill>
                <a:latin typeface="Calibri"/>
                <a:ea typeface="Calibri"/>
                <a:cs typeface="Calibri"/>
                <a:sym typeface="Calibri"/>
              </a:rPr>
              <a:t>القائد الوسط منتصف الطريق (5-5)  </a:t>
            </a:r>
            <a:r>
              <a:rPr lang="ar-SA" sz="2000">
                <a:solidFill>
                  <a:schemeClr val="dk1"/>
                </a:solidFill>
                <a:latin typeface="Calibri"/>
                <a:ea typeface="Calibri"/>
                <a:cs typeface="Calibri"/>
                <a:sym typeface="Calibri"/>
              </a:rPr>
              <a:t>Mid Road Leader وهو الذي اهتماماً . متوسطاً لكل من الإنتاج والناس. ولكن هذا القائد يواجه حرجاً وصعوبة في الحفاظ على التوازن بين هذين البعدين. وإذا ما واجهته مشكلة سرعان ما يضحي بأحد البعدين لصالح الآخر.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SA" sz="2000">
                <a:solidFill>
                  <a:schemeClr val="dk1"/>
                </a:solidFill>
                <a:latin typeface="Calibri"/>
                <a:ea typeface="Calibri"/>
                <a:cs typeface="Calibri"/>
                <a:sym typeface="Calibri"/>
              </a:rPr>
              <a:t>القائد المثالي قائد الفريق (9-9)Team Leader </a:t>
            </a:r>
            <a:r>
              <a:rPr lang="ar-SA" sz="2000">
                <a:solidFill>
                  <a:schemeClr val="dk1"/>
                </a:solidFill>
                <a:latin typeface="Calibri"/>
                <a:ea typeface="Calibri"/>
                <a:cs typeface="Calibri"/>
                <a:sym typeface="Calibri"/>
              </a:rPr>
              <a:t>وهو الذي يهتم بالبعدين معاً: الإنتاج والناس. إذ إنه يهتم بالإنجاز من خلال الأفراد الملتزمين، والتفاعل والترابط بين الأفراد، مما يؤدي إلى الثقة والاحترام. </a:t>
            </a:r>
            <a:endParaRPr/>
          </a:p>
          <a:p>
            <a:pPr indent="0" lvl="0" marL="0" marR="0" rtl="1" algn="just">
              <a:spcBef>
                <a:spcPts val="0"/>
              </a:spcBef>
              <a:spcAft>
                <a:spcPts val="0"/>
              </a:spcAft>
              <a:buNone/>
            </a:pPr>
            <a:r>
              <a:rPr lang="ar-SA" sz="2000">
                <a:solidFill>
                  <a:schemeClr val="dk1"/>
                </a:solidFill>
                <a:latin typeface="Calibri"/>
                <a:ea typeface="Calibri"/>
                <a:cs typeface="Calibri"/>
                <a:sym typeface="Calibri"/>
              </a:rPr>
              <a:t>وتشترك هذه الأنماط القيادية جميعها في التأكيد على أهمية سلوك القائد فيما يتعلق بالعاملين (الإنتاج والإنسان)، ومن ناحية أخرى تؤكد هذه النظرية على أهمية التدريب والتطوير وتستخدم الشبكة على نطاق واسع المعرفة أسلوب القيادة لدى الأفراد ثم وضع برامج التدريب المناسبة لتحسين فاعلية القيادة والوصول إلى النوع المثالي.</a:t>
            </a:r>
            <a:endParaRPr sz="2000">
              <a:solidFill>
                <a:schemeClr val="dk1"/>
              </a:solidFill>
              <a:latin typeface="Calibri"/>
              <a:ea typeface="Calibri"/>
              <a:cs typeface="Calibri"/>
              <a:sym typeface="Calibri"/>
            </a:endParaRPr>
          </a:p>
        </p:txBody>
      </p:sp>
      <p:pic>
        <p:nvPicPr>
          <p:cNvPr id="518" name="Google Shape;518;p40"/>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519" name="Google Shape;519;p4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520" name="Google Shape;520;p40"/>
          <p:cNvSpPr/>
          <p:nvPr/>
        </p:nvSpPr>
        <p:spPr>
          <a:xfrm>
            <a:off x="2658939" y="399239"/>
            <a:ext cx="6259919" cy="46166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400">
                <a:solidFill>
                  <a:srgbClr val="000000"/>
                </a:solidFill>
                <a:latin typeface="Calibri"/>
                <a:ea typeface="Calibri"/>
                <a:cs typeface="Calibri"/>
                <a:sym typeface="Calibri"/>
              </a:rPr>
              <a:t>6. نظرية بليك وموتون الشبكة الادارية Managerial Grid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41"/>
          <p:cNvSpPr/>
          <p:nvPr/>
        </p:nvSpPr>
        <p:spPr>
          <a:xfrm>
            <a:off x="304492" y="1269848"/>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6" name="Google Shape;526;p41"/>
          <p:cNvSpPr/>
          <p:nvPr/>
        </p:nvSpPr>
        <p:spPr>
          <a:xfrm>
            <a:off x="914400" y="1269848"/>
            <a:ext cx="10354614" cy="4203673"/>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7" name="Google Shape;527;p41"/>
          <p:cNvSpPr txBox="1"/>
          <p:nvPr/>
        </p:nvSpPr>
        <p:spPr>
          <a:xfrm>
            <a:off x="922986" y="1540413"/>
            <a:ext cx="9871657" cy="3046988"/>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6. نظرية تاننباوم وشميدت المشاركة أو الخط المستمر Theory of Tannenbaum </a:t>
            </a:r>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قام روبرت تا ننباوم ووارین میت بدراسة أنماط وأساليب القيادة المختلفة التي تمخضت عنها الدراسات السابقة ومن ثم قاما بتصنيف أنماط السلوك القيادي بالاعتماد على عاملين:</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 مدى استخدام السلطة من قبل القائد المدير. </a:t>
            </a:r>
            <a:endParaRPr sz="24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400"/>
              <a:buFont typeface="Calibri"/>
              <a:buAutoNum type="arabicPeriod"/>
            </a:pPr>
            <a:r>
              <a:rPr lang="ar-SA" sz="2400">
                <a:solidFill>
                  <a:schemeClr val="dk1"/>
                </a:solidFill>
                <a:latin typeface="Calibri"/>
                <a:ea typeface="Calibri"/>
                <a:cs typeface="Calibri"/>
                <a:sym typeface="Calibri"/>
              </a:rPr>
              <a:t>مدى الحرية المسموحة للمرؤوسين في عملية صنع القرارات.</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واعتماداً على ذلك، فقد طورا نظرية المشاركة، والتي اشتهرت بنظرية الخط المستمر في القيادة ويعتقد الباحثان أن لدى القائد بدائل كثيرة (7 على الأقل) من السلوك القيادي تتدرج على خط ممتد حسب السلطة التي يمارسها القائد ومدى الحرية التي يتيحها لمرؤوسيه.</a:t>
            </a:r>
            <a:endParaRPr sz="2400">
              <a:solidFill>
                <a:schemeClr val="dk1"/>
              </a:solidFill>
              <a:latin typeface="Calibri"/>
              <a:ea typeface="Calibri"/>
              <a:cs typeface="Calibri"/>
              <a:sym typeface="Calibri"/>
            </a:endParaRPr>
          </a:p>
        </p:txBody>
      </p:sp>
      <p:pic>
        <p:nvPicPr>
          <p:cNvPr id="528" name="Google Shape;528;p41"/>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529" name="Google Shape;529;p41"/>
          <p:cNvSpPr txBox="1"/>
          <p:nvPr/>
        </p:nvSpPr>
        <p:spPr>
          <a:xfrm>
            <a:off x="4328048" y="6457890"/>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530" name="Google Shape;530;p41"/>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p42"/>
          <p:cNvSpPr/>
          <p:nvPr/>
        </p:nvSpPr>
        <p:spPr>
          <a:xfrm>
            <a:off x="254000" y="1269848"/>
            <a:ext cx="11541760" cy="5133434"/>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6" name="Google Shape;536;p42"/>
          <p:cNvSpPr txBox="1"/>
          <p:nvPr/>
        </p:nvSpPr>
        <p:spPr>
          <a:xfrm>
            <a:off x="396240" y="1540413"/>
            <a:ext cx="11135360" cy="4893647"/>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6. نظرية تاننباوم وشميدت المشاركة أو الخط المستمر Theory of Tannenbaum </a:t>
            </a:r>
            <a:endParaRPr/>
          </a:p>
          <a:p>
            <a:pPr indent="0" lvl="0" marL="0" marR="0" rtl="1" algn="just">
              <a:spcBef>
                <a:spcPts val="0"/>
              </a:spcBef>
              <a:spcAft>
                <a:spcPts val="0"/>
              </a:spcAft>
              <a:buNone/>
            </a:pPr>
            <a:r>
              <a:rPr b="1" lang="ar-SA" sz="2400">
                <a:solidFill>
                  <a:schemeClr val="dk1"/>
                </a:solidFill>
                <a:latin typeface="Calibri"/>
                <a:ea typeface="Calibri"/>
                <a:cs typeface="Calibri"/>
                <a:sym typeface="Calibri"/>
              </a:rPr>
              <a:t>النمط الأول: </a:t>
            </a:r>
            <a:r>
              <a:rPr lang="ar-SA" sz="2400">
                <a:solidFill>
                  <a:schemeClr val="dk1"/>
                </a:solidFill>
                <a:latin typeface="Calibri"/>
                <a:ea typeface="Calibri"/>
                <a:cs typeface="Calibri"/>
                <a:sym typeface="Calibri"/>
              </a:rPr>
              <a:t>وفيه لا يعطي الرئيس لمرؤوسيه أي فرصة للمشاركة المباشرة في عملية اتخاذ القرارات، فالقائد يقرر المشكلة ويحدد الإجراءات البديلة ويختار إحداها ويطلب من الجماعة تنفيذه.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 </a:t>
            </a:r>
            <a:r>
              <a:rPr b="1" lang="ar-SA" sz="2400">
                <a:solidFill>
                  <a:schemeClr val="dk1"/>
                </a:solidFill>
                <a:latin typeface="Calibri"/>
                <a:ea typeface="Calibri"/>
                <a:cs typeface="Calibri"/>
                <a:sym typeface="Calibri"/>
              </a:rPr>
              <a:t>النمط الثاني: </a:t>
            </a:r>
            <a:r>
              <a:rPr lang="ar-SA" sz="2400">
                <a:solidFill>
                  <a:schemeClr val="dk1"/>
                </a:solidFill>
                <a:latin typeface="Calibri"/>
                <a:ea typeface="Calibri"/>
                <a:cs typeface="Calibri"/>
                <a:sym typeface="Calibri"/>
              </a:rPr>
              <a:t>وفيه يحاول الرئيس إقناع المرؤوسين بقبول القرار.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 </a:t>
            </a:r>
            <a:r>
              <a:rPr b="1" lang="ar-SA" sz="2400">
                <a:solidFill>
                  <a:schemeClr val="dk1"/>
                </a:solidFill>
                <a:latin typeface="Calibri"/>
                <a:ea typeface="Calibri"/>
                <a:cs typeface="Calibri"/>
                <a:sym typeface="Calibri"/>
              </a:rPr>
              <a:t>النمط الثالث: </a:t>
            </a:r>
            <a:r>
              <a:rPr lang="ar-SA" sz="2400">
                <a:solidFill>
                  <a:schemeClr val="dk1"/>
                </a:solidFill>
                <a:latin typeface="Calibri"/>
                <a:ea typeface="Calibri"/>
                <a:cs typeface="Calibri"/>
                <a:sym typeface="Calibri"/>
              </a:rPr>
              <a:t>وفيه يقوم القائد بإعطاء المرؤوسين الفرصة لتعرف حيثيات القرار، فبدلاً من توضيح ، قبولهم للقرار، يدعوهم لتوجيه الأسئلة سبب ويأخذ بعض الوقت في تفاصيل تفكيره ونواياه.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 </a:t>
            </a:r>
            <a:r>
              <a:rPr b="1" lang="ar-SA" sz="2400">
                <a:solidFill>
                  <a:schemeClr val="dk1"/>
                </a:solidFill>
                <a:latin typeface="Calibri"/>
                <a:ea typeface="Calibri"/>
                <a:cs typeface="Calibri"/>
                <a:sym typeface="Calibri"/>
              </a:rPr>
              <a:t>النمط الرابع </a:t>
            </a:r>
            <a:r>
              <a:rPr lang="ar-SA" sz="2400">
                <a:solidFill>
                  <a:schemeClr val="dk1"/>
                </a:solidFill>
                <a:latin typeface="Calibri"/>
                <a:ea typeface="Calibri"/>
                <a:cs typeface="Calibri"/>
                <a:sym typeface="Calibri"/>
              </a:rPr>
              <a:t>وفيه يعطي القائد للمرؤوسين لأول مرة الفرصة للتأثير في القرار ولكنه يحتفظ لنفسه بالمسؤولية عن تحديد المشكلة وتطوير حل مبدئي لها.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b="1" lang="ar-SA" sz="2400">
                <a:solidFill>
                  <a:schemeClr val="dk1"/>
                </a:solidFill>
                <a:latin typeface="Calibri"/>
                <a:ea typeface="Calibri"/>
                <a:cs typeface="Calibri"/>
                <a:sym typeface="Calibri"/>
              </a:rPr>
              <a:t>النمط الخامس </a:t>
            </a:r>
            <a:r>
              <a:rPr lang="ar-SA" sz="2400">
                <a:solidFill>
                  <a:schemeClr val="dk1"/>
                </a:solidFill>
                <a:latin typeface="Calibri"/>
                <a:ea typeface="Calibri"/>
                <a:cs typeface="Calibri"/>
                <a:sym typeface="Calibri"/>
              </a:rPr>
              <a:t>وفيه يقوم القائد بتعرف آراء المرؤوسين قبل أن يتخذ القرار، سواء الأولي أو النهائي، فهو يحترم معرفتهم ويتعرف إلى مقدرتهم على اقتراح الحلول، وبعد تقييم الأفكار المختلفة يختار الحل الذي يعده مناسباً.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b="1" lang="ar-SA" sz="2400">
                <a:solidFill>
                  <a:schemeClr val="dk1"/>
                </a:solidFill>
                <a:latin typeface="Calibri"/>
                <a:ea typeface="Calibri"/>
                <a:cs typeface="Calibri"/>
                <a:sym typeface="Calibri"/>
              </a:rPr>
              <a:t>النمط السادس: </a:t>
            </a:r>
            <a:r>
              <a:rPr lang="ar-SA" sz="2400">
                <a:solidFill>
                  <a:schemeClr val="dk1"/>
                </a:solidFill>
                <a:latin typeface="Calibri"/>
                <a:ea typeface="Calibri"/>
                <a:cs typeface="Calibri"/>
                <a:sym typeface="Calibri"/>
              </a:rPr>
              <a:t>وفيه يضع القائد إطارا عاما، ويفوض المرؤوسين اتخاذ القرار. </a:t>
            </a:r>
            <a:endParaRPr sz="2400">
              <a:solidFill>
                <a:schemeClr val="dk1"/>
              </a:solidFill>
              <a:latin typeface="Calibri"/>
              <a:ea typeface="Calibri"/>
              <a:cs typeface="Calibri"/>
              <a:sym typeface="Calibri"/>
            </a:endParaRPr>
          </a:p>
          <a:p>
            <a:pPr indent="0" lvl="0" marL="0" marR="0" rtl="1" algn="just">
              <a:spcBef>
                <a:spcPts val="0"/>
              </a:spcBef>
              <a:spcAft>
                <a:spcPts val="0"/>
              </a:spcAft>
              <a:buNone/>
            </a:pPr>
            <a:r>
              <a:rPr b="1" lang="ar-SA" sz="2400">
                <a:solidFill>
                  <a:schemeClr val="dk1"/>
                </a:solidFill>
                <a:latin typeface="Calibri"/>
                <a:ea typeface="Calibri"/>
                <a:cs typeface="Calibri"/>
                <a:sym typeface="Calibri"/>
              </a:rPr>
              <a:t>النمط السابع </a:t>
            </a:r>
            <a:r>
              <a:rPr lang="ar-SA" sz="2400">
                <a:solidFill>
                  <a:schemeClr val="dk1"/>
                </a:solidFill>
                <a:latin typeface="Calibri"/>
                <a:ea typeface="Calibri"/>
                <a:cs typeface="Calibri"/>
                <a:sym typeface="Calibri"/>
              </a:rPr>
              <a:t>وفيه يسمح القائد للمرؤوسين بحرية العمل ضمن حدود تعليمات المنظمة وقواعدها وضمن ما يسمح به الرئيس الاعلى.</a:t>
            </a:r>
            <a:endParaRPr sz="2400">
              <a:solidFill>
                <a:schemeClr val="dk1"/>
              </a:solidFill>
              <a:latin typeface="Calibri"/>
              <a:ea typeface="Calibri"/>
              <a:cs typeface="Calibri"/>
              <a:sym typeface="Calibri"/>
            </a:endParaRPr>
          </a:p>
        </p:txBody>
      </p:sp>
      <p:pic>
        <p:nvPicPr>
          <p:cNvPr id="537" name="Google Shape;537;p42"/>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538" name="Google Shape;538;p42"/>
          <p:cNvSpPr txBox="1"/>
          <p:nvPr/>
        </p:nvSpPr>
        <p:spPr>
          <a:xfrm>
            <a:off x="4328048" y="6457890"/>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539" name="Google Shape;539;p42"/>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sp>
        <p:nvSpPr>
          <p:cNvPr id="544" name="Google Shape;544;p43"/>
          <p:cNvSpPr txBox="1"/>
          <p:nvPr/>
        </p:nvSpPr>
        <p:spPr>
          <a:xfrm>
            <a:off x="782320" y="894394"/>
            <a:ext cx="10627360" cy="4093428"/>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SA" sz="2400">
                <a:solidFill>
                  <a:schemeClr val="dk1"/>
                </a:solidFill>
                <a:latin typeface="Calibri"/>
                <a:ea typeface="Calibri"/>
                <a:cs typeface="Calibri"/>
                <a:sym typeface="Calibri"/>
              </a:rPr>
              <a:t>تقييم النظريات السلوكية في القيادة</a:t>
            </a:r>
            <a:endParaRPr b="1" sz="2400">
              <a:solidFill>
                <a:schemeClr val="dk1"/>
              </a:solidFill>
              <a:latin typeface="Calibri"/>
              <a:ea typeface="Calibri"/>
              <a:cs typeface="Calibri"/>
              <a:sym typeface="Calibri"/>
            </a:endParaRPr>
          </a:p>
          <a:p>
            <a:pPr indent="0" lvl="0" marL="0" marR="0" rtl="1" algn="just">
              <a:spcBef>
                <a:spcPts val="0"/>
              </a:spcBef>
              <a:spcAft>
                <a:spcPts val="0"/>
              </a:spcAft>
              <a:buNone/>
            </a:pPr>
            <a:r>
              <a:rPr lang="ar-SA" sz="2400">
                <a:solidFill>
                  <a:schemeClr val="dk1"/>
                </a:solidFill>
                <a:latin typeface="Calibri"/>
                <a:ea typeface="Calibri"/>
                <a:cs typeface="Calibri"/>
                <a:sym typeface="Calibri"/>
              </a:rPr>
              <a:t> اشتملت النظريات القيادية السلوكية، الأكثر شيوعا في الادب التربوي على ست نظريات رئيسة وهي دراسات جامعات أيوا، وأوهايو، وميتشيغان، وانظم الاربعة (ليكرت)، والشبكة الادارية بليك وموتون)، والمشاركة والخط المستمر (تاننباوم وشميدت). لقد قدمت هذه الدراسات والنظريات مساهمات مهة في مجال أنماط السلوك القيادي. </a:t>
            </a:r>
            <a:endParaRPr/>
          </a:p>
          <a:p>
            <a:pPr indent="0" lvl="0" marL="0" marR="0" rtl="1" algn="just">
              <a:spcBef>
                <a:spcPts val="0"/>
              </a:spcBef>
              <a:spcAft>
                <a:spcPts val="0"/>
              </a:spcAft>
              <a:buNone/>
            </a:pPr>
            <a:r>
              <a:rPr b="1" lang="ar-SA" sz="2000">
                <a:solidFill>
                  <a:schemeClr val="dk1"/>
                </a:solidFill>
                <a:latin typeface="Calibri"/>
                <a:ea typeface="Calibri"/>
                <a:cs typeface="Calibri"/>
                <a:sym typeface="Calibri"/>
              </a:rPr>
              <a:t>ان استعراض نتائج هذه الدراسات تقودنا الى استنتاج ما يلي</a:t>
            </a:r>
            <a:endParaRPr b="1" sz="20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000"/>
              <a:buFont typeface="Calibri"/>
              <a:buAutoNum type="arabicPeriod"/>
            </a:pPr>
            <a:r>
              <a:rPr lang="ar-SA" sz="2000">
                <a:solidFill>
                  <a:schemeClr val="dk1"/>
                </a:solidFill>
                <a:latin typeface="Calibri"/>
                <a:ea typeface="Calibri"/>
                <a:cs typeface="Calibri"/>
                <a:sym typeface="Calibri"/>
              </a:rPr>
              <a:t>يعد النمط القيادي أحد أهم المتغيرات المؤثرة في العمل. </a:t>
            </a:r>
            <a:endParaRPr sz="20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000"/>
              <a:buFont typeface="Calibri"/>
              <a:buAutoNum type="arabicPeriod"/>
            </a:pPr>
            <a:r>
              <a:rPr lang="ar-SA" sz="2000">
                <a:solidFill>
                  <a:schemeClr val="dk1"/>
                </a:solidFill>
                <a:latin typeface="Calibri"/>
                <a:ea typeface="Calibri"/>
                <a:cs typeface="Calibri"/>
                <a:sym typeface="Calibri"/>
              </a:rPr>
              <a:t>تتفق الدراسات السلوكية على نمط قيادي بعينه، كنمط وحيد في التأثير على المرؤوسين. ذلك ان نتائج هذه الدراسات كانت متضاربة احيانا. </a:t>
            </a:r>
            <a:endParaRPr sz="20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000"/>
              <a:buFont typeface="Calibri"/>
              <a:buAutoNum type="arabicPeriod"/>
            </a:pPr>
            <a:r>
              <a:rPr lang="ar-SA" sz="2000">
                <a:solidFill>
                  <a:schemeClr val="dk1"/>
                </a:solidFill>
                <a:latin typeface="Calibri"/>
                <a:ea typeface="Calibri"/>
                <a:cs typeface="Calibri"/>
                <a:sym typeface="Calibri"/>
              </a:rPr>
              <a:t>أشارت هذه الدراسات الى ان النمط القيادي التسلطي يقود، في الاغلب، الى مستويات انتاجية عالية.</a:t>
            </a:r>
            <a:endParaRPr sz="20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000"/>
              <a:buFont typeface="Calibri"/>
              <a:buAutoNum type="arabicPeriod"/>
            </a:pPr>
            <a:r>
              <a:rPr lang="ar-SA" sz="2000">
                <a:solidFill>
                  <a:schemeClr val="dk1"/>
                </a:solidFill>
                <a:latin typeface="Calibri"/>
                <a:ea typeface="Calibri"/>
                <a:cs typeface="Calibri"/>
                <a:sym typeface="Calibri"/>
              </a:rPr>
              <a:t> أشارت هذه الدراسات الى ان النمط القيادي الديموقراطي يقود، في الاغلب الى رضا وظيفي عال لدى المرؤوسين، ويزيد من روحهم المعنوية، ودافعيتهم للعمل. </a:t>
            </a:r>
            <a:endParaRPr sz="2000">
              <a:solidFill>
                <a:schemeClr val="dk1"/>
              </a:solidFill>
              <a:latin typeface="Calibri"/>
              <a:ea typeface="Calibri"/>
              <a:cs typeface="Calibri"/>
              <a:sym typeface="Calibri"/>
            </a:endParaRPr>
          </a:p>
        </p:txBody>
      </p:sp>
      <p:sp>
        <p:nvSpPr>
          <p:cNvPr id="545" name="Google Shape;545;p4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
        <p:nvSpPr>
          <p:cNvPr id="546" name="Google Shape;546;p43"/>
          <p:cNvSpPr/>
          <p:nvPr/>
        </p:nvSpPr>
        <p:spPr>
          <a:xfrm flipH="1" rot="10800000">
            <a:off x="-609600" y="603769"/>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47" name="Google Shape;547;p43"/>
          <p:cNvPicPr preferRelativeResize="0"/>
          <p:nvPr/>
        </p:nvPicPr>
        <p:blipFill rotWithShape="1">
          <a:blip r:embed="rId3">
            <a:alphaModFix/>
          </a:blip>
          <a:srcRect b="0" l="0" r="0" t="0"/>
          <a:stretch/>
        </p:blipFill>
        <p:spPr>
          <a:xfrm>
            <a:off x="152400" y="4754880"/>
            <a:ext cx="4175648" cy="1937917"/>
          </a:xfrm>
          <a:prstGeom prst="rect">
            <a:avLst/>
          </a:prstGeom>
          <a:noFill/>
          <a:ln>
            <a:noFill/>
          </a:ln>
        </p:spPr>
      </p:pic>
      <p:pic>
        <p:nvPicPr>
          <p:cNvPr id="548" name="Google Shape;548;p43"/>
          <p:cNvPicPr preferRelativeResize="0"/>
          <p:nvPr/>
        </p:nvPicPr>
        <p:blipFill rotWithShape="1">
          <a:blip r:embed="rId4">
            <a:alphaModFix/>
          </a:blip>
          <a:srcRect b="0" l="0" r="0" t="0"/>
          <a:stretch/>
        </p:blipFill>
        <p:spPr>
          <a:xfrm>
            <a:off x="9568208" y="41207"/>
            <a:ext cx="2383737" cy="1125123"/>
          </a:xfrm>
          <a:prstGeom prst="rect">
            <a:avLst/>
          </a:prstGeom>
          <a:solidFill>
            <a:schemeClr val="dk1"/>
          </a:solid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sp>
        <p:nvSpPr>
          <p:cNvPr id="553" name="Google Shape;553;p44"/>
          <p:cNvSpPr/>
          <p:nvPr/>
        </p:nvSpPr>
        <p:spPr>
          <a:xfrm>
            <a:off x="725864" y="1572817"/>
            <a:ext cx="10765410" cy="4562959"/>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4" name="Google Shape;554;p44"/>
          <p:cNvSpPr txBox="1"/>
          <p:nvPr/>
        </p:nvSpPr>
        <p:spPr>
          <a:xfrm>
            <a:off x="1148080" y="1691785"/>
            <a:ext cx="10343194" cy="378565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SA" sz="2000">
                <a:solidFill>
                  <a:schemeClr val="dk1"/>
                </a:solidFill>
                <a:latin typeface="Calibri"/>
                <a:ea typeface="Calibri"/>
                <a:cs typeface="Calibri"/>
                <a:sym typeface="Calibri"/>
              </a:rPr>
              <a:t>ورغم هذه المساهمات القيمة للنظريات السلوكية في فهم وتفسير السلوك القيادي، إلا أنها لم تسلم من نقد باحثين آخرين، أشاروا إلى ما يلي: </a:t>
            </a:r>
            <a:endParaRPr b="1" sz="20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000"/>
              <a:buFont typeface="Calibri"/>
              <a:buAutoNum type="arabicPeriod"/>
            </a:pPr>
            <a:r>
              <a:rPr lang="ar-SA" sz="2000">
                <a:solidFill>
                  <a:schemeClr val="dk1"/>
                </a:solidFill>
                <a:latin typeface="Calibri"/>
                <a:ea typeface="Calibri"/>
                <a:cs typeface="Calibri"/>
                <a:sym typeface="Calibri"/>
              </a:rPr>
              <a:t>تفترض هذه الدراسات ضمنياً أن هنالك علاقة سببية بين نمط القيادة ومتغيرات الفاعلية (الأداء والرضا)، وتحاول اختبار صحة أو صحة عدم الفرضية. ولكن هذه الدراسات لم تتم بمنهجية علمية دقيقة وصارمة، فلم تستخدم التصميم التجريبي.</a:t>
            </a:r>
            <a:endParaRPr/>
          </a:p>
          <a:p>
            <a:pPr indent="-457200" lvl="0" marL="457200" marR="0" rtl="1" algn="just">
              <a:spcBef>
                <a:spcPts val="0"/>
              </a:spcBef>
              <a:spcAft>
                <a:spcPts val="0"/>
              </a:spcAft>
              <a:buClr>
                <a:schemeClr val="dk1"/>
              </a:buClr>
              <a:buSzPts val="2000"/>
              <a:buFont typeface="Calibri"/>
              <a:buAutoNum type="arabicPeriod"/>
            </a:pPr>
            <a:r>
              <a:rPr lang="ar-SA" sz="2000">
                <a:solidFill>
                  <a:schemeClr val="dk1"/>
                </a:solidFill>
                <a:latin typeface="Calibri"/>
                <a:ea typeface="Calibri"/>
                <a:cs typeface="Calibri"/>
                <a:sym typeface="Calibri"/>
              </a:rPr>
              <a:t>أهملت هذه الدراسات المتغيرات الأخرى الخاصة بالموقف وغيره، ورأت أن فاعلية القيادة تحددها المتغيرات الخاصة بسلوك القائد فقط.</a:t>
            </a:r>
            <a:endParaRPr/>
          </a:p>
          <a:p>
            <a:pPr indent="-457200" lvl="0" marL="457200" marR="0" rtl="1" algn="just">
              <a:spcBef>
                <a:spcPts val="0"/>
              </a:spcBef>
              <a:spcAft>
                <a:spcPts val="0"/>
              </a:spcAft>
              <a:buClr>
                <a:schemeClr val="dk1"/>
              </a:buClr>
              <a:buSzPts val="2000"/>
              <a:buFont typeface="Calibri"/>
              <a:buAutoNum type="arabicPeriod"/>
            </a:pPr>
            <a:r>
              <a:rPr lang="ar-SA" sz="2000">
                <a:solidFill>
                  <a:schemeClr val="dk1"/>
                </a:solidFill>
                <a:latin typeface="Calibri"/>
                <a:ea typeface="Calibri"/>
                <a:cs typeface="Calibri"/>
                <a:sym typeface="Calibri"/>
              </a:rPr>
              <a:t>قامت كل دراسات أنماط القيادة على نموذج شديد التبسيط للعلاقة بين سلوك القائد وفاعلية هذا السلوك في تحقيق الإنتاجية ورضا المرؤوسين. فهناك افتراض ضمني بأن هنالك نمطاً أمثل للقيادة هو الذي يحقق الفاعلية. وإن هنالك علاقة مباشرة وخطية بين أنماط القيادة المستخدمة ومتغيرات الفاعلية. ويعني إغفال الوضع المعقد لعملية القيادة. </a:t>
            </a:r>
            <a:endParaRPr sz="20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000"/>
              <a:buFont typeface="Calibri"/>
              <a:buAutoNum type="arabicPeriod"/>
            </a:pPr>
            <a:r>
              <a:rPr lang="ar-SA" sz="2000">
                <a:solidFill>
                  <a:schemeClr val="dk1"/>
                </a:solidFill>
                <a:latin typeface="Calibri"/>
                <a:ea typeface="Calibri"/>
                <a:cs typeface="Calibri"/>
                <a:sym typeface="Calibri"/>
              </a:rPr>
              <a:t>كانت متغيرات أنماط القيادة تمثل متغيرات سلوكية مركبة. ومن الناحية المنهجية لا يجوز تجميع متغيرات سلوكية تختلف كماً ونوعاً. </a:t>
            </a:r>
            <a:endParaRPr sz="2000">
              <a:solidFill>
                <a:schemeClr val="dk1"/>
              </a:solidFill>
              <a:latin typeface="Calibri"/>
              <a:ea typeface="Calibri"/>
              <a:cs typeface="Calibri"/>
              <a:sym typeface="Calibri"/>
            </a:endParaRPr>
          </a:p>
          <a:p>
            <a:pPr indent="-457200" lvl="0" marL="457200" marR="0" rtl="1" algn="just">
              <a:spcBef>
                <a:spcPts val="0"/>
              </a:spcBef>
              <a:spcAft>
                <a:spcPts val="0"/>
              </a:spcAft>
              <a:buClr>
                <a:schemeClr val="dk1"/>
              </a:buClr>
              <a:buSzPts val="2000"/>
              <a:buFont typeface="Calibri"/>
              <a:buAutoNum type="arabicPeriod"/>
            </a:pPr>
            <a:r>
              <a:rPr lang="ar-SA" sz="2000">
                <a:solidFill>
                  <a:schemeClr val="dk1"/>
                </a:solidFill>
                <a:latin typeface="Calibri"/>
                <a:ea typeface="Calibri"/>
                <a:cs typeface="Calibri"/>
                <a:sym typeface="Calibri"/>
              </a:rPr>
              <a:t>أخفقت هذه الدراسات في تقديم برهان تجريبي قوي على العلاقة بين نمط القيادة ومتغيرات الفاعلية (الاداء والرضا).</a:t>
            </a:r>
            <a:endParaRPr/>
          </a:p>
        </p:txBody>
      </p:sp>
      <p:pic>
        <p:nvPicPr>
          <p:cNvPr id="555" name="Google Shape;555;p44"/>
          <p:cNvPicPr preferRelativeResize="0"/>
          <p:nvPr/>
        </p:nvPicPr>
        <p:blipFill rotWithShape="1">
          <a:blip r:embed="rId3">
            <a:alphaModFix/>
          </a:blip>
          <a:srcRect b="0" l="0" r="0" t="0"/>
          <a:stretch/>
        </p:blipFill>
        <p:spPr>
          <a:xfrm>
            <a:off x="9497088" y="87721"/>
            <a:ext cx="2383737" cy="1125123"/>
          </a:xfrm>
          <a:prstGeom prst="rect">
            <a:avLst/>
          </a:prstGeom>
          <a:solidFill>
            <a:schemeClr val="dk1"/>
          </a:solidFill>
          <a:ln>
            <a:noFill/>
          </a:ln>
        </p:spPr>
      </p:pic>
      <p:sp>
        <p:nvSpPr>
          <p:cNvPr id="556" name="Google Shape;556;p4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dk1"/>
                </a:solidFill>
                <a:latin typeface="Calibri"/>
                <a:ea typeface="Calibri"/>
                <a:cs typeface="Calibri"/>
                <a:sym typeface="Calibri"/>
              </a:rPr>
              <a:t>www.midocean.ae</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1" name="Shape 561"/>
        <p:cNvGrpSpPr/>
        <p:nvPr/>
      </p:nvGrpSpPr>
      <p:grpSpPr>
        <a:xfrm>
          <a:off x="0" y="0"/>
          <a:ext cx="0" cy="0"/>
          <a:chOff x="0" y="0"/>
          <a:chExt cx="0" cy="0"/>
        </a:xfrm>
      </p:grpSpPr>
      <p:pic>
        <p:nvPicPr>
          <p:cNvPr id="562" name="Google Shape;562;p45"/>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563" name="Google Shape;563;p45"/>
          <p:cNvPicPr preferRelativeResize="0"/>
          <p:nvPr/>
        </p:nvPicPr>
        <p:blipFill rotWithShape="1">
          <a:blip r:embed="rId4">
            <a:alphaModFix/>
          </a:blip>
          <a:srcRect b="0" l="0" r="0" t="0"/>
          <a:stretch/>
        </p:blipFill>
        <p:spPr>
          <a:xfrm>
            <a:off x="367466" y="485415"/>
            <a:ext cx="2758843" cy="753090"/>
          </a:xfrm>
          <a:prstGeom prst="rect">
            <a:avLst/>
          </a:prstGeom>
          <a:noFill/>
          <a:ln>
            <a:noFill/>
          </a:ln>
        </p:spPr>
      </p:pic>
      <p:pic>
        <p:nvPicPr>
          <p:cNvPr id="564" name="Google Shape;564;p45"/>
          <p:cNvPicPr preferRelativeResize="0"/>
          <p:nvPr/>
        </p:nvPicPr>
        <p:blipFill rotWithShape="1">
          <a:blip r:embed="rId5">
            <a:alphaModFix/>
          </a:blip>
          <a:srcRect b="0" l="0" r="0" t="0"/>
          <a:stretch/>
        </p:blipFill>
        <p:spPr>
          <a:xfrm>
            <a:off x="9497088" y="87721"/>
            <a:ext cx="2383737" cy="1125123"/>
          </a:xfrm>
          <a:prstGeom prst="rect">
            <a:avLst/>
          </a:prstGeom>
          <a:solidFill>
            <a:schemeClr val="dk1"/>
          </a:solidFill>
          <a:ln>
            <a:noFill/>
          </a:ln>
        </p:spPr>
      </p:pic>
      <p:sp>
        <p:nvSpPr>
          <p:cNvPr id="565" name="Google Shape;565;p45"/>
          <p:cNvSpPr txBox="1"/>
          <p:nvPr/>
        </p:nvSpPr>
        <p:spPr>
          <a:xfrm>
            <a:off x="534381" y="5945200"/>
            <a:ext cx="452456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SA" sz="4000">
                <a:solidFill>
                  <a:schemeClr val="dk1"/>
                </a:solidFill>
                <a:latin typeface="Times New Roman"/>
                <a:ea typeface="Times New Roman"/>
                <a:cs typeface="Times New Roman"/>
                <a:sym typeface="Times New Roman"/>
              </a:rPr>
              <a:t>Thank You</a:t>
            </a:r>
            <a:endParaRPr/>
          </a:p>
        </p:txBody>
      </p:sp>
      <p:sp>
        <p:nvSpPr>
          <p:cNvPr id="566" name="Google Shape;566;p45"/>
          <p:cNvSpPr/>
          <p:nvPr/>
        </p:nvSpPr>
        <p:spPr>
          <a:xfrm>
            <a:off x="1340017" y="1410088"/>
            <a:ext cx="9661358" cy="4312207"/>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67" name="Google Shape;567;p45"/>
          <p:cNvSpPr/>
          <p:nvPr/>
        </p:nvSpPr>
        <p:spPr>
          <a:xfrm>
            <a:off x="534382" y="1526062"/>
            <a:ext cx="10905778" cy="4142390"/>
          </a:xfrm>
          <a:prstGeom prst="rect">
            <a:avLst/>
          </a:prstGeom>
          <a:blipFill rotWithShape="1">
            <a:blip r:embed="rId6">
              <a:alphaModFix/>
            </a:blip>
            <a:tile algn="ctr" flip="none" tx="0" sx="99000" ty="-381000" sy="98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68" name="Google Shape;568;p45"/>
          <p:cNvPicPr preferRelativeResize="0"/>
          <p:nvPr/>
        </p:nvPicPr>
        <p:blipFill rotWithShape="1">
          <a:blip r:embed="rId7">
            <a:alphaModFix/>
          </a:blip>
          <a:srcRect b="0" l="0" r="0" t="0"/>
          <a:stretch/>
        </p:blipFill>
        <p:spPr>
          <a:xfrm>
            <a:off x="4862990" y="6168740"/>
            <a:ext cx="2615411" cy="54259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2023-10-11T10:17:57Z</dcterms:created>
  <dc:creator>user</dc:creator>
</cp:coreProperties>
</file>