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304" r:id="rId4"/>
    <p:sldId id="258" r:id="rId5"/>
    <p:sldId id="278" r:id="rId6"/>
    <p:sldId id="279" r:id="rId7"/>
    <p:sldId id="280" r:id="rId8"/>
    <p:sldId id="259" r:id="rId9"/>
    <p:sldId id="26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1" r:id="rId29"/>
    <p:sldId id="302" r:id="rId30"/>
    <p:sldId id="261" r:id="rId31"/>
    <p:sldId id="305" r:id="rId32"/>
    <p:sldId id="26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ACB2B-95D1-4CF6-915A-01AA9612776D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33CF-A5D7-474C-86D4-4F22D4635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A475-B0C6-4EF8-A4AC-1AB045D26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661BC-A609-455D-A2F5-E0606E0432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1B153-AA51-4732-A7CA-A9EDE966D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F58BC-800E-4B5A-803F-FC5A4ADB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08396-468D-43A9-A0EE-4119D51EA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8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3952-9A03-4AD3-B519-42D6FF2A5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A2977-B573-46D5-85A3-9061392CF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99EE8-6CF3-4B3A-ACE0-4B4AEE490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E364A-3A35-4817-81B2-CBCFAEC6C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F5D10-6F2D-440D-9579-70D64B2C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9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455EC-1829-4C4B-B8FC-A5AA22CFD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5DC52-A8F7-493D-A568-F198CEEED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275A1-CFFA-4686-9D37-325A0B02E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C46C3-CE3A-4E70-B8DB-D14EA908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A34C4-AD1B-4D42-AA3B-A6AA44A58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9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40815-F424-43EC-B3CB-FDE2DE498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FA909-EEE8-42F2-A71E-469B2C3540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ADF31C-FD53-44CE-BE48-312D403A9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06847-AD24-4ADA-8AC0-3522BA4B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527F1-7C9D-4EC6-A777-A7A8EF8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349FF-E7F2-4C5F-A73F-CC44D6FC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4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0FD8-D2D0-44FB-8F47-573299213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1C426-A886-4A88-8034-4618C120A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8DD65-3589-43F0-B5E8-DE4A3ECE9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B0724C-63D1-4137-AA3C-7B4C0DA41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62295-8ADF-4B3E-A45F-88D1BAD1E2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85BFF-A9CD-4489-BC54-377AD1B89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1672F5-38A3-41F9-9001-B50CDD30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F7B72-84E8-43C5-8F6C-873A1D46A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52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5DFF-537C-4296-BB9F-AFECEDD7D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A6BA4-5F5C-4255-8801-0FF2E820A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9E4B23-A8F9-4B5D-80D9-647BA074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AE949-33C1-4104-B41C-4E6CF1F5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04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D4E51-4CCE-47AA-A245-311C5EB1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6B555-ABF9-4222-BF7A-B4091160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BEE1-A7C7-4C71-9D67-5FA51050D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8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52139-329F-42E1-91A4-F98A20384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092C3-0809-4691-BDF7-84C50D136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AC73C2-DE10-412C-8BFA-F47430E4DE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01B36-2075-4B2C-A3DC-488BECE1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AE1AE-5A93-43F5-94F0-0DCCC35D1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693B8-3404-48EA-BBEC-6DCDA73D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2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72FA1-7E92-439A-BF82-EC8FE1A20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698B91-0566-4323-89C2-1350191C9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43240-A853-4831-A7D4-A64CBDC02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E6C7C-C8EA-46DA-AD7D-CF09E6DC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A556E-7664-4FCE-A2B7-92D1655F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48A62-8A96-4804-A5E0-06B72976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99E6F-C2A4-478A-A08A-A9165A302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01EE4-A440-4681-886F-9194F9DC5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1298E-2F70-4963-AFB8-601D9511A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D0A29-ACA4-4700-A0DA-F9BE2297A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093ED-F254-4F7B-A4E3-1BE54B88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5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71E1C8-BC09-4F82-8218-28C2740BB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05AEE-6BC6-4F1A-BDE7-14D26407F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C945A-3CC2-49CC-AEC0-F0173E268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931A4-DBC7-48EA-ABE7-6850C64C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EEB7E-28CE-4C5D-9B4B-42F40878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13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50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065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75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64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94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02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60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68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8536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06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46B25-B189-456D-BE70-06A50984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C77F9-41B2-44B6-9A5A-414B500C9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E0BFF-B3D3-4218-9B08-2CF5BDD383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291-4B63-4F1F-9B64-18F2A65F06B3}" type="datetimeFigureOut">
              <a:rPr lang="en-US" smtClean="0"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FBE4B-B497-4946-9C5B-DE7D78940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0946-347E-40DE-9C10-987083BDF1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68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Lecture 4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Types of risks (part one)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 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pc="-65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pc="-2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covers</a:t>
            </a:r>
            <a:r>
              <a:rPr lang="en-US" spc="-3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the</a:t>
            </a:r>
            <a:r>
              <a:rPr lang="en-US" spc="-5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various types of risks inherited </a:t>
            </a:r>
            <a:r>
              <a:rPr lang="en-US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sz="2800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7E583-DA14-45F6-83A6-E48951C9B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666" y="0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44E49-C104-439B-B6B3-EF6855E36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2055"/>
            <a:ext cx="12192000" cy="59084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b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3B734-F608-4905-910A-9DA98705F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2" y="1074953"/>
            <a:ext cx="12023188" cy="554099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 diligence in project financing is an important process for risk identification. It encompasses legal, technical, environmental and financial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matters, and is designed to detect events that might result in total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partial project failure. Participants involved in this process, besides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sponsors, are lawyers, construction companies, fuel consultants,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market consultants, insurance consultants, financial advisers and environmental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consultants.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level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diligence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undertaken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involves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considerations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highlight>
                  <a:srgbClr val="FFFF00"/>
                </a:highlight>
                <a:latin typeface="Trebuchet MS" panose="020B0603020202020204" pitchFamily="34" charset="0"/>
              </a:rPr>
              <a:t>Risk evaluation is at the heart of project finance. Project-finance risk analysis is based on: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 due-diligence process intended to ensure that all the necessary information about the project is available.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identification of project risks, based on this due diligence.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allocation of risks (to the extent possible) to appropriate parties to the project through provisions in the Project Contracts.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quantifying and considering the acceptability of the residual risks that remain with the Project Company, and hence with its lenders.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E591F2-72CD-49A9-9113-BC302764C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114" y="-54260"/>
            <a:ext cx="899886" cy="8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4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and the Project Company.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 parties to Project Contracts have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recognize that the Project Company’s ability to absorb risk is limited if 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wishes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raise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highly-leveraged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finance: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1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allocating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a party who cannot sustain the financial consequences if the risk materializes. Similarly, if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 wishes to achieve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lowest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Contract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Payments,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</a:t>
            </a:r>
            <a:r>
              <a:rPr lang="en-US" sz="1800" spc="1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usually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implies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must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absorb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 higher level of risk. A common error in the early development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 negotiation of Project Contracts is to leave too much risk with the 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Company, which causes problems later when raising the finance. On the other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hand,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transfer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away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viable;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asked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assume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much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will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also expect the appropriate equity return for doing so, with obvious consequences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investors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7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927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b="1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</a:t>
            </a:r>
            <a:r>
              <a:rPr lang="en-US" sz="1800" b="1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Value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b="1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b="1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considering the extent to which risks should be transferred to a Project Company, a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key issue is whether such risk transfer can be considered ‘Value for Money’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(‘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’). Almost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can be transferred at a price, but if the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Contracting Authority tries to push risks onto the shoulders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 which the latter cannot easily manage, the Project Company will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include a large safety margin to cover such risks in its Contract Payment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proposals. Paying for this safety margin may be a wasted expense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Authority, and so it may therefore be better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for the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retain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itself.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risk allocation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Sponsors and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basic fact has to be kept in mind: the Sponsors and other investors have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‘upside’ and ‘downside’,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 the project goes well, they will earn a better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return on their investment, but if it goes badly they may lose money.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only have ‘downside’: if the project goes well they don’t benefit, as their loan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terms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fixed,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whereas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badly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lose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follows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 that risk minimization is a key principle for the lenders—so, as the saying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goes,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banker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who lends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you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umbrella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it’s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53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4101705-EDBC-4833-8A84-2FE5C5598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31296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DBFB1C-BF38-43CC-9CA7-2F5735A71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/>
          </a:bodyPr>
          <a:lstStyle/>
          <a:p>
            <a:pPr marL="99060" marR="0" algn="ctr">
              <a:spcBef>
                <a:spcPts val="5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6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3ECFC-BE28-4125-94D1-CB7B2A643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7" y="921390"/>
            <a:ext cx="11816861" cy="5760764"/>
          </a:xfrm>
        </p:spPr>
        <p:txBody>
          <a:bodyPr/>
          <a:lstStyle/>
          <a:p>
            <a:pPr marL="0" marR="0" indent="0" algn="just"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start-up;</a:t>
            </a:r>
          </a:p>
          <a:p>
            <a:pPr marL="342900" marR="0" lvl="0" indent="-342900"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operational.</a:t>
            </a:r>
          </a:p>
          <a:p>
            <a:pPr marL="0" marR="0">
              <a:spcBef>
                <a:spcPts val="5"/>
              </a:spcBef>
              <a:spcAft>
                <a:spcPts val="0"/>
              </a:spcAf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1600" algn="just">
              <a:lnSpc>
                <a:spcPct val="116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Figure 2.1 shows how the risks increase throughout this phase. The lenders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more exposed as funds are drawn down but until the start-up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certainty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succeed.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50DAB8-2E00-48FB-B185-18B5D2407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286" y="3262679"/>
            <a:ext cx="7559543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76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2235" algn="just">
              <a:lnSpc>
                <a:spcPct val="150000"/>
              </a:lnSpc>
              <a:spcBef>
                <a:spcPts val="940"/>
              </a:spcBef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first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stage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begin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financiers to the project entity. No cash flow is being generated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paid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many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 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borrower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allowed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‘roll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up’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draw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down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further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 make interest payments. The length of this phase can vary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months (for example, the construction of a short toll road)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years (for example, the construction of the Channel Tunnel).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 become more exposed as funds are drawn down but cash flows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 yet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include: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 </a:t>
            </a:r>
          </a:p>
          <a:p>
            <a:pPr marL="342900" marR="1016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risk</a:t>
            </a:r>
            <a:r>
              <a:rPr lang="en-US" sz="2000" b="1" spc="5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closely associated with completion risk.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bank’s view on completion risk will be strongly influenced by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view on sponsor risk, which may be broken down into two elements: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Equity commitment and corporate strength and experience, also called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‘corporate substance’ Regarding equity commitment, lenders will normally require a contribution of anything from 15% to 50%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ensure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commitment.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addition,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prefer to work with corporate sponsors that have substantial technical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expertise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depth.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63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3"/>
            <a:ext cx="11901268" cy="5873260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Pre-completion risk</a:t>
            </a:r>
            <a:r>
              <a:rPr lang="en-US" sz="20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engineering and design review focuses 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suitability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objectives recognize that construction risk levels vary among different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technologies and the size of certain projects. Banks may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hesitate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using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unproven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*</a:t>
            </a:r>
            <a:r>
              <a:rPr lang="en-US" sz="18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speaking the Construction Contractor should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accept the risk of problems with the geology (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e.g.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affecting foundation or piling costs). Test borings before the Construction Contract is signed—perhaps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carried out by the Project Company or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Authority—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 be helpful in this respect, although this can never provide 100% certainty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 there is not a problem that has not been picked up by the survey.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problem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especially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acute in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linear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projects—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</a:t>
            </a:r>
            <a:r>
              <a:rPr lang="en-US" sz="1800" i="1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occupying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site, but being built over a long stretch of land where detailed site investigation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impossible,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such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road,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pipeline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electricity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gridline.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70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 (continued):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Previous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Use.</a:t>
            </a:r>
            <a:r>
              <a:rPr lang="en-US" sz="1800" b="1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way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has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been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past may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create risks for construction on the site. Lenders certainly prefer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see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built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‘greenfield’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rather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than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‘brownfield’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sites.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Previous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heavy commercial or industrial use is one warning sign. Conversely, land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 has been used for farming, residential property, offices or warehouses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would usually be considered low risk.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Permitting risk.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construction Permits to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obtained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before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 funds are advanced, to ensure that failure to obtain such permits does not delay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 Completion. If, for good reason, such Permits cannot be obtained at this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stage,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specific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timetable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normally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established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with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lenders.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prefer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these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later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Permits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placed on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Construction Contractor, who thus becomes responsible for any delay caused by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failure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41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risks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essence, the risk is whether or not the project can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built on time, on budget and in accordance with the applicable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criteria.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of contractor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contractor’s experience,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reputation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reliability should provide an indicator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 possibility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achieving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timely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stated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price.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projects, especially international projects, elements to analyze include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human and technical resources necessary to satisfy contractual requirements,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ability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work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local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labor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force.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project finance risk often overlooked. Of particular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export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either located abroad or where imported materials are contemplated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856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99695" lvl="0" indent="-342900" algn="just" rtl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Facility site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Pre-existing conditions on the project site can affect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both construction and long-term operations, especially if the site has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hazardous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waste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problems.</a:t>
            </a: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1600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of related facilities</a:t>
            </a:r>
            <a:r>
              <a:rPr lang="en-US" sz="1800" b="1" spc="2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International projects, particularly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developing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often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simultaneous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facilities related to the project. These various facilities will all be inter-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related and may need simultaneous construction to ensure project success. It is therefore important to analyze construction synchronization,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 this may be the most important initial concern to the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promoters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101600" lvl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704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risk that construction costs start to increase uncontrollably is perhaps the most important risk for the participants in a project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financing.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liquidity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crises,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term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flows.</a:t>
            </a: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indent="-342900" algn="just">
              <a:lnSpc>
                <a:spcPct val="150000"/>
              </a:lnSpc>
              <a:spcBef>
                <a:spcPts val="4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delays</a:t>
            </a:r>
            <a:r>
              <a:rPr lang="en-US" sz="1800" b="1" spc="270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delays can have a similar impact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overruns, as it may affect the scheduled flow of project revenues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 to cover debt service and operations and maintenance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expenses,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costs.</a:t>
            </a: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554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22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7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 the start-up phase the banks need to be satisfied that the 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 the outset. The phase is especially significant if the loan becomes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‘non-recourse’ once the project has been completed (this is known 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‘conversion’).</a:t>
            </a:r>
          </a:p>
          <a:p>
            <a:pPr marL="0" marR="102235" indent="0" algn="just">
              <a:lnSpc>
                <a:spcPct val="14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basis on which conversion takes place will require much thought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negotiation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prior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signed.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point,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many months. The technical assessment of a project therefore includes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 evaluation of the facility’s acceptance testing and start-up procedures,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integral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completion.</a:t>
            </a:r>
          </a:p>
          <a:p>
            <a:pPr marL="0" marR="0" indent="0" algn="just">
              <a:lnSpc>
                <a:spcPct val="17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675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</a:t>
            </a: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complete the lenders in many project financings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dependent on stable cash flows to service the project loans.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lending risk is similar to the risks encountered in commercial loans in similar businesses. The future cash flows of the project company are subject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usual operating costs, raw material costs, regulatory risks and markets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the products.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risks: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Operating/performance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normal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ongoing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required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run the project and service debt. 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 to lenders therefore is whether the project company has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to manage the project.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147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Raw material/supply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another key risk category: input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supply risk relates to obtaining the requisite energy and raw materials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inputs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must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assured,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parameters set by the project financial projections. This is why it 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 to identify alternate sources should they be needed. More-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over, elements such as import or export fees, transportation charges,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storage costs, can adversely impact the cost basis of these inputs. These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factors should be factored into the financial projections in order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reassure the lenders that appropriate cash flow exists to meet operating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9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and sales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off-take and sales risk is the risk that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will fail to generate sufficient cash flow. This is why the sales,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risk, is the key risk that banks will look at. Off-take agreements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long term contracts to purchase electricity at fixed prices will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substantially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eliminate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sales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volatility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instability,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considered as a positive element by the banks. Banks may therefore require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agreements,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leads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basic questions such as: Is there a ready market for the project’s products? How are the products going to be transported to market?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want to have the proper structures in place to insulate them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 potentially adverse effects arising from delays in the transportation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process.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899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Counterparties include parties such as the con-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tractor, bank providing bonds, purchasers or off-takers, insurance companies, etc. If any of these parties defaults in the performance of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respective obligations, then the project may run into difficulties. 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Technology/obsolescence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tend to want to avoid new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 risk until it becomes proven technology. However,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cannot ignore new technology since often the success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projects resides in cost efficiencies arising from new technology.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Therefore, as a minimum, the contractor must have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with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technology and provide adequate guarantees to support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debt.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79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is now operating as a regular operating company and cash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performing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plan,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reduce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their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peak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 phase. The borrower should not only be able to make interest payments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principal.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correct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has been carried out, the company should be in a position to service debt.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on stream, the project financial advisers should identify and mitigate for any risks that may occur outside of the project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scope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control.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1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 exchange (FX) risks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 those risks resulting from movements in the exchange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one currency and another.</a:t>
            </a: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 rate risk</a:t>
            </a:r>
            <a:r>
              <a:rPr lang="en-US" sz="1800" b="1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financings may rely on floating interest rate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loans.</a:t>
            </a:r>
            <a:r>
              <a:rPr lang="en-US" sz="1800" spc="1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Most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remove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 fixed interest rate debt. Some projects however have incorporated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 with interest rates tied to a floating reference rate. Where pro-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jects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projections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 demonstrate that in a high interest rate scenario the project will still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enough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14605" marR="102870" indent="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0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risk exists when certain of the inputs can be subjected to price inflation (e.g. rising fuel costs). In such cases,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must be able to pass on these price increases to customers. If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output is a product whose price levels are fixed by the government (e.g. electricity cost), the ability to pass on the cost increase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be limited. Similar risks exist when the inputs are denominated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one currency and the project outputs in another. Thus, it is important to identify any such risks and the ability to pass them on to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customers.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indent="0" algn="just">
              <a:lnSpc>
                <a:spcPct val="150000"/>
              </a:lnSpc>
              <a:spcBef>
                <a:spcPts val="55"/>
              </a:spcBef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813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latin typeface="Trebuchet MS" panose="020B0603020202020204" pitchFamily="34" charset="0"/>
              </a:rPr>
              <a:t>Liquidity risk </a:t>
            </a:r>
            <a:r>
              <a:rPr lang="en-US" sz="1800" dirty="0">
                <a:latin typeface="Trebuchet MS" panose="020B0603020202020204" pitchFamily="34" charset="0"/>
              </a:rPr>
              <a:t>is the risk that a project will have insufficient funds to meet its financial commitments in a timely manner. 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latin typeface="Trebuchet MS" panose="020B0603020202020204" pitchFamily="34" charset="0"/>
            </a:endParaRPr>
          </a:p>
          <a:p>
            <a:pPr marL="342900" marR="100965" indent="-342900" algn="just">
              <a:lnSpc>
                <a:spcPct val="150000"/>
              </a:lnSpc>
              <a:spcBef>
                <a:spcPts val="1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Product pricing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the absence of off-take contracts, the lender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needs to analyze the likely market price of the good or service being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provided and evaluate the likelihood that the price levels achieved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suffice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cover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requirements.</a:t>
            </a: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1760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</a:t>
            </a:r>
          </a:p>
          <a:p>
            <a:pPr marL="22860" marR="253365" indent="0" algn="just">
              <a:lnSpc>
                <a:spcPct val="150000"/>
              </a:lnSpc>
              <a:spcBef>
                <a:spcPts val="970"/>
              </a:spcBef>
              <a:spcAft>
                <a:spcPts val="0"/>
              </a:spcAft>
              <a:buNone/>
            </a:pP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 risk is the exposure to a loss in cross-border lending caused</a:t>
            </a:r>
            <a:r>
              <a:rPr lang="en-US" sz="1800" i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events in a particular country which are, at least to some extent,</a:t>
            </a:r>
            <a:r>
              <a:rPr lang="en-US" sz="1800" i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 the control of the government but definitely not under the</a:t>
            </a:r>
            <a:r>
              <a:rPr lang="en-US" sz="1800" i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</a:t>
            </a:r>
            <a:r>
              <a:rPr lang="en-US" sz="1800" i="1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i="1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i="1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private</a:t>
            </a:r>
            <a:r>
              <a:rPr lang="en-US" sz="1800" i="1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enterprise</a:t>
            </a:r>
            <a:r>
              <a:rPr lang="en-US" sz="1800" i="1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i="1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individual.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775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 types of events can cause country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risk:</a:t>
            </a:r>
          </a:p>
          <a:p>
            <a:pPr marL="0" marR="0" indent="0"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events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war, ideology, neighboring countries, political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unrest,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revolution,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that a country is not willing or able, due to political reasons, to service/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14605" marR="102870" indent="0" algn="just">
              <a:lnSpc>
                <a:spcPct val="10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56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religious, ethnic, or class conflict, trade unions,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inequitable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income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distribution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 risk that a country is not able, or is unwilling, to repay its foreign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indent="-342900" algn="just">
              <a:lnSpc>
                <a:spcPct val="150000"/>
              </a:lnSpc>
              <a:spcBef>
                <a:spcPts val="25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Economic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internal and external debt levels, GDP growth,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inflation, import dependency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 comprise economic risk.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is the risk that a country is not willing or able, due to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reasons,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service/repay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754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examples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expropriation</a:t>
            </a:r>
            <a:r>
              <a:rPr lang="en-US" sz="1800" spc="1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nationalization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assets;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failure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government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department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grant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permit;</a:t>
            </a:r>
          </a:p>
          <a:p>
            <a:pPr marL="342900" marR="0" lvl="0" indent="-34290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increased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taxes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tariffs;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withdrawal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valuable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holidays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and/or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concessions;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exchange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controls,</a:t>
            </a:r>
            <a:r>
              <a:rPr lang="en-US" sz="1800" spc="2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restricting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transfer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outside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country;</a:t>
            </a:r>
          </a:p>
          <a:p>
            <a:pPr marL="342900" marR="101600" lvl="0" indent="-342900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changes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</a:t>
            </a:r>
            <a:r>
              <a:rPr lang="en-US" sz="1800" spc="2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adversely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parties’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obligations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0" indent="0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stability is an important ingredient for cross-border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success.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977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legal risk is meant that the application of laws in the host country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not necessarily be consistent with that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lender’s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home 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 that judgements may yield results substantially different than those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expected. It is therefore essential that project lenders review the legal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at an early stage. Some banks may require the host country to pass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favorable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new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meaning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‘interference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domestic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affairs’!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Getting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implemented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 doubt requires numerous cash commissions to key government officials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accelerate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lengthy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procedures.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124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breakdown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legal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includes: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Identifying and establishing applicable laws and jurisdiction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 requires the establishment of a stable legal framework required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ongoing business operation. It is therefore important to identify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strengths and weaknesses of a given legal system and plan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shortcomings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appropriately.</a:t>
            </a:r>
          </a:p>
          <a:p>
            <a:pPr marL="0" marR="100965" lvl="0" indent="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Security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a project finance – particularly where recourse is limited –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ability to take effective security can assume crucial importance.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 on the taking and enforcement of security, particularly in the case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moveable assets, cash flows and contractual rights (such as receivables)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might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less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satisfactory,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evaluated.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2165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licensing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 is a risk when permits and licenses must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obtained and renewed before the plant will operate.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Effectively,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means that the lenders are assuming the risk that the requisite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licenses will be obtained in a reasonable time should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not provide any commitment to assume the costs arising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delays.</a:t>
            </a:r>
          </a:p>
          <a:p>
            <a:pPr marL="342900" marR="100330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Limited rights to appeal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local lawyers and the judiciary might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lack the requisite experience to judge project related disputes; resulting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judgements may therefore be slower than expected and, yield unpredictable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results.</a:t>
            </a: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Enforceability of contracts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Even if a project is supported by take-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or-pay contracts with adequate escalation clauses, enforceability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very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be an open question, as well as the ability or motivation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honor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contractual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4524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886266"/>
            <a:ext cx="11859064" cy="58099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Georgia" panose="02040502050405020303" pitchFamily="18" charset="0"/>
              </a:rPr>
              <a:t>One of the following risks is not a type of </a:t>
            </a: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b="1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Previous use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endParaRPr lang="en-US" sz="2400" b="1" dirty="0"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endParaRPr lang="en-US" sz="20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8E3FD3-25EB-442E-AEA4-87F437F69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3726" y="24618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20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Fight, A. (2005).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Introduction to project finance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Elsevier.</a:t>
            </a: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46DCC7F-4755-43F5-996C-4E5E699E6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" r="-2" b="-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2C5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58E3FD3-25EB-442E-AEA4-87F437F690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3726" y="24618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your attention!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76851854-E355-4E9D-9FC5-BCB8D4E43A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052" y="0"/>
            <a:ext cx="1205948" cy="13082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3716</Words>
  <Application>Microsoft Office PowerPoint</Application>
  <PresentationFormat>Widescreen</PresentationFormat>
  <Paragraphs>238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Arial</vt:lpstr>
      <vt:lpstr>Calibri</vt:lpstr>
      <vt:lpstr>Calibri Light</vt:lpstr>
      <vt:lpstr>Georgia</vt:lpstr>
      <vt:lpstr>Tahoma</vt:lpstr>
      <vt:lpstr>Times New Roman</vt:lpstr>
      <vt:lpstr>Trebuchet MS</vt:lpstr>
      <vt:lpstr>Verdana</vt:lpstr>
      <vt:lpstr>Wingdings</vt:lpstr>
      <vt:lpstr>Office Theme</vt:lpstr>
      <vt:lpstr>2_Office Theme</vt:lpstr>
      <vt:lpstr>Project Financial Management  Prepared by  Dr. Walaa Mohamed Lecture 4</vt:lpstr>
      <vt:lpstr>Objective of this lecture</vt:lpstr>
      <vt:lpstr>Risk evaluation and allocation </vt:lpstr>
      <vt:lpstr>Risk evaluation and allocation</vt:lpstr>
      <vt:lpstr>Risk evaluation and allocation</vt:lpstr>
      <vt:lpstr>Risk evaluation and allocation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Question</vt:lpstr>
      <vt:lpstr>Reference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ولاء محمد محمود بدر عامر</cp:lastModifiedBy>
  <cp:revision>28</cp:revision>
  <dcterms:created xsi:type="dcterms:W3CDTF">2021-06-13T23:59:28Z</dcterms:created>
  <dcterms:modified xsi:type="dcterms:W3CDTF">2021-09-24T17:31:01Z</dcterms:modified>
</cp:coreProperties>
</file>