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0"/>
  </p:notesMasterIdLst>
  <p:sldIdLst>
    <p:sldId id="480" r:id="rId5"/>
    <p:sldId id="303" r:id="rId6"/>
    <p:sldId id="514" r:id="rId7"/>
    <p:sldId id="256" r:id="rId8"/>
    <p:sldId id="271" r:id="rId9"/>
    <p:sldId id="313" r:id="rId10"/>
    <p:sldId id="513" r:id="rId11"/>
    <p:sldId id="276" r:id="rId12"/>
    <p:sldId id="496" r:id="rId13"/>
    <p:sldId id="497" r:id="rId14"/>
    <p:sldId id="502" r:id="rId15"/>
    <p:sldId id="503" r:id="rId16"/>
    <p:sldId id="504" r:id="rId17"/>
    <p:sldId id="505" r:id="rId18"/>
    <p:sldId id="506" r:id="rId19"/>
    <p:sldId id="507" r:id="rId20"/>
    <p:sldId id="508" r:id="rId21"/>
    <p:sldId id="509" r:id="rId22"/>
    <p:sldId id="510" r:id="rId23"/>
    <p:sldId id="511" r:id="rId24"/>
    <p:sldId id="512" r:id="rId25"/>
    <p:sldId id="499" r:id="rId26"/>
    <p:sldId id="500" r:id="rId27"/>
    <p:sldId id="498"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4"/>
            <p14:sldId id="256"/>
            <p14:sldId id="271"/>
            <p14:sldId id="313"/>
            <p14:sldId id="513"/>
            <p14:sldId id="276"/>
            <p14:sldId id="496"/>
            <p14:sldId id="497"/>
            <p14:sldId id="502"/>
            <p14:sldId id="503"/>
            <p14:sldId id="504"/>
            <p14:sldId id="505"/>
            <p14:sldId id="506"/>
            <p14:sldId id="507"/>
            <p14:sldId id="508"/>
            <p14:sldId id="509"/>
            <p14:sldId id="510"/>
            <p14:sldId id="511"/>
            <p14:sldId id="512"/>
            <p14:sldId id="499"/>
            <p14:sldId id="500"/>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BCE0"/>
    <a:srgbClr val="00B0F0"/>
    <a:srgbClr val="4EBBE4"/>
    <a:srgbClr val="00AEEF"/>
    <a:srgbClr val="FFD200"/>
    <a:srgbClr val="203E5F"/>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2" d="100"/>
          <a:sy n="82" d="100"/>
        </p:scale>
        <p:origin x="720" y="-5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5-05-30T16:49:42.271" idx="1">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03247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39720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73054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95193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60272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5138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12433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28037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62128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871534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15797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37934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703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3226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5326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87308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784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comments" Target="../comments/commen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9.webp"/><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jpeg"/><Relationship Id="rId1" Type="http://schemas.openxmlformats.org/officeDocument/2006/relationships/slideLayout" Target="../slideLayouts/slideLayout17.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66122" y="3998327"/>
            <a:ext cx="2388637" cy="398780"/>
          </a:xfrm>
          <a:prstGeom prst="rect">
            <a:avLst/>
          </a:prstGeom>
          <a:noFill/>
        </p:spPr>
        <p:txBody>
          <a:bodyPr wrap="square" rtlCol="0">
            <a:spAutoFit/>
          </a:bodyPr>
          <a:lstStyle/>
          <a:p>
            <a:r>
              <a:rPr lang="ar-SA" sz="2000" dirty="0">
                <a:latin typeface="Al Qabas Bold" panose="00000800000000000000" pitchFamily="2" charset="-78"/>
                <a:cs typeface="Al Qabas Bold" panose="00000800000000000000" pitchFamily="2" charset="-78"/>
              </a:rPr>
              <a:t>د.أسامة احمد </a:t>
            </a:r>
            <a:endParaRPr lang="en-US" sz="2000" dirty="0">
              <a:latin typeface="Al Qabas Bold" panose="00000800000000000000" pitchFamily="2" charset="-78"/>
              <a:cs typeface="Al Qabas Bold" panose="00000800000000000000"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 y="5843657"/>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89460" y="5015249"/>
            <a:ext cx="1210588" cy="400110"/>
          </a:xfrm>
          <a:prstGeom prst="rect">
            <a:avLst/>
          </a:prstGeom>
          <a:noFill/>
        </p:spPr>
        <p:txBody>
          <a:bodyPr wrap="none" rtlCol="0">
            <a:spAutoFit/>
          </a:bodyPr>
          <a:lstStyle/>
          <a:p>
            <a:r>
              <a:rPr lang="en-US" sz="2000" b="1" dirty="0">
                <a:latin typeface="Alexandria" charset="0"/>
                <a:cs typeface="Alexandria" charset="0"/>
              </a:rPr>
              <a:t>DGM321</a:t>
            </a:r>
            <a:endParaRPr lang="tr-TR"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300048" y="2274937"/>
            <a:ext cx="3698449" cy="1569660"/>
          </a:xfrm>
          <a:prstGeom prst="rect">
            <a:avLst/>
          </a:prstGeom>
          <a:noFill/>
        </p:spPr>
        <p:txBody>
          <a:bodyPr wrap="none" rtlCol="0">
            <a:spAutoFit/>
          </a:bodyPr>
          <a:lstStyle/>
          <a:p>
            <a:pPr algn="ctr" rtl="1"/>
            <a:r>
              <a:rPr lang="ar-SA" sz="4800" b="1" dirty="0">
                <a:solidFill>
                  <a:srgbClr val="00B0F0"/>
                </a:solidFill>
                <a:latin typeface="Al Qabas Bold" panose="00000800000000000000" pitchFamily="2" charset="-78"/>
                <a:cs typeface="+mj-cs"/>
              </a:rPr>
              <a:t>حالات دراسية </a:t>
            </a:r>
          </a:p>
          <a:p>
            <a:pPr algn="ctr" rtl="1"/>
            <a:r>
              <a:rPr lang="ar-SA" sz="4800" b="1" dirty="0">
                <a:solidFill>
                  <a:srgbClr val="00B0F0"/>
                </a:solidFill>
                <a:latin typeface="Al Qabas Bold" panose="00000800000000000000" pitchFamily="2" charset="-78"/>
                <a:cs typeface="+mj-cs"/>
              </a:rPr>
              <a:t>في الإعلام الرقمي</a:t>
            </a:r>
            <a:endParaRPr lang="en-US" sz="4800" b="1" dirty="0">
              <a:solidFill>
                <a:srgbClr val="00B0F0"/>
              </a:solidFill>
              <a:latin typeface="Al Qabas Bold" panose="00000800000000000000" pitchFamily="2" charset="-78"/>
              <a:cs typeface="+mj-cs"/>
            </a:endParaRPr>
          </a:p>
        </p:txBody>
      </p:sp>
      <p:sp>
        <p:nvSpPr>
          <p:cNvPr id="2" name="Rectangle 1"/>
          <p:cNvSpPr/>
          <p:nvPr/>
        </p:nvSpPr>
        <p:spPr>
          <a:xfrm>
            <a:off x="-152649" y="5395898"/>
            <a:ext cx="3562067" cy="369332"/>
          </a:xfrm>
          <a:prstGeom prst="rect">
            <a:avLst/>
          </a:prstGeom>
        </p:spPr>
        <p:txBody>
          <a:bodyPr wrap="square">
            <a:spAutoFit/>
          </a:bodyPr>
          <a:lstStyle/>
          <a:p>
            <a:r>
              <a:rPr lang="ar-SA" b="1" dirty="0">
                <a:latin typeface="Al Qabas Bold" panose="00000800000000000000" pitchFamily="2" charset="-78"/>
                <a:cs typeface="Al Qabas Bold" panose="00000800000000000000" pitchFamily="2" charset="-78"/>
              </a:rPr>
              <a:t>كلية الإعلام والتسويق </a:t>
            </a:r>
            <a:endParaRPr lang="en-US" dirty="0">
              <a:latin typeface="Al Qabas Bold" panose="00000800000000000000" pitchFamily="2" charset="-78"/>
              <a:cs typeface="Al Qabas Bold" panose="000008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058"/>
            <a:ext cx="12603760"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9738" y="3211118"/>
            <a:ext cx="3177959" cy="707886"/>
          </a:xfrm>
          <a:prstGeom prst="rect">
            <a:avLst/>
          </a:prstGeom>
          <a:noFill/>
        </p:spPr>
        <p:txBody>
          <a:bodyPr wrap="square" rtlCol="0">
            <a:spAutoFit/>
          </a:bodyPr>
          <a:lstStyle/>
          <a:p>
            <a:pPr algn="ctr"/>
            <a:r>
              <a:rPr lang="ar-SA" sz="4000" b="1" dirty="0">
                <a:solidFill>
                  <a:srgbClr val="00B0F0"/>
                </a:solidFill>
                <a:latin typeface="Al Qabas" panose="00000500000000000000" pitchFamily="2" charset="-78"/>
                <a:cs typeface="+mj-cs"/>
              </a:rPr>
              <a:t>محاضرة تعريفية</a:t>
            </a:r>
            <a:endParaRPr lang="en-US" sz="4000" b="1" dirty="0">
              <a:solidFill>
                <a:srgbClr val="00B0F0"/>
              </a:solidFill>
              <a:latin typeface="Al Qabas" panose="00000500000000000000" pitchFamily="2" charset="-78"/>
              <a:cs typeface="+mj-cs"/>
            </a:endParaRP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Alexandria" charset="0"/>
                <a:cs typeface="Alexandria" charset="0"/>
              </a:rPr>
              <a:t>DGM321</a:t>
            </a:r>
            <a:endParaRPr lang="tr-TR" sz="2000" dirty="0">
              <a:latin typeface="Alexandria" charset="0"/>
              <a:cs typeface="Alexandria" charset="0"/>
            </a:endParaRPr>
          </a:p>
        </p:txBody>
      </p:sp>
      <p:sp>
        <p:nvSpPr>
          <p:cNvPr id="12" name="TextBox 11"/>
          <p:cNvSpPr txBox="1"/>
          <p:nvPr/>
        </p:nvSpPr>
        <p:spPr>
          <a:xfrm>
            <a:off x="459185" y="6187539"/>
            <a:ext cx="1864137"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اسامة احمد</a:t>
            </a:r>
            <a:endParaRPr lang="en-US" sz="2800" b="1" dirty="0">
              <a:solidFill>
                <a:srgbClr val="00B0F0"/>
              </a:solidFill>
              <a:latin typeface="Alexandria" charset="0"/>
              <a:cs typeface="Alexandria" charset="0"/>
            </a:endParaRPr>
          </a:p>
        </p:txBody>
      </p:sp>
      <p:sp>
        <p:nvSpPr>
          <p:cNvPr id="13" name="TextBox 12"/>
          <p:cNvSpPr txBox="1"/>
          <p:nvPr/>
        </p:nvSpPr>
        <p:spPr>
          <a:xfrm>
            <a:off x="888393" y="5779504"/>
            <a:ext cx="4886463" cy="460375"/>
          </a:xfrm>
          <a:prstGeom prst="rect">
            <a:avLst/>
          </a:prstGeom>
          <a:noFill/>
        </p:spPr>
        <p:txBody>
          <a:bodyPr wrap="square" rtlCol="0">
            <a:spAutoFit/>
          </a:bodyPr>
          <a:lstStyle/>
          <a:p>
            <a:r>
              <a:rPr lang="ar-SA" sz="2400" dirty="0">
                <a:solidFill>
                  <a:srgbClr val="00B0F0"/>
                </a:solidFill>
                <a:latin typeface="Alexandria" charset="0"/>
                <a:cs typeface="Alexandria" charset="0"/>
              </a:rPr>
              <a:t>اعداد </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p:cNvSpPr/>
          <p:nvPr/>
        </p:nvSpPr>
        <p:spPr>
          <a:xfrm>
            <a:off x="6639738" y="4234582"/>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الاولى </a:t>
            </a:r>
            <a:endParaRPr lang="en-US" sz="28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3" b="213"/>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51597" y="2440848"/>
            <a:ext cx="8417320" cy="5078313"/>
          </a:xfrm>
          <a:prstGeom prst="rect">
            <a:avLst/>
          </a:prstGeom>
          <a:noFill/>
        </p:spPr>
        <p:txBody>
          <a:bodyPr wrap="square" rtlCol="0">
            <a:spAutoFit/>
          </a:bodyPr>
          <a:lstStyle/>
          <a:p>
            <a:pPr marL="457200" indent="-457200" algn="just" rtl="1">
              <a:lnSpc>
                <a:spcPct val="150000"/>
              </a:lnSpc>
              <a:buFont typeface="+mj-lt"/>
              <a:buAutoNum type="arabicPeriod"/>
            </a:pPr>
            <a:r>
              <a:rPr lang="ar-SA" sz="2400">
                <a:cs typeface="+mj-cs"/>
              </a:rPr>
              <a:t>الملف </a:t>
            </a:r>
            <a:r>
              <a:rPr lang="ar-SA" sz="2400" dirty="0">
                <a:cs typeface="+mj-cs"/>
              </a:rPr>
              <a:t>التعريفي </a:t>
            </a:r>
          </a:p>
          <a:p>
            <a:pPr marL="457200" indent="-457200" algn="just" rtl="1">
              <a:lnSpc>
                <a:spcPct val="150000"/>
              </a:lnSpc>
              <a:buFont typeface="+mj-lt"/>
              <a:buAutoNum type="arabicPeriod"/>
            </a:pPr>
            <a:r>
              <a:rPr lang="ar-SA" sz="2400" dirty="0">
                <a:cs typeface="+mj-cs"/>
              </a:rPr>
              <a:t>توصيف المقرر</a:t>
            </a:r>
          </a:p>
          <a:p>
            <a:pPr marL="457200" indent="-457200" algn="just" rtl="1">
              <a:lnSpc>
                <a:spcPct val="150000"/>
              </a:lnSpc>
              <a:buFont typeface="+mj-lt"/>
              <a:buAutoNum type="arabicPeriod"/>
            </a:pPr>
            <a:r>
              <a:rPr lang="ar-SA" sz="2400" dirty="0">
                <a:cs typeface="+mj-cs"/>
              </a:rPr>
              <a:t>اهداف ومخرجات المقرر </a:t>
            </a:r>
          </a:p>
          <a:p>
            <a:pPr marL="457200" indent="-457200" algn="just" rtl="1">
              <a:lnSpc>
                <a:spcPct val="150000"/>
              </a:lnSpc>
              <a:buFont typeface="+mj-lt"/>
              <a:buAutoNum type="arabicPeriod"/>
            </a:pPr>
            <a:r>
              <a:rPr lang="ar-SA" sz="2400" dirty="0">
                <a:cs typeface="+mj-cs"/>
              </a:rPr>
              <a:t> مقدمة عن الحالات الدراسة في الاعلام الرقمي </a:t>
            </a:r>
          </a:p>
          <a:p>
            <a:pPr marL="457200" indent="-457200" algn="just" rtl="1">
              <a:lnSpc>
                <a:spcPct val="150000"/>
              </a:lnSpc>
              <a:buFont typeface="+mj-lt"/>
              <a:buAutoNum type="arabicPeriod"/>
            </a:pPr>
            <a:r>
              <a:rPr lang="ar-SA" sz="2400" dirty="0">
                <a:cs typeface="+mj-cs"/>
              </a:rPr>
              <a:t>موضوعات المقرر </a:t>
            </a:r>
          </a:p>
          <a:p>
            <a:pPr marL="457200" indent="-457200" algn="just" rtl="1">
              <a:lnSpc>
                <a:spcPct val="150000"/>
              </a:lnSpc>
              <a:buFont typeface="+mj-lt"/>
              <a:buAutoNum type="arabicPeriod"/>
            </a:pPr>
            <a:r>
              <a:rPr lang="ar-SA" sz="2400" dirty="0">
                <a:cs typeface="+mj-cs"/>
              </a:rPr>
              <a:t> طريقة التدريس </a:t>
            </a:r>
          </a:p>
          <a:p>
            <a:pPr marL="457200" indent="-457200" algn="just" rtl="1">
              <a:lnSpc>
                <a:spcPct val="150000"/>
              </a:lnSpc>
              <a:buFont typeface="+mj-lt"/>
              <a:buAutoNum type="arabicPeriod"/>
            </a:pPr>
            <a:r>
              <a:rPr lang="ar-SA" sz="2400" dirty="0">
                <a:cs typeface="+mj-cs"/>
              </a:rPr>
              <a:t>طريقة التقييم </a:t>
            </a:r>
          </a:p>
          <a:p>
            <a:pPr marL="457200" indent="-457200" algn="just" rtl="1">
              <a:lnSpc>
                <a:spcPct val="150000"/>
              </a:lnSpc>
              <a:buFont typeface="+mj-lt"/>
              <a:buAutoNum type="arabicPeriod"/>
            </a:pPr>
            <a:r>
              <a:rPr lang="ar-SA" sz="2400" dirty="0">
                <a:cs typeface="+mj-cs"/>
              </a:rPr>
              <a:t>الخاتمة</a:t>
            </a:r>
          </a:p>
          <a:p>
            <a:pPr algn="just" rtl="1">
              <a:lnSpc>
                <a:spcPct val="150000"/>
              </a:lnSpc>
            </a:pPr>
            <a:endParaRPr lang="ar-SA" sz="24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b="1" dirty="0">
                <a:solidFill>
                  <a:schemeClr val="bg1"/>
                </a:solidFill>
                <a:latin typeface="Times New Roman" pitchFamily="18" charset="0"/>
                <a:cs typeface="Times New Roman" pitchFamily="18" charset="0"/>
              </a:rPr>
              <a:t>Lecture </a:t>
            </a:r>
            <a:r>
              <a:rPr lang="ar-SA" sz="2000" b="1" dirty="0">
                <a:solidFill>
                  <a:prstClr val="white"/>
                </a:solidFill>
                <a:latin typeface="Tajawal Medium" panose="00000600000000000000" pitchFamily="2" charset="-78"/>
                <a:cs typeface="Tajawal Medium" panose="00000600000000000000" pitchFamily="2" charset="-78"/>
              </a:rPr>
              <a:t>3</a:t>
            </a:r>
            <a:endParaRPr lang="en-US" sz="700" b="1" dirty="0">
              <a:solidFill>
                <a:prstClr val="white"/>
              </a:solidFill>
              <a:latin typeface="Tajawal Medium" panose="00000600000000000000" pitchFamily="2" charset="-78"/>
              <a:cs typeface="Tajawal Medium" panose="00000600000000000000" pitchFamily="2" charset="-78"/>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68475596"/>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78524" y="546619"/>
            <a:ext cx="4128422"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8184" y="1117907"/>
            <a:ext cx="9465167" cy="48816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873795" y="1535992"/>
            <a:ext cx="3388043" cy="400110"/>
          </a:xfrm>
          <a:prstGeom prst="rect">
            <a:avLst/>
          </a:prstGeom>
          <a:noFill/>
        </p:spPr>
        <p:txBody>
          <a:bodyPr wrap="square" rtlCol="0">
            <a:spAutoFit/>
          </a:bodyPr>
          <a:lstStyle/>
          <a:p>
            <a:pPr algn="r" rtl="1"/>
            <a:r>
              <a:rPr lang="ar-SA" sz="2000" b="1" dirty="0">
                <a:solidFill>
                  <a:srgbClr val="2D3956"/>
                </a:solidFill>
                <a:latin typeface="29LT Bukra Bold Italic" panose="000B0903020204020204" pitchFamily="34" charset="-78"/>
                <a:cs typeface="29LT Bukra Bold Italic" panose="000B0903020204020204"/>
              </a:rPr>
              <a:t>الملف  التعريفي </a:t>
            </a:r>
            <a:endParaRPr lang="en-US" sz="2000" b="1" dirty="0">
              <a:solidFill>
                <a:srgbClr val="2D3956"/>
              </a:solidFill>
              <a:latin typeface="29LT Bukra Bold Italic" panose="000B0903020204020204" pitchFamily="34" charset="-78"/>
              <a:cs typeface="29LT Bukra Bold Italic" panose="000B0903020204020204"/>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8643;p58"/>
          <p:cNvGrpSpPr/>
          <p:nvPr/>
        </p:nvGrpSpPr>
        <p:grpSpPr>
          <a:xfrm>
            <a:off x="9261838" y="1458896"/>
            <a:ext cx="439912" cy="438757"/>
            <a:chOff x="4629125" y="3235150"/>
            <a:chExt cx="295375" cy="294600"/>
          </a:xfrm>
        </p:grpSpPr>
        <p:sp>
          <p:nvSpPr>
            <p:cNvPr id="8" name="Google Shape;8644;p58"/>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45;p58"/>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46;p58"/>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47;p58"/>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648;p58"/>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1363851" y="1402597"/>
            <a:ext cx="1387098" cy="1472339"/>
          </a:xfrm>
          <a:prstGeom prst="rect">
            <a:avLst/>
          </a:prstGeom>
          <a:solidFill>
            <a:srgbClr val="4EBB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1440" y="1381762"/>
            <a:ext cx="1531919" cy="1531919"/>
          </a:xfrm>
          <a:prstGeom prst="rect">
            <a:avLst/>
          </a:prstGeom>
          <a:ln>
            <a:noFill/>
          </a:ln>
          <a:effectLst>
            <a:softEdge rad="112500"/>
          </a:effectLst>
        </p:spPr>
      </p:pic>
      <p:sp>
        <p:nvSpPr>
          <p:cNvPr id="15" name="TextBox 14"/>
          <p:cNvSpPr txBox="1"/>
          <p:nvPr/>
        </p:nvSpPr>
        <p:spPr>
          <a:xfrm>
            <a:off x="2850105" y="2021690"/>
            <a:ext cx="6771873" cy="3877985"/>
          </a:xfrm>
          <a:prstGeom prst="rect">
            <a:avLst/>
          </a:prstGeom>
          <a:noFill/>
        </p:spPr>
        <p:txBody>
          <a:bodyPr wrap="square" rtlCol="0">
            <a:spAutoFit/>
          </a:bodyPr>
          <a:lstStyle/>
          <a:p>
            <a:pPr algn="just" rtl="1">
              <a:lnSpc>
                <a:spcPct val="150000"/>
              </a:lnSpc>
            </a:pPr>
            <a:r>
              <a:rPr lang="ar-SA" sz="2400" dirty="0">
                <a:latin typeface="A_Nefel_Botan" pitchFamily="2" charset="-78"/>
                <a:cs typeface="+mj-cs"/>
              </a:rPr>
              <a:t>إعداد وتقديم المقرر : د.أسامة أحمد </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دكتوارة الفلسفة في علوم الإتصال – تخصص الوسائط المتعددة.</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دكتوارة في الاعلام – تخصص راديو وتلفزيون وسينما .</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عضو هيئة تدريس بكلية الإعلام والتسويق – جامعة ميدأوشن </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خبرة اكاديمية متنوعة في العمل في جامعات عديدة في جمهورية السودان. </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حاصل على شهادات تدريب مدربين ومدرب معتمد في مجال الاعلام الرقمي.</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حاصل على شهادة تدريب في مجال الذكاء الاصطناعي.</a:t>
            </a:r>
          </a:p>
          <a:p>
            <a:pPr marL="342900" indent="-342900" algn="just" rtl="1">
              <a:lnSpc>
                <a:spcPct val="150000"/>
              </a:lnSpc>
              <a:buFont typeface="Arial" panose="020B0604020202020204" pitchFamily="34" charset="0"/>
              <a:buChar char="•"/>
            </a:pPr>
            <a:r>
              <a:rPr lang="ar-SA" sz="2000" b="1" dirty="0">
                <a:latin typeface="29LT Zawi" panose="00000500000000000000" pitchFamily="2" charset="-78"/>
                <a:cs typeface="+mj-cs"/>
              </a:rPr>
              <a:t>مهتم بمجال التنمية البشرية والإعلام الرقمي والتقنيات الحديثة في الاتصال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01012" y="4889241"/>
            <a:ext cx="4774071" cy="1891052"/>
          </a:xfrm>
          <a:prstGeom prst="rect">
            <a:avLst/>
          </a:prstGeom>
          <a:noFill/>
        </p:spPr>
        <p:txBody>
          <a:bodyPr wrap="square">
            <a:spAutoFit/>
          </a:bodyPr>
          <a:lstStyle/>
          <a:p>
            <a:pPr algn="just" rtl="1"/>
            <a:r>
              <a:rPr lang="ar-SA" sz="1400" dirty="0">
                <a:latin typeface="Al Qabas" panose="00000500000000000000" pitchFamily="2" charset="-78"/>
                <a:cs typeface="+mj-cs"/>
              </a:rPr>
              <a:t>يهدف هذا المساق إلى تحليل وتقييم حالات دراسية حقيقية ومعاصرة في مجال الإعلام الرقمي، وذلك من تحليل قضايا وحالات دراسية مختارة في الإعلام الرقمي، مع التركيز على إعلام المواطن، التضليل الإعلامي الرقمي، دور الذكاء الاصطناعي في تشكيل الخطاب الرقمي، وتدقيق الحقائق. كما يناقش قضايا الأخلاقيات الرقمية، التلاعب بالمحتوى، والتحولات في إنتاج الأخبار وتوزيعها في البيئة الرقمية. يهدف إلى تطوير مهارات تحليل نقدي ومعرفي للواقع الإعلامي الرقمي المتغير</a:t>
            </a:r>
            <a:r>
              <a:rPr lang="en-US" sz="1400" dirty="0">
                <a:latin typeface="Al Qabas" panose="00000500000000000000" pitchFamily="2" charset="-78"/>
                <a:cs typeface="+mj-cs"/>
              </a:rPr>
              <a:t>.</a:t>
            </a:r>
            <a:endParaRPr lang="tr-TR" sz="1400" dirty="0">
              <a:latin typeface="Al Qabas" panose="00000500000000000000" pitchFamily="2" charset="-78"/>
              <a:cs typeface="+mj-cs"/>
            </a:endParaRPr>
          </a:p>
          <a:p>
            <a:pPr algn="just">
              <a:lnSpc>
                <a:spcPct val="120000"/>
              </a:lnSpc>
            </a:pPr>
            <a:endParaRPr lang="en-US" sz="1600" dirty="0">
              <a:latin typeface="Al Qabas" panose="00000500000000000000" pitchFamily="2" charset="-78"/>
              <a:cs typeface="+mj-cs"/>
            </a:endParaRPr>
          </a:p>
        </p:txBody>
      </p:sp>
      <p:sp>
        <p:nvSpPr>
          <p:cNvPr id="41" name="TextBox 40"/>
          <p:cNvSpPr txBox="1"/>
          <p:nvPr/>
        </p:nvSpPr>
        <p:spPr>
          <a:xfrm>
            <a:off x="6301339" y="1259391"/>
            <a:ext cx="184731" cy="523220"/>
          </a:xfrm>
          <a:prstGeom prst="rect">
            <a:avLst/>
          </a:prstGeom>
          <a:noFill/>
        </p:spPr>
        <p:txBody>
          <a:bodyPr wrap="none" rtlCol="0">
            <a:spAutoFit/>
          </a:bodyPr>
          <a:lstStyle/>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40">
            <a:extLst>
              <a:ext uri="{FF2B5EF4-FFF2-40B4-BE49-F238E27FC236}">
                <a16:creationId xmlns:a16="http://schemas.microsoft.com/office/drawing/2014/main" id="{C7D257D7-D9C6-8F63-F8F8-E2BE53F2E2DB}"/>
              </a:ext>
            </a:extLst>
          </p:cNvPr>
          <p:cNvSpPr txBox="1"/>
          <p:nvPr/>
        </p:nvSpPr>
        <p:spPr>
          <a:xfrm>
            <a:off x="7358943" y="1368145"/>
            <a:ext cx="1996059"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rPr>
              <a:t>توصيف المقرر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barn(inVertical)">
                                      <p:cBhvr>
                                        <p:cTn id="2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409280" y="1039993"/>
            <a:ext cx="4113898" cy="590162"/>
          </a:xfrm>
          <a:prstGeom prst="rect">
            <a:avLst/>
          </a:prstGeom>
          <a:noFill/>
        </p:spPr>
        <p:txBody>
          <a:bodyPr wrap="square" rtlCol="0">
            <a:spAutoFit/>
          </a:bodyPr>
          <a:lstStyle/>
          <a:p>
            <a:pPr algn="r" rtl="1">
              <a:lnSpc>
                <a:spcPct val="150000"/>
              </a:lnSpc>
              <a:spcBef>
                <a:spcPct val="20000"/>
              </a:spcBef>
            </a:pPr>
            <a:r>
              <a:rPr lang="ar-EG" sz="2400" b="1" dirty="0">
                <a:solidFill>
                  <a:srgbClr val="00B0F0"/>
                </a:solidFill>
                <a:latin typeface="29LT Bukra Bold Italic" panose="000B0903020204020204" pitchFamily="34" charset="-78"/>
                <a:cs typeface="29LT Bukra Bold Italic" panose="000B0903020204020204" pitchFamily="34" charset="-78"/>
              </a:rPr>
              <a:t>أهداف </a:t>
            </a:r>
            <a:r>
              <a:rPr lang="ar-SA" sz="2400" b="1" dirty="0">
                <a:solidFill>
                  <a:srgbClr val="00B0F0"/>
                </a:solidFill>
                <a:latin typeface="29LT Bukra Bold Italic" panose="000B0903020204020204" pitchFamily="34" charset="-78"/>
                <a:cs typeface="29LT Bukra Bold Italic" panose="000B0903020204020204" pitchFamily="34" charset="-78"/>
              </a:rPr>
              <a:t>ومخرجات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75922"/>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Dikdörtgen 2"/>
          <p:cNvSpPr/>
          <p:nvPr/>
        </p:nvSpPr>
        <p:spPr>
          <a:xfrm>
            <a:off x="2146920" y="1924280"/>
            <a:ext cx="9790066" cy="4401205"/>
          </a:xfrm>
          <a:prstGeom prst="rect">
            <a:avLst/>
          </a:prstGeom>
        </p:spPr>
        <p:txBody>
          <a:bodyPr wrap="square">
            <a:spAutoFit/>
          </a:bodyPr>
          <a:lstStyle/>
          <a:p>
            <a:pPr algn="r" rtl="1">
              <a:lnSpc>
                <a:spcPct val="150000"/>
              </a:lnSpc>
            </a:pPr>
            <a:r>
              <a:rPr lang="ar-SA" sz="2000" dirty="0">
                <a:solidFill>
                  <a:srgbClr val="C00000"/>
                </a:solidFill>
                <a:latin typeface="Abd Elrady Pro" panose="020F0803030102020204" pitchFamily="34" charset="-78"/>
                <a:cs typeface="Abd Elrady Pro" panose="020F0803030102020204" pitchFamily="34" charset="-78"/>
              </a:rPr>
              <a:t>بنهاية هذا المقرر، سيكون الطالب قادرا على</a:t>
            </a:r>
            <a:r>
              <a:rPr lang="en-US" sz="2000" dirty="0">
                <a:latin typeface="Al Qabas" panose="00000500000000000000" pitchFamily="2" charset="-78"/>
                <a:cs typeface="Al Qabas" panose="00000500000000000000" pitchFamily="2" charset="-78"/>
              </a:rPr>
              <a:t>:</a:t>
            </a:r>
            <a:endParaRPr lang="ar-SA" sz="2000" dirty="0">
              <a:latin typeface="Al Qabas" panose="00000500000000000000" pitchFamily="2" charset="-78"/>
              <a:cs typeface="Al Qabas" panose="00000500000000000000" pitchFamily="2" charset="-78"/>
            </a:endParaRPr>
          </a:p>
          <a:p>
            <a:pPr algn="r" rtl="1">
              <a:lnSpc>
                <a:spcPct val="150000"/>
              </a:lnSpc>
            </a:pPr>
            <a:endParaRPr lang="tr-TR" sz="2000" dirty="0">
              <a:latin typeface="Al Qabas" panose="00000500000000000000" pitchFamily="2" charset="-78"/>
              <a:cs typeface="Al Qabas" panose="00000500000000000000" pitchFamily="2" charset="-78"/>
            </a:endParaRPr>
          </a:p>
          <a:p>
            <a:pPr marL="457200" lvl="0" indent="-457200" algn="r" rtl="1">
              <a:lnSpc>
                <a:spcPct val="200000"/>
              </a:lnSpc>
              <a:buFont typeface="+mj-lt"/>
              <a:buAutoNum type="arabicParenR"/>
            </a:pPr>
            <a:r>
              <a:rPr lang="ar-SA" dirty="0">
                <a:latin typeface="Al Qabas" panose="00000500000000000000" pitchFamily="2" charset="-78"/>
                <a:cs typeface="Al Qabas" panose="00000500000000000000" pitchFamily="2" charset="-78"/>
              </a:rPr>
              <a:t>فهم الأدوار الجديدة لإعلام المواطن وتأثيره على السرديات الإعلامية</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200000"/>
              </a:lnSpc>
              <a:buFont typeface="+mj-lt"/>
              <a:buAutoNum type="arabicParenR"/>
            </a:pPr>
            <a:r>
              <a:rPr lang="ar-SA" dirty="0">
                <a:latin typeface="Al Qabas" panose="00000500000000000000" pitchFamily="2" charset="-78"/>
                <a:cs typeface="Al Qabas" panose="00000500000000000000" pitchFamily="2" charset="-78"/>
              </a:rPr>
              <a:t>تحليل آليات التضليل الرقمي وعلاقته بالخوارزميات والذكاء الاصطناعي</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200000"/>
              </a:lnSpc>
              <a:buFont typeface="+mj-lt"/>
              <a:buAutoNum type="arabicParenR"/>
            </a:pPr>
            <a:r>
              <a:rPr lang="ar-SA" dirty="0">
                <a:latin typeface="Al Qabas" panose="00000500000000000000" pitchFamily="2" charset="-78"/>
                <a:cs typeface="Al Qabas" panose="00000500000000000000" pitchFamily="2" charset="-78"/>
              </a:rPr>
              <a:t>التعرف على أدوات تدقيق الحقائق ومناهج التحقق الرقمي من الأخبار</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200000"/>
              </a:lnSpc>
              <a:buFont typeface="+mj-lt"/>
              <a:buAutoNum type="arabicParenR"/>
            </a:pPr>
            <a:r>
              <a:rPr lang="ar-SA" dirty="0">
                <a:latin typeface="Al Qabas" panose="00000500000000000000" pitchFamily="2" charset="-78"/>
                <a:cs typeface="Al Qabas" panose="00000500000000000000" pitchFamily="2" charset="-78"/>
              </a:rPr>
              <a:t>التمييز بين المحتوى الإخباري والمحتوى الترويجي أو التضليلي</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200000"/>
              </a:lnSpc>
              <a:buFont typeface="+mj-lt"/>
              <a:buAutoNum type="arabicParenR"/>
            </a:pPr>
            <a:r>
              <a:rPr lang="ar-SA" dirty="0">
                <a:latin typeface="Al Qabas" panose="00000500000000000000" pitchFamily="2" charset="-78"/>
                <a:cs typeface="Al Qabas" panose="00000500000000000000" pitchFamily="2" charset="-78"/>
              </a:rPr>
              <a:t>تحليل دراسات حالة حقيقية باستخدام أدوات رقمية ومنهجيات تحليل نقدي</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indent="-457200" algn="r" rtl="1">
              <a:lnSpc>
                <a:spcPct val="200000"/>
              </a:lnSpc>
              <a:buFont typeface="+mj-lt"/>
              <a:buAutoNum type="arabicParenR"/>
            </a:pPr>
            <a:r>
              <a:rPr lang="ar-SA" dirty="0">
                <a:latin typeface="Al Qabas" panose="00000500000000000000" pitchFamily="2" charset="-78"/>
                <a:cs typeface="Al Qabas" panose="00000500000000000000" pitchFamily="2" charset="-78"/>
              </a:rPr>
              <a:t>مناقشة التحديات الأخلاقية والمهنية المرتبطة بالإعلام الرقمي</a:t>
            </a:r>
            <a:r>
              <a:rPr lang="en-US" sz="2000" dirty="0">
                <a:latin typeface="Al Qabas" panose="00000500000000000000" pitchFamily="2" charset="-78"/>
                <a:cs typeface="Al Qabas" panose="00000500000000000000" pitchFamily="2" charset="-78"/>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itchFamily="2" charset="2"/>
              <a:buChar char="Ø"/>
            </a:pPr>
            <a:r>
              <a:rPr lang="ar-SA" spc="30" dirty="0">
                <a:solidFill>
                  <a:schemeClr val="tx1"/>
                </a:solidFill>
                <a:latin typeface="Al Qabas" panose="00000500000000000000" pitchFamily="2" charset="-78"/>
                <a:cs typeface="+mj-cs"/>
              </a:rPr>
              <a:t>الإعلام الرقمي أصبح جزءا أساسيا من حياتنا اليومية، حيث تتغير طرق إنتاج ونشر واستهلاك المعلومات بسرعة كبيرة. لفهم هذه التحولات، نستخدم دراسة الحالات كأداة تحليلية تساعدنا على الربط بين النظرية والتطبيق، وفهم التحديات والفرص في الواقع الرقمي.</a:t>
            </a:r>
          </a:p>
          <a:p>
            <a:pPr marL="342900" indent="-342900" algn="just" rtl="1">
              <a:lnSpc>
                <a:spcPct val="150000"/>
              </a:lnSpc>
              <a:buFont typeface="Wingdings" pitchFamily="2" charset="2"/>
              <a:buChar char="Ø"/>
            </a:pPr>
            <a:r>
              <a:rPr lang="ar-SA" spc="30" dirty="0">
                <a:solidFill>
                  <a:schemeClr val="tx1"/>
                </a:solidFill>
                <a:latin typeface="Al Qabas" panose="00000500000000000000" pitchFamily="2" charset="-78"/>
                <a:cs typeface="+mj-cs"/>
              </a:rPr>
              <a:t>الإعلام الرقمي يشمل جميع أشكال الاتصال التي تعتمد على التكنولوجيا الرقمية (الإنترنت، وسائل التواصل الاجتماعي، البث المباشر...).</a:t>
            </a:r>
          </a:p>
          <a:p>
            <a:pPr marL="342900" indent="-342900" algn="just" rtl="1">
              <a:lnSpc>
                <a:spcPct val="150000"/>
              </a:lnSpc>
              <a:buFont typeface="Wingdings" pitchFamily="2" charset="2"/>
              <a:buChar char="Ø"/>
            </a:pPr>
            <a:r>
              <a:rPr lang="ar-SA" spc="30" dirty="0">
                <a:solidFill>
                  <a:schemeClr val="tx1"/>
                </a:solidFill>
                <a:latin typeface="Al Qabas" panose="00000500000000000000" pitchFamily="2" charset="-78"/>
                <a:cs typeface="+mj-cs"/>
              </a:rPr>
              <a:t>دراسة الحالات تتيح لنا تحليل أحداث أو ظواهر واقعية لفهم تأثير الإعلام الرقمي على الأفراد والمجتمع.</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096000" y="3996751"/>
            <a:ext cx="4962146" cy="707886"/>
          </a:xfrm>
          <a:prstGeom prst="rect">
            <a:avLst/>
          </a:prstGeom>
          <a:noFill/>
        </p:spPr>
        <p:txBody>
          <a:bodyPr wrap="square" rtlCol="0">
            <a:spAutoFit/>
          </a:bodyPr>
          <a:lstStyle/>
          <a:p>
            <a:pPr algn="just" rtl="1"/>
            <a:r>
              <a:rPr lang="ar-EG" sz="2000" b="1" dirty="0">
                <a:solidFill>
                  <a:srgbClr val="3CBCE0"/>
                </a:solidFill>
                <a:latin typeface="29LT Bukra Bold Italic" panose="000B0903020204020204" pitchFamily="34" charset="-78"/>
                <a:cs typeface="29LT Bukra Bold Italic" panose="000B0903020204020204" pitchFamily="34" charset="-78"/>
              </a:rPr>
              <a:t>مقدمة إلى دراسة الحالات في الإعلام الرقمي</a:t>
            </a:r>
          </a:p>
        </p:txBody>
      </p:sp>
      <p:sp>
        <p:nvSpPr>
          <p:cNvPr id="23" name="TextBox 22"/>
          <p:cNvSpPr txBox="1"/>
          <p:nvPr/>
        </p:nvSpPr>
        <p:spPr>
          <a:xfrm>
            <a:off x="5854339" y="3681103"/>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857313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arn(inVertic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4256464164"/>
              </p:ext>
            </p:extLst>
          </p:nvPr>
        </p:nvGraphicFramePr>
        <p:xfrm>
          <a:off x="838199" y="2314039"/>
          <a:ext cx="10407556" cy="3226952"/>
        </p:xfrm>
        <a:graphic>
          <a:graphicData uri="http://schemas.openxmlformats.org/drawingml/2006/table">
            <a:tbl>
              <a:tblPr firstRow="1" firstCol="1" bandRow="1">
                <a:tableStyleId>{5C22544A-7EE6-4342-B048-85BDC9FD1C3A}</a:tableStyleId>
              </a:tblPr>
              <a:tblGrid>
                <a:gridCol w="10407556">
                  <a:extLst>
                    <a:ext uri="{9D8B030D-6E8A-4147-A177-3AD203B41FA5}">
                      <a16:colId xmlns:a16="http://schemas.microsoft.com/office/drawing/2014/main" val="20000"/>
                    </a:ext>
                  </a:extLst>
                </a:gridCol>
              </a:tblGrid>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a:effectLst/>
                          <a:latin typeface="Al Qabas" panose="00000500000000000000" pitchFamily="2" charset="-78"/>
                          <a:cs typeface="Al Qabas" panose="00000500000000000000" pitchFamily="2" charset="-78"/>
                        </a:rPr>
                        <a:t> مدخل إلى دراسة الحالات في الإعلام الرقمي</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0"/>
                  </a:ext>
                </a:extLst>
              </a:tr>
              <a:tr h="806738">
                <a:tc>
                  <a:txBody>
                    <a:bodyPr/>
                    <a:lstStyle/>
                    <a:p>
                      <a:pPr marL="285750" marR="0" indent="-285750" algn="just" defTabSz="914400" rtl="1" eaLnBrk="1" latinLnBrk="0" hangingPunct="1">
                        <a:lnSpc>
                          <a:spcPct val="115000"/>
                        </a:lnSpc>
                        <a:spcBef>
                          <a:spcPts val="0"/>
                        </a:spcBef>
                        <a:spcAft>
                          <a:spcPts val="800"/>
                        </a:spcAft>
                        <a:buFont typeface="Arial" panose="020B0604020202020204" pitchFamily="34" charset="0"/>
                        <a:buChar char="•"/>
                      </a:pPr>
                      <a:r>
                        <a:rPr lang="ar-SA" sz="1800" b="1" kern="100" dirty="0">
                          <a:solidFill>
                            <a:schemeClr val="lt1"/>
                          </a:solidFill>
                          <a:effectLst/>
                          <a:latin typeface="Al Qabas" panose="00000500000000000000" pitchFamily="2" charset="-78"/>
                          <a:ea typeface="+mn-ea"/>
                          <a:cs typeface="Al Qabas" panose="00000500000000000000" pitchFamily="2" charset="-78"/>
                        </a:rPr>
                        <a:t>إعلام المواطن: الفرص، التحديات، والتحولات في صناعة الخبر</a:t>
                      </a:r>
                      <a:endParaRPr lang="tr-TR" sz="1800" b="1" kern="100" dirty="0">
                        <a:solidFill>
                          <a:schemeClr val="lt1"/>
                        </a:solidFill>
                        <a:effectLst/>
                        <a:latin typeface="Al Qabas" panose="00000500000000000000" pitchFamily="2" charset="-78"/>
                        <a:ea typeface="+mn-ea"/>
                        <a:cs typeface="Al Qabas" panose="00000500000000000000" pitchFamily="2" charset="-78"/>
                      </a:endParaRPr>
                    </a:p>
                  </a:txBody>
                  <a:tcPr marL="9525" marR="9525" marT="9525" marB="9525" anchor="ctr"/>
                </a:tc>
                <a:extLst>
                  <a:ext uri="{0D108BD9-81ED-4DB2-BD59-A6C34878D82A}">
                    <a16:rowId xmlns:a16="http://schemas.microsoft.com/office/drawing/2014/main" val="10001"/>
                  </a:ext>
                </a:extLst>
              </a:tr>
              <a:tr h="806738">
                <a:tc>
                  <a:txBody>
                    <a:bodyPr/>
                    <a:lstStyle/>
                    <a:p>
                      <a:pPr marL="285750" marR="0" indent="-285750" algn="just" defTabSz="914400" rtl="1" eaLnBrk="1" latinLnBrk="0" hangingPunct="1">
                        <a:lnSpc>
                          <a:spcPct val="115000"/>
                        </a:lnSpc>
                        <a:spcBef>
                          <a:spcPts val="0"/>
                        </a:spcBef>
                        <a:spcAft>
                          <a:spcPts val="800"/>
                        </a:spcAft>
                        <a:buFont typeface="Arial" panose="020B0604020202020204" pitchFamily="34" charset="0"/>
                        <a:buChar char="•"/>
                      </a:pPr>
                      <a:r>
                        <a:rPr lang="ar-SA" sz="1800" b="1" kern="100" dirty="0">
                          <a:solidFill>
                            <a:schemeClr val="lt1"/>
                          </a:solidFill>
                          <a:effectLst/>
                          <a:latin typeface="Al Qabas" panose="00000500000000000000" pitchFamily="2" charset="-78"/>
                          <a:ea typeface="+mn-ea"/>
                          <a:cs typeface="Al Qabas" panose="00000500000000000000" pitchFamily="2" charset="-78"/>
                        </a:rPr>
                        <a:t>دراسة حالة 1: تأثير إعلام المواطن في تغطية الأزمات أو النزاعات</a:t>
                      </a:r>
                      <a:endParaRPr lang="tr-TR" sz="1800" b="1" kern="100" dirty="0">
                        <a:solidFill>
                          <a:schemeClr val="lt1"/>
                        </a:solidFill>
                        <a:effectLst/>
                        <a:latin typeface="Al Qabas" panose="00000500000000000000" pitchFamily="2" charset="-78"/>
                        <a:ea typeface="+mn-ea"/>
                        <a:cs typeface="Al Qabas" panose="00000500000000000000" pitchFamily="2" charset="-78"/>
                      </a:endParaRPr>
                    </a:p>
                  </a:txBody>
                  <a:tcPr marL="9525" marR="9525" marT="9525" marB="9525" anchor="ctr"/>
                </a:tc>
                <a:extLst>
                  <a:ext uri="{0D108BD9-81ED-4DB2-BD59-A6C34878D82A}">
                    <a16:rowId xmlns:a16="http://schemas.microsoft.com/office/drawing/2014/main" val="10002"/>
                  </a:ext>
                </a:extLst>
              </a:tr>
              <a:tr h="806738">
                <a:tc>
                  <a:txBody>
                    <a:bodyPr/>
                    <a:lstStyle/>
                    <a:p>
                      <a:pPr marL="285750" marR="0" indent="-285750" algn="just" defTabSz="914400" rtl="1" eaLnBrk="1" latinLnBrk="0" hangingPunct="1">
                        <a:lnSpc>
                          <a:spcPct val="115000"/>
                        </a:lnSpc>
                        <a:spcBef>
                          <a:spcPts val="0"/>
                        </a:spcBef>
                        <a:spcAft>
                          <a:spcPts val="800"/>
                        </a:spcAft>
                        <a:buFont typeface="Arial" panose="020B0604020202020204" pitchFamily="34" charset="0"/>
                        <a:buChar char="•"/>
                      </a:pPr>
                      <a:r>
                        <a:rPr lang="ar-SA" sz="1800" b="1" kern="100" dirty="0">
                          <a:solidFill>
                            <a:schemeClr val="lt1"/>
                          </a:solidFill>
                          <a:effectLst/>
                          <a:latin typeface="Al Qabas" panose="00000500000000000000" pitchFamily="2" charset="-78"/>
                          <a:ea typeface="+mn-ea"/>
                          <a:cs typeface="Al Qabas" panose="00000500000000000000" pitchFamily="2" charset="-78"/>
                        </a:rPr>
                        <a:t>التضليل الإعلامي في البيئة الرقمية: المفهوم، الأهداف، والأساليب</a:t>
                      </a:r>
                      <a:endParaRPr lang="tr-TR" sz="1800" b="1" kern="100" dirty="0">
                        <a:solidFill>
                          <a:schemeClr val="lt1"/>
                        </a:solidFill>
                        <a:effectLst/>
                        <a:latin typeface="Al Qabas" panose="00000500000000000000" pitchFamily="2" charset="-78"/>
                        <a:ea typeface="+mn-ea"/>
                        <a:cs typeface="Al Qabas" panose="00000500000000000000" pitchFamily="2" charset="-78"/>
                      </a:endParaRPr>
                    </a:p>
                  </a:txBody>
                  <a:tcPr marL="9525" marR="9525" marT="9525" marB="9525" anchor="ct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1096242747"/>
              </p:ext>
            </p:extLst>
          </p:nvPr>
        </p:nvGraphicFramePr>
        <p:xfrm>
          <a:off x="838199" y="2314039"/>
          <a:ext cx="10407556" cy="3226952"/>
        </p:xfrm>
        <a:graphic>
          <a:graphicData uri="http://schemas.openxmlformats.org/drawingml/2006/table">
            <a:tbl>
              <a:tblPr firstRow="1" firstCol="1" bandRow="1">
                <a:tableStyleId>{5C22544A-7EE6-4342-B048-85BDC9FD1C3A}</a:tableStyleId>
              </a:tblPr>
              <a:tblGrid>
                <a:gridCol w="10407556">
                  <a:extLst>
                    <a:ext uri="{9D8B030D-6E8A-4147-A177-3AD203B41FA5}">
                      <a16:colId xmlns:a16="http://schemas.microsoft.com/office/drawing/2014/main" val="20000"/>
                    </a:ext>
                  </a:extLst>
                </a:gridCol>
              </a:tblGrid>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a:effectLst/>
                          <a:latin typeface="Al Qabas" panose="00000500000000000000" pitchFamily="2" charset="-78"/>
                          <a:ea typeface="Aptos"/>
                          <a:cs typeface="Al Qabas" panose="00000500000000000000" pitchFamily="2" charset="-78"/>
                        </a:rPr>
                        <a:t>الذكاء الاصطناعي والتضليل الإعلامي: تهديدات للمصداقية الإعلامية</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0"/>
                  </a:ext>
                </a:extLst>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a:effectLst/>
                          <a:latin typeface="Al Qabas" panose="00000500000000000000" pitchFamily="2" charset="-78"/>
                          <a:ea typeface="Aptos"/>
                          <a:cs typeface="Al Qabas" panose="00000500000000000000" pitchFamily="2" charset="-78"/>
                        </a:rPr>
                        <a:t>دراسة حالة 2: حملة تضليل رقمي باستخدام الذكاء الاصطناعي</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1"/>
                  </a:ext>
                </a:extLst>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a:effectLst/>
                          <a:latin typeface="Al Qabas" panose="00000500000000000000" pitchFamily="2" charset="-78"/>
                          <a:ea typeface="Aptos"/>
                          <a:cs typeface="Al Qabas" panose="00000500000000000000" pitchFamily="2" charset="-78"/>
                        </a:rPr>
                        <a:t>تدقيق الحقائق: الأدوات الرقمية، المنهجيات، ونماذج من العالم العربي</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2"/>
                  </a:ext>
                </a:extLst>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a:effectLst/>
                          <a:latin typeface="Al Qabas" panose="00000500000000000000" pitchFamily="2" charset="-78"/>
                          <a:ea typeface="Aptos"/>
                          <a:cs typeface="Al Qabas" panose="00000500000000000000" pitchFamily="2" charset="-78"/>
                        </a:rPr>
                        <a:t>دراسة حالة 3: منصات تدقيق حقائق ومواقفها من محتوى مثير للجدل</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93403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3847309807"/>
              </p:ext>
            </p:extLst>
          </p:nvPr>
        </p:nvGraphicFramePr>
        <p:xfrm>
          <a:off x="838199" y="2436869"/>
          <a:ext cx="10407556" cy="1613476"/>
        </p:xfrm>
        <a:graphic>
          <a:graphicData uri="http://schemas.openxmlformats.org/drawingml/2006/table">
            <a:tbl>
              <a:tblPr firstRow="1" firstCol="1" bandRow="1">
                <a:tableStyleId>{5C22544A-7EE6-4342-B048-85BDC9FD1C3A}</a:tableStyleId>
              </a:tblPr>
              <a:tblGrid>
                <a:gridCol w="10407556">
                  <a:extLst>
                    <a:ext uri="{9D8B030D-6E8A-4147-A177-3AD203B41FA5}">
                      <a16:colId xmlns:a16="http://schemas.microsoft.com/office/drawing/2014/main" val="20000"/>
                    </a:ext>
                  </a:extLst>
                </a:gridCol>
              </a:tblGrid>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600" kern="100" dirty="0">
                          <a:effectLst/>
                          <a:latin typeface="Al Qabas" panose="00000500000000000000" pitchFamily="2" charset="-78"/>
                          <a:ea typeface="Aptos"/>
                          <a:cs typeface="Al Qabas" panose="00000500000000000000" pitchFamily="2" charset="-78"/>
                        </a:rPr>
                        <a:t>القيم الأخلاقية والمعايير المهنية في الإعلام الرقمي: دراسة حالات من انتهاكات وتأثيرها</a:t>
                      </a:r>
                      <a:endParaRPr lang="tr-TR" sz="14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0"/>
                  </a:ext>
                </a:extLst>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600" kern="100" dirty="0">
                          <a:effectLst/>
                          <a:latin typeface="Al Qabas" panose="00000500000000000000" pitchFamily="2" charset="-78"/>
                          <a:ea typeface="Aptos"/>
                          <a:cs typeface="Al Qabas" panose="00000500000000000000" pitchFamily="2" charset="-78"/>
                        </a:rPr>
                        <a:t> عرض دراسات حالة من الطلاب ومناقشتها</a:t>
                      </a:r>
                      <a:endParaRPr lang="tr-TR" sz="1400" kern="100" dirty="0">
                        <a:effectLst/>
                        <a:latin typeface="Al Qabas" panose="00000500000000000000" pitchFamily="2" charset="-78"/>
                        <a:ea typeface="Aptos"/>
                        <a:cs typeface="Al Qabas" panose="00000500000000000000" pitchFamily="2" charset="-78"/>
                      </a:endParaRPr>
                    </a:p>
                  </a:txBody>
                  <a:tcPr marL="9525" marR="9525" marT="9525" marB="9525"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782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4" name="Picture Placeholder 3"/>
          <p:cNvSpPr>
            <a:spLocks noGrp="1"/>
          </p:cNvSpPr>
          <p:nvPr>
            <p:ph type="pic" sz="quarter" idx="10"/>
          </p:nvPr>
        </p:nvSpPr>
        <p:spPr/>
      </p:sp>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bg1"/>
                </a:solidFill>
                <a:latin typeface="Alexandria" charset="0"/>
                <a:cs typeface="Alexandria" charset="0"/>
              </a:rPr>
              <a:t>0</a:t>
            </a:r>
            <a:r>
              <a:rPr lang="ar-SA" sz="5400" b="1" dirty="0">
                <a:solidFill>
                  <a:schemeClr val="bg1"/>
                </a:solidFill>
                <a:latin typeface="Alexandria" charset="0"/>
                <a:cs typeface="Alexandria" charset="0"/>
              </a:rPr>
              <a:t>6</a:t>
            </a:r>
            <a:endParaRPr lang="en-US" sz="5400" b="1" dirty="0">
              <a:solidFill>
                <a:schemeClr val="bg1"/>
              </a:solidFill>
              <a:latin typeface="Alexandria" charset="0"/>
              <a:cs typeface="Alexandria" charset="0"/>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777181" y="1472730"/>
            <a:ext cx="6702057"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تعريف دراسة الحالة وأهميتها في البحث الإعلامي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دراسة الحالة هي منهجية بحثية تركز على تحليل متعمق لظاهرة أو حدث معين في سياقه الواقعي، بهدف فهم جميع أبعاده وتقديم حلول أو توصيات.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تُعد دراسة الحالة من الأدوات الأساسية لفهم الظواهر المعقدة في الإعلام الرقمي، حيث تتيح تحليل أحداث واقعية وتطبيق المفاهيم النظرية على مواقف عملية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24BB6B8C-40AE-A0B2-6DBF-1529D1D8FB22}"/>
              </a:ext>
            </a:extLst>
          </p:cNvPr>
          <p:cNvPicPr>
            <a:picLocks noChangeAspect="1"/>
          </p:cNvPicPr>
          <p:nvPr/>
        </p:nvPicPr>
        <p:blipFill>
          <a:blip r:embed="rId4">
            <a:extLst>
              <a:ext uri="{28A0092B-C50C-407E-A947-70E740481C1C}">
                <a14:useLocalDpi xmlns:a14="http://schemas.microsoft.com/office/drawing/2010/main" val="0"/>
              </a:ext>
            </a:extLst>
          </a:blip>
          <a:srcRect t="2405" b="2405"/>
          <a:stretch/>
        </p:blipFill>
        <p:spPr>
          <a:xfrm>
            <a:off x="10606" y="1307103"/>
            <a:ext cx="3386537" cy="2149105"/>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5393825"/>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lexandria" charset="0"/>
                <a:cs typeface="Alexandria" charset="0"/>
              </a:rPr>
              <a:t>0</a:t>
            </a:r>
            <a:r>
              <a:rPr lang="ar-SA" sz="4800" b="1" dirty="0">
                <a:solidFill>
                  <a:schemeClr val="bg1"/>
                </a:solidFill>
                <a:latin typeface="Alexandria" charset="0"/>
                <a:cs typeface="Alexandria" charset="0"/>
              </a:rPr>
              <a:t>7</a:t>
            </a:r>
            <a:endParaRPr lang="en-US" sz="4800" b="1" dirty="0">
              <a:solidFill>
                <a:schemeClr val="bg1"/>
              </a:solidFill>
              <a:latin typeface="Alexandria" charset="0"/>
              <a:cs typeface="Alexandria" charset="0"/>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600164"/>
          </a:xfrm>
          <a:prstGeom prst="rect">
            <a:avLst/>
          </a:prstGeom>
          <a:noFill/>
        </p:spPr>
        <p:txBody>
          <a:bodyPr wrap="square" rtlCol="0">
            <a:spAutoFit/>
          </a:bodyPr>
          <a:lstStyle/>
          <a:p>
            <a:pPr lvl="0" algn="just" rtl="1">
              <a:lnSpc>
                <a:spcPct val="150000"/>
              </a:lnSpc>
              <a:defRPr/>
            </a:pPr>
            <a:r>
              <a:rPr lang="ar-SA" sz="2400" b="1" spc="30" dirty="0">
                <a:solidFill>
                  <a:srgbClr val="00B0F0"/>
                </a:solidFill>
                <a:latin typeface="Simplified Arabic" pitchFamily="18" charset="-78"/>
                <a:cs typeface="Times New Roman" panose="02020603050405020304" pitchFamily="18" charset="0"/>
              </a:rPr>
              <a:t>أهمية دراسة الحالة في الإعلام الرقمي</a:t>
            </a: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29670" y="2151374"/>
            <a:ext cx="8417320" cy="7017306"/>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تتيح فهما معمقا لظواهر معقدة مثل انتشار الأخبار الكاذبة أو الحملات الرقمية.</a:t>
            </a:r>
          </a:p>
          <a:p>
            <a:pPr marL="342900" indent="-342900" algn="just" rtl="1">
              <a:lnSpc>
                <a:spcPct val="200000"/>
              </a:lnSpc>
              <a:buFont typeface="Wingdings" pitchFamily="2" charset="2"/>
              <a:buChar char="Ø"/>
              <a:defRPr/>
            </a:pPr>
            <a:r>
              <a:rPr lang="ar-SA" sz="2000" dirty="0"/>
              <a:t>توفر فهماً معمقاً لسلوك المستخدمين على المنصات الرقمية.</a:t>
            </a:r>
          </a:p>
          <a:p>
            <a:pPr marL="342900" indent="-342900" algn="just" rtl="1">
              <a:lnSpc>
                <a:spcPct val="200000"/>
              </a:lnSpc>
              <a:buFont typeface="Wingdings" pitchFamily="2" charset="2"/>
              <a:buChar char="Ø"/>
              <a:defRPr/>
            </a:pPr>
            <a:r>
              <a:rPr lang="ar-SA" sz="2000" dirty="0"/>
              <a:t>تساعد في تحليل استراتيجيات وسائل الإعلام الرقمية في التفاعل مع الجمهور.</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تساعد في اختبار النظريات الإعلامية على أرض الواقع.</a:t>
            </a: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تدعم اتخاذ القرار في المؤسسات الإعلامية من خلال تحليل تجارب سابقة.</a:t>
            </a:r>
            <a:endParaRPr lang="ar-SA" sz="2000" noProof="0" dirty="0"/>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lang="ar-SA" sz="2000" dirty="0"/>
              <a:t>تمكّن الباحث من تتبع تطورات حالة إعلامية معينة (مثل حملة رقمية أو حدث إعلامي بارز).</a:t>
            </a: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lang="ar-SA" sz="2000" dirty="0"/>
              <a:t>تكشف عن العلاقة بين الإعلام الرقمي والسياق الاجتماعي أو الثقافي للمبحوثين.</a:t>
            </a: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lvl="0" algn="just" rtl="1">
              <a:lnSpc>
                <a:spcPct val="150000"/>
              </a:lnSpc>
              <a:defRPr/>
            </a:pPr>
            <a:endParaRPr lang="ar-SA" sz="20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algn="r" rtl="1"/>
            <a:endParaRPr lang="ar-SA" sz="2000" dirty="0"/>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7" name="Picture Placeholder 4">
            <a:extLst>
              <a:ext uri="{FF2B5EF4-FFF2-40B4-BE49-F238E27FC236}">
                <a16:creationId xmlns:a16="http://schemas.microsoft.com/office/drawing/2014/main" id="{DC720B01-9B98-C1B1-375F-8F26E14C41E9}"/>
              </a:ext>
            </a:extLst>
          </p:cNvPr>
          <p:cNvPicPr>
            <a:picLocks noChangeAspect="1"/>
          </p:cNvPicPr>
          <p:nvPr/>
        </p:nvPicPr>
        <p:blipFill>
          <a:blip r:embed="rId4">
            <a:extLst>
              <a:ext uri="{28A0092B-C50C-407E-A947-70E740481C1C}">
                <a14:useLocalDpi xmlns:a14="http://schemas.microsoft.com/office/drawing/2010/main" val="0"/>
              </a:ext>
            </a:extLst>
          </a:blip>
          <a:srcRect t="3007" b="3007"/>
          <a:stretch/>
        </p:blipFill>
        <p:spPr>
          <a:xfrm>
            <a:off x="11770" y="1308196"/>
            <a:ext cx="3386537" cy="2149105"/>
          </a:xfrm>
          <a:prstGeom prst="rect">
            <a:avLst/>
          </a:prstGeom>
          <a:solidFill>
            <a:schemeClr val="bg1">
              <a:lumMod val="85000"/>
              <a:alpha val="50000"/>
            </a:schemeClr>
          </a:solidFill>
        </p:spPr>
      </p:pic>
    </p:spTree>
    <p:extLst>
      <p:ext uri="{BB962C8B-B14F-4D97-AF65-F5344CB8AC3E}">
        <p14:creationId xmlns:p14="http://schemas.microsoft.com/office/powerpoint/2010/main" val="3368085742"/>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815950"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لماذا صحافة المواطن ظاهرة وحالة دراسية يجب دراستها؟</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349028"/>
            <a:ext cx="8630096" cy="3170099"/>
          </a:xfrm>
          <a:prstGeom prst="rect">
            <a:avLst/>
          </a:prstGeom>
          <a:noFill/>
        </p:spPr>
        <p:txBody>
          <a:bodyPr wrap="square" rtlCol="0">
            <a:spAutoFit/>
          </a:bodyPr>
          <a:lstStyle/>
          <a:p>
            <a:pPr marL="342900" indent="-342900" algn="just" rtl="1">
              <a:lnSpc>
                <a:spcPct val="200000"/>
              </a:lnSpc>
              <a:buFont typeface="Wingdings" pitchFamily="2" charset="2"/>
              <a:buChar char="Ø"/>
            </a:pPr>
            <a:r>
              <a:rPr lang="ar-SA" sz="2000" spc="30" dirty="0">
                <a:latin typeface="Simplified Arabic" pitchFamily="18" charset="-78"/>
                <a:cs typeface="+mj-cs"/>
              </a:rPr>
              <a:t>الإعلام الرقمي والثورة التكنولوجية المصاحبة له غير طريقة إنتاج ونشر الأخبار.</a:t>
            </a:r>
          </a:p>
          <a:p>
            <a:pPr marL="342900" indent="-342900" algn="just" rtl="1">
              <a:lnSpc>
                <a:spcPct val="200000"/>
              </a:lnSpc>
              <a:buFont typeface="Wingdings" pitchFamily="2" charset="2"/>
              <a:buChar char="Ø"/>
            </a:pPr>
            <a:r>
              <a:rPr lang="ar-SA" sz="2000" spc="30" dirty="0">
                <a:latin typeface="Simplified Arabic" pitchFamily="18" charset="-78"/>
                <a:cs typeface="+mj-cs"/>
              </a:rPr>
              <a:t>لم تعد المؤسسات الإعلامية وحدها مصدرًا للأخبار، بل أصبح الجمهور يلعب دورا فاعلا.</a:t>
            </a:r>
          </a:p>
          <a:p>
            <a:pPr marL="342900" indent="-342900" algn="just" rtl="1">
              <a:lnSpc>
                <a:spcPct val="200000"/>
              </a:lnSpc>
              <a:buFont typeface="Wingdings" pitchFamily="2" charset="2"/>
              <a:buChar char="Ø"/>
            </a:pPr>
            <a:r>
              <a:rPr lang="ar-SA" sz="2000" spc="30" dirty="0">
                <a:latin typeface="Simplified Arabic" pitchFamily="18" charset="-78"/>
                <a:cs typeface="+mj-cs"/>
              </a:rPr>
              <a:t>ظهور مصطلح "صحافة المواطن" يعكس هذا التحول العميق في النظام الإعلامي.</a:t>
            </a:r>
          </a:p>
          <a:p>
            <a:pPr marL="342900" indent="-342900" algn="just" rtl="1">
              <a:lnSpc>
                <a:spcPct val="200000"/>
              </a:lnSpc>
              <a:buFont typeface="Wingdings" pitchFamily="2" charset="2"/>
              <a:buChar char="Ø"/>
            </a:pPr>
            <a:r>
              <a:rPr lang="ar-SA" sz="2000" spc="30" dirty="0">
                <a:latin typeface="Simplified Arabic" pitchFamily="18" charset="-78"/>
                <a:cs typeface="+mj-cs"/>
              </a:rPr>
              <a:t>تغيرت صناعة الأخبار مع ظهور الإنترنت، وأصبح المواطن جزءًا فاعلًا في نقل الأحداث.</a:t>
            </a:r>
          </a:p>
          <a:p>
            <a:pPr algn="just" rtl="1">
              <a:lnSpc>
                <a:spcPct val="200000"/>
              </a:lnSpc>
            </a:pPr>
            <a:endParaRPr lang="ar-SA" sz="2000" spc="30" dirty="0">
              <a:latin typeface="Simplified Arabic" pitchFamily="18" charset="-78"/>
              <a:cs typeface="+mj-cs"/>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1" y="1295570"/>
            <a:ext cx="3454901" cy="1330479"/>
          </a:xfrm>
        </p:spPr>
      </p:pic>
      <p:pic>
        <p:nvPicPr>
          <p:cNvPr id="13" name="Picture Placeholder 4">
            <a:extLst>
              <a:ext uri="{FF2B5EF4-FFF2-40B4-BE49-F238E27FC236}">
                <a16:creationId xmlns:a16="http://schemas.microsoft.com/office/drawing/2014/main" id="{E53E2993-2122-3F4E-05BE-3DD54CD8847D}"/>
              </a:ext>
            </a:extLst>
          </p:cNvPr>
          <p:cNvPicPr>
            <a:picLocks noChangeAspect="1"/>
          </p:cNvPicPr>
          <p:nvPr/>
        </p:nvPicPr>
        <p:blipFill>
          <a:blip r:embed="rId5">
            <a:extLst>
              <a:ext uri="{28A0092B-C50C-407E-A947-70E740481C1C}">
                <a14:useLocalDpi xmlns:a14="http://schemas.microsoft.com/office/drawing/2010/main" val="0"/>
              </a:ext>
            </a:extLst>
          </a:blip>
          <a:srcRect t="2444" b="2444"/>
          <a:stretch/>
        </p:blipFill>
        <p:spPr>
          <a:xfrm>
            <a:off x="-10444" y="1295570"/>
            <a:ext cx="3416117" cy="2149105"/>
          </a:xfrm>
          <a:prstGeom prst="rect">
            <a:avLst/>
          </a:prstGeom>
          <a:solidFill>
            <a:schemeClr val="bg1">
              <a:lumMod val="85000"/>
              <a:alpha val="50000"/>
            </a:schemeClr>
          </a:solidFill>
        </p:spPr>
      </p:pic>
    </p:spTree>
    <p:extLst>
      <p:ext uri="{BB962C8B-B14F-4D97-AF65-F5344CB8AC3E}">
        <p14:creationId xmlns:p14="http://schemas.microsoft.com/office/powerpoint/2010/main" val="2034037751"/>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lexandria" charset="0"/>
                <a:cs typeface="Alexandria" charset="0"/>
              </a:rPr>
              <a:t>0</a:t>
            </a:r>
            <a:r>
              <a:rPr lang="ar-SA" sz="4800" b="1" dirty="0">
                <a:solidFill>
                  <a:schemeClr val="bg1"/>
                </a:solidFill>
                <a:latin typeface="Alexandria" charset="0"/>
                <a:cs typeface="Alexandria" charset="0"/>
              </a:rPr>
              <a:t>9</a:t>
            </a:r>
            <a:endParaRPr lang="en-US" sz="4800" b="1" dirty="0">
              <a:solidFill>
                <a:schemeClr val="bg1"/>
              </a:solidFill>
              <a:latin typeface="Alexandria" charset="0"/>
              <a:cs typeface="Alexandria"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06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تعريف الأزمات والنزاعات</a:t>
            </a:r>
            <a:endParaRPr lang="ar-SA"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08037" y="2243472"/>
            <a:ext cx="8417320" cy="5115311"/>
          </a:xfrm>
          <a:prstGeom prst="rect">
            <a:avLst/>
          </a:prstGeom>
          <a:noFill/>
        </p:spPr>
        <p:txBody>
          <a:bodyPr wrap="square" rtlCol="0">
            <a:spAutoFit/>
          </a:bodyPr>
          <a:lstStyle/>
          <a:p>
            <a:pPr algn="r" rtl="1">
              <a:lnSpc>
                <a:spcPct val="150000"/>
              </a:lnSpc>
            </a:pPr>
            <a:r>
              <a:rPr lang="ar-SA" sz="2000" b="1" dirty="0">
                <a:cs typeface="+mj-cs"/>
              </a:rPr>
              <a:t>الأزمة</a:t>
            </a:r>
            <a:r>
              <a:rPr lang="ar-SA" sz="2000" dirty="0">
                <a:cs typeface="+mj-cs"/>
              </a:rPr>
              <a:t> : هي حالة طارئة ومفاجئة تتسم بوجود خلل كبير يهدد كيان أو استقرار مجتمع أو مؤسسة، وتستدعي تدخلًا سريعًا وحاسمًا للحد من آثارها السلبية. وقد تكون الأزمات طبيعية (مثل الزلازل، الفيضانات، الأوبئة) أو بشرية (مثل الانفجارات، الانهيارات الاقتصادية، الأزمات السياسية).</a:t>
            </a:r>
          </a:p>
          <a:p>
            <a:pPr algn="r" rtl="1">
              <a:lnSpc>
                <a:spcPct val="150000"/>
              </a:lnSpc>
            </a:pPr>
            <a:endParaRPr lang="ar-SA" sz="2000" dirty="0">
              <a:cs typeface="+mj-cs"/>
            </a:endParaRPr>
          </a:p>
          <a:p>
            <a:pPr algn="r" rtl="1">
              <a:lnSpc>
                <a:spcPct val="150000"/>
              </a:lnSpc>
            </a:pPr>
            <a:r>
              <a:rPr lang="ar-SA" sz="2000" dirty="0">
                <a:cs typeface="+mj-cs"/>
              </a:rPr>
              <a:t>أما </a:t>
            </a:r>
            <a:r>
              <a:rPr lang="ar-SA" sz="2000" b="1" dirty="0">
                <a:cs typeface="+mj-cs"/>
              </a:rPr>
              <a:t>النزاع</a:t>
            </a:r>
            <a:r>
              <a:rPr lang="ar-SA" sz="2000" dirty="0">
                <a:cs typeface="+mj-cs"/>
              </a:rPr>
              <a:t> : فهو حالة من الخلاف أو التصادم بين أطراف متعددة نتيجة تضارب المصالح أو الأفكار أو الموارد، وقد يتخذ أشكالًا مختلفة مثل النزاعات المسلحة، أو النزاعات العرقية، أو السياسية، أو الاجتماعية.</a:t>
            </a:r>
          </a:p>
          <a:p>
            <a:pPr algn="r" rtl="1">
              <a:lnSpc>
                <a:spcPct val="150000"/>
              </a:lnSpc>
            </a:pPr>
            <a:r>
              <a:rPr lang="ar-SA" sz="2000" dirty="0">
                <a:cs typeface="+mj-cs"/>
              </a:rPr>
              <a:t>ويُعتبر كل من الأزمات والنزاعات بيئة خصبة لنشاط إعلام المواطن، حيث يسعى الأفراد لنقل الواقع الذي يعيشونه لحظة بلحظة، خاصةً في ظل ضعف أو غياب التغطية الإعلامية التقليدية، أو في حالات الرقابة الإعلامية المفروضة على وسائل الإعلام الرسمية.</a:t>
            </a:r>
          </a:p>
          <a:p>
            <a:pPr algn="r" rtl="1">
              <a:lnSpc>
                <a:spcPct val="150000"/>
              </a:lnSpc>
            </a:pPr>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 </a:t>
            </a: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2665661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45360"/>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لماذا</a:t>
            </a:r>
            <a:r>
              <a:rPr kumimoji="0" lang="ar-SA" sz="2400" b="1" i="0" u="none" strike="noStrike" kern="1200" cap="none" spc="0" normalizeH="0" noProof="0" dirty="0">
                <a:ln>
                  <a:noFill/>
                </a:ln>
                <a:solidFill>
                  <a:srgbClr val="00B0F0"/>
                </a:solidFill>
                <a:effectLst/>
                <a:uLnTx/>
                <a:uFillTx/>
                <a:latin typeface="Simplified Arabic" pitchFamily="18" charset="-78"/>
                <a:ea typeface="+mn-ea"/>
                <a:cs typeface="Simplified Arabic" pitchFamily="18" charset="-78"/>
              </a:rPr>
              <a:t> معرفة التضليل الإعلامي مهمة</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3785652"/>
          </a:xfrm>
          <a:prstGeom prst="rect">
            <a:avLst/>
          </a:prstGeom>
          <a:noFill/>
        </p:spPr>
        <p:txBody>
          <a:bodyPr wrap="square" rtlCol="0">
            <a:spAutoFit/>
          </a:bodyPr>
          <a:lstStyle/>
          <a:p>
            <a:pPr marL="457200" lvl="0" indent="-4572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الحاجة الملحة: </a:t>
            </a:r>
            <a:r>
              <a:rPr lang="ar-SA" sz="2000" spc="30" dirty="0">
                <a:solidFill>
                  <a:prstClr val="black"/>
                </a:solidFill>
                <a:latin typeface="Simplified Arabic" pitchFamily="18" charset="-78"/>
                <a:cs typeface="Times New Roman" panose="02020603050405020304" pitchFamily="18" charset="0"/>
              </a:rPr>
              <a:t>في عصرالمعلومات الزائف،أصبح من الضروري أكثرمن أي وقت مضى أن نكون قادرين على التفكيرالنقدي وتقييم المصادرالإعلامية.</a:t>
            </a:r>
          </a:p>
          <a:p>
            <a:pPr marL="457200" lvl="0" indent="-4572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الفهم العميق: </a:t>
            </a:r>
            <a:r>
              <a:rPr lang="ar-SA" sz="2000" spc="30" dirty="0">
                <a:solidFill>
                  <a:prstClr val="black"/>
                </a:solidFill>
                <a:latin typeface="Simplified Arabic" pitchFamily="18" charset="-78"/>
                <a:cs typeface="Times New Roman" panose="02020603050405020304" pitchFamily="18" charset="0"/>
              </a:rPr>
              <a:t>التحليل العميق لظاهرة التضليل الإعلامي، وكيفية تأثيرها على الأفراد والمجتمعات.</a:t>
            </a:r>
          </a:p>
          <a:p>
            <a:pPr marL="457200" lvl="0" indent="-4572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التحصين ضد التلاعب</a:t>
            </a:r>
            <a:r>
              <a:rPr lang="ar-SA" sz="2000" b="1" spc="30" dirty="0">
                <a:solidFill>
                  <a:prstClr val="black"/>
                </a:solidFill>
                <a:latin typeface="Simplified Arabic" pitchFamily="18" charset="-78"/>
                <a:cs typeface="Times New Roman" panose="02020603050405020304" pitchFamily="18" charset="0"/>
              </a:rPr>
              <a:t>: </a:t>
            </a:r>
            <a:r>
              <a:rPr lang="ar-SA" sz="2000" spc="30" dirty="0">
                <a:solidFill>
                  <a:prstClr val="black"/>
                </a:solidFill>
                <a:latin typeface="Simplified Arabic" pitchFamily="18" charset="-78"/>
                <a:cs typeface="Times New Roman" panose="02020603050405020304" pitchFamily="18" charset="0"/>
              </a:rPr>
              <a:t>التزود</a:t>
            </a:r>
            <a:r>
              <a:rPr lang="ar-SA" sz="2000" b="1" spc="30" dirty="0">
                <a:solidFill>
                  <a:prstClr val="black"/>
                </a:solidFill>
                <a:latin typeface="Simplified Arabic" pitchFamily="18" charset="-78"/>
                <a:cs typeface="Times New Roman" panose="02020603050405020304" pitchFamily="18" charset="0"/>
              </a:rPr>
              <a:t> </a:t>
            </a:r>
            <a:r>
              <a:rPr lang="ar-SA" sz="2000" spc="30" dirty="0">
                <a:solidFill>
                  <a:prstClr val="black"/>
                </a:solidFill>
                <a:latin typeface="Simplified Arabic" pitchFamily="18" charset="-78"/>
                <a:cs typeface="Times New Roman" panose="02020603050405020304" pitchFamily="18" charset="0"/>
              </a:rPr>
              <a:t>بالادوات اللازمة للتصدي للمعلومات المضللة، وحماية من التلاعب.</a:t>
            </a:r>
          </a:p>
          <a:p>
            <a:pPr marL="457200" lvl="0" indent="-457200" algn="just" rtl="1">
              <a:lnSpc>
                <a:spcPct val="150000"/>
              </a:lnSpc>
              <a:buFont typeface="Wingdings" panose="05000000000000000000" pitchFamily="2" charset="2"/>
              <a:buChar char="q"/>
              <a:defRPr/>
            </a:pPr>
            <a:r>
              <a:rPr lang="ar-SA" sz="2000" spc="30" dirty="0">
                <a:solidFill>
                  <a:prstClr val="black"/>
                </a:solidFill>
                <a:latin typeface="Simplified Arabic" pitchFamily="18" charset="-78"/>
                <a:cs typeface="Times New Roman" panose="02020603050405020304" pitchFamily="18" charset="0"/>
              </a:rPr>
              <a:t> </a:t>
            </a:r>
            <a:r>
              <a:rPr lang="ar-SA" sz="2000" b="1" spc="30" dirty="0">
                <a:solidFill>
                  <a:srgbClr val="C00000"/>
                </a:solidFill>
                <a:latin typeface="Simplified Arabic" pitchFamily="18" charset="-78"/>
                <a:cs typeface="Times New Roman" panose="02020603050405020304" pitchFamily="18" charset="0"/>
              </a:rPr>
              <a:t>بناء مجتمع أكثر وعياً </a:t>
            </a:r>
            <a:r>
              <a:rPr lang="ar-SA" sz="2000" spc="30" dirty="0">
                <a:solidFill>
                  <a:prstClr val="black"/>
                </a:solidFill>
                <a:latin typeface="Simplified Arabic" pitchFamily="18" charset="-78"/>
                <a:cs typeface="Times New Roman" panose="02020603050405020304" pitchFamily="18" charset="0"/>
              </a:rPr>
              <a:t>: يساهم  في بناء مجتمع أكثر وعياً بالأخبارالمزيفة، وقادرعلى اتخاذ قرارات مستنيرة.</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1770" y="1307103"/>
            <a:ext cx="3386537" cy="1904331"/>
          </a:xfrm>
          <a:prstGeom prst="rect">
            <a:avLst/>
          </a:prstGeom>
        </p:spPr>
      </p:pic>
    </p:spTree>
    <p:extLst>
      <p:ext uri="{BB962C8B-B14F-4D97-AF65-F5344CB8AC3E}">
        <p14:creationId xmlns:p14="http://schemas.microsoft.com/office/powerpoint/2010/main" val="783940142"/>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b="1" dirty="0">
                <a:solidFill>
                  <a:schemeClr val="bg1"/>
                </a:solidFill>
                <a:latin typeface="Alexandria" charset="0"/>
                <a:cs typeface="Alexandria" charset="0"/>
              </a:rPr>
              <a:t>11</a:t>
            </a:r>
            <a:endParaRPr lang="en-US" sz="3600" b="1" dirty="0">
              <a:solidFill>
                <a:schemeClr val="bg1"/>
              </a:solidFill>
              <a:latin typeface="Alexandria" charset="0"/>
              <a:cs typeface="Alexandria"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2678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466512" y="2524455"/>
            <a:ext cx="8417320" cy="3809504"/>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sz="2000" dirty="0">
                <a:cs typeface="+mj-cs"/>
              </a:rPr>
              <a:t>يُشير مصطلح “الذكاء الاصطناعي في الإعلام” إلى استخدام تقنيات وأدوات الذكاء الاصطناعي في معالجة وتحليل البيانات الإعلامية مثل تحليل تفاعل الجمهور مع المحتوى الإعلامي لفهم اهتماماتهم وتقديم محتوى مناسب. كذلك تطوير الأدوات لتحسين الإنتاج والمحتوى الإعلامي، يشمل ذلك العديد من التطبيقات وأدوات مثل تحليل الأخبار. كذلك توليد المحتوى المرئي أو الصوتي تلقائيا ككتابة المقالات أو الأخبار بناءً على بيانات مدخلة. التوصية بالمحتوى، وتحسين تجربة المستخدمين عبر تخصيص المحتوى الذي يتم تقديمه للجمهور بناءً على تفضيلاتهم، والتفاعل مع الجمهور عبر روبوتات المحادثة أو أدوات الذكاء الاصطناعي التي تساعد في تقديم إجابات فورية.</a:t>
            </a:r>
            <a:endParaRPr lang="ar-SA" altLang="en-US" sz="2400" b="1" dirty="0">
              <a:latin typeface="Arial" panose="020B0604020202020204" pitchFamily="34" charset="0"/>
              <a:cs typeface="+mj-cs"/>
            </a:endParaRPr>
          </a:p>
          <a:p>
            <a:pPr lvl="0" algn="r" rtl="1" eaLnBrk="0" fontAlgn="base" hangingPunct="0">
              <a:lnSpc>
                <a:spcPct val="150000"/>
              </a:lnSpc>
              <a:spcBef>
                <a:spcPct val="0"/>
              </a:spcBef>
              <a:spcAft>
                <a:spcPct val="0"/>
              </a:spcAft>
            </a:pPr>
            <a:endParaRPr lang="en-US" altLang="en-US" sz="2400" dirty="0">
              <a:latin typeface="Arial" panose="020B0604020202020204" pitchFamily="34" charset="0"/>
              <a:cs typeface="+mj-cs"/>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5626313" y="1614637"/>
            <a:ext cx="3512501" cy="523220"/>
          </a:xfrm>
          <a:prstGeom prst="rect">
            <a:avLst/>
          </a:prstGeom>
        </p:spPr>
        <p:txBody>
          <a:bodyPr wrap="none">
            <a:spAutoFit/>
          </a:bodyPr>
          <a:lstStyle/>
          <a:p>
            <a:pPr algn="just" rtl="1"/>
            <a:r>
              <a:rPr lang="ar-SA"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الذكاء الاصطناعي في الاعلام</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96884828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b="1" dirty="0">
                <a:solidFill>
                  <a:schemeClr val="bg1"/>
                </a:solidFill>
                <a:latin typeface="Alexandria" charset="0"/>
                <a:cs typeface="Alexandria" charset="0"/>
              </a:rPr>
              <a:t>12</a:t>
            </a:r>
            <a:endParaRPr lang="en-US" sz="3600" b="1" dirty="0">
              <a:solidFill>
                <a:schemeClr val="bg1"/>
              </a:solidFill>
              <a:latin typeface="Alexandria" charset="0"/>
              <a:cs typeface="Alexandria"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08392"/>
            <a:ext cx="3453837" cy="2302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94424" y="1441631"/>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The Year of Handicrafts Black" pitchFamily="50" charset="-78"/>
                <a:cs typeface="The Year of Handicrafts Black" pitchFamily="50" charset="-78"/>
              </a:rPr>
              <a:t>ماهو إنتاج المحتوى</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66011" y="2263532"/>
            <a:ext cx="8417320" cy="3785652"/>
          </a:xfrm>
          <a:prstGeom prst="rect">
            <a:avLst/>
          </a:prstGeom>
          <a:noFill/>
        </p:spPr>
        <p:txBody>
          <a:bodyPr wrap="square" rtlCol="0">
            <a:spAutoFit/>
          </a:bodyPr>
          <a:lstStyle/>
          <a:p>
            <a:pPr algn="r" rtl="1">
              <a:lnSpc>
                <a:spcPct val="150000"/>
              </a:lnSpc>
            </a:pPr>
            <a:r>
              <a:rPr lang="ar-SA" sz="2000" b="1" dirty="0">
                <a:solidFill>
                  <a:srgbClr val="C00000"/>
                </a:solidFill>
                <a:cs typeface="+mj-cs"/>
              </a:rPr>
              <a:t>إنتاج المحتوى بالذكاء الاصطناعي</a:t>
            </a:r>
            <a:r>
              <a:rPr lang="en-US" sz="2000" b="1" dirty="0">
                <a:solidFill>
                  <a:srgbClr val="C00000"/>
                </a:solidFill>
                <a:cs typeface="+mj-cs"/>
              </a:rPr>
              <a:t>AI Content Generation) </a:t>
            </a:r>
            <a:r>
              <a:rPr lang="ar-SA" sz="2000" b="1" dirty="0">
                <a:solidFill>
                  <a:srgbClr val="C00000"/>
                </a:solidFill>
                <a:cs typeface="+mj-cs"/>
              </a:rPr>
              <a:t> )</a:t>
            </a:r>
            <a:endParaRPr lang="ar-SA" sz="2000" dirty="0">
              <a:cs typeface="+mj-cs"/>
            </a:endParaRPr>
          </a:p>
          <a:p>
            <a:pPr algn="r" rtl="1">
              <a:lnSpc>
                <a:spcPct val="150000"/>
              </a:lnSpc>
            </a:pPr>
            <a:r>
              <a:rPr lang="ar-SA" sz="2000" dirty="0">
                <a:cs typeface="+mj-cs"/>
              </a:rPr>
              <a:t>يتم ذلك باستخدام أدوات مدعومة بالذكاء الاصطناعي يمكنها فهم اللغة، توليد الأفكار، وصياغة المحتوى بطريقة تحاكي الأسلوب البشري.</a:t>
            </a:r>
          </a:p>
          <a:p>
            <a:pPr algn="r" rtl="1">
              <a:lnSpc>
                <a:spcPct val="150000"/>
              </a:lnSpc>
            </a:pPr>
            <a:r>
              <a:rPr lang="ar-SA" sz="2000" dirty="0">
                <a:solidFill>
                  <a:srgbClr val="C00000"/>
                </a:solidFill>
              </a:rPr>
              <a:t>مصطلح </a:t>
            </a:r>
            <a:r>
              <a:rPr lang="ar-SA" sz="2000" b="1" dirty="0">
                <a:solidFill>
                  <a:srgbClr val="C00000"/>
                </a:solidFill>
              </a:rPr>
              <a:t>"تضخيم المحتوى باستخدام الذكاء الاصطناعي </a:t>
            </a:r>
            <a:r>
              <a:rPr lang="en-US" sz="2000" b="1" dirty="0"/>
              <a:t>Content Amplification)</a:t>
            </a:r>
            <a:r>
              <a:rPr lang="en-US" sz="2000" dirty="0"/>
              <a:t> </a:t>
            </a:r>
            <a:r>
              <a:rPr lang="ar-SA" sz="2000" dirty="0"/>
              <a:t> ) يشير إلى استخدام تقنيات الذكاء الاصطناعي </a:t>
            </a:r>
            <a:r>
              <a:rPr lang="ar-SA" sz="2000" b="1" dirty="0"/>
              <a:t>لزيادة انتشار المحتوى وتحسين وصوله وتأثيره على الجمهور</a:t>
            </a:r>
            <a:r>
              <a:rPr lang="ar-SA" sz="2000" dirty="0"/>
              <a:t>.</a:t>
            </a:r>
          </a:p>
          <a:p>
            <a:pPr algn="r" rtl="1">
              <a:lnSpc>
                <a:spcPct val="150000"/>
              </a:lnSpc>
            </a:pPr>
            <a:r>
              <a:rPr lang="ar-SA" sz="2000" dirty="0"/>
              <a:t>هو عملية توسيع نطاق تأثير المحتوى عبر الإنترنت، من خلال إعادة استخدامه، تحسينه، تخصيصه، ونشره عبر قنوات مختلفة بطرق ذكية.</a:t>
            </a:r>
          </a:p>
          <a:p>
            <a:pPr algn="r" rtl="1">
              <a:lnSpc>
                <a:spcPct val="150000"/>
              </a:lnSpc>
            </a:pPr>
            <a:endParaRPr lang="ar-SA" sz="2000" dirty="0">
              <a:cs typeface="+mj-cs"/>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98795061"/>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b="1" dirty="0">
                <a:solidFill>
                  <a:schemeClr val="bg1"/>
                </a:solidFill>
                <a:latin typeface="Alexandria" charset="0"/>
                <a:cs typeface="Alexandria" charset="0"/>
              </a:rPr>
              <a:t>13</a:t>
            </a:r>
            <a:endParaRPr lang="en-US" sz="3600" b="1" dirty="0">
              <a:solidFill>
                <a:schemeClr val="bg1"/>
              </a:solidFill>
              <a:latin typeface="Alexandria" charset="0"/>
              <a:cs typeface="Alexandria" charset="0"/>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12953"/>
            <a:ext cx="5815190" cy="661207"/>
          </a:xfrm>
          <a:prstGeom prst="rect">
            <a:avLst/>
          </a:prstGeom>
          <a:noFill/>
        </p:spPr>
        <p:txBody>
          <a:bodyPr wrap="square" rtlCol="0">
            <a:spAutoFit/>
          </a:bodyPr>
          <a:lstStyle/>
          <a:p>
            <a:pPr lvl="0" algn="ctr">
              <a:lnSpc>
                <a:spcPct val="150000"/>
              </a:lnSpc>
              <a:spcBef>
                <a:spcPct val="20000"/>
              </a:spcBef>
              <a:defRPr/>
            </a:pPr>
            <a:r>
              <a:rPr lang="ar-SA" sz="2800" b="1" dirty="0">
                <a:solidFill>
                  <a:srgbClr val="00B0F0"/>
                </a:solidFill>
                <a:cs typeface="+mj-cs"/>
              </a:rPr>
              <a:t>تعريف تدقيق الحقائق</a:t>
            </a:r>
            <a:endParaRPr kumimoji="0" lang="ar-EG" sz="2800" b="1" i="0" u="none" strike="noStrike" kern="1200" cap="none" spc="0" normalizeH="0" baseline="0" noProof="0" dirty="0">
              <a:ln>
                <a:noFill/>
              </a:ln>
              <a:solidFill>
                <a:srgbClr val="00B0F0"/>
              </a:solidFill>
              <a:effectLst/>
              <a:uLnTx/>
              <a:uFillTx/>
              <a:latin typeface="Simplified Arabic" pitchFamily="18" charset="-78"/>
              <a:cs typeface="+mj-cs"/>
            </a:endParaRP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07103"/>
            <a:ext cx="3385474" cy="2110060"/>
          </a:xfrm>
          <a:prstGeom prst="rect">
            <a:avLst/>
          </a:prstGeom>
        </p:spPr>
      </p:pic>
      <p:sp>
        <p:nvSpPr>
          <p:cNvPr id="6" name="Rectangle 5"/>
          <p:cNvSpPr/>
          <p:nvPr/>
        </p:nvSpPr>
        <p:spPr>
          <a:xfrm>
            <a:off x="3752165" y="2433813"/>
            <a:ext cx="8120185" cy="3323987"/>
          </a:xfrm>
          <a:prstGeom prst="rect">
            <a:avLst/>
          </a:prstGeom>
        </p:spPr>
        <p:txBody>
          <a:bodyPr wrap="square">
            <a:spAutoFit/>
          </a:bodyPr>
          <a:lstStyle/>
          <a:p>
            <a:pPr algn="r" rtl="1">
              <a:lnSpc>
                <a:spcPct val="150000"/>
              </a:lnSpc>
            </a:pPr>
            <a:r>
              <a:rPr lang="ar-SA" sz="2000" dirty="0">
                <a:cs typeface="+mj-cs"/>
              </a:rPr>
              <a:t>هو عملية التحقق من صحة المعلومات والادعاءات المنشورة في وسائل الإعلام، باستخدام مصادر موثوقة وأدوات موضوعية.</a:t>
            </a:r>
          </a:p>
          <a:p>
            <a:pPr algn="r" rtl="1">
              <a:lnSpc>
                <a:spcPct val="150000"/>
              </a:lnSpc>
            </a:pPr>
            <a:r>
              <a:rPr lang="ar-SA" sz="2000" b="1" dirty="0"/>
              <a:t>تدقيق الحقائق</a:t>
            </a:r>
            <a:r>
              <a:rPr lang="ar-SA" sz="2000" dirty="0"/>
              <a:t> هو عملية تحليل وتحقق تهدف إلى التأكد من صحة المعلومات أو الادعاءات التي تُنشر في وسائل الإعلام، أو تُتداول عبر الإنترنت، أو يُصرّح بها من قبل شخصيات عامة. وتتم هذه العملية من خلال الرجوع إلى مصادر موثوقة، ومقارنة الادعاءات مع البيانات المتوفرة، والبحث عن الأدلة الداعمة أو النافية لها.</a:t>
            </a:r>
          </a:p>
          <a:p>
            <a:pPr algn="r" rtl="1">
              <a:lnSpc>
                <a:spcPct val="150000"/>
              </a:lnSpc>
            </a:pPr>
            <a:endParaRPr lang="ar-SA" sz="2000" dirty="0">
              <a:cs typeface="+mj-cs"/>
            </a:endParaRPr>
          </a:p>
        </p:txBody>
      </p:sp>
    </p:spTree>
    <p:extLst>
      <p:ext uri="{BB962C8B-B14F-4D97-AF65-F5344CB8AC3E}">
        <p14:creationId xmlns:p14="http://schemas.microsoft.com/office/powerpoint/2010/main" val="4226077630"/>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b="1" dirty="0">
                <a:solidFill>
                  <a:schemeClr val="bg1"/>
                </a:solidFill>
                <a:latin typeface="Alexandria" charset="0"/>
                <a:cs typeface="Alexandria" charset="0"/>
              </a:rPr>
              <a:t>14</a:t>
            </a:r>
            <a:endParaRPr lang="en-US" sz="3600" b="1" dirty="0">
              <a:solidFill>
                <a:schemeClr val="bg1"/>
              </a:solidFill>
              <a:latin typeface="Alexandria" charset="0"/>
              <a:cs typeface="Alexandria" charset="0"/>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76681" y="1437589"/>
            <a:ext cx="5815190" cy="684803"/>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cs typeface="+mj-cs"/>
              </a:rPr>
              <a:t>ما الفرق بين تدقيق المعلومات والتحقق</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07103"/>
            <a:ext cx="3385474" cy="2110060"/>
          </a:xfrm>
          <a:prstGeom prst="rect">
            <a:avLst/>
          </a:prstGeom>
        </p:spPr>
      </p:pic>
      <p:sp>
        <p:nvSpPr>
          <p:cNvPr id="6" name="Rectangle 5"/>
          <p:cNvSpPr/>
          <p:nvPr/>
        </p:nvSpPr>
        <p:spPr>
          <a:xfrm>
            <a:off x="3752165" y="2433813"/>
            <a:ext cx="8120185" cy="3000821"/>
          </a:xfrm>
          <a:prstGeom prst="rect">
            <a:avLst/>
          </a:prstGeom>
        </p:spPr>
        <p:txBody>
          <a:bodyPr wrap="square">
            <a:spAutoFit/>
          </a:bodyPr>
          <a:lstStyle/>
          <a:p>
            <a:pPr algn="r" rtl="1">
              <a:lnSpc>
                <a:spcPct val="150000"/>
              </a:lnSpc>
            </a:pPr>
            <a:r>
              <a:rPr lang="ar-SA" b="1" dirty="0">
                <a:cs typeface="+mj-cs"/>
              </a:rPr>
              <a:t>كيف نُُعرّّف البيانات؟</a:t>
            </a:r>
          </a:p>
          <a:p>
            <a:pPr algn="r" rtl="1">
              <a:lnSpc>
                <a:spcPct val="150000"/>
              </a:lnSpc>
            </a:pPr>
            <a:r>
              <a:rPr lang="ar-SA" b="1" dirty="0">
                <a:cs typeface="+mj-cs"/>
              </a:rPr>
              <a:t>البيانات </a:t>
            </a:r>
            <a:r>
              <a:rPr lang="ar-SA" dirty="0">
                <a:cs typeface="+mj-cs"/>
              </a:rPr>
              <a:t>(</a:t>
            </a:r>
            <a:r>
              <a:rPr lang="en-US" dirty="0">
                <a:cs typeface="+mj-cs"/>
              </a:rPr>
              <a:t>Data</a:t>
            </a:r>
            <a:r>
              <a:rPr lang="ar-SA" dirty="0">
                <a:cs typeface="+mj-cs"/>
              </a:rPr>
              <a:t>):  مجموعة من النصوص أوالملاحظات أو الأرقام أو الوسائط أو القياسات الخام. يمكن أن تكون</a:t>
            </a:r>
          </a:p>
          <a:p>
            <a:pPr algn="r" rtl="1">
              <a:lnSpc>
                <a:spcPct val="150000"/>
              </a:lnSpc>
            </a:pPr>
            <a:r>
              <a:rPr lang="ar-SA" dirty="0">
                <a:cs typeface="+mj-cs"/>
              </a:rPr>
              <a:t>البيانات منظََّمة أو غير منظََّمة، ولا يمكن استخدامها في ذاتها بشكل مباشر لاتخاذ القرارات أو استخلاص</a:t>
            </a:r>
          </a:p>
          <a:p>
            <a:pPr algn="r" rtl="1">
              <a:lnSpc>
                <a:spcPct val="150000"/>
              </a:lnSpc>
            </a:pPr>
            <a:r>
              <a:rPr lang="ar-SA" dirty="0">
                <a:cs typeface="+mj-cs"/>
              </a:rPr>
              <a:t>النتائج، ولكنها تصبح ذات فائدة عند معالجتها وتحليلها وتفسيرها بطريقة منهجية.</a:t>
            </a:r>
          </a:p>
          <a:p>
            <a:pPr algn="r" rtl="1">
              <a:lnSpc>
                <a:spcPct val="150000"/>
              </a:lnSpc>
            </a:pPr>
            <a:r>
              <a:rPr lang="ar-SA" b="1" dirty="0">
                <a:cs typeface="+mj-cs"/>
              </a:rPr>
              <a:t>وكيف نُُعرّّف المعلومات؟</a:t>
            </a:r>
          </a:p>
          <a:p>
            <a:pPr algn="r" rtl="1">
              <a:lnSpc>
                <a:spcPct val="150000"/>
              </a:lnSpc>
            </a:pPr>
            <a:r>
              <a:rPr lang="ar-SA" b="1" dirty="0">
                <a:cs typeface="+mj-cs"/>
              </a:rPr>
              <a:t>المعلومات (</a:t>
            </a:r>
            <a:r>
              <a:rPr lang="en-US" dirty="0">
                <a:cs typeface="+mj-cs"/>
              </a:rPr>
              <a:t>Information</a:t>
            </a:r>
            <a:r>
              <a:rPr lang="ar-SA" dirty="0">
                <a:cs typeface="+mj-cs"/>
              </a:rPr>
              <a:t>) : هي النتائج المُُستخلََصََة من معالجة تلك البيانات وتنظيمها وتحليلها، وتوفر المعلوماتُُ السياقََ والمعنى والصلة بالبيانات التي قد لا يكون لها معنى .</a:t>
            </a:r>
            <a:endParaRPr lang="ar-SA" sz="2000" dirty="0">
              <a:cs typeface="+mj-cs"/>
            </a:endParaRPr>
          </a:p>
        </p:txBody>
      </p:sp>
    </p:spTree>
    <p:extLst>
      <p:ext uri="{BB962C8B-B14F-4D97-AF65-F5344CB8AC3E}">
        <p14:creationId xmlns:p14="http://schemas.microsoft.com/office/powerpoint/2010/main" val="2269296552"/>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547945" y="1556892"/>
            <a:ext cx="3510779" cy="661207"/>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cs typeface="+mj-cs"/>
              </a:rPr>
              <a:t>أخلاقيات الاعلام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6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15</a:t>
            </a:r>
            <a:endParaRPr kumimoji="0" lang="en-US" sz="36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15234"/>
            <a:ext cx="3385474" cy="1895865"/>
          </a:xfrm>
          <a:prstGeom prst="rect">
            <a:avLst/>
          </a:prstGeom>
        </p:spPr>
      </p:pic>
      <p:sp>
        <p:nvSpPr>
          <p:cNvPr id="6" name="Rectangle 5"/>
          <p:cNvSpPr/>
          <p:nvPr/>
        </p:nvSpPr>
        <p:spPr>
          <a:xfrm>
            <a:off x="3752165" y="2433813"/>
            <a:ext cx="8120185" cy="2119747"/>
          </a:xfrm>
          <a:prstGeom prst="rect">
            <a:avLst/>
          </a:prstGeom>
        </p:spPr>
        <p:txBody>
          <a:bodyPr wrap="square">
            <a:spAutoFit/>
          </a:bodyPr>
          <a:lstStyle/>
          <a:p>
            <a:pPr algn="r" rtl="1">
              <a:lnSpc>
                <a:spcPct val="150000"/>
              </a:lnSpc>
            </a:pPr>
            <a:r>
              <a:rPr lang="ar-SA" dirty="0"/>
              <a:t>تشير "أخلاقيات الإعلام الرقمي" إلى المبادئ والقيم التي ينبغي أن يلتزم بها الصحفيون والمستخدمون عند إنتاج، ونشر، وتبادل المحتوى عبر الوسائط الرقمية، مثل مواقع الأخبار الإلكترونية، ومنصات التواصل الاجتماعي، والمدونات، ومواقع الفيديو والبودكاست. وتهدف هذه الأخلاقيات إلى ضمان الاستخدام العادل والمسؤول للتكنولوجيا، وصون كرامة الإنسان، والحفاظ على المصلحة العامة، خاصة في ظل الانتشار السريع للمعلومات وسهولة الوصول إليها.</a:t>
            </a:r>
            <a:endParaRPr lang="ar-SA" sz="2000" dirty="0">
              <a:cs typeface="+mj-cs"/>
            </a:endParaRPr>
          </a:p>
        </p:txBody>
      </p:sp>
    </p:spTree>
    <p:extLst>
      <p:ext uri="{BB962C8B-B14F-4D97-AF65-F5344CB8AC3E}">
        <p14:creationId xmlns:p14="http://schemas.microsoft.com/office/powerpoint/2010/main" val="847610969"/>
      </p:ext>
    </p:extLst>
  </p:cSld>
  <p:clrMapOvr>
    <a:masterClrMapping/>
  </p:clrMapOvr>
  <mc:AlternateContent xmlns:mc="http://schemas.openxmlformats.org/markup-compatibility/2006" xmlns:p14="http://schemas.microsoft.com/office/powerpoint/2010/main">
    <mc:Choice Requires="p14">
      <p:transition spd="slow" p14:dur="2000" advTm="52176"/>
    </mc:Choice>
    <mc:Fallback xmlns="">
      <p:transition spd="slow" advTm="5217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9799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79949"/>
            <a:ext cx="3408323" cy="185653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19408" y="997907"/>
            <a:ext cx="5169877" cy="658835"/>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sz="2800" b="1" dirty="0">
                <a:solidFill>
                  <a:srgbClr val="00B0F0"/>
                </a:solidFill>
              </a:rPr>
              <a:t>تعريف أخلاقيات الذكاء الاصطناعي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3837" y="1090235"/>
            <a:ext cx="1053874" cy="646331"/>
          </a:xfrm>
          <a:prstGeom prst="rect">
            <a:avLst/>
          </a:prstGeom>
          <a:noFill/>
        </p:spPr>
        <p:txBody>
          <a:bodyPr wrap="square" rtlCol="0">
            <a:spAutoFit/>
          </a:bodyPr>
          <a:lstStyle/>
          <a:p>
            <a:pPr algn="ctr"/>
            <a:r>
              <a:rPr lang="ar-SA" sz="3600" b="1" dirty="0">
                <a:solidFill>
                  <a:schemeClr val="bg1"/>
                </a:solidFill>
                <a:latin typeface="Times New Roman" pitchFamily="18" charset="0"/>
                <a:cs typeface="Times New Roman" pitchFamily="18" charset="0"/>
              </a:rPr>
              <a:t>16</a:t>
            </a:r>
            <a:endParaRPr lang="en-US" sz="36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3150823" y="3276478"/>
          <a:ext cx="4298929" cy="2194560"/>
        </p:xfrm>
        <a:graphic>
          <a:graphicData uri="http://schemas.openxmlformats.org/drawingml/2006/table">
            <a:tbl>
              <a:tblPr/>
              <a:tblGrid>
                <a:gridCol w="4298929">
                  <a:extLst>
                    <a:ext uri="{9D8B030D-6E8A-4147-A177-3AD203B41FA5}">
                      <a16:colId xmlns:a16="http://schemas.microsoft.com/office/drawing/2014/main" val="803432358"/>
                    </a:ext>
                  </a:extLst>
                </a:gridCol>
              </a:tblGrid>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4288605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2576710836"/>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165285639"/>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586123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909368340"/>
                  </a:ext>
                </a:extLst>
              </a:tr>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832400630"/>
                  </a:ext>
                </a:extLst>
              </a:tr>
            </a:tbl>
          </a:graphicData>
        </a:graphic>
      </p:graphicFrame>
      <p:sp>
        <p:nvSpPr>
          <p:cNvPr id="7" name="Rectangle 6"/>
          <p:cNvSpPr/>
          <p:nvPr/>
        </p:nvSpPr>
        <p:spPr>
          <a:xfrm>
            <a:off x="3249702" y="2319186"/>
            <a:ext cx="8726397" cy="2169825"/>
          </a:xfrm>
          <a:prstGeom prst="rect">
            <a:avLst/>
          </a:prstGeom>
        </p:spPr>
        <p:txBody>
          <a:bodyPr wrap="square">
            <a:spAutoFit/>
          </a:bodyPr>
          <a:lstStyle/>
          <a:p>
            <a:pPr lvl="0" algn="r" rtl="1" eaLnBrk="0" fontAlgn="base" hangingPunct="0">
              <a:lnSpc>
                <a:spcPct val="150000"/>
              </a:lnSpc>
              <a:spcBef>
                <a:spcPct val="0"/>
              </a:spcBef>
              <a:spcAft>
                <a:spcPct val="0"/>
              </a:spcAft>
            </a:pPr>
            <a:r>
              <a:rPr lang="ar-SA" dirty="0"/>
              <a:t>أخلاقيات الذكاء الاصطناعي (</a:t>
            </a:r>
            <a:r>
              <a:rPr lang="en-US" dirty="0"/>
              <a:t>AI Ethics </a:t>
            </a:r>
            <a:r>
              <a:rPr lang="ar-SA" dirty="0"/>
              <a:t>) هي </a:t>
            </a:r>
            <a:r>
              <a:rPr lang="ar-SA" b="1" dirty="0"/>
              <a:t>مجموعة من المبادئ والقيم والمعايير</a:t>
            </a:r>
            <a:r>
              <a:rPr lang="ar-SA" dirty="0"/>
              <a:t> التي تُوجِّه تطوير واستخدام تقنيات الذكاء الاصطناعي بحيث تُحقق الفائدة للمجتمع وتقلّل من الأضرار والمخاطر المحتملة.</a:t>
            </a:r>
          </a:p>
          <a:p>
            <a:pPr lvl="0" algn="r" rtl="1" eaLnBrk="0" fontAlgn="base" hangingPunct="0">
              <a:lnSpc>
                <a:spcPct val="150000"/>
              </a:lnSpc>
              <a:spcBef>
                <a:spcPct val="0"/>
              </a:spcBef>
              <a:spcAft>
                <a:spcPct val="0"/>
              </a:spcAft>
            </a:pPr>
            <a:r>
              <a:rPr lang="ar-SA" dirty="0">
                <a:solidFill>
                  <a:srgbClr val="C00000"/>
                </a:solidFill>
              </a:rPr>
              <a:t>تعريف اخر </a:t>
            </a:r>
            <a:r>
              <a:rPr lang="ar-SA" dirty="0"/>
              <a:t>هي مجموعة المبادئ الأخلاقية والإرشادات والمفاهيم التي تهدف إلى توجيه تطوير واستخدام أنظمة الذكاء الاصطناعي بطريقة مسؤولة ومفيدة للجميع، بحيث تحترم حقوق الإنسان، وتعزز الشفافية، وتمنع التحيز، وتحافظ على الخصوصية، وتضمن المساءلة والسلامة</a:t>
            </a:r>
          </a:p>
        </p:txBody>
      </p:sp>
    </p:spTree>
    <p:extLst>
      <p:ext uri="{BB962C8B-B14F-4D97-AF65-F5344CB8AC3E}">
        <p14:creationId xmlns:p14="http://schemas.microsoft.com/office/powerpoint/2010/main" val="3744651259"/>
      </p:ext>
    </p:extLst>
  </p:cSld>
  <p:clrMapOvr>
    <a:masterClrMapping/>
  </p:clrMapOvr>
  <mc:AlternateContent xmlns:mc="http://schemas.openxmlformats.org/markup-compatibility/2006" xmlns:p14="http://schemas.microsoft.com/office/powerpoint/2010/main">
    <mc:Choice Requires="p14">
      <p:transition spd="slow" p14:dur="2000" advTm="202936"/>
    </mc:Choice>
    <mc:Fallback xmlns="">
      <p:transition spd="slow" advTm="2029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79280" y="22563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endParaRPr lang="ar-SA" sz="2000" dirty="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sz="2000" dirty="0">
                <a:solidFill>
                  <a:schemeClr val="tx1"/>
                </a:solidFill>
                <a:latin typeface="Al Qabas" panose="00000500000000000000" pitchFamily="2" charset="-78"/>
                <a:cs typeface="Al Qabas" panose="00000500000000000000" pitchFamily="2" charset="-78"/>
              </a:rPr>
              <a:t>يتكون</a:t>
            </a:r>
            <a:r>
              <a:rPr lang="tr-TR" sz="2000" dirty="0">
                <a:solidFill>
                  <a:schemeClr val="tx1"/>
                </a:solidFill>
                <a:latin typeface="Al Qabas" panose="00000500000000000000" pitchFamily="2" charset="-78"/>
                <a:cs typeface="Al Qabas" panose="00000500000000000000" pitchFamily="2" charset="-78"/>
              </a:rPr>
              <a:t> </a:t>
            </a:r>
            <a:r>
              <a:rPr lang="ar-SA" sz="2000" dirty="0">
                <a:solidFill>
                  <a:schemeClr val="tx1"/>
                </a:solidFill>
                <a:latin typeface="Al Qabas" panose="00000500000000000000" pitchFamily="2" charset="-78"/>
                <a:cs typeface="Al Qabas" panose="00000500000000000000" pitchFamily="2" charset="-78"/>
              </a:rPr>
              <a:t>هذا المقرر من (10) محاضرات يتم تدريسها خلال (10) اسابيع دراسية. </a:t>
            </a:r>
          </a:p>
          <a:p>
            <a:pPr marL="342900" lvl="0" indent="-342900" algn="r" rtl="1">
              <a:lnSpc>
                <a:spcPct val="150000"/>
              </a:lnSpc>
              <a:buFont typeface="Arial" panose="020B0604020202020204" pitchFamily="34" charset="0"/>
              <a:buChar char="•"/>
            </a:pPr>
            <a:r>
              <a:rPr lang="ar-SA" sz="2000" dirty="0">
                <a:solidFill>
                  <a:schemeClr val="tx1"/>
                </a:solidFill>
                <a:latin typeface="Al Qabas" panose="00000500000000000000" pitchFamily="2" charset="-78"/>
                <a:cs typeface="Al Qabas" panose="00000500000000000000" pitchFamily="2" charset="-78"/>
              </a:rPr>
              <a:t>المحاضرة تشكل موضوعات المقرر والجوانب النظرية والتطبيقية معا .</a:t>
            </a:r>
          </a:p>
          <a:p>
            <a:pPr marL="342900" lvl="0" indent="-342900" algn="r" rtl="1">
              <a:lnSpc>
                <a:spcPct val="150000"/>
              </a:lnSpc>
              <a:buFont typeface="Arial" panose="020B0604020202020204" pitchFamily="34" charset="0"/>
              <a:buChar char="•"/>
            </a:pPr>
            <a:r>
              <a:rPr lang="ar-SA" sz="2000" dirty="0">
                <a:solidFill>
                  <a:schemeClr val="tx1"/>
                </a:solidFill>
                <a:latin typeface="Al Qabas" panose="00000500000000000000" pitchFamily="2" charset="-78"/>
                <a:cs typeface="Al Qabas" panose="00000500000000000000" pitchFamily="2" charset="-78"/>
              </a:rPr>
              <a:t>تنشر المحاضرات بشكل اسبوعى على منصة الجامعة .</a:t>
            </a:r>
          </a:p>
          <a:p>
            <a:pPr marL="342900" lvl="0" indent="-342900" algn="r" rtl="1">
              <a:lnSpc>
                <a:spcPct val="150000"/>
              </a:lnSpc>
              <a:buFont typeface="Arial" panose="020B0604020202020204" pitchFamily="34" charset="0"/>
              <a:buChar char="•"/>
            </a:pPr>
            <a:endParaRPr lang="ar-SA" sz="2000" dirty="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sz="2000" dirty="0">
                <a:solidFill>
                  <a:schemeClr val="accent5">
                    <a:lumMod val="75000"/>
                  </a:schemeClr>
                </a:solidFill>
                <a:latin typeface="Al Qabas" panose="00000500000000000000" pitchFamily="2" charset="-78"/>
                <a:cs typeface="Al Qabas" panose="00000500000000000000" pitchFamily="2" charset="-78"/>
              </a:rPr>
              <a:t>الانشطة التدريسية (حلقات نقاش اسبوعية )</a:t>
            </a:r>
          </a:p>
          <a:p>
            <a:pPr marL="342900" lvl="0" indent="-342900" algn="r" rtl="1">
              <a:lnSpc>
                <a:spcPct val="150000"/>
              </a:lnSpc>
              <a:buFont typeface="Arial" panose="020B0604020202020204" pitchFamily="34" charset="0"/>
              <a:buChar char="•"/>
            </a:pPr>
            <a:r>
              <a:rPr lang="ar-SA" sz="2000" dirty="0">
                <a:solidFill>
                  <a:schemeClr val="tx1"/>
                </a:solidFill>
                <a:latin typeface="Al Qabas" panose="00000500000000000000" pitchFamily="2" charset="-78"/>
                <a:cs typeface="Al Qabas" panose="00000500000000000000" pitchFamily="2" charset="-78"/>
              </a:rPr>
              <a:t>حلقة النقاش فرصة للطلاب لطرح الاسئلة والاستفسارات حول المقرر</a:t>
            </a:r>
          </a:p>
        </p:txBody>
      </p:sp>
      <p:sp>
        <p:nvSpPr>
          <p:cNvPr id="5" name="Rectangle 4"/>
          <p:cNvSpPr/>
          <p:nvPr/>
        </p:nvSpPr>
        <p:spPr>
          <a:xfrm>
            <a:off x="11017909" y="1817420"/>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dirty="0">
                <a:ea typeface="Roboto Light" panose="02000000000000000000" pitchFamily="2" charset="0"/>
              </a:rPr>
              <a:t>17</a:t>
            </a:r>
            <a:endParaRPr lang="en-US" sz="36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13128" y="1345975"/>
            <a:ext cx="4113898" cy="590162"/>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29LT Bukra Bold Italic" panose="000B0903020204020204" pitchFamily="34" charset="-78"/>
                <a:cs typeface="29LT Bukra Bold Italic" panose="000B0903020204020204" pitchFamily="34" charset="-78"/>
              </a:rPr>
              <a:t>طريقة التدريس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11" name="Parallelogram 7">
            <a:extLst>
              <a:ext uri="{FF2B5EF4-FFF2-40B4-BE49-F238E27FC236}">
                <a16:creationId xmlns:a16="http://schemas.microsoft.com/office/drawing/2014/main" id="{DE11E73A-D578-2443-F633-347CE39C1F25}"/>
              </a:ext>
            </a:extLst>
          </p:cNvPr>
          <p:cNvSpPr/>
          <p:nvPr/>
        </p:nvSpPr>
        <p:spPr>
          <a:xfrm rot="16200000" flipV="1">
            <a:off x="-168910" y="408497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2" name="Picture Placeholder 4"/>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t="12315" b="12315"/>
          <a:stretch>
            <a:fillRect/>
          </a:stretch>
        </p:blipFill>
        <p:spPr>
          <a:xfrm>
            <a:off x="3645" y="1025803"/>
            <a:ext cx="3863429" cy="1942986"/>
          </a:xfrm>
          <a:prstGeom prst="rect">
            <a:avLst/>
          </a:prstGeom>
        </p:spPr>
      </p:pic>
    </p:spTree>
    <p:extLst>
      <p:ext uri="{BB962C8B-B14F-4D97-AF65-F5344CB8AC3E}">
        <p14:creationId xmlns:p14="http://schemas.microsoft.com/office/powerpoint/2010/main" val="3575979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endParaRPr lang="ar-SA" dirty="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dirty="0">
                <a:solidFill>
                  <a:schemeClr val="tx1"/>
                </a:solidFill>
                <a:latin typeface="Al Qabas" panose="00000500000000000000" pitchFamily="2" charset="-78"/>
                <a:cs typeface="Al Qabas" panose="00000500000000000000" pitchFamily="2" charset="-78"/>
              </a:rPr>
              <a:t>طريقة التقييم المتبعة هي الاختبار الاسبوعي والاختبار النهائي </a:t>
            </a:r>
          </a:p>
          <a:p>
            <a:pPr marL="342900" lvl="0" indent="-342900" algn="r" rtl="1">
              <a:lnSpc>
                <a:spcPct val="150000"/>
              </a:lnSpc>
              <a:buFont typeface="Arial" panose="020B0604020202020204" pitchFamily="34" charset="0"/>
              <a:buChar char="•"/>
            </a:pPr>
            <a:r>
              <a:rPr lang="ar-SA" dirty="0">
                <a:solidFill>
                  <a:schemeClr val="tx1"/>
                </a:solidFill>
                <a:latin typeface="Al Qabas" panose="00000500000000000000" pitchFamily="2" charset="-78"/>
                <a:cs typeface="Al Qabas" panose="00000500000000000000" pitchFamily="2" charset="-78"/>
              </a:rPr>
              <a:t>الاختبار الاسبوعي 8 اسئلة  لكل سؤال درجة .</a:t>
            </a:r>
          </a:p>
          <a:p>
            <a:pPr marL="342900" lvl="0" indent="-342900" algn="r" rtl="1">
              <a:lnSpc>
                <a:spcPct val="150000"/>
              </a:lnSpc>
              <a:buFont typeface="Arial" panose="020B0604020202020204" pitchFamily="34" charset="0"/>
              <a:buChar char="•"/>
            </a:pPr>
            <a:r>
              <a:rPr lang="ar-SA" dirty="0">
                <a:solidFill>
                  <a:schemeClr val="tx1"/>
                </a:solidFill>
                <a:latin typeface="Al Qabas" panose="00000500000000000000" pitchFamily="2" charset="-78"/>
                <a:cs typeface="Al Qabas" panose="00000500000000000000" pitchFamily="2" charset="-78"/>
              </a:rPr>
              <a:t>مجموع درجات  الاختبارات (80) درجة </a:t>
            </a:r>
          </a:p>
          <a:p>
            <a:pPr lvl="0" algn="r" rtl="1">
              <a:lnSpc>
                <a:spcPct val="150000"/>
              </a:lnSpc>
            </a:pPr>
            <a:endParaRPr lang="ar-SA" dirty="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dirty="0">
                <a:solidFill>
                  <a:schemeClr val="accent5">
                    <a:lumMod val="75000"/>
                  </a:schemeClr>
                </a:solidFill>
                <a:latin typeface="Al Qabas" panose="00000500000000000000" pitchFamily="2" charset="-78"/>
                <a:cs typeface="Al Qabas" panose="00000500000000000000" pitchFamily="2" charset="-78"/>
              </a:rPr>
              <a:t>ثانيا ً: الاختبار   النهائي </a:t>
            </a:r>
          </a:p>
          <a:p>
            <a:pPr marL="342900" lvl="0" indent="-342900" algn="r" rtl="1">
              <a:lnSpc>
                <a:spcPct val="150000"/>
              </a:lnSpc>
              <a:buFont typeface="Arial" panose="020B0604020202020204" pitchFamily="34" charset="0"/>
              <a:buChar char="•"/>
            </a:pPr>
            <a:r>
              <a:rPr lang="ar-SA" dirty="0">
                <a:solidFill>
                  <a:schemeClr val="tx1"/>
                </a:solidFill>
                <a:latin typeface="Al Qabas" panose="00000500000000000000" pitchFamily="2" charset="-78"/>
                <a:cs typeface="Al Qabas" panose="00000500000000000000" pitchFamily="2" charset="-78"/>
              </a:rPr>
              <a:t>يتكون من (20) سؤال لكل سؤال درجة واحدة </a:t>
            </a:r>
          </a:p>
          <a:p>
            <a:pPr marL="342900" lvl="0" indent="-342900" algn="r" rtl="1">
              <a:lnSpc>
                <a:spcPct val="150000"/>
              </a:lnSpc>
              <a:buFont typeface="Arial" panose="020B0604020202020204" pitchFamily="34" charset="0"/>
              <a:buChar char="•"/>
            </a:pPr>
            <a:r>
              <a:rPr lang="ar-SA" dirty="0">
                <a:solidFill>
                  <a:schemeClr val="tx1"/>
                </a:solidFill>
                <a:latin typeface="Al Qabas" panose="00000500000000000000" pitchFamily="2" charset="-78"/>
                <a:cs typeface="Al Qabas" panose="00000500000000000000" pitchFamily="2" charset="-78"/>
              </a:rPr>
              <a:t>مجموع الدرجات الاختبارات والاختبار النهائي (100) درجة </a:t>
            </a:r>
          </a:p>
        </p:txBody>
      </p:sp>
      <p:sp>
        <p:nvSpPr>
          <p:cNvPr id="5" name="Rectangle 4"/>
          <p:cNvSpPr/>
          <p:nvPr/>
        </p:nvSpPr>
        <p:spPr>
          <a:xfrm>
            <a:off x="10244657" y="1339484"/>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600" dirty="0">
                <a:ea typeface="Roboto Light" panose="02000000000000000000" pitchFamily="2" charset="0"/>
              </a:rPr>
              <a:t>18</a:t>
            </a:r>
            <a:endParaRPr lang="en-US" sz="36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29LT Bukra Bold Italic" panose="000B0903020204020204" pitchFamily="34" charset="-78"/>
                <a:cs typeface="29LT Bukra Bold Italic" panose="000B0903020204020204" pitchFamily="34" charset="-78"/>
              </a:rPr>
              <a:t>طريقة التقييم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pic>
        <p:nvPicPr>
          <p:cNvPr id="8" name="Picture Placeholder 4">
            <a:extLst>
              <a:ext uri="{FF2B5EF4-FFF2-40B4-BE49-F238E27FC236}">
                <a16:creationId xmlns:a16="http://schemas.microsoft.com/office/drawing/2014/main" id="{F6D07454-5787-AA21-2E06-E5F1F7C43720}"/>
              </a:ext>
            </a:extLst>
          </p:cNvPr>
          <p:cNvPicPr>
            <a:picLocks noGrp="1" noChangeAspect="1"/>
          </p:cNvPicPr>
          <p:nvPr>
            <p:ph type="pic" sz="quarter" idx="4294967295"/>
          </p:nvPr>
        </p:nvPicPr>
        <p:blipFill rotWithShape="1">
          <a:blip r:embed="rId3">
            <a:extLst>
              <a:ext uri="{28A0092B-C50C-407E-A947-70E740481C1C}">
                <a14:useLocalDpi xmlns:a14="http://schemas.microsoft.com/office/drawing/2010/main" val="0"/>
              </a:ext>
            </a:extLst>
          </a:blip>
          <a:srcRect l="31857" b="-537"/>
          <a:stretch/>
        </p:blipFill>
        <p:spPr>
          <a:xfrm>
            <a:off x="-1063" y="1136248"/>
            <a:ext cx="3386537" cy="2149105"/>
          </a:xfrm>
          <a:prstGeom prst="rect">
            <a:avLst/>
          </a:prstGeom>
        </p:spPr>
      </p:pic>
      <p:sp>
        <p:nvSpPr>
          <p:cNvPr id="11" name="Parallelogram 7">
            <a:extLst>
              <a:ext uri="{FF2B5EF4-FFF2-40B4-BE49-F238E27FC236}">
                <a16:creationId xmlns:a16="http://schemas.microsoft.com/office/drawing/2014/main" id="{DE11E73A-D578-2443-F633-347CE39C1F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491446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5064" y="1838962"/>
            <a:ext cx="10515069" cy="4249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74522" y="1297361"/>
            <a:ext cx="6407237" cy="400110"/>
          </a:xfrm>
          <a:prstGeom prst="rect">
            <a:avLst/>
          </a:prstGeom>
          <a:noFill/>
        </p:spPr>
        <p:txBody>
          <a:bodyPr wrap="square" rtlCol="0">
            <a:spAutoFit/>
          </a:bodyPr>
          <a:lstStyle/>
          <a:p>
            <a:pPr algn="r" rtl="1"/>
            <a:r>
              <a:rPr lang="ar-SA" sz="2000" dirty="0">
                <a:latin typeface="29LT Bukra Bold Italic" panose="000B0903020204020204" pitchFamily="34" charset="-78"/>
                <a:cs typeface="29LT Bukra Bold Italic" panose="000B0903020204020204" pitchFamily="34" charset="-78"/>
              </a:rPr>
              <a:t>اهم المراجع</a:t>
            </a:r>
            <a:endParaRPr lang="en-US" sz="2000" dirty="0">
              <a:latin typeface="29LT Bukra Bold Italic" panose="000B0903020204020204" pitchFamily="34" charset="-78"/>
              <a:cs typeface="29LT Bukra Bold Italic" panose="000B0903020204020204" pitchFamily="34"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14"/>
          <p:cNvSpPr txBox="1"/>
          <p:nvPr/>
        </p:nvSpPr>
        <p:spPr>
          <a:xfrm>
            <a:off x="2714995" y="2001230"/>
            <a:ext cx="7566764" cy="390472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400" dirty="0">
                <a:latin typeface="Al Qabas" panose="00000500000000000000" pitchFamily="2" charset="-78"/>
                <a:cs typeface="+mj-cs"/>
              </a:rPr>
              <a:t>Bainbridge, J., </a:t>
            </a:r>
            <a:r>
              <a:rPr lang="en-US" sz="1400" dirty="0" err="1">
                <a:latin typeface="Al Qabas" panose="00000500000000000000" pitchFamily="2" charset="-78"/>
                <a:cs typeface="+mj-cs"/>
              </a:rPr>
              <a:t>Goc</a:t>
            </a:r>
            <a:r>
              <a:rPr lang="en-US" sz="1400" dirty="0">
                <a:latin typeface="Al Qabas" panose="00000500000000000000" pitchFamily="2" charset="-78"/>
                <a:cs typeface="+mj-cs"/>
              </a:rPr>
              <a:t>, N., &amp; </a:t>
            </a:r>
            <a:r>
              <a:rPr lang="en-US" sz="1400" dirty="0" err="1">
                <a:latin typeface="Al Qabas" panose="00000500000000000000" pitchFamily="2" charset="-78"/>
                <a:cs typeface="+mj-cs"/>
              </a:rPr>
              <a:t>Tynan</a:t>
            </a:r>
            <a:r>
              <a:rPr lang="en-US" sz="1400" dirty="0">
                <a:latin typeface="Al Qabas" panose="00000500000000000000" pitchFamily="2" charset="-78"/>
                <a:cs typeface="+mj-cs"/>
              </a:rPr>
              <a:t>, L. (2015). Media and journalism: New approaches to theory and practice. OUP Australia and New Zealand; Oxford University Press</a:t>
            </a:r>
            <a:r>
              <a:rPr lang="ar-SA" sz="1400" dirty="0">
                <a:latin typeface="Al Qabas" panose="00000500000000000000" pitchFamily="2" charset="-78"/>
                <a:cs typeface="+mj-cs"/>
              </a:rPr>
              <a:t>.</a:t>
            </a:r>
            <a:endParaRPr lang="tr-TR" sz="1400" dirty="0">
              <a:latin typeface="Al Qabas" panose="00000500000000000000" pitchFamily="2" charset="-78"/>
              <a:cs typeface="+mj-cs"/>
            </a:endParaRPr>
          </a:p>
          <a:p>
            <a:pPr marL="285750" indent="-285750">
              <a:lnSpc>
                <a:spcPct val="200000"/>
              </a:lnSpc>
              <a:buFont typeface="Arial" panose="020B0604020202020204" pitchFamily="34" charset="0"/>
              <a:buChar char="•"/>
            </a:pPr>
            <a:r>
              <a:rPr lang="en-US" sz="1400" dirty="0" err="1">
                <a:latin typeface="Al Qabas" panose="00000500000000000000" pitchFamily="2" charset="-78"/>
                <a:cs typeface="+mj-cs"/>
              </a:rPr>
              <a:t>Friedrichsen</a:t>
            </a:r>
            <a:r>
              <a:rPr lang="en-US" sz="1400" dirty="0">
                <a:latin typeface="Al Qabas" panose="00000500000000000000" pitchFamily="2" charset="-78"/>
                <a:cs typeface="+mj-cs"/>
              </a:rPr>
              <a:t>, M., </a:t>
            </a:r>
            <a:r>
              <a:rPr lang="en-US" sz="1400" dirty="0" err="1">
                <a:latin typeface="Al Qabas" panose="00000500000000000000" pitchFamily="2" charset="-78"/>
                <a:cs typeface="+mj-cs"/>
              </a:rPr>
              <a:t>Kamalipour</a:t>
            </a:r>
            <a:r>
              <a:rPr lang="en-US" sz="1400" dirty="0">
                <a:latin typeface="Al Qabas" panose="00000500000000000000" pitchFamily="2" charset="-78"/>
                <a:cs typeface="+mj-cs"/>
              </a:rPr>
              <a:t>, Y. R., &amp; </a:t>
            </a:r>
            <a:r>
              <a:rPr lang="en-US" sz="1400" dirty="0" err="1">
                <a:latin typeface="Al Qabas" panose="00000500000000000000" pitchFamily="2" charset="-78"/>
                <a:cs typeface="+mj-cs"/>
              </a:rPr>
              <a:t>Kamalipour</a:t>
            </a:r>
            <a:r>
              <a:rPr lang="en-US" sz="1400" dirty="0">
                <a:latin typeface="Al Qabas" panose="00000500000000000000" pitchFamily="2" charset="-78"/>
                <a:cs typeface="+mj-cs"/>
              </a:rPr>
              <a:t>, Y. (2016). </a:t>
            </a:r>
            <a:r>
              <a:rPr lang="en-US" sz="1400" i="1" dirty="0">
                <a:latin typeface="Al Qabas" panose="00000500000000000000" pitchFamily="2" charset="-78"/>
                <a:cs typeface="+mj-cs"/>
              </a:rPr>
              <a:t>Digital transformation in journalism and news media</a:t>
            </a:r>
            <a:r>
              <a:rPr lang="en-US" sz="1400" dirty="0">
                <a:latin typeface="Al Qabas" panose="00000500000000000000" pitchFamily="2" charset="-78"/>
                <a:cs typeface="+mj-cs"/>
              </a:rPr>
              <a:t>. New York: Springer.</a:t>
            </a:r>
            <a:endParaRPr lang="tr-TR" sz="1400" dirty="0">
              <a:latin typeface="Al Qabas" panose="00000500000000000000" pitchFamily="2" charset="-78"/>
              <a:cs typeface="+mj-cs"/>
            </a:endParaRPr>
          </a:p>
          <a:p>
            <a:pPr marL="285750" indent="-285750">
              <a:lnSpc>
                <a:spcPct val="200000"/>
              </a:lnSpc>
              <a:buFont typeface="Arial" panose="020B0604020202020204" pitchFamily="34" charset="0"/>
              <a:buChar char="•"/>
            </a:pPr>
            <a:r>
              <a:rPr lang="en-US" sz="1400" dirty="0">
                <a:latin typeface="Al Qabas" panose="00000500000000000000" pitchFamily="2" charset="-78"/>
                <a:cs typeface="+mj-cs"/>
              </a:rPr>
              <a:t>Griffey, J. V. (2024). Digital Media Production for Beginners. Taylor &amp; Francis.</a:t>
            </a:r>
            <a:endParaRPr lang="tr-TR" sz="1400" dirty="0">
              <a:latin typeface="Al Qabas" panose="00000500000000000000" pitchFamily="2" charset="-78"/>
              <a:cs typeface="+mj-cs"/>
            </a:endParaRPr>
          </a:p>
          <a:p>
            <a:pPr marL="285750" indent="-285750">
              <a:lnSpc>
                <a:spcPct val="200000"/>
              </a:lnSpc>
              <a:buFont typeface="Arial" panose="020B0604020202020204" pitchFamily="34" charset="0"/>
              <a:buChar char="•"/>
            </a:pPr>
            <a:r>
              <a:rPr lang="ar-SA" sz="1400" dirty="0">
                <a:latin typeface="Al Qabas" panose="00000500000000000000" pitchFamily="2" charset="-78"/>
                <a:cs typeface="+mj-cs"/>
              </a:rPr>
              <a:t>ماهر الشمايلة. (2015). الإعلام الرقمي الجديد. دار الإعصار العلمي للنشر والتوزيع. عمان</a:t>
            </a:r>
            <a:endParaRPr lang="ar-SA" sz="1400" b="1" dirty="0">
              <a:latin typeface="Al Qabas" panose="00000500000000000000" pitchFamily="2" charset="-78"/>
              <a:cs typeface="+mj-cs"/>
            </a:endParaRPr>
          </a:p>
        </p:txBody>
      </p:sp>
      <p:sp>
        <p:nvSpPr>
          <p:cNvPr id="16"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356871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05668" y="5609527"/>
            <a:ext cx="3590398" cy="829945"/>
          </a:xfrm>
          <a:prstGeom prst="rect">
            <a:avLst/>
          </a:prstGeom>
          <a:noFill/>
        </p:spPr>
        <p:txBody>
          <a:bodyPr wrap="square" rtlCol="0">
            <a:spAutoFit/>
          </a:bodyPr>
          <a:lstStyle/>
          <a:p>
            <a:r>
              <a:rPr lang="ar-SA" sz="4800" b="1" dirty="0">
                <a:solidFill>
                  <a:schemeClr val="bg1"/>
                </a:solidFill>
                <a:latin typeface="Alexandria" charset="0"/>
                <a:cs typeface="Alawi Shafa" pitchFamily="2" charset="-78"/>
              </a:rPr>
              <a:t>شكراً لحضركم </a:t>
            </a:r>
            <a:endParaRPr lang="en-US" sz="4800" b="1" dirty="0">
              <a:solidFill>
                <a:schemeClr val="bg1"/>
              </a:solidFill>
              <a:latin typeface="Alexandria" charset="0"/>
              <a:cs typeface="Alawi Shafa" pitchFamily="2" charset="-78"/>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schemas.microsoft.com/office/2006/metadata/properties"/>
    <ds:schemaRef ds:uri="688354b5-287c-4cda-825e-1d7935aea40e"/>
    <ds:schemaRef ds:uri="http://purl.org/dc/terms/"/>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 ds:uri="http://purl.org/dc/dcmityp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74BE4375-DDAD-4850-858F-680E4C0ABC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665</TotalTime>
  <Words>1602</Words>
  <Application>Microsoft Office PowerPoint</Application>
  <PresentationFormat>Widescreen</PresentationFormat>
  <Paragraphs>170</Paragraphs>
  <Slides>25</Slides>
  <Notes>15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50</cp:revision>
  <dcterms:created xsi:type="dcterms:W3CDTF">2023-04-29T09:08:00Z</dcterms:created>
  <dcterms:modified xsi:type="dcterms:W3CDTF">2026-09-24T18:15:37Z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