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480" r:id="rId2"/>
    <p:sldId id="303" r:id="rId3"/>
    <p:sldId id="482" r:id="rId4"/>
    <p:sldId id="527" r:id="rId5"/>
    <p:sldId id="256" r:id="rId6"/>
    <p:sldId id="526" r:id="rId7"/>
    <p:sldId id="483" r:id="rId8"/>
    <p:sldId id="495" r:id="rId9"/>
    <p:sldId id="496" r:id="rId10"/>
    <p:sldId id="497" r:id="rId11"/>
    <p:sldId id="498" r:id="rId12"/>
    <p:sldId id="499" r:id="rId13"/>
    <p:sldId id="500" r:id="rId14"/>
    <p:sldId id="501" r:id="rId15"/>
    <p:sldId id="502" r:id="rId16"/>
    <p:sldId id="503" r:id="rId17"/>
    <p:sldId id="520" r:id="rId18"/>
    <p:sldId id="521" r:id="rId19"/>
    <p:sldId id="504" r:id="rId20"/>
    <p:sldId id="524" r:id="rId21"/>
    <p:sldId id="505" r:id="rId22"/>
    <p:sldId id="525" r:id="rId23"/>
    <p:sldId id="506" r:id="rId24"/>
    <p:sldId id="519" r:id="rId25"/>
    <p:sldId id="507" r:id="rId26"/>
    <p:sldId id="522" r:id="rId27"/>
    <p:sldId id="523" r:id="rId28"/>
    <p:sldId id="508" r:id="rId29"/>
    <p:sldId id="489" r:id="rId30"/>
    <p:sldId id="529" r:id="rId31"/>
    <p:sldId id="530" r:id="rId32"/>
    <p:sldId id="528" r:id="rId33"/>
    <p:sldId id="516" r:id="rId34"/>
    <p:sldId id="488" r:id="rId35"/>
    <p:sldId id="490" r:id="rId36"/>
    <p:sldId id="491" r:id="rId37"/>
    <p:sldId id="492" r:id="rId38"/>
    <p:sldId id="493" r:id="rId39"/>
    <p:sldId id="486" r:id="rId40"/>
    <p:sldId id="515" r:id="rId41"/>
    <p:sldId id="509" r:id="rId42"/>
    <p:sldId id="510" r:id="rId43"/>
    <p:sldId id="511" r:id="rId44"/>
    <p:sldId id="512" r:id="rId45"/>
    <p:sldId id="513" r:id="rId46"/>
    <p:sldId id="487"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2"/>
            <p14:sldId id="527"/>
            <p14:sldId id="256"/>
            <p14:sldId id="526"/>
            <p14:sldId id="483"/>
            <p14:sldId id="495"/>
            <p14:sldId id="496"/>
            <p14:sldId id="497"/>
            <p14:sldId id="498"/>
            <p14:sldId id="499"/>
            <p14:sldId id="500"/>
            <p14:sldId id="501"/>
            <p14:sldId id="502"/>
            <p14:sldId id="503"/>
            <p14:sldId id="520"/>
            <p14:sldId id="521"/>
            <p14:sldId id="504"/>
            <p14:sldId id="524"/>
            <p14:sldId id="505"/>
            <p14:sldId id="525"/>
            <p14:sldId id="506"/>
            <p14:sldId id="519"/>
            <p14:sldId id="507"/>
            <p14:sldId id="522"/>
            <p14:sldId id="523"/>
            <p14:sldId id="508"/>
            <p14:sldId id="489"/>
            <p14:sldId id="529"/>
            <p14:sldId id="530"/>
            <p14:sldId id="528"/>
            <p14:sldId id="516"/>
            <p14:sldId id="488"/>
            <p14:sldId id="490"/>
            <p14:sldId id="491"/>
            <p14:sldId id="492"/>
            <p14:sldId id="493"/>
            <p14:sldId id="486"/>
            <p14:sldId id="515"/>
            <p14:sldId id="509"/>
            <p14:sldId id="510"/>
            <p14:sldId id="511"/>
            <p14:sldId id="512"/>
            <p14:sldId id="513"/>
            <p14:sldId id="48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0.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37.png"/></Relationships>
</file>

<file path=ppt/slides/_rels/slide3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46.png"/></Relationships>
</file>

<file path=ppt/slides/_rels/slide4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48.png"/></Relationships>
</file>

<file path=ppt/slides/_rels/slide47.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49.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36949" y="4292548"/>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Heba Ziad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440069" y="1675089"/>
            <a:ext cx="6216716" cy="2123658"/>
          </a:xfrm>
          <a:prstGeom prst="rect">
            <a:avLst/>
          </a:prstGeom>
          <a:noFill/>
        </p:spPr>
        <p:txBody>
          <a:bodyPr wrap="squar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DIGITAL MARKETING STRATEGY</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4155" y="589756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3399"/>
                </a:solidFill>
                <a:latin typeface="Times New Roman" panose="02020603050405020304" pitchFamily="18" charset="0"/>
                <a:cs typeface="Times New Roman" panose="02020603050405020304" pitchFamily="18" charset="0"/>
              </a:rPr>
              <a:t>Lecture 1</a:t>
            </a:r>
            <a:endParaRPr lang="en-US" sz="2800" b="1" dirty="0">
              <a:solidFill>
                <a:srgbClr val="003399"/>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183702" y="4992408"/>
            <a:ext cx="3166380"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Digital Marketing Strategy</a:t>
            </a:r>
          </a:p>
          <a:p>
            <a:r>
              <a:rPr lang="en-US" sz="2000" dirty="0">
                <a:solidFill>
                  <a:schemeClr val="bg1"/>
                </a:solidFill>
                <a:latin typeface="Times New Roman" panose="02020603050405020304" pitchFamily="18" charset="0"/>
                <a:cs typeface="Times New Roman" panose="02020603050405020304" pitchFamily="18" charset="0"/>
              </a:rPr>
              <a:t>COURSE CODE –MKT711 </a:t>
            </a:r>
          </a:p>
        </p:txBody>
      </p:sp>
      <p:sp>
        <p:nvSpPr>
          <p:cNvPr id="14" name="Oval 13">
            <a:extLst>
              <a:ext uri="{FF2B5EF4-FFF2-40B4-BE49-F238E27FC236}">
                <a16:creationId xmlns:a16="http://schemas.microsoft.com/office/drawing/2014/main" id="{46F3C90B-EB3F-EA91-08C5-03400C278827}"/>
              </a:ext>
            </a:extLst>
          </p:cNvPr>
          <p:cNvSpPr/>
          <p:nvPr/>
        </p:nvSpPr>
        <p:spPr>
          <a:xfrm>
            <a:off x="6240382" y="-636588"/>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4499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090103" y="2042684"/>
            <a:ext cx="4226784" cy="3477875"/>
          </a:xfrm>
          <a:prstGeom prst="rect">
            <a:avLst/>
          </a:prstGeom>
          <a:noFill/>
        </p:spPr>
        <p:txBody>
          <a:bodyPr wrap="square" rtlCol="0">
            <a:spAutoFit/>
          </a:bodyPr>
          <a:lstStyle/>
          <a:p>
            <a:pPr algn="ctr"/>
            <a:r>
              <a:rPr lang="en-US" sz="2000" b="1" dirty="0" smtClean="0">
                <a:solidFill>
                  <a:srgbClr val="00B0F0"/>
                </a:solidFill>
                <a:latin typeface="Times New Roman" panose="02020603050405020304" pitchFamily="18" charset="0"/>
                <a:cs typeface="Times New Roman" panose="02020603050405020304" pitchFamily="18" charset="0"/>
              </a:rPr>
              <a:t>DIGITAL MARKETING STRATEGY</a:t>
            </a:r>
          </a:p>
          <a:p>
            <a:pPr algn="ctr"/>
            <a:r>
              <a:rPr lang="en-US" sz="2000" b="1" dirty="0" smtClean="0">
                <a:solidFill>
                  <a:srgbClr val="00B0F0"/>
                </a:solidFill>
                <a:latin typeface="Times New Roman" panose="02020603050405020304" pitchFamily="18" charset="0"/>
                <a:cs typeface="Times New Roman" panose="02020603050405020304" pitchFamily="18" charset="0"/>
              </a:rPr>
              <a:t>What we will cover in this chapter </a:t>
            </a:r>
          </a:p>
          <a:p>
            <a:pPr marL="285750" indent="-285750">
              <a:buFont typeface="Wingdings" panose="05000000000000000000" pitchFamily="2" charset="2"/>
              <a:buChar char="§"/>
            </a:pPr>
            <a:endParaRPr lang="en-US" sz="2000" b="1" dirty="0">
              <a:solidFill>
                <a:srgbClr val="00B0F0"/>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
            </a:pPr>
            <a:r>
              <a:rPr lang="en-US" sz="1600" b="1" dirty="0" smtClean="0">
                <a:solidFill>
                  <a:schemeClr val="accent1">
                    <a:lumMod val="75000"/>
                  </a:schemeClr>
                </a:solidFill>
                <a:latin typeface="Times New Roman" panose="02020603050405020304" pitchFamily="18" charset="0"/>
                <a:cs typeface="Times New Roman" panose="02020603050405020304" pitchFamily="18" charset="0"/>
              </a:rPr>
              <a:t>What is digital marketing?</a:t>
            </a:r>
          </a:p>
          <a:p>
            <a:pPr marL="285750" indent="-285750">
              <a:buFont typeface="Wingdings" panose="05000000000000000000" pitchFamily="2" charset="2"/>
              <a:buChar char="§"/>
            </a:pPr>
            <a:r>
              <a:rPr lang="en-US" sz="1600" b="1" dirty="0" smtClean="0">
                <a:solidFill>
                  <a:schemeClr val="accent1">
                    <a:lumMod val="75000"/>
                  </a:schemeClr>
                </a:solidFill>
                <a:latin typeface="Times New Roman" panose="02020603050405020304" pitchFamily="18" charset="0"/>
                <a:cs typeface="Times New Roman" panose="02020603050405020304" pitchFamily="18" charset="0"/>
              </a:rPr>
              <a:t>The 4ps of marketing</a:t>
            </a:r>
          </a:p>
          <a:p>
            <a:pPr marL="285750" indent="-285750">
              <a:buFont typeface="Wingdings" panose="05000000000000000000" pitchFamily="2" charset="2"/>
              <a:buChar char="§"/>
            </a:pPr>
            <a:r>
              <a:rPr lang="en-US" sz="1600" b="1" dirty="0" smtClean="0">
                <a:solidFill>
                  <a:schemeClr val="accent1">
                    <a:lumMod val="75000"/>
                  </a:schemeClr>
                </a:solidFill>
                <a:latin typeface="Times New Roman" panose="02020603050405020304" pitchFamily="18" charset="0"/>
                <a:cs typeface="Times New Roman" panose="02020603050405020304" pitchFamily="18" charset="0"/>
              </a:rPr>
              <a:t>Porters five forces</a:t>
            </a:r>
          </a:p>
          <a:p>
            <a:pPr marL="285750" indent="-285750">
              <a:buFont typeface="Wingdings" panose="05000000000000000000" pitchFamily="2" charset="2"/>
              <a:buChar char="§"/>
            </a:pPr>
            <a:r>
              <a:rPr lang="en-US" sz="1600" b="1" dirty="0" smtClean="0">
                <a:solidFill>
                  <a:schemeClr val="accent1">
                    <a:lumMod val="75000"/>
                  </a:schemeClr>
                </a:solidFill>
                <a:latin typeface="Times New Roman" panose="02020603050405020304" pitchFamily="18" charset="0"/>
                <a:cs typeface="Times New Roman" panose="02020603050405020304" pitchFamily="18" charset="0"/>
              </a:rPr>
              <a:t>Brand or perceptual positioning map</a:t>
            </a:r>
          </a:p>
          <a:p>
            <a:pPr marL="285750" indent="-285750">
              <a:buFont typeface="Wingdings" panose="05000000000000000000" pitchFamily="2" charset="2"/>
              <a:buChar char="§"/>
            </a:pPr>
            <a:r>
              <a:rPr lang="en-US" sz="1600" b="1" dirty="0" smtClean="0">
                <a:solidFill>
                  <a:schemeClr val="accent1">
                    <a:lumMod val="75000"/>
                  </a:schemeClr>
                </a:solidFill>
                <a:latin typeface="Times New Roman" panose="02020603050405020304" pitchFamily="18" charset="0"/>
                <a:cs typeface="Times New Roman" panose="02020603050405020304" pitchFamily="18" charset="0"/>
              </a:rPr>
              <a:t>Customer lifetime value</a:t>
            </a:r>
          </a:p>
          <a:p>
            <a:pPr marL="285750" indent="-285750">
              <a:buFont typeface="Wingdings" panose="05000000000000000000" pitchFamily="2" charset="2"/>
              <a:buChar char="§"/>
            </a:pPr>
            <a:r>
              <a:rPr lang="en-US" sz="1600" b="1" dirty="0" smtClean="0">
                <a:solidFill>
                  <a:schemeClr val="accent1">
                    <a:lumMod val="75000"/>
                  </a:schemeClr>
                </a:solidFill>
                <a:latin typeface="Times New Roman" panose="02020603050405020304" pitchFamily="18" charset="0"/>
                <a:cs typeface="Times New Roman" panose="02020603050405020304" pitchFamily="18" charset="0"/>
              </a:rPr>
              <a:t>Segmentation </a:t>
            </a:r>
          </a:p>
          <a:p>
            <a:pPr marL="285750" indent="-285750">
              <a:buFont typeface="Wingdings" panose="05000000000000000000" pitchFamily="2" charset="2"/>
              <a:buChar char="§"/>
            </a:pPr>
            <a:r>
              <a:rPr lang="en-US" sz="1600" b="1" dirty="0" smtClean="0">
                <a:solidFill>
                  <a:schemeClr val="accent1">
                    <a:lumMod val="75000"/>
                  </a:schemeClr>
                </a:solidFill>
                <a:latin typeface="Times New Roman" panose="02020603050405020304" pitchFamily="18" charset="0"/>
                <a:cs typeface="Times New Roman" panose="02020603050405020304" pitchFamily="18" charset="0"/>
              </a:rPr>
              <a:t>Boston Consulting Group matrix</a:t>
            </a:r>
          </a:p>
          <a:p>
            <a:pPr algn="ct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3587344" y="628416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smtClean="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3762458" y="6348691"/>
            <a:ext cx="316638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COURSE CODE –MKT711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Heba Ziad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6144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7450" y="1329208"/>
            <a:ext cx="94064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4399" y="1661554"/>
            <a:ext cx="614750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48640" marR="548640" algn="just">
              <a:lnSpc>
                <a:spcPct val="107000"/>
              </a:lnSpc>
              <a:spcBef>
                <a:spcPts val="1000"/>
              </a:spcBef>
              <a:spcAft>
                <a:spcPts val="800"/>
              </a:spcAft>
            </a:pPr>
            <a:r>
              <a:rPr lang="en-US" sz="2400" b="1" i="1"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What is a marketing strategy?</a:t>
            </a:r>
          </a:p>
          <a:p>
            <a:pPr marL="548640" marR="548640" algn="just">
              <a:lnSpc>
                <a:spcPct val="107000"/>
              </a:lnSpc>
              <a:spcBef>
                <a:spcPts val="1000"/>
              </a:spcBef>
              <a:spcAft>
                <a:spcPts val="800"/>
              </a:spcAft>
            </a:pPr>
            <a:r>
              <a:rPr lang="en-US" sz="2000" i="1"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A marketing strategy is a plan for reaching a specific marketing-related goal (or goals) in a focused and achievable way. It takes into consideration what your business is currently doing well and what you're missing in regards to the objective you set, then developing tactics to help you meet your goal.</a:t>
            </a:r>
            <a:endParaRPr lang="en-US" i="1"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3"/>
          <a:stretch>
            <a:fillRect/>
          </a:stretch>
        </p:blipFill>
        <p:spPr>
          <a:xfrm>
            <a:off x="6195088" y="2263404"/>
            <a:ext cx="5590512" cy="2567960"/>
          </a:xfrm>
          <a:prstGeom prst="rect">
            <a:avLst/>
          </a:prstGeom>
        </p:spPr>
      </p:pic>
    </p:spTree>
    <p:extLst>
      <p:ext uri="{BB962C8B-B14F-4D97-AF65-F5344CB8AC3E}">
        <p14:creationId xmlns:p14="http://schemas.microsoft.com/office/powerpoint/2010/main" val="21690344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86170" y="1212844"/>
            <a:ext cx="10930470" cy="527939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6560" y="1433430"/>
            <a:ext cx="8361679" cy="4967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48640" marR="548640" algn="just">
              <a:lnSpc>
                <a:spcPct val="107000"/>
              </a:lnSpc>
              <a:spcBef>
                <a:spcPts val="1000"/>
              </a:spcBef>
              <a:spcAft>
                <a:spcPts val="800"/>
              </a:spcAft>
            </a:pPr>
            <a:r>
              <a:rPr lang="en-US" b="1" i="1"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What </a:t>
            </a:r>
            <a:r>
              <a:rPr lang="en-US" b="1" i="1"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is a digital marketing strategy?</a:t>
            </a:r>
          </a:p>
          <a:p>
            <a:pPr marL="834390" marR="548640" indent="-285750" algn="just">
              <a:lnSpc>
                <a:spcPct val="107000"/>
              </a:lnSpc>
              <a:spcBef>
                <a:spcPts val="1000"/>
              </a:spcBef>
              <a:spcAft>
                <a:spcPts val="800"/>
              </a:spcAft>
              <a:buFont typeface="Wingdings" panose="05000000000000000000" pitchFamily="2" charset="2"/>
              <a:buChar char="Ø"/>
            </a:pPr>
            <a:r>
              <a:rPr lang="en-US"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A digital marketing strategy is a plan for how your company will establish an Internet presence through various online channels. The goal of a marketing strategy is to increase your online visibility to reach more members of your target audience and encourage them to become paying customers</a:t>
            </a:r>
            <a:r>
              <a:rPr lang="en-US"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a:t>
            </a:r>
            <a:endParaRPr lang="en-US" b="1"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834390" marR="548640" indent="-285750" algn="just">
              <a:lnSpc>
                <a:spcPct val="107000"/>
              </a:lnSpc>
              <a:spcBef>
                <a:spcPts val="1000"/>
              </a:spcBef>
              <a:spcAft>
                <a:spcPts val="800"/>
              </a:spcAft>
              <a:buFont typeface="Wingdings" panose="05000000000000000000" pitchFamily="2" charset="2"/>
              <a:buChar char="Ø"/>
            </a:pPr>
            <a:r>
              <a:rPr lang="en-US"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A digital marketing strategy is a plan for using online channels to establish an internet presence and achieve specific marketing objectives. These channels can include organic search, social media, paid ads, and other web-based mediums such as your website. Ultimately, the goal is to boost your business’s visibility and attract new customers</a:t>
            </a:r>
            <a:r>
              <a:rPr lang="en-US"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a:t>
            </a:r>
            <a:endParaRPr lang="en-US"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548640" marR="548640" algn="ctr">
              <a:lnSpc>
                <a:spcPct val="107000"/>
              </a:lnSpc>
              <a:spcBef>
                <a:spcPts val="1000"/>
              </a:spcBef>
              <a:spcAft>
                <a:spcPts val="800"/>
              </a:spcAft>
            </a:pPr>
            <a:r>
              <a:rPr lang="en-US"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A strong digital marketing strategy helps your business achieve specific digital goals through carefully selected mediums.</a:t>
            </a:r>
            <a:endParaRPr lang="en-US" sz="1600"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stretch>
            <a:fillRect/>
          </a:stretch>
        </p:blipFill>
        <p:spPr>
          <a:xfrm>
            <a:off x="8289379" y="1433430"/>
            <a:ext cx="3591446" cy="5058810"/>
          </a:xfrm>
          <a:prstGeom prst="rect">
            <a:avLst/>
          </a:prstGeom>
        </p:spPr>
      </p:pic>
    </p:spTree>
    <p:extLst>
      <p:ext uri="{BB962C8B-B14F-4D97-AF65-F5344CB8AC3E}">
        <p14:creationId xmlns:p14="http://schemas.microsoft.com/office/powerpoint/2010/main" val="331634607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526165" y="1164477"/>
            <a:ext cx="879055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40080" y="1330959"/>
            <a:ext cx="9898794" cy="46464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accent1">
                  <a:lumMod val="50000"/>
                </a:schemeClr>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12782" y="2122957"/>
            <a:ext cx="4235137" cy="3508653"/>
          </a:xfrm>
          <a:prstGeom prst="rect">
            <a:avLst/>
          </a:prstGeom>
          <a:noFill/>
        </p:spPr>
        <p:txBody>
          <a:bodyPr wrap="square" rtlCol="0">
            <a:spAutoFit/>
          </a:bodyPr>
          <a:lstStyle/>
          <a:p>
            <a:pPr algn="ctr"/>
            <a:r>
              <a:rPr lang="en-US" sz="2800" b="1" dirty="0" smtClean="0">
                <a:solidFill>
                  <a:srgbClr val="2D3956"/>
                </a:solidFill>
                <a:latin typeface="Times New Roman" panose="02020603050405020304" pitchFamily="18" charset="0"/>
                <a:cs typeface="Times New Roman" panose="02020603050405020304" pitchFamily="18" charset="0"/>
              </a:rPr>
              <a:t>T</a:t>
            </a:r>
            <a:r>
              <a:rPr lang="en-US" sz="2000" b="1" dirty="0" smtClean="0">
                <a:solidFill>
                  <a:srgbClr val="2D3956"/>
                </a:solidFill>
                <a:latin typeface="Times New Roman" panose="02020603050405020304" pitchFamily="18" charset="0"/>
                <a:cs typeface="Times New Roman" panose="02020603050405020304" pitchFamily="18" charset="0"/>
              </a:rPr>
              <a:t>he 4 Ps of marketing </a:t>
            </a:r>
          </a:p>
          <a:p>
            <a:pPr marL="342900" indent="-342900">
              <a:buFont typeface="Wingdings" panose="05000000000000000000" pitchFamily="2" charset="2"/>
              <a:buChar char="Ø"/>
            </a:pPr>
            <a:endParaRPr lang="en-US" sz="2400" b="1" dirty="0">
              <a:solidFill>
                <a:srgbClr val="2D3956"/>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solidFill>
                  <a:srgbClr val="2D3956"/>
                </a:solidFill>
                <a:latin typeface="Times New Roman" panose="02020603050405020304" pitchFamily="18" charset="0"/>
                <a:cs typeface="Times New Roman" panose="02020603050405020304" pitchFamily="18" charset="0"/>
              </a:rPr>
              <a:t>Product</a:t>
            </a:r>
          </a:p>
          <a:p>
            <a:pPr marL="342900" indent="-342900">
              <a:buFont typeface="Wingdings" panose="05000000000000000000" pitchFamily="2" charset="2"/>
              <a:buChar char="Ø"/>
            </a:pPr>
            <a:r>
              <a:rPr lang="en-US" sz="2000" b="1" dirty="0" smtClean="0">
                <a:solidFill>
                  <a:srgbClr val="2D3956"/>
                </a:solidFill>
                <a:latin typeface="Times New Roman" panose="02020603050405020304" pitchFamily="18" charset="0"/>
                <a:cs typeface="Times New Roman" panose="02020603050405020304" pitchFamily="18" charset="0"/>
              </a:rPr>
              <a:t>Price</a:t>
            </a:r>
          </a:p>
          <a:p>
            <a:pPr marL="342900" indent="-342900">
              <a:buFont typeface="Wingdings" panose="05000000000000000000" pitchFamily="2" charset="2"/>
              <a:buChar char="Ø"/>
            </a:pPr>
            <a:r>
              <a:rPr lang="en-US" sz="2000" b="1" dirty="0" smtClean="0">
                <a:solidFill>
                  <a:srgbClr val="2D3956"/>
                </a:solidFill>
                <a:latin typeface="Times New Roman" panose="02020603050405020304" pitchFamily="18" charset="0"/>
                <a:cs typeface="Times New Roman" panose="02020603050405020304" pitchFamily="18" charset="0"/>
              </a:rPr>
              <a:t>Place</a:t>
            </a:r>
          </a:p>
          <a:p>
            <a:pPr marL="342900" indent="-342900">
              <a:buFont typeface="Wingdings" panose="05000000000000000000" pitchFamily="2" charset="2"/>
              <a:buChar char="Ø"/>
            </a:pPr>
            <a:r>
              <a:rPr lang="en-US" sz="2000" b="1" dirty="0" smtClean="0">
                <a:solidFill>
                  <a:srgbClr val="2D3956"/>
                </a:solidFill>
                <a:latin typeface="Times New Roman" panose="02020603050405020304" pitchFamily="18" charset="0"/>
                <a:cs typeface="Times New Roman" panose="02020603050405020304" pitchFamily="18" charset="0"/>
              </a:rPr>
              <a:t>Promotion</a:t>
            </a:r>
          </a:p>
          <a:p>
            <a:pPr marL="285750" indent="-285750" algn="ctr">
              <a:buFont typeface="Wingdings" panose="05000000000000000000" pitchFamily="2" charset="2"/>
              <a:buChar char="Ø"/>
            </a:pPr>
            <a:r>
              <a:rPr lang="en-US" sz="1600" b="1" dirty="0">
                <a:solidFill>
                  <a:srgbClr val="2D3956"/>
                </a:solidFill>
                <a:latin typeface="Times New Roman" panose="02020603050405020304" pitchFamily="18" charset="0"/>
                <a:cs typeface="Times New Roman" panose="02020603050405020304" pitchFamily="18" charset="0"/>
              </a:rPr>
              <a:t> </a:t>
            </a:r>
            <a:r>
              <a:rPr lang="en-US" b="1" dirty="0">
                <a:solidFill>
                  <a:srgbClr val="2D3956"/>
                </a:solidFill>
                <a:latin typeface="Times New Roman" panose="02020603050405020304" pitchFamily="18" charset="0"/>
                <a:cs typeface="Times New Roman" panose="02020603050405020304" pitchFamily="18" charset="0"/>
              </a:rPr>
              <a:t>"The Concept of the Marketing Mix" demonstrated the ways that companies could use advertising tactics to engage their consumers.</a:t>
            </a:r>
            <a:endParaRPr lang="en-US" b="1" dirty="0" smtClean="0">
              <a:solidFill>
                <a:srgbClr val="2D3956"/>
              </a:solidFill>
              <a:latin typeface="Times New Roman" panose="02020603050405020304" pitchFamily="18" charset="0"/>
              <a:cs typeface="Times New Roman" panose="02020603050405020304" pitchFamily="18" charset="0"/>
            </a:endParaRPr>
          </a:p>
          <a:p>
            <a:pPr algn="ctr"/>
            <a:endParaRPr lang="en-US"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72720" y="711200"/>
            <a:ext cx="9234184" cy="510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4328048" y="1412697"/>
            <a:ext cx="6664959" cy="4482994"/>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86170" y="1101083"/>
            <a:ext cx="94064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8013" y="1433430"/>
            <a:ext cx="614750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48640" marR="548640" algn="just">
              <a:lnSpc>
                <a:spcPct val="107000"/>
              </a:lnSpc>
              <a:spcBef>
                <a:spcPts val="1000"/>
              </a:spcBef>
              <a:spcAft>
                <a:spcPts val="800"/>
              </a:spcAft>
            </a:pPr>
            <a:r>
              <a:rPr lang="en-US" sz="2400" b="1" i="1"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P</a:t>
            </a:r>
            <a:r>
              <a:rPr lang="en-US" sz="2000" i="1"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roduct This </a:t>
            </a:r>
            <a:r>
              <a:rPr lang="en-US" sz="2000" i="1"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may be a physical product or it may be your service proposition. The key here is that something is developed that people actually want to buy. Some businesses begin with a product and then try to force that on an audience. If there is no demand for your product and no one is interested then you will not be able to create demand</a:t>
            </a:r>
            <a:r>
              <a:rPr lang="en-US" sz="2000" i="1"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a:t>
            </a:r>
          </a:p>
          <a:p>
            <a:pPr marL="548640" marR="548640" algn="ctr">
              <a:lnSpc>
                <a:spcPct val="107000"/>
              </a:lnSpc>
              <a:spcBef>
                <a:spcPts val="1000"/>
              </a:spcBef>
              <a:spcAft>
                <a:spcPts val="800"/>
              </a:spcAft>
            </a:pPr>
            <a:r>
              <a:rPr lang="en-US" sz="2000" b="1" i="1" dirty="0" smtClean="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rPr>
              <a:t>WHAT DOES THIS MEAN IN DIGITAL MARKETING?</a:t>
            </a:r>
          </a:p>
          <a:p>
            <a:pPr marL="548640" marR="548640" algn="just">
              <a:lnSpc>
                <a:spcPct val="107000"/>
              </a:lnSpc>
              <a:spcBef>
                <a:spcPts val="1000"/>
              </a:spcBef>
              <a:spcAft>
                <a:spcPts val="800"/>
              </a:spcAft>
            </a:pPr>
            <a:endParaRPr lang="en-US" sz="2000" i="1" dirty="0">
              <a:solidFill>
                <a:schemeClr val="accent1">
                  <a:lumMod val="50000"/>
                </a:schemeClr>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9697" y="603768"/>
            <a:ext cx="89433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7165800" y="2505674"/>
            <a:ext cx="2143125" cy="2143125"/>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9289433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4671" y="1164477"/>
            <a:ext cx="107374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89280" y="1545190"/>
            <a:ext cx="6988679" cy="44695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a:solidFill>
                  <a:schemeClr val="accent1">
                    <a:lumMod val="50000"/>
                  </a:schemeClr>
                </a:solidFill>
                <a:latin typeface="Times New Roman" panose="02020603050405020304" pitchFamily="18" charset="0"/>
                <a:cs typeface="Times New Roman" panose="02020603050405020304" pitchFamily="18" charset="0"/>
              </a:rPr>
              <a:t>T</a:t>
            </a:r>
            <a:r>
              <a:rPr lang="en-US" dirty="0">
                <a:solidFill>
                  <a:schemeClr val="accent1">
                    <a:lumMod val="50000"/>
                  </a:schemeClr>
                </a:solidFill>
                <a:latin typeface="Times New Roman" panose="02020603050405020304" pitchFamily="18" charset="0"/>
                <a:cs typeface="Times New Roman" panose="02020603050405020304" pitchFamily="18" charset="0"/>
              </a:rPr>
              <a:t>he key considerations here from a digital perspective are around whether your product can/will sell online. What channels are open to you for your product or proposition? Are there opportunities to make it flexible to be more appropriate for the online or mobile audiences? Does it provide real value for the consumer and is it differentiated from your competitor offerings? Is it being updated, serviced, maintained effectively to keep it strong? Are there features of it that can be added or should be excluded for the digital customer and is it fair to do </a:t>
            </a:r>
            <a:r>
              <a:rPr lang="en-US" dirty="0" smtClean="0">
                <a:solidFill>
                  <a:schemeClr val="accent1">
                    <a:lumMod val="50000"/>
                  </a:schemeClr>
                </a:solidFill>
                <a:latin typeface="Times New Roman" panose="02020603050405020304" pitchFamily="18" charset="0"/>
                <a:cs typeface="Times New Roman" panose="02020603050405020304" pitchFamily="18" charset="0"/>
              </a:rPr>
              <a:t>this? An </a:t>
            </a:r>
            <a:r>
              <a:rPr lang="en-US" dirty="0">
                <a:solidFill>
                  <a:schemeClr val="accent1">
                    <a:lumMod val="50000"/>
                  </a:schemeClr>
                </a:solidFill>
                <a:latin typeface="Times New Roman" panose="02020603050405020304" pitchFamily="18" charset="0"/>
                <a:cs typeface="Times New Roman" panose="02020603050405020304" pitchFamily="18" charset="0"/>
              </a:rPr>
              <a:t>example might be a music album. Three people buy an album. John buys a CD, Maria downloads the album and Robin streams it. All are different consumer </a:t>
            </a:r>
            <a:r>
              <a:rPr lang="en-US" dirty="0" smtClean="0">
                <a:solidFill>
                  <a:schemeClr val="accent1">
                    <a:lumMod val="50000"/>
                  </a:schemeClr>
                </a:solidFill>
                <a:latin typeface="Times New Roman" panose="02020603050405020304" pitchFamily="18" charset="0"/>
                <a:cs typeface="Times New Roman" panose="02020603050405020304" pitchFamily="18" charset="0"/>
              </a:rPr>
              <a:t>behavior's </a:t>
            </a:r>
            <a:r>
              <a:rPr lang="en-US" dirty="0">
                <a:solidFill>
                  <a:schemeClr val="accent1">
                    <a:lumMod val="50000"/>
                  </a:schemeClr>
                </a:solidFill>
                <a:latin typeface="Times New Roman" panose="02020603050405020304" pitchFamily="18" charset="0"/>
                <a:cs typeface="Times New Roman" panose="02020603050405020304" pitchFamily="18" charset="0"/>
              </a:rPr>
              <a:t>and each person will use your music in a different way. Understanding the different motivations and usage habits for these products is vital to getting your marketing right in the digital age.</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127760" y="1566535"/>
            <a:ext cx="10231120" cy="707886"/>
          </a:xfrm>
          <a:prstGeom prst="rect">
            <a:avLst/>
          </a:prstGeom>
          <a:noFill/>
        </p:spPr>
        <p:txBody>
          <a:bodyPr wrap="square" rtlCol="0">
            <a:spAutoFit/>
          </a:bodyPr>
          <a:lstStyle/>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7840717" y="2031400"/>
            <a:ext cx="2812810" cy="30556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327584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4671" y="1164477"/>
            <a:ext cx="107374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89280" y="1545190"/>
            <a:ext cx="7081520" cy="43374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P</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rice Pricing </a:t>
            </a:r>
            <a:r>
              <a:rPr lang="en-US" sz="2000" dirty="0">
                <a:solidFill>
                  <a:schemeClr val="accent1">
                    <a:lumMod val="50000"/>
                  </a:schemeClr>
                </a:solidFill>
                <a:latin typeface="Times New Roman" panose="02020603050405020304" pitchFamily="18" charset="0"/>
                <a:cs typeface="Times New Roman" panose="02020603050405020304" pitchFamily="18" charset="0"/>
              </a:rPr>
              <a:t>is the second P and one that can be more of a science than an art. Understanding price elasticity and competitive positioning are angles to consider but we won't go into the economics of this here - the key factor is whether you are asking for a price that people are willing to pay. The willing to pay' element of that does of course have many factors behind it such as your brand value, online reviews, product quality and others but there are also numerous tactics that can be employed </a:t>
            </a:r>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here</a:t>
            </a:r>
          </a:p>
          <a:p>
            <a:pPr algn="just"/>
            <a:endParaRPr lang="en-US" sz="1600" dirty="0" smtClean="0">
              <a:solidFill>
                <a:schemeClr val="accent1">
                  <a:lumMod val="50000"/>
                </a:schemeClr>
              </a:solidFill>
              <a:latin typeface="Times New Roman" panose="02020603050405020304" pitchFamily="18" charset="0"/>
              <a:cs typeface="Times New Roman" panose="02020603050405020304" pitchFamily="18" charset="0"/>
            </a:endParaRPr>
          </a:p>
          <a:p>
            <a:pPr algn="ctr"/>
            <a:r>
              <a:rPr lang="en-US" b="1" dirty="0">
                <a:solidFill>
                  <a:schemeClr val="accent1">
                    <a:lumMod val="50000"/>
                  </a:schemeClr>
                </a:solidFill>
                <a:latin typeface="Times New Roman" panose="02020603050405020304" pitchFamily="18" charset="0"/>
                <a:cs typeface="Times New Roman" panose="02020603050405020304" pitchFamily="18" charset="0"/>
              </a:rPr>
              <a:t>WHAT DOES THIS MEAN IN DIGITAL MARKETING?</a:t>
            </a:r>
          </a:p>
          <a:p>
            <a:pPr algn="just"/>
            <a:endParaRPr lang="en-US" sz="1600"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rot="780000">
            <a:off x="7912085" y="1805330"/>
            <a:ext cx="2155235" cy="23907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p:cNvPicPr>
            <a:picLocks noChangeAspect="1"/>
          </p:cNvPicPr>
          <p:nvPr/>
        </p:nvPicPr>
        <p:blipFill>
          <a:blip r:embed="rId4"/>
          <a:stretch>
            <a:fillRect/>
          </a:stretch>
        </p:blipFill>
        <p:spPr>
          <a:xfrm>
            <a:off x="6988689" y="4122146"/>
            <a:ext cx="2347163" cy="2030144"/>
          </a:xfrm>
          <a:prstGeom prst="rect">
            <a:avLst/>
          </a:prstGeom>
        </p:spPr>
      </p:pic>
    </p:spTree>
    <p:extLst>
      <p:ext uri="{BB962C8B-B14F-4D97-AF65-F5344CB8AC3E}">
        <p14:creationId xmlns:p14="http://schemas.microsoft.com/office/powerpoint/2010/main" val="24126085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4671" y="1164477"/>
            <a:ext cx="107374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89280" y="1545190"/>
            <a:ext cx="8056880" cy="43374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Discounts and offers are certainly not new to digital marketing but the concept of fast price comparison and the introduction of cashback and voucher sites have certainly changed consumer </a:t>
            </a:r>
            <a:r>
              <a:rPr lang="en-US" dirty="0" smtClean="0">
                <a:solidFill>
                  <a:schemeClr val="accent1">
                    <a:lumMod val="50000"/>
                  </a:schemeClr>
                </a:solidFill>
                <a:latin typeface="Times New Roman" panose="02020603050405020304" pitchFamily="18" charset="0"/>
                <a:cs typeface="Times New Roman" panose="02020603050405020304" pitchFamily="18" charset="0"/>
              </a:rPr>
              <a:t>behavior's. </a:t>
            </a:r>
            <a:r>
              <a:rPr lang="en-US" dirty="0">
                <a:solidFill>
                  <a:schemeClr val="accent1">
                    <a:lumMod val="50000"/>
                  </a:schemeClr>
                </a:solidFill>
                <a:latin typeface="Times New Roman" panose="02020603050405020304" pitchFamily="18" charset="0"/>
                <a:cs typeface="Times New Roman" panose="02020603050405020304" pitchFamily="18" charset="0"/>
              </a:rPr>
              <a:t>Businesses can take advantage of this through affiliate marketing </a:t>
            </a:r>
            <a:r>
              <a:rPr lang="en-US" dirty="0" smtClean="0">
                <a:solidFill>
                  <a:schemeClr val="accent1">
                    <a:lumMod val="50000"/>
                  </a:schemeClr>
                </a:solidFill>
                <a:latin typeface="Times New Roman" panose="02020603050405020304" pitchFamily="18" charset="0"/>
                <a:cs typeface="Times New Roman" panose="02020603050405020304" pitchFamily="18" charset="0"/>
              </a:rPr>
              <a:t>programs . </a:t>
            </a:r>
            <a:r>
              <a:rPr lang="en-US" b="1" dirty="0" smtClean="0">
                <a:solidFill>
                  <a:schemeClr val="accent1">
                    <a:lumMod val="50000"/>
                  </a:schemeClr>
                </a:solidFill>
                <a:latin typeface="Times New Roman" panose="02020603050405020304" pitchFamily="18" charset="0"/>
                <a:cs typeface="Times New Roman" panose="02020603050405020304" pitchFamily="18" charset="0"/>
              </a:rPr>
              <a:t>Affiliate </a:t>
            </a:r>
            <a:r>
              <a:rPr lang="en-US" b="1" dirty="0">
                <a:solidFill>
                  <a:schemeClr val="accent1">
                    <a:lumMod val="50000"/>
                  </a:schemeClr>
                </a:solidFill>
                <a:latin typeface="Times New Roman" panose="02020603050405020304" pitchFamily="18" charset="0"/>
                <a:cs typeface="Times New Roman" panose="02020603050405020304" pitchFamily="18" charset="0"/>
              </a:rPr>
              <a:t>marketing </a:t>
            </a:r>
            <a:r>
              <a:rPr lang="en-US" dirty="0">
                <a:solidFill>
                  <a:schemeClr val="accent1">
                    <a:lumMod val="50000"/>
                  </a:schemeClr>
                </a:solidFill>
                <a:latin typeface="Times New Roman" panose="02020603050405020304" pitchFamily="18" charset="0"/>
                <a:cs typeface="Times New Roman" panose="02020603050405020304" pitchFamily="18" charset="0"/>
              </a:rPr>
              <a:t>is where you promote your products through a third-party website in exchange for paying a commission or fee to the website when an action is </a:t>
            </a:r>
            <a:r>
              <a:rPr lang="en-US" dirty="0" smtClean="0">
                <a:solidFill>
                  <a:schemeClr val="accent1">
                    <a:lumMod val="50000"/>
                  </a:schemeClr>
                </a:solidFill>
                <a:latin typeface="Times New Roman" panose="02020603050405020304" pitchFamily="18" charset="0"/>
                <a:cs typeface="Times New Roman" panose="02020603050405020304" pitchFamily="18" charset="0"/>
              </a:rPr>
              <a:t>taken. This </a:t>
            </a:r>
            <a:r>
              <a:rPr lang="en-US" dirty="0">
                <a:solidFill>
                  <a:schemeClr val="accent1">
                    <a:lumMod val="50000"/>
                  </a:schemeClr>
                </a:solidFill>
                <a:latin typeface="Times New Roman" panose="02020603050405020304" pitchFamily="18" charset="0"/>
                <a:cs typeface="Times New Roman" panose="02020603050405020304" pitchFamily="18" charset="0"/>
              </a:rPr>
              <a:t>is very common in the comparison, voucher and cashback space as it is very easy to directly track sales and therefore attribute value to the relationship. Commissions are often paid on sales but can be paid on </a:t>
            </a:r>
            <a:r>
              <a:rPr lang="en-US" dirty="0" smtClean="0">
                <a:solidFill>
                  <a:schemeClr val="accent1">
                    <a:lumMod val="50000"/>
                  </a:schemeClr>
                </a:solidFill>
                <a:latin typeface="Times New Roman" panose="02020603050405020304" pitchFamily="18" charset="0"/>
                <a:cs typeface="Times New Roman" panose="02020603050405020304" pitchFamily="18" charset="0"/>
              </a:rPr>
              <a:t>click- through </a:t>
            </a:r>
            <a:r>
              <a:rPr lang="en-US" dirty="0">
                <a:solidFill>
                  <a:schemeClr val="accent1">
                    <a:lumMod val="50000"/>
                  </a:schemeClr>
                </a:solidFill>
                <a:latin typeface="Times New Roman" panose="02020603050405020304" pitchFamily="18" charset="0"/>
                <a:cs typeface="Times New Roman" panose="02020603050405020304" pitchFamily="18" charset="0"/>
              </a:rPr>
              <a:t>or other actions. </a:t>
            </a:r>
            <a:r>
              <a:rPr lang="en-US" dirty="0" smtClean="0">
                <a:solidFill>
                  <a:schemeClr val="accent1">
                    <a:lumMod val="50000"/>
                  </a:schemeClr>
                </a:solidFill>
                <a:latin typeface="Times New Roman" panose="02020603050405020304" pitchFamily="18" charset="0"/>
                <a:cs typeface="Times New Roman" panose="02020603050405020304" pitchFamily="18" charset="0"/>
              </a:rPr>
              <a:t>There </a:t>
            </a:r>
            <a:r>
              <a:rPr lang="en-US" dirty="0">
                <a:solidFill>
                  <a:schemeClr val="accent1">
                    <a:lumMod val="50000"/>
                  </a:schemeClr>
                </a:solidFill>
                <a:latin typeface="Times New Roman" panose="02020603050405020304" pitchFamily="18" charset="0"/>
                <a:cs typeface="Times New Roman" panose="02020603050405020304" pitchFamily="18" charset="0"/>
              </a:rPr>
              <a:t>is also an expectation in some sectors that prices should be lower online as there are no overheads. It is considered by many that selling online should be cheaper than selling from a retail outlet. One counter to this of course is that there is no need to post products from your </a:t>
            </a:r>
            <a:r>
              <a:rPr lang="en-US" dirty="0" smtClean="0">
                <a:solidFill>
                  <a:schemeClr val="accent1">
                    <a:lumMod val="50000"/>
                  </a:schemeClr>
                </a:solidFill>
                <a:latin typeface="Times New Roman" panose="02020603050405020304" pitchFamily="18" charset="0"/>
                <a:cs typeface="Times New Roman" panose="02020603050405020304" pitchFamily="18" charset="0"/>
              </a:rPr>
              <a:t>retail.: </a:t>
            </a:r>
            <a:r>
              <a:rPr lang="en-US" dirty="0">
                <a:solidFill>
                  <a:schemeClr val="accent1">
                    <a:lumMod val="50000"/>
                  </a:schemeClr>
                </a:solidFill>
                <a:latin typeface="Times New Roman" panose="02020603050405020304" pitchFamily="18" charset="0"/>
                <a:cs typeface="Times New Roman" panose="02020603050405020304" pitchFamily="18" charset="0"/>
              </a:rPr>
              <a:t>outlet. Deciding how this fits with your business strategy is key. Another factor to keep in mind is that it costs less to keep a customer than to acquire a new one so retention, CRM and lifetime value are a vital part of your strategy. </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127760" y="1566535"/>
            <a:ext cx="10231120" cy="707886"/>
          </a:xfrm>
          <a:prstGeom prst="rect">
            <a:avLst/>
          </a:prstGeom>
          <a:noFill/>
        </p:spPr>
        <p:txBody>
          <a:bodyPr wrap="square" rtlCol="0">
            <a:spAutoFit/>
          </a:bodyPr>
          <a:lstStyle/>
          <a:p>
            <a:endParaRPr lang="en-US" sz="2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rot="600000">
            <a:off x="8708884" y="2568807"/>
            <a:ext cx="2033130" cy="20331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2391939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1361440"/>
            <a:ext cx="7640320"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dirty="0" smtClean="0">
                <a:solidFill>
                  <a:schemeClr val="accent1">
                    <a:lumMod val="50000"/>
                  </a:schemeClr>
                </a:solidFill>
                <a:latin typeface="Times New Roman" panose="02020603050405020304" pitchFamily="18" charset="0"/>
                <a:cs typeface="Times New Roman" panose="02020603050405020304" pitchFamily="18" charset="0"/>
              </a:rPr>
              <a:t>P</a:t>
            </a:r>
            <a:r>
              <a:rPr lang="en-US" dirty="0" smtClean="0">
                <a:solidFill>
                  <a:schemeClr val="accent1">
                    <a:lumMod val="50000"/>
                  </a:schemeClr>
                </a:solidFill>
                <a:latin typeface="Times New Roman" panose="02020603050405020304" pitchFamily="18" charset="0"/>
                <a:cs typeface="Times New Roman" panose="02020603050405020304" pitchFamily="18" charset="0"/>
              </a:rPr>
              <a:t>lace Location</a:t>
            </a:r>
            <a:r>
              <a:rPr lang="en-US" dirty="0">
                <a:solidFill>
                  <a:schemeClr val="accent1">
                    <a:lumMod val="50000"/>
                  </a:schemeClr>
                </a:solidFill>
                <a:latin typeface="Times New Roman" panose="02020603050405020304" pitchFamily="18" charset="0"/>
                <a:cs typeface="Times New Roman" panose="02020603050405020304" pitchFamily="18" charset="0"/>
              </a:rPr>
              <a:t>, </a:t>
            </a:r>
            <a:r>
              <a:rPr lang="en-US" dirty="0" smtClean="0">
                <a:solidFill>
                  <a:schemeClr val="accent1">
                    <a:lumMod val="50000"/>
                  </a:schemeClr>
                </a:solidFill>
                <a:latin typeface="Times New Roman" panose="02020603050405020304" pitchFamily="18" charset="0"/>
                <a:cs typeface="Times New Roman" panose="02020603050405020304" pitchFamily="18" charset="0"/>
              </a:rPr>
              <a:t>Building </a:t>
            </a:r>
            <a:r>
              <a:rPr lang="en-US" dirty="0">
                <a:solidFill>
                  <a:schemeClr val="accent1">
                    <a:lumMod val="50000"/>
                  </a:schemeClr>
                </a:solidFill>
                <a:latin typeface="Times New Roman" panose="02020603050405020304" pitchFamily="18" charset="0"/>
                <a:cs typeface="Times New Roman" panose="02020603050405020304" pitchFamily="18" charset="0"/>
              </a:rPr>
              <a:t>your shop in the wrong place decreases footfall and ultimately means fewer sales</a:t>
            </a:r>
            <a:r>
              <a:rPr lang="en-US" dirty="0" smtClean="0">
                <a:solidFill>
                  <a:schemeClr val="accent1">
                    <a:lumMod val="50000"/>
                  </a:schemeClr>
                </a:solidFill>
                <a:latin typeface="Times New Roman" panose="02020603050405020304" pitchFamily="18" charset="0"/>
                <a:cs typeface="Times New Roman" panose="02020603050405020304" pitchFamily="18" charset="0"/>
              </a:rPr>
              <a:t>. Having </a:t>
            </a:r>
            <a:r>
              <a:rPr lang="en-US" dirty="0">
                <a:solidFill>
                  <a:schemeClr val="accent1">
                    <a:lumMod val="50000"/>
                  </a:schemeClr>
                </a:solidFill>
                <a:latin typeface="Times New Roman" panose="02020603050405020304" pitchFamily="18" charset="0"/>
                <a:cs typeface="Times New Roman" panose="02020603050405020304" pitchFamily="18" charset="0"/>
              </a:rPr>
              <a:t>your shop in the right place but not having the stock in the shop is even worse. Having your product in the shop in the right location but then not displaying it correctly - so people cannot find it - is also a factor of 'place</a:t>
            </a:r>
            <a:r>
              <a:rPr lang="en-US" dirty="0" smtClean="0">
                <a:solidFill>
                  <a:schemeClr val="accent1">
                    <a:lumMod val="50000"/>
                  </a:schemeClr>
                </a:solidFill>
                <a:latin typeface="Times New Roman" panose="02020603050405020304" pitchFamily="18" charset="0"/>
                <a:cs typeface="Times New Roman" panose="02020603050405020304" pitchFamily="18" charset="0"/>
              </a:rPr>
              <a:t>'.</a:t>
            </a:r>
          </a:p>
          <a:p>
            <a:pPr algn="just"/>
            <a:endParaRPr lang="en-US" dirty="0" smtClean="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W</a:t>
            </a:r>
            <a:r>
              <a:rPr lang="en-US" sz="2000" b="1" dirty="0" smtClean="0">
                <a:solidFill>
                  <a:schemeClr val="accent1">
                    <a:lumMod val="50000"/>
                  </a:schemeClr>
                </a:solidFill>
                <a:latin typeface="Times New Roman" panose="02020603050405020304" pitchFamily="18" charset="0"/>
                <a:cs typeface="Times New Roman" panose="02020603050405020304" pitchFamily="18" charset="0"/>
              </a:rPr>
              <a:t>hat </a:t>
            </a:r>
            <a:r>
              <a:rPr lang="en-US" sz="2000" b="1" dirty="0">
                <a:solidFill>
                  <a:schemeClr val="accent1">
                    <a:lumMod val="50000"/>
                  </a:schemeClr>
                </a:solidFill>
                <a:latin typeface="Times New Roman" panose="02020603050405020304" pitchFamily="18" charset="0"/>
                <a:cs typeface="Times New Roman" panose="02020603050405020304" pitchFamily="18" charset="0"/>
              </a:rPr>
              <a:t>does this mean for digital marketing</a:t>
            </a:r>
            <a:r>
              <a:rPr lang="en-US" sz="2000" b="1" dirty="0" smtClean="0">
                <a:solidFill>
                  <a:schemeClr val="accent1">
                    <a:lumMod val="50000"/>
                  </a:schemeClr>
                </a:solidFill>
                <a:latin typeface="Times New Roman" panose="02020603050405020304" pitchFamily="18" charset="0"/>
                <a:cs typeface="Times New Roman" panose="02020603050405020304" pitchFamily="18" charset="0"/>
              </a:rPr>
              <a:t>?</a:t>
            </a:r>
          </a:p>
          <a:p>
            <a:pPr algn="just"/>
            <a:endParaRPr lang="en-US" sz="2000" b="1" dirty="0" smtClean="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smtClean="0">
                <a:solidFill>
                  <a:schemeClr val="accent1">
                    <a:lumMod val="50000"/>
                  </a:schemeClr>
                </a:solidFill>
                <a:latin typeface="Times New Roman" panose="02020603050405020304" pitchFamily="18" charset="0"/>
                <a:cs typeface="Times New Roman" panose="02020603050405020304" pitchFamily="18" charset="0"/>
              </a:rPr>
              <a:t> All </a:t>
            </a:r>
            <a:r>
              <a:rPr lang="en-US" dirty="0">
                <a:solidFill>
                  <a:schemeClr val="accent1">
                    <a:lumMod val="50000"/>
                  </a:schemeClr>
                </a:solidFill>
                <a:latin typeface="Times New Roman" panose="02020603050405020304" pitchFamily="18" charset="0"/>
                <a:cs typeface="Times New Roman" panose="02020603050405020304" pitchFamily="18" charset="0"/>
              </a:rPr>
              <a:t>of these apply to digital marketing. You may not have a physical shop but your online shop must be easy to find - this relates back to SEO, paid search and most other digital acquisition channels. Once someone arrives is it easy to navigate and find the information and products that they want? Do you have the items in stock and is your site working correctly to dispatch them? Ultimately, if people cannot find what they are looking for then you can expect them to go elsewhere. If this happens online then you can expect them to go elsewhere much faster as speed is much more of an expectation online.</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rot="1200000">
            <a:off x="8243957" y="1925624"/>
            <a:ext cx="2143125" cy="21431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p:cNvPicPr>
            <a:picLocks noChangeAspect="1"/>
          </p:cNvPicPr>
          <p:nvPr/>
        </p:nvPicPr>
        <p:blipFill>
          <a:blip r:embed="rId4"/>
          <a:stretch>
            <a:fillRect/>
          </a:stretch>
        </p:blipFill>
        <p:spPr>
          <a:xfrm>
            <a:off x="8323506" y="3992965"/>
            <a:ext cx="2347163" cy="2030144"/>
          </a:xfrm>
          <a:prstGeom prst="rect">
            <a:avLst/>
          </a:prstGeom>
        </p:spPr>
      </p:pic>
    </p:spTree>
    <p:extLst>
      <p:ext uri="{BB962C8B-B14F-4D97-AF65-F5344CB8AC3E}">
        <p14:creationId xmlns:p14="http://schemas.microsoft.com/office/powerpoint/2010/main" val="358577637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rot="1440000">
            <a:off x="8261975" y="2614422"/>
            <a:ext cx="2066925" cy="22098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538480" y="1981200"/>
            <a:ext cx="7498080" cy="3312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smtClean="0">
                <a:solidFill>
                  <a:schemeClr val="accent1">
                    <a:lumMod val="50000"/>
                  </a:schemeClr>
                </a:solidFill>
                <a:latin typeface="Times New Roman" panose="02020603050405020304" pitchFamily="18" charset="0"/>
                <a:cs typeface="Times New Roman" panose="02020603050405020304" pitchFamily="18" charset="0"/>
              </a:rPr>
              <a:t>P</a:t>
            </a:r>
            <a:r>
              <a:rPr lang="en-US" dirty="0" smtClean="0">
                <a:solidFill>
                  <a:schemeClr val="accent1">
                    <a:lumMod val="50000"/>
                  </a:schemeClr>
                </a:solidFill>
                <a:latin typeface="Times New Roman" panose="02020603050405020304" pitchFamily="18" charset="0"/>
                <a:cs typeface="Times New Roman" panose="02020603050405020304" pitchFamily="18" charset="0"/>
              </a:rPr>
              <a:t>romotion is </a:t>
            </a:r>
            <a:r>
              <a:rPr lang="en-US" dirty="0">
                <a:solidFill>
                  <a:schemeClr val="accent1">
                    <a:lumMod val="50000"/>
                  </a:schemeClr>
                </a:solidFill>
                <a:latin typeface="Times New Roman" panose="02020603050405020304" pitchFamily="18" charset="0"/>
                <a:cs typeface="Times New Roman" panose="02020603050405020304" pitchFamily="18" charset="0"/>
              </a:rPr>
              <a:t>what most people think of when they hear the word marketing. Your TV campaign, your press advertising, your display banners. This is often the first time that people will have any relationship with your brand and sometimes, certainly in below-the-line marketing, this can be a personal relationship. As we all know, first impressions are </a:t>
            </a:r>
            <a:r>
              <a:rPr lang="en-US" dirty="0" smtClean="0">
                <a:solidFill>
                  <a:schemeClr val="accent1">
                    <a:lumMod val="50000"/>
                  </a:schemeClr>
                </a:solidFill>
                <a:latin typeface="Times New Roman" panose="02020603050405020304" pitchFamily="18" charset="0"/>
                <a:cs typeface="Times New Roman" panose="02020603050405020304" pitchFamily="18" charset="0"/>
              </a:rPr>
              <a:t>very important so getting your promotion right is vital</a:t>
            </a:r>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8034355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79" y="1361440"/>
            <a:ext cx="6431281"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a:solidFill>
                  <a:schemeClr val="accent1">
                    <a:lumMod val="50000"/>
                  </a:schemeClr>
                </a:solidFill>
                <a:latin typeface="Times New Roman" panose="02020603050405020304" pitchFamily="18" charset="0"/>
                <a:cs typeface="Times New Roman" panose="02020603050405020304" pitchFamily="18" charset="0"/>
              </a:rPr>
              <a:t>T</a:t>
            </a:r>
            <a:r>
              <a:rPr lang="en-US" dirty="0">
                <a:solidFill>
                  <a:schemeClr val="accent1">
                    <a:lumMod val="50000"/>
                  </a:schemeClr>
                </a:solidFill>
                <a:latin typeface="Times New Roman" panose="02020603050405020304" pitchFamily="18" charset="0"/>
                <a:cs typeface="Times New Roman" panose="02020603050405020304" pitchFamily="18" charset="0"/>
              </a:rPr>
              <a:t>hese days promotion has moved far beyond simple advertising and into dialogue. </a:t>
            </a:r>
            <a:r>
              <a:rPr lang="en-US" b="1" dirty="0">
                <a:solidFill>
                  <a:schemeClr val="accent1">
                    <a:lumMod val="50000"/>
                  </a:schemeClr>
                </a:solidFill>
                <a:latin typeface="Times New Roman" panose="02020603050405020304" pitchFamily="18" charset="0"/>
                <a:cs typeface="Times New Roman" panose="02020603050405020304" pitchFamily="18" charset="0"/>
              </a:rPr>
              <a:t>Smart marketing </a:t>
            </a:r>
            <a:r>
              <a:rPr lang="en-US" dirty="0">
                <a:solidFill>
                  <a:schemeClr val="accent1">
                    <a:lumMod val="50000"/>
                  </a:schemeClr>
                </a:solidFill>
                <a:latin typeface="Times New Roman" panose="02020603050405020304" pitchFamily="18" charset="0"/>
                <a:cs typeface="Times New Roman" panose="02020603050405020304" pitchFamily="18" charset="0"/>
              </a:rPr>
              <a:t>is much more than shouting about your product and much more about taking customers on a journey. That journey does not end at purchase either. There are many standard approaches to good-quality promotion, including being single-minded, insight-driven, integrated, communicating the features and benefits, creating a clear call to action and many others. All of these apply to the digital acquisition channels</a:t>
            </a:r>
            <a:r>
              <a:rPr lang="en-US" dirty="0" smtClean="0">
                <a:solidFill>
                  <a:schemeClr val="accent1">
                    <a:lumMod val="50000"/>
                  </a:schemeClr>
                </a:solidFill>
                <a:latin typeface="Times New Roman" panose="02020603050405020304" pitchFamily="18" charset="0"/>
                <a:cs typeface="Times New Roman" panose="02020603050405020304" pitchFamily="18" charset="0"/>
              </a:rPr>
              <a:t>.</a:t>
            </a:r>
          </a:p>
          <a:p>
            <a:pPr algn="just">
              <a:lnSpc>
                <a:spcPct val="150000"/>
              </a:lnSpc>
            </a:pPr>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rot="1140000">
            <a:off x="7564462" y="1081522"/>
            <a:ext cx="2738827" cy="505960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20561272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1361440"/>
            <a:ext cx="7162800"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1">
                    <a:lumMod val="50000"/>
                  </a:schemeClr>
                </a:solidFill>
                <a:latin typeface="Times New Roman" panose="02020603050405020304" pitchFamily="18" charset="0"/>
                <a:cs typeface="Times New Roman" panose="02020603050405020304" pitchFamily="18" charset="0"/>
              </a:rPr>
              <a:t>What does this mean for digital marketing?</a:t>
            </a:r>
          </a:p>
          <a:p>
            <a:pPr algn="just"/>
            <a:endParaRPr lang="en-US" dirty="0" smtClean="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smtClean="0">
                <a:solidFill>
                  <a:schemeClr val="accent1">
                    <a:lumMod val="50000"/>
                  </a:schemeClr>
                </a:solidFill>
                <a:latin typeface="Times New Roman" panose="02020603050405020304" pitchFamily="18" charset="0"/>
                <a:cs typeface="Times New Roman" panose="02020603050405020304" pitchFamily="18" charset="0"/>
              </a:rPr>
              <a:t>One </a:t>
            </a:r>
            <a:r>
              <a:rPr lang="en-US" dirty="0">
                <a:solidFill>
                  <a:schemeClr val="accent1">
                    <a:lumMod val="50000"/>
                  </a:schemeClr>
                </a:solidFill>
                <a:latin typeface="Times New Roman" panose="02020603050405020304" pitchFamily="18" charset="0"/>
                <a:cs typeface="Times New Roman" panose="02020603050405020304" pitchFamily="18" charset="0"/>
              </a:rPr>
              <a:t>of the challenges with the digital space is that we often have limited space or time to communicate the product promotion. Where a TV advert or press advertisement may have 30 seconds to get a point across, digital will often have 100 characters or less than one second. This therefore creates a real need for impact messaging and, more importantly than anything else, a test-and-learn philosophy. No matter how much you know (or think you know) about your consumers you cannot predict every possible outcome and so being in a constant and evolving test cycle is vital to a culture of continuous improvement - something that is a key value of effective marketing.</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7617959" y="1347569"/>
            <a:ext cx="3629161" cy="446395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6" name="Picture 5"/>
          <p:cNvPicPr>
            <a:picLocks noChangeAspect="1"/>
          </p:cNvPicPr>
          <p:nvPr/>
        </p:nvPicPr>
        <p:blipFill>
          <a:blip r:embed="rId4"/>
          <a:stretch>
            <a:fillRect/>
          </a:stretch>
        </p:blipFill>
        <p:spPr>
          <a:xfrm>
            <a:off x="6143464" y="1680524"/>
            <a:ext cx="1051661" cy="755992"/>
          </a:xfrm>
          <a:prstGeom prst="rect">
            <a:avLst/>
          </a:prstGeom>
        </p:spPr>
      </p:pic>
    </p:spTree>
    <p:extLst>
      <p:ext uri="{BB962C8B-B14F-4D97-AF65-F5344CB8AC3E}">
        <p14:creationId xmlns:p14="http://schemas.microsoft.com/office/powerpoint/2010/main" val="348128060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1361440"/>
            <a:ext cx="6522720"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a:solidFill>
                  <a:schemeClr val="accent1">
                    <a:lumMod val="50000"/>
                  </a:schemeClr>
                </a:solidFill>
                <a:latin typeface="Times New Roman" panose="02020603050405020304" pitchFamily="18" charset="0"/>
                <a:cs typeface="Times New Roman" panose="02020603050405020304" pitchFamily="18" charset="0"/>
              </a:rPr>
              <a:t>Porter’s Five Forces </a:t>
            </a:r>
            <a:r>
              <a:rPr lang="en-US" sz="2000" b="1" dirty="0" smtClean="0">
                <a:solidFill>
                  <a:schemeClr val="accent1">
                    <a:lumMod val="50000"/>
                  </a:schemeClr>
                </a:solidFill>
                <a:latin typeface="Times New Roman" panose="02020603050405020304" pitchFamily="18" charset="0"/>
                <a:cs typeface="Times New Roman" panose="02020603050405020304" pitchFamily="18" charset="0"/>
              </a:rPr>
              <a:t>analysis</a:t>
            </a:r>
            <a:r>
              <a:rPr lang="en-US" dirty="0" smtClean="0">
                <a:solidFill>
                  <a:schemeClr val="accent1">
                    <a:lumMod val="50000"/>
                  </a:schemeClr>
                </a:solidFill>
                <a:latin typeface="Times New Roman" panose="02020603050405020304" pitchFamily="18" charset="0"/>
                <a:cs typeface="Times New Roman" panose="02020603050405020304" pitchFamily="18" charset="0"/>
              </a:rPr>
              <a:t>.: the </a:t>
            </a:r>
            <a:r>
              <a:rPr lang="en-US" dirty="0">
                <a:solidFill>
                  <a:schemeClr val="accent1">
                    <a:lumMod val="50000"/>
                  </a:schemeClr>
                </a:solidFill>
                <a:latin typeface="Times New Roman" panose="02020603050405020304" pitchFamily="18" charset="0"/>
                <a:cs typeface="Times New Roman" panose="02020603050405020304" pitchFamily="18" charset="0"/>
              </a:rPr>
              <a:t>five forces analysis model by Michael Porter. This is used to </a:t>
            </a:r>
            <a:r>
              <a:rPr lang="en-US" dirty="0" smtClean="0">
                <a:solidFill>
                  <a:schemeClr val="accent1">
                    <a:lumMod val="50000"/>
                  </a:schemeClr>
                </a:solidFill>
                <a:latin typeface="Times New Roman" panose="02020603050405020304" pitchFamily="18" charset="0"/>
                <a:cs typeface="Times New Roman" panose="02020603050405020304" pitchFamily="18" charset="0"/>
              </a:rPr>
              <a:t>analyze </a:t>
            </a:r>
            <a:r>
              <a:rPr lang="en-US" dirty="0">
                <a:solidFill>
                  <a:schemeClr val="accent1">
                    <a:lumMod val="50000"/>
                  </a:schemeClr>
                </a:solidFill>
                <a:latin typeface="Times New Roman" panose="02020603050405020304" pitchFamily="18" charset="0"/>
                <a:cs typeface="Times New Roman" panose="02020603050405020304" pitchFamily="18" charset="0"/>
              </a:rPr>
              <a:t>the level of competition within an industry by utilizing industrial organization economics. The purpose is effectively </a:t>
            </a:r>
            <a:r>
              <a:rPr lang="en-US" dirty="0" smtClean="0">
                <a:solidFill>
                  <a:schemeClr val="accent1">
                    <a:lumMod val="50000"/>
                  </a:schemeClr>
                </a:solidFill>
                <a:latin typeface="Times New Roman" panose="02020603050405020304" pitchFamily="18" charset="0"/>
                <a:cs typeface="Times New Roman" panose="02020603050405020304" pitchFamily="18" charset="0"/>
              </a:rPr>
              <a:t>ascertain </a:t>
            </a:r>
            <a:r>
              <a:rPr lang="en-US" dirty="0">
                <a:solidFill>
                  <a:schemeClr val="accent1">
                    <a:lumMod val="50000"/>
                  </a:schemeClr>
                </a:solidFill>
                <a:latin typeface="Times New Roman" panose="02020603050405020304" pitchFamily="18" charset="0"/>
                <a:cs typeface="Times New Roman" panose="02020603050405020304" pitchFamily="18" charset="0"/>
              </a:rPr>
              <a:t>the competitive landscape and potential profitability of an industry. Any changes to these forces can directly affect an industry and the companies within it and so it is important to understand them and react to them in order to retain or gain competitive advantage. Michael Porter goes into a greater level of detail than we have space for here in his book Competitive Advantage, which has been used by students and businesses alike for many years in order to understand competition</a:t>
            </a:r>
            <a:r>
              <a:rPr lang="en-US" dirty="0" smtClean="0">
                <a:solidFill>
                  <a:schemeClr val="accent1">
                    <a:lumMod val="50000"/>
                  </a:schemeClr>
                </a:solidFill>
                <a:latin typeface="Times New Roman" panose="02020603050405020304" pitchFamily="18" charset="0"/>
                <a:cs typeface="Times New Roman" panose="02020603050405020304" pitchFamily="18" charset="0"/>
              </a:rPr>
              <a:t>. Porter's </a:t>
            </a:r>
            <a:r>
              <a:rPr lang="en-US" dirty="0">
                <a:solidFill>
                  <a:schemeClr val="accent1">
                    <a:lumMod val="50000"/>
                  </a:schemeClr>
                </a:solidFill>
                <a:latin typeface="Times New Roman" panose="02020603050405020304" pitchFamily="18" charset="0"/>
                <a:cs typeface="Times New Roman" panose="02020603050405020304" pitchFamily="18" charset="0"/>
              </a:rPr>
              <a:t>five forces are as </a:t>
            </a:r>
            <a:r>
              <a:rPr lang="en-US" dirty="0" smtClean="0">
                <a:solidFill>
                  <a:schemeClr val="accent1">
                    <a:lumMod val="50000"/>
                  </a:schemeClr>
                </a:solidFill>
                <a:latin typeface="Times New Roman" panose="02020603050405020304" pitchFamily="18" charset="0"/>
                <a:cs typeface="Times New Roman" panose="02020603050405020304" pitchFamily="18" charset="0"/>
              </a:rPr>
              <a:t>follows</a:t>
            </a:r>
          </a:p>
          <a:p>
            <a:pPr algn="just"/>
            <a:r>
              <a:rPr lang="en-US"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dirty="0">
                <a:solidFill>
                  <a:schemeClr val="accent1">
                    <a:lumMod val="50000"/>
                  </a:schemeClr>
                </a:solidFill>
                <a:latin typeface="Times New Roman" panose="02020603050405020304" pitchFamily="18" charset="0"/>
                <a:cs typeface="Times New Roman" panose="02020603050405020304" pitchFamily="18" charset="0"/>
              </a:rPr>
              <a:t>Horizontal competition:1 The threat of substitute products or </a:t>
            </a:r>
            <a:r>
              <a:rPr lang="en-US" dirty="0" smtClean="0">
                <a:solidFill>
                  <a:schemeClr val="accent1">
                    <a:lumMod val="50000"/>
                  </a:schemeClr>
                </a:solidFill>
                <a:latin typeface="Times New Roman" panose="02020603050405020304" pitchFamily="18" charset="0"/>
                <a:cs typeface="Times New Roman" panose="02020603050405020304" pitchFamily="18" charset="0"/>
              </a:rPr>
              <a:t>services. The </a:t>
            </a:r>
            <a:r>
              <a:rPr lang="en-US" dirty="0">
                <a:solidFill>
                  <a:schemeClr val="accent1">
                    <a:lumMod val="50000"/>
                  </a:schemeClr>
                </a:solidFill>
                <a:latin typeface="Times New Roman" panose="02020603050405020304" pitchFamily="18" charset="0"/>
                <a:cs typeface="Times New Roman" panose="02020603050405020304" pitchFamily="18" charset="0"/>
              </a:rPr>
              <a:t>threat of established rivals.3 The threat of new entrants</a:t>
            </a:r>
            <a:r>
              <a:rPr lang="en-US" dirty="0" smtClean="0">
                <a:solidFill>
                  <a:schemeClr val="accent1">
                    <a:lumMod val="50000"/>
                  </a:schemeClr>
                </a:solidFill>
                <a:latin typeface="Times New Roman" panose="02020603050405020304" pitchFamily="18" charset="0"/>
                <a:cs typeface="Times New Roman" panose="02020603050405020304" pitchFamily="18" charset="0"/>
              </a:rPr>
              <a:t>.</a:t>
            </a:r>
          </a:p>
          <a:p>
            <a:pPr algn="just"/>
            <a:r>
              <a:rPr lang="en-US"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dirty="0">
                <a:solidFill>
                  <a:schemeClr val="accent1">
                    <a:lumMod val="50000"/>
                  </a:schemeClr>
                </a:solidFill>
                <a:latin typeface="Times New Roman" panose="02020603050405020304" pitchFamily="18" charset="0"/>
                <a:cs typeface="Times New Roman" panose="02020603050405020304" pitchFamily="18" charset="0"/>
              </a:rPr>
              <a:t>Vertical competition:4 The bargaining power of suppliers.5The bargaining power of customers.</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7072844" y="2103120"/>
            <a:ext cx="4140497" cy="326765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4888541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1361440"/>
            <a:ext cx="10068560"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492760" y="1438963"/>
            <a:ext cx="9753600" cy="4762393"/>
          </a:xfrm>
          <a:prstGeom prst="rect">
            <a:avLst/>
          </a:prstGeom>
        </p:spPr>
      </p:pic>
    </p:spTree>
    <p:extLst>
      <p:ext uri="{BB962C8B-B14F-4D97-AF65-F5344CB8AC3E}">
        <p14:creationId xmlns:p14="http://schemas.microsoft.com/office/powerpoint/2010/main" val="278339730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1361440"/>
            <a:ext cx="6608968"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a:solidFill>
                  <a:schemeClr val="accent1">
                    <a:lumMod val="50000"/>
                  </a:schemeClr>
                </a:solidFill>
                <a:latin typeface="Times New Roman" panose="02020603050405020304" pitchFamily="18" charset="0"/>
                <a:cs typeface="Times New Roman" panose="02020603050405020304" pitchFamily="18" charset="0"/>
              </a:rPr>
              <a:t>Threat of new </a:t>
            </a:r>
            <a:r>
              <a:rPr lang="en-US" sz="2000" b="1" dirty="0" smtClean="0">
                <a:solidFill>
                  <a:schemeClr val="accent1">
                    <a:lumMod val="50000"/>
                  </a:schemeClr>
                </a:solidFill>
                <a:latin typeface="Times New Roman" panose="02020603050405020304" pitchFamily="18" charset="0"/>
                <a:cs typeface="Times New Roman" panose="02020603050405020304" pitchFamily="18" charset="0"/>
              </a:rPr>
              <a:t>entrants</a:t>
            </a:r>
          </a:p>
          <a:p>
            <a:pPr algn="just"/>
            <a:endParaRPr lang="en-US" sz="2000"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This threat is fairly obvious. A new entrant to a market can be direct competition and therefore threaten the success of an established business. There are many examples of this from the digital age, not least Google, Amazon, eBay and Twitter. Google entered the search market and quickly became the leader above many established players due to the accuracy and speed of the results. Amazon grew quickly, defeating more established players through excellent customer focus and introducing innovations in personalization that gave them a distinct </a:t>
            </a:r>
            <a:r>
              <a:rPr lang="en-US" dirty="0" smtClean="0">
                <a:solidFill>
                  <a:schemeClr val="accent1">
                    <a:lumMod val="50000"/>
                  </a:schemeClr>
                </a:solidFill>
                <a:latin typeface="Times New Roman" panose="02020603050405020304" pitchFamily="18" charset="0"/>
                <a:cs typeface="Times New Roman" panose="02020603050405020304" pitchFamily="18" charset="0"/>
              </a:rPr>
              <a:t>advantage. Although </a:t>
            </a:r>
            <a:r>
              <a:rPr lang="en-US" dirty="0">
                <a:solidFill>
                  <a:schemeClr val="accent1">
                    <a:lumMod val="50000"/>
                  </a:schemeClr>
                </a:solidFill>
                <a:latin typeface="Times New Roman" panose="02020603050405020304" pitchFamily="18" charset="0"/>
                <a:cs typeface="Times New Roman" panose="02020603050405020304" pitchFamily="18" charset="0"/>
              </a:rPr>
              <a:t>eBay was not the first auction site it was very simple and easy to use. Finally, Twitter entered the social media space with a new micro-blogging approach that created a very simple method of sharing new thoughts and insights. It has been relatively easy for online-only businesses to enter many markets in the last 10 to 15 years. Many of the old barriers, especially capital, have been removed.</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7084856" y="2289600"/>
            <a:ext cx="4101303" cy="265366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45105031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4670" y="904240"/>
            <a:ext cx="11519809" cy="559815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79" y="1087120"/>
            <a:ext cx="7147617" cy="51917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600" b="1" dirty="0">
                <a:solidFill>
                  <a:schemeClr val="accent1">
                    <a:lumMod val="50000"/>
                  </a:schemeClr>
                </a:solidFill>
                <a:latin typeface="Times New Roman" panose="02020603050405020304" pitchFamily="18" charset="0"/>
                <a:cs typeface="Times New Roman" panose="02020603050405020304" pitchFamily="18" charset="0"/>
              </a:rPr>
              <a:t>Threat of new </a:t>
            </a:r>
            <a:r>
              <a:rPr lang="en-US" sz="1600" b="1" dirty="0" smtClean="0">
                <a:solidFill>
                  <a:schemeClr val="accent1">
                    <a:lumMod val="50000"/>
                  </a:schemeClr>
                </a:solidFill>
                <a:latin typeface="Times New Roman" panose="02020603050405020304" pitchFamily="18" charset="0"/>
                <a:cs typeface="Times New Roman" panose="02020603050405020304" pitchFamily="18" charset="0"/>
              </a:rPr>
              <a:t>entrants</a:t>
            </a:r>
          </a:p>
          <a:p>
            <a:pPr algn="just"/>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Some </a:t>
            </a:r>
            <a:r>
              <a:rPr lang="en-US" sz="1600" dirty="0">
                <a:solidFill>
                  <a:schemeClr val="accent1">
                    <a:lumMod val="50000"/>
                  </a:schemeClr>
                </a:solidFill>
                <a:latin typeface="Times New Roman" panose="02020603050405020304" pitchFamily="18" charset="0"/>
                <a:cs typeface="Times New Roman" panose="02020603050405020304" pitchFamily="18" charset="0"/>
              </a:rPr>
              <a:t>of the factors that can dictate the threat of a new entrant </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are</a:t>
            </a:r>
          </a:p>
          <a:p>
            <a:pPr algn="just"/>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1600" dirty="0">
                <a:solidFill>
                  <a:schemeClr val="accent1">
                    <a:lumMod val="50000"/>
                  </a:schemeClr>
                </a:solidFill>
                <a:latin typeface="Times New Roman" panose="02020603050405020304" pitchFamily="18" charset="0"/>
                <a:cs typeface="Times New Roman" panose="02020603050405020304" pitchFamily="18" charset="0"/>
              </a:rPr>
              <a:t>Barriers to entry: for example patents, regulation. High entry barriers are attractive to established businesses as they stop new businesses entering easily. Also low exit barriers help businesses to leave the industry, which is also attractive. In other words, it is easy for your established competition to leave but difficult for new competition to enter</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a:t>
            </a:r>
          </a:p>
          <a:p>
            <a:pPr algn="just"/>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1600" dirty="0">
                <a:solidFill>
                  <a:schemeClr val="accent1">
                    <a:lumMod val="50000"/>
                  </a:schemeClr>
                </a:solidFill>
                <a:latin typeface="Times New Roman" panose="02020603050405020304" pitchFamily="18" charset="0"/>
                <a:cs typeface="Times New Roman" panose="02020603050405020304" pitchFamily="18" charset="0"/>
              </a:rPr>
              <a:t>Economies of scale: new entrants are highly likely to be smaller than established businesses and so may not be able to profitably compete on pricing</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a:t>
            </a:r>
          </a:p>
          <a:p>
            <a:pPr algn="just"/>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1600" dirty="0">
                <a:solidFill>
                  <a:schemeClr val="accent1">
                    <a:lumMod val="50000"/>
                  </a:schemeClr>
                </a:solidFill>
                <a:latin typeface="Times New Roman" panose="02020603050405020304" pitchFamily="18" charset="0"/>
                <a:cs typeface="Times New Roman" panose="02020603050405020304" pitchFamily="18" charset="0"/>
              </a:rPr>
              <a:t>Brand equity: established businesses have brand equity - a level of trust that comes with being a recognized </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brand. Although </a:t>
            </a:r>
            <a:r>
              <a:rPr lang="en-US" sz="1600" dirty="0">
                <a:solidFill>
                  <a:schemeClr val="accent1">
                    <a:lumMod val="50000"/>
                  </a:schemeClr>
                </a:solidFill>
                <a:latin typeface="Times New Roman" panose="02020603050405020304" pitchFamily="18" charset="0"/>
                <a:cs typeface="Times New Roman" panose="02020603050405020304" pitchFamily="18" charset="0"/>
              </a:rPr>
              <a:t>it is true that new entrants do not have this, it can be quickly established with significant above-the-line marketing spend</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a:t>
            </a:r>
          </a:p>
          <a:p>
            <a:pPr algn="just"/>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a:t>
            </a:r>
            <a:r>
              <a:rPr lang="en-US" sz="1600" dirty="0">
                <a:solidFill>
                  <a:schemeClr val="accent1">
                    <a:lumMod val="50000"/>
                  </a:schemeClr>
                </a:solidFill>
                <a:latin typeface="Times New Roman" panose="02020603050405020304" pitchFamily="18" charset="0"/>
                <a:cs typeface="Times New Roman" panose="02020603050405020304" pitchFamily="18" charset="0"/>
              </a:rPr>
              <a:t>Industry profitability: if the industry is generally highly profitable then it is likely to attract a large volume of new entrants and vice versa</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a:t>
            </a:r>
          </a:p>
          <a:p>
            <a:pPr algn="just"/>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1600" dirty="0">
                <a:solidFill>
                  <a:schemeClr val="accent1">
                    <a:lumMod val="50000"/>
                  </a:schemeClr>
                </a:solidFill>
                <a:latin typeface="Times New Roman" panose="02020603050405020304" pitchFamily="18" charset="0"/>
                <a:cs typeface="Times New Roman" panose="02020603050405020304" pitchFamily="18" charset="0"/>
              </a:rPr>
              <a:t>Government policy: there might be government policy in place that limits the ease with which new entrants can join specific </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industries.</a:t>
            </a:r>
          </a:p>
          <a:p>
            <a:pPr algn="just"/>
            <a:r>
              <a:rPr lang="en-US" sz="2000" dirty="0" smtClean="0">
                <a:solidFill>
                  <a:schemeClr val="accent1">
                    <a:lumMod val="50000"/>
                  </a:schemeClr>
                </a:solidFill>
                <a:latin typeface="Times New Roman" panose="02020603050405020304" pitchFamily="18" charset="0"/>
                <a:cs typeface="Times New Roman" panose="02020603050405020304" pitchFamily="18" charset="0"/>
              </a:rPr>
              <a:t> T</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here </a:t>
            </a:r>
            <a:r>
              <a:rPr lang="en-US" sz="1600" dirty="0">
                <a:solidFill>
                  <a:schemeClr val="accent1">
                    <a:lumMod val="50000"/>
                  </a:schemeClr>
                </a:solidFill>
                <a:latin typeface="Times New Roman" panose="02020603050405020304" pitchFamily="18" charset="0"/>
                <a:cs typeface="Times New Roman" panose="02020603050405020304" pitchFamily="18" charset="0"/>
              </a:rPr>
              <a:t>are many other factors such as location, expected retaliation, technology and distribution and these should all be thoroughly researched and understood in order for strategy to be robust.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98688" y="-14416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255316" y="645789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7751237" y="2206926"/>
            <a:ext cx="3694902" cy="265366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27895543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entagon 5"/>
          <p:cNvSpPr/>
          <p:nvPr/>
        </p:nvSpPr>
        <p:spPr>
          <a:xfrm>
            <a:off x="302288" y="142240"/>
            <a:ext cx="5394960" cy="838720"/>
          </a:xfrm>
          <a:prstGeom prst="homePlate">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b="1" dirty="0">
                <a:solidFill>
                  <a:srgbClr val="003399"/>
                </a:solidFill>
                <a:latin typeface="Times New Roman" panose="02020603050405020304" pitchFamily="18" charset="0"/>
                <a:cs typeface="Times New Roman" panose="02020603050405020304" pitchFamily="18" charset="0"/>
              </a:rPr>
              <a:t>Threat of new entrants</a:t>
            </a:r>
          </a:p>
          <a:p>
            <a:pPr algn="ctr"/>
            <a:r>
              <a:rPr lang="en-US" b="1" dirty="0">
                <a:solidFill>
                  <a:srgbClr val="003399"/>
                </a:solidFill>
                <a:latin typeface="Times New Roman" panose="02020603050405020304" pitchFamily="18" charset="0"/>
                <a:cs typeface="Times New Roman" panose="02020603050405020304" pitchFamily="18" charset="0"/>
              </a:rPr>
              <a:t>What does this mean for digital marketing? </a:t>
            </a: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183694" y="1059787"/>
            <a:ext cx="11519809" cy="539810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598688" y="-144163"/>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06116" y="645789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7751237" y="2206926"/>
            <a:ext cx="3694902" cy="265366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302288" y="1162959"/>
            <a:ext cx="7147617" cy="51917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b="1" dirty="0" smtClean="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smtClean="0">
                <a:solidFill>
                  <a:schemeClr val="accent1">
                    <a:lumMod val="50000"/>
                  </a:schemeClr>
                </a:solidFill>
                <a:latin typeface="Times New Roman" panose="02020603050405020304" pitchFamily="18" charset="0"/>
                <a:cs typeface="Times New Roman" panose="02020603050405020304" pitchFamily="18" charset="0"/>
              </a:rPr>
              <a:t>Specifically </a:t>
            </a:r>
            <a:r>
              <a:rPr lang="en-US" dirty="0">
                <a:solidFill>
                  <a:schemeClr val="accent1">
                    <a:lumMod val="50000"/>
                  </a:schemeClr>
                </a:solidFill>
                <a:latin typeface="Times New Roman" panose="02020603050405020304" pitchFamily="18" charset="0"/>
                <a:cs typeface="Times New Roman" panose="02020603050405020304" pitchFamily="18" charset="0"/>
              </a:rPr>
              <a:t>for digital marketing it is certainly true that new entrants are common to most markets and disruption is commonplace in the 21st century. Factors such as location, economies of scale, brand equity and technology are far less relevant for entering many industries now, for example technology businesses. Technology businesses have grown at pace in recent years and have attracted a great deal of investment as businesses look to disrupt the existing industries. In 2014 for example, funds worth US$1.4 billion were launched by London-based venture capital firms in just six months (London and Partners, 2014). Many of the businesses being invested in offer digital solutions such as marketing automation, analytics and social media. This results in the digital marketing industry being in a constant state of flux - and ensuring you keep pace with these changes is important. Attending events, maintaining strong relationships with agencies and tech companies and reading the tech news are all important ways of doing this.</a:t>
            </a:r>
            <a:endParaRPr lang="en-US" dirty="0" smtClean="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4"/>
          <a:stretch>
            <a:fillRect/>
          </a:stretch>
        </p:blipFill>
        <p:spPr>
          <a:xfrm>
            <a:off x="5154594" y="0"/>
            <a:ext cx="1996497" cy="1502522"/>
          </a:xfrm>
          <a:prstGeom prst="rect">
            <a:avLst/>
          </a:prstGeom>
        </p:spPr>
      </p:pic>
    </p:spTree>
    <p:extLst>
      <p:ext uri="{BB962C8B-B14F-4D97-AF65-F5344CB8AC3E}">
        <p14:creationId xmlns:p14="http://schemas.microsoft.com/office/powerpoint/2010/main" val="345917823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1361440"/>
            <a:ext cx="6939280"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chemeClr val="accent1">
                    <a:lumMod val="50000"/>
                  </a:schemeClr>
                </a:solidFill>
                <a:latin typeface="Times New Roman" panose="02020603050405020304" pitchFamily="18" charset="0"/>
                <a:cs typeface="Times New Roman" panose="02020603050405020304" pitchFamily="18" charset="0"/>
              </a:rPr>
              <a:t>Bargaining power of </a:t>
            </a:r>
            <a:r>
              <a:rPr lang="en-US" b="1" dirty="0" smtClean="0">
                <a:solidFill>
                  <a:schemeClr val="accent1">
                    <a:lumMod val="50000"/>
                  </a:schemeClr>
                </a:solidFill>
                <a:latin typeface="Times New Roman" panose="02020603050405020304" pitchFamily="18" charset="0"/>
                <a:cs typeface="Times New Roman" panose="02020603050405020304" pitchFamily="18" charset="0"/>
              </a:rPr>
              <a:t>suppliers</a:t>
            </a:r>
          </a:p>
          <a:p>
            <a:pPr algn="just"/>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smtClean="0">
                <a:solidFill>
                  <a:schemeClr val="accent1">
                    <a:lumMod val="50000"/>
                  </a:schemeClr>
                </a:solidFill>
                <a:latin typeface="Times New Roman" panose="02020603050405020304" pitchFamily="18" charset="0"/>
                <a:cs typeface="Times New Roman" panose="02020603050405020304" pitchFamily="18" charset="0"/>
              </a:rPr>
              <a:t>Suppliers </a:t>
            </a:r>
            <a:r>
              <a:rPr lang="en-US" dirty="0">
                <a:solidFill>
                  <a:schemeClr val="accent1">
                    <a:lumMod val="50000"/>
                  </a:schemeClr>
                </a:solidFill>
                <a:latin typeface="Times New Roman" panose="02020603050405020304" pitchFamily="18" charset="0"/>
                <a:cs typeface="Times New Roman" panose="02020603050405020304" pitchFamily="18" charset="0"/>
              </a:rPr>
              <a:t>of products or services to companies are another factor in the competitive nature of an industry. The bargaining power of suppliers directly affects the ability for companies to make a profit and therefore compete. Strong suppliers are able to control pricing and product quality, which lessens a company's ability to make profit. Weak suppliers on the other hand can be controlled or influenced more by the buyer and so the buyer can retain competitive advantage</a:t>
            </a:r>
            <a:r>
              <a:rPr lang="en-US" dirty="0" smtClean="0">
                <a:solidFill>
                  <a:schemeClr val="accent1">
                    <a:lumMod val="50000"/>
                  </a:schemeClr>
                </a:solidFill>
                <a:latin typeface="Times New Roman" panose="02020603050405020304" pitchFamily="18" charset="0"/>
                <a:cs typeface="Times New Roman" panose="02020603050405020304" pitchFamily="18" charset="0"/>
              </a:rPr>
              <a:t>. </a:t>
            </a:r>
          </a:p>
          <a:p>
            <a:pPr algn="just"/>
            <a:r>
              <a:rPr lang="en-US" sz="2000" b="1" dirty="0" smtClean="0">
                <a:solidFill>
                  <a:schemeClr val="accent1">
                    <a:lumMod val="50000"/>
                  </a:schemeClr>
                </a:solidFill>
                <a:latin typeface="Times New Roman" panose="02020603050405020304" pitchFamily="18" charset="0"/>
                <a:cs typeface="Times New Roman" panose="02020603050405020304" pitchFamily="18" charset="0"/>
              </a:rPr>
              <a:t>S</a:t>
            </a:r>
            <a:r>
              <a:rPr lang="en-US" dirty="0" smtClean="0">
                <a:solidFill>
                  <a:schemeClr val="accent1">
                    <a:lumMod val="50000"/>
                  </a:schemeClr>
                </a:solidFill>
                <a:latin typeface="Times New Roman" panose="02020603050405020304" pitchFamily="18" charset="0"/>
                <a:cs typeface="Times New Roman" panose="02020603050405020304" pitchFamily="18" charset="0"/>
              </a:rPr>
              <a:t>ome </a:t>
            </a:r>
            <a:r>
              <a:rPr lang="en-US" dirty="0">
                <a:solidFill>
                  <a:schemeClr val="accent1">
                    <a:lumMod val="50000"/>
                  </a:schemeClr>
                </a:solidFill>
                <a:latin typeface="Times New Roman" panose="02020603050405020304" pitchFamily="18" charset="0"/>
                <a:cs typeface="Times New Roman" panose="02020603050405020304" pitchFamily="18" charset="0"/>
              </a:rPr>
              <a:t>of the factors that can lead to high bargaining power for suppliers and therefore increased competition are</a:t>
            </a:r>
            <a:r>
              <a:rPr lang="en-US" dirty="0" smtClean="0">
                <a:solidFill>
                  <a:schemeClr val="accent1">
                    <a:lumMod val="50000"/>
                  </a:schemeClr>
                </a:solidFill>
                <a:latin typeface="Times New Roman" panose="02020603050405020304" pitchFamily="18" charset="0"/>
                <a:cs typeface="Times New Roman" panose="02020603050405020304" pitchFamily="18" charset="0"/>
              </a:rPr>
              <a:t>:</a:t>
            </a:r>
          </a:p>
          <a:p>
            <a:pPr algn="just"/>
            <a:r>
              <a:rPr lang="en-US"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dirty="0">
                <a:solidFill>
                  <a:schemeClr val="accent1">
                    <a:lumMod val="50000"/>
                  </a:schemeClr>
                </a:solidFill>
                <a:latin typeface="Times New Roman" panose="02020603050405020304" pitchFamily="18" charset="0"/>
                <a:cs typeface="Times New Roman" panose="02020603050405020304" pitchFamily="18" charset="0"/>
              </a:rPr>
              <a:t>Few suppliers: if there are fewer suppliers than buyers then suppliers retain more bargaining opportunity</a:t>
            </a:r>
            <a:r>
              <a:rPr lang="en-US" dirty="0" smtClean="0">
                <a:solidFill>
                  <a:schemeClr val="accent1">
                    <a:lumMod val="50000"/>
                  </a:schemeClr>
                </a:solidFill>
                <a:latin typeface="Times New Roman" panose="02020603050405020304" pitchFamily="18" charset="0"/>
                <a:cs typeface="Times New Roman" panose="02020603050405020304" pitchFamily="18" charset="0"/>
              </a:rPr>
              <a:t>.</a:t>
            </a:r>
          </a:p>
          <a:p>
            <a:pPr algn="just"/>
            <a:r>
              <a:rPr lang="en-US"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dirty="0">
                <a:solidFill>
                  <a:schemeClr val="accent1">
                    <a:lumMod val="50000"/>
                  </a:schemeClr>
                </a:solidFill>
                <a:latin typeface="Times New Roman" panose="02020603050405020304" pitchFamily="18" charset="0"/>
                <a:cs typeface="Times New Roman" panose="02020603050405020304" pitchFamily="18" charset="0"/>
              </a:rPr>
              <a:t>Buyer switching costs: if changing supplier is expensive then the advantage again lies with the buyer</a:t>
            </a:r>
            <a:r>
              <a:rPr lang="en-US" dirty="0" smtClean="0">
                <a:solidFill>
                  <a:schemeClr val="accent1">
                    <a:lumMod val="50000"/>
                  </a:schemeClr>
                </a:solidFill>
                <a:latin typeface="Times New Roman" panose="02020603050405020304" pitchFamily="18" charset="0"/>
                <a:cs typeface="Times New Roman" panose="02020603050405020304" pitchFamily="18" charset="0"/>
              </a:rPr>
              <a:t>.</a:t>
            </a:r>
          </a:p>
          <a:p>
            <a:pPr algn="just"/>
            <a:r>
              <a:rPr lang="en-US"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dirty="0">
                <a:solidFill>
                  <a:schemeClr val="accent1">
                    <a:lumMod val="50000"/>
                  </a:schemeClr>
                </a:solidFill>
                <a:latin typeface="Times New Roman" panose="02020603050405020304" pitchFamily="18" charset="0"/>
                <a:cs typeface="Times New Roman" panose="02020603050405020304" pitchFamily="18" charset="0"/>
              </a:rPr>
              <a:t>Forward integration: if the supplier is able to produce the product or service themselves then again they are in a position of strength.</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7548880" y="1442720"/>
            <a:ext cx="3108960" cy="39665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6579357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1361440"/>
            <a:ext cx="6167120"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smtClean="0">
                <a:solidFill>
                  <a:schemeClr val="accent1">
                    <a:lumMod val="50000"/>
                  </a:schemeClr>
                </a:solidFill>
                <a:latin typeface="Times New Roman" panose="02020603050405020304" pitchFamily="18" charset="0"/>
                <a:cs typeface="Times New Roman" panose="02020603050405020304" pitchFamily="18" charset="0"/>
              </a:rPr>
              <a:t>What </a:t>
            </a:r>
            <a:r>
              <a:rPr lang="en-US" b="1" dirty="0">
                <a:solidFill>
                  <a:schemeClr val="accent1">
                    <a:lumMod val="50000"/>
                  </a:schemeClr>
                </a:solidFill>
                <a:latin typeface="Times New Roman" panose="02020603050405020304" pitchFamily="18" charset="0"/>
                <a:cs typeface="Times New Roman" panose="02020603050405020304" pitchFamily="18" charset="0"/>
              </a:rPr>
              <a:t>does this mean for digital marketing</a:t>
            </a:r>
            <a:r>
              <a:rPr lang="en-US" b="1" dirty="0" smtClean="0">
                <a:solidFill>
                  <a:schemeClr val="accent1">
                    <a:lumMod val="50000"/>
                  </a:schemeClr>
                </a:solidFill>
                <a:latin typeface="Times New Roman" panose="02020603050405020304" pitchFamily="18" charset="0"/>
                <a:cs typeface="Times New Roman" panose="02020603050405020304" pitchFamily="18" charset="0"/>
              </a:rPr>
              <a:t>?</a:t>
            </a:r>
          </a:p>
          <a:p>
            <a:pPr algn="just"/>
            <a:endParaRPr lang="en-US" b="1" dirty="0" smtClean="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smtClean="0">
                <a:solidFill>
                  <a:schemeClr val="accent1">
                    <a:lumMod val="50000"/>
                  </a:schemeClr>
                </a:solidFill>
                <a:latin typeface="Times New Roman" panose="02020603050405020304" pitchFamily="18" charset="0"/>
                <a:cs typeface="Times New Roman" panose="02020603050405020304" pitchFamily="18" charset="0"/>
              </a:rPr>
              <a:t>If </a:t>
            </a:r>
            <a:r>
              <a:rPr lang="en-US" dirty="0">
                <a:solidFill>
                  <a:schemeClr val="accent1">
                    <a:lumMod val="50000"/>
                  </a:schemeClr>
                </a:solidFill>
                <a:latin typeface="Times New Roman" panose="02020603050405020304" pitchFamily="18" charset="0"/>
                <a:cs typeface="Times New Roman" panose="02020603050405020304" pitchFamily="18" charset="0"/>
              </a:rPr>
              <a:t>you are running an e-commerce operation with physical products then you may be working with a wholesaler for the supply of your goods. It is possible that your supplier may be one of very few or the only supplier of the goods that you are retailing to your customers. In this situation the wholesaler has strong bargaining power as you have limited </a:t>
            </a:r>
            <a:r>
              <a:rPr lang="en-US" dirty="0" smtClean="0">
                <a:solidFill>
                  <a:schemeClr val="accent1">
                    <a:lumMod val="50000"/>
                  </a:schemeClr>
                </a:solidFill>
                <a:latin typeface="Times New Roman" panose="02020603050405020304" pitchFamily="18" charset="0"/>
                <a:cs typeface="Times New Roman" panose="02020603050405020304" pitchFamily="18" charset="0"/>
              </a:rPr>
              <a:t>options. This </a:t>
            </a:r>
            <a:r>
              <a:rPr lang="en-US" dirty="0">
                <a:solidFill>
                  <a:schemeClr val="accent1">
                    <a:lumMod val="50000"/>
                  </a:schemeClr>
                </a:solidFill>
                <a:latin typeface="Times New Roman" panose="02020603050405020304" pitchFamily="18" charset="0"/>
                <a:cs typeface="Times New Roman" panose="02020603050405020304" pitchFamily="18" charset="0"/>
              </a:rPr>
              <a:t>can lead to an increase in costs and therefore your profit margin. This may in turn lead to a necessity to </a:t>
            </a:r>
            <a:r>
              <a:rPr lang="en-US" dirty="0" smtClean="0">
                <a:solidFill>
                  <a:schemeClr val="accent1">
                    <a:lumMod val="50000"/>
                  </a:schemeClr>
                </a:solidFill>
                <a:latin typeface="Times New Roman" panose="02020603050405020304" pitchFamily="18" charset="0"/>
                <a:cs typeface="Times New Roman" panose="02020603050405020304" pitchFamily="18" charset="0"/>
              </a:rPr>
              <a:t>increase </a:t>
            </a:r>
            <a:r>
              <a:rPr lang="en-US" dirty="0">
                <a:solidFill>
                  <a:schemeClr val="accent1">
                    <a:lumMod val="50000"/>
                  </a:schemeClr>
                </a:solidFill>
                <a:latin typeface="Times New Roman" panose="02020603050405020304" pitchFamily="18" charset="0"/>
                <a:cs typeface="Times New Roman" panose="02020603050405020304" pitchFamily="18" charset="0"/>
              </a:rPr>
              <a:t>prices, which may result in a decline in sales. Should more wholesalers enter the market then the competition for you wholesaler increases, which passes some of the bargaining power back to you. Another option is to look at producing least some of the products yourself in order to remove further power from the wholesaler.</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6725920" y="1503680"/>
            <a:ext cx="3881120" cy="35255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p:cNvPicPr>
            <a:picLocks noChangeAspect="1"/>
          </p:cNvPicPr>
          <p:nvPr/>
        </p:nvPicPr>
        <p:blipFill>
          <a:blip r:embed="rId4"/>
          <a:stretch>
            <a:fillRect/>
          </a:stretch>
        </p:blipFill>
        <p:spPr>
          <a:xfrm>
            <a:off x="5633496" y="1164477"/>
            <a:ext cx="1492325" cy="847432"/>
          </a:xfrm>
          <a:prstGeom prst="rect">
            <a:avLst/>
          </a:prstGeom>
        </p:spPr>
      </p:pic>
    </p:spTree>
    <p:extLst>
      <p:ext uri="{BB962C8B-B14F-4D97-AF65-F5344CB8AC3E}">
        <p14:creationId xmlns:p14="http://schemas.microsoft.com/office/powerpoint/2010/main" val="31288102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1361440"/>
            <a:ext cx="7223760"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a:solidFill>
                  <a:schemeClr val="accent1">
                    <a:lumMod val="50000"/>
                  </a:schemeClr>
                </a:solidFill>
                <a:latin typeface="Times New Roman" panose="02020603050405020304" pitchFamily="18" charset="0"/>
                <a:cs typeface="Times New Roman" panose="02020603050405020304" pitchFamily="18" charset="0"/>
              </a:rPr>
              <a:t>Bargaining power of </a:t>
            </a:r>
            <a:r>
              <a:rPr lang="en-US" sz="2000" b="1" dirty="0" smtClean="0">
                <a:solidFill>
                  <a:schemeClr val="accent1">
                    <a:lumMod val="50000"/>
                  </a:schemeClr>
                </a:solidFill>
                <a:latin typeface="Times New Roman" panose="02020603050405020304" pitchFamily="18" charset="0"/>
                <a:cs typeface="Times New Roman" panose="02020603050405020304" pitchFamily="18" charset="0"/>
              </a:rPr>
              <a:t>buyers</a:t>
            </a:r>
          </a:p>
          <a:p>
            <a:pPr algn="just"/>
            <a:endParaRPr lang="en-US" sz="2000"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Bargaining power of </a:t>
            </a:r>
            <a:r>
              <a:rPr lang="en-US" dirty="0" smtClean="0">
                <a:solidFill>
                  <a:schemeClr val="accent1">
                    <a:lumMod val="50000"/>
                  </a:schemeClr>
                </a:solidFill>
                <a:latin typeface="Times New Roman" panose="02020603050405020304" pitchFamily="18" charset="0"/>
                <a:cs typeface="Times New Roman" panose="02020603050405020304" pitchFamily="18" charset="0"/>
              </a:rPr>
              <a:t>buyers The </a:t>
            </a:r>
            <a:r>
              <a:rPr lang="en-US" dirty="0">
                <a:solidFill>
                  <a:schemeClr val="accent1">
                    <a:lumMod val="50000"/>
                  </a:schemeClr>
                </a:solidFill>
                <a:latin typeface="Times New Roman" panose="02020603050405020304" pitchFamily="18" charset="0"/>
                <a:cs typeface="Times New Roman" panose="02020603050405020304" pitchFamily="18" charset="0"/>
              </a:rPr>
              <a:t>bargaining power of buyers is the final force and is simply the ability of consumers to put pressure on companies to lower prices, change their products or improve customer service. Businesses can take a number of actions to reduce buyer power: for example, engagement strategies and loyalty </a:t>
            </a:r>
            <a:r>
              <a:rPr lang="en-US" dirty="0" smtClean="0">
                <a:solidFill>
                  <a:schemeClr val="accent1">
                    <a:lumMod val="50000"/>
                  </a:schemeClr>
                </a:solidFill>
                <a:latin typeface="Times New Roman" panose="02020603050405020304" pitchFamily="18" charset="0"/>
                <a:cs typeface="Times New Roman" panose="02020603050405020304" pitchFamily="18" charset="0"/>
              </a:rPr>
              <a:t>programs. Some </a:t>
            </a:r>
            <a:r>
              <a:rPr lang="en-US" dirty="0">
                <a:solidFill>
                  <a:schemeClr val="accent1">
                    <a:lumMod val="50000"/>
                  </a:schemeClr>
                </a:solidFill>
                <a:latin typeface="Times New Roman" panose="02020603050405020304" pitchFamily="18" charset="0"/>
                <a:cs typeface="Times New Roman" panose="02020603050405020304" pitchFamily="18" charset="0"/>
              </a:rPr>
              <a:t>of the factors that influence buyer bargaining power are</a:t>
            </a:r>
            <a:r>
              <a:rPr lang="en-US" dirty="0" smtClean="0">
                <a:solidFill>
                  <a:schemeClr val="accent1">
                    <a:lumMod val="50000"/>
                  </a:schemeClr>
                </a:solidFill>
                <a:latin typeface="Times New Roman" panose="02020603050405020304" pitchFamily="18" charset="0"/>
                <a:cs typeface="Times New Roman" panose="02020603050405020304" pitchFamily="18" charset="0"/>
              </a:rPr>
              <a:t>:</a:t>
            </a:r>
          </a:p>
          <a:p>
            <a:pPr algn="just"/>
            <a:r>
              <a:rPr lang="en-US"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dirty="0">
                <a:solidFill>
                  <a:schemeClr val="accent1">
                    <a:lumMod val="50000"/>
                  </a:schemeClr>
                </a:solidFill>
                <a:latin typeface="Times New Roman" panose="02020603050405020304" pitchFamily="18" charset="0"/>
                <a:cs typeface="Times New Roman" panose="02020603050405020304" pitchFamily="18" charset="0"/>
              </a:rPr>
              <a:t>Buyer concentration: if there are few consumers and many companies then the buyer effectively has their choice of company</a:t>
            </a:r>
            <a:r>
              <a:rPr lang="en-US" dirty="0" smtClean="0">
                <a:solidFill>
                  <a:schemeClr val="accent1">
                    <a:lumMod val="50000"/>
                  </a:schemeClr>
                </a:solidFill>
                <a:latin typeface="Times New Roman" panose="02020603050405020304" pitchFamily="18" charset="0"/>
                <a:cs typeface="Times New Roman" panose="02020603050405020304" pitchFamily="18" charset="0"/>
              </a:rPr>
              <a:t>.</a:t>
            </a:r>
          </a:p>
          <a:p>
            <a:pPr algn="just"/>
            <a:r>
              <a:rPr lang="en-US"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dirty="0">
                <a:solidFill>
                  <a:schemeClr val="accent1">
                    <a:lumMod val="50000"/>
                  </a:schemeClr>
                </a:solidFill>
                <a:latin typeface="Times New Roman" panose="02020603050405020304" pitchFamily="18" charset="0"/>
                <a:cs typeface="Times New Roman" panose="02020603050405020304" pitchFamily="18" charset="0"/>
              </a:rPr>
              <a:t>Switching costs: as with most of the other forces, switching costs are a factor. If it is easy for a buyer to switch then they retain the bargaining power</a:t>
            </a:r>
            <a:r>
              <a:rPr lang="en-US" dirty="0" smtClean="0">
                <a:solidFill>
                  <a:schemeClr val="accent1">
                    <a:lumMod val="50000"/>
                  </a:schemeClr>
                </a:solidFill>
                <a:latin typeface="Times New Roman" panose="02020603050405020304" pitchFamily="18" charset="0"/>
                <a:cs typeface="Times New Roman" panose="02020603050405020304" pitchFamily="18" charset="0"/>
              </a:rPr>
              <a:t>.</a:t>
            </a:r>
          </a:p>
          <a:p>
            <a:pPr algn="just"/>
            <a:r>
              <a:rPr lang="en-US"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dirty="0">
                <a:solidFill>
                  <a:schemeClr val="accent1">
                    <a:lumMod val="50000"/>
                  </a:schemeClr>
                </a:solidFill>
                <a:latin typeface="Times New Roman" panose="02020603050405020304" pitchFamily="18" charset="0"/>
                <a:cs typeface="Times New Roman" panose="02020603050405020304" pitchFamily="18" charset="0"/>
              </a:rPr>
              <a:t>Backward integration: if buyers can produce the products themselves then they again retain the power</a:t>
            </a:r>
            <a:r>
              <a:rPr lang="en-US" dirty="0" smtClean="0">
                <a:solidFill>
                  <a:schemeClr val="accent1">
                    <a:lumMod val="50000"/>
                  </a:schemeClr>
                </a:solidFill>
                <a:latin typeface="Times New Roman" panose="02020603050405020304" pitchFamily="18" charset="0"/>
                <a:cs typeface="Times New Roman" panose="02020603050405020304" pitchFamily="18" charset="0"/>
              </a:rPr>
              <a:t>.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7699649" y="2036124"/>
            <a:ext cx="2920365" cy="3829685"/>
          </a:xfrm>
          <a:prstGeom prst="ellipse">
            <a:avLst/>
          </a:prstGeom>
          <a:ln>
            <a:noFill/>
          </a:ln>
          <a:effectLst>
            <a:softEdge rad="112500"/>
          </a:effectLst>
        </p:spPr>
      </p:pic>
    </p:spTree>
    <p:extLst>
      <p:ext uri="{BB962C8B-B14F-4D97-AF65-F5344CB8AC3E}">
        <p14:creationId xmlns:p14="http://schemas.microsoft.com/office/powerpoint/2010/main" val="34946016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1361440"/>
            <a:ext cx="7223760"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chemeClr val="accent1">
                    <a:lumMod val="50000"/>
                  </a:schemeClr>
                </a:solidFill>
                <a:latin typeface="Times New Roman" panose="02020603050405020304" pitchFamily="18" charset="0"/>
                <a:cs typeface="Times New Roman" panose="02020603050405020304" pitchFamily="18" charset="0"/>
              </a:rPr>
              <a:t>What does this mean for digital marketing</a:t>
            </a:r>
            <a:r>
              <a:rPr lang="en-US" b="1" dirty="0" smtClean="0">
                <a:solidFill>
                  <a:schemeClr val="accent1">
                    <a:lumMod val="50000"/>
                  </a:schemeClr>
                </a:solidFill>
                <a:latin typeface="Times New Roman" panose="02020603050405020304" pitchFamily="18" charset="0"/>
                <a:cs typeface="Times New Roman" panose="02020603050405020304" pitchFamily="18" charset="0"/>
              </a:rPr>
              <a:t>?</a:t>
            </a:r>
          </a:p>
          <a:p>
            <a:pPr algn="just"/>
            <a:endParaRPr lang="en-US" b="1" dirty="0" smtClean="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b="1"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dirty="0" smtClean="0">
                <a:solidFill>
                  <a:schemeClr val="accent1">
                    <a:lumMod val="50000"/>
                  </a:schemeClr>
                </a:solidFill>
                <a:latin typeface="Times New Roman" panose="02020603050405020304" pitchFamily="18" charset="0"/>
                <a:cs typeface="Times New Roman" panose="02020603050405020304" pitchFamily="18" charset="0"/>
              </a:rPr>
              <a:t>One </a:t>
            </a:r>
            <a:r>
              <a:rPr lang="en-US" dirty="0">
                <a:solidFill>
                  <a:schemeClr val="accent1">
                    <a:lumMod val="50000"/>
                  </a:schemeClr>
                </a:solidFill>
                <a:latin typeface="Times New Roman" panose="02020603050405020304" pitchFamily="18" charset="0"/>
                <a:cs typeface="Times New Roman" panose="02020603050405020304" pitchFamily="18" charset="0"/>
              </a:rPr>
              <a:t>of the best examples of how buyer bargaining power has changed in the digital age is the increased use of social media </a:t>
            </a:r>
            <a:r>
              <a:rPr lang="en-US" dirty="0" smtClean="0">
                <a:solidFill>
                  <a:schemeClr val="accent1">
                    <a:lumMod val="50000"/>
                  </a:schemeClr>
                </a:solidFill>
                <a:latin typeface="Times New Roman" panose="02020603050405020304" pitchFamily="18" charset="0"/>
                <a:cs typeface="Times New Roman" panose="02020603050405020304" pitchFamily="18" charset="0"/>
              </a:rPr>
              <a:t>and review sites to openly </a:t>
            </a:r>
            <a:r>
              <a:rPr lang="en-US" dirty="0">
                <a:solidFill>
                  <a:schemeClr val="accent1">
                    <a:lumMod val="50000"/>
                  </a:schemeClr>
                </a:solidFill>
                <a:latin typeface="Times New Roman" panose="02020603050405020304" pitchFamily="18" charset="0"/>
                <a:cs typeface="Times New Roman" panose="02020603050405020304" pitchFamily="18" charset="0"/>
              </a:rPr>
              <a:t>rate and discuss products, pricing </a:t>
            </a:r>
            <a:r>
              <a:rPr lang="en-US" dirty="0" smtClean="0">
                <a:solidFill>
                  <a:schemeClr val="accent1">
                    <a:lumMod val="50000"/>
                  </a:schemeClr>
                </a:solidFill>
                <a:latin typeface="Times New Roman" panose="02020603050405020304" pitchFamily="18" charset="0"/>
                <a:cs typeface="Times New Roman" panose="02020603050405020304" pitchFamily="18" charset="0"/>
              </a:rPr>
              <a:t>and </a:t>
            </a:r>
            <a:r>
              <a:rPr lang="en-US" dirty="0">
                <a:solidFill>
                  <a:schemeClr val="accent1">
                    <a:lumMod val="50000"/>
                  </a:schemeClr>
                </a:solidFill>
                <a:latin typeface="Times New Roman" panose="02020603050405020304" pitchFamily="18" charset="0"/>
                <a:cs typeface="Times New Roman" panose="02020603050405020304" pitchFamily="18" charset="0"/>
              </a:rPr>
              <a:t>customer service provided by businesses. Many consumers will include reviews within their decision-making process and will not buy products that match their requirements if the reviews from their peers are negative</a:t>
            </a:r>
            <a:r>
              <a:rPr lang="en-US" dirty="0" smtClean="0">
                <a:solidFill>
                  <a:schemeClr val="accent1">
                    <a:lumMod val="50000"/>
                  </a:schemeClr>
                </a:solidFill>
                <a:latin typeface="Times New Roman" panose="02020603050405020304" pitchFamily="18" charset="0"/>
                <a:cs typeface="Times New Roman" panose="02020603050405020304" pitchFamily="18" charset="0"/>
              </a:rPr>
              <a:t>. This </a:t>
            </a:r>
            <a:r>
              <a:rPr lang="en-US" dirty="0">
                <a:solidFill>
                  <a:schemeClr val="accent1">
                    <a:lumMod val="50000"/>
                  </a:schemeClr>
                </a:solidFill>
                <a:latin typeface="Times New Roman" panose="02020603050405020304" pitchFamily="18" charset="0"/>
                <a:cs typeface="Times New Roman" panose="02020603050405020304" pitchFamily="18" charset="0"/>
              </a:rPr>
              <a:t>has even extended to search engines with star </a:t>
            </a:r>
            <a:r>
              <a:rPr lang="en-US" dirty="0" smtClean="0">
                <a:solidFill>
                  <a:schemeClr val="accent1">
                    <a:lumMod val="50000"/>
                  </a:schemeClr>
                </a:solidFill>
                <a:latin typeface="Times New Roman" panose="02020603050405020304" pitchFamily="18" charset="0"/>
                <a:cs typeface="Times New Roman" panose="02020603050405020304" pitchFamily="18" charset="0"/>
              </a:rPr>
              <a:t>ratings. </a:t>
            </a:r>
            <a:r>
              <a:rPr lang="en-US" dirty="0">
                <a:solidFill>
                  <a:schemeClr val="accent1">
                    <a:lumMod val="50000"/>
                  </a:schemeClr>
                </a:solidFill>
                <a:latin typeface="Times New Roman" panose="02020603050405020304" pitchFamily="18" charset="0"/>
                <a:cs typeface="Times New Roman" panose="02020603050405020304" pitchFamily="18" charset="0"/>
              </a:rPr>
              <a:t>openly displayed within results for searches such as restaurants and products, which can increase or decrease click-through rates as a result.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7699649" y="2036124"/>
            <a:ext cx="2920365" cy="3829685"/>
          </a:xfrm>
          <a:prstGeom prst="ellipse">
            <a:avLst/>
          </a:prstGeom>
          <a:ln>
            <a:noFill/>
          </a:ln>
          <a:effectLst>
            <a:softEdge rad="112500"/>
          </a:effectLst>
        </p:spPr>
      </p:pic>
      <p:pic>
        <p:nvPicPr>
          <p:cNvPr id="6" name="Picture 5"/>
          <p:cNvPicPr>
            <a:picLocks noChangeAspect="1"/>
          </p:cNvPicPr>
          <p:nvPr/>
        </p:nvPicPr>
        <p:blipFill>
          <a:blip r:embed="rId4"/>
          <a:stretch>
            <a:fillRect/>
          </a:stretch>
        </p:blipFill>
        <p:spPr>
          <a:xfrm>
            <a:off x="7112000" y="1937726"/>
            <a:ext cx="1677582" cy="1066800"/>
          </a:xfrm>
          <a:prstGeom prst="rect">
            <a:avLst/>
          </a:prstGeom>
        </p:spPr>
      </p:pic>
    </p:spTree>
    <p:extLst>
      <p:ext uri="{BB962C8B-B14F-4D97-AF65-F5344CB8AC3E}">
        <p14:creationId xmlns:p14="http://schemas.microsoft.com/office/powerpoint/2010/main" val="6847208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1361440"/>
            <a:ext cx="6868160"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dirty="0">
                <a:solidFill>
                  <a:schemeClr val="accent1">
                    <a:lumMod val="50000"/>
                  </a:schemeClr>
                </a:solidFill>
                <a:latin typeface="Times New Roman" panose="02020603050405020304" pitchFamily="18" charset="0"/>
                <a:cs typeface="Times New Roman" panose="02020603050405020304" pitchFamily="18" charset="0"/>
              </a:rPr>
              <a:t>T</a:t>
            </a:r>
            <a:r>
              <a:rPr lang="en-US" b="1" dirty="0">
                <a:solidFill>
                  <a:schemeClr val="accent1">
                    <a:lumMod val="50000"/>
                  </a:schemeClr>
                </a:solidFill>
                <a:latin typeface="Times New Roman" panose="02020603050405020304" pitchFamily="18" charset="0"/>
                <a:cs typeface="Times New Roman" panose="02020603050405020304" pitchFamily="18" charset="0"/>
              </a:rPr>
              <a:t>hreat of substitute </a:t>
            </a:r>
            <a:r>
              <a:rPr lang="en-US" b="1" dirty="0" smtClean="0">
                <a:solidFill>
                  <a:schemeClr val="accent1">
                    <a:lumMod val="50000"/>
                  </a:schemeClr>
                </a:solidFill>
                <a:latin typeface="Times New Roman" panose="02020603050405020304" pitchFamily="18" charset="0"/>
                <a:cs typeface="Times New Roman" panose="02020603050405020304" pitchFamily="18" charset="0"/>
              </a:rPr>
              <a:t>products</a:t>
            </a:r>
          </a:p>
          <a:p>
            <a:pPr algn="just"/>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This first force is the existence of another similar product in another industry. An example for the digital age might be landline phones versus mobile phones or, more specifically, mobile phones versus smartphones. Were a new smartphone to be launched that charges via a pod in the home and that has specific benefits for home use, it may attract customers who have always been landline users and so this is a substitute product threat to landline providers</a:t>
            </a:r>
            <a:r>
              <a:rPr lang="en-US" dirty="0" smtClean="0">
                <a:solidFill>
                  <a:schemeClr val="accent1">
                    <a:lumMod val="50000"/>
                  </a:schemeClr>
                </a:solidFill>
                <a:latin typeface="Times New Roman" panose="02020603050405020304" pitchFamily="18" charset="0"/>
                <a:cs typeface="Times New Roman" panose="02020603050405020304" pitchFamily="18" charset="0"/>
              </a:rPr>
              <a:t>.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7353527" y="1611445"/>
            <a:ext cx="3306627" cy="434235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252440780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1361440"/>
            <a:ext cx="6868160"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chemeClr val="accent1">
                    <a:lumMod val="50000"/>
                  </a:schemeClr>
                </a:solidFill>
                <a:latin typeface="Times New Roman" panose="02020603050405020304" pitchFamily="18" charset="0"/>
                <a:cs typeface="Times New Roman" panose="02020603050405020304" pitchFamily="18" charset="0"/>
              </a:rPr>
              <a:t>Threat of substitute </a:t>
            </a:r>
            <a:r>
              <a:rPr lang="en-US" b="1" dirty="0" smtClean="0">
                <a:solidFill>
                  <a:schemeClr val="accent1">
                    <a:lumMod val="50000"/>
                  </a:schemeClr>
                </a:solidFill>
                <a:latin typeface="Times New Roman" panose="02020603050405020304" pitchFamily="18" charset="0"/>
                <a:cs typeface="Times New Roman" panose="02020603050405020304" pitchFamily="18" charset="0"/>
              </a:rPr>
              <a:t>products</a:t>
            </a:r>
          </a:p>
          <a:p>
            <a:pPr algn="just"/>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There are a number of factors to consider when determining if a product is a substitute threat according to this definition. Those factors are:</a:t>
            </a: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 Switching cost: if the switching cost is low then there is a high threat</a:t>
            </a:r>
            <a:r>
              <a:rPr lang="en-US" dirty="0" smtClean="0">
                <a:solidFill>
                  <a:schemeClr val="accent1">
                    <a:lumMod val="50000"/>
                  </a:schemeClr>
                </a:solidFill>
                <a:latin typeface="Times New Roman" panose="02020603050405020304" pitchFamily="18" charset="0"/>
                <a:cs typeface="Times New Roman" panose="02020603050405020304" pitchFamily="18" charset="0"/>
              </a:rPr>
              <a:t>.</a:t>
            </a:r>
          </a:p>
          <a:p>
            <a:pPr algn="just"/>
            <a:r>
              <a:rPr lang="en-US"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dirty="0">
                <a:solidFill>
                  <a:schemeClr val="accent1">
                    <a:lumMod val="50000"/>
                  </a:schemeClr>
                </a:solidFill>
                <a:latin typeface="Times New Roman" panose="02020603050405020304" pitchFamily="18" charset="0"/>
                <a:cs typeface="Times New Roman" panose="02020603050405020304" pitchFamily="18" charset="0"/>
              </a:rPr>
              <a:t>Pricing: if the other product or service is relatively low in price then again the threat is high</a:t>
            </a:r>
            <a:r>
              <a:rPr lang="en-US" dirty="0" smtClean="0">
                <a:solidFill>
                  <a:schemeClr val="accent1">
                    <a:lumMod val="50000"/>
                  </a:schemeClr>
                </a:solidFill>
                <a:latin typeface="Times New Roman" panose="02020603050405020304" pitchFamily="18" charset="0"/>
                <a:cs typeface="Times New Roman" panose="02020603050405020304" pitchFamily="18" charset="0"/>
              </a:rPr>
              <a:t>.</a:t>
            </a:r>
          </a:p>
          <a:p>
            <a:pPr algn="just"/>
            <a:r>
              <a:rPr lang="en-US"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dirty="0">
                <a:solidFill>
                  <a:schemeClr val="accent1">
                    <a:lumMod val="50000"/>
                  </a:schemeClr>
                </a:solidFill>
                <a:latin typeface="Times New Roman" panose="02020603050405020304" pitchFamily="18" charset="0"/>
                <a:cs typeface="Times New Roman" panose="02020603050405020304" pitchFamily="18" charset="0"/>
              </a:rPr>
              <a:t>Product quality: if the potential substitute product or service is of superior quality then the threat is high</a:t>
            </a:r>
            <a:r>
              <a:rPr lang="en-US" dirty="0" smtClean="0">
                <a:solidFill>
                  <a:schemeClr val="accent1">
                    <a:lumMod val="50000"/>
                  </a:schemeClr>
                </a:solidFill>
                <a:latin typeface="Times New Roman" panose="02020603050405020304" pitchFamily="18" charset="0"/>
                <a:cs typeface="Times New Roman" panose="02020603050405020304" pitchFamily="18" charset="0"/>
              </a:rPr>
              <a:t>.</a:t>
            </a:r>
          </a:p>
          <a:p>
            <a:pPr algn="just"/>
            <a:r>
              <a:rPr lang="en-US"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dirty="0">
                <a:solidFill>
                  <a:schemeClr val="accent1">
                    <a:lumMod val="50000"/>
                  </a:schemeClr>
                </a:solidFill>
                <a:latin typeface="Times New Roman" panose="02020603050405020304" pitchFamily="18" charset="0"/>
                <a:cs typeface="Times New Roman" panose="02020603050405020304" pitchFamily="18" charset="0"/>
              </a:rPr>
              <a:t>Product performance: if the other product is superior in performance then the threat is again high</a:t>
            </a:r>
            <a:r>
              <a:rPr lang="en-US" dirty="0" smtClean="0">
                <a:solidFill>
                  <a:schemeClr val="accent1">
                    <a:lumMod val="50000"/>
                  </a:schemeClr>
                </a:solidFill>
                <a:latin typeface="Times New Roman" panose="02020603050405020304" pitchFamily="18" charset="0"/>
                <a:cs typeface="Times New Roman" panose="02020603050405020304" pitchFamily="18" charset="0"/>
              </a:rPr>
              <a:t>.</a:t>
            </a:r>
          </a:p>
          <a:p>
            <a:pPr algn="just"/>
            <a:r>
              <a:rPr lang="en-US" b="1" dirty="0" smtClean="0">
                <a:solidFill>
                  <a:schemeClr val="accent1">
                    <a:lumMod val="50000"/>
                  </a:schemeClr>
                </a:solidFill>
                <a:latin typeface="Times New Roman" panose="02020603050405020304" pitchFamily="18" charset="0"/>
                <a:cs typeface="Times New Roman" panose="02020603050405020304" pitchFamily="18" charset="0"/>
              </a:rPr>
              <a:t>What </a:t>
            </a:r>
            <a:r>
              <a:rPr lang="en-US" b="1" dirty="0">
                <a:solidFill>
                  <a:schemeClr val="accent1">
                    <a:lumMod val="50000"/>
                  </a:schemeClr>
                </a:solidFill>
                <a:latin typeface="Times New Roman" panose="02020603050405020304" pitchFamily="18" charset="0"/>
                <a:cs typeface="Times New Roman" panose="02020603050405020304" pitchFamily="18" charset="0"/>
              </a:rPr>
              <a:t>does this mean for digital </a:t>
            </a:r>
            <a:r>
              <a:rPr lang="en-US" b="1" dirty="0" smtClean="0">
                <a:solidFill>
                  <a:schemeClr val="accent1">
                    <a:lumMod val="50000"/>
                  </a:schemeClr>
                </a:solidFill>
                <a:latin typeface="Times New Roman" panose="02020603050405020304" pitchFamily="18" charset="0"/>
                <a:cs typeface="Times New Roman" panose="02020603050405020304" pitchFamily="18" charset="0"/>
              </a:rPr>
              <a:t>marketing? </a:t>
            </a:r>
            <a:r>
              <a:rPr lang="en-US" dirty="0" smtClean="0">
                <a:solidFill>
                  <a:schemeClr val="accent1">
                    <a:lumMod val="50000"/>
                  </a:schemeClr>
                </a:solidFill>
                <a:latin typeface="Times New Roman" panose="02020603050405020304" pitchFamily="18" charset="0"/>
                <a:cs typeface="Times New Roman" panose="02020603050405020304" pitchFamily="18" charset="0"/>
              </a:rPr>
              <a:t>This </a:t>
            </a:r>
            <a:r>
              <a:rPr lang="en-US" dirty="0">
                <a:solidFill>
                  <a:schemeClr val="accent1">
                    <a:lumMod val="50000"/>
                  </a:schemeClr>
                </a:solidFill>
                <a:latin typeface="Times New Roman" panose="02020603050405020304" pitchFamily="18" charset="0"/>
                <a:cs typeface="Times New Roman" panose="02020603050405020304" pitchFamily="18" charset="0"/>
              </a:rPr>
              <a:t>threat is ever present in the digital age as companies continue to innovate. Tablets have threatened the laptop market and phablets have in turn threatened the tablet market.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7353527" y="1611445"/>
            <a:ext cx="3306627" cy="434235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6" name="Picture 5"/>
          <p:cNvPicPr>
            <a:picLocks noChangeAspect="1"/>
          </p:cNvPicPr>
          <p:nvPr/>
        </p:nvPicPr>
        <p:blipFill>
          <a:blip r:embed="rId4"/>
          <a:stretch>
            <a:fillRect/>
          </a:stretch>
        </p:blipFill>
        <p:spPr>
          <a:xfrm>
            <a:off x="6404863" y="5687845"/>
            <a:ext cx="1112621" cy="664552"/>
          </a:xfrm>
          <a:prstGeom prst="rect">
            <a:avLst/>
          </a:prstGeom>
        </p:spPr>
      </p:pic>
    </p:spTree>
    <p:extLst>
      <p:ext uri="{BB962C8B-B14F-4D97-AF65-F5344CB8AC3E}">
        <p14:creationId xmlns:p14="http://schemas.microsoft.com/office/powerpoint/2010/main" val="177878503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1361440"/>
            <a:ext cx="6488456"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1600"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b="1" dirty="0" smtClean="0">
                <a:solidFill>
                  <a:schemeClr val="accent1">
                    <a:lumMod val="50000"/>
                  </a:schemeClr>
                </a:solidFill>
                <a:latin typeface="Times New Roman" panose="02020603050405020304" pitchFamily="18" charset="0"/>
                <a:cs typeface="Times New Roman" panose="02020603050405020304" pitchFamily="18" charset="0"/>
              </a:rPr>
              <a:t>Intensity </a:t>
            </a:r>
            <a:r>
              <a:rPr lang="en-US" b="1" dirty="0">
                <a:solidFill>
                  <a:schemeClr val="accent1">
                    <a:lumMod val="50000"/>
                  </a:schemeClr>
                </a:solidFill>
                <a:latin typeface="Times New Roman" panose="02020603050405020304" pitchFamily="18" charset="0"/>
                <a:cs typeface="Times New Roman" panose="02020603050405020304" pitchFamily="18" charset="0"/>
              </a:rPr>
              <a:t>of competitive </a:t>
            </a:r>
            <a:r>
              <a:rPr lang="en-US" b="1" dirty="0" smtClean="0">
                <a:solidFill>
                  <a:schemeClr val="accent1">
                    <a:lumMod val="50000"/>
                  </a:schemeClr>
                </a:solidFill>
                <a:latin typeface="Times New Roman" panose="02020603050405020304" pitchFamily="18" charset="0"/>
                <a:cs typeface="Times New Roman" panose="02020603050405020304" pitchFamily="18" charset="0"/>
              </a:rPr>
              <a:t>rivalry </a:t>
            </a:r>
            <a:endParaRPr lang="en-US" sz="1600" b="1" dirty="0" smtClean="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Competitive </a:t>
            </a:r>
            <a:r>
              <a:rPr lang="en-US" sz="1600" dirty="0">
                <a:solidFill>
                  <a:schemeClr val="accent1">
                    <a:lumMod val="50000"/>
                  </a:schemeClr>
                </a:solidFill>
                <a:latin typeface="Times New Roman" panose="02020603050405020304" pitchFamily="18" charset="0"/>
                <a:cs typeface="Times New Roman" panose="02020603050405020304" pitchFamily="18" charset="0"/>
              </a:rPr>
              <a:t>rivalry is one of the more commonly understood competitive factors and is sometimes considered the most dangerous. The distinct features and </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behaviors </a:t>
            </a:r>
            <a:r>
              <a:rPr lang="en-US" sz="1600" dirty="0">
                <a:solidFill>
                  <a:schemeClr val="accent1">
                    <a:lumMod val="50000"/>
                  </a:schemeClr>
                </a:solidFill>
                <a:latin typeface="Times New Roman" panose="02020603050405020304" pitchFamily="18" charset="0"/>
                <a:cs typeface="Times New Roman" panose="02020603050405020304" pitchFamily="18" charset="0"/>
              </a:rPr>
              <a:t>of your competition directly affect your ability to gain competitive </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advantage. Alongside </a:t>
            </a:r>
            <a:r>
              <a:rPr lang="en-US" sz="1600" dirty="0">
                <a:solidFill>
                  <a:schemeClr val="accent1">
                    <a:lumMod val="50000"/>
                  </a:schemeClr>
                </a:solidFill>
                <a:latin typeface="Times New Roman" panose="02020603050405020304" pitchFamily="18" charset="0"/>
                <a:cs typeface="Times New Roman" panose="02020603050405020304" pitchFamily="18" charset="0"/>
              </a:rPr>
              <a:t>digital transformation there are many other factors, </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including</a:t>
            </a:r>
          </a:p>
          <a:p>
            <a:pPr algn="just"/>
            <a:endParaRPr lang="en-US" sz="1600" dirty="0" smtClean="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1600" dirty="0">
                <a:solidFill>
                  <a:schemeClr val="accent1">
                    <a:lumMod val="50000"/>
                  </a:schemeClr>
                </a:solidFill>
                <a:latin typeface="Times New Roman" panose="02020603050405020304" pitchFamily="18" charset="0"/>
                <a:cs typeface="Times New Roman" panose="02020603050405020304" pitchFamily="18" charset="0"/>
              </a:rPr>
              <a:t>The competitors themselves: the number of competitors and their relative strength are key factors. If your industry has no industry leaders the playing field is fairly level and so competitor rivalry is increased</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a:t>
            </a:r>
          </a:p>
          <a:p>
            <a:pPr algn="just"/>
            <a:endParaRPr lang="en-US" sz="1600" dirty="0" smtClean="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1600" dirty="0">
                <a:solidFill>
                  <a:schemeClr val="accent1">
                    <a:lumMod val="50000"/>
                  </a:schemeClr>
                </a:solidFill>
                <a:latin typeface="Times New Roman" panose="02020603050405020304" pitchFamily="18" charset="0"/>
                <a:cs typeface="Times New Roman" panose="02020603050405020304" pitchFamily="18" charset="0"/>
              </a:rPr>
              <a:t>High exit barriers: if it is difficult to get out then more businesses will stay in, even if they are only breaking even or even losing money. Competition therefore remains high</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a:t>
            </a:r>
          </a:p>
          <a:p>
            <a:pPr algn="just"/>
            <a:endParaRPr lang="en-US" sz="1600" dirty="0" smtClean="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 </a:t>
            </a:r>
            <a:r>
              <a:rPr lang="en-US" sz="1600" dirty="0">
                <a:solidFill>
                  <a:schemeClr val="accent1">
                    <a:lumMod val="50000"/>
                  </a:schemeClr>
                </a:solidFill>
                <a:latin typeface="Times New Roman" panose="02020603050405020304" pitchFamily="18" charset="0"/>
                <a:cs typeface="Times New Roman" panose="02020603050405020304" pitchFamily="18" charset="0"/>
              </a:rPr>
              <a:t>Slow industry growth: if an industry is growing fast then all players can grow through acquisition without necessarily directly affecting the competition.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207536"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6918838" y="1886034"/>
            <a:ext cx="3794487" cy="379317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20897711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1361440"/>
            <a:ext cx="6488456"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a:solidFill>
                  <a:schemeClr val="accent1">
                    <a:lumMod val="50000"/>
                  </a:schemeClr>
                </a:solidFill>
                <a:latin typeface="Times New Roman" panose="02020603050405020304" pitchFamily="18" charset="0"/>
                <a:cs typeface="Times New Roman" panose="02020603050405020304" pitchFamily="18" charset="0"/>
              </a:rPr>
              <a:t>A</a:t>
            </a:r>
            <a:r>
              <a:rPr lang="en-US" dirty="0">
                <a:solidFill>
                  <a:schemeClr val="accent1">
                    <a:lumMod val="50000"/>
                  </a:schemeClr>
                </a:solidFill>
                <a:latin typeface="Times New Roman" panose="02020603050405020304" pitchFamily="18" charset="0"/>
                <a:cs typeface="Times New Roman" panose="02020603050405020304" pitchFamily="18" charset="0"/>
              </a:rPr>
              <a:t>ll those new customers can be shared out. If growth is slow then there are no more customers but just as many companies, </a:t>
            </a:r>
            <a:r>
              <a:rPr lang="en-US" b="1" dirty="0">
                <a:solidFill>
                  <a:schemeClr val="accent1">
                    <a:lumMod val="50000"/>
                  </a:schemeClr>
                </a:solidFill>
                <a:latin typeface="Times New Roman" panose="02020603050405020304" pitchFamily="18" charset="0"/>
                <a:cs typeface="Times New Roman" panose="02020603050405020304" pitchFamily="18" charset="0"/>
              </a:rPr>
              <a:t>so to grow you need to acquire customers from your rivals</a:t>
            </a:r>
            <a:r>
              <a:rPr lang="en-US" b="1" dirty="0" smtClean="0">
                <a:solidFill>
                  <a:schemeClr val="accent1">
                    <a:lumMod val="50000"/>
                  </a:schemeClr>
                </a:solidFill>
                <a:latin typeface="Times New Roman" panose="02020603050405020304" pitchFamily="18" charset="0"/>
                <a:cs typeface="Times New Roman" panose="02020603050405020304" pitchFamily="18" charset="0"/>
              </a:rPr>
              <a:t>.</a:t>
            </a:r>
            <a:endParaRPr lang="ar-JO" b="1" dirty="0" smtClean="0">
              <a:solidFill>
                <a:schemeClr val="accent1">
                  <a:lumMod val="50000"/>
                </a:schemeClr>
              </a:solidFill>
              <a:latin typeface="Times New Roman" panose="02020603050405020304" pitchFamily="18" charset="0"/>
              <a:cs typeface="Times New Roman" panose="02020603050405020304" pitchFamily="18" charset="0"/>
            </a:endParaRPr>
          </a:p>
          <a:p>
            <a:pPr algn="just"/>
            <a:endParaRPr lang="en-US" b="1" dirty="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dirty="0">
                <a:solidFill>
                  <a:schemeClr val="accent1">
                    <a:lumMod val="50000"/>
                  </a:schemeClr>
                </a:solidFill>
                <a:latin typeface="Times New Roman" panose="02020603050405020304" pitchFamily="18" charset="0"/>
                <a:cs typeface="Times New Roman" panose="02020603050405020304" pitchFamily="18" charset="0"/>
              </a:rPr>
              <a:t>In markets where competitive rivalry is high, we move towards 'perfect competition' or in other words a situation where everyone competes at an even level with no price makers', only 'price takers'. Price makers have the power to influence the price they charge, whereas price takers have no effect on the market.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207536"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6918838" y="1886034"/>
            <a:ext cx="3794487" cy="379317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137153987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1361440"/>
            <a:ext cx="6488456"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smtClean="0">
                <a:solidFill>
                  <a:schemeClr val="accent1">
                    <a:lumMod val="50000"/>
                  </a:schemeClr>
                </a:solidFill>
                <a:latin typeface="Times New Roman" panose="02020603050405020304" pitchFamily="18" charset="0"/>
                <a:cs typeface="Times New Roman" panose="02020603050405020304" pitchFamily="18" charset="0"/>
              </a:rPr>
              <a:t>What </a:t>
            </a:r>
            <a:r>
              <a:rPr lang="en-US" sz="2000" b="1" dirty="0">
                <a:solidFill>
                  <a:schemeClr val="accent1">
                    <a:lumMod val="50000"/>
                  </a:schemeClr>
                </a:solidFill>
                <a:latin typeface="Times New Roman" panose="02020603050405020304" pitchFamily="18" charset="0"/>
                <a:cs typeface="Times New Roman" panose="02020603050405020304" pitchFamily="18" charset="0"/>
              </a:rPr>
              <a:t>does this mean for digital marketing</a:t>
            </a:r>
            <a:r>
              <a:rPr lang="en-US" sz="2000" b="1" dirty="0" smtClean="0">
                <a:solidFill>
                  <a:schemeClr val="accent1">
                    <a:lumMod val="50000"/>
                  </a:schemeClr>
                </a:solidFill>
                <a:latin typeface="Times New Roman" panose="02020603050405020304" pitchFamily="18" charset="0"/>
                <a:cs typeface="Times New Roman" panose="02020603050405020304" pitchFamily="18" charset="0"/>
              </a:rPr>
              <a:t>? </a:t>
            </a:r>
          </a:p>
          <a:p>
            <a:pPr algn="just"/>
            <a:endParaRPr lang="en-US" sz="1600" b="1" dirty="0" smtClean="0">
              <a:solidFill>
                <a:schemeClr val="accent1">
                  <a:lumMod val="50000"/>
                </a:schemeClr>
              </a:solidFill>
              <a:latin typeface="Times New Roman" panose="02020603050405020304" pitchFamily="18" charset="0"/>
              <a:cs typeface="Times New Roman" panose="02020603050405020304" pitchFamily="18" charset="0"/>
            </a:endParaRPr>
          </a:p>
          <a:p>
            <a:pPr algn="just"/>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There </a:t>
            </a:r>
            <a:r>
              <a:rPr lang="en-US" sz="1600" dirty="0">
                <a:solidFill>
                  <a:schemeClr val="accent1">
                    <a:lumMod val="50000"/>
                  </a:schemeClr>
                </a:solidFill>
                <a:latin typeface="Times New Roman" panose="02020603050405020304" pitchFamily="18" charset="0"/>
                <a:cs typeface="Times New Roman" panose="02020603050405020304" pitchFamily="18" charset="0"/>
              </a:rPr>
              <a:t>are many factors to take into consideration here and the recent trend towards modernization in the form of digital transformation is one of these. Moving your business into the digital age can be a slow and expensive process for established businesses. This can certainly create a change in the competitive landscape as younger businesses are more agile. On the other hand it is equally true that the larger businesses, which of course tend to be the more established (although not necessarily), can potentially invest money </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and. </a:t>
            </a:r>
            <a:r>
              <a:rPr lang="en-US" sz="1600" dirty="0">
                <a:solidFill>
                  <a:schemeClr val="accent1">
                    <a:lumMod val="50000"/>
                  </a:schemeClr>
                </a:solidFill>
                <a:latin typeface="Times New Roman" panose="02020603050405020304" pitchFamily="18" charset="0"/>
                <a:cs typeface="Times New Roman" panose="02020603050405020304" pitchFamily="18" charset="0"/>
              </a:rPr>
              <a:t>source into creating something at scale with advanced </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technology </a:t>
            </a:r>
            <a:r>
              <a:rPr lang="en-US" sz="1600" dirty="0">
                <a:solidFill>
                  <a:schemeClr val="accent1">
                    <a:lumMod val="50000"/>
                  </a:schemeClr>
                </a:solidFill>
                <a:latin typeface="Times New Roman" panose="02020603050405020304" pitchFamily="18" charset="0"/>
                <a:cs typeface="Times New Roman" panose="02020603050405020304" pitchFamily="18" charset="0"/>
              </a:rPr>
              <a:t>that may be less available to less established </a:t>
            </a:r>
            <a:r>
              <a:rPr lang="en-US" sz="1600" dirty="0" smtClean="0">
                <a:solidFill>
                  <a:schemeClr val="accent1">
                    <a:lumMod val="50000"/>
                  </a:schemeClr>
                </a:solidFill>
                <a:latin typeface="Times New Roman" panose="02020603050405020304" pitchFamily="18" charset="0"/>
                <a:cs typeface="Times New Roman" panose="02020603050405020304" pitchFamily="18" charset="0"/>
              </a:rPr>
              <a:t>businesses</a:t>
            </a:r>
            <a:r>
              <a:rPr lang="en-US" sz="1600" dirty="0">
                <a:solidFill>
                  <a:schemeClr val="accent1">
                    <a:lumMod val="50000"/>
                  </a:schemeClr>
                </a:solidFill>
                <a:latin typeface="Times New Roman" panose="02020603050405020304" pitchFamily="18" charset="0"/>
                <a:cs typeface="Times New Roman" panose="02020603050405020304" pitchFamily="18" charset="0"/>
              </a:rPr>
              <a:t>. Digital transformation can gain you competitive vantage and therefore reduce rivalry.</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207536"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6918838" y="1453990"/>
            <a:ext cx="4226682" cy="422521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135295128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4671" y="1164477"/>
            <a:ext cx="10737490" cy="523628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1361440"/>
            <a:ext cx="10241280" cy="49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35280" y="558049"/>
            <a:ext cx="88078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467248" y="1409807"/>
            <a:ext cx="9946752" cy="4747153"/>
          </a:xfrm>
          <a:prstGeom prst="rect">
            <a:avLst/>
          </a:prstGeom>
        </p:spPr>
      </p:pic>
    </p:spTree>
    <p:extLst>
      <p:ext uri="{BB962C8B-B14F-4D97-AF65-F5344CB8AC3E}">
        <p14:creationId xmlns:p14="http://schemas.microsoft.com/office/powerpoint/2010/main" val="182872246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12639" y="934686"/>
            <a:ext cx="7185441" cy="54660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rgbClr val="003399"/>
                </a:solidFill>
                <a:latin typeface="Times New Roman" panose="02020603050405020304" pitchFamily="18" charset="0"/>
                <a:cs typeface="Times New Roman" panose="02020603050405020304" pitchFamily="18" charset="0"/>
              </a:rPr>
              <a:t>Brand or perceptual positioning </a:t>
            </a:r>
            <a:r>
              <a:rPr lang="en-US" b="1" dirty="0" smtClean="0">
                <a:solidFill>
                  <a:srgbClr val="003399"/>
                </a:solidFill>
                <a:latin typeface="Times New Roman" panose="02020603050405020304" pitchFamily="18" charset="0"/>
                <a:cs typeface="Times New Roman" panose="02020603050405020304" pitchFamily="18" charset="0"/>
              </a:rPr>
              <a:t>Map</a:t>
            </a:r>
          </a:p>
          <a:p>
            <a:pPr algn="just"/>
            <a:endParaRPr lang="en-US" b="1" dirty="0" smtClean="0">
              <a:solidFill>
                <a:srgbClr val="003399"/>
              </a:solidFill>
              <a:latin typeface="Times New Roman" panose="02020603050405020304" pitchFamily="18" charset="0"/>
              <a:cs typeface="Times New Roman" panose="02020603050405020304" pitchFamily="18" charset="0"/>
            </a:endParaRPr>
          </a:p>
          <a:p>
            <a:pPr algn="just"/>
            <a:r>
              <a:rPr lang="en-US" dirty="0" smtClean="0">
                <a:solidFill>
                  <a:srgbClr val="003399"/>
                </a:solidFill>
                <a:latin typeface="Times New Roman" panose="02020603050405020304" pitchFamily="18" charset="0"/>
                <a:cs typeface="Times New Roman" panose="02020603050405020304" pitchFamily="18" charset="0"/>
              </a:rPr>
              <a:t>It </a:t>
            </a:r>
            <a:r>
              <a:rPr lang="en-US" dirty="0">
                <a:solidFill>
                  <a:srgbClr val="003399"/>
                </a:solidFill>
                <a:latin typeface="Times New Roman" panose="02020603050405020304" pitchFamily="18" charset="0"/>
                <a:cs typeface="Times New Roman" panose="02020603050405020304" pitchFamily="18" charset="0"/>
              </a:rPr>
              <a:t>is useful to use a brand positioning map to develop your market positioning strategy for your products or </a:t>
            </a:r>
            <a:r>
              <a:rPr lang="en-US" dirty="0" smtClean="0">
                <a:solidFill>
                  <a:srgbClr val="003399"/>
                </a:solidFill>
                <a:latin typeface="Times New Roman" panose="02020603050405020304" pitchFamily="18" charset="0"/>
                <a:cs typeface="Times New Roman" panose="02020603050405020304" pitchFamily="18" charset="0"/>
              </a:rPr>
              <a:t>services. These </a:t>
            </a:r>
            <a:r>
              <a:rPr lang="en-US" dirty="0">
                <a:solidFill>
                  <a:srgbClr val="003399"/>
                </a:solidFill>
                <a:latin typeface="Times New Roman" panose="02020603050405020304" pitchFamily="18" charset="0"/>
                <a:cs typeface="Times New Roman" panose="02020603050405020304" pitchFamily="18" charset="0"/>
              </a:rPr>
              <a:t>maps are not, however, built from your views of your marketplace but from the perceptions of consumers and so are sometimes called </a:t>
            </a:r>
            <a:r>
              <a:rPr lang="en-US" b="1" dirty="0">
                <a:solidFill>
                  <a:srgbClr val="003399"/>
                </a:solidFill>
                <a:latin typeface="Times New Roman" panose="02020603050405020304" pitchFamily="18" charset="0"/>
                <a:cs typeface="Times New Roman" panose="02020603050405020304" pitchFamily="18" charset="0"/>
              </a:rPr>
              <a:t>perceptual maps. </a:t>
            </a:r>
            <a:r>
              <a:rPr lang="en-US" dirty="0">
                <a:solidFill>
                  <a:srgbClr val="003399"/>
                </a:solidFill>
                <a:latin typeface="Times New Roman" panose="02020603050405020304" pitchFamily="18" charset="0"/>
                <a:cs typeface="Times New Roman" panose="02020603050405020304" pitchFamily="18" charset="0"/>
              </a:rPr>
              <a:t>These maps give a clear view, albeit a little subjective, of where your brand or products sit versus your competitors, thus highlighting any gaps in the market and demonstrating where there are areas of intense competition</a:t>
            </a:r>
            <a:r>
              <a:rPr lang="en-US" dirty="0" smtClean="0">
                <a:solidFill>
                  <a:srgbClr val="003399"/>
                </a:solidFill>
                <a:latin typeface="Times New Roman" panose="02020603050405020304" pitchFamily="18" charset="0"/>
                <a:cs typeface="Times New Roman" panose="02020603050405020304" pitchFamily="18" charset="0"/>
              </a:rPr>
              <a:t>. Most </a:t>
            </a:r>
            <a:r>
              <a:rPr lang="en-US" dirty="0">
                <a:solidFill>
                  <a:srgbClr val="003399"/>
                </a:solidFill>
                <a:latin typeface="Times New Roman" panose="02020603050405020304" pitchFamily="18" charset="0"/>
                <a:cs typeface="Times New Roman" panose="02020603050405020304" pitchFamily="18" charset="0"/>
              </a:rPr>
              <a:t>perceptual maps are drawn with two axes, X and </a:t>
            </a:r>
            <a:r>
              <a:rPr lang="en-US" dirty="0" smtClean="0">
                <a:solidFill>
                  <a:srgbClr val="003399"/>
                </a:solidFill>
                <a:latin typeface="Times New Roman" panose="02020603050405020304" pitchFamily="18" charset="0"/>
                <a:cs typeface="Times New Roman" panose="02020603050405020304" pitchFamily="18" charset="0"/>
              </a:rPr>
              <a:t>Y.</a:t>
            </a:r>
          </a:p>
          <a:p>
            <a:pPr algn="just"/>
            <a:r>
              <a:rPr lang="en-US" dirty="0" smtClean="0">
                <a:solidFill>
                  <a:srgbClr val="003399"/>
                </a:solidFill>
                <a:latin typeface="Times New Roman" panose="02020603050405020304" pitchFamily="18" charset="0"/>
                <a:cs typeface="Times New Roman" panose="02020603050405020304" pitchFamily="18" charset="0"/>
              </a:rPr>
              <a:t>They </a:t>
            </a:r>
            <a:r>
              <a:rPr lang="en-US" dirty="0">
                <a:solidFill>
                  <a:srgbClr val="003399"/>
                </a:solidFill>
                <a:latin typeface="Times New Roman" panose="02020603050405020304" pitchFamily="18" charset="0"/>
                <a:cs typeface="Times New Roman" panose="02020603050405020304" pitchFamily="18" charset="0"/>
              </a:rPr>
              <a:t>intersect each other in the </a:t>
            </a:r>
            <a:r>
              <a:rPr lang="en-US" dirty="0" smtClean="0">
                <a:solidFill>
                  <a:srgbClr val="003399"/>
                </a:solidFill>
                <a:latin typeface="Times New Roman" panose="02020603050405020304" pitchFamily="18" charset="0"/>
                <a:cs typeface="Times New Roman" panose="02020603050405020304" pitchFamily="18" charset="0"/>
              </a:rPr>
              <a:t>center </a:t>
            </a:r>
            <a:r>
              <a:rPr lang="en-US" dirty="0">
                <a:solidFill>
                  <a:srgbClr val="003399"/>
                </a:solidFill>
                <a:latin typeface="Times New Roman" panose="02020603050405020304" pitchFamily="18" charset="0"/>
                <a:cs typeface="Times New Roman" panose="02020603050405020304" pitchFamily="18" charset="0"/>
              </a:rPr>
              <a:t>and so form a </a:t>
            </a:r>
            <a:r>
              <a:rPr lang="en-US" dirty="0" smtClean="0">
                <a:solidFill>
                  <a:srgbClr val="003399"/>
                </a:solidFill>
                <a:latin typeface="Times New Roman" panose="02020603050405020304" pitchFamily="18" charset="0"/>
                <a:cs typeface="Times New Roman" panose="02020603050405020304" pitchFamily="18" charset="0"/>
              </a:rPr>
              <a:t>cross. This </a:t>
            </a:r>
            <a:r>
              <a:rPr lang="en-US" dirty="0">
                <a:solidFill>
                  <a:srgbClr val="003399"/>
                </a:solidFill>
                <a:latin typeface="Times New Roman" panose="02020603050405020304" pitchFamily="18" charset="0"/>
                <a:cs typeface="Times New Roman" panose="02020603050405020304" pitchFamily="18" charset="0"/>
              </a:rPr>
              <a:t>is not the only way to draw a positioning map but it is by far the most common. What you choose to place on the axes is up to you and you therefore need to consider the variables in your industry and what is the goal of your research. If we were to draw a map of automotive brands using the scales of practicality and affordability (see </a:t>
            </a:r>
            <a:r>
              <a:rPr lang="en-US" dirty="0" smtClean="0">
                <a:solidFill>
                  <a:srgbClr val="003399"/>
                </a:solidFill>
                <a:latin typeface="Times New Roman" panose="02020603050405020304" pitchFamily="18" charset="0"/>
                <a:cs typeface="Times New Roman" panose="02020603050405020304" pitchFamily="18" charset="0"/>
              </a:rPr>
              <a:t>Figure) </a:t>
            </a:r>
            <a:r>
              <a:rPr lang="en-US" dirty="0">
                <a:solidFill>
                  <a:srgbClr val="003399"/>
                </a:solidFill>
                <a:latin typeface="Times New Roman" panose="02020603050405020304" pitchFamily="18" charset="0"/>
                <a:cs typeface="Times New Roman" panose="02020603050405020304" pitchFamily="18" charset="0"/>
              </a:rPr>
              <a:t>we can see quite clearly where the direct competition lies in terms of perception and where there may be gaps in the market. This is also useful to determine where your brand is perceived to be and can help you to construct your strategy for moving your brand to where you want it to be.</a:t>
            </a:r>
            <a:endParaRPr lang="id-ID" dirty="0">
              <a:solidFill>
                <a:srgbClr val="003399"/>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362022"/>
          </a:xfrm>
          <a:prstGeom prst="rect">
            <a:avLst/>
          </a:prstGeom>
        </p:spPr>
        <p:txBody>
          <a:bodyPr wrap="square">
            <a:spAutoFit/>
          </a:bodyPr>
          <a:lstStyle/>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8293362" y="5628656"/>
            <a:ext cx="3259523" cy="646331"/>
          </a:xfrm>
          <a:prstGeom prst="rect">
            <a:avLst/>
          </a:prstGeom>
          <a:solidFill>
            <a:schemeClr val="bg1">
              <a:lumMod val="95000"/>
            </a:schemeClr>
          </a:solidFill>
        </p:spPr>
        <p:txBody>
          <a:bodyPr wrap="square" rtlCol="0">
            <a:spAutoFit/>
          </a:bodyPr>
          <a:lstStyle/>
          <a:p>
            <a:pPr algn="ctr"/>
            <a:r>
              <a:rPr lang="en-US" b="1" dirty="0" smtClean="0">
                <a:solidFill>
                  <a:srgbClr val="00B0F0"/>
                </a:solidFill>
                <a:latin typeface="Times New Roman" panose="02020603050405020304" pitchFamily="18" charset="0"/>
                <a:cs typeface="Times New Roman" panose="02020603050405020304" pitchFamily="18" charset="0"/>
              </a:rPr>
              <a:t>BRAND OR PERCEPTUAL POSITIONING MAP</a:t>
            </a:r>
            <a:endParaRPr lang="en-US"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p:cNvPicPr>
            <a:picLocks noChangeAspect="1"/>
          </p:cNvPicPr>
          <p:nvPr/>
        </p:nvPicPr>
        <p:blipFill>
          <a:blip r:embed="rId3"/>
          <a:stretch>
            <a:fillRect/>
          </a:stretch>
        </p:blipFill>
        <p:spPr>
          <a:xfrm rot="16200000">
            <a:off x="8073084" y="1401345"/>
            <a:ext cx="3541323" cy="407416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303134802"/>
      </p:ext>
    </p:extLst>
  </p:cSld>
  <p:clrMapOvr>
    <a:masterClrMapping/>
  </p:clrMapOvr>
  <p:transition spd="slow">
    <p:comb/>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22799" y="941456"/>
            <a:ext cx="6494561" cy="53171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000" b="1" dirty="0" smtClean="0">
                <a:solidFill>
                  <a:srgbClr val="003399"/>
                </a:solidFill>
                <a:latin typeface="Times New Roman" panose="02020603050405020304" pitchFamily="18" charset="0"/>
                <a:cs typeface="Times New Roman" panose="02020603050405020304" pitchFamily="18" charset="0"/>
              </a:rPr>
              <a:t>A</a:t>
            </a:r>
            <a:r>
              <a:rPr lang="en-US" dirty="0" smtClean="0">
                <a:solidFill>
                  <a:srgbClr val="003399"/>
                </a:solidFill>
                <a:latin typeface="Times New Roman" panose="02020603050405020304" pitchFamily="18" charset="0"/>
                <a:cs typeface="Times New Roman" panose="02020603050405020304" pitchFamily="18" charset="0"/>
              </a:rPr>
              <a:t>s </a:t>
            </a:r>
            <a:r>
              <a:rPr lang="en-US" dirty="0">
                <a:solidFill>
                  <a:srgbClr val="003399"/>
                </a:solidFill>
                <a:latin typeface="Times New Roman" panose="02020603050405020304" pitchFamily="18" charset="0"/>
                <a:cs typeface="Times New Roman" panose="02020603050405020304" pitchFamily="18" charset="0"/>
              </a:rPr>
              <a:t>well as reviewing where your business or brand is positioned today, perceptual maps can also help you to </a:t>
            </a:r>
            <a:r>
              <a:rPr lang="en-US" dirty="0" smtClean="0">
                <a:solidFill>
                  <a:srgbClr val="003399"/>
                </a:solidFill>
                <a:latin typeface="Times New Roman" panose="02020603050405020304" pitchFamily="18" charset="0"/>
                <a:cs typeface="Times New Roman" panose="02020603050405020304" pitchFamily="18" charset="0"/>
              </a:rPr>
              <a:t>identify </a:t>
            </a:r>
            <a:r>
              <a:rPr lang="en-US" dirty="0">
                <a:solidFill>
                  <a:srgbClr val="003399"/>
                </a:solidFill>
                <a:latin typeface="Times New Roman" panose="02020603050405020304" pitchFamily="18" charset="0"/>
                <a:cs typeface="Times New Roman" panose="02020603050405020304" pitchFamily="18" charset="0"/>
              </a:rPr>
              <a:t>opportunities for launching new brands. If the map of the automotive industry shown in </a:t>
            </a:r>
            <a:r>
              <a:rPr lang="en-US" dirty="0" smtClean="0">
                <a:solidFill>
                  <a:srgbClr val="003399"/>
                </a:solidFill>
                <a:latin typeface="Times New Roman" panose="02020603050405020304" pitchFamily="18" charset="0"/>
                <a:cs typeface="Times New Roman" panose="02020603050405020304" pitchFamily="18" charset="0"/>
              </a:rPr>
              <a:t>Figure were </a:t>
            </a:r>
            <a:r>
              <a:rPr lang="en-US" dirty="0">
                <a:solidFill>
                  <a:srgbClr val="003399"/>
                </a:solidFill>
                <a:latin typeface="Times New Roman" panose="02020603050405020304" pitchFamily="18" charset="0"/>
                <a:cs typeface="Times New Roman" panose="02020603050405020304" pitchFamily="18" charset="0"/>
              </a:rPr>
              <a:t>to be the output of actual research, you could decide that launching a brand that stands for sports and performance but is in the mid-price range would have little competition and so might he an opportunity. On the other hand you need to combine this thinking with the size of the market. For example, in Figure 1.2 no brands are perceived to be very sporty and very cheap so there is a gap there, but is </a:t>
            </a:r>
            <a:r>
              <a:rPr lang="en-US" dirty="0" smtClean="0">
                <a:solidFill>
                  <a:srgbClr val="003399"/>
                </a:solidFill>
                <a:latin typeface="Times New Roman" panose="02020603050405020304" pitchFamily="18" charset="0"/>
                <a:cs typeface="Times New Roman" panose="02020603050405020304" pitchFamily="18" charset="0"/>
              </a:rPr>
              <a:t>this. </a:t>
            </a:r>
            <a:r>
              <a:rPr lang="en-US" dirty="0">
                <a:solidFill>
                  <a:srgbClr val="003399"/>
                </a:solidFill>
                <a:latin typeface="Times New Roman" panose="02020603050405020304" pitchFamily="18" charset="0"/>
                <a:cs typeface="Times New Roman" panose="02020603050405020304" pitchFamily="18" charset="0"/>
              </a:rPr>
              <a:t>because that is not a profitable opportunity or because when people buy sporty cars they expect to spend money and would not trust a cheap sports car?</a:t>
            </a:r>
            <a:endParaRPr lang="id-ID" dirty="0">
              <a:solidFill>
                <a:srgbClr val="003399"/>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362022"/>
          </a:xfrm>
          <a:prstGeom prst="rect">
            <a:avLst/>
          </a:prstGeom>
        </p:spPr>
        <p:txBody>
          <a:bodyPr wrap="square">
            <a:spAutoFit/>
          </a:bodyPr>
          <a:lstStyle/>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817360" y="5612229"/>
            <a:ext cx="3259523" cy="646331"/>
          </a:xfrm>
          <a:prstGeom prst="rect">
            <a:avLst/>
          </a:prstGeom>
          <a:solidFill>
            <a:schemeClr val="bg1">
              <a:lumMod val="95000"/>
            </a:schemeClr>
          </a:solidFill>
        </p:spPr>
        <p:txBody>
          <a:bodyPr wrap="square" rtlCol="0">
            <a:spAutoFit/>
          </a:bodyPr>
          <a:lstStyle/>
          <a:p>
            <a:pPr algn="ctr"/>
            <a:r>
              <a:rPr lang="en-US" b="1" dirty="0" smtClean="0">
                <a:solidFill>
                  <a:srgbClr val="00B0F0"/>
                </a:solidFill>
                <a:latin typeface="Times New Roman" panose="02020603050405020304" pitchFamily="18" charset="0"/>
                <a:cs typeface="Times New Roman" panose="02020603050405020304" pitchFamily="18" charset="0"/>
              </a:rPr>
              <a:t>BRAND OR PERCEPTUAL POSITIONING MAP</a:t>
            </a:r>
            <a:endParaRPr lang="en-US"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p:cNvPicPr>
            <a:picLocks noChangeAspect="1"/>
          </p:cNvPicPr>
          <p:nvPr/>
        </p:nvPicPr>
        <p:blipFill>
          <a:blip r:embed="rId3"/>
          <a:stretch>
            <a:fillRect/>
          </a:stretch>
        </p:blipFill>
        <p:spPr>
          <a:xfrm>
            <a:off x="6936348" y="1122824"/>
            <a:ext cx="4767485" cy="4237087"/>
          </a:xfrm>
          <a:prstGeom prst="rect">
            <a:avLst/>
          </a:prstGeom>
        </p:spPr>
      </p:pic>
    </p:spTree>
    <p:extLst>
      <p:ext uri="{BB962C8B-B14F-4D97-AF65-F5344CB8AC3E}">
        <p14:creationId xmlns:p14="http://schemas.microsoft.com/office/powerpoint/2010/main" val="3374110825"/>
      </p:ext>
    </p:extLst>
  </p:cSld>
  <p:clrMapOvr>
    <a:masterClrMapping/>
  </p:clrMapOvr>
  <p:transition spd="slow">
    <p:comb/>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6383048" y="929495"/>
            <a:ext cx="5808952" cy="3224524"/>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322799" y="941456"/>
            <a:ext cx="6596161" cy="53171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rgbClr val="003399"/>
                </a:solidFill>
                <a:latin typeface="Times New Roman" panose="02020603050405020304" pitchFamily="18" charset="0"/>
                <a:cs typeface="Times New Roman" panose="02020603050405020304" pitchFamily="18" charset="0"/>
              </a:rPr>
              <a:t>What does this mean for digital marketing</a:t>
            </a:r>
            <a:r>
              <a:rPr lang="en-US" b="1" dirty="0" smtClean="0">
                <a:solidFill>
                  <a:srgbClr val="003399"/>
                </a:solidFill>
                <a:latin typeface="Times New Roman" panose="02020603050405020304" pitchFamily="18" charset="0"/>
                <a:cs typeface="Times New Roman" panose="02020603050405020304" pitchFamily="18" charset="0"/>
              </a:rPr>
              <a:t>?</a:t>
            </a:r>
          </a:p>
          <a:p>
            <a:pPr algn="just"/>
            <a:r>
              <a:rPr lang="en-US" dirty="0" smtClean="0">
                <a:solidFill>
                  <a:srgbClr val="003399"/>
                </a:solidFill>
                <a:latin typeface="Times New Roman" panose="02020603050405020304" pitchFamily="18" charset="0"/>
                <a:cs typeface="Times New Roman" panose="02020603050405020304" pitchFamily="18" charset="0"/>
              </a:rPr>
              <a:t>in </a:t>
            </a:r>
            <a:r>
              <a:rPr lang="en-US" dirty="0">
                <a:solidFill>
                  <a:srgbClr val="003399"/>
                </a:solidFill>
                <a:latin typeface="Times New Roman" panose="02020603050405020304" pitchFamily="18" charset="0"/>
                <a:cs typeface="Times New Roman" panose="02020603050405020304" pitchFamily="18" charset="0"/>
              </a:rPr>
              <a:t>relation to positioning maps there is no specific difference between digital marketing and any other form of marketing</a:t>
            </a:r>
            <a:r>
              <a:rPr lang="en-US" dirty="0" smtClean="0">
                <a:solidFill>
                  <a:srgbClr val="003399"/>
                </a:solidFill>
                <a:latin typeface="Times New Roman" panose="02020603050405020304" pitchFamily="18" charset="0"/>
                <a:cs typeface="Times New Roman" panose="02020603050405020304" pitchFamily="18" charset="0"/>
              </a:rPr>
              <a:t>. As </a:t>
            </a:r>
            <a:r>
              <a:rPr lang="en-US" dirty="0">
                <a:solidFill>
                  <a:srgbClr val="003399"/>
                </a:solidFill>
                <a:latin typeface="Times New Roman" panose="02020603050405020304" pitchFamily="18" charset="0"/>
                <a:cs typeface="Times New Roman" panose="02020603050405020304" pitchFamily="18" charset="0"/>
              </a:rPr>
              <a:t>mentioned at the start of this book, marketing is the key word. Brand is one of the areas where having an integrated approach is absolutely vital to success. Considering how your brand performs across all marketing considerations is essential, and whilst it is important to include digital within this, it should not have its own separate approach</a:t>
            </a:r>
            <a:r>
              <a:rPr lang="en-US" dirty="0" smtClean="0">
                <a:solidFill>
                  <a:srgbClr val="003399"/>
                </a:solidFill>
                <a:latin typeface="Times New Roman" panose="02020603050405020304" pitchFamily="18" charset="0"/>
                <a:cs typeface="Times New Roman" panose="02020603050405020304" pitchFamily="18" charset="0"/>
              </a:rPr>
              <a:t>. One </a:t>
            </a:r>
            <a:r>
              <a:rPr lang="en-US" dirty="0">
                <a:solidFill>
                  <a:srgbClr val="003399"/>
                </a:solidFill>
                <a:latin typeface="Times New Roman" panose="02020603050405020304" pitchFamily="18" charset="0"/>
                <a:cs typeface="Times New Roman" panose="02020603050405020304" pitchFamily="18" charset="0"/>
              </a:rPr>
              <a:t>thing that is worth bearing in mind here is that it is much easier to launch a brand today than it was in the 20th century. You can fire up your laptop at home, design a logo in Photoshop, create a website using </a:t>
            </a:r>
            <a:r>
              <a:rPr lang="en-US" dirty="0" smtClean="0">
                <a:solidFill>
                  <a:srgbClr val="003399"/>
                </a:solidFill>
                <a:latin typeface="Times New Roman" panose="02020603050405020304" pitchFamily="18" charset="0"/>
                <a:cs typeface="Times New Roman" panose="02020603050405020304" pitchFamily="18" charset="0"/>
              </a:rPr>
              <a:t>WordPress, </a:t>
            </a:r>
            <a:r>
              <a:rPr lang="en-US" dirty="0">
                <a:solidFill>
                  <a:srgbClr val="003399"/>
                </a:solidFill>
                <a:latin typeface="Times New Roman" panose="02020603050405020304" pitchFamily="18" charset="0"/>
                <a:cs typeface="Times New Roman" panose="02020603050405020304" pitchFamily="18" charset="0"/>
              </a:rPr>
              <a:t>create a Twitter account and build an </a:t>
            </a:r>
            <a:r>
              <a:rPr lang="en-US" dirty="0" smtClean="0">
                <a:solidFill>
                  <a:srgbClr val="003399"/>
                </a:solidFill>
                <a:latin typeface="Times New Roman" panose="02020603050405020304" pitchFamily="18" charset="0"/>
                <a:cs typeface="Times New Roman" panose="02020603050405020304" pitchFamily="18" charset="0"/>
              </a:rPr>
              <a:t>AdWords </a:t>
            </a:r>
            <a:r>
              <a:rPr lang="en-US" dirty="0">
                <a:solidFill>
                  <a:srgbClr val="003399"/>
                </a:solidFill>
                <a:latin typeface="Times New Roman" panose="02020603050405020304" pitchFamily="18" charset="0"/>
                <a:cs typeface="Times New Roman" panose="02020603050405020304" pitchFamily="18" charset="0"/>
              </a:rPr>
              <a:t>account all in one evening. You then have a brand and it is being seen by thousands and potentially millions of people almost immediately. Whilst I would never discourage someone from launching their business or moving fast to do so, I would encourage some thought around your customer perception and competitors and this is where perceptual mapping fits </a:t>
            </a:r>
            <a:r>
              <a:rPr lang="en-US" dirty="0" smtClean="0">
                <a:solidFill>
                  <a:srgbClr val="003399"/>
                </a:solidFill>
                <a:latin typeface="Times New Roman" panose="02020603050405020304" pitchFamily="18" charset="0"/>
                <a:cs typeface="Times New Roman" panose="02020603050405020304" pitchFamily="18" charset="0"/>
              </a:rPr>
              <a:t>in . Customer </a:t>
            </a:r>
            <a:r>
              <a:rPr lang="en-US" dirty="0">
                <a:solidFill>
                  <a:srgbClr val="003399"/>
                </a:solidFill>
                <a:latin typeface="Times New Roman" panose="02020603050405020304" pitchFamily="18" charset="0"/>
                <a:cs typeface="Times New Roman" panose="02020603050405020304" pitchFamily="18" charset="0"/>
              </a:rPr>
              <a:t>lifetime "</a:t>
            </a:r>
            <a:endParaRPr lang="id-ID" dirty="0">
              <a:solidFill>
                <a:srgbClr val="003399"/>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362022"/>
          </a:xfrm>
          <a:prstGeom prst="rect">
            <a:avLst/>
          </a:prstGeom>
        </p:spPr>
        <p:txBody>
          <a:bodyPr wrap="square">
            <a:spAutoFit/>
          </a:bodyPr>
          <a:lstStyle/>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7925718" y="5954490"/>
            <a:ext cx="3259523" cy="646331"/>
          </a:xfrm>
          <a:prstGeom prst="rect">
            <a:avLst/>
          </a:prstGeom>
          <a:solidFill>
            <a:schemeClr val="bg1">
              <a:lumMod val="95000"/>
            </a:schemeClr>
          </a:solidFill>
        </p:spPr>
        <p:txBody>
          <a:bodyPr wrap="square" rtlCol="0">
            <a:spAutoFit/>
          </a:bodyPr>
          <a:lstStyle/>
          <a:p>
            <a:pPr algn="ctr"/>
            <a:r>
              <a:rPr lang="en-US" b="1" dirty="0" smtClean="0">
                <a:solidFill>
                  <a:srgbClr val="00B0F0"/>
                </a:solidFill>
                <a:latin typeface="Times New Roman" panose="02020603050405020304" pitchFamily="18" charset="0"/>
                <a:cs typeface="Times New Roman" panose="02020603050405020304" pitchFamily="18" charset="0"/>
              </a:rPr>
              <a:t>BRAND OR PERCEPTUAL POSITIONING MAP</a:t>
            </a:r>
            <a:endParaRPr lang="en-US"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p:cNvSpPr/>
          <p:nvPr/>
        </p:nvSpPr>
        <p:spPr>
          <a:xfrm>
            <a:off x="8252488" y="4177091"/>
            <a:ext cx="2489200" cy="1754326"/>
          </a:xfrm>
          <a:prstGeom prst="rect">
            <a:avLst/>
          </a:prstGeom>
          <a:solidFill>
            <a:schemeClr val="bg1"/>
          </a:solidFill>
        </p:spPr>
        <p:txBody>
          <a:bodyPr wrap="square">
            <a:spAutoFit/>
          </a:bodyPr>
          <a:lstStyle/>
          <a:p>
            <a:pPr algn="just"/>
            <a:r>
              <a:rPr lang="en-US" sz="1200" dirty="0">
                <a:solidFill>
                  <a:srgbClr val="C00000"/>
                </a:solidFill>
                <a:latin typeface="Times New Roman" panose="02020603050405020304" pitchFamily="18" charset="0"/>
                <a:cs typeface="Times New Roman" panose="02020603050405020304" pitchFamily="18" charset="0"/>
              </a:rPr>
              <a:t>Summary</a:t>
            </a:r>
          </a:p>
          <a:p>
            <a:pPr algn="just"/>
            <a:r>
              <a:rPr lang="en-US" sz="1200" dirty="0">
                <a:solidFill>
                  <a:srgbClr val="C00000"/>
                </a:solidFill>
                <a:latin typeface="Times New Roman" panose="02020603050405020304" pitchFamily="18" charset="0"/>
                <a:cs typeface="Times New Roman" panose="02020603050405020304" pitchFamily="18" charset="0"/>
              </a:rPr>
              <a:t>A perceptual map is a chart used to illustrate where a product or brand and its competitors are positioned according to consumer perception. Learn how your brand can unlock industry insights through perceptual maps and identify paths into new marketplaces.</a:t>
            </a:r>
          </a:p>
        </p:txBody>
      </p:sp>
    </p:spTree>
    <p:extLst>
      <p:ext uri="{BB962C8B-B14F-4D97-AF65-F5344CB8AC3E}">
        <p14:creationId xmlns:p14="http://schemas.microsoft.com/office/powerpoint/2010/main" val="2763165166"/>
      </p:ext>
    </p:extLst>
  </p:cSld>
  <p:clrMapOvr>
    <a:masterClrMapping/>
  </p:clrMapOvr>
  <p:transition spd="slow">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22799" y="941456"/>
            <a:ext cx="6162083" cy="53171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dirty="0" smtClean="0">
                <a:solidFill>
                  <a:srgbClr val="003399"/>
                </a:solidFill>
                <a:latin typeface="Times New Roman" panose="02020603050405020304" pitchFamily="18" charset="0"/>
                <a:cs typeface="Times New Roman" panose="02020603050405020304" pitchFamily="18" charset="0"/>
              </a:rPr>
              <a:t>Segmentation </a:t>
            </a:r>
          </a:p>
          <a:p>
            <a:pPr algn="just"/>
            <a:endParaRPr lang="en-US" b="1" dirty="0" smtClean="0">
              <a:solidFill>
                <a:srgbClr val="003399"/>
              </a:solidFill>
              <a:latin typeface="Times New Roman" panose="02020603050405020304" pitchFamily="18" charset="0"/>
              <a:cs typeface="Times New Roman" panose="02020603050405020304" pitchFamily="18" charset="0"/>
            </a:endParaRPr>
          </a:p>
          <a:p>
            <a:pPr algn="just"/>
            <a:r>
              <a:rPr lang="en-US" dirty="0" smtClean="0">
                <a:solidFill>
                  <a:srgbClr val="003399"/>
                </a:solidFill>
                <a:latin typeface="Times New Roman" panose="02020603050405020304" pitchFamily="18" charset="0"/>
                <a:cs typeface="Times New Roman" panose="02020603050405020304" pitchFamily="18" charset="0"/>
              </a:rPr>
              <a:t>vitally </a:t>
            </a:r>
            <a:r>
              <a:rPr lang="en-US" dirty="0">
                <a:solidFill>
                  <a:srgbClr val="003399"/>
                </a:solidFill>
                <a:latin typeface="Times New Roman" panose="02020603050405020304" pitchFamily="18" charset="0"/>
                <a:cs typeface="Times New Roman" panose="02020603050405020304" pitchFamily="18" charset="0"/>
              </a:rPr>
              <a:t>important to understand segmentation as well. Consumers will always have similarities in their </a:t>
            </a:r>
            <a:r>
              <a:rPr lang="en-US" dirty="0" smtClean="0">
                <a:solidFill>
                  <a:srgbClr val="003399"/>
                </a:solidFill>
                <a:latin typeface="Times New Roman" panose="02020603050405020304" pitchFamily="18" charset="0"/>
                <a:cs typeface="Times New Roman" panose="02020603050405020304" pitchFamily="18" charset="0"/>
              </a:rPr>
              <a:t>behavior's, </a:t>
            </a:r>
            <a:r>
              <a:rPr lang="en-US" dirty="0">
                <a:solidFill>
                  <a:srgbClr val="003399"/>
                </a:solidFill>
                <a:latin typeface="Times New Roman" panose="02020603050405020304" pitchFamily="18" charset="0"/>
                <a:cs typeface="Times New Roman" panose="02020603050405020304" pitchFamily="18" charset="0"/>
              </a:rPr>
              <a:t>demographics, buying patterns and other factors that enable you to group them into segments. This enables smarter, more appropriate targeting and messaging within your marketing </a:t>
            </a:r>
            <a:r>
              <a:rPr lang="en-US" dirty="0" smtClean="0">
                <a:solidFill>
                  <a:srgbClr val="003399"/>
                </a:solidFill>
                <a:latin typeface="Times New Roman" panose="02020603050405020304" pitchFamily="18" charset="0"/>
                <a:cs typeface="Times New Roman" panose="02020603050405020304" pitchFamily="18" charset="0"/>
              </a:rPr>
              <a:t>communications. These </a:t>
            </a:r>
            <a:r>
              <a:rPr lang="en-US" dirty="0">
                <a:solidFill>
                  <a:srgbClr val="003399"/>
                </a:solidFill>
                <a:latin typeface="Times New Roman" panose="02020603050405020304" pitchFamily="18" charset="0"/>
                <a:cs typeface="Times New Roman" panose="02020603050405020304" pitchFamily="18" charset="0"/>
              </a:rPr>
              <a:t>groups will have different uses for products and varying perspectives on services. Their lifestyles will be inherently different as will be their needs, aspirations, opinions and much </a:t>
            </a:r>
            <a:r>
              <a:rPr lang="en-US" dirty="0" smtClean="0">
                <a:solidFill>
                  <a:srgbClr val="003399"/>
                </a:solidFill>
                <a:latin typeface="Times New Roman" panose="02020603050405020304" pitchFamily="18" charset="0"/>
                <a:cs typeface="Times New Roman" panose="02020603050405020304" pitchFamily="18" charset="0"/>
              </a:rPr>
              <a:t>more. Five </a:t>
            </a:r>
            <a:r>
              <a:rPr lang="en-US" dirty="0">
                <a:solidFill>
                  <a:srgbClr val="003399"/>
                </a:solidFill>
                <a:latin typeface="Times New Roman" panose="02020603050405020304" pitchFamily="18" charset="0"/>
                <a:cs typeface="Times New Roman" panose="02020603050405020304" pitchFamily="18" charset="0"/>
              </a:rPr>
              <a:t>common forms of segmentation - geographic</a:t>
            </a:r>
            <a:r>
              <a:rPr lang="en-US" dirty="0" smtClean="0">
                <a:solidFill>
                  <a:srgbClr val="003399"/>
                </a:solidFill>
                <a:latin typeface="Times New Roman" panose="02020603050405020304" pitchFamily="18" charset="0"/>
                <a:cs typeface="Times New Roman" panose="02020603050405020304" pitchFamily="18" charset="0"/>
              </a:rPr>
              <a:t>, </a:t>
            </a:r>
            <a:r>
              <a:rPr lang="en-US" dirty="0">
                <a:solidFill>
                  <a:srgbClr val="003399"/>
                </a:solidFill>
                <a:latin typeface="Times New Roman" panose="02020603050405020304" pitchFamily="18" charset="0"/>
                <a:cs typeface="Times New Roman" panose="02020603050405020304" pitchFamily="18" charset="0"/>
              </a:rPr>
              <a:t>demographic, </a:t>
            </a:r>
            <a:r>
              <a:rPr lang="en-US" dirty="0" smtClean="0">
                <a:solidFill>
                  <a:srgbClr val="003399"/>
                </a:solidFill>
                <a:latin typeface="Times New Roman" panose="02020603050405020304" pitchFamily="18" charset="0"/>
                <a:cs typeface="Times New Roman" panose="02020603050405020304" pitchFamily="18" charset="0"/>
              </a:rPr>
              <a:t>behavioral, </a:t>
            </a:r>
            <a:r>
              <a:rPr lang="en-US" dirty="0">
                <a:solidFill>
                  <a:srgbClr val="003399"/>
                </a:solidFill>
                <a:latin typeface="Times New Roman" panose="02020603050405020304" pitchFamily="18" charset="0"/>
                <a:cs typeface="Times New Roman" panose="02020603050405020304" pitchFamily="18" charset="0"/>
              </a:rPr>
              <a:t>benefit and psychographic - are listed below, including the advantages and disadvantages of each alongside how businesses use these methods.</a:t>
            </a:r>
            <a:endParaRPr lang="id-ID" dirty="0">
              <a:solidFill>
                <a:srgbClr val="003399"/>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362022"/>
          </a:xfrm>
          <a:prstGeom prst="rect">
            <a:avLst/>
          </a:prstGeom>
        </p:spPr>
        <p:txBody>
          <a:bodyPr wrap="square">
            <a:spAutoFit/>
          </a:bodyPr>
          <a:lstStyle/>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484882" y="5269891"/>
            <a:ext cx="3259523" cy="523220"/>
          </a:xfrm>
          <a:prstGeom prst="rect">
            <a:avLst/>
          </a:prstGeom>
          <a:solidFill>
            <a:schemeClr val="bg1">
              <a:lumMod val="95000"/>
            </a:schemeClr>
          </a:solidFill>
        </p:spPr>
        <p:txBody>
          <a:bodyPr wrap="square" rtlCol="0">
            <a:spAutoFit/>
          </a:bodyPr>
          <a:lstStyle/>
          <a:p>
            <a:pPr algn="ctr"/>
            <a:r>
              <a:rPr lang="en-US" sz="2800" b="1" dirty="0" smtClean="0">
                <a:solidFill>
                  <a:srgbClr val="00B0F0"/>
                </a:solidFill>
                <a:latin typeface="Times New Roman" panose="02020603050405020304" pitchFamily="18" charset="0"/>
                <a:cs typeface="Times New Roman" panose="02020603050405020304" pitchFamily="18" charset="0"/>
              </a:rPr>
              <a:t>SEGMENTATION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Picture 4"/>
          <p:cNvPicPr>
            <a:picLocks noChangeAspect="1"/>
          </p:cNvPicPr>
          <p:nvPr/>
        </p:nvPicPr>
        <p:blipFill>
          <a:blip r:embed="rId3"/>
          <a:stretch>
            <a:fillRect/>
          </a:stretch>
        </p:blipFill>
        <p:spPr>
          <a:xfrm>
            <a:off x="6270443" y="1397681"/>
            <a:ext cx="5779317" cy="3730004"/>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val="1585884837"/>
      </p:ext>
    </p:extLst>
  </p:cSld>
  <p:clrMapOvr>
    <a:masterClrMapping/>
  </p:clrMapOvr>
  <p:transition spd="slow">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BFC32B8-BDEE-2CBC-DFF5-CD482608568C}"/>
              </a:ext>
            </a:extLst>
          </p:cNvPr>
          <p:cNvSpPr/>
          <p:nvPr/>
        </p:nvSpPr>
        <p:spPr>
          <a:xfrm>
            <a:off x="6095999" y="5100949"/>
            <a:ext cx="4151587" cy="988453"/>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 name="Rectangle 1">
            <a:extLst>
              <a:ext uri="{FF2B5EF4-FFF2-40B4-BE49-F238E27FC236}">
                <a16:creationId xmlns:a16="http://schemas.microsoft.com/office/drawing/2014/main" id="{40AD33B2-84DB-498D-99BC-48015ABD3174}"/>
              </a:ext>
            </a:extLst>
          </p:cNvPr>
          <p:cNvSpPr/>
          <p:nvPr/>
        </p:nvSpPr>
        <p:spPr>
          <a:xfrm>
            <a:off x="375921" y="1397680"/>
            <a:ext cx="5720080" cy="49015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smtClean="0">
                <a:solidFill>
                  <a:srgbClr val="003399"/>
                </a:solidFill>
                <a:latin typeface="Times New Roman" panose="02020603050405020304" pitchFamily="18" charset="0"/>
                <a:cs typeface="Times New Roman" panose="02020603050405020304" pitchFamily="18" charset="0"/>
              </a:rPr>
              <a:t>Geographic</a:t>
            </a:r>
          </a:p>
          <a:p>
            <a:endParaRPr lang="en-US" sz="2400" dirty="0" smtClean="0">
              <a:solidFill>
                <a:srgbClr val="003399"/>
              </a:solidFill>
              <a:latin typeface="Times New Roman" panose="02020603050405020304" pitchFamily="18" charset="0"/>
              <a:cs typeface="Times New Roman" panose="02020603050405020304" pitchFamily="18" charset="0"/>
            </a:endParaRPr>
          </a:p>
          <a:p>
            <a:pPr algn="just"/>
            <a:r>
              <a:rPr lang="en-US" sz="2000" dirty="0" smtClean="0">
                <a:solidFill>
                  <a:srgbClr val="003399"/>
                </a:solidFill>
                <a:latin typeface="Times New Roman" panose="02020603050405020304" pitchFamily="18" charset="0"/>
                <a:cs typeface="Times New Roman" panose="02020603050405020304" pitchFamily="18" charset="0"/>
              </a:rPr>
              <a:t>Perhaps </a:t>
            </a:r>
            <a:r>
              <a:rPr lang="en-US" sz="2000" dirty="0">
                <a:solidFill>
                  <a:srgbClr val="003399"/>
                </a:solidFill>
                <a:latin typeface="Times New Roman" panose="02020603050405020304" pitchFamily="18" charset="0"/>
                <a:cs typeface="Times New Roman" panose="02020603050405020304" pitchFamily="18" charset="0"/>
              </a:rPr>
              <a:t>the simplest of all segmentation strategies, this is quite simply the location of the individuals being </a:t>
            </a:r>
            <a:r>
              <a:rPr lang="en-US" sz="2000" dirty="0" smtClean="0">
                <a:solidFill>
                  <a:srgbClr val="003399"/>
                </a:solidFill>
                <a:latin typeface="Times New Roman" panose="02020603050405020304" pitchFamily="18" charset="0"/>
                <a:cs typeface="Times New Roman" panose="02020603050405020304" pitchFamily="18" charset="0"/>
              </a:rPr>
              <a:t>analyzed. Businesses </a:t>
            </a:r>
            <a:r>
              <a:rPr lang="en-US" sz="2000" dirty="0">
                <a:solidFill>
                  <a:srgbClr val="003399"/>
                </a:solidFill>
                <a:latin typeface="Times New Roman" panose="02020603050405020304" pitchFamily="18" charset="0"/>
                <a:cs typeface="Times New Roman" panose="02020603050405020304" pitchFamily="18" charset="0"/>
              </a:rPr>
              <a:t>that have regional retail outlets will have some focus on this but it can also prove a useful tool to understand where to target your marketing. That could be outdoor or press advertising but from a digital perspective it may inform your geo-targeting or data selection for your strategy. The disadvantage is quite simply that this is very basic and tells you next to nothing about the individuals themselves.</a:t>
            </a:r>
            <a:endParaRPr lang="id-ID" sz="2000" dirty="0">
              <a:solidFill>
                <a:srgbClr val="003399"/>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362022"/>
          </a:xfrm>
          <a:prstGeom prst="rect">
            <a:avLst/>
          </a:prstGeom>
        </p:spPr>
        <p:txBody>
          <a:bodyPr wrap="square">
            <a:spAutoFit/>
          </a:bodyPr>
          <a:lstStyle/>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095999" y="5373541"/>
            <a:ext cx="4113898" cy="400110"/>
          </a:xfrm>
          <a:prstGeom prst="rect">
            <a:avLst/>
          </a:prstGeom>
          <a:noFill/>
        </p:spPr>
        <p:txBody>
          <a:bodyPr wrap="square" rtlCol="0">
            <a:spAutoFit/>
          </a:bodyPr>
          <a:lstStyle/>
          <a:p>
            <a:pPr algn="ctr"/>
            <a:r>
              <a:rPr lang="en-US" sz="2000" b="1" dirty="0" smtClean="0">
                <a:solidFill>
                  <a:schemeClr val="accent1">
                    <a:lumMod val="50000"/>
                  </a:schemeClr>
                </a:solidFill>
                <a:latin typeface="Times New Roman" panose="02020603050405020304" pitchFamily="18" charset="0"/>
                <a:cs typeface="Times New Roman" panose="02020603050405020304" pitchFamily="18" charset="0"/>
              </a:rPr>
              <a:t>GEOGRAPHIC SEGMENTATION</a:t>
            </a:r>
            <a:endParaRPr lang="en-US" sz="2000" b="1" dirty="0">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p:cNvPicPr>
            <a:picLocks noChangeAspect="1"/>
          </p:cNvPicPr>
          <p:nvPr/>
        </p:nvPicPr>
        <p:blipFill>
          <a:blip r:embed="rId3"/>
          <a:stretch>
            <a:fillRect/>
          </a:stretch>
        </p:blipFill>
        <p:spPr>
          <a:xfrm>
            <a:off x="6699954" y="1358957"/>
            <a:ext cx="5120005" cy="3657600"/>
          </a:xfrm>
          <a:prstGeom prst="rect">
            <a:avLst/>
          </a:prstGeom>
        </p:spPr>
      </p:pic>
    </p:spTree>
    <p:extLst>
      <p:ext uri="{BB962C8B-B14F-4D97-AF65-F5344CB8AC3E}">
        <p14:creationId xmlns:p14="http://schemas.microsoft.com/office/powerpoint/2010/main" val="2250229712"/>
      </p:ext>
    </p:extLst>
  </p:cSld>
  <p:clrMapOvr>
    <a:masterClrMapping/>
  </p:clrMapOvr>
  <p:transition spd="slow">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223520" y="556143"/>
            <a:ext cx="8919573" cy="573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340860" y="6252915"/>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p:cNvSpPr/>
          <p:nvPr/>
        </p:nvSpPr>
        <p:spPr>
          <a:xfrm>
            <a:off x="276860" y="1212844"/>
            <a:ext cx="6096000" cy="4801314"/>
          </a:xfrm>
          <a:prstGeom prst="rect">
            <a:avLst/>
          </a:prstGeom>
          <a:solidFill>
            <a:schemeClr val="bg1"/>
          </a:solidFill>
        </p:spPr>
        <p:txBody>
          <a:bodyPr>
            <a:spAutoFit/>
          </a:bodyPr>
          <a:lstStyle/>
          <a:p>
            <a:pPr algn="just"/>
            <a:r>
              <a:rPr lang="en-US" sz="2000" b="1" dirty="0" smtClean="0">
                <a:solidFill>
                  <a:srgbClr val="003399"/>
                </a:solidFill>
                <a:latin typeface="Times New Roman" panose="02020603050405020304" pitchFamily="18" charset="0"/>
                <a:cs typeface="Times New Roman" panose="02020603050405020304" pitchFamily="18" charset="0"/>
              </a:rPr>
              <a:t>Demographic</a:t>
            </a:r>
            <a:r>
              <a:rPr lang="en-US" dirty="0" smtClean="0">
                <a:solidFill>
                  <a:srgbClr val="003399"/>
                </a:solidFill>
                <a:latin typeface="Times New Roman" panose="02020603050405020304" pitchFamily="18" charset="0"/>
                <a:cs typeface="Times New Roman" panose="02020603050405020304" pitchFamily="18" charset="0"/>
              </a:rPr>
              <a:t> A </a:t>
            </a:r>
            <a:r>
              <a:rPr lang="en-US" dirty="0">
                <a:solidFill>
                  <a:srgbClr val="003399"/>
                </a:solidFill>
                <a:latin typeface="Times New Roman" panose="02020603050405020304" pitchFamily="18" charset="0"/>
                <a:cs typeface="Times New Roman" panose="02020603050405020304" pitchFamily="18" charset="0"/>
              </a:rPr>
              <a:t>very common form of segmentation, demographics includes factors such as age, race, gender, education, employment, income and economic status. It is therefore an area of segmentation that gives a reflection of the characteristics of a group of people. Demographic segmentation is used by governments and a very broad range of organizations as it can answer questions such as 'Who can afford to buy my product?' and Will this group of consumers be the right age range for my </a:t>
            </a:r>
            <a:r>
              <a:rPr lang="en-US" dirty="0" smtClean="0">
                <a:solidFill>
                  <a:srgbClr val="003399"/>
                </a:solidFill>
                <a:latin typeface="Times New Roman" panose="02020603050405020304" pitchFamily="18" charset="0"/>
                <a:cs typeface="Times New Roman" panose="02020603050405020304" pitchFamily="18" charset="0"/>
              </a:rPr>
              <a:t>product ? ‘ The </a:t>
            </a:r>
            <a:r>
              <a:rPr lang="en-US" dirty="0">
                <a:solidFill>
                  <a:srgbClr val="003399"/>
                </a:solidFill>
                <a:latin typeface="Times New Roman" panose="02020603050405020304" pitchFamily="18" charset="0"/>
                <a:cs typeface="Times New Roman" panose="02020603050405020304" pitchFamily="18" charset="0"/>
              </a:rPr>
              <a:t>disadvantage of this type of segmentation is that there is a large assumption that people with similar characteristics will behave similarly, which is far from the truth. If someone is a French, 45-year-old factory worker who has had a poor education will they behave the same way as all their colleagues in the factory who are of roughly the same age</a:t>
            </a:r>
            <a:r>
              <a:rPr lang="en-US" dirty="0" smtClean="0">
                <a:solidFill>
                  <a:srgbClr val="003399"/>
                </a:solidFill>
                <a:latin typeface="Times New Roman" panose="02020603050405020304" pitchFamily="18" charset="0"/>
                <a:cs typeface="Times New Roman" panose="02020603050405020304" pitchFamily="18" charset="0"/>
              </a:rPr>
              <a:t>? No</a:t>
            </a:r>
            <a:r>
              <a:rPr lang="en-US" dirty="0">
                <a:solidFill>
                  <a:srgbClr val="003399"/>
                </a:solidFill>
                <a:latin typeface="Times New Roman" panose="02020603050405020304" pitchFamily="18" charset="0"/>
                <a:cs typeface="Times New Roman" panose="02020603050405020304" pitchFamily="18" charset="0"/>
              </a:rPr>
              <a:t>. They will have different passions, hobbies and much more. To understand this in more detail we need to understand </a:t>
            </a:r>
            <a:r>
              <a:rPr lang="en-US" dirty="0" smtClean="0">
                <a:solidFill>
                  <a:srgbClr val="003399"/>
                </a:solidFill>
                <a:latin typeface="Times New Roman" panose="02020603050405020304" pitchFamily="18" charset="0"/>
                <a:cs typeface="Times New Roman" panose="02020603050405020304" pitchFamily="18" charset="0"/>
              </a:rPr>
              <a:t>behavioral </a:t>
            </a:r>
            <a:r>
              <a:rPr lang="en-US" dirty="0">
                <a:solidFill>
                  <a:srgbClr val="003399"/>
                </a:solidFill>
                <a:latin typeface="Times New Roman" panose="02020603050405020304" pitchFamily="18" charset="0"/>
                <a:cs typeface="Times New Roman" panose="02020603050405020304" pitchFamily="18" charset="0"/>
              </a:rPr>
              <a:t>segmentation.</a:t>
            </a:r>
          </a:p>
        </p:txBody>
      </p:sp>
      <p:pic>
        <p:nvPicPr>
          <p:cNvPr id="3" name="Picture 2"/>
          <p:cNvPicPr>
            <a:picLocks noChangeAspect="1"/>
          </p:cNvPicPr>
          <p:nvPr/>
        </p:nvPicPr>
        <p:blipFill>
          <a:blip r:embed="rId3"/>
          <a:stretch>
            <a:fillRect/>
          </a:stretch>
        </p:blipFill>
        <p:spPr>
          <a:xfrm>
            <a:off x="6726855" y="1212844"/>
            <a:ext cx="4974486" cy="4548004"/>
          </a:xfrm>
          <a:prstGeom prst="rect">
            <a:avLst/>
          </a:prstGeom>
          <a:ln>
            <a:noFill/>
          </a:ln>
          <a:effectLst>
            <a:softEdge rad="112500"/>
          </a:effectLst>
        </p:spPr>
      </p:pic>
      <p:sp>
        <p:nvSpPr>
          <p:cNvPr id="18" name="Rectangle 17">
            <a:extLst>
              <a:ext uri="{FF2B5EF4-FFF2-40B4-BE49-F238E27FC236}">
                <a16:creationId xmlns:a16="http://schemas.microsoft.com/office/drawing/2014/main" id="{9BFC32B8-BDEE-2CBC-DFF5-CD482608568C}"/>
              </a:ext>
            </a:extLst>
          </p:cNvPr>
          <p:cNvSpPr/>
          <p:nvPr/>
        </p:nvSpPr>
        <p:spPr>
          <a:xfrm>
            <a:off x="6372860" y="5227435"/>
            <a:ext cx="2476850" cy="5334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ea typeface="Roboto Light" panose="02000000000000000000" pitchFamily="2" charset="0"/>
              </a:rPr>
              <a:t>DEMOGRAPHIC SEGMENTATION</a:t>
            </a:r>
            <a:endParaRPr lang="en-US" sz="1400" dirty="0">
              <a:ea typeface="Roboto Light" panose="02000000000000000000" pitchFamily="2" charset="0"/>
            </a:endParaRPr>
          </a:p>
        </p:txBody>
      </p:sp>
    </p:spTree>
    <p:extLst>
      <p:ext uri="{BB962C8B-B14F-4D97-AF65-F5344CB8AC3E}">
        <p14:creationId xmlns:p14="http://schemas.microsoft.com/office/powerpoint/2010/main" val="2502378500"/>
      </p:ext>
    </p:extLst>
  </p:cSld>
  <p:clrMapOvr>
    <a:masterClrMapping/>
  </p:clrMapOvr>
  <p:transition spd="slow">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6486055" y="1281522"/>
            <a:ext cx="5557140" cy="4247548"/>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flipV="1">
            <a:off x="223520" y="556143"/>
            <a:ext cx="8919573" cy="573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8376469" y="6256673"/>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p:cNvSpPr/>
          <p:nvPr/>
        </p:nvSpPr>
        <p:spPr>
          <a:xfrm>
            <a:off x="340561" y="358191"/>
            <a:ext cx="7320079" cy="923330"/>
          </a:xfrm>
          <a:prstGeom prst="rect">
            <a:avLst/>
          </a:prstGeom>
        </p:spPr>
        <p:txBody>
          <a:bodyPr wrap="square">
            <a:spAutoFit/>
          </a:bodyPr>
          <a:lstStyle/>
          <a:p>
            <a:endParaRPr lang="en-US" b="1" dirty="0" smtClean="0">
              <a:solidFill>
                <a:srgbClr val="1375B0"/>
              </a:solidFill>
              <a:latin typeface="Nunito Sans"/>
            </a:endParaRPr>
          </a:p>
          <a:p>
            <a:pPr algn="just"/>
            <a:endParaRPr lang="en-US" dirty="0" smtClean="0">
              <a:solidFill>
                <a:schemeClr val="bg1"/>
              </a:solidFill>
              <a:latin typeface="-apple-system"/>
            </a:endParaRPr>
          </a:p>
          <a:p>
            <a:pPr algn="just"/>
            <a:endParaRPr lang="en-US" b="0" i="0" dirty="0">
              <a:solidFill>
                <a:schemeClr val="bg1"/>
              </a:solidFill>
              <a:effectLst/>
              <a:latin typeface="-apple-system"/>
            </a:endParaRPr>
          </a:p>
        </p:txBody>
      </p:sp>
      <p:sp>
        <p:nvSpPr>
          <p:cNvPr id="7" name="Rectangle 6"/>
          <p:cNvSpPr/>
          <p:nvPr/>
        </p:nvSpPr>
        <p:spPr>
          <a:xfrm>
            <a:off x="223520" y="1004639"/>
            <a:ext cx="6096000" cy="5632311"/>
          </a:xfrm>
          <a:prstGeom prst="rect">
            <a:avLst/>
          </a:prstGeom>
          <a:solidFill>
            <a:schemeClr val="bg1"/>
          </a:solidFill>
        </p:spPr>
        <p:txBody>
          <a:bodyPr>
            <a:spAutoFit/>
          </a:bodyPr>
          <a:lstStyle/>
          <a:p>
            <a:pPr algn="just"/>
            <a:r>
              <a:rPr lang="en-US" sz="2000" b="1" dirty="0" smtClean="0">
                <a:solidFill>
                  <a:srgbClr val="003399"/>
                </a:solidFill>
                <a:latin typeface="Times New Roman" panose="02020603050405020304" pitchFamily="18" charset="0"/>
                <a:cs typeface="Times New Roman" panose="02020603050405020304" pitchFamily="18" charset="0"/>
              </a:rPr>
              <a:t>Behavioral</a:t>
            </a:r>
            <a:r>
              <a:rPr lang="en-US" sz="2000" dirty="0" smtClean="0">
                <a:solidFill>
                  <a:srgbClr val="003399"/>
                </a:solidFill>
                <a:latin typeface="Times New Roman" panose="02020603050405020304" pitchFamily="18" charset="0"/>
                <a:cs typeface="Times New Roman" panose="02020603050405020304" pitchFamily="18" charset="0"/>
              </a:rPr>
              <a:t> </a:t>
            </a:r>
            <a:r>
              <a:rPr lang="en-US" sz="2000" dirty="0">
                <a:solidFill>
                  <a:srgbClr val="003399"/>
                </a:solidFill>
                <a:latin typeface="Times New Roman" panose="02020603050405020304" pitchFamily="18" charset="0"/>
                <a:cs typeface="Times New Roman" panose="02020603050405020304" pitchFamily="18" charset="0"/>
              </a:rPr>
              <a:t>segmentation is becoming increasingly possible</a:t>
            </a:r>
            <a:r>
              <a:rPr lang="en-US" sz="2000" dirty="0" smtClean="0">
                <a:solidFill>
                  <a:srgbClr val="003399"/>
                </a:solidFill>
                <a:latin typeface="Times New Roman" panose="02020603050405020304" pitchFamily="18" charset="0"/>
                <a:cs typeface="Times New Roman" panose="02020603050405020304" pitchFamily="18" charset="0"/>
              </a:rPr>
              <a:t>. It </a:t>
            </a:r>
            <a:r>
              <a:rPr lang="en-US" sz="2000" dirty="0">
                <a:solidFill>
                  <a:srgbClr val="003399"/>
                </a:solidFill>
                <a:latin typeface="Times New Roman" panose="02020603050405020304" pitchFamily="18" charset="0"/>
                <a:cs typeface="Times New Roman" panose="02020603050405020304" pitchFamily="18" charset="0"/>
              </a:rPr>
              <a:t>has historically been difficult to understand consumer </a:t>
            </a:r>
            <a:r>
              <a:rPr lang="en-US" sz="2000" dirty="0" smtClean="0">
                <a:solidFill>
                  <a:srgbClr val="003399"/>
                </a:solidFill>
                <a:latin typeface="Times New Roman" panose="02020603050405020304" pitchFamily="18" charset="0"/>
                <a:cs typeface="Times New Roman" panose="02020603050405020304" pitchFamily="18" charset="0"/>
              </a:rPr>
              <a:t>behavior </a:t>
            </a:r>
            <a:r>
              <a:rPr lang="en-US" sz="2000" dirty="0">
                <a:solidFill>
                  <a:srgbClr val="003399"/>
                </a:solidFill>
                <a:latin typeface="Times New Roman" panose="02020603050405020304" pitchFamily="18" charset="0"/>
                <a:cs typeface="Times New Roman" panose="02020603050405020304" pitchFamily="18" charset="0"/>
              </a:rPr>
              <a:t>but in the big data world we are able to understand consumers a lot more, especially those in the digital space. This method groups consumers by buying patterns and usage </a:t>
            </a:r>
            <a:r>
              <a:rPr lang="en-US" sz="2000" dirty="0" smtClean="0">
                <a:solidFill>
                  <a:srgbClr val="003399"/>
                </a:solidFill>
                <a:latin typeface="Times New Roman" panose="02020603050405020304" pitchFamily="18" charset="0"/>
                <a:cs typeface="Times New Roman" panose="02020603050405020304" pitchFamily="18" charset="0"/>
              </a:rPr>
              <a:t>behaviors. </a:t>
            </a:r>
            <a:r>
              <a:rPr lang="en-US" sz="2000" dirty="0">
                <a:solidFill>
                  <a:srgbClr val="003399"/>
                </a:solidFill>
                <a:latin typeface="Times New Roman" panose="02020603050405020304" pitchFamily="18" charset="0"/>
                <a:cs typeface="Times New Roman" panose="02020603050405020304" pitchFamily="18" charset="0"/>
              </a:rPr>
              <a:t>This is an excellent way of talking to individuals in a way that is highly likely to resonate with them. It is useful when talking about specific products or use occasions</a:t>
            </a:r>
            <a:r>
              <a:rPr lang="en-US" sz="2000" dirty="0" smtClean="0">
                <a:solidFill>
                  <a:srgbClr val="003399"/>
                </a:solidFill>
                <a:latin typeface="Times New Roman" panose="02020603050405020304" pitchFamily="18" charset="0"/>
                <a:cs typeface="Times New Roman" panose="02020603050405020304" pitchFamily="18" charset="0"/>
              </a:rPr>
              <a:t>. Behavioral </a:t>
            </a:r>
            <a:r>
              <a:rPr lang="en-US" sz="2000" dirty="0">
                <a:solidFill>
                  <a:srgbClr val="003399"/>
                </a:solidFill>
                <a:latin typeface="Times New Roman" panose="02020603050405020304" pitchFamily="18" charset="0"/>
                <a:cs typeface="Times New Roman" panose="02020603050405020304" pitchFamily="18" charset="0"/>
              </a:rPr>
              <a:t>does not of course give such a black-and-white view as demographic segmentation and therefore is not an exact science. For example, </a:t>
            </a:r>
            <a:r>
              <a:rPr lang="en-US" sz="2000" dirty="0" smtClean="0">
                <a:solidFill>
                  <a:srgbClr val="003399"/>
                </a:solidFill>
                <a:latin typeface="Times New Roman" panose="02020603050405020304" pitchFamily="18" charset="0"/>
                <a:cs typeface="Times New Roman" panose="02020603050405020304" pitchFamily="18" charset="0"/>
              </a:rPr>
              <a:t>behavior </a:t>
            </a:r>
            <a:r>
              <a:rPr lang="en-US" sz="2000" dirty="0">
                <a:solidFill>
                  <a:srgbClr val="003399"/>
                </a:solidFill>
                <a:latin typeface="Times New Roman" panose="02020603050405020304" pitchFamily="18" charset="0"/>
                <a:cs typeface="Times New Roman" panose="02020603050405020304" pitchFamily="18" charset="0"/>
              </a:rPr>
              <a:t>can change with your lifestyle. Divorce, children and retirement are key examples of when life changes could result in </a:t>
            </a:r>
            <a:r>
              <a:rPr lang="en-US" sz="2000" dirty="0" smtClean="0">
                <a:solidFill>
                  <a:srgbClr val="003399"/>
                </a:solidFill>
                <a:latin typeface="Times New Roman" panose="02020603050405020304" pitchFamily="18" charset="0"/>
                <a:cs typeface="Times New Roman" panose="02020603050405020304" pitchFamily="18" charset="0"/>
              </a:rPr>
              <a:t>behavior </a:t>
            </a:r>
            <a:r>
              <a:rPr lang="en-US" sz="2000" dirty="0">
                <a:solidFill>
                  <a:srgbClr val="003399"/>
                </a:solidFill>
                <a:latin typeface="Times New Roman" panose="02020603050405020304" pitchFamily="18" charset="0"/>
                <a:cs typeface="Times New Roman" panose="02020603050405020304" pitchFamily="18" charset="0"/>
              </a:rPr>
              <a:t>changes. It is therefore vital to be working with data that is up to date</a:t>
            </a:r>
            <a:r>
              <a:rPr lang="en-US" sz="2000" dirty="0" smtClean="0">
                <a:solidFill>
                  <a:srgbClr val="003399"/>
                </a:solidFill>
                <a:latin typeface="Times New Roman" panose="02020603050405020304" pitchFamily="18" charset="0"/>
                <a:cs typeface="Times New Roman" panose="02020603050405020304" pitchFamily="18" charset="0"/>
              </a:rPr>
              <a:t>. With behavioral </a:t>
            </a:r>
            <a:r>
              <a:rPr lang="en-US" sz="2000" dirty="0">
                <a:solidFill>
                  <a:srgbClr val="003399"/>
                </a:solidFill>
                <a:latin typeface="Times New Roman" panose="02020603050405020304" pitchFamily="18" charset="0"/>
                <a:cs typeface="Times New Roman" panose="02020603050405020304" pitchFamily="18" charset="0"/>
              </a:rPr>
              <a:t>segmentation you have the advantage of being highly relevant to your audience whilst also running the risk of missing the mark completely.</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319520" y="5182249"/>
            <a:ext cx="4113898" cy="830997"/>
          </a:xfrm>
          <a:prstGeom prst="rect">
            <a:avLst/>
          </a:prstGeom>
          <a:solidFill>
            <a:srgbClr val="92D050"/>
          </a:solidFill>
        </p:spPr>
        <p:txBody>
          <a:bodyPr wrap="square" rtlCol="0">
            <a:spAutoFit/>
          </a:bodyPr>
          <a:lstStyle/>
          <a:p>
            <a:pPr algn="ctr"/>
            <a:r>
              <a:rPr lang="en-US" sz="2400" b="1" dirty="0" smtClean="0">
                <a:solidFill>
                  <a:schemeClr val="accent1">
                    <a:lumMod val="75000"/>
                  </a:schemeClr>
                </a:solidFill>
                <a:latin typeface="Times New Roman" panose="02020603050405020304" pitchFamily="18" charset="0"/>
                <a:cs typeface="Times New Roman" panose="02020603050405020304" pitchFamily="18" charset="0"/>
              </a:rPr>
              <a:t>BEHAVIOURAL SEGMENTATION</a:t>
            </a:r>
            <a:endParaRPr lang="en-US" sz="2400" b="1" dirty="0">
              <a:solidFill>
                <a:schemeClr val="accent1">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594832"/>
      </p:ext>
    </p:extLst>
  </p:cSld>
  <p:clrMapOvr>
    <a:masterClrMapping/>
  </p:clrMapOvr>
  <p:transition spd="slow">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8103307" y="4986444"/>
            <a:ext cx="2787562" cy="461665"/>
          </a:xfrm>
          <a:prstGeom prst="rect">
            <a:avLst/>
          </a:prstGeom>
          <a:noFill/>
        </p:spPr>
        <p:txBody>
          <a:bodyPr wrap="square" rtlCol="0">
            <a:spAutoFit/>
          </a:bodyPr>
          <a:lstStyle/>
          <a:p>
            <a:pPr algn="ctr"/>
            <a:r>
              <a:rPr lang="en-US" sz="2400" b="1" dirty="0" smtClean="0">
                <a:solidFill>
                  <a:srgbClr val="00B0F0"/>
                </a:solidFill>
                <a:latin typeface="Times New Roman" panose="02020603050405020304" pitchFamily="18" charset="0"/>
                <a:cs typeface="Times New Roman" panose="02020603050405020304" pitchFamily="18" charset="0"/>
              </a:rPr>
              <a:t>BENEFITS</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223520" y="556143"/>
            <a:ext cx="8919573" cy="573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447292" y="6326673"/>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p:cNvSpPr/>
          <p:nvPr/>
        </p:nvSpPr>
        <p:spPr>
          <a:xfrm>
            <a:off x="344104" y="650282"/>
            <a:ext cx="7885495" cy="646331"/>
          </a:xfrm>
          <a:prstGeom prst="rect">
            <a:avLst/>
          </a:prstGeom>
        </p:spPr>
        <p:txBody>
          <a:bodyPr wrap="square">
            <a:spAutoFit/>
          </a:bodyPr>
          <a:lstStyle/>
          <a:p>
            <a:pPr algn="just"/>
            <a:endParaRPr lang="en-US" dirty="0">
              <a:solidFill>
                <a:prstClr val="white"/>
              </a:solidFill>
              <a:latin typeface="-apple-system"/>
            </a:endParaRPr>
          </a:p>
          <a:p>
            <a:pPr lvl="0" algn="just"/>
            <a:endParaRPr lang="en-US" dirty="0">
              <a:solidFill>
                <a:prstClr val="white"/>
              </a:solidFill>
              <a:latin typeface="-apple-system"/>
            </a:endParaRPr>
          </a:p>
        </p:txBody>
      </p:sp>
      <p:sp>
        <p:nvSpPr>
          <p:cNvPr id="5" name="Rectangle 4"/>
          <p:cNvSpPr/>
          <p:nvPr/>
        </p:nvSpPr>
        <p:spPr>
          <a:xfrm>
            <a:off x="436880" y="1296613"/>
            <a:ext cx="6604000" cy="4585871"/>
          </a:xfrm>
          <a:prstGeom prst="rect">
            <a:avLst/>
          </a:prstGeom>
          <a:solidFill>
            <a:schemeClr val="bg1"/>
          </a:solidFill>
        </p:spPr>
        <p:txBody>
          <a:bodyPr wrap="square">
            <a:spAutoFit/>
          </a:bodyPr>
          <a:lstStyle/>
          <a:p>
            <a:pPr algn="just"/>
            <a:r>
              <a:rPr lang="en-US" sz="2000" b="1" dirty="0" smtClean="0">
                <a:solidFill>
                  <a:srgbClr val="003399"/>
                </a:solidFill>
                <a:latin typeface="Times New Roman" panose="02020603050405020304" pitchFamily="18" charset="0"/>
                <a:cs typeface="Times New Roman" panose="02020603050405020304" pitchFamily="18" charset="0"/>
              </a:rPr>
              <a:t>Benefit </a:t>
            </a:r>
          </a:p>
          <a:p>
            <a:pPr algn="just"/>
            <a:endParaRPr lang="en-US" sz="2000" b="1" dirty="0" smtClean="0">
              <a:solidFill>
                <a:srgbClr val="003399"/>
              </a:solidFill>
              <a:latin typeface="Times New Roman" panose="02020603050405020304" pitchFamily="18" charset="0"/>
              <a:cs typeface="Times New Roman" panose="02020603050405020304" pitchFamily="18" charset="0"/>
            </a:endParaRPr>
          </a:p>
          <a:p>
            <a:pPr algn="just"/>
            <a:r>
              <a:rPr lang="en-US" dirty="0" smtClean="0">
                <a:solidFill>
                  <a:srgbClr val="003399"/>
                </a:solidFill>
                <a:latin typeface="Times New Roman" panose="02020603050405020304" pitchFamily="18" charset="0"/>
                <a:cs typeface="Times New Roman" panose="02020603050405020304" pitchFamily="18" charset="0"/>
              </a:rPr>
              <a:t>Something </a:t>
            </a:r>
            <a:r>
              <a:rPr lang="en-US" dirty="0">
                <a:solidFill>
                  <a:srgbClr val="003399"/>
                </a:solidFill>
                <a:latin typeface="Times New Roman" panose="02020603050405020304" pitchFamily="18" charset="0"/>
                <a:cs typeface="Times New Roman" panose="02020603050405020304" pitchFamily="18" charset="0"/>
              </a:rPr>
              <a:t>that is vital to understand in marketing, and in fact business in general, is that perception is key. How you are perceived will impact your career - we all know the clichés about first impressions. Well, this form of segmentation is based around </a:t>
            </a:r>
            <a:r>
              <a:rPr lang="en-US" b="1" dirty="0">
                <a:solidFill>
                  <a:srgbClr val="003399"/>
                </a:solidFill>
                <a:latin typeface="Times New Roman" panose="02020603050405020304" pitchFamily="18" charset="0"/>
                <a:cs typeface="Times New Roman" panose="02020603050405020304" pitchFamily="18" charset="0"/>
              </a:rPr>
              <a:t>consumer perceived </a:t>
            </a:r>
            <a:r>
              <a:rPr lang="en-US" b="1" dirty="0" smtClean="0">
                <a:solidFill>
                  <a:srgbClr val="003399"/>
                </a:solidFill>
                <a:latin typeface="Times New Roman" panose="02020603050405020304" pitchFamily="18" charset="0"/>
                <a:cs typeface="Times New Roman" panose="02020603050405020304" pitchFamily="18" charset="0"/>
              </a:rPr>
              <a:t>benefit </a:t>
            </a:r>
            <a:r>
              <a:rPr lang="en-US" dirty="0" smtClean="0">
                <a:solidFill>
                  <a:srgbClr val="003399"/>
                </a:solidFill>
                <a:latin typeface="Times New Roman" panose="02020603050405020304" pitchFamily="18" charset="0"/>
                <a:cs typeface="Times New Roman" panose="02020603050405020304" pitchFamily="18" charset="0"/>
              </a:rPr>
              <a:t>.</a:t>
            </a:r>
            <a:r>
              <a:rPr lang="en-US" dirty="0">
                <a:solidFill>
                  <a:srgbClr val="003399"/>
                </a:solidFill>
                <a:latin typeface="Times New Roman" panose="02020603050405020304" pitchFamily="18" charset="0"/>
                <a:cs typeface="Times New Roman" panose="02020603050405020304" pitchFamily="18" charset="0"/>
              </a:rPr>
              <a:t>Many businesses use this to understand the consumer base and to inform product development and marketing opportunities. A good example of this is the fashion industry</a:t>
            </a:r>
            <a:r>
              <a:rPr lang="en-US" dirty="0" smtClean="0">
                <a:solidFill>
                  <a:srgbClr val="003399"/>
                </a:solidFill>
                <a:latin typeface="Times New Roman" panose="02020603050405020304" pitchFamily="18" charset="0"/>
                <a:cs typeface="Times New Roman" panose="02020603050405020304" pitchFamily="18" charset="0"/>
              </a:rPr>
              <a:t>. If </a:t>
            </a:r>
            <a:r>
              <a:rPr lang="en-US" dirty="0">
                <a:solidFill>
                  <a:srgbClr val="003399"/>
                </a:solidFill>
                <a:latin typeface="Times New Roman" panose="02020603050405020304" pitchFamily="18" charset="0"/>
                <a:cs typeface="Times New Roman" panose="02020603050405020304" pitchFamily="18" charset="0"/>
              </a:rPr>
              <a:t>you imagine retailers of coats and jackets: some consumers will look for warm winter coats for their ski holidays, some for all-weather jackets for their outdoor lifestyle, some for lightweight jackets they can wear whilst exercising, some for smart coats for work and some purely for fashion. The perceived benefit of your coat will appeal differently to each different segment, so perhaps you need to change </a:t>
            </a:r>
            <a:r>
              <a:rPr lang="en-US" dirty="0" smtClean="0">
                <a:solidFill>
                  <a:srgbClr val="003399"/>
                </a:solidFill>
                <a:latin typeface="Times New Roman" panose="02020603050405020304" pitchFamily="18" charset="0"/>
                <a:cs typeface="Times New Roman" panose="02020603050405020304" pitchFamily="18" charset="0"/>
              </a:rPr>
              <a:t>the  </a:t>
            </a:r>
            <a:r>
              <a:rPr lang="en-US" dirty="0">
                <a:solidFill>
                  <a:srgbClr val="003399"/>
                </a:solidFill>
                <a:latin typeface="Times New Roman" panose="02020603050405020304" pitchFamily="18" charset="0"/>
                <a:cs typeface="Times New Roman" panose="02020603050405020304" pitchFamily="18" charset="0"/>
              </a:rPr>
              <a:t>perception of your coat or bring out a new range to appeal to a new segment.</a:t>
            </a:r>
          </a:p>
        </p:txBody>
      </p:sp>
      <p:pic>
        <p:nvPicPr>
          <p:cNvPr id="6" name="Picture 5"/>
          <p:cNvPicPr>
            <a:picLocks noChangeAspect="1"/>
          </p:cNvPicPr>
          <p:nvPr/>
        </p:nvPicPr>
        <p:blipFill>
          <a:blip r:embed="rId3"/>
          <a:stretch>
            <a:fillRect/>
          </a:stretch>
        </p:blipFill>
        <p:spPr>
          <a:xfrm>
            <a:off x="7609841" y="1540066"/>
            <a:ext cx="3932198" cy="3204654"/>
          </a:xfrm>
          <a:prstGeom prst="rect">
            <a:avLst/>
          </a:prstGeom>
          <a:ln>
            <a:noFill/>
          </a:ln>
          <a:effectLst>
            <a:softEdge rad="112500"/>
          </a:effectLst>
        </p:spPr>
      </p:pic>
    </p:spTree>
    <p:extLst>
      <p:ext uri="{BB962C8B-B14F-4D97-AF65-F5344CB8AC3E}">
        <p14:creationId xmlns:p14="http://schemas.microsoft.com/office/powerpoint/2010/main" val="2540610742"/>
      </p:ext>
    </p:extLst>
  </p:cSld>
  <p:clrMapOvr>
    <a:masterClrMapping/>
  </p:clrMapOvr>
  <p:transition spd="slow">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223520" y="556143"/>
            <a:ext cx="8919573" cy="573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p:cNvSpPr/>
          <p:nvPr/>
        </p:nvSpPr>
        <p:spPr>
          <a:xfrm>
            <a:off x="613759" y="1070816"/>
            <a:ext cx="5350161" cy="4647426"/>
          </a:xfrm>
          <a:prstGeom prst="rect">
            <a:avLst/>
          </a:prstGeom>
          <a:solidFill>
            <a:schemeClr val="bg1"/>
          </a:solidFill>
        </p:spPr>
        <p:txBody>
          <a:bodyPr wrap="square">
            <a:spAutoFit/>
          </a:bodyPr>
          <a:lstStyle/>
          <a:p>
            <a:pPr algn="just"/>
            <a:r>
              <a:rPr lang="en-US" b="1" dirty="0" smtClean="0">
                <a:solidFill>
                  <a:srgbClr val="003399"/>
                </a:solidFill>
                <a:latin typeface="Times New Roman" panose="02020603050405020304" pitchFamily="18" charset="0"/>
                <a:cs typeface="Times New Roman" panose="02020603050405020304" pitchFamily="18" charset="0"/>
              </a:rPr>
              <a:t>Psychographic</a:t>
            </a:r>
          </a:p>
          <a:p>
            <a:pPr algn="just"/>
            <a:endParaRPr lang="en-US" b="1" dirty="0" smtClean="0">
              <a:solidFill>
                <a:srgbClr val="003399"/>
              </a:solidFill>
              <a:latin typeface="Times New Roman" panose="02020603050405020304" pitchFamily="18" charset="0"/>
              <a:cs typeface="Times New Roman" panose="02020603050405020304" pitchFamily="18" charset="0"/>
            </a:endParaRPr>
          </a:p>
          <a:p>
            <a:pPr algn="just"/>
            <a:r>
              <a:rPr lang="en-US" sz="2000" dirty="0" smtClean="0">
                <a:solidFill>
                  <a:srgbClr val="003399"/>
                </a:solidFill>
                <a:latin typeface="Times New Roman" panose="02020603050405020304" pitchFamily="18" charset="0"/>
                <a:cs typeface="Times New Roman" panose="02020603050405020304" pitchFamily="18" charset="0"/>
              </a:rPr>
              <a:t>Psychographic </a:t>
            </a:r>
            <a:r>
              <a:rPr lang="en-US" sz="2000" dirty="0">
                <a:solidFill>
                  <a:srgbClr val="003399"/>
                </a:solidFill>
                <a:latin typeface="Times New Roman" panose="02020603050405020304" pitchFamily="18" charset="0"/>
                <a:cs typeface="Times New Roman" panose="02020603050405020304" pitchFamily="18" charset="0"/>
              </a:rPr>
              <a:t>segmentation sounds exceptionally complex but it is simply an understanding of a consumer's lifestyle</a:t>
            </a:r>
            <a:r>
              <a:rPr lang="en-US" sz="2000" dirty="0" smtClean="0">
                <a:solidFill>
                  <a:srgbClr val="003399"/>
                </a:solidFill>
                <a:latin typeface="Times New Roman" panose="02020603050405020304" pitchFamily="18" charset="0"/>
                <a:cs typeface="Times New Roman" panose="02020603050405020304" pitchFamily="18" charset="0"/>
              </a:rPr>
              <a:t>. This </a:t>
            </a:r>
            <a:r>
              <a:rPr lang="en-US" sz="2000" dirty="0">
                <a:solidFill>
                  <a:srgbClr val="003399"/>
                </a:solidFill>
                <a:latin typeface="Times New Roman" panose="02020603050405020304" pitchFamily="18" charset="0"/>
                <a:cs typeface="Times New Roman" panose="02020603050405020304" pitchFamily="18" charset="0"/>
              </a:rPr>
              <a:t>includes studying activities, opinions, beliefs and interests. Understanding these elements can, similarly to </a:t>
            </a:r>
            <a:r>
              <a:rPr lang="en-US" sz="2000" dirty="0" smtClean="0">
                <a:solidFill>
                  <a:srgbClr val="003399"/>
                </a:solidFill>
                <a:latin typeface="Times New Roman" panose="02020603050405020304" pitchFamily="18" charset="0"/>
                <a:cs typeface="Times New Roman" panose="02020603050405020304" pitchFamily="18" charset="0"/>
              </a:rPr>
              <a:t>behavioral </a:t>
            </a:r>
            <a:r>
              <a:rPr lang="en-US" sz="2000" dirty="0">
                <a:solidFill>
                  <a:srgbClr val="003399"/>
                </a:solidFill>
                <a:latin typeface="Times New Roman" panose="02020603050405020304" pitchFamily="18" charset="0"/>
                <a:cs typeface="Times New Roman" panose="02020603050405020304" pitchFamily="18" charset="0"/>
              </a:rPr>
              <a:t>segmentation, result in messaging and products that truly resonate with the individuals. For example, individuals may be environmentalists, Buddhists, body builders or movie lovers (or any combination of these).Creating segments on this basis creates a more real' view of the individuals than geographic or demographic segmentation ever could.</a:t>
            </a:r>
          </a:p>
        </p:txBody>
      </p:sp>
      <p:pic>
        <p:nvPicPr>
          <p:cNvPr id="6" name="Picture 5"/>
          <p:cNvPicPr>
            <a:picLocks noChangeAspect="1"/>
          </p:cNvPicPr>
          <p:nvPr/>
        </p:nvPicPr>
        <p:blipFill>
          <a:blip r:embed="rId3"/>
          <a:stretch>
            <a:fillRect/>
          </a:stretch>
        </p:blipFill>
        <p:spPr>
          <a:xfrm>
            <a:off x="6309359" y="1634567"/>
            <a:ext cx="5076249" cy="1162050"/>
          </a:xfrm>
          <a:prstGeom prst="rect">
            <a:avLst/>
          </a:prstGeom>
        </p:spPr>
      </p:pic>
      <p:pic>
        <p:nvPicPr>
          <p:cNvPr id="9" name="Picture 8"/>
          <p:cNvPicPr>
            <a:picLocks noChangeAspect="1"/>
          </p:cNvPicPr>
          <p:nvPr/>
        </p:nvPicPr>
        <p:blipFill>
          <a:blip r:embed="rId4"/>
          <a:stretch>
            <a:fillRect/>
          </a:stretch>
        </p:blipFill>
        <p:spPr>
          <a:xfrm>
            <a:off x="6900576" y="3218341"/>
            <a:ext cx="4485033" cy="2375576"/>
          </a:xfrm>
          <a:prstGeom prst="rect">
            <a:avLst/>
          </a:prstGeom>
        </p:spPr>
      </p:pic>
    </p:spTree>
    <p:extLst>
      <p:ext uri="{BB962C8B-B14F-4D97-AF65-F5344CB8AC3E}">
        <p14:creationId xmlns:p14="http://schemas.microsoft.com/office/powerpoint/2010/main" val="3702716506"/>
      </p:ext>
    </p:extLst>
  </p:cSld>
  <p:clrMapOvr>
    <a:masterClrMapping/>
  </p:clrMapOvr>
  <p:transition spd="slow">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7170357" y="4214663"/>
            <a:ext cx="4113898" cy="523220"/>
          </a:xfrm>
          <a:prstGeom prst="rect">
            <a:avLst/>
          </a:prstGeom>
          <a:noFill/>
        </p:spPr>
        <p:txBody>
          <a:bodyPr wrap="square" rtlCol="0">
            <a:spAutoFit/>
          </a:bodyPr>
          <a:lstStyle/>
          <a:p>
            <a:pPr algn="ctr"/>
            <a:r>
              <a:rPr lang="en-US" sz="2800" b="1" dirty="0" smtClean="0">
                <a:solidFill>
                  <a:srgbClr val="00B0F0"/>
                </a:solidFill>
                <a:latin typeface="Times New Roman" panose="02020603050405020304" pitchFamily="18" charset="0"/>
                <a:cs typeface="Times New Roman" panose="02020603050405020304" pitchFamily="18" charset="0"/>
              </a:rPr>
              <a:t>PERSONAS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223520" y="556143"/>
            <a:ext cx="8919573" cy="573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p:cNvSpPr/>
          <p:nvPr/>
        </p:nvSpPr>
        <p:spPr>
          <a:xfrm>
            <a:off x="79775" y="1809451"/>
            <a:ext cx="4603531" cy="4478149"/>
          </a:xfrm>
          <a:prstGeom prst="rect">
            <a:avLst/>
          </a:prstGeom>
          <a:solidFill>
            <a:schemeClr val="bg1"/>
          </a:solidFill>
        </p:spPr>
        <p:txBody>
          <a:bodyPr wrap="square">
            <a:spAutoFit/>
          </a:bodyPr>
          <a:lstStyle/>
          <a:p>
            <a:pPr algn="just"/>
            <a:r>
              <a:rPr lang="en-US" sz="2400" b="1" dirty="0" smtClean="0">
                <a:solidFill>
                  <a:srgbClr val="003399"/>
                </a:solidFill>
                <a:latin typeface="Times New Roman" panose="02020603050405020304" pitchFamily="18" charset="0"/>
                <a:cs typeface="Times New Roman" panose="02020603050405020304" pitchFamily="18" charset="0"/>
              </a:rPr>
              <a:t>P</a:t>
            </a:r>
            <a:r>
              <a:rPr lang="en-US" b="1" dirty="0" smtClean="0">
                <a:solidFill>
                  <a:srgbClr val="003399"/>
                </a:solidFill>
                <a:latin typeface="Times New Roman" panose="02020603050405020304" pitchFamily="18" charset="0"/>
                <a:cs typeface="Times New Roman" panose="02020603050405020304" pitchFamily="18" charset="0"/>
              </a:rPr>
              <a:t>ersonas </a:t>
            </a:r>
          </a:p>
          <a:p>
            <a:pPr algn="just"/>
            <a:endParaRPr lang="en-US" b="1" dirty="0" smtClean="0">
              <a:solidFill>
                <a:srgbClr val="003399"/>
              </a:solidFill>
              <a:latin typeface="Times New Roman" panose="02020603050405020304" pitchFamily="18" charset="0"/>
              <a:cs typeface="Times New Roman" panose="02020603050405020304" pitchFamily="18" charset="0"/>
            </a:endParaRPr>
          </a:p>
          <a:p>
            <a:pPr algn="just">
              <a:lnSpc>
                <a:spcPct val="150000"/>
              </a:lnSpc>
            </a:pPr>
            <a:r>
              <a:rPr lang="en-US" dirty="0" smtClean="0">
                <a:solidFill>
                  <a:srgbClr val="003399"/>
                </a:solidFill>
                <a:latin typeface="Times New Roman" panose="02020603050405020304" pitchFamily="18" charset="0"/>
                <a:cs typeface="Times New Roman" panose="02020603050405020304" pitchFamily="18" charset="0"/>
              </a:rPr>
              <a:t>By </a:t>
            </a:r>
            <a:r>
              <a:rPr lang="en-US" dirty="0">
                <a:solidFill>
                  <a:srgbClr val="003399"/>
                </a:solidFill>
                <a:latin typeface="Times New Roman" panose="02020603050405020304" pitchFamily="18" charset="0"/>
                <a:cs typeface="Times New Roman" panose="02020603050405020304" pitchFamily="18" charset="0"/>
              </a:rPr>
              <a:t>pulling together the above five forms of segmentation you can create personas, as per the example shown in </a:t>
            </a:r>
            <a:r>
              <a:rPr lang="en-US" dirty="0" smtClean="0">
                <a:solidFill>
                  <a:srgbClr val="003399"/>
                </a:solidFill>
                <a:latin typeface="Times New Roman" panose="02020603050405020304" pitchFamily="18" charset="0"/>
                <a:cs typeface="Times New Roman" panose="02020603050405020304" pitchFamily="18" charset="0"/>
              </a:rPr>
              <a:t>the Figure.</a:t>
            </a:r>
          </a:p>
          <a:p>
            <a:pPr algn="just">
              <a:lnSpc>
                <a:spcPct val="150000"/>
              </a:lnSpc>
            </a:pPr>
            <a:r>
              <a:rPr lang="en-US" dirty="0" smtClean="0">
                <a:solidFill>
                  <a:srgbClr val="003399"/>
                </a:solidFill>
                <a:latin typeface="Times New Roman" panose="02020603050405020304" pitchFamily="18" charset="0"/>
                <a:cs typeface="Times New Roman" panose="02020603050405020304" pitchFamily="18" charset="0"/>
              </a:rPr>
              <a:t>These </a:t>
            </a:r>
            <a:r>
              <a:rPr lang="en-US" dirty="0">
                <a:solidFill>
                  <a:srgbClr val="003399"/>
                </a:solidFill>
                <a:latin typeface="Times New Roman" panose="02020603050405020304" pitchFamily="18" charset="0"/>
                <a:cs typeface="Times New Roman" panose="02020603050405020304" pitchFamily="18" charset="0"/>
              </a:rPr>
              <a:t>are effectively descriptions of your segments. Most businesses will create between five and ten of these, as too few results in large groups that are too generic and too many can result in segments that are too small or overcomplicate the targeting approach.</a:t>
            </a:r>
          </a:p>
        </p:txBody>
      </p:sp>
      <p:pic>
        <p:nvPicPr>
          <p:cNvPr id="6" name="Picture 5"/>
          <p:cNvPicPr>
            <a:picLocks noChangeAspect="1"/>
          </p:cNvPicPr>
          <p:nvPr/>
        </p:nvPicPr>
        <p:blipFill>
          <a:blip r:embed="rId3"/>
          <a:stretch>
            <a:fillRect/>
          </a:stretch>
        </p:blipFill>
        <p:spPr>
          <a:xfrm>
            <a:off x="4787900" y="1696286"/>
            <a:ext cx="7092925" cy="470448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784911871"/>
      </p:ext>
    </p:extLst>
  </p:cSld>
  <p:clrMapOvr>
    <a:masterClrMapping/>
  </p:clrMapOvr>
  <p:transition spd="slow">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212844"/>
            <a:ext cx="112572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7520" y="1545191"/>
            <a:ext cx="627888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1">
                    <a:lumMod val="75000"/>
                  </a:schemeClr>
                </a:solidFill>
                <a:latin typeface="Times New Roman" panose="02020603050405020304" pitchFamily="18" charset="0"/>
                <a:cs typeface="Times New Roman" panose="02020603050405020304" pitchFamily="18" charset="0"/>
              </a:rPr>
              <a:t>Boston Consulting Group </a:t>
            </a:r>
            <a:r>
              <a:rPr lang="en-US" b="1" dirty="0" smtClean="0">
                <a:solidFill>
                  <a:schemeClr val="accent1">
                    <a:lumMod val="75000"/>
                  </a:schemeClr>
                </a:solidFill>
                <a:latin typeface="Times New Roman" panose="02020603050405020304" pitchFamily="18" charset="0"/>
                <a:cs typeface="Times New Roman" panose="02020603050405020304" pitchFamily="18" charset="0"/>
              </a:rPr>
              <a:t>matrix </a:t>
            </a:r>
          </a:p>
          <a:p>
            <a:pPr algn="ctr"/>
            <a:r>
              <a:rPr lang="en-US" dirty="0" smtClean="0">
                <a:solidFill>
                  <a:schemeClr val="accent1">
                    <a:lumMod val="75000"/>
                  </a:schemeClr>
                </a:solidFill>
                <a:latin typeface="Times New Roman" panose="02020603050405020304" pitchFamily="18" charset="0"/>
                <a:cs typeface="Times New Roman" panose="02020603050405020304" pitchFamily="18" charset="0"/>
              </a:rPr>
              <a:t>According </a:t>
            </a:r>
            <a:r>
              <a:rPr lang="en-US" dirty="0">
                <a:solidFill>
                  <a:schemeClr val="accent1">
                    <a:lumMod val="75000"/>
                  </a:schemeClr>
                </a:solidFill>
                <a:latin typeface="Times New Roman" panose="02020603050405020304" pitchFamily="18" charset="0"/>
                <a:cs typeface="Times New Roman" panose="02020603050405020304" pitchFamily="18" charset="0"/>
              </a:rPr>
              <a:t>to Bruce Henderson, founder of the Boston Consulting Group, To be successful, a company should have a portfolio of products with different growth rates and different market shares' (Henderson, 1970). This model is similar to the brand perceptual model mentioned above - in that it uses a matrix. However, the Boston Consulting Group (BCG) matrix is used for a very different purpose. The model categorizes products in a portfolio into stars, cash cows, dogs and question marks (Figure 1.4) by looking at market share and market growth. This is why it is sometimes called the growth-share matrix. It is used primarily to maximize long-term value creation in a business by maximizing high-potential areas and minimizing poor performers.</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6944248" y="1635761"/>
            <a:ext cx="4109832" cy="33131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787594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212844"/>
            <a:ext cx="93878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1324303" y="1671145"/>
            <a:ext cx="9017876" cy="4025462"/>
          </a:xfrm>
          <a:prstGeom prst="rect">
            <a:avLst/>
          </a:prstGeom>
        </p:spPr>
      </p:pic>
    </p:spTree>
    <p:extLst>
      <p:ext uri="{BB962C8B-B14F-4D97-AF65-F5344CB8AC3E}">
        <p14:creationId xmlns:p14="http://schemas.microsoft.com/office/powerpoint/2010/main" val="424574072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233164"/>
            <a:ext cx="113182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9697" y="1545191"/>
            <a:ext cx="804041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Times New Roman" panose="02020603050405020304" pitchFamily="18" charset="0"/>
                <a:cs typeface="Times New Roman" panose="02020603050405020304" pitchFamily="18" charset="0"/>
              </a:rPr>
              <a:t>tend </a:t>
            </a:r>
            <a:r>
              <a:rPr lang="en-US"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sz="2000" b="1" dirty="0" smtClean="0">
                <a:solidFill>
                  <a:schemeClr val="accent1">
                    <a:lumMod val="75000"/>
                  </a:schemeClr>
                </a:solidFill>
                <a:latin typeface="Times New Roman" panose="02020603050405020304" pitchFamily="18" charset="0"/>
                <a:cs typeface="Times New Roman" panose="02020603050405020304" pitchFamily="18" charset="0"/>
              </a:rPr>
              <a:t>Cash </a:t>
            </a:r>
            <a:r>
              <a:rPr lang="en-US" sz="2000" b="1" dirty="0">
                <a:solidFill>
                  <a:schemeClr val="accent1">
                    <a:lumMod val="75000"/>
                  </a:schemeClr>
                </a:solidFill>
                <a:latin typeface="Times New Roman" panose="02020603050405020304" pitchFamily="18" charset="0"/>
                <a:cs typeface="Times New Roman" panose="02020603050405020304" pitchFamily="18" charset="0"/>
              </a:rPr>
              <a:t>cows - high market share in a slow-growth </a:t>
            </a:r>
            <a:r>
              <a:rPr lang="en-US" sz="2000" b="1" dirty="0" smtClean="0">
                <a:solidFill>
                  <a:schemeClr val="accent1">
                    <a:lumMod val="75000"/>
                  </a:schemeClr>
                </a:solidFill>
                <a:latin typeface="Times New Roman" panose="02020603050405020304" pitchFamily="18" charset="0"/>
                <a:cs typeface="Times New Roman" panose="02020603050405020304" pitchFamily="18" charset="0"/>
              </a:rPr>
              <a:t>environment </a:t>
            </a:r>
          </a:p>
          <a:p>
            <a:pPr algn="ctr"/>
            <a:r>
              <a:rPr lang="en-US" dirty="0" smtClean="0">
                <a:solidFill>
                  <a:schemeClr val="accent1">
                    <a:lumMod val="75000"/>
                  </a:schemeClr>
                </a:solidFill>
                <a:latin typeface="Times New Roman" panose="02020603050405020304" pitchFamily="18" charset="0"/>
                <a:cs typeface="Times New Roman" panose="02020603050405020304" pitchFamily="18" charset="0"/>
              </a:rPr>
              <a:t>Cash </a:t>
            </a:r>
            <a:r>
              <a:rPr lang="en-US" dirty="0">
                <a:solidFill>
                  <a:schemeClr val="accent1">
                    <a:lumMod val="75000"/>
                  </a:schemeClr>
                </a:solidFill>
                <a:latin typeface="Times New Roman" panose="02020603050405020304" pitchFamily="18" charset="0"/>
                <a:cs typeface="Times New Roman" panose="02020603050405020304" pitchFamily="18" charset="0"/>
              </a:rPr>
              <a:t>cows are strong and safe products. They generate money steadily in a market that is not growing at any </a:t>
            </a:r>
            <a:r>
              <a:rPr lang="en-US" dirty="0" smtClean="0">
                <a:solidFill>
                  <a:schemeClr val="accent1">
                    <a:lumMod val="75000"/>
                  </a:schemeClr>
                </a:solidFill>
                <a:latin typeface="Times New Roman" panose="02020603050405020304" pitchFamily="18" charset="0"/>
                <a:cs typeface="Times New Roman" panose="02020603050405020304" pitchFamily="18" charset="0"/>
              </a:rPr>
              <a:t>pace and</a:t>
            </a:r>
            <a:r>
              <a:rPr lang="en-US" dirty="0">
                <a:solidFill>
                  <a:schemeClr val="accent1">
                    <a:lumMod val="75000"/>
                  </a:schemeClr>
                </a:solidFill>
                <a:latin typeface="Times New Roman" panose="02020603050405020304" pitchFamily="18" charset="0"/>
                <a:cs typeface="Times New Roman" panose="02020603050405020304" pitchFamily="18" charset="0"/>
              </a:rPr>
              <a:t>, as such, do not require much investment. As a result they are highly </a:t>
            </a:r>
            <a:r>
              <a:rPr lang="en-US" dirty="0" smtClean="0">
                <a:solidFill>
                  <a:schemeClr val="accent1">
                    <a:lumMod val="75000"/>
                  </a:schemeClr>
                </a:solidFill>
                <a:latin typeface="Times New Roman" panose="02020603050405020304" pitchFamily="18" charset="0"/>
                <a:cs typeface="Times New Roman" panose="02020603050405020304" pitchFamily="18" charset="0"/>
              </a:rPr>
              <a:t>profitable</a:t>
            </a:r>
          </a:p>
          <a:p>
            <a:pPr algn="ctr"/>
            <a:endParaRPr lang="en-US" dirty="0" smtClean="0">
              <a:solidFill>
                <a:schemeClr val="accent1">
                  <a:lumMod val="75000"/>
                </a:schemeClr>
              </a:solidFill>
              <a:latin typeface="Times New Roman" panose="02020603050405020304" pitchFamily="18" charset="0"/>
              <a:cs typeface="Times New Roman" panose="02020603050405020304" pitchFamily="18" charset="0"/>
            </a:endParaRPr>
          </a:p>
          <a:p>
            <a:pPr algn="ctr"/>
            <a:r>
              <a:rPr lang="en-US"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b="1" dirty="0">
                <a:solidFill>
                  <a:schemeClr val="accent1">
                    <a:lumMod val="75000"/>
                  </a:schemeClr>
                </a:solidFill>
                <a:latin typeface="Times New Roman" panose="02020603050405020304" pitchFamily="18" charset="0"/>
                <a:cs typeface="Times New Roman" panose="02020603050405020304" pitchFamily="18" charset="0"/>
              </a:rPr>
              <a:t>Dogs - low market share in a slow-growth </a:t>
            </a:r>
            <a:r>
              <a:rPr lang="en-US" b="1" dirty="0" smtClean="0">
                <a:solidFill>
                  <a:schemeClr val="accent1">
                    <a:lumMod val="75000"/>
                  </a:schemeClr>
                </a:solidFill>
                <a:latin typeface="Times New Roman" panose="02020603050405020304" pitchFamily="18" charset="0"/>
                <a:cs typeface="Times New Roman" panose="02020603050405020304" pitchFamily="18" charset="0"/>
              </a:rPr>
              <a:t>environment </a:t>
            </a:r>
            <a:r>
              <a:rPr lang="en-US" dirty="0" smtClean="0">
                <a:solidFill>
                  <a:schemeClr val="accent1">
                    <a:lumMod val="75000"/>
                  </a:schemeClr>
                </a:solidFill>
                <a:latin typeface="Times New Roman" panose="02020603050405020304" pitchFamily="18" charset="0"/>
                <a:cs typeface="Times New Roman" panose="02020603050405020304" pitchFamily="18" charset="0"/>
              </a:rPr>
              <a:t>Dogs </a:t>
            </a:r>
            <a:r>
              <a:rPr lang="en-US" dirty="0">
                <a:solidFill>
                  <a:schemeClr val="accent1">
                    <a:lumMod val="75000"/>
                  </a:schemeClr>
                </a:solidFill>
                <a:latin typeface="Times New Roman" panose="02020603050405020304" pitchFamily="18" charset="0"/>
                <a:cs typeface="Times New Roman" panose="02020603050405020304" pitchFamily="18" charset="0"/>
              </a:rPr>
              <a:t>are not the strongest part of the portfolio and can in fact be damaging for a business. They </a:t>
            </a:r>
            <a:r>
              <a:rPr lang="en-US" dirty="0" smtClean="0">
                <a:solidFill>
                  <a:schemeClr val="accent1">
                    <a:lumMod val="75000"/>
                  </a:schemeClr>
                </a:solidFill>
                <a:latin typeface="Times New Roman" panose="02020603050405020304" pitchFamily="18" charset="0"/>
                <a:cs typeface="Times New Roman" panose="02020603050405020304" pitchFamily="18" charset="0"/>
              </a:rPr>
              <a:t>break </a:t>
            </a:r>
            <a:r>
              <a:rPr lang="en-US" dirty="0">
                <a:solidFill>
                  <a:schemeClr val="accent1">
                    <a:lumMod val="75000"/>
                  </a:schemeClr>
                </a:solidFill>
                <a:latin typeface="Times New Roman" panose="02020603050405020304" pitchFamily="18" charset="0"/>
                <a:cs typeface="Times New Roman" panose="02020603050405020304" pitchFamily="18" charset="0"/>
              </a:rPr>
              <a:t>even and so do not offer a great deal of benefit to the business. Businesses will generally look to reduce dogs or sell them off and should be very wary of investing money into them as returns are unlikely.</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77777" y="578011"/>
            <a:ext cx="9297391"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8454017" y="1674600"/>
            <a:ext cx="2650315" cy="38785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0218270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212844"/>
            <a:ext cx="103632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7681" y="1545191"/>
            <a:ext cx="763681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1">
                    <a:lumMod val="75000"/>
                  </a:schemeClr>
                </a:solidFill>
                <a:latin typeface="Times New Roman" panose="02020603050405020304" pitchFamily="18" charset="0"/>
                <a:cs typeface="Times New Roman" panose="02020603050405020304" pitchFamily="18" charset="0"/>
              </a:rPr>
              <a:t>Question marks - low market share in a high-growth </a:t>
            </a:r>
            <a:r>
              <a:rPr lang="en-US" b="1" dirty="0" smtClean="0">
                <a:solidFill>
                  <a:schemeClr val="accent1">
                    <a:lumMod val="75000"/>
                  </a:schemeClr>
                </a:solidFill>
                <a:latin typeface="Times New Roman" panose="02020603050405020304" pitchFamily="18" charset="0"/>
                <a:cs typeface="Times New Roman" panose="02020603050405020304" pitchFamily="18" charset="0"/>
              </a:rPr>
              <a:t>environment</a:t>
            </a:r>
          </a:p>
          <a:p>
            <a:pPr algn="ctr"/>
            <a:endParaRPr lang="en-US" b="1" dirty="0" smtClean="0">
              <a:solidFill>
                <a:schemeClr val="accent1">
                  <a:lumMod val="75000"/>
                </a:schemeClr>
              </a:solidFill>
              <a:latin typeface="Times New Roman" panose="02020603050405020304" pitchFamily="18" charset="0"/>
              <a:cs typeface="Times New Roman" panose="02020603050405020304" pitchFamily="18" charset="0"/>
            </a:endParaRPr>
          </a:p>
          <a:p>
            <a:pPr algn="ctr"/>
            <a:r>
              <a:rPr lang="en-US" dirty="0" smtClean="0">
                <a:solidFill>
                  <a:schemeClr val="accent1">
                    <a:lumMod val="75000"/>
                  </a:schemeClr>
                </a:solidFill>
                <a:latin typeface="Times New Roman" panose="02020603050405020304" pitchFamily="18" charset="0"/>
                <a:cs typeface="Times New Roman" panose="02020603050405020304" pitchFamily="18" charset="0"/>
              </a:rPr>
              <a:t>Question </a:t>
            </a:r>
            <a:r>
              <a:rPr lang="en-US" dirty="0">
                <a:solidFill>
                  <a:schemeClr val="accent1">
                    <a:lumMod val="75000"/>
                  </a:schemeClr>
                </a:solidFill>
                <a:latin typeface="Times New Roman" panose="02020603050405020304" pitchFamily="18" charset="0"/>
                <a:cs typeface="Times New Roman" panose="02020603050405020304" pitchFamily="18" charset="0"/>
              </a:rPr>
              <a:t>marks are aptly named as they can go in either direction. They are growing rapidly but have a low share so they consume a lot of cash and do not generate a great deal. A question mark can become a 'star if it gains market share and then even a 'cash cow if the market slows, but it also has the potential to be a 'dog if the market slows before it has gained momentum. Decisions around what to do with question marks must be based on extensive analysis - to invest or not to invest.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71120" y="603768"/>
            <a:ext cx="907197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8071530" y="2617435"/>
            <a:ext cx="2143125" cy="21431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8343402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212844"/>
            <a:ext cx="104343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3269" y="1545191"/>
            <a:ext cx="667097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1">
                    <a:lumMod val="75000"/>
                  </a:schemeClr>
                </a:solidFill>
                <a:latin typeface="Times New Roman" panose="02020603050405020304" pitchFamily="18" charset="0"/>
                <a:cs typeface="Times New Roman" panose="02020603050405020304" pitchFamily="18" charset="0"/>
              </a:rPr>
              <a:t>Stars - high market share in a high-growth </a:t>
            </a:r>
            <a:r>
              <a:rPr lang="en-US" b="1" dirty="0" smtClean="0">
                <a:solidFill>
                  <a:schemeClr val="accent1">
                    <a:lumMod val="75000"/>
                  </a:schemeClr>
                </a:solidFill>
                <a:latin typeface="Times New Roman" panose="02020603050405020304" pitchFamily="18" charset="0"/>
                <a:cs typeface="Times New Roman" panose="02020603050405020304" pitchFamily="18" charset="0"/>
              </a:rPr>
              <a:t>environment</a:t>
            </a:r>
          </a:p>
          <a:p>
            <a:pPr algn="ctr"/>
            <a:r>
              <a:rPr lang="en-US" dirty="0" smtClean="0">
                <a:solidFill>
                  <a:schemeClr val="accent1">
                    <a:lumMod val="75000"/>
                  </a:schemeClr>
                </a:solidFill>
                <a:latin typeface="Times New Roman" panose="02020603050405020304" pitchFamily="18" charset="0"/>
                <a:cs typeface="Times New Roman" panose="02020603050405020304" pitchFamily="18" charset="0"/>
              </a:rPr>
              <a:t>Stars </a:t>
            </a:r>
            <a:r>
              <a:rPr lang="en-US" dirty="0">
                <a:solidFill>
                  <a:schemeClr val="accent1">
                    <a:lumMod val="75000"/>
                  </a:schemeClr>
                </a:solidFill>
                <a:latin typeface="Times New Roman" panose="02020603050405020304" pitchFamily="18" charset="0"/>
                <a:cs typeface="Times New Roman" panose="02020603050405020304" pitchFamily="18" charset="0"/>
              </a:rPr>
              <a:t>generate cash due to having a strong market share but they also swallow up a lot of investment due to the high growth environment. Once the growth declines, stars become cash cows; therefore, having a range of stars in your portfolio that can become the next cash cows is an important strategy.</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82880" y="558049"/>
            <a:ext cx="896021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7325360" y="2432684"/>
            <a:ext cx="2289063" cy="28403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7943217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297036"/>
            <a:ext cx="10891520" cy="52615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6634" y="1297036"/>
            <a:ext cx="9006459" cy="5249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1">
                    <a:lumMod val="75000"/>
                  </a:schemeClr>
                </a:solidFill>
                <a:latin typeface="Times New Roman" panose="02020603050405020304" pitchFamily="18" charset="0"/>
                <a:cs typeface="Times New Roman" panose="02020603050405020304" pitchFamily="18" charset="0"/>
              </a:rPr>
              <a:t>T</a:t>
            </a:r>
            <a:r>
              <a:rPr lang="en-US" dirty="0" smtClean="0">
                <a:solidFill>
                  <a:schemeClr val="accent1">
                    <a:lumMod val="75000"/>
                  </a:schemeClr>
                </a:solidFill>
                <a:latin typeface="Times New Roman" panose="02020603050405020304" pitchFamily="18" charset="0"/>
                <a:cs typeface="Times New Roman" panose="02020603050405020304" pitchFamily="18" charset="0"/>
              </a:rPr>
              <a:t>he </a:t>
            </a:r>
            <a:r>
              <a:rPr lang="en-US" dirty="0">
                <a:solidFill>
                  <a:schemeClr val="accent1">
                    <a:lumMod val="75000"/>
                  </a:schemeClr>
                </a:solidFill>
                <a:latin typeface="Times New Roman" panose="02020603050405020304" pitchFamily="18" charset="0"/>
                <a:cs typeface="Times New Roman" panose="02020603050405020304" pitchFamily="18" charset="0"/>
              </a:rPr>
              <a:t>matrix itself shows not only the position of each product but also, by utilizing the area or size of each category, the value of each product. This therefore gives a snapshot of profitability and </a:t>
            </a:r>
            <a:r>
              <a:rPr lang="en-US" dirty="0" smtClean="0">
                <a:solidFill>
                  <a:schemeClr val="accent1">
                    <a:lumMod val="75000"/>
                  </a:schemeClr>
                </a:solidFill>
                <a:latin typeface="Times New Roman" panose="02020603050405020304" pitchFamily="18" charset="0"/>
                <a:cs typeface="Times New Roman" panose="02020603050405020304" pitchFamily="18" charset="0"/>
              </a:rPr>
              <a:t>cash flows </a:t>
            </a:r>
            <a:r>
              <a:rPr lang="en-US" dirty="0">
                <a:solidFill>
                  <a:schemeClr val="accent1">
                    <a:lumMod val="75000"/>
                  </a:schemeClr>
                </a:solidFill>
                <a:latin typeface="Times New Roman" panose="02020603050405020304" pitchFamily="18" charset="0"/>
                <a:cs typeface="Times New Roman" panose="02020603050405020304" pitchFamily="18" charset="0"/>
              </a:rPr>
              <a:t>of an organization. Ultimately, cash cows and dogs are at either end of the scale and so all business units will move to one end or the other eventually and there is a common path: question mark - star - cash cow- dog. Of course it is not the situation for most companies, or indeed the aim, to have a set of products that simply fall into one of these categories </a:t>
            </a:r>
            <a:endParaRPr lang="en-US" dirty="0" smtClean="0">
              <a:solidFill>
                <a:schemeClr val="accent1">
                  <a:lumMod val="75000"/>
                </a:schemeClr>
              </a:solidFill>
              <a:latin typeface="Times New Roman" panose="02020603050405020304" pitchFamily="18" charset="0"/>
              <a:cs typeface="Times New Roman" panose="02020603050405020304" pitchFamily="18" charset="0"/>
            </a:endParaRPr>
          </a:p>
          <a:p>
            <a:pPr algn="ctr"/>
            <a:r>
              <a:rPr lang="en-US" b="1" dirty="0" smtClean="0">
                <a:solidFill>
                  <a:schemeClr val="accent1">
                    <a:lumMod val="75000"/>
                  </a:schemeClr>
                </a:solidFill>
                <a:latin typeface="Times New Roman" panose="02020603050405020304" pitchFamily="18" charset="0"/>
                <a:cs typeface="Times New Roman" panose="02020603050405020304" pitchFamily="18" charset="0"/>
              </a:rPr>
              <a:t>and </a:t>
            </a:r>
            <a:r>
              <a:rPr lang="en-US" b="1" dirty="0">
                <a:solidFill>
                  <a:schemeClr val="accent1">
                    <a:lumMod val="75000"/>
                  </a:schemeClr>
                </a:solidFill>
                <a:latin typeface="Times New Roman" panose="02020603050405020304" pitchFamily="18" charset="0"/>
                <a:cs typeface="Times New Roman" panose="02020603050405020304" pitchFamily="18" charset="0"/>
              </a:rPr>
              <a:t>in fact a blend of these is important to be able to describe your portfolio as balanced</a:t>
            </a:r>
            <a:r>
              <a:rPr lang="en-US" b="1" dirty="0" smtClean="0">
                <a:solidFill>
                  <a:schemeClr val="accent1">
                    <a:lumMod val="75000"/>
                  </a:schemeClr>
                </a:solidFill>
                <a:latin typeface="Times New Roman" panose="02020603050405020304" pitchFamily="18" charset="0"/>
                <a:cs typeface="Times New Roman" panose="02020603050405020304" pitchFamily="18" charset="0"/>
              </a:rPr>
              <a:t>:</a:t>
            </a:r>
          </a:p>
          <a:p>
            <a:r>
              <a:rPr lang="en-US"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dirty="0">
                <a:solidFill>
                  <a:schemeClr val="accent1">
                    <a:lumMod val="75000"/>
                  </a:schemeClr>
                </a:solidFill>
                <a:latin typeface="Times New Roman" panose="02020603050405020304" pitchFamily="18" charset="0"/>
                <a:cs typeface="Times New Roman" panose="02020603050405020304" pitchFamily="18" charset="0"/>
              </a:rPr>
              <a:t>Cash cows exist to supply funds that can be used to </a:t>
            </a:r>
            <a:r>
              <a:rPr lang="en-US" dirty="0" smtClean="0">
                <a:solidFill>
                  <a:schemeClr val="accent1">
                    <a:lumMod val="75000"/>
                  </a:schemeClr>
                </a:solidFill>
                <a:latin typeface="Times New Roman" panose="02020603050405020304" pitchFamily="18" charset="0"/>
                <a:cs typeface="Times New Roman" panose="02020603050405020304" pitchFamily="18" charset="0"/>
              </a:rPr>
              <a:t>invest in </a:t>
            </a:r>
            <a:r>
              <a:rPr lang="en-US" dirty="0">
                <a:solidFill>
                  <a:schemeClr val="accent1">
                    <a:lumMod val="75000"/>
                  </a:schemeClr>
                </a:solidFill>
                <a:latin typeface="Times New Roman" panose="02020603050405020304" pitchFamily="18" charset="0"/>
                <a:cs typeface="Times New Roman" panose="02020603050405020304" pitchFamily="18" charset="0"/>
              </a:rPr>
              <a:t>the future of the company</a:t>
            </a:r>
            <a:r>
              <a:rPr lang="en-US" dirty="0" smtClean="0">
                <a:solidFill>
                  <a:schemeClr val="accent1">
                    <a:lumMod val="75000"/>
                  </a:schemeClr>
                </a:solidFill>
                <a:latin typeface="Times New Roman" panose="02020603050405020304" pitchFamily="18" charset="0"/>
                <a:cs typeface="Times New Roman" panose="02020603050405020304" pitchFamily="18" charset="0"/>
              </a:rPr>
              <a:t>.</a:t>
            </a:r>
          </a:p>
          <a:p>
            <a:r>
              <a:rPr lang="en-US"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dirty="0">
                <a:solidFill>
                  <a:schemeClr val="accent1">
                    <a:lumMod val="75000"/>
                  </a:schemeClr>
                </a:solidFill>
                <a:latin typeface="Times New Roman" panose="02020603050405020304" pitchFamily="18" charset="0"/>
                <a:cs typeface="Times New Roman" panose="02020603050405020304" pitchFamily="18" charset="0"/>
              </a:rPr>
              <a:t>Stars, due to their high growth potential and high market share, are the products that build this future</a:t>
            </a:r>
            <a:r>
              <a:rPr lang="en-US" dirty="0" smtClean="0">
                <a:solidFill>
                  <a:schemeClr val="accent1">
                    <a:lumMod val="75000"/>
                  </a:schemeClr>
                </a:solidFill>
                <a:latin typeface="Times New Roman" panose="02020603050405020304" pitchFamily="18" charset="0"/>
                <a:cs typeface="Times New Roman" panose="02020603050405020304" pitchFamily="18" charset="0"/>
              </a:rPr>
              <a:t>.</a:t>
            </a:r>
          </a:p>
          <a:p>
            <a:r>
              <a:rPr lang="en-US"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dirty="0">
                <a:solidFill>
                  <a:schemeClr val="accent1">
                    <a:lumMod val="75000"/>
                  </a:schemeClr>
                </a:solidFill>
                <a:latin typeface="Times New Roman" panose="02020603050405020304" pitchFamily="18" charset="0"/>
                <a:cs typeface="Times New Roman" panose="02020603050405020304" pitchFamily="18" charset="0"/>
              </a:rPr>
              <a:t>Question marks are items to steer into your next set of stars</a:t>
            </a:r>
            <a:r>
              <a:rPr lang="en-US" dirty="0" smtClean="0">
                <a:solidFill>
                  <a:schemeClr val="accent1">
                    <a:lumMod val="75000"/>
                  </a:schemeClr>
                </a:solidFill>
                <a:latin typeface="Times New Roman" panose="02020603050405020304" pitchFamily="18" charset="0"/>
                <a:cs typeface="Times New Roman" panose="02020603050405020304" pitchFamily="18" charset="0"/>
              </a:rPr>
              <a:t>.</a:t>
            </a:r>
          </a:p>
          <a:p>
            <a:r>
              <a:rPr lang="en-US" dirty="0" smtClean="0">
                <a:solidFill>
                  <a:schemeClr val="accent1">
                    <a:lumMod val="75000"/>
                  </a:schemeClr>
                </a:solidFill>
                <a:latin typeface="Times New Roman" panose="02020603050405020304" pitchFamily="18" charset="0"/>
                <a:cs typeface="Times New Roman" panose="02020603050405020304" pitchFamily="18" charset="0"/>
              </a:rPr>
              <a:t>• </a:t>
            </a:r>
            <a:r>
              <a:rPr lang="en-US" dirty="0">
                <a:solidFill>
                  <a:schemeClr val="accent1">
                    <a:lumMod val="75000"/>
                  </a:schemeClr>
                </a:solidFill>
                <a:latin typeface="Times New Roman" panose="02020603050405020304" pitchFamily="18" charset="0"/>
                <a:cs typeface="Times New Roman" panose="02020603050405020304" pitchFamily="18" charset="0"/>
              </a:rPr>
              <a:t>Dogs should be removed</a:t>
            </a:r>
            <a:r>
              <a:rPr lang="en-US" dirty="0" smtClean="0">
                <a:solidFill>
                  <a:schemeClr val="accent1">
                    <a:lumMod val="75000"/>
                  </a:schemeClr>
                </a:solidFill>
                <a:latin typeface="Times New Roman" panose="02020603050405020304" pitchFamily="18" charset="0"/>
                <a:cs typeface="Times New Roman" panose="02020603050405020304" pitchFamily="18" charset="0"/>
              </a:rPr>
              <a:t>.</a:t>
            </a:r>
          </a:p>
          <a:p>
            <a:endParaRPr lang="en-US" dirty="0" smtClean="0">
              <a:solidFill>
                <a:schemeClr val="accent1">
                  <a:lumMod val="75000"/>
                </a:schemeClr>
              </a:solidFill>
              <a:latin typeface="Times New Roman" panose="02020603050405020304" pitchFamily="18" charset="0"/>
              <a:cs typeface="Times New Roman" panose="02020603050405020304" pitchFamily="18" charset="0"/>
            </a:endParaRPr>
          </a:p>
          <a:p>
            <a:r>
              <a:rPr lang="en-US" dirty="0">
                <a:solidFill>
                  <a:schemeClr val="accent1">
                    <a:lumMod val="75000"/>
                  </a:schemeClr>
                </a:solidFill>
                <a:latin typeface="Times New Roman" panose="02020603050405020304" pitchFamily="18" charset="0"/>
                <a:cs typeface="Times New Roman" panose="02020603050405020304" pitchFamily="18" charset="0"/>
              </a:rPr>
              <a:t>One key thing to remember is that the BCG matrix has complications and has been misinterpreted and misused many times, so understanding the intricacies of it and how to apply it (and indeed when to apply it) is crucial</a:t>
            </a:r>
            <a:r>
              <a:rPr lang="en-US" dirty="0" smtClean="0">
                <a:solidFill>
                  <a:schemeClr val="accent1">
                    <a:lumMod val="75000"/>
                  </a:schemeClr>
                </a:solidFill>
                <a:latin typeface="Times New Roman" panose="02020603050405020304" pitchFamily="18" charset="0"/>
                <a:cs typeface="Times New Roman" panose="02020603050405020304" pitchFamily="18" charset="0"/>
              </a:rPr>
              <a:t>.</a:t>
            </a:r>
          </a:p>
          <a:p>
            <a:endParaRPr lang="en-US"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36634" y="603768"/>
            <a:ext cx="9006459" cy="667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8748395" y="3068637"/>
            <a:ext cx="2143125" cy="21431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081572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91440" y="1259103"/>
            <a:ext cx="108204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3089" y="1440001"/>
            <a:ext cx="7962032" cy="44979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1">
                    <a:lumMod val="75000"/>
                  </a:schemeClr>
                </a:solidFill>
                <a:latin typeface="Times New Roman" panose="02020603050405020304" pitchFamily="18" charset="0"/>
                <a:cs typeface="Times New Roman" panose="02020603050405020304" pitchFamily="18" charset="0"/>
              </a:rPr>
              <a:t>What does this mean for digital marketing</a:t>
            </a:r>
            <a:r>
              <a:rPr lang="en-US" b="1" dirty="0" smtClean="0">
                <a:solidFill>
                  <a:schemeClr val="accent1">
                    <a:lumMod val="75000"/>
                  </a:schemeClr>
                </a:solidFill>
                <a:latin typeface="Times New Roman" panose="02020603050405020304" pitchFamily="18" charset="0"/>
                <a:cs typeface="Times New Roman" panose="02020603050405020304" pitchFamily="18" charset="0"/>
              </a:rPr>
              <a:t>?</a:t>
            </a:r>
          </a:p>
          <a:p>
            <a:pPr algn="ctr"/>
            <a:endParaRPr lang="en-US" b="1" dirty="0" smtClean="0">
              <a:solidFill>
                <a:schemeClr val="accent1">
                  <a:lumMod val="75000"/>
                </a:schemeClr>
              </a:solidFill>
              <a:latin typeface="Times New Roman" panose="02020603050405020304" pitchFamily="18" charset="0"/>
              <a:cs typeface="Times New Roman" panose="02020603050405020304" pitchFamily="18" charset="0"/>
            </a:endParaRPr>
          </a:p>
          <a:p>
            <a:pPr algn="ctr"/>
            <a:r>
              <a:rPr lang="en-US" dirty="0" smtClean="0">
                <a:solidFill>
                  <a:schemeClr val="accent1">
                    <a:lumMod val="75000"/>
                  </a:schemeClr>
                </a:solidFill>
                <a:latin typeface="Times New Roman" panose="02020603050405020304" pitchFamily="18" charset="0"/>
                <a:cs typeface="Times New Roman" panose="02020603050405020304" pitchFamily="18" charset="0"/>
              </a:rPr>
              <a:t>The </a:t>
            </a:r>
            <a:r>
              <a:rPr lang="en-US" dirty="0">
                <a:solidFill>
                  <a:schemeClr val="accent1">
                    <a:lumMod val="75000"/>
                  </a:schemeClr>
                </a:solidFill>
                <a:latin typeface="Times New Roman" panose="02020603050405020304" pitchFamily="18" charset="0"/>
                <a:cs typeface="Times New Roman" panose="02020603050405020304" pitchFamily="18" charset="0"/>
              </a:rPr>
              <a:t>BCG matrix will inform which products you should be selling through which methods and channels, which will influence your overall digital strategy. You can also use it to assess your digital channels themselves and understand, therefore, whether you are applying your focus effectively</a:t>
            </a:r>
            <a:r>
              <a:rPr lang="en-US" dirty="0" smtClean="0">
                <a:solidFill>
                  <a:schemeClr val="accent1">
                    <a:lumMod val="75000"/>
                  </a:schemeClr>
                </a:solidFill>
                <a:latin typeface="Times New Roman" panose="02020603050405020304" pitchFamily="18" charset="0"/>
                <a:cs typeface="Times New Roman" panose="02020603050405020304" pitchFamily="18" charset="0"/>
              </a:rPr>
              <a:t>. For </a:t>
            </a:r>
            <a:r>
              <a:rPr lang="en-US" dirty="0">
                <a:solidFill>
                  <a:schemeClr val="accent1">
                    <a:lumMod val="75000"/>
                  </a:schemeClr>
                </a:solidFill>
                <a:latin typeface="Times New Roman" panose="02020603050405020304" pitchFamily="18" charset="0"/>
                <a:cs typeface="Times New Roman" panose="02020603050405020304" pitchFamily="18" charset="0"/>
              </a:rPr>
              <a:t>example, is paid search a cash cow or a dog? The value of this channel is often debated and so being able to substantiate where your channels fit on the BCG matrix is a great way to communicate how your channel strategy will be managed. Moving SEO from a question mark to a star is a common goal of businesses that have poor natural search performance but understand the steps to make improvements.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93089" y="589280"/>
            <a:ext cx="8950004" cy="602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8233953" y="1574446"/>
            <a:ext cx="2677887" cy="4135473"/>
          </a:xfrm>
          <a:prstGeom prst="rect">
            <a:avLst/>
          </a:prstGeom>
          <a:ln>
            <a:noFill/>
          </a:ln>
          <a:effectLst>
            <a:softEdge rad="112500"/>
          </a:effectLst>
        </p:spPr>
      </p:pic>
      <p:pic>
        <p:nvPicPr>
          <p:cNvPr id="6" name="Picture 5"/>
          <p:cNvPicPr>
            <a:picLocks noChangeAspect="1"/>
          </p:cNvPicPr>
          <p:nvPr/>
        </p:nvPicPr>
        <p:blipFill>
          <a:blip r:embed="rId4"/>
          <a:stretch>
            <a:fillRect/>
          </a:stretch>
        </p:blipFill>
        <p:spPr>
          <a:xfrm rot="1200000">
            <a:off x="7261548" y="1197262"/>
            <a:ext cx="1564561" cy="1164840"/>
          </a:xfrm>
          <a:prstGeom prst="ellipse">
            <a:avLst/>
          </a:prstGeom>
          <a:ln>
            <a:noFill/>
          </a:ln>
          <a:effectLst>
            <a:softEdge rad="112500"/>
          </a:effectLst>
        </p:spPr>
      </p:pic>
    </p:spTree>
    <p:extLst>
      <p:ext uri="{BB962C8B-B14F-4D97-AF65-F5344CB8AC3E}">
        <p14:creationId xmlns:p14="http://schemas.microsoft.com/office/powerpoint/2010/main" val="8207783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74319" y="1164477"/>
            <a:ext cx="914309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accent1">
                    <a:lumMod val="75000"/>
                  </a:schemeClr>
                </a:solidFill>
                <a:latin typeface="Arabic Typesetting" panose="03020402040406030203" pitchFamily="66" charset="-78"/>
                <a:cs typeface="Arabic Typesetting" panose="03020402040406030203" pitchFamily="66" charset="-78"/>
              </a:rPr>
              <a:t>Chapter checklist</a:t>
            </a:r>
          </a:p>
          <a:p>
            <a:endParaRPr lang="en-US" sz="2800" b="1" dirty="0" smtClean="0">
              <a:solidFill>
                <a:schemeClr val="accent1">
                  <a:lumMod val="75000"/>
                </a:schemeClr>
              </a:solidFill>
              <a:latin typeface="Arabic Typesetting" panose="03020402040406030203" pitchFamily="66" charset="-78"/>
              <a:cs typeface="Arabic Typesetting" panose="03020402040406030203" pitchFamily="66" charset="-78"/>
            </a:endParaRPr>
          </a:p>
          <a:p>
            <a:r>
              <a:rPr lang="en-US" sz="2800" b="1" dirty="0" smtClean="0">
                <a:solidFill>
                  <a:schemeClr val="accent1">
                    <a:lumMod val="75000"/>
                  </a:schemeClr>
                </a:solidFill>
                <a:latin typeface="Arabic Typesetting" panose="03020402040406030203" pitchFamily="66" charset="-78"/>
                <a:cs typeface="Arabic Typesetting" panose="03020402040406030203" pitchFamily="66" charset="-78"/>
              </a:rPr>
              <a:t>• </a:t>
            </a:r>
            <a:r>
              <a:rPr lang="en-US" sz="2800" b="1" dirty="0">
                <a:solidFill>
                  <a:schemeClr val="accent1">
                    <a:lumMod val="75000"/>
                  </a:schemeClr>
                </a:solidFill>
                <a:latin typeface="Arabic Typesetting" panose="03020402040406030203" pitchFamily="66" charset="-78"/>
                <a:cs typeface="Arabic Typesetting" panose="03020402040406030203" pitchFamily="66" charset="-78"/>
              </a:rPr>
              <a:t>A history of digital </a:t>
            </a:r>
            <a:r>
              <a:rPr lang="en-US" sz="2800" b="1" dirty="0" smtClean="0">
                <a:solidFill>
                  <a:schemeClr val="accent1">
                    <a:lumMod val="75000"/>
                  </a:schemeClr>
                </a:solidFill>
                <a:latin typeface="Arabic Typesetting" panose="03020402040406030203" pitchFamily="66" charset="-78"/>
                <a:cs typeface="Arabic Typesetting" panose="03020402040406030203" pitchFamily="66" charset="-78"/>
              </a:rPr>
              <a:t>marketing</a:t>
            </a:r>
          </a:p>
          <a:p>
            <a:r>
              <a:rPr lang="en-US" sz="2800" b="1" dirty="0" smtClean="0">
                <a:solidFill>
                  <a:schemeClr val="accent1">
                    <a:lumMod val="75000"/>
                  </a:schemeClr>
                </a:solidFill>
                <a:latin typeface="Arabic Typesetting" panose="03020402040406030203" pitchFamily="66" charset="-78"/>
                <a:cs typeface="Arabic Typesetting" panose="03020402040406030203" pitchFamily="66" charset="-78"/>
              </a:rPr>
              <a:t>• The </a:t>
            </a:r>
            <a:r>
              <a:rPr lang="en-US" sz="2800" b="1" dirty="0">
                <a:solidFill>
                  <a:schemeClr val="accent1">
                    <a:lumMod val="75000"/>
                  </a:schemeClr>
                </a:solidFill>
                <a:latin typeface="Arabic Typesetting" panose="03020402040406030203" pitchFamily="66" charset="-78"/>
                <a:cs typeface="Arabic Typesetting" panose="03020402040406030203" pitchFamily="66" charset="-78"/>
              </a:rPr>
              <a:t>4 Ps of </a:t>
            </a:r>
            <a:r>
              <a:rPr lang="en-US" sz="2800" b="1" dirty="0" smtClean="0">
                <a:solidFill>
                  <a:schemeClr val="accent1">
                    <a:lumMod val="75000"/>
                  </a:schemeClr>
                </a:solidFill>
                <a:latin typeface="Arabic Typesetting" panose="03020402040406030203" pitchFamily="66" charset="-78"/>
                <a:cs typeface="Arabic Typesetting" panose="03020402040406030203" pitchFamily="66" charset="-78"/>
              </a:rPr>
              <a:t>marketing</a:t>
            </a:r>
          </a:p>
          <a:p>
            <a:r>
              <a:rPr lang="en-US" sz="2800" b="1" dirty="0" smtClean="0">
                <a:solidFill>
                  <a:schemeClr val="accent1">
                    <a:lumMod val="75000"/>
                  </a:schemeClr>
                </a:solidFill>
                <a:latin typeface="Arabic Typesetting" panose="03020402040406030203" pitchFamily="66" charset="-78"/>
                <a:cs typeface="Arabic Typesetting" panose="03020402040406030203" pitchFamily="66" charset="-78"/>
              </a:rPr>
              <a:t>• </a:t>
            </a:r>
            <a:r>
              <a:rPr lang="en-US" sz="2800" b="1" dirty="0">
                <a:solidFill>
                  <a:schemeClr val="accent1">
                    <a:lumMod val="75000"/>
                  </a:schemeClr>
                </a:solidFill>
                <a:latin typeface="Arabic Typesetting" panose="03020402040406030203" pitchFamily="66" charset="-78"/>
                <a:cs typeface="Arabic Typesetting" panose="03020402040406030203" pitchFamily="66" charset="-78"/>
              </a:rPr>
              <a:t>Porter's five </a:t>
            </a:r>
            <a:r>
              <a:rPr lang="en-US" sz="2800" b="1" dirty="0" smtClean="0">
                <a:solidFill>
                  <a:schemeClr val="accent1">
                    <a:lumMod val="75000"/>
                  </a:schemeClr>
                </a:solidFill>
                <a:latin typeface="Arabic Typesetting" panose="03020402040406030203" pitchFamily="66" charset="-78"/>
                <a:cs typeface="Arabic Typesetting" panose="03020402040406030203" pitchFamily="66" charset="-78"/>
              </a:rPr>
              <a:t>forces</a:t>
            </a:r>
          </a:p>
          <a:p>
            <a:r>
              <a:rPr lang="en-US" sz="2800" b="1" dirty="0" smtClean="0">
                <a:solidFill>
                  <a:schemeClr val="accent1">
                    <a:lumMod val="75000"/>
                  </a:schemeClr>
                </a:solidFill>
                <a:latin typeface="Arabic Typesetting" panose="03020402040406030203" pitchFamily="66" charset="-78"/>
                <a:cs typeface="Arabic Typesetting" panose="03020402040406030203" pitchFamily="66" charset="-78"/>
              </a:rPr>
              <a:t>• </a:t>
            </a:r>
            <a:r>
              <a:rPr lang="en-US" sz="2800" b="1" dirty="0">
                <a:solidFill>
                  <a:schemeClr val="accent1">
                    <a:lumMod val="75000"/>
                  </a:schemeClr>
                </a:solidFill>
                <a:latin typeface="Arabic Typesetting" panose="03020402040406030203" pitchFamily="66" charset="-78"/>
                <a:cs typeface="Arabic Typesetting" panose="03020402040406030203" pitchFamily="66" charset="-78"/>
              </a:rPr>
              <a:t>Brand or perceptual positioning </a:t>
            </a:r>
            <a:r>
              <a:rPr lang="en-US" sz="2800" b="1" dirty="0" smtClean="0">
                <a:solidFill>
                  <a:schemeClr val="accent1">
                    <a:lumMod val="75000"/>
                  </a:schemeClr>
                </a:solidFill>
                <a:latin typeface="Arabic Typesetting" panose="03020402040406030203" pitchFamily="66" charset="-78"/>
                <a:cs typeface="Arabic Typesetting" panose="03020402040406030203" pitchFamily="66" charset="-78"/>
              </a:rPr>
              <a:t>map</a:t>
            </a:r>
          </a:p>
          <a:p>
            <a:r>
              <a:rPr lang="en-US" sz="2800" b="1" dirty="0" smtClean="0">
                <a:solidFill>
                  <a:schemeClr val="accent1">
                    <a:lumMod val="75000"/>
                  </a:schemeClr>
                </a:solidFill>
                <a:latin typeface="Arabic Typesetting" panose="03020402040406030203" pitchFamily="66" charset="-78"/>
                <a:cs typeface="Arabic Typesetting" panose="03020402040406030203" pitchFamily="66" charset="-78"/>
              </a:rPr>
              <a:t>• </a:t>
            </a:r>
            <a:r>
              <a:rPr lang="en-US" sz="2800" b="1" dirty="0">
                <a:solidFill>
                  <a:schemeClr val="accent1">
                    <a:lumMod val="75000"/>
                  </a:schemeClr>
                </a:solidFill>
                <a:latin typeface="Arabic Typesetting" panose="03020402040406030203" pitchFamily="66" charset="-78"/>
                <a:cs typeface="Arabic Typesetting" panose="03020402040406030203" pitchFamily="66" charset="-78"/>
              </a:rPr>
              <a:t>Customer lifetime </a:t>
            </a:r>
            <a:r>
              <a:rPr lang="en-US" sz="2800" b="1" dirty="0" smtClean="0">
                <a:solidFill>
                  <a:schemeClr val="accent1">
                    <a:lumMod val="75000"/>
                  </a:schemeClr>
                </a:solidFill>
                <a:latin typeface="Arabic Typesetting" panose="03020402040406030203" pitchFamily="66" charset="-78"/>
                <a:cs typeface="Arabic Typesetting" panose="03020402040406030203" pitchFamily="66" charset="-78"/>
              </a:rPr>
              <a:t>value</a:t>
            </a:r>
          </a:p>
          <a:p>
            <a:r>
              <a:rPr lang="en-US" sz="2800" b="1" dirty="0" smtClean="0">
                <a:solidFill>
                  <a:schemeClr val="accent1">
                    <a:lumMod val="75000"/>
                  </a:schemeClr>
                </a:solidFill>
                <a:latin typeface="Arabic Typesetting" panose="03020402040406030203" pitchFamily="66" charset="-78"/>
                <a:cs typeface="Arabic Typesetting" panose="03020402040406030203" pitchFamily="66" charset="-78"/>
              </a:rPr>
              <a:t>• Segmentation</a:t>
            </a:r>
          </a:p>
          <a:p>
            <a:r>
              <a:rPr lang="en-US" sz="2800" b="1" dirty="0" smtClean="0">
                <a:solidFill>
                  <a:schemeClr val="accent1">
                    <a:lumMod val="75000"/>
                  </a:schemeClr>
                </a:solidFill>
                <a:latin typeface="Arabic Typesetting" panose="03020402040406030203" pitchFamily="66" charset="-78"/>
                <a:cs typeface="Arabic Typesetting" panose="03020402040406030203" pitchFamily="66" charset="-78"/>
              </a:rPr>
              <a:t>• </a:t>
            </a:r>
            <a:r>
              <a:rPr lang="en-US" sz="2800" b="1" dirty="0">
                <a:solidFill>
                  <a:schemeClr val="accent1">
                    <a:lumMod val="75000"/>
                  </a:schemeClr>
                </a:solidFill>
                <a:latin typeface="Arabic Typesetting" panose="03020402040406030203" pitchFamily="66" charset="-78"/>
                <a:cs typeface="Arabic Typesetting" panose="03020402040406030203" pitchFamily="66" charset="-78"/>
              </a:rPr>
              <a:t>Boston Consulting Group </a:t>
            </a:r>
            <a:r>
              <a:rPr lang="en-US" sz="2800" b="1" dirty="0" smtClean="0">
                <a:solidFill>
                  <a:schemeClr val="accent1">
                    <a:lumMod val="75000"/>
                  </a:schemeClr>
                </a:solidFill>
                <a:latin typeface="Arabic Typesetting" panose="03020402040406030203" pitchFamily="66" charset="-78"/>
                <a:cs typeface="Arabic Typesetting" panose="03020402040406030203" pitchFamily="66" charset="-78"/>
              </a:rPr>
              <a:t>matrix</a:t>
            </a:r>
            <a:endParaRPr lang="en-US" sz="2800" b="1" dirty="0">
              <a:solidFill>
                <a:schemeClr val="accent1">
                  <a:lumMod val="75000"/>
                </a:schemeClr>
              </a:solidFill>
              <a:latin typeface="Arabic Typesetting" panose="03020402040406030203" pitchFamily="66" charset="-78"/>
              <a:cs typeface="Arabic Typesetting" panose="03020402040406030203" pitchFamily="66"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 y="641591"/>
            <a:ext cx="949708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stretch>
            <a:fillRect/>
          </a:stretch>
        </p:blipFill>
        <p:spPr>
          <a:xfrm>
            <a:off x="6275827" y="2121360"/>
            <a:ext cx="2895600" cy="1581150"/>
          </a:xfrm>
          <a:prstGeom prst="rect">
            <a:avLst/>
          </a:prstGeom>
        </p:spPr>
      </p:pic>
      <p:pic>
        <p:nvPicPr>
          <p:cNvPr id="6" name="Picture 5"/>
          <p:cNvPicPr>
            <a:picLocks noChangeAspect="1"/>
          </p:cNvPicPr>
          <p:nvPr/>
        </p:nvPicPr>
        <p:blipFill>
          <a:blip r:embed="rId4"/>
          <a:stretch>
            <a:fillRect/>
          </a:stretch>
        </p:blipFill>
        <p:spPr>
          <a:xfrm rot="1020000">
            <a:off x="8216881" y="2892911"/>
            <a:ext cx="1903177" cy="1903177"/>
          </a:xfrm>
          <a:prstGeom prst="rect">
            <a:avLst/>
          </a:prstGeom>
        </p:spPr>
      </p:pic>
    </p:spTree>
    <p:extLst>
      <p:ext uri="{BB962C8B-B14F-4D97-AF65-F5344CB8AC3E}">
        <p14:creationId xmlns:p14="http://schemas.microsoft.com/office/powerpoint/2010/main" val="379346865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2"/>
          <p:cNvPicPr>
            <a:picLocks noChangeAspect="1"/>
          </p:cNvPicPr>
          <p:nvPr/>
        </p:nvPicPr>
        <p:blipFill>
          <a:blip r:embed="rId8"/>
          <a:stretch>
            <a:fillRect/>
          </a:stretch>
        </p:blipFill>
        <p:spPr>
          <a:xfrm>
            <a:off x="0" y="1410088"/>
            <a:ext cx="12192000" cy="44837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1445</TotalTime>
  <Words>5795</Words>
  <Application>Microsoft Office PowerPoint</Application>
  <PresentationFormat>Widescreen</PresentationFormat>
  <Paragraphs>228</Paragraphs>
  <Slides>47</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47</vt:i4>
      </vt:variant>
    </vt:vector>
  </HeadingPairs>
  <TitlesOfParts>
    <vt:vector size="57" baseType="lpstr">
      <vt:lpstr>-apple-system</vt:lpstr>
      <vt:lpstr>Arabic Typesetting</vt:lpstr>
      <vt:lpstr>Arial</vt:lpstr>
      <vt:lpstr>Calibri</vt:lpstr>
      <vt:lpstr>Calibri Light</vt:lpstr>
      <vt:lpstr>Nunito Sans</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DELL</cp:lastModifiedBy>
  <cp:revision>289</cp:revision>
  <dcterms:created xsi:type="dcterms:W3CDTF">2023-04-29T09:08:23Z</dcterms:created>
  <dcterms:modified xsi:type="dcterms:W3CDTF">2023-10-05T15:29:56Z</dcterms:modified>
</cp:coreProperties>
</file>