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8" r:id="rId1"/>
  </p:sldMasterIdLst>
  <p:notesMasterIdLst>
    <p:notesMasterId r:id="rId13"/>
  </p:notesMasterIdLst>
  <p:handoutMasterIdLst>
    <p:handoutMasterId r:id="rId14"/>
  </p:handoutMasterIdLst>
  <p:sldIdLst>
    <p:sldId id="256" r:id="rId2"/>
    <p:sldId id="369" r:id="rId3"/>
    <p:sldId id="380" r:id="rId4"/>
    <p:sldId id="365" r:id="rId5"/>
    <p:sldId id="371" r:id="rId6"/>
    <p:sldId id="370" r:id="rId7"/>
    <p:sldId id="367" r:id="rId8"/>
    <p:sldId id="373" r:id="rId9"/>
    <p:sldId id="379" r:id="rId10"/>
    <p:sldId id="377" r:id="rId11"/>
    <p:sldId id="381" r:id="rId1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06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282" autoAdjust="0"/>
  </p:normalViewPr>
  <p:slideViewPr>
    <p:cSldViewPr>
      <p:cViewPr varScale="1">
        <p:scale>
          <a:sx n="68" d="100"/>
          <a:sy n="68" d="100"/>
        </p:scale>
        <p:origin x="1162" y="53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113D46D-4065-4A17-BF4D-6C30E413B4D1}" type="datetimeFigureOut">
              <a:rPr lang="en-US"/>
              <a:pPr>
                <a:defRPr/>
              </a:pPr>
              <a:t>9/21/2024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D42E491-B660-402F-B9F4-9CDE4A5A3D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0964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48B9DC0-9837-4C0D-91BC-480B9B759597}" type="datetimeFigureOut">
              <a:rPr lang="en-US"/>
              <a:pPr>
                <a:defRPr/>
              </a:pPr>
              <a:t>9/21/2024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233DB91E-1848-49E0-A451-46FC7AAC16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8974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17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040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5D09203-26C8-41C2-A1A2-75D29EF0E4F5}" type="slidenum">
              <a:rPr lang="en-US" smtClean="0">
                <a:latin typeface="Calibri" panose="020F0502020204030204" pitchFamily="34" charset="0"/>
              </a:rPr>
              <a:pPr/>
              <a:t>11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080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FE3D05-E49F-4AB4-A10A-303593E7A55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7E4EF3-2510-4CA4-AC11-B867A8637131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394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85A118-EBFB-4B26-899A-2119EABDE53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E69E91-E87B-45DD-B099-93F3FF06128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032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9E315D-89BE-4855-BACE-FBC3909E2A7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831CBB-B184-4CEE-A904-A90280CB53B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038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E74281-ABC8-473B-A89E-9F4118249E8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12B6BE-D494-49E6-A5E5-2B4EDE9C3F67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797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47BA70-00A0-49DB-90E8-CB5ECD9B109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953389-D827-46B3-AA9C-A956CB533B55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931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0661AA-0B9A-4C33-8B10-E114C41B2AA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39D963-7E45-43CD-BD7B-F60E9EF7FF00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92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FD98A0-AD63-4A8B-B2ED-5A8DBC33BD9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5EBB11-54BE-472D-9F59-4E294CA4F9F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736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E7CC6D-7003-45BF-A175-1015924C295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FCABA0-58EF-47D2-BCD9-ABA7B4732CA0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36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389063-28AC-4D41-9AA1-8BDAB87C7FD5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27C7C6-24F9-4E54-A0BB-9D3CD783730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518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17262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1756235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895364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4209985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176944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BDD2BA-44F9-4AB4-BD82-D6DDDEB0278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8BD21F-160C-4AE3-9057-B29D6E510D0B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615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B3E57F-9079-4ABB-BB29-54F2B86C262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6382C3-FD8A-4893-B827-E3EC5FB4D3DD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255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9/21/2024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03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41" r:id="rId3"/>
    <p:sldLayoutId id="2147483942" r:id="rId4"/>
    <p:sldLayoutId id="2147483943" r:id="rId5"/>
    <p:sldLayoutId id="2147483944" r:id="rId6"/>
    <p:sldLayoutId id="2147483945" r:id="rId7"/>
    <p:sldLayoutId id="2147483946" r:id="rId8"/>
    <p:sldLayoutId id="2147483947" r:id="rId9"/>
    <p:sldLayoutId id="2147483948" r:id="rId10"/>
    <p:sldLayoutId id="2147483949" r:id="rId11"/>
    <p:sldLayoutId id="2147483950" r:id="rId12"/>
    <p:sldLayoutId id="2147483951" r:id="rId13"/>
    <p:sldLayoutId id="2147483952" r:id="rId14"/>
    <p:sldLayoutId id="2147483953" r:id="rId15"/>
    <p:sldLayoutId id="2147483954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C9E1CC-B131-359D-50E8-F3C24DE8F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36753"/>
            <a:ext cx="12268200" cy="6821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79326" y="381000"/>
            <a:ext cx="1748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Welcome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DB929B-A8F8-00E8-4EA7-96007D91F8D2}"/>
              </a:ext>
            </a:extLst>
          </p:cNvPr>
          <p:cNvSpPr txBox="1"/>
          <p:nvPr/>
        </p:nvSpPr>
        <p:spPr>
          <a:xfrm>
            <a:off x="6705600" y="2971800"/>
            <a:ext cx="4139187" cy="120032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70C0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Welcome Back!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  <a:latin typeface="Bahnschrift Condensed" panose="020B0502040204020203" pitchFamily="34" charset="0"/>
                <a:cs typeface="Sakkal Majalla" panose="02000000000000000000" pitchFamily="2" charset="-78"/>
              </a:rPr>
              <a:t>Second </a:t>
            </a:r>
            <a:r>
              <a:rPr lang="en-US" sz="3600" b="1" dirty="0" err="1">
                <a:solidFill>
                  <a:srgbClr val="FF0000"/>
                </a:solidFill>
                <a:latin typeface="Bahnschrift Condensed" panose="020B0502040204020203" pitchFamily="34" charset="0"/>
                <a:cs typeface="Sakkal Majalla" panose="02000000000000000000" pitchFamily="2" charset="-78"/>
              </a:rPr>
              <a:t>Trimaster</a:t>
            </a:r>
            <a:r>
              <a:rPr lang="en-US" sz="3600" b="1" dirty="0">
                <a:solidFill>
                  <a:srgbClr val="FF0000"/>
                </a:solidFill>
                <a:latin typeface="Bahnschrift Condensed" panose="020B0502040204020203" pitchFamily="34" charset="0"/>
                <a:cs typeface="Sakkal Majalla" panose="02000000000000000000" pitchFamily="2" charset="-78"/>
              </a:rPr>
              <a:t> 2023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49312BA-3B74-1B89-C361-8D3B49328D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1600200"/>
            <a:ext cx="3210238" cy="4177596"/>
          </a:xfrm>
          <a:prstGeom prst="rect">
            <a:avLst/>
          </a:prstGeom>
        </p:spPr>
      </p:pic>
      <p:sp>
        <p:nvSpPr>
          <p:cNvPr id="28" name="Title 1">
            <a:extLst>
              <a:ext uri="{FF2B5EF4-FFF2-40B4-BE49-F238E27FC236}">
                <a16:creationId xmlns:a16="http://schemas.microsoft.com/office/drawing/2014/main" id="{45CD9330-5F7D-CCDD-6E7E-768DB69C52DE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/>
              <a:t>Welcome</a:t>
            </a:r>
          </a:p>
        </p:txBody>
      </p:sp>
      <p:sp>
        <p:nvSpPr>
          <p:cNvPr id="29" name="Rectangle: Rounded Corners 22">
            <a:extLst>
              <a:ext uri="{FF2B5EF4-FFF2-40B4-BE49-F238E27FC236}">
                <a16:creationId xmlns:a16="http://schemas.microsoft.com/office/drawing/2014/main" id="{B6C93591-97E6-45E5-DD98-68BFF63CBCB2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: Rounded Corners 22">
            <a:extLst>
              <a:ext uri="{FF2B5EF4-FFF2-40B4-BE49-F238E27FC236}">
                <a16:creationId xmlns:a16="http://schemas.microsoft.com/office/drawing/2014/main" id="{AF5D8688-4AC5-8348-19D0-266611FE325A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CBB028-28BC-0635-37A8-33E0ACCAA1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" y="58674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D37A125-F610-9078-5068-E1947E9E12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45728"/>
            <a:ext cx="2033245" cy="179832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57FF492-CCAD-FD65-5A55-75A2EE2AEEDE}"/>
              </a:ext>
            </a:extLst>
          </p:cNvPr>
          <p:cNvSpPr/>
          <p:nvPr/>
        </p:nvSpPr>
        <p:spPr>
          <a:xfrm>
            <a:off x="6400800" y="3657600"/>
            <a:ext cx="4800600" cy="9220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556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Who Am I?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143000" y="1728384"/>
            <a:ext cx="8576121" cy="4097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en-US" sz="2400" b="1" i="1" dirty="0">
                <a:solidFill>
                  <a:srgbClr val="FF0000"/>
                </a:solidFill>
              </a:rPr>
              <a:t>Dr. Israa Lewaa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v"/>
              <a:defRPr/>
            </a:pPr>
            <a:r>
              <a:rPr lang="en-US" sz="2000" dirty="0">
                <a:solidFill>
                  <a:srgbClr val="0070C0"/>
                </a:solidFill>
              </a:rPr>
              <a:t>Lecturer in Statistics and Mathematics 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 err="1"/>
              <a:t>Ph.D</a:t>
            </a:r>
            <a:r>
              <a:rPr lang="en-US" sz="2000" dirty="0"/>
              <a:t> from Faculty of Economics and Political Science, Cairo University, Statistics Department. 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Thesis: “</a:t>
            </a:r>
            <a:r>
              <a:rPr lang="en-US" dirty="0"/>
              <a:t>Statistical data integration Using A latent Class Model”.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</a:t>
            </a:r>
            <a:r>
              <a:rPr lang="en-US" sz="2000" dirty="0" err="1"/>
              <a:t>M.Sc</a:t>
            </a:r>
            <a:r>
              <a:rPr lang="en-US" sz="2000" dirty="0"/>
              <a:t> from Faculty of Economics and Political Science, Cairo University, Statistics Department. 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</a:t>
            </a:r>
            <a:r>
              <a:rPr lang="en-US" sz="2000" dirty="0" err="1"/>
              <a:t>B.Sc</a:t>
            </a:r>
            <a:r>
              <a:rPr lang="en-US" sz="2000" dirty="0"/>
              <a:t> from Faculty of Economics and Political Science, Cairo University, Statistics Department. 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</a:t>
            </a:fld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887C39F-3F4B-0B79-C216-7E816361334E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/>
              <a:t>Who Am I ? </a:t>
            </a: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FCF3ECAE-D660-DE28-48BB-34ECAB04F87A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A70ACCD0-7FA8-20D0-D959-071A65B68915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D3AC34-D440-1F86-34BA-53DBFF9735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D08E8F-9DFD-283C-B3F7-C5FDDDD5442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76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The course that will be taught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</a:t>
            </a:fld>
            <a:endParaRPr lang="en-US"/>
          </a:p>
        </p:txBody>
      </p:sp>
      <p:sp>
        <p:nvSpPr>
          <p:cNvPr id="15" name="مستطيل 14"/>
          <p:cNvSpPr/>
          <p:nvPr/>
        </p:nvSpPr>
        <p:spPr>
          <a:xfrm>
            <a:off x="3200400" y="1371364"/>
            <a:ext cx="4426085" cy="719847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ardvark Cafe" pitchFamily="2" charset="0"/>
              </a:rPr>
              <a:t>Mathematics 3</a:t>
            </a:r>
            <a:endParaRPr lang="en-US" dirty="0">
              <a:latin typeface="Aardvark Cafe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081220-E3FB-8432-872D-A1FCF175E2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777" y="2260865"/>
            <a:ext cx="7457329" cy="365695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C859B31-0504-3804-C401-2C6394C49555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The course that will be taught</a:t>
            </a: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83344498-CE03-2300-C31F-431A144AA4F8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C74638A8-1D0E-8FB1-E8E5-490015FF8D61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270B04-FF34-7E60-64FA-C9F1E750D9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791199"/>
            <a:ext cx="12187238" cy="12444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78B3AE-8456-8DB1-A93D-782FD924F00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297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5984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Primary Goal of This Course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908206" y="1505744"/>
            <a:ext cx="9936163" cy="4977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2800" b="1" i="1" dirty="0">
                <a:solidFill>
                  <a:srgbClr val="FF0000"/>
                </a:solidFill>
              </a:rPr>
              <a:t>This course aims to:</a:t>
            </a:r>
          </a:p>
          <a:p>
            <a:pPr marL="403225" lvl="1">
              <a:lnSpc>
                <a:spcPct val="150000"/>
              </a:lnSpc>
              <a:defRPr/>
            </a:pPr>
            <a:r>
              <a:rPr lang="en-US" sz="2400" dirty="0">
                <a:solidFill>
                  <a:srgbClr val="0070C0"/>
                </a:solidFill>
              </a:rPr>
              <a:t> Provide students with concepts of </a:t>
            </a:r>
          </a:p>
          <a:p>
            <a:pPr marL="342900" marR="0" lvl="0" indent="-342900" algn="justLow" rtl="0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D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ifferential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quations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ar-SA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‎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Fourier series, Fourier transform (FT).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Discrete Fourier transform (DFT).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Fast Fourier </a:t>
            </a:r>
            <a:r>
              <a:rPr lang="ar-SA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‎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transform(FFT)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Applications in computer science using MATLAB.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Interpolating polynomial and least </a:t>
            </a:r>
            <a:r>
              <a:rPr lang="ar-SA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‎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squares.</a:t>
            </a:r>
            <a:r>
              <a:rPr lang="ar-SA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‎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6125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ar-YE" sz="2400" dirty="0">
              <a:solidFill>
                <a:srgbClr val="0070C0"/>
              </a:solidFill>
            </a:endParaRPr>
          </a:p>
          <a:p>
            <a:pPr lvl="1">
              <a:lnSpc>
                <a:spcPct val="150000"/>
              </a:lnSpc>
              <a:defRPr/>
            </a:pPr>
            <a:endParaRPr lang="ar-YE" sz="2400" dirty="0">
              <a:solidFill>
                <a:srgbClr val="0070C0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5</a:t>
            </a:fld>
            <a:endParaRPr lang="en-US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BEB776D-C0C2-F1CD-62FA-4133B85852BD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Primary Goal of This Course</a:t>
            </a: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75358DAF-C518-6097-13EA-D90D8D961D79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0B556671-F0C4-35FE-B43C-C2A00C36B38A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D43B84-914B-253D-47A5-63F664EA6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D294C9A-1564-952B-2A32-36A516556C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399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506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Learning Resources: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140618" y="1173882"/>
            <a:ext cx="9110319" cy="5170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Ø"/>
              <a:defRPr/>
            </a:pPr>
            <a:r>
              <a:rPr lang="ar-YE" sz="2400" b="1" i="1" dirty="0">
                <a:solidFill>
                  <a:srgbClr val="FF0000"/>
                </a:solidFill>
              </a:rPr>
              <a:t> </a:t>
            </a:r>
            <a:r>
              <a:rPr lang="en-US" sz="20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Credit Hours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ar-YE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ar-YE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088" indent="-446088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credit hours. 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defRPr/>
            </a:pPr>
            <a:endParaRPr lang="ar-YE" sz="20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-457200">
              <a:buFont typeface="Wingdings" pitchFamily="2" charset="2"/>
              <a:buChar char="Ø"/>
              <a:defRPr/>
            </a:pPr>
            <a:r>
              <a:rPr lang="en-US" sz="2000" b="1" i="1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 Textbook</a:t>
            </a:r>
            <a:r>
              <a:rPr lang="en-US" sz="20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lvl="1" indent="-457200">
              <a:buFont typeface="Wingdings" pitchFamily="2" charset="2"/>
              <a:buChar char="Ø"/>
              <a:defRPr/>
            </a:pPr>
            <a:endParaRPr lang="ar-YE" sz="2000" b="1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>
              <a:defRPr/>
            </a:pPr>
            <a:r>
              <a:rPr lang="en-US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CALCULUS, 6th edition , </a:t>
            </a:r>
            <a:r>
              <a:rPr lang="en-US" sz="18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Swokowski</a:t>
            </a:r>
            <a:r>
              <a:rPr lang="en-US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Olinick</a:t>
            </a:r>
            <a:r>
              <a:rPr lang="en-US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, Pence PWS Publishing Company</a:t>
            </a:r>
          </a:p>
          <a:p>
            <a:pPr marL="514350" lvl="1" indent="-514350">
              <a:buAutoNum type="arabicPeriod"/>
              <a:defRPr/>
            </a:pP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-457200">
              <a:buFont typeface="Wingdings" panose="05000000000000000000" pitchFamily="2" charset="2"/>
              <a:buChar char="Ø"/>
              <a:defRPr/>
            </a:pPr>
            <a:r>
              <a:rPr lang="en-US" sz="20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References:</a:t>
            </a:r>
          </a:p>
          <a:p>
            <a:pPr algn="l" rtl="0"/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Proakis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 G. (2007).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signal processing: principles, algorithms, and applications, 4/E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Pearson Education India.‏</a:t>
            </a:r>
          </a:p>
          <a:p>
            <a:pPr algn="l" rtl="0"/>
            <a:endParaRPr lang="en-US" sz="24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 rtl="0"/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Gayev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Y. A., &amp; 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Nesterenko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 N. (2006). MATLAB for Math and Programming (Textbook). Zaporizhzhia: Polygraph.‏</a:t>
            </a:r>
            <a:r>
              <a:rPr lang="ar-SA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‏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1" indent="-514350">
              <a:buAutoNum type="arabicPeriod"/>
              <a:defRPr/>
            </a:pPr>
            <a:endParaRPr lang="en-US" dirty="0"/>
          </a:p>
          <a:p>
            <a:pPr marL="0" lvl="1">
              <a:defRPr/>
            </a:pPr>
            <a:endParaRPr lang="en-US" sz="2400" b="1" i="1" dirty="0">
              <a:solidFill>
                <a:srgbClr val="FF0000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6</a:t>
            </a:fld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EAAB4CE-3A99-F030-5BA4-2439B90788D9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/>
              <a:t>Learning Resources </a:t>
            </a: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B4D768F5-CB79-CEBF-3F65-9195AF6E3E19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74BF7956-4E8A-468A-E052-0276C5BFF8F5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B906C1-A7A6-EA84-D17B-4E6767612E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57912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1DCA59-45EA-E2E5-DE06-DD4F38B020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449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5339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Units of Course Contents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5506304"/>
              </p:ext>
            </p:extLst>
          </p:nvPr>
        </p:nvGraphicFramePr>
        <p:xfrm>
          <a:off x="1054555" y="1231949"/>
          <a:ext cx="10198607" cy="45399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98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66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49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5334">
                <a:tc>
                  <a:txBody>
                    <a:bodyPr/>
                    <a:lstStyle/>
                    <a:p>
                      <a:r>
                        <a:rPr lang="en-US" sz="1800" dirty="0"/>
                        <a:t>Module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Course</a:t>
                      </a:r>
                      <a:r>
                        <a:rPr lang="en-US" sz="1800" baseline="0" dirty="0"/>
                        <a:t> </a:t>
                      </a:r>
                      <a:r>
                        <a:rPr lang="en-US" sz="1800" dirty="0"/>
                        <a:t>Unit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 err="1"/>
                        <a:t>No.of</a:t>
                      </a:r>
                      <a:r>
                        <a:rPr lang="en-US" sz="1800" dirty="0"/>
                        <a:t>. Weeks</a:t>
                      </a:r>
                      <a:r>
                        <a:rPr lang="en-US" sz="1800" baseline="0" dirty="0"/>
                        <a:t> 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Contact Hours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1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 Lecture_1_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D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ifferential 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Equations: Part 1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  <a:r>
                        <a:rPr lang="en-US" sz="1800" baseline="30000" dirty="0"/>
                        <a:t>st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3459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2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Lecture_2_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D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ifferential 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Equations: Part 2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aseline="0" dirty="0"/>
                        <a:t>2</a:t>
                      </a:r>
                      <a:r>
                        <a:rPr lang="en-US" sz="1800" baseline="30000" dirty="0"/>
                        <a:t>nd</a:t>
                      </a:r>
                      <a:r>
                        <a:rPr lang="en-US" sz="1800" baseline="0" dirty="0"/>
                        <a:t>  </a:t>
                      </a:r>
                      <a:r>
                        <a:rPr lang="en-US" sz="1800" dirty="0"/>
                        <a:t>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897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Lecture_3_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D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ifferential 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Equations: Part 3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/>
                        <a:t>4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Lecture_4_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Fourier series and Fourier transform (FT)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4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5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Lecture_5_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Discrete Fourier transform (DFT).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5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080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6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Lecture_6_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Fast Fourier </a:t>
                      </a:r>
                      <a:r>
                        <a:rPr lang="ar-SA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‎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transform(FFT)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6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7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Lecture_7_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Applications in computer science using MATLAB: Part 1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7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8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Lecture_8_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Applications in computer 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science using MATLAB: Part 2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8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9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Lecture_9_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Applications in computer science using MATLAB: Part 3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9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10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Lecture_10_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Interpolating polynomial and least </a:t>
                      </a:r>
                      <a:r>
                        <a:rPr lang="ar-SA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‎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squares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778623" y="378251"/>
            <a:ext cx="8763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1319213" lvl="1" indent="-342900">
              <a:buFont typeface="Wingdings" panose="05000000000000000000" pitchFamily="2" charset="2"/>
              <a:buChar char="Ø"/>
              <a:defRPr/>
            </a:pPr>
            <a:r>
              <a:rPr lang="en-US" sz="2400" b="1" dirty="0">
                <a:solidFill>
                  <a:srgbClr val="FF0000"/>
                </a:solidFill>
              </a:rPr>
              <a:t>Lecture Structure</a:t>
            </a:r>
            <a:r>
              <a:rPr lang="en-US" sz="2400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7</a:t>
            </a:fld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F9FB7BA-9A71-38A2-291A-12A65E1D2A9B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Structure </a:t>
            </a: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30D15524-6C4A-FC77-7065-16DC38567FB3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A9AE6891-3540-E076-FC95-525E262F1D03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6B7307-49BA-0F05-B166-274EE43051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58674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C76A27-AD35-2CC8-7167-4D61789F3B4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29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Course Information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8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9D713EB-F323-D881-DB84-0C8D62221D32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Course Information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E0C9977-69D3-30C2-EF43-50E13AC6F614}"/>
              </a:ext>
            </a:extLst>
          </p:cNvPr>
          <p:cNvSpPr>
            <a:spLocks noGrp="1" noChangeArrowheads="1"/>
          </p:cNvSpPr>
          <p:nvPr/>
        </p:nvSpPr>
        <p:spPr>
          <a:xfrm>
            <a:off x="5410200" y="2058682"/>
            <a:ext cx="5978430" cy="33321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</a:pPr>
            <a:r>
              <a:rPr lang="en-GB" sz="3200" dirty="0">
                <a:solidFill>
                  <a:srgbClr val="002060"/>
                </a:solidFill>
              </a:rPr>
              <a:t>Short Exam</a:t>
            </a:r>
          </a:p>
          <a:p>
            <a:pPr lvl="1">
              <a:lnSpc>
                <a:spcPct val="90000"/>
              </a:lnSpc>
            </a:pPr>
            <a:r>
              <a:rPr lang="en-US" sz="2800" dirty="0">
                <a:solidFill>
                  <a:srgbClr val="002060"/>
                </a:solidFill>
              </a:rPr>
              <a:t>80</a:t>
            </a:r>
            <a:r>
              <a:rPr lang="en-GB" sz="2800" dirty="0">
                <a:solidFill>
                  <a:srgbClr val="002060"/>
                </a:solidFill>
              </a:rPr>
              <a:t>% mark</a:t>
            </a:r>
            <a:r>
              <a:rPr lang="en-US" sz="2800" dirty="0">
                <a:solidFill>
                  <a:srgbClr val="002060"/>
                </a:solidFill>
              </a:rPr>
              <a:t>s</a:t>
            </a:r>
            <a:endParaRPr lang="en-GB" sz="2800" dirty="0">
              <a:solidFill>
                <a:srgbClr val="002060"/>
              </a:solidFill>
            </a:endParaRPr>
          </a:p>
          <a:p>
            <a:pPr lvl="2">
              <a:lnSpc>
                <a:spcPct val="90000"/>
              </a:lnSpc>
            </a:pPr>
            <a:r>
              <a:rPr lang="en-GB" sz="2400" dirty="0">
                <a:solidFill>
                  <a:srgbClr val="002060"/>
                </a:solidFill>
              </a:rPr>
              <a:t>Count of short Exam 10 (Weekly)</a:t>
            </a:r>
          </a:p>
          <a:p>
            <a:pPr lvl="2">
              <a:lnSpc>
                <a:spcPct val="90000"/>
              </a:lnSpc>
            </a:pPr>
            <a:r>
              <a:rPr lang="en-GB" sz="2400" dirty="0">
                <a:solidFill>
                  <a:srgbClr val="002060"/>
                </a:solidFill>
              </a:rPr>
              <a:t>8 Marks for each of short Exam. </a:t>
            </a:r>
          </a:p>
          <a:p>
            <a:pPr lvl="2">
              <a:lnSpc>
                <a:spcPct val="90000"/>
              </a:lnSpc>
            </a:pPr>
            <a:endParaRPr lang="en-GB" sz="2400" dirty="0">
              <a:solidFill>
                <a:srgbClr val="00206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sz="2800" dirty="0">
                <a:solidFill>
                  <a:srgbClr val="002060"/>
                </a:solidFill>
              </a:rPr>
              <a:t>20</a:t>
            </a:r>
            <a:r>
              <a:rPr lang="en-GB" sz="2800" dirty="0">
                <a:solidFill>
                  <a:srgbClr val="002060"/>
                </a:solidFill>
              </a:rPr>
              <a:t>% Final Examination</a:t>
            </a:r>
          </a:p>
        </p:txBody>
      </p:sp>
      <p:pic>
        <p:nvPicPr>
          <p:cNvPr id="18" name="Picture 2" descr="EXAM | University of Lapland">
            <a:extLst>
              <a:ext uri="{FF2B5EF4-FFF2-40B4-BE49-F238E27FC236}">
                <a16:creationId xmlns:a16="http://schemas.microsoft.com/office/drawing/2014/main" id="{ACB05D71-6B3C-2973-18E6-46D804985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61" y="2720712"/>
            <a:ext cx="2856985" cy="158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4C78D07D-5EE0-DBD8-9FDF-1D3030291510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: Rounded Corners 22">
            <a:extLst>
              <a:ext uri="{FF2B5EF4-FFF2-40B4-BE49-F238E27FC236}">
                <a16:creationId xmlns:a16="http://schemas.microsoft.com/office/drawing/2014/main" id="{6A79CE71-EB3A-4EAB-CD02-F339D6CE6E23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FF1973-B239-F8CE-1BB7-F5E85EE058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935E27-91A0-B131-56E7-EA7D67EE3F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246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684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Assessment Method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9</a:t>
            </a:fld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2446894" y="6497332"/>
            <a:ext cx="6163706" cy="22414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i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5" name="Google Shape;1103;p33">
            <a:extLst>
              <a:ext uri="{FF2B5EF4-FFF2-40B4-BE49-F238E27FC236}">
                <a16:creationId xmlns:a16="http://schemas.microsoft.com/office/drawing/2014/main" id="{A8AFFF94-2549-554A-A261-8AC7C77F1D82}"/>
              </a:ext>
            </a:extLst>
          </p:cNvPr>
          <p:cNvSpPr txBox="1">
            <a:spLocks/>
          </p:cNvSpPr>
          <p:nvPr/>
        </p:nvSpPr>
        <p:spPr>
          <a:xfrm>
            <a:off x="8590663" y="2278301"/>
            <a:ext cx="3425164" cy="2542884"/>
          </a:xfrm>
          <a:prstGeom prst="rect">
            <a:avLst/>
          </a:prstGeom>
          <a:solidFill>
            <a:schemeClr val="bg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-- اللغة الأساسية في المحاضرات هي</a:t>
            </a:r>
            <a:r>
              <a:rPr lang="en-US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: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Bader" pitchFamily="2" charset="-78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 </a:t>
            </a:r>
            <a:r>
              <a:rPr lang="ar-SA" sz="20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اللغة الإنجليزية </a:t>
            </a:r>
            <a:b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</a:br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-- الاختبارات باللغة الإنجليزية مع وجود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Bader" pitchFamily="2" charset="-78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 </a:t>
            </a:r>
            <a:r>
              <a:rPr lang="ar-SA" sz="2000" b="1" dirty="0">
                <a:solidFill>
                  <a:schemeClr val="accent2"/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ترجمة للسؤال.</a:t>
            </a:r>
          </a:p>
        </p:txBody>
      </p:sp>
      <p:pic>
        <p:nvPicPr>
          <p:cNvPr id="16" name="Picture 2" descr="D:\ربيع 2023\السادة اعضاء هيئة التدريس\79dcea84-f0bd-4553-9190-d0fec362226c.jf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301" y="1304627"/>
            <a:ext cx="4340900" cy="424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A50042CB-8311-9D90-DBB9-C68B5181A545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Assessment Method</a:t>
            </a:r>
          </a:p>
        </p:txBody>
      </p:sp>
      <p:sp>
        <p:nvSpPr>
          <p:cNvPr id="12" name="Rectangle: Rounded Corners 22">
            <a:extLst>
              <a:ext uri="{FF2B5EF4-FFF2-40B4-BE49-F238E27FC236}">
                <a16:creationId xmlns:a16="http://schemas.microsoft.com/office/drawing/2014/main" id="{7E2534D5-B50C-CFC7-7688-B89EBBF77240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54932F40-4E18-43FC-FF10-5B0EA398A195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342F4E-19B4-F44B-5623-EB56CD6F14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2B26E7-729C-7303-5202-F1B18830FD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E9E12F6-E3EB-075B-C50B-BAD56A0B660A}"/>
              </a:ext>
            </a:extLst>
          </p:cNvPr>
          <p:cNvSpPr/>
          <p:nvPr/>
        </p:nvSpPr>
        <p:spPr>
          <a:xfrm>
            <a:off x="3733800" y="1304627"/>
            <a:ext cx="3657600" cy="6003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54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10</a:t>
            </a:fld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819400" y="4343400"/>
            <a:ext cx="4648200" cy="570956"/>
          </a:xfrm>
          <a:prstGeom prst="round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9274002" y="2362200"/>
            <a:ext cx="26131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YE" sz="2400" dirty="0">
                <a:cs typeface="Bader" pitchFamily="2" charset="-78"/>
              </a:rPr>
              <a:t>سيتم تثبيت رابط حلقة النقاش على صفحة المقرر</a:t>
            </a:r>
            <a:endParaRPr lang="en-US" sz="2400" dirty="0">
              <a:cs typeface="Bader" pitchFamily="2" charset="-78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DAB541-6F57-D5DF-B46D-F58CA77A8EE2}"/>
              </a:ext>
            </a:extLst>
          </p:cNvPr>
          <p:cNvSpPr/>
          <p:nvPr/>
        </p:nvSpPr>
        <p:spPr>
          <a:xfrm>
            <a:off x="1676400" y="3807783"/>
            <a:ext cx="7412127" cy="53374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4DF4DED-2FD6-CA6D-A70B-94928242E2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74" b="86156"/>
          <a:stretch/>
        </p:blipFill>
        <p:spPr>
          <a:xfrm>
            <a:off x="1452954" y="1781585"/>
            <a:ext cx="7972111" cy="4088392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057400" y="2590800"/>
            <a:ext cx="65532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ym typeface="+mn-ea"/>
              </a:rPr>
              <a:t>رابط حلقة النقاش وموعدها مرفوع على صفحة </a:t>
            </a:r>
            <a:r>
              <a:rPr lang="ar-EG" sz="4000" b="1" dirty="0" err="1">
                <a:sym typeface="+mn-ea"/>
              </a:rPr>
              <a:t>المودل</a:t>
            </a:r>
            <a:r>
              <a:rPr lang="ar-EG" sz="4000" b="1" dirty="0">
                <a:sym typeface="+mn-ea"/>
              </a:rPr>
              <a:t> ستكون حلقة وحيدة كل أسبوع  </a:t>
            </a:r>
            <a:endParaRPr lang="en-US" sz="4000" b="1"/>
          </a:p>
          <a:p>
            <a:pPr algn="ctr"/>
            <a:endParaRPr lang="en-US" sz="4000" b="1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1792A7EF-62BE-0603-3AA3-E6F9B64BE730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Timing</a:t>
            </a:r>
          </a:p>
        </p:txBody>
      </p:sp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B9FC5D08-96FF-A305-5E60-8A69DA0F5A51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: Rounded Corners 22">
            <a:extLst>
              <a:ext uri="{FF2B5EF4-FFF2-40B4-BE49-F238E27FC236}">
                <a16:creationId xmlns:a16="http://schemas.microsoft.com/office/drawing/2014/main" id="{662A478F-0FCF-5777-2F1F-21E5273D26F4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69CD8D-1B8F-885A-BE70-87B98837A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" y="5867400"/>
            <a:ext cx="7462837" cy="8647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AA48F7-CC3E-B643-D8DB-699D42CA748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96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880E1B-9AE6-486B-BDD4-9CE0F37513D3}" type="slidenum">
              <a:rPr lang="en-US" smtClean="0">
                <a:solidFill>
                  <a:srgbClr val="045C75"/>
                </a:solidFill>
                <a:latin typeface="Constantia" panose="02030602050306030303" pitchFamily="18" charset="0"/>
              </a:rPr>
              <a:pPr/>
              <a:t>11</a:t>
            </a:fld>
            <a:endParaRPr lang="en-US">
              <a:solidFill>
                <a:srgbClr val="045C75"/>
              </a:solidFill>
              <a:latin typeface="Constantia" panose="02030602050306030303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1165F4-8B05-DE45-8021-00287CC6D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665" y="1104900"/>
            <a:ext cx="7571667" cy="438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6613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Facet">
  <a:themeElements>
    <a:clrScheme name="دفق الهواء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5742</TotalTime>
  <Words>507</Words>
  <Application>Microsoft Office PowerPoint</Application>
  <PresentationFormat>Widescreen</PresentationFormat>
  <Paragraphs>116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5" baseType="lpstr">
      <vt:lpstr>Aardvark Cafe</vt:lpstr>
      <vt:lpstr>Arial</vt:lpstr>
      <vt:lpstr>Bader</vt:lpstr>
      <vt:lpstr>Bahnschrift Condensed</vt:lpstr>
      <vt:lpstr>Calibri</vt:lpstr>
      <vt:lpstr>Constantia</vt:lpstr>
      <vt:lpstr>Sakkal Majalla</vt:lpstr>
      <vt:lpstr>Tahoma</vt:lpstr>
      <vt:lpstr>Tajawal Medium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kadhum</dc:creator>
  <cp:lastModifiedBy>Israa.Lewaa</cp:lastModifiedBy>
  <cp:revision>208</cp:revision>
  <dcterms:created xsi:type="dcterms:W3CDTF">2012-10-04T04:34:07Z</dcterms:created>
  <dcterms:modified xsi:type="dcterms:W3CDTF">2024-09-21T17:20:23Z</dcterms:modified>
</cp:coreProperties>
</file>