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7"/>
  </p:notesMasterIdLst>
  <p:sldIdLst>
    <p:sldId id="303" r:id="rId7"/>
    <p:sldId id="990" r:id="rId8"/>
    <p:sldId id="1038" r:id="rId9"/>
    <p:sldId id="1006" r:id="rId10"/>
    <p:sldId id="1039" r:id="rId11"/>
    <p:sldId id="1252" r:id="rId12"/>
    <p:sldId id="1303" r:id="rId13"/>
    <p:sldId id="1262" r:id="rId14"/>
    <p:sldId id="1263" r:id="rId15"/>
    <p:sldId id="1269" r:id="rId16"/>
    <p:sldId id="1283" r:id="rId17"/>
    <p:sldId id="1271" r:id="rId18"/>
    <p:sldId id="1277" r:id="rId19"/>
    <p:sldId id="1276" r:id="rId20"/>
    <p:sldId id="1278" r:id="rId21"/>
    <p:sldId id="1279" r:id="rId22"/>
    <p:sldId id="1272" r:id="rId23"/>
    <p:sldId id="1273" r:id="rId24"/>
    <p:sldId id="1282" r:id="rId25"/>
    <p:sldId id="1274" r:id="rId26"/>
    <p:sldId id="1275" r:id="rId27"/>
    <p:sldId id="1281" r:id="rId28"/>
    <p:sldId id="1267" r:id="rId29"/>
    <p:sldId id="1266" r:id="rId30"/>
    <p:sldId id="1268" r:id="rId31"/>
    <p:sldId id="1290" r:id="rId32"/>
    <p:sldId id="1284" r:id="rId33"/>
    <p:sldId id="1285" r:id="rId34"/>
    <p:sldId id="1286" r:id="rId35"/>
    <p:sldId id="1291" r:id="rId36"/>
    <p:sldId id="1294" r:id="rId37"/>
    <p:sldId id="1292" r:id="rId38"/>
    <p:sldId id="1293" r:id="rId39"/>
    <p:sldId id="1295" r:id="rId40"/>
    <p:sldId id="1297" r:id="rId41"/>
    <p:sldId id="1298" r:id="rId42"/>
    <p:sldId id="1300" r:id="rId43"/>
    <p:sldId id="1302" r:id="rId44"/>
    <p:sldId id="94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252"/>
            <p14:sldId id="1303"/>
            <p14:sldId id="1262"/>
            <p14:sldId id="1263"/>
            <p14:sldId id="1269"/>
            <p14:sldId id="1283"/>
            <p14:sldId id="1271"/>
            <p14:sldId id="1277"/>
            <p14:sldId id="1276"/>
            <p14:sldId id="1278"/>
            <p14:sldId id="1279"/>
            <p14:sldId id="1272"/>
            <p14:sldId id="1273"/>
            <p14:sldId id="1282"/>
            <p14:sldId id="1274"/>
            <p14:sldId id="1275"/>
            <p14:sldId id="1281"/>
            <p14:sldId id="1267"/>
            <p14:sldId id="1266"/>
            <p14:sldId id="1268"/>
            <p14:sldId id="1290"/>
            <p14:sldId id="1284"/>
            <p14:sldId id="1285"/>
            <p14:sldId id="1286"/>
            <p14:sldId id="1291"/>
            <p14:sldId id="1294"/>
            <p14:sldId id="1292"/>
            <p14:sldId id="1293"/>
            <p14:sldId id="1295"/>
            <p14:sldId id="1297"/>
            <p14:sldId id="1298"/>
            <p14:sldId id="1300"/>
            <p14:sldId id="1302"/>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939EE9-DD5A-4246-89BC-D844BC9ADEF8}" v="7" dt="2025-07-07T20:46:54.5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044" y="2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33A4C-28D6-A9CB-7B63-B32F0C2984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02C839-882A-F2B4-B076-9D85D080B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94DB9-46C2-B235-A6D4-EB5095E26B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D84BBD-5494-368A-154D-8CD0E54448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2815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E925D-B678-F1BD-69CE-BE2A5FA7A9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643721-4945-91C1-F12F-DC558EEAC4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A3922-D26B-AD3A-48E2-13F677318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A2342E-16D3-42BF-12AE-958737840F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7893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865DC-6CB2-3441-7BB5-4201804375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BD871-9DE0-FD49-590E-DD71A58830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ADE6F6-423C-28B9-AB03-98E8D2BB84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2034DA-1C53-ADD7-0F62-4178BD0E59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3280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1559D-FA25-3A32-B3C8-8A73D592A4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1B9734-B9DD-D641-072E-3AF3703A1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7CB50-BDF9-99BE-6BE5-28354B59ED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0ABAD5-1A1A-AE5E-7E2B-906FDB4D48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2157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EA69-E8C1-41FF-DD26-5E1E33C875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5C7289-6589-F856-1A00-15A493B507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DE39F5-3798-49F3-34EF-E4D94ADBCA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7CFAF5-92E7-DDBB-C211-CBF0A4DC90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2591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B26B9-6BCD-BECA-2287-589654F5C0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D0C20D-39C9-6018-7D87-AA96766C9B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E30314-99C1-6C22-AFAD-CB9581C1F9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530687-6383-F97B-BAB9-7C9226955D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9201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93C31-7265-2953-1FBE-F039BA1DEB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C3E68-9E0C-04DD-498B-325A40F68E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397BF-913A-1689-25C7-FF0BAF6E3D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D0E7F0-0C4F-7F57-290B-1AC17A1E5E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70733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F5DE6-BEB0-FDE0-3B68-F6064A9015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4D407-CA92-FC09-4A4B-600870A5F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1EC677-8340-C76E-FD7A-E5533673F8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1E4B7A-2FED-2BF4-3B3E-0C10CD594B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7436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71BDF-760F-D1DF-DAEE-D7D9787A31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772E95-C95F-BE04-2FA2-AC7076488E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815A4E-E36E-EC9E-7BDD-EC86E4B4BB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282DC4-3AA8-62EE-2451-76682C0254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9366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39108-4941-0AD5-726D-71E4436B8A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C3D5D-9237-CDCB-5F95-A25070DC0B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BD68DB-28DD-2FCE-FF69-0AC86174A5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D5F18A-4C3D-9333-93C0-1CA8F38A30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5973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FFABD-F2AB-64FD-38D2-B26F9D247C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6E7D17-A1EE-447E-C7E3-83F3D04B9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67F151-E535-1F4C-3909-61F3C405F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C49AA3-6A38-7EEF-DD10-AE06FFD11D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07515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39EB2-668B-1FA9-02AE-FDAF1809D6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739F3E-07FE-3D1A-F039-770F56AC8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F1E261-D5AC-2BD5-C1FE-F1CA834ACD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02A6CC-8DBA-C7CC-839A-BE7CA44FA1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6632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05CC8-CE89-EA1E-D579-10112FD0C8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38BAE0-CE25-733A-058A-78B73C563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E9FD-F8E2-E69A-0FC9-2CE700AC29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83C287-AD26-08D2-2B49-4BC2653A3A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1859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66AFE-8398-2BEB-B69E-3C7513925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57CD46-F2CF-8B60-0E30-D6EA40352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DF669-1819-3EEA-B9A5-C242C74CDA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5358AD-AE7E-23D7-EB02-F49BC0510D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48467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A046D-3373-25A7-7741-2134C9224A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0B8A9F-1806-BDEB-513F-5FE7437EED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EC453C-94A3-955D-87CA-FE2E0A85A3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6D9641-945F-6B0E-3897-E77EF788BE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73612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46CBD-0C41-EA10-797E-656F54DEEB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6E8F6-0546-292A-CBC6-5983AEF339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768B7-5D91-93BB-9E64-1C1BDA9B8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A4A34E-8F4A-C6B8-6613-CC86E909E4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70474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C0FBB-47BF-FD7A-8A03-FA8EBB4114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4E88C0-6B9E-A6DA-B2FD-425D087760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2D643-69B7-AC95-ED7A-556096FA94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B626B5-633F-0009-A546-A0AA8343E54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31931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B682F-32D3-6C23-7AC2-215C671EA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6D4DB3-BDCC-C48C-A008-1B54F9C0D7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368DBC-9862-E52F-708B-BA0F6244EC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17A346-5B26-1775-7D0D-0C10A41F6A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95300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4A53D-C316-1331-C4A5-85D8B6D5D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B8BAA-C56F-B93E-6996-3A75FFE5C7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FA657-5482-C57C-507A-7E792EBCCF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42B91C-F746-4BF8-2532-6C99D62CA0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59421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1E80D-E3B4-3C47-706D-1B59A51790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37F9EA-6A7A-7B8F-102F-2D536429AC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ED3AB3-B875-9087-051F-A5D6014394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01EB28-7798-2E22-D418-581C228262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83239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8DC3C-395B-6BCF-B07C-394D35E65E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699AD-61A9-8FF0-770C-EC78318E46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F2637C-077F-2BDC-A33C-B53D8CF7AA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8A1614-0DBE-EE98-5CBE-571302DB2F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67463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2442-1CAC-69DD-C9FE-A1D97AE683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B6D90-26ED-6240-D7EB-0B6159D9A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389811-05EF-B3FF-CD74-9D510FF21F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D71E21-B7A1-D144-4B68-529EC59615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1389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F4796-4D4C-22ED-4DC2-D34C1F62A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31D22-BDFE-59BA-8305-3CC6E71B66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AB749E-143F-A57D-0546-E5FAA14B1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A19071-5263-0A1B-AAE2-A81516C595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5630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30887-A7C0-ED3B-44F1-6D7A135A6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23E23-A060-869E-2160-AC374325C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96756B-A5A2-8FDF-FCCA-D200F05021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7DE1AB-FBB3-8AD6-32D0-72FBAC1335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96743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79663-7584-F1CB-AF68-DD603518A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276C1C-A52C-5B7E-8998-78DD66878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684EAD-811D-AE1A-D813-0487848C26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A43E01-B579-D2FB-3B0E-CCFCEDBD2E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63101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5BD5A-576D-E6F2-5B6A-C7F723363D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816A4-1B42-5F24-412B-B59F5F6644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0AAA27-B2D1-A69C-5436-482488D52C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E0C491-1DD5-03DF-82F0-C794E29A12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93037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08049-C8E7-503A-D3DC-9722BADA93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357CA-35F5-B176-8172-EBBDFADF87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A7FE84-242A-B547-F1CF-4A891C51A4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DC34D6-3655-0E97-87C2-E44E76387D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38270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B1DC6-D676-44E9-0CAA-40765C9CF1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0467-09E7-C30A-69DB-973A38405A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E75A0D-0568-D4C6-CD5A-2EA13CD8C9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DD8794-3401-A037-BF8A-C15C4AC1F8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0100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64814-3490-CD79-60F9-CA664079B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BC6BFE-987B-C062-37CB-7E63704711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03B7F6-1A44-2A5B-4C4B-77450E31E0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FAE67D-1894-2DFF-E77F-0E1FD46598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62269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52B89-02AD-ED74-C5D0-F18DE1DB88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1E3FB0-B1B5-3027-6B7E-1D884F8E0A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64E86A-DC6E-57AD-471D-A4BFA8B960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47832A-BFB1-0ACE-BC6B-1F0BE5E40B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83289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B6E8D-2CFA-8DAA-6643-4B89A2A420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B1B05-727D-AE66-1C30-1803B41E56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FB213B-B548-A4BE-8FBF-60E746C21F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8F3321-CE37-51AA-88DA-149EB65D46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92851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FA6E1-1C65-7C84-A87C-5838123EB4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F705C4-095A-71B5-6824-39E6473794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FE19D2-72DD-EA9B-9DC3-0F4F7009D8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6B07EF-3B78-9D7F-3135-A557C534104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33063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32163-38CC-BED2-34E2-993DEB2127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0691A-4358-FB41-3834-F1646BB217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E7F4A8-7AC8-F81D-44CB-6744F22669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5EA3A6-ECB3-AECD-43A0-C6872E1450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94110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618637" y="764082"/>
            <a:ext cx="706021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قانون تنظيم التكنولوجيا المالية في الأنشطة غير المصرفية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3674852"/>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شرح المفاهيم القانونية الأساسية المتعلقة بتنظيم التكنولوجيا المالية في القطاعات غير المصرفية.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تمييز الفروق القانونية والتنظيمية بين الدول العربية في مجال </a:t>
            </a:r>
            <a:r>
              <a:rPr lang="en-US" altLang="en-US" sz="2400" dirty="0">
                <a:solidFill>
                  <a:prstClr val="black"/>
                </a:solidFill>
                <a:latin typeface="Alexandria" pitchFamily="2" charset="-78"/>
                <a:cs typeface="Alexandria" pitchFamily="2" charset="-78"/>
              </a:rPr>
              <a:t>FinTech</a:t>
            </a:r>
            <a:r>
              <a:rPr lang="ar-EG" altLang="en-US" sz="2400" dirty="0">
                <a:solidFill>
                  <a:prstClr val="black"/>
                </a:solidFill>
                <a:latin typeface="Alexandria" pitchFamily="2" charset="-78"/>
                <a:cs typeface="Alexandria" pitchFamily="2" charset="-78"/>
              </a:rPr>
              <a:t>.</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تحليل التشريعات المتعلقة بالتكنولوجيا المالية. </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تقييم الجاهزية القانونية والتشريعية لتبني وتطوير الحلول التكنولوجية المالية في العالم العربي.</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اقتراح توصيات قانونية لتحسين البيئة التنظيمية في الدول التي لا تزال في المراحل الأولى لتنظيم التكنولوجيا المالية.</a:t>
            </a: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409A656C-3C05-0F78-1370-8016B87013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17170" y="1429207"/>
            <a:ext cx="11727180" cy="501156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في المحاضرة السابقة تم مناقشة عدد من الموضوعات منها ، </a:t>
            </a:r>
            <a:r>
              <a:rPr lang="en-US"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الرقابة على التكنولوجيا المالية</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وجهات نظر حول وجود نظم رقابية للتكنولوجيا المالية </a:t>
            </a:r>
            <a:r>
              <a:rPr lang="ar-EG"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النظم الرقابية والابتكار</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اعتبارات رقابية</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قضايا التنظيم الرقابي</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أمثلة من النظم الرقابية </a:t>
            </a:r>
            <a:r>
              <a:rPr lang="ar-EG"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النظم الرقابية العالية</a:t>
            </a:r>
            <a:r>
              <a:rPr lang="ar-EG" sz="2400" dirty="0">
                <a:solidFill>
                  <a:prstClr val="black"/>
                </a:solidFill>
                <a:latin typeface="Alexandria regular" pitchFamily="2" charset="-78"/>
                <a:cs typeface="Times New Roman" panose="02020603050405020304" pitchFamily="18" charset="0"/>
              </a:rPr>
              <a:t> ، </a:t>
            </a:r>
            <a:r>
              <a:rPr lang="ar-AE" sz="2400" dirty="0">
                <a:solidFill>
                  <a:prstClr val="black"/>
                </a:solidFill>
                <a:latin typeface="Alexandria regular" pitchFamily="2" charset="-78"/>
                <a:cs typeface="Times New Roman" panose="02020603050405020304" pitchFamily="18" charset="0"/>
              </a:rPr>
              <a:t>مستقبل رقابة التكنولوجيا المالية</a:t>
            </a:r>
            <a:r>
              <a:rPr lang="ar-EG" sz="2400" dirty="0">
                <a:solidFill>
                  <a:prstClr val="black"/>
                </a:solidFill>
                <a:latin typeface="Alexandria regular" pitchFamily="2" charset="-78"/>
                <a:cs typeface="Times New Roman" panose="02020603050405020304" pitchFamily="18" charset="0"/>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وتم توضيح أن الابتكار في التكنولوجيا المالية يقصد به استخدام التكنولوجيا الحديثة لتقديم خدمات مالية مبتكرة تشمل المدفوعات، التمويل، التأمين، وإدارة الثروات بطرق أسرع، أرخص، وأكثر كفاءة.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كما أن النظم الرقابية  في التكنولوجيا المالية هي القواعد والتشريعات التي تضعها الجهات التنظيمية (مثل البنوك المركزية وهيئات الأسواق المالية) لضمان أن الشركات الناشئة في مجال التكنولوجيا المالية تعمل ضمن بيئة آمنة ومتوافقة مع القوانين.</a:t>
            </a:r>
            <a:endParaRPr lang="en-US"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445795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قانون تنظيم التكنولوجيا المالية في الأنشطة غير المصرفية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دراسة حالة لبعض الدول العربية:</a:t>
            </a:r>
            <a:endParaRPr lang="ar-EG" sz="2400"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المملكة العربية السعودية </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جمهورية مصر العربية</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المملكة الاردنية الهاشمية</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دولة الامارات العربية المتحدة</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دولة قطر</a:t>
            </a:r>
          </a:p>
          <a:p>
            <a:pPr marR="0" lvl="0" algn="r" defTabSz="914400" rtl="1" eaLnBrk="1" fontAlgn="auto" latinLnBrk="0" hangingPunct="1">
              <a:lnSpc>
                <a:spcPct val="150000"/>
              </a:lnSpc>
              <a:spcBef>
                <a:spcPts val="0"/>
              </a:spcBef>
              <a:spcAft>
                <a:spcPts val="0"/>
              </a:spcAft>
              <a:buClrTx/>
              <a:buSzTx/>
              <a:tabLst/>
              <a:defRPr/>
            </a:pPr>
            <a:endParaRPr lang="ar-EG"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قانون تنظيم التكنولوجيا المالية في الأنشطة غير المصرفية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320041" y="1345783"/>
            <a:ext cx="11510010" cy="5262979"/>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مف</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هوم الأنشطة غير المصرفية في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Non-Banking Activities)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يشير إلى الخدمات والمنتجات المالية التي تُقدَّم من خلال التكنولوجيا خارج نطاق البنوك التقليدية، أي دون الحاجة إلى ترخيص مصرفي شامل. هذه الأنشطة تعتمد على حلول تقنية مبتكرة لتوفير خدمات مالية مرنة وسريعة وتستهدف فئات متعددة، منها الأفراد والشركات الناشئة.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بمعنى آخر الأنشطة غير المصرفية في التكنولوجيا المالية هي:"تقديم خدمات مالية من خلال حلول رقمية وتكنولوجية دون أن تكون الجهة المقدمة بنكًا مرخصًا، وإنما شركة تقنية مالية مرخصة أو مسجلة لتقديم خدمات محددة وفقًا للأنظمة".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مجالات الأنشطة غير المصرفية في التكنولوجيا المالية:</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شركات الدفع الإلكتروني والمحافظ الرقمية</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التمويل الجماعي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التأمين الرقمي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الإقراض من الند للند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منصات إدارة الثروات والاستشارات الآلية </a:t>
            </a:r>
            <a:r>
              <a:rPr lang="en-US" sz="2400" dirty="0">
                <a:solidFill>
                  <a:prstClr val="black"/>
                </a:solidFill>
                <a:latin typeface="Alexandria regular" pitchFamily="2" charset="-78"/>
                <a:cs typeface="Times New Roman" panose="02020603050405020304" pitchFamily="18" charset="0"/>
              </a:rPr>
              <a:t>Robo-Advisors)</a:t>
            </a:r>
            <a:r>
              <a:rPr lang="ar-EG" sz="2400" dirty="0">
                <a:solidFill>
                  <a:prstClr val="black"/>
                </a:solidFill>
                <a:latin typeface="Alexandria regular" pitchFamily="2" charset="-78"/>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العملات والأصول الرقمية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A0880-00A8-46FF-746C-B37B1BFE08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63D22F-3492-7F78-D477-807AB5ABC2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D15E3A7-14B8-001C-BF2A-D2C8DC5F7A26}"/>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الأنشطة غير المصرفية في الاقتصاد</a:t>
            </a:r>
          </a:p>
        </p:txBody>
      </p:sp>
      <p:sp>
        <p:nvSpPr>
          <p:cNvPr id="28" name="Rectangle 27">
            <a:extLst>
              <a:ext uri="{FF2B5EF4-FFF2-40B4-BE49-F238E27FC236}">
                <a16:creationId xmlns:a16="http://schemas.microsoft.com/office/drawing/2014/main" id="{4BFC0C51-D4CA-DDA1-A877-1303ECE5C8E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B6ED3DB-12C5-AD0F-F818-ABFF3790D5CF}"/>
              </a:ext>
            </a:extLst>
          </p:cNvPr>
          <p:cNvSpPr txBox="1"/>
          <p:nvPr/>
        </p:nvSpPr>
        <p:spPr>
          <a:xfrm>
            <a:off x="228600" y="1249084"/>
            <a:ext cx="11704320" cy="5170646"/>
          </a:xfrm>
          <a:prstGeom prst="rect">
            <a:avLst/>
          </a:prstGeom>
          <a:noFill/>
        </p:spPr>
        <p:txBody>
          <a:bodyPr wrap="square" rtlCol="0">
            <a:spAutoFit/>
          </a:bodyPr>
          <a:lstStyle/>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أولًا: توسيع الشمول المالي </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تُمكن الأفراد غير القادرين على الوصول إلى البنوك التقليدية من استخدام خدمات مالية مبتكرة.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تشمل الفئات ذات الدخل المحدود، والمناطق النائية، ورواد الأعمال الناشئين.</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ثانيًا: تعزيز الابتكار في القطاع المالي </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توفر حلولًا ذكية مثل الدفع الرقمي، التمويل الجماعي، والذكاء الاصطناعي في التحليل المالي. </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تشجع على تطوير خدمات مخصصة تلبي احتياجات السوق المتغيرة بسرعة.</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ثالثًا: تحفيز ريادة الأعمال والمشروعات الصغيرة</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تقدم بدائل تمويلية مثل التمويل الجماعي والإقراض المباشر بين الأفراد. </a:t>
            </a:r>
          </a:p>
          <a:p>
            <a:pPr marL="285750" marR="0" lvl="0" indent="-28575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تسهم في دعم المشروعات الناشئة التي غالبًا ما تُستبعد من التمويل البنكي التقليدي.</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رابعًا: زيادة التنافسية في الأسواق المالية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تدخل شركات التكنولوجيا المالية كمنافس قوي للبنوك التقليدية. </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تحفز البنوك على تحسين خدماتها وخفض التكاليف.</a:t>
            </a:r>
          </a:p>
          <a:p>
            <a:pPr marR="0" lvl="0" algn="r"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خامسًا: خفض التكاليف وتعزيز الكفاءة</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تعتمد هذه الأنشطة على حلول رقمية تقلل الحاجة للبنية التحتية المكلفة. </a:t>
            </a:r>
          </a:p>
          <a:p>
            <a:pPr marL="342900" marR="0" lvl="0" indent="-342900" algn="r" defTabSz="914400" rtl="1" eaLnBrk="1" fontAlgn="auto" latinLnBrk="0" hangingPunct="1">
              <a:spcBef>
                <a:spcPts val="0"/>
              </a:spcBef>
              <a:spcAft>
                <a:spcPts val="0"/>
              </a:spcAft>
              <a:buClrTx/>
              <a:buSzTx/>
              <a:buFontTx/>
              <a:buChar char="-"/>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تُسرّع العمليات وتقلل التكاليف التشغيلية، ما ينعكس إيجابيًا على المستهلكين.</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C319494-13B5-4133-4A30-7D05B10BD6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48452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2F3A7-A4BA-B73C-A1EB-5EF0A4B528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455516-D33C-B410-CEB2-DB8EC7C310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9AB09F5-A9B6-52A2-FB36-B690B87AC787}"/>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التنظيم القانوني للأنشطة غير المصرفية</a:t>
            </a:r>
          </a:p>
        </p:txBody>
      </p:sp>
      <p:sp>
        <p:nvSpPr>
          <p:cNvPr id="28" name="Rectangle 27">
            <a:extLst>
              <a:ext uri="{FF2B5EF4-FFF2-40B4-BE49-F238E27FC236}">
                <a16:creationId xmlns:a16="http://schemas.microsoft.com/office/drawing/2014/main" id="{0A330AAF-A48C-FB13-27A6-7198AEAD18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EF7F5BE-2CD1-CA55-BB62-12C9EDAEC4EE}"/>
              </a:ext>
            </a:extLst>
          </p:cNvPr>
          <p:cNvSpPr txBox="1"/>
          <p:nvPr/>
        </p:nvSpPr>
        <p:spPr>
          <a:xfrm>
            <a:off x="102870" y="1232830"/>
            <a:ext cx="11985270" cy="646330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لضمان حماية المستهلكين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يُعد التنظيم القانوني للتكنولوجيا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امرًا ضروريًا لحماية المستهلكين في بيئة سريعة التطور تتميز بظهور نماذج أعمال جديدة تعتمد على التكنولوجيا ، لان غياب التنظيم قد يؤدي إلى انتشار الاحتيال أو الخدمات الوهمية ، وبالتالي يضمن التنظيم القانوني التزام مقدمي الخدمات بحماية البيانات، من خلال قوانين مثل حماية البيانات الشخصية و 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لمكافحة غسل الأموال وتمويل الإرهاب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رغم ما توفره التكنولوجيا المالية من مزايا مثل السرعة والسهولة، إلا أنها قد تُستغل في تمرير عمليات مالية مشبوهة بسبب سهولة فتح حسابات إلكترونية دون تحقق كافٍ من الهوية ، او استخدام العملات المشفرة ، وصعوبة تتبع العمليات عبر المنصات اللامركزية.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لتوفير بيئة تنافسية عادلة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يُعد التنظيم القانوني للتكنولوجيا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الركائز الأساسية لضمان بيئة تنافسية شفافة وعادلة بين جميع الأطراف الفاعلة في السوق، سواء كانت شركات ناشئة أو مؤسسات مالية 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لضمان استقرار النظام المالي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 تعزيز الثقة في الخدمات الرقمية والابتكار.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05D7221-5709-579E-D060-F38597184A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042858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4A34C-DD2A-B5FE-24D5-B950E17687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7FFCF8-460B-01FF-C587-D44B567CE5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62C19C9-6A6E-1F5C-8548-1BDA7024288F}"/>
              </a:ext>
            </a:extLst>
          </p:cNvPr>
          <p:cNvSpPr txBox="1"/>
          <p:nvPr/>
        </p:nvSpPr>
        <p:spPr>
          <a:xfrm>
            <a:off x="386499" y="725864"/>
            <a:ext cx="949279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العناصر الأساسية لقانون تنظيم الأنشطة غير المصرفية في التكنولوجيا المالية</a:t>
            </a:r>
          </a:p>
        </p:txBody>
      </p:sp>
      <p:sp>
        <p:nvSpPr>
          <p:cNvPr id="28" name="Rectangle 27">
            <a:extLst>
              <a:ext uri="{FF2B5EF4-FFF2-40B4-BE49-F238E27FC236}">
                <a16:creationId xmlns:a16="http://schemas.microsoft.com/office/drawing/2014/main" id="{BB92A958-DA3F-FF0A-F0F6-66A5420E68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F5A9DE7-E4A0-AC15-1515-93136AE79D38}"/>
              </a:ext>
            </a:extLst>
          </p:cNvPr>
          <p:cNvSpPr txBox="1"/>
          <p:nvPr/>
        </p:nvSpPr>
        <p:spPr>
          <a:xfrm>
            <a:off x="205739" y="1577340"/>
            <a:ext cx="11544301" cy="46166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التعريفات والمجالات المشمولة: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تحديد ما هي الأنشطة غير المصرفية التي يشملها القانون.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شروط الترخيص: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متطلبات الحصول على تصريح لمزاولة النشاط، مثل رأس المال، الكفاءة الفنية، والحماية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متطلبات الامتثال: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قواعد مكافحة غسل الأموال، حماية البيانات، 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إجراءات الرقابة: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آليات التفتيش، التقارير الدورية، العقوبات في حالة المخالفة.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آليات تسوية النزاعات: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توفير طرق فعالة لمعالجة شكاوى العملاء ، يوفّر الإطار القانوني آليات رسمية لحل النزاعات، سواء عبر القضاء أو هيئات تسوية المنازعات أو أنظمة التحكيم الخاصة ، كما يُلزم الشركات بالشفافية في التعامل مع شكاوى العملاء.</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6F5400F-C4BD-B2F2-4D0C-F33EA8055A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61812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7822E-8F94-5171-8967-8AF1EA48F4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D466B1A-8251-F289-E977-A91F60AF72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5411D39-D3DF-B8F3-C558-9F95DCC9BED1}"/>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p:txBody>
      </p:sp>
      <p:sp>
        <p:nvSpPr>
          <p:cNvPr id="28" name="Rectangle 27">
            <a:extLst>
              <a:ext uri="{FF2B5EF4-FFF2-40B4-BE49-F238E27FC236}">
                <a16:creationId xmlns:a16="http://schemas.microsoft.com/office/drawing/2014/main" id="{19747EB6-4923-9C43-1330-6CCB18DCD2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6F560E9-EFEE-6F84-D6E1-F6DE1540EE9E}"/>
              </a:ext>
            </a:extLst>
          </p:cNvPr>
          <p:cNvSpPr txBox="1"/>
          <p:nvPr/>
        </p:nvSpPr>
        <p:spPr>
          <a:xfrm>
            <a:off x="125730" y="1482936"/>
            <a:ext cx="11852910" cy="445583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الأنشطة غير المصرفية في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تحتاج إلى تنظيم دقيق لحماية النظام المالي والمستهلكين مع تعزيز الابتكار.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معظم الدول العربية بدأت بوضع أُطر قانونية وتنظيمية تشمل الترخيص، الامتثال، الرقابة، وحماية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المختبرات التنظيمية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rPr>
              <a:t>(Regulatory Sandboxes)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أصبحت أداة رئيسية لتجريب الابتكارات بدون تعريض السوق 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التنظيم الفعال يوازن بين تحفيز الابتكار وضمان الأمان المالي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rPr>
              <a:t> تسهيل دخول الشركات الناشئة ، دعم حلول جديدة في الدفع الإلكتروني، الإقراض الرقمي، التمويل الجماعي، والعملات المشفرة ، بالإضافة الى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تحقيق الشفافية بإلزام الشركات بالإفصاح عن البيانات المالية والتقنية ومراقبة الامتثال للمعايير المالية مما يساعد المستهلك في اتخاذ قرارات واعية.</a:t>
            </a:r>
          </a:p>
        </p:txBody>
      </p:sp>
      <p:pic>
        <p:nvPicPr>
          <p:cNvPr id="6" name="Graphic 21">
            <a:extLst>
              <a:ext uri="{FF2B5EF4-FFF2-40B4-BE49-F238E27FC236}">
                <a16:creationId xmlns:a16="http://schemas.microsoft.com/office/drawing/2014/main" id="{3AC1BB30-FC16-34F9-3C99-A69541439C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418179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66006-DA9D-2B00-4018-48B64376676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D335AE-FE88-AB11-1A3C-F754FD009DB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F754880-095F-458C-804E-D327F2B6DB44}"/>
              </a:ext>
            </a:extLst>
          </p:cNvPr>
          <p:cNvSpPr txBox="1"/>
          <p:nvPr/>
        </p:nvSpPr>
        <p:spPr>
          <a:xfrm>
            <a:off x="2137410" y="725864"/>
            <a:ext cx="734595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9F8DB2E9-56DE-9709-7B82-38E52147393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C07E465-D5D6-811C-7917-F71788B8690D}"/>
              </a:ext>
            </a:extLst>
          </p:cNvPr>
          <p:cNvSpPr txBox="1"/>
          <p:nvPr/>
        </p:nvSpPr>
        <p:spPr>
          <a:xfrm>
            <a:off x="274320" y="1623059"/>
            <a:ext cx="11727180" cy="51098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lang="ar-EG" sz="2200" dirty="0">
                <a:solidFill>
                  <a:prstClr val="black"/>
                </a:solidFill>
                <a:latin typeface="Alexandria regular" pitchFamily="2" charset="-78"/>
                <a:cs typeface="Times New Roman" panose="02020603050405020304" pitchFamily="18" charset="0"/>
              </a:rPr>
              <a:t>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العربية السعودية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تعد من الدول الرائدة إقليميًا في تطوير بيئة تنظيمية محفزة للتكنولوجيا المالية.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Times New Roman" panose="02020603050405020304" pitchFamily="18" charset="0"/>
              </a:rPr>
              <a:t>الجهات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Times New Roman" panose="02020603050405020304" pitchFamily="18" charset="0"/>
              </a:rPr>
              <a:t>• البنك المركزي السعودي </a:t>
            </a:r>
            <a:r>
              <a:rPr lang="en-US" sz="2200" b="1" dirty="0">
                <a:solidFill>
                  <a:prstClr val="black"/>
                </a:solidFill>
                <a:latin typeface="Alexandria regular" pitchFamily="2" charset="-78"/>
                <a:cs typeface="Times New Roman" panose="02020603050405020304" pitchFamily="18" charset="0"/>
              </a:rPr>
              <a:t>( SAMA)</a:t>
            </a:r>
            <a:r>
              <a:rPr lang="ar-EG" sz="2200" b="1"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منظم رئيسي لشركات التمويل والتأمين.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 </a:t>
            </a:r>
            <a:r>
              <a:rPr lang="ar-EG" sz="2200" b="1" dirty="0">
                <a:solidFill>
                  <a:prstClr val="black"/>
                </a:solidFill>
                <a:latin typeface="Alexandria regular" pitchFamily="2" charset="-78"/>
                <a:cs typeface="Times New Roman" panose="02020603050405020304" pitchFamily="18" charset="0"/>
              </a:rPr>
              <a:t>هيئة السوق المالية </a:t>
            </a:r>
            <a:r>
              <a:rPr lang="en-US" sz="2200" b="1" dirty="0">
                <a:solidFill>
                  <a:prstClr val="black"/>
                </a:solidFill>
                <a:latin typeface="Alexandria regular" pitchFamily="2" charset="-78"/>
                <a:cs typeface="Times New Roman" panose="02020603050405020304" pitchFamily="18" charset="0"/>
              </a:rPr>
              <a:t>CMA) </a:t>
            </a:r>
            <a:r>
              <a:rPr lang="ar-EG" sz="2200" b="1"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تنظم التمويل الجماعي الاستثماري كجزء من دورها في تطوير السوق المالية وتعزيز الابتكار، مع حماية المستثمرين وضمان الشفافية ، أصدرت هيئة السوق المالية السعودية قواعد تنظيمية ضمن ما يعرف بـ:"قواعد طرح الأوراق المالية عبر منصات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Times New Roman" panose="02020603050405020304" pitchFamily="18" charset="0"/>
              </a:rPr>
              <a:t>• وزارة التجارة: </a:t>
            </a:r>
            <a:r>
              <a:rPr lang="ar-EG" sz="2200" dirty="0">
                <a:solidFill>
                  <a:prstClr val="black"/>
                </a:solidFill>
                <a:latin typeface="Alexandria regular" pitchFamily="2" charset="-78"/>
                <a:cs typeface="Times New Roman" panose="02020603050405020304" pitchFamily="18" charset="0"/>
              </a:rPr>
              <a:t>تُشرف على شركات الوساطة التجارية وشركات التأجير التشغيلي باعتبارها جهات تمارس أنشطة تجارية منظمة، وذلك ضمن اختصاصها في تنظيم ومراقبة الأنشطة التجارية وفقًا لنظام الشركات السعودي ونظام السجل التجاري.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dirty="0">
                <a:solidFill>
                  <a:prstClr val="black"/>
                </a:solidFill>
                <a:latin typeface="Alexandria regular" pitchFamily="2" charset="-78"/>
                <a:cs typeface="Times New Roman" panose="02020603050405020304" pitchFamily="18" charset="0"/>
              </a:rPr>
              <a:t>• </a:t>
            </a:r>
            <a:r>
              <a:rPr lang="ar-EG" sz="2200" b="1" dirty="0">
                <a:solidFill>
                  <a:prstClr val="black"/>
                </a:solidFill>
                <a:latin typeface="Alexandria regular" pitchFamily="2" charset="-78"/>
                <a:cs typeface="Times New Roman" panose="02020603050405020304" pitchFamily="18" charset="0"/>
              </a:rPr>
              <a:t>هيئة الاتصالات وتقنية المعلومات </a:t>
            </a:r>
            <a:r>
              <a:rPr lang="en-US" sz="2200" b="1" dirty="0">
                <a:solidFill>
                  <a:prstClr val="black"/>
                </a:solidFill>
                <a:latin typeface="Alexandria regular" pitchFamily="2" charset="-78"/>
                <a:cs typeface="Times New Roman" panose="02020603050405020304" pitchFamily="18" charset="0"/>
              </a:rPr>
              <a:t>CITC) </a:t>
            </a:r>
            <a:r>
              <a:rPr lang="ar-EG" sz="2200" b="1"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المعروفة اليوم باسم هيئة الحكومة الرقمية وهيئة الاتصالات والفضاء والتقنية — تلعب دورًا تنظيميًا مهمًا في ترخيص بعض أنشطة الدفع الإلكتروني داخل المملكة، بالتنسيق مع البنك المركزي السعودي (ساما).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B7C6848-D034-F66F-38A8-92390FF0A9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375769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93673-9FE7-EA7A-164F-45DCC8DAA68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537B4DA-5053-250B-9BA2-9118C1990F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BB0AD53-C9E9-061A-9B20-F252F48DA022}"/>
              </a:ext>
            </a:extLst>
          </p:cNvPr>
          <p:cNvSpPr txBox="1"/>
          <p:nvPr/>
        </p:nvSpPr>
        <p:spPr>
          <a:xfrm>
            <a:off x="1668780" y="725864"/>
            <a:ext cx="781458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63438F72-0EF4-79D9-8B5F-2663A0EDCC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221C7E9-B315-0F63-3AB7-23437DD56467}"/>
              </a:ext>
            </a:extLst>
          </p:cNvPr>
          <p:cNvSpPr txBox="1"/>
          <p:nvPr/>
        </p:nvSpPr>
        <p:spPr>
          <a:xfrm>
            <a:off x="297180" y="1776669"/>
            <a:ext cx="11647169" cy="4431983"/>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أصدر البنك المركزي السعودي إطارًا تنظيميًا دقيقًا ومتطورًا يُنظم عمل الشركات غير المصرفية في قطاع التقنية المالية، وخصوصًا خدمات الدفع الإلكتروني، وذلك لضمان أمن واستقرار القطاع، مع تحفيز الابتكار وتحقيق الشمول المالي.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 تتطلب ترخيصًا خاصًا لمقدمي خدمات الدفع الإلكتروني والتمويل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 يفرض متطلبات صارمة للامتثال، لمكافحة غسل الأموال، والأمن السيبراني.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 وجود  بيئة اختبار تنظيمي لاحتضان الابتكار.</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أهداف التنظيمات الصادرة من البنك المركزي :</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ضمان سلامة النظام المالي الرقمي.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حماية المستهلكين من المخاطر والاحتيال.</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رفع ثقة المستثمرين في قطاع التقنية المالية.</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rPr>
              <a:t>تسهيل دخول شركات جديدة بشكل منظم وعادل.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524FB9-1DF2-6178-2585-35F93E937A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31075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47333-0E63-9786-CC9F-426A711425E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B1F99C5-20E0-5109-58DE-EC4DBD3756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28D8A62-26E5-C362-D99C-6D0DA2E200D6}"/>
              </a:ext>
            </a:extLst>
          </p:cNvPr>
          <p:cNvSpPr txBox="1"/>
          <p:nvPr/>
        </p:nvSpPr>
        <p:spPr>
          <a:xfrm>
            <a:off x="1314449" y="725864"/>
            <a:ext cx="846854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D03A2DB0-00E9-B583-F327-8ABBE325D2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0CC9D1-F0BF-F6AF-CDD0-2E5460086EA1}"/>
              </a:ext>
            </a:extLst>
          </p:cNvPr>
          <p:cNvSpPr txBox="1"/>
          <p:nvPr/>
        </p:nvSpPr>
        <p:spPr>
          <a:xfrm>
            <a:off x="217292" y="1679971"/>
            <a:ext cx="11647047" cy="457689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الأنظمة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 نظام مراقبة شركات التمويل (الصادر بالمرسوم الملكي م/51 لعام 1433هـ)</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الشركات العاملة في التمويل الاستهلاكي والتمويل العقاري.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سمح بدخول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عبر "رخص التمويل المصغر".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 لائحة تنظيم التمويل الجماعي بالدين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صدرت عن البنك المركزي السعودي.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تنظم منصات الإقراض الجماعي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تتطلب حد أدنى من رأس المال وتطبيق معايير حماية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AA3A99C-C350-41DF-4BE3-A6F54FA5CF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7029596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2A452-E9E2-AB77-2B00-C42E639CE1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E43443-B29B-3A31-6624-0B4F980F52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D8DC5D-AB37-F6BA-B2A2-23BAF6E5026C}"/>
              </a:ext>
            </a:extLst>
          </p:cNvPr>
          <p:cNvSpPr txBox="1"/>
          <p:nvPr/>
        </p:nvSpPr>
        <p:spPr>
          <a:xfrm>
            <a:off x="2068830" y="725864"/>
            <a:ext cx="741453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C58430F2-DB8A-74C3-7A69-38B9787812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E91F504-1B7A-56C6-D5DC-BDC537D02156}"/>
              </a:ext>
            </a:extLst>
          </p:cNvPr>
          <p:cNvSpPr txBox="1"/>
          <p:nvPr/>
        </p:nvSpPr>
        <p:spPr>
          <a:xfrm>
            <a:off x="637674" y="1528011"/>
            <a:ext cx="10938441"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الأنظمة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 لائحة صناديق الاستثمار والتمويل الجماعي الاستثماري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صادرة عن هيئة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تنظم منصات التمويل الجماعي الاستثماري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Equity Crowdfunding.</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تفرض متطلبات الإفصاح وحماية المستثمرين الصغار.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 قواعد تنظيم شركات الدفع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صادرة عن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تشمل شركات المحافظ الإلكترونية، وحلول الدفع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تشترط الإفصاح، الأمان السيبراني، وحماية بيانات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D9DF5DB-47F8-8967-13AF-993A16C8E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61962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33EF8-18BE-2E4B-392F-91FF26631B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0A7703-530D-5611-3B55-472C4B73B7B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824C6CE-9AFA-576E-B901-2BAB35CD2586}"/>
              </a:ext>
            </a:extLst>
          </p:cNvPr>
          <p:cNvSpPr txBox="1"/>
          <p:nvPr/>
        </p:nvSpPr>
        <p:spPr>
          <a:xfrm>
            <a:off x="1337310" y="725864"/>
            <a:ext cx="814605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D9A3019E-C828-1862-B236-3FAD94E209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6D5E85A-CB3F-83F0-C6EF-791EB14BF7FF}"/>
              </a:ext>
            </a:extLst>
          </p:cNvPr>
          <p:cNvSpPr txBox="1"/>
          <p:nvPr/>
        </p:nvSpPr>
        <p:spPr>
          <a:xfrm>
            <a:off x="857839" y="1799303"/>
            <a:ext cx="10718276" cy="4247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أبرز مبادرات المملكة لدعم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التجربة التنظيمية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أطلقتها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وهيئة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الناشئة باختبار منتجاتها تحت إشراف منظم دون الخضوع الكامل للأنظمة.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جذبت أكثر من 30 شركة حتى 2023.</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مركز فنتك السعودية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Saudi)</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أُسس عام 2018 ،  يهدف لدعم الابتكار، التدريب، وتنمية المواهب الوطنية.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3EDA263-B0A6-DF42-F2A4-D4168F4933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45070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40A63-288F-6BA1-07A0-34AC02ED07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07BD863-60EE-5840-7E00-54A8BD6A25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23341F7-75C9-2BD8-679A-440930F6B3C1}"/>
              </a:ext>
            </a:extLst>
          </p:cNvPr>
          <p:cNvSpPr txBox="1"/>
          <p:nvPr/>
        </p:nvSpPr>
        <p:spPr>
          <a:xfrm>
            <a:off x="640080" y="725864"/>
            <a:ext cx="92583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B64A5549-00EF-C12E-A3A7-342626E9EA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56AFAE8-8AD2-6C7F-5021-7A45F124ECD3}"/>
              </a:ext>
            </a:extLst>
          </p:cNvPr>
          <p:cNvSpPr txBox="1"/>
          <p:nvPr/>
        </p:nvSpPr>
        <p:spPr>
          <a:xfrm>
            <a:off x="640080" y="1679971"/>
            <a:ext cx="10936035"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تنظيم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الأنشطة غير 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حماية البيانات الشخصية: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يتطلب توافق مع نظام حماية البيانات الشخصية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PDPL)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مخاطر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تفرض الأنظمة إلزامية تطبيق ضوابط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على شركات التمويل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للأمن السيبراني ملزمة لكافة شركات التقنية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حماية حقوق المستهلك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تفعيل مراكز شكاوى متخصصة لشركات التمويل غير المصرفي.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D410F2F-D71E-C585-8331-C1D1A21F86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898306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BEF13-3FF8-36DF-02B5-120F01C61D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CBB63B4-0F47-083F-8BFC-5064AF9CE1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A998173-F93F-155F-F04F-A426A3171185}"/>
              </a:ext>
            </a:extLst>
          </p:cNvPr>
          <p:cNvSpPr txBox="1"/>
          <p:nvPr/>
        </p:nvSpPr>
        <p:spPr>
          <a:xfrm>
            <a:off x="1200149" y="725864"/>
            <a:ext cx="858284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المملكة العربية السعودية </a:t>
            </a:r>
          </a:p>
        </p:txBody>
      </p:sp>
      <p:sp>
        <p:nvSpPr>
          <p:cNvPr id="28" name="Rectangle 27">
            <a:extLst>
              <a:ext uri="{FF2B5EF4-FFF2-40B4-BE49-F238E27FC236}">
                <a16:creationId xmlns:a16="http://schemas.microsoft.com/office/drawing/2014/main" id="{683B2AED-D8F2-226F-BD7E-D9A3396D4B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D9A066-D0DB-8E8A-6DC8-49582EF3792F}"/>
              </a:ext>
            </a:extLst>
          </p:cNvPr>
          <p:cNvSpPr txBox="1"/>
          <p:nvPr/>
        </p:nvSpPr>
        <p:spPr>
          <a:xfrm>
            <a:off x="857839" y="1799303"/>
            <a:ext cx="10718276"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السعودي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  شركة "تمارا"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Buy Now Pay Later)</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من البنك المركزي السعودي كشركة تمويل استهلاكي مصغر.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تعمل في توفير حلول "اشتر الآن وادفع لاحقًا".</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منصة "منصة ليندو" للتمويل الجماعي بالدين</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أول شركة مرخصة من البنك المركزي في مجال 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تمويل الفواتير والمشاريع الصغيرة عبر مساهمات الأفراد.</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3 :  شركة "موبايلي باي" للدفع الرقمي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كمزود لخدمات الدفع من قبل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حلول المحافظ الإلكترونية والدفع بواسطة الهواتف الذكية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1578389-3B23-C425-D1E0-1A32E235A8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69716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C119C-FE3D-ADF2-9D53-B92BCB98F24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3E55C6-401D-DA2E-6CF3-F073AD1E2E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6B13D7-8775-4178-2326-DCAB098178E9}"/>
              </a:ext>
            </a:extLst>
          </p:cNvPr>
          <p:cNvSpPr txBox="1"/>
          <p:nvPr/>
        </p:nvSpPr>
        <p:spPr>
          <a:xfrm>
            <a:off x="765811" y="725864"/>
            <a:ext cx="901718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EDA649D2-C150-9AEC-2CEC-10A9BF25EA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5B2AA1B-CC10-360C-6F7B-D4C8DD9BADBC}"/>
              </a:ext>
            </a:extLst>
          </p:cNvPr>
          <p:cNvSpPr txBox="1"/>
          <p:nvPr/>
        </p:nvSpPr>
        <p:spPr>
          <a:xfrm>
            <a:off x="205740" y="1679971"/>
            <a:ext cx="11772899" cy="483209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الجهات الرقابية والتنظيمية:</a:t>
            </a:r>
          </a:p>
          <a:p>
            <a:pPr marL="342900" marR="0" lvl="0" indent="-342900" algn="r" defTabSz="914400" rtl="1" eaLnBrk="1" fontAlgn="auto" latinLnBrk="0" hangingPunct="1">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البنك المركزي المصري :  </a:t>
            </a:r>
            <a:r>
              <a:rPr lang="ar-EG" sz="2000" dirty="0">
                <a:solidFill>
                  <a:prstClr val="black"/>
                </a:solidFill>
                <a:latin typeface="Alexandria regular" pitchFamily="2" charset="-78"/>
                <a:cs typeface="Times New Roman" panose="02020603050405020304" pitchFamily="18" charset="0"/>
              </a:rPr>
              <a:t>يُعد البنك المركزي المصري </a:t>
            </a:r>
            <a:r>
              <a:rPr lang="en-US" sz="2000" dirty="0">
                <a:solidFill>
                  <a:prstClr val="black"/>
                </a:solidFill>
                <a:latin typeface="Alexandria regular" pitchFamily="2" charset="-78"/>
                <a:cs typeface="Times New Roman" panose="02020603050405020304" pitchFamily="18" charset="0"/>
              </a:rPr>
              <a:t>CBE) </a:t>
            </a:r>
            <a:r>
              <a:rPr lang="ar-EG" sz="2000" dirty="0">
                <a:solidFill>
                  <a:prstClr val="black"/>
                </a:solidFill>
                <a:latin typeface="Alexandria regular" pitchFamily="2" charset="-78"/>
                <a:cs typeface="Times New Roman" panose="02020603050405020304" pitchFamily="18" charset="0"/>
              </a:rPr>
              <a:t>) الجهة التنظيمية الرئيسة في مصر للإشراف على الأنشطة المرتبطة بالتكنولوجيا المالية ضمن نطاق الخدمات المصرفية، </a:t>
            </a:r>
            <a:r>
              <a:rPr lang="ar-EG" sz="2000" b="1" dirty="0">
                <a:solidFill>
                  <a:prstClr val="black"/>
                </a:solidFill>
                <a:latin typeface="Alexandria regular" pitchFamily="2" charset="-78"/>
                <a:cs typeface="Times New Roman" panose="02020603050405020304" pitchFamily="18" charset="0"/>
              </a:rPr>
              <a:t>وتشمل مسؤولياته:</a:t>
            </a:r>
          </a:p>
          <a:p>
            <a:pPr marR="0" lvl="0" algn="r" defTabSz="914400" rtl="1" eaLnBrk="1" fontAlgn="auto" latinLnBrk="0" hangingPunct="1">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تنظيم خدمات الدفع الإلكتروني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Electronic Payment Services)</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sym typeface="Wingdings" panose="05000000000000000000" pitchFamily="2" charset="2"/>
              </a:rPr>
              <a:t> إ</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صدار التراخيص لمقدمي خدمات الدفع مثل شركات الدفع عبر الإنترنت.</a:t>
            </a:r>
          </a:p>
          <a:p>
            <a:pPr marL="342900" marR="0" lvl="0" indent="-342900" algn="r" defTabSz="914400" rtl="1" eaLnBrk="1" fontAlgn="auto" latinLnBrk="0" hangingPunct="1">
              <a:spcBef>
                <a:spcPts val="0"/>
              </a:spcBef>
              <a:spcAft>
                <a:spcPts val="0"/>
              </a:spcAft>
              <a:buClrTx/>
              <a:buSzTx/>
              <a:buFontTx/>
              <a:buChar char="-"/>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وضع قواعد للأمان السيبراني، والحد من الاحتيال المالي.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مزودي الخدمة بإجراءات "اعرف عميلك"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2- الإشراف على المحافظ الرقمية </a:t>
            </a:r>
            <a:r>
              <a:rPr lang="en-US" sz="2400" b="1" dirty="0">
                <a:solidFill>
                  <a:prstClr val="black"/>
                </a:solidFill>
                <a:latin typeface="Alexandria regular" pitchFamily="2" charset="-78"/>
                <a:cs typeface="Times New Roman" panose="02020603050405020304" pitchFamily="18" charset="0"/>
              </a:rPr>
              <a:t>E-Wallets)</a:t>
            </a:r>
            <a:r>
              <a:rPr lang="ar-EG" sz="2400" b="1" dirty="0">
                <a:solidFill>
                  <a:prstClr val="black"/>
                </a:solidFill>
                <a:latin typeface="Alexandria regular" pitchFamily="2" charset="-78"/>
                <a:cs typeface="Times New Roman" panose="02020603050405020304" pitchFamily="18" charset="0"/>
                <a:sym typeface="Wingdings" panose="05000000000000000000" pitchFamily="2" charset="2"/>
              </a:rPr>
              <a:t> ): </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sym typeface="Wingdings" panose="05000000000000000000" pitchFamily="2" charset="2"/>
              </a:rPr>
              <a:t>ا</a:t>
            </a:r>
            <a:r>
              <a:rPr lang="ar-EG" sz="2400" dirty="0">
                <a:solidFill>
                  <a:prstClr val="black"/>
                </a:solidFill>
                <a:latin typeface="Alexandria regular" pitchFamily="2" charset="-78"/>
                <a:cs typeface="Times New Roman" panose="02020603050405020304" pitchFamily="18" charset="0"/>
              </a:rPr>
              <a:t>لترخيص للبنوك وشركات المحمول بتقديم محافظ إلكترونية.</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مراقبة المعاملات وحماية بيانات العملاء.</a:t>
            </a:r>
          </a:p>
          <a:p>
            <a:pPr marL="342900" marR="0" lvl="0" indent="-342900" algn="r" defTabSz="914400" rtl="1" eaLnBrk="1" fontAlgn="auto" latinLnBrk="0" hangingPunct="1">
              <a:spcBef>
                <a:spcPts val="0"/>
              </a:spcBef>
              <a:spcAft>
                <a:spcPts val="0"/>
              </a:spcAft>
              <a:buClrTx/>
              <a:buSzTx/>
              <a:buFontTx/>
              <a:buChar char="-"/>
              <a:tabLst/>
              <a:defRPr/>
            </a:pPr>
            <a:r>
              <a:rPr lang="ar-EG" sz="2400" dirty="0">
                <a:solidFill>
                  <a:prstClr val="black"/>
                </a:solidFill>
                <a:latin typeface="Alexandria regular" pitchFamily="2" charset="-78"/>
                <a:cs typeface="Times New Roman" panose="02020603050405020304" pitchFamily="18" charset="0"/>
              </a:rPr>
              <a:t>تشجيع الشمول المالي من خلال توفير خدمات مالية بدون حساب بنكي تقليدي.</a:t>
            </a:r>
          </a:p>
          <a:p>
            <a:pPr marL="342900" marR="0" lvl="0" indent="-342900" algn="r" defTabSz="914400" rtl="1" eaLnBrk="1" fontAlgn="auto" latinLnBrk="0" hangingPunct="1">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الهيئة العامة للرقابة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اختصاصاتها تنظيم ورقابة الأنشطة المالية غير المصرفية مثل التأجير التمويلي، التمويل العقاري، التمويل الاستهلاكي، التمويل متناهي الصغر، التمويل الجماعي.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9CD0F86-2ADF-16CA-C6A2-8292C5B78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45996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C83F7-021C-23DF-9442-37B3A4B158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B2BAD1B-033F-BA7F-9567-1D687E0C0D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0FC5FDB-1A12-2304-A26C-95FAF7FB22F4}"/>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3C3E4879-35DB-4FBC-6999-EE70C6807E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79A5067-8475-1848-94EA-A404F7C5D735}"/>
              </a:ext>
            </a:extLst>
          </p:cNvPr>
          <p:cNvSpPr txBox="1"/>
          <p:nvPr/>
        </p:nvSpPr>
        <p:spPr>
          <a:xfrm>
            <a:off x="285750" y="1679971"/>
            <a:ext cx="11647170" cy="513089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القوانين واللوائح المنظمة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 قانون تنظيم وتنمية استخدام التكنولوجيا المالية في الأنشطة المالية غير المصرفية رقم 5 لسنة 2022</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ملامحه:</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تطبيق القانون: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يطبق على كافة شركات التكنولوجيا المالية التي تقدم خدمات مالية غير مصرفية، مثل التمويل العقاري، التمويل الاستهلاكي، التأجير التمويلي.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التراخيص: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لا يجوز لأي شركة مزاولة نشاط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هذه الأنشطة إلا بعد الحصول على ترخيص من الهيئة العامة للرقابة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1549FD4-FC88-5ED7-685A-FB6488350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561486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9B91D-3470-42F9-2B76-E7DE5DD3D42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5B7A7C2-1F59-EB2B-A0CF-309C3B7A9B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A1653E7-EF60-F4E9-66A1-799F1B6ADD2D}"/>
              </a:ext>
            </a:extLst>
          </p:cNvPr>
          <p:cNvSpPr txBox="1"/>
          <p:nvPr/>
        </p:nvSpPr>
        <p:spPr>
          <a:xfrm>
            <a:off x="1988820" y="725864"/>
            <a:ext cx="74945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57283512-6591-9A2B-44F2-DCB912334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D8E536E-B55E-C072-2882-977BB861516C}"/>
              </a:ext>
            </a:extLst>
          </p:cNvPr>
          <p:cNvSpPr txBox="1"/>
          <p:nvPr/>
        </p:nvSpPr>
        <p:spPr>
          <a:xfrm>
            <a:off x="857839" y="1799303"/>
            <a:ext cx="10718276"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ومن المتطلبات لتنظيم التكنولوجيا المالية في مصر وفقا للقانون  ما يلي :</a:t>
            </a:r>
          </a:p>
          <a:p>
            <a:pPr marL="0" marR="0" lvl="0" indent="0" algn="r" defTabSz="914400" rtl="1" eaLnBrk="1" fontAlgn="auto" latinLnBrk="0" hangingPunct="1">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إجراءات الحصول على الترخيص: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طلب لهيئة الرقابة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استيفاء متطلبات رأس المال.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خطة عمل واضحة.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إثبات كفاءة نظم الحوكمة وإدارة المخاطر.</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حماية المتعاملين:</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إلزام الشركات بحماية بيانات العملاء (تطبيق قانون حماية البيانات الشخصية رقم 151 لسنة 2020).</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الإفصاح الواضح عن شروط التمويل، الرسوم، والمخاطر.</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البيئة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منح فرصة لتجربة نماذج أعمال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المبتكرة تحت إشراف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الهيئة العامة للرقابة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قبل منح التراخيص الدائمة.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92C3DF0-6390-4986-F566-6A856FC20E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3412389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74B2A-BFDE-F137-CE13-95E61E620A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E0BBE28-3305-82C2-8B28-29E0854690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4C6527-0227-8BF7-A80D-B9E6D98C1427}"/>
              </a:ext>
            </a:extLst>
          </p:cNvPr>
          <p:cNvSpPr txBox="1"/>
          <p:nvPr/>
        </p:nvSpPr>
        <p:spPr>
          <a:xfrm>
            <a:off x="2148840" y="725864"/>
            <a:ext cx="733452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C601DA01-FDC0-4A70-C2A7-44E59776F2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83394BB-BDC3-E44D-5082-6B9DFD20BD59}"/>
              </a:ext>
            </a:extLst>
          </p:cNvPr>
          <p:cNvSpPr txBox="1"/>
          <p:nvPr/>
        </p:nvSpPr>
        <p:spPr>
          <a:xfrm>
            <a:off x="297180" y="1691636"/>
            <a:ext cx="11790959" cy="489364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 قانون حماية البيانات الشخصية رقم 151 لسنة 2020: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يُعد الإطار القانوني الشامل في مصر لحماية البيانات الشخصية، ويهدف إلى تنظيم كيفية جمع ومعالجة واستخدام البيانات الخاصة بالأفراد ومن اهم متطلباته :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شركات التكنولوجيا المالية بحماية بيانات العملاء وتطبيق المعايير الدولية.</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يتوجب على الجهات التي تحتفظ ببيانات شخصية اتخاذ التدابير الفنية والتنظيمية الكفيلة بتأمينها من الاختراق أو التسريب.</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يجوز جمع أو معالجة البيانات الشخصية إلا بناءً على موافقة صريحة من صاحب البيانات أو وفقًا لما ينص عليه القانون.</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يتضمن عقوبات مالية وجنائية في حال مخالفة أحكامه، خاصة في حالات تسريب أو استخدام البيانات دون إذن.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 قانون تنظيم الدفع غير النقدي رقم 18 لسنة 2019: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يُعد من أبرز القوانين التي تدعم التحول الرقمي والشمول المالي.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الشركات والجهات الحكومية باستخدام وسائل الدفع الإلكتروني في المعاملات المالية.</a:t>
            </a:r>
          </a:p>
          <a:p>
            <a:pPr marL="342900" marR="0" lvl="0" indent="-34290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وسائل الدفع غير النقدي المشمولة بالقانون:البطاقات البنكية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Debit, Credit, Prepaid)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المحافظ الإلكترونية على الهواتف المحمولة - التحويلات البنكية.نقاط البيع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POS)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تطبيقات الدفع الإلكتروني - أى وسائل أخرى يقرها البنك المركزي.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7F650A8-4310-8293-0258-7512023489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540668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F9976-BAF7-6C05-9A17-D201040129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A4E5D39-CBC7-8C67-E1B6-AFA4E05E29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B9A588B-7143-C9B0-1BE1-1CA3B9E4FAA6}"/>
              </a:ext>
            </a:extLst>
          </p:cNvPr>
          <p:cNvSpPr txBox="1"/>
          <p:nvPr/>
        </p:nvSpPr>
        <p:spPr>
          <a:xfrm>
            <a:off x="1906214" y="725864"/>
            <a:ext cx="757715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B5C78979-7493-6385-408E-74DE0079F7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7438DBE-D162-7535-C7A9-733CF8C5DA02}"/>
              </a:ext>
            </a:extLst>
          </p:cNvPr>
          <p:cNvSpPr txBox="1"/>
          <p:nvPr/>
        </p:nvSpPr>
        <p:spPr>
          <a:xfrm>
            <a:off x="857839" y="1799303"/>
            <a:ext cx="10718276" cy="46166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مبادرات جمهورية مصر العربية في 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مبادرة "فنتك مصر"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Egypt)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البنك المركزي المصري.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إنشاء مختبر تنظيمي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لتجربة الحلول الجديدة.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إطلاق برامج دعم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تنظيم مسابقات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Hackathons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خطة قومية لتحفيز استخدام الخدمات المالية الرقمية خاصة في المناطق الريفية.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0742FA7-F358-8524-836B-83570B83FD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319903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FEBEE-D237-353D-DA71-A8AC9DEB27F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609039D-E20E-FC80-A97E-372D736655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08EA7A-C465-4AF3-E007-E0FDB652A0B4}"/>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جمهورية مصر العربية</a:t>
            </a:r>
          </a:p>
        </p:txBody>
      </p:sp>
      <p:sp>
        <p:nvSpPr>
          <p:cNvPr id="28" name="Rectangle 27">
            <a:extLst>
              <a:ext uri="{FF2B5EF4-FFF2-40B4-BE49-F238E27FC236}">
                <a16:creationId xmlns:a16="http://schemas.microsoft.com/office/drawing/2014/main" id="{76238595-94A1-E8E7-3BC4-102E4BABD3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4C05B7-96D4-6DE5-E21B-992092271FA9}"/>
              </a:ext>
            </a:extLst>
          </p:cNvPr>
          <p:cNvSpPr txBox="1"/>
          <p:nvPr/>
        </p:nvSpPr>
        <p:spPr>
          <a:xfrm>
            <a:off x="697230" y="1896001"/>
            <a:ext cx="10878885" cy="406265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المصري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شركة "فاليو"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ValU</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للتمويل الاستهلاكي)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من  الهيئة العامة للرقابة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FRA.</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حلول "اشتر الآن وادفع لاحقًا" عبر تطبيق إلكتروني.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أول شركة تستخدم الذكاء الاصطناعي لتقييم الجدارة الائتمانية للمستهلكين في مصر</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شركة "فوري"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Fawry</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لخدمات الدفع الإلكتروني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أوائل شركات الدفع الإلكتروني في مصر.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المحافظ الرقمية، شحن الرصيد، دفع الفواتير.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مسجلة وخاضعة لإشراف البنك المركزي المصري.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C07914D-A64F-E875-6700-C0B6FE3DB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56736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8BB10-ADF7-49CF-6080-23E681762B8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6FBDE0-3E99-7E3E-E8A0-123837F4FA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8D307DD-3F4C-DFE8-12E1-916366466389}"/>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دراسة حالة : المملكة الاردنية الهاشمية </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0BC8D2FE-43EF-DC2E-AAAB-FAB7F78508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08F2EBC-24F0-0853-B6C7-31246E96DC44}"/>
              </a:ext>
            </a:extLst>
          </p:cNvPr>
          <p:cNvSpPr txBox="1"/>
          <p:nvPr/>
        </p:nvSpPr>
        <p:spPr>
          <a:xfrm>
            <a:off x="386499" y="1799303"/>
            <a:ext cx="11292896" cy="406265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الرقابية والتنظيمية: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الأردني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مسؤول رئيسي عن تنظيم خدمات الدفع الإلكتروني، المحافظ الرقمية، البيئة الرقابية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الأوراق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JSC)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تنظم التمويل الجماعي الاستثماري.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وزارة الصناعة والتجارة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مسؤولة عن تسجيل وترخيص الشركات العاملة في الأنشطة غير 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الشركة الأردنية لضمان القروض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تقدم تسهيلات وضمانات لتمويل الشركات الناشئة.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CFE0182-EADF-8331-4928-4DD37AA40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15357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3E24B-E7AA-22F1-0F25-05FA65B875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2FBE1F7-5063-560B-77EF-689CB0F49C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8469495-1885-AB37-1474-566EB6792139}"/>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E15B5217-918C-0ED6-CB5D-47A5520AF6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940E453-AA2D-8F61-DBC9-0B7D0F08D522}"/>
              </a:ext>
            </a:extLst>
          </p:cNvPr>
          <p:cNvSpPr txBox="1"/>
          <p:nvPr/>
        </p:nvSpPr>
        <p:spPr>
          <a:xfrm>
            <a:off x="228600" y="1799303"/>
            <a:ext cx="11450795" cy="489364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 البنك المركزي الأردني عدة مبادرات بارزة تهدف إلى تنظيم شركات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غير المصرفية، في إطار تعزيز الابتكار وتحقيق الشمول المالي ضمن بيئة آمنة ومنضبطة. من تلك المبادرات:.</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 2018</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أطلقها البنك المركزي لتمكين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اختبار حلولها الجديدة في بيئة آمنة وتحت إشراف مباشر.تتيح للشركات الناشئة تقديم خدمات مثل: الدفع الرقمي، الإقراض الرقمي، تقنية البلوك تشين، وتحليل البيانات. تستهدف الابتكارات التي لا تخضع بعد للتشريعات التقليدية.</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نظام المدفوعات الوطنية والدفع الإلكتروني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وضع البنك المركزي تعليمات واضحة لتنظيم شركات خدمات الدفع الإلكتروني مثل المحافظ الرقمية، وخدمات تحويل الأموال.تُمنح التراخيص وفقًا لمتطلبات تتعلق برأس المال، وحماية بيانات العملاء، والأمن السيبراني.</a:t>
            </a:r>
          </a:p>
          <a:p>
            <a:pPr marL="457200" marR="0" lvl="0" indent="-457200" algn="r" defTabSz="914400" rtl="1" eaLnBrk="1" fontAlgn="auto" latinLnBrk="0" hangingPunct="1">
              <a:spcBef>
                <a:spcPts val="0"/>
              </a:spcBef>
              <a:spcAft>
                <a:spcPts val="0"/>
              </a:spcAft>
              <a:buClrTx/>
              <a:buSzTx/>
              <a:buFontTx/>
              <a:buAutoNum type="arabicPeriod"/>
              <a:tabLst/>
              <a:defRPr/>
            </a:pPr>
            <a:r>
              <a:rPr lang="ar-EG" sz="2400" b="1" dirty="0">
                <a:solidFill>
                  <a:prstClr val="black"/>
                </a:solidFill>
                <a:latin typeface="Alexandria regular" pitchFamily="2" charset="-78"/>
                <a:cs typeface="Times New Roman" panose="02020603050405020304" pitchFamily="18" charset="0"/>
              </a:rPr>
              <a:t>إصدار تعليمات ترخيص شركات التمويل الأصغر الرقمي : </a:t>
            </a:r>
            <a:r>
              <a:rPr lang="ar-EG" sz="2400" dirty="0">
                <a:solidFill>
                  <a:prstClr val="black"/>
                </a:solidFill>
                <a:latin typeface="Alexandria regular" pitchFamily="2" charset="-78"/>
                <a:cs typeface="Times New Roman" panose="02020603050405020304" pitchFamily="18" charset="0"/>
              </a:rPr>
              <a:t>سمح للبعض بتقديم التمويل الأصغر عبر الوسائل الرقمية </a:t>
            </a:r>
            <a:r>
              <a:rPr lang="en-US" sz="2400" dirty="0">
                <a:solidFill>
                  <a:prstClr val="black"/>
                </a:solidFill>
                <a:latin typeface="Alexandria regular" pitchFamily="2" charset="-78"/>
                <a:cs typeface="Times New Roman" panose="02020603050405020304" pitchFamily="18" charset="0"/>
              </a:rPr>
              <a:t>Mobile Lending)</a:t>
            </a:r>
            <a:r>
              <a:rPr lang="ar-EG" sz="2400" dirty="0">
                <a:solidFill>
                  <a:prstClr val="black"/>
                </a:solidFill>
                <a:latin typeface="Alexandria regular" pitchFamily="2" charset="-78"/>
                <a:cs typeface="Times New Roman" panose="02020603050405020304" pitchFamily="18" charset="0"/>
              </a:rPr>
              <a:t>) يعتمد على التكنولوجيا في التقييم الائتماني واتخاذ القرار.</a:t>
            </a:r>
          </a:p>
          <a:p>
            <a:pPr marL="457200" marR="0" lvl="0" indent="-457200" algn="r" defTabSz="914400" rtl="1" eaLnBrk="1" fontAlgn="auto" latinLnBrk="0" hangingPunct="1">
              <a:spcBef>
                <a:spcPts val="0"/>
              </a:spcBef>
              <a:spcAft>
                <a:spcPts val="0"/>
              </a:spcAft>
              <a:buClrTx/>
              <a:buSzTx/>
              <a:buFontTx/>
              <a:buAutoNum type="arabicPeriod"/>
              <a:tabLst/>
              <a:defRPr/>
            </a:pPr>
            <a:r>
              <a:rPr lang="ar-EG" sz="2400" b="1" dirty="0">
                <a:solidFill>
                  <a:prstClr val="black"/>
                </a:solidFill>
                <a:latin typeface="Alexandria regular" pitchFamily="2" charset="-78"/>
                <a:cs typeface="Times New Roman" panose="02020603050405020304" pitchFamily="18" charset="0"/>
              </a:rPr>
              <a:t>إنشاء وحدة الابتكار المالي </a:t>
            </a:r>
            <a:r>
              <a:rPr lang="en-US" sz="2400" dirty="0">
                <a:solidFill>
                  <a:prstClr val="black"/>
                </a:solidFill>
                <a:latin typeface="Alexandria regular" pitchFamily="2" charset="-78"/>
                <a:cs typeface="Times New Roman" panose="02020603050405020304" pitchFamily="18" charset="0"/>
              </a:rPr>
              <a:t>FinTech Office</a:t>
            </a:r>
            <a:r>
              <a:rPr lang="ar-EG" sz="2400" dirty="0">
                <a:solidFill>
                  <a:prstClr val="black"/>
                </a:solidFill>
                <a:latin typeface="Alexandria regular" pitchFamily="2" charset="-78"/>
                <a:cs typeface="Times New Roman" panose="02020603050405020304" pitchFamily="18" charset="0"/>
              </a:rPr>
              <a:t> : تم إنشاؤها داخل البنك المركزي لتكون نقطة الاتصال الرسمية بين شركات </a:t>
            </a:r>
            <a:r>
              <a:rPr lang="en-US" sz="2400" dirty="0">
                <a:solidFill>
                  <a:prstClr val="black"/>
                </a:solidFill>
                <a:latin typeface="Alexandria regular" pitchFamily="2" charset="-78"/>
                <a:cs typeface="Times New Roman" panose="02020603050405020304" pitchFamily="18" charset="0"/>
              </a:rPr>
              <a:t>FinTech </a:t>
            </a:r>
            <a:r>
              <a:rPr lang="ar-EG" sz="2400" dirty="0">
                <a:solidFill>
                  <a:prstClr val="black"/>
                </a:solidFill>
                <a:latin typeface="Alexandria regular" pitchFamily="2" charset="-78"/>
                <a:cs typeface="Times New Roman" panose="02020603050405020304" pitchFamily="18" charset="0"/>
              </a:rPr>
              <a:t> والجهات التنظيمية، تُعنى بمتابعة الابتكار، وتقديم التوجيه، ودراسة المخاطر.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42B864D-FE7F-2389-04DA-657385845A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13065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3CEA7-4629-3EE8-051F-52E6510457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1713CE7-FA3C-32FC-72CE-451096D1360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656FB8-E8BD-DDDF-0D6A-30A44DC14F0B}"/>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B69A96DA-C44A-2C07-C18D-0F5D9E2870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2DD19F-34F7-7CFA-960B-6B2A029F6268}"/>
              </a:ext>
            </a:extLst>
          </p:cNvPr>
          <p:cNvSpPr txBox="1"/>
          <p:nvPr/>
        </p:nvSpPr>
        <p:spPr>
          <a:xfrm>
            <a:off x="285750" y="1679971"/>
            <a:ext cx="11393645" cy="51082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 التعليمات المنظمة لخدمات الدفع بواسطة الهاتف النقال (2014)</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صادرة عن البنك المركزي الأردني.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تحدد شروط عمل شركات المحافظ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تتضمن ضوابط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 وإجراءات مكافحة غسل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 نظام شركات التمويل الأصغر رقم 5 لسنة 2015</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التمويل متناهي الصغر.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يسمح باستخدام التكنولوجيا الرقمية لتقديم هذه الخدمات.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الشركات بالإفصاح وحماية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7755868-0406-082F-8817-E7F62B3F0F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626697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931CC-98B1-FD4A-F173-02F8D533F2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01B7A36-6602-40A2-D4BE-C832C3289F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4FC220-7DC5-5A15-0952-3B5B077B3E46}"/>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8E7F089B-A2E2-F595-31F6-6726F76E06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192A7CF-073D-D6F9-853A-14B163D555CF}"/>
              </a:ext>
            </a:extLst>
          </p:cNvPr>
          <p:cNvSpPr txBox="1"/>
          <p:nvPr/>
        </p:nvSpPr>
        <p:spPr>
          <a:xfrm>
            <a:off x="320040" y="1776669"/>
            <a:ext cx="11359355"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 قانون الأوراق المالية وتعديلاته رقم 76 لسنة 2002</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استخدم كأساس لإصدار التعليمات المنظمة لمنصات التمويل الجماعي الاستثماري.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يتطلب ترخيص منصات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هيئة الأوراق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 التعليمات التنظيمية للبيئة الرقابية التجريبية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(2020</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للشركات الناشئة اختبار الحلول التكنولوجية الجديدة بإشراف البنك المركزي قبل الإطلاق الكامل في السوق</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إطار الأمن السيبراني تم إصدر تعليمات للأمن السيبراني تلزم شركات التكنولوجيا المالية (الفينتك)  باتخاذ إجراءات صارمة لحماية البيانات والمعاملات.</a:t>
            </a:r>
          </a:p>
        </p:txBody>
      </p:sp>
      <p:pic>
        <p:nvPicPr>
          <p:cNvPr id="6" name="Graphic 21">
            <a:extLst>
              <a:ext uri="{FF2B5EF4-FFF2-40B4-BE49-F238E27FC236}">
                <a16:creationId xmlns:a16="http://schemas.microsoft.com/office/drawing/2014/main" id="{A6310FF2-2E75-B8DC-5E92-F44DE7B5CD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320364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34F84-6AA5-1901-8547-C6DA478639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903DC2-0310-CBEC-0BB3-46531046C1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FBB787D-9E6B-5579-A6F1-1B0B8C206930}"/>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93B3BE4D-6665-59A0-939F-9F8E871E43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34E14B1-93DF-2D32-E439-08B2A4413C0F}"/>
              </a:ext>
            </a:extLst>
          </p:cNvPr>
          <p:cNvSpPr txBox="1"/>
          <p:nvPr/>
        </p:nvSpPr>
        <p:spPr>
          <a:xfrm>
            <a:off x="386499" y="1799303"/>
            <a:ext cx="11292896" cy="4273286"/>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المبادرات الوطنية لدعم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الأردن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دعم الشمول المالي والابتكار:</a:t>
            </a:r>
          </a:p>
          <a:p>
            <a:pPr marL="0" marR="0" lvl="0" indent="0" algn="r" defTabSz="914400" rtl="1" eaLnBrk="1" fontAlgn="auto" latinLnBrk="0" hangingPunct="1">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ربطت المبادرات بالأهداف الوطنية للشمول المالي.</a:t>
            </a:r>
          </a:p>
          <a:p>
            <a:pPr marL="0" marR="0" lvl="0" indent="0" algn="r" defTabSz="914400" rtl="1" eaLnBrk="1" fontAlgn="auto" latinLnBrk="0" hangingPunct="1">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توفير أدوات مالية رقمية للفئات غير المشمولة مصرفيًا مثل النساء، والشباب، وسكان المناطق الريفية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برنامج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Jordan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(مبادرة غير حكومية)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تدعم الشركات الناشئة في مجال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خلال التدريب، التمويل، الربط مع المستثمرين.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هذه المبادرات:</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تشجع الابتكار مع ضمان الاستقرار المالي.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تقلل الاعتماد على النقد وتحسن كفاءة السوق المالي.</a:t>
            </a:r>
          </a:p>
          <a:p>
            <a:pPr marL="342900" marR="0" lvl="0" indent="-342900" algn="r" defTabSz="914400" rtl="1" eaLnBrk="1" fontAlgn="auto" latinLnBrk="0" hangingPunct="1">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تخلق بيئة تنافسية صحية أمام البنوك وشركات الدفع والتقنية.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9FBF22-D450-809A-E03E-2BBCADFA1E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034396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2E82C-6B8C-2D64-DBD0-8C089F2CB4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DF4D9D7-8201-1C33-BB04-9A98B02740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30F2A13-1AD9-B18A-7F08-B447D48CF15F}"/>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المملكة الاردنية الهاشمية </a:t>
            </a:r>
          </a:p>
        </p:txBody>
      </p:sp>
      <p:sp>
        <p:nvSpPr>
          <p:cNvPr id="28" name="Rectangle 27">
            <a:extLst>
              <a:ext uri="{FF2B5EF4-FFF2-40B4-BE49-F238E27FC236}">
                <a16:creationId xmlns:a16="http://schemas.microsoft.com/office/drawing/2014/main" id="{1AD92C2E-F4B0-5F3E-BC88-9F359E8D00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6ED86F9-8B81-A5A7-6A32-4C4F044F91F3}"/>
              </a:ext>
            </a:extLst>
          </p:cNvPr>
          <p:cNvSpPr txBox="1"/>
          <p:nvPr/>
        </p:nvSpPr>
        <p:spPr>
          <a:xfrm>
            <a:off x="365760" y="1936460"/>
            <a:ext cx="11313635" cy="406265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الأردني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شركة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MadfooatCom</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للدفع الإلكتروني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منصة رقمية للدفع الإلكتروني المعتمدة من البنك المركزي.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خدمات دفع الفواتير عبر الإنترنت وتطبيقات الهاتف</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محفظة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Dinarak</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محفظة إلكترونية مرخصة من البنك المركزي.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الدفع والتحويلات المالية للأفراد غير المشمولين في النظام المصرفي التقليدي.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3: منصة التمويل الجماعي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Liwwa</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الإقراض المباشر بين المستثمرين وأصحاب المشاريع الصغيرة.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وتعمل تحت إشراف البنك المركزي الأردني</a:t>
            </a: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B8377FD-2B50-9D96-E7FD-C09E42FF6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87319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EB518-0325-4779-A324-F283BE376F2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A220E5B-6CD2-4C35-708C-CD057277C0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A770C4B-5F37-A306-30E1-4E37E5DD69EE}"/>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9EF08E06-DDF3-A725-B9C1-8E169FC7FE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08FEDBB-E0A5-31A6-75A6-761F30786CE8}"/>
              </a:ext>
            </a:extLst>
          </p:cNvPr>
          <p:cNvSpPr txBox="1"/>
          <p:nvPr/>
        </p:nvSpPr>
        <p:spPr>
          <a:xfrm>
            <a:off x="386499" y="1799303"/>
            <a:ext cx="11292896" cy="332398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التنظيمية في الإمارات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المصرف المركزي الإماراتي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CBUAE)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من ضمن اختصاصاته تنظيم المدفوعات الرقمية، المحافظ الإلكترونية، العملات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الأوراق المالية والسلع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SCA)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الإشراف على الأنشطة المرتبطة بالأسواق المالية مثل التمويل الجماعي الاستثماري.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مركز دبي المالي العالمي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يشرف على تنظيم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داخل المركز، لديه نظام قانوني مستقل.</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سوق أبوظبي العالمي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له إطار قانوني مستقل ومنصة تنظيمية للشركات الناشئة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E25DBB4-2497-C590-F24D-0374CCDE52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18018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71F96-F401-DB0A-8173-68E70069043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E9706B-0FA1-7129-8F29-56CDD2CB94E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BBC30C-C91C-1E2A-CAF8-FE3D4D41B6D7}"/>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AEB79CB6-DF1E-908F-93F0-BDA17E4B55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3B55589-2E9B-521E-B1C2-8D1BFEE1FEC4}"/>
              </a:ext>
            </a:extLst>
          </p:cNvPr>
          <p:cNvSpPr txBox="1"/>
          <p:nvPr/>
        </p:nvSpPr>
        <p:spPr>
          <a:xfrm>
            <a:off x="386499" y="1799303"/>
            <a:ext cx="11292896"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القوانين والتشريعات الرئيسية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قانون خدمات المدفوعات – صدر من المصرف المركزي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ينظم كافة خدمات الدفع الإلكتروني، المحافظ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يلزم الشركات بالتسجيل والترخيص.</a:t>
            </a:r>
          </a:p>
          <a:p>
            <a:pPr lvl="0" algn="r" rtl="1">
              <a:lnSpc>
                <a:spcPct val="150000"/>
              </a:lnSpc>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يفرض متطلبات أمنية صارمة </a:t>
            </a:r>
            <a:r>
              <a:rPr lang="en-US" sz="2000" dirty="0">
                <a:solidFill>
                  <a:prstClr val="black"/>
                </a:solidFill>
                <a:latin typeface="Alexandria regular" pitchFamily="2" charset="-78"/>
                <a:cs typeface="Times New Roman" panose="02020603050405020304" pitchFamily="18" charset="0"/>
              </a:rPr>
              <a:t>Anti-Money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Laundering &amp; KYC</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دليل تنظيم أنشطة التمويل الجماعي – هيئة الأوراق المالية والسلع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منصات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يحدد نسب الاستثمار، حماية المستثمر الصغير، الإفصاح.</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F37E743-6493-6F78-14C6-0DA15491FB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39418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314C4-FA34-0959-18FF-91C91DE7CE2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21F24D-7240-6276-41C2-6AE6D07C19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4F78-590E-B1FA-D372-8DA920E63FD6}"/>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4E5C0743-F023-C485-81B1-278D908324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0C5ADCC-0C9B-066D-E973-F17CA72C3D50}"/>
              </a:ext>
            </a:extLst>
          </p:cNvPr>
          <p:cNvSpPr txBox="1"/>
          <p:nvPr/>
        </p:nvSpPr>
        <p:spPr>
          <a:xfrm>
            <a:off x="386499" y="1799303"/>
            <a:ext cx="11292896" cy="4247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القوانين والتشريعات الرئيسية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البيئة الرقابية التجريبية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Regulatory 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باختبار حلول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لمدة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بدون الالتزام الكامل بالمتطلبات التنظيمية لحين التقييم.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قوانين 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قانون حماية البيانات الشخصية الاتحادي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يطبق على كافة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لحماية معلومات العملاء.</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9FBAE4D-FAE2-EEB4-FA1F-CB4B4D2D68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37810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EF2D4-421D-AB8F-3D1F-0FE0023CF6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7A6DD0D-09F5-BE0B-C661-137ADFB186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AC42C43-718D-CA95-CB6D-1F742957CA98}"/>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F96CDD4D-2FE7-8061-4741-3AB3DD8307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1B8A5D6-D198-6AD3-EB2A-3D5E32BC0564}"/>
              </a:ext>
            </a:extLst>
          </p:cNvPr>
          <p:cNvSpPr txBox="1"/>
          <p:nvPr/>
        </p:nvSpPr>
        <p:spPr>
          <a:xfrm>
            <a:off x="386499" y="1799303"/>
            <a:ext cx="11292896" cy="470898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مبادرات دولة الإمارات في دعم التكنولوجيا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التجريبية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DIFC FinTech Hive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RegLab</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تجريب حلول الدفع، الإقراض،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استراتيجية الإمارات للاقتصاد الرقمي 2031: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رفع مساهمة الاقتصاد الرقمي في الناتج المحلي الإجمالي إلى 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مبادرة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Central Bank Digital Currency (CBDC):</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عملة رقمية وطنية لتسهيل التعاملات الإلكترونية.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B32AEEA-3B89-D2A8-1F79-20AB98A7D2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952821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8AB15-4C66-C029-9688-D49668E5A3E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AB17B7-58BB-7537-AE6B-C4AE86D43F8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F53FC02-837B-E713-662B-E7B08C9BE71D}"/>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الامارات العربية المتحدة</a:t>
            </a:r>
          </a:p>
        </p:txBody>
      </p:sp>
      <p:sp>
        <p:nvSpPr>
          <p:cNvPr id="28" name="Rectangle 27">
            <a:extLst>
              <a:ext uri="{FF2B5EF4-FFF2-40B4-BE49-F238E27FC236}">
                <a16:creationId xmlns:a16="http://schemas.microsoft.com/office/drawing/2014/main" id="{10EAEB60-950B-BF24-FE7F-6C95FBEBE0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D9C5836-BE16-C4FD-3B51-B5D254F89A3D}"/>
              </a:ext>
            </a:extLst>
          </p:cNvPr>
          <p:cNvSpPr txBox="1"/>
          <p:nvPr/>
        </p:nvSpPr>
        <p:spPr>
          <a:xfrm>
            <a:off x="582929" y="2124596"/>
            <a:ext cx="11096465" cy="4370427"/>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الإماراتي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Beehive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منصة تمويل جماعي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أول منصة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من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ADGM</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تربط الشركات الصغيرة بالمستثمرين مباشرة دون وساطة بنكية.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 :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Tabby – Buy Now Pay Later (BNPL)</a:t>
            </a: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التقسيط الإلكتروني بدون فوائد.</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مرخصة وتخضع لرقابة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SCA</a:t>
            </a: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3 :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Mamo Pay"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حفظة رقمية مبتكرة</a:t>
            </a:r>
          </a:p>
          <a:p>
            <a:pPr marL="0" marR="0" lvl="0" indent="0" algn="r" defTabSz="914400" rtl="1" eaLnBrk="1" fontAlgn="auto" latinLnBrk="0" hangingPunct="1">
              <a:spcBef>
                <a:spcPts val="0"/>
              </a:spcBef>
              <a:spcAft>
                <a:spcPts val="0"/>
              </a:spcAft>
              <a:buClrTx/>
              <a:buSzTx/>
              <a:buFontTx/>
              <a:buNone/>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مرخصة من المصرف المركزي.</a:t>
            </a:r>
          </a:p>
          <a:p>
            <a:pPr marL="0" marR="0" lvl="0" indent="0" algn="r" defTabSz="914400" rtl="1" eaLnBrk="1" fontAlgn="auto" latinLnBrk="0" hangingPunct="1">
              <a:spcBef>
                <a:spcPts val="0"/>
              </a:spcBef>
              <a:spcAft>
                <a:spcPts val="0"/>
              </a:spcAft>
              <a:buClrTx/>
              <a:buSzTx/>
              <a:buFontTx/>
              <a:buNone/>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تقدم حلول دفع فورية للأفراد والشركات الصغيرة.</a:t>
            </a:r>
          </a:p>
          <a:p>
            <a:pPr marL="0" marR="0" lvl="0" indent="0" algn="r" defTabSz="914400" rtl="1" eaLnBrk="1" fontAlgn="auto" latinLnBrk="0" hangingPunct="1">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FFFC670-9061-6CB7-2743-EDF96FEB16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9889287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EDCB4-EC77-E2CD-6281-3D546FE5C30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6471AF0-E0BD-71EC-27F4-5883C3B73F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D590DFC-5E97-3582-D0E7-40F87954B592}"/>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379F907E-87DE-FB9D-71E0-92DAC50C01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909ED6-C2AF-649B-B063-8F043965177C}"/>
              </a:ext>
            </a:extLst>
          </p:cNvPr>
          <p:cNvSpPr txBox="1"/>
          <p:nvPr/>
        </p:nvSpPr>
        <p:spPr>
          <a:xfrm>
            <a:off x="386499" y="1799303"/>
            <a:ext cx="11292896" cy="406265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التشريعية والرقابية في دولة قطر: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مصرف قطر المركزي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QCB)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تنظيم شركات وخدمات الدفع الإلكتروني والمحافظ الرقمية ومقدمي خدمات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المجال المصرفي والمالي.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قطر للأسواق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QFMA)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تنظيم منصات التمويل الجماعي والإصدارات الرقمية للأوراق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مركز قطر للمال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QFC)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إطار قانوني مستقل لجذب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غير المصرفية؛ يقدم بيئة أعمال منفصلة ونظام قانوني خاص.</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4027031-08AC-87A4-C839-D339D90D5A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024981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CE609-E2BA-9F75-4505-0240780CAC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F115487-3776-C7AD-3235-649AAD61DE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2D6581B-6B9D-F5BE-6BC0-28AF2EAA00CA}"/>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17C55005-9F32-5368-F81A-71DFFAF13C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A00BF48-EAB8-5A6F-6C96-1A8AE614021A}"/>
              </a:ext>
            </a:extLst>
          </p:cNvPr>
          <p:cNvSpPr txBox="1"/>
          <p:nvPr/>
        </p:nvSpPr>
        <p:spPr>
          <a:xfrm>
            <a:off x="386499" y="1799303"/>
            <a:ext cx="11292896"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التشريعات والقوانين المنظمة لقطاع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قانون خدمات الدفع الإلكتروني (2020) –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يلزم مقدمي خدمات الدفع بالحصول على ترخيص.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يحدد ضوابط مكافحة غسل الأموال وتمويل الإرهاب</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يفرض حماية بيانات العملاء والخصوصية.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التعليمات التنظيمية لمزودي خدمات التكنولوجيا المالية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أُطلقت لتسهيل ترخيص وتشغيل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تشمل ضوابط على تقديم المحافظ الرقمية، أنظمة المدفوعات، والتمويل الإلكتروني.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13C87E6-0AED-284F-C22E-152E3D4596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89181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518CB-5C16-1CD2-C42A-18E70AEAA10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34D2EE-8549-C3EA-4651-C568A1340E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28CD25-E9F1-CE57-E298-C07C45434051}"/>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3994FF4F-91F0-2AC2-520D-A94F41D0C90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177A676-BDD7-EA54-111C-A92CE252E15D}"/>
              </a:ext>
            </a:extLst>
          </p:cNvPr>
          <p:cNvSpPr txBox="1"/>
          <p:nvPr/>
        </p:nvSpPr>
        <p:spPr>
          <a:xfrm>
            <a:off x="386499" y="1799303"/>
            <a:ext cx="11292896" cy="36933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والقوانين المنظمة لقطاع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البيئة التنظيمية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تتيح للشركات تجربة منتجات وخدمات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الجديدة لمدة زمنية تحت إشراف مصرف قطر المركزي قبل الإطلاق التجاري الكامل.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قانون حماية البيانات الشخصية القطري رقم 13 لسنة 2016:</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جمع ومعالجة بيانات العملاء في البيئة الرقمية.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7BA9E67-D0E8-6057-7760-2E68C1E5A2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282561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544DE-FE98-0F50-6A3D-53C24F78FB1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9F797E4-C82B-A843-23E1-3CCEA1BAB6B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750A003-5620-6D2F-FBE6-0F99C27FC1A3}"/>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C46DA4FA-0C60-6D2E-58EE-22C4BEE67C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BBD9E1-57DF-16A4-9774-CABB66919384}"/>
              </a:ext>
            </a:extLst>
          </p:cNvPr>
          <p:cNvSpPr txBox="1"/>
          <p:nvPr/>
        </p:nvSpPr>
        <p:spPr>
          <a:xfrm>
            <a:off x="386499" y="1799303"/>
            <a:ext cx="11292896"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مبادرات دعم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Hub Qatar" – QCB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منصة لدعم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استشارية، تطويرية، وربط بالمستثمرين.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صندوق تمويل الابتكار التكنولوجي – بنك قطر للتنمية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QDB)</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يقدم تمويلًا مخصصًا للشركات الناشئة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استراتيجية قطر الوطنية للشمول المالي (2021-2026):</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تهدف لزيادة استخدام الخدمات المالية الرقمية بين الفئات غير المخدومة ماليًا.</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F26FA60-89FA-6462-34B4-DBBBCF5C05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311124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3BD97-6381-2A7D-6933-7C987DDBC17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2ED80E-556B-42E3-35EE-9B1DDAB4F7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886B7-05EE-E10F-B07B-47371AC33042}"/>
              </a:ext>
            </a:extLst>
          </p:cNvPr>
          <p:cNvSpPr txBox="1"/>
          <p:nvPr/>
        </p:nvSpPr>
        <p:spPr>
          <a:xfrm>
            <a:off x="2469824" y="725864"/>
            <a:ext cx="70135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دراسة حالة : دولة قطر</a:t>
            </a:r>
          </a:p>
        </p:txBody>
      </p:sp>
      <p:sp>
        <p:nvSpPr>
          <p:cNvPr id="28" name="Rectangle 27">
            <a:extLst>
              <a:ext uri="{FF2B5EF4-FFF2-40B4-BE49-F238E27FC236}">
                <a16:creationId xmlns:a16="http://schemas.microsoft.com/office/drawing/2014/main" id="{3C2F0F92-DB6A-1AA7-E272-44ACF6C87D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21C87C8-8090-481D-919D-8AEDD5687FA0}"/>
              </a:ext>
            </a:extLst>
          </p:cNvPr>
          <p:cNvSpPr txBox="1"/>
          <p:nvPr/>
        </p:nvSpPr>
        <p:spPr>
          <a:xfrm>
            <a:off x="386499" y="1799303"/>
            <a:ext cx="11292896" cy="46166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عملية من السوق القطري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1: ترخيص  محافظ  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توجد محافظ إلكترونية مرخصة من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خدمات تحويل الأموال، دفع الفواتير، والتسوق الإلكتروني.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2</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ترخيص بوابة مدفوعات رقمية: مثل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Qpay</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تخدم الشركات الصغيرة والمتوسطة.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حلول دفع إلكترونية متوافقة مع متطلبات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QCB</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0D6A173-D460-D336-4832-1449EB1ECA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51685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4613058"/>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البنك المركزي السعودي: </a:t>
            </a:r>
            <a:r>
              <a:rPr lang="en-US" dirty="0">
                <a:solidFill>
                  <a:prstClr val="black"/>
                </a:solidFill>
                <a:latin typeface="Alexandria regular" pitchFamily="2" charset="-78"/>
                <a:cs typeface="Times New Roman" panose="02020603050405020304" pitchFamily="18" charset="0"/>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هيئة السوق المالية: </a:t>
            </a:r>
            <a:r>
              <a:rPr lang="en-US" dirty="0">
                <a:solidFill>
                  <a:prstClr val="black"/>
                </a:solidFill>
                <a:latin typeface="Alexandria regular" pitchFamily="2" charset="-78"/>
                <a:cs typeface="Times New Roman" panose="02020603050405020304" pitchFamily="18" charset="0"/>
                <a:hlinkClick r:id="rId3"/>
              </a:rPr>
              <a:t>https://cma.org.sa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dirty="0">
                <a:solidFill>
                  <a:prstClr val="black"/>
                </a:solidFill>
                <a:latin typeface="Alexandria regular" pitchFamily="2" charset="-78"/>
                <a:cs typeface="Times New Roman" panose="02020603050405020304" pitchFamily="18" charset="0"/>
              </a:rPr>
              <a:t>لائحة تنظيم التمويل الجماعي بالدين </a:t>
            </a:r>
            <a:r>
              <a:rPr lang="ar-EG" dirty="0">
                <a:solidFill>
                  <a:prstClr val="black"/>
                </a:solidFill>
                <a:latin typeface="Alexandria regular" pitchFamily="2" charset="-78"/>
                <a:cs typeface="Times New Roman" panose="02020603050405020304" pitchFamily="18" charset="0"/>
              </a:rPr>
              <a:t>، البنك المركزي السعودي  ( </a:t>
            </a:r>
            <a:r>
              <a:rPr lang="en-US" dirty="0">
                <a:solidFill>
                  <a:prstClr val="black"/>
                </a:solidFill>
                <a:latin typeface="Alexandria regular" pitchFamily="2" charset="-78"/>
                <a:cs typeface="Times New Roman" panose="02020603050405020304" pitchFamily="18" charset="0"/>
              </a:rPr>
              <a:t>SAMA</a:t>
            </a:r>
            <a:r>
              <a:rPr lang="ar-EG" dirty="0">
                <a:solidFill>
                  <a:prstClr val="black"/>
                </a:solidFill>
                <a:latin typeface="Alexandria regular" pitchFamily="2" charset="-78"/>
                <a:cs typeface="Times New Roman" panose="02020603050405020304" pitchFamily="18" charset="0"/>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المصري: </a:t>
            </a:r>
            <a:r>
              <a:rPr lang="en-US" dirty="0">
                <a:solidFill>
                  <a:prstClr val="black"/>
                </a:solidFill>
                <a:latin typeface="Alexandria regular" pitchFamily="2" charset="-78"/>
                <a:cs typeface="Times New Roman" panose="02020603050405020304" pitchFamily="18" charset="0"/>
                <a:hlinkClick r:id="rId4"/>
              </a:rPr>
              <a:t>https://www.cbe.org.eg</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الأردني: </a:t>
            </a:r>
            <a:r>
              <a:rPr lang="en-US" dirty="0">
                <a:solidFill>
                  <a:prstClr val="black"/>
                </a:solidFill>
                <a:latin typeface="Alexandria regular" pitchFamily="2" charset="-78"/>
                <a:cs typeface="Times New Roman" panose="02020603050405020304" pitchFamily="18" charset="0"/>
                <a:hlinkClick r:id="rId5"/>
              </a:rPr>
              <a:t>https://www.cbj.gov.jo</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مصرف قطر المركزي: </a:t>
            </a:r>
            <a:r>
              <a:rPr lang="en-US" dirty="0">
                <a:solidFill>
                  <a:prstClr val="black"/>
                </a:solidFill>
                <a:latin typeface="Alexandria regular" pitchFamily="2" charset="-78"/>
                <a:cs typeface="Times New Roman" panose="02020603050405020304" pitchFamily="18" charset="0"/>
              </a:rPr>
              <a:t>https://www.qcb.gov.qa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الموقع الرسمي للمصرف المركزي الإماراتي: </a:t>
            </a:r>
            <a:r>
              <a:rPr lang="en-US" dirty="0">
                <a:solidFill>
                  <a:prstClr val="black"/>
                </a:solidFill>
                <a:latin typeface="Alexandria regular" pitchFamily="2" charset="-78"/>
                <a:cs typeface="Times New Roman" panose="02020603050405020304" pitchFamily="18" charset="0"/>
                <a:hlinkClick r:id="rId6"/>
              </a:rPr>
              <a:t>https://www.centralbank.ae</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قانون حماية البيانات الشخصية القطري رقم 13 لسنة 2016.</a:t>
            </a:r>
            <a:endParaRPr lang="en-US"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419D10E2-FD18-4E05-B5F2-6323CBF90FE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11127</TotalTime>
  <Words>4242</Words>
  <Application>Microsoft Office PowerPoint</Application>
  <PresentationFormat>Widescreen</PresentationFormat>
  <Paragraphs>411</Paragraphs>
  <Slides>40</Slides>
  <Notes>38</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143</cp:revision>
  <dcterms:created xsi:type="dcterms:W3CDTF">2023-04-29T09:08:00Z</dcterms:created>
  <dcterms:modified xsi:type="dcterms:W3CDTF">2025-07-11T11:37:11Z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