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481" r:id="rId4"/>
    <p:sldId id="574" r:id="rId5"/>
    <p:sldId id="530" r:id="rId6"/>
    <p:sldId id="633" r:id="rId7"/>
    <p:sldId id="578" r:id="rId8"/>
    <p:sldId id="577" r:id="rId9"/>
    <p:sldId id="648" r:id="rId10"/>
    <p:sldId id="482" r:id="rId11"/>
    <p:sldId id="658" r:id="rId12"/>
    <p:sldId id="579" r:id="rId13"/>
    <p:sldId id="632" r:id="rId14"/>
    <p:sldId id="661" r:id="rId15"/>
    <p:sldId id="671" r:id="rId16"/>
    <p:sldId id="662" r:id="rId17"/>
    <p:sldId id="663" r:id="rId18"/>
    <p:sldId id="664" r:id="rId19"/>
    <p:sldId id="667" r:id="rId20"/>
    <p:sldId id="668" r:id="rId21"/>
    <p:sldId id="669" r:id="rId22"/>
    <p:sldId id="670" r:id="rId23"/>
    <p:sldId id="672" r:id="rId24"/>
    <p:sldId id="673" r:id="rId25"/>
    <p:sldId id="674" r:id="rId26"/>
    <p:sldId id="676" r:id="rId27"/>
    <p:sldId id="677" r:id="rId28"/>
    <p:sldId id="665" r:id="rId29"/>
    <p:sldId id="666" r:id="rId30"/>
    <p:sldId id="678" r:id="rId31"/>
    <p:sldId id="679" r:id="rId32"/>
    <p:sldId id="680" r:id="rId33"/>
    <p:sldId id="681" r:id="rId34"/>
    <p:sldId id="682" r:id="rId35"/>
    <p:sldId id="684" r:id="rId36"/>
    <p:sldId id="683" r:id="rId37"/>
    <p:sldId id="685" r:id="rId38"/>
    <p:sldId id="686" r:id="rId39"/>
    <p:sldId id="502" r:id="rId40"/>
    <p:sldId id="485" r:id="rId41"/>
    <p:sldId id="50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30"/>
            <p14:sldId id="633"/>
            <p14:sldId id="578"/>
            <p14:sldId id="577"/>
            <p14:sldId id="648"/>
            <p14:sldId id="482"/>
            <p14:sldId id="658"/>
            <p14:sldId id="579"/>
            <p14:sldId id="632"/>
            <p14:sldId id="661"/>
            <p14:sldId id="671"/>
            <p14:sldId id="662"/>
            <p14:sldId id="663"/>
            <p14:sldId id="664"/>
            <p14:sldId id="667"/>
            <p14:sldId id="668"/>
            <p14:sldId id="669"/>
            <p14:sldId id="670"/>
            <p14:sldId id="672"/>
            <p14:sldId id="673"/>
            <p14:sldId id="674"/>
            <p14:sldId id="676"/>
            <p14:sldId id="677"/>
            <p14:sldId id="665"/>
            <p14:sldId id="666"/>
            <p14:sldId id="678"/>
            <p14:sldId id="679"/>
            <p14:sldId id="680"/>
            <p14:sldId id="681"/>
            <p14:sldId id="682"/>
            <p14:sldId id="684"/>
            <p14:sldId id="683"/>
            <p14:sldId id="685"/>
            <p14:sldId id="686"/>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9DE"/>
    <a:srgbClr val="00B0F0"/>
    <a:srgbClr val="F6F0EE"/>
    <a:srgbClr val="DDB344"/>
    <a:srgbClr val="2A71B0"/>
    <a:srgbClr val="6DCBC3"/>
    <a:srgbClr val="F9F9F9"/>
    <a:srgbClr val="F6F6F7"/>
    <a:srgbClr val="FFFFFF"/>
    <a:srgbClr val="C7EF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0" d="100"/>
          <a:sy n="70" d="100"/>
        </p:scale>
        <p:origin x="660"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2024-11-12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2024-11-12</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23.jp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5.gif"/></Relationships>
</file>

<file path=ppt/slides/_rels/slide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6.jp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9.jp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png"/><Relationship Id="rId7" Type="http://schemas.openxmlformats.org/officeDocument/2006/relationships/image" Target="../media/image32.png"/><Relationship Id="rId12" Type="http://schemas.openxmlformats.org/officeDocument/2006/relationships/image" Target="../media/image4.sv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31.png"/><Relationship Id="rId11" Type="http://schemas.openxmlformats.org/officeDocument/2006/relationships/image" Target="../media/image35.png"/><Relationship Id="rId5" Type="http://schemas.openxmlformats.org/officeDocument/2006/relationships/image" Target="../media/image29.jpg"/><Relationship Id="rId10" Type="http://schemas.openxmlformats.org/officeDocument/2006/relationships/image" Target="../media/image2.svg"/><Relationship Id="rId4" Type="http://schemas.openxmlformats.org/officeDocument/2006/relationships/image" Target="../media/image3.png"/><Relationship Id="rId9" Type="http://schemas.openxmlformats.org/officeDocument/2006/relationships/image" Target="../media/image34.png"/></Relationships>
</file>

<file path=ppt/slides/_rels/slide15.xml.rels><?xml version="1.0" encoding="UTF-8" standalone="yes"?>
<Relationships xmlns="http://schemas.openxmlformats.org/package/2006/relationships"><Relationship Id="rId13" Type="http://schemas.openxmlformats.org/officeDocument/2006/relationships/image" Target="../media/image36.jpeg"/><Relationship Id="rId3" Type="http://schemas.openxmlformats.org/officeDocument/2006/relationships/image" Target="../media/image3.png"/><Relationship Id="rId12" Type="http://schemas.openxmlformats.org/officeDocument/2006/relationships/image" Target="../media/image4.svg"/><Relationship Id="rId2" Type="http://schemas.openxmlformats.org/officeDocument/2006/relationships/image" Target="../media/image1.png"/><Relationship Id="rId1" Type="http://schemas.openxmlformats.org/officeDocument/2006/relationships/slideLayout" Target="../slideLayouts/slideLayout15.xml"/><Relationship Id="rId11" Type="http://schemas.openxmlformats.org/officeDocument/2006/relationships/image" Target="../media/image35.png"/><Relationship Id="rId5" Type="http://schemas.openxmlformats.org/officeDocument/2006/relationships/image" Target="../media/image34.png"/><Relationship Id="rId15" Type="http://schemas.openxmlformats.org/officeDocument/2006/relationships/image" Target="../media/image38.jpeg"/><Relationship Id="rId10" Type="http://schemas.openxmlformats.org/officeDocument/2006/relationships/image" Target="../media/image2.svg"/><Relationship Id="rId4" Type="http://schemas.openxmlformats.org/officeDocument/2006/relationships/image" Target="../media/image29.jpg"/><Relationship Id="rId14" Type="http://schemas.openxmlformats.org/officeDocument/2006/relationships/image" Target="../media/image37.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40.png"/><Relationship Id="rId5" Type="http://schemas.openxmlformats.org/officeDocument/2006/relationships/image" Target="../media/image39.jpg"/><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29.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8.jpe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9.jpe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29" Type="http://schemas.openxmlformats.org/officeDocument/2006/relationships/image" Target="../media/image29.jpg"/><Relationship Id="rId1" Type="http://schemas.openxmlformats.org/officeDocument/2006/relationships/slideLayout" Target="../slideLayouts/slideLayout15.xml"/><Relationship Id="rId5" Type="http://schemas.openxmlformats.org/officeDocument/2006/relationships/image" Target="../media/image51.png"/><Relationship Id="rId28" Type="http://schemas.openxmlformats.org/officeDocument/2006/relationships/image" Target="../media/image27.svg"/><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3.jp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52.jpeg"/><Relationship Id="rId5" Type="http://schemas.openxmlformats.org/officeDocument/2006/relationships/image" Target="../media/image29.jp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5.jpeg"/><Relationship Id="rId4" Type="http://schemas.openxmlformats.org/officeDocument/2006/relationships/image" Target="../media/image54.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6.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7.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8.jpg"/><Relationship Id="rId4" Type="http://schemas.openxmlformats.org/officeDocument/2006/relationships/image" Target="../media/image57.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60.jpeg"/><Relationship Id="rId5" Type="http://schemas.openxmlformats.org/officeDocument/2006/relationships/image" Target="../media/image59.png"/><Relationship Id="rId4" Type="http://schemas.openxmlformats.org/officeDocument/2006/relationships/image" Target="../media/image52.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61.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62.jpeg"/><Relationship Id="rId4" Type="http://schemas.openxmlformats.org/officeDocument/2006/relationships/image" Target="../media/image60.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63.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65.jpg"/><Relationship Id="rId4" Type="http://schemas.openxmlformats.org/officeDocument/2006/relationships/image" Target="../media/image64.png"/></Relationships>
</file>

<file path=ppt/slides/_rels/slide3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png"/><Relationship Id="rId7"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67.jpeg"/><Relationship Id="rId4" Type="http://schemas.openxmlformats.org/officeDocument/2006/relationships/image" Target="../media/image66.jpeg"/><Relationship Id="rId9" Type="http://schemas.openxmlformats.org/officeDocument/2006/relationships/image" Target="../media/image4.sv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68.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69.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70.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70.jpg"/></Relationships>
</file>

<file path=ppt/slides/_rels/slide3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1.xml.rels><?xml version="1.0" encoding="UTF-8" standalone="yes"?>
<Relationships xmlns="http://schemas.openxmlformats.org/package/2006/relationships"><Relationship Id="rId3" Type="http://schemas.openxmlformats.org/officeDocument/2006/relationships/hyperlink" Target="https://dl.acm.org/doi/proceedings/10.1145/3298689" TargetMode="External"/><Relationship Id="rId2" Type="http://schemas.openxmlformats.org/officeDocument/2006/relationships/image" Target="../media/image71.png"/><Relationship Id="rId1" Type="http://schemas.openxmlformats.org/officeDocument/2006/relationships/slideLayout" Target="../slideLayouts/slideLayout1.xml"/><Relationship Id="rId4" Type="http://schemas.openxmlformats.org/officeDocument/2006/relationships/hyperlink" Target="https://doi.org/10.1145/3298689.3347022"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7.svg"/><Relationship Id="rId2" Type="http://schemas.openxmlformats.org/officeDocument/2006/relationships/image" Target="../media/image72.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15372" y="3178426"/>
            <a:ext cx="4817498" cy="769441"/>
          </a:xfrm>
          <a:prstGeom prst="rect">
            <a:avLst/>
          </a:prstGeom>
          <a:noFill/>
        </p:spPr>
        <p:txBody>
          <a:bodyPr wrap="squar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تصميم الإعلان الصحفي</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6045650" cy="512292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7</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879227" y="2065581"/>
            <a:ext cx="6411303"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9113"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9113"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تصميم </a:t>
            </a:r>
            <a:r>
              <a:rPr lang="ar-SA" b="1" dirty="0">
                <a:solidFill>
                  <a:srgbClr val="002060"/>
                </a:solidFill>
                <a:latin typeface="Alexandria ExtraBold" pitchFamily="2" charset="-78"/>
                <a:ea typeface="Calibri" panose="020F0502020204030204" pitchFamily="34" charset="0"/>
                <a:cs typeface="Alexandria ExtraBold" pitchFamily="2" charset="-78"/>
              </a:rPr>
              <a:t>الإعلان الصحفي</a:t>
            </a: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ماهية تصميم الإعلان وخصائصه</a:t>
            </a: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عناصر </a:t>
            </a:r>
            <a:r>
              <a:rPr lang="ar-SA" b="1" dirty="0">
                <a:solidFill>
                  <a:srgbClr val="002060"/>
                </a:solidFill>
                <a:latin typeface="Alexandria ExtraBold" pitchFamily="2" charset="-78"/>
                <a:ea typeface="Calibri" panose="020F0502020204030204" pitchFamily="34" charset="0"/>
                <a:cs typeface="Alexandria ExtraBold" pitchFamily="2" charset="-78"/>
              </a:rPr>
              <a:t>التصميم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الأساسية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الأسس </a:t>
            </a:r>
            <a:r>
              <a:rPr lang="ar-SA" b="1" dirty="0">
                <a:solidFill>
                  <a:srgbClr val="002060"/>
                </a:solidFill>
                <a:latin typeface="Alexandria ExtraBold" pitchFamily="2" charset="-78"/>
                <a:ea typeface="Calibri" panose="020F0502020204030204" pitchFamily="34" charset="0"/>
                <a:cs typeface="Alexandria ExtraBold" pitchFamily="2" charset="-78"/>
              </a:rPr>
              <a:t>الفنية لتصميم الإعلان الصحفي</a:t>
            </a: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مراحل تصميم الإعلان الصحفي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C7EFE4"/>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6936" t="61720" r="27419" b="3225"/>
          <a:stretch/>
        </p:blipFill>
        <p:spPr>
          <a:xfrm>
            <a:off x="0" y="5271233"/>
            <a:ext cx="1592826" cy="1578077"/>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5871" t="4378" r="5622" b="5671"/>
          <a:stretch/>
        </p:blipFill>
        <p:spPr>
          <a:xfrm>
            <a:off x="1592826" y="1891860"/>
            <a:ext cx="8247210" cy="4268237"/>
          </a:xfrm>
          <a:prstGeom prst="rect">
            <a:avLst/>
          </a:prstGeom>
        </p:spPr>
      </p:pic>
      <p:sp>
        <p:nvSpPr>
          <p:cNvPr id="14" name="Rectangle 13"/>
          <p:cNvSpPr/>
          <p:nvPr/>
        </p:nvSpPr>
        <p:spPr>
          <a:xfrm>
            <a:off x="8106770" y="1708934"/>
            <a:ext cx="2173449" cy="646331"/>
          </a:xfrm>
          <a:prstGeom prst="rect">
            <a:avLst/>
          </a:prstGeom>
          <a:solidFill>
            <a:schemeClr val="accent4">
              <a:lumMod val="20000"/>
              <a:lumOff val="80000"/>
            </a:schemeClr>
          </a:solidFill>
          <a:ln>
            <a:solidFill>
              <a:schemeClr val="accent6">
                <a:lumMod val="20000"/>
                <a:lumOff val="80000"/>
              </a:schemeClr>
            </a:solidFill>
          </a:ln>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العناصر البصرية في الإعلان </a:t>
            </a:r>
          </a:p>
          <a:p>
            <a:pPr algn="r">
              <a:lnSpc>
                <a:spcPct val="150000"/>
              </a:lnSpc>
            </a:pPr>
            <a:r>
              <a:rPr lang="ar-SA" sz="1200" dirty="0">
                <a:solidFill>
                  <a:srgbClr val="0070C0"/>
                </a:solidFill>
                <a:latin typeface="Alexandria SemiBold" pitchFamily="2" charset="-78"/>
                <a:cs typeface="Alexandria SemiBold" pitchFamily="2" charset="-78"/>
              </a:rPr>
              <a:t>5</a:t>
            </a:r>
            <a:r>
              <a:rPr lang="ar-SA" sz="1200" dirty="0" smtClean="0">
                <a:solidFill>
                  <a:srgbClr val="0070C0"/>
                </a:solidFill>
                <a:latin typeface="Alexandria SemiBold" pitchFamily="2" charset="-78"/>
                <a:cs typeface="Alexandria SemiBold" pitchFamily="2" charset="-78"/>
              </a:rPr>
              <a:t>- الألوان</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1063" y="2055371"/>
            <a:ext cx="9071411" cy="3854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13148" y="12228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46111" y="133204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613999" y="15324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36418" y="2681835"/>
            <a:ext cx="7296056" cy="2446824"/>
          </a:xfrm>
          <a:prstGeom prst="rect">
            <a:avLst/>
          </a:prstGeom>
          <a:noFill/>
        </p:spPr>
        <p:txBody>
          <a:bodyPr wrap="square" rtlCol="0">
            <a:spAutoFit/>
          </a:bodyPr>
          <a:lstStyle/>
          <a:p>
            <a:pPr marL="287338" indent="-287338"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الأساسية</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وهي الأحمر والأزرق والأصفر.</a:t>
            </a:r>
          </a:p>
          <a:p>
            <a:pPr marL="287338" indent="-287338"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الثانوية</a:t>
            </a:r>
            <a:r>
              <a:rPr lang="ar-SA"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تُنتج الألوان الثانوية من مزج الألوان </a:t>
            </a:r>
            <a:r>
              <a:rPr lang="ar-SA" sz="1700" dirty="0" smtClean="0">
                <a:latin typeface="Alexandria SemiBold" pitchFamily="2" charset="-78"/>
                <a:cs typeface="Alexandria SemiBold" pitchFamily="2" charset="-78"/>
              </a:rPr>
              <a:t>الأساسية</a:t>
            </a:r>
            <a:endParaRPr lang="ar-SA" sz="1700" dirty="0">
              <a:latin typeface="Alexandria SemiBold" pitchFamily="2" charset="-78"/>
              <a:cs typeface="Alexandria SemiBold" pitchFamily="2" charset="-78"/>
            </a:endParaRPr>
          </a:p>
          <a:p>
            <a:pPr marL="1487488" lvl="1" indent="-285750" algn="r" rtl="1">
              <a:lnSpc>
                <a:spcPct val="150000"/>
              </a:lnSpc>
              <a:buFont typeface="Arial" panose="020B0604020202020204" pitchFamily="34" charset="0"/>
              <a:buChar char="•"/>
            </a:pPr>
            <a:r>
              <a:rPr lang="ar-SA" sz="1600" dirty="0">
                <a:solidFill>
                  <a:srgbClr val="008F5A"/>
                </a:solidFill>
                <a:latin typeface="Alexandria SemiBold" pitchFamily="2" charset="-78"/>
                <a:cs typeface="Alexandria SemiBold" pitchFamily="2" charset="-78"/>
              </a:rPr>
              <a:t>الأخضر</a:t>
            </a:r>
            <a:r>
              <a:rPr lang="ar-SA" sz="1600" dirty="0">
                <a:latin typeface="Alexandria SemiBold" pitchFamily="2" charset="-78"/>
                <a:cs typeface="Alexandria SemiBold" pitchFamily="2" charset="-78"/>
              </a:rPr>
              <a:t> (الأصفر + الأزرق)</a:t>
            </a:r>
          </a:p>
          <a:p>
            <a:pPr marL="1487488" lvl="1" indent="-285750" algn="r" rtl="1">
              <a:lnSpc>
                <a:spcPct val="150000"/>
              </a:lnSpc>
              <a:buFont typeface="Arial" panose="020B0604020202020204" pitchFamily="34" charset="0"/>
              <a:buChar char="•"/>
            </a:pPr>
            <a:r>
              <a:rPr lang="ar-SA" sz="1600" dirty="0">
                <a:solidFill>
                  <a:srgbClr val="F28E1C"/>
                </a:solidFill>
                <a:latin typeface="Alexandria SemiBold" pitchFamily="2" charset="-78"/>
                <a:cs typeface="Alexandria SemiBold" pitchFamily="2" charset="-78"/>
              </a:rPr>
              <a:t>البرتقالي</a:t>
            </a:r>
            <a:r>
              <a:rPr lang="ar-SA" sz="1600" dirty="0">
                <a:latin typeface="Alexandria SemiBold" pitchFamily="2" charset="-78"/>
                <a:cs typeface="Alexandria SemiBold" pitchFamily="2" charset="-78"/>
              </a:rPr>
              <a:t> (الأحمر + الأصفر)</a:t>
            </a:r>
          </a:p>
          <a:p>
            <a:pPr marL="1487488" lvl="1" indent="-285750" algn="r" rtl="1">
              <a:lnSpc>
                <a:spcPct val="150000"/>
              </a:lnSpc>
              <a:buFont typeface="Arial" panose="020B0604020202020204" pitchFamily="34" charset="0"/>
              <a:buChar char="•"/>
            </a:pPr>
            <a:r>
              <a:rPr lang="ar-SA" sz="1600" dirty="0">
                <a:solidFill>
                  <a:srgbClr val="6D398B"/>
                </a:solidFill>
                <a:latin typeface="Alexandria SemiBold" pitchFamily="2" charset="-78"/>
                <a:cs typeface="Alexandria SemiBold" pitchFamily="2" charset="-78"/>
              </a:rPr>
              <a:t>البنفسجي</a:t>
            </a:r>
            <a:r>
              <a:rPr lang="ar-SA" sz="1600" dirty="0">
                <a:latin typeface="Alexandria SemiBold" pitchFamily="2" charset="-78"/>
                <a:cs typeface="Alexandria SemiBold" pitchFamily="2" charset="-78"/>
              </a:rPr>
              <a:t> (الأحمر + الأزرق)</a:t>
            </a:r>
          </a:p>
          <a:p>
            <a:pPr marL="231775" indent="-231775"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الألوان الثالثية: </a:t>
            </a:r>
            <a:r>
              <a:rPr lang="ar-SA" sz="1600" dirty="0">
                <a:latin typeface="Alexandria SemiBold" pitchFamily="2" charset="-78"/>
                <a:cs typeface="Alexandria SemiBold" pitchFamily="2" charset="-78"/>
              </a:rPr>
              <a:t>وهي ألون تُنتج من مزج لون أساسي مع لون </a:t>
            </a:r>
            <a:r>
              <a:rPr lang="ar-SA" sz="1600" dirty="0" smtClean="0">
                <a:latin typeface="Alexandria SemiBold" pitchFamily="2" charset="-78"/>
                <a:cs typeface="Alexandria SemiBold" pitchFamily="2" charset="-78"/>
              </a:rPr>
              <a:t>ثانوي</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861252" y="1575494"/>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546111" y="5854260"/>
            <a:ext cx="1960828" cy="738664"/>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400" b="1" dirty="0" smtClean="0">
                <a:latin typeface="Alexandria Black" pitchFamily="2" charset="-78"/>
                <a:cs typeface="Alexandria Black" pitchFamily="2" charset="-78"/>
              </a:rPr>
              <a:t>عجلة الألوان</a:t>
            </a:r>
          </a:p>
          <a:p>
            <a:pPr algn="ctr" rtl="1">
              <a:lnSpc>
                <a:spcPct val="150000"/>
              </a:lnSpc>
            </a:pPr>
            <a:r>
              <a:rPr lang="ar-SA" sz="1400" b="1" dirty="0" smtClean="0">
                <a:latin typeface="Alexandria Black" pitchFamily="2" charset="-78"/>
                <a:cs typeface="Alexandria Black" pitchFamily="2" charset="-78"/>
              </a:rPr>
              <a:t> </a:t>
            </a:r>
            <a:r>
              <a:rPr lang="en-US" sz="1400" b="1" dirty="0" smtClean="0">
                <a:solidFill>
                  <a:srgbClr val="002060"/>
                </a:solidFill>
                <a:latin typeface="Alexandria Black" pitchFamily="2" charset="-78"/>
                <a:cs typeface="Alexandria Black" pitchFamily="2" charset="-78"/>
              </a:rPr>
              <a:t>The Color Wheel</a:t>
            </a:r>
            <a:endParaRPr lang="ar-SA" sz="1400" b="1" dirty="0">
              <a:solidFill>
                <a:srgbClr val="00206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91" t="8958" r="48438" b="10416"/>
          <a:stretch/>
        </p:blipFill>
        <p:spPr>
          <a:xfrm>
            <a:off x="122831" y="2325713"/>
            <a:ext cx="4541660" cy="4293834"/>
          </a:xfrm>
          <a:prstGeom prst="rect">
            <a:avLst/>
          </a:prstGeom>
        </p:spPr>
      </p:pic>
      <p:sp>
        <p:nvSpPr>
          <p:cNvPr id="30" name="TextBox 15"/>
          <p:cNvSpPr txBox="1"/>
          <p:nvPr/>
        </p:nvSpPr>
        <p:spPr>
          <a:xfrm>
            <a:off x="2987357" y="2746739"/>
            <a:ext cx="631774"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endParaRPr lang="en-US" sz="2967" b="1" dirty="0">
              <a:solidFill>
                <a:srgbClr val="000000"/>
              </a:solidFill>
              <a:latin typeface="Glacial Indifference Bold"/>
              <a:ea typeface="Glacial Indifference Bold"/>
              <a:cs typeface="Glacial Indifference Bold"/>
              <a:sym typeface="Glacial Indifference Bold"/>
            </a:endParaRPr>
          </a:p>
        </p:txBody>
      </p:sp>
      <p:sp>
        <p:nvSpPr>
          <p:cNvPr id="31" name="TextBox 15"/>
          <p:cNvSpPr txBox="1"/>
          <p:nvPr/>
        </p:nvSpPr>
        <p:spPr>
          <a:xfrm>
            <a:off x="3928405" y="4373880"/>
            <a:ext cx="631774"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2" name="TextBox 15"/>
          <p:cNvSpPr txBox="1"/>
          <p:nvPr/>
        </p:nvSpPr>
        <p:spPr>
          <a:xfrm flipH="1">
            <a:off x="2945399" y="5855148"/>
            <a:ext cx="763938"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3" name="TextBox 15"/>
          <p:cNvSpPr txBox="1"/>
          <p:nvPr/>
        </p:nvSpPr>
        <p:spPr>
          <a:xfrm flipH="1">
            <a:off x="1126268" y="5819424"/>
            <a:ext cx="763938"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4" name="TextBox 15"/>
          <p:cNvSpPr txBox="1"/>
          <p:nvPr/>
        </p:nvSpPr>
        <p:spPr>
          <a:xfrm flipH="1">
            <a:off x="122831" y="4387190"/>
            <a:ext cx="763938"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5" name="TextBox 15"/>
          <p:cNvSpPr txBox="1"/>
          <p:nvPr/>
        </p:nvSpPr>
        <p:spPr>
          <a:xfrm flipH="1">
            <a:off x="1093442" y="2733090"/>
            <a:ext cx="763938"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55" name="TextBox 54">
            <a:extLst>
              <a:ext uri="{FF2B5EF4-FFF2-40B4-BE49-F238E27FC236}">
                <a16:creationId xmlns:a16="http://schemas.microsoft.com/office/drawing/2014/main" id="{F9A80F9F-74DB-1D57-04E8-E20E92A09B0A}"/>
              </a:ext>
            </a:extLst>
          </p:cNvPr>
          <p:cNvSpPr txBox="1"/>
          <p:nvPr/>
        </p:nvSpPr>
        <p:spPr>
          <a:xfrm>
            <a:off x="8184420" y="2202131"/>
            <a:ext cx="2988860" cy="461665"/>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sz="1600" dirty="0" smtClean="0">
                <a:latin typeface="Alexandria Black" pitchFamily="2" charset="-78"/>
                <a:cs typeface="Alexandria Black" pitchFamily="2" charset="-78"/>
              </a:rPr>
              <a:t>وتتكون عجلة الألوان من:</a:t>
            </a:r>
          </a:p>
        </p:txBody>
      </p:sp>
      <p:grpSp>
        <p:nvGrpSpPr>
          <p:cNvPr id="2" name="Group 1"/>
          <p:cNvGrpSpPr/>
          <p:nvPr/>
        </p:nvGrpSpPr>
        <p:grpSpPr>
          <a:xfrm>
            <a:off x="6401032" y="5232465"/>
            <a:ext cx="2766828" cy="375360"/>
            <a:chOff x="5496724" y="431774"/>
            <a:chExt cx="2766828" cy="375360"/>
          </a:xfrm>
        </p:grpSpPr>
        <p:sp>
          <p:nvSpPr>
            <p:cNvPr id="56" name="Freeform 23"/>
            <p:cNvSpPr/>
            <p:nvPr/>
          </p:nvSpPr>
          <p:spPr>
            <a:xfrm>
              <a:off x="7891131" y="45561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CBB26"/>
            </a:solidFill>
          </p:spPr>
        </p:sp>
        <p:sp>
          <p:nvSpPr>
            <p:cNvPr id="57" name="Freeform 23"/>
            <p:cNvSpPr/>
            <p:nvPr/>
          </p:nvSpPr>
          <p:spPr>
            <a:xfrm>
              <a:off x="7403115" y="431776"/>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C60B"/>
            </a:solidFill>
          </p:spPr>
        </p:sp>
        <p:sp>
          <p:nvSpPr>
            <p:cNvPr id="58" name="Freeform 23"/>
            <p:cNvSpPr/>
            <p:nvPr/>
          </p:nvSpPr>
          <p:spPr>
            <a:xfrm>
              <a:off x="6914312" y="443508"/>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621F"/>
            </a:solidFill>
          </p:spPr>
        </p:sp>
        <p:sp>
          <p:nvSpPr>
            <p:cNvPr id="59" name="Freeform 23"/>
            <p:cNvSpPr/>
            <p:nvPr/>
          </p:nvSpPr>
          <p:spPr>
            <a:xfrm>
              <a:off x="6458056" y="43177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4027D"/>
            </a:solidFill>
          </p:spPr>
        </p:sp>
        <p:sp>
          <p:nvSpPr>
            <p:cNvPr id="60" name="Freeform 23"/>
            <p:cNvSpPr/>
            <p:nvPr/>
          </p:nvSpPr>
          <p:spPr>
            <a:xfrm>
              <a:off x="5985527" y="431774"/>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44E99"/>
            </a:solidFill>
          </p:spPr>
        </p:sp>
        <p:sp>
          <p:nvSpPr>
            <p:cNvPr id="61" name="Freeform 23"/>
            <p:cNvSpPr/>
            <p:nvPr/>
          </p:nvSpPr>
          <p:spPr>
            <a:xfrm>
              <a:off x="5496724" y="447562"/>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71B0"/>
            </a:solidFill>
          </p:spPr>
        </p:sp>
      </p:grpSp>
      <p:sp>
        <p:nvSpPr>
          <p:cNvPr id="26" name="Rectangle 25"/>
          <p:cNvSpPr/>
          <p:nvPr/>
        </p:nvSpPr>
        <p:spPr>
          <a:xfrm>
            <a:off x="1370069" y="163316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77719" y="2210937"/>
            <a:ext cx="5677470" cy="4081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057170" y="2399783"/>
            <a:ext cx="5272388" cy="501932"/>
          </a:xfrm>
          <a:prstGeom prst="rect">
            <a:avLst/>
          </a:prstGeom>
          <a:no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التكاملية </a:t>
            </a:r>
            <a:r>
              <a:rPr lang="en-US" dirty="0" smtClean="0">
                <a:latin typeface="Alexandria SemiBold" pitchFamily="2" charset="-78"/>
                <a:cs typeface="Alexandria SemiBold" pitchFamily="2" charset="-78"/>
              </a:rPr>
              <a:t>Complementary Colors </a:t>
            </a:r>
            <a:endParaRPr lang="ar-SA" sz="2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5767554" y="1707109"/>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89" name="TextBox 88">
            <a:extLst>
              <a:ext uri="{FF2B5EF4-FFF2-40B4-BE49-F238E27FC236}">
                <a16:creationId xmlns:a16="http://schemas.microsoft.com/office/drawing/2014/main" id="{050976E4-0CF2-BA00-34CA-2F9419409B9E}"/>
              </a:ext>
            </a:extLst>
          </p:cNvPr>
          <p:cNvSpPr txBox="1"/>
          <p:nvPr/>
        </p:nvSpPr>
        <p:spPr>
          <a:xfrm>
            <a:off x="5923129" y="2867320"/>
            <a:ext cx="5702680" cy="876522"/>
          </a:xfrm>
          <a:prstGeom prst="rect">
            <a:avLst/>
          </a:prstGeom>
          <a:noFill/>
          <a:ln w="38100">
            <a:noFill/>
          </a:ln>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هي أزواج </a:t>
            </a:r>
            <a:r>
              <a:rPr lang="ar-SA" dirty="0">
                <a:latin typeface="Alexandria SemiBold" pitchFamily="2" charset="-78"/>
                <a:cs typeface="Alexandria SemiBold" pitchFamily="2" charset="-78"/>
              </a:rPr>
              <a:t>من الألوان التي </a:t>
            </a:r>
            <a:r>
              <a:rPr lang="ar-SA" dirty="0" smtClean="0">
                <a:latin typeface="Alexandria SemiBold" pitchFamily="2" charset="-78"/>
                <a:cs typeface="Alexandria SemiBold" pitchFamily="2" charset="-78"/>
              </a:rPr>
              <a:t>تقع </a:t>
            </a:r>
            <a:r>
              <a:rPr lang="ar-SA" dirty="0">
                <a:latin typeface="Alexandria SemiBold" pitchFamily="2" charset="-78"/>
                <a:cs typeface="Alexandria SemiBold" pitchFamily="2" charset="-78"/>
              </a:rPr>
              <a:t>على جوانب متقابلة من عجلة الألوان </a:t>
            </a:r>
            <a:r>
              <a:rPr lang="ar-SA" dirty="0" smtClean="0">
                <a:latin typeface="Alexandria SemiBold" pitchFamily="2" charset="-78"/>
                <a:cs typeface="Alexandria SemiBold" pitchFamily="2" charset="-78"/>
              </a:rPr>
              <a:t>لتحقيق </a:t>
            </a:r>
            <a:r>
              <a:rPr lang="ar-SA" dirty="0">
                <a:solidFill>
                  <a:srgbClr val="E32322"/>
                </a:solidFill>
                <a:latin typeface="Alexandria SemiBold" pitchFamily="2" charset="-78"/>
                <a:cs typeface="Alexandria SemiBold" pitchFamily="2" charset="-78"/>
              </a:rPr>
              <a:t>تباين</a:t>
            </a:r>
            <a:r>
              <a:rPr lang="ar-SA" dirty="0">
                <a:latin typeface="Alexandria SemiBold" pitchFamily="2" charset="-78"/>
                <a:cs typeface="Alexandria SemiBold" pitchFamily="2" charset="-78"/>
              </a:rPr>
              <a:t> </a:t>
            </a:r>
            <a:r>
              <a:rPr lang="ar-SA" dirty="0">
                <a:solidFill>
                  <a:srgbClr val="008F5A"/>
                </a:solidFill>
                <a:latin typeface="Alexandria SemiBold" pitchFamily="2" charset="-78"/>
                <a:cs typeface="Alexandria SemiBold" pitchFamily="2" charset="-78"/>
              </a:rPr>
              <a:t>بصري</a:t>
            </a:r>
            <a:r>
              <a:rPr lang="ar-SA" dirty="0">
                <a:latin typeface="Alexandria SemiBold" pitchFamily="2" charset="-78"/>
                <a:cs typeface="Alexandria SemiBold" pitchFamily="2" charset="-78"/>
              </a:rPr>
              <a:t> قوي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grpSp>
        <p:nvGrpSpPr>
          <p:cNvPr id="3" name="Group 2"/>
          <p:cNvGrpSpPr/>
          <p:nvPr/>
        </p:nvGrpSpPr>
        <p:grpSpPr>
          <a:xfrm>
            <a:off x="6373504" y="3877532"/>
            <a:ext cx="4754351" cy="2333211"/>
            <a:chOff x="1157791" y="2837495"/>
            <a:chExt cx="6059607" cy="3333294"/>
          </a:xfrm>
        </p:grpSpPr>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962" t="38274" r="70632" b="9456"/>
            <a:stretch/>
          </p:blipFill>
          <p:spPr>
            <a:xfrm>
              <a:off x="1157791" y="2837495"/>
              <a:ext cx="2019869" cy="3321861"/>
            </a:xfrm>
            <a:prstGeom prst="rect">
              <a:avLst/>
            </a:prstGeom>
          </p:spPr>
        </p:pic>
        <p:pic>
          <p:nvPicPr>
            <p:cNvPr id="90" name="Picture 8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0212" t="39401" r="39729" b="9455"/>
            <a:stretch/>
          </p:blipFill>
          <p:spPr>
            <a:xfrm>
              <a:off x="3177660" y="2857791"/>
              <a:ext cx="2019869" cy="3282113"/>
            </a:xfrm>
            <a:prstGeom prst="rect">
              <a:avLst/>
            </a:prstGeom>
          </p:spPr>
        </p:pic>
        <p:pic>
          <p:nvPicPr>
            <p:cNvPr id="91" name="Picture 9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1040" t="39401" r="10000" b="9455"/>
            <a:stretch/>
          </p:blipFill>
          <p:spPr>
            <a:xfrm>
              <a:off x="5153228" y="2857791"/>
              <a:ext cx="2064170" cy="3312998"/>
            </a:xfrm>
            <a:prstGeom prst="rect">
              <a:avLst/>
            </a:prstGeom>
          </p:spPr>
        </p:pic>
      </p:grpSp>
      <p:sp>
        <p:nvSpPr>
          <p:cNvPr id="15" name="Rectangle: Rounded Corners 24">
            <a:extLst>
              <a:ext uri="{FF2B5EF4-FFF2-40B4-BE49-F238E27FC236}">
                <a16:creationId xmlns:a16="http://schemas.microsoft.com/office/drawing/2014/main" id="{2BC869EB-5623-4AA1-9123-4AF9DF916049}"/>
              </a:ext>
            </a:extLst>
          </p:cNvPr>
          <p:cNvSpPr/>
          <p:nvPr/>
        </p:nvSpPr>
        <p:spPr>
          <a:xfrm>
            <a:off x="423935" y="2210937"/>
            <a:ext cx="5443289" cy="4095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050976E4-0CF2-BA00-34CA-2F9419409B9E}"/>
              </a:ext>
            </a:extLst>
          </p:cNvPr>
          <p:cNvSpPr txBox="1"/>
          <p:nvPr/>
        </p:nvSpPr>
        <p:spPr>
          <a:xfrm>
            <a:off x="899441" y="2352212"/>
            <a:ext cx="4274840" cy="553998"/>
          </a:xfrm>
          <a:prstGeom prst="rect">
            <a:avLst/>
          </a:prstGeom>
          <a:no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المماثلة </a:t>
            </a:r>
            <a:r>
              <a:rPr lang="en-US" b="1" dirty="0" smtClean="0">
                <a:solidFill>
                  <a:srgbClr val="000000"/>
                </a:solidFill>
                <a:latin typeface="League Spartan"/>
                <a:ea typeface="League Spartan"/>
                <a:cs typeface="League Spartan"/>
                <a:sym typeface="League Spartan"/>
              </a:rPr>
              <a:t>Analogous </a:t>
            </a:r>
            <a:r>
              <a:rPr lang="en-US" dirty="0" smtClean="0">
                <a:latin typeface="Alexandria SemiBold" pitchFamily="2" charset="-78"/>
                <a:cs typeface="Alexandria SemiBold" pitchFamily="2" charset="-78"/>
              </a:rPr>
              <a:t>Colors </a:t>
            </a:r>
            <a:endParaRPr lang="ar-SA" sz="2000" dirty="0" smtClean="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050976E4-0CF2-BA00-34CA-2F9419409B9E}"/>
              </a:ext>
            </a:extLst>
          </p:cNvPr>
          <p:cNvSpPr txBox="1"/>
          <p:nvPr/>
        </p:nvSpPr>
        <p:spPr>
          <a:xfrm>
            <a:off x="272960" y="2853862"/>
            <a:ext cx="5532307" cy="876522"/>
          </a:xfrm>
          <a:prstGeom prst="rect">
            <a:avLst/>
          </a:prstGeom>
          <a:noFill/>
          <a:ln w="38100">
            <a:noFill/>
          </a:ln>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هي </a:t>
            </a:r>
            <a:r>
              <a:rPr lang="ar-SA" dirty="0">
                <a:latin typeface="Alexandria SemiBold" pitchFamily="2" charset="-78"/>
                <a:cs typeface="Alexandria SemiBold" pitchFamily="2" charset="-78"/>
              </a:rPr>
              <a:t>ثلاثة ألوان أو أكثر متجاورة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عجلة </a:t>
            </a:r>
            <a:r>
              <a:rPr lang="ar-SA" dirty="0" smtClean="0">
                <a:latin typeface="Alexandria SemiBold" pitchFamily="2" charset="-78"/>
                <a:cs typeface="Alexandria SemiBold" pitchFamily="2" charset="-78"/>
              </a:rPr>
              <a:t>الألوان، وتُستخدم </a:t>
            </a:r>
            <a:r>
              <a:rPr lang="ar-SA" dirty="0" smtClean="0">
                <a:solidFill>
                  <a:srgbClr val="0696BB"/>
                </a:solidFill>
                <a:latin typeface="Alexandria SemiBold" pitchFamily="2" charset="-78"/>
                <a:cs typeface="Alexandria SemiBold" pitchFamily="2" charset="-78"/>
              </a:rPr>
              <a:t>لخلق</a:t>
            </a:r>
            <a:r>
              <a:rPr lang="ar-SA" dirty="0" smtClean="0">
                <a:latin typeface="Alexandria SemiBold" pitchFamily="2" charset="-78"/>
                <a:cs typeface="Alexandria SemiBold" pitchFamily="2" charset="-78"/>
              </a:rPr>
              <a:t> </a:t>
            </a:r>
            <a:r>
              <a:rPr lang="ar-SA" dirty="0">
                <a:solidFill>
                  <a:srgbClr val="028D5A"/>
                </a:solidFill>
                <a:latin typeface="Alexandria SemiBold" pitchFamily="2" charset="-78"/>
                <a:cs typeface="Alexandria SemiBold" pitchFamily="2" charset="-78"/>
              </a:rPr>
              <a:t>تناغم </a:t>
            </a:r>
            <a:r>
              <a:rPr lang="ar-SA" dirty="0" smtClean="0">
                <a:solidFill>
                  <a:srgbClr val="8DBB25"/>
                </a:solidFill>
                <a:latin typeface="Alexandria SemiBold" pitchFamily="2" charset="-78"/>
                <a:cs typeface="Alexandria SemiBold" pitchFamily="2" charset="-78"/>
              </a:rPr>
              <a:t>بصري</a:t>
            </a:r>
            <a:r>
              <a:rPr lang="ar-SA" dirty="0" smtClean="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p:txBody>
      </p:sp>
      <p:grpSp>
        <p:nvGrpSpPr>
          <p:cNvPr id="18" name="Group 17"/>
          <p:cNvGrpSpPr/>
          <p:nvPr/>
        </p:nvGrpSpPr>
        <p:grpSpPr>
          <a:xfrm>
            <a:off x="791572" y="3849638"/>
            <a:ext cx="4505541" cy="2349884"/>
            <a:chOff x="113874" y="2671734"/>
            <a:chExt cx="7178953" cy="3425590"/>
          </a:xfrm>
        </p:grpSpPr>
        <p:pic>
          <p:nvPicPr>
            <p:cNvPr id="19" name="Picture 1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9291" t="39204" r="70067" b="10846"/>
            <a:stretch/>
          </p:blipFill>
          <p:spPr>
            <a:xfrm>
              <a:off x="113874" y="2671734"/>
              <a:ext cx="2516732" cy="3425589"/>
            </a:xfrm>
            <a:prstGeom prst="rect">
              <a:avLst/>
            </a:prstGeom>
          </p:spPr>
        </p:pic>
        <p:pic>
          <p:nvPicPr>
            <p:cNvPr id="20" name="Picture 19"/>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0965" t="39204" r="10113" b="10846"/>
            <a:stretch/>
          </p:blipFill>
          <p:spPr>
            <a:xfrm>
              <a:off x="4985922" y="2671734"/>
              <a:ext cx="2306905" cy="3425589"/>
            </a:xfrm>
            <a:prstGeom prst="rect">
              <a:avLst/>
            </a:prstGeom>
          </p:spPr>
        </p:pic>
        <p:pic>
          <p:nvPicPr>
            <p:cNvPr id="21" name="Picture 2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9760" t="39412" r="39481" b="10638"/>
            <a:stretch/>
          </p:blipFill>
          <p:spPr>
            <a:xfrm>
              <a:off x="2454904" y="2671735"/>
              <a:ext cx="2531019" cy="3425589"/>
            </a:xfrm>
            <a:prstGeom prst="rect">
              <a:avLst/>
            </a:prstGeom>
          </p:spPr>
        </p:pic>
      </p:grpSp>
      <p:sp>
        <p:nvSpPr>
          <p:cNvPr id="5" name="Rectangle 4">
            <a:extLst>
              <a:ext uri="{FF2B5EF4-FFF2-40B4-BE49-F238E27FC236}">
                <a16:creationId xmlns:a16="http://schemas.microsoft.com/office/drawing/2014/main" id="{3985EAE6-BFA6-766D-A032-077E4DCB399E}"/>
              </a:ext>
            </a:extLst>
          </p:cNvPr>
          <p:cNvSpPr/>
          <p:nvPr/>
        </p:nvSpPr>
        <p:spPr>
          <a:xfrm>
            <a:off x="4336152" y="12392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69115" y="136216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550651" y="15488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57181" y="178329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02006" y="1579827"/>
            <a:ext cx="8559745" cy="4591463"/>
          </a:xfrm>
          <a:prstGeom prst="roundRect">
            <a:avLst>
              <a:gd name="adj" fmla="val 6140"/>
            </a:avLst>
          </a:prstGeom>
          <a:solidFill>
            <a:srgbClr val="FFFFFF"/>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tretch>
            <a:fillRect/>
          </a:stretch>
        </p:blipFill>
        <p:spPr>
          <a:xfrm>
            <a:off x="2552131" y="1770416"/>
            <a:ext cx="8366078" cy="4282041"/>
          </a:xfrm>
          <a:prstGeom prst="rect">
            <a:avLst/>
          </a:prstGeom>
          <a:solidFill>
            <a:schemeClr val="accent3">
              <a:lumMod val="20000"/>
              <a:lumOff val="80000"/>
            </a:schemeClr>
          </a:solidFill>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0247" y="10900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l="47109"/>
          <a:stretch/>
        </p:blipFill>
        <p:spPr>
          <a:xfrm>
            <a:off x="362849" y="1601989"/>
            <a:ext cx="1622992" cy="166892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11" y="3413508"/>
            <a:ext cx="2361063" cy="3444492"/>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6721" y="1539802"/>
            <a:ext cx="8307321" cy="470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p:cNvPicPr>
            <a:picLocks noChangeAspect="1"/>
          </p:cNvPicPr>
          <p:nvPr/>
        </p:nvPicPr>
        <p:blipFill rotWithShape="1">
          <a:blip r:embed="rId2">
            <a:extLst>
              <a:ext uri="{28A0092B-C50C-407E-A947-70E740481C1C}">
                <a14:useLocalDpi xmlns:a14="http://schemas.microsoft.com/office/drawing/2010/main" val="0"/>
              </a:ext>
            </a:extLst>
          </a:blip>
          <a:srcRect l="12426" t="7562" r="17388" b="7264"/>
          <a:stretch/>
        </p:blipFill>
        <p:spPr>
          <a:xfrm>
            <a:off x="2784146" y="1628091"/>
            <a:ext cx="7983941" cy="457312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47451"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600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83895" y="1117356"/>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7298" t="56559"/>
          <a:stretch/>
        </p:blipFill>
        <p:spPr>
          <a:xfrm rot="20278556">
            <a:off x="10030890" y="1651597"/>
            <a:ext cx="790861" cy="646122"/>
          </a:xfrm>
          <a:prstGeom prst="rect">
            <a:avLst/>
          </a:prstGeom>
        </p:spPr>
      </p:pic>
      <p:pic>
        <p:nvPicPr>
          <p:cNvPr id="19" name="Picture 18"/>
          <p:cNvPicPr>
            <a:picLocks noChangeAspect="1"/>
          </p:cNvPicPr>
          <p:nvPr/>
        </p:nvPicPr>
        <p:blipFill rotWithShape="1">
          <a:blip r:embed="rId5">
            <a:extLst>
              <a:ext uri="{28A0092B-C50C-407E-A947-70E740481C1C}">
                <a14:useLocalDpi xmlns:a14="http://schemas.microsoft.com/office/drawing/2010/main" val="0"/>
              </a:ext>
            </a:extLst>
          </a:blip>
          <a:srcRect r="4774" b="13525"/>
          <a:stretch/>
        </p:blipFill>
        <p:spPr>
          <a:xfrm>
            <a:off x="54590" y="2674957"/>
            <a:ext cx="2511186" cy="2224585"/>
          </a:xfrm>
          <a:prstGeom prst="rect">
            <a:avLst/>
          </a:prstGeom>
        </p:spPr>
      </p:pic>
    </p:spTree>
    <p:extLst>
      <p:ext uri="{BB962C8B-B14F-4D97-AF65-F5344CB8AC3E}">
        <p14:creationId xmlns:p14="http://schemas.microsoft.com/office/powerpoint/2010/main" val="296867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2370" y="1911814"/>
            <a:ext cx="8133466" cy="4380817"/>
          </a:xfrm>
          <a:prstGeom prst="roundRect">
            <a:avLst>
              <a:gd name="adj" fmla="val 6140"/>
            </a:avLst>
          </a:prstGeom>
          <a:solidFill>
            <a:srgbClr val="FEF9DE"/>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4520" t="11525" r="3785" b="1921"/>
          <a:stretch/>
        </p:blipFill>
        <p:spPr>
          <a:xfrm>
            <a:off x="2598069" y="2055812"/>
            <a:ext cx="7770299" cy="4168359"/>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131367" y="10624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8600" y="116513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36407" y="136519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4564475" y="1379752"/>
            <a:ext cx="2928146"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6- إعلانات الفيديو</a:t>
            </a:r>
          </a:p>
        </p:txBody>
      </p:sp>
      <p:pic>
        <p:nvPicPr>
          <p:cNvPr id="14" name="Picture 13"/>
          <p:cNvPicPr>
            <a:picLocks noChangeAspect="1"/>
          </p:cNvPicPr>
          <p:nvPr/>
        </p:nvPicPr>
        <p:blipFill rotWithShape="1">
          <a:blip r:embed="rId5" cstate="hqprint">
            <a:extLst>
              <a:ext uri="{28A0092B-C50C-407E-A947-70E740481C1C}">
                <a14:useLocalDpi xmlns:a14="http://schemas.microsoft.com/office/drawing/2010/main" val="0"/>
              </a:ext>
            </a:extLst>
          </a:blip>
          <a:srcRect l="68390" t="1582" r="1102" b="58418"/>
          <a:stretch/>
        </p:blipFill>
        <p:spPr>
          <a:xfrm>
            <a:off x="4669405" y="1404524"/>
            <a:ext cx="568178" cy="418604"/>
          </a:xfrm>
          <a:prstGeom prst="rect">
            <a:avLst/>
          </a:prstGeom>
        </p:spPr>
      </p:pic>
      <p:pic>
        <p:nvPicPr>
          <p:cNvPr id="11" name="Picture 10"/>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5028" t="10396" r="15312" b="10961"/>
          <a:stretch/>
        </p:blipFill>
        <p:spPr>
          <a:xfrm>
            <a:off x="-40944" y="3856688"/>
            <a:ext cx="3130658" cy="3028608"/>
          </a:xfrm>
          <a:prstGeom prst="rect">
            <a:avLst/>
          </a:prstGeom>
        </p:spPr>
      </p:pic>
      <p:pic>
        <p:nvPicPr>
          <p:cNvPr id="12" name="Picture 11"/>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9739085" y="1952757"/>
            <a:ext cx="798630" cy="879344"/>
          </a:xfrm>
          <a:prstGeom prst="rect">
            <a:avLst/>
          </a:prstGeom>
        </p:spPr>
      </p:pic>
      <p:sp>
        <p:nvSpPr>
          <p:cNvPr id="16" name="Rectangle 15"/>
          <p:cNvSpPr/>
          <p:nvPr/>
        </p:nvSpPr>
        <p:spPr>
          <a:xfrm>
            <a:off x="1093079" y="151314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80926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52633" y="1921651"/>
            <a:ext cx="8079474" cy="428909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407421"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98041" y="1983221"/>
            <a:ext cx="8037100" cy="4247317"/>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تصميم الإعلان الصحفي </a:t>
            </a:r>
            <a:r>
              <a:rPr lang="en-US" b="1" dirty="0" smtClean="0">
                <a:solidFill>
                  <a:srgbClr val="002060"/>
                </a:solidFill>
                <a:latin typeface="Alexandria ExtraBold" pitchFamily="2" charset="-78"/>
                <a:ea typeface="Calibri" panose="020F0502020204030204" pitchFamily="34" charset="0"/>
                <a:cs typeface="Alexandria ExtraBold" pitchFamily="2" charset="-78"/>
              </a:rPr>
              <a:t>Graphic </a:t>
            </a:r>
            <a:r>
              <a:rPr lang="en-US" b="1" dirty="0">
                <a:solidFill>
                  <a:srgbClr val="002060"/>
                </a:solidFill>
                <a:latin typeface="Alexandria ExtraBold" pitchFamily="2" charset="-78"/>
                <a:ea typeface="Calibri" panose="020F0502020204030204" pitchFamily="34" charset="0"/>
                <a:cs typeface="Alexandria ExtraBold" pitchFamily="2" charset="-78"/>
              </a:rPr>
              <a:t>Design </a:t>
            </a:r>
            <a:r>
              <a:rPr lang="en-US" b="1" dirty="0" smtClean="0">
                <a:solidFill>
                  <a:srgbClr val="002060"/>
                </a:solidFill>
                <a:latin typeface="Alexandria ExtraBold" pitchFamily="2" charset="-78"/>
                <a:ea typeface="Calibri" panose="020F0502020204030204" pitchFamily="34" charset="0"/>
                <a:cs typeface="Alexandria ExtraBold" pitchFamily="2" charset="-78"/>
              </a:rPr>
              <a:t>of Advertising </a:t>
            </a:r>
            <a:r>
              <a:rPr lang="ar-SA" b="1" dirty="0" smtClean="0">
                <a:solidFill>
                  <a:srgbClr val="002060"/>
                </a:solidFill>
                <a:latin typeface="Alexandria ExtraBold" pitchFamily="2" charset="-78"/>
                <a:ea typeface="Calibri" panose="020F0502020204030204" pitchFamily="34" charset="0"/>
                <a:cs typeface="Alexandria ExtraBold" pitchFamily="2" charset="-78"/>
              </a:rPr>
              <a:t> </a:t>
            </a:r>
          </a:p>
          <a:p>
            <a:pPr algn="r" rtl="1">
              <a:lnSpc>
                <a:spcPct val="150000"/>
              </a:lnSpc>
            </a:pPr>
            <a:r>
              <a:rPr lang="ar-SA" dirty="0" smtClean="0">
                <a:solidFill>
                  <a:srgbClr val="000000"/>
                </a:solidFill>
                <a:latin typeface="Alexandria SemiBold" pitchFamily="2" charset="-78"/>
                <a:cs typeface="Alexandria SemiBold" pitchFamily="2" charset="-78"/>
              </a:rPr>
              <a:t>هو فن إنشاء </a:t>
            </a:r>
            <a:r>
              <a:rPr lang="ar-SA" dirty="0">
                <a:solidFill>
                  <a:srgbClr val="000000"/>
                </a:solidFill>
                <a:latin typeface="Alexandria SemiBold" pitchFamily="2" charset="-78"/>
                <a:cs typeface="Alexandria SemiBold" pitchFamily="2" charset="-78"/>
              </a:rPr>
              <a:t>محتوى </a:t>
            </a:r>
            <a:r>
              <a:rPr lang="ar-SA" dirty="0" smtClean="0">
                <a:solidFill>
                  <a:srgbClr val="000000"/>
                </a:solidFill>
                <a:latin typeface="Alexandria SemiBold" pitchFamily="2" charset="-78"/>
                <a:cs typeface="Alexandria SemiBold" pitchFamily="2" charset="-78"/>
              </a:rPr>
              <a:t>بصري، يتكون من العناصر اللفظية والعناصر الجرافيكية (البصرية) بهدف الترويج لمنتج أو خدمة ما. </a:t>
            </a:r>
          </a:p>
          <a:p>
            <a:pPr algn="r" rtl="1">
              <a:lnSpc>
                <a:spcPct val="150000"/>
              </a:lnSpc>
            </a:pPr>
            <a:r>
              <a:rPr lang="ar-SA" dirty="0" smtClean="0">
                <a:solidFill>
                  <a:srgbClr val="002060"/>
                </a:solidFill>
                <a:latin typeface="Alexandria SemiBold" pitchFamily="2" charset="-78"/>
                <a:cs typeface="Alexandria SemiBold" pitchFamily="2" charset="-78"/>
              </a:rPr>
              <a:t>تصميم الإعلان الصحفي </a:t>
            </a:r>
            <a:r>
              <a:rPr lang="ar-SA" dirty="0" smtClean="0">
                <a:solidFill>
                  <a:srgbClr val="000000"/>
                </a:solidFill>
                <a:latin typeface="Alexandria SemiBold" pitchFamily="2" charset="-78"/>
                <a:cs typeface="Alexandria SemiBold" pitchFamily="2" charset="-78"/>
              </a:rPr>
              <a:t>هو الرسم الهندسي للإعلان الذي يضع فيه مُصمم الإعلان صورة متكاملة عن شكل الإعلان، ويوضح موقع كل عنصر من العناصر الإعلانية كالعنوان والصور والعلامة التجارية والنص الإعلاني والألوان والفيديو والحركة، وطريقة تنسيق وترتيب هذه العناصر الإعلانية؛ مما يساعد في تحقيق الأهداف الوظيفية والنفسية للإعلان. فالهدف النهائي من تصميم الإعلان الصحفي هو جذب </a:t>
            </a:r>
            <a:r>
              <a:rPr lang="ar-SA" dirty="0">
                <a:solidFill>
                  <a:srgbClr val="000000"/>
                </a:solidFill>
                <a:latin typeface="Alexandria SemiBold" pitchFamily="2" charset="-78"/>
                <a:cs typeface="Alexandria SemiBold" pitchFamily="2" charset="-78"/>
              </a:rPr>
              <a:t>انتباه الجمهور، </a:t>
            </a:r>
            <a:r>
              <a:rPr lang="ar-SA" dirty="0" smtClean="0">
                <a:solidFill>
                  <a:srgbClr val="000000"/>
                </a:solidFill>
                <a:latin typeface="Alexandria SemiBold" pitchFamily="2" charset="-78"/>
                <a:cs typeface="Alexandria SemiBold" pitchFamily="2" charset="-78"/>
              </a:rPr>
              <a:t>وتوصيل </a:t>
            </a:r>
            <a:r>
              <a:rPr lang="ar-SA" dirty="0">
                <a:solidFill>
                  <a:srgbClr val="000000"/>
                </a:solidFill>
                <a:latin typeface="Alexandria SemiBold" pitchFamily="2" charset="-78"/>
                <a:cs typeface="Alexandria SemiBold" pitchFamily="2" charset="-78"/>
              </a:rPr>
              <a:t>رسالة </a:t>
            </a:r>
            <a:r>
              <a:rPr lang="ar-SA" dirty="0" smtClean="0">
                <a:solidFill>
                  <a:srgbClr val="000000"/>
                </a:solidFill>
                <a:latin typeface="Alexandria SemiBold" pitchFamily="2" charset="-78"/>
                <a:cs typeface="Alexandria SemiBold" pitchFamily="2" charset="-78"/>
              </a:rPr>
              <a:t>إعلانية واضحة، وتحفيزهم </a:t>
            </a:r>
            <a:r>
              <a:rPr lang="ar-SA" dirty="0">
                <a:solidFill>
                  <a:srgbClr val="000000"/>
                </a:solidFill>
                <a:latin typeface="Alexandria SemiBold" pitchFamily="2" charset="-78"/>
                <a:cs typeface="Alexandria SemiBold" pitchFamily="2" charset="-78"/>
              </a:rPr>
              <a:t>على اتخاذ إجراء، مثل الشراء أو الاستفسار. </a:t>
            </a:r>
            <a:endParaRPr lang="ar-SA" dirty="0" smtClean="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421070" y="155231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471408" y="17535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125" y="4557077"/>
            <a:ext cx="2907620" cy="1898314"/>
          </a:xfrm>
          <a:prstGeom prst="rect">
            <a:avLst/>
          </a:prstGeom>
        </p:spPr>
      </p:pic>
      <p:pic>
        <p:nvPicPr>
          <p:cNvPr id="15" name="Picture 14"/>
          <p:cNvPicPr>
            <a:picLocks noChangeAspect="1"/>
          </p:cNvPicPr>
          <p:nvPr/>
        </p:nvPicPr>
        <p:blipFill>
          <a:blip r:embed="rId4"/>
          <a:srcRect/>
          <a:stretch>
            <a:fillRect/>
          </a:stretch>
        </p:blipFill>
        <p:spPr>
          <a:xfrm>
            <a:off x="433888" y="2564385"/>
            <a:ext cx="2051684" cy="1751868"/>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89028" y="2048755"/>
            <a:ext cx="7804043" cy="4038145"/>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407421"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84186" y="2152701"/>
            <a:ext cx="7904422" cy="3831818"/>
          </a:xfrm>
          <a:prstGeom prst="rect">
            <a:avLst/>
          </a:prstGeom>
          <a:noFill/>
        </p:spPr>
        <p:txBody>
          <a:bodyPr wrap="square">
            <a:spAutoFit/>
          </a:bodyPr>
          <a:lstStyle/>
          <a:p>
            <a:pPr algn="r" rtl="1">
              <a:lnSpc>
                <a:spcPct val="150000"/>
              </a:lnSpc>
            </a:pPr>
            <a:r>
              <a:rPr lang="ar-SA" dirty="0" smtClean="0">
                <a:solidFill>
                  <a:srgbClr val="0070C0"/>
                </a:solidFill>
                <a:latin typeface="Alexandria SemiBold" pitchFamily="2" charset="-78"/>
                <a:cs typeface="Alexandria SemiBold" pitchFamily="2" charset="-78"/>
              </a:rPr>
              <a:t>      خصائص تصميم الإعلان الصحفي:</a:t>
            </a:r>
          </a:p>
          <a:p>
            <a:pPr marL="463550" indent="-233363"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البساطة والوضوح</a:t>
            </a:r>
            <a:r>
              <a:rPr lang="en-US" dirty="0">
                <a:solidFill>
                  <a:srgbClr val="C00000"/>
                </a:solidFill>
                <a:latin typeface="Alexandria SemiBold" pitchFamily="2" charset="-78"/>
                <a:cs typeface="Alexandria SemiBold" pitchFamily="2" charset="-78"/>
              </a:rPr>
              <a:t>:</a:t>
            </a:r>
            <a:r>
              <a:rPr lang="ar-SA" dirty="0">
                <a:solidFill>
                  <a:srgbClr val="C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يساعد التصميم في وضوح عناصر الرسالة الإعلانية بحيث يتمكن الجمهور من فهمها بسرعة.</a:t>
            </a: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الجاذبية البصرية</a:t>
            </a:r>
            <a:r>
              <a:rPr lang="en-US" dirty="0" smtClean="0">
                <a:solidFill>
                  <a:srgbClr val="C00000"/>
                </a:solidFill>
                <a:latin typeface="Alexandria SemiBold" pitchFamily="2" charset="-78"/>
                <a:cs typeface="Alexandria SemiBold" pitchFamily="2" charset="-78"/>
              </a:rPr>
              <a:t>:</a:t>
            </a:r>
            <a:r>
              <a:rPr lang="ar-SA" dirty="0" smtClean="0">
                <a:solidFill>
                  <a:srgbClr val="C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استخدام </a:t>
            </a:r>
            <a:r>
              <a:rPr lang="ar-SA" dirty="0">
                <a:solidFill>
                  <a:srgbClr val="000000"/>
                </a:solidFill>
                <a:latin typeface="Alexandria SemiBold" pitchFamily="2" charset="-78"/>
                <a:cs typeface="Alexandria SemiBold" pitchFamily="2" charset="-78"/>
              </a:rPr>
              <a:t>عناصر بصرية جذابة مثل الألوان، الصور، والخطوط لجذب انتباه الجمهور وتحفيزهم</a:t>
            </a:r>
            <a:r>
              <a:rPr lang="en-US" dirty="0" smtClean="0">
                <a:solidFill>
                  <a:srgbClr val="000000"/>
                </a:solidFill>
                <a:latin typeface="Alexandria SemiBold" pitchFamily="2" charset="-78"/>
                <a:cs typeface="Alexandria SemiBold" pitchFamily="2" charset="-78"/>
              </a:rPr>
              <a:t>.</a:t>
            </a:r>
            <a:r>
              <a:rPr lang="ar-SA" dirty="0" smtClean="0">
                <a:solidFill>
                  <a:srgbClr val="000000"/>
                </a:solidFill>
                <a:latin typeface="Alexandria SemiBold" pitchFamily="2" charset="-78"/>
                <a:cs typeface="Alexandria SemiBold" pitchFamily="2" charset="-78"/>
              </a:rPr>
              <a:t>  </a:t>
            </a: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الأصالة والإبداع: </a:t>
            </a:r>
            <a:r>
              <a:rPr lang="ar-SA" dirty="0">
                <a:solidFill>
                  <a:srgbClr val="000000"/>
                </a:solidFill>
                <a:latin typeface="Alexandria SemiBold" pitchFamily="2" charset="-78"/>
                <a:cs typeface="Alexandria SemiBold" pitchFamily="2" charset="-78"/>
              </a:rPr>
              <a:t>يقصد بها الانفراد </a:t>
            </a:r>
            <a:r>
              <a:rPr lang="ar-SA" dirty="0">
                <a:latin typeface="Alexandria SemiBold" pitchFamily="2" charset="-78"/>
                <a:cs typeface="Alexandria SemiBold" pitchFamily="2" charset="-78"/>
              </a:rPr>
              <a:t>عن المنافسين من خلال استخدام أساليب تصميم مبتكرة، مما يجعل </a:t>
            </a:r>
            <a:r>
              <a:rPr lang="ar-SA" dirty="0">
                <a:solidFill>
                  <a:srgbClr val="000000"/>
                </a:solidFill>
                <a:latin typeface="Alexandria SemiBold" pitchFamily="2" charset="-78"/>
                <a:cs typeface="Alexandria SemiBold" pitchFamily="2" charset="-78"/>
              </a:rPr>
              <a:t>الإعلان يبرز في بيئة مزدحمة. لذا يتطلب تصميم الإعلان الصحفي استخدام الخيال والأفكار </a:t>
            </a:r>
            <a:r>
              <a:rPr lang="ar-SA" dirty="0">
                <a:latin typeface="Alexandria SemiBold" pitchFamily="2" charset="-78"/>
                <a:cs typeface="Alexandria SemiBold" pitchFamily="2" charset="-78"/>
              </a:rPr>
              <a:t>الجديدة لخلق عناصر بصرية مبتكرة </a:t>
            </a:r>
            <a:r>
              <a:rPr lang="ar-SA" dirty="0" smtClean="0">
                <a:latin typeface="Alexandria SemiBold" pitchFamily="2" charset="-78"/>
                <a:cs typeface="Alexandria SemiBold" pitchFamily="2" charset="-78"/>
              </a:rPr>
              <a:t>ومميزة تعكس هوية العلامة التجارية </a:t>
            </a:r>
            <a:r>
              <a:rPr lang="en-US" dirty="0" smtClean="0">
                <a:latin typeface="Alexandria SemiBold" pitchFamily="2" charset="-78"/>
                <a:cs typeface="Alexandria SemiBold" pitchFamily="2" charset="-78"/>
              </a:rPr>
              <a:t>.</a:t>
            </a:r>
            <a:r>
              <a:rPr lang="ar-SA" dirty="0" smtClean="0">
                <a:solidFill>
                  <a:srgbClr val="000000"/>
                </a:solidFill>
                <a:latin typeface="Alexandria SemiBold" pitchFamily="2" charset="-78"/>
                <a:cs typeface="Alexandria SemiBold" pitchFamily="2" charset="-78"/>
              </a:rPr>
              <a:t>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421070" y="155231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471408" y="17535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3"/>
          <a:srcRect/>
          <a:stretch>
            <a:fillRect/>
          </a:stretch>
        </p:blipFill>
        <p:spPr>
          <a:xfrm>
            <a:off x="433888" y="2564385"/>
            <a:ext cx="2051684" cy="1751868"/>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82587" r="51866"/>
          <a:stretch/>
        </p:blipFill>
        <p:spPr>
          <a:xfrm>
            <a:off x="131831" y="4678548"/>
            <a:ext cx="2956818" cy="1305971"/>
          </a:xfrm>
          <a:prstGeom prst="rect">
            <a:avLst/>
          </a:prstGeom>
          <a:solidFill>
            <a:schemeClr val="bg1"/>
          </a:solidFill>
        </p:spPr>
      </p:pic>
    </p:spTree>
    <p:extLst>
      <p:ext uri="{BB962C8B-B14F-4D97-AF65-F5344CB8AC3E}">
        <p14:creationId xmlns:p14="http://schemas.microsoft.com/office/powerpoint/2010/main" val="2045776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527155" y="2155437"/>
            <a:ext cx="7595769" cy="3857245"/>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645308" y="1582145"/>
            <a:ext cx="1189715" cy="9709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534436" y="2470703"/>
            <a:ext cx="7515967" cy="3416320"/>
          </a:xfrm>
          <a:prstGeom prst="rect">
            <a:avLst/>
          </a:prstGeom>
          <a:noFill/>
        </p:spPr>
        <p:txBody>
          <a:bodyPr wrap="square">
            <a:spAutoFit/>
          </a:bodyPr>
          <a:lstStyle/>
          <a:p>
            <a:pPr marL="39687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المرونة</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أي القدرة على تعديل </a:t>
            </a:r>
            <a:r>
              <a:rPr lang="ar-SA" dirty="0" smtClean="0">
                <a:latin typeface="Alexandria SemiBold" pitchFamily="2" charset="-78"/>
                <a:cs typeface="Alexandria SemiBold" pitchFamily="2" charset="-78"/>
              </a:rPr>
              <a:t>التصميم وفقًا للتغيرات في السوق </a:t>
            </a:r>
            <a:r>
              <a:rPr lang="ar-SA" dirty="0">
                <a:latin typeface="Alexandria SemiBold" pitchFamily="2" charset="-78"/>
                <a:cs typeface="Alexandria SemiBold" pitchFamily="2" charset="-78"/>
              </a:rPr>
              <a:t>ليتناسب مع أحجام مختلفة دون فقدان جودته أو وضوحه.</a:t>
            </a:r>
          </a:p>
          <a:p>
            <a:pPr marL="39687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التوجيه </a:t>
            </a:r>
            <a:r>
              <a:rPr lang="ar-SA" dirty="0">
                <a:solidFill>
                  <a:srgbClr val="C00000"/>
                </a:solidFill>
                <a:latin typeface="Alexandria SemiBold" pitchFamily="2" charset="-78"/>
                <a:cs typeface="Alexandria SemiBold" pitchFamily="2" charset="-78"/>
              </a:rPr>
              <a:t>البصري</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تصميم </a:t>
            </a:r>
            <a:r>
              <a:rPr lang="ar-SA" dirty="0">
                <a:latin typeface="Alexandria SemiBold" pitchFamily="2" charset="-78"/>
                <a:cs typeface="Alexandria SemiBold" pitchFamily="2" charset="-78"/>
              </a:rPr>
              <a:t>العناصر بطريقة توجه </a:t>
            </a:r>
            <a:r>
              <a:rPr lang="ar-SA" dirty="0" smtClean="0">
                <a:latin typeface="Alexandria SemiBold" pitchFamily="2" charset="-78"/>
                <a:cs typeface="Alexandria SemiBold" pitchFamily="2" charset="-78"/>
              </a:rPr>
              <a:t>حركة العين نحو </a:t>
            </a:r>
            <a:r>
              <a:rPr lang="ar-SA" dirty="0">
                <a:latin typeface="Alexandria SemiBold" pitchFamily="2" charset="-78"/>
                <a:cs typeface="Alexandria SemiBold" pitchFamily="2" charset="-78"/>
              </a:rPr>
              <a:t>المعلومات الأساسية أو نقاط التركيز، مما يسهل على الجمهور فهم الرسالة</a:t>
            </a:r>
            <a:r>
              <a:rPr lang="ar-SA" dirty="0" smtClean="0">
                <a:latin typeface="Alexandria SemiBold" pitchFamily="2" charset="-78"/>
                <a:cs typeface="Alexandria SemiBold" pitchFamily="2" charset="-78"/>
              </a:rPr>
              <a:t>.</a:t>
            </a:r>
          </a:p>
          <a:p>
            <a:pPr marL="39687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وضوح هدف التصميم: </a:t>
            </a:r>
            <a:r>
              <a:rPr lang="ar-SA" dirty="0">
                <a:latin typeface="Alexandria SemiBold" pitchFamily="2" charset="-78"/>
                <a:cs typeface="Alexandria SemiBold" pitchFamily="2" charset="-78"/>
              </a:rPr>
              <a:t>فالتصميم ليس مجرد مظهر جميل؛ بل يجب أن يكون له هدف </a:t>
            </a:r>
            <a:r>
              <a:rPr lang="ar-SA" dirty="0" smtClean="0">
                <a:latin typeface="Alexandria SemiBold" pitchFamily="2" charset="-78"/>
                <a:cs typeface="Alexandria SemiBold" pitchFamily="2" charset="-78"/>
              </a:rPr>
              <a:t>واضح هو توصيل رسالة سهلة الفهم </a:t>
            </a:r>
            <a:r>
              <a:rPr lang="ar-SA" dirty="0">
                <a:latin typeface="Alexandria SemiBold" pitchFamily="2" charset="-78"/>
                <a:cs typeface="Alexandria SemiBold" pitchFamily="2" charset="-78"/>
              </a:rPr>
              <a:t>أو تحقيق تفاعل معين</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692649" y="160570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739990" y="179464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5074"/>
            <a:ext cx="3494536" cy="2458245"/>
          </a:xfrm>
          <a:prstGeom prst="rect">
            <a:avLst/>
          </a:prstGeom>
        </p:spPr>
      </p:pic>
    </p:spTree>
    <p:extLst>
      <p:ext uri="{BB962C8B-B14F-4D97-AF65-F5344CB8AC3E}">
        <p14:creationId xmlns:p14="http://schemas.microsoft.com/office/powerpoint/2010/main" val="28016847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6532" y="2055371"/>
            <a:ext cx="7858748" cy="3963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53735" y="2187435"/>
            <a:ext cx="7564726" cy="3831818"/>
          </a:xfrm>
          <a:prstGeom prst="rect">
            <a:avLst/>
          </a:prstGeom>
          <a:noFill/>
        </p:spPr>
        <p:txBody>
          <a:bodyPr wrap="square" rtlCol="0">
            <a:spAutoFit/>
          </a:bodyPr>
          <a:lstStyle/>
          <a:p>
            <a:pPr marL="53975" algn="r" rtl="1">
              <a:lnSpc>
                <a:spcPct val="150000"/>
              </a:lnSpc>
            </a:pPr>
            <a:r>
              <a:rPr lang="ar-SA" dirty="0" smtClean="0">
                <a:solidFill>
                  <a:schemeClr val="accent1"/>
                </a:solidFill>
                <a:latin typeface="Alexandria SemiBold" pitchFamily="2" charset="-78"/>
                <a:cs typeface="Alexandria SemiBold" pitchFamily="2" charset="-78"/>
              </a:rPr>
              <a:t>عناصر </a:t>
            </a:r>
            <a:r>
              <a:rPr lang="ar-SA" dirty="0">
                <a:solidFill>
                  <a:schemeClr val="accent1"/>
                </a:solidFill>
                <a:latin typeface="Alexandria SemiBold" pitchFamily="2" charset="-78"/>
                <a:cs typeface="Alexandria SemiBold" pitchFamily="2" charset="-78"/>
              </a:rPr>
              <a:t>التصميم </a:t>
            </a:r>
            <a:r>
              <a:rPr lang="ar-SA" dirty="0" smtClean="0">
                <a:solidFill>
                  <a:schemeClr val="accent1"/>
                </a:solidFill>
                <a:latin typeface="Alexandria SemiBold" pitchFamily="2" charset="-78"/>
                <a:cs typeface="Alexandria SemiBold" pitchFamily="2" charset="-78"/>
              </a:rPr>
              <a:t>الأساسية </a:t>
            </a:r>
            <a:r>
              <a:rPr lang="ar-SA" dirty="0">
                <a:latin typeface="Alexandria SemiBold" pitchFamily="2" charset="-78"/>
                <a:cs typeface="Alexandria SemiBold" pitchFamily="2" charset="-78"/>
              </a:rPr>
              <a:t>هي المكونات الأساسية التي تُستخدم </a:t>
            </a:r>
            <a:r>
              <a:rPr lang="ar-SA" dirty="0" smtClean="0">
                <a:latin typeface="Alexandria SemiBold" pitchFamily="2" charset="-78"/>
                <a:cs typeface="Alexandria SemiBold" pitchFamily="2" charset="-78"/>
              </a:rPr>
              <a:t>لإنشاء أي </a:t>
            </a:r>
            <a:r>
              <a:rPr lang="ar-SA" dirty="0">
                <a:latin typeface="Alexandria SemiBold" pitchFamily="2" charset="-78"/>
                <a:cs typeface="Alexandria SemiBold" pitchFamily="2" charset="-78"/>
              </a:rPr>
              <a:t>تصميم </a:t>
            </a:r>
            <a:r>
              <a:rPr lang="ar-SA" dirty="0" smtClean="0">
                <a:latin typeface="Alexandria SemiBold" pitchFamily="2" charset="-78"/>
                <a:cs typeface="Alexandria SemiBold" pitchFamily="2" charset="-78"/>
              </a:rPr>
              <a:t>مرئي جذاب</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وتشمل هذه العناصر: </a:t>
            </a:r>
            <a:r>
              <a:rPr lang="ar-SA" dirty="0">
                <a:latin typeface="Alexandria SemiBold" pitchFamily="2" charset="-78"/>
                <a:cs typeface="Alexandria SemiBold" pitchFamily="2" charset="-78"/>
              </a:rPr>
              <a:t>الخط، والشكل والملمس واللون </a:t>
            </a:r>
            <a:r>
              <a:rPr lang="ar-SA" dirty="0" smtClean="0">
                <a:latin typeface="Alexandria SemiBold" pitchFamily="2" charset="-78"/>
                <a:cs typeface="Alexandria SemiBold" pitchFamily="2" charset="-78"/>
              </a:rPr>
              <a:t>والفراغ . </a:t>
            </a:r>
            <a:endParaRPr lang="ar-SA" dirty="0">
              <a:latin typeface="Alexandria SemiBold" pitchFamily="2" charset="-78"/>
              <a:cs typeface="Alexandria SemiBold" pitchFamily="2" charset="-78"/>
            </a:endParaRPr>
          </a:p>
          <a:p>
            <a:pPr marL="53975" algn="r" rtl="1">
              <a:lnSpc>
                <a:spcPct val="150000"/>
              </a:lnSpc>
            </a:pPr>
            <a:r>
              <a:rPr lang="ar-SA" dirty="0">
                <a:solidFill>
                  <a:srgbClr val="6DCBC3"/>
                </a:solidFill>
                <a:latin typeface="Alexandria SemiBold" pitchFamily="2" charset="-78"/>
                <a:cs typeface="Alexandria SemiBold" pitchFamily="2" charset="-78"/>
              </a:rPr>
              <a:t> </a:t>
            </a:r>
            <a:r>
              <a:rPr lang="ar-SA" dirty="0" smtClean="0">
                <a:solidFill>
                  <a:srgbClr val="6DCBC3"/>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ويستخدم مصممو الإعلان هذه العناصر لإنشاء إعلانات قادرة </a:t>
            </a:r>
            <a:r>
              <a:rPr lang="ar-SA" dirty="0">
                <a:latin typeface="Alexandria SemiBold" pitchFamily="2" charset="-78"/>
                <a:cs typeface="Alexandria SemiBold" pitchFamily="2" charset="-78"/>
              </a:rPr>
              <a:t>على جذب العين في اتجاه معين أو </a:t>
            </a:r>
            <a:r>
              <a:rPr lang="ar-SA" dirty="0" smtClean="0">
                <a:latin typeface="Alexandria SemiBold" pitchFamily="2" charset="-78"/>
                <a:cs typeface="Alexandria SemiBold" pitchFamily="2" charset="-78"/>
              </a:rPr>
              <a:t>نقل مزاج معين أو استحضار مجموعة من المشاعر لدى المستهلكين. بالإضافة إلى ذلك، يعتمد المصممون على مبادئ التصميم، وهي مجموعة من الممارسات التي تساهم في تنسيق عناصر التصميم لجعل التكوين الفني للإعلان يبدو ممتع للعين.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54273" y="1467609"/>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4"/>
          <a:srcRect r="6744"/>
          <a:stretch/>
        </p:blipFill>
        <p:spPr>
          <a:xfrm>
            <a:off x="0" y="2523405"/>
            <a:ext cx="3439236" cy="3167116"/>
          </a:xfrm>
          <a:prstGeom prst="rect">
            <a:avLst/>
          </a:prstGeom>
        </p:spPr>
      </p:pic>
      <p:pic>
        <p:nvPicPr>
          <p:cNvPr id="11" name="Picture 10"/>
          <p:cNvPicPr>
            <a:picLocks noChangeAspect="1"/>
          </p:cNvPicPr>
          <p:nvPr/>
        </p:nvPicPr>
        <p:blipFill rotWithShape="1">
          <a:blip r:embed="rId5">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0080" y="6322162"/>
            <a:ext cx="5445458" cy="813643"/>
          </a:xfrm>
          <a:prstGeom prst="rect">
            <a:avLst/>
          </a:prstGeom>
        </p:spPr>
      </p:pic>
    </p:spTree>
    <p:extLst>
      <p:ext uri="{BB962C8B-B14F-4D97-AF65-F5344CB8AC3E}">
        <p14:creationId xmlns:p14="http://schemas.microsoft.com/office/powerpoint/2010/main" val="4042303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clrChange>
              <a:clrFrom>
                <a:srgbClr val="FFFFFF"/>
              </a:clrFrom>
              <a:clrTo>
                <a:srgbClr val="FFFFFF">
                  <a:alpha val="0"/>
                </a:srgbClr>
              </a:clrTo>
            </a:clrChange>
          </a:blip>
          <a:srcRect l="9394" r="6468"/>
          <a:stretch/>
        </p:blipFill>
        <p:spPr>
          <a:xfrm>
            <a:off x="4037258" y="2632830"/>
            <a:ext cx="3298521" cy="3383900"/>
          </a:xfrm>
          <a:prstGeom prst="rect">
            <a:avLst/>
          </a:prstGeom>
          <a:solidFill>
            <a:schemeClr val="bg1"/>
          </a:solidFill>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5937194" y="2469188"/>
            <a:ext cx="5717993" cy="3856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79380" y="2493528"/>
            <a:ext cx="5675806" cy="3831818"/>
          </a:xfrm>
          <a:prstGeom prst="rect">
            <a:avLst/>
          </a:prstGeom>
          <a:noFill/>
        </p:spPr>
        <p:txBody>
          <a:bodyPr wrap="square" rtlCol="0">
            <a:spAutoFit/>
          </a:bodyPr>
          <a:lstStyle/>
          <a:p>
            <a:pPr marL="39687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الخط: </a:t>
            </a:r>
            <a:r>
              <a:rPr lang="en-US" dirty="0" smtClean="0">
                <a:solidFill>
                  <a:schemeClr val="accent1"/>
                </a:solidFill>
                <a:latin typeface="Alexandria SemiBold" pitchFamily="2" charset="-78"/>
                <a:cs typeface="Alexandria SemiBold" pitchFamily="2" charset="-78"/>
              </a:rPr>
              <a:t>Line</a:t>
            </a:r>
            <a:r>
              <a:rPr lang="ar-SA" dirty="0" smtClean="0">
                <a:solidFill>
                  <a:schemeClr val="accent1"/>
                </a:solidFill>
                <a:latin typeface="Alexandria SemiBold" pitchFamily="2" charset="-78"/>
                <a:cs typeface="Alexandria SemiBold" pitchFamily="2" charset="-78"/>
              </a:rPr>
              <a:t> </a:t>
            </a:r>
          </a:p>
          <a:p>
            <a:pPr marL="354013" indent="-354013" algn="r" rtl="1">
              <a:lnSpc>
                <a:spcPct val="150000"/>
              </a:lnSpc>
              <a:buFont typeface="Wingdings" panose="05000000000000000000" pitchFamily="2" charset="2"/>
              <a:buChar char="§"/>
              <a:tabLst>
                <a:tab pos="395288" algn="l"/>
              </a:tabLst>
            </a:pPr>
            <a:r>
              <a:rPr lang="ar-SA" dirty="0">
                <a:latin typeface="Alexandria SemiBold" pitchFamily="2" charset="-78"/>
                <a:cs typeface="Alexandria SemiBold" pitchFamily="2" charset="-78"/>
              </a:rPr>
              <a:t>هو المسافة بين </a:t>
            </a:r>
            <a:r>
              <a:rPr lang="ar-SA" dirty="0" smtClean="0">
                <a:latin typeface="Alexandria SemiBold" pitchFamily="2" charset="-78"/>
                <a:cs typeface="Alexandria SemiBold" pitchFamily="2" charset="-78"/>
              </a:rPr>
              <a:t>نقطتين أو الشكل الذي يربط  بين عنصرين، </a:t>
            </a:r>
            <a:r>
              <a:rPr lang="ar-SA" dirty="0">
                <a:latin typeface="Alexandria SemiBold" pitchFamily="2" charset="-78"/>
                <a:cs typeface="Alexandria SemiBold" pitchFamily="2" charset="-78"/>
              </a:rPr>
              <a:t>ويمكن أن يكون مستقيمًا أو </a:t>
            </a:r>
            <a:r>
              <a:rPr lang="ar-SA" dirty="0" smtClean="0">
                <a:latin typeface="Alexandria SemiBold" pitchFamily="2" charset="-78"/>
                <a:cs typeface="Alexandria SemiBold" pitchFamily="2" charset="-78"/>
              </a:rPr>
              <a:t>منحنياً أو منكسرًا، سميكًا أو نحيفًا، أسود أو </a:t>
            </a:r>
            <a:r>
              <a:rPr lang="ar-SA" dirty="0">
                <a:latin typeface="Alexandria SemiBold" pitchFamily="2" charset="-78"/>
                <a:cs typeface="Alexandria SemiBold" pitchFamily="2" charset="-78"/>
              </a:rPr>
              <a:t>ملون.</a:t>
            </a:r>
          </a:p>
          <a:p>
            <a:pPr marL="354013" indent="-354013" algn="r" rtl="1">
              <a:lnSpc>
                <a:spcPct val="150000"/>
              </a:lnSpc>
              <a:buFont typeface="Wingdings" panose="05000000000000000000" pitchFamily="2" charset="2"/>
              <a:buChar char="§"/>
              <a:tabLst>
                <a:tab pos="395288" algn="l"/>
              </a:tabLst>
            </a:pPr>
            <a:r>
              <a:rPr lang="ar-SA" dirty="0">
                <a:latin typeface="Alexandria SemiBold" pitchFamily="2" charset="-78"/>
                <a:cs typeface="Alexandria SemiBold" pitchFamily="2" charset="-78"/>
              </a:rPr>
              <a:t>يستخدم </a:t>
            </a:r>
            <a:r>
              <a:rPr lang="ar-SA" dirty="0" smtClean="0">
                <a:latin typeface="Alexandria SemiBold" pitchFamily="2" charset="-78"/>
                <a:cs typeface="Alexandria SemiBold" pitchFamily="2" charset="-78"/>
              </a:rPr>
              <a:t>الخط في إنشاء </a:t>
            </a:r>
            <a:r>
              <a:rPr lang="ar-SA" dirty="0">
                <a:latin typeface="Alexandria SemiBold" pitchFamily="2" charset="-78"/>
                <a:cs typeface="Alexandria SemiBold" pitchFamily="2" charset="-78"/>
              </a:rPr>
              <a:t>الأشكال، </a:t>
            </a:r>
            <a:r>
              <a:rPr lang="ar-SA" dirty="0" smtClean="0">
                <a:latin typeface="Alexandria SemiBold" pitchFamily="2" charset="-78"/>
                <a:cs typeface="Alexandria SemiBold" pitchFamily="2" charset="-78"/>
              </a:rPr>
              <a:t>أو تحديد </a:t>
            </a:r>
            <a:r>
              <a:rPr lang="ar-SA" dirty="0">
                <a:latin typeface="Alexandria SemiBold" pitchFamily="2" charset="-78"/>
                <a:cs typeface="Alexandria SemiBold" pitchFamily="2" charset="-78"/>
              </a:rPr>
              <a:t>الحدود، أو توجيه العين إلى عناصر </a:t>
            </a:r>
            <a:r>
              <a:rPr lang="ar-SA" dirty="0" smtClean="0">
                <a:latin typeface="Alexandria SemiBold" pitchFamily="2" charset="-78"/>
                <a:cs typeface="Alexandria SemiBold" pitchFamily="2" charset="-78"/>
              </a:rPr>
              <a:t>معينة. ففي كل نوع يعطي انطباعًا أو شعورًا مختلفًا. </a:t>
            </a:r>
          </a:p>
          <a:p>
            <a:pPr marL="354013" indent="-354013" algn="r" rtl="1">
              <a:lnSpc>
                <a:spcPct val="150000"/>
              </a:lnSpc>
              <a:buFont typeface="Wingdings" panose="05000000000000000000" pitchFamily="2" charset="2"/>
              <a:buChar char="§"/>
              <a:tabLst>
                <a:tab pos="395288" algn="l"/>
              </a:tabLst>
            </a:pPr>
            <a:r>
              <a:rPr lang="ar-SA" dirty="0" smtClean="0">
                <a:latin typeface="Alexandria SemiBold" pitchFamily="2" charset="-78"/>
                <a:cs typeface="Alexandria SemiBold" pitchFamily="2" charset="-78"/>
              </a:rPr>
              <a:t>عند استخدام الخطوط ينبغي مراعاة الحجم واللون والملمس والنمط.</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5">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3" name="Picture 2"/>
          <p:cNvPicPr>
            <a:picLocks noChangeAspect="1"/>
          </p:cNvPicPr>
          <p:nvPr/>
        </p:nvPicPr>
        <p:blipFill>
          <a:blip r:embed="rId6"/>
          <a:stretch>
            <a:fillRect/>
          </a:stretch>
        </p:blipFill>
        <p:spPr>
          <a:xfrm>
            <a:off x="-49359" y="2533284"/>
            <a:ext cx="4068251" cy="2277127"/>
          </a:xfrm>
          <a:prstGeom prst="rect">
            <a:avLst/>
          </a:prstGeom>
        </p:spPr>
      </p:pic>
      <p:pic>
        <p:nvPicPr>
          <p:cNvPr id="8" name="Picture 7"/>
          <p:cNvPicPr>
            <a:picLocks noChangeAspect="1"/>
          </p:cNvPicPr>
          <p:nvPr/>
        </p:nvPicPr>
        <p:blipFill rotWithShape="1">
          <a:blip r:embed="rId7">
            <a:clrChange>
              <a:clrFrom>
                <a:srgbClr val="F3C948"/>
              </a:clrFrom>
              <a:clrTo>
                <a:srgbClr val="F3C948">
                  <a:alpha val="0"/>
                </a:srgbClr>
              </a:clrTo>
            </a:clrChange>
          </a:blip>
          <a:srcRect l="5970" t="9289" r="5977" b="13614"/>
          <a:stretch/>
        </p:blipFill>
        <p:spPr>
          <a:xfrm>
            <a:off x="-56273" y="4839750"/>
            <a:ext cx="1983547" cy="1122741"/>
          </a:xfrm>
          <a:prstGeom prst="rect">
            <a:avLst/>
          </a:prstGeom>
        </p:spPr>
      </p:pic>
      <p:pic>
        <p:nvPicPr>
          <p:cNvPr id="12" name="Picture 11"/>
          <p:cNvPicPr>
            <a:picLocks noChangeAspect="1"/>
          </p:cNvPicPr>
          <p:nvPr/>
        </p:nvPicPr>
        <p:blipFill>
          <a:blip r:embed="rId8"/>
          <a:stretch>
            <a:fillRect/>
          </a:stretch>
        </p:blipFill>
        <p:spPr>
          <a:xfrm>
            <a:off x="2002022" y="4842039"/>
            <a:ext cx="2103475" cy="1120452"/>
          </a:xfrm>
          <a:prstGeom prst="rect">
            <a:avLst/>
          </a:prstGeom>
        </p:spPr>
      </p:pic>
      <p:sp>
        <p:nvSpPr>
          <p:cNvPr id="16" name="Freeform 2"/>
          <p:cNvSpPr/>
          <p:nvPr/>
        </p:nvSpPr>
        <p:spPr>
          <a:xfrm>
            <a:off x="2870881" y="5962491"/>
            <a:ext cx="291009" cy="296136"/>
          </a:xfrm>
          <a:custGeom>
            <a:avLst/>
            <a:gdLst/>
            <a:ahLst/>
            <a:cxnLst/>
            <a:rect l="l" t="t" r="r" b="b"/>
            <a:pathLst>
              <a:path w="1280824" h="1280824">
                <a:moveTo>
                  <a:pt x="0" y="0"/>
                </a:moveTo>
                <a:lnTo>
                  <a:pt x="1280824" y="0"/>
                </a:lnTo>
                <a:lnTo>
                  <a:pt x="1280824" y="1280825"/>
                </a:lnTo>
                <a:lnTo>
                  <a:pt x="0" y="128082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17" name="Freeform 3"/>
          <p:cNvSpPr/>
          <p:nvPr/>
        </p:nvSpPr>
        <p:spPr>
          <a:xfrm>
            <a:off x="353400" y="5962491"/>
            <a:ext cx="300700" cy="294328"/>
          </a:xfrm>
          <a:custGeom>
            <a:avLst/>
            <a:gdLst/>
            <a:ahLst/>
            <a:cxnLst/>
            <a:rect l="l" t="t" r="r" b="b"/>
            <a:pathLst>
              <a:path w="1030768" h="1030768">
                <a:moveTo>
                  <a:pt x="0" y="0"/>
                </a:moveTo>
                <a:lnTo>
                  <a:pt x="1030767" y="0"/>
                </a:lnTo>
                <a:lnTo>
                  <a:pt x="1030767" y="1030767"/>
                </a:lnTo>
                <a:lnTo>
                  <a:pt x="0" y="1030767"/>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4" name="Rectangle 13"/>
          <p:cNvSpPr/>
          <p:nvPr/>
        </p:nvSpPr>
        <p:spPr>
          <a:xfrm>
            <a:off x="-49359" y="2442060"/>
            <a:ext cx="2550536" cy="379078"/>
          </a:xfrm>
          <a:prstGeom prst="rect">
            <a:avLst/>
          </a:prstGeom>
        </p:spPr>
        <p:txBody>
          <a:bodyPr wrap="square">
            <a:spAutoFit/>
          </a:bodyPr>
          <a:lstStyle/>
          <a:p>
            <a:pPr marL="53975" algn="r" rtl="1">
              <a:lnSpc>
                <a:spcPct val="150000"/>
              </a:lnSpc>
            </a:pPr>
            <a:r>
              <a:rPr lang="ar-SA" sz="1400" dirty="0" smtClean="0">
                <a:solidFill>
                  <a:srgbClr val="C00000"/>
                </a:solidFill>
                <a:latin typeface="Alexandria SemiBold" pitchFamily="2" charset="-78"/>
                <a:cs typeface="Alexandria SemiBold" pitchFamily="2" charset="-78"/>
              </a:rPr>
              <a:t>أنواع الخطوط في التصميم</a:t>
            </a:r>
            <a:endParaRPr lang="ar-SA" sz="1400" dirty="0">
              <a:solidFill>
                <a:srgbClr val="C00000"/>
              </a:solidFill>
              <a:latin typeface="Alexandria SemiBold" pitchFamily="2" charset="-78"/>
              <a:cs typeface="Alexandria SemiBold" pitchFamily="2" charset="-78"/>
            </a:endParaRPr>
          </a:p>
        </p:txBody>
      </p:sp>
      <p:sp>
        <p:nvSpPr>
          <p:cNvPr id="19" name="Rectangle 18"/>
          <p:cNvSpPr/>
          <p:nvPr/>
        </p:nvSpPr>
        <p:spPr>
          <a:xfrm>
            <a:off x="-217182" y="4408714"/>
            <a:ext cx="871282" cy="379078"/>
          </a:xfrm>
          <a:prstGeom prst="rect">
            <a:avLst/>
          </a:prstGeom>
        </p:spPr>
        <p:txBody>
          <a:bodyPr wrap="square">
            <a:spAutoFit/>
          </a:bodyPr>
          <a:lstStyle/>
          <a:p>
            <a:pPr marL="53975" algn="r" rtl="1">
              <a:lnSpc>
                <a:spcPct val="150000"/>
              </a:lnSpc>
            </a:pPr>
            <a:r>
              <a:rPr lang="ar-SA" sz="1400" dirty="0" smtClean="0">
                <a:latin typeface="Alexandria SemiBold" pitchFamily="2" charset="-78"/>
                <a:cs typeface="Alexandria SemiBold" pitchFamily="2" charset="-78"/>
              </a:rPr>
              <a:t>الحجم</a:t>
            </a:r>
            <a:endParaRPr lang="ar-SA" sz="1400" dirty="0">
              <a:latin typeface="Alexandria SemiBold" pitchFamily="2" charset="-78"/>
              <a:cs typeface="Alexandria SemiBold" pitchFamily="2" charset="-78"/>
            </a:endParaRPr>
          </a:p>
        </p:txBody>
      </p:sp>
      <p:sp>
        <p:nvSpPr>
          <p:cNvPr id="20" name="Rectangle 19"/>
          <p:cNvSpPr/>
          <p:nvPr/>
        </p:nvSpPr>
        <p:spPr>
          <a:xfrm>
            <a:off x="809590" y="4406521"/>
            <a:ext cx="871282" cy="379078"/>
          </a:xfrm>
          <a:prstGeom prst="rect">
            <a:avLst/>
          </a:prstGeom>
        </p:spPr>
        <p:txBody>
          <a:bodyPr wrap="square">
            <a:spAutoFit/>
          </a:bodyPr>
          <a:lstStyle/>
          <a:p>
            <a:pPr marL="53975" algn="r" rtl="1">
              <a:lnSpc>
                <a:spcPct val="150000"/>
              </a:lnSpc>
            </a:pPr>
            <a:r>
              <a:rPr lang="ar-SA" sz="1400" dirty="0" smtClean="0">
                <a:latin typeface="Alexandria SemiBold" pitchFamily="2" charset="-78"/>
                <a:cs typeface="Alexandria SemiBold" pitchFamily="2" charset="-78"/>
              </a:rPr>
              <a:t>اللون</a:t>
            </a:r>
            <a:endParaRPr lang="ar-SA" sz="1400" dirty="0">
              <a:latin typeface="Alexandria SemiBold" pitchFamily="2" charset="-78"/>
              <a:cs typeface="Alexandria SemiBold" pitchFamily="2" charset="-78"/>
            </a:endParaRPr>
          </a:p>
        </p:txBody>
      </p:sp>
      <p:sp>
        <p:nvSpPr>
          <p:cNvPr id="21" name="Rectangle 20"/>
          <p:cNvSpPr/>
          <p:nvPr/>
        </p:nvSpPr>
        <p:spPr>
          <a:xfrm>
            <a:off x="1632317" y="4399049"/>
            <a:ext cx="1113854" cy="415498"/>
          </a:xfrm>
          <a:prstGeom prst="rect">
            <a:avLst/>
          </a:prstGeom>
        </p:spPr>
        <p:txBody>
          <a:bodyPr wrap="square">
            <a:spAutoFit/>
          </a:bodyPr>
          <a:lstStyle/>
          <a:p>
            <a:pPr marL="53975" algn="r" rtl="1">
              <a:lnSpc>
                <a:spcPct val="150000"/>
              </a:lnSpc>
            </a:pPr>
            <a:r>
              <a:rPr lang="ar-SA" sz="1400" dirty="0" smtClean="0">
                <a:latin typeface="Alexandria SemiBold" pitchFamily="2" charset="-78"/>
                <a:cs typeface="Alexandria SemiBold" pitchFamily="2" charset="-78"/>
              </a:rPr>
              <a:t>الملمس</a:t>
            </a:r>
            <a:endParaRPr lang="ar-SA" sz="1400" dirty="0">
              <a:latin typeface="Alexandria SemiBold" pitchFamily="2" charset="-78"/>
              <a:cs typeface="Alexandria SemiBold" pitchFamily="2" charset="-78"/>
            </a:endParaRPr>
          </a:p>
        </p:txBody>
      </p:sp>
      <p:sp>
        <p:nvSpPr>
          <p:cNvPr id="22" name="Rectangle 21"/>
          <p:cNvSpPr/>
          <p:nvPr/>
        </p:nvSpPr>
        <p:spPr>
          <a:xfrm>
            <a:off x="2831112" y="4360152"/>
            <a:ext cx="871282" cy="379078"/>
          </a:xfrm>
          <a:prstGeom prst="rect">
            <a:avLst/>
          </a:prstGeom>
        </p:spPr>
        <p:txBody>
          <a:bodyPr wrap="square">
            <a:spAutoFit/>
          </a:bodyPr>
          <a:lstStyle/>
          <a:p>
            <a:pPr marL="53975" algn="r" rtl="1">
              <a:lnSpc>
                <a:spcPct val="150000"/>
              </a:lnSpc>
            </a:pPr>
            <a:r>
              <a:rPr lang="ar-SA" sz="1400" dirty="0" smtClean="0">
                <a:latin typeface="Alexandria SemiBold" pitchFamily="2" charset="-78"/>
                <a:cs typeface="Alexandria SemiBold" pitchFamily="2" charset="-78"/>
              </a:rPr>
              <a:t>النمط</a:t>
            </a:r>
            <a:endParaRPr lang="ar-SA"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2178048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03760" y="2511640"/>
            <a:ext cx="6429301" cy="37054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sp>
        <p:nvSpPr>
          <p:cNvPr id="16" name="Freeform 2"/>
          <p:cNvSpPr/>
          <p:nvPr/>
        </p:nvSpPr>
        <p:spPr>
          <a:xfrm>
            <a:off x="9066422" y="5830121"/>
            <a:ext cx="291009" cy="296136"/>
          </a:xfrm>
          <a:custGeom>
            <a:avLst/>
            <a:gdLst/>
            <a:ahLst/>
            <a:cxnLst/>
            <a:rect l="l" t="t" r="r" b="b"/>
            <a:pathLst>
              <a:path w="1280824" h="1280824">
                <a:moveTo>
                  <a:pt x="0" y="0"/>
                </a:moveTo>
                <a:lnTo>
                  <a:pt x="1280824" y="0"/>
                </a:lnTo>
                <a:lnTo>
                  <a:pt x="1280824" y="1280825"/>
                </a:lnTo>
                <a:lnTo>
                  <a:pt x="0" y="1280825"/>
                </a:lnTo>
                <a:lnTo>
                  <a:pt x="0" y="0"/>
                </a:lnTo>
                <a:close/>
              </a:path>
            </a:pathLst>
          </a:custGeom>
          <a:blipFill>
            <a:blip r:embed="rId5">
              <a:extLst>
                <a:ext uri="{96DAC541-7B7A-43D3-8B79-37D633B846F1}">
                  <asvg:svgBlip xmlns:asvg="http://schemas.microsoft.com/office/drawing/2016/SVG/main" xmlns="" r:embed="rId10"/>
                </a:ext>
              </a:extLst>
            </a:blip>
            <a:stretch>
              <a:fillRect/>
            </a:stretch>
          </a:blipFill>
        </p:spPr>
      </p:sp>
      <p:sp>
        <p:nvSpPr>
          <p:cNvPr id="17" name="Freeform 3"/>
          <p:cNvSpPr/>
          <p:nvPr/>
        </p:nvSpPr>
        <p:spPr>
          <a:xfrm>
            <a:off x="5902765" y="5861644"/>
            <a:ext cx="300700" cy="294328"/>
          </a:xfrm>
          <a:custGeom>
            <a:avLst/>
            <a:gdLst/>
            <a:ahLst/>
            <a:cxnLst/>
            <a:rect l="l" t="t" r="r" b="b"/>
            <a:pathLst>
              <a:path w="1030768" h="1030768">
                <a:moveTo>
                  <a:pt x="0" y="0"/>
                </a:moveTo>
                <a:lnTo>
                  <a:pt x="1030767" y="0"/>
                </a:lnTo>
                <a:lnTo>
                  <a:pt x="1030767" y="1030767"/>
                </a:lnTo>
                <a:lnTo>
                  <a:pt x="0" y="1030767"/>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sp>
      <p:sp>
        <p:nvSpPr>
          <p:cNvPr id="14" name="Rectangle 13"/>
          <p:cNvSpPr/>
          <p:nvPr/>
        </p:nvSpPr>
        <p:spPr>
          <a:xfrm>
            <a:off x="6387891" y="5788650"/>
            <a:ext cx="2550536" cy="317587"/>
          </a:xfrm>
          <a:prstGeom prst="rect">
            <a:avLst/>
          </a:prstGeom>
        </p:spPr>
        <p:txBody>
          <a:bodyPr wrap="square">
            <a:spAutoFit/>
          </a:bodyPr>
          <a:lstStyle/>
          <a:p>
            <a:pPr marL="53975" algn="ctr" rtl="1">
              <a:lnSpc>
                <a:spcPct val="150000"/>
              </a:lnSpc>
            </a:pPr>
            <a:r>
              <a:rPr lang="ar-SA" sz="1100" dirty="0" smtClean="0">
                <a:solidFill>
                  <a:srgbClr val="C00000"/>
                </a:solidFill>
                <a:latin typeface="Alexandria SemiBold" pitchFamily="2" charset="-78"/>
                <a:cs typeface="Alexandria SemiBold" pitchFamily="2" charset="-78"/>
              </a:rPr>
              <a:t>استخدام  الخطوط في التصميم</a:t>
            </a:r>
            <a:endParaRPr lang="ar-SA" sz="1100" dirty="0">
              <a:solidFill>
                <a:srgbClr val="C00000"/>
              </a:solidFill>
              <a:latin typeface="Alexandria SemiBold" pitchFamily="2" charset="-78"/>
              <a:cs typeface="Alexandria SemiBold" pitchFamily="2" charset="-78"/>
            </a:endParaRPr>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00731" y="2698375"/>
            <a:ext cx="3901562" cy="3160141"/>
          </a:xfrm>
          <a:prstGeom prst="rect">
            <a:avLst/>
          </a:prstGeom>
        </p:spPr>
      </p:pic>
      <p:pic>
        <p:nvPicPr>
          <p:cNvPr id="24" name="Picture 23"/>
          <p:cNvPicPr>
            <a:picLocks noChangeAspect="1"/>
          </p:cNvPicPr>
          <p:nvPr/>
        </p:nvPicPr>
        <p:blipFill rotWithShape="1">
          <a:blip r:embed="rId14">
            <a:extLst>
              <a:ext uri="{28A0092B-C50C-407E-A947-70E740481C1C}">
                <a14:useLocalDpi xmlns:a14="http://schemas.microsoft.com/office/drawing/2010/main" val="0"/>
              </a:ext>
            </a:extLst>
          </a:blip>
          <a:srcRect l="1456" t="3781" r="54441" b="17811"/>
          <a:stretch/>
        </p:blipFill>
        <p:spPr>
          <a:xfrm>
            <a:off x="4617515" y="2631599"/>
            <a:ext cx="2871200" cy="3110086"/>
          </a:xfrm>
          <a:prstGeom prst="rect">
            <a:avLst/>
          </a:prstGeom>
        </p:spPr>
      </p:pic>
      <p:pic>
        <p:nvPicPr>
          <p:cNvPr id="2" name="Picture 1"/>
          <p:cNvPicPr>
            <a:picLocks noChangeAspect="1"/>
          </p:cNvPicPr>
          <p:nvPr/>
        </p:nvPicPr>
        <p:blipFill>
          <a:blip r:embed="rId15" cstate="hqprint">
            <a:extLst>
              <a:ext uri="{28A0092B-C50C-407E-A947-70E740481C1C}">
                <a14:useLocalDpi xmlns:a14="http://schemas.microsoft.com/office/drawing/2010/main" val="0"/>
              </a:ext>
            </a:extLst>
          </a:blip>
          <a:stretch>
            <a:fillRect/>
          </a:stretch>
        </p:blipFill>
        <p:spPr>
          <a:xfrm>
            <a:off x="7638841" y="2633330"/>
            <a:ext cx="3137987" cy="3137987"/>
          </a:xfrm>
          <a:prstGeom prst="rect">
            <a:avLst/>
          </a:prstGeom>
        </p:spPr>
      </p:pic>
      <p:pic>
        <p:nvPicPr>
          <p:cNvPr id="27" name="Picture 26"/>
          <p:cNvPicPr>
            <a:picLocks noChangeAspect="1"/>
          </p:cNvPicPr>
          <p:nvPr/>
        </p:nvPicPr>
        <p:blipFill rotWithShape="1">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l="55188" t="31642" r="3843" b="41493"/>
          <a:stretch/>
        </p:blipFill>
        <p:spPr>
          <a:xfrm rot="5988155">
            <a:off x="9483900" y="3694060"/>
            <a:ext cx="3759626" cy="1386747"/>
          </a:xfrm>
          <a:prstGeom prst="rect">
            <a:avLst/>
          </a:prstGeom>
        </p:spPr>
      </p:pic>
    </p:spTree>
    <p:extLst>
      <p:ext uri="{BB962C8B-B14F-4D97-AF65-F5344CB8AC3E}">
        <p14:creationId xmlns:p14="http://schemas.microsoft.com/office/powerpoint/2010/main" val="2370674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4653" y="2414596"/>
            <a:ext cx="7539341" cy="3523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83176" y="2494971"/>
            <a:ext cx="7323141" cy="3416320"/>
          </a:xfrm>
          <a:prstGeom prst="rect">
            <a:avLst/>
          </a:prstGeom>
          <a:noFill/>
        </p:spPr>
        <p:txBody>
          <a:bodyPr wrap="square" rtlCol="0">
            <a:spAutoFit/>
          </a:bodyPr>
          <a:lstStyle/>
          <a:p>
            <a:pPr marL="396875"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الشكل:  </a:t>
            </a:r>
            <a:r>
              <a:rPr lang="en-US" dirty="0" smtClean="0">
                <a:solidFill>
                  <a:schemeClr val="accent1"/>
                </a:solidFill>
                <a:latin typeface="Alexandria SemiBold" pitchFamily="2" charset="-78"/>
                <a:cs typeface="Alexandria SemiBold" pitchFamily="2" charset="-78"/>
              </a:rPr>
              <a:t>Shape</a:t>
            </a:r>
            <a:r>
              <a:rPr lang="ar-SA" dirty="0" smtClean="0">
                <a:solidFill>
                  <a:schemeClr val="accent1"/>
                </a:solidFill>
                <a:latin typeface="Alexandria SemiBold" pitchFamily="2" charset="-78"/>
                <a:cs typeface="Alexandria SemiBold" pitchFamily="2" charset="-78"/>
              </a:rPr>
              <a:t> </a:t>
            </a:r>
          </a:p>
          <a:p>
            <a:pPr lvl="0" algn="r" rtl="1">
              <a:lnSpc>
                <a:spcPct val="150000"/>
              </a:lnSpc>
            </a:pPr>
            <a:r>
              <a:rPr lang="ar-SA" dirty="0" smtClean="0">
                <a:latin typeface="Alexandria SemiBold" pitchFamily="2" charset="-78"/>
                <a:cs typeface="Alexandria SemiBold" pitchFamily="2" charset="-78"/>
              </a:rPr>
              <a:t>هو مساحة مغلقة محاطة بخطوط. وقد تكون: </a:t>
            </a:r>
          </a:p>
          <a:p>
            <a:pPr marL="342900" lvl="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أشكال هندسية </a:t>
            </a:r>
            <a:r>
              <a:rPr lang="en-US" dirty="0">
                <a:solidFill>
                  <a:schemeClr val="accent2">
                    <a:lumMod val="75000"/>
                  </a:schemeClr>
                </a:solidFill>
                <a:latin typeface="Alexandria SemiBold" pitchFamily="2" charset="-78"/>
                <a:cs typeface="Alexandria SemiBold" pitchFamily="2" charset="-78"/>
              </a:rPr>
              <a:t>Geometric</a:t>
            </a:r>
            <a:r>
              <a:rPr lang="ar-SA" dirty="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(مستطيل، دائرة)  </a:t>
            </a:r>
          </a:p>
          <a:p>
            <a:pPr marL="342900" lvl="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أشكال عضوية </a:t>
            </a:r>
            <a:r>
              <a:rPr lang="en-US" dirty="0" smtClean="0">
                <a:solidFill>
                  <a:schemeClr val="accent2">
                    <a:lumMod val="75000"/>
                  </a:schemeClr>
                </a:solidFill>
                <a:latin typeface="Alexandria SemiBold" pitchFamily="2" charset="-78"/>
                <a:cs typeface="Alexandria SemiBold" pitchFamily="2" charset="-78"/>
              </a:rPr>
              <a:t>Organic Shape</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مثل التفاحة أو القلب.</a:t>
            </a:r>
            <a:r>
              <a:rPr lang="en-US" dirty="0" smtClean="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a:p>
            <a:pPr lvl="0"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وغالبا لا تظهر الأشكال بمفردها، وإنما تظهر كمزيج من الأشكال للتعبير عن </a:t>
            </a:r>
            <a:r>
              <a:rPr lang="ar-SA" dirty="0">
                <a:latin typeface="Alexandria SemiBold" pitchFamily="2" charset="-78"/>
                <a:cs typeface="Alexandria SemiBold" pitchFamily="2" charset="-78"/>
              </a:rPr>
              <a:t>فكرة أو مفهوم معين ويمكن أن يكون </a:t>
            </a:r>
            <a:r>
              <a:rPr lang="ar-SA" dirty="0" smtClean="0">
                <a:latin typeface="Alexandria SemiBold" pitchFamily="2" charset="-78"/>
                <a:cs typeface="Alexandria SemiBold" pitchFamily="2" charset="-78"/>
              </a:rPr>
              <a:t>لها </a:t>
            </a:r>
            <a:r>
              <a:rPr lang="ar-SA" dirty="0">
                <a:latin typeface="Alexandria SemiBold" pitchFamily="2" charset="-78"/>
                <a:cs typeface="Alexandria SemiBold" pitchFamily="2" charset="-78"/>
              </a:rPr>
              <a:t>تأثير بصري </a:t>
            </a:r>
            <a:r>
              <a:rPr lang="ar-SA" dirty="0" smtClean="0">
                <a:latin typeface="Alexandria SemiBold" pitchFamily="2" charset="-78"/>
                <a:cs typeface="Alexandria SemiBold" pitchFamily="2" charset="-78"/>
              </a:rPr>
              <a:t>قوي. فعلى سبيل المثال: إشارات المرور والرموز الموجودة كلها عبارة عن أشكال معروفة.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24" name="Picture 23"/>
          <p:cNvPicPr>
            <a:picLocks noChangeAspect="1"/>
          </p:cNvPicPr>
          <p:nvPr/>
        </p:nvPicPr>
        <p:blipFill rotWithShape="1">
          <a:blip r:embed="rId5">
            <a:extLst>
              <a:ext uri="{28A0092B-C50C-407E-A947-70E740481C1C}">
                <a14:useLocalDpi xmlns:a14="http://schemas.microsoft.com/office/drawing/2010/main" val="0"/>
              </a:ext>
            </a:extLst>
          </a:blip>
          <a:srcRect l="36848" t="1740" r="707" b="50724"/>
          <a:stretch/>
        </p:blipFill>
        <p:spPr>
          <a:xfrm>
            <a:off x="0" y="2558637"/>
            <a:ext cx="3739474" cy="1627557"/>
          </a:xfrm>
          <a:prstGeom prst="rect">
            <a:avLst/>
          </a:prstGeom>
        </p:spPr>
      </p:pic>
      <p:grpSp>
        <p:nvGrpSpPr>
          <p:cNvPr id="27" name="Group 3"/>
          <p:cNvGrpSpPr/>
          <p:nvPr/>
        </p:nvGrpSpPr>
        <p:grpSpPr>
          <a:xfrm>
            <a:off x="3953973" y="2576859"/>
            <a:ext cx="1355695" cy="1365331"/>
            <a:chOff x="0" y="0"/>
            <a:chExt cx="4177319" cy="4110748"/>
          </a:xfrm>
        </p:grpSpPr>
        <p:sp>
          <p:nvSpPr>
            <p:cNvPr id="28" name="Freeform 4"/>
            <p:cNvSpPr/>
            <p:nvPr/>
          </p:nvSpPr>
          <p:spPr>
            <a:xfrm>
              <a:off x="0" y="0"/>
              <a:ext cx="4177319" cy="4110748"/>
            </a:xfrm>
            <a:custGeom>
              <a:avLst/>
              <a:gdLst/>
              <a:ahLst/>
              <a:cxnLst/>
              <a:rect l="l" t="t" r="r" b="b"/>
              <a:pathLst>
                <a:path w="4177319" h="4110748">
                  <a:moveTo>
                    <a:pt x="0" y="0"/>
                  </a:moveTo>
                  <a:lnTo>
                    <a:pt x="4177319" y="0"/>
                  </a:lnTo>
                  <a:lnTo>
                    <a:pt x="4177319" y="4110748"/>
                  </a:lnTo>
                  <a:lnTo>
                    <a:pt x="0" y="4110748"/>
                  </a:lnTo>
                  <a:lnTo>
                    <a:pt x="0" y="0"/>
                  </a:lnTo>
                  <a:close/>
                </a:path>
              </a:pathLst>
            </a:custGeom>
            <a:blipFill>
              <a:blip r:embed="rId6"/>
              <a:stretch>
                <a:fillRect/>
              </a:stretch>
            </a:blipFill>
          </p:spPr>
        </p:sp>
        <p:grpSp>
          <p:nvGrpSpPr>
            <p:cNvPr id="29" name="Group 5"/>
            <p:cNvGrpSpPr/>
            <p:nvPr/>
          </p:nvGrpSpPr>
          <p:grpSpPr>
            <a:xfrm>
              <a:off x="570861" y="697221"/>
              <a:ext cx="2900767" cy="2900767"/>
              <a:chOff x="0" y="0"/>
              <a:chExt cx="812800" cy="812800"/>
            </a:xfrm>
          </p:grpSpPr>
          <p:sp>
            <p:nvSpPr>
              <p:cNvPr id="30"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2">
                  <a:lumMod val="50000"/>
                </a:schemeClr>
              </a:solidFill>
            </p:spPr>
          </p:sp>
          <p:sp>
            <p:nvSpPr>
              <p:cNvPr id="31" name="TextBox 7"/>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pic>
        <p:nvPicPr>
          <p:cNvPr id="32" name="Picture 31"/>
          <p:cNvPicPr>
            <a:picLocks noChangeAspect="1"/>
          </p:cNvPicPr>
          <p:nvPr/>
        </p:nvPicPr>
        <p:blipFill>
          <a:blip r:embed="rId7"/>
          <a:stretch>
            <a:fillRect/>
          </a:stretch>
        </p:blipFill>
        <p:spPr>
          <a:xfrm>
            <a:off x="0" y="4224080"/>
            <a:ext cx="3718110" cy="2068551"/>
          </a:xfrm>
          <a:prstGeom prst="rect">
            <a:avLst/>
          </a:prstGeom>
        </p:spPr>
      </p:pic>
    </p:spTree>
    <p:extLst>
      <p:ext uri="{BB962C8B-B14F-4D97-AF65-F5344CB8AC3E}">
        <p14:creationId xmlns:p14="http://schemas.microsoft.com/office/powerpoint/2010/main" val="36010116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53429" y="2469188"/>
            <a:ext cx="8952485" cy="3856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6049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686892"/>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87362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39686" y="2469188"/>
            <a:ext cx="8834793" cy="3831818"/>
          </a:xfrm>
          <a:prstGeom prst="rect">
            <a:avLst/>
          </a:prstGeom>
          <a:noFill/>
        </p:spPr>
        <p:txBody>
          <a:bodyPr wrap="square" rtlCol="0">
            <a:spAutoFit/>
          </a:bodyPr>
          <a:lstStyle/>
          <a:p>
            <a:pPr lvl="0" algn="r" rtl="1">
              <a:lnSpc>
                <a:spcPct val="150000"/>
              </a:lnSpc>
            </a:pPr>
            <a:r>
              <a:rPr lang="ar-SA" dirty="0" smtClean="0">
                <a:solidFill>
                  <a:srgbClr val="C00000"/>
                </a:solidFill>
                <a:latin typeface="Alexandria SemiBold" pitchFamily="2" charset="-78"/>
                <a:cs typeface="Alexandria SemiBold" pitchFamily="2" charset="-78"/>
              </a:rPr>
              <a:t>أنواع الأشكال: </a:t>
            </a:r>
            <a:r>
              <a:rPr lang="en-US" dirty="0" smtClean="0">
                <a:solidFill>
                  <a:srgbClr val="C00000"/>
                </a:solidFill>
                <a:latin typeface="Alexandria SemiBold" pitchFamily="2" charset="-78"/>
                <a:cs typeface="Alexandria SemiBold" pitchFamily="2" charset="-78"/>
              </a:rPr>
              <a:t>Form</a:t>
            </a:r>
            <a:endParaRPr lang="ar-SA" dirty="0" smtClean="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الأشكال ثنائية الأبعاد</a:t>
            </a:r>
            <a:r>
              <a:rPr lang="ar-SA" dirty="0" smtClean="0">
                <a:latin typeface="Alexandria SemiBold" pitchFamily="2" charset="-78"/>
                <a:cs typeface="Alexandria SemiBold" pitchFamily="2" charset="-78"/>
              </a:rPr>
              <a:t>: وهي أشكال يكون لها طول وعرض فقط دون عمق.</a:t>
            </a:r>
          </a:p>
          <a:p>
            <a:pPr marL="342900" lvl="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الأشكال </a:t>
            </a:r>
            <a:r>
              <a:rPr lang="ar-SA" dirty="0">
                <a:solidFill>
                  <a:schemeClr val="accent2">
                    <a:lumMod val="75000"/>
                  </a:schemeClr>
                </a:solidFill>
                <a:latin typeface="Alexandria SemiBold" pitchFamily="2" charset="-78"/>
                <a:cs typeface="Alexandria SemiBold" pitchFamily="2" charset="-78"/>
              </a:rPr>
              <a:t>ثلاثية الأبعاد </a:t>
            </a:r>
            <a:r>
              <a:rPr lang="en-US" dirty="0" smtClean="0">
                <a:latin typeface="Alexandria SemiBold" pitchFamily="2" charset="-78"/>
                <a:cs typeface="Alexandria SemiBold" pitchFamily="2" charset="-78"/>
              </a:rPr>
              <a:t>3D</a:t>
            </a:r>
            <a:r>
              <a:rPr lang="ar-SA" dirty="0" smtClean="0">
                <a:latin typeface="Alexandria SemiBold" pitchFamily="2" charset="-78"/>
                <a:cs typeface="Alexandria SemiBold" pitchFamily="2" charset="-78"/>
              </a:rPr>
              <a:t> وتسمى بالأشكال المُجسمة، أي أنها تمتلك </a:t>
            </a:r>
            <a:r>
              <a:rPr lang="ar-SA" dirty="0">
                <a:latin typeface="Alexandria SemiBold" pitchFamily="2" charset="-78"/>
                <a:cs typeface="Alexandria SemiBold" pitchFamily="2" charset="-78"/>
              </a:rPr>
              <a:t>طولًا وعرضًا وعمقًا، مما يمنحها مظهرًا واقعيًا </a:t>
            </a:r>
            <a:r>
              <a:rPr lang="ar-SA" dirty="0" smtClean="0">
                <a:latin typeface="Alexandria SemiBold" pitchFamily="2" charset="-78"/>
                <a:cs typeface="Alexandria SemiBold" pitchFamily="2" charset="-78"/>
              </a:rPr>
              <a:t>أكثر. </a:t>
            </a:r>
          </a:p>
          <a:p>
            <a:pPr lvl="0"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وقد تكون </a:t>
            </a:r>
            <a:r>
              <a:rPr lang="ar-SA" dirty="0">
                <a:latin typeface="Alexandria SemiBold" pitchFamily="2" charset="-78"/>
                <a:cs typeface="Alexandria SemiBold" pitchFamily="2" charset="-78"/>
              </a:rPr>
              <a:t>الأشكال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الواقع ثلاثية </a:t>
            </a:r>
            <a:r>
              <a:rPr lang="ar-SA" dirty="0" smtClean="0">
                <a:latin typeface="Alexandria SemiBold" pitchFamily="2" charset="-78"/>
                <a:cs typeface="Alexandria SemiBold" pitchFamily="2" charset="-78"/>
              </a:rPr>
              <a:t>الأبعاد أو تكون ضمنية وذلك باستخدام الضوء والظل والحركة لخلق العمق.فالأشكال ثنائية الأبعاد (العادية) </a:t>
            </a:r>
            <a:r>
              <a:rPr lang="ar-SA" dirty="0">
                <a:latin typeface="Alexandria SemiBold" pitchFamily="2" charset="-78"/>
                <a:cs typeface="Alexandria SemiBold" pitchFamily="2" charset="-78"/>
              </a:rPr>
              <a:t>تُستخدم لبناء أساسيات التصميم، بينما </a:t>
            </a:r>
            <a:r>
              <a:rPr lang="ar-SA" dirty="0" smtClean="0">
                <a:latin typeface="Alexandria SemiBold" pitchFamily="2" charset="-78"/>
                <a:cs typeface="Alexandria SemiBold" pitchFamily="2" charset="-78"/>
              </a:rPr>
              <a:t>تُستخدم الأشكال </a:t>
            </a:r>
            <a:r>
              <a:rPr lang="ar-SA" dirty="0">
                <a:latin typeface="Alexandria SemiBold" pitchFamily="2" charset="-78"/>
                <a:cs typeface="Alexandria SemiBold" pitchFamily="2" charset="-78"/>
              </a:rPr>
              <a:t>ثلاثية الأبعاد </a:t>
            </a:r>
            <a:r>
              <a:rPr lang="ar-SA" dirty="0" smtClean="0">
                <a:latin typeface="Alexandria SemiBold" pitchFamily="2" charset="-78"/>
                <a:cs typeface="Alexandria SemiBold" pitchFamily="2" charset="-78"/>
              </a:rPr>
              <a:t>لإضافة عمقًا </a:t>
            </a:r>
            <a:r>
              <a:rPr lang="ar-SA" dirty="0">
                <a:latin typeface="Alexandria SemiBold" pitchFamily="2" charset="-78"/>
                <a:cs typeface="Alexandria SemiBold" pitchFamily="2" charset="-78"/>
              </a:rPr>
              <a:t>وواقعية، مما يعزز من تجربة المشاهدة. </a:t>
            </a:r>
            <a:r>
              <a:rPr lang="ar-SA" dirty="0" smtClean="0">
                <a:latin typeface="Alexandria SemiBold" pitchFamily="2" charset="-78"/>
                <a:cs typeface="Alexandria SemiBold" pitchFamily="2" charset="-78"/>
              </a:rPr>
              <a:t>ويعتمد </a:t>
            </a:r>
            <a:r>
              <a:rPr lang="ar-SA" dirty="0">
                <a:latin typeface="Alexandria SemiBold" pitchFamily="2" charset="-78"/>
                <a:cs typeface="Alexandria SemiBold" pitchFamily="2" charset="-78"/>
              </a:rPr>
              <a:t>اختيار النوع المناسب من الأشكال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الرسالة المراد توصيلها والسياق الذي يتم فيه استخدام التصميم</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sp>
        <p:nvSpPr>
          <p:cNvPr id="21" name="Freeform 8"/>
          <p:cNvSpPr/>
          <p:nvPr/>
        </p:nvSpPr>
        <p:spPr>
          <a:xfrm>
            <a:off x="75053" y="2204941"/>
            <a:ext cx="1213839" cy="1218408"/>
          </a:xfrm>
          <a:custGeom>
            <a:avLst/>
            <a:gdLst/>
            <a:ahLst/>
            <a:cxnLst/>
            <a:rect l="l" t="t" r="r" b="b"/>
            <a:pathLst>
              <a:path w="3303603" h="3316038">
                <a:moveTo>
                  <a:pt x="0" y="0"/>
                </a:moveTo>
                <a:lnTo>
                  <a:pt x="3303603" y="0"/>
                </a:lnTo>
                <a:lnTo>
                  <a:pt x="3303603" y="3316038"/>
                </a:lnTo>
                <a:lnTo>
                  <a:pt x="0" y="3316038"/>
                </a:lnTo>
                <a:lnTo>
                  <a:pt x="0" y="0"/>
                </a:lnTo>
                <a:close/>
              </a:path>
            </a:pathLst>
          </a:custGeom>
          <a:blipFill>
            <a:blip r:embed="rId5"/>
            <a:stretch>
              <a:fillRect/>
            </a:stretch>
          </a:blipFill>
        </p:spPr>
      </p:sp>
      <p:sp>
        <p:nvSpPr>
          <p:cNvPr id="18" name="Freeform 17"/>
          <p:cNvSpPr/>
          <p:nvPr/>
        </p:nvSpPr>
        <p:spPr>
          <a:xfrm>
            <a:off x="-51278" y="4027982"/>
            <a:ext cx="2621285" cy="2395710"/>
          </a:xfrm>
          <a:custGeom>
            <a:avLst/>
            <a:gdLst/>
            <a:ahLst/>
            <a:cxnLst/>
            <a:rect l="l" t="t" r="r" b="b"/>
            <a:pathLst>
              <a:path w="4574480" h="4249383">
                <a:moveTo>
                  <a:pt x="0" y="0"/>
                </a:moveTo>
                <a:lnTo>
                  <a:pt x="4574480" y="0"/>
                </a:lnTo>
                <a:lnTo>
                  <a:pt x="4574480" y="4249383"/>
                </a:lnTo>
                <a:lnTo>
                  <a:pt x="0" y="4249383"/>
                </a:lnTo>
                <a:lnTo>
                  <a:pt x="0" y="0"/>
                </a:lnTo>
                <a:close/>
              </a:path>
            </a:pathLst>
          </a:custGeom>
          <a:blipFill>
            <a:blip r:embed="rId6"/>
            <a:stretch>
              <a:fillRect l="-18179" t="-18845" r="-38378"/>
            </a:stretch>
          </a:blipFill>
        </p:spPr>
        <p:txBody>
          <a:bodyPr/>
          <a:lstStyle/>
          <a:p>
            <a:endParaRPr lang="ar-SA"/>
          </a:p>
        </p:txBody>
      </p:sp>
      <p:sp>
        <p:nvSpPr>
          <p:cNvPr id="2" name="Oval 1"/>
          <p:cNvSpPr/>
          <p:nvPr/>
        </p:nvSpPr>
        <p:spPr>
          <a:xfrm>
            <a:off x="1259364" y="2959857"/>
            <a:ext cx="1113544" cy="1090759"/>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36419089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20871" y="2469188"/>
            <a:ext cx="8285041" cy="3856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20872" y="2493528"/>
            <a:ext cx="8198436" cy="3831818"/>
          </a:xfrm>
          <a:prstGeom prst="rect">
            <a:avLst/>
          </a:prstGeom>
          <a:noFill/>
        </p:spPr>
        <p:txBody>
          <a:bodyPr wrap="square" rtlCol="0">
            <a:spAutoFit/>
          </a:bodyPr>
          <a:lstStyle/>
          <a:p>
            <a:pPr marL="39687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الملمس </a:t>
            </a:r>
            <a:r>
              <a:rPr lang="en-US" dirty="0" smtClean="0">
                <a:solidFill>
                  <a:schemeClr val="accent1"/>
                </a:solidFill>
                <a:latin typeface="Alexandria SemiBold" pitchFamily="2" charset="-78"/>
                <a:cs typeface="Alexandria SemiBold" pitchFamily="2" charset="-78"/>
              </a:rPr>
              <a:t>Texture</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يشير </a:t>
            </a:r>
            <a:r>
              <a:rPr lang="ar-SA" dirty="0">
                <a:latin typeface="Alexandria SemiBold" pitchFamily="2" charset="-78"/>
                <a:cs typeface="Alexandria SemiBold" pitchFamily="2" charset="-78"/>
              </a:rPr>
              <a:t>إلى السطح أو الإحساس الذي يمكن رؤيته أو الشعور به. يمكن أن يكون ملمسًا حقيقيًا (مثل الخشب أو القماش) أو ملمسًا بصريًا (يظهر من خلال التصميم).</a:t>
            </a:r>
          </a:p>
          <a:p>
            <a:pPr algn="r" rtl="1">
              <a:lnSpc>
                <a:spcPct val="150000"/>
              </a:lnSpc>
            </a:pPr>
            <a:r>
              <a:rPr lang="ar-SA" dirty="0">
                <a:solidFill>
                  <a:srgbClr val="C00000"/>
                </a:solidFill>
                <a:latin typeface="Alexandria SemiBold" pitchFamily="2" charset="-78"/>
                <a:cs typeface="Alexandria SemiBold" pitchFamily="2" charset="-78"/>
              </a:rPr>
              <a:t>أنواع الملمس:</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الملمس الحقيقي: </a:t>
            </a:r>
            <a:r>
              <a:rPr lang="ar-SA" dirty="0">
                <a:latin typeface="Alexandria SemiBold" pitchFamily="2" charset="-78"/>
                <a:cs typeface="Alexandria SemiBold" pitchFamily="2" charset="-78"/>
              </a:rPr>
              <a:t>يمكن </a:t>
            </a:r>
            <a:r>
              <a:rPr lang="ar-SA" dirty="0" smtClean="0">
                <a:latin typeface="Alexandria SemiBold" pitchFamily="2" charset="-78"/>
                <a:cs typeface="Alexandria SemiBold" pitchFamily="2" charset="-78"/>
              </a:rPr>
              <a:t>لمصمم الإعلان </a:t>
            </a:r>
            <a:r>
              <a:rPr lang="ar-SA" dirty="0">
                <a:latin typeface="Alexandria SemiBold" pitchFamily="2" charset="-78"/>
                <a:cs typeface="Alexandria SemiBold" pitchFamily="2" charset="-78"/>
              </a:rPr>
              <a:t>استخدام مواد حقيقية مثل الورق، القماش، أو أي مادة أخرى لإضفاء احساس ملموس على التصميم.</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الملمس البصري</a:t>
            </a:r>
            <a:r>
              <a:rPr lang="ar-SA" dirty="0">
                <a:latin typeface="Alexandria SemiBold" pitchFamily="2" charset="-78"/>
                <a:cs typeface="Alexandria SemiBold" pitchFamily="2" charset="-78"/>
              </a:rPr>
              <a:t>: يُستخدم في التصميمات الرقمية، حيث يُظهر الملمس من خلال الرسوم أو الأنماط مثل النقوش أو التدرجات، دون أن يكون له وجود </a:t>
            </a:r>
            <a:r>
              <a:rPr lang="ar-SA" dirty="0" smtClean="0">
                <a:latin typeface="Alexandria SemiBold" pitchFamily="2" charset="-78"/>
                <a:cs typeface="Alexandria SemiBold" pitchFamily="2" charset="-78"/>
              </a:rPr>
              <a:t>فيزيائي.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44" y="2660862"/>
            <a:ext cx="3147951" cy="2293275"/>
          </a:xfrm>
          <a:prstGeom prst="rect">
            <a:avLst/>
          </a:prstGeom>
        </p:spPr>
      </p:pic>
      <p:sp>
        <p:nvSpPr>
          <p:cNvPr id="18" name="Freeform 17"/>
          <p:cNvSpPr/>
          <p:nvPr/>
        </p:nvSpPr>
        <p:spPr>
          <a:xfrm>
            <a:off x="0" y="5103359"/>
            <a:ext cx="3655017" cy="1304257"/>
          </a:xfrm>
          <a:custGeom>
            <a:avLst/>
            <a:gdLst/>
            <a:ahLst/>
            <a:cxnLst/>
            <a:rect l="l" t="t" r="r" b="b"/>
            <a:pathLst>
              <a:path w="10243703" h="3062969">
                <a:moveTo>
                  <a:pt x="0" y="0"/>
                </a:moveTo>
                <a:lnTo>
                  <a:pt x="10243704" y="0"/>
                </a:lnTo>
                <a:lnTo>
                  <a:pt x="10243704" y="3062969"/>
                </a:lnTo>
                <a:lnTo>
                  <a:pt x="0" y="3062969"/>
                </a:lnTo>
                <a:lnTo>
                  <a:pt x="0" y="0"/>
                </a:lnTo>
                <a:close/>
              </a:path>
            </a:pathLst>
          </a:custGeom>
          <a:blipFill>
            <a:blip r:embed="rId6"/>
            <a:stretch>
              <a:fillRect/>
            </a:stretch>
          </a:blipFill>
        </p:spPr>
        <p:txBody>
          <a:bodyPr/>
          <a:lstStyle/>
          <a:p>
            <a:endParaRPr lang="ar-SA"/>
          </a:p>
        </p:txBody>
      </p:sp>
    </p:spTree>
    <p:extLst>
      <p:ext uri="{BB962C8B-B14F-4D97-AF65-F5344CB8AC3E}">
        <p14:creationId xmlns:p14="http://schemas.microsoft.com/office/powerpoint/2010/main" val="12442691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67056" y="2469189"/>
            <a:ext cx="8815428" cy="3685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98845" y="2634526"/>
            <a:ext cx="8758496" cy="3416320"/>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وظائف </a:t>
            </a:r>
            <a:r>
              <a:rPr lang="ar-SA" dirty="0">
                <a:solidFill>
                  <a:schemeClr val="accent1"/>
                </a:solidFill>
                <a:latin typeface="Alexandria SemiBold" pitchFamily="2" charset="-78"/>
                <a:cs typeface="Alexandria SemiBold" pitchFamily="2" charset="-78"/>
              </a:rPr>
              <a:t>الملمس في </a:t>
            </a:r>
            <a:r>
              <a:rPr lang="ar-SA" dirty="0" smtClean="0">
                <a:solidFill>
                  <a:schemeClr val="accent1"/>
                </a:solidFill>
                <a:latin typeface="Alexandria SemiBold" pitchFamily="2" charset="-78"/>
                <a:cs typeface="Alexandria SemiBold" pitchFamily="2" charset="-78"/>
              </a:rPr>
              <a:t>تصميم الإعلان:</a:t>
            </a:r>
            <a:endParaRPr lang="ar-SA" dirty="0">
              <a:solidFill>
                <a:schemeClr val="accent1"/>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إضافة العمق: </a:t>
            </a:r>
            <a:r>
              <a:rPr lang="ar-SA" dirty="0">
                <a:latin typeface="Alexandria SemiBold" pitchFamily="2" charset="-78"/>
                <a:cs typeface="Alexandria SemiBold" pitchFamily="2" charset="-78"/>
              </a:rPr>
              <a:t>يساهم الملمس في خلق إحساس بالعمق ويعزز من التجربة البصرية، مما يجعل التصميم أكثر جاذبية.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تحديد الهوية: </a:t>
            </a:r>
            <a:r>
              <a:rPr lang="ar-SA" dirty="0">
                <a:latin typeface="Alexandria SemiBold" pitchFamily="2" charset="-78"/>
                <a:cs typeface="Alexandria SemiBold" pitchFamily="2" charset="-78"/>
              </a:rPr>
              <a:t>يمكن أن يعكس الملمس شخصية العلامة التجارية. على سبيل المثال، استخدام ملمس ناعم قد يعبر عن </a:t>
            </a:r>
            <a:r>
              <a:rPr lang="ar-SA" dirty="0" smtClean="0">
                <a:latin typeface="Alexandria SemiBold" pitchFamily="2" charset="-78"/>
                <a:cs typeface="Alexandria SemiBold" pitchFamily="2" charset="-78"/>
              </a:rPr>
              <a:t>الفخامة ويعكس جودة واحترافية العلامة التجارية، </a:t>
            </a:r>
            <a:r>
              <a:rPr lang="ar-SA" dirty="0">
                <a:latin typeface="Alexandria SemiBold" pitchFamily="2" charset="-78"/>
                <a:cs typeface="Alexandria SemiBold" pitchFamily="2" charset="-78"/>
              </a:rPr>
              <a:t>بينما الملمس الخشن قد يعبر عن القوة أو الاستدامة.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خلق التباين: </a:t>
            </a:r>
            <a:r>
              <a:rPr lang="ar-SA" dirty="0">
                <a:latin typeface="Alexandria SemiBold" pitchFamily="2" charset="-78"/>
                <a:cs typeface="Alexandria SemiBold" pitchFamily="2" charset="-78"/>
              </a:rPr>
              <a:t>يمكن أن يُستخدم الملمس لخلق تباين بين العناصر، مما يساعد في توجيه انتباه المشاهد إلى النقاط الرئيسية في التصميم</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356" y="1998437"/>
            <a:ext cx="1976438" cy="2557743"/>
          </a:xfrm>
          <a:prstGeom prst="rect">
            <a:avLst/>
          </a:prstGeom>
        </p:spPr>
      </p:pic>
      <p:pic>
        <p:nvPicPr>
          <p:cNvPr id="2" name="Picture 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0944" y="4605463"/>
            <a:ext cx="2867056" cy="1768522"/>
          </a:xfrm>
          <a:prstGeom prst="rect">
            <a:avLst/>
          </a:prstGeom>
        </p:spPr>
      </p:pic>
    </p:spTree>
    <p:extLst>
      <p:ext uri="{BB962C8B-B14F-4D97-AF65-F5344CB8AC3E}">
        <p14:creationId xmlns:p14="http://schemas.microsoft.com/office/powerpoint/2010/main" val="31114162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4185" y="2414596"/>
            <a:ext cx="8709934" cy="387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31933" y="2405164"/>
            <a:ext cx="8441117" cy="3831818"/>
          </a:xfrm>
          <a:prstGeom prst="rect">
            <a:avLst/>
          </a:prstGeom>
          <a:noFill/>
        </p:spPr>
        <p:txBody>
          <a:bodyPr wrap="square" rtlCol="0">
            <a:spAutoFit/>
          </a:bodyPr>
          <a:lstStyle/>
          <a:p>
            <a:pPr marL="341313" indent="-287338"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الفراغ: </a:t>
            </a:r>
            <a:r>
              <a:rPr lang="en-US" dirty="0" smtClean="0">
                <a:solidFill>
                  <a:schemeClr val="accent1"/>
                </a:solidFill>
                <a:latin typeface="Alexandria SemiBold" pitchFamily="2" charset="-78"/>
                <a:cs typeface="Alexandria SemiBold" pitchFamily="2" charset="-78"/>
              </a:rPr>
              <a:t>Space</a:t>
            </a:r>
            <a:r>
              <a:rPr lang="ar-SA" dirty="0" smtClean="0">
                <a:solidFill>
                  <a:schemeClr val="accent1"/>
                </a:solidFill>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ويطلق عليها بالمساحات السلبية أو المساحات البيضاء . ويقصد به المساحة الفارغة المحيطة </a:t>
            </a:r>
            <a:r>
              <a:rPr lang="ar-SA" dirty="0">
                <a:latin typeface="Alexandria SemiBold" pitchFamily="2" charset="-78"/>
                <a:cs typeface="Alexandria SemiBold" pitchFamily="2" charset="-78"/>
              </a:rPr>
              <a:t>بالعناصر في </a:t>
            </a:r>
            <a:r>
              <a:rPr lang="ar-SA" dirty="0" smtClean="0">
                <a:latin typeface="Alexandria SemiBold" pitchFamily="2" charset="-78"/>
                <a:cs typeface="Alexandria SemiBold" pitchFamily="2" charset="-78"/>
              </a:rPr>
              <a:t>التصميم والتي </a:t>
            </a:r>
            <a:r>
              <a:rPr lang="ar-SA" dirty="0">
                <a:latin typeface="Alexandria SemiBold" pitchFamily="2" charset="-78"/>
                <a:cs typeface="Alexandria SemiBold" pitchFamily="2" charset="-78"/>
              </a:rPr>
              <a:t>لا تحتوي على </a:t>
            </a:r>
            <a:r>
              <a:rPr lang="ar-SA" dirty="0" smtClean="0">
                <a:latin typeface="Alexandria SemiBold" pitchFamily="2" charset="-78"/>
                <a:cs typeface="Alexandria SemiBold" pitchFamily="2" charset="-78"/>
              </a:rPr>
              <a:t>أي عناصر بصرية. ويُعتبر الفراغ جزءًا </a:t>
            </a:r>
            <a:r>
              <a:rPr lang="ar-SA" dirty="0">
                <a:latin typeface="Alexandria SemiBold" pitchFamily="2" charset="-78"/>
                <a:cs typeface="Alexandria SemiBold" pitchFamily="2" charset="-78"/>
              </a:rPr>
              <a:t>لا يتجزأ من التصميم نفسه، حيث ي</a:t>
            </a:r>
            <a:r>
              <a:rPr lang="ar-SA" dirty="0" smtClean="0">
                <a:latin typeface="Alexandria SemiBold" pitchFamily="2" charset="-78"/>
                <a:cs typeface="Alexandria SemiBold" pitchFamily="2" charset="-78"/>
              </a:rPr>
              <a:t>سهم </a:t>
            </a:r>
            <a:r>
              <a:rPr lang="ar-SA" dirty="0">
                <a:latin typeface="Alexandria SemiBold" pitchFamily="2" charset="-78"/>
                <a:cs typeface="Alexandria SemiBold" pitchFamily="2" charset="-78"/>
              </a:rPr>
              <a:t>في تشكيل التكوين </a:t>
            </a:r>
            <a:r>
              <a:rPr lang="ar-SA" dirty="0" smtClean="0">
                <a:latin typeface="Alexandria SemiBold" pitchFamily="2" charset="-78"/>
                <a:cs typeface="Alexandria SemiBold" pitchFamily="2" charset="-78"/>
              </a:rPr>
              <a:t>البصري للإعلان مما يعزز </a:t>
            </a:r>
            <a:r>
              <a:rPr lang="ar-SA" dirty="0">
                <a:latin typeface="Alexandria SemiBold" pitchFamily="2" charset="-78"/>
                <a:cs typeface="Alexandria SemiBold" pitchFamily="2" charset="-78"/>
              </a:rPr>
              <a:t>من وضوح </a:t>
            </a:r>
            <a:r>
              <a:rPr lang="ar-SA" dirty="0" smtClean="0">
                <a:latin typeface="Alexandria SemiBold" pitchFamily="2" charset="-78"/>
                <a:cs typeface="Alexandria SemiBold" pitchFamily="2" charset="-78"/>
              </a:rPr>
              <a:t>كافة عناصره. </a:t>
            </a:r>
          </a:p>
          <a:p>
            <a:pPr algn="r" rtl="1">
              <a:lnSpc>
                <a:spcPct val="150000"/>
              </a:lnSpc>
            </a:pPr>
            <a:r>
              <a:rPr lang="ar-SA" dirty="0" smtClean="0">
                <a:solidFill>
                  <a:srgbClr val="002060"/>
                </a:solidFill>
                <a:latin typeface="Alexandria SemiBold" pitchFamily="2" charset="-78"/>
                <a:cs typeface="Alexandria SemiBold" pitchFamily="2" charset="-78"/>
              </a:rPr>
              <a:t>وظائف الفراغ في التصميم:</a:t>
            </a:r>
            <a:endParaRPr lang="ar-SA"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ت</a:t>
            </a:r>
            <a:r>
              <a:rPr lang="ar-SA" dirty="0" smtClean="0">
                <a:solidFill>
                  <a:schemeClr val="accent2">
                    <a:lumMod val="75000"/>
                  </a:schemeClr>
                </a:solidFill>
                <a:latin typeface="Alexandria SemiBold" pitchFamily="2" charset="-78"/>
                <a:cs typeface="Alexandria SemiBold" pitchFamily="2" charset="-78"/>
              </a:rPr>
              <a:t>حسين الوضوح</a:t>
            </a:r>
            <a:r>
              <a:rPr lang="en-US" dirty="0" smtClean="0">
                <a:solidFill>
                  <a:schemeClr val="accent2">
                    <a:lumMod val="75000"/>
                  </a:schemeClr>
                </a:solidFill>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يساعد </a:t>
            </a:r>
            <a:r>
              <a:rPr lang="ar-SA" dirty="0">
                <a:latin typeface="Alexandria SemiBold" pitchFamily="2" charset="-78"/>
                <a:cs typeface="Alexandria SemiBold" pitchFamily="2" charset="-78"/>
              </a:rPr>
              <a:t>الفراغ في </a:t>
            </a:r>
            <a:r>
              <a:rPr lang="ar-SA" dirty="0" smtClean="0">
                <a:latin typeface="Alexandria SemiBold" pitchFamily="2" charset="-78"/>
                <a:cs typeface="Alexandria SemiBold" pitchFamily="2" charset="-78"/>
              </a:rPr>
              <a:t>تحسين </a:t>
            </a:r>
            <a:r>
              <a:rPr lang="ar-SA" dirty="0">
                <a:latin typeface="Alexandria SemiBold" pitchFamily="2" charset="-78"/>
                <a:cs typeface="Alexandria SemiBold" pitchFamily="2" charset="-78"/>
              </a:rPr>
              <a:t>القراءة من خلال توفير </a:t>
            </a:r>
            <a:r>
              <a:rPr lang="ar-SA" dirty="0" smtClean="0">
                <a:latin typeface="Alexandria SemiBold" pitchFamily="2" charset="-78"/>
                <a:cs typeface="Alexandria SemiBold" pitchFamily="2" charset="-78"/>
              </a:rPr>
              <a:t>مسافات كافية بين الكلمات والفقرات، كما يتيح للمستخدم </a:t>
            </a:r>
            <a:r>
              <a:rPr lang="ar-SA" dirty="0">
                <a:latin typeface="Alexandria SemiBold" pitchFamily="2" charset="-78"/>
                <a:cs typeface="Alexandria SemiBold" pitchFamily="2" charset="-78"/>
              </a:rPr>
              <a:t>التركيز على العناصر الأساسية دون </a:t>
            </a:r>
            <a:r>
              <a:rPr lang="ar-SA" dirty="0" smtClean="0">
                <a:latin typeface="Alexandria SemiBold" pitchFamily="2" charset="-78"/>
                <a:cs typeface="Alexandria SemiBold" pitchFamily="2" charset="-78"/>
              </a:rPr>
              <a:t>تشتت</a:t>
            </a:r>
            <a:r>
              <a:rPr lang="ar-SA" dirty="0">
                <a:latin typeface="Alexandria SemiBold" pitchFamily="2" charset="-78"/>
                <a:cs typeface="Alexandria SemiBold" pitchFamily="2" charset="-78"/>
              </a:rPr>
              <a:t>، مما يجعل التصميم أكثر وضوحًا</a:t>
            </a:r>
            <a:r>
              <a:rPr lang="en-US" dirty="0" smtClean="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71439"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04" y="2704088"/>
            <a:ext cx="2598131" cy="32542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149657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6281" y="2412529"/>
            <a:ext cx="7929349" cy="3737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43700" y="2552584"/>
            <a:ext cx="7547213" cy="3462486"/>
          </a:xfrm>
          <a:prstGeom prst="rect">
            <a:avLst/>
          </a:prstGeom>
          <a:noFill/>
        </p:spPr>
        <p:txBody>
          <a:bodyPr wrap="square" rtlCol="0">
            <a:spAutoFit/>
          </a:bodyPr>
          <a:lstStyle/>
          <a:p>
            <a:pPr algn="r" rtl="1">
              <a:lnSpc>
                <a:spcPct val="150000"/>
              </a:lnSpc>
            </a:pPr>
            <a:r>
              <a:rPr lang="ar-SA" dirty="0" smtClean="0">
                <a:solidFill>
                  <a:srgbClr val="002060"/>
                </a:solidFill>
                <a:latin typeface="Alexandria SemiBold" pitchFamily="2" charset="-78"/>
                <a:cs typeface="Alexandria SemiBold" pitchFamily="2" charset="-78"/>
              </a:rPr>
              <a:t>   وظائف الفراغ في التصميم:</a:t>
            </a:r>
            <a:endParaRPr lang="ar-SA"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startAt="2"/>
            </a:pPr>
            <a:r>
              <a:rPr lang="ar-SA" dirty="0" smtClean="0">
                <a:solidFill>
                  <a:schemeClr val="accent2">
                    <a:lumMod val="75000"/>
                  </a:schemeClr>
                </a:solidFill>
                <a:latin typeface="Alexandria SemiBold" pitchFamily="2" charset="-78"/>
                <a:cs typeface="Alexandria SemiBold" pitchFamily="2" charset="-78"/>
              </a:rPr>
              <a:t>توجيه </a:t>
            </a:r>
            <a:r>
              <a:rPr lang="ar-SA" dirty="0" smtClean="0">
                <a:solidFill>
                  <a:schemeClr val="accent2">
                    <a:lumMod val="75000"/>
                  </a:schemeClr>
                </a:solidFill>
                <a:latin typeface="Alexandria SemiBold" pitchFamily="2" charset="-78"/>
                <a:cs typeface="Alexandria SemiBold" pitchFamily="2" charset="-78"/>
              </a:rPr>
              <a:t>العين</a:t>
            </a:r>
            <a:r>
              <a:rPr lang="ar-SA" dirty="0">
                <a:solidFill>
                  <a:schemeClr val="accent2">
                    <a:lumMod val="75000"/>
                  </a:schemeClr>
                </a:solidFill>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يُستخدم الفراغ </a:t>
            </a:r>
            <a:r>
              <a:rPr lang="ar-SA" dirty="0" smtClean="0">
                <a:latin typeface="Alexandria SemiBold" pitchFamily="2" charset="-78"/>
                <a:cs typeface="Alexandria SemiBold" pitchFamily="2" charset="-78"/>
              </a:rPr>
              <a:t>في توجيه </a:t>
            </a:r>
            <a:r>
              <a:rPr lang="ar-SA" dirty="0">
                <a:latin typeface="Alexandria SemiBold" pitchFamily="2" charset="-78"/>
                <a:cs typeface="Alexandria SemiBold" pitchFamily="2" charset="-78"/>
              </a:rPr>
              <a:t>عين </a:t>
            </a:r>
            <a:r>
              <a:rPr lang="ar-SA" dirty="0" smtClean="0">
                <a:latin typeface="Alexandria SemiBold" pitchFamily="2" charset="-78"/>
                <a:cs typeface="Alexandria SemiBold" pitchFamily="2" charset="-78"/>
              </a:rPr>
              <a:t>المستخدم </a:t>
            </a:r>
            <a:r>
              <a:rPr lang="ar-SA" dirty="0">
                <a:latin typeface="Alexandria SemiBold" pitchFamily="2" charset="-78"/>
                <a:cs typeface="Alexandria SemiBold" pitchFamily="2" charset="-78"/>
              </a:rPr>
              <a:t>إلى النقاط </a:t>
            </a:r>
            <a:r>
              <a:rPr lang="ar-SA" dirty="0" smtClean="0">
                <a:latin typeface="Alexandria SemiBold" pitchFamily="2" charset="-78"/>
                <a:cs typeface="Alexandria SemiBold" pitchFamily="2" charset="-78"/>
              </a:rPr>
              <a:t>المهمة   </a:t>
            </a:r>
            <a:r>
              <a:rPr lang="ar-SA" dirty="0">
                <a:latin typeface="Alexandria SemiBold" pitchFamily="2" charset="-78"/>
                <a:cs typeface="Alexandria SemiBold" pitchFamily="2" charset="-78"/>
              </a:rPr>
              <a:t>أو الرسائل الرئيسية في </a:t>
            </a:r>
            <a:r>
              <a:rPr lang="ar-SA" dirty="0" smtClean="0">
                <a:latin typeface="Alexandria SemiBold" pitchFamily="2" charset="-78"/>
                <a:cs typeface="Alexandria SemiBold" pitchFamily="2" charset="-78"/>
              </a:rPr>
              <a:t>الإعلان، </a:t>
            </a:r>
            <a:r>
              <a:rPr lang="ar-SA" dirty="0">
                <a:latin typeface="Alexandria SemiBold" pitchFamily="2" charset="-78"/>
                <a:cs typeface="Alexandria SemiBold" pitchFamily="2" charset="-78"/>
              </a:rPr>
              <a:t>مما يساعد في تسلسل المعلومات</a:t>
            </a:r>
            <a:r>
              <a:rPr lang="en-US" dirty="0">
                <a:latin typeface="Alexandria SemiBold" pitchFamily="2" charset="-78"/>
                <a:cs typeface="Alexandria SemiBold" pitchFamily="2" charset="-78"/>
              </a:rPr>
              <a:t>. </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خلق </a:t>
            </a:r>
            <a:r>
              <a:rPr lang="ar-SA" dirty="0" smtClean="0">
                <a:solidFill>
                  <a:schemeClr val="accent2">
                    <a:lumMod val="75000"/>
                  </a:schemeClr>
                </a:solidFill>
                <a:latin typeface="Alexandria SemiBold" pitchFamily="2" charset="-78"/>
                <a:cs typeface="Alexandria SemiBold" pitchFamily="2" charset="-78"/>
              </a:rPr>
              <a:t>التوازن: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يساعد </a:t>
            </a:r>
            <a:r>
              <a:rPr lang="ar-SA" dirty="0">
                <a:latin typeface="Alexandria SemiBold" pitchFamily="2" charset="-78"/>
                <a:cs typeface="Alexandria SemiBold" pitchFamily="2" charset="-78"/>
              </a:rPr>
              <a:t>في تحقيق توازن بصري بين العناصر، مما يجعل التصميم أكثر جاذبية وراحة للعين</a:t>
            </a:r>
            <a:r>
              <a:rPr lang="en-US" dirty="0" smtClean="0">
                <a:latin typeface="Alexandria SemiBold" pitchFamily="2" charset="-78"/>
                <a:cs typeface="Alexandria SemiBold" pitchFamily="2" charset="-78"/>
              </a:rPr>
              <a:t>.</a:t>
            </a:r>
          </a:p>
          <a:p>
            <a:pPr algn="r" rtl="1">
              <a:lnSpc>
                <a:spcPct val="150000"/>
              </a:lnSpc>
            </a:pPr>
            <a:r>
              <a:rPr lang="ar-SA" dirty="0">
                <a:solidFill>
                  <a:srgbClr val="0070C0"/>
                </a:solidFill>
                <a:latin typeface="Alexandria SemiBold" pitchFamily="2" charset="-78"/>
                <a:cs typeface="Alexandria SemiBold" pitchFamily="2" charset="-78"/>
              </a:rPr>
              <a:t> </a:t>
            </a:r>
            <a:r>
              <a:rPr lang="ar-SA" dirty="0" smtClean="0">
                <a:solidFill>
                  <a:srgbClr val="0070C0"/>
                </a:solidFill>
                <a:latin typeface="Alexandria SemiBold" pitchFamily="2" charset="-78"/>
                <a:cs typeface="Alexandria SemiBold" pitchFamily="2" charset="-78"/>
              </a:rPr>
              <a:t>     العلامات التجارية </a:t>
            </a:r>
            <a:r>
              <a:rPr lang="ar-SA" dirty="0">
                <a:solidFill>
                  <a:srgbClr val="0070C0"/>
                </a:solidFill>
                <a:latin typeface="Alexandria SemiBold" pitchFamily="2" charset="-78"/>
                <a:cs typeface="Alexandria SemiBold" pitchFamily="2" charset="-78"/>
              </a:rPr>
              <a:t>الناجحة تعتمد على </a:t>
            </a:r>
            <a:r>
              <a:rPr lang="ar-SA" dirty="0" smtClean="0">
                <a:solidFill>
                  <a:srgbClr val="0070C0"/>
                </a:solidFill>
                <a:latin typeface="Alexandria SemiBold" pitchFamily="2" charset="-78"/>
                <a:cs typeface="Alexandria SemiBold" pitchFamily="2" charset="-78"/>
              </a:rPr>
              <a:t>الفراغ؛ </a:t>
            </a:r>
            <a:r>
              <a:rPr lang="ar-SA" dirty="0">
                <a:solidFill>
                  <a:srgbClr val="0070C0"/>
                </a:solidFill>
                <a:latin typeface="Alexandria SemiBold" pitchFamily="2" charset="-78"/>
                <a:cs typeface="Alexandria SemiBold" pitchFamily="2" charset="-78"/>
              </a:rPr>
              <a:t>لإضافة </a:t>
            </a:r>
            <a:r>
              <a:rPr lang="ar-SA" dirty="0" smtClean="0">
                <a:solidFill>
                  <a:srgbClr val="0070C0"/>
                </a:solidFill>
                <a:latin typeface="Alexandria SemiBold" pitchFamily="2" charset="-78"/>
                <a:cs typeface="Alexandria SemiBold" pitchFamily="2" charset="-78"/>
              </a:rPr>
              <a:t>العمق </a:t>
            </a:r>
            <a:r>
              <a:rPr lang="ar-SA" dirty="0">
                <a:solidFill>
                  <a:srgbClr val="0070C0"/>
                </a:solidFill>
                <a:latin typeface="Alexandria SemiBold" pitchFamily="2" charset="-78"/>
                <a:cs typeface="Alexandria SemiBold" pitchFamily="2" charset="-78"/>
              </a:rPr>
              <a:t>وإبراز الشكل </a:t>
            </a:r>
            <a:r>
              <a:rPr lang="ar-SA" dirty="0" smtClean="0">
                <a:solidFill>
                  <a:srgbClr val="0070C0"/>
                </a:solidFill>
                <a:latin typeface="Alexandria SemiBold" pitchFamily="2" charset="-78"/>
                <a:cs typeface="Alexandria SemiBold" pitchFamily="2" charset="-78"/>
              </a:rPr>
              <a:t>العام</a:t>
            </a:r>
            <a:r>
              <a:rPr lang="ar-SA" sz="2000" dirty="0" smtClean="0">
                <a:solidFill>
                  <a:srgbClr val="0070C0"/>
                </a:solidFill>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206" y="2717789"/>
            <a:ext cx="3066777" cy="3246286"/>
          </a:xfrm>
          <a:prstGeom prst="rect">
            <a:avLst/>
          </a:prstGeom>
        </p:spPr>
      </p:pic>
    </p:spTree>
    <p:extLst>
      <p:ext uri="{BB962C8B-B14F-4D97-AF65-F5344CB8AC3E}">
        <p14:creationId xmlns:p14="http://schemas.microsoft.com/office/powerpoint/2010/main" val="34329887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31" name="Rectangle: Rounded Corners 24">
            <a:extLst>
              <a:ext uri="{FF2B5EF4-FFF2-40B4-BE49-F238E27FC236}">
                <a16:creationId xmlns:a16="http://schemas.microsoft.com/office/drawing/2014/main" id="{2BC869EB-5623-4AA1-9123-4AF9DF916049}"/>
              </a:ext>
            </a:extLst>
          </p:cNvPr>
          <p:cNvSpPr/>
          <p:nvPr/>
        </p:nvSpPr>
        <p:spPr>
          <a:xfrm>
            <a:off x="171390" y="2609385"/>
            <a:ext cx="4144132" cy="3620447"/>
          </a:xfrm>
          <a:prstGeom prst="roundRect">
            <a:avLst>
              <a:gd name="adj" fmla="val 6140"/>
            </a:avLst>
          </a:prstGeom>
          <a:solidFill>
            <a:srgbClr val="2A71B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376053" y="2428439"/>
            <a:ext cx="7377331" cy="3917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0896" y="2419334"/>
            <a:ext cx="7316579" cy="4062651"/>
          </a:xfrm>
          <a:prstGeom prst="rect">
            <a:avLst/>
          </a:prstGeom>
          <a:noFill/>
        </p:spPr>
        <p:txBody>
          <a:bodyPr wrap="square" rtlCol="0">
            <a:spAutoFit/>
          </a:bodyPr>
          <a:lstStyle/>
          <a:p>
            <a:pPr marL="396875"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الألوان </a:t>
            </a:r>
            <a:r>
              <a:rPr lang="en-US" dirty="0" smtClean="0">
                <a:solidFill>
                  <a:schemeClr val="accent1"/>
                </a:solidFill>
                <a:latin typeface="Alexandria SemiBold" pitchFamily="2" charset="-78"/>
                <a:cs typeface="Alexandria SemiBold" pitchFamily="2" charset="-78"/>
              </a:rPr>
              <a:t>Colors</a:t>
            </a:r>
            <a:r>
              <a:rPr lang="ar-SA" dirty="0" smtClean="0">
                <a:solidFill>
                  <a:schemeClr val="accent1"/>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وتنقسم إلى:</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الألوان </a:t>
            </a:r>
            <a:r>
              <a:rPr lang="ar-SA" dirty="0" smtClean="0">
                <a:solidFill>
                  <a:srgbClr val="C00000"/>
                </a:solidFill>
                <a:latin typeface="Alexandria SemiBold" pitchFamily="2" charset="-78"/>
                <a:cs typeface="Alexandria SemiBold" pitchFamily="2" charset="-78"/>
              </a:rPr>
              <a:t>الدافئة </a:t>
            </a:r>
            <a:r>
              <a:rPr lang="en-US" sz="1400" dirty="0" smtClean="0">
                <a:latin typeface="Alexandria SemiBold" pitchFamily="2" charset="-78"/>
                <a:cs typeface="Alexandria SemiBold" pitchFamily="2" charset="-78"/>
              </a:rPr>
              <a:t>Warm Colors</a:t>
            </a:r>
            <a:r>
              <a:rPr lang="ar-SA" dirty="0" smtClean="0">
                <a:solidFill>
                  <a:srgbClr val="C00000"/>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هي </a:t>
            </a:r>
            <a:r>
              <a:rPr lang="ar-SA" sz="1600" dirty="0">
                <a:latin typeface="Alexandria SemiBold" pitchFamily="2" charset="-78"/>
                <a:cs typeface="Alexandria SemiBold" pitchFamily="2" charset="-78"/>
              </a:rPr>
              <a:t>الألوان التي </a:t>
            </a:r>
            <a:r>
              <a:rPr lang="ar-SA" sz="1600" dirty="0" smtClean="0">
                <a:latin typeface="Alexandria SemiBold" pitchFamily="2" charset="-78"/>
                <a:cs typeface="Alexandria SemiBold" pitchFamily="2" charset="-78"/>
              </a:rPr>
              <a:t>توحي </a:t>
            </a:r>
            <a:r>
              <a:rPr lang="ar-SA" sz="1600" dirty="0">
                <a:latin typeface="Alexandria SemiBold" pitchFamily="2" charset="-78"/>
                <a:cs typeface="Alexandria SemiBold" pitchFamily="2" charset="-78"/>
              </a:rPr>
              <a:t>مشاعر الدفء والطاقة </a:t>
            </a:r>
            <a:r>
              <a:rPr lang="ar-SA" sz="1600" dirty="0" smtClean="0">
                <a:latin typeface="Alexandria SemiBold" pitchFamily="2" charset="-78"/>
                <a:cs typeface="Alexandria SemiBold" pitchFamily="2" charset="-78"/>
              </a:rPr>
              <a:t>والحماس والحيوية .وهي </a:t>
            </a:r>
            <a:r>
              <a:rPr lang="ar-SA" sz="1600" dirty="0">
                <a:latin typeface="Alexandria SemiBold" pitchFamily="2" charset="-78"/>
                <a:cs typeface="Alexandria SemiBold" pitchFamily="2" charset="-78"/>
              </a:rPr>
              <a:t>تشمل الأحمر والبرتقالي </a:t>
            </a:r>
            <a:r>
              <a:rPr lang="ar-SA" sz="1600" dirty="0" smtClean="0">
                <a:latin typeface="Alexandria SemiBold" pitchFamily="2" charset="-78"/>
                <a:cs typeface="Alexandria SemiBold" pitchFamily="2" charset="-78"/>
              </a:rPr>
              <a:t>والأصفر. وتستخدم في إعلانات المطاعم والوجبات السريعة.</a:t>
            </a: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الألوان </a:t>
            </a:r>
            <a:r>
              <a:rPr lang="ar-SA" dirty="0" smtClean="0">
                <a:solidFill>
                  <a:srgbClr val="C00000"/>
                </a:solidFill>
                <a:latin typeface="Alexandria SemiBold" pitchFamily="2" charset="-78"/>
                <a:cs typeface="Alexandria SemiBold" pitchFamily="2" charset="-78"/>
              </a:rPr>
              <a:t>الباردة </a:t>
            </a:r>
            <a:r>
              <a:rPr lang="en-US" sz="1400" dirty="0">
                <a:latin typeface="Alexandria SemiBold" pitchFamily="2" charset="-78"/>
                <a:cs typeface="Alexandria SemiBold" pitchFamily="2" charset="-78"/>
              </a:rPr>
              <a:t>Cold Colors </a:t>
            </a:r>
            <a:r>
              <a:rPr lang="ar-SA" dirty="0" smtClean="0">
                <a:solidFill>
                  <a:srgbClr val="C00000"/>
                </a:solidFill>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هي الألوان التي </a:t>
            </a:r>
            <a:r>
              <a:rPr lang="ar-SA" sz="1600" dirty="0" smtClean="0">
                <a:latin typeface="Alexandria SemiBold" pitchFamily="2" charset="-78"/>
                <a:cs typeface="Alexandria SemiBold" pitchFamily="2" charset="-78"/>
              </a:rPr>
              <a:t>تعطي انطباعا بالهدوء </a:t>
            </a:r>
            <a:r>
              <a:rPr lang="ar-SA" sz="1600" dirty="0">
                <a:latin typeface="Alexandria SemiBold" pitchFamily="2" charset="-78"/>
                <a:cs typeface="Alexandria SemiBold" pitchFamily="2" charset="-78"/>
              </a:rPr>
              <a:t>والاسترخاء والسكينة. وهي تشمل الأزرق والأخضر والبنفسجي. </a:t>
            </a:r>
            <a:r>
              <a:rPr lang="ar-SA" sz="1600" dirty="0" smtClean="0">
                <a:latin typeface="Alexandria SemiBold" pitchFamily="2" charset="-78"/>
                <a:cs typeface="Alexandria SemiBold" pitchFamily="2" charset="-78"/>
              </a:rPr>
              <a:t>وتستخدم في إعلانات المنتجات الصحية.</a:t>
            </a:r>
            <a:endParaRPr lang="ar-SA"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المحايدة</a:t>
            </a:r>
            <a:r>
              <a:rPr lang="en-US" dirty="0">
                <a:latin typeface="Alexandria SemiBold" pitchFamily="2" charset="-78"/>
                <a:cs typeface="Alexandria SemiBold" pitchFamily="2" charset="-78"/>
              </a:rPr>
              <a:t> </a:t>
            </a:r>
            <a:r>
              <a:rPr lang="en-US" sz="1400" dirty="0">
                <a:latin typeface="Alexandria SemiBold" pitchFamily="2" charset="-78"/>
                <a:cs typeface="Alexandria SemiBold" pitchFamily="2" charset="-78"/>
              </a:rPr>
              <a:t>Neutral Colors </a:t>
            </a:r>
            <a:r>
              <a:rPr lang="ar-SA" dirty="0" smtClean="0">
                <a:solidFill>
                  <a:srgbClr val="C00000"/>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وهي الألوان التي لا تنتمي إلى الألوان الأساسية أو الثانوية، وتُستخدم لخلق توازن </a:t>
            </a:r>
            <a:r>
              <a:rPr lang="ar-SA" sz="1600" dirty="0">
                <a:latin typeface="Alexandria SemiBold" pitchFamily="2" charset="-78"/>
                <a:cs typeface="Alexandria SemiBold" pitchFamily="2" charset="-78"/>
              </a:rPr>
              <a:t>بصري في </a:t>
            </a:r>
            <a:r>
              <a:rPr lang="ar-SA" sz="1600" dirty="0" smtClean="0">
                <a:latin typeface="Alexandria SemiBold" pitchFamily="2" charset="-78"/>
                <a:cs typeface="Alexandria SemiBold" pitchFamily="2" charset="-78"/>
              </a:rPr>
              <a:t>التصميم وتعطي </a:t>
            </a:r>
            <a:r>
              <a:rPr lang="ar-SA" sz="1600" dirty="0">
                <a:latin typeface="Alexandria SemiBold" pitchFamily="2" charset="-78"/>
                <a:cs typeface="Alexandria SemiBold" pitchFamily="2" charset="-78"/>
              </a:rPr>
              <a:t>إحساسًا بالبساطة والأناقة</a:t>
            </a:r>
            <a:r>
              <a:rPr lang="ar-SA" sz="1600" dirty="0" smtClean="0">
                <a:latin typeface="Alexandria SemiBold" pitchFamily="2" charset="-78"/>
                <a:cs typeface="Alexandria SemiBold" pitchFamily="2" charset="-78"/>
              </a:rPr>
              <a:t>. مثل اللون الأبيض واللون الأسود.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grpSp>
        <p:nvGrpSpPr>
          <p:cNvPr id="15" name="Group 4"/>
          <p:cNvGrpSpPr/>
          <p:nvPr/>
        </p:nvGrpSpPr>
        <p:grpSpPr>
          <a:xfrm>
            <a:off x="753020" y="2996028"/>
            <a:ext cx="2840079" cy="2740136"/>
            <a:chOff x="0" y="0"/>
            <a:chExt cx="8714216" cy="8714216"/>
          </a:xfrm>
        </p:grpSpPr>
        <p:grpSp>
          <p:nvGrpSpPr>
            <p:cNvPr id="16" name="Group 5"/>
            <p:cNvGrpSpPr/>
            <p:nvPr/>
          </p:nvGrpSpPr>
          <p:grpSpPr>
            <a:xfrm>
              <a:off x="0" y="0"/>
              <a:ext cx="8714216" cy="8714216"/>
              <a:chOff x="0" y="0"/>
              <a:chExt cx="812800" cy="812800"/>
            </a:xfrm>
          </p:grpSpPr>
          <p:sp>
            <p:nvSpPr>
              <p:cNvPr id="18"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9E5"/>
              </a:solidFill>
            </p:spPr>
          </p:sp>
          <p:sp>
            <p:nvSpPr>
              <p:cNvPr id="20" name="TextBox 7"/>
              <p:cNvSpPr txBox="1"/>
              <p:nvPr/>
            </p:nvSpPr>
            <p:spPr>
              <a:xfrm>
                <a:off x="76200" y="19050"/>
                <a:ext cx="660400" cy="717550"/>
              </a:xfrm>
              <a:prstGeom prst="rect">
                <a:avLst/>
              </a:prstGeom>
            </p:spPr>
            <p:txBody>
              <a:bodyPr lIns="50800" tIns="50800" rIns="50800" bIns="50800" rtlCol="0" anchor="ctr"/>
              <a:lstStyle/>
              <a:p>
                <a:pPr algn="ctr">
                  <a:lnSpc>
                    <a:spcPts val="3639"/>
                  </a:lnSpc>
                </a:pPr>
                <a:endParaRPr/>
              </a:p>
            </p:txBody>
          </p:sp>
        </p:grpSp>
        <p:sp>
          <p:nvSpPr>
            <p:cNvPr id="17" name="Freeform 8"/>
            <p:cNvSpPr/>
            <p:nvPr/>
          </p:nvSpPr>
          <p:spPr>
            <a:xfrm>
              <a:off x="214029" y="214029"/>
              <a:ext cx="8286157" cy="8286157"/>
            </a:xfrm>
            <a:custGeom>
              <a:avLst/>
              <a:gdLst/>
              <a:ahLst/>
              <a:cxnLst/>
              <a:rect l="l" t="t" r="r" b="b"/>
              <a:pathLst>
                <a:path w="8286157" h="8286157">
                  <a:moveTo>
                    <a:pt x="0" y="0"/>
                  </a:moveTo>
                  <a:lnTo>
                    <a:pt x="8286158" y="0"/>
                  </a:lnTo>
                  <a:lnTo>
                    <a:pt x="8286158" y="8286158"/>
                  </a:lnTo>
                  <a:lnTo>
                    <a:pt x="0" y="8286158"/>
                  </a:lnTo>
                  <a:lnTo>
                    <a:pt x="0" y="0"/>
                  </a:lnTo>
                  <a:close/>
                </a:path>
              </a:pathLst>
            </a:custGeom>
            <a:blipFill>
              <a:blip r:embed="rId4"/>
              <a:stretch>
                <a:fillRect/>
              </a:stretch>
            </a:blipFill>
          </p:spPr>
        </p:sp>
      </p:grpSp>
      <p:sp>
        <p:nvSpPr>
          <p:cNvPr id="21" name="Freeform 23"/>
          <p:cNvSpPr/>
          <p:nvPr/>
        </p:nvSpPr>
        <p:spPr>
          <a:xfrm rot="4587133">
            <a:off x="-794221" y="5402649"/>
            <a:ext cx="6449547" cy="167284"/>
          </a:xfrm>
          <a:custGeom>
            <a:avLst/>
            <a:gdLst/>
            <a:ahLst/>
            <a:cxnLst/>
            <a:rect l="l" t="t" r="r" b="b"/>
            <a:pathLst>
              <a:path w="8302517" h="181146">
                <a:moveTo>
                  <a:pt x="0" y="0"/>
                </a:moveTo>
                <a:lnTo>
                  <a:pt x="8302518" y="0"/>
                </a:lnTo>
                <a:lnTo>
                  <a:pt x="8302518" y="181146"/>
                </a:lnTo>
                <a:lnTo>
                  <a:pt x="0" y="181146"/>
                </a:lnTo>
                <a:lnTo>
                  <a:pt x="0" y="0"/>
                </a:lnTo>
                <a:close/>
              </a:path>
            </a:pathLst>
          </a:custGeom>
          <a:blipFill>
            <a:blip r:embed="rId5">
              <a:extLst>
                <a:ext uri="{96DAC541-7B7A-43D3-8B79-37D633B846F1}">
                  <asvg:svgBlip xmlns="" xmlns:asvg="http://schemas.microsoft.com/office/drawing/2016/SVG/main" r:embed="rId28"/>
                </a:ext>
              </a:extLst>
            </a:blip>
            <a:stretch>
              <a:fillRect/>
            </a:stretch>
          </a:blipFill>
        </p:spPr>
      </p:sp>
      <p:grpSp>
        <p:nvGrpSpPr>
          <p:cNvPr id="22" name="Group 27"/>
          <p:cNvGrpSpPr/>
          <p:nvPr/>
        </p:nvGrpSpPr>
        <p:grpSpPr>
          <a:xfrm>
            <a:off x="9180071" y="-3199717"/>
            <a:ext cx="1539743" cy="1085067"/>
            <a:chOff x="0" y="0"/>
            <a:chExt cx="2052991" cy="1446756"/>
          </a:xfrm>
        </p:grpSpPr>
        <p:grpSp>
          <p:nvGrpSpPr>
            <p:cNvPr id="23" name="Group 28"/>
            <p:cNvGrpSpPr/>
            <p:nvPr/>
          </p:nvGrpSpPr>
          <p:grpSpPr>
            <a:xfrm>
              <a:off x="0" y="0"/>
              <a:ext cx="2052991" cy="1446756"/>
              <a:chOff x="0" y="0"/>
              <a:chExt cx="7036220" cy="4958471"/>
            </a:xfrm>
          </p:grpSpPr>
          <p:sp>
            <p:nvSpPr>
              <p:cNvPr id="26" name="Freeform 29"/>
              <p:cNvSpPr/>
              <p:nvPr/>
            </p:nvSpPr>
            <p:spPr>
              <a:xfrm>
                <a:off x="-19558" y="-6477"/>
                <a:ext cx="7075082" cy="4978791"/>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ED8554"/>
              </a:solidFill>
            </p:spPr>
          </p:sp>
        </p:grpSp>
        <p:sp>
          <p:nvSpPr>
            <p:cNvPr id="24" name="TextBox 30"/>
            <p:cNvSpPr txBox="1"/>
            <p:nvPr/>
          </p:nvSpPr>
          <p:spPr>
            <a:xfrm>
              <a:off x="307104" y="226639"/>
              <a:ext cx="1438784" cy="1220117"/>
            </a:xfrm>
            <a:prstGeom prst="rect">
              <a:avLst/>
            </a:prstGeom>
          </p:spPr>
          <p:txBody>
            <a:bodyPr lIns="0" tIns="0" rIns="0" bIns="0" rtlCol="0" anchor="t">
              <a:spAutoFit/>
            </a:bodyPr>
            <a:lstStyle/>
            <a:p>
              <a:pPr algn="ctr">
                <a:lnSpc>
                  <a:spcPts val="3565"/>
                </a:lnSpc>
              </a:pPr>
              <a:r>
                <a:rPr lang="en-US" sz="3241" dirty="0">
                  <a:solidFill>
                    <a:srgbClr val="FFF9E5"/>
                  </a:solidFill>
                  <a:latin typeface="Pagkaki"/>
                  <a:ea typeface="Pagkaki"/>
                  <a:cs typeface="Pagkaki"/>
                  <a:sym typeface="Pagkaki"/>
                </a:rPr>
                <a:t>Warm Colors</a:t>
              </a:r>
            </a:p>
          </p:txBody>
        </p:sp>
      </p:grpSp>
      <p:grpSp>
        <p:nvGrpSpPr>
          <p:cNvPr id="32" name="Group 27"/>
          <p:cNvGrpSpPr/>
          <p:nvPr/>
        </p:nvGrpSpPr>
        <p:grpSpPr>
          <a:xfrm>
            <a:off x="3172478" y="2688383"/>
            <a:ext cx="1063606" cy="782505"/>
            <a:chOff x="211165" y="108085"/>
            <a:chExt cx="1809247" cy="1035295"/>
          </a:xfrm>
        </p:grpSpPr>
        <p:grpSp>
          <p:nvGrpSpPr>
            <p:cNvPr id="33" name="Group 28"/>
            <p:cNvGrpSpPr/>
            <p:nvPr/>
          </p:nvGrpSpPr>
          <p:grpSpPr>
            <a:xfrm>
              <a:off x="211165" y="108085"/>
              <a:ext cx="1809247" cy="1035295"/>
              <a:chOff x="723728" y="370440"/>
              <a:chExt cx="6200836" cy="3548270"/>
            </a:xfrm>
          </p:grpSpPr>
          <p:sp>
            <p:nvSpPr>
              <p:cNvPr id="35" name="Freeform 29"/>
              <p:cNvSpPr/>
              <p:nvPr/>
            </p:nvSpPr>
            <p:spPr>
              <a:xfrm>
                <a:off x="723728" y="370440"/>
                <a:ext cx="6200836" cy="3548270"/>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ED8554"/>
              </a:solidFill>
            </p:spPr>
          </p:sp>
        </p:grpSp>
        <p:sp>
          <p:nvSpPr>
            <p:cNvPr id="34" name="TextBox 30"/>
            <p:cNvSpPr txBox="1"/>
            <p:nvPr/>
          </p:nvSpPr>
          <p:spPr>
            <a:xfrm>
              <a:off x="254327" y="242830"/>
              <a:ext cx="1596568" cy="844050"/>
            </a:xfrm>
            <a:prstGeom prst="rect">
              <a:avLst/>
            </a:prstGeom>
          </p:spPr>
          <p:txBody>
            <a:bodyPr wrap="square" lIns="0" tIns="0" rIns="0" bIns="0" rtlCol="0" anchor="t">
              <a:spAutoFit/>
            </a:bodyPr>
            <a:lstStyle/>
            <a:p>
              <a:pPr algn="ctr">
                <a:lnSpc>
                  <a:spcPct val="150000"/>
                </a:lnSpc>
              </a:pPr>
              <a:r>
                <a:rPr lang="ar-SA" sz="1400" b="1" dirty="0" smtClean="0">
                  <a:solidFill>
                    <a:srgbClr val="FFF9E5"/>
                  </a:solidFill>
                  <a:latin typeface="Alexandria SemiBold" pitchFamily="2" charset="-78"/>
                  <a:ea typeface="Pagkaki"/>
                  <a:cs typeface="Alexandria SemiBold" pitchFamily="2" charset="-78"/>
                  <a:sym typeface="Pagkaki"/>
                </a:rPr>
                <a:t>الألوان الدافئة</a:t>
              </a:r>
              <a:endParaRPr lang="en-US" sz="1400" b="1" dirty="0">
                <a:solidFill>
                  <a:srgbClr val="FFF9E5"/>
                </a:solidFill>
                <a:latin typeface="Alexandria SemiBold" pitchFamily="2" charset="-78"/>
                <a:ea typeface="Pagkaki"/>
                <a:cs typeface="Alexandria SemiBold" pitchFamily="2" charset="-78"/>
                <a:sym typeface="Pagkaki"/>
              </a:endParaRPr>
            </a:p>
          </p:txBody>
        </p:sp>
      </p:grpSp>
      <p:grpSp>
        <p:nvGrpSpPr>
          <p:cNvPr id="36" name="Group 27"/>
          <p:cNvGrpSpPr/>
          <p:nvPr/>
        </p:nvGrpSpPr>
        <p:grpSpPr>
          <a:xfrm>
            <a:off x="219462" y="5336801"/>
            <a:ext cx="1063606" cy="782505"/>
            <a:chOff x="211165" y="108085"/>
            <a:chExt cx="1809247" cy="1035295"/>
          </a:xfrm>
        </p:grpSpPr>
        <p:grpSp>
          <p:nvGrpSpPr>
            <p:cNvPr id="37" name="Group 28"/>
            <p:cNvGrpSpPr/>
            <p:nvPr/>
          </p:nvGrpSpPr>
          <p:grpSpPr>
            <a:xfrm>
              <a:off x="211165" y="108085"/>
              <a:ext cx="1809247" cy="1035295"/>
              <a:chOff x="723728" y="370440"/>
              <a:chExt cx="6200836" cy="3548270"/>
            </a:xfrm>
          </p:grpSpPr>
          <p:sp>
            <p:nvSpPr>
              <p:cNvPr id="39" name="Freeform 29"/>
              <p:cNvSpPr/>
              <p:nvPr/>
            </p:nvSpPr>
            <p:spPr>
              <a:xfrm>
                <a:off x="723728" y="370440"/>
                <a:ext cx="6200836" cy="3548270"/>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ED8554"/>
              </a:solidFill>
            </p:spPr>
          </p:sp>
        </p:grpSp>
        <p:sp>
          <p:nvSpPr>
            <p:cNvPr id="38" name="TextBox 30"/>
            <p:cNvSpPr txBox="1"/>
            <p:nvPr/>
          </p:nvSpPr>
          <p:spPr>
            <a:xfrm>
              <a:off x="254327" y="242830"/>
              <a:ext cx="1596568" cy="796489"/>
            </a:xfrm>
            <a:prstGeom prst="rect">
              <a:avLst/>
            </a:prstGeom>
          </p:spPr>
          <p:txBody>
            <a:bodyPr wrap="square" lIns="0" tIns="0" rIns="0" bIns="0" rtlCol="0" anchor="t">
              <a:spAutoFit/>
            </a:bodyPr>
            <a:lstStyle/>
            <a:p>
              <a:pPr algn="ctr">
                <a:lnSpc>
                  <a:spcPct val="150000"/>
                </a:lnSpc>
              </a:pPr>
              <a:r>
                <a:rPr lang="ar-SA" sz="1400" b="1" dirty="0" smtClean="0">
                  <a:solidFill>
                    <a:srgbClr val="FFF9E5"/>
                  </a:solidFill>
                  <a:latin typeface="Alexandria SemiBold" pitchFamily="2" charset="-78"/>
                  <a:ea typeface="Pagkaki"/>
                  <a:cs typeface="Alexandria SemiBold" pitchFamily="2" charset="-78"/>
                  <a:sym typeface="Pagkaki"/>
                </a:rPr>
                <a:t>الألوان الباردة</a:t>
              </a:r>
              <a:endParaRPr lang="en-US" sz="1400" b="1" dirty="0">
                <a:solidFill>
                  <a:srgbClr val="FFF9E5"/>
                </a:solidFill>
                <a:latin typeface="Alexandria SemiBold" pitchFamily="2" charset="-78"/>
                <a:ea typeface="Pagkaki"/>
                <a:cs typeface="Alexandria SemiBold" pitchFamily="2" charset="-78"/>
                <a:sym typeface="Pagkaki"/>
              </a:endParaRPr>
            </a:p>
          </p:txBody>
        </p:sp>
      </p:grpSp>
      <p:pic>
        <p:nvPicPr>
          <p:cNvPr id="11" name="Picture 10"/>
          <p:cNvPicPr>
            <a:picLocks noChangeAspect="1"/>
          </p:cNvPicPr>
          <p:nvPr/>
        </p:nvPicPr>
        <p:blipFill rotWithShape="1">
          <a:blip r:embed="rId29">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spTree>
    <p:extLst>
      <p:ext uri="{BB962C8B-B14F-4D97-AF65-F5344CB8AC3E}">
        <p14:creationId xmlns:p14="http://schemas.microsoft.com/office/powerpoint/2010/main" val="39907095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1" name="Rectangle: Rounded Corners 24">
            <a:extLst>
              <a:ext uri="{FF2B5EF4-FFF2-40B4-BE49-F238E27FC236}">
                <a16:creationId xmlns:a16="http://schemas.microsoft.com/office/drawing/2014/main" id="{2BC869EB-5623-4AA1-9123-4AF9DF916049}"/>
              </a:ext>
            </a:extLst>
          </p:cNvPr>
          <p:cNvSpPr/>
          <p:nvPr/>
        </p:nvSpPr>
        <p:spPr>
          <a:xfrm>
            <a:off x="4748023" y="2475145"/>
            <a:ext cx="3167812" cy="3667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88958" y="2475145"/>
            <a:ext cx="3494417" cy="36679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1" y="2640099"/>
            <a:ext cx="3018772" cy="2799883"/>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62679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عناصر التصميم الأساسية  </a:t>
            </a:r>
            <a:r>
              <a:rPr lang="en-US" b="1" dirty="0" smtClean="0">
                <a:solidFill>
                  <a:srgbClr val="002060"/>
                </a:solidFill>
                <a:latin typeface="Alexandria Black" pitchFamily="2" charset="-78"/>
                <a:cs typeface="Alexandria Black" pitchFamily="2" charset="-78"/>
              </a:rPr>
              <a:t>The elements of Design </a:t>
            </a:r>
            <a:endParaRPr lang="ar-SA" b="1" dirty="0">
              <a:solidFill>
                <a:srgbClr val="002060"/>
              </a:solidFill>
              <a:latin typeface="Alexandria Black" pitchFamily="2" charset="-78"/>
              <a:cs typeface="Alexandria Black" pitchFamily="2" charset="-78"/>
            </a:endParaRPr>
          </a:p>
        </p:txBody>
      </p:sp>
      <p:grpSp>
        <p:nvGrpSpPr>
          <p:cNvPr id="22" name="Group 27"/>
          <p:cNvGrpSpPr/>
          <p:nvPr/>
        </p:nvGrpSpPr>
        <p:grpSpPr>
          <a:xfrm>
            <a:off x="9180071" y="-3199717"/>
            <a:ext cx="1539743" cy="1085067"/>
            <a:chOff x="0" y="0"/>
            <a:chExt cx="2052991" cy="1446756"/>
          </a:xfrm>
        </p:grpSpPr>
        <p:grpSp>
          <p:nvGrpSpPr>
            <p:cNvPr id="23" name="Group 28"/>
            <p:cNvGrpSpPr/>
            <p:nvPr/>
          </p:nvGrpSpPr>
          <p:grpSpPr>
            <a:xfrm>
              <a:off x="0" y="0"/>
              <a:ext cx="2052991" cy="1446756"/>
              <a:chOff x="0" y="0"/>
              <a:chExt cx="7036220" cy="4958471"/>
            </a:xfrm>
          </p:grpSpPr>
          <p:sp>
            <p:nvSpPr>
              <p:cNvPr id="26" name="Freeform 29"/>
              <p:cNvSpPr/>
              <p:nvPr/>
            </p:nvSpPr>
            <p:spPr>
              <a:xfrm>
                <a:off x="-19558" y="-6477"/>
                <a:ext cx="7075082" cy="4978791"/>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ED8554"/>
              </a:solidFill>
            </p:spPr>
          </p:sp>
        </p:grpSp>
        <p:sp>
          <p:nvSpPr>
            <p:cNvPr id="24" name="TextBox 30"/>
            <p:cNvSpPr txBox="1"/>
            <p:nvPr/>
          </p:nvSpPr>
          <p:spPr>
            <a:xfrm>
              <a:off x="307104" y="226639"/>
              <a:ext cx="1438784" cy="1220117"/>
            </a:xfrm>
            <a:prstGeom prst="rect">
              <a:avLst/>
            </a:prstGeom>
          </p:spPr>
          <p:txBody>
            <a:bodyPr lIns="0" tIns="0" rIns="0" bIns="0" rtlCol="0" anchor="t">
              <a:spAutoFit/>
            </a:bodyPr>
            <a:lstStyle/>
            <a:p>
              <a:pPr algn="ctr">
                <a:lnSpc>
                  <a:spcPts val="3565"/>
                </a:lnSpc>
              </a:pPr>
              <a:r>
                <a:rPr lang="en-US" sz="3241" dirty="0">
                  <a:solidFill>
                    <a:srgbClr val="FFF9E5"/>
                  </a:solidFill>
                  <a:latin typeface="Pagkaki"/>
                  <a:ea typeface="Pagkaki"/>
                  <a:cs typeface="Pagkaki"/>
                  <a:sym typeface="Pagkaki"/>
                </a:rPr>
                <a:t>Warm Colors</a:t>
              </a:r>
            </a:p>
          </p:txBody>
        </p:sp>
      </p:grpSp>
      <p:grpSp>
        <p:nvGrpSpPr>
          <p:cNvPr id="36" name="Group 27"/>
          <p:cNvGrpSpPr/>
          <p:nvPr/>
        </p:nvGrpSpPr>
        <p:grpSpPr>
          <a:xfrm>
            <a:off x="1826597" y="5502588"/>
            <a:ext cx="1692103" cy="585292"/>
            <a:chOff x="211165" y="108085"/>
            <a:chExt cx="1809247" cy="1035295"/>
          </a:xfrm>
        </p:grpSpPr>
        <p:grpSp>
          <p:nvGrpSpPr>
            <p:cNvPr id="37" name="Group 28"/>
            <p:cNvGrpSpPr/>
            <p:nvPr/>
          </p:nvGrpSpPr>
          <p:grpSpPr>
            <a:xfrm>
              <a:off x="211165" y="108085"/>
              <a:ext cx="1809247" cy="1035295"/>
              <a:chOff x="723728" y="370440"/>
              <a:chExt cx="6200836" cy="3548270"/>
            </a:xfrm>
          </p:grpSpPr>
          <p:sp>
            <p:nvSpPr>
              <p:cNvPr id="39" name="Freeform 29"/>
              <p:cNvSpPr/>
              <p:nvPr/>
            </p:nvSpPr>
            <p:spPr>
              <a:xfrm>
                <a:off x="723728" y="370440"/>
                <a:ext cx="6200836" cy="3548270"/>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0070C0"/>
              </a:solidFill>
            </p:spPr>
          </p:sp>
        </p:grpSp>
        <p:sp>
          <p:nvSpPr>
            <p:cNvPr id="38" name="TextBox 30"/>
            <p:cNvSpPr txBox="1"/>
            <p:nvPr/>
          </p:nvSpPr>
          <p:spPr>
            <a:xfrm>
              <a:off x="254327" y="242830"/>
              <a:ext cx="1596568" cy="796489"/>
            </a:xfrm>
            <a:prstGeom prst="rect">
              <a:avLst/>
            </a:prstGeom>
          </p:spPr>
          <p:txBody>
            <a:bodyPr wrap="square" lIns="0" tIns="0" rIns="0" bIns="0" rtlCol="0" anchor="t">
              <a:spAutoFit/>
            </a:bodyPr>
            <a:lstStyle/>
            <a:p>
              <a:pPr algn="ctr">
                <a:lnSpc>
                  <a:spcPct val="150000"/>
                </a:lnSpc>
              </a:pPr>
              <a:r>
                <a:rPr lang="ar-SA" sz="1400" b="1" dirty="0" smtClean="0">
                  <a:solidFill>
                    <a:srgbClr val="FFF9E5"/>
                  </a:solidFill>
                  <a:latin typeface="Alexandria SemiBold" pitchFamily="2" charset="-78"/>
                  <a:ea typeface="Pagkaki"/>
                  <a:cs typeface="Alexandria SemiBold" pitchFamily="2" charset="-78"/>
                  <a:sym typeface="Pagkaki"/>
                </a:rPr>
                <a:t>الألوان الباردة</a:t>
              </a:r>
              <a:endParaRPr lang="en-US" sz="1400" b="1" dirty="0">
                <a:solidFill>
                  <a:srgbClr val="FFF9E5"/>
                </a:solidFill>
                <a:latin typeface="Alexandria SemiBold" pitchFamily="2" charset="-78"/>
                <a:ea typeface="Pagkaki"/>
                <a:cs typeface="Alexandria SemiBold" pitchFamily="2" charset="-78"/>
                <a:sym typeface="Pagkaki"/>
              </a:endParaRPr>
            </a:p>
          </p:txBody>
        </p:sp>
      </p:grpSp>
      <p:pic>
        <p:nvPicPr>
          <p:cNvPr id="11" name="Picture 10"/>
          <p:cNvPicPr>
            <a:picLocks noChangeAspect="1"/>
          </p:cNvPicPr>
          <p:nvPr/>
        </p:nvPicPr>
        <p:blipFill rotWithShape="1">
          <a:blip r:embed="rId5">
            <a:clrChange>
              <a:clrFrom>
                <a:srgbClr val="FAFFFB"/>
              </a:clrFrom>
              <a:clrTo>
                <a:srgbClr val="FAFFFB">
                  <a:alpha val="0"/>
                </a:srgbClr>
              </a:clrTo>
            </a:clrChange>
            <a:extLst>
              <a:ext uri="{28A0092B-C50C-407E-A947-70E740481C1C}">
                <a14:useLocalDpi xmlns:a14="http://schemas.microsoft.com/office/drawing/2010/main" val="0"/>
              </a:ext>
            </a:extLst>
          </a:blip>
          <a:srcRect t="79602" r="23209"/>
          <a:stretch/>
        </p:blipFill>
        <p:spPr>
          <a:xfrm>
            <a:off x="-56273" y="6357850"/>
            <a:ext cx="5284256" cy="626112"/>
          </a:xfrm>
          <a:prstGeom prst="rect">
            <a:avLst/>
          </a:prstGeom>
        </p:spPr>
      </p:pic>
      <p:sp>
        <p:nvSpPr>
          <p:cNvPr id="40" name="Rectangle: Rounded Corners 24">
            <a:extLst>
              <a:ext uri="{FF2B5EF4-FFF2-40B4-BE49-F238E27FC236}">
                <a16:creationId xmlns:a16="http://schemas.microsoft.com/office/drawing/2014/main" id="{2BC869EB-5623-4AA1-9123-4AF9DF916049}"/>
              </a:ext>
            </a:extLst>
          </p:cNvPr>
          <p:cNvSpPr/>
          <p:nvPr/>
        </p:nvSpPr>
        <p:spPr>
          <a:xfrm>
            <a:off x="8154762" y="2457184"/>
            <a:ext cx="3018454" cy="36178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2" name="Group 27"/>
          <p:cNvGrpSpPr/>
          <p:nvPr/>
        </p:nvGrpSpPr>
        <p:grpSpPr>
          <a:xfrm>
            <a:off x="8906308" y="5474699"/>
            <a:ext cx="1583180" cy="554352"/>
            <a:chOff x="211165" y="108085"/>
            <a:chExt cx="1809247" cy="1035295"/>
          </a:xfrm>
        </p:grpSpPr>
        <p:grpSp>
          <p:nvGrpSpPr>
            <p:cNvPr id="33" name="Group 28"/>
            <p:cNvGrpSpPr/>
            <p:nvPr/>
          </p:nvGrpSpPr>
          <p:grpSpPr>
            <a:xfrm>
              <a:off x="211165" y="108085"/>
              <a:ext cx="1809247" cy="1035295"/>
              <a:chOff x="723728" y="370440"/>
              <a:chExt cx="6200836" cy="3548270"/>
            </a:xfrm>
          </p:grpSpPr>
          <p:sp>
            <p:nvSpPr>
              <p:cNvPr id="35" name="Freeform 29"/>
              <p:cNvSpPr/>
              <p:nvPr/>
            </p:nvSpPr>
            <p:spPr>
              <a:xfrm>
                <a:off x="723728" y="370440"/>
                <a:ext cx="6200836" cy="3548270"/>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rgbClr val="ED8554"/>
              </a:solidFill>
            </p:spPr>
          </p:sp>
        </p:grpSp>
        <p:sp>
          <p:nvSpPr>
            <p:cNvPr id="34" name="TextBox 30"/>
            <p:cNvSpPr txBox="1"/>
            <p:nvPr/>
          </p:nvSpPr>
          <p:spPr>
            <a:xfrm>
              <a:off x="254327" y="242830"/>
              <a:ext cx="1596568" cy="844050"/>
            </a:xfrm>
            <a:prstGeom prst="rect">
              <a:avLst/>
            </a:prstGeom>
          </p:spPr>
          <p:txBody>
            <a:bodyPr wrap="square" lIns="0" tIns="0" rIns="0" bIns="0" rtlCol="0" anchor="t">
              <a:spAutoFit/>
            </a:bodyPr>
            <a:lstStyle/>
            <a:p>
              <a:pPr algn="ctr">
                <a:lnSpc>
                  <a:spcPct val="150000"/>
                </a:lnSpc>
              </a:pPr>
              <a:r>
                <a:rPr lang="ar-SA" sz="1400" b="1" dirty="0" smtClean="0">
                  <a:solidFill>
                    <a:srgbClr val="FFF9E5"/>
                  </a:solidFill>
                  <a:latin typeface="Alexandria SemiBold" pitchFamily="2" charset="-78"/>
                  <a:ea typeface="Pagkaki"/>
                  <a:cs typeface="Alexandria SemiBold" pitchFamily="2" charset="-78"/>
                  <a:sym typeface="Pagkaki"/>
                </a:rPr>
                <a:t>الألوان الدافئة</a:t>
              </a:r>
              <a:endParaRPr lang="en-US" sz="1400" b="1" dirty="0">
                <a:solidFill>
                  <a:srgbClr val="FFF9E5"/>
                </a:solidFill>
                <a:latin typeface="Alexandria SemiBold" pitchFamily="2" charset="-78"/>
                <a:ea typeface="Pagkaki"/>
                <a:cs typeface="Alexandria SemiBold" pitchFamily="2" charset="-78"/>
                <a:sym typeface="Pagkaki"/>
              </a:endParaRPr>
            </a:p>
          </p:txBody>
        </p:sp>
      </p:gr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61313" y="2622043"/>
            <a:ext cx="2674117" cy="2635073"/>
          </a:xfrm>
          <a:prstGeom prst="rect">
            <a:avLst/>
          </a:prstGeom>
        </p:spPr>
      </p:pic>
      <p:pic>
        <p:nvPicPr>
          <p:cNvPr id="3" name="Picture 2"/>
          <p:cNvPicPr>
            <a:picLocks noChangeAspect="1"/>
          </p:cNvPicPr>
          <p:nvPr/>
        </p:nvPicPr>
        <p:blipFill rotWithShape="1">
          <a:blip r:embed="rId7">
            <a:extLst>
              <a:ext uri="{28A0092B-C50C-407E-A947-70E740481C1C}">
                <a14:useLocalDpi xmlns:a14="http://schemas.microsoft.com/office/drawing/2010/main" val="0"/>
              </a:ext>
            </a:extLst>
          </a:blip>
          <a:srcRect l="3817" t="5448" r="4452" b="28167"/>
          <a:stretch/>
        </p:blipFill>
        <p:spPr>
          <a:xfrm>
            <a:off x="4916383" y="2615596"/>
            <a:ext cx="2909700" cy="2848888"/>
          </a:xfrm>
          <a:prstGeom prst="rect">
            <a:avLst/>
          </a:prstGeom>
        </p:spPr>
      </p:pic>
      <p:grpSp>
        <p:nvGrpSpPr>
          <p:cNvPr id="45" name="Group 27"/>
          <p:cNvGrpSpPr/>
          <p:nvPr/>
        </p:nvGrpSpPr>
        <p:grpSpPr>
          <a:xfrm>
            <a:off x="5473017" y="5502588"/>
            <a:ext cx="1692103" cy="585292"/>
            <a:chOff x="211165" y="108085"/>
            <a:chExt cx="1809247" cy="1035295"/>
          </a:xfrm>
        </p:grpSpPr>
        <p:grpSp>
          <p:nvGrpSpPr>
            <p:cNvPr id="46" name="Group 28"/>
            <p:cNvGrpSpPr/>
            <p:nvPr/>
          </p:nvGrpSpPr>
          <p:grpSpPr>
            <a:xfrm>
              <a:off x="211165" y="108085"/>
              <a:ext cx="1809247" cy="1035295"/>
              <a:chOff x="723728" y="370440"/>
              <a:chExt cx="6200836" cy="3548270"/>
            </a:xfrm>
          </p:grpSpPr>
          <p:sp>
            <p:nvSpPr>
              <p:cNvPr id="49" name="Freeform 29"/>
              <p:cNvSpPr/>
              <p:nvPr/>
            </p:nvSpPr>
            <p:spPr>
              <a:xfrm>
                <a:off x="723728" y="370440"/>
                <a:ext cx="6200836" cy="3548270"/>
              </a:xfrm>
              <a:custGeom>
                <a:avLst/>
                <a:gdLst/>
                <a:ahLst/>
                <a:cxnLst/>
                <a:rect l="l" t="t" r="r" b="b"/>
                <a:pathLst>
                  <a:path w="7075082" h="4978791">
                    <a:moveTo>
                      <a:pt x="7046380" y="3327649"/>
                    </a:moveTo>
                    <a:cubicBezTo>
                      <a:pt x="7031902" y="3771021"/>
                      <a:pt x="7004343" y="3883924"/>
                      <a:pt x="6960148" y="3987810"/>
                    </a:cubicBezTo>
                    <a:cubicBezTo>
                      <a:pt x="6927508" y="4064391"/>
                      <a:pt x="6882424" y="4135765"/>
                      <a:pt x="6836830" y="4205234"/>
                    </a:cubicBezTo>
                    <a:cubicBezTo>
                      <a:pt x="6737516" y="4356745"/>
                      <a:pt x="6629566" y="4517781"/>
                      <a:pt x="6484279" y="4628906"/>
                    </a:cubicBezTo>
                    <a:cubicBezTo>
                      <a:pt x="6300764" y="4769114"/>
                      <a:pt x="6071529" y="4836551"/>
                      <a:pt x="5846104" y="4870587"/>
                    </a:cubicBezTo>
                    <a:cubicBezTo>
                      <a:pt x="5584738" y="4910084"/>
                      <a:pt x="5320070" y="4907163"/>
                      <a:pt x="5056418" y="4913132"/>
                    </a:cubicBezTo>
                    <a:cubicBezTo>
                      <a:pt x="4785908" y="4919355"/>
                      <a:pt x="4515779" y="4935230"/>
                      <a:pt x="4245650" y="4949835"/>
                    </a:cubicBezTo>
                    <a:cubicBezTo>
                      <a:pt x="2582291" y="4978791"/>
                      <a:pt x="1825117" y="4969393"/>
                      <a:pt x="1292479" y="4899162"/>
                    </a:cubicBezTo>
                    <a:cubicBezTo>
                      <a:pt x="841502" y="4839726"/>
                      <a:pt x="587502" y="4729363"/>
                      <a:pt x="286639" y="4367540"/>
                    </a:cubicBezTo>
                    <a:cubicBezTo>
                      <a:pt x="151130" y="4204599"/>
                      <a:pt x="54610" y="4008130"/>
                      <a:pt x="28702" y="3796548"/>
                    </a:cubicBezTo>
                    <a:cubicBezTo>
                      <a:pt x="0" y="2409256"/>
                      <a:pt x="39751" y="1080262"/>
                      <a:pt x="154559" y="878713"/>
                    </a:cubicBezTo>
                    <a:cubicBezTo>
                      <a:pt x="272288" y="671830"/>
                      <a:pt x="363347" y="509524"/>
                      <a:pt x="561594" y="374015"/>
                    </a:cubicBezTo>
                    <a:cubicBezTo>
                      <a:pt x="763397" y="235966"/>
                      <a:pt x="1094105" y="214757"/>
                      <a:pt x="1329309" y="154559"/>
                    </a:cubicBezTo>
                    <a:cubicBezTo>
                      <a:pt x="1393698" y="138049"/>
                      <a:pt x="1458595" y="123444"/>
                      <a:pt x="1523746" y="110363"/>
                    </a:cubicBezTo>
                    <a:cubicBezTo>
                      <a:pt x="1588770" y="97409"/>
                      <a:pt x="1772793" y="54610"/>
                      <a:pt x="1838960" y="50165"/>
                    </a:cubicBezTo>
                    <a:cubicBezTo>
                      <a:pt x="2134743" y="30353"/>
                      <a:pt x="2061083" y="46609"/>
                      <a:pt x="2189734" y="32004"/>
                    </a:cubicBezTo>
                    <a:cubicBezTo>
                      <a:pt x="2456053" y="1524"/>
                      <a:pt x="2705735" y="14986"/>
                      <a:pt x="3560101" y="7620"/>
                    </a:cubicBezTo>
                    <a:cubicBezTo>
                      <a:pt x="4377984" y="0"/>
                      <a:pt x="4703485" y="39624"/>
                      <a:pt x="4979329" y="32004"/>
                    </a:cubicBezTo>
                    <a:cubicBezTo>
                      <a:pt x="5242981" y="24765"/>
                      <a:pt x="5587786" y="42672"/>
                      <a:pt x="5850422" y="72771"/>
                    </a:cubicBezTo>
                    <a:cubicBezTo>
                      <a:pt x="6285524" y="122428"/>
                      <a:pt x="6532539" y="161163"/>
                      <a:pt x="6783617" y="540258"/>
                    </a:cubicBezTo>
                    <a:cubicBezTo>
                      <a:pt x="6847626" y="638302"/>
                      <a:pt x="6904903" y="740664"/>
                      <a:pt x="6950623" y="848614"/>
                    </a:cubicBezTo>
                    <a:cubicBezTo>
                      <a:pt x="7036855" y="1052957"/>
                      <a:pt x="7075082" y="1273937"/>
                      <a:pt x="7046380" y="3327649"/>
                    </a:cubicBezTo>
                    <a:close/>
                  </a:path>
                </a:pathLst>
              </a:custGeom>
              <a:solidFill>
                <a:schemeClr val="tx1"/>
              </a:solidFill>
            </p:spPr>
          </p:sp>
        </p:grpSp>
        <p:sp>
          <p:nvSpPr>
            <p:cNvPr id="47" name="TextBox 30"/>
            <p:cNvSpPr txBox="1"/>
            <p:nvPr/>
          </p:nvSpPr>
          <p:spPr>
            <a:xfrm>
              <a:off x="254327" y="242831"/>
              <a:ext cx="1596568" cy="507210"/>
            </a:xfrm>
            <a:prstGeom prst="rect">
              <a:avLst/>
            </a:prstGeom>
          </p:spPr>
          <p:txBody>
            <a:bodyPr wrap="square" lIns="0" tIns="0" rIns="0" bIns="0" rtlCol="0" anchor="t">
              <a:spAutoFit/>
            </a:bodyPr>
            <a:lstStyle/>
            <a:p>
              <a:pPr algn="ctr">
                <a:lnSpc>
                  <a:spcPct val="150000"/>
                </a:lnSpc>
              </a:pPr>
              <a:r>
                <a:rPr lang="ar-SA" sz="1400" b="1" dirty="0" smtClean="0">
                  <a:solidFill>
                    <a:schemeClr val="bg1"/>
                  </a:solidFill>
                  <a:latin typeface="Alexandria SemiBold" pitchFamily="2" charset="-78"/>
                  <a:ea typeface="Pagkaki"/>
                  <a:cs typeface="Alexandria SemiBold" pitchFamily="2" charset="-78"/>
                  <a:sym typeface="Pagkaki"/>
                </a:rPr>
                <a:t>الألوان المحايدة</a:t>
              </a:r>
              <a:endParaRPr lang="en-US" sz="1400" b="1" dirty="0">
                <a:solidFill>
                  <a:schemeClr val="bg1"/>
                </a:solidFill>
                <a:latin typeface="Alexandria SemiBold" pitchFamily="2" charset="-78"/>
                <a:ea typeface="Pagkaki"/>
                <a:cs typeface="Alexandria SemiBold" pitchFamily="2" charset="-78"/>
                <a:sym typeface="Pagkaki"/>
              </a:endParaRPr>
            </a:p>
          </p:txBody>
        </p:sp>
      </p:grpSp>
    </p:spTree>
    <p:extLst>
      <p:ext uri="{BB962C8B-B14F-4D97-AF65-F5344CB8AC3E}">
        <p14:creationId xmlns:p14="http://schemas.microsoft.com/office/powerpoint/2010/main" val="17500122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0196" y="2414597"/>
            <a:ext cx="7056943" cy="3781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01949" y="2532770"/>
            <a:ext cx="6572839" cy="2169825"/>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تصميم </a:t>
            </a:r>
            <a:r>
              <a:rPr lang="ar-SA" dirty="0">
                <a:latin typeface="Alexandria SemiBold" pitchFamily="2" charset="-78"/>
                <a:cs typeface="Alexandria SemiBold" pitchFamily="2" charset="-78"/>
              </a:rPr>
              <a:t>الإعلان الصحفي يتطلب </a:t>
            </a:r>
            <a:r>
              <a:rPr lang="ar-SA" dirty="0" smtClean="0">
                <a:latin typeface="Alexandria SemiBold" pitchFamily="2" charset="-78"/>
                <a:cs typeface="Alexandria SemiBold" pitchFamily="2" charset="-78"/>
              </a:rPr>
              <a:t>مراعاة </a:t>
            </a:r>
            <a:r>
              <a:rPr lang="ar-SA" dirty="0">
                <a:latin typeface="Alexandria SemiBold" pitchFamily="2" charset="-78"/>
                <a:cs typeface="Alexandria SemiBold" pitchFamily="2" charset="-78"/>
              </a:rPr>
              <a:t>مجموعة من الأسس </a:t>
            </a:r>
            <a:r>
              <a:rPr lang="ar-SA" dirty="0" smtClean="0">
                <a:latin typeface="Alexandria SemiBold" pitchFamily="2" charset="-78"/>
                <a:cs typeface="Alexandria SemiBold" pitchFamily="2" charset="-78"/>
              </a:rPr>
              <a:t>الفنية </a:t>
            </a:r>
            <a:r>
              <a:rPr lang="ar-SA" dirty="0">
                <a:latin typeface="Alexandria SemiBold" pitchFamily="2" charset="-78"/>
                <a:cs typeface="Alexandria SemiBold" pitchFamily="2" charset="-78"/>
              </a:rPr>
              <a:t>لضمان فعالية الرسالة وجذب انتباه الجمهور. </a:t>
            </a:r>
            <a:r>
              <a:rPr lang="ar-SA" dirty="0" smtClean="0">
                <a:latin typeface="Alexandria SemiBold" pitchFamily="2" charset="-78"/>
                <a:cs typeface="Alexandria SemiBold" pitchFamily="2" charset="-78"/>
              </a:rPr>
              <a:t>وتتمثل في:</a:t>
            </a:r>
          </a:p>
          <a:p>
            <a:pPr marL="53975" algn="r" rtl="1">
              <a:lnSpc>
                <a:spcPct val="150000"/>
              </a:lnSpc>
            </a:pPr>
            <a:endParaRPr lang="ar-SA" dirty="0">
              <a:latin typeface="Alexandria SemiBold" pitchFamily="2" charset="-78"/>
              <a:cs typeface="Alexandria SemiBold" pitchFamily="2" charset="-78"/>
            </a:endParaRPr>
          </a:p>
          <a:p>
            <a:pPr marL="53975" algn="r" rtl="1">
              <a:lnSpc>
                <a:spcPct val="150000"/>
              </a:lnSpc>
            </a:pP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26" name="Picture 2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3545" t="25672" r="31745" b="5871"/>
          <a:stretch/>
        </p:blipFill>
        <p:spPr>
          <a:xfrm>
            <a:off x="6646460" y="3434249"/>
            <a:ext cx="2222380" cy="2775484"/>
          </a:xfrm>
          <a:prstGeom prst="rect">
            <a:avLst/>
          </a:prstGeom>
        </p:spPr>
      </p:pic>
      <p:pic>
        <p:nvPicPr>
          <p:cNvPr id="8" name="Picture 7"/>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1384" y="2608558"/>
            <a:ext cx="3532935" cy="3369161"/>
          </a:xfrm>
          <a:prstGeom prst="rect">
            <a:avLst/>
          </a:prstGeom>
        </p:spPr>
      </p:pic>
    </p:spTree>
    <p:extLst>
      <p:ext uri="{BB962C8B-B14F-4D97-AF65-F5344CB8AC3E}">
        <p14:creationId xmlns:p14="http://schemas.microsoft.com/office/powerpoint/2010/main" val="2600083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4597" y="2428711"/>
            <a:ext cx="8272385"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87560" y="2487342"/>
            <a:ext cx="8039205" cy="3831818"/>
          </a:xfrm>
          <a:prstGeom prst="rect">
            <a:avLst/>
          </a:prstGeom>
          <a:noFill/>
        </p:spPr>
        <p:txBody>
          <a:bodyPr wrap="square" rtlCol="0">
            <a:spAutoFit/>
          </a:bodyPr>
          <a:lstStyle/>
          <a:p>
            <a:pPr marL="287338" indent="-233363"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التوازن </a:t>
            </a:r>
            <a:r>
              <a:rPr lang="en-US" dirty="0">
                <a:solidFill>
                  <a:srgbClr val="C00000"/>
                </a:solidFill>
                <a:latin typeface="Alexandria SemiBold" pitchFamily="2" charset="-78"/>
                <a:cs typeface="Alexandria SemiBold" pitchFamily="2" charset="-78"/>
              </a:rPr>
              <a:t>Balance</a:t>
            </a:r>
            <a:endParaRPr lang="ar-SA" dirty="0">
              <a:solidFill>
                <a:srgbClr val="C00000"/>
              </a:solidFill>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يقصد بالتوازن في الإعلان توزيع عناصر الإعلان بشكل </a:t>
            </a:r>
            <a:r>
              <a:rPr lang="ar-SA" b="1" dirty="0">
                <a:latin typeface="Alexandria SemiBold" pitchFamily="2" charset="-78"/>
                <a:cs typeface="Alexandria SemiBold" pitchFamily="2" charset="-78"/>
              </a:rPr>
              <a:t>متساوٍ أو متناسب </a:t>
            </a:r>
            <a:r>
              <a:rPr lang="ar-SA" b="1" dirty="0" smtClean="0">
                <a:latin typeface="Alexandria SemiBold" pitchFamily="2" charset="-78"/>
                <a:cs typeface="Alexandria SemiBold" pitchFamily="2" charset="-78"/>
              </a:rPr>
              <a:t>داخل المساحة المخصصة له </a:t>
            </a:r>
            <a:r>
              <a:rPr lang="ar-SA" b="1" dirty="0">
                <a:latin typeface="Alexandria SemiBold" pitchFamily="2" charset="-78"/>
                <a:cs typeface="Alexandria SemiBold" pitchFamily="2" charset="-78"/>
              </a:rPr>
              <a:t>لتحقيق الاستقرار البصري. </a:t>
            </a:r>
            <a:endParaRPr lang="ar-SA" b="1" dirty="0" smtClean="0">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والإعلان المتوازن هو الإعلان الذي ترتاح إليه عين المُستخدم، فقد أكدت نتائج الدراسات وجود نقطة محددة في الإعلان تُعرف </a:t>
            </a:r>
            <a:r>
              <a:rPr lang="ar-SA" b="1" dirty="0">
                <a:solidFill>
                  <a:srgbClr val="0070C0"/>
                </a:solidFill>
                <a:latin typeface="Alexandria SemiBold" pitchFamily="2" charset="-78"/>
                <a:cs typeface="Alexandria SemiBold" pitchFamily="2" charset="-78"/>
              </a:rPr>
              <a:t>بالمركز البصري </a:t>
            </a:r>
            <a:r>
              <a:rPr lang="ar-SA" b="1" dirty="0">
                <a:latin typeface="Alexandria SemiBold" pitchFamily="2" charset="-78"/>
                <a:cs typeface="Alexandria SemiBold" pitchFamily="2" charset="-78"/>
              </a:rPr>
              <a:t>في التصميم؛ وهي </a:t>
            </a:r>
            <a:r>
              <a:rPr lang="ar-SA" b="1" dirty="0" smtClean="0">
                <a:latin typeface="Alexandria SemiBold" pitchFamily="2" charset="-78"/>
                <a:cs typeface="Alexandria SemiBold" pitchFamily="2" charset="-78"/>
              </a:rPr>
              <a:t>أول نقطة تجذب انتباه عين المستخدم للإعلان. لذا </a:t>
            </a:r>
            <a:r>
              <a:rPr lang="ar-SA" b="1" dirty="0">
                <a:latin typeface="Alexandria SemiBold" pitchFamily="2" charset="-78"/>
                <a:cs typeface="Alexandria SemiBold" pitchFamily="2" charset="-78"/>
              </a:rPr>
              <a:t>يجب توزيع العناصر </a:t>
            </a:r>
            <a:r>
              <a:rPr lang="ar-SA" b="1" dirty="0" smtClean="0">
                <a:latin typeface="Alexandria SemiBold" pitchFamily="2" charset="-78"/>
                <a:cs typeface="Alexandria SemiBold" pitchFamily="2" charset="-78"/>
              </a:rPr>
              <a:t>الإعلانية بشكل متوازن حول </a:t>
            </a:r>
            <a:r>
              <a:rPr lang="ar-SA" b="1" dirty="0">
                <a:latin typeface="Alexandria SemiBold" pitchFamily="2" charset="-78"/>
                <a:cs typeface="Alexandria SemiBold" pitchFamily="2" charset="-78"/>
              </a:rPr>
              <a:t>المركز البصري بحيث يكون هناك توازن بين ما يظهر في الجزء الأيمن مع ما يظهر في الجزء الأيسر </a:t>
            </a:r>
            <a:r>
              <a:rPr lang="ar-SA" b="1" dirty="0" smtClean="0">
                <a:latin typeface="Alexandria SemiBold" pitchFamily="2" charset="-78"/>
                <a:cs typeface="Alexandria SemiBold" pitchFamily="2" charset="-78"/>
              </a:rPr>
              <a:t>له،هذا التوزيع يُساعد </a:t>
            </a:r>
            <a:r>
              <a:rPr lang="ar-SA" b="1" dirty="0">
                <a:latin typeface="Alexandria SemiBold" pitchFamily="2" charset="-78"/>
                <a:cs typeface="Alexandria SemiBold" pitchFamily="2" charset="-78"/>
              </a:rPr>
              <a:t>في </a:t>
            </a:r>
            <a:r>
              <a:rPr lang="ar-SA" b="1" dirty="0" smtClean="0">
                <a:latin typeface="Alexandria SemiBold" pitchFamily="2" charset="-78"/>
                <a:cs typeface="Alexandria SemiBold" pitchFamily="2" charset="-78"/>
              </a:rPr>
              <a:t>جذب الانتباه </a:t>
            </a:r>
            <a:r>
              <a:rPr lang="ar-SA" b="1" dirty="0">
                <a:latin typeface="Alexandria SemiBold" pitchFamily="2" charset="-78"/>
                <a:cs typeface="Alexandria SemiBold" pitchFamily="2" charset="-78"/>
              </a:rPr>
              <a:t>وإيصال الرسالة بشكل </a:t>
            </a:r>
            <a:r>
              <a:rPr lang="ar-SA" b="1" dirty="0" smtClean="0">
                <a:latin typeface="Alexandria SemiBold" pitchFamily="2" charset="-78"/>
                <a:cs typeface="Alexandria SemiBold" pitchFamily="2" charset="-78"/>
              </a:rPr>
              <a:t>فعال.</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11" y="2723760"/>
            <a:ext cx="3056340" cy="32891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264157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56315" y="2332572"/>
            <a:ext cx="7943823" cy="400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74780" y="2319878"/>
            <a:ext cx="8006045" cy="4062651"/>
          </a:xfrm>
          <a:prstGeom prst="rect">
            <a:avLst/>
          </a:prstGeom>
          <a:noFill/>
        </p:spPr>
        <p:txBody>
          <a:bodyPr wrap="square" rtlCol="0">
            <a:spAutoFit/>
          </a:bodyPr>
          <a:lstStyle/>
          <a:p>
            <a:pPr marL="53975" algn="r" rtl="1">
              <a:lnSpc>
                <a:spcPct val="150000"/>
              </a:lnSpc>
            </a:pPr>
            <a:r>
              <a:rPr lang="ar-SA" dirty="0" smtClean="0">
                <a:solidFill>
                  <a:srgbClr val="002060"/>
                </a:solidFill>
                <a:latin typeface="Alexandria SemiBold" pitchFamily="2" charset="-78"/>
                <a:cs typeface="Alexandria SemiBold" pitchFamily="2" charset="-78"/>
              </a:rPr>
              <a:t>  أنواع التوازن في الإعلان:</a:t>
            </a:r>
            <a:endParaRPr lang="ar-SA"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التوازن المتماثل: </a:t>
            </a:r>
            <a:r>
              <a:rPr lang="ar-SA" b="1" dirty="0" smtClean="0">
                <a:latin typeface="Alexandria SemiBold" pitchFamily="2" charset="-78"/>
                <a:cs typeface="Alexandria SemiBold" pitchFamily="2" charset="-78"/>
              </a:rPr>
              <a:t>يقصد به توزيع </a:t>
            </a:r>
            <a:r>
              <a:rPr lang="ar-SA" b="1" dirty="0">
                <a:latin typeface="Alexandria SemiBold" pitchFamily="2" charset="-78"/>
                <a:cs typeface="Alexandria SemiBold" pitchFamily="2" charset="-78"/>
              </a:rPr>
              <a:t>العناصر بشكل متساوٍ على جانبي المركز البصري </a:t>
            </a:r>
            <a:r>
              <a:rPr lang="ar-SA" b="1" dirty="0" smtClean="0">
                <a:latin typeface="Alexandria SemiBold" pitchFamily="2" charset="-78"/>
                <a:cs typeface="Alexandria SemiBold" pitchFamily="2" charset="-78"/>
              </a:rPr>
              <a:t>في التصميم</a:t>
            </a:r>
            <a:r>
              <a:rPr lang="ar-SA" b="1" dirty="0">
                <a:latin typeface="Alexandria SemiBold" pitchFamily="2" charset="-78"/>
                <a:cs typeface="Alexandria SemiBold" pitchFamily="2" charset="-78"/>
              </a:rPr>
              <a:t>، ويعطي شعورًا بالاستقرار والنظام</a:t>
            </a:r>
            <a:r>
              <a:rPr lang="en-US" b="1" dirty="0">
                <a:latin typeface="Alexandria SemiBold" pitchFamily="2" charset="-78"/>
                <a:cs typeface="Alexandria SemiBold" pitchFamily="2" charset="-78"/>
              </a:rPr>
              <a:t>. </a:t>
            </a:r>
            <a:r>
              <a:rPr lang="ar-SA" sz="1600" b="1" dirty="0">
                <a:latin typeface="Alexandria SemiBold" pitchFamily="2" charset="-78"/>
                <a:cs typeface="Alexandria SemiBold" pitchFamily="2" charset="-78"/>
              </a:rPr>
              <a:t>مثال: تصميم يحتوي على نص وصورة متقابلين بشكل </a:t>
            </a:r>
            <a:r>
              <a:rPr lang="ar-SA" sz="1600" b="1" dirty="0" smtClean="0">
                <a:latin typeface="Alexandria SemiBold" pitchFamily="2" charset="-78"/>
                <a:cs typeface="Alexandria SemiBold" pitchFamily="2" charset="-78"/>
              </a:rPr>
              <a:t>متساوٍ </a:t>
            </a:r>
            <a:r>
              <a:rPr lang="ar-SA" sz="1600" b="1" dirty="0">
                <a:latin typeface="Alexandria SemiBold" pitchFamily="2" charset="-78"/>
                <a:cs typeface="Alexandria SemiBold" pitchFamily="2" charset="-78"/>
              </a:rPr>
              <a:t>في الحجم والوزن </a:t>
            </a:r>
            <a:r>
              <a:rPr lang="ar-SA" sz="1600" b="1" dirty="0" smtClean="0">
                <a:latin typeface="Alexandria SemiBold" pitchFamily="2" charset="-78"/>
                <a:cs typeface="Alexandria SemiBold" pitchFamily="2" charset="-78"/>
              </a:rPr>
              <a:t>البصري.</a:t>
            </a:r>
            <a:endParaRPr lang="ar-SA" sz="1600" b="1"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التوازن </a:t>
            </a:r>
            <a:r>
              <a:rPr lang="ar-SA" b="1" dirty="0">
                <a:solidFill>
                  <a:schemeClr val="accent2">
                    <a:lumMod val="50000"/>
                  </a:schemeClr>
                </a:solidFill>
                <a:latin typeface="Alexandria SemiBold" pitchFamily="2" charset="-78"/>
                <a:cs typeface="Alexandria SemiBold" pitchFamily="2" charset="-78"/>
              </a:rPr>
              <a:t>غير </a:t>
            </a:r>
            <a:r>
              <a:rPr lang="ar-SA" b="1" dirty="0" smtClean="0">
                <a:solidFill>
                  <a:schemeClr val="accent2">
                    <a:lumMod val="50000"/>
                  </a:schemeClr>
                </a:solidFill>
                <a:latin typeface="Alexandria SemiBold" pitchFamily="2" charset="-78"/>
                <a:cs typeface="Alexandria SemiBold" pitchFamily="2" charset="-78"/>
              </a:rPr>
              <a:t>المتماثل: </a:t>
            </a:r>
            <a:r>
              <a:rPr lang="ar-SA" b="1" dirty="0" smtClean="0">
                <a:latin typeface="Alexandria SemiBold" pitchFamily="2" charset="-78"/>
                <a:cs typeface="Alexandria SemiBold" pitchFamily="2" charset="-78"/>
              </a:rPr>
              <a:t>يتضمن </a:t>
            </a:r>
            <a:r>
              <a:rPr lang="ar-SA" b="1" dirty="0">
                <a:latin typeface="Alexandria SemiBold" pitchFamily="2" charset="-78"/>
                <a:cs typeface="Alexandria SemiBold" pitchFamily="2" charset="-78"/>
              </a:rPr>
              <a:t>توزيع العناصر بشكل غير متساوٍ، </a:t>
            </a:r>
            <a:r>
              <a:rPr lang="ar-SA" b="1" dirty="0" smtClean="0">
                <a:latin typeface="Alexandria SemiBold" pitchFamily="2" charset="-78"/>
                <a:cs typeface="Alexandria SemiBold" pitchFamily="2" charset="-78"/>
              </a:rPr>
              <a:t>ويتحقق التوازن البصري </a:t>
            </a:r>
            <a:r>
              <a:rPr lang="ar-SA" b="1" dirty="0">
                <a:latin typeface="Alexandria SemiBold" pitchFamily="2" charset="-78"/>
                <a:cs typeface="Alexandria SemiBold" pitchFamily="2" charset="-78"/>
              </a:rPr>
              <a:t>من خلال أوزان مختلفة </a:t>
            </a:r>
            <a:r>
              <a:rPr lang="ar-SA" b="1" dirty="0" smtClean="0">
                <a:latin typeface="Alexandria SemiBold" pitchFamily="2" charset="-78"/>
                <a:cs typeface="Alexandria SemiBold" pitchFamily="2" charset="-78"/>
              </a:rPr>
              <a:t>مثل: اللون أو الحجم أو شكل </a:t>
            </a:r>
            <a:r>
              <a:rPr lang="ar-SA" b="1" dirty="0">
                <a:latin typeface="Alexandria SemiBold" pitchFamily="2" charset="-78"/>
                <a:cs typeface="Alexandria SemiBold" pitchFamily="2" charset="-78"/>
              </a:rPr>
              <a:t>العناصر </a:t>
            </a:r>
            <a:r>
              <a:rPr lang="ar-SA" b="1" dirty="0" smtClean="0">
                <a:latin typeface="Alexandria SemiBold" pitchFamily="2" charset="-78"/>
                <a:cs typeface="Alexandria SemiBold" pitchFamily="2" charset="-78"/>
              </a:rPr>
              <a:t>أو العدد أو المساحة السلبية في الإعلان ( الفراغ). </a:t>
            </a:r>
            <a:r>
              <a:rPr lang="ar-SA" sz="1600" b="1" dirty="0">
                <a:latin typeface="Alexandria SemiBold" pitchFamily="2" charset="-78"/>
                <a:cs typeface="Alexandria SemiBold" pitchFamily="2" charset="-78"/>
              </a:rPr>
              <a:t> </a:t>
            </a:r>
            <a:r>
              <a:rPr lang="ar-SA" sz="1600" b="1" dirty="0" smtClean="0">
                <a:latin typeface="Alexandria SemiBold" pitchFamily="2" charset="-78"/>
                <a:cs typeface="Alexandria SemiBold" pitchFamily="2" charset="-78"/>
              </a:rPr>
              <a:t>                  مثال: استخدام </a:t>
            </a:r>
            <a:r>
              <a:rPr lang="ar-SA" sz="1600" b="1" dirty="0">
                <a:latin typeface="Alexandria SemiBold" pitchFamily="2" charset="-78"/>
                <a:cs typeface="Alexandria SemiBold" pitchFamily="2" charset="-78"/>
              </a:rPr>
              <a:t>عنصر كبير في جانب واحد </a:t>
            </a:r>
            <a:r>
              <a:rPr lang="ar-SA" sz="1600" b="1" dirty="0" smtClean="0">
                <a:latin typeface="Alexandria SemiBold" pitchFamily="2" charset="-78"/>
                <a:cs typeface="Alexandria SemiBold" pitchFamily="2" charset="-78"/>
              </a:rPr>
              <a:t>ويقابله مجموعة </a:t>
            </a:r>
            <a:r>
              <a:rPr lang="ar-SA" sz="1600" b="1" dirty="0">
                <a:latin typeface="Alexandria SemiBold" pitchFamily="2" charset="-78"/>
                <a:cs typeface="Alexandria SemiBold" pitchFamily="2" charset="-78"/>
              </a:rPr>
              <a:t>عناصر في الجانب الآخر</a:t>
            </a:r>
            <a:r>
              <a:rPr lang="en-US" sz="1600" b="1" dirty="0" smtClean="0">
                <a:latin typeface="Alexandria SemiBold" pitchFamily="2" charset="-78"/>
                <a:cs typeface="Alexandria SemiBold" pitchFamily="2" charset="-78"/>
              </a:rPr>
              <a:t>.</a:t>
            </a:r>
            <a:endParaRPr lang="en-US" sz="1600"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767474"/>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769" t="3582" r="21161" b="75323"/>
          <a:stretch/>
        </p:blipFill>
        <p:spPr>
          <a:xfrm>
            <a:off x="85726" y="2765326"/>
            <a:ext cx="3789054" cy="1005073"/>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003" t="31665" r="21274" b="47537"/>
          <a:stretch/>
        </p:blipFill>
        <p:spPr>
          <a:xfrm>
            <a:off x="85725" y="4497206"/>
            <a:ext cx="3789981" cy="1005073"/>
          </a:xfrm>
          <a:prstGeom prst="rect">
            <a:avLst/>
          </a:prstGeom>
        </p:spPr>
      </p:pic>
      <p:sp>
        <p:nvSpPr>
          <p:cNvPr id="14" name="TextBox 13">
            <a:extLst>
              <a:ext uri="{FF2B5EF4-FFF2-40B4-BE49-F238E27FC236}">
                <a16:creationId xmlns:a16="http://schemas.microsoft.com/office/drawing/2014/main" id="{050976E4-0CF2-BA00-34CA-2F9419409B9E}"/>
              </a:ext>
            </a:extLst>
          </p:cNvPr>
          <p:cNvSpPr txBox="1"/>
          <p:nvPr/>
        </p:nvSpPr>
        <p:spPr>
          <a:xfrm>
            <a:off x="1008916" y="5502279"/>
            <a:ext cx="2228384" cy="830997"/>
          </a:xfrm>
          <a:prstGeom prst="rect">
            <a:avLst/>
          </a:prstGeom>
          <a:solidFill>
            <a:srgbClr val="F6F0EE"/>
          </a:solidFill>
        </p:spPr>
        <p:txBody>
          <a:bodyPr wrap="square" rtlCol="0">
            <a:spAutoFit/>
          </a:bodyPr>
          <a:lstStyle/>
          <a:p>
            <a:pPr marL="53975" algn="ctr" rtl="1">
              <a:lnSpc>
                <a:spcPct val="150000"/>
              </a:lnSpc>
            </a:pPr>
            <a:r>
              <a:rPr lang="ar-SA" sz="1600" b="1" dirty="0" smtClean="0">
                <a:solidFill>
                  <a:srgbClr val="002060"/>
                </a:solidFill>
                <a:latin typeface="Alexandria SemiBold" pitchFamily="2" charset="-78"/>
                <a:cs typeface="Alexandria SemiBold" pitchFamily="2" charset="-78"/>
              </a:rPr>
              <a:t>التوازن غير المتماثل </a:t>
            </a:r>
          </a:p>
          <a:p>
            <a:pPr marL="53975" algn="ctr" rtl="1">
              <a:lnSpc>
                <a:spcPct val="150000"/>
              </a:lnSpc>
            </a:pPr>
            <a:r>
              <a:rPr lang="ar-SA" sz="1600" b="1" dirty="0" smtClean="0">
                <a:solidFill>
                  <a:srgbClr val="C00000"/>
                </a:solidFill>
                <a:latin typeface="Alexandria SemiBold" pitchFamily="2" charset="-78"/>
                <a:cs typeface="Alexandria SemiBold" pitchFamily="2" charset="-78"/>
              </a:rPr>
              <a:t>« اللون »</a:t>
            </a:r>
            <a:endParaRPr lang="en-US" sz="1600" b="1" dirty="0">
              <a:solidFill>
                <a:srgbClr val="C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050976E4-0CF2-BA00-34CA-2F9419409B9E}"/>
              </a:ext>
            </a:extLst>
          </p:cNvPr>
          <p:cNvSpPr txBox="1"/>
          <p:nvPr/>
        </p:nvSpPr>
        <p:spPr>
          <a:xfrm>
            <a:off x="85725" y="3770399"/>
            <a:ext cx="3727759" cy="461665"/>
          </a:xfrm>
          <a:prstGeom prst="rect">
            <a:avLst/>
          </a:prstGeom>
          <a:solidFill>
            <a:srgbClr val="F6F0EE"/>
          </a:solidFill>
        </p:spPr>
        <p:txBody>
          <a:bodyPr wrap="square" rtlCol="0">
            <a:spAutoFit/>
          </a:bodyPr>
          <a:lstStyle/>
          <a:p>
            <a:pPr marL="53975" algn="ctr" rtl="1">
              <a:lnSpc>
                <a:spcPct val="150000"/>
              </a:lnSpc>
            </a:pPr>
            <a:r>
              <a:rPr lang="ar-SA" sz="1600" b="1" dirty="0" smtClean="0">
                <a:solidFill>
                  <a:srgbClr val="002060"/>
                </a:solidFill>
                <a:latin typeface="Alexandria SemiBold" pitchFamily="2" charset="-78"/>
                <a:cs typeface="Alexandria SemiBold" pitchFamily="2" charset="-78"/>
              </a:rPr>
              <a:t>التوازن المتماثل</a:t>
            </a:r>
          </a:p>
        </p:txBody>
      </p:sp>
    </p:spTree>
    <p:extLst>
      <p:ext uri="{BB962C8B-B14F-4D97-AF65-F5344CB8AC3E}">
        <p14:creationId xmlns:p14="http://schemas.microsoft.com/office/powerpoint/2010/main" val="31638493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5445457" y="2434264"/>
            <a:ext cx="5970255" cy="3844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42900" y="2457625"/>
            <a:ext cx="4975161" cy="3716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0372" y="17277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9069" y="4984939"/>
            <a:ext cx="3539472" cy="830997"/>
          </a:xfrm>
          <a:prstGeom prst="rect">
            <a:avLst/>
          </a:prstGeom>
          <a:noFill/>
        </p:spPr>
        <p:txBody>
          <a:bodyPr wrap="square" rtlCol="0">
            <a:spAutoFit/>
          </a:bodyPr>
          <a:lstStyle/>
          <a:p>
            <a:pPr marL="53975" algn="ctr" rtl="1">
              <a:lnSpc>
                <a:spcPct val="150000"/>
              </a:lnSpc>
            </a:pPr>
            <a:r>
              <a:rPr lang="ar-SA" sz="1600" b="1" dirty="0" smtClean="0">
                <a:solidFill>
                  <a:srgbClr val="002060"/>
                </a:solidFill>
                <a:latin typeface="Alexandria SemiBold" pitchFamily="2" charset="-78"/>
                <a:cs typeface="Alexandria SemiBold" pitchFamily="2" charset="-78"/>
              </a:rPr>
              <a:t>التوازن غير المتماثل </a:t>
            </a:r>
          </a:p>
          <a:p>
            <a:pPr marL="53975" algn="ctr" rtl="1">
              <a:lnSpc>
                <a:spcPct val="150000"/>
              </a:lnSpc>
            </a:pPr>
            <a:r>
              <a:rPr lang="ar-SA" sz="1600" b="1" dirty="0">
                <a:solidFill>
                  <a:srgbClr val="C00000"/>
                </a:solidFill>
                <a:latin typeface="Alexandria SemiBold" pitchFamily="2" charset="-78"/>
                <a:cs typeface="Alexandria SemiBold" pitchFamily="2" charset="-78"/>
              </a:rPr>
              <a:t>« </a:t>
            </a:r>
            <a:r>
              <a:rPr lang="ar-SA" sz="1600" b="1" dirty="0" smtClean="0">
                <a:solidFill>
                  <a:srgbClr val="C00000"/>
                </a:solidFill>
                <a:latin typeface="Alexandria SemiBold" pitchFamily="2" charset="-78"/>
                <a:cs typeface="Alexandria SemiBold" pitchFamily="2" charset="-78"/>
              </a:rPr>
              <a:t>المساحة </a:t>
            </a:r>
            <a:r>
              <a:rPr lang="ar-SA" sz="1600" b="1" dirty="0">
                <a:solidFill>
                  <a:srgbClr val="C00000"/>
                </a:solidFill>
                <a:latin typeface="Alexandria SemiBold" pitchFamily="2" charset="-78"/>
                <a:cs typeface="Alexandria SemiBold" pitchFamily="2" charset="-78"/>
              </a:rPr>
              <a:t>السلبية " الفراغ" » </a:t>
            </a:r>
            <a:endParaRPr lang="en-US" sz="1600" b="1" dirty="0">
              <a:solidFill>
                <a:srgbClr val="C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14" name="Picture 13"/>
          <p:cNvPicPr>
            <a:picLocks noChangeAspect="1"/>
          </p:cNvPicPr>
          <p:nvPr/>
        </p:nvPicPr>
        <p:blipFill rotWithShape="1">
          <a:blip r:embed="rId4">
            <a:clrChange>
              <a:clrFrom>
                <a:srgbClr val="FFFFFE"/>
              </a:clrFrom>
              <a:clrTo>
                <a:srgbClr val="FFFFFE">
                  <a:alpha val="0"/>
                </a:srgbClr>
              </a:clrTo>
            </a:clrChange>
            <a:extLst>
              <a:ext uri="{28A0092B-C50C-407E-A947-70E740481C1C}">
                <a14:useLocalDpi xmlns:a14="http://schemas.microsoft.com/office/drawing/2010/main" val="0"/>
              </a:ext>
            </a:extLst>
          </a:blip>
          <a:srcRect l="4012" t="56091" r="19582" b="2914"/>
          <a:stretch/>
        </p:blipFill>
        <p:spPr>
          <a:xfrm>
            <a:off x="7317143" y="2635841"/>
            <a:ext cx="3891424" cy="1623675"/>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511" t="2388" r="24420" b="57015"/>
          <a:stretch/>
        </p:blipFill>
        <p:spPr>
          <a:xfrm>
            <a:off x="7302855" y="4500866"/>
            <a:ext cx="3891424" cy="1673130"/>
          </a:xfrm>
          <a:prstGeom prst="rect">
            <a:avLst/>
          </a:prstGeom>
        </p:spPr>
      </p:pic>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844" t="49751" r="7570" b="9055"/>
          <a:stretch/>
        </p:blipFill>
        <p:spPr>
          <a:xfrm>
            <a:off x="514348" y="2926669"/>
            <a:ext cx="4613620" cy="1918926"/>
          </a:xfrm>
          <a:prstGeom prst="rect">
            <a:avLst/>
          </a:prstGeom>
        </p:spPr>
      </p:pic>
      <p:cxnSp>
        <p:nvCxnSpPr>
          <p:cNvPr id="12" name="Straight Connector 11"/>
          <p:cNvCxnSpPr>
            <a:stCxn id="16" idx="3"/>
          </p:cNvCxnSpPr>
          <p:nvPr/>
        </p:nvCxnSpPr>
        <p:spPr>
          <a:xfrm flipH="1">
            <a:off x="5447266" y="4356376"/>
            <a:ext cx="5968446" cy="21775"/>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050976E4-0CF2-BA00-34CA-2F9419409B9E}"/>
              </a:ext>
            </a:extLst>
          </p:cNvPr>
          <p:cNvSpPr txBox="1"/>
          <p:nvPr/>
        </p:nvSpPr>
        <p:spPr>
          <a:xfrm>
            <a:off x="5454577" y="3127698"/>
            <a:ext cx="1903416" cy="738664"/>
          </a:xfrm>
          <a:prstGeom prst="rect">
            <a:avLst/>
          </a:prstGeom>
          <a:noFill/>
        </p:spPr>
        <p:txBody>
          <a:bodyPr wrap="square" rtlCol="0">
            <a:spAutoFit/>
          </a:bodyPr>
          <a:lstStyle/>
          <a:p>
            <a:pPr marL="53975" algn="ctr" rtl="1">
              <a:lnSpc>
                <a:spcPct val="150000"/>
              </a:lnSpc>
            </a:pPr>
            <a:r>
              <a:rPr lang="ar-SA" sz="1400" b="1" dirty="0" smtClean="0">
                <a:solidFill>
                  <a:srgbClr val="002060"/>
                </a:solidFill>
                <a:latin typeface="Alexandria SemiBold" pitchFamily="2" charset="-78"/>
                <a:cs typeface="Alexandria SemiBold" pitchFamily="2" charset="-78"/>
              </a:rPr>
              <a:t>التوازن غير المتماثل </a:t>
            </a:r>
          </a:p>
          <a:p>
            <a:pPr marL="53975" algn="ctr" rtl="1">
              <a:lnSpc>
                <a:spcPct val="150000"/>
              </a:lnSpc>
            </a:pPr>
            <a:r>
              <a:rPr lang="ar-SA" sz="1400" b="1" dirty="0" smtClean="0">
                <a:solidFill>
                  <a:srgbClr val="C00000"/>
                </a:solidFill>
                <a:latin typeface="Alexandria SemiBold" pitchFamily="2" charset="-78"/>
                <a:cs typeface="Alexandria SemiBold" pitchFamily="2" charset="-78"/>
              </a:rPr>
              <a:t>« الحجم »</a:t>
            </a:r>
          </a:p>
        </p:txBody>
      </p:sp>
      <p:sp>
        <p:nvSpPr>
          <p:cNvPr id="27" name="TextBox 26">
            <a:extLst>
              <a:ext uri="{FF2B5EF4-FFF2-40B4-BE49-F238E27FC236}">
                <a16:creationId xmlns:a16="http://schemas.microsoft.com/office/drawing/2014/main" id="{050976E4-0CF2-BA00-34CA-2F9419409B9E}"/>
              </a:ext>
            </a:extLst>
          </p:cNvPr>
          <p:cNvSpPr txBox="1"/>
          <p:nvPr/>
        </p:nvSpPr>
        <p:spPr>
          <a:xfrm>
            <a:off x="5454577" y="4997352"/>
            <a:ext cx="1903416" cy="738664"/>
          </a:xfrm>
          <a:prstGeom prst="rect">
            <a:avLst/>
          </a:prstGeom>
          <a:noFill/>
        </p:spPr>
        <p:txBody>
          <a:bodyPr wrap="square" rtlCol="0">
            <a:spAutoFit/>
          </a:bodyPr>
          <a:lstStyle/>
          <a:p>
            <a:pPr marL="53975" algn="ctr" rtl="1">
              <a:lnSpc>
                <a:spcPct val="150000"/>
              </a:lnSpc>
            </a:pPr>
            <a:r>
              <a:rPr lang="ar-SA" sz="1400" b="1" dirty="0" smtClean="0">
                <a:solidFill>
                  <a:srgbClr val="002060"/>
                </a:solidFill>
                <a:latin typeface="Alexandria SemiBold" pitchFamily="2" charset="-78"/>
                <a:cs typeface="Alexandria SemiBold" pitchFamily="2" charset="-78"/>
              </a:rPr>
              <a:t>التوازن غير المتماثل </a:t>
            </a:r>
          </a:p>
          <a:p>
            <a:pPr marL="53975" algn="ctr" rtl="1">
              <a:lnSpc>
                <a:spcPct val="150000"/>
              </a:lnSpc>
            </a:pPr>
            <a:r>
              <a:rPr lang="ar-SA" sz="1400" b="1" dirty="0">
                <a:solidFill>
                  <a:srgbClr val="C00000"/>
                </a:solidFill>
                <a:latin typeface="Alexandria SemiBold" pitchFamily="2" charset="-78"/>
                <a:cs typeface="Alexandria SemiBold" pitchFamily="2" charset="-78"/>
              </a:rPr>
              <a:t>« </a:t>
            </a:r>
            <a:r>
              <a:rPr lang="ar-SA" sz="1400" b="1" dirty="0" smtClean="0">
                <a:solidFill>
                  <a:srgbClr val="C00000"/>
                </a:solidFill>
                <a:latin typeface="Alexandria SemiBold" pitchFamily="2" charset="-78"/>
                <a:cs typeface="Alexandria SemiBold" pitchFamily="2" charset="-78"/>
              </a:rPr>
              <a:t>العدد </a:t>
            </a:r>
            <a:r>
              <a:rPr lang="ar-SA" sz="1400" b="1" dirty="0">
                <a:solidFill>
                  <a:srgbClr val="C00000"/>
                </a:solidFill>
                <a:latin typeface="Alexandria SemiBold" pitchFamily="2" charset="-78"/>
                <a:cs typeface="Alexandria SemiBold" pitchFamily="2" charset="-78"/>
              </a:rPr>
              <a:t>»</a:t>
            </a:r>
            <a:endParaRPr lang="en-US" sz="1400" b="1"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7056819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8981" y="2426178"/>
            <a:ext cx="10238509" cy="3688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275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50947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72350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6854" y="2646831"/>
            <a:ext cx="2880390" cy="2838334"/>
          </a:xfrm>
          <a:prstGeom prst="rect">
            <a:avLst/>
          </a:prstGeom>
          <a:ln>
            <a:noFill/>
          </a:ln>
          <a:effectLst>
            <a:outerShdw blurRad="292100" dist="139700" dir="2700000" algn="tl" rotWithShape="0">
              <a:srgbClr val="333333">
                <a:alpha val="65000"/>
              </a:srgbClr>
            </a:outerShdw>
          </a:effectLst>
        </p:spPr>
      </p:pic>
      <p:pic>
        <p:nvPicPr>
          <p:cNvPr id="19" name="Picture 1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36073" y="3163429"/>
            <a:ext cx="2905946" cy="2321736"/>
          </a:xfrm>
          <a:prstGeom prst="rect">
            <a:avLst/>
          </a:prstGeom>
          <a:ln>
            <a:noFill/>
          </a:ln>
          <a:effectLst>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99079" y="2942906"/>
            <a:ext cx="3396575" cy="1953711"/>
          </a:xfrm>
          <a:prstGeom prst="rect">
            <a:avLst/>
          </a:prstGeom>
          <a:ln>
            <a:noFill/>
          </a:ln>
          <a:effectLst>
            <a:outerShdw blurRad="292100" dist="139700" dir="2700000" algn="tl" rotWithShape="0">
              <a:srgbClr val="333333">
                <a:alpha val="65000"/>
              </a:srgbClr>
            </a:outerShdw>
          </a:effectLst>
        </p:spPr>
      </p:pic>
      <p:cxnSp>
        <p:nvCxnSpPr>
          <p:cNvPr id="24" name="Straight Connector 23"/>
          <p:cNvCxnSpPr/>
          <p:nvPr/>
        </p:nvCxnSpPr>
        <p:spPr>
          <a:xfrm>
            <a:off x="9290440" y="2613193"/>
            <a:ext cx="13854" cy="260465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2530455" y="2942906"/>
            <a:ext cx="23583" cy="276291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136073" y="4488872"/>
            <a:ext cx="142207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4441188" y="2521732"/>
            <a:ext cx="3157891" cy="307427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F9A80F9F-74DB-1D57-04E8-E20E92A09B0A}"/>
              </a:ext>
            </a:extLst>
          </p:cNvPr>
          <p:cNvSpPr txBox="1"/>
          <p:nvPr/>
        </p:nvSpPr>
        <p:spPr>
          <a:xfrm>
            <a:off x="2672649" y="5586455"/>
            <a:ext cx="5584660"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أمثلة تطبيقية لتحقيق التوازن في الإعلان الصحفي</a:t>
            </a:r>
            <a:endParaRPr lang="ar-SA"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857008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43509" y="2469189"/>
            <a:ext cx="7337316" cy="3723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72184" y="2618223"/>
            <a:ext cx="7331895" cy="3508653"/>
          </a:xfrm>
          <a:prstGeom prst="rect">
            <a:avLst/>
          </a:prstGeom>
          <a:noFill/>
        </p:spPr>
        <p:txBody>
          <a:bodyPr wrap="square" rtlCol="0">
            <a:spAutoFit/>
          </a:bodyPr>
          <a:lstStyle/>
          <a:p>
            <a:pPr algn="r" rtl="1">
              <a:lnSpc>
                <a:spcPct val="150000"/>
              </a:lnSpc>
            </a:pPr>
            <a:r>
              <a:rPr lang="ar-SA" b="1" dirty="0" smtClean="0">
                <a:solidFill>
                  <a:srgbClr val="C00000"/>
                </a:solidFill>
                <a:latin typeface="Alexandria SemiBold" pitchFamily="2" charset="-78"/>
                <a:cs typeface="Alexandria SemiBold" pitchFamily="2" charset="-78"/>
              </a:rPr>
              <a:t> قاعدة </a:t>
            </a:r>
            <a:r>
              <a:rPr lang="ar-SA" b="1" dirty="0" smtClean="0">
                <a:solidFill>
                  <a:srgbClr val="002060"/>
                </a:solidFill>
                <a:latin typeface="Alexandria SemiBold" pitchFamily="2" charset="-78"/>
                <a:cs typeface="Alexandria SemiBold" pitchFamily="2" charset="-78"/>
              </a:rPr>
              <a:t>3×3</a:t>
            </a:r>
            <a:r>
              <a:rPr lang="ar-SA" b="1" dirty="0" smtClean="0">
                <a:solidFill>
                  <a:srgbClr val="C00000"/>
                </a:solidFill>
                <a:latin typeface="Alexandria SemiBold" pitchFamily="2" charset="-78"/>
                <a:cs typeface="Alexandria SemiBold" pitchFamily="2" charset="-78"/>
              </a:rPr>
              <a:t> في التصميم</a:t>
            </a:r>
            <a:r>
              <a:rPr lang="ar-SA" dirty="0" smtClean="0">
                <a:latin typeface="Alexandria SemiBold" pitchFamily="2" charset="-78"/>
                <a:cs typeface="Alexandria SemiBold" pitchFamily="2" charset="-78"/>
              </a:rPr>
              <a:t>: </a:t>
            </a:r>
            <a:r>
              <a:rPr lang="en-US" sz="1700" dirty="0" smtClean="0">
                <a:solidFill>
                  <a:srgbClr val="002060"/>
                </a:solidFill>
                <a:latin typeface="Alexandria SemiBold" pitchFamily="2" charset="-78"/>
                <a:cs typeface="Alexandria SemiBold" pitchFamily="2" charset="-78"/>
              </a:rPr>
              <a:t>The Rule of Thirds</a:t>
            </a:r>
            <a:endParaRPr lang="ar-SA" sz="1700" dirty="0" smtClean="0">
              <a:solidFill>
                <a:srgbClr val="002060"/>
              </a:solidFill>
              <a:latin typeface="Alexandria SemiBold" pitchFamily="2" charset="-78"/>
              <a:cs typeface="Alexandria SemiBold" pitchFamily="2" charset="-78"/>
            </a:endParaRPr>
          </a:p>
          <a:p>
            <a:pPr marL="234950" indent="-234950" algn="r" rtl="1">
              <a:lnSpc>
                <a:spcPct val="150000"/>
              </a:lnSpc>
              <a:buFont typeface="Arial" panose="020B0604020202020204" pitchFamily="34" charset="0"/>
              <a:buChar char="•"/>
            </a:pPr>
            <a:r>
              <a:rPr lang="ar-SA" sz="1600" dirty="0">
                <a:latin typeface="Alexandria SemiBold" pitchFamily="2" charset="-78"/>
                <a:cs typeface="Alexandria SemiBold" pitchFamily="2" charset="-78"/>
              </a:rPr>
              <a:t>تستخدم قاعدة 3×3 عند تصميم الإعلان لتحقيق التوازن في التصميم، </a:t>
            </a:r>
            <a:r>
              <a:rPr lang="ar-SA" sz="1600" dirty="0" smtClean="0">
                <a:latin typeface="Alexandria SemiBold" pitchFamily="2" charset="-78"/>
                <a:cs typeface="Alexandria SemiBold" pitchFamily="2" charset="-78"/>
              </a:rPr>
              <a:t>  كما </a:t>
            </a:r>
            <a:r>
              <a:rPr lang="ar-SA" sz="1600" dirty="0">
                <a:latin typeface="Alexandria SemiBold" pitchFamily="2" charset="-78"/>
                <a:cs typeface="Alexandria SemiBold" pitchFamily="2" charset="-78"/>
              </a:rPr>
              <a:t>تُضيف إحساسًا بالحركة، بدلاً من أن يبدو التصميم ثابتًا</a:t>
            </a:r>
            <a:r>
              <a:rPr lang="en-US" sz="1600" dirty="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a:p>
            <a:pPr marL="234950" indent="-234950" algn="r" rtl="1">
              <a:lnSpc>
                <a:spcPct val="150000"/>
              </a:lnSpc>
              <a:buFont typeface="Arial" panose="020B0604020202020204" pitchFamily="34" charset="0"/>
              <a:buChar char="•"/>
            </a:pPr>
            <a:r>
              <a:rPr lang="ar-SA" sz="1600" dirty="0" smtClean="0">
                <a:latin typeface="Alexandria SemiBold" pitchFamily="2" charset="-78"/>
                <a:cs typeface="Alexandria SemiBold" pitchFamily="2" charset="-78"/>
              </a:rPr>
              <a:t>تعتمد </a:t>
            </a:r>
            <a:r>
              <a:rPr lang="ar-SA" sz="1600" dirty="0">
                <a:latin typeface="Alexandria SemiBold" pitchFamily="2" charset="-78"/>
                <a:cs typeface="Alexandria SemiBold" pitchFamily="2" charset="-78"/>
              </a:rPr>
              <a:t>هذه القاعدة على تقسيم الإعلان إلى تسعة أجزاء متساوية باستخدام خطين عموديين وخطين أفقيين، مما يشكل شبكة 3×3</a:t>
            </a:r>
            <a:r>
              <a:rPr lang="en-US" sz="1600" dirty="0">
                <a:latin typeface="Alexandria SemiBold" pitchFamily="2" charset="-78"/>
                <a:cs typeface="Alexandria SemiBold" pitchFamily="2" charset="-78"/>
              </a:rPr>
              <a:t>.</a:t>
            </a:r>
            <a:r>
              <a:rPr lang="en-US" sz="1600" dirty="0"/>
              <a:t> </a:t>
            </a:r>
            <a:r>
              <a:rPr lang="ar-SA" sz="1600" dirty="0" smtClean="0">
                <a:latin typeface="Alexandria SemiBold" pitchFamily="2" charset="-78"/>
                <a:cs typeface="Alexandria SemiBold" pitchFamily="2" charset="-78"/>
              </a:rPr>
              <a:t>هذه الشبكة تكون بمثابة خريطة </a:t>
            </a:r>
            <a:r>
              <a:rPr lang="ar-SA" sz="1600" dirty="0">
                <a:latin typeface="Alexandria SemiBold" pitchFamily="2" charset="-78"/>
                <a:cs typeface="Alexandria SemiBold" pitchFamily="2" charset="-78"/>
              </a:rPr>
              <a:t>طريق لوضع عناصر التصميم الخاصة بالإعلان</a:t>
            </a:r>
            <a:r>
              <a:rPr lang="ar-SA" sz="1600" dirty="0" smtClean="0">
                <a:latin typeface="Alexandria SemiBold" pitchFamily="2" charset="-78"/>
                <a:cs typeface="Alexandria SemiBold" pitchFamily="2" charset="-78"/>
              </a:rPr>
              <a:t>.</a:t>
            </a:r>
            <a:r>
              <a:rPr lang="ar-SA" dirty="0"/>
              <a:t> </a:t>
            </a:r>
            <a:endParaRPr lang="en-US" sz="1600" dirty="0">
              <a:latin typeface="Alexandria SemiBold" pitchFamily="2" charset="-78"/>
              <a:cs typeface="Alexandria SemiBold" pitchFamily="2" charset="-78"/>
            </a:endParaRPr>
          </a:p>
          <a:p>
            <a:pPr marL="234950" lvl="0" indent="-234950" algn="r" rtl="1">
              <a:lnSpc>
                <a:spcPct val="150000"/>
              </a:lnSpc>
              <a:buFont typeface="Arial" panose="020B0604020202020204" pitchFamily="34" charset="0"/>
              <a:buChar char="•"/>
            </a:pPr>
            <a:r>
              <a:rPr lang="ar-SA" sz="1600" dirty="0">
                <a:latin typeface="Alexandria SemiBold" pitchFamily="2" charset="-78"/>
                <a:cs typeface="Alexandria SemiBold" pitchFamily="2" charset="-78"/>
              </a:rPr>
              <a:t>النقاط الأربع التي تتقاطع فيها الخطوط تعتبر </a:t>
            </a:r>
            <a:r>
              <a:rPr lang="ar-SA" sz="1600" b="1" dirty="0">
                <a:solidFill>
                  <a:schemeClr val="accent1"/>
                </a:solidFill>
                <a:latin typeface="Alexandria SemiBold" pitchFamily="2" charset="-78"/>
                <a:cs typeface="Alexandria SemiBold" pitchFamily="2" charset="-78"/>
              </a:rPr>
              <a:t>نقاط القوة</a:t>
            </a:r>
            <a:r>
              <a:rPr lang="ar-SA" sz="1600" dirty="0">
                <a:latin typeface="Alexandria SemiBold" pitchFamily="2" charset="-78"/>
                <a:cs typeface="Alexandria SemiBold" pitchFamily="2" charset="-78"/>
              </a:rPr>
              <a:t>، حيث يُفضل وضع العناصر المهمة (مثل الأشخاص أو </a:t>
            </a:r>
            <a:r>
              <a:rPr lang="ar-SA" sz="1600" dirty="0" smtClean="0">
                <a:latin typeface="Alexandria SemiBold" pitchFamily="2" charset="-78"/>
                <a:cs typeface="Alexandria SemiBold" pitchFamily="2" charset="-78"/>
              </a:rPr>
              <a:t>المنتج) </a:t>
            </a:r>
            <a:r>
              <a:rPr lang="ar-SA" sz="1600" dirty="0">
                <a:latin typeface="Alexandria SemiBold" pitchFamily="2" charset="-78"/>
                <a:cs typeface="Alexandria SemiBold" pitchFamily="2" charset="-78"/>
              </a:rPr>
              <a:t>في هذه النقاط أو على الخطوط نفسها، بدلاً من وضع العنصر الرئيسي في وسط التصميم</a:t>
            </a:r>
            <a:r>
              <a:rPr lang="ar-SA" sz="1600" dirty="0" smtClean="0">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402727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a:blip r:embed="rId4"/>
          <a:stretch>
            <a:fillRect/>
          </a:stretch>
        </p:blipFill>
        <p:spPr>
          <a:xfrm>
            <a:off x="38464" y="2578590"/>
            <a:ext cx="4423509" cy="3323445"/>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1164071" y="5963281"/>
            <a:ext cx="2172294" cy="6463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200" b="1" dirty="0" smtClean="0">
                <a:solidFill>
                  <a:srgbClr val="002060"/>
                </a:solidFill>
                <a:latin typeface="Alexandria Black" pitchFamily="2" charset="-78"/>
                <a:cs typeface="Alexandria Black" pitchFamily="2" charset="-78"/>
              </a:rPr>
              <a:t>تطبيق قاعدة 3×3 </a:t>
            </a:r>
          </a:p>
          <a:p>
            <a:pPr algn="ctr" rtl="1">
              <a:lnSpc>
                <a:spcPct val="150000"/>
              </a:lnSpc>
            </a:pPr>
            <a:r>
              <a:rPr lang="ar-SA" sz="1200" b="1" dirty="0" smtClean="0">
                <a:solidFill>
                  <a:srgbClr val="002060"/>
                </a:solidFill>
                <a:latin typeface="Alexandria Black" pitchFamily="2" charset="-78"/>
                <a:cs typeface="Alexandria Black" pitchFamily="2" charset="-78"/>
              </a:rPr>
              <a:t>في تصميم إعلان الفيديو</a:t>
            </a:r>
            <a:endParaRPr lang="ar-SA" sz="1200"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29630349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4597" y="2428711"/>
            <a:ext cx="8272385" cy="3726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87560" y="2487342"/>
            <a:ext cx="8039205" cy="3416320"/>
          </a:xfrm>
          <a:prstGeom prst="rect">
            <a:avLst/>
          </a:prstGeom>
          <a:noFill/>
        </p:spPr>
        <p:txBody>
          <a:bodyPr wrap="square" rtlCol="0">
            <a:spAutoFit/>
          </a:bodyPr>
          <a:lstStyle/>
          <a:p>
            <a:pPr marL="396875" indent="-342900" algn="r" rtl="1">
              <a:lnSpc>
                <a:spcPct val="150000"/>
              </a:lnSpc>
              <a:buFont typeface="+mj-lt"/>
              <a:buAutoNum type="arabicPeriod" startAt="2"/>
            </a:pPr>
            <a:r>
              <a:rPr lang="ar-SA" dirty="0" smtClean="0">
                <a:solidFill>
                  <a:srgbClr val="C00000"/>
                </a:solidFill>
                <a:latin typeface="Alexandria SemiBold" pitchFamily="2" charset="-78"/>
                <a:cs typeface="Alexandria SemiBold" pitchFamily="2" charset="-78"/>
              </a:rPr>
              <a:t>الوحدة: </a:t>
            </a:r>
            <a:r>
              <a:rPr lang="en-US" dirty="0" smtClean="0">
                <a:solidFill>
                  <a:srgbClr val="C00000"/>
                </a:solidFill>
                <a:latin typeface="Alexandria SemiBold" pitchFamily="2" charset="-78"/>
                <a:cs typeface="Alexandria SemiBold" pitchFamily="2" charset="-78"/>
              </a:rPr>
              <a:t>Unity</a:t>
            </a:r>
            <a:endParaRPr lang="ar-SA" dirty="0">
              <a:solidFill>
                <a:srgbClr val="C00000"/>
              </a:solidFill>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يقصد بها إيجاد حالة من الانسجام والتوافق بين جميع عناصر الإعلان الصحفي، مما يخلق رسالة إعلانية متماسكة. وتتحقق الوحدة من خلال الارتباط بين المعاني والدلالات الخاصة بالصور والألوان والعنوان والنص الإعلاني، بحيث يقود كل عنصر إلى الآخر مما يحقق وحدة التفكير والتأثير لدى المستخدم وينقلهم من عنصر إلى عنصر آخر دون مجهود أو </a:t>
            </a:r>
            <a:r>
              <a:rPr lang="ar-SA" b="1" dirty="0">
                <a:latin typeface="Alexandria SemiBold" pitchFamily="2" charset="-78"/>
                <a:cs typeface="Alexandria SemiBold" pitchFamily="2" charset="-78"/>
              </a:rPr>
              <a:t>إرهاق. تعتبر الوحدة من العناصر الأساسية التي تساعد في تعزيز الفعالية البصرية للإعلان وتسهيل فهمه من قبل </a:t>
            </a:r>
            <a:r>
              <a:rPr lang="ar-SA" b="1" dirty="0" smtClean="0">
                <a:latin typeface="Alexandria SemiBold" pitchFamily="2" charset="-78"/>
                <a:cs typeface="Alexandria SemiBold" pitchFamily="2" charset="-78"/>
              </a:rPr>
              <a:t>الجمهور المستهدف.</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11" y="2723760"/>
            <a:ext cx="3056340" cy="32891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281920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51797" y="2428711"/>
            <a:ext cx="8144458" cy="3685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1797" y="2634526"/>
            <a:ext cx="7895076" cy="3254737"/>
          </a:xfrm>
          <a:prstGeom prst="rect">
            <a:avLst/>
          </a:prstGeom>
          <a:noFill/>
        </p:spPr>
        <p:txBody>
          <a:bodyPr wrap="square" rtlCol="0">
            <a:spAutoFit/>
          </a:bodyPr>
          <a:lstStyle/>
          <a:p>
            <a:pPr algn="r" rtl="1">
              <a:lnSpc>
                <a:spcPct val="150000"/>
              </a:lnSpc>
            </a:pPr>
            <a:r>
              <a:rPr lang="ar-SA" b="1" dirty="0" smtClean="0">
                <a:solidFill>
                  <a:srgbClr val="0070C0"/>
                </a:solidFill>
                <a:latin typeface="Alexandria SemiBold" pitchFamily="2" charset="-78"/>
                <a:cs typeface="Alexandria SemiBold" pitchFamily="2" charset="-78"/>
              </a:rPr>
              <a:t>وتتحقق </a:t>
            </a:r>
            <a:r>
              <a:rPr lang="ar-SA" b="1" dirty="0">
                <a:solidFill>
                  <a:srgbClr val="0070C0"/>
                </a:solidFill>
                <a:latin typeface="Alexandria SemiBold" pitchFamily="2" charset="-78"/>
                <a:cs typeface="Alexandria SemiBold" pitchFamily="2" charset="-78"/>
              </a:rPr>
              <a:t>الوحدة في </a:t>
            </a:r>
            <a:r>
              <a:rPr lang="ar-SA" b="1" dirty="0" smtClean="0">
                <a:solidFill>
                  <a:srgbClr val="0070C0"/>
                </a:solidFill>
                <a:latin typeface="Alexandria SemiBold" pitchFamily="2" charset="-78"/>
                <a:cs typeface="Alexandria SemiBold" pitchFamily="2" charset="-78"/>
              </a:rPr>
              <a:t>تصميم الإعلان من خلال:</a:t>
            </a:r>
            <a:endParaRPr lang="ar-SA" b="1" dirty="0">
              <a:solidFill>
                <a:srgbClr val="0070C0"/>
              </a:solidFill>
              <a:latin typeface="Alexandria SemiBold" pitchFamily="2" charset="-78"/>
              <a:cs typeface="Alexandria SemiBold" pitchFamily="2" charset="-78"/>
            </a:endParaRPr>
          </a:p>
          <a:p>
            <a:pPr marL="234950" indent="-234950" algn="r" rtl="1">
              <a:lnSpc>
                <a:spcPct val="150000"/>
              </a:lnSpc>
              <a:buFont typeface="+mj-lt"/>
              <a:buAutoNum type="arabicPeriod"/>
              <a:tabLst>
                <a:tab pos="290513" algn="l"/>
              </a:tabLst>
            </a:pPr>
            <a:r>
              <a:rPr lang="ar-SA" sz="1700" b="1" dirty="0">
                <a:solidFill>
                  <a:schemeClr val="accent2">
                    <a:lumMod val="50000"/>
                  </a:schemeClr>
                </a:solidFill>
                <a:latin typeface="Alexandria SemiBold" pitchFamily="2" charset="-78"/>
                <a:cs typeface="Alexandria SemiBold" pitchFamily="2" charset="-78"/>
              </a:rPr>
              <a:t>استخدام الألوان المتناسقة</a:t>
            </a:r>
            <a:r>
              <a:rPr lang="ar-SA" sz="1700" b="1" dirty="0" smtClean="0">
                <a:latin typeface="Alexandria SemiBold" pitchFamily="2" charset="-78"/>
                <a:cs typeface="Alexandria SemiBold" pitchFamily="2" charset="-78"/>
              </a:rPr>
              <a:t>: ينبغي اختيار </a:t>
            </a:r>
            <a:r>
              <a:rPr lang="ar-SA" sz="1700" b="1" dirty="0">
                <a:latin typeface="Alexandria SemiBold" pitchFamily="2" charset="-78"/>
                <a:cs typeface="Alexandria SemiBold" pitchFamily="2" charset="-78"/>
              </a:rPr>
              <a:t>لوحة ألوان متناسقة تعكس هوية العلامة التجارية.</a:t>
            </a:r>
          </a:p>
          <a:p>
            <a:pPr marL="234950" indent="-234950" algn="r" rtl="1">
              <a:lnSpc>
                <a:spcPct val="150000"/>
              </a:lnSpc>
              <a:buFont typeface="+mj-lt"/>
              <a:buAutoNum type="arabicPeriod"/>
              <a:tabLst>
                <a:tab pos="290513" algn="l"/>
              </a:tabLst>
            </a:pPr>
            <a:r>
              <a:rPr lang="ar-SA" sz="1700" b="1" dirty="0">
                <a:solidFill>
                  <a:schemeClr val="accent2">
                    <a:lumMod val="50000"/>
                  </a:schemeClr>
                </a:solidFill>
                <a:latin typeface="Alexandria SemiBold" pitchFamily="2" charset="-78"/>
                <a:cs typeface="Alexandria SemiBold" pitchFamily="2" charset="-78"/>
              </a:rPr>
              <a:t>تنسيق الخطوط</a:t>
            </a:r>
            <a:r>
              <a:rPr lang="ar-SA" sz="1600" b="1" dirty="0" smtClean="0">
                <a:latin typeface="Alexandria SemiBold" pitchFamily="2" charset="-78"/>
                <a:cs typeface="Alexandria SemiBold" pitchFamily="2" charset="-78"/>
              </a:rPr>
              <a:t>: </a:t>
            </a:r>
            <a:r>
              <a:rPr lang="ar-SA" sz="1700" b="1" dirty="0">
                <a:latin typeface="Alexandria SemiBold" pitchFamily="2" charset="-78"/>
                <a:cs typeface="Alexandria SemiBold" pitchFamily="2" charset="-78"/>
              </a:rPr>
              <a:t>استخدام نوع واحد أو نوعين من الخطوط بشكل متناسق </a:t>
            </a:r>
            <a:r>
              <a:rPr lang="ar-SA" sz="1700" b="1" dirty="0" smtClean="0">
                <a:latin typeface="Alexandria SemiBold" pitchFamily="2" charset="-78"/>
                <a:cs typeface="Alexandria SemiBold" pitchFamily="2" charset="-78"/>
              </a:rPr>
              <a:t>في الإعلان</a:t>
            </a:r>
            <a:r>
              <a:rPr lang="ar-SA" sz="1700" b="1" dirty="0">
                <a:latin typeface="Alexandria SemiBold" pitchFamily="2" charset="-78"/>
                <a:cs typeface="Alexandria SemiBold" pitchFamily="2" charset="-78"/>
              </a:rPr>
              <a:t>. كما يجب اختيار نوع الخط المستخدم المُناسب لمحتوى الإعلان.</a:t>
            </a:r>
          </a:p>
          <a:p>
            <a:pPr marL="234950" indent="-234950" algn="r" rtl="1">
              <a:lnSpc>
                <a:spcPct val="150000"/>
              </a:lnSpc>
              <a:buFont typeface="+mj-lt"/>
              <a:buAutoNum type="arabicPeriod"/>
              <a:tabLst>
                <a:tab pos="290513" algn="l"/>
              </a:tabLst>
            </a:pPr>
            <a:r>
              <a:rPr lang="ar-SA" sz="1700" b="1" dirty="0">
                <a:solidFill>
                  <a:schemeClr val="accent2">
                    <a:lumMod val="50000"/>
                  </a:schemeClr>
                </a:solidFill>
                <a:latin typeface="Alexandria SemiBold" pitchFamily="2" charset="-78"/>
                <a:cs typeface="Alexandria SemiBold" pitchFamily="2" charset="-78"/>
              </a:rPr>
              <a:t>تكرار العناصر: </a:t>
            </a:r>
            <a:r>
              <a:rPr lang="ar-SA" sz="1700" b="1" dirty="0">
                <a:latin typeface="Alexandria SemiBold" pitchFamily="2" charset="-78"/>
                <a:cs typeface="Alexandria SemiBold" pitchFamily="2" charset="-78"/>
              </a:rPr>
              <a:t>تكرار العناصر مثل الأشكال أو الأنماط يمكن أن يعزز من شعور الوحدة.</a:t>
            </a:r>
          </a:p>
          <a:p>
            <a:pPr marL="234950" indent="-234950" algn="r" rtl="1">
              <a:lnSpc>
                <a:spcPct val="150000"/>
              </a:lnSpc>
              <a:buFont typeface="+mj-lt"/>
              <a:buAutoNum type="arabicPeriod"/>
              <a:tabLst>
                <a:tab pos="290513" algn="l"/>
              </a:tabLst>
            </a:pPr>
            <a:r>
              <a:rPr lang="ar-SA" sz="1700" b="1" dirty="0">
                <a:solidFill>
                  <a:schemeClr val="accent2">
                    <a:lumMod val="50000"/>
                  </a:schemeClr>
                </a:solidFill>
                <a:latin typeface="Alexandria SemiBold" pitchFamily="2" charset="-78"/>
                <a:cs typeface="Alexandria SemiBold" pitchFamily="2" charset="-78"/>
              </a:rPr>
              <a:t>التوازن بين العناصر</a:t>
            </a:r>
            <a:r>
              <a:rPr lang="ar-SA" sz="1600" b="1" dirty="0" smtClean="0">
                <a:latin typeface="Alexandria SemiBold" pitchFamily="2" charset="-78"/>
                <a:cs typeface="Alexandria SemiBold" pitchFamily="2" charset="-78"/>
              </a:rPr>
              <a:t>: </a:t>
            </a:r>
            <a:r>
              <a:rPr lang="ar-SA" sz="1700" b="1" dirty="0">
                <a:latin typeface="Alexandria SemiBold" pitchFamily="2" charset="-78"/>
                <a:cs typeface="Alexandria SemiBold" pitchFamily="2" charset="-78"/>
              </a:rPr>
              <a:t>التأكد من أن جميع العناصر </a:t>
            </a:r>
            <a:r>
              <a:rPr lang="ar-SA" sz="1700" b="1" dirty="0" smtClean="0">
                <a:latin typeface="Alexandria SemiBold" pitchFamily="2" charset="-78"/>
                <a:cs typeface="Alexandria SemiBold" pitchFamily="2" charset="-78"/>
              </a:rPr>
              <a:t>موزعة </a:t>
            </a:r>
            <a:r>
              <a:rPr lang="ar-SA" sz="1700" b="1" dirty="0">
                <a:latin typeface="Alexandria SemiBold" pitchFamily="2" charset="-78"/>
                <a:cs typeface="Alexandria SemiBold" pitchFamily="2" charset="-78"/>
              </a:rPr>
              <a:t>بشكل </a:t>
            </a:r>
            <a:r>
              <a:rPr lang="ar-SA" sz="1700" b="1" dirty="0" smtClean="0">
                <a:latin typeface="Alexandria SemiBold" pitchFamily="2" charset="-78"/>
                <a:cs typeface="Alexandria SemiBold" pitchFamily="2" charset="-78"/>
              </a:rPr>
              <a:t>مناسب</a:t>
            </a:r>
            <a:r>
              <a:rPr lang="ar-SA" sz="1700" b="1" dirty="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 y="2786931"/>
            <a:ext cx="3126463" cy="1666875"/>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836" y="4574695"/>
            <a:ext cx="3126463" cy="20955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60599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4185" y="2428711"/>
            <a:ext cx="9063748"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2391" y="2487342"/>
            <a:ext cx="9278246" cy="3831818"/>
          </a:xfrm>
          <a:prstGeom prst="rect">
            <a:avLst/>
          </a:prstGeom>
          <a:noFill/>
        </p:spPr>
        <p:txBody>
          <a:bodyPr wrap="square" rtlCol="0">
            <a:spAutoFit/>
          </a:bodyPr>
          <a:lstStyle/>
          <a:p>
            <a:pPr marL="396875"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التباين: </a:t>
            </a:r>
            <a:r>
              <a:rPr lang="en-US" dirty="0" smtClean="0">
                <a:solidFill>
                  <a:srgbClr val="C00000"/>
                </a:solidFill>
                <a:latin typeface="Alexandria SemiBold" pitchFamily="2" charset="-78"/>
                <a:cs typeface="Alexandria SemiBold" pitchFamily="2" charset="-78"/>
              </a:rPr>
              <a:t>Contrast</a:t>
            </a:r>
            <a:endParaRPr lang="ar-SA" dirty="0">
              <a:solidFill>
                <a:srgbClr val="C00000"/>
              </a:solidFill>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يقصد </a:t>
            </a:r>
            <a:r>
              <a:rPr lang="ar-SA" b="1" dirty="0">
                <a:latin typeface="Alexandria SemiBold" pitchFamily="2" charset="-78"/>
                <a:cs typeface="Alexandria SemiBold" pitchFamily="2" charset="-78"/>
              </a:rPr>
              <a:t>به الفرق بين العناصر </a:t>
            </a:r>
            <a:r>
              <a:rPr lang="ar-SA" b="1" dirty="0" smtClean="0">
                <a:latin typeface="Alexandria SemiBold" pitchFamily="2" charset="-78"/>
                <a:cs typeface="Alexandria SemiBold" pitchFamily="2" charset="-78"/>
              </a:rPr>
              <a:t>المستخدمة </a:t>
            </a:r>
            <a:r>
              <a:rPr lang="ar-SA" b="1" dirty="0">
                <a:latin typeface="Alexandria SemiBold" pitchFamily="2" charset="-78"/>
                <a:cs typeface="Alexandria SemiBold" pitchFamily="2" charset="-78"/>
              </a:rPr>
              <a:t>في </a:t>
            </a:r>
            <a:r>
              <a:rPr lang="ar-SA" b="1" dirty="0" smtClean="0">
                <a:latin typeface="Alexandria SemiBold" pitchFamily="2" charset="-78"/>
                <a:cs typeface="Alexandria SemiBold" pitchFamily="2" charset="-78"/>
              </a:rPr>
              <a:t>تصميم الإعلان، </a:t>
            </a:r>
            <a:r>
              <a:rPr lang="ar-SA" b="1" dirty="0">
                <a:latin typeface="Alexandria SemiBold" pitchFamily="2" charset="-78"/>
                <a:cs typeface="Alexandria SemiBold" pitchFamily="2" charset="-78"/>
              </a:rPr>
              <a:t>مثل الألوان، الأشكال، الأحجام، والخطوط. </a:t>
            </a:r>
            <a:r>
              <a:rPr lang="ar-SA" b="1" dirty="0" smtClean="0">
                <a:latin typeface="Alexandria SemiBold" pitchFamily="2" charset="-78"/>
                <a:cs typeface="Alexandria SemiBold" pitchFamily="2" charset="-78"/>
              </a:rPr>
              <a:t>ويُستخدم </a:t>
            </a:r>
            <a:r>
              <a:rPr lang="ar-SA" b="1" dirty="0">
                <a:latin typeface="Alexandria SemiBold" pitchFamily="2" charset="-78"/>
                <a:cs typeface="Alexandria SemiBold" pitchFamily="2" charset="-78"/>
              </a:rPr>
              <a:t>التباين لخلق تمييز واضح بين العناصر، مما يعزز من جاذبية التصميم ويساعد على توجيه انتباه </a:t>
            </a:r>
            <a:r>
              <a:rPr lang="ar-SA" b="1" dirty="0" smtClean="0">
                <a:latin typeface="Alexandria SemiBold" pitchFamily="2" charset="-78"/>
                <a:cs typeface="Alexandria SemiBold" pitchFamily="2" charset="-78"/>
              </a:rPr>
              <a:t>المستخدمين إلى أجزاء معينة في الإعلان.</a:t>
            </a:r>
          </a:p>
          <a:p>
            <a:pPr marL="53975" algn="r" rtl="1">
              <a:lnSpc>
                <a:spcPct val="150000"/>
              </a:lnSpc>
            </a:pPr>
            <a:r>
              <a:rPr lang="ar-SA" b="1" dirty="0" smtClean="0">
                <a:solidFill>
                  <a:schemeClr val="accent1"/>
                </a:solidFill>
                <a:latin typeface="Alexandria SemiBold" pitchFamily="2" charset="-78"/>
                <a:cs typeface="Alexandria SemiBold" pitchFamily="2" charset="-78"/>
              </a:rPr>
              <a:t>تتعدد أشكال التباين في الإعلان الصحفي:</a:t>
            </a:r>
          </a:p>
          <a:p>
            <a:pPr marL="396875"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التباين في الألوان</a:t>
            </a:r>
            <a:r>
              <a:rPr lang="ar-SA" b="1" dirty="0" smtClean="0">
                <a:latin typeface="Alexandria SemiBold" pitchFamily="2" charset="-78"/>
                <a:cs typeface="Alexandria SemiBold" pitchFamily="2" charset="-78"/>
              </a:rPr>
              <a:t>: يتحقق من استخدام الألوان المتكاملة في عجلة الألوان.</a:t>
            </a:r>
          </a:p>
          <a:p>
            <a:pPr marL="396875"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التباين </a:t>
            </a:r>
            <a:r>
              <a:rPr lang="ar-SA" b="1" dirty="0">
                <a:solidFill>
                  <a:schemeClr val="accent2">
                    <a:lumMod val="50000"/>
                  </a:schemeClr>
                </a:solidFill>
                <a:latin typeface="Alexandria SemiBold" pitchFamily="2" charset="-78"/>
                <a:cs typeface="Alexandria SemiBold" pitchFamily="2" charset="-78"/>
              </a:rPr>
              <a:t>في الحجم</a:t>
            </a:r>
            <a:r>
              <a:rPr lang="ar-SA" b="1" dirty="0" smtClean="0">
                <a:latin typeface="Alexandria SemiBold" pitchFamily="2" charset="-78"/>
                <a:cs typeface="Alexandria SemiBold" pitchFamily="2" charset="-78"/>
              </a:rPr>
              <a:t>: حجم حروف العناوين </a:t>
            </a:r>
            <a:r>
              <a:rPr lang="ar-SA" b="1" dirty="0">
                <a:latin typeface="Alexandria SemiBold" pitchFamily="2" charset="-78"/>
                <a:cs typeface="Alexandria SemiBold" pitchFamily="2" charset="-78"/>
              </a:rPr>
              <a:t>أكبر من حجم حروف النص الإعلاني</a:t>
            </a:r>
          </a:p>
          <a:p>
            <a:pPr marL="396875"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التباين في الأشكال</a:t>
            </a:r>
            <a:r>
              <a:rPr lang="ar-SA" b="1" dirty="0">
                <a:latin typeface="Alexandria SemiBold" pitchFamily="2" charset="-78"/>
                <a:cs typeface="Alexandria SemiBold" pitchFamily="2" charset="-78"/>
              </a:rPr>
              <a:t>: استخدام أشكال هندسية مختلفة لتمييز العناصر مثل </a:t>
            </a:r>
            <a:r>
              <a:rPr lang="ar-SA" b="1" dirty="0" smtClean="0">
                <a:latin typeface="Alexandria SemiBold" pitchFamily="2" charset="-78"/>
                <a:cs typeface="Alexandria SemiBold" pitchFamily="2" charset="-78"/>
              </a:rPr>
              <a:t>الجمع بين شكل </a:t>
            </a:r>
            <a:r>
              <a:rPr lang="ar-SA" b="1" dirty="0">
                <a:latin typeface="Alexandria SemiBold" pitchFamily="2" charset="-78"/>
                <a:cs typeface="Alexandria SemiBold" pitchFamily="2" charset="-78"/>
              </a:rPr>
              <a:t>المستطيل </a:t>
            </a:r>
            <a:r>
              <a:rPr lang="ar-SA" b="1" dirty="0" smtClean="0">
                <a:latin typeface="Alexandria SemiBold" pitchFamily="2" charset="-78"/>
                <a:cs typeface="Alexandria SemiBold" pitchFamily="2" charset="-78"/>
              </a:rPr>
              <a:t>والدائري.</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836" y="2643727"/>
            <a:ext cx="2510457" cy="2574816"/>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F9A80F9F-74DB-1D57-04E8-E20E92A09B0A}"/>
              </a:ext>
            </a:extLst>
          </p:cNvPr>
          <p:cNvSpPr txBox="1"/>
          <p:nvPr/>
        </p:nvSpPr>
        <p:spPr>
          <a:xfrm>
            <a:off x="107250" y="5292357"/>
            <a:ext cx="2539685" cy="1200329"/>
          </a:xfrm>
          <a:prstGeom prst="rect">
            <a:avLst/>
          </a:prstGeom>
          <a:solidFill>
            <a:srgbClr val="FEF9DE"/>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200" b="1" dirty="0" smtClean="0">
                <a:latin typeface="Alexandria Black" pitchFamily="2" charset="-78"/>
                <a:cs typeface="Alexandria Black" pitchFamily="2" charset="-78"/>
              </a:rPr>
              <a:t>كلما تم استخدام التباين في المكان المناسب، </a:t>
            </a:r>
            <a:r>
              <a:rPr lang="ar-SA" sz="1200" b="1" dirty="0">
                <a:latin typeface="Alexandria Black" pitchFamily="2" charset="-78"/>
                <a:cs typeface="Alexandria Black" pitchFamily="2" charset="-78"/>
              </a:rPr>
              <a:t>وفي حدود ضيقة، كلما </a:t>
            </a:r>
            <a:r>
              <a:rPr lang="ar-SA" sz="1200" b="1" dirty="0" smtClean="0">
                <a:latin typeface="Alexandria Black" pitchFamily="2" charset="-78"/>
                <a:cs typeface="Alexandria Black" pitchFamily="2" charset="-78"/>
              </a:rPr>
              <a:t>زادت </a:t>
            </a:r>
            <a:r>
              <a:rPr lang="ar-SA" sz="1200" b="1" dirty="0">
                <a:latin typeface="Alexandria Black" pitchFamily="2" charset="-78"/>
                <a:cs typeface="Alexandria Black" pitchFamily="2" charset="-78"/>
              </a:rPr>
              <a:t>فعالية جذب انتباه الجمهور </a:t>
            </a:r>
            <a:r>
              <a:rPr lang="ar-SA" sz="1200" b="1" dirty="0" smtClean="0">
                <a:latin typeface="Alexandria Black" pitchFamily="2" charset="-78"/>
                <a:cs typeface="Alexandria Black" pitchFamily="2" charset="-78"/>
              </a:rPr>
              <a:t>المستهدف</a:t>
            </a:r>
            <a:endParaRPr lang="ar-SA" sz="1200"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8232378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83493" y="2428711"/>
            <a:ext cx="8463381"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04358" y="2472857"/>
            <a:ext cx="8392343" cy="3831818"/>
          </a:xfrm>
          <a:prstGeom prst="rect">
            <a:avLst/>
          </a:prstGeom>
          <a:noFill/>
        </p:spPr>
        <p:txBody>
          <a:bodyPr wrap="square" rtlCol="0">
            <a:spAutoFit/>
          </a:bodyPr>
          <a:lstStyle/>
          <a:p>
            <a:pPr marL="39687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الحركة: </a:t>
            </a:r>
            <a:r>
              <a:rPr lang="en-US" dirty="0" smtClean="0">
                <a:solidFill>
                  <a:srgbClr val="C00000"/>
                </a:solidFill>
                <a:latin typeface="Alexandria SemiBold" pitchFamily="2" charset="-78"/>
                <a:cs typeface="Alexandria SemiBold" pitchFamily="2" charset="-78"/>
              </a:rPr>
              <a:t>Movement</a:t>
            </a:r>
            <a:endParaRPr lang="ar-SA" dirty="0">
              <a:solidFill>
                <a:srgbClr val="C00000"/>
              </a:solidFill>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يقصد بها المسار الذي تتخذه عين المستخدم عبر </a:t>
            </a:r>
            <a:r>
              <a:rPr lang="ar-SA" b="1" dirty="0">
                <a:latin typeface="Alexandria SemiBold" pitchFamily="2" charset="-78"/>
                <a:cs typeface="Alexandria SemiBold" pitchFamily="2" charset="-78"/>
              </a:rPr>
              <a:t>العناصر المختلفة </a:t>
            </a:r>
            <a:r>
              <a:rPr lang="ar-SA" b="1" dirty="0" smtClean="0">
                <a:latin typeface="Alexandria SemiBold" pitchFamily="2" charset="-78"/>
                <a:cs typeface="Alexandria SemiBold" pitchFamily="2" charset="-78"/>
              </a:rPr>
              <a:t>في الإعلان؛ مما </a:t>
            </a:r>
            <a:r>
              <a:rPr lang="ar-SA" b="1" dirty="0">
                <a:latin typeface="Alexandria SemiBold" pitchFamily="2" charset="-78"/>
                <a:cs typeface="Alexandria SemiBold" pitchFamily="2" charset="-78"/>
              </a:rPr>
              <a:t>يسهل فهم الرسالة أو الفكرة التي يسعى المصمم لإيصالها. </a:t>
            </a:r>
            <a:endParaRPr lang="ar-SA" b="1" dirty="0" smtClean="0">
              <a:latin typeface="Alexandria SemiBold" pitchFamily="2" charset="-78"/>
              <a:cs typeface="Alexandria SemiBold" pitchFamily="2" charset="-78"/>
            </a:endParaRPr>
          </a:p>
          <a:p>
            <a:pPr marL="53975" algn="r" rtl="1">
              <a:lnSpc>
                <a:spcPct val="150000"/>
              </a:lnSpc>
            </a:pPr>
            <a:r>
              <a:rPr lang="ar-SA" b="1" dirty="0" smtClean="0">
                <a:solidFill>
                  <a:schemeClr val="accent1"/>
                </a:solidFill>
                <a:latin typeface="Alexandria SemiBold" pitchFamily="2" charset="-78"/>
                <a:cs typeface="Alexandria SemiBold" pitchFamily="2" charset="-78"/>
              </a:rPr>
              <a:t>أهمية </a:t>
            </a:r>
            <a:r>
              <a:rPr lang="ar-SA" b="1" dirty="0">
                <a:solidFill>
                  <a:schemeClr val="accent1"/>
                </a:solidFill>
                <a:latin typeface="Alexandria SemiBold" pitchFamily="2" charset="-78"/>
                <a:cs typeface="Alexandria SemiBold" pitchFamily="2" charset="-78"/>
              </a:rPr>
              <a:t>الحركة في </a:t>
            </a:r>
            <a:r>
              <a:rPr lang="ar-SA" b="1" dirty="0" smtClean="0">
                <a:solidFill>
                  <a:schemeClr val="accent1"/>
                </a:solidFill>
                <a:latin typeface="Alexandria SemiBold" pitchFamily="2" charset="-78"/>
                <a:cs typeface="Alexandria SemiBold" pitchFamily="2" charset="-78"/>
              </a:rPr>
              <a:t>التصميم:</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جذب الانتباه</a:t>
            </a:r>
            <a:r>
              <a:rPr lang="ar-SA" b="1" dirty="0" smtClean="0">
                <a:latin typeface="Alexandria SemiBold" pitchFamily="2" charset="-78"/>
                <a:cs typeface="Alexandria SemiBold" pitchFamily="2" charset="-78"/>
              </a:rPr>
              <a:t>: تستخدم الحركة لجذب انتباه المستخدم للإعلان.</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توجيه </a:t>
            </a:r>
            <a:r>
              <a:rPr lang="ar-SA" b="1" dirty="0">
                <a:solidFill>
                  <a:schemeClr val="accent2">
                    <a:lumMod val="50000"/>
                  </a:schemeClr>
                </a:solidFill>
                <a:latin typeface="Alexandria SemiBold" pitchFamily="2" charset="-78"/>
                <a:cs typeface="Alexandria SemiBold" pitchFamily="2" charset="-78"/>
              </a:rPr>
              <a:t>الرسالة: </a:t>
            </a:r>
            <a:r>
              <a:rPr lang="ar-SA" b="1" dirty="0">
                <a:latin typeface="Alexandria SemiBold" pitchFamily="2" charset="-78"/>
                <a:cs typeface="Alexandria SemiBold" pitchFamily="2" charset="-78"/>
              </a:rPr>
              <a:t>تساعد في توجيه نظر </a:t>
            </a:r>
            <a:r>
              <a:rPr lang="ar-SA" b="1" dirty="0" smtClean="0">
                <a:latin typeface="Alexandria SemiBold" pitchFamily="2" charset="-78"/>
                <a:cs typeface="Alexandria SemiBold" pitchFamily="2" charset="-78"/>
              </a:rPr>
              <a:t>المستخدم </a:t>
            </a:r>
            <a:r>
              <a:rPr lang="ar-SA" b="1" dirty="0">
                <a:latin typeface="Alexandria SemiBold" pitchFamily="2" charset="-78"/>
                <a:cs typeface="Alexandria SemiBold" pitchFamily="2" charset="-78"/>
              </a:rPr>
              <a:t>نحو العناصر الأكثر أهمية.</a:t>
            </a:r>
          </a:p>
          <a:p>
            <a:pPr marL="342900" indent="-342900"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خلق تجربة ديناميكية</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يجب توفر الحركة في التصميم ليُضاهي الديناميكية </a:t>
            </a:r>
            <a:r>
              <a:rPr lang="ar-SA" b="1" dirty="0" smtClean="0">
                <a:latin typeface="Alexandria SemiBold" pitchFamily="2" charset="-78"/>
                <a:cs typeface="Alexandria SemiBold" pitchFamily="2" charset="-78"/>
              </a:rPr>
              <a:t>التي </a:t>
            </a:r>
            <a:r>
              <a:rPr lang="ar-SA" b="1" dirty="0">
                <a:latin typeface="Alexandria SemiBold" pitchFamily="2" charset="-78"/>
                <a:cs typeface="Alexandria SemiBold" pitchFamily="2" charset="-78"/>
              </a:rPr>
              <a:t>يعيشها الأفراد في حياتهم </a:t>
            </a:r>
            <a:r>
              <a:rPr lang="ar-SA" b="1" dirty="0" smtClean="0">
                <a:latin typeface="Alexandria SemiBold" pitchFamily="2" charset="-78"/>
                <a:cs typeface="Alexandria SemiBold" pitchFamily="2" charset="-78"/>
              </a:rPr>
              <a:t>اليومية؛ مما يُضفي طابعًا </a:t>
            </a:r>
            <a:r>
              <a:rPr lang="ar-SA" b="1" dirty="0">
                <a:latin typeface="Alexandria SemiBold" pitchFamily="2" charset="-78"/>
                <a:cs typeface="Alexandria SemiBold" pitchFamily="2" charset="-78"/>
              </a:rPr>
              <a:t>حيويًا </a:t>
            </a:r>
            <a:r>
              <a:rPr lang="ar-SA" b="1" dirty="0" smtClean="0">
                <a:latin typeface="Alexandria SemiBold" pitchFamily="2" charset="-78"/>
                <a:cs typeface="Alexandria SemiBold" pitchFamily="2" charset="-78"/>
              </a:rPr>
              <a:t>في </a:t>
            </a:r>
            <a:r>
              <a:rPr lang="ar-SA" b="1" dirty="0">
                <a:latin typeface="Alexandria SemiBold" pitchFamily="2" charset="-78"/>
                <a:cs typeface="Alexandria SemiBold" pitchFamily="2" charset="-78"/>
              </a:rPr>
              <a:t>التصميم </a:t>
            </a:r>
            <a:r>
              <a:rPr lang="ar-SA" b="1" dirty="0" smtClean="0">
                <a:latin typeface="Alexandria SemiBold" pitchFamily="2" charset="-78"/>
                <a:cs typeface="Alexandria SemiBold" pitchFamily="2" charset="-78"/>
              </a:rPr>
              <a:t>.</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12" y="2116925"/>
            <a:ext cx="2461506" cy="2564713"/>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60938" t="26667" r="1679" b="14167"/>
          <a:stretch/>
        </p:blipFill>
        <p:spPr>
          <a:xfrm>
            <a:off x="28576" y="4738176"/>
            <a:ext cx="2904358" cy="2111504"/>
          </a:xfrm>
          <a:prstGeom prst="rect">
            <a:avLst/>
          </a:prstGeom>
        </p:spPr>
      </p:pic>
    </p:spTree>
    <p:extLst>
      <p:ext uri="{BB962C8B-B14F-4D97-AF65-F5344CB8AC3E}">
        <p14:creationId xmlns:p14="http://schemas.microsoft.com/office/powerpoint/2010/main" val="39622675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25337" y="2428711"/>
            <a:ext cx="8325135"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26139" y="2487342"/>
            <a:ext cx="8202304" cy="3831818"/>
          </a:xfrm>
          <a:prstGeom prst="rect">
            <a:avLst/>
          </a:prstGeom>
          <a:noFill/>
        </p:spPr>
        <p:txBody>
          <a:bodyPr wrap="square" rtlCol="0">
            <a:spAutoFit/>
          </a:bodyPr>
          <a:lstStyle/>
          <a:p>
            <a:pPr algn="r" rtl="1">
              <a:lnSpc>
                <a:spcPct val="150000"/>
              </a:lnSpc>
            </a:pPr>
            <a:r>
              <a:rPr lang="ar-SA" b="1" dirty="0" smtClean="0">
                <a:solidFill>
                  <a:schemeClr val="accent1"/>
                </a:solidFill>
                <a:latin typeface="Alexandria SemiBold" pitchFamily="2" charset="-78"/>
                <a:cs typeface="Alexandria SemiBold" pitchFamily="2" charset="-78"/>
              </a:rPr>
              <a:t>أنواع </a:t>
            </a:r>
            <a:r>
              <a:rPr lang="ar-SA" b="1" dirty="0">
                <a:solidFill>
                  <a:schemeClr val="accent1"/>
                </a:solidFill>
                <a:latin typeface="Alexandria SemiBold" pitchFamily="2" charset="-78"/>
                <a:cs typeface="Alexandria SemiBold" pitchFamily="2" charset="-78"/>
              </a:rPr>
              <a:t>الحركة في التصميم:</a:t>
            </a:r>
          </a:p>
          <a:p>
            <a:pPr marL="342900" indent="-233363"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الحركة </a:t>
            </a:r>
            <a:r>
              <a:rPr lang="ar-SA" b="1" dirty="0" smtClean="0">
                <a:solidFill>
                  <a:schemeClr val="accent2">
                    <a:lumMod val="50000"/>
                  </a:schemeClr>
                </a:solidFill>
                <a:latin typeface="Alexandria SemiBold" pitchFamily="2" charset="-78"/>
                <a:cs typeface="Alexandria SemiBold" pitchFamily="2" charset="-78"/>
              </a:rPr>
              <a:t>البصرية: </a:t>
            </a:r>
            <a:r>
              <a:rPr lang="ar-SA" b="1" dirty="0">
                <a:latin typeface="Alexandria SemiBold" pitchFamily="2" charset="-78"/>
                <a:cs typeface="Alexandria SemiBold" pitchFamily="2" charset="-78"/>
              </a:rPr>
              <a:t>ت</a:t>
            </a:r>
            <a:r>
              <a:rPr lang="ar-SA" b="1" dirty="0" smtClean="0">
                <a:latin typeface="Alexandria SemiBold" pitchFamily="2" charset="-78"/>
                <a:cs typeface="Alexandria SemiBold" pitchFamily="2" charset="-78"/>
              </a:rPr>
              <a:t>ُستخدم </a:t>
            </a:r>
            <a:r>
              <a:rPr lang="ar-SA" b="1" dirty="0">
                <a:latin typeface="Alexandria SemiBold" pitchFamily="2" charset="-78"/>
                <a:cs typeface="Alexandria SemiBold" pitchFamily="2" charset="-78"/>
              </a:rPr>
              <a:t>لتوجيه نظر </a:t>
            </a:r>
            <a:r>
              <a:rPr lang="ar-SA" b="1" dirty="0" smtClean="0">
                <a:latin typeface="Alexandria SemiBold" pitchFamily="2" charset="-78"/>
                <a:cs typeface="Alexandria SemiBold" pitchFamily="2" charset="-78"/>
              </a:rPr>
              <a:t>المستخدم </a:t>
            </a:r>
            <a:r>
              <a:rPr lang="ar-SA" b="1" dirty="0">
                <a:latin typeface="Alexandria SemiBold" pitchFamily="2" charset="-78"/>
                <a:cs typeface="Alexandria SemiBold" pitchFamily="2" charset="-78"/>
              </a:rPr>
              <a:t>عبر التصميم باستخدام </a:t>
            </a:r>
            <a:r>
              <a:rPr lang="ar-SA" b="1" dirty="0" smtClean="0">
                <a:latin typeface="Alexandria SemiBold" pitchFamily="2" charset="-78"/>
                <a:cs typeface="Alexandria SemiBold" pitchFamily="2" charset="-78"/>
              </a:rPr>
              <a:t>الخطوط</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أو الأشكال</a:t>
            </a:r>
            <a:r>
              <a:rPr lang="ar-SA" b="1" dirty="0">
                <a:latin typeface="Alexandria SemiBold" pitchFamily="2" charset="-78"/>
                <a:cs typeface="Alexandria SemiBold" pitchFamily="2" charset="-78"/>
              </a:rPr>
              <a:t>، أو تباين </a:t>
            </a:r>
            <a:r>
              <a:rPr lang="ar-SA" b="1" dirty="0" smtClean="0">
                <a:latin typeface="Alexandria SemiBold" pitchFamily="2" charset="-78"/>
                <a:cs typeface="Alexandria SemiBold" pitchFamily="2" charset="-78"/>
              </a:rPr>
              <a:t>الألوان أو تكرار العناصر؛ فالتكرار يمكن أن يخلق إيقاعًا يحرك العين عبر التصميم.</a:t>
            </a:r>
          </a:p>
          <a:p>
            <a:pPr marL="342900" indent="-233363"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الحركة الفعلية: </a:t>
            </a:r>
            <a:r>
              <a:rPr lang="ar-SA" b="1" dirty="0">
                <a:latin typeface="Alexandria SemiBold" pitchFamily="2" charset="-78"/>
                <a:cs typeface="Alexandria SemiBold" pitchFamily="2" charset="-78"/>
              </a:rPr>
              <a:t>تتحقق باستخدام الرسوم المتحركة ل</a:t>
            </a:r>
            <a:r>
              <a:rPr lang="ar-SA" b="1" dirty="0" smtClean="0">
                <a:latin typeface="Alexandria SemiBold" pitchFamily="2" charset="-78"/>
                <a:cs typeface="Alexandria SemiBold" pitchFamily="2" charset="-78"/>
              </a:rPr>
              <a:t>جذب الانتباه للإعلان .</a:t>
            </a:r>
          </a:p>
          <a:p>
            <a:pPr marL="342900" indent="-233363" algn="r" rtl="1">
              <a:lnSpc>
                <a:spcPct val="150000"/>
              </a:lnSpc>
              <a:buFont typeface="+mj-lt"/>
              <a:buAutoNum type="arabicPeriod"/>
            </a:pPr>
            <a:r>
              <a:rPr lang="ar-SA" b="1" dirty="0">
                <a:solidFill>
                  <a:schemeClr val="accent2">
                    <a:lumMod val="50000"/>
                  </a:schemeClr>
                </a:solidFill>
                <a:latin typeface="Alexandria SemiBold" pitchFamily="2" charset="-78"/>
                <a:cs typeface="Alexandria SemiBold" pitchFamily="2" charset="-78"/>
              </a:rPr>
              <a:t>الحركة التفاعلية</a:t>
            </a:r>
            <a:r>
              <a:rPr lang="ar-SA" b="1" dirty="0" smtClean="0">
                <a:latin typeface="Alexandria SemiBold" pitchFamily="2" charset="-78"/>
                <a:cs typeface="Alexandria SemiBold" pitchFamily="2" charset="-78"/>
              </a:rPr>
              <a:t>: تتمثل في </a:t>
            </a:r>
            <a:r>
              <a:rPr lang="ar-SA" b="1" dirty="0">
                <a:latin typeface="Alexandria SemiBold" pitchFamily="2" charset="-78"/>
                <a:cs typeface="Alexandria SemiBold" pitchFamily="2" charset="-78"/>
              </a:rPr>
              <a:t>استجابة </a:t>
            </a:r>
            <a:r>
              <a:rPr lang="ar-SA" b="1" dirty="0" smtClean="0">
                <a:latin typeface="Alexandria SemiBold" pitchFamily="2" charset="-78"/>
                <a:cs typeface="Alexandria SemiBold" pitchFamily="2" charset="-78"/>
              </a:rPr>
              <a:t>المستخدم للإعلان </a:t>
            </a:r>
            <a:r>
              <a:rPr lang="ar-SA" b="1" dirty="0">
                <a:latin typeface="Alexandria SemiBold" pitchFamily="2" charset="-78"/>
                <a:cs typeface="Alexandria SemiBold" pitchFamily="2" charset="-78"/>
              </a:rPr>
              <a:t>(مثل النقر أو التمرير</a:t>
            </a:r>
            <a:r>
              <a:rPr lang="ar-SA" b="1" dirty="0" smtClean="0">
                <a:latin typeface="Alexandria SemiBold" pitchFamily="2" charset="-78"/>
                <a:cs typeface="Alexandria SemiBold" pitchFamily="2" charset="-78"/>
              </a:rPr>
              <a:t>).</a:t>
            </a:r>
            <a:endParaRPr lang="ar-SA" b="1" dirty="0">
              <a:latin typeface="Alexandria SemiBold" pitchFamily="2" charset="-78"/>
              <a:cs typeface="Alexandria SemiBold" pitchFamily="2" charset="-78"/>
            </a:endParaRPr>
          </a:p>
          <a:p>
            <a:pPr marL="53975" algn="ctr" rtl="1">
              <a:lnSpc>
                <a:spcPct val="150000"/>
              </a:lnSpc>
            </a:pPr>
            <a:r>
              <a:rPr lang="ar-SA" b="1" dirty="0">
                <a:latin typeface="Alexandria SemiBold" pitchFamily="2" charset="-78"/>
                <a:cs typeface="Alexandria SemiBold" pitchFamily="2" charset="-78"/>
              </a:rPr>
              <a:t> </a:t>
            </a:r>
            <a:r>
              <a:rPr lang="ar-SA" b="1" dirty="0">
                <a:solidFill>
                  <a:srgbClr val="002060"/>
                </a:solidFill>
                <a:latin typeface="Alexandria SemiBold" pitchFamily="2" charset="-78"/>
                <a:cs typeface="Alexandria SemiBold" pitchFamily="2" charset="-78"/>
              </a:rPr>
              <a:t>يتطلب التصميم الناجح دمج الحركة </a:t>
            </a:r>
            <a:r>
              <a:rPr lang="ar-SA" b="1" dirty="0" smtClean="0">
                <a:solidFill>
                  <a:srgbClr val="002060"/>
                </a:solidFill>
                <a:latin typeface="Alexandria SemiBold" pitchFamily="2" charset="-78"/>
                <a:cs typeface="Alexandria SemiBold" pitchFamily="2" charset="-78"/>
              </a:rPr>
              <a:t>بطريقة </a:t>
            </a:r>
            <a:r>
              <a:rPr lang="ar-SA" b="1" dirty="0">
                <a:solidFill>
                  <a:srgbClr val="002060"/>
                </a:solidFill>
                <a:latin typeface="Alexandria SemiBold" pitchFamily="2" charset="-78"/>
                <a:cs typeface="Alexandria SemiBold" pitchFamily="2" charset="-78"/>
              </a:rPr>
              <a:t>تعكس حيوية الحياة اليومية </a:t>
            </a:r>
            <a:r>
              <a:rPr lang="ar-SA" b="1" dirty="0" smtClean="0">
                <a:solidFill>
                  <a:srgbClr val="002060"/>
                </a:solidFill>
                <a:latin typeface="Alexandria SemiBold" pitchFamily="2" charset="-78"/>
                <a:cs typeface="Alexandria SemiBold" pitchFamily="2" charset="-78"/>
              </a:rPr>
              <a:t>للأفراد؛ مما </a:t>
            </a:r>
            <a:r>
              <a:rPr lang="ar-SA" b="1" dirty="0">
                <a:solidFill>
                  <a:srgbClr val="002060"/>
                </a:solidFill>
                <a:latin typeface="Alexandria SemiBold" pitchFamily="2" charset="-78"/>
                <a:cs typeface="Alexandria SemiBold" pitchFamily="2" charset="-78"/>
              </a:rPr>
              <a:t>يجعل </a:t>
            </a:r>
            <a:r>
              <a:rPr lang="ar-SA" b="1" dirty="0" smtClean="0">
                <a:solidFill>
                  <a:srgbClr val="002060"/>
                </a:solidFill>
                <a:latin typeface="Alexandria SemiBold" pitchFamily="2" charset="-78"/>
                <a:cs typeface="Alexandria SemiBold" pitchFamily="2" charset="-78"/>
              </a:rPr>
              <a:t>الإعلان </a:t>
            </a:r>
            <a:r>
              <a:rPr lang="ar-SA" b="1" dirty="0">
                <a:solidFill>
                  <a:srgbClr val="002060"/>
                </a:solidFill>
                <a:latin typeface="Alexandria SemiBold" pitchFamily="2" charset="-78"/>
                <a:cs typeface="Alexandria SemiBold" pitchFamily="2" charset="-78"/>
              </a:rPr>
              <a:t>أكثر جذبًا </a:t>
            </a:r>
            <a:r>
              <a:rPr lang="ar-SA" b="1" dirty="0" smtClean="0">
                <a:solidFill>
                  <a:srgbClr val="002060"/>
                </a:solidFill>
                <a:latin typeface="Alexandria SemiBold" pitchFamily="2" charset="-78"/>
                <a:cs typeface="Alexandria SemiBold" pitchFamily="2" charset="-78"/>
              </a:rPr>
              <a:t>وتفاعلاً</a:t>
            </a:r>
            <a:r>
              <a:rPr lang="ar-SA" b="1" dirty="0">
                <a:solidFill>
                  <a:srgbClr val="002060"/>
                </a:solidFill>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652" y="4430585"/>
            <a:ext cx="2934269" cy="2095500"/>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3342" y="2634526"/>
            <a:ext cx="2769164" cy="1726513"/>
          </a:xfrm>
          <a:prstGeom prst="rect">
            <a:avLst/>
          </a:prstGeom>
          <a:ln>
            <a:noFill/>
          </a:ln>
          <a:effectLst>
            <a:outerShdw blurRad="292100" dist="139700" dir="2700000" algn="tl" rotWithShape="0">
              <a:srgbClr val="333333">
                <a:alpha val="65000"/>
              </a:srgbClr>
            </a:outerShdw>
          </a:effectLst>
        </p:spPr>
      </p:pic>
      <p:cxnSp>
        <p:nvCxnSpPr>
          <p:cNvPr id="14" name="Straight Arrow Connector 13"/>
          <p:cNvCxnSpPr/>
          <p:nvPr/>
        </p:nvCxnSpPr>
        <p:spPr>
          <a:xfrm flipV="1">
            <a:off x="370248" y="3220872"/>
            <a:ext cx="1746482" cy="619109"/>
          </a:xfrm>
          <a:prstGeom prst="straightConnector1">
            <a:avLst/>
          </a:prstGeom>
          <a:ln w="57150">
            <a:solidFill>
              <a:srgbClr val="FF0000"/>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95534" y="4947385"/>
            <a:ext cx="573206" cy="40253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1617924" y="4947385"/>
            <a:ext cx="347354" cy="11258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Freeform 2"/>
          <p:cNvSpPr/>
          <p:nvPr/>
        </p:nvSpPr>
        <p:spPr>
          <a:xfrm>
            <a:off x="-23889" y="3657599"/>
            <a:ext cx="505676" cy="514585"/>
          </a:xfrm>
          <a:custGeom>
            <a:avLst/>
            <a:gdLst/>
            <a:ahLst/>
            <a:cxnLst/>
            <a:rect l="l" t="t" r="r" b="b"/>
            <a:pathLst>
              <a:path w="1280824" h="1280824">
                <a:moveTo>
                  <a:pt x="0" y="0"/>
                </a:moveTo>
                <a:lnTo>
                  <a:pt x="1280824" y="0"/>
                </a:lnTo>
                <a:lnTo>
                  <a:pt x="1280824" y="1280825"/>
                </a:lnTo>
                <a:lnTo>
                  <a:pt x="0" y="1280825"/>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32" name="Freeform 3"/>
          <p:cNvSpPr/>
          <p:nvPr/>
        </p:nvSpPr>
        <p:spPr>
          <a:xfrm>
            <a:off x="6821" y="6146973"/>
            <a:ext cx="474965" cy="464900"/>
          </a:xfrm>
          <a:custGeom>
            <a:avLst/>
            <a:gdLst/>
            <a:ahLst/>
            <a:cxnLst/>
            <a:rect l="l" t="t" r="r" b="b"/>
            <a:pathLst>
              <a:path w="1030768" h="1030768">
                <a:moveTo>
                  <a:pt x="0" y="0"/>
                </a:moveTo>
                <a:lnTo>
                  <a:pt x="1030767" y="0"/>
                </a:lnTo>
                <a:lnTo>
                  <a:pt x="1030767" y="1030767"/>
                </a:lnTo>
                <a:lnTo>
                  <a:pt x="0" y="103076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Tree>
    <p:extLst>
      <p:ext uri="{BB962C8B-B14F-4D97-AF65-F5344CB8AC3E}">
        <p14:creationId xmlns:p14="http://schemas.microsoft.com/office/powerpoint/2010/main" val="5709595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88860" y="2428711"/>
            <a:ext cx="8526254"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61564" y="2472857"/>
            <a:ext cx="8485266" cy="3831818"/>
          </a:xfrm>
          <a:prstGeom prst="rect">
            <a:avLst/>
          </a:prstGeom>
          <a:noFill/>
        </p:spPr>
        <p:txBody>
          <a:bodyPr wrap="square" rtlCol="0">
            <a:spAutoFit/>
          </a:bodyPr>
          <a:lstStyle/>
          <a:p>
            <a:pPr marL="396875"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التناغم: </a:t>
            </a:r>
            <a:r>
              <a:rPr lang="en-US" dirty="0" smtClean="0">
                <a:solidFill>
                  <a:srgbClr val="C00000"/>
                </a:solidFill>
                <a:latin typeface="Alexandria SemiBold" pitchFamily="2" charset="-78"/>
                <a:cs typeface="Alexandria SemiBold" pitchFamily="2" charset="-78"/>
              </a:rPr>
              <a:t>Rhythm </a:t>
            </a:r>
            <a:endParaRPr lang="ar-SA" dirty="0">
              <a:solidFill>
                <a:srgbClr val="C00000"/>
              </a:solidFill>
              <a:latin typeface="Alexandria SemiBold" pitchFamily="2" charset="-78"/>
              <a:cs typeface="Alexandria SemiBold" pitchFamily="2" charset="-78"/>
            </a:endParaRPr>
          </a:p>
          <a:p>
            <a:pPr marL="53975" algn="r" rtl="1">
              <a:lnSpc>
                <a:spcPct val="150000"/>
              </a:lnSpc>
            </a:pPr>
            <a:r>
              <a:rPr lang="ar-SA" b="1" dirty="0" smtClean="0">
                <a:latin typeface="Alexandria SemiBold" pitchFamily="2" charset="-78"/>
                <a:cs typeface="Alexandria SemiBold" pitchFamily="2" charset="-78"/>
              </a:rPr>
              <a:t>يقصد به </a:t>
            </a:r>
            <a:r>
              <a:rPr lang="ar-SA" b="1" dirty="0">
                <a:latin typeface="Alexandria SemiBold" pitchFamily="2" charset="-78"/>
                <a:cs typeface="Alexandria SemiBold" pitchFamily="2" charset="-78"/>
              </a:rPr>
              <a:t>التناسق والتوافق بين جميع عناصر التصميم لخلق عمل فني متكامل ومتناغم. </a:t>
            </a:r>
            <a:r>
              <a:rPr lang="ar-SA" b="1" dirty="0" smtClean="0">
                <a:latin typeface="Alexandria SemiBold" pitchFamily="2" charset="-78"/>
                <a:cs typeface="Alexandria SemiBold" pitchFamily="2" charset="-78"/>
              </a:rPr>
              <a:t>ويعمل </a:t>
            </a:r>
            <a:r>
              <a:rPr lang="ar-SA" b="1" dirty="0">
                <a:latin typeface="Alexandria SemiBold" pitchFamily="2" charset="-78"/>
                <a:cs typeface="Alexandria SemiBold" pitchFamily="2" charset="-78"/>
              </a:rPr>
              <a:t>التناغم على تعزيز جاذبية التصميم ويساعد في توصيل الرسالة بشكل </a:t>
            </a:r>
            <a:r>
              <a:rPr lang="ar-SA" b="1" dirty="0" smtClean="0">
                <a:latin typeface="Alexandria SemiBold" pitchFamily="2" charset="-78"/>
                <a:cs typeface="Alexandria SemiBold" pitchFamily="2" charset="-78"/>
              </a:rPr>
              <a:t>فعال.</a:t>
            </a:r>
            <a:endParaRPr lang="ar-SA" b="1" dirty="0">
              <a:latin typeface="Alexandria SemiBold" pitchFamily="2" charset="-78"/>
              <a:cs typeface="Alexandria SemiBold" pitchFamily="2" charset="-78"/>
            </a:endParaRPr>
          </a:p>
          <a:p>
            <a:pPr marL="53975" algn="r" rtl="1">
              <a:lnSpc>
                <a:spcPct val="150000"/>
              </a:lnSpc>
            </a:pPr>
            <a:r>
              <a:rPr lang="ar-SA" b="1" dirty="0" smtClean="0">
                <a:solidFill>
                  <a:schemeClr val="accent1"/>
                </a:solidFill>
                <a:latin typeface="Alexandria SemiBold" pitchFamily="2" charset="-78"/>
                <a:cs typeface="Alexandria SemiBold" pitchFamily="2" charset="-78"/>
              </a:rPr>
              <a:t>يتحقق التناغم في التصميم من خلال:</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استخدام </a:t>
            </a:r>
            <a:r>
              <a:rPr lang="ar-SA" b="1" dirty="0">
                <a:solidFill>
                  <a:schemeClr val="accent2">
                    <a:lumMod val="50000"/>
                  </a:schemeClr>
                </a:solidFill>
                <a:latin typeface="Alexandria SemiBold" pitchFamily="2" charset="-78"/>
                <a:cs typeface="Alexandria SemiBold" pitchFamily="2" charset="-78"/>
              </a:rPr>
              <a:t>الألوان </a:t>
            </a:r>
            <a:r>
              <a:rPr lang="ar-SA" b="1" dirty="0" smtClean="0">
                <a:solidFill>
                  <a:schemeClr val="accent2">
                    <a:lumMod val="50000"/>
                  </a:schemeClr>
                </a:solidFill>
                <a:latin typeface="Alexandria SemiBold" pitchFamily="2" charset="-78"/>
                <a:cs typeface="Alexandria SemiBold" pitchFamily="2" charset="-78"/>
              </a:rPr>
              <a:t>المتماثلة</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اختيار ألوان تتناغم مع بعضها </a:t>
            </a:r>
            <a:r>
              <a:rPr lang="ar-SA" b="1" dirty="0" smtClean="0">
                <a:latin typeface="Alexandria SemiBold" pitchFamily="2" charset="-78"/>
                <a:cs typeface="Alexandria SemiBold" pitchFamily="2" charset="-78"/>
              </a:rPr>
              <a:t>البعض.</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استخدام نوع خط يُناسب هوية العلامة التجارية: </a:t>
            </a:r>
            <a:r>
              <a:rPr lang="ar-SA" b="1" dirty="0" smtClean="0">
                <a:latin typeface="Alexandria SemiBold" pitchFamily="2" charset="-78"/>
                <a:cs typeface="Alexandria SemiBold" pitchFamily="2" charset="-78"/>
              </a:rPr>
              <a:t>فخط </a:t>
            </a:r>
            <a:r>
              <a:rPr lang="ar-SA" b="1" dirty="0">
                <a:latin typeface="Alexandria SemiBold" pitchFamily="2" charset="-78"/>
                <a:cs typeface="Alexandria SemiBold" pitchFamily="2" charset="-78"/>
              </a:rPr>
              <a:t>الرقعة </a:t>
            </a:r>
            <a:r>
              <a:rPr lang="ar-SA" b="1" dirty="0" smtClean="0">
                <a:latin typeface="Alexandria SemiBold" pitchFamily="2" charset="-78"/>
                <a:cs typeface="Alexandria SemiBold" pitchFamily="2" charset="-78"/>
              </a:rPr>
              <a:t>يُعزز </a:t>
            </a:r>
            <a:r>
              <a:rPr lang="ar-SA" b="1" dirty="0">
                <a:latin typeface="Alexandria SemiBold" pitchFamily="2" charset="-78"/>
                <a:cs typeface="Alexandria SemiBold" pitchFamily="2" charset="-78"/>
              </a:rPr>
              <a:t>من الإحساس </a:t>
            </a:r>
            <a:r>
              <a:rPr lang="ar-SA" b="1" dirty="0" smtClean="0">
                <a:latin typeface="Alexandria SemiBold" pitchFamily="2" charset="-78"/>
                <a:cs typeface="Alexandria SemiBold" pitchFamily="2" charset="-78"/>
              </a:rPr>
              <a:t>بالمرح، </a:t>
            </a:r>
            <a:r>
              <a:rPr lang="ar-SA" b="1" dirty="0">
                <a:latin typeface="Alexandria SemiBold" pitchFamily="2" charset="-78"/>
                <a:cs typeface="Alexandria SemiBold" pitchFamily="2" charset="-78"/>
              </a:rPr>
              <a:t>أما خط النسخ </a:t>
            </a:r>
            <a:r>
              <a:rPr lang="ar-SA" b="1" dirty="0" smtClean="0">
                <a:latin typeface="Alexandria SemiBold" pitchFamily="2" charset="-78"/>
                <a:cs typeface="Alexandria SemiBold" pitchFamily="2" charset="-78"/>
              </a:rPr>
              <a:t>يعكس الدقة والاحترافية.</a:t>
            </a:r>
            <a:endParaRPr lang="ar-SA" b="1"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تكرار العناصر</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تكرار بعض العناصر مثل </a:t>
            </a:r>
            <a:r>
              <a:rPr lang="ar-SA" b="1" dirty="0" smtClean="0">
                <a:latin typeface="Alexandria SemiBold" pitchFamily="2" charset="-78"/>
                <a:cs typeface="Alexandria SemiBold" pitchFamily="2" charset="-78"/>
              </a:rPr>
              <a:t>الأشكال </a:t>
            </a:r>
            <a:r>
              <a:rPr lang="ar-SA" b="1" dirty="0">
                <a:latin typeface="Alexandria SemiBold" pitchFamily="2" charset="-78"/>
                <a:cs typeface="Alexandria SemiBold" pitchFamily="2" charset="-78"/>
              </a:rPr>
              <a:t>يعزز </a:t>
            </a:r>
            <a:r>
              <a:rPr lang="ar-SA" b="1" dirty="0" smtClean="0">
                <a:latin typeface="Alexandria SemiBold" pitchFamily="2" charset="-78"/>
                <a:cs typeface="Alexandria SemiBold" pitchFamily="2" charset="-78"/>
              </a:rPr>
              <a:t>من التناغم في التصميم </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49242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الأسس الفنية لتصميم الإعلان الصحفي</a:t>
            </a:r>
            <a:endParaRPr lang="ar-SA" b="1" dirty="0">
              <a:solidFill>
                <a:srgbClr val="002060"/>
              </a:solidFill>
              <a:latin typeface="Alexandria Black" pitchFamily="2" charset="-78"/>
              <a:cs typeface="Alexandria Black"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34" y="2777606"/>
            <a:ext cx="2848142" cy="2750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378153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10939" y="2220183"/>
            <a:ext cx="9198589" cy="4086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5070" y="1271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66880" y="134530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4" y="1547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5404" y="2417370"/>
            <a:ext cx="9335068" cy="3831818"/>
          </a:xfrm>
          <a:prstGeom prst="rect">
            <a:avLst/>
          </a:prstGeom>
          <a:noFill/>
        </p:spPr>
        <p:txBody>
          <a:bodyPr wrap="square" rtlCol="0">
            <a:spAutoFit/>
          </a:bodyPr>
          <a:lstStyle/>
          <a:p>
            <a:pPr marL="342900" indent="-233363"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مرحلة إعداد نماذج مبدئية: </a:t>
            </a:r>
            <a:r>
              <a:rPr lang="ar-SA" b="1" dirty="0" smtClean="0">
                <a:latin typeface="Alexandria SemiBold" pitchFamily="2" charset="-78"/>
                <a:cs typeface="Alexandria SemiBold" pitchFamily="2" charset="-78"/>
              </a:rPr>
              <a:t>يقوم  المصمم بإعداد عدد من النماذج من التصميمات الإعلانية المختلفة، بحيث لا تظهر فيها التفاصيل كاملة للرسالة الإعلانية، بل توضح صورة أولية لأسلوب تنفيذ الفكرة وتحديد بداية حركة عين القاريء، وعادة ما يتم المقارنة بينها، واختيار النموذج الأكثر ملاءمة للسلعة أو الخدمة المعلن عنها.</a:t>
            </a:r>
          </a:p>
          <a:p>
            <a:pPr marL="342900" indent="-233363"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مرحلة إعداد نموذج </a:t>
            </a:r>
            <a:r>
              <a:rPr lang="ar-SA" b="1" dirty="0" smtClean="0">
                <a:solidFill>
                  <a:schemeClr val="accent1"/>
                </a:solidFill>
                <a:latin typeface="Alexandria SemiBold" pitchFamily="2" charset="-78"/>
                <a:cs typeface="Alexandria SemiBold" pitchFamily="2" charset="-78"/>
              </a:rPr>
              <a:t>تفصيلي: </a:t>
            </a:r>
            <a:r>
              <a:rPr lang="ar-SA" b="1" dirty="0" smtClean="0">
                <a:latin typeface="Alexandria SemiBold" pitchFamily="2" charset="-78"/>
                <a:cs typeface="Alexandria SemiBold" pitchFamily="2" charset="-78"/>
              </a:rPr>
              <a:t>ويطلق عليها </a:t>
            </a:r>
            <a:r>
              <a:rPr lang="ar-SA" b="1" dirty="0">
                <a:latin typeface="Alexandria SemiBold" pitchFamily="2" charset="-78"/>
                <a:cs typeface="Alexandria SemiBold" pitchFamily="2" charset="-78"/>
              </a:rPr>
              <a:t>مرحلة </a:t>
            </a:r>
            <a:r>
              <a:rPr lang="ar-SA" b="1" dirty="0" smtClean="0">
                <a:latin typeface="Alexandria SemiBold" pitchFamily="2" charset="-78"/>
                <a:cs typeface="Alexandria SemiBold" pitchFamily="2" charset="-78"/>
              </a:rPr>
              <a:t>تنفيذ تصميم الإعلان. فبعد موافقة المُعلن يبدأ المصمم في إعادة تصميم الإعلان وتحديد موقع كل عنصر  من عناصر الرسالة الإعلانية وأهميته في التصميم، كما يتم تحديد حجم حروف العناوين الرئيسية والعناوين </a:t>
            </a:r>
            <a:r>
              <a:rPr lang="ar-SA" b="1" dirty="0">
                <a:latin typeface="Alexandria SemiBold" pitchFamily="2" charset="-78"/>
                <a:cs typeface="Alexandria SemiBold" pitchFamily="2" charset="-78"/>
              </a:rPr>
              <a:t>الفرعية والنص، واسم الخط والألوان المستخدمة في الإعلان</a:t>
            </a:r>
            <a:r>
              <a:rPr lang="ar-SA" b="1">
                <a:latin typeface="Alexandria SemiBold" pitchFamily="2" charset="-78"/>
                <a:cs typeface="Alexandria SemiBold" pitchFamily="2" charset="-78"/>
              </a:rPr>
              <a:t>. </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85087" y="1682557"/>
            <a:ext cx="38214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مراحل تصميم الإعلان الصحفي</a:t>
            </a:r>
            <a:endParaRPr lang="ar-SA" b="1" dirty="0">
              <a:solidFill>
                <a:srgbClr val="002060"/>
              </a:solidFill>
              <a:latin typeface="Alexandria Black" pitchFamily="2" charset="-78"/>
              <a:cs typeface="Alexandria Black"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455" t="11741" r="42911" b="10846"/>
          <a:stretch/>
        </p:blipFill>
        <p:spPr>
          <a:xfrm>
            <a:off x="-14384" y="3281200"/>
            <a:ext cx="2416391" cy="2218847"/>
          </a:xfrm>
          <a:prstGeom prst="rect">
            <a:avLst/>
          </a:prstGeom>
        </p:spPr>
      </p:pic>
    </p:spTree>
    <p:extLst>
      <p:ext uri="{BB962C8B-B14F-4D97-AF65-F5344CB8AC3E}">
        <p14:creationId xmlns:p14="http://schemas.microsoft.com/office/powerpoint/2010/main" val="3631383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037" y="2428711"/>
            <a:ext cx="8687431" cy="386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59231" y="2478123"/>
            <a:ext cx="8696287" cy="3831818"/>
          </a:xfrm>
          <a:prstGeom prst="rect">
            <a:avLst/>
          </a:prstGeom>
          <a:noFill/>
        </p:spPr>
        <p:txBody>
          <a:bodyPr wrap="square" rtlCol="0">
            <a:spAutoFit/>
          </a:bodyPr>
          <a:lstStyle/>
          <a:p>
            <a:pPr marL="342900" indent="-342900" algn="r" rtl="1">
              <a:lnSpc>
                <a:spcPct val="150000"/>
              </a:lnSpc>
              <a:buFont typeface="+mj-lt"/>
              <a:buAutoNum type="arabicPeriod" startAt="3"/>
            </a:pPr>
            <a:r>
              <a:rPr lang="ar-SA" b="1" dirty="0" smtClean="0">
                <a:solidFill>
                  <a:schemeClr val="accent1"/>
                </a:solidFill>
                <a:latin typeface="Alexandria SemiBold" pitchFamily="2" charset="-78"/>
                <a:cs typeface="Alexandria SemiBold" pitchFamily="2" charset="-78"/>
              </a:rPr>
              <a:t>مرحلة إعداد النموذج </a:t>
            </a:r>
            <a:r>
              <a:rPr lang="ar-SA" b="1" dirty="0">
                <a:solidFill>
                  <a:schemeClr val="accent1"/>
                </a:solidFill>
                <a:latin typeface="Alexandria SemiBold" pitchFamily="2" charset="-78"/>
                <a:cs typeface="Alexandria SemiBold" pitchFamily="2" charset="-78"/>
              </a:rPr>
              <a:t>النهائي: </a:t>
            </a:r>
            <a:r>
              <a:rPr lang="ar-SA" b="1" dirty="0">
                <a:latin typeface="Alexandria SemiBold" pitchFamily="2" charset="-78"/>
                <a:cs typeface="Alexandria SemiBold" pitchFamily="2" charset="-78"/>
              </a:rPr>
              <a:t>بعد </a:t>
            </a:r>
            <a:r>
              <a:rPr lang="ar-SA" b="1" dirty="0" smtClean="0">
                <a:latin typeface="Alexandria SemiBold" pitchFamily="2" charset="-78"/>
                <a:cs typeface="Alexandria SemiBold" pitchFamily="2" charset="-78"/>
              </a:rPr>
              <a:t>موافقة المعلن على النموذج المقدم إليه في مرحلة النموذج التفصيلي، يتم تحديد ملامح تصميم الإعلان بدقة، وتوضيح مساحة كل عنصر من عناصر الرسالة الإعلانية، وكتابة العناوين بنفس الحجم مع إضافة الألوان المتفق عليها، بحيث يتم </a:t>
            </a:r>
            <a:r>
              <a:rPr lang="ar-SA" b="1" dirty="0">
                <a:latin typeface="Alexandria SemiBold" pitchFamily="2" charset="-78"/>
                <a:cs typeface="Alexandria SemiBold" pitchFamily="2" charset="-78"/>
              </a:rPr>
              <a:t>توقيع </a:t>
            </a:r>
            <a:r>
              <a:rPr lang="ar-SA" b="1" dirty="0" smtClean="0">
                <a:latin typeface="Alexandria SemiBold" pitchFamily="2" charset="-78"/>
                <a:cs typeface="Alexandria SemiBold" pitchFamily="2" charset="-78"/>
              </a:rPr>
              <a:t>المُعلن </a:t>
            </a:r>
            <a:r>
              <a:rPr lang="ar-SA" b="1" dirty="0">
                <a:latin typeface="Alexandria SemiBold" pitchFamily="2" charset="-78"/>
                <a:cs typeface="Alexandria SemiBold" pitchFamily="2" charset="-78"/>
              </a:rPr>
              <a:t>على هذا النموذج بالموافقة تمهيداً لنشره.</a:t>
            </a:r>
          </a:p>
          <a:p>
            <a:pPr marL="177800" algn="r" rtl="1">
              <a:lnSpc>
                <a:spcPct val="150000"/>
              </a:lnSpc>
            </a:pP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 وفي هذه المرحلة يقوم كل من كاتب ومصمم الإعلان بمراجعة العمل معًا، حيث يتم تبادل الأفكار ، ويمكن للكاتب تقديم مقترحات لتحسين الرسالة الإعلانية بناءً على الشكل البصري الذي أنشأه المُصمم، والعكس صحيح، وذلك لتقديم رسالة إعلانية متكاملة.</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38214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مراحل تصميم الإعلان الصحفي</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7364" r="84888" b="62985"/>
          <a:stretch/>
        </p:blipFill>
        <p:spPr>
          <a:xfrm>
            <a:off x="-344012" y="3903427"/>
            <a:ext cx="2908883" cy="3210545"/>
          </a:xfrm>
          <a:prstGeom prst="rect">
            <a:avLst/>
          </a:prstGeom>
        </p:spPr>
      </p:pic>
    </p:spTree>
    <p:extLst>
      <p:ext uri="{BB962C8B-B14F-4D97-AF65-F5344CB8AC3E}">
        <p14:creationId xmlns:p14="http://schemas.microsoft.com/office/powerpoint/2010/main" val="27821444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649" y="2428710"/>
            <a:ext cx="8654991" cy="3757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31354" y="2553271"/>
            <a:ext cx="8696286" cy="3508653"/>
          </a:xfrm>
          <a:prstGeom prst="rect">
            <a:avLst/>
          </a:prstGeom>
          <a:noFill/>
        </p:spPr>
        <p:txBody>
          <a:bodyPr wrap="square" rtlCol="0">
            <a:spAutoFit/>
          </a:bodyPr>
          <a:lstStyle/>
          <a:p>
            <a:pPr algn="r" rtl="1">
              <a:lnSpc>
                <a:spcPct val="150000"/>
              </a:lnSpc>
            </a:pPr>
            <a:endParaRPr lang="ar-SA" sz="400" b="1" dirty="0" smtClean="0">
              <a:latin typeface="Alexandria SemiBold" pitchFamily="2" charset="-78"/>
              <a:cs typeface="Alexandria SemiBold" pitchFamily="2" charset="-78"/>
            </a:endParaRPr>
          </a:p>
          <a:p>
            <a:pPr marL="177800" algn="r" rtl="1">
              <a:lnSpc>
                <a:spcPct val="150000"/>
              </a:lnSpc>
            </a:pPr>
            <a:r>
              <a:rPr lang="ar-SA" b="1" dirty="0" smtClean="0">
                <a:latin typeface="Alexandria SemiBold" pitchFamily="2" charset="-78"/>
                <a:cs typeface="Alexandria SemiBold" pitchFamily="2" charset="-78"/>
              </a:rPr>
              <a:t>    </a:t>
            </a:r>
            <a:r>
              <a:rPr lang="ar-SA" sz="1600" b="1" dirty="0">
                <a:solidFill>
                  <a:srgbClr val="002060"/>
                </a:solidFill>
                <a:latin typeface="Alexandria SemiBold" pitchFamily="2" charset="-78"/>
                <a:cs typeface="Alexandria SemiBold" pitchFamily="2" charset="-78"/>
              </a:rPr>
              <a:t> </a:t>
            </a:r>
            <a:r>
              <a:rPr lang="ar-SA" b="1" dirty="0">
                <a:latin typeface="Alexandria SemiBold" pitchFamily="2" charset="-78"/>
                <a:cs typeface="Alexandria SemiBold" pitchFamily="2" charset="-78"/>
              </a:rPr>
              <a:t>يعتمد </a:t>
            </a:r>
            <a:r>
              <a:rPr lang="ar-SA" b="1" dirty="0" smtClean="0">
                <a:latin typeface="Alexandria SemiBold" pitchFamily="2" charset="-78"/>
                <a:cs typeface="Alexandria SemiBold" pitchFamily="2" charset="-78"/>
              </a:rPr>
              <a:t>نجاح الإعلان على </a:t>
            </a:r>
            <a:r>
              <a:rPr lang="ar-SA" b="1" dirty="0">
                <a:latin typeface="Alexandria SemiBold" pitchFamily="2" charset="-78"/>
                <a:cs typeface="Alexandria SemiBold" pitchFamily="2" charset="-78"/>
              </a:rPr>
              <a:t>التكامل والتنسيق بين كاتب </a:t>
            </a:r>
            <a:r>
              <a:rPr lang="ar-SA" b="1" dirty="0" smtClean="0">
                <a:latin typeface="Alexandria SemiBold" pitchFamily="2" charset="-78"/>
                <a:cs typeface="Alexandria SemiBold" pitchFamily="2" charset="-78"/>
              </a:rPr>
              <a:t>ومصمم </a:t>
            </a:r>
            <a:r>
              <a:rPr lang="ar-SA" b="1" dirty="0">
                <a:latin typeface="Alexandria SemiBold" pitchFamily="2" charset="-78"/>
                <a:cs typeface="Alexandria SemiBold" pitchFamily="2" charset="-78"/>
              </a:rPr>
              <a:t>الإعلان، </a:t>
            </a:r>
            <a:r>
              <a:rPr lang="ar-SA" b="1" dirty="0" smtClean="0">
                <a:latin typeface="Alexandria SemiBold" pitchFamily="2" charset="-78"/>
                <a:cs typeface="Alexandria SemiBold" pitchFamily="2" charset="-78"/>
              </a:rPr>
              <a:t>فإذا </a:t>
            </a:r>
            <a:r>
              <a:rPr lang="ar-SA" b="1" dirty="0">
                <a:latin typeface="Alexandria SemiBold" pitchFamily="2" charset="-78"/>
                <a:cs typeface="Alexandria SemiBold" pitchFamily="2" charset="-78"/>
              </a:rPr>
              <a:t>كان كاتب الإعلان </a:t>
            </a:r>
            <a:r>
              <a:rPr lang="ar-SA" b="1" dirty="0" smtClean="0">
                <a:latin typeface="Alexandria SemiBold" pitchFamily="2" charset="-78"/>
                <a:cs typeface="Alexandria SemiBold" pitchFamily="2" charset="-78"/>
              </a:rPr>
              <a:t>يقوم بكتابة </a:t>
            </a:r>
            <a:r>
              <a:rPr lang="ar-SA" b="1" dirty="0">
                <a:latin typeface="Alexandria SemiBold" pitchFamily="2" charset="-78"/>
                <a:cs typeface="Alexandria SemiBold" pitchFamily="2" charset="-78"/>
              </a:rPr>
              <a:t>الرسالة الإعلانية التي يرغب المعلن في إيصالها للجمهور المستهدف، فالمصمم </a:t>
            </a:r>
            <a:r>
              <a:rPr lang="ar-SA" b="1" dirty="0" smtClean="0">
                <a:latin typeface="Alexandria SemiBold" pitchFamily="2" charset="-78"/>
                <a:cs typeface="Alexandria SemiBold" pitchFamily="2" charset="-78"/>
              </a:rPr>
              <a:t>يقوم </a:t>
            </a:r>
            <a:r>
              <a:rPr lang="ar-SA" b="1" dirty="0">
                <a:latin typeface="Alexandria SemiBold" pitchFamily="2" charset="-78"/>
                <a:cs typeface="Alexandria SemiBold" pitchFamily="2" charset="-78"/>
              </a:rPr>
              <a:t>بإنشاء العناصر البصرية للإعلان، وتنظيم العناصر بطريقة متناسقة، مما يسهل فهم الرسالة ووضوحها، علاوة على </a:t>
            </a:r>
            <a:r>
              <a:rPr lang="ar-SA" b="1" dirty="0" smtClean="0">
                <a:latin typeface="Alexandria SemiBold" pitchFamily="2" charset="-78"/>
                <a:cs typeface="Alexandria SemiBold" pitchFamily="2" charset="-78"/>
              </a:rPr>
              <a:t>تطبيق </a:t>
            </a:r>
            <a:r>
              <a:rPr lang="ar-SA" b="1" dirty="0">
                <a:latin typeface="Alexandria SemiBold" pitchFamily="2" charset="-78"/>
                <a:cs typeface="Alexandria SemiBold" pitchFamily="2" charset="-78"/>
              </a:rPr>
              <a:t>الهوية البصرية للعلامة التجارية في الإعلان، مما يساعد في </a:t>
            </a:r>
            <a:r>
              <a:rPr lang="ar-SA" b="1" dirty="0" smtClean="0">
                <a:latin typeface="Alexandria SemiBold" pitchFamily="2" charset="-78"/>
                <a:cs typeface="Alexandria SemiBold" pitchFamily="2" charset="-78"/>
              </a:rPr>
              <a:t>تميزها وتحقيق </a:t>
            </a:r>
            <a:r>
              <a:rPr lang="ar-SA" b="1" dirty="0">
                <a:latin typeface="Alexandria SemiBold" pitchFamily="2" charset="-78"/>
                <a:cs typeface="Alexandria SemiBold" pitchFamily="2" charset="-78"/>
              </a:rPr>
              <a:t>الأهداف المرجوة</a:t>
            </a:r>
            <a:r>
              <a:rPr lang="en-US" b="1" dirty="0">
                <a:latin typeface="Alexandria SemiBold" pitchFamily="2" charset="-78"/>
                <a:cs typeface="Alexandria SemiBold" pitchFamily="2" charset="-78"/>
              </a:rPr>
              <a:t>.</a:t>
            </a:r>
          </a:p>
          <a:p>
            <a:pPr marL="177800" algn="r" rtl="1">
              <a:lnSpc>
                <a:spcPct val="150000"/>
              </a:lnSpc>
            </a:pPr>
            <a:r>
              <a:rPr lang="ar-SA" b="1" dirty="0">
                <a:latin typeface="Alexandria SemiBold" pitchFamily="2" charset="-78"/>
                <a:cs typeface="Alexandria SemiBold" pitchFamily="2" charset="-78"/>
              </a:rPr>
              <a:t>على سبيل المثال، إذا كان النص يتحدث عن الفخامة، يجب أن يعكس التصميم نفس الفخامة من خلال </a:t>
            </a:r>
            <a:r>
              <a:rPr lang="ar-SA" b="1" dirty="0" smtClean="0">
                <a:latin typeface="Alexandria SemiBold" pitchFamily="2" charset="-78"/>
                <a:cs typeface="Alexandria SemiBold" pitchFamily="2" charset="-78"/>
              </a:rPr>
              <a:t>الألوان والخطوط.</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44143" y="1863010"/>
            <a:ext cx="38214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مراحل تصميم الإعلان الصحفي</a:t>
            </a:r>
            <a:endParaRPr lang="ar-SA" b="1" dirty="0">
              <a:solidFill>
                <a:srgbClr val="00206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5195" t="4791" r="59219" b="52917"/>
          <a:stretch/>
        </p:blipFill>
        <p:spPr>
          <a:xfrm>
            <a:off x="-569046" y="3566922"/>
            <a:ext cx="3200400" cy="4774856"/>
          </a:xfrm>
          <a:prstGeom prst="rect">
            <a:avLst/>
          </a:prstGeom>
        </p:spPr>
      </p:pic>
    </p:spTree>
    <p:extLst>
      <p:ext uri="{BB962C8B-B14F-4D97-AF65-F5344CB8AC3E}">
        <p14:creationId xmlns:p14="http://schemas.microsoft.com/office/powerpoint/2010/main" val="1687545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1" y="1296537"/>
            <a:ext cx="9580728" cy="47221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914401" y="1844902"/>
            <a:ext cx="9457898"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تصميم </a:t>
            </a:r>
            <a:r>
              <a:rPr lang="ar-SA" b="1" dirty="0">
                <a:latin typeface="Alexandria SemiBold" pitchFamily="2" charset="-78"/>
                <a:ea typeface="Calibri" panose="020F0502020204030204" pitchFamily="34" charset="0"/>
                <a:cs typeface="Alexandria SemiBold" pitchFamily="2" charset="-78"/>
              </a:rPr>
              <a:t>الإعلانات الرقمية هو عملية إبداعية تتضمن استخدام عناصر التصميم الجرافيكي لإنشاء إعلانات فعالة تجذب انتباه الجمهور وتوصل رسالة </a:t>
            </a:r>
            <a:r>
              <a:rPr lang="ar-SA" b="1" dirty="0" smtClean="0">
                <a:latin typeface="Alexandria SemiBold" pitchFamily="2" charset="-78"/>
                <a:ea typeface="Calibri" panose="020F0502020204030204" pitchFamily="34" charset="0"/>
                <a:cs typeface="Alexandria SemiBold" pitchFamily="2" charset="-78"/>
              </a:rPr>
              <a:t>معينة. ويتطلب </a:t>
            </a:r>
            <a:r>
              <a:rPr lang="ar-SA" b="1" dirty="0">
                <a:latin typeface="Alexandria SemiBold" pitchFamily="2" charset="-78"/>
                <a:ea typeface="Calibri" panose="020F0502020204030204" pitchFamily="34" charset="0"/>
                <a:cs typeface="Alexandria SemiBold" pitchFamily="2" charset="-78"/>
              </a:rPr>
              <a:t>مزيجًا من الإبداع والفهم </a:t>
            </a:r>
            <a:r>
              <a:rPr lang="ar-SA" b="1" dirty="0" smtClean="0">
                <a:latin typeface="Alexandria SemiBold" pitchFamily="2" charset="-78"/>
                <a:ea typeface="Calibri" panose="020F0502020204030204" pitchFamily="34" charset="0"/>
                <a:cs typeface="Alexandria SemiBold" pitchFamily="2" charset="-78"/>
              </a:rPr>
              <a:t>الجيد للعلامة التجارية والجمهور المستهدف والرسالة التي يرغب المعلن في إيصالها. و</a:t>
            </a:r>
            <a:r>
              <a:rPr lang="ar-SA" dirty="0" smtClean="0">
                <a:latin typeface="Alexandria SemiBold" pitchFamily="2" charset="-78"/>
                <a:cs typeface="Alexandria SemiBold" pitchFamily="2" charset="-78"/>
              </a:rPr>
              <a:t>تمثل </a:t>
            </a:r>
            <a:r>
              <a:rPr lang="ar-SA" dirty="0">
                <a:latin typeface="Alexandria SemiBold" pitchFamily="2" charset="-78"/>
                <a:cs typeface="Alexandria SemiBold" pitchFamily="2" charset="-78"/>
              </a:rPr>
              <a:t>المرونة في </a:t>
            </a:r>
            <a:r>
              <a:rPr lang="ar-SA" dirty="0" smtClean="0">
                <a:latin typeface="Alexandria SemiBold" pitchFamily="2" charset="-78"/>
                <a:cs typeface="Alexandria SemiBold" pitchFamily="2" charset="-78"/>
              </a:rPr>
              <a:t>التصميم عنصرًا </a:t>
            </a:r>
            <a:r>
              <a:rPr lang="ar-SA" dirty="0">
                <a:latin typeface="Alexandria SemiBold" pitchFamily="2" charset="-78"/>
                <a:cs typeface="Alexandria SemiBold" pitchFamily="2" charset="-78"/>
              </a:rPr>
              <a:t>حيويًا </a:t>
            </a:r>
            <a:r>
              <a:rPr lang="ar-SA" dirty="0" smtClean="0">
                <a:latin typeface="Alexandria SemiBold" pitchFamily="2" charset="-78"/>
                <a:cs typeface="Alexandria SemiBold" pitchFamily="2" charset="-78"/>
              </a:rPr>
              <a:t>لنجاح الإعلان، حيث يمكن </a:t>
            </a:r>
            <a:r>
              <a:rPr lang="ar-SA" dirty="0">
                <a:latin typeface="Alexandria SemiBold" pitchFamily="2" charset="-78"/>
                <a:cs typeface="Alexandria SemiBold" pitchFamily="2" charset="-78"/>
              </a:rPr>
              <a:t>للمصممين التكيف مع </a:t>
            </a:r>
            <a:r>
              <a:rPr lang="ar-SA" dirty="0" smtClean="0">
                <a:latin typeface="Alexandria SemiBold" pitchFamily="2" charset="-78"/>
                <a:cs typeface="Alexandria SemiBold" pitchFamily="2" charset="-78"/>
              </a:rPr>
              <a:t>التغيرات المختلفة للسوق أو تفضيلات الجمهور . </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فمن </a:t>
            </a:r>
            <a:r>
              <a:rPr lang="ar-SA" b="1" dirty="0">
                <a:latin typeface="Alexandria SemiBold" pitchFamily="2" charset="-78"/>
                <a:ea typeface="Calibri" panose="020F0502020204030204" pitchFamily="34" charset="0"/>
                <a:cs typeface="Alexandria SemiBold" pitchFamily="2" charset="-78"/>
              </a:rPr>
              <a:t>خلال </a:t>
            </a:r>
            <a:r>
              <a:rPr lang="ar-SA" b="1" dirty="0" smtClean="0">
                <a:latin typeface="Alexandria SemiBold" pitchFamily="2" charset="-78"/>
                <a:ea typeface="Calibri" panose="020F0502020204030204" pitchFamily="34" charset="0"/>
                <a:cs typeface="Alexandria SemiBold" pitchFamily="2" charset="-78"/>
              </a:rPr>
              <a:t>فهم عناصر التصميم الأساسية وتطبيق الأسس الفنية لتصميم الإعلان يُمكن </a:t>
            </a:r>
            <a:r>
              <a:rPr lang="ar-SA" b="1" dirty="0">
                <a:latin typeface="Alexandria SemiBold" pitchFamily="2" charset="-78"/>
                <a:ea typeface="Calibri" panose="020F0502020204030204" pitchFamily="34" charset="0"/>
                <a:cs typeface="Alexandria SemiBold" pitchFamily="2" charset="-78"/>
              </a:rPr>
              <a:t>للمصممين </a:t>
            </a:r>
            <a:r>
              <a:rPr lang="ar-SA" b="1" dirty="0" smtClean="0">
                <a:latin typeface="Alexandria SemiBold" pitchFamily="2" charset="-78"/>
                <a:ea typeface="Calibri" panose="020F0502020204030204" pitchFamily="34" charset="0"/>
                <a:cs typeface="Alexandria SemiBold" pitchFamily="2" charset="-78"/>
              </a:rPr>
              <a:t>إنتاج </a:t>
            </a:r>
            <a:r>
              <a:rPr lang="ar-SA" b="1" dirty="0">
                <a:latin typeface="Alexandria SemiBold" pitchFamily="2" charset="-78"/>
                <a:ea typeface="Calibri" panose="020F0502020204030204" pitchFamily="34" charset="0"/>
                <a:cs typeface="Alexandria SemiBold" pitchFamily="2" charset="-78"/>
              </a:rPr>
              <a:t>إعلانات تجذب الانتباه وتعزز من التفاعل مع الجمهور، مما يؤدي إلى تحقيق الأهداف التسويقية </a:t>
            </a:r>
            <a:r>
              <a:rPr lang="ar-SA" dirty="0">
                <a:latin typeface="Alexandria SemiBold" pitchFamily="2" charset="-78"/>
                <a:cs typeface="Alexandria SemiBold" pitchFamily="2" charset="-78"/>
              </a:rPr>
              <a:t>وتعزيز فعالية </a:t>
            </a:r>
            <a:r>
              <a:rPr lang="ar-SA" dirty="0" smtClean="0">
                <a:latin typeface="Alexandria SemiBold" pitchFamily="2" charset="-78"/>
                <a:cs typeface="Alexandria SemiBold" pitchFamily="2" charset="-78"/>
              </a:rPr>
              <a:t>الرسالة الإعلانية</a:t>
            </a:r>
            <a:r>
              <a:rPr lang="ar-SA" b="1" dirty="0" smtClean="0">
                <a:latin typeface="Alexandria SemiBold" pitchFamily="2" charset="-78"/>
                <a:ea typeface="Calibri" panose="020F0502020204030204" pitchFamily="34" charset="0"/>
                <a:cs typeface="Alexandria SemiBold" pitchFamily="2" charset="-78"/>
              </a:rPr>
              <a:t>.</a:t>
            </a:r>
            <a:r>
              <a:rPr lang="ar-SA" b="1" dirty="0">
                <a:latin typeface="Alexandria SemiBold" pitchFamily="2" charset="-78"/>
                <a:ea typeface="Calibri" panose="020F0502020204030204" pitchFamily="34" charset="0"/>
                <a:cs typeface="Alexandria SemiBold" pitchFamily="2" charset="-78"/>
              </a:rPr>
              <a:t> </a:t>
            </a:r>
            <a:endParaRPr lang="en-US"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511574" y="129653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491426"/>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5845" y="1611086"/>
            <a:ext cx="9093398" cy="4148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784667" y="571916"/>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6" name="Rectangle 5"/>
          <p:cNvSpPr/>
          <p:nvPr/>
        </p:nvSpPr>
        <p:spPr>
          <a:xfrm>
            <a:off x="1555845" y="1779687"/>
            <a:ext cx="8865347" cy="3947234"/>
          </a:xfrm>
          <a:prstGeom prst="rect">
            <a:avLst/>
          </a:prstGeom>
          <a:noFill/>
        </p:spPr>
        <p:txBody>
          <a:bodyPr wrap="square">
            <a:spAutoFit/>
          </a:bodyPr>
          <a:lstStyle/>
          <a:p>
            <a:pPr algn="r" rtl="1" eaLnBrk="0" fontAlgn="base" hangingPunct="0">
              <a:lnSpc>
                <a:spcPct val="150000"/>
              </a:lnSpc>
            </a:pPr>
            <a:r>
              <a:rPr lang="ar-SA" b="1" dirty="0" smtClean="0">
                <a:latin typeface="Alexandria SemiBold" pitchFamily="2" charset="-78"/>
                <a:ea typeface="Calibri" panose="020F0502020204030204" pitchFamily="34" charset="0"/>
                <a:cs typeface="Alexandria SemiBold" pitchFamily="2" charset="-78"/>
              </a:rPr>
              <a:t>   يُعتبر </a:t>
            </a:r>
            <a:r>
              <a:rPr lang="ar-SA" b="1" dirty="0">
                <a:latin typeface="Alexandria SemiBold" pitchFamily="2" charset="-78"/>
                <a:ea typeface="Calibri" panose="020F0502020204030204" pitchFamily="34" charset="0"/>
                <a:cs typeface="Alexandria SemiBold" pitchFamily="2" charset="-78"/>
              </a:rPr>
              <a:t>تصميم الإعلان الصحفي عنصرًا أساسيًا في تحقيق التواصل البصري، حيث يدمج بين الفن والتقنية لنقل </a:t>
            </a:r>
            <a:r>
              <a:rPr lang="ar-SA" b="1" dirty="0" smtClean="0">
                <a:latin typeface="Alexandria SemiBold" pitchFamily="2" charset="-78"/>
                <a:ea typeface="Calibri" panose="020F0502020204030204" pitchFamily="34" charset="0"/>
                <a:cs typeface="Alexandria SemiBold" pitchFamily="2" charset="-78"/>
              </a:rPr>
              <a:t>الأفكار </a:t>
            </a:r>
            <a:r>
              <a:rPr lang="ar-SA" b="1" dirty="0">
                <a:latin typeface="Alexandria SemiBold" pitchFamily="2" charset="-78"/>
                <a:ea typeface="Calibri" panose="020F0502020204030204" pitchFamily="34" charset="0"/>
                <a:cs typeface="Alexandria SemiBold" pitchFamily="2" charset="-78"/>
              </a:rPr>
              <a:t>بشكل فعّال وجذاب. </a:t>
            </a:r>
            <a:r>
              <a:rPr lang="ar-SA" b="1" dirty="0" smtClean="0">
                <a:latin typeface="Alexandria SemiBold" pitchFamily="2" charset="-78"/>
                <a:ea typeface="Calibri" panose="020F0502020204030204" pitchFamily="34" charset="0"/>
                <a:cs typeface="Alexandria SemiBold" pitchFamily="2" charset="-78"/>
              </a:rPr>
              <a:t>فالهدف </a:t>
            </a:r>
            <a:r>
              <a:rPr lang="ar-SA" b="1" dirty="0">
                <a:latin typeface="Alexandria SemiBold" pitchFamily="2" charset="-78"/>
                <a:ea typeface="Calibri" panose="020F0502020204030204" pitchFamily="34" charset="0"/>
                <a:cs typeface="Alexandria SemiBold" pitchFamily="2" charset="-78"/>
              </a:rPr>
              <a:t>النهائي </a:t>
            </a:r>
            <a:r>
              <a:rPr lang="ar-SA" b="1" dirty="0" smtClean="0">
                <a:latin typeface="Alexandria SemiBold" pitchFamily="2" charset="-78"/>
                <a:ea typeface="Calibri" panose="020F0502020204030204" pitchFamily="34" charset="0"/>
                <a:cs typeface="Alexandria SemiBold" pitchFamily="2" charset="-78"/>
              </a:rPr>
              <a:t>من التصميم </a:t>
            </a:r>
            <a:r>
              <a:rPr lang="ar-SA" b="1" dirty="0">
                <a:latin typeface="Alexandria SemiBold" pitchFamily="2" charset="-78"/>
                <a:ea typeface="Calibri" panose="020F0502020204030204" pitchFamily="34" charset="0"/>
                <a:cs typeface="Alexandria SemiBold" pitchFamily="2" charset="-78"/>
              </a:rPr>
              <a:t>هو تقديم الإعلان بطريقة تجذب انتباه الجمهور المستهدف. </a:t>
            </a:r>
            <a:endParaRPr lang="ar-SA" b="1" dirty="0" smtClean="0">
              <a:latin typeface="Alexandria SemiBold" pitchFamily="2" charset="-78"/>
              <a:ea typeface="Calibri" panose="020F0502020204030204" pitchFamily="34" charset="0"/>
              <a:cs typeface="Alexandria SemiBold" pitchFamily="2" charset="-78"/>
            </a:endParaRPr>
          </a:p>
          <a:p>
            <a:pPr algn="r" rtl="1" eaLnBrk="0" fontAlgn="base" hangingPunct="0">
              <a:lnSpc>
                <a:spcPct val="150000"/>
              </a:lnSpc>
            </a:pPr>
            <a:endParaRPr lang="ar-SA" sz="200" b="1" dirty="0" smtClean="0">
              <a:latin typeface="Alexandria SemiBold" pitchFamily="2" charset="-78"/>
              <a:ea typeface="Calibri" panose="020F0502020204030204" pitchFamily="34" charset="0"/>
              <a:cs typeface="Alexandria SemiBold" pitchFamily="2" charset="-78"/>
            </a:endParaRPr>
          </a:p>
          <a:p>
            <a:pPr algn="r" rtl="1" eaLnBrk="0" fontAlgn="base" hangingPunct="0">
              <a:lnSpc>
                <a:spcPct val="150000"/>
              </a:lnSpc>
            </a:pPr>
            <a:r>
              <a:rPr lang="ar-SA" b="1" dirty="0" smtClean="0">
                <a:latin typeface="Alexandria SemiBold" pitchFamily="2" charset="-78"/>
                <a:ea typeface="Calibri" panose="020F0502020204030204" pitchFamily="34" charset="0"/>
                <a:cs typeface="Alexandria SemiBold" pitchFamily="2" charset="-78"/>
              </a:rPr>
              <a:t>    ومع </a:t>
            </a:r>
            <a:r>
              <a:rPr lang="ar-SA" b="1" dirty="0">
                <a:latin typeface="Alexandria SemiBold" pitchFamily="2" charset="-78"/>
                <a:ea typeface="Calibri" panose="020F0502020204030204" pitchFamily="34" charset="0"/>
                <a:cs typeface="Alexandria SemiBold" pitchFamily="2" charset="-78"/>
              </a:rPr>
              <a:t>تزايد الحاجة إلى محتوى إعلاني بصري يُعبر عن الرسائل بوضوح، أصبح دور المُصمم أكثر أهمية من أي وقت مضى، حيث أتاحت التقنيات الرقمية للمصممين الفرصة للتعبير عن الأفكار الإعلانية بطرق مبتكرة.</a:t>
            </a:r>
            <a:endParaRPr lang="en-US" b="1" dirty="0">
              <a:latin typeface="Alexandria SemiBold" pitchFamily="2" charset="-78"/>
              <a:ea typeface="Calibri" panose="020F0502020204030204" pitchFamily="34" charset="0"/>
              <a:cs typeface="Alexandria SemiBold" pitchFamily="2" charset="-78"/>
            </a:endParaRPr>
          </a:p>
          <a:p>
            <a:pPr algn="r" rtl="1" eaLnBrk="0" fontAlgn="base" hangingPunct="0">
              <a:lnSpc>
                <a:spcPct val="150000"/>
              </a:lnSpc>
            </a:pPr>
            <a:endParaRPr lang="en-US" sz="300" b="1" dirty="0">
              <a:latin typeface="Alexandria SemiBold" pitchFamily="2" charset="-78"/>
              <a:ea typeface="Calibri" panose="020F0502020204030204" pitchFamily="34" charset="0"/>
              <a:cs typeface="Alexandria SemiBold" pitchFamily="2" charset="-78"/>
            </a:endParaRPr>
          </a:p>
          <a:p>
            <a:pPr algn="r" rtl="1" eaLnBrk="0" fontAlgn="base" hangingPunct="0">
              <a:lnSpc>
                <a:spcPct val="150000"/>
              </a:lnSpc>
            </a:pPr>
            <a:r>
              <a:rPr lang="ar-SA" b="1" dirty="0" smtClean="0">
                <a:latin typeface="Alexandria SemiBold" pitchFamily="2" charset="-78"/>
                <a:ea typeface="Calibri" panose="020F0502020204030204" pitchFamily="34" charset="0"/>
                <a:cs typeface="Alexandria SemiBold" pitchFamily="2" charset="-78"/>
              </a:rPr>
              <a:t>    في </a:t>
            </a:r>
            <a:r>
              <a:rPr lang="ar-SA" b="1" dirty="0">
                <a:latin typeface="Alexandria SemiBold" pitchFamily="2" charset="-78"/>
                <a:ea typeface="Calibri" panose="020F0502020204030204" pitchFamily="34" charset="0"/>
                <a:cs typeface="Alexandria SemiBold" pitchFamily="2" charset="-78"/>
              </a:rPr>
              <a:t>الختام، يمكن القول إن التصميم </a:t>
            </a:r>
            <a:r>
              <a:rPr lang="ar-SA" b="1" dirty="0" smtClean="0">
                <a:latin typeface="Alexandria SemiBold" pitchFamily="2" charset="-78"/>
                <a:ea typeface="Calibri" panose="020F0502020204030204" pitchFamily="34" charset="0"/>
                <a:cs typeface="Alexandria SemiBold" pitchFamily="2" charset="-78"/>
              </a:rPr>
              <a:t>ليس </a:t>
            </a:r>
            <a:r>
              <a:rPr lang="ar-SA" b="1" dirty="0">
                <a:latin typeface="Alexandria SemiBold" pitchFamily="2" charset="-78"/>
                <a:ea typeface="Calibri" panose="020F0502020204030204" pitchFamily="34" charset="0"/>
                <a:cs typeface="Alexandria SemiBold" pitchFamily="2" charset="-78"/>
              </a:rPr>
              <a:t>مجرد مهنة، بل هو </a:t>
            </a:r>
            <a:r>
              <a:rPr lang="ar-SA" b="1" dirty="0" smtClean="0">
                <a:latin typeface="Alexandria SemiBold" pitchFamily="2" charset="-78"/>
                <a:ea typeface="Calibri" panose="020F0502020204030204" pitchFamily="34" charset="0"/>
                <a:cs typeface="Alexandria SemiBold" pitchFamily="2" charset="-78"/>
              </a:rPr>
              <a:t>علم له أسس ومباديء يجب فهمها، وأيضًا فن </a:t>
            </a:r>
            <a:r>
              <a:rPr lang="ar-SA" b="1" dirty="0">
                <a:latin typeface="Alexandria SemiBold" pitchFamily="2" charset="-78"/>
                <a:ea typeface="Calibri" panose="020F0502020204030204" pitchFamily="34" charset="0"/>
                <a:cs typeface="Alexandria SemiBold" pitchFamily="2" charset="-78"/>
              </a:rPr>
              <a:t>يتطلب شغفًا وإبداعًا ومهارات متعددة، </a:t>
            </a:r>
            <a:r>
              <a:rPr lang="ar-SA" b="1" dirty="0" smtClean="0">
                <a:latin typeface="Alexandria SemiBold" pitchFamily="2" charset="-78"/>
                <a:ea typeface="Calibri" panose="020F0502020204030204" pitchFamily="34" charset="0"/>
                <a:cs typeface="Alexandria SemiBold" pitchFamily="2" charset="-78"/>
              </a:rPr>
              <a:t>لذا يساهم </a:t>
            </a:r>
            <a:r>
              <a:rPr lang="ar-SA" b="1" dirty="0">
                <a:latin typeface="Alexandria SemiBold" pitchFamily="2" charset="-78"/>
                <a:ea typeface="Calibri" panose="020F0502020204030204" pitchFamily="34" charset="0"/>
                <a:cs typeface="Alexandria SemiBold" pitchFamily="2" charset="-78"/>
              </a:rPr>
              <a:t>بشكل فعّال في تشكيل هويتنا الثقافية. </a:t>
            </a:r>
            <a:endParaRPr lang="en-US"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03327"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dobe Caslon Pro" panose="0205050205050A020403" pitchFamily="18" charset="0"/>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254034" y="1653442"/>
            <a:ext cx="9958752" cy="423449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a:t>
            </a:r>
            <a:r>
              <a:rPr lang="ar-SA" sz="1600" dirty="0" smtClean="0">
                <a:latin typeface="Alexandria SemiBold" pitchFamily="2" charset="-78"/>
                <a:cs typeface="Alexandria SemiBold" pitchFamily="2" charset="-78"/>
              </a:rPr>
              <a:t>(المملكة </a:t>
            </a:r>
            <a:r>
              <a:rPr lang="ar-SA" sz="1600" dirty="0">
                <a:latin typeface="Alexandria SemiBold" pitchFamily="2" charset="-78"/>
                <a:cs typeface="Alexandria SemiBold" pitchFamily="2" charset="-78"/>
              </a:rPr>
              <a:t>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lvl="0" indent="-342900" algn="r" rtl="1">
              <a:lnSpc>
                <a:spcPct val="150000"/>
              </a:lnSpc>
              <a:buFont typeface="+mj-lt"/>
              <a:buAutoNum type="arabicPeriod"/>
            </a:pPr>
            <a:r>
              <a:rPr lang="ar-SA" sz="1600" dirty="0" smtClean="0">
                <a:latin typeface="Alexandria SemiBold" pitchFamily="2" charset="-78"/>
                <a:cs typeface="Alexandria SemiBold" pitchFamily="2" charset="-78"/>
              </a:rPr>
              <a:t>صفوت </a:t>
            </a:r>
            <a:r>
              <a:rPr lang="ar-SA" sz="1600" dirty="0">
                <a:latin typeface="Alexandria SemiBold" pitchFamily="2" charset="-78"/>
                <a:cs typeface="Alexandria SemiBold" pitchFamily="2" charset="-78"/>
              </a:rPr>
              <a:t>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جي </a:t>
            </a:r>
            <a:r>
              <a:rPr lang="ar-SA" sz="1600" dirty="0">
                <a:latin typeface="Alexandria SemiBold" pitchFamily="2" charset="-78"/>
                <a:cs typeface="Alexandria SemiBold" pitchFamily="2" charset="-78"/>
              </a:rPr>
              <a:t>جوناثان جاباي، التسويق الابتكاري، ترجمة : عبدالله خالد الشقري ، ( الرياض: مكتبة الشقري، ط1، 2007)</a:t>
            </a:r>
          </a:p>
          <a:p>
            <a:pPr marL="342900" indent="-342900">
              <a:buFont typeface="+mj-lt"/>
              <a:buAutoNum type="arabicPeriod" startAt="5"/>
            </a:pPr>
            <a:r>
              <a:rPr lang="en-US" b="1" dirty="0" err="1" smtClean="0"/>
              <a:t>Shaunak</a:t>
            </a:r>
            <a:r>
              <a:rPr lang="en-US" b="1" dirty="0" smtClean="0"/>
              <a:t> Mishra, Manisha </a:t>
            </a:r>
            <a:r>
              <a:rPr lang="en-US" b="1" dirty="0" err="1" smtClean="0"/>
              <a:t>Verma</a:t>
            </a:r>
            <a:r>
              <a:rPr lang="en-US" b="1" dirty="0" smtClean="0"/>
              <a:t> and </a:t>
            </a:r>
            <a:r>
              <a:rPr lang="en-US" b="1" dirty="0" err="1" smtClean="0"/>
              <a:t>Jelena</a:t>
            </a:r>
            <a:r>
              <a:rPr lang="en-US" b="1" dirty="0" smtClean="0"/>
              <a:t> </a:t>
            </a:r>
            <a:r>
              <a:rPr lang="en-US" b="1" dirty="0" err="1" smtClean="0"/>
              <a:t>Gligorijevic</a:t>
            </a:r>
            <a:r>
              <a:rPr lang="en-US" b="1" dirty="0" smtClean="0"/>
              <a:t>, “</a:t>
            </a:r>
            <a:r>
              <a:rPr lang="en-US" b="1" dirty="0"/>
              <a:t>Guiding creative design in online </a:t>
            </a:r>
            <a:r>
              <a:rPr lang="en-US" b="1" dirty="0" smtClean="0"/>
              <a:t>advertising”, </a:t>
            </a:r>
            <a:r>
              <a:rPr lang="en-US" u="sng" dirty="0">
                <a:hlinkClick r:id="rId3"/>
              </a:rPr>
              <a:t>Proceedings of the 13th ACM Conference on Recommender </a:t>
            </a:r>
            <a:r>
              <a:rPr lang="en-US" u="sng" dirty="0" smtClean="0">
                <a:hlinkClick r:id="rId3"/>
              </a:rPr>
              <a:t>Systems</a:t>
            </a:r>
            <a:r>
              <a:rPr lang="en-US" u="sng" dirty="0" smtClean="0"/>
              <a:t>, </a:t>
            </a:r>
            <a:r>
              <a:rPr lang="en-US" dirty="0" smtClean="0"/>
              <a:t>pp.</a:t>
            </a:r>
            <a:r>
              <a:rPr lang="en-US" dirty="0"/>
              <a:t> 418 - </a:t>
            </a:r>
            <a:r>
              <a:rPr lang="en-US" dirty="0" smtClean="0"/>
              <a:t>422. DOI: </a:t>
            </a:r>
            <a:r>
              <a:rPr lang="en-US" u="sng" dirty="0" smtClean="0">
                <a:hlinkClick r:id="rId4"/>
              </a:rPr>
              <a:t>https</a:t>
            </a:r>
            <a:r>
              <a:rPr lang="en-US" u="sng" dirty="0">
                <a:hlinkClick r:id="rId4"/>
              </a:rPr>
              <a:t>://doi.org/10.1145/3298689.3347022</a:t>
            </a:r>
            <a:endParaRPr lang="en-US" dirty="0"/>
          </a:p>
          <a:p>
            <a:pPr marL="342900" lvl="0" indent="-342900">
              <a:buFont typeface="+mj-lt"/>
              <a:buAutoNum type="arabicPeriod" startAt="5"/>
            </a:pPr>
            <a:r>
              <a:rPr lang="en-US" b="1" dirty="0" smtClean="0"/>
              <a:t>David </a:t>
            </a:r>
            <a:r>
              <a:rPr lang="en-US" b="1" dirty="0" err="1" smtClean="0"/>
              <a:t>Dabner</a:t>
            </a:r>
            <a:r>
              <a:rPr lang="en-US" b="1" dirty="0" smtClean="0"/>
              <a:t>, S. Stewart and A. </a:t>
            </a:r>
            <a:r>
              <a:rPr lang="en-US" b="1" dirty="0" err="1" smtClean="0"/>
              <a:t>Vickress</a:t>
            </a:r>
            <a:r>
              <a:rPr lang="en-US" b="1" dirty="0" smtClean="0"/>
              <a:t>, “</a:t>
            </a:r>
            <a:r>
              <a:rPr lang="en-US" b="1" dirty="0"/>
              <a:t> </a:t>
            </a:r>
            <a:r>
              <a:rPr lang="en-US" b="1" dirty="0" smtClean="0"/>
              <a:t>The principles and practice of graphic design”, New York: Willy Publishers, 2017, </a:t>
            </a:r>
            <a:r>
              <a:rPr lang="en-US" b="1" dirty="0"/>
              <a:t>pp 865-886, DOI: </a:t>
            </a:r>
            <a:r>
              <a:rPr lang="en-US" u="sng" dirty="0" smtClean="0"/>
              <a:t>10.1080/21670811.2021.1957970</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42602</TotalTime>
  <Words>3006</Words>
  <Application>Microsoft Office PowerPoint</Application>
  <PresentationFormat>Widescreen</PresentationFormat>
  <Paragraphs>334</Paragraphs>
  <Slides>42</Slides>
  <Notes>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42</vt:i4>
      </vt:variant>
    </vt:vector>
  </HeadingPairs>
  <TitlesOfParts>
    <vt:vector size="57" baseType="lpstr">
      <vt:lpstr>Adobe Arabic</vt:lpstr>
      <vt:lpstr>Adobe Caslon Pro</vt:lpstr>
      <vt:lpstr>Alexandria Black</vt:lpstr>
      <vt:lpstr>Alexandria ExtraBold</vt:lpstr>
      <vt:lpstr>Alexandria SemiBold</vt:lpstr>
      <vt:lpstr>Arial</vt:lpstr>
      <vt:lpstr>Calibri</vt:lpstr>
      <vt:lpstr>Calibri Light</vt:lpstr>
      <vt:lpstr>Glacial Indifference Bold</vt:lpstr>
      <vt:lpstr>League Spartan</vt:lpstr>
      <vt:lpstr>Pagkaki</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2132</cp:revision>
  <dcterms:created xsi:type="dcterms:W3CDTF">2023-04-29T09:08:23Z</dcterms:created>
  <dcterms:modified xsi:type="dcterms:W3CDTF">2024-11-12T01:24:31Z</dcterms:modified>
</cp:coreProperties>
</file>