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313" r:id="rId4"/>
    <p:sldId id="933" r:id="rId5"/>
    <p:sldId id="934" r:id="rId6"/>
    <p:sldId id="935" r:id="rId7"/>
    <p:sldId id="936" r:id="rId8"/>
    <p:sldId id="937" r:id="rId9"/>
    <p:sldId id="938" r:id="rId10"/>
    <p:sldId id="939" r:id="rId11"/>
    <p:sldId id="940" r:id="rId12"/>
    <p:sldId id="941" r:id="rId13"/>
    <p:sldId id="942" r:id="rId14"/>
    <p:sldId id="943" r:id="rId15"/>
    <p:sldId id="944" r:id="rId16"/>
    <p:sldId id="914" r:id="rId17"/>
    <p:sldId id="945" r:id="rId18"/>
    <p:sldId id="946" r:id="rId19"/>
    <p:sldId id="947" r:id="rId20"/>
    <p:sldId id="948" r:id="rId21"/>
    <p:sldId id="949" r:id="rId22"/>
    <p:sldId id="950" r:id="rId23"/>
    <p:sldId id="951" r:id="rId24"/>
    <p:sldId id="952" r:id="rId25"/>
    <p:sldId id="953" r:id="rId26"/>
    <p:sldId id="954" r:id="rId27"/>
    <p:sldId id="955" r:id="rId28"/>
    <p:sldId id="956" r:id="rId29"/>
    <p:sldId id="957" r:id="rId30"/>
    <p:sldId id="958" r:id="rId31"/>
    <p:sldId id="959" r:id="rId32"/>
    <p:sldId id="960" r:id="rId33"/>
    <p:sldId id="961" r:id="rId34"/>
    <p:sldId id="962" r:id="rId35"/>
    <p:sldId id="963" r:id="rId36"/>
    <p:sldId id="964" r:id="rId37"/>
    <p:sldId id="966" r:id="rId38"/>
    <p:sldId id="967" r:id="rId39"/>
    <p:sldId id="968" r:id="rId40"/>
    <p:sldId id="969" r:id="rId41"/>
    <p:sldId id="970" r:id="rId42"/>
    <p:sldId id="971" r:id="rId43"/>
    <p:sldId id="972" r:id="rId44"/>
    <p:sldId id="973" r:id="rId45"/>
    <p:sldId id="974"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532" autoAdjust="0"/>
  </p:normalViewPr>
  <p:slideViewPr>
    <p:cSldViewPr snapToGrid="0">
      <p:cViewPr varScale="1">
        <p:scale>
          <a:sx n="94" d="100"/>
          <a:sy n="94" d="100"/>
        </p:scale>
        <p:origin x="123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03/06/2026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3CCF2-CC7F-EBBB-31E1-122E9D6EBD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7FF736-5491-DEB9-789F-4F8B9B16F1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6CEF12-9F2A-EFB5-39F0-58D12C7627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7536B3-889A-EE7C-2724-E589513F7C89}"/>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8988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16A0A-1C94-D062-55F6-8CF9EC5071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67620-4AB9-F3AE-4AF1-19EE697091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1F581F-5361-C596-9180-8997F07A05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08DBD7-0F20-47C2-24E4-C1A294EA1EA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68545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47B26-E9E5-EE85-6D19-0E851FD164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222F17-6B61-0181-85D3-8926EC5774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D6FEEE-B894-ACFD-899B-EF204B674D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439116-D36D-679F-0A0C-EEF2D836F71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92522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CE03A-4D20-04A9-1C9E-86B7734A3A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600C59-B714-3249-A001-BECBE475E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D05151-A21B-D805-D592-BFC03EE68B2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A28678-A0AC-148E-3922-E1C0B98B7A27}"/>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368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66C47-3CEC-BB65-F471-9B8B43E8E7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A0A575-B189-888D-45C3-67160D1B8C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6278C4-1612-67F1-F86C-5B3FA6B5F6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E7DFA9-2C04-4BB7-42C2-3CF2F01E7E0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657792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A09BB-E29A-5358-F419-AB511766C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E06907-A143-E837-0ED5-13D7EA7B59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EEF067-A363-D4A0-0BEC-B8FB58CC89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50450C-2ED9-ECE1-6A45-75EB6439945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92108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EBA2C-CE8C-58C9-8FFC-B90AC0C5B2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7E0524-2A0E-49A4-C79D-3D91CC8C83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19185-EA49-4DBA-9C0C-FF5F6B327E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C79359-E913-BBF3-CE05-AD9E9A3A651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141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6506B-890C-324D-394E-E91950834B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02A356-B952-FF52-F294-485820DB4C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CE2411-5EB3-6828-6D1D-67502E274D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F58748-C358-F1AF-F0E8-A9EAE1FFB20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135846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D8CD5-D49A-70E9-728A-CC16D0A008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EEB5C7-D06F-55D0-F48C-000BACB9AC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468CAD-BBC7-8476-C1A0-2A28123AE3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5A38FB-2EB4-D68D-65B6-B02DEB6F8A0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0555397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BF808-7A71-C1FE-64D2-390ACDB4AF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B99170-F0AB-F471-67B1-EB3BDD40DB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F6745D-EB31-826D-B899-45370E9F2B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2B865F-B22A-1177-D345-DCE008270EB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927017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C0005-E96F-8123-65B3-3941F785C7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97E079-8E28-50A7-05DF-4D23BEDEF7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9308E5-E2FC-3DFE-2074-1371B587EA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C648CF-AF98-EC18-1BA5-13096B4A5E36}"/>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97871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FC84C-CA3D-9C74-969B-380697EAE1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9FB0AF-31CC-F49A-6F6C-7F2183DC35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CEB3F5-7761-78DA-C330-DAF9D44778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1DCB2B-5746-EAE8-9B84-292509BE430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4450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1939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6DD97-B9EC-3C5D-2247-CE82782E1C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9948D8-2F5E-4A64-AD82-B245735561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C18B56-933F-B780-F225-A9E636622ED0}"/>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10E195C2-E0C2-9662-CBB1-E770B2AF56B7}"/>
              </a:ext>
            </a:extLst>
          </p:cNvPr>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24863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D8C54-83CA-B216-A0A1-652B047F2C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2F8F87-A35E-C996-48AD-8BD53A508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5FE4EC-A125-9A4D-7BD0-A6543B277864}"/>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1122E5EE-5279-CA5A-3ADE-B4C105C88EDF}"/>
              </a:ext>
            </a:extLst>
          </p:cNvPr>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4326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A2F8C1-6AB6-C8DA-3F05-CD450068D4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D662AC-08D6-EDE4-64C8-03E48E71FC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55EDEF-5196-98EE-9FC9-192854832C02}"/>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C5E574FF-3257-761D-9EFA-4782ED79671F}"/>
              </a:ext>
            </a:extLst>
          </p:cNvPr>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434811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6A49E-10CB-7F55-1ABF-B8DF469AA4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65E5B8-CA07-71A9-38D6-3696D62EC4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C22E7B-DB02-0E18-56F7-88DC77224DEF}"/>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95CBB04E-536D-0131-2F41-56B81D3E0CE8}"/>
              </a:ext>
            </a:extLst>
          </p:cNvPr>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978653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5356D-013A-B62F-4CCA-88F1F34E5E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C69DE-892F-0D07-F7D1-F08825F38B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A6210-F69E-F6EC-4B95-C2B7C146CE1B}"/>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9281F464-A01C-E97C-B4CB-051BCD529580}"/>
              </a:ext>
            </a:extLst>
          </p:cNvPr>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445802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91C40-6FF7-CC08-1E3C-98C29DDEF1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B00769-9157-9A60-8B1D-EE965F23C5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370FFB-FA69-7142-BB2A-A52346548783}"/>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844EAD84-06D8-2AD1-CE60-6325E3F2DA1C}"/>
              </a:ext>
            </a:extLst>
          </p:cNvPr>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39753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7E655-044D-3A86-5BCF-174C73C803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1AD432-F124-697C-F136-4F5C901BC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0B931A-48BA-C699-EF11-6607460AE4A3}"/>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9D6F847C-2F8F-5469-13FD-1D64FF1A8756}"/>
              </a:ext>
            </a:extLst>
          </p:cNvPr>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75199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EAB72-DD78-FC78-FB7C-F51B1F66D3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F5EAB8-EAD4-3A66-EA20-DE3FC2AB82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D134CA-BB27-E88D-34B8-58B9F463C31F}"/>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48A9D9FB-B4DB-988E-D9B8-61EEEEF6B0FE}"/>
              </a:ext>
            </a:extLst>
          </p:cNvPr>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682077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CEF4B-6B78-3DC5-7627-806A153C8B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3D91D4-599A-4BD7-964B-21376AB3C4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3D4C68-4AB0-7CE1-4426-4207D4F85F6C}"/>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6FD878A6-9EFB-597A-8040-A03F41B94E1C}"/>
              </a:ext>
            </a:extLst>
          </p:cNvPr>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236664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066BA-0958-5085-768A-8FC9DC5D51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19478A-D7D9-6A88-74A9-60338FFCF2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6EE45-4A05-E3D1-5E15-F1E4E7115856}"/>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67988296-2849-D318-2D3D-8858AAD1CA5D}"/>
              </a:ext>
            </a:extLst>
          </p:cNvPr>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576845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C1AFA-CA4B-185F-9AF4-E7050218A1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D40BA4-46E7-29FA-BA82-4A8FB53083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607CAB-62E6-C1A0-80F1-8BE40F79A650}"/>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28B20711-C7FA-A656-88B7-0479A4DA98EE}"/>
              </a:ext>
            </a:extLst>
          </p:cNvPr>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125542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A4618-016E-9B7F-10CA-112D19567E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798B5B-AD23-9186-4040-074A6A5AAA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CBAC75-E3AA-4AE1-561B-A97C2BE069D3}"/>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04104278-27E1-BEDC-4FD8-5ACB2D4A0FD4}"/>
              </a:ext>
            </a:extLst>
          </p:cNvPr>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778397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F7D5F-7F86-7141-D710-5C67627746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C1DE7A-F2D7-9FA0-4C99-23F5ADA614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DFF9C3-12BE-8ABB-DC1B-08F8C5893CE9}"/>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928CC1D7-9FDE-317A-B8D3-2EFD0011BE56}"/>
              </a:ext>
            </a:extLst>
          </p:cNvPr>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021010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CEB0B-6CC1-FB56-2558-8AAAF9D8EE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3082E0-C4DF-176C-2E66-E8EBFDE613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B700BD-4CC3-0D9D-CA2F-EBA295F7A6A0}"/>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F79B132D-C107-9684-66C1-8CAE1686D7C0}"/>
              </a:ext>
            </a:extLst>
          </p:cNvPr>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708825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CB902-855E-8226-6045-8E867203F6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BD37CC-251F-2A64-ACD2-D5BCAC8D7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7C5B45-A148-D6EC-F90E-A853D8D9BE77}"/>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CBD8520E-A57B-A38F-90C1-1C574A2EAA94}"/>
              </a:ext>
            </a:extLst>
          </p:cNvPr>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467003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6BFF9-621F-6570-8480-AC80740D9F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0A15BA-01C5-D6B8-4075-208AD846DB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68EE2C-F357-341F-9F2A-A92BC651B732}"/>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C804A2C9-2ABA-1327-6C7B-B5B8E9E9C613}"/>
              </a:ext>
            </a:extLst>
          </p:cNvPr>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694733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D016C-C5B7-C9E1-D0F6-0F71C8DC61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210076-1318-7AFA-429C-7712D86916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120842-0478-BF09-D462-33246326BF31}"/>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5A452E36-A1FE-CDB5-9584-BCA4BB4AAA65}"/>
              </a:ext>
            </a:extLst>
          </p:cNvPr>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2656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0FC86-6CAE-E57B-8E6D-33436102E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721B84-B05E-254C-E29E-E39EA95F93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B26781-DC98-4AF1-7808-2AFA75A27276}"/>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29384279-D10C-68C1-7249-D1FA320441E6}"/>
              </a:ext>
            </a:extLst>
          </p:cNvPr>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747164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C8B7F-E977-DCAD-1DDF-43AEAD3B85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43EFA-8E0A-3B9A-6552-30CAD0C65E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A2624A-D3F4-7EB4-6D17-E81877AA4703}"/>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9CDBC048-05C0-105E-B066-61216A56C6C5}"/>
              </a:ext>
            </a:extLst>
          </p:cNvPr>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001305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5E4D4-D7EB-3B91-DF89-FA4CFE56D1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84DB3-0D03-A203-1D9F-54A6E82726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5F0B8-4013-A8B9-855A-D9AFCFBEDE9C}"/>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021DF088-220B-92A6-0A41-1E3F6FEE62FC}"/>
              </a:ext>
            </a:extLst>
          </p:cNvPr>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150631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DE65F-FA4F-18B0-09A5-11954441E2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4F00B3-A067-5420-1233-DFC4BE57FF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288F13-59E4-9A50-C3FF-7F03AC915CAC}"/>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D360669E-3EF2-EB04-389D-162B2EE32896}"/>
              </a:ext>
            </a:extLst>
          </p:cNvPr>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883306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789B67-D4AE-C07A-ED2C-D0DF1EB1D5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1951AC-617B-F9DA-4DA7-9D85A74F2C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EDA27E-4D41-1910-400A-26190090A492}"/>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C3810D25-4272-A0EB-473A-42B1502205B9}"/>
              </a:ext>
            </a:extLst>
          </p:cNvPr>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606226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65271-B5EF-F528-623B-48851C73C8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75426C-A557-EBF0-D210-AA339221A2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E7F9CE-39A6-4B59-866F-5C7FB01B2462}"/>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004C7B23-62F1-BB12-05C3-AECCB38F96E9}"/>
              </a:ext>
            </a:extLst>
          </p:cNvPr>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4801600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35742-DD4B-0C6E-92BE-5B82E88DAA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A7A17C-888E-103E-03D3-412ACA3049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D49B31-5D8C-F97D-1A6C-1A2E8CBCDF86}"/>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D3F7A3F3-D2BA-0474-82B5-84F34DCEC879}"/>
              </a:ext>
            </a:extLst>
          </p:cNvPr>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2775618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31F26-6D7E-910D-A3E5-CAA130D669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E9CD29-A019-3D27-A786-4265253452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DBBB7A-AF98-77EB-D94B-78A60DC98EE8}"/>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88730E60-291E-2F20-993A-822928899DD2}"/>
              </a:ext>
            </a:extLst>
          </p:cNvPr>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667216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61583-700F-6EA5-EE76-3DBBBB565D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434DE4-3F23-D83F-2780-CD03E68864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542388-5CAB-D8DC-1ABD-CCAA8318125E}"/>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5849A16B-A1F4-566F-4A88-5B65AF89713C}"/>
              </a:ext>
            </a:extLst>
          </p:cNvPr>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68131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4FD7C-8122-E723-4C00-C6B5B2E68B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5FBB53-520F-BB22-1D93-6994D49917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804555-89D4-64F1-2EF5-AA17D7AC69A4}"/>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74FE8CBD-7C54-FC9B-0320-1EC2D1401BEB}"/>
              </a:ext>
            </a:extLst>
          </p:cNvPr>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8157460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1A892-5BA5-AA8C-63F6-9455ABA246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B1D91-42BB-CC9B-CB19-06A9B9EE5C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AA30C4-FBBC-7EC4-6099-663169098C5A}"/>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3B6BE8BE-7922-0C35-27B4-677F6D878B67}"/>
              </a:ext>
            </a:extLst>
          </p:cNvPr>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7527026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73BE3-3C40-FB9A-AB3E-AFE1727847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65EE7A-0A66-2400-9D33-5C0045E23D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B4A6F8-013A-D256-9537-73CF2E6F79D5}"/>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3BA7D98A-EFF9-69E7-13EE-989EA09E5CB4}"/>
              </a:ext>
            </a:extLst>
          </p:cNvPr>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95514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03/06/2026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7654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03/06/2026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microsoft.com/office/2007/relationships/hdphoto" Target="../media/hdphoto1.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microsoft.com/office/2007/relationships/hdphoto" Target="../media/hdphoto1.wdp"/><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7.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7.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7.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7.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17.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17.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17.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17.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7" Type="http://schemas.microsoft.com/office/2007/relationships/hdphoto" Target="../media/hdphoto2.wdp"/><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17.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7" Type="http://schemas.microsoft.com/office/2007/relationships/hdphoto" Target="../media/hdphoto2.wdp"/><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17.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17.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17.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17.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17.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17.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17.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17.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17.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17.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17.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17.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17.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17.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17.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17.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17.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jpeg"/><Relationship Id="rId1" Type="http://schemas.openxmlformats.org/officeDocument/2006/relationships/slideLayout" Target="../slideLayouts/slideLayout12.xml"/><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محاضرة 01</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96493" y="-58058"/>
            <a:ext cx="8061845" cy="4934858"/>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33662" y="3599113"/>
            <a:ext cx="5139321"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الأول: مفهوم التسويق وأهميته ومبادئه</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9216588" y="1376678"/>
            <a:ext cx="2623864" cy="523220"/>
          </a:xfrm>
          <a:prstGeom prst="rect">
            <a:avLst/>
          </a:prstGeom>
          <a:noFill/>
        </p:spPr>
        <p:txBody>
          <a:bodyPr wrap="square" rtlCol="0">
            <a:spAutoFit/>
          </a:bodyPr>
          <a:lstStyle/>
          <a:p>
            <a:r>
              <a:rPr lang="ar-SA" sz="2800" b="1" dirty="0">
                <a:latin typeface="Alexandria" charset="0"/>
                <a:cs typeface="Alexandria" charset="0"/>
              </a:rPr>
              <a:t>محاور المحاضرة:</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02707" y="2037712"/>
            <a:ext cx="7415577" cy="3266985"/>
          </a:xfrm>
          <a:prstGeom prst="rect">
            <a:avLst/>
          </a:prstGeom>
          <a:noFill/>
        </p:spPr>
        <p:txBody>
          <a:bodyPr wrap="square" rtlCol="0">
            <a:spAutoFit/>
          </a:bodyPr>
          <a:lstStyle/>
          <a:p>
            <a:pPr marL="457200" indent="-457200" algn="just" rtl="1">
              <a:lnSpc>
                <a:spcPct val="150000"/>
              </a:lnSpc>
              <a:buFont typeface="+mj-lt"/>
              <a:buAutoNum type="arabicPeriod"/>
            </a:pPr>
            <a:r>
              <a:rPr lang="ar-SA" sz="2000" b="1" dirty="0">
                <a:cs typeface="+mj-cs"/>
              </a:rPr>
              <a:t>مفهوم التسويق وأبعاده.</a:t>
            </a:r>
          </a:p>
          <a:p>
            <a:pPr marL="457200" indent="-457200" algn="just" rtl="1">
              <a:lnSpc>
                <a:spcPct val="150000"/>
              </a:lnSpc>
              <a:buFont typeface="+mj-lt"/>
              <a:buAutoNum type="arabicPeriod"/>
            </a:pPr>
            <a:r>
              <a:rPr lang="ar-SA" sz="2000" b="1" dirty="0">
                <a:cs typeface="+mj-cs"/>
              </a:rPr>
              <a:t>أهمية التسويق ودوره في الأعمال.</a:t>
            </a:r>
          </a:p>
          <a:p>
            <a:pPr marL="457200" indent="-457200" algn="just" rtl="1">
              <a:lnSpc>
                <a:spcPct val="150000"/>
              </a:lnSpc>
              <a:buFont typeface="+mj-lt"/>
              <a:buAutoNum type="arabicPeriod"/>
            </a:pPr>
            <a:r>
              <a:rPr lang="ar-SA" sz="2000" b="1" dirty="0">
                <a:cs typeface="+mj-cs"/>
              </a:rPr>
              <a:t>تحليل السوق والبيئة السوقية.</a:t>
            </a:r>
          </a:p>
          <a:p>
            <a:pPr marL="457200" indent="-457200" algn="just" rtl="1">
              <a:lnSpc>
                <a:spcPct val="150000"/>
              </a:lnSpc>
              <a:buFont typeface="+mj-lt"/>
              <a:buAutoNum type="arabicPeriod"/>
            </a:pPr>
            <a:r>
              <a:rPr lang="ar-SA" sz="2000" b="1" dirty="0">
                <a:cs typeface="+mj-cs"/>
              </a:rPr>
              <a:t>احتياجات العملاء ورغباتهم والطلب السوقي.</a:t>
            </a:r>
          </a:p>
          <a:p>
            <a:pPr marL="457200" indent="-457200" algn="just" rtl="1">
              <a:lnSpc>
                <a:spcPct val="150000"/>
              </a:lnSpc>
              <a:buFont typeface="+mj-lt"/>
              <a:buAutoNum type="arabicPeriod"/>
            </a:pPr>
            <a:r>
              <a:rPr lang="ar-SA" sz="2000" b="1" dirty="0">
                <a:cs typeface="+mj-cs"/>
              </a:rPr>
              <a:t>القيمة المقدمة للعميل وخلق القيمة.</a:t>
            </a:r>
          </a:p>
          <a:p>
            <a:pPr marL="457200" indent="-457200" algn="just" rtl="1">
              <a:lnSpc>
                <a:spcPct val="150000"/>
              </a:lnSpc>
              <a:buFont typeface="+mj-lt"/>
              <a:buAutoNum type="arabicPeriod"/>
            </a:pPr>
            <a:r>
              <a:rPr lang="ar-SA" sz="2000" b="1" dirty="0">
                <a:cs typeface="+mj-cs"/>
              </a:rPr>
              <a:t>عناصر المزيج التسويقي.</a:t>
            </a:r>
          </a:p>
          <a:p>
            <a:pPr marL="457200" indent="-457200" algn="just" rtl="1">
              <a:lnSpc>
                <a:spcPct val="150000"/>
              </a:lnSpc>
              <a:buFont typeface="+mj-lt"/>
              <a:buAutoNum type="arabicPeriod"/>
            </a:pPr>
            <a:r>
              <a:rPr lang="ar-SA" sz="2000" b="1" dirty="0">
                <a:cs typeface="+mj-cs"/>
              </a:rPr>
              <a:t>سلوك الشراء الاستهلاكي والتنظيمي.</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51A87-0F3A-D283-4E0B-EFC3ADC4ECB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069C695-D6D9-58A7-1C9F-E01EC426C0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E06C6807-D433-656B-F7E5-69A759A86FE1}"/>
              </a:ext>
            </a:extLst>
          </p:cNvPr>
          <p:cNvSpPr txBox="1"/>
          <p:nvPr/>
        </p:nvSpPr>
        <p:spPr>
          <a:xfrm>
            <a:off x="3708400" y="2727958"/>
            <a:ext cx="6719812" cy="923330"/>
          </a:xfrm>
          <a:prstGeom prst="rect">
            <a:avLst/>
          </a:prstGeom>
          <a:noFill/>
        </p:spPr>
        <p:txBody>
          <a:bodyPr wrap="square" rtlCol="0">
            <a:spAutoFit/>
          </a:bodyPr>
          <a:lstStyle/>
          <a:p>
            <a:r>
              <a:rPr lang="ar-SA" sz="5400" b="1" dirty="0">
                <a:latin typeface="Alexandria" charset="0"/>
                <a:cs typeface="Alexandria" charset="0"/>
              </a:rPr>
              <a:t>ما هو مفهوم التسويق؟</a:t>
            </a:r>
            <a:endParaRPr lang="en-US" sz="5400" b="1" dirty="0">
              <a:latin typeface="Alexandria" charset="0"/>
              <a:cs typeface="Alexandria" charset="0"/>
            </a:endParaRPr>
          </a:p>
        </p:txBody>
      </p:sp>
      <p:sp>
        <p:nvSpPr>
          <p:cNvPr id="28" name="Rectangle 27">
            <a:extLst>
              <a:ext uri="{FF2B5EF4-FFF2-40B4-BE49-F238E27FC236}">
                <a16:creationId xmlns:a16="http://schemas.microsoft.com/office/drawing/2014/main" id="{0AAB6E9C-12C5-44E4-8498-90984BE35F9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A657847-E45A-4041-8FD5-F7D22854F74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A48CB72-9C4C-E155-3394-CE6C709C3D8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4018440-881A-9790-A694-AABD6E6ADA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9" name="Picture 8">
            <a:extLst>
              <a:ext uri="{FF2B5EF4-FFF2-40B4-BE49-F238E27FC236}">
                <a16:creationId xmlns:a16="http://schemas.microsoft.com/office/drawing/2014/main" id="{ACF99007-C1FB-6D16-1916-928EB84501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414272" y="2957715"/>
            <a:ext cx="2753360" cy="3623807"/>
          </a:xfrm>
          <a:prstGeom prst="rect">
            <a:avLst/>
          </a:prstGeom>
        </p:spPr>
      </p:pic>
    </p:spTree>
    <p:extLst>
      <p:ext uri="{BB962C8B-B14F-4D97-AF65-F5344CB8AC3E}">
        <p14:creationId xmlns:p14="http://schemas.microsoft.com/office/powerpoint/2010/main" val="1478617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9E6BB-2841-F841-3065-D097F94924A2}"/>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873E320-1579-53AA-0DD5-0007CB4247F9}"/>
              </a:ext>
            </a:extLst>
          </p:cNvPr>
          <p:cNvSpPr/>
          <p:nvPr/>
        </p:nvSpPr>
        <p:spPr>
          <a:xfrm>
            <a:off x="1643631" y="1447578"/>
            <a:ext cx="9313929" cy="962942"/>
          </a:xfrm>
          <a:prstGeom prst="roundRect">
            <a:avLst/>
          </a:prstGeom>
          <a:solidFill>
            <a:schemeClr val="accent5">
              <a:lumMod val="40000"/>
              <a:lumOff val="60000"/>
            </a:schemeClr>
          </a:solidFill>
          <a:ln>
            <a:solidFill>
              <a:schemeClr val="accent1">
                <a:lumMod val="20000"/>
                <a:lumOff val="80000"/>
              </a:schemeClr>
            </a:solidFill>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2" name="Right Triangle 1">
            <a:extLst>
              <a:ext uri="{FF2B5EF4-FFF2-40B4-BE49-F238E27FC236}">
                <a16:creationId xmlns:a16="http://schemas.microsoft.com/office/drawing/2014/main" id="{038CEC79-BA56-86BF-45A2-828299EF189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6249D651-AE99-AAF7-AA95-F85B611821FB}"/>
              </a:ext>
            </a:extLst>
          </p:cNvPr>
          <p:cNvSpPr txBox="1"/>
          <p:nvPr/>
        </p:nvSpPr>
        <p:spPr>
          <a:xfrm>
            <a:off x="1639798" y="1601468"/>
            <a:ext cx="9032241" cy="707886"/>
          </a:xfrm>
          <a:prstGeom prst="rect">
            <a:avLst/>
          </a:prstGeom>
          <a:noFill/>
        </p:spPr>
        <p:txBody>
          <a:bodyPr wrap="square" rtlCol="0">
            <a:spAutoFit/>
          </a:bodyPr>
          <a:lstStyle/>
          <a:p>
            <a:pPr marL="342900" indent="-342900" algn="just" rtl="1">
              <a:buFont typeface="Arial" panose="020B0604020202020204" pitchFamily="34" charset="0"/>
              <a:buChar char="•"/>
            </a:pPr>
            <a:r>
              <a:rPr lang="ar-SA" sz="2000" b="1" dirty="0">
                <a:latin typeface="Alexandria" charset="0"/>
                <a:cs typeface="+mj-cs"/>
              </a:rPr>
              <a:t>يرتبط مفهوم التسويق لدى العديد من الأفراد تقليديًا بعمليات البيع والإعلان والترويج. </a:t>
            </a:r>
          </a:p>
          <a:p>
            <a:pPr algn="just" rtl="1"/>
            <a:r>
              <a:rPr lang="ar-SA" sz="2000" b="1" dirty="0">
                <a:latin typeface="Alexandria" charset="0"/>
                <a:cs typeface="+mj-cs"/>
              </a:rPr>
              <a:t>حيث ينظر إليه </a:t>
            </a:r>
            <a:r>
              <a:rPr lang="ar-SA" sz="2000" b="1" dirty="0" err="1">
                <a:latin typeface="Alexandria" charset="0"/>
                <a:cs typeface="+mj-cs"/>
              </a:rPr>
              <a:t>بإعتباره</a:t>
            </a:r>
            <a:r>
              <a:rPr lang="ar-SA" sz="2000" b="1" dirty="0">
                <a:latin typeface="Alexandria" charset="0"/>
                <a:cs typeface="+mj-cs"/>
              </a:rPr>
              <a:t> نشاطاً يهدف إلى تصريف المنتجات والخدمات  وزيادة المنيعات .</a:t>
            </a:r>
            <a:endParaRPr lang="en-US" sz="2000" b="1" dirty="0">
              <a:latin typeface="Alexandria" charset="0"/>
              <a:cs typeface="+mj-cs"/>
            </a:endParaRPr>
          </a:p>
        </p:txBody>
      </p:sp>
      <p:sp>
        <p:nvSpPr>
          <p:cNvPr id="28" name="Rectangle 27">
            <a:extLst>
              <a:ext uri="{FF2B5EF4-FFF2-40B4-BE49-F238E27FC236}">
                <a16:creationId xmlns:a16="http://schemas.microsoft.com/office/drawing/2014/main" id="{EE57E88E-551D-E2F9-CCB6-5484912812D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C039146-B849-3CE6-17C9-33D7BE97ED9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FE54D13-6DCE-72E2-67B3-B643B1CD878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5DDEF07F-1C34-ED65-EBAC-49948F6DAE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10" name="Picture 9">
            <a:extLst>
              <a:ext uri="{FF2B5EF4-FFF2-40B4-BE49-F238E27FC236}">
                <a16:creationId xmlns:a16="http://schemas.microsoft.com/office/drawing/2014/main" id="{E8E61DCF-AA89-79FE-26FF-650FDEF82D93}"/>
              </a:ext>
            </a:extLst>
          </p:cNvPr>
          <p:cNvPicPr>
            <a:picLocks noChangeAspect="1"/>
          </p:cNvPicPr>
          <p:nvPr/>
        </p:nvPicPr>
        <p:blipFill>
          <a:blip r:embed="rId4"/>
          <a:stretch>
            <a:fillRect/>
          </a:stretch>
        </p:blipFill>
        <p:spPr>
          <a:xfrm>
            <a:off x="1643631" y="2687563"/>
            <a:ext cx="9321592" cy="1221274"/>
          </a:xfrm>
          <a:prstGeom prst="rect">
            <a:avLst/>
          </a:prstGeom>
        </p:spPr>
      </p:pic>
      <p:sp>
        <p:nvSpPr>
          <p:cNvPr id="11" name="TextBox 10">
            <a:extLst>
              <a:ext uri="{FF2B5EF4-FFF2-40B4-BE49-F238E27FC236}">
                <a16:creationId xmlns:a16="http://schemas.microsoft.com/office/drawing/2014/main" id="{E72D4707-2B3C-64E3-6923-C7BB583F9E2E}"/>
              </a:ext>
            </a:extLst>
          </p:cNvPr>
          <p:cNvSpPr txBox="1"/>
          <p:nvPr/>
        </p:nvSpPr>
        <p:spPr>
          <a:xfrm>
            <a:off x="1764154" y="2827451"/>
            <a:ext cx="9032241" cy="1015663"/>
          </a:xfrm>
          <a:prstGeom prst="rect">
            <a:avLst/>
          </a:prstGeom>
          <a:noFill/>
        </p:spPr>
        <p:txBody>
          <a:bodyPr wrap="square" rtlCol="0">
            <a:spAutoFit/>
          </a:bodyPr>
          <a:lstStyle/>
          <a:p>
            <a:pPr marL="342900" indent="-342900" algn="just" rtl="1">
              <a:buFont typeface="Arial" panose="020B0604020202020204" pitchFamily="34" charset="0"/>
              <a:buChar char="•"/>
            </a:pPr>
            <a:r>
              <a:rPr lang="ar-SA" sz="2000" b="1" dirty="0">
                <a:latin typeface="Alexandria" charset="0"/>
                <a:cs typeface="+mj-cs"/>
              </a:rPr>
              <a:t>إلا أن التسويق في الفكر الحديث لم يعد يقتصر على البيع والترويج، بل أصبح عملية متكاملة تبدأ بفهم احتياجات العملاء ورغباتهم، و العمل على تطوير عروض تسويقية قادرة على تلبية تلك الاحتياجات بكفاءة وفاعلية.</a:t>
            </a:r>
            <a:endParaRPr lang="en-US" sz="2000" b="1" dirty="0">
              <a:latin typeface="Alexandria" charset="0"/>
              <a:cs typeface="+mj-cs"/>
            </a:endParaRPr>
          </a:p>
        </p:txBody>
      </p:sp>
      <p:pic>
        <p:nvPicPr>
          <p:cNvPr id="13" name="Picture 12">
            <a:extLst>
              <a:ext uri="{FF2B5EF4-FFF2-40B4-BE49-F238E27FC236}">
                <a16:creationId xmlns:a16="http://schemas.microsoft.com/office/drawing/2014/main" id="{830A2036-AC50-5E0E-ADB3-FE3D53980164}"/>
              </a:ext>
            </a:extLst>
          </p:cNvPr>
          <p:cNvPicPr>
            <a:picLocks noChangeAspect="1"/>
          </p:cNvPicPr>
          <p:nvPr/>
        </p:nvPicPr>
        <p:blipFill>
          <a:blip r:embed="rId5"/>
          <a:stretch>
            <a:fillRect/>
          </a:stretch>
        </p:blipFill>
        <p:spPr>
          <a:xfrm>
            <a:off x="1639798" y="4090708"/>
            <a:ext cx="9321592" cy="2269451"/>
          </a:xfrm>
          <a:prstGeom prst="rect">
            <a:avLst/>
          </a:prstGeom>
        </p:spPr>
      </p:pic>
      <p:sp>
        <p:nvSpPr>
          <p:cNvPr id="14" name="TextBox 13">
            <a:extLst>
              <a:ext uri="{FF2B5EF4-FFF2-40B4-BE49-F238E27FC236}">
                <a16:creationId xmlns:a16="http://schemas.microsoft.com/office/drawing/2014/main" id="{6600D08C-7EEF-5E22-2567-B92D42D8FB37}"/>
              </a:ext>
            </a:extLst>
          </p:cNvPr>
          <p:cNvSpPr txBox="1"/>
          <p:nvPr/>
        </p:nvSpPr>
        <p:spPr>
          <a:xfrm>
            <a:off x="1790742" y="4206429"/>
            <a:ext cx="9032241"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000" b="1" dirty="0">
                <a:latin typeface="Alexandria" charset="0"/>
                <a:cs typeface="+mj-cs"/>
              </a:rPr>
              <a:t>يركز التسويق المعاصر على خلق قيمة متميزة للعملاء من خلال تقديم منتجات وخدمات تحقق لهم المنافع المطلوبة، بما يسهم في تحقيق </a:t>
            </a:r>
            <a:r>
              <a:rPr lang="ar-SA" sz="2000" b="1" dirty="0" err="1">
                <a:latin typeface="Alexandria" charset="0"/>
                <a:cs typeface="+mj-cs"/>
              </a:rPr>
              <a:t>ؤضاهم</a:t>
            </a:r>
            <a:r>
              <a:rPr lang="ar-SA" sz="2000" b="1" dirty="0">
                <a:latin typeface="Alexandria" charset="0"/>
                <a:cs typeface="+mj-cs"/>
              </a:rPr>
              <a:t> وتعزيز ولائهم للمؤسسة.</a:t>
            </a:r>
          </a:p>
          <a:p>
            <a:pPr algn="just" rtl="1"/>
            <a:endParaRPr lang="ar-SA" sz="2000" b="1" dirty="0">
              <a:latin typeface="Alexandria" charset="0"/>
              <a:cs typeface="+mj-cs"/>
            </a:endParaRPr>
          </a:p>
          <a:p>
            <a:pPr marL="342900" indent="-342900" algn="just" rtl="1">
              <a:buFont typeface="Arial" panose="020B0604020202020204" pitchFamily="34" charset="0"/>
              <a:buChar char="•"/>
            </a:pPr>
            <a:r>
              <a:rPr lang="ar-SA" sz="2000" b="1" dirty="0">
                <a:latin typeface="Alexandria" charset="0"/>
                <a:cs typeface="+mj-cs"/>
              </a:rPr>
              <a:t>يُعنى التسويق ببناء علاقات طويلة الأمد مع العملاء والمحافظة </a:t>
            </a:r>
            <a:r>
              <a:rPr lang="ar-SA" sz="2000" b="1" dirty="0" err="1">
                <a:latin typeface="Alexandria" charset="0"/>
                <a:cs typeface="+mj-cs"/>
              </a:rPr>
              <a:t>عليها،انطلاقاً</a:t>
            </a:r>
            <a:r>
              <a:rPr lang="ar-SA" sz="2000" b="1" dirty="0">
                <a:latin typeface="Alexandria" charset="0"/>
                <a:cs typeface="+mj-cs"/>
              </a:rPr>
              <a:t> من أن نحاج المؤسسة لا يعتمد فقط على إتمام عملية البيع، و إنما على قدرتها على خلق قيمة مستدامة و تحقيق منفعة متبادلة لكل من المشتري و البائع.</a:t>
            </a:r>
            <a:endParaRPr lang="en-US" sz="2000" b="1" dirty="0">
              <a:latin typeface="Alexandria" charset="0"/>
              <a:cs typeface="+mj-cs"/>
            </a:endParaRPr>
          </a:p>
        </p:txBody>
      </p:sp>
    </p:spTree>
    <p:extLst>
      <p:ext uri="{BB962C8B-B14F-4D97-AF65-F5344CB8AC3E}">
        <p14:creationId xmlns:p14="http://schemas.microsoft.com/office/powerpoint/2010/main" val="706668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E7847-18CF-4068-2D52-FBE2767C732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6D914B6-711B-2190-BF60-282A5957F5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772B288-F401-78A3-75F1-CD7F0408CDF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D9C5287-3E56-40BC-27C2-D95670ABF46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3EE503D-F088-3C90-A120-50E0B5929B3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53F3EE3-7914-787D-A174-5EDBD08440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7" name="Picture 6" descr="فيليب كوتلر - أشهر رجل في عالم التسويق - مدونة شبايك">
            <a:extLst>
              <a:ext uri="{FF2B5EF4-FFF2-40B4-BE49-F238E27FC236}">
                <a16:creationId xmlns:a16="http://schemas.microsoft.com/office/drawing/2014/main" id="{5E4C8EF3-96D7-DE98-CCC7-201866C5236F}"/>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Lst>
          </a:blip>
          <a:stretch>
            <a:fillRect/>
          </a:stretch>
        </p:blipFill>
        <p:spPr>
          <a:xfrm flipH="1">
            <a:off x="0" y="2114998"/>
            <a:ext cx="4389120" cy="4738499"/>
          </a:xfrm>
          <a:prstGeom prst="rect">
            <a:avLst/>
          </a:prstGeom>
        </p:spPr>
      </p:pic>
      <p:sp>
        <p:nvSpPr>
          <p:cNvPr id="8" name="Rectangle: Single Corner Rounded 7">
            <a:extLst>
              <a:ext uri="{FF2B5EF4-FFF2-40B4-BE49-F238E27FC236}">
                <a16:creationId xmlns:a16="http://schemas.microsoft.com/office/drawing/2014/main" id="{12E0A56B-D7E8-F39E-E382-D61AE842C5D9}"/>
              </a:ext>
            </a:extLst>
          </p:cNvPr>
          <p:cNvSpPr/>
          <p:nvPr/>
        </p:nvSpPr>
        <p:spPr>
          <a:xfrm>
            <a:off x="4389120" y="2114998"/>
            <a:ext cx="7366000" cy="4697283"/>
          </a:xfrm>
          <a:prstGeom prst="round1Rect">
            <a:avLst/>
          </a:prstGeom>
          <a:solidFill>
            <a:schemeClr val="bg1">
              <a:lumMod val="85000"/>
            </a:schemeClr>
          </a:solidFill>
          <a:ln>
            <a:solidFill>
              <a:schemeClr val="bg2">
                <a:lumMod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B6406FF-8952-664D-F3BA-9925D53D41C4}"/>
              </a:ext>
            </a:extLst>
          </p:cNvPr>
          <p:cNvSpPr txBox="1"/>
          <p:nvPr/>
        </p:nvSpPr>
        <p:spPr>
          <a:xfrm>
            <a:off x="4470400" y="2802865"/>
            <a:ext cx="7284720" cy="378738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b="1" dirty="0">
                <a:cs typeface="+mj-cs"/>
              </a:rPr>
              <a:t>يُعرّف كوتلر التسويق بأنه عملية اجتماعية وإدارية يحصل من خلالها الأفراد والجماعات على ما يحتاجون إليه ويرغبون فيه من خلال إنشاء المنتجات والقيم وتبادلها مع الآخرين. ويعكس هذا التعريف النظرة الحديثة للتسويق بوصفه عملية متكاملة لا تقتصر على البيع أو الإعلان، وإنما تبدأ بفهم احتياجات العملاء ورغباتهم والعمل على تلبيتها من خلال تقديم قيمة حقيقية لهم.</a:t>
            </a:r>
          </a:p>
          <a:p>
            <a:pPr marL="342900" indent="-342900" algn="just" rtl="1">
              <a:lnSpc>
                <a:spcPct val="150000"/>
              </a:lnSpc>
              <a:buFont typeface="Arial" panose="020B0604020202020204" pitchFamily="34" charset="0"/>
              <a:buChar char="•"/>
            </a:pPr>
            <a:endParaRPr lang="ar-SA" b="1" dirty="0">
              <a:cs typeface="+mj-cs"/>
            </a:endParaRPr>
          </a:p>
          <a:p>
            <a:pPr marL="342900" indent="-342900" algn="just" rtl="1">
              <a:lnSpc>
                <a:spcPct val="150000"/>
              </a:lnSpc>
              <a:buFont typeface="Arial" panose="020B0604020202020204" pitchFamily="34" charset="0"/>
              <a:buChar char="•"/>
            </a:pPr>
            <a:r>
              <a:rPr lang="ar-SA" b="1" dirty="0">
                <a:cs typeface="+mj-cs"/>
              </a:rPr>
              <a:t>ويُظهر التعريف أن التسويق يحمل بعدًا اجتماعيًا يتمثل في التفاعل المستمر بين الأفراد والمؤسسات داخل المجتمع لتبادل المنافع والقيم، كما يحمل بعدًا إداريًا يتمثل في تخطيط الأنشطة التسويقية وتنظيمها وتوجيهها بما يحقق أهداف المؤسسة والعملاء في الوقت نفسه.</a:t>
            </a:r>
            <a:endParaRPr lang="en-US" b="1" dirty="0">
              <a:cs typeface="+mj-cs"/>
            </a:endParaRPr>
          </a:p>
        </p:txBody>
      </p:sp>
    </p:spTree>
    <p:extLst>
      <p:ext uri="{BB962C8B-B14F-4D97-AF65-F5344CB8AC3E}">
        <p14:creationId xmlns:p14="http://schemas.microsoft.com/office/powerpoint/2010/main" val="1354061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A3C16-3E7C-93A4-F857-7C2064ED827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ED79B2C-FE09-7F88-D615-BB61250CD1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65B9831-C3F2-BBD1-50F7-2D78FD167FD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5EAEE45-C2ED-6FDA-0548-3F45A048236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A1543E7-DFF0-DE80-2002-97CEC631C18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77F0988-D91C-3893-263F-FDC16B20B1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7" name="Picture 6" descr="فيليب كوتلر - أشهر رجل في عالم التسويق - مدونة شبايك">
            <a:extLst>
              <a:ext uri="{FF2B5EF4-FFF2-40B4-BE49-F238E27FC236}">
                <a16:creationId xmlns:a16="http://schemas.microsoft.com/office/drawing/2014/main" id="{DA9A5C15-D45F-2301-438B-A4EB357F19C7}"/>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Lst>
          </a:blip>
          <a:stretch>
            <a:fillRect/>
          </a:stretch>
        </p:blipFill>
        <p:spPr>
          <a:xfrm flipH="1">
            <a:off x="0" y="2114998"/>
            <a:ext cx="4389120" cy="4738499"/>
          </a:xfrm>
          <a:prstGeom prst="rect">
            <a:avLst/>
          </a:prstGeom>
        </p:spPr>
      </p:pic>
      <p:sp>
        <p:nvSpPr>
          <p:cNvPr id="8" name="Rectangle: Single Corner Rounded 7">
            <a:extLst>
              <a:ext uri="{FF2B5EF4-FFF2-40B4-BE49-F238E27FC236}">
                <a16:creationId xmlns:a16="http://schemas.microsoft.com/office/drawing/2014/main" id="{B550A2FD-2970-ADF1-7524-B3B4C96D37C1}"/>
              </a:ext>
            </a:extLst>
          </p:cNvPr>
          <p:cNvSpPr/>
          <p:nvPr/>
        </p:nvSpPr>
        <p:spPr>
          <a:xfrm>
            <a:off x="4389120" y="2114998"/>
            <a:ext cx="7366000" cy="4697283"/>
          </a:xfrm>
          <a:prstGeom prst="round1Rect">
            <a:avLst/>
          </a:prstGeom>
          <a:solidFill>
            <a:schemeClr val="bg1">
              <a:lumMod val="85000"/>
            </a:schemeClr>
          </a:solidFill>
          <a:ln>
            <a:solidFill>
              <a:schemeClr val="bg2">
                <a:lumMod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4006F1A-5362-CBAB-FE9F-8FBDDCC6B070}"/>
              </a:ext>
            </a:extLst>
          </p:cNvPr>
          <p:cNvSpPr txBox="1"/>
          <p:nvPr/>
        </p:nvSpPr>
        <p:spPr>
          <a:xfrm>
            <a:off x="4470400" y="2613572"/>
            <a:ext cx="7284720" cy="3780522"/>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b="1" dirty="0">
                <a:cs typeface="+mj-cs"/>
              </a:rPr>
              <a:t>كما يركز التعريف على مفهوم القيمة باعتباره جوهر العملية التسويقية، حيث تسعى المؤسسات إلى تصميم وتقديم منتجات أو خدمات تحقق منفعة للعملاء وتلبي توقعاتهم بصورة أفضل من البدائل المتاحة في السوق. ومن خلال هذا التبادل للقيمة تتحقق المنفعة المتبادلة؛ إذ يحصل العميل على ما يشبع احتياجاته، بينما تحقق المؤسسة أهدافها من النمو والاستمرار والربحية.</a:t>
            </a:r>
            <a:endParaRPr lang="en-US" b="1" dirty="0">
              <a:cs typeface="+mj-cs"/>
            </a:endParaRPr>
          </a:p>
          <a:p>
            <a:pPr marL="342900" indent="-342900" algn="just" rtl="1">
              <a:lnSpc>
                <a:spcPct val="150000"/>
              </a:lnSpc>
              <a:buFont typeface="Arial" panose="020B0604020202020204" pitchFamily="34" charset="0"/>
              <a:buChar char="•"/>
            </a:pPr>
            <a:endParaRPr lang="en-US" b="1" dirty="0">
              <a:cs typeface="+mj-cs"/>
            </a:endParaRPr>
          </a:p>
          <a:p>
            <a:pPr marL="342900" indent="-342900" algn="just" rtl="1">
              <a:lnSpc>
                <a:spcPct val="150000"/>
              </a:lnSpc>
              <a:buFont typeface="Arial" panose="020B0604020202020204" pitchFamily="34" charset="0"/>
              <a:buChar char="•"/>
            </a:pPr>
            <a:r>
              <a:rPr lang="ar-SA" b="1" dirty="0">
                <a:cs typeface="+mj-cs"/>
              </a:rPr>
              <a:t>وبناءً على ذلك، يمكن النظر إلى التسويق باعتباره فلسفة إدارية حديثة تقوم على فهم احتياجات العملاء، وخلق القيمة لهم، وبناء علاقات مستدامة معهم، بما يسهم في تحقيق رضاهم وتعزيز ولائهم للمؤسسة على المدى</a:t>
            </a:r>
            <a:r>
              <a:rPr lang="en-US" b="1" dirty="0">
                <a:cs typeface="+mj-cs"/>
              </a:rPr>
              <a:t> </a:t>
            </a:r>
            <a:r>
              <a:rPr lang="ar-SA" b="1" dirty="0">
                <a:cs typeface="+mj-cs"/>
              </a:rPr>
              <a:t>الطويل.</a:t>
            </a:r>
          </a:p>
        </p:txBody>
      </p:sp>
    </p:spTree>
    <p:extLst>
      <p:ext uri="{BB962C8B-B14F-4D97-AF65-F5344CB8AC3E}">
        <p14:creationId xmlns:p14="http://schemas.microsoft.com/office/powerpoint/2010/main" val="3527073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94876-F3E8-1430-1A38-26D4DA46A89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412B791-7A80-D050-FBFF-105FF8E113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4DBC483-DD72-6425-8212-995E5134D08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D386766-3ECE-2514-8147-98A248EEA49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EEEA4F3-57CB-34AF-6B99-226285ACC77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5DDFDCA-5ACC-392E-883B-035FB17581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9" name="TextBox 8">
            <a:extLst>
              <a:ext uri="{FF2B5EF4-FFF2-40B4-BE49-F238E27FC236}">
                <a16:creationId xmlns:a16="http://schemas.microsoft.com/office/drawing/2014/main" id="{DB4E3684-7183-6188-B217-E99EA048C4DA}"/>
              </a:ext>
            </a:extLst>
          </p:cNvPr>
          <p:cNvSpPr txBox="1"/>
          <p:nvPr/>
        </p:nvSpPr>
        <p:spPr>
          <a:xfrm>
            <a:off x="1683257" y="1632143"/>
            <a:ext cx="9885680" cy="5033879"/>
          </a:xfrm>
          <a:prstGeom prst="rect">
            <a:avLst/>
          </a:prstGeom>
          <a:noFill/>
        </p:spPr>
        <p:txBody>
          <a:bodyPr wrap="square" rtlCol="0">
            <a:spAutoFit/>
          </a:bodyPr>
          <a:lstStyle/>
          <a:p>
            <a:pPr algn="just" rtl="1">
              <a:lnSpc>
                <a:spcPct val="150000"/>
              </a:lnSpc>
            </a:pPr>
            <a:r>
              <a:rPr lang="ar-SA" b="1" dirty="0">
                <a:cs typeface="+mj-cs"/>
              </a:rPr>
              <a:t>يُعد التبادل أحد المفاهيم الجوهرية في التسويق، ويُقصد به العملية التي يتم من خلالها حصول الأفراد أو المؤسسات على ما يحتاجون إليه أو يرغبون فيه من خلال تقديم شيء ذي قيمة للطرف الآخر. ويُشكّل التبادل الأساس الذي تقوم عليه العلاقات التسويقية، حيث يسعى كل طرف إلى تحقيق منفعة متبادلة من خلال تقديم قيمة والحصول على قيمة في المقابل.</a:t>
            </a:r>
            <a:endParaRPr lang="en-US" b="1" dirty="0">
              <a:cs typeface="+mj-cs"/>
            </a:endParaRPr>
          </a:p>
          <a:p>
            <a:pPr algn="just" rtl="1">
              <a:lnSpc>
                <a:spcPct val="150000"/>
              </a:lnSpc>
            </a:pPr>
            <a:endParaRPr lang="en-US" b="1" dirty="0">
              <a:cs typeface="+mj-cs"/>
            </a:endParaRPr>
          </a:p>
          <a:p>
            <a:pPr algn="just" rtl="1">
              <a:lnSpc>
                <a:spcPct val="150000"/>
              </a:lnSpc>
            </a:pPr>
            <a:r>
              <a:rPr lang="ar-SA" b="1" dirty="0">
                <a:cs typeface="+mj-cs"/>
              </a:rPr>
              <a:t>❖ مثال على عملية التبادل</a:t>
            </a:r>
            <a:endParaRPr lang="en-US" b="1" dirty="0">
              <a:cs typeface="+mj-cs"/>
            </a:endParaRPr>
          </a:p>
          <a:p>
            <a:pPr algn="just" rtl="1">
              <a:lnSpc>
                <a:spcPct val="150000"/>
              </a:lnSpc>
            </a:pPr>
            <a:r>
              <a:rPr lang="ar-SA" b="1" dirty="0">
                <a:cs typeface="+mj-cs"/>
              </a:rPr>
              <a:t>تتحقق عملية التبادل عندما يقدم البائع منتجًا أو خدمة أو منفعة قادرة على إشباع حاجة أو رغبة لدى العميل، بينما يقدم المشتري مقابلاً ماديًا أو أي قيمة متفق عليها للحصول على تلك المنفعة. ونتيجة لذلك يحصل كل طرف على قيمة تحقق أهدافه وتلبي احتياجاته.</a:t>
            </a:r>
            <a:endParaRPr lang="en-US" b="1" dirty="0">
              <a:cs typeface="+mj-cs"/>
            </a:endParaRPr>
          </a:p>
          <a:p>
            <a:pPr algn="just" rtl="1">
              <a:lnSpc>
                <a:spcPct val="150000"/>
              </a:lnSpc>
            </a:pPr>
            <a:endParaRPr lang="en-US" b="1" dirty="0">
              <a:cs typeface="+mj-cs"/>
            </a:endParaRPr>
          </a:p>
          <a:p>
            <a:pPr algn="just" rtl="1">
              <a:lnSpc>
                <a:spcPct val="150000"/>
              </a:lnSpc>
            </a:pPr>
            <a:r>
              <a:rPr lang="ar-SA" b="1" dirty="0">
                <a:cs typeface="+mj-cs"/>
              </a:rPr>
              <a:t>البائع ⇄ المشتري</a:t>
            </a:r>
            <a:endParaRPr lang="en-US" b="1" dirty="0">
              <a:cs typeface="+mj-cs"/>
            </a:endParaRPr>
          </a:p>
          <a:p>
            <a:pPr algn="just" rtl="1">
              <a:lnSpc>
                <a:spcPct val="150000"/>
              </a:lnSpc>
            </a:pPr>
            <a:r>
              <a:rPr lang="ar-SA" b="1" dirty="0">
                <a:cs typeface="+mj-cs"/>
              </a:rPr>
              <a:t>• البائع: يقدم منتجًا أو خدمة أو منفعة.</a:t>
            </a:r>
            <a:endParaRPr lang="en-US" b="1" dirty="0">
              <a:cs typeface="+mj-cs"/>
            </a:endParaRPr>
          </a:p>
          <a:p>
            <a:pPr algn="just" rtl="1">
              <a:lnSpc>
                <a:spcPct val="150000"/>
              </a:lnSpc>
            </a:pPr>
            <a:r>
              <a:rPr lang="ar-SA" b="1" dirty="0">
                <a:cs typeface="+mj-cs"/>
              </a:rPr>
              <a:t>• المشتري: يقدم مقابلاً ماديًا أو قيمة متفقًا عليها.</a:t>
            </a:r>
            <a:endParaRPr lang="en-US" b="1" dirty="0">
              <a:cs typeface="+mj-cs"/>
            </a:endParaRPr>
          </a:p>
          <a:p>
            <a:pPr algn="just" rtl="1">
              <a:lnSpc>
                <a:spcPct val="150000"/>
              </a:lnSpc>
            </a:pPr>
            <a:r>
              <a:rPr lang="ar-SA" b="1" dirty="0">
                <a:cs typeface="+mj-cs"/>
              </a:rPr>
              <a:t>• النتيجة: تحقيق منفعة متبادلة للطرفين.</a:t>
            </a:r>
          </a:p>
        </p:txBody>
      </p:sp>
      <p:sp>
        <p:nvSpPr>
          <p:cNvPr id="3" name="TextBox 2">
            <a:extLst>
              <a:ext uri="{FF2B5EF4-FFF2-40B4-BE49-F238E27FC236}">
                <a16:creationId xmlns:a16="http://schemas.microsoft.com/office/drawing/2014/main" id="{4CCBF4B4-71A8-72B6-5460-5C69D04F296B}"/>
              </a:ext>
            </a:extLst>
          </p:cNvPr>
          <p:cNvSpPr txBox="1"/>
          <p:nvPr/>
        </p:nvSpPr>
        <p:spPr>
          <a:xfrm>
            <a:off x="5457708" y="899652"/>
            <a:ext cx="3525520" cy="523220"/>
          </a:xfrm>
          <a:prstGeom prst="rect">
            <a:avLst/>
          </a:prstGeom>
          <a:noFill/>
        </p:spPr>
        <p:txBody>
          <a:bodyPr wrap="square" rtlCol="0">
            <a:spAutoFit/>
          </a:bodyPr>
          <a:lstStyle/>
          <a:p>
            <a:r>
              <a:rPr lang="ar-SA" sz="2800" b="1" dirty="0"/>
              <a:t>ما هو التبادل؟</a:t>
            </a:r>
            <a:endParaRPr lang="en-US" sz="2800" b="1" dirty="0"/>
          </a:p>
        </p:txBody>
      </p:sp>
      <p:pic>
        <p:nvPicPr>
          <p:cNvPr id="4" name="Picture 3">
            <a:extLst>
              <a:ext uri="{FF2B5EF4-FFF2-40B4-BE49-F238E27FC236}">
                <a16:creationId xmlns:a16="http://schemas.microsoft.com/office/drawing/2014/main" id="{E39E27CF-43AC-4005-DFA9-7B25B161BE9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5156" y="4521200"/>
            <a:ext cx="2285805" cy="2285805"/>
          </a:xfrm>
          <a:prstGeom prst="rect">
            <a:avLst/>
          </a:prstGeom>
        </p:spPr>
      </p:pic>
    </p:spTree>
    <p:extLst>
      <p:ext uri="{BB962C8B-B14F-4D97-AF65-F5344CB8AC3E}">
        <p14:creationId xmlns:p14="http://schemas.microsoft.com/office/powerpoint/2010/main" val="2742973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E29AA-B90A-043F-3405-0D3BF1E877F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CA53626-6EBC-D0EF-5A9F-6C669748DFC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65BC4CC-2BFB-D883-5F8B-73C42544834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6F3BE7F-7336-8207-1082-5B5CE733E60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BBA28E4-ED9B-9549-A30A-0FE284119F3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55737F9-BD7A-11DA-98ED-825E4F4ABF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7" name="Picture 6">
            <a:extLst>
              <a:ext uri="{FF2B5EF4-FFF2-40B4-BE49-F238E27FC236}">
                <a16:creationId xmlns:a16="http://schemas.microsoft.com/office/drawing/2014/main" id="{F411B6E8-F625-CA71-916C-0479A46BE0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4118" y="1260555"/>
            <a:ext cx="9239990" cy="5148981"/>
          </a:xfrm>
          <a:prstGeom prst="rect">
            <a:avLst/>
          </a:prstGeom>
        </p:spPr>
      </p:pic>
    </p:spTree>
    <p:extLst>
      <p:ext uri="{BB962C8B-B14F-4D97-AF65-F5344CB8AC3E}">
        <p14:creationId xmlns:p14="http://schemas.microsoft.com/office/powerpoint/2010/main" val="853739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4262E-A0B8-28D9-C53A-6E7636E0BB0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E3109FE-370D-BBEB-7A5B-2ACD6E886D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7811324-D0EE-1496-0588-94C3F4E3C1D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C8780B3-47E9-FE3E-259B-CE10BE8AF72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AEAC8E3-9371-B11C-C4D6-A59204D9080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36BA41D-ED74-538C-60DF-ED4B034A6F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9" name="TextBox 8">
            <a:extLst>
              <a:ext uri="{FF2B5EF4-FFF2-40B4-BE49-F238E27FC236}">
                <a16:creationId xmlns:a16="http://schemas.microsoft.com/office/drawing/2014/main" id="{EE70CDF9-0B58-0E8B-0C6C-2AE88C05C1EA}"/>
              </a:ext>
            </a:extLst>
          </p:cNvPr>
          <p:cNvSpPr txBox="1"/>
          <p:nvPr/>
        </p:nvSpPr>
        <p:spPr>
          <a:xfrm>
            <a:off x="2460961" y="1632143"/>
            <a:ext cx="9107976" cy="4197559"/>
          </a:xfrm>
          <a:prstGeom prst="rect">
            <a:avLst/>
          </a:prstGeom>
          <a:noFill/>
        </p:spPr>
        <p:txBody>
          <a:bodyPr wrap="square" rtlCol="0">
            <a:spAutoFit/>
          </a:bodyPr>
          <a:lstStyle/>
          <a:p>
            <a:pPr algn="just" rtl="1">
              <a:lnSpc>
                <a:spcPct val="150000"/>
              </a:lnSpc>
            </a:pPr>
            <a:r>
              <a:rPr lang="ar-SA" b="1" dirty="0">
                <a:cs typeface="+mj-cs"/>
              </a:rPr>
              <a:t>يرى كوتلر أن التبادل لا يحدث تلقائيًا، بل يتطلب توافر مجموعة من الشروط الأساسية التي تضمن إمكانية إتمامه وتحقيق المنفعة المتبادلة بين الأطراف المشاركة فيه، وتتمثل هذه الشروط فيما يلي:</a:t>
            </a:r>
          </a:p>
          <a:p>
            <a:pPr algn="just" rtl="1">
              <a:lnSpc>
                <a:spcPct val="150000"/>
              </a:lnSpc>
            </a:pPr>
            <a:endParaRPr lang="en-US" b="1" dirty="0">
              <a:cs typeface="+mj-cs"/>
            </a:endParaRPr>
          </a:p>
          <a:p>
            <a:pPr algn="just" rtl="1">
              <a:lnSpc>
                <a:spcPct val="150000"/>
              </a:lnSpc>
            </a:pPr>
            <a:r>
              <a:rPr lang="ar-SA" b="1" dirty="0">
                <a:cs typeface="+mj-cs"/>
              </a:rPr>
              <a:t>• وجود طرفين أو أكثر:</a:t>
            </a:r>
          </a:p>
          <a:p>
            <a:pPr algn="just" rtl="1">
              <a:lnSpc>
                <a:spcPct val="150000"/>
              </a:lnSpc>
            </a:pPr>
            <a:r>
              <a:rPr lang="ar-SA" b="1" dirty="0">
                <a:cs typeface="+mj-cs"/>
              </a:rPr>
              <a:t>تتطلب عملية التبادل وجود طرفين على الأقل، بحيث يسعى كل طرف إلى الحصول على منفعة أو قيمة من الطرف الآخر.</a:t>
            </a:r>
          </a:p>
          <a:p>
            <a:pPr algn="just" rtl="1">
              <a:lnSpc>
                <a:spcPct val="150000"/>
              </a:lnSpc>
            </a:pPr>
            <a:r>
              <a:rPr lang="ar-SA" b="1" dirty="0">
                <a:cs typeface="+mj-cs"/>
              </a:rPr>
              <a:t> فقد يكون التبادل بين بائع ومشتري، أو بين مؤسسة وعملائها، أو بين جهات مختلفة تتشارك المصالح والمنافع.</a:t>
            </a:r>
          </a:p>
          <a:p>
            <a:pPr algn="just" rtl="1">
              <a:lnSpc>
                <a:spcPct val="150000"/>
              </a:lnSpc>
            </a:pPr>
            <a:endParaRPr lang="ar-SA" b="1" dirty="0">
              <a:cs typeface="+mj-cs"/>
            </a:endParaRPr>
          </a:p>
          <a:p>
            <a:pPr algn="just" rtl="1">
              <a:lnSpc>
                <a:spcPct val="150000"/>
              </a:lnSpc>
            </a:pPr>
            <a:r>
              <a:rPr lang="ar-SA" b="1" dirty="0">
                <a:cs typeface="+mj-cs"/>
              </a:rPr>
              <a:t>• امتلاك كل طرف شيئًا ذا قيمة للطرف الآخر:</a:t>
            </a:r>
          </a:p>
          <a:p>
            <a:pPr algn="just" rtl="1">
              <a:lnSpc>
                <a:spcPct val="150000"/>
              </a:lnSpc>
            </a:pPr>
            <a:r>
              <a:rPr lang="ar-SA" b="1" dirty="0">
                <a:cs typeface="+mj-cs"/>
              </a:rPr>
              <a:t>لكي يكون التبادل ممكنًا، يجب أن يمتلك كل طرف موردًا أو منفعة تمثل قيمة للطرف المقابل. فقد يقدم البائع منتجًا أو خدمة تلبي احتياجات العميل، بينما يقدم العميل المال أو أي مقابل متفق عليه للحصول على تلك المنفعة.</a:t>
            </a:r>
          </a:p>
        </p:txBody>
      </p:sp>
      <p:sp>
        <p:nvSpPr>
          <p:cNvPr id="3" name="TextBox 2">
            <a:extLst>
              <a:ext uri="{FF2B5EF4-FFF2-40B4-BE49-F238E27FC236}">
                <a16:creationId xmlns:a16="http://schemas.microsoft.com/office/drawing/2014/main" id="{2FBF55F2-F771-344C-ECDB-7D393CF30B89}"/>
              </a:ext>
            </a:extLst>
          </p:cNvPr>
          <p:cNvSpPr txBox="1"/>
          <p:nvPr/>
        </p:nvSpPr>
        <p:spPr>
          <a:xfrm>
            <a:off x="5457708" y="899652"/>
            <a:ext cx="3525520" cy="523220"/>
          </a:xfrm>
          <a:prstGeom prst="rect">
            <a:avLst/>
          </a:prstGeom>
          <a:noFill/>
        </p:spPr>
        <p:txBody>
          <a:bodyPr wrap="square" rtlCol="0">
            <a:spAutoFit/>
          </a:bodyPr>
          <a:lstStyle/>
          <a:p>
            <a:r>
              <a:rPr lang="ar-SA" sz="2800" b="1" dirty="0"/>
              <a:t>شروط حدوث التبادل</a:t>
            </a:r>
            <a:endParaRPr lang="en-US" sz="2800" b="1" dirty="0"/>
          </a:p>
        </p:txBody>
      </p:sp>
      <p:pic>
        <p:nvPicPr>
          <p:cNvPr id="4" name="Picture 3">
            <a:extLst>
              <a:ext uri="{FF2B5EF4-FFF2-40B4-BE49-F238E27FC236}">
                <a16:creationId xmlns:a16="http://schemas.microsoft.com/office/drawing/2014/main" id="{C371F2E1-5EF2-1A9E-46BD-F22FFDFD524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8044" y="4318000"/>
            <a:ext cx="2489005" cy="2489005"/>
          </a:xfrm>
          <a:prstGeom prst="rect">
            <a:avLst/>
          </a:prstGeom>
        </p:spPr>
      </p:pic>
    </p:spTree>
    <p:extLst>
      <p:ext uri="{BB962C8B-B14F-4D97-AF65-F5344CB8AC3E}">
        <p14:creationId xmlns:p14="http://schemas.microsoft.com/office/powerpoint/2010/main" val="3970828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447A6-1F0A-BDA8-791C-70945CE4BB4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B446F9-382A-D0C5-FFB8-A80E5ECED3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F7474C8-C13C-4D66-3DDA-01A39AABAB7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DD7C811-53AB-7CE1-CDA3-1F54BCAE83A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2398A35-5859-95C2-B4ED-D1AF988EF2A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A040DB9-DBFA-9435-8418-9830B819D8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9" name="TextBox 8">
            <a:extLst>
              <a:ext uri="{FF2B5EF4-FFF2-40B4-BE49-F238E27FC236}">
                <a16:creationId xmlns:a16="http://schemas.microsoft.com/office/drawing/2014/main" id="{3603DB9B-243E-CAA9-8C61-721E29092440}"/>
              </a:ext>
            </a:extLst>
          </p:cNvPr>
          <p:cNvSpPr txBox="1"/>
          <p:nvPr/>
        </p:nvSpPr>
        <p:spPr>
          <a:xfrm>
            <a:off x="2460961" y="1632143"/>
            <a:ext cx="9107976" cy="4613058"/>
          </a:xfrm>
          <a:prstGeom prst="rect">
            <a:avLst/>
          </a:prstGeom>
          <a:noFill/>
        </p:spPr>
        <p:txBody>
          <a:bodyPr wrap="square" rtlCol="0">
            <a:spAutoFit/>
          </a:bodyPr>
          <a:lstStyle/>
          <a:p>
            <a:pPr algn="just" rtl="1">
              <a:lnSpc>
                <a:spcPct val="150000"/>
              </a:lnSpc>
            </a:pPr>
            <a:r>
              <a:rPr lang="ar-SA" b="1" dirty="0">
                <a:cs typeface="+mj-cs"/>
              </a:rPr>
              <a:t>• حرية قبول أو رفض التبادل:</a:t>
            </a:r>
          </a:p>
          <a:p>
            <a:pPr algn="just" rtl="1">
              <a:lnSpc>
                <a:spcPct val="150000"/>
              </a:lnSpc>
            </a:pPr>
            <a:r>
              <a:rPr lang="ar-SA" b="1" dirty="0">
                <a:cs typeface="+mj-cs"/>
              </a:rPr>
              <a:t>ينبغي أن يتم التبادل بصورة اختيارية، بحيث يمتلك كل طرف الحرية الكاملة في قبول العرض أو رفضه دون أي شكل من أشكال الإكراه أو الضغط. ويُعد هذا الشرط أساسًا لضمان عدالة العملية التبادلية واستمرارها.</a:t>
            </a:r>
          </a:p>
          <a:p>
            <a:pPr algn="just" rtl="1">
              <a:lnSpc>
                <a:spcPct val="150000"/>
              </a:lnSpc>
            </a:pPr>
            <a:endParaRPr lang="ar-SA" b="1" dirty="0">
              <a:cs typeface="+mj-cs"/>
            </a:endParaRPr>
          </a:p>
          <a:p>
            <a:pPr algn="just" rtl="1">
              <a:lnSpc>
                <a:spcPct val="150000"/>
              </a:lnSpc>
            </a:pPr>
            <a:r>
              <a:rPr lang="ar-SA" b="1" dirty="0">
                <a:cs typeface="+mj-cs"/>
              </a:rPr>
              <a:t>• اقتناع الأطراف بجدوى التبادل:</a:t>
            </a:r>
          </a:p>
          <a:p>
            <a:pPr algn="just" rtl="1">
              <a:lnSpc>
                <a:spcPct val="150000"/>
              </a:lnSpc>
            </a:pPr>
            <a:r>
              <a:rPr lang="ar-SA" b="1" dirty="0">
                <a:cs typeface="+mj-cs"/>
              </a:rPr>
              <a:t>يتحقق التبادل عندما يعتقد كل طرف أن المنافع المتوقعة من العملية تفوق أو تعادل ما سيقدمه في المقابل. فالمشتري يقدم المال لأنه يرى أن المنتج أو الخدمة تحقق له قيمة، بينما يقبل البائع إتمام الصفقة لأنه يحقق عائدًا أو منفعة من عملية البيع.</a:t>
            </a:r>
          </a:p>
          <a:p>
            <a:pPr algn="just" rtl="1">
              <a:lnSpc>
                <a:spcPct val="150000"/>
              </a:lnSpc>
            </a:pPr>
            <a:endParaRPr lang="ar-SA" b="1" dirty="0">
              <a:cs typeface="+mj-cs"/>
            </a:endParaRPr>
          </a:p>
          <a:p>
            <a:pPr algn="just" rtl="1">
              <a:lnSpc>
                <a:spcPct val="150000"/>
              </a:lnSpc>
            </a:pPr>
            <a:r>
              <a:rPr lang="ar-SA" b="1" dirty="0">
                <a:cs typeface="+mj-cs"/>
              </a:rPr>
              <a:t>• القدرة على التواصل والتسليم:</a:t>
            </a:r>
          </a:p>
          <a:p>
            <a:pPr algn="just" rtl="1">
              <a:lnSpc>
                <a:spcPct val="150000"/>
              </a:lnSpc>
            </a:pPr>
            <a:r>
              <a:rPr lang="ar-SA" b="1" dirty="0">
                <a:cs typeface="+mj-cs"/>
              </a:rPr>
              <a:t>لا يقتصر التبادل على وجود القيمة فقط، بل يتطلب قدرة الأطراف على التواصل والتفاعل ونقل المعلومات المتعلقة بالمنتج أو الخدمة، بالإضافة إلى القدرة على تسليم ما تم الاتفاق عليه بالشكل والوقت المناسبين.</a:t>
            </a:r>
          </a:p>
        </p:txBody>
      </p:sp>
      <p:sp>
        <p:nvSpPr>
          <p:cNvPr id="3" name="TextBox 2">
            <a:extLst>
              <a:ext uri="{FF2B5EF4-FFF2-40B4-BE49-F238E27FC236}">
                <a16:creationId xmlns:a16="http://schemas.microsoft.com/office/drawing/2014/main" id="{1AE59152-63B8-C5AE-4138-0573C1594AB0}"/>
              </a:ext>
            </a:extLst>
          </p:cNvPr>
          <p:cNvSpPr txBox="1"/>
          <p:nvPr/>
        </p:nvSpPr>
        <p:spPr>
          <a:xfrm>
            <a:off x="5457708" y="899652"/>
            <a:ext cx="3525520" cy="523220"/>
          </a:xfrm>
          <a:prstGeom prst="rect">
            <a:avLst/>
          </a:prstGeom>
          <a:noFill/>
        </p:spPr>
        <p:txBody>
          <a:bodyPr wrap="square" rtlCol="0">
            <a:spAutoFit/>
          </a:bodyPr>
          <a:lstStyle/>
          <a:p>
            <a:r>
              <a:rPr lang="ar-SA" sz="2800" b="1" dirty="0"/>
              <a:t>شروط حدوث التبادل</a:t>
            </a:r>
            <a:endParaRPr lang="en-US" sz="2800" b="1" dirty="0"/>
          </a:p>
        </p:txBody>
      </p:sp>
      <p:pic>
        <p:nvPicPr>
          <p:cNvPr id="4" name="Picture 3">
            <a:extLst>
              <a:ext uri="{FF2B5EF4-FFF2-40B4-BE49-F238E27FC236}">
                <a16:creationId xmlns:a16="http://schemas.microsoft.com/office/drawing/2014/main" id="{8F92A881-561E-7574-1E19-3812CDBEFDC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8044" y="4318000"/>
            <a:ext cx="2489005" cy="2489005"/>
          </a:xfrm>
          <a:prstGeom prst="rect">
            <a:avLst/>
          </a:prstGeom>
        </p:spPr>
      </p:pic>
    </p:spTree>
    <p:extLst>
      <p:ext uri="{BB962C8B-B14F-4D97-AF65-F5344CB8AC3E}">
        <p14:creationId xmlns:p14="http://schemas.microsoft.com/office/powerpoint/2010/main" val="1271351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CDFF2-4CDF-C23E-2F61-DBACDD03D69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CF29711-8938-36C8-E807-BAAAA8EED2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A73E8B6-B473-BCE6-8144-A15580E2A86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4E510B5-8E3E-8CB4-48D1-CC37316FA20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4BD3C94-44C2-D91E-937D-DD2851BF05D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794BDD3-1F39-CED3-8AC4-BA3B922A8A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9" name="TextBox 8">
            <a:extLst>
              <a:ext uri="{FF2B5EF4-FFF2-40B4-BE49-F238E27FC236}">
                <a16:creationId xmlns:a16="http://schemas.microsoft.com/office/drawing/2014/main" id="{3B5B7DF9-C933-6D37-4771-90D85CA922BF}"/>
              </a:ext>
            </a:extLst>
          </p:cNvPr>
          <p:cNvSpPr txBox="1"/>
          <p:nvPr/>
        </p:nvSpPr>
        <p:spPr>
          <a:xfrm>
            <a:off x="2460961" y="1418783"/>
            <a:ext cx="8957324" cy="5444054"/>
          </a:xfrm>
          <a:prstGeom prst="rect">
            <a:avLst/>
          </a:prstGeom>
          <a:noFill/>
        </p:spPr>
        <p:txBody>
          <a:bodyPr wrap="square" rtlCol="0">
            <a:spAutoFit/>
          </a:bodyPr>
          <a:lstStyle/>
          <a:p>
            <a:pPr algn="just" rtl="1">
              <a:lnSpc>
                <a:spcPct val="150000"/>
              </a:lnSpc>
            </a:pPr>
            <a:r>
              <a:rPr lang="ar-SA" b="1" dirty="0">
                <a:cs typeface="+mj-cs"/>
              </a:rPr>
              <a:t>يُعد مفهوم السوق من المفاهيم الأساسية التي يقوم عليها علم التسويق، إلا أن معناه في التسويق يختلف عن المعنى التقليدي المتداول بين الناس.</a:t>
            </a:r>
          </a:p>
          <a:p>
            <a:pPr algn="just" rtl="1">
              <a:lnSpc>
                <a:spcPct val="150000"/>
              </a:lnSpc>
            </a:pPr>
            <a:endParaRPr lang="ar-SA" b="1" dirty="0">
              <a:cs typeface="+mj-cs"/>
            </a:endParaRPr>
          </a:p>
          <a:p>
            <a:pPr algn="just" rtl="1">
              <a:lnSpc>
                <a:spcPct val="150000"/>
              </a:lnSpc>
            </a:pPr>
            <a:r>
              <a:rPr lang="ar-SA" b="1" dirty="0">
                <a:cs typeface="+mj-cs"/>
              </a:rPr>
              <a:t>ففي الماضي كان يُنظر إلى السوق على أنه مكان مادي يلتقي فيه البائعون والمشترون لتبادل السلع والخدمات، مثل الأسواق التجارية التقليدية أو المراكز التجارية. أما في الفكر التسويقي الحديث، فقد أصبح مفهوم السوق أوسع وأشمل من مجرد مكان للتبادل.</a:t>
            </a:r>
          </a:p>
          <a:p>
            <a:pPr algn="just" rtl="1">
              <a:lnSpc>
                <a:spcPct val="150000"/>
              </a:lnSpc>
            </a:pPr>
            <a:endParaRPr lang="ar-SA" b="1" dirty="0">
              <a:cs typeface="+mj-cs"/>
            </a:endParaRPr>
          </a:p>
          <a:p>
            <a:pPr algn="just" rtl="1">
              <a:lnSpc>
                <a:spcPct val="150000"/>
              </a:lnSpc>
            </a:pPr>
            <a:r>
              <a:rPr lang="ar-SA" b="1" dirty="0">
                <a:cs typeface="+mj-cs"/>
              </a:rPr>
              <a:t>ويُعرّف السوق تسويقياً بأنه:</a:t>
            </a:r>
          </a:p>
          <a:p>
            <a:pPr algn="just" rtl="1">
              <a:lnSpc>
                <a:spcPct val="150000"/>
              </a:lnSpc>
            </a:pPr>
            <a:r>
              <a:rPr lang="ar-SA" b="1" dirty="0">
                <a:cs typeface="+mj-cs"/>
              </a:rPr>
              <a:t>مجموعة المشترين الحاليين والمحتملين الذين يشتركون في حاجة أو رغبة معينة، ولديهم القدرة والاستعداد للحصول على المنتج أو الخدمة القادرة على إشباع تلك الحاجة من خلال عملية التبادل.</a:t>
            </a:r>
          </a:p>
          <a:p>
            <a:pPr algn="just" rtl="1">
              <a:lnSpc>
                <a:spcPct val="150000"/>
              </a:lnSpc>
            </a:pPr>
            <a:endParaRPr lang="ar-SA" b="1" dirty="0">
              <a:cs typeface="+mj-cs"/>
            </a:endParaRPr>
          </a:p>
          <a:p>
            <a:pPr algn="just" rtl="1">
              <a:lnSpc>
                <a:spcPct val="150000"/>
              </a:lnSpc>
            </a:pPr>
            <a:r>
              <a:rPr lang="ar-SA" b="1" dirty="0">
                <a:cs typeface="+mj-cs"/>
              </a:rPr>
              <a:t>وبذلك فإن السوق لا يقتصر على الأشخاص الذين قاموا بالفعل بشراء المنتج، بل يشمل أيضاً الأفراد الذين يمكن أن يصبحوا عملاء في المستقبل.</a:t>
            </a:r>
          </a:p>
        </p:txBody>
      </p:sp>
      <p:sp>
        <p:nvSpPr>
          <p:cNvPr id="3" name="TextBox 2">
            <a:extLst>
              <a:ext uri="{FF2B5EF4-FFF2-40B4-BE49-F238E27FC236}">
                <a16:creationId xmlns:a16="http://schemas.microsoft.com/office/drawing/2014/main" id="{C64C8868-1D29-C236-BCC7-CB1C35806C87}"/>
              </a:ext>
            </a:extLst>
          </p:cNvPr>
          <p:cNvSpPr txBox="1"/>
          <p:nvPr/>
        </p:nvSpPr>
        <p:spPr>
          <a:xfrm>
            <a:off x="5457708" y="899652"/>
            <a:ext cx="3525520" cy="523220"/>
          </a:xfrm>
          <a:prstGeom prst="rect">
            <a:avLst/>
          </a:prstGeom>
          <a:noFill/>
        </p:spPr>
        <p:txBody>
          <a:bodyPr wrap="square" rtlCol="0">
            <a:spAutoFit/>
          </a:bodyPr>
          <a:lstStyle/>
          <a:p>
            <a:r>
              <a:rPr lang="ar-SA" sz="2800" b="1" dirty="0"/>
              <a:t>ما هو السوق؟</a:t>
            </a:r>
            <a:endParaRPr lang="en-US" sz="2800" b="1" dirty="0"/>
          </a:p>
        </p:txBody>
      </p:sp>
      <p:pic>
        <p:nvPicPr>
          <p:cNvPr id="5" name="Picture 4" descr="صورة منشور القصة">
            <a:extLst>
              <a:ext uri="{FF2B5EF4-FFF2-40B4-BE49-F238E27FC236}">
                <a16:creationId xmlns:a16="http://schemas.microsoft.com/office/drawing/2014/main" id="{95222BF8-803D-79CB-E6B3-F902C7BA57D9}"/>
              </a:ext>
            </a:extLst>
          </p:cNvPr>
          <p:cNvPicPr>
            <a:picLocks noChangeAspect="1"/>
          </p:cNvPicPr>
          <p:nvPr/>
        </p:nvPicPr>
        <p:blipFill>
          <a:blip r:embed="rId4"/>
          <a:stretch>
            <a:fillRect/>
          </a:stretch>
        </p:blipFill>
        <p:spPr>
          <a:xfrm>
            <a:off x="98557" y="3952239"/>
            <a:ext cx="2284994" cy="2902249"/>
          </a:xfrm>
          <a:prstGeom prst="rect">
            <a:avLst/>
          </a:prstGeom>
        </p:spPr>
      </p:pic>
      <p:sp>
        <p:nvSpPr>
          <p:cNvPr id="7" name="Rectangle 6">
            <a:extLst>
              <a:ext uri="{FF2B5EF4-FFF2-40B4-BE49-F238E27FC236}">
                <a16:creationId xmlns:a16="http://schemas.microsoft.com/office/drawing/2014/main" id="{F6552128-C5AF-71EC-31B0-E4EF38A338C5}"/>
              </a:ext>
            </a:extLst>
          </p:cNvPr>
          <p:cNvSpPr/>
          <p:nvPr/>
        </p:nvSpPr>
        <p:spPr>
          <a:xfrm>
            <a:off x="203200" y="4531360"/>
            <a:ext cx="1991360" cy="2743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55991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29265-2CC2-7F6A-A6FA-701AE5EEB73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A2BE16A-BD73-CEEC-053A-A21FF5B7B4E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76C9053-920D-5CD7-C80D-A325C0627C4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5402F45-F8AC-0AF5-1905-D9B6458F693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CECDD2A-4C7C-DC13-8F71-00C71CD569D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D646CE6-74F4-B227-8229-C63B544A0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9" name="TextBox 8">
            <a:extLst>
              <a:ext uri="{FF2B5EF4-FFF2-40B4-BE49-F238E27FC236}">
                <a16:creationId xmlns:a16="http://schemas.microsoft.com/office/drawing/2014/main" id="{BA03F431-026C-307E-1743-08F9DD7CBE2B}"/>
              </a:ext>
            </a:extLst>
          </p:cNvPr>
          <p:cNvSpPr txBox="1"/>
          <p:nvPr/>
        </p:nvSpPr>
        <p:spPr>
          <a:xfrm>
            <a:off x="2741806" y="1591776"/>
            <a:ext cx="8957324" cy="5115311"/>
          </a:xfrm>
          <a:prstGeom prst="rect">
            <a:avLst/>
          </a:prstGeom>
          <a:noFill/>
        </p:spPr>
        <p:txBody>
          <a:bodyPr wrap="square" rtlCol="0">
            <a:spAutoFit/>
          </a:bodyPr>
          <a:lstStyle/>
          <a:p>
            <a:pPr algn="just" rtl="1">
              <a:lnSpc>
                <a:spcPct val="150000"/>
              </a:lnSpc>
            </a:pPr>
            <a:r>
              <a:rPr lang="ar-SA" sz="2000" b="1" dirty="0">
                <a:cs typeface="+mj-cs"/>
              </a:rPr>
              <a:t>يركز علم الاقتصاد على السوق باعتباره:</a:t>
            </a:r>
          </a:p>
          <a:p>
            <a:pPr algn="just" rtl="1">
              <a:lnSpc>
                <a:spcPct val="150000"/>
              </a:lnSpc>
            </a:pPr>
            <a:r>
              <a:rPr lang="ar-SA" sz="2000" b="1" dirty="0">
                <a:cs typeface="+mj-cs"/>
              </a:rPr>
              <a:t>مكاناً أو نظاماً يتم من خلاله التقاء البائعين والمشترين لإجراء عمليات تبادل السلع والخدمات، حيث تتحدد الأسعار والكميات وفقاً لقوى العرض والطلب.</a:t>
            </a:r>
          </a:p>
          <a:p>
            <a:pPr algn="just" rtl="1">
              <a:lnSpc>
                <a:spcPct val="150000"/>
              </a:lnSpc>
            </a:pPr>
            <a:endParaRPr lang="ar-SA" sz="2000" b="1" dirty="0">
              <a:cs typeface="+mj-cs"/>
            </a:endParaRPr>
          </a:p>
          <a:p>
            <a:pPr algn="just" rtl="1">
              <a:lnSpc>
                <a:spcPct val="150000"/>
              </a:lnSpc>
            </a:pPr>
            <a:r>
              <a:rPr lang="ar-SA" sz="2000" b="1" dirty="0">
                <a:cs typeface="+mj-cs"/>
              </a:rPr>
              <a:t>❖ ويتمحور الاهتمام الاقتصادي حول:</a:t>
            </a:r>
          </a:p>
          <a:p>
            <a:pPr algn="just" rtl="1">
              <a:lnSpc>
                <a:spcPct val="150000"/>
              </a:lnSpc>
            </a:pPr>
            <a:r>
              <a:rPr lang="ar-SA" sz="2000" b="1" dirty="0">
                <a:cs typeface="+mj-cs"/>
              </a:rPr>
              <a:t>• حجم العرض والطلب.</a:t>
            </a:r>
          </a:p>
          <a:p>
            <a:pPr algn="just" rtl="1">
              <a:lnSpc>
                <a:spcPct val="150000"/>
              </a:lnSpc>
            </a:pPr>
            <a:r>
              <a:rPr lang="ar-SA" sz="2000" b="1" dirty="0">
                <a:cs typeface="+mj-cs"/>
              </a:rPr>
              <a:t>• تحديد الأسعار.</a:t>
            </a:r>
          </a:p>
          <a:p>
            <a:pPr algn="just" rtl="1">
              <a:lnSpc>
                <a:spcPct val="150000"/>
              </a:lnSpc>
            </a:pPr>
            <a:r>
              <a:rPr lang="ar-SA" sz="2000" b="1" dirty="0">
                <a:cs typeface="+mj-cs"/>
              </a:rPr>
              <a:t>• التوازن السوقي.</a:t>
            </a:r>
          </a:p>
          <a:p>
            <a:pPr algn="just" rtl="1">
              <a:lnSpc>
                <a:spcPct val="150000"/>
              </a:lnSpc>
            </a:pPr>
            <a:r>
              <a:rPr lang="ar-SA" sz="2000" b="1" dirty="0">
                <a:cs typeface="+mj-cs"/>
              </a:rPr>
              <a:t>• تخصيص الموارد.</a:t>
            </a:r>
          </a:p>
          <a:p>
            <a:pPr algn="just" rtl="1">
              <a:lnSpc>
                <a:spcPct val="150000"/>
              </a:lnSpc>
            </a:pPr>
            <a:endParaRPr lang="ar-SA" sz="2000" b="1" dirty="0">
              <a:cs typeface="+mj-cs"/>
            </a:endParaRPr>
          </a:p>
          <a:p>
            <a:pPr algn="just" rtl="1">
              <a:lnSpc>
                <a:spcPct val="150000"/>
              </a:lnSpc>
            </a:pPr>
            <a:r>
              <a:rPr lang="ar-SA" sz="2000" b="1" dirty="0">
                <a:cs typeface="+mj-cs"/>
              </a:rPr>
              <a:t>وبالتالي فإن الاقتصاد يهتم بالسوق بوصفه آلية للتبادل وتحقيق التوازن الاقتصادي.</a:t>
            </a:r>
          </a:p>
        </p:txBody>
      </p:sp>
      <p:sp>
        <p:nvSpPr>
          <p:cNvPr id="3" name="TextBox 2">
            <a:extLst>
              <a:ext uri="{FF2B5EF4-FFF2-40B4-BE49-F238E27FC236}">
                <a16:creationId xmlns:a16="http://schemas.microsoft.com/office/drawing/2014/main" id="{BA06C122-8F97-10FA-892E-6D692EFD3072}"/>
              </a:ext>
            </a:extLst>
          </p:cNvPr>
          <p:cNvSpPr txBox="1"/>
          <p:nvPr/>
        </p:nvSpPr>
        <p:spPr>
          <a:xfrm>
            <a:off x="5457708" y="1006708"/>
            <a:ext cx="3525520" cy="523220"/>
          </a:xfrm>
          <a:prstGeom prst="rect">
            <a:avLst/>
          </a:prstGeom>
          <a:noFill/>
        </p:spPr>
        <p:txBody>
          <a:bodyPr wrap="square" rtlCol="0">
            <a:spAutoFit/>
          </a:bodyPr>
          <a:lstStyle/>
          <a:p>
            <a:r>
              <a:rPr lang="ar-SA" sz="2800" b="1" dirty="0"/>
              <a:t>التعريف الاقتصادي للسوق</a:t>
            </a:r>
            <a:endParaRPr lang="en-US" sz="2800" b="1" dirty="0"/>
          </a:p>
        </p:txBody>
      </p:sp>
      <p:pic>
        <p:nvPicPr>
          <p:cNvPr id="5" name="Picture 4" descr="صورة منشور القصة">
            <a:extLst>
              <a:ext uri="{FF2B5EF4-FFF2-40B4-BE49-F238E27FC236}">
                <a16:creationId xmlns:a16="http://schemas.microsoft.com/office/drawing/2014/main" id="{CF98A556-76C3-E6E2-4206-2BD9AC4D6113}"/>
              </a:ext>
            </a:extLst>
          </p:cNvPr>
          <p:cNvPicPr>
            <a:picLocks noChangeAspect="1"/>
          </p:cNvPicPr>
          <p:nvPr/>
        </p:nvPicPr>
        <p:blipFill>
          <a:blip r:embed="rId4"/>
          <a:stretch>
            <a:fillRect/>
          </a:stretch>
        </p:blipFill>
        <p:spPr>
          <a:xfrm>
            <a:off x="98556" y="2888923"/>
            <a:ext cx="3122163" cy="3965566"/>
          </a:xfrm>
          <a:prstGeom prst="rect">
            <a:avLst/>
          </a:prstGeom>
        </p:spPr>
      </p:pic>
      <p:sp>
        <p:nvSpPr>
          <p:cNvPr id="7" name="Rectangle 6">
            <a:extLst>
              <a:ext uri="{FF2B5EF4-FFF2-40B4-BE49-F238E27FC236}">
                <a16:creationId xmlns:a16="http://schemas.microsoft.com/office/drawing/2014/main" id="{D180F3C4-C1FD-5B64-DD77-1988FA915152}"/>
              </a:ext>
            </a:extLst>
          </p:cNvPr>
          <p:cNvSpPr/>
          <p:nvPr/>
        </p:nvSpPr>
        <p:spPr>
          <a:xfrm>
            <a:off x="275018" y="3608372"/>
            <a:ext cx="2691701" cy="2743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2441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DF145-8A16-C463-C05A-D7201BD0581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94A8E8C-44BB-1AB3-4E6D-F062034E7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4AA5F86-AF01-2DDB-BA68-7BF631959D5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CDEE842-7750-2301-B803-CB03EBE5ABE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27ADFC3-0E48-1E91-7B70-553B0FDD23B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4E5ECEB-1A75-8F77-BF6C-CD29600ABE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9" name="TextBox 8">
            <a:extLst>
              <a:ext uri="{FF2B5EF4-FFF2-40B4-BE49-F238E27FC236}">
                <a16:creationId xmlns:a16="http://schemas.microsoft.com/office/drawing/2014/main" id="{9EBC5E7A-D383-D161-EEB9-64B331AF3665}"/>
              </a:ext>
            </a:extLst>
          </p:cNvPr>
          <p:cNvSpPr txBox="1"/>
          <p:nvPr/>
        </p:nvSpPr>
        <p:spPr>
          <a:xfrm>
            <a:off x="2361503" y="1281143"/>
            <a:ext cx="9494410" cy="5576976"/>
          </a:xfrm>
          <a:prstGeom prst="rect">
            <a:avLst/>
          </a:prstGeom>
          <a:noFill/>
        </p:spPr>
        <p:txBody>
          <a:bodyPr wrap="square" rtlCol="0">
            <a:spAutoFit/>
          </a:bodyPr>
          <a:lstStyle/>
          <a:p>
            <a:pPr algn="just" rtl="1">
              <a:lnSpc>
                <a:spcPct val="150000"/>
              </a:lnSpc>
            </a:pPr>
            <a:r>
              <a:rPr lang="ar-SA" sz="2000" b="1" dirty="0">
                <a:cs typeface="+mj-cs"/>
              </a:rPr>
              <a:t>أما التسويق فينظر إلى السوق من زاوية مختلفة، حيث يركز على:</a:t>
            </a:r>
          </a:p>
          <a:p>
            <a:pPr algn="just" rtl="1">
              <a:lnSpc>
                <a:spcPct val="150000"/>
              </a:lnSpc>
            </a:pPr>
            <a:r>
              <a:rPr lang="ar-SA" sz="2000" b="1" dirty="0">
                <a:cs typeface="+mj-cs"/>
              </a:rPr>
              <a:t>العملاء واحتياجاتهم ورغباتهم، وكيفية تقديم القيمة المناسبة لهم بصورة أفضل من المنافسين.</a:t>
            </a:r>
          </a:p>
          <a:p>
            <a:pPr algn="just" rtl="1">
              <a:lnSpc>
                <a:spcPct val="150000"/>
              </a:lnSpc>
            </a:pPr>
            <a:endParaRPr lang="ar-SA" sz="2000" b="1" dirty="0">
              <a:cs typeface="+mj-cs"/>
            </a:endParaRPr>
          </a:p>
          <a:p>
            <a:pPr algn="just" rtl="1">
              <a:lnSpc>
                <a:spcPct val="150000"/>
              </a:lnSpc>
            </a:pPr>
            <a:r>
              <a:rPr lang="ar-SA" sz="2000" b="1" dirty="0">
                <a:cs typeface="+mj-cs"/>
              </a:rPr>
              <a:t>فالسوق في الفكر التسويقي الحديث هو:</a:t>
            </a:r>
          </a:p>
          <a:p>
            <a:pPr algn="just" rtl="1">
              <a:lnSpc>
                <a:spcPct val="150000"/>
              </a:lnSpc>
            </a:pPr>
            <a:r>
              <a:rPr lang="ar-SA" sz="2000" b="1" dirty="0">
                <a:cs typeface="+mj-cs"/>
              </a:rPr>
              <a:t>مجموعة العملاء الحاليين والمحتملين الذين تستطيع المؤسسة خدمتهم من خلال تقديم قيمة تلبي احتياجاتهم وتحقق رضاهم.</a:t>
            </a:r>
          </a:p>
          <a:p>
            <a:pPr algn="just" rtl="1">
              <a:lnSpc>
                <a:spcPct val="150000"/>
              </a:lnSpc>
            </a:pPr>
            <a:r>
              <a:rPr lang="ar-SA" sz="2000" b="1" dirty="0">
                <a:cs typeface="+mj-cs"/>
              </a:rPr>
              <a:t>ولهذا السبب يركز المسوقون على:</a:t>
            </a:r>
          </a:p>
          <a:p>
            <a:pPr marL="342900" indent="-342900" algn="just" rtl="1">
              <a:lnSpc>
                <a:spcPct val="150000"/>
              </a:lnSpc>
              <a:buFont typeface="Arial" panose="020B0604020202020204" pitchFamily="34" charset="0"/>
              <a:buChar char="•"/>
            </a:pPr>
            <a:r>
              <a:rPr lang="ar-SA" sz="2000" b="1" dirty="0">
                <a:cs typeface="+mj-cs"/>
              </a:rPr>
              <a:t>من هم العملاء؟</a:t>
            </a:r>
          </a:p>
          <a:p>
            <a:pPr marL="342900" indent="-342900" algn="just" rtl="1">
              <a:lnSpc>
                <a:spcPct val="150000"/>
              </a:lnSpc>
              <a:buFont typeface="Arial" panose="020B0604020202020204" pitchFamily="34" charset="0"/>
              <a:buChar char="•"/>
            </a:pPr>
            <a:r>
              <a:rPr lang="ar-SA" sz="2000" b="1" dirty="0">
                <a:cs typeface="+mj-cs"/>
              </a:rPr>
              <a:t>ماذا يريدون؟</a:t>
            </a:r>
          </a:p>
          <a:p>
            <a:pPr marL="342900" indent="-342900" algn="just" rtl="1">
              <a:lnSpc>
                <a:spcPct val="150000"/>
              </a:lnSpc>
              <a:buFont typeface="Arial" panose="020B0604020202020204" pitchFamily="34" charset="0"/>
              <a:buChar char="•"/>
            </a:pPr>
            <a:r>
              <a:rPr lang="ar-SA" sz="2000" b="1" dirty="0">
                <a:cs typeface="+mj-cs"/>
              </a:rPr>
              <a:t>لماذا يشترون؟</a:t>
            </a:r>
          </a:p>
          <a:p>
            <a:pPr marL="342900" indent="-342900" algn="just" rtl="1">
              <a:lnSpc>
                <a:spcPct val="150000"/>
              </a:lnSpc>
              <a:buFont typeface="Arial" panose="020B0604020202020204" pitchFamily="34" charset="0"/>
              <a:buChar char="•"/>
            </a:pPr>
            <a:r>
              <a:rPr lang="ar-SA" sz="2000" b="1" dirty="0">
                <a:cs typeface="+mj-cs"/>
              </a:rPr>
              <a:t>كيف يتخذون قرار الشراء؟</a:t>
            </a:r>
          </a:p>
          <a:p>
            <a:pPr algn="just" rtl="1">
              <a:lnSpc>
                <a:spcPct val="150000"/>
              </a:lnSpc>
            </a:pPr>
            <a:r>
              <a:rPr lang="ar-SA" sz="2000" b="1" dirty="0">
                <a:cs typeface="+mj-cs"/>
              </a:rPr>
              <a:t>كيف يمكن المحافظة عليهم وتحويلهم إلى عملاء دائمين؟</a:t>
            </a:r>
          </a:p>
        </p:txBody>
      </p:sp>
      <p:sp>
        <p:nvSpPr>
          <p:cNvPr id="3" name="TextBox 2">
            <a:extLst>
              <a:ext uri="{FF2B5EF4-FFF2-40B4-BE49-F238E27FC236}">
                <a16:creationId xmlns:a16="http://schemas.microsoft.com/office/drawing/2014/main" id="{9E19ACBC-112C-8448-F27C-52FA5BFB295E}"/>
              </a:ext>
            </a:extLst>
          </p:cNvPr>
          <p:cNvSpPr txBox="1"/>
          <p:nvPr/>
        </p:nvSpPr>
        <p:spPr>
          <a:xfrm>
            <a:off x="5612494" y="782939"/>
            <a:ext cx="3525520" cy="523220"/>
          </a:xfrm>
          <a:prstGeom prst="rect">
            <a:avLst/>
          </a:prstGeom>
          <a:noFill/>
        </p:spPr>
        <p:txBody>
          <a:bodyPr wrap="square" rtlCol="0">
            <a:spAutoFit/>
          </a:bodyPr>
          <a:lstStyle/>
          <a:p>
            <a:r>
              <a:rPr lang="ar-SA" sz="2800" b="1" dirty="0"/>
              <a:t>التعريف التسويقي للسوق</a:t>
            </a:r>
            <a:endParaRPr lang="en-US" sz="2800" b="1" dirty="0"/>
          </a:p>
        </p:txBody>
      </p:sp>
      <p:pic>
        <p:nvPicPr>
          <p:cNvPr id="5" name="Picture 4" descr="صورة منشور القصة">
            <a:extLst>
              <a:ext uri="{FF2B5EF4-FFF2-40B4-BE49-F238E27FC236}">
                <a16:creationId xmlns:a16="http://schemas.microsoft.com/office/drawing/2014/main" id="{40CEC187-F465-80D2-CE3F-974EACD3A998}"/>
              </a:ext>
            </a:extLst>
          </p:cNvPr>
          <p:cNvPicPr>
            <a:picLocks noChangeAspect="1"/>
          </p:cNvPicPr>
          <p:nvPr/>
        </p:nvPicPr>
        <p:blipFill>
          <a:blip r:embed="rId4"/>
          <a:stretch>
            <a:fillRect/>
          </a:stretch>
        </p:blipFill>
        <p:spPr>
          <a:xfrm>
            <a:off x="98556" y="3545840"/>
            <a:ext cx="2868163" cy="3308648"/>
          </a:xfrm>
          <a:prstGeom prst="rect">
            <a:avLst/>
          </a:prstGeom>
        </p:spPr>
      </p:pic>
      <p:sp>
        <p:nvSpPr>
          <p:cNvPr id="7" name="Rectangle 6">
            <a:extLst>
              <a:ext uri="{FF2B5EF4-FFF2-40B4-BE49-F238E27FC236}">
                <a16:creationId xmlns:a16="http://schemas.microsoft.com/office/drawing/2014/main" id="{E07E8F49-604E-29BC-621C-FDDE9C1315EF}"/>
              </a:ext>
            </a:extLst>
          </p:cNvPr>
          <p:cNvSpPr/>
          <p:nvPr/>
        </p:nvSpPr>
        <p:spPr>
          <a:xfrm>
            <a:off x="275018" y="4177332"/>
            <a:ext cx="2691701" cy="2743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1076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B8813-D055-B198-AED0-36F3D1C3D74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6815327-D8B4-8960-972A-090F9BB683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7F5880-33A9-B8B3-1016-5BE75523C2D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15E4196-2281-5456-811C-29D127B0C46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F7977A7-8ADC-9BD8-51D8-4C7DC9EF577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01</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37A968E-1204-CED2-2B02-8CB12E7AE1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Rectangle 6">
            <a:extLst>
              <a:ext uri="{FF2B5EF4-FFF2-40B4-BE49-F238E27FC236}">
                <a16:creationId xmlns:a16="http://schemas.microsoft.com/office/drawing/2014/main" id="{59A550E9-CB8C-C9FF-53D6-BBB197727D9F}"/>
              </a:ext>
            </a:extLst>
          </p:cNvPr>
          <p:cNvSpPr/>
          <p:nvPr/>
        </p:nvSpPr>
        <p:spPr>
          <a:xfrm>
            <a:off x="275018" y="4177332"/>
            <a:ext cx="2691701" cy="2743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1ABAA485-40CD-993E-05D0-8AE87C8A03D7}"/>
              </a:ext>
            </a:extLst>
          </p:cNvPr>
          <p:cNvPicPr>
            <a:picLocks noChangeAspect="1"/>
          </p:cNvPicPr>
          <p:nvPr/>
        </p:nvPicPr>
        <p:blipFill>
          <a:blip r:embed="rId4"/>
          <a:stretch>
            <a:fillRect/>
          </a:stretch>
        </p:blipFill>
        <p:spPr>
          <a:xfrm>
            <a:off x="1790952" y="1079854"/>
            <a:ext cx="8602623" cy="5713076"/>
          </a:xfrm>
          <a:prstGeom prst="rect">
            <a:avLst/>
          </a:prstGeom>
        </p:spPr>
      </p:pic>
    </p:spTree>
    <p:extLst>
      <p:ext uri="{BB962C8B-B14F-4D97-AF65-F5344CB8AC3E}">
        <p14:creationId xmlns:p14="http://schemas.microsoft.com/office/powerpoint/2010/main" val="2632364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3888AF2-C614-43E6-263D-B2CB10FB1D99}"/>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98261" y="1070308"/>
            <a:ext cx="10604526" cy="561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331052" y="836031"/>
            <a:ext cx="10064691" cy="5834289"/>
          </a:xfrm>
          <a:prstGeom prst="rect">
            <a:avLst/>
          </a:prstGeom>
        </p:spPr>
        <p:txBody>
          <a:bodyPr wrap="square" anchor="ctr">
            <a:spAutoFit/>
          </a:bodyPr>
          <a:lstStyle/>
          <a:p>
            <a:pPr lvl="0" algn="ctr" rtl="1">
              <a:lnSpc>
                <a:spcPct val="200000"/>
              </a:lnSpc>
              <a:spcBef>
                <a:spcPct val="0"/>
              </a:spcBef>
              <a:defRPr/>
            </a:pPr>
            <a:r>
              <a:rPr lang="ar-SA" sz="3200" b="1" u="sng" dirty="0">
                <a:solidFill>
                  <a:srgbClr val="00B0F0"/>
                </a:solidFill>
                <a:latin typeface="Calibri" panose="020F0502020204030204" pitchFamily="34" charset="0"/>
                <a:ea typeface="Tahoma" panose="020B0604030504040204" pitchFamily="34" charset="0"/>
                <a:cs typeface="Calibri" panose="020F0502020204030204" pitchFamily="34" charset="0"/>
              </a:rPr>
              <a:t>ما هو السوق ؟</a:t>
            </a:r>
          </a:p>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يُعد التسويق أحد أهم الأنشطة الإدارية في المؤسسات الحديثة، حيث لم يعد يقتصر على الإعلان أو البيع كما يعتقد الكثير من الناس، بل أصبح فلسفة إدارية متكاملة تهدف إلى فهم العملاء وتلبية احتياجاتهم بصورة أفضل من المنافسين.</a:t>
            </a:r>
          </a:p>
          <a:p>
            <a:pPr marL="285750" lvl="0" indent="-285750" algn="just" rtl="1">
              <a:lnSpc>
                <a:spcPct val="150000"/>
              </a:lnSpc>
              <a:spcBef>
                <a:spcPct val="0"/>
              </a:spcBef>
              <a:buFont typeface="Wingdings" panose="05000000000000000000" pitchFamily="2" charset="2"/>
              <a:buChar char="q"/>
              <a:defRPr/>
            </a:pPr>
            <a:r>
              <a:rPr lang="ar-SA" sz="1600" b="1" dirty="0">
                <a:latin typeface="Calibri" panose="020F0502020204030204" pitchFamily="34" charset="0"/>
                <a:ea typeface="Tahoma" panose="020B0604030504040204" pitchFamily="34" charset="0"/>
                <a:cs typeface="+mj-cs"/>
              </a:rPr>
              <a:t>ويعرّف كوتلر </a:t>
            </a:r>
            <a:r>
              <a:rPr lang="ar-SA" sz="1600" b="1" dirty="0" err="1">
                <a:latin typeface="Calibri" panose="020F0502020204030204" pitchFamily="34" charset="0"/>
                <a:ea typeface="Tahoma" panose="020B0604030504040204" pitchFamily="34" charset="0"/>
                <a:cs typeface="+mj-cs"/>
              </a:rPr>
              <a:t>وأرمسترونغ</a:t>
            </a:r>
            <a:r>
              <a:rPr lang="ar-SA" sz="1600" b="1" dirty="0">
                <a:latin typeface="Calibri" panose="020F0502020204030204" pitchFamily="34" charset="0"/>
                <a:ea typeface="Tahoma" panose="020B0604030504040204" pitchFamily="34" charset="0"/>
                <a:cs typeface="+mj-cs"/>
              </a:rPr>
              <a:t> التسويق بأنه:</a:t>
            </a:r>
          </a:p>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العملية التي من خلالها تقوم الشركات بخلق قيمة للعملاء وبناء علاقات قوية معهم بهدف الحصول على قيمة منهم في المقابل.</a:t>
            </a:r>
          </a:p>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 مفهوم التسويق الحديث</a:t>
            </a:r>
          </a:p>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يقوم مفهوم التسويق الحديث على فكرة أساسية مفادها أن نجاح المؤسسة يعتمد على قدرتها على:</a:t>
            </a: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فهم احتياجات العملاء ورغباتهم.</a:t>
            </a: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تصميم منتجات وخدمات تلبي تلك الاحتياجات.</a:t>
            </a: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تقديم قيمة متميزة مقارنة بالمنافسين.</a:t>
            </a: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بناء علاقات طويلة الأجل مع العملاء.</a:t>
            </a: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تحقيق رضا العملاء وولائهم.</a:t>
            </a: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تحقيق أهداف المؤسسة بصورة مستدامة.</a:t>
            </a:r>
          </a:p>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وبالتالي فإن التسويق يبدأ قبل إنتاج السلعة ويستمر حتى بعد عملية البيع.</a:t>
            </a:r>
          </a:p>
        </p:txBody>
      </p:sp>
      <p:pic>
        <p:nvPicPr>
          <p:cNvPr id="4" name="Picture 3">
            <a:extLst>
              <a:ext uri="{FF2B5EF4-FFF2-40B4-BE49-F238E27FC236}">
                <a16:creationId xmlns:a16="http://schemas.microsoft.com/office/drawing/2014/main" id="{E35532E5-8F81-D514-A3B9-558951BD6F2C}"/>
              </a:ext>
            </a:extLst>
          </p:cNvPr>
          <p:cNvPicPr>
            <a:picLocks noChangeAspect="1"/>
          </p:cNvPicPr>
          <p:nvPr/>
        </p:nvPicPr>
        <p:blipFill>
          <a:blip r:embed="rId5"/>
          <a:stretch>
            <a:fillRect/>
          </a:stretch>
        </p:blipFill>
        <p:spPr>
          <a:xfrm>
            <a:off x="8529195" y="169933"/>
            <a:ext cx="5474682" cy="798645"/>
          </a:xfrm>
          <a:prstGeom prst="rect">
            <a:avLst/>
          </a:prstGeom>
        </p:spPr>
      </p:pic>
      <p:pic>
        <p:nvPicPr>
          <p:cNvPr id="11" name="Picture 10" descr="صورة منشور القصة">
            <a:extLst>
              <a:ext uri="{FF2B5EF4-FFF2-40B4-BE49-F238E27FC236}">
                <a16:creationId xmlns:a16="http://schemas.microsoft.com/office/drawing/2014/main" id="{A9098636-3F10-BAF7-72F6-97585E461693}"/>
              </a:ext>
            </a:extLst>
          </p:cNvPr>
          <p:cNvPicPr>
            <a:picLocks noChangeAspect="1"/>
          </p:cNvPicPr>
          <p:nvPr/>
        </p:nvPicPr>
        <p:blipFill>
          <a:blip r:embed="rId6">
            <a:duotone>
              <a:schemeClr val="accent5">
                <a:shade val="45000"/>
                <a:satMod val="135000"/>
              </a:schemeClr>
              <a:prstClr val="white"/>
            </a:duotone>
          </a:blip>
          <a:stretch>
            <a:fillRect/>
          </a:stretch>
        </p:blipFill>
        <p:spPr>
          <a:xfrm>
            <a:off x="568960" y="4023292"/>
            <a:ext cx="2621280" cy="2621280"/>
          </a:xfrm>
          <a:prstGeom prst="rect">
            <a:avLst/>
          </a:prstGeom>
        </p:spPr>
      </p:pic>
    </p:spTree>
    <p:extLst>
      <p:ext uri="{BB962C8B-B14F-4D97-AF65-F5344CB8AC3E}">
        <p14:creationId xmlns:p14="http://schemas.microsoft.com/office/powerpoint/2010/main" val="2562544075"/>
      </p:ext>
    </p:extLst>
  </p:cSld>
  <p:clrMapOvr>
    <a:masterClrMapping/>
  </p:clrMapOvr>
  <mc:AlternateContent xmlns:mc="http://schemas.openxmlformats.org/markup-compatibility/2006" xmlns:p14="http://schemas.microsoft.com/office/powerpoint/2010/main">
    <mc:Choice Requires="p14">
      <p:transition spd="slow" p14:dur="2000" advTm="31195"/>
    </mc:Choice>
    <mc:Fallback xmlns="">
      <p:transition spd="slow" advTm="3119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E5C61-62E9-82D2-8285-6E5117E1C63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8EF8EE69-C26E-5E4C-20DA-BAFFA421F026}"/>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97391A84-C2EE-C368-ABAD-2CDDEC8FD185}"/>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2D2CA3-D42B-6B8F-897B-926D1BA049D8}"/>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CC3F762-2579-070D-90B3-511DE56182E7}"/>
              </a:ext>
            </a:extLst>
          </p:cNvPr>
          <p:cNvSpPr/>
          <p:nvPr/>
        </p:nvSpPr>
        <p:spPr>
          <a:xfrm>
            <a:off x="198261" y="1070308"/>
            <a:ext cx="10604526" cy="561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97FA8F-E918-8880-DE0F-BDBD70FAE2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A1CF1F72-95EE-A648-2F7C-B11BB528AD03}"/>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a:extLst>
              <a:ext uri="{FF2B5EF4-FFF2-40B4-BE49-F238E27FC236}">
                <a16:creationId xmlns:a16="http://schemas.microsoft.com/office/drawing/2014/main" id="{3E0122D4-1597-6FA5-BE6E-7833B16CBFE5}"/>
              </a:ext>
            </a:extLst>
          </p:cNvPr>
          <p:cNvSpPr/>
          <p:nvPr/>
        </p:nvSpPr>
        <p:spPr>
          <a:xfrm>
            <a:off x="331052" y="959142"/>
            <a:ext cx="10064691" cy="5588068"/>
          </a:xfrm>
          <a:prstGeom prst="rect">
            <a:avLst/>
          </a:prstGeom>
        </p:spPr>
        <p:txBody>
          <a:bodyPr wrap="square" anchor="ctr">
            <a:spAutoFit/>
          </a:bodyPr>
          <a:lstStyle/>
          <a:p>
            <a:pPr lvl="0" algn="ctr" rtl="1">
              <a:lnSpc>
                <a:spcPct val="200000"/>
              </a:lnSpc>
              <a:spcBef>
                <a:spcPct val="0"/>
              </a:spcBef>
              <a:defRPr/>
            </a:pPr>
            <a:r>
              <a:rPr lang="ar-SA" sz="3200" b="1" u="sng" dirty="0">
                <a:solidFill>
                  <a:srgbClr val="00B0F0"/>
                </a:solidFill>
                <a:latin typeface="Calibri" panose="020F0502020204030204" pitchFamily="34" charset="0"/>
                <a:ea typeface="Tahoma" panose="020B0604030504040204" pitchFamily="34" charset="0"/>
                <a:cs typeface="Calibri" panose="020F0502020204030204" pitchFamily="34" charset="0"/>
              </a:rPr>
              <a:t>أهمية التسويق</a:t>
            </a:r>
          </a:p>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تنبع أهمية التسويق من دوره في خلق قيمة للعملاء وبناء علاقات قوية معهم بما يحقق المنفعة المتبادلة لكل من العميل والمؤسسة، كما يساعد التسويق المؤسسات على فهم احتياجات العملاء ورغباتهم، وتطوير المنتجات والخدمات القادرة على إشباع تلك الاحتياجات، وتقديم القيمة المناسبة للأسواق المستهدفة.</a:t>
            </a:r>
            <a:endParaRPr lang="en-US" sz="1600" b="1" dirty="0">
              <a:latin typeface="Calibri" panose="020F0502020204030204" pitchFamily="34" charset="0"/>
              <a:ea typeface="Tahoma" panose="020B0604030504040204" pitchFamily="34" charset="0"/>
              <a:cs typeface="+mj-cs"/>
            </a:endParaRPr>
          </a:p>
          <a:p>
            <a:pPr lvl="0" algn="just" rtl="1">
              <a:lnSpc>
                <a:spcPct val="200000"/>
              </a:lnSpc>
              <a:spcBef>
                <a:spcPct val="0"/>
              </a:spcBef>
              <a:defRPr/>
            </a:pPr>
            <a:r>
              <a:rPr lang="ar-SA" sz="1600" b="1" dirty="0">
                <a:latin typeface="Calibri" panose="020F0502020204030204" pitchFamily="34" charset="0"/>
                <a:ea typeface="Tahoma" panose="020B0604030504040204" pitchFamily="34" charset="0"/>
                <a:cs typeface="+mj-cs"/>
              </a:rPr>
              <a:t>وتتمثل أهمية التسويق فيما يلي:</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التعرف على احتياجات العملاء ورغباتهم الحالية والمستقبلية.</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تصميم وتطوير منتجات وخدمات تلبي احتياجات السوق.</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خلق قيمة متميزة للعملاء مقارنة بالمنافسين.</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بناء علاقات قوية ومستدامة مع العملاء.</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تعزيز رضا العملاء وولائهم للعلامة التجارية.</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تحقيق ميزة تنافسية في الأسواق المستهدفة.</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زيادة المبيعات والحصة السوقية للمؤسسة.</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b="1" dirty="0">
                <a:latin typeface="Calibri" panose="020F0502020204030204" pitchFamily="34" charset="0"/>
                <a:ea typeface="Tahoma" panose="020B0604030504040204" pitchFamily="34" charset="0"/>
                <a:cs typeface="+mj-cs"/>
              </a:rPr>
              <a:t>دعم النمو والربحية والاستدامة على المدى الطويل.</a:t>
            </a:r>
          </a:p>
        </p:txBody>
      </p:sp>
      <p:pic>
        <p:nvPicPr>
          <p:cNvPr id="4" name="Picture 3">
            <a:extLst>
              <a:ext uri="{FF2B5EF4-FFF2-40B4-BE49-F238E27FC236}">
                <a16:creationId xmlns:a16="http://schemas.microsoft.com/office/drawing/2014/main" id="{9B295484-9CFA-49FC-866F-C237E5B414A0}"/>
              </a:ext>
            </a:extLst>
          </p:cNvPr>
          <p:cNvPicPr>
            <a:picLocks noChangeAspect="1"/>
          </p:cNvPicPr>
          <p:nvPr/>
        </p:nvPicPr>
        <p:blipFill>
          <a:blip r:embed="rId5"/>
          <a:stretch>
            <a:fillRect/>
          </a:stretch>
        </p:blipFill>
        <p:spPr>
          <a:xfrm>
            <a:off x="8529195" y="169933"/>
            <a:ext cx="5474682" cy="798645"/>
          </a:xfrm>
          <a:prstGeom prst="rect">
            <a:avLst/>
          </a:prstGeom>
        </p:spPr>
      </p:pic>
      <p:pic>
        <p:nvPicPr>
          <p:cNvPr id="11" name="Picture 10" descr="صورة منشور القصة">
            <a:extLst>
              <a:ext uri="{FF2B5EF4-FFF2-40B4-BE49-F238E27FC236}">
                <a16:creationId xmlns:a16="http://schemas.microsoft.com/office/drawing/2014/main" id="{B90B043F-28CB-DD9A-0EC9-015EBE9F77F1}"/>
              </a:ext>
            </a:extLst>
          </p:cNvPr>
          <p:cNvPicPr>
            <a:picLocks noChangeAspect="1"/>
          </p:cNvPicPr>
          <p:nvPr/>
        </p:nvPicPr>
        <p:blipFill>
          <a:blip r:embed="rId6">
            <a:duotone>
              <a:schemeClr val="accent5">
                <a:shade val="45000"/>
                <a:satMod val="135000"/>
              </a:schemeClr>
              <a:prstClr val="white"/>
            </a:duotone>
          </a:blip>
          <a:stretch>
            <a:fillRect/>
          </a:stretch>
        </p:blipFill>
        <p:spPr>
          <a:xfrm>
            <a:off x="538480" y="3234504"/>
            <a:ext cx="3088572" cy="3088572"/>
          </a:xfrm>
          <a:prstGeom prst="rect">
            <a:avLst/>
          </a:prstGeom>
        </p:spPr>
      </p:pic>
    </p:spTree>
    <p:extLst>
      <p:ext uri="{BB962C8B-B14F-4D97-AF65-F5344CB8AC3E}">
        <p14:creationId xmlns:p14="http://schemas.microsoft.com/office/powerpoint/2010/main" val="1672625838"/>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F6BD6-5BF6-B473-11EA-BA8AF5CE40D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E4668DE-46E2-2CAF-2659-E45A3E75E8D5}"/>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0E457D62-3F07-3CCB-4B43-5D2A435FD58F}"/>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C4A78F1-56AE-90D9-3762-0DF903AE4573}"/>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8A827D-549B-577D-8A77-4A1FAE5332BA}"/>
              </a:ext>
            </a:extLst>
          </p:cNvPr>
          <p:cNvSpPr/>
          <p:nvPr/>
        </p:nvSpPr>
        <p:spPr>
          <a:xfrm>
            <a:off x="198261" y="1070308"/>
            <a:ext cx="10604526" cy="561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B9AFDEF4-24E1-9878-4767-3791B2D98B3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BAB26B4B-19CB-41ED-9DED-E73F1C19776E}"/>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a:extLst>
              <a:ext uri="{FF2B5EF4-FFF2-40B4-BE49-F238E27FC236}">
                <a16:creationId xmlns:a16="http://schemas.microsoft.com/office/drawing/2014/main" id="{D1114E4C-0169-F2DF-4A1F-53CAEE0459C5}"/>
              </a:ext>
            </a:extLst>
          </p:cNvPr>
          <p:cNvSpPr/>
          <p:nvPr/>
        </p:nvSpPr>
        <p:spPr>
          <a:xfrm>
            <a:off x="4772883" y="2910251"/>
            <a:ext cx="5234463" cy="2241960"/>
          </a:xfrm>
          <a:prstGeom prst="rect">
            <a:avLst/>
          </a:prstGeom>
        </p:spPr>
        <p:txBody>
          <a:bodyPr wrap="square" anchor="ctr">
            <a:spAutoFit/>
          </a:bodyPr>
          <a:lstStyle/>
          <a:p>
            <a:pPr lvl="0" algn="just" rtl="1">
              <a:lnSpc>
                <a:spcPct val="150000"/>
              </a:lnSpc>
              <a:spcBef>
                <a:spcPct val="0"/>
              </a:spcBef>
              <a:defRPr/>
            </a:pPr>
            <a:r>
              <a:rPr lang="ar-SA" sz="2400" b="1" dirty="0">
                <a:solidFill>
                  <a:srgbClr val="00B0F0"/>
                </a:solidFill>
                <a:latin typeface="Calibri" panose="020F0502020204030204" pitchFamily="34" charset="0"/>
                <a:ea typeface="Tahoma" panose="020B0604030504040204" pitchFamily="34" charset="0"/>
                <a:cs typeface="+mj-cs"/>
              </a:rPr>
              <a:t>التسويق ليس مجرد بيع أو ترويج للمنتجات، بل هو عملية متكاملة تهدف إلى فهم العملاء، وخلق القيمة لهم، وبناء علاقات طويلة الأجل تحقق رضاهم وتساهم في نجاح المؤسسة واستمراريتها.</a:t>
            </a:r>
            <a:endParaRPr lang="ar-SA" sz="1200" b="1" dirty="0">
              <a:latin typeface="Calibri" panose="020F0502020204030204" pitchFamily="34" charset="0"/>
              <a:ea typeface="Tahoma" panose="020B0604030504040204" pitchFamily="34" charset="0"/>
              <a:cs typeface="+mj-cs"/>
            </a:endParaRPr>
          </a:p>
        </p:txBody>
      </p:sp>
      <p:pic>
        <p:nvPicPr>
          <p:cNvPr id="4" name="Picture 3">
            <a:extLst>
              <a:ext uri="{FF2B5EF4-FFF2-40B4-BE49-F238E27FC236}">
                <a16:creationId xmlns:a16="http://schemas.microsoft.com/office/drawing/2014/main" id="{F1754FBE-5249-506D-3297-2B0950AF9642}"/>
              </a:ext>
            </a:extLst>
          </p:cNvPr>
          <p:cNvPicPr>
            <a:picLocks noChangeAspect="1"/>
          </p:cNvPicPr>
          <p:nvPr/>
        </p:nvPicPr>
        <p:blipFill>
          <a:blip r:embed="rId5"/>
          <a:stretch>
            <a:fillRect/>
          </a:stretch>
        </p:blipFill>
        <p:spPr>
          <a:xfrm>
            <a:off x="8529195" y="169933"/>
            <a:ext cx="5474682" cy="798645"/>
          </a:xfrm>
          <a:prstGeom prst="rect">
            <a:avLst/>
          </a:prstGeom>
        </p:spPr>
      </p:pic>
      <p:pic>
        <p:nvPicPr>
          <p:cNvPr id="3" name="Picture 2">
            <a:extLst>
              <a:ext uri="{FF2B5EF4-FFF2-40B4-BE49-F238E27FC236}">
                <a16:creationId xmlns:a16="http://schemas.microsoft.com/office/drawing/2014/main" id="{0C2CB97B-A1E7-8CFC-91ED-1C0302ACF59A}"/>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259782" y="1929858"/>
            <a:ext cx="4373177" cy="4393217"/>
          </a:xfrm>
          <a:prstGeom prst="rect">
            <a:avLst/>
          </a:prstGeom>
        </p:spPr>
      </p:pic>
    </p:spTree>
    <p:extLst>
      <p:ext uri="{BB962C8B-B14F-4D97-AF65-F5344CB8AC3E}">
        <p14:creationId xmlns:p14="http://schemas.microsoft.com/office/powerpoint/2010/main" val="118378781"/>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F6AB3-ADBE-9F19-5016-0990F3915F7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B787DAD2-2BC5-E190-430F-C14F1409269C}"/>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1327D41E-52DA-B251-47DF-4BA525976825}"/>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A2CEA5-FB95-7D01-E751-9028FEA4F95C}"/>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4CB336-2E34-20E9-25A8-7D8DE37AB503}"/>
              </a:ext>
            </a:extLst>
          </p:cNvPr>
          <p:cNvSpPr/>
          <p:nvPr/>
        </p:nvSpPr>
        <p:spPr>
          <a:xfrm>
            <a:off x="198261" y="1070308"/>
            <a:ext cx="10604526" cy="5708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491012D-1F12-F461-42E9-384DBE982E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52E7258-E91F-0405-BC20-B4D30F4AB74D}"/>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a:extLst>
              <a:ext uri="{FF2B5EF4-FFF2-40B4-BE49-F238E27FC236}">
                <a16:creationId xmlns:a16="http://schemas.microsoft.com/office/drawing/2014/main" id="{A78D5EC9-A271-CBBD-DBA8-E98C08214350}"/>
              </a:ext>
            </a:extLst>
          </p:cNvPr>
          <p:cNvSpPr/>
          <p:nvPr/>
        </p:nvSpPr>
        <p:spPr>
          <a:xfrm>
            <a:off x="509155" y="1746001"/>
            <a:ext cx="10019379" cy="1156086"/>
          </a:xfrm>
          <a:prstGeom prst="rect">
            <a:avLst/>
          </a:prstGeom>
        </p:spPr>
        <p:txBody>
          <a:bodyPr wrap="square" anchor="ctr">
            <a:spAutoFit/>
          </a:bodyPr>
          <a:lstStyle/>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تمثل العملية التسويقية إطارًا متكاملاً يوضح كيفية قيام المؤسسة بخلق القيمة للعملاء والحصول على القيمة منهم في المقابل. وتبدأ هذه العملية بفهم احتياجات العملاء ورغباتهم، ثم تصميم استراتيجية تسويقية موجهة نحو العميل، يلي ذلك إعداد برنامج تسويقي متكامل يقدم قيمة متفوقة، ثم بناء علاقات قوية ومربحة مع العملاء، وأخيرًا تحقيق العوائد من خلال رضا العملاء وولائهم وتعزيز قيمة العميل للمؤسسة.</a:t>
            </a:r>
            <a:endParaRPr lang="ar-SA" sz="1000" b="1" dirty="0">
              <a:latin typeface="Calibri" panose="020F0502020204030204" pitchFamily="34" charset="0"/>
              <a:ea typeface="Tahoma" panose="020B0604030504040204" pitchFamily="34" charset="0"/>
              <a:cs typeface="+mj-cs"/>
            </a:endParaRPr>
          </a:p>
        </p:txBody>
      </p:sp>
      <p:pic>
        <p:nvPicPr>
          <p:cNvPr id="4" name="Picture 3">
            <a:extLst>
              <a:ext uri="{FF2B5EF4-FFF2-40B4-BE49-F238E27FC236}">
                <a16:creationId xmlns:a16="http://schemas.microsoft.com/office/drawing/2014/main" id="{4AFC34E7-1311-E7C1-6DE5-CEAA3F776BCC}"/>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8FED6FB4-B2CE-BA0B-B767-157A1645E341}"/>
              </a:ext>
            </a:extLst>
          </p:cNvPr>
          <p:cNvSpPr/>
          <p:nvPr/>
        </p:nvSpPr>
        <p:spPr>
          <a:xfrm>
            <a:off x="4028491" y="1164995"/>
            <a:ext cx="2828266" cy="579967"/>
          </a:xfrm>
          <a:prstGeom prst="rect">
            <a:avLst/>
          </a:prstGeom>
        </p:spPr>
        <p:txBody>
          <a:bodyPr wrap="square" anchor="ctr">
            <a:spAutoFit/>
          </a:bodyPr>
          <a:lstStyle/>
          <a:p>
            <a:pPr lvl="0" algn="just" rtl="1">
              <a:lnSpc>
                <a:spcPct val="150000"/>
              </a:lnSpc>
              <a:spcBef>
                <a:spcPct val="0"/>
              </a:spcBef>
              <a:defRPr/>
            </a:pPr>
            <a:r>
              <a:rPr lang="ar-SA" sz="2400" b="1" dirty="0">
                <a:solidFill>
                  <a:srgbClr val="00B0F0"/>
                </a:solidFill>
                <a:latin typeface="Calibri" panose="020F0502020204030204" pitchFamily="34" charset="0"/>
                <a:ea typeface="Tahoma" panose="020B0604030504040204" pitchFamily="34" charset="0"/>
                <a:cs typeface="+mj-cs"/>
              </a:rPr>
              <a:t>عناصر العملية التسويقية</a:t>
            </a:r>
            <a:endParaRPr lang="ar-SA" sz="1200" b="1" dirty="0">
              <a:latin typeface="Calibri" panose="020F0502020204030204" pitchFamily="34" charset="0"/>
              <a:ea typeface="Tahoma" panose="020B0604030504040204" pitchFamily="34" charset="0"/>
              <a:cs typeface="+mj-cs"/>
            </a:endParaRPr>
          </a:p>
        </p:txBody>
      </p:sp>
      <p:sp>
        <p:nvSpPr>
          <p:cNvPr id="9" name="Rectangle 8">
            <a:extLst>
              <a:ext uri="{FF2B5EF4-FFF2-40B4-BE49-F238E27FC236}">
                <a16:creationId xmlns:a16="http://schemas.microsoft.com/office/drawing/2014/main" id="{33536CF5-D2C8-FF8F-73B3-A11FAB8F242E}"/>
              </a:ext>
            </a:extLst>
          </p:cNvPr>
          <p:cNvSpPr/>
          <p:nvPr/>
        </p:nvSpPr>
        <p:spPr>
          <a:xfrm>
            <a:off x="7606145" y="2983254"/>
            <a:ext cx="2804625" cy="3372077"/>
          </a:xfrm>
          <a:prstGeom prst="rect">
            <a:avLst/>
          </a:prstGeom>
        </p:spPr>
        <p:txBody>
          <a:bodyPr wrap="square" anchor="ctr">
            <a:spAutoFit/>
          </a:bodyPr>
          <a:lstStyle/>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أولاً: فهم السوق والعملاء</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تحديد حاجات العملاء ورغباتهم.</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دراسة سلوك المستهلك.</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تحليل البيئة التسويقية.</a:t>
            </a:r>
          </a:p>
          <a:p>
            <a:pPr lvl="0" algn="just" rtl="1">
              <a:lnSpc>
                <a:spcPct val="150000"/>
              </a:lnSpc>
              <a:spcBef>
                <a:spcPct val="0"/>
              </a:spcBef>
              <a:defRPr/>
            </a:pPr>
            <a:endParaRPr lang="ar-SA" sz="1600" dirty="0">
              <a:latin typeface="Calibri" panose="020F0502020204030204" pitchFamily="34" charset="0"/>
              <a:ea typeface="Tahoma" panose="020B0604030504040204" pitchFamily="34" charset="0"/>
              <a:cs typeface="+mj-cs"/>
            </a:endParaRPr>
          </a:p>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ثانياً: تصميم استراتيجية تسويقية</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اختيار السوق المستهدف.</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تحديد الميزة التنافسية.</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صياغة القيمة المقدمة للعميل.</a:t>
            </a:r>
            <a:endParaRPr lang="ar-SA" sz="1000" dirty="0">
              <a:latin typeface="Calibri" panose="020F0502020204030204" pitchFamily="34" charset="0"/>
              <a:ea typeface="Tahoma" panose="020B0604030504040204" pitchFamily="34" charset="0"/>
              <a:cs typeface="+mj-cs"/>
            </a:endParaRPr>
          </a:p>
        </p:txBody>
      </p:sp>
      <p:sp>
        <p:nvSpPr>
          <p:cNvPr id="10" name="Rectangle 9">
            <a:extLst>
              <a:ext uri="{FF2B5EF4-FFF2-40B4-BE49-F238E27FC236}">
                <a16:creationId xmlns:a16="http://schemas.microsoft.com/office/drawing/2014/main" id="{F18C2DA5-E506-C561-BE93-DC8FB1D6E5F6}"/>
              </a:ext>
            </a:extLst>
          </p:cNvPr>
          <p:cNvSpPr/>
          <p:nvPr/>
        </p:nvSpPr>
        <p:spPr>
          <a:xfrm>
            <a:off x="3695262" y="2859068"/>
            <a:ext cx="3554013" cy="3495188"/>
          </a:xfrm>
          <a:prstGeom prst="rect">
            <a:avLst/>
          </a:prstGeom>
        </p:spPr>
        <p:txBody>
          <a:bodyPr wrap="square" anchor="ctr">
            <a:spAutoFit/>
          </a:bodyPr>
          <a:lstStyle/>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ثالثاً: إعداد البرنامج التسويقي</a:t>
            </a:r>
          </a:p>
          <a:p>
            <a:pPr lvl="0" algn="just" rtl="1">
              <a:lnSpc>
                <a:spcPct val="150000"/>
              </a:lnSpc>
              <a:spcBef>
                <a:spcPct val="0"/>
              </a:spcBef>
              <a:defRPr/>
            </a:pPr>
            <a:r>
              <a:rPr lang="ar-SA" sz="1600" dirty="0">
                <a:latin typeface="Calibri" panose="020F0502020204030204" pitchFamily="34" charset="0"/>
                <a:ea typeface="Tahoma" panose="020B0604030504040204" pitchFamily="34" charset="0"/>
                <a:cs typeface="+mj-cs"/>
              </a:rPr>
              <a:t>ويتضمن عناصر المزيج التسويقي:</a:t>
            </a:r>
          </a:p>
          <a:p>
            <a:pPr marL="285750" lvl="0" indent="-285750" algn="just" rtl="1">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المنتج </a:t>
            </a:r>
            <a:r>
              <a:rPr lang="en-US" sz="1600" dirty="0">
                <a:latin typeface="Calibri" panose="020F0502020204030204" pitchFamily="34" charset="0"/>
                <a:ea typeface="Tahoma" panose="020B0604030504040204" pitchFamily="34" charset="0"/>
                <a:cs typeface="+mj-cs"/>
              </a:rPr>
              <a:t>Product</a:t>
            </a:r>
            <a:endParaRPr lang="ar-SA" sz="1600" dirty="0">
              <a:latin typeface="Calibri" panose="020F0502020204030204" pitchFamily="34" charset="0"/>
              <a:ea typeface="Tahoma" panose="020B0604030504040204" pitchFamily="34" charset="0"/>
              <a:cs typeface="+mj-cs"/>
            </a:endParaRPr>
          </a:p>
          <a:p>
            <a:pPr marL="285750" lvl="0" indent="-285750" algn="just" rtl="1">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السعر </a:t>
            </a:r>
            <a:r>
              <a:rPr lang="en-US" sz="1600" dirty="0">
                <a:latin typeface="Calibri" panose="020F0502020204030204" pitchFamily="34" charset="0"/>
                <a:ea typeface="Tahoma" panose="020B0604030504040204" pitchFamily="34" charset="0"/>
                <a:cs typeface="+mj-cs"/>
              </a:rPr>
              <a:t>Price</a:t>
            </a:r>
            <a:endParaRPr lang="ar-SA" sz="1600" dirty="0">
              <a:latin typeface="Calibri" panose="020F0502020204030204" pitchFamily="34" charset="0"/>
              <a:ea typeface="Tahoma" panose="020B0604030504040204" pitchFamily="34" charset="0"/>
              <a:cs typeface="+mj-cs"/>
            </a:endParaRPr>
          </a:p>
          <a:p>
            <a:pPr marL="285750" lvl="0" indent="-285750" algn="just" rtl="1">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التوزيع </a:t>
            </a:r>
            <a:r>
              <a:rPr lang="en-US" sz="1600" dirty="0">
                <a:latin typeface="Calibri" panose="020F0502020204030204" pitchFamily="34" charset="0"/>
                <a:ea typeface="Tahoma" panose="020B0604030504040204" pitchFamily="34" charset="0"/>
                <a:cs typeface="+mj-cs"/>
              </a:rPr>
              <a:t>Place</a:t>
            </a:r>
            <a:endParaRPr lang="ar-SA" sz="1600" dirty="0">
              <a:latin typeface="Calibri" panose="020F0502020204030204" pitchFamily="34" charset="0"/>
              <a:ea typeface="Tahoma" panose="020B0604030504040204" pitchFamily="34" charset="0"/>
              <a:cs typeface="+mj-cs"/>
            </a:endParaRPr>
          </a:p>
          <a:p>
            <a:pPr marL="285750" lvl="0" indent="-285750" algn="just" rtl="1">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الترويج</a:t>
            </a:r>
            <a:r>
              <a:rPr lang="en-US" sz="1600" dirty="0">
                <a:latin typeface="Calibri" panose="020F0502020204030204" pitchFamily="34" charset="0"/>
                <a:ea typeface="Tahoma" panose="020B0604030504040204" pitchFamily="34" charset="0"/>
                <a:cs typeface="+mj-cs"/>
              </a:rPr>
              <a:t>Promotion </a:t>
            </a:r>
            <a:r>
              <a:rPr lang="ar-SA" sz="1600" dirty="0">
                <a:latin typeface="Calibri" panose="020F0502020204030204" pitchFamily="34" charset="0"/>
                <a:ea typeface="Tahoma" panose="020B0604030504040204" pitchFamily="34" charset="0"/>
                <a:cs typeface="+mj-cs"/>
              </a:rPr>
              <a:t>  </a:t>
            </a:r>
            <a:endParaRPr lang="en-US" sz="1600" dirty="0">
              <a:latin typeface="Calibri" panose="020F0502020204030204" pitchFamily="34" charset="0"/>
              <a:ea typeface="Tahoma" panose="020B0604030504040204" pitchFamily="34" charset="0"/>
              <a:cs typeface="+mj-cs"/>
            </a:endParaRPr>
          </a:p>
          <a:p>
            <a:pPr lvl="0" algn="just" rtl="1">
              <a:spcBef>
                <a:spcPct val="0"/>
              </a:spcBef>
              <a:defRPr/>
            </a:pPr>
            <a:endParaRPr lang="ar-SA" sz="1600" dirty="0">
              <a:latin typeface="Calibri" panose="020F0502020204030204" pitchFamily="34" charset="0"/>
              <a:ea typeface="Tahoma" panose="020B0604030504040204" pitchFamily="34" charset="0"/>
              <a:cs typeface="+mj-cs"/>
            </a:endParaRPr>
          </a:p>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رابعاً: بناء علاقات قوية مع العملاء</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تحقيق رضا العملاء.</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تعزيز الولاء.</a:t>
            </a: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المحافظة على العملاء الحاليين.</a:t>
            </a:r>
            <a:endParaRPr lang="ar-SA" sz="1000" dirty="0">
              <a:latin typeface="Calibri" panose="020F0502020204030204" pitchFamily="34" charset="0"/>
              <a:ea typeface="Tahoma" panose="020B0604030504040204" pitchFamily="34" charset="0"/>
              <a:cs typeface="+mj-cs"/>
            </a:endParaRPr>
          </a:p>
        </p:txBody>
      </p:sp>
      <p:sp>
        <p:nvSpPr>
          <p:cNvPr id="12" name="Rectangle 11">
            <a:extLst>
              <a:ext uri="{FF2B5EF4-FFF2-40B4-BE49-F238E27FC236}">
                <a16:creationId xmlns:a16="http://schemas.microsoft.com/office/drawing/2014/main" id="{AAE8EA00-B8C0-785F-4DFC-55AE7F453E6C}"/>
              </a:ext>
            </a:extLst>
          </p:cNvPr>
          <p:cNvSpPr/>
          <p:nvPr/>
        </p:nvSpPr>
        <p:spPr>
          <a:xfrm>
            <a:off x="1223866" y="2885038"/>
            <a:ext cx="2804625" cy="1525418"/>
          </a:xfrm>
          <a:prstGeom prst="rect">
            <a:avLst/>
          </a:prstGeom>
        </p:spPr>
        <p:txBody>
          <a:bodyPr wrap="square" anchor="ctr">
            <a:spAutoFit/>
          </a:bodyPr>
          <a:lstStyle/>
          <a:p>
            <a:pPr lvl="0" algn="just" rtl="1">
              <a:lnSpc>
                <a:spcPct val="150000"/>
              </a:lnSpc>
              <a:spcBef>
                <a:spcPct val="0"/>
              </a:spcBef>
              <a:defRPr/>
            </a:pPr>
            <a:r>
              <a:rPr lang="ar-SA" sz="1600" b="1" dirty="0">
                <a:latin typeface="Calibri" panose="020F0502020204030204" pitchFamily="34" charset="0"/>
                <a:ea typeface="Tahoma" panose="020B0604030504040204" pitchFamily="34" charset="0"/>
                <a:cs typeface="+mj-cs"/>
              </a:rPr>
              <a:t>خامساً: الحصول على قيمة من العملاء</a:t>
            </a:r>
            <a:endParaRPr lang="en-US" sz="1600"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زيادة المبيعات.</a:t>
            </a:r>
            <a:endParaRPr lang="en-US" sz="1600"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تحقيق الأرباح.</a:t>
            </a:r>
            <a:endParaRPr lang="en-US" sz="1600"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sz="1600" dirty="0">
                <a:latin typeface="Calibri" panose="020F0502020204030204" pitchFamily="34" charset="0"/>
                <a:ea typeface="Tahoma" panose="020B0604030504040204" pitchFamily="34" charset="0"/>
                <a:cs typeface="+mj-cs"/>
              </a:rPr>
              <a:t>تعزيز قيمة العلامة التجارية.</a:t>
            </a:r>
            <a:endParaRPr lang="ar-SA" sz="1000" dirty="0">
              <a:latin typeface="Calibri" panose="020F0502020204030204" pitchFamily="34" charset="0"/>
              <a:ea typeface="Tahoma" panose="020B0604030504040204" pitchFamily="34" charset="0"/>
              <a:cs typeface="+mj-cs"/>
            </a:endParaRPr>
          </a:p>
        </p:txBody>
      </p:sp>
      <p:pic>
        <p:nvPicPr>
          <p:cNvPr id="13" name="Picture 12">
            <a:extLst>
              <a:ext uri="{FF2B5EF4-FFF2-40B4-BE49-F238E27FC236}">
                <a16:creationId xmlns:a16="http://schemas.microsoft.com/office/drawing/2014/main" id="{6E837064-80DF-1C48-8A1C-2F9121A8576C}"/>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831850" y="4343080"/>
            <a:ext cx="2708692" cy="2339654"/>
          </a:xfrm>
          <a:prstGeom prst="rect">
            <a:avLst/>
          </a:prstGeom>
        </p:spPr>
      </p:pic>
    </p:spTree>
    <p:extLst>
      <p:ext uri="{BB962C8B-B14F-4D97-AF65-F5344CB8AC3E}">
        <p14:creationId xmlns:p14="http://schemas.microsoft.com/office/powerpoint/2010/main" val="1398899402"/>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8B9571-CBD7-1F98-2DBA-50D3F408CD3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D3013340-5FEC-680C-DE6D-DE715A5C8651}"/>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F09C09E7-D045-38BC-D02B-2981AEE38EBF}"/>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84B650A-2954-D4D4-5FA8-C5DBFBE2C000}"/>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9903B13-2F0B-9B37-8967-5DD7E348DB66}"/>
              </a:ext>
            </a:extLst>
          </p:cNvPr>
          <p:cNvSpPr/>
          <p:nvPr/>
        </p:nvSpPr>
        <p:spPr>
          <a:xfrm>
            <a:off x="198261" y="1070308"/>
            <a:ext cx="10604526" cy="5708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5780624D-14A8-6706-3985-0EAC0742C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5B781288-F079-9C38-F9DC-63DD1A755A8D}"/>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a:extLst>
              <a:ext uri="{FF2B5EF4-FFF2-40B4-BE49-F238E27FC236}">
                <a16:creationId xmlns:a16="http://schemas.microsoft.com/office/drawing/2014/main" id="{ABEAA187-1174-E3DF-9192-5BE87441D6A4}"/>
              </a:ext>
            </a:extLst>
          </p:cNvPr>
          <p:cNvSpPr/>
          <p:nvPr/>
        </p:nvSpPr>
        <p:spPr>
          <a:xfrm>
            <a:off x="2313848" y="2373853"/>
            <a:ext cx="8117843" cy="2535566"/>
          </a:xfrm>
          <a:prstGeom prst="rect">
            <a:avLst/>
          </a:prstGeom>
        </p:spPr>
        <p:txBody>
          <a:bodyPr wrap="square" anchor="ctr">
            <a:spAutoFit/>
          </a:bodyPr>
          <a:lstStyle/>
          <a:p>
            <a:pPr marL="285750" lvl="0" indent="-285750" algn="just" rtl="1">
              <a:lnSpc>
                <a:spcPct val="150000"/>
              </a:lnSpc>
              <a:spcBef>
                <a:spcPct val="0"/>
              </a:spcBef>
              <a:buFont typeface="Arial" panose="020B0604020202020204" pitchFamily="34" charset="0"/>
              <a:buChar char="•"/>
              <a:defRPr/>
            </a:pPr>
            <a:r>
              <a:rPr lang="ar-SA" b="1" dirty="0">
                <a:latin typeface="Calibri" panose="020F0502020204030204" pitchFamily="34" charset="0"/>
                <a:ea typeface="Tahoma" panose="020B0604030504040204" pitchFamily="34" charset="0"/>
                <a:cs typeface="+mj-cs"/>
              </a:rPr>
              <a:t>تشير الحاجة إلى حالة من الشعور بالنقص أو الحرمان يدركها الفرد، وقد تكون حاجات جسدية أو اجتماعية أو شخصية. وتمثل الحاجات الإنسانية الأساس الذي تنطلق منه الأنشطة التسويقية، إذ يسعى الأفراد إلى إشباع هذه الحاجات من خلال السلع والخدمات المتاحة في السوق.</a:t>
            </a:r>
          </a:p>
          <a:p>
            <a:pPr marL="285750" lvl="0" indent="-285750" algn="just" rtl="1">
              <a:lnSpc>
                <a:spcPct val="150000"/>
              </a:lnSpc>
              <a:spcBef>
                <a:spcPct val="0"/>
              </a:spcBef>
              <a:buFont typeface="Arial" panose="020B0604020202020204" pitchFamily="34" charset="0"/>
              <a:buChar char="•"/>
              <a:defRPr/>
            </a:pPr>
            <a:endParaRPr lang="ar-SA"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Arial" panose="020B0604020202020204" pitchFamily="34" charset="0"/>
              <a:buChar char="•"/>
              <a:defRPr/>
            </a:pPr>
            <a:r>
              <a:rPr lang="ar-SA" b="1" dirty="0">
                <a:latin typeface="Calibri" panose="020F0502020204030204" pitchFamily="34" charset="0"/>
                <a:ea typeface="Tahoma" panose="020B0604030504040204" pitchFamily="34" charset="0"/>
                <a:cs typeface="+mj-cs"/>
              </a:rPr>
              <a:t>وترتبط هذه الفكرة مع هرم </a:t>
            </a:r>
            <a:r>
              <a:rPr lang="ar-SA" b="1" dirty="0" err="1">
                <a:latin typeface="Calibri" panose="020F0502020204030204" pitchFamily="34" charset="0"/>
                <a:ea typeface="Tahoma" panose="020B0604030504040204" pitchFamily="34" charset="0"/>
                <a:cs typeface="+mj-cs"/>
              </a:rPr>
              <a:t>ماسلو</a:t>
            </a:r>
            <a:r>
              <a:rPr lang="ar-SA" b="1" dirty="0">
                <a:latin typeface="Calibri" panose="020F0502020204030204" pitchFamily="34" charset="0"/>
                <a:ea typeface="Tahoma" panose="020B0604030504040204" pitchFamily="34" charset="0"/>
                <a:cs typeface="+mj-cs"/>
              </a:rPr>
              <a:t> للاحتياجات، الذي يصنف الحاجات الإنسانية إلى مستويات تبدأ بالحاجات الفسيولوجية الأساسية، ثم حاجات الأمان، والانتماء، والتقدير، وتنتهي بتحقيق الذات.</a:t>
            </a:r>
            <a:endParaRPr lang="ar-SA" sz="1050" b="1" dirty="0">
              <a:latin typeface="Calibri" panose="020F0502020204030204" pitchFamily="34" charset="0"/>
              <a:ea typeface="Tahoma" panose="020B0604030504040204" pitchFamily="34" charset="0"/>
              <a:cs typeface="+mj-cs"/>
            </a:endParaRPr>
          </a:p>
        </p:txBody>
      </p:sp>
      <p:pic>
        <p:nvPicPr>
          <p:cNvPr id="4" name="Picture 3">
            <a:extLst>
              <a:ext uri="{FF2B5EF4-FFF2-40B4-BE49-F238E27FC236}">
                <a16:creationId xmlns:a16="http://schemas.microsoft.com/office/drawing/2014/main" id="{1FA206DF-A4EB-A442-8491-67897BFD7D9B}"/>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C443178D-6011-1F5D-E311-89AF1DA30E7F}"/>
              </a:ext>
            </a:extLst>
          </p:cNvPr>
          <p:cNvSpPr/>
          <p:nvPr/>
        </p:nvSpPr>
        <p:spPr>
          <a:xfrm>
            <a:off x="8529195" y="1309809"/>
            <a:ext cx="1590166" cy="823752"/>
          </a:xfrm>
          <a:prstGeom prst="rect">
            <a:avLst/>
          </a:prstGeom>
        </p:spPr>
        <p:txBody>
          <a:bodyPr wrap="square" anchor="ctr">
            <a:spAutoFit/>
          </a:bodyPr>
          <a:lstStyle/>
          <a:p>
            <a:pPr lvl="0" algn="just" rtl="1">
              <a:lnSpc>
                <a:spcPct val="150000"/>
              </a:lnSpc>
              <a:spcBef>
                <a:spcPct val="0"/>
              </a:spcBef>
              <a:defRPr/>
            </a:pPr>
            <a:r>
              <a:rPr lang="ar-SA" sz="3600" b="1" dirty="0">
                <a:solidFill>
                  <a:srgbClr val="00B0F0"/>
                </a:solidFill>
                <a:latin typeface="Calibri" panose="020F0502020204030204" pitchFamily="34" charset="0"/>
                <a:ea typeface="Tahoma" panose="020B0604030504040204" pitchFamily="34" charset="0"/>
                <a:cs typeface="+mj-cs"/>
              </a:rPr>
              <a:t>الحاجة</a:t>
            </a:r>
            <a:endParaRPr lang="ar-SA" sz="1400" b="1" dirty="0">
              <a:latin typeface="Calibri" panose="020F0502020204030204" pitchFamily="34" charset="0"/>
              <a:ea typeface="Tahoma" panose="020B0604030504040204" pitchFamily="34" charset="0"/>
              <a:cs typeface="+mj-cs"/>
            </a:endParaRPr>
          </a:p>
        </p:txBody>
      </p:sp>
      <p:pic>
        <p:nvPicPr>
          <p:cNvPr id="13" name="Picture 12">
            <a:extLst>
              <a:ext uri="{FF2B5EF4-FFF2-40B4-BE49-F238E27FC236}">
                <a16:creationId xmlns:a16="http://schemas.microsoft.com/office/drawing/2014/main" id="{72C01F09-8F68-F159-C079-36AC4F825690}"/>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365234" y="4478482"/>
            <a:ext cx="2445195" cy="2112056"/>
          </a:xfrm>
          <a:prstGeom prst="rect">
            <a:avLst/>
          </a:prstGeom>
        </p:spPr>
      </p:pic>
    </p:spTree>
    <p:extLst>
      <p:ext uri="{BB962C8B-B14F-4D97-AF65-F5344CB8AC3E}">
        <p14:creationId xmlns:p14="http://schemas.microsoft.com/office/powerpoint/2010/main" val="534969082"/>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4F369-2439-78BF-EB29-3C582AC634E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309454E9-BF61-FE75-3A98-4A8E5BE10F02}"/>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636E7C78-06E5-F084-DBAE-3E089EC71839}"/>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FB99D81-C0F2-5AB5-4B49-D1B165C07A32}"/>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13DECD6-F72A-163D-357D-4BD9BD5A1DD8}"/>
              </a:ext>
            </a:extLst>
          </p:cNvPr>
          <p:cNvSpPr/>
          <p:nvPr/>
        </p:nvSpPr>
        <p:spPr>
          <a:xfrm>
            <a:off x="198261" y="1070308"/>
            <a:ext cx="10604526" cy="5708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CCAF982-E823-40A3-36B9-479A19C462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30D26C50-C640-2AD9-1609-CE80D634215D}"/>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A9115468-824C-C2B8-BF48-4052B436A818}"/>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C76F8BDD-8672-BEA6-4F17-CB1590A4AB3E}"/>
              </a:ext>
            </a:extLst>
          </p:cNvPr>
          <p:cNvSpPr/>
          <p:nvPr/>
        </p:nvSpPr>
        <p:spPr>
          <a:xfrm>
            <a:off x="7233920" y="1309809"/>
            <a:ext cx="2885441" cy="823752"/>
          </a:xfrm>
          <a:prstGeom prst="rect">
            <a:avLst/>
          </a:prstGeom>
        </p:spPr>
        <p:txBody>
          <a:bodyPr wrap="square" anchor="ctr">
            <a:spAutoFit/>
          </a:bodyPr>
          <a:lstStyle/>
          <a:p>
            <a:pPr lvl="0" algn="just" rtl="1">
              <a:lnSpc>
                <a:spcPct val="150000"/>
              </a:lnSpc>
              <a:spcBef>
                <a:spcPct val="0"/>
              </a:spcBef>
              <a:defRPr/>
            </a:pPr>
            <a:r>
              <a:rPr lang="ar-SA" sz="3600" b="1" dirty="0">
                <a:solidFill>
                  <a:srgbClr val="00B0F0"/>
                </a:solidFill>
                <a:latin typeface="Calibri" panose="020F0502020204030204" pitchFamily="34" charset="0"/>
                <a:ea typeface="Tahoma" panose="020B0604030504040204" pitchFamily="34" charset="0"/>
                <a:cs typeface="+mj-cs"/>
              </a:rPr>
              <a:t>الرغبات والطلب</a:t>
            </a:r>
            <a:endParaRPr lang="ar-SA" sz="1400" b="1" dirty="0">
              <a:latin typeface="Calibri" panose="020F0502020204030204" pitchFamily="34" charset="0"/>
              <a:ea typeface="Tahoma" panose="020B0604030504040204" pitchFamily="34" charset="0"/>
              <a:cs typeface="+mj-cs"/>
            </a:endParaRPr>
          </a:p>
        </p:txBody>
      </p:sp>
      <p:pic>
        <p:nvPicPr>
          <p:cNvPr id="13" name="Picture 12">
            <a:extLst>
              <a:ext uri="{FF2B5EF4-FFF2-40B4-BE49-F238E27FC236}">
                <a16:creationId xmlns:a16="http://schemas.microsoft.com/office/drawing/2014/main" id="{CCC8931E-D340-6E1F-98F0-DEABF3E01A02}"/>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282681" y="4460241"/>
            <a:ext cx="2755158" cy="2273242"/>
          </a:xfrm>
          <a:prstGeom prst="rect">
            <a:avLst/>
          </a:prstGeom>
        </p:spPr>
      </p:pic>
      <p:sp>
        <p:nvSpPr>
          <p:cNvPr id="2" name="Rectangle 1">
            <a:extLst>
              <a:ext uri="{FF2B5EF4-FFF2-40B4-BE49-F238E27FC236}">
                <a16:creationId xmlns:a16="http://schemas.microsoft.com/office/drawing/2014/main" id="{3055B967-6B78-5DCB-21AD-C77986A095B9}"/>
              </a:ext>
            </a:extLst>
          </p:cNvPr>
          <p:cNvSpPr/>
          <p:nvPr/>
        </p:nvSpPr>
        <p:spPr>
          <a:xfrm>
            <a:off x="2072639" y="2133561"/>
            <a:ext cx="8117843" cy="4532266"/>
          </a:xfrm>
          <a:prstGeom prst="rect">
            <a:avLst/>
          </a:prstGeom>
        </p:spPr>
        <p:txBody>
          <a:bodyPr wrap="square" anchor="ctr">
            <a:spAutoFit/>
          </a:bodyPr>
          <a:lstStyle/>
          <a:p>
            <a:pPr marL="285750" lvl="0" indent="-285750" algn="just" rtl="1">
              <a:lnSpc>
                <a:spcPct val="150000"/>
              </a:lnSpc>
              <a:spcBef>
                <a:spcPct val="0"/>
              </a:spcBef>
              <a:buFont typeface="Wingdings" panose="05000000000000000000" pitchFamily="2" charset="2"/>
              <a:buChar char="q"/>
              <a:defRPr/>
            </a:pPr>
            <a:r>
              <a:rPr lang="ar-SA" b="1" dirty="0">
                <a:latin typeface="Calibri" panose="020F0502020204030204" pitchFamily="34" charset="0"/>
                <a:ea typeface="Tahoma" panose="020B0604030504040204" pitchFamily="34" charset="0"/>
                <a:cs typeface="+mj-cs"/>
              </a:rPr>
              <a:t>الرغبات</a:t>
            </a:r>
          </a:p>
          <a:p>
            <a:pPr lvl="0" algn="just" rtl="1">
              <a:lnSpc>
                <a:spcPct val="150000"/>
              </a:lnSpc>
              <a:spcBef>
                <a:spcPct val="0"/>
              </a:spcBef>
              <a:defRPr/>
            </a:pPr>
            <a:r>
              <a:rPr lang="ar-SA" b="1" dirty="0">
                <a:latin typeface="Calibri" panose="020F0502020204030204" pitchFamily="34" charset="0"/>
                <a:ea typeface="Tahoma" panose="020B0604030504040204" pitchFamily="34" charset="0"/>
                <a:cs typeface="+mj-cs"/>
              </a:rPr>
              <a:t>تمثل الرغبات الشكل الذي تتخذه الحاجات الإنسانية عندما تتأثر بالثقافة والبيئة الاجتماعية والخصائص الشخصية للفرد. فالحاجة الأساسية قد تكون واحدة، لكن طريقة إشباعها تختلف باختلاف الأفراد والمجتمعات.</a:t>
            </a:r>
          </a:p>
          <a:p>
            <a:pPr lvl="0" algn="just" rtl="1">
              <a:lnSpc>
                <a:spcPct val="150000"/>
              </a:lnSpc>
              <a:spcBef>
                <a:spcPct val="0"/>
              </a:spcBef>
              <a:defRPr/>
            </a:pPr>
            <a:endParaRPr lang="ar-SA" b="1" dirty="0">
              <a:latin typeface="Calibri" panose="020F0502020204030204" pitchFamily="34" charset="0"/>
              <a:ea typeface="Tahoma" panose="020B0604030504040204" pitchFamily="34" charset="0"/>
              <a:cs typeface="+mj-cs"/>
            </a:endParaRPr>
          </a:p>
          <a:p>
            <a:pPr marL="285750" lvl="0" indent="-285750" algn="just" rtl="1">
              <a:lnSpc>
                <a:spcPct val="150000"/>
              </a:lnSpc>
              <a:spcBef>
                <a:spcPct val="0"/>
              </a:spcBef>
              <a:buFont typeface="Wingdings" panose="05000000000000000000" pitchFamily="2" charset="2"/>
              <a:buChar char="q"/>
              <a:defRPr/>
            </a:pPr>
            <a:r>
              <a:rPr lang="ar-SA" b="1" dirty="0">
                <a:latin typeface="Calibri" panose="020F0502020204030204" pitchFamily="34" charset="0"/>
                <a:ea typeface="Tahoma" panose="020B0604030504040204" pitchFamily="34" charset="0"/>
                <a:cs typeface="+mj-cs"/>
              </a:rPr>
              <a:t>الطلب</a:t>
            </a:r>
          </a:p>
          <a:p>
            <a:pPr lvl="0" algn="just" rtl="1">
              <a:lnSpc>
                <a:spcPct val="150000"/>
              </a:lnSpc>
              <a:spcBef>
                <a:spcPct val="0"/>
              </a:spcBef>
              <a:defRPr/>
            </a:pPr>
            <a:r>
              <a:rPr lang="ar-SA" b="1" dirty="0">
                <a:latin typeface="Calibri" panose="020F0502020204030204" pitchFamily="34" charset="0"/>
                <a:ea typeface="Tahoma" panose="020B0604030504040204" pitchFamily="34" charset="0"/>
                <a:cs typeface="+mj-cs"/>
              </a:rPr>
              <a:t>ينشأ الطلب عندما تقترن الرغبة بالقدرة الشرائية والموارد اللازمة للحصول على المنتج أو الخدمة. وبالتالي فإن جميع الطلبات هي رغبات مدعومة بالقدرة على الشراء.</a:t>
            </a:r>
          </a:p>
          <a:p>
            <a:pPr lvl="0" algn="just" rtl="1">
              <a:lnSpc>
                <a:spcPct val="150000"/>
              </a:lnSpc>
              <a:spcBef>
                <a:spcPct val="0"/>
              </a:spcBef>
              <a:defRPr/>
            </a:pPr>
            <a:endParaRPr lang="ar-SA" sz="1050" b="1" dirty="0">
              <a:latin typeface="Calibri" panose="020F0502020204030204" pitchFamily="34" charset="0"/>
              <a:ea typeface="Tahoma" panose="020B0604030504040204" pitchFamily="34" charset="0"/>
              <a:cs typeface="+mj-cs"/>
            </a:endParaRPr>
          </a:p>
          <a:p>
            <a:pPr lvl="0" algn="ctr" rtl="1">
              <a:lnSpc>
                <a:spcPct val="150000"/>
              </a:lnSpc>
              <a:spcBef>
                <a:spcPct val="0"/>
              </a:spcBef>
              <a:defRPr/>
            </a:pPr>
            <a:r>
              <a:rPr lang="ar-SA" b="1" dirty="0">
                <a:latin typeface="Calibri" panose="020F0502020204030204" pitchFamily="34" charset="0"/>
                <a:ea typeface="Tahoma" panose="020B0604030504040204" pitchFamily="34" charset="0"/>
                <a:cs typeface="+mj-cs"/>
              </a:rPr>
              <a:t>العلاقة بين المفاهيم</a:t>
            </a:r>
          </a:p>
          <a:p>
            <a:pPr lvl="0" algn="ctr" rtl="1">
              <a:lnSpc>
                <a:spcPct val="150000"/>
              </a:lnSpc>
              <a:spcBef>
                <a:spcPct val="0"/>
              </a:spcBef>
              <a:defRPr/>
            </a:pPr>
            <a:r>
              <a:rPr lang="ar-SA" dirty="0">
                <a:latin typeface="Calibri" panose="020F0502020204030204" pitchFamily="34" charset="0"/>
                <a:ea typeface="Tahoma" panose="020B0604030504040204" pitchFamily="34" charset="0"/>
                <a:cs typeface="+mj-cs"/>
              </a:rPr>
              <a:t>الحاجة + التأثيرات الثقافية والشخصية = الرغبة</a:t>
            </a:r>
          </a:p>
          <a:p>
            <a:pPr lvl="0" algn="ctr" rtl="1">
              <a:lnSpc>
                <a:spcPct val="150000"/>
              </a:lnSpc>
              <a:spcBef>
                <a:spcPct val="0"/>
              </a:spcBef>
              <a:defRPr/>
            </a:pPr>
            <a:r>
              <a:rPr lang="ar-SA" dirty="0">
                <a:latin typeface="Calibri" panose="020F0502020204030204" pitchFamily="34" charset="0"/>
                <a:ea typeface="Tahoma" panose="020B0604030504040204" pitchFamily="34" charset="0"/>
                <a:cs typeface="+mj-cs"/>
              </a:rPr>
              <a:t>الرغبة + القدرة الشرائية = الطلب</a:t>
            </a:r>
          </a:p>
        </p:txBody>
      </p:sp>
    </p:spTree>
    <p:extLst>
      <p:ext uri="{BB962C8B-B14F-4D97-AF65-F5344CB8AC3E}">
        <p14:creationId xmlns:p14="http://schemas.microsoft.com/office/powerpoint/2010/main" val="641196880"/>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59486-F868-B9E3-7887-1956D3B11CD5}"/>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12824EF-F432-F30F-E49F-492E904FFBA4}"/>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DA311A87-5B63-ECA9-FD51-35556B5CF0C6}"/>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0BCEB7-DE9B-FB24-CE7B-F016579F2E34}"/>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1D9C48A-A224-F5A8-045E-F402F96CCAB0}"/>
              </a:ext>
            </a:extLst>
          </p:cNvPr>
          <p:cNvSpPr/>
          <p:nvPr/>
        </p:nvSpPr>
        <p:spPr>
          <a:xfrm>
            <a:off x="198261" y="1070308"/>
            <a:ext cx="10604526" cy="5708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289C05A-FA29-1241-E9BC-97ADA5A28A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CCB695EB-55EA-8AB7-01E1-DEB9C7CB5A80}"/>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a:extLst>
              <a:ext uri="{FF2B5EF4-FFF2-40B4-BE49-F238E27FC236}">
                <a16:creationId xmlns:a16="http://schemas.microsoft.com/office/drawing/2014/main" id="{CE034EA3-DB70-EC8F-D1AA-3B1A73A038CE}"/>
              </a:ext>
            </a:extLst>
          </p:cNvPr>
          <p:cNvSpPr/>
          <p:nvPr/>
        </p:nvSpPr>
        <p:spPr>
          <a:xfrm>
            <a:off x="4683760" y="3033424"/>
            <a:ext cx="5770880" cy="2345322"/>
          </a:xfrm>
          <a:prstGeom prst="rect">
            <a:avLst/>
          </a:prstGeom>
        </p:spPr>
        <p:txBody>
          <a:bodyPr wrap="square" anchor="ctr">
            <a:spAutoFit/>
          </a:bodyPr>
          <a:lstStyle/>
          <a:p>
            <a:pPr lvl="0" algn="just" rtl="1">
              <a:lnSpc>
                <a:spcPct val="150000"/>
              </a:lnSpc>
              <a:spcBef>
                <a:spcPct val="0"/>
              </a:spcBef>
              <a:defRPr/>
            </a:pPr>
            <a:r>
              <a:rPr lang="ar-SA" sz="2000" b="1" dirty="0">
                <a:latin typeface="Calibri" panose="020F0502020204030204" pitchFamily="34" charset="0"/>
                <a:ea typeface="Tahoma" panose="020B0604030504040204" pitchFamily="34" charset="0"/>
                <a:cs typeface="+mj-cs"/>
              </a:rPr>
              <a:t>تشير المنافع إلى النتائج أو القيم التي يسعى المستهلك إلى الحصول عليها من المنتج أو الخدمة بهدف إشباع حاجاته ورغباته. وتمثل المنافع المحرك الأساسي للسلوك الشرائي، حيث لا يشتري المستهلك المنتج لذاته، وإنما لما يقدمه من فوائد ومزايا تساعده على حل مشكلة أو تحقيق منفعة معينة.</a:t>
            </a:r>
          </a:p>
        </p:txBody>
      </p:sp>
      <p:pic>
        <p:nvPicPr>
          <p:cNvPr id="4" name="Picture 3">
            <a:extLst>
              <a:ext uri="{FF2B5EF4-FFF2-40B4-BE49-F238E27FC236}">
                <a16:creationId xmlns:a16="http://schemas.microsoft.com/office/drawing/2014/main" id="{AF849A99-E87F-A655-F4D4-AB8768FDC0CB}"/>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E791E1D8-0952-2A77-665E-42161BC32A1D}"/>
              </a:ext>
            </a:extLst>
          </p:cNvPr>
          <p:cNvSpPr/>
          <p:nvPr/>
        </p:nvSpPr>
        <p:spPr>
          <a:xfrm>
            <a:off x="7477760" y="2097861"/>
            <a:ext cx="2885441" cy="823752"/>
          </a:xfrm>
          <a:prstGeom prst="rect">
            <a:avLst/>
          </a:prstGeom>
        </p:spPr>
        <p:txBody>
          <a:bodyPr wrap="square" anchor="ctr">
            <a:spAutoFit/>
          </a:bodyPr>
          <a:lstStyle/>
          <a:p>
            <a:pPr lvl="0" algn="just" rtl="1">
              <a:lnSpc>
                <a:spcPct val="150000"/>
              </a:lnSpc>
              <a:spcBef>
                <a:spcPct val="0"/>
              </a:spcBef>
              <a:defRPr/>
            </a:pPr>
            <a:r>
              <a:rPr lang="ar-SA" sz="3600" b="1" dirty="0">
                <a:solidFill>
                  <a:srgbClr val="00B0F0"/>
                </a:solidFill>
                <a:latin typeface="Calibri" panose="020F0502020204030204" pitchFamily="34" charset="0"/>
                <a:ea typeface="Tahoma" panose="020B0604030504040204" pitchFamily="34" charset="0"/>
                <a:cs typeface="+mj-cs"/>
              </a:rPr>
              <a:t>المنافع</a:t>
            </a:r>
            <a:endParaRPr lang="ar-SA" sz="1400" b="1" dirty="0">
              <a:latin typeface="Calibri" panose="020F0502020204030204" pitchFamily="34" charset="0"/>
              <a:ea typeface="Tahoma" panose="020B0604030504040204" pitchFamily="34" charset="0"/>
              <a:cs typeface="+mj-cs"/>
            </a:endParaRPr>
          </a:p>
        </p:txBody>
      </p:sp>
      <p:pic>
        <p:nvPicPr>
          <p:cNvPr id="3" name="Picture 2" descr="صورة منشور القصة">
            <a:extLst>
              <a:ext uri="{FF2B5EF4-FFF2-40B4-BE49-F238E27FC236}">
                <a16:creationId xmlns:a16="http://schemas.microsoft.com/office/drawing/2014/main" id="{D4144DA0-90F4-4AC4-5B5E-152A0877D628}"/>
              </a:ext>
            </a:extLst>
          </p:cNvPr>
          <p:cNvPicPr>
            <a:picLocks noChangeAspect="1"/>
          </p:cNvPicPr>
          <p:nvPr/>
        </p:nvPicPr>
        <p:blipFill>
          <a:blip r:embed="rId6"/>
          <a:stretch>
            <a:fillRect/>
          </a:stretch>
        </p:blipFill>
        <p:spPr>
          <a:xfrm>
            <a:off x="394956" y="2406247"/>
            <a:ext cx="3741420" cy="3741420"/>
          </a:xfrm>
          <a:prstGeom prst="rect">
            <a:avLst/>
          </a:prstGeom>
        </p:spPr>
      </p:pic>
    </p:spTree>
    <p:extLst>
      <p:ext uri="{BB962C8B-B14F-4D97-AF65-F5344CB8AC3E}">
        <p14:creationId xmlns:p14="http://schemas.microsoft.com/office/powerpoint/2010/main" val="2985578375"/>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7BDF9-DC09-3127-FB64-B77107A473D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E254687-91A7-4176-3904-3F3F0AFB1EFB}"/>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45063779-5F7D-4F0B-E582-7A7E58A1E613}"/>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8F6015-C2B6-B59E-6438-9792DDDD6917}"/>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6A0EC93-373E-939E-418D-1BF22A77490F}"/>
              </a:ext>
            </a:extLst>
          </p:cNvPr>
          <p:cNvSpPr/>
          <p:nvPr/>
        </p:nvSpPr>
        <p:spPr>
          <a:xfrm>
            <a:off x="198260" y="1070308"/>
            <a:ext cx="11434939" cy="5708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DDD4280-AE59-D0BD-91A0-27E6CA475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E931EEA2-3530-E552-5FBA-07F6BFB9318D}"/>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a:extLst>
              <a:ext uri="{FF2B5EF4-FFF2-40B4-BE49-F238E27FC236}">
                <a16:creationId xmlns:a16="http://schemas.microsoft.com/office/drawing/2014/main" id="{E33A629D-3087-11D3-74C8-72406FC75E5B}"/>
              </a:ext>
            </a:extLst>
          </p:cNvPr>
          <p:cNvSpPr/>
          <p:nvPr/>
        </p:nvSpPr>
        <p:spPr>
          <a:xfrm>
            <a:off x="1093792" y="1726644"/>
            <a:ext cx="10256379" cy="4961423"/>
          </a:xfrm>
          <a:prstGeom prst="rect">
            <a:avLst/>
          </a:prstGeom>
        </p:spPr>
        <p:txBody>
          <a:bodyPr wrap="square" anchor="ctr">
            <a:spAutoFit/>
          </a:bodyPr>
          <a:lstStyle/>
          <a:p>
            <a:pPr lvl="0" algn="just" rtl="1">
              <a:lnSpc>
                <a:spcPct val="150000"/>
              </a:lnSpc>
              <a:spcBef>
                <a:spcPct val="0"/>
              </a:spcBef>
              <a:defRPr/>
            </a:pPr>
            <a:r>
              <a:rPr lang="ar-SA" sz="2000" b="1" dirty="0">
                <a:latin typeface="Calibri" panose="020F0502020204030204" pitchFamily="34" charset="0"/>
                <a:ea typeface="Tahoma" panose="020B0604030504040204" pitchFamily="34" charset="0"/>
                <a:cs typeface="+mj-cs"/>
              </a:rPr>
              <a:t>يتم إشباع احتياجات العملاء ورغباتهم من خلال عروض السوق، وهي مجموعة من المنتجات أو الخدمات أو المعلومات أو الخبرات التي تقدمها المؤسسة للسوق بهدف تلبية حاجة أو رغبة محددة.</a:t>
            </a:r>
          </a:p>
          <a:p>
            <a:pPr lvl="0" algn="just" rtl="1">
              <a:lnSpc>
                <a:spcPct val="150000"/>
              </a:lnSpc>
              <a:spcBef>
                <a:spcPct val="0"/>
              </a:spcBef>
              <a:defRPr/>
            </a:pPr>
            <a:r>
              <a:rPr lang="ar-SA" sz="2000" b="1" dirty="0">
                <a:latin typeface="Calibri" panose="020F0502020204030204" pitchFamily="34" charset="0"/>
                <a:ea typeface="Tahoma" panose="020B0604030504040204" pitchFamily="34" charset="0"/>
                <a:cs typeface="+mj-cs"/>
              </a:rPr>
              <a:t>تشمل عروض السوق:</a:t>
            </a:r>
          </a:p>
          <a:p>
            <a:pPr lvl="0" algn="just" rtl="1">
              <a:spcBef>
                <a:spcPct val="0"/>
              </a:spcBef>
              <a:defRPr/>
            </a:pPr>
            <a:r>
              <a:rPr lang="ar-SA" sz="2000" b="1" dirty="0">
                <a:latin typeface="Calibri" panose="020F0502020204030204" pitchFamily="34" charset="0"/>
                <a:ea typeface="Tahoma" panose="020B0604030504040204" pitchFamily="34" charset="0"/>
                <a:cs typeface="+mj-cs"/>
              </a:rPr>
              <a:t>• المنتجات المادية.</a:t>
            </a:r>
          </a:p>
          <a:p>
            <a:pPr lvl="0" algn="just" rtl="1">
              <a:spcBef>
                <a:spcPct val="0"/>
              </a:spcBef>
              <a:defRPr/>
            </a:pPr>
            <a:r>
              <a:rPr lang="ar-SA" sz="2000" b="1" dirty="0">
                <a:latin typeface="Calibri" panose="020F0502020204030204" pitchFamily="34" charset="0"/>
                <a:ea typeface="Tahoma" panose="020B0604030504040204" pitchFamily="34" charset="0"/>
                <a:cs typeface="+mj-cs"/>
              </a:rPr>
              <a:t>• الخدمات.</a:t>
            </a:r>
          </a:p>
          <a:p>
            <a:pPr lvl="0" algn="just" rtl="1">
              <a:spcBef>
                <a:spcPct val="0"/>
              </a:spcBef>
              <a:defRPr/>
            </a:pPr>
            <a:r>
              <a:rPr lang="ar-SA" sz="2000" b="1" dirty="0">
                <a:latin typeface="Calibri" panose="020F0502020204030204" pitchFamily="34" charset="0"/>
                <a:ea typeface="Tahoma" panose="020B0604030504040204" pitchFamily="34" charset="0"/>
                <a:cs typeface="+mj-cs"/>
              </a:rPr>
              <a:t>• الأشخاص.</a:t>
            </a:r>
          </a:p>
          <a:p>
            <a:pPr lvl="0" algn="just" rtl="1">
              <a:spcBef>
                <a:spcPct val="0"/>
              </a:spcBef>
              <a:defRPr/>
            </a:pPr>
            <a:r>
              <a:rPr lang="ar-SA" sz="2000" b="1" dirty="0">
                <a:latin typeface="Calibri" panose="020F0502020204030204" pitchFamily="34" charset="0"/>
                <a:ea typeface="Tahoma" panose="020B0604030504040204" pitchFamily="34" charset="0"/>
                <a:cs typeface="+mj-cs"/>
              </a:rPr>
              <a:t>• الأماكن.</a:t>
            </a:r>
          </a:p>
          <a:p>
            <a:pPr lvl="0" algn="just" rtl="1">
              <a:spcBef>
                <a:spcPct val="0"/>
              </a:spcBef>
              <a:defRPr/>
            </a:pPr>
            <a:r>
              <a:rPr lang="ar-SA" sz="2000" b="1" dirty="0">
                <a:latin typeface="Calibri" panose="020F0502020204030204" pitchFamily="34" charset="0"/>
                <a:ea typeface="Tahoma" panose="020B0604030504040204" pitchFamily="34" charset="0"/>
                <a:cs typeface="+mj-cs"/>
              </a:rPr>
              <a:t>• المنظمات.</a:t>
            </a:r>
          </a:p>
          <a:p>
            <a:pPr lvl="0" algn="just" rtl="1">
              <a:spcBef>
                <a:spcPct val="0"/>
              </a:spcBef>
              <a:defRPr/>
            </a:pPr>
            <a:r>
              <a:rPr lang="ar-SA" sz="2000" b="1" dirty="0">
                <a:latin typeface="Calibri" panose="020F0502020204030204" pitchFamily="34" charset="0"/>
                <a:ea typeface="Tahoma" panose="020B0604030504040204" pitchFamily="34" charset="0"/>
                <a:cs typeface="+mj-cs"/>
              </a:rPr>
              <a:t>• المعلومات.</a:t>
            </a:r>
          </a:p>
          <a:p>
            <a:pPr lvl="0" algn="just" rtl="1">
              <a:spcBef>
                <a:spcPct val="0"/>
              </a:spcBef>
              <a:defRPr/>
            </a:pPr>
            <a:r>
              <a:rPr lang="ar-SA" sz="2000" b="1" dirty="0">
                <a:latin typeface="Calibri" panose="020F0502020204030204" pitchFamily="34" charset="0"/>
                <a:ea typeface="Tahoma" panose="020B0604030504040204" pitchFamily="34" charset="0"/>
                <a:cs typeface="+mj-cs"/>
              </a:rPr>
              <a:t>• الأفكار.</a:t>
            </a:r>
          </a:p>
          <a:p>
            <a:pPr lvl="0" algn="just" rtl="1">
              <a:lnSpc>
                <a:spcPct val="150000"/>
              </a:lnSpc>
              <a:spcBef>
                <a:spcPct val="0"/>
              </a:spcBef>
              <a:defRPr/>
            </a:pPr>
            <a:r>
              <a:rPr lang="ar-SA" sz="2000" b="1" dirty="0">
                <a:latin typeface="Calibri" panose="020F0502020204030204" pitchFamily="34" charset="0"/>
                <a:ea typeface="Tahoma" panose="020B0604030504040204" pitchFamily="34" charset="0"/>
                <a:cs typeface="+mj-cs"/>
              </a:rPr>
              <a:t>❖ قصر النظر التسويق</a:t>
            </a:r>
          </a:p>
          <a:p>
            <a:pPr lvl="0" algn="just" rtl="1">
              <a:lnSpc>
                <a:spcPct val="150000"/>
              </a:lnSpc>
              <a:spcBef>
                <a:spcPct val="0"/>
              </a:spcBef>
              <a:defRPr/>
            </a:pPr>
            <a:r>
              <a:rPr lang="ar-SA" sz="2000" b="1" dirty="0" err="1">
                <a:latin typeface="Calibri" panose="020F0502020204030204" pitchFamily="34" charset="0"/>
                <a:ea typeface="Tahoma" panose="020B0604030504040204" pitchFamily="34" charset="0"/>
                <a:cs typeface="+mj-cs"/>
              </a:rPr>
              <a:t>ييشير</a:t>
            </a:r>
            <a:r>
              <a:rPr lang="ar-SA" sz="2000" b="1" dirty="0">
                <a:latin typeface="Calibri" panose="020F0502020204030204" pitchFamily="34" charset="0"/>
                <a:ea typeface="Tahoma" panose="020B0604030504040204" pitchFamily="34" charset="0"/>
                <a:cs typeface="+mj-cs"/>
              </a:rPr>
              <a:t> إلى الخطأ الذي تقع فيه بعض المؤسسات عندما تركز على المنتج ذاته وخصائصه المادية، بدلاً من التركيز على المنافع والقيمة التي يحصل عليها العميل من استخدامه.</a:t>
            </a:r>
          </a:p>
        </p:txBody>
      </p:sp>
      <p:pic>
        <p:nvPicPr>
          <p:cNvPr id="4" name="Picture 3">
            <a:extLst>
              <a:ext uri="{FF2B5EF4-FFF2-40B4-BE49-F238E27FC236}">
                <a16:creationId xmlns:a16="http://schemas.microsoft.com/office/drawing/2014/main" id="{F6EE300F-D8A5-3477-F2C7-DE65A3AD63FD}"/>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0037DABC-472C-2164-E150-C208D9C450D6}"/>
              </a:ext>
            </a:extLst>
          </p:cNvPr>
          <p:cNvSpPr/>
          <p:nvPr/>
        </p:nvSpPr>
        <p:spPr>
          <a:xfrm>
            <a:off x="4064663" y="973247"/>
            <a:ext cx="2885441" cy="823752"/>
          </a:xfrm>
          <a:prstGeom prst="rect">
            <a:avLst/>
          </a:prstGeom>
        </p:spPr>
        <p:txBody>
          <a:bodyPr wrap="square" anchor="ctr">
            <a:spAutoFit/>
          </a:bodyPr>
          <a:lstStyle/>
          <a:p>
            <a:pPr lvl="0" algn="just" rtl="1">
              <a:lnSpc>
                <a:spcPct val="150000"/>
              </a:lnSpc>
              <a:spcBef>
                <a:spcPct val="0"/>
              </a:spcBef>
              <a:defRPr/>
            </a:pPr>
            <a:r>
              <a:rPr lang="ar-SA" sz="3600" b="1" dirty="0">
                <a:solidFill>
                  <a:srgbClr val="00B0F0"/>
                </a:solidFill>
                <a:latin typeface="Calibri" panose="020F0502020204030204" pitchFamily="34" charset="0"/>
                <a:ea typeface="Tahoma" panose="020B0604030504040204" pitchFamily="34" charset="0"/>
                <a:cs typeface="+mj-cs"/>
              </a:rPr>
              <a:t>عروض السوق</a:t>
            </a:r>
            <a:endParaRPr lang="ar-SA" sz="1400" b="1" dirty="0">
              <a:latin typeface="Calibri" panose="020F0502020204030204" pitchFamily="34" charset="0"/>
              <a:ea typeface="Tahoma" panose="020B0604030504040204" pitchFamily="34" charset="0"/>
              <a:cs typeface="+mj-cs"/>
            </a:endParaRPr>
          </a:p>
        </p:txBody>
      </p:sp>
      <p:pic>
        <p:nvPicPr>
          <p:cNvPr id="10" name="Picture 9">
            <a:extLst>
              <a:ext uri="{FF2B5EF4-FFF2-40B4-BE49-F238E27FC236}">
                <a16:creationId xmlns:a16="http://schemas.microsoft.com/office/drawing/2014/main" id="{6706DFC2-F688-AFAE-3D61-4545E039DA91}"/>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689002" y="2223624"/>
            <a:ext cx="3564067" cy="3564067"/>
          </a:xfrm>
          <a:prstGeom prst="rect">
            <a:avLst/>
          </a:prstGeom>
        </p:spPr>
      </p:pic>
    </p:spTree>
    <p:extLst>
      <p:ext uri="{BB962C8B-B14F-4D97-AF65-F5344CB8AC3E}">
        <p14:creationId xmlns:p14="http://schemas.microsoft.com/office/powerpoint/2010/main" val="3994556450"/>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06B01-F35A-78D7-CA40-6F8B38B836A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8098CF9-B92A-FF5B-FBDC-7A4B83F6FDA1}"/>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F694BBB4-D88C-4BD1-A8E2-BCD7C507EA52}"/>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6944FA2-2D54-45E3-9A2A-9773F6CAEDFC}"/>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075FC52-71C1-9C62-820A-C15761B328A6}"/>
              </a:ext>
            </a:extLst>
          </p:cNvPr>
          <p:cNvSpPr/>
          <p:nvPr/>
        </p:nvSpPr>
        <p:spPr>
          <a:xfrm>
            <a:off x="198260" y="1070308"/>
            <a:ext cx="11434939" cy="5708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A4AAED7-C3AF-7FEB-CB06-81A746A158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F26F7067-BCB5-C342-27E1-5F8C8081BC45}"/>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E89CB7A5-9F09-3E95-D6E4-C3392DC60185}"/>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F8EEA9D2-6640-CDAD-3E90-49A3446CA851}"/>
              </a:ext>
            </a:extLst>
          </p:cNvPr>
          <p:cNvSpPr/>
          <p:nvPr/>
        </p:nvSpPr>
        <p:spPr>
          <a:xfrm>
            <a:off x="4313966" y="1323562"/>
            <a:ext cx="3564067" cy="823752"/>
          </a:xfrm>
          <a:prstGeom prst="rect">
            <a:avLst/>
          </a:prstGeom>
        </p:spPr>
        <p:txBody>
          <a:bodyPr wrap="square" anchor="ctr">
            <a:spAutoFit/>
          </a:bodyPr>
          <a:lstStyle/>
          <a:p>
            <a:pPr lvl="0" algn="just" rtl="1">
              <a:lnSpc>
                <a:spcPct val="150000"/>
              </a:lnSpc>
              <a:spcBef>
                <a:spcPct val="0"/>
              </a:spcBef>
              <a:defRPr/>
            </a:pPr>
            <a:r>
              <a:rPr lang="ar-SA" sz="3600" b="1" dirty="0">
                <a:solidFill>
                  <a:srgbClr val="00B0F0"/>
                </a:solidFill>
                <a:latin typeface="Calibri" panose="020F0502020204030204" pitchFamily="34" charset="0"/>
                <a:ea typeface="Tahoma" panose="020B0604030504040204" pitchFamily="34" charset="0"/>
                <a:cs typeface="+mj-cs"/>
              </a:rPr>
              <a:t>القيمة المقدمة للعميل</a:t>
            </a:r>
            <a:endParaRPr lang="ar-SA" sz="1400" b="1" dirty="0">
              <a:latin typeface="Calibri" panose="020F0502020204030204" pitchFamily="34" charset="0"/>
              <a:ea typeface="Tahoma" panose="020B0604030504040204" pitchFamily="34" charset="0"/>
              <a:cs typeface="+mj-cs"/>
            </a:endParaRPr>
          </a:p>
        </p:txBody>
      </p:sp>
      <p:pic>
        <p:nvPicPr>
          <p:cNvPr id="10" name="Picture 9">
            <a:extLst>
              <a:ext uri="{FF2B5EF4-FFF2-40B4-BE49-F238E27FC236}">
                <a16:creationId xmlns:a16="http://schemas.microsoft.com/office/drawing/2014/main" id="{2DC18991-9E9F-755E-3AF4-BC3F6F34455C}"/>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428115" y="3043699"/>
            <a:ext cx="3564067" cy="3564067"/>
          </a:xfrm>
          <a:prstGeom prst="rect">
            <a:avLst/>
          </a:prstGeom>
        </p:spPr>
      </p:pic>
      <p:sp>
        <p:nvSpPr>
          <p:cNvPr id="3" name="TextBox 2">
            <a:extLst>
              <a:ext uri="{FF2B5EF4-FFF2-40B4-BE49-F238E27FC236}">
                <a16:creationId xmlns:a16="http://schemas.microsoft.com/office/drawing/2014/main" id="{D8351E07-F093-F1D3-AF63-D1DDE4155451}"/>
              </a:ext>
            </a:extLst>
          </p:cNvPr>
          <p:cNvSpPr txBox="1"/>
          <p:nvPr/>
        </p:nvSpPr>
        <p:spPr>
          <a:xfrm>
            <a:off x="3291840" y="2434451"/>
            <a:ext cx="8058331" cy="4019924"/>
          </a:xfrm>
          <a:prstGeom prst="rect">
            <a:avLst/>
          </a:prstGeom>
          <a:noFill/>
        </p:spPr>
        <p:txBody>
          <a:bodyPr wrap="square" rtlCol="0">
            <a:spAutoFit/>
          </a:bodyPr>
          <a:lstStyle/>
          <a:p>
            <a:pPr algn="just" rtl="1"/>
            <a:r>
              <a:rPr lang="ar-SA" b="1" dirty="0">
                <a:cs typeface="+mj-cs"/>
              </a:rPr>
              <a:t>تُعد القيمة المقدمة للعميل من المفاهيم الأساسية في التسويق الحديث، حيث يرى كوتلر </a:t>
            </a:r>
            <a:r>
              <a:rPr lang="ar-SA" b="1" dirty="0" err="1">
                <a:cs typeface="+mj-cs"/>
              </a:rPr>
              <a:t>وأرمسترونغ</a:t>
            </a:r>
            <a:r>
              <a:rPr lang="ar-SA" b="1" dirty="0">
                <a:cs typeface="+mj-cs"/>
              </a:rPr>
              <a:t> أن نجاح المؤسسة يعتمد على قدرتها على تقديم منافع تلبي احتياجات العملاء ورغباتهم بصورة أفضل من المنافسين. ويقصد بالقيمة المنافع التي يتوقع العميل الحصول عليها من المنتج أو الخدمة مقابل ما يتحمله من تكلفة أو جهد للحصول عليها. لذلك فإن العميل لا يشتري المنتج لذاته، وإنما يشتري المنفعة أو الحل الذي يقدمه له ذلك المنتج. وتنشأ القيمة عندما يمتلك المنتج أو الخدمة القدرة على إشباع حاجة أو رغبة لدى العميل. فكلما زادت قدرة المنتج على تحقيق المنفعة المطلوبة، ارتفع مستوى القيمة المدركة لدى العميل.</a:t>
            </a:r>
            <a:endParaRPr lang="en-US" b="1" dirty="0">
              <a:cs typeface="+mj-cs"/>
            </a:endParaRPr>
          </a:p>
          <a:p>
            <a:pPr algn="just" rtl="1"/>
            <a:endParaRPr lang="en-US" b="1" dirty="0">
              <a:cs typeface="+mj-cs"/>
            </a:endParaRPr>
          </a:p>
          <a:p>
            <a:pPr algn="just" rtl="1"/>
            <a:r>
              <a:rPr lang="ar-SA" b="1" dirty="0">
                <a:cs typeface="+mj-cs"/>
              </a:rPr>
              <a:t>❖ مثال تطبيقي</a:t>
            </a:r>
            <a:endParaRPr lang="en-US" b="1" dirty="0">
              <a:cs typeface="+mj-cs"/>
            </a:endParaRPr>
          </a:p>
          <a:p>
            <a:pPr algn="just" rtl="1"/>
            <a:r>
              <a:rPr lang="ar-SA" b="1" dirty="0">
                <a:cs typeface="+mj-cs"/>
              </a:rPr>
              <a:t>عندما يشترك أحد العملاء في خدمة توصيل الطعام، فإنه لا يشتري التطبيق بحد ذاته، بل يشتري المنفعة المتمثلة في توفير الوقت والجهد وسهولة الوصول إلى المطاعم المختلفة. وبالتالي فإن القيمة الحقيقية تكمن في المنفعة المتحققة وليس في الخدمة بصورتها المادية.</a:t>
            </a:r>
            <a:endParaRPr lang="en-US" b="1" dirty="0">
              <a:cs typeface="+mj-cs"/>
            </a:endParaRPr>
          </a:p>
          <a:p>
            <a:pPr algn="just" rtl="1"/>
            <a:endParaRPr lang="en-US" b="1" dirty="0">
              <a:cs typeface="+mj-cs"/>
            </a:endParaRPr>
          </a:p>
          <a:p>
            <a:pPr algn="just" rtl="1"/>
            <a:r>
              <a:rPr lang="ar-SA" b="1" dirty="0">
                <a:cs typeface="+mj-cs"/>
              </a:rPr>
              <a:t>في الفكر التسويقي الحديث لا يشتري العملاء المنتجات، بل يشترون المنافع والقيم التي تقدمها تلك المنتجات. ولذلك فإن جوهر التسويق يتمثل في خلق قيمة حقيقية للعميل والمحافظة عليها.</a:t>
            </a:r>
            <a:endParaRPr lang="en-US" b="1" dirty="0">
              <a:cs typeface="+mj-cs"/>
            </a:endParaRPr>
          </a:p>
        </p:txBody>
      </p:sp>
    </p:spTree>
    <p:extLst>
      <p:ext uri="{BB962C8B-B14F-4D97-AF65-F5344CB8AC3E}">
        <p14:creationId xmlns:p14="http://schemas.microsoft.com/office/powerpoint/2010/main" val="1923808864"/>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704B44-ED80-9698-2AA9-70736BF75C88}"/>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A28916F-A5CD-6DF5-49B4-70B1FB3F975C}"/>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7FE23895-7604-825B-B280-477794F357FD}"/>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A5E4F0-E212-35A9-4774-8E3FB100107C}"/>
              </a:ext>
            </a:extLst>
          </p:cNvPr>
          <p:cNvSpPr/>
          <p:nvPr/>
        </p:nvSpPr>
        <p:spPr>
          <a:xfrm>
            <a:off x="8464323" y="1610665"/>
            <a:ext cx="4128422" cy="4612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BC767F6-500D-75A0-AD19-6B9E8623E778}"/>
              </a:ext>
            </a:extLst>
          </p:cNvPr>
          <p:cNvSpPr/>
          <p:nvPr/>
        </p:nvSpPr>
        <p:spPr>
          <a:xfrm>
            <a:off x="198260" y="1070308"/>
            <a:ext cx="11577180" cy="5708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6996E47-86C8-E591-C04F-88D3B452E70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F57FB922-41B0-7E9B-A671-DA92FF782B5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427CB7DC-D1EE-25EA-5297-1ABEB5B3C287}"/>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40C8EEBA-A9C6-E8EF-7BF2-3F8E6373D0C3}"/>
              </a:ext>
            </a:extLst>
          </p:cNvPr>
          <p:cNvSpPr/>
          <p:nvPr/>
        </p:nvSpPr>
        <p:spPr>
          <a:xfrm>
            <a:off x="1799976" y="1015989"/>
            <a:ext cx="7036204" cy="661207"/>
          </a:xfrm>
          <a:prstGeom prst="rect">
            <a:avLst/>
          </a:prstGeom>
        </p:spPr>
        <p:txBody>
          <a:bodyPr wrap="square" anchor="ctr">
            <a:spAutoFit/>
          </a:bodyPr>
          <a:lstStyle/>
          <a:p>
            <a:pPr lvl="0" algn="just" rtl="1">
              <a:lnSpc>
                <a:spcPct val="150000"/>
              </a:lnSpc>
              <a:spcBef>
                <a:spcPct val="0"/>
              </a:spcBef>
              <a:defRPr/>
            </a:pPr>
            <a:r>
              <a:rPr lang="ar-SA" sz="2800" b="1" dirty="0">
                <a:solidFill>
                  <a:srgbClr val="00B0F0"/>
                </a:solidFill>
                <a:latin typeface="Calibri" panose="020F0502020204030204" pitchFamily="34" charset="0"/>
                <a:ea typeface="Tahoma" panose="020B0604030504040204" pitchFamily="34" charset="0"/>
                <a:cs typeface="+mj-cs"/>
              </a:rPr>
              <a:t>استراتيجية التسويق الموجهة نحو العميل</a:t>
            </a:r>
            <a:endParaRPr lang="ar-SA" sz="1100" b="1" dirty="0">
              <a:latin typeface="Calibri" panose="020F0502020204030204" pitchFamily="34" charset="0"/>
              <a:ea typeface="Tahoma" panose="020B0604030504040204" pitchFamily="34" charset="0"/>
              <a:cs typeface="+mj-cs"/>
            </a:endParaRPr>
          </a:p>
        </p:txBody>
      </p:sp>
      <p:pic>
        <p:nvPicPr>
          <p:cNvPr id="2" name="Picture 1" descr="صورة منشور القصة">
            <a:extLst>
              <a:ext uri="{FF2B5EF4-FFF2-40B4-BE49-F238E27FC236}">
                <a16:creationId xmlns:a16="http://schemas.microsoft.com/office/drawing/2014/main" id="{894DC7CE-3554-AB9D-6B5B-64CDD24E584A}"/>
              </a:ext>
            </a:extLst>
          </p:cNvPr>
          <p:cNvPicPr>
            <a:picLocks noChangeAspect="1"/>
          </p:cNvPicPr>
          <p:nvPr/>
        </p:nvPicPr>
        <p:blipFill>
          <a:blip r:embed="rId6"/>
          <a:stretch>
            <a:fillRect/>
          </a:stretch>
        </p:blipFill>
        <p:spPr>
          <a:xfrm>
            <a:off x="227226" y="3638478"/>
            <a:ext cx="2369989" cy="2833466"/>
          </a:xfrm>
          <a:prstGeom prst="rect">
            <a:avLst/>
          </a:prstGeom>
        </p:spPr>
      </p:pic>
      <p:sp>
        <p:nvSpPr>
          <p:cNvPr id="3" name="TextBox 2">
            <a:extLst>
              <a:ext uri="{FF2B5EF4-FFF2-40B4-BE49-F238E27FC236}">
                <a16:creationId xmlns:a16="http://schemas.microsoft.com/office/drawing/2014/main" id="{1A60D72C-9101-F8E9-D1F6-A82448D248F8}"/>
              </a:ext>
            </a:extLst>
          </p:cNvPr>
          <p:cNvSpPr txBox="1"/>
          <p:nvPr/>
        </p:nvSpPr>
        <p:spPr>
          <a:xfrm>
            <a:off x="2485573" y="1660336"/>
            <a:ext cx="9147626" cy="4854149"/>
          </a:xfrm>
          <a:prstGeom prst="rect">
            <a:avLst/>
          </a:prstGeom>
          <a:noFill/>
        </p:spPr>
        <p:txBody>
          <a:bodyPr wrap="square" rtlCol="0">
            <a:spAutoFit/>
          </a:bodyPr>
          <a:lstStyle/>
          <a:p>
            <a:pPr algn="just" rtl="1">
              <a:lnSpc>
                <a:spcPct val="150000"/>
              </a:lnSpc>
            </a:pPr>
            <a:r>
              <a:rPr lang="ar-SA" sz="1600" b="1" dirty="0">
                <a:cs typeface="+mj-cs"/>
              </a:rPr>
              <a:t>بعد فهم احتياجات العملاء ورغباتهم، تنتقل المؤسسة إلى تصميم استراتيجية تسويقية موجهة نحو العميل. ويعرف كوتلر </a:t>
            </a:r>
            <a:r>
              <a:rPr lang="ar-SA" sz="1600" b="1" dirty="0" err="1">
                <a:cs typeface="+mj-cs"/>
              </a:rPr>
              <a:t>وأرمسترونغ</a:t>
            </a:r>
            <a:r>
              <a:rPr lang="ar-SA" sz="1600" b="1" dirty="0">
                <a:cs typeface="+mj-cs"/>
              </a:rPr>
              <a:t> إدارة التسويق بأنها عملية اختيار العملاء الذين ستقوم المؤسسة بخدمتهم وتحديد كيفية خلق القيمة لهم وبناء علاقات طويلة الأمد معهم.</a:t>
            </a:r>
            <a:endParaRPr lang="en-US" sz="1600" b="1" dirty="0">
              <a:cs typeface="+mj-cs"/>
            </a:endParaRPr>
          </a:p>
          <a:p>
            <a:pPr algn="just" rtl="1">
              <a:lnSpc>
                <a:spcPct val="150000"/>
              </a:lnSpc>
            </a:pPr>
            <a:endParaRPr lang="en-US" sz="1600" b="1" dirty="0">
              <a:cs typeface="+mj-cs"/>
            </a:endParaRPr>
          </a:p>
          <a:p>
            <a:pPr algn="just" rtl="1">
              <a:lnSpc>
                <a:spcPct val="150000"/>
              </a:lnSpc>
            </a:pPr>
            <a:r>
              <a:rPr lang="ar-SA" sz="1600" b="1" dirty="0">
                <a:cs typeface="+mj-cs"/>
              </a:rPr>
              <a:t>وترتكز هذه الاستراتيجية على سؤالين رئيسين:</a:t>
            </a:r>
            <a:endParaRPr lang="en-US" sz="1600" b="1" dirty="0">
              <a:cs typeface="+mj-cs"/>
            </a:endParaRPr>
          </a:p>
          <a:p>
            <a:pPr marL="285750" indent="-285750" algn="just" rtl="1">
              <a:lnSpc>
                <a:spcPct val="150000"/>
              </a:lnSpc>
              <a:buFont typeface="Wingdings" panose="05000000000000000000" pitchFamily="2" charset="2"/>
              <a:buChar char="q"/>
            </a:pPr>
            <a:r>
              <a:rPr lang="ar-SA" sz="1600" b="1" dirty="0">
                <a:cs typeface="+mj-cs"/>
              </a:rPr>
              <a:t>من هم العملاء الذين سنخدمهم؟</a:t>
            </a:r>
            <a:endParaRPr lang="en-US" sz="1600" b="1" dirty="0">
              <a:cs typeface="+mj-cs"/>
            </a:endParaRPr>
          </a:p>
          <a:p>
            <a:pPr algn="just" rtl="1">
              <a:lnSpc>
                <a:spcPct val="150000"/>
              </a:lnSpc>
            </a:pPr>
            <a:r>
              <a:rPr lang="ar-SA" sz="1600" b="1" dirty="0">
                <a:cs typeface="+mj-cs"/>
              </a:rPr>
              <a:t>ويتم ذلك من خلال تقسيم السوق إلى شرائح مختلفة واختيار الأسواق المستهدفة الأكثر ملاءمة.</a:t>
            </a:r>
            <a:endParaRPr lang="en-US" sz="1600" b="1" dirty="0">
              <a:cs typeface="+mj-cs"/>
            </a:endParaRPr>
          </a:p>
          <a:p>
            <a:pPr marL="285750" indent="-285750" algn="just" rtl="1">
              <a:lnSpc>
                <a:spcPct val="150000"/>
              </a:lnSpc>
              <a:buFont typeface="Wingdings" panose="05000000000000000000" pitchFamily="2" charset="2"/>
              <a:buChar char="q"/>
            </a:pPr>
            <a:r>
              <a:rPr lang="ar-SA" sz="1600" b="1" dirty="0">
                <a:cs typeface="+mj-cs"/>
              </a:rPr>
              <a:t>كيف سنخدم هؤلاء العملاء؟</a:t>
            </a:r>
            <a:endParaRPr lang="en-US" sz="1600" b="1" dirty="0">
              <a:cs typeface="+mj-cs"/>
            </a:endParaRPr>
          </a:p>
          <a:p>
            <a:pPr algn="just" rtl="1">
              <a:lnSpc>
                <a:spcPct val="150000"/>
              </a:lnSpc>
            </a:pPr>
            <a:r>
              <a:rPr lang="ar-SA" sz="1600" b="1" dirty="0">
                <a:cs typeface="+mj-cs"/>
              </a:rPr>
              <a:t>ويتحقق ذلك من خلال تصميم عرض قيمة يوضح المنافع التي ستحصل عليها الفئة المستهدفة مقارنة بالعروض المنافسة.</a:t>
            </a:r>
            <a:endParaRPr lang="en-US" sz="1600" b="1" dirty="0">
              <a:cs typeface="+mj-cs"/>
            </a:endParaRPr>
          </a:p>
          <a:p>
            <a:pPr algn="just" rtl="1">
              <a:lnSpc>
                <a:spcPct val="150000"/>
              </a:lnSpc>
            </a:pPr>
            <a:endParaRPr lang="en-US" sz="1600" b="1" dirty="0">
              <a:cs typeface="+mj-cs"/>
            </a:endParaRPr>
          </a:p>
          <a:p>
            <a:pPr algn="just" rtl="1">
              <a:lnSpc>
                <a:spcPct val="150000"/>
              </a:lnSpc>
            </a:pPr>
            <a:r>
              <a:rPr lang="ar-SA" sz="1600" b="1" dirty="0">
                <a:cs typeface="+mj-cs"/>
              </a:rPr>
              <a:t>❖ مثال تطبيقي</a:t>
            </a:r>
            <a:endParaRPr lang="en-US" sz="1600" b="1" dirty="0">
              <a:cs typeface="+mj-cs"/>
            </a:endParaRPr>
          </a:p>
          <a:p>
            <a:pPr algn="just" rtl="1"/>
            <a:r>
              <a:rPr lang="ar-SA" sz="1600" b="1" dirty="0">
                <a:cs typeface="+mj-cs"/>
              </a:rPr>
              <a:t>قد تستهدف إحدى شركات الطيران فئة المسافرين الباحثين عن الأسعار الاقتصادية، بينما تستهدف شركة أخرى رجال الأعمال الباحثين عن الراحة والخدمات المتميزة.</a:t>
            </a:r>
            <a:endParaRPr lang="en-US" sz="1600" b="1" dirty="0">
              <a:cs typeface="+mj-cs"/>
            </a:endParaRPr>
          </a:p>
          <a:p>
            <a:pPr algn="just" rtl="1"/>
            <a:endParaRPr lang="en-US" sz="1600" b="1" dirty="0">
              <a:cs typeface="+mj-cs"/>
            </a:endParaRPr>
          </a:p>
          <a:p>
            <a:pPr algn="just" rtl="1">
              <a:lnSpc>
                <a:spcPct val="150000"/>
              </a:lnSpc>
            </a:pPr>
            <a:r>
              <a:rPr lang="ar-SA" sz="1600" b="1" dirty="0">
                <a:cs typeface="+mj-cs"/>
              </a:rPr>
              <a:t>○ لا تستطيع المؤسسة خدمة جميع العملاء بالكفاءة نفسها، لذلك يجب عليها اختيار الفئات المستهدفة بعناية وتقديم قيمة تناسب احتياجاتها.</a:t>
            </a:r>
            <a:endParaRPr lang="en-US" sz="1600" b="1" dirty="0">
              <a:cs typeface="+mj-cs"/>
            </a:endParaRPr>
          </a:p>
        </p:txBody>
      </p:sp>
    </p:spTree>
    <p:extLst>
      <p:ext uri="{BB962C8B-B14F-4D97-AF65-F5344CB8AC3E}">
        <p14:creationId xmlns:p14="http://schemas.microsoft.com/office/powerpoint/2010/main" val="2594409447"/>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6DC13-2DCC-37DC-BD50-51C581B539D5}"/>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A10167B-CB0F-6B5B-7596-6A97370B703C}"/>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78C777D0-AEF5-9715-7166-DB36763011DC}"/>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E429FC-267B-70E9-2DB8-799804FA1A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D501874A-96D0-E1AE-B26D-1D22A165AED1}"/>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E24D5606-1BD3-8AEB-6EEF-FA582C57B10C}"/>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0BBC3C73-687F-DFA7-053C-91E9D8401C2B}"/>
              </a:ext>
            </a:extLst>
          </p:cNvPr>
          <p:cNvSpPr/>
          <p:nvPr/>
        </p:nvSpPr>
        <p:spPr>
          <a:xfrm>
            <a:off x="4071975" y="495714"/>
            <a:ext cx="4457220" cy="579967"/>
          </a:xfrm>
          <a:prstGeom prst="rect">
            <a:avLst/>
          </a:prstGeom>
        </p:spPr>
        <p:txBody>
          <a:bodyPr wrap="square" anchor="ctr">
            <a:spAutoFit/>
          </a:bodyPr>
          <a:lstStyle/>
          <a:p>
            <a:pPr lvl="0" algn="just" rtl="1">
              <a:lnSpc>
                <a:spcPct val="150000"/>
              </a:lnSpc>
              <a:spcBef>
                <a:spcPct val="0"/>
              </a:spcBef>
              <a:defRPr/>
            </a:pPr>
            <a:r>
              <a:rPr lang="ar-SA" sz="2400" b="1" u="sng" dirty="0">
                <a:solidFill>
                  <a:srgbClr val="00B0F0"/>
                </a:solidFill>
                <a:latin typeface="Calibri" panose="020F0502020204030204" pitchFamily="34" charset="0"/>
                <a:ea typeface="Tahoma" panose="020B0604030504040204" pitchFamily="34" charset="0"/>
                <a:cs typeface="+mj-cs"/>
              </a:rPr>
              <a:t>تجزئة السوق والاستهداف والتمركز</a:t>
            </a:r>
            <a:endParaRPr lang="ar-SA" sz="1050" b="1" u="sng" dirty="0">
              <a:latin typeface="Calibri" panose="020F0502020204030204" pitchFamily="34" charset="0"/>
              <a:ea typeface="Tahoma" panose="020B0604030504040204" pitchFamily="34" charset="0"/>
              <a:cs typeface="+mj-cs"/>
            </a:endParaRPr>
          </a:p>
        </p:txBody>
      </p:sp>
      <p:sp>
        <p:nvSpPr>
          <p:cNvPr id="3" name="TextBox 2">
            <a:extLst>
              <a:ext uri="{FF2B5EF4-FFF2-40B4-BE49-F238E27FC236}">
                <a16:creationId xmlns:a16="http://schemas.microsoft.com/office/drawing/2014/main" id="{DF97418A-69B9-4551-E026-4798037B92E2}"/>
              </a:ext>
            </a:extLst>
          </p:cNvPr>
          <p:cNvSpPr txBox="1"/>
          <p:nvPr/>
        </p:nvSpPr>
        <p:spPr>
          <a:xfrm>
            <a:off x="0" y="1162496"/>
            <a:ext cx="12192000" cy="5731313"/>
          </a:xfrm>
          <a:prstGeom prst="rect">
            <a:avLst/>
          </a:prstGeom>
          <a:noFill/>
        </p:spPr>
        <p:txBody>
          <a:bodyPr wrap="square" rtlCol="0">
            <a:spAutoFit/>
          </a:bodyPr>
          <a:lstStyle/>
          <a:p>
            <a:pPr algn="just" rtl="1">
              <a:lnSpc>
                <a:spcPct val="150000"/>
              </a:lnSpc>
            </a:pPr>
            <a:r>
              <a:rPr lang="ar-SA" sz="1600" b="1" dirty="0">
                <a:cs typeface="+mj-cs"/>
              </a:rPr>
              <a:t>يُعد نموذج </a:t>
            </a:r>
            <a:r>
              <a:rPr lang="en-US" sz="1600" b="1" dirty="0">
                <a:cs typeface="+mj-cs"/>
              </a:rPr>
              <a:t> STP</a:t>
            </a:r>
            <a:r>
              <a:rPr lang="ar-SA" sz="1600" b="1" dirty="0">
                <a:cs typeface="+mj-cs"/>
              </a:rPr>
              <a:t> من أكثر النماذج استخداماً في التسويق الاستراتيجي، حيث يساعد المؤسسات على تحديد العملاء المناسبين وتقديم عروض تسويقية تتوافق مع احتياجاتهم.</a:t>
            </a:r>
            <a:endParaRPr lang="en-US" sz="1600" b="1" dirty="0">
              <a:cs typeface="+mj-cs"/>
            </a:endParaRPr>
          </a:p>
          <a:p>
            <a:pPr algn="just" rtl="1">
              <a:lnSpc>
                <a:spcPct val="150000"/>
              </a:lnSpc>
            </a:pPr>
            <a:endParaRPr lang="ar-SA" sz="1600" b="1" dirty="0">
              <a:cs typeface="+mj-cs"/>
            </a:endParaRPr>
          </a:p>
          <a:p>
            <a:pPr algn="just" rtl="1">
              <a:lnSpc>
                <a:spcPct val="150000"/>
              </a:lnSpc>
            </a:pPr>
            <a:r>
              <a:rPr lang="ar-SA" b="1" dirty="0">
                <a:cs typeface="+mj-cs"/>
              </a:rPr>
              <a:t>أولاً: تجزئة السوق </a:t>
            </a:r>
            <a:r>
              <a:rPr lang="en-US" b="1" dirty="0">
                <a:cs typeface="+mj-cs"/>
              </a:rPr>
              <a:t>(Segmentation)</a:t>
            </a:r>
            <a:endParaRPr lang="ar-SA" b="1" dirty="0">
              <a:cs typeface="+mj-cs"/>
            </a:endParaRPr>
          </a:p>
          <a:p>
            <a:pPr algn="just" rtl="1">
              <a:lnSpc>
                <a:spcPct val="150000"/>
              </a:lnSpc>
            </a:pPr>
            <a:r>
              <a:rPr lang="ar-SA" sz="1600" b="1" dirty="0">
                <a:cs typeface="+mj-cs"/>
              </a:rPr>
              <a:t>هي عملية تقسيم السوق إلى مجموعات من المستهلكين الذين يشتركون في احتياجات أو خصائص أو سلوكيات متشابهة، بحيث يمكن تصميم برامج تسويقية تناسب كل مجموعة بصورة أفضل.</a:t>
            </a:r>
            <a:endParaRPr lang="en-US" sz="1600" b="1" dirty="0">
              <a:cs typeface="+mj-cs"/>
            </a:endParaRPr>
          </a:p>
          <a:p>
            <a:pPr algn="just" rtl="1">
              <a:lnSpc>
                <a:spcPct val="150000"/>
              </a:lnSpc>
            </a:pPr>
            <a:r>
              <a:rPr lang="ar-SA" b="1" dirty="0">
                <a:cs typeface="+mj-cs"/>
              </a:rPr>
              <a:t>ثانياً: الاستهداف </a:t>
            </a:r>
            <a:r>
              <a:rPr lang="en-US" b="1" dirty="0">
                <a:cs typeface="+mj-cs"/>
              </a:rPr>
              <a:t>(Targeting)</a:t>
            </a:r>
          </a:p>
          <a:p>
            <a:pPr algn="just" rtl="1">
              <a:lnSpc>
                <a:spcPct val="150000"/>
              </a:lnSpc>
            </a:pPr>
            <a:r>
              <a:rPr lang="ar-SA" sz="1600" b="1" dirty="0">
                <a:cs typeface="+mj-cs"/>
              </a:rPr>
              <a:t>بعد تحديد الشرائح السوقية المختلفة، تقوم المؤسسة بتقييم مدى جاذبية كل شريحة واختيار الشريحة أو الشرائح التي تستطيع خدمتها بكفاءة وتحقيق قيمة مميزة لها.</a:t>
            </a:r>
            <a:endParaRPr lang="en-US" sz="1600" b="1" dirty="0">
              <a:cs typeface="+mj-cs"/>
            </a:endParaRPr>
          </a:p>
          <a:p>
            <a:pPr algn="just" rtl="1">
              <a:lnSpc>
                <a:spcPct val="150000"/>
              </a:lnSpc>
            </a:pPr>
            <a:r>
              <a:rPr lang="ar-SA" b="1" dirty="0">
                <a:cs typeface="+mj-cs"/>
              </a:rPr>
              <a:t>ثالثاً: التمركز </a:t>
            </a:r>
            <a:r>
              <a:rPr lang="en-US" b="1" dirty="0">
                <a:cs typeface="+mj-cs"/>
              </a:rPr>
              <a:t>(Positioning)</a:t>
            </a:r>
          </a:p>
          <a:p>
            <a:pPr algn="just" rtl="1">
              <a:lnSpc>
                <a:spcPct val="150000"/>
              </a:lnSpc>
            </a:pPr>
            <a:r>
              <a:rPr lang="ar-SA" sz="1600" b="1" dirty="0">
                <a:cs typeface="+mj-cs"/>
              </a:rPr>
              <a:t>ترتيب أو تصميم العرض التسويقي والصورة الذهنية للعلامة التجارية بحيث تحتل مكانة مميزة وواضحة ومرغوبة في أذهان العملاء المستهدفين مقارنة بالمنافسين.</a:t>
            </a:r>
            <a:endParaRPr lang="en-US" sz="1600" b="1" dirty="0">
              <a:cs typeface="+mj-cs"/>
            </a:endParaRPr>
          </a:p>
          <a:p>
            <a:pPr algn="just" rtl="1">
              <a:lnSpc>
                <a:spcPct val="150000"/>
              </a:lnSpc>
            </a:pPr>
            <a:endParaRPr lang="en-US" sz="1600" b="1" dirty="0">
              <a:cs typeface="+mj-cs"/>
            </a:endParaRPr>
          </a:p>
          <a:p>
            <a:pPr marL="285750" indent="-285750" algn="just" rtl="1">
              <a:lnSpc>
                <a:spcPct val="150000"/>
              </a:lnSpc>
              <a:buFont typeface="Wingdings" panose="05000000000000000000" pitchFamily="2" charset="2"/>
              <a:buChar char="q"/>
            </a:pPr>
            <a:r>
              <a:rPr lang="ar-SA" sz="1600" b="1" dirty="0">
                <a:cs typeface="+mj-cs"/>
              </a:rPr>
              <a:t>عرض القيمة</a:t>
            </a:r>
            <a:endParaRPr lang="en-US" sz="1600" b="1" dirty="0">
              <a:cs typeface="+mj-cs"/>
            </a:endParaRPr>
          </a:p>
          <a:p>
            <a:pPr algn="just" rtl="1">
              <a:lnSpc>
                <a:spcPct val="150000"/>
              </a:lnSpc>
            </a:pPr>
            <a:r>
              <a:rPr lang="ar-SA" sz="1600" b="1" dirty="0">
                <a:cs typeface="+mj-cs"/>
              </a:rPr>
              <a:t>عرض القيمة هو مجموعة المنافع أو القيم التي تعد المؤسسة بتقديمها للعملاء لإشباع احتياجاتهم، وهو العامل الذي يميز العلامة التجارية عن المنافسين ويمنح العملاء سبباً لاختيارها.</a:t>
            </a:r>
            <a:endParaRPr lang="en-US" sz="1600" b="1" dirty="0">
              <a:cs typeface="+mj-cs"/>
            </a:endParaRPr>
          </a:p>
          <a:p>
            <a:pPr algn="just" rtl="1">
              <a:lnSpc>
                <a:spcPct val="150000"/>
              </a:lnSpc>
            </a:pPr>
            <a:r>
              <a:rPr lang="ar-SA" sz="1600" b="1" u="sng" dirty="0">
                <a:cs typeface="+mj-cs"/>
              </a:rPr>
              <a:t>❖ مثال تطبيقي</a:t>
            </a:r>
            <a:endParaRPr lang="en-US" sz="1600" b="1" u="sng" dirty="0">
              <a:cs typeface="+mj-cs"/>
            </a:endParaRPr>
          </a:p>
          <a:p>
            <a:pPr algn="just" rtl="1">
              <a:lnSpc>
                <a:spcPct val="150000"/>
              </a:lnSpc>
            </a:pPr>
            <a:r>
              <a:rPr lang="ar-SA" sz="1600" b="1" dirty="0">
                <a:cs typeface="+mj-cs"/>
              </a:rPr>
              <a:t>قد تستهدف إحدى شركات السيارات العملاء الباحثين عن الفخامة والأداء العالي، وتتمركز في أذهانهم كرمز للجودة والتميز، بينما تستهدف شركة أخرى العملاء المهتمين بالاقتصاد في استهلاك الوقود والسعر المناسب، فتتمركز كخيار عملي واقتصادي.</a:t>
            </a:r>
            <a:endParaRPr lang="en-US" sz="1600" b="1" dirty="0">
              <a:cs typeface="+mj-cs"/>
            </a:endParaRPr>
          </a:p>
        </p:txBody>
      </p:sp>
    </p:spTree>
    <p:extLst>
      <p:ext uri="{BB962C8B-B14F-4D97-AF65-F5344CB8AC3E}">
        <p14:creationId xmlns:p14="http://schemas.microsoft.com/office/powerpoint/2010/main" val="3307690747"/>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DD030-73B4-C135-C658-C289B597E5E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F074A06-5CD0-8670-81E5-D841B51BE6BB}"/>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98E3F546-73D5-B33D-0233-EC29B7680039}"/>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E900AB-AB73-2D6C-6C6D-BE6848D4460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04473481-9118-5D16-6FA2-8C577AA96F12}"/>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30D3AEDA-0F50-23EB-C685-0141845A3138}"/>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68013CA3-6BF0-DD16-8FC8-7796515EC701}"/>
              </a:ext>
            </a:extLst>
          </p:cNvPr>
          <p:cNvSpPr/>
          <p:nvPr/>
        </p:nvSpPr>
        <p:spPr>
          <a:xfrm>
            <a:off x="3278773" y="453179"/>
            <a:ext cx="4457220"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فلسفات إدارة التسويق</a:t>
            </a:r>
            <a:endParaRPr lang="ar-SA" sz="1100" b="1" u="sng" dirty="0">
              <a:latin typeface="Calibri" panose="020F0502020204030204" pitchFamily="34" charset="0"/>
              <a:ea typeface="Tahoma" panose="020B0604030504040204" pitchFamily="34" charset="0"/>
              <a:cs typeface="+mj-cs"/>
            </a:endParaRPr>
          </a:p>
        </p:txBody>
      </p:sp>
      <p:sp>
        <p:nvSpPr>
          <p:cNvPr id="3" name="TextBox 2">
            <a:extLst>
              <a:ext uri="{FF2B5EF4-FFF2-40B4-BE49-F238E27FC236}">
                <a16:creationId xmlns:a16="http://schemas.microsoft.com/office/drawing/2014/main" id="{6EACEC09-F29A-E197-69F7-8F99B2950C91}"/>
              </a:ext>
            </a:extLst>
          </p:cNvPr>
          <p:cNvSpPr txBox="1"/>
          <p:nvPr/>
        </p:nvSpPr>
        <p:spPr>
          <a:xfrm>
            <a:off x="751840" y="1162496"/>
            <a:ext cx="10861040" cy="5685146"/>
          </a:xfrm>
          <a:prstGeom prst="rect">
            <a:avLst/>
          </a:prstGeom>
          <a:noFill/>
        </p:spPr>
        <p:txBody>
          <a:bodyPr wrap="square" rtlCol="0">
            <a:spAutoFit/>
          </a:bodyPr>
          <a:lstStyle/>
          <a:p>
            <a:pPr algn="just" rtl="1">
              <a:lnSpc>
                <a:spcPct val="150000"/>
              </a:lnSpc>
            </a:pPr>
            <a:r>
              <a:rPr lang="ar-SA" b="1" dirty="0">
                <a:cs typeface="+mj-cs"/>
              </a:rPr>
              <a:t>يوضح كوتلر </a:t>
            </a:r>
            <a:r>
              <a:rPr lang="ar-SA" b="1" dirty="0" err="1">
                <a:cs typeface="+mj-cs"/>
              </a:rPr>
              <a:t>وأرمسترونغ</a:t>
            </a:r>
            <a:r>
              <a:rPr lang="ar-SA" b="1" dirty="0">
                <a:cs typeface="+mj-cs"/>
              </a:rPr>
              <a:t> أن المؤسسات تبنت عبر الزمن مجموعة من الفلسفات التي وجهت أنشطتها التسويقية وممارساتها تجاه الأسواق والعملاء، وتتمثل هذه الفلسفات في خمسة مفاهيم رئيسية:</a:t>
            </a:r>
            <a:endParaRPr lang="en-US" b="1" dirty="0">
              <a:cs typeface="+mj-cs"/>
            </a:endParaRPr>
          </a:p>
          <a:p>
            <a:pPr algn="just" rtl="1">
              <a:lnSpc>
                <a:spcPct val="150000"/>
              </a:lnSpc>
            </a:pPr>
            <a:endParaRPr lang="en-US" sz="1600" b="1" dirty="0">
              <a:cs typeface="+mj-cs"/>
            </a:endParaRPr>
          </a:p>
          <a:p>
            <a:pPr algn="just" rtl="1">
              <a:lnSpc>
                <a:spcPct val="150000"/>
              </a:lnSpc>
            </a:pPr>
            <a:r>
              <a:rPr lang="ar-SA" sz="1600" b="1" dirty="0">
                <a:cs typeface="+mj-cs"/>
              </a:rPr>
              <a:t>• مفهوم الإنتاجي</a:t>
            </a:r>
            <a:endParaRPr lang="en-US" sz="1600" b="1" dirty="0">
              <a:cs typeface="+mj-cs"/>
            </a:endParaRPr>
          </a:p>
          <a:p>
            <a:pPr algn="just" rtl="1">
              <a:lnSpc>
                <a:spcPct val="150000"/>
              </a:lnSpc>
            </a:pPr>
            <a:r>
              <a:rPr lang="ar-SA" sz="1600" dirty="0">
                <a:cs typeface="+mj-cs"/>
              </a:rPr>
              <a:t>فترض أن المستهلكين يفضلون المنتجات المتاحة بسهولة وبأسعار معقولة، لذلك تركز المؤسسة على تحسين كفاءة الإنتاج والتوزيع وزيادة الطاقة الإنتاجية.</a:t>
            </a:r>
            <a:endParaRPr lang="en-US" sz="1600" dirty="0">
              <a:cs typeface="+mj-cs"/>
            </a:endParaRPr>
          </a:p>
          <a:p>
            <a:pPr algn="just" rtl="1">
              <a:lnSpc>
                <a:spcPct val="150000"/>
              </a:lnSpc>
            </a:pPr>
            <a:r>
              <a:rPr lang="ar-SA" sz="1600" b="1" dirty="0">
                <a:cs typeface="+mj-cs"/>
              </a:rPr>
              <a:t>• مفهوم المنتج</a:t>
            </a:r>
            <a:endParaRPr lang="en-US" sz="1600" b="1" dirty="0">
              <a:cs typeface="+mj-cs"/>
            </a:endParaRPr>
          </a:p>
          <a:p>
            <a:pPr algn="just" rtl="1">
              <a:lnSpc>
                <a:spcPct val="150000"/>
              </a:lnSpc>
            </a:pPr>
            <a:r>
              <a:rPr lang="ar-SA" sz="1600" dirty="0">
                <a:cs typeface="+mj-cs"/>
              </a:rPr>
              <a:t>يفترض أن المستهلكين يفضلون المنتجات التي تقدم أعلى مستويات الجودة والأداء والخصائص المبتكرة، لذلك تركز المؤسسة على التحسين والتطوير المستمر للمنتجات.</a:t>
            </a:r>
            <a:endParaRPr lang="en-US" sz="1600" dirty="0">
              <a:cs typeface="+mj-cs"/>
            </a:endParaRPr>
          </a:p>
          <a:p>
            <a:pPr algn="just" rtl="1">
              <a:lnSpc>
                <a:spcPct val="150000"/>
              </a:lnSpc>
            </a:pPr>
            <a:r>
              <a:rPr lang="ar-SA" sz="1600" b="1" dirty="0">
                <a:cs typeface="+mj-cs"/>
              </a:rPr>
              <a:t>• مفهوم البيع</a:t>
            </a:r>
            <a:endParaRPr lang="en-US" sz="1600" b="1" dirty="0">
              <a:cs typeface="+mj-cs"/>
            </a:endParaRPr>
          </a:p>
          <a:p>
            <a:pPr algn="just" rtl="1">
              <a:lnSpc>
                <a:spcPct val="150000"/>
              </a:lnSpc>
            </a:pPr>
            <a:r>
              <a:rPr lang="ar-SA" sz="1600" dirty="0">
                <a:cs typeface="+mj-cs"/>
              </a:rPr>
              <a:t>يفترض أن المستهلكين لن يشتروا ما يكفي من المنتجات ما لم تبذل المؤسسة جهوداً مكثفة في البيع والترويج، لذلك ينصب التركيز على تنشيط المبيعات وتحفيز الطلب.</a:t>
            </a:r>
            <a:endParaRPr lang="en-US" sz="1600" dirty="0">
              <a:cs typeface="+mj-cs"/>
            </a:endParaRPr>
          </a:p>
          <a:p>
            <a:pPr algn="just" rtl="1">
              <a:lnSpc>
                <a:spcPct val="150000"/>
              </a:lnSpc>
            </a:pPr>
            <a:r>
              <a:rPr lang="ar-SA" sz="1600" b="1" dirty="0">
                <a:cs typeface="+mj-cs"/>
              </a:rPr>
              <a:t>• مفهوم التسويق</a:t>
            </a:r>
            <a:endParaRPr lang="en-US" sz="1600" b="1" dirty="0">
              <a:cs typeface="+mj-cs"/>
            </a:endParaRPr>
          </a:p>
          <a:p>
            <a:pPr algn="just" rtl="1">
              <a:lnSpc>
                <a:spcPct val="150000"/>
              </a:lnSpc>
            </a:pPr>
            <a:r>
              <a:rPr lang="ar-SA" sz="1600" dirty="0">
                <a:cs typeface="+mj-cs"/>
              </a:rPr>
              <a:t>يرتكز على تحديد احتياجات الأسواق المستهدفة ورغباتها، ثم تقديم القيمة المطلوبة وإشباع تلك الاحتياجات بصورة أكثر كفاءة وفاعلية من المنافسين، بما يحقق أهداف المؤسسة.</a:t>
            </a:r>
            <a:endParaRPr lang="en-US" sz="1600" dirty="0">
              <a:cs typeface="+mj-cs"/>
            </a:endParaRPr>
          </a:p>
          <a:p>
            <a:pPr algn="just" rtl="1">
              <a:lnSpc>
                <a:spcPct val="150000"/>
              </a:lnSpc>
            </a:pPr>
            <a:r>
              <a:rPr lang="ar-SA" sz="1600" b="1" dirty="0">
                <a:cs typeface="+mj-cs"/>
              </a:rPr>
              <a:t>• مفهوم التسويق المجتمعي</a:t>
            </a:r>
            <a:endParaRPr lang="en-US" sz="1600" b="1" dirty="0">
              <a:cs typeface="+mj-cs"/>
            </a:endParaRPr>
          </a:p>
          <a:p>
            <a:pPr algn="just" rtl="1">
              <a:lnSpc>
                <a:spcPct val="150000"/>
              </a:lnSpc>
            </a:pPr>
            <a:r>
              <a:rPr lang="ar-SA" sz="1600" dirty="0">
                <a:cs typeface="+mj-cs"/>
              </a:rPr>
              <a:t>يقضي بأن تتخذ المؤسسة قراراتها التسويقية من خلال تحقيق التوازن بين احتياجات العملاء ورغباتهم، وأهداف المؤسسة، والمصالح طويلة الأجل للمستهلكين والمجتمع، بما يسهم في تحقيق الرفاهية والتنمية المستدامة.</a:t>
            </a:r>
            <a:endParaRPr lang="en-US" sz="1600" dirty="0">
              <a:cs typeface="+mj-cs"/>
            </a:endParaRPr>
          </a:p>
        </p:txBody>
      </p:sp>
    </p:spTree>
    <p:extLst>
      <p:ext uri="{BB962C8B-B14F-4D97-AF65-F5344CB8AC3E}">
        <p14:creationId xmlns:p14="http://schemas.microsoft.com/office/powerpoint/2010/main" val="3951079035"/>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E5D59-8CE0-4A7A-F218-50193F35CFDF}"/>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2568EBA-C5DF-F45E-45F2-B81BC4AA436C}"/>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494BF10A-3AC0-2859-B782-629280E0DB12}"/>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2305C5-214A-C1D3-0D2C-5A4C57284A9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3699BA7C-C54A-89AA-53FA-6E08B61D10E0}"/>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D8AD8F17-AA42-497A-2E2B-162BDC43BEDC}"/>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20F99F60-DB08-8C5A-7F6A-2B5FB7B0209D}"/>
              </a:ext>
            </a:extLst>
          </p:cNvPr>
          <p:cNvSpPr/>
          <p:nvPr/>
        </p:nvSpPr>
        <p:spPr>
          <a:xfrm>
            <a:off x="3310706" y="839257"/>
            <a:ext cx="5570587"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مثال تطبيقي: شركة لإنتاج الهواتف الذكية</a:t>
            </a:r>
            <a:endParaRPr lang="ar-SA" sz="1100" b="1" u="sng" dirty="0">
              <a:latin typeface="Calibri" panose="020F0502020204030204" pitchFamily="34" charset="0"/>
              <a:ea typeface="Tahoma" panose="020B0604030504040204" pitchFamily="34" charset="0"/>
              <a:cs typeface="+mj-cs"/>
            </a:endParaRPr>
          </a:p>
        </p:txBody>
      </p:sp>
      <p:pic>
        <p:nvPicPr>
          <p:cNvPr id="9" name="Picture 8">
            <a:extLst>
              <a:ext uri="{FF2B5EF4-FFF2-40B4-BE49-F238E27FC236}">
                <a16:creationId xmlns:a16="http://schemas.microsoft.com/office/drawing/2014/main" id="{0E6A36B1-A25B-C8D5-16A9-8D6D377B7323}"/>
              </a:ext>
              <a:ext uri="{C183D7F6-B498-43B3-948B-1728B52AA6E4}">
                <adec:decorative xmlns:adec="http://schemas.microsoft.com/office/drawing/2017/decorative" val="1"/>
              </a:ext>
            </a:extLst>
          </p:cNvPr>
          <p:cNvPicPr>
            <a:picLocks noChangeAspect="1"/>
          </p:cNvPicPr>
          <p:nvPr/>
        </p:nvPicPr>
        <p:blipFill>
          <a:blip r:embed="rId6">
            <a:duotone>
              <a:schemeClr val="accent5">
                <a:shade val="45000"/>
                <a:satMod val="135000"/>
              </a:schemeClr>
              <a:prstClr val="white"/>
            </a:duotone>
            <a:extLst>
              <a:ext uri="{BEBA8EAE-BF5A-486C-A8C5-ECC9F3942E4B}">
                <a14:imgProps xmlns:a14="http://schemas.microsoft.com/office/drawing/2010/main">
                  <a14:imgLayer r:embed="rId7">
                    <a14:imgEffect>
                      <a14:colorTemperature colorTemp="5300"/>
                    </a14:imgEffect>
                  </a14:imgLayer>
                </a14:imgProps>
              </a:ext>
            </a:extLst>
          </a:blip>
          <a:stretch>
            <a:fillRect/>
          </a:stretch>
        </p:blipFill>
        <p:spPr>
          <a:xfrm>
            <a:off x="-204796" y="3302000"/>
            <a:ext cx="3283275" cy="3476474"/>
          </a:xfrm>
          <a:prstGeom prst="rect">
            <a:avLst/>
          </a:prstGeom>
        </p:spPr>
      </p:pic>
      <p:sp>
        <p:nvSpPr>
          <p:cNvPr id="3" name="TextBox 2">
            <a:extLst>
              <a:ext uri="{FF2B5EF4-FFF2-40B4-BE49-F238E27FC236}">
                <a16:creationId xmlns:a16="http://schemas.microsoft.com/office/drawing/2014/main" id="{A1DEB143-94EF-9CCF-B189-1796A1F4BE22}"/>
              </a:ext>
            </a:extLst>
          </p:cNvPr>
          <p:cNvSpPr txBox="1"/>
          <p:nvPr/>
        </p:nvSpPr>
        <p:spPr>
          <a:xfrm>
            <a:off x="2485572" y="1749667"/>
            <a:ext cx="9584508" cy="5033879"/>
          </a:xfrm>
          <a:prstGeom prst="rect">
            <a:avLst/>
          </a:prstGeom>
          <a:noFill/>
        </p:spPr>
        <p:txBody>
          <a:bodyPr wrap="square" rtlCol="0">
            <a:spAutoFit/>
          </a:bodyPr>
          <a:lstStyle/>
          <a:p>
            <a:pPr algn="just" rtl="1">
              <a:lnSpc>
                <a:spcPct val="150000"/>
              </a:lnSpc>
            </a:pPr>
            <a:r>
              <a:rPr lang="ar-SA" b="1" dirty="0">
                <a:cs typeface="+mj-cs"/>
              </a:rPr>
              <a:t>يمكن النظر إلى الشركة نفسها من خلال الفلسفات التسويقية المختلفة:</a:t>
            </a:r>
          </a:p>
          <a:p>
            <a:pPr algn="just" rtl="1">
              <a:lnSpc>
                <a:spcPct val="150000"/>
              </a:lnSpc>
            </a:pPr>
            <a:r>
              <a:rPr lang="ar-SA" b="1" dirty="0">
                <a:cs typeface="+mj-cs"/>
              </a:rPr>
              <a:t>• مفهوم الإنتاج</a:t>
            </a:r>
          </a:p>
          <a:p>
            <a:pPr algn="just" rtl="1">
              <a:lnSpc>
                <a:spcPct val="150000"/>
              </a:lnSpc>
            </a:pPr>
            <a:r>
              <a:rPr lang="ar-SA" b="1" dirty="0">
                <a:cs typeface="+mj-cs"/>
              </a:rPr>
              <a:t>تركز الشركة على إنتاج أكبر عدد ممكن من الهواتف بتكلفة منخفضة، وتوسيع منافذ التوزيع لضمان توافر المنتج في الأسواق.</a:t>
            </a:r>
          </a:p>
          <a:p>
            <a:pPr algn="just" rtl="1">
              <a:lnSpc>
                <a:spcPct val="150000"/>
              </a:lnSpc>
            </a:pPr>
            <a:r>
              <a:rPr lang="ar-SA" b="1" dirty="0">
                <a:cs typeface="+mj-cs"/>
              </a:rPr>
              <a:t>الاهتمام الأساسي: الكفاءة الإنتاجية وخفض التكلفة.</a:t>
            </a:r>
          </a:p>
          <a:p>
            <a:pPr algn="just" rtl="1">
              <a:lnSpc>
                <a:spcPct val="150000"/>
              </a:lnSpc>
            </a:pPr>
            <a:endParaRPr lang="ar-SA" b="1" dirty="0">
              <a:cs typeface="+mj-cs"/>
            </a:endParaRPr>
          </a:p>
          <a:p>
            <a:pPr algn="just" rtl="1">
              <a:lnSpc>
                <a:spcPct val="150000"/>
              </a:lnSpc>
            </a:pPr>
            <a:r>
              <a:rPr lang="ar-SA" b="1" dirty="0">
                <a:cs typeface="+mj-cs"/>
              </a:rPr>
              <a:t>• مفهوم المنتج</a:t>
            </a:r>
          </a:p>
          <a:p>
            <a:pPr algn="just" rtl="1">
              <a:lnSpc>
                <a:spcPct val="150000"/>
              </a:lnSpc>
            </a:pPr>
            <a:r>
              <a:rPr lang="ar-SA" b="1" dirty="0">
                <a:cs typeface="+mj-cs"/>
              </a:rPr>
              <a:t>تركز الشركة على تطوير هاتف يتميز بأحدث التقنيات وأعلى المواصفات مثل جودة الكاميرا وسرعة المعالج وسعة التخزين.</a:t>
            </a:r>
          </a:p>
          <a:p>
            <a:pPr algn="just" rtl="1">
              <a:lnSpc>
                <a:spcPct val="150000"/>
              </a:lnSpc>
            </a:pPr>
            <a:r>
              <a:rPr lang="ar-SA" b="1" dirty="0">
                <a:cs typeface="+mj-cs"/>
              </a:rPr>
              <a:t>الاهتمام الأساسي: تحسين المنتج ورفع جودته.</a:t>
            </a:r>
          </a:p>
          <a:p>
            <a:pPr algn="just" rtl="1">
              <a:lnSpc>
                <a:spcPct val="150000"/>
              </a:lnSpc>
            </a:pPr>
            <a:endParaRPr lang="ar-SA" b="1" dirty="0">
              <a:cs typeface="+mj-cs"/>
            </a:endParaRPr>
          </a:p>
          <a:p>
            <a:pPr algn="just" rtl="1">
              <a:lnSpc>
                <a:spcPct val="150000"/>
              </a:lnSpc>
            </a:pPr>
            <a:r>
              <a:rPr lang="ar-SA" b="1" dirty="0">
                <a:cs typeface="+mj-cs"/>
              </a:rPr>
              <a:t>• مفهوم البيع</a:t>
            </a:r>
          </a:p>
          <a:p>
            <a:pPr algn="just" rtl="1">
              <a:lnSpc>
                <a:spcPct val="150000"/>
              </a:lnSpc>
            </a:pPr>
            <a:r>
              <a:rPr lang="ar-SA" b="1" dirty="0">
                <a:cs typeface="+mj-cs"/>
              </a:rPr>
              <a:t>بعد إنتاج الهواتف، تطلق الشركة حملات إعلانية مكثفة، وعروضاً ترويجية وبرامج خصومات لإقناع المستهلكين بشراء المنتج.</a:t>
            </a:r>
          </a:p>
          <a:p>
            <a:pPr algn="just" rtl="1">
              <a:lnSpc>
                <a:spcPct val="150000"/>
              </a:lnSpc>
            </a:pPr>
            <a:r>
              <a:rPr lang="ar-SA" b="1" dirty="0">
                <a:cs typeface="+mj-cs"/>
              </a:rPr>
              <a:t>الاهتمام الأساسي: زيادة المبيعات وتصريف الإنتاج.</a:t>
            </a:r>
            <a:endParaRPr lang="en-US" b="1" dirty="0">
              <a:cs typeface="+mj-cs"/>
            </a:endParaRPr>
          </a:p>
        </p:txBody>
      </p:sp>
    </p:spTree>
    <p:extLst>
      <p:ext uri="{BB962C8B-B14F-4D97-AF65-F5344CB8AC3E}">
        <p14:creationId xmlns:p14="http://schemas.microsoft.com/office/powerpoint/2010/main" val="1419172801"/>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28258-ADCA-532A-E910-B5763F3409F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8EF76BFD-86D6-4AA5-62C9-B368C87FE0EE}"/>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F93C0545-D356-4A8A-68F3-FB55849D7358}"/>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463F707-343B-CB1D-9007-D6D059D602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32BEC980-F25F-3763-4594-21DCF1FD77A2}"/>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FFC7FA08-E71A-7894-0C2A-79E40B24A38E}"/>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12331AEC-5D77-A8B8-7673-0F0E54825757}"/>
              </a:ext>
            </a:extLst>
          </p:cNvPr>
          <p:cNvSpPr/>
          <p:nvPr/>
        </p:nvSpPr>
        <p:spPr>
          <a:xfrm>
            <a:off x="3310706" y="778297"/>
            <a:ext cx="5570587"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تابع مثال تطبيقي: شركة لإنتاج الهواتف الذكية</a:t>
            </a:r>
            <a:endParaRPr lang="ar-SA" sz="1100" b="1" u="sng" dirty="0">
              <a:latin typeface="Calibri" panose="020F0502020204030204" pitchFamily="34" charset="0"/>
              <a:ea typeface="Tahoma" panose="020B0604030504040204" pitchFamily="34" charset="0"/>
              <a:cs typeface="+mj-cs"/>
            </a:endParaRPr>
          </a:p>
        </p:txBody>
      </p:sp>
      <p:pic>
        <p:nvPicPr>
          <p:cNvPr id="9" name="Picture 8">
            <a:extLst>
              <a:ext uri="{FF2B5EF4-FFF2-40B4-BE49-F238E27FC236}">
                <a16:creationId xmlns:a16="http://schemas.microsoft.com/office/drawing/2014/main" id="{0BE5269E-7391-18B6-AAC8-26A58AF87801}"/>
              </a:ext>
              <a:ext uri="{C183D7F6-B498-43B3-948B-1728B52AA6E4}">
                <adec:decorative xmlns:adec="http://schemas.microsoft.com/office/drawing/2017/decorative" val="1"/>
              </a:ext>
            </a:extLst>
          </p:cNvPr>
          <p:cNvPicPr>
            <a:picLocks noChangeAspect="1"/>
          </p:cNvPicPr>
          <p:nvPr/>
        </p:nvPicPr>
        <p:blipFill>
          <a:blip r:embed="rId6">
            <a:duotone>
              <a:schemeClr val="accent5">
                <a:shade val="45000"/>
                <a:satMod val="135000"/>
              </a:schemeClr>
              <a:prstClr val="white"/>
            </a:duotone>
            <a:extLst>
              <a:ext uri="{BEBA8EAE-BF5A-486C-A8C5-ECC9F3942E4B}">
                <a14:imgProps xmlns:a14="http://schemas.microsoft.com/office/drawing/2010/main">
                  <a14:imgLayer r:embed="rId7">
                    <a14:imgEffect>
                      <a14:colorTemperature colorTemp="5300"/>
                    </a14:imgEffect>
                  </a14:imgLayer>
                </a14:imgProps>
              </a:ext>
            </a:extLst>
          </a:blip>
          <a:stretch>
            <a:fillRect/>
          </a:stretch>
        </p:blipFill>
        <p:spPr>
          <a:xfrm>
            <a:off x="-204796" y="3302000"/>
            <a:ext cx="3283275" cy="3476474"/>
          </a:xfrm>
          <a:prstGeom prst="rect">
            <a:avLst/>
          </a:prstGeom>
        </p:spPr>
      </p:pic>
      <p:sp>
        <p:nvSpPr>
          <p:cNvPr id="3" name="TextBox 2">
            <a:extLst>
              <a:ext uri="{FF2B5EF4-FFF2-40B4-BE49-F238E27FC236}">
                <a16:creationId xmlns:a16="http://schemas.microsoft.com/office/drawing/2014/main" id="{0D79465C-0C27-B368-31DC-7186722809ED}"/>
              </a:ext>
            </a:extLst>
          </p:cNvPr>
          <p:cNvSpPr txBox="1"/>
          <p:nvPr/>
        </p:nvSpPr>
        <p:spPr>
          <a:xfrm>
            <a:off x="2733040" y="1446196"/>
            <a:ext cx="9127908" cy="4987712"/>
          </a:xfrm>
          <a:prstGeom prst="rect">
            <a:avLst/>
          </a:prstGeom>
          <a:noFill/>
        </p:spPr>
        <p:txBody>
          <a:bodyPr wrap="square" rtlCol="0">
            <a:spAutoFit/>
          </a:bodyPr>
          <a:lstStyle/>
          <a:p>
            <a:pPr algn="just" rtl="1">
              <a:lnSpc>
                <a:spcPct val="150000"/>
              </a:lnSpc>
            </a:pPr>
            <a:r>
              <a:rPr lang="ar-SA" b="1" dirty="0">
                <a:cs typeface="+mj-cs"/>
              </a:rPr>
              <a:t>• مفهوم التسويق</a:t>
            </a:r>
          </a:p>
          <a:p>
            <a:pPr algn="just" rtl="1">
              <a:lnSpc>
                <a:spcPct val="150000"/>
              </a:lnSpc>
            </a:pPr>
            <a:r>
              <a:rPr lang="ar-SA" sz="1600" b="1" dirty="0">
                <a:cs typeface="+mj-cs"/>
              </a:rPr>
              <a:t>تبدأ الشركة بدراسة احتياجات العملاء أولاً، فتكتشف أن المستخدمين يرغبون في بطارية تدوم لفترة أطول وكاميرا عالية الجودة، ثم تقوم بتطوير الهاتف بناءً على هذه الاحتياجات.</a:t>
            </a:r>
          </a:p>
          <a:p>
            <a:pPr marL="285750" indent="-285750" algn="just" rtl="1">
              <a:lnSpc>
                <a:spcPct val="150000"/>
              </a:lnSpc>
              <a:buFont typeface="Wingdings" panose="05000000000000000000" pitchFamily="2" charset="2"/>
              <a:buChar char="q"/>
            </a:pPr>
            <a:r>
              <a:rPr lang="ar-SA" sz="1600" b="1" dirty="0">
                <a:cs typeface="+mj-cs"/>
              </a:rPr>
              <a:t>الاهتمام الأساسي: فهم احتياجات العملاء وإشباعها.</a:t>
            </a:r>
          </a:p>
          <a:p>
            <a:pPr algn="just" rtl="1">
              <a:lnSpc>
                <a:spcPct val="150000"/>
              </a:lnSpc>
            </a:pPr>
            <a:endParaRPr lang="ar-SA" sz="1600" b="1" dirty="0">
              <a:cs typeface="+mj-cs"/>
            </a:endParaRPr>
          </a:p>
          <a:p>
            <a:pPr algn="just" rtl="1">
              <a:lnSpc>
                <a:spcPct val="150000"/>
              </a:lnSpc>
            </a:pPr>
            <a:r>
              <a:rPr lang="ar-SA" b="1" dirty="0">
                <a:cs typeface="+mj-cs"/>
              </a:rPr>
              <a:t>• مفهوم التسويق المجتمعي</a:t>
            </a:r>
          </a:p>
          <a:p>
            <a:pPr algn="just" rtl="1">
              <a:lnSpc>
                <a:spcPct val="150000"/>
              </a:lnSpc>
            </a:pPr>
            <a:r>
              <a:rPr lang="ar-SA" sz="1600" b="1" dirty="0">
                <a:cs typeface="+mj-cs"/>
              </a:rPr>
              <a:t>إلى جانب تلبية احتياجات العملاء وتحقيق الأرباح، تستخدم الشركة مواد قابلة لإعادة التدوير وتعمل على تقليل استهلاك الطاقة والانبعاثات الناتجة عن عمليات التصنيع.</a:t>
            </a:r>
          </a:p>
          <a:p>
            <a:pPr marL="285750" indent="-285750" algn="just" rtl="1">
              <a:lnSpc>
                <a:spcPct val="150000"/>
              </a:lnSpc>
              <a:buFont typeface="Wingdings" panose="05000000000000000000" pitchFamily="2" charset="2"/>
              <a:buChar char="q"/>
            </a:pPr>
            <a:r>
              <a:rPr lang="ar-SA" sz="1600" b="1" dirty="0">
                <a:cs typeface="+mj-cs"/>
              </a:rPr>
              <a:t>الاهتمام الأساسي: تحقيق التوازن بين رضا العملاء وربحية المؤسسة ومصلحة المجتمع.</a:t>
            </a:r>
          </a:p>
          <a:p>
            <a:pPr algn="just" rtl="1">
              <a:lnSpc>
                <a:spcPct val="150000"/>
              </a:lnSpc>
            </a:pPr>
            <a:endParaRPr lang="ar-SA" sz="1600" b="1" dirty="0">
              <a:cs typeface="+mj-cs"/>
            </a:endParaRPr>
          </a:p>
          <a:p>
            <a:pPr algn="just" rtl="1">
              <a:lnSpc>
                <a:spcPct val="150000"/>
              </a:lnSpc>
            </a:pPr>
            <a:r>
              <a:rPr lang="ar-SA" sz="1600" b="1" dirty="0">
                <a:cs typeface="+mj-cs"/>
              </a:rPr>
              <a:t>❖ يتضح من المثال أن الفرق بين الفلسفات الخمس لا يكمن في المنتج نفسه، وإنما في طريقة تفكير المؤسسة عند اتخاذ القرارات التسويقية؛ فبينما يركز مفهوم الإنتاج على الكفاءة، ومفهوم المنتج على الجودة، ومفهوم البيع على الترويج، فإن مفهوم التسويق يركز على العميل، أما مفهوم التسويق المجتمعي فيضيف البعد الاجتماعي والبيئي إلى جانب رضا العملاء وتحقيق الأرباح.</a:t>
            </a:r>
            <a:endParaRPr lang="en-US" sz="1600" b="1" dirty="0">
              <a:cs typeface="+mj-cs"/>
            </a:endParaRPr>
          </a:p>
        </p:txBody>
      </p:sp>
    </p:spTree>
    <p:extLst>
      <p:ext uri="{BB962C8B-B14F-4D97-AF65-F5344CB8AC3E}">
        <p14:creationId xmlns:p14="http://schemas.microsoft.com/office/powerpoint/2010/main" val="1422733710"/>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B6F45-6C21-7064-00AB-0E5735DE9EB6}"/>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142A2A1-4A41-C9D9-A1BE-E7E94833B71B}"/>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28A3E1B4-6CC3-4C41-14F6-9CD2C17278C7}"/>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9C72F4-2BEE-3DB9-4A46-5BC89D4DA31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D97BB8D1-2112-751D-2DE2-CF63218AE297}"/>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98F6CB64-01DD-D193-9B76-FBF7C1A47270}"/>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EC6BA9E5-F579-C37C-2DF5-E640585B94ED}"/>
              </a:ext>
            </a:extLst>
          </p:cNvPr>
          <p:cNvSpPr/>
          <p:nvPr/>
        </p:nvSpPr>
        <p:spPr>
          <a:xfrm>
            <a:off x="4782003" y="494662"/>
            <a:ext cx="3181533"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تطور المفهوم التسويقي</a:t>
            </a:r>
            <a:endParaRPr lang="ar-SA" sz="1100" b="1" u="sng" dirty="0">
              <a:latin typeface="Calibri" panose="020F0502020204030204" pitchFamily="34" charset="0"/>
              <a:ea typeface="Tahoma" panose="020B0604030504040204" pitchFamily="34" charset="0"/>
              <a:cs typeface="+mj-cs"/>
            </a:endParaRPr>
          </a:p>
        </p:txBody>
      </p:sp>
      <p:sp>
        <p:nvSpPr>
          <p:cNvPr id="3" name="TextBox 2">
            <a:extLst>
              <a:ext uri="{FF2B5EF4-FFF2-40B4-BE49-F238E27FC236}">
                <a16:creationId xmlns:a16="http://schemas.microsoft.com/office/drawing/2014/main" id="{86CBAE79-6A4F-AB26-9B88-069159D40486}"/>
              </a:ext>
            </a:extLst>
          </p:cNvPr>
          <p:cNvSpPr txBox="1"/>
          <p:nvPr/>
        </p:nvSpPr>
        <p:spPr>
          <a:xfrm>
            <a:off x="2485573" y="1585570"/>
            <a:ext cx="9375376" cy="5033879"/>
          </a:xfrm>
          <a:prstGeom prst="rect">
            <a:avLst/>
          </a:prstGeom>
          <a:noFill/>
        </p:spPr>
        <p:txBody>
          <a:bodyPr wrap="square" rtlCol="0">
            <a:spAutoFit/>
          </a:bodyPr>
          <a:lstStyle/>
          <a:p>
            <a:pPr algn="just" rtl="1">
              <a:lnSpc>
                <a:spcPct val="150000"/>
              </a:lnSpc>
            </a:pPr>
            <a:r>
              <a:rPr lang="ar-SA" b="1" dirty="0">
                <a:cs typeface="+mj-cs"/>
              </a:rPr>
              <a:t>يوضح كوتلر </a:t>
            </a:r>
            <a:r>
              <a:rPr lang="ar-SA" b="1" dirty="0" err="1">
                <a:cs typeface="+mj-cs"/>
              </a:rPr>
              <a:t>وأرمسترونغ</a:t>
            </a:r>
            <a:r>
              <a:rPr lang="ar-SA" b="1" dirty="0">
                <a:cs typeface="+mj-cs"/>
              </a:rPr>
              <a:t> أن فلسفات إدارة التسويق تطورت عبر الزمن استجابة للتغيرات التي شهدتها الأسواق واحتياجات المستهلكين وظروف المنافسة.</a:t>
            </a:r>
          </a:p>
          <a:p>
            <a:pPr algn="just" rtl="1">
              <a:lnSpc>
                <a:spcPct val="150000"/>
              </a:lnSpc>
            </a:pPr>
            <a:r>
              <a:rPr lang="ar-SA" b="1" dirty="0">
                <a:cs typeface="+mj-cs"/>
              </a:rPr>
              <a:t>ففي المراحل الأولى من التطور الصناعي تبنت المؤسسات مفهوم الإنتاج الذي ركز على زيادة الإنتاج وتحسين كفاءة التوزيع، انطلاقاً من افتراض أن المستهلكين يفضلون المنتجات المتاحة بأسعار معقولة.</a:t>
            </a:r>
          </a:p>
          <a:p>
            <a:pPr algn="just" rtl="1">
              <a:lnSpc>
                <a:spcPct val="150000"/>
              </a:lnSpc>
            </a:pPr>
            <a:r>
              <a:rPr lang="ar-SA" b="1" dirty="0">
                <a:cs typeface="+mj-cs"/>
              </a:rPr>
              <a:t>ومع تزايد المنافسة وتحسن القدرات الإنتاجية، ظهر مفهوم المنتج الذي ركز على تطوير المنتجات وتحسين جودتها وخصائصها، استناداً إلى الاعتقاد بأن المستهلكين يفضلون المنتجات ذات الأداء المتفوق والجودة العالية.</a:t>
            </a:r>
          </a:p>
          <a:p>
            <a:pPr algn="just" rtl="1">
              <a:lnSpc>
                <a:spcPct val="150000"/>
              </a:lnSpc>
            </a:pPr>
            <a:r>
              <a:rPr lang="ar-SA" b="1" dirty="0">
                <a:cs typeface="+mj-cs"/>
              </a:rPr>
              <a:t>وفي ظل ازدياد المعروض من السلع والخدمات، تبنت بعض المؤسسات مفهوم البيع الذي اعتمد على جهود البيع والترويج المكثفة لتحفيز المستهلكين على الشراء وزيادة حجم المبيعات.</a:t>
            </a:r>
          </a:p>
          <a:p>
            <a:pPr algn="just" rtl="1">
              <a:lnSpc>
                <a:spcPct val="150000"/>
              </a:lnSpc>
            </a:pPr>
            <a:r>
              <a:rPr lang="ar-SA" b="1" dirty="0">
                <a:cs typeface="+mj-cs"/>
              </a:rPr>
              <a:t>ومع تطور الأسواق وارتفاع مستوى وعي المستهلكين، ظهر مفهوم التسويق الذي أكد أن تحقيق أهداف المؤسسة يعتمد على تحديد احتياجات الأسواق المستهدفة ورغباتها والعمل على إشباعها بصورة أكثر كفاءة وفاعلية من المنافسين.</a:t>
            </a:r>
          </a:p>
          <a:p>
            <a:pPr algn="just" rtl="1">
              <a:lnSpc>
                <a:spcPct val="150000"/>
              </a:lnSpc>
            </a:pPr>
            <a:r>
              <a:rPr lang="ar-SA" b="1" dirty="0">
                <a:cs typeface="+mj-cs"/>
              </a:rPr>
              <a:t>وفي المرحلة الأحدث ظهر مفهوم التسويق المجتمعي الذي وسّع نطاق المسؤولية التسويقية ليشمل تحقيق التوازن بين رضا العملاء، وتحقيق أهداف المؤسسة، والمحافظة على المصالح طويلة الأجل للمستهلكين والمجتمع.</a:t>
            </a:r>
            <a:endParaRPr lang="en-US" sz="1600" b="1" dirty="0">
              <a:cs typeface="+mj-cs"/>
            </a:endParaRPr>
          </a:p>
        </p:txBody>
      </p:sp>
      <p:pic>
        <p:nvPicPr>
          <p:cNvPr id="2" name="Picture 1" descr="صورة منشور القصة">
            <a:extLst>
              <a:ext uri="{FF2B5EF4-FFF2-40B4-BE49-F238E27FC236}">
                <a16:creationId xmlns:a16="http://schemas.microsoft.com/office/drawing/2014/main" id="{41E06440-32A4-AE66-0528-0A0A219E3D1D}"/>
              </a:ext>
            </a:extLst>
          </p:cNvPr>
          <p:cNvPicPr>
            <a:picLocks noChangeAspect="1"/>
          </p:cNvPicPr>
          <p:nvPr/>
        </p:nvPicPr>
        <p:blipFill>
          <a:blip r:embed="rId6"/>
          <a:stretch>
            <a:fillRect/>
          </a:stretch>
        </p:blipFill>
        <p:spPr>
          <a:xfrm rot="3199655">
            <a:off x="-653863" y="3850187"/>
            <a:ext cx="3600038" cy="2944574"/>
          </a:xfrm>
          <a:prstGeom prst="rect">
            <a:avLst/>
          </a:prstGeom>
        </p:spPr>
      </p:pic>
    </p:spTree>
    <p:extLst>
      <p:ext uri="{BB962C8B-B14F-4D97-AF65-F5344CB8AC3E}">
        <p14:creationId xmlns:p14="http://schemas.microsoft.com/office/powerpoint/2010/main" val="3141842846"/>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83BCE-CE0A-8BBF-204B-87D208AA65C6}"/>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776BB23C-3C10-4358-D221-C45DF52BE648}"/>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80FA48E5-442E-4324-87BD-68791F524C45}"/>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E5BD51-CDB7-DC3D-AC4D-816197EE32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6AF80F93-C6CD-3C09-EE19-2967DD42874D}"/>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F6A2A912-8D99-5034-E50E-05C096D8077B}"/>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CC962728-830C-4CBB-C28B-9DA54F5EF1E8}"/>
              </a:ext>
            </a:extLst>
          </p:cNvPr>
          <p:cNvSpPr/>
          <p:nvPr/>
        </p:nvSpPr>
        <p:spPr>
          <a:xfrm>
            <a:off x="7560218" y="938687"/>
            <a:ext cx="4300730" cy="579967"/>
          </a:xfrm>
          <a:prstGeom prst="rect">
            <a:avLst/>
          </a:prstGeom>
        </p:spPr>
        <p:txBody>
          <a:bodyPr wrap="square" anchor="ctr">
            <a:spAutoFit/>
          </a:bodyPr>
          <a:lstStyle/>
          <a:p>
            <a:pPr lvl="0" algn="just" rtl="1">
              <a:lnSpc>
                <a:spcPct val="150000"/>
              </a:lnSpc>
              <a:spcBef>
                <a:spcPct val="0"/>
              </a:spcBef>
              <a:defRPr/>
            </a:pPr>
            <a:r>
              <a:rPr lang="ar-SA" sz="2400" b="1" u="sng" dirty="0">
                <a:latin typeface="Calibri" panose="020F0502020204030204" pitchFamily="34" charset="0"/>
                <a:ea typeface="Tahoma" panose="020B0604030504040204" pitchFamily="34" charset="0"/>
                <a:cs typeface="+mj-cs"/>
              </a:rPr>
              <a:t>مفهوم البيع ومفهوم التسويق</a:t>
            </a:r>
            <a:endParaRPr lang="ar-SA" sz="1050" b="1" u="sng" dirty="0">
              <a:latin typeface="Calibri" panose="020F0502020204030204" pitchFamily="34" charset="0"/>
              <a:ea typeface="Tahoma" panose="020B0604030504040204" pitchFamily="34" charset="0"/>
              <a:cs typeface="+mj-cs"/>
            </a:endParaRPr>
          </a:p>
        </p:txBody>
      </p:sp>
      <p:pic>
        <p:nvPicPr>
          <p:cNvPr id="9" name="Picture 8">
            <a:extLst>
              <a:ext uri="{FF2B5EF4-FFF2-40B4-BE49-F238E27FC236}">
                <a16:creationId xmlns:a16="http://schemas.microsoft.com/office/drawing/2014/main" id="{0B829146-AEE2-AD19-16E4-FC58588687FC}"/>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0" y="5059680"/>
            <a:ext cx="1869440" cy="1869440"/>
          </a:xfrm>
          <a:prstGeom prst="rect">
            <a:avLst/>
          </a:prstGeom>
        </p:spPr>
      </p:pic>
      <p:sp>
        <p:nvSpPr>
          <p:cNvPr id="3" name="TextBox 2">
            <a:extLst>
              <a:ext uri="{FF2B5EF4-FFF2-40B4-BE49-F238E27FC236}">
                <a16:creationId xmlns:a16="http://schemas.microsoft.com/office/drawing/2014/main" id="{19ACEB9C-E733-41A8-623D-24D947955694}"/>
              </a:ext>
            </a:extLst>
          </p:cNvPr>
          <p:cNvSpPr txBox="1"/>
          <p:nvPr/>
        </p:nvSpPr>
        <p:spPr>
          <a:xfrm>
            <a:off x="1676400" y="1483970"/>
            <a:ext cx="10184549" cy="5310877"/>
          </a:xfrm>
          <a:prstGeom prst="rect">
            <a:avLst/>
          </a:prstGeom>
          <a:noFill/>
        </p:spPr>
        <p:txBody>
          <a:bodyPr wrap="square" rtlCol="0">
            <a:spAutoFit/>
          </a:bodyPr>
          <a:lstStyle/>
          <a:p>
            <a:pPr algn="just" rtl="1">
              <a:lnSpc>
                <a:spcPct val="150000"/>
              </a:lnSpc>
            </a:pPr>
            <a:r>
              <a:rPr lang="ar-SA" sz="1600" b="1" dirty="0">
                <a:cs typeface="+mj-cs"/>
              </a:rPr>
              <a:t>يُعد مفهوم البيع ومفهوم التسويق من أبرز الفلسفات التي تناولها كوتلر </a:t>
            </a:r>
            <a:r>
              <a:rPr lang="ar-SA" sz="1600" b="1" dirty="0" err="1">
                <a:cs typeface="+mj-cs"/>
              </a:rPr>
              <a:t>وأرمسترونغ</a:t>
            </a:r>
            <a:r>
              <a:rPr lang="ar-SA" sz="1600" b="1" dirty="0">
                <a:cs typeface="+mj-cs"/>
              </a:rPr>
              <a:t> عند شرح توجهات إدارة التسويق، حيث يختلف كل منهما في نقطة الانطلاق والأهداف والوسائل المستخدمة لتحقيق الربح.</a:t>
            </a:r>
          </a:p>
          <a:p>
            <a:pPr algn="just" rtl="1">
              <a:lnSpc>
                <a:spcPct val="150000"/>
              </a:lnSpc>
            </a:pPr>
            <a:endParaRPr lang="ar-SA" sz="1600" b="1" dirty="0">
              <a:cs typeface="+mj-cs"/>
            </a:endParaRPr>
          </a:p>
          <a:p>
            <a:pPr algn="just" rtl="1">
              <a:lnSpc>
                <a:spcPct val="150000"/>
              </a:lnSpc>
            </a:pPr>
            <a:r>
              <a:rPr lang="ar-SA" b="1" dirty="0">
                <a:cs typeface="+mj-cs"/>
              </a:rPr>
              <a:t>• مفهوم البيع</a:t>
            </a:r>
          </a:p>
          <a:p>
            <a:pPr algn="just" rtl="1">
              <a:lnSpc>
                <a:spcPct val="150000"/>
              </a:lnSpc>
            </a:pPr>
            <a:r>
              <a:rPr lang="ar-SA" sz="1600" b="1" dirty="0">
                <a:cs typeface="+mj-cs"/>
              </a:rPr>
              <a:t>يقوم مفهوم البيع على افتراض أن المستهلكين لن يشتروا ما يكفي من منتجات المؤسسة ما لم تبذل جهودًا مكثفة في البيع والترويج. ولذلك ينطلق هذا المفهوم من داخل المؤسسة، ويركز على المنتجات التي تقوم بإنتاجها، ثم يسعى إلى زيادة المبيعات من خلال الأنشطة البيعية والترويجية.</a:t>
            </a:r>
          </a:p>
          <a:p>
            <a:pPr algn="just" rtl="1">
              <a:lnSpc>
                <a:spcPct val="150000"/>
              </a:lnSpc>
            </a:pPr>
            <a:r>
              <a:rPr lang="ar-SA" sz="1600" b="1" dirty="0">
                <a:cs typeface="+mj-cs"/>
              </a:rPr>
              <a:t>ويهدف مفهوم البيع إلى تحقيق الأرباح من خلال حجم المبيعات المرتفع، ويُستخدم غالبًا في حالة السلع التي لا يسعى المستهلك إلى شرائها بصورة اعتيادية.</a:t>
            </a:r>
          </a:p>
          <a:p>
            <a:pPr algn="just" rtl="1">
              <a:lnSpc>
                <a:spcPct val="150000"/>
              </a:lnSpc>
            </a:pPr>
            <a:endParaRPr lang="ar-SA" sz="1600" b="1" dirty="0">
              <a:cs typeface="+mj-cs"/>
            </a:endParaRPr>
          </a:p>
          <a:p>
            <a:pPr algn="just" rtl="1">
              <a:lnSpc>
                <a:spcPct val="150000"/>
              </a:lnSpc>
            </a:pPr>
            <a:r>
              <a:rPr lang="ar-SA" b="1" dirty="0">
                <a:cs typeface="+mj-cs"/>
              </a:rPr>
              <a:t>• مفهوم التسويق</a:t>
            </a:r>
          </a:p>
          <a:p>
            <a:pPr algn="just" rtl="1">
              <a:lnSpc>
                <a:spcPct val="150000"/>
              </a:lnSpc>
            </a:pPr>
            <a:r>
              <a:rPr lang="ar-SA" sz="1600" b="1" dirty="0">
                <a:cs typeface="+mj-cs"/>
              </a:rPr>
              <a:t>يرتكز مفهوم التسويق على تحقيق أهداف المؤسسة من خلال تحديد احتياجات الأسواق المستهدفة ورغباتها، والعمل على إشباع تلك الاحتياجات بصورة أكثر كفاءة وفاعلية من المنافسين.</a:t>
            </a:r>
          </a:p>
          <a:p>
            <a:pPr algn="just" rtl="1">
              <a:lnSpc>
                <a:spcPct val="150000"/>
              </a:lnSpc>
            </a:pPr>
            <a:r>
              <a:rPr lang="ar-SA" sz="1600" b="1" dirty="0">
                <a:cs typeface="+mj-cs"/>
              </a:rPr>
              <a:t>وينطلق هذا المفهوم من السوق والعملاء، حيث تبدأ المؤسسة بدراسة احتياجات المستهلكين ورغباتهم، ثم تقوم بتطوير المنتجات والخدمات التي تحقق لهم القيمة المطلوبة، بما يسهم في بناء علاقات طويلة الأمد وتحقيق رضا العملاء وولائهم.</a:t>
            </a:r>
            <a:endParaRPr lang="en-US" sz="1400" b="1" dirty="0">
              <a:cs typeface="+mj-cs"/>
            </a:endParaRPr>
          </a:p>
        </p:txBody>
      </p:sp>
    </p:spTree>
    <p:extLst>
      <p:ext uri="{BB962C8B-B14F-4D97-AF65-F5344CB8AC3E}">
        <p14:creationId xmlns:p14="http://schemas.microsoft.com/office/powerpoint/2010/main" val="97785664"/>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3622B-675B-0D4F-CA2E-41A7AE1B3F1C}"/>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FECE15C9-7DBD-68D9-3406-BD6B87412B2F}"/>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D74ACD95-45ED-380D-E167-2AA308673587}"/>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00F4A8-96A7-591B-D3CF-A8A3F4764AA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2F34527F-155D-6ED2-6AB3-7673F8BEB036}"/>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4730C671-10D0-1AAB-AB5E-111575C39741}"/>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172A4181-236A-BF12-8F6B-7ADB056530EB}"/>
              </a:ext>
            </a:extLst>
          </p:cNvPr>
          <p:cNvSpPr/>
          <p:nvPr/>
        </p:nvSpPr>
        <p:spPr>
          <a:xfrm>
            <a:off x="7560218" y="938687"/>
            <a:ext cx="4300730" cy="579967"/>
          </a:xfrm>
          <a:prstGeom prst="rect">
            <a:avLst/>
          </a:prstGeom>
        </p:spPr>
        <p:txBody>
          <a:bodyPr wrap="square" anchor="ctr">
            <a:spAutoFit/>
          </a:bodyPr>
          <a:lstStyle/>
          <a:p>
            <a:pPr lvl="0" algn="just" rtl="1">
              <a:lnSpc>
                <a:spcPct val="150000"/>
              </a:lnSpc>
              <a:spcBef>
                <a:spcPct val="0"/>
              </a:spcBef>
              <a:defRPr/>
            </a:pPr>
            <a:r>
              <a:rPr lang="ar-SA" sz="2400" b="1" u="sng" dirty="0">
                <a:latin typeface="Calibri" panose="020F0502020204030204" pitchFamily="34" charset="0"/>
                <a:ea typeface="Tahoma" panose="020B0604030504040204" pitchFamily="34" charset="0"/>
                <a:cs typeface="+mj-cs"/>
              </a:rPr>
              <a:t>الفرق بين مفهوم البيع ومفهوم التسويق</a:t>
            </a:r>
          </a:p>
        </p:txBody>
      </p:sp>
      <p:pic>
        <p:nvPicPr>
          <p:cNvPr id="9" name="Picture 8">
            <a:extLst>
              <a:ext uri="{FF2B5EF4-FFF2-40B4-BE49-F238E27FC236}">
                <a16:creationId xmlns:a16="http://schemas.microsoft.com/office/drawing/2014/main" id="{DF8F3DED-7685-38D7-538D-EDDF16405781}"/>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80431" y="3266439"/>
            <a:ext cx="3545840" cy="3545840"/>
          </a:xfrm>
          <a:prstGeom prst="rect">
            <a:avLst/>
          </a:prstGeom>
        </p:spPr>
      </p:pic>
      <p:sp>
        <p:nvSpPr>
          <p:cNvPr id="3" name="TextBox 2">
            <a:extLst>
              <a:ext uri="{FF2B5EF4-FFF2-40B4-BE49-F238E27FC236}">
                <a16:creationId xmlns:a16="http://schemas.microsoft.com/office/drawing/2014/main" id="{5037BCF0-860E-D13E-764E-EC2D8F685F57}"/>
              </a:ext>
            </a:extLst>
          </p:cNvPr>
          <p:cNvSpPr txBox="1"/>
          <p:nvPr/>
        </p:nvSpPr>
        <p:spPr>
          <a:xfrm>
            <a:off x="3881119" y="1772626"/>
            <a:ext cx="7979829" cy="4202882"/>
          </a:xfrm>
          <a:prstGeom prst="rect">
            <a:avLst/>
          </a:prstGeom>
          <a:noFill/>
        </p:spPr>
        <p:txBody>
          <a:bodyPr wrap="square" rtlCol="0">
            <a:spAutoFit/>
          </a:bodyPr>
          <a:lstStyle/>
          <a:p>
            <a:pPr algn="just" rtl="1">
              <a:lnSpc>
                <a:spcPct val="150000"/>
              </a:lnSpc>
            </a:pPr>
            <a:r>
              <a:rPr lang="ar-SA" b="1" dirty="0">
                <a:cs typeface="+mj-cs"/>
              </a:rPr>
              <a:t>يركز مفهوم البيع على احتياجات البائع، في حين يركز مفهوم التسويق على احتياجات المشتري. فمفهوم البيع يتخذ منظورًا يبدأ من داخل المؤسسة وينطلق من المنتج القائم، ثم يعتمد على البيع والترويج لتحقيق الأرباح من خلال حجم المبيعات. أما مفهوم التسويق فيبدأ من السوق والعملاء، ويركز على فهم احتياجاتهم وتقديم القيمة التي تشبع تلك الاحتياجات، ومن ثم تحقيق الأرباح من خلال رضا العملاء وبناء علاقات مستدامة معهم.</a:t>
            </a:r>
          </a:p>
          <a:p>
            <a:pPr algn="just" rtl="1">
              <a:lnSpc>
                <a:spcPct val="150000"/>
              </a:lnSpc>
            </a:pPr>
            <a:endParaRPr lang="ar-SA" b="1" dirty="0">
              <a:cs typeface="+mj-cs"/>
            </a:endParaRPr>
          </a:p>
          <a:p>
            <a:pPr algn="just" rtl="1">
              <a:lnSpc>
                <a:spcPct val="150000"/>
              </a:lnSpc>
            </a:pPr>
            <a:r>
              <a:rPr lang="ar-SA" b="1" dirty="0">
                <a:cs typeface="+mj-cs"/>
              </a:rPr>
              <a:t>❖ الخلاصة:</a:t>
            </a:r>
          </a:p>
          <a:p>
            <a:pPr algn="just" rtl="1">
              <a:lnSpc>
                <a:spcPct val="150000"/>
              </a:lnSpc>
            </a:pPr>
            <a:r>
              <a:rPr lang="ar-SA" b="1" dirty="0">
                <a:cs typeface="+mj-cs"/>
              </a:rPr>
              <a:t>يبدأ مفهوم البيع من المصنع ويركز على المنتجات القائمة، بينما يبدأ مفهوم التسويق من العملاء واحتياجاتهم. ولذلك يُعد مفهوم التسويق الأساس الذي تقوم عليه الممارسات التسويقية الحديثة، لأنه يركز على خلق القيمة للعميل وتحقيق رضاه وبناء علاقات طويلة الأجل معه.</a:t>
            </a:r>
            <a:endParaRPr lang="en-US" sz="1600" b="1" dirty="0">
              <a:cs typeface="+mj-cs"/>
            </a:endParaRPr>
          </a:p>
        </p:txBody>
      </p:sp>
    </p:spTree>
    <p:extLst>
      <p:ext uri="{BB962C8B-B14F-4D97-AF65-F5344CB8AC3E}">
        <p14:creationId xmlns:p14="http://schemas.microsoft.com/office/powerpoint/2010/main" val="1393660827"/>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45BBF-4404-A67B-A5EB-F9711BBD672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75B7B529-7232-E1E3-3F17-2C9F5A07AA20}"/>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FE4153C0-6D99-43BE-1BF8-B72B08013F9A}"/>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67C2093-5501-F4B6-EE49-56E251A1FC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73391857-172C-60A7-AC12-8E02AA5940FD}"/>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7770AF88-E54C-5F69-CA44-2E5997C267ED}"/>
              </a:ext>
            </a:extLst>
          </p:cNvPr>
          <p:cNvPicPr>
            <a:picLocks noChangeAspect="1"/>
          </p:cNvPicPr>
          <p:nvPr/>
        </p:nvPicPr>
        <p:blipFill>
          <a:blip r:embed="rId5"/>
          <a:stretch>
            <a:fillRect/>
          </a:stretch>
        </p:blipFill>
        <p:spPr>
          <a:xfrm>
            <a:off x="8529195" y="169933"/>
            <a:ext cx="5474682" cy="798645"/>
          </a:xfrm>
          <a:prstGeom prst="rect">
            <a:avLst/>
          </a:prstGeom>
        </p:spPr>
      </p:pic>
      <p:pic>
        <p:nvPicPr>
          <p:cNvPr id="11" name="Picture 10">
            <a:extLst>
              <a:ext uri="{FF2B5EF4-FFF2-40B4-BE49-F238E27FC236}">
                <a16:creationId xmlns:a16="http://schemas.microsoft.com/office/drawing/2014/main" id="{0C0CCE95-2D6F-7F33-C23D-1B0B300603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0880" y="1065952"/>
            <a:ext cx="8711245" cy="5807497"/>
          </a:xfrm>
          <a:prstGeom prst="rect">
            <a:avLst/>
          </a:prstGeom>
        </p:spPr>
      </p:pic>
      <p:sp>
        <p:nvSpPr>
          <p:cNvPr id="12" name="TextBox 11">
            <a:extLst>
              <a:ext uri="{FF2B5EF4-FFF2-40B4-BE49-F238E27FC236}">
                <a16:creationId xmlns:a16="http://schemas.microsoft.com/office/drawing/2014/main" id="{1E8C0D93-E074-E067-6A1C-C8370632A6E0}"/>
              </a:ext>
            </a:extLst>
          </p:cNvPr>
          <p:cNvSpPr txBox="1"/>
          <p:nvPr/>
        </p:nvSpPr>
        <p:spPr>
          <a:xfrm>
            <a:off x="4592320" y="875333"/>
            <a:ext cx="4907280" cy="707886"/>
          </a:xfrm>
          <a:prstGeom prst="rect">
            <a:avLst/>
          </a:prstGeom>
          <a:noFill/>
        </p:spPr>
        <p:txBody>
          <a:bodyPr wrap="square" rtlCol="0">
            <a:spAutoFit/>
          </a:bodyPr>
          <a:lstStyle/>
          <a:p>
            <a:r>
              <a:rPr lang="ar-SA" sz="4000" b="1" dirty="0">
                <a:solidFill>
                  <a:srgbClr val="0065B0"/>
                </a:solidFill>
              </a:rPr>
              <a:t>المزيج التسويقي </a:t>
            </a:r>
            <a:endParaRPr lang="en-US" sz="4000" b="1" dirty="0">
              <a:solidFill>
                <a:srgbClr val="0065B0"/>
              </a:solidFill>
            </a:endParaRPr>
          </a:p>
        </p:txBody>
      </p:sp>
      <p:sp>
        <p:nvSpPr>
          <p:cNvPr id="13" name="Oval 12">
            <a:extLst>
              <a:ext uri="{FF2B5EF4-FFF2-40B4-BE49-F238E27FC236}">
                <a16:creationId xmlns:a16="http://schemas.microsoft.com/office/drawing/2014/main" id="{5AC360A0-F787-3F6D-B429-DAE04A659DB4}"/>
              </a:ext>
            </a:extLst>
          </p:cNvPr>
          <p:cNvSpPr/>
          <p:nvPr/>
        </p:nvSpPr>
        <p:spPr>
          <a:xfrm>
            <a:off x="5872480" y="3408680"/>
            <a:ext cx="833120" cy="695960"/>
          </a:xfrm>
          <a:prstGeom prst="ellipse">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549226306"/>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32132-04D2-F635-20F9-ABCFB7EBE37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476F24F-81DF-194A-7561-59A0245323C8}"/>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C21EDADE-F536-68FC-CC4F-E4232FB80748}"/>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D024F0-E925-0053-99AA-F42DAF13DC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E77F16E8-3CCD-7A7B-73A6-F61254E92DBF}"/>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F4DC60D9-8A3B-4E5E-93A2-49395B38E49D}"/>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51EF9B64-0F13-FB18-3A37-794167F6EC69}"/>
              </a:ext>
            </a:extLst>
          </p:cNvPr>
          <p:cNvSpPr/>
          <p:nvPr/>
        </p:nvSpPr>
        <p:spPr>
          <a:xfrm>
            <a:off x="8600438" y="1038201"/>
            <a:ext cx="3181533"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المزيج التسويقي</a:t>
            </a:r>
          </a:p>
        </p:txBody>
      </p:sp>
      <p:sp>
        <p:nvSpPr>
          <p:cNvPr id="3" name="TextBox 2">
            <a:extLst>
              <a:ext uri="{FF2B5EF4-FFF2-40B4-BE49-F238E27FC236}">
                <a16:creationId xmlns:a16="http://schemas.microsoft.com/office/drawing/2014/main" id="{DF12BCF9-53DD-96E9-BD1F-CEE2F4505766}"/>
              </a:ext>
            </a:extLst>
          </p:cNvPr>
          <p:cNvSpPr txBox="1"/>
          <p:nvPr/>
        </p:nvSpPr>
        <p:spPr>
          <a:xfrm>
            <a:off x="2485572" y="1790762"/>
            <a:ext cx="9296399" cy="4987712"/>
          </a:xfrm>
          <a:prstGeom prst="rect">
            <a:avLst/>
          </a:prstGeom>
          <a:noFill/>
        </p:spPr>
        <p:txBody>
          <a:bodyPr wrap="square" rtlCol="0">
            <a:spAutoFit/>
          </a:bodyPr>
          <a:lstStyle/>
          <a:p>
            <a:pPr algn="just" rtl="1">
              <a:lnSpc>
                <a:spcPct val="150000"/>
              </a:lnSpc>
            </a:pPr>
            <a:r>
              <a:rPr lang="ar-SA" sz="1600" b="1" dirty="0">
                <a:cs typeface="+mj-cs"/>
              </a:rPr>
              <a:t>يُعد المزيج التسويقي من المفاهيم الجوهرية في علم التسويق، إذ يمثل الإطار الذي تعتمد عليه المنظمات في ترجمة استراتيجياتها التسويقية إلى قرارات وإجراءات عملية تستهدف التأثير في الأسواق المستهدفة وتحقيق الأهداف التنظيمية. ويُنظَر إليه بوصفه مجموعة من الأدوات التي تستخدمها المؤسسة لتقديم القيمة للعملاء وإشباع احتياجاتهم ورغباتهم بصورة أكثر كفاءة وفعالية من المنافسين.</a:t>
            </a:r>
          </a:p>
          <a:p>
            <a:pPr algn="just" rtl="1">
              <a:lnSpc>
                <a:spcPct val="150000"/>
              </a:lnSpc>
            </a:pPr>
            <a:endParaRPr lang="ar-SA" sz="1600" b="1" dirty="0">
              <a:cs typeface="+mj-cs"/>
            </a:endParaRPr>
          </a:p>
          <a:p>
            <a:pPr marL="285750" indent="-285750" algn="just" rtl="1">
              <a:lnSpc>
                <a:spcPct val="150000"/>
              </a:lnSpc>
              <a:buFont typeface="Wingdings" panose="05000000000000000000" pitchFamily="2" charset="2"/>
              <a:buChar char="q"/>
            </a:pPr>
            <a:r>
              <a:rPr lang="ar-SA" b="1" dirty="0">
                <a:cs typeface="+mj-cs"/>
              </a:rPr>
              <a:t>وقد عرّفه كوتلر بأنه:</a:t>
            </a:r>
          </a:p>
          <a:p>
            <a:pPr algn="just" rtl="1">
              <a:lnSpc>
                <a:spcPct val="150000"/>
              </a:lnSpc>
            </a:pPr>
            <a:r>
              <a:rPr lang="ar-SA" sz="1600" b="1" dirty="0">
                <a:cs typeface="+mj-cs"/>
              </a:rPr>
              <a:t>مجموعة من المتغيرات القابلة للتحكم ومستوياتها المختلفة، والتي تستخدمها المنظمة للتأثير في السوق المستهدفة.</a:t>
            </a:r>
          </a:p>
          <a:p>
            <a:pPr algn="just" rtl="1">
              <a:lnSpc>
                <a:spcPct val="150000"/>
              </a:lnSpc>
            </a:pPr>
            <a:endParaRPr lang="ar-SA" sz="1600" b="1" dirty="0">
              <a:cs typeface="+mj-cs"/>
            </a:endParaRPr>
          </a:p>
          <a:p>
            <a:pPr algn="just" rtl="1">
              <a:lnSpc>
                <a:spcPct val="150000"/>
              </a:lnSpc>
            </a:pPr>
            <a:r>
              <a:rPr lang="ar-SA" sz="1600" b="1" dirty="0">
                <a:cs typeface="+mj-cs"/>
              </a:rPr>
              <a:t>ويشير هذا التعريف إلى أن المنظمة تمتلك القدرة على التحكم في عدد من القرارات التسويقية التي تساعدها على الاستجابة لاحتياجات العملاء ومتطلبات السوق، وذلك من خلال تصميم مزيج متكامل من الأنشطة والبرامج التسويقية القادرة على تحقيق القيمة للعميل وتحقيق الأهداف التسويقية للمنظمة في الوقت نفسه.</a:t>
            </a:r>
          </a:p>
          <a:p>
            <a:pPr algn="just" rtl="1">
              <a:lnSpc>
                <a:spcPct val="150000"/>
              </a:lnSpc>
            </a:pPr>
            <a:r>
              <a:rPr lang="ar-SA" sz="1600" b="1" dirty="0">
                <a:cs typeface="+mj-cs"/>
              </a:rPr>
              <a:t>ويُعد المزيج التسويقي بمثابة حلقة الوصل بين المنظمة والسوق؛ فمن خلاله تحدد المؤسسة ما الذي ستقدمه للعملاء، وبأي سعر، وكيف ستوصله إليهم، وبأي أساليب ستتواصل معهم وتقنعهم بقيمته. لذلك فإن نجاح أي استراتيجية تسويقية يعتمد بدرجة كبيرة على حسن اختيار عناصر المزيج التسويقي وتنسيقها بصورة متكاملة ومنسجمة.</a:t>
            </a:r>
            <a:endParaRPr lang="en-US" sz="1400" b="1" dirty="0">
              <a:cs typeface="+mj-cs"/>
            </a:endParaRPr>
          </a:p>
        </p:txBody>
      </p:sp>
      <p:pic>
        <p:nvPicPr>
          <p:cNvPr id="10" name="Picture 9">
            <a:extLst>
              <a:ext uri="{FF2B5EF4-FFF2-40B4-BE49-F238E27FC236}">
                <a16:creationId xmlns:a16="http://schemas.microsoft.com/office/drawing/2014/main" id="{A0644BFC-B459-0CD9-39DA-A4DB4EF724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440" y="4245421"/>
            <a:ext cx="2612579" cy="2612579"/>
          </a:xfrm>
          <a:prstGeom prst="rect">
            <a:avLst/>
          </a:prstGeom>
        </p:spPr>
      </p:pic>
    </p:spTree>
    <p:extLst>
      <p:ext uri="{BB962C8B-B14F-4D97-AF65-F5344CB8AC3E}">
        <p14:creationId xmlns:p14="http://schemas.microsoft.com/office/powerpoint/2010/main" val="206085145"/>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9FA67-3D0D-C826-2E4F-B7F914829264}"/>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3FDA19FB-1EB6-FEF9-86CB-5E3E765644D3}"/>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29AAE477-DBA6-E8FA-1E1B-636AD72C17AC}"/>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5396FD3-D730-C2FF-33CE-EF8B45A442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E239A0A5-0D56-9CEE-4420-1B5662EDAADB}"/>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D393514D-BABF-F3AD-F722-B02695F9F6E3}"/>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78076E2E-B48B-6D31-FDBE-0A8CEAAB7CC3}"/>
              </a:ext>
            </a:extLst>
          </p:cNvPr>
          <p:cNvSpPr/>
          <p:nvPr/>
        </p:nvSpPr>
        <p:spPr>
          <a:xfrm>
            <a:off x="8600438" y="1038201"/>
            <a:ext cx="3181533"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المزيج التسويقي</a:t>
            </a:r>
          </a:p>
        </p:txBody>
      </p:sp>
      <p:pic>
        <p:nvPicPr>
          <p:cNvPr id="9" name="Picture 8" descr="صورة منشور القصة">
            <a:extLst>
              <a:ext uri="{FF2B5EF4-FFF2-40B4-BE49-F238E27FC236}">
                <a16:creationId xmlns:a16="http://schemas.microsoft.com/office/drawing/2014/main" id="{2A82A632-6A5F-94EF-1621-D6E2138E2E0A}"/>
              </a:ext>
            </a:extLst>
          </p:cNvPr>
          <p:cNvPicPr>
            <a:picLocks noChangeAspect="1"/>
          </p:cNvPicPr>
          <p:nvPr/>
        </p:nvPicPr>
        <p:blipFill>
          <a:blip r:embed="rId6"/>
          <a:stretch>
            <a:fillRect/>
          </a:stretch>
        </p:blipFill>
        <p:spPr>
          <a:xfrm>
            <a:off x="-338779" y="3968921"/>
            <a:ext cx="4265037" cy="2843358"/>
          </a:xfrm>
          <a:prstGeom prst="rect">
            <a:avLst/>
          </a:prstGeom>
        </p:spPr>
      </p:pic>
      <p:sp>
        <p:nvSpPr>
          <p:cNvPr id="3" name="TextBox 2">
            <a:extLst>
              <a:ext uri="{FF2B5EF4-FFF2-40B4-BE49-F238E27FC236}">
                <a16:creationId xmlns:a16="http://schemas.microsoft.com/office/drawing/2014/main" id="{E5E115F5-35ED-4A9D-3EB9-415B2D803CA6}"/>
              </a:ext>
            </a:extLst>
          </p:cNvPr>
          <p:cNvSpPr txBox="1"/>
          <p:nvPr/>
        </p:nvSpPr>
        <p:spPr>
          <a:xfrm>
            <a:off x="3505200" y="1790762"/>
            <a:ext cx="8276771" cy="4341381"/>
          </a:xfrm>
          <a:prstGeom prst="rect">
            <a:avLst/>
          </a:prstGeom>
          <a:noFill/>
        </p:spPr>
        <p:txBody>
          <a:bodyPr wrap="square" rtlCol="0">
            <a:spAutoFit/>
          </a:bodyPr>
          <a:lstStyle/>
          <a:p>
            <a:pPr algn="just" rtl="1">
              <a:lnSpc>
                <a:spcPct val="150000"/>
              </a:lnSpc>
            </a:pPr>
            <a:r>
              <a:rPr lang="ar-SA" sz="2000" b="1" dirty="0">
                <a:cs typeface="+mj-cs"/>
              </a:rPr>
              <a:t>ويتكون المزيج التسويقي التقليدي من أربعة عناصر رئيسية تعرف بـ </a:t>
            </a:r>
            <a:r>
              <a:rPr lang="en-US" sz="2000" b="1" dirty="0">
                <a:cs typeface="+mj-cs"/>
              </a:rPr>
              <a:t> 4PS</a:t>
            </a:r>
            <a:r>
              <a:rPr lang="ar-SA" sz="2000" b="1" dirty="0">
                <a:cs typeface="+mj-cs"/>
              </a:rPr>
              <a:t>وهي:</a:t>
            </a:r>
          </a:p>
          <a:p>
            <a:pPr algn="just" rtl="1">
              <a:lnSpc>
                <a:spcPct val="150000"/>
              </a:lnSpc>
            </a:pPr>
            <a:r>
              <a:rPr lang="ar-SA" sz="2000" b="1" dirty="0">
                <a:cs typeface="+mj-cs"/>
              </a:rPr>
              <a:t>• المنتج:</a:t>
            </a:r>
          </a:p>
          <a:p>
            <a:pPr algn="just" rtl="1">
              <a:lnSpc>
                <a:spcPct val="150000"/>
              </a:lnSpc>
            </a:pPr>
            <a:r>
              <a:rPr lang="ar-SA" b="1" dirty="0">
                <a:cs typeface="+mj-cs"/>
              </a:rPr>
              <a:t>ويمثل كل ما تقدمه المنظمة للسوق بهدف إشباع حاجة أو رغبة لدى المستهلك، ولا يقتصر المنتج على السلع المادية فقط بل قد يشمل الخدمات والأماكن والأشخاص والمنظمات والأفكار. ويتخذ المستهلك قراراته استناداً إلى جودة المنتج وتصميمه وعلامته التجارية وتغليفه وخدمات ما بعد البيع.</a:t>
            </a:r>
            <a:endParaRPr lang="en-US" b="1" dirty="0">
              <a:cs typeface="+mj-cs"/>
            </a:endParaRPr>
          </a:p>
          <a:p>
            <a:pPr algn="just" rtl="1">
              <a:lnSpc>
                <a:spcPct val="150000"/>
              </a:lnSpc>
            </a:pPr>
            <a:endParaRPr lang="ar-SA" b="1" dirty="0">
              <a:cs typeface="+mj-cs"/>
            </a:endParaRPr>
          </a:p>
          <a:p>
            <a:pPr algn="just" rtl="1">
              <a:lnSpc>
                <a:spcPct val="150000"/>
              </a:lnSpc>
            </a:pPr>
            <a:r>
              <a:rPr lang="ar-SA" sz="2000" b="1" dirty="0">
                <a:cs typeface="+mj-cs"/>
              </a:rPr>
              <a:t>• السعر:</a:t>
            </a:r>
          </a:p>
          <a:p>
            <a:pPr algn="just" rtl="1">
              <a:lnSpc>
                <a:spcPct val="150000"/>
              </a:lnSpc>
            </a:pPr>
            <a:r>
              <a:rPr lang="ar-SA" b="1" dirty="0">
                <a:cs typeface="+mj-cs"/>
              </a:rPr>
              <a:t>ويمثل القيمة التي يدفعها العميل مقابل الحصول على المنتج أو الخدمة. ويعد السعر العنصر الوحيد في المزيج التسويقي الذي يولد إيرادات مباشرة للمنظمة، في حين تمثل العناصر الأخرى جوانب إنفاق واستثمار. ويتطلب تحديد السعر مراعاة القيمة المدركة لدى العميل والأسعار المنافسة وأهداف المنظمة الربحية.</a:t>
            </a:r>
            <a:endParaRPr lang="en-US" sz="1600" b="1" dirty="0">
              <a:cs typeface="+mj-cs"/>
            </a:endParaRPr>
          </a:p>
        </p:txBody>
      </p:sp>
    </p:spTree>
    <p:extLst>
      <p:ext uri="{BB962C8B-B14F-4D97-AF65-F5344CB8AC3E}">
        <p14:creationId xmlns:p14="http://schemas.microsoft.com/office/powerpoint/2010/main" val="2642172207"/>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CA02B-2315-F24D-FA11-F832DD023476}"/>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31BD33C7-6A42-4527-A2CC-8CB2E5F7B850}"/>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3C95AAEE-8B80-1E08-0D89-220CB2CA9D56}"/>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92EEEC-A354-ACBA-7260-F1F502E885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F80844E7-C7A2-FBC7-2FE7-40665F4E8C23}"/>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D40F65C4-AE68-7FEF-C921-A8DCAAF8D979}"/>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529E6B4B-6C2E-799E-446A-857228D8D5CD}"/>
              </a:ext>
            </a:extLst>
          </p:cNvPr>
          <p:cNvSpPr/>
          <p:nvPr/>
        </p:nvSpPr>
        <p:spPr>
          <a:xfrm>
            <a:off x="8600438" y="997549"/>
            <a:ext cx="3181533" cy="742511"/>
          </a:xfrm>
          <a:prstGeom prst="rect">
            <a:avLst/>
          </a:prstGeom>
        </p:spPr>
        <p:txBody>
          <a:bodyPr wrap="square" anchor="ctr">
            <a:spAutoFit/>
          </a:bodyPr>
          <a:lstStyle/>
          <a:p>
            <a:pPr lvl="0" algn="just" rtl="1">
              <a:lnSpc>
                <a:spcPct val="150000"/>
              </a:lnSpc>
              <a:spcBef>
                <a:spcPct val="0"/>
              </a:spcBef>
              <a:defRPr/>
            </a:pPr>
            <a:r>
              <a:rPr lang="ar-SA" sz="3200" b="1" u="sng" dirty="0">
                <a:solidFill>
                  <a:srgbClr val="00B0F0"/>
                </a:solidFill>
                <a:latin typeface="Calibri" panose="020F0502020204030204" pitchFamily="34" charset="0"/>
                <a:ea typeface="Tahoma" panose="020B0604030504040204" pitchFamily="34" charset="0"/>
                <a:cs typeface="+mj-cs"/>
              </a:rPr>
              <a:t>تابع المزيج التسويقي</a:t>
            </a:r>
          </a:p>
        </p:txBody>
      </p:sp>
      <p:pic>
        <p:nvPicPr>
          <p:cNvPr id="9" name="Picture 8" descr="صورة منشور القصة">
            <a:extLst>
              <a:ext uri="{FF2B5EF4-FFF2-40B4-BE49-F238E27FC236}">
                <a16:creationId xmlns:a16="http://schemas.microsoft.com/office/drawing/2014/main" id="{E23C775A-7633-ABE3-C235-6E4425629232}"/>
              </a:ext>
            </a:extLst>
          </p:cNvPr>
          <p:cNvPicPr>
            <a:picLocks noChangeAspect="1"/>
          </p:cNvPicPr>
          <p:nvPr/>
        </p:nvPicPr>
        <p:blipFill>
          <a:blip r:embed="rId6"/>
          <a:stretch>
            <a:fillRect/>
          </a:stretch>
        </p:blipFill>
        <p:spPr>
          <a:xfrm>
            <a:off x="-338779" y="3968921"/>
            <a:ext cx="4265037" cy="2843358"/>
          </a:xfrm>
          <a:prstGeom prst="rect">
            <a:avLst/>
          </a:prstGeom>
        </p:spPr>
      </p:pic>
      <p:sp>
        <p:nvSpPr>
          <p:cNvPr id="3" name="TextBox 2">
            <a:extLst>
              <a:ext uri="{FF2B5EF4-FFF2-40B4-BE49-F238E27FC236}">
                <a16:creationId xmlns:a16="http://schemas.microsoft.com/office/drawing/2014/main" id="{803A0D62-4CBA-5096-FF04-22BD63D06342}"/>
              </a:ext>
            </a:extLst>
          </p:cNvPr>
          <p:cNvSpPr txBox="1"/>
          <p:nvPr/>
        </p:nvSpPr>
        <p:spPr>
          <a:xfrm>
            <a:off x="3505200" y="1790762"/>
            <a:ext cx="8276771" cy="4382610"/>
          </a:xfrm>
          <a:prstGeom prst="rect">
            <a:avLst/>
          </a:prstGeom>
          <a:noFill/>
        </p:spPr>
        <p:txBody>
          <a:bodyPr wrap="square" rtlCol="0">
            <a:spAutoFit/>
          </a:bodyPr>
          <a:lstStyle/>
          <a:p>
            <a:pPr algn="just" rtl="1">
              <a:lnSpc>
                <a:spcPct val="150000"/>
              </a:lnSpc>
            </a:pPr>
            <a:r>
              <a:rPr lang="ar-SA" sz="2400" b="1" dirty="0">
                <a:cs typeface="+mj-cs"/>
              </a:rPr>
              <a:t>• التوزيع:</a:t>
            </a:r>
          </a:p>
          <a:p>
            <a:pPr algn="just" rtl="1">
              <a:lnSpc>
                <a:spcPct val="150000"/>
              </a:lnSpc>
            </a:pPr>
            <a:r>
              <a:rPr lang="ar-SA" sz="2000" b="1" dirty="0">
                <a:cs typeface="+mj-cs"/>
              </a:rPr>
              <a:t>ويشمل جميع الأنشطة التي تضمن إتاحة المنتج للعميل في المكان والوقت المناسبين. ويتضمن ذلك اختيار قنوات التوزيع وإدارة المخزون والنقل والتخزين والمنافذ البيعية، بما يضمن سهولة حصول العملاء على المنتجات والخدمات.</a:t>
            </a:r>
          </a:p>
          <a:p>
            <a:pPr algn="just" rtl="1">
              <a:lnSpc>
                <a:spcPct val="150000"/>
              </a:lnSpc>
            </a:pPr>
            <a:endParaRPr lang="ar-SA" sz="2000" b="1" dirty="0">
              <a:cs typeface="+mj-cs"/>
            </a:endParaRPr>
          </a:p>
          <a:p>
            <a:pPr algn="just" rtl="1">
              <a:lnSpc>
                <a:spcPct val="150000"/>
              </a:lnSpc>
            </a:pPr>
            <a:r>
              <a:rPr lang="ar-SA" sz="2400" b="1" dirty="0">
                <a:cs typeface="+mj-cs"/>
              </a:rPr>
              <a:t>• الترويج:</a:t>
            </a:r>
          </a:p>
          <a:p>
            <a:pPr algn="just" rtl="1">
              <a:lnSpc>
                <a:spcPct val="150000"/>
              </a:lnSpc>
            </a:pPr>
            <a:r>
              <a:rPr lang="ar-SA" sz="2000" b="1" dirty="0">
                <a:cs typeface="+mj-cs"/>
              </a:rPr>
              <a:t>ويشير إلى جميع الأنشطة الاتصالية التي تستخدمها المنظمة لإعلام العملاء بالمنتج وتعريفهم بمزاياه وإقناعهم بشرائه. وتشمل أدوات الترويج الإعلان والعلاقات العامة والبيع الشخصي وتنشيط المبيعات والتسويق الرقمي.</a:t>
            </a:r>
            <a:endParaRPr lang="en-US" sz="1600" b="1" dirty="0">
              <a:cs typeface="+mj-cs"/>
            </a:endParaRPr>
          </a:p>
        </p:txBody>
      </p:sp>
    </p:spTree>
    <p:extLst>
      <p:ext uri="{BB962C8B-B14F-4D97-AF65-F5344CB8AC3E}">
        <p14:creationId xmlns:p14="http://schemas.microsoft.com/office/powerpoint/2010/main" val="3387728096"/>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EBF29-5382-B2D3-96BD-ECC4B8186F6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8BC0B5A-672B-3140-E2CE-B256984901B3}"/>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667196A6-C7FB-224D-3233-589545EF97A6}"/>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7DDE46-FB10-34F2-1E11-90097E6C32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8F50A6D6-760C-8737-9558-D72A1435337A}"/>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2A3831F6-4C13-14CC-F145-1F7713184981}"/>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06DC96AE-7841-41CC-1C52-1EA2AC5F41A7}"/>
              </a:ext>
            </a:extLst>
          </p:cNvPr>
          <p:cNvSpPr/>
          <p:nvPr/>
        </p:nvSpPr>
        <p:spPr>
          <a:xfrm>
            <a:off x="3344664" y="597322"/>
            <a:ext cx="4486366" cy="742511"/>
          </a:xfrm>
          <a:prstGeom prst="rect">
            <a:avLst/>
          </a:prstGeom>
        </p:spPr>
        <p:txBody>
          <a:bodyPr wrap="square" anchor="ctr">
            <a:spAutoFit/>
          </a:bodyPr>
          <a:lstStyle/>
          <a:p>
            <a:pPr lvl="0" algn="just" rtl="1">
              <a:lnSpc>
                <a:spcPct val="150000"/>
              </a:lnSpc>
              <a:spcBef>
                <a:spcPct val="0"/>
              </a:spcBef>
              <a:defRPr/>
            </a:pPr>
            <a:r>
              <a:rPr lang="ar-SA" sz="3200" b="1" u="sng" dirty="0">
                <a:solidFill>
                  <a:srgbClr val="00B0F0"/>
                </a:solidFill>
                <a:latin typeface="Calibri" panose="020F0502020204030204" pitchFamily="34" charset="0"/>
                <a:ea typeface="Tahoma" panose="020B0604030504040204" pitchFamily="34" charset="0"/>
                <a:cs typeface="+mj-cs"/>
              </a:rPr>
              <a:t>تابع المزيج التسويقي (المنتج)</a:t>
            </a:r>
          </a:p>
        </p:txBody>
      </p:sp>
      <p:sp>
        <p:nvSpPr>
          <p:cNvPr id="3" name="TextBox 2">
            <a:extLst>
              <a:ext uri="{FF2B5EF4-FFF2-40B4-BE49-F238E27FC236}">
                <a16:creationId xmlns:a16="http://schemas.microsoft.com/office/drawing/2014/main" id="{404C74F2-31F1-296F-0CFA-E56494511B71}"/>
              </a:ext>
            </a:extLst>
          </p:cNvPr>
          <p:cNvSpPr txBox="1"/>
          <p:nvPr/>
        </p:nvSpPr>
        <p:spPr>
          <a:xfrm>
            <a:off x="637777" y="1299545"/>
            <a:ext cx="11223171" cy="5638980"/>
          </a:xfrm>
          <a:prstGeom prst="rect">
            <a:avLst/>
          </a:prstGeom>
          <a:noFill/>
        </p:spPr>
        <p:txBody>
          <a:bodyPr wrap="square" rtlCol="0">
            <a:spAutoFit/>
          </a:bodyPr>
          <a:lstStyle/>
          <a:p>
            <a:pPr algn="just" rtl="1">
              <a:lnSpc>
                <a:spcPct val="150000"/>
              </a:lnSpc>
            </a:pPr>
            <a:r>
              <a:rPr lang="ar-SA" b="1" dirty="0">
                <a:solidFill>
                  <a:srgbClr val="00B0F0"/>
                </a:solidFill>
                <a:cs typeface="+mj-cs"/>
              </a:rPr>
              <a:t>المنتج:</a:t>
            </a:r>
          </a:p>
          <a:p>
            <a:pPr algn="just" rtl="1">
              <a:lnSpc>
                <a:spcPct val="150000"/>
              </a:lnSpc>
            </a:pPr>
            <a:r>
              <a:rPr lang="ar-SA" sz="1600" b="1" dirty="0">
                <a:cs typeface="+mj-cs"/>
              </a:rPr>
              <a:t>يعد المنتج العنصر الأول في المزيج التسويقي، ويقصد به كل ما يمكن تقديمه للسوق لإشباع حاجة أو رغبة لدى المستهلك. ووفقاً لكوتلر </a:t>
            </a:r>
            <a:r>
              <a:rPr lang="ar-SA" sz="1600" b="1" dirty="0" err="1">
                <a:cs typeface="+mj-cs"/>
              </a:rPr>
              <a:t>وأرمسترونغ</a:t>
            </a:r>
            <a:r>
              <a:rPr lang="ar-SA" sz="1600" b="1" dirty="0">
                <a:cs typeface="+mj-cs"/>
              </a:rPr>
              <a:t> فإن المنتج لا يقتصر على السلع المادية الملموسة، بل يشمل أيضاً الخدمات والأفكار والأشخاص والأماكن والمنظمات وكل ما يمكن أن يحقق منفعة أو قيمة للمستهلك.</a:t>
            </a:r>
          </a:p>
          <a:p>
            <a:pPr algn="just" rtl="1">
              <a:lnSpc>
                <a:spcPct val="150000"/>
              </a:lnSpc>
            </a:pPr>
            <a:endParaRPr lang="ar-SA" sz="1600" b="1" dirty="0">
              <a:cs typeface="+mj-cs"/>
            </a:endParaRPr>
          </a:p>
          <a:p>
            <a:pPr algn="just" rtl="1">
              <a:lnSpc>
                <a:spcPct val="150000"/>
              </a:lnSpc>
            </a:pPr>
            <a:r>
              <a:rPr lang="ar-SA" sz="1600" b="1" dirty="0">
                <a:cs typeface="+mj-cs"/>
              </a:rPr>
              <a:t>وينظر إلى المنتج في الفكر التسويقي الحديث باعتباره وسيلة لتقديم القيمة وإشباع احتياجات العملاء، وليس مجرد شيء مادي يباع في السوق. لذلك تركز المنظمات على تطوير المنتجات بما يتوافق مع توقعات المستهلكين ومتطلباتهم المتغيرة.</a:t>
            </a:r>
          </a:p>
          <a:p>
            <a:pPr algn="just" rtl="1">
              <a:lnSpc>
                <a:spcPct val="150000"/>
              </a:lnSpc>
            </a:pPr>
            <a:r>
              <a:rPr lang="ar-SA" sz="1600" b="1" dirty="0">
                <a:solidFill>
                  <a:srgbClr val="00B0F0"/>
                </a:solidFill>
                <a:cs typeface="+mj-cs"/>
              </a:rPr>
              <a:t>القرارات التسويقية المتعلقة بالمنتج</a:t>
            </a:r>
          </a:p>
          <a:p>
            <a:pPr algn="just" rtl="1">
              <a:lnSpc>
                <a:spcPct val="150000"/>
              </a:lnSpc>
            </a:pPr>
            <a:r>
              <a:rPr lang="ar-SA" sz="1600" b="1" dirty="0">
                <a:cs typeface="+mj-cs"/>
              </a:rPr>
              <a:t>يتطلب تطوير المنتج وإدارته اتخاذ مجموعة من القرارات التسويقية المهمة، من أبرزها:</a:t>
            </a:r>
          </a:p>
          <a:p>
            <a:pPr marL="342900" indent="-342900" algn="just" rtl="1">
              <a:lnSpc>
                <a:spcPct val="150000"/>
              </a:lnSpc>
              <a:buFont typeface="Arial" panose="020B0604020202020204" pitchFamily="34" charset="0"/>
              <a:buChar char="•"/>
            </a:pPr>
            <a:r>
              <a:rPr lang="ar-SA" sz="1600" b="1" dirty="0">
                <a:cs typeface="+mj-cs"/>
              </a:rPr>
              <a:t>الجودة والخصائص.</a:t>
            </a:r>
          </a:p>
          <a:p>
            <a:pPr marL="342900" indent="-342900" algn="just" rtl="1">
              <a:lnSpc>
                <a:spcPct val="150000"/>
              </a:lnSpc>
              <a:buFont typeface="Arial" panose="020B0604020202020204" pitchFamily="34" charset="0"/>
              <a:buChar char="•"/>
            </a:pPr>
            <a:r>
              <a:rPr lang="ar-SA" sz="1600" b="1" dirty="0">
                <a:cs typeface="+mj-cs"/>
              </a:rPr>
              <a:t>التصميم والشكل الخارجي.</a:t>
            </a:r>
          </a:p>
          <a:p>
            <a:pPr marL="342900" indent="-342900" algn="just" rtl="1">
              <a:lnSpc>
                <a:spcPct val="150000"/>
              </a:lnSpc>
              <a:buFont typeface="Arial" panose="020B0604020202020204" pitchFamily="34" charset="0"/>
              <a:buChar char="•"/>
            </a:pPr>
            <a:r>
              <a:rPr lang="ar-SA" sz="1600" b="1" dirty="0">
                <a:cs typeface="+mj-cs"/>
              </a:rPr>
              <a:t>العلامة التجارية.</a:t>
            </a:r>
          </a:p>
          <a:p>
            <a:pPr marL="342900" indent="-342900" algn="just" rtl="1">
              <a:lnSpc>
                <a:spcPct val="150000"/>
              </a:lnSpc>
              <a:buFont typeface="Arial" panose="020B0604020202020204" pitchFamily="34" charset="0"/>
              <a:buChar char="•"/>
            </a:pPr>
            <a:r>
              <a:rPr lang="ar-SA" sz="1600" b="1" dirty="0">
                <a:cs typeface="+mj-cs"/>
              </a:rPr>
              <a:t>الأحجام والألوان المختلفة.</a:t>
            </a:r>
          </a:p>
          <a:p>
            <a:pPr marL="342900" indent="-342900" algn="just" rtl="1">
              <a:lnSpc>
                <a:spcPct val="150000"/>
              </a:lnSpc>
              <a:buFont typeface="Arial" panose="020B0604020202020204" pitchFamily="34" charset="0"/>
              <a:buChar char="•"/>
            </a:pPr>
            <a:r>
              <a:rPr lang="ar-SA" sz="1600" b="1" dirty="0">
                <a:cs typeface="+mj-cs"/>
              </a:rPr>
              <a:t>التغليف.</a:t>
            </a:r>
          </a:p>
          <a:p>
            <a:pPr marL="342900" indent="-342900" algn="just" rtl="1">
              <a:lnSpc>
                <a:spcPct val="150000"/>
              </a:lnSpc>
              <a:buFont typeface="Arial" panose="020B0604020202020204" pitchFamily="34" charset="0"/>
              <a:buChar char="•"/>
            </a:pPr>
            <a:r>
              <a:rPr lang="ar-SA" sz="1600" b="1" dirty="0">
                <a:cs typeface="+mj-cs"/>
              </a:rPr>
              <a:t>خدمات ما بعد البيع.</a:t>
            </a:r>
          </a:p>
          <a:p>
            <a:pPr algn="just" rtl="1">
              <a:lnSpc>
                <a:spcPct val="150000"/>
              </a:lnSpc>
            </a:pPr>
            <a:r>
              <a:rPr lang="ar-SA" sz="1600" b="1" dirty="0">
                <a:cs typeface="+mj-cs"/>
              </a:rPr>
              <a:t>وتسهم هذه القرارات في تعزيز جاذبية المنتج ورفع قدرته على المنافسة وتحقيق رضا العملاء.</a:t>
            </a:r>
            <a:endParaRPr lang="en-US" sz="1100" b="1" dirty="0">
              <a:cs typeface="+mj-cs"/>
            </a:endParaRPr>
          </a:p>
        </p:txBody>
      </p:sp>
      <p:pic>
        <p:nvPicPr>
          <p:cNvPr id="10" name="Picture 9">
            <a:extLst>
              <a:ext uri="{FF2B5EF4-FFF2-40B4-BE49-F238E27FC236}">
                <a16:creationId xmlns:a16="http://schemas.microsoft.com/office/drawing/2014/main" id="{77C1B416-17D8-C13B-14F5-928E26B5B4D5}"/>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309773" y="3640739"/>
            <a:ext cx="4192004" cy="3297786"/>
          </a:xfrm>
          <a:prstGeom prst="rect">
            <a:avLst/>
          </a:prstGeom>
        </p:spPr>
      </p:pic>
    </p:spTree>
    <p:extLst>
      <p:ext uri="{BB962C8B-B14F-4D97-AF65-F5344CB8AC3E}">
        <p14:creationId xmlns:p14="http://schemas.microsoft.com/office/powerpoint/2010/main" val="736475981"/>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DAAE35-38E6-F105-D5CC-942F4292487C}"/>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416EE4D-7CD8-370F-2A77-9BFEBEB4D42A}"/>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B4B5EAC9-55FA-0DB6-FE7C-FD6A39AE6869}"/>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34D2F22-3F5F-FB01-4A52-2592E003D92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40D6AF68-E190-D7D7-9BEE-3B5567953BDD}"/>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A9039B79-7C0B-D534-DA15-B97EC259D2D9}"/>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1F5D80BA-015B-366D-FD9E-0E015E9DBD3F}"/>
              </a:ext>
            </a:extLst>
          </p:cNvPr>
          <p:cNvSpPr/>
          <p:nvPr/>
        </p:nvSpPr>
        <p:spPr>
          <a:xfrm>
            <a:off x="3344664" y="597322"/>
            <a:ext cx="4486366" cy="742511"/>
          </a:xfrm>
          <a:prstGeom prst="rect">
            <a:avLst/>
          </a:prstGeom>
        </p:spPr>
        <p:txBody>
          <a:bodyPr wrap="square" anchor="ctr">
            <a:spAutoFit/>
          </a:bodyPr>
          <a:lstStyle/>
          <a:p>
            <a:pPr lvl="0" algn="just" rtl="1">
              <a:lnSpc>
                <a:spcPct val="150000"/>
              </a:lnSpc>
              <a:spcBef>
                <a:spcPct val="0"/>
              </a:spcBef>
              <a:defRPr/>
            </a:pPr>
            <a:r>
              <a:rPr lang="ar-SA" sz="3200" b="1" u="sng" dirty="0">
                <a:solidFill>
                  <a:srgbClr val="00B0F0"/>
                </a:solidFill>
                <a:latin typeface="Calibri" panose="020F0502020204030204" pitchFamily="34" charset="0"/>
                <a:ea typeface="Tahoma" panose="020B0604030504040204" pitchFamily="34" charset="0"/>
                <a:cs typeface="+mj-cs"/>
              </a:rPr>
              <a:t>تابع المزيج التسويقي (المنتج)</a:t>
            </a:r>
          </a:p>
        </p:txBody>
      </p:sp>
      <p:sp>
        <p:nvSpPr>
          <p:cNvPr id="3" name="TextBox 2">
            <a:extLst>
              <a:ext uri="{FF2B5EF4-FFF2-40B4-BE49-F238E27FC236}">
                <a16:creationId xmlns:a16="http://schemas.microsoft.com/office/drawing/2014/main" id="{1F2FB330-F830-FCCA-4165-7979B83EF80B}"/>
              </a:ext>
            </a:extLst>
          </p:cNvPr>
          <p:cNvSpPr txBox="1"/>
          <p:nvPr/>
        </p:nvSpPr>
        <p:spPr>
          <a:xfrm>
            <a:off x="4084439" y="1930929"/>
            <a:ext cx="7493182" cy="4659609"/>
          </a:xfrm>
          <a:prstGeom prst="rect">
            <a:avLst/>
          </a:prstGeom>
          <a:noFill/>
        </p:spPr>
        <p:txBody>
          <a:bodyPr wrap="square" rtlCol="0">
            <a:spAutoFit/>
          </a:bodyPr>
          <a:lstStyle/>
          <a:p>
            <a:pPr algn="just" rtl="1">
              <a:lnSpc>
                <a:spcPct val="150000"/>
              </a:lnSpc>
            </a:pPr>
            <a:r>
              <a:rPr lang="ar-SA" b="1" dirty="0">
                <a:solidFill>
                  <a:srgbClr val="00B0F0"/>
                </a:solidFill>
                <a:cs typeface="+mj-cs"/>
              </a:rPr>
              <a:t>❖ </a:t>
            </a:r>
            <a:r>
              <a:rPr lang="ar-SA" sz="2000" b="1" dirty="0">
                <a:solidFill>
                  <a:srgbClr val="00B0F0"/>
                </a:solidFill>
                <a:cs typeface="+mj-cs"/>
              </a:rPr>
              <a:t>مثال تطبيقي</a:t>
            </a:r>
          </a:p>
          <a:p>
            <a:pPr algn="just" rtl="1">
              <a:lnSpc>
                <a:spcPct val="150000"/>
              </a:lnSpc>
            </a:pPr>
            <a:r>
              <a:rPr lang="ar-SA" sz="2000" b="1" dirty="0">
                <a:cs typeface="+mj-cs"/>
              </a:rPr>
              <a:t>عند شراء هاتف </a:t>
            </a:r>
            <a:r>
              <a:rPr lang="en-US" sz="2000" b="1" dirty="0">
                <a:cs typeface="+mj-cs"/>
              </a:rPr>
              <a:t>iPhone</a:t>
            </a:r>
            <a:r>
              <a:rPr lang="ar-SA" sz="2000" b="1" dirty="0">
                <a:cs typeface="+mj-cs"/>
              </a:rPr>
              <a:t> لا يحصل المستهلك على جهاز إلكتروني فحسب، بل يستفيد من مجموعة من المنافع المتكاملة تشمل جودة التصنيع، وسهولة الاستخدام، والعلامة التجارية القوية، وخدمات الدعم الفني، والتحديثات المستمرة. </a:t>
            </a:r>
          </a:p>
          <a:p>
            <a:pPr algn="just" rtl="1">
              <a:lnSpc>
                <a:spcPct val="150000"/>
              </a:lnSpc>
            </a:pPr>
            <a:r>
              <a:rPr lang="ar-SA" sz="2000" b="1" dirty="0">
                <a:cs typeface="+mj-cs"/>
              </a:rPr>
              <a:t>ولذلك فإن قيمة المنتج بالنسبة للمستهلك تتجاوز خصائصه المادية لتشمل المنافع والخبرات المرتبطة باستخدامه.</a:t>
            </a:r>
          </a:p>
          <a:p>
            <a:pPr algn="just" rtl="1">
              <a:lnSpc>
                <a:spcPct val="150000"/>
              </a:lnSpc>
            </a:pPr>
            <a:endParaRPr lang="ar-SA" sz="2000" b="1" dirty="0">
              <a:cs typeface="+mj-cs"/>
            </a:endParaRPr>
          </a:p>
          <a:p>
            <a:pPr algn="just" rtl="1">
              <a:lnSpc>
                <a:spcPct val="150000"/>
              </a:lnSpc>
            </a:pPr>
            <a:r>
              <a:rPr lang="ar-SA" sz="2000" b="1" dirty="0">
                <a:cs typeface="+mj-cs"/>
              </a:rPr>
              <a:t>❖ يرى كوتلر أن المنتج هو أي شيء يمكن أن يقدم للسوق لإشباع حاجة أو رغبة، ولذلك قد يكون سلعة أو خدمة أو فكرة أو شخصاً أو مكاناً. ويعتمد نجاح المنتج في السوق على مدى قدرته على تقديم قيمة حقيقية للعملاء وتحقيق رضاهم بصورة أفضل من المنافسين.</a:t>
            </a:r>
            <a:endParaRPr lang="en-US" sz="1200" b="1" dirty="0">
              <a:cs typeface="+mj-cs"/>
            </a:endParaRPr>
          </a:p>
        </p:txBody>
      </p:sp>
      <p:pic>
        <p:nvPicPr>
          <p:cNvPr id="10" name="Picture 9">
            <a:extLst>
              <a:ext uri="{FF2B5EF4-FFF2-40B4-BE49-F238E27FC236}">
                <a16:creationId xmlns:a16="http://schemas.microsoft.com/office/drawing/2014/main" id="{364D0E8B-2ACF-E440-1ACE-F184A6F6837F}"/>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0" y="3679981"/>
            <a:ext cx="4039762" cy="3178019"/>
          </a:xfrm>
          <a:prstGeom prst="rect">
            <a:avLst/>
          </a:prstGeom>
        </p:spPr>
      </p:pic>
    </p:spTree>
    <p:extLst>
      <p:ext uri="{BB962C8B-B14F-4D97-AF65-F5344CB8AC3E}">
        <p14:creationId xmlns:p14="http://schemas.microsoft.com/office/powerpoint/2010/main" val="3394856096"/>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A3E7A-3A8A-336D-6CDD-97D9297D197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350A71F-7B44-8941-D376-928543D93FF1}"/>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E5E4B417-57AB-C6BF-F750-7CA9BF031994}"/>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BEC5CA9-7D86-BA4E-E40B-676CC55CD1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9C03A2BE-3007-2629-F1C0-0C74A45EDB03}"/>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15525DAB-7957-410C-C0C9-E6954D317FCF}"/>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837A2F84-20DD-35A2-E066-441A2D21F84E}"/>
              </a:ext>
            </a:extLst>
          </p:cNvPr>
          <p:cNvSpPr/>
          <p:nvPr/>
        </p:nvSpPr>
        <p:spPr>
          <a:xfrm>
            <a:off x="3344664" y="637974"/>
            <a:ext cx="4486366"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تابع المزيج التسويقي (السعر)</a:t>
            </a:r>
          </a:p>
        </p:txBody>
      </p:sp>
      <p:pic>
        <p:nvPicPr>
          <p:cNvPr id="2" name="Picture 1">
            <a:extLst>
              <a:ext uri="{FF2B5EF4-FFF2-40B4-BE49-F238E27FC236}">
                <a16:creationId xmlns:a16="http://schemas.microsoft.com/office/drawing/2014/main" id="{BF2E78B2-DD95-F04E-DF00-CDF05B235818}"/>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248239" y="3007360"/>
            <a:ext cx="3593993" cy="4118695"/>
          </a:xfrm>
          <a:prstGeom prst="rect">
            <a:avLst/>
          </a:prstGeom>
        </p:spPr>
      </p:pic>
      <p:sp>
        <p:nvSpPr>
          <p:cNvPr id="3" name="TextBox 2">
            <a:extLst>
              <a:ext uri="{FF2B5EF4-FFF2-40B4-BE49-F238E27FC236}">
                <a16:creationId xmlns:a16="http://schemas.microsoft.com/office/drawing/2014/main" id="{DA0AA569-A095-36C4-8537-A737757E3F66}"/>
              </a:ext>
            </a:extLst>
          </p:cNvPr>
          <p:cNvSpPr txBox="1"/>
          <p:nvPr/>
        </p:nvSpPr>
        <p:spPr>
          <a:xfrm>
            <a:off x="690880" y="1299545"/>
            <a:ext cx="11170067" cy="5495543"/>
          </a:xfrm>
          <a:prstGeom prst="rect">
            <a:avLst/>
          </a:prstGeom>
          <a:noFill/>
        </p:spPr>
        <p:txBody>
          <a:bodyPr wrap="square" rtlCol="0">
            <a:spAutoFit/>
          </a:bodyPr>
          <a:lstStyle/>
          <a:p>
            <a:pPr algn="just" rtl="1">
              <a:lnSpc>
                <a:spcPct val="150000"/>
              </a:lnSpc>
            </a:pPr>
            <a:r>
              <a:rPr lang="ar-SA" sz="2000" b="1" dirty="0">
                <a:solidFill>
                  <a:srgbClr val="00B0F0"/>
                </a:solidFill>
                <a:cs typeface="+mj-cs"/>
              </a:rPr>
              <a:t>السعر:</a:t>
            </a:r>
          </a:p>
          <a:p>
            <a:pPr algn="just" rtl="1">
              <a:lnSpc>
                <a:spcPct val="150000"/>
              </a:lnSpc>
            </a:pPr>
            <a:r>
              <a:rPr lang="ar-SA" b="1" dirty="0">
                <a:cs typeface="+mj-cs"/>
              </a:rPr>
              <a:t>يعد السعر العنصر الثاني في المزيج التسويقي، ويقصد به المبلغ المالي الذي يدفعه العميل مقابل الحصول على المنتج أو الخدمة.</a:t>
            </a:r>
          </a:p>
          <a:p>
            <a:pPr algn="just" rtl="1">
              <a:lnSpc>
                <a:spcPct val="150000"/>
              </a:lnSpc>
            </a:pPr>
            <a:r>
              <a:rPr lang="ar-SA" b="1" dirty="0">
                <a:cs typeface="+mj-cs"/>
              </a:rPr>
              <a:t>ووفقاً لكوتلر </a:t>
            </a:r>
            <a:r>
              <a:rPr lang="ar-SA" b="1" dirty="0" err="1">
                <a:cs typeface="+mj-cs"/>
              </a:rPr>
              <a:t>وأرمسترونغ</a:t>
            </a:r>
            <a:r>
              <a:rPr lang="ar-SA" b="1" dirty="0">
                <a:cs typeface="+mj-cs"/>
              </a:rPr>
              <a:t> فإن السعر يمثل مقدار القيمة التي يضحي بها المستهلك مقابل المنافع التي يحصل عليها من المنتج.</a:t>
            </a:r>
          </a:p>
          <a:p>
            <a:pPr algn="just" rtl="1">
              <a:lnSpc>
                <a:spcPct val="150000"/>
              </a:lnSpc>
            </a:pPr>
            <a:endParaRPr lang="ar-SA" b="1" dirty="0">
              <a:cs typeface="+mj-cs"/>
            </a:endParaRPr>
          </a:p>
          <a:p>
            <a:pPr algn="just" rtl="1">
              <a:lnSpc>
                <a:spcPct val="150000"/>
              </a:lnSpc>
            </a:pPr>
            <a:r>
              <a:rPr lang="ar-SA" b="1" dirty="0">
                <a:cs typeface="+mj-cs"/>
              </a:rPr>
              <a:t>ويتميز السعر عن بقية عناصر المزيج التسويقي بأنه العنصر الوحيد الذي يولد إيرادات مباشرة للمنظمة، بينما تمثل العناصر الأخرى تكاليف أو استثمارات تسويقية، ولذلك يعد التسعير من أكثر القرارات التسويقية أهمية وتأثيراً في المبيعات والربحية والمركز التنافسي للمنظمة.</a:t>
            </a:r>
          </a:p>
          <a:p>
            <a:pPr algn="just" rtl="1">
              <a:lnSpc>
                <a:spcPct val="150000"/>
              </a:lnSpc>
            </a:pPr>
            <a:endParaRPr lang="ar-SA" b="1" dirty="0">
              <a:cs typeface="+mj-cs"/>
            </a:endParaRPr>
          </a:p>
          <a:p>
            <a:pPr algn="just" rtl="1">
              <a:lnSpc>
                <a:spcPct val="150000"/>
              </a:lnSpc>
            </a:pPr>
            <a:r>
              <a:rPr lang="ar-SA" b="1" dirty="0">
                <a:solidFill>
                  <a:srgbClr val="00B0F0"/>
                </a:solidFill>
                <a:cs typeface="+mj-cs"/>
              </a:rPr>
              <a:t>القرارات التسويقية المتعلقة بالسعر</a:t>
            </a:r>
          </a:p>
          <a:p>
            <a:pPr marL="285750" indent="-285750" algn="just" rtl="1">
              <a:buFont typeface="Arial" panose="020B0604020202020204" pitchFamily="34" charset="0"/>
              <a:buChar char="•"/>
            </a:pPr>
            <a:r>
              <a:rPr lang="ar-SA" b="1" dirty="0">
                <a:cs typeface="+mj-cs"/>
              </a:rPr>
              <a:t>تشمل القرارات المرتبطة بالتسعير ما يلي:</a:t>
            </a:r>
          </a:p>
          <a:p>
            <a:pPr marL="285750" indent="-285750" algn="just" rtl="1">
              <a:buFont typeface="Arial" panose="020B0604020202020204" pitchFamily="34" charset="0"/>
              <a:buChar char="•"/>
            </a:pPr>
            <a:r>
              <a:rPr lang="ar-SA" b="1" dirty="0">
                <a:cs typeface="+mj-cs"/>
              </a:rPr>
              <a:t>تحديد السعر الأساسي للمنتج.</a:t>
            </a:r>
          </a:p>
          <a:p>
            <a:pPr marL="285750" indent="-285750" algn="just" rtl="1">
              <a:buFont typeface="Arial" panose="020B0604020202020204" pitchFamily="34" charset="0"/>
              <a:buChar char="•"/>
            </a:pPr>
            <a:r>
              <a:rPr lang="ar-SA" b="1" dirty="0">
                <a:cs typeface="+mj-cs"/>
              </a:rPr>
              <a:t>الخصومات والعروض السعرية.</a:t>
            </a:r>
          </a:p>
          <a:p>
            <a:pPr marL="285750" indent="-285750" algn="just" rtl="1">
              <a:buFont typeface="Arial" panose="020B0604020202020204" pitchFamily="34" charset="0"/>
              <a:buChar char="•"/>
            </a:pPr>
            <a:r>
              <a:rPr lang="ar-SA" b="1" dirty="0">
                <a:cs typeface="+mj-cs"/>
              </a:rPr>
              <a:t>شروط وأساليب الدفع.</a:t>
            </a:r>
          </a:p>
          <a:p>
            <a:pPr marL="285750" indent="-285750" algn="just" rtl="1">
              <a:buFont typeface="Arial" panose="020B0604020202020204" pitchFamily="34" charset="0"/>
              <a:buChar char="•"/>
            </a:pPr>
            <a:r>
              <a:rPr lang="ar-SA" b="1" dirty="0">
                <a:cs typeface="+mj-cs"/>
              </a:rPr>
              <a:t>مقارنة الأسعار بالمنافسين.</a:t>
            </a:r>
          </a:p>
          <a:p>
            <a:pPr marL="285750" indent="-285750" algn="just" rtl="1">
              <a:buFont typeface="Arial" panose="020B0604020202020204" pitchFamily="34" charset="0"/>
              <a:buChar char="•"/>
            </a:pPr>
            <a:r>
              <a:rPr lang="ar-SA" b="1" dirty="0">
                <a:cs typeface="+mj-cs"/>
              </a:rPr>
              <a:t>مواءمة السعر مع القيمة المدركة لدى العملاء.</a:t>
            </a:r>
          </a:p>
          <a:p>
            <a:pPr algn="just" rtl="1">
              <a:lnSpc>
                <a:spcPct val="150000"/>
              </a:lnSpc>
            </a:pPr>
            <a:r>
              <a:rPr lang="ar-SA" b="1" dirty="0">
                <a:cs typeface="+mj-cs"/>
              </a:rPr>
              <a:t>وتسعى المنظمة إلى تحقيق التوازن بين تحقيق الربح من جهة، والمحافظة على رضا العملاء والقدرة التنافسية من جهة أخرى.</a:t>
            </a:r>
            <a:endParaRPr lang="en-US" sz="1100" b="1" dirty="0">
              <a:cs typeface="+mj-cs"/>
            </a:endParaRPr>
          </a:p>
        </p:txBody>
      </p:sp>
    </p:spTree>
    <p:extLst>
      <p:ext uri="{BB962C8B-B14F-4D97-AF65-F5344CB8AC3E}">
        <p14:creationId xmlns:p14="http://schemas.microsoft.com/office/powerpoint/2010/main" val="2951139654"/>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33B76-4250-1790-6A4D-32DFE059CCB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367A282E-32D3-ECBC-5E35-9C6991742A1F}"/>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DA52F7F7-9EAF-8721-3D86-D383DEB9F308}"/>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376B2CC-C88F-594A-CB8A-22FF8F0D37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A90AD6B7-D798-2E8A-3669-95816154F21E}"/>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3262DD42-A143-3445-F691-6E3C1BBC9077}"/>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1FC0B727-3FFD-5043-BEEF-02E8728F044F}"/>
              </a:ext>
            </a:extLst>
          </p:cNvPr>
          <p:cNvSpPr/>
          <p:nvPr/>
        </p:nvSpPr>
        <p:spPr>
          <a:xfrm>
            <a:off x="3344664" y="637974"/>
            <a:ext cx="4486366"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تابع المزيج التسويقي (السعر)</a:t>
            </a:r>
          </a:p>
        </p:txBody>
      </p:sp>
      <p:pic>
        <p:nvPicPr>
          <p:cNvPr id="2" name="Picture 1">
            <a:extLst>
              <a:ext uri="{FF2B5EF4-FFF2-40B4-BE49-F238E27FC236}">
                <a16:creationId xmlns:a16="http://schemas.microsoft.com/office/drawing/2014/main" id="{4C1673CA-EC9C-BD1B-41E3-6BF768F17444}"/>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248239" y="3007360"/>
            <a:ext cx="3593993" cy="4118695"/>
          </a:xfrm>
          <a:prstGeom prst="rect">
            <a:avLst/>
          </a:prstGeom>
        </p:spPr>
      </p:pic>
      <p:sp>
        <p:nvSpPr>
          <p:cNvPr id="3" name="TextBox 2">
            <a:extLst>
              <a:ext uri="{FF2B5EF4-FFF2-40B4-BE49-F238E27FC236}">
                <a16:creationId xmlns:a16="http://schemas.microsoft.com/office/drawing/2014/main" id="{682C7D73-B893-A9F6-AE85-ACA01EE1511B}"/>
              </a:ext>
            </a:extLst>
          </p:cNvPr>
          <p:cNvSpPr txBox="1"/>
          <p:nvPr/>
        </p:nvSpPr>
        <p:spPr>
          <a:xfrm>
            <a:off x="2377441" y="1510257"/>
            <a:ext cx="9483507" cy="5019131"/>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ar-SA" sz="2400" b="1" dirty="0">
                <a:solidFill>
                  <a:srgbClr val="00B0F0"/>
                </a:solidFill>
                <a:cs typeface="+mj-cs"/>
              </a:rPr>
              <a:t>مثال تطبيقي:</a:t>
            </a:r>
          </a:p>
          <a:p>
            <a:pPr algn="just" rtl="1">
              <a:lnSpc>
                <a:spcPct val="150000"/>
              </a:lnSpc>
            </a:pPr>
            <a:r>
              <a:rPr lang="ar-SA" sz="2400" b="1" dirty="0">
                <a:cs typeface="+mj-cs"/>
              </a:rPr>
              <a:t>عند تسعير هواتف</a:t>
            </a:r>
            <a:r>
              <a:rPr lang="en-US" sz="2400" b="1" dirty="0">
                <a:cs typeface="+mj-cs"/>
              </a:rPr>
              <a:t>iPhone </a:t>
            </a:r>
            <a:r>
              <a:rPr lang="ar-SA" sz="2400" b="1" dirty="0">
                <a:cs typeface="+mj-cs"/>
              </a:rPr>
              <a:t> تعتمد شركة آبل على استراتيجية التسعير المرتفع نسبياً، حيث يرتبط السعر بالجودة العالية والابتكار والصورة الذهنية المتميزة للعلامة التجارية، ولذلك يكون العديد من المستهلكين مستعدين لدفع سعر أعلى مقابل الحصول على القيمة التي يدركونها في المنتج.</a:t>
            </a:r>
          </a:p>
          <a:p>
            <a:pPr algn="just" rtl="1">
              <a:lnSpc>
                <a:spcPct val="150000"/>
              </a:lnSpc>
            </a:pPr>
            <a:endParaRPr lang="ar-SA" sz="2400" b="1" dirty="0">
              <a:cs typeface="+mj-cs"/>
            </a:endParaRPr>
          </a:p>
          <a:p>
            <a:pPr algn="just" rtl="1">
              <a:lnSpc>
                <a:spcPct val="150000"/>
              </a:lnSpc>
            </a:pPr>
            <a:r>
              <a:rPr lang="ar-SA" sz="2400" b="1" dirty="0">
                <a:cs typeface="+mj-cs"/>
              </a:rPr>
              <a:t>✓ يمثل السعر قيمة التبادل بين المنظمة والعملاء، ويؤثر بصورة مباشرة في قرارات الشراء وإدراك المستهلك لقيمة المنتج، كما يعد أداة استراتيجية لتحقيق الربحية وتعزيز المكانة التنافسية للمنظمة.</a:t>
            </a:r>
            <a:endParaRPr lang="en-US" sz="1200" b="1" dirty="0">
              <a:cs typeface="+mj-cs"/>
            </a:endParaRPr>
          </a:p>
        </p:txBody>
      </p:sp>
    </p:spTree>
    <p:extLst>
      <p:ext uri="{BB962C8B-B14F-4D97-AF65-F5344CB8AC3E}">
        <p14:creationId xmlns:p14="http://schemas.microsoft.com/office/powerpoint/2010/main" val="3572610756"/>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3E4DB6-7198-AA47-847F-2082E8A773D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576269C-C7DF-D30C-E5DE-5564D7C4A21C}"/>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82B545AA-CD52-C236-BC7A-C309BF4B7A3A}"/>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F237DBB-A1A3-5570-DC58-1277282948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DF5F085D-AD75-4910-E44E-E4E45E4248E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C3E198D8-8233-76AD-8FD3-FE8A1843EB87}"/>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835A8699-811D-6EE7-F144-DA1DFD35C578}"/>
              </a:ext>
            </a:extLst>
          </p:cNvPr>
          <p:cNvSpPr/>
          <p:nvPr/>
        </p:nvSpPr>
        <p:spPr>
          <a:xfrm>
            <a:off x="3344664" y="637974"/>
            <a:ext cx="4486366"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تابع المزيج التسويقي (التوزيع)</a:t>
            </a:r>
          </a:p>
        </p:txBody>
      </p:sp>
      <p:pic>
        <p:nvPicPr>
          <p:cNvPr id="9" name="Picture 8">
            <a:extLst>
              <a:ext uri="{FF2B5EF4-FFF2-40B4-BE49-F238E27FC236}">
                <a16:creationId xmlns:a16="http://schemas.microsoft.com/office/drawing/2014/main" id="{431F83AA-F451-2485-ADDC-C0F3A89535C9}"/>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34109" y="4177512"/>
            <a:ext cx="5184140" cy="3238017"/>
          </a:xfrm>
          <a:prstGeom prst="rect">
            <a:avLst/>
          </a:prstGeom>
        </p:spPr>
      </p:pic>
      <p:sp>
        <p:nvSpPr>
          <p:cNvPr id="3" name="TextBox 2">
            <a:extLst>
              <a:ext uri="{FF2B5EF4-FFF2-40B4-BE49-F238E27FC236}">
                <a16:creationId xmlns:a16="http://schemas.microsoft.com/office/drawing/2014/main" id="{18C44F61-9D64-24EF-D7D0-97B6CFBC97F1}"/>
              </a:ext>
            </a:extLst>
          </p:cNvPr>
          <p:cNvSpPr txBox="1"/>
          <p:nvPr/>
        </p:nvSpPr>
        <p:spPr>
          <a:xfrm>
            <a:off x="34109" y="1270124"/>
            <a:ext cx="11826839" cy="5587876"/>
          </a:xfrm>
          <a:prstGeom prst="rect">
            <a:avLst/>
          </a:prstGeom>
          <a:noFill/>
        </p:spPr>
        <p:txBody>
          <a:bodyPr wrap="square" rtlCol="0">
            <a:spAutoFit/>
          </a:bodyPr>
          <a:lstStyle/>
          <a:p>
            <a:pPr algn="just" rtl="1">
              <a:lnSpc>
                <a:spcPct val="150000"/>
              </a:lnSpc>
            </a:pPr>
            <a:r>
              <a:rPr lang="ar-SA" sz="2000" b="1" dirty="0">
                <a:solidFill>
                  <a:srgbClr val="00B0F0"/>
                </a:solidFill>
                <a:cs typeface="+mj-cs"/>
              </a:rPr>
              <a:t>التوزيع:</a:t>
            </a:r>
          </a:p>
          <a:p>
            <a:pPr algn="just" rtl="1">
              <a:lnSpc>
                <a:spcPct val="150000"/>
              </a:lnSpc>
            </a:pPr>
            <a:r>
              <a:rPr lang="ar-SA" b="1" dirty="0">
                <a:cs typeface="+mj-cs"/>
              </a:rPr>
              <a:t>يعد التوزيع العنصر الثالث في المزيج التسويقي، ويشمل جميع الأنشطة التي تقوم بها المنظمة لضمان إتاحة المنتج للعملاء في المكان والوقت المناسبين وبالكمية والحالة المناسبتين. ويركز هذا العنصر على كيفية إيصال المنتج إلى المستهلك النهائي بأكثر الطرق كفاءة وفعالية.</a:t>
            </a:r>
          </a:p>
          <a:p>
            <a:pPr algn="just" rtl="1">
              <a:lnSpc>
                <a:spcPct val="150000"/>
              </a:lnSpc>
            </a:pPr>
            <a:endParaRPr lang="ar-SA" b="1" dirty="0">
              <a:cs typeface="+mj-cs"/>
            </a:endParaRPr>
          </a:p>
          <a:p>
            <a:pPr algn="just" rtl="1">
              <a:lnSpc>
                <a:spcPct val="150000"/>
              </a:lnSpc>
            </a:pPr>
            <a:r>
              <a:rPr lang="ar-SA" b="1" dirty="0">
                <a:cs typeface="+mj-cs"/>
              </a:rPr>
              <a:t>ويؤكد كوتلر أن المنتج مهما بلغت جودته قد لا يحقق النجاح إذا لم يكن متاحاً للعملاء عند الحاجة إليه، ولذلك يمثل التوزيع حلقة الوصل بين المنظمة والسوق.</a:t>
            </a:r>
          </a:p>
          <a:p>
            <a:pPr algn="just" rtl="1">
              <a:lnSpc>
                <a:spcPct val="150000"/>
              </a:lnSpc>
            </a:pPr>
            <a:r>
              <a:rPr lang="ar-SA" b="1" dirty="0">
                <a:cs typeface="+mj-cs"/>
              </a:rPr>
              <a:t>القرارات التسويقية المتعلقة بالتوزيع</a:t>
            </a:r>
          </a:p>
          <a:p>
            <a:pPr algn="just" rtl="1">
              <a:lnSpc>
                <a:spcPct val="150000"/>
              </a:lnSpc>
            </a:pPr>
            <a:r>
              <a:rPr lang="ar-SA" b="1" dirty="0">
                <a:solidFill>
                  <a:srgbClr val="00B0F0"/>
                </a:solidFill>
                <a:cs typeface="+mj-cs"/>
              </a:rPr>
              <a:t>تشمل القرارات المرتبطة بالتوزيع ما يلي:</a:t>
            </a:r>
          </a:p>
          <a:p>
            <a:pPr marL="285750" indent="-285750" algn="just" rtl="1">
              <a:lnSpc>
                <a:spcPct val="150000"/>
              </a:lnSpc>
              <a:buFont typeface="Arial" panose="020B0604020202020204" pitchFamily="34" charset="0"/>
              <a:buChar char="•"/>
            </a:pPr>
            <a:r>
              <a:rPr lang="ar-SA" sz="1600" b="1" dirty="0">
                <a:cs typeface="+mj-cs"/>
              </a:rPr>
              <a:t>اختيار قنوات التوزيع المناسبة.</a:t>
            </a:r>
          </a:p>
          <a:p>
            <a:pPr marL="285750" indent="-285750" algn="just" rtl="1">
              <a:lnSpc>
                <a:spcPct val="150000"/>
              </a:lnSpc>
              <a:buFont typeface="Arial" panose="020B0604020202020204" pitchFamily="34" charset="0"/>
              <a:buChar char="•"/>
            </a:pPr>
            <a:r>
              <a:rPr lang="ar-SA" sz="1600" b="1" dirty="0">
                <a:cs typeface="+mj-cs"/>
              </a:rPr>
              <a:t>تحديد المنافذ البيعية.</a:t>
            </a:r>
          </a:p>
          <a:p>
            <a:pPr marL="285750" indent="-285750" algn="just" rtl="1">
              <a:lnSpc>
                <a:spcPct val="150000"/>
              </a:lnSpc>
              <a:buFont typeface="Arial" panose="020B0604020202020204" pitchFamily="34" charset="0"/>
              <a:buChar char="•"/>
            </a:pPr>
            <a:r>
              <a:rPr lang="ar-SA" sz="1600" b="1" dirty="0">
                <a:cs typeface="+mj-cs"/>
              </a:rPr>
              <a:t>إدارة المخزون.</a:t>
            </a:r>
          </a:p>
          <a:p>
            <a:pPr marL="285750" indent="-285750" algn="just" rtl="1">
              <a:lnSpc>
                <a:spcPct val="150000"/>
              </a:lnSpc>
              <a:buFont typeface="Arial" panose="020B0604020202020204" pitchFamily="34" charset="0"/>
              <a:buChar char="•"/>
            </a:pPr>
            <a:r>
              <a:rPr lang="ar-SA" sz="1600" b="1" dirty="0">
                <a:cs typeface="+mj-cs"/>
              </a:rPr>
              <a:t>التخزين والمستودعات.</a:t>
            </a:r>
          </a:p>
          <a:p>
            <a:pPr marL="285750" indent="-285750" algn="just" rtl="1">
              <a:lnSpc>
                <a:spcPct val="150000"/>
              </a:lnSpc>
              <a:buFont typeface="Arial" panose="020B0604020202020204" pitchFamily="34" charset="0"/>
              <a:buChar char="•"/>
            </a:pPr>
            <a:r>
              <a:rPr lang="ar-SA" sz="1600" b="1" dirty="0">
                <a:cs typeface="+mj-cs"/>
              </a:rPr>
              <a:t>النقل والشحن.</a:t>
            </a:r>
          </a:p>
          <a:p>
            <a:pPr marL="285750" indent="-285750" algn="just" rtl="1">
              <a:lnSpc>
                <a:spcPct val="150000"/>
              </a:lnSpc>
              <a:buFont typeface="Arial" panose="020B0604020202020204" pitchFamily="34" charset="0"/>
              <a:buChar char="•"/>
            </a:pPr>
            <a:r>
              <a:rPr lang="ar-SA" sz="1600" b="1" dirty="0">
                <a:cs typeface="+mj-cs"/>
              </a:rPr>
              <a:t>التوزيع الإلكتروني.</a:t>
            </a:r>
          </a:p>
          <a:p>
            <a:pPr algn="just" rtl="1">
              <a:lnSpc>
                <a:spcPct val="150000"/>
              </a:lnSpc>
            </a:pPr>
            <a:r>
              <a:rPr lang="ar-SA" b="1" dirty="0">
                <a:cs typeface="+mj-cs"/>
              </a:rPr>
              <a:t>وتهدف هذه القرارات إلى تسهيل حصول العملاء على المنتج وتحسين تجربتهم الشرائية.</a:t>
            </a:r>
            <a:endParaRPr lang="en-US" sz="1050" b="1" dirty="0">
              <a:cs typeface="+mj-cs"/>
            </a:endParaRPr>
          </a:p>
        </p:txBody>
      </p:sp>
    </p:spTree>
    <p:extLst>
      <p:ext uri="{BB962C8B-B14F-4D97-AF65-F5344CB8AC3E}">
        <p14:creationId xmlns:p14="http://schemas.microsoft.com/office/powerpoint/2010/main" val="1134212836"/>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83EAA-49EA-1FD5-1AF2-F62FF290C318}"/>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A0D90E3-19F5-719B-F39C-8FC68C33C79D}"/>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8D15F01A-B67B-8ED3-24D2-11A5FCF6F559}"/>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EBA86D4-6E30-95F9-2C02-C0EC5F662D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E6DFD59D-03B3-74E3-2D8D-EE740EC3ADD4}"/>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E266DECC-ACF7-2CAE-45DD-AB37F6D26C4A}"/>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2A9463BC-3E6E-7C01-BB79-C5A089BD7717}"/>
              </a:ext>
            </a:extLst>
          </p:cNvPr>
          <p:cNvSpPr/>
          <p:nvPr/>
        </p:nvSpPr>
        <p:spPr>
          <a:xfrm>
            <a:off x="4838184" y="1155869"/>
            <a:ext cx="4486366"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تابع المزيج التسويقي (التوزيع)</a:t>
            </a:r>
          </a:p>
        </p:txBody>
      </p:sp>
      <p:pic>
        <p:nvPicPr>
          <p:cNvPr id="9" name="Picture 8">
            <a:extLst>
              <a:ext uri="{FF2B5EF4-FFF2-40B4-BE49-F238E27FC236}">
                <a16:creationId xmlns:a16="http://schemas.microsoft.com/office/drawing/2014/main" id="{75F86625-5E02-DCF4-2B38-3F56AB5E055E}"/>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447040" y="3876986"/>
            <a:ext cx="5665289" cy="3538543"/>
          </a:xfrm>
          <a:prstGeom prst="rect">
            <a:avLst/>
          </a:prstGeom>
        </p:spPr>
      </p:pic>
      <p:sp>
        <p:nvSpPr>
          <p:cNvPr id="3" name="TextBox 2">
            <a:extLst>
              <a:ext uri="{FF2B5EF4-FFF2-40B4-BE49-F238E27FC236}">
                <a16:creationId xmlns:a16="http://schemas.microsoft.com/office/drawing/2014/main" id="{B4B3066D-F40E-C530-2BF8-1A769201AD78}"/>
              </a:ext>
            </a:extLst>
          </p:cNvPr>
          <p:cNvSpPr txBox="1"/>
          <p:nvPr/>
        </p:nvSpPr>
        <p:spPr>
          <a:xfrm>
            <a:off x="4541520" y="2447144"/>
            <a:ext cx="7034948" cy="3736279"/>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ar-SA" sz="2000" b="1" dirty="0">
                <a:solidFill>
                  <a:srgbClr val="00B0F0"/>
                </a:solidFill>
                <a:cs typeface="+mj-cs"/>
              </a:rPr>
              <a:t>مثال تطبيقي</a:t>
            </a:r>
          </a:p>
          <a:p>
            <a:pPr algn="just" rtl="1">
              <a:lnSpc>
                <a:spcPct val="150000"/>
              </a:lnSpc>
            </a:pPr>
            <a:r>
              <a:rPr lang="ar-SA" sz="2000" b="1" dirty="0">
                <a:cs typeface="+mj-cs"/>
              </a:rPr>
              <a:t>تقوم شركة آبل بتوفير منتجاتها من خلال متاجرها الرسمية والوكلاء المعتمدين والمتاجر الإلكترونية العالمية، مما يضمن وصول منتجاتها إلى العملاء في مختلف الأسواق بسهولة وسرعة.</a:t>
            </a:r>
          </a:p>
          <a:p>
            <a:pPr algn="just" rtl="1">
              <a:lnSpc>
                <a:spcPct val="150000"/>
              </a:lnSpc>
            </a:pPr>
            <a:endParaRPr lang="ar-SA" sz="2000" b="1" dirty="0">
              <a:cs typeface="+mj-cs"/>
            </a:endParaRPr>
          </a:p>
          <a:p>
            <a:pPr algn="just" rtl="1">
              <a:lnSpc>
                <a:spcPct val="150000"/>
              </a:lnSpc>
            </a:pPr>
            <a:r>
              <a:rPr lang="ar-SA" sz="2000" b="1" dirty="0">
                <a:cs typeface="+mj-cs"/>
              </a:rPr>
              <a:t>✓ يهدف التوزيع إلى ضمان وصول المنتج إلى العميل الصحيح في المكان الصحيح والوقت الصحيح، بما يسهم في زيادة رضا العملاء وتحقيق الأهداف التسويقية للمنظمة.</a:t>
            </a:r>
            <a:endParaRPr lang="en-US" sz="1100" b="1" dirty="0">
              <a:cs typeface="+mj-cs"/>
            </a:endParaRPr>
          </a:p>
        </p:txBody>
      </p:sp>
    </p:spTree>
    <p:extLst>
      <p:ext uri="{BB962C8B-B14F-4D97-AF65-F5344CB8AC3E}">
        <p14:creationId xmlns:p14="http://schemas.microsoft.com/office/powerpoint/2010/main" val="1139984710"/>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D9E1E-F0A6-7541-A3B5-E6372F27946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75C93E0-82DF-61C4-E2BD-BB83FE843DCA}"/>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AD86EB04-D173-F103-92E8-7661220ED53D}"/>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CE13D47-71F8-4C4C-791F-9BE274FF949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E17EE104-DA4F-3664-8618-4B6075547334}"/>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15AEA13A-C607-BDB6-1F2B-EA0290DE1DC3}"/>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87352CDF-513B-CF93-C5F6-34A7D120DF55}"/>
              </a:ext>
            </a:extLst>
          </p:cNvPr>
          <p:cNvSpPr/>
          <p:nvPr/>
        </p:nvSpPr>
        <p:spPr>
          <a:xfrm>
            <a:off x="3650995" y="413358"/>
            <a:ext cx="4486366" cy="742511"/>
          </a:xfrm>
          <a:prstGeom prst="rect">
            <a:avLst/>
          </a:prstGeom>
        </p:spPr>
        <p:txBody>
          <a:bodyPr wrap="square" anchor="ctr">
            <a:spAutoFit/>
          </a:bodyPr>
          <a:lstStyle/>
          <a:p>
            <a:pPr lvl="0" algn="just" rtl="1">
              <a:lnSpc>
                <a:spcPct val="150000"/>
              </a:lnSpc>
              <a:spcBef>
                <a:spcPct val="0"/>
              </a:spcBef>
              <a:defRPr/>
            </a:pPr>
            <a:r>
              <a:rPr lang="ar-SA" sz="3200" b="1" u="sng" dirty="0">
                <a:solidFill>
                  <a:srgbClr val="00B0F0"/>
                </a:solidFill>
                <a:latin typeface="Calibri" panose="020F0502020204030204" pitchFamily="34" charset="0"/>
                <a:ea typeface="Tahoma" panose="020B0604030504040204" pitchFamily="34" charset="0"/>
                <a:cs typeface="+mj-cs"/>
              </a:rPr>
              <a:t>تابع المزيج التسويقي (الترويج)</a:t>
            </a:r>
          </a:p>
        </p:txBody>
      </p:sp>
      <p:pic>
        <p:nvPicPr>
          <p:cNvPr id="2" name="Picture 1">
            <a:extLst>
              <a:ext uri="{FF2B5EF4-FFF2-40B4-BE49-F238E27FC236}">
                <a16:creationId xmlns:a16="http://schemas.microsoft.com/office/drawing/2014/main" id="{94267C83-674D-8F86-C7E8-5BDA83D8DBF3}"/>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75649" y="3816605"/>
            <a:ext cx="5322441" cy="3041395"/>
          </a:xfrm>
          <a:prstGeom prst="rect">
            <a:avLst/>
          </a:prstGeom>
        </p:spPr>
      </p:pic>
      <p:sp>
        <p:nvSpPr>
          <p:cNvPr id="3" name="TextBox 2">
            <a:extLst>
              <a:ext uri="{FF2B5EF4-FFF2-40B4-BE49-F238E27FC236}">
                <a16:creationId xmlns:a16="http://schemas.microsoft.com/office/drawing/2014/main" id="{92C9ACA6-4CB4-84EE-197B-13089A4B8D67}"/>
              </a:ext>
            </a:extLst>
          </p:cNvPr>
          <p:cNvSpPr txBox="1"/>
          <p:nvPr/>
        </p:nvSpPr>
        <p:spPr>
          <a:xfrm>
            <a:off x="964100" y="1033949"/>
            <a:ext cx="10805461" cy="5864875"/>
          </a:xfrm>
          <a:prstGeom prst="rect">
            <a:avLst/>
          </a:prstGeom>
          <a:noFill/>
        </p:spPr>
        <p:txBody>
          <a:bodyPr wrap="square" rtlCol="0">
            <a:spAutoFit/>
          </a:bodyPr>
          <a:lstStyle/>
          <a:p>
            <a:pPr algn="just" rtl="1">
              <a:lnSpc>
                <a:spcPct val="150000"/>
              </a:lnSpc>
            </a:pPr>
            <a:r>
              <a:rPr lang="ar-SA" b="1" dirty="0">
                <a:solidFill>
                  <a:srgbClr val="00B0F0"/>
                </a:solidFill>
                <a:cs typeface="+mj-cs"/>
              </a:rPr>
              <a:t>الترويج:</a:t>
            </a:r>
          </a:p>
          <a:p>
            <a:pPr algn="just" rtl="1">
              <a:lnSpc>
                <a:spcPct val="150000"/>
              </a:lnSpc>
            </a:pPr>
            <a:r>
              <a:rPr lang="ar-SA" b="1" dirty="0">
                <a:cs typeface="+mj-cs"/>
              </a:rPr>
              <a:t>يقصد بالترويج جميع الأنشطة الاتصالية التي تستخدمها المنظمة لإعلام العملاء بالمنتج وتعريفهم بمزاياه وإقناعهم بشرائه والمحافظة على التواصل المستمر بينهم وبين المنظمة. </a:t>
            </a:r>
          </a:p>
          <a:p>
            <a:pPr algn="just" rtl="1">
              <a:lnSpc>
                <a:spcPct val="150000"/>
              </a:lnSpc>
            </a:pPr>
            <a:r>
              <a:rPr lang="ar-SA" b="1" dirty="0">
                <a:cs typeface="+mj-cs"/>
              </a:rPr>
              <a:t>ويرى كوتلر أن الترويج لا يقتصر على الإعلان فقط بل يشمل مجموعة متكاملة من أدوات الاتصال التسويقي التي تساعد المنظمة على التأثير في السوق المستهدفة.</a:t>
            </a:r>
          </a:p>
          <a:p>
            <a:pPr algn="just" rtl="1">
              <a:lnSpc>
                <a:spcPct val="150000"/>
              </a:lnSpc>
            </a:pPr>
            <a:r>
              <a:rPr lang="ar-SA" b="1" dirty="0">
                <a:solidFill>
                  <a:srgbClr val="00B0F0"/>
                </a:solidFill>
                <a:cs typeface="+mj-cs"/>
              </a:rPr>
              <a:t>القرارات التسويقية المتعلقة بالترويج</a:t>
            </a:r>
          </a:p>
          <a:p>
            <a:pPr algn="just" rtl="1">
              <a:lnSpc>
                <a:spcPct val="150000"/>
              </a:lnSpc>
            </a:pPr>
            <a:r>
              <a:rPr lang="ar-SA" b="1" dirty="0">
                <a:cs typeface="+mj-cs"/>
              </a:rPr>
              <a:t>تشمل الأنشطة الترويجية ما يلي:</a:t>
            </a:r>
          </a:p>
          <a:p>
            <a:pPr marL="285750" indent="-285750" algn="just" rtl="1">
              <a:lnSpc>
                <a:spcPct val="150000"/>
              </a:lnSpc>
              <a:buFont typeface="Arial" panose="020B0604020202020204" pitchFamily="34" charset="0"/>
              <a:buChar char="•"/>
            </a:pPr>
            <a:r>
              <a:rPr lang="ar-SA" b="1" dirty="0">
                <a:cs typeface="+mj-cs"/>
              </a:rPr>
              <a:t>الإعلان.</a:t>
            </a:r>
          </a:p>
          <a:p>
            <a:pPr marL="285750" indent="-285750" algn="just" rtl="1">
              <a:lnSpc>
                <a:spcPct val="150000"/>
              </a:lnSpc>
              <a:buFont typeface="Arial" panose="020B0604020202020204" pitchFamily="34" charset="0"/>
              <a:buChar char="•"/>
            </a:pPr>
            <a:r>
              <a:rPr lang="ar-SA" b="1" dirty="0">
                <a:cs typeface="+mj-cs"/>
              </a:rPr>
              <a:t>العلاقات العامة.</a:t>
            </a:r>
          </a:p>
          <a:p>
            <a:pPr marL="285750" indent="-285750" algn="just" rtl="1">
              <a:lnSpc>
                <a:spcPct val="150000"/>
              </a:lnSpc>
              <a:buFont typeface="Arial" panose="020B0604020202020204" pitchFamily="34" charset="0"/>
              <a:buChar char="•"/>
            </a:pPr>
            <a:r>
              <a:rPr lang="ar-SA" b="1" dirty="0">
                <a:cs typeface="+mj-cs"/>
              </a:rPr>
              <a:t>البيع الشخصي.</a:t>
            </a:r>
          </a:p>
          <a:p>
            <a:pPr marL="285750" indent="-285750" algn="just" rtl="1">
              <a:lnSpc>
                <a:spcPct val="150000"/>
              </a:lnSpc>
              <a:buFont typeface="Arial" panose="020B0604020202020204" pitchFamily="34" charset="0"/>
              <a:buChar char="•"/>
            </a:pPr>
            <a:r>
              <a:rPr lang="ar-SA" b="1" dirty="0">
                <a:cs typeface="+mj-cs"/>
              </a:rPr>
              <a:t>تنشيط المبيعات.</a:t>
            </a:r>
          </a:p>
          <a:p>
            <a:pPr marL="285750" indent="-285750" algn="just" rtl="1">
              <a:lnSpc>
                <a:spcPct val="150000"/>
              </a:lnSpc>
              <a:buFont typeface="Arial" panose="020B0604020202020204" pitchFamily="34" charset="0"/>
              <a:buChar char="•"/>
            </a:pPr>
            <a:r>
              <a:rPr lang="ar-SA" b="1" dirty="0">
                <a:cs typeface="+mj-cs"/>
              </a:rPr>
              <a:t>التسويق المباشر.</a:t>
            </a:r>
          </a:p>
          <a:p>
            <a:pPr marL="285750" indent="-285750" algn="just" rtl="1">
              <a:lnSpc>
                <a:spcPct val="150000"/>
              </a:lnSpc>
              <a:buFont typeface="Arial" panose="020B0604020202020204" pitchFamily="34" charset="0"/>
              <a:buChar char="•"/>
            </a:pPr>
            <a:r>
              <a:rPr lang="ar-SA" b="1" dirty="0">
                <a:cs typeface="+mj-cs"/>
              </a:rPr>
              <a:t>التسويق الرقمي ووسائل التواصل الاجتماعي.</a:t>
            </a:r>
          </a:p>
          <a:p>
            <a:pPr algn="just" rtl="1">
              <a:lnSpc>
                <a:spcPct val="150000"/>
              </a:lnSpc>
            </a:pPr>
            <a:r>
              <a:rPr lang="ar-SA" b="1" dirty="0">
                <a:cs typeface="+mj-cs"/>
              </a:rPr>
              <a:t>وتسهم هذه الأدوات في بناء الوعي بالعلامة التجارية وتعزيز صورة المنظمة وتحفيز العملاء على الشراء.</a:t>
            </a:r>
            <a:endParaRPr lang="en-US" sz="1200" b="1" dirty="0">
              <a:cs typeface="+mj-cs"/>
            </a:endParaRPr>
          </a:p>
        </p:txBody>
      </p:sp>
    </p:spTree>
    <p:extLst>
      <p:ext uri="{BB962C8B-B14F-4D97-AF65-F5344CB8AC3E}">
        <p14:creationId xmlns:p14="http://schemas.microsoft.com/office/powerpoint/2010/main" val="339508312"/>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1D3E3-0DD3-CED8-9466-02ADA882430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66F545A-FF64-9423-AD48-FB7CCED3084B}"/>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4EBEAF25-24A1-6AA1-7100-4A02CDE2266D}"/>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5DF33BF-A22E-EB3A-051B-2A1B15CE225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931DD4F2-8754-1B98-D08D-C95151FB047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4D6621F5-66C3-CC3E-9267-B6FFEB6482D0}"/>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90F86C0B-F35E-2457-EA08-EBA455891A47}"/>
              </a:ext>
            </a:extLst>
          </p:cNvPr>
          <p:cNvSpPr/>
          <p:nvPr/>
        </p:nvSpPr>
        <p:spPr>
          <a:xfrm>
            <a:off x="4423155" y="968578"/>
            <a:ext cx="4486366" cy="742511"/>
          </a:xfrm>
          <a:prstGeom prst="rect">
            <a:avLst/>
          </a:prstGeom>
        </p:spPr>
        <p:txBody>
          <a:bodyPr wrap="square" anchor="ctr">
            <a:spAutoFit/>
          </a:bodyPr>
          <a:lstStyle/>
          <a:p>
            <a:pPr lvl="0" algn="just" rtl="1">
              <a:lnSpc>
                <a:spcPct val="150000"/>
              </a:lnSpc>
              <a:spcBef>
                <a:spcPct val="0"/>
              </a:spcBef>
              <a:defRPr/>
            </a:pPr>
            <a:r>
              <a:rPr lang="ar-SA" sz="3200" b="1" u="sng" dirty="0">
                <a:solidFill>
                  <a:srgbClr val="00B0F0"/>
                </a:solidFill>
                <a:latin typeface="Calibri" panose="020F0502020204030204" pitchFamily="34" charset="0"/>
                <a:ea typeface="Tahoma" panose="020B0604030504040204" pitchFamily="34" charset="0"/>
                <a:cs typeface="+mj-cs"/>
              </a:rPr>
              <a:t>تابع المزيج التسويقي (الترويج)</a:t>
            </a:r>
          </a:p>
        </p:txBody>
      </p:sp>
      <p:pic>
        <p:nvPicPr>
          <p:cNvPr id="2" name="Picture 1">
            <a:extLst>
              <a:ext uri="{FF2B5EF4-FFF2-40B4-BE49-F238E27FC236}">
                <a16:creationId xmlns:a16="http://schemas.microsoft.com/office/drawing/2014/main" id="{D61A63F4-7DC3-EEEE-ABF3-1A77D804CA3B}"/>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75649" y="3816605"/>
            <a:ext cx="5322441" cy="3041395"/>
          </a:xfrm>
          <a:prstGeom prst="rect">
            <a:avLst/>
          </a:prstGeom>
        </p:spPr>
      </p:pic>
      <p:sp>
        <p:nvSpPr>
          <p:cNvPr id="3" name="TextBox 2">
            <a:extLst>
              <a:ext uri="{FF2B5EF4-FFF2-40B4-BE49-F238E27FC236}">
                <a16:creationId xmlns:a16="http://schemas.microsoft.com/office/drawing/2014/main" id="{36A28793-F075-8777-E9C2-4593D1EC99E2}"/>
              </a:ext>
            </a:extLst>
          </p:cNvPr>
          <p:cNvSpPr txBox="1"/>
          <p:nvPr/>
        </p:nvSpPr>
        <p:spPr>
          <a:xfrm>
            <a:off x="4825947" y="2364909"/>
            <a:ext cx="7035001" cy="336694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v"/>
            </a:pPr>
            <a:r>
              <a:rPr lang="ar-SA" sz="2400" b="1" dirty="0">
                <a:solidFill>
                  <a:srgbClr val="00B0F0"/>
                </a:solidFill>
                <a:cs typeface="+mj-cs"/>
              </a:rPr>
              <a:t>مثال تطبيقي:</a:t>
            </a:r>
          </a:p>
          <a:p>
            <a:pPr algn="just" rtl="1">
              <a:lnSpc>
                <a:spcPct val="150000"/>
              </a:lnSpc>
            </a:pPr>
            <a:r>
              <a:rPr lang="ar-SA" sz="2000" b="1" dirty="0">
                <a:cs typeface="+mj-cs"/>
              </a:rPr>
              <a:t>عند إطلاق هاتف جديد، تنفذ شركة آبل حملات إعلانية عالمية، وتنشر محتوى تسويقياً عبر المنصات الرقمية، وتعقد مؤتمرات تعريفية بالمنتج؛ بهدف إبراز مزاياه وإقناع العملاء بقيمته وفوائده.</a:t>
            </a:r>
          </a:p>
          <a:p>
            <a:pPr algn="just" rtl="1">
              <a:lnSpc>
                <a:spcPct val="150000"/>
              </a:lnSpc>
            </a:pPr>
            <a:endParaRPr lang="ar-SA" sz="2000" b="1" dirty="0">
              <a:cs typeface="+mj-cs"/>
            </a:endParaRPr>
          </a:p>
          <a:p>
            <a:pPr algn="just" rtl="1">
              <a:lnSpc>
                <a:spcPct val="150000"/>
              </a:lnSpc>
            </a:pPr>
            <a:r>
              <a:rPr lang="ar-SA" sz="2000" b="1" dirty="0">
                <a:cs typeface="+mj-cs"/>
              </a:rPr>
              <a:t>✓ يمثل الترويج أداة الاتصال الرئيسية بين المنظمة وعملائها، ويهدف إلى بناء المعرفة بالمنتج وتكوين اتجاهات إيجابية نحوه وتحفيز قرارات الشراء.</a:t>
            </a:r>
            <a:endParaRPr lang="en-US" sz="1400" b="1" dirty="0">
              <a:cs typeface="+mj-cs"/>
            </a:endParaRPr>
          </a:p>
        </p:txBody>
      </p:sp>
    </p:spTree>
    <p:extLst>
      <p:ext uri="{BB962C8B-B14F-4D97-AF65-F5344CB8AC3E}">
        <p14:creationId xmlns:p14="http://schemas.microsoft.com/office/powerpoint/2010/main" val="2298202028"/>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85C3A-87C3-B75D-3402-72FF42EB4068}"/>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F71B70E4-298A-4AB2-5353-EE1AE7C01083}"/>
              </a:ext>
            </a:extLst>
          </p:cNvPr>
          <p:cNvPicPr>
            <a:picLocks noChangeAspect="1"/>
          </p:cNvPicPr>
          <p:nvPr/>
        </p:nvPicPr>
        <p:blipFill>
          <a:blip r:embed="rId3"/>
          <a:stretch>
            <a:fillRect/>
          </a:stretch>
        </p:blipFill>
        <p:spPr>
          <a:xfrm>
            <a:off x="10672125" y="162542"/>
            <a:ext cx="1188823" cy="676715"/>
          </a:xfrm>
          <a:prstGeom prst="rect">
            <a:avLst/>
          </a:prstGeom>
        </p:spPr>
      </p:pic>
      <p:sp>
        <p:nvSpPr>
          <p:cNvPr id="18" name="Rectangle 17">
            <a:extLst>
              <a:ext uri="{FF2B5EF4-FFF2-40B4-BE49-F238E27FC236}">
                <a16:creationId xmlns:a16="http://schemas.microsoft.com/office/drawing/2014/main" id="{88BFAABF-80FD-D63F-529E-041F421B6AE9}"/>
              </a:ext>
            </a:extLst>
          </p:cNvPr>
          <p:cNvSpPr/>
          <p:nvPr/>
        </p:nvSpPr>
        <p:spPr>
          <a:xfrm>
            <a:off x="2626179" y="500900"/>
            <a:ext cx="7493182"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26262C7-3517-BCCB-5B03-8AE2E13A17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86E6729A-5244-44A4-56B3-31579E46FDC3}"/>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A818EA4B-3676-3319-D7FF-6E7C910933FC}"/>
              </a:ext>
            </a:extLst>
          </p:cNvPr>
          <p:cNvPicPr>
            <a:picLocks noChangeAspect="1"/>
          </p:cNvPicPr>
          <p:nvPr/>
        </p:nvPicPr>
        <p:blipFill>
          <a:blip r:embed="rId5"/>
          <a:stretch>
            <a:fillRect/>
          </a:stretch>
        </p:blipFill>
        <p:spPr>
          <a:xfrm>
            <a:off x="8529195" y="169933"/>
            <a:ext cx="5474682" cy="798645"/>
          </a:xfrm>
          <a:prstGeom prst="rect">
            <a:avLst/>
          </a:prstGeom>
        </p:spPr>
      </p:pic>
      <p:sp>
        <p:nvSpPr>
          <p:cNvPr id="6" name="Rectangle 5">
            <a:extLst>
              <a:ext uri="{FF2B5EF4-FFF2-40B4-BE49-F238E27FC236}">
                <a16:creationId xmlns:a16="http://schemas.microsoft.com/office/drawing/2014/main" id="{A8652352-78C7-77B4-BB66-B57A677774ED}"/>
              </a:ext>
            </a:extLst>
          </p:cNvPr>
          <p:cNvSpPr/>
          <p:nvPr/>
        </p:nvSpPr>
        <p:spPr>
          <a:xfrm>
            <a:off x="3766447" y="436829"/>
            <a:ext cx="4486366" cy="661207"/>
          </a:xfrm>
          <a:prstGeom prst="rect">
            <a:avLst/>
          </a:prstGeom>
        </p:spPr>
        <p:txBody>
          <a:bodyPr wrap="square" anchor="ctr">
            <a:spAutoFit/>
          </a:bodyPr>
          <a:lstStyle/>
          <a:p>
            <a:pPr lvl="0" algn="just" rtl="1">
              <a:lnSpc>
                <a:spcPct val="150000"/>
              </a:lnSpc>
              <a:spcBef>
                <a:spcPct val="0"/>
              </a:spcBef>
              <a:defRPr/>
            </a:pPr>
            <a:r>
              <a:rPr lang="ar-SA" sz="2800" b="1" u="sng" dirty="0">
                <a:solidFill>
                  <a:srgbClr val="00B0F0"/>
                </a:solidFill>
                <a:latin typeface="Calibri" panose="020F0502020204030204" pitchFamily="34" charset="0"/>
                <a:ea typeface="Tahoma" panose="020B0604030504040204" pitchFamily="34" charset="0"/>
                <a:cs typeface="+mj-cs"/>
              </a:rPr>
              <a:t>تكامل عناصر المزيج التسويقي</a:t>
            </a:r>
          </a:p>
        </p:txBody>
      </p:sp>
      <p:pic>
        <p:nvPicPr>
          <p:cNvPr id="9" name="Picture 8">
            <a:extLst>
              <a:ext uri="{FF2B5EF4-FFF2-40B4-BE49-F238E27FC236}">
                <a16:creationId xmlns:a16="http://schemas.microsoft.com/office/drawing/2014/main" id="{CB0EF532-D458-919D-ADA3-6507CBADBB69}"/>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23205" y="3718560"/>
            <a:ext cx="3789651" cy="2979754"/>
          </a:xfrm>
          <a:prstGeom prst="rect">
            <a:avLst/>
          </a:prstGeom>
        </p:spPr>
      </p:pic>
      <p:sp>
        <p:nvSpPr>
          <p:cNvPr id="3" name="TextBox 2">
            <a:extLst>
              <a:ext uri="{FF2B5EF4-FFF2-40B4-BE49-F238E27FC236}">
                <a16:creationId xmlns:a16="http://schemas.microsoft.com/office/drawing/2014/main" id="{29829F8A-1701-6B8F-9F86-05461961B248}"/>
              </a:ext>
            </a:extLst>
          </p:cNvPr>
          <p:cNvSpPr txBox="1"/>
          <p:nvPr/>
        </p:nvSpPr>
        <p:spPr>
          <a:xfrm>
            <a:off x="304800" y="1179320"/>
            <a:ext cx="11556148" cy="5495543"/>
          </a:xfrm>
          <a:prstGeom prst="rect">
            <a:avLst/>
          </a:prstGeom>
          <a:noFill/>
        </p:spPr>
        <p:txBody>
          <a:bodyPr wrap="square" rtlCol="0">
            <a:spAutoFit/>
          </a:bodyPr>
          <a:lstStyle/>
          <a:p>
            <a:pPr algn="just" rtl="1">
              <a:lnSpc>
                <a:spcPct val="150000"/>
              </a:lnSpc>
            </a:pPr>
            <a:r>
              <a:rPr lang="ar-SA" b="1" dirty="0">
                <a:cs typeface="+mj-cs"/>
              </a:rPr>
              <a:t>تعمل عناصر المزيج التسويقي بصورة متكاملة، حيث يعتمد نجاح الاستراتيجية التسويقية على مدى التكامل والانسجام بين عناصر المنتج والسعر والتوزيع والترويج. فكل عنصر يؤثر في العناصر الأخرى ويتأثر بها، ويؤدي أي خلل في أحدها إلى إضعاف فعالية المزيج التسويقي بأكمله.</a:t>
            </a:r>
          </a:p>
          <a:p>
            <a:pPr algn="just" rtl="1">
              <a:lnSpc>
                <a:spcPct val="150000"/>
              </a:lnSpc>
            </a:pPr>
            <a:endParaRPr lang="ar-SA" b="1" dirty="0">
              <a:cs typeface="+mj-cs"/>
            </a:endParaRPr>
          </a:p>
          <a:p>
            <a:pPr algn="just" rtl="1">
              <a:lnSpc>
                <a:spcPct val="150000"/>
              </a:lnSpc>
            </a:pPr>
            <a:r>
              <a:rPr lang="ar-SA" b="1" dirty="0">
                <a:cs typeface="+mj-cs"/>
              </a:rPr>
              <a:t>فعلى سبيل المثال، قد تمتلك المنظمة منتجاً عالي الجودة، إلا أن تسعيره بصورة غير مناسبة أو ضعف التوزيع أو محدودية الأنشطة الترويجية قد يؤدي إلى انخفاض الطلب عليه. وفي المقابل، فإن تكامل العناصر الأربعة يسهم في خلق قيمة حقيقية للعملاء وتحقيق رضاهم وتعزيز الميزة التنافسية للمنظمة.</a:t>
            </a:r>
            <a:endParaRPr lang="ar-SA" sz="2400" b="1" dirty="0">
              <a:cs typeface="+mj-cs"/>
            </a:endParaRPr>
          </a:p>
          <a:p>
            <a:pPr algn="just" rtl="1">
              <a:lnSpc>
                <a:spcPct val="150000"/>
              </a:lnSpc>
            </a:pPr>
            <a:r>
              <a:rPr lang="ar-SA" sz="2000" b="1" dirty="0">
                <a:solidFill>
                  <a:srgbClr val="00B0F0"/>
                </a:solidFill>
                <a:cs typeface="+mj-cs"/>
              </a:rPr>
              <a:t>مثال تطبيقي:</a:t>
            </a:r>
          </a:p>
          <a:p>
            <a:pPr marL="285750" indent="-285750" algn="just" rtl="1">
              <a:lnSpc>
                <a:spcPct val="150000"/>
              </a:lnSpc>
              <a:buFont typeface="Arial" panose="020B0604020202020204" pitchFamily="34" charset="0"/>
              <a:buChar char="•"/>
            </a:pPr>
            <a:r>
              <a:rPr lang="ar-SA" b="1" dirty="0">
                <a:cs typeface="+mj-cs"/>
              </a:rPr>
              <a:t>عند إطلاق هاتف ذكي جديد:</a:t>
            </a:r>
          </a:p>
          <a:p>
            <a:pPr marL="285750" indent="-285750" algn="just" rtl="1">
              <a:lnSpc>
                <a:spcPct val="150000"/>
              </a:lnSpc>
              <a:buFont typeface="Arial" panose="020B0604020202020204" pitchFamily="34" charset="0"/>
              <a:buChar char="•"/>
            </a:pPr>
            <a:r>
              <a:rPr lang="ar-SA" b="1" dirty="0">
                <a:cs typeface="+mj-cs"/>
              </a:rPr>
              <a:t>المنتج: </a:t>
            </a:r>
            <a:r>
              <a:rPr lang="ar-SA" dirty="0">
                <a:cs typeface="+mj-cs"/>
              </a:rPr>
              <a:t>تصميم ومواصفات تلبي احتياجات المستهلك.</a:t>
            </a:r>
          </a:p>
          <a:p>
            <a:pPr marL="285750" indent="-285750" algn="just" rtl="1">
              <a:lnSpc>
                <a:spcPct val="150000"/>
              </a:lnSpc>
              <a:buFont typeface="Arial" panose="020B0604020202020204" pitchFamily="34" charset="0"/>
              <a:buChar char="•"/>
            </a:pPr>
            <a:r>
              <a:rPr lang="ar-SA" b="1" dirty="0">
                <a:cs typeface="+mj-cs"/>
              </a:rPr>
              <a:t>السعر: </a:t>
            </a:r>
            <a:r>
              <a:rPr lang="ar-SA" dirty="0">
                <a:cs typeface="+mj-cs"/>
              </a:rPr>
              <a:t>تسعير يعكس القيمة ويحقق الربحية.</a:t>
            </a:r>
          </a:p>
          <a:p>
            <a:pPr marL="285750" indent="-285750" algn="just" rtl="1">
              <a:lnSpc>
                <a:spcPct val="150000"/>
              </a:lnSpc>
              <a:buFont typeface="Arial" panose="020B0604020202020204" pitchFamily="34" charset="0"/>
              <a:buChar char="•"/>
            </a:pPr>
            <a:r>
              <a:rPr lang="ar-SA" b="1" dirty="0">
                <a:cs typeface="+mj-cs"/>
              </a:rPr>
              <a:t>التوزيع: </a:t>
            </a:r>
            <a:r>
              <a:rPr lang="ar-SA" dirty="0">
                <a:cs typeface="+mj-cs"/>
              </a:rPr>
              <a:t>توفير المنتج في المتاجر والمنصات الإلكترونية المناسبة.</a:t>
            </a:r>
          </a:p>
          <a:p>
            <a:pPr marL="285750" indent="-285750" algn="just" rtl="1">
              <a:lnSpc>
                <a:spcPct val="150000"/>
              </a:lnSpc>
              <a:buFont typeface="Arial" panose="020B0604020202020204" pitchFamily="34" charset="0"/>
              <a:buChar char="•"/>
            </a:pPr>
            <a:r>
              <a:rPr lang="ar-SA" b="1" dirty="0">
                <a:cs typeface="+mj-cs"/>
              </a:rPr>
              <a:t>الترويج: </a:t>
            </a:r>
            <a:r>
              <a:rPr lang="ar-SA" dirty="0">
                <a:cs typeface="+mj-cs"/>
              </a:rPr>
              <a:t>تنفيذ حملات إعلانية واتصالية فعالة.</a:t>
            </a:r>
          </a:p>
          <a:p>
            <a:pPr algn="just" rtl="1">
              <a:lnSpc>
                <a:spcPct val="150000"/>
              </a:lnSpc>
            </a:pPr>
            <a:endParaRPr lang="ar-SA" dirty="0">
              <a:cs typeface="+mj-cs"/>
            </a:endParaRPr>
          </a:p>
          <a:p>
            <a:pPr algn="just" rtl="1">
              <a:lnSpc>
                <a:spcPct val="150000"/>
              </a:lnSpc>
            </a:pPr>
            <a:r>
              <a:rPr lang="ar-SA" b="1" dirty="0">
                <a:cs typeface="+mj-cs"/>
              </a:rPr>
              <a:t>ومن ثم، فإن نجاح المنتج في السوق يعتمد على تكامل عناصر المزيج التسويقي الأربعة وليس على عنصر واحد فقط.</a:t>
            </a:r>
            <a:endParaRPr lang="en-US" b="1" dirty="0">
              <a:cs typeface="+mj-cs"/>
            </a:endParaRPr>
          </a:p>
        </p:txBody>
      </p:sp>
    </p:spTree>
    <p:extLst>
      <p:ext uri="{BB962C8B-B14F-4D97-AF65-F5344CB8AC3E}">
        <p14:creationId xmlns:p14="http://schemas.microsoft.com/office/powerpoint/2010/main" val="2705525001"/>
      </p:ext>
    </p:extLst>
  </p:cSld>
  <p:clrMapOvr>
    <a:masterClrMapping/>
  </p:clrMapOvr>
  <mc:AlternateContent xmlns:mc="http://schemas.openxmlformats.org/markup-compatibility/2006">
    <mc:Choice xmlns:p14="http://schemas.microsoft.com/office/powerpoint/2010/main" Requires="p14">
      <p:transition spd="slow" p14:dur="2000" advTm="31195"/>
    </mc:Choice>
    <mc:Fallback>
      <p:transition spd="slow" advTm="3119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4271</TotalTime>
  <Words>4755</Words>
  <Application>Microsoft Office PowerPoint</Application>
  <PresentationFormat>Widescreen</PresentationFormat>
  <Paragraphs>443</Paragraphs>
  <Slides>46</Slides>
  <Notes>45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11</cp:revision>
  <dcterms:created xsi:type="dcterms:W3CDTF">2026-05-24T14:35:12Z</dcterms:created>
  <dcterms:modified xsi:type="dcterms:W3CDTF">2026-06-04T11:41:35Z</dcterms:modified>
</cp:coreProperties>
</file>