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21"/>
  </p:notesMasterIdLst>
  <p:sldIdLst>
    <p:sldId id="303" r:id="rId6"/>
    <p:sldId id="922" r:id="rId7"/>
    <p:sldId id="850" r:id="rId8"/>
    <p:sldId id="671" r:id="rId9"/>
    <p:sldId id="832" r:id="rId10"/>
    <p:sldId id="838" r:id="rId11"/>
    <p:sldId id="834" r:id="rId12"/>
    <p:sldId id="839" r:id="rId13"/>
    <p:sldId id="847" r:id="rId14"/>
    <p:sldId id="718" r:id="rId15"/>
    <p:sldId id="714" r:id="rId16"/>
    <p:sldId id="716" r:id="rId17"/>
    <p:sldId id="717" r:id="rId18"/>
    <p:sldId id="848" r:id="rId19"/>
    <p:sldId id="34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922"/>
            <p14:sldId id="850"/>
            <p14:sldId id="671"/>
            <p14:sldId id="832"/>
            <p14:sldId id="838"/>
            <p14:sldId id="834"/>
            <p14:sldId id="839"/>
            <p14:sldId id="847"/>
            <p14:sldId id="718"/>
            <p14:sldId id="714"/>
            <p14:sldId id="716"/>
            <p14:sldId id="717"/>
            <p14:sldId id="848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31F77B-F9C7-4B3C-9278-9C82D7116F9B}" v="1" dt="2025-09-27T11:09:41.7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980" autoAdjust="0"/>
  </p:normalViewPr>
  <p:slideViewPr>
    <p:cSldViewPr snapToGrid="0">
      <p:cViewPr varScale="1">
        <p:scale>
          <a:sx n="76" d="100"/>
          <a:sy n="76" d="100"/>
        </p:scale>
        <p:origin x="91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29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3785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8B81779-ADC1-A51D-F928-5178C3279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0735E8CC-6894-5471-D111-B44EF1CCA5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1A646874-3063-2087-E6AA-3D451F504A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5687A9C-6B0F-B1F6-3D4A-2804238F35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66821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9240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12DF08D-C58B-54B2-AACB-9212F7F86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59AE70D8-71E3-19BF-404D-AC189ACCEA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83684145-41DD-6E78-7F2B-7D5C35F3B7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21D8D68-8D76-289F-692A-3CD24C0C31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26503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8ED6E13-F76E-F92D-5C6C-84901C100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A49D26EA-A9CD-37EA-0E26-4A2BFED784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5E8BAB64-8F49-AE7F-469C-D8A29FA233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DC6228F-5AEA-71F6-272B-560F0D7F8C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08177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AFC134E-8699-97F5-4CCC-25A0905A9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F88376D5-4506-4457-485C-3F23A57971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DDC63C48-7612-EE70-19DB-671C96F664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C7C5B34-9904-06C3-4276-0AC10BA25D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1114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1756F45-41A1-D5FE-29A6-32634B21EE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A0037788-B559-65C3-5957-D9B2D2D242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123AE01E-8764-4DF9-5F07-96A5F2CAFD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99C395D3-88BE-3CEE-3F06-B56ABA5F57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1199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6588D20-892C-0A08-9228-14BFEFC9B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7297ABD9-A182-C887-000E-1A9798543F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CEE04A71-563B-F11C-007E-5F90369AC8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310B38B-31D7-BABB-5476-BFB1781868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24824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F87EF94-CFEA-42EB-A62A-C604C8BDE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6599DC08-C015-51CB-CC55-C29CB8D6E6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AE7F0271-2D75-89A4-4163-76F972E517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4831F46-BAAC-263E-AEA8-A6D1E77A98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10737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5BA2412-774E-2698-17D8-A43D37D15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DA364032-C852-46CD-CA66-802E70CD1F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DF9134AA-6C6A-E937-2507-6CC7184B7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7A94AF9-A044-DBA6-082C-8420B56219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66288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0CEB4B2-6844-4A74-3975-02E5C90EA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FEC68F68-AC50-E836-FA1B-E91AE15A0B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9F320688-5DB5-F2E8-E1B2-C83CEDAA78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E369FC5-5966-B8BE-D87A-9893245E2E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33533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5ED8359-D864-7F4C-187C-AEFCDF667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6F5E3FDE-5458-1800-2935-11F6949E93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CE344F72-DD4B-B529-4820-1E6AA27641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C1F4C9E-6356-BF77-7CB5-AA905A8430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3393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7B9D1C1-1AC6-B642-28FD-527CDF11F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xmlns="" id="{CD247573-C9C0-6506-D68B-FAA76BD8AF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xmlns="" id="{F576291B-4B98-9349-0267-F8EC00A6CB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8A33527-71D7-D959-81BB-B1973D9B09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2559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608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8814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458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3748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4246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3512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9152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8041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976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7590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8762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34694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03690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785003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058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608948" y="2790334"/>
            <a:ext cx="64791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Times New Roman" panose="02020603050405020304" pitchFamily="18" charset="0"/>
              </a:rPr>
              <a:t>(ماجستير القانون الرقمي)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Times New Roman" panose="02020603050405020304" pitchFamily="18" charset="0"/>
              </a:rPr>
              <a:t>مقرر : قانون تنظيم التكنولوجيا المالية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lexandria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+mn-cs"/>
              </a:rPr>
              <a:t>Financial technology regulation law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lexandria" charset="0"/>
              <a:ea typeface="+mn-ea"/>
              <a:cs typeface="+mn-cs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6400800" y="5170862"/>
            <a:ext cx="4780911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charset="0"/>
                <a:ea typeface="+mn-ea"/>
              </a:rPr>
              <a:t>المحاضرة التعريفية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charset="0"/>
              <a:ea typeface="+mn-ea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Dr.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Alaeldin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 Elgizuli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422C08E-EEEB-F4B4-1635-2567C7C613F3}"/>
              </a:ext>
            </a:extLst>
          </p:cNvPr>
          <p:cNvSpPr txBox="1"/>
          <p:nvPr/>
        </p:nvSpPr>
        <p:spPr>
          <a:xfrm>
            <a:off x="2522046" y="5269142"/>
            <a:ext cx="35000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lexandria" pitchFamily="2" charset="-78"/>
              </a:rPr>
              <a:t>LAW631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47"/>
    </mc:Choice>
    <mc:Fallback xmlns="">
      <p:transition spd="slow" advTm="2514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7F1F477-107D-1860-B818-927BD7E44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xmlns="" id="{ACCED7C6-B36C-AD21-8A07-70306FED619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2C65A7F-917F-0C37-B42A-BF04638906F5}"/>
              </a:ext>
            </a:extLst>
          </p:cNvPr>
          <p:cNvSpPr txBox="1"/>
          <p:nvPr/>
        </p:nvSpPr>
        <p:spPr>
          <a:xfrm>
            <a:off x="5209697" y="946875"/>
            <a:ext cx="4054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AE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Black" pitchFamily="2" charset="-78"/>
                <a:ea typeface="+mn-ea"/>
              </a:rPr>
              <a:t>أهداف المحاضرة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Black" pitchFamily="2" charset="-78"/>
              <a:ea typeface="+mn-e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3E4D113-6AF1-CBD7-0F44-9ED163A92F0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4866FBEA-C658-39D3-AF96-05044F6D6E0C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Week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904AA69-522F-BD71-E16B-0F643F274BD4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01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2EBAF4B2-7B4D-56E4-16F0-BE07F1136A66}"/>
              </a:ext>
            </a:extLst>
          </p:cNvPr>
          <p:cNvSpPr txBox="1"/>
          <p:nvPr/>
        </p:nvSpPr>
        <p:spPr>
          <a:xfrm>
            <a:off x="762000" y="1863090"/>
            <a:ext cx="10668000" cy="3527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0000"/>
              <a:buFontTx/>
              <a:buNone/>
              <a:tabLst/>
              <a:defRPr/>
            </a:pPr>
            <a:r>
              <a:rPr kumimoji="0" lang="ar-AE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</a:rPr>
              <a:t>بنهاية هذه المحاضرة، سيكون الطالب قادراً على:</a:t>
            </a:r>
          </a:p>
          <a:p>
            <a:pPr marL="342900" marR="0" lvl="0" indent="-342900" algn="r" defTabSz="914400" rtl="1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ar-AE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</a:rPr>
              <a:t>فهم </a:t>
            </a:r>
            <a:r>
              <a:rPr lang="ar-EG" altLang="en-US" sz="2400" dirty="0">
                <a:solidFill>
                  <a:prstClr val="black"/>
                </a:solidFill>
                <a:latin typeface="Alexandria" pitchFamily="2" charset="-78"/>
              </a:rPr>
              <a:t>توصيف مقرر قانون تنظيم ا</a:t>
            </a:r>
            <a:r>
              <a:rPr kumimoji="0" lang="ar-AE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</a:rPr>
              <a:t>لتكنولوجيا المالية.</a:t>
            </a:r>
          </a:p>
          <a:p>
            <a:pPr marL="342900" marR="0" lvl="0" indent="-342900" algn="r" defTabSz="914400" rtl="1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</a:rPr>
              <a:t>معرفة موضوعات المقرر</a:t>
            </a:r>
            <a:r>
              <a:rPr kumimoji="0" lang="ar-AE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</a:rPr>
              <a:t>.</a:t>
            </a:r>
          </a:p>
          <a:p>
            <a:pPr marL="342900" marR="0" lvl="0" indent="-342900" algn="r" defTabSz="914400" rtl="1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</a:rPr>
              <a:t>استيعاب طريقة وأسلوب الاختبارات. </a:t>
            </a:r>
          </a:p>
          <a:p>
            <a:pPr marL="342900" marR="0" lvl="0" indent="-342900" algn="r" defTabSz="914400" rtl="1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</a:rPr>
              <a:t>التعرف على الفترة الزمنية التعليمية في الفصل الدراسي.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5E37BEC-06AB-4C01-E4FD-B7B37045E6D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xmlns="" id="{F6995536-C647-CE02-21CF-1B458282DEF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34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4869"/>
    </mc:Choice>
    <mc:Fallback xmlns="">
      <p:transition advTm="10486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EED891D-4E7C-5F15-11F8-A514061BD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F6B7E06B-4C04-CA9C-003F-83A583952330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DAD576F5-1040-DCF8-FC64-D521B2A95D13}"/>
              </a:ext>
            </a:extLst>
          </p:cNvPr>
          <p:cNvSpPr txBox="1"/>
          <p:nvPr/>
        </p:nvSpPr>
        <p:spPr>
          <a:xfrm>
            <a:off x="4011930" y="968333"/>
            <a:ext cx="54749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rial" panose="020B0604020202020204" pitchFamily="34" charset="0"/>
              </a:rPr>
              <a:t>معلومات المقرر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055E5410-1292-0B0F-172D-A28471B4EE3B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DBAEBFDA-23F3-5654-E117-D377FD2C2FB1}"/>
              </a:ext>
            </a:extLst>
          </p:cNvPr>
          <p:cNvSpPr txBox="1"/>
          <p:nvPr/>
        </p:nvSpPr>
        <p:spPr>
          <a:xfrm>
            <a:off x="4834890" y="2138468"/>
            <a:ext cx="67077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اسم المادة :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قانون تنظيم التكنولوجيا المالية </a:t>
            </a: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2400" b="1" dirty="0">
                <a:solidFill>
                  <a:prstClr val="black"/>
                </a:solidFill>
                <a:latin typeface="Alexandria regular" pitchFamily="2" charset="-78"/>
              </a:rPr>
              <a:t>اسم البرنامج : </a:t>
            </a:r>
            <a:r>
              <a:rPr lang="ar-EG" sz="2400" dirty="0">
                <a:solidFill>
                  <a:prstClr val="black"/>
                </a:solidFill>
                <a:latin typeface="Alexandria regular" pitchFamily="2" charset="-78"/>
              </a:rPr>
              <a:t>ماجستير القانون الرقمي</a:t>
            </a: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اسم الكلية :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العلوم الإنسانية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 631</a:t>
            </a:r>
            <a:r>
              <a:rPr lang="en-US" sz="2400" b="1" dirty="0" smtClean="0">
                <a:solidFill>
                  <a:prstClr val="black"/>
                </a:solidFill>
                <a:latin typeface="Alexandria regular" pitchFamily="2" charset="-78"/>
              </a:rPr>
              <a:t>:  </a:t>
            </a:r>
            <a:r>
              <a:rPr lang="ar-EG" sz="2400" b="1" dirty="0">
                <a:solidFill>
                  <a:prstClr val="black"/>
                </a:solidFill>
                <a:latin typeface="Alexandria regular" pitchFamily="2" charset="-78"/>
              </a:rPr>
              <a:t>رقم المادة</a:t>
            </a:r>
            <a:endParaRPr kumimoji="0" lang="ar-EG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6E5DC504-1704-26F2-6A20-521647DA7A5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772B4FBD-0991-525B-A124-84989CDCF5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476" y="2092751"/>
            <a:ext cx="3743325" cy="3609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109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48640" y="537725"/>
            <a:ext cx="8778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</a:rPr>
              <a:t>مدرس المادة : </a:t>
            </a:r>
            <a:r>
              <a:rPr lang="ar-EG" sz="2800" b="1" dirty="0">
                <a:latin typeface="Alexandria" pitchFamily="2" charset="-78"/>
              </a:rPr>
              <a:t>د.علاءالدين الجزولي -  </a:t>
            </a:r>
            <a:r>
              <a:rPr lang="en-US" sz="2800" b="1" dirty="0">
                <a:latin typeface="Alexandria" pitchFamily="2" charset="-78"/>
              </a:rPr>
              <a:t>Elgizuli</a:t>
            </a:r>
            <a:r>
              <a:rPr lang="ar-EG" sz="2800" b="1" dirty="0">
                <a:latin typeface="Alexandria" pitchFamily="2" charset="-78"/>
              </a:rPr>
              <a:t> </a:t>
            </a:r>
            <a:r>
              <a:rPr lang="en-US" sz="2800" b="1" dirty="0" err="1">
                <a:latin typeface="Alexandria" pitchFamily="2" charset="-78"/>
              </a:rPr>
              <a:t>Alaeldin</a:t>
            </a:r>
            <a:r>
              <a:rPr lang="ar-EG" sz="2800" b="1" dirty="0">
                <a:latin typeface="Alexandria" pitchFamily="2" charset="-78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 pitchFamily="2" charset="-78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44628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14300" y="1273286"/>
            <a:ext cx="1184148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- 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الدكتور علاء الدين محمد موسى الجزولي 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، حاصل على 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درجة الدكتوراه في الشريعة والقانون 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، بالإضافة الى  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درجة الدكتوراه في إدارة الأعمال 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.</a:t>
            </a:r>
          </a:p>
          <a:p>
            <a:pPr marL="0" marR="0" lvl="0" indent="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- </a:t>
            </a:r>
            <a:r>
              <a:rPr lang="ar-EG" sz="2200" b="1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حاصل</a:t>
            </a: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 </a:t>
            </a:r>
            <a:r>
              <a:rPr lang="ar-EG" sz="2200" b="1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على 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أربعة شهادات مهنية دولية 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من الولايات المتحدة الامريكية، والمملكة المتحدة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(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CAMS.CCO.CAMLO.IFQ 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).</a:t>
            </a:r>
          </a:p>
          <a:p>
            <a:pPr marL="0" marR="0" lvl="0" indent="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- خبرة عملية أكثر من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20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عامًا في المجال الأكاديمي ( كأستاذ مشارك ، وفي الأدوار الرقابية في عدة بنوك في منطقة الخليج ).</a:t>
            </a:r>
          </a:p>
          <a:p>
            <a:pPr marL="0" marR="0" lvl="0" indent="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- </a:t>
            </a:r>
            <a:r>
              <a:rPr lang="ar-EG" sz="2200" b="1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المشاركة في عضوية لجان في جامعات في تطوير مناهج الدراسات العليا في القانون </a:t>
            </a: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، وعضوية لجنة القانون العام ، ولجنة المعادلة ، وأمين لجنة صياغة التوصيات البحثية).</a:t>
            </a:r>
            <a:endParaRPr kumimoji="0" lang="ar-EG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  <a:cs typeface="+mj-cs"/>
            </a:endParaRPr>
          </a:p>
          <a:p>
            <a:pPr marL="342900" marR="0" lvl="0" indent="-34290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تقديم أكثر من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400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برنامج تدريبي 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في (مكافحة الجرائم المالية ، وإدارة المخاطر، وحوكمة الشركات والالتزام الرقابي) في المملكة العربية السعودية ، مملكة البحرين ، دولة الامارات العربية المتحدة ، دولة قطر ، لمنسوبي القطاعات الأمنية والمصرفية والقانونية</a:t>
            </a: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.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</a:t>
            </a:r>
          </a:p>
          <a:p>
            <a:pPr marL="342900" marR="0" lvl="0" indent="-34290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ar-EG" sz="2200" b="1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سبعة أبحاث في مجلات محكمة في موضوعات </a:t>
            </a: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( السياسة الجنائية لمكافحة الجريمة المعلوماتية في التشريع السعودي ، جريمة الإرهاب وآليات مكافحتها، التنظيم القانوني للتجارة الإلكترونية في المؤسسات الدولية والاقليمية ، جريمة الرشوة وأساليب مكافحتها ، الاختصاص القضائي للمحكمة الجنائية الدولية منظور نقدي، مراحل تطور القانون الدولي للبحار وحقوق الدولة الساحلية ، معاملة المتهم وفقا للقانون وحفظ حقوقه).</a:t>
            </a:r>
          </a:p>
          <a:p>
            <a:pPr marL="342900" marR="0" lvl="0" indent="-34290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ar-EG" sz="2200" b="1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تقديم أوراق بحثية في مؤتمرات دولية واقليمية </a:t>
            </a: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ذات علاقة بمكافحة غسل الأموال ومكافحة الإرهاب وتمويله.</a:t>
            </a:r>
          </a:p>
          <a:p>
            <a:pPr marL="342900" marR="0" lvl="0" indent="-342900" algn="r" defTabSz="914400" rtl="1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أكثر من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200</a:t>
            </a:r>
            <a:r>
              <a:rPr kumimoji="0" lang="ar-EG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مقال منشور </a:t>
            </a:r>
            <a:r>
              <a:rPr kumimoji="0" lang="ar-EG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في الصحف في موضوعات قانونية واقتصادية</a:t>
            </a:r>
            <a:r>
              <a:rPr lang="ar-EG" sz="2200" dirty="0">
                <a:solidFill>
                  <a:prstClr val="black"/>
                </a:solidFill>
                <a:latin typeface="Alexandria regular" pitchFamily="2" charset="-78"/>
                <a:cs typeface="+mj-cs"/>
              </a:rPr>
              <a:t>.</a:t>
            </a:r>
            <a:endParaRPr lang="en-US" sz="2200" dirty="0">
              <a:solidFill>
                <a:prstClr val="black"/>
              </a:solidFill>
              <a:latin typeface="Alexandria regular" pitchFamily="2" charset="-78"/>
              <a:cs typeface="Alexandria regular" pitchFamily="2" charset="-78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0C8D446-D60D-8217-3858-F942DDEA6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83B847E8-0244-C80A-EACA-AC10F3F632BB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007979BA-19C3-4A6F-4CB9-52C7E7D0C964}"/>
              </a:ext>
            </a:extLst>
          </p:cNvPr>
          <p:cNvSpPr txBox="1"/>
          <p:nvPr/>
        </p:nvSpPr>
        <p:spPr>
          <a:xfrm>
            <a:off x="3829051" y="1017269"/>
            <a:ext cx="49741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rial" panose="020B0604020202020204" pitchFamily="34" charset="0"/>
              </a:rPr>
              <a:t>تعريف بالمقرر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0195FF30-7AFF-FCB5-C75B-4B376FAB6631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20DC0182-739C-1376-8CDA-C544AB20FF92}"/>
              </a:ext>
            </a:extLst>
          </p:cNvPr>
          <p:cNvSpPr txBox="1"/>
          <p:nvPr/>
        </p:nvSpPr>
        <p:spPr>
          <a:xfrm>
            <a:off x="514350" y="1928593"/>
            <a:ext cx="11304270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يهدف المقرر الى معرفة مفهوم وأهمية ومراحل التكنولوجيا المالية وأدواتها وتطبيقاتها ، بالإضافة الى معرفة وفهم التشريعات والقوانين والأنظمة الخاصة بالتكنولوجيا المالية على المستوى المحلي والدولي ، كما ويركز هذا الم</a:t>
            </a:r>
            <a:r>
              <a:rPr lang="ar-EG" sz="2400" dirty="0">
                <a:solidFill>
                  <a:prstClr val="black"/>
                </a:solidFill>
                <a:latin typeface="Alexandria regular" pitchFamily="2" charset="-78"/>
              </a:rPr>
              <a:t>قرر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على التقنيات المالية الحديثة في الدول العربية وآلية الرقابة عليها، كذلك يتطرق الم</a:t>
            </a:r>
            <a:r>
              <a:rPr lang="ar-EG" sz="2400" dirty="0">
                <a:solidFill>
                  <a:prstClr val="black"/>
                </a:solidFill>
                <a:latin typeface="Alexandria regular" pitchFamily="2" charset="-78"/>
              </a:rPr>
              <a:t>قرر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الى قانون تنظيم التكنولوجيا المالية في النشاطات غير المصرفية ، بالإضافة الى المنظومة القانونية لدول الخليج العربي في مجال التكنولوجيا المالية والأطر المحفزة للتقنيات المالية في مجال الدفع الالكتروني ، ومستقبل التنظيم القانوني للرقابة على ادوات التكنولوجيا المالية، والتجارب العربية في مجال التكنولوجيا المالية.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  <a:cs typeface="Times New Roman" panose="02020603050405020304" pitchFamily="18" charset="0"/>
            </a:endParaRP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  <a:cs typeface="Alexandria regular" pitchFamily="2" charset="-78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F0FBCD65-A678-F323-79FD-E374842532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69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61008BB-AF9D-D3EC-A869-4C47316255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1A9D0D67-E330-B701-D597-1E60B5F30B8B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53186256-9C86-84B7-60CE-D322ADBD65B6}"/>
              </a:ext>
            </a:extLst>
          </p:cNvPr>
          <p:cNvSpPr txBox="1"/>
          <p:nvPr/>
        </p:nvSpPr>
        <p:spPr>
          <a:xfrm>
            <a:off x="4686300" y="674885"/>
            <a:ext cx="4116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rial" panose="020B0604020202020204" pitchFamily="34" charset="0"/>
              </a:rPr>
              <a:t>الأهداف و نتاجات التعلم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ED2DBF73-E56F-1226-01EF-860687B516F9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B73513E5-5CF7-CDE5-2D24-AFC25EC63875}"/>
              </a:ext>
            </a:extLst>
          </p:cNvPr>
          <p:cNvSpPr txBox="1"/>
          <p:nvPr/>
        </p:nvSpPr>
        <p:spPr>
          <a:xfrm>
            <a:off x="297180" y="1243824"/>
            <a:ext cx="11532869" cy="5385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1-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تطوير قدرات ومعرفة ومهارات الطلبة في التفكير والتحليل والاستنتاج والتطبيق والتقويم في مجال قانون تنظيم التكنولوجيا المالية.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2-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تشجيع الطلبة على تطوير مهاراتهم وقدراتهم في الابداع بما فيه من ابتكار وتجديد.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3-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ادراك مفهوم وتقنيات التكنولوجيا المالية  وأهميتها ومراحلها وانماطها.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4-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التعرف على التشريعات والأنظمة والقوانين التي تحكم عمل التكنولوجيا المالية في القطاعات المصرفية وغير المصرفية.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5-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التعرف على المنظومة القانونية لدول الخليج العربي في مجال التكنولوجيا المالية.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6-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القاء نظرة على مستقبل التنظيم القانوني للرقابة على ادوات التكنولوجيا المالية.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7-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التعرف على السياسات المالية الحكومية الدافعة باتجاه تجنب أو قبول اعتماد ادوات التكنولوجيا المالية و خاصة العملات الرقمية.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8-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التعرف على تعليمات منح التصاريح المتعلقة بممارسة أعمال التقنيات المالية ومتطلباتها.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9-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التعرف على الية ترخيص وتنظيم مقدمي خدمات التكنولوجيا المالية والتنظيم القانوني للرقابة على التكنولوجيا المالية.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10-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التعرف على مراحل تطور الرقابة على التكنولوجيا المالية والنظم الرقابية العالمية على التكنولوجيا المالية.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1CB4C68A-C3F7-5F2A-F86D-7AC221D856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36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EAB535D-0637-797F-C952-5766A25F1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5AF04C83-044B-42EC-066E-D1E8EAD9566E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2405449D-9AB9-3411-8173-104B17E9F723}"/>
              </a:ext>
            </a:extLst>
          </p:cNvPr>
          <p:cNvSpPr txBox="1"/>
          <p:nvPr/>
        </p:nvSpPr>
        <p:spPr>
          <a:xfrm>
            <a:off x="4377690" y="457716"/>
            <a:ext cx="44254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rial" panose="020B0604020202020204" pitchFamily="34" charset="0"/>
              </a:rPr>
              <a:t>محتوى المادة الدراسية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A60B298A-7752-0A3C-0206-C8D7D2AB2E8C}"/>
              </a:ext>
            </a:extLst>
          </p:cNvPr>
          <p:cNvSpPr/>
          <p:nvPr/>
        </p:nvSpPr>
        <p:spPr>
          <a:xfrm>
            <a:off x="3150823" y="41199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70DEA48B-09A4-E4E6-A477-56ED4856B188}"/>
              </a:ext>
            </a:extLst>
          </p:cNvPr>
          <p:cNvSpPr txBox="1"/>
          <p:nvPr/>
        </p:nvSpPr>
        <p:spPr>
          <a:xfrm>
            <a:off x="217170" y="1026655"/>
            <a:ext cx="11772900" cy="5563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1-</a:t>
            </a:r>
            <a:r>
              <a:rPr lang="en-US" sz="2400" dirty="0">
                <a:solidFill>
                  <a:prstClr val="black"/>
                </a:solidFill>
                <a:latin typeface="Alexandria regular" pitchFamily="2" charset="-78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مدخل الى التكنولوجيا المالية (المفهوم ، الأهمية ، مراحل دورة التكنولوجيا المالية ، ابتكارات التكنولوجيا المالية،الخدمات المصرفية الإلكترونية، انماط البنوك الإلكترونية ، انواع الخدمات المصرفية الإلكترونية.</a:t>
            </a: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2-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التقنيات المالية الحديثة في الدول العربية (البنة التحتية الداعمة لحلول التكنولوجيا المالية ، الأطر المحفزة للتكنولوجيا المالية،حوكمة الشركات ، التجارب العربية في مجال التكنولوجيا المالية).</a:t>
            </a: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3-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النقد،صور اختزان القيمة ضمن مستحدثات التكنولوجيا المالية (العملات الرقمية المشفرة،محافظ العملات المشفرة،المنصات الرقمية ، البيانات الضخمة ، تعلم الالة ، الذكاء الإصطناعي ، العقود الذكية).</a:t>
            </a: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4-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التنظيم القانوني على التكنولوجيا المالية (مساهمة التنظيم القانوني على التكنولوجيا المالية ، مراحل التنظيم القانوني ، التوازن بين النظم الرقابية و انشطة الابتكار، المنصات الرقمية ، مستقبل التنظيم القانوني ، السياسات المالية الحكومية تجاه العملات الرقمية وادوات التكنولوجيا المالية).</a:t>
            </a: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5- المنظومة القانونية لدول الخليج العربي للتكنولوجيا المالية ( نظرة عامة، متطلبات التقنية المالية،متطلبات التصريح).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9C577E5A-7EAA-2D97-D19D-953BCC2E8DB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17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8AFBF15-509B-D27F-8D09-8BDDA765EC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1739CAF9-1A5E-9850-9EBB-07F2562412F9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245D7367-D387-EA12-E75F-1EC69749D9F0}"/>
              </a:ext>
            </a:extLst>
          </p:cNvPr>
          <p:cNvSpPr txBox="1"/>
          <p:nvPr/>
        </p:nvSpPr>
        <p:spPr>
          <a:xfrm>
            <a:off x="2651760" y="859830"/>
            <a:ext cx="6151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rial" panose="020B0604020202020204" pitchFamily="34" charset="0"/>
              </a:rPr>
              <a:t>محتوى المادة الدراسية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464D31A1-6508-C61D-8D29-C75D64AA62D0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8D5D24C6-453A-339D-0737-DA0270CE30F5}"/>
              </a:ext>
            </a:extLst>
          </p:cNvPr>
          <p:cNvSpPr txBox="1"/>
          <p:nvPr/>
        </p:nvSpPr>
        <p:spPr>
          <a:xfrm>
            <a:off x="285750" y="1613714"/>
            <a:ext cx="1154429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6-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الرقابة على التكنولوجيا المالية ( وجهات نظر حول وجود نظم رقابية للتكنولوجيا المالية، النظم الرقابية والابتكار، اعتبارات رقابية، قضايا التنظيم الرقابي،امثلة من النظم الرقابية،النظم الرقابية العالية،مستقبل رقابة التكنولوجيا المالية).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7-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قانون تنظيم التكنولوجيا المالية في الأنشطة غير المصرفية (دراسة حالة الدول العربية،المملكة العربية السعودية،الإمارات) وبعض من الدول العربية الأخرى.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8- ترخيص وتنظيم مقدمي خدمات التكنولوجيا المالية (خدمات الدفع) دراسة حالة من الدول  العربية.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9-  واقع التكنولوجيا المالية (التقنية المالية) في الدول العربية  وعلاقتها بالشمول المالي.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10- التكنولوجيا المالية ( التقنية المالية) في الشرق الاوسط: الوصول الى منطقة الشرق الاوسط،الاسواق:الحوافز لإستخدام التكنولوجيا المالية،الشركات الناشئة،البيئة الحاضنة،التحديات،نظرة للمستقبل.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AF4312FB-E1CE-CEEF-DAFE-675E821EDA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495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83EC534-A435-FB30-4608-4A1ADE7C82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499C4123-2458-EAE0-61A1-6A90C28C5DE9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2F9E1876-DDC3-DC18-2285-417889CD6A8E}"/>
              </a:ext>
            </a:extLst>
          </p:cNvPr>
          <p:cNvSpPr txBox="1"/>
          <p:nvPr/>
        </p:nvSpPr>
        <p:spPr>
          <a:xfrm>
            <a:off x="3150823" y="859830"/>
            <a:ext cx="56523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rial" panose="020B0604020202020204" pitchFamily="34" charset="0"/>
              </a:rPr>
              <a:t>خطة التدريس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F30353BC-7B73-62F0-E08E-6CE3C2198BBB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99B89472-5505-1378-37B1-94A14372F20C}"/>
              </a:ext>
            </a:extLst>
          </p:cNvPr>
          <p:cNvSpPr txBox="1"/>
          <p:nvPr/>
        </p:nvSpPr>
        <p:spPr>
          <a:xfrm>
            <a:off x="2205990" y="1989056"/>
            <a:ext cx="937012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يتم تحقيق نتاجات التعلم المستهدفة من خلال النشاطات والاستراتيجيات التدريسية التالية:</a:t>
            </a:r>
          </a:p>
          <a:p>
            <a:pPr marL="285750" marR="0" lvl="0" indent="-28575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المحاضرات المسجلة.</a:t>
            </a:r>
          </a:p>
          <a:p>
            <a:pPr marL="285750" marR="0" lvl="0" indent="-28575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حلقات نقاش جماعي. </a:t>
            </a:r>
          </a:p>
          <a:p>
            <a:pPr marL="285750" marR="0" lvl="0" indent="-28575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اختبارات قصيرة. 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7CDBFC94-A3EC-B168-05C3-8A085F84332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755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DE9A440-C949-8517-48CA-8E1800191C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A392C084-B999-A82D-378C-3290D7A656B9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412A0BF0-BF8D-C123-8749-34FC19CA2E2E}"/>
              </a:ext>
            </a:extLst>
          </p:cNvPr>
          <p:cNvSpPr txBox="1"/>
          <p:nvPr/>
        </p:nvSpPr>
        <p:spPr>
          <a:xfrm>
            <a:off x="3150823" y="1136132"/>
            <a:ext cx="73035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AE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الفترة الزمنية التعليمية في الفصل الدراسي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89C98412-CC29-EB7C-4F1F-BA2BB097D45B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880AFA48-984A-3D69-B03E-F984EFA39F51}"/>
              </a:ext>
            </a:extLst>
          </p:cNvPr>
          <p:cNvSpPr txBox="1"/>
          <p:nvPr/>
        </p:nvSpPr>
        <p:spPr>
          <a:xfrm>
            <a:off x="1303020" y="2026763"/>
            <a:ext cx="10386218" cy="29323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r" defTabSz="914400" rtl="1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الأسبوع الأول هو أسبوع توجيهي ، ويتم رفع كل ما يخص الفصل الدراسي علي صفحة المودل.</a:t>
            </a:r>
          </a:p>
          <a:p>
            <a:pPr marL="285750" marR="0" lvl="0" indent="-285750" algn="r" defTabSz="914400" rtl="1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أوقات المحاضرات : تعتمد أوقات المحاضرات وحلقات النقاش علي توقيت مكة المكرمة لجميع البرامج.</a:t>
            </a:r>
          </a:p>
          <a:p>
            <a:pPr marL="285750" marR="0" lvl="0" indent="-285750" algn="r" defTabSz="914400" rtl="1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ترفع المحاضرة الأسبوعية علي المنصة التعليمية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Moodle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يوم السبت من كل أسبوع في تمام ال 12 ظهراً، بتوقيت مكة المكرمة</a:t>
            </a: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Alexandria regular" pitchFamily="2" charset="-78"/>
              </a:rPr>
              <a:t>.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F4AE4A03-63C6-3938-F413-A03F1811C5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56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57"/>
    </mc:Choice>
    <mc:Fallback xmlns="">
      <p:transition spd="slow" advTm="5315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8D38680-85B0-BEE1-CD29-ADBEC8997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EF04A272-96CA-D9AB-7C5B-282613B49EC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972275A1-B7CA-4994-EC14-D84982676906}"/>
              </a:ext>
            </a:extLst>
          </p:cNvPr>
          <p:cNvSpPr txBox="1"/>
          <p:nvPr/>
        </p:nvSpPr>
        <p:spPr>
          <a:xfrm>
            <a:off x="3863340" y="980620"/>
            <a:ext cx="5804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حلقات النقاش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669701D7-A478-5CEB-3C08-DBDFA7D32D25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F5369181-F34D-D5B1-3A58-21FEF43AA876}"/>
              </a:ext>
            </a:extLst>
          </p:cNvPr>
          <p:cNvSpPr txBox="1"/>
          <p:nvPr/>
        </p:nvSpPr>
        <p:spPr>
          <a:xfrm>
            <a:off x="2228851" y="2673688"/>
            <a:ext cx="9313772" cy="223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AE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</a:rPr>
              <a:t>حلقات النقاش وهي حلقات أسبوعية اختيارية للطالب وغرضها مناقشة ما تم طرحه في المحاضرة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</a:rPr>
              <a:t> </a:t>
            </a:r>
            <a:r>
              <a:rPr kumimoji="0" lang="ar-AE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</a:rPr>
              <a:t> المسجلة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</a:rPr>
              <a:t>في </a:t>
            </a:r>
            <a:r>
              <a:rPr kumimoji="0" lang="ar-AE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</a:rPr>
              <a:t>الاسبوع.  </a:t>
            </a:r>
          </a:p>
          <a:p>
            <a:pPr marL="342900" marR="0" lvl="0" indent="-34290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ar-AE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</a:rPr>
              <a:t>على الطالب مراجعة الموعد والمدة الزمنية لكل مقرر حسب الجدول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</a:rPr>
              <a:t>.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7EDD9FEA-0CA0-9AAA-9E3C-7943754236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700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57"/>
    </mc:Choice>
    <mc:Fallback xmlns="">
      <p:transition spd="slow" advTm="5315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AED03FB-6000-4B4E-849F-F08472791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E7A785F6-680C-EE05-53FF-3472043B28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EB9826A1-F140-A948-6E0D-4F197E30F7C0}"/>
              </a:ext>
            </a:extLst>
          </p:cNvPr>
          <p:cNvSpPr txBox="1"/>
          <p:nvPr/>
        </p:nvSpPr>
        <p:spPr>
          <a:xfrm>
            <a:off x="2524264" y="629166"/>
            <a:ext cx="71434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AE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طريقة وأسلوب الاختبارات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الاختبار القصير – اسبوعيا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A07F8ECA-1112-427A-3CA7-EBFE579AF3E4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FDD7FD9E-01B7-9FAB-FD5E-FE55E6967545}"/>
              </a:ext>
            </a:extLst>
          </p:cNvPr>
          <p:cNvSpPr txBox="1"/>
          <p:nvPr/>
        </p:nvSpPr>
        <p:spPr>
          <a:xfrm>
            <a:off x="400051" y="1890739"/>
            <a:ext cx="11559068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يرفع  إختبار قصير أسبوعيا ، به أسئلة عامة للطلاب بسيطة ويكون الاختبار بمثابة تدريب على التوقيت وعدد الأسئلة ( أسئلة الاختبار القصير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MCQ / True &amp; False /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أسئلة صوتية ).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يرفع الاختبار القصير إسبوعياً في نفس موعد رفع المحاضرة يوم السبت من كل أسبوع في تمام الساعة العاشرة مساءً بتوقيت مكة المكرمة و يترك لمدة أسبوع ، ثم يغلق في يوم السبت الذي يليه تمام الساعة التاسعة مساءً بتوقيت مكة المكرمة.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تعد الإجابة علي الاختبار القصير بمثابة الحضور للطالب.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الإختبار القصير من ٨ درجات  / ٨ اسئلة (بمجموع ٨٠ درجة لعدد 10 أسابيع ).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فترة السماحية للإختبار القصير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30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 دقيقة من البدء.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9E1D38F6-8AAE-B41B-86E5-47C1B10924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694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57"/>
    </mc:Choice>
    <mc:Fallback xmlns="">
      <p:transition spd="slow" advTm="5315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F2719AD-F2CC-FE9E-6062-0E43786D5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B52F13C6-6A5F-0728-3847-07C42AE2CE15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499037FE-68F6-BC69-1A61-0561EC0C4658}"/>
              </a:ext>
            </a:extLst>
          </p:cNvPr>
          <p:cNvSpPr txBox="1"/>
          <p:nvPr/>
        </p:nvSpPr>
        <p:spPr>
          <a:xfrm>
            <a:off x="4274821" y="822959"/>
            <a:ext cx="4803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الاختبار النهائي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D903E398-F54B-0885-88FE-99D2772716DB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8C931D96-7787-3643-67F5-018070D18CC2}"/>
              </a:ext>
            </a:extLst>
          </p:cNvPr>
          <p:cNvSpPr txBox="1"/>
          <p:nvPr/>
        </p:nvSpPr>
        <p:spPr>
          <a:xfrm>
            <a:off x="731521" y="2105597"/>
            <a:ext cx="10664190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تاريخه في نهاية الفصل في الاسبوع الثالث عشر. 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الإختبار النهائي سيكون من خلال المودل.</a:t>
            </a:r>
          </a:p>
          <a:p>
            <a:pPr lvl="0" algn="just" rtl="1">
              <a:lnSpc>
                <a:spcPct val="150000"/>
              </a:lnSpc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أسئلة الإختبار النهائي (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True &amp; False </a:t>
            </a:r>
            <a:r>
              <a:rPr lang="en-US" sz="2400" dirty="0">
                <a:solidFill>
                  <a:prstClr val="black"/>
                </a:solidFill>
                <a:latin typeface="Alexandria regular" pitchFamily="2" charset="-78"/>
              </a:rPr>
              <a:t>/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MCQ </a:t>
            </a:r>
            <a:r>
              <a:rPr lang="ar-EG" sz="2400" dirty="0">
                <a:solidFill>
                  <a:prstClr val="black"/>
                </a:solidFill>
                <a:latin typeface="Alexandria regular" pitchFamily="2" charset="-78"/>
              </a:rPr>
              <a:t>)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أسئلة صوتية.</a:t>
            </a:r>
          </a:p>
          <a:p>
            <a:pPr marL="0" marR="0" lvl="0" indent="0" algn="just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- </a:t>
            </a: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</a:rPr>
              <a:t>الإختبار النهائي من ٢٠ درجة ، ومدة  الاختبار 60 دقيقة.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</a:endParaRPr>
          </a:p>
          <a:p>
            <a:pPr marL="0" marR="0" lvl="0" indent="0" algn="r" defTabSz="914400" rtl="1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765837F6-1B44-B99C-6801-962C5A561B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78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57"/>
    </mc:Choice>
    <mc:Fallback xmlns="">
      <p:transition spd="slow" advTm="53157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F5080F3-340E-AD56-AF3E-2569CC795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F76E236E-413F-40C4-EC65-E63E159D45C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64F8A151-D6BC-0549-F683-3F5D00569083}"/>
              </a:ext>
            </a:extLst>
          </p:cNvPr>
          <p:cNvSpPr txBox="1"/>
          <p:nvPr/>
        </p:nvSpPr>
        <p:spPr>
          <a:xfrm>
            <a:off x="1565910" y="859830"/>
            <a:ext cx="82170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ea typeface="+mn-ea"/>
                <a:cs typeface="Arial" panose="020B0604020202020204" pitchFamily="34" charset="0"/>
              </a:rPr>
              <a:t>المراجع التى يمكن الاسترشاد بها في كامل المقرر 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C4206E31-4B29-561C-FC7D-A698B8E2B32B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B5E21A5C-6811-4BB4-F41B-087A0B03F54F}"/>
              </a:ext>
            </a:extLst>
          </p:cNvPr>
          <p:cNvSpPr txBox="1"/>
          <p:nvPr/>
        </p:nvSpPr>
        <p:spPr>
          <a:xfrm>
            <a:off x="777240" y="1480008"/>
            <a:ext cx="1105280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التكنولوجيا المالية-جسر القطاع المالي الى المستقبل.د فريد ليان-اتحاد شركات الاستثمار.2019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الثورة العالمية في التكنولوجيا المالية 2021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wamda.com/research/www.payfort.com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التنظيم القانوني للرقابة على التكنولوجيا المالية-مجلة المحقق الحلي للعلوم القانونية-العدد الثاني 2022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التكنولوجيا المالية القوانين و اللوائح-د.محمد سعجونيكلية الحقوق –جامعة الزقازيق-مصر-المجلة القانونية-العدد الثاني 2020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المنظومة القانونية للتكنولوجيا المالية-د.محمد ابو عيد-كلية الحقوق –جامعة الاسكندرية 2022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تعليمات تصريح تجربة التقنية المالية-هيئة السوق المالية-المملكة العربية السعودية.2021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منظور التكنولوجيا المالية-التقرير السنوي لفنتك السعودية2021/2022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النظام القانوني لشركات التكنولوجياالمالية في الامارات(التكنولوجيا المالية و التحول الرقمي)-مصرف الامارات العربية المتحدة المركزي.2022</a:t>
            </a:r>
          </a:p>
          <a:p>
            <a:pPr marL="285750" marR="0" lvl="0" indent="-2857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خدمات الدفع –التجربة القطرية.مصرف قطر المركزي2022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FinTech Law, the case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study,Howelle&amp;Tahyar-Harvard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University,Chris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Brummer.JD.Pdf,2020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FinTech Law &amp; Regulation, Andy Lorentz, Thomas Kost, Davis Wright LLP,2022.USA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FinTech Law &amp;Regulation, Jelena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Madir.Wdword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Elgr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 regular" pitchFamily="2" charset="-78"/>
                <a:ea typeface="+mn-ea"/>
                <a:cs typeface="+mj-cs"/>
              </a:rPr>
              <a:t> Bublishing.UK.2019 </a:t>
            </a: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regular" pitchFamily="2" charset="-78"/>
              <a:ea typeface="+mn-ea"/>
              <a:cs typeface="Alexandria regular" pitchFamily="2" charset="-78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8F2FC68A-4F41-650D-780F-C60DF2E1BBF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00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3"/>
    </mc:Choice>
    <mc:Fallback xmlns="">
      <p:transition spd="slow" advTm="38043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337743"/>
            <a:ext cx="85337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</a:t>
            </a:r>
            <a:r>
              <a:rPr lang="en-US" sz="48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You</a:t>
            </a:r>
            <a:r>
              <a:rPr lang="ar-EG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 </a:t>
            </a:r>
            <a:r>
              <a:rPr lang="ar-EG" sz="4800" b="1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 شكراً لكم   </a:t>
            </a:r>
            <a:endParaRPr lang="en-US" sz="4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880dc9877293ebf2faca7b9d343d34ce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5dfb1ab78987afd1256aa7b970095f3f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2ACDF8-4EFA-490F-BF6C-5020202768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schemas.microsoft.com/office/2006/documentManagement/types"/>
    <ds:schemaRef ds:uri="http://www.w3.org/XML/1998/namespace"/>
    <ds:schemaRef ds:uri="d13aca44-ef33-4cf4-9980-7f0b00e6eeb9"/>
    <ds:schemaRef ds:uri="http://purl.org/dc/terms/"/>
    <ds:schemaRef ds:uri="http://purl.org/dc/elements/1.1/"/>
    <ds:schemaRef ds:uri="49100919-8a76-4266-be0c-7dc583902cb4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9191</TotalTime>
  <Words>1264</Words>
  <Application>Microsoft Office PowerPoint</Application>
  <PresentationFormat>Widescreen</PresentationFormat>
  <Paragraphs>109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Alexandria</vt:lpstr>
      <vt:lpstr>Alexandria Black</vt:lpstr>
      <vt:lpstr>Alexandria regular</vt:lpstr>
      <vt:lpstr>Arial</vt:lpstr>
      <vt:lpstr>Calibri</vt:lpstr>
      <vt:lpstr>Calibri Light</vt:lpstr>
      <vt:lpstr>Roboto Light</vt:lpstr>
      <vt:lpstr>Times New Roman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Apple_Tech</cp:lastModifiedBy>
  <cp:revision>88</cp:revision>
  <dcterms:created xsi:type="dcterms:W3CDTF">2023-04-29T09:08:00Z</dcterms:created>
  <dcterms:modified xsi:type="dcterms:W3CDTF">2025-10-03T05:10:31Z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