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ink/inkAction1.xml" ContentType="application/vnd.ms-office.inkAction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480" r:id="rId2"/>
    <p:sldId id="303" r:id="rId3"/>
    <p:sldId id="486" r:id="rId4"/>
    <p:sldId id="304" r:id="rId5"/>
    <p:sldId id="259" r:id="rId6"/>
    <p:sldId id="305" r:id="rId7"/>
    <p:sldId id="482" r:id="rId8"/>
    <p:sldId id="307" r:id="rId9"/>
    <p:sldId id="483" r:id="rId10"/>
    <p:sldId id="350" r:id="rId11"/>
    <p:sldId id="362" r:id="rId12"/>
    <p:sldId id="308" r:id="rId13"/>
    <p:sldId id="309" r:id="rId14"/>
    <p:sldId id="355" r:id="rId15"/>
    <p:sldId id="359" r:id="rId16"/>
    <p:sldId id="360" r:id="rId17"/>
    <p:sldId id="361" r:id="rId18"/>
    <p:sldId id="310" r:id="rId19"/>
    <p:sldId id="374" r:id="rId20"/>
    <p:sldId id="298" r:id="rId21"/>
    <p:sldId id="356" r:id="rId22"/>
    <p:sldId id="358" r:id="rId23"/>
    <p:sldId id="484" r:id="rId24"/>
    <p:sldId id="316" r:id="rId25"/>
    <p:sldId id="351" r:id="rId26"/>
    <p:sldId id="352" r:id="rId27"/>
    <p:sldId id="299" r:id="rId28"/>
    <p:sldId id="373" r:id="rId29"/>
    <p:sldId id="319" r:id="rId30"/>
    <p:sldId id="357" r:id="rId31"/>
    <p:sldId id="320" r:id="rId32"/>
    <p:sldId id="321" r:id="rId33"/>
    <p:sldId id="322" r:id="rId34"/>
    <p:sldId id="323" r:id="rId35"/>
    <p:sldId id="326" r:id="rId36"/>
    <p:sldId id="329" r:id="rId37"/>
    <p:sldId id="332" r:id="rId38"/>
    <p:sldId id="333" r:id="rId39"/>
    <p:sldId id="334" r:id="rId40"/>
    <p:sldId id="335" r:id="rId41"/>
    <p:sldId id="300" r:id="rId42"/>
    <p:sldId id="370" r:id="rId43"/>
    <p:sldId id="336" r:id="rId44"/>
    <p:sldId id="337" r:id="rId45"/>
    <p:sldId id="338" r:id="rId46"/>
    <p:sldId id="339" r:id="rId47"/>
    <p:sldId id="340" r:id="rId48"/>
    <p:sldId id="371" r:id="rId49"/>
    <p:sldId id="341" r:id="rId50"/>
    <p:sldId id="342" r:id="rId51"/>
    <p:sldId id="343" r:id="rId52"/>
    <p:sldId id="372" r:id="rId53"/>
    <p:sldId id="367" r:id="rId54"/>
    <p:sldId id="485" r:id="rId55"/>
    <p:sldId id="375" r:id="rId56"/>
    <p:sldId id="376" r:id="rId57"/>
    <p:sldId id="377" r:id="rId58"/>
    <p:sldId id="378" r:id="rId59"/>
    <p:sldId id="379" r:id="rId60"/>
    <p:sldId id="349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6"/>
            <p14:sldId id="304"/>
            <p14:sldId id="259"/>
            <p14:sldId id="305"/>
            <p14:sldId id="482"/>
            <p14:sldId id="307"/>
            <p14:sldId id="483"/>
            <p14:sldId id="350"/>
            <p14:sldId id="362"/>
            <p14:sldId id="308"/>
            <p14:sldId id="309"/>
            <p14:sldId id="355"/>
            <p14:sldId id="359"/>
            <p14:sldId id="360"/>
            <p14:sldId id="361"/>
            <p14:sldId id="310"/>
            <p14:sldId id="374"/>
            <p14:sldId id="298"/>
            <p14:sldId id="356"/>
            <p14:sldId id="358"/>
            <p14:sldId id="484"/>
            <p14:sldId id="316"/>
            <p14:sldId id="351"/>
            <p14:sldId id="352"/>
            <p14:sldId id="299"/>
            <p14:sldId id="373"/>
            <p14:sldId id="319"/>
            <p14:sldId id="357"/>
            <p14:sldId id="320"/>
            <p14:sldId id="321"/>
            <p14:sldId id="322"/>
            <p14:sldId id="323"/>
            <p14:sldId id="326"/>
            <p14:sldId id="329"/>
            <p14:sldId id="332"/>
            <p14:sldId id="333"/>
            <p14:sldId id="334"/>
            <p14:sldId id="335"/>
            <p14:sldId id="300"/>
            <p14:sldId id="370"/>
            <p14:sldId id="336"/>
            <p14:sldId id="337"/>
            <p14:sldId id="338"/>
            <p14:sldId id="339"/>
            <p14:sldId id="340"/>
            <p14:sldId id="371"/>
            <p14:sldId id="341"/>
            <p14:sldId id="342"/>
            <p14:sldId id="343"/>
            <p14:sldId id="372"/>
            <p14:sldId id="367"/>
            <p14:sldId id="485"/>
            <p14:sldId id="375"/>
            <p14:sldId id="376"/>
            <p14:sldId id="377"/>
            <p14:sldId id="378"/>
            <p14:sldId id="3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3733" autoAdjust="0"/>
  </p:normalViewPr>
  <p:slideViewPr>
    <p:cSldViewPr snapToGrid="0">
      <p:cViewPr varScale="1">
        <p:scale>
          <a:sx n="74" d="100"/>
          <a:sy n="74" d="100"/>
        </p:scale>
        <p:origin x="101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3-09-27T16:16:10.772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13849">
    <iact:property name="dataType"/>
    <iact:actionData xml:id="d0">
      <inkml:trace xmlns:inkml="http://www.w3.org/2003/InkML" xml:id="stk0" contextRef="#ctx0" brushRef="#br0">15522 7667 24575 0,'39'0'0'8,"1"0"0"1,13 0 0-1,8 0 0 1,5 0 0 0,-12 0 0-1,4 0 0 1,3 0 0 0,1 0 0-1,1 0-1318 1,-3 0 0 0,1 0 0-1,1 0 0 1,1 0 0 0,2 0 0-1,0 0 1318 1,-1 0 0 0,2 0 0-1,1 0 0 1,0 0 0 0,1 0 0-1,-2 0 0 1,-1 0 0 0,3 0 0-1,-2 0 0 1,0 0 0-1,0 0 0 1,-1 0 0 0,1 0-219-1,0 0 0 1,1 0 0 0,-1 0 0-1,1 0 0 1,-1 0 0 0,-1 0 219-1,-2 0 0 1,0 0 0 0,-1 0 0-1,0 0 0 1,-1 0 0 0,-1 0 37-1,5 0 1 1,-2 0 0 0,-1 0 0-1,0 0-1 1,0 0-37 0,-2 0 0-1,-1 0 0 1,1 0 0-1,-2 0 0 1,-3 0-86 0,4 0 0-1,-1 0 0 1,-3 0 0 0,-4 0 86-1,19 0 0 1,-7 0 0 0,-16 0 0-1,-5 0 0 1,2 0 3068 0,-28 0-3068-1,-16 0 3220 1,-5 0-3220 0,-27 0 2474-1,30 0-2474 1,-9 0 154 0,-10 0 0-1,16 0 0 1,-16 0 0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310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83629E-2904-072B-9AD5-7E6ABFAAB1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776D1C86-42A5-8D4F-9C3D-8E995A9A7233}" type="slidenum">
              <a:rPr lang="en-US" altLang="en-EG"/>
              <a:pPr/>
              <a:t>4</a:t>
            </a:fld>
            <a:endParaRPr lang="en-US" altLang="en-EG"/>
          </a:p>
        </p:txBody>
      </p:sp>
      <p:sp>
        <p:nvSpPr>
          <p:cNvPr id="153602" name="Rectangle 2">
            <a:extLst>
              <a:ext uri="{FF2B5EF4-FFF2-40B4-BE49-F238E27FC236}">
                <a16:creationId xmlns:a16="http://schemas.microsoft.com/office/drawing/2014/main" id="{5D0B873A-E1D9-0917-7DF4-FBC2442DDA6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53604" name="Rectangle 4">
            <a:extLst>
              <a:ext uri="{FF2B5EF4-FFF2-40B4-BE49-F238E27FC236}">
                <a16:creationId xmlns:a16="http://schemas.microsoft.com/office/drawing/2014/main" id="{8532BAAF-4A23-452B-BF7A-4E6C7F17D3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D417546-1FD2-9F78-131D-69BD42812B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96D172AE-0BA2-544C-81B2-AA104C2809A4}" type="slidenum">
              <a:rPr lang="en-US" altLang="en-EG"/>
              <a:pPr/>
              <a:t>5</a:t>
            </a:fld>
            <a:endParaRPr lang="en-US" altLang="en-EG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FF05A34F-6CBF-A4D0-A963-AA5AB9D5D1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3796" name="Rectangle 4">
            <a:extLst>
              <a:ext uri="{FF2B5EF4-FFF2-40B4-BE49-F238E27FC236}">
                <a16:creationId xmlns:a16="http://schemas.microsoft.com/office/drawing/2014/main" id="{DD9F3B7C-3CE5-87B6-5CD8-84F266252D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C5F11A9-A5E5-4A9F-6806-3C8FDC2F08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879B946E-1D91-E943-BA8B-EDD2094CCE2D}" type="slidenum">
              <a:rPr lang="en-US" altLang="en-EG"/>
              <a:pPr/>
              <a:t>6</a:t>
            </a:fld>
            <a:endParaRPr lang="en-US" altLang="en-EG"/>
          </a:p>
        </p:txBody>
      </p:sp>
      <p:sp>
        <p:nvSpPr>
          <p:cNvPr id="311298" name="Rectangle 2">
            <a:extLst>
              <a:ext uri="{FF2B5EF4-FFF2-40B4-BE49-F238E27FC236}">
                <a16:creationId xmlns:a16="http://schemas.microsoft.com/office/drawing/2014/main" id="{15071D50-E4E7-E911-F3F5-371B377540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1299" name="Rectangle 3">
            <a:extLst>
              <a:ext uri="{FF2B5EF4-FFF2-40B4-BE49-F238E27FC236}">
                <a16:creationId xmlns:a16="http://schemas.microsoft.com/office/drawing/2014/main" id="{B9FAC46A-5878-9F2B-CA38-2DA8AB3EFF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F7A8167-DAED-3B01-485A-C759A66677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E875BBED-C52F-4D46-8BDC-0109A5702AC9}" type="slidenum">
              <a:rPr lang="en-US" altLang="en-EG"/>
              <a:pPr/>
              <a:t>7</a:t>
            </a:fld>
            <a:endParaRPr lang="en-US" altLang="en-EG"/>
          </a:p>
        </p:txBody>
      </p:sp>
      <p:sp>
        <p:nvSpPr>
          <p:cNvPr id="312322" name="Rectangle 2">
            <a:extLst>
              <a:ext uri="{FF2B5EF4-FFF2-40B4-BE49-F238E27FC236}">
                <a16:creationId xmlns:a16="http://schemas.microsoft.com/office/drawing/2014/main" id="{1938D3FD-A412-4A72-9C84-B4A4B56AE6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2323" name="Rectangle 3">
            <a:extLst>
              <a:ext uri="{FF2B5EF4-FFF2-40B4-BE49-F238E27FC236}">
                <a16:creationId xmlns:a16="http://schemas.microsoft.com/office/drawing/2014/main" id="{704BF8E2-2E90-73C6-CE46-F37939AA5E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F6DE372-6E20-A883-2357-BFB81B8D79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AB6572AC-4963-EA45-84E9-620DF85FC03F}" type="slidenum">
              <a:rPr lang="en-US" altLang="en-EG"/>
              <a:pPr/>
              <a:t>8</a:t>
            </a:fld>
            <a:endParaRPr lang="en-US" altLang="en-EG"/>
          </a:p>
        </p:txBody>
      </p:sp>
      <p:sp>
        <p:nvSpPr>
          <p:cNvPr id="313346" name="Rectangle 2">
            <a:extLst>
              <a:ext uri="{FF2B5EF4-FFF2-40B4-BE49-F238E27FC236}">
                <a16:creationId xmlns:a16="http://schemas.microsoft.com/office/drawing/2014/main" id="{E4C7EB92-B7F5-25E6-1306-D0F308A130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3347" name="Rectangle 3">
            <a:extLst>
              <a:ext uri="{FF2B5EF4-FFF2-40B4-BE49-F238E27FC236}">
                <a16:creationId xmlns:a16="http://schemas.microsoft.com/office/drawing/2014/main" id="{2120E199-ACAA-E87F-665C-FB3D09821F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88A766B-3915-C1DA-4CCD-9928FEFA75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A8C8B881-2611-7F45-8907-3D8150909CBA}" type="slidenum">
              <a:rPr lang="en-US" altLang="en-EG"/>
              <a:pPr/>
              <a:t>9</a:t>
            </a:fld>
            <a:endParaRPr lang="en-US" altLang="en-EG"/>
          </a:p>
        </p:txBody>
      </p:sp>
      <p:sp>
        <p:nvSpPr>
          <p:cNvPr id="226306" name="Rectangle 2">
            <a:extLst>
              <a:ext uri="{FF2B5EF4-FFF2-40B4-BE49-F238E27FC236}">
                <a16:creationId xmlns:a16="http://schemas.microsoft.com/office/drawing/2014/main" id="{053DC7E6-60E3-7F76-5305-7470AFA9B0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26308" name="Rectangle 4">
            <a:extLst>
              <a:ext uri="{FF2B5EF4-FFF2-40B4-BE49-F238E27FC236}">
                <a16:creationId xmlns:a16="http://schemas.microsoft.com/office/drawing/2014/main" id="{C3390B97-4531-1F1F-BD4F-8F043D479F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099B3C0-4277-DB6A-2C5A-BA85A15FF3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82DA8899-0C51-E94A-9F87-BE8F0F3C59D1}" type="slidenum">
              <a:rPr lang="en-US" altLang="en-EG"/>
              <a:pPr/>
              <a:t>10</a:t>
            </a:fld>
            <a:endParaRPr lang="en-US" altLang="en-EG"/>
          </a:p>
        </p:txBody>
      </p:sp>
      <p:sp>
        <p:nvSpPr>
          <p:cNvPr id="228354" name="Rectangle 2">
            <a:extLst>
              <a:ext uri="{FF2B5EF4-FFF2-40B4-BE49-F238E27FC236}">
                <a16:creationId xmlns:a16="http://schemas.microsoft.com/office/drawing/2014/main" id="{E12ADCA2-E7C7-54C7-6066-4EECB0FD16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28356" name="Rectangle 4">
            <a:extLst>
              <a:ext uri="{FF2B5EF4-FFF2-40B4-BE49-F238E27FC236}">
                <a16:creationId xmlns:a16="http://schemas.microsoft.com/office/drawing/2014/main" id="{47D0D0DE-778F-1C14-99C1-FBB2780A51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D207CCA-80CB-8CB9-9982-78502EBEE5B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C42243EA-2B0F-364E-A793-7957C6C0186A}" type="slidenum">
              <a:rPr lang="en-US" altLang="en-EG"/>
              <a:pPr/>
              <a:t>11</a:t>
            </a:fld>
            <a:endParaRPr lang="en-US" altLang="en-EG"/>
          </a:p>
        </p:txBody>
      </p:sp>
      <p:sp>
        <p:nvSpPr>
          <p:cNvPr id="314370" name="Rectangle 2">
            <a:extLst>
              <a:ext uri="{FF2B5EF4-FFF2-40B4-BE49-F238E27FC236}">
                <a16:creationId xmlns:a16="http://schemas.microsoft.com/office/drawing/2014/main" id="{1BB82A7A-8987-5AAC-3897-C923F3910F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4371" name="Rectangle 3">
            <a:extLst>
              <a:ext uri="{FF2B5EF4-FFF2-40B4-BE49-F238E27FC236}">
                <a16:creationId xmlns:a16="http://schemas.microsoft.com/office/drawing/2014/main" id="{9DE3EB73-9238-6BC7-5252-70FB6D23C8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3163BA5-FFFB-338B-D6CE-8DAF9FD0A6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ADF7912D-5D55-DA48-84CD-D10E9B16C72C}" type="slidenum">
              <a:rPr lang="en-US" altLang="en-EG"/>
              <a:pPr/>
              <a:t>12</a:t>
            </a:fld>
            <a:endParaRPr lang="en-US" altLang="en-EG"/>
          </a:p>
        </p:txBody>
      </p:sp>
      <p:sp>
        <p:nvSpPr>
          <p:cNvPr id="315394" name="Rectangle 2">
            <a:extLst>
              <a:ext uri="{FF2B5EF4-FFF2-40B4-BE49-F238E27FC236}">
                <a16:creationId xmlns:a16="http://schemas.microsoft.com/office/drawing/2014/main" id="{4D3E6DCB-A2EC-607B-3669-C3F6D33384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5395" name="Rectangle 3">
            <a:extLst>
              <a:ext uri="{FF2B5EF4-FFF2-40B4-BE49-F238E27FC236}">
                <a16:creationId xmlns:a16="http://schemas.microsoft.com/office/drawing/2014/main" id="{70DB37EF-8F10-71C5-698E-F40642FF59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2967DB4-09D6-1462-F401-3EB6A2EC8C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E5E0CA24-7AEF-A54A-8730-CDD1B8E83FF3}" type="slidenum">
              <a:rPr lang="en-US" altLang="en-EG"/>
              <a:pPr/>
              <a:t>13</a:t>
            </a:fld>
            <a:endParaRPr lang="en-US" altLang="en-EG"/>
          </a:p>
        </p:txBody>
      </p:sp>
      <p:sp>
        <p:nvSpPr>
          <p:cNvPr id="159746" name="Rectangle 2">
            <a:extLst>
              <a:ext uri="{FF2B5EF4-FFF2-40B4-BE49-F238E27FC236}">
                <a16:creationId xmlns:a16="http://schemas.microsoft.com/office/drawing/2014/main" id="{E1FB79C6-974D-8C86-FA85-2903CAC75E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59748" name="Rectangle 4">
            <a:extLst>
              <a:ext uri="{FF2B5EF4-FFF2-40B4-BE49-F238E27FC236}">
                <a16:creationId xmlns:a16="http://schemas.microsoft.com/office/drawing/2014/main" id="{BB94A214-7F02-8393-DB60-31C611711A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698FD32-10AF-57C5-2DA2-AC095505E9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02DE12F7-2D35-644C-8A16-2EB2227F1D64}" type="slidenum">
              <a:rPr lang="en-US" altLang="en-EG"/>
              <a:pPr/>
              <a:t>14</a:t>
            </a:fld>
            <a:endParaRPr lang="en-US" altLang="en-EG"/>
          </a:p>
        </p:txBody>
      </p:sp>
      <p:sp>
        <p:nvSpPr>
          <p:cNvPr id="243714" name="Rectangle 2">
            <a:extLst>
              <a:ext uri="{FF2B5EF4-FFF2-40B4-BE49-F238E27FC236}">
                <a16:creationId xmlns:a16="http://schemas.microsoft.com/office/drawing/2014/main" id="{4DA92446-7324-F04F-7E72-FEDA6CC498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43716" name="Rectangle 4">
            <a:extLst>
              <a:ext uri="{FF2B5EF4-FFF2-40B4-BE49-F238E27FC236}">
                <a16:creationId xmlns:a16="http://schemas.microsoft.com/office/drawing/2014/main" id="{7D28E02F-0FDE-B5CD-FC96-84FBAEEE63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66E626E-5F8D-CC58-063D-874357B4AE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2A0CBB70-5DDD-9E44-ACC8-ED514CAB0E1D}" type="slidenum">
              <a:rPr lang="en-US" altLang="en-EG"/>
              <a:pPr/>
              <a:t>15</a:t>
            </a:fld>
            <a:endParaRPr lang="en-US" altLang="en-EG"/>
          </a:p>
        </p:txBody>
      </p:sp>
      <p:sp>
        <p:nvSpPr>
          <p:cNvPr id="316418" name="Rectangle 2">
            <a:extLst>
              <a:ext uri="{FF2B5EF4-FFF2-40B4-BE49-F238E27FC236}">
                <a16:creationId xmlns:a16="http://schemas.microsoft.com/office/drawing/2014/main" id="{FE9F289A-6792-3995-07D6-93F69ADCFC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25EB3A5-D213-2E80-CEC4-691FE898B54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2CFADF3A-7A45-1340-A1F3-A483BCE7F11D}" type="slidenum">
              <a:rPr lang="en-US" altLang="en-EG"/>
              <a:pPr/>
              <a:t>16</a:t>
            </a:fld>
            <a:endParaRPr lang="en-US" altLang="en-EG"/>
          </a:p>
        </p:txBody>
      </p:sp>
      <p:sp>
        <p:nvSpPr>
          <p:cNvPr id="317442" name="Rectangle 2">
            <a:extLst>
              <a:ext uri="{FF2B5EF4-FFF2-40B4-BE49-F238E27FC236}">
                <a16:creationId xmlns:a16="http://schemas.microsoft.com/office/drawing/2014/main" id="{95844680-DB1E-4207-4F79-060F5E3C15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7443" name="Rectangle 3">
            <a:extLst>
              <a:ext uri="{FF2B5EF4-FFF2-40B4-BE49-F238E27FC236}">
                <a16:creationId xmlns:a16="http://schemas.microsoft.com/office/drawing/2014/main" id="{7AC1D8CE-C331-61B6-AC20-2EA4EA5CB8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3AD09E8-FCD0-AB6D-870A-5841F278490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96BC0B7C-2FDA-3344-B010-A8CFEC61C69B}" type="slidenum">
              <a:rPr lang="en-US" altLang="en-EG"/>
              <a:pPr/>
              <a:t>17</a:t>
            </a:fld>
            <a:endParaRPr lang="en-US" altLang="en-EG"/>
          </a:p>
        </p:txBody>
      </p:sp>
      <p:sp>
        <p:nvSpPr>
          <p:cNvPr id="318466" name="Rectangle 2">
            <a:extLst>
              <a:ext uri="{FF2B5EF4-FFF2-40B4-BE49-F238E27FC236}">
                <a16:creationId xmlns:a16="http://schemas.microsoft.com/office/drawing/2014/main" id="{12E2396C-747D-740B-8456-2B188F97FC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8467" name="Rectangle 3">
            <a:extLst>
              <a:ext uri="{FF2B5EF4-FFF2-40B4-BE49-F238E27FC236}">
                <a16:creationId xmlns:a16="http://schemas.microsoft.com/office/drawing/2014/main" id="{D17558A0-91AB-E78F-FC6A-343F65CCA6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4B89EF1-8D98-B251-7C14-8120F79E73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1813D343-314D-BB4E-AC1C-D60C19B6BA20}" type="slidenum">
              <a:rPr lang="en-US" altLang="en-EG"/>
              <a:pPr/>
              <a:t>18</a:t>
            </a:fld>
            <a:endParaRPr lang="en-US" altLang="en-EG"/>
          </a:p>
        </p:txBody>
      </p:sp>
      <p:sp>
        <p:nvSpPr>
          <p:cNvPr id="161794" name="Rectangle 2">
            <a:extLst>
              <a:ext uri="{FF2B5EF4-FFF2-40B4-BE49-F238E27FC236}">
                <a16:creationId xmlns:a16="http://schemas.microsoft.com/office/drawing/2014/main" id="{9909964D-9A17-0868-9606-F4A62B7653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61796" name="Rectangle 4">
            <a:extLst>
              <a:ext uri="{FF2B5EF4-FFF2-40B4-BE49-F238E27FC236}">
                <a16:creationId xmlns:a16="http://schemas.microsoft.com/office/drawing/2014/main" id="{84074A59-9805-B217-E16C-2A80E7CF9A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768A157-09EB-414F-9BDE-988EC0E93B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E8F9FE24-8841-9F4A-9015-8C51E4E69370}" type="slidenum">
              <a:rPr lang="en-US" altLang="en-EG"/>
              <a:pPr/>
              <a:t>19</a:t>
            </a:fld>
            <a:endParaRPr lang="en-US" altLang="en-EG"/>
          </a:p>
        </p:txBody>
      </p:sp>
      <p:sp>
        <p:nvSpPr>
          <p:cNvPr id="319490" name="Rectangle 2">
            <a:extLst>
              <a:ext uri="{FF2B5EF4-FFF2-40B4-BE49-F238E27FC236}">
                <a16:creationId xmlns:a16="http://schemas.microsoft.com/office/drawing/2014/main" id="{7E7223C9-2ADE-F367-C3FC-FB78DFC15A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9491" name="Rectangle 3">
            <a:extLst>
              <a:ext uri="{FF2B5EF4-FFF2-40B4-BE49-F238E27FC236}">
                <a16:creationId xmlns:a16="http://schemas.microsoft.com/office/drawing/2014/main" id="{E04287B0-610B-3C8D-42C4-CEE5EC9188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3FB78BE-3B34-77ED-2956-889BB21ABA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03AC78B4-2CC9-5F43-8709-7FC915DC498A}" type="slidenum">
              <a:rPr lang="en-US" altLang="en-EG"/>
              <a:pPr/>
              <a:t>20</a:t>
            </a:fld>
            <a:endParaRPr lang="en-US" altLang="en-EG"/>
          </a:p>
        </p:txBody>
      </p:sp>
      <p:sp>
        <p:nvSpPr>
          <p:cNvPr id="144386" name="Rectangle 2">
            <a:extLst>
              <a:ext uri="{FF2B5EF4-FFF2-40B4-BE49-F238E27FC236}">
                <a16:creationId xmlns:a16="http://schemas.microsoft.com/office/drawing/2014/main" id="{105C030D-13EA-0D6F-4CA8-1B0AEE128BD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7CD2D634-3537-F656-50AE-FA2E5670BD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96EF7D5-D167-854C-4FCA-76D811720C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BF517ED7-6554-1E40-81EA-716685C69D6C}" type="slidenum">
              <a:rPr lang="en-US" altLang="en-EG"/>
              <a:pPr/>
              <a:t>21</a:t>
            </a:fld>
            <a:endParaRPr lang="en-US" altLang="en-EG"/>
          </a:p>
        </p:txBody>
      </p:sp>
      <p:sp>
        <p:nvSpPr>
          <p:cNvPr id="320514" name="Rectangle 2">
            <a:extLst>
              <a:ext uri="{FF2B5EF4-FFF2-40B4-BE49-F238E27FC236}">
                <a16:creationId xmlns:a16="http://schemas.microsoft.com/office/drawing/2014/main" id="{4FAE94F3-4911-498B-33CA-047A77A874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0515" name="Rectangle 3">
            <a:extLst>
              <a:ext uri="{FF2B5EF4-FFF2-40B4-BE49-F238E27FC236}">
                <a16:creationId xmlns:a16="http://schemas.microsoft.com/office/drawing/2014/main" id="{F00FED07-CB84-C90C-4ECC-7CC3EC2829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E88CDFC-8B2D-56DF-F0C3-A1FF73F9C5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9DA86DAE-B560-BC43-9807-D688389B3A51}" type="slidenum">
              <a:rPr lang="en-US" altLang="en-EG"/>
              <a:pPr/>
              <a:t>22</a:t>
            </a:fld>
            <a:endParaRPr lang="en-US" altLang="en-EG"/>
          </a:p>
        </p:txBody>
      </p:sp>
      <p:sp>
        <p:nvSpPr>
          <p:cNvPr id="250882" name="Rectangle 2">
            <a:extLst>
              <a:ext uri="{FF2B5EF4-FFF2-40B4-BE49-F238E27FC236}">
                <a16:creationId xmlns:a16="http://schemas.microsoft.com/office/drawing/2014/main" id="{81D352DE-EB28-8321-23E6-A50EDF66CA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50884" name="Rectangle 4">
            <a:extLst>
              <a:ext uri="{FF2B5EF4-FFF2-40B4-BE49-F238E27FC236}">
                <a16:creationId xmlns:a16="http://schemas.microsoft.com/office/drawing/2014/main" id="{19CD1256-B217-042E-57C3-26A2F3FD3F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6C688CB-28E2-C472-9B6A-D30446C42D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1118ACE4-15D7-B044-A53B-BAED572DD6A6}" type="slidenum">
              <a:rPr lang="en-US" altLang="en-EG"/>
              <a:pPr/>
              <a:t>23</a:t>
            </a:fld>
            <a:endParaRPr lang="en-US" altLang="en-EG"/>
          </a:p>
        </p:txBody>
      </p:sp>
      <p:sp>
        <p:nvSpPr>
          <p:cNvPr id="166914" name="Rectangle 2">
            <a:extLst>
              <a:ext uri="{FF2B5EF4-FFF2-40B4-BE49-F238E27FC236}">
                <a16:creationId xmlns:a16="http://schemas.microsoft.com/office/drawing/2014/main" id="{524F3DD4-7948-94F0-5622-167ED7C6F4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66916" name="Rectangle 4">
            <a:extLst>
              <a:ext uri="{FF2B5EF4-FFF2-40B4-BE49-F238E27FC236}">
                <a16:creationId xmlns:a16="http://schemas.microsoft.com/office/drawing/2014/main" id="{F827D6AD-03F3-B41C-D8D7-B7E3CDA344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64BF3B7-F3A0-E613-16A2-79593C43A0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20C0C8CA-4A52-144D-A6B1-3DACED2E99F6}" type="slidenum">
              <a:rPr lang="en-US" altLang="en-EG"/>
              <a:pPr/>
              <a:t>24</a:t>
            </a:fld>
            <a:endParaRPr lang="en-US" altLang="en-EG"/>
          </a:p>
        </p:txBody>
      </p:sp>
      <p:sp>
        <p:nvSpPr>
          <p:cNvPr id="172034" name="Rectangle 2">
            <a:extLst>
              <a:ext uri="{FF2B5EF4-FFF2-40B4-BE49-F238E27FC236}">
                <a16:creationId xmlns:a16="http://schemas.microsoft.com/office/drawing/2014/main" id="{45EF33C3-3ADC-68FF-C6C9-700D732D12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72036" name="Rectangle 4">
            <a:extLst>
              <a:ext uri="{FF2B5EF4-FFF2-40B4-BE49-F238E27FC236}">
                <a16:creationId xmlns:a16="http://schemas.microsoft.com/office/drawing/2014/main" id="{04B348EA-53F3-6DD1-EABA-FBFE67C3B9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FB9924F-5722-5CC4-35E5-75270FCE8F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296456E9-B47D-F743-BEDE-ED860374422E}" type="slidenum">
              <a:rPr lang="en-US" altLang="en-EG"/>
              <a:pPr/>
              <a:t>25</a:t>
            </a:fld>
            <a:endParaRPr lang="en-US" altLang="en-EG"/>
          </a:p>
        </p:txBody>
      </p:sp>
      <p:sp>
        <p:nvSpPr>
          <p:cNvPr id="230402" name="Rectangle 2">
            <a:extLst>
              <a:ext uri="{FF2B5EF4-FFF2-40B4-BE49-F238E27FC236}">
                <a16:creationId xmlns:a16="http://schemas.microsoft.com/office/drawing/2014/main" id="{9470A96B-2BB2-9FCB-F971-E459037E6B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30404" name="Rectangle 4">
            <a:extLst>
              <a:ext uri="{FF2B5EF4-FFF2-40B4-BE49-F238E27FC236}">
                <a16:creationId xmlns:a16="http://schemas.microsoft.com/office/drawing/2014/main" id="{6EA3B553-FD7B-2B8A-2526-A1143462EA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B5076A5-D8F9-C990-8FE9-867E13278FA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18640553-8A5A-CA49-8FE0-C6296F10445A}" type="slidenum">
              <a:rPr lang="en-US" altLang="en-EG"/>
              <a:pPr/>
              <a:t>26</a:t>
            </a:fld>
            <a:endParaRPr lang="en-US" altLang="en-EG"/>
          </a:p>
        </p:txBody>
      </p:sp>
      <p:sp>
        <p:nvSpPr>
          <p:cNvPr id="232450" name="Rectangle 2">
            <a:extLst>
              <a:ext uri="{FF2B5EF4-FFF2-40B4-BE49-F238E27FC236}">
                <a16:creationId xmlns:a16="http://schemas.microsoft.com/office/drawing/2014/main" id="{24E3D710-FA78-4A5D-E86A-5C682B8CD3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32452" name="Rectangle 4">
            <a:extLst>
              <a:ext uri="{FF2B5EF4-FFF2-40B4-BE49-F238E27FC236}">
                <a16:creationId xmlns:a16="http://schemas.microsoft.com/office/drawing/2014/main" id="{38238213-D7BC-7275-4E46-6860064614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AE00312-E1FF-ACA8-EF16-3BCF375E21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A30CA2BF-6611-D441-AF99-B263BBD0F096}" type="slidenum">
              <a:rPr lang="en-US" altLang="en-EG"/>
              <a:pPr/>
              <a:t>27</a:t>
            </a:fld>
            <a:endParaRPr lang="en-US" altLang="en-EG"/>
          </a:p>
        </p:txBody>
      </p:sp>
      <p:sp>
        <p:nvSpPr>
          <p:cNvPr id="145410" name="Rectangle 2">
            <a:extLst>
              <a:ext uri="{FF2B5EF4-FFF2-40B4-BE49-F238E27FC236}">
                <a16:creationId xmlns:a16="http://schemas.microsoft.com/office/drawing/2014/main" id="{E219A5CA-FF17-7277-89D3-01A6560858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546C49F5-E68B-E755-0A08-7F8F3DE9B4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9F0E77F-4AF9-18E3-4DA1-CEC6CF0117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74E98436-6D8B-524A-A83E-91962BF32668}" type="slidenum">
              <a:rPr lang="en-US" altLang="en-EG"/>
              <a:pPr/>
              <a:t>28</a:t>
            </a:fld>
            <a:endParaRPr lang="en-US" altLang="en-EG"/>
          </a:p>
        </p:txBody>
      </p:sp>
      <p:sp>
        <p:nvSpPr>
          <p:cNvPr id="294914" name="Rectangle 2">
            <a:extLst>
              <a:ext uri="{FF2B5EF4-FFF2-40B4-BE49-F238E27FC236}">
                <a16:creationId xmlns:a16="http://schemas.microsoft.com/office/drawing/2014/main" id="{751C3455-323B-E5F6-E395-6F9BEFD612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294915" name="Rectangle 3">
            <a:extLst>
              <a:ext uri="{FF2B5EF4-FFF2-40B4-BE49-F238E27FC236}">
                <a16:creationId xmlns:a16="http://schemas.microsoft.com/office/drawing/2014/main" id="{4A86DD40-120E-7426-ED0D-042777437B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9F4318F-E79D-7752-8009-DF9F02B240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89113DD9-6C4F-884D-B257-FA9FEE6F569F}" type="slidenum">
              <a:rPr lang="en-US" altLang="en-EG"/>
              <a:pPr/>
              <a:t>29</a:t>
            </a:fld>
            <a:endParaRPr lang="en-US" altLang="en-EG"/>
          </a:p>
        </p:txBody>
      </p:sp>
      <p:sp>
        <p:nvSpPr>
          <p:cNvPr id="177154" name="Rectangle 2">
            <a:extLst>
              <a:ext uri="{FF2B5EF4-FFF2-40B4-BE49-F238E27FC236}">
                <a16:creationId xmlns:a16="http://schemas.microsoft.com/office/drawing/2014/main" id="{45AD15C8-A8FB-6453-6407-4BFB9905BF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77156" name="Rectangle 4">
            <a:extLst>
              <a:ext uri="{FF2B5EF4-FFF2-40B4-BE49-F238E27FC236}">
                <a16:creationId xmlns:a16="http://schemas.microsoft.com/office/drawing/2014/main" id="{702DD624-653B-FCEF-79C5-6D5833FC8F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4F19A7C-3F44-4684-FA15-39111D47B8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6D656201-A28A-A740-850F-0BEB6A7868F5}" type="slidenum">
              <a:rPr lang="en-US" altLang="en-EG"/>
              <a:pPr/>
              <a:t>30</a:t>
            </a:fld>
            <a:endParaRPr lang="en-US" altLang="en-EG"/>
          </a:p>
        </p:txBody>
      </p:sp>
      <p:sp>
        <p:nvSpPr>
          <p:cNvPr id="248834" name="Rectangle 2">
            <a:extLst>
              <a:ext uri="{FF2B5EF4-FFF2-40B4-BE49-F238E27FC236}">
                <a16:creationId xmlns:a16="http://schemas.microsoft.com/office/drawing/2014/main" id="{19A398D2-F8D0-1338-B850-578E5A1F76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48836" name="Rectangle 4">
            <a:extLst>
              <a:ext uri="{FF2B5EF4-FFF2-40B4-BE49-F238E27FC236}">
                <a16:creationId xmlns:a16="http://schemas.microsoft.com/office/drawing/2014/main" id="{D9C197B3-7D0E-6742-562A-12885A4ECF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402256A-3C62-8B32-7706-164F4B97F59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0F42C6D1-96C9-7A42-B849-400CF418687C}" type="slidenum">
              <a:rPr lang="en-US" altLang="en-EG"/>
              <a:pPr/>
              <a:t>31</a:t>
            </a:fld>
            <a:endParaRPr lang="en-US" altLang="en-EG"/>
          </a:p>
        </p:txBody>
      </p:sp>
      <p:sp>
        <p:nvSpPr>
          <p:cNvPr id="321538" name="Rectangle 2">
            <a:extLst>
              <a:ext uri="{FF2B5EF4-FFF2-40B4-BE49-F238E27FC236}">
                <a16:creationId xmlns:a16="http://schemas.microsoft.com/office/drawing/2014/main" id="{CBEF3ECA-D30A-B3AC-0103-3A10852BC2E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1539" name="Rectangle 3">
            <a:extLst>
              <a:ext uri="{FF2B5EF4-FFF2-40B4-BE49-F238E27FC236}">
                <a16:creationId xmlns:a16="http://schemas.microsoft.com/office/drawing/2014/main" id="{AEB572D2-41B2-D9FE-B414-9C2C1E0C83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800790B-04D9-017B-114B-1C99746880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1026B558-8701-AB49-ADF0-F28CAB56CA1D}" type="slidenum">
              <a:rPr lang="en-US" altLang="en-EG"/>
              <a:pPr/>
              <a:t>32</a:t>
            </a:fld>
            <a:endParaRPr lang="en-US" altLang="en-EG"/>
          </a:p>
        </p:txBody>
      </p:sp>
      <p:sp>
        <p:nvSpPr>
          <p:cNvPr id="180226" name="Rectangle 2">
            <a:extLst>
              <a:ext uri="{FF2B5EF4-FFF2-40B4-BE49-F238E27FC236}">
                <a16:creationId xmlns:a16="http://schemas.microsoft.com/office/drawing/2014/main" id="{857561C1-4666-187A-0A4C-CCFCB8A992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80228" name="Rectangle 4">
            <a:extLst>
              <a:ext uri="{FF2B5EF4-FFF2-40B4-BE49-F238E27FC236}">
                <a16:creationId xmlns:a16="http://schemas.microsoft.com/office/drawing/2014/main" id="{BBC4D57A-302A-04AB-0BE0-D56527D080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2CB6CF1-87D2-5E1A-7A83-D6A5190553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6EBD33AA-DA79-FC4C-9529-72617FF94BCE}" type="slidenum">
              <a:rPr lang="en-US" altLang="en-EG"/>
              <a:pPr/>
              <a:t>33</a:t>
            </a:fld>
            <a:endParaRPr lang="en-US" altLang="en-EG"/>
          </a:p>
        </p:txBody>
      </p:sp>
      <p:sp>
        <p:nvSpPr>
          <p:cNvPr id="322562" name="Rectangle 2">
            <a:extLst>
              <a:ext uri="{FF2B5EF4-FFF2-40B4-BE49-F238E27FC236}">
                <a16:creationId xmlns:a16="http://schemas.microsoft.com/office/drawing/2014/main" id="{D99A07CC-F5AB-FC31-0457-9127B23113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2563" name="Rectangle 3">
            <a:extLst>
              <a:ext uri="{FF2B5EF4-FFF2-40B4-BE49-F238E27FC236}">
                <a16:creationId xmlns:a16="http://schemas.microsoft.com/office/drawing/2014/main" id="{D4DD9A10-C7A6-B172-FEAE-A46F925F0D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1621D7F-1D9F-F6D6-D47A-6F366E9DD1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694A1AC6-DB93-FC44-A841-D16F891567F5}" type="slidenum">
              <a:rPr lang="en-US" altLang="en-EG"/>
              <a:pPr/>
              <a:t>34</a:t>
            </a:fld>
            <a:endParaRPr lang="en-US" altLang="en-EG"/>
          </a:p>
        </p:txBody>
      </p:sp>
      <p:sp>
        <p:nvSpPr>
          <p:cNvPr id="183298" name="Rectangle 2">
            <a:extLst>
              <a:ext uri="{FF2B5EF4-FFF2-40B4-BE49-F238E27FC236}">
                <a16:creationId xmlns:a16="http://schemas.microsoft.com/office/drawing/2014/main" id="{C10D6887-618A-7BF3-30EF-ACA27D7644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83300" name="Rectangle 4">
            <a:extLst>
              <a:ext uri="{FF2B5EF4-FFF2-40B4-BE49-F238E27FC236}">
                <a16:creationId xmlns:a16="http://schemas.microsoft.com/office/drawing/2014/main" id="{D8B976E6-516A-1EEB-00EC-A64C2CAA7C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BC81B9E-9FE7-CC42-A301-17B56A3F26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EC8B55CC-897A-1D41-9630-EAE9EF448715}" type="slidenum">
              <a:rPr lang="en-US" altLang="en-EG"/>
              <a:pPr/>
              <a:t>35</a:t>
            </a:fld>
            <a:endParaRPr lang="en-US" altLang="en-EG"/>
          </a:p>
        </p:txBody>
      </p:sp>
      <p:sp>
        <p:nvSpPr>
          <p:cNvPr id="188418" name="Rectangle 2">
            <a:extLst>
              <a:ext uri="{FF2B5EF4-FFF2-40B4-BE49-F238E27FC236}">
                <a16:creationId xmlns:a16="http://schemas.microsoft.com/office/drawing/2014/main" id="{F4C7972E-B347-D4DE-7572-7C8FFE0820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88420" name="Rectangle 4">
            <a:extLst>
              <a:ext uri="{FF2B5EF4-FFF2-40B4-BE49-F238E27FC236}">
                <a16:creationId xmlns:a16="http://schemas.microsoft.com/office/drawing/2014/main" id="{9AB21940-D423-9747-9A98-A3B9F8A6BD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B66C7B7-77F4-4A7F-28C7-109A77C7DE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A4C0273F-6A83-B044-8BA9-643CC39E6CAF}" type="slidenum">
              <a:rPr lang="en-US" altLang="en-EG"/>
              <a:pPr/>
              <a:t>36</a:t>
            </a:fld>
            <a:endParaRPr lang="en-US" altLang="en-EG"/>
          </a:p>
        </p:txBody>
      </p:sp>
      <p:sp>
        <p:nvSpPr>
          <p:cNvPr id="193538" name="Rectangle 2">
            <a:extLst>
              <a:ext uri="{FF2B5EF4-FFF2-40B4-BE49-F238E27FC236}">
                <a16:creationId xmlns:a16="http://schemas.microsoft.com/office/drawing/2014/main" id="{D4BDB8B6-D24E-A789-14A8-29B5F3C30D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93540" name="Rectangle 4">
            <a:extLst>
              <a:ext uri="{FF2B5EF4-FFF2-40B4-BE49-F238E27FC236}">
                <a16:creationId xmlns:a16="http://schemas.microsoft.com/office/drawing/2014/main" id="{0205236F-0599-502B-0F19-9A72B18B73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2B65AE7-C3FC-F737-6AE6-5565657C6B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EF7C53DF-5879-F24F-81D8-51F36253AA90}" type="slidenum">
              <a:rPr lang="en-US" altLang="en-EG"/>
              <a:pPr/>
              <a:t>37</a:t>
            </a:fld>
            <a:endParaRPr lang="en-US" altLang="en-EG"/>
          </a:p>
        </p:txBody>
      </p:sp>
      <p:sp>
        <p:nvSpPr>
          <p:cNvPr id="198658" name="Rectangle 2">
            <a:extLst>
              <a:ext uri="{FF2B5EF4-FFF2-40B4-BE49-F238E27FC236}">
                <a16:creationId xmlns:a16="http://schemas.microsoft.com/office/drawing/2014/main" id="{A4550253-0B4A-FCBA-D68D-8E61D23EF9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98660" name="Rectangle 4">
            <a:extLst>
              <a:ext uri="{FF2B5EF4-FFF2-40B4-BE49-F238E27FC236}">
                <a16:creationId xmlns:a16="http://schemas.microsoft.com/office/drawing/2014/main" id="{225F547E-E441-108F-5A15-974DE1B523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3FB4885-C2A3-27B0-9F46-010910A3FB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4B78D2AA-80E5-DA48-AE05-E4AE21AD608A}" type="slidenum">
              <a:rPr lang="en-US" altLang="en-EG"/>
              <a:pPr/>
              <a:t>38</a:t>
            </a:fld>
            <a:endParaRPr lang="en-US" altLang="en-EG"/>
          </a:p>
        </p:txBody>
      </p:sp>
      <p:sp>
        <p:nvSpPr>
          <p:cNvPr id="323586" name="Rectangle 2">
            <a:extLst>
              <a:ext uri="{FF2B5EF4-FFF2-40B4-BE49-F238E27FC236}">
                <a16:creationId xmlns:a16="http://schemas.microsoft.com/office/drawing/2014/main" id="{48C9C2E6-42F4-732F-9B40-625922AA46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3587" name="Rectangle 3">
            <a:extLst>
              <a:ext uri="{FF2B5EF4-FFF2-40B4-BE49-F238E27FC236}">
                <a16:creationId xmlns:a16="http://schemas.microsoft.com/office/drawing/2014/main" id="{272EADA9-929E-E400-4393-826742A014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599CCE8-3189-B43C-2ADE-0F843C5E34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B5BBD248-46D2-3B48-A6C2-23F4F2F52D30}" type="slidenum">
              <a:rPr lang="en-US" altLang="en-EG"/>
              <a:pPr/>
              <a:t>39</a:t>
            </a:fld>
            <a:endParaRPr lang="en-US" altLang="en-EG"/>
          </a:p>
        </p:txBody>
      </p:sp>
      <p:sp>
        <p:nvSpPr>
          <p:cNvPr id="201730" name="Rectangle 2">
            <a:extLst>
              <a:ext uri="{FF2B5EF4-FFF2-40B4-BE49-F238E27FC236}">
                <a16:creationId xmlns:a16="http://schemas.microsoft.com/office/drawing/2014/main" id="{0C159D4F-7783-B5F7-1A38-31508C6C6B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01732" name="Rectangle 4">
            <a:extLst>
              <a:ext uri="{FF2B5EF4-FFF2-40B4-BE49-F238E27FC236}">
                <a16:creationId xmlns:a16="http://schemas.microsoft.com/office/drawing/2014/main" id="{619FB173-E104-5F0E-7B28-7D5A02F962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0E6BD14-9E7D-E7D8-D1EB-DB4B8C3F3A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98DBE3D8-4B36-0E45-A2FA-1B13DCE7B4F7}" type="slidenum">
              <a:rPr lang="en-US" altLang="en-EG"/>
              <a:pPr/>
              <a:t>40</a:t>
            </a:fld>
            <a:endParaRPr lang="en-US" altLang="en-EG"/>
          </a:p>
        </p:txBody>
      </p:sp>
      <p:sp>
        <p:nvSpPr>
          <p:cNvPr id="203778" name="Rectangle 2">
            <a:extLst>
              <a:ext uri="{FF2B5EF4-FFF2-40B4-BE49-F238E27FC236}">
                <a16:creationId xmlns:a16="http://schemas.microsoft.com/office/drawing/2014/main" id="{0E8B3C9D-7F35-D6B9-8AF8-B8BD16AB7F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03780" name="Rectangle 4">
            <a:extLst>
              <a:ext uri="{FF2B5EF4-FFF2-40B4-BE49-F238E27FC236}">
                <a16:creationId xmlns:a16="http://schemas.microsoft.com/office/drawing/2014/main" id="{369C6DCE-A531-70D1-24BF-CFC649F013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948AE1C-A9E0-9EDF-C892-6738CAC9C3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A23D94DF-4AA2-604C-A746-7ADD10E49ECF}" type="slidenum">
              <a:rPr lang="en-US" altLang="en-EG"/>
              <a:pPr/>
              <a:t>41</a:t>
            </a:fld>
            <a:endParaRPr lang="en-US" altLang="en-EG"/>
          </a:p>
        </p:txBody>
      </p:sp>
      <p:sp>
        <p:nvSpPr>
          <p:cNvPr id="125954" name="Rectangle 2">
            <a:extLst>
              <a:ext uri="{FF2B5EF4-FFF2-40B4-BE49-F238E27FC236}">
                <a16:creationId xmlns:a16="http://schemas.microsoft.com/office/drawing/2014/main" id="{697155D2-E25E-BA11-8F9B-D55B20225A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25955" name="Rectangle 3">
            <a:extLst>
              <a:ext uri="{FF2B5EF4-FFF2-40B4-BE49-F238E27FC236}">
                <a16:creationId xmlns:a16="http://schemas.microsoft.com/office/drawing/2014/main" id="{D333DE38-013E-CBD1-84EB-D44709D1CB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4EBC808-9F53-F2DE-4EF5-F839C83CE1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1C61912A-DE0B-AF48-8DF8-82ABEDDF1F74}" type="slidenum">
              <a:rPr lang="en-US" altLang="en-EG"/>
              <a:pPr/>
              <a:t>42</a:t>
            </a:fld>
            <a:endParaRPr lang="en-US" altLang="en-EG"/>
          </a:p>
        </p:txBody>
      </p:sp>
      <p:sp>
        <p:nvSpPr>
          <p:cNvPr id="288770" name="Rectangle 2">
            <a:extLst>
              <a:ext uri="{FF2B5EF4-FFF2-40B4-BE49-F238E27FC236}">
                <a16:creationId xmlns:a16="http://schemas.microsoft.com/office/drawing/2014/main" id="{E9399CC1-A250-42B0-3E55-A97BC82F9B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288771" name="Rectangle 3">
            <a:extLst>
              <a:ext uri="{FF2B5EF4-FFF2-40B4-BE49-F238E27FC236}">
                <a16:creationId xmlns:a16="http://schemas.microsoft.com/office/drawing/2014/main" id="{9EA64627-CD1B-E7DF-CDE6-652873BFCB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2C91512-385B-064A-32E2-5001F98A0F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25DE6A95-4CEF-D841-B944-6AF82613C8F2}" type="slidenum">
              <a:rPr lang="en-US" altLang="en-EG"/>
              <a:pPr/>
              <a:t>43</a:t>
            </a:fld>
            <a:endParaRPr lang="en-US" altLang="en-EG"/>
          </a:p>
        </p:txBody>
      </p:sp>
      <p:sp>
        <p:nvSpPr>
          <p:cNvPr id="324610" name="Rectangle 2">
            <a:extLst>
              <a:ext uri="{FF2B5EF4-FFF2-40B4-BE49-F238E27FC236}">
                <a16:creationId xmlns:a16="http://schemas.microsoft.com/office/drawing/2014/main" id="{8FEB3BBA-AEB2-3E8C-343D-5072ADD18B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4611" name="Rectangle 3">
            <a:extLst>
              <a:ext uri="{FF2B5EF4-FFF2-40B4-BE49-F238E27FC236}">
                <a16:creationId xmlns:a16="http://schemas.microsoft.com/office/drawing/2014/main" id="{B8031195-2872-8105-DF3E-5DD35117A8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7FDFEDD-1A70-DE71-8ADA-1C39EB0F22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09AD2279-5112-7F4B-B7C5-B583E8093C15}" type="slidenum">
              <a:rPr lang="en-US" altLang="en-EG"/>
              <a:pPr/>
              <a:t>44</a:t>
            </a:fld>
            <a:endParaRPr lang="en-US" altLang="en-EG"/>
          </a:p>
        </p:txBody>
      </p:sp>
      <p:sp>
        <p:nvSpPr>
          <p:cNvPr id="325634" name="Rectangle 2">
            <a:extLst>
              <a:ext uri="{FF2B5EF4-FFF2-40B4-BE49-F238E27FC236}">
                <a16:creationId xmlns:a16="http://schemas.microsoft.com/office/drawing/2014/main" id="{F494E9A2-9935-5E92-12CF-DB6F55A686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5635" name="Rectangle 3">
            <a:extLst>
              <a:ext uri="{FF2B5EF4-FFF2-40B4-BE49-F238E27FC236}">
                <a16:creationId xmlns:a16="http://schemas.microsoft.com/office/drawing/2014/main" id="{27588690-0577-0148-EB02-F8BC4B09AF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13E36D0-AA47-E265-8739-6D5ECBB62C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0607743B-F1F1-054C-9389-7153AA059CEE}" type="slidenum">
              <a:rPr lang="en-US" altLang="en-EG"/>
              <a:pPr/>
              <a:t>45</a:t>
            </a:fld>
            <a:endParaRPr lang="en-US" altLang="en-EG"/>
          </a:p>
        </p:txBody>
      </p:sp>
      <p:sp>
        <p:nvSpPr>
          <p:cNvPr id="207874" name="Rectangle 2">
            <a:extLst>
              <a:ext uri="{FF2B5EF4-FFF2-40B4-BE49-F238E27FC236}">
                <a16:creationId xmlns:a16="http://schemas.microsoft.com/office/drawing/2014/main" id="{6303D8D1-495B-C1DB-0BE4-70B99EFFF8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07876" name="Rectangle 4">
            <a:extLst>
              <a:ext uri="{FF2B5EF4-FFF2-40B4-BE49-F238E27FC236}">
                <a16:creationId xmlns:a16="http://schemas.microsoft.com/office/drawing/2014/main" id="{0B7B5DEA-544B-D574-CE64-8F4CCB7259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DFC57C4-3FD4-D905-DA51-AF2D158508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440BF905-3E8A-2043-A08E-77721D0EFF0F}" type="slidenum">
              <a:rPr lang="en-US" altLang="en-EG"/>
              <a:pPr/>
              <a:t>46</a:t>
            </a:fld>
            <a:endParaRPr lang="en-US" altLang="en-EG"/>
          </a:p>
        </p:txBody>
      </p:sp>
      <p:sp>
        <p:nvSpPr>
          <p:cNvPr id="209922" name="Rectangle 2">
            <a:extLst>
              <a:ext uri="{FF2B5EF4-FFF2-40B4-BE49-F238E27FC236}">
                <a16:creationId xmlns:a16="http://schemas.microsoft.com/office/drawing/2014/main" id="{122E980F-DC30-5C64-1DAE-74B082FE7E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09924" name="Rectangle 4">
            <a:extLst>
              <a:ext uri="{FF2B5EF4-FFF2-40B4-BE49-F238E27FC236}">
                <a16:creationId xmlns:a16="http://schemas.microsoft.com/office/drawing/2014/main" id="{EA502FFA-B362-5BDE-05B8-2F6B853B2A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CE9DD3A-B46F-C46B-5ADA-F585B5979E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F6D0452D-CFED-2647-9089-7EF726276B19}" type="slidenum">
              <a:rPr lang="en-US" altLang="en-EG"/>
              <a:pPr/>
              <a:t>47</a:t>
            </a:fld>
            <a:endParaRPr lang="en-US" altLang="en-EG"/>
          </a:p>
        </p:txBody>
      </p:sp>
      <p:sp>
        <p:nvSpPr>
          <p:cNvPr id="211970" name="Rectangle 2">
            <a:extLst>
              <a:ext uri="{FF2B5EF4-FFF2-40B4-BE49-F238E27FC236}">
                <a16:creationId xmlns:a16="http://schemas.microsoft.com/office/drawing/2014/main" id="{0CF8DBE4-1B09-A934-F736-61C81DFF20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11972" name="Rectangle 4">
            <a:extLst>
              <a:ext uri="{FF2B5EF4-FFF2-40B4-BE49-F238E27FC236}">
                <a16:creationId xmlns:a16="http://schemas.microsoft.com/office/drawing/2014/main" id="{A6164177-5F08-ED27-4403-30C2D8BE51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C477312-927B-8579-3D7C-2ED59AC2A5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263CC622-C1FA-1D48-AB01-E9A891ABC56A}" type="slidenum">
              <a:rPr lang="en-US" altLang="en-EG"/>
              <a:pPr/>
              <a:t>48</a:t>
            </a:fld>
            <a:endParaRPr lang="en-US" altLang="en-EG"/>
          </a:p>
        </p:txBody>
      </p:sp>
      <p:sp>
        <p:nvSpPr>
          <p:cNvPr id="290818" name="Rectangle 2">
            <a:extLst>
              <a:ext uri="{FF2B5EF4-FFF2-40B4-BE49-F238E27FC236}">
                <a16:creationId xmlns:a16="http://schemas.microsoft.com/office/drawing/2014/main" id="{DE7F6485-506F-306A-9A9B-9C4A5641BE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290819" name="Rectangle 3">
            <a:extLst>
              <a:ext uri="{FF2B5EF4-FFF2-40B4-BE49-F238E27FC236}">
                <a16:creationId xmlns:a16="http://schemas.microsoft.com/office/drawing/2014/main" id="{D552B882-AC69-6239-1C8A-72EDF12443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83520C6-D9E6-011F-2DA0-50525DD5B5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72A7AF76-4D7A-854F-AABB-7DDE6D97D3FC}" type="slidenum">
              <a:rPr lang="en-US" altLang="en-EG"/>
              <a:pPr/>
              <a:t>49</a:t>
            </a:fld>
            <a:endParaRPr lang="en-US" altLang="en-EG"/>
          </a:p>
        </p:txBody>
      </p:sp>
      <p:sp>
        <p:nvSpPr>
          <p:cNvPr id="214018" name="Rectangle 2">
            <a:extLst>
              <a:ext uri="{FF2B5EF4-FFF2-40B4-BE49-F238E27FC236}">
                <a16:creationId xmlns:a16="http://schemas.microsoft.com/office/drawing/2014/main" id="{088B3E59-77EA-A120-E9D8-993B29E972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14020" name="Rectangle 4">
            <a:extLst>
              <a:ext uri="{FF2B5EF4-FFF2-40B4-BE49-F238E27FC236}">
                <a16:creationId xmlns:a16="http://schemas.microsoft.com/office/drawing/2014/main" id="{C03ABD63-2BBE-E666-8DDE-1E288BC213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F63C4D2-F955-209F-3B36-BC341848BD5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58D82D6B-3D9C-6643-8906-64128E57E49B}" type="slidenum">
              <a:rPr lang="en-US" altLang="en-EG"/>
              <a:pPr/>
              <a:t>50</a:t>
            </a:fld>
            <a:endParaRPr lang="en-US" altLang="en-EG"/>
          </a:p>
        </p:txBody>
      </p:sp>
      <p:sp>
        <p:nvSpPr>
          <p:cNvPr id="216066" name="Rectangle 2">
            <a:extLst>
              <a:ext uri="{FF2B5EF4-FFF2-40B4-BE49-F238E27FC236}">
                <a16:creationId xmlns:a16="http://schemas.microsoft.com/office/drawing/2014/main" id="{9595F732-969A-8EC6-26F1-766A770AA0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16068" name="Rectangle 4">
            <a:extLst>
              <a:ext uri="{FF2B5EF4-FFF2-40B4-BE49-F238E27FC236}">
                <a16:creationId xmlns:a16="http://schemas.microsoft.com/office/drawing/2014/main" id="{34700D88-C0D3-AEFE-8255-2559C7670D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1B81781-5700-D115-B4FA-9445274F1F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6B47CA90-7BF4-D04F-A06A-A8920ED30D90}" type="slidenum">
              <a:rPr lang="en-US" altLang="en-EG"/>
              <a:pPr/>
              <a:t>51</a:t>
            </a:fld>
            <a:endParaRPr lang="en-US" altLang="en-EG"/>
          </a:p>
        </p:txBody>
      </p:sp>
      <p:sp>
        <p:nvSpPr>
          <p:cNvPr id="326658" name="Rectangle 2">
            <a:extLst>
              <a:ext uri="{FF2B5EF4-FFF2-40B4-BE49-F238E27FC236}">
                <a16:creationId xmlns:a16="http://schemas.microsoft.com/office/drawing/2014/main" id="{BD3BDFCA-6CF5-0698-F115-0125CF896D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20B1313-6D0B-F214-AA89-71FC2048DB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61B1079C-4A5B-664F-9739-6F6CD711CE18}" type="slidenum">
              <a:rPr lang="en-US" altLang="en-EG"/>
              <a:pPr/>
              <a:t>52</a:t>
            </a:fld>
            <a:endParaRPr lang="en-US" altLang="en-EG"/>
          </a:p>
        </p:txBody>
      </p:sp>
      <p:sp>
        <p:nvSpPr>
          <p:cNvPr id="292866" name="Rectangle 2">
            <a:extLst>
              <a:ext uri="{FF2B5EF4-FFF2-40B4-BE49-F238E27FC236}">
                <a16:creationId xmlns:a16="http://schemas.microsoft.com/office/drawing/2014/main" id="{84CD388D-7459-15F0-6A71-5DF17EF432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292867" name="Rectangle 3">
            <a:extLst>
              <a:ext uri="{FF2B5EF4-FFF2-40B4-BE49-F238E27FC236}">
                <a16:creationId xmlns:a16="http://schemas.microsoft.com/office/drawing/2014/main" id="{10477577-1361-6996-C390-C211106579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76EF0A4-CA54-C783-4A55-DADEB911351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5D74AE5A-391B-D94E-A6E8-BA2E7A0404DB}" type="slidenum">
              <a:rPr lang="en-US" altLang="en-EG"/>
              <a:pPr/>
              <a:t>53</a:t>
            </a:fld>
            <a:endParaRPr lang="en-US" altLang="en-EG"/>
          </a:p>
        </p:txBody>
      </p:sp>
      <p:sp>
        <p:nvSpPr>
          <p:cNvPr id="270338" name="Rectangle 2">
            <a:extLst>
              <a:ext uri="{FF2B5EF4-FFF2-40B4-BE49-F238E27FC236}">
                <a16:creationId xmlns:a16="http://schemas.microsoft.com/office/drawing/2014/main" id="{96E6C367-87AD-35DD-75D7-A48E2AFE0D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270339" name="Rectangle 3">
            <a:extLst>
              <a:ext uri="{FF2B5EF4-FFF2-40B4-BE49-F238E27FC236}">
                <a16:creationId xmlns:a16="http://schemas.microsoft.com/office/drawing/2014/main" id="{9F8F6A92-0D73-0DE6-EBDB-DB867540AB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18280C6-F8A1-25EB-41BA-2E2A8939F3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733C16BA-940F-BB4B-B981-064230AA11B4}" type="slidenum">
              <a:rPr lang="en-US" altLang="en-EG"/>
              <a:pPr/>
              <a:t>54</a:t>
            </a:fld>
            <a:endParaRPr lang="en-US" altLang="en-EG"/>
          </a:p>
        </p:txBody>
      </p:sp>
      <p:sp>
        <p:nvSpPr>
          <p:cNvPr id="129026" name="Rectangle 2">
            <a:extLst>
              <a:ext uri="{FF2B5EF4-FFF2-40B4-BE49-F238E27FC236}">
                <a16:creationId xmlns:a16="http://schemas.microsoft.com/office/drawing/2014/main" id="{7F6312C2-0568-1273-3CB5-D1FD6599DC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931B103D-50A0-F4FA-93A2-4404947382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2B7C8E0-9A19-B861-313C-6D4113526F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6E945B01-8C95-D349-8D8F-50FD1B1E17C0}" type="slidenum">
              <a:rPr lang="en-US" altLang="en-EG"/>
              <a:pPr/>
              <a:t>55</a:t>
            </a:fld>
            <a:endParaRPr lang="en-US" altLang="en-EG"/>
          </a:p>
        </p:txBody>
      </p:sp>
      <p:sp>
        <p:nvSpPr>
          <p:cNvPr id="327682" name="Rectangle 2">
            <a:extLst>
              <a:ext uri="{FF2B5EF4-FFF2-40B4-BE49-F238E27FC236}">
                <a16:creationId xmlns:a16="http://schemas.microsoft.com/office/drawing/2014/main" id="{A65C92F7-0961-0AB0-B450-39BB445330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7683" name="Rectangle 3">
            <a:extLst>
              <a:ext uri="{FF2B5EF4-FFF2-40B4-BE49-F238E27FC236}">
                <a16:creationId xmlns:a16="http://schemas.microsoft.com/office/drawing/2014/main" id="{11F7E93B-D5E3-9EB2-718F-F9F77C5AF3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3D39139-810E-F8B4-5AC6-22DBC825DE1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0CABE240-8973-424A-84A1-0E6839F9E720}" type="slidenum">
              <a:rPr lang="en-US" altLang="en-EG"/>
              <a:pPr/>
              <a:t>56</a:t>
            </a:fld>
            <a:endParaRPr lang="en-US" altLang="en-EG"/>
          </a:p>
        </p:txBody>
      </p:sp>
      <p:sp>
        <p:nvSpPr>
          <p:cNvPr id="328706" name="Rectangle 2">
            <a:extLst>
              <a:ext uri="{FF2B5EF4-FFF2-40B4-BE49-F238E27FC236}">
                <a16:creationId xmlns:a16="http://schemas.microsoft.com/office/drawing/2014/main" id="{BDCC35A2-8754-8CFB-F226-4C674F8FF3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8707" name="Rectangle 3">
            <a:extLst>
              <a:ext uri="{FF2B5EF4-FFF2-40B4-BE49-F238E27FC236}">
                <a16:creationId xmlns:a16="http://schemas.microsoft.com/office/drawing/2014/main" id="{11B5E7EA-0ED6-56BC-F6AB-59CA0B9462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46A6E6C-CC67-5478-6A62-75670C5A97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CFC9578F-C9BB-0946-997F-B9ABEDBD9BAD}" type="slidenum">
              <a:rPr lang="en-US" altLang="en-EG"/>
              <a:pPr/>
              <a:t>57</a:t>
            </a:fld>
            <a:endParaRPr lang="en-US" altLang="en-EG"/>
          </a:p>
        </p:txBody>
      </p:sp>
      <p:sp>
        <p:nvSpPr>
          <p:cNvPr id="329730" name="Rectangle 2">
            <a:extLst>
              <a:ext uri="{FF2B5EF4-FFF2-40B4-BE49-F238E27FC236}">
                <a16:creationId xmlns:a16="http://schemas.microsoft.com/office/drawing/2014/main" id="{1F11A32D-F3F2-D52E-4838-8DBB7CDB4F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9731" name="Rectangle 3">
            <a:extLst>
              <a:ext uri="{FF2B5EF4-FFF2-40B4-BE49-F238E27FC236}">
                <a16:creationId xmlns:a16="http://schemas.microsoft.com/office/drawing/2014/main" id="{B3B152BD-2B34-7B1F-48D5-958BA45E02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66AE2C7-6C3F-349D-D68E-7B7A931655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AE2E1E5B-8321-A144-AB87-CAC5C9E51C74}" type="slidenum">
              <a:rPr lang="en-US" altLang="en-EG"/>
              <a:pPr/>
              <a:t>58</a:t>
            </a:fld>
            <a:endParaRPr lang="en-US" altLang="en-EG"/>
          </a:p>
        </p:txBody>
      </p:sp>
      <p:sp>
        <p:nvSpPr>
          <p:cNvPr id="330754" name="Rectangle 2">
            <a:extLst>
              <a:ext uri="{FF2B5EF4-FFF2-40B4-BE49-F238E27FC236}">
                <a16:creationId xmlns:a16="http://schemas.microsoft.com/office/drawing/2014/main" id="{23267A31-10AB-64D4-DBD0-A498CA0D60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30755" name="Rectangle 3">
            <a:extLst>
              <a:ext uri="{FF2B5EF4-FFF2-40B4-BE49-F238E27FC236}">
                <a16:creationId xmlns:a16="http://schemas.microsoft.com/office/drawing/2014/main" id="{7B6EA2B1-5783-19FC-75E9-730CB465B6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9EB6FBA-58DE-45AD-32A2-D2D56A2F43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4.</a:t>
            </a:r>
            <a:fld id="{0882C47C-D11B-7F4C-B43E-63E8AEDBBB15}" type="slidenum">
              <a:rPr lang="en-US" altLang="en-EG"/>
              <a:pPr/>
              <a:t>59</a:t>
            </a:fld>
            <a:endParaRPr lang="en-US" altLang="en-EG"/>
          </a:p>
        </p:txBody>
      </p:sp>
      <p:sp>
        <p:nvSpPr>
          <p:cNvPr id="331778" name="Rectangle 2">
            <a:extLst>
              <a:ext uri="{FF2B5EF4-FFF2-40B4-BE49-F238E27FC236}">
                <a16:creationId xmlns:a16="http://schemas.microsoft.com/office/drawing/2014/main" id="{785A057F-F37E-758F-BCD8-3282FEF9251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31779" name="Rectangle 3">
            <a:extLst>
              <a:ext uri="{FF2B5EF4-FFF2-40B4-BE49-F238E27FC236}">
                <a16:creationId xmlns:a16="http://schemas.microsoft.com/office/drawing/2014/main" id="{915E00C3-99A5-6787-FC33-31983B6D10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F47F8-1767-FC8E-576C-9C2DD1F0E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67D11B-320A-AAD9-CEBA-3A9EE2E4A694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5F29B-510A-894B-232D-213D07A5CA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B77CBD-8FF5-C14F-4765-0934C97D8B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D38728-5C38-E808-D35C-16CC2AA82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FE1781-D1EF-3DCF-A5AB-4999A9439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4-</a:t>
            </a:r>
            <a:fld id="{CC6D5F87-1B38-A047-AB00-14279372CB5E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3912054908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  <p:sldLayoutId id="214748366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11/relationships/inkAction" Target="../ink/inkAction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e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e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e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emf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18307" y="2404921"/>
            <a:ext cx="5849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827"/>
    </mc:Choice>
    <mc:Fallback xmlns="">
      <p:transition spd="slow" advTm="8182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6351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94544" y="3078098"/>
            <a:ext cx="53302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Value of Money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357"/>
    </mc:Choice>
    <mc:Fallback xmlns="">
      <p:transition spd="slow" advTm="17535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088BD53A-7282-6227-41A5-A7C1C933E6C2}"/>
              </a:ext>
            </a:extLst>
          </p:cNvPr>
          <p:cNvSpPr txBox="1">
            <a:spLocks noChangeArrowheads="1"/>
          </p:cNvSpPr>
          <p:nvPr/>
        </p:nvSpPr>
        <p:spPr>
          <a:xfrm>
            <a:off x="3402050" y="2588399"/>
            <a:ext cx="8153400" cy="4419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1	Future Value and Compounding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2	Present Value and Discounting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3	More on Present and Future Values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		Solving for:</a:t>
            </a:r>
          </a:p>
          <a:p>
            <a:pPr lvl="1"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			</a:t>
            </a:r>
            <a:r>
              <a:rPr lang="en-US" altLang="en-EG" sz="3200" dirty="0">
                <a:solidFill>
                  <a:schemeClr val="bg1"/>
                </a:solidFill>
              </a:rPr>
              <a:t>Implied interest rate</a:t>
            </a:r>
          </a:p>
          <a:p>
            <a:pPr lvl="1">
              <a:buFontTx/>
              <a:buNone/>
            </a:pPr>
            <a:r>
              <a:rPr lang="en-US" altLang="en-EG" sz="3200" dirty="0">
                <a:solidFill>
                  <a:schemeClr val="bg1"/>
                </a:solidFill>
              </a:rPr>
              <a:t>			Number of periods</a:t>
            </a:r>
          </a:p>
          <a:p>
            <a:pPr>
              <a:buFontTx/>
              <a:buNone/>
            </a:pPr>
            <a:endParaRPr lang="en-US" altLang="en-EG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39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736"/>
    </mc:Choice>
    <mc:Fallback xmlns="">
      <p:transition spd="slow" advTm="14773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6C93DD-015D-2E0C-8B03-A9A035ED9A3C}"/>
              </a:ext>
            </a:extLst>
          </p:cNvPr>
          <p:cNvSpPr/>
          <p:nvPr/>
        </p:nvSpPr>
        <p:spPr>
          <a:xfrm>
            <a:off x="433388" y="51033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2578" name="Rectangle 2">
            <a:extLst>
              <a:ext uri="{FF2B5EF4-FFF2-40B4-BE49-F238E27FC236}">
                <a16:creationId xmlns:a16="http://schemas.microsoft.com/office/drawing/2014/main" id="{7C282B43-EBA8-FC6E-F57D-1C9F42E557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Basic Definitions</a:t>
            </a:r>
          </a:p>
        </p:txBody>
      </p:sp>
      <p:sp>
        <p:nvSpPr>
          <p:cNvPr id="152579" name="Rectangle 3">
            <a:extLst>
              <a:ext uri="{FF2B5EF4-FFF2-40B4-BE49-F238E27FC236}">
                <a16:creationId xmlns:a16="http://schemas.microsoft.com/office/drawing/2014/main" id="{53AFAF27-8F1D-A671-0CC3-3856746A46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94656" y="1462830"/>
            <a:ext cx="8212138" cy="4572000"/>
          </a:xfrm>
        </p:spPr>
        <p:txBody>
          <a:bodyPr/>
          <a:lstStyle/>
          <a:p>
            <a:r>
              <a:rPr lang="en-US" altLang="en-EG" dirty="0"/>
              <a:t>Present Value    (PV)</a:t>
            </a:r>
          </a:p>
          <a:p>
            <a:pPr lvl="1"/>
            <a:r>
              <a:rPr lang="en-US" altLang="en-EG" dirty="0"/>
              <a:t>The current value of future cash flows discounted at the appropriate discount rate</a:t>
            </a:r>
          </a:p>
          <a:p>
            <a:pPr lvl="1"/>
            <a:r>
              <a:rPr lang="en-US" altLang="en-EG" dirty="0"/>
              <a:t>Value at t=0 on a time line</a:t>
            </a:r>
          </a:p>
          <a:p>
            <a:r>
              <a:rPr lang="en-US" altLang="en-EG" dirty="0"/>
              <a:t>Future Value    (FV)</a:t>
            </a:r>
          </a:p>
          <a:p>
            <a:pPr lvl="1"/>
            <a:r>
              <a:rPr lang="en-US" altLang="en-EG" dirty="0"/>
              <a:t>The amount an investment is worth after one or more periods.</a:t>
            </a:r>
          </a:p>
          <a:p>
            <a:pPr lvl="1"/>
            <a:r>
              <a:rPr lang="en-US" altLang="en-EG" dirty="0"/>
              <a:t>“Later” money on a time line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B6EF04-6567-2A98-97D5-2BD4080F722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800"/>
    </mc:Choice>
    <mc:Fallback xmlns="">
      <p:transition spd="slow" advTm="1068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081321B-9208-B45C-16F0-6BBFB9F7BAC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6" name="Rectangle 1026">
            <a:extLst>
              <a:ext uri="{FF2B5EF4-FFF2-40B4-BE49-F238E27FC236}">
                <a16:creationId xmlns:a16="http://schemas.microsoft.com/office/drawing/2014/main" id="{821A12EE-F29C-DB7D-9196-B27CE08064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Basic Definitions</a:t>
            </a:r>
          </a:p>
        </p:txBody>
      </p:sp>
      <p:sp>
        <p:nvSpPr>
          <p:cNvPr id="31747" name="Rectangle 1027">
            <a:extLst>
              <a:ext uri="{FF2B5EF4-FFF2-40B4-BE49-F238E27FC236}">
                <a16:creationId xmlns:a16="http://schemas.microsoft.com/office/drawing/2014/main" id="{D4EB584D-5B63-48FC-F805-52EC79C686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66912" y="1471613"/>
            <a:ext cx="7772400" cy="4525963"/>
          </a:xfrm>
          <a:noFill/>
        </p:spPr>
        <p:txBody>
          <a:bodyPr/>
          <a:lstStyle/>
          <a:p>
            <a:r>
              <a:rPr lang="en-US" altLang="en-EG" sz="3400" dirty="0"/>
              <a:t>Interest rate</a:t>
            </a:r>
            <a:r>
              <a:rPr lang="en-US" altLang="en-EG" sz="3000" dirty="0"/>
              <a:t>   (r)</a:t>
            </a:r>
          </a:p>
          <a:p>
            <a:pPr lvl="1"/>
            <a:r>
              <a:rPr lang="en-US" altLang="en-EG" sz="3000" b="1" dirty="0"/>
              <a:t>Discount rate</a:t>
            </a:r>
          </a:p>
          <a:p>
            <a:pPr lvl="1"/>
            <a:r>
              <a:rPr lang="en-US" altLang="en-EG" sz="3000" dirty="0"/>
              <a:t>Cost of capital</a:t>
            </a:r>
          </a:p>
          <a:p>
            <a:pPr lvl="1"/>
            <a:r>
              <a:rPr lang="en-US" altLang="en-EG" sz="3000" dirty="0"/>
              <a:t>Opportunity cost of capital</a:t>
            </a:r>
          </a:p>
          <a:p>
            <a:pPr lvl="1"/>
            <a:r>
              <a:rPr lang="en-US" altLang="en-EG" sz="3000" dirty="0"/>
              <a:t>Required return</a:t>
            </a:r>
          </a:p>
          <a:p>
            <a:pPr lvl="1"/>
            <a:r>
              <a:rPr lang="en-US" altLang="en-EG" sz="3000" dirty="0"/>
              <a:t>Terminology depends on usage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A68DD2-8D26-FBE4-C1D0-EAC85B41696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97"/>
    </mc:Choice>
    <mc:Fallback xmlns="">
      <p:transition spd="slow" advTm="13439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D4A15F-22DE-7676-39BE-2C600CBBFB1F}"/>
              </a:ext>
            </a:extLst>
          </p:cNvPr>
          <p:cNvSpPr/>
          <p:nvPr/>
        </p:nvSpPr>
        <p:spPr>
          <a:xfrm>
            <a:off x="762000" y="647700"/>
            <a:ext cx="10734675" cy="57049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626" name="Rectangle 2">
            <a:extLst>
              <a:ext uri="{FF2B5EF4-FFF2-40B4-BE49-F238E27FC236}">
                <a16:creationId xmlns:a16="http://schemas.microsoft.com/office/drawing/2014/main" id="{310DA43F-707C-BFDC-BD2E-7EAE7F60FF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Time Line of Cash Flows</a:t>
            </a:r>
          </a:p>
        </p:txBody>
      </p:sp>
      <p:sp>
        <p:nvSpPr>
          <p:cNvPr id="154627" name="Rectangle 3">
            <a:extLst>
              <a:ext uri="{FF2B5EF4-FFF2-40B4-BE49-F238E27FC236}">
                <a16:creationId xmlns:a16="http://schemas.microsoft.com/office/drawing/2014/main" id="{63BA8235-6C25-1826-8DE8-0BDEAB83B4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7800" y="4876801"/>
            <a:ext cx="729368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/>
              <a:t>CF</a:t>
            </a:r>
            <a:r>
              <a:rPr lang="en-US" altLang="en-EG" sz="3200" b="1" baseline="-25000"/>
              <a:t>3</a:t>
            </a:r>
          </a:p>
        </p:txBody>
      </p:sp>
      <p:grpSp>
        <p:nvGrpSpPr>
          <p:cNvPr id="154628" name="Group 4">
            <a:extLst>
              <a:ext uri="{FF2B5EF4-FFF2-40B4-BE49-F238E27FC236}">
                <a16:creationId xmlns:a16="http://schemas.microsoft.com/office/drawing/2014/main" id="{91D66192-B405-FD68-5464-91133C84E30C}"/>
              </a:ext>
            </a:extLst>
          </p:cNvPr>
          <p:cNvGrpSpPr>
            <a:grpSpLocks/>
          </p:cNvGrpSpPr>
          <p:nvPr/>
        </p:nvGrpSpPr>
        <p:grpSpPr bwMode="auto">
          <a:xfrm>
            <a:off x="2619374" y="3664453"/>
            <a:ext cx="7019925" cy="1792288"/>
            <a:chOff x="693" y="1903"/>
            <a:chExt cx="4422" cy="1129"/>
          </a:xfrm>
        </p:grpSpPr>
        <p:sp>
          <p:nvSpPr>
            <p:cNvPr id="154629" name="Rectangle 5">
              <a:extLst>
                <a:ext uri="{FF2B5EF4-FFF2-40B4-BE49-F238E27FC236}">
                  <a16:creationId xmlns:a16="http://schemas.microsoft.com/office/drawing/2014/main" id="{6BF274A9-2572-CD51-B254-4788302F72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3" y="2665"/>
              <a:ext cx="459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CF</a:t>
              </a:r>
              <a:r>
                <a:rPr lang="en-US" altLang="en-EG" sz="3200" b="1" baseline="-25000"/>
                <a:t>0</a:t>
              </a:r>
            </a:p>
          </p:txBody>
        </p:sp>
        <p:sp>
          <p:nvSpPr>
            <p:cNvPr id="154630" name="Rectangle 6">
              <a:extLst>
                <a:ext uri="{FF2B5EF4-FFF2-40B4-BE49-F238E27FC236}">
                  <a16:creationId xmlns:a16="http://schemas.microsoft.com/office/drawing/2014/main" id="{B9AE692B-54BB-C3E4-15E2-D69BDBB8E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9" y="2665"/>
              <a:ext cx="459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CF</a:t>
              </a:r>
              <a:r>
                <a:rPr lang="en-US" altLang="en-EG" sz="3200" b="1" baseline="-25000"/>
                <a:t>1</a:t>
              </a:r>
            </a:p>
          </p:txBody>
        </p:sp>
        <p:sp>
          <p:nvSpPr>
            <p:cNvPr id="154631" name="Line 7">
              <a:extLst>
                <a:ext uri="{FF2B5EF4-FFF2-40B4-BE49-F238E27FC236}">
                  <a16:creationId xmlns:a16="http://schemas.microsoft.com/office/drawing/2014/main" id="{6A416F24-02E0-B8C0-9399-4C748F900B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94" y="2304"/>
              <a:ext cx="0" cy="3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54632" name="Line 8">
              <a:extLst>
                <a:ext uri="{FF2B5EF4-FFF2-40B4-BE49-F238E27FC236}">
                  <a16:creationId xmlns:a16="http://schemas.microsoft.com/office/drawing/2014/main" id="{213CAC9D-69FB-9774-E516-29DB37C74A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86" y="2312"/>
              <a:ext cx="0" cy="3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54633" name="Line 9">
              <a:extLst>
                <a:ext uri="{FF2B5EF4-FFF2-40B4-BE49-F238E27FC236}">
                  <a16:creationId xmlns:a16="http://schemas.microsoft.com/office/drawing/2014/main" id="{0F4902C5-D83E-043F-7FAE-6F76CA39B0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4" y="2312"/>
              <a:ext cx="0" cy="3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54634" name="Line 10">
              <a:extLst>
                <a:ext uri="{FF2B5EF4-FFF2-40B4-BE49-F238E27FC236}">
                  <a16:creationId xmlns:a16="http://schemas.microsoft.com/office/drawing/2014/main" id="{AA224228-F3A2-70B7-592D-7DC4FCE39A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74" y="2312"/>
              <a:ext cx="0" cy="3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54635" name="Line 11">
              <a:extLst>
                <a:ext uri="{FF2B5EF4-FFF2-40B4-BE49-F238E27FC236}">
                  <a16:creationId xmlns:a16="http://schemas.microsoft.com/office/drawing/2014/main" id="{8931F332-6ECA-7D28-9F70-19FFC87015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2" y="2496"/>
              <a:ext cx="406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54636" name="Rectangle 12">
              <a:extLst>
                <a:ext uri="{FF2B5EF4-FFF2-40B4-BE49-F238E27FC236}">
                  <a16:creationId xmlns:a16="http://schemas.microsoft.com/office/drawing/2014/main" id="{D79F0826-0A41-65DA-1C95-93B8F99678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7" y="2665"/>
              <a:ext cx="459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CF</a:t>
              </a:r>
              <a:r>
                <a:rPr lang="en-US" altLang="en-EG" sz="3200" b="1" baseline="-25000"/>
                <a:t>2</a:t>
              </a:r>
            </a:p>
          </p:txBody>
        </p:sp>
        <p:sp>
          <p:nvSpPr>
            <p:cNvPr id="154637" name="Rectangle 13">
              <a:extLst>
                <a:ext uri="{FF2B5EF4-FFF2-40B4-BE49-F238E27FC236}">
                  <a16:creationId xmlns:a16="http://schemas.microsoft.com/office/drawing/2014/main" id="{68504CED-E6E7-0130-7614-B915D95C2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0" y="1903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0</a:t>
              </a:r>
            </a:p>
          </p:txBody>
        </p:sp>
        <p:sp>
          <p:nvSpPr>
            <p:cNvPr id="154638" name="Rectangle 14">
              <a:extLst>
                <a:ext uri="{FF2B5EF4-FFF2-40B4-BE49-F238E27FC236}">
                  <a16:creationId xmlns:a16="http://schemas.microsoft.com/office/drawing/2014/main" id="{70A28B73-5D4E-A932-606A-55935CCFB7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2" y="1903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1</a:t>
              </a:r>
            </a:p>
          </p:txBody>
        </p:sp>
        <p:sp>
          <p:nvSpPr>
            <p:cNvPr id="154639" name="Rectangle 15">
              <a:extLst>
                <a:ext uri="{FF2B5EF4-FFF2-40B4-BE49-F238E27FC236}">
                  <a16:creationId xmlns:a16="http://schemas.microsoft.com/office/drawing/2014/main" id="{2C36976F-6B73-9BA0-4FBE-E04250424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9" y="1903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2</a:t>
              </a:r>
            </a:p>
          </p:txBody>
        </p:sp>
        <p:sp>
          <p:nvSpPr>
            <p:cNvPr id="154640" name="Rectangle 16">
              <a:extLst>
                <a:ext uri="{FF2B5EF4-FFF2-40B4-BE49-F238E27FC236}">
                  <a16:creationId xmlns:a16="http://schemas.microsoft.com/office/drawing/2014/main" id="{0ECB8513-B645-B9DB-4760-082B751AAD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9" y="1903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3</a:t>
              </a:r>
            </a:p>
          </p:txBody>
        </p:sp>
        <p:sp>
          <p:nvSpPr>
            <p:cNvPr id="154641" name="Rectangle 17">
              <a:extLst>
                <a:ext uri="{FF2B5EF4-FFF2-40B4-BE49-F238E27FC236}">
                  <a16:creationId xmlns:a16="http://schemas.microsoft.com/office/drawing/2014/main" id="{97475A96-718B-F787-96D5-C6B2B5DF33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9" y="2255"/>
              <a:ext cx="325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400" b="1"/>
                <a:t>r%</a:t>
              </a:r>
            </a:p>
          </p:txBody>
        </p:sp>
      </p:grpSp>
      <p:sp>
        <p:nvSpPr>
          <p:cNvPr id="154642" name="Rectangle 18">
            <a:extLst>
              <a:ext uri="{FF2B5EF4-FFF2-40B4-BE49-F238E27FC236}">
                <a16:creationId xmlns:a16="http://schemas.microsoft.com/office/drawing/2014/main" id="{5AC4ADA0-442E-E78C-EA41-9C26F8A7AE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1" y="1600200"/>
            <a:ext cx="7751763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hangingPunct="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EG" sz="3200" b="1" u="sng" dirty="0">
                <a:latin typeface="Arial" panose="020B0604020202020204" pitchFamily="34" charset="0"/>
              </a:rPr>
              <a:t>Tick marks</a:t>
            </a:r>
            <a:r>
              <a:rPr lang="en-US" altLang="en-EG" sz="3200" b="1" dirty="0">
                <a:latin typeface="Arial" panose="020B0604020202020204" pitchFamily="34" charset="0"/>
              </a:rPr>
              <a:t> at ends of periods</a:t>
            </a:r>
          </a:p>
          <a:p>
            <a:pPr lvl="1" eaLnBrk="0" hangingPunct="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EG" sz="3200" b="1" dirty="0">
                <a:latin typeface="Arial" panose="020B0604020202020204" pitchFamily="34" charset="0"/>
              </a:rPr>
              <a:t>Time 0 is today; </a:t>
            </a:r>
          </a:p>
          <a:p>
            <a:pPr lvl="1" eaLnBrk="0" hangingPunct="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EG" sz="3200" b="1" dirty="0">
                <a:latin typeface="Arial" panose="020B0604020202020204" pitchFamily="34" charset="0"/>
              </a:rPr>
              <a:t>Time 1 is the </a:t>
            </a:r>
            <a:r>
              <a:rPr lang="en-US" altLang="en-EG" sz="3200" b="1" u="sng" dirty="0">
                <a:latin typeface="Arial" panose="020B0604020202020204" pitchFamily="34" charset="0"/>
              </a:rPr>
              <a:t>end</a:t>
            </a:r>
            <a:r>
              <a:rPr lang="en-US" altLang="en-EG" sz="3200" b="1" dirty="0">
                <a:latin typeface="Arial" panose="020B0604020202020204" pitchFamily="34" charset="0"/>
              </a:rPr>
              <a:t> of Period 1</a:t>
            </a:r>
          </a:p>
        </p:txBody>
      </p:sp>
      <p:sp>
        <p:nvSpPr>
          <p:cNvPr id="154643" name="Text Box 19">
            <a:extLst>
              <a:ext uri="{FF2B5EF4-FFF2-40B4-BE49-F238E27FC236}">
                <a16:creationId xmlns:a16="http://schemas.microsoft.com/office/drawing/2014/main" id="{6432B07D-6FCA-64C2-CAED-CD6C710C1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5715001"/>
            <a:ext cx="7467600" cy="37941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b="1"/>
              <a:t>+CF = Cash INFLOW   -CF = Cash OUTFLOW    PMT = Constant CF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4DB8E9-201E-B6E1-73F4-9D830424F1A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107"/>
    </mc:Choice>
    <mc:Fallback xmlns="">
      <p:transition spd="slow" advTm="17910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62AE1EE-DA0B-4C94-457C-70276B93CB9F}"/>
              </a:ext>
            </a:extLst>
          </p:cNvPr>
          <p:cNvSpPr/>
          <p:nvPr/>
        </p:nvSpPr>
        <p:spPr>
          <a:xfrm>
            <a:off x="822158" y="26260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5650" name="Rectangle 2">
            <a:extLst>
              <a:ext uri="{FF2B5EF4-FFF2-40B4-BE49-F238E27FC236}">
                <a16:creationId xmlns:a16="http://schemas.microsoft.com/office/drawing/2014/main" id="{2B86B082-0F50-4959-94CE-E587365FB6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89405" y="558341"/>
            <a:ext cx="8229600" cy="1249362"/>
          </a:xfrm>
          <a:ln/>
        </p:spPr>
        <p:txBody>
          <a:bodyPr>
            <a:normAutofit fontScale="90000"/>
          </a:bodyPr>
          <a:lstStyle/>
          <a:p>
            <a:r>
              <a:rPr lang="en-US" altLang="en-EG" dirty="0"/>
              <a:t>Time Line for a $100 Lump Sum due at the End of Year 2.</a:t>
            </a:r>
          </a:p>
        </p:txBody>
      </p:sp>
      <p:sp>
        <p:nvSpPr>
          <p:cNvPr id="155651" name="Rectangle 3">
            <a:extLst>
              <a:ext uri="{FF2B5EF4-FFF2-40B4-BE49-F238E27FC236}">
                <a16:creationId xmlns:a16="http://schemas.microsoft.com/office/drawing/2014/main" id="{95BCAECC-B52F-640C-8235-C956D5B8A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4788" y="4519614"/>
            <a:ext cx="80791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/>
              <a:t>100</a:t>
            </a:r>
          </a:p>
        </p:txBody>
      </p:sp>
      <p:sp>
        <p:nvSpPr>
          <p:cNvPr id="155652" name="Rectangle 4">
            <a:extLst>
              <a:ext uri="{FF2B5EF4-FFF2-40B4-BE49-F238E27FC236}">
                <a16:creationId xmlns:a16="http://schemas.microsoft.com/office/drawing/2014/main" id="{47ACF8F7-82ED-A9DD-F5F6-EBFAEF2A04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25" y="3336926"/>
            <a:ext cx="39113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/>
              <a:t>0</a:t>
            </a:r>
          </a:p>
        </p:txBody>
      </p:sp>
      <p:sp>
        <p:nvSpPr>
          <p:cNvPr id="155653" name="Rectangle 5">
            <a:extLst>
              <a:ext uri="{FF2B5EF4-FFF2-40B4-BE49-F238E27FC236}">
                <a16:creationId xmlns:a16="http://schemas.microsoft.com/office/drawing/2014/main" id="{6BB6E6A0-7618-7A68-5E97-8A2FD278E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8638" y="3336926"/>
            <a:ext cx="39113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/>
              <a:t>1</a:t>
            </a:r>
          </a:p>
        </p:txBody>
      </p:sp>
      <p:sp>
        <p:nvSpPr>
          <p:cNvPr id="155654" name="Rectangle 6">
            <a:extLst>
              <a:ext uri="{FF2B5EF4-FFF2-40B4-BE49-F238E27FC236}">
                <a16:creationId xmlns:a16="http://schemas.microsoft.com/office/drawing/2014/main" id="{AE6A2D06-91B8-0F0E-59DF-9C5C18F03D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7039" y="3336926"/>
            <a:ext cx="1405001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/>
              <a:t>2   Year</a:t>
            </a:r>
          </a:p>
        </p:txBody>
      </p:sp>
      <p:sp>
        <p:nvSpPr>
          <p:cNvPr id="155655" name="Rectangle 7">
            <a:extLst>
              <a:ext uri="{FF2B5EF4-FFF2-40B4-BE49-F238E27FC236}">
                <a16:creationId xmlns:a16="http://schemas.microsoft.com/office/drawing/2014/main" id="{0395B1A7-D2A2-733A-C351-61D7918B5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733800"/>
            <a:ext cx="516168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/>
              <a:t>r%</a:t>
            </a:r>
          </a:p>
        </p:txBody>
      </p:sp>
      <p:sp>
        <p:nvSpPr>
          <p:cNvPr id="155656" name="Line 8">
            <a:extLst>
              <a:ext uri="{FF2B5EF4-FFF2-40B4-BE49-F238E27FC236}">
                <a16:creationId xmlns:a16="http://schemas.microsoft.com/office/drawing/2014/main" id="{1774BD37-372E-0CD8-E761-EDBB80B3B62F}"/>
              </a:ext>
            </a:extLst>
          </p:cNvPr>
          <p:cNvSpPr>
            <a:spLocks noChangeShapeType="1"/>
          </p:cNvSpPr>
          <p:nvPr/>
        </p:nvSpPr>
        <p:spPr bwMode="auto">
          <a:xfrm>
            <a:off x="3403600" y="3854450"/>
            <a:ext cx="0" cy="584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55657" name="Line 9">
            <a:extLst>
              <a:ext uri="{FF2B5EF4-FFF2-40B4-BE49-F238E27FC236}">
                <a16:creationId xmlns:a16="http://schemas.microsoft.com/office/drawing/2014/main" id="{0ACF0CD7-68CA-0A32-CB1B-E0F0FE489ACA}"/>
              </a:ext>
            </a:extLst>
          </p:cNvPr>
          <p:cNvSpPr>
            <a:spLocks noChangeShapeType="1"/>
          </p:cNvSpPr>
          <p:nvPr/>
        </p:nvSpPr>
        <p:spPr bwMode="auto">
          <a:xfrm>
            <a:off x="8232775" y="3854450"/>
            <a:ext cx="0" cy="584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55658" name="Line 10">
            <a:extLst>
              <a:ext uri="{FF2B5EF4-FFF2-40B4-BE49-F238E27FC236}">
                <a16:creationId xmlns:a16="http://schemas.microsoft.com/office/drawing/2014/main" id="{BC468AF7-10F2-F90F-3781-7F7CC536FF66}"/>
              </a:ext>
            </a:extLst>
          </p:cNvPr>
          <p:cNvSpPr>
            <a:spLocks noChangeShapeType="1"/>
          </p:cNvSpPr>
          <p:nvPr/>
        </p:nvSpPr>
        <p:spPr bwMode="auto">
          <a:xfrm>
            <a:off x="5821363" y="3854450"/>
            <a:ext cx="0" cy="584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55659" name="Line 11">
            <a:extLst>
              <a:ext uri="{FF2B5EF4-FFF2-40B4-BE49-F238E27FC236}">
                <a16:creationId xmlns:a16="http://schemas.microsoft.com/office/drawing/2014/main" id="{1B76B501-E25F-FD28-38C1-08D4649269F8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4114800"/>
            <a:ext cx="48006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BD61C1-B1EF-9E31-BA42-9AB78C99A28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650"/>
    </mc:Choice>
    <mc:Fallback xmlns="">
      <p:transition spd="slow" advTm="7565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AC7899-6576-C2E0-A7C3-60302C656186}"/>
              </a:ext>
            </a:extLst>
          </p:cNvPr>
          <p:cNvSpPr/>
          <p:nvPr/>
        </p:nvSpPr>
        <p:spPr>
          <a:xfrm>
            <a:off x="762000" y="372979"/>
            <a:ext cx="10734675" cy="579922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6674" name="Rectangle 2">
            <a:extLst>
              <a:ext uri="{FF2B5EF4-FFF2-40B4-BE49-F238E27FC236}">
                <a16:creationId xmlns:a16="http://schemas.microsoft.com/office/drawing/2014/main" id="{3B6D78F6-D995-B998-6FDF-C5802E1F25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28600"/>
            <a:ext cx="8229600" cy="1143000"/>
          </a:xfrm>
          <a:ln/>
        </p:spPr>
        <p:txBody>
          <a:bodyPr/>
          <a:lstStyle/>
          <a:p>
            <a:r>
              <a:rPr lang="en-US" altLang="en-EG"/>
              <a:t>Future Values: General Formula</a:t>
            </a:r>
          </a:p>
        </p:txBody>
      </p:sp>
      <p:sp>
        <p:nvSpPr>
          <p:cNvPr id="156675" name="Rectangle 3">
            <a:extLst>
              <a:ext uri="{FF2B5EF4-FFF2-40B4-BE49-F238E27FC236}">
                <a16:creationId xmlns:a16="http://schemas.microsoft.com/office/drawing/2014/main" id="{4734B800-A345-70E2-1BF1-DB9399F70A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524000"/>
            <a:ext cx="7239000" cy="47244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EG" sz="4000">
                <a:solidFill>
                  <a:srgbClr val="CC0000"/>
                </a:solidFill>
              </a:rPr>
              <a:t>	  		</a:t>
            </a:r>
            <a:r>
              <a:rPr lang="en-US" altLang="en-EG" sz="4000">
                <a:latin typeface="Arial Rounded MT Bold" panose="020F0704030504030204" pitchFamily="34" charset="77"/>
              </a:rPr>
              <a:t>FV = PV(1 + r)</a:t>
            </a:r>
            <a:r>
              <a:rPr lang="en-US" altLang="en-EG" sz="4000" baseline="30000">
                <a:latin typeface="Arial Rounded MT Bold" panose="020F0704030504030204" pitchFamily="34" charset="77"/>
              </a:rPr>
              <a:t>t</a:t>
            </a:r>
            <a:endParaRPr lang="en-US" altLang="en-EG" sz="4000">
              <a:latin typeface="Arial Rounded MT Bold" panose="020F0704030504030204" pitchFamily="34" charset="77"/>
            </a:endParaRPr>
          </a:p>
          <a:p>
            <a:pPr lvl="1">
              <a:lnSpc>
                <a:spcPct val="90000"/>
              </a:lnSpc>
            </a:pPr>
            <a:endParaRPr lang="en-US" altLang="en-EG">
              <a:latin typeface="Arial Rounded MT Bold" panose="020F0704030504030204" pitchFamily="34" charset="77"/>
            </a:endParaRP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/>
              <a:t>	FV = future value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/>
              <a:t>	PV = present value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/>
              <a:t>	r = period interest rate, expressed 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/>
              <a:t>	     as a decimal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/>
              <a:t>	t = number of periods</a:t>
            </a:r>
          </a:p>
          <a:p>
            <a:pPr>
              <a:lnSpc>
                <a:spcPct val="90000"/>
              </a:lnSpc>
            </a:pPr>
            <a:r>
              <a:rPr lang="en-US" altLang="en-EG"/>
              <a:t>Future value interest factor = (1 + r)</a:t>
            </a:r>
            <a:r>
              <a:rPr lang="en-US" altLang="en-EG" baseline="30000"/>
              <a:t>t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/>
              <a:t>	Note: “y</a:t>
            </a:r>
            <a:r>
              <a:rPr lang="en-US" altLang="en-EG" baseline="30000"/>
              <a:t>x</a:t>
            </a:r>
            <a:r>
              <a:rPr lang="en-US" altLang="en-EG"/>
              <a:t>” key on your calculator</a:t>
            </a:r>
          </a:p>
        </p:txBody>
      </p:sp>
      <p:sp>
        <p:nvSpPr>
          <p:cNvPr id="156676" name="Rectangle 4">
            <a:extLst>
              <a:ext uri="{FF2B5EF4-FFF2-40B4-BE49-F238E27FC236}">
                <a16:creationId xmlns:a16="http://schemas.microsoft.com/office/drawing/2014/main" id="{3AA56401-2B28-344D-AA58-BF81FDAF9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1524000"/>
            <a:ext cx="4114800" cy="914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4743E0-1D2D-E169-B0DD-94A398FFEA8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737"/>
    </mc:Choice>
    <mc:Fallback xmlns="">
      <p:transition spd="slow" advTm="39573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B8327D6-E963-DF41-D01D-C5AEDEE1CB8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282" name="Rectangle 2">
            <a:extLst>
              <a:ext uri="{FF2B5EF4-FFF2-40B4-BE49-F238E27FC236}">
                <a16:creationId xmlns:a16="http://schemas.microsoft.com/office/drawing/2014/main" id="{FAAEE651-3CD7-778F-ED45-A9DC105195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Future Values – Example 1</a:t>
            </a:r>
          </a:p>
        </p:txBody>
      </p:sp>
      <p:sp>
        <p:nvSpPr>
          <p:cNvPr id="225283" name="Rectangle 3">
            <a:extLst>
              <a:ext uri="{FF2B5EF4-FFF2-40B4-BE49-F238E27FC236}">
                <a16:creationId xmlns:a16="http://schemas.microsoft.com/office/drawing/2014/main" id="{AC5356E6-B869-A7E0-F2A4-AA44777429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336676"/>
            <a:ext cx="7391400" cy="45307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Suppose you invest $100 for one year at 10% per year.  </a:t>
            </a:r>
          </a:p>
          <a:p>
            <a:pPr>
              <a:buFontTx/>
              <a:buNone/>
            </a:pPr>
            <a:r>
              <a:rPr lang="en-US" altLang="en-EG"/>
              <a:t>What is the future value in one year?</a:t>
            </a:r>
          </a:p>
          <a:p>
            <a:pPr lvl="1"/>
            <a:r>
              <a:rPr lang="en-US" altLang="en-EG" sz="3200"/>
              <a:t>Interest = 100(.10) = 10</a:t>
            </a:r>
          </a:p>
          <a:p>
            <a:pPr lvl="1"/>
            <a:r>
              <a:rPr lang="en-US" altLang="en-EG" sz="3200"/>
              <a:t>Value in one year </a:t>
            </a:r>
          </a:p>
          <a:p>
            <a:pPr lvl="2">
              <a:buFontTx/>
              <a:buNone/>
            </a:pPr>
            <a:r>
              <a:rPr lang="en-US" altLang="en-EG" sz="2800"/>
              <a:t>= Principal + interest </a:t>
            </a:r>
          </a:p>
          <a:p>
            <a:pPr lvl="2">
              <a:buFontTx/>
              <a:buNone/>
            </a:pPr>
            <a:r>
              <a:rPr lang="en-US" altLang="en-EG" sz="2800"/>
              <a:t>= 100 + 10 = 110</a:t>
            </a:r>
          </a:p>
          <a:p>
            <a:pPr lvl="1"/>
            <a:r>
              <a:rPr lang="en-US" altLang="en-EG" sz="3200"/>
              <a:t>Future Value (FV) </a:t>
            </a:r>
          </a:p>
          <a:p>
            <a:pPr lvl="2">
              <a:buFontTx/>
              <a:buNone/>
            </a:pPr>
            <a:r>
              <a:rPr lang="en-US" altLang="en-EG" sz="2800"/>
              <a:t>= 100(1 + .10) = 110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9EFA21-2323-C7F1-F4DB-907D1D7B903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170"/>
    </mc:Choice>
    <mc:Fallback xmlns="">
      <p:transition spd="slow" advTm="21317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F4AA4B-47AA-B558-AE54-937D462B34B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330" name="Rectangle 2">
            <a:extLst>
              <a:ext uri="{FF2B5EF4-FFF2-40B4-BE49-F238E27FC236}">
                <a16:creationId xmlns:a16="http://schemas.microsoft.com/office/drawing/2014/main" id="{611E5E37-9E1A-7873-290C-CFDCC65F1E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Future Values – Example 1</a:t>
            </a:r>
          </a:p>
        </p:txBody>
      </p:sp>
      <p:sp>
        <p:nvSpPr>
          <p:cNvPr id="227331" name="Rectangle 3">
            <a:extLst>
              <a:ext uri="{FF2B5EF4-FFF2-40B4-BE49-F238E27FC236}">
                <a16:creationId xmlns:a16="http://schemas.microsoft.com/office/drawing/2014/main" id="{023218AB-EF00-758E-1F35-BBEDC04A8B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447801"/>
            <a:ext cx="8229600" cy="45307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Suppose you leave the money in for another </a:t>
            </a:r>
          </a:p>
          <a:p>
            <a:pPr>
              <a:buFontTx/>
              <a:buNone/>
            </a:pPr>
            <a:r>
              <a:rPr lang="en-US" altLang="en-EG"/>
              <a:t>year.  How much will you have two years </a:t>
            </a:r>
          </a:p>
          <a:p>
            <a:pPr>
              <a:buFontTx/>
              <a:buNone/>
            </a:pPr>
            <a:r>
              <a:rPr lang="en-US" altLang="en-EG"/>
              <a:t>from now?</a:t>
            </a:r>
          </a:p>
          <a:p>
            <a:pPr lvl="1">
              <a:buFontTx/>
              <a:buNone/>
            </a:pPr>
            <a:endParaRPr lang="en-US" altLang="en-EG" sz="3200"/>
          </a:p>
          <a:p>
            <a:pPr lvl="1">
              <a:buFontTx/>
              <a:buNone/>
            </a:pPr>
            <a:r>
              <a:rPr lang="en-US" altLang="en-EG" sz="3200"/>
              <a:t>FV </a:t>
            </a:r>
            <a:r>
              <a:rPr lang="en-US" altLang="en-EG" sz="3600"/>
              <a:t>= 100(1.10)(1.10) </a:t>
            </a:r>
          </a:p>
          <a:p>
            <a:pPr lvl="2">
              <a:buFontTx/>
              <a:buNone/>
            </a:pPr>
            <a:r>
              <a:rPr lang="en-US" altLang="en-EG" sz="3200"/>
              <a:t>  </a:t>
            </a:r>
            <a:r>
              <a:rPr lang="en-US" altLang="en-EG" sz="3600"/>
              <a:t>= 100(1.10)</a:t>
            </a:r>
            <a:r>
              <a:rPr lang="en-US" altLang="en-EG" sz="3600" baseline="30000"/>
              <a:t>2</a:t>
            </a:r>
            <a:r>
              <a:rPr lang="en-US" altLang="en-EG" sz="3600"/>
              <a:t> = 121.00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396555-00F4-A086-7CEC-98C1628EA40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797"/>
    </mc:Choice>
    <mc:Fallback xmlns="">
      <p:transition spd="slow" advTm="12379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BF59ED4-AF4E-2F89-FDF2-A3D3126650A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098" name="Rectangle 2">
            <a:extLst>
              <a:ext uri="{FF2B5EF4-FFF2-40B4-BE49-F238E27FC236}">
                <a16:creationId xmlns:a16="http://schemas.microsoft.com/office/drawing/2014/main" id="{6A21151F-70CA-466F-58BC-F1AED9C3AD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dirty="0"/>
              <a:t>Effects of Compounding</a:t>
            </a:r>
          </a:p>
        </p:txBody>
      </p:sp>
      <p:sp>
        <p:nvSpPr>
          <p:cNvPr id="260099" name="Rectangle 3">
            <a:extLst>
              <a:ext uri="{FF2B5EF4-FFF2-40B4-BE49-F238E27FC236}">
                <a16:creationId xmlns:a16="http://schemas.microsoft.com/office/drawing/2014/main" id="{599BF6A4-9210-0E31-3037-F4D71F6DFE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447800"/>
            <a:ext cx="81534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3600"/>
              <a:t>Simple interest 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Interest earned only on the original principal</a:t>
            </a:r>
          </a:p>
          <a:p>
            <a:pPr>
              <a:lnSpc>
                <a:spcPct val="90000"/>
              </a:lnSpc>
            </a:pPr>
            <a:r>
              <a:rPr lang="en-US" altLang="en-EG" sz="3600"/>
              <a:t>Compound interest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Interest earned on principal and on interest received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“Interest on interest” – interest earned on reinvestment of previous interest payments</a:t>
            </a:r>
          </a:p>
        </p:txBody>
      </p:sp>
      <p:sp>
        <p:nvSpPr>
          <p:cNvPr id="260100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59EC4849-A265-3EEB-FBC7-557455B866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6248400"/>
            <a:ext cx="381000" cy="304800"/>
          </a:xfrm>
          <a:prstGeom prst="lef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60101" name="Text Box 5">
            <a:extLst>
              <a:ext uri="{FF2B5EF4-FFF2-40B4-BE49-F238E27FC236}">
                <a16:creationId xmlns:a16="http://schemas.microsoft.com/office/drawing/2014/main" id="{8EBAFA02-E0F1-B5B5-FC70-DE3C9C125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6172200"/>
            <a:ext cx="76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1400"/>
              <a:t>Return to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3E8A2C-92C7-A563-3481-73EFDB31699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981"/>
    </mc:Choice>
    <mc:Fallback xmlns="">
      <p:transition spd="slow" advTm="16998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C1A654C-341F-654D-9765-D6065F7DE9D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698" name="Rectangle 2">
            <a:extLst>
              <a:ext uri="{FF2B5EF4-FFF2-40B4-BE49-F238E27FC236}">
                <a16:creationId xmlns:a16="http://schemas.microsoft.com/office/drawing/2014/main" id="{3B3C7AD2-E090-E6E2-35C4-4CCFB17330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Effects of Compounding</a:t>
            </a:r>
          </a:p>
        </p:txBody>
      </p:sp>
      <p:sp>
        <p:nvSpPr>
          <p:cNvPr id="157699" name="Rectangle 3">
            <a:extLst>
              <a:ext uri="{FF2B5EF4-FFF2-40B4-BE49-F238E27FC236}">
                <a16:creationId xmlns:a16="http://schemas.microsoft.com/office/drawing/2014/main" id="{8F54D12E-E320-1958-D0BF-82394436B2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295400"/>
            <a:ext cx="81534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/>
              <a:t>Consider the previous example</a:t>
            </a:r>
          </a:p>
          <a:p>
            <a:pPr lvl="1">
              <a:lnSpc>
                <a:spcPct val="110000"/>
              </a:lnSpc>
            </a:pPr>
            <a:r>
              <a:rPr lang="en-US" altLang="en-EG" sz="3200"/>
              <a:t>FV w/simple interest 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altLang="en-EG" sz="3200"/>
              <a:t>	= 100 + 10 + 10 = 120</a:t>
            </a:r>
          </a:p>
          <a:p>
            <a:pPr lvl="1">
              <a:lnSpc>
                <a:spcPct val="110000"/>
              </a:lnSpc>
            </a:pPr>
            <a:r>
              <a:rPr lang="en-US" altLang="en-EG" sz="3200"/>
              <a:t>FV w/compound interest 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altLang="en-EG" sz="3200"/>
              <a:t>	=100(1.10)</a:t>
            </a:r>
            <a:r>
              <a:rPr lang="en-US" altLang="en-EG" sz="3200" baseline="30000"/>
              <a:t>2</a:t>
            </a:r>
            <a:r>
              <a:rPr lang="en-US" altLang="en-EG" sz="3200"/>
              <a:t> = 121.00 </a:t>
            </a:r>
          </a:p>
          <a:p>
            <a:pPr lvl="1">
              <a:lnSpc>
                <a:spcPct val="110000"/>
              </a:lnSpc>
            </a:pPr>
            <a:r>
              <a:rPr lang="en-US" altLang="en-EG" sz="3200"/>
              <a:t>The extra 1.00 comes from the interest of .10(10) = 1.00 earned on the first interest payment</a:t>
            </a:r>
          </a:p>
          <a:p>
            <a:pPr lvl="2">
              <a:buFontTx/>
              <a:buNone/>
            </a:pPr>
            <a:endParaRPr lang="en-US" altLang="en-EG" sz="28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CD4551-A92C-CA47-2C3C-717A3C07266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515"/>
    </mc:Choice>
    <mc:Fallback xmlns="">
      <p:transition spd="slow" advTm="9551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0D6DC3-AEA5-F75F-0734-657063D3A38F}"/>
              </a:ext>
            </a:extLst>
          </p:cNvPr>
          <p:cNvSpPr/>
          <p:nvPr/>
        </p:nvSpPr>
        <p:spPr>
          <a:xfrm>
            <a:off x="762000" y="274639"/>
            <a:ext cx="10734675" cy="589756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722" name="Rectangle 2">
            <a:extLst>
              <a:ext uri="{FF2B5EF4-FFF2-40B4-BE49-F238E27FC236}">
                <a16:creationId xmlns:a16="http://schemas.microsoft.com/office/drawing/2014/main" id="{0D7E01C2-CAFF-BB6C-A163-1FC918EB19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9"/>
            <a:ext cx="8229600" cy="790575"/>
          </a:xfrm>
          <a:ln/>
        </p:spPr>
        <p:txBody>
          <a:bodyPr/>
          <a:lstStyle/>
          <a:p>
            <a:r>
              <a:rPr lang="en-US" altLang="en-EG"/>
              <a:t>Texas Instruments BA-II Plus</a:t>
            </a:r>
          </a:p>
        </p:txBody>
      </p:sp>
      <p:sp>
        <p:nvSpPr>
          <p:cNvPr id="158723" name="Rectangle 3">
            <a:extLst>
              <a:ext uri="{FF2B5EF4-FFF2-40B4-BE49-F238E27FC236}">
                <a16:creationId xmlns:a16="http://schemas.microsoft.com/office/drawing/2014/main" id="{9BBC67E1-9142-A75C-1AAA-853FB07A36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524000"/>
            <a:ext cx="7010400" cy="2895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b="1">
                <a:latin typeface="BA-II Plus Symbols" pitchFamily="2" charset="2"/>
              </a:rPr>
              <a:t>0</a:t>
            </a:r>
            <a:r>
              <a:rPr lang="en-US" altLang="en-EG"/>
              <a:t> = future value		</a:t>
            </a:r>
          </a:p>
          <a:p>
            <a:pPr>
              <a:lnSpc>
                <a:spcPct val="90000"/>
              </a:lnSpc>
            </a:pPr>
            <a:r>
              <a:rPr lang="en-US" altLang="en-EG" b="1">
                <a:latin typeface="BA-II Plus Symbols" pitchFamily="2" charset="2"/>
              </a:rPr>
              <a:t>.</a:t>
            </a:r>
            <a:r>
              <a:rPr lang="en-US" altLang="en-EG">
                <a:latin typeface="BA-II Plus Symbols" pitchFamily="2" charset="2"/>
              </a:rPr>
              <a:t>b </a:t>
            </a:r>
            <a:r>
              <a:rPr lang="en-US" altLang="en-EG"/>
              <a:t>= present value	</a:t>
            </a:r>
          </a:p>
          <a:p>
            <a:pPr>
              <a:lnSpc>
                <a:spcPct val="90000"/>
              </a:lnSpc>
            </a:pPr>
            <a:r>
              <a:rPr lang="en-US" altLang="en-EG" b="1">
                <a:latin typeface="BA-II Plus Symbols" pitchFamily="2" charset="2"/>
              </a:rPr>
              <a:t>-</a:t>
            </a:r>
            <a:r>
              <a:rPr lang="en-US" altLang="en-EG"/>
              <a:t> = period interest rate   (r)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>
                <a:latin typeface="BA-II Plus Symbols" pitchFamily="2" charset="2"/>
              </a:rPr>
              <a:t>     </a:t>
            </a:r>
            <a:r>
              <a:rPr lang="en-US" altLang="en-EG" b="1">
                <a:latin typeface="BA-II Plus Symbols" pitchFamily="2" charset="2"/>
              </a:rPr>
              <a:t>,</a:t>
            </a:r>
            <a:r>
              <a:rPr lang="en-US" altLang="en-EG"/>
              <a:t>  = number of periods</a:t>
            </a:r>
          </a:p>
        </p:txBody>
      </p:sp>
      <p:sp>
        <p:nvSpPr>
          <p:cNvPr id="158724" name="AutoShape 4">
            <a:extLst>
              <a:ext uri="{FF2B5EF4-FFF2-40B4-BE49-F238E27FC236}">
                <a16:creationId xmlns:a16="http://schemas.microsoft.com/office/drawing/2014/main" id="{219309BB-A6D3-7EFA-19C0-B784C8DDE62E}"/>
              </a:ext>
            </a:extLst>
          </p:cNvPr>
          <p:cNvSpPr>
            <a:spLocks/>
          </p:cNvSpPr>
          <p:nvPr/>
        </p:nvSpPr>
        <p:spPr bwMode="auto">
          <a:xfrm>
            <a:off x="6019800" y="1371600"/>
            <a:ext cx="228600" cy="762000"/>
          </a:xfrm>
          <a:prstGeom prst="rightBrace">
            <a:avLst>
              <a:gd name="adj1" fmla="val 27778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58726" name="Text Box 6">
            <a:extLst>
              <a:ext uri="{FF2B5EF4-FFF2-40B4-BE49-F238E27FC236}">
                <a16:creationId xmlns:a16="http://schemas.microsoft.com/office/drawing/2014/main" id="{78F73A80-567D-EE25-7E5B-B9C4014CD6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1447800"/>
            <a:ext cx="243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b="1"/>
              <a:t>One of these MUST be negative</a:t>
            </a:r>
          </a:p>
        </p:txBody>
      </p:sp>
      <p:pic>
        <p:nvPicPr>
          <p:cNvPr id="158727" name="Picture 7">
            <a:extLst>
              <a:ext uri="{FF2B5EF4-FFF2-40B4-BE49-F238E27FC236}">
                <a16:creationId xmlns:a16="http://schemas.microsoft.com/office/drawing/2014/main" id="{8313682E-A8ED-1518-88BA-32BC8AA39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1" y="2438400"/>
            <a:ext cx="1954213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728" name="Rectangle 8">
            <a:extLst>
              <a:ext uri="{FF2B5EF4-FFF2-40B4-BE49-F238E27FC236}">
                <a16:creationId xmlns:a16="http://schemas.microsoft.com/office/drawing/2014/main" id="{756DA35B-EE66-9375-4182-C473BC7B53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4114800"/>
            <a:ext cx="1828800" cy="304800"/>
          </a:xfrm>
          <a:prstGeom prst="rect">
            <a:avLst/>
          </a:prstGeom>
          <a:noFill/>
          <a:ln w="28575" cap="sq">
            <a:solidFill>
              <a:srgbClr val="CC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58729" name="Rectangle 9">
            <a:extLst>
              <a:ext uri="{FF2B5EF4-FFF2-40B4-BE49-F238E27FC236}">
                <a16:creationId xmlns:a16="http://schemas.microsoft.com/office/drawing/2014/main" id="{558E8662-0DAE-E603-CBE2-92F54D6015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4343400"/>
            <a:ext cx="6248400" cy="990600"/>
          </a:xfrm>
          <a:prstGeom prst="rect">
            <a:avLst/>
          </a:prstGeom>
          <a:solidFill>
            <a:srgbClr val="C0C0C0"/>
          </a:solidFill>
          <a:ln w="28575" cap="sq">
            <a:solidFill>
              <a:srgbClr val="CC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58730" name="Text Box 10">
            <a:extLst>
              <a:ext uri="{FF2B5EF4-FFF2-40B4-BE49-F238E27FC236}">
                <a16:creationId xmlns:a16="http://schemas.microsoft.com/office/drawing/2014/main" id="{69A16018-B604-A370-7286-FCBB0ED66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4564064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EG" sz="2000" b="1">
                <a:latin typeface="BA-II Plus Symbols" pitchFamily="2" charset="2"/>
              </a:rPr>
              <a:t>,     -    .    /    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54C1D3-0364-7B10-6D76-3E22A56A365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47"/>
    </mc:Choice>
    <mc:Fallback xmlns="">
      <p:transition spd="slow" advTm="2464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464706-C293-FDAB-5E71-9638CE4B745F}"/>
              </a:ext>
            </a:extLst>
          </p:cNvPr>
          <p:cNvSpPr/>
          <p:nvPr/>
        </p:nvSpPr>
        <p:spPr>
          <a:xfrm>
            <a:off x="965849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690" name="Rectangle 2">
            <a:extLst>
              <a:ext uri="{FF2B5EF4-FFF2-40B4-BE49-F238E27FC236}">
                <a16:creationId xmlns:a16="http://schemas.microsoft.com/office/drawing/2014/main" id="{E381E29B-73AB-674A-6857-865BC9FAB5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666750"/>
            <a:ext cx="8229600" cy="790575"/>
          </a:xfrm>
          <a:ln/>
        </p:spPr>
        <p:txBody>
          <a:bodyPr/>
          <a:lstStyle/>
          <a:p>
            <a:r>
              <a:rPr lang="en-US" altLang="en-EG" dirty="0"/>
              <a:t>Texas Instruments BA-II Plus</a:t>
            </a:r>
          </a:p>
        </p:txBody>
      </p:sp>
      <p:sp>
        <p:nvSpPr>
          <p:cNvPr id="242691" name="Rectangle 3">
            <a:extLst>
              <a:ext uri="{FF2B5EF4-FFF2-40B4-BE49-F238E27FC236}">
                <a16:creationId xmlns:a16="http://schemas.microsoft.com/office/drawing/2014/main" id="{7908037A-084E-9BC6-BDBF-97FEDE4370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02427" y="1700212"/>
            <a:ext cx="8212138" cy="4572000"/>
          </a:xfrm>
        </p:spPr>
        <p:txBody>
          <a:bodyPr/>
          <a:lstStyle/>
          <a:p>
            <a:r>
              <a:rPr lang="en-US" altLang="en-EG" b="1" dirty="0">
                <a:latin typeface="BA-II Plus Symbols" pitchFamily="2" charset="2"/>
              </a:rPr>
              <a:t>-</a:t>
            </a:r>
            <a:r>
              <a:rPr lang="en-US" altLang="en-EG" dirty="0"/>
              <a:t> = period interest rate   (r)</a:t>
            </a:r>
          </a:p>
          <a:p>
            <a:pPr lvl="1">
              <a:buFontTx/>
              <a:buNone/>
            </a:pPr>
            <a:r>
              <a:rPr lang="en-US" altLang="en-EG" dirty="0"/>
              <a:t>	</a:t>
            </a:r>
            <a:r>
              <a:rPr lang="en-US" altLang="en-EG" b="1" dirty="0">
                <a:latin typeface="BA-II Plus Symbols" pitchFamily="2" charset="2"/>
              </a:rPr>
              <a:t>[</a:t>
            </a:r>
            <a:r>
              <a:rPr lang="en-US" altLang="en-EG" dirty="0"/>
              <a:t> must equal 1 for the</a:t>
            </a:r>
            <a:r>
              <a:rPr lang="en-US" altLang="en-EG" b="1" dirty="0"/>
              <a:t> </a:t>
            </a:r>
            <a:r>
              <a:rPr lang="en-US" altLang="en-EG" b="1" dirty="0">
                <a:latin typeface="BA-II Plus Symbols" pitchFamily="2" charset="2"/>
              </a:rPr>
              <a:t>-</a:t>
            </a:r>
            <a:r>
              <a:rPr lang="en-US" altLang="en-EG" dirty="0"/>
              <a:t> to be the period 	rate  (</a:t>
            </a:r>
            <a:r>
              <a:rPr lang="en-US" altLang="en-EG" b="1" dirty="0">
                <a:latin typeface="BA-II Plus Symbols" pitchFamily="2" charset="2"/>
              </a:rPr>
              <a:t>[</a:t>
            </a:r>
            <a:r>
              <a:rPr lang="en-US" altLang="en-EG" dirty="0"/>
              <a:t> = 1 = default on new BAII+)</a:t>
            </a:r>
          </a:p>
          <a:p>
            <a:pPr lvl="1">
              <a:buFontTx/>
              <a:buNone/>
            </a:pPr>
            <a:r>
              <a:rPr lang="en-US" altLang="en-EG" dirty="0"/>
              <a:t>	Interest is entered as a percent, not a decimal</a:t>
            </a:r>
          </a:p>
          <a:p>
            <a:pPr lvl="2"/>
            <a:r>
              <a:rPr lang="en-US" altLang="en-EG" dirty="0"/>
              <a:t>5% interest = “5”, not “.05”</a:t>
            </a:r>
          </a:p>
          <a:p>
            <a:r>
              <a:rPr lang="en-US" altLang="en-EG" b="1" dirty="0">
                <a:latin typeface="BA-II Plus Symbols" pitchFamily="2" charset="2"/>
              </a:rPr>
              <a:t>/</a:t>
            </a:r>
            <a:r>
              <a:rPr lang="en-US" altLang="en-EG" dirty="0"/>
              <a:t> = 0 for this chapter only!</a:t>
            </a:r>
          </a:p>
          <a:p>
            <a:r>
              <a:rPr lang="en-US" altLang="en-EG" dirty="0"/>
              <a:t>Clear the registers before each problem</a:t>
            </a:r>
          </a:p>
          <a:p>
            <a:pPr lvl="1">
              <a:buFontTx/>
              <a:buNone/>
            </a:pPr>
            <a:r>
              <a:rPr lang="en-US" altLang="en-EG" dirty="0"/>
              <a:t>	</a:t>
            </a:r>
            <a:r>
              <a:rPr lang="en-US" altLang="en-EG" b="1" dirty="0">
                <a:latin typeface="BA-II Plus Symbols" pitchFamily="2" charset="2"/>
              </a:rPr>
              <a:t>&amp;^</a:t>
            </a:r>
            <a:endParaRPr lang="en-US" altLang="en-EG" b="1" dirty="0"/>
          </a:p>
          <a:p>
            <a:pPr lvl="1">
              <a:buFontTx/>
              <a:buNone/>
            </a:pPr>
            <a:r>
              <a:rPr lang="en-US" altLang="en-EG" dirty="0"/>
              <a:t>	Or reenter each field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614AD8-8BB2-F0C6-F727-86EEC88D634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9"/>
    </mc:Choice>
    <mc:Fallback xmlns="">
      <p:transition spd="slow" advTm="345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9DBDF7-B9D9-2EBD-12C9-258DC6D9CC3C}"/>
              </a:ext>
            </a:extLst>
          </p:cNvPr>
          <p:cNvSpPr/>
          <p:nvPr/>
        </p:nvSpPr>
        <p:spPr>
          <a:xfrm>
            <a:off x="728662" y="55216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954" name="Rectangle 2">
            <a:extLst>
              <a:ext uri="{FF2B5EF4-FFF2-40B4-BE49-F238E27FC236}">
                <a16:creationId xmlns:a16="http://schemas.microsoft.com/office/drawing/2014/main" id="{10D9E9FC-62E0-F491-706B-4E91EB372A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3955" name="Rectangle 3">
            <a:extLst>
              <a:ext uri="{FF2B5EF4-FFF2-40B4-BE49-F238E27FC236}">
                <a16:creationId xmlns:a16="http://schemas.microsoft.com/office/drawing/2014/main" id="{1B30AEF4-39AF-B90E-B64C-AA315EDC7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3957" name="Rectangle 5">
            <a:extLst>
              <a:ext uri="{FF2B5EF4-FFF2-40B4-BE49-F238E27FC236}">
                <a16:creationId xmlns:a16="http://schemas.microsoft.com/office/drawing/2014/main" id="{0A24006C-4137-E2B8-EF89-35363D4A95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Set number of decimal places to display </a:t>
            </a:r>
          </a:p>
          <a:p>
            <a:pPr lvl="1"/>
            <a:r>
              <a:rPr lang="en-US" altLang="en-EG" sz="3200" dirty="0"/>
              <a:t>Press </a:t>
            </a:r>
            <a:r>
              <a:rPr lang="en-US" altLang="en-EG" sz="3200" b="1" dirty="0">
                <a:latin typeface="BA-II Plus Symbols" pitchFamily="2" charset="2"/>
              </a:rPr>
              <a:t>&amp;</a:t>
            </a:r>
            <a:r>
              <a:rPr lang="en-US" altLang="en-EG" sz="3200" dirty="0"/>
              <a:t> key, </a:t>
            </a:r>
          </a:p>
          <a:p>
            <a:pPr lvl="1"/>
            <a:r>
              <a:rPr lang="en-US" altLang="en-EG" sz="3200" dirty="0"/>
              <a:t>Press </a:t>
            </a:r>
            <a:r>
              <a:rPr lang="en-US" altLang="en-EG" sz="3200" b="1" dirty="0">
                <a:latin typeface="BA-II Plus Symbols" pitchFamily="2" charset="2"/>
              </a:rPr>
              <a:t>|</a:t>
            </a:r>
            <a:r>
              <a:rPr lang="en-US" altLang="en-EG" sz="3200" dirty="0"/>
              <a:t> key (above “.”), </a:t>
            </a:r>
          </a:p>
          <a:p>
            <a:pPr lvl="1"/>
            <a:r>
              <a:rPr lang="en-US" altLang="en-EG" sz="3200" dirty="0"/>
              <a:t>Enter desired decimal places (e.g., </a:t>
            </a:r>
            <a:r>
              <a:rPr lang="en-US" altLang="en-EG" sz="3200" b="1" dirty="0"/>
              <a:t>4</a:t>
            </a:r>
            <a:r>
              <a:rPr lang="en-US" altLang="en-EG" sz="3200" dirty="0"/>
              <a:t>).</a:t>
            </a:r>
          </a:p>
          <a:p>
            <a:pPr lvl="1"/>
            <a:r>
              <a:rPr lang="en-US" altLang="en-EG" sz="3200" dirty="0"/>
              <a:t>Press </a:t>
            </a:r>
            <a:r>
              <a:rPr lang="en-US" altLang="en-EG" sz="3200" b="1" dirty="0">
                <a:latin typeface="BA-II Plus Symbols" pitchFamily="2" charset="2"/>
              </a:rPr>
              <a:t>&amp;U</a:t>
            </a:r>
            <a:r>
              <a:rPr lang="en-US" altLang="en-EG" sz="3200" dirty="0"/>
              <a:t> to set the displayed choice.</a:t>
            </a:r>
          </a:p>
          <a:p>
            <a:pPr lvl="1"/>
            <a:endParaRPr lang="en-US" altLang="en-EG" sz="3200" dirty="0"/>
          </a:p>
        </p:txBody>
      </p:sp>
      <p:sp>
        <p:nvSpPr>
          <p:cNvPr id="253959" name="Rectangle 7">
            <a:extLst>
              <a:ext uri="{FF2B5EF4-FFF2-40B4-BE49-F238E27FC236}">
                <a16:creationId xmlns:a16="http://schemas.microsoft.com/office/drawing/2014/main" id="{2DD52623-1521-0EC8-0680-2DB4F6E88B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81037"/>
            <a:ext cx="10515600" cy="1325563"/>
          </a:xfrm>
          <a:noFill/>
          <a:ln>
            <a:noFill/>
          </a:ln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r>
              <a:rPr lang="en-US" altLang="en-EG" dirty="0"/>
              <a:t>Texas Instruments BA-II Plus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296893-9023-E019-3319-12DD689A150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5"/>
    </mc:Choice>
    <mc:Fallback xmlns="">
      <p:transition spd="slow" advTm="321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6FB953-628D-CBF4-8C7E-43DFE768BADB}"/>
              </a:ext>
            </a:extLst>
          </p:cNvPr>
          <p:cNvSpPr/>
          <p:nvPr/>
        </p:nvSpPr>
        <p:spPr>
          <a:xfrm>
            <a:off x="838200" y="80848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4978" name="Rectangle 2">
            <a:extLst>
              <a:ext uri="{FF2B5EF4-FFF2-40B4-BE49-F238E27FC236}">
                <a16:creationId xmlns:a16="http://schemas.microsoft.com/office/drawing/2014/main" id="{1232AAE7-87B2-41C5-EB48-3C9BEF04F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4979" name="Rectangle 3">
            <a:extLst>
              <a:ext uri="{FF2B5EF4-FFF2-40B4-BE49-F238E27FC236}">
                <a16:creationId xmlns:a16="http://schemas.microsoft.com/office/drawing/2014/main" id="{DA765649-685C-97D3-3065-427D9DAE3F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4981" name="Rectangle 5">
            <a:extLst>
              <a:ext uri="{FF2B5EF4-FFF2-40B4-BE49-F238E27FC236}">
                <a16:creationId xmlns:a16="http://schemas.microsoft.com/office/drawing/2014/main" id="{EDC7608B-95C2-74F3-3D45-F8EF86257F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981647"/>
            <a:ext cx="10515600" cy="4351338"/>
          </a:xfrm>
        </p:spPr>
        <p:txBody>
          <a:bodyPr/>
          <a:lstStyle/>
          <a:p>
            <a:r>
              <a:rPr lang="en-US" altLang="en-EG" dirty="0"/>
              <a:t>Be sure “payment per period” is set to “1” </a:t>
            </a:r>
          </a:p>
          <a:p>
            <a:pPr lvl="1"/>
            <a:r>
              <a:rPr lang="en-US" altLang="en-EG" sz="3200" dirty="0"/>
              <a:t>Press</a:t>
            </a:r>
            <a:r>
              <a:rPr lang="en-US" altLang="en-EG" sz="3200" b="1" dirty="0"/>
              <a:t> </a:t>
            </a:r>
            <a:r>
              <a:rPr lang="en-US" altLang="en-EG" sz="3200" b="1" dirty="0">
                <a:latin typeface="BA-II Plus Symbols" pitchFamily="2" charset="2"/>
              </a:rPr>
              <a:t>&amp;</a:t>
            </a:r>
            <a:r>
              <a:rPr lang="en-US" altLang="en-EG" sz="3200" dirty="0"/>
              <a:t> key, </a:t>
            </a:r>
          </a:p>
          <a:p>
            <a:pPr lvl="1"/>
            <a:r>
              <a:rPr lang="en-US" altLang="en-EG" sz="3200" dirty="0"/>
              <a:t>Press </a:t>
            </a:r>
            <a:r>
              <a:rPr lang="en-US" altLang="en-EG" sz="3200" b="1" dirty="0">
                <a:latin typeface="BA-II Plus Symbols" pitchFamily="2" charset="2"/>
              </a:rPr>
              <a:t>[</a:t>
            </a:r>
            <a:r>
              <a:rPr lang="en-US" altLang="en-EG" sz="3200" dirty="0"/>
              <a:t> (above </a:t>
            </a:r>
            <a:r>
              <a:rPr lang="en-US" altLang="en-EG" sz="3200" b="1" dirty="0">
                <a:latin typeface="BA-II Plus Symbols" pitchFamily="2" charset="2"/>
              </a:rPr>
              <a:t>-</a:t>
            </a:r>
            <a:r>
              <a:rPr lang="en-US" altLang="en-EG" sz="3200" dirty="0"/>
              <a:t>), </a:t>
            </a:r>
          </a:p>
          <a:p>
            <a:pPr lvl="1"/>
            <a:r>
              <a:rPr lang="en-US" altLang="en-EG" sz="3200" dirty="0"/>
              <a:t>Enter “1”, </a:t>
            </a:r>
          </a:p>
          <a:p>
            <a:pPr lvl="1"/>
            <a:r>
              <a:rPr lang="en-US" altLang="en-EG" sz="3200" dirty="0"/>
              <a:t>Press </a:t>
            </a:r>
            <a:r>
              <a:rPr lang="en-US" altLang="en-EG" sz="3200" b="1" dirty="0">
                <a:latin typeface="BA-II Plus Symbols" pitchFamily="2" charset="2"/>
              </a:rPr>
              <a:t>!</a:t>
            </a:r>
            <a:endParaRPr lang="en-US" altLang="en-EG" sz="3200" b="1" dirty="0"/>
          </a:p>
          <a:p>
            <a:pPr lvl="1"/>
            <a:r>
              <a:rPr lang="en-US" altLang="en-EG" sz="3200" dirty="0"/>
              <a:t>Press </a:t>
            </a:r>
            <a:r>
              <a:rPr lang="en-US" altLang="en-EG" sz="3200" b="1" dirty="0">
                <a:latin typeface="BA-II Plus Symbols" pitchFamily="2" charset="2"/>
              </a:rPr>
              <a:t>&amp;U</a:t>
            </a:r>
            <a:endParaRPr lang="en-US" altLang="en-EG" sz="3200" b="1" dirty="0"/>
          </a:p>
        </p:txBody>
      </p:sp>
      <p:sp>
        <p:nvSpPr>
          <p:cNvPr id="254983" name="Rectangle 7">
            <a:extLst>
              <a:ext uri="{FF2B5EF4-FFF2-40B4-BE49-F238E27FC236}">
                <a16:creationId xmlns:a16="http://schemas.microsoft.com/office/drawing/2014/main" id="{373B289E-C1E3-4FBE-D150-50EBAD2D4D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006821"/>
            <a:ext cx="10515600" cy="1325563"/>
          </a:xfrm>
          <a:noFill/>
          <a:ln>
            <a:noFill/>
          </a:ln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r>
              <a:rPr lang="en-US" altLang="en-EG" dirty="0"/>
              <a:t>Texas Instruments BA-II Plus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B438D3-5E5B-B6B2-DE50-B0F37418C17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4"/>
    </mc:Choice>
    <mc:Fallback xmlns="">
      <p:transition spd="slow" advTm="565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188C919-3404-FD9C-96BA-0CB8BA9435C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02" name="Rectangle 2">
            <a:extLst>
              <a:ext uri="{FF2B5EF4-FFF2-40B4-BE49-F238E27FC236}">
                <a16:creationId xmlns:a16="http://schemas.microsoft.com/office/drawing/2014/main" id="{438E5DF0-3A97-43AD-365A-37812F8AA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6003" name="Rectangle 3">
            <a:extLst>
              <a:ext uri="{FF2B5EF4-FFF2-40B4-BE49-F238E27FC236}">
                <a16:creationId xmlns:a16="http://schemas.microsoft.com/office/drawing/2014/main" id="{2731E109-6DE2-A11E-13CB-410FBB5DA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6004" name="Rectangle 4">
            <a:extLst>
              <a:ext uri="{FF2B5EF4-FFF2-40B4-BE49-F238E27FC236}">
                <a16:creationId xmlns:a16="http://schemas.microsoft.com/office/drawing/2014/main" id="{7BD72692-FA65-4B0B-2939-7F871E986B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4000"/>
              <a:t>TI BAII+: Set Time Value Parameters</a:t>
            </a:r>
          </a:p>
        </p:txBody>
      </p:sp>
      <p:sp>
        <p:nvSpPr>
          <p:cNvPr id="256005" name="Rectangle 5">
            <a:extLst>
              <a:ext uri="{FF2B5EF4-FFF2-40B4-BE49-F238E27FC236}">
                <a16:creationId xmlns:a16="http://schemas.microsoft.com/office/drawing/2014/main" id="{8D2DC57C-9592-18BA-C659-4E4C5D4388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1"/>
            <a:ext cx="8229600" cy="4530725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/>
              <a:t>Be sure calculator is set for cash flows at the END of each period</a:t>
            </a:r>
          </a:p>
          <a:p>
            <a:pPr>
              <a:lnSpc>
                <a:spcPct val="110000"/>
              </a:lnSpc>
            </a:pPr>
            <a:r>
              <a:rPr lang="en-US" altLang="en-EG"/>
              <a:t>To set </a:t>
            </a:r>
            <a:r>
              <a:rPr lang="en-US" altLang="en-EG" b="1"/>
              <a:t>END</a:t>
            </a:r>
            <a:r>
              <a:rPr lang="en-US" altLang="en-EG"/>
              <a:t> (for cash flows occurring at the end of the period), </a:t>
            </a:r>
          </a:p>
          <a:p>
            <a:pPr lvl="1">
              <a:lnSpc>
                <a:spcPct val="110000"/>
              </a:lnSpc>
            </a:pPr>
            <a:r>
              <a:rPr lang="en-US" altLang="en-EG" sz="2000"/>
              <a:t>Press </a:t>
            </a:r>
            <a:r>
              <a:rPr lang="en-US" altLang="en-EG" sz="2000" b="1">
                <a:latin typeface="BA-II Plus Symbols" pitchFamily="2" charset="2"/>
              </a:rPr>
              <a:t>&amp;</a:t>
            </a:r>
            <a:r>
              <a:rPr lang="en-US" altLang="en-EG" sz="2000"/>
              <a:t> key, </a:t>
            </a:r>
          </a:p>
          <a:p>
            <a:pPr lvl="1">
              <a:lnSpc>
                <a:spcPct val="110000"/>
              </a:lnSpc>
            </a:pPr>
            <a:r>
              <a:rPr lang="en-US" altLang="en-EG" sz="2000"/>
              <a:t>Press </a:t>
            </a:r>
            <a:r>
              <a:rPr lang="en-US" altLang="en-EG" sz="2000" b="1">
                <a:latin typeface="BA-II Plus Symbols" pitchFamily="2" charset="2"/>
              </a:rPr>
              <a:t>]</a:t>
            </a:r>
            <a:r>
              <a:rPr lang="en-US" altLang="en-EG" sz="2000" b="1"/>
              <a:t> </a:t>
            </a:r>
            <a:r>
              <a:rPr lang="en-US" altLang="en-EG" sz="2000"/>
              <a:t>(above </a:t>
            </a:r>
            <a:r>
              <a:rPr lang="en-US" altLang="en-EG" sz="2000" b="1">
                <a:latin typeface="BA-II Plus Symbols" pitchFamily="2" charset="2"/>
              </a:rPr>
              <a:t>/</a:t>
            </a:r>
            <a:r>
              <a:rPr lang="en-US" altLang="en-EG" sz="2000"/>
              <a:t>). </a:t>
            </a:r>
          </a:p>
          <a:p>
            <a:pPr lvl="2">
              <a:lnSpc>
                <a:spcPct val="110000"/>
              </a:lnSpc>
            </a:pPr>
            <a:r>
              <a:rPr lang="en-US" altLang="en-EG"/>
              <a:t>This is a toggle switch.  The default is END.</a:t>
            </a:r>
          </a:p>
          <a:p>
            <a:pPr lvl="2">
              <a:lnSpc>
                <a:spcPct val="110000"/>
              </a:lnSpc>
            </a:pPr>
            <a:r>
              <a:rPr lang="en-US" altLang="en-EG"/>
              <a:t>To change to BEGIN, hit </a:t>
            </a:r>
            <a:r>
              <a:rPr lang="en-US" altLang="en-EG" b="1">
                <a:latin typeface="BA-II Plus Symbols" pitchFamily="2" charset="2"/>
              </a:rPr>
              <a:t>&amp;V</a:t>
            </a:r>
            <a:r>
              <a:rPr lang="en-US" altLang="en-EG"/>
              <a:t> (above </a:t>
            </a:r>
            <a:r>
              <a:rPr lang="en-US" altLang="en-EG" b="1">
                <a:latin typeface="BA-II Plus Symbols" pitchFamily="2" charset="2"/>
              </a:rPr>
              <a:t>!</a:t>
            </a:r>
            <a:r>
              <a:rPr lang="en-US" altLang="en-EG"/>
              <a:t>) to go back and forth. </a:t>
            </a:r>
          </a:p>
          <a:p>
            <a:pPr lvl="1">
              <a:lnSpc>
                <a:spcPct val="110000"/>
              </a:lnSpc>
            </a:pPr>
            <a:r>
              <a:rPr lang="en-US" altLang="en-EG" sz="2000"/>
              <a:t>Press </a:t>
            </a:r>
            <a:r>
              <a:rPr lang="en-US" altLang="en-EG" sz="2000" b="1">
                <a:latin typeface="BA-II Plus Symbols" pitchFamily="2" charset="2"/>
              </a:rPr>
              <a:t>&amp;U</a:t>
            </a:r>
            <a:r>
              <a:rPr lang="en-US" altLang="en-EG" sz="2000"/>
              <a:t> to set the displayed choice.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65BAD9-5D1A-1F5A-2344-6E36C571D9F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82"/>
    </mc:Choice>
    <mc:Fallback xmlns="">
      <p:transition spd="slow" advTm="658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DC09415-4DF6-50F3-43E4-4E4F47059040}"/>
              </a:ext>
            </a:extLst>
          </p:cNvPr>
          <p:cNvSpPr/>
          <p:nvPr/>
        </p:nvSpPr>
        <p:spPr>
          <a:xfrm>
            <a:off x="728662" y="506412"/>
            <a:ext cx="10734675" cy="584517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0770" name="Rectangle 2">
            <a:extLst>
              <a:ext uri="{FF2B5EF4-FFF2-40B4-BE49-F238E27FC236}">
                <a16:creationId xmlns:a16="http://schemas.microsoft.com/office/drawing/2014/main" id="{ADFD28E3-8F04-378B-7D19-17091B71BF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9469" y="158245"/>
            <a:ext cx="10515600" cy="1325563"/>
          </a:xfrm>
          <a:ln/>
        </p:spPr>
        <p:txBody>
          <a:bodyPr/>
          <a:lstStyle/>
          <a:p>
            <a:r>
              <a:rPr lang="en-US" altLang="en-EG" dirty="0"/>
              <a:t>Future Values – Example 2</a:t>
            </a:r>
          </a:p>
        </p:txBody>
      </p:sp>
      <p:sp>
        <p:nvSpPr>
          <p:cNvPr id="160771" name="Rectangle 3">
            <a:extLst>
              <a:ext uri="{FF2B5EF4-FFF2-40B4-BE49-F238E27FC236}">
                <a16:creationId xmlns:a16="http://schemas.microsoft.com/office/drawing/2014/main" id="{08789297-74E9-572D-A5DA-65AD2A8734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447800"/>
            <a:ext cx="8212138" cy="1447800"/>
          </a:xfrm>
        </p:spPr>
        <p:txBody>
          <a:bodyPr/>
          <a:lstStyle/>
          <a:p>
            <a:r>
              <a:rPr lang="en-US" altLang="en-EG"/>
              <a:t>Suppose you invest the $100 from the previous example for 5 years. How much would you have?</a:t>
            </a:r>
          </a:p>
        </p:txBody>
      </p:sp>
      <p:sp>
        <p:nvSpPr>
          <p:cNvPr id="160772" name="Text Box 4">
            <a:extLst>
              <a:ext uri="{FF2B5EF4-FFF2-40B4-BE49-F238E27FC236}">
                <a16:creationId xmlns:a16="http://schemas.microsoft.com/office/drawing/2014/main" id="{A341516C-8F6D-318A-F61C-834BBF80C6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2621973"/>
            <a:ext cx="5486400" cy="2889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2600" b="1"/>
              <a:t>Formula Solution:</a:t>
            </a:r>
          </a:p>
          <a:p>
            <a:pPr algn="l">
              <a:spcBef>
                <a:spcPct val="50000"/>
              </a:spcBef>
            </a:pPr>
            <a:r>
              <a:rPr lang="en-US" altLang="en-EG" sz="2600" b="1"/>
              <a:t>           FV	=PV(1+r)</a:t>
            </a:r>
            <a:r>
              <a:rPr lang="en-US" altLang="en-EG" sz="2600" b="1" baseline="30000"/>
              <a:t>t</a:t>
            </a:r>
          </a:p>
          <a:p>
            <a:pPr algn="l">
              <a:spcBef>
                <a:spcPct val="50000"/>
              </a:spcBef>
            </a:pPr>
            <a:r>
              <a:rPr lang="en-US" altLang="en-EG" sz="2600" b="1" baseline="30000"/>
              <a:t>		</a:t>
            </a:r>
            <a:r>
              <a:rPr lang="en-US" altLang="en-EG" sz="2600" b="1"/>
              <a:t>=100(1.10)</a:t>
            </a:r>
            <a:r>
              <a:rPr lang="en-US" altLang="en-EG" sz="2600" b="1" baseline="30000"/>
              <a:t>5</a:t>
            </a:r>
            <a:endParaRPr lang="en-US" altLang="en-EG" sz="2600" b="1"/>
          </a:p>
          <a:p>
            <a:pPr algn="l">
              <a:spcBef>
                <a:spcPct val="50000"/>
              </a:spcBef>
            </a:pPr>
            <a:r>
              <a:rPr lang="en-US" altLang="en-EG" sz="2600" b="1"/>
              <a:t>		=100(1.6105)</a:t>
            </a:r>
          </a:p>
          <a:p>
            <a:pPr algn="l">
              <a:spcBef>
                <a:spcPct val="50000"/>
              </a:spcBef>
            </a:pPr>
            <a:r>
              <a:rPr lang="en-US" altLang="en-EG" sz="2600" b="1"/>
              <a:t>		=161.05</a:t>
            </a:r>
          </a:p>
        </p:txBody>
      </p:sp>
      <p:sp>
        <p:nvSpPr>
          <p:cNvPr id="160773" name="Text Box 5">
            <a:extLst>
              <a:ext uri="{FF2B5EF4-FFF2-40B4-BE49-F238E27FC236}">
                <a16:creationId xmlns:a16="http://schemas.microsoft.com/office/drawing/2014/main" id="{99DC64ED-751E-AABB-5B23-B055A170CF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5593773"/>
            <a:ext cx="5486400" cy="400110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000" b="1"/>
              <a:t>Keystrokes:  1.1 </a:t>
            </a:r>
            <a:r>
              <a:rPr lang="en-US" altLang="en-EG" sz="2000" b="1">
                <a:latin typeface="BA-II Plus Symbols" pitchFamily="2" charset="2"/>
              </a:rPr>
              <a:t>;</a:t>
            </a:r>
            <a:r>
              <a:rPr lang="en-US" altLang="en-EG" sz="2000" b="1"/>
              <a:t> 5 </a:t>
            </a:r>
            <a:r>
              <a:rPr lang="en-US" altLang="en-EG" sz="2000" b="1">
                <a:latin typeface="BA-II Plus Symbols" pitchFamily="2" charset="2"/>
              </a:rPr>
              <a:t>N &lt;</a:t>
            </a:r>
            <a:r>
              <a:rPr lang="en-US" altLang="en-EG" sz="2000" b="1"/>
              <a:t>100 </a:t>
            </a:r>
            <a:r>
              <a:rPr lang="en-US" altLang="en-EG" sz="2000" b="1">
                <a:latin typeface="BA-II Plus Symbols" pitchFamily="2" charset="2"/>
              </a:rPr>
              <a:t>N</a:t>
            </a:r>
            <a:r>
              <a:rPr lang="en-US" altLang="en-EG" sz="2000" b="1"/>
              <a:t> 161.0510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A74F69-6A9B-2601-73CF-AB990F37909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073"/>
    </mc:Choice>
    <mc:Fallback xmlns="">
      <p:transition spd="slow" advTm="14807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94A81B-E1DE-806A-3225-4C553E06488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9010" name="Rectangle 2">
            <a:extLst>
              <a:ext uri="{FF2B5EF4-FFF2-40B4-BE49-F238E27FC236}">
                <a16:creationId xmlns:a16="http://schemas.microsoft.com/office/drawing/2014/main" id="{30761EBE-9864-862F-EEC1-0F270996CF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Table 4.1</a:t>
            </a:r>
          </a:p>
        </p:txBody>
      </p:sp>
      <p:pic>
        <p:nvPicPr>
          <p:cNvPr id="299013" name="Picture 5">
            <a:extLst>
              <a:ext uri="{FF2B5EF4-FFF2-40B4-BE49-F238E27FC236}">
                <a16:creationId xmlns:a16="http://schemas.microsoft.com/office/drawing/2014/main" id="{DD9A2311-7B14-5C90-B997-461821A29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537" y="1797628"/>
            <a:ext cx="7331498" cy="359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9D7FDE-31EB-873B-E914-08185B326DC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477"/>
    </mc:Choice>
    <mc:Fallback xmlns="">
      <p:transition spd="slow" advTm="17247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CA5A22-5CC2-999E-508F-61E21C409B1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690" name="Rectangle 2">
            <a:extLst>
              <a:ext uri="{FF2B5EF4-FFF2-40B4-BE49-F238E27FC236}">
                <a16:creationId xmlns:a16="http://schemas.microsoft.com/office/drawing/2014/main" id="{DCF67592-3E42-7DBB-C3B6-14DFAB58A6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Figure 4.1</a:t>
            </a:r>
          </a:p>
        </p:txBody>
      </p:sp>
      <p:pic>
        <p:nvPicPr>
          <p:cNvPr id="114691" name="Picture 3">
            <a:extLst>
              <a:ext uri="{FF2B5EF4-FFF2-40B4-BE49-F238E27FC236}">
                <a16:creationId xmlns:a16="http://schemas.microsoft.com/office/drawing/2014/main" id="{EB03140B-A2B5-D782-8D99-B239F2D5F16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67000" y="1493838"/>
            <a:ext cx="75517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40A2B6-8AC1-B647-0501-BD287734102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587"/>
    </mc:Choice>
    <mc:Fallback xmlns="">
      <p:transition spd="slow" advTm="10158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0D52A6A-BEC8-91F2-CBE7-B26F11AF6D4E}"/>
              </a:ext>
            </a:extLst>
          </p:cNvPr>
          <p:cNvSpPr/>
          <p:nvPr/>
        </p:nvSpPr>
        <p:spPr>
          <a:xfrm>
            <a:off x="762000" y="276726"/>
            <a:ext cx="10734675" cy="58954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6787" name="Rectangle 3">
            <a:extLst>
              <a:ext uri="{FF2B5EF4-FFF2-40B4-BE49-F238E27FC236}">
                <a16:creationId xmlns:a16="http://schemas.microsoft.com/office/drawing/2014/main" id="{70CF5358-5612-056C-B9FB-FEFC8D874E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19201"/>
            <a:ext cx="82296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2500"/>
              <a:t>To calculate FV:  10%  5 years   PV=$100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500"/>
              <a:t>	</a:t>
            </a:r>
            <a:r>
              <a:rPr lang="en-US" altLang="en-EG" sz="2500" u="sng"/>
              <a:t>Key Entry		  	Display</a:t>
            </a:r>
          </a:p>
          <a:p>
            <a:pPr lvl="1">
              <a:lnSpc>
                <a:spcPct val="90000"/>
              </a:lnSpc>
            </a:pPr>
            <a:r>
              <a:rPr lang="en-US" altLang="en-EG" sz="2500" b="1">
                <a:latin typeface="BA-II Plus Symbols" pitchFamily="2" charset="2"/>
              </a:rPr>
              <a:t>&amp;^				</a:t>
            </a:r>
            <a:r>
              <a:rPr lang="en-US" altLang="en-EG" sz="2500"/>
              <a:t>0.00</a:t>
            </a:r>
            <a:endParaRPr lang="en-US" altLang="en-EG" sz="2500">
              <a:latin typeface="BA-II Plus Symbols" pitchFamily="2" charset="2"/>
            </a:endParaRP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500"/>
              <a:t>	5 </a:t>
            </a:r>
            <a:r>
              <a:rPr lang="en-US" altLang="en-EG" sz="2500" b="1">
                <a:latin typeface="BA-II Plus Symbols" pitchFamily="2" charset="2"/>
              </a:rPr>
              <a:t>,</a:t>
            </a:r>
            <a:r>
              <a:rPr lang="en-US" altLang="en-EG" sz="2500">
                <a:latin typeface="BA-II Plus Symbols" pitchFamily="2" charset="2"/>
              </a:rPr>
              <a:t>				</a:t>
            </a:r>
            <a:r>
              <a:rPr lang="en-US" altLang="en-EG" sz="2500"/>
              <a:t>5.00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500"/>
              <a:t>	10 </a:t>
            </a:r>
            <a:r>
              <a:rPr lang="en-US" altLang="en-EG" sz="2500" b="1">
                <a:latin typeface="BA-II Plus Symbols" pitchFamily="2" charset="2"/>
              </a:rPr>
              <a:t>-				</a:t>
            </a:r>
            <a:r>
              <a:rPr lang="en-US" altLang="en-EG" sz="2500"/>
              <a:t>10.00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500"/>
              <a:t>	100 </a:t>
            </a:r>
            <a:r>
              <a:rPr lang="en-US" altLang="en-EG" sz="2500" b="1">
                <a:latin typeface="BA-II Plus Symbols" pitchFamily="2" charset="2"/>
              </a:rPr>
              <a:t>S.</a:t>
            </a:r>
            <a:r>
              <a:rPr lang="en-US" altLang="en-EG" sz="2500">
                <a:latin typeface="BA-II Plus Symbols" pitchFamily="2" charset="2"/>
              </a:rPr>
              <a:t> 			</a:t>
            </a:r>
            <a:r>
              <a:rPr lang="en-US" altLang="en-EG" sz="2500"/>
              <a:t>-100.00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500"/>
              <a:t>	0 </a:t>
            </a:r>
            <a:r>
              <a:rPr lang="en-US" altLang="en-EG" sz="2500" b="1">
                <a:latin typeface="BA-II Plus Symbols" pitchFamily="2" charset="2"/>
              </a:rPr>
              <a:t>/				</a:t>
            </a:r>
            <a:r>
              <a:rPr lang="en-US" altLang="en-EG" sz="2500"/>
              <a:t>0.00</a:t>
            </a:r>
            <a:endParaRPr lang="en-US" altLang="en-EG" sz="2500">
              <a:latin typeface="BA-II Plus Symbols" pitchFamily="2" charset="2"/>
            </a:endParaRP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500">
                <a:latin typeface="BA-II Plus Symbols" pitchFamily="2" charset="2"/>
              </a:rPr>
              <a:t>	</a:t>
            </a:r>
            <a:r>
              <a:rPr lang="en-US" altLang="en-EG" sz="2500" b="1">
                <a:latin typeface="BA-II Plus Symbols" pitchFamily="2" charset="2"/>
              </a:rPr>
              <a:t>% 0</a:t>
            </a:r>
            <a:r>
              <a:rPr lang="en-US" altLang="en-EG" sz="2500">
                <a:latin typeface="BA-II Plus Symbols" pitchFamily="2" charset="2"/>
              </a:rPr>
              <a:t>	 			</a:t>
            </a:r>
            <a:r>
              <a:rPr lang="en-US" altLang="en-EG" sz="2500"/>
              <a:t>161.05</a:t>
            </a:r>
            <a:r>
              <a:rPr lang="en-US" altLang="en-EG" sz="2500">
                <a:latin typeface="BA-II Plus Symbols" pitchFamily="2" charset="2"/>
              </a:rPr>
              <a:t>	</a:t>
            </a:r>
            <a:endParaRPr lang="en-US" altLang="en-EG" sz="2500"/>
          </a:p>
          <a:p>
            <a:pPr lvl="1">
              <a:lnSpc>
                <a:spcPct val="90000"/>
              </a:lnSpc>
              <a:buFontTx/>
              <a:buNone/>
            </a:pPr>
            <a:endParaRPr lang="en-US" altLang="en-EG" sz="2500"/>
          </a:p>
        </p:txBody>
      </p:sp>
      <p:sp>
        <p:nvSpPr>
          <p:cNvPr id="246788" name="Rectangle 4">
            <a:extLst>
              <a:ext uri="{FF2B5EF4-FFF2-40B4-BE49-F238E27FC236}">
                <a16:creationId xmlns:a16="http://schemas.microsoft.com/office/drawing/2014/main" id="{EA31D1E3-A365-B765-A4B6-472C4334C4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r>
              <a:rPr lang="en-US" altLang="en-EG"/>
              <a:t>Texas Instruments BA-II Plus</a:t>
            </a:r>
          </a:p>
        </p:txBody>
      </p:sp>
      <p:pic>
        <p:nvPicPr>
          <p:cNvPr id="246789" name="Picture 5">
            <a:extLst>
              <a:ext uri="{FF2B5EF4-FFF2-40B4-BE49-F238E27FC236}">
                <a16:creationId xmlns:a16="http://schemas.microsoft.com/office/drawing/2014/main" id="{7B3DD1B7-3D99-64AB-014F-F6B0C2B40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1" y="2152650"/>
            <a:ext cx="2163763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E1591B-04E8-407B-278F-CF28FCD3BD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2"/>
    </mc:Choice>
    <mc:Fallback xmlns="">
      <p:transition spd="slow" advTm="499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D912F60-1264-EC6B-17AE-24BD770F7CF9}"/>
              </a:ext>
            </a:extLst>
          </p:cNvPr>
          <p:cNvSpPr/>
          <p:nvPr/>
        </p:nvSpPr>
        <p:spPr>
          <a:xfrm>
            <a:off x="762000" y="457200"/>
            <a:ext cx="10734675" cy="5715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858" name="Rectangle 2">
            <a:extLst>
              <a:ext uri="{FF2B5EF4-FFF2-40B4-BE49-F238E27FC236}">
                <a16:creationId xmlns:a16="http://schemas.microsoft.com/office/drawing/2014/main" id="{B1FF0EF3-9CC2-BBAA-7257-3A837B27F3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28600"/>
            <a:ext cx="8229600" cy="1143000"/>
          </a:xfrm>
          <a:ln/>
        </p:spPr>
        <p:txBody>
          <a:bodyPr/>
          <a:lstStyle/>
          <a:p>
            <a:r>
              <a:rPr lang="en-US" altLang="en-EG" sz="4000"/>
              <a:t>Excel Spreadsheet Functions</a:t>
            </a:r>
          </a:p>
        </p:txBody>
      </p:sp>
      <p:sp>
        <p:nvSpPr>
          <p:cNvPr id="249859" name="Rectangle 3">
            <a:extLst>
              <a:ext uri="{FF2B5EF4-FFF2-40B4-BE49-F238E27FC236}">
                <a16:creationId xmlns:a16="http://schemas.microsoft.com/office/drawing/2014/main" id="{436C12B2-044E-66DC-4496-957AA3B124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0"/>
            <a:ext cx="79248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3000"/>
              <a:t>Excel TVM functions: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3000"/>
              <a:t>=FV(rate,nper,pmt,pv)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3000"/>
              <a:t>=PV(rate,nper,pmt,fv)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3000"/>
              <a:t>=RATE(nper,pmt,pv,fv)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3000"/>
              <a:t>=NPER(rate,pmt,pv,fv</a:t>
            </a:r>
            <a:r>
              <a:rPr lang="en-US" altLang="en-EG" sz="2500"/>
              <a:t>)</a:t>
            </a:r>
          </a:p>
          <a:p>
            <a:pPr>
              <a:lnSpc>
                <a:spcPct val="90000"/>
              </a:lnSpc>
            </a:pPr>
            <a:r>
              <a:rPr lang="en-US" altLang="en-EG" sz="3000"/>
              <a:t>Use the formula icon (</a:t>
            </a:r>
            <a:r>
              <a:rPr lang="en-US" altLang="en-EG" sz="3000">
                <a:cs typeface="Arial" panose="020B0604020202020204" pitchFamily="34" charset="0"/>
              </a:rPr>
              <a:t>ƒ</a:t>
            </a:r>
            <a:r>
              <a:rPr lang="en-US" altLang="en-EG" sz="3000" i="1" baseline="-25000">
                <a:cs typeface="Arial" panose="020B0604020202020204" pitchFamily="34" charset="0"/>
              </a:rPr>
              <a:t>x</a:t>
            </a:r>
            <a:r>
              <a:rPr lang="en-US" altLang="en-EG" sz="3000">
                <a:cs typeface="Arial" panose="020B0604020202020204" pitchFamily="34" charset="0"/>
              </a:rPr>
              <a:t>) </a:t>
            </a:r>
            <a:r>
              <a:rPr lang="en-US" altLang="en-EG" sz="3000"/>
              <a:t>when you can’t remember the exact formula</a:t>
            </a:r>
          </a:p>
          <a:p>
            <a:pPr>
              <a:lnSpc>
                <a:spcPct val="90000"/>
              </a:lnSpc>
            </a:pPr>
            <a:r>
              <a:rPr lang="en-US" altLang="en-EG" sz="3000"/>
              <a:t>Click on the Excel icon to open a spreadsheet containing four different examples.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81AAD7-BD09-12B0-4FB1-4D69B2F4EEC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910"/>
    </mc:Choice>
    <mc:Fallback xmlns="">
      <p:transition spd="slow" advTm="11791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17DFEEE-2881-7B86-B919-F0CF807AEA07}"/>
              </a:ext>
            </a:extLst>
          </p:cNvPr>
          <p:cNvSpPr/>
          <p:nvPr/>
        </p:nvSpPr>
        <p:spPr>
          <a:xfrm>
            <a:off x="762000" y="242886"/>
            <a:ext cx="10734675" cy="638651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5890" name="Rectangle 2">
            <a:extLst>
              <a:ext uri="{FF2B5EF4-FFF2-40B4-BE49-F238E27FC236}">
                <a16:creationId xmlns:a16="http://schemas.microsoft.com/office/drawing/2014/main" id="{4A342B1D-B34B-8BAA-D44C-BF7D46E5B0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28600"/>
            <a:ext cx="8077200" cy="914400"/>
          </a:xfrm>
          <a:ln/>
        </p:spPr>
        <p:txBody>
          <a:bodyPr/>
          <a:lstStyle/>
          <a:p>
            <a:r>
              <a:rPr lang="en-US" altLang="en-EG" dirty="0"/>
              <a:t>Future Values – Example 3</a:t>
            </a:r>
          </a:p>
        </p:txBody>
      </p:sp>
      <p:sp>
        <p:nvSpPr>
          <p:cNvPr id="165891" name="Rectangle 3">
            <a:extLst>
              <a:ext uri="{FF2B5EF4-FFF2-40B4-BE49-F238E27FC236}">
                <a16:creationId xmlns:a16="http://schemas.microsoft.com/office/drawing/2014/main" id="{79EADC66-4047-BB27-1AA9-86F8FF3FA5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295400"/>
            <a:ext cx="7848600" cy="9906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70000"/>
              </a:lnSpc>
              <a:buFontTx/>
              <a:buNone/>
            </a:pPr>
            <a:r>
              <a:rPr lang="en-US" altLang="en-EG" sz="2600" dirty="0"/>
              <a:t>Suppose you had a relative deposit $10 at 5.5%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EG" sz="2600" dirty="0"/>
              <a:t>interest 200 years ago. How much would the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EG" sz="2600" dirty="0"/>
              <a:t>investment be worth today?</a:t>
            </a:r>
          </a:p>
        </p:txBody>
      </p:sp>
      <p:sp>
        <p:nvSpPr>
          <p:cNvPr id="165892" name="Text Box 4">
            <a:extLst>
              <a:ext uri="{FF2B5EF4-FFF2-40B4-BE49-F238E27FC236}">
                <a16:creationId xmlns:a16="http://schemas.microsoft.com/office/drawing/2014/main" id="{8A000FFF-215F-A540-4F4C-120C54C39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514600"/>
            <a:ext cx="3505200" cy="2667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 b="1"/>
              <a:t>Formula Solution: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/>
              <a:t>  FV = PV(1+r)</a:t>
            </a:r>
            <a:r>
              <a:rPr lang="en-US" altLang="en-EG" sz="2400" b="1" baseline="30000"/>
              <a:t>t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/>
              <a:t>        = 10(1.055)</a:t>
            </a:r>
            <a:r>
              <a:rPr lang="en-US" altLang="en-EG" sz="2400" b="1" baseline="30000"/>
              <a:t>200</a:t>
            </a:r>
            <a:endParaRPr lang="en-US" altLang="en-EG" sz="2400" b="1"/>
          </a:p>
          <a:p>
            <a:pPr algn="l">
              <a:spcBef>
                <a:spcPct val="50000"/>
              </a:spcBef>
            </a:pPr>
            <a:r>
              <a:rPr lang="en-US" altLang="en-EG" sz="2400" b="1"/>
              <a:t>        =10(44718.984)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/>
              <a:t>        =447,189.84</a:t>
            </a:r>
          </a:p>
        </p:txBody>
      </p:sp>
      <p:sp>
        <p:nvSpPr>
          <p:cNvPr id="165893" name="Rectangle 5">
            <a:extLst>
              <a:ext uri="{FF2B5EF4-FFF2-40B4-BE49-F238E27FC236}">
                <a16:creationId xmlns:a16="http://schemas.microsoft.com/office/drawing/2014/main" id="{1AB66436-C77A-5B22-EF19-A438688BB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2514600"/>
            <a:ext cx="4114800" cy="2667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91440"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en-US" altLang="en-EG" sz="2400" b="1">
                <a:latin typeface="Tahoma" panose="020B0604030504040204" pitchFamily="34" charset="0"/>
              </a:rPr>
              <a:t>Calculator Solution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400" b="1"/>
              <a:t>200 	</a:t>
            </a:r>
            <a:r>
              <a:rPr lang="en-US" altLang="en-EG" sz="2400" b="1">
                <a:latin typeface="BA-II Plus Symbols" pitchFamily="2" charset="2"/>
              </a:rPr>
              <a:t>,</a:t>
            </a:r>
            <a:endParaRPr lang="en-US" altLang="en-EG" sz="2400" b="1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400" b="1"/>
              <a:t>5.5 	</a:t>
            </a:r>
            <a:r>
              <a:rPr lang="en-US" altLang="en-EG" sz="2400" b="1">
                <a:latin typeface="BA-II Plus Symbols" pitchFamily="2" charset="2"/>
              </a:rPr>
              <a:t>-</a:t>
            </a:r>
            <a:endParaRPr lang="en-US" altLang="en-EG" sz="2400" b="1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400" b="1"/>
              <a:t>10 		</a:t>
            </a:r>
            <a:r>
              <a:rPr lang="en-US" altLang="en-EG" sz="2400" b="1">
                <a:latin typeface="BA-II Plus Symbols" pitchFamily="2" charset="2"/>
              </a:rPr>
              <a:t>S.</a:t>
            </a:r>
            <a:endParaRPr lang="en-US" altLang="en-EG" sz="2400" b="1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400" b="1"/>
              <a:t>0 			</a:t>
            </a:r>
            <a:r>
              <a:rPr lang="en-US" altLang="en-EG" sz="2400" b="1">
                <a:latin typeface="BA-II Plus Symbols" pitchFamily="2" charset="2"/>
              </a:rPr>
              <a:t>/</a:t>
            </a:r>
            <a:endParaRPr lang="en-US" altLang="en-EG" sz="2400" b="1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2400" b="1">
                <a:latin typeface="BA-II Plus Symbols" pitchFamily="2" charset="2"/>
              </a:rPr>
              <a:t>%0</a:t>
            </a:r>
            <a:r>
              <a:rPr lang="en-US" altLang="en-EG" sz="2400" b="1"/>
              <a:t> 	= 447,189.84</a:t>
            </a:r>
          </a:p>
        </p:txBody>
      </p:sp>
      <p:sp>
        <p:nvSpPr>
          <p:cNvPr id="165894" name="Text Box 6">
            <a:extLst>
              <a:ext uri="{FF2B5EF4-FFF2-40B4-BE49-F238E27FC236}">
                <a16:creationId xmlns:a16="http://schemas.microsoft.com/office/drawing/2014/main" id="{5EB77C54-D180-9CE9-4FCA-3F4912FE8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257801"/>
            <a:ext cx="7315200" cy="96996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400" b="1"/>
              <a:t>Excel Solution:</a:t>
            </a:r>
            <a:r>
              <a:rPr lang="en-US" altLang="en-EG" sz="3200" b="1"/>
              <a:t> </a:t>
            </a:r>
            <a:r>
              <a:rPr lang="en-US" altLang="en-EG" sz="2400" b="1"/>
              <a:t>=FV(Rate,Nper,Pmt,PV)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400" b="1"/>
              <a:t>		      =FV(</a:t>
            </a:r>
            <a:r>
              <a:rPr lang="en-US" altLang="en-EG" sz="2400" b="1">
                <a:solidFill>
                  <a:srgbClr val="CC0000"/>
                </a:solidFill>
              </a:rPr>
              <a:t>0.055</a:t>
            </a:r>
            <a:r>
              <a:rPr lang="en-US" altLang="en-EG" sz="2400" b="1"/>
              <a:t>,200,0,-10) = 447189.84</a:t>
            </a:r>
          </a:p>
        </p:txBody>
      </p:sp>
      <p:sp>
        <p:nvSpPr>
          <p:cNvPr id="165895" name="Text Box 7">
            <a:extLst>
              <a:ext uri="{FF2B5EF4-FFF2-40B4-BE49-F238E27FC236}">
                <a16:creationId xmlns:a16="http://schemas.microsoft.com/office/drawing/2014/main" id="{2B7FB443-1535-95DE-825A-DB2F7D9F01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6248401"/>
            <a:ext cx="2819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b="1"/>
              <a:t>NOTE: Rate = decimal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456"/>
    </mc:Choice>
    <mc:Fallback xmlns="">
      <p:transition spd="slow" advTm="27645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16BA35-7C9F-C2DC-D245-77D55F67AE30}"/>
              </a:ext>
            </a:extLst>
          </p:cNvPr>
          <p:cNvSpPr/>
          <p:nvPr/>
        </p:nvSpPr>
        <p:spPr>
          <a:xfrm>
            <a:off x="762000" y="433137"/>
            <a:ext cx="10734675" cy="628833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1010" name="Rectangle 2">
            <a:extLst>
              <a:ext uri="{FF2B5EF4-FFF2-40B4-BE49-F238E27FC236}">
                <a16:creationId xmlns:a16="http://schemas.microsoft.com/office/drawing/2014/main" id="{4A695DEB-D90C-88AA-2BF4-D168207F0B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0" y="274638"/>
            <a:ext cx="8610600" cy="1143000"/>
          </a:xfrm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 sz="4000"/>
              <a:t>Future Value:</a:t>
            </a:r>
            <a:r>
              <a:rPr lang="en-US" altLang="en-EG"/>
              <a:t> </a:t>
            </a:r>
            <a:r>
              <a:rPr lang="en-US" altLang="en-EG" sz="4000"/>
              <a:t>General Growth Formula</a:t>
            </a:r>
          </a:p>
        </p:txBody>
      </p:sp>
      <p:sp>
        <p:nvSpPr>
          <p:cNvPr id="171011" name="Rectangle 3">
            <a:extLst>
              <a:ext uri="{FF2B5EF4-FFF2-40B4-BE49-F238E27FC236}">
                <a16:creationId xmlns:a16="http://schemas.microsoft.com/office/drawing/2014/main" id="{4710DD94-CAFA-B5B5-C737-85D24A29D0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524000"/>
            <a:ext cx="7772400" cy="18288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EG"/>
              <a:t>	</a:t>
            </a:r>
            <a:r>
              <a:rPr lang="en-US" altLang="en-EG" sz="2600"/>
              <a:t>Suppose your company expects to increase unit sales of widgets by 15% per year for the next 5 years. If you currently sell 3 million widgets in one year, how many widgets do you expect to sell in 5 years?</a:t>
            </a:r>
          </a:p>
        </p:txBody>
      </p:sp>
      <p:sp>
        <p:nvSpPr>
          <p:cNvPr id="171012" name="Text Box 4">
            <a:extLst>
              <a:ext uri="{FF2B5EF4-FFF2-40B4-BE49-F238E27FC236}">
                <a16:creationId xmlns:a16="http://schemas.microsoft.com/office/drawing/2014/main" id="{6BCA9118-1D1F-1B9E-927E-C4FF9176F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3505201"/>
            <a:ext cx="3124200" cy="21256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Formula Solution: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 FV	=PV(1+r)</a:t>
            </a:r>
            <a:r>
              <a:rPr lang="en-US" altLang="en-EG" sz="2200" b="1" baseline="30000"/>
              <a:t>t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	=3(1.15)</a:t>
            </a:r>
            <a:r>
              <a:rPr lang="en-US" altLang="en-EG" sz="2200" b="1" baseline="30000"/>
              <a:t>5</a:t>
            </a:r>
            <a:endParaRPr lang="en-US" altLang="en-EG" sz="2200" b="1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	=3(2.0114)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	=6.0341 million</a:t>
            </a:r>
          </a:p>
        </p:txBody>
      </p:sp>
      <p:sp>
        <p:nvSpPr>
          <p:cNvPr id="171013" name="Rectangle 5">
            <a:extLst>
              <a:ext uri="{FF2B5EF4-FFF2-40B4-BE49-F238E27FC236}">
                <a16:creationId xmlns:a16="http://schemas.microsoft.com/office/drawing/2014/main" id="{BEDAE9BC-692C-74D7-CA30-E849E1917B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3505200"/>
            <a:ext cx="3352800" cy="2133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91440"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en-US" altLang="en-EG" sz="2200" b="1"/>
              <a:t>Calculator Solution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5 	  </a:t>
            </a:r>
            <a:r>
              <a:rPr lang="en-US" altLang="en-EG" sz="2200" b="1">
                <a:latin typeface="BA-II Plus Symbols" pitchFamily="2" charset="2"/>
              </a:rPr>
              <a:t>,</a:t>
            </a:r>
            <a:r>
              <a:rPr lang="en-US" altLang="en-EG" sz="22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15 	</a:t>
            </a:r>
            <a:r>
              <a:rPr lang="en-US" altLang="en-EG" sz="2200" b="1">
                <a:latin typeface="BA-II Plus Symbols" pitchFamily="2" charset="2"/>
              </a:rPr>
              <a:t>-</a:t>
            </a:r>
            <a:r>
              <a:rPr lang="en-US" altLang="en-EG" sz="22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3   	</a:t>
            </a:r>
            <a:r>
              <a:rPr lang="en-US" altLang="en-EG" sz="2200" b="1">
                <a:latin typeface="BA-II Plus Symbols" pitchFamily="2" charset="2"/>
              </a:rPr>
              <a:t>.  </a:t>
            </a:r>
            <a:endParaRPr lang="en-US" altLang="en-EG" sz="22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0 	  </a:t>
            </a:r>
            <a:r>
              <a:rPr lang="en-US" altLang="en-EG" sz="2200" b="1">
                <a:latin typeface="BA-II Plus Symbols" pitchFamily="2" charset="2"/>
              </a:rPr>
              <a:t>/</a:t>
            </a:r>
            <a:endParaRPr lang="en-US" altLang="en-EG" sz="22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>
                <a:latin typeface="BA-II Plus Symbols" pitchFamily="2" charset="2"/>
              </a:rPr>
              <a:t>%0</a:t>
            </a:r>
            <a:r>
              <a:rPr lang="en-US" altLang="en-EG" sz="2200" b="1"/>
              <a:t>	= -6.0341</a:t>
            </a:r>
          </a:p>
        </p:txBody>
      </p:sp>
      <p:sp>
        <p:nvSpPr>
          <p:cNvPr id="171014" name="Text Box 6">
            <a:extLst>
              <a:ext uri="{FF2B5EF4-FFF2-40B4-BE49-F238E27FC236}">
                <a16:creationId xmlns:a16="http://schemas.microsoft.com/office/drawing/2014/main" id="{5C67D186-F154-324C-C67D-B01C2D4AA4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5791201"/>
            <a:ext cx="5715000" cy="847725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Excel Solution:   =FV(Rate,Nper,Pmt,PV)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		      =FV(0.15,5,0,3) = -6.0341</a:t>
            </a:r>
            <a:r>
              <a:rPr lang="en-US" altLang="en-EG" sz="2400" b="1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973"/>
    </mc:Choice>
    <mc:Fallback xmlns="">
      <p:transition spd="slow" advTm="24297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0667C9-E706-FCB2-47B4-8D19384149FC}"/>
              </a:ext>
            </a:extLst>
          </p:cNvPr>
          <p:cNvSpPr/>
          <p:nvPr/>
        </p:nvSpPr>
        <p:spPr>
          <a:xfrm>
            <a:off x="766762" y="46722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378" name="Rectangle 2">
            <a:extLst>
              <a:ext uri="{FF2B5EF4-FFF2-40B4-BE49-F238E27FC236}">
                <a16:creationId xmlns:a16="http://schemas.microsoft.com/office/drawing/2014/main" id="{900FB16A-BB98-686E-67E3-011D944463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67468"/>
            <a:ext cx="8229600" cy="1477962"/>
          </a:xfrm>
          <a:ln/>
        </p:spPr>
        <p:txBody>
          <a:bodyPr/>
          <a:lstStyle/>
          <a:p>
            <a:r>
              <a:rPr lang="en-US" altLang="en-EG" dirty="0"/>
              <a:t>Future Value:</a:t>
            </a:r>
            <a:br>
              <a:rPr lang="en-US" altLang="en-EG" dirty="0"/>
            </a:br>
            <a:r>
              <a:rPr lang="en-US" altLang="en-EG" dirty="0">
                <a:solidFill>
                  <a:schemeClr val="tx1"/>
                </a:solidFill>
              </a:rPr>
              <a:t>Important Relationship I</a:t>
            </a:r>
          </a:p>
        </p:txBody>
      </p:sp>
      <p:sp>
        <p:nvSpPr>
          <p:cNvPr id="229379" name="Rectangle 3">
            <a:extLst>
              <a:ext uri="{FF2B5EF4-FFF2-40B4-BE49-F238E27FC236}">
                <a16:creationId xmlns:a16="http://schemas.microsoft.com/office/drawing/2014/main" id="{76391769-2AE3-4522-0837-8A5436CB490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09800" y="1981201"/>
            <a:ext cx="8001000" cy="2743200"/>
          </a:xfrm>
        </p:spPr>
        <p:txBody>
          <a:bodyPr>
            <a:normAutofit lnSpcReduction="10000"/>
          </a:bodyPr>
          <a:lstStyle/>
          <a:p>
            <a:pPr marL="381000" indent="-381000">
              <a:buNone/>
            </a:pPr>
            <a:r>
              <a:rPr lang="en-US" altLang="en-EG" sz="3300" dirty="0"/>
              <a:t>  </a:t>
            </a:r>
            <a:r>
              <a:rPr lang="en-US" altLang="en-EG" sz="3600" dirty="0"/>
              <a:t>For a given interest rate:</a:t>
            </a:r>
          </a:p>
          <a:p>
            <a:pPr marL="800100" lvl="1" indent="-342900"/>
            <a:r>
              <a:rPr lang="en-US" altLang="en-EG" sz="3400" dirty="0"/>
              <a:t>The longer the time period, </a:t>
            </a:r>
          </a:p>
          <a:p>
            <a:pPr marL="800100" lvl="1" indent="-342900"/>
            <a:r>
              <a:rPr lang="en-US" altLang="en-EG" sz="3400" dirty="0"/>
              <a:t>The higher the future value</a:t>
            </a:r>
          </a:p>
          <a:p>
            <a:pPr marL="381000" indent="-381000">
              <a:buNone/>
            </a:pPr>
            <a:r>
              <a:rPr lang="en-US" altLang="en-EG" sz="3000" b="1" dirty="0">
                <a:solidFill>
                  <a:srgbClr val="CC0000"/>
                </a:solidFill>
              </a:rPr>
              <a:t>		</a:t>
            </a:r>
          </a:p>
          <a:p>
            <a:pPr marL="381000" indent="-381000">
              <a:buNone/>
            </a:pPr>
            <a:r>
              <a:rPr lang="en-US" altLang="en-EG" sz="3000" b="1" dirty="0">
                <a:solidFill>
                  <a:srgbClr val="CC0000"/>
                </a:solidFill>
              </a:rPr>
              <a:t>			   </a:t>
            </a:r>
            <a:r>
              <a:rPr lang="en-US" altLang="en-EG" sz="3600" dirty="0">
                <a:latin typeface="Arial Rounded MT Bold" panose="020F0704030504030204" pitchFamily="34" charset="77"/>
              </a:rPr>
              <a:t>FV = PV(1 + r)</a:t>
            </a:r>
            <a:r>
              <a:rPr lang="en-US" altLang="en-EG" sz="3600" baseline="30000" dirty="0">
                <a:latin typeface="Arial Rounded MT Bold" panose="020F0704030504030204" pitchFamily="34" charset="77"/>
              </a:rPr>
              <a:t>t</a:t>
            </a:r>
            <a:endParaRPr lang="en-US" altLang="en-EG" sz="3600" dirty="0">
              <a:latin typeface="Arial Rounded MT Bold" panose="020F0704030504030204" pitchFamily="34" charset="77"/>
            </a:endParaRPr>
          </a:p>
          <a:p>
            <a:pPr marL="381000" indent="-381000">
              <a:buNone/>
            </a:pPr>
            <a:endParaRPr lang="en-US" altLang="en-EG" sz="3600" dirty="0"/>
          </a:p>
        </p:txBody>
      </p:sp>
      <p:sp>
        <p:nvSpPr>
          <p:cNvPr id="229381" name="Text Box 5">
            <a:extLst>
              <a:ext uri="{FF2B5EF4-FFF2-40B4-BE49-F238E27FC236}">
                <a16:creationId xmlns:a16="http://schemas.microsoft.com/office/drawing/2014/main" id="{8D1A15D8-E1EC-60D5-2994-6899D1C389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953001"/>
            <a:ext cx="739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2800" b="1"/>
              <a:t>For a given r, as t increases, FV increases</a:t>
            </a:r>
          </a:p>
        </p:txBody>
      </p:sp>
      <p:sp>
        <p:nvSpPr>
          <p:cNvPr id="229383" name="Rectangle 7">
            <a:extLst>
              <a:ext uri="{FF2B5EF4-FFF2-40B4-BE49-F238E27FC236}">
                <a16:creationId xmlns:a16="http://schemas.microsoft.com/office/drawing/2014/main" id="{9324D702-E42F-942B-4345-9D7507C3E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8045" y="3810001"/>
            <a:ext cx="4114800" cy="914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564927-31A6-EDD3-1720-F40C5B94452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advTm="56610"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B40454B-0B0E-2682-42B5-D6CEC32F6613}"/>
              </a:ext>
            </a:extLst>
          </p:cNvPr>
          <p:cNvSpPr/>
          <p:nvPr/>
        </p:nvSpPr>
        <p:spPr>
          <a:xfrm>
            <a:off x="728662" y="407069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1426" name="Rectangle 2">
            <a:extLst>
              <a:ext uri="{FF2B5EF4-FFF2-40B4-BE49-F238E27FC236}">
                <a16:creationId xmlns:a16="http://schemas.microsoft.com/office/drawing/2014/main" id="{DA809928-8321-BF3D-D87A-F8A0752716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1477962"/>
          </a:xfrm>
          <a:ln/>
        </p:spPr>
        <p:txBody>
          <a:bodyPr/>
          <a:lstStyle/>
          <a:p>
            <a:r>
              <a:rPr lang="en-US" altLang="en-EG" dirty="0"/>
              <a:t>Future Value</a:t>
            </a:r>
            <a:br>
              <a:rPr lang="en-US" altLang="en-EG" dirty="0"/>
            </a:br>
            <a:r>
              <a:rPr lang="en-US" altLang="en-EG" dirty="0"/>
              <a:t> </a:t>
            </a:r>
            <a:r>
              <a:rPr lang="en-US" altLang="en-EG" dirty="0">
                <a:solidFill>
                  <a:schemeClr val="tx1"/>
                </a:solidFill>
              </a:rPr>
              <a:t>Important Relationship II</a:t>
            </a:r>
          </a:p>
        </p:txBody>
      </p:sp>
      <p:sp>
        <p:nvSpPr>
          <p:cNvPr id="231427" name="Rectangle 3">
            <a:extLst>
              <a:ext uri="{FF2B5EF4-FFF2-40B4-BE49-F238E27FC236}">
                <a16:creationId xmlns:a16="http://schemas.microsoft.com/office/drawing/2014/main" id="{D98DA045-7D44-A9E2-EB87-DC5B74F3BC8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3600" y="1843088"/>
            <a:ext cx="8534400" cy="24384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dirty="0"/>
              <a:t>	</a:t>
            </a:r>
            <a:r>
              <a:rPr lang="en-US" altLang="en-EG" sz="3300" dirty="0"/>
              <a:t>For a given time period: </a:t>
            </a:r>
          </a:p>
          <a:p>
            <a:pPr lvl="1"/>
            <a:r>
              <a:rPr lang="en-US" altLang="en-EG" sz="2900" dirty="0"/>
              <a:t>The higher the interest rate, </a:t>
            </a:r>
          </a:p>
          <a:p>
            <a:pPr lvl="1"/>
            <a:r>
              <a:rPr lang="en-US" altLang="en-EG" sz="2900" dirty="0"/>
              <a:t>The larger the future value</a:t>
            </a:r>
          </a:p>
        </p:txBody>
      </p:sp>
      <p:sp>
        <p:nvSpPr>
          <p:cNvPr id="231429" name="Text Box 5">
            <a:extLst>
              <a:ext uri="{FF2B5EF4-FFF2-40B4-BE49-F238E27FC236}">
                <a16:creationId xmlns:a16="http://schemas.microsoft.com/office/drawing/2014/main" id="{5F681AE1-B873-A74B-0027-CA256859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5029201"/>
            <a:ext cx="7620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2800" b="1"/>
              <a:t>For a given t, as r increases, FV increases</a:t>
            </a:r>
          </a:p>
        </p:txBody>
      </p:sp>
      <p:sp>
        <p:nvSpPr>
          <p:cNvPr id="231431" name="Rectangle 7">
            <a:extLst>
              <a:ext uri="{FF2B5EF4-FFF2-40B4-BE49-F238E27FC236}">
                <a16:creationId xmlns:a16="http://schemas.microsoft.com/office/drawing/2014/main" id="{B23655B8-822D-64D8-65DB-B0F82C0197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3733800"/>
            <a:ext cx="4114800" cy="914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31432" name="Rectangle 8">
            <a:extLst>
              <a:ext uri="{FF2B5EF4-FFF2-40B4-BE49-F238E27FC236}">
                <a16:creationId xmlns:a16="http://schemas.microsoft.com/office/drawing/2014/main" id="{D40D07BC-D776-57A1-20F2-9E74C57CA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886200"/>
            <a:ext cx="3429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altLang="en-EG" sz="3600" b="1">
                <a:latin typeface="Arial Rounded MT Bold" panose="020F0704030504030204" pitchFamily="34" charset="77"/>
              </a:rPr>
              <a:t>FV = PV(1 + r)</a:t>
            </a:r>
            <a:r>
              <a:rPr lang="en-US" altLang="en-EG" sz="3600" b="1" baseline="30000">
                <a:latin typeface="Arial Rounded MT Bold" panose="020F0704030504030204" pitchFamily="34" charset="77"/>
              </a:rPr>
              <a:t>t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14F54E0-78D3-66A1-5DB5-E0284D0F362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587920" y="2760120"/>
              <a:ext cx="132228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14F54E0-78D3-66A1-5DB5-E0284D0F362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78560" y="2750760"/>
                <a:ext cx="134100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41B184AF-C80B-05D7-4829-868BD9097C5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advTm="3531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69A93E-5B19-FF8E-D1F4-E087368331B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714" name="Rectangle 2">
            <a:extLst>
              <a:ext uri="{FF2B5EF4-FFF2-40B4-BE49-F238E27FC236}">
                <a16:creationId xmlns:a16="http://schemas.microsoft.com/office/drawing/2014/main" id="{645178F2-A416-28FB-FBCF-03D25C3814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Figure 4.2</a:t>
            </a:r>
          </a:p>
        </p:txBody>
      </p:sp>
      <p:pic>
        <p:nvPicPr>
          <p:cNvPr id="115715" name="Picture 3">
            <a:extLst>
              <a:ext uri="{FF2B5EF4-FFF2-40B4-BE49-F238E27FC236}">
                <a16:creationId xmlns:a16="http://schemas.microsoft.com/office/drawing/2014/main" id="{CC30AB07-C71F-A18B-E12C-E2843BD015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67000" y="1447800"/>
            <a:ext cx="7391400" cy="4408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877F26-104C-F4DD-11B5-207A1747B93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04"/>
    </mc:Choice>
    <mc:Fallback xmlns="">
      <p:transition spd="slow" advTm="7070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D2E9B1-BE0D-9534-2BEB-1FA6F1FC9AF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890" name="Rectangle 2">
            <a:extLst>
              <a:ext uri="{FF2B5EF4-FFF2-40B4-BE49-F238E27FC236}">
                <a16:creationId xmlns:a16="http://schemas.microsoft.com/office/drawing/2014/main" id="{037528BF-1632-6DF4-AFA7-2CB87859F5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Quiz:  Part 1</a:t>
            </a:r>
          </a:p>
        </p:txBody>
      </p:sp>
      <p:sp>
        <p:nvSpPr>
          <p:cNvPr id="293891" name="Rectangle 3">
            <a:extLst>
              <a:ext uri="{FF2B5EF4-FFF2-40B4-BE49-F238E27FC236}">
                <a16:creationId xmlns:a16="http://schemas.microsoft.com/office/drawing/2014/main" id="{2992AC0F-3767-6A48-BC4B-2B35A5B35C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371601"/>
            <a:ext cx="8001000" cy="4525963"/>
          </a:xfrm>
        </p:spPr>
        <p:txBody>
          <a:bodyPr/>
          <a:lstStyle/>
          <a:p>
            <a:r>
              <a:rPr lang="en-US" altLang="en-EG" dirty="0"/>
              <a:t>What is the difference between simple interest and compound interest? </a:t>
            </a:r>
          </a:p>
          <a:p>
            <a:r>
              <a:rPr lang="en-US" altLang="en-EG" dirty="0"/>
              <a:t>Suppose you have $500 to invest and you believe that you can earn 8% per year over the next 15 years</a:t>
            </a:r>
          </a:p>
          <a:p>
            <a:r>
              <a:rPr lang="en-US" altLang="en-EG" dirty="0"/>
              <a:t>How much would you have at the end of 15 years using compound interest?</a:t>
            </a:r>
          </a:p>
          <a:p>
            <a:r>
              <a:rPr lang="en-US" altLang="en-EG" dirty="0"/>
              <a:t>How much would you have using simple interest?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2548CC-B7FA-7501-9B7D-A8E448C9B7F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18"/>
    </mc:Choice>
    <mc:Fallback xmlns="">
      <p:transition spd="slow" advTm="7851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F529418-38A9-804A-39E7-A3D75BD2C71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130" name="Rectangle 2">
            <a:extLst>
              <a:ext uri="{FF2B5EF4-FFF2-40B4-BE49-F238E27FC236}">
                <a16:creationId xmlns:a16="http://schemas.microsoft.com/office/drawing/2014/main" id="{681EF1E2-97C8-1B09-7619-AAEB07046A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Present Values</a:t>
            </a:r>
          </a:p>
        </p:txBody>
      </p:sp>
      <p:sp>
        <p:nvSpPr>
          <p:cNvPr id="176131" name="Rectangle 3">
            <a:extLst>
              <a:ext uri="{FF2B5EF4-FFF2-40B4-BE49-F238E27FC236}">
                <a16:creationId xmlns:a16="http://schemas.microsoft.com/office/drawing/2014/main" id="{F288A64D-6BC5-F6A3-3504-1A88C69A92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1"/>
            <a:ext cx="8229600" cy="4530725"/>
          </a:xfrm>
        </p:spPr>
        <p:txBody>
          <a:bodyPr/>
          <a:lstStyle/>
          <a:p>
            <a:r>
              <a:rPr lang="en-US" altLang="en-EG"/>
              <a:t>The current value of future cash flows discounted at the appropriate discount rate</a:t>
            </a:r>
          </a:p>
          <a:p>
            <a:r>
              <a:rPr lang="en-US" altLang="en-EG"/>
              <a:t>Value at t=0 on a time line</a:t>
            </a:r>
          </a:p>
          <a:p>
            <a:r>
              <a:rPr lang="en-US" altLang="en-EG"/>
              <a:t>Answers the questions:</a:t>
            </a:r>
          </a:p>
          <a:p>
            <a:pPr lvl="1"/>
            <a:r>
              <a:rPr lang="en-US" altLang="en-EG"/>
              <a:t>How much do I have to invest today to have some amount in the future?</a:t>
            </a:r>
          </a:p>
          <a:p>
            <a:pPr lvl="1"/>
            <a:r>
              <a:rPr lang="en-US" altLang="en-EG"/>
              <a:t>What is the current value of an amount to be received in the future?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6E235F-741E-E3F0-0228-59AABA85A3A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17"/>
    </mc:Choice>
    <mc:Fallback xmlns="">
      <p:transition spd="slow" advTm="10641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0C1AEF5-B464-E4CF-5A4C-4FA7D172DA0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7810" name="Rectangle 2">
            <a:extLst>
              <a:ext uri="{FF2B5EF4-FFF2-40B4-BE49-F238E27FC236}">
                <a16:creationId xmlns:a16="http://schemas.microsoft.com/office/drawing/2014/main" id="{FB8DD7EE-B934-2215-61D3-696275977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Present Values</a:t>
            </a:r>
          </a:p>
        </p:txBody>
      </p:sp>
      <p:sp>
        <p:nvSpPr>
          <p:cNvPr id="247811" name="Rectangle 3">
            <a:extLst>
              <a:ext uri="{FF2B5EF4-FFF2-40B4-BE49-F238E27FC236}">
                <a16:creationId xmlns:a16="http://schemas.microsoft.com/office/drawing/2014/main" id="{6426BE00-9953-DA22-2650-8B27792707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1"/>
            <a:ext cx="8229600" cy="4530725"/>
          </a:xfrm>
        </p:spPr>
        <p:txBody>
          <a:bodyPr/>
          <a:lstStyle/>
          <a:p>
            <a:r>
              <a:rPr lang="en-US" altLang="en-EG" sz="3600" i="1"/>
              <a:t>Present Value = the current value of an amount to be received in the future</a:t>
            </a:r>
          </a:p>
          <a:p>
            <a:r>
              <a:rPr lang="en-US" altLang="en-EG" sz="3600"/>
              <a:t>Why is it worth less than face value?</a:t>
            </a:r>
          </a:p>
          <a:p>
            <a:pPr lvl="1"/>
            <a:r>
              <a:rPr lang="en-US" altLang="en-EG" sz="3200"/>
              <a:t>Opportunity cost</a:t>
            </a:r>
          </a:p>
          <a:p>
            <a:pPr lvl="1"/>
            <a:r>
              <a:rPr lang="en-US" altLang="en-EG" sz="3200"/>
              <a:t>Risk &amp; Uncertainty</a:t>
            </a:r>
          </a:p>
          <a:p>
            <a:pPr lvl="2">
              <a:buFontTx/>
              <a:buNone/>
            </a:pPr>
            <a:r>
              <a:rPr lang="en-US" altLang="en-EG" sz="3100"/>
              <a:t>Discount Rate = </a:t>
            </a:r>
            <a:r>
              <a:rPr lang="en-US" altLang="en-EG" sz="3100">
                <a:cs typeface="Arial" panose="020B0604020202020204" pitchFamily="34" charset="0"/>
              </a:rPr>
              <a:t>ƒ (time, risk)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B67798-394C-8E80-0881-AD4ED2962D3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68"/>
    </mc:Choice>
    <mc:Fallback xmlns="">
      <p:transition spd="slow" advTm="5356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F7C425-1637-D3EB-3F57-82A0074E95E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8178" name="Rectangle 2">
            <a:extLst>
              <a:ext uri="{FF2B5EF4-FFF2-40B4-BE49-F238E27FC236}">
                <a16:creationId xmlns:a16="http://schemas.microsoft.com/office/drawing/2014/main" id="{1C8248DC-2CC6-A5FD-77A6-BCE11E79B4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Time Line of Cash Flows</a:t>
            </a:r>
          </a:p>
        </p:txBody>
      </p:sp>
      <p:sp>
        <p:nvSpPr>
          <p:cNvPr id="178179" name="Rectangle 3">
            <a:extLst>
              <a:ext uri="{FF2B5EF4-FFF2-40B4-BE49-F238E27FC236}">
                <a16:creationId xmlns:a16="http://schemas.microsoft.com/office/drawing/2014/main" id="{AA5C646F-6C59-A470-22DA-F0C464BBDC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7800" y="4876801"/>
            <a:ext cx="729368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/>
              <a:t>CF</a:t>
            </a:r>
            <a:r>
              <a:rPr lang="en-US" altLang="en-EG" sz="3200" b="1" baseline="-25000"/>
              <a:t>3</a:t>
            </a:r>
          </a:p>
        </p:txBody>
      </p:sp>
      <p:grpSp>
        <p:nvGrpSpPr>
          <p:cNvPr id="178180" name="Group 4">
            <a:extLst>
              <a:ext uri="{FF2B5EF4-FFF2-40B4-BE49-F238E27FC236}">
                <a16:creationId xmlns:a16="http://schemas.microsoft.com/office/drawing/2014/main" id="{D375920A-5711-F5E5-AE5E-ADAF2D212288}"/>
              </a:ext>
            </a:extLst>
          </p:cNvPr>
          <p:cNvGrpSpPr>
            <a:grpSpLocks/>
          </p:cNvGrpSpPr>
          <p:nvPr/>
        </p:nvGrpSpPr>
        <p:grpSpPr bwMode="auto">
          <a:xfrm>
            <a:off x="2743201" y="3657600"/>
            <a:ext cx="7019925" cy="1792288"/>
            <a:chOff x="693" y="1903"/>
            <a:chExt cx="4422" cy="1129"/>
          </a:xfrm>
        </p:grpSpPr>
        <p:sp>
          <p:nvSpPr>
            <p:cNvPr id="178181" name="Rectangle 5">
              <a:extLst>
                <a:ext uri="{FF2B5EF4-FFF2-40B4-BE49-F238E27FC236}">
                  <a16:creationId xmlns:a16="http://schemas.microsoft.com/office/drawing/2014/main" id="{3294D9AB-2A0D-2ECC-A9FA-51958D7079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3" y="2665"/>
              <a:ext cx="459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CF</a:t>
              </a:r>
              <a:r>
                <a:rPr lang="en-US" altLang="en-EG" sz="3200" b="1" baseline="-25000"/>
                <a:t>0</a:t>
              </a:r>
            </a:p>
          </p:txBody>
        </p:sp>
        <p:sp>
          <p:nvSpPr>
            <p:cNvPr id="178182" name="Rectangle 6">
              <a:extLst>
                <a:ext uri="{FF2B5EF4-FFF2-40B4-BE49-F238E27FC236}">
                  <a16:creationId xmlns:a16="http://schemas.microsoft.com/office/drawing/2014/main" id="{726CA81F-140D-AB10-F9F8-FFA352B1E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9" y="2665"/>
              <a:ext cx="459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CF</a:t>
              </a:r>
              <a:r>
                <a:rPr lang="en-US" altLang="en-EG" sz="3200" b="1" baseline="-25000"/>
                <a:t>1</a:t>
              </a:r>
            </a:p>
          </p:txBody>
        </p:sp>
        <p:sp>
          <p:nvSpPr>
            <p:cNvPr id="178183" name="Line 7">
              <a:extLst>
                <a:ext uri="{FF2B5EF4-FFF2-40B4-BE49-F238E27FC236}">
                  <a16:creationId xmlns:a16="http://schemas.microsoft.com/office/drawing/2014/main" id="{72129E4A-FE76-B3B7-C8A0-FEE0F47801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94" y="2304"/>
              <a:ext cx="0" cy="3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78184" name="Line 8">
              <a:extLst>
                <a:ext uri="{FF2B5EF4-FFF2-40B4-BE49-F238E27FC236}">
                  <a16:creationId xmlns:a16="http://schemas.microsoft.com/office/drawing/2014/main" id="{C814639A-DDD0-2607-19EF-FB75999FEA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86" y="2312"/>
              <a:ext cx="0" cy="3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78185" name="Line 9">
              <a:extLst>
                <a:ext uri="{FF2B5EF4-FFF2-40B4-BE49-F238E27FC236}">
                  <a16:creationId xmlns:a16="http://schemas.microsoft.com/office/drawing/2014/main" id="{8CB32353-EE74-E667-8BA9-94632913E7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4" y="2312"/>
              <a:ext cx="0" cy="3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78186" name="Line 10">
              <a:extLst>
                <a:ext uri="{FF2B5EF4-FFF2-40B4-BE49-F238E27FC236}">
                  <a16:creationId xmlns:a16="http://schemas.microsoft.com/office/drawing/2014/main" id="{A8B1613A-2C7E-15D2-5643-770DABB44A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74" y="2312"/>
              <a:ext cx="0" cy="3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78187" name="Line 11">
              <a:extLst>
                <a:ext uri="{FF2B5EF4-FFF2-40B4-BE49-F238E27FC236}">
                  <a16:creationId xmlns:a16="http://schemas.microsoft.com/office/drawing/2014/main" id="{E44088FD-A754-05FD-4D32-A76CC24ACD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2" y="2496"/>
              <a:ext cx="406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78188" name="Rectangle 12">
              <a:extLst>
                <a:ext uri="{FF2B5EF4-FFF2-40B4-BE49-F238E27FC236}">
                  <a16:creationId xmlns:a16="http://schemas.microsoft.com/office/drawing/2014/main" id="{4E19FB73-5DC6-FAF1-53D6-42CCEB1238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7" y="2665"/>
              <a:ext cx="459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CF</a:t>
              </a:r>
              <a:r>
                <a:rPr lang="en-US" altLang="en-EG" sz="3200" b="1" baseline="-25000"/>
                <a:t>2</a:t>
              </a:r>
            </a:p>
          </p:txBody>
        </p:sp>
        <p:sp>
          <p:nvSpPr>
            <p:cNvPr id="178189" name="Rectangle 13">
              <a:extLst>
                <a:ext uri="{FF2B5EF4-FFF2-40B4-BE49-F238E27FC236}">
                  <a16:creationId xmlns:a16="http://schemas.microsoft.com/office/drawing/2014/main" id="{866B10DF-6EF9-2E6C-A26D-0DD05DC5BA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0" y="1903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0</a:t>
              </a:r>
            </a:p>
          </p:txBody>
        </p:sp>
        <p:sp>
          <p:nvSpPr>
            <p:cNvPr id="178190" name="Rectangle 14">
              <a:extLst>
                <a:ext uri="{FF2B5EF4-FFF2-40B4-BE49-F238E27FC236}">
                  <a16:creationId xmlns:a16="http://schemas.microsoft.com/office/drawing/2014/main" id="{B9668E8E-39CA-1E23-A28E-C798856B03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2" y="1903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1</a:t>
              </a:r>
            </a:p>
          </p:txBody>
        </p:sp>
        <p:sp>
          <p:nvSpPr>
            <p:cNvPr id="178191" name="Rectangle 15">
              <a:extLst>
                <a:ext uri="{FF2B5EF4-FFF2-40B4-BE49-F238E27FC236}">
                  <a16:creationId xmlns:a16="http://schemas.microsoft.com/office/drawing/2014/main" id="{EB5B9DA6-2109-665C-B0F0-83CB39C3DB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9" y="1903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2</a:t>
              </a:r>
            </a:p>
          </p:txBody>
        </p:sp>
        <p:sp>
          <p:nvSpPr>
            <p:cNvPr id="178192" name="Rectangle 16">
              <a:extLst>
                <a:ext uri="{FF2B5EF4-FFF2-40B4-BE49-F238E27FC236}">
                  <a16:creationId xmlns:a16="http://schemas.microsoft.com/office/drawing/2014/main" id="{EEB1B234-0E25-7496-F07D-4FF078C6A9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9" y="1903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3</a:t>
              </a:r>
            </a:p>
          </p:txBody>
        </p:sp>
        <p:sp>
          <p:nvSpPr>
            <p:cNvPr id="178193" name="Rectangle 17">
              <a:extLst>
                <a:ext uri="{FF2B5EF4-FFF2-40B4-BE49-F238E27FC236}">
                  <a16:creationId xmlns:a16="http://schemas.microsoft.com/office/drawing/2014/main" id="{6A942CEC-8B2C-9329-5F38-42B2D2E4BE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9" y="2255"/>
              <a:ext cx="325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400" b="1"/>
                <a:t>r%</a:t>
              </a:r>
            </a:p>
          </p:txBody>
        </p:sp>
      </p:grpSp>
      <p:sp>
        <p:nvSpPr>
          <p:cNvPr id="178194" name="Rectangle 18">
            <a:extLst>
              <a:ext uri="{FF2B5EF4-FFF2-40B4-BE49-F238E27FC236}">
                <a16:creationId xmlns:a16="http://schemas.microsoft.com/office/drawing/2014/main" id="{472D9A90-CD08-5AD0-F05B-CD59161A0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1" y="1600200"/>
            <a:ext cx="7751763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hangingPunct="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EG" sz="3200" b="1" u="sng">
                <a:latin typeface="Arial" panose="020B0604020202020204" pitchFamily="34" charset="0"/>
              </a:rPr>
              <a:t>Tick marks</a:t>
            </a:r>
            <a:r>
              <a:rPr lang="en-US" altLang="en-EG" sz="3200" b="1">
                <a:latin typeface="Arial" panose="020B0604020202020204" pitchFamily="34" charset="0"/>
              </a:rPr>
              <a:t> at ends of periods</a:t>
            </a:r>
          </a:p>
          <a:p>
            <a:pPr lvl="1" eaLnBrk="0" hangingPunct="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EG" sz="3200" b="1">
                <a:latin typeface="Arial" panose="020B0604020202020204" pitchFamily="34" charset="0"/>
              </a:rPr>
              <a:t>Time 0 is today; </a:t>
            </a:r>
          </a:p>
          <a:p>
            <a:pPr lvl="1" eaLnBrk="0" hangingPunct="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EG" sz="3200" b="1">
                <a:latin typeface="Arial" panose="020B0604020202020204" pitchFamily="34" charset="0"/>
              </a:rPr>
              <a:t>Time 1 is the end of Period 1</a:t>
            </a:r>
          </a:p>
        </p:txBody>
      </p:sp>
      <p:sp>
        <p:nvSpPr>
          <p:cNvPr id="178195" name="Text Box 19">
            <a:extLst>
              <a:ext uri="{FF2B5EF4-FFF2-40B4-BE49-F238E27FC236}">
                <a16:creationId xmlns:a16="http://schemas.microsoft.com/office/drawing/2014/main" id="{8CD32894-E147-7F54-859D-AB03F5B11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715001"/>
            <a:ext cx="7467600" cy="37941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b="1"/>
              <a:t>+CF = Cash INFLOW   -CF = Cash OUTFLOW    PMT = Constant CF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6E8841-F7CB-6F72-F334-D0C1E5B1AB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94"/>
    </mc:Choice>
    <mc:Fallback xmlns="">
      <p:transition spd="slow" advTm="3349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930AD2F-D751-02C8-5245-E858C22E4C05}"/>
              </a:ext>
            </a:extLst>
          </p:cNvPr>
          <p:cNvSpPr/>
          <p:nvPr/>
        </p:nvSpPr>
        <p:spPr>
          <a:xfrm>
            <a:off x="762000" y="457200"/>
            <a:ext cx="10734675" cy="5715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9202" name="Rectangle 2">
            <a:extLst>
              <a:ext uri="{FF2B5EF4-FFF2-40B4-BE49-F238E27FC236}">
                <a16:creationId xmlns:a16="http://schemas.microsoft.com/office/drawing/2014/main" id="{C4BC7BC9-A6F6-B8AB-78F1-9548725A6F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001000" cy="868362"/>
          </a:xfrm>
          <a:ln/>
        </p:spPr>
        <p:txBody>
          <a:bodyPr/>
          <a:lstStyle/>
          <a:p>
            <a:r>
              <a:rPr lang="en-US" altLang="en-EG"/>
              <a:t>Present Values</a:t>
            </a:r>
          </a:p>
        </p:txBody>
      </p:sp>
      <p:sp>
        <p:nvSpPr>
          <p:cNvPr id="179203" name="Rectangle 3">
            <a:extLst>
              <a:ext uri="{FF2B5EF4-FFF2-40B4-BE49-F238E27FC236}">
                <a16:creationId xmlns:a16="http://schemas.microsoft.com/office/drawing/2014/main" id="{0DEF7D4E-482B-E365-D315-6846595460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5401"/>
            <a:ext cx="8229600" cy="45307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EG" sz="4000" b="1">
                <a:solidFill>
                  <a:srgbClr val="CC0000"/>
                </a:solidFill>
              </a:rPr>
              <a:t>			  </a:t>
            </a:r>
            <a:r>
              <a:rPr lang="en-US" altLang="en-EG" sz="4000" b="1"/>
              <a:t>FV = PV(1 + r)</a:t>
            </a:r>
            <a:r>
              <a:rPr lang="en-US" altLang="en-EG" sz="4000" b="1" baseline="30000"/>
              <a:t>t</a:t>
            </a:r>
            <a:endParaRPr lang="en-US" altLang="en-EG" sz="4000" b="1"/>
          </a:p>
          <a:p>
            <a:pPr>
              <a:lnSpc>
                <a:spcPct val="90000"/>
              </a:lnSpc>
            </a:pPr>
            <a:r>
              <a:rPr lang="en-US" altLang="en-EG" sz="3400"/>
              <a:t>Rearrange to solve for PV </a:t>
            </a:r>
          </a:p>
          <a:p>
            <a:pPr lvl="1">
              <a:lnSpc>
                <a:spcPct val="90000"/>
              </a:lnSpc>
            </a:pPr>
            <a:endParaRPr lang="en-US" altLang="en-EG" sz="3000"/>
          </a:p>
          <a:p>
            <a:pPr lvl="3">
              <a:lnSpc>
                <a:spcPct val="90000"/>
              </a:lnSpc>
              <a:buFontTx/>
              <a:buNone/>
            </a:pPr>
            <a:r>
              <a:rPr lang="en-US" altLang="en-EG" sz="2100"/>
              <a:t>		   </a:t>
            </a:r>
            <a:r>
              <a:rPr lang="en-US" altLang="en-EG" sz="4000">
                <a:latin typeface="Arial Rounded MT Bold" panose="020F0704030504030204" pitchFamily="34" charset="77"/>
              </a:rPr>
              <a:t>PV = FV / (1+r)</a:t>
            </a:r>
            <a:r>
              <a:rPr lang="en-US" altLang="en-EG" sz="4000" baseline="30000">
                <a:latin typeface="Arial Rounded MT Bold" panose="020F0704030504030204" pitchFamily="34" charset="77"/>
              </a:rPr>
              <a:t>t</a:t>
            </a:r>
          </a:p>
          <a:p>
            <a:pPr lvl="3">
              <a:lnSpc>
                <a:spcPct val="90000"/>
              </a:lnSpc>
              <a:buFontTx/>
              <a:buNone/>
            </a:pPr>
            <a:r>
              <a:rPr lang="en-US" altLang="en-EG" sz="4000" baseline="30000">
                <a:latin typeface="Arial Rounded MT Bold" panose="020F0704030504030204" pitchFamily="34" charset="77"/>
              </a:rPr>
              <a:t>		  </a:t>
            </a:r>
            <a:r>
              <a:rPr lang="en-US" altLang="en-EG" sz="4000">
                <a:latin typeface="Arial Rounded MT Bold" panose="020F0704030504030204" pitchFamily="34" charset="77"/>
              </a:rPr>
              <a:t>PV</a:t>
            </a:r>
            <a:r>
              <a:rPr lang="en-US" altLang="en-EG" sz="4000" baseline="30000">
                <a:latin typeface="Arial Rounded MT Bold" panose="020F0704030504030204" pitchFamily="34" charset="77"/>
              </a:rPr>
              <a:t>	</a:t>
            </a:r>
            <a:r>
              <a:rPr lang="en-US" altLang="en-EG" sz="4000">
                <a:latin typeface="Arial Rounded MT Bold" panose="020F0704030504030204" pitchFamily="34" charset="77"/>
              </a:rPr>
              <a:t> = FV(1+r)</a:t>
            </a:r>
            <a:r>
              <a:rPr lang="en-US" altLang="en-EG" sz="4000" baseline="30000">
                <a:latin typeface="Arial Rounded MT Bold" panose="020F0704030504030204" pitchFamily="34" charset="77"/>
              </a:rPr>
              <a:t>-t</a:t>
            </a:r>
            <a:endParaRPr lang="en-US" altLang="en-EG" sz="4000">
              <a:latin typeface="Arial Rounded MT Bold" panose="020F0704030504030204" pitchFamily="34" charset="77"/>
            </a:endParaRPr>
          </a:p>
          <a:p>
            <a:pPr>
              <a:lnSpc>
                <a:spcPct val="90000"/>
              </a:lnSpc>
            </a:pPr>
            <a:endParaRPr lang="en-US" altLang="en-EG">
              <a:latin typeface="Arial Rounded MT Bold" panose="020F0704030504030204" pitchFamily="34" charset="77"/>
            </a:endParaRPr>
          </a:p>
          <a:p>
            <a:pPr>
              <a:lnSpc>
                <a:spcPct val="90000"/>
              </a:lnSpc>
            </a:pPr>
            <a:r>
              <a:rPr lang="en-US" altLang="en-EG"/>
              <a:t>“Discounting” = finding the present value of one or more future amounts.</a:t>
            </a:r>
          </a:p>
        </p:txBody>
      </p:sp>
      <p:sp>
        <p:nvSpPr>
          <p:cNvPr id="179204" name="Rectangle 4">
            <a:extLst>
              <a:ext uri="{FF2B5EF4-FFF2-40B4-BE49-F238E27FC236}">
                <a16:creationId xmlns:a16="http://schemas.microsoft.com/office/drawing/2014/main" id="{4684A20C-FD7D-FE87-BD23-5268E18C7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2667000"/>
            <a:ext cx="4419600" cy="1905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33E167-F999-E71B-8F02-922F7121C0E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436"/>
    </mc:Choice>
    <mc:Fallback xmlns="">
      <p:transition spd="slow" advTm="13143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0DC7596-A5BF-EC35-5CFB-80FD3DF36249}"/>
              </a:ext>
            </a:extLst>
          </p:cNvPr>
          <p:cNvSpPr/>
          <p:nvPr/>
        </p:nvSpPr>
        <p:spPr>
          <a:xfrm>
            <a:off x="762000" y="647700"/>
            <a:ext cx="10734675" cy="576416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1250" name="Rectangle 2">
            <a:extLst>
              <a:ext uri="{FF2B5EF4-FFF2-40B4-BE49-F238E27FC236}">
                <a16:creationId xmlns:a16="http://schemas.microsoft.com/office/drawing/2014/main" id="{92204515-5CBE-A87E-A1C6-9C2984CD85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4000"/>
              <a:t>What’s the PV of $100 due in 3 Years if r = 10%?</a:t>
            </a:r>
          </a:p>
        </p:txBody>
      </p:sp>
      <p:sp>
        <p:nvSpPr>
          <p:cNvPr id="181251" name="Rectangle 3">
            <a:extLst>
              <a:ext uri="{FF2B5EF4-FFF2-40B4-BE49-F238E27FC236}">
                <a16:creationId xmlns:a16="http://schemas.microsoft.com/office/drawing/2014/main" id="{09A9AFFB-64AA-DEA0-BD2D-D0F761FCC0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1828801"/>
            <a:ext cx="7651750" cy="976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90000"/>
              </a:lnSpc>
            </a:pPr>
            <a:r>
              <a:rPr lang="en-US" altLang="en-EG" sz="3200" b="1"/>
              <a:t>Finding PVs is </a:t>
            </a:r>
            <a:r>
              <a:rPr lang="en-US" altLang="en-EG" sz="3200" b="1" u="sng"/>
              <a:t>discounting</a:t>
            </a:r>
            <a:r>
              <a:rPr lang="en-US" altLang="en-EG" sz="3200" b="1"/>
              <a:t>, and it’s the reverse of </a:t>
            </a:r>
            <a:r>
              <a:rPr lang="en-US" altLang="en-EG" sz="3200" b="1" u="sng"/>
              <a:t>compounding</a:t>
            </a:r>
            <a:r>
              <a:rPr lang="en-US" altLang="en-EG" sz="3200" b="1"/>
              <a:t>.</a:t>
            </a:r>
          </a:p>
        </p:txBody>
      </p:sp>
      <p:sp>
        <p:nvSpPr>
          <p:cNvPr id="181252" name="Rectangle 4">
            <a:extLst>
              <a:ext uri="{FF2B5EF4-FFF2-40B4-BE49-F238E27FC236}">
                <a16:creationId xmlns:a16="http://schemas.microsoft.com/office/drawing/2014/main" id="{D2B242A4-AAC1-6EF8-13B2-3A9044679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0200" y="4267201"/>
            <a:ext cx="80791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FFF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/>
              <a:t>100</a:t>
            </a:r>
          </a:p>
        </p:txBody>
      </p:sp>
      <p:grpSp>
        <p:nvGrpSpPr>
          <p:cNvPr id="181253" name="Group 5">
            <a:extLst>
              <a:ext uri="{FF2B5EF4-FFF2-40B4-BE49-F238E27FC236}">
                <a16:creationId xmlns:a16="http://schemas.microsoft.com/office/drawing/2014/main" id="{3C51F655-0F0E-2495-B52E-C4CAE5DE8F79}"/>
              </a:ext>
            </a:extLst>
          </p:cNvPr>
          <p:cNvGrpSpPr>
            <a:grpSpLocks/>
          </p:cNvGrpSpPr>
          <p:nvPr/>
        </p:nvGrpSpPr>
        <p:grpSpPr bwMode="auto">
          <a:xfrm>
            <a:off x="2438401" y="2971800"/>
            <a:ext cx="7523163" cy="1862138"/>
            <a:chOff x="540" y="2750"/>
            <a:chExt cx="4739" cy="1173"/>
          </a:xfrm>
        </p:grpSpPr>
        <p:sp>
          <p:nvSpPr>
            <p:cNvPr id="181254" name="Rectangle 6">
              <a:extLst>
                <a:ext uri="{FF2B5EF4-FFF2-40B4-BE49-F238E27FC236}">
                  <a16:creationId xmlns:a16="http://schemas.microsoft.com/office/drawing/2014/main" id="{692AB47B-CCBA-4071-6B61-0F08DC9ED7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4" y="3036"/>
              <a:ext cx="452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400" b="1"/>
                <a:t>10%</a:t>
              </a:r>
            </a:p>
          </p:txBody>
        </p:sp>
        <p:sp>
          <p:nvSpPr>
            <p:cNvPr id="181255" name="Line 7">
              <a:extLst>
                <a:ext uri="{FF2B5EF4-FFF2-40B4-BE49-F238E27FC236}">
                  <a16:creationId xmlns:a16="http://schemas.microsoft.com/office/drawing/2014/main" id="{52097E67-7CD2-57A1-BA17-0F1CC012D1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80" y="3087"/>
              <a:ext cx="0" cy="4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81256" name="Line 8">
              <a:extLst>
                <a:ext uri="{FF2B5EF4-FFF2-40B4-BE49-F238E27FC236}">
                  <a16:creationId xmlns:a16="http://schemas.microsoft.com/office/drawing/2014/main" id="{5793BAC8-FBA8-C9B8-8CE5-2AF7F00132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2" y="3087"/>
              <a:ext cx="0" cy="4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81257" name="Line 9">
              <a:extLst>
                <a:ext uri="{FF2B5EF4-FFF2-40B4-BE49-F238E27FC236}">
                  <a16:creationId xmlns:a16="http://schemas.microsoft.com/office/drawing/2014/main" id="{EEFE950C-757D-B840-0F99-C54F8807AD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20" y="3087"/>
              <a:ext cx="0" cy="4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81258" name="Line 10">
              <a:extLst>
                <a:ext uri="{FF2B5EF4-FFF2-40B4-BE49-F238E27FC236}">
                  <a16:creationId xmlns:a16="http://schemas.microsoft.com/office/drawing/2014/main" id="{521F9720-2683-E372-7D59-8A0BA6F221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60" y="3087"/>
              <a:ext cx="0" cy="4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81259" name="Rectangle 11">
              <a:extLst>
                <a:ext uri="{FF2B5EF4-FFF2-40B4-BE49-F238E27FC236}">
                  <a16:creationId xmlns:a16="http://schemas.microsoft.com/office/drawing/2014/main" id="{FC46BD0F-E5DE-7A5C-801E-E76681CBC7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4" y="2750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0</a:t>
              </a:r>
            </a:p>
          </p:txBody>
        </p:sp>
        <p:sp>
          <p:nvSpPr>
            <p:cNvPr id="181260" name="Rectangle 12">
              <a:extLst>
                <a:ext uri="{FF2B5EF4-FFF2-40B4-BE49-F238E27FC236}">
                  <a16:creationId xmlns:a16="http://schemas.microsoft.com/office/drawing/2014/main" id="{471F4208-F039-FF74-F9D4-66F1CF5C6A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6" y="2750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1</a:t>
              </a:r>
            </a:p>
          </p:txBody>
        </p:sp>
        <p:sp>
          <p:nvSpPr>
            <p:cNvPr id="181261" name="Rectangle 13">
              <a:extLst>
                <a:ext uri="{FF2B5EF4-FFF2-40B4-BE49-F238E27FC236}">
                  <a16:creationId xmlns:a16="http://schemas.microsoft.com/office/drawing/2014/main" id="{8BB13C72-A859-5A94-0663-405448A7DC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3" y="2750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2</a:t>
              </a:r>
            </a:p>
          </p:txBody>
        </p:sp>
        <p:sp>
          <p:nvSpPr>
            <p:cNvPr id="181262" name="Rectangle 14">
              <a:extLst>
                <a:ext uri="{FF2B5EF4-FFF2-40B4-BE49-F238E27FC236}">
                  <a16:creationId xmlns:a16="http://schemas.microsoft.com/office/drawing/2014/main" id="{3DAE204F-817D-1630-266B-D10064AEDE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3" y="2750"/>
              <a:ext cx="24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3</a:t>
              </a:r>
            </a:p>
          </p:txBody>
        </p:sp>
        <p:sp>
          <p:nvSpPr>
            <p:cNvPr id="181263" name="Rectangle 15">
              <a:extLst>
                <a:ext uri="{FF2B5EF4-FFF2-40B4-BE49-F238E27FC236}">
                  <a16:creationId xmlns:a16="http://schemas.microsoft.com/office/drawing/2014/main" id="{5F2DC52A-96E3-EFC7-7E82-EAC423BFB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0" y="3556"/>
              <a:ext cx="770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3200" b="1"/>
                <a:t>PV = ?</a:t>
              </a:r>
            </a:p>
          </p:txBody>
        </p:sp>
        <p:sp>
          <p:nvSpPr>
            <p:cNvPr id="181264" name="Line 16">
              <a:extLst>
                <a:ext uri="{FF2B5EF4-FFF2-40B4-BE49-F238E27FC236}">
                  <a16:creationId xmlns:a16="http://schemas.microsoft.com/office/drawing/2014/main" id="{E1363E94-35D6-6293-1098-AFC83748C2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82" y="3766"/>
              <a:ext cx="330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lg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81265" name="Line 17">
              <a:extLst>
                <a:ext uri="{FF2B5EF4-FFF2-40B4-BE49-F238E27FC236}">
                  <a16:creationId xmlns:a16="http://schemas.microsoft.com/office/drawing/2014/main" id="{F8F4B7F8-48DF-D9DC-E385-E05ECE8444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90" y="3305"/>
              <a:ext cx="407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</p:grpSp>
      <p:sp>
        <p:nvSpPr>
          <p:cNvPr id="181266" name="Text Box 18">
            <a:extLst>
              <a:ext uri="{FF2B5EF4-FFF2-40B4-BE49-F238E27FC236}">
                <a16:creationId xmlns:a16="http://schemas.microsoft.com/office/drawing/2014/main" id="{382D15B4-03FE-2507-A6AF-A917A8403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4953001"/>
            <a:ext cx="7467600" cy="1458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en-EG" sz="2400" b="1"/>
              <a:t>Formula: PV = FV(1+r)</a:t>
            </a:r>
            <a:r>
              <a:rPr lang="en-US" altLang="en-EG" sz="2400" b="1" baseline="30000"/>
              <a:t>-t </a:t>
            </a:r>
            <a:r>
              <a:rPr lang="en-US" altLang="en-EG" sz="2400" b="1"/>
              <a:t> = 100(1.10)</a:t>
            </a:r>
            <a:r>
              <a:rPr lang="en-US" altLang="en-EG" sz="2400" b="1" baseline="30000"/>
              <a:t>-3 </a:t>
            </a:r>
            <a:r>
              <a:rPr lang="en-US" altLang="en-EG" sz="2400" b="1"/>
              <a:t>= $75.13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en-EG" sz="2400" b="1"/>
              <a:t>Calculator: 3</a:t>
            </a:r>
            <a:r>
              <a:rPr lang="en-US" altLang="en-EG" sz="2400" b="1">
                <a:latin typeface="BA-II Plus Symbols" pitchFamily="2" charset="2"/>
              </a:rPr>
              <a:t>, </a:t>
            </a:r>
            <a:r>
              <a:rPr lang="en-US" altLang="en-EG" sz="2400" b="1"/>
              <a:t>10</a:t>
            </a:r>
            <a:r>
              <a:rPr lang="en-US" altLang="en-EG" sz="2400" b="1">
                <a:latin typeface="BA-II Plus Symbols" pitchFamily="2" charset="2"/>
              </a:rPr>
              <a:t>- </a:t>
            </a:r>
            <a:r>
              <a:rPr lang="en-US" altLang="en-EG" sz="2400" b="1"/>
              <a:t>0</a:t>
            </a:r>
            <a:r>
              <a:rPr lang="en-US" altLang="en-EG" sz="2400" b="1">
                <a:latin typeface="BA-II Plus Symbols" pitchFamily="2" charset="2"/>
              </a:rPr>
              <a:t>/ </a:t>
            </a:r>
            <a:r>
              <a:rPr lang="en-US" altLang="en-EG" sz="2400" b="1"/>
              <a:t>100</a:t>
            </a:r>
            <a:r>
              <a:rPr lang="en-US" altLang="en-EG" sz="2400" b="1">
                <a:latin typeface="BA-II Plus Symbols" pitchFamily="2" charset="2"/>
              </a:rPr>
              <a:t>0  %.</a:t>
            </a:r>
            <a:r>
              <a:rPr lang="en-US" altLang="en-EG" sz="2400" b="1"/>
              <a:t> = -75.13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en-EG" sz="2400" b="1"/>
              <a:t>Excel: =PV(.10,3,0,100) = -75.13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BB22B9-EFC9-07DF-B203-D82E533106C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845"/>
    </mc:Choice>
    <mc:Fallback xmlns="">
      <p:transition spd="slow" advTm="18284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A82626-2449-A6DF-1B23-02F5DDF41F18}"/>
              </a:ext>
            </a:extLst>
          </p:cNvPr>
          <p:cNvSpPr/>
          <p:nvPr/>
        </p:nvSpPr>
        <p:spPr>
          <a:xfrm>
            <a:off x="762000" y="316016"/>
            <a:ext cx="10734675" cy="626734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2274" name="Rectangle 2">
            <a:extLst>
              <a:ext uri="{FF2B5EF4-FFF2-40B4-BE49-F238E27FC236}">
                <a16:creationId xmlns:a16="http://schemas.microsoft.com/office/drawing/2014/main" id="{C7D46BFA-2A62-23EF-432D-218471C84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1325562"/>
          </a:xfrm>
          <a:ln/>
        </p:spPr>
        <p:txBody>
          <a:bodyPr/>
          <a:lstStyle/>
          <a:p>
            <a:r>
              <a:rPr lang="en-US" altLang="en-EG"/>
              <a:t>Present Value: </a:t>
            </a:r>
            <a:r>
              <a:rPr lang="en-US" altLang="en-EG" sz="4000"/>
              <a:t>Example 1</a:t>
            </a:r>
            <a:br>
              <a:rPr lang="en-US" altLang="en-EG" sz="4000"/>
            </a:br>
            <a:r>
              <a:rPr lang="en-US" altLang="en-EG" sz="3600"/>
              <a:t>Single Period</a:t>
            </a:r>
          </a:p>
        </p:txBody>
      </p:sp>
      <p:sp>
        <p:nvSpPr>
          <p:cNvPr id="182275" name="Rectangle 3">
            <a:extLst>
              <a:ext uri="{FF2B5EF4-FFF2-40B4-BE49-F238E27FC236}">
                <a16:creationId xmlns:a16="http://schemas.microsoft.com/office/drawing/2014/main" id="{ED9D0F08-668D-FA45-9650-F7F8914F24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600201"/>
            <a:ext cx="8229600" cy="174307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sz="2600"/>
              <a:t>	Suppose you need $10,000 in one year for the down payment on a new car. If you can earn 7% annually, how much do you need to invest today?</a:t>
            </a:r>
          </a:p>
        </p:txBody>
      </p:sp>
      <p:sp>
        <p:nvSpPr>
          <p:cNvPr id="182276" name="Text Box 4">
            <a:extLst>
              <a:ext uri="{FF2B5EF4-FFF2-40B4-BE49-F238E27FC236}">
                <a16:creationId xmlns:a16="http://schemas.microsoft.com/office/drawing/2014/main" id="{EDECB84F-C6A7-7781-17B3-540D68556E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3352801"/>
            <a:ext cx="3733800" cy="23018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400" b="1"/>
              <a:t>Formula Solution: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400" b="1"/>
              <a:t> PV	=FV(1+r)</a:t>
            </a:r>
            <a:r>
              <a:rPr lang="en-US" altLang="en-EG" sz="2400" b="1" baseline="30000"/>
              <a:t>-t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400" b="1" baseline="30000"/>
              <a:t>	</a:t>
            </a:r>
            <a:r>
              <a:rPr lang="en-US" altLang="en-EG" sz="2400" b="1"/>
              <a:t>=10,000(1.07)</a:t>
            </a:r>
            <a:r>
              <a:rPr lang="en-US" altLang="en-EG" sz="2400" b="1" baseline="30000"/>
              <a:t>-1</a:t>
            </a:r>
            <a:r>
              <a:rPr lang="en-US" altLang="en-EG" sz="2400" b="1"/>
              <a:t> 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400" b="1"/>
              <a:t>	=10,000/1.07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400" b="1"/>
              <a:t>	=9,345.79</a:t>
            </a:r>
          </a:p>
        </p:txBody>
      </p:sp>
      <p:sp>
        <p:nvSpPr>
          <p:cNvPr id="182278" name="Text Box 6">
            <a:extLst>
              <a:ext uri="{FF2B5EF4-FFF2-40B4-BE49-F238E27FC236}">
                <a16:creationId xmlns:a16="http://schemas.microsoft.com/office/drawing/2014/main" id="{36D594E4-C567-DFEB-F5F9-68559F67B0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5791201"/>
            <a:ext cx="6553200" cy="75078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en-EG" sz="2200" b="1"/>
              <a:t>Excel Solution:   =PV(Rate,Nper,Pmt,FV)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en-EG" sz="2200" b="1"/>
              <a:t>		      =PV(0.07,1,0,10000) = -9345.79</a:t>
            </a:r>
          </a:p>
        </p:txBody>
      </p:sp>
      <p:sp>
        <p:nvSpPr>
          <p:cNvPr id="182279" name="Rectangle 7">
            <a:extLst>
              <a:ext uri="{FF2B5EF4-FFF2-40B4-BE49-F238E27FC236}">
                <a16:creationId xmlns:a16="http://schemas.microsoft.com/office/drawing/2014/main" id="{F25E17FA-71BB-85BD-B775-3642EFC0F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3352800"/>
            <a:ext cx="3352800" cy="2286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91440"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en-US" altLang="en-EG" sz="2200" b="1"/>
              <a:t>Calculator Solution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1 	  	     </a:t>
            </a:r>
            <a:r>
              <a:rPr lang="en-US" altLang="en-EG" sz="2200" b="1">
                <a:latin typeface="BA-II Plus Symbols" pitchFamily="2" charset="2"/>
              </a:rPr>
              <a:t>,</a:t>
            </a:r>
            <a:r>
              <a:rPr lang="en-US" altLang="en-EG" sz="22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7  	     </a:t>
            </a:r>
            <a:r>
              <a:rPr lang="en-US" altLang="en-EG" sz="2200" b="1">
                <a:latin typeface="BA-II Plus Symbols" pitchFamily="2" charset="2"/>
              </a:rPr>
              <a:t>-</a:t>
            </a:r>
            <a:r>
              <a:rPr lang="en-US" altLang="en-EG" sz="22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0 	       </a:t>
            </a:r>
            <a:r>
              <a:rPr lang="en-US" altLang="en-EG" sz="2200" b="1">
                <a:latin typeface="BA-II Plus Symbols" pitchFamily="2" charset="2"/>
              </a:rPr>
              <a:t>/</a:t>
            </a:r>
            <a:endParaRPr lang="en-US" altLang="en-EG" sz="22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10000 </a:t>
            </a:r>
            <a:r>
              <a:rPr lang="en-US" altLang="en-EG" sz="2200" b="1">
                <a:latin typeface="BA-II Plus Symbols" pitchFamily="2" charset="2"/>
              </a:rPr>
              <a:t>0</a:t>
            </a:r>
            <a:endParaRPr lang="en-US" altLang="en-EG" sz="22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>
                <a:latin typeface="BA-II Plus Symbols" pitchFamily="2" charset="2"/>
              </a:rPr>
              <a:t>%.</a:t>
            </a:r>
            <a:r>
              <a:rPr lang="en-US" altLang="en-EG" sz="2200" b="1"/>
              <a:t> = -9345.79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855"/>
    </mc:Choice>
    <mc:Fallback xmlns="">
      <p:transition spd="slow" advTm="11585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D5259B-9ACA-20BC-944E-8D149CD79D97}"/>
              </a:ext>
            </a:extLst>
          </p:cNvPr>
          <p:cNvSpPr/>
          <p:nvPr/>
        </p:nvSpPr>
        <p:spPr>
          <a:xfrm>
            <a:off x="762000" y="152400"/>
            <a:ext cx="10734675" cy="646496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7394" name="Rectangle 2">
            <a:extLst>
              <a:ext uri="{FF2B5EF4-FFF2-40B4-BE49-F238E27FC236}">
                <a16:creationId xmlns:a16="http://schemas.microsoft.com/office/drawing/2014/main" id="{9F534AC9-31B6-8288-DDF6-05A29D38D8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  <a:ln/>
        </p:spPr>
        <p:txBody>
          <a:bodyPr/>
          <a:lstStyle/>
          <a:p>
            <a:r>
              <a:rPr lang="en-US" altLang="en-EG" sz="4000"/>
              <a:t>Present Values: Example 2</a:t>
            </a:r>
            <a:br>
              <a:rPr lang="en-US" altLang="en-EG" sz="4000"/>
            </a:br>
            <a:r>
              <a:rPr lang="en-US" altLang="en-EG" sz="3600"/>
              <a:t>Multi-Periods </a:t>
            </a:r>
            <a:endParaRPr lang="en-US" altLang="en-EG" sz="2800"/>
          </a:p>
        </p:txBody>
      </p:sp>
      <p:sp>
        <p:nvSpPr>
          <p:cNvPr id="187396" name="Text Box 4">
            <a:extLst>
              <a:ext uri="{FF2B5EF4-FFF2-40B4-BE49-F238E27FC236}">
                <a16:creationId xmlns:a16="http://schemas.microsoft.com/office/drawing/2014/main" id="{EF09A065-7E96-6B03-8462-7B1FF594F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3429001"/>
            <a:ext cx="3581400" cy="21256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Formula Solution: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 PV	=FV(1+r)</a:t>
            </a:r>
            <a:r>
              <a:rPr lang="en-US" altLang="en-EG" sz="2200" b="1" baseline="30000"/>
              <a:t>-t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 baseline="30000"/>
              <a:t>	</a:t>
            </a:r>
            <a:r>
              <a:rPr lang="en-US" altLang="en-EG" sz="2200" b="1"/>
              <a:t>=150,000(1.08)</a:t>
            </a:r>
            <a:r>
              <a:rPr lang="en-US" altLang="en-EG" sz="2200" b="1" baseline="30000"/>
              <a:t>-17</a:t>
            </a:r>
            <a:r>
              <a:rPr lang="en-US" altLang="en-EG" sz="2200" b="1"/>
              <a:t> 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	=150,000/(1.08)</a:t>
            </a:r>
            <a:r>
              <a:rPr lang="en-US" altLang="en-EG" sz="2200" b="1" baseline="30000"/>
              <a:t>17</a:t>
            </a:r>
            <a:endParaRPr lang="en-US" altLang="en-EG" sz="2200" b="1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	=-40,540.34</a:t>
            </a:r>
          </a:p>
        </p:txBody>
      </p:sp>
      <p:sp>
        <p:nvSpPr>
          <p:cNvPr id="187398" name="Rectangle 6">
            <a:extLst>
              <a:ext uri="{FF2B5EF4-FFF2-40B4-BE49-F238E27FC236}">
                <a16:creationId xmlns:a16="http://schemas.microsoft.com/office/drawing/2014/main" id="{CE96BAF6-6959-F5AA-AC23-AA78A1DDDE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1524000"/>
            <a:ext cx="8229600" cy="175260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EG"/>
              <a:t>	</a:t>
            </a:r>
            <a:r>
              <a:rPr lang="en-US" altLang="en-EG" sz="2600"/>
              <a:t>You want to begin saving for your daughter’s college education and you estimate that she will need $150,000 in 17 years.  If you feel confident that you can earn 8% per year, how much do you need to invest today?</a:t>
            </a:r>
          </a:p>
        </p:txBody>
      </p:sp>
      <p:sp>
        <p:nvSpPr>
          <p:cNvPr id="187399" name="Rectangle 7">
            <a:extLst>
              <a:ext uri="{FF2B5EF4-FFF2-40B4-BE49-F238E27FC236}">
                <a16:creationId xmlns:a16="http://schemas.microsoft.com/office/drawing/2014/main" id="{B33CF092-B251-904D-DD46-940135E143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3429000"/>
            <a:ext cx="3352800" cy="2133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91440"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en-US" altLang="en-EG" sz="2200" b="1"/>
              <a:t>Calculator Solution: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17 	       </a:t>
            </a:r>
            <a:r>
              <a:rPr lang="en-US" altLang="en-EG" sz="2200" b="1">
                <a:latin typeface="BA-II Plus Symbols" pitchFamily="2" charset="2"/>
              </a:rPr>
              <a:t>,</a:t>
            </a:r>
            <a:r>
              <a:rPr lang="en-US" altLang="en-EG" sz="22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8  	       </a:t>
            </a:r>
            <a:r>
              <a:rPr lang="en-US" altLang="en-EG" sz="2200" b="1">
                <a:latin typeface="BA-II Plus Symbols" pitchFamily="2" charset="2"/>
              </a:rPr>
              <a:t>-</a:t>
            </a:r>
            <a:r>
              <a:rPr lang="en-US" altLang="en-EG" sz="22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0 	         </a:t>
            </a:r>
            <a:r>
              <a:rPr lang="en-US" altLang="en-EG" sz="2200" b="1">
                <a:latin typeface="BA-II Plus Symbols" pitchFamily="2" charset="2"/>
              </a:rPr>
              <a:t>/</a:t>
            </a:r>
            <a:endParaRPr lang="en-US" altLang="en-EG" sz="22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150000 </a:t>
            </a:r>
            <a:r>
              <a:rPr lang="en-US" altLang="en-EG" sz="2200" b="1">
                <a:latin typeface="BA-II Plus Symbols" pitchFamily="2" charset="2"/>
              </a:rPr>
              <a:t>0</a:t>
            </a:r>
            <a:endParaRPr lang="en-US" altLang="en-EG" sz="22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>
                <a:latin typeface="BA-II Plus Symbols" pitchFamily="2" charset="2"/>
              </a:rPr>
              <a:t>%.</a:t>
            </a:r>
            <a:r>
              <a:rPr lang="en-US" altLang="en-EG" sz="2200" b="1"/>
              <a:t> = -40540.34</a:t>
            </a:r>
          </a:p>
        </p:txBody>
      </p:sp>
      <p:sp>
        <p:nvSpPr>
          <p:cNvPr id="187401" name="Text Box 9">
            <a:extLst>
              <a:ext uri="{FF2B5EF4-FFF2-40B4-BE49-F238E27FC236}">
                <a16:creationId xmlns:a16="http://schemas.microsoft.com/office/drawing/2014/main" id="{CA359553-046F-E19E-491C-59A6F636D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638800"/>
            <a:ext cx="7010400" cy="8763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en-EG" sz="2200" b="1"/>
              <a:t>Excel Solution:  =PV(Rate,Nper,Pmt,FV)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en-EG" sz="2200" b="1"/>
              <a:t>		     =PV(0.08,17,0,150000) = -40540.34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43"/>
    </mc:Choice>
    <mc:Fallback xmlns="">
      <p:transition spd="slow" advTm="120743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C759907-C27D-B91C-22FC-F5E19754D75E}"/>
              </a:ext>
            </a:extLst>
          </p:cNvPr>
          <p:cNvSpPr/>
          <p:nvPr/>
        </p:nvSpPr>
        <p:spPr>
          <a:xfrm>
            <a:off x="804862" y="262690"/>
            <a:ext cx="10734675" cy="609366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2514" name="Rectangle 2">
            <a:extLst>
              <a:ext uri="{FF2B5EF4-FFF2-40B4-BE49-F238E27FC236}">
                <a16:creationId xmlns:a16="http://schemas.microsoft.com/office/drawing/2014/main" id="{7A2AF6B7-AA31-DA11-D95C-0E7C8BEC0D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  <a:ln/>
        </p:spPr>
        <p:txBody>
          <a:bodyPr/>
          <a:lstStyle/>
          <a:p>
            <a:r>
              <a:rPr lang="en-US" altLang="en-EG" sz="4000"/>
              <a:t>Present Values: Example 3</a:t>
            </a:r>
            <a:br>
              <a:rPr lang="en-US" altLang="en-EG" sz="4000"/>
            </a:br>
            <a:r>
              <a:rPr lang="en-US" altLang="en-EG" sz="3600"/>
              <a:t>Multi-Periods</a:t>
            </a:r>
          </a:p>
        </p:txBody>
      </p:sp>
      <p:sp>
        <p:nvSpPr>
          <p:cNvPr id="192515" name="Rectangle 3">
            <a:extLst>
              <a:ext uri="{FF2B5EF4-FFF2-40B4-BE49-F238E27FC236}">
                <a16:creationId xmlns:a16="http://schemas.microsoft.com/office/drawing/2014/main" id="{A871998F-4BD0-DF12-5760-D24D27E78B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0"/>
            <a:ext cx="8153400" cy="1951038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	Your parents set up a trust fund for you 10 years ago that is now worth $19,671.51. If the fund earned 7% per year, how much did your parents invest?</a:t>
            </a:r>
          </a:p>
        </p:txBody>
      </p:sp>
      <p:sp>
        <p:nvSpPr>
          <p:cNvPr id="192516" name="Text Box 4">
            <a:extLst>
              <a:ext uri="{FF2B5EF4-FFF2-40B4-BE49-F238E27FC236}">
                <a16:creationId xmlns:a16="http://schemas.microsoft.com/office/drawing/2014/main" id="{CB4D7CB7-C88D-F398-7D22-941BE94EE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3276601"/>
            <a:ext cx="3657600" cy="21256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Formula Solution: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 PV	=FV(1+r)</a:t>
            </a:r>
            <a:r>
              <a:rPr lang="en-US" altLang="en-EG" sz="2200" b="1" baseline="30000"/>
              <a:t>-t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 baseline="30000"/>
              <a:t>	</a:t>
            </a:r>
            <a:r>
              <a:rPr lang="en-US" altLang="en-EG" sz="2200" b="1"/>
              <a:t>=19,671.51(1.07)</a:t>
            </a:r>
            <a:r>
              <a:rPr lang="en-US" altLang="en-EG" sz="2200" b="1" baseline="30000"/>
              <a:t>-10</a:t>
            </a:r>
            <a:r>
              <a:rPr lang="en-US" altLang="en-EG" sz="2200" b="1"/>
              <a:t> 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	=19.671.51/(1.07)</a:t>
            </a:r>
            <a:r>
              <a:rPr lang="en-US" altLang="en-EG" sz="2200" b="1" baseline="30000"/>
              <a:t>10</a:t>
            </a:r>
            <a:endParaRPr lang="en-US" altLang="en-EG" sz="2200" b="1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en-EG" sz="2200" b="1"/>
              <a:t>	=-10,000</a:t>
            </a:r>
          </a:p>
        </p:txBody>
      </p:sp>
      <p:sp>
        <p:nvSpPr>
          <p:cNvPr id="192517" name="Rectangle 5">
            <a:extLst>
              <a:ext uri="{FF2B5EF4-FFF2-40B4-BE49-F238E27FC236}">
                <a16:creationId xmlns:a16="http://schemas.microsoft.com/office/drawing/2014/main" id="{2683AA9E-0F26-1EB5-CF94-57C6EF25CB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3276600"/>
            <a:ext cx="3352800" cy="2133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91440"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en-US" altLang="en-EG" sz="2200" b="1"/>
              <a:t>Calculator Solution: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10 	           </a:t>
            </a:r>
            <a:r>
              <a:rPr lang="en-US" altLang="en-EG" sz="2200" b="1">
                <a:latin typeface="BA-II Plus Symbols" pitchFamily="2" charset="2"/>
              </a:rPr>
              <a:t>,</a:t>
            </a:r>
            <a:r>
              <a:rPr lang="en-US" altLang="en-EG" sz="22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7  	           </a:t>
            </a:r>
            <a:r>
              <a:rPr lang="en-US" altLang="en-EG" sz="2200" b="1">
                <a:latin typeface="BA-II Plus Symbols" pitchFamily="2" charset="2"/>
              </a:rPr>
              <a:t>-</a:t>
            </a:r>
            <a:r>
              <a:rPr lang="en-US" altLang="en-EG" sz="22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0 	             </a:t>
            </a:r>
            <a:r>
              <a:rPr lang="en-US" altLang="en-EG" sz="2200" b="1">
                <a:latin typeface="BA-II Plus Symbols" pitchFamily="2" charset="2"/>
              </a:rPr>
              <a:t>/</a:t>
            </a:r>
            <a:endParaRPr lang="en-US" altLang="en-EG" sz="22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/>
              <a:t>19671.51  </a:t>
            </a:r>
            <a:r>
              <a:rPr lang="en-US" altLang="en-EG" sz="2200" b="1">
                <a:latin typeface="BA-II Plus Symbols" pitchFamily="2" charset="2"/>
              </a:rPr>
              <a:t>0</a:t>
            </a:r>
            <a:endParaRPr lang="en-US" altLang="en-EG" sz="22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200" b="1">
                <a:latin typeface="BA-II Plus Symbols" pitchFamily="2" charset="2"/>
              </a:rPr>
              <a:t>%.</a:t>
            </a:r>
            <a:r>
              <a:rPr lang="en-US" altLang="en-EG" sz="2200" b="1"/>
              <a:t> = -10000</a:t>
            </a:r>
          </a:p>
        </p:txBody>
      </p:sp>
      <p:sp>
        <p:nvSpPr>
          <p:cNvPr id="192518" name="Text Box 6">
            <a:extLst>
              <a:ext uri="{FF2B5EF4-FFF2-40B4-BE49-F238E27FC236}">
                <a16:creationId xmlns:a16="http://schemas.microsoft.com/office/drawing/2014/main" id="{238C4EB2-69AB-064B-A2F9-E838E4303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5486400"/>
            <a:ext cx="6781800" cy="8763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en-EG" sz="2200" b="1"/>
              <a:t>Excel Solution:  =PV(Rate,Nper,Pmt,FV)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en-EG" sz="2200" b="1"/>
              <a:t>		     =PV(0.07,10,0,19671.51) = -10000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D0F702-82BE-7126-F3E2-70AE3D3EBD6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422"/>
    </mc:Choice>
    <mc:Fallback xmlns="">
      <p:transition spd="slow" advTm="110422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B5D844-C5FD-6094-2A03-EF7E1BD051C0}"/>
              </a:ext>
            </a:extLst>
          </p:cNvPr>
          <p:cNvSpPr/>
          <p:nvPr/>
        </p:nvSpPr>
        <p:spPr>
          <a:xfrm>
            <a:off x="728662" y="306722"/>
            <a:ext cx="10734675" cy="579328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7634" name="Rectangle 2">
            <a:extLst>
              <a:ext uri="{FF2B5EF4-FFF2-40B4-BE49-F238E27FC236}">
                <a16:creationId xmlns:a16="http://schemas.microsoft.com/office/drawing/2014/main" id="{05D8A351-79D6-A62D-6889-07FC790AD8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1325562"/>
          </a:xfrm>
          <a:ln/>
        </p:spPr>
        <p:txBody>
          <a:bodyPr/>
          <a:lstStyle/>
          <a:p>
            <a:r>
              <a:rPr lang="en-US" altLang="en-EG" sz="4000"/>
              <a:t>Present Value:</a:t>
            </a:r>
            <a:br>
              <a:rPr lang="en-US" altLang="en-EG" sz="4000"/>
            </a:br>
            <a:r>
              <a:rPr lang="en-US" altLang="en-EG" sz="4000"/>
              <a:t>Important Relationship I</a:t>
            </a:r>
          </a:p>
        </p:txBody>
      </p:sp>
      <p:sp>
        <p:nvSpPr>
          <p:cNvPr id="197635" name="Rectangle 3">
            <a:extLst>
              <a:ext uri="{FF2B5EF4-FFF2-40B4-BE49-F238E27FC236}">
                <a16:creationId xmlns:a16="http://schemas.microsoft.com/office/drawing/2014/main" id="{2DBA8874-1403-01DA-51DD-0C10B5A1F33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3600" y="1752600"/>
            <a:ext cx="8534400" cy="2514600"/>
          </a:xfrm>
        </p:spPr>
        <p:txBody>
          <a:bodyPr/>
          <a:lstStyle/>
          <a:p>
            <a:pPr marL="381000" indent="-381000">
              <a:buNone/>
            </a:pPr>
            <a:r>
              <a:rPr lang="en-US" altLang="en-EG" sz="4000"/>
              <a:t>  </a:t>
            </a:r>
            <a:r>
              <a:rPr lang="en-US" altLang="en-EG" sz="3600"/>
              <a:t>For a given interest rate:</a:t>
            </a:r>
          </a:p>
          <a:p>
            <a:pPr marL="800100" lvl="1" indent="-342900"/>
            <a:r>
              <a:rPr lang="en-US" altLang="en-EG" sz="3300"/>
              <a:t>The longer the time period, </a:t>
            </a:r>
          </a:p>
          <a:p>
            <a:pPr marL="800100" lvl="1" indent="-342900"/>
            <a:r>
              <a:rPr lang="en-US" altLang="en-EG" sz="3300"/>
              <a:t>The lower the present value</a:t>
            </a:r>
          </a:p>
          <a:p>
            <a:pPr marL="381000" indent="-381000">
              <a:buNone/>
            </a:pPr>
            <a:endParaRPr lang="en-US" altLang="en-EG" sz="4000"/>
          </a:p>
          <a:p>
            <a:pPr marL="381000" indent="-381000">
              <a:buNone/>
            </a:pPr>
            <a:endParaRPr lang="en-US" altLang="en-EG" sz="4000"/>
          </a:p>
        </p:txBody>
      </p:sp>
      <p:graphicFrame>
        <p:nvGraphicFramePr>
          <p:cNvPr id="197636" name="Object 4">
            <a:extLst>
              <a:ext uri="{FF2B5EF4-FFF2-40B4-BE49-F238E27FC236}">
                <a16:creationId xmlns:a16="http://schemas.microsoft.com/office/drawing/2014/main" id="{C110698B-A1DC-6393-ADD0-C4D503524F19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343401" y="3733800"/>
          <a:ext cx="3275013" cy="158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900900" imgH="9652000" progId="Equation.3">
                  <p:embed/>
                </p:oleObj>
              </mc:Choice>
              <mc:Fallback>
                <p:oleObj name="Equation" r:id="rId3" imgW="19900900" imgH="9652000" progId="Equation.3">
                  <p:embed/>
                  <p:pic>
                    <p:nvPicPr>
                      <p:cNvPr id="197636" name="Object 4">
                        <a:extLst>
                          <a:ext uri="{FF2B5EF4-FFF2-40B4-BE49-F238E27FC236}">
                            <a16:creationId xmlns:a16="http://schemas.microsoft.com/office/drawing/2014/main" id="{C110698B-A1DC-6393-ADD0-C4D503524F1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1" y="3733800"/>
                        <a:ext cx="3275013" cy="1589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7637" name="Text Box 5">
            <a:extLst>
              <a:ext uri="{FF2B5EF4-FFF2-40B4-BE49-F238E27FC236}">
                <a16:creationId xmlns:a16="http://schemas.microsoft.com/office/drawing/2014/main" id="{0F34EA2E-0FB2-D9E4-849B-AB11BE98A3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5562600"/>
            <a:ext cx="647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 b="1"/>
              <a:t>For a given r, as t increases, PV decreases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CD1CA2-5C77-4479-8A83-60C542CD20C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advTm="34377">
    <p:fade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323441-4BCB-7AC5-0A60-C6C83FD9605A}"/>
              </a:ext>
            </a:extLst>
          </p:cNvPr>
          <p:cNvSpPr/>
          <p:nvPr/>
        </p:nvSpPr>
        <p:spPr>
          <a:xfrm>
            <a:off x="728662" y="374818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9682" name="Rectangle 2">
            <a:extLst>
              <a:ext uri="{FF2B5EF4-FFF2-40B4-BE49-F238E27FC236}">
                <a16:creationId xmlns:a16="http://schemas.microsoft.com/office/drawing/2014/main" id="{05682238-76C6-540B-DDBF-297D08F3EE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1249362"/>
          </a:xfrm>
          <a:ln/>
        </p:spPr>
        <p:txBody>
          <a:bodyPr/>
          <a:lstStyle/>
          <a:p>
            <a:r>
              <a:rPr lang="en-US" altLang="en-EG" sz="4000"/>
              <a:t>Present Value:</a:t>
            </a:r>
            <a:br>
              <a:rPr lang="en-US" altLang="en-EG" sz="4000"/>
            </a:br>
            <a:r>
              <a:rPr lang="en-US" altLang="en-EG" sz="4000"/>
              <a:t>Important Relationship I</a:t>
            </a:r>
          </a:p>
        </p:txBody>
      </p:sp>
      <p:sp>
        <p:nvSpPr>
          <p:cNvPr id="199683" name="Rectangle 3">
            <a:extLst>
              <a:ext uri="{FF2B5EF4-FFF2-40B4-BE49-F238E27FC236}">
                <a16:creationId xmlns:a16="http://schemas.microsoft.com/office/drawing/2014/main" id="{EC80F43A-6901-CEE7-A93B-453DF3FF27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447800"/>
            <a:ext cx="8382000" cy="16002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	What is the present value of $500 to be received in 5 years? 10 years? The discount rate is 10%</a:t>
            </a:r>
          </a:p>
        </p:txBody>
      </p:sp>
      <p:sp>
        <p:nvSpPr>
          <p:cNvPr id="199684" name="Text Box 4">
            <a:extLst>
              <a:ext uri="{FF2B5EF4-FFF2-40B4-BE49-F238E27FC236}">
                <a16:creationId xmlns:a16="http://schemas.microsoft.com/office/drawing/2014/main" id="{BDC8109C-1B94-AA02-3D05-3D22D545A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4114801"/>
            <a:ext cx="7239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b="1"/>
              <a:t>PV?                                           500                                                   </a:t>
            </a:r>
          </a:p>
        </p:txBody>
      </p:sp>
      <p:grpSp>
        <p:nvGrpSpPr>
          <p:cNvPr id="199685" name="Group 5">
            <a:extLst>
              <a:ext uri="{FF2B5EF4-FFF2-40B4-BE49-F238E27FC236}">
                <a16:creationId xmlns:a16="http://schemas.microsoft.com/office/drawing/2014/main" id="{82351E19-990E-EEF7-6F60-2ACC0D1052C7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3048001"/>
            <a:ext cx="7391400" cy="1814513"/>
            <a:chOff x="816" y="2208"/>
            <a:chExt cx="4656" cy="1143"/>
          </a:xfrm>
        </p:grpSpPr>
        <p:grpSp>
          <p:nvGrpSpPr>
            <p:cNvPr id="199686" name="Group 6">
              <a:extLst>
                <a:ext uri="{FF2B5EF4-FFF2-40B4-BE49-F238E27FC236}">
                  <a16:creationId xmlns:a16="http://schemas.microsoft.com/office/drawing/2014/main" id="{14C7B291-10DB-C370-89BB-C286CAE842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6" y="2208"/>
              <a:ext cx="4656" cy="1143"/>
              <a:chOff x="816" y="2208"/>
              <a:chExt cx="4656" cy="1143"/>
            </a:xfrm>
          </p:grpSpPr>
          <p:sp>
            <p:nvSpPr>
              <p:cNvPr id="199687" name="Line 7">
                <a:extLst>
                  <a:ext uri="{FF2B5EF4-FFF2-40B4-BE49-F238E27FC236}">
                    <a16:creationId xmlns:a16="http://schemas.microsoft.com/office/drawing/2014/main" id="{5C966E31-2CF0-2999-4C6A-2D02CC26CD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60" y="2592"/>
                <a:ext cx="432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EG"/>
              </a:p>
            </p:txBody>
          </p:sp>
          <p:sp>
            <p:nvSpPr>
              <p:cNvPr id="199688" name="Line 8">
                <a:extLst>
                  <a:ext uri="{FF2B5EF4-FFF2-40B4-BE49-F238E27FC236}">
                    <a16:creationId xmlns:a16="http://schemas.microsoft.com/office/drawing/2014/main" id="{BA20E3E2-4D23-737B-A6E4-890B682273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60" y="2400"/>
                <a:ext cx="0" cy="3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EG"/>
              </a:p>
            </p:txBody>
          </p:sp>
          <p:sp>
            <p:nvSpPr>
              <p:cNvPr id="199689" name="Line 9">
                <a:extLst>
                  <a:ext uri="{FF2B5EF4-FFF2-40B4-BE49-F238E27FC236}">
                    <a16:creationId xmlns:a16="http://schemas.microsoft.com/office/drawing/2014/main" id="{6C683040-839E-3E54-2C6F-AF9C3D89D9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2" y="2400"/>
                <a:ext cx="0" cy="3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EG"/>
              </a:p>
            </p:txBody>
          </p:sp>
          <p:sp>
            <p:nvSpPr>
              <p:cNvPr id="199690" name="Line 10">
                <a:extLst>
                  <a:ext uri="{FF2B5EF4-FFF2-40B4-BE49-F238E27FC236}">
                    <a16:creationId xmlns:a16="http://schemas.microsoft.com/office/drawing/2014/main" id="{901BF8C1-A354-0073-CC10-AC9E626B03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0" y="2400"/>
                <a:ext cx="0" cy="3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EG"/>
              </a:p>
            </p:txBody>
          </p:sp>
          <p:sp>
            <p:nvSpPr>
              <p:cNvPr id="199691" name="Text Box 11">
                <a:extLst>
                  <a:ext uri="{FF2B5EF4-FFF2-40B4-BE49-F238E27FC236}">
                    <a16:creationId xmlns:a16="http://schemas.microsoft.com/office/drawing/2014/main" id="{734F13BC-5E1E-0298-C30A-B28036A594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88" y="2256"/>
                <a:ext cx="72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  <a:flatTx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altLang="en-EG" b="1"/>
                  <a:t>r=10%</a:t>
                </a:r>
              </a:p>
            </p:txBody>
          </p:sp>
          <p:sp>
            <p:nvSpPr>
              <p:cNvPr id="199692" name="Text Box 12">
                <a:extLst>
                  <a:ext uri="{FF2B5EF4-FFF2-40B4-BE49-F238E27FC236}">
                    <a16:creationId xmlns:a16="http://schemas.microsoft.com/office/drawing/2014/main" id="{AC9A9EA3-E731-019A-76E1-C2D1BDCC418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16" y="2208"/>
                <a:ext cx="28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  <a:flatTx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altLang="en-EG"/>
                  <a:t> </a:t>
                </a:r>
                <a:r>
                  <a:rPr lang="en-US" altLang="en-EG" b="1"/>
                  <a:t>0</a:t>
                </a:r>
              </a:p>
            </p:txBody>
          </p:sp>
          <p:sp>
            <p:nvSpPr>
              <p:cNvPr id="199693" name="Text Box 13">
                <a:extLst>
                  <a:ext uri="{FF2B5EF4-FFF2-40B4-BE49-F238E27FC236}">
                    <a16:creationId xmlns:a16="http://schemas.microsoft.com/office/drawing/2014/main" id="{0FD43C51-D2A8-11D2-B7AC-C21FA51F576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8" y="2208"/>
                <a:ext cx="28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  <a:flatTx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altLang="en-EG"/>
                  <a:t> </a:t>
                </a:r>
                <a:r>
                  <a:rPr lang="en-US" altLang="en-EG" b="1"/>
                  <a:t>5</a:t>
                </a:r>
              </a:p>
            </p:txBody>
          </p:sp>
          <p:sp>
            <p:nvSpPr>
              <p:cNvPr id="199694" name="Text Box 14">
                <a:extLst>
                  <a:ext uri="{FF2B5EF4-FFF2-40B4-BE49-F238E27FC236}">
                    <a16:creationId xmlns:a16="http://schemas.microsoft.com/office/drawing/2014/main" id="{9794B2E4-4DF1-1A23-DE8E-A595CC0632F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36" y="2208"/>
                <a:ext cx="33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  <a:flatTx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altLang="en-EG" b="1"/>
                  <a:t>10</a:t>
                </a:r>
              </a:p>
            </p:txBody>
          </p:sp>
          <p:sp>
            <p:nvSpPr>
              <p:cNvPr id="199695" name="Text Box 15">
                <a:extLst>
                  <a:ext uri="{FF2B5EF4-FFF2-40B4-BE49-F238E27FC236}">
                    <a16:creationId xmlns:a16="http://schemas.microsoft.com/office/drawing/2014/main" id="{D1F606EE-09E2-597F-4BA4-497D09B77C2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4" y="3120"/>
                <a:ext cx="456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  <a:flatTx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altLang="en-EG" b="1"/>
                  <a:t>PV?</a:t>
                </a:r>
                <a:r>
                  <a:rPr lang="en-US" altLang="en-EG"/>
                  <a:t>                                           				   </a:t>
                </a:r>
                <a:r>
                  <a:rPr lang="en-US" altLang="en-EG" b="1"/>
                  <a:t> 500      </a:t>
                </a:r>
                <a:r>
                  <a:rPr lang="en-US" altLang="en-EG"/>
                  <a:t>                                             </a:t>
                </a:r>
              </a:p>
            </p:txBody>
          </p:sp>
        </p:grpSp>
        <p:sp>
          <p:nvSpPr>
            <p:cNvPr id="199696" name="Line 16">
              <a:extLst>
                <a:ext uri="{FF2B5EF4-FFF2-40B4-BE49-F238E27FC236}">
                  <a16:creationId xmlns:a16="http://schemas.microsoft.com/office/drawing/2014/main" id="{02AA423F-7BE8-C45A-5C1B-5BC0429198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48" y="3024"/>
              <a:ext cx="15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199697" name="Line 17">
              <a:extLst>
                <a:ext uri="{FF2B5EF4-FFF2-40B4-BE49-F238E27FC236}">
                  <a16:creationId xmlns:a16="http://schemas.microsoft.com/office/drawing/2014/main" id="{8D12F530-FC43-0257-CE21-6CFD0228D0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48" y="3216"/>
              <a:ext cx="37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</p:grpSp>
      <p:sp>
        <p:nvSpPr>
          <p:cNvPr id="199698" name="Text Box 18">
            <a:extLst>
              <a:ext uri="{FF2B5EF4-FFF2-40B4-BE49-F238E27FC236}">
                <a16:creationId xmlns:a16="http://schemas.microsoft.com/office/drawing/2014/main" id="{4F68CD82-6208-142C-BD33-D9861BE854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5029201"/>
            <a:ext cx="74676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2000" b="1"/>
              <a:t>5 yrs: 	PV = 500/(1.10)</a:t>
            </a:r>
            <a:r>
              <a:rPr lang="en-US" altLang="en-EG" sz="2000" b="1" baseline="30000"/>
              <a:t>5</a:t>
            </a:r>
            <a:r>
              <a:rPr lang="en-US" altLang="en-EG" sz="2000" b="1"/>
              <a:t> = -310.46         (1.10)</a:t>
            </a:r>
            <a:r>
              <a:rPr lang="en-US" altLang="en-EG" sz="2000" b="1" baseline="30000"/>
              <a:t>5     </a:t>
            </a:r>
            <a:r>
              <a:rPr lang="en-US" altLang="en-EG" sz="2000" b="1"/>
              <a:t>=1.6105</a:t>
            </a:r>
          </a:p>
          <a:p>
            <a:pPr algn="l">
              <a:spcBef>
                <a:spcPct val="50000"/>
              </a:spcBef>
            </a:pPr>
            <a:r>
              <a:rPr lang="en-US" altLang="en-EG" sz="2000" b="1"/>
              <a:t>10 yrs: 	PV = 500/(1.10)</a:t>
            </a:r>
            <a:r>
              <a:rPr lang="en-US" altLang="en-EG" sz="2000" b="1" baseline="30000"/>
              <a:t>10</a:t>
            </a:r>
            <a:r>
              <a:rPr lang="en-US" altLang="en-EG" sz="2000" b="1"/>
              <a:t>= -192.77    	(1.10)</a:t>
            </a:r>
            <a:r>
              <a:rPr lang="en-US" altLang="en-EG" sz="2000" b="1" baseline="30000"/>
              <a:t>10</a:t>
            </a:r>
            <a:r>
              <a:rPr lang="en-US" altLang="en-EG" sz="2000" b="1"/>
              <a:t> = 2.5937</a:t>
            </a:r>
          </a:p>
        </p:txBody>
      </p:sp>
      <p:sp>
        <p:nvSpPr>
          <p:cNvPr id="199699" name="Text Box 19">
            <a:extLst>
              <a:ext uri="{FF2B5EF4-FFF2-40B4-BE49-F238E27FC236}">
                <a16:creationId xmlns:a16="http://schemas.microsoft.com/office/drawing/2014/main" id="{C9E827A8-963A-4DF4-46F1-C69A186A2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114801"/>
            <a:ext cx="1143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b="1"/>
              <a:t>-310.46</a:t>
            </a:r>
          </a:p>
        </p:txBody>
      </p:sp>
      <p:sp>
        <p:nvSpPr>
          <p:cNvPr id="199700" name="Text Box 20">
            <a:extLst>
              <a:ext uri="{FF2B5EF4-FFF2-40B4-BE49-F238E27FC236}">
                <a16:creationId xmlns:a16="http://schemas.microsoft.com/office/drawing/2014/main" id="{F82F278F-B45E-B8B4-049C-B8761F716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419601"/>
            <a:ext cx="1143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b="1"/>
              <a:t>-192.77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C4F862-80A8-8C98-7220-991B2949772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406"/>
    </mc:Choice>
    <mc:Fallback xmlns="">
      <p:transition spd="slow" advTm="10540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976C3F-B27E-59ED-01A3-92557BCFA69E}"/>
              </a:ext>
            </a:extLst>
          </p:cNvPr>
          <p:cNvSpPr/>
          <p:nvPr/>
        </p:nvSpPr>
        <p:spPr>
          <a:xfrm>
            <a:off x="728662" y="438151"/>
            <a:ext cx="10734675" cy="58070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0706" name="Rectangle 2">
            <a:extLst>
              <a:ext uri="{FF2B5EF4-FFF2-40B4-BE49-F238E27FC236}">
                <a16:creationId xmlns:a16="http://schemas.microsoft.com/office/drawing/2014/main" id="{76BDBF20-58EB-3A25-04C7-4C657A5585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1401762"/>
          </a:xfrm>
          <a:ln/>
        </p:spPr>
        <p:txBody>
          <a:bodyPr/>
          <a:lstStyle/>
          <a:p>
            <a:r>
              <a:rPr lang="en-US" altLang="en-EG"/>
              <a:t>Present Value</a:t>
            </a:r>
            <a:br>
              <a:rPr lang="en-US" altLang="en-EG"/>
            </a:br>
            <a:r>
              <a:rPr lang="en-US" altLang="en-EG"/>
              <a:t> </a:t>
            </a:r>
            <a:r>
              <a:rPr lang="en-US" altLang="en-EG">
                <a:solidFill>
                  <a:schemeClr val="tx1"/>
                </a:solidFill>
              </a:rPr>
              <a:t>Important Relationship II</a:t>
            </a:r>
          </a:p>
        </p:txBody>
      </p:sp>
      <p:sp>
        <p:nvSpPr>
          <p:cNvPr id="200707" name="Rectangle 3">
            <a:extLst>
              <a:ext uri="{FF2B5EF4-FFF2-40B4-BE49-F238E27FC236}">
                <a16:creationId xmlns:a16="http://schemas.microsoft.com/office/drawing/2014/main" id="{CDEA5F4A-72E5-19A6-D4A6-1B335A24478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3600" y="1600200"/>
            <a:ext cx="8534400" cy="24384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	</a:t>
            </a:r>
            <a:r>
              <a:rPr lang="en-US" altLang="en-EG" sz="3600"/>
              <a:t>For a given time period: </a:t>
            </a:r>
          </a:p>
          <a:p>
            <a:pPr lvl="1"/>
            <a:r>
              <a:rPr lang="en-US" altLang="en-EG" sz="3300"/>
              <a:t>The higher the interest rate, </a:t>
            </a:r>
          </a:p>
          <a:p>
            <a:pPr lvl="1"/>
            <a:r>
              <a:rPr lang="en-US" altLang="en-EG" sz="3300"/>
              <a:t>The smaller the present value</a:t>
            </a:r>
          </a:p>
        </p:txBody>
      </p:sp>
      <p:graphicFrame>
        <p:nvGraphicFramePr>
          <p:cNvPr id="200708" name="Object 4">
            <a:extLst>
              <a:ext uri="{FF2B5EF4-FFF2-40B4-BE49-F238E27FC236}">
                <a16:creationId xmlns:a16="http://schemas.microsoft.com/office/drawing/2014/main" id="{301604D1-F083-DD8F-B7F1-E2450368715E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451351" y="3600450"/>
          <a:ext cx="3114675" cy="151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900900" imgH="9652000" progId="Equation.3">
                  <p:embed/>
                </p:oleObj>
              </mc:Choice>
              <mc:Fallback>
                <p:oleObj name="Equation" r:id="rId3" imgW="19900900" imgH="9652000" progId="Equation.3">
                  <p:embed/>
                  <p:pic>
                    <p:nvPicPr>
                      <p:cNvPr id="200708" name="Object 4">
                        <a:extLst>
                          <a:ext uri="{FF2B5EF4-FFF2-40B4-BE49-F238E27FC236}">
                            <a16:creationId xmlns:a16="http://schemas.microsoft.com/office/drawing/2014/main" id="{301604D1-F083-DD8F-B7F1-E2450368715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1351" y="3600450"/>
                        <a:ext cx="3114675" cy="151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09" name="Text Box 5">
            <a:extLst>
              <a:ext uri="{FF2B5EF4-FFF2-40B4-BE49-F238E27FC236}">
                <a16:creationId xmlns:a16="http://schemas.microsoft.com/office/drawing/2014/main" id="{EB1CDDE0-10DB-D157-D5BF-BC9F406C48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562601"/>
            <a:ext cx="7543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2800" b="1"/>
              <a:t>For a given t, as r increases, PV decreases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9CE26E-3AB0-A7E8-3E0B-489255E751E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advTm="31985">
    <p:fade thruBlk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695ABD2-A509-30B2-FC5D-493DB7C4C07C}"/>
              </a:ext>
            </a:extLst>
          </p:cNvPr>
          <p:cNvSpPr/>
          <p:nvPr/>
        </p:nvSpPr>
        <p:spPr>
          <a:xfrm>
            <a:off x="728662" y="4191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2754" name="Rectangle 2">
            <a:extLst>
              <a:ext uri="{FF2B5EF4-FFF2-40B4-BE49-F238E27FC236}">
                <a16:creationId xmlns:a16="http://schemas.microsoft.com/office/drawing/2014/main" id="{3D74E33A-3898-E9C2-7906-95D1F0FBFE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1401762"/>
          </a:xfrm>
          <a:ln/>
        </p:spPr>
        <p:txBody>
          <a:bodyPr/>
          <a:lstStyle/>
          <a:p>
            <a:r>
              <a:rPr lang="en-US" altLang="en-EG"/>
              <a:t>Present Value:</a:t>
            </a:r>
            <a:br>
              <a:rPr lang="en-US" altLang="en-EG"/>
            </a:br>
            <a:r>
              <a:rPr lang="en-US" altLang="en-EG"/>
              <a:t>Important Relationship II</a:t>
            </a:r>
          </a:p>
        </p:txBody>
      </p:sp>
      <p:sp>
        <p:nvSpPr>
          <p:cNvPr id="202755" name="Rectangle 3">
            <a:extLst>
              <a:ext uri="{FF2B5EF4-FFF2-40B4-BE49-F238E27FC236}">
                <a16:creationId xmlns:a16="http://schemas.microsoft.com/office/drawing/2014/main" id="{C2C5018F-C0BA-3A12-6FF7-7F61F0F04C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676400"/>
            <a:ext cx="8382000" cy="1371600"/>
          </a:xfrm>
        </p:spPr>
        <p:txBody>
          <a:bodyPr/>
          <a:lstStyle/>
          <a:p>
            <a:pPr>
              <a:lnSpc>
                <a:spcPct val="110000"/>
              </a:lnSpc>
              <a:buFontTx/>
              <a:buNone/>
            </a:pPr>
            <a:r>
              <a:rPr lang="en-US" altLang="en-EG"/>
              <a:t>	What is the present value of $500 received in 5 years if the interest rate is 10%? 15%?</a:t>
            </a:r>
          </a:p>
        </p:txBody>
      </p:sp>
      <p:sp>
        <p:nvSpPr>
          <p:cNvPr id="202756" name="Rectangle 4">
            <a:extLst>
              <a:ext uri="{FF2B5EF4-FFF2-40B4-BE49-F238E27FC236}">
                <a16:creationId xmlns:a16="http://schemas.microsoft.com/office/drawing/2014/main" id="{7F7F46A4-FBD6-9B5D-1CE7-854840D436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3200400"/>
            <a:ext cx="3352800" cy="2743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91440"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en-US" altLang="en-EG" sz="2400" b="1"/>
              <a:t>Rate = 10%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400" b="1"/>
              <a:t>Calculator Solution: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/>
              <a:t>5  	           </a:t>
            </a:r>
            <a:r>
              <a:rPr lang="en-US" altLang="en-EG" sz="2400" b="1">
                <a:latin typeface="BA-II Plus Symbols" pitchFamily="2" charset="2"/>
              </a:rPr>
              <a:t>,</a:t>
            </a:r>
            <a:r>
              <a:rPr lang="en-US" altLang="en-EG" sz="24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/>
              <a:t>10 	           </a:t>
            </a:r>
            <a:r>
              <a:rPr lang="en-US" altLang="en-EG" sz="2400" b="1">
                <a:latin typeface="BA-II Plus Symbols" pitchFamily="2" charset="2"/>
              </a:rPr>
              <a:t>-</a:t>
            </a:r>
            <a:r>
              <a:rPr lang="en-US" altLang="en-EG" sz="24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/>
              <a:t>0 	             </a:t>
            </a:r>
            <a:r>
              <a:rPr lang="en-US" altLang="en-EG" sz="2400" b="1">
                <a:latin typeface="BA-II Plus Symbols" pitchFamily="2" charset="2"/>
              </a:rPr>
              <a:t>/</a:t>
            </a:r>
            <a:endParaRPr lang="en-US" altLang="en-EG" sz="24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/>
              <a:t>500           </a:t>
            </a:r>
            <a:r>
              <a:rPr lang="en-US" altLang="en-EG" sz="2400" b="1">
                <a:latin typeface="BA-II Plus Symbols" pitchFamily="2" charset="2"/>
              </a:rPr>
              <a:t>0</a:t>
            </a:r>
            <a:endParaRPr lang="en-US" altLang="en-EG" sz="24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>
                <a:latin typeface="BA-II Plus Symbols" pitchFamily="2" charset="2"/>
              </a:rPr>
              <a:t>%.</a:t>
            </a:r>
            <a:r>
              <a:rPr lang="en-US" altLang="en-EG" sz="2400" b="1"/>
              <a:t> = -310.46</a:t>
            </a:r>
          </a:p>
        </p:txBody>
      </p:sp>
      <p:sp>
        <p:nvSpPr>
          <p:cNvPr id="202757" name="Rectangle 5">
            <a:extLst>
              <a:ext uri="{FF2B5EF4-FFF2-40B4-BE49-F238E27FC236}">
                <a16:creationId xmlns:a16="http://schemas.microsoft.com/office/drawing/2014/main" id="{ABA91EAD-6C1E-419A-9C3F-3FEF201942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3200400"/>
            <a:ext cx="3429000" cy="2667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91440"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en-US" altLang="en-EG" sz="2400" b="1"/>
              <a:t>Rate = 15%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400" b="1"/>
              <a:t>Calculator Solution: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/>
              <a:t>5 	             </a:t>
            </a:r>
            <a:r>
              <a:rPr lang="en-US" altLang="en-EG" sz="2400" b="1">
                <a:latin typeface="BA-II Plus Symbols" pitchFamily="2" charset="2"/>
              </a:rPr>
              <a:t>,</a:t>
            </a:r>
            <a:r>
              <a:rPr lang="en-US" altLang="en-EG" sz="24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/>
              <a:t>15             </a:t>
            </a:r>
            <a:r>
              <a:rPr lang="en-US" altLang="en-EG" sz="2400" b="1">
                <a:latin typeface="BA-II Plus Symbols" pitchFamily="2" charset="2"/>
              </a:rPr>
              <a:t>-</a:t>
            </a:r>
            <a:r>
              <a:rPr lang="en-US" altLang="en-EG" sz="2400" b="1"/>
              <a:t>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/>
              <a:t>0 	             </a:t>
            </a:r>
            <a:r>
              <a:rPr lang="en-US" altLang="en-EG" sz="2400" b="1">
                <a:latin typeface="BA-II Plus Symbols" pitchFamily="2" charset="2"/>
              </a:rPr>
              <a:t>/</a:t>
            </a:r>
            <a:endParaRPr lang="en-US" altLang="en-EG" sz="24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/>
              <a:t>500           </a:t>
            </a:r>
            <a:r>
              <a:rPr lang="en-US" altLang="en-EG" sz="2400" b="1">
                <a:latin typeface="BA-II Plus Symbols" pitchFamily="2" charset="2"/>
              </a:rPr>
              <a:t>0</a:t>
            </a:r>
            <a:endParaRPr lang="en-US" altLang="en-EG" sz="2400" b="1"/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en-EG" sz="2400" b="1">
                <a:latin typeface="BA-II Plus Symbols" pitchFamily="2" charset="2"/>
              </a:rPr>
              <a:t>%.</a:t>
            </a:r>
            <a:r>
              <a:rPr lang="en-US" altLang="en-EG" sz="2400" b="1"/>
              <a:t> = -248.59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30"/>
    </mc:Choice>
    <mc:Fallback xmlns="">
      <p:transition spd="slow" advTm="6923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60AD0D-3298-3470-90C6-CFD1523974F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38" name="Rectangle 2">
            <a:extLst>
              <a:ext uri="{FF2B5EF4-FFF2-40B4-BE49-F238E27FC236}">
                <a16:creationId xmlns:a16="http://schemas.microsoft.com/office/drawing/2014/main" id="{4A041472-9A8E-4725-5270-39C5A0B3E2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Figure 4.3</a:t>
            </a:r>
          </a:p>
        </p:txBody>
      </p:sp>
      <p:pic>
        <p:nvPicPr>
          <p:cNvPr id="116739" name="Picture 3">
            <a:extLst>
              <a:ext uri="{FF2B5EF4-FFF2-40B4-BE49-F238E27FC236}">
                <a16:creationId xmlns:a16="http://schemas.microsoft.com/office/drawing/2014/main" id="{FD46ABAA-0CB4-F9D7-D58D-8B54796184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62200" y="1722438"/>
            <a:ext cx="7620000" cy="44497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3DCE89-3ECC-8827-8468-DEC66EF459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04"/>
    </mc:Choice>
    <mc:Fallback xmlns="">
      <p:transition spd="slow" advTm="52604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AF86BB5-6615-0306-3605-9B1451309F2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7746" name="Rectangle 2">
            <a:extLst>
              <a:ext uri="{FF2B5EF4-FFF2-40B4-BE49-F238E27FC236}">
                <a16:creationId xmlns:a16="http://schemas.microsoft.com/office/drawing/2014/main" id="{0E79764B-AE61-17BB-4EA2-ED5CC58B84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Quiz: Part 2</a:t>
            </a:r>
          </a:p>
        </p:txBody>
      </p:sp>
      <p:sp>
        <p:nvSpPr>
          <p:cNvPr id="287747" name="Rectangle 3">
            <a:extLst>
              <a:ext uri="{FF2B5EF4-FFF2-40B4-BE49-F238E27FC236}">
                <a16:creationId xmlns:a16="http://schemas.microsoft.com/office/drawing/2014/main" id="{4C8E56DD-EBED-8A7C-0E3B-FEAD5FE644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676401"/>
            <a:ext cx="8077200" cy="4525963"/>
          </a:xfrm>
        </p:spPr>
        <p:txBody>
          <a:bodyPr/>
          <a:lstStyle/>
          <a:p>
            <a:r>
              <a:rPr lang="en-US" altLang="en-EG" dirty="0"/>
              <a:t>What is the relationship between present value and future value? </a:t>
            </a:r>
            <a:endParaRPr lang="en-US" altLang="en-EG" sz="2400" dirty="0"/>
          </a:p>
          <a:p>
            <a:r>
              <a:rPr lang="en-US" altLang="en-EG" dirty="0"/>
              <a:t>Suppose you need $15,000 in 3 years. If you can earn 6% annually, how much do you need to invest today? </a:t>
            </a:r>
            <a:endParaRPr lang="en-US" altLang="en-EG" sz="2400" dirty="0"/>
          </a:p>
          <a:p>
            <a:r>
              <a:rPr lang="en-US" altLang="en-EG" dirty="0"/>
              <a:t>If you could invest the money at 8%, would you have to invest more or less than at 6%? How much? </a:t>
            </a:r>
            <a:endParaRPr lang="en-US" altLang="en-EG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70F371-7037-E7EC-4D6E-57C789327A8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16"/>
    </mc:Choice>
    <mc:Fallback xmlns="">
      <p:transition spd="slow" advTm="30116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AB50E6-6F9B-2F05-7667-30FB073534F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02" name="Rectangle 2">
            <a:extLst>
              <a:ext uri="{FF2B5EF4-FFF2-40B4-BE49-F238E27FC236}">
                <a16:creationId xmlns:a16="http://schemas.microsoft.com/office/drawing/2014/main" id="{41DE387E-5EA2-8FE0-B89C-E9138410AC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4000"/>
              <a:t>The Basic PV Equation - Refresher</a:t>
            </a:r>
          </a:p>
        </p:txBody>
      </p:sp>
      <p:sp>
        <p:nvSpPr>
          <p:cNvPr id="204803" name="Rectangle 3">
            <a:extLst>
              <a:ext uri="{FF2B5EF4-FFF2-40B4-BE49-F238E27FC236}">
                <a16:creationId xmlns:a16="http://schemas.microsoft.com/office/drawing/2014/main" id="{868C2E0D-AD91-497F-90E1-3F3330754D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752600"/>
            <a:ext cx="8305800" cy="49530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sz="4000"/>
              <a:t>			</a:t>
            </a:r>
            <a:r>
              <a:rPr lang="en-US" altLang="en-EG" sz="4000">
                <a:latin typeface="Arial Rounded MT Bold" panose="020F0704030504030204" pitchFamily="34" charset="77"/>
              </a:rPr>
              <a:t>PV = FV / (1 + r)</a:t>
            </a:r>
            <a:r>
              <a:rPr lang="en-US" altLang="en-EG" sz="4000" baseline="30000">
                <a:latin typeface="Arial Rounded MT Bold" panose="020F0704030504030204" pitchFamily="34" charset="77"/>
              </a:rPr>
              <a:t>t</a:t>
            </a:r>
          </a:p>
          <a:p>
            <a:pPr>
              <a:buFontTx/>
              <a:buNone/>
            </a:pPr>
            <a:endParaRPr lang="en-US" altLang="en-EG" sz="1200"/>
          </a:p>
          <a:p>
            <a:pPr>
              <a:buFontTx/>
              <a:buNone/>
            </a:pPr>
            <a:r>
              <a:rPr lang="en-US" altLang="en-EG"/>
              <a:t>There are four parts to this equation</a:t>
            </a:r>
          </a:p>
          <a:p>
            <a:pPr lvl="1"/>
            <a:r>
              <a:rPr lang="en-US" altLang="en-EG"/>
              <a:t>PV, FV, r and t</a:t>
            </a:r>
          </a:p>
          <a:p>
            <a:pPr lvl="1"/>
            <a:r>
              <a:rPr lang="en-US" altLang="en-EG"/>
              <a:t>Know any three, solve for the fourth</a:t>
            </a:r>
          </a:p>
          <a:p>
            <a:r>
              <a:rPr lang="en-US" altLang="en-EG"/>
              <a:t>Be sure and remember the </a:t>
            </a:r>
            <a:r>
              <a:rPr lang="en-US" altLang="en-EG" u="sng"/>
              <a:t>sign convention</a:t>
            </a:r>
          </a:p>
        </p:txBody>
      </p:sp>
      <p:sp>
        <p:nvSpPr>
          <p:cNvPr id="204804" name="Rectangle 4">
            <a:extLst>
              <a:ext uri="{FF2B5EF4-FFF2-40B4-BE49-F238E27FC236}">
                <a16:creationId xmlns:a16="http://schemas.microsoft.com/office/drawing/2014/main" id="{F466F646-9109-C238-1A23-4E0FC4B27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1600200"/>
            <a:ext cx="4267200" cy="9144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04805" name="Text Box 5">
            <a:extLst>
              <a:ext uri="{FF2B5EF4-FFF2-40B4-BE49-F238E27FC236}">
                <a16:creationId xmlns:a16="http://schemas.microsoft.com/office/drawing/2014/main" id="{E8CE43A2-30F0-B96A-DB38-33BEB2877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5105400"/>
            <a:ext cx="7239000" cy="4699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400" b="1"/>
              <a:t>+CF = Cash INFLOW   -CF = Cash OUTFLOW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70122F-A459-85F2-8D55-F55D21366BA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74"/>
    </mc:Choice>
    <mc:Fallback xmlns="">
      <p:transition spd="slow" advTm="49574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3702720-ED1A-987A-5385-5A4BD99098A7}"/>
              </a:ext>
            </a:extLst>
          </p:cNvPr>
          <p:cNvSpPr/>
          <p:nvPr/>
        </p:nvSpPr>
        <p:spPr>
          <a:xfrm>
            <a:off x="834189" y="274638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826" name="Rectangle 2">
            <a:extLst>
              <a:ext uri="{FF2B5EF4-FFF2-40B4-BE49-F238E27FC236}">
                <a16:creationId xmlns:a16="http://schemas.microsoft.com/office/drawing/2014/main" id="{B8A3184E-0615-C473-E523-C4AA9CBC02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077200" cy="715962"/>
          </a:xfrm>
          <a:ln/>
        </p:spPr>
        <p:txBody>
          <a:bodyPr/>
          <a:lstStyle/>
          <a:p>
            <a:r>
              <a:rPr lang="en-US" altLang="en-EG" sz="4000"/>
              <a:t>Discount Rate</a:t>
            </a:r>
          </a:p>
        </p:txBody>
      </p:sp>
      <p:sp>
        <p:nvSpPr>
          <p:cNvPr id="205827" name="Rectangle 3">
            <a:extLst>
              <a:ext uri="{FF2B5EF4-FFF2-40B4-BE49-F238E27FC236}">
                <a16:creationId xmlns:a16="http://schemas.microsoft.com/office/drawing/2014/main" id="{0AACFB13-6015-1489-23AF-902F064B22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19200"/>
            <a:ext cx="8229600" cy="4800600"/>
          </a:xfrm>
        </p:spPr>
        <p:txBody>
          <a:bodyPr/>
          <a:lstStyle/>
          <a:p>
            <a:r>
              <a:rPr lang="en-US" altLang="en-EG" sz="3600"/>
              <a:t>To find the implied interest rate, rearrange the basic PV equation and solve for r:</a:t>
            </a:r>
          </a:p>
          <a:p>
            <a:pPr lvl="1">
              <a:buFontTx/>
              <a:buNone/>
            </a:pPr>
            <a:r>
              <a:rPr lang="en-US" altLang="en-EG" sz="3600"/>
              <a:t>			FV = PV(1 + r)</a:t>
            </a:r>
            <a:r>
              <a:rPr lang="en-US" altLang="en-EG" sz="3600" baseline="30000"/>
              <a:t>t</a:t>
            </a:r>
            <a:endParaRPr lang="en-US" altLang="en-EG" sz="3600"/>
          </a:p>
          <a:p>
            <a:pPr lvl="1">
              <a:buFontTx/>
              <a:buNone/>
            </a:pPr>
            <a:r>
              <a:rPr lang="en-US" altLang="en-EG" sz="3600"/>
              <a:t>			</a:t>
            </a:r>
            <a:r>
              <a:rPr lang="en-US" altLang="en-EG" sz="3600">
                <a:latin typeface="Arial Rounded MT Bold" panose="020F0704030504030204" pitchFamily="34" charset="77"/>
              </a:rPr>
              <a:t>r = (FV / PV)</a:t>
            </a:r>
            <a:r>
              <a:rPr lang="en-US" altLang="en-EG" sz="3600" baseline="30000">
                <a:latin typeface="Arial Rounded MT Bold" panose="020F0704030504030204" pitchFamily="34" charset="77"/>
              </a:rPr>
              <a:t>1/t</a:t>
            </a:r>
            <a:r>
              <a:rPr lang="en-US" altLang="en-EG" sz="3600">
                <a:latin typeface="Arial Rounded MT Bold" panose="020F0704030504030204" pitchFamily="34" charset="77"/>
              </a:rPr>
              <a:t> – 1</a:t>
            </a:r>
          </a:p>
          <a:p>
            <a:pPr lvl="1">
              <a:buFontTx/>
              <a:buNone/>
            </a:pPr>
            <a:endParaRPr lang="en-US" altLang="en-EG" sz="3600">
              <a:latin typeface="Arial Rounded MT Bold" panose="020F0704030504030204" pitchFamily="34" charset="77"/>
            </a:endParaRPr>
          </a:p>
          <a:p>
            <a:r>
              <a:rPr lang="en-US" altLang="en-EG"/>
              <a:t>If using formulas with a calculator, make use of both the y</a:t>
            </a:r>
            <a:r>
              <a:rPr lang="en-US" altLang="en-EG" baseline="30000"/>
              <a:t>x</a:t>
            </a:r>
            <a:r>
              <a:rPr lang="en-US" altLang="en-EG"/>
              <a:t> and the 1/x keys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20E02C-9816-20B7-8300-42A025A888B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05"/>
    </mc:Choice>
    <mc:Fallback xmlns="">
      <p:transition spd="slow" advTm="19605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7E0610-33ED-8BBC-787D-CBD9DB5363F9}"/>
              </a:ext>
            </a:extLst>
          </p:cNvPr>
          <p:cNvSpPr/>
          <p:nvPr/>
        </p:nvSpPr>
        <p:spPr>
          <a:xfrm>
            <a:off x="728662" y="334878"/>
            <a:ext cx="10734675" cy="568492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50" name="Rectangle 2">
            <a:extLst>
              <a:ext uri="{FF2B5EF4-FFF2-40B4-BE49-F238E27FC236}">
                <a16:creationId xmlns:a16="http://schemas.microsoft.com/office/drawing/2014/main" id="{25CA5A46-5D30-EC47-98BC-832B1FBF39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990600"/>
          </a:xfrm>
          <a:ln/>
        </p:spPr>
        <p:txBody>
          <a:bodyPr/>
          <a:lstStyle/>
          <a:p>
            <a:r>
              <a:rPr lang="en-US" altLang="en-EG"/>
              <a:t>Discount Rate – Example 1</a:t>
            </a:r>
          </a:p>
        </p:txBody>
      </p:sp>
      <p:sp>
        <p:nvSpPr>
          <p:cNvPr id="206851" name="Rectangle 3">
            <a:extLst>
              <a:ext uri="{FF2B5EF4-FFF2-40B4-BE49-F238E27FC236}">
                <a16:creationId xmlns:a16="http://schemas.microsoft.com/office/drawing/2014/main" id="{4D2F2F4B-6F8F-88CF-748D-5FE33D6D99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1447800"/>
            <a:ext cx="8229600" cy="45720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EG"/>
              <a:t>	You are looking at an investment that will pay $1200 in 5 years if you invest $1000 today.  What is the implied rate of interest?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Formula: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altLang="en-EG"/>
              <a:t>r = (1200 / 1000)</a:t>
            </a:r>
            <a:r>
              <a:rPr lang="en-US" altLang="en-EG" baseline="30000"/>
              <a:t>1/5</a:t>
            </a:r>
            <a:r>
              <a:rPr lang="en-US" altLang="en-EG"/>
              <a:t> – 1 = .03714 = 3.714%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Calculator – the sign convention matters!!!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altLang="en-EG"/>
              <a:t>5 	</a:t>
            </a:r>
            <a:r>
              <a:rPr lang="en-US" altLang="en-EG" b="1">
                <a:latin typeface="BA-II Plus Symbols" pitchFamily="2" charset="2"/>
              </a:rPr>
              <a:t>,</a:t>
            </a:r>
            <a:r>
              <a:rPr lang="en-US" altLang="en-EG" b="1"/>
              <a:t> 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altLang="en-EG"/>
              <a:t>1000</a:t>
            </a:r>
            <a:r>
              <a:rPr lang="en-US" altLang="en-EG">
                <a:latin typeface="BA-II Plus Symbols" pitchFamily="2" charset="2"/>
              </a:rPr>
              <a:t>	</a:t>
            </a:r>
            <a:r>
              <a:rPr lang="en-US" altLang="en-EG" b="1">
                <a:latin typeface="BA-II Plus Symbols" pitchFamily="2" charset="2"/>
              </a:rPr>
              <a:t>S.</a:t>
            </a:r>
            <a:r>
              <a:rPr lang="en-US" altLang="en-EG"/>
              <a:t>   	(you pay $1,000 today)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altLang="en-EG"/>
              <a:t>0		</a:t>
            </a:r>
            <a:r>
              <a:rPr lang="en-US" altLang="en-EG" b="1">
                <a:latin typeface="BA-II Plus Symbols" pitchFamily="2" charset="2"/>
              </a:rPr>
              <a:t>/</a:t>
            </a:r>
            <a:r>
              <a:rPr lang="en-US" altLang="en-EG">
                <a:latin typeface="BA-II Plus Symbols" pitchFamily="2" charset="2"/>
              </a:rPr>
              <a:t>	    	</a:t>
            </a:r>
            <a:endParaRPr lang="en-US" altLang="en-EG"/>
          </a:p>
          <a:p>
            <a:pPr lvl="2">
              <a:lnSpc>
                <a:spcPct val="90000"/>
              </a:lnSpc>
              <a:buFont typeface="BA-II Plus Symbols" pitchFamily="2" charset="2"/>
              <a:buNone/>
            </a:pPr>
            <a:r>
              <a:rPr lang="en-US" altLang="en-EG"/>
              <a:t>1200 	</a:t>
            </a:r>
            <a:r>
              <a:rPr lang="en-US" altLang="en-EG" b="1">
                <a:latin typeface="BA-II Plus Symbols" pitchFamily="2" charset="2"/>
              </a:rPr>
              <a:t>0</a:t>
            </a:r>
            <a:r>
              <a:rPr lang="en-US" altLang="en-EG"/>
              <a:t> 	  	(you receive $1,200 in 5 years)</a:t>
            </a:r>
          </a:p>
          <a:p>
            <a:pPr lvl="2">
              <a:lnSpc>
                <a:spcPct val="90000"/>
              </a:lnSpc>
              <a:buFont typeface="BA-II Plus Symbols" pitchFamily="2" charset="2"/>
              <a:buNone/>
            </a:pPr>
            <a:r>
              <a:rPr lang="en-US" altLang="en-EG" b="1">
                <a:latin typeface="BA-II Plus Symbols" pitchFamily="2" charset="2"/>
              </a:rPr>
              <a:t>% -</a:t>
            </a:r>
            <a:r>
              <a:rPr lang="en-US" altLang="en-EG"/>
              <a:t> = 3.714%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Excel: =RATE(5,0,-1000,1200) = 0.03714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8C8C2E-E03A-CD55-3ED5-71913B17D7F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920"/>
    </mc:Choice>
    <mc:Fallback xmlns="">
      <p:transition spd="slow" advTm="12692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7E26FD2-3B69-CA61-9803-5CC392ED3824}"/>
              </a:ext>
            </a:extLst>
          </p:cNvPr>
          <p:cNvSpPr/>
          <p:nvPr/>
        </p:nvSpPr>
        <p:spPr>
          <a:xfrm>
            <a:off x="728662" y="373856"/>
            <a:ext cx="10734675" cy="578405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898" name="Rectangle 2">
            <a:extLst>
              <a:ext uri="{FF2B5EF4-FFF2-40B4-BE49-F238E27FC236}">
                <a16:creationId xmlns:a16="http://schemas.microsoft.com/office/drawing/2014/main" id="{8315760C-0D0F-2BA0-8062-0D35757893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001000" cy="944562"/>
          </a:xfrm>
          <a:ln/>
        </p:spPr>
        <p:txBody>
          <a:bodyPr/>
          <a:lstStyle/>
          <a:p>
            <a:r>
              <a:rPr lang="en-US" altLang="en-EG"/>
              <a:t>Discount Rate – Example 2</a:t>
            </a:r>
          </a:p>
        </p:txBody>
      </p:sp>
      <p:sp>
        <p:nvSpPr>
          <p:cNvPr id="208899" name="Rectangle 3">
            <a:extLst>
              <a:ext uri="{FF2B5EF4-FFF2-40B4-BE49-F238E27FC236}">
                <a16:creationId xmlns:a16="http://schemas.microsoft.com/office/drawing/2014/main" id="{DE7F1115-D378-5896-3F74-7AE9545E62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1"/>
            <a:ext cx="8229600" cy="4530725"/>
          </a:xfrm>
        </p:spPr>
        <p:txBody>
          <a:bodyPr/>
          <a:lstStyle/>
          <a:p>
            <a:pPr marL="609600" indent="-609600">
              <a:buNone/>
            </a:pPr>
            <a:r>
              <a:rPr lang="en-US" altLang="en-EG" dirty="0"/>
              <a:t>	</a:t>
            </a:r>
            <a:r>
              <a:rPr lang="en-US" altLang="en-EG" sz="2600" dirty="0"/>
              <a:t>Suppose you are offered an investment that will allow you to double your money in 6 years.  You have $10,000 to invest. What is the implied rate of interest?</a:t>
            </a:r>
          </a:p>
          <a:p>
            <a:pPr marL="990600" lvl="1" indent="-533400">
              <a:buNone/>
            </a:pPr>
            <a:r>
              <a:rPr lang="en-US" altLang="en-EG" b="1" dirty="0"/>
              <a:t>	6     		</a:t>
            </a:r>
            <a:r>
              <a:rPr lang="en-US" altLang="en-EG" b="1" dirty="0">
                <a:latin typeface="BA-II Plus Symbols" pitchFamily="2" charset="2"/>
              </a:rPr>
              <a:t>,</a:t>
            </a:r>
            <a:r>
              <a:rPr lang="en-US" altLang="en-EG" b="1" dirty="0"/>
              <a:t>		</a:t>
            </a:r>
          </a:p>
          <a:p>
            <a:pPr marL="990600" lvl="1" indent="-533400">
              <a:buNone/>
            </a:pPr>
            <a:r>
              <a:rPr lang="en-US" altLang="en-EG" b="1" dirty="0"/>
              <a:t>	10000	</a:t>
            </a:r>
            <a:r>
              <a:rPr lang="en-US" altLang="en-EG" b="1" dirty="0">
                <a:latin typeface="BA-II Plus Symbols" pitchFamily="2" charset="2"/>
              </a:rPr>
              <a:t>S.</a:t>
            </a:r>
            <a:r>
              <a:rPr lang="en-US" altLang="en-EG" b="1" dirty="0"/>
              <a:t> </a:t>
            </a:r>
          </a:p>
          <a:p>
            <a:pPr marL="990600" lvl="1" indent="-533400">
              <a:buNone/>
            </a:pPr>
            <a:r>
              <a:rPr lang="en-US" altLang="en-EG" b="1" dirty="0"/>
              <a:t>	0		</a:t>
            </a:r>
            <a:r>
              <a:rPr lang="en-US" altLang="en-EG" b="1" dirty="0">
                <a:latin typeface="BA-II Plus Symbols" pitchFamily="2" charset="2"/>
              </a:rPr>
              <a:t>/</a:t>
            </a:r>
            <a:r>
              <a:rPr lang="en-US" altLang="en-EG" b="1" dirty="0"/>
              <a:t>		</a:t>
            </a:r>
          </a:p>
          <a:p>
            <a:pPr marL="990600" lvl="1" indent="-533400">
              <a:buNone/>
            </a:pPr>
            <a:r>
              <a:rPr lang="en-US" altLang="en-EG" b="1" dirty="0">
                <a:latin typeface="BA-II Plus Symbols" pitchFamily="2" charset="2"/>
              </a:rPr>
              <a:t>	</a:t>
            </a:r>
            <a:r>
              <a:rPr lang="en-US" altLang="en-EG" b="1" dirty="0"/>
              <a:t>20000	</a:t>
            </a:r>
            <a:r>
              <a:rPr lang="en-US" altLang="en-EG" b="1" dirty="0">
                <a:latin typeface="BA-II Plus Symbols" pitchFamily="2" charset="2"/>
              </a:rPr>
              <a:t>0</a:t>
            </a:r>
            <a:r>
              <a:rPr lang="en-US" altLang="en-EG" b="1" dirty="0"/>
              <a:t>	</a:t>
            </a:r>
          </a:p>
          <a:p>
            <a:pPr marL="990600" lvl="1" indent="-533400">
              <a:buNone/>
            </a:pPr>
            <a:r>
              <a:rPr lang="en-US" altLang="en-EG" b="1" dirty="0">
                <a:latin typeface="BA-II Plus Symbols" pitchFamily="2" charset="2"/>
              </a:rPr>
              <a:t>	%-  	  </a:t>
            </a:r>
            <a:r>
              <a:rPr lang="en-US" altLang="en-EG" b="1" dirty="0"/>
              <a:t>= 12.25%</a:t>
            </a:r>
          </a:p>
        </p:txBody>
      </p:sp>
      <p:sp>
        <p:nvSpPr>
          <p:cNvPr id="208900" name="Rectangle 4">
            <a:extLst>
              <a:ext uri="{FF2B5EF4-FFF2-40B4-BE49-F238E27FC236}">
                <a16:creationId xmlns:a16="http://schemas.microsoft.com/office/drawing/2014/main" id="{7519CA29-5B6C-84DA-C270-4B696F68E7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638801"/>
            <a:ext cx="7772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 algn="l"/>
            <a:r>
              <a:rPr lang="en-US" altLang="en-EG" sz="2800" b="1"/>
              <a:t>Excel: =RATE(6,0,-10000,20000) = 0.1225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2C961C-773A-04F3-96B5-B3E09857492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485"/>
    </mc:Choice>
    <mc:Fallback xmlns="">
      <p:transition spd="slow" advTm="99485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6B1CC3-693C-B498-C2E4-9BF8A57AB9B5}"/>
              </a:ext>
            </a:extLst>
          </p:cNvPr>
          <p:cNvSpPr/>
          <p:nvPr/>
        </p:nvSpPr>
        <p:spPr>
          <a:xfrm>
            <a:off x="728662" y="1524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946" name="Rectangle 2">
            <a:extLst>
              <a:ext uri="{FF2B5EF4-FFF2-40B4-BE49-F238E27FC236}">
                <a16:creationId xmlns:a16="http://schemas.microsoft.com/office/drawing/2014/main" id="{54BBC0AA-AE80-E190-C7C1-BF375635E7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077200" cy="914400"/>
          </a:xfrm>
          <a:ln/>
        </p:spPr>
        <p:txBody>
          <a:bodyPr/>
          <a:lstStyle/>
          <a:p>
            <a:r>
              <a:rPr lang="en-US" altLang="en-EG"/>
              <a:t>Discount Rate – Example 3</a:t>
            </a:r>
          </a:p>
        </p:txBody>
      </p:sp>
      <p:sp>
        <p:nvSpPr>
          <p:cNvPr id="210947" name="Rectangle 3">
            <a:extLst>
              <a:ext uri="{FF2B5EF4-FFF2-40B4-BE49-F238E27FC236}">
                <a16:creationId xmlns:a16="http://schemas.microsoft.com/office/drawing/2014/main" id="{EF628959-F03B-2598-4355-5188FD2CBA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95400"/>
            <a:ext cx="8686800" cy="51816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dirty="0"/>
              <a:t>	Suppose you have a 1-year old son and   you want to provide $75,000 in 17 years towards his college education. You   currently have $5,000 to invest.  What interest rate must you earn to have the $75,000 when you need it?</a:t>
            </a:r>
          </a:p>
          <a:p>
            <a:pPr>
              <a:buFontTx/>
              <a:buNone/>
            </a:pPr>
            <a:endParaRPr lang="en-US" altLang="en-EG" dirty="0"/>
          </a:p>
          <a:p>
            <a:pPr>
              <a:buFontTx/>
              <a:buNone/>
            </a:pPr>
            <a:r>
              <a:rPr lang="en-US" altLang="en-EG" dirty="0"/>
              <a:t>Calculator: </a:t>
            </a:r>
          </a:p>
          <a:p>
            <a:pPr lvl="1">
              <a:buFontTx/>
              <a:buNone/>
            </a:pPr>
            <a:r>
              <a:rPr lang="en-US" altLang="en-EG" sz="2600" dirty="0"/>
              <a:t>17 </a:t>
            </a:r>
            <a:r>
              <a:rPr lang="en-US" altLang="en-EG" sz="2600" b="1" dirty="0">
                <a:latin typeface="BA-II Plus Symbols" pitchFamily="2" charset="2"/>
              </a:rPr>
              <a:t>,</a:t>
            </a:r>
            <a:r>
              <a:rPr lang="en-US" altLang="en-EG" sz="2600" dirty="0"/>
              <a:t>;5000 </a:t>
            </a:r>
            <a:r>
              <a:rPr lang="en-US" altLang="en-EG" sz="2600" b="1" dirty="0">
                <a:latin typeface="BA-II Plus Symbols" pitchFamily="2" charset="2"/>
              </a:rPr>
              <a:t>S.</a:t>
            </a:r>
            <a:r>
              <a:rPr lang="en-US" altLang="en-EG" sz="2600" b="1" dirty="0"/>
              <a:t>;</a:t>
            </a:r>
            <a:r>
              <a:rPr lang="en-US" altLang="en-EG" sz="2600" dirty="0"/>
              <a:t>0 </a:t>
            </a:r>
            <a:r>
              <a:rPr lang="en-US" altLang="en-EG" sz="2600" b="1" dirty="0">
                <a:latin typeface="BA-II Plus Symbols" pitchFamily="2" charset="2"/>
              </a:rPr>
              <a:t>/</a:t>
            </a:r>
            <a:r>
              <a:rPr lang="en-US" altLang="en-EG" sz="2600" dirty="0"/>
              <a:t>; 75000 </a:t>
            </a:r>
            <a:r>
              <a:rPr lang="en-US" altLang="en-EG" sz="2600" b="1" dirty="0">
                <a:latin typeface="BA-II Plus Symbols" pitchFamily="2" charset="2"/>
              </a:rPr>
              <a:t>0</a:t>
            </a:r>
            <a:r>
              <a:rPr lang="en-US" altLang="en-EG" sz="2600" b="1" dirty="0"/>
              <a:t> </a:t>
            </a:r>
            <a:r>
              <a:rPr lang="en-US" altLang="en-EG" sz="2600" b="1" dirty="0">
                <a:latin typeface="BA-II Plus Symbols" pitchFamily="2" charset="2"/>
              </a:rPr>
              <a:t>%-</a:t>
            </a:r>
            <a:r>
              <a:rPr lang="en-US" altLang="en-EG" sz="2600" dirty="0"/>
              <a:t> = 17.27%</a:t>
            </a:r>
          </a:p>
          <a:p>
            <a:pPr>
              <a:buFontTx/>
              <a:buNone/>
            </a:pPr>
            <a:r>
              <a:rPr lang="en-US" altLang="en-EG" dirty="0"/>
              <a:t>Excel: =RATE(17,0,-5000,75000) = 0.1727</a:t>
            </a:r>
          </a:p>
          <a:p>
            <a:pPr lvl="1"/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0D6ECF-9F28-753D-E758-F78BEEDA71D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80"/>
    </mc:Choice>
    <mc:Fallback xmlns="">
      <p:transition spd="slow" advTm="10868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351433C-274A-DCB7-7C73-DB49F30BDCE0}"/>
              </a:ext>
            </a:extLst>
          </p:cNvPr>
          <p:cNvSpPr/>
          <p:nvPr/>
        </p:nvSpPr>
        <p:spPr>
          <a:xfrm>
            <a:off x="766762" y="4191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9794" name="Rectangle 2">
            <a:extLst>
              <a:ext uri="{FF2B5EF4-FFF2-40B4-BE49-F238E27FC236}">
                <a16:creationId xmlns:a16="http://schemas.microsoft.com/office/drawing/2014/main" id="{B5BF35FE-F98F-9FEB-67A2-BB5D4F4CB4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28601"/>
            <a:ext cx="8077200" cy="944563"/>
          </a:xfrm>
          <a:ln/>
        </p:spPr>
        <p:txBody>
          <a:bodyPr/>
          <a:lstStyle/>
          <a:p>
            <a:r>
              <a:rPr lang="en-US" altLang="en-EG"/>
              <a:t>Quick Quiz: Part 3</a:t>
            </a:r>
          </a:p>
        </p:txBody>
      </p:sp>
      <p:sp>
        <p:nvSpPr>
          <p:cNvPr id="289795" name="Rectangle 3">
            <a:extLst>
              <a:ext uri="{FF2B5EF4-FFF2-40B4-BE49-F238E27FC236}">
                <a16:creationId xmlns:a16="http://schemas.microsoft.com/office/drawing/2014/main" id="{ACEFD077-B867-BBEC-7837-9AA6D7BA61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5401"/>
            <a:ext cx="7848600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EG" sz="3000" dirty="0"/>
              <a:t>What are some situations in which you might want to compute the implied interest rate?</a:t>
            </a:r>
          </a:p>
          <a:p>
            <a:pPr>
              <a:lnSpc>
                <a:spcPct val="90000"/>
              </a:lnSpc>
            </a:pPr>
            <a:r>
              <a:rPr lang="en-US" altLang="en-EG" sz="3000" dirty="0"/>
              <a:t>Suppose you are offered the following investment choices:</a:t>
            </a:r>
          </a:p>
          <a:p>
            <a:pPr lvl="1">
              <a:lnSpc>
                <a:spcPct val="90000"/>
              </a:lnSpc>
            </a:pPr>
            <a:r>
              <a:rPr lang="en-US" altLang="en-EG" sz="2600" dirty="0"/>
              <a:t>You can invest $500 today and receive $600 in 5 years. The investment is considered low risk.</a:t>
            </a:r>
          </a:p>
          <a:p>
            <a:pPr lvl="1">
              <a:lnSpc>
                <a:spcPct val="90000"/>
              </a:lnSpc>
            </a:pPr>
            <a:r>
              <a:rPr lang="en-US" altLang="en-EG" sz="2600" dirty="0"/>
              <a:t>You can invest the $500 in a bank account paying 4% annually.</a:t>
            </a:r>
          </a:p>
          <a:p>
            <a:pPr lvl="1">
              <a:lnSpc>
                <a:spcPct val="90000"/>
              </a:lnSpc>
            </a:pPr>
            <a:r>
              <a:rPr lang="en-US" altLang="en-EG" sz="2600" dirty="0"/>
              <a:t>What is the implied interest rate for the first choice and which investment should you choose?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101109-3A49-8792-E81E-ACC89333F7D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22"/>
    </mc:Choice>
    <mc:Fallback xmlns="">
      <p:transition spd="slow" advTm="36722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C28740-0700-E39F-B07E-0A09C72A0FDF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2994" name="Rectangle 2">
            <a:extLst>
              <a:ext uri="{FF2B5EF4-FFF2-40B4-BE49-F238E27FC236}">
                <a16:creationId xmlns:a16="http://schemas.microsoft.com/office/drawing/2014/main" id="{91F6B6B0-0644-0E3C-5CF0-308A693E6E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08025"/>
            <a:ext cx="8153400" cy="868362"/>
          </a:xfrm>
          <a:ln/>
        </p:spPr>
        <p:txBody>
          <a:bodyPr/>
          <a:lstStyle/>
          <a:p>
            <a:r>
              <a:rPr lang="en-US" altLang="en-EG" dirty="0"/>
              <a:t>Finding the Number of Periods</a:t>
            </a:r>
          </a:p>
        </p:txBody>
      </p:sp>
      <p:sp>
        <p:nvSpPr>
          <p:cNvPr id="212995" name="Rectangle 3">
            <a:extLst>
              <a:ext uri="{FF2B5EF4-FFF2-40B4-BE49-F238E27FC236}">
                <a16:creationId xmlns:a16="http://schemas.microsoft.com/office/drawing/2014/main" id="{7A35606C-0848-8F01-C67B-CEBF3C3FAA5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576387"/>
            <a:ext cx="8153400" cy="1393825"/>
          </a:xfrm>
        </p:spPr>
        <p:txBody>
          <a:bodyPr/>
          <a:lstStyle/>
          <a:p>
            <a:r>
              <a:rPr lang="en-US" altLang="en-EG" dirty="0"/>
              <a:t>Start with basic equation and solve for t:</a:t>
            </a:r>
          </a:p>
          <a:p>
            <a:pPr>
              <a:buFontTx/>
              <a:buNone/>
            </a:pPr>
            <a:r>
              <a:rPr lang="en-US" altLang="en-EG" sz="3600" b="1" dirty="0"/>
              <a:t>     		   FV = PV(1 + r)</a:t>
            </a:r>
            <a:r>
              <a:rPr lang="en-US" altLang="en-EG" sz="3600" b="1" baseline="30000" dirty="0"/>
              <a:t>t</a:t>
            </a:r>
            <a:endParaRPr lang="en-US" altLang="en-EG" sz="3600" b="1" dirty="0">
              <a:solidFill>
                <a:srgbClr val="CC0000"/>
              </a:solidFill>
            </a:endParaRPr>
          </a:p>
        </p:txBody>
      </p:sp>
      <p:graphicFrame>
        <p:nvGraphicFramePr>
          <p:cNvPr id="212996" name="Object 4">
            <a:extLst>
              <a:ext uri="{FF2B5EF4-FFF2-40B4-BE49-F238E27FC236}">
                <a16:creationId xmlns:a16="http://schemas.microsoft.com/office/drawing/2014/main" id="{7765E0AA-620C-38B6-AD07-A452554EB546}"/>
              </a:ext>
            </a:extLst>
          </p:cNvPr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75392562"/>
              </p:ext>
            </p:extLst>
          </p:nvPr>
        </p:nvGraphicFramePr>
        <p:xfrm>
          <a:off x="4349751" y="2929122"/>
          <a:ext cx="2627313" cy="202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011900" imgH="14630400" progId="Equation.3">
                  <p:embed/>
                </p:oleObj>
              </mc:Choice>
              <mc:Fallback>
                <p:oleObj name="Equation" r:id="rId3" imgW="19011900" imgH="14630400" progId="Equation.3">
                  <p:embed/>
                  <p:pic>
                    <p:nvPicPr>
                      <p:cNvPr id="212996" name="Object 4">
                        <a:extLst>
                          <a:ext uri="{FF2B5EF4-FFF2-40B4-BE49-F238E27FC236}">
                            <a16:creationId xmlns:a16="http://schemas.microsoft.com/office/drawing/2014/main" id="{7765E0AA-620C-38B6-AD07-A452554EB54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9751" y="2929122"/>
                        <a:ext cx="2627313" cy="2020887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2997" name="Text Box 5">
            <a:extLst>
              <a:ext uri="{FF2B5EF4-FFF2-40B4-BE49-F238E27FC236}">
                <a16:creationId xmlns:a16="http://schemas.microsoft.com/office/drawing/2014/main" id="{A1117E01-F8B5-EDD9-FC6F-5D503FD27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5054767"/>
            <a:ext cx="67818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 b="1" dirty="0"/>
              <a:t>Calculator:  	</a:t>
            </a:r>
            <a:r>
              <a:rPr lang="en-US" altLang="en-EG" sz="2400" b="1" dirty="0">
                <a:latin typeface="BA-II Plus Symbols" pitchFamily="2" charset="2"/>
              </a:rPr>
              <a:t>%,</a:t>
            </a:r>
            <a:endParaRPr lang="en-US" altLang="en-EG" sz="2400" b="1" dirty="0"/>
          </a:p>
          <a:p>
            <a:pPr algn="l">
              <a:spcBef>
                <a:spcPct val="50000"/>
              </a:spcBef>
            </a:pPr>
            <a:r>
              <a:rPr lang="en-US" altLang="en-EG" sz="2400" b="1" dirty="0"/>
              <a:t>Excel: 	=NPER(Rate, </a:t>
            </a:r>
            <a:r>
              <a:rPr lang="en-US" altLang="en-EG" sz="2400" b="1" dirty="0" err="1"/>
              <a:t>Pmt</a:t>
            </a:r>
            <a:r>
              <a:rPr lang="en-US" altLang="en-EG" sz="2400" b="1" dirty="0"/>
              <a:t>, PV, FV)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BCD2D2-372E-27BD-0F13-3AC75ADCCA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advTm="51316">
    <p:fade thruBlk="1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027F35-C84E-270A-008D-B18CBAA14E6E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42" name="Rectangle 2">
            <a:extLst>
              <a:ext uri="{FF2B5EF4-FFF2-40B4-BE49-F238E27FC236}">
                <a16:creationId xmlns:a16="http://schemas.microsoft.com/office/drawing/2014/main" id="{23AFAFFB-429C-9922-7BB3-31051A9CE5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586365"/>
            <a:ext cx="8077200" cy="868362"/>
          </a:xfrm>
          <a:ln/>
        </p:spPr>
        <p:txBody>
          <a:bodyPr/>
          <a:lstStyle/>
          <a:p>
            <a:r>
              <a:rPr lang="en-US" altLang="en-EG" dirty="0"/>
              <a:t>Number of Periods – Example </a:t>
            </a:r>
          </a:p>
        </p:txBody>
      </p:sp>
      <p:sp>
        <p:nvSpPr>
          <p:cNvPr id="215043" name="Rectangle 3">
            <a:extLst>
              <a:ext uri="{FF2B5EF4-FFF2-40B4-BE49-F238E27FC236}">
                <a16:creationId xmlns:a16="http://schemas.microsoft.com/office/drawing/2014/main" id="{FA05D9F5-D0C1-4E41-B6C7-D3D1B1C0DB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1853037"/>
            <a:ext cx="8229600" cy="48768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EG" dirty="0"/>
              <a:t>	You want to purchase a new car and you are willing to pay $20,000. If you can invest at 10% per year and you currently have $15,000, how long will it be before you have enough money to pay cash for the car?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en-EG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dirty="0"/>
              <a:t>Calculator Solution: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dirty="0"/>
              <a:t>10 </a:t>
            </a:r>
            <a:r>
              <a:rPr lang="en-US" altLang="en-EG" b="1" dirty="0">
                <a:latin typeface="BA-II Plus Symbols" pitchFamily="2" charset="2"/>
              </a:rPr>
              <a:t>-</a:t>
            </a:r>
            <a:r>
              <a:rPr lang="en-US" altLang="en-EG" dirty="0"/>
              <a:t>; 15000 </a:t>
            </a:r>
            <a:r>
              <a:rPr lang="en-US" altLang="en-EG" b="1" dirty="0">
                <a:latin typeface="BA-II Plus Symbols" pitchFamily="2" charset="2"/>
              </a:rPr>
              <a:t>S</a:t>
            </a:r>
            <a:r>
              <a:rPr lang="en-US" altLang="en-EG" b="1" dirty="0"/>
              <a:t> </a:t>
            </a:r>
            <a:r>
              <a:rPr lang="en-US" altLang="en-EG" b="1" dirty="0">
                <a:latin typeface="BA-II Plus Symbols" pitchFamily="2" charset="2"/>
              </a:rPr>
              <a:t>.</a:t>
            </a:r>
            <a:r>
              <a:rPr lang="en-US" altLang="en-EG" b="1" dirty="0"/>
              <a:t>;</a:t>
            </a:r>
            <a:r>
              <a:rPr lang="en-US" altLang="en-EG" dirty="0"/>
              <a:t>20000 </a:t>
            </a:r>
            <a:r>
              <a:rPr lang="en-US" altLang="en-EG" b="1" dirty="0">
                <a:latin typeface="BA-II Plus Symbols" pitchFamily="2" charset="2"/>
              </a:rPr>
              <a:t>0</a:t>
            </a:r>
            <a:r>
              <a:rPr lang="en-US" altLang="en-EG" dirty="0"/>
              <a:t>; 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b="1" dirty="0">
                <a:latin typeface="BA-II Plus Symbols" pitchFamily="2" charset="2"/>
              </a:rPr>
              <a:t>%,</a:t>
            </a:r>
            <a:r>
              <a:rPr lang="en-US" altLang="en-EG" dirty="0"/>
              <a:t> = 3.02 years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dirty="0"/>
              <a:t>Excel: =NPER(0.10,0,-15000,20000)= 3.02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126DD1-0F32-04D8-1F7B-BC347A2C939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582"/>
    </mc:Choice>
    <mc:Fallback xmlns="">
      <p:transition spd="slow" advTm="44582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E61ED31-1E53-0144-647A-E2180755FFD9}"/>
              </a:ext>
            </a:extLst>
          </p:cNvPr>
          <p:cNvSpPr/>
          <p:nvPr/>
        </p:nvSpPr>
        <p:spPr>
          <a:xfrm>
            <a:off x="881062" y="64452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7090" name="Rectangle 2">
            <a:extLst>
              <a:ext uri="{FF2B5EF4-FFF2-40B4-BE49-F238E27FC236}">
                <a16:creationId xmlns:a16="http://schemas.microsoft.com/office/drawing/2014/main" id="{663389CF-7542-3239-F6D1-F3C2D0D51F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19300" y="644526"/>
            <a:ext cx="8153400" cy="868362"/>
          </a:xfrm>
          <a:ln/>
        </p:spPr>
        <p:txBody>
          <a:bodyPr/>
          <a:lstStyle/>
          <a:p>
            <a:r>
              <a:rPr lang="en-US" altLang="en-EG" dirty="0"/>
              <a:t>Number of Periods – Example </a:t>
            </a:r>
          </a:p>
        </p:txBody>
      </p:sp>
      <p:sp>
        <p:nvSpPr>
          <p:cNvPr id="217091" name="Rectangle 3">
            <a:extLst>
              <a:ext uri="{FF2B5EF4-FFF2-40B4-BE49-F238E27FC236}">
                <a16:creationId xmlns:a16="http://schemas.microsoft.com/office/drawing/2014/main" id="{DD498AC6-BCD1-51C8-AB07-859F446C133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514599" y="3655293"/>
            <a:ext cx="7467600" cy="3197225"/>
          </a:xfrm>
        </p:spPr>
        <p:txBody>
          <a:bodyPr/>
          <a:lstStyle/>
          <a:p>
            <a:r>
              <a:rPr lang="en-US" altLang="en-EG" sz="3300" dirty="0"/>
              <a:t>Formula Solution:</a:t>
            </a:r>
          </a:p>
          <a:p>
            <a:pPr lvl="1"/>
            <a:r>
              <a:rPr lang="en-US" altLang="en-EG" sz="2900" dirty="0"/>
              <a:t>FV/PV = 20,000/15,000 = 1.333</a:t>
            </a:r>
          </a:p>
          <a:p>
            <a:pPr lvl="1"/>
            <a:r>
              <a:rPr lang="en-US" altLang="en-EG" sz="2900" dirty="0"/>
              <a:t>ln(1.333) = 0.2877</a:t>
            </a:r>
          </a:p>
          <a:p>
            <a:pPr lvl="1"/>
            <a:r>
              <a:rPr lang="en-US" altLang="en-EG" sz="2900" dirty="0"/>
              <a:t>ln(1.10) = 0.0953</a:t>
            </a:r>
          </a:p>
          <a:p>
            <a:pPr lvl="1"/>
            <a:r>
              <a:rPr lang="en-US" altLang="en-EG" sz="2900" dirty="0"/>
              <a:t>t = 0.2877/0.0953 = 3.0189</a:t>
            </a:r>
          </a:p>
          <a:p>
            <a:endParaRPr lang="en-US" altLang="en-EG" sz="3300" dirty="0"/>
          </a:p>
        </p:txBody>
      </p:sp>
      <p:graphicFrame>
        <p:nvGraphicFramePr>
          <p:cNvPr id="217092" name="Object 4">
            <a:extLst>
              <a:ext uri="{FF2B5EF4-FFF2-40B4-BE49-F238E27FC236}">
                <a16:creationId xmlns:a16="http://schemas.microsoft.com/office/drawing/2014/main" id="{57909CA8-3AF1-BE80-DFA7-0443687334C2}"/>
              </a:ext>
            </a:extLst>
          </p:cNvPr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77241565"/>
              </p:ext>
            </p:extLst>
          </p:nvPr>
        </p:nvGraphicFramePr>
        <p:xfrm>
          <a:off x="4867709" y="1694582"/>
          <a:ext cx="1900237" cy="150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8427700" imgH="14630400" progId="Equation.3">
                  <p:embed/>
                </p:oleObj>
              </mc:Choice>
              <mc:Fallback>
                <p:oleObj name="Equation" r:id="rId3" imgW="18427700" imgH="14630400" progId="Equation.3">
                  <p:embed/>
                  <p:pic>
                    <p:nvPicPr>
                      <p:cNvPr id="217092" name="Object 4">
                        <a:extLst>
                          <a:ext uri="{FF2B5EF4-FFF2-40B4-BE49-F238E27FC236}">
                            <a16:creationId xmlns:a16="http://schemas.microsoft.com/office/drawing/2014/main" id="{57909CA8-3AF1-BE80-DFA7-0443687334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7709" y="1694582"/>
                        <a:ext cx="1900237" cy="1508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C4D034D-717C-D460-FDA8-0AE7CFB677C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advTm="8498">
    <p:fade thruBlk="1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45A405-0F3A-BED6-4F77-38AA3AD31D2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1842" name="Rectangle 2">
            <a:extLst>
              <a:ext uri="{FF2B5EF4-FFF2-40B4-BE49-F238E27FC236}">
                <a16:creationId xmlns:a16="http://schemas.microsoft.com/office/drawing/2014/main" id="{E7B9475B-F56B-26C7-99FE-BDF94CFF90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Quiz: Part 4</a:t>
            </a:r>
          </a:p>
        </p:txBody>
      </p:sp>
      <p:sp>
        <p:nvSpPr>
          <p:cNvPr id="291843" name="Rectangle 3">
            <a:extLst>
              <a:ext uri="{FF2B5EF4-FFF2-40B4-BE49-F238E27FC236}">
                <a16:creationId xmlns:a16="http://schemas.microsoft.com/office/drawing/2014/main" id="{697BC460-37E0-54A7-B0DF-C99D5F4278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00200"/>
            <a:ext cx="7696200" cy="4724400"/>
          </a:xfrm>
        </p:spPr>
        <p:txBody>
          <a:bodyPr/>
          <a:lstStyle/>
          <a:p>
            <a:r>
              <a:rPr lang="en-US" altLang="en-EG" dirty="0"/>
              <a:t>When might you want to compute the number of periods?</a:t>
            </a:r>
          </a:p>
          <a:p>
            <a:r>
              <a:rPr lang="en-US" altLang="en-EG" dirty="0"/>
              <a:t>Suppose you want to buy some new furniture for your family room. You currently have $500 and the furniture you want costs $600. If you can earn 6%, how long will you have to wait if you don’t add any additional money?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829793-7DF1-ABDF-E9B9-82FE65F0CC6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55"/>
    </mc:Choice>
    <mc:Fallback xmlns="">
      <p:transition spd="slow" advTm="15255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ED9E8CF-E6D9-89A0-01C0-4A5112A65A5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9314" name="Rectangle 2">
            <a:extLst>
              <a:ext uri="{FF2B5EF4-FFF2-40B4-BE49-F238E27FC236}">
                <a16:creationId xmlns:a16="http://schemas.microsoft.com/office/drawing/2014/main" id="{BD0FE689-78BB-CF66-F82C-F4E122BBF3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Example: Work the Web</a:t>
            </a:r>
          </a:p>
        </p:txBody>
      </p:sp>
      <p:sp>
        <p:nvSpPr>
          <p:cNvPr id="269315" name="Rectangle 3">
            <a:extLst>
              <a:ext uri="{FF2B5EF4-FFF2-40B4-BE49-F238E27FC236}">
                <a16:creationId xmlns:a16="http://schemas.microsoft.com/office/drawing/2014/main" id="{8F56160D-DB6A-FCAB-7D0A-E50AD2454C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1"/>
            <a:ext cx="7772400" cy="4906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/>
              <a:t>Many financial calculators are available online</a:t>
            </a:r>
          </a:p>
          <a:p>
            <a:pPr>
              <a:lnSpc>
                <a:spcPct val="90000"/>
              </a:lnSpc>
            </a:pPr>
            <a:r>
              <a:rPr lang="en-US" altLang="en-EG"/>
              <a:t>Click on the web surfer to go to the present value portion of the Moneychimp web site and work the following example: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You need $40,000 in 15 years. If you can earn 9.8% interest, how much do you need to invest today?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You should get $9,841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D725D0-15B3-35A9-9326-C2E437BAEC9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32"/>
    </mc:Choice>
    <mc:Fallback xmlns="">
      <p:transition spd="slow" advTm="20932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BFEEA-0F3F-60EB-95FD-6520654EC5A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834" name="Rectangle 2">
            <a:extLst>
              <a:ext uri="{FF2B5EF4-FFF2-40B4-BE49-F238E27FC236}">
                <a16:creationId xmlns:a16="http://schemas.microsoft.com/office/drawing/2014/main" id="{F851D1A2-9C79-7DD1-0019-1F1ABC7325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Table 4.4</a:t>
            </a:r>
          </a:p>
        </p:txBody>
      </p:sp>
      <p:pic>
        <p:nvPicPr>
          <p:cNvPr id="120835" name="Picture 3">
            <a:extLst>
              <a:ext uri="{FF2B5EF4-FFF2-40B4-BE49-F238E27FC236}">
                <a16:creationId xmlns:a16="http://schemas.microsoft.com/office/drawing/2014/main" id="{FE45384D-7627-AE23-7F12-1D0F08A778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7"/>
          <a:stretch>
            <a:fillRect/>
          </a:stretch>
        </p:blipFill>
        <p:spPr>
          <a:xfrm>
            <a:off x="1938337" y="1383002"/>
            <a:ext cx="8382000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48325B-896E-82D3-5026-BE276DDB8E1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97"/>
    </mc:Choice>
    <mc:Fallback xmlns="">
      <p:transition spd="slow" advTm="36397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9275EE8-8C83-3510-EAAA-ABBA96B30E8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1058" name="Rectangle 2">
            <a:extLst>
              <a:ext uri="{FF2B5EF4-FFF2-40B4-BE49-F238E27FC236}">
                <a16:creationId xmlns:a16="http://schemas.microsoft.com/office/drawing/2014/main" id="{E35C33DB-0F6C-89EB-8C41-161834D4B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 1 Solution</a:t>
            </a:r>
          </a:p>
        </p:txBody>
      </p:sp>
      <p:sp>
        <p:nvSpPr>
          <p:cNvPr id="301059" name="Rectangle 3">
            <a:extLst>
              <a:ext uri="{FF2B5EF4-FFF2-40B4-BE49-F238E27FC236}">
                <a16:creationId xmlns:a16="http://schemas.microsoft.com/office/drawing/2014/main" id="{517E0ECB-35B0-3503-B10D-9683C615D0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371601"/>
            <a:ext cx="8229600" cy="4525963"/>
          </a:xfrm>
        </p:spPr>
        <p:txBody>
          <a:bodyPr/>
          <a:lstStyle/>
          <a:p>
            <a:r>
              <a:rPr lang="en-US" altLang="en-EG"/>
              <a:t>Invest $500 at 8% per year over 15 years. </a:t>
            </a:r>
          </a:p>
          <a:p>
            <a:pPr lvl="1"/>
            <a:r>
              <a:rPr lang="en-US" altLang="en-EG"/>
              <a:t>How much would you have at the end of 15 years using compound interest?</a:t>
            </a:r>
          </a:p>
          <a:p>
            <a:pPr lvl="2"/>
            <a:r>
              <a:rPr lang="en-US" altLang="en-EG"/>
              <a:t>15 </a:t>
            </a:r>
            <a:r>
              <a:rPr lang="en-US" altLang="en-EG" b="1">
                <a:latin typeface="BA-II Plus Symbols" pitchFamily="2" charset="2"/>
              </a:rPr>
              <a:t>,</a:t>
            </a:r>
            <a:r>
              <a:rPr lang="en-US" altLang="en-EG">
                <a:latin typeface="BA-II Plus Symbols" pitchFamily="2" charset="2"/>
              </a:rPr>
              <a:t> </a:t>
            </a:r>
            <a:r>
              <a:rPr lang="en-US" altLang="en-EG"/>
              <a:t> 8 </a:t>
            </a:r>
            <a:r>
              <a:rPr lang="en-US" altLang="en-EG" b="1">
                <a:latin typeface="BA-II Plus Symbols" pitchFamily="2" charset="2"/>
              </a:rPr>
              <a:t>-</a:t>
            </a:r>
            <a:r>
              <a:rPr lang="en-US" altLang="en-EG">
                <a:latin typeface="BA-II Plus Symbols" pitchFamily="2" charset="2"/>
              </a:rPr>
              <a:t>  </a:t>
            </a:r>
            <a:r>
              <a:rPr lang="en-US" altLang="en-EG"/>
              <a:t>500 </a:t>
            </a:r>
            <a:r>
              <a:rPr lang="en-US" altLang="en-EG" b="1">
                <a:latin typeface="BA-II Plus Symbols" pitchFamily="2" charset="2"/>
              </a:rPr>
              <a:t>S.</a:t>
            </a:r>
            <a:r>
              <a:rPr lang="en-US" altLang="en-EG">
                <a:latin typeface="BA-II Plus Symbols" pitchFamily="2" charset="2"/>
              </a:rPr>
              <a:t>  </a:t>
            </a:r>
            <a:r>
              <a:rPr lang="en-US" altLang="en-EG"/>
              <a:t>0 </a:t>
            </a:r>
            <a:r>
              <a:rPr lang="en-US" altLang="en-EG" b="1">
                <a:latin typeface="BA-II Plus Symbols" pitchFamily="2" charset="2"/>
              </a:rPr>
              <a:t>/</a:t>
            </a:r>
            <a:r>
              <a:rPr lang="en-US" altLang="en-EG">
                <a:latin typeface="BA-II Plus Symbols" pitchFamily="2" charset="2"/>
              </a:rPr>
              <a:t>    </a:t>
            </a:r>
            <a:r>
              <a:rPr lang="en-US" altLang="en-EG" b="1">
                <a:latin typeface="BA-II Plus Symbols" pitchFamily="2" charset="2"/>
              </a:rPr>
              <a:t>%0</a:t>
            </a:r>
            <a:r>
              <a:rPr lang="en-US" altLang="en-EG">
                <a:latin typeface="BA-II Plus Symbols" pitchFamily="2" charset="2"/>
              </a:rPr>
              <a:t> </a:t>
            </a:r>
            <a:r>
              <a:rPr lang="en-US" altLang="en-EG"/>
              <a:t>1586.08</a:t>
            </a:r>
          </a:p>
          <a:p>
            <a:pPr lvl="2"/>
            <a:r>
              <a:rPr lang="en-US" altLang="en-EG"/>
              <a:t>500(1.08)</a:t>
            </a:r>
            <a:r>
              <a:rPr lang="en-US" altLang="en-EG" baseline="30000"/>
              <a:t>15</a:t>
            </a:r>
            <a:r>
              <a:rPr lang="en-US" altLang="en-EG"/>
              <a:t> = 1586.08</a:t>
            </a:r>
          </a:p>
          <a:p>
            <a:pPr lvl="2"/>
            <a:r>
              <a:rPr lang="en-US" altLang="en-EG"/>
              <a:t>=FV(.08, 15, 0, -500)</a:t>
            </a:r>
          </a:p>
          <a:p>
            <a:pPr lvl="1"/>
            <a:r>
              <a:rPr lang="en-US" altLang="en-EG"/>
              <a:t>How much would you have using simple interest?</a:t>
            </a:r>
          </a:p>
          <a:p>
            <a:pPr lvl="2"/>
            <a:r>
              <a:rPr lang="en-US" altLang="en-EG"/>
              <a:t>500 + 15(500)(.08) = 1,100</a:t>
            </a:r>
          </a:p>
        </p:txBody>
      </p:sp>
      <p:sp>
        <p:nvSpPr>
          <p:cNvPr id="301060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D509A9E0-DBDE-1E88-2986-A384493AB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6248400"/>
            <a:ext cx="381000" cy="304800"/>
          </a:xfrm>
          <a:prstGeom prst="lef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01061" name="Text Box 5">
            <a:extLst>
              <a:ext uri="{FF2B5EF4-FFF2-40B4-BE49-F238E27FC236}">
                <a16:creationId xmlns:a16="http://schemas.microsoft.com/office/drawing/2014/main" id="{86EE3B38-CD90-3C12-C42D-09B8A0157B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6096000"/>
            <a:ext cx="76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1400"/>
              <a:t>Return to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D6791B-8FE9-5E42-19A4-D4D9CC48293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62"/>
    </mc:Choice>
    <mc:Fallback xmlns="">
      <p:transition spd="slow" advTm="8962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58BFD21-2B30-F1D5-BE87-146BB99D7249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2082" name="Rectangle 2">
            <a:extLst>
              <a:ext uri="{FF2B5EF4-FFF2-40B4-BE49-F238E27FC236}">
                <a16:creationId xmlns:a16="http://schemas.microsoft.com/office/drawing/2014/main" id="{EE8B4E7F-E5B6-851D-AEA1-C981B4F0A8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93345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Quick Quiz 2 Solution</a:t>
            </a:r>
          </a:p>
        </p:txBody>
      </p:sp>
      <p:sp>
        <p:nvSpPr>
          <p:cNvPr id="302083" name="Rectangle 3">
            <a:extLst>
              <a:ext uri="{FF2B5EF4-FFF2-40B4-BE49-F238E27FC236}">
                <a16:creationId xmlns:a16="http://schemas.microsoft.com/office/drawing/2014/main" id="{99291221-6040-9E1C-BC66-E4A11AE433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2152651"/>
            <a:ext cx="8458200" cy="5257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 dirty="0"/>
              <a:t>You need $15,000 in 3 years. You can earn 6% annually, how much do you need to invest today? 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600" dirty="0"/>
              <a:t>3</a:t>
            </a:r>
            <a:r>
              <a:rPr lang="en-US" altLang="en-EG" sz="2600" dirty="0">
                <a:latin typeface="BA-II Plus Symbols" pitchFamily="2" charset="2"/>
              </a:rPr>
              <a:t> </a:t>
            </a:r>
            <a:r>
              <a:rPr lang="en-US" altLang="en-EG" sz="2600" b="1" dirty="0">
                <a:latin typeface="BA-II Plus Symbols" pitchFamily="2" charset="2"/>
              </a:rPr>
              <a:t>,</a:t>
            </a:r>
            <a:r>
              <a:rPr lang="en-US" altLang="en-EG" sz="2600" dirty="0">
                <a:latin typeface="BA-II Plus Symbols" pitchFamily="2" charset="2"/>
              </a:rPr>
              <a:t>  </a:t>
            </a:r>
            <a:r>
              <a:rPr lang="en-US" altLang="en-EG" sz="2600" dirty="0"/>
              <a:t>6 </a:t>
            </a:r>
            <a:r>
              <a:rPr lang="en-US" altLang="en-EG" sz="2600" b="1" dirty="0">
                <a:latin typeface="BA-II Plus Symbols" pitchFamily="2" charset="2"/>
              </a:rPr>
              <a:t>-</a:t>
            </a:r>
            <a:r>
              <a:rPr lang="en-US" altLang="en-EG" sz="2600" dirty="0">
                <a:latin typeface="BA-II Plus Symbols" pitchFamily="2" charset="2"/>
              </a:rPr>
              <a:t>  </a:t>
            </a:r>
            <a:r>
              <a:rPr lang="en-US" altLang="en-EG" sz="2600" dirty="0"/>
              <a:t>15000 </a:t>
            </a:r>
            <a:r>
              <a:rPr lang="en-US" altLang="en-EG" sz="2600" b="1" dirty="0">
                <a:latin typeface="BA-II Plus Symbols" pitchFamily="2" charset="2"/>
              </a:rPr>
              <a:t>0</a:t>
            </a:r>
            <a:r>
              <a:rPr lang="en-US" altLang="en-EG" sz="2600" dirty="0">
                <a:latin typeface="BA-II Plus Symbols" pitchFamily="2" charset="2"/>
              </a:rPr>
              <a:t>  </a:t>
            </a:r>
            <a:r>
              <a:rPr lang="en-US" altLang="en-EG" sz="2600" dirty="0"/>
              <a:t>0 </a:t>
            </a:r>
            <a:r>
              <a:rPr lang="en-US" altLang="en-EG" sz="2600" b="1" dirty="0">
                <a:latin typeface="BA-II Plus Symbols" pitchFamily="2" charset="2"/>
              </a:rPr>
              <a:t>/</a:t>
            </a:r>
            <a:r>
              <a:rPr lang="en-US" altLang="en-EG" sz="2600" dirty="0">
                <a:latin typeface="BA-II Plus Symbols" pitchFamily="2" charset="2"/>
              </a:rPr>
              <a:t>   </a:t>
            </a:r>
            <a:r>
              <a:rPr lang="en-US" altLang="en-EG" sz="2600" b="1" dirty="0">
                <a:latin typeface="BA-II Plus Symbols" pitchFamily="2" charset="2"/>
              </a:rPr>
              <a:t>%.</a:t>
            </a:r>
            <a:r>
              <a:rPr lang="en-US" altLang="en-EG" sz="2600" dirty="0">
                <a:latin typeface="BA-II Plus Symbols" pitchFamily="2" charset="2"/>
              </a:rPr>
              <a:t> </a:t>
            </a:r>
            <a:r>
              <a:rPr lang="en-US" altLang="en-EG" sz="2600" dirty="0"/>
              <a:t>-12594.29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600" dirty="0"/>
              <a:t>PV= 15000/(1.06)</a:t>
            </a:r>
            <a:r>
              <a:rPr lang="en-US" altLang="en-EG" sz="2600" baseline="30000" dirty="0"/>
              <a:t>3</a:t>
            </a:r>
            <a:r>
              <a:rPr lang="en-US" altLang="en-EG" sz="2600" dirty="0"/>
              <a:t> = 15000/(1.191016) =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600" dirty="0"/>
              <a:t>	  = 15000 x 0.83962) = 12594.29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600" dirty="0"/>
              <a:t>=PV(.06, 3, 0, 15000)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14695B-7537-5452-5E3A-269D40D7080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0"/>
    </mc:Choice>
    <mc:Fallback xmlns="">
      <p:transition spd="slow" advTm="3030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96DD86-B1AE-4175-FB29-EAE46984CC51}"/>
              </a:ext>
            </a:extLst>
          </p:cNvPr>
          <p:cNvSpPr/>
          <p:nvPr/>
        </p:nvSpPr>
        <p:spPr>
          <a:xfrm>
            <a:off x="842962" y="62859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3106" name="Rectangle 2">
            <a:extLst>
              <a:ext uri="{FF2B5EF4-FFF2-40B4-BE49-F238E27FC236}">
                <a16:creationId xmlns:a16="http://schemas.microsoft.com/office/drawing/2014/main" id="{2B13E3FB-4421-A995-478F-D19395DBEA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466695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Quick Quiz 2 Solution</a:t>
            </a:r>
          </a:p>
        </p:txBody>
      </p:sp>
      <p:sp>
        <p:nvSpPr>
          <p:cNvPr id="303107" name="Rectangle 3">
            <a:extLst>
              <a:ext uri="{FF2B5EF4-FFF2-40B4-BE49-F238E27FC236}">
                <a16:creationId xmlns:a16="http://schemas.microsoft.com/office/drawing/2014/main" id="{BA46923A-ED29-7A2C-EC1A-4A2310CADE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199" y="1447800"/>
            <a:ext cx="8458200" cy="5257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 dirty="0"/>
              <a:t>You need $15,000 in 3 years. If you could invest the money at 8%, would you have to invest more or less than at 6%? How much? 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altLang="en-EG" sz="1600" dirty="0"/>
              <a:t>		</a:t>
            </a:r>
            <a:r>
              <a:rPr lang="en-US" altLang="en-EG" sz="2600" dirty="0"/>
              <a:t>3</a:t>
            </a:r>
            <a:r>
              <a:rPr lang="en-US" altLang="en-EG" sz="2600" dirty="0">
                <a:latin typeface="BA-II Plus Symbols" pitchFamily="2" charset="2"/>
              </a:rPr>
              <a:t> </a:t>
            </a:r>
            <a:r>
              <a:rPr lang="en-US" altLang="en-EG" sz="2600" b="1" dirty="0">
                <a:latin typeface="BA-II Plus Symbols" pitchFamily="2" charset="2"/>
              </a:rPr>
              <a:t>,  8</a:t>
            </a:r>
            <a:r>
              <a:rPr lang="en-US" altLang="en-EG" sz="2600" b="1" dirty="0"/>
              <a:t> </a:t>
            </a:r>
            <a:r>
              <a:rPr lang="en-US" altLang="en-EG" sz="2600" b="1" dirty="0">
                <a:latin typeface="BA-II Plus Symbols" pitchFamily="2" charset="2"/>
              </a:rPr>
              <a:t>-</a:t>
            </a:r>
            <a:r>
              <a:rPr lang="en-US" altLang="en-EG" sz="2600" dirty="0">
                <a:latin typeface="BA-II Plus Symbols" pitchFamily="2" charset="2"/>
              </a:rPr>
              <a:t>  </a:t>
            </a:r>
            <a:r>
              <a:rPr lang="en-US" altLang="en-EG" sz="2600" dirty="0"/>
              <a:t>15000 </a:t>
            </a:r>
            <a:r>
              <a:rPr lang="en-US" altLang="en-EG" sz="2600" b="1" dirty="0">
                <a:latin typeface="BA-II Plus Symbols" pitchFamily="2" charset="2"/>
              </a:rPr>
              <a:t>0</a:t>
            </a:r>
            <a:r>
              <a:rPr lang="en-US" altLang="en-EG" sz="2600" dirty="0">
                <a:latin typeface="BA-II Plus Symbols" pitchFamily="2" charset="2"/>
              </a:rPr>
              <a:t>  </a:t>
            </a:r>
            <a:r>
              <a:rPr lang="en-US" altLang="en-EG" sz="2600" dirty="0"/>
              <a:t>0 </a:t>
            </a:r>
            <a:r>
              <a:rPr lang="en-US" altLang="en-EG" sz="2600" b="1" dirty="0">
                <a:latin typeface="BA-II Plus Symbols" pitchFamily="2" charset="2"/>
              </a:rPr>
              <a:t>/</a:t>
            </a:r>
            <a:r>
              <a:rPr lang="en-US" altLang="en-EG" sz="2600" dirty="0">
                <a:latin typeface="BA-II Plus Symbols" pitchFamily="2" charset="2"/>
              </a:rPr>
              <a:t>   </a:t>
            </a:r>
            <a:r>
              <a:rPr lang="en-US" altLang="en-EG" sz="2600" b="1" dirty="0">
                <a:latin typeface="BA-II Plus Symbols" pitchFamily="2" charset="2"/>
              </a:rPr>
              <a:t>%.</a:t>
            </a:r>
            <a:r>
              <a:rPr lang="en-US" altLang="en-EG" sz="2600" dirty="0">
                <a:latin typeface="BA-II Plus Symbols" pitchFamily="2" charset="2"/>
              </a:rPr>
              <a:t> </a:t>
            </a:r>
            <a:r>
              <a:rPr lang="en-US" altLang="en-EG" sz="2600" dirty="0"/>
              <a:t>-11907.48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600" dirty="0"/>
              <a:t>PV= 15000/(1.08)</a:t>
            </a:r>
            <a:r>
              <a:rPr lang="en-US" altLang="en-EG" sz="2600" baseline="30000" dirty="0"/>
              <a:t>3</a:t>
            </a:r>
            <a:r>
              <a:rPr lang="en-US" altLang="en-EG" sz="2600" dirty="0"/>
              <a:t> = 15000/(1.125971) 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600" dirty="0"/>
              <a:t>	  = 15000 x (0.79383) = 11907.48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600" dirty="0"/>
              <a:t>=PV(.08, 3, 0, 15000) </a:t>
            </a:r>
          </a:p>
          <a:p>
            <a:pPr lvl="2">
              <a:lnSpc>
                <a:spcPct val="110000"/>
              </a:lnSpc>
              <a:buFontTx/>
              <a:buNone/>
            </a:pPr>
            <a:endParaRPr lang="en-US" altLang="en-EG" sz="2600" dirty="0"/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600" dirty="0"/>
              <a:t>Difference = $686.81</a:t>
            </a:r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2C6623-4E37-4A11-F7DC-95E8D7713D8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1"/>
    </mc:Choice>
    <mc:Fallback xmlns="">
      <p:transition spd="slow" advTm="2321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5BF887-055A-AB06-8684-CCF31C91E7D1}"/>
              </a:ext>
            </a:extLst>
          </p:cNvPr>
          <p:cNvSpPr/>
          <p:nvPr/>
        </p:nvSpPr>
        <p:spPr>
          <a:xfrm>
            <a:off x="842962" y="723900"/>
            <a:ext cx="10734675" cy="539599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130" name="Rectangle 2">
            <a:extLst>
              <a:ext uri="{FF2B5EF4-FFF2-40B4-BE49-F238E27FC236}">
                <a16:creationId xmlns:a16="http://schemas.microsoft.com/office/drawing/2014/main" id="{51DC1013-302F-8D97-30CF-24FB474E64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98073" y="59055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Quick Quiz 3 Solution</a:t>
            </a:r>
          </a:p>
        </p:txBody>
      </p:sp>
      <p:sp>
        <p:nvSpPr>
          <p:cNvPr id="304131" name="Rectangle 3">
            <a:extLst>
              <a:ext uri="{FF2B5EF4-FFF2-40B4-BE49-F238E27FC236}">
                <a16:creationId xmlns:a16="http://schemas.microsoft.com/office/drawing/2014/main" id="{0B5556E8-7E6D-19FF-2763-BDA0068CDB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199" y="1600200"/>
            <a:ext cx="8458200" cy="5257800"/>
          </a:xfrm>
        </p:spPr>
        <p:txBody>
          <a:bodyPr/>
          <a:lstStyle/>
          <a:p>
            <a:pPr>
              <a:lnSpc>
                <a:spcPct val="110000"/>
              </a:lnSpc>
              <a:buFontTx/>
              <a:buNone/>
            </a:pPr>
            <a:r>
              <a:rPr lang="en-US" altLang="en-EG" sz="3000" dirty="0"/>
              <a:t>Investment choices:</a:t>
            </a:r>
          </a:p>
          <a:p>
            <a:pPr lvl="1"/>
            <a:r>
              <a:rPr lang="en-US" altLang="en-EG" sz="2600" dirty="0"/>
              <a:t>Invest $500 today and receive $600 in 5 years. The investment is considered low risk.</a:t>
            </a:r>
          </a:p>
          <a:p>
            <a:pPr lvl="1"/>
            <a:r>
              <a:rPr lang="en-US" altLang="en-EG" sz="2600" dirty="0"/>
              <a:t>Invest the $500 in a bank account paying 4% annually.</a:t>
            </a:r>
          </a:p>
          <a:p>
            <a:pPr lvl="1"/>
            <a:r>
              <a:rPr lang="en-US" altLang="en-EG" sz="2600" dirty="0"/>
              <a:t>What is the implied interest rate for the first choice and which investment should you choose? </a:t>
            </a:r>
            <a:endParaRPr lang="en-US" altLang="en-EG" sz="1600" dirty="0"/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altLang="en-EG" sz="2200" dirty="0"/>
              <a:t>		5</a:t>
            </a:r>
            <a:r>
              <a:rPr lang="en-US" altLang="en-EG" sz="2200" dirty="0">
                <a:latin typeface="BA-II Plus Symbols" pitchFamily="2" charset="2"/>
              </a:rPr>
              <a:t> </a:t>
            </a:r>
            <a:r>
              <a:rPr lang="en-US" altLang="en-EG" sz="2200" b="1" dirty="0">
                <a:latin typeface="BA-II Plus Symbols" pitchFamily="2" charset="2"/>
              </a:rPr>
              <a:t>,</a:t>
            </a:r>
            <a:r>
              <a:rPr lang="en-US" altLang="en-EG" sz="2200" dirty="0">
                <a:latin typeface="BA-II Plus Symbols" pitchFamily="2" charset="2"/>
              </a:rPr>
              <a:t>  </a:t>
            </a:r>
            <a:r>
              <a:rPr lang="en-US" altLang="en-EG" sz="2200" dirty="0"/>
              <a:t>500 </a:t>
            </a:r>
            <a:r>
              <a:rPr lang="en-US" altLang="en-EG" sz="2200" b="1" dirty="0">
                <a:latin typeface="BA-II Plus Symbols" pitchFamily="2" charset="2"/>
              </a:rPr>
              <a:t>S.</a:t>
            </a:r>
            <a:r>
              <a:rPr lang="en-US" altLang="en-EG" sz="2200" dirty="0">
                <a:latin typeface="BA-II Plus Symbols" pitchFamily="2" charset="2"/>
              </a:rPr>
              <a:t>  </a:t>
            </a:r>
            <a:r>
              <a:rPr lang="en-US" altLang="en-EG" sz="2200" dirty="0"/>
              <a:t>0 </a:t>
            </a:r>
            <a:r>
              <a:rPr lang="en-US" altLang="en-EG" sz="2200" b="1" dirty="0">
                <a:latin typeface="BA-II Plus Symbols" pitchFamily="2" charset="2"/>
              </a:rPr>
              <a:t>/</a:t>
            </a:r>
            <a:r>
              <a:rPr lang="en-US" altLang="en-EG" sz="2200" dirty="0">
                <a:latin typeface="BA-II Plus Symbols" pitchFamily="2" charset="2"/>
              </a:rPr>
              <a:t>  </a:t>
            </a:r>
            <a:r>
              <a:rPr lang="en-US" altLang="en-EG" sz="2200" dirty="0"/>
              <a:t>600 </a:t>
            </a:r>
            <a:r>
              <a:rPr lang="en-US" altLang="en-EG" sz="2200" b="1" dirty="0">
                <a:latin typeface="BA-II Plus Symbols" pitchFamily="2" charset="2"/>
              </a:rPr>
              <a:t>0   %-</a:t>
            </a:r>
            <a:r>
              <a:rPr lang="en-US" altLang="en-EG" sz="2200" dirty="0">
                <a:latin typeface="BA-II Plus Symbols" pitchFamily="2" charset="2"/>
              </a:rPr>
              <a:t>  </a:t>
            </a:r>
            <a:r>
              <a:rPr lang="en-US" altLang="en-EG" sz="2200" dirty="0"/>
              <a:t>3.714%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200" dirty="0"/>
              <a:t>r = (600/500)</a:t>
            </a:r>
            <a:r>
              <a:rPr lang="en-US" altLang="en-EG" sz="2200" baseline="30000" dirty="0"/>
              <a:t>1/5</a:t>
            </a:r>
            <a:r>
              <a:rPr lang="en-US" altLang="en-EG" sz="2200" dirty="0"/>
              <a:t> - 1 = 3.714%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200" dirty="0"/>
              <a:t>=RATE(5, 0, -500, 600) </a:t>
            </a:r>
          </a:p>
          <a:p>
            <a:pPr lvl="2">
              <a:lnSpc>
                <a:spcPct val="110000"/>
              </a:lnSpc>
              <a:buFontTx/>
              <a:buNone/>
            </a:pPr>
            <a:r>
              <a:rPr lang="en-US" altLang="en-EG" sz="2200" dirty="0"/>
              <a:t>The bank account pays a higher rate.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F5179D-E4FA-91E7-8FEA-D698DDF67DB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4"/>
    </mc:Choice>
    <mc:Fallback xmlns="">
      <p:transition spd="slow" advTm="2484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E0D34C8-15DD-B337-0FDA-DDD2823D6120}"/>
              </a:ext>
            </a:extLst>
          </p:cNvPr>
          <p:cNvSpPr/>
          <p:nvPr/>
        </p:nvSpPr>
        <p:spPr>
          <a:xfrm>
            <a:off x="842962" y="71368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5154" name="Rectangle 2">
            <a:extLst>
              <a:ext uri="{FF2B5EF4-FFF2-40B4-BE49-F238E27FC236}">
                <a16:creationId xmlns:a16="http://schemas.microsoft.com/office/drawing/2014/main" id="{5A0CC987-890A-DB37-906D-D31480A0E5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95499" y="64770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Quick Quiz 4 Solution</a:t>
            </a:r>
          </a:p>
        </p:txBody>
      </p:sp>
      <p:sp>
        <p:nvSpPr>
          <p:cNvPr id="305155" name="Rectangle 3">
            <a:extLst>
              <a:ext uri="{FF2B5EF4-FFF2-40B4-BE49-F238E27FC236}">
                <a16:creationId xmlns:a16="http://schemas.microsoft.com/office/drawing/2014/main" id="{01E7FDFE-9FAA-5B59-4D91-CC01286A38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199" y="1856686"/>
            <a:ext cx="8458200" cy="5257800"/>
          </a:xfrm>
        </p:spPr>
        <p:txBody>
          <a:bodyPr/>
          <a:lstStyle/>
          <a:p>
            <a:pPr lvl="1">
              <a:buFontTx/>
              <a:buNone/>
            </a:pPr>
            <a:r>
              <a:rPr lang="en-US" altLang="en-EG" dirty="0"/>
              <a:t>Suppose you want to buy some new furniture for</a:t>
            </a:r>
          </a:p>
          <a:p>
            <a:pPr lvl="1">
              <a:buFontTx/>
              <a:buNone/>
            </a:pPr>
            <a:r>
              <a:rPr lang="en-US" altLang="en-EG" dirty="0"/>
              <a:t>Your family room. You currently have $500 and</a:t>
            </a:r>
          </a:p>
          <a:p>
            <a:pPr lvl="1">
              <a:buFontTx/>
              <a:buNone/>
            </a:pPr>
            <a:r>
              <a:rPr lang="en-US" altLang="en-EG" dirty="0"/>
              <a:t>the furniture you want costs $600. If you can earn</a:t>
            </a:r>
          </a:p>
          <a:p>
            <a:pPr lvl="1">
              <a:buFontTx/>
              <a:buNone/>
            </a:pPr>
            <a:r>
              <a:rPr lang="en-US" altLang="en-EG" dirty="0"/>
              <a:t>6%, how long will you have to wait if you don’t </a:t>
            </a:r>
          </a:p>
          <a:p>
            <a:pPr lvl="1">
              <a:buFontTx/>
              <a:buNone/>
            </a:pPr>
            <a:r>
              <a:rPr lang="en-US" altLang="en-EG" dirty="0"/>
              <a:t>add any additional money?</a:t>
            </a:r>
          </a:p>
          <a:p>
            <a:pPr lvl="1">
              <a:lnSpc>
                <a:spcPct val="110000"/>
              </a:lnSpc>
              <a:buFontTx/>
              <a:buNone/>
            </a:pPr>
            <a:endParaRPr lang="en-US" altLang="en-EG" sz="1800" dirty="0"/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altLang="en-EG" dirty="0"/>
              <a:t>6</a:t>
            </a:r>
            <a:r>
              <a:rPr lang="en-US" altLang="en-EG" dirty="0">
                <a:latin typeface="BA-II Plus Symbols" pitchFamily="2" charset="2"/>
              </a:rPr>
              <a:t> </a:t>
            </a:r>
            <a:r>
              <a:rPr lang="en-US" altLang="en-EG" b="1" dirty="0">
                <a:latin typeface="BA-II Plus Symbols" pitchFamily="2" charset="2"/>
              </a:rPr>
              <a:t>-</a:t>
            </a:r>
            <a:r>
              <a:rPr lang="en-US" altLang="en-EG" dirty="0">
                <a:latin typeface="BA-II Plus Symbols" pitchFamily="2" charset="2"/>
              </a:rPr>
              <a:t>  </a:t>
            </a:r>
            <a:r>
              <a:rPr lang="en-US" altLang="en-EG" dirty="0"/>
              <a:t>500 </a:t>
            </a:r>
            <a:r>
              <a:rPr lang="en-US" altLang="en-EG" b="1" dirty="0">
                <a:latin typeface="BA-II Plus Symbols" pitchFamily="2" charset="2"/>
              </a:rPr>
              <a:t>S.</a:t>
            </a:r>
            <a:r>
              <a:rPr lang="en-US" altLang="en-EG" dirty="0">
                <a:latin typeface="BA-II Plus Symbols" pitchFamily="2" charset="2"/>
              </a:rPr>
              <a:t>  </a:t>
            </a:r>
            <a:r>
              <a:rPr lang="en-US" altLang="en-EG" dirty="0"/>
              <a:t>0 </a:t>
            </a:r>
            <a:r>
              <a:rPr lang="en-US" altLang="en-EG" b="1" dirty="0">
                <a:latin typeface="BA-II Plus Symbols" pitchFamily="2" charset="2"/>
              </a:rPr>
              <a:t>/</a:t>
            </a:r>
            <a:r>
              <a:rPr lang="en-US" altLang="en-EG" dirty="0">
                <a:latin typeface="BA-II Plus Symbols" pitchFamily="2" charset="2"/>
              </a:rPr>
              <a:t>  </a:t>
            </a:r>
            <a:r>
              <a:rPr lang="en-US" altLang="en-EG" dirty="0"/>
              <a:t>600 </a:t>
            </a:r>
            <a:r>
              <a:rPr lang="en-US" altLang="en-EG" b="1" dirty="0">
                <a:latin typeface="BA-II Plus Symbols" pitchFamily="2" charset="2"/>
              </a:rPr>
              <a:t>0   %,</a:t>
            </a:r>
            <a:r>
              <a:rPr lang="en-US" altLang="en-EG" dirty="0">
                <a:latin typeface="BA-II Plus Symbols" pitchFamily="2" charset="2"/>
              </a:rPr>
              <a:t>  </a:t>
            </a:r>
            <a:r>
              <a:rPr lang="en-US" altLang="en-EG" dirty="0"/>
              <a:t>3.13 years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altLang="en-EG" dirty="0"/>
              <a:t>t = ln(600/500) / ln(1.06) = 3.13 years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altLang="en-EG" dirty="0"/>
              <a:t>=NPER(.06, 0, -500, 600)</a:t>
            </a:r>
          </a:p>
        </p:txBody>
      </p:sp>
      <p:sp>
        <p:nvSpPr>
          <p:cNvPr id="305156" name="Text Box 4">
            <a:extLst>
              <a:ext uri="{FF2B5EF4-FFF2-40B4-BE49-F238E27FC236}">
                <a16:creationId xmlns:a16="http://schemas.microsoft.com/office/drawing/2014/main" id="{1547F2B4-1796-33C3-191B-11CDC3540C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6096000"/>
            <a:ext cx="76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1400"/>
              <a:t>Return to Quiz</a:t>
            </a:r>
          </a:p>
        </p:txBody>
      </p:sp>
      <p:sp>
        <p:nvSpPr>
          <p:cNvPr id="305157" name="AutoShape 5">
            <a:hlinkClick r:id="rId3" action="ppaction://hlinksldjump"/>
            <a:extLst>
              <a:ext uri="{FF2B5EF4-FFF2-40B4-BE49-F238E27FC236}">
                <a16:creationId xmlns:a16="http://schemas.microsoft.com/office/drawing/2014/main" id="{1D5F14B6-779A-C0BC-ACB5-E804861F9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6172200"/>
            <a:ext cx="381000" cy="304800"/>
          </a:xfrm>
          <a:prstGeom prst="lef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F4FA27-E07A-DFFC-6B53-B3451521151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4"/>
    </mc:Choice>
    <mc:Fallback xmlns="">
      <p:transition spd="slow" advTm="1834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09"/>
    </mc:Choice>
    <mc:Fallback xmlns="">
      <p:transition spd="slow" advTm="3140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3814</Words>
  <Application>Microsoft Office PowerPoint</Application>
  <PresentationFormat>Widescreen</PresentationFormat>
  <Paragraphs>569</Paragraphs>
  <Slides>60</Slides>
  <Notes>60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70" baseType="lpstr">
      <vt:lpstr>Arial</vt:lpstr>
      <vt:lpstr>Arial Rounded MT Bold</vt:lpstr>
      <vt:lpstr>BA-II Plus Symbols</vt:lpstr>
      <vt:lpstr>Calibri</vt:lpstr>
      <vt:lpstr>Calibri Light</vt:lpstr>
      <vt:lpstr>Tahoma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Basic Definitions</vt:lpstr>
      <vt:lpstr>Basic Definitions</vt:lpstr>
      <vt:lpstr>Time Line of Cash Flows</vt:lpstr>
      <vt:lpstr>Time Line for a $100 Lump Sum due at the End of Year 2.</vt:lpstr>
      <vt:lpstr>Future Values: General Formula</vt:lpstr>
      <vt:lpstr>Future Values – Example 1</vt:lpstr>
      <vt:lpstr>Future Values – Example 1</vt:lpstr>
      <vt:lpstr>Effects of Compounding</vt:lpstr>
      <vt:lpstr>Effects of Compounding</vt:lpstr>
      <vt:lpstr>Texas Instruments BA-II Plus</vt:lpstr>
      <vt:lpstr>Texas Instruments BA-II Plus</vt:lpstr>
      <vt:lpstr>Texas Instruments BA-II Plus</vt:lpstr>
      <vt:lpstr>Texas Instruments BA-II Plus</vt:lpstr>
      <vt:lpstr>TI BAII+: Set Time Value Parameters</vt:lpstr>
      <vt:lpstr>Future Values – Example 2</vt:lpstr>
      <vt:lpstr>Table 4.1</vt:lpstr>
      <vt:lpstr>Figure 4.1</vt:lpstr>
      <vt:lpstr>Texas Instruments BA-II Plus</vt:lpstr>
      <vt:lpstr>Excel Spreadsheet Functions</vt:lpstr>
      <vt:lpstr>Future Values – Example 3</vt:lpstr>
      <vt:lpstr>Future Value: General Growth Formula</vt:lpstr>
      <vt:lpstr>Future Value: Important Relationship I</vt:lpstr>
      <vt:lpstr>Future Value  Important Relationship II</vt:lpstr>
      <vt:lpstr>Figure 4.2</vt:lpstr>
      <vt:lpstr>Quick Quiz:  Part 1</vt:lpstr>
      <vt:lpstr>Present Values</vt:lpstr>
      <vt:lpstr>Present Values</vt:lpstr>
      <vt:lpstr>Time Line of Cash Flows</vt:lpstr>
      <vt:lpstr>Present Values</vt:lpstr>
      <vt:lpstr>What’s the PV of $100 due in 3 Years if r = 10%?</vt:lpstr>
      <vt:lpstr>Present Value: Example 1 Single Period</vt:lpstr>
      <vt:lpstr>Present Values: Example 2 Multi-Periods </vt:lpstr>
      <vt:lpstr>Present Values: Example 3 Multi-Periods</vt:lpstr>
      <vt:lpstr>Present Value: Important Relationship I</vt:lpstr>
      <vt:lpstr>Present Value: Important Relationship I</vt:lpstr>
      <vt:lpstr>Present Value  Important Relationship II</vt:lpstr>
      <vt:lpstr>Present Value: Important Relationship II</vt:lpstr>
      <vt:lpstr>Figure 4.3</vt:lpstr>
      <vt:lpstr>Quick Quiz: Part 2</vt:lpstr>
      <vt:lpstr>The Basic PV Equation - Refresher</vt:lpstr>
      <vt:lpstr>Discount Rate</vt:lpstr>
      <vt:lpstr>Discount Rate – Example 1</vt:lpstr>
      <vt:lpstr>Discount Rate – Example 2</vt:lpstr>
      <vt:lpstr>Discount Rate – Example 3</vt:lpstr>
      <vt:lpstr>Quick Quiz: Part 3</vt:lpstr>
      <vt:lpstr>Finding the Number of Periods</vt:lpstr>
      <vt:lpstr>Number of Periods – Example </vt:lpstr>
      <vt:lpstr>Number of Periods – Example </vt:lpstr>
      <vt:lpstr>Quick Quiz: Part 4</vt:lpstr>
      <vt:lpstr>Example: Work the Web</vt:lpstr>
      <vt:lpstr>Table 4.4</vt:lpstr>
      <vt:lpstr>Quick Quiz 1 Solution</vt:lpstr>
      <vt:lpstr>Quick Quiz 2 Solution</vt:lpstr>
      <vt:lpstr>Quick Quiz 2 Solution</vt:lpstr>
      <vt:lpstr>Quick Quiz 3 Solution</vt:lpstr>
      <vt:lpstr>Quick Quiz 4 Solution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TABARAK</cp:lastModifiedBy>
  <cp:revision>24</cp:revision>
  <dcterms:created xsi:type="dcterms:W3CDTF">2023-04-29T09:08:23Z</dcterms:created>
  <dcterms:modified xsi:type="dcterms:W3CDTF">2023-09-28T10:56:33Z</dcterms:modified>
</cp:coreProperties>
</file>