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303" r:id="rId5"/>
    <p:sldId id="271" r:id="rId6"/>
    <p:sldId id="507" r:id="rId7"/>
    <p:sldId id="313" r:id="rId8"/>
    <p:sldId id="510" r:id="rId9"/>
    <p:sldId id="511" r:id="rId10"/>
    <p:sldId id="512" r:id="rId11"/>
    <p:sldId id="559" r:id="rId12"/>
    <p:sldId id="513" r:id="rId13"/>
    <p:sldId id="516" r:id="rId14"/>
    <p:sldId id="517" r:id="rId15"/>
    <p:sldId id="518" r:id="rId16"/>
    <p:sldId id="519" r:id="rId17"/>
    <p:sldId id="520" r:id="rId18"/>
    <p:sldId id="521" r:id="rId19"/>
    <p:sldId id="523" r:id="rId20"/>
    <p:sldId id="526" r:id="rId21"/>
    <p:sldId id="527" r:id="rId22"/>
    <p:sldId id="528" r:id="rId23"/>
    <p:sldId id="530" r:id="rId24"/>
    <p:sldId id="529" r:id="rId25"/>
    <p:sldId id="532" r:id="rId26"/>
    <p:sldId id="533" r:id="rId27"/>
    <p:sldId id="534" r:id="rId28"/>
    <p:sldId id="535" r:id="rId29"/>
    <p:sldId id="536" r:id="rId30"/>
    <p:sldId id="538" r:id="rId31"/>
    <p:sldId id="539" r:id="rId32"/>
    <p:sldId id="540" r:id="rId33"/>
    <p:sldId id="541" r:id="rId34"/>
    <p:sldId id="543" r:id="rId35"/>
    <p:sldId id="545" r:id="rId36"/>
    <p:sldId id="546" r:id="rId37"/>
    <p:sldId id="547" r:id="rId38"/>
    <p:sldId id="550" r:id="rId39"/>
    <p:sldId id="551" r:id="rId40"/>
    <p:sldId id="552" r:id="rId41"/>
    <p:sldId id="553" r:id="rId42"/>
    <p:sldId id="554" r:id="rId43"/>
    <p:sldId id="555" r:id="rId44"/>
    <p:sldId id="506"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507"/>
            <p14:sldId id="313"/>
            <p14:sldId id="510"/>
            <p14:sldId id="511"/>
            <p14:sldId id="512"/>
            <p14:sldId id="559"/>
            <p14:sldId id="513"/>
            <p14:sldId id="516"/>
            <p14:sldId id="517"/>
            <p14:sldId id="518"/>
            <p14:sldId id="519"/>
            <p14:sldId id="520"/>
            <p14:sldId id="521"/>
            <p14:sldId id="523"/>
            <p14:sldId id="526"/>
            <p14:sldId id="527"/>
            <p14:sldId id="528"/>
            <p14:sldId id="530"/>
            <p14:sldId id="529"/>
            <p14:sldId id="532"/>
            <p14:sldId id="533"/>
            <p14:sldId id="534"/>
            <p14:sldId id="535"/>
            <p14:sldId id="536"/>
            <p14:sldId id="538"/>
            <p14:sldId id="539"/>
            <p14:sldId id="540"/>
            <p14:sldId id="541"/>
            <p14:sldId id="543"/>
            <p14:sldId id="545"/>
            <p14:sldId id="546"/>
            <p14:sldId id="547"/>
            <p14:sldId id="550"/>
            <p14:sldId id="551"/>
            <p14:sldId id="552"/>
            <p14:sldId id="553"/>
            <p14:sldId id="554"/>
            <p14:sldId id="555"/>
            <p14:sldId id="5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60"/>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725071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earesocial.com/uk/blog/2024/01/digital-2024/" TargetMode="Externa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9.png"/><Relationship Id="rId1" Type="http://schemas.openxmlformats.org/officeDocument/2006/relationships/slideLayout" Target="../slideLayouts/slideLayout15.xml"/><Relationship Id="rId5" Type="http://schemas.openxmlformats.org/officeDocument/2006/relationships/image" Target="../media/image32.png"/><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9.png"/><Relationship Id="rId1" Type="http://schemas.openxmlformats.org/officeDocument/2006/relationships/slideLayout" Target="../slideLayouts/slideLayout15.xml"/><Relationship Id="rId5" Type="http://schemas.openxmlformats.org/officeDocument/2006/relationships/image" Target="../media/image35.png"/><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9.png"/><Relationship Id="rId1" Type="http://schemas.openxmlformats.org/officeDocument/2006/relationships/slideLayout" Target="../slideLayouts/slideLayout15.xml"/><Relationship Id="rId5" Type="http://schemas.openxmlformats.org/officeDocument/2006/relationships/image" Target="../media/image42.png"/><Relationship Id="rId4" Type="http://schemas.openxmlformats.org/officeDocument/2006/relationships/image" Target="../media/image41.png"/></Relationships>
</file>

<file path=ppt/slides/_rels/slide2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45.png"/></Relationships>
</file>

<file path=ppt/slides/_rels/slide2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47.png"/></Relationships>
</file>

<file path=ppt/slides/_rels/slide3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49.png"/></Relationships>
</file>

<file path=ppt/slides/_rels/slide3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52.png"/></Relationships>
</file>

<file path=ppt/slides/_rels/slide3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57.png"/></Relationships>
</file>

<file path=ppt/slides/_rels/slide3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59.png"/></Relationships>
</file>

<file path=ppt/slides/_rels/slide3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16.xml"/><Relationship Id="rId5" Type="http://schemas.openxmlformats.org/officeDocument/2006/relationships/image" Target="../media/image67.png"/><Relationship Id="rId4" Type="http://schemas.openxmlformats.org/officeDocument/2006/relationships/image" Target="../media/image6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34283"/>
            <a:ext cx="12088141" cy="499959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6016752" cy="3683005"/>
          </a:xfrm>
        </p:spPr>
      </p:pic>
      <p:sp>
        <p:nvSpPr>
          <p:cNvPr id="9" name="TextBox 8"/>
          <p:cNvSpPr txBox="1"/>
          <p:nvPr/>
        </p:nvSpPr>
        <p:spPr>
          <a:xfrm>
            <a:off x="5001768" y="1801592"/>
            <a:ext cx="6519672" cy="584775"/>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Introduction to Digital Media</a:t>
            </a:r>
          </a:p>
        </p:txBody>
      </p:sp>
      <p:sp>
        <p:nvSpPr>
          <p:cNvPr id="10" name="Rectangle: Rounded Corners 9"/>
          <p:cNvSpPr/>
          <p:nvPr/>
        </p:nvSpPr>
        <p:spPr>
          <a:xfrm>
            <a:off x="4389120" y="2790643"/>
            <a:ext cx="6903720" cy="9666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latin typeface="Alexandria" charset="0"/>
                <a:cs typeface="Alexandria" charset="0"/>
              </a:rPr>
              <a:t> The Digital Media &amp; Politics</a:t>
            </a:r>
          </a:p>
        </p:txBody>
      </p:sp>
      <p:sp>
        <p:nvSpPr>
          <p:cNvPr id="11" name="TextBox 10"/>
          <p:cNvSpPr txBox="1"/>
          <p:nvPr/>
        </p:nvSpPr>
        <p:spPr>
          <a:xfrm>
            <a:off x="7175114" y="3853478"/>
            <a:ext cx="1944379" cy="1015663"/>
          </a:xfrm>
          <a:prstGeom prst="rect">
            <a:avLst/>
          </a:prstGeom>
          <a:noFill/>
        </p:spPr>
        <p:txBody>
          <a:bodyPr wrap="none" rtlCol="0">
            <a:spAutoFit/>
          </a:bodyPr>
          <a:lstStyle/>
          <a:p>
            <a:pPr algn="ctr"/>
            <a:r>
              <a:rPr lang="en-US" sz="2400" b="1" dirty="0">
                <a:latin typeface="Alexandria" charset="0"/>
                <a:cs typeface="Alexandria" charset="0"/>
              </a:rPr>
              <a:t>DGM 711</a:t>
            </a:r>
          </a:p>
          <a:p>
            <a:pPr algn="ctr"/>
            <a:r>
              <a:rPr lang="en-US" sz="3600" b="1" dirty="0">
                <a:latin typeface="Alexandria" charset="0"/>
                <a:cs typeface="Alexandria" charset="0"/>
              </a:rPr>
              <a:t>Lecture 9</a:t>
            </a:r>
          </a:p>
        </p:txBody>
      </p:sp>
      <p:sp>
        <p:nvSpPr>
          <p:cNvPr id="12" name="TextBox 11"/>
          <p:cNvSpPr txBox="1"/>
          <p:nvPr/>
        </p:nvSpPr>
        <p:spPr>
          <a:xfrm>
            <a:off x="678641" y="5575698"/>
            <a:ext cx="4886463"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 Dr. Shereen Kedwany</a:t>
            </a:r>
          </a:p>
        </p:txBody>
      </p:sp>
      <p:sp>
        <p:nvSpPr>
          <p:cNvPr id="13" name="TextBox 12"/>
          <p:cNvSpPr txBox="1"/>
          <p:nvPr/>
        </p:nvSpPr>
        <p:spPr>
          <a:xfrm>
            <a:off x="459185" y="5047660"/>
            <a:ext cx="4886463" cy="460375"/>
          </a:xfrm>
          <a:prstGeom prst="rect">
            <a:avLst/>
          </a:prstGeom>
          <a:noFill/>
        </p:spPr>
        <p:txBody>
          <a:bodyPr wrap="square" rtlCol="0">
            <a:spAutoFit/>
          </a:bodyPr>
          <a:lstStyle/>
          <a:p>
            <a:pPr algn="ctr"/>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3950"/>
    </mc:Choice>
    <mc:Fallback xmlns="">
      <p:transition spd="slow" advTm="11395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466" y="898111"/>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53610" y="335579"/>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265466" y="1534969"/>
            <a:ext cx="10030678" cy="5113644"/>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public sphere</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 fundamental component of modern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democracies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where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individuals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free</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discuss politics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without being subject to an external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authority</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can thus form a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public opinion</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Media publics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can successfully become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politically active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thanks to the emergence of </a:t>
            </a:r>
            <a:r>
              <a:rPr kumimoji="0" lang="en-US" sz="20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an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information‐rich digital environment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its related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communication tools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technologies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also favored the emergence of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 kinds of players</a:t>
            </a:r>
            <a:r>
              <a:rPr kumimoji="0" lang="en-US" sz="20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the contemporary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public sphere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such as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WikiLeaks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Panama papers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a:t>
            </a:r>
            <a:r>
              <a:rPr kumimoji="0" lang="en-US" sz="20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networked public sphere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not inherently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democratic</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nature.</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algorithms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underpin digital platforms shape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 and social interactions</a:t>
            </a:r>
            <a:r>
              <a:rPr kumimoji="0" lang="en-US" sz="20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are new forms of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algorithmic gatekeeping</a:t>
            </a:r>
            <a:r>
              <a:rPr kumimoji="0" lang="en-US" sz="20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endParaRPr kumimoji="0" lang="en-US" sz="19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endParaRPr>
          </a:p>
        </p:txBody>
      </p:sp>
      <p:sp>
        <p:nvSpPr>
          <p:cNvPr id="41" name="TextBox 40"/>
          <p:cNvSpPr txBox="1"/>
          <p:nvPr/>
        </p:nvSpPr>
        <p:spPr>
          <a:xfrm>
            <a:off x="2640391" y="827083"/>
            <a:ext cx="2895650" cy="707886"/>
          </a:xfrm>
          <a:prstGeom prst="rect">
            <a:avLst/>
          </a:prstGeom>
          <a:noFill/>
        </p:spPr>
        <p:txBody>
          <a:bodyPr wrap="square" rtlCol="0">
            <a:spAutoFit/>
          </a:bodyPr>
          <a:lstStyle/>
          <a:p>
            <a:r>
              <a:rPr lang="en-US" sz="4000" b="1" dirty="0">
                <a:solidFill>
                  <a:srgbClr val="00B0F0"/>
                </a:solidFill>
                <a:latin typeface="Alexandria" charset="0"/>
                <a:cs typeface="Alexandria" charset="0"/>
              </a:rPr>
              <a:t>Reminder</a:t>
            </a:r>
          </a:p>
        </p:txBody>
      </p:sp>
      <p:sp>
        <p:nvSpPr>
          <p:cNvPr id="43" name="TextBox 42"/>
          <p:cNvSpPr txBox="1"/>
          <p:nvPr/>
        </p:nvSpPr>
        <p:spPr>
          <a:xfrm>
            <a:off x="265466" y="985426"/>
            <a:ext cx="1376399" cy="646331"/>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8</a:t>
            </a:r>
          </a:p>
          <a:p>
            <a:pPr algn="ctr"/>
            <a:endParaRPr lang="en-US"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pic>
        <p:nvPicPr>
          <p:cNvPr id="2" name="Picture 1">
            <a:extLst>
              <a:ext uri="{FF2B5EF4-FFF2-40B4-BE49-F238E27FC236}">
                <a16:creationId xmlns:a16="http://schemas.microsoft.com/office/drawing/2014/main" id="{4F9BBA30-D533-FFFC-843F-E058D8A9451E}"/>
              </a:ext>
            </a:extLst>
          </p:cNvPr>
          <p:cNvPicPr>
            <a:picLocks noChangeAspect="1"/>
          </p:cNvPicPr>
          <p:nvPr/>
        </p:nvPicPr>
        <p:blipFill>
          <a:blip r:embed="rId3"/>
          <a:stretch>
            <a:fillRect/>
          </a:stretch>
        </p:blipFill>
        <p:spPr>
          <a:xfrm>
            <a:off x="8872650" y="95049"/>
            <a:ext cx="2938527" cy="117663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5883"/>
    </mc:Choice>
    <mc:Fallback xmlns="">
      <p:transition spd="slow" advTm="2658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02CB7-4F09-6DB1-2C65-FDEA27D033DD}"/>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CA57EB8E-6DBA-2003-4A39-3DD46E9F0F29}"/>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123176" y="642881"/>
            <a:ext cx="4822394" cy="2237384"/>
          </a:xfrm>
        </p:spPr>
      </p:pic>
      <p:sp>
        <p:nvSpPr>
          <p:cNvPr id="11" name="Rectangle 10">
            <a:extLst>
              <a:ext uri="{FF2B5EF4-FFF2-40B4-BE49-F238E27FC236}">
                <a16:creationId xmlns:a16="http://schemas.microsoft.com/office/drawing/2014/main" id="{6E73A92A-D925-A6A8-5515-C0C3B9E6C9AE}"/>
              </a:ext>
            </a:extLst>
          </p:cNvPr>
          <p:cNvSpPr/>
          <p:nvPr/>
        </p:nvSpPr>
        <p:spPr>
          <a:xfrm>
            <a:off x="265466" y="1181026"/>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711782B7-C973-80D8-C5AD-72E47884630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EC26BC33-9259-4B42-F863-C4A9F07AD0F5}"/>
              </a:ext>
            </a:extLst>
          </p:cNvPr>
          <p:cNvSpPr/>
          <p:nvPr/>
        </p:nvSpPr>
        <p:spPr>
          <a:xfrm>
            <a:off x="748564" y="2498601"/>
            <a:ext cx="9299591" cy="2597827"/>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 The Digital Divide</a:t>
            </a: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t>
            </a:r>
            <a:r>
              <a:rPr kumimoji="0" lang="en-US" sz="28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II. The Political Activity &amp; Digital Media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III. The Digital Surveillance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IV. Conclusion. </a:t>
            </a:r>
          </a:p>
        </p:txBody>
      </p:sp>
      <p:sp>
        <p:nvSpPr>
          <p:cNvPr id="41" name="TextBox 40">
            <a:extLst>
              <a:ext uri="{FF2B5EF4-FFF2-40B4-BE49-F238E27FC236}">
                <a16:creationId xmlns:a16="http://schemas.microsoft.com/office/drawing/2014/main" id="{8D3BBA96-5537-7897-9412-BD87C45513EE}"/>
              </a:ext>
            </a:extLst>
          </p:cNvPr>
          <p:cNvSpPr txBox="1"/>
          <p:nvPr/>
        </p:nvSpPr>
        <p:spPr>
          <a:xfrm>
            <a:off x="1822654" y="1038667"/>
            <a:ext cx="1771639" cy="707886"/>
          </a:xfrm>
          <a:prstGeom prst="rect">
            <a:avLst/>
          </a:prstGeom>
          <a:noFill/>
        </p:spPr>
        <p:txBody>
          <a:bodyPr wrap="none" rtlCol="0">
            <a:spAutoFit/>
          </a:bodyPr>
          <a:lstStyle/>
          <a:p>
            <a:r>
              <a:rPr lang="en-US" sz="4000" b="1" dirty="0">
                <a:solidFill>
                  <a:srgbClr val="00B0F0"/>
                </a:solidFill>
                <a:latin typeface="Alexandria" charset="0"/>
                <a:cs typeface="Alexandria" charset="0"/>
              </a:rPr>
              <a:t>Outline</a:t>
            </a:r>
          </a:p>
        </p:txBody>
      </p:sp>
      <p:sp>
        <p:nvSpPr>
          <p:cNvPr id="43" name="TextBox 42">
            <a:extLst>
              <a:ext uri="{FF2B5EF4-FFF2-40B4-BE49-F238E27FC236}">
                <a16:creationId xmlns:a16="http://schemas.microsoft.com/office/drawing/2014/main" id="{F6747906-611C-E2D0-C8B6-7F7163078BD9}"/>
              </a:ext>
            </a:extLst>
          </p:cNvPr>
          <p:cNvSpPr txBox="1"/>
          <p:nvPr/>
        </p:nvSpPr>
        <p:spPr>
          <a:xfrm>
            <a:off x="265466" y="1264903"/>
            <a:ext cx="1376399" cy="369332"/>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9</a:t>
            </a:r>
          </a:p>
        </p:txBody>
      </p:sp>
      <p:pic>
        <p:nvPicPr>
          <p:cNvPr id="5" name="Graphic 21">
            <a:extLst>
              <a:ext uri="{FF2B5EF4-FFF2-40B4-BE49-F238E27FC236}">
                <a16:creationId xmlns:a16="http://schemas.microsoft.com/office/drawing/2014/main" id="{32CBA60F-D835-A451-75A2-29F530F2CE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spTree>
    <p:extLst>
      <p:ext uri="{BB962C8B-B14F-4D97-AF65-F5344CB8AC3E}">
        <p14:creationId xmlns:p14="http://schemas.microsoft.com/office/powerpoint/2010/main" val="144593752"/>
      </p:ext>
    </p:extLst>
  </p:cSld>
  <p:clrMapOvr>
    <a:masterClrMapping/>
  </p:clrMapOvr>
  <mc:AlternateContent xmlns:mc="http://schemas.openxmlformats.org/markup-compatibility/2006" xmlns:p14="http://schemas.microsoft.com/office/powerpoint/2010/main">
    <mc:Choice Requires="p14">
      <p:transition spd="slow" p14:dur="2000" advTm="34455"/>
    </mc:Choice>
    <mc:Fallback xmlns="">
      <p:transition spd="slow" advTm="3445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4BEC19E7-F70F-48BC-7401-B41D22D7489B}"/>
              </a:ext>
            </a:extLst>
          </p:cNvPr>
          <p:cNvSpPr/>
          <p:nvPr/>
        </p:nvSpPr>
        <p:spPr>
          <a:xfrm>
            <a:off x="103332" y="1122480"/>
            <a:ext cx="11817162" cy="5509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ight Triangle 1"/>
          <p:cNvSpPr/>
          <p:nvPr/>
        </p:nvSpPr>
        <p:spPr>
          <a:xfrm rot="5400000">
            <a:off x="-213074" y="-447595"/>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2404338" y="307220"/>
            <a:ext cx="721515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 The Digital Divide :</a:t>
            </a:r>
          </a:p>
        </p:txBody>
      </p:sp>
      <p:sp>
        <p:nvSpPr>
          <p:cNvPr id="31" name="TextBox 30"/>
          <p:cNvSpPr txBox="1"/>
          <p:nvPr/>
        </p:nvSpPr>
        <p:spPr>
          <a:xfrm>
            <a:off x="302927" y="1460999"/>
            <a:ext cx="8246714" cy="4455835"/>
          </a:xfrm>
          <a:prstGeom prst="rect">
            <a:avLst/>
          </a:prstGeom>
          <a:noFill/>
        </p:spPr>
        <p:txBody>
          <a:bodyPr wrap="square" rtlCol="0">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400" b="1" dirty="0">
                <a:solidFill>
                  <a:schemeClr val="accent2">
                    <a:lumMod val="75000"/>
                  </a:schemeClr>
                </a:solidFill>
                <a:latin typeface="Tajawal ExtraBold" panose="00000800000000000000" pitchFamily="2" charset="-78"/>
                <a:cs typeface="Tajawal ExtraBold" panose="00000800000000000000" pitchFamily="2" charset="-78"/>
              </a:rPr>
              <a:t>P</a:t>
            </a:r>
            <a:r>
              <a:rPr kumimoji="0" lang="en-US" sz="2400" b="1" i="0" u="none" strike="noStrike" kern="1200" cap="none" spc="0" normalizeH="0" baseline="0" noProof="0" dirty="0" err="1">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ower</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relations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now systematically organized around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ability to determine who can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access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them, as well as the planning and management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information flows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This phenomenon has been transformed and strengthened by the emergence of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networked public sphere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but was present before the mass diffusion of digital media.</a:t>
            </a:r>
          </a:p>
        </p:txBody>
      </p:sp>
      <p:sp>
        <p:nvSpPr>
          <p:cNvPr id="32" name="Rectangle 31"/>
          <p:cNvSpPr/>
          <p:nvPr/>
        </p:nvSpPr>
        <p:spPr>
          <a:xfrm>
            <a:off x="302926" y="215826"/>
            <a:ext cx="1660951" cy="7419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15045" y="356409"/>
            <a:ext cx="1475907"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a:p>
            <a:pPr algn="ctr"/>
            <a:endParaRPr lang="en-US"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52176" y="59790"/>
            <a:ext cx="1535964" cy="717190"/>
          </a:xfrm>
          <a:prstGeom prst="rect">
            <a:avLst/>
          </a:prstGeom>
        </p:spPr>
      </p:pic>
      <p:pic>
        <p:nvPicPr>
          <p:cNvPr id="3" name="Picture 2">
            <a:extLst>
              <a:ext uri="{FF2B5EF4-FFF2-40B4-BE49-F238E27FC236}">
                <a16:creationId xmlns:a16="http://schemas.microsoft.com/office/drawing/2014/main" id="{61F4D46A-BD99-4DAE-B02D-431750CD2CE4}"/>
              </a:ext>
            </a:extLst>
          </p:cNvPr>
          <p:cNvPicPr>
            <a:picLocks noChangeAspect="1"/>
          </p:cNvPicPr>
          <p:nvPr/>
        </p:nvPicPr>
        <p:blipFill>
          <a:blip r:embed="rId4"/>
          <a:stretch>
            <a:fillRect/>
          </a:stretch>
        </p:blipFill>
        <p:spPr>
          <a:xfrm>
            <a:off x="9209348" y="1460999"/>
            <a:ext cx="2377646" cy="312751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6294"/>
    </mc:Choice>
    <mc:Fallback xmlns="">
      <p:transition spd="slow" advTm="7629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6F4FA-9D98-9A00-9E38-D58434DFEB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0FD241-E5EB-A441-0216-9638C939AB59}"/>
              </a:ext>
            </a:extLst>
          </p:cNvPr>
          <p:cNvSpPr/>
          <p:nvPr/>
        </p:nvSpPr>
        <p:spPr>
          <a:xfrm>
            <a:off x="259080" y="871001"/>
            <a:ext cx="11752343" cy="5871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BDDE819-B9CD-24A1-1435-670E7D343431}"/>
              </a:ext>
            </a:extLst>
          </p:cNvPr>
          <p:cNvSpPr txBox="1"/>
          <p:nvPr/>
        </p:nvSpPr>
        <p:spPr>
          <a:xfrm>
            <a:off x="2746826" y="171114"/>
            <a:ext cx="75351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Digital Divide :</a:t>
            </a:r>
          </a:p>
        </p:txBody>
      </p:sp>
      <p:sp>
        <p:nvSpPr>
          <p:cNvPr id="5" name="Rectangle 4">
            <a:extLst>
              <a:ext uri="{FF2B5EF4-FFF2-40B4-BE49-F238E27FC236}">
                <a16:creationId xmlns:a16="http://schemas.microsoft.com/office/drawing/2014/main" id="{BA8CBC06-F4BF-0663-70D7-5C0F65C5C97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A6F35E0-EBBD-AE5D-8A25-2FC4D3416835}"/>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lang="en-US" sz="2000" b="1" dirty="0">
                <a:solidFill>
                  <a:prstClr val="white"/>
                </a:solidFill>
                <a:latin typeface="Alexandria" charset="0"/>
                <a:cs typeface="Alexandria" charset="0"/>
              </a:rPr>
              <a:t>9</a:t>
            </a:r>
            <a:endPar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9AD840B5-AFCF-263D-1FB0-AE2CA49675D9}"/>
              </a:ext>
            </a:extLst>
          </p:cNvPr>
          <p:cNvSpPr txBox="1"/>
          <p:nvPr/>
        </p:nvSpPr>
        <p:spPr>
          <a:xfrm>
            <a:off x="387095" y="998931"/>
            <a:ext cx="8833643" cy="561570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Since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1990s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there has been an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increase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number of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citizens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access information and participate in political debates through digital media</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while the number of individuals using only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other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such as newspapers, radio, or television has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decreased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change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gradual and develops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unevenly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different areas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of the world and social groups.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Indeed, although the internet can broaden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citizen participation</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public sphere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access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technologies</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uneven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4C101449-0E0F-6F6E-C30D-BEAF8C4790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3A0F5FCF-0436-5928-E851-92BCB4ADB157}"/>
              </a:ext>
            </a:extLst>
          </p:cNvPr>
          <p:cNvPicPr>
            <a:picLocks noChangeAspect="1"/>
          </p:cNvPicPr>
          <p:nvPr/>
        </p:nvPicPr>
        <p:blipFill>
          <a:blip r:embed="rId3"/>
          <a:stretch>
            <a:fillRect/>
          </a:stretch>
        </p:blipFill>
        <p:spPr>
          <a:xfrm>
            <a:off x="9427258" y="1456828"/>
            <a:ext cx="2377646" cy="2682472"/>
          </a:xfrm>
          <a:prstGeom prst="rect">
            <a:avLst/>
          </a:prstGeom>
        </p:spPr>
      </p:pic>
    </p:spTree>
    <p:extLst>
      <p:ext uri="{BB962C8B-B14F-4D97-AF65-F5344CB8AC3E}">
        <p14:creationId xmlns:p14="http://schemas.microsoft.com/office/powerpoint/2010/main" val="3731766756"/>
      </p:ext>
    </p:extLst>
  </p:cSld>
  <p:clrMapOvr>
    <a:masterClrMapping/>
  </p:clrMapOvr>
  <mc:AlternateContent xmlns:mc="http://schemas.openxmlformats.org/markup-compatibility/2006" xmlns:p14="http://schemas.microsoft.com/office/powerpoint/2010/main">
    <mc:Choice Requires="p14">
      <p:transition p14:dur="10" advTm="116951"/>
    </mc:Choice>
    <mc:Fallback xmlns="">
      <p:transition advTm="11695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3C19E-12D1-BD36-E1B6-29F70A4536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76B51E-4AD7-80A7-7125-FB1E0AC3C1CB}"/>
              </a:ext>
            </a:extLst>
          </p:cNvPr>
          <p:cNvSpPr/>
          <p:nvPr/>
        </p:nvSpPr>
        <p:spPr>
          <a:xfrm>
            <a:off x="266940" y="712242"/>
            <a:ext cx="11752343" cy="6036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AB60EF7-8298-6E6A-F790-D71DB1736E9C}"/>
              </a:ext>
            </a:extLst>
          </p:cNvPr>
          <p:cNvSpPr txBox="1"/>
          <p:nvPr/>
        </p:nvSpPr>
        <p:spPr>
          <a:xfrm>
            <a:off x="2917425" y="178003"/>
            <a:ext cx="724897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Digital Divide :</a:t>
            </a:r>
          </a:p>
        </p:txBody>
      </p:sp>
      <p:sp>
        <p:nvSpPr>
          <p:cNvPr id="5" name="Rectangle 4">
            <a:extLst>
              <a:ext uri="{FF2B5EF4-FFF2-40B4-BE49-F238E27FC236}">
                <a16:creationId xmlns:a16="http://schemas.microsoft.com/office/drawing/2014/main" id="{47FCC428-35E4-CF4A-C8B8-52ABF7CE633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AED389B-95B4-045E-6C26-FCB8BB18CD50}"/>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8E80AA3F-7473-A12C-DBEB-4E8750ED239E}"/>
              </a:ext>
            </a:extLst>
          </p:cNvPr>
          <p:cNvSpPr txBox="1"/>
          <p:nvPr/>
        </p:nvSpPr>
        <p:spPr>
          <a:xfrm>
            <a:off x="468764" y="1084992"/>
            <a:ext cx="8309475"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With the definition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divide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media theorists highlighted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difference in access to network technologies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occurs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between rich countries and poor countries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between different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classes or generations</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within the same country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Indeed, in most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advanced economies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access to digital technologies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services is significantly higher than in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developing countries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D84E1486-2C26-EB75-1A13-EC01FC287F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681DD9AB-ADE7-263E-87C8-47F945549C31}"/>
              </a:ext>
            </a:extLst>
          </p:cNvPr>
          <p:cNvPicPr>
            <a:picLocks noChangeAspect="1"/>
          </p:cNvPicPr>
          <p:nvPr/>
        </p:nvPicPr>
        <p:blipFill>
          <a:blip r:embed="rId3"/>
          <a:srcRect b="6497"/>
          <a:stretch/>
        </p:blipFill>
        <p:spPr>
          <a:xfrm>
            <a:off x="9010280" y="1216030"/>
            <a:ext cx="2712955" cy="2633594"/>
          </a:xfrm>
          <a:prstGeom prst="rect">
            <a:avLst/>
          </a:prstGeom>
        </p:spPr>
      </p:pic>
    </p:spTree>
    <p:extLst>
      <p:ext uri="{BB962C8B-B14F-4D97-AF65-F5344CB8AC3E}">
        <p14:creationId xmlns:p14="http://schemas.microsoft.com/office/powerpoint/2010/main" val="3698748310"/>
      </p:ext>
    </p:extLst>
  </p:cSld>
  <p:clrMapOvr>
    <a:masterClrMapping/>
  </p:clrMapOvr>
  <mc:AlternateContent xmlns:mc="http://schemas.openxmlformats.org/markup-compatibility/2006" xmlns:p14="http://schemas.microsoft.com/office/powerpoint/2010/main">
    <mc:Choice Requires="p14">
      <p:transition p14:dur="10" advTm="200659"/>
    </mc:Choice>
    <mc:Fallback xmlns="">
      <p:transition advTm="20065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1D034-1906-7F2E-CE94-1A716FE2A3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69825D-9901-7048-86B4-F9B5DB0308FC}"/>
              </a:ext>
            </a:extLst>
          </p:cNvPr>
          <p:cNvSpPr/>
          <p:nvPr/>
        </p:nvSpPr>
        <p:spPr>
          <a:xfrm>
            <a:off x="219828" y="582669"/>
            <a:ext cx="11752343" cy="6159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endParaRPr kumimoji="0" lang="en-US" sz="2000" b="1" i="0" u="sng"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endParaRPr lang="en-US" sz="2000" b="1" u="sng" dirty="0">
              <a:solidFill>
                <a:srgbClr val="ED7D31">
                  <a:lumMod val="75000"/>
                </a:srgbClr>
              </a:solidFill>
              <a:latin typeface="Tajawal ExtraBold" panose="00000800000000000000" pitchFamily="2" charset="-78"/>
              <a:cs typeface="Tajawal ExtraBold" panose="00000800000000000000" pitchFamily="2" charset="-78"/>
            </a:endParaRP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endParaRPr kumimoji="0" lang="en-US" sz="2000" b="1" i="0" u="sng"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endParaRPr lang="en-US" sz="2000" b="1" u="sng" dirty="0">
              <a:solidFill>
                <a:srgbClr val="ED7D31">
                  <a:lumMod val="75000"/>
                </a:srgbClr>
              </a:solidFill>
              <a:latin typeface="Tajawal ExtraBold" panose="00000800000000000000" pitchFamily="2" charset="-78"/>
              <a:cs typeface="Tajawal ExtraBold" panose="00000800000000000000" pitchFamily="2" charset="-78"/>
            </a:endParaRP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endParaRPr kumimoji="0" lang="en-US" sz="2000" b="1" i="0" u="sng"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endParaRPr lang="en-US" sz="2000" b="1" u="sng" dirty="0">
              <a:solidFill>
                <a:srgbClr val="ED7D31">
                  <a:lumMod val="75000"/>
                </a:srgbClr>
              </a:solidFill>
              <a:latin typeface="Tajawal ExtraBold" panose="00000800000000000000" pitchFamily="2" charset="-78"/>
              <a:cs typeface="Tajawal ExtraBold" panose="00000800000000000000" pitchFamily="2" charset="-78"/>
            </a:endParaRP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endParaRPr kumimoji="0" lang="en-US" sz="2000" b="1" i="0" u="sng"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endParaRPr lang="en-US" sz="2000" b="1" u="sng" dirty="0">
              <a:solidFill>
                <a:srgbClr val="ED7D31">
                  <a:lumMod val="75000"/>
                </a:srgbClr>
              </a:solidFill>
              <a:latin typeface="Tajawal ExtraBold" panose="00000800000000000000" pitchFamily="2" charset="-78"/>
              <a:cs typeface="Tajawal ExtraBold" panose="00000800000000000000" pitchFamily="2" charset="-78"/>
            </a:endParaRP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endParaRPr kumimoji="0" lang="en-US" sz="2000" b="1" i="0" u="sng"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endParaRPr lang="en-US" sz="2000" b="1" u="sng" dirty="0">
              <a:solidFill>
                <a:srgbClr val="ED7D31">
                  <a:lumMod val="75000"/>
                </a:srgbClr>
              </a:solidFill>
              <a:latin typeface="Tajawal ExtraBold" panose="00000800000000000000" pitchFamily="2" charset="-78"/>
              <a:cs typeface="Tajawal ExtraBold" panose="00000800000000000000" pitchFamily="2" charset="-78"/>
            </a:endParaRP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endParaRPr kumimoji="0" lang="en-US" sz="2000" b="1" i="0" u="sng"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endParaRPr lang="en-US" sz="2000" b="1" u="sng" dirty="0">
              <a:solidFill>
                <a:srgbClr val="ED7D31">
                  <a:lumMod val="75000"/>
                </a:srgbClr>
              </a:solidFill>
              <a:latin typeface="Tajawal ExtraBold" panose="00000800000000000000" pitchFamily="2" charset="-78"/>
              <a:cs typeface="Tajawal ExtraBold" panose="00000800000000000000" pitchFamily="2" charset="-78"/>
            </a:endParaRP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sng"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Source</a:t>
            </a:r>
            <a:r>
              <a:rPr kumimoji="0" lang="en-US" sz="20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hlinkClick r:id="rId2"/>
              </a:rPr>
              <a:t>https://wearesocial.com/uk/blog/2024/01/digital-2024/</a:t>
            </a:r>
            <a:endParaRPr kumimoji="0" lang="en-US" sz="20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FEBF4163-1B3E-ED0A-D1AD-3DD5122E5031}"/>
              </a:ext>
            </a:extLst>
          </p:cNvPr>
          <p:cNvSpPr txBox="1"/>
          <p:nvPr/>
        </p:nvSpPr>
        <p:spPr>
          <a:xfrm>
            <a:off x="2511551" y="35922"/>
            <a:ext cx="716889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Digital Divide :</a:t>
            </a:r>
          </a:p>
        </p:txBody>
      </p:sp>
      <p:sp>
        <p:nvSpPr>
          <p:cNvPr id="5" name="Rectangle 4">
            <a:extLst>
              <a:ext uri="{FF2B5EF4-FFF2-40B4-BE49-F238E27FC236}">
                <a16:creationId xmlns:a16="http://schemas.microsoft.com/office/drawing/2014/main" id="{91491F6F-6AFD-2908-8337-70CD87CEA9B1}"/>
              </a:ext>
            </a:extLst>
          </p:cNvPr>
          <p:cNvSpPr/>
          <p:nvPr/>
        </p:nvSpPr>
        <p:spPr>
          <a:xfrm>
            <a:off x="675050" y="25891"/>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5FF2EDC-F40E-B402-F062-B2AF18A9C286}"/>
              </a:ext>
            </a:extLst>
          </p:cNvPr>
          <p:cNvSpPr txBox="1"/>
          <p:nvPr/>
        </p:nvSpPr>
        <p:spPr>
          <a:xfrm>
            <a:off x="617281" y="49418"/>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pic>
        <p:nvPicPr>
          <p:cNvPr id="7" name="Graphic 21">
            <a:extLst>
              <a:ext uri="{FF2B5EF4-FFF2-40B4-BE49-F238E27FC236}">
                <a16:creationId xmlns:a16="http://schemas.microsoft.com/office/drawing/2014/main" id="{15B6612F-81F2-9A23-16A4-8D9282492E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08792" y="19851"/>
            <a:ext cx="1102631" cy="514853"/>
          </a:xfrm>
          <a:prstGeom prst="rect">
            <a:avLst/>
          </a:prstGeom>
        </p:spPr>
      </p:pic>
      <p:pic>
        <p:nvPicPr>
          <p:cNvPr id="4" name="Picture 3">
            <a:extLst>
              <a:ext uri="{FF2B5EF4-FFF2-40B4-BE49-F238E27FC236}">
                <a16:creationId xmlns:a16="http://schemas.microsoft.com/office/drawing/2014/main" id="{DB5366D6-A82A-E88D-29EC-2EB1E3A2AC48}"/>
              </a:ext>
            </a:extLst>
          </p:cNvPr>
          <p:cNvPicPr>
            <a:picLocks noChangeAspect="1"/>
          </p:cNvPicPr>
          <p:nvPr/>
        </p:nvPicPr>
        <p:blipFill>
          <a:blip r:embed="rId4"/>
          <a:stretch>
            <a:fillRect/>
          </a:stretch>
        </p:blipFill>
        <p:spPr>
          <a:xfrm>
            <a:off x="347033" y="559142"/>
            <a:ext cx="10126334" cy="5694158"/>
          </a:xfrm>
          <a:prstGeom prst="rect">
            <a:avLst/>
          </a:prstGeom>
        </p:spPr>
      </p:pic>
    </p:spTree>
    <p:extLst>
      <p:ext uri="{BB962C8B-B14F-4D97-AF65-F5344CB8AC3E}">
        <p14:creationId xmlns:p14="http://schemas.microsoft.com/office/powerpoint/2010/main" val="1391642518"/>
      </p:ext>
    </p:extLst>
  </p:cSld>
  <p:clrMapOvr>
    <a:masterClrMapping/>
  </p:clrMapOvr>
  <mc:AlternateContent xmlns:mc="http://schemas.openxmlformats.org/markup-compatibility/2006" xmlns:p14="http://schemas.microsoft.com/office/powerpoint/2010/main">
    <mc:Choice Requires="p14">
      <p:transition p14:dur="10" advTm="153941"/>
    </mc:Choice>
    <mc:Fallback xmlns="">
      <p:transition advTm="15394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049567-ACE9-80E8-1229-B6B1A0F2BA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42D93D-5C07-D8A2-D00C-A11CA2751249}"/>
              </a:ext>
            </a:extLst>
          </p:cNvPr>
          <p:cNvSpPr/>
          <p:nvPr/>
        </p:nvSpPr>
        <p:spPr>
          <a:xfrm>
            <a:off x="219828" y="582669"/>
            <a:ext cx="11752343" cy="6159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A1668D4-0228-3F4B-9B70-75DE4ACF8ED3}"/>
              </a:ext>
            </a:extLst>
          </p:cNvPr>
          <p:cNvSpPr txBox="1"/>
          <p:nvPr/>
        </p:nvSpPr>
        <p:spPr>
          <a:xfrm>
            <a:off x="2511551" y="35922"/>
            <a:ext cx="716889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Digital Divide :</a:t>
            </a:r>
          </a:p>
        </p:txBody>
      </p:sp>
      <p:sp>
        <p:nvSpPr>
          <p:cNvPr id="5" name="Rectangle 4">
            <a:extLst>
              <a:ext uri="{FF2B5EF4-FFF2-40B4-BE49-F238E27FC236}">
                <a16:creationId xmlns:a16="http://schemas.microsoft.com/office/drawing/2014/main" id="{135C40A2-D138-ED92-F91C-DF222CD7D068}"/>
              </a:ext>
            </a:extLst>
          </p:cNvPr>
          <p:cNvSpPr/>
          <p:nvPr/>
        </p:nvSpPr>
        <p:spPr>
          <a:xfrm>
            <a:off x="675050" y="25891"/>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7D5CA10-8327-FE9B-BBB1-D8D2B7B454B9}"/>
              </a:ext>
            </a:extLst>
          </p:cNvPr>
          <p:cNvSpPr txBox="1"/>
          <p:nvPr/>
        </p:nvSpPr>
        <p:spPr>
          <a:xfrm>
            <a:off x="617281" y="49418"/>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86B87A14-A32C-65CD-4E94-32E4FCEB3BE0}"/>
              </a:ext>
            </a:extLst>
          </p:cNvPr>
          <p:cNvSpPr txBox="1"/>
          <p:nvPr/>
        </p:nvSpPr>
        <p:spPr>
          <a:xfrm>
            <a:off x="420875" y="952961"/>
            <a:ext cx="8256781"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Furthermore, within a certain area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elderly, women, and low‐income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communities may experience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divide</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relation to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other social groups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Yet these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divides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tend to be the result of a multiplicity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factors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example, research on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Seniors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has confirmed the existence of both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generational gap</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intergenerational differences in the use of mobile technologies such as tablets and mobile phones. </a:t>
            </a:r>
          </a:p>
        </p:txBody>
      </p:sp>
      <p:pic>
        <p:nvPicPr>
          <p:cNvPr id="7" name="Graphic 21">
            <a:extLst>
              <a:ext uri="{FF2B5EF4-FFF2-40B4-BE49-F238E27FC236}">
                <a16:creationId xmlns:a16="http://schemas.microsoft.com/office/drawing/2014/main" id="{0D54B5D4-AE13-97A6-3045-2A981BAEFE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08792" y="19851"/>
            <a:ext cx="1102631" cy="514853"/>
          </a:xfrm>
          <a:prstGeom prst="rect">
            <a:avLst/>
          </a:prstGeom>
        </p:spPr>
      </p:pic>
      <p:pic>
        <p:nvPicPr>
          <p:cNvPr id="2" name="Picture 1">
            <a:extLst>
              <a:ext uri="{FF2B5EF4-FFF2-40B4-BE49-F238E27FC236}">
                <a16:creationId xmlns:a16="http://schemas.microsoft.com/office/drawing/2014/main" id="{8CAA76F9-1112-7749-9376-35C98881F38D}"/>
              </a:ext>
            </a:extLst>
          </p:cNvPr>
          <p:cNvPicPr>
            <a:picLocks noChangeAspect="1"/>
          </p:cNvPicPr>
          <p:nvPr/>
        </p:nvPicPr>
        <p:blipFill>
          <a:blip r:embed="rId3"/>
          <a:stretch>
            <a:fillRect/>
          </a:stretch>
        </p:blipFill>
        <p:spPr>
          <a:xfrm>
            <a:off x="9082556" y="1452119"/>
            <a:ext cx="2688569" cy="2005758"/>
          </a:xfrm>
          <a:prstGeom prst="rect">
            <a:avLst/>
          </a:prstGeom>
        </p:spPr>
      </p:pic>
    </p:spTree>
    <p:extLst>
      <p:ext uri="{BB962C8B-B14F-4D97-AF65-F5344CB8AC3E}">
        <p14:creationId xmlns:p14="http://schemas.microsoft.com/office/powerpoint/2010/main" val="761339068"/>
      </p:ext>
    </p:extLst>
  </p:cSld>
  <p:clrMapOvr>
    <a:masterClrMapping/>
  </p:clrMapOvr>
  <mc:AlternateContent xmlns:mc="http://schemas.openxmlformats.org/markup-compatibility/2006" xmlns:p14="http://schemas.microsoft.com/office/powerpoint/2010/main">
    <mc:Choice Requires="p14">
      <p:transition p14:dur="10" advTm="153941"/>
    </mc:Choice>
    <mc:Fallback xmlns="">
      <p:transition advTm="15394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F5DC3-E3DB-26AD-73F5-35B48D6B9E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1DAC13-375C-B070-1FD5-04DB9EE181DC}"/>
              </a:ext>
            </a:extLst>
          </p:cNvPr>
          <p:cNvSpPr/>
          <p:nvPr/>
        </p:nvSpPr>
        <p:spPr>
          <a:xfrm>
            <a:off x="266940" y="678641"/>
            <a:ext cx="11752343" cy="6070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8A5EC1B-CE49-E63A-76F9-FBF0A1ACCE0B}"/>
              </a:ext>
            </a:extLst>
          </p:cNvPr>
          <p:cNvSpPr txBox="1"/>
          <p:nvPr/>
        </p:nvSpPr>
        <p:spPr>
          <a:xfrm>
            <a:off x="2583555" y="87636"/>
            <a:ext cx="730605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Digital Divide :</a:t>
            </a:r>
          </a:p>
        </p:txBody>
      </p:sp>
      <p:sp>
        <p:nvSpPr>
          <p:cNvPr id="5" name="Rectangle 4">
            <a:extLst>
              <a:ext uri="{FF2B5EF4-FFF2-40B4-BE49-F238E27FC236}">
                <a16:creationId xmlns:a16="http://schemas.microsoft.com/office/drawing/2014/main" id="{190F28E8-331E-A154-BDB3-626796CE7D50}"/>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5EAF293-A100-C978-FA95-56C157A76B5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8C9ED754-ED19-3483-7379-5CFC3C985CD3}"/>
              </a:ext>
            </a:extLst>
          </p:cNvPr>
          <p:cNvSpPr txBox="1"/>
          <p:nvPr/>
        </p:nvSpPr>
        <p:spPr>
          <a:xfrm>
            <a:off x="413383" y="827402"/>
            <a:ext cx="8794625" cy="556383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Such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divides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depend on several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technological and socio‐economic factors</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cannot be reduced to age alone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effects of these changes also depend on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type of society</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which they occur.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Policies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related to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access to and transparency of information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contribute to shaping how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power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distributed.</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Governments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pursue initiatives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control access to information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often are reluctant to foster greater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transparency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pic>
        <p:nvPicPr>
          <p:cNvPr id="7" name="Graphic 21">
            <a:extLst>
              <a:ext uri="{FF2B5EF4-FFF2-40B4-BE49-F238E27FC236}">
                <a16:creationId xmlns:a16="http://schemas.microsoft.com/office/drawing/2014/main" id="{6E8FDC7F-2392-1CD9-80D5-9352C1B911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278F9020-0D7F-DE2E-122D-073DDEBEDEB6}"/>
              </a:ext>
            </a:extLst>
          </p:cNvPr>
          <p:cNvPicPr>
            <a:picLocks noChangeAspect="1"/>
          </p:cNvPicPr>
          <p:nvPr/>
        </p:nvPicPr>
        <p:blipFill>
          <a:blip r:embed="rId3"/>
          <a:stretch>
            <a:fillRect/>
          </a:stretch>
        </p:blipFill>
        <p:spPr>
          <a:xfrm>
            <a:off x="9543696" y="1486192"/>
            <a:ext cx="2322777" cy="2359356"/>
          </a:xfrm>
          <a:prstGeom prst="rect">
            <a:avLst/>
          </a:prstGeom>
        </p:spPr>
      </p:pic>
    </p:spTree>
    <p:extLst>
      <p:ext uri="{BB962C8B-B14F-4D97-AF65-F5344CB8AC3E}">
        <p14:creationId xmlns:p14="http://schemas.microsoft.com/office/powerpoint/2010/main" val="1676118240"/>
      </p:ext>
    </p:extLst>
  </p:cSld>
  <p:clrMapOvr>
    <a:masterClrMapping/>
  </p:clrMapOvr>
  <mc:AlternateContent xmlns:mc="http://schemas.openxmlformats.org/markup-compatibility/2006" xmlns:p14="http://schemas.microsoft.com/office/powerpoint/2010/main">
    <mc:Choice Requires="p14">
      <p:transition p14:dur="10" advTm="90497"/>
    </mc:Choice>
    <mc:Fallback xmlns="">
      <p:transition advTm="9049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AF9A8-DE36-8842-56A9-F03DB79FAD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97C948-DC3F-2946-77E5-1D877C8A5B66}"/>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531D28-03A0-89B6-FDCC-88C9646D4C65}"/>
              </a:ext>
            </a:extLst>
          </p:cNvPr>
          <p:cNvSpPr txBox="1"/>
          <p:nvPr/>
        </p:nvSpPr>
        <p:spPr>
          <a:xfrm>
            <a:off x="2377440" y="208356"/>
            <a:ext cx="746150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Digital Divide :</a:t>
            </a:r>
          </a:p>
        </p:txBody>
      </p:sp>
      <p:sp>
        <p:nvSpPr>
          <p:cNvPr id="5" name="Rectangle 4">
            <a:extLst>
              <a:ext uri="{FF2B5EF4-FFF2-40B4-BE49-F238E27FC236}">
                <a16:creationId xmlns:a16="http://schemas.microsoft.com/office/drawing/2014/main" id="{BB9759D2-AE78-A5D6-0776-5FD2A5541BD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02B8D94-4F65-4E3D-8EC1-3185D891DBF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164E33A6-1C9E-9107-336A-67D2A08A1041}"/>
              </a:ext>
            </a:extLst>
          </p:cNvPr>
          <p:cNvSpPr txBox="1"/>
          <p:nvPr/>
        </p:nvSpPr>
        <p:spPr>
          <a:xfrm>
            <a:off x="347383" y="1118956"/>
            <a:ext cx="8714321" cy="5338706"/>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a:t>
            </a:r>
            <a:r>
              <a:rPr kumimoji="0" lang="en-US" sz="26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authoritarian countries </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distributed architecture of </a:t>
            </a:r>
            <a:r>
              <a:rPr kumimoji="0" lang="en-US" sz="26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a:t>
            </a:r>
            <a:r>
              <a:rPr kumimoji="0" lang="en-US" sz="2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networks </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can make the </a:t>
            </a:r>
            <a:r>
              <a:rPr kumimoji="0" lang="en-US" sz="26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control</a:t>
            </a:r>
            <a:r>
              <a:rPr kumimoji="0" lang="en-US" sz="2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information flows</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therefore of </a:t>
            </a:r>
            <a:r>
              <a:rPr kumimoji="0" lang="en-US" sz="2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public sphere</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more </a:t>
            </a:r>
            <a:r>
              <a:rPr kumimoji="0" lang="en-US" sz="26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difficult</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difficulty can create room for free speech, as actors such as </a:t>
            </a:r>
            <a:r>
              <a:rPr kumimoji="0" lang="en-US" sz="26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movements </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may be able to use </a:t>
            </a:r>
            <a:r>
              <a:rPr kumimoji="0" lang="en-US" sz="26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a:t>
            </a:r>
            <a:r>
              <a:rPr kumimoji="0" lang="en-US" sz="26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communicate freely in contexts in which the </a:t>
            </a:r>
            <a:r>
              <a:rPr kumimoji="0" lang="en-US" sz="2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public sphere </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strictly </a:t>
            </a:r>
            <a:r>
              <a:rPr kumimoji="0" lang="en-US" sz="2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controlled by a regime</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R="0" lvl="0" algn="just" defTabSz="914400" rtl="0" eaLnBrk="1" fontAlgn="auto" latinLnBrk="0" hangingPunct="1">
              <a:lnSpc>
                <a:spcPct val="150000"/>
              </a:lnSpc>
              <a:spcBef>
                <a:spcPts val="0"/>
              </a:spcBef>
              <a:spcAft>
                <a:spcPts val="0"/>
              </a:spcAft>
              <a:buClrTx/>
              <a:buSzTx/>
              <a:tabLst/>
              <a:defRPr/>
            </a:pP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49B1A26C-D476-CECD-89CC-3CA17BA70B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4F76F0C4-4426-BBD5-40F0-B81AD798B179}"/>
              </a:ext>
            </a:extLst>
          </p:cNvPr>
          <p:cNvPicPr>
            <a:picLocks noChangeAspect="1"/>
          </p:cNvPicPr>
          <p:nvPr/>
        </p:nvPicPr>
        <p:blipFill>
          <a:blip r:embed="rId3"/>
          <a:stretch>
            <a:fillRect/>
          </a:stretch>
        </p:blipFill>
        <p:spPr>
          <a:xfrm>
            <a:off x="9376711" y="1539127"/>
            <a:ext cx="2548349" cy="2554445"/>
          </a:xfrm>
          <a:prstGeom prst="rect">
            <a:avLst/>
          </a:prstGeom>
        </p:spPr>
      </p:pic>
    </p:spTree>
    <p:extLst>
      <p:ext uri="{BB962C8B-B14F-4D97-AF65-F5344CB8AC3E}">
        <p14:creationId xmlns:p14="http://schemas.microsoft.com/office/powerpoint/2010/main" val="3174144668"/>
      </p:ext>
    </p:extLst>
  </p:cSld>
  <p:clrMapOvr>
    <a:masterClrMapping/>
  </p:clrMapOvr>
  <mc:AlternateContent xmlns:mc="http://schemas.openxmlformats.org/markup-compatibility/2006" xmlns:p14="http://schemas.microsoft.com/office/powerpoint/2010/main">
    <mc:Choice Requires="p14">
      <p:transition p14:dur="10" advTm="103433"/>
    </mc:Choice>
    <mc:Fallback xmlns="">
      <p:transition advTm="10343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917B7-AD54-4072-CB60-210B668CD2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1C8633-3CF4-7774-1877-28B0439CB199}"/>
              </a:ext>
            </a:extLst>
          </p:cNvPr>
          <p:cNvSpPr/>
          <p:nvPr/>
        </p:nvSpPr>
        <p:spPr>
          <a:xfrm>
            <a:off x="266940" y="678641"/>
            <a:ext cx="11752343" cy="6070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3D262B8-9845-EEE4-E2CE-87E65AFEB640}"/>
              </a:ext>
            </a:extLst>
          </p:cNvPr>
          <p:cNvSpPr txBox="1"/>
          <p:nvPr/>
        </p:nvSpPr>
        <p:spPr>
          <a:xfrm>
            <a:off x="2640848" y="159032"/>
            <a:ext cx="719147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Digital Divide :</a:t>
            </a:r>
          </a:p>
        </p:txBody>
      </p:sp>
      <p:sp>
        <p:nvSpPr>
          <p:cNvPr id="5" name="Rectangle 4">
            <a:extLst>
              <a:ext uri="{FF2B5EF4-FFF2-40B4-BE49-F238E27FC236}">
                <a16:creationId xmlns:a16="http://schemas.microsoft.com/office/drawing/2014/main" id="{FD7316B8-206A-2D17-0278-44B80FAB057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4BA4A76-03F1-E0E9-D3C0-B81D22DDCF3B}"/>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00DF0C3B-7432-1791-FE9C-26C170DFA777}"/>
              </a:ext>
            </a:extLst>
          </p:cNvPr>
          <p:cNvSpPr txBox="1"/>
          <p:nvPr/>
        </p:nvSpPr>
        <p:spPr>
          <a:xfrm>
            <a:off x="477240" y="827402"/>
            <a:ext cx="8227848" cy="556383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the other hand, these very changes can also give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authoritarian regimes</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 tools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control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population, since activities on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easily traceable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subject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surveillance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Fears of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less controllable public sphere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led some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governments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example in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North Korea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restrict access to some digital services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within the country.</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This can have repercussions not only on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freedom of speech</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but also on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economic development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CC0CB6CA-CD27-E0BA-3F7D-BFCD27E9B5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73AB1C2D-0B42-11E3-5D08-E99EAB925930}"/>
              </a:ext>
            </a:extLst>
          </p:cNvPr>
          <p:cNvPicPr>
            <a:picLocks noChangeAspect="1"/>
          </p:cNvPicPr>
          <p:nvPr/>
        </p:nvPicPr>
        <p:blipFill>
          <a:blip r:embed="rId3"/>
          <a:stretch>
            <a:fillRect/>
          </a:stretch>
        </p:blipFill>
        <p:spPr>
          <a:xfrm>
            <a:off x="9065788" y="1825613"/>
            <a:ext cx="2859272" cy="1603387"/>
          </a:xfrm>
          <a:prstGeom prst="rect">
            <a:avLst/>
          </a:prstGeom>
        </p:spPr>
      </p:pic>
    </p:spTree>
    <p:extLst>
      <p:ext uri="{BB962C8B-B14F-4D97-AF65-F5344CB8AC3E}">
        <p14:creationId xmlns:p14="http://schemas.microsoft.com/office/powerpoint/2010/main" val="3467272620"/>
      </p:ext>
    </p:extLst>
  </p:cSld>
  <p:clrMapOvr>
    <a:masterClrMapping/>
  </p:clrMapOvr>
  <mc:AlternateContent xmlns:mc="http://schemas.openxmlformats.org/markup-compatibility/2006" xmlns:p14="http://schemas.microsoft.com/office/powerpoint/2010/main">
    <mc:Choice Requires="p14">
      <p:transition p14:dur="10" advTm="103961"/>
    </mc:Choice>
    <mc:Fallback xmlns="">
      <p:transition advTm="10396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9A3497-4027-25E9-0220-BD9C198E99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BD2B4A-36A3-D1F3-F8D5-FD03AEF60EE4}"/>
              </a:ext>
            </a:extLst>
          </p:cNvPr>
          <p:cNvSpPr/>
          <p:nvPr/>
        </p:nvSpPr>
        <p:spPr>
          <a:xfrm>
            <a:off x="259080" y="820753"/>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FE0DC60-A841-AC93-C3BA-9978A67FB51A}"/>
              </a:ext>
            </a:extLst>
          </p:cNvPr>
          <p:cNvSpPr txBox="1"/>
          <p:nvPr/>
        </p:nvSpPr>
        <p:spPr>
          <a:xfrm>
            <a:off x="2671608" y="227085"/>
            <a:ext cx="731928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Digital Divide :</a:t>
            </a:r>
          </a:p>
        </p:txBody>
      </p:sp>
      <p:sp>
        <p:nvSpPr>
          <p:cNvPr id="5" name="Rectangle 4">
            <a:extLst>
              <a:ext uri="{FF2B5EF4-FFF2-40B4-BE49-F238E27FC236}">
                <a16:creationId xmlns:a16="http://schemas.microsoft.com/office/drawing/2014/main" id="{01E36EB7-05C5-0829-F293-CA626B240EC7}"/>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4AA38E2-A56C-21E7-2EEE-45717F35C3D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6858A35B-CA85-77CE-AB3E-CC4C94FC6A78}"/>
              </a:ext>
            </a:extLst>
          </p:cNvPr>
          <p:cNvSpPr txBox="1"/>
          <p:nvPr/>
        </p:nvSpPr>
        <p:spPr>
          <a:xfrm>
            <a:off x="384113" y="936016"/>
            <a:ext cx="8247708" cy="556383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Non‐democratic governments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such as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China’s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tend to exercise a very tight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control on information flows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Chinese government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filters unwanted content through its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Great Firewall of China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set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algorithms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other technologies that select sources and prevent the passage of certain types of information.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that country’s internet are denied access to a number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websites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online resources, for example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newspapers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publish information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against the government</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p>
        </p:txBody>
      </p:sp>
      <p:pic>
        <p:nvPicPr>
          <p:cNvPr id="7" name="Graphic 21">
            <a:extLst>
              <a:ext uri="{FF2B5EF4-FFF2-40B4-BE49-F238E27FC236}">
                <a16:creationId xmlns:a16="http://schemas.microsoft.com/office/drawing/2014/main" id="{EDD15C02-5A1E-7C47-4EF1-4807FF63B9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87777CBE-4957-0A8B-E246-6573A9827DCD}"/>
              </a:ext>
            </a:extLst>
          </p:cNvPr>
          <p:cNvPicPr>
            <a:picLocks noChangeAspect="1"/>
          </p:cNvPicPr>
          <p:nvPr/>
        </p:nvPicPr>
        <p:blipFill>
          <a:blip r:embed="rId3"/>
          <a:stretch>
            <a:fillRect/>
          </a:stretch>
        </p:blipFill>
        <p:spPr>
          <a:xfrm>
            <a:off x="8895034" y="1551207"/>
            <a:ext cx="2853175" cy="2182557"/>
          </a:xfrm>
          <a:prstGeom prst="rect">
            <a:avLst/>
          </a:prstGeom>
        </p:spPr>
      </p:pic>
    </p:spTree>
    <p:extLst>
      <p:ext uri="{BB962C8B-B14F-4D97-AF65-F5344CB8AC3E}">
        <p14:creationId xmlns:p14="http://schemas.microsoft.com/office/powerpoint/2010/main" val="4009006322"/>
      </p:ext>
    </p:extLst>
  </p:cSld>
  <p:clrMapOvr>
    <a:masterClrMapping/>
  </p:clrMapOvr>
  <mc:AlternateContent xmlns:mc="http://schemas.openxmlformats.org/markup-compatibility/2006" xmlns:p14="http://schemas.microsoft.com/office/powerpoint/2010/main">
    <mc:Choice Requires="p14">
      <p:transition p14:dur="10" advTm="98782"/>
    </mc:Choice>
    <mc:Fallback xmlns="">
      <p:transition advTm="9878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C97A5-A4F6-28C3-7D88-35A12C272E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F4C816-23B9-DDF1-2728-F342A1C74F71}"/>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81EF64B-45F3-C7FF-DB64-0A95BEA1FB75}"/>
              </a:ext>
            </a:extLst>
          </p:cNvPr>
          <p:cNvSpPr txBox="1"/>
          <p:nvPr/>
        </p:nvSpPr>
        <p:spPr>
          <a:xfrm>
            <a:off x="2480059" y="144850"/>
            <a:ext cx="723188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Digital Divide :</a:t>
            </a:r>
          </a:p>
        </p:txBody>
      </p:sp>
      <p:sp>
        <p:nvSpPr>
          <p:cNvPr id="5" name="Rectangle 4">
            <a:extLst>
              <a:ext uri="{FF2B5EF4-FFF2-40B4-BE49-F238E27FC236}">
                <a16:creationId xmlns:a16="http://schemas.microsoft.com/office/drawing/2014/main" id="{9AAA136F-A23C-B6A8-F59B-78D57C5E532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4BB9041-C994-44C4-223D-BAE70A63B78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23AC2E09-6E04-5CEA-FC82-320B4325EE3A}"/>
              </a:ext>
            </a:extLst>
          </p:cNvPr>
          <p:cNvSpPr txBox="1"/>
          <p:nvPr/>
        </p:nvSpPr>
        <p:spPr>
          <a:xfrm>
            <a:off x="266940" y="903302"/>
            <a:ext cx="8863944" cy="556383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some of these problems exist in many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democratic countries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which may resort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censorship, filters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other measures that </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estrict freedom of expression through digital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sum,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freedom of expression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right to access information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cannot be taken for granted, but rather need continuous revisions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negotiations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are at the center of frequent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legal and political battles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As a response, some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countries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have discussed and implemented initiatives to protect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freedom of expression and transparency</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82C228EE-2E19-F107-9BF0-F3B0421B31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14BED024-8612-C610-7E54-CA3D7D05D8E6}"/>
              </a:ext>
            </a:extLst>
          </p:cNvPr>
          <p:cNvPicPr>
            <a:picLocks noChangeAspect="1"/>
          </p:cNvPicPr>
          <p:nvPr/>
        </p:nvPicPr>
        <p:blipFill>
          <a:blip r:embed="rId3"/>
          <a:stretch>
            <a:fillRect/>
          </a:stretch>
        </p:blipFill>
        <p:spPr>
          <a:xfrm>
            <a:off x="9382808" y="1331407"/>
            <a:ext cx="2542252" cy="2456901"/>
          </a:xfrm>
          <a:prstGeom prst="rect">
            <a:avLst/>
          </a:prstGeom>
        </p:spPr>
      </p:pic>
    </p:spTree>
    <p:extLst>
      <p:ext uri="{BB962C8B-B14F-4D97-AF65-F5344CB8AC3E}">
        <p14:creationId xmlns:p14="http://schemas.microsoft.com/office/powerpoint/2010/main" val="2046220512"/>
      </p:ext>
    </p:extLst>
  </p:cSld>
  <p:clrMapOvr>
    <a:masterClrMapping/>
  </p:clrMapOvr>
  <mc:AlternateContent xmlns:mc="http://schemas.openxmlformats.org/markup-compatibility/2006" xmlns:p14="http://schemas.microsoft.com/office/powerpoint/2010/main">
    <mc:Choice Requires="p14">
      <p:transition p14:dur="10" advTm="93230"/>
    </mc:Choice>
    <mc:Fallback xmlns="">
      <p:transition advTm="9323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25B2B-6951-09C3-9DF1-5E79D107F3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E4AD7A-C00C-CB4A-137A-3BB45B1867E6}"/>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C6BE233-BA90-C138-1FDA-DF0D0C421C06}"/>
              </a:ext>
            </a:extLst>
          </p:cNvPr>
          <p:cNvSpPr txBox="1"/>
          <p:nvPr/>
        </p:nvSpPr>
        <p:spPr>
          <a:xfrm>
            <a:off x="2764384" y="153472"/>
            <a:ext cx="723000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Digital Divide :</a:t>
            </a:r>
          </a:p>
        </p:txBody>
      </p:sp>
      <p:sp>
        <p:nvSpPr>
          <p:cNvPr id="5" name="Rectangle 4">
            <a:extLst>
              <a:ext uri="{FF2B5EF4-FFF2-40B4-BE49-F238E27FC236}">
                <a16:creationId xmlns:a16="http://schemas.microsoft.com/office/drawing/2014/main" id="{C3966158-E96D-1910-37CF-A30ED368694A}"/>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976E17F-2124-0A80-D981-9792FAE4B2C7}"/>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lang="en-US" sz="2000" b="1" dirty="0">
                <a:solidFill>
                  <a:prstClr val="white"/>
                </a:solidFill>
                <a:latin typeface="Alexandria" charset="0"/>
                <a:cs typeface="Alexandria" charset="0"/>
              </a:rPr>
              <a:t>9</a:t>
            </a:r>
            <a:endPar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5D220759-A50B-732D-191E-268B2A49589C}"/>
              </a:ext>
            </a:extLst>
          </p:cNvPr>
          <p:cNvSpPr txBox="1"/>
          <p:nvPr/>
        </p:nvSpPr>
        <p:spPr>
          <a:xfrm>
            <a:off x="495657" y="1232651"/>
            <a:ext cx="8200287"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Through a series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laws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developed in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2010s</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Iceland</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has set the goal of becoming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safe haven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protects journalists, internet users, and publishers around the world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while at the same time imposing increased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transparency to the government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laws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also aim to attract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publishers, databases, and internet providers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Icelandic market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960B31E8-99DA-B8A9-7AE7-6FD9F39880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0723DA2D-686C-C341-5654-3B63E862C76B}"/>
              </a:ext>
            </a:extLst>
          </p:cNvPr>
          <p:cNvPicPr>
            <a:picLocks noChangeAspect="1"/>
          </p:cNvPicPr>
          <p:nvPr/>
        </p:nvPicPr>
        <p:blipFill>
          <a:blip r:embed="rId3"/>
          <a:stretch>
            <a:fillRect/>
          </a:stretch>
        </p:blipFill>
        <p:spPr>
          <a:xfrm>
            <a:off x="9132850" y="1977640"/>
            <a:ext cx="2792210" cy="1810669"/>
          </a:xfrm>
          <a:prstGeom prst="rect">
            <a:avLst/>
          </a:prstGeom>
        </p:spPr>
      </p:pic>
    </p:spTree>
    <p:extLst>
      <p:ext uri="{BB962C8B-B14F-4D97-AF65-F5344CB8AC3E}">
        <p14:creationId xmlns:p14="http://schemas.microsoft.com/office/powerpoint/2010/main" val="3486194907"/>
      </p:ext>
    </p:extLst>
  </p:cSld>
  <p:clrMapOvr>
    <a:masterClrMapping/>
  </p:clrMapOvr>
  <mc:AlternateContent xmlns:mc="http://schemas.openxmlformats.org/markup-compatibility/2006" xmlns:p14="http://schemas.microsoft.com/office/powerpoint/2010/main">
    <mc:Choice Requires="p14">
      <p:transition p14:dur="10" advTm="73642"/>
    </mc:Choice>
    <mc:Fallback xmlns="">
      <p:transition advTm="7364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34C4B-BAB9-F298-8128-C140F27472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826446-6B46-4B20-72F1-FE3B594C421D}"/>
              </a:ext>
            </a:extLst>
          </p:cNvPr>
          <p:cNvSpPr/>
          <p:nvPr/>
        </p:nvSpPr>
        <p:spPr>
          <a:xfrm>
            <a:off x="219828" y="776013"/>
            <a:ext cx="11752343" cy="59984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6CDBAA8-0AE0-BBC2-A77C-F9E8B36DADEB}"/>
              </a:ext>
            </a:extLst>
          </p:cNvPr>
          <p:cNvSpPr txBox="1"/>
          <p:nvPr/>
        </p:nvSpPr>
        <p:spPr>
          <a:xfrm>
            <a:off x="2596247" y="152389"/>
            <a:ext cx="768569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The Political Activity &amp; Digital Media : </a:t>
            </a:r>
          </a:p>
        </p:txBody>
      </p:sp>
      <p:sp>
        <p:nvSpPr>
          <p:cNvPr id="5" name="Rectangle 4">
            <a:extLst>
              <a:ext uri="{FF2B5EF4-FFF2-40B4-BE49-F238E27FC236}">
                <a16:creationId xmlns:a16="http://schemas.microsoft.com/office/drawing/2014/main" id="{40A76177-16F4-F8C1-6229-870A2D7CBDA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5766F4F-7970-7849-40B7-E81026BB4C0D}"/>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 </a:t>
            </a:r>
          </a:p>
        </p:txBody>
      </p:sp>
      <p:sp>
        <p:nvSpPr>
          <p:cNvPr id="48" name="TextBox 47">
            <a:extLst>
              <a:ext uri="{FF2B5EF4-FFF2-40B4-BE49-F238E27FC236}">
                <a16:creationId xmlns:a16="http://schemas.microsoft.com/office/drawing/2014/main" id="{DEC96409-E56A-DE26-2EB3-C6D10A399E75}"/>
              </a:ext>
            </a:extLst>
          </p:cNvPr>
          <p:cNvSpPr txBox="1"/>
          <p:nvPr/>
        </p:nvSpPr>
        <p:spPr>
          <a:xfrm>
            <a:off x="425562" y="892480"/>
            <a:ext cx="9056766" cy="561570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 activity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profoundly influenced by 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media</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well as by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information management systems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If the most optimistic trends saw 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networked public sphere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as a means of creating forms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direct</a:t>
            </a:r>
            <a:r>
              <a:rPr kumimoji="0" lang="en-US" sz="22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democracy</a:t>
            </a:r>
            <a:r>
              <a:rPr kumimoji="0" lang="en-US" sz="22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intended to supplant 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institutions of representative </a:t>
            </a:r>
            <a:r>
              <a:rPr lang="en-US" sz="2200" b="1" dirty="0">
                <a:solidFill>
                  <a:srgbClr val="0A1F61"/>
                </a:solidFill>
                <a:cs typeface="Tajawal ExtraBold" panose="00000800000000000000" pitchFamily="2" charset="-78"/>
              </a:rPr>
              <a:t>democracy</a:t>
            </a:r>
            <a:r>
              <a:rPr lang="en-US" sz="2200" dirty="0">
                <a:solidFill>
                  <a:srgbClr val="0A1F61"/>
                </a:solidFill>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other more pessimistic accounts tend to see it as a </a:t>
            </a:r>
            <a:r>
              <a:rPr lang="en-US" sz="2200" b="1" dirty="0">
                <a:solidFill>
                  <a:srgbClr val="0A1F61"/>
                </a:solidFill>
                <a:cs typeface="Tajawal ExtraBold" panose="00000800000000000000" pitchFamily="2" charset="-78"/>
              </a:rPr>
              <a:t>reinforcement of existing hierarchies.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It is probably more correct to say that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networks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make new and different strategies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mobilization and participation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possible, while at the same time providing an even greater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power</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some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 actors.</a:t>
            </a:r>
          </a:p>
        </p:txBody>
      </p:sp>
      <p:pic>
        <p:nvPicPr>
          <p:cNvPr id="7" name="Graphic 21">
            <a:extLst>
              <a:ext uri="{FF2B5EF4-FFF2-40B4-BE49-F238E27FC236}">
                <a16:creationId xmlns:a16="http://schemas.microsoft.com/office/drawing/2014/main" id="{772DC6E6-3ABA-510F-2A66-C9FC6A9149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D8F89F91-DE87-9D1C-3A20-C4CEB29283E8}"/>
              </a:ext>
            </a:extLst>
          </p:cNvPr>
          <p:cNvPicPr>
            <a:picLocks noChangeAspect="1"/>
          </p:cNvPicPr>
          <p:nvPr/>
        </p:nvPicPr>
        <p:blipFill>
          <a:blip r:embed="rId3"/>
          <a:stretch>
            <a:fillRect/>
          </a:stretch>
        </p:blipFill>
        <p:spPr>
          <a:xfrm>
            <a:off x="9726074" y="1312248"/>
            <a:ext cx="2158171" cy="2462997"/>
          </a:xfrm>
          <a:prstGeom prst="rect">
            <a:avLst/>
          </a:prstGeom>
        </p:spPr>
      </p:pic>
    </p:spTree>
    <p:extLst>
      <p:ext uri="{BB962C8B-B14F-4D97-AF65-F5344CB8AC3E}">
        <p14:creationId xmlns:p14="http://schemas.microsoft.com/office/powerpoint/2010/main" val="802015265"/>
      </p:ext>
    </p:extLst>
  </p:cSld>
  <p:clrMapOvr>
    <a:masterClrMapping/>
  </p:clrMapOvr>
  <mc:AlternateContent xmlns:mc="http://schemas.openxmlformats.org/markup-compatibility/2006" xmlns:p14="http://schemas.microsoft.com/office/powerpoint/2010/main">
    <mc:Choice Requires="p14">
      <p:transition p14:dur="10" advTm="98265"/>
    </mc:Choice>
    <mc:Fallback xmlns="">
      <p:transition advTm="9826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A4D53C-6D64-0F52-6020-DE19337252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573400-6D1A-48DA-6745-A9A88FC388B9}"/>
              </a:ext>
            </a:extLst>
          </p:cNvPr>
          <p:cNvSpPr/>
          <p:nvPr/>
        </p:nvSpPr>
        <p:spPr>
          <a:xfrm>
            <a:off x="259080" y="79676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353999E-ADFF-DA8D-1624-4AAE132A3EE6}"/>
              </a:ext>
            </a:extLst>
          </p:cNvPr>
          <p:cNvSpPr txBox="1"/>
          <p:nvPr/>
        </p:nvSpPr>
        <p:spPr>
          <a:xfrm>
            <a:off x="2731846" y="159032"/>
            <a:ext cx="788906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The Political Activity &amp; Digital Media : </a:t>
            </a:r>
          </a:p>
        </p:txBody>
      </p:sp>
      <p:sp>
        <p:nvSpPr>
          <p:cNvPr id="5" name="Rectangle 4">
            <a:extLst>
              <a:ext uri="{FF2B5EF4-FFF2-40B4-BE49-F238E27FC236}">
                <a16:creationId xmlns:a16="http://schemas.microsoft.com/office/drawing/2014/main" id="{3B7B1E57-DA6B-F226-AE32-F3CBC853B41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20F9F1A-5922-AE7E-9D9F-C632840EF5F2}"/>
              </a:ext>
            </a:extLst>
          </p:cNvPr>
          <p:cNvSpPr txBox="1"/>
          <p:nvPr/>
        </p:nvSpPr>
        <p:spPr>
          <a:xfrm>
            <a:off x="617281" y="139426"/>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30AC11D5-97CF-B008-452A-66EB83091BCC}"/>
              </a:ext>
            </a:extLst>
          </p:cNvPr>
          <p:cNvSpPr txBox="1"/>
          <p:nvPr/>
        </p:nvSpPr>
        <p:spPr>
          <a:xfrm>
            <a:off x="733455" y="1026326"/>
            <a:ext cx="10486233" cy="27938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Western societies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many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 practices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significantly depend on the ability to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analyze the electorate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with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techniques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order to produce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 marketing strategies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targeted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different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 parties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develop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platforms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collect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data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on their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voters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supporters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collect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donations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communicate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political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content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C95B3B0B-8654-CF78-40EA-2A9B6CA9A6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BA546AB6-8D9C-64F9-E286-FCDFCAEE364D}"/>
              </a:ext>
            </a:extLst>
          </p:cNvPr>
          <p:cNvPicPr>
            <a:picLocks noChangeAspect="1"/>
          </p:cNvPicPr>
          <p:nvPr/>
        </p:nvPicPr>
        <p:blipFill>
          <a:blip r:embed="rId3"/>
          <a:stretch>
            <a:fillRect/>
          </a:stretch>
        </p:blipFill>
        <p:spPr>
          <a:xfrm>
            <a:off x="4337151" y="4434753"/>
            <a:ext cx="3517697" cy="2011854"/>
          </a:xfrm>
          <a:prstGeom prst="rect">
            <a:avLst/>
          </a:prstGeom>
        </p:spPr>
      </p:pic>
    </p:spTree>
    <p:extLst>
      <p:ext uri="{BB962C8B-B14F-4D97-AF65-F5344CB8AC3E}">
        <p14:creationId xmlns:p14="http://schemas.microsoft.com/office/powerpoint/2010/main" val="3137150668"/>
      </p:ext>
    </p:extLst>
  </p:cSld>
  <p:clrMapOvr>
    <a:masterClrMapping/>
  </p:clrMapOvr>
  <mc:AlternateContent xmlns:mc="http://schemas.openxmlformats.org/markup-compatibility/2006" xmlns:p14="http://schemas.microsoft.com/office/powerpoint/2010/main">
    <mc:Choice Requires="p14">
      <p:transition p14:dur="10" advTm="62212"/>
    </mc:Choice>
    <mc:Fallback xmlns="">
      <p:transition advTm="6221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09E873-7143-D06A-8439-408EDC7895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B0BF27-63A7-2C11-717A-F8555197CF7C}"/>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7E8A668-5103-C830-FF62-98BE4AD4A9E8}"/>
              </a:ext>
            </a:extLst>
          </p:cNvPr>
          <p:cNvSpPr txBox="1"/>
          <p:nvPr/>
        </p:nvSpPr>
        <p:spPr>
          <a:xfrm>
            <a:off x="2797254" y="156171"/>
            <a:ext cx="714887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The Political Activity &amp; Digital Media : </a:t>
            </a:r>
          </a:p>
        </p:txBody>
      </p:sp>
      <p:sp>
        <p:nvSpPr>
          <p:cNvPr id="5" name="Rectangle 4">
            <a:extLst>
              <a:ext uri="{FF2B5EF4-FFF2-40B4-BE49-F238E27FC236}">
                <a16:creationId xmlns:a16="http://schemas.microsoft.com/office/drawing/2014/main" id="{F303A821-80E4-E325-6FA8-5477EF35EE56}"/>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B4A10C3-664C-E1BF-F02B-FC39EFBBEBF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E09C710E-6754-C3E5-9AFD-7B689BC35C50}"/>
              </a:ext>
            </a:extLst>
          </p:cNvPr>
          <p:cNvSpPr txBox="1"/>
          <p:nvPr/>
        </p:nvSpPr>
        <p:spPr>
          <a:xfrm>
            <a:off x="257671" y="857245"/>
            <a:ext cx="8628101" cy="557530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United States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both the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Democratic and the Republican Party</a:t>
            </a:r>
            <a:r>
              <a:rPr kumimoji="0" lang="en-US" sz="20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run massive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databases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containing information about tens of millions of potential voters, such as data on demographic characteristics, voting behavior, and even purchasing behavior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These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data</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allow analysts to assign an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individual profile to potential voters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arrange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direct information flows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through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techniques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borrowed from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commercial marketing</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the early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2000s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example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Republican database</a:t>
            </a:r>
            <a:r>
              <a:rPr kumimoji="0" lang="en-US" sz="20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Voter Vault</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was much broader and more detailed than that of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Democratic Party</a:t>
            </a:r>
            <a:r>
              <a:rPr kumimoji="0" lang="en-US" sz="20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was one of the ingredients of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George W. Bush’s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success in the presidential elections of 2000 and 2004. </a:t>
            </a:r>
          </a:p>
        </p:txBody>
      </p:sp>
      <p:pic>
        <p:nvPicPr>
          <p:cNvPr id="7" name="Graphic 21">
            <a:extLst>
              <a:ext uri="{FF2B5EF4-FFF2-40B4-BE49-F238E27FC236}">
                <a16:creationId xmlns:a16="http://schemas.microsoft.com/office/drawing/2014/main" id="{C7E63459-189F-768D-CA75-882D0460F1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7C3FE56F-E4B7-4446-E917-8333EA959B60}"/>
              </a:ext>
            </a:extLst>
          </p:cNvPr>
          <p:cNvPicPr>
            <a:picLocks noChangeAspect="1"/>
          </p:cNvPicPr>
          <p:nvPr/>
        </p:nvPicPr>
        <p:blipFill>
          <a:blip r:embed="rId3"/>
          <a:stretch>
            <a:fillRect/>
          </a:stretch>
        </p:blipFill>
        <p:spPr>
          <a:xfrm>
            <a:off x="8940411" y="827402"/>
            <a:ext cx="3048264" cy="2322777"/>
          </a:xfrm>
          <a:prstGeom prst="rect">
            <a:avLst/>
          </a:prstGeom>
        </p:spPr>
      </p:pic>
      <p:pic>
        <p:nvPicPr>
          <p:cNvPr id="6" name="Picture 5">
            <a:extLst>
              <a:ext uri="{FF2B5EF4-FFF2-40B4-BE49-F238E27FC236}">
                <a16:creationId xmlns:a16="http://schemas.microsoft.com/office/drawing/2014/main" id="{639346C7-89FD-0752-8966-6FDAB4FFB657}"/>
              </a:ext>
            </a:extLst>
          </p:cNvPr>
          <p:cNvPicPr>
            <a:picLocks noChangeAspect="1"/>
          </p:cNvPicPr>
          <p:nvPr/>
        </p:nvPicPr>
        <p:blipFill>
          <a:blip r:embed="rId4"/>
          <a:stretch>
            <a:fillRect/>
          </a:stretch>
        </p:blipFill>
        <p:spPr>
          <a:xfrm>
            <a:off x="9556536" y="3270428"/>
            <a:ext cx="2231329" cy="1621677"/>
          </a:xfrm>
          <a:prstGeom prst="rect">
            <a:avLst/>
          </a:prstGeom>
        </p:spPr>
      </p:pic>
    </p:spTree>
    <p:extLst>
      <p:ext uri="{BB962C8B-B14F-4D97-AF65-F5344CB8AC3E}">
        <p14:creationId xmlns:p14="http://schemas.microsoft.com/office/powerpoint/2010/main" val="3362838325"/>
      </p:ext>
    </p:extLst>
  </p:cSld>
  <p:clrMapOvr>
    <a:masterClrMapping/>
  </p:clrMapOvr>
  <mc:AlternateContent xmlns:mc="http://schemas.openxmlformats.org/markup-compatibility/2006" xmlns:p14="http://schemas.microsoft.com/office/powerpoint/2010/main">
    <mc:Choice Requires="p14">
      <p:transition p14:dur="10" advTm="51956"/>
    </mc:Choice>
    <mc:Fallback xmlns="">
      <p:transition advTm="5195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C14671-54B2-3B42-9982-B4C2DA2459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A9F937-1F03-0ED7-0F18-75C7B29DEA94}"/>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94979F-0262-4B6F-686A-079997E7FD51}"/>
              </a:ext>
            </a:extLst>
          </p:cNvPr>
          <p:cNvSpPr txBox="1"/>
          <p:nvPr/>
        </p:nvSpPr>
        <p:spPr>
          <a:xfrm>
            <a:off x="2734056" y="194121"/>
            <a:ext cx="754788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The Political Activity &amp; Digital Media : </a:t>
            </a:r>
          </a:p>
        </p:txBody>
      </p:sp>
      <p:sp>
        <p:nvSpPr>
          <p:cNvPr id="5" name="Rectangle 4">
            <a:extLst>
              <a:ext uri="{FF2B5EF4-FFF2-40B4-BE49-F238E27FC236}">
                <a16:creationId xmlns:a16="http://schemas.microsoft.com/office/drawing/2014/main" id="{D7A9677F-4208-F43E-D438-399735F86B07}"/>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FF1CA0D-A735-8058-405B-ADA5ACBF347A}"/>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31CBC6FF-BC3D-90CF-5305-9D29AD725A34}"/>
              </a:ext>
            </a:extLst>
          </p:cNvPr>
          <p:cNvSpPr txBox="1"/>
          <p:nvPr/>
        </p:nvSpPr>
        <p:spPr>
          <a:xfrm>
            <a:off x="342960" y="905197"/>
            <a:ext cx="8471856" cy="536467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Barack Obama’</a:t>
            </a:r>
            <a:r>
              <a:rPr kumimoji="0" lang="en-US" sz="21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race for the primaries of the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Democratic Party </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subsequent victory in the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 presidential elections </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a:t>
            </a:r>
            <a:r>
              <a:rPr kumimoji="0" lang="en-US" sz="21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2008</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an example of the use of forms of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based collaboration for political purposes</a:t>
            </a:r>
            <a:r>
              <a:rPr kumimoji="0" lang="en-US" sz="21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principles of grassroots political organizing were applied to the digital environment.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Thanks to a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campaign</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based mainly on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online platforms </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created with the fundamental contribution of important figures in the world of digital media, like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Chris Hughes, co‐founder of Facebook</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was responsible for his </a:t>
            </a:r>
            <a:r>
              <a:rPr kumimoji="0" lang="en-US" sz="21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online campaign</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Obama</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was able to defeat opponents in terms of number of people directly involved in his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campaign</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1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funds</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raised and, finally, </a:t>
            </a:r>
            <a:r>
              <a:rPr kumimoji="0" lang="en-US" sz="21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votes</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AF7A0253-BCFA-FE0B-7C91-CAD3BF204C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F1065676-6997-8306-A241-24DF8A6D0EC9}"/>
              </a:ext>
            </a:extLst>
          </p:cNvPr>
          <p:cNvPicPr>
            <a:picLocks noChangeAspect="1"/>
          </p:cNvPicPr>
          <p:nvPr/>
        </p:nvPicPr>
        <p:blipFill>
          <a:blip r:embed="rId3"/>
          <a:stretch>
            <a:fillRect/>
          </a:stretch>
        </p:blipFill>
        <p:spPr>
          <a:xfrm>
            <a:off x="9085975" y="838949"/>
            <a:ext cx="2597121" cy="1956986"/>
          </a:xfrm>
          <a:prstGeom prst="rect">
            <a:avLst/>
          </a:prstGeom>
        </p:spPr>
      </p:pic>
      <p:pic>
        <p:nvPicPr>
          <p:cNvPr id="8" name="Picture 7">
            <a:extLst>
              <a:ext uri="{FF2B5EF4-FFF2-40B4-BE49-F238E27FC236}">
                <a16:creationId xmlns:a16="http://schemas.microsoft.com/office/drawing/2014/main" id="{D84E6E73-9FB5-5F9B-E448-3A01AE1568EA}"/>
              </a:ext>
            </a:extLst>
          </p:cNvPr>
          <p:cNvPicPr>
            <a:picLocks noChangeAspect="1"/>
          </p:cNvPicPr>
          <p:nvPr/>
        </p:nvPicPr>
        <p:blipFill>
          <a:blip r:embed="rId4"/>
          <a:stretch>
            <a:fillRect/>
          </a:stretch>
        </p:blipFill>
        <p:spPr>
          <a:xfrm>
            <a:off x="9802303" y="3036433"/>
            <a:ext cx="1493649" cy="1999661"/>
          </a:xfrm>
          <a:prstGeom prst="rect">
            <a:avLst/>
          </a:prstGeom>
        </p:spPr>
      </p:pic>
    </p:spTree>
    <p:extLst>
      <p:ext uri="{BB962C8B-B14F-4D97-AF65-F5344CB8AC3E}">
        <p14:creationId xmlns:p14="http://schemas.microsoft.com/office/powerpoint/2010/main" val="3478277489"/>
      </p:ext>
    </p:extLst>
  </p:cSld>
  <p:clrMapOvr>
    <a:masterClrMapping/>
  </p:clrMapOvr>
  <mc:AlternateContent xmlns:mc="http://schemas.openxmlformats.org/markup-compatibility/2006" xmlns:p14="http://schemas.microsoft.com/office/powerpoint/2010/main">
    <mc:Choice Requires="p14">
      <p:transition p14:dur="10" advTm="55420"/>
    </mc:Choice>
    <mc:Fallback xmlns="">
      <p:transition advTm="5542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4241B0-C808-28E3-8B4D-53065D5F89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530358-4E59-3E8D-E5AF-771BAEFC6986}"/>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5ED0E4-94E1-D939-032B-3D7EA2870134}"/>
              </a:ext>
            </a:extLst>
          </p:cNvPr>
          <p:cNvSpPr txBox="1"/>
          <p:nvPr/>
        </p:nvSpPr>
        <p:spPr>
          <a:xfrm>
            <a:off x="2761488" y="156171"/>
            <a:ext cx="72924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The Political Activity &amp; Digital Media : </a:t>
            </a:r>
          </a:p>
        </p:txBody>
      </p:sp>
      <p:sp>
        <p:nvSpPr>
          <p:cNvPr id="5" name="Rectangle 4">
            <a:extLst>
              <a:ext uri="{FF2B5EF4-FFF2-40B4-BE49-F238E27FC236}">
                <a16:creationId xmlns:a16="http://schemas.microsoft.com/office/drawing/2014/main" id="{370452C9-A808-55CA-7555-512CB5141734}"/>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1BAADDE-FB3F-973E-C072-099577C0D16B}"/>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lang="en-US" sz="2000" b="1" dirty="0">
                <a:solidFill>
                  <a:prstClr val="white"/>
                </a:solidFill>
                <a:latin typeface="Alexandria" charset="0"/>
                <a:cs typeface="Alexandria" charset="0"/>
              </a:rPr>
              <a:t>9</a:t>
            </a:r>
            <a:endPar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E02ED565-C160-4C6A-2191-68618B7DC6C6}"/>
              </a:ext>
            </a:extLst>
          </p:cNvPr>
          <p:cNvSpPr txBox="1"/>
          <p:nvPr/>
        </p:nvSpPr>
        <p:spPr>
          <a:xfrm>
            <a:off x="388680" y="875540"/>
            <a:ext cx="7987223" cy="556383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Although the practices put in place by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Obama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cannot be considered the sole reason for his victory, his strategy leaving his supporters free to act and coordinate autonomously, but maintaining centralized control, has been studied as an early example of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 potential of digital environments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my.barackobama.com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site played a crucial role, with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15 million Members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who used it to organize at the local level for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campaigning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fundraising (Castells 2009). </a:t>
            </a:r>
          </a:p>
        </p:txBody>
      </p:sp>
      <p:pic>
        <p:nvPicPr>
          <p:cNvPr id="7" name="Graphic 21">
            <a:extLst>
              <a:ext uri="{FF2B5EF4-FFF2-40B4-BE49-F238E27FC236}">
                <a16:creationId xmlns:a16="http://schemas.microsoft.com/office/drawing/2014/main" id="{5C7338BA-9757-5A47-D950-4D6C63F64C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7EE63C6E-C7AC-D1EA-8F99-F80828FA9B18}"/>
              </a:ext>
            </a:extLst>
          </p:cNvPr>
          <p:cNvPicPr>
            <a:picLocks noChangeAspect="1"/>
          </p:cNvPicPr>
          <p:nvPr/>
        </p:nvPicPr>
        <p:blipFill>
          <a:blip r:embed="rId3"/>
          <a:stretch>
            <a:fillRect/>
          </a:stretch>
        </p:blipFill>
        <p:spPr>
          <a:xfrm>
            <a:off x="8706284" y="1607191"/>
            <a:ext cx="3097036" cy="2475191"/>
          </a:xfrm>
          <a:prstGeom prst="rect">
            <a:avLst/>
          </a:prstGeom>
        </p:spPr>
      </p:pic>
    </p:spTree>
    <p:extLst>
      <p:ext uri="{BB962C8B-B14F-4D97-AF65-F5344CB8AC3E}">
        <p14:creationId xmlns:p14="http://schemas.microsoft.com/office/powerpoint/2010/main" val="3297292871"/>
      </p:ext>
    </p:extLst>
  </p:cSld>
  <p:clrMapOvr>
    <a:masterClrMapping/>
  </p:clrMapOvr>
  <mc:AlternateContent xmlns:mc="http://schemas.openxmlformats.org/markup-compatibility/2006" xmlns:p14="http://schemas.microsoft.com/office/powerpoint/2010/main">
    <mc:Choice Requires="p14">
      <p:transition p14:dur="10" advTm="50401"/>
    </mc:Choice>
    <mc:Fallback xmlns="">
      <p:transition advTm="5040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29947-6D19-CB55-0170-5DED578127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FD6CBB-3C72-C947-2C1C-04FE39050747}"/>
              </a:ext>
            </a:extLst>
          </p:cNvPr>
          <p:cNvSpPr/>
          <p:nvPr/>
        </p:nvSpPr>
        <p:spPr>
          <a:xfrm>
            <a:off x="211749" y="697432"/>
            <a:ext cx="11752343" cy="600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B3DF3FA-4F15-B5B3-60A3-10838145695F}"/>
              </a:ext>
            </a:extLst>
          </p:cNvPr>
          <p:cNvSpPr txBox="1"/>
          <p:nvPr/>
        </p:nvSpPr>
        <p:spPr>
          <a:xfrm>
            <a:off x="2704962" y="174212"/>
            <a:ext cx="736258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The Political Activity &amp; Digital Media : </a:t>
            </a:r>
          </a:p>
        </p:txBody>
      </p:sp>
      <p:sp>
        <p:nvSpPr>
          <p:cNvPr id="5" name="Rectangle 4">
            <a:extLst>
              <a:ext uri="{FF2B5EF4-FFF2-40B4-BE49-F238E27FC236}">
                <a16:creationId xmlns:a16="http://schemas.microsoft.com/office/drawing/2014/main" id="{602C613A-4D03-16B6-8712-FBE77B0E526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4FFBB25-5290-A7B0-7C37-0907B4C73FC6}"/>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18BDC3E8-16C4-9362-8D36-40A467973C20}"/>
              </a:ext>
            </a:extLst>
          </p:cNvPr>
          <p:cNvSpPr txBox="1"/>
          <p:nvPr/>
        </p:nvSpPr>
        <p:spPr>
          <a:xfrm>
            <a:off x="346535" y="924083"/>
            <a:ext cx="8559145"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same electoral cycle,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Donald Trump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was backed by an array of right‐wing groups that used websites such as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4chan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 underground imageboard forum) to produce and distribute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memes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other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viral content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increased the popularity of Trump or attacked Clinton, his opponent (</a:t>
            </a:r>
            <a:r>
              <a:rPr kumimoji="0" lang="en-US" sz="2400" b="0"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Goerzen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2017).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both cases, these initiatives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mobilized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hundreds of thousands of people, more than those involved in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official campaigns</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E3113535-16FC-ED9F-57BB-900D4A2F57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28E0E9A2-6576-EE9C-6021-2C48F0E99DA6}"/>
              </a:ext>
            </a:extLst>
          </p:cNvPr>
          <p:cNvPicPr>
            <a:picLocks noChangeAspect="1"/>
          </p:cNvPicPr>
          <p:nvPr/>
        </p:nvPicPr>
        <p:blipFill>
          <a:blip r:embed="rId3"/>
          <a:stretch>
            <a:fillRect/>
          </a:stretch>
        </p:blipFill>
        <p:spPr>
          <a:xfrm>
            <a:off x="9515763" y="835722"/>
            <a:ext cx="2139881" cy="2139881"/>
          </a:xfrm>
          <a:prstGeom prst="rect">
            <a:avLst/>
          </a:prstGeom>
        </p:spPr>
      </p:pic>
      <p:pic>
        <p:nvPicPr>
          <p:cNvPr id="8" name="Picture 7">
            <a:extLst>
              <a:ext uri="{FF2B5EF4-FFF2-40B4-BE49-F238E27FC236}">
                <a16:creationId xmlns:a16="http://schemas.microsoft.com/office/drawing/2014/main" id="{28FB518D-B91E-44BF-3E30-92757BE6BC09}"/>
              </a:ext>
            </a:extLst>
          </p:cNvPr>
          <p:cNvPicPr>
            <a:picLocks noChangeAspect="1"/>
          </p:cNvPicPr>
          <p:nvPr/>
        </p:nvPicPr>
        <p:blipFill>
          <a:blip r:embed="rId4"/>
          <a:stretch>
            <a:fillRect/>
          </a:stretch>
        </p:blipFill>
        <p:spPr>
          <a:xfrm>
            <a:off x="9061704" y="3083712"/>
            <a:ext cx="2746364" cy="2073913"/>
          </a:xfrm>
          <a:prstGeom prst="rect">
            <a:avLst/>
          </a:prstGeom>
        </p:spPr>
      </p:pic>
    </p:spTree>
    <p:extLst>
      <p:ext uri="{BB962C8B-B14F-4D97-AF65-F5344CB8AC3E}">
        <p14:creationId xmlns:p14="http://schemas.microsoft.com/office/powerpoint/2010/main" val="397917598"/>
      </p:ext>
    </p:extLst>
  </p:cSld>
  <p:clrMapOvr>
    <a:masterClrMapping/>
  </p:clrMapOvr>
  <mc:AlternateContent xmlns:mc="http://schemas.openxmlformats.org/markup-compatibility/2006" xmlns:p14="http://schemas.microsoft.com/office/powerpoint/2010/main">
    <mc:Choice Requires="p14">
      <p:transition p14:dur="10" advTm="82596"/>
    </mc:Choice>
    <mc:Fallback xmlns="">
      <p:transition advTm="8259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FDFC77-A269-CF19-2F5A-958D0533B7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DF0357-35B5-1176-0503-4A0A3C1B292C}"/>
              </a:ext>
            </a:extLst>
          </p:cNvPr>
          <p:cNvSpPr/>
          <p:nvPr/>
        </p:nvSpPr>
        <p:spPr>
          <a:xfrm>
            <a:off x="259080" y="799554"/>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11BBDC8-A557-9EAD-D082-1DB721171436}"/>
              </a:ext>
            </a:extLst>
          </p:cNvPr>
          <p:cNvSpPr txBox="1"/>
          <p:nvPr/>
        </p:nvSpPr>
        <p:spPr>
          <a:xfrm>
            <a:off x="2704962" y="174212"/>
            <a:ext cx="725285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The Political Activity &amp; Digital Media : </a:t>
            </a:r>
          </a:p>
        </p:txBody>
      </p:sp>
      <p:sp>
        <p:nvSpPr>
          <p:cNvPr id="5" name="Rectangle 4">
            <a:extLst>
              <a:ext uri="{FF2B5EF4-FFF2-40B4-BE49-F238E27FC236}">
                <a16:creationId xmlns:a16="http://schemas.microsoft.com/office/drawing/2014/main" id="{3FE3ED29-FE76-BC26-3022-2FD4FBE2276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C1A1EF8-F495-E9F9-9160-79D7CA072871}"/>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lang="en-US" sz="2000" b="1" dirty="0">
                <a:solidFill>
                  <a:prstClr val="white"/>
                </a:solidFill>
                <a:latin typeface="Alexandria" charset="0"/>
                <a:cs typeface="Alexandria" charset="0"/>
              </a:rPr>
              <a:t>9</a:t>
            </a:r>
            <a:endPar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B35C8848-4423-ECC8-C5D0-3D32BD0F4040}"/>
              </a:ext>
            </a:extLst>
          </p:cNvPr>
          <p:cNvSpPr txBox="1"/>
          <p:nvPr/>
        </p:nvSpPr>
        <p:spPr>
          <a:xfrm>
            <a:off x="344950" y="929524"/>
            <a:ext cx="8616898" cy="533588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Europe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new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 parties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adopted not only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communication</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but also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organizing strategies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based on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networks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2017</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United Kingdom</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supporters of the </a:t>
            </a:r>
            <a:r>
              <a:rPr kumimoji="0" lang="en-US" sz="2300" b="1" i="0" u="none" strike="noStrike" kern="1200" cap="none" spc="0" normalizeH="0" baseline="0" noProof="0" dirty="0" err="1">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Labour</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Party </a:t>
            </a:r>
            <a:r>
              <a:rPr kumimoji="0" lang="en-US" sz="23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eader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Jeremy Corbyn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developed a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smartphone app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coordinate delegates during the party’s conference .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Italy</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Five Star Movement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uses its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platforms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create a space in which people with different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 backgrounds</a:t>
            </a:r>
            <a:r>
              <a:rPr kumimoji="0" lang="en-US" sz="23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converge to openly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discuss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issues of interest and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vote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on candidates and proposals.</a:t>
            </a:r>
          </a:p>
        </p:txBody>
      </p:sp>
      <p:pic>
        <p:nvPicPr>
          <p:cNvPr id="7" name="Graphic 21">
            <a:extLst>
              <a:ext uri="{FF2B5EF4-FFF2-40B4-BE49-F238E27FC236}">
                <a16:creationId xmlns:a16="http://schemas.microsoft.com/office/drawing/2014/main" id="{296C5F8E-FA4A-8A76-D812-CACFFFB461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FB79E3A5-FA18-6D6F-DB76-0E74BD914A37}"/>
              </a:ext>
            </a:extLst>
          </p:cNvPr>
          <p:cNvPicPr>
            <a:picLocks noChangeAspect="1"/>
          </p:cNvPicPr>
          <p:nvPr/>
        </p:nvPicPr>
        <p:blipFill>
          <a:blip r:embed="rId3"/>
          <a:stretch>
            <a:fillRect/>
          </a:stretch>
        </p:blipFill>
        <p:spPr>
          <a:xfrm>
            <a:off x="9391943" y="918284"/>
            <a:ext cx="2200847" cy="1352476"/>
          </a:xfrm>
          <a:prstGeom prst="rect">
            <a:avLst/>
          </a:prstGeom>
        </p:spPr>
      </p:pic>
      <p:pic>
        <p:nvPicPr>
          <p:cNvPr id="6" name="Picture 5">
            <a:extLst>
              <a:ext uri="{FF2B5EF4-FFF2-40B4-BE49-F238E27FC236}">
                <a16:creationId xmlns:a16="http://schemas.microsoft.com/office/drawing/2014/main" id="{0E799002-4DF0-A376-E86B-1E6DA24B2322}"/>
              </a:ext>
            </a:extLst>
          </p:cNvPr>
          <p:cNvPicPr>
            <a:picLocks noChangeAspect="1"/>
          </p:cNvPicPr>
          <p:nvPr/>
        </p:nvPicPr>
        <p:blipFill>
          <a:blip r:embed="rId4"/>
          <a:stretch>
            <a:fillRect/>
          </a:stretch>
        </p:blipFill>
        <p:spPr>
          <a:xfrm>
            <a:off x="9476136" y="2431505"/>
            <a:ext cx="2200847" cy="1463167"/>
          </a:xfrm>
          <a:prstGeom prst="rect">
            <a:avLst/>
          </a:prstGeom>
        </p:spPr>
      </p:pic>
      <p:pic>
        <p:nvPicPr>
          <p:cNvPr id="8" name="Picture 7">
            <a:extLst>
              <a:ext uri="{FF2B5EF4-FFF2-40B4-BE49-F238E27FC236}">
                <a16:creationId xmlns:a16="http://schemas.microsoft.com/office/drawing/2014/main" id="{32134944-D2E2-FC71-E2A9-388059CE8395}"/>
              </a:ext>
            </a:extLst>
          </p:cNvPr>
          <p:cNvPicPr>
            <a:picLocks noChangeAspect="1"/>
          </p:cNvPicPr>
          <p:nvPr/>
        </p:nvPicPr>
        <p:blipFill>
          <a:blip r:embed="rId5"/>
          <a:stretch>
            <a:fillRect/>
          </a:stretch>
        </p:blipFill>
        <p:spPr>
          <a:xfrm>
            <a:off x="9655983" y="4024701"/>
            <a:ext cx="1841152" cy="1835055"/>
          </a:xfrm>
          <a:prstGeom prst="rect">
            <a:avLst/>
          </a:prstGeom>
        </p:spPr>
      </p:pic>
    </p:spTree>
    <p:extLst>
      <p:ext uri="{BB962C8B-B14F-4D97-AF65-F5344CB8AC3E}">
        <p14:creationId xmlns:p14="http://schemas.microsoft.com/office/powerpoint/2010/main" val="3707900731"/>
      </p:ext>
    </p:extLst>
  </p:cSld>
  <p:clrMapOvr>
    <a:masterClrMapping/>
  </p:clrMapOvr>
  <mc:AlternateContent xmlns:mc="http://schemas.openxmlformats.org/markup-compatibility/2006" xmlns:p14="http://schemas.microsoft.com/office/powerpoint/2010/main">
    <mc:Choice Requires="p14">
      <p:transition p14:dur="10" advTm="143938"/>
    </mc:Choice>
    <mc:Fallback xmlns="">
      <p:transition advTm="14393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5EBBA0-4B1E-C2EB-BA27-1F544A1D0B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9D2065-5B9D-B961-3F2F-DA4FAC5EFD95}"/>
              </a:ext>
            </a:extLst>
          </p:cNvPr>
          <p:cNvSpPr/>
          <p:nvPr/>
        </p:nvSpPr>
        <p:spPr>
          <a:xfrm>
            <a:off x="180577"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4586F2C-3E97-718F-1DAC-FE710AF66A37}"/>
              </a:ext>
            </a:extLst>
          </p:cNvPr>
          <p:cNvSpPr txBox="1"/>
          <p:nvPr/>
        </p:nvSpPr>
        <p:spPr>
          <a:xfrm>
            <a:off x="2704963" y="174212"/>
            <a:ext cx="746143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The Political Activity &amp; Digital Media : </a:t>
            </a:r>
          </a:p>
        </p:txBody>
      </p:sp>
      <p:sp>
        <p:nvSpPr>
          <p:cNvPr id="5" name="Rectangle 4">
            <a:extLst>
              <a:ext uri="{FF2B5EF4-FFF2-40B4-BE49-F238E27FC236}">
                <a16:creationId xmlns:a16="http://schemas.microsoft.com/office/drawing/2014/main" id="{D9127A41-F0C0-E8AF-3613-701B627A1A8B}"/>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8059D05-D6D1-3960-47FD-2E6F13280FAF}"/>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FAF97D82-BA55-4F08-6E64-305231F1A68A}"/>
              </a:ext>
            </a:extLst>
          </p:cNvPr>
          <p:cNvSpPr txBox="1"/>
          <p:nvPr/>
        </p:nvSpPr>
        <p:spPr>
          <a:xfrm>
            <a:off x="383682" y="903302"/>
            <a:ext cx="8385602" cy="556383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Other examples are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Podemos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Spanish state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or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Pirate Party</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Iceland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 movement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led by an interest in transparency and freedom of expression, the protection of individual digital rights and privacy, and intellectual property law reform.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parties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have grown to become major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 actors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elected representatives in national legislations and at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European Parliament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They promote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‐based forms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 participation</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0251CC62-70E2-AC76-F603-511D6285E0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D539823B-19BB-C5F8-932F-50D14AF5204B}"/>
              </a:ext>
            </a:extLst>
          </p:cNvPr>
          <p:cNvPicPr>
            <a:picLocks noChangeAspect="1"/>
          </p:cNvPicPr>
          <p:nvPr/>
        </p:nvPicPr>
        <p:blipFill>
          <a:blip r:embed="rId3"/>
          <a:stretch>
            <a:fillRect/>
          </a:stretch>
        </p:blipFill>
        <p:spPr>
          <a:xfrm>
            <a:off x="10040112" y="827402"/>
            <a:ext cx="1429581" cy="1647008"/>
          </a:xfrm>
          <a:prstGeom prst="rect">
            <a:avLst/>
          </a:prstGeom>
        </p:spPr>
      </p:pic>
      <p:pic>
        <p:nvPicPr>
          <p:cNvPr id="4" name="Picture 3">
            <a:extLst>
              <a:ext uri="{FF2B5EF4-FFF2-40B4-BE49-F238E27FC236}">
                <a16:creationId xmlns:a16="http://schemas.microsoft.com/office/drawing/2014/main" id="{96D3F4DB-892D-AE63-2F60-9AEE718F11F2}"/>
              </a:ext>
            </a:extLst>
          </p:cNvPr>
          <p:cNvPicPr>
            <a:picLocks noChangeAspect="1"/>
          </p:cNvPicPr>
          <p:nvPr/>
        </p:nvPicPr>
        <p:blipFill>
          <a:blip r:embed="rId4"/>
          <a:stretch>
            <a:fillRect/>
          </a:stretch>
        </p:blipFill>
        <p:spPr>
          <a:xfrm>
            <a:off x="9232511" y="2474410"/>
            <a:ext cx="2426418" cy="1310754"/>
          </a:xfrm>
          <a:prstGeom prst="rect">
            <a:avLst/>
          </a:prstGeom>
        </p:spPr>
      </p:pic>
      <p:pic>
        <p:nvPicPr>
          <p:cNvPr id="9" name="Picture 8">
            <a:extLst>
              <a:ext uri="{FF2B5EF4-FFF2-40B4-BE49-F238E27FC236}">
                <a16:creationId xmlns:a16="http://schemas.microsoft.com/office/drawing/2014/main" id="{DF23EBDB-8259-59FB-9E81-5213B84EC1BB}"/>
              </a:ext>
            </a:extLst>
          </p:cNvPr>
          <p:cNvPicPr>
            <a:picLocks noChangeAspect="1"/>
          </p:cNvPicPr>
          <p:nvPr/>
        </p:nvPicPr>
        <p:blipFill>
          <a:blip r:embed="rId5"/>
          <a:stretch>
            <a:fillRect/>
          </a:stretch>
        </p:blipFill>
        <p:spPr>
          <a:xfrm>
            <a:off x="9369707" y="3784925"/>
            <a:ext cx="2438611" cy="1615580"/>
          </a:xfrm>
          <a:prstGeom prst="rect">
            <a:avLst/>
          </a:prstGeom>
        </p:spPr>
      </p:pic>
    </p:spTree>
    <p:extLst>
      <p:ext uri="{BB962C8B-B14F-4D97-AF65-F5344CB8AC3E}">
        <p14:creationId xmlns:p14="http://schemas.microsoft.com/office/powerpoint/2010/main" val="125915660"/>
      </p:ext>
    </p:extLst>
  </p:cSld>
  <p:clrMapOvr>
    <a:masterClrMapping/>
  </p:clrMapOvr>
  <mc:AlternateContent xmlns:mc="http://schemas.openxmlformats.org/markup-compatibility/2006" xmlns:p14="http://schemas.microsoft.com/office/powerpoint/2010/main">
    <mc:Choice Requires="p14">
      <p:transition p14:dur="10" advTm="56388"/>
    </mc:Choice>
    <mc:Fallback xmlns="">
      <p:transition advTm="5638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C7A25-E165-5A17-BF06-251A1D6CA7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96A996-A00B-475A-9A1B-9EF8F607355D}"/>
              </a:ext>
            </a:extLst>
          </p:cNvPr>
          <p:cNvSpPr/>
          <p:nvPr/>
        </p:nvSpPr>
        <p:spPr>
          <a:xfrm>
            <a:off x="180578" y="552070"/>
            <a:ext cx="11838706" cy="6169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874BAB-38F0-59FB-CD33-56833B0123CF}"/>
              </a:ext>
            </a:extLst>
          </p:cNvPr>
          <p:cNvSpPr txBox="1"/>
          <p:nvPr/>
        </p:nvSpPr>
        <p:spPr>
          <a:xfrm>
            <a:off x="2683647" y="73872"/>
            <a:ext cx="748275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The Political Activity &amp; Digital Media : </a:t>
            </a:r>
          </a:p>
        </p:txBody>
      </p:sp>
      <p:sp>
        <p:nvSpPr>
          <p:cNvPr id="5" name="Rectangle 4">
            <a:extLst>
              <a:ext uri="{FF2B5EF4-FFF2-40B4-BE49-F238E27FC236}">
                <a16:creationId xmlns:a16="http://schemas.microsoft.com/office/drawing/2014/main" id="{FEFE2132-0A1A-3528-ACCF-B93F90B13CA4}"/>
              </a:ext>
            </a:extLst>
          </p:cNvPr>
          <p:cNvSpPr/>
          <p:nvPr/>
        </p:nvSpPr>
        <p:spPr>
          <a:xfrm>
            <a:off x="617281" y="-4216"/>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B9248F8-A17B-F93F-3829-29A683D0B430}"/>
              </a:ext>
            </a:extLst>
          </p:cNvPr>
          <p:cNvSpPr txBox="1"/>
          <p:nvPr/>
        </p:nvSpPr>
        <p:spPr>
          <a:xfrm>
            <a:off x="617281" y="7387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4D91EAA0-6FA7-7936-15BE-D17B978C51F7}"/>
              </a:ext>
            </a:extLst>
          </p:cNvPr>
          <p:cNvSpPr txBox="1"/>
          <p:nvPr/>
        </p:nvSpPr>
        <p:spPr>
          <a:xfrm>
            <a:off x="345734" y="825793"/>
            <a:ext cx="8907994"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parties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may signal the emergence of organizational structures that in the future could ensure a vibrant and dynamic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democratic debate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attuned to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networked public sphere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while representing an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alternative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traditional mass parties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of the twentieth century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Some authors argue that these forms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democracy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arise from the success of institutions like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Wikipedia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which are based on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culture of participation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based on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direct access to information</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online cooperation (</a:t>
            </a:r>
            <a:r>
              <a:rPr kumimoji="0" lang="en-US" sz="2400" b="0"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Tkacz</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2015). </a:t>
            </a:r>
          </a:p>
        </p:txBody>
      </p:sp>
      <p:pic>
        <p:nvPicPr>
          <p:cNvPr id="7" name="Graphic 21">
            <a:extLst>
              <a:ext uri="{FF2B5EF4-FFF2-40B4-BE49-F238E27FC236}">
                <a16:creationId xmlns:a16="http://schemas.microsoft.com/office/drawing/2014/main" id="{948F8E37-3088-8F64-2B2E-4D859104D9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74357" y="19851"/>
            <a:ext cx="1237066" cy="577625"/>
          </a:xfrm>
          <a:prstGeom prst="rect">
            <a:avLst/>
          </a:prstGeom>
        </p:spPr>
      </p:pic>
      <p:pic>
        <p:nvPicPr>
          <p:cNvPr id="4" name="Picture 3">
            <a:extLst>
              <a:ext uri="{FF2B5EF4-FFF2-40B4-BE49-F238E27FC236}">
                <a16:creationId xmlns:a16="http://schemas.microsoft.com/office/drawing/2014/main" id="{D4BF49C2-E9CE-9EB5-CFA8-874BFB72455C}"/>
              </a:ext>
            </a:extLst>
          </p:cNvPr>
          <p:cNvPicPr>
            <a:picLocks noChangeAspect="1"/>
          </p:cNvPicPr>
          <p:nvPr/>
        </p:nvPicPr>
        <p:blipFill>
          <a:blip r:embed="rId3"/>
          <a:stretch>
            <a:fillRect/>
          </a:stretch>
        </p:blipFill>
        <p:spPr>
          <a:xfrm>
            <a:off x="9442259" y="1392869"/>
            <a:ext cx="2427382" cy="2197764"/>
          </a:xfrm>
          <a:prstGeom prst="rect">
            <a:avLst/>
          </a:prstGeom>
        </p:spPr>
      </p:pic>
    </p:spTree>
    <p:extLst>
      <p:ext uri="{BB962C8B-B14F-4D97-AF65-F5344CB8AC3E}">
        <p14:creationId xmlns:p14="http://schemas.microsoft.com/office/powerpoint/2010/main" val="3576243133"/>
      </p:ext>
    </p:extLst>
  </p:cSld>
  <p:clrMapOvr>
    <a:masterClrMapping/>
  </p:clrMapOvr>
  <mc:AlternateContent xmlns:mc="http://schemas.openxmlformats.org/markup-compatibility/2006" xmlns:p14="http://schemas.microsoft.com/office/powerpoint/2010/main">
    <mc:Choice Requires="p14">
      <p:transition p14:dur="10" advTm="49229"/>
    </mc:Choice>
    <mc:Fallback xmlns="">
      <p:transition advTm="4922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9D968-3BD4-52C9-12DB-782B202B6B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A8BDE5-D56E-055D-ABFF-21B0CEF67AB9}"/>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FF4EFC-DD0E-FFAA-5C99-76BC5AB6E373}"/>
              </a:ext>
            </a:extLst>
          </p:cNvPr>
          <p:cNvSpPr txBox="1"/>
          <p:nvPr/>
        </p:nvSpPr>
        <p:spPr>
          <a:xfrm>
            <a:off x="2704962" y="174212"/>
            <a:ext cx="72894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The Political Activity &amp; Digital Media : </a:t>
            </a:r>
          </a:p>
        </p:txBody>
      </p:sp>
      <p:sp>
        <p:nvSpPr>
          <p:cNvPr id="5" name="Rectangle 4">
            <a:extLst>
              <a:ext uri="{FF2B5EF4-FFF2-40B4-BE49-F238E27FC236}">
                <a16:creationId xmlns:a16="http://schemas.microsoft.com/office/drawing/2014/main" id="{39EF24F7-C056-0A6C-D2CC-B8240F8603FA}"/>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B73886A-F2C5-CC52-067E-22D23784B997}"/>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887C8377-F300-F4E6-1923-E56EC864A93F}"/>
              </a:ext>
            </a:extLst>
          </p:cNvPr>
          <p:cNvSpPr txBox="1"/>
          <p:nvPr/>
        </p:nvSpPr>
        <p:spPr>
          <a:xfrm>
            <a:off x="449188" y="924083"/>
            <a:ext cx="8402203"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the other hand,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provide new tools for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control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repression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networks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characterized by a state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passive participation</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which most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information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not in the hands of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individuals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generated it but rather used by other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actors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for purposes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outside of user control</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Individuals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passively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subject to this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power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regardless of their political intentions and expectations .</a:t>
            </a:r>
            <a:endPar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DEF8057B-5717-87AF-8510-D4E38FF592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32262DD1-F7D2-89D0-FEB9-89F02003A685}"/>
              </a:ext>
            </a:extLst>
          </p:cNvPr>
          <p:cNvPicPr>
            <a:picLocks noChangeAspect="1"/>
          </p:cNvPicPr>
          <p:nvPr/>
        </p:nvPicPr>
        <p:blipFill>
          <a:blip r:embed="rId3"/>
          <a:stretch>
            <a:fillRect/>
          </a:stretch>
        </p:blipFill>
        <p:spPr>
          <a:xfrm>
            <a:off x="9195702" y="1907202"/>
            <a:ext cx="2615411" cy="1853345"/>
          </a:xfrm>
          <a:prstGeom prst="rect">
            <a:avLst/>
          </a:prstGeom>
        </p:spPr>
      </p:pic>
    </p:spTree>
    <p:extLst>
      <p:ext uri="{BB962C8B-B14F-4D97-AF65-F5344CB8AC3E}">
        <p14:creationId xmlns:p14="http://schemas.microsoft.com/office/powerpoint/2010/main" val="1654698370"/>
      </p:ext>
    </p:extLst>
  </p:cSld>
  <p:clrMapOvr>
    <a:masterClrMapping/>
  </p:clrMapOvr>
  <mc:AlternateContent xmlns:mc="http://schemas.openxmlformats.org/markup-compatibility/2006" xmlns:p14="http://schemas.microsoft.com/office/powerpoint/2010/main">
    <mc:Choice Requires="p14">
      <p:transition p14:dur="10" advTm="82462"/>
    </mc:Choice>
    <mc:Fallback xmlns="">
      <p:transition advTm="8246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1B9F3-65AA-FB1B-707B-F59698B497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396E9F-0318-84F7-6A8B-14C75040BC65}"/>
              </a:ext>
            </a:extLst>
          </p:cNvPr>
          <p:cNvSpPr/>
          <p:nvPr/>
        </p:nvSpPr>
        <p:spPr>
          <a:xfrm>
            <a:off x="266940" y="729300"/>
            <a:ext cx="11752343" cy="59921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E7496F2-FF2A-3BF1-7FAF-F2A55DA67196}"/>
              </a:ext>
            </a:extLst>
          </p:cNvPr>
          <p:cNvSpPr txBox="1"/>
          <p:nvPr/>
        </p:nvSpPr>
        <p:spPr>
          <a:xfrm>
            <a:off x="2704962" y="174212"/>
            <a:ext cx="713398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The Political Activity &amp; Digital Media : </a:t>
            </a:r>
          </a:p>
        </p:txBody>
      </p:sp>
      <p:sp>
        <p:nvSpPr>
          <p:cNvPr id="5" name="Rectangle 4">
            <a:extLst>
              <a:ext uri="{FF2B5EF4-FFF2-40B4-BE49-F238E27FC236}">
                <a16:creationId xmlns:a16="http://schemas.microsoft.com/office/drawing/2014/main" id="{8EB94102-C622-FEC2-1A56-0B92BFB4165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CCF42DC-CCB0-5691-05F6-FD4B8C331CF6}"/>
              </a:ext>
            </a:extLst>
          </p:cNvPr>
          <p:cNvSpPr txBox="1"/>
          <p:nvPr/>
        </p:nvSpPr>
        <p:spPr>
          <a:xfrm>
            <a:off x="617281" y="209691"/>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2FCA8BA1-3877-CEBF-B894-CF0FA2B95525}"/>
              </a:ext>
            </a:extLst>
          </p:cNvPr>
          <p:cNvSpPr txBox="1"/>
          <p:nvPr/>
        </p:nvSpPr>
        <p:spPr>
          <a:xfrm>
            <a:off x="286682" y="1201082"/>
            <a:ext cx="8992914" cy="4455835"/>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activity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whether it is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access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a website,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search</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engine use,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interaction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on social media, or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exchange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messages via smartphone, leaves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traces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are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collected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monitored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 data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in fact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recorded, analyzed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used for purposes of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social control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or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profit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form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passive participation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created by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two</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distinct but interlinked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processes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pic>
        <p:nvPicPr>
          <p:cNvPr id="7" name="Graphic 21">
            <a:extLst>
              <a:ext uri="{FF2B5EF4-FFF2-40B4-BE49-F238E27FC236}">
                <a16:creationId xmlns:a16="http://schemas.microsoft.com/office/drawing/2014/main" id="{E68400A1-B4BC-6115-DB0E-C0AE5DB460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1AC68EA9-DBDB-AF5E-00AC-0D9FC35E78D6}"/>
              </a:ext>
            </a:extLst>
          </p:cNvPr>
          <p:cNvPicPr>
            <a:picLocks noChangeAspect="1"/>
          </p:cNvPicPr>
          <p:nvPr/>
        </p:nvPicPr>
        <p:blipFill>
          <a:blip r:embed="rId3"/>
          <a:stretch>
            <a:fillRect/>
          </a:stretch>
        </p:blipFill>
        <p:spPr>
          <a:xfrm>
            <a:off x="9491097" y="1234320"/>
            <a:ext cx="2365453" cy="2761727"/>
          </a:xfrm>
          <a:prstGeom prst="rect">
            <a:avLst/>
          </a:prstGeom>
        </p:spPr>
      </p:pic>
    </p:spTree>
    <p:extLst>
      <p:ext uri="{BB962C8B-B14F-4D97-AF65-F5344CB8AC3E}">
        <p14:creationId xmlns:p14="http://schemas.microsoft.com/office/powerpoint/2010/main" val="3223524861"/>
      </p:ext>
    </p:extLst>
  </p:cSld>
  <p:clrMapOvr>
    <a:masterClrMapping/>
  </p:clrMapOvr>
  <mc:AlternateContent xmlns:mc="http://schemas.openxmlformats.org/markup-compatibility/2006" xmlns:p14="http://schemas.microsoft.com/office/powerpoint/2010/main">
    <mc:Choice Requires="p14">
      <p:transition p14:dur="10" advTm="66200"/>
    </mc:Choice>
    <mc:Fallback xmlns="">
      <p:transition advTm="662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106FD9-6284-2A12-ABE1-473945494E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39FA35-A07F-A517-C927-A824C8D80027}"/>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15761DB-D7C0-8ADC-D82F-1512D02E4EDF}"/>
              </a:ext>
            </a:extLst>
          </p:cNvPr>
          <p:cNvSpPr txBox="1"/>
          <p:nvPr/>
        </p:nvSpPr>
        <p:spPr>
          <a:xfrm>
            <a:off x="2704962" y="174212"/>
            <a:ext cx="713398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The Political Activity &amp; Digital Media : </a:t>
            </a:r>
          </a:p>
        </p:txBody>
      </p:sp>
      <p:sp>
        <p:nvSpPr>
          <p:cNvPr id="5" name="Rectangle 4">
            <a:extLst>
              <a:ext uri="{FF2B5EF4-FFF2-40B4-BE49-F238E27FC236}">
                <a16:creationId xmlns:a16="http://schemas.microsoft.com/office/drawing/2014/main" id="{52834A26-FF6A-6D9B-4630-E06583EF67C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5587EE4-829A-EA82-48A8-BD07CDCEDBB4}"/>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85AE17FA-BDDC-A700-8E32-16E5890B601B}"/>
              </a:ext>
            </a:extLst>
          </p:cNvPr>
          <p:cNvSpPr txBox="1"/>
          <p:nvPr/>
        </p:nvSpPr>
        <p:spPr>
          <a:xfrm>
            <a:off x="431822" y="937930"/>
            <a:ext cx="7899233"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sng"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1- Data capture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a set of processes that use information extracted from the analysis of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user behavior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interaction to increase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efficiency of web companies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(Agre 1994).</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Google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uses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 data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from your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communications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via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Gmail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Google searches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your movements tracked through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Android phones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create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consumer profiles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then uses them to present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personalized advertising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individual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users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1026B762-1C59-8FF4-9650-484759B727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BB6862EE-CF15-A795-6F94-75F4C98DD6D2}"/>
              </a:ext>
            </a:extLst>
          </p:cNvPr>
          <p:cNvPicPr>
            <a:picLocks noChangeAspect="1"/>
          </p:cNvPicPr>
          <p:nvPr/>
        </p:nvPicPr>
        <p:blipFill>
          <a:blip r:embed="rId3"/>
          <a:stretch>
            <a:fillRect/>
          </a:stretch>
        </p:blipFill>
        <p:spPr>
          <a:xfrm>
            <a:off x="8718178" y="842603"/>
            <a:ext cx="3127519" cy="1676545"/>
          </a:xfrm>
          <a:prstGeom prst="rect">
            <a:avLst/>
          </a:prstGeom>
        </p:spPr>
      </p:pic>
      <p:pic>
        <p:nvPicPr>
          <p:cNvPr id="4" name="Picture 3">
            <a:extLst>
              <a:ext uri="{FF2B5EF4-FFF2-40B4-BE49-F238E27FC236}">
                <a16:creationId xmlns:a16="http://schemas.microsoft.com/office/drawing/2014/main" id="{BD496591-F64F-2FB6-9C00-E363595AF1CA}"/>
              </a:ext>
            </a:extLst>
          </p:cNvPr>
          <p:cNvPicPr>
            <a:picLocks noChangeAspect="1"/>
          </p:cNvPicPr>
          <p:nvPr/>
        </p:nvPicPr>
        <p:blipFill>
          <a:blip r:embed="rId4"/>
          <a:srcRect t="10701" b="14304"/>
          <a:stretch/>
        </p:blipFill>
        <p:spPr>
          <a:xfrm>
            <a:off x="9138681" y="2683746"/>
            <a:ext cx="2493480" cy="1047006"/>
          </a:xfrm>
          <a:prstGeom prst="rect">
            <a:avLst/>
          </a:prstGeom>
          <a:ln>
            <a:solidFill>
              <a:schemeClr val="accent1"/>
            </a:solidFill>
          </a:ln>
        </p:spPr>
      </p:pic>
      <p:pic>
        <p:nvPicPr>
          <p:cNvPr id="6" name="Picture 5">
            <a:extLst>
              <a:ext uri="{FF2B5EF4-FFF2-40B4-BE49-F238E27FC236}">
                <a16:creationId xmlns:a16="http://schemas.microsoft.com/office/drawing/2014/main" id="{D5D5AF7D-E76B-6BA9-4A52-06B1E7EF754B}"/>
              </a:ext>
            </a:extLst>
          </p:cNvPr>
          <p:cNvPicPr>
            <a:picLocks noChangeAspect="1"/>
          </p:cNvPicPr>
          <p:nvPr/>
        </p:nvPicPr>
        <p:blipFill>
          <a:blip r:embed="rId5"/>
          <a:stretch>
            <a:fillRect/>
          </a:stretch>
        </p:blipFill>
        <p:spPr>
          <a:xfrm>
            <a:off x="9193549" y="3895350"/>
            <a:ext cx="2383743" cy="1585097"/>
          </a:xfrm>
          <a:prstGeom prst="rect">
            <a:avLst/>
          </a:prstGeom>
          <a:ln>
            <a:solidFill>
              <a:schemeClr val="accent1"/>
            </a:solidFill>
          </a:ln>
        </p:spPr>
      </p:pic>
    </p:spTree>
    <p:extLst>
      <p:ext uri="{BB962C8B-B14F-4D97-AF65-F5344CB8AC3E}">
        <p14:creationId xmlns:p14="http://schemas.microsoft.com/office/powerpoint/2010/main" val="1553971143"/>
      </p:ext>
    </p:extLst>
  </p:cSld>
  <p:clrMapOvr>
    <a:masterClrMapping/>
  </p:clrMapOvr>
  <mc:AlternateContent xmlns:mc="http://schemas.openxmlformats.org/markup-compatibility/2006" xmlns:p14="http://schemas.microsoft.com/office/powerpoint/2010/main">
    <mc:Choice Requires="p14">
      <p:transition p14:dur="10" advTm="98469"/>
    </mc:Choice>
    <mc:Fallback xmlns="">
      <p:transition advTm="9846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41923-7317-CC29-B593-404A334BC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D44029-784F-F912-5EEB-2DB428C87943}"/>
              </a:ext>
            </a:extLst>
          </p:cNvPr>
          <p:cNvSpPr/>
          <p:nvPr/>
        </p:nvSpPr>
        <p:spPr>
          <a:xfrm>
            <a:off x="118872" y="871001"/>
            <a:ext cx="11892551"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ACD9C55-3240-0650-26B8-CFB6B224A05C}"/>
              </a:ext>
            </a:extLst>
          </p:cNvPr>
          <p:cNvSpPr txBox="1"/>
          <p:nvPr/>
        </p:nvSpPr>
        <p:spPr>
          <a:xfrm>
            <a:off x="2704962" y="174212"/>
            <a:ext cx="722542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The Political Activity &amp; Digital Media : </a:t>
            </a:r>
          </a:p>
        </p:txBody>
      </p:sp>
      <p:sp>
        <p:nvSpPr>
          <p:cNvPr id="5" name="Rectangle 4">
            <a:extLst>
              <a:ext uri="{FF2B5EF4-FFF2-40B4-BE49-F238E27FC236}">
                <a16:creationId xmlns:a16="http://schemas.microsoft.com/office/drawing/2014/main" id="{A2518F02-CA5B-A8EF-71BB-5769001FD8B6}"/>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2B50DF4-84DC-F08F-B5F3-8C7C73A56B71}"/>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lang="en-US" sz="2000" b="1" dirty="0">
                <a:solidFill>
                  <a:prstClr val="white"/>
                </a:solidFill>
                <a:latin typeface="Alexandria" charset="0"/>
                <a:cs typeface="Alexandria" charset="0"/>
              </a:rPr>
              <a:t>9</a:t>
            </a:r>
            <a:endPar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4E140B4B-CD9D-C185-3109-C6DD0AE87E48}"/>
              </a:ext>
            </a:extLst>
          </p:cNvPr>
          <p:cNvSpPr txBox="1"/>
          <p:nvPr/>
        </p:nvSpPr>
        <p:spPr>
          <a:xfrm>
            <a:off x="322968" y="1201082"/>
            <a:ext cx="8506223" cy="4455835"/>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2- </a:t>
            </a:r>
            <a:r>
              <a:rPr kumimoji="0" lang="en-US" sz="2400" b="1" i="0" u="sng"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Surveillance</a:t>
            </a:r>
            <a:r>
              <a:rPr kumimoji="0" lang="en-US" sz="2400" b="0"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a process of data collection and analysis undertaken by public or private actors in order to control the behavior of individuals.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many cases,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governments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use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agreements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with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web corporations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access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data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on their citizens.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While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corporate data capture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allows the modification and improvement of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 experience</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surveillance</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covert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not perceptible by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427C505F-F588-507F-515B-C4E1CBEAFB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0CD115ED-4C03-92E0-F52C-0A5E49B1F9D5}"/>
              </a:ext>
            </a:extLst>
          </p:cNvPr>
          <p:cNvPicPr>
            <a:picLocks noChangeAspect="1"/>
          </p:cNvPicPr>
          <p:nvPr/>
        </p:nvPicPr>
        <p:blipFill>
          <a:blip r:embed="rId3"/>
          <a:stretch>
            <a:fillRect/>
          </a:stretch>
        </p:blipFill>
        <p:spPr>
          <a:xfrm>
            <a:off x="9082919" y="1654950"/>
            <a:ext cx="2786113" cy="2615411"/>
          </a:xfrm>
          <a:prstGeom prst="rect">
            <a:avLst/>
          </a:prstGeom>
        </p:spPr>
      </p:pic>
    </p:spTree>
    <p:extLst>
      <p:ext uri="{BB962C8B-B14F-4D97-AF65-F5344CB8AC3E}">
        <p14:creationId xmlns:p14="http://schemas.microsoft.com/office/powerpoint/2010/main" val="2272212624"/>
      </p:ext>
    </p:extLst>
  </p:cSld>
  <p:clrMapOvr>
    <a:masterClrMapping/>
  </p:clrMapOvr>
  <mc:AlternateContent xmlns:mc="http://schemas.openxmlformats.org/markup-compatibility/2006" xmlns:p14="http://schemas.microsoft.com/office/powerpoint/2010/main">
    <mc:Choice Requires="p14">
      <p:transition p14:dur="10" advTm="132179"/>
    </mc:Choice>
    <mc:Fallback xmlns="">
      <p:transition advTm="13217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692DF-2374-B3F6-7367-2DADF0F4E2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AEDA0E-FB42-49A1-001B-9FBCE2791BFB}"/>
              </a:ext>
            </a:extLst>
          </p:cNvPr>
          <p:cNvSpPr/>
          <p:nvPr/>
        </p:nvSpPr>
        <p:spPr>
          <a:xfrm>
            <a:off x="100584" y="799640"/>
            <a:ext cx="11918699"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42ACC9-E4E6-62C6-BB77-03ED2C276CFF}"/>
              </a:ext>
            </a:extLst>
          </p:cNvPr>
          <p:cNvSpPr txBox="1"/>
          <p:nvPr/>
        </p:nvSpPr>
        <p:spPr>
          <a:xfrm>
            <a:off x="2704962" y="174212"/>
            <a:ext cx="737344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Surveillance : </a:t>
            </a:r>
          </a:p>
        </p:txBody>
      </p:sp>
      <p:sp>
        <p:nvSpPr>
          <p:cNvPr id="5" name="Rectangle 4">
            <a:extLst>
              <a:ext uri="{FF2B5EF4-FFF2-40B4-BE49-F238E27FC236}">
                <a16:creationId xmlns:a16="http://schemas.microsoft.com/office/drawing/2014/main" id="{9580B588-86E9-E39B-6C61-44E9C727DFC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6019B3E-C059-BFAE-B58C-180385C1C30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89B7A528-B5F7-30DA-C8DF-98DC05675796}"/>
              </a:ext>
            </a:extLst>
          </p:cNvPr>
          <p:cNvSpPr txBox="1"/>
          <p:nvPr/>
        </p:nvSpPr>
        <p:spPr>
          <a:xfrm>
            <a:off x="100584" y="799640"/>
            <a:ext cx="8586215" cy="5866799"/>
          </a:xfrm>
          <a:prstGeom prst="rect">
            <a:avLst/>
          </a:prstGeom>
          <a:noFill/>
        </p:spPr>
        <p:txBody>
          <a:bodyPr wrap="square" rtlCol="0">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1970s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French historian and philosopher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Michel Foucault</a:t>
            </a:r>
            <a:r>
              <a:rPr kumimoji="0" lang="en-US" sz="23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described the birth of a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disciplinary society</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characterized by the pervasiveness of institutions dedicated to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observing and normalizing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citizens’ behavior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(1977). </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describe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disciplinary power</a:t>
            </a:r>
            <a:r>
              <a:rPr kumimoji="0" lang="en-US" sz="23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Foucault</a:t>
            </a:r>
            <a:r>
              <a:rPr kumimoji="0" lang="en-US" sz="23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used the example of the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Panopticon</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prison</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designed in the eighteenth century by the English philosopher and jurist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Jeremy Bentham</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architecture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this building allows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one person to control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all the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prisoners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are always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visible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but are not able to tell whether they are being observed.</a:t>
            </a:r>
          </a:p>
        </p:txBody>
      </p:sp>
      <p:pic>
        <p:nvPicPr>
          <p:cNvPr id="7" name="Graphic 21">
            <a:extLst>
              <a:ext uri="{FF2B5EF4-FFF2-40B4-BE49-F238E27FC236}">
                <a16:creationId xmlns:a16="http://schemas.microsoft.com/office/drawing/2014/main" id="{F33C1415-736E-E592-A982-3E303A40A7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857B5319-1F23-41CD-B170-BBF5DFC6213E}"/>
              </a:ext>
            </a:extLst>
          </p:cNvPr>
          <p:cNvPicPr>
            <a:picLocks noChangeAspect="1"/>
          </p:cNvPicPr>
          <p:nvPr/>
        </p:nvPicPr>
        <p:blipFill>
          <a:blip r:embed="rId3"/>
          <a:stretch>
            <a:fillRect/>
          </a:stretch>
        </p:blipFill>
        <p:spPr>
          <a:xfrm>
            <a:off x="9266076" y="924084"/>
            <a:ext cx="2536156" cy="1804572"/>
          </a:xfrm>
          <a:prstGeom prst="rect">
            <a:avLst/>
          </a:prstGeom>
        </p:spPr>
      </p:pic>
      <p:pic>
        <p:nvPicPr>
          <p:cNvPr id="6" name="Picture 5">
            <a:extLst>
              <a:ext uri="{FF2B5EF4-FFF2-40B4-BE49-F238E27FC236}">
                <a16:creationId xmlns:a16="http://schemas.microsoft.com/office/drawing/2014/main" id="{C1C3F7B2-64CE-F70D-9B17-DF270574C444}"/>
              </a:ext>
            </a:extLst>
          </p:cNvPr>
          <p:cNvPicPr>
            <a:picLocks noChangeAspect="1"/>
          </p:cNvPicPr>
          <p:nvPr/>
        </p:nvPicPr>
        <p:blipFill>
          <a:blip r:embed="rId4"/>
          <a:stretch>
            <a:fillRect/>
          </a:stretch>
        </p:blipFill>
        <p:spPr>
          <a:xfrm>
            <a:off x="9116711" y="2858626"/>
            <a:ext cx="2834886" cy="2292295"/>
          </a:xfrm>
          <a:prstGeom prst="rect">
            <a:avLst/>
          </a:prstGeom>
        </p:spPr>
      </p:pic>
    </p:spTree>
    <p:extLst>
      <p:ext uri="{BB962C8B-B14F-4D97-AF65-F5344CB8AC3E}">
        <p14:creationId xmlns:p14="http://schemas.microsoft.com/office/powerpoint/2010/main" val="3552905585"/>
      </p:ext>
    </p:extLst>
  </p:cSld>
  <p:clrMapOvr>
    <a:masterClrMapping/>
  </p:clrMapOvr>
  <mc:AlternateContent xmlns:mc="http://schemas.openxmlformats.org/markup-compatibility/2006" xmlns:p14="http://schemas.microsoft.com/office/powerpoint/2010/main">
    <mc:Choice Requires="p14">
      <p:transition p14:dur="10" advTm="55411"/>
    </mc:Choice>
    <mc:Fallback xmlns="">
      <p:transition advTm="5541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766528-E09D-BFDA-F9D2-3269A06A4B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516457-BE4E-C6E7-4FE5-64E892252994}"/>
              </a:ext>
            </a:extLst>
          </p:cNvPr>
          <p:cNvSpPr/>
          <p:nvPr/>
        </p:nvSpPr>
        <p:spPr>
          <a:xfrm>
            <a:off x="180577" y="761974"/>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B04ED30-0BB5-D1E6-C051-BE1F69143874}"/>
              </a:ext>
            </a:extLst>
          </p:cNvPr>
          <p:cNvSpPr txBox="1"/>
          <p:nvPr/>
        </p:nvSpPr>
        <p:spPr>
          <a:xfrm>
            <a:off x="2704962" y="174212"/>
            <a:ext cx="724370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Surveillance : </a:t>
            </a:r>
          </a:p>
        </p:txBody>
      </p:sp>
      <p:sp>
        <p:nvSpPr>
          <p:cNvPr id="5" name="Rectangle 4">
            <a:extLst>
              <a:ext uri="{FF2B5EF4-FFF2-40B4-BE49-F238E27FC236}">
                <a16:creationId xmlns:a16="http://schemas.microsoft.com/office/drawing/2014/main" id="{BD99065C-9903-3302-B9A4-B2FC23FF7F4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829861-24EE-D8AB-AE81-303EE7B6ACAA}"/>
              </a:ext>
            </a:extLst>
          </p:cNvPr>
          <p:cNvSpPr txBox="1"/>
          <p:nvPr/>
        </p:nvSpPr>
        <p:spPr>
          <a:xfrm>
            <a:off x="669382" y="171054"/>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4F994C3D-BEAD-FEC8-C6A7-4C33C414EF11}"/>
              </a:ext>
            </a:extLst>
          </p:cNvPr>
          <p:cNvSpPr txBox="1"/>
          <p:nvPr/>
        </p:nvSpPr>
        <p:spPr>
          <a:xfrm>
            <a:off x="375230" y="971568"/>
            <a:ext cx="8723050"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Similarly,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modern disciplinary society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analyzed by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Foucault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was based on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institutional control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over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individuals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Another French philosopher,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Gilles Deleuze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has proposed that the contemporary era is characterized by the transition to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society of control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which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power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exercised through continuous and instantaneous control of the population, and even spread in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brains and bodies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citizens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(1992). </a:t>
            </a:r>
          </a:p>
        </p:txBody>
      </p:sp>
      <p:pic>
        <p:nvPicPr>
          <p:cNvPr id="7" name="Graphic 21">
            <a:extLst>
              <a:ext uri="{FF2B5EF4-FFF2-40B4-BE49-F238E27FC236}">
                <a16:creationId xmlns:a16="http://schemas.microsoft.com/office/drawing/2014/main" id="{F1BC7DCB-6F17-1341-A85F-7403A6A3B1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73E580C6-AD8D-2E9A-1E45-D31D962C04BE}"/>
              </a:ext>
            </a:extLst>
          </p:cNvPr>
          <p:cNvPicPr>
            <a:picLocks noChangeAspect="1"/>
          </p:cNvPicPr>
          <p:nvPr/>
        </p:nvPicPr>
        <p:blipFill>
          <a:blip r:embed="rId3"/>
          <a:stretch>
            <a:fillRect/>
          </a:stretch>
        </p:blipFill>
        <p:spPr>
          <a:xfrm>
            <a:off x="9680360" y="816838"/>
            <a:ext cx="2030144" cy="2255716"/>
          </a:xfrm>
          <a:prstGeom prst="rect">
            <a:avLst/>
          </a:prstGeom>
        </p:spPr>
      </p:pic>
      <p:pic>
        <p:nvPicPr>
          <p:cNvPr id="6" name="Picture 5">
            <a:extLst>
              <a:ext uri="{FF2B5EF4-FFF2-40B4-BE49-F238E27FC236}">
                <a16:creationId xmlns:a16="http://schemas.microsoft.com/office/drawing/2014/main" id="{FA095B84-9699-97D1-D65A-C42A6530F8B9}"/>
              </a:ext>
            </a:extLst>
          </p:cNvPr>
          <p:cNvPicPr>
            <a:picLocks noChangeAspect="1"/>
          </p:cNvPicPr>
          <p:nvPr/>
        </p:nvPicPr>
        <p:blipFill>
          <a:blip r:embed="rId4"/>
          <a:srcRect b="10450"/>
          <a:stretch/>
        </p:blipFill>
        <p:spPr>
          <a:xfrm>
            <a:off x="9649877" y="3199486"/>
            <a:ext cx="2060627" cy="1992688"/>
          </a:xfrm>
          <a:prstGeom prst="rect">
            <a:avLst/>
          </a:prstGeom>
        </p:spPr>
      </p:pic>
    </p:spTree>
    <p:extLst>
      <p:ext uri="{BB962C8B-B14F-4D97-AF65-F5344CB8AC3E}">
        <p14:creationId xmlns:p14="http://schemas.microsoft.com/office/powerpoint/2010/main" val="545586298"/>
      </p:ext>
    </p:extLst>
  </p:cSld>
  <p:clrMapOvr>
    <a:masterClrMapping/>
  </p:clrMapOvr>
  <mc:AlternateContent xmlns:mc="http://schemas.openxmlformats.org/markup-compatibility/2006" xmlns:p14="http://schemas.microsoft.com/office/powerpoint/2010/main">
    <mc:Choice Requires="p14">
      <p:transition p14:dur="10" advTm="41378"/>
    </mc:Choice>
    <mc:Fallback xmlns="">
      <p:transition advTm="4137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14977-383E-925D-E294-C789217AC4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F8998C-0E82-0653-7BA6-F50B6D97AAAD}"/>
              </a:ext>
            </a:extLst>
          </p:cNvPr>
          <p:cNvSpPr/>
          <p:nvPr/>
        </p:nvSpPr>
        <p:spPr>
          <a:xfrm>
            <a:off x="266940" y="704883"/>
            <a:ext cx="11752343" cy="6016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549B070-D38D-A345-83F7-986ADCDA572B}"/>
              </a:ext>
            </a:extLst>
          </p:cNvPr>
          <p:cNvSpPr txBox="1"/>
          <p:nvPr/>
        </p:nvSpPr>
        <p:spPr>
          <a:xfrm>
            <a:off x="2704962" y="138064"/>
            <a:ext cx="709740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Surveillance : </a:t>
            </a:r>
          </a:p>
        </p:txBody>
      </p:sp>
      <p:sp>
        <p:nvSpPr>
          <p:cNvPr id="5" name="Rectangle 4">
            <a:extLst>
              <a:ext uri="{FF2B5EF4-FFF2-40B4-BE49-F238E27FC236}">
                <a16:creationId xmlns:a16="http://schemas.microsoft.com/office/drawing/2014/main" id="{F93CB321-CDF8-D07C-CD13-A93D27B16DA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33F8874-6A59-84C4-6AF2-6457FCD0863E}"/>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2FC933D6-1D57-7D3B-A649-83F4DBF8E6BC}"/>
              </a:ext>
            </a:extLst>
          </p:cNvPr>
          <p:cNvSpPr txBox="1"/>
          <p:nvPr/>
        </p:nvSpPr>
        <p:spPr>
          <a:xfrm>
            <a:off x="433708" y="931252"/>
            <a:ext cx="8609708"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Several authors have referred to Foucault and Deleuze in order to interpret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surveillance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processes carried out through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technologies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particular since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2010s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later on, in reaction to revelations about the depth and reach of today’s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surveillance systems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2013</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American computer programmer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Edward Snowden</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revealed to the world the existence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secret spying programs</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put in place by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National Security Agency (NSA</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US government agency. </a:t>
            </a:r>
          </a:p>
        </p:txBody>
      </p:sp>
      <p:pic>
        <p:nvPicPr>
          <p:cNvPr id="7" name="Graphic 21">
            <a:extLst>
              <a:ext uri="{FF2B5EF4-FFF2-40B4-BE49-F238E27FC236}">
                <a16:creationId xmlns:a16="http://schemas.microsoft.com/office/drawing/2014/main" id="{621E2D8E-60C3-31EC-222E-CB2AE3B2BB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9B381B46-C8B8-22B7-7FC7-9710FD4312D5}"/>
              </a:ext>
            </a:extLst>
          </p:cNvPr>
          <p:cNvPicPr>
            <a:picLocks noChangeAspect="1"/>
          </p:cNvPicPr>
          <p:nvPr/>
        </p:nvPicPr>
        <p:blipFill>
          <a:blip r:embed="rId3"/>
          <a:stretch>
            <a:fillRect/>
          </a:stretch>
        </p:blipFill>
        <p:spPr>
          <a:xfrm>
            <a:off x="9704756" y="807025"/>
            <a:ext cx="1743607" cy="2121592"/>
          </a:xfrm>
          <a:prstGeom prst="rect">
            <a:avLst/>
          </a:prstGeom>
        </p:spPr>
      </p:pic>
      <p:pic>
        <p:nvPicPr>
          <p:cNvPr id="6" name="Picture 5">
            <a:extLst>
              <a:ext uri="{FF2B5EF4-FFF2-40B4-BE49-F238E27FC236}">
                <a16:creationId xmlns:a16="http://schemas.microsoft.com/office/drawing/2014/main" id="{7A2603CD-460B-3C47-5DD7-781BE5BE55C9}"/>
              </a:ext>
            </a:extLst>
          </p:cNvPr>
          <p:cNvPicPr>
            <a:picLocks noChangeAspect="1"/>
          </p:cNvPicPr>
          <p:nvPr/>
        </p:nvPicPr>
        <p:blipFill>
          <a:blip r:embed="rId4"/>
          <a:stretch>
            <a:fillRect/>
          </a:stretch>
        </p:blipFill>
        <p:spPr>
          <a:xfrm>
            <a:off x="9500521" y="3030759"/>
            <a:ext cx="2152075" cy="2127688"/>
          </a:xfrm>
          <a:prstGeom prst="rect">
            <a:avLst/>
          </a:prstGeom>
        </p:spPr>
      </p:pic>
    </p:spTree>
    <p:extLst>
      <p:ext uri="{BB962C8B-B14F-4D97-AF65-F5344CB8AC3E}">
        <p14:creationId xmlns:p14="http://schemas.microsoft.com/office/powerpoint/2010/main" val="1092713799"/>
      </p:ext>
    </p:extLst>
  </p:cSld>
  <p:clrMapOvr>
    <a:masterClrMapping/>
  </p:clrMapOvr>
  <mc:AlternateContent xmlns:mc="http://schemas.openxmlformats.org/markup-compatibility/2006" xmlns:p14="http://schemas.microsoft.com/office/powerpoint/2010/main">
    <mc:Choice Requires="p14">
      <p:transition p14:dur="10" advTm="45187"/>
    </mc:Choice>
    <mc:Fallback xmlns="">
      <p:transition advTm="4518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A66FD-C920-19C6-CA00-1C4A5A0423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E14145-A7A5-3A35-EE96-61D8B287037C}"/>
              </a:ext>
            </a:extLst>
          </p:cNvPr>
          <p:cNvSpPr/>
          <p:nvPr/>
        </p:nvSpPr>
        <p:spPr>
          <a:xfrm>
            <a:off x="100584" y="697432"/>
            <a:ext cx="11918699" cy="60240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3403298-207A-2E7A-3F72-7FD1C8EBE531}"/>
              </a:ext>
            </a:extLst>
          </p:cNvPr>
          <p:cNvSpPr txBox="1"/>
          <p:nvPr/>
        </p:nvSpPr>
        <p:spPr>
          <a:xfrm>
            <a:off x="2704962" y="174212"/>
            <a:ext cx="738086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Surveillance : </a:t>
            </a:r>
          </a:p>
        </p:txBody>
      </p:sp>
      <p:sp>
        <p:nvSpPr>
          <p:cNvPr id="5" name="Rectangle 4">
            <a:extLst>
              <a:ext uri="{FF2B5EF4-FFF2-40B4-BE49-F238E27FC236}">
                <a16:creationId xmlns:a16="http://schemas.microsoft.com/office/drawing/2014/main" id="{E3B6E601-BF2D-B811-6308-1BC0329C9B3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A1F1EF4-21DF-3441-7707-DBE25C6E0F18}"/>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8A9389AA-EDE2-FBCF-DE7B-105E540E88C9}"/>
              </a:ext>
            </a:extLst>
          </p:cNvPr>
          <p:cNvSpPr txBox="1"/>
          <p:nvPr/>
        </p:nvSpPr>
        <p:spPr>
          <a:xfrm>
            <a:off x="580782" y="759822"/>
            <a:ext cx="10561319"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Thanks to Snowden’s revelations, as well as further information that emerged later, we know that several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Western governments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particularly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operate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surveillance systems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allow them to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record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all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phone and online interactions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systems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often used without the mandate of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court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(Greenwald 2014).</a:t>
            </a:r>
          </a:p>
        </p:txBody>
      </p:sp>
      <p:pic>
        <p:nvPicPr>
          <p:cNvPr id="7" name="Graphic 21">
            <a:extLst>
              <a:ext uri="{FF2B5EF4-FFF2-40B4-BE49-F238E27FC236}">
                <a16:creationId xmlns:a16="http://schemas.microsoft.com/office/drawing/2014/main" id="{9FAE8206-B4B2-4CA3-2EFB-172520132A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7F7C5CA6-9C29-4AD4-D830-2D904C60EED4}"/>
              </a:ext>
            </a:extLst>
          </p:cNvPr>
          <p:cNvPicPr>
            <a:picLocks noChangeAspect="1"/>
          </p:cNvPicPr>
          <p:nvPr/>
        </p:nvPicPr>
        <p:blipFill>
          <a:blip r:embed="rId3"/>
          <a:stretch>
            <a:fillRect/>
          </a:stretch>
        </p:blipFill>
        <p:spPr>
          <a:xfrm>
            <a:off x="4645153" y="4019583"/>
            <a:ext cx="3164098" cy="2469094"/>
          </a:xfrm>
          <a:prstGeom prst="rect">
            <a:avLst/>
          </a:prstGeom>
        </p:spPr>
      </p:pic>
    </p:spTree>
    <p:extLst>
      <p:ext uri="{BB962C8B-B14F-4D97-AF65-F5344CB8AC3E}">
        <p14:creationId xmlns:p14="http://schemas.microsoft.com/office/powerpoint/2010/main" val="3416946899"/>
      </p:ext>
    </p:extLst>
  </p:cSld>
  <p:clrMapOvr>
    <a:masterClrMapping/>
  </p:clrMapOvr>
  <mc:AlternateContent xmlns:mc="http://schemas.openxmlformats.org/markup-compatibility/2006" xmlns:p14="http://schemas.microsoft.com/office/powerpoint/2010/main">
    <mc:Choice Requires="p14">
      <p:transition p14:dur="10" advTm="60223"/>
    </mc:Choice>
    <mc:Fallback xmlns="">
      <p:transition advTm="6022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8731F-1300-DC4B-3E3F-DA854848CA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C20CC4-043E-25C5-84C8-E391DAC1DE11}"/>
              </a:ext>
            </a:extLst>
          </p:cNvPr>
          <p:cNvSpPr/>
          <p:nvPr/>
        </p:nvSpPr>
        <p:spPr>
          <a:xfrm>
            <a:off x="109728" y="697432"/>
            <a:ext cx="11909555" cy="60240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72AB06-5969-7FB9-F843-066777D88FB5}"/>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Surveillance : </a:t>
            </a:r>
          </a:p>
        </p:txBody>
      </p:sp>
      <p:sp>
        <p:nvSpPr>
          <p:cNvPr id="5" name="Rectangle 4">
            <a:extLst>
              <a:ext uri="{FF2B5EF4-FFF2-40B4-BE49-F238E27FC236}">
                <a16:creationId xmlns:a16="http://schemas.microsoft.com/office/drawing/2014/main" id="{1C5991CE-4286-3266-6AED-6015A3014052}"/>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4A2E24A-589E-7185-0652-4E5A8ECE977B}"/>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A7902AD3-EF4D-90CF-633A-87DD262C9FEE}"/>
              </a:ext>
            </a:extLst>
          </p:cNvPr>
          <p:cNvSpPr txBox="1"/>
          <p:nvPr/>
        </p:nvSpPr>
        <p:spPr>
          <a:xfrm>
            <a:off x="180577" y="697432"/>
            <a:ext cx="9676655" cy="556383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Surveillance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processes depend on the cooperation of large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web</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corporations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which have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access to the data generated by users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capture it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improve their services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or provide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personalized advertising</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Thanks to this collaboration,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state agencies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can, for example, turn on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camera and microphone of any laptop or smartphone</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use them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spy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on a person without their knowledge.</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agencies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have created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databases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contain information on all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communications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in some cases have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access to data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about the movements of users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mobile phones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with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GPS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D2435918-E9B5-8CAF-3412-B9483165D4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8134726F-3E31-F824-9241-9AB7A260734B}"/>
              </a:ext>
            </a:extLst>
          </p:cNvPr>
          <p:cNvPicPr>
            <a:picLocks noChangeAspect="1"/>
          </p:cNvPicPr>
          <p:nvPr/>
        </p:nvPicPr>
        <p:blipFill>
          <a:blip r:embed="rId3"/>
          <a:stretch>
            <a:fillRect/>
          </a:stretch>
        </p:blipFill>
        <p:spPr>
          <a:xfrm>
            <a:off x="9959098" y="889792"/>
            <a:ext cx="1958318" cy="1782210"/>
          </a:xfrm>
          <a:prstGeom prst="rect">
            <a:avLst/>
          </a:prstGeom>
        </p:spPr>
      </p:pic>
      <p:pic>
        <p:nvPicPr>
          <p:cNvPr id="6" name="Picture 5">
            <a:extLst>
              <a:ext uri="{FF2B5EF4-FFF2-40B4-BE49-F238E27FC236}">
                <a16:creationId xmlns:a16="http://schemas.microsoft.com/office/drawing/2014/main" id="{A875CBB4-E1B8-9A08-C453-4F1A5C3E8274}"/>
              </a:ext>
            </a:extLst>
          </p:cNvPr>
          <p:cNvPicPr>
            <a:picLocks noChangeAspect="1"/>
          </p:cNvPicPr>
          <p:nvPr/>
        </p:nvPicPr>
        <p:blipFill>
          <a:blip r:embed="rId4"/>
          <a:stretch>
            <a:fillRect/>
          </a:stretch>
        </p:blipFill>
        <p:spPr>
          <a:xfrm>
            <a:off x="10136564" y="2883604"/>
            <a:ext cx="1603387" cy="1609483"/>
          </a:xfrm>
          <a:prstGeom prst="rect">
            <a:avLst/>
          </a:prstGeom>
        </p:spPr>
      </p:pic>
    </p:spTree>
    <p:extLst>
      <p:ext uri="{BB962C8B-B14F-4D97-AF65-F5344CB8AC3E}">
        <p14:creationId xmlns:p14="http://schemas.microsoft.com/office/powerpoint/2010/main" val="2702357894"/>
      </p:ext>
    </p:extLst>
  </p:cSld>
  <p:clrMapOvr>
    <a:masterClrMapping/>
  </p:clrMapOvr>
  <mc:AlternateContent xmlns:mc="http://schemas.openxmlformats.org/markup-compatibility/2006" xmlns:p14="http://schemas.microsoft.com/office/powerpoint/2010/main">
    <mc:Choice Requires="p14">
      <p:transition p14:dur="10" advTm="60395"/>
    </mc:Choice>
    <mc:Fallback xmlns="">
      <p:transition advTm="6039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E05E60-8A4D-2526-279A-6270EEA819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BA0130-9850-D2C5-7F27-EBE7B69BAB86}"/>
              </a:ext>
            </a:extLst>
          </p:cNvPr>
          <p:cNvSpPr/>
          <p:nvPr/>
        </p:nvSpPr>
        <p:spPr>
          <a:xfrm>
            <a:off x="25908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F77F228-C24C-92A9-1F4D-EC590B007F20}"/>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Surveillance : </a:t>
            </a:r>
          </a:p>
        </p:txBody>
      </p:sp>
      <p:sp>
        <p:nvSpPr>
          <p:cNvPr id="5" name="Rectangle 4">
            <a:extLst>
              <a:ext uri="{FF2B5EF4-FFF2-40B4-BE49-F238E27FC236}">
                <a16:creationId xmlns:a16="http://schemas.microsoft.com/office/drawing/2014/main" id="{AD72C75E-4E78-33F6-83A0-A8A8C4815A57}"/>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17E7D36-2118-59E6-2796-1809EB605C04}"/>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49AA73DC-768C-0139-8EB8-AF2086522761}"/>
              </a:ext>
            </a:extLst>
          </p:cNvPr>
          <p:cNvSpPr txBox="1"/>
          <p:nvPr/>
        </p:nvSpPr>
        <p:spPr>
          <a:xfrm>
            <a:off x="777211" y="888174"/>
            <a:ext cx="10149869"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Thanks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algorithms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analyze the collected data, both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web companies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surveillance agencies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can construct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profile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is, a statistical extrapolation used to recognize and interpret patterns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behavior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is the result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corporations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reliance on data capture and analytics as a core part of their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business model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pic>
        <p:nvPicPr>
          <p:cNvPr id="7" name="Graphic 21">
            <a:extLst>
              <a:ext uri="{FF2B5EF4-FFF2-40B4-BE49-F238E27FC236}">
                <a16:creationId xmlns:a16="http://schemas.microsoft.com/office/drawing/2014/main" id="{A5D54DC1-1A64-ED14-5103-8C4E82BE3E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D6660262-F831-3284-5733-A6F07033DD20}"/>
              </a:ext>
            </a:extLst>
          </p:cNvPr>
          <p:cNvPicPr>
            <a:picLocks noChangeAspect="1"/>
          </p:cNvPicPr>
          <p:nvPr/>
        </p:nvPicPr>
        <p:blipFill>
          <a:blip r:embed="rId3"/>
          <a:stretch>
            <a:fillRect/>
          </a:stretch>
        </p:blipFill>
        <p:spPr>
          <a:xfrm>
            <a:off x="4678180" y="4443502"/>
            <a:ext cx="2914141" cy="2194750"/>
          </a:xfrm>
          <a:prstGeom prst="rect">
            <a:avLst/>
          </a:prstGeom>
        </p:spPr>
      </p:pic>
    </p:spTree>
    <p:extLst>
      <p:ext uri="{BB962C8B-B14F-4D97-AF65-F5344CB8AC3E}">
        <p14:creationId xmlns:p14="http://schemas.microsoft.com/office/powerpoint/2010/main" val="3554352697"/>
      </p:ext>
    </p:extLst>
  </p:cSld>
  <p:clrMapOvr>
    <a:masterClrMapping/>
  </p:clrMapOvr>
  <mc:AlternateContent xmlns:mc="http://schemas.openxmlformats.org/markup-compatibility/2006" xmlns:p14="http://schemas.microsoft.com/office/powerpoint/2010/main">
    <mc:Choice Requires="p14">
      <p:transition p14:dur="10" advTm="46144"/>
    </mc:Choice>
    <mc:Fallback xmlns="">
      <p:transition advTm="4614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CA877D-FB82-5C58-36CB-DC8DCC6A42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5CD545-DA09-A178-4662-0B89CD16CBE4}"/>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63E02E2-5CBD-0349-55C5-171847B756DE}"/>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Surveillance : </a:t>
            </a:r>
          </a:p>
        </p:txBody>
      </p:sp>
      <p:sp>
        <p:nvSpPr>
          <p:cNvPr id="5" name="Rectangle 4">
            <a:extLst>
              <a:ext uri="{FF2B5EF4-FFF2-40B4-BE49-F238E27FC236}">
                <a16:creationId xmlns:a16="http://schemas.microsoft.com/office/drawing/2014/main" id="{D8E61637-6F25-E29E-FA7A-3183F01A9175}"/>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921A84B-3359-5D91-1182-1FE55019414E}"/>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2C218952-1AFA-E831-664A-F3D3708AE58F}"/>
              </a:ext>
            </a:extLst>
          </p:cNvPr>
          <p:cNvSpPr txBox="1"/>
          <p:nvPr/>
        </p:nvSpPr>
        <p:spPr>
          <a:xfrm>
            <a:off x="519142" y="905523"/>
            <a:ext cx="10874282"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2018</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further revelations about the intertwining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 surveillance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media commercial interests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surfaced.</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Guardian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released the so‐called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Cambridge Analytica Files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set of information revealing that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Facebook</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had sold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data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from millions of unknowing users to 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company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used them to influence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2016 US elections</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(Cadwalladr 2018). </a:t>
            </a:r>
          </a:p>
        </p:txBody>
      </p:sp>
      <p:pic>
        <p:nvPicPr>
          <p:cNvPr id="7" name="Graphic 21">
            <a:extLst>
              <a:ext uri="{FF2B5EF4-FFF2-40B4-BE49-F238E27FC236}">
                <a16:creationId xmlns:a16="http://schemas.microsoft.com/office/drawing/2014/main" id="{E7FE37D9-9984-4BC8-2843-06DCCEA9A3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AB6CB8D6-7AFB-48BF-C832-4DDD0E1C98F9}"/>
              </a:ext>
            </a:extLst>
          </p:cNvPr>
          <p:cNvPicPr>
            <a:picLocks noChangeAspect="1"/>
          </p:cNvPicPr>
          <p:nvPr/>
        </p:nvPicPr>
        <p:blipFill>
          <a:blip r:embed="rId3"/>
          <a:stretch>
            <a:fillRect/>
          </a:stretch>
        </p:blipFill>
        <p:spPr>
          <a:xfrm>
            <a:off x="4602350" y="4417961"/>
            <a:ext cx="2987299" cy="2237426"/>
          </a:xfrm>
          <a:prstGeom prst="rect">
            <a:avLst/>
          </a:prstGeom>
        </p:spPr>
      </p:pic>
    </p:spTree>
    <p:extLst>
      <p:ext uri="{BB962C8B-B14F-4D97-AF65-F5344CB8AC3E}">
        <p14:creationId xmlns:p14="http://schemas.microsoft.com/office/powerpoint/2010/main" val="1473277584"/>
      </p:ext>
    </p:extLst>
  </p:cSld>
  <p:clrMapOvr>
    <a:masterClrMapping/>
  </p:clrMapOvr>
  <mc:AlternateContent xmlns:mc="http://schemas.openxmlformats.org/markup-compatibility/2006" xmlns:p14="http://schemas.microsoft.com/office/powerpoint/2010/main">
    <mc:Choice Requires="p14">
      <p:transition p14:dur="10" advTm="44248"/>
    </mc:Choice>
    <mc:Fallback xmlns="">
      <p:transition advTm="4424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9BA4F-C25F-D7E1-D400-67CB41A61A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FA0C16-6531-EFD5-EE44-1C7409CAC8AE}"/>
              </a:ext>
            </a:extLst>
          </p:cNvPr>
          <p:cNvSpPr/>
          <p:nvPr/>
        </p:nvSpPr>
        <p:spPr>
          <a:xfrm>
            <a:off x="259080" y="777154"/>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F3E962C-950A-665F-27D7-2422CBB104F4}"/>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Surveillance : </a:t>
            </a:r>
          </a:p>
        </p:txBody>
      </p:sp>
      <p:sp>
        <p:nvSpPr>
          <p:cNvPr id="5" name="Rectangle 4">
            <a:extLst>
              <a:ext uri="{FF2B5EF4-FFF2-40B4-BE49-F238E27FC236}">
                <a16:creationId xmlns:a16="http://schemas.microsoft.com/office/drawing/2014/main" id="{F39A585A-322D-0791-E060-BA061D3C791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E099780-CD6A-FC93-E38C-A5B7BFB5800F}"/>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3B7A1FEC-C440-00CC-462B-70E9565AB2A1}"/>
              </a:ext>
            </a:extLst>
          </p:cNvPr>
          <p:cNvSpPr txBox="1"/>
          <p:nvPr/>
        </p:nvSpPr>
        <p:spPr>
          <a:xfrm>
            <a:off x="1095024" y="1127960"/>
            <a:ext cx="10001951" cy="27938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ability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corporations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such as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Google or Facebook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extract relevant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data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from any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human behavior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has prompted social theorists to use definitions such as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surveillance capitalism</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describe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economic systems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sustain surveillance (Zuboff 2016).</a:t>
            </a:r>
          </a:p>
        </p:txBody>
      </p:sp>
      <p:pic>
        <p:nvPicPr>
          <p:cNvPr id="7" name="Graphic 21">
            <a:extLst>
              <a:ext uri="{FF2B5EF4-FFF2-40B4-BE49-F238E27FC236}">
                <a16:creationId xmlns:a16="http://schemas.microsoft.com/office/drawing/2014/main" id="{A89708ED-515A-7753-B0D5-37F84062C1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7F936475-578B-50BB-FE9E-2F33A4E73B5C}"/>
              </a:ext>
            </a:extLst>
          </p:cNvPr>
          <p:cNvPicPr>
            <a:picLocks noChangeAspect="1"/>
          </p:cNvPicPr>
          <p:nvPr/>
        </p:nvPicPr>
        <p:blipFill>
          <a:blip r:embed="rId3"/>
          <a:stretch>
            <a:fillRect/>
          </a:stretch>
        </p:blipFill>
        <p:spPr>
          <a:xfrm>
            <a:off x="4375935" y="4139814"/>
            <a:ext cx="3718882" cy="2078916"/>
          </a:xfrm>
          <a:prstGeom prst="rect">
            <a:avLst/>
          </a:prstGeom>
        </p:spPr>
      </p:pic>
    </p:spTree>
    <p:extLst>
      <p:ext uri="{BB962C8B-B14F-4D97-AF65-F5344CB8AC3E}">
        <p14:creationId xmlns:p14="http://schemas.microsoft.com/office/powerpoint/2010/main" val="1348769078"/>
      </p:ext>
    </p:extLst>
  </p:cSld>
  <p:clrMapOvr>
    <a:masterClrMapping/>
  </p:clrMapOvr>
  <mc:AlternateContent xmlns:mc="http://schemas.openxmlformats.org/markup-compatibility/2006" xmlns:p14="http://schemas.microsoft.com/office/powerpoint/2010/main">
    <mc:Choice Requires="p14">
      <p:transition p14:dur="10" advTm="73036"/>
    </mc:Choice>
    <mc:Fallback xmlns="">
      <p:transition advTm="7303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10C214-5097-2EA2-05C8-97C16EEE8D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650ED3-5A67-BAC5-9654-33B16B69D58B}"/>
              </a:ext>
            </a:extLst>
          </p:cNvPr>
          <p:cNvSpPr/>
          <p:nvPr/>
        </p:nvSpPr>
        <p:spPr>
          <a:xfrm>
            <a:off x="180577" y="77470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FC4FB5E-618F-5F50-0C46-A9AA4B860766}"/>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Surveillance : </a:t>
            </a:r>
          </a:p>
        </p:txBody>
      </p:sp>
      <p:sp>
        <p:nvSpPr>
          <p:cNvPr id="5" name="Rectangle 4">
            <a:extLst>
              <a:ext uri="{FF2B5EF4-FFF2-40B4-BE49-F238E27FC236}">
                <a16:creationId xmlns:a16="http://schemas.microsoft.com/office/drawing/2014/main" id="{DA4DF73A-964F-181E-8807-C33DCB594EC7}"/>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3593C32-FE92-52EF-A357-BBA2B74CDE43}"/>
              </a:ext>
            </a:extLst>
          </p:cNvPr>
          <p:cNvSpPr txBox="1"/>
          <p:nvPr/>
        </p:nvSpPr>
        <p:spPr>
          <a:xfrm>
            <a:off x="559511" y="161486"/>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257F24FF-47A9-4514-7722-C73A512F9C2B}"/>
              </a:ext>
            </a:extLst>
          </p:cNvPr>
          <p:cNvSpPr txBox="1"/>
          <p:nvPr/>
        </p:nvSpPr>
        <p:spPr>
          <a:xfrm>
            <a:off x="259081" y="924083"/>
            <a:ext cx="8464296" cy="556383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the other hand,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surveillance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presented by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governments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useful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practice aimed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protecting society</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from criminal or terrorist activities.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However</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technologies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expanded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surveillance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the entire population, in a sense making concrete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society of control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imagined by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Deleuze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collection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masses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data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from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surveillance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cameras, emails, social media, web browsing, and phone calls is no longer targeted at individual suspects, but rather extended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all</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citizens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F0C4AC5D-5199-5096-BFB4-178766BA09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2FDDE795-1C47-630D-E953-0F1AF94C3EBE}"/>
              </a:ext>
            </a:extLst>
          </p:cNvPr>
          <p:cNvPicPr>
            <a:picLocks noChangeAspect="1"/>
          </p:cNvPicPr>
          <p:nvPr/>
        </p:nvPicPr>
        <p:blipFill>
          <a:blip r:embed="rId3"/>
          <a:stretch>
            <a:fillRect/>
          </a:stretch>
        </p:blipFill>
        <p:spPr>
          <a:xfrm>
            <a:off x="8898512" y="1808359"/>
            <a:ext cx="2859272" cy="1821809"/>
          </a:xfrm>
          <a:prstGeom prst="rect">
            <a:avLst/>
          </a:prstGeom>
        </p:spPr>
      </p:pic>
    </p:spTree>
    <p:extLst>
      <p:ext uri="{BB962C8B-B14F-4D97-AF65-F5344CB8AC3E}">
        <p14:creationId xmlns:p14="http://schemas.microsoft.com/office/powerpoint/2010/main" val="316032776"/>
      </p:ext>
    </p:extLst>
  </p:cSld>
  <p:clrMapOvr>
    <a:masterClrMapping/>
  </p:clrMapOvr>
  <mc:AlternateContent xmlns:mc="http://schemas.openxmlformats.org/markup-compatibility/2006" xmlns:p14="http://schemas.microsoft.com/office/powerpoint/2010/main">
    <mc:Choice Requires="p14">
      <p:transition p14:dur="10" advTm="56567"/>
    </mc:Choice>
    <mc:Fallback xmlns="">
      <p:transition advTm="5656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F4E724-BD71-225C-3399-F344055C5C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474601-79C1-9405-AAA0-360E6C2481AD}"/>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FEA540-00CF-CD74-E1D7-5305AD705634}"/>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Surveillance : </a:t>
            </a:r>
          </a:p>
        </p:txBody>
      </p:sp>
      <p:sp>
        <p:nvSpPr>
          <p:cNvPr id="5" name="Rectangle 4">
            <a:extLst>
              <a:ext uri="{FF2B5EF4-FFF2-40B4-BE49-F238E27FC236}">
                <a16:creationId xmlns:a16="http://schemas.microsoft.com/office/drawing/2014/main" id="{E14DB3EE-3A6B-D4F7-036A-904B6169CD2B}"/>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D75F755-D8CF-2C33-22B2-CC015B491F90}"/>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lang="en-US" sz="2000" b="1" dirty="0">
                <a:solidFill>
                  <a:prstClr val="white"/>
                </a:solidFill>
                <a:latin typeface="Alexandria" charset="0"/>
                <a:cs typeface="Alexandria" charset="0"/>
              </a:rPr>
              <a:t>9</a:t>
            </a:r>
            <a:endPar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0FBA6E54-6DBF-3BD6-300A-3081B99B9AF3}"/>
              </a:ext>
            </a:extLst>
          </p:cNvPr>
          <p:cNvSpPr txBox="1"/>
          <p:nvPr/>
        </p:nvSpPr>
        <p:spPr>
          <a:xfrm>
            <a:off x="416365" y="862030"/>
            <a:ext cx="8718491" cy="556383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Conversely,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resistance to surveillance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based on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technologies and actions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allow users to not produce data, or to make them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untraceable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not analyzable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growing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awareness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the pervasiveness of surveillance in digital environments has fostered forms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resistance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While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stricter regulation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remains the most important way to defend digital media users from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privacy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breaches,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individuals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can choose specific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strategies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resist</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surveillance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Some are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technical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404456B1-BEF0-4BEB-1639-0FFB5CBEE7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69B6D459-8B15-41E7-02A4-724275D188EA}"/>
              </a:ext>
            </a:extLst>
          </p:cNvPr>
          <p:cNvPicPr>
            <a:picLocks noChangeAspect="1"/>
          </p:cNvPicPr>
          <p:nvPr/>
        </p:nvPicPr>
        <p:blipFill>
          <a:blip r:embed="rId4"/>
          <a:stretch>
            <a:fillRect/>
          </a:stretch>
        </p:blipFill>
        <p:spPr>
          <a:xfrm>
            <a:off x="9377220" y="1925118"/>
            <a:ext cx="2399699" cy="1849310"/>
          </a:xfrm>
          <a:prstGeom prst="rect">
            <a:avLst/>
          </a:prstGeom>
        </p:spPr>
      </p:pic>
    </p:spTree>
    <p:extLst>
      <p:ext uri="{BB962C8B-B14F-4D97-AF65-F5344CB8AC3E}">
        <p14:creationId xmlns:p14="http://schemas.microsoft.com/office/powerpoint/2010/main" val="1367257261"/>
      </p:ext>
    </p:extLst>
  </p:cSld>
  <p:clrMapOvr>
    <a:masterClrMapping/>
  </p:clrMapOvr>
  <mc:AlternateContent xmlns:mc="http://schemas.openxmlformats.org/markup-compatibility/2006" xmlns:p14="http://schemas.microsoft.com/office/powerpoint/2010/main">
    <mc:Choice Requires="p14">
      <p:transition p14:dur="10" advTm="32796"/>
    </mc:Choice>
    <mc:Fallback xmlns="">
      <p:transition advTm="3279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B67C60-F55C-619C-14CD-4527CC2B03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48F3C0-AB9E-DF46-600A-38CFD490FD23}"/>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164B3D3-963C-C646-5C59-449E0E765EA9}"/>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Surveillance : </a:t>
            </a:r>
          </a:p>
        </p:txBody>
      </p:sp>
      <p:sp>
        <p:nvSpPr>
          <p:cNvPr id="5" name="Rectangle 4">
            <a:extLst>
              <a:ext uri="{FF2B5EF4-FFF2-40B4-BE49-F238E27FC236}">
                <a16:creationId xmlns:a16="http://schemas.microsoft.com/office/drawing/2014/main" id="{8B94C9C8-1AD5-D905-2F7F-F8A20E06589A}"/>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A4DA34F-7771-022F-BAC9-03F6F5F4AF2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0EFAE7CE-8219-51B0-398B-7FC56D923017}"/>
              </a:ext>
            </a:extLst>
          </p:cNvPr>
          <p:cNvSpPr txBox="1"/>
          <p:nvPr/>
        </p:nvSpPr>
        <p:spPr>
          <a:xfrm>
            <a:off x="493676" y="827402"/>
            <a:ext cx="10927179"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Encryption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based on a set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coding techniques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allow a user to read a text only if they possess its key.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One of the most used technologies for the exchange of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encrypted emails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PGP</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Pretty Good Privacy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encryption system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which two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exchange deciphering keys that are generated for each message and thus are relatively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secure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E7C02DC4-2D9C-CE60-990C-10246B1FA5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E5A5660A-902E-D7EB-5426-4907527735D0}"/>
              </a:ext>
            </a:extLst>
          </p:cNvPr>
          <p:cNvPicPr>
            <a:picLocks noChangeAspect="1"/>
          </p:cNvPicPr>
          <p:nvPr/>
        </p:nvPicPr>
        <p:blipFill>
          <a:blip r:embed="rId3"/>
          <a:stretch>
            <a:fillRect/>
          </a:stretch>
        </p:blipFill>
        <p:spPr>
          <a:xfrm>
            <a:off x="2497569" y="4420964"/>
            <a:ext cx="2975106" cy="2097206"/>
          </a:xfrm>
          <a:prstGeom prst="rect">
            <a:avLst/>
          </a:prstGeom>
        </p:spPr>
      </p:pic>
      <p:pic>
        <p:nvPicPr>
          <p:cNvPr id="8" name="Picture 7">
            <a:extLst>
              <a:ext uri="{FF2B5EF4-FFF2-40B4-BE49-F238E27FC236}">
                <a16:creationId xmlns:a16="http://schemas.microsoft.com/office/drawing/2014/main" id="{246F8307-1E65-4AE2-5056-74D2310C3807}"/>
              </a:ext>
            </a:extLst>
          </p:cNvPr>
          <p:cNvPicPr>
            <a:picLocks noChangeAspect="1"/>
          </p:cNvPicPr>
          <p:nvPr/>
        </p:nvPicPr>
        <p:blipFill>
          <a:blip r:embed="rId4"/>
          <a:stretch>
            <a:fillRect/>
          </a:stretch>
        </p:blipFill>
        <p:spPr>
          <a:xfrm>
            <a:off x="6143111" y="4420964"/>
            <a:ext cx="2597121" cy="2097206"/>
          </a:xfrm>
          <a:prstGeom prst="rect">
            <a:avLst/>
          </a:prstGeom>
        </p:spPr>
      </p:pic>
    </p:spTree>
    <p:extLst>
      <p:ext uri="{BB962C8B-B14F-4D97-AF65-F5344CB8AC3E}">
        <p14:creationId xmlns:p14="http://schemas.microsoft.com/office/powerpoint/2010/main" val="2922358360"/>
      </p:ext>
    </p:extLst>
  </p:cSld>
  <p:clrMapOvr>
    <a:masterClrMapping/>
  </p:clrMapOvr>
  <mc:AlternateContent xmlns:mc="http://schemas.openxmlformats.org/markup-compatibility/2006" xmlns:p14="http://schemas.microsoft.com/office/powerpoint/2010/main">
    <mc:Choice Requires="p14">
      <p:transition p14:dur="10" advTm="49831"/>
    </mc:Choice>
    <mc:Fallback xmlns="">
      <p:transition advTm="4983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45CFB5-DA6C-DADF-62B4-E6B6BB6FA3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F2D9E7-5539-8051-F135-4E2932CCC582}"/>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746FD69-000F-F967-E198-06F04D0D1B21}"/>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Surveillance : </a:t>
            </a:r>
          </a:p>
        </p:txBody>
      </p:sp>
      <p:sp>
        <p:nvSpPr>
          <p:cNvPr id="5" name="Rectangle 4">
            <a:extLst>
              <a:ext uri="{FF2B5EF4-FFF2-40B4-BE49-F238E27FC236}">
                <a16:creationId xmlns:a16="http://schemas.microsoft.com/office/drawing/2014/main" id="{C93F6651-A752-EEC8-2F5F-15131EFE5D93}"/>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4AAF17A-939F-5813-07A2-313E8CD16687}"/>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5B24062B-24B0-B1AF-2EAC-08D85B71FE34}"/>
              </a:ext>
            </a:extLst>
          </p:cNvPr>
          <p:cNvSpPr txBox="1"/>
          <p:nvPr/>
        </p:nvSpPr>
        <p:spPr>
          <a:xfrm>
            <a:off x="402237" y="937930"/>
            <a:ext cx="8202268" cy="556383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Other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strategies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have to do with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individual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collective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choices.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Refusal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is choosing not to participate in the activities underpinned by commercial web services, may also be a form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resistance to surveillance</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other forms of uneven power.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some cases, the decision to abandon a dominant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platform such as Facebook may be a way to assert one’s individuality as a consumer rather than a politically oriented decision (Portwood‐</a:t>
            </a:r>
            <a:r>
              <a:rPr kumimoji="0" lang="en-US" sz="2400" b="0"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Stacer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2012).</a:t>
            </a:r>
          </a:p>
        </p:txBody>
      </p:sp>
      <p:pic>
        <p:nvPicPr>
          <p:cNvPr id="7" name="Graphic 21">
            <a:extLst>
              <a:ext uri="{FF2B5EF4-FFF2-40B4-BE49-F238E27FC236}">
                <a16:creationId xmlns:a16="http://schemas.microsoft.com/office/drawing/2014/main" id="{5FF019CF-924B-FFE0-80C0-5A30735AE6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8FFD104D-1061-8888-5E95-EE53A9560781}"/>
              </a:ext>
            </a:extLst>
          </p:cNvPr>
          <p:cNvPicPr>
            <a:picLocks noChangeAspect="1"/>
          </p:cNvPicPr>
          <p:nvPr/>
        </p:nvPicPr>
        <p:blipFill>
          <a:blip r:embed="rId3"/>
          <a:stretch>
            <a:fillRect/>
          </a:stretch>
        </p:blipFill>
        <p:spPr>
          <a:xfrm>
            <a:off x="8787762" y="1911081"/>
            <a:ext cx="3048264" cy="1963082"/>
          </a:xfrm>
          <a:prstGeom prst="rect">
            <a:avLst/>
          </a:prstGeom>
        </p:spPr>
      </p:pic>
    </p:spTree>
    <p:extLst>
      <p:ext uri="{BB962C8B-B14F-4D97-AF65-F5344CB8AC3E}">
        <p14:creationId xmlns:p14="http://schemas.microsoft.com/office/powerpoint/2010/main" val="2252571469"/>
      </p:ext>
    </p:extLst>
  </p:cSld>
  <p:clrMapOvr>
    <a:masterClrMapping/>
  </p:clrMapOvr>
  <mc:AlternateContent xmlns:mc="http://schemas.openxmlformats.org/markup-compatibility/2006" xmlns:p14="http://schemas.microsoft.com/office/powerpoint/2010/main">
    <mc:Choice Requires="p14">
      <p:transition p14:dur="10" advTm="49831"/>
    </mc:Choice>
    <mc:Fallback xmlns="">
      <p:transition advTm="4983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D096F7-DA3B-22DA-CC6B-AA1A1699AB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CE94D4-04EE-CCD5-B96D-2ABDD9F1881C}"/>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84FFB68-1C5D-5D36-8983-9A6321254756}"/>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Surveillance : </a:t>
            </a:r>
          </a:p>
        </p:txBody>
      </p:sp>
      <p:sp>
        <p:nvSpPr>
          <p:cNvPr id="5" name="Rectangle 4">
            <a:extLst>
              <a:ext uri="{FF2B5EF4-FFF2-40B4-BE49-F238E27FC236}">
                <a16:creationId xmlns:a16="http://schemas.microsoft.com/office/drawing/2014/main" id="{AA3D77F4-FA8D-7DBE-23D7-330766F614A5}"/>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CC653F-3C68-9192-47B0-7F681BA587C8}"/>
              </a:ext>
            </a:extLst>
          </p:cNvPr>
          <p:cNvSpPr txBox="1"/>
          <p:nvPr/>
        </p:nvSpPr>
        <p:spPr>
          <a:xfrm>
            <a:off x="559511" y="148371"/>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8" name="TextBox 47">
            <a:extLst>
              <a:ext uri="{FF2B5EF4-FFF2-40B4-BE49-F238E27FC236}">
                <a16:creationId xmlns:a16="http://schemas.microsoft.com/office/drawing/2014/main" id="{72CAB833-756E-8795-AB0F-E9B050F779EA}"/>
              </a:ext>
            </a:extLst>
          </p:cNvPr>
          <p:cNvSpPr txBox="1"/>
          <p:nvPr/>
        </p:nvSpPr>
        <p:spPr>
          <a:xfrm>
            <a:off x="402236" y="950487"/>
            <a:ext cx="8823039" cy="556383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Indeed,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refusal to participate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a known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commercial problem</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social media business models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sites such as Facebook need to protect themselves by, for example, designing more engaging user relations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Finally, in societies in which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public sphere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highly dependent on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platforms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media use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considered a prerequisite to a meaningful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 life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forms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media refusal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are not followed by the construction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alternatives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such as so‐called </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Facebook suicides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may result in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marginalization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pic>
        <p:nvPicPr>
          <p:cNvPr id="7" name="Graphic 21">
            <a:extLst>
              <a:ext uri="{FF2B5EF4-FFF2-40B4-BE49-F238E27FC236}">
                <a16:creationId xmlns:a16="http://schemas.microsoft.com/office/drawing/2014/main" id="{E5DB2C82-8E2E-9857-6642-889EDB2FCD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4EB91FA1-4465-A4F7-43F4-BDCCFD2389B1}"/>
              </a:ext>
            </a:extLst>
          </p:cNvPr>
          <p:cNvPicPr>
            <a:picLocks noChangeAspect="1"/>
          </p:cNvPicPr>
          <p:nvPr/>
        </p:nvPicPr>
        <p:blipFill>
          <a:blip r:embed="rId3"/>
          <a:srcRect b="11542"/>
          <a:stretch/>
        </p:blipFill>
        <p:spPr>
          <a:xfrm>
            <a:off x="9552339" y="1737267"/>
            <a:ext cx="2139881" cy="1892901"/>
          </a:xfrm>
          <a:prstGeom prst="rect">
            <a:avLst/>
          </a:prstGeom>
        </p:spPr>
      </p:pic>
    </p:spTree>
    <p:extLst>
      <p:ext uri="{BB962C8B-B14F-4D97-AF65-F5344CB8AC3E}">
        <p14:creationId xmlns:p14="http://schemas.microsoft.com/office/powerpoint/2010/main" val="2680277694"/>
      </p:ext>
    </p:extLst>
  </p:cSld>
  <p:clrMapOvr>
    <a:masterClrMapping/>
  </p:clrMapOvr>
  <mc:AlternateContent xmlns:mc="http://schemas.openxmlformats.org/markup-compatibility/2006" xmlns:p14="http://schemas.microsoft.com/office/powerpoint/2010/main">
    <mc:Choice Requires="p14">
      <p:transition p14:dur="10" advTm="49831"/>
    </mc:Choice>
    <mc:Fallback xmlns="">
      <p:transition advTm="4983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B314E-ADBD-5455-EF5C-1C20AA880421}"/>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D9A7D562-F6B0-3F2A-EE56-8A1A857FCB6B}"/>
              </a:ext>
            </a:extLst>
          </p:cNvPr>
          <p:cNvSpPr/>
          <p:nvPr/>
        </p:nvSpPr>
        <p:spPr>
          <a:xfrm>
            <a:off x="302768" y="725731"/>
            <a:ext cx="1376399" cy="42396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05E1AE53-06C2-5355-1B08-E10F708B243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DC13F601-898A-5651-A0B2-5DAB5A2A0EBE}"/>
              </a:ext>
            </a:extLst>
          </p:cNvPr>
          <p:cNvSpPr/>
          <p:nvPr/>
        </p:nvSpPr>
        <p:spPr>
          <a:xfrm>
            <a:off x="78791" y="1149696"/>
            <a:ext cx="9819640" cy="5442516"/>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Power relations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now systematically organized around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networked public sphere</a:t>
            </a:r>
            <a:endParaRPr kumimoji="0" lang="en-US" sz="18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has been an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increase</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number of </a:t>
            </a: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citizens</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access information and participate in political debates through digital media</a:t>
            </a:r>
            <a:r>
              <a:rPr kumimoji="0" lang="en-US" sz="18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divide</a:t>
            </a:r>
            <a:r>
              <a:rPr kumimoji="0" lang="en-US" sz="18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the </a:t>
            </a: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difference in access to network technologies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occurs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between rich countries and poor countries,</a:t>
            </a: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depends on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type of society Policies</a:t>
            </a:r>
            <a:r>
              <a:rPr kumimoji="0" lang="en-US" sz="18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related to </a:t>
            </a: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access to and transparency of information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Several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Western governments</a:t>
            </a:r>
            <a:r>
              <a:rPr kumimoji="0" lang="en-US" sz="18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operate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surveillance systems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allow them to </a:t>
            </a: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record</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all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phone and online interactions</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Web corporations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capture </a:t>
            </a: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 data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improve their services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or provide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personalized advertising</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Individuals</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can choose specific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strategies</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resist surveillance</a:t>
            </a: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such as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encryption</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refusal</a:t>
            </a: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of participation in the  commercial web services </a:t>
            </a:r>
          </a:p>
        </p:txBody>
      </p:sp>
      <p:sp>
        <p:nvSpPr>
          <p:cNvPr id="41" name="TextBox 40">
            <a:extLst>
              <a:ext uri="{FF2B5EF4-FFF2-40B4-BE49-F238E27FC236}">
                <a16:creationId xmlns:a16="http://schemas.microsoft.com/office/drawing/2014/main" id="{34C9B6A6-5353-FFB6-5393-BC54064B3D41}"/>
              </a:ext>
            </a:extLst>
          </p:cNvPr>
          <p:cNvSpPr txBox="1"/>
          <p:nvPr/>
        </p:nvSpPr>
        <p:spPr>
          <a:xfrm>
            <a:off x="2170079" y="622582"/>
            <a:ext cx="2276585"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Conclusion</a:t>
            </a:r>
          </a:p>
        </p:txBody>
      </p:sp>
      <p:sp>
        <p:nvSpPr>
          <p:cNvPr id="43" name="TextBox 42">
            <a:extLst>
              <a:ext uri="{FF2B5EF4-FFF2-40B4-BE49-F238E27FC236}">
                <a16:creationId xmlns:a16="http://schemas.microsoft.com/office/drawing/2014/main" id="{8051B74F-FD0B-E097-ABBB-9DB2FA3FD753}"/>
              </a:ext>
            </a:extLst>
          </p:cNvPr>
          <p:cNvSpPr txBox="1"/>
          <p:nvPr/>
        </p:nvSpPr>
        <p:spPr>
          <a:xfrm>
            <a:off x="302768" y="780364"/>
            <a:ext cx="1376399" cy="369332"/>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9</a:t>
            </a:r>
          </a:p>
        </p:txBody>
      </p:sp>
      <p:pic>
        <p:nvPicPr>
          <p:cNvPr id="5" name="Graphic 21">
            <a:extLst>
              <a:ext uri="{FF2B5EF4-FFF2-40B4-BE49-F238E27FC236}">
                <a16:creationId xmlns:a16="http://schemas.microsoft.com/office/drawing/2014/main" id="{93EDFC89-DFA8-317E-A7A6-4126D5B20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1" y="-37675"/>
            <a:ext cx="1774394" cy="828520"/>
          </a:xfrm>
          <a:prstGeom prst="rect">
            <a:avLst/>
          </a:prstGeom>
        </p:spPr>
      </p:pic>
      <p:pic>
        <p:nvPicPr>
          <p:cNvPr id="2" name="Picture 1">
            <a:extLst>
              <a:ext uri="{FF2B5EF4-FFF2-40B4-BE49-F238E27FC236}">
                <a16:creationId xmlns:a16="http://schemas.microsoft.com/office/drawing/2014/main" id="{9CDE8288-4ED1-0349-EF94-2A23D42887C8}"/>
              </a:ext>
            </a:extLst>
          </p:cNvPr>
          <p:cNvPicPr>
            <a:picLocks noChangeAspect="1"/>
          </p:cNvPicPr>
          <p:nvPr/>
        </p:nvPicPr>
        <p:blipFill>
          <a:blip r:embed="rId3"/>
          <a:stretch>
            <a:fillRect/>
          </a:stretch>
        </p:blipFill>
        <p:spPr>
          <a:xfrm>
            <a:off x="10021921" y="129375"/>
            <a:ext cx="1904612" cy="1268515"/>
          </a:xfrm>
          <a:prstGeom prst="rect">
            <a:avLst/>
          </a:prstGeom>
        </p:spPr>
      </p:pic>
    </p:spTree>
    <p:extLst>
      <p:ext uri="{BB962C8B-B14F-4D97-AF65-F5344CB8AC3E}">
        <p14:creationId xmlns:p14="http://schemas.microsoft.com/office/powerpoint/2010/main" val="342994450"/>
      </p:ext>
    </p:extLst>
  </p:cSld>
  <p:clrMapOvr>
    <a:masterClrMapping/>
  </p:clrMapOvr>
  <mc:AlternateContent xmlns:mc="http://schemas.openxmlformats.org/markup-compatibility/2006" xmlns:p14="http://schemas.microsoft.com/office/powerpoint/2010/main">
    <mc:Choice Requires="p14">
      <p:transition spd="slow" p14:dur="2000" advTm="169324"/>
    </mc:Choice>
    <mc:Fallback xmlns="">
      <p:transition spd="slow" advTm="16932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166"/>
    </mc:Choice>
    <mc:Fallback xmlns="">
      <p:transition spd="slow" advTm="2116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terms/"/>
    <ds:schemaRef ds:uri="http://schemas.microsoft.com/office/2006/documentManagement/types"/>
    <ds:schemaRef ds:uri="http://purl.org/dc/elements/1.1/"/>
    <ds:schemaRef ds:uri="http://schemas.microsoft.com/office/2006/metadata/properties"/>
    <ds:schemaRef ds:uri="http://www.w3.org/XML/1998/namespace"/>
    <ds:schemaRef ds:uri="http://purl.org/dc/dcmitype/"/>
    <ds:schemaRef ds:uri="http://schemas.microsoft.com/office/infopath/2007/PartnerControls"/>
    <ds:schemaRef ds:uri="http://schemas.openxmlformats.org/package/2006/metadata/core-properties"/>
    <ds:schemaRef ds:uri="688354b5-287c-4cda-825e-1d7935aea40e"/>
    <ds:schemaRef ds:uri="aca13214-df29-4e3c-a050-857c0bf7bd8e"/>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2308</TotalTime>
  <Words>3415</Words>
  <Application>Microsoft Office PowerPoint</Application>
  <PresentationFormat>Widescreen</PresentationFormat>
  <Paragraphs>211</Paragraphs>
  <Slides>42</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Roboto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 Kedwany</cp:lastModifiedBy>
  <cp:revision>621</cp:revision>
  <dcterms:created xsi:type="dcterms:W3CDTF">2023-04-29T09:08:00Z</dcterms:created>
  <dcterms:modified xsi:type="dcterms:W3CDTF">2025-02-05T19:10:00Z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