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diagrams/drawing2.xml" ContentType="application/vnd.ms-office.drawingml.diagramDrawing+xml"/>
  <Override PartName="/ppt/diagrams/quickStyle3.xml" ContentType="application/vnd.openxmlformats-officedocument.drawingml.diagramStyle+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3.xml" ContentType="application/vnd.ms-office.drawingml.diagramDrawing+xml"/>
  <Override PartName="/ppt/diagrams/colors4.xml" ContentType="application/vnd.openxmlformats-officedocument.drawingml.diagramColors+xml"/>
  <Override PartName="/ppt/diagrams/colors3.xml" ContentType="application/vnd.openxmlformats-officedocument.drawingml.diagramColors+xml"/>
  <Override PartName="/ppt/diagrams/layout4.xml" ContentType="application/vnd.openxmlformats-officedocument.drawingml.diagramLayout+xml"/>
  <Override PartName="/ppt/diagrams/quickStyle4.xml" ContentType="application/vnd.openxmlformats-officedocument.drawingml.diagramStyle+xml"/>
  <Override PartName="/ppt/diagrams/drawing4.xml" ContentType="application/vnd.ms-office.drawingml.diagramDrawing+xml"/>
  <Override PartName="/ppt/diagrams/layout3.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303" r:id="rId3"/>
    <p:sldId id="271" r:id="rId4"/>
    <p:sldId id="547" r:id="rId5"/>
    <p:sldId id="551" r:id="rId6"/>
    <p:sldId id="568" r:id="rId7"/>
    <p:sldId id="496" r:id="rId8"/>
    <p:sldId id="511" r:id="rId9"/>
    <p:sldId id="555" r:id="rId10"/>
    <p:sldId id="557" r:id="rId11"/>
    <p:sldId id="574" r:id="rId12"/>
    <p:sldId id="575" r:id="rId13"/>
    <p:sldId id="576" r:id="rId14"/>
    <p:sldId id="577" r:id="rId15"/>
    <p:sldId id="546" r:id="rId16"/>
    <p:sldId id="500" r:id="rId17"/>
    <p:sldId id="530" r:id="rId18"/>
    <p:sldId id="578" r:id="rId19"/>
    <p:sldId id="501" r:id="rId20"/>
    <p:sldId id="558" r:id="rId21"/>
    <p:sldId id="503" r:id="rId22"/>
    <p:sldId id="504" r:id="rId23"/>
    <p:sldId id="505" r:id="rId24"/>
    <p:sldId id="507" r:id="rId25"/>
    <p:sldId id="508" r:id="rId26"/>
    <p:sldId id="509" r:id="rId27"/>
    <p:sldId id="559" r:id="rId28"/>
    <p:sldId id="534" r:id="rId29"/>
    <p:sldId id="579" r:id="rId30"/>
    <p:sldId id="535" r:id="rId31"/>
    <p:sldId id="560" r:id="rId32"/>
    <p:sldId id="561" r:id="rId33"/>
    <p:sldId id="562" r:id="rId34"/>
    <p:sldId id="580" r:id="rId35"/>
    <p:sldId id="563" r:id="rId36"/>
    <p:sldId id="581" r:id="rId37"/>
    <p:sldId id="565" r:id="rId38"/>
    <p:sldId id="570" r:id="rId39"/>
    <p:sldId id="582" r:id="rId40"/>
    <p:sldId id="571" r:id="rId41"/>
    <p:sldId id="58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7"/>
            <p14:sldId id="551"/>
            <p14:sldId id="568"/>
            <p14:sldId id="496"/>
            <p14:sldId id="511"/>
            <p14:sldId id="555"/>
            <p14:sldId id="557"/>
            <p14:sldId id="574"/>
            <p14:sldId id="575"/>
            <p14:sldId id="576"/>
            <p14:sldId id="577"/>
            <p14:sldId id="546"/>
            <p14:sldId id="500"/>
            <p14:sldId id="530"/>
            <p14:sldId id="578"/>
            <p14:sldId id="501"/>
            <p14:sldId id="558"/>
            <p14:sldId id="503"/>
            <p14:sldId id="504"/>
            <p14:sldId id="505"/>
            <p14:sldId id="507"/>
            <p14:sldId id="508"/>
            <p14:sldId id="509"/>
            <p14:sldId id="559"/>
            <p14:sldId id="534"/>
            <p14:sldId id="579"/>
            <p14:sldId id="535"/>
            <p14:sldId id="560"/>
            <p14:sldId id="561"/>
            <p14:sldId id="562"/>
            <p14:sldId id="580"/>
            <p14:sldId id="563"/>
            <p14:sldId id="581"/>
            <p14:sldId id="565"/>
            <p14:sldId id="570"/>
            <p14:sldId id="582"/>
            <p14:sldId id="571"/>
            <p14:sldId id="5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3738" autoAdjust="0"/>
  </p:normalViewPr>
  <p:slideViewPr>
    <p:cSldViewPr snapToGrid="0">
      <p:cViewPr varScale="1">
        <p:scale>
          <a:sx n="67" d="100"/>
          <a:sy n="67"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86CBD1-AC19-4771-8CB9-D93091250F05}"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CA"/>
        </a:p>
      </dgm:t>
    </dgm:pt>
    <dgm:pt modelId="{29C331C0-1880-4E02-9BE3-9451B92D9D80}">
      <dgm:prSet phldrT="[Text]" custT="1"/>
      <dgm:spPr/>
      <dgm:t>
        <a:bodyPr/>
        <a:lstStyle/>
        <a:p>
          <a:pPr algn="ctr"/>
          <a:r>
            <a:rPr lang="en-US" sz="2400" b="1" dirty="0">
              <a:latin typeface="Times New Roman" panose="02020603050405020304" pitchFamily="18" charset="0"/>
              <a:cs typeface="Times New Roman" panose="02020603050405020304" pitchFamily="18" charset="0"/>
            </a:rPr>
            <a:t>The Dialog</a:t>
          </a:r>
          <a:r>
            <a:rPr lang="en-CA" sz="2400" b="1"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algn="l"/>
          <a:r>
            <a:rPr lang="en-US" sz="1600" b="1" dirty="0">
              <a:latin typeface="Times New Roman" panose="02020603050405020304" pitchFamily="18" charset="0"/>
              <a:cs typeface="Times New Roman" panose="02020603050405020304" pitchFamily="18" charset="0"/>
            </a:rPr>
            <a:t>The line of communication between a manager and his or her direct reports is the start of all performance reviews.</a:t>
          </a:r>
          <a:endParaRPr lang="en-CA" sz="1600" b="1" dirty="0">
            <a:latin typeface="Times New Roman" panose="02020603050405020304" pitchFamily="18" charset="0"/>
            <a:cs typeface="Times New Roman" panose="02020603050405020304" pitchFamily="18" charset="0"/>
          </a:endParaRPr>
        </a:p>
      </dgm:t>
    </dgm:pt>
    <dgm:pt modelId="{EC344481-DBBA-4307-A394-715018A1E06D}" type="parTrans" cxnId="{DE34833F-7344-4176-9594-A1B8A208D822}">
      <dgm:prSet/>
      <dgm:spPr/>
      <dgm:t>
        <a:bodyPr/>
        <a:lstStyle/>
        <a:p>
          <a:endParaRPr lang="en-CA"/>
        </a:p>
      </dgm:t>
    </dgm:pt>
    <dgm:pt modelId="{EDA8D17E-3D06-4F67-9753-32D35781BE3D}" type="sibTrans" cxnId="{DE34833F-7344-4176-9594-A1B8A208D822}">
      <dgm:prSet/>
      <dgm:spPr/>
      <dgm:t>
        <a:bodyPr/>
        <a:lstStyle/>
        <a:p>
          <a:endParaRPr lang="en-CA"/>
        </a:p>
      </dgm:t>
    </dgm:pt>
    <dgm:pt modelId="{E40CD3B7-32AF-4D47-B41A-864E07184D8F}">
      <dgm:prSet phldrT="[Text]" custT="1"/>
      <dgm:spPr/>
      <dgm:t>
        <a:bodyPr/>
        <a:lstStyle/>
        <a:p>
          <a:pPr algn="ctr"/>
          <a:r>
            <a:rPr lang="en-CA" sz="2400" b="1" dirty="0">
              <a:latin typeface="Times New Roman" panose="02020603050405020304" pitchFamily="18" charset="0"/>
              <a:cs typeface="Times New Roman" panose="02020603050405020304" pitchFamily="18" charset="0"/>
            </a:rPr>
            <a:t>  The Data</a:t>
          </a:r>
          <a:r>
            <a:rPr lang="en-US" sz="2400" b="1" dirty="0">
              <a:latin typeface="Times New Roman" panose="02020603050405020304" pitchFamily="18" charset="0"/>
              <a:cs typeface="Times New Roman" panose="02020603050405020304" pitchFamily="18" charset="0"/>
            </a:rPr>
            <a:t>—</a:t>
          </a:r>
          <a:r>
            <a:rPr lang="en-US" sz="1600" b="1" dirty="0">
              <a:latin typeface="Times New Roman" panose="02020603050405020304" pitchFamily="18" charset="0"/>
              <a:cs typeface="Times New Roman" panose="02020603050405020304" pitchFamily="18" charset="0"/>
            </a:rPr>
            <a:t>Review the progress the individual has or has not made on the goal plan, assess his or her competencies, and measure the individual contributions. Only with comprehensive data can meaningful decisions </a:t>
          </a:r>
          <a:r>
            <a:rPr lang="en-CA" sz="1600" b="1" dirty="0">
              <a:latin typeface="Times New Roman" panose="02020603050405020304" pitchFamily="18" charset="0"/>
              <a:cs typeface="Times New Roman" panose="02020603050405020304" pitchFamily="18" charset="0"/>
            </a:rPr>
            <a:t>be made.</a:t>
          </a:r>
          <a:endParaRPr lang="en-CA" sz="2400" b="1" dirty="0">
            <a:latin typeface="Times New Roman" panose="02020603050405020304" pitchFamily="18" charset="0"/>
            <a:cs typeface="Times New Roman" panose="02020603050405020304" pitchFamily="18" charset="0"/>
          </a:endParaRPr>
        </a:p>
      </dgm:t>
    </dgm:pt>
    <dgm:pt modelId="{DBB2DFFD-017F-4580-9ED2-C7C9BC3C3052}" type="parTrans" cxnId="{DA434C8B-1717-46B8-9EEA-B409E5D2D607}">
      <dgm:prSet/>
      <dgm:spPr/>
      <dgm:t>
        <a:bodyPr/>
        <a:lstStyle/>
        <a:p>
          <a:endParaRPr lang="en-CA"/>
        </a:p>
      </dgm:t>
    </dgm:pt>
    <dgm:pt modelId="{608CF6EE-DFE7-4F54-8F9C-77037BDEA0EA}" type="sibTrans" cxnId="{DA434C8B-1717-46B8-9EEA-B409E5D2D607}">
      <dgm:prSet/>
      <dgm:spPr/>
      <dgm:t>
        <a:bodyPr/>
        <a:lstStyle/>
        <a:p>
          <a:endParaRPr lang="en-CA"/>
        </a:p>
      </dgm:t>
    </dgm:pt>
    <dgm:pt modelId="{3BA3A311-FBCE-4C86-BBB9-6BEC6C843E1D}">
      <dgm:prSet phldrT="[Text]" custT="1"/>
      <dgm:spPr/>
      <dgm:t>
        <a:bodyPr/>
        <a:lstStyle/>
        <a:p>
          <a:r>
            <a:rPr lang="en-CA" sz="2400" b="1" dirty="0">
              <a:latin typeface="Times New Roman" panose="02020603050405020304" pitchFamily="18" charset="0"/>
              <a:cs typeface="Times New Roman" panose="02020603050405020304" pitchFamily="18" charset="0"/>
            </a:rPr>
            <a:t>  </a:t>
          </a:r>
        </a:p>
        <a:p>
          <a:r>
            <a:rPr lang="en-CA" sz="2400" b="1" dirty="0">
              <a:latin typeface="Times New Roman" panose="02020603050405020304" pitchFamily="18" charset="0"/>
              <a:cs typeface="Times New Roman" panose="02020603050405020304" pitchFamily="18" charset="0"/>
            </a:rPr>
            <a:t>The Direction</a:t>
          </a:r>
          <a:r>
            <a:rPr lang="en-US" sz="1600" b="1" dirty="0">
              <a:latin typeface="Times New Roman" panose="02020603050405020304" pitchFamily="18" charset="0"/>
              <a:cs typeface="Times New Roman" panose="02020603050405020304" pitchFamily="18" charset="0"/>
            </a:rPr>
            <a:t>—</a:t>
          </a:r>
        </a:p>
        <a:p>
          <a:r>
            <a:rPr lang="en-US" sz="1600" b="1" dirty="0">
              <a:latin typeface="Times New Roman" panose="02020603050405020304" pitchFamily="18" charset="0"/>
              <a:cs typeface="Times New Roman" panose="02020603050405020304" pitchFamily="18" charset="0"/>
            </a:rPr>
            <a:t>If a performance review does not provide direction for both the manager and the employee, then the process itself has little value. The employee should be left with a clear impression of where he or she has excelled and where improvement is needed.</a:t>
          </a:r>
          <a:endParaRPr lang="en-CA" sz="1600" b="1" dirty="0">
            <a:latin typeface="Times New Roman" panose="02020603050405020304" pitchFamily="18" charset="0"/>
            <a:cs typeface="Times New Roman" panose="02020603050405020304" pitchFamily="18" charset="0"/>
          </a:endParaRPr>
        </a:p>
      </dgm:t>
    </dgm:pt>
    <dgm:pt modelId="{6FC6772A-60EF-42CD-B1DC-E901E31B054C}" type="sibTrans" cxnId="{62B14387-9C0A-4C26-92D6-A768B8835AC5}">
      <dgm:prSet/>
      <dgm:spPr/>
      <dgm:t>
        <a:bodyPr/>
        <a:lstStyle/>
        <a:p>
          <a:endParaRPr lang="en-CA"/>
        </a:p>
      </dgm:t>
    </dgm:pt>
    <dgm:pt modelId="{4B913F00-EC7B-43DA-97C7-7AF6B5A50FD3}" type="parTrans" cxnId="{62B14387-9C0A-4C26-92D6-A768B8835AC5}">
      <dgm:prSet/>
      <dgm:spPr/>
      <dgm:t>
        <a:bodyPr/>
        <a:lstStyle/>
        <a:p>
          <a:endParaRPr lang="en-CA"/>
        </a:p>
      </dgm:t>
    </dgm:pt>
    <dgm:pt modelId="{F4856465-9431-4214-9C86-A1BFE0ECD832}" type="pres">
      <dgm:prSet presAssocID="{A586CBD1-AC19-4771-8CB9-D93091250F05}" presName="Name0" presStyleCnt="0">
        <dgm:presLayoutVars>
          <dgm:chMax val="11"/>
          <dgm:chPref val="11"/>
          <dgm:dir/>
          <dgm:resizeHandles/>
        </dgm:presLayoutVars>
      </dgm:prSet>
      <dgm:spPr/>
    </dgm:pt>
    <dgm:pt modelId="{0C5A5B99-00A0-452A-BA35-D61A683E57DE}" type="pres">
      <dgm:prSet presAssocID="{3BA3A311-FBCE-4C86-BBB9-6BEC6C843E1D}" presName="Accent3" presStyleCnt="0"/>
      <dgm:spPr/>
    </dgm:pt>
    <dgm:pt modelId="{7CF8787F-FB6C-4876-B110-45EE1047EB61}" type="pres">
      <dgm:prSet presAssocID="{3BA3A311-FBCE-4C86-BBB9-6BEC6C843E1D}" presName="Accent" presStyleLbl="node1" presStyleIdx="0" presStyleCnt="3"/>
      <dgm:spPr/>
    </dgm:pt>
    <dgm:pt modelId="{2E2B55B6-BCB8-4539-8B02-7B29885E9370}" type="pres">
      <dgm:prSet presAssocID="{3BA3A311-FBCE-4C86-BBB9-6BEC6C843E1D}" presName="ParentBackground3" presStyleCnt="0"/>
      <dgm:spPr/>
    </dgm:pt>
    <dgm:pt modelId="{D7ECA738-84F0-4C0C-82EC-548592E5AE24}" type="pres">
      <dgm:prSet presAssocID="{3BA3A311-FBCE-4C86-BBB9-6BEC6C843E1D}" presName="ParentBackground" presStyleLbl="fgAcc1" presStyleIdx="0" presStyleCnt="3" custScaleX="118816" custScaleY="109357" custLinFactNeighborX="3697" custLinFactNeighborY="438"/>
      <dgm:spPr/>
    </dgm:pt>
    <dgm:pt modelId="{BD278139-2131-405F-834A-153724ED641C}" type="pres">
      <dgm:prSet presAssocID="{3BA3A311-FBCE-4C86-BBB9-6BEC6C843E1D}" presName="Parent3" presStyleLbl="revTx" presStyleIdx="0" presStyleCnt="0">
        <dgm:presLayoutVars>
          <dgm:chMax val="1"/>
          <dgm:chPref val="1"/>
          <dgm:bulletEnabled val="1"/>
        </dgm:presLayoutVars>
      </dgm:prSet>
      <dgm:spPr/>
    </dgm:pt>
    <dgm:pt modelId="{9E9BD883-A2E3-45AD-8102-C6B1F7435FDA}" type="pres">
      <dgm:prSet presAssocID="{E40CD3B7-32AF-4D47-B41A-864E07184D8F}" presName="Accent2" presStyleCnt="0"/>
      <dgm:spPr/>
    </dgm:pt>
    <dgm:pt modelId="{D14654FB-3A31-4ED0-97FA-251B8C87EBDC}" type="pres">
      <dgm:prSet presAssocID="{E40CD3B7-32AF-4D47-B41A-864E07184D8F}" presName="Accent" presStyleLbl="node1" presStyleIdx="1" presStyleCnt="3" custScaleX="93784" custScaleY="96100"/>
      <dgm:spPr/>
    </dgm:pt>
    <dgm:pt modelId="{95A286E3-1A85-447A-B809-CD061BF187D1}" type="pres">
      <dgm:prSet presAssocID="{E40CD3B7-32AF-4D47-B41A-864E07184D8F}" presName="ParentBackground2" presStyleCnt="0"/>
      <dgm:spPr/>
    </dgm:pt>
    <dgm:pt modelId="{6AC7EA4D-1C2A-4E6F-BE33-CA7B54983760}" type="pres">
      <dgm:prSet presAssocID="{E40CD3B7-32AF-4D47-B41A-864E07184D8F}" presName="ParentBackground" presStyleLbl="fgAcc1" presStyleIdx="1" presStyleCnt="3" custScaleX="101478" custScaleY="110232" custLinFactNeighborX="5249" custLinFactNeighborY="875"/>
      <dgm:spPr/>
    </dgm:pt>
    <dgm:pt modelId="{221D54A6-F69C-4551-837F-97141A2581D7}" type="pres">
      <dgm:prSet presAssocID="{E40CD3B7-32AF-4D47-B41A-864E07184D8F}" presName="Parent2" presStyleLbl="revTx" presStyleIdx="0" presStyleCnt="0">
        <dgm:presLayoutVars>
          <dgm:chMax val="1"/>
          <dgm:chPref val="1"/>
          <dgm:bulletEnabled val="1"/>
        </dgm:presLayoutVars>
      </dgm:prSet>
      <dgm:spPr/>
    </dgm:pt>
    <dgm:pt modelId="{E6599EBD-AC18-44FA-AB4B-CD3347869378}" type="pres">
      <dgm:prSet presAssocID="{29C331C0-1880-4E02-9BE3-9451B92D9D80}" presName="Accent1" presStyleCnt="0"/>
      <dgm:spPr/>
    </dgm:pt>
    <dgm:pt modelId="{A09770E3-745D-4959-9FC7-D8D9388D0617}" type="pres">
      <dgm:prSet presAssocID="{29C331C0-1880-4E02-9BE3-9451B92D9D80}" presName="Accent" presStyleLbl="node1" presStyleIdx="2" presStyleCnt="3"/>
      <dgm:spPr/>
    </dgm:pt>
    <dgm:pt modelId="{6A58FFEC-1280-473D-914B-ADEE5350D9D7}" type="pres">
      <dgm:prSet presAssocID="{29C331C0-1880-4E02-9BE3-9451B92D9D80}" presName="ParentBackground1" presStyleCnt="0"/>
      <dgm:spPr/>
    </dgm:pt>
    <dgm:pt modelId="{569FB3B5-19AC-4A48-B5E6-E53827779C99}" type="pres">
      <dgm:prSet presAssocID="{29C331C0-1880-4E02-9BE3-9451B92D9D80}" presName="ParentBackground" presStyleLbl="fgAcc1" presStyleIdx="2" presStyleCnt="3" custScaleX="109360" custScaleY="108621"/>
      <dgm:spPr/>
    </dgm:pt>
    <dgm:pt modelId="{DDB122AD-A30B-4BB6-8FA7-A9DEB614CE3E}" type="pres">
      <dgm:prSet presAssocID="{29C331C0-1880-4E02-9BE3-9451B92D9D80}" presName="Parent1" presStyleLbl="revTx" presStyleIdx="0" presStyleCnt="0">
        <dgm:presLayoutVars>
          <dgm:chMax val="1"/>
          <dgm:chPref val="1"/>
          <dgm:bulletEnabled val="1"/>
        </dgm:presLayoutVars>
      </dgm:prSet>
      <dgm:spPr/>
    </dgm:pt>
  </dgm:ptLst>
  <dgm:cxnLst>
    <dgm:cxn modelId="{434BBE20-1378-40AE-87A2-B5AB2FF289A5}" type="presOf" srcId="{A586CBD1-AC19-4771-8CB9-D93091250F05}" destId="{F4856465-9431-4214-9C86-A1BFE0ECD832}" srcOrd="0" destOrd="0" presId="urn:microsoft.com/office/officeart/2011/layout/CircleProcess"/>
    <dgm:cxn modelId="{83A2C721-A44E-4660-8D5A-3988F505B859}" type="presOf" srcId="{29C331C0-1880-4E02-9BE3-9451B92D9D80}" destId="{569FB3B5-19AC-4A48-B5E6-E53827779C99}" srcOrd="0" destOrd="0" presId="urn:microsoft.com/office/officeart/2011/layout/CircleProcess"/>
    <dgm:cxn modelId="{153BC62F-6808-4B6A-94CB-21ABFAA43F2D}" type="presOf" srcId="{3BA3A311-FBCE-4C86-BBB9-6BEC6C843E1D}" destId="{BD278139-2131-405F-834A-153724ED641C}" srcOrd="1" destOrd="0" presId="urn:microsoft.com/office/officeart/2011/layout/CircleProcess"/>
    <dgm:cxn modelId="{C89B0A3C-69FE-4840-9553-2C38FFA17F3C}" type="presOf" srcId="{E40CD3B7-32AF-4D47-B41A-864E07184D8F}" destId="{221D54A6-F69C-4551-837F-97141A2581D7}" srcOrd="1" destOrd="0" presId="urn:microsoft.com/office/officeart/2011/layout/CircleProcess"/>
    <dgm:cxn modelId="{DE34833F-7344-4176-9594-A1B8A208D822}" srcId="{A586CBD1-AC19-4771-8CB9-D93091250F05}" destId="{29C331C0-1880-4E02-9BE3-9451B92D9D80}" srcOrd="0" destOrd="0" parTransId="{EC344481-DBBA-4307-A394-715018A1E06D}" sibTransId="{EDA8D17E-3D06-4F67-9753-32D35781BE3D}"/>
    <dgm:cxn modelId="{9D80D955-D008-447F-984E-1837BAB268EF}" type="presOf" srcId="{29C331C0-1880-4E02-9BE3-9451B92D9D80}" destId="{DDB122AD-A30B-4BB6-8FA7-A9DEB614CE3E}" srcOrd="1" destOrd="0" presId="urn:microsoft.com/office/officeart/2011/layout/CircleProcess"/>
    <dgm:cxn modelId="{424C4079-365F-4CD2-9136-88680008286C}" type="presOf" srcId="{E40CD3B7-32AF-4D47-B41A-864E07184D8F}" destId="{6AC7EA4D-1C2A-4E6F-BE33-CA7B54983760}" srcOrd="0" destOrd="0" presId="urn:microsoft.com/office/officeart/2011/layout/CircleProcess"/>
    <dgm:cxn modelId="{03628759-46F1-45C9-845B-25A1651EED71}" type="presOf" srcId="{3BA3A311-FBCE-4C86-BBB9-6BEC6C843E1D}" destId="{D7ECA738-84F0-4C0C-82EC-548592E5AE24}" srcOrd="0" destOrd="0" presId="urn:microsoft.com/office/officeart/2011/layout/CircleProcess"/>
    <dgm:cxn modelId="{62B14387-9C0A-4C26-92D6-A768B8835AC5}" srcId="{A586CBD1-AC19-4771-8CB9-D93091250F05}" destId="{3BA3A311-FBCE-4C86-BBB9-6BEC6C843E1D}" srcOrd="2" destOrd="0" parTransId="{4B913F00-EC7B-43DA-97C7-7AF6B5A50FD3}" sibTransId="{6FC6772A-60EF-42CD-B1DC-E901E31B054C}"/>
    <dgm:cxn modelId="{DA434C8B-1717-46B8-9EEA-B409E5D2D607}" srcId="{A586CBD1-AC19-4771-8CB9-D93091250F05}" destId="{E40CD3B7-32AF-4D47-B41A-864E07184D8F}" srcOrd="1" destOrd="0" parTransId="{DBB2DFFD-017F-4580-9ED2-C7C9BC3C3052}" sibTransId="{608CF6EE-DFE7-4F54-8F9C-77037BDEA0EA}"/>
    <dgm:cxn modelId="{1DED14AC-6AEC-4E2A-838E-389575821B9B}" type="presParOf" srcId="{F4856465-9431-4214-9C86-A1BFE0ECD832}" destId="{0C5A5B99-00A0-452A-BA35-D61A683E57DE}" srcOrd="0" destOrd="0" presId="urn:microsoft.com/office/officeart/2011/layout/CircleProcess"/>
    <dgm:cxn modelId="{DE0F5513-95DF-48B6-8F79-ACD9ADD743A1}" type="presParOf" srcId="{0C5A5B99-00A0-452A-BA35-D61A683E57DE}" destId="{7CF8787F-FB6C-4876-B110-45EE1047EB61}" srcOrd="0" destOrd="0" presId="urn:microsoft.com/office/officeart/2011/layout/CircleProcess"/>
    <dgm:cxn modelId="{47B5A863-B437-485F-8269-3A56E62778FD}" type="presParOf" srcId="{F4856465-9431-4214-9C86-A1BFE0ECD832}" destId="{2E2B55B6-BCB8-4539-8B02-7B29885E9370}" srcOrd="1" destOrd="0" presId="urn:microsoft.com/office/officeart/2011/layout/CircleProcess"/>
    <dgm:cxn modelId="{A682A3C1-891C-4586-84ED-DF3C1061C18D}" type="presParOf" srcId="{2E2B55B6-BCB8-4539-8B02-7B29885E9370}" destId="{D7ECA738-84F0-4C0C-82EC-548592E5AE24}" srcOrd="0" destOrd="0" presId="urn:microsoft.com/office/officeart/2011/layout/CircleProcess"/>
    <dgm:cxn modelId="{80550622-4FEE-48D4-B8A9-5C330FE967CB}" type="presParOf" srcId="{F4856465-9431-4214-9C86-A1BFE0ECD832}" destId="{BD278139-2131-405F-834A-153724ED641C}" srcOrd="2" destOrd="0" presId="urn:microsoft.com/office/officeart/2011/layout/CircleProcess"/>
    <dgm:cxn modelId="{0571E9C6-03B3-45BE-BE64-37C2DDD7F840}" type="presParOf" srcId="{F4856465-9431-4214-9C86-A1BFE0ECD832}" destId="{9E9BD883-A2E3-45AD-8102-C6B1F7435FDA}" srcOrd="3" destOrd="0" presId="urn:microsoft.com/office/officeart/2011/layout/CircleProcess"/>
    <dgm:cxn modelId="{BE74AB13-B14E-4C91-84E9-627E4C0F0EBC}" type="presParOf" srcId="{9E9BD883-A2E3-45AD-8102-C6B1F7435FDA}" destId="{D14654FB-3A31-4ED0-97FA-251B8C87EBDC}" srcOrd="0" destOrd="0" presId="urn:microsoft.com/office/officeart/2011/layout/CircleProcess"/>
    <dgm:cxn modelId="{F3A434EC-AF3F-4BCB-B506-200BB9E10BAB}" type="presParOf" srcId="{F4856465-9431-4214-9C86-A1BFE0ECD832}" destId="{95A286E3-1A85-447A-B809-CD061BF187D1}" srcOrd="4" destOrd="0" presId="urn:microsoft.com/office/officeart/2011/layout/CircleProcess"/>
    <dgm:cxn modelId="{6DDFE83F-26ED-4B89-B759-288A64103131}" type="presParOf" srcId="{95A286E3-1A85-447A-B809-CD061BF187D1}" destId="{6AC7EA4D-1C2A-4E6F-BE33-CA7B54983760}" srcOrd="0" destOrd="0" presId="urn:microsoft.com/office/officeart/2011/layout/CircleProcess"/>
    <dgm:cxn modelId="{9572B2F1-335C-4437-8451-6B2AA0ABAD0A}" type="presParOf" srcId="{F4856465-9431-4214-9C86-A1BFE0ECD832}" destId="{221D54A6-F69C-4551-837F-97141A2581D7}" srcOrd="5" destOrd="0" presId="urn:microsoft.com/office/officeart/2011/layout/CircleProcess"/>
    <dgm:cxn modelId="{16A01177-1BEA-48BC-B156-6C94F8E8BEF9}" type="presParOf" srcId="{F4856465-9431-4214-9C86-A1BFE0ECD832}" destId="{E6599EBD-AC18-44FA-AB4B-CD3347869378}" srcOrd="6" destOrd="0" presId="urn:microsoft.com/office/officeart/2011/layout/CircleProcess"/>
    <dgm:cxn modelId="{61AA6638-12B8-45DA-B2BA-FE884F9F6B47}" type="presParOf" srcId="{E6599EBD-AC18-44FA-AB4B-CD3347869378}" destId="{A09770E3-745D-4959-9FC7-D8D9388D0617}" srcOrd="0" destOrd="0" presId="urn:microsoft.com/office/officeart/2011/layout/CircleProcess"/>
    <dgm:cxn modelId="{A7B0905C-5C52-4FC0-9958-AFD12518BEBE}" type="presParOf" srcId="{F4856465-9431-4214-9C86-A1BFE0ECD832}" destId="{6A58FFEC-1280-473D-914B-ADEE5350D9D7}" srcOrd="7" destOrd="0" presId="urn:microsoft.com/office/officeart/2011/layout/CircleProcess"/>
    <dgm:cxn modelId="{10B076D3-D287-425E-9488-083C3DEF5982}" type="presParOf" srcId="{6A58FFEC-1280-473D-914B-ADEE5350D9D7}" destId="{569FB3B5-19AC-4A48-B5E6-E53827779C99}" srcOrd="0" destOrd="0" presId="urn:microsoft.com/office/officeart/2011/layout/CircleProcess"/>
    <dgm:cxn modelId="{B1BFE573-BBAA-42DD-A672-B3E83E84DBC2}" type="presParOf" srcId="{F4856465-9431-4214-9C86-A1BFE0ECD832}" destId="{DDB122AD-A30B-4BB6-8FA7-A9DEB614CE3E}"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030720-3D0E-42FE-B6BF-6E09DB5F3255}"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CA"/>
        </a:p>
      </dgm:t>
    </dgm:pt>
    <dgm:pt modelId="{D5295DB3-54E7-430C-8281-1245BEA71B43}">
      <dgm:prSet phldrT="[Text]"/>
      <dgm:spPr/>
      <dgm:t>
        <a:bodyPr/>
        <a:lstStyle/>
        <a:p>
          <a:r>
            <a:rPr lang="en-CA" b="1" dirty="0">
              <a:solidFill>
                <a:schemeClr val="tx1"/>
              </a:solidFill>
              <a:latin typeface="Times New Roman" panose="02020603050405020304" pitchFamily="18" charset="0"/>
              <a:cs typeface="Times New Roman" panose="02020603050405020304" pitchFamily="18" charset="0"/>
            </a:rPr>
            <a:t>Negative perspective</a:t>
          </a:r>
        </a:p>
      </dgm:t>
    </dgm:pt>
    <dgm:pt modelId="{DCA777EB-0348-4BB1-9A00-696FD49FCF68}" type="parTrans" cxnId="{01150D1D-45F4-45C6-886D-B1B0A55408FF}">
      <dgm:prSet/>
      <dgm:spPr/>
      <dgm:t>
        <a:bodyPr/>
        <a:lstStyle/>
        <a:p>
          <a:endParaRPr lang="en-CA">
            <a:latin typeface="Times New Roman" panose="02020603050405020304" pitchFamily="18" charset="0"/>
            <a:cs typeface="Times New Roman" panose="02020603050405020304" pitchFamily="18" charset="0"/>
          </a:endParaRPr>
        </a:p>
      </dgm:t>
    </dgm:pt>
    <dgm:pt modelId="{8E6B1FAC-231D-4C0F-94BC-47F927C1F99C}" type="sibTrans" cxnId="{01150D1D-45F4-45C6-886D-B1B0A55408FF}">
      <dgm:prSet/>
      <dgm:spPr/>
      <dgm:t>
        <a:bodyPr/>
        <a:lstStyle/>
        <a:p>
          <a:endParaRPr lang="en-CA">
            <a:latin typeface="Times New Roman" panose="02020603050405020304" pitchFamily="18" charset="0"/>
            <a:cs typeface="Times New Roman" panose="02020603050405020304" pitchFamily="18" charset="0"/>
          </a:endParaRPr>
        </a:p>
      </dgm:t>
    </dgm:pt>
    <dgm:pt modelId="{13FF9C1A-1C0D-4E10-8048-380A71A49777}">
      <dgm:prSet phldrT="[Text]"/>
      <dgm:spPr/>
      <dgm:t>
        <a:bodyPr/>
        <a:lstStyle/>
        <a:p>
          <a:r>
            <a:rPr lang="en-CA" b="1" dirty="0">
              <a:latin typeface="Times New Roman" panose="02020603050405020304" pitchFamily="18" charset="0"/>
              <a:cs typeface="Times New Roman" panose="02020603050405020304" pitchFamily="18" charset="0"/>
            </a:rPr>
            <a:t>tracking turnover rates.</a:t>
          </a:r>
        </a:p>
      </dgm:t>
    </dgm:pt>
    <dgm:pt modelId="{58069B44-0CD9-4126-9915-AFF59ED013A8}" type="parTrans" cxnId="{A0661C78-1E49-4582-AE1C-73D31E10CF3D}">
      <dgm:prSet/>
      <dgm:spPr/>
      <dgm:t>
        <a:bodyPr/>
        <a:lstStyle/>
        <a:p>
          <a:endParaRPr lang="en-CA">
            <a:latin typeface="Times New Roman" panose="02020603050405020304" pitchFamily="18" charset="0"/>
            <a:cs typeface="Times New Roman" panose="02020603050405020304" pitchFamily="18" charset="0"/>
          </a:endParaRPr>
        </a:p>
      </dgm:t>
    </dgm:pt>
    <dgm:pt modelId="{7C4FA4F6-4FA1-43AA-9882-C9DC14F7A0A0}" type="sibTrans" cxnId="{A0661C78-1E49-4582-AE1C-73D31E10CF3D}">
      <dgm:prSet/>
      <dgm:spPr/>
      <dgm:t>
        <a:bodyPr/>
        <a:lstStyle/>
        <a:p>
          <a:endParaRPr lang="en-CA">
            <a:latin typeface="Times New Roman" panose="02020603050405020304" pitchFamily="18" charset="0"/>
            <a:cs typeface="Times New Roman" panose="02020603050405020304" pitchFamily="18" charset="0"/>
          </a:endParaRPr>
        </a:p>
      </dgm:t>
    </dgm:pt>
    <dgm:pt modelId="{722BE2B7-6D1E-485C-A567-3AC2098323CF}">
      <dgm:prSet phldrT="[Text]"/>
      <dgm:spPr/>
      <dgm:t>
        <a:bodyPr/>
        <a:lstStyle/>
        <a:p>
          <a:r>
            <a:rPr lang="en-CA" b="1" dirty="0">
              <a:solidFill>
                <a:schemeClr val="tx1"/>
              </a:solidFill>
              <a:latin typeface="Times New Roman" panose="02020603050405020304" pitchFamily="18" charset="0"/>
              <a:cs typeface="Times New Roman" panose="02020603050405020304" pitchFamily="18" charset="0"/>
            </a:rPr>
            <a:t> Positive viewpoint of retention</a:t>
          </a:r>
        </a:p>
      </dgm:t>
    </dgm:pt>
    <dgm:pt modelId="{5DDC3E29-6D2A-46B4-83C6-7DB51BA0CCA2}" type="parTrans" cxnId="{C27D7854-8CBE-4C37-AC19-68135DDC3AF2}">
      <dgm:prSet/>
      <dgm:spPr/>
      <dgm:t>
        <a:bodyPr/>
        <a:lstStyle/>
        <a:p>
          <a:endParaRPr lang="en-CA">
            <a:latin typeface="Times New Roman" panose="02020603050405020304" pitchFamily="18" charset="0"/>
            <a:cs typeface="Times New Roman" panose="02020603050405020304" pitchFamily="18" charset="0"/>
          </a:endParaRPr>
        </a:p>
      </dgm:t>
    </dgm:pt>
    <dgm:pt modelId="{FD8994CD-9147-4C15-B4AA-ACD3DB4E526F}" type="sibTrans" cxnId="{C27D7854-8CBE-4C37-AC19-68135DDC3AF2}">
      <dgm:prSet/>
      <dgm:spPr/>
      <dgm:t>
        <a:bodyPr/>
        <a:lstStyle/>
        <a:p>
          <a:endParaRPr lang="en-CA">
            <a:latin typeface="Times New Roman" panose="02020603050405020304" pitchFamily="18" charset="0"/>
            <a:cs typeface="Times New Roman" panose="02020603050405020304" pitchFamily="18" charset="0"/>
          </a:endParaRPr>
        </a:p>
      </dgm:t>
    </dgm:pt>
    <dgm:pt modelId="{39702AFF-9139-485C-BF4A-6CF29461575E}">
      <dgm:prSet phldrT="[Text]"/>
      <dgm:spPr/>
      <dgm:t>
        <a:bodyPr/>
        <a:lstStyle/>
        <a:p>
          <a:r>
            <a:rPr lang="en-US" b="1" dirty="0">
              <a:latin typeface="Times New Roman" panose="02020603050405020304" pitchFamily="18" charset="0"/>
              <a:cs typeface="Times New Roman" panose="02020603050405020304" pitchFamily="18" charset="0"/>
            </a:rPr>
            <a:t>If we focus on keeping people whom we need, we will have better results than if we view the problem from the turnover side.</a:t>
          </a:r>
          <a:endParaRPr lang="en-CA" b="1" dirty="0">
            <a:latin typeface="Times New Roman" panose="02020603050405020304" pitchFamily="18" charset="0"/>
            <a:cs typeface="Times New Roman" panose="02020603050405020304" pitchFamily="18" charset="0"/>
          </a:endParaRPr>
        </a:p>
      </dgm:t>
    </dgm:pt>
    <dgm:pt modelId="{5615BDA2-77FB-4357-A8BA-C7BD7CB43B1C}" type="parTrans" cxnId="{8AF41180-2DF8-42B9-AA4C-63B2A1FF69C2}">
      <dgm:prSet/>
      <dgm:spPr/>
      <dgm:t>
        <a:bodyPr/>
        <a:lstStyle/>
        <a:p>
          <a:endParaRPr lang="en-CA">
            <a:latin typeface="Times New Roman" panose="02020603050405020304" pitchFamily="18" charset="0"/>
            <a:cs typeface="Times New Roman" panose="02020603050405020304" pitchFamily="18" charset="0"/>
          </a:endParaRPr>
        </a:p>
      </dgm:t>
    </dgm:pt>
    <dgm:pt modelId="{1AEE158B-7CEB-470D-A7D6-35CE8DAA0948}" type="sibTrans" cxnId="{8AF41180-2DF8-42B9-AA4C-63B2A1FF69C2}">
      <dgm:prSet/>
      <dgm:spPr/>
      <dgm:t>
        <a:bodyPr/>
        <a:lstStyle/>
        <a:p>
          <a:endParaRPr lang="en-CA">
            <a:latin typeface="Times New Roman" panose="02020603050405020304" pitchFamily="18" charset="0"/>
            <a:cs typeface="Times New Roman" panose="02020603050405020304" pitchFamily="18" charset="0"/>
          </a:endParaRPr>
        </a:p>
      </dgm:t>
    </dgm:pt>
    <dgm:pt modelId="{43750BF4-3995-46CE-AC6E-9BAD8276C74B}" type="pres">
      <dgm:prSet presAssocID="{E1030720-3D0E-42FE-B6BF-6E09DB5F3255}" presName="linear" presStyleCnt="0">
        <dgm:presLayoutVars>
          <dgm:animLvl val="lvl"/>
          <dgm:resizeHandles val="exact"/>
        </dgm:presLayoutVars>
      </dgm:prSet>
      <dgm:spPr/>
    </dgm:pt>
    <dgm:pt modelId="{07A229E0-6A7E-414A-B8E5-B549AB3EDBF1}" type="pres">
      <dgm:prSet presAssocID="{D5295DB3-54E7-430C-8281-1245BEA71B43}" presName="parentText" presStyleLbl="node1" presStyleIdx="0" presStyleCnt="2" custLinFactNeighborX="4884" custLinFactNeighborY="-4664">
        <dgm:presLayoutVars>
          <dgm:chMax val="0"/>
          <dgm:bulletEnabled val="1"/>
        </dgm:presLayoutVars>
      </dgm:prSet>
      <dgm:spPr/>
    </dgm:pt>
    <dgm:pt modelId="{CEA584BE-1770-4752-B42F-9B332303845F}" type="pres">
      <dgm:prSet presAssocID="{D5295DB3-54E7-430C-8281-1245BEA71B43}" presName="childText" presStyleLbl="revTx" presStyleIdx="0" presStyleCnt="2">
        <dgm:presLayoutVars>
          <dgm:bulletEnabled val="1"/>
        </dgm:presLayoutVars>
      </dgm:prSet>
      <dgm:spPr/>
    </dgm:pt>
    <dgm:pt modelId="{8BFBC31D-7BD6-4D30-A0D8-91A2054C8453}" type="pres">
      <dgm:prSet presAssocID="{722BE2B7-6D1E-485C-A567-3AC2098323CF}" presName="parentText" presStyleLbl="node1" presStyleIdx="1" presStyleCnt="2">
        <dgm:presLayoutVars>
          <dgm:chMax val="0"/>
          <dgm:bulletEnabled val="1"/>
        </dgm:presLayoutVars>
      </dgm:prSet>
      <dgm:spPr/>
    </dgm:pt>
    <dgm:pt modelId="{DDD299F9-8309-4A59-8D95-EB8502708BEA}" type="pres">
      <dgm:prSet presAssocID="{722BE2B7-6D1E-485C-A567-3AC2098323CF}" presName="childText" presStyleLbl="revTx" presStyleIdx="1" presStyleCnt="2">
        <dgm:presLayoutVars>
          <dgm:bulletEnabled val="1"/>
        </dgm:presLayoutVars>
      </dgm:prSet>
      <dgm:spPr/>
    </dgm:pt>
  </dgm:ptLst>
  <dgm:cxnLst>
    <dgm:cxn modelId="{01150D1D-45F4-45C6-886D-B1B0A55408FF}" srcId="{E1030720-3D0E-42FE-B6BF-6E09DB5F3255}" destId="{D5295DB3-54E7-430C-8281-1245BEA71B43}" srcOrd="0" destOrd="0" parTransId="{DCA777EB-0348-4BB1-9A00-696FD49FCF68}" sibTransId="{8E6B1FAC-231D-4C0F-94BC-47F927C1F99C}"/>
    <dgm:cxn modelId="{008A5946-CDA5-4125-829A-C75AE05C7B91}" type="presOf" srcId="{E1030720-3D0E-42FE-B6BF-6E09DB5F3255}" destId="{43750BF4-3995-46CE-AC6E-9BAD8276C74B}" srcOrd="0" destOrd="0" presId="urn:microsoft.com/office/officeart/2005/8/layout/vList2"/>
    <dgm:cxn modelId="{43D23F73-9E33-4E40-B39A-D46B54CB7481}" type="presOf" srcId="{13FF9C1A-1C0D-4E10-8048-380A71A49777}" destId="{CEA584BE-1770-4752-B42F-9B332303845F}" srcOrd="0" destOrd="0" presId="urn:microsoft.com/office/officeart/2005/8/layout/vList2"/>
    <dgm:cxn modelId="{C27D7854-8CBE-4C37-AC19-68135DDC3AF2}" srcId="{E1030720-3D0E-42FE-B6BF-6E09DB5F3255}" destId="{722BE2B7-6D1E-485C-A567-3AC2098323CF}" srcOrd="1" destOrd="0" parTransId="{5DDC3E29-6D2A-46B4-83C6-7DB51BA0CCA2}" sibTransId="{FD8994CD-9147-4C15-B4AA-ACD3DB4E526F}"/>
    <dgm:cxn modelId="{A0661C78-1E49-4582-AE1C-73D31E10CF3D}" srcId="{D5295DB3-54E7-430C-8281-1245BEA71B43}" destId="{13FF9C1A-1C0D-4E10-8048-380A71A49777}" srcOrd="0" destOrd="0" parTransId="{58069B44-0CD9-4126-9915-AFF59ED013A8}" sibTransId="{7C4FA4F6-4FA1-43AA-9882-C9DC14F7A0A0}"/>
    <dgm:cxn modelId="{8AF41180-2DF8-42B9-AA4C-63B2A1FF69C2}" srcId="{722BE2B7-6D1E-485C-A567-3AC2098323CF}" destId="{39702AFF-9139-485C-BF4A-6CF29461575E}" srcOrd="0" destOrd="0" parTransId="{5615BDA2-77FB-4357-A8BA-C7BD7CB43B1C}" sibTransId="{1AEE158B-7CEB-470D-A7D6-35CE8DAA0948}"/>
    <dgm:cxn modelId="{699023A4-B373-4D43-8A14-D998F3941661}" type="presOf" srcId="{722BE2B7-6D1E-485C-A567-3AC2098323CF}" destId="{8BFBC31D-7BD6-4D30-A0D8-91A2054C8453}" srcOrd="0" destOrd="0" presId="urn:microsoft.com/office/officeart/2005/8/layout/vList2"/>
    <dgm:cxn modelId="{31163FE6-3952-41A8-94E6-96B703A9635F}" type="presOf" srcId="{39702AFF-9139-485C-BF4A-6CF29461575E}" destId="{DDD299F9-8309-4A59-8D95-EB8502708BEA}" srcOrd="0" destOrd="0" presId="urn:microsoft.com/office/officeart/2005/8/layout/vList2"/>
    <dgm:cxn modelId="{68E16CE9-AC9E-438D-9E28-B3BC276E529E}" type="presOf" srcId="{D5295DB3-54E7-430C-8281-1245BEA71B43}" destId="{07A229E0-6A7E-414A-B8E5-B549AB3EDBF1}" srcOrd="0" destOrd="0" presId="urn:microsoft.com/office/officeart/2005/8/layout/vList2"/>
    <dgm:cxn modelId="{3ABB19A7-B1D9-4A99-8092-2AE49B02FA72}" type="presParOf" srcId="{43750BF4-3995-46CE-AC6E-9BAD8276C74B}" destId="{07A229E0-6A7E-414A-B8E5-B549AB3EDBF1}" srcOrd="0" destOrd="0" presId="urn:microsoft.com/office/officeart/2005/8/layout/vList2"/>
    <dgm:cxn modelId="{54B13138-A646-4691-804F-2A88DCAE8EDB}" type="presParOf" srcId="{43750BF4-3995-46CE-AC6E-9BAD8276C74B}" destId="{CEA584BE-1770-4752-B42F-9B332303845F}" srcOrd="1" destOrd="0" presId="urn:microsoft.com/office/officeart/2005/8/layout/vList2"/>
    <dgm:cxn modelId="{291668FD-2046-4E5B-855B-544E3058AB81}" type="presParOf" srcId="{43750BF4-3995-46CE-AC6E-9BAD8276C74B}" destId="{8BFBC31D-7BD6-4D30-A0D8-91A2054C8453}" srcOrd="2" destOrd="0" presId="urn:microsoft.com/office/officeart/2005/8/layout/vList2"/>
    <dgm:cxn modelId="{CA285A54-3A3D-44C3-9743-08AA28C6539C}" type="presParOf" srcId="{43750BF4-3995-46CE-AC6E-9BAD8276C74B}" destId="{DDD299F9-8309-4A59-8D95-EB8502708BEA}"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030720-3D0E-42FE-B6BF-6E09DB5F3255}"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CA"/>
        </a:p>
      </dgm:t>
    </dgm:pt>
    <dgm:pt modelId="{D5295DB3-54E7-430C-8281-1245BEA71B43}">
      <dgm:prSet phldrT="[Text]"/>
      <dgm:spPr/>
      <dgm:t>
        <a:bodyPr/>
        <a:lstStyle/>
        <a:p>
          <a:r>
            <a:rPr lang="en-US" b="1" dirty="0">
              <a:latin typeface="Times New Roman" panose="02020603050405020304" pitchFamily="18" charset="0"/>
              <a:cs typeface="Times New Roman" panose="02020603050405020304" pitchFamily="18" charset="0"/>
            </a:rPr>
            <a:t>The first view is passive</a:t>
          </a:r>
          <a:endParaRPr lang="en-CA" b="1" dirty="0">
            <a:latin typeface="Times New Roman" panose="02020603050405020304" pitchFamily="18" charset="0"/>
            <a:cs typeface="Times New Roman" panose="02020603050405020304" pitchFamily="18" charset="0"/>
          </a:endParaRPr>
        </a:p>
      </dgm:t>
    </dgm:pt>
    <dgm:pt modelId="{DCA777EB-0348-4BB1-9A00-696FD49FCF68}" type="parTrans" cxnId="{01150D1D-45F4-45C6-886D-B1B0A55408FF}">
      <dgm:prSet/>
      <dgm:spPr/>
      <dgm:t>
        <a:bodyPr/>
        <a:lstStyle/>
        <a:p>
          <a:endParaRPr lang="en-CA">
            <a:latin typeface="Times New Roman" panose="02020603050405020304" pitchFamily="18" charset="0"/>
            <a:cs typeface="Times New Roman" panose="02020603050405020304" pitchFamily="18" charset="0"/>
          </a:endParaRPr>
        </a:p>
      </dgm:t>
    </dgm:pt>
    <dgm:pt modelId="{8E6B1FAC-231D-4C0F-94BC-47F927C1F99C}" type="sibTrans" cxnId="{01150D1D-45F4-45C6-886D-B1B0A55408FF}">
      <dgm:prSet/>
      <dgm:spPr/>
      <dgm:t>
        <a:bodyPr/>
        <a:lstStyle/>
        <a:p>
          <a:endParaRPr lang="en-CA">
            <a:latin typeface="Times New Roman" panose="02020603050405020304" pitchFamily="18" charset="0"/>
            <a:cs typeface="Times New Roman" panose="02020603050405020304" pitchFamily="18" charset="0"/>
          </a:endParaRPr>
        </a:p>
      </dgm:t>
    </dgm:pt>
    <dgm:pt modelId="{13FF9C1A-1C0D-4E10-8048-380A71A49777}">
      <dgm:prSet phldrT="[Text]"/>
      <dgm:spPr/>
      <dgm:t>
        <a:bodyPr/>
        <a:lstStyle/>
        <a:p>
          <a:r>
            <a:rPr lang="en-CA" b="1" dirty="0">
              <a:latin typeface="Times New Roman" panose="02020603050405020304" pitchFamily="18" charset="0"/>
              <a:cs typeface="Times New Roman" panose="02020603050405020304" pitchFamily="18" charset="0"/>
            </a:rPr>
            <a:t> Akin to job satisfaction.</a:t>
          </a:r>
        </a:p>
      </dgm:t>
    </dgm:pt>
    <dgm:pt modelId="{58069B44-0CD9-4126-9915-AFF59ED013A8}" type="parTrans" cxnId="{A0661C78-1E49-4582-AE1C-73D31E10CF3D}">
      <dgm:prSet/>
      <dgm:spPr/>
      <dgm:t>
        <a:bodyPr/>
        <a:lstStyle/>
        <a:p>
          <a:endParaRPr lang="en-CA">
            <a:latin typeface="Times New Roman" panose="02020603050405020304" pitchFamily="18" charset="0"/>
            <a:cs typeface="Times New Roman" panose="02020603050405020304" pitchFamily="18" charset="0"/>
          </a:endParaRPr>
        </a:p>
      </dgm:t>
    </dgm:pt>
    <dgm:pt modelId="{7C4FA4F6-4FA1-43AA-9882-C9DC14F7A0A0}" type="sibTrans" cxnId="{A0661C78-1E49-4582-AE1C-73D31E10CF3D}">
      <dgm:prSet/>
      <dgm:spPr/>
      <dgm:t>
        <a:bodyPr/>
        <a:lstStyle/>
        <a:p>
          <a:endParaRPr lang="en-CA">
            <a:latin typeface="Times New Roman" panose="02020603050405020304" pitchFamily="18" charset="0"/>
            <a:cs typeface="Times New Roman" panose="02020603050405020304" pitchFamily="18" charset="0"/>
          </a:endParaRPr>
        </a:p>
      </dgm:t>
    </dgm:pt>
    <dgm:pt modelId="{722BE2B7-6D1E-485C-A567-3AC2098323CF}">
      <dgm:prSet phldrT="[Text]"/>
      <dgm:spPr/>
      <dgm:t>
        <a:bodyPr/>
        <a:lstStyle/>
        <a:p>
          <a:r>
            <a:rPr lang="en-CA" b="1" dirty="0">
              <a:latin typeface="Times New Roman" panose="02020603050405020304" pitchFamily="18" charset="0"/>
              <a:cs typeface="Times New Roman" panose="02020603050405020304" pitchFamily="18" charset="0"/>
            </a:rPr>
            <a:t>The second is active</a:t>
          </a:r>
        </a:p>
      </dgm:t>
    </dgm:pt>
    <dgm:pt modelId="{5DDC3E29-6D2A-46B4-83C6-7DB51BA0CCA2}" type="parTrans" cxnId="{C27D7854-8CBE-4C37-AC19-68135DDC3AF2}">
      <dgm:prSet/>
      <dgm:spPr/>
      <dgm:t>
        <a:bodyPr/>
        <a:lstStyle/>
        <a:p>
          <a:endParaRPr lang="en-CA">
            <a:latin typeface="Times New Roman" panose="02020603050405020304" pitchFamily="18" charset="0"/>
            <a:cs typeface="Times New Roman" panose="02020603050405020304" pitchFamily="18" charset="0"/>
          </a:endParaRPr>
        </a:p>
      </dgm:t>
    </dgm:pt>
    <dgm:pt modelId="{FD8994CD-9147-4C15-B4AA-ACD3DB4E526F}" type="sibTrans" cxnId="{C27D7854-8CBE-4C37-AC19-68135DDC3AF2}">
      <dgm:prSet/>
      <dgm:spPr/>
      <dgm:t>
        <a:bodyPr/>
        <a:lstStyle/>
        <a:p>
          <a:endParaRPr lang="en-CA">
            <a:latin typeface="Times New Roman" panose="02020603050405020304" pitchFamily="18" charset="0"/>
            <a:cs typeface="Times New Roman" panose="02020603050405020304" pitchFamily="18" charset="0"/>
          </a:endParaRPr>
        </a:p>
      </dgm:t>
    </dgm:pt>
    <dgm:pt modelId="{39702AFF-9139-485C-BF4A-6CF29461575E}">
      <dgm:prSet phldrT="[Text]"/>
      <dgm:spPr/>
      <dgm:t>
        <a:bodyPr/>
        <a:lstStyle/>
        <a:p>
          <a:r>
            <a:rPr lang="en-CA" b="1" dirty="0">
              <a:latin typeface="Times New Roman" panose="02020603050405020304" pitchFamily="18" charset="0"/>
              <a:cs typeface="Times New Roman" panose="02020603050405020304" pitchFamily="18" charset="0"/>
            </a:rPr>
            <a:t>Drives value.</a:t>
          </a:r>
        </a:p>
      </dgm:t>
    </dgm:pt>
    <dgm:pt modelId="{5615BDA2-77FB-4357-A8BA-C7BD7CB43B1C}" type="parTrans" cxnId="{8AF41180-2DF8-42B9-AA4C-63B2A1FF69C2}">
      <dgm:prSet/>
      <dgm:spPr/>
      <dgm:t>
        <a:bodyPr/>
        <a:lstStyle/>
        <a:p>
          <a:endParaRPr lang="en-CA">
            <a:latin typeface="Times New Roman" panose="02020603050405020304" pitchFamily="18" charset="0"/>
            <a:cs typeface="Times New Roman" panose="02020603050405020304" pitchFamily="18" charset="0"/>
          </a:endParaRPr>
        </a:p>
      </dgm:t>
    </dgm:pt>
    <dgm:pt modelId="{1AEE158B-7CEB-470D-A7D6-35CE8DAA0948}" type="sibTrans" cxnId="{8AF41180-2DF8-42B9-AA4C-63B2A1FF69C2}">
      <dgm:prSet/>
      <dgm:spPr/>
      <dgm:t>
        <a:bodyPr/>
        <a:lstStyle/>
        <a:p>
          <a:endParaRPr lang="en-CA">
            <a:latin typeface="Times New Roman" panose="02020603050405020304" pitchFamily="18" charset="0"/>
            <a:cs typeface="Times New Roman" panose="02020603050405020304" pitchFamily="18" charset="0"/>
          </a:endParaRPr>
        </a:p>
      </dgm:t>
    </dgm:pt>
    <dgm:pt modelId="{43750BF4-3995-46CE-AC6E-9BAD8276C74B}" type="pres">
      <dgm:prSet presAssocID="{E1030720-3D0E-42FE-B6BF-6E09DB5F3255}" presName="linear" presStyleCnt="0">
        <dgm:presLayoutVars>
          <dgm:animLvl val="lvl"/>
          <dgm:resizeHandles val="exact"/>
        </dgm:presLayoutVars>
      </dgm:prSet>
      <dgm:spPr/>
    </dgm:pt>
    <dgm:pt modelId="{07A229E0-6A7E-414A-B8E5-B549AB3EDBF1}" type="pres">
      <dgm:prSet presAssocID="{D5295DB3-54E7-430C-8281-1245BEA71B43}" presName="parentText" presStyleLbl="node1" presStyleIdx="0" presStyleCnt="2" custLinFactNeighborX="-747" custLinFactNeighborY="5285">
        <dgm:presLayoutVars>
          <dgm:chMax val="0"/>
          <dgm:bulletEnabled val="1"/>
        </dgm:presLayoutVars>
      </dgm:prSet>
      <dgm:spPr/>
    </dgm:pt>
    <dgm:pt modelId="{CEA584BE-1770-4752-B42F-9B332303845F}" type="pres">
      <dgm:prSet presAssocID="{D5295DB3-54E7-430C-8281-1245BEA71B43}" presName="childText" presStyleLbl="revTx" presStyleIdx="0" presStyleCnt="2">
        <dgm:presLayoutVars>
          <dgm:bulletEnabled val="1"/>
        </dgm:presLayoutVars>
      </dgm:prSet>
      <dgm:spPr/>
    </dgm:pt>
    <dgm:pt modelId="{8BFBC31D-7BD6-4D30-A0D8-91A2054C8453}" type="pres">
      <dgm:prSet presAssocID="{722BE2B7-6D1E-485C-A567-3AC2098323CF}" presName="parentText" presStyleLbl="node1" presStyleIdx="1" presStyleCnt="2">
        <dgm:presLayoutVars>
          <dgm:chMax val="0"/>
          <dgm:bulletEnabled val="1"/>
        </dgm:presLayoutVars>
      </dgm:prSet>
      <dgm:spPr/>
    </dgm:pt>
    <dgm:pt modelId="{DDD299F9-8309-4A59-8D95-EB8502708BEA}" type="pres">
      <dgm:prSet presAssocID="{722BE2B7-6D1E-485C-A567-3AC2098323CF}" presName="childText" presStyleLbl="revTx" presStyleIdx="1" presStyleCnt="2">
        <dgm:presLayoutVars>
          <dgm:bulletEnabled val="1"/>
        </dgm:presLayoutVars>
      </dgm:prSet>
      <dgm:spPr/>
    </dgm:pt>
  </dgm:ptLst>
  <dgm:cxnLst>
    <dgm:cxn modelId="{01150D1D-45F4-45C6-886D-B1B0A55408FF}" srcId="{E1030720-3D0E-42FE-B6BF-6E09DB5F3255}" destId="{D5295DB3-54E7-430C-8281-1245BEA71B43}" srcOrd="0" destOrd="0" parTransId="{DCA777EB-0348-4BB1-9A00-696FD49FCF68}" sibTransId="{8E6B1FAC-231D-4C0F-94BC-47F927C1F99C}"/>
    <dgm:cxn modelId="{008A5946-CDA5-4125-829A-C75AE05C7B91}" type="presOf" srcId="{E1030720-3D0E-42FE-B6BF-6E09DB5F3255}" destId="{43750BF4-3995-46CE-AC6E-9BAD8276C74B}" srcOrd="0" destOrd="0" presId="urn:microsoft.com/office/officeart/2005/8/layout/vList2"/>
    <dgm:cxn modelId="{43D23F73-9E33-4E40-B39A-D46B54CB7481}" type="presOf" srcId="{13FF9C1A-1C0D-4E10-8048-380A71A49777}" destId="{CEA584BE-1770-4752-B42F-9B332303845F}" srcOrd="0" destOrd="0" presId="urn:microsoft.com/office/officeart/2005/8/layout/vList2"/>
    <dgm:cxn modelId="{C27D7854-8CBE-4C37-AC19-68135DDC3AF2}" srcId="{E1030720-3D0E-42FE-B6BF-6E09DB5F3255}" destId="{722BE2B7-6D1E-485C-A567-3AC2098323CF}" srcOrd="1" destOrd="0" parTransId="{5DDC3E29-6D2A-46B4-83C6-7DB51BA0CCA2}" sibTransId="{FD8994CD-9147-4C15-B4AA-ACD3DB4E526F}"/>
    <dgm:cxn modelId="{A0661C78-1E49-4582-AE1C-73D31E10CF3D}" srcId="{D5295DB3-54E7-430C-8281-1245BEA71B43}" destId="{13FF9C1A-1C0D-4E10-8048-380A71A49777}" srcOrd="0" destOrd="0" parTransId="{58069B44-0CD9-4126-9915-AFF59ED013A8}" sibTransId="{7C4FA4F6-4FA1-43AA-9882-C9DC14F7A0A0}"/>
    <dgm:cxn modelId="{8AF41180-2DF8-42B9-AA4C-63B2A1FF69C2}" srcId="{722BE2B7-6D1E-485C-A567-3AC2098323CF}" destId="{39702AFF-9139-485C-BF4A-6CF29461575E}" srcOrd="0" destOrd="0" parTransId="{5615BDA2-77FB-4357-A8BA-C7BD7CB43B1C}" sibTransId="{1AEE158B-7CEB-470D-A7D6-35CE8DAA0948}"/>
    <dgm:cxn modelId="{699023A4-B373-4D43-8A14-D998F3941661}" type="presOf" srcId="{722BE2B7-6D1E-485C-A567-3AC2098323CF}" destId="{8BFBC31D-7BD6-4D30-A0D8-91A2054C8453}" srcOrd="0" destOrd="0" presId="urn:microsoft.com/office/officeart/2005/8/layout/vList2"/>
    <dgm:cxn modelId="{31163FE6-3952-41A8-94E6-96B703A9635F}" type="presOf" srcId="{39702AFF-9139-485C-BF4A-6CF29461575E}" destId="{DDD299F9-8309-4A59-8D95-EB8502708BEA}" srcOrd="0" destOrd="0" presId="urn:microsoft.com/office/officeart/2005/8/layout/vList2"/>
    <dgm:cxn modelId="{68E16CE9-AC9E-438D-9E28-B3BC276E529E}" type="presOf" srcId="{D5295DB3-54E7-430C-8281-1245BEA71B43}" destId="{07A229E0-6A7E-414A-B8E5-B549AB3EDBF1}" srcOrd="0" destOrd="0" presId="urn:microsoft.com/office/officeart/2005/8/layout/vList2"/>
    <dgm:cxn modelId="{3ABB19A7-B1D9-4A99-8092-2AE49B02FA72}" type="presParOf" srcId="{43750BF4-3995-46CE-AC6E-9BAD8276C74B}" destId="{07A229E0-6A7E-414A-B8E5-B549AB3EDBF1}" srcOrd="0" destOrd="0" presId="urn:microsoft.com/office/officeart/2005/8/layout/vList2"/>
    <dgm:cxn modelId="{54B13138-A646-4691-804F-2A88DCAE8EDB}" type="presParOf" srcId="{43750BF4-3995-46CE-AC6E-9BAD8276C74B}" destId="{CEA584BE-1770-4752-B42F-9B332303845F}" srcOrd="1" destOrd="0" presId="urn:microsoft.com/office/officeart/2005/8/layout/vList2"/>
    <dgm:cxn modelId="{291668FD-2046-4E5B-855B-544E3058AB81}" type="presParOf" srcId="{43750BF4-3995-46CE-AC6E-9BAD8276C74B}" destId="{8BFBC31D-7BD6-4D30-A0D8-91A2054C8453}" srcOrd="2" destOrd="0" presId="urn:microsoft.com/office/officeart/2005/8/layout/vList2"/>
    <dgm:cxn modelId="{CA285A54-3A3D-44C3-9743-08AA28C6539C}" type="presParOf" srcId="{43750BF4-3995-46CE-AC6E-9BAD8276C74B}" destId="{DDD299F9-8309-4A59-8D95-EB8502708BEA}"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F5BD2E-B64D-48E0-AB46-AAF3EC3B999C}" type="doc">
      <dgm:prSet loTypeId="urn:diagrams.loki3.com/BracketList" loCatId="list" qsTypeId="urn:microsoft.com/office/officeart/2005/8/quickstyle/simple1" qsCatId="simple" csTypeId="urn:microsoft.com/office/officeart/2005/8/colors/colorful3" csCatId="colorful" phldr="1"/>
      <dgm:spPr/>
      <dgm:t>
        <a:bodyPr/>
        <a:lstStyle/>
        <a:p>
          <a:endParaRPr lang="en-CA"/>
        </a:p>
      </dgm:t>
    </dgm:pt>
    <dgm:pt modelId="{295E6CB0-DAFF-4FF6-9148-935CC561A235}">
      <dgm:prSet phldrT="[Text]" custT="1"/>
      <dgm:spPr/>
      <dgm:t>
        <a:bodyPr/>
        <a:lstStyle/>
        <a:p>
          <a:pPr algn="ctr"/>
          <a:r>
            <a:rPr lang="en-CA" sz="2800" b="1" dirty="0">
              <a:solidFill>
                <a:srgbClr val="FF0000"/>
              </a:solidFill>
              <a:latin typeface="Times New Roman" panose="02020603050405020304" pitchFamily="18" charset="0"/>
              <a:cs typeface="Times New Roman" panose="02020603050405020304" pitchFamily="18" charset="0"/>
            </a:rPr>
            <a:t> ‘‘Deliberation phase.’’</a:t>
          </a:r>
        </a:p>
      </dgm:t>
    </dgm:pt>
    <dgm:pt modelId="{05BFA453-21B3-411F-9A1C-789A921C963C}" type="parTrans" cxnId="{558CA6C2-16DE-47E3-A4CE-019703703F3B}">
      <dgm:prSet/>
      <dgm:spPr/>
      <dgm:t>
        <a:bodyPr/>
        <a:lstStyle/>
        <a:p>
          <a:endParaRPr lang="en-CA">
            <a:latin typeface="Times New Roman" panose="02020603050405020304" pitchFamily="18" charset="0"/>
            <a:cs typeface="Times New Roman" panose="02020603050405020304" pitchFamily="18" charset="0"/>
          </a:endParaRPr>
        </a:p>
      </dgm:t>
    </dgm:pt>
    <dgm:pt modelId="{4FA5FFE8-2930-4F96-973B-B57E4695CC2A}" type="sibTrans" cxnId="{558CA6C2-16DE-47E3-A4CE-019703703F3B}">
      <dgm:prSet/>
      <dgm:spPr/>
      <dgm:t>
        <a:bodyPr/>
        <a:lstStyle/>
        <a:p>
          <a:endParaRPr lang="en-CA">
            <a:latin typeface="Times New Roman" panose="02020603050405020304" pitchFamily="18" charset="0"/>
            <a:cs typeface="Times New Roman" panose="02020603050405020304" pitchFamily="18" charset="0"/>
          </a:endParaRPr>
        </a:p>
      </dgm:t>
    </dgm:pt>
    <dgm:pt modelId="{688A8A3D-8EB3-417C-AB50-6DA769E28424}">
      <dgm:prSet phldrT="[Text]" custT="1"/>
      <dgm:spPr/>
      <dgm:t>
        <a:bodyPr/>
        <a:lstStyle/>
        <a:p>
          <a:r>
            <a:rPr lang="en-US" sz="2800" dirty="0">
              <a:solidFill>
                <a:schemeClr val="tx1"/>
              </a:solidFill>
              <a:latin typeface="Times New Roman" panose="02020603050405020304" pitchFamily="18" charset="0"/>
              <a:cs typeface="Times New Roman" panose="02020603050405020304" pitchFamily="18" charset="0"/>
            </a:rPr>
            <a:t>Phase 1 is the time that passes between an employee’s first thoughts of quitting and the actual decision to quit</a:t>
          </a:r>
          <a:endParaRPr lang="en-CA" sz="2800" dirty="0">
            <a:solidFill>
              <a:schemeClr val="tx1"/>
            </a:solidFill>
            <a:latin typeface="Times New Roman" panose="02020603050405020304" pitchFamily="18" charset="0"/>
            <a:cs typeface="Times New Roman" panose="02020603050405020304" pitchFamily="18" charset="0"/>
          </a:endParaRPr>
        </a:p>
      </dgm:t>
    </dgm:pt>
    <dgm:pt modelId="{FB2F9B5C-1ECA-4CCE-B2F1-04B7D982AEF8}" type="parTrans" cxnId="{3759AEC7-253A-4D17-AF1F-5779AE1EFF14}">
      <dgm:prSet/>
      <dgm:spPr/>
      <dgm:t>
        <a:bodyPr/>
        <a:lstStyle/>
        <a:p>
          <a:endParaRPr lang="en-CA">
            <a:latin typeface="Times New Roman" panose="02020603050405020304" pitchFamily="18" charset="0"/>
            <a:cs typeface="Times New Roman" panose="02020603050405020304" pitchFamily="18" charset="0"/>
          </a:endParaRPr>
        </a:p>
      </dgm:t>
    </dgm:pt>
    <dgm:pt modelId="{6DCD3710-18C8-4464-8A0E-037476DEA667}" type="sibTrans" cxnId="{3759AEC7-253A-4D17-AF1F-5779AE1EFF14}">
      <dgm:prSet/>
      <dgm:spPr/>
      <dgm:t>
        <a:bodyPr/>
        <a:lstStyle/>
        <a:p>
          <a:endParaRPr lang="en-CA">
            <a:latin typeface="Times New Roman" panose="02020603050405020304" pitchFamily="18" charset="0"/>
            <a:cs typeface="Times New Roman" panose="02020603050405020304" pitchFamily="18" charset="0"/>
          </a:endParaRPr>
        </a:p>
      </dgm:t>
    </dgm:pt>
    <dgm:pt modelId="{D8CA826F-D89A-426B-B57A-272ADC380D80}">
      <dgm:prSet phldrT="[Text]" custT="1"/>
      <dgm:spPr/>
      <dgm:t>
        <a:bodyPr/>
        <a:lstStyle/>
        <a:p>
          <a:pPr algn="ctr"/>
          <a:r>
            <a:rPr lang="en-CA" sz="2800" b="1" kern="1200" dirty="0">
              <a:solidFill>
                <a:srgbClr val="FF0000"/>
              </a:solidFill>
              <a:latin typeface="Times New Roman" panose="02020603050405020304" pitchFamily="18" charset="0"/>
              <a:ea typeface="+mn-ea"/>
              <a:cs typeface="Times New Roman" panose="02020603050405020304" pitchFamily="18" charset="0"/>
            </a:rPr>
            <a:t>‘‘Action phase.’’</a:t>
          </a:r>
        </a:p>
      </dgm:t>
    </dgm:pt>
    <dgm:pt modelId="{01415B16-3B61-4328-97A5-9B6A1332B023}" type="parTrans" cxnId="{ABF48158-A063-4A44-B20E-E891D88ADF48}">
      <dgm:prSet/>
      <dgm:spPr/>
      <dgm:t>
        <a:bodyPr/>
        <a:lstStyle/>
        <a:p>
          <a:endParaRPr lang="en-CA">
            <a:latin typeface="Times New Roman" panose="02020603050405020304" pitchFamily="18" charset="0"/>
            <a:cs typeface="Times New Roman" panose="02020603050405020304" pitchFamily="18" charset="0"/>
          </a:endParaRPr>
        </a:p>
      </dgm:t>
    </dgm:pt>
    <dgm:pt modelId="{10DB95FD-200E-45E1-90DC-878D756EFA4E}" type="sibTrans" cxnId="{ABF48158-A063-4A44-B20E-E891D88ADF48}">
      <dgm:prSet/>
      <dgm:spPr/>
      <dgm:t>
        <a:bodyPr/>
        <a:lstStyle/>
        <a:p>
          <a:endParaRPr lang="en-CA">
            <a:latin typeface="Times New Roman" panose="02020603050405020304" pitchFamily="18" charset="0"/>
            <a:cs typeface="Times New Roman" panose="02020603050405020304" pitchFamily="18" charset="0"/>
          </a:endParaRPr>
        </a:p>
      </dgm:t>
    </dgm:pt>
    <dgm:pt modelId="{F32A07C8-A7BC-4F79-A6E6-0A002F14A81A}">
      <dgm:prSet phldrT="[Text]" custT="1"/>
      <dgm:spPr/>
      <dgm:t>
        <a:bodyPr/>
        <a:lstStyle/>
        <a:p>
          <a:r>
            <a:rPr lang="en-US" sz="2800" dirty="0">
              <a:latin typeface="Times New Roman" panose="02020603050405020304" pitchFamily="18" charset="0"/>
              <a:cs typeface="Times New Roman" panose="02020603050405020304" pitchFamily="18" charset="0"/>
            </a:rPr>
            <a:t>Phase 2 is the time between the employee’s decision to leave and the actual leaving</a:t>
          </a:r>
          <a:endParaRPr lang="en-CA" sz="2800" dirty="0">
            <a:latin typeface="Times New Roman" panose="02020603050405020304" pitchFamily="18" charset="0"/>
            <a:cs typeface="Times New Roman" panose="02020603050405020304" pitchFamily="18" charset="0"/>
          </a:endParaRPr>
        </a:p>
      </dgm:t>
    </dgm:pt>
    <dgm:pt modelId="{0DCE5DE2-D326-4C21-83FD-EAD0B5C69D21}" type="parTrans" cxnId="{5C0870F1-90AB-4E5B-A406-131E38941BA3}">
      <dgm:prSet/>
      <dgm:spPr/>
      <dgm:t>
        <a:bodyPr/>
        <a:lstStyle/>
        <a:p>
          <a:endParaRPr lang="en-CA">
            <a:latin typeface="Times New Roman" panose="02020603050405020304" pitchFamily="18" charset="0"/>
            <a:cs typeface="Times New Roman" panose="02020603050405020304" pitchFamily="18" charset="0"/>
          </a:endParaRPr>
        </a:p>
      </dgm:t>
    </dgm:pt>
    <dgm:pt modelId="{A9A2E5BA-B8FA-4EDD-B161-738283F91945}" type="sibTrans" cxnId="{5C0870F1-90AB-4E5B-A406-131E38941BA3}">
      <dgm:prSet/>
      <dgm:spPr/>
      <dgm:t>
        <a:bodyPr/>
        <a:lstStyle/>
        <a:p>
          <a:endParaRPr lang="en-CA">
            <a:latin typeface="Times New Roman" panose="02020603050405020304" pitchFamily="18" charset="0"/>
            <a:cs typeface="Times New Roman" panose="02020603050405020304" pitchFamily="18" charset="0"/>
          </a:endParaRPr>
        </a:p>
      </dgm:t>
    </dgm:pt>
    <dgm:pt modelId="{AE3D9D67-A4CA-4EF8-8C74-FA7BA94413F7}" type="pres">
      <dgm:prSet presAssocID="{7FF5BD2E-B64D-48E0-AB46-AAF3EC3B999C}" presName="Name0" presStyleCnt="0">
        <dgm:presLayoutVars>
          <dgm:dir/>
          <dgm:animLvl val="lvl"/>
          <dgm:resizeHandles val="exact"/>
        </dgm:presLayoutVars>
      </dgm:prSet>
      <dgm:spPr/>
    </dgm:pt>
    <dgm:pt modelId="{16A261FE-0475-4177-8A32-BC59628B3048}" type="pres">
      <dgm:prSet presAssocID="{295E6CB0-DAFF-4FF6-9148-935CC561A235}" presName="linNode" presStyleCnt="0"/>
      <dgm:spPr/>
    </dgm:pt>
    <dgm:pt modelId="{C60A4FFB-E22B-414E-8FC8-FFF2F32BBBF5}" type="pres">
      <dgm:prSet presAssocID="{295E6CB0-DAFF-4FF6-9148-935CC561A235}" presName="parTx" presStyleLbl="revTx" presStyleIdx="0" presStyleCnt="2">
        <dgm:presLayoutVars>
          <dgm:chMax val="1"/>
          <dgm:bulletEnabled val="1"/>
        </dgm:presLayoutVars>
      </dgm:prSet>
      <dgm:spPr/>
    </dgm:pt>
    <dgm:pt modelId="{329DD7F1-61FE-48B3-97F7-ADCD89C1A331}" type="pres">
      <dgm:prSet presAssocID="{295E6CB0-DAFF-4FF6-9148-935CC561A235}" presName="bracket" presStyleLbl="parChTrans1D1" presStyleIdx="0" presStyleCnt="2"/>
      <dgm:spPr/>
    </dgm:pt>
    <dgm:pt modelId="{A82827BA-DAF7-4356-AF69-5C33B7448A9F}" type="pres">
      <dgm:prSet presAssocID="{295E6CB0-DAFF-4FF6-9148-935CC561A235}" presName="spH" presStyleCnt="0"/>
      <dgm:spPr/>
    </dgm:pt>
    <dgm:pt modelId="{58AA7EF1-7346-4E43-9B05-9C2B121090F9}" type="pres">
      <dgm:prSet presAssocID="{295E6CB0-DAFF-4FF6-9148-935CC561A235}" presName="desTx" presStyleLbl="node1" presStyleIdx="0" presStyleCnt="2">
        <dgm:presLayoutVars>
          <dgm:bulletEnabled val="1"/>
        </dgm:presLayoutVars>
      </dgm:prSet>
      <dgm:spPr/>
    </dgm:pt>
    <dgm:pt modelId="{E8ADA687-AB8F-4AE8-AB82-95A0BB69C9FF}" type="pres">
      <dgm:prSet presAssocID="{4FA5FFE8-2930-4F96-973B-B57E4695CC2A}" presName="spV" presStyleCnt="0"/>
      <dgm:spPr/>
    </dgm:pt>
    <dgm:pt modelId="{5C2C8D8C-5256-40CD-98E2-269CF4E7429C}" type="pres">
      <dgm:prSet presAssocID="{D8CA826F-D89A-426B-B57A-272ADC380D80}" presName="linNode" presStyleCnt="0"/>
      <dgm:spPr/>
    </dgm:pt>
    <dgm:pt modelId="{34B72BB5-EC04-4A12-81EA-5776EFB5D298}" type="pres">
      <dgm:prSet presAssocID="{D8CA826F-D89A-426B-B57A-272ADC380D80}" presName="parTx" presStyleLbl="revTx" presStyleIdx="1" presStyleCnt="2">
        <dgm:presLayoutVars>
          <dgm:chMax val="1"/>
          <dgm:bulletEnabled val="1"/>
        </dgm:presLayoutVars>
      </dgm:prSet>
      <dgm:spPr/>
    </dgm:pt>
    <dgm:pt modelId="{B8F6BCD9-3CC5-425D-9F05-43CA906445A1}" type="pres">
      <dgm:prSet presAssocID="{D8CA826F-D89A-426B-B57A-272ADC380D80}" presName="bracket" presStyleLbl="parChTrans1D1" presStyleIdx="1" presStyleCnt="2"/>
      <dgm:spPr/>
    </dgm:pt>
    <dgm:pt modelId="{4CF3D770-FEF9-4C21-ABD8-1E8DBE7B7702}" type="pres">
      <dgm:prSet presAssocID="{D8CA826F-D89A-426B-B57A-272ADC380D80}" presName="spH" presStyleCnt="0"/>
      <dgm:spPr/>
    </dgm:pt>
    <dgm:pt modelId="{059954D0-4BCF-4E97-80AE-E959123FF8EB}" type="pres">
      <dgm:prSet presAssocID="{D8CA826F-D89A-426B-B57A-272ADC380D80}" presName="desTx" presStyleLbl="node1" presStyleIdx="1" presStyleCnt="2">
        <dgm:presLayoutVars>
          <dgm:bulletEnabled val="1"/>
        </dgm:presLayoutVars>
      </dgm:prSet>
      <dgm:spPr/>
    </dgm:pt>
  </dgm:ptLst>
  <dgm:cxnLst>
    <dgm:cxn modelId="{A0107433-0FB3-4E9E-8AB4-1C7710007CFE}" type="presOf" srcId="{D8CA826F-D89A-426B-B57A-272ADC380D80}" destId="{34B72BB5-EC04-4A12-81EA-5776EFB5D298}" srcOrd="0" destOrd="0" presId="urn:diagrams.loki3.com/BracketList"/>
    <dgm:cxn modelId="{ABF48158-A063-4A44-B20E-E891D88ADF48}" srcId="{7FF5BD2E-B64D-48E0-AB46-AAF3EC3B999C}" destId="{D8CA826F-D89A-426B-B57A-272ADC380D80}" srcOrd="1" destOrd="0" parTransId="{01415B16-3B61-4328-97A5-9B6A1332B023}" sibTransId="{10DB95FD-200E-45E1-90DC-878D756EFA4E}"/>
    <dgm:cxn modelId="{174E6059-1110-4D9A-A787-DBF9E74EB1FC}" type="presOf" srcId="{295E6CB0-DAFF-4FF6-9148-935CC561A235}" destId="{C60A4FFB-E22B-414E-8FC8-FFF2F32BBBF5}" srcOrd="0" destOrd="0" presId="urn:diagrams.loki3.com/BracketList"/>
    <dgm:cxn modelId="{558CA6C2-16DE-47E3-A4CE-019703703F3B}" srcId="{7FF5BD2E-B64D-48E0-AB46-AAF3EC3B999C}" destId="{295E6CB0-DAFF-4FF6-9148-935CC561A235}" srcOrd="0" destOrd="0" parTransId="{05BFA453-21B3-411F-9A1C-789A921C963C}" sibTransId="{4FA5FFE8-2930-4F96-973B-B57E4695CC2A}"/>
    <dgm:cxn modelId="{6F746FC3-4638-4638-AE33-EA4416E83037}" type="presOf" srcId="{F32A07C8-A7BC-4F79-A6E6-0A002F14A81A}" destId="{059954D0-4BCF-4E97-80AE-E959123FF8EB}" srcOrd="0" destOrd="0" presId="urn:diagrams.loki3.com/BracketList"/>
    <dgm:cxn modelId="{3759AEC7-253A-4D17-AF1F-5779AE1EFF14}" srcId="{295E6CB0-DAFF-4FF6-9148-935CC561A235}" destId="{688A8A3D-8EB3-417C-AB50-6DA769E28424}" srcOrd="0" destOrd="0" parTransId="{FB2F9B5C-1ECA-4CCE-B2F1-04B7D982AEF8}" sibTransId="{6DCD3710-18C8-4464-8A0E-037476DEA667}"/>
    <dgm:cxn modelId="{0A5EDDD9-1634-4E58-94EC-B2C39BDB2C05}" type="presOf" srcId="{7FF5BD2E-B64D-48E0-AB46-AAF3EC3B999C}" destId="{AE3D9D67-A4CA-4EF8-8C74-FA7BA94413F7}" srcOrd="0" destOrd="0" presId="urn:diagrams.loki3.com/BracketList"/>
    <dgm:cxn modelId="{5C0870F1-90AB-4E5B-A406-131E38941BA3}" srcId="{D8CA826F-D89A-426B-B57A-272ADC380D80}" destId="{F32A07C8-A7BC-4F79-A6E6-0A002F14A81A}" srcOrd="0" destOrd="0" parTransId="{0DCE5DE2-D326-4C21-83FD-EAD0B5C69D21}" sibTransId="{A9A2E5BA-B8FA-4EDD-B161-738283F91945}"/>
    <dgm:cxn modelId="{A317D9FA-C98C-491F-B4BF-565B9A0009D1}" type="presOf" srcId="{688A8A3D-8EB3-417C-AB50-6DA769E28424}" destId="{58AA7EF1-7346-4E43-9B05-9C2B121090F9}" srcOrd="0" destOrd="0" presId="urn:diagrams.loki3.com/BracketList"/>
    <dgm:cxn modelId="{AEAD6350-9A79-43F5-8C93-5D49CDA4EFA0}" type="presParOf" srcId="{AE3D9D67-A4CA-4EF8-8C74-FA7BA94413F7}" destId="{16A261FE-0475-4177-8A32-BC59628B3048}" srcOrd="0" destOrd="0" presId="urn:diagrams.loki3.com/BracketList"/>
    <dgm:cxn modelId="{B7285318-D8B0-463C-AC83-1467DC4AB215}" type="presParOf" srcId="{16A261FE-0475-4177-8A32-BC59628B3048}" destId="{C60A4FFB-E22B-414E-8FC8-FFF2F32BBBF5}" srcOrd="0" destOrd="0" presId="urn:diagrams.loki3.com/BracketList"/>
    <dgm:cxn modelId="{B43F94DB-8D07-45EE-A70C-4959A63EF6C0}" type="presParOf" srcId="{16A261FE-0475-4177-8A32-BC59628B3048}" destId="{329DD7F1-61FE-48B3-97F7-ADCD89C1A331}" srcOrd="1" destOrd="0" presId="urn:diagrams.loki3.com/BracketList"/>
    <dgm:cxn modelId="{B416F13A-EEF9-4449-A5AC-86FE305EC7A8}" type="presParOf" srcId="{16A261FE-0475-4177-8A32-BC59628B3048}" destId="{A82827BA-DAF7-4356-AF69-5C33B7448A9F}" srcOrd="2" destOrd="0" presId="urn:diagrams.loki3.com/BracketList"/>
    <dgm:cxn modelId="{10D385E1-E9B9-41EB-ADAB-8E9042072EA4}" type="presParOf" srcId="{16A261FE-0475-4177-8A32-BC59628B3048}" destId="{58AA7EF1-7346-4E43-9B05-9C2B121090F9}" srcOrd="3" destOrd="0" presId="urn:diagrams.loki3.com/BracketList"/>
    <dgm:cxn modelId="{93E17A61-DABD-42F6-BD2E-8F0A02ECD66B}" type="presParOf" srcId="{AE3D9D67-A4CA-4EF8-8C74-FA7BA94413F7}" destId="{E8ADA687-AB8F-4AE8-AB82-95A0BB69C9FF}" srcOrd="1" destOrd="0" presId="urn:diagrams.loki3.com/BracketList"/>
    <dgm:cxn modelId="{5124D1ED-11F5-4348-AC1C-F81FDDB07CCF}" type="presParOf" srcId="{AE3D9D67-A4CA-4EF8-8C74-FA7BA94413F7}" destId="{5C2C8D8C-5256-40CD-98E2-269CF4E7429C}" srcOrd="2" destOrd="0" presId="urn:diagrams.loki3.com/BracketList"/>
    <dgm:cxn modelId="{FE288B11-AD23-4103-8BE3-C25C60FA3FA1}" type="presParOf" srcId="{5C2C8D8C-5256-40CD-98E2-269CF4E7429C}" destId="{34B72BB5-EC04-4A12-81EA-5776EFB5D298}" srcOrd="0" destOrd="0" presId="urn:diagrams.loki3.com/BracketList"/>
    <dgm:cxn modelId="{A8B892BA-EEB8-4B9B-B864-2228A16CF9C5}" type="presParOf" srcId="{5C2C8D8C-5256-40CD-98E2-269CF4E7429C}" destId="{B8F6BCD9-3CC5-425D-9F05-43CA906445A1}" srcOrd="1" destOrd="0" presId="urn:diagrams.loki3.com/BracketList"/>
    <dgm:cxn modelId="{F00BD351-A9EB-4AD3-9C83-66817623EDDC}" type="presParOf" srcId="{5C2C8D8C-5256-40CD-98E2-269CF4E7429C}" destId="{4CF3D770-FEF9-4C21-ABD8-1E8DBE7B7702}" srcOrd="2" destOrd="0" presId="urn:diagrams.loki3.com/BracketList"/>
    <dgm:cxn modelId="{8FD18DD8-3089-4D39-98C2-DA3FDD0F62F2}" type="presParOf" srcId="{5C2C8D8C-5256-40CD-98E2-269CF4E7429C}" destId="{059954D0-4BCF-4E97-80AE-E959123FF8EB}"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F8787F-FB6C-4876-B110-45EE1047EB61}">
      <dsp:nvSpPr>
        <dsp:cNvPr id="0" name=""/>
        <dsp:cNvSpPr/>
      </dsp:nvSpPr>
      <dsp:spPr>
        <a:xfrm>
          <a:off x="7925509" y="1310108"/>
          <a:ext cx="3428209" cy="342884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ECA738-84F0-4C0C-82EC-548592E5AE24}">
      <dsp:nvSpPr>
        <dsp:cNvPr id="0" name=""/>
        <dsp:cNvSpPr/>
      </dsp:nvSpPr>
      <dsp:spPr>
        <a:xfrm>
          <a:off x="7856552" y="1288718"/>
          <a:ext cx="3802771" cy="3499658"/>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  </a:t>
          </a:r>
        </a:p>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The Direction</a:t>
          </a:r>
          <a:r>
            <a:rPr lang="en-US" sz="1600" b="1" kern="1200" dirty="0">
              <a:latin typeface="Times New Roman" panose="02020603050405020304" pitchFamily="18" charset="0"/>
              <a:cs typeface="Times New Roman" panose="02020603050405020304" pitchFamily="18" charset="0"/>
            </a:rPr>
            <a:t>—</a:t>
          </a:r>
        </a:p>
        <a:p>
          <a:pPr marL="0" lvl="0" indent="0" algn="ctr" defTabSz="10668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If a performance review does not provide direction for both the manager and the employee, then the process itself has little value. The employee should be left with a clear impression of where he or she has excelled and where improvement is needed.</a:t>
          </a:r>
          <a:endParaRPr lang="en-CA" sz="1600" b="1" kern="1200" dirty="0">
            <a:latin typeface="Times New Roman" panose="02020603050405020304" pitchFamily="18" charset="0"/>
            <a:cs typeface="Times New Roman" panose="02020603050405020304" pitchFamily="18" charset="0"/>
          </a:endParaRPr>
        </a:p>
      </dsp:txBody>
      <dsp:txXfrm>
        <a:off x="8400184" y="1788763"/>
        <a:ext cx="2715507" cy="2499567"/>
      </dsp:txXfrm>
    </dsp:sp>
    <dsp:sp modelId="{D14654FB-3A31-4ED0-97FA-251B8C87EBDC}">
      <dsp:nvSpPr>
        <dsp:cNvPr id="0" name=""/>
        <dsp:cNvSpPr/>
      </dsp:nvSpPr>
      <dsp:spPr>
        <a:xfrm rot="2700000">
          <a:off x="4492777" y="1420545"/>
          <a:ext cx="3207368" cy="3207368"/>
        </a:xfrm>
        <a:prstGeom prst="teardrop">
          <a:avLst>
            <a:gd name="adj" fmla="val 10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7EA4D-1C2A-4E6F-BE33-CA7B54983760}">
      <dsp:nvSpPr>
        <dsp:cNvPr id="0" name=""/>
        <dsp:cNvSpPr/>
      </dsp:nvSpPr>
      <dsp:spPr>
        <a:xfrm>
          <a:off x="4640528" y="1288702"/>
          <a:ext cx="3247859" cy="3527660"/>
        </a:xfrm>
        <a:prstGeom prst="ellipse">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  The Data</a:t>
          </a:r>
          <a:r>
            <a:rPr lang="en-US" sz="2400" b="1" kern="1200" dirty="0">
              <a:latin typeface="Times New Roman" panose="02020603050405020304" pitchFamily="18" charset="0"/>
              <a:cs typeface="Times New Roman" panose="02020603050405020304" pitchFamily="18" charset="0"/>
            </a:rPr>
            <a:t>—</a:t>
          </a:r>
          <a:r>
            <a:rPr lang="en-US" sz="1600" b="1" kern="1200" dirty="0">
              <a:latin typeface="Times New Roman" panose="02020603050405020304" pitchFamily="18" charset="0"/>
              <a:cs typeface="Times New Roman" panose="02020603050405020304" pitchFamily="18" charset="0"/>
            </a:rPr>
            <a:t>Review the progress the individual has or has not made on the goal plan, assess his or her competencies, and measure the individual contributions. Only with comprehensive data can meaningful decisions </a:t>
          </a:r>
          <a:r>
            <a:rPr lang="en-CA" sz="1600" b="1" kern="1200" dirty="0">
              <a:latin typeface="Times New Roman" panose="02020603050405020304" pitchFamily="18" charset="0"/>
              <a:cs typeface="Times New Roman" panose="02020603050405020304" pitchFamily="18" charset="0"/>
            </a:rPr>
            <a:t>be made.</a:t>
          </a:r>
          <a:endParaRPr lang="en-CA" sz="2400" b="1" kern="1200" dirty="0">
            <a:latin typeface="Times New Roman" panose="02020603050405020304" pitchFamily="18" charset="0"/>
            <a:cs typeface="Times New Roman" panose="02020603050405020304" pitchFamily="18" charset="0"/>
          </a:endParaRPr>
        </a:p>
      </dsp:txBody>
      <dsp:txXfrm>
        <a:off x="5104832" y="1792748"/>
        <a:ext cx="2319252" cy="2519567"/>
      </dsp:txXfrm>
    </dsp:sp>
    <dsp:sp modelId="{A09770E3-745D-4959-9FC7-D8D9388D0617}">
      <dsp:nvSpPr>
        <dsp:cNvPr id="0" name=""/>
        <dsp:cNvSpPr/>
      </dsp:nvSpPr>
      <dsp:spPr>
        <a:xfrm rot="2700000">
          <a:off x="843332" y="1314253"/>
          <a:ext cx="3419952" cy="3419952"/>
        </a:xfrm>
        <a:prstGeom prst="teardrop">
          <a:avLst>
            <a:gd name="adj" fmla="val 10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9FB3B5-19AC-4A48-B5E6-E53827779C99}">
      <dsp:nvSpPr>
        <dsp:cNvPr id="0" name=""/>
        <dsp:cNvSpPr/>
      </dsp:nvSpPr>
      <dsp:spPr>
        <a:xfrm>
          <a:off x="803245" y="1286477"/>
          <a:ext cx="3500126" cy="3476104"/>
        </a:xfrm>
        <a:prstGeom prst="ellipse">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The Dialog</a:t>
          </a:r>
          <a:r>
            <a:rPr lang="en-CA" sz="2400" b="1" kern="1200" dirty="0">
              <a:latin typeface="Times New Roman" panose="02020603050405020304" pitchFamily="18" charset="0"/>
              <a:cs typeface="Times New Roman" panose="02020603050405020304" pitchFamily="18" charset="0"/>
            </a:rPr>
            <a:t>—</a:t>
          </a:r>
          <a:endParaRPr lang="en-US" sz="2400" b="1" kern="1200" dirty="0">
            <a:latin typeface="Times New Roman" panose="02020603050405020304" pitchFamily="18" charset="0"/>
            <a:cs typeface="Times New Roman" panose="02020603050405020304" pitchFamily="18" charset="0"/>
          </a:endParaRPr>
        </a:p>
        <a:p>
          <a:pPr marL="0" lvl="0" indent="0" algn="l" defTabSz="10668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The line of communication between a manager and his or her direct reports is the start of all performance reviews.</a:t>
          </a:r>
          <a:endParaRPr lang="en-CA" sz="1600" b="1" kern="1200" dirty="0">
            <a:latin typeface="Times New Roman" panose="02020603050405020304" pitchFamily="18" charset="0"/>
            <a:cs typeface="Times New Roman" panose="02020603050405020304" pitchFamily="18" charset="0"/>
          </a:endParaRPr>
        </a:p>
      </dsp:txBody>
      <dsp:txXfrm>
        <a:off x="1303612" y="1783157"/>
        <a:ext cx="2499393" cy="24827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229E0-6A7E-414A-B8E5-B549AB3EDBF1}">
      <dsp:nvSpPr>
        <dsp:cNvPr id="0" name=""/>
        <dsp:cNvSpPr/>
      </dsp:nvSpPr>
      <dsp:spPr>
        <a:xfrm>
          <a:off x="0" y="0"/>
          <a:ext cx="7817260" cy="655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cs typeface="Times New Roman" panose="02020603050405020304" pitchFamily="18" charset="0"/>
            </a:rPr>
            <a:t>Negative perspective</a:t>
          </a:r>
        </a:p>
      </dsp:txBody>
      <dsp:txXfrm>
        <a:off x="31984" y="31984"/>
        <a:ext cx="7753292" cy="591232"/>
      </dsp:txXfrm>
    </dsp:sp>
    <dsp:sp modelId="{CEA584BE-1770-4752-B42F-9B332303845F}">
      <dsp:nvSpPr>
        <dsp:cNvPr id="0" name=""/>
        <dsp:cNvSpPr/>
      </dsp:nvSpPr>
      <dsp:spPr>
        <a:xfrm>
          <a:off x="0" y="659697"/>
          <a:ext cx="7817260" cy="463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198"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CA" sz="2200" b="1" kern="1200" dirty="0">
              <a:latin typeface="Times New Roman" panose="02020603050405020304" pitchFamily="18" charset="0"/>
              <a:cs typeface="Times New Roman" panose="02020603050405020304" pitchFamily="18" charset="0"/>
            </a:rPr>
            <a:t>tracking turnover rates.</a:t>
          </a:r>
        </a:p>
      </dsp:txBody>
      <dsp:txXfrm>
        <a:off x="0" y="659697"/>
        <a:ext cx="7817260" cy="463680"/>
      </dsp:txXfrm>
    </dsp:sp>
    <dsp:sp modelId="{8BFBC31D-7BD6-4D30-A0D8-91A2054C8453}">
      <dsp:nvSpPr>
        <dsp:cNvPr id="0" name=""/>
        <dsp:cNvSpPr/>
      </dsp:nvSpPr>
      <dsp:spPr>
        <a:xfrm>
          <a:off x="0" y="1123377"/>
          <a:ext cx="7817260" cy="655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cs typeface="Times New Roman" panose="02020603050405020304" pitchFamily="18" charset="0"/>
            </a:rPr>
            <a:t> Positive viewpoint of retention</a:t>
          </a:r>
        </a:p>
      </dsp:txBody>
      <dsp:txXfrm>
        <a:off x="31984" y="1155361"/>
        <a:ext cx="7753292" cy="591232"/>
      </dsp:txXfrm>
    </dsp:sp>
    <dsp:sp modelId="{DDD299F9-8309-4A59-8D95-EB8502708BEA}">
      <dsp:nvSpPr>
        <dsp:cNvPr id="0" name=""/>
        <dsp:cNvSpPr/>
      </dsp:nvSpPr>
      <dsp:spPr>
        <a:xfrm>
          <a:off x="0" y="1778577"/>
          <a:ext cx="7817260" cy="95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198"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US" sz="2200" b="1" kern="1200" dirty="0">
              <a:latin typeface="Times New Roman" panose="02020603050405020304" pitchFamily="18" charset="0"/>
              <a:cs typeface="Times New Roman" panose="02020603050405020304" pitchFamily="18" charset="0"/>
            </a:rPr>
            <a:t>If we focus on keeping people whom we need, we will have better results than if we view the problem from the turnover side.</a:t>
          </a:r>
          <a:endParaRPr lang="en-CA" sz="2200" b="1" kern="1200" dirty="0">
            <a:latin typeface="Times New Roman" panose="02020603050405020304" pitchFamily="18" charset="0"/>
            <a:cs typeface="Times New Roman" panose="02020603050405020304" pitchFamily="18" charset="0"/>
          </a:endParaRPr>
        </a:p>
      </dsp:txBody>
      <dsp:txXfrm>
        <a:off x="0" y="1778577"/>
        <a:ext cx="7817260" cy="9563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229E0-6A7E-414A-B8E5-B549AB3EDBF1}">
      <dsp:nvSpPr>
        <dsp:cNvPr id="0" name=""/>
        <dsp:cNvSpPr/>
      </dsp:nvSpPr>
      <dsp:spPr>
        <a:xfrm>
          <a:off x="0" y="40824"/>
          <a:ext cx="7817260" cy="7956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dirty="0">
              <a:latin typeface="Times New Roman" panose="02020603050405020304" pitchFamily="18" charset="0"/>
              <a:cs typeface="Times New Roman" panose="02020603050405020304" pitchFamily="18" charset="0"/>
            </a:rPr>
            <a:t>The first view is passive</a:t>
          </a:r>
          <a:endParaRPr lang="en-CA" sz="3400" b="1" kern="1200" dirty="0">
            <a:latin typeface="Times New Roman" panose="02020603050405020304" pitchFamily="18" charset="0"/>
            <a:cs typeface="Times New Roman" panose="02020603050405020304" pitchFamily="18" charset="0"/>
          </a:endParaRPr>
        </a:p>
      </dsp:txBody>
      <dsp:txXfrm>
        <a:off x="38838" y="79662"/>
        <a:ext cx="7739584" cy="717924"/>
      </dsp:txXfrm>
    </dsp:sp>
    <dsp:sp modelId="{CEA584BE-1770-4752-B42F-9B332303845F}">
      <dsp:nvSpPr>
        <dsp:cNvPr id="0" name=""/>
        <dsp:cNvSpPr/>
      </dsp:nvSpPr>
      <dsp:spPr>
        <a:xfrm>
          <a:off x="0" y="806667"/>
          <a:ext cx="7817260" cy="563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198" tIns="43180" rIns="241808" bIns="43180" numCol="1" spcCol="1270" anchor="t" anchorCtr="0">
          <a:noAutofit/>
        </a:bodyPr>
        <a:lstStyle/>
        <a:p>
          <a:pPr marL="228600" lvl="1" indent="-228600" algn="l" defTabSz="1200150">
            <a:lnSpc>
              <a:spcPct val="90000"/>
            </a:lnSpc>
            <a:spcBef>
              <a:spcPct val="0"/>
            </a:spcBef>
            <a:spcAft>
              <a:spcPct val="20000"/>
            </a:spcAft>
            <a:buChar char="•"/>
          </a:pPr>
          <a:r>
            <a:rPr lang="en-CA" sz="2700" b="1" kern="1200" dirty="0">
              <a:latin typeface="Times New Roman" panose="02020603050405020304" pitchFamily="18" charset="0"/>
              <a:cs typeface="Times New Roman" panose="02020603050405020304" pitchFamily="18" charset="0"/>
            </a:rPr>
            <a:t> Akin to job satisfaction.</a:t>
          </a:r>
        </a:p>
      </dsp:txBody>
      <dsp:txXfrm>
        <a:off x="0" y="806667"/>
        <a:ext cx="7817260" cy="563040"/>
      </dsp:txXfrm>
    </dsp:sp>
    <dsp:sp modelId="{8BFBC31D-7BD6-4D30-A0D8-91A2054C8453}">
      <dsp:nvSpPr>
        <dsp:cNvPr id="0" name=""/>
        <dsp:cNvSpPr/>
      </dsp:nvSpPr>
      <dsp:spPr>
        <a:xfrm>
          <a:off x="0" y="1369707"/>
          <a:ext cx="7817260" cy="79560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CA" sz="3400" b="1" kern="1200" dirty="0">
              <a:latin typeface="Times New Roman" panose="02020603050405020304" pitchFamily="18" charset="0"/>
              <a:cs typeface="Times New Roman" panose="02020603050405020304" pitchFamily="18" charset="0"/>
            </a:rPr>
            <a:t>The second is active</a:t>
          </a:r>
        </a:p>
      </dsp:txBody>
      <dsp:txXfrm>
        <a:off x="38838" y="1408545"/>
        <a:ext cx="7739584" cy="717924"/>
      </dsp:txXfrm>
    </dsp:sp>
    <dsp:sp modelId="{DDD299F9-8309-4A59-8D95-EB8502708BEA}">
      <dsp:nvSpPr>
        <dsp:cNvPr id="0" name=""/>
        <dsp:cNvSpPr/>
      </dsp:nvSpPr>
      <dsp:spPr>
        <a:xfrm>
          <a:off x="0" y="2165307"/>
          <a:ext cx="7817260" cy="563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198" tIns="43180" rIns="241808" bIns="43180" numCol="1" spcCol="1270" anchor="t" anchorCtr="0">
          <a:noAutofit/>
        </a:bodyPr>
        <a:lstStyle/>
        <a:p>
          <a:pPr marL="228600" lvl="1" indent="-228600" algn="l" defTabSz="1200150">
            <a:lnSpc>
              <a:spcPct val="90000"/>
            </a:lnSpc>
            <a:spcBef>
              <a:spcPct val="0"/>
            </a:spcBef>
            <a:spcAft>
              <a:spcPct val="20000"/>
            </a:spcAft>
            <a:buChar char="•"/>
          </a:pPr>
          <a:r>
            <a:rPr lang="en-CA" sz="2700" b="1" kern="1200" dirty="0">
              <a:latin typeface="Times New Roman" panose="02020603050405020304" pitchFamily="18" charset="0"/>
              <a:cs typeface="Times New Roman" panose="02020603050405020304" pitchFamily="18" charset="0"/>
            </a:rPr>
            <a:t>Drives value.</a:t>
          </a:r>
        </a:p>
      </dsp:txBody>
      <dsp:txXfrm>
        <a:off x="0" y="2165307"/>
        <a:ext cx="7817260" cy="5630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0A4FFB-E22B-414E-8FC8-FFF2F32BBBF5}">
      <dsp:nvSpPr>
        <dsp:cNvPr id="0" name=""/>
        <dsp:cNvSpPr/>
      </dsp:nvSpPr>
      <dsp:spPr>
        <a:xfrm>
          <a:off x="0" y="1305333"/>
          <a:ext cx="2554319"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71120" rIns="199136" bIns="71120" numCol="1" spcCol="1270" anchor="ctr" anchorCtr="0">
          <a:noAutofit/>
        </a:bodyPr>
        <a:lstStyle/>
        <a:p>
          <a:pPr marL="0" lvl="0" indent="0" algn="ctr" defTabSz="1244600">
            <a:lnSpc>
              <a:spcPct val="90000"/>
            </a:lnSpc>
            <a:spcBef>
              <a:spcPct val="0"/>
            </a:spcBef>
            <a:spcAft>
              <a:spcPct val="35000"/>
            </a:spcAft>
            <a:buNone/>
          </a:pPr>
          <a:r>
            <a:rPr lang="en-CA" sz="2800" b="1" kern="1200" dirty="0">
              <a:solidFill>
                <a:srgbClr val="FF0000"/>
              </a:solidFill>
              <a:latin typeface="Times New Roman" panose="02020603050405020304" pitchFamily="18" charset="0"/>
              <a:cs typeface="Times New Roman" panose="02020603050405020304" pitchFamily="18" charset="0"/>
            </a:rPr>
            <a:t> ‘‘Deliberation phase.’’</a:t>
          </a:r>
        </a:p>
      </dsp:txBody>
      <dsp:txXfrm>
        <a:off x="0" y="1305333"/>
        <a:ext cx="2554319" cy="1287000"/>
      </dsp:txXfrm>
    </dsp:sp>
    <dsp:sp modelId="{329DD7F1-61FE-48B3-97F7-ADCD89C1A331}">
      <dsp:nvSpPr>
        <dsp:cNvPr id="0" name=""/>
        <dsp:cNvSpPr/>
      </dsp:nvSpPr>
      <dsp:spPr>
        <a:xfrm>
          <a:off x="2554319" y="1285224"/>
          <a:ext cx="510863" cy="1327218"/>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AA7EF1-7346-4E43-9B05-9C2B121090F9}">
      <dsp:nvSpPr>
        <dsp:cNvPr id="0" name=""/>
        <dsp:cNvSpPr/>
      </dsp:nvSpPr>
      <dsp:spPr>
        <a:xfrm>
          <a:off x="3269529" y="1285224"/>
          <a:ext cx="6947749" cy="132721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solidFill>
                <a:schemeClr val="tx1"/>
              </a:solidFill>
              <a:latin typeface="Times New Roman" panose="02020603050405020304" pitchFamily="18" charset="0"/>
              <a:cs typeface="Times New Roman" panose="02020603050405020304" pitchFamily="18" charset="0"/>
            </a:rPr>
            <a:t>Phase 1 is the time that passes between an employee’s first thoughts of quitting and the actual decision to quit</a:t>
          </a:r>
          <a:endParaRPr lang="en-CA" sz="2800" kern="1200" dirty="0">
            <a:solidFill>
              <a:schemeClr val="tx1"/>
            </a:solidFill>
            <a:latin typeface="Times New Roman" panose="02020603050405020304" pitchFamily="18" charset="0"/>
            <a:cs typeface="Times New Roman" panose="02020603050405020304" pitchFamily="18" charset="0"/>
          </a:endParaRPr>
        </a:p>
      </dsp:txBody>
      <dsp:txXfrm>
        <a:off x="3269529" y="1285224"/>
        <a:ext cx="6947749" cy="1327218"/>
      </dsp:txXfrm>
    </dsp:sp>
    <dsp:sp modelId="{34B72BB5-EC04-4A12-81EA-5776EFB5D298}">
      <dsp:nvSpPr>
        <dsp:cNvPr id="0" name=""/>
        <dsp:cNvSpPr/>
      </dsp:nvSpPr>
      <dsp:spPr>
        <a:xfrm>
          <a:off x="0" y="2846442"/>
          <a:ext cx="2554319"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71120" rIns="199136" bIns="71120" numCol="1" spcCol="1270" anchor="ctr" anchorCtr="0">
          <a:noAutofit/>
        </a:bodyPr>
        <a:lstStyle/>
        <a:p>
          <a:pPr marL="0" lvl="0" indent="0" algn="ctr" defTabSz="1244600">
            <a:lnSpc>
              <a:spcPct val="90000"/>
            </a:lnSpc>
            <a:spcBef>
              <a:spcPct val="0"/>
            </a:spcBef>
            <a:spcAft>
              <a:spcPct val="35000"/>
            </a:spcAft>
            <a:buNone/>
          </a:pPr>
          <a:r>
            <a:rPr lang="en-CA" sz="2800" b="1" kern="1200" dirty="0">
              <a:solidFill>
                <a:srgbClr val="FF0000"/>
              </a:solidFill>
              <a:latin typeface="Times New Roman" panose="02020603050405020304" pitchFamily="18" charset="0"/>
              <a:ea typeface="+mn-ea"/>
              <a:cs typeface="Times New Roman" panose="02020603050405020304" pitchFamily="18" charset="0"/>
            </a:rPr>
            <a:t>‘‘Action phase.’’</a:t>
          </a:r>
        </a:p>
      </dsp:txBody>
      <dsp:txXfrm>
        <a:off x="0" y="2846442"/>
        <a:ext cx="2554319" cy="1287000"/>
      </dsp:txXfrm>
    </dsp:sp>
    <dsp:sp modelId="{B8F6BCD9-3CC5-425D-9F05-43CA906445A1}">
      <dsp:nvSpPr>
        <dsp:cNvPr id="0" name=""/>
        <dsp:cNvSpPr/>
      </dsp:nvSpPr>
      <dsp:spPr>
        <a:xfrm>
          <a:off x="2554319" y="2846442"/>
          <a:ext cx="510863" cy="1287000"/>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59954D0-4BCF-4E97-80AE-E959123FF8EB}">
      <dsp:nvSpPr>
        <dsp:cNvPr id="0" name=""/>
        <dsp:cNvSpPr/>
      </dsp:nvSpPr>
      <dsp:spPr>
        <a:xfrm>
          <a:off x="3269529" y="2846442"/>
          <a:ext cx="6947749" cy="1287000"/>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latin typeface="Times New Roman" panose="02020603050405020304" pitchFamily="18" charset="0"/>
              <a:cs typeface="Times New Roman" panose="02020603050405020304" pitchFamily="18" charset="0"/>
            </a:rPr>
            <a:t>Phase 2 is the time between the employee’s decision to leave and the actual leaving</a:t>
          </a:r>
          <a:endParaRPr lang="en-CA" sz="2800" kern="1200" dirty="0">
            <a:latin typeface="Times New Roman" panose="02020603050405020304" pitchFamily="18" charset="0"/>
            <a:cs typeface="Times New Roman" panose="02020603050405020304" pitchFamily="18" charset="0"/>
          </a:endParaRPr>
        </a:p>
      </dsp:txBody>
      <dsp:txXfrm>
        <a:off x="3269529" y="2846442"/>
        <a:ext cx="6947749" cy="1287000"/>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57179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34444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98256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29249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10672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361515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15792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6997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9.png"/><Relationship Id="rId5" Type="http://schemas.openxmlformats.org/officeDocument/2006/relationships/image" Target="../media/image18.sv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3140135"/>
            <a:ext cx="6081229" cy="584775"/>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PAYING FOR PERFORMANCE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06</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816198"/>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1008" y="4930026"/>
            <a:ext cx="5960331" cy="1392945"/>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Paying for Performance—Performance Management Every Person Counts—A Real Performance Review— Make It Count: Strategic Applications— Disengagement And Turnover</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617280" y="2001160"/>
            <a:ext cx="1095744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b="0" i="0" dirty="0">
                <a:effectLst/>
                <a:latin typeface="Times New Roman" panose="02020603050405020304" pitchFamily="18" charset="0"/>
                <a:cs typeface="Times New Roman" panose="02020603050405020304" pitchFamily="18" charset="0"/>
              </a:rPr>
              <a:t>Performance management is one of a manager’s most confusing tasks. The reason that managers and supervisors have a difficult time conducting performance appraisals is twofold: </a:t>
            </a:r>
            <a:r>
              <a:rPr lang="en-US" sz="2400" b="1" i="0" dirty="0">
                <a:effectLst/>
                <a:latin typeface="Times New Roman" panose="02020603050405020304" pitchFamily="18" charset="0"/>
                <a:cs typeface="Times New Roman" panose="02020603050405020304" pitchFamily="18" charset="0"/>
              </a:rPr>
              <a:t>psychological and systemic. </a:t>
            </a:r>
            <a:endParaRPr lang="en-US" sz="2400" b="1"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400" b="1" i="0" dirty="0">
              <a:effectLst/>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i="0" dirty="0">
                <a:effectLst/>
                <a:latin typeface="Times New Roman" panose="02020603050405020304" pitchFamily="18" charset="0"/>
                <a:cs typeface="Times New Roman" panose="02020603050405020304" pitchFamily="18" charset="0"/>
              </a:rPr>
              <a:t>The First case</a:t>
            </a:r>
            <a:r>
              <a:rPr lang="en-US" sz="2400" b="0" i="0" dirty="0">
                <a:effectLst/>
                <a:latin typeface="Times New Roman" panose="02020603050405020304" pitchFamily="18" charset="0"/>
                <a:cs typeface="Times New Roman" panose="02020603050405020304" pitchFamily="18" charset="0"/>
              </a:rPr>
              <a:t>, many cultures, particularly for America’s individual-based all-are created-equal value system, there is an underlying belief that criticizing another person’s performance is unacceptable. When</a:t>
            </a:r>
            <a:r>
              <a:rPr lang="en-US" sz="2400" dirty="0">
                <a:latin typeface="Times New Roman" panose="02020603050405020304" pitchFamily="18" charset="0"/>
                <a:cs typeface="Times New Roman" panose="02020603050405020304" pitchFamily="18" charset="0"/>
              </a:rPr>
              <a:t> organizations force this task on supervisors, those employees’ anxiety levels elevate.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Second case, </a:t>
            </a:r>
            <a:r>
              <a:rPr lang="en-US" sz="2400" dirty="0">
                <a:latin typeface="Times New Roman" panose="02020603050405020304" pitchFamily="18" charset="0"/>
                <a:cs typeface="Times New Roman" panose="02020603050405020304" pitchFamily="18" charset="0"/>
              </a:rPr>
              <a:t>the system and the tools used by supervisors to do the job are problematic. </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542028" y="1000284"/>
            <a:ext cx="829742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PERFORMANCE MANAGEMENT </a:t>
            </a:r>
          </a:p>
        </p:txBody>
      </p:sp>
    </p:spTree>
    <p:extLst>
      <p:ext uri="{BB962C8B-B14F-4D97-AF65-F5344CB8AC3E}">
        <p14:creationId xmlns:p14="http://schemas.microsoft.com/office/powerpoint/2010/main" val="71947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PAYING FOR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70500"/>
            <a:ext cx="1066800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Connect individual and group performance with the organization’s key performance initiatives.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Most organizations claim that they align the top goals with employee performance, but close scrutiny reveals gaps and mis directions as the goal imperatives cascade down from the top to the middle and bottom.</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Research has consistently shown that companies that set and maintain an alignment from top to bottom, and that pay for performance based on employees’ meeting objectively stated goals, outperform the market.</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5367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REALLY PAY FOR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36952"/>
            <a:ext cx="10353675"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As organizations grow larger, the link between individual performance and organizational performance becomes more hidden by size, systems, and processes.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a company of one, a person working for him- or herself, it is clear that company performance is largely determined by the performance of that person.</a:t>
            </a:r>
          </a:p>
          <a:p>
            <a:r>
              <a:rPr lang="en-US" sz="2400" dirty="0">
                <a:latin typeface="Times New Roman" panose="02020603050405020304" pitchFamily="18" charset="0"/>
                <a:cs typeface="Times New Roman" panose="02020603050405020304" pitchFamily="18" charset="0"/>
              </a:rPr>
              <a: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a company with thousands of workers, the contribution of each individual is not always so clear, yet motivating and maximizing the performance of individuals is critical to company performance</a:t>
            </a: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180407" y="1075497"/>
            <a:ext cx="908323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EVERY PERSON COUNTS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2154" y="2301040"/>
            <a:ext cx="10487692"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focus on individual performance is lost because people are aggregated into numbers.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numbers are important for perspective—in fact, people costs make up as much as 70 percent of operating costs.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There is no doubt that people are supremely important to both output and cost; however, managing people in aggregate as an expense is a recipe for poor company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0FB287F4-8B0A-40B8-8B38-DD6C758C9F54}"/>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617280" y="2063181"/>
            <a:ext cx="10957440" cy="3599255"/>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Research found that </a:t>
            </a:r>
            <a:r>
              <a:rPr lang="en-US" sz="2400" b="1" i="1" dirty="0">
                <a:latin typeface="Times New Roman" panose="02020603050405020304" pitchFamily="18" charset="0"/>
                <a:cs typeface="Times New Roman" panose="02020603050405020304" pitchFamily="18" charset="0"/>
              </a:rPr>
              <a:t>Companies with performance management</a:t>
            </a:r>
            <a:r>
              <a:rPr lang="en-US" sz="2400"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goal management, and succession management</a:t>
            </a:r>
            <a:r>
              <a:rPr lang="en-US" sz="2400" dirty="0">
                <a:latin typeface="Times New Roman" panose="02020603050405020304" pitchFamily="18" charset="0"/>
                <a:cs typeface="Times New Roman" panose="02020603050405020304" pitchFamily="18" charset="0"/>
              </a:rPr>
              <a:t> outperform those that do not—it is that simple.</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Performance management provides </a:t>
            </a:r>
            <a:r>
              <a:rPr lang="en-US" sz="2400" i="1" dirty="0">
                <a:latin typeface="Times New Roman" panose="02020603050405020304" pitchFamily="18" charset="0"/>
                <a:cs typeface="Times New Roman" panose="02020603050405020304" pitchFamily="18" charset="0"/>
              </a:rPr>
              <a:t>individual benchmarks relevant to the worker. </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Goal management provides </a:t>
            </a:r>
            <a:r>
              <a:rPr lang="en-US" sz="2400" dirty="0">
                <a:latin typeface="Times New Roman" panose="02020603050405020304" pitchFamily="18" charset="0"/>
                <a:cs typeface="Times New Roman" panose="02020603050405020304" pitchFamily="18" charset="0"/>
              </a:rPr>
              <a:t>a </a:t>
            </a:r>
            <a:r>
              <a:rPr lang="en-US" sz="2400" i="1" dirty="0">
                <a:latin typeface="Times New Roman" panose="02020603050405020304" pitchFamily="18" charset="0"/>
                <a:cs typeface="Times New Roman" panose="02020603050405020304" pitchFamily="18" charset="0"/>
              </a:rPr>
              <a:t>context within which to act and get everyone on the team on the same page.</a:t>
            </a:r>
            <a:r>
              <a:rPr lang="en-US" sz="2400" dirty="0">
                <a:latin typeface="Times New Roman" panose="02020603050405020304" pitchFamily="18" charset="0"/>
                <a:cs typeface="Times New Roman" panose="02020603050405020304" pitchFamily="18" charset="0"/>
              </a:rPr>
              <a:t> </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Succession management provides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 framework for moving individuals to where they might have the greatest impact in the organization. </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Of course, the data are the real power behind these talent-management applications.</a:t>
            </a: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Rectangle 14">
            <a:extLst>
              <a:ext uri="{FF2B5EF4-FFF2-40B4-BE49-F238E27FC236}">
                <a16:creationId xmlns:a16="http://schemas.microsoft.com/office/drawing/2014/main" id="{1490EED2-27F3-4971-BBE0-0E148E2A74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BA3FF109-4378-43AE-8E48-49AAD47BCB9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80AFFF16-D8D1-41AE-9153-F153CEE27C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65CC663E-4CEF-44FE-9B85-41D69E11F8C9}"/>
              </a:ext>
            </a:extLst>
          </p:cNvPr>
          <p:cNvSpPr txBox="1"/>
          <p:nvPr/>
        </p:nvSpPr>
        <p:spPr>
          <a:xfrm>
            <a:off x="3171007" y="1047123"/>
            <a:ext cx="609361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EVERY PERSON COUNTS</a:t>
            </a:r>
          </a:p>
        </p:txBody>
      </p:sp>
    </p:spTree>
    <p:extLst>
      <p:ext uri="{BB962C8B-B14F-4D97-AF65-F5344CB8AC3E}">
        <p14:creationId xmlns:p14="http://schemas.microsoft.com/office/powerpoint/2010/main" val="277687770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A304174-9C96-404E-AC9C-ECADF3BD2AB8}"/>
              </a:ext>
            </a:extLst>
          </p:cNvPr>
          <p:cNvSpPr/>
          <p:nvPr/>
        </p:nvSpPr>
        <p:spPr>
          <a:xfrm>
            <a:off x="6453683" y="1292286"/>
            <a:ext cx="5276355" cy="2530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sp>
        <p:nvSpPr>
          <p:cNvPr id="2" name="Rectangle 1"/>
          <p:cNvSpPr/>
          <p:nvPr/>
        </p:nvSpPr>
        <p:spPr>
          <a:xfrm>
            <a:off x="743614" y="1292286"/>
            <a:ext cx="5550282" cy="45199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25123" y="1434315"/>
            <a:ext cx="4946607" cy="4485652"/>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Performance Management Systems.</a:t>
            </a:r>
          </a:p>
          <a:p>
            <a:pPr>
              <a:lnSpc>
                <a:spcPct val="120000"/>
              </a:lnSpc>
            </a:pPr>
            <a:r>
              <a:rPr lang="en-US" sz="2400" dirty="0">
                <a:latin typeface="Times New Roman" panose="02020603050405020304" pitchFamily="18" charset="0"/>
                <a:cs typeface="Times New Roman" panose="02020603050405020304" pitchFamily="18" charset="0"/>
              </a:rPr>
              <a:t>From a people perspective,</a:t>
            </a:r>
          </a:p>
          <a:p>
            <a:pPr>
              <a:lnSpc>
                <a:spcPct val="120000"/>
              </a:lnSpc>
            </a:pPr>
            <a:r>
              <a:rPr lang="en-US" sz="2400" dirty="0">
                <a:latin typeface="Times New Roman" panose="02020603050405020304" pitchFamily="18" charset="0"/>
                <a:cs typeface="Times New Roman" panose="02020603050405020304" pitchFamily="18" charset="0"/>
              </a:rPr>
              <a:t>isn’t it fair to say that an individual should get clear expectations on </a:t>
            </a:r>
            <a:r>
              <a:rPr lang="en-US" sz="2400" b="1" i="1" dirty="0">
                <a:latin typeface="Times New Roman" panose="02020603050405020304" pitchFamily="18" charset="0"/>
                <a:cs typeface="Times New Roman" panose="02020603050405020304" pitchFamily="18" charset="0"/>
              </a:rPr>
              <a:t>what he or she should accomplish?</a:t>
            </a:r>
          </a:p>
          <a:p>
            <a:pPr>
              <a:lnSpc>
                <a:spcPct val="120000"/>
              </a:lnSpc>
            </a:pPr>
            <a:r>
              <a:rPr lang="en-US" sz="2400" dirty="0">
                <a:latin typeface="Times New Roman" panose="02020603050405020304" pitchFamily="18" charset="0"/>
                <a:cs typeface="Times New Roman" panose="02020603050405020304" pitchFamily="18" charset="0"/>
              </a:rPr>
              <a:t>These individuals need to know how they are doing and how to improve. This is why success in different positions is measured differently</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300163" y="803880"/>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 PERFORMANCE MANAGEMENT SYSTEMS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661B448E-B832-47B4-8614-FC33702FFE41}"/>
              </a:ext>
            </a:extLst>
          </p:cNvPr>
          <p:cNvSpPr txBox="1"/>
          <p:nvPr/>
        </p:nvSpPr>
        <p:spPr>
          <a:xfrm>
            <a:off x="6783431" y="1514475"/>
            <a:ext cx="4946607" cy="2308324"/>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A strong performance management system measures individuals with relevant metrics, and these metrics are transparent and effectively communicated to the individuals in order to set clear expectations.</a:t>
            </a:r>
          </a:p>
        </p:txBody>
      </p:sp>
      <p:pic>
        <p:nvPicPr>
          <p:cNvPr id="1028" name="Picture 4" descr="How Employee Recognition is Essential for Performance Management animated  gif">
            <a:extLst>
              <a:ext uri="{FF2B5EF4-FFF2-40B4-BE49-F238E27FC236}">
                <a16:creationId xmlns:a16="http://schemas.microsoft.com/office/drawing/2014/main" id="{7303EBEE-6CCB-4C74-9C94-F732AB52B38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194123" y="3909175"/>
            <a:ext cx="3614707" cy="2033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47561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762660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524739" y="2136179"/>
            <a:ext cx="7811690" cy="4042453"/>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(Individuals acting together toward a common goal), </a:t>
            </a:r>
            <a:r>
              <a:rPr lang="en-US" sz="2400" dirty="0">
                <a:latin typeface="Times New Roman" panose="02020603050405020304" pitchFamily="18" charset="0"/>
                <a:cs typeface="Times New Roman" panose="02020603050405020304" pitchFamily="18" charset="0"/>
              </a:rPr>
              <a:t>not by individuals. </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Where </a:t>
            </a:r>
            <a:r>
              <a:rPr lang="en-US" sz="2400" i="1" dirty="0">
                <a:latin typeface="Times New Roman" panose="02020603050405020304" pitchFamily="18" charset="0"/>
                <a:cs typeface="Times New Roman" panose="02020603050405020304" pitchFamily="18" charset="0"/>
              </a:rPr>
              <a:t>performance management </a:t>
            </a:r>
            <a:r>
              <a:rPr lang="en-US" sz="2400" dirty="0">
                <a:latin typeface="Times New Roman" panose="02020603050405020304" pitchFamily="18" charset="0"/>
                <a:cs typeface="Times New Roman" panose="02020603050405020304" pitchFamily="18" charset="0"/>
              </a:rPr>
              <a:t>provides </a:t>
            </a:r>
            <a:r>
              <a:rPr lang="en-US" sz="2400" i="1" dirty="0">
                <a:latin typeface="Times New Roman" panose="02020603050405020304" pitchFamily="18" charset="0"/>
                <a:cs typeface="Times New Roman" panose="02020603050405020304" pitchFamily="18" charset="0"/>
              </a:rPr>
              <a:t>individual benchmarks for success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goal management links individual performance with the goals of the team or organization.</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Players on the field need a context for making decisions. Goal management puts action into perspective for individuals, and also ensures that everyone is contributing to the team goals, or the objectives of the organization.</a:t>
            </a:r>
            <a:endParaRPr lang="en-US" sz="28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17285C4C-AEFA-489A-BB73-F274D936CB92}"/>
              </a:ext>
            </a:extLst>
          </p:cNvPr>
          <p:cNvSpPr txBox="1"/>
          <p:nvPr/>
        </p:nvSpPr>
        <p:spPr>
          <a:xfrm>
            <a:off x="1472661" y="970179"/>
            <a:ext cx="7811690"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GOAL MANAGEMENT SYSTEMS</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descr="How to set better goals – Career and Advising Center – North Dakota State  University">
            <a:extLst>
              <a:ext uri="{FF2B5EF4-FFF2-40B4-BE49-F238E27FC236}">
                <a16:creationId xmlns:a16="http://schemas.microsoft.com/office/drawing/2014/main" id="{2F4D5CF8-16C0-44B2-AFE4-F9D3CE4C10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22467" y="2586038"/>
            <a:ext cx="3874085" cy="248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93687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500188" y="1456796"/>
            <a:ext cx="4589257" cy="4122732"/>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How do you build a successful team?</a:t>
            </a:r>
          </a:p>
          <a:p>
            <a:pPr marL="342900" indent="-342900">
              <a:lnSpc>
                <a:spcPct val="120000"/>
              </a:lnSpc>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Smart companies plan and identify the competencies required to succeed in various roles, and place and develop talent in those roles accordingly.</a:t>
            </a:r>
          </a:p>
          <a:p>
            <a:pPr marL="342900" indent="-342900">
              <a:lnSpc>
                <a:spcPct val="120000"/>
              </a:lnSpc>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Competencies are one of the few reliable leading indicators of performance. </a:t>
            </a:r>
          </a:p>
          <a:p>
            <a:pPr marL="342900" indent="-342900">
              <a:lnSpc>
                <a:spcPct val="120000"/>
              </a:lnSpc>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People with the right competencies for a role are more likely to succeed in that role.</a:t>
            </a:r>
          </a:p>
        </p:txBody>
      </p:sp>
      <p:sp>
        <p:nvSpPr>
          <p:cNvPr id="17" name="TextBox 16"/>
          <p:cNvSpPr txBox="1"/>
          <p:nvPr/>
        </p:nvSpPr>
        <p:spPr>
          <a:xfrm>
            <a:off x="1300163" y="803880"/>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COMPETENCY MANAGEMENT SYSTEMS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074" name="Picture 2" descr="6 Steps to build Competency Management System fast | UpSkil">
            <a:extLst>
              <a:ext uri="{FF2B5EF4-FFF2-40B4-BE49-F238E27FC236}">
                <a16:creationId xmlns:a16="http://schemas.microsoft.com/office/drawing/2014/main" id="{BCC898D5-3EFE-4629-94AC-667540E1918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83431" y="1397680"/>
            <a:ext cx="5038640" cy="4701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8692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64376"/>
            <a:ext cx="10270317" cy="3046988"/>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real performance review is much more than a form, or even process.</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companies look at a performance review as an appraisal, but it is really much more than that, as shown in Figure 4.12. </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is the single most powerful tool for driving the performance of an individual in an organization, and it will likely have substantial consequences on </a:t>
            </a:r>
            <a:r>
              <a:rPr lang="en-US" sz="2400" i="1" dirty="0">
                <a:latin typeface="Times New Roman" panose="02020603050405020304" pitchFamily="18" charset="0"/>
                <a:cs typeface="Times New Roman" panose="02020603050405020304" pitchFamily="18" charset="0"/>
              </a:rPr>
              <a:t>pay, future promotion, and (therefore) the engagement of the individual.</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802093"/>
            <a:ext cx="806494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 REAL PERFORMANCE REVIEW</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18103" y="286321"/>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PERFORMANCE MANAGEMENT PROCESS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176ABDFD-9414-45BB-9035-6D08DE23A3F8}"/>
              </a:ext>
            </a:extLst>
          </p:cNvPr>
          <p:cNvGraphicFramePr/>
          <p:nvPr>
            <p:extLst>
              <p:ext uri="{D42A27DB-BD31-4B8C-83A1-F6EECF244321}">
                <p14:modId xmlns:p14="http://schemas.microsoft.com/office/powerpoint/2010/main" val="1562971160"/>
              </p:ext>
            </p:extLst>
          </p:nvPr>
        </p:nvGraphicFramePr>
        <p:xfrm>
          <a:off x="311176" y="809540"/>
          <a:ext cx="11676037" cy="6048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C62AC8F1-5FEE-40F7-B02E-B4B09F12D095}"/>
              </a:ext>
            </a:extLst>
          </p:cNvPr>
          <p:cNvSpPr txBox="1"/>
          <p:nvPr/>
        </p:nvSpPr>
        <p:spPr>
          <a:xfrm>
            <a:off x="311177" y="1124247"/>
            <a:ext cx="11676036" cy="830997"/>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The automation of a form is the start of a performance management process, not the end.</a:t>
            </a:r>
          </a:p>
          <a:p>
            <a:r>
              <a:rPr lang="en-US" sz="2400" dirty="0">
                <a:latin typeface="Times New Roman" panose="02020603050405020304" pitchFamily="18" charset="0"/>
                <a:cs typeface="Times New Roman" panose="02020603050405020304" pitchFamily="18" charset="0"/>
              </a:rPr>
              <a:t> A well-rounded and complete performance review has these </a:t>
            </a:r>
            <a:r>
              <a:rPr lang="en-US" sz="2400" b="1" i="1" dirty="0">
                <a:latin typeface="Times New Roman" panose="02020603050405020304" pitchFamily="18" charset="0"/>
                <a:cs typeface="Times New Roman" panose="02020603050405020304" pitchFamily="18" charset="0"/>
              </a:rPr>
              <a:t>three components</a:t>
            </a:r>
          </a:p>
        </p:txBody>
      </p:sp>
    </p:spTree>
    <p:extLst>
      <p:ext uri="{BB962C8B-B14F-4D97-AF65-F5344CB8AC3E}">
        <p14:creationId xmlns:p14="http://schemas.microsoft.com/office/powerpoint/2010/main" val="24226087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D78A3E-97D5-4DC3-AD55-ECEF695DD0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742218FB-4DA6-4207-AC4C-CE40E8D33FA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63331" y="500063"/>
            <a:ext cx="11042016" cy="6357937"/>
          </a:xfrm>
          <a:prstGeom prst="rect">
            <a:avLst/>
          </a:prstGeom>
        </p:spPr>
      </p:pic>
    </p:spTree>
    <p:extLst>
      <p:ext uri="{BB962C8B-B14F-4D97-AF65-F5344CB8AC3E}">
        <p14:creationId xmlns:p14="http://schemas.microsoft.com/office/powerpoint/2010/main" val="36478511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if they know what is expected and where they are going—it is also smart</a:t>
            </a:r>
          </a:p>
          <a:p>
            <a:pPr algn="ctr"/>
            <a:r>
              <a:rPr lang="en-US" b="1" dirty="0"/>
              <a:t>from a performance perspective. Both clear links between individual</a:t>
            </a:r>
          </a:p>
          <a:p>
            <a:pPr algn="ctr"/>
            <a:r>
              <a:rPr lang="en-US" b="1" dirty="0"/>
              <a:t>goals and company performance and having a clear career path are</a:t>
            </a:r>
          </a:p>
          <a:p>
            <a:pPr algn="ctr"/>
            <a:r>
              <a:rPr lang="en-US" b="1" dirty="0"/>
              <a:t>strong drivers of employee engagement. Then, organizations are pushing</a:t>
            </a:r>
          </a:p>
          <a:p>
            <a:pPr algn="ctr"/>
            <a:r>
              <a:rPr lang="en-US" b="1" dirty="0"/>
              <a:t>performance directly through the review process, as well as through</a:t>
            </a:r>
          </a:p>
          <a:p>
            <a:pPr algn="ctr"/>
            <a:r>
              <a:rPr lang="en-US" b="1" dirty="0"/>
              <a:t>potential increased employee 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 WHY IS THERE SO MUCH FOCUS ON TRANSPARENCY AND DIRECTION?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570321" y="2064337"/>
            <a:ext cx="11004399"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addition to being smart tactically—employees will find it harder to complain if they know what is expected and where they are going—it is also smart from a performance perspective.</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Both </a:t>
            </a:r>
            <a:r>
              <a:rPr lang="en-US" sz="2400" i="1" dirty="0">
                <a:latin typeface="Times New Roman" panose="02020603050405020304" pitchFamily="18" charset="0"/>
                <a:cs typeface="Times New Roman" panose="02020603050405020304" pitchFamily="18" charset="0"/>
              </a:rPr>
              <a:t>clear links </a:t>
            </a:r>
            <a:r>
              <a:rPr lang="en-US" sz="2400" dirty="0">
                <a:latin typeface="Times New Roman" panose="02020603050405020304" pitchFamily="18" charset="0"/>
                <a:cs typeface="Times New Roman" panose="02020603050405020304" pitchFamily="18" charset="0"/>
              </a:rPr>
              <a:t>between </a:t>
            </a:r>
            <a:r>
              <a:rPr lang="en-US" sz="2400" i="1" dirty="0">
                <a:latin typeface="Times New Roman" panose="02020603050405020304" pitchFamily="18" charset="0"/>
                <a:cs typeface="Times New Roman" panose="02020603050405020304" pitchFamily="18" charset="0"/>
              </a:rPr>
              <a:t>individual goals </a:t>
            </a:r>
            <a:r>
              <a:rPr lang="en-US" sz="2400" dirty="0">
                <a:latin typeface="Times New Roman" panose="02020603050405020304" pitchFamily="18" charset="0"/>
                <a:cs typeface="Times New Roman" panose="02020603050405020304" pitchFamily="18" charset="0"/>
              </a:rPr>
              <a:t>and </a:t>
            </a:r>
            <a:r>
              <a:rPr lang="en-US" sz="2400" i="1" dirty="0">
                <a:latin typeface="Times New Roman" panose="02020603050405020304" pitchFamily="18" charset="0"/>
                <a:cs typeface="Times New Roman" panose="02020603050405020304" pitchFamily="18" charset="0"/>
              </a:rPr>
              <a:t>company performance and having a clear career path are strong drivers of employee engagement. </a:t>
            </a:r>
          </a:p>
          <a:p>
            <a:endParaRPr lang="en-US" sz="2400" i="1"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Then, organizations are pushing performance directly through the review process, as well as through potential increased employee engagement.</a:t>
            </a:r>
          </a:p>
        </p:txBody>
      </p:sp>
    </p:spTree>
    <p:extLst>
      <p:ext uri="{BB962C8B-B14F-4D97-AF65-F5344CB8AC3E}">
        <p14:creationId xmlns:p14="http://schemas.microsoft.com/office/powerpoint/2010/main" val="1923032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5398" y="1037582"/>
            <a:ext cx="62149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APPLICATIONS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846189"/>
            <a:ext cx="10473776" cy="193899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Use performance management data (which should include goals, competencies, and workforce planning data) to drive real value creation in your organization.</a:t>
            </a:r>
          </a:p>
          <a:p>
            <a:endParaRPr lang="en-US" sz="2400" dirty="0">
              <a:latin typeface="Times New Roman" panose="02020603050405020304" pitchFamily="18" charset="0"/>
              <a:cs typeface="Times New Roman" panose="02020603050405020304" pitchFamily="18" charset="0"/>
            </a:endParaRPr>
          </a:p>
          <a:p>
            <a:pPr marL="457200" indent="-457200" algn="ctr">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There are several rules you can use to ensure that you get the most from your performance management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1607" y="758058"/>
            <a:ext cx="8916851" cy="954107"/>
          </a:xfrm>
          <a:prstGeom prst="rect">
            <a:avLst/>
          </a:prstGeom>
          <a:noFill/>
        </p:spPr>
        <p:txBody>
          <a:bodyPr wrap="square" rtlCol="0">
            <a:spAutoFit/>
          </a:bodyPr>
          <a:lstStyle/>
          <a:p>
            <a:pPr marL="514350" indent="-514350">
              <a:buFont typeface="+mj-lt"/>
              <a:buAutoNum type="arabicPeriod"/>
            </a:pPr>
            <a:r>
              <a:rPr lang="en-US" sz="2800" b="1" dirty="0">
                <a:latin typeface="Times New Roman" panose="02020603050405020304" pitchFamily="18" charset="0"/>
                <a:cs typeface="Times New Roman" panose="02020603050405020304" pitchFamily="18" charset="0"/>
              </a:rPr>
              <a:t>NEVER, EVER DO COMPENSATION PLANNING </a:t>
            </a:r>
          </a:p>
          <a:p>
            <a:pPr algn="ctr"/>
            <a:r>
              <a:rPr lang="en-US" sz="2800" b="1" dirty="0">
                <a:latin typeface="Times New Roman" panose="02020603050405020304" pitchFamily="18" charset="0"/>
                <a:cs typeface="Times New Roman" panose="02020603050405020304" pitchFamily="18" charset="0"/>
              </a:rPr>
              <a:t>IN A VACUUM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86919"/>
            <a:ext cx="10668000" cy="4093428"/>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Compensation is the clearest and most direct reward that companies control, and it is one of the most effective levers for motivating individual performance.</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Real performance review data allow managers to set pay accordingly, to truly pay what the employees are worth.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 value of an integrated system extends even further; with analytics and comparative functions, managers can see how the pay is spread, how it compares to that of others in the organization, and what a global view of compensation in the company looks like.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Having a global stack ranking of performers can help in determining appropriate compensation levels, and it has the added benefit of highlighting high performers throughout the company.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 value of this data review is illustrated in Figure 4.13.</a:t>
            </a:r>
          </a:p>
          <a:p>
            <a:pPr marL="342900" indent="-342900">
              <a:buFont typeface="Courier New" panose="02070309020205020404" pitchFamily="49" charset="0"/>
              <a:buChar char="o"/>
            </a:pP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9D836C-D4B7-42F4-B1B0-2F793FE4C2B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28738" y="1162660"/>
            <a:ext cx="7815262" cy="5695340"/>
          </a:xfrm>
          <a:prstGeom prst="rect">
            <a:avLst/>
          </a:prstGeom>
        </p:spPr>
      </p:pic>
      <p:sp>
        <p:nvSpPr>
          <p:cNvPr id="12" name="TextBox 11">
            <a:extLst>
              <a:ext uri="{FF2B5EF4-FFF2-40B4-BE49-F238E27FC236}">
                <a16:creationId xmlns:a16="http://schemas.microsoft.com/office/drawing/2014/main" id="{58E13BA5-777D-479D-9848-3D8BF4623BE8}"/>
              </a:ext>
            </a:extLst>
          </p:cNvPr>
          <p:cNvSpPr txBox="1"/>
          <p:nvPr/>
        </p:nvSpPr>
        <p:spPr>
          <a:xfrm>
            <a:off x="8886825" y="6178049"/>
            <a:ext cx="3743325" cy="400110"/>
          </a:xfrm>
          <a:prstGeom prst="rect">
            <a:avLst/>
          </a:prstGeom>
          <a:noFill/>
        </p:spPr>
        <p:txBody>
          <a:bodyPr wrap="square">
            <a:spAutoFit/>
          </a:bodyPr>
          <a:lstStyle/>
          <a:p>
            <a:pPr algn="ctr"/>
            <a:r>
              <a:rPr lang="en-US" sz="2000" b="1" dirty="0"/>
              <a:t>www.midocean.ae</a:t>
            </a:r>
          </a:p>
        </p:txBody>
      </p:sp>
    </p:spTree>
    <p:extLst>
      <p:ext uri="{BB962C8B-B14F-4D97-AF65-F5344CB8AC3E}">
        <p14:creationId xmlns:p14="http://schemas.microsoft.com/office/powerpoint/2010/main" val="2485326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71408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8827" y="683586"/>
            <a:ext cx="6725798"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2. NEVER DO LAYOFFS WITHOUT</a:t>
            </a:r>
          </a:p>
          <a:p>
            <a:pPr algn="ctr"/>
            <a:r>
              <a:rPr lang="en-US" sz="2800" b="1" dirty="0">
                <a:latin typeface="Times New Roman" panose="02020603050405020304" pitchFamily="18" charset="0"/>
                <a:cs typeface="Times New Roman" panose="02020603050405020304" pitchFamily="18" charset="0"/>
              </a:rPr>
              <a:t> PERFORMANCE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27560" y="1964353"/>
            <a:ext cx="7030540" cy="4893647"/>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Layoffs happen because the company is spending too much money or because revenues have dropped, usually owing to changes in the external environment.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Financial pressure drives managers to make cost-cutting decisions quickly. Where people are managed as costs, bad decisions result.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People create the value in modern organizations; they make the products and intellectual property, sell to and support customers, and ultimately build the top line.</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pic>
        <p:nvPicPr>
          <p:cNvPr id="1028" name="Picture 4" descr="Why “last in, first out” won't save your company - Protocol">
            <a:extLst>
              <a:ext uri="{FF2B5EF4-FFF2-40B4-BE49-F238E27FC236}">
                <a16:creationId xmlns:a16="http://schemas.microsoft.com/office/drawing/2014/main" id="{71B8656A-A483-4A40-ABD6-F09D0A1AD16E}"/>
              </a:ext>
            </a:extLst>
          </p:cNvPr>
          <p:cNvPicPr>
            <a:picLocks noChangeAspect="1" noChangeArrowheads="1" noCrop="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82134" y="2658179"/>
            <a:ext cx="4243482" cy="2509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92181"/>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 A TYPICAL LAYOFF SCENARIO</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41974"/>
            <a:ext cx="10641270" cy="415498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All departments are ordered to lay off 10 percent of their staff. </a:t>
            </a:r>
          </a:p>
          <a:p>
            <a:r>
              <a:rPr lang="en-US" sz="2400" dirty="0">
                <a:latin typeface="Times New Roman" panose="02020603050405020304" pitchFamily="18" charset="0"/>
                <a:cs typeface="Times New Roman" panose="02020603050405020304" pitchFamily="18" charset="0"/>
              </a:rPr>
              <a:t>But what if one department was extremely high performing? Why lay off any of the high performers?</a:t>
            </a:r>
          </a:p>
          <a:p>
            <a:r>
              <a:rPr lang="en-US" sz="2400" dirty="0">
                <a:latin typeface="Times New Roman" panose="02020603050405020304" pitchFamily="18" charset="0"/>
                <a:cs typeface="Times New Roman" panose="02020603050405020304" pitchFamily="18" charset="0"/>
              </a:rPr>
              <a:t>Global performance review data can help companies avoid these scenarios by allowing them to do real performance-based layoffs. </a:t>
            </a:r>
          </a:p>
          <a:p>
            <a:r>
              <a:rPr lang="en-US" sz="2400" b="1" dirty="0">
                <a:latin typeface="Times New Roman" panose="02020603050405020304" pitchFamily="18" charset="0"/>
                <a:cs typeface="Times New Roman" panose="02020603050405020304" pitchFamily="18" charset="0"/>
              </a:rPr>
              <a:t>Don’t lay off aggregate groups;</a:t>
            </a:r>
            <a:r>
              <a:rPr lang="en-US" sz="2400"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lay off the low and middle performers who aren’t contributing.</a:t>
            </a:r>
            <a:r>
              <a:rPr lang="en-US" sz="2400" dirty="0">
                <a:latin typeface="Times New Roman" panose="02020603050405020304" pitchFamily="18"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In uncertain times you want to keep your strongest people to keep your company performing and ready to emerge in a position of strength when the economy recovers.</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8389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697097"/>
            <a:ext cx="789512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3. FILL HERE, FILL NOW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237945"/>
            <a:ext cx="10668000"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Use your performance review data to drive the internal fill rates in your company.</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Hiring from outside of the company is costly.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External hires are unknown quantities, typically have longer ramp-up to productivity times, and are generally much more expensive than filling an open position with an internal promotion or lateral move.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Of course, companies need and should want some external hires for fresh ideas and to expand the workforce, but finding the right balance between internal and external fills builds impressive cost savings and has the potential added benefit of increasing engagement.</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773992"/>
            <a:ext cx="775572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3. FILL HERE, FILL NOW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619449"/>
            <a:ext cx="10541000" cy="317009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Objectivity and transparency are the building blocks of a high-performance organization.</a:t>
            </a:r>
          </a:p>
          <a:p>
            <a:endParaRPr lang="en-US" sz="28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Progressive organizations don’t ‘‘manage turnover’’; they ‘‘optimize their workforce’’—a much deeper and more impactful action that sets the company up for long-term success.</a:t>
            </a:r>
          </a:p>
          <a:p>
            <a:pPr marL="514350" indent="-514350" algn="ctr">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54102" y="749482"/>
            <a:ext cx="10626723"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QUANTITATIVELY DRIVEN</a:t>
            </a:r>
          </a:p>
          <a:p>
            <a:pPr algn="ctr"/>
            <a:r>
              <a:rPr lang="en-US" sz="2800" b="1" dirty="0">
                <a:latin typeface="Times New Roman" panose="02020603050405020304" pitchFamily="18" charset="0"/>
                <a:cs typeface="Times New Roman" panose="02020603050405020304" pitchFamily="18" charset="0"/>
              </a:rPr>
              <a:t> PERFORMANCE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1999" y="2095405"/>
            <a:ext cx="10626723" cy="3416320"/>
          </a:xfrm>
          <a:prstGeom prst="rect">
            <a:avLst/>
          </a:prstGeom>
          <a:noFill/>
        </p:spPr>
        <p:txBody>
          <a:bodyPr wrap="square" rtlCol="0">
            <a:spAutoFit/>
          </a:bodyPr>
          <a:lstStyle/>
          <a:p>
            <a:pPr marL="457200" indent="-457200">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Quantitative, objectively </a:t>
            </a:r>
            <a:r>
              <a:rPr lang="en-US" sz="2400" dirty="0">
                <a:latin typeface="Times New Roman" panose="02020603050405020304" pitchFamily="18" charset="0"/>
                <a:cs typeface="Times New Roman" panose="02020603050405020304" pitchFamily="18" charset="0"/>
              </a:rPr>
              <a:t>driven performance management simply provides you with the most strategic data to manage the business.</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Simplicity i</a:t>
            </a:r>
            <a:r>
              <a:rPr lang="en-US" sz="2400" dirty="0">
                <a:latin typeface="Times New Roman" panose="02020603050405020304" pitchFamily="18" charset="0"/>
                <a:cs typeface="Times New Roman" panose="02020603050405020304" pitchFamily="18" charset="0"/>
              </a:rPr>
              <a:t>s the </a:t>
            </a:r>
            <a:r>
              <a:rPr lang="en-US" sz="2400" b="1" i="1" dirty="0">
                <a:latin typeface="Times New Roman" panose="02020603050405020304" pitchFamily="18" charset="0"/>
                <a:cs typeface="Times New Roman" panose="02020603050405020304" pitchFamily="18" charset="0"/>
              </a:rPr>
              <a:t>key</a:t>
            </a:r>
            <a:r>
              <a:rPr lang="en-US" sz="2400" dirty="0">
                <a:latin typeface="Times New Roman" panose="02020603050405020304" pitchFamily="18" charset="0"/>
                <a:cs typeface="Times New Roman" panose="02020603050405020304" pitchFamily="18" charset="0"/>
              </a:rPr>
              <a:t> to getting the most strategic benefit from the process and to beating your competition while making work a better place for individuals in the process</a:t>
            </a:r>
          </a:p>
          <a:p>
            <a:pPr marL="457200" indent="-457200">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Pay </a:t>
            </a:r>
            <a:r>
              <a:rPr lang="en-US" sz="2400" dirty="0">
                <a:latin typeface="Times New Roman" panose="02020603050405020304" pitchFamily="18" charset="0"/>
                <a:cs typeface="Times New Roman" panose="02020603050405020304" pitchFamily="18" charset="0"/>
              </a:rPr>
              <a:t>is an extremely sensitive issue for employees, and it serves several purposes.</a:t>
            </a:r>
          </a:p>
          <a:p>
            <a:pPr marL="914400" lvl="1" indent="-4572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It is a scorecard that reflects one’s contribution to the organization.</a:t>
            </a:r>
          </a:p>
          <a:p>
            <a:pPr marL="914400" lvl="1" indent="-4572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It is a fair assessment of reward that matches the market. </a:t>
            </a:r>
          </a:p>
          <a:p>
            <a:pPr marL="914400" lvl="1" indent="-4572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It is a measure of comparative equity across the workforce.</a:t>
            </a: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69690" y="587301"/>
            <a:ext cx="8052619"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RECOGNIZING EMPLOYEE</a:t>
            </a:r>
          </a:p>
          <a:p>
            <a:pPr algn="ctr"/>
            <a:r>
              <a:rPr lang="en-US" sz="2800" b="1" dirty="0">
                <a:latin typeface="Times New Roman" panose="02020603050405020304" pitchFamily="18" charset="0"/>
                <a:cs typeface="Times New Roman" panose="02020603050405020304" pitchFamily="18" charset="0"/>
              </a:rPr>
              <a:t>DISENGAGEMENT AND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1858634"/>
            <a:ext cx="10812720" cy="38472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There are two ways to look at turnover, or attrition.</a:t>
            </a: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r>
              <a:rPr lang="en-US" sz="2000" b="1" dirty="0">
                <a:solidFill>
                  <a:srgbClr val="FF0000"/>
                </a:solidFill>
                <a:latin typeface="Times New Roman" panose="02020603050405020304" pitchFamily="18" charset="0"/>
                <a:cs typeface="Times New Roman" panose="02020603050405020304" pitchFamily="18" charset="0"/>
              </a:rPr>
              <a:t>It is almost always better to view a problem from the positive rather than the negative side.  </a:t>
            </a:r>
            <a:endParaRPr lang="en-US"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8C58F4A3-9046-48DA-AAE8-335F3EA61A54}"/>
              </a:ext>
            </a:extLst>
          </p:cNvPr>
          <p:cNvGraphicFramePr/>
          <p:nvPr>
            <p:extLst>
              <p:ext uri="{D42A27DB-BD31-4B8C-83A1-F6EECF244321}">
                <p14:modId xmlns:p14="http://schemas.microsoft.com/office/powerpoint/2010/main" val="1443959458"/>
              </p:ext>
            </p:extLst>
          </p:nvPr>
        </p:nvGraphicFramePr>
        <p:xfrm>
          <a:off x="2069690" y="2618398"/>
          <a:ext cx="7817260" cy="27394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519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27728" y="951757"/>
            <a:ext cx="873654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20498"/>
            <a:ext cx="10929528"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Engagement can also be viewed from two angles an employee’s feeling engaged with the company in general and the results of that lead to exceptional performance.</a:t>
            </a:r>
          </a:p>
        </p:txBody>
      </p:sp>
      <p:graphicFrame>
        <p:nvGraphicFramePr>
          <p:cNvPr id="11" name="Diagram 10">
            <a:extLst>
              <a:ext uri="{FF2B5EF4-FFF2-40B4-BE49-F238E27FC236}">
                <a16:creationId xmlns:a16="http://schemas.microsoft.com/office/drawing/2014/main" id="{A37D7E67-05FC-4608-B06F-AF05D4056A8C}"/>
              </a:ext>
            </a:extLst>
          </p:cNvPr>
          <p:cNvGraphicFramePr/>
          <p:nvPr>
            <p:extLst>
              <p:ext uri="{D42A27DB-BD31-4B8C-83A1-F6EECF244321}">
                <p14:modId xmlns:p14="http://schemas.microsoft.com/office/powerpoint/2010/main" val="825990174"/>
              </p:ext>
            </p:extLst>
          </p:nvPr>
        </p:nvGraphicFramePr>
        <p:xfrm>
          <a:off x="2173414" y="2905218"/>
          <a:ext cx="7817260" cy="27394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02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739347"/>
            <a:ext cx="669722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DISORDER AND DISENGAGEMENT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07414" y="2176786"/>
            <a:ext cx="10622586"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phrase </a:t>
            </a:r>
            <a:r>
              <a:rPr lang="en-US" sz="2400" b="1" dirty="0">
                <a:latin typeface="Times New Roman" panose="02020603050405020304" pitchFamily="18" charset="0"/>
                <a:cs typeface="Times New Roman" panose="02020603050405020304" pitchFamily="18" charset="0"/>
              </a:rPr>
              <a:t>‘‘attention-deficit disorder’’ </a:t>
            </a:r>
            <a:r>
              <a:rPr lang="en-US" sz="2400" dirty="0">
                <a:latin typeface="Times New Roman" panose="02020603050405020304" pitchFamily="18" charset="0"/>
                <a:cs typeface="Times New Roman" panose="02020603050405020304" pitchFamily="18" charset="0"/>
              </a:rPr>
              <a:t>can be used to describe a much broader range of phenomena than its usual psychological meaning. In today’s business climate, it certainly applies to a reduced focus on employee retention.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According to research employee disengagement already between 40 and 75 percent in most companies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Also, more than 80 percent of employees leave their jobs for reasons unrelated to pay, a large majority of managers still believe that pay is the main reason employees leave.</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08727" y="2786744"/>
            <a:ext cx="10029825" cy="2308324"/>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Knowing the causes of employee disengagement doesn’t guarantee that managers will recognize the signs of it. Nor does recognizing the signs guarantee that managers will care enough to do anything about it.</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But what is helpful is to better understand the dynamics of how employees disengage and leave their jobs.</a:t>
            </a:r>
          </a:p>
        </p:txBody>
      </p:sp>
      <p:sp>
        <p:nvSpPr>
          <p:cNvPr id="11" name="TextBox 10">
            <a:extLst>
              <a:ext uri="{FF2B5EF4-FFF2-40B4-BE49-F238E27FC236}">
                <a16:creationId xmlns:a16="http://schemas.microsoft.com/office/drawing/2014/main" id="{0281CD57-8715-4CFE-866E-8DE95443B74A}"/>
              </a:ext>
            </a:extLst>
          </p:cNvPr>
          <p:cNvSpPr txBox="1"/>
          <p:nvPr/>
        </p:nvSpPr>
        <p:spPr>
          <a:xfrm>
            <a:off x="2459842" y="683586"/>
            <a:ext cx="780094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UNFOLDING MODEL OF EMPLOYEE DISENGAGEMENT AND TURNOVER</a:t>
            </a:r>
          </a:p>
        </p:txBody>
      </p:sp>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UNFOLDING MODEL OF EMPLOYEE DISENGAGEMENT AND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97588" y="2136952"/>
            <a:ext cx="10632412"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down staircase in Figure 4.14 shows the intervening steps, from initial engagement through final departure. An employee typically starts a new job with great optimism and enthusiasm.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Some are able to sustain their enthusiasm. Others become disillusioned by the job or other workplace realities, which they may tolerate for long periods, during which time they typically withhold effort and show less enthusiasm.</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Eventually, the employee may, or may not, begin an active search for another job, receive an offer, and leave. And as we know some employees quit and leave while others quit and stay </a:t>
            </a:r>
            <a:r>
              <a:rPr lang="en-US" sz="2400" b="1" dirty="0">
                <a:latin typeface="Times New Roman" panose="02020603050405020304" pitchFamily="18" charset="0"/>
                <a:cs typeface="Times New Roman" panose="02020603050405020304" pitchFamily="18" charset="0"/>
              </a:rPr>
              <a:t>(‘‘warm chair attrition’’).</a:t>
            </a:r>
          </a:p>
          <a:p>
            <a:pPr marL="457200" indent="-4572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F83D80-A6DA-4A6B-8BD3-1F0CE064AC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Picture 5">
            <a:extLst>
              <a:ext uri="{FF2B5EF4-FFF2-40B4-BE49-F238E27FC236}">
                <a16:creationId xmlns:a16="http://schemas.microsoft.com/office/drawing/2014/main" id="{11A08EB1-A795-4D59-8A34-7A61DD2EACE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71575" y="598739"/>
            <a:ext cx="8772525" cy="5893947"/>
          </a:xfrm>
          <a:prstGeom prst="rect">
            <a:avLst/>
          </a:prstGeom>
        </p:spPr>
      </p:pic>
    </p:spTree>
    <p:extLst>
      <p:ext uri="{BB962C8B-B14F-4D97-AF65-F5344CB8AC3E}">
        <p14:creationId xmlns:p14="http://schemas.microsoft.com/office/powerpoint/2010/main" val="637540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94594" y="744853"/>
            <a:ext cx="8525702"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TWO DISTINCT PHASES</a:t>
            </a:r>
          </a:p>
          <a:p>
            <a:pPr algn="ctr"/>
            <a:r>
              <a:rPr lang="en-US" sz="2800" b="1" dirty="0">
                <a:latin typeface="Times New Roman" panose="02020603050405020304" pitchFamily="18" charset="0"/>
                <a:cs typeface="Times New Roman" panose="02020603050405020304" pitchFamily="18" charset="0"/>
              </a:rPr>
              <a:t> OF EMPLOYEE DEPARTURE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139F74B2-14F3-47AC-A992-CE1E7FD0E264}"/>
              </a:ext>
            </a:extLst>
          </p:cNvPr>
          <p:cNvGraphicFramePr/>
          <p:nvPr>
            <p:extLst>
              <p:ext uri="{D42A27DB-BD31-4B8C-83A1-F6EECF244321}">
                <p14:modId xmlns:p14="http://schemas.microsoft.com/office/powerpoint/2010/main" val="777435332"/>
              </p:ext>
            </p:extLst>
          </p:nvPr>
        </p:nvGraphicFramePr>
        <p:xfrm>
          <a:off x="760542" y="1345306"/>
          <a:ext cx="1021727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5273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87971" y="925551"/>
            <a:ext cx="9692854"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‘‘TRIGGERING EVENT,’’ OR TURNING POINT </a:t>
            </a:r>
          </a:p>
          <a:p>
            <a:pPr algn="ctr"/>
            <a:r>
              <a:rPr lang="en-US" sz="2800" b="1" dirty="0">
                <a:latin typeface="Times New Roman" panose="02020603050405020304" pitchFamily="18" charset="0"/>
                <a:cs typeface="Times New Roman" panose="02020603050405020304" pitchFamily="18" charset="0"/>
              </a:rPr>
              <a:t>TO LEAVE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400050" y="2095405"/>
            <a:ext cx="11029951" cy="830997"/>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Dr. Lee’s studies have shown that 63 percent of all employee decisions to leave are precipitated by </a:t>
            </a:r>
            <a:r>
              <a:rPr lang="en-US" sz="2400" b="1" dirty="0">
                <a:latin typeface="Times New Roman" panose="02020603050405020304" pitchFamily="18" charset="0"/>
                <a:cs typeface="Times New Roman" panose="02020603050405020304" pitchFamily="18" charset="0"/>
              </a:rPr>
              <a:t>a ‘‘triggering event,’’ or turning point </a:t>
            </a:r>
            <a:r>
              <a:rPr lang="en-US" sz="2400" dirty="0">
                <a:latin typeface="Times New Roman" panose="02020603050405020304" pitchFamily="18" charset="0"/>
                <a:cs typeface="Times New Roman" panose="02020603050405020304" pitchFamily="18" charset="0"/>
              </a:rPr>
              <a:t>of some kind, such as</a:t>
            </a:r>
            <a:r>
              <a:rPr lang="en-US" sz="2400" b="1" dirty="0">
                <a:latin typeface="Times New Roman" panose="02020603050405020304" pitchFamily="18" charset="0"/>
                <a:cs typeface="Times New Roman" panose="02020603050405020304" pitchFamily="18" charset="0"/>
              </a:rPr>
              <a:t>:</a:t>
            </a:r>
          </a:p>
        </p:txBody>
      </p:sp>
      <p:graphicFrame>
        <p:nvGraphicFramePr>
          <p:cNvPr id="2" name="Table 6">
            <a:extLst>
              <a:ext uri="{FF2B5EF4-FFF2-40B4-BE49-F238E27FC236}">
                <a16:creationId xmlns:a16="http://schemas.microsoft.com/office/drawing/2014/main" id="{A832165B-507C-490D-A407-EEB8ADD66EA5}"/>
              </a:ext>
            </a:extLst>
          </p:cNvPr>
          <p:cNvGraphicFramePr>
            <a:graphicFrameLocks noGrp="1"/>
          </p:cNvGraphicFramePr>
          <p:nvPr>
            <p:extLst>
              <p:ext uri="{D42A27DB-BD31-4B8C-83A1-F6EECF244321}">
                <p14:modId xmlns:p14="http://schemas.microsoft.com/office/powerpoint/2010/main" val="3383836902"/>
              </p:ext>
            </p:extLst>
          </p:nvPr>
        </p:nvGraphicFramePr>
        <p:xfrm>
          <a:off x="311175" y="3452351"/>
          <a:ext cx="11681813" cy="2840280"/>
        </p:xfrm>
        <a:graphic>
          <a:graphicData uri="http://schemas.openxmlformats.org/drawingml/2006/table">
            <a:tbl>
              <a:tblPr firstRow="1" bandRow="1">
                <a:tableStyleId>{0E3FDE45-AF77-4B5C-9715-49D594BDF05E}</a:tableStyleId>
              </a:tblPr>
              <a:tblGrid>
                <a:gridCol w="6711442">
                  <a:extLst>
                    <a:ext uri="{9D8B030D-6E8A-4147-A177-3AD203B41FA5}">
                      <a16:colId xmlns:a16="http://schemas.microsoft.com/office/drawing/2014/main" val="1013496308"/>
                    </a:ext>
                  </a:extLst>
                </a:gridCol>
                <a:gridCol w="4970371">
                  <a:extLst>
                    <a:ext uri="{9D8B030D-6E8A-4147-A177-3AD203B41FA5}">
                      <a16:colId xmlns:a16="http://schemas.microsoft.com/office/drawing/2014/main" val="3335712974"/>
                    </a:ext>
                  </a:extLst>
                </a:gridCol>
              </a:tblGrid>
              <a:tr h="0">
                <a:tc>
                  <a:txBody>
                    <a:bodyPr/>
                    <a:lstStyle/>
                    <a:p>
                      <a:r>
                        <a:rPr lang="en-US" b="1" dirty="0"/>
                        <a:t>Realizing they are underpaid compared to others doing the same job</a:t>
                      </a:r>
                    </a:p>
                    <a:p>
                      <a:endParaRPr lang="en-CA" b="1" dirty="0"/>
                    </a:p>
                  </a:txBody>
                  <a:tcPr/>
                </a:tc>
                <a:tc>
                  <a:txBody>
                    <a:bodyPr/>
                    <a:lstStyle/>
                    <a:p>
                      <a:r>
                        <a:rPr lang="en-US" b="1" dirty="0"/>
                        <a:t>A disagreement with the boss</a:t>
                      </a:r>
                    </a:p>
                  </a:txBody>
                  <a:tcPr/>
                </a:tc>
                <a:extLst>
                  <a:ext uri="{0D108BD9-81ED-4DB2-BD59-A6C34878D82A}">
                    <a16:rowId xmlns:a16="http://schemas.microsoft.com/office/drawing/2014/main" val="1994916233"/>
                  </a:ext>
                </a:extLst>
              </a:tr>
              <a:tr h="262324">
                <a:tc>
                  <a:txBody>
                    <a:bodyPr/>
                    <a:lstStyle/>
                    <a:p>
                      <a:r>
                        <a:rPr lang="en-US" b="1" dirty="0"/>
                        <a:t>Realizing they are not in line for promotion</a:t>
                      </a:r>
                      <a:endParaRPr lang="en-CA" b="1" dirty="0"/>
                    </a:p>
                  </a:txBody>
                  <a:tcPr/>
                </a:tc>
                <a:tc>
                  <a:txBody>
                    <a:bodyPr/>
                    <a:lstStyle/>
                    <a:p>
                      <a:r>
                        <a:rPr lang="en-US" b="1" dirty="0"/>
                        <a:t>A conflict with a co-worker</a:t>
                      </a:r>
                    </a:p>
                  </a:txBody>
                  <a:tcPr/>
                </a:tc>
                <a:extLst>
                  <a:ext uri="{0D108BD9-81ED-4DB2-BD59-A6C34878D82A}">
                    <a16:rowId xmlns:a16="http://schemas.microsoft.com/office/drawing/2014/main" val="57405567"/>
                  </a:ext>
                </a:extLst>
              </a:tr>
              <a:tr h="414300">
                <a:tc>
                  <a:txBody>
                    <a:bodyPr/>
                    <a:lstStyle/>
                    <a:p>
                      <a:r>
                        <a:rPr lang="en-US" b="1" dirty="0"/>
                        <a:t>Being pressured to make unreasonable family or personal sacrifices</a:t>
                      </a:r>
                    </a:p>
                  </a:txBody>
                  <a:tcPr/>
                </a:tc>
                <a:tc>
                  <a:txBody>
                    <a:bodyPr/>
                    <a:lstStyle/>
                    <a:p>
                      <a:r>
                        <a:rPr lang="en-US" b="1" dirty="0"/>
                        <a:t>An unexpectedly low performance rating</a:t>
                      </a:r>
                      <a:endParaRPr lang="en-CA" b="1" dirty="0"/>
                    </a:p>
                  </a:txBody>
                  <a:tcPr/>
                </a:tc>
                <a:extLst>
                  <a:ext uri="{0D108BD9-81ED-4DB2-BD59-A6C34878D82A}">
                    <a16:rowId xmlns:a16="http://schemas.microsoft.com/office/drawing/2014/main" val="1968997324"/>
                  </a:ext>
                </a:extLst>
              </a:tr>
              <a:tr h="308082">
                <a:tc>
                  <a:txBody>
                    <a:bodyPr/>
                    <a:lstStyle/>
                    <a:p>
                      <a:r>
                        <a:rPr lang="en-US" b="1" dirty="0"/>
                        <a:t>Being asked to perform a menial duty (e.g., clean bathroom, go</a:t>
                      </a:r>
                    </a:p>
                    <a:p>
                      <a:r>
                        <a:rPr lang="en-US" b="1" dirty="0"/>
                        <a:t>shopping for the boss)</a:t>
                      </a:r>
                    </a:p>
                  </a:txBody>
                  <a:tcPr/>
                </a:tc>
                <a:tc>
                  <a:txBody>
                    <a:bodyPr/>
                    <a:lstStyle/>
                    <a:p>
                      <a:r>
                        <a:rPr lang="en-US" b="1" dirty="0"/>
                        <a:t>A low pay increase or no pay increase</a:t>
                      </a:r>
                      <a:endParaRPr lang="en-CA" b="1" dirty="0"/>
                    </a:p>
                  </a:txBody>
                  <a:tcPr/>
                </a:tc>
                <a:extLst>
                  <a:ext uri="{0D108BD9-81ED-4DB2-BD59-A6C34878D82A}">
                    <a16:rowId xmlns:a16="http://schemas.microsoft.com/office/drawing/2014/main" val="2983175519"/>
                  </a:ext>
                </a:extLst>
              </a:tr>
              <a:tr h="322407">
                <a:tc>
                  <a:txBody>
                    <a:bodyPr/>
                    <a:lstStyle/>
                    <a:p>
                      <a:r>
                        <a:rPr lang="en-US" b="1" dirty="0"/>
                        <a:t>Being denied request for family leave</a:t>
                      </a:r>
                      <a:endParaRPr lang="en-CA" b="1" dirty="0"/>
                    </a:p>
                  </a:txBody>
                  <a:tcPr/>
                </a:tc>
                <a:tc>
                  <a:txBody>
                    <a:bodyPr/>
                    <a:lstStyle/>
                    <a:p>
                      <a:r>
                        <a:rPr lang="en-US" b="1" dirty="0"/>
                        <a:t>Being passed over for promotion</a:t>
                      </a:r>
                      <a:endParaRPr lang="en-CA" b="1" dirty="0"/>
                    </a:p>
                  </a:txBody>
                  <a:tcPr/>
                </a:tc>
                <a:extLst>
                  <a:ext uri="{0D108BD9-81ED-4DB2-BD59-A6C34878D82A}">
                    <a16:rowId xmlns:a16="http://schemas.microsoft.com/office/drawing/2014/main" val="1022228551"/>
                  </a:ext>
                </a:extLst>
              </a:tr>
              <a:tr h="414300">
                <a:tc>
                  <a:txBody>
                    <a:bodyPr/>
                    <a:lstStyle/>
                    <a:p>
                      <a:r>
                        <a:rPr lang="en-US" b="1" dirty="0"/>
                        <a:t>A close colleague quitting or being terminated</a:t>
                      </a:r>
                      <a:endParaRPr lang="en-CA" b="1" dirty="0"/>
                    </a:p>
                  </a:txBody>
                  <a:tcPr/>
                </a:tc>
                <a:tc>
                  <a:txBody>
                    <a:bodyPr/>
                    <a:lstStyle/>
                    <a:p>
                      <a:r>
                        <a:rPr lang="en-US" b="1" dirty="0"/>
                        <a:t>Being asked to do something unethical</a:t>
                      </a:r>
                      <a:endParaRPr lang="en-CA" b="1" dirty="0"/>
                    </a:p>
                  </a:txBody>
                  <a:tcPr/>
                </a:tc>
                <a:extLst>
                  <a:ext uri="{0D108BD9-81ED-4DB2-BD59-A6C34878D82A}">
                    <a16:rowId xmlns:a16="http://schemas.microsoft.com/office/drawing/2014/main" val="1485163847"/>
                  </a:ext>
                </a:extLst>
              </a:tr>
            </a:tbl>
          </a:graphicData>
        </a:graphic>
      </p:graphicFrame>
    </p:spTree>
    <p:extLst>
      <p:ext uri="{BB962C8B-B14F-4D97-AF65-F5344CB8AC3E}">
        <p14:creationId xmlns:p14="http://schemas.microsoft.com/office/powerpoint/2010/main" val="45540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47023" y="739347"/>
            <a:ext cx="8525702"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TO REVERSE DISENGAGEMENT AND TURNOVER, WATCH FOR THE SIGNS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5214" y="2338120"/>
            <a:ext cx="10421571"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It is important for managers to be alert to the signs that an employee is just starting to disengage—when there is still time to do something about it.</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So, what can managers do about it? </a:t>
            </a:r>
            <a:r>
              <a:rPr lang="en-US" sz="2400" dirty="0">
                <a:latin typeface="Times New Roman" panose="02020603050405020304" pitchFamily="18" charset="0"/>
                <a:cs typeface="Times New Roman" panose="02020603050405020304" pitchFamily="18" charset="0"/>
              </a:rPr>
              <a:t>they can observe the signs that employees are in the downward spiral of disengagement and possible departure.</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There are three kinds of signs to watch for: </a:t>
            </a:r>
            <a:r>
              <a:rPr lang="en-US" sz="2400" b="1" i="1" dirty="0">
                <a:latin typeface="Times New Roman" panose="02020603050405020304" pitchFamily="18" charset="0"/>
                <a:cs typeface="Times New Roman" panose="02020603050405020304" pitchFamily="18" charset="0"/>
              </a:rPr>
              <a:t>behavior-based, event-based, and data-based.</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1. BEHAVIOR-BASED SIGNS OF DEPARTURE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095405"/>
            <a:ext cx="10601879" cy="4524315"/>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Here are some common signs that an employee may have experienced a triggering event and is thinking of leaving, or at least starting to disengage;</a:t>
            </a:r>
          </a:p>
          <a:p>
            <a:pPr marL="1257300" lvl="2"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Avoids eye contact</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Stops smiling or greeting         </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Gives less energy and effort</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Arrives later</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Leaves earlier</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Has bursts of anger or frustration</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Participates less in meetings</a:t>
            </a:r>
          </a:p>
          <a:p>
            <a:pPr marL="1257300" lvl="2"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graphicFrame>
        <p:nvGraphicFramePr>
          <p:cNvPr id="2" name="Table 6">
            <a:extLst>
              <a:ext uri="{FF2B5EF4-FFF2-40B4-BE49-F238E27FC236}">
                <a16:creationId xmlns:a16="http://schemas.microsoft.com/office/drawing/2014/main" id="{DED7323F-AE88-449E-9EC9-0914132E960C}"/>
              </a:ext>
            </a:extLst>
          </p:cNvPr>
          <p:cNvGraphicFramePr>
            <a:graphicFrameLocks noGrp="1"/>
          </p:cNvGraphicFramePr>
          <p:nvPr>
            <p:extLst>
              <p:ext uri="{D42A27DB-BD31-4B8C-83A1-F6EECF244321}">
                <p14:modId xmlns:p14="http://schemas.microsoft.com/office/powerpoint/2010/main" val="275377593"/>
              </p:ext>
            </p:extLst>
          </p:nvPr>
        </p:nvGraphicFramePr>
        <p:xfrm>
          <a:off x="5329238" y="3135331"/>
          <a:ext cx="6100762" cy="2560320"/>
        </p:xfrm>
        <a:graphic>
          <a:graphicData uri="http://schemas.openxmlformats.org/drawingml/2006/table">
            <a:tbl>
              <a:tblPr firstRow="1" bandRow="1">
                <a:tableStyleId>{2D5ABB26-0587-4C30-8999-92F81FD0307C}</a:tableStyleId>
              </a:tblPr>
              <a:tblGrid>
                <a:gridCol w="6100762">
                  <a:extLst>
                    <a:ext uri="{9D8B030D-6E8A-4147-A177-3AD203B41FA5}">
                      <a16:colId xmlns:a16="http://schemas.microsoft.com/office/drawing/2014/main" val="2675751373"/>
                    </a:ext>
                  </a:extLst>
                </a:gridCol>
              </a:tblGrid>
              <a:tr h="370840">
                <a:tc>
                  <a:txBody>
                    <a:bodyPr/>
                    <a:lstStyle/>
                    <a:p>
                      <a:pPr marL="1257300" lvl="2" indent="-342900" algn="l" defTabSz="914400" rtl="0" eaLnBrk="1" latinLnBrk="0" hangingPunct="1">
                        <a:buFont typeface="Arial" panose="020B0604020202020204" pitchFamily="34" charset="0"/>
                        <a:buChar char="•"/>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Is absent more often</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Misses deadlines</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Applies for other jobs internally</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Increases community involvement and networking</a:t>
                      </a:r>
                    </a:p>
                    <a:p>
                      <a:endParaRPr lang="en-CA" dirty="0"/>
                    </a:p>
                  </a:txBody>
                  <a:tcPr/>
                </a:tc>
                <a:extLst>
                  <a:ext uri="{0D108BD9-81ED-4DB2-BD59-A6C34878D82A}">
                    <a16:rowId xmlns:a16="http://schemas.microsoft.com/office/drawing/2014/main" val="2972780591"/>
                  </a:ext>
                </a:extLst>
              </a:tr>
            </a:tbl>
          </a:graphicData>
        </a:graphic>
      </p:graphicFrame>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6579"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2. EVENT-BASED SIGNS OF DEPARTURE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037451"/>
            <a:ext cx="10601879"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Some event-based signs may not indicate that the employee is disengaged, but they may nevertheless precipitate thoughts of leaving. The following types of triggering events are not preventable and exert more of a pull on the employee:</a:t>
            </a:r>
            <a:endParaRPr lang="en-US" sz="2400" dirty="0">
              <a:latin typeface="Times New Roman" panose="02020603050405020304" pitchFamily="18" charset="0"/>
              <a:cs typeface="Times New Roman" panose="02020603050405020304" pitchFamily="18" charset="0"/>
            </a:endParaRP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Marriage</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Pregnancy</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Inheritance</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Personal or family health crisis</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Spouse or partner having job opportunity in another city</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Reaching eligibility for retirement benefits</a:t>
            </a:r>
          </a:p>
        </p:txBody>
      </p:sp>
      <p:graphicFrame>
        <p:nvGraphicFramePr>
          <p:cNvPr id="2" name="Table 6">
            <a:extLst>
              <a:ext uri="{FF2B5EF4-FFF2-40B4-BE49-F238E27FC236}">
                <a16:creationId xmlns:a16="http://schemas.microsoft.com/office/drawing/2014/main" id="{DED7323F-AE88-449E-9EC9-0914132E960C}"/>
              </a:ext>
            </a:extLst>
          </p:cNvPr>
          <p:cNvGraphicFramePr>
            <a:graphicFrameLocks noGrp="1"/>
          </p:cNvGraphicFramePr>
          <p:nvPr>
            <p:extLst>
              <p:ext uri="{D42A27DB-BD31-4B8C-83A1-F6EECF244321}">
                <p14:modId xmlns:p14="http://schemas.microsoft.com/office/powerpoint/2010/main" val="3156800320"/>
              </p:ext>
            </p:extLst>
          </p:nvPr>
        </p:nvGraphicFramePr>
        <p:xfrm>
          <a:off x="6522262" y="3331853"/>
          <a:ext cx="4986337" cy="1493520"/>
        </p:xfrm>
        <a:graphic>
          <a:graphicData uri="http://schemas.openxmlformats.org/drawingml/2006/table">
            <a:tbl>
              <a:tblPr firstRow="1" bandRow="1">
                <a:tableStyleId>{2D5ABB26-0587-4C30-8999-92F81FD0307C}</a:tableStyleId>
              </a:tblPr>
              <a:tblGrid>
                <a:gridCol w="4986337">
                  <a:extLst>
                    <a:ext uri="{9D8B030D-6E8A-4147-A177-3AD203B41FA5}">
                      <a16:colId xmlns:a16="http://schemas.microsoft.com/office/drawing/2014/main" val="2675751373"/>
                    </a:ext>
                  </a:extLst>
                </a:gridCol>
              </a:tblGrid>
              <a:tr h="1450957">
                <a:tc>
                  <a:txBody>
                    <a:bodyPr/>
                    <a:lstStyle/>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Last child leaving home</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Paying off the mortgage</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Acquiring a company</a:t>
                      </a:r>
                    </a:p>
                    <a:p>
                      <a:endParaRPr lang="en-CA" sz="2000" dirty="0"/>
                    </a:p>
                  </a:txBody>
                  <a:tcPr/>
                </a:tc>
                <a:extLst>
                  <a:ext uri="{0D108BD9-81ED-4DB2-BD59-A6C34878D82A}">
                    <a16:rowId xmlns:a16="http://schemas.microsoft.com/office/drawing/2014/main" val="2972780591"/>
                  </a:ext>
                </a:extLst>
              </a:tr>
            </a:tbl>
          </a:graphicData>
        </a:graphic>
      </p:graphicFrame>
    </p:spTree>
    <p:extLst>
      <p:ext uri="{BB962C8B-B14F-4D97-AF65-F5344CB8AC3E}">
        <p14:creationId xmlns:p14="http://schemas.microsoft.com/office/powerpoint/2010/main" val="577816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877334"/>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2. EVENT-BASED SIGNS OF DEPARTURE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59310" y="2495308"/>
            <a:ext cx="10273380" cy="230832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If an employee is already somewhat disengaged or dissatisfied with some aspect of the job or environment </a:t>
            </a:r>
            <a:r>
              <a:rPr lang="en-US" sz="2400" b="1" dirty="0">
                <a:latin typeface="Times New Roman" panose="02020603050405020304" pitchFamily="18" charset="0"/>
                <a:cs typeface="Times New Roman" panose="02020603050405020304" pitchFamily="18" charset="0"/>
              </a:rPr>
              <a:t>(push factor), a pull factor </a:t>
            </a:r>
            <a:r>
              <a:rPr lang="en-US" sz="2400" dirty="0">
                <a:latin typeface="Times New Roman" panose="02020603050405020304" pitchFamily="18" charset="0"/>
                <a:cs typeface="Times New Roman" panose="02020603050405020304" pitchFamily="18" charset="0"/>
              </a:rPr>
              <a:t>such as one of those listed above may be just the nudge he or she needs to move on.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kinds of events may be the most difficult for managers to see or acknowledge, as the managers may, in fact, be the root of the problem.</a:t>
            </a: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3. DATA-BASED SIGNS OF DEPARTURE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095405"/>
            <a:ext cx="10601879"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The third kind of sign that may help in anticipating employee disengagement and turnover is available to us by reviewing data typically kept in human resources records. Like all signs and indicators, any one or two of the following data points may be meaningless, but when combined with others from the first two categories, they may add up to a flashing red light:</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Absenteeism record</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Tardiness record</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Vacation days not taken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High turnover in the employee’s demographic group, type of position, or location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Declining performance ratings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Survey data showing low levels of engagement in employee’s unit</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Employee being paid less than others at same level</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graphicFrame>
        <p:nvGraphicFramePr>
          <p:cNvPr id="2" name="Table 6">
            <a:extLst>
              <a:ext uri="{FF2B5EF4-FFF2-40B4-BE49-F238E27FC236}">
                <a16:creationId xmlns:a16="http://schemas.microsoft.com/office/drawing/2014/main" id="{DED7323F-AE88-449E-9EC9-0914132E960C}"/>
              </a:ext>
            </a:extLst>
          </p:cNvPr>
          <p:cNvGraphicFramePr>
            <a:graphicFrameLocks noGrp="1"/>
          </p:cNvGraphicFramePr>
          <p:nvPr>
            <p:extLst>
              <p:ext uri="{D42A27DB-BD31-4B8C-83A1-F6EECF244321}">
                <p14:modId xmlns:p14="http://schemas.microsoft.com/office/powerpoint/2010/main" val="549789957"/>
              </p:ext>
            </p:extLst>
          </p:nvPr>
        </p:nvGraphicFramePr>
        <p:xfrm>
          <a:off x="4091542" y="2919153"/>
          <a:ext cx="7272337" cy="1645920"/>
        </p:xfrm>
        <a:graphic>
          <a:graphicData uri="http://schemas.openxmlformats.org/drawingml/2006/table">
            <a:tbl>
              <a:tblPr firstRow="1" bandRow="1">
                <a:tableStyleId>{2D5ABB26-0587-4C30-8999-92F81FD0307C}</a:tableStyleId>
              </a:tblPr>
              <a:tblGrid>
                <a:gridCol w="7272337">
                  <a:extLst>
                    <a:ext uri="{9D8B030D-6E8A-4147-A177-3AD203B41FA5}">
                      <a16:colId xmlns:a16="http://schemas.microsoft.com/office/drawing/2014/main" val="2675751373"/>
                    </a:ext>
                  </a:extLst>
                </a:gridCol>
              </a:tblGrid>
              <a:tr h="1593832">
                <a:tc>
                  <a:txBody>
                    <a:bodyPr/>
                    <a:lstStyle/>
                    <a:p>
                      <a:pPr marL="1257300" lvl="2" indent="-342900" algn="l" defTabSz="914400" rtl="0" eaLnBrk="1" latinLnBrk="0" hangingPunct="1">
                        <a:buFont typeface="Arial" panose="020B0604020202020204" pitchFamily="34" charset="0"/>
                        <a:buChar char="•"/>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342900" lvl="2" indent="-342900" algn="l" defTabSz="914400" rtl="0" eaLnBrk="1" latinLnBrk="0" hangingPunct="1">
                        <a:buFont typeface="Arial" panose="020B0604020202020204" pitchFamily="34" charset="0"/>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Employee having record of frequent internal job postings</a:t>
                      </a:r>
                    </a:p>
                    <a:p>
                      <a:pPr marL="342900" lvl="2" indent="-342900" algn="l" defTabSz="914400" rtl="0" eaLnBrk="1" latinLnBrk="0" hangingPunct="1">
                        <a:buFont typeface="Arial" panose="020B0604020202020204" pitchFamily="34" charset="0"/>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Employee not having received performance review</a:t>
                      </a:r>
                    </a:p>
                    <a:p>
                      <a:pPr marL="342900" lvl="2" indent="-342900" algn="l" defTabSz="914400" rtl="0" eaLnBrk="1" latinLnBrk="0" hangingPunct="1">
                        <a:buFont typeface="Arial" panose="020B0604020202020204" pitchFamily="34" charset="0"/>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Employee having record of filing employee relations grievances</a:t>
                      </a:r>
                    </a:p>
                    <a:p>
                      <a:endParaRPr lang="en-CA" dirty="0"/>
                    </a:p>
                  </a:txBody>
                  <a:tcPr/>
                </a:tc>
                <a:extLst>
                  <a:ext uri="{0D108BD9-81ED-4DB2-BD59-A6C34878D82A}">
                    <a16:rowId xmlns:a16="http://schemas.microsoft.com/office/drawing/2014/main" val="2972780591"/>
                  </a:ext>
                </a:extLst>
              </a:tr>
            </a:tbl>
          </a:graphicData>
        </a:graphic>
      </p:graphicFrame>
    </p:spTree>
    <p:extLst>
      <p:ext uri="{BB962C8B-B14F-4D97-AF65-F5344CB8AC3E}">
        <p14:creationId xmlns:p14="http://schemas.microsoft.com/office/powerpoint/2010/main" val="21524790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970179"/>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CAN WE REALLY PREDICT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1247" y="2121539"/>
            <a:ext cx="10544785" cy="4154984"/>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Yogi Berra supposedly remarked, ‘‘Predicting is hard . . . Especially about the future.’’ We need all the help we can get in predicting whom to hire, much less who will stay. But this is still not a science.</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Theoretically, a manager could assign points to all the warning signs for a given employee, then add them up to see which ones fall into yellow, orange, and red alert groups.</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Figure 4.15 may be a helpful tool for diagnosing which employees may be most at risk of leaving.</a:t>
            </a:r>
          </a:p>
          <a:p>
            <a:pPr marL="457200" indent="-4572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449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Based on the example in Figure 4.11, using the index scores of the nonmanagement group, let’s take a look at how things multiply o</a:t>
            </a:r>
            <a:endParaRPr lang="en-US" dirty="0"/>
          </a:p>
        </p:txBody>
      </p:sp>
      <p:sp>
        <p:nvSpPr>
          <p:cNvPr id="3" name="TextBox 2"/>
          <p:cNvSpPr txBox="1"/>
          <p:nvPr/>
        </p:nvSpPr>
        <p:spPr>
          <a:xfrm>
            <a:off x="2452119" y="92555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CAN WE REALLY PREDICT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ED5432B-49A7-4F8F-8689-15463AD89C6A}"/>
              </a:ext>
            </a:extLst>
          </p:cNvPr>
          <p:cNvSpPr txBox="1"/>
          <p:nvPr/>
        </p:nvSpPr>
        <p:spPr>
          <a:xfrm>
            <a:off x="942308" y="2155119"/>
            <a:ext cx="10544785"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should be noted that </a:t>
            </a:r>
            <a:r>
              <a:rPr lang="en-US" sz="2400" b="1" i="1" dirty="0">
                <a:latin typeface="Times New Roman" panose="02020603050405020304" pitchFamily="18" charset="0"/>
                <a:cs typeface="Times New Roman" panose="02020603050405020304" pitchFamily="18" charset="0"/>
              </a:rPr>
              <a:t>B performers </a:t>
            </a:r>
            <a:r>
              <a:rPr lang="en-US" sz="2400" dirty="0">
                <a:latin typeface="Times New Roman" panose="02020603050405020304" pitchFamily="18" charset="0"/>
                <a:cs typeface="Times New Roman" panose="02020603050405020304" pitchFamily="18" charset="0"/>
              </a:rPr>
              <a:t>are valued, steady, and not dispensable—and are well worth your efforts to keep and engage them.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So are many </a:t>
            </a:r>
            <a:r>
              <a:rPr lang="en-US" sz="2400" b="1" i="1" dirty="0">
                <a:latin typeface="Times New Roman" panose="02020603050405020304" pitchFamily="18" charset="0"/>
                <a:cs typeface="Times New Roman" panose="02020603050405020304" pitchFamily="18" charset="0"/>
              </a:rPr>
              <a:t>C performers</a:t>
            </a:r>
            <a:r>
              <a:rPr lang="en-US" sz="2400" dirty="0">
                <a:latin typeface="Times New Roman" panose="02020603050405020304" pitchFamily="18" charset="0"/>
                <a:cs typeface="Times New Roman" panose="02020603050405020304" pitchFamily="18" charset="0"/>
              </a:rPr>
              <a:t>, who have simply been placed in the wrong jobs, mismanaged, or under coached.</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To use the chart, simply list the names of your direct reports in the appropriate boxes, based on your evaluation of their performance and how at risk of disengaging or leaving they may be, based on your awareness of the signs presented here.</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0186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B9BB71-F620-48EA-92E9-3B3020EEE368}"/>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71602" y="1032491"/>
            <a:ext cx="9029700" cy="5260140"/>
          </a:xfrm>
          <a:prstGeom prst="rect">
            <a:avLst/>
          </a:prstGeom>
        </p:spPr>
      </p:pic>
      <p:sp>
        <p:nvSpPr>
          <p:cNvPr id="5" name="TextBox 4">
            <a:extLst>
              <a:ext uri="{FF2B5EF4-FFF2-40B4-BE49-F238E27FC236}">
                <a16:creationId xmlns:a16="http://schemas.microsoft.com/office/drawing/2014/main" id="{E0AB6A84-D16C-4081-A9EE-8A983F4CE3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3390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DISENGAGEMENT DIAGNOSTIC MATRIX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1977875"/>
            <a:ext cx="10544785"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As an example, suppose you have noticed that Joe, one of your </a:t>
            </a:r>
            <a:r>
              <a:rPr lang="en-US" sz="2400" b="1" dirty="0">
                <a:latin typeface="Times New Roman" panose="02020603050405020304" pitchFamily="18" charset="0"/>
                <a:cs typeface="Times New Roman" panose="02020603050405020304" pitchFamily="18" charset="0"/>
              </a:rPr>
              <a:t>A performers</a:t>
            </a:r>
            <a:r>
              <a:rPr lang="en-US" sz="2400" dirty="0">
                <a:latin typeface="Times New Roman" panose="02020603050405020304" pitchFamily="18" charset="0"/>
                <a:cs typeface="Times New Roman" panose="02020603050405020304" pitchFamily="18" charset="0"/>
              </a:rPr>
              <a:t>, has stopped sending you e-mails in the last two weeks and has stopped speaking up in meetings. </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You began seeing these changes the day one of Joe’s closest peers left the company. Joe has been working sixty to seventy hours a week to meet a critical project deadline and has not taken a vacation in two years. </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So, is Joe a high or a medium risk? It doesn’t matter.  What matters is that you care enough to notice and have a talk with Joe.</a:t>
            </a:r>
          </a:p>
        </p:txBody>
      </p:sp>
    </p:spTree>
    <p:extLst>
      <p:ext uri="{BB962C8B-B14F-4D97-AF65-F5344CB8AC3E}">
        <p14:creationId xmlns:p14="http://schemas.microsoft.com/office/powerpoint/2010/main" val="19154962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REENGAGEMENT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391843"/>
            <a:ext cx="10544785" cy="3785652"/>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‘‘I value you as an employee and want to keep you. How are you feeling about things in general?’’</a:t>
            </a:r>
          </a:p>
          <a:p>
            <a:pPr algn="ctr"/>
            <a:endParaRPr lang="en-US" sz="2400" b="1"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That simple question may well open a discussion that can lead to a resolution of the precipitating issue.</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good news is that most valued employees can be reengaged and retained with the right kind of attention, concern, and willingness to take action. </a:t>
            </a:r>
            <a:r>
              <a:rPr lang="en-US" sz="2400" b="1" i="1" dirty="0">
                <a:latin typeface="Times New Roman" panose="02020603050405020304" pitchFamily="18" charset="0"/>
                <a:cs typeface="Times New Roman" panose="02020603050405020304" pitchFamily="18" charset="0"/>
              </a:rPr>
              <a:t>But first you have to see the signs.</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35876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1174A2D-13BE-442F-87B8-80A15AD152BC}"/>
</file>

<file path=customXml/itemProps2.xml><?xml version="1.0" encoding="utf-8"?>
<ds:datastoreItem xmlns:ds="http://schemas.openxmlformats.org/officeDocument/2006/customXml" ds:itemID="{7FCE2062-2CF5-4C61-A4A4-80D4BF879DDC}"/>
</file>

<file path=customXml/itemProps3.xml><?xml version="1.0" encoding="utf-8"?>
<ds:datastoreItem xmlns:ds="http://schemas.openxmlformats.org/officeDocument/2006/customXml" ds:itemID="{AE81C183-546B-411D-833F-27359FD805A2}"/>
</file>

<file path=docProps/app.xml><?xml version="1.0" encoding="utf-8"?>
<Properties xmlns="http://schemas.openxmlformats.org/officeDocument/2006/extended-properties" xmlns:vt="http://schemas.openxmlformats.org/officeDocument/2006/docPropsVTypes">
  <Template/>
  <TotalTime>3581</TotalTime>
  <Words>3515</Words>
  <Application>Microsoft Office PowerPoint</Application>
  <PresentationFormat>Widescreen</PresentationFormat>
  <Paragraphs>380</Paragraphs>
  <Slides>42</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Calibri</vt:lpstr>
      <vt:lpstr>Calibri Light</vt:lpstr>
      <vt:lpstr>Catamaran</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132</cp:revision>
  <dcterms:created xsi:type="dcterms:W3CDTF">2023-04-29T09:08:00Z</dcterms:created>
  <dcterms:modified xsi:type="dcterms:W3CDTF">2024-02-29T21:20:05Z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