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1552" y="3010280"/>
            <a:ext cx="5487225" cy="555307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9751829"/>
            <a:ext cx="7562849" cy="94157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933700" y="441959"/>
            <a:ext cx="1356360" cy="134874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39483" y="9884176"/>
            <a:ext cx="152400" cy="1943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salzahrani@esu.ac.ea" TargetMode="Externa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moodle.esu.ac.ae/mod/resource/view.php?id=2977" TargetMode="External"/><Relationship Id="rId3" Type="http://schemas.openxmlformats.org/officeDocument/2006/relationships/hyperlink" Target="https://moodle.esu.ac.ae/mod/resource/view.php?id=3129" TargetMode="External"/><Relationship Id="rId4" Type="http://schemas.openxmlformats.org/officeDocument/2006/relationships/hyperlink" Target="https://moodle.esu.ac.ae/mod/resource/view.php?id=3244" TargetMode="External"/><Relationship Id="rId5" Type="http://schemas.openxmlformats.org/officeDocument/2006/relationships/hyperlink" Target="https://moodle.esu.ac.ae/mod/resource/view.php?id=3591" TargetMode="External"/><Relationship Id="rId6" Type="http://schemas.openxmlformats.org/officeDocument/2006/relationships/hyperlink" Target="https://moodle.esu.ac.ae/mod/resource/view.php?id=3714" TargetMode="External"/><Relationship Id="rId7" Type="http://schemas.openxmlformats.org/officeDocument/2006/relationships/hyperlink" Target="https://moodle.esu.ac.ae/mod/resource/view.php?id=3836" TargetMode="External"/><Relationship Id="rId8" Type="http://schemas.openxmlformats.org/officeDocument/2006/relationships/hyperlink" Target="https://moodle.esu.ac.ae/mod/resource/view.php?id=3955" TargetMode="Externa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moodle.esu.ac.ae/mod/resource/view.php?id=4147" TargetMode="External"/><Relationship Id="rId3" Type="http://schemas.openxmlformats.org/officeDocument/2006/relationships/hyperlink" Target="https://moodle.esu.ac.ae/mod/resource/view.php?id=4258" TargetMode="Externa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335" y="1944052"/>
            <a:ext cx="562546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b="1">
                <a:latin typeface="Times New Roman"/>
                <a:cs typeface="Times New Roman"/>
              </a:rPr>
              <a:t>EVERYONE’S</a:t>
            </a:r>
            <a:r>
              <a:rPr dirty="0" sz="2600" spc="-10" b="1">
                <a:latin typeface="Times New Roman"/>
                <a:cs typeface="Times New Roman"/>
              </a:rPr>
              <a:t> </a:t>
            </a:r>
            <a:r>
              <a:rPr dirty="0" sz="2600" spc="-5" b="1">
                <a:latin typeface="Times New Roman"/>
                <a:cs typeface="Times New Roman"/>
              </a:rPr>
              <a:t>SMART</a:t>
            </a:r>
            <a:r>
              <a:rPr dirty="0" sz="2600" spc="-40" b="1">
                <a:latin typeface="Times New Roman"/>
                <a:cs typeface="Times New Roman"/>
              </a:rPr>
              <a:t> </a:t>
            </a:r>
            <a:r>
              <a:rPr dirty="0" sz="2600" spc="-5" b="1">
                <a:latin typeface="Times New Roman"/>
                <a:cs typeface="Times New Roman"/>
              </a:rPr>
              <a:t>UNIVERSITY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  <p:sp>
        <p:nvSpPr>
          <p:cNvPr id="3" name="object 3"/>
          <p:cNvSpPr txBox="1"/>
          <p:nvPr/>
        </p:nvSpPr>
        <p:spPr>
          <a:xfrm>
            <a:off x="2726435" y="2528823"/>
            <a:ext cx="2122805" cy="355600"/>
          </a:xfrm>
          <a:prstGeom prst="rect">
            <a:avLst/>
          </a:prstGeom>
          <a:solidFill>
            <a:srgbClr val="D2D2D2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730"/>
              </a:lnSpc>
            </a:pPr>
            <a:r>
              <a:rPr dirty="0" sz="2400" b="1">
                <a:latin typeface="Times New Roman"/>
                <a:cs typeface="Times New Roman"/>
              </a:rPr>
              <a:t>Course</a:t>
            </a:r>
            <a:r>
              <a:rPr dirty="0" sz="2400" spc="-70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Syllabus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67384" y="3113404"/>
          <a:ext cx="6237605" cy="65316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64920"/>
                <a:gridCol w="4963795"/>
              </a:tblGrid>
              <a:tr h="215900">
                <a:tc gridSpan="2">
                  <a:txBody>
                    <a:bodyPr/>
                    <a:lstStyle/>
                    <a:p>
                      <a:pPr algn="ctr" marL="4445">
                        <a:lnSpc>
                          <a:spcPts val="1600"/>
                        </a:lnSpc>
                      </a:pPr>
                      <a:r>
                        <a:rPr dirty="0" sz="1400" spc="-5" b="1">
                          <a:latin typeface="Times New Roman"/>
                          <a:cs typeface="Times New Roman"/>
                        </a:rPr>
                        <a:t>Master</a:t>
                      </a:r>
                      <a:r>
                        <a:rPr dirty="0" sz="14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b="1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400" spc="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5" b="1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4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5" b="1">
                          <a:latin typeface="Times New Roman"/>
                          <a:cs typeface="Times New Roman"/>
                        </a:rPr>
                        <a:t>Management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8180">
                <a:tc gridSpan="2"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Analytics –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PMG621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60350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Code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Number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PMG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621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604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Credit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Hours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 spc="-5" b="1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credit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5" b="1">
                          <a:latin typeface="Arial"/>
                          <a:cs typeface="Arial"/>
                        </a:rPr>
                        <a:t>hours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349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Pre-Requisites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----------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7081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Instructor’s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Name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 spc="-15" b="1">
                          <a:latin typeface="Arial"/>
                          <a:cs typeface="Arial"/>
                        </a:rPr>
                        <a:t>Dr.</a:t>
                      </a:r>
                      <a:r>
                        <a:rPr dirty="0" sz="1200" spc="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Sami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Alzahrani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Schedule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lecture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(90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Min)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uploaded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each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Saturday</a:t>
                      </a:r>
                      <a:r>
                        <a:rPr dirty="0" sz="1200" spc="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Tuesday.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5853">
                <a:tc>
                  <a:txBody>
                    <a:bodyPr/>
                    <a:lstStyle/>
                    <a:p>
                      <a:pPr marL="66675" marR="276225">
                        <a:lnSpc>
                          <a:spcPts val="135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Office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Hour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/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Z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oom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eeti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Email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Address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22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salzahrani@esu.ac.ea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22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1775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DESCRIPTION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03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960751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420"/>
                        </a:lnSpc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introduces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basic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concepts,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principles,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techniques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making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under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marR="427990" indent="-228600">
                        <a:lnSpc>
                          <a:spcPts val="1400"/>
                        </a:lnSpc>
                        <a:spcBef>
                          <a:spcPts val="65"/>
                        </a:spcBef>
                        <a:buFont typeface="Times New Roman"/>
                        <a:buChar char="-"/>
                        <a:tabLst>
                          <a:tab pos="561975" algn="l"/>
                          <a:tab pos="562610" algn="l"/>
                        </a:tabLst>
                      </a:pPr>
                      <a:r>
                        <a:rPr dirty="0"/>
                        <a:t>	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Participants</a:t>
                      </a:r>
                      <a:r>
                        <a:rPr dirty="0" u="sng" sz="1200" spc="-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u="sng" sz="1200" spc="-3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 spc="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learn</a:t>
                      </a:r>
                      <a:r>
                        <a:rPr dirty="0" sz="1200" spc="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how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model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complex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problems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involve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and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uncertainty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help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of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spreadsheet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models.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indent="-229235">
                        <a:lnSpc>
                          <a:spcPts val="129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u="sng" sz="1200" spc="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u="sng" sz="1200" spc="1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 spc="-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u="sng" sz="1200" spc="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 spc="-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covers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analytical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tools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monte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carlo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simulation,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analysis,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>
                        <a:lnSpc>
                          <a:spcPts val="137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machine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learning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optimization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under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uncertainty.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marR="389890" indent="-228600">
                        <a:lnSpc>
                          <a:spcPts val="1400"/>
                        </a:lnSpc>
                        <a:spcBef>
                          <a:spcPts val="35"/>
                        </a:spcBef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u="sng" sz="1200" spc="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u="sng" sz="1200" spc="-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emphasis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will be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on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model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formulation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interpretation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results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rather than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mathematical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theory.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marR="142875" indent="-228600">
                        <a:lnSpc>
                          <a:spcPts val="1350"/>
                        </a:lnSpc>
                        <a:spcBef>
                          <a:spcPts val="40"/>
                        </a:spcBef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dirty="0" u="sng" sz="1200" spc="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u="sng" sz="1200" spc="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focus</a:t>
                      </a:r>
                      <a:r>
                        <a:rPr dirty="0" u="sng" sz="1200" spc="-1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models that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widely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used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in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diverse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industries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such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as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financial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services,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real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estate,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pharma,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energy.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marR="396875" indent="-228600">
                        <a:lnSpc>
                          <a:spcPts val="1350"/>
                        </a:lnSpc>
                        <a:spcBef>
                          <a:spcPts val="50"/>
                        </a:spcBef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dirty="0" u="sng" sz="1200" spc="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u="sng" sz="1200" spc="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 spc="-1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analyze</a:t>
                      </a:r>
                      <a:r>
                        <a:rPr dirty="0" u="sng" sz="1200" spc="2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 spc="-5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risks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in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financial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securities,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construction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projects,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R&amp;D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projects,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supply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chain,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etc.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indent="-229235">
                        <a:lnSpc>
                          <a:spcPts val="135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Applications</a:t>
                      </a:r>
                      <a:r>
                        <a:rPr dirty="0" u="sng" sz="1200" spc="-2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u="sng" sz="1200">
                          <a:uFill>
                            <a:solidFill>
                              <a:srgbClr val="000000"/>
                            </a:solidFill>
                          </a:uFill>
                          <a:latin typeface="Times New Roman"/>
                          <a:cs typeface="Times New Roman"/>
                        </a:rPr>
                        <a:t>include:</a:t>
                      </a:r>
                      <a:r>
                        <a:rPr dirty="0" sz="1200" spc="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quantification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prediction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investment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opportunities;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marR="533400">
                        <a:lnSpc>
                          <a:spcPts val="1350"/>
                        </a:lnSpc>
                        <a:spcBef>
                          <a:spcPts val="100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diversification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management;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mitigation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value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strategic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flexibility.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8053">
                <a:tc gridSpan="2"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GENERAL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OBJECTIVES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775081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67384" y="1804416"/>
          <a:ext cx="6237605" cy="77901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8634"/>
                <a:gridCol w="66675"/>
                <a:gridCol w="534035"/>
                <a:gridCol w="715009"/>
                <a:gridCol w="3146425"/>
                <a:gridCol w="1258570"/>
              </a:tblGrid>
              <a:tr h="178053">
                <a:tc gridSpan="6">
                  <a:txBody>
                    <a:bodyPr/>
                    <a:lstStyle/>
                    <a:p>
                      <a:pPr algn="ctr" marR="635">
                        <a:lnSpc>
                          <a:spcPts val="130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OUTCOME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4150">
                <a:tc>
                  <a:txBody>
                    <a:bodyPr/>
                    <a:lstStyle/>
                    <a:p>
                      <a:pPr algn="ctr" marL="1270">
                        <a:lnSpc>
                          <a:spcPts val="1350"/>
                        </a:lnSpc>
                      </a:pP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Week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434975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Topics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31825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Topics</a:t>
                      </a:r>
                      <a:r>
                        <a:rPr dirty="0" sz="12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Objectives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5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Work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51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 marR="473075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rodu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ory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Lecture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95275">
                        <a:lnSpc>
                          <a:spcPts val="1365"/>
                        </a:lnSpc>
                        <a:tabLst>
                          <a:tab pos="52387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	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Introduction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2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course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4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Demo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500"/>
                        </a:lnSpc>
                        <a:spcBef>
                          <a:spcPts val="2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4107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 marR="118110">
                        <a:lnSpc>
                          <a:spcPct val="95500"/>
                        </a:lnSpc>
                        <a:spcBef>
                          <a:spcPts val="40"/>
                        </a:spcBef>
                      </a:pPr>
                      <a:r>
                        <a:rPr dirty="0" sz="1200" spc="5">
                          <a:latin typeface="Times New Roman"/>
                          <a:cs typeface="Times New Roman"/>
                          <a:hlinkClick r:id="rId2"/>
                        </a:rPr>
                        <a:t>Introduction to 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  <a:hlinkClick r:id="rId2"/>
                        </a:rPr>
                        <a:t>Risk</a:t>
                      </a:r>
                      <a:r>
                        <a:rPr dirty="0" sz="1200" spc="-35">
                          <a:latin typeface="Times New Roman"/>
                          <a:cs typeface="Times New Roman"/>
                          <a:hlinkClick r:id="rId2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  <a:hlinkClick r:id="rId2"/>
                        </a:rPr>
                        <a:t>and</a:t>
                      </a:r>
                      <a:r>
                        <a:rPr dirty="0" sz="1200" spc="-35">
                          <a:latin typeface="Times New Roman"/>
                          <a:cs typeface="Times New Roman"/>
                          <a:hlinkClick r:id="rId2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Decision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Analysis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4175" indent="-89535">
                        <a:lnSpc>
                          <a:spcPts val="1375"/>
                        </a:lnSpc>
                        <a:buChar char="-"/>
                        <a:tabLst>
                          <a:tab pos="3848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Problems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95275" marR="90805">
                        <a:lnSpc>
                          <a:spcPts val="1400"/>
                        </a:lnSpc>
                        <a:spcBef>
                          <a:spcPts val="35"/>
                        </a:spcBef>
                        <a:buChar char="-"/>
                        <a:tabLst>
                          <a:tab pos="3848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Applying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DA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requires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&amp;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Uncertainty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4175" indent="-89535">
                        <a:lnSpc>
                          <a:spcPts val="1290"/>
                        </a:lnSpc>
                        <a:buChar char="-"/>
                        <a:tabLst>
                          <a:tab pos="3848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Frequency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Probability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Distributions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4175" indent="-89535">
                        <a:lnSpc>
                          <a:spcPts val="1400"/>
                        </a:lnSpc>
                        <a:buChar char="-"/>
                        <a:tabLst>
                          <a:tab pos="3848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Popular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Central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Measures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4175" indent="-89535">
                        <a:lnSpc>
                          <a:spcPts val="1375"/>
                        </a:lnSpc>
                        <a:buChar char="-"/>
                        <a:tabLst>
                          <a:tab pos="3848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Cumulative Probability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Density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Curve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ts val="1375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Expected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Value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EV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ts val="135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39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37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305435">
                        <a:lnSpc>
                          <a:spcPts val="1400"/>
                        </a:lnSpc>
                        <a:spcBef>
                          <a:spcPts val="60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during</a:t>
                      </a:r>
                      <a:r>
                        <a:rPr dirty="0" sz="12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52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 marR="122555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3"/>
                        </a:rPr>
                        <a:t>Decision</a:t>
                      </a:r>
                      <a:r>
                        <a:rPr dirty="0" sz="1200" spc="-70">
                          <a:latin typeface="Times New Roman"/>
                          <a:cs typeface="Times New Roman"/>
                          <a:hlinkClick r:id="rId3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3"/>
                        </a:rPr>
                        <a:t>Analysis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  <a:hlinkClick r:id="rId3"/>
                        </a:rPr>
                        <a:t>Process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95275" marR="492759">
                        <a:lnSpc>
                          <a:spcPts val="1400"/>
                        </a:lnSpc>
                        <a:spcBef>
                          <a:spcPts val="5"/>
                        </a:spcBef>
                        <a:tabLst>
                          <a:tab pos="52387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	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Ten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Steps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toward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Better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Decisions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Decision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Tools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4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500"/>
                        </a:lnSpc>
                        <a:spcBef>
                          <a:spcPts val="2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170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>
                        <a:lnSpc>
                          <a:spcPts val="141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4"/>
                        </a:rPr>
                        <a:t>Decision</a:t>
                      </a:r>
                      <a:r>
                        <a:rPr dirty="0" sz="1200" spc="-20">
                          <a:latin typeface="Times New Roman"/>
                          <a:cs typeface="Times New Roman"/>
                          <a:hlinkClick r:id="rId4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4"/>
                        </a:rPr>
                        <a:t>Policy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½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95275">
                        <a:lnSpc>
                          <a:spcPts val="1370"/>
                        </a:lnSpc>
                        <a:tabLst>
                          <a:tab pos="52387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	Decision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Maker's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Preferences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ts val="139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7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ts val="1400"/>
                        </a:lnSpc>
                        <a:spcBef>
                          <a:spcPts val="3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ZOOM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29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830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 marR="264160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4"/>
                        </a:rPr>
                        <a:t>Decision</a:t>
                      </a:r>
                      <a:r>
                        <a:rPr dirty="0" sz="1200" spc="-55">
                          <a:latin typeface="Times New Roman"/>
                          <a:cs typeface="Times New Roman"/>
                          <a:hlinkClick r:id="rId4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4"/>
                        </a:rPr>
                        <a:t>Policy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2/2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23875" marR="72390" indent="-229235">
                        <a:lnSpc>
                          <a:spcPts val="1400"/>
                        </a:lnSpc>
                        <a:spcBef>
                          <a:spcPts val="5"/>
                        </a:spcBef>
                        <a:tabLst>
                          <a:tab pos="52387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	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Attitude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towered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(Time Value, objectives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Risks)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4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6100"/>
                        </a:lnSpc>
                        <a:spcBef>
                          <a:spcPts val="1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Assignment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1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54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 marR="167005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dirty="0" sz="1200" spc="-20">
                          <a:latin typeface="Times New Roman"/>
                          <a:cs typeface="Times New Roman"/>
                          <a:hlinkClick r:id="rId5"/>
                        </a:rPr>
                        <a:t>U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5"/>
                        </a:rPr>
                        <a:t>tilit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5"/>
                        </a:rPr>
                        <a:t>y</a:t>
                      </a:r>
                      <a:r>
                        <a:rPr dirty="0" sz="1200" spc="-55">
                          <a:latin typeface="Times New Roman"/>
                          <a:cs typeface="Times New Roman"/>
                          <a:hlinkClick r:id="rId5"/>
                        </a:rPr>
                        <a:t> 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5"/>
                        </a:rPr>
                        <a:t>a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5"/>
                        </a:rPr>
                        <a:t>nd 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5"/>
                        </a:rPr>
                        <a:t>m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5"/>
                        </a:rPr>
                        <a:t>u</a:t>
                      </a:r>
                      <a:r>
                        <a:rPr dirty="0" sz="1200" spc="-35">
                          <a:latin typeface="Times New Roman"/>
                          <a:cs typeface="Times New Roman"/>
                          <a:hlinkClick r:id="rId5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5"/>
                        </a:rPr>
                        <a:t>t</a:t>
                      </a:r>
                      <a:r>
                        <a:rPr dirty="0" sz="1200" spc="30">
                          <a:latin typeface="Times New Roman"/>
                          <a:cs typeface="Times New Roman"/>
                          <a:hlinkClick r:id="rId5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5"/>
                        </a:rPr>
                        <a:t>-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5"/>
                        </a:rPr>
                        <a:t>criteria</a:t>
                      </a:r>
                      <a:r>
                        <a:rPr dirty="0" sz="1200" spc="-10">
                          <a:latin typeface="Times New Roman"/>
                          <a:cs typeface="Times New Roman"/>
                          <a:hlinkClick r:id="rId5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  <a:hlinkClick r:id="rId5"/>
                        </a:rPr>
                        <a:t>decisions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24510" indent="-229235">
                        <a:lnSpc>
                          <a:spcPts val="135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Conservative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Attitude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Function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 Policy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Multi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Criteria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Decisions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5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Monetary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Value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Objective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Approach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5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8290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>
                        <a:lnSpc>
                          <a:spcPts val="141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6"/>
                        </a:rPr>
                        <a:t>Decision</a:t>
                      </a:r>
                      <a:r>
                        <a:rPr dirty="0" sz="1200" spc="-35">
                          <a:latin typeface="Times New Roman"/>
                          <a:cs typeface="Times New Roman"/>
                          <a:hlinkClick r:id="rId6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  <a:hlinkClick r:id="rId6"/>
                        </a:rPr>
                        <a:t>Tree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24510" indent="-229235">
                        <a:lnSpc>
                          <a:spcPts val="137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tree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anatomy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9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Example of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2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tree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771525">
                        <a:lnSpc>
                          <a:spcPts val="1350"/>
                        </a:lnSpc>
                        <a:spcBef>
                          <a:spcPts val="9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6 </a:t>
                      </a:r>
                      <a:r>
                        <a:rPr dirty="0" sz="1200" spc="-2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Due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ts val="1350"/>
                        </a:lnSpc>
                        <a:spcBef>
                          <a:spcPts val="50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ZOOM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30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06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135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33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7"/>
                        </a:rPr>
                        <a:t>Value</a:t>
                      </a:r>
                      <a:r>
                        <a:rPr dirty="0" sz="1200" spc="-60">
                          <a:latin typeface="Times New Roman"/>
                          <a:cs typeface="Times New Roman"/>
                          <a:hlinkClick r:id="rId7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7"/>
                        </a:rPr>
                        <a:t>of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42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Creating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good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alternatives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42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Revising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Information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6675">
                        <a:lnSpc>
                          <a:spcPts val="137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60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412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>
                        <a:lnSpc>
                          <a:spcPts val="1340"/>
                        </a:lnSpc>
                      </a:pPr>
                      <a:r>
                        <a:rPr dirty="0" sz="1200" spc="5">
                          <a:latin typeface="Times New Roman"/>
                          <a:cs typeface="Times New Roman"/>
                          <a:hlinkClick r:id="rId7"/>
                        </a:rPr>
                        <a:t>Information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15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66675" marR="443865"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  <a:hlinkClick r:id="rId8"/>
                        </a:rPr>
                        <a:t>Project </a:t>
                      </a:r>
                      <a:r>
                        <a:rPr dirty="0" sz="1200" spc="-5">
                          <a:latin typeface="Times New Roman"/>
                          <a:cs typeface="Times New Roman"/>
                          <a:hlinkClick r:id="rId8"/>
                        </a:rPr>
                        <a:t>Risk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  <a:hlinkClick r:id="rId8"/>
                        </a:rPr>
                        <a:t>M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8"/>
                        </a:rPr>
                        <a:t>a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8"/>
                        </a:rPr>
                        <a:t>n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8"/>
                        </a:rPr>
                        <a:t>a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8"/>
                        </a:rPr>
                        <a:t>g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8"/>
                        </a:rPr>
                        <a:t>eme</a:t>
                      </a:r>
                      <a:r>
                        <a:rPr dirty="0" sz="1200" spc="-55">
                          <a:latin typeface="Times New Roman"/>
                          <a:cs typeface="Times New Roman"/>
                          <a:hlinkClick r:id="rId8"/>
                        </a:rPr>
                        <a:t>n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8"/>
                        </a:rPr>
                        <a:t>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524510" indent="-229235">
                        <a:lnSpc>
                          <a:spcPts val="139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Asset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cycle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steps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9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Modeling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analysis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9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1245552" y="7294244"/>
            <a:ext cx="857885" cy="177800"/>
          </a:xfrm>
          <a:custGeom>
            <a:avLst/>
            <a:gdLst/>
            <a:ahLst/>
            <a:cxnLst/>
            <a:rect l="l" t="t" r="r" b="b"/>
            <a:pathLst>
              <a:path w="857885" h="177800">
                <a:moveTo>
                  <a:pt x="857885" y="0"/>
                </a:moveTo>
                <a:lnTo>
                  <a:pt x="0" y="0"/>
                </a:lnTo>
                <a:lnTo>
                  <a:pt x="0" y="177799"/>
                </a:lnTo>
                <a:lnTo>
                  <a:pt x="857885" y="177799"/>
                </a:lnTo>
                <a:lnTo>
                  <a:pt x="85788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245552" y="8355330"/>
            <a:ext cx="730885" cy="171450"/>
          </a:xfrm>
          <a:custGeom>
            <a:avLst/>
            <a:gdLst/>
            <a:ahLst/>
            <a:cxnLst/>
            <a:rect l="l" t="t" r="r" b="b"/>
            <a:pathLst>
              <a:path w="730885" h="171450">
                <a:moveTo>
                  <a:pt x="730885" y="0"/>
                </a:moveTo>
                <a:lnTo>
                  <a:pt x="0" y="0"/>
                </a:lnTo>
                <a:lnTo>
                  <a:pt x="0" y="171450"/>
                </a:lnTo>
                <a:lnTo>
                  <a:pt x="730885" y="171450"/>
                </a:lnTo>
                <a:lnTo>
                  <a:pt x="73088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67384" y="1804416"/>
          <a:ext cx="6237605" cy="67544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86409"/>
                <a:gridCol w="1337944"/>
                <a:gridCol w="3146425"/>
                <a:gridCol w="1258570"/>
              </a:tblGrid>
              <a:tr h="12327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7462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430530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dirty="0" sz="1200" spc="30">
                          <a:latin typeface="Times New Roman"/>
                          <a:cs typeface="Times New Roman"/>
                          <a:hlinkClick r:id="rId2"/>
                        </a:rPr>
                        <a:t>J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udg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2"/>
                        </a:rPr>
                        <a:t>me</a:t>
                      </a:r>
                      <a:r>
                        <a:rPr dirty="0" sz="1200" spc="-55">
                          <a:latin typeface="Times New Roman"/>
                          <a:cs typeface="Times New Roman"/>
                          <a:hlinkClick r:id="rId2"/>
                        </a:rPr>
                        <a:t>n</a:t>
                      </a:r>
                      <a:r>
                        <a:rPr dirty="0" sz="1200" spc="15">
                          <a:latin typeface="Times New Roman"/>
                          <a:cs typeface="Times New Roman"/>
                          <a:hlinkClick r:id="rId2"/>
                        </a:rPr>
                        <a:t>t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  <a:hlinkClick r:id="rId2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&amp;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2"/>
                        </a:rPr>
                        <a:t>Biased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4510" indent="-229235">
                        <a:lnSpc>
                          <a:spcPts val="134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three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roles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decision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process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Judgments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Probabilities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assessments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Objective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Subjective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Probability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Confidence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level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40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Bias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5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 spc="10">
                          <a:latin typeface="Times New Roman"/>
                          <a:cs typeface="Times New Roman"/>
                        </a:rPr>
                        <a:t>Belief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Perception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Errors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42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500"/>
                        </a:lnSpc>
                        <a:spcBef>
                          <a:spcPts val="4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52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1746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90170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dirty="0" sz="1200" spc="5">
                          <a:latin typeface="Times New Roman"/>
                          <a:cs typeface="Times New Roman"/>
                          <a:hlinkClick r:id="rId3"/>
                        </a:rPr>
                        <a:t>Probability 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  <a:hlinkClick r:id="rId3"/>
                        </a:rPr>
                        <a:t>Distribution</a:t>
                      </a:r>
                      <a:r>
                        <a:rPr dirty="0" sz="1200" spc="-60">
                          <a:latin typeface="Times New Roman"/>
                          <a:cs typeface="Times New Roman"/>
                          <a:hlinkClick r:id="rId3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  <a:hlinkClick r:id="rId3"/>
                        </a:rPr>
                        <a:t>Types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4510" indent="-229235">
                        <a:lnSpc>
                          <a:spcPts val="134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Standard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Deviation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4510" indent="-229235">
                        <a:lnSpc>
                          <a:spcPts val="1375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Discrete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continues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distribution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3875" marR="273050" indent="-229235">
                        <a:lnSpc>
                          <a:spcPts val="1400"/>
                        </a:lnSpc>
                        <a:buChar char="-"/>
                        <a:tabLst>
                          <a:tab pos="523875" algn="l"/>
                          <a:tab pos="52451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Normal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distribution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types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distributions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4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9225">
                        <a:lnSpc>
                          <a:spcPct val="95600"/>
                        </a:lnSpc>
                        <a:spcBef>
                          <a:spcPts val="2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36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746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01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dirty="0" sz="12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Class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6675" marR="149225">
                        <a:lnSpc>
                          <a:spcPct val="95600"/>
                        </a:lnSpc>
                        <a:spcBef>
                          <a:spcPts val="20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37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74625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L="14604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Exam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7800">
                <a:tc gridSpan="4"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Instructor's</a:t>
                      </a:r>
                      <a:r>
                        <a:rPr dirty="0" sz="12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Teaching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Strategies/Methods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60219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84175" marR="154305" indent="-229235">
                        <a:lnSpc>
                          <a:spcPct val="96400"/>
                        </a:lnSpc>
                        <a:buChar char="-"/>
                        <a:tabLst>
                          <a:tab pos="384175" algn="l"/>
                          <a:tab pos="384810" algn="l"/>
                        </a:tabLst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lectures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given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lecture,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instructor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explain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contents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each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chapter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explaining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real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cases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different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studies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related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to 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topic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lecture,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then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instructor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analyze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virtual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meeting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(ZOOM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Session)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order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to 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help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them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comprehend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learning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objectives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relate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them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real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situations.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4175" indent="-229235">
                        <a:lnSpc>
                          <a:spcPts val="1335"/>
                        </a:lnSpc>
                        <a:buChar char="-"/>
                        <a:tabLst>
                          <a:tab pos="384175" algn="l"/>
                          <a:tab pos="38481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During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course,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are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required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complete</a:t>
                      </a:r>
                      <a:r>
                        <a:rPr dirty="0" sz="1200" spc="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several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quizzes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are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4175" marR="244475">
                        <a:lnSpc>
                          <a:spcPts val="1400"/>
                        </a:lnSpc>
                        <a:spcBef>
                          <a:spcPts val="60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going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measure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their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comprehension.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instructor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give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continuous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feedback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students’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work.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4150">
                <a:tc gridSpan="4">
                  <a:txBody>
                    <a:bodyPr/>
                    <a:lstStyle/>
                    <a:p>
                      <a:pPr algn="ctr" marL="1270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Material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711454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95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1)</a:t>
                      </a:r>
                      <a:r>
                        <a:rPr dirty="0" sz="1200" spc="509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 b="1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ANALYSIS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Projects,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Second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Edition,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John</a:t>
                      </a:r>
                      <a:r>
                        <a:rPr dirty="0" sz="1200" spc="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Schuyler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4404">
                <a:tc gridSpan="4">
                  <a:txBody>
                    <a:bodyPr/>
                    <a:lstStyle/>
                    <a:p>
                      <a:pPr algn="ctr" marR="635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Assessment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77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19685">
                        <a:lnSpc>
                          <a:spcPts val="130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Assessment</a:t>
                      </a:r>
                      <a:r>
                        <a:rPr dirty="0" sz="12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Tools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3175">
                        <a:lnSpc>
                          <a:spcPts val="13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Weights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531">
                <a:tc>
                  <a:txBody>
                    <a:bodyPr/>
                    <a:lstStyle/>
                    <a:p>
                      <a:pPr marL="193675">
                        <a:lnSpc>
                          <a:spcPts val="135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8890">
                        <a:lnSpc>
                          <a:spcPts val="1355"/>
                        </a:lnSpc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Quizzes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(10)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each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85140">
                        <a:lnSpc>
                          <a:spcPts val="1355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80%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marL="193675">
                        <a:lnSpc>
                          <a:spcPts val="130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3810">
                        <a:lnSpc>
                          <a:spcPts val="130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Examination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5080">
                        <a:lnSpc>
                          <a:spcPts val="130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20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85140">
                        <a:lnSpc>
                          <a:spcPts val="130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20%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150">
                <a:tc gridSpan="3">
                  <a:txBody>
                    <a:bodyPr/>
                    <a:lstStyle/>
                    <a:p>
                      <a:pPr algn="ctr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Total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47040">
                        <a:lnSpc>
                          <a:spcPts val="135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100%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15035" y="8774683"/>
          <a:ext cx="6091555" cy="381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9885"/>
                <a:gridCol w="5732780"/>
              </a:tblGrid>
              <a:tr h="184150">
                <a:tc gridSpan="2">
                  <a:txBody>
                    <a:bodyPr/>
                    <a:lstStyle/>
                    <a:p>
                      <a:pPr algn="ctr" marL="6985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4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10" b="1">
                          <a:latin typeface="Times New Roman"/>
                          <a:cs typeface="Times New Roman"/>
                        </a:rPr>
                        <a:t>Policies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0500">
                <a:tc>
                  <a:txBody>
                    <a:bodyPr/>
                    <a:lstStyle/>
                    <a:p>
                      <a:pPr marL="155575">
                        <a:lnSpc>
                          <a:spcPts val="1400"/>
                        </a:lnSpc>
                      </a:pPr>
                      <a:r>
                        <a:rPr dirty="0" sz="1300" b="1">
                          <a:latin typeface="Times New Roman"/>
                          <a:cs typeface="Times New Roman"/>
                        </a:rPr>
                        <a:t>1.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ts val="1365"/>
                        </a:lnSpc>
                      </a:pP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A.</a:t>
                      </a:r>
                      <a:r>
                        <a:rPr dirty="0" sz="12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Attendance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915035" y="1804416"/>
          <a:ext cx="6091555" cy="49307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9885"/>
                <a:gridCol w="5732780"/>
              </a:tblGrid>
              <a:tr h="11502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0860" indent="-229870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ymbol"/>
                        <a:buChar char=""/>
                        <a:tabLst>
                          <a:tab pos="530860" algn="l"/>
                          <a:tab pos="53149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required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all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lectures.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30860" indent="-229870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Symbol"/>
                        <a:buChar char=""/>
                        <a:tabLst>
                          <a:tab pos="530860" algn="l"/>
                          <a:tab pos="53149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Scheduled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virtual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meetings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(ZOOM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meeting)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optional.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30860" indent="-229870">
                        <a:lnSpc>
                          <a:spcPct val="100000"/>
                        </a:lnSpc>
                        <a:spcBef>
                          <a:spcPts val="10"/>
                        </a:spcBef>
                        <a:buFont typeface="Symbol"/>
                        <a:buChar char=""/>
                        <a:tabLst>
                          <a:tab pos="530860" algn="l"/>
                          <a:tab pos="53149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Failure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quiz,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student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considers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absent.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30860" marR="76200" indent="-229235">
                        <a:lnSpc>
                          <a:spcPts val="1400"/>
                        </a:lnSpc>
                        <a:spcBef>
                          <a:spcPts val="90"/>
                        </a:spcBef>
                        <a:buFont typeface="Symbol"/>
                        <a:buChar char=""/>
                        <a:tabLst>
                          <a:tab pos="530860" algn="l"/>
                          <a:tab pos="53149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Failure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 more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than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4 quizzes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student considers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‘DN’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(Denial).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Only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extraordinary/Major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force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situations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be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considered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along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some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supportive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legal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documentation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request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deviation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policy.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1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150">
                <a:tc>
                  <a:txBody>
                    <a:bodyPr/>
                    <a:lstStyle/>
                    <a:p>
                      <a:pPr algn="r" marR="59690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2.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Quizzes,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Assignment,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Exams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023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0860" marR="652145" indent="-229235">
                        <a:lnSpc>
                          <a:spcPts val="1400"/>
                        </a:lnSpc>
                        <a:spcBef>
                          <a:spcPts val="105"/>
                        </a:spcBef>
                        <a:buFont typeface="Symbol"/>
                        <a:buChar char=""/>
                        <a:tabLst>
                          <a:tab pos="530860" algn="l"/>
                          <a:tab pos="531495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added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on a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weekly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base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10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weeks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(10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quizzes)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it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should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be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submitted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within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7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days.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30860" marR="520700" indent="-229235">
                        <a:lnSpc>
                          <a:spcPts val="1400"/>
                        </a:lnSpc>
                        <a:spcBef>
                          <a:spcPts val="50"/>
                        </a:spcBef>
                        <a:buFont typeface="Symbol"/>
                        <a:buChar char=""/>
                        <a:tabLst>
                          <a:tab pos="530860" algn="l"/>
                          <a:tab pos="53149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exam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period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which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announced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MOODEL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3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4149">
                <a:tc>
                  <a:txBody>
                    <a:bodyPr/>
                    <a:lstStyle/>
                    <a:p>
                      <a:pPr algn="r" marR="59690">
                        <a:lnSpc>
                          <a:spcPts val="135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3.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ts val="135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Etiquettes</a:t>
                      </a:r>
                      <a:r>
                        <a:rPr dirty="0" sz="12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Academic</a:t>
                      </a:r>
                      <a:r>
                        <a:rPr dirty="0" sz="12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Honesty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137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0525" marR="83820" indent="-228600">
                        <a:lnSpc>
                          <a:spcPts val="1400"/>
                        </a:lnSpc>
                        <a:spcBef>
                          <a:spcPts val="105"/>
                        </a:spcBef>
                        <a:buFont typeface="Symbol"/>
                        <a:buChar char=""/>
                        <a:tabLst>
                          <a:tab pos="390525" algn="l"/>
                          <a:tab pos="39116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Adherence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etiquettes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rules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Instructor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University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is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must.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90525" marR="298450" indent="-228600">
                        <a:lnSpc>
                          <a:spcPts val="1400"/>
                        </a:lnSpc>
                        <a:spcBef>
                          <a:spcPts val="50"/>
                        </a:spcBef>
                        <a:buFont typeface="Symbol"/>
                        <a:buChar char=""/>
                        <a:tabLst>
                          <a:tab pos="390525" algn="l"/>
                          <a:tab pos="391160" algn="l"/>
                        </a:tabLst>
                      </a:pP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student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allowed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voice/video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ZOOM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session/instructor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without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permission.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90525" marR="126364" indent="-228600">
                        <a:lnSpc>
                          <a:spcPts val="1350"/>
                        </a:lnSpc>
                        <a:spcBef>
                          <a:spcPts val="95"/>
                        </a:spcBef>
                        <a:buFont typeface="Symbol"/>
                        <a:buChar char=""/>
                        <a:tabLst>
                          <a:tab pos="390525" algn="l"/>
                          <a:tab pos="39116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take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responsibility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in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all</a:t>
                      </a:r>
                      <a:r>
                        <a:rPr dirty="0" sz="1200" spc="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lectures,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submitting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all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quizzes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assignment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time,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being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present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mid-term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examinations.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90525" marR="397510" indent="-228600">
                        <a:lnSpc>
                          <a:spcPts val="1400"/>
                        </a:lnSpc>
                        <a:spcBef>
                          <a:spcPts val="60"/>
                        </a:spcBef>
                        <a:buFont typeface="Symbol"/>
                        <a:buChar char=""/>
                        <a:tabLst>
                          <a:tab pos="390525" algn="l"/>
                          <a:tab pos="39116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must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refrain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from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plagiarism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other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dishonest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actions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behaviors.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Plagiarized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cases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filed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disciplined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committee.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3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77800">
                <a:tc>
                  <a:txBody>
                    <a:bodyPr/>
                    <a:lstStyle/>
                    <a:p>
                      <a:pPr algn="r" marR="59690">
                        <a:lnSpc>
                          <a:spcPts val="13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4.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ts val="13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Examination</a:t>
                      </a:r>
                      <a:r>
                        <a:rPr dirty="0" sz="1200" spc="-5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Rules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1196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 marR="635">
                        <a:lnSpc>
                          <a:spcPct val="100000"/>
                        </a:lnSpc>
                      </a:pP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ESU</a:t>
                      </a:r>
                      <a:r>
                        <a:rPr dirty="0" sz="12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Examination</a:t>
                      </a:r>
                      <a:r>
                        <a:rPr dirty="0" sz="12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rules</a:t>
                      </a:r>
                      <a:r>
                        <a:rPr dirty="0" sz="12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apply.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a.alcaraz</dc:creator>
  <dcterms:created xsi:type="dcterms:W3CDTF">2023-06-03T07:42:38Z</dcterms:created>
  <dcterms:modified xsi:type="dcterms:W3CDTF">2023-06-03T07:42:38Z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2023-01-28T00:00:00Z</vt:filetime>
  </property>
  <property fmtid="{D5CDD505-2E9C-101B-9397-08002B2CF9AE}" pid="3" name="Creator">
    <vt:lpwstr>Microsoft® Word for Microsoft 365</vt:lpwstr>
  </property>
  <property fmtid="{D5CDD505-2E9C-101B-9397-08002B2CF9AE}" pid="4" name="LastSaved">
    <vt:filetime>2023-06-03T00:00:00Z</vt:filetime>
  </property>
</Properties>
</file>