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313" r:id="rId6"/>
    <p:sldId id="677" r:id="rId7"/>
    <p:sldId id="796" r:id="rId8"/>
    <p:sldId id="820" r:id="rId9"/>
    <p:sldId id="760" r:id="rId10"/>
    <p:sldId id="797" r:id="rId11"/>
    <p:sldId id="798" r:id="rId12"/>
    <p:sldId id="828" r:id="rId13"/>
    <p:sldId id="827" r:id="rId14"/>
    <p:sldId id="799" r:id="rId15"/>
    <p:sldId id="800" r:id="rId16"/>
    <p:sldId id="802" r:id="rId17"/>
    <p:sldId id="804" r:id="rId18"/>
    <p:sldId id="830" r:id="rId19"/>
    <p:sldId id="831" r:id="rId20"/>
    <p:sldId id="806" r:id="rId21"/>
    <p:sldId id="807" r:id="rId22"/>
    <p:sldId id="808" r:id="rId23"/>
    <p:sldId id="809" r:id="rId24"/>
    <p:sldId id="823" r:id="rId25"/>
    <p:sldId id="824" r:id="rId26"/>
    <p:sldId id="825" r:id="rId27"/>
    <p:sldId id="826" r:id="rId28"/>
    <p:sldId id="810" r:id="rId29"/>
    <p:sldId id="811" r:id="rId30"/>
    <p:sldId id="812" r:id="rId31"/>
    <p:sldId id="821" r:id="rId32"/>
    <p:sldId id="813" r:id="rId33"/>
    <p:sldId id="822" r:id="rId34"/>
    <p:sldId id="814" r:id="rId35"/>
    <p:sldId id="815" r:id="rId36"/>
    <p:sldId id="816" r:id="rId37"/>
    <p:sldId id="817" r:id="rId38"/>
    <p:sldId id="818" r:id="rId39"/>
    <p:sldId id="819" r:id="rId40"/>
    <p:sldId id="829" r:id="rId41"/>
    <p:sldId id="584" r:id="rId42"/>
    <p:sldId id="55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77"/>
            <p14:sldId id="796"/>
            <p14:sldId id="820"/>
            <p14:sldId id="760"/>
            <p14:sldId id="797"/>
            <p14:sldId id="798"/>
            <p14:sldId id="828"/>
            <p14:sldId id="827"/>
            <p14:sldId id="799"/>
            <p14:sldId id="800"/>
            <p14:sldId id="802"/>
            <p14:sldId id="804"/>
            <p14:sldId id="830"/>
            <p14:sldId id="831"/>
            <p14:sldId id="806"/>
            <p14:sldId id="807"/>
            <p14:sldId id="808"/>
            <p14:sldId id="809"/>
            <p14:sldId id="823"/>
            <p14:sldId id="824"/>
            <p14:sldId id="825"/>
            <p14:sldId id="826"/>
            <p14:sldId id="810"/>
            <p14:sldId id="811"/>
            <p14:sldId id="812"/>
            <p14:sldId id="821"/>
            <p14:sldId id="813"/>
            <p14:sldId id="822"/>
            <p14:sldId id="814"/>
            <p14:sldId id="815"/>
            <p14:sldId id="816"/>
            <p14:sldId id="817"/>
            <p14:sldId id="818"/>
            <p14:sldId id="819"/>
            <p14:sldId id="829"/>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47" autoAdjust="0"/>
    <p:restoredTop sz="93738" autoAdjust="0"/>
  </p:normalViewPr>
  <p:slideViewPr>
    <p:cSldViewPr snapToGrid="0">
      <p:cViewPr varScale="1">
        <p:scale>
          <a:sx n="78" d="100"/>
          <a:sy n="78" d="100"/>
        </p:scale>
        <p:origin x="34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www.colorsupplyyy.com/app"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colorbrewer2.org/#type=sequential&amp;scheme=BuGn&amp;n=3"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السابعة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27356" y="3822263"/>
            <a:ext cx="4326657" cy="18367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خطوات إنتاج القصص الصحفية المدفوعة بالبيانات</a:t>
            </a:r>
          </a:p>
          <a:p>
            <a:pPr algn="ctr"/>
            <a:r>
              <a:rPr lang="ar-EG" sz="2800" b="1">
                <a:solidFill>
                  <a:schemeClr val="tx1"/>
                </a:solidFill>
                <a:latin typeface="Simplified Arabic" panose="02020603050405020304" pitchFamily="18" charset="-78"/>
                <a:cs typeface="Simplified Arabic" panose="02020603050405020304" pitchFamily="18" charset="-78"/>
              </a:rPr>
              <a:t>(التمثيل البصري في صحافة البيانات) </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0325" y="1881449"/>
            <a:ext cx="7898159" cy="4124206"/>
          </a:xfrm>
          <a:prstGeom prst="rect">
            <a:avLst/>
          </a:prstGeom>
          <a:noFill/>
        </p:spPr>
        <p:txBody>
          <a:bodyPr wrap="square" rtlCol="0">
            <a:spAutoFit/>
          </a:bodyPr>
          <a:lstStyle/>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ماهية التمثيل البصري</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للبيانات</a:t>
            </a: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ثانيًا:أهمية التمثيل البصري للبيانات. </a:t>
            </a: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 مبادئ السرد البصري للبيانات.</a:t>
            </a:r>
            <a:endParaRPr lang="en-US" sz="40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رابعًا:أشكال التصورات والمخططات البصرية في صحافة البيانات.</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مقدمة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4927631"/>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في “عصر البيانات الضخمة" أصبح التمثيل أو التصور البصري للبيانات أداة رئيسية تستخدم بشكل متزايد لفهم تريليونات صفوف البيانات التي يتم إنشاؤها كل يوم، حيث يساعد في سرد القصص عن طريق تنظيم البيانات في نموذج يسهل فهمه، ويسلط الضوء على المؤشرات والقيم والاتجاهات التي تنقلها.</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Calibri" panose="020F0502020204030204" pitchFamily="34" charset="0"/>
                <a:ea typeface="Calibri" panose="020F0502020204030204" pitchFamily="34" charset="0"/>
                <a:cs typeface="Simplified Arabic" panose="02020603050405020304" pitchFamily="18" charset="-78"/>
              </a:rPr>
              <a:t>ويعد تعلم كيفية توصيل الرؤى والأفكار من البيانات واحدة من أهم المهارات التي يمكن أن يمتلكها الصحفي، فعادة ما تكون الطريقة البصرية أكثر إقناعا لتوصيل المعلومات من البيانات، </a:t>
            </a:r>
            <a:r>
              <a:rPr lang="ar-SA" sz="24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ولإنشاء عروض جيدة للبيانات لابد من الجمع بين مهارتين:</a:t>
            </a:r>
            <a:endParaRPr lang="ar-EG"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lvl="8"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descr="A computer with graphs and charts on it&#10;&#10;Description automatically generated">
            <a:extLst>
              <a:ext uri="{FF2B5EF4-FFF2-40B4-BE49-F238E27FC236}">
                <a16:creationId xmlns:a16="http://schemas.microsoft.com/office/drawing/2014/main" id="{FEFDD812-9316-FE67-302F-01094DAFE7E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4184" y="1520865"/>
            <a:ext cx="5024140" cy="5101820"/>
          </a:xfrm>
        </p:spPr>
      </p:pic>
    </p:spTree>
    <p:extLst>
      <p:ext uri="{BB962C8B-B14F-4D97-AF65-F5344CB8AC3E}">
        <p14:creationId xmlns:p14="http://schemas.microsoft.com/office/powerpoint/2010/main" val="34646382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مقدمة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293528" y="1382443"/>
            <a:ext cx="6440605" cy="4857740"/>
          </a:xfrm>
          <a:prstGeom prst="rect">
            <a:avLst/>
          </a:prstGeom>
          <a:noFill/>
        </p:spPr>
        <p:txBody>
          <a:bodyPr wrap="square">
            <a:spAutoFit/>
          </a:bodyPr>
          <a:lstStyle/>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التصميم والمحتوى الفني؛ لابتكار ش</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ئ</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جديد ومقنع.</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المكون العلمي والرياضي القوي المتمثل في القدرة على توصيل الرؤى الصحيحة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فقد أنشأنا عالمًا تغذية البيانات، واليوم نساهم في إنشائها وجمعها على قدم المساواة، ومع تزايد مصادر البيانات الغنية للصحافة وتوفرها، يسمح عدد متزايد من الأدوات للصحفيين بتحويل تلك المواد الخام إلى عروض مرئية مقنعة تعطي هذه التصورات للقراء نظرة عميقة على الواقع ورا</a:t>
            </a:r>
            <a:r>
              <a:rPr lang="ar-EG" sz="2800" b="1">
                <a:latin typeface="Simplified Arabic" panose="02020603050405020304" pitchFamily="18" charset="-78"/>
                <a:ea typeface="Calibri" panose="020F0502020204030204" pitchFamily="34" charset="0"/>
                <a:cs typeface="Simplified Arabic" panose="02020603050405020304" pitchFamily="18" charset="-78"/>
              </a:rPr>
              <a:t>ء</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القصة</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collection of colorful graphics&#10;&#10;Description automatically generated with medium confidence">
            <a:extLst>
              <a:ext uri="{FF2B5EF4-FFF2-40B4-BE49-F238E27FC236}">
                <a16:creationId xmlns:a16="http://schemas.microsoft.com/office/drawing/2014/main" id="{5B456B15-FD8E-2B7C-A775-42E8B6B6F0C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3287" y="1557735"/>
            <a:ext cx="4796383" cy="5064949"/>
          </a:xfrm>
        </p:spPr>
      </p:pic>
    </p:spTree>
    <p:extLst>
      <p:ext uri="{BB962C8B-B14F-4D97-AF65-F5344CB8AC3E}">
        <p14:creationId xmlns:p14="http://schemas.microsoft.com/office/powerpoint/2010/main" val="268756625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مقدمة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757313" y="1382443"/>
            <a:ext cx="5854889" cy="4180183"/>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وتصور البيانات مجال واسع يقترب علماء الكمبيوتر والصحفيون منه بطرق مختلفة، ومع ذلك تعتبر الصحافة رائدة في المجالات التقنية لتوصيل البيانات، فمهمتهم</a:t>
            </a:r>
            <a:r>
              <a:rPr lang="ar-EG" sz="2800" b="1">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الرئيسية هى سرد القصص، فجمهور تصور البيانات الصحفي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هم الجمهور العام، لذلك يجب على الصحفي التفكير في وسائل لتقديم الأفكار بأبسط وأوضح الأشكال.</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Content Placeholder 7" descr="A colorful circles with blue text&#10;&#10;Description automatically generated">
            <a:extLst>
              <a:ext uri="{FF2B5EF4-FFF2-40B4-BE49-F238E27FC236}">
                <a16:creationId xmlns:a16="http://schemas.microsoft.com/office/drawing/2014/main" id="{0E99CBAA-A6C1-E5FD-AB41-0E5CC5F10B6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8720" y="1529460"/>
            <a:ext cx="5443254" cy="4789272"/>
          </a:xfrm>
        </p:spPr>
      </p:pic>
    </p:spTree>
    <p:extLst>
      <p:ext uri="{BB962C8B-B14F-4D97-AF65-F5344CB8AC3E}">
        <p14:creationId xmlns:p14="http://schemas.microsoft.com/office/powerpoint/2010/main" val="13336676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479715" y="1520865"/>
            <a:ext cx="5854889" cy="4597092"/>
          </a:xfrm>
          <a:prstGeom prst="rect">
            <a:avLst/>
          </a:prstGeom>
          <a:noFill/>
        </p:spPr>
        <p:txBody>
          <a:bodyPr wrap="square">
            <a:spAutoFit/>
          </a:bodyPr>
          <a:lstStyle/>
          <a:p>
            <a:pPr algn="just" rtl="1">
              <a:lnSpc>
                <a:spcPct val="12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يقصد بمصطلح التمثيل البصري للبيانات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 visualization</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2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‏عرض البيانات بشكل مرئي حتى نتمكن من استكشاف وتحديد الأنماط في البيانات وتحليلها وفهمها وإيصال نتائجها للجمهور المستهدف بأكبر قدر من الكفاءة، ومن ثم تعزيز عملية الإدراك لدى الجمهور العام.</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ماهية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lorful diagram with text overlay&#10;&#10;Description automatically generated">
            <a:extLst>
              <a:ext uri="{FF2B5EF4-FFF2-40B4-BE49-F238E27FC236}">
                <a16:creationId xmlns:a16="http://schemas.microsoft.com/office/drawing/2014/main" id="{D40319B2-B28C-879A-FDBF-96976F2C039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0218" y="1630229"/>
            <a:ext cx="4901381" cy="4862645"/>
          </a:xfr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954135" y="1520865"/>
            <a:ext cx="6380469" cy="5153783"/>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ويطلق على التمثيل البصري للبيانات مصطلحات عدة من أهمها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(التوضيح المرئي للبيانات) و(التصور البصري للبيانات) و(السرد البصري للبيانات)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(الرسوم المعلوماتية)</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و(تصوير المعلومات)</a:t>
            </a: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وهو الطريقة التي تقدم بها البيانات إلى القراء بعد جمعها وتنظ</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فها وتحليلها، وهو أشبه بعملية السرد التقليدي للبيانات عند كتابة القصة الصحفية، لكنه يتم بشكل بصري عبر استخدام الصور والرسوم الجرافيكية.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ماهية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ollage of different colored graphs&#10;&#10;Description automatically generated">
            <a:extLst>
              <a:ext uri="{FF2B5EF4-FFF2-40B4-BE49-F238E27FC236}">
                <a16:creationId xmlns:a16="http://schemas.microsoft.com/office/drawing/2014/main" id="{5B0E16AD-3814-0B1E-9216-222A2D17C29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7517" y="1638524"/>
            <a:ext cx="4469841" cy="5036124"/>
          </a:xfrm>
        </p:spPr>
      </p:pic>
    </p:spTree>
    <p:extLst>
      <p:ext uri="{BB962C8B-B14F-4D97-AF65-F5344CB8AC3E}">
        <p14:creationId xmlns:p14="http://schemas.microsoft.com/office/powerpoint/2010/main" val="133136774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974467" y="1531268"/>
            <a:ext cx="6380469" cy="5187574"/>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البيانات هى وصف لظاهرة ما ذات أهمية، ليس لأننا مهتمون بالبيانات نفسها، ويتم عمل التمثيل لبعض الظواهر التي تثير الاهتمام، فلماذا نحلل البيانات عن جائحة كورونا؟ لأننا نريد استيعاب معلومات عن المرض، فالاهتمام الأكبر هو استخدام البيانات لاستيعاب ظاهرة ما</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ويرتبط ذلك بأن الجمهور يشاهد التصور ويتفاعل معه حتى يزود عن معلوماته ويحسن من فهمه أو يزيل من جهله، ويحقق فهم أفضل عن المشكلة أو الظاهرة؛ إذن يستخدم الصحفيون التمثيلات البصرية التفاعلية لمساعدة الجمهور على فهم بعض الظواهر فهما أفضل.</a:t>
            </a:r>
            <a:endParaRPr lang="en-US" sz="26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blue and white stream of numbers&#10;&#10;Description automatically generated">
            <a:extLst>
              <a:ext uri="{FF2B5EF4-FFF2-40B4-BE49-F238E27FC236}">
                <a16:creationId xmlns:a16="http://schemas.microsoft.com/office/drawing/2014/main" id="{7648FFED-20C6-871A-F344-BCE1C190112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0723" y="1568139"/>
            <a:ext cx="4618701" cy="4924736"/>
          </a:xfrm>
        </p:spPr>
      </p:pic>
    </p:spTree>
    <p:extLst>
      <p:ext uri="{BB962C8B-B14F-4D97-AF65-F5344CB8AC3E}">
        <p14:creationId xmlns:p14="http://schemas.microsoft.com/office/powerpoint/2010/main" val="16465638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970207" y="1531268"/>
            <a:ext cx="6384730" cy="5220212"/>
          </a:xfrm>
          <a:prstGeom prst="rect">
            <a:avLst/>
          </a:prstGeom>
          <a:noFill/>
        </p:spPr>
        <p:txBody>
          <a:bodyPr wrap="square">
            <a:spAutoFit/>
          </a:bodyPr>
          <a:lstStyle/>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والتصورات المرئية عندما يتم تنفيذها بشكل صحيح هى وسيلة للتوضيح والحقيقة،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وقيمة اجتماعية تساعد في ج</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ذ</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ب القراء ومشاركة المعلومات، فهى أكثر من مجرد صورة مرئية مصاحبة للقصة، فيمكن لتصور البيانات أن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حكي القصة بأكملها، فيمكن لتصور البيانات المصمم جيد</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أن يمنح المشاهدين انطباع</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فوريا وعميقا و يتجاوز فوضى القصة المعقدة للوصول إلى صلب الموضوع، وتساعد أيضا في إيصال الحقائق البسيطة بطريقة مؤثرة بدلا من إثارة العواطف للمساعدة في تجاوز ضجيج المشهد الإعلامي متزايد الاستقطاب دون التعرض للتشتت، </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وقد وجدت العديد من غرف الأخبار اليوم أن العناصر المرئية أصبحت مهمة في تقديم المعلومات بشكل فعال وذلك لأنها.</a:t>
            </a:r>
            <a:endParaRPr lang="en-US" sz="24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ity skyline at night&#10;&#10;Description automatically generated">
            <a:extLst>
              <a:ext uri="{FF2B5EF4-FFF2-40B4-BE49-F238E27FC236}">
                <a16:creationId xmlns:a16="http://schemas.microsoft.com/office/drawing/2014/main" id="{D1F9B725-7C57-1CC3-256F-E27DB74619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7987" y="1531268"/>
            <a:ext cx="4721942" cy="4961607"/>
          </a:xfrm>
        </p:spPr>
      </p:pic>
    </p:spTree>
    <p:extLst>
      <p:ext uri="{BB962C8B-B14F-4D97-AF65-F5344CB8AC3E}">
        <p14:creationId xmlns:p14="http://schemas.microsoft.com/office/powerpoint/2010/main" val="296440950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954135" y="1520865"/>
            <a:ext cx="6380469" cy="4729949"/>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تقديم البيانات المعقدة بشكل بسيط وفعال:</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توجد عدة طرق لتقديم البيانات إلى الجمهور، بداية من نشر هذه البيانات في شكلها الأولى مع الأخبار، وحتى سردها في شكل بصري، وتستطيع التوضيحات البصرية للبيانات أن تسرد القصة الخبرية بشكل أفضل من السرد التقليدي المعتمد على الكلمات فقط، ويستطيع القارئ أن يستكشف البيانات المعقدة والكبيرة داخل القصة الصحفية، من خلال التفاعل مع التوضيحات البصرية التي تدعم القصة الصحفية.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 shot of a chart&#10;&#10;Description automatically generated">
            <a:extLst>
              <a:ext uri="{FF2B5EF4-FFF2-40B4-BE49-F238E27FC236}">
                <a16:creationId xmlns:a16="http://schemas.microsoft.com/office/drawing/2014/main" id="{1F41C69D-44CF-6880-1578-C7D47DE52A1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9841" y="1520865"/>
            <a:ext cx="4492882" cy="5086412"/>
          </a:xfrm>
        </p:spPr>
      </p:pic>
    </p:spTree>
    <p:extLst>
      <p:ext uri="{BB962C8B-B14F-4D97-AF65-F5344CB8AC3E}">
        <p14:creationId xmlns:p14="http://schemas.microsoft.com/office/powerpoint/2010/main" val="24216317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4954135" y="1520865"/>
            <a:ext cx="6380469" cy="512518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زيادة مستوى الإدراك باستخدام الرؤية البصرية للبشر:</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أثبتت الكثير من الدراسات ‏أن الناس يفكرون بشكل بصري، ويستوعبون التوضيحات البصرية بشكل أسرع بكثير من قراءة النصوص المكتوبة بشكل تقليدي، وتشير الدراسات إلى أن ما بين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50</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إلى </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 80</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في المائة من الدماغ البشري مخصصة لأشكال المعالجة البصرية</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فالعين البشرية تستطيع التعرف على الأنماط والأحجام والألوان المختلفة والتمييز بينها بسهولة وتنقلها إلى المخ البشري بسرعة، دون بذل جهد كبير، بالإضافة إلى إمكانية تذكرها بقوة، فتقديم البيانات بصري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بشكل صحيح يساهم في تضخيم معدلات الإدراك لدى القارئ.</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r"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lose-up of a graph&#10;&#10;Description automatically generated">
            <a:extLst>
              <a:ext uri="{FF2B5EF4-FFF2-40B4-BE49-F238E27FC236}">
                <a16:creationId xmlns:a16="http://schemas.microsoft.com/office/drawing/2014/main" id="{D1A776D7-0B5F-B3B0-8B64-5E2DE8D85DA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1" y="1520865"/>
            <a:ext cx="4791903" cy="5125186"/>
          </a:xfrm>
        </p:spPr>
      </p:pic>
    </p:spTree>
    <p:extLst>
      <p:ext uri="{BB962C8B-B14F-4D97-AF65-F5344CB8AC3E}">
        <p14:creationId xmlns:p14="http://schemas.microsoft.com/office/powerpoint/2010/main" val="21188951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500047" y="1520865"/>
            <a:ext cx="5834558" cy="5105115"/>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اكتشاف الأفكار والبحث عن الحقائق من خلال التمثيل البصري للبيانات:</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يساعد التمثيل البصري للبيانات القارئ في استكشاف الأفكار والبحث عن الحقائق داخل القصة الصحفية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كما أنه يساعد الصحفي في الكشف عن زاويا جديدة، ربما لا تكون ظاهرة أمامه عند العمل على البيانات، وقد تكون بعض هذه الأفكار معروفة بالفعل، وقد تكون بعضها جديد</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تمام</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ولم يتم إثباتها ويمكن استخدامها كبداية لقصص صحفية جديدة، وقد تظهر الأفكار الجديدة نتيجة لأخطاء البيانات التي من المرجح العثور عليها عند توض</a:t>
            </a:r>
            <a:r>
              <a:rPr lang="ar-EG" sz="2400" b="1">
                <a:latin typeface="Simplified Arabic" panose="02020603050405020304" pitchFamily="18" charset="-78"/>
                <a:ea typeface="Calibri" panose="020F0502020204030204" pitchFamily="34" charset="0"/>
                <a:cs typeface="Simplified Arabic" panose="02020603050405020304" pitchFamily="18" charset="-78"/>
              </a:rPr>
              <a:t>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حها بصريًا.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12" name="Content Placeholder 11" descr="A diagram of money and coins&#10;&#10;Description automatically generated with medium confidence">
            <a:extLst>
              <a:ext uri="{FF2B5EF4-FFF2-40B4-BE49-F238E27FC236}">
                <a16:creationId xmlns:a16="http://schemas.microsoft.com/office/drawing/2014/main" id="{48D22584-A041-AA6D-5850-7FD805E86C5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224" y="1520866"/>
            <a:ext cx="5048865" cy="5105114"/>
          </a:xfrm>
        </p:spPr>
      </p:pic>
    </p:spTree>
    <p:extLst>
      <p:ext uri="{BB962C8B-B14F-4D97-AF65-F5344CB8AC3E}">
        <p14:creationId xmlns:p14="http://schemas.microsoft.com/office/powerpoint/2010/main" val="31302325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796115" y="1520865"/>
            <a:ext cx="5538489" cy="5078378"/>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دمج العنصر البشري في البيانات:</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يرى البعض أن البيانات عبارة عن أرقام منفصلة وغير مترابطة، لأنها في الحقيقة مقاييس </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لأ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مور ملموسة (تتعلق بالعنصر البشري في أكثر الأحيان)،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‏فالبيانات ترتبط بالحياة الحقيقية لأشخاص حقيقيين، ويساهم التوضيح البصري للبيانات في دمج العنصر البشري داخل هذه البيانات بشكل يضعه داخل الحدث، على سبيل المثال التوضيحات البصرية المستخدمة في تحديد المواقع الجغرافية، عندما يسمح للناس بوضع بياناتهم الخاصة على خريطة وإعادة عرضها، تجدهم يعيشون حالة استعادة للذاكرة تتسم بالقوة الإنسانية.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1D2EFA6F-3D6A-024F-FDC7-29BC0443148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0745" y="1639001"/>
            <a:ext cx="5457336" cy="4960242"/>
          </a:xfrm>
        </p:spPr>
      </p:pic>
    </p:spTree>
    <p:extLst>
      <p:ext uri="{BB962C8B-B14F-4D97-AF65-F5344CB8AC3E}">
        <p14:creationId xmlns:p14="http://schemas.microsoft.com/office/powerpoint/2010/main" val="384445553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235677" y="1520865"/>
            <a:ext cx="6098928" cy="3232552"/>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عرض الأشكال المألوفة في شكل جديد:</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تستطيع التوضيحات البصرية للبيانات أن تجذب انتباه القارئ وتثير اهتمامه بسبب عرض البيانات والمعلومات بشكل غير مألوف للعين، كما أنها تعتمد على عناصر كثيرة لجذب الانتباه مثل الألوان والأشكال التي تتمتع بالحركة والتفاعل</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ile of papers with pie charts&#10;&#10;Description automatically generated">
            <a:extLst>
              <a:ext uri="{FF2B5EF4-FFF2-40B4-BE49-F238E27FC236}">
                <a16:creationId xmlns:a16="http://schemas.microsoft.com/office/drawing/2014/main" id="{EEB42DC5-6DF4-454E-42C4-9CE409904B7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981" y="1546777"/>
            <a:ext cx="4810432" cy="4972010"/>
          </a:xfrm>
        </p:spPr>
      </p:pic>
    </p:spTree>
    <p:extLst>
      <p:ext uri="{BB962C8B-B14F-4D97-AF65-F5344CB8AC3E}">
        <p14:creationId xmlns:p14="http://schemas.microsoft.com/office/powerpoint/2010/main" val="336686398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37985-A14D-7118-AAEA-B160D6FDA45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0B0CCBA6-4A75-05CF-71B7-77D9242F103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D1F5E3F-922F-100F-8D34-C61E66B5906D}"/>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FA9B582-6153-D813-A132-CB912FE73FE8}"/>
              </a:ext>
            </a:extLst>
          </p:cNvPr>
          <p:cNvSpPr txBox="1"/>
          <p:nvPr/>
        </p:nvSpPr>
        <p:spPr>
          <a:xfrm>
            <a:off x="5256008" y="1482472"/>
            <a:ext cx="6098928" cy="4435060"/>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التمثيل البصري للبيانات يحسن جودة التحليل</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تمثيل البيانات بصريًا يمكن أن يحسن جودة تحليل البيانات والحصول على رؤية أكثر كفاءة، ويمكن استخدامه في مرحلة إعداد التقرير الصحفي، </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وذلك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لعدة أسباب منها</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q"/>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يساعد في التعرف على الأسئلة والموضوعات في التقرير.</a:t>
            </a: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q"/>
            </a:pP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التعرف على العناصر المختلفة كالأخبار الجيدة، وأحيان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الأخطاء الموجودة في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73F11DC1-D970-957D-C4C7-8B75574790D7}"/>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Several papers with graphs and charts&#10;&#10;Description automatically generated">
            <a:extLst>
              <a:ext uri="{FF2B5EF4-FFF2-40B4-BE49-F238E27FC236}">
                <a16:creationId xmlns:a16="http://schemas.microsoft.com/office/drawing/2014/main" id="{D414771F-7B86-E3EF-374A-74C78C51830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3615" y="1661183"/>
            <a:ext cx="4960374" cy="4831689"/>
          </a:xfrm>
        </p:spPr>
      </p:pic>
    </p:spTree>
    <p:extLst>
      <p:ext uri="{BB962C8B-B14F-4D97-AF65-F5344CB8AC3E}">
        <p14:creationId xmlns:p14="http://schemas.microsoft.com/office/powerpoint/2010/main" val="459532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07E74-6DA0-5C58-02EC-668231ACAA2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E7A9D8C-FA6C-E2EB-25F3-0705CD78C2A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FC8036B-592A-8076-A699-645C78830529}"/>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2D2B7A1-2AF2-4DF3-EB2C-0C2691E78681}"/>
              </a:ext>
            </a:extLst>
          </p:cNvPr>
          <p:cNvSpPr txBox="1"/>
          <p:nvPr/>
        </p:nvSpPr>
        <p:spPr>
          <a:xfrm>
            <a:off x="5256008" y="1661183"/>
            <a:ext cx="6098928" cy="2351926"/>
          </a:xfrm>
          <a:prstGeom prst="rect">
            <a:avLst/>
          </a:prstGeom>
          <a:noFill/>
        </p:spPr>
        <p:txBody>
          <a:bodyPr wrap="square">
            <a:spAutoFit/>
          </a:bodyPr>
          <a:lstStyle/>
          <a:p>
            <a:pPr marL="285750" indent="-285750" algn="just" rtl="1">
              <a:lnSpc>
                <a:spcPct val="13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المساعدة في العثور على الأمثلة النموذجية.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3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إظهار الثغرات الموجودة في التقرير.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3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التخلص من المعلومات الفنية غير الضرورية في النص.</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94A0C66-39DB-5445-90EA-5CB741866FB0}"/>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 أهمية التمثيل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computer with graphs and charts&#10;&#10;Description automatically generated with medium confidence">
            <a:extLst>
              <a:ext uri="{FF2B5EF4-FFF2-40B4-BE49-F238E27FC236}">
                <a16:creationId xmlns:a16="http://schemas.microsoft.com/office/drawing/2014/main" id="{2396F0F2-E1C4-1A5C-3D96-87D5B596E08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9492" y="1619133"/>
            <a:ext cx="4996516" cy="4899654"/>
          </a:xfrm>
        </p:spPr>
      </p:pic>
    </p:spTree>
    <p:extLst>
      <p:ext uri="{BB962C8B-B14F-4D97-AF65-F5344CB8AC3E}">
        <p14:creationId xmlns:p14="http://schemas.microsoft.com/office/powerpoint/2010/main" val="21550354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191432" y="1520865"/>
            <a:ext cx="6143173" cy="5002844"/>
          </a:xfrm>
          <a:prstGeom prst="rect">
            <a:avLst/>
          </a:prstGeom>
          <a:noFill/>
        </p:spPr>
        <p:txBody>
          <a:bodyPr wrap="square">
            <a:spAutoFit/>
          </a:bodyPr>
          <a:lstStyle/>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يعتمد تصميم البيانات على العديد من العناصر الرئيسية التي لا تقل أهمية عن البيانات نفسها، ‏الألوان والأشكال والأحجام والخطوط تساهم في وضع التصور البصري للبيانات ولكل منها مدلول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الذي يسهم في إظهار وتوضيح الرسالة الرئيسية المراد توصيلها إلى القارئ ويعد الاستخدام الأمثل لهذه العناصر عاملا</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رئيسي</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للتقليل من استخدام النص في التصميم كما أنه يعمل على زيادة سرعة استيعاب القارئ للبيانات وتفاعله مع القصة الصحفية، و علينا أن نتبع نمط</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محدد</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لتصميم بياناتك كما تتبع نمط</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محددا لكتابة القصة الصحفية، </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وينبغي أن يأتي هذا النمط متماشيا مع المبادئ الأساسية للسرد البصري للبيانات، من بين أبرز هذه المبادئ ما يلي:</a:t>
            </a:r>
            <a:endParaRPr lang="en-US"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close-up of a chart&#10;&#10;Description automatically generated">
            <a:extLst>
              <a:ext uri="{FF2B5EF4-FFF2-40B4-BE49-F238E27FC236}">
                <a16:creationId xmlns:a16="http://schemas.microsoft.com/office/drawing/2014/main" id="{5277A45C-832C-D833-196F-E1BD20E5B73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729" y="1520865"/>
            <a:ext cx="4845396" cy="4972010"/>
          </a:xfrm>
        </p:spPr>
      </p:pic>
    </p:spTree>
    <p:extLst>
      <p:ext uri="{BB962C8B-B14F-4D97-AF65-F5344CB8AC3E}">
        <p14:creationId xmlns:p14="http://schemas.microsoft.com/office/powerpoint/2010/main" val="223369801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191432" y="1520865"/>
            <a:ext cx="6143173" cy="3883114"/>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الدقة:</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المبدأ الأول والأكثر أهمية هو الالتزام بالدقة، ينبغي أن تكون البيانات في التصميم دقيقة</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و</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محدثة،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ومقدمة في سياق مناسب، ينبغي أن تكون قواعد النحو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الإملاء صحيحة،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تأكد من </a:t>
            </a:r>
            <a:r>
              <a:rPr lang="ar-EG" sz="2800" b="1">
                <a:latin typeface="Simplified Arabic" panose="02020603050405020304" pitchFamily="18" charset="-78"/>
                <a:ea typeface="Calibri" panose="020F0502020204030204" pitchFamily="34" charset="0"/>
                <a:cs typeface="Simplified Arabic" panose="02020603050405020304" pitchFamily="18" charset="-78"/>
              </a:rPr>
              <a:t>أننا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اتبع</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كافة إجراءات التأكد من دقة البيانات الاعتيادية الأخرى، لأن البيانات الخاطئة تدفع القارئ نحو استنتاجات خاطئة.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shot of a phone&#10;&#10;Description automatically generated">
            <a:extLst>
              <a:ext uri="{FF2B5EF4-FFF2-40B4-BE49-F238E27FC236}">
                <a16:creationId xmlns:a16="http://schemas.microsoft.com/office/drawing/2014/main" id="{CC6E053E-5E91-1E87-8D6F-0A4AC151B38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9001" y="1520865"/>
            <a:ext cx="4718124" cy="5197977"/>
          </a:xfrm>
        </p:spPr>
      </p:pic>
    </p:spTree>
    <p:extLst>
      <p:ext uri="{BB962C8B-B14F-4D97-AF65-F5344CB8AC3E}">
        <p14:creationId xmlns:p14="http://schemas.microsoft.com/office/powerpoint/2010/main" val="88980031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176684" y="1520865"/>
            <a:ext cx="6157921" cy="5368777"/>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 </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مراعاة الجمهور المستهدف: </a:t>
            </a:r>
            <a:endParaRPr lang="en-US" sz="2800" b="1">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‏ينبغي أن يتم إنتاج التصميم بأفضل طريقة لجذب انتباه القراء ومساعدتهم على فهم البيانات المقدمة، إضافة إلى ذلك يجب أن يكون التصميم بسيط</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ا وقابلا للفهم، وإلا فلن يقرأه القراء أو يفهموه، ويذكر أحد رواد السرد البصري للبيانات</a:t>
            </a:r>
            <a:r>
              <a:rPr lang="ar-EG" sz="2800" b="1">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 " </a:t>
            </a:r>
            <a:r>
              <a:rPr lang="ar-SA" sz="2800" b="1" u="sng">
                <a:effectLst/>
                <a:latin typeface="Calibri" panose="020F0502020204030204" pitchFamily="34" charset="0"/>
                <a:ea typeface="Calibri" panose="020F0502020204030204" pitchFamily="34" charset="0"/>
                <a:cs typeface="Simplified Arabic" panose="02020603050405020304" pitchFamily="18" charset="-78"/>
              </a:rPr>
              <a:t>إن التصميم المعلوماتي ينبغي أن يكون غني</a:t>
            </a:r>
            <a:r>
              <a:rPr lang="ar-EG" sz="2800" b="1" u="sng">
                <a:effectLst/>
                <a:latin typeface="Calibri" panose="020F0502020204030204" pitchFamily="34" charset="0"/>
                <a:ea typeface="Calibri" panose="020F0502020204030204" pitchFamily="34" charset="0"/>
                <a:cs typeface="Simplified Arabic" panose="02020603050405020304" pitchFamily="18" charset="-78"/>
              </a:rPr>
              <a:t>ً</a:t>
            </a:r>
            <a:r>
              <a:rPr lang="ar-SA" sz="2800" b="1" u="sng">
                <a:effectLst/>
                <a:latin typeface="Calibri" panose="020F0502020204030204" pitchFamily="34" charset="0"/>
                <a:ea typeface="Calibri" panose="020F0502020204030204" pitchFamily="34" charset="0"/>
                <a:cs typeface="Simplified Arabic" panose="02020603050405020304" pitchFamily="18" charset="-78"/>
              </a:rPr>
              <a:t>ا بالبيانات</a:t>
            </a:r>
            <a:r>
              <a:rPr lang="ar-SA" sz="2800" b="1">
                <a:effectLst/>
                <a:latin typeface="Calibri" panose="020F0502020204030204" pitchFamily="34" charset="0"/>
                <a:ea typeface="Calibri" panose="020F0502020204030204" pitchFamily="34" charset="0"/>
                <a:cs typeface="Simplified Arabic" panose="02020603050405020304" pitchFamily="18" charset="-78"/>
              </a:rPr>
              <a:t>"، فالتصميم المثالي هو الذي يسمح للقارئ أن يحقق اكتشافات بشأن المعلومات غير المشار إليها بواسطة مصمم البيانات والتي لا تبدو ظاهرة </a:t>
            </a:r>
            <a:r>
              <a:rPr lang="ar-EG" sz="2800" b="1">
                <a:latin typeface="Calibri" panose="020F0502020204030204" pitchFamily="34" charset="0"/>
                <a:ea typeface="Calibri" panose="020F0502020204030204" pitchFamily="34" charset="0"/>
                <a:cs typeface="Simplified Arabic" panose="02020603050405020304" pitchFamily="18" charset="-78"/>
              </a:rPr>
              <a:t>بشكل مباشر</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stacks of coins&#10;&#10;Description automatically generated">
            <a:extLst>
              <a:ext uri="{FF2B5EF4-FFF2-40B4-BE49-F238E27FC236}">
                <a16:creationId xmlns:a16="http://schemas.microsoft.com/office/drawing/2014/main" id="{10E4681F-0C65-A84F-A615-7C3A38EAD0E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981" y="1520865"/>
            <a:ext cx="4838021" cy="4972010"/>
          </a:xfrm>
        </p:spPr>
      </p:pic>
    </p:spTree>
    <p:extLst>
      <p:ext uri="{BB962C8B-B14F-4D97-AF65-F5344CB8AC3E}">
        <p14:creationId xmlns:p14="http://schemas.microsoft.com/office/powerpoint/2010/main" val="293072962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869858" y="1520865"/>
            <a:ext cx="5464747" cy="398660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اختيار نموذج التصميم المناسب:</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عُرف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آخر يجب أن يتم الالتزام به على نحو دقيق وهو أن نموذج التصميم ينبغي أن يكون مناسب</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للبيانات والمعلومات المقدمة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هذا العرف على نحو الخصوص مهم لعرض البيانات الكمية، وهناك نماذج تصميم محددة مناسبة لأنواع من البيانات وتكون غالب</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غير ملائمة لأنواع أخرى من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descr="A person sitting at a desk with a computer and a lamp&#10;&#10;Description automatically generated">
            <a:extLst>
              <a:ext uri="{FF2B5EF4-FFF2-40B4-BE49-F238E27FC236}">
                <a16:creationId xmlns:a16="http://schemas.microsoft.com/office/drawing/2014/main" id="{253CF645-859D-0CC9-0D29-40BAD88563B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0205" y="1586179"/>
            <a:ext cx="5464747" cy="5055613"/>
          </a:xfrm>
        </p:spPr>
      </p:pic>
    </p:spTree>
    <p:extLst>
      <p:ext uri="{BB962C8B-B14F-4D97-AF65-F5344CB8AC3E}">
        <p14:creationId xmlns:p14="http://schemas.microsoft.com/office/powerpoint/2010/main" val="28317644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479716" y="1520865"/>
            <a:ext cx="5854889" cy="4341701"/>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‏ويتم مخالفة هذا الع</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رف في الكثير من التصميمات المعروضة في المجلات والصحف، وتحدث هذه المخالفات مرات عديدة لأن المصممين لا يعرفون على نحو جيد البيانات التي يحاولون تقديمها أو ليس لديهم هدف محدد من عرضها على القارئ</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فيجب تقديم التوضيح البصري للبيانات بشكل وظيفي.</a:t>
            </a:r>
          </a:p>
          <a:p>
            <a:pPr marL="457200" indent="-457200" algn="just" rtl="1">
              <a:lnSpc>
                <a:spcPct val="110000"/>
              </a:lnSpc>
              <a:spcBef>
                <a:spcPts val="110"/>
              </a:spcBef>
              <a:spcAft>
                <a:spcPts val="110"/>
              </a:spcAft>
              <a:buFont typeface="Wingdings" panose="05000000000000000000" pitchFamily="2" charset="2"/>
              <a:buChar char="§"/>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ign with numbers and a city skyline&#10;&#10;Description automatically generated with medium confidence">
            <a:extLst>
              <a:ext uri="{FF2B5EF4-FFF2-40B4-BE49-F238E27FC236}">
                <a16:creationId xmlns:a16="http://schemas.microsoft.com/office/drawing/2014/main" id="{40BAE456-443D-4623-DCDC-66260C72D9AB}"/>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4390" y="1520864"/>
            <a:ext cx="5019777" cy="5197977"/>
          </a:xfrm>
        </p:spPr>
      </p:pic>
    </p:spTree>
    <p:extLst>
      <p:ext uri="{BB962C8B-B14F-4D97-AF65-F5344CB8AC3E}">
        <p14:creationId xmlns:p14="http://schemas.microsoft.com/office/powerpoint/2010/main" val="397649956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09419" y="1440145"/>
            <a:ext cx="5983696" cy="5399427"/>
          </a:xfrm>
          <a:prstGeom prst="rect">
            <a:avLst/>
          </a:prstGeom>
          <a:noFill/>
        </p:spPr>
        <p:txBody>
          <a:bodyPr wrap="square">
            <a:spAutoFit/>
          </a:bodyPr>
          <a:lstStyle/>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والوظيفية من المبادئ الاساسية لسرد قصة صحفية بصري</a:t>
            </a:r>
            <a:r>
              <a:rPr lang="ar-EG" sz="26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 بشكل فعال وواضح</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حيث يجب اختيار الرسوم البيانية والتوضيحات البصرية التي تساعد على أداء المهمة بطريقة صحيحة، بحيث تستطيع تقديم وصف</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ا دقيقا للبيانات التي يرغب الصحفي في نقلها وهذا الأمر لا يخضع لذوق الصحفي في تفضيل شكل بصري على آخر، ولكن لقدرة الشكل البصري على أداء وظيفته المحددة و مساعدة القارئ على تفسير البيانات بشكل صحيح، وبالتالي يجب اختيار الشكل البصري الملائم لطبيعة البيانات أو عرض المتغيرات والمقارنات بين مجموعات البيانات المختلفة.</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diagram of different countries/regions&#10;&#10;Description automatically generated">
            <a:extLst>
              <a:ext uri="{FF2B5EF4-FFF2-40B4-BE49-F238E27FC236}">
                <a16:creationId xmlns:a16="http://schemas.microsoft.com/office/drawing/2014/main" id="{83C7832C-449E-6D35-316E-18796AFC5FD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981" y="1520864"/>
            <a:ext cx="5037124" cy="5197977"/>
          </a:xfrm>
        </p:spPr>
      </p:pic>
    </p:spTree>
    <p:extLst>
      <p:ext uri="{BB962C8B-B14F-4D97-AF65-F5344CB8AC3E}">
        <p14:creationId xmlns:p14="http://schemas.microsoft.com/office/powerpoint/2010/main" val="191073924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781368" y="1599658"/>
            <a:ext cx="5454076" cy="3883114"/>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تقديم التوضيح البصري للبيانات بشكل جمالي وجذاب:</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بمعنى أن تكون التصاميم البصرية للبيانات جذابة ومثيرة للاهتمام وترضى الجمهور بشكل عام والجمهور المستهدف بشكل خاص؛ حيث تؤدي التصاميم الجذابة للعناصر البصرية في صحافة البيانات دور</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ا مهما في جذب انتباه القار</a:t>
            </a:r>
            <a:r>
              <a:rPr lang="ar-EG" sz="2800" b="1">
                <a:effectLst/>
                <a:latin typeface="Calibri" panose="020F0502020204030204" pitchFamily="34" charset="0"/>
                <a:ea typeface="Calibri" panose="020F0502020204030204" pitchFamily="34" charset="0"/>
                <a:cs typeface="Simplified Arabic" panose="02020603050405020304" pitchFamily="18" charset="-78"/>
              </a:rPr>
              <a:t>ئ</a:t>
            </a:r>
            <a:r>
              <a:rPr lang="ar-SA" sz="2800" b="1">
                <a:effectLst/>
                <a:latin typeface="Calibri" panose="020F0502020204030204" pitchFamily="34" charset="0"/>
                <a:ea typeface="Calibri" panose="020F0502020204030204" pitchFamily="34" charset="0"/>
                <a:cs typeface="Simplified Arabic" panose="02020603050405020304" pitchFamily="18" charset="-78"/>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shot of a graph&#10;&#10;Description automatically generated">
            <a:extLst>
              <a:ext uri="{FF2B5EF4-FFF2-40B4-BE49-F238E27FC236}">
                <a16:creationId xmlns:a16="http://schemas.microsoft.com/office/drawing/2014/main" id="{C1EE49CE-3A4A-8B9C-D3DF-21219871684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43122" y="1520864"/>
            <a:ext cx="5418753" cy="5197977"/>
          </a:xfrm>
        </p:spPr>
      </p:pic>
    </p:spTree>
    <p:extLst>
      <p:ext uri="{BB962C8B-B14F-4D97-AF65-F5344CB8AC3E}">
        <p14:creationId xmlns:p14="http://schemas.microsoft.com/office/powerpoint/2010/main" val="335699597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132439" y="1599658"/>
            <a:ext cx="6103005" cy="4587218"/>
          </a:xfrm>
          <a:prstGeom prst="rect">
            <a:avLst/>
          </a:prstGeom>
          <a:noFill/>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q"/>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وهناك جدل بين الباحثين والممارسين حول العنصر الجمالي والجاذبية في التصميم والدور الوظيفي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ل</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لتصميمات البصرية</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400" b="1" u="sng">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حيث يرى أصحاب المدارس التقليدية أن طغيان العنصر الجمالي في التصميمات البصرية قد يؤثر على الأهداف الوظيفية للتصميم، في حين يرى الجانب الآخر أن التصميم الجيد أحد أدوات جذب الجمهور، </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وأشارت الدراسات إلى أنه تقنية التصور البصري الأكثر جمالية للبيانات تؤدي إلى نسبة عالية في مقاييس الفعالية وسهولة الاستخدام لدى الجمهور، وأن الجمهور يفضل التصميمات الجذابة عن ال</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أ</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قل جاذبية</a:t>
            </a:r>
            <a:r>
              <a:rPr lang="en-US" sz="24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erson using a tablet with a pen&#10;&#10;Description automatically generated">
            <a:extLst>
              <a:ext uri="{FF2B5EF4-FFF2-40B4-BE49-F238E27FC236}">
                <a16:creationId xmlns:a16="http://schemas.microsoft.com/office/drawing/2014/main" id="{664624F6-E374-CAF6-E924-F5C018F33F6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1225" y="1520864"/>
            <a:ext cx="4791721" cy="5197977"/>
          </a:xfrm>
        </p:spPr>
      </p:pic>
    </p:spTree>
    <p:extLst>
      <p:ext uri="{BB962C8B-B14F-4D97-AF65-F5344CB8AC3E}">
        <p14:creationId xmlns:p14="http://schemas.microsoft.com/office/powerpoint/2010/main" val="398970100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206181" y="1520865"/>
            <a:ext cx="5982440" cy="388311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استخدام مفاتيح استرشادية للتصميم:</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لن يتمكن القارئ من فهم كل شيء في التصميم بمفرده، ينبغي عليك أن تضع المفاتيح الاسترشادية للتصميم لتضمن أن كافة القراء بوسعهم إدراك ما يعنيه التصميم على نحو سليم</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فيمكن وضع  مفاتيح لما ترمز إليه الألوان المختلفة في التصميم، ووضع عنوان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فوق كل مخطط بياني ليدرك القارئ إلى ماذا يشير هذا المخطط.</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صورة 10">
            <a:extLst>
              <a:ext uri="{FF2B5EF4-FFF2-40B4-BE49-F238E27FC236}">
                <a16:creationId xmlns:a16="http://schemas.microsoft.com/office/drawing/2014/main" id="{254C20EB-3E7F-0E48-A1B3-F97FDB4040B3}"/>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207014" y="1520865"/>
            <a:ext cx="4832852" cy="4972010"/>
          </a:xfrm>
          <a:prstGeom prst="rect">
            <a:avLst/>
          </a:prstGeom>
          <a:noFill/>
          <a:ln>
            <a:noFill/>
          </a:ln>
        </p:spPr>
      </p:pic>
    </p:spTree>
    <p:extLst>
      <p:ext uri="{BB962C8B-B14F-4D97-AF65-F5344CB8AC3E}">
        <p14:creationId xmlns:p14="http://schemas.microsoft.com/office/powerpoint/2010/main" val="135203850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363228" y="1520865"/>
            <a:ext cx="5854890" cy="4344138"/>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6</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اختر ألوان متناسقة:</a:t>
            </a:r>
            <a:endPar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لابد من التأكد من القيام باختيار لون الخلفية ولون سلاسل البيانات بشكل متناسق حتى يكون هناك تباين يكفي أن يرى القارئ بوضوح كافة عناصر التصميم</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ولا تلجأ إلى الألوان المنفردة والتي تزعج العين وتوتر القارئ ونعتمد أكثر على الألوان الجاذبة ‏للانتباه والمتناسقة بعضها مع البعض والتي تحمل دلالة واضحة على ما تشير إليه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46D455B6-B946-D6F4-CB4F-57EB4AE2A562}"/>
              </a:ext>
            </a:extLst>
          </p:cNvPr>
          <p:cNvPicPr>
            <a:picLocks noGrp="1" noChangeAspect="1"/>
          </p:cNvPicPr>
          <p:nvPr>
            <p:ph sz="half" idx="1"/>
          </p:nvPr>
        </p:nvPicPr>
        <p:blipFill>
          <a:blip r:embed="rId2"/>
          <a:stretch>
            <a:fillRect/>
          </a:stretch>
        </p:blipFill>
        <p:spPr>
          <a:xfrm>
            <a:off x="221226" y="1648645"/>
            <a:ext cx="5005184" cy="4844230"/>
          </a:xfrm>
        </p:spPr>
      </p:pic>
    </p:spTree>
    <p:extLst>
      <p:ext uri="{BB962C8B-B14F-4D97-AF65-F5344CB8AC3E}">
        <p14:creationId xmlns:p14="http://schemas.microsoft.com/office/powerpoint/2010/main" val="402288234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422222" y="1627290"/>
            <a:ext cx="5854889" cy="2826415"/>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EG" sz="3200" b="1">
                <a:effectLst/>
                <a:latin typeface="Simplified Arabic" panose="02020603050405020304" pitchFamily="18" charset="-78"/>
                <a:ea typeface="Calibri" panose="020F0502020204030204" pitchFamily="34" charset="0"/>
                <a:cs typeface="Simplified Arabic" panose="02020603050405020304" pitchFamily="18" charset="-78"/>
              </a:rPr>
              <a:t>يمكنكم الاطلاع على </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تطبيق يساعد على اختيار الألوان المتناسقة من خلال الرابط التالي</a:t>
            </a:r>
            <a:r>
              <a:rPr lang="en-US" sz="3200" b="1">
                <a:effectLst/>
                <a:latin typeface="Simplified Arabic" panose="02020603050405020304" pitchFamily="18" charset="-78"/>
                <a:ea typeface="Calibri" panose="020F0502020204030204" pitchFamily="34" charset="0"/>
                <a:cs typeface="Simplified Arabic" panose="02020603050405020304" pitchFamily="18" charset="-78"/>
              </a:rPr>
              <a:t>:</a:t>
            </a:r>
          </a:p>
          <a:p>
            <a:pPr algn="l" rtl="1">
              <a:lnSpc>
                <a:spcPct val="110000"/>
              </a:lnSpc>
              <a:spcBef>
                <a:spcPts val="110"/>
              </a:spcBef>
              <a:spcAft>
                <a:spcPts val="110"/>
              </a:spcAft>
            </a:pPr>
            <a:r>
              <a:rPr lang="en-US" sz="32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https://www.colorsupplyyy.com/app</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39C792D1-6D82-D2D3-7158-9A37DDD77255}"/>
              </a:ext>
            </a:extLst>
          </p:cNvPr>
          <p:cNvPicPr>
            <a:picLocks noGrp="1" noChangeAspect="1"/>
          </p:cNvPicPr>
          <p:nvPr>
            <p:ph sz="half" idx="1"/>
          </p:nvPr>
        </p:nvPicPr>
        <p:blipFill>
          <a:blip r:embed="rId3"/>
          <a:stretch>
            <a:fillRect/>
          </a:stretch>
        </p:blipFill>
        <p:spPr>
          <a:xfrm>
            <a:off x="174523" y="1627290"/>
            <a:ext cx="4987412" cy="4865585"/>
          </a:xfrm>
        </p:spPr>
      </p:pic>
    </p:spTree>
    <p:extLst>
      <p:ext uri="{BB962C8B-B14F-4D97-AF65-F5344CB8AC3E}">
        <p14:creationId xmlns:p14="http://schemas.microsoft.com/office/powerpoint/2010/main" val="252988070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8654" y="1627290"/>
            <a:ext cx="6098458" cy="3935436"/>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EG" sz="2800" b="1">
                <a:latin typeface="Simplified Arabic" panose="02020603050405020304" pitchFamily="18" charset="-78"/>
                <a:ea typeface="Calibri" panose="020F0502020204030204" pitchFamily="34" charset="0"/>
                <a:cs typeface="Simplified Arabic" panose="02020603050405020304" pitchFamily="18" charset="-78"/>
              </a:rPr>
              <a:t>و</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هناك عدد من التطبيقات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الأخرى التي تساعد مصمم البيانات في اختيار درجات الألوان وتمكنه من خلق حالة من التوازن فيما بينها، منها موقع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colorbrewer2.org</a:t>
            </a:r>
          </a:p>
          <a:p>
            <a:pPr marL="342900" indent="-342900" algn="just" rtl="1">
              <a:lnSpc>
                <a:spcPct val="110000"/>
              </a:lnSpc>
              <a:spcBef>
                <a:spcPts val="110"/>
              </a:spcBef>
              <a:spcAft>
                <a:spcPts val="110"/>
              </a:spcAft>
              <a:buFont typeface="Arial" panose="020B0604020202020204" pitchFamily="34" charset="0"/>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يمكنكم الاطلاع على موقع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colorbrewer2.org</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من خلال الرابط التالي: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nSpc>
                <a:spcPct val="110000"/>
              </a:lnSpc>
              <a:spcBef>
                <a:spcPts val="110"/>
              </a:spcBef>
              <a:spcAft>
                <a:spcPts val="110"/>
              </a:spcAft>
            </a:pPr>
            <a:r>
              <a:rPr lang="en-US" sz="2800" b="1" u="sng">
                <a:solidFill>
                  <a:srgbClr val="0563C1"/>
                </a:solidFill>
                <a:effectLst/>
                <a:latin typeface="Simplified Arabic" panose="02020603050405020304" pitchFamily="18" charset="-78"/>
                <a:ea typeface="Calibri" panose="020F0502020204030204" pitchFamily="34" charset="0"/>
                <a:cs typeface="Simplified Arabic" panose="02020603050405020304" pitchFamily="18" charset="-78"/>
                <a:hlinkClick r:id="rId2"/>
              </a:rPr>
              <a:t>https://colorbrewer2.org/#type=sequential&amp;scheme=BuGn&amp;n=3</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74596D1F-7262-6800-2D9D-C04EFD7A9D4F}"/>
              </a:ext>
            </a:extLst>
          </p:cNvPr>
          <p:cNvPicPr>
            <a:picLocks noGrp="1" noChangeAspect="1"/>
          </p:cNvPicPr>
          <p:nvPr>
            <p:ph sz="half" idx="1"/>
          </p:nvPr>
        </p:nvPicPr>
        <p:blipFill>
          <a:blip r:embed="rId3"/>
          <a:stretch>
            <a:fillRect/>
          </a:stretch>
        </p:blipFill>
        <p:spPr>
          <a:xfrm>
            <a:off x="185351" y="1627289"/>
            <a:ext cx="4915479" cy="4865585"/>
          </a:xfrm>
        </p:spPr>
      </p:pic>
    </p:spTree>
    <p:extLst>
      <p:ext uri="{BB962C8B-B14F-4D97-AF65-F5344CB8AC3E}">
        <p14:creationId xmlns:p14="http://schemas.microsoft.com/office/powerpoint/2010/main" val="35523682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8654" y="1627290"/>
            <a:ext cx="6098458" cy="440479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.7</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البساطة: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قد تكون الرسوم البيانية معقدة لكن لا يجب أن يكون مظهرها مبعثر</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وتعد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أحد الانتقادات لكثير من التصميمات أنها رسوم كرتونية، أي أن بها أشكالا صغيرة ورسومات زائدة عن اللازم، لا تضيف إلى القارئ فهما للبيانات الموجودة في التصميم، يجب أن يحتوي التصميم على أقل عدد من العناصر الضرورية لفهم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erson climbing a rope&#10;&#10;Description automatically generated">
            <a:extLst>
              <a:ext uri="{FF2B5EF4-FFF2-40B4-BE49-F238E27FC236}">
                <a16:creationId xmlns:a16="http://schemas.microsoft.com/office/drawing/2014/main" id="{5E1732F7-CCA2-5F4A-5CEB-4B9971037C3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7745" y="1520864"/>
            <a:ext cx="4867209" cy="5197977"/>
          </a:xfrm>
        </p:spPr>
      </p:pic>
    </p:spTree>
    <p:extLst>
      <p:ext uri="{BB962C8B-B14F-4D97-AF65-F5344CB8AC3E}">
        <p14:creationId xmlns:p14="http://schemas.microsoft.com/office/powerpoint/2010/main" val="39271113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014452" y="1520865"/>
            <a:ext cx="6218415" cy="5411225"/>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.8</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القارئ يتحرك من اليسار إلى اليمين ومن الأعلى إلى أسفل: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هذا المبدأ جلي، ولكن من المهم على أي شخص منغمس في التصميم أن يتذكره دائما، القراء يتصفحون الصحف من اليسار إلى اليمين، ومن الأعلى إلى الأسفل، ومن الممكن أن يبدأ القراء مطالعتهم للتصميم من مكان آخر إذا أعطوا سببا وجيها ليفعوا ذلك</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من الممكن أن يكون هذا السبب صورة ملونة زاهية في وسط الصفحة أو عنوان</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 داكنا قويا على الجانب الأيمن من الصفحة، ويحتاج مصممو البيانات إلى أن يكونوا على وعي بالحالات التي يخالفون فيها هذا المبدأ.</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84367EDF-749A-F95C-4D1A-AEDA19DBFFF6}"/>
              </a:ext>
            </a:extLst>
          </p:cNvPr>
          <p:cNvPicPr>
            <a:picLocks noGrp="1" noChangeAspect="1"/>
          </p:cNvPicPr>
          <p:nvPr>
            <p:ph sz="half" idx="1"/>
          </p:nvPr>
        </p:nvPicPr>
        <p:blipFill>
          <a:blip r:embed="rId2"/>
          <a:stretch>
            <a:fillRect/>
          </a:stretch>
        </p:blipFill>
        <p:spPr>
          <a:xfrm>
            <a:off x="206477" y="1638049"/>
            <a:ext cx="4685906" cy="4969227"/>
          </a:xfrm>
        </p:spPr>
      </p:pic>
    </p:spTree>
    <p:extLst>
      <p:ext uri="{BB962C8B-B14F-4D97-AF65-F5344CB8AC3E}">
        <p14:creationId xmlns:p14="http://schemas.microsoft.com/office/powerpoint/2010/main" val="321447753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6684" y="1678135"/>
            <a:ext cx="6178252" cy="4358116"/>
          </a:xfrm>
          <a:prstGeom prst="rect">
            <a:avLst/>
          </a:prstGeom>
          <a:noFill/>
        </p:spPr>
        <p:txBody>
          <a:bodyPr wrap="square">
            <a:spAutoFit/>
          </a:bodyPr>
          <a:lstStyle/>
          <a:p>
            <a:pPr algn="just" rtl="1">
              <a:lnSpc>
                <a:spcPct val="110000"/>
              </a:lnSpc>
              <a:spcBef>
                <a:spcPts val="110"/>
              </a:spcBef>
              <a:spcAft>
                <a:spcPts val="110"/>
              </a:spcAft>
            </a:pPr>
            <a:r>
              <a:rPr lang="ar-EG" sz="2800" b="1" u="sng">
                <a:effectLst/>
                <a:ea typeface="Calibri" panose="020F0502020204030204" pitchFamily="34" charset="0"/>
                <a:cs typeface="Simplified Arabic" panose="02020603050405020304" pitchFamily="18" charset="-78"/>
              </a:rPr>
              <a:t>و</a:t>
            </a:r>
            <a:r>
              <a:rPr lang="ar-SA" sz="2800" b="1" u="sng">
                <a:effectLst/>
                <a:ea typeface="Calibri" panose="020F0502020204030204" pitchFamily="34" charset="0"/>
                <a:cs typeface="Simplified Arabic" panose="02020603050405020304" pitchFamily="18" charset="-78"/>
              </a:rPr>
              <a:t>يعتمد التصور البصري للبيانات على معلومات جيدة وواضحة ودقيقة وذات مغزى</a:t>
            </a:r>
            <a:r>
              <a:rPr lang="ar-SA" sz="2800" b="1">
                <a:effectLst/>
                <a:ea typeface="Calibri" panose="020F0502020204030204" pitchFamily="34" charset="0"/>
                <a:cs typeface="Simplified Arabic" panose="02020603050405020304" pitchFamily="18" charset="-78"/>
              </a:rPr>
              <a:t>، ‏وعلى الجانب الآخر يعتمد على الأشكال والألوان التي تظهر هذه البيانات في صورة بصرية تجعل القصة صحفية تأخذ شكلا</a:t>
            </a:r>
            <a:r>
              <a:rPr lang="ar-EG" sz="2800" b="1">
                <a:effectLst/>
                <a:ea typeface="Calibri" panose="020F0502020204030204" pitchFamily="34" charset="0"/>
                <a:cs typeface="Simplified Arabic" panose="02020603050405020304" pitchFamily="18" charset="-78"/>
              </a:rPr>
              <a:t>ً</a:t>
            </a:r>
            <a:r>
              <a:rPr lang="ar-SA" sz="2800" b="1">
                <a:effectLst/>
                <a:ea typeface="Calibri" panose="020F0502020204030204" pitchFamily="34" charset="0"/>
                <a:cs typeface="Simplified Arabic" panose="02020603050405020304" pitchFamily="18" charset="-78"/>
              </a:rPr>
              <a:t> أفضل، والبداية الجيدة لسرد ما لدينا من البيانات تأتي بالإجابة على عدد من الأسئلة التي تساعدنا على الوصول إلى أفضل وسيلة لسرد القصص الصحفية، </a:t>
            </a:r>
            <a:r>
              <a:rPr lang="ar-SA" sz="2800" b="1" u="sng">
                <a:solidFill>
                  <a:srgbClr val="002060"/>
                </a:solidFill>
                <a:effectLst/>
                <a:ea typeface="Calibri" panose="020F0502020204030204" pitchFamily="34" charset="0"/>
                <a:cs typeface="Simplified Arabic" panose="02020603050405020304" pitchFamily="18" charset="-78"/>
              </a:rPr>
              <a:t>وفيما يلي بعض النصائح لصحفي البيانات عند قيامهم بعمل تصور بصري للبيانات:</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white cartoon character with a red question mark&#10;&#10;Description automatically generated">
            <a:extLst>
              <a:ext uri="{FF2B5EF4-FFF2-40B4-BE49-F238E27FC236}">
                <a16:creationId xmlns:a16="http://schemas.microsoft.com/office/drawing/2014/main" id="{09C7CFE2-B7CF-6B12-42BA-06D28D76423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4107" y="1546777"/>
            <a:ext cx="4780896" cy="4972010"/>
          </a:xfrm>
        </p:spPr>
      </p:pic>
    </p:spTree>
    <p:extLst>
      <p:ext uri="{BB962C8B-B14F-4D97-AF65-F5344CB8AC3E}">
        <p14:creationId xmlns:p14="http://schemas.microsoft.com/office/powerpoint/2010/main" val="95285894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6019800" y="1520865"/>
            <a:ext cx="5335136" cy="5197064"/>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ما هو نوع البيانات التي لديك؟</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عليك معرفة طبيعة البيانات التي تود سردها لجمهورك، حيث يساعدك التحديد الدقيق لطبيعة البيانات على اختيار الطريقة المناسبة لسردها، هل هى بيانات كمية أم بيانات وصفية؟ وهل تأخذ البيانات تسلسلا زمنيا؟ هل البيانات مرتبة ترتيب</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 محدد</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هل يمكن تصنيف هذه البيانات ضمن مجموعات منفصلة؟ وهل يمكن مقارنة هذه المجموعة ببعضها البعض؟ هل هذه البيانات مرتبطة  بمناطق جغرافية؟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حيث يساعد تحديد حجم وطبيعة البيانات على اختيار النموذج المناسب لعرضها.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close-up of a computer screen&#10;&#10;Description automatically generated">
            <a:extLst>
              <a:ext uri="{FF2B5EF4-FFF2-40B4-BE49-F238E27FC236}">
                <a16:creationId xmlns:a16="http://schemas.microsoft.com/office/drawing/2014/main" id="{FC5C79A9-7993-9BDB-ACEE-B65DD6D16C6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9677" y="1526809"/>
            <a:ext cx="5565936" cy="4966065"/>
          </a:xfrm>
        </p:spPr>
      </p:pic>
    </p:spTree>
    <p:extLst>
      <p:ext uri="{BB962C8B-B14F-4D97-AF65-F5344CB8AC3E}">
        <p14:creationId xmlns:p14="http://schemas.microsoft.com/office/powerpoint/2010/main" val="1043734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6684" y="1520865"/>
            <a:ext cx="6178252" cy="5103705"/>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من هو الجمهور المستهدف؟</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هناك الكثير من الجوانب الفنية التي تدخل في إنشاء التصميمات المعلوماتية، بدء</a:t>
            </a:r>
            <a:r>
              <a:rPr lang="ar-EG" sz="2600" b="1" u="sng">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u="sng">
                <a:effectLst/>
                <a:latin typeface="Simplified Arabic" panose="02020603050405020304" pitchFamily="18" charset="-78"/>
                <a:ea typeface="Calibri" panose="020F0502020204030204" pitchFamily="34" charset="0"/>
                <a:cs typeface="Simplified Arabic" panose="02020603050405020304" pitchFamily="18" charset="-78"/>
              </a:rPr>
              <a:t>ا من اختيار الألوان حتى توافق مساحات عرض التصميم مع حجم المحتوى</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 لكن أحد الجوانب الأكثر أهمية ليس فني</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ا على الإطلاق، إنه معرفة جمهورك، قد تكون بارع</a:t>
            </a:r>
            <a:r>
              <a:rPr lang="ar-EG" sz="26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600" b="1">
                <a:effectLst/>
                <a:latin typeface="Simplified Arabic" panose="02020603050405020304" pitchFamily="18" charset="-78"/>
                <a:ea typeface="Calibri" panose="020F0502020204030204" pitchFamily="34" charset="0"/>
                <a:cs typeface="Simplified Arabic" panose="02020603050405020304" pitchFamily="18" charset="-78"/>
              </a:rPr>
              <a:t>ا في تقنيات السرد البصري للبيانات وتأتي بتصميم رائع لكنك قمت بتصميم ذلك الجمهور الخطأ، للتأكد من أن هذا لن يحدث معك فعليك وقبل أي تصميم أن تعرف الإجابة على هذا السؤال من هو جمهورك المستهدف؟</a:t>
            </a: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7" descr="A person using a tablet with graphs and charts&#10;&#10;Description automatically generated">
            <a:extLst>
              <a:ext uri="{FF2B5EF4-FFF2-40B4-BE49-F238E27FC236}">
                <a16:creationId xmlns:a16="http://schemas.microsoft.com/office/drawing/2014/main" id="{027B0660-3598-BD7C-0C00-0FC9D0DF39B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064" y="1629569"/>
            <a:ext cx="4856205" cy="4995001"/>
          </a:xfrm>
        </p:spPr>
      </p:pic>
    </p:spTree>
    <p:extLst>
      <p:ext uri="{BB962C8B-B14F-4D97-AF65-F5344CB8AC3E}">
        <p14:creationId xmlns:p14="http://schemas.microsoft.com/office/powerpoint/2010/main" val="57577037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500046" y="1520865"/>
            <a:ext cx="5854890" cy="4088299"/>
          </a:xfrm>
          <a:prstGeom prst="rect">
            <a:avLst/>
          </a:prstGeom>
          <a:noFill/>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ما الرسالة التي يمكن توصيلها إلى القارئ؟</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لا تجعل القارئ في حيرة من أمره عند عرضك للبيانات عليه، كن محددة واعرض البيانات التي تخدم سياق القصة التي أشرت إليها في عنوان التحقيق، عليك تقديم رسالة واحدة قوية من خلال التركيز في البيانات التي تدعمها.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poster with an airplane flying in the sky&#10;&#10;Description automatically generated">
            <a:extLst>
              <a:ext uri="{FF2B5EF4-FFF2-40B4-BE49-F238E27FC236}">
                <a16:creationId xmlns:a16="http://schemas.microsoft.com/office/drawing/2014/main" id="{AA77E0A3-5734-DEE7-E808-2426F3C8D6E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8441" y="1520864"/>
            <a:ext cx="4942488" cy="5197977"/>
          </a:xfrm>
        </p:spPr>
      </p:pic>
    </p:spTree>
    <p:extLst>
      <p:ext uri="{BB962C8B-B14F-4D97-AF65-F5344CB8AC3E}">
        <p14:creationId xmlns:p14="http://schemas.microsoft.com/office/powerpoint/2010/main" val="284688369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6684" y="1520865"/>
            <a:ext cx="6178252" cy="388311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4</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ما الذي ينبغي أن تسلط عليه الضوء؟</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حدد النقاط التي ينبغي أن تسلط البيانات الضوء عليها، هل ه</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ى</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عرض لتطور اتجاه مؤشر معين خلال سلسلة من الزمن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أم هى مقارنة عدد من المؤشرات بعضها ببعض، وإذا كان لديك العديد من النقاط التي تود تسليط الضوء عليها</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فعليك ترتيب الأفكار والعناصر حتى يساهم ذلك في رسم سياق البيانات ومدى ترابطها ببعضها البعض.</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1858552E-4EAB-872F-9F38-45A4FB979F02}"/>
              </a:ext>
            </a:extLst>
          </p:cNvPr>
          <p:cNvPicPr>
            <a:picLocks noGrp="1" noChangeAspect="1"/>
          </p:cNvPicPr>
          <p:nvPr>
            <p:ph sz="half" idx="1"/>
          </p:nvPr>
        </p:nvPicPr>
        <p:blipFill>
          <a:blip r:embed="rId2"/>
          <a:stretch>
            <a:fillRect/>
          </a:stretch>
        </p:blipFill>
        <p:spPr>
          <a:xfrm>
            <a:off x="184887" y="1647325"/>
            <a:ext cx="4991797" cy="4845549"/>
          </a:xfrm>
        </p:spPr>
      </p:pic>
    </p:spTree>
    <p:extLst>
      <p:ext uri="{BB962C8B-B14F-4D97-AF65-F5344CB8AC3E}">
        <p14:creationId xmlns:p14="http://schemas.microsoft.com/office/powerpoint/2010/main" val="277393273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مبادئ السرد البصري للبيانات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383160" y="1520865"/>
            <a:ext cx="5971775" cy="4472506"/>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ما هى الطريقة الأفضل لسرد البيانات؟</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فكر جيد</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ا في الطريقة التي ينبغي تقديم بها قصتك</a:t>
            </a:r>
            <a:endParaRPr lang="ar-EG"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u="sng">
                <a:latin typeface="Simplified Arabic" panose="02020603050405020304" pitchFamily="18" charset="-78"/>
                <a:ea typeface="Calibri" panose="020F0502020204030204" pitchFamily="34" charset="0"/>
                <a:cs typeface="Simplified Arabic" panose="02020603050405020304" pitchFamily="18" charset="-78"/>
              </a:rPr>
              <a:t>إلى</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الجمهور،</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هل أنت بحاجة إلى عدد محدود من الرسوم البيانية لإظهار نتائج تحليلك للبيانات؟ أم أنت بحاجة إلى بناء قصة تفاعلية بوسع القارئ أن يتفاعل مع محتواها ويحدد العناصر التي سوف يتصفحها منها، وما هو التصميم المناسب لطبيعة وحجم ما لديك من 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a:extLst>
              <a:ext uri="{FF2B5EF4-FFF2-40B4-BE49-F238E27FC236}">
                <a16:creationId xmlns:a16="http://schemas.microsoft.com/office/drawing/2014/main" id="{7A307FA2-EC80-D8EE-88E9-60B39E8A3C13}"/>
              </a:ext>
            </a:extLst>
          </p:cNvPr>
          <p:cNvPicPr>
            <a:picLocks noChangeAspect="1"/>
          </p:cNvPicPr>
          <p:nvPr/>
        </p:nvPicPr>
        <p:blipFill>
          <a:blip r:embed="rId2"/>
          <a:stretch>
            <a:fillRect/>
          </a:stretch>
        </p:blipFill>
        <p:spPr>
          <a:xfrm>
            <a:off x="215253" y="1520865"/>
            <a:ext cx="5010849" cy="5103705"/>
          </a:xfrm>
          <a:prstGeom prst="rect">
            <a:avLst/>
          </a:prstGeom>
        </p:spPr>
      </p:pic>
    </p:spTree>
    <p:extLst>
      <p:ext uri="{BB962C8B-B14F-4D97-AF65-F5344CB8AC3E}">
        <p14:creationId xmlns:p14="http://schemas.microsoft.com/office/powerpoint/2010/main" val="425217321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162232" y="292164"/>
            <a:ext cx="11695472" cy="114493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رابعًا: أشكال التصورات والمخططات البصرية في صحافة البيانات</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E611B8EA-DC1B-8E45-EB8D-75C4BABD4032}"/>
              </a:ext>
            </a:extLst>
          </p:cNvPr>
          <p:cNvSpPr txBox="1"/>
          <p:nvPr/>
        </p:nvSpPr>
        <p:spPr>
          <a:xfrm>
            <a:off x="5176684" y="1520865"/>
            <a:ext cx="6178252" cy="5041380"/>
          </a:xfrm>
          <a:prstGeom prst="rect">
            <a:avLst/>
          </a:prstGeom>
          <a:noFill/>
        </p:spPr>
        <p:txBody>
          <a:bodyPr wrap="square">
            <a:spAutoFit/>
          </a:bodyPr>
          <a:lstStyle/>
          <a:p>
            <a:pPr lvl="0" algn="just" rtl="1">
              <a:lnSpc>
                <a:spcPct val="130000"/>
              </a:lnSpc>
              <a:spcBef>
                <a:spcPts val="110"/>
              </a:spcBef>
              <a:spcAft>
                <a:spcPts val="110"/>
              </a:spcAft>
            </a:pPr>
            <a:r>
              <a:rPr lang="en-US" sz="3200" b="1">
                <a:latin typeface="Simplified Arabic" panose="02020603050405020304" pitchFamily="18" charset="-78"/>
                <a:ea typeface="Calibri" panose="020F0502020204030204" pitchFamily="34" charset="0"/>
                <a:cs typeface="Simplified Arabic" panose="02020603050405020304" pitchFamily="18" charset="-78"/>
              </a:rPr>
              <a:t>.1</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الإنفوجرافيك</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30000"/>
              </a:lnSpc>
              <a:spcBef>
                <a:spcPts val="110"/>
              </a:spcBef>
              <a:spcAft>
                <a:spcPts val="110"/>
              </a:spcAft>
            </a:pPr>
            <a:r>
              <a:rPr lang="en-US" sz="36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 الجداول.</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30000"/>
              </a:lnSpc>
              <a:spcBef>
                <a:spcPts val="110"/>
              </a:spcBef>
              <a:spcAft>
                <a:spcPts val="110"/>
              </a:spcAft>
            </a:pPr>
            <a:r>
              <a:rPr lang="en-US" sz="3600" b="1">
                <a:latin typeface="Simplified Arabic" panose="02020603050405020304" pitchFamily="18" charset="-78"/>
                <a:ea typeface="Calibri" panose="020F0502020204030204" pitchFamily="34" charset="0"/>
                <a:cs typeface="Simplified Arabic" panose="02020603050405020304" pitchFamily="18" charset="-78"/>
              </a:rPr>
              <a:t>.3</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شبكة العلاقات</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30000"/>
              </a:lnSpc>
              <a:spcBef>
                <a:spcPts val="110"/>
              </a:spcBef>
              <a:spcAft>
                <a:spcPts val="110"/>
              </a:spcAft>
            </a:pPr>
            <a:r>
              <a:rPr lang="en-US" sz="36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الرسوم البيانية</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30000"/>
              </a:lnSpc>
              <a:spcBef>
                <a:spcPts val="110"/>
              </a:spcBef>
              <a:spcAft>
                <a:spcPts val="110"/>
              </a:spcAft>
            </a:pPr>
            <a:r>
              <a:rPr lang="en-US" sz="3600" b="1">
                <a:latin typeface="Simplified Arabic" panose="02020603050405020304" pitchFamily="18" charset="-78"/>
                <a:ea typeface="Calibri" panose="020F0502020204030204" pitchFamily="34" charset="0"/>
                <a:cs typeface="Simplified Arabic" panose="02020603050405020304" pitchFamily="18" charset="-78"/>
              </a:rPr>
              <a:t>.5</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السلاسل الزمنية.</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30000"/>
              </a:lnSpc>
              <a:spcBef>
                <a:spcPts val="110"/>
              </a:spcBef>
              <a:spcAft>
                <a:spcPts val="110"/>
              </a:spcAft>
            </a:pPr>
            <a:r>
              <a:rPr lang="en-US" sz="3600" b="1">
                <a:latin typeface="Simplified Arabic" panose="02020603050405020304" pitchFamily="18" charset="-78"/>
                <a:ea typeface="Calibri" panose="020F0502020204030204" pitchFamily="34" charset="0"/>
                <a:cs typeface="Simplified Arabic" panose="02020603050405020304" pitchFamily="18" charset="-78"/>
              </a:rPr>
              <a:t>.6</a:t>
            </a:r>
            <a:r>
              <a:rPr lang="ar-EG" sz="3600" b="1">
                <a:effectLst/>
                <a:latin typeface="Simplified Arabic" panose="02020603050405020304" pitchFamily="18" charset="-78"/>
                <a:ea typeface="Calibri" panose="020F0502020204030204" pitchFamily="34" charset="0"/>
                <a:cs typeface="Simplified Arabic" panose="02020603050405020304" pitchFamily="18" charset="-78"/>
              </a:rPr>
              <a:t>الخرائط الجغرافية.</a:t>
            </a:r>
            <a:endParaRPr lang="en-US" sz="36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Content Placeholder 5" descr="A screenshot of a blue and white chart&#10;&#10;Description automatically generated">
            <a:extLst>
              <a:ext uri="{FF2B5EF4-FFF2-40B4-BE49-F238E27FC236}">
                <a16:creationId xmlns:a16="http://schemas.microsoft.com/office/drawing/2014/main" id="{888645F4-1A51-5232-296B-AE032D3CC018}"/>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2232" y="1702244"/>
            <a:ext cx="6178252" cy="4860001"/>
          </a:xfrm>
        </p:spPr>
      </p:pic>
    </p:spTree>
    <p:extLst>
      <p:ext uri="{BB962C8B-B14F-4D97-AF65-F5344CB8AC3E}">
        <p14:creationId xmlns:p14="http://schemas.microsoft.com/office/powerpoint/2010/main" val="271646294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2" name="TextBox 1">
            <a:extLst>
              <a:ext uri="{FF2B5EF4-FFF2-40B4-BE49-F238E27FC236}">
                <a16:creationId xmlns:a16="http://schemas.microsoft.com/office/drawing/2014/main" id="{811F75B3-C63F-F650-942A-3C5965B0E714}"/>
              </a:ext>
            </a:extLst>
          </p:cNvPr>
          <p:cNvSpPr txBox="1"/>
          <p:nvPr/>
        </p:nvSpPr>
        <p:spPr>
          <a:xfrm>
            <a:off x="3137874" y="1390126"/>
            <a:ext cx="7898159" cy="4124206"/>
          </a:xfrm>
          <a:prstGeom prst="rect">
            <a:avLst/>
          </a:prstGeom>
          <a:noFill/>
        </p:spPr>
        <p:txBody>
          <a:bodyPr wrap="square" rtlCol="0">
            <a:spAutoFit/>
          </a:bodyPr>
          <a:lstStyle/>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أولًا: ماهية التمثيل البصري</a:t>
            </a:r>
            <a:r>
              <a:rPr lang="en-US" sz="4000" b="1">
                <a:latin typeface="Simplified Arabic" panose="02020603050405020304" pitchFamily="18" charset="-78"/>
                <a:cs typeface="Simplified Arabic" panose="02020603050405020304" pitchFamily="18" charset="-78"/>
              </a:rPr>
              <a:t> </a:t>
            </a:r>
            <a:r>
              <a:rPr lang="ar-EG" sz="4000" b="1">
                <a:latin typeface="Simplified Arabic" panose="02020603050405020304" pitchFamily="18" charset="-78"/>
                <a:cs typeface="Simplified Arabic" panose="02020603050405020304" pitchFamily="18" charset="-78"/>
              </a:rPr>
              <a:t>للبيانات.</a:t>
            </a: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ثانيًا:أهمية التمثيل البصري للبيانات. </a:t>
            </a: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ثالثًا: مبادئ السرد البصري للبيانات.</a:t>
            </a:r>
            <a:endParaRPr lang="en-US" sz="4000" b="1">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pPr>
            <a:r>
              <a:rPr lang="ar-EG" sz="4000" b="1">
                <a:latin typeface="Simplified Arabic" panose="02020603050405020304" pitchFamily="18" charset="-78"/>
                <a:cs typeface="Simplified Arabic" panose="02020603050405020304" pitchFamily="18" charset="-78"/>
              </a:rPr>
              <a:t>رابعًا:أشكال التصورات والمخططات البصرية في صحافة البيانات.</a:t>
            </a: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12761</TotalTime>
  <Words>2958</Words>
  <Application>Microsoft Office PowerPoint</Application>
  <PresentationFormat>Widescreen</PresentationFormat>
  <Paragraphs>169</Paragraphs>
  <Slides>39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Simplified Arabic</vt:lpstr>
      <vt:lpstr>Wingdings</vt:lpstr>
      <vt:lpstr>Office Theme</vt:lpstr>
      <vt:lpstr>PowerPoint Presentation</vt:lpstr>
      <vt:lpstr>PowerPoint Presentation</vt:lpstr>
      <vt:lpstr>‏</vt:lpstr>
      <vt:lpstr>‏</vt:lpstr>
      <vt:lpstr>‏</vt:lpstr>
      <vt:lpstr>أولًا: ماهية التمثيل البصري للبيانات</vt:lpstr>
      <vt:lpstr>أولًا: ماهية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ثانيًا: أهمية التمثيل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ثالثًا: مبادئ السرد البصري للبيانات</vt:lpstr>
      <vt:lpstr>رابعًا: أشكال التصورات والمخططات البصرية في صحافة البيانات</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1120</cp:revision>
  <dcterms:created xsi:type="dcterms:W3CDTF">2023-04-29T09:08:00Z</dcterms:created>
  <dcterms:modified xsi:type="dcterms:W3CDTF">2024-10-27T22:16:53Z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