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61" r:id="rId3"/>
    <p:sldId id="267" r:id="rId4"/>
    <p:sldId id="262" r:id="rId5"/>
    <p:sldId id="269" r:id="rId6"/>
    <p:sldId id="270" r:id="rId7"/>
    <p:sldId id="271" r:id="rId8"/>
    <p:sldId id="272" r:id="rId9"/>
    <p:sldId id="273" r:id="rId10"/>
    <p:sldId id="268" r:id="rId11"/>
    <p:sldId id="274" r:id="rId12"/>
    <p:sldId id="275" r:id="rId13"/>
    <p:sldId id="276" r:id="rId14"/>
    <p:sldId id="277" r:id="rId15"/>
    <p:sldId id="264" r:id="rId16"/>
    <p:sldId id="278" r:id="rId17"/>
    <p:sldId id="279" r:id="rId18"/>
    <p:sldId id="280" r:id="rId19"/>
    <p:sldId id="281" r:id="rId20"/>
    <p:sldId id="282" r:id="rId21"/>
    <p:sldId id="283" r:id="rId22"/>
    <p:sldId id="265" r:id="rId23"/>
    <p:sldId id="284" r:id="rId24"/>
    <p:sldId id="285" r:id="rId25"/>
    <p:sldId id="286" r:id="rId26"/>
    <p:sldId id="287" r:id="rId27"/>
    <p:sldId id="288" r:id="rId28"/>
    <p:sldId id="289" r:id="rId29"/>
    <p:sldId id="290" r:id="rId30"/>
    <p:sldId id="266" r:id="rId31"/>
    <p:sldId id="291" r:id="rId32"/>
    <p:sldId id="292" r:id="rId33"/>
    <p:sldId id="263" r:id="rId34"/>
    <p:sldId id="293" r:id="rId35"/>
    <p:sldId id="294" r:id="rId36"/>
    <p:sldId id="295" r:id="rId37"/>
    <p:sldId id="296" r:id="rId38"/>
    <p:sldId id="297" r:id="rId39"/>
    <p:sldId id="298" r:id="rId40"/>
    <p:sldId id="29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590CA2D-1489-4410-A496-FE6CD495F65A}" type="datetimeFigureOut">
              <a:rPr lang="ar-SA" smtClean="0"/>
              <a:t>23 محرم،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E487E352-F9D5-473C-8757-175983035F3F}" type="slidenum">
              <a:rPr lang="ar-SA" smtClean="0"/>
              <a:t>‹#›</a:t>
            </a:fld>
            <a:endParaRPr lang="ar-SA"/>
          </a:p>
        </p:txBody>
      </p:sp>
    </p:spTree>
    <p:extLst>
      <p:ext uri="{BB962C8B-B14F-4D97-AF65-F5344CB8AC3E}">
        <p14:creationId xmlns:p14="http://schemas.microsoft.com/office/powerpoint/2010/main" val="3229245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br>
              <a:rPr lang="en-US" b="1" dirty="0">
                <a:solidFill>
                  <a:schemeClr val="bg1"/>
                </a:solidFill>
                <a:latin typeface="+mn-lt"/>
              </a:rPr>
            </a:br>
            <a:r>
              <a:rPr lang="en-US" sz="2800" b="1" dirty="0">
                <a:solidFill>
                  <a:schemeClr val="bg1"/>
                </a:solidFill>
                <a:latin typeface="+mn-lt"/>
              </a:rPr>
              <a:t>Lecture 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a:solidFill>
                  <a:schemeClr val="bg1"/>
                </a:solidFill>
                <a:ea typeface="+mj-ea"/>
                <a:cs typeface="+mj-cs"/>
              </a:rPr>
              <a:t>PMG201</a:t>
            </a:r>
          </a:p>
          <a:p>
            <a:pPr algn="l">
              <a:spcBef>
                <a:spcPct val="0"/>
              </a:spcBef>
            </a:pPr>
            <a:r>
              <a:rPr lang="en-US" sz="2800" b="1" dirty="0">
                <a:solidFill>
                  <a:schemeClr val="bg1"/>
                </a:solidFill>
                <a:ea typeface="+mj-ea"/>
                <a:cs typeface="+mj-cs"/>
              </a:rPr>
              <a:t> </a:t>
            </a:r>
            <a:r>
              <a:rPr lang="en-US" sz="4800" b="1" dirty="0">
                <a:solidFill>
                  <a:schemeClr val="bg1"/>
                </a:solidFill>
                <a:ea typeface="+mj-ea"/>
                <a:cs typeface="+mj-cs"/>
              </a:rPr>
              <a:t>Economic Analysis</a:t>
            </a:r>
            <a:endParaRPr lang="en-US" sz="2800" b="1" dirty="0">
              <a:solidFill>
                <a:schemeClr val="bg1"/>
              </a:solidFill>
              <a:ea typeface="+mj-ea"/>
              <a:cs typeface="+mj-cs"/>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200" b="1" dirty="0">
                <a:solidFill>
                  <a:schemeClr val="bg1"/>
                </a:solidFill>
              </a:rPr>
              <a:t>Everyone’s Smart</a:t>
            </a:r>
            <a:br>
              <a:rPr lang="en-US" sz="3200" b="1" dirty="0">
                <a:solidFill>
                  <a:schemeClr val="bg1"/>
                </a:solidFill>
              </a:rPr>
            </a:br>
            <a:r>
              <a:rPr lang="en-US" sz="32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chemeClr val="tx1"/>
            </a:solidFill>
          </a:ln>
        </p:spPr>
        <p:txBody>
          <a:bodyPr anchor="ctr">
            <a:normAutofit/>
          </a:bodyPr>
          <a:lstStyle/>
          <a:p>
            <a:pPr marL="0" indent="0" algn="ctr">
              <a:buNone/>
            </a:pPr>
            <a:r>
              <a:rPr lang="en-US" sz="8800" b="1" dirty="0">
                <a:solidFill>
                  <a:srgbClr val="FF0000"/>
                </a:solidFill>
              </a:rPr>
              <a:t>Economic Analysis</a:t>
            </a:r>
            <a:endParaRPr lang="en-US" sz="71400" dirty="0">
              <a:solidFill>
                <a:srgbClr val="FF0000"/>
              </a:solidFill>
            </a:endParaRPr>
          </a:p>
        </p:txBody>
      </p:sp>
      <p:pic>
        <p:nvPicPr>
          <p:cNvPr id="4" name="Picture 3"/>
          <p:cNvPicPr>
            <a:picLocks noChangeAspect="1"/>
          </p:cNvPicPr>
          <p:nvPr/>
        </p:nvPicPr>
        <p:blipFill>
          <a:blip r:embed="rId2"/>
          <a:stretch>
            <a:fillRect/>
          </a:stretch>
        </p:blipFill>
        <p:spPr>
          <a:xfrm>
            <a:off x="11223171" y="365126"/>
            <a:ext cx="688920" cy="610114"/>
          </a:xfrm>
          <a:prstGeom prst="rect">
            <a:avLst/>
          </a:prstGeom>
          <a:ln>
            <a:solidFill>
              <a:schemeClr val="tx1"/>
            </a:solidFill>
          </a:ln>
        </p:spPr>
      </p:pic>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77041"/>
            <a:ext cx="10515600" cy="701731"/>
          </a:xfrm>
          <a:ln>
            <a:solidFill>
              <a:schemeClr val="tx1"/>
            </a:solidFill>
          </a:ln>
        </p:spPr>
        <p:txBody>
          <a:bodyPr wrap="square">
            <a:spAutoFit/>
          </a:bodyPr>
          <a:lstStyle/>
          <a:p>
            <a:pPr algn="ctr"/>
            <a:r>
              <a:rPr lang="en-US" dirty="0">
                <a:solidFill>
                  <a:srgbClr val="FF0000"/>
                </a:solidFill>
                <a:latin typeface="Aharoni" panose="02010803020104030203" pitchFamily="2" charset="-79"/>
                <a:cs typeface="Aharoni" panose="02010803020104030203" pitchFamily="2" charset="-79"/>
              </a:rPr>
              <a:t>Learning  outcomes </a:t>
            </a:r>
            <a:endParaRPr lang="ar-SA" dirty="0">
              <a:solidFill>
                <a:srgbClr val="FF0000"/>
              </a:solidFill>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ln>
            <a:solidFill>
              <a:schemeClr val="tx1"/>
            </a:solidFill>
          </a:ln>
        </p:spPr>
        <p:txBody>
          <a:bodyPr/>
          <a:lstStyle/>
          <a:p>
            <a:pPr marL="0" indent="0">
              <a:buNone/>
            </a:pPr>
            <a:r>
              <a:rPr lang="en-US" b="1" dirty="0">
                <a:solidFill>
                  <a:srgbClr val="FF0000"/>
                </a:solidFill>
              </a:rPr>
              <a:t>1- Demand Estimation</a:t>
            </a:r>
          </a:p>
          <a:p>
            <a:pPr marL="0" indent="0">
              <a:buNone/>
            </a:pPr>
            <a:r>
              <a:rPr lang="en-US" b="1" dirty="0">
                <a:solidFill>
                  <a:srgbClr val="FF0000"/>
                </a:solidFill>
              </a:rPr>
              <a:t>2- Benefit Estimation</a:t>
            </a:r>
          </a:p>
          <a:p>
            <a:pPr marL="0" indent="0">
              <a:buNone/>
            </a:pPr>
            <a:r>
              <a:rPr lang="en-US" b="1" dirty="0">
                <a:solidFill>
                  <a:srgbClr val="FF0000"/>
                </a:solidFill>
              </a:rPr>
              <a:t>3- Cost Estimation </a:t>
            </a:r>
          </a:p>
          <a:p>
            <a:pPr marL="0" indent="0">
              <a:buNone/>
            </a:pPr>
            <a:r>
              <a:rPr lang="en-US" b="1" dirty="0">
                <a:solidFill>
                  <a:srgbClr val="FF0000"/>
                </a:solidFill>
              </a:rPr>
              <a:t>4- Economic Feasibility Evaluation</a:t>
            </a:r>
          </a:p>
          <a:p>
            <a:pPr marL="0" indent="0">
              <a:buNone/>
            </a:pPr>
            <a:r>
              <a:rPr lang="en-US" b="1" dirty="0">
                <a:solidFill>
                  <a:srgbClr val="FF0000"/>
                </a:solidFill>
              </a:rPr>
              <a:t>5- Ways to Attract Private Investment</a:t>
            </a:r>
          </a:p>
          <a:p>
            <a:pPr marL="0" indent="0">
              <a:buNone/>
            </a:pPr>
            <a:r>
              <a:rPr lang="en-US" b="1" dirty="0">
                <a:solidFill>
                  <a:srgbClr val="FF0000"/>
                </a:solidFill>
              </a:rPr>
              <a:t>6- Financial Feasibility Analysis </a:t>
            </a:r>
          </a:p>
          <a:p>
            <a:pPr marL="0" indent="0">
              <a:buNone/>
            </a:pPr>
            <a:r>
              <a:rPr lang="en-US" b="1" dirty="0">
                <a:solidFill>
                  <a:srgbClr val="FF0000"/>
                </a:solidFill>
              </a:rPr>
              <a:t> </a:t>
            </a:r>
          </a:p>
          <a:p>
            <a:pPr marL="0" indent="0">
              <a:buNone/>
            </a:pPr>
            <a:r>
              <a:rPr lang="en-US" b="1" dirty="0">
                <a:solidFill>
                  <a:srgbClr val="FF0000"/>
                </a:solidFill>
              </a:rPr>
              <a:t> </a:t>
            </a:r>
          </a:p>
          <a:p>
            <a:endParaRPr lang="en-US" b="1" dirty="0">
              <a:solidFill>
                <a:srgbClr val="FF0000"/>
              </a:solidFill>
            </a:endParaRPr>
          </a:p>
          <a:p>
            <a:endParaRPr lang="en-US" b="1" dirty="0">
              <a:solidFill>
                <a:srgbClr val="FF0000"/>
              </a:solidFill>
            </a:endParaRPr>
          </a:p>
          <a:p>
            <a:endParaRPr lang="ar-SA" dirty="0"/>
          </a:p>
        </p:txBody>
      </p:sp>
      <p:pic>
        <p:nvPicPr>
          <p:cNvPr id="4" name="Picture 3"/>
          <p:cNvPicPr>
            <a:picLocks noChangeAspect="1"/>
          </p:cNvPicPr>
          <p:nvPr/>
        </p:nvPicPr>
        <p:blipFill>
          <a:blip r:embed="rId3"/>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17185314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solidFill>
              <a:schemeClr val="tx1"/>
            </a:solidFill>
          </a:ln>
        </p:spPr>
        <p:txBody>
          <a:bodyPr anchor="ctr">
            <a:normAutofit/>
          </a:bodyPr>
          <a:lstStyle/>
          <a:p>
            <a:pPr marL="0" indent="0">
              <a:buNone/>
            </a:pPr>
            <a:r>
              <a:rPr lang="en-US" sz="3200" b="1" dirty="0">
                <a:solidFill>
                  <a:srgbClr val="FF0000"/>
                </a:solidFill>
              </a:rPr>
              <a:t>1- Demand Estimation</a:t>
            </a:r>
          </a:p>
          <a:p>
            <a:pPr marL="0" indent="0">
              <a:buNone/>
            </a:pPr>
            <a:r>
              <a:rPr lang="en-US" b="1" dirty="0"/>
              <a:t>1. Transportation Projects</a:t>
            </a:r>
            <a:endParaRPr lang="en-US" dirty="0"/>
          </a:p>
          <a:p>
            <a:pPr marL="0" indent="0">
              <a:buNone/>
            </a:pPr>
            <a:r>
              <a:rPr lang="en-US" b="1" dirty="0"/>
              <a:t>2. Water Resources Projects</a:t>
            </a:r>
            <a:endParaRPr lang="en-US" dirty="0"/>
          </a:p>
          <a:p>
            <a:pPr marL="0" indent="0">
              <a:buNone/>
            </a:pPr>
            <a:r>
              <a:rPr lang="en-US" b="1" dirty="0"/>
              <a:t>3. Other Projects</a:t>
            </a:r>
          </a:p>
          <a:p>
            <a:pPr marL="0" indent="0">
              <a:buNone/>
            </a:pPr>
            <a:r>
              <a:rPr lang="en-US" b="1" dirty="0"/>
              <a:t>4. Standards to Reflect Development Plans</a:t>
            </a:r>
          </a:p>
        </p:txBody>
      </p:sp>
      <p:sp>
        <p:nvSpPr>
          <p:cNvPr id="4" name="Rectangle 3"/>
          <p:cNvSpPr/>
          <p:nvPr/>
        </p:nvSpPr>
        <p:spPr>
          <a:xfrm>
            <a:off x="1240971" y="773276"/>
            <a:ext cx="9122229" cy="718658"/>
          </a:xfrm>
          <a:prstGeom prst="rect">
            <a:avLst/>
          </a:prstGeom>
          <a:ln>
            <a:solidFill>
              <a:schemeClr val="tx1"/>
            </a:solidFill>
          </a:ln>
        </p:spPr>
        <p:txBody>
          <a:bodyPr vert="horz" lIns="91440" tIns="45720" rIns="91440" bIns="45720" rtlCol="0" anchor="ctr">
            <a:normAutofit fontScale="97500"/>
          </a:bodyPr>
          <a:lstStyle/>
          <a:p>
            <a:pPr algn="ctr">
              <a:lnSpc>
                <a:spcPct val="90000"/>
              </a:lnSpc>
              <a:spcBef>
                <a:spcPct val="0"/>
              </a:spcBef>
            </a:pPr>
            <a:r>
              <a:rPr lang="en-US" sz="4400" b="1" dirty="0">
                <a:solidFill>
                  <a:srgbClr val="FF0000"/>
                </a:solidFill>
                <a:latin typeface="Arial Black" panose="020B0A04020102020204" pitchFamily="34" charset="0"/>
                <a:ea typeface="+mj-ea"/>
                <a:cs typeface="+mj-cs"/>
              </a:rPr>
              <a:t>1- Demand Estimation</a:t>
            </a:r>
          </a:p>
        </p:txBody>
      </p:sp>
      <p:pic>
        <p:nvPicPr>
          <p:cNvPr id="5" name="Picture 4"/>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020149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1. Transportation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b="1" dirty="0"/>
              <a:t>A. Process to Estimate Transportation Demand</a:t>
            </a:r>
          </a:p>
          <a:p>
            <a:pPr marL="0" indent="0">
              <a:buNone/>
            </a:pPr>
            <a:r>
              <a:rPr lang="en-US" b="1" dirty="0"/>
              <a:t>B. Use of Data that have Public Confidence</a:t>
            </a:r>
          </a:p>
          <a:p>
            <a:pPr marL="0" indent="0">
              <a:buNone/>
            </a:pPr>
            <a:r>
              <a:rPr lang="en-US" b="1" dirty="0"/>
              <a:t>C. Constancy of Total Traffic Volume</a:t>
            </a:r>
          </a:p>
          <a:p>
            <a:pPr marL="0" indent="0">
              <a:buNone/>
            </a:pPr>
            <a:r>
              <a:rPr lang="en-US" b="1" dirty="0"/>
              <a:t>D. Omission of the Mode Choice Step for Road Projects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289059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2. Water Resources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pPr marL="0" indent="0">
              <a:buNone/>
            </a:pPr>
            <a:r>
              <a:rPr lang="en-US" b="1" dirty="0"/>
              <a:t>Water resources projects including those for multipurpose dams have significant impact on the public and the nation’s economy and create a financial burden if they overestimate or underestimate the future demand for water in the impact areas. Water supply and demand analysis in preliminary feasibility studies is essential to ascertaining the feasibility of projects and deciding on their optimal scale.</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238479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endParaRPr lang="ar-SA" sz="320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lstStyle/>
          <a:p>
            <a:pPr marL="0" indent="0">
              <a:buNone/>
            </a:pPr>
            <a:r>
              <a:rPr lang="en-US" b="1" dirty="0"/>
              <a:t>Therefore, more rational and objective methods should be used for such analysis, and much focus should be placed on it at the step of preliminary feasibility study to ensure precise estimation.</a:t>
            </a:r>
          </a:p>
          <a:p>
            <a:pPr marL="514350" indent="-514350">
              <a:buAutoNum type="alphaUcPeriod"/>
            </a:pPr>
            <a:r>
              <a:rPr lang="en-US" b="1" dirty="0"/>
              <a:t>Scope and Procedures of Analysis</a:t>
            </a:r>
          </a:p>
          <a:p>
            <a:pPr marL="0" indent="0">
              <a:buNone/>
            </a:pPr>
            <a:r>
              <a:rPr lang="en-US" b="1" dirty="0"/>
              <a:t>B. Water Demand Estimation</a:t>
            </a:r>
          </a:p>
          <a:p>
            <a:pPr marL="0" indent="0">
              <a:buNone/>
            </a:pPr>
            <a:r>
              <a:rPr lang="en-US" b="1" dirty="0"/>
              <a:t>C. Water Supply Estimation</a:t>
            </a:r>
          </a:p>
          <a:p>
            <a:pPr marL="0" indent="0">
              <a:buNone/>
            </a:pPr>
            <a:r>
              <a:rPr lang="en-US" b="1" dirty="0"/>
              <a:t>D. Analysis of Water Supply and Demand</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9812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3. Other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lnSpcReduction="10000"/>
          </a:bodyPr>
          <a:lstStyle/>
          <a:p>
            <a:pPr>
              <a:buFont typeface="Wingdings" panose="05000000000000000000" pitchFamily="2" charset="2"/>
              <a:buChar char="q"/>
            </a:pPr>
            <a:r>
              <a:rPr lang="en-US" b="1" dirty="0"/>
              <a:t>Projects to build industrial, cultural, tourism, sports, and science complexes generate effects that are direct but not so great.</a:t>
            </a:r>
          </a:p>
          <a:p>
            <a:pPr>
              <a:buFont typeface="Wingdings" panose="05000000000000000000" pitchFamily="2" charset="2"/>
              <a:buChar char="q"/>
            </a:pPr>
            <a:r>
              <a:rPr lang="en-US" b="1" dirty="0"/>
              <a:t> They mostly have indirect effects. As such, demand arising from indirect effects must be higher than direct demand for projects. If the main purpose of a project to form an industrial complex is to raise the competitiveness of the appropriate industry, the most important is to accurately estimate the demand to be created by the project in the industry. </a:t>
            </a:r>
          </a:p>
          <a:p>
            <a:pPr>
              <a:buFont typeface="Wingdings" panose="05000000000000000000" pitchFamily="2" charset="2"/>
              <a:buChar char="q"/>
            </a:pPr>
            <a:r>
              <a:rPr lang="en-US" b="1" dirty="0"/>
              <a:t>As demand estimation can be extremely difficult in some cases, it is recommendable to estimate demand for both the best-case and worst-case scenarios.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691679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4. Standards to Reflect Development Plans</a:t>
            </a: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q"/>
            </a:pPr>
            <a:r>
              <a:rPr lang="en-US" b="1" dirty="0"/>
              <a:t>Development plans go through several steps of review by the central government or local governments from project conception to implementation. </a:t>
            </a:r>
          </a:p>
          <a:p>
            <a:pPr>
              <a:buFont typeface="Wingdings" panose="05000000000000000000" pitchFamily="2" charset="2"/>
              <a:buChar char="q"/>
            </a:pPr>
            <a:r>
              <a:rPr lang="en-US" b="1" dirty="0"/>
              <a:t>Projects can be cancelled midway, or even when implemented, and the scale and other aspects can be altered as necessary. Their implementation depends on how systematically the execution agency executes them.</a:t>
            </a:r>
          </a:p>
          <a:p>
            <a:pPr>
              <a:buFont typeface="Wingdings" panose="05000000000000000000" pitchFamily="2" charset="2"/>
              <a:buChar char="q"/>
            </a:pPr>
            <a:r>
              <a:rPr lang="en-US" b="1" dirty="0"/>
              <a:t> Development plans are an important factor in the analysis of projects’ feasibility and should be included in project plans (drafts).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404294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0343" y="1023258"/>
            <a:ext cx="9818914" cy="621289"/>
          </a:xfrm>
          <a:ln>
            <a:solidFill>
              <a:schemeClr val="tx1"/>
            </a:solidFill>
          </a:ln>
        </p:spPr>
        <p:txBody>
          <a:bodyPr vert="horz" lIns="91440" tIns="45720" rIns="91440" bIns="45720" rtlCol="0" anchor="ctr">
            <a:normAutofit fontScale="90000"/>
          </a:bodyPr>
          <a:lstStyle/>
          <a:p>
            <a:pPr algn="ctr"/>
            <a:br>
              <a:rPr lang="en-US" dirty="0">
                <a:solidFill>
                  <a:srgbClr val="FF0000"/>
                </a:solidFill>
                <a:latin typeface="Arial Black" panose="020B0A04020102020204" pitchFamily="34" charset="0"/>
              </a:rPr>
            </a:br>
            <a:r>
              <a:rPr lang="en-US" dirty="0">
                <a:solidFill>
                  <a:srgbClr val="FF0000"/>
                </a:solidFill>
                <a:latin typeface="Arial Black" panose="020B0A04020102020204" pitchFamily="34" charset="0"/>
              </a:rPr>
              <a:t>2- Benefit Estimation</a:t>
            </a:r>
            <a:br>
              <a:rPr lang="en-US" dirty="0">
                <a:solidFill>
                  <a:srgbClr val="FF0000"/>
                </a:solidFill>
                <a:latin typeface="Arial Black" panose="020B0A04020102020204" pitchFamily="34" charset="0"/>
              </a:rPr>
            </a:br>
            <a:endParaRPr lang="ar-SA" dirty="0">
              <a:solidFill>
                <a:srgbClr val="FF0000"/>
              </a:solidFill>
              <a:latin typeface="Arial Black" panose="020B0A04020102020204" pitchFamily="34" charset="0"/>
            </a:endParaRPr>
          </a:p>
        </p:txBody>
      </p:sp>
      <p:sp>
        <p:nvSpPr>
          <p:cNvPr id="3" name="Content Placeholder 2"/>
          <p:cNvSpPr>
            <a:spLocks noGrp="1"/>
          </p:cNvSpPr>
          <p:nvPr>
            <p:ph idx="1"/>
          </p:nvPr>
        </p:nvSpPr>
        <p:spPr>
          <a:xfrm>
            <a:off x="1219200" y="2351315"/>
            <a:ext cx="10167258" cy="3575276"/>
          </a:xfrm>
          <a:ln>
            <a:solidFill>
              <a:schemeClr val="tx1"/>
            </a:solidFill>
          </a:ln>
        </p:spPr>
        <p:txBody>
          <a:bodyPr anchor="ctr"/>
          <a:lstStyle/>
          <a:p>
            <a:pPr marL="0" indent="0">
              <a:buNone/>
            </a:pPr>
            <a:r>
              <a:rPr lang="en-US" sz="3600" b="1" dirty="0">
                <a:solidFill>
                  <a:srgbClr val="FF0000"/>
                </a:solidFill>
              </a:rPr>
              <a:t>2- Benefit Estimation</a:t>
            </a:r>
          </a:p>
          <a:p>
            <a:pPr marL="514350" indent="-514350">
              <a:buAutoNum type="arabicPeriod"/>
            </a:pPr>
            <a:r>
              <a:rPr lang="en-US" b="1" dirty="0"/>
              <a:t>Transportation Projects </a:t>
            </a:r>
          </a:p>
          <a:p>
            <a:pPr marL="0" indent="0">
              <a:buNone/>
            </a:pPr>
            <a:r>
              <a:rPr lang="en-US" b="1" dirty="0"/>
              <a:t>2. Water Resources Projects </a:t>
            </a:r>
          </a:p>
          <a:p>
            <a:pPr marL="0" indent="0">
              <a:buNone/>
            </a:pPr>
            <a:r>
              <a:rPr lang="en-US" b="1" dirty="0"/>
              <a:t>3. Other Projects</a:t>
            </a:r>
            <a:endParaRPr lang="ar-SA" sz="3600" b="1" dirty="0">
              <a:solidFill>
                <a:srgbClr val="FF0000"/>
              </a:solidFill>
            </a:endParaRPr>
          </a:p>
          <a:p>
            <a:endParaRPr lang="ar-SA"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6623679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Benefit estimation</a:t>
            </a: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r>
              <a:rPr lang="en-US" b="1" dirty="0"/>
              <a:t>Benefit estimation starts with the identification of benefit items. Benefit items vary greatly according to the characteristics and contents of projects, and they need to be subdivided according to project plans submitted by the competent ministry. Once they are identified, opportunity cost or value per unit is calculated by item to estimate benefits.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172119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7056" y="473982"/>
            <a:ext cx="9884229" cy="843189"/>
          </a:xfrm>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1- Transportation Projects </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xfrm>
            <a:off x="707569" y="1730829"/>
            <a:ext cx="10678886" cy="4321628"/>
          </a:xfrm>
          <a:ln>
            <a:solidFill>
              <a:schemeClr val="tx1"/>
            </a:solidFill>
          </a:ln>
        </p:spPr>
        <p:txBody>
          <a:bodyPr>
            <a:normAutofit fontScale="92500" lnSpcReduction="20000"/>
          </a:bodyPr>
          <a:lstStyle/>
          <a:p>
            <a:pPr>
              <a:buFont typeface="Wingdings" panose="05000000000000000000" pitchFamily="2" charset="2"/>
              <a:buChar char="§"/>
            </a:pPr>
            <a:r>
              <a:rPr lang="en-US" b="1" dirty="0"/>
              <a:t>Investment projects of transportation facilities generate direct benefits for transportation and indirect social benefits.</a:t>
            </a:r>
          </a:p>
          <a:p>
            <a:pPr>
              <a:buFont typeface="Wingdings" panose="05000000000000000000" pitchFamily="2" charset="2"/>
              <a:buChar char="§"/>
            </a:pPr>
            <a:r>
              <a:rPr lang="en-US" b="1" dirty="0"/>
              <a:t>Direct benefits generated by transportation projects for users of transportation facilities include savings in vehicle operating costs, travel time, and accident costs as well as increased pleasure, improvements in punctuality, greater safety, and such.</a:t>
            </a:r>
          </a:p>
          <a:p>
            <a:pPr>
              <a:buFont typeface="Wingdings" panose="05000000000000000000" pitchFamily="2" charset="2"/>
              <a:buChar char="§"/>
            </a:pPr>
            <a:r>
              <a:rPr lang="en-US" b="1" dirty="0"/>
              <a:t> It is relatively easy to put a monetary value on the first three items, but it is difficult to do so for the others as their value can vary according to individuals’ subjective levels of satisfaction.</a:t>
            </a:r>
          </a:p>
          <a:p>
            <a:pPr>
              <a:buFont typeface="Wingdings" panose="05000000000000000000" pitchFamily="2" charset="2"/>
              <a:buChar char="§"/>
            </a:pPr>
            <a:r>
              <a:rPr lang="en-US" b="1" dirty="0"/>
              <a:t> For railroad projects, the benefits resulting from shifts in demand from aviation and shipping and benefits from reductions in accidents and delays thanks to improved crosswalks need to be reflected, but quantifying these benefits is difficult. </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525486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2. Water Resources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sz="3200" b="1" dirty="0"/>
              <a:t>It is not easy to classify the benefits of water resources projects as direct or indirect or as tangible or intangible and to suggest calculation methods for each project. </a:t>
            </a:r>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300220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3. Other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pPr>
              <a:buFont typeface="Wingdings" panose="05000000000000000000" pitchFamily="2" charset="2"/>
              <a:buChar char="Ø"/>
            </a:pPr>
            <a:r>
              <a:rPr lang="en-US" b="1" dirty="0"/>
              <a:t>As in demand estimation, the benefit estimation method differs slightly for different projects of building industrial, cultural, tourism, sports and science complexes as they are each of somewhat different character.</a:t>
            </a:r>
          </a:p>
          <a:p>
            <a:pPr>
              <a:buFont typeface="Wingdings" panose="05000000000000000000" pitchFamily="2" charset="2"/>
              <a:buChar char="Ø"/>
            </a:pPr>
            <a:r>
              <a:rPr lang="en-US" b="1" dirty="0"/>
              <a:t>The benefits of industrial complexes can be derived from the revenue of additional added value or industrial production that will occur as a result of their formation. When calculating expected added value, simple transfer income, namely, revenue expected to be transferred from other regions or projects should be excluded.</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380872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7" y="587830"/>
            <a:ext cx="10635343" cy="729342"/>
          </a:xfrm>
          <a:ln>
            <a:solidFill>
              <a:schemeClr val="tx1"/>
            </a:solidFill>
          </a:ln>
        </p:spPr>
        <p:txBody>
          <a:bodyPr>
            <a:normAutofit fontScale="90000"/>
          </a:bodyPr>
          <a:lstStyle/>
          <a:p>
            <a:pPr algn="ctr"/>
            <a:br>
              <a:rPr lang="en-US" dirty="0">
                <a:solidFill>
                  <a:srgbClr val="FF0000"/>
                </a:solidFill>
                <a:latin typeface="Arial Black" panose="020B0A04020102020204" pitchFamily="34" charset="0"/>
              </a:rPr>
            </a:br>
            <a:r>
              <a:rPr lang="en-US" dirty="0">
                <a:solidFill>
                  <a:srgbClr val="FF0000"/>
                </a:solidFill>
                <a:latin typeface="Arial Black" panose="020B0A04020102020204" pitchFamily="34" charset="0"/>
              </a:rPr>
              <a:t>3- Cost Estimation </a:t>
            </a:r>
            <a:br>
              <a:rPr lang="en-US" dirty="0">
                <a:solidFill>
                  <a:srgbClr val="FF0000"/>
                </a:solidFill>
                <a:latin typeface="Arial Black" panose="020B0A04020102020204" pitchFamily="34" charset="0"/>
              </a:rPr>
            </a:br>
            <a:endParaRPr lang="ar-SA" dirty="0">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sz="3600" b="1" dirty="0">
                <a:solidFill>
                  <a:srgbClr val="FF0000"/>
                </a:solidFill>
              </a:rPr>
              <a:t>3- Cost Estimation </a:t>
            </a:r>
          </a:p>
          <a:p>
            <a:pPr marL="0" indent="0">
              <a:buNone/>
            </a:pPr>
            <a:r>
              <a:rPr lang="en-US" b="1" dirty="0"/>
              <a:t>1. Transportation Projects</a:t>
            </a:r>
          </a:p>
          <a:p>
            <a:pPr marL="0" indent="0">
              <a:buNone/>
            </a:pPr>
            <a:r>
              <a:rPr lang="en-US" b="1" dirty="0"/>
              <a:t>2. Water Resources Projects</a:t>
            </a:r>
          </a:p>
          <a:p>
            <a:pPr marL="0" indent="0">
              <a:buNone/>
            </a:pPr>
            <a:r>
              <a:rPr lang="en-US" b="1" dirty="0"/>
              <a:t> 3. Other Projects</a:t>
            </a:r>
          </a:p>
          <a:p>
            <a:pPr marL="0" indent="0">
              <a:buNone/>
            </a:pPr>
            <a:r>
              <a:rPr lang="en-US" b="1" dirty="0"/>
              <a:t> 4. Calculation Standards for Land Acquisition Costs</a:t>
            </a:r>
          </a:p>
          <a:p>
            <a:pPr marL="0" indent="0">
              <a:buNone/>
            </a:pPr>
            <a:r>
              <a:rPr lang="en-US" b="1" dirty="0"/>
              <a:t> 5. Calculation Standards for Contingency Reserves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340250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Ⅲ. Cost Estimation</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fontScale="92500"/>
          </a:bodyPr>
          <a:lstStyle/>
          <a:p>
            <a:r>
              <a:rPr lang="en-US" b="1" dirty="0"/>
              <a:t>Cost estimation also differs depending on the nature and specifics of projects. Project costs can be largely divided into construction costs, land acquisition costs, Operating and Maintenance costs (O&amp;M costs), etc. </a:t>
            </a:r>
          </a:p>
          <a:p>
            <a:r>
              <a:rPr lang="en-US" b="1" dirty="0"/>
              <a:t>Construction costs refer to the entirety of project costs minus lot purchase costs and additional facility costs, and, land acquisition costs are the costs of buying lots in the project area and compensation costs. O&amp;M costs include not only initial investment costs but also ordinary operating costs that even consider life cycle costs to maintain the functions of fixed assets like land, buildings, and facilities. </a:t>
            </a:r>
          </a:p>
          <a:p>
            <a:r>
              <a:rPr lang="en-US" b="1" dirty="0"/>
              <a:t>The following reviews and suggests cost estimation methods for transportation, water resources, and other projects: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196340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1. Transportation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b="1" dirty="0"/>
              <a:t>Cost analysis should be done differently for different transportation projects to build expressways, roads, bridges, railroads, ports, and airports.</a:t>
            </a:r>
          </a:p>
          <a:p>
            <a:pPr marL="514350" indent="-514350">
              <a:buAutoNum type="alphaUcPeriod"/>
            </a:pPr>
            <a:r>
              <a:rPr lang="en-US" b="1" dirty="0"/>
              <a:t>Road Projects</a:t>
            </a:r>
          </a:p>
          <a:p>
            <a:pPr marL="0" indent="0">
              <a:buNone/>
            </a:pPr>
            <a:r>
              <a:rPr lang="en-US" b="1" dirty="0"/>
              <a:t>B. Railroad Projects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03895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3200" dirty="0">
                <a:solidFill>
                  <a:schemeClr val="tx1"/>
                </a:solidFill>
                <a:latin typeface="Arial Black" panose="020B0A04020102020204" pitchFamily="34" charset="0"/>
              </a:rPr>
              <a:t>2. Water Resources Projects</a:t>
            </a:r>
          </a:p>
        </p:txBody>
      </p:sp>
      <p:sp>
        <p:nvSpPr>
          <p:cNvPr id="3" name="Content Placeholder 2"/>
          <p:cNvSpPr>
            <a:spLocks noGrp="1"/>
          </p:cNvSpPr>
          <p:nvPr>
            <p:ph idx="1"/>
          </p:nvPr>
        </p:nvSpPr>
        <p:spPr/>
        <p:txBody>
          <a:bodyPr anchor="ctr">
            <a:normAutofit/>
          </a:bodyPr>
          <a:lstStyle/>
          <a:p>
            <a:r>
              <a:rPr lang="en-US" b="1" dirty="0"/>
              <a:t>Cost estimation for water resources projects should be divided for dam construction, river conservation work, etc. With regard to cost estimation, different types of construction comprise dam and river projects. For more details on cost estimation by construction type, refer to the ‘Study on the Sectoral Guidelines for Preliminary feasibility Studies for Water Resources Projects (fourth edition)’ (hereinafter ‘Sectoral Guidelines for Water Resources Projects (fourth edition)’).</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153672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3. Other Projects</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r>
              <a:rPr lang="en-US" b="1" dirty="0"/>
              <a:t>Initial investment in forming cultural, tourism, sports, and science complexes includes construction costs, land acquisition costs, and other costs. The costs are to be estimated based on the size and characteristics of facilities, but unit prices need to be separately determined by the preliminary feasibility study team.</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077434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2800" dirty="0">
                <a:solidFill>
                  <a:schemeClr val="tx1"/>
                </a:solidFill>
                <a:latin typeface="Arial Black" panose="020B0A04020102020204" pitchFamily="34" charset="0"/>
              </a:rPr>
            </a:br>
            <a:r>
              <a:rPr lang="en-US" sz="2800" dirty="0">
                <a:solidFill>
                  <a:schemeClr val="tx1"/>
                </a:solidFill>
                <a:latin typeface="Arial Black" panose="020B0A04020102020204" pitchFamily="34" charset="0"/>
              </a:rPr>
              <a:t>4. Calculation Standards for Land Acquisition Costs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Land acquisition costs in preliminary feasibility studies are purchase costs of and and compensation for obstructions when eminent domain is exercised.</a:t>
            </a:r>
          </a:p>
          <a:p>
            <a:r>
              <a:rPr lang="en-US" b="1" dirty="0"/>
              <a:t>Purchase costs of land are those to buy lots required for public interest projects targeted by preliminary feasibility studies.</a:t>
            </a:r>
          </a:p>
          <a:p>
            <a:r>
              <a:rPr lang="en-US" b="1" dirty="0"/>
              <a:t> Compensation for obstructions refers to money paid to remove things like buildings, structures,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721776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2800" dirty="0">
                <a:solidFill>
                  <a:schemeClr val="tx1"/>
                </a:solidFill>
                <a:latin typeface="Arial Black" panose="020B0A04020102020204" pitchFamily="34" charset="0"/>
              </a:rPr>
            </a:br>
            <a:r>
              <a:rPr lang="en-US" sz="2800" dirty="0">
                <a:solidFill>
                  <a:schemeClr val="tx1"/>
                </a:solidFill>
                <a:latin typeface="Arial Black" panose="020B0A04020102020204" pitchFamily="34" charset="0"/>
              </a:rPr>
              <a:t>5. Calculation Standards for Contingency Reserves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To review the feasibility of investment projects, contingency reserves must be included as a cost item. </a:t>
            </a:r>
          </a:p>
          <a:p>
            <a:r>
              <a:rPr lang="en-US" b="1" dirty="0"/>
              <a:t>The process of pushing ahead with a project inevitably entails numerous unexpected events and contingency reserves should be set aside against them. </a:t>
            </a:r>
          </a:p>
          <a:p>
            <a:r>
              <a:rPr lang="en-US" b="1" dirty="0"/>
              <a:t>Contingency reserves are to be set at 10% of the total project costs including VAT.</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60118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dirty="0">
                <a:solidFill>
                  <a:srgbClr val="FF0000"/>
                </a:solidFill>
                <a:latin typeface="Arial Black" panose="020B0A04020102020204" pitchFamily="34" charset="0"/>
              </a:rPr>
            </a:br>
            <a:r>
              <a:rPr lang="en-US" dirty="0">
                <a:solidFill>
                  <a:srgbClr val="FF0000"/>
                </a:solidFill>
                <a:latin typeface="Arial Black" panose="020B0A04020102020204" pitchFamily="34" charset="0"/>
              </a:rPr>
              <a:t>4- Economic Feasibility Evaluation </a:t>
            </a:r>
            <a:br>
              <a:rPr lang="en-US" dirty="0">
                <a:solidFill>
                  <a:srgbClr val="FF0000"/>
                </a:solidFill>
                <a:latin typeface="Arial Black" panose="020B0A04020102020204" pitchFamily="34" charset="0"/>
              </a:rPr>
            </a:br>
            <a:endParaRPr lang="ar-SA" dirty="0">
              <a:solidFill>
                <a:srgbClr val="FF0000"/>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lstStyle/>
          <a:p>
            <a:pPr marL="0" indent="0">
              <a:buNone/>
            </a:pPr>
            <a:r>
              <a:rPr lang="en-US" sz="3200" b="1" dirty="0">
                <a:solidFill>
                  <a:srgbClr val="FF0000"/>
                </a:solidFill>
              </a:rPr>
              <a:t>4- Economic Feasibility Evaluation </a:t>
            </a:r>
          </a:p>
          <a:p>
            <a:pPr marL="514350" indent="-514350">
              <a:buAutoNum type="arabicPeriod"/>
            </a:pPr>
            <a:r>
              <a:rPr lang="en-US" b="1" dirty="0"/>
              <a:t>Analysis Methods </a:t>
            </a:r>
          </a:p>
          <a:p>
            <a:pPr marL="0" indent="0">
              <a:buNone/>
            </a:pPr>
            <a:r>
              <a:rPr lang="en-US" b="1" dirty="0"/>
              <a:t>2. Social Discount Rate </a:t>
            </a:r>
          </a:p>
          <a:p>
            <a:pPr marL="0" indent="0">
              <a:buNone/>
            </a:pPr>
            <a:r>
              <a:rPr lang="en-US" b="1" dirty="0"/>
              <a:t>3. Processing of Transfer Payments Including Taxes </a:t>
            </a:r>
          </a:p>
          <a:p>
            <a:pPr marL="0" indent="0">
              <a:buNone/>
            </a:pPr>
            <a:r>
              <a:rPr lang="en-US" b="1" dirty="0"/>
              <a:t>4. Base Day of Analyst</a:t>
            </a:r>
          </a:p>
          <a:p>
            <a:pPr marL="0" indent="0">
              <a:buNone/>
            </a:pPr>
            <a:r>
              <a:rPr lang="en-US" b="1" dirty="0"/>
              <a:t> 5. Processing of Salvage Value  sis, Period of Analysis, Etc.</a:t>
            </a:r>
          </a:p>
          <a:p>
            <a:pPr marL="0" indent="0">
              <a:buNone/>
            </a:pPr>
            <a:r>
              <a:rPr lang="en-US" b="1" dirty="0"/>
              <a:t>6. Sensitivity Analysis</a:t>
            </a:r>
            <a:endParaRPr lang="ar-SA" b="1" dirty="0"/>
          </a:p>
        </p:txBody>
      </p:sp>
      <p:pic>
        <p:nvPicPr>
          <p:cNvPr id="5" name="Picture 4"/>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608416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Economic Feasibility Evaluation</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r>
              <a:rPr lang="en-US" b="1" dirty="0"/>
              <a:t>Economic Feasibility is evaluated using the benefit and cost numbers from the above estimation of demand, benefits, and costs. Evaluation of economic feasibility basically depends on cost-benefit analysis.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348943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1. Analysis Methods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A Benefit-Cost Ratio (BCR) is first calculated to evaluate economic feasibility. A BCR is the ratio of benefits to costs where both benefits and costs are expressed as discounted present values. In other words, costs and benefits to occur in the future are converted into present values, and the present value of benefits is divided by that of costs.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852663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2. Social Discount Rate</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One of the most important parameters used in the economic feasibility evaluation of government-financed projects is the social discount rate. Discounted benefit and cost values are determined by the social discount rate, and as a result, the BCR. Determination of the social discount rate is an absolute determinant of economic feasibility.</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676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3. Processing of Transfer Payments Including Taxes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In economic analysis, transfer payments like taxes should not be regarded as pure economic costs. Transfer payments are transfers from one entity to another, and they can be costs or benefits depending on the relevant party in financial feasibility analysis.</a:t>
            </a:r>
          </a:p>
          <a:p>
            <a:r>
              <a:rPr lang="en-US" b="1" dirty="0"/>
              <a:t> However, they do not have any effect on national finances in economic analysis. Preliminary feasibility studies should attempt analysis that excludes transfer payments like taxes as much as possible, but it is in practice difficult to determine how to deduct taxes in the different types of projects.</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822444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4. Base Day of Analysis, Period of Analysis, Etc.</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In economic feasibility evaluation, all the benefits and costs should be discounted at the same point of time. As benefits and costs occur at different points of time, they should be reconciled as the values of the same point of time using a discount rate. This makes them comparable.</a:t>
            </a:r>
          </a:p>
          <a:p>
            <a:r>
              <a:rPr lang="en-US" b="1" dirty="0"/>
              <a:t> Preliminary feasibility studies under these Guidelines are to use the end of a year prior to a year when analysis of </a:t>
            </a:r>
            <a:r>
              <a:rPr lang="en-US" b="1" dirty="0" err="1"/>
              <a:t>theconcerned</a:t>
            </a:r>
            <a:r>
              <a:rPr lang="en-US" b="1" dirty="0"/>
              <a:t> project commenced</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81571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5. Processing of Salvage Value</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Salvage value is closely related to the duration of the concerned facility and the analysis period of economic feasibility. For instance, a road is paved again some 15  years after completion.</a:t>
            </a:r>
          </a:p>
          <a:p>
            <a:r>
              <a:rPr lang="en-US" b="1" dirty="0"/>
              <a:t> Such repaving does not require much reinvestment; only ordinary maintenance and operation costs are incurred each year. What preliminary feasibility studies, therefore, consider as salvage value in a road project is acquisition costs of land.</a:t>
            </a:r>
          </a:p>
          <a:p>
            <a:r>
              <a:rPr lang="en-US" b="1" dirty="0"/>
              <a:t> The study team should set acquisition costs of land as salvage value in a road project and deduct them from the costs of the final year of analysis.</a:t>
            </a:r>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6749858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6. Sensitivity Analysis</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The calculation of benefits and costs in economic analysis used to evaluate feasibility engenders many uncertainties. Sensitivity analysis is often conducted to deal with these uncertainties. This analysis looks at how economic feasibility changes when each important variable that can affect investment costs or economic feasibility like initial construction costs, operating costs, demand for transportation, discount rates, etc. changes by a certain degree.</a:t>
            </a:r>
          </a:p>
          <a:p>
            <a:r>
              <a:rPr lang="en-US" b="1" dirty="0"/>
              <a:t> Preliminary feasibility studies conduct sensitivity analysis about these variables. The scope and methods of sensitivity analysis can differ slightly depending on the type of a project.</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7472420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rmAutofit fontScale="90000"/>
          </a:bodyPr>
          <a:lstStyle/>
          <a:p>
            <a:pPr algn="ctr"/>
            <a:br>
              <a:rPr lang="en-US" sz="3600" dirty="0">
                <a:solidFill>
                  <a:srgbClr val="FF0000"/>
                </a:solidFill>
                <a:latin typeface="Arial Black" panose="020B0A04020102020204" pitchFamily="34" charset="0"/>
              </a:rPr>
            </a:br>
            <a:r>
              <a:rPr lang="en-US" sz="3600" dirty="0">
                <a:solidFill>
                  <a:srgbClr val="FF0000"/>
                </a:solidFill>
                <a:latin typeface="Arial Black" panose="020B0A04020102020204" pitchFamily="34" charset="0"/>
              </a:rPr>
              <a:t>5- Ways to Attract Private Investment </a:t>
            </a:r>
            <a:br>
              <a:rPr lang="en-US" sz="3600" dirty="0">
                <a:solidFill>
                  <a:srgbClr val="FF0000"/>
                </a:solidFill>
                <a:latin typeface="Arial Black" panose="020B0A04020102020204" pitchFamily="34" charset="0"/>
              </a:rPr>
            </a:br>
            <a:endParaRPr lang="ar-SA" sz="3600" dirty="0">
              <a:solidFill>
                <a:srgbClr val="FF0000"/>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sz="3200" b="1" dirty="0">
                <a:solidFill>
                  <a:srgbClr val="FF0000"/>
                </a:solidFill>
              </a:rPr>
              <a:t>5- Ways to Attract Private Investment </a:t>
            </a:r>
          </a:p>
          <a:p>
            <a:pPr marL="0" indent="0">
              <a:buNone/>
            </a:pPr>
            <a:r>
              <a:rPr lang="en-US" b="1" dirty="0"/>
              <a:t>1. Background and Purpose of Review </a:t>
            </a:r>
          </a:p>
          <a:p>
            <a:pPr marL="0" indent="0">
              <a:buNone/>
            </a:pPr>
            <a:r>
              <a:rPr lang="en-US" b="1" dirty="0"/>
              <a:t>2. Review of the Possibility of Private Investment at the Step of</a:t>
            </a:r>
          </a:p>
          <a:p>
            <a:pPr marL="0" indent="0">
              <a:buNone/>
            </a:pPr>
            <a:r>
              <a:rPr lang="en-US" b="1" dirty="0"/>
              <a:t>Preliminary Feasibility Study</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571381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800" dirty="0">
                <a:solidFill>
                  <a:schemeClr val="tx1"/>
                </a:solidFill>
                <a:latin typeface="Arial Black" panose="020B0A04020102020204" pitchFamily="34" charset="0"/>
              </a:rPr>
              <a:t>1. Background and Purpose of Review</a:t>
            </a:r>
            <a:br>
              <a:rPr lang="en-US" sz="2800" dirty="0">
                <a:solidFill>
                  <a:schemeClr val="tx1"/>
                </a:solidFill>
                <a:latin typeface="Arial Black" panose="020B0A04020102020204" pitchFamily="34" charset="0"/>
              </a:rPr>
            </a:br>
            <a:endParaRPr lang="ar-SA" sz="28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Preliminary Feasibility Studies are designed to transparently and fairly determine whether to invest in large-scale public investment projects based on priorities to prevent budget waste and help increase efficiency in public investment management.</a:t>
            </a:r>
          </a:p>
          <a:p>
            <a:r>
              <a:rPr lang="en-US" b="1" dirty="0"/>
              <a:t> They also provide sufficient objective and neutral data in advance for project plans established by each ministry like their feasibility, review of alternatives, and considerations to make so that rational decisions can be made regarding whether to pursue them, a proper time to implement them, and their optimal scale, etc.</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1691021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2. Review of the Possibility of Private Investment at the Step of Preliminary Feasibility Study</a:t>
            </a:r>
            <a:br>
              <a:rPr lang="ar-SA"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lstStyle/>
          <a:p>
            <a:r>
              <a:rPr lang="en-US" b="1" dirty="0"/>
              <a:t>A. Process to Review the Possibility of Private Investment</a:t>
            </a:r>
          </a:p>
          <a:p>
            <a:r>
              <a:rPr lang="en-US" b="1" dirty="0"/>
              <a:t>B. Checklist Items to Evaluate the Possibility of Private Investment</a:t>
            </a:r>
          </a:p>
          <a:p>
            <a:r>
              <a:rPr lang="en-US" b="1" dirty="0"/>
              <a:t>C. First-Step Checklist Evaluation</a:t>
            </a:r>
          </a:p>
          <a:p>
            <a:r>
              <a:rPr lang="en-US" b="1" dirty="0"/>
              <a:t>D. Financial Feasibility Analysis</a:t>
            </a:r>
          </a:p>
          <a:p>
            <a:r>
              <a:rPr lang="en-US" b="1" dirty="0"/>
              <a:t>E. Second-Step Checklist Evaluation</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416462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FF0000"/>
                </a:solidFill>
              </a:rPr>
              <a:t>6- Financial Feasibility Analysis </a:t>
            </a:r>
            <a:br>
              <a:rPr lang="en-US" dirty="0">
                <a:solidFill>
                  <a:srgbClr val="FF0000"/>
                </a:solidFill>
              </a:rPr>
            </a:br>
            <a:endParaRPr lang="ar-SA" dirty="0"/>
          </a:p>
        </p:txBody>
      </p:sp>
      <p:sp>
        <p:nvSpPr>
          <p:cNvPr id="3" name="Content Placeholder 2"/>
          <p:cNvSpPr>
            <a:spLocks noGrp="1"/>
          </p:cNvSpPr>
          <p:nvPr>
            <p:ph idx="1"/>
          </p:nvPr>
        </p:nvSpPr>
        <p:spPr>
          <a:ln>
            <a:solidFill>
              <a:schemeClr val="tx1"/>
            </a:solidFill>
          </a:ln>
        </p:spPr>
        <p:txBody>
          <a:bodyPr>
            <a:normAutofit/>
          </a:bodyPr>
          <a:lstStyle/>
          <a:p>
            <a:pPr marL="0" indent="0">
              <a:buNone/>
            </a:pPr>
            <a:r>
              <a:rPr lang="en-US" sz="3600" b="1" dirty="0">
                <a:solidFill>
                  <a:srgbClr val="FF0000"/>
                </a:solidFill>
              </a:rPr>
              <a:t>6- Financial Feasibility Analysis </a:t>
            </a:r>
          </a:p>
          <a:p>
            <a:pPr marL="0" indent="0">
              <a:buNone/>
            </a:pPr>
            <a:r>
              <a:rPr lang="en-US" b="1" dirty="0"/>
              <a:t>1. Comparison between Economic Feasibility Analysis and Financial</a:t>
            </a:r>
          </a:p>
          <a:p>
            <a:pPr marL="0" indent="0">
              <a:buNone/>
            </a:pPr>
            <a:r>
              <a:rPr lang="en-US" b="1" dirty="0"/>
              <a:t>Feasibility Analysis </a:t>
            </a:r>
          </a:p>
          <a:p>
            <a:pPr marL="0" indent="0">
              <a:buNone/>
            </a:pPr>
            <a:r>
              <a:rPr lang="en-US" b="1" dirty="0"/>
              <a:t>2. Basic Assumptions </a:t>
            </a:r>
          </a:p>
          <a:p>
            <a:pPr marL="0" indent="0">
              <a:buNone/>
            </a:pPr>
            <a:r>
              <a:rPr lang="en-US" b="1" dirty="0"/>
              <a:t>3. Analysis Methods</a:t>
            </a:r>
          </a:p>
          <a:p>
            <a:pPr marL="0" indent="0">
              <a:buNone/>
            </a:pPr>
            <a:r>
              <a:rPr lang="en-US" b="1" dirty="0"/>
              <a:t>4. Cost &amp; Income Estimation and Feasibility Analysis</a:t>
            </a:r>
          </a:p>
          <a:p>
            <a:pPr marL="0" indent="0">
              <a:buNone/>
            </a:pPr>
            <a:r>
              <a:rPr lang="en-US" b="1" dirty="0"/>
              <a:t>5. Financial Discount Rate Calculation </a:t>
            </a:r>
          </a:p>
          <a:p>
            <a:pPr marL="0" indent="0">
              <a:buNone/>
            </a:pPr>
            <a:r>
              <a:rPr lang="en-US" b="1" dirty="0"/>
              <a:t>6. Calculation of a Minimum Rate of Government Financial Support</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793141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3200" dirty="0">
                <a:solidFill>
                  <a:schemeClr val="tx1"/>
                </a:solidFill>
                <a:latin typeface="Arial Black" panose="020B0A04020102020204" pitchFamily="34" charset="0"/>
              </a:rPr>
            </a:br>
            <a:r>
              <a:rPr lang="en-US" sz="3200" dirty="0">
                <a:solidFill>
                  <a:schemeClr val="tx1"/>
                </a:solidFill>
                <a:latin typeface="Arial Black" panose="020B0A04020102020204" pitchFamily="34" charset="0"/>
              </a:rPr>
              <a:t>6- Financial Feasibility Analysis </a:t>
            </a:r>
            <a:br>
              <a:rPr lang="en-US" sz="3200" dirty="0">
                <a:solidFill>
                  <a:schemeClr val="tx1"/>
                </a:solidFill>
                <a:latin typeface="Arial Black" panose="020B0A04020102020204" pitchFamily="34" charset="0"/>
              </a:rPr>
            </a:br>
            <a:endParaRPr lang="ar-SA" sz="32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lnSpcReduction="10000"/>
          </a:bodyPr>
          <a:lstStyle/>
          <a:p>
            <a:r>
              <a:rPr lang="en-US" dirty="0"/>
              <a:t>Financial feasibility analysis is conducted for projects of which feasibility in </a:t>
            </a:r>
            <a:r>
              <a:rPr lang="en-US" b="1" dirty="0"/>
              <a:t>terms</a:t>
            </a:r>
            <a:r>
              <a:rPr lang="en-US" dirty="0"/>
              <a:t> of law and policy is recognized at the first-step of checklist evaluation and that can be pursued as BTO projects, or for those proposed as BTO projects in the project plan submitted by the responsible department.</a:t>
            </a:r>
          </a:p>
          <a:p>
            <a:r>
              <a:rPr lang="en-US" dirty="0"/>
              <a:t> Even projects which are not profitable enough to be pursued by a private party can be pursued as PPP projects with some level of government financial support if they are more suitable to be pursued by such party in terms of creativity and efficiency. In this case, financial feasibility analysis needs to be conducted to ascertain an appropriate amount of government financial support.</a:t>
            </a:r>
            <a:endParaRPr lang="ar-SA"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6671080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2400" dirty="0">
                <a:solidFill>
                  <a:schemeClr val="tx1"/>
                </a:solidFill>
                <a:latin typeface="Arial Black" panose="020B0A04020102020204" pitchFamily="34" charset="0"/>
              </a:rPr>
            </a:br>
            <a:r>
              <a:rPr lang="en-US" sz="2400" dirty="0">
                <a:solidFill>
                  <a:schemeClr val="tx1"/>
                </a:solidFill>
                <a:latin typeface="Arial Black" panose="020B0A04020102020204" pitchFamily="34" charset="0"/>
              </a:rPr>
              <a:t>1. Comparison between Economic Feasibility Analysis and Financial Feasibility Analysis</a:t>
            </a:r>
            <a:br>
              <a:rPr lang="en-US"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ormAutofit/>
          </a:bodyPr>
          <a:lstStyle/>
          <a:p>
            <a:r>
              <a:rPr lang="en-US" b="1" dirty="0"/>
              <a:t>Economic feasibility analysis is to measure public projects’ costs and benefits from the perspective of the entire nation (society) and accordingly to calculate their economic profitability and to determine their feasibility.</a:t>
            </a:r>
          </a:p>
          <a:p>
            <a:r>
              <a:rPr lang="en-US" b="1" dirty="0"/>
              <a:t> In comparison, financial feasibility analysis estimates actual monetary costs and cash flows from the perspective of individual parties responsible for projects, not the entire society, and accordingly calculates financial profitability to ascertain projects’ feasibility.</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3359943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br>
              <a:rPr lang="en-US" sz="2400" dirty="0">
                <a:solidFill>
                  <a:schemeClr val="tx1"/>
                </a:solidFill>
                <a:latin typeface="Arial Black" panose="020B0A04020102020204" pitchFamily="34" charset="0"/>
              </a:rPr>
            </a:br>
            <a:r>
              <a:rPr lang="en-US" sz="2400" dirty="0">
                <a:solidFill>
                  <a:schemeClr val="tx1"/>
                </a:solidFill>
                <a:latin typeface="Arial Black" panose="020B0A04020102020204" pitchFamily="34" charset="0"/>
              </a:rPr>
              <a:t>2. Basic Assumptions</a:t>
            </a:r>
            <a:br>
              <a:rPr lang="en-US"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b="1" dirty="0"/>
              <a:t>A. Investment Methods of Projects</a:t>
            </a:r>
          </a:p>
          <a:p>
            <a:pPr marL="0" indent="0">
              <a:buNone/>
            </a:pPr>
            <a:r>
              <a:rPr lang="en-US" b="1" dirty="0"/>
              <a:t>B. Base Year of Analysis, Analysis Period, &amp; Completion Rate</a:t>
            </a:r>
          </a:p>
          <a:p>
            <a:pPr marL="0" indent="0">
              <a:buNone/>
            </a:pPr>
            <a:r>
              <a:rPr lang="en-US" b="1" dirty="0"/>
              <a:t>C. Salvage Value</a:t>
            </a:r>
          </a:p>
          <a:p>
            <a:pPr marL="0" indent="0">
              <a:buNone/>
            </a:pPr>
            <a:r>
              <a:rPr lang="en-US" b="1" dirty="0"/>
              <a:t>D. Taxes and Charges, Financing Costs, and Interest Rates</a:t>
            </a:r>
          </a:p>
          <a:p>
            <a:pPr marL="0" indent="0">
              <a:buNone/>
            </a:pPr>
            <a:r>
              <a:rPr lang="en-US" b="1" dirty="0"/>
              <a:t>E. Supplementary Projects</a:t>
            </a:r>
          </a:p>
          <a:p>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4293499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3. Analysis Methods</a:t>
            </a:r>
            <a:br>
              <a:rPr lang="en-US"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sz="3200" b="1" dirty="0"/>
              <a:t>The most commonly used discounted cash flow methods are used for financial feasibility analysis.</a:t>
            </a:r>
            <a:endParaRPr lang="ar-SA" sz="3200"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946167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4. Cost &amp; Income Estimation and Feasibility Analysis</a:t>
            </a: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b="1" dirty="0"/>
              <a:t>A. Definition of Cash Flows</a:t>
            </a:r>
          </a:p>
          <a:p>
            <a:pPr marL="0" indent="0">
              <a:buNone/>
            </a:pPr>
            <a:r>
              <a:rPr lang="en-US" b="1" dirty="0"/>
              <a:t>B. General Principles for Cash Flow Estimation</a:t>
            </a:r>
          </a:p>
          <a:p>
            <a:pPr marL="0" indent="0">
              <a:buNone/>
            </a:pPr>
            <a:r>
              <a:rPr lang="en-US" b="1" dirty="0"/>
              <a:t>C. Guidelines for Income and Cost Estimation</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7337912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5. Financial Discount Rate Calculation</a:t>
            </a: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lstStyle/>
          <a:p>
            <a:pPr marL="0" indent="0">
              <a:buNone/>
            </a:pPr>
            <a:r>
              <a:rPr lang="en-US" b="1" dirty="0"/>
              <a:t>A. Assumption of the Capital Cost of Debt</a:t>
            </a:r>
          </a:p>
          <a:p>
            <a:pPr marL="0" indent="0">
              <a:buNone/>
            </a:pPr>
            <a:r>
              <a:rPr lang="en-US" b="1" dirty="0"/>
              <a:t>B. Assumption of the Capital Cost of Equity</a:t>
            </a:r>
          </a:p>
          <a:p>
            <a:pPr marL="0" indent="0">
              <a:buNone/>
            </a:pPr>
            <a:r>
              <a:rPr lang="en-US" b="1" dirty="0"/>
              <a:t>C. Assumption of the Weighted Average Cost of Capital</a:t>
            </a:r>
          </a:p>
          <a:p>
            <a:pPr marL="0" indent="0">
              <a:buNone/>
            </a:pPr>
            <a:r>
              <a:rPr lang="en-US" b="1" dirty="0"/>
              <a:t>D. Calculation of a Real Discount Rate</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26962283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vert="horz" lIns="91440" tIns="45720" rIns="91440" bIns="45720" rtlCol="0" anchor="ctr">
            <a:noAutofit/>
          </a:bodyPr>
          <a:lstStyle/>
          <a:p>
            <a:pPr algn="ctr"/>
            <a:r>
              <a:rPr lang="en-US" sz="2400" dirty="0">
                <a:solidFill>
                  <a:schemeClr val="tx1"/>
                </a:solidFill>
                <a:latin typeface="Arial Black" panose="020B0A04020102020204" pitchFamily="34" charset="0"/>
              </a:rPr>
              <a:t>6. Calculation of a Minimum Rate of Government Financial</a:t>
            </a:r>
            <a:br>
              <a:rPr lang="en-US" sz="2400" dirty="0">
                <a:solidFill>
                  <a:schemeClr val="tx1"/>
                </a:solidFill>
                <a:latin typeface="Arial Black" panose="020B0A04020102020204" pitchFamily="34" charset="0"/>
              </a:rPr>
            </a:br>
            <a:r>
              <a:rPr lang="en-US" sz="2400" dirty="0">
                <a:solidFill>
                  <a:schemeClr val="tx1"/>
                </a:solidFill>
                <a:latin typeface="Arial Black" panose="020B0A04020102020204" pitchFamily="34" charset="0"/>
              </a:rPr>
              <a:t>Support</a:t>
            </a:r>
            <a:br>
              <a:rPr lang="en-US" sz="2400" dirty="0">
                <a:solidFill>
                  <a:schemeClr val="tx1"/>
                </a:solidFill>
                <a:latin typeface="Arial Black" panose="020B0A04020102020204" pitchFamily="34" charset="0"/>
              </a:rPr>
            </a:br>
            <a:endParaRPr lang="ar-SA" sz="2400" dirty="0">
              <a:solidFill>
                <a:schemeClr val="tx1"/>
              </a:solidFill>
              <a:latin typeface="Arial Black" panose="020B0A04020102020204" pitchFamily="34" charset="0"/>
            </a:endParaRPr>
          </a:p>
        </p:txBody>
      </p:sp>
      <p:sp>
        <p:nvSpPr>
          <p:cNvPr id="3" name="Content Placeholder 2"/>
          <p:cNvSpPr>
            <a:spLocks noGrp="1"/>
          </p:cNvSpPr>
          <p:nvPr>
            <p:ph idx="1"/>
          </p:nvPr>
        </p:nvSpPr>
        <p:spPr>
          <a:ln>
            <a:solidFill>
              <a:schemeClr val="tx1"/>
            </a:solidFill>
          </a:ln>
        </p:spPr>
        <p:txBody>
          <a:bodyPr anchor="ctr">
            <a:normAutofit/>
          </a:bodyPr>
          <a:lstStyle/>
          <a:p>
            <a:r>
              <a:rPr lang="en-US" b="1" dirty="0"/>
              <a:t>Some public investment projects that are economically but not financially feasible are implemented as PPP projects with some level of government financial support.</a:t>
            </a:r>
          </a:p>
          <a:p>
            <a:r>
              <a:rPr lang="en-US" b="1" dirty="0"/>
              <a:t> Financial feasibility analysis should assume cases where financial support is provided for some of the construction costs and cases where financial support is provided so that the FNPV becomes zero, except for cases when projects are 100% privately financed.</a:t>
            </a:r>
            <a:endParaRPr lang="ar-SA" b="1" dirty="0"/>
          </a:p>
        </p:txBody>
      </p:sp>
      <p:pic>
        <p:nvPicPr>
          <p:cNvPr id="4" name="Picture 3"/>
          <p:cNvPicPr>
            <a:picLocks noChangeAspect="1"/>
          </p:cNvPicPr>
          <p:nvPr/>
        </p:nvPicPr>
        <p:blipFill>
          <a:blip r:embed="rId2"/>
          <a:stretch>
            <a:fillRect/>
          </a:stretch>
        </p:blipFill>
        <p:spPr>
          <a:xfrm>
            <a:off x="11503080" y="6247886"/>
            <a:ext cx="688920" cy="610114"/>
          </a:xfrm>
          <a:prstGeom prst="rect">
            <a:avLst/>
          </a:prstGeom>
          <a:ln>
            <a:solidFill>
              <a:schemeClr val="tx1"/>
            </a:solidFill>
          </a:ln>
        </p:spPr>
      </p:pic>
    </p:spTree>
    <p:extLst>
      <p:ext uri="{BB962C8B-B14F-4D97-AF65-F5344CB8AC3E}">
        <p14:creationId xmlns:p14="http://schemas.microsoft.com/office/powerpoint/2010/main" val="1969841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4151</TotalTime>
  <Words>2458</Words>
  <Application>Microsoft Macintosh PowerPoint</Application>
  <PresentationFormat>Widescreen</PresentationFormat>
  <Paragraphs>163</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Aharoni</vt:lpstr>
      <vt:lpstr>Arial</vt:lpstr>
      <vt:lpstr>Arial Black</vt:lpstr>
      <vt:lpstr>Calibri</vt:lpstr>
      <vt:lpstr>Calibri Light</vt:lpstr>
      <vt:lpstr>Times New Roman</vt:lpstr>
      <vt:lpstr>Wingdings</vt:lpstr>
      <vt:lpstr>Office Theme</vt:lpstr>
      <vt:lpstr>Project Feasibility Study Lecture 2</vt:lpstr>
      <vt:lpstr>PowerPoint Presentation</vt:lpstr>
      <vt:lpstr>Learning  outcomes </vt:lpstr>
      <vt:lpstr>PowerPoint Presentation</vt:lpstr>
      <vt:lpstr> 1. Transportation Projects </vt:lpstr>
      <vt:lpstr> 2. Water Resources Projects </vt:lpstr>
      <vt:lpstr>PowerPoint Presentation</vt:lpstr>
      <vt:lpstr> 3. Other Projects </vt:lpstr>
      <vt:lpstr>4. Standards to Reflect Development Plans</vt:lpstr>
      <vt:lpstr> 2- Benefit Estimation </vt:lpstr>
      <vt:lpstr>Benefit estimation</vt:lpstr>
      <vt:lpstr> 1- Transportation Projects  </vt:lpstr>
      <vt:lpstr>2. Water Resources Projects </vt:lpstr>
      <vt:lpstr> 3. Other Projects </vt:lpstr>
      <vt:lpstr> 3- Cost Estimation  </vt:lpstr>
      <vt:lpstr>Ⅲ. Cost Estimation </vt:lpstr>
      <vt:lpstr> 1. Transportation Projects </vt:lpstr>
      <vt:lpstr>2. Water Resources Projects</vt:lpstr>
      <vt:lpstr> 3. Other Projects </vt:lpstr>
      <vt:lpstr> 4. Calculation Standards for Land Acquisition Costs </vt:lpstr>
      <vt:lpstr> 5. Calculation Standards for Contingency Reserves </vt:lpstr>
      <vt:lpstr> 4- Economic Feasibility Evaluation  </vt:lpstr>
      <vt:lpstr>Economic Feasibility Evaluation </vt:lpstr>
      <vt:lpstr>1. Analysis Methods </vt:lpstr>
      <vt:lpstr>2. Social Discount Rate </vt:lpstr>
      <vt:lpstr>3. Processing of Transfer Payments Including Taxes </vt:lpstr>
      <vt:lpstr>4. Base Day of Analysis, Period of Analysis, Etc. </vt:lpstr>
      <vt:lpstr>5. Processing of Salvage Value </vt:lpstr>
      <vt:lpstr>6. Sensitivity Analysis </vt:lpstr>
      <vt:lpstr> 5- Ways to Attract Private Investment  </vt:lpstr>
      <vt:lpstr>1. Background and Purpose of Review </vt:lpstr>
      <vt:lpstr>2. Review of the Possibility of Private Investment at the Step of Preliminary Feasibility Study </vt:lpstr>
      <vt:lpstr>6- Financial Feasibility Analysis  </vt:lpstr>
      <vt:lpstr> 6- Financial Feasibility Analysis  </vt:lpstr>
      <vt:lpstr> 1. Comparison between Economic Feasibility Analysis and Financial Feasibility Analysis </vt:lpstr>
      <vt:lpstr> 2. Basic Assumptions </vt:lpstr>
      <vt:lpstr>3. Analysis Methods </vt:lpstr>
      <vt:lpstr>4. Cost &amp; Income Estimation and Feasibility Analysis</vt:lpstr>
      <vt:lpstr>5. Financial Discount Rate Calculation</vt:lpstr>
      <vt:lpstr>6. Calculation of a Minimum Rate of Government Financial Support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76</cp:revision>
  <dcterms:created xsi:type="dcterms:W3CDTF">2020-10-15T07:04:09Z</dcterms:created>
  <dcterms:modified xsi:type="dcterms:W3CDTF">2021-09-05T06:31:31Z</dcterms:modified>
</cp:coreProperties>
</file>