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569" r:id="rId2"/>
    <p:sldId id="570" r:id="rId3"/>
    <p:sldId id="668" r:id="rId4"/>
    <p:sldId id="669" r:id="rId5"/>
    <p:sldId id="674" r:id="rId6"/>
    <p:sldId id="632" r:id="rId7"/>
    <p:sldId id="633" r:id="rId8"/>
    <p:sldId id="634" r:id="rId9"/>
    <p:sldId id="672" r:id="rId10"/>
    <p:sldId id="636" r:id="rId11"/>
    <p:sldId id="629" r:id="rId12"/>
    <p:sldId id="637" r:id="rId13"/>
    <p:sldId id="582" r:id="rId14"/>
    <p:sldId id="638" r:id="rId15"/>
    <p:sldId id="641" r:id="rId16"/>
    <p:sldId id="670" r:id="rId17"/>
    <p:sldId id="673" r:id="rId18"/>
    <p:sldId id="643" r:id="rId19"/>
    <p:sldId id="642" r:id="rId20"/>
    <p:sldId id="644" r:id="rId21"/>
    <p:sldId id="645" r:id="rId22"/>
    <p:sldId id="646" r:id="rId23"/>
    <p:sldId id="647" r:id="rId24"/>
    <p:sldId id="675" r:id="rId25"/>
    <p:sldId id="651" r:id="rId26"/>
    <p:sldId id="653" r:id="rId27"/>
    <p:sldId id="654" r:id="rId28"/>
    <p:sldId id="652" r:id="rId29"/>
    <p:sldId id="655" r:id="rId30"/>
    <p:sldId id="666" r:id="rId31"/>
    <p:sldId id="640" r:id="rId32"/>
    <p:sldId id="649" r:id="rId33"/>
    <p:sldId id="658" r:id="rId34"/>
    <p:sldId id="660" r:id="rId35"/>
    <p:sldId id="659" r:id="rId36"/>
    <p:sldId id="661" r:id="rId37"/>
    <p:sldId id="580" r:id="rId38"/>
    <p:sldId id="671" r:id="rId39"/>
    <p:sldId id="662" r:id="rId40"/>
    <p:sldId id="663" r:id="rId41"/>
    <p:sldId id="664" r:id="rId42"/>
    <p:sldId id="665" r:id="rId43"/>
    <p:sldId id="656" r:id="rId44"/>
    <p:sldId id="657" r:id="rId45"/>
    <p:sldId id="650" r:id="rId46"/>
    <p:sldId id="667" r:id="rId47"/>
    <p:sldId id="627" r:id="rId48"/>
    <p:sldId id="62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83F"/>
    <a:srgbClr val="E0AA87"/>
    <a:srgbClr val="4472C4"/>
    <a:srgbClr val="66CCFF"/>
    <a:srgbClr val="ED7D31"/>
    <a:srgbClr val="AFECFF"/>
    <a:srgbClr val="35A8E0"/>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4.xml"/><Relationship Id="rId6" Type="http://schemas.microsoft.com/office/2007/relationships/hdphoto" Target="../media/hdphoto5.wdp"/><Relationship Id="rId5" Type="http://schemas.openxmlformats.org/officeDocument/2006/relationships/image" Target="../media/image13.png"/><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trainingcoursematerial.com/free-assessment-tools/vak-learning-styles-questionnaire"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7.wdp"/></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4.xml"/><Relationship Id="rId6" Type="http://schemas.microsoft.com/office/2007/relationships/hdphoto" Target="../media/hdphoto9.wdp"/><Relationship Id="rId5" Type="http://schemas.openxmlformats.org/officeDocument/2006/relationships/image" Target="../media/image20.png"/><Relationship Id="rId4" Type="http://schemas.microsoft.com/office/2007/relationships/hdphoto" Target="../media/hdphoto8.wdp"/></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22.gif"/></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3.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0.wdp"/><Relationship Id="rId4" Type="http://schemas.openxmlformats.org/officeDocument/2006/relationships/image" Target="../media/image24.svg"/><Relationship Id="rId9"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484777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40080" y="1259888"/>
            <a:ext cx="11029950" cy="5207829"/>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r" rtl="1" eaLnBrk="1" hangingPunct="1">
              <a:lnSpc>
                <a:spcPct val="150000"/>
              </a:lnSpc>
              <a:buNone/>
            </a:pPr>
            <a:r>
              <a:rPr lang="ar-EG" altLang="en-US" sz="3200" b="1" dirty="0"/>
              <a:t>‫</a:t>
            </a:r>
            <a:r>
              <a:rPr lang="ar-EG" altLang="en-US" sz="3200" b="1" dirty="0">
                <a:solidFill>
                  <a:srgbClr val="4472C4"/>
                </a:solidFill>
              </a:rPr>
              <a:t>الفكرة‪،</a:t>
            </a:r>
            <a:r>
              <a:rPr lang="en-US" altLang="en-US" sz="3200" b="1" dirty="0">
                <a:solidFill>
                  <a:srgbClr val="4472C4"/>
                </a:solidFill>
              </a:rPr>
              <a:t> </a:t>
            </a:r>
            <a:endParaRPr lang="ar-EG" altLang="en-US" sz="3200" b="1" dirty="0">
              <a:solidFill>
                <a:srgbClr val="4472C4"/>
              </a:solidFill>
            </a:endParaRPr>
          </a:p>
          <a:p>
            <a:pPr marL="0" indent="0" algn="r" rtl="1" eaLnBrk="1" hangingPunct="1">
              <a:lnSpc>
                <a:spcPct val="150000"/>
              </a:lnSpc>
              <a:buNone/>
            </a:pPr>
            <a:r>
              <a:rPr lang="ar-EG" altLang="en-US" sz="3200" b="1" dirty="0">
                <a:solidFill>
                  <a:srgbClr val="CD783F"/>
                </a:solidFill>
              </a:rPr>
              <a:t>‬</a:t>
            </a:r>
            <a:endParaRPr lang="en-US" altLang="en-US" sz="3200" b="1" dirty="0">
              <a:solidFill>
                <a:srgbClr val="CD783F"/>
              </a:solidFill>
            </a:endParaRPr>
          </a:p>
          <a:p>
            <a:pPr marL="0" indent="0" algn="r" rtl="1" eaLnBrk="1" hangingPunct="1">
              <a:lnSpc>
                <a:spcPct val="150000"/>
              </a:lnSpc>
              <a:buNone/>
            </a:pPr>
            <a:r>
              <a:rPr lang="ar-EG" altLang="en-US" sz="3200" b="1" dirty="0">
                <a:solidFill>
                  <a:srgbClr val="CD783F"/>
                </a:solidFill>
              </a:rPr>
              <a:t>القناعة‪،</a:t>
            </a:r>
          </a:p>
          <a:p>
            <a:pPr marL="0" indent="0" algn="r" rtl="1" eaLnBrk="1" hangingPunct="1">
              <a:lnSpc>
                <a:spcPct val="150000"/>
              </a:lnSpc>
              <a:buNone/>
            </a:pPr>
            <a:r>
              <a:rPr lang="ar-EG" altLang="en-US" sz="3200" b="1" dirty="0"/>
              <a:t>‬</a:t>
            </a:r>
            <a:endParaRPr lang="en-US" altLang="en-US" sz="3200" b="1" dirty="0"/>
          </a:p>
          <a:p>
            <a:pPr marL="0" indent="0" algn="r" rtl="1" eaLnBrk="1" hangingPunct="1">
              <a:lnSpc>
                <a:spcPct val="150000"/>
              </a:lnSpc>
              <a:buNone/>
            </a:pPr>
            <a:endParaRPr lang="en-US" altLang="en-US" sz="3200" b="1" dirty="0"/>
          </a:p>
          <a:p>
            <a:pPr marL="0" indent="0" algn="r" rtl="1" eaLnBrk="1" hangingPunct="1">
              <a:lnSpc>
                <a:spcPct val="150000"/>
              </a:lnSpc>
              <a:buNone/>
            </a:pPr>
            <a:r>
              <a:rPr lang="ar-EG" altLang="en-US" sz="3200" b="1" dirty="0">
                <a:solidFill>
                  <a:srgbClr val="4472C4"/>
                </a:solidFill>
              </a:rPr>
              <a:t>القرار‪،</a:t>
            </a:r>
          </a:p>
          <a:p>
            <a:pPr marL="0" indent="0" algn="r" rtl="1" eaLnBrk="1" hangingPunct="1">
              <a:lnSpc>
                <a:spcPct val="150000"/>
              </a:lnSpc>
              <a:buNone/>
            </a:pPr>
            <a:r>
              <a:rPr lang="ar-EG" altLang="en-US" sz="3200" b="1" dirty="0"/>
              <a:t>‬</a:t>
            </a:r>
            <a:endParaRPr lang="en-US"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D74FE09-39BA-53FC-D3F7-0396B59E9972}"/>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14312"/>
          <a:stretch/>
        </p:blipFill>
        <p:spPr>
          <a:xfrm>
            <a:off x="767794" y="1954528"/>
            <a:ext cx="9941897" cy="788670"/>
          </a:xfrm>
          <a:prstGeom prst="rect">
            <a:avLst/>
          </a:prstGeom>
        </p:spPr>
      </p:pic>
      <p:pic>
        <p:nvPicPr>
          <p:cNvPr id="11" name="Picture 10" descr="A close up of a text&#10;&#10;Description automatically generated">
            <a:extLst>
              <a:ext uri="{FF2B5EF4-FFF2-40B4-BE49-F238E27FC236}">
                <a16:creationId xmlns:a16="http://schemas.microsoft.com/office/drawing/2014/main" id="{D5BC0075-7318-F425-4062-7983642FDCCE}"/>
              </a:ext>
            </a:extLst>
          </p:cNvPr>
          <p:cNvPicPr>
            <a:picLocks noChangeAspect="1"/>
          </p:cNvPicPr>
          <p:nvPr/>
        </p:nvPicPr>
        <p:blipFill>
          <a:blip r:embed="rId5">
            <a:duotone>
              <a:schemeClr val="accent2">
                <a:shade val="45000"/>
                <a:satMod val="135000"/>
              </a:schemeClr>
              <a:prstClr val="white"/>
            </a:duotone>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val="0"/>
              </a:ext>
            </a:extLst>
          </a:blip>
          <a:stretch>
            <a:fillRect/>
          </a:stretch>
        </p:blipFill>
        <p:spPr>
          <a:xfrm>
            <a:off x="640080" y="2648974"/>
            <a:ext cx="10196954" cy="1524852"/>
          </a:xfrm>
          <a:prstGeom prst="rect">
            <a:avLst/>
          </a:prstGeom>
        </p:spPr>
      </p:pic>
      <p:sp>
        <p:nvSpPr>
          <p:cNvPr id="12" name="Explosion: 8 Points 11">
            <a:extLst>
              <a:ext uri="{FF2B5EF4-FFF2-40B4-BE49-F238E27FC236}">
                <a16:creationId xmlns:a16="http://schemas.microsoft.com/office/drawing/2014/main" id="{DA8F744C-19C2-EC11-4919-A5F6C999ECAD}"/>
              </a:ext>
            </a:extLst>
          </p:cNvPr>
          <p:cNvSpPr/>
          <p:nvPr/>
        </p:nvSpPr>
        <p:spPr>
          <a:xfrm>
            <a:off x="4230679" y="16471"/>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pic>
        <p:nvPicPr>
          <p:cNvPr id="14" name="Picture 13" descr="A close up of a text&#10;&#10;Description automatically generated">
            <a:extLst>
              <a:ext uri="{FF2B5EF4-FFF2-40B4-BE49-F238E27FC236}">
                <a16:creationId xmlns:a16="http://schemas.microsoft.com/office/drawing/2014/main" id="{50133F1F-0FCC-806B-6B19-6CAA3D04F69F}"/>
              </a:ext>
            </a:extLst>
          </p:cNvPr>
          <p:cNvPicPr>
            <a:picLocks noChangeAspect="1"/>
          </p:cNvPicPr>
          <p:nvPr/>
        </p:nvPicPr>
        <p:blipFill>
          <a:blip r:embed="rId7">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112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767794" y="4637932"/>
            <a:ext cx="10037644" cy="1339958"/>
          </a:xfrm>
          <a:prstGeom prst="rect">
            <a:avLst/>
          </a:prstGeom>
        </p:spPr>
      </p:pic>
    </p:spTree>
    <p:extLst>
      <p:ext uri="{BB962C8B-B14F-4D97-AF65-F5344CB8AC3E}">
        <p14:creationId xmlns:p14="http://schemas.microsoft.com/office/powerpoint/2010/main" val="3509073126"/>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0FBF5-3B07-18FC-293C-38CD4F600B50}"/>
            </a:ext>
          </a:extLst>
        </p:cNvPr>
        <p:cNvGrpSpPr/>
        <p:nvPr/>
      </p:nvGrpSpPr>
      <p:grpSpPr>
        <a:xfrm>
          <a:off x="0" y="0"/>
          <a:ext cx="0" cy="0"/>
          <a:chOff x="0" y="0"/>
          <a:chExt cx="0" cy="0"/>
        </a:xfrm>
      </p:grpSpPr>
      <p:sp>
        <p:nvSpPr>
          <p:cNvPr id="6148" name="Rectangle 3">
            <a:extLst>
              <a:ext uri="{FF2B5EF4-FFF2-40B4-BE49-F238E27FC236}">
                <a16:creationId xmlns:a16="http://schemas.microsoft.com/office/drawing/2014/main" id="{B48DEBD4-12BC-B290-0D7F-58FEC3207F4B}"/>
              </a:ext>
            </a:extLst>
          </p:cNvPr>
          <p:cNvSpPr>
            <a:spLocks noGrp="1" noChangeArrowheads="1"/>
          </p:cNvSpPr>
          <p:nvPr>
            <p:ph type="body" sz="half" idx="1"/>
          </p:nvPr>
        </p:nvSpPr>
        <p:spPr>
          <a:xfrm>
            <a:off x="640080" y="1259888"/>
            <a:ext cx="11029950" cy="5207829"/>
          </a:xfrm>
          <a:solidFill>
            <a:schemeClr val="bg1"/>
          </a:solidFill>
        </p:spPr>
        <p:txBody>
          <a:bodyPr>
            <a:normAutofit/>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r" rtl="1" eaLnBrk="1" hangingPunct="1">
              <a:lnSpc>
                <a:spcPct val="150000"/>
              </a:lnSpc>
              <a:buNone/>
            </a:pPr>
            <a:r>
              <a:rPr lang="ar-EG" altLang="en-US" sz="3200" b="1" dirty="0"/>
              <a:t>‫</a:t>
            </a:r>
            <a:r>
              <a:rPr lang="ar-EG" altLang="en-US" sz="3200" b="1" dirty="0">
                <a:solidFill>
                  <a:srgbClr val="4472C4"/>
                </a:solidFill>
              </a:rPr>
              <a:t>التصرف</a:t>
            </a:r>
            <a:r>
              <a:rPr lang="ar-EG" altLang="en-US" sz="3200" b="1" dirty="0"/>
              <a:t>‪،</a:t>
            </a:r>
            <a:endParaRPr lang="en-US" altLang="en-US" sz="3200" b="1" dirty="0"/>
          </a:p>
          <a:p>
            <a:pPr marL="0" indent="0" algn="r" rtl="1" eaLnBrk="1" hangingPunct="1">
              <a:lnSpc>
                <a:spcPct val="150000"/>
              </a:lnSpc>
              <a:buNone/>
            </a:pPr>
            <a:endParaRPr lang="ar-EG" altLang="en-US" sz="3200" b="1" dirty="0"/>
          </a:p>
          <a:p>
            <a:pPr marL="0" indent="0" algn="r" rtl="1" eaLnBrk="1" hangingPunct="1">
              <a:lnSpc>
                <a:spcPct val="150000"/>
              </a:lnSpc>
              <a:buNone/>
            </a:pPr>
            <a:r>
              <a:rPr lang="ar-EG" altLang="en-US" sz="3200" b="1" dirty="0">
                <a:solidFill>
                  <a:srgbClr val="CD783F"/>
                </a:solidFill>
              </a:rPr>
              <a:t>‬السلوك‪،</a:t>
            </a:r>
            <a:endParaRPr lang="en-US" altLang="en-US" sz="3200" b="1" dirty="0">
              <a:solidFill>
                <a:srgbClr val="CD783F"/>
              </a:solidFill>
            </a:endParaRPr>
          </a:p>
          <a:p>
            <a:pPr marL="0" indent="0" algn="r" rtl="1" eaLnBrk="1" hangingPunct="1">
              <a:lnSpc>
                <a:spcPct val="150000"/>
              </a:lnSpc>
              <a:buNone/>
            </a:pPr>
            <a:endParaRPr lang="ar-EG" altLang="en-US" sz="3200" b="1" dirty="0"/>
          </a:p>
          <a:p>
            <a:pPr marL="0" indent="0" algn="r" rtl="1" eaLnBrk="1" hangingPunct="1">
              <a:lnSpc>
                <a:spcPct val="150000"/>
              </a:lnSpc>
              <a:buNone/>
            </a:pPr>
            <a:r>
              <a:rPr lang="ar-EG" altLang="en-US" sz="3200" b="1" dirty="0"/>
              <a:t>‬</a:t>
            </a:r>
            <a:r>
              <a:rPr lang="ar-EG" altLang="en-US" sz="3200" b="1" dirty="0">
                <a:solidFill>
                  <a:srgbClr val="4472C4"/>
                </a:solidFill>
              </a:rPr>
              <a:t>التسويق للفكرة</a:t>
            </a:r>
            <a:r>
              <a:rPr lang="ar-EG" altLang="en-US" sz="3200" b="1" dirty="0"/>
              <a:t>‪.‬‬‬‬‬‬‬</a:t>
            </a:r>
          </a:p>
        </p:txBody>
      </p:sp>
      <p:sp>
        <p:nvSpPr>
          <p:cNvPr id="4" name="TextBox 3">
            <a:extLst>
              <a:ext uri="{FF2B5EF4-FFF2-40B4-BE49-F238E27FC236}">
                <a16:creationId xmlns:a16="http://schemas.microsoft.com/office/drawing/2014/main" id="{ACFADA06-54FA-B227-AF40-96B2154CE417}"/>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655D7A41-498C-A145-8B7F-F421D80ED96C}"/>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A5883D07-E155-DD24-3F8D-5432C67932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C30B63F8-8A46-8DC1-EBCF-D458BF90A56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2B37DEC-FD8C-F897-B1EF-51DEEA26FDE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C22035B-16DD-D05D-197A-480A9F0F7CB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Explosion: 8 Points 11">
            <a:extLst>
              <a:ext uri="{FF2B5EF4-FFF2-40B4-BE49-F238E27FC236}">
                <a16:creationId xmlns:a16="http://schemas.microsoft.com/office/drawing/2014/main" id="{9543FB1E-0487-25B2-C374-10AFD87E0D07}"/>
              </a:ext>
            </a:extLst>
          </p:cNvPr>
          <p:cNvSpPr/>
          <p:nvPr/>
        </p:nvSpPr>
        <p:spPr>
          <a:xfrm>
            <a:off x="4230679" y="16471"/>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grpSp>
        <p:nvGrpSpPr>
          <p:cNvPr id="16" name="Group 15">
            <a:extLst>
              <a:ext uri="{FF2B5EF4-FFF2-40B4-BE49-F238E27FC236}">
                <a16:creationId xmlns:a16="http://schemas.microsoft.com/office/drawing/2014/main" id="{CBE60BD0-A78C-5106-908D-F1B466C27255}"/>
              </a:ext>
            </a:extLst>
          </p:cNvPr>
          <p:cNvGrpSpPr/>
          <p:nvPr/>
        </p:nvGrpSpPr>
        <p:grpSpPr>
          <a:xfrm>
            <a:off x="689422" y="2123379"/>
            <a:ext cx="9614300" cy="849208"/>
            <a:chOff x="689422" y="2226249"/>
            <a:chExt cx="9614300" cy="849208"/>
          </a:xfrm>
        </p:grpSpPr>
        <p:pic>
          <p:nvPicPr>
            <p:cNvPr id="10" name="Picture 9">
              <a:extLst>
                <a:ext uri="{FF2B5EF4-FFF2-40B4-BE49-F238E27FC236}">
                  <a16:creationId xmlns:a16="http://schemas.microsoft.com/office/drawing/2014/main" id="{476DEEA8-E1FA-FA4F-BDDF-D31F3D5567DA}"/>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t="8667" b="-1"/>
            <a:stretch/>
          </p:blipFill>
          <p:spPr>
            <a:xfrm>
              <a:off x="689422" y="2226249"/>
              <a:ext cx="9614300" cy="722751"/>
            </a:xfrm>
            <a:prstGeom prst="rect">
              <a:avLst/>
            </a:prstGeom>
          </p:spPr>
        </p:pic>
        <p:sp>
          <p:nvSpPr>
            <p:cNvPr id="15" name="Rectangle 14">
              <a:extLst>
                <a:ext uri="{FF2B5EF4-FFF2-40B4-BE49-F238E27FC236}">
                  <a16:creationId xmlns:a16="http://schemas.microsoft.com/office/drawing/2014/main" id="{E9F9EB94-5B36-0F3A-41E0-8D6C3CBC155F}"/>
                </a:ext>
              </a:extLst>
            </p:cNvPr>
            <p:cNvSpPr/>
            <p:nvPr/>
          </p:nvSpPr>
          <p:spPr>
            <a:xfrm>
              <a:off x="834436" y="2675347"/>
              <a:ext cx="4617673" cy="40011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extLst>
              <a:ext uri="{FF2B5EF4-FFF2-40B4-BE49-F238E27FC236}">
                <a16:creationId xmlns:a16="http://schemas.microsoft.com/office/drawing/2014/main" id="{2463058F-7FDD-C77F-22E3-AA3F4BEC40A5}"/>
              </a:ext>
            </a:extLst>
          </p:cNvPr>
          <p:cNvPicPr>
            <a:picLocks noChangeAspect="1"/>
          </p:cNvPicPr>
          <p:nvPr/>
        </p:nvPicPr>
        <p:blipFill>
          <a:blip r:embed="rId5">
            <a:duotone>
              <a:schemeClr val="accent1">
                <a:shade val="45000"/>
                <a:satMod val="135000"/>
              </a:schemeClr>
              <a:prstClr val="white"/>
            </a:duotone>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1186185" y="5762791"/>
            <a:ext cx="8110555" cy="400110"/>
          </a:xfrm>
          <a:prstGeom prst="rect">
            <a:avLst/>
          </a:prstGeom>
        </p:spPr>
      </p:pic>
      <p:pic>
        <p:nvPicPr>
          <p:cNvPr id="20" name="Picture 19" descr="A close up of a text&#10;&#10;Description automatically generated">
            <a:extLst>
              <a:ext uri="{FF2B5EF4-FFF2-40B4-BE49-F238E27FC236}">
                <a16:creationId xmlns:a16="http://schemas.microsoft.com/office/drawing/2014/main" id="{4253153F-7A4A-924D-080D-D92FC0FE05AF}"/>
              </a:ext>
            </a:extLst>
          </p:cNvPr>
          <p:cNvPicPr>
            <a:picLocks noChangeAspect="1"/>
          </p:cNvPicPr>
          <p:nvPr/>
        </p:nvPicPr>
        <p:blipFill>
          <a:blip r:embed="rId7">
            <a:duotone>
              <a:schemeClr val="accent2">
                <a:shade val="45000"/>
                <a:satMod val="135000"/>
              </a:schemeClr>
              <a:prstClr val="white"/>
            </a:duotone>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tretch>
            <a:fillRect/>
          </a:stretch>
        </p:blipFill>
        <p:spPr>
          <a:xfrm>
            <a:off x="716747" y="3556856"/>
            <a:ext cx="9719684" cy="1598074"/>
          </a:xfrm>
          <a:prstGeom prst="rect">
            <a:avLst/>
          </a:prstGeom>
        </p:spPr>
      </p:pic>
    </p:spTree>
    <p:extLst>
      <p:ext uri="{BB962C8B-B14F-4D97-AF65-F5344CB8AC3E}">
        <p14:creationId xmlns:p14="http://schemas.microsoft.com/office/powerpoint/2010/main" val="9071153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49543-A02E-FBA0-A10A-6555C7B35C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CE3CEE4-B016-9988-B438-DBBF19921F10}"/>
              </a:ext>
            </a:extLst>
          </p:cNvPr>
          <p:cNvSpPr/>
          <p:nvPr/>
        </p:nvSpPr>
        <p:spPr>
          <a:xfrm>
            <a:off x="1133854" y="1302680"/>
            <a:ext cx="10468866"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7A94CD0-2A35-3B76-65A6-CC1759149D6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8B574FF-0B61-73C0-3E85-D21F5059C7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5BA08F2-82A2-C24B-6B22-98AE0A0BC5A7}"/>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64BEAB07-148E-D5C1-CCB5-857FB4134C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B046CA6-A752-3470-83F9-F6FE372AFB6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A44AE54-EEFF-E3B9-8E6E-D5500D18FF0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2" descr="كيف تتعلم فن الاقناع في خطوات سهلة وبسيطة ؟">
            <a:extLst>
              <a:ext uri="{FF2B5EF4-FFF2-40B4-BE49-F238E27FC236}">
                <a16:creationId xmlns:a16="http://schemas.microsoft.com/office/drawing/2014/main" id="{CA5DC607-90E2-8274-E915-0DA1589046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2264571"/>
            <a:ext cx="4876800" cy="2743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D64FEE5-BDEE-49F6-3085-207E8433F0AB}"/>
              </a:ext>
            </a:extLst>
          </p:cNvPr>
          <p:cNvSpPr txBox="1"/>
          <p:nvPr/>
        </p:nvSpPr>
        <p:spPr>
          <a:xfrm>
            <a:off x="3144731" y="63179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مناقشة</a:t>
            </a:r>
          </a:p>
        </p:txBody>
      </p:sp>
      <p:sp>
        <p:nvSpPr>
          <p:cNvPr id="13" name="TextBox 12">
            <a:extLst>
              <a:ext uri="{FF2B5EF4-FFF2-40B4-BE49-F238E27FC236}">
                <a16:creationId xmlns:a16="http://schemas.microsoft.com/office/drawing/2014/main" id="{C97CCE58-085C-F5C7-A261-4BE9814AD53E}"/>
              </a:ext>
            </a:extLst>
          </p:cNvPr>
          <p:cNvSpPr txBox="1"/>
          <p:nvPr/>
        </p:nvSpPr>
        <p:spPr>
          <a:xfrm>
            <a:off x="6219401" y="2296474"/>
            <a:ext cx="5383319" cy="1323439"/>
          </a:xfrm>
          <a:prstGeom prst="rect">
            <a:avLst/>
          </a:prstGeom>
          <a:noFill/>
        </p:spPr>
        <p:txBody>
          <a:bodyPr wrap="square" rtlCol="0">
            <a:spAutoFit/>
          </a:bodyPr>
          <a:lstStyle/>
          <a:p>
            <a:pPr algn="ctr" rtl="1"/>
            <a:r>
              <a:rPr lang="ar-EG" sz="4000" b="1" dirty="0">
                <a:solidFill>
                  <a:schemeClr val="accent2">
                    <a:lumMod val="75000"/>
                  </a:schemeClr>
                </a:solidFill>
                <a:latin typeface="Times New Roman" panose="02020603050405020304" pitchFamily="18" charset="0"/>
                <a:cs typeface="Times New Roman" panose="02020603050405020304" pitchFamily="18" charset="0"/>
              </a:rPr>
              <a:t>اذكر لنا موقف حدث لك كنت فيه المقنع أو المقتنع، كيف حدث؟</a:t>
            </a:r>
          </a:p>
        </p:txBody>
      </p:sp>
      <p:sp>
        <p:nvSpPr>
          <p:cNvPr id="14" name="TextBox 13">
            <a:extLst>
              <a:ext uri="{FF2B5EF4-FFF2-40B4-BE49-F238E27FC236}">
                <a16:creationId xmlns:a16="http://schemas.microsoft.com/office/drawing/2014/main" id="{77772F1C-E04F-4DDE-16FB-5699531B2D71}"/>
              </a:ext>
            </a:extLst>
          </p:cNvPr>
          <p:cNvSpPr txBox="1"/>
          <p:nvPr/>
        </p:nvSpPr>
        <p:spPr>
          <a:xfrm>
            <a:off x="6408757" y="3985057"/>
            <a:ext cx="5041987" cy="1200329"/>
          </a:xfrm>
          <a:prstGeom prst="rect">
            <a:avLst/>
          </a:prstGeom>
          <a:noFill/>
        </p:spPr>
        <p:txBody>
          <a:bodyPr wrap="square" rtlCol="0">
            <a:spAutoFit/>
          </a:bodyPr>
          <a:lstStyle/>
          <a:p>
            <a:pPr algn="ctr" rtl="1"/>
            <a:r>
              <a:rPr lang="ar-EG" sz="3600" b="1" dirty="0">
                <a:solidFill>
                  <a:srgbClr val="4472C4"/>
                </a:solidFill>
                <a:latin typeface="Times New Roman" panose="02020603050405020304" pitchFamily="18" charset="0"/>
                <a:cs typeface="Times New Roman" panose="02020603050405020304" pitchFamily="18" charset="0"/>
              </a:rPr>
              <a:t>وضح العلاقة بين الفكرة وأسلوب عرضها بغرض الإقناع؟</a:t>
            </a:r>
          </a:p>
        </p:txBody>
      </p:sp>
    </p:spTree>
    <p:extLst>
      <p:ext uri="{BB962C8B-B14F-4D97-AF65-F5344CB8AC3E}">
        <p14:creationId xmlns:p14="http://schemas.microsoft.com/office/powerpoint/2010/main" val="106910152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 </a:t>
            </a:r>
          </a:p>
          <a:p>
            <a:pPr marL="0" indent="0" algn="just" rtl="1" eaLnBrk="1" hangingPunct="1">
              <a:lnSpc>
                <a:spcPct val="150000"/>
              </a:lnSpc>
              <a:buNone/>
            </a:pPr>
            <a:r>
              <a:rPr lang="ar-EG" altLang="en-US" sz="3200" b="1" dirty="0"/>
              <a:t>• ‬اختبار الشخصية السمعية والبصرية والحسية</a:t>
            </a:r>
          </a:p>
          <a:p>
            <a:pPr algn="just" eaLnBrk="1" hangingPunct="1">
              <a:lnSpc>
                <a:spcPct val="150000"/>
              </a:lnSpc>
              <a:buFont typeface="Wingdings" panose="05000000000000000000" pitchFamily="2" charset="2"/>
              <a:buChar char="§"/>
            </a:pPr>
            <a:r>
              <a:rPr lang="en-US" altLang="en-US" sz="1800" b="1" dirty="0">
                <a:hlinkClick r:id="rId2"/>
              </a:rPr>
              <a:t>https://trainingcoursematerial.com/free-assessment-tools/vak-learning-styles-questionnaire</a:t>
            </a:r>
            <a:endParaRPr lang="en-US" altLang="en-US" sz="1800" b="1" dirty="0"/>
          </a:p>
          <a:p>
            <a:pPr algn="just" eaLnBrk="1" hangingPunct="1">
              <a:lnSpc>
                <a:spcPct val="150000"/>
              </a:lnSpc>
              <a:buFont typeface="Wingdings" panose="05000000000000000000" pitchFamily="2" charset="2"/>
              <a:buChar char="§"/>
            </a:pP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Explosion: 8 Points 1">
            <a:extLst>
              <a:ext uri="{FF2B5EF4-FFF2-40B4-BE49-F238E27FC236}">
                <a16:creationId xmlns:a16="http://schemas.microsoft.com/office/drawing/2014/main" id="{24EA2B7B-AA49-0664-187F-4798DBDF7D69}"/>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a:t>
            </a:r>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صياغة 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83547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استعملت فيها المشاعر والمفاجأة والتشويق؟‬‬‬</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ar-EG" altLang="en-US" sz="3200" b="1" dirty="0"/>
              <a:t>‫‪ </a:t>
            </a:r>
            <a:r>
              <a:rPr lang="en-US" altLang="en-US" sz="3200" b="1" dirty="0"/>
              <a:t>o‬</a:t>
            </a:r>
            <a:r>
              <a:rPr lang="ar-EG" altLang="en-US" sz="3200" b="1" dirty="0"/>
              <a:t>هل تجيب على لماذا؟‬‬‬</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كيف أزيد مصداقية الفكرة؟‬‬‬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27697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أين تقع الفكرة من قوى التنافس؟‬‬‬</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صياغتها تصويرية؟ مبسطة؟ مختصرة؟‬‬‬</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تم توظيف الأسلوب القصصي فيها؟‬‬‬</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78621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a:t>
            </a: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19853DD-382A-48E5-0944-FB493BA02B0C}"/>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32533" t="29957" r="8669" b="9437"/>
          <a:stretch/>
        </p:blipFill>
        <p:spPr>
          <a:xfrm>
            <a:off x="1593628" y="1141594"/>
            <a:ext cx="9115907" cy="5285314"/>
          </a:xfrm>
          <a:prstGeom prst="rect">
            <a:avLst/>
          </a:prstGeom>
        </p:spPr>
      </p:pic>
      <p:sp>
        <p:nvSpPr>
          <p:cNvPr id="10" name="Explosion: 8 Points 9">
            <a:extLst>
              <a:ext uri="{FF2B5EF4-FFF2-40B4-BE49-F238E27FC236}">
                <a16:creationId xmlns:a16="http://schemas.microsoft.com/office/drawing/2014/main" id="{FD284D0F-0A8B-080E-1356-9D135249543C}"/>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sp>
        <p:nvSpPr>
          <p:cNvPr id="13" name="TextBox 12">
            <a:extLst>
              <a:ext uri="{FF2B5EF4-FFF2-40B4-BE49-F238E27FC236}">
                <a16:creationId xmlns:a16="http://schemas.microsoft.com/office/drawing/2014/main" id="{DB621B43-9708-55D9-1D0F-51C04B062DFB}"/>
              </a:ext>
            </a:extLst>
          </p:cNvPr>
          <p:cNvSpPr txBox="1"/>
          <p:nvPr/>
        </p:nvSpPr>
        <p:spPr>
          <a:xfrm>
            <a:off x="7983348" y="3450015"/>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1</a:t>
            </a:r>
          </a:p>
        </p:txBody>
      </p:sp>
      <p:sp>
        <p:nvSpPr>
          <p:cNvPr id="14" name="TextBox 13">
            <a:extLst>
              <a:ext uri="{FF2B5EF4-FFF2-40B4-BE49-F238E27FC236}">
                <a16:creationId xmlns:a16="http://schemas.microsoft.com/office/drawing/2014/main" id="{1CAD4D98-F855-0C18-C045-AB63BD87197F}"/>
              </a:ext>
            </a:extLst>
          </p:cNvPr>
          <p:cNvSpPr txBox="1"/>
          <p:nvPr/>
        </p:nvSpPr>
        <p:spPr>
          <a:xfrm>
            <a:off x="7808348" y="1923763"/>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2</a:t>
            </a:r>
          </a:p>
        </p:txBody>
      </p:sp>
      <p:sp>
        <p:nvSpPr>
          <p:cNvPr id="15" name="TextBox 14">
            <a:extLst>
              <a:ext uri="{FF2B5EF4-FFF2-40B4-BE49-F238E27FC236}">
                <a16:creationId xmlns:a16="http://schemas.microsoft.com/office/drawing/2014/main" id="{44B32EF5-28F1-62A5-DFEB-C62EE0594A64}"/>
              </a:ext>
            </a:extLst>
          </p:cNvPr>
          <p:cNvSpPr txBox="1"/>
          <p:nvPr/>
        </p:nvSpPr>
        <p:spPr>
          <a:xfrm>
            <a:off x="1350285" y="4753833"/>
            <a:ext cx="453665" cy="523220"/>
          </a:xfrm>
          <a:prstGeom prst="rect">
            <a:avLst/>
          </a:prstGeom>
          <a:noFill/>
          <a:ln>
            <a:noFill/>
          </a:ln>
        </p:spPr>
        <p:txBody>
          <a:bodyPr wrap="squar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3</a:t>
            </a:r>
          </a:p>
        </p:txBody>
      </p:sp>
      <p:sp>
        <p:nvSpPr>
          <p:cNvPr id="16" name="TextBox 15">
            <a:extLst>
              <a:ext uri="{FF2B5EF4-FFF2-40B4-BE49-F238E27FC236}">
                <a16:creationId xmlns:a16="http://schemas.microsoft.com/office/drawing/2014/main" id="{EE9E3AD4-35B2-1608-EE35-5E23B12E7CC6}"/>
              </a:ext>
            </a:extLst>
          </p:cNvPr>
          <p:cNvSpPr txBox="1"/>
          <p:nvPr/>
        </p:nvSpPr>
        <p:spPr>
          <a:xfrm>
            <a:off x="1345224" y="1839561"/>
            <a:ext cx="367408" cy="523220"/>
          </a:xfrm>
          <a:prstGeom prst="rect">
            <a:avLst/>
          </a:prstGeom>
          <a:noFill/>
          <a:ln>
            <a:noFill/>
          </a:ln>
        </p:spPr>
        <p:txBody>
          <a:bodyPr wrap="none" rtlCol="0">
            <a:spAutoFit/>
          </a:bodyPr>
          <a:lstStyle/>
          <a:p>
            <a:r>
              <a:rPr lang="en-US" sz="2800" dirty="0">
                <a:ln w="0">
                  <a:solidFill>
                    <a:srgbClr val="C00000"/>
                  </a:solidFill>
                </a:ln>
                <a:solidFill>
                  <a:srgbClr val="C00000"/>
                </a:solidFill>
                <a:effectLst>
                  <a:outerShdw blurRad="38100" dist="19050" dir="2700000" algn="tl" rotWithShape="0">
                    <a:schemeClr val="dk1">
                      <a:alpha val="40000"/>
                    </a:schemeClr>
                  </a:outerShdw>
                </a:effectLst>
              </a:rPr>
              <a:t>4</a:t>
            </a:r>
          </a:p>
        </p:txBody>
      </p:sp>
    </p:spTree>
    <p:extLst>
      <p:ext uri="{BB962C8B-B14F-4D97-AF65-F5344CB8AC3E}">
        <p14:creationId xmlns:p14="http://schemas.microsoft.com/office/powerpoint/2010/main" val="289300468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1E33A-6BA2-242B-4411-B5C971AEE150}"/>
            </a:ext>
          </a:extLst>
        </p:cNvPr>
        <p:cNvGrpSpPr/>
        <p:nvPr/>
      </p:nvGrpSpPr>
      <p:grpSpPr>
        <a:xfrm>
          <a:off x="0" y="0"/>
          <a:ext cx="0" cy="0"/>
          <a:chOff x="0" y="0"/>
          <a:chExt cx="0" cy="0"/>
        </a:xfrm>
      </p:grpSpPr>
      <p:sp>
        <p:nvSpPr>
          <p:cNvPr id="6148" name="Rectangle 3">
            <a:extLst>
              <a:ext uri="{FF2B5EF4-FFF2-40B4-BE49-F238E27FC236}">
                <a16:creationId xmlns:a16="http://schemas.microsoft.com/office/drawing/2014/main" id="{A75DDD44-16A9-0F67-B700-9B62B1733937}"/>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a:t>
            </a:r>
            <a:endParaRPr lang="ar-EG" altLang="en-US" sz="1800" b="1" dirty="0"/>
          </a:p>
        </p:txBody>
      </p:sp>
      <p:sp>
        <p:nvSpPr>
          <p:cNvPr id="4" name="TextBox 3">
            <a:extLst>
              <a:ext uri="{FF2B5EF4-FFF2-40B4-BE49-F238E27FC236}">
                <a16:creationId xmlns:a16="http://schemas.microsoft.com/office/drawing/2014/main" id="{99D6F6C6-48C4-CAFC-6580-4B75AD3AFEF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5C03B08F-C2FF-22E6-A547-C096F66F6EA5}"/>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AD8DF359-37F7-7EDF-FD75-A27AD4D6C9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005B962E-C258-F4EF-6AD1-713BB8CE72C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6A29C33-8519-03B2-FD9F-CCC391567FC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F0A6BBC-37ED-EE99-D643-7F428341D13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Explosion: 8 Points 9">
            <a:extLst>
              <a:ext uri="{FF2B5EF4-FFF2-40B4-BE49-F238E27FC236}">
                <a16:creationId xmlns:a16="http://schemas.microsoft.com/office/drawing/2014/main" id="{981E63D5-68C4-C648-402F-7723CC3850AC}"/>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pic>
        <p:nvPicPr>
          <p:cNvPr id="11" name="Picture 10" descr="A screenshot of a computer&#10;&#10;Description automatically generated">
            <a:extLst>
              <a:ext uri="{FF2B5EF4-FFF2-40B4-BE49-F238E27FC236}">
                <a16:creationId xmlns:a16="http://schemas.microsoft.com/office/drawing/2014/main" id="{101C81C2-4D9E-A8F2-43BE-B455692955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3349" y="1572776"/>
            <a:ext cx="4788146" cy="4534133"/>
          </a:xfrm>
          <a:prstGeom prst="rect">
            <a:avLst/>
          </a:prstGeom>
        </p:spPr>
      </p:pic>
      <p:sp>
        <p:nvSpPr>
          <p:cNvPr id="17" name="TextBox 16">
            <a:extLst>
              <a:ext uri="{FF2B5EF4-FFF2-40B4-BE49-F238E27FC236}">
                <a16:creationId xmlns:a16="http://schemas.microsoft.com/office/drawing/2014/main" id="{C27EAE31-05FF-587B-B632-7EC06DE8D4EB}"/>
              </a:ext>
            </a:extLst>
          </p:cNvPr>
          <p:cNvSpPr txBox="1"/>
          <p:nvPr/>
        </p:nvSpPr>
        <p:spPr>
          <a:xfrm>
            <a:off x="4413664" y="612782"/>
            <a:ext cx="3050857" cy="707886"/>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r" rtl="1"/>
            <a:r>
              <a:rPr lang="ar-EG" altLang="en-US" sz="4000" b="1" dirty="0">
                <a:ln/>
                <a:solidFill>
                  <a:srgbClr val="FFFF00"/>
                </a:solidFill>
              </a:rPr>
              <a:t>السرد القصصي</a:t>
            </a:r>
            <a:endParaRPr lang="en-US" sz="4000" b="1" dirty="0">
              <a:ln/>
              <a:solidFill>
                <a:srgbClr val="FFFF00"/>
              </a:solidFill>
            </a:endParaRPr>
          </a:p>
        </p:txBody>
      </p:sp>
      <p:pic>
        <p:nvPicPr>
          <p:cNvPr id="19" name="Picture 18" descr="A green and white sign with white text&#10;&#10;Description automatically generated">
            <a:extLst>
              <a:ext uri="{FF2B5EF4-FFF2-40B4-BE49-F238E27FC236}">
                <a16:creationId xmlns:a16="http://schemas.microsoft.com/office/drawing/2014/main" id="{461650AB-2C8E-5AEB-2B24-584E300C84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7413" y="1699242"/>
            <a:ext cx="4597636" cy="2705239"/>
          </a:xfrm>
          <a:prstGeom prst="rect">
            <a:avLst/>
          </a:prstGeom>
        </p:spPr>
      </p:pic>
      <p:sp>
        <p:nvSpPr>
          <p:cNvPr id="20" name="TextBox 19">
            <a:extLst>
              <a:ext uri="{FF2B5EF4-FFF2-40B4-BE49-F238E27FC236}">
                <a16:creationId xmlns:a16="http://schemas.microsoft.com/office/drawing/2014/main" id="{D6CFBDAB-0BB3-0304-AB87-1B97653BD6AA}"/>
              </a:ext>
            </a:extLst>
          </p:cNvPr>
          <p:cNvSpPr txBox="1"/>
          <p:nvPr/>
        </p:nvSpPr>
        <p:spPr>
          <a:xfrm>
            <a:off x="1282205" y="4963307"/>
            <a:ext cx="4390946" cy="584775"/>
          </a:xfrm>
          <a:prstGeom prst="rect">
            <a:avLst/>
          </a:prstGeom>
          <a:solidFill>
            <a:schemeClr val="tx1"/>
          </a:solidFill>
        </p:spPr>
        <p:txBody>
          <a:bodyPr wrap="none" rtlCol="0">
            <a:spAutoFit/>
          </a:bodyPr>
          <a:lstStyle/>
          <a:p>
            <a:pPr algn="r" rtl="1"/>
            <a:r>
              <a:rPr lang="ar-EG" sz="3200" b="1" dirty="0">
                <a:ln w="0"/>
                <a:solidFill>
                  <a:srgbClr val="FFFF00"/>
                </a:solidFill>
                <a:effectLst>
                  <a:outerShdw blurRad="38100" dist="19050" dir="2700000" algn="tl" rotWithShape="0">
                    <a:schemeClr val="dk1">
                      <a:alpha val="40000"/>
                    </a:schemeClr>
                  </a:outerShdw>
                </a:effectLst>
              </a:rPr>
              <a:t>اختصر كلامك وابتعد عن الحشو</a:t>
            </a:r>
            <a:endParaRPr lang="en-US" sz="3200" b="1" dirty="0">
              <a:ln w="0"/>
              <a:solidFill>
                <a:srgbClr val="FFFF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6708851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مبادئ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74690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أستمع؟ وهل عندي قابلية الاقتناع؟‬‬‬</a:t>
            </a:r>
          </a:p>
          <a:p>
            <a:pPr marL="0" indent="0" algn="ctr" rtl="1" eaLnBrk="1" hangingPunct="1">
              <a:lnSpc>
                <a:spcPct val="150000"/>
              </a:lnSpc>
              <a:buNone/>
            </a:pPr>
            <a:r>
              <a:rPr lang="en-US" altLang="en-US" sz="3200" b="1" dirty="0"/>
              <a:t>o‬</a:t>
            </a:r>
            <a:r>
              <a:rPr lang="ar-EG" altLang="en-US" sz="3200" b="1" dirty="0"/>
              <a:t>هل أوازن بين الأخلاق والمشاعر والمنطق؟‬‬‬</a:t>
            </a:r>
          </a:p>
          <a:p>
            <a:pPr marL="0" indent="0" algn="ctr" rtl="1" eaLnBrk="1" hangingPunct="1">
              <a:lnSpc>
                <a:spcPct val="150000"/>
              </a:lnSpc>
              <a:buNone/>
            </a:pPr>
            <a:r>
              <a:rPr lang="en-US" altLang="en-US" sz="3200" b="1" dirty="0"/>
              <a:t> ‫‪ o‬</a:t>
            </a:r>
            <a:r>
              <a:rPr lang="ar-EG" altLang="en-US" sz="3200" b="1" dirty="0"/>
              <a:t>هل أستعمل الندرة والتناغم والاتساق؟‬‬</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4EF321D-DF6E-91DD-168F-C67261EED584}"/>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112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1056904" y="5025593"/>
            <a:ext cx="9687296" cy="335545"/>
          </a:xfrm>
          <a:prstGeom prst="rect">
            <a:avLst/>
          </a:prstGeom>
        </p:spPr>
      </p:pic>
      <p:grpSp>
        <p:nvGrpSpPr>
          <p:cNvPr id="13" name="Group 12">
            <a:extLst>
              <a:ext uri="{FF2B5EF4-FFF2-40B4-BE49-F238E27FC236}">
                <a16:creationId xmlns:a16="http://schemas.microsoft.com/office/drawing/2014/main" id="{7FC5BFB4-1462-E1C4-D94F-AB91B90ECAF8}"/>
              </a:ext>
            </a:extLst>
          </p:cNvPr>
          <p:cNvGrpSpPr/>
          <p:nvPr/>
        </p:nvGrpSpPr>
        <p:grpSpPr>
          <a:xfrm>
            <a:off x="347191" y="5515182"/>
            <a:ext cx="11106721" cy="971600"/>
            <a:chOff x="542639" y="2943200"/>
            <a:chExt cx="11106721" cy="971600"/>
          </a:xfrm>
        </p:grpSpPr>
        <p:pic>
          <p:nvPicPr>
            <p:cNvPr id="11" name="Picture 10">
              <a:extLst>
                <a:ext uri="{FF2B5EF4-FFF2-40B4-BE49-F238E27FC236}">
                  <a16:creationId xmlns:a16="http://schemas.microsoft.com/office/drawing/2014/main" id="{F1B8942A-842C-FE59-9EED-702C1C3DDB6F}"/>
                </a:ext>
              </a:extLst>
            </p:cNvPr>
            <p:cNvPicPr>
              <a:picLocks noChangeAspect="1"/>
            </p:cNvPicPr>
            <p:nvPr/>
          </p:nvPicPr>
          <p:blipFill>
            <a:blip r:embed="rId5">
              <a:duotone>
                <a:schemeClr val="accent2">
                  <a:shade val="45000"/>
                  <a:satMod val="135000"/>
                </a:schemeClr>
                <a:prstClr val="white"/>
              </a:duotone>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val="0"/>
                </a:ext>
              </a:extLst>
            </a:blip>
            <a:stretch>
              <a:fillRect/>
            </a:stretch>
          </p:blipFill>
          <p:spPr>
            <a:xfrm>
              <a:off x="542639" y="2943200"/>
              <a:ext cx="11106721" cy="971600"/>
            </a:xfrm>
            <a:prstGeom prst="rect">
              <a:avLst/>
            </a:prstGeom>
          </p:spPr>
        </p:pic>
        <p:sp>
          <p:nvSpPr>
            <p:cNvPr id="12" name="Oval 11">
              <a:extLst>
                <a:ext uri="{FF2B5EF4-FFF2-40B4-BE49-F238E27FC236}">
                  <a16:creationId xmlns:a16="http://schemas.microsoft.com/office/drawing/2014/main" id="{6C8CEDC2-B01A-F8BB-1034-95283CF4565D}"/>
                </a:ext>
              </a:extLst>
            </p:cNvPr>
            <p:cNvSpPr/>
            <p:nvPr/>
          </p:nvSpPr>
          <p:spPr>
            <a:xfrm>
              <a:off x="11418570" y="2960370"/>
              <a:ext cx="230790" cy="23979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245049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أعزز الثقة وأزيد القبول وأظهر الخبرة؟‬‬‬</a:t>
            </a:r>
          </a:p>
          <a:p>
            <a:pPr marL="0" indent="0" algn="ctr" rtl="1" eaLnBrk="1" hangingPunct="1">
              <a:lnSpc>
                <a:spcPct val="150000"/>
              </a:lnSpc>
              <a:buNone/>
            </a:pPr>
            <a:r>
              <a:rPr lang="en-US" altLang="en-US" sz="3200" b="1" dirty="0"/>
              <a:t>o‬</a:t>
            </a:r>
            <a:r>
              <a:rPr lang="ar-EG" altLang="en-US" sz="3200" b="1" dirty="0"/>
              <a:t>هل أمكنهم من الاختيار؟‬‬‬</a:t>
            </a:r>
          </a:p>
          <a:p>
            <a:pPr marL="0" indent="0" algn="ctr" rtl="1" eaLnBrk="1" hangingPunct="1">
              <a:lnSpc>
                <a:spcPct val="150000"/>
              </a:lnSpc>
              <a:buNone/>
            </a:pPr>
            <a:r>
              <a:rPr lang="en-US" altLang="en-US" sz="3200" b="1" dirty="0"/>
              <a:t>o‬</a:t>
            </a:r>
            <a:r>
              <a:rPr lang="ar-EG" altLang="en-US" sz="3200" b="1" dirty="0"/>
              <a:t>هل أعرف وأوفق بين الحاجات والقيم؟‬‬‬</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5036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قنوات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042362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‫السلطة‪.‬‬‬‬</a:t>
            </a:r>
            <a:endParaRPr lang="en-US" altLang="en-US" sz="3200" b="1" dirty="0"/>
          </a:p>
          <a:p>
            <a:pPr marL="0" indent="0" algn="ctr" rtl="1">
              <a:lnSpc>
                <a:spcPct val="150000"/>
              </a:lnSpc>
              <a:buNone/>
            </a:pPr>
            <a:r>
              <a:rPr lang="en-US" altLang="en-US" sz="3200" b="1" dirty="0"/>
              <a:t>‫‪ o‬</a:t>
            </a:r>
            <a:r>
              <a:rPr lang="ar-EG" altLang="en-US" sz="3200" b="1" dirty="0"/>
              <a:t>العقلانية‪.‬‬‬‬‬</a:t>
            </a:r>
          </a:p>
          <a:p>
            <a:pPr marL="0" indent="0" algn="ctr" rtl="1">
              <a:lnSpc>
                <a:spcPct val="150000"/>
              </a:lnSpc>
              <a:buNone/>
            </a:pPr>
            <a:r>
              <a:rPr lang="en-US" altLang="en-US" sz="3200" b="1" dirty="0"/>
              <a:t>o‬</a:t>
            </a:r>
            <a:r>
              <a:rPr lang="ar-EG" altLang="en-US" sz="3200" b="1" dirty="0"/>
              <a:t>العلاقات‪.‬‬‬‬‬</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37763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الرؤية‪.‬‬‬‬‬</a:t>
            </a:r>
          </a:p>
          <a:p>
            <a:pPr marL="0" indent="0" algn="ctr" rtl="1">
              <a:lnSpc>
                <a:spcPct val="150000"/>
              </a:lnSpc>
              <a:buNone/>
            </a:pPr>
            <a:r>
              <a:rPr lang="en-US" altLang="en-US" sz="3200" b="1" dirty="0"/>
              <a:t>o‬</a:t>
            </a:r>
            <a:r>
              <a:rPr lang="ar-EG" altLang="en-US" sz="3200" b="1" dirty="0"/>
              <a:t>المصالح‪.‬‬‬‬‬</a:t>
            </a:r>
          </a:p>
          <a:p>
            <a:pPr marL="0" indent="0" algn="ctr" rtl="1">
              <a:lnSpc>
                <a:spcPct val="150000"/>
              </a:lnSpc>
              <a:buNone/>
            </a:pPr>
            <a:r>
              <a:rPr lang="ar-EG" altLang="en-US" sz="3200" b="1" dirty="0"/>
              <a:t>‫‪</a:t>
            </a:r>
            <a:r>
              <a:rPr lang="en-US" altLang="en-US" sz="3200" b="1" dirty="0"/>
              <a:t>o‬</a:t>
            </a:r>
            <a:r>
              <a:rPr lang="ar-EG" altLang="en-US" sz="3200" b="1" dirty="0"/>
              <a:t>الموازنات السياسية‪.‬‬‬‬‬‬‬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38072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6980B-69B3-ADFC-7B88-AC3CB5556802}"/>
            </a:ext>
          </a:extLst>
        </p:cNvPr>
        <p:cNvGrpSpPr/>
        <p:nvPr/>
      </p:nvGrpSpPr>
      <p:grpSpPr>
        <a:xfrm>
          <a:off x="0" y="0"/>
          <a:ext cx="0" cy="0"/>
          <a:chOff x="0" y="0"/>
          <a:chExt cx="0" cy="0"/>
        </a:xfrm>
      </p:grpSpPr>
      <p:sp>
        <p:nvSpPr>
          <p:cNvPr id="6148" name="Rectangle 3">
            <a:extLst>
              <a:ext uri="{FF2B5EF4-FFF2-40B4-BE49-F238E27FC236}">
                <a16:creationId xmlns:a16="http://schemas.microsoft.com/office/drawing/2014/main" id="{C058AC91-5059-D97C-E6BA-205BB56AB7E7}"/>
              </a:ext>
            </a:extLst>
          </p:cNvPr>
          <p:cNvSpPr>
            <a:spLocks noGrp="1" noChangeArrowheads="1"/>
          </p:cNvSpPr>
          <p:nvPr>
            <p:ph type="body" sz="half" idx="1"/>
          </p:nvPr>
        </p:nvSpPr>
        <p:spPr>
          <a:xfrm>
            <a:off x="1056904" y="1580947"/>
            <a:ext cx="9852891" cy="4525962"/>
          </a:xfrm>
          <a:solidFill>
            <a:schemeClr val="bg1"/>
          </a:solidFill>
        </p:spPr>
        <p:txBody>
          <a:bodyPr>
            <a:normAutofit fontScale="70000" lnSpcReduction="20000"/>
          </a:bodyPr>
          <a:lstStyle/>
          <a:p>
            <a:pPr marL="0" indent="0" algn="r" rtl="1">
              <a:lnSpc>
                <a:spcPct val="150000"/>
              </a:lnSpc>
              <a:buNone/>
            </a:pPr>
            <a:r>
              <a:rPr lang="ar-EG" altLang="en-US" sz="3200" b="1" dirty="0"/>
              <a:t>1. التكرار: تكرار رسالة أو عبارة يمكن أن يعزز أهميتها ويجعلها لا تنسى.</a:t>
            </a:r>
          </a:p>
          <a:p>
            <a:pPr marL="0" indent="0" algn="r" rtl="1">
              <a:lnSpc>
                <a:spcPct val="150000"/>
              </a:lnSpc>
              <a:buNone/>
            </a:pPr>
            <a:r>
              <a:rPr lang="ar-EG" altLang="en-US" sz="3200" b="1" dirty="0"/>
              <a:t>2. الدليل الاجتماعي: استخدام آراء أو تصرفات الآخرين للتأثير على السلوك. على سبيل المثال، إظهار أن عددًا كبيرًا من الأشخاص قد تبنوا بالفعل سلوكًا أو معتقدًا معينًا.</a:t>
            </a:r>
          </a:p>
          <a:p>
            <a:pPr marL="0" indent="0" algn="r" rtl="1">
              <a:lnSpc>
                <a:spcPct val="150000"/>
              </a:lnSpc>
              <a:buNone/>
            </a:pPr>
            <a:r>
              <a:rPr lang="ar-EG" altLang="en-US" sz="3200" b="1" dirty="0"/>
              <a:t>3. الندرة: خلق شعور بالإلحاح أو محدودية التوافر لتشجيع الناس على اتخاذ الإجراءات اللازمة.</a:t>
            </a:r>
          </a:p>
          <a:p>
            <a:pPr marL="0" indent="0" algn="r" rtl="1">
              <a:lnSpc>
                <a:spcPct val="150000"/>
              </a:lnSpc>
              <a:buNone/>
            </a:pPr>
            <a:r>
              <a:rPr lang="ar-EG" altLang="en-US" sz="3200" b="1" dirty="0"/>
              <a:t>4. السلطة: استخدام رأي أو تأييد خبير أو شخصية ذات سلطة لإضفاء مصداقية على الرسالة.</a:t>
            </a:r>
          </a:p>
          <a:p>
            <a:pPr marL="0" indent="0" algn="r" rtl="1">
              <a:lnSpc>
                <a:spcPct val="150000"/>
              </a:lnSpc>
              <a:buNone/>
            </a:pPr>
            <a:r>
              <a:rPr lang="ar-EG" altLang="en-US" sz="3200" b="1" dirty="0"/>
              <a:t>5. الإعجاب: إنشاء  اتصال أو رابطة مع الجمهور لجعلهم أكثر تقبلاً للرسالة.</a:t>
            </a:r>
          </a:p>
          <a:p>
            <a:pPr marL="0" indent="0" algn="r" rtl="1">
              <a:lnSpc>
                <a:spcPct val="150000"/>
              </a:lnSpc>
              <a:buNone/>
            </a:pPr>
            <a:r>
              <a:rPr lang="ar-EG" altLang="en-US" sz="3200" b="1" dirty="0"/>
              <a:t>6. الاتساق: استخدام السلوكيات أو القرارات السابقة للتأثير على الإجراءات المستقبلية.</a:t>
            </a:r>
          </a:p>
          <a:p>
            <a:pPr marL="0" indent="0" algn="r" rtl="1">
              <a:lnSpc>
                <a:spcPct val="150000"/>
              </a:lnSpc>
              <a:buNone/>
            </a:pPr>
            <a:r>
              <a:rPr lang="ar-EG" altLang="en-US" sz="3200" b="1" dirty="0"/>
              <a:t>7. التباين: لفت الانتباه إلى الاختلافات بين شيئين لإبراز أهميتهما النسبية.</a:t>
            </a:r>
          </a:p>
        </p:txBody>
      </p:sp>
      <p:sp>
        <p:nvSpPr>
          <p:cNvPr id="4" name="TextBox 3">
            <a:extLst>
              <a:ext uri="{FF2B5EF4-FFF2-40B4-BE49-F238E27FC236}">
                <a16:creationId xmlns:a16="http://schemas.microsoft.com/office/drawing/2014/main" id="{58184584-BD6C-3574-D12E-63376BC3461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3EBAAFFC-2A2C-BD20-ACB0-E9614F07CE7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E0A5F008-9C4F-CFCF-A8D1-E27C5528A2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012A8142-A664-404F-7C72-403B4AF38D5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1CA78F44-424F-345B-FBB8-C1DB3EFEFDEB}"/>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4ADC04E-7BC5-6742-05DB-7FEB470AFF6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Explosion: 8 Points 1">
            <a:extLst>
              <a:ext uri="{FF2B5EF4-FFF2-40B4-BE49-F238E27FC236}">
                <a16:creationId xmlns:a16="http://schemas.microsoft.com/office/drawing/2014/main" id="{FB65FC46-E797-0F61-3DE4-20C861D91D60}"/>
              </a:ext>
            </a:extLst>
          </p:cNvPr>
          <p:cNvSpPr/>
          <p:nvPr/>
        </p:nvSpPr>
        <p:spPr>
          <a:xfrm>
            <a:off x="5057997" y="-121745"/>
            <a:ext cx="2828703"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000" b="1" dirty="0">
                <a:solidFill>
                  <a:schemeClr val="tx1"/>
                </a:solidFill>
              </a:rPr>
              <a:t>مفاهيم تطبيقية</a:t>
            </a:r>
            <a:endParaRPr lang="en-US" sz="2000" b="1" dirty="0">
              <a:solidFill>
                <a:schemeClr val="tx1"/>
              </a:solidFill>
            </a:endParaRPr>
          </a:p>
        </p:txBody>
      </p:sp>
    </p:spTree>
    <p:extLst>
      <p:ext uri="{BB962C8B-B14F-4D97-AF65-F5344CB8AC3E}">
        <p14:creationId xmlns:p14="http://schemas.microsoft.com/office/powerpoint/2010/main" val="267424252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a:t>
            </a:r>
            <a:r>
              <a:rPr lang="ar-EG" altLang="en-US" sz="3200" b="1" dirty="0">
                <a:solidFill>
                  <a:srgbClr val="FF0000"/>
                </a:solidFill>
              </a:rPr>
              <a:t>جمعت الرسالة بين إثارة الخوف وتقديم المعلومات</a:t>
            </a:r>
            <a:r>
              <a:rPr lang="ar-EG" altLang="en-US" sz="3200" b="1" dirty="0"/>
              <a:t>‪، ‬فإن العلاقة بين الخوف وتأثير‬‬‬‬ ‫الرسالة تصبح طردية‪ </a:t>
            </a:r>
            <a:r>
              <a:rPr lang="ar-EG" altLang="en-US" sz="3200" b="1" dirty="0">
                <a:solidFill>
                  <a:srgbClr val="FF0000"/>
                </a:solidFill>
              </a:rPr>
              <a:t>(زاد-زاد).‬‬‬‬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6ECC723-F823-6B8E-4B4E-2BDCEB30D5BB}"/>
              </a:ext>
            </a:extLst>
          </p:cNvPr>
          <p:cNvSpPr/>
          <p:nvPr/>
        </p:nvSpPr>
        <p:spPr>
          <a:xfrm>
            <a:off x="5753372" y="5386819"/>
            <a:ext cx="1817370" cy="72009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مثال كورونا</a:t>
            </a:r>
            <a:endParaRPr lang="en-US" sz="2800" b="1" dirty="0"/>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a:t>
            </a:r>
            <a:endParaRPr lang="ar-EG" altLang="en-US" sz="18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Explosion: 8 Points 9">
            <a:extLst>
              <a:ext uri="{FF2B5EF4-FFF2-40B4-BE49-F238E27FC236}">
                <a16:creationId xmlns:a16="http://schemas.microsoft.com/office/drawing/2014/main" id="{FD284D0F-0A8B-080E-1356-9D135249543C}"/>
              </a:ext>
            </a:extLst>
          </p:cNvPr>
          <p:cNvSpPr/>
          <p:nvPr/>
        </p:nvSpPr>
        <p:spPr>
          <a:xfrm>
            <a:off x="7778337" y="93889"/>
            <a:ext cx="1318161" cy="1745672"/>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rPr>
              <a:t>تطبيقات</a:t>
            </a:r>
            <a:endParaRPr lang="en-US" sz="1600" b="1" dirty="0">
              <a:solidFill>
                <a:schemeClr val="tx1"/>
              </a:solidFill>
            </a:endParaRPr>
          </a:p>
        </p:txBody>
      </p:sp>
      <p:pic>
        <p:nvPicPr>
          <p:cNvPr id="11" name="Picture 10" descr="A red and white button with a cursor&#10;&#10;Description automatically generated">
            <a:extLst>
              <a:ext uri="{FF2B5EF4-FFF2-40B4-BE49-F238E27FC236}">
                <a16:creationId xmlns:a16="http://schemas.microsoft.com/office/drawing/2014/main" id="{52A8A040-26D2-34CD-56AA-1DC6F6881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5760" y="2036574"/>
            <a:ext cx="3240479" cy="3240479"/>
          </a:xfrm>
          <a:prstGeom prst="rect">
            <a:avLst/>
          </a:prstGeom>
        </p:spPr>
      </p:pic>
      <p:sp>
        <p:nvSpPr>
          <p:cNvPr id="12" name="Rectangle: Rounded Corners 11">
            <a:extLst>
              <a:ext uri="{FF2B5EF4-FFF2-40B4-BE49-F238E27FC236}">
                <a16:creationId xmlns:a16="http://schemas.microsoft.com/office/drawing/2014/main" id="{96AE5EEF-06EE-334C-3AB9-1B82B9F8C12F}"/>
              </a:ext>
            </a:extLst>
          </p:cNvPr>
          <p:cNvSpPr/>
          <p:nvPr/>
        </p:nvSpPr>
        <p:spPr>
          <a:xfrm>
            <a:off x="1366744" y="1826722"/>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1</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7" name="Rectangle: Rounded Corners 16">
            <a:extLst>
              <a:ext uri="{FF2B5EF4-FFF2-40B4-BE49-F238E27FC236}">
                <a16:creationId xmlns:a16="http://schemas.microsoft.com/office/drawing/2014/main" id="{12F0D697-6420-47B3-AE7E-F4DCECD9FC42}"/>
              </a:ext>
            </a:extLst>
          </p:cNvPr>
          <p:cNvSpPr/>
          <p:nvPr/>
        </p:nvSpPr>
        <p:spPr>
          <a:xfrm>
            <a:off x="1366744" y="2975334"/>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2</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8" name="Rectangle: Rounded Corners 17">
            <a:extLst>
              <a:ext uri="{FF2B5EF4-FFF2-40B4-BE49-F238E27FC236}">
                <a16:creationId xmlns:a16="http://schemas.microsoft.com/office/drawing/2014/main" id="{52C8337F-BA55-5A7E-28FE-7A5FD5ADF500}"/>
              </a:ext>
            </a:extLst>
          </p:cNvPr>
          <p:cNvSpPr/>
          <p:nvPr/>
        </p:nvSpPr>
        <p:spPr>
          <a:xfrm>
            <a:off x="1366744" y="4009138"/>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3</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19" name="Rectangle: Rounded Corners 18">
            <a:extLst>
              <a:ext uri="{FF2B5EF4-FFF2-40B4-BE49-F238E27FC236}">
                <a16:creationId xmlns:a16="http://schemas.microsoft.com/office/drawing/2014/main" id="{D9AB11F6-9C20-B7B0-CEFD-28B1E794FAC4}"/>
              </a:ext>
            </a:extLst>
          </p:cNvPr>
          <p:cNvSpPr/>
          <p:nvPr/>
        </p:nvSpPr>
        <p:spPr>
          <a:xfrm>
            <a:off x="1366744" y="5058023"/>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مستشفى أهل مصر 4</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0" name="Rectangle: Rounded Corners 19">
            <a:extLst>
              <a:ext uri="{FF2B5EF4-FFF2-40B4-BE49-F238E27FC236}">
                <a16:creationId xmlns:a16="http://schemas.microsoft.com/office/drawing/2014/main" id="{376B4284-AF67-67C9-0904-5F7DFD3AF2DF}"/>
              </a:ext>
            </a:extLst>
          </p:cNvPr>
          <p:cNvSpPr/>
          <p:nvPr/>
        </p:nvSpPr>
        <p:spPr>
          <a:xfrm>
            <a:off x="8088177" y="1826722"/>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فودافون</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1" name="Rectangle: Rounded Corners 20">
            <a:extLst>
              <a:ext uri="{FF2B5EF4-FFF2-40B4-BE49-F238E27FC236}">
                <a16:creationId xmlns:a16="http://schemas.microsoft.com/office/drawing/2014/main" id="{DD7507B0-9A75-EE93-FB2E-07B326421A9F}"/>
              </a:ext>
            </a:extLst>
          </p:cNvPr>
          <p:cNvSpPr/>
          <p:nvPr/>
        </p:nvSpPr>
        <p:spPr>
          <a:xfrm>
            <a:off x="8088177" y="2975334"/>
            <a:ext cx="2708426" cy="80752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إعلان اليونيسيف</a:t>
            </a:r>
            <a:endParaRPr lang="en-US" sz="2000" b="1" dirty="0">
              <a:ln w="0"/>
              <a:solidFill>
                <a:schemeClr val="tx1"/>
              </a:solidFill>
              <a:effectLst>
                <a:outerShdw blurRad="38100" dist="19050" dir="2700000" algn="tl" rotWithShape="0">
                  <a:schemeClr val="dk1">
                    <a:alpha val="40000"/>
                  </a:schemeClr>
                </a:outerShdw>
              </a:effectLst>
            </a:endParaRPr>
          </a:p>
        </p:txBody>
      </p:sp>
      <p:sp>
        <p:nvSpPr>
          <p:cNvPr id="22" name="Rectangle: Rounded Corners 21">
            <a:extLst>
              <a:ext uri="{FF2B5EF4-FFF2-40B4-BE49-F238E27FC236}">
                <a16:creationId xmlns:a16="http://schemas.microsoft.com/office/drawing/2014/main" id="{DAF825B8-6EAC-9975-09A2-36D8D08FD6FE}"/>
              </a:ext>
            </a:extLst>
          </p:cNvPr>
          <p:cNvSpPr/>
          <p:nvPr/>
        </p:nvSpPr>
        <p:spPr>
          <a:xfrm>
            <a:off x="8088177" y="4009138"/>
            <a:ext cx="2708426" cy="1856408"/>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EG" sz="2000" b="1" dirty="0">
                <a:ln w="0"/>
                <a:solidFill>
                  <a:schemeClr val="tx1"/>
                </a:solidFill>
                <a:effectLst>
                  <a:outerShdw blurRad="38100" dist="19050" dir="2700000" algn="tl" rotWithShape="0">
                    <a:schemeClr val="dk1">
                      <a:alpha val="40000"/>
                    </a:schemeClr>
                  </a:outerShdw>
                </a:effectLst>
              </a:rPr>
              <a:t>مناقشة الحجج في لقاء باسم يوسف مع بيرس مورغان</a:t>
            </a:r>
          </a:p>
          <a:p>
            <a:pPr algn="ctr"/>
            <a:r>
              <a:rPr lang="en-US" sz="2000" b="1" dirty="0">
                <a:ln w="0"/>
                <a:solidFill>
                  <a:schemeClr val="tx1"/>
                </a:solidFill>
                <a:effectLst>
                  <a:outerShdw blurRad="38100" dist="19050" dir="2700000" algn="tl" rotWithShape="0">
                    <a:schemeClr val="dk1">
                      <a:alpha val="40000"/>
                    </a:schemeClr>
                  </a:outerShdw>
                </a:effectLst>
              </a:rPr>
              <a:t>https://www.youtube.com/watch?v=PtlAvZn3ZbU</a:t>
            </a:r>
          </a:p>
        </p:txBody>
      </p:sp>
      <p:pic>
        <p:nvPicPr>
          <p:cNvPr id="1026" name="Picture 2" descr="Video Animated Icon | Free music and multimedia Animated Icon">
            <a:extLst>
              <a:ext uri="{FF2B5EF4-FFF2-40B4-BE49-F238E27FC236}">
                <a16:creationId xmlns:a16="http://schemas.microsoft.com/office/drawing/2014/main" id="{AFF2B53F-4139-49B1-407E-9F80732BB502}"/>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64451" y="297769"/>
            <a:ext cx="1079298" cy="1079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58115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a:t>
            </a:r>
            <a:r>
              <a:rPr lang="ar-SA" sz="3200" dirty="0">
                <a:solidFill>
                  <a:srgbClr val="CD783F"/>
                </a:solidFill>
              </a:rPr>
              <a:t>أسلوب تبادلية الفائدة </a:t>
            </a:r>
            <a:r>
              <a:rPr lang="ar-SA" sz="3200" dirty="0"/>
              <a:t>) وهو أسلوب يستخدم في الاتصال الشخصي </a:t>
            </a:r>
            <a:r>
              <a:rPr lang="ar-SA" sz="3200" dirty="0">
                <a:solidFill>
                  <a:srgbClr val="CD783F"/>
                </a:solidFill>
              </a:rPr>
              <a:t>أي تقديم تنازلات من الجانبين </a:t>
            </a:r>
            <a:r>
              <a:rPr lang="ar-SA" sz="3200" dirty="0"/>
              <a:t>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9" name="TextBox 8">
            <a:extLst>
              <a:ext uri="{FF2B5EF4-FFF2-40B4-BE49-F238E27FC236}">
                <a16:creationId xmlns:a16="http://schemas.microsoft.com/office/drawing/2014/main" id="{4C203FC4-9C26-CE33-6135-1B360B1EAA1E}"/>
              </a:ext>
            </a:extLst>
          </p:cNvPr>
          <p:cNvSpPr txBox="1"/>
          <p:nvPr/>
        </p:nvSpPr>
        <p:spPr>
          <a:xfrm>
            <a:off x="8107016" y="634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31929749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(2050).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(2058).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(2050).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https://books4arabs.com/B7/books4arab.com.BOOK0505.pdf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5857</TotalTime>
  <Words>3001</Words>
  <Application>Microsoft Office PowerPoint</Application>
  <PresentationFormat>Widescreen</PresentationFormat>
  <Paragraphs>423</Paragraphs>
  <Slides>48</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157</cp:revision>
  <dcterms:created xsi:type="dcterms:W3CDTF">2023-04-29T09:08:23Z</dcterms:created>
  <dcterms:modified xsi:type="dcterms:W3CDTF">2024-11-05T17:11:41Z</dcterms:modified>
</cp:coreProperties>
</file>