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notesSlides/notesSlide2.xml" ContentType="application/vnd.openxmlformats-officedocument.presentationml.notesSlide+xml"/>
  <Override PartName="/ppt/theme/themeOverride19.xml" ContentType="application/vnd.openxmlformats-officedocument.themeOverride+xml"/>
  <Override PartName="/ppt/notesSlides/notesSlide3.xml" ContentType="application/vnd.openxmlformats-officedocument.presentationml.notesSlide+xml"/>
  <Override PartName="/ppt/theme/themeOverride20.xml" ContentType="application/vnd.openxmlformats-officedocument.themeOverride+xml"/>
  <Override PartName="/ppt/notesSlides/notesSlide4.xml" ContentType="application/vnd.openxmlformats-officedocument.presentationml.notesSlide+xml"/>
  <Override PartName="/ppt/theme/themeOverride21.xml" ContentType="application/vnd.openxmlformats-officedocument.themeOverride+xml"/>
  <Override PartName="/ppt/notesSlides/notesSlide5.xml" ContentType="application/vnd.openxmlformats-officedocument.presentationml.notesSlide+xml"/>
  <Override PartName="/ppt/theme/themeOverride22.xml" ContentType="application/vnd.openxmlformats-officedocument.themeOverride+xml"/>
  <Override PartName="/ppt/notesSlides/notesSlide6.xml" ContentType="application/vnd.openxmlformats-officedocument.presentationml.notesSlide+xml"/>
  <Override PartName="/ppt/theme/themeOverride23.xml" ContentType="application/vnd.openxmlformats-officedocument.themeOverride+xml"/>
  <Override PartName="/ppt/notesSlides/notesSlide7.xml" ContentType="application/vnd.openxmlformats-officedocument.presentationml.notesSlide+xml"/>
  <Override PartName="/ppt/theme/themeOverride24.xml" ContentType="application/vnd.openxmlformats-officedocument.themeOverride+xml"/>
  <Override PartName="/ppt/notesSlides/notesSlide8.xml" ContentType="application/vnd.openxmlformats-officedocument.presentationml.notesSlide+xml"/>
  <Override PartName="/ppt/theme/themeOverride25.xml" ContentType="application/vnd.openxmlformats-officedocument.themeOverride+xml"/>
  <Override PartName="/ppt/notesSlides/notesSlide9.xml" ContentType="application/vnd.openxmlformats-officedocument.presentationml.notesSlide+xml"/>
  <Override PartName="/ppt/theme/themeOverride26.xml" ContentType="application/vnd.openxmlformats-officedocument.themeOverride+xml"/>
  <Override PartName="/ppt/notesSlides/notesSlide10.xml" ContentType="application/vnd.openxmlformats-officedocument.presentationml.notesSlide+xml"/>
  <Override PartName="/ppt/theme/themeOverride27.xml" ContentType="application/vnd.openxmlformats-officedocument.themeOverride+xml"/>
  <Override PartName="/ppt/notesSlides/notesSlide11.xml" ContentType="application/vnd.openxmlformats-officedocument.presentationml.notesSlide+xml"/>
  <Override PartName="/ppt/theme/themeOverride28.xml" ContentType="application/vnd.openxmlformats-officedocument.themeOverride+xml"/>
  <Override PartName="/ppt/notesSlides/notesSlide12.xml" ContentType="application/vnd.openxmlformats-officedocument.presentationml.notesSlide+xml"/>
  <Override PartName="/ppt/theme/themeOverride29.xml" ContentType="application/vnd.openxmlformats-officedocument.themeOverride+xml"/>
  <Override PartName="/ppt/notesSlides/notesSlide13.xml" ContentType="application/vnd.openxmlformats-officedocument.presentationml.notesSlide+xml"/>
  <Override PartName="/ppt/theme/themeOverride30.xml" ContentType="application/vnd.openxmlformats-officedocument.themeOverride+xml"/>
  <Override PartName="/ppt/notesSlides/notesSlide14.xml" ContentType="application/vnd.openxmlformats-officedocument.presentationml.notesSlide+xml"/>
  <Override PartName="/ppt/theme/themeOverride31.xml" ContentType="application/vnd.openxmlformats-officedocument.themeOverride+xml"/>
  <Override PartName="/ppt/notesSlides/notesSlide15.xml" ContentType="application/vnd.openxmlformats-officedocument.presentationml.notesSlide+xml"/>
  <Override PartName="/ppt/theme/themeOverride32.xml" ContentType="application/vnd.openxmlformats-officedocument.themeOverride+xml"/>
  <Override PartName="/ppt/notesSlides/notesSlide16.xml" ContentType="application/vnd.openxmlformats-officedocument.presentationml.notesSlide+xml"/>
  <Override PartName="/ppt/theme/themeOverride33.xml" ContentType="application/vnd.openxmlformats-officedocument.themeOverride+xml"/>
  <Override PartName="/ppt/notesSlides/notesSlide17.xml" ContentType="application/vnd.openxmlformats-officedocument.presentationml.notesSlide+xml"/>
  <Override PartName="/ppt/theme/themeOverride34.xml" ContentType="application/vnd.openxmlformats-officedocument.themeOverride+xml"/>
  <Override PartName="/ppt/notesSlides/notesSlide18.xml" ContentType="application/vnd.openxmlformats-officedocument.presentationml.notesSlide+xml"/>
  <Override PartName="/ppt/theme/themeOverride35.xml" ContentType="application/vnd.openxmlformats-officedocument.themeOverride+xml"/>
  <Override PartName="/ppt/notesSlides/notesSlide19.xml" ContentType="application/vnd.openxmlformats-officedocument.presentationml.notesSlide+xml"/>
  <Override PartName="/ppt/theme/themeOverride36.xml" ContentType="application/vnd.openxmlformats-officedocument.themeOverride+xml"/>
  <Override PartName="/ppt/notesSlides/notesSlide20.xml" ContentType="application/vnd.openxmlformats-officedocument.presentationml.notesSlide+xml"/>
  <Override PartName="/ppt/theme/themeOverride37.xml" ContentType="application/vnd.openxmlformats-officedocument.themeOverride+xml"/>
  <Override PartName="/ppt/notesSlides/notesSlide21.xml" ContentType="application/vnd.openxmlformats-officedocument.presentationml.notesSlide+xml"/>
  <Override PartName="/ppt/theme/themeOverride38.xml" ContentType="application/vnd.openxmlformats-officedocument.themeOverride+xml"/>
  <Override PartName="/ppt/notesSlides/notesSlide22.xml" ContentType="application/vnd.openxmlformats-officedocument.presentationml.notesSlide+xml"/>
  <Override PartName="/ppt/theme/themeOverride39.xml" ContentType="application/vnd.openxmlformats-officedocument.themeOverride+xml"/>
  <Override PartName="/ppt/notesSlides/notesSlide23.xml" ContentType="application/vnd.openxmlformats-officedocument.presentationml.notesSlide+xml"/>
  <Override PartName="/ppt/theme/themeOverride40.xml" ContentType="application/vnd.openxmlformats-officedocument.themeOverr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9"/>
  </p:notesMasterIdLst>
  <p:sldIdLst>
    <p:sldId id="303" r:id="rId5"/>
    <p:sldId id="497" r:id="rId6"/>
    <p:sldId id="496" r:id="rId7"/>
    <p:sldId id="627" r:id="rId8"/>
    <p:sldId id="628" r:id="rId9"/>
    <p:sldId id="660" r:id="rId10"/>
    <p:sldId id="661" r:id="rId11"/>
    <p:sldId id="629" r:id="rId12"/>
    <p:sldId id="630" r:id="rId13"/>
    <p:sldId id="631" r:id="rId14"/>
    <p:sldId id="632" r:id="rId15"/>
    <p:sldId id="633" r:id="rId16"/>
    <p:sldId id="634" r:id="rId17"/>
    <p:sldId id="635" r:id="rId18"/>
    <p:sldId id="636" r:id="rId19"/>
    <p:sldId id="637" r:id="rId20"/>
    <p:sldId id="638" r:id="rId21"/>
    <p:sldId id="659" r:id="rId22"/>
    <p:sldId id="589" r:id="rId23"/>
    <p:sldId id="639" r:id="rId24"/>
    <p:sldId id="640" r:id="rId25"/>
    <p:sldId id="658" r:id="rId26"/>
    <p:sldId id="641" r:id="rId27"/>
    <p:sldId id="645" r:id="rId28"/>
    <p:sldId id="642" r:id="rId29"/>
    <p:sldId id="643" r:id="rId30"/>
    <p:sldId id="644" r:id="rId31"/>
    <p:sldId id="646" r:id="rId32"/>
    <p:sldId id="647" r:id="rId33"/>
    <p:sldId id="648" r:id="rId34"/>
    <p:sldId id="649" r:id="rId35"/>
    <p:sldId id="650" r:id="rId36"/>
    <p:sldId id="651" r:id="rId37"/>
    <p:sldId id="652" r:id="rId38"/>
    <p:sldId id="653" r:id="rId39"/>
    <p:sldId id="654" r:id="rId40"/>
    <p:sldId id="655" r:id="rId41"/>
    <p:sldId id="656" r:id="rId42"/>
    <p:sldId id="657" r:id="rId43"/>
    <p:sldId id="663" r:id="rId44"/>
    <p:sldId id="662" r:id="rId45"/>
    <p:sldId id="533" r:id="rId46"/>
    <p:sldId id="534" r:id="rId47"/>
    <p:sldId id="34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497"/>
            <p14:sldId id="496"/>
            <p14:sldId id="627"/>
            <p14:sldId id="628"/>
            <p14:sldId id="660"/>
            <p14:sldId id="661"/>
            <p14:sldId id="629"/>
            <p14:sldId id="630"/>
            <p14:sldId id="631"/>
            <p14:sldId id="632"/>
            <p14:sldId id="633"/>
            <p14:sldId id="634"/>
            <p14:sldId id="635"/>
            <p14:sldId id="636"/>
            <p14:sldId id="637"/>
            <p14:sldId id="638"/>
            <p14:sldId id="659"/>
            <p14:sldId id="589"/>
            <p14:sldId id="639"/>
            <p14:sldId id="640"/>
            <p14:sldId id="658"/>
            <p14:sldId id="641"/>
            <p14:sldId id="645"/>
            <p14:sldId id="642"/>
            <p14:sldId id="643"/>
            <p14:sldId id="644"/>
            <p14:sldId id="646"/>
            <p14:sldId id="647"/>
            <p14:sldId id="648"/>
            <p14:sldId id="649"/>
            <p14:sldId id="650"/>
            <p14:sldId id="651"/>
            <p14:sldId id="652"/>
            <p14:sldId id="653"/>
            <p14:sldId id="654"/>
            <p14:sldId id="655"/>
            <p14:sldId id="656"/>
            <p14:sldId id="657"/>
            <p14:sldId id="663"/>
            <p14:sldId id="662"/>
            <p14:sldId id="533"/>
            <p14:sldId id="53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000000"/>
    <a:srgbClr val="669BBC"/>
    <a:srgbClr val="FFD200"/>
    <a:srgbClr val="203E5F"/>
    <a:srgbClr val="F58221"/>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257" autoAdjust="0"/>
  </p:normalViewPr>
  <p:slideViewPr>
    <p:cSldViewPr snapToGrid="0">
      <p:cViewPr varScale="1">
        <p:scale>
          <a:sx n="58" d="100"/>
          <a:sy n="58" d="100"/>
        </p:scale>
        <p:origin x="988" y="80"/>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4/2/2025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2771862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4006647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268810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907394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528781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1247202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33240312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5425688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558705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10424568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2950429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39292733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5007321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8954669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3510083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565393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626637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19785805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4732060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42493598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28910210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D85228-7CB9-D59A-C5CC-16B2E7B9A3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BA3388-DB74-FA27-D2FA-5CFC716CBE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3E5DD9-EBED-F287-F462-34DB5991341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57ECB2E-F0F0-01F5-B2E0-0BC1E9AA6F2E}"/>
              </a:ext>
            </a:extLst>
          </p:cNvPr>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18436083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251D63-8A65-407B-B446-05D9B31525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484095-F2EE-390B-B6BE-76EF2F55EF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9661AF-0CA3-AFDF-B863-5CF3219B548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25AB600-09CB-BC4C-44C9-F3B4BBC86B9F}"/>
              </a:ext>
            </a:extLst>
          </p:cNvPr>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39419421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2789565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4/2/2025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4/2/2025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4/2/2025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4/2/2025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4/2/2025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4/2/2025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4/2/2025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4"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1.xml"/><Relationship Id="rId5" Type="http://schemas.openxmlformats.org/officeDocument/2006/relationships/image" Target="../media/image5.jp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2.xml"/><Relationship Id="rId5" Type="http://schemas.openxmlformats.org/officeDocument/2006/relationships/image" Target="../media/image6.jp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3.xml"/><Relationship Id="rId5" Type="http://schemas.openxmlformats.org/officeDocument/2006/relationships/image" Target="../media/image7.jp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5.xml"/><Relationship Id="rId5" Type="http://schemas.openxmlformats.org/officeDocument/2006/relationships/image" Target="../media/image8.jpe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6.xml"/><Relationship Id="rId5" Type="http://schemas.openxmlformats.org/officeDocument/2006/relationships/image" Target="../media/image9.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7.xml"/><Relationship Id="rId5" Type="http://schemas.openxmlformats.org/officeDocument/2006/relationships/image" Target="../media/image10.jp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8.xml"/><Relationship Id="rId5" Type="http://schemas.openxmlformats.org/officeDocument/2006/relationships/image" Target="../media/image11.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9.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10.xml"/><Relationship Id="rId5" Type="http://schemas.openxmlformats.org/officeDocument/2006/relationships/image" Target="../media/image12.jp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11.xml"/><Relationship Id="rId5" Type="http://schemas.openxmlformats.org/officeDocument/2006/relationships/image" Target="../media/image13.jp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12.xml"/><Relationship Id="rId5" Type="http://schemas.openxmlformats.org/officeDocument/2006/relationships/image" Target="../media/image14.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13.xml"/><Relationship Id="rId5" Type="http://schemas.openxmlformats.org/officeDocument/2006/relationships/image" Target="../media/image15.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14.xml"/><Relationship Id="rId5" Type="http://schemas.openxmlformats.org/officeDocument/2006/relationships/image" Target="../media/image16.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15.xml"/><Relationship Id="rId5" Type="http://schemas.openxmlformats.org/officeDocument/2006/relationships/image" Target="../media/image17.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16.xml"/><Relationship Id="rId5" Type="http://schemas.openxmlformats.org/officeDocument/2006/relationships/image" Target="../media/image18.pn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themeOverride" Target="../theme/themeOverride17.xml"/><Relationship Id="rId6" Type="http://schemas.openxmlformats.org/officeDocument/2006/relationships/image" Target="../media/image20.jpg"/><Relationship Id="rId5" Type="http://schemas.openxmlformats.org/officeDocument/2006/relationships/image" Target="../media/image19.jpg"/><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21.jpeg"/><Relationship Id="rId2" Type="http://schemas.openxmlformats.org/officeDocument/2006/relationships/slideLayout" Target="../slideLayouts/slideLayout13.xml"/><Relationship Id="rId1" Type="http://schemas.openxmlformats.org/officeDocument/2006/relationships/themeOverride" Target="../theme/themeOverride18.xml"/><Relationship Id="rId6" Type="http://schemas.openxmlformats.org/officeDocument/2006/relationships/image" Target="../media/image4.png"/><Relationship Id="rId5" Type="http://schemas.openxmlformats.org/officeDocument/2006/relationships/hyperlink" Target="https://www.facebook.com/reel/572773772222230" TargetMode="External"/><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hemeOverride" Target="../theme/themeOverride19.xml"/><Relationship Id="rId6" Type="http://schemas.openxmlformats.org/officeDocument/2006/relationships/image" Target="../media/image22.png"/><Relationship Id="rId5" Type="http://schemas.openxmlformats.org/officeDocument/2006/relationships/image" Target="../media/image4.png"/><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hemeOverride" Target="../theme/themeOverride20.xml"/><Relationship Id="rId6" Type="http://schemas.openxmlformats.org/officeDocument/2006/relationships/image" Target="../media/image23.png"/><Relationship Id="rId5" Type="http://schemas.openxmlformats.org/officeDocument/2006/relationships/image" Target="../media/image4.png"/><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media/media1.mp4"/><Relationship Id="rId7" Type="http://schemas.openxmlformats.org/officeDocument/2006/relationships/hyperlink" Target="https://www.instagram.com/p/DCW-rnkvQ-y/" TargetMode="External"/><Relationship Id="rId2" Type="http://schemas.microsoft.com/office/2007/relationships/media" Target="../media/media1.mp4"/><Relationship Id="rId1" Type="http://schemas.openxmlformats.org/officeDocument/2006/relationships/themeOverride" Target="../theme/themeOverride21.xml"/><Relationship Id="rId6" Type="http://schemas.openxmlformats.org/officeDocument/2006/relationships/image" Target="../media/image1.png"/><Relationship Id="rId5" Type="http://schemas.openxmlformats.org/officeDocument/2006/relationships/notesSlide" Target="../notesSlides/notesSlide5.xml"/><Relationship Id="rId4" Type="http://schemas.openxmlformats.org/officeDocument/2006/relationships/slideLayout" Target="../slideLayouts/slideLayout13.xml"/><Relationship Id="rId9"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themeOverride" Target="../theme/themeOverride22.xml"/><Relationship Id="rId6" Type="http://schemas.openxmlformats.org/officeDocument/2006/relationships/image" Target="../media/image25.png"/><Relationship Id="rId5" Type="http://schemas.openxmlformats.org/officeDocument/2006/relationships/image" Target="../media/image4.png"/><Relationship Id="rId4"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themeOverride" Target="../theme/themeOverride23.xml"/><Relationship Id="rId6" Type="http://schemas.openxmlformats.org/officeDocument/2006/relationships/image" Target="../media/image26.jpg"/><Relationship Id="rId5" Type="http://schemas.openxmlformats.org/officeDocument/2006/relationships/image" Target="../media/image4.png"/><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video" Target="../media/media2.mp4"/><Relationship Id="rId7" Type="http://schemas.openxmlformats.org/officeDocument/2006/relationships/image" Target="../media/image4.png"/><Relationship Id="rId2" Type="http://schemas.microsoft.com/office/2007/relationships/media" Target="../media/media2.mp4"/><Relationship Id="rId1" Type="http://schemas.openxmlformats.org/officeDocument/2006/relationships/themeOverride" Target="../theme/themeOverride24.xml"/><Relationship Id="rId6" Type="http://schemas.openxmlformats.org/officeDocument/2006/relationships/image" Target="../media/image1.png"/><Relationship Id="rId5" Type="http://schemas.openxmlformats.org/officeDocument/2006/relationships/notesSlide" Target="../notesSlides/notesSlide8.xml"/><Relationship Id="rId4"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hemeOverride" Target="../theme/themeOverride25.xml"/><Relationship Id="rId6" Type="http://schemas.openxmlformats.org/officeDocument/2006/relationships/image" Target="../media/image28.png"/><Relationship Id="rId5" Type="http://schemas.openxmlformats.org/officeDocument/2006/relationships/image" Target="../media/image4.png"/><Relationship Id="rId4"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hemeOverride" Target="../theme/themeOverride26.xml"/><Relationship Id="rId6" Type="http://schemas.openxmlformats.org/officeDocument/2006/relationships/image" Target="../media/image29.png"/><Relationship Id="rId5" Type="http://schemas.openxmlformats.org/officeDocument/2006/relationships/image" Target="../media/image4.png"/><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themeOverride" Target="../theme/themeOverride27.xml"/><Relationship Id="rId6" Type="http://schemas.openxmlformats.org/officeDocument/2006/relationships/image" Target="../media/image30.png"/><Relationship Id="rId5" Type="http://schemas.openxmlformats.org/officeDocument/2006/relationships/image" Target="../media/image4.png"/><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themeOverride" Target="../theme/themeOverride28.xml"/><Relationship Id="rId6" Type="http://schemas.openxmlformats.org/officeDocument/2006/relationships/image" Target="../media/image31.png"/><Relationship Id="rId5" Type="http://schemas.openxmlformats.org/officeDocument/2006/relationships/image" Target="../media/image4.png"/><Relationship Id="rId4" Type="http://schemas.openxmlformats.org/officeDocument/2006/relationships/image" Target="../media/image1.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themeOverride" Target="../theme/themeOverride29.xml"/><Relationship Id="rId5" Type="http://schemas.openxmlformats.org/officeDocument/2006/relationships/image" Target="../media/image4.png"/><Relationship Id="rId4" Type="http://schemas.openxmlformats.org/officeDocument/2006/relationships/image" Target="../media/image1.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hemeOverride" Target="../theme/themeOverride30.xml"/><Relationship Id="rId5" Type="http://schemas.openxmlformats.org/officeDocument/2006/relationships/image" Target="../media/image4.png"/><Relationship Id="rId4" Type="http://schemas.openxmlformats.org/officeDocument/2006/relationships/image" Target="../media/image1.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themeOverride" Target="../theme/themeOverride31.xml"/><Relationship Id="rId6" Type="http://schemas.openxmlformats.org/officeDocument/2006/relationships/image" Target="../media/image32.png"/><Relationship Id="rId5" Type="http://schemas.openxmlformats.org/officeDocument/2006/relationships/image" Target="../media/image4.png"/><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themeOverride" Target="../theme/themeOverride32.xml"/><Relationship Id="rId6" Type="http://schemas.openxmlformats.org/officeDocument/2006/relationships/image" Target="../media/image33.jpg"/><Relationship Id="rId5" Type="http://schemas.openxmlformats.org/officeDocument/2006/relationships/image" Target="../media/image4.png"/><Relationship Id="rId4" Type="http://schemas.openxmlformats.org/officeDocument/2006/relationships/image" Target="../media/image1.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3.xml"/><Relationship Id="rId1" Type="http://schemas.openxmlformats.org/officeDocument/2006/relationships/themeOverride" Target="../theme/themeOverride33.xml"/><Relationship Id="rId5" Type="http://schemas.openxmlformats.org/officeDocument/2006/relationships/image" Target="../media/image4.png"/><Relationship Id="rId4" Type="http://schemas.openxmlformats.org/officeDocument/2006/relationships/image" Target="../media/image1.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hemeOverride" Target="../theme/themeOverride34.xml"/><Relationship Id="rId6" Type="http://schemas.openxmlformats.org/officeDocument/2006/relationships/image" Target="../media/image34.png"/><Relationship Id="rId5" Type="http://schemas.openxmlformats.org/officeDocument/2006/relationships/image" Target="../media/image4.png"/><Relationship Id="rId4" Type="http://schemas.openxmlformats.org/officeDocument/2006/relationships/image" Target="../media/image1.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hemeOverride" Target="../theme/themeOverride35.xml"/><Relationship Id="rId6" Type="http://schemas.openxmlformats.org/officeDocument/2006/relationships/image" Target="../media/image35.jpg"/><Relationship Id="rId5" Type="http://schemas.openxmlformats.org/officeDocument/2006/relationships/image" Target="../media/image4.png"/><Relationship Id="rId4" Type="http://schemas.openxmlformats.org/officeDocument/2006/relationships/image" Target="../media/image1.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hemeOverride" Target="../theme/themeOverride36.xml"/><Relationship Id="rId6" Type="http://schemas.openxmlformats.org/officeDocument/2006/relationships/image" Target="../media/image36.jpg"/><Relationship Id="rId5" Type="http://schemas.openxmlformats.org/officeDocument/2006/relationships/image" Target="../media/image4.png"/><Relationship Id="rId4" Type="http://schemas.openxmlformats.org/officeDocument/2006/relationships/image" Target="../media/image1.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themeOverride" Target="../theme/themeOverride37.xml"/><Relationship Id="rId5" Type="http://schemas.openxmlformats.org/officeDocument/2006/relationships/image" Target="../media/image4.png"/><Relationship Id="rId4" Type="http://schemas.openxmlformats.org/officeDocument/2006/relationships/image" Target="../media/image1.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3.xml"/><Relationship Id="rId1" Type="http://schemas.openxmlformats.org/officeDocument/2006/relationships/themeOverride" Target="../theme/themeOverride38.xml"/><Relationship Id="rId6" Type="http://schemas.openxmlformats.org/officeDocument/2006/relationships/image" Target="../media/image37.png"/><Relationship Id="rId5" Type="http://schemas.openxmlformats.org/officeDocument/2006/relationships/image" Target="../media/image4.png"/><Relationship Id="rId4" Type="http://schemas.openxmlformats.org/officeDocument/2006/relationships/image" Target="../media/image1.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3.xml"/><Relationship Id="rId1" Type="http://schemas.openxmlformats.org/officeDocument/2006/relationships/themeOverride" Target="../theme/themeOverride39.xml"/><Relationship Id="rId5" Type="http://schemas.openxmlformats.org/officeDocument/2006/relationships/image" Target="../media/image4.png"/><Relationship Id="rId4" Type="http://schemas.openxmlformats.org/officeDocument/2006/relationships/image" Target="../media/image1.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3.xml"/><Relationship Id="rId1" Type="http://schemas.openxmlformats.org/officeDocument/2006/relationships/themeOverride" Target="../theme/themeOverride40.xml"/><Relationship Id="rId6" Type="http://schemas.openxmlformats.org/officeDocument/2006/relationships/image" Target="../media/image38.jpeg"/><Relationship Id="rId5" Type="http://schemas.openxmlformats.org/officeDocument/2006/relationships/image" Target="../media/image4.png"/><Relationship Id="rId4" Type="http://schemas.openxmlformats.org/officeDocument/2006/relationships/image" Target="../media/image1.png"/></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openxmlformats.org/officeDocument/2006/relationships/image" Target="../media/image39.png"/></Relationships>
</file>

<file path=ppt/slides/_rels/slide4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14.xml"/><Relationship Id="rId5" Type="http://schemas.openxmlformats.org/officeDocument/2006/relationships/image" Target="../media/image43.png"/><Relationship Id="rId4" Type="http://schemas.openxmlformats.org/officeDocument/2006/relationships/image" Target="../media/image4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625" y="-227016"/>
            <a:ext cx="12663752" cy="7025227"/>
          </a:xfrm>
          <a:prstGeom prst="rect">
            <a:avLst/>
          </a:prstGeom>
        </p:spPr>
      </p:pic>
      <p:sp>
        <p:nvSpPr>
          <p:cNvPr id="2" name="Rectangle: Single Corner Rounded 1"/>
          <p:cNvSpPr/>
          <p:nvPr/>
        </p:nvSpPr>
        <p:spPr>
          <a:xfrm flipV="1">
            <a:off x="0" y="-435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4665060" cy="523220"/>
          </a:xfrm>
          <a:prstGeom prst="rect">
            <a:avLst/>
          </a:prstGeom>
          <a:noFill/>
        </p:spPr>
        <p:txBody>
          <a:bodyPr wrap="none" rtlCol="0">
            <a:spAutoFit/>
          </a:bodyPr>
          <a:lstStyle/>
          <a:p>
            <a:r>
              <a:rPr lang="ar-EG" sz="2800" b="1" dirty="0">
                <a:solidFill>
                  <a:srgbClr val="00B0F0"/>
                </a:solidFill>
                <a:latin typeface="Alexandria" charset="0"/>
                <a:cs typeface="Alexandria" charset="0"/>
              </a:rPr>
              <a:t>اقتصاديات الإعلام الرقمي</a:t>
            </a:r>
            <a:endParaRPr lang="en-US" sz="2800" b="1" dirty="0">
              <a:solidFill>
                <a:srgbClr val="00B0F0"/>
              </a:solidFill>
              <a:latin typeface="Alexandria" charset="0"/>
              <a:cs typeface="Alexandria" charset="0"/>
            </a:endParaRPr>
          </a:p>
        </p:txBody>
      </p:sp>
      <p:sp>
        <p:nvSpPr>
          <p:cNvPr id="10" name="Rectangle: Rounded Corners 9"/>
          <p:cNvSpPr/>
          <p:nvPr/>
        </p:nvSpPr>
        <p:spPr>
          <a:xfrm>
            <a:off x="6470423" y="4022315"/>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dirty="0">
                <a:solidFill>
                  <a:schemeClr val="tx1"/>
                </a:solidFill>
                <a:latin typeface="Alexandria" charset="0"/>
                <a:cs typeface="Alexandria" charset="0"/>
              </a:rPr>
              <a:t>أ. فاطمة الزهراء النجار</a:t>
            </a:r>
            <a:endParaRPr lang="en-US" b="1" dirty="0">
              <a:solidFill>
                <a:schemeClr val="tx1"/>
              </a:solidFill>
              <a:latin typeface="Alexandria" charset="0"/>
              <a:cs typeface="Alexandria" charset="0"/>
            </a:endParaRPr>
          </a:p>
        </p:txBody>
      </p:sp>
      <p:sp>
        <p:nvSpPr>
          <p:cNvPr id="11" name="TextBox 10"/>
          <p:cNvSpPr txBox="1"/>
          <p:nvPr/>
        </p:nvSpPr>
        <p:spPr>
          <a:xfrm>
            <a:off x="6370224" y="4802552"/>
            <a:ext cx="4248279" cy="707886"/>
          </a:xfrm>
          <a:prstGeom prst="rect">
            <a:avLst/>
          </a:prstGeom>
          <a:noFill/>
        </p:spPr>
        <p:txBody>
          <a:bodyPr wrap="none" rtlCol="0">
            <a:spAutoFit/>
          </a:bodyPr>
          <a:lstStyle/>
          <a:p>
            <a:r>
              <a:rPr lang="en-US" sz="2000" dirty="0">
                <a:latin typeface="Alexandria" charset="0"/>
                <a:cs typeface="Alexandria" charset="0"/>
              </a:rPr>
              <a:t>DGM313</a:t>
            </a:r>
            <a:endParaRPr lang="ar-EG" sz="2000" dirty="0">
              <a:latin typeface="Alexandria" charset="0"/>
              <a:cs typeface="Alexandria" charset="0"/>
            </a:endParaRPr>
          </a:p>
          <a:p>
            <a:r>
              <a:rPr lang="en-US" sz="2000" b="1" i="0" dirty="0">
                <a:solidFill>
                  <a:srgbClr val="00B0F0"/>
                </a:solidFill>
                <a:effectLst/>
                <a:latin typeface="Alexandria Medium" pitchFamily="2" charset="-78"/>
                <a:cs typeface="Alexandria Medium" pitchFamily="2" charset="-78"/>
              </a:rPr>
              <a:t>The Economics of Digital Media</a:t>
            </a:r>
            <a:endParaRPr lang="en-US" sz="2000" b="1" dirty="0">
              <a:solidFill>
                <a:srgbClr val="00B0F0"/>
              </a:solidFill>
              <a:latin typeface="Alexandria Medium" pitchFamily="2" charset="-78"/>
              <a:cs typeface="Alexandria Medium" pitchFamily="2" charset="-78"/>
            </a:endParaRPr>
          </a:p>
        </p:txBody>
      </p:sp>
      <p:sp>
        <p:nvSpPr>
          <p:cNvPr id="12" name="TextBox 11"/>
          <p:cNvSpPr txBox="1"/>
          <p:nvPr/>
        </p:nvSpPr>
        <p:spPr>
          <a:xfrm>
            <a:off x="423673" y="5772909"/>
            <a:ext cx="4852865" cy="876522"/>
          </a:xfrm>
          <a:prstGeom prst="rect">
            <a:avLst/>
          </a:prstGeom>
          <a:noFill/>
        </p:spPr>
        <p:txBody>
          <a:bodyPr wrap="square" rtlCol="0">
            <a:spAutoFit/>
          </a:bodyPr>
          <a:lstStyle/>
          <a:p>
            <a:pPr algn="ctr" rtl="1">
              <a:lnSpc>
                <a:spcPct val="150000"/>
              </a:lnSpc>
            </a:pPr>
            <a:r>
              <a:rPr lang="ar-EG" b="1" dirty="0">
                <a:solidFill>
                  <a:srgbClr val="00B0F0"/>
                </a:solidFill>
                <a:latin typeface="Alexandria" charset="0"/>
                <a:cs typeface="Alexandria" charset="0"/>
              </a:rPr>
              <a:t>المحاضرة الخامسة</a:t>
            </a:r>
          </a:p>
          <a:p>
            <a:pPr algn="ctr" rtl="1">
              <a:lnSpc>
                <a:spcPct val="150000"/>
              </a:lnSpc>
            </a:pPr>
            <a:r>
              <a:rPr lang="ar-EG" b="1" dirty="0">
                <a:solidFill>
                  <a:schemeClr val="bg1">
                    <a:lumMod val="95000"/>
                  </a:schemeClr>
                </a:solidFill>
                <a:latin typeface="Alexandria" charset="0"/>
                <a:cs typeface="Alexandria" charset="0"/>
              </a:rPr>
              <a:t>اقتصاديات الإعلان الرقمي</a:t>
            </a:r>
            <a:endParaRPr lang="en-US" sz="1600" b="1" dirty="0">
              <a:solidFill>
                <a:schemeClr val="bg1">
                  <a:lumMod val="95000"/>
                </a:schemeClr>
              </a:solidFill>
              <a:latin typeface="Alexandria" charset="0"/>
              <a:cs typeface="Alexandria" charset="0"/>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3840983" y="1085620"/>
            <a:ext cx="3902032" cy="400110"/>
          </a:xfrm>
          <a:prstGeom prst="rect">
            <a:avLst/>
          </a:prstGeom>
          <a:noFill/>
        </p:spPr>
        <p:txBody>
          <a:bodyPr wrap="square" rtlCol="0">
            <a:spAutoFit/>
          </a:bodyPr>
          <a:lstStyle/>
          <a:p>
            <a:pPr algn="ctr" rtl="1"/>
            <a:r>
              <a:rPr lang="ar-EG" sz="2000" b="1" dirty="0">
                <a:latin typeface="Alexandria"/>
                <a:cs typeface="Alexandria" charset="0"/>
              </a:rPr>
              <a:t>محتويات المحاضرة</a:t>
            </a:r>
            <a:endParaRPr lang="en-US" sz="2000" b="1" dirty="0">
              <a:latin typeface="Alexandria"/>
              <a:cs typeface="Alexandria" charset="0"/>
            </a:endParaRPr>
          </a:p>
        </p:txBody>
      </p:sp>
      <p:sp>
        <p:nvSpPr>
          <p:cNvPr id="6" name="TextBox 5"/>
          <p:cNvSpPr txBox="1"/>
          <p:nvPr/>
        </p:nvSpPr>
        <p:spPr>
          <a:xfrm>
            <a:off x="1111584" y="975974"/>
            <a:ext cx="1193616" cy="400110"/>
          </a:xfrm>
          <a:prstGeom prst="rect">
            <a:avLst/>
          </a:prstGeom>
          <a:noFill/>
        </p:spPr>
        <p:txBody>
          <a:bodyPr wrap="square" rtlCol="0">
            <a:spAutoFit/>
          </a:bodyPr>
          <a:lstStyle/>
          <a:p>
            <a:pPr algn="ctr"/>
            <a:r>
              <a:rPr lang="en-US" sz="2000">
                <a:solidFill>
                  <a:schemeClr val="bg1"/>
                </a:solidFill>
                <a:latin typeface="Alexandria"/>
                <a:cs typeface="Alexandria" charset="0"/>
              </a:rPr>
              <a:t>Chapter</a:t>
            </a:r>
          </a:p>
        </p:txBody>
      </p:sp>
      <p:sp>
        <p:nvSpPr>
          <p:cNvPr id="48" name="TextBox 47"/>
          <p:cNvSpPr txBox="1"/>
          <p:nvPr/>
        </p:nvSpPr>
        <p:spPr>
          <a:xfrm>
            <a:off x="1485863" y="3622038"/>
            <a:ext cx="10318416" cy="1323439"/>
          </a:xfrm>
          <a:prstGeom prst="rect">
            <a:avLst/>
          </a:prstGeom>
          <a:noFill/>
        </p:spPr>
        <p:txBody>
          <a:bodyPr wrap="square" rtlCol="0">
            <a:spAutoFit/>
          </a:bodyPr>
          <a:lstStyle/>
          <a:p>
            <a:pPr algn="just" rtl="1"/>
            <a:endParaRPr lang="ar-EG" sz="2000" kern="0" dirty="0">
              <a:solidFill>
                <a:srgbClr val="0D0D0D"/>
              </a:solidFill>
              <a:latin typeface="Alexandria"/>
              <a:ea typeface="Times New Roman" panose="02020603050405020304" pitchFamily="18" charset="0"/>
              <a:cs typeface="Sakkal Majalla" panose="02000000000000000000" pitchFamily="2" charset="-78"/>
            </a:endParaRPr>
          </a:p>
          <a:p>
            <a:pPr algn="just" rtl="1"/>
            <a:endParaRPr lang="ar-EG" sz="2000" kern="0" dirty="0">
              <a:solidFill>
                <a:srgbClr val="0D0D0D"/>
              </a:solidFill>
              <a:effectLst/>
              <a:latin typeface="Alexandria"/>
              <a:ea typeface="Times New Roman" panose="02020603050405020304" pitchFamily="18" charset="0"/>
              <a:cs typeface="Sakkal Majalla" panose="02000000000000000000" pitchFamily="2" charset="-78"/>
            </a:endParaRPr>
          </a:p>
          <a:p>
            <a:pPr algn="just" rtl="1"/>
            <a:endParaRPr lang="ar-EG" sz="2000" kern="0" dirty="0">
              <a:solidFill>
                <a:srgbClr val="0D0D0D"/>
              </a:solidFill>
              <a:latin typeface="Alexandria"/>
              <a:ea typeface="Times New Roman" panose="02020603050405020304" pitchFamily="18" charset="0"/>
              <a:cs typeface="Sakkal Majalla" panose="02000000000000000000" pitchFamily="2" charset="-78"/>
            </a:endParaRPr>
          </a:p>
          <a:p>
            <a:pPr algn="just" rtl="1"/>
            <a:endParaRPr lang="ar-EG" sz="2000" kern="0" dirty="0">
              <a:solidFill>
                <a:srgbClr val="0D0D0D"/>
              </a:solidFill>
              <a:effectLst/>
              <a:latin typeface="Alexandria"/>
              <a:ea typeface="Times New Roman" panose="02020603050405020304" pitchFamily="18" charset="0"/>
              <a:cs typeface="Sakkal Majalla" panose="02000000000000000000" pitchFamily="2" charset="-78"/>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50EDD563-1229-D5F1-F403-43AF428239F3}"/>
              </a:ext>
            </a:extLst>
          </p:cNvPr>
          <p:cNvSpPr/>
          <p:nvPr/>
        </p:nvSpPr>
        <p:spPr>
          <a:xfrm>
            <a:off x="5598934" y="3155554"/>
            <a:ext cx="5393345" cy="461665"/>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1600" dirty="0">
                <a:solidFill>
                  <a:schemeClr val="tx1">
                    <a:lumMod val="95000"/>
                    <a:lumOff val="5000"/>
                  </a:schemeClr>
                </a:solidFill>
                <a:latin typeface="Alexandria" pitchFamily="2" charset="-78"/>
                <a:cs typeface="Alexandria" pitchFamily="2" charset="-78"/>
              </a:rPr>
              <a:t>مفهوم الإعلان الرقمي وأهميته</a:t>
            </a:r>
            <a:endParaRPr lang="en-US" sz="1600" dirty="0">
              <a:solidFill>
                <a:schemeClr val="tx1">
                  <a:lumMod val="95000"/>
                  <a:lumOff val="5000"/>
                </a:schemeClr>
              </a:solidFill>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5134FC09-D78A-0F07-472A-3C092AE2D658}"/>
              </a:ext>
            </a:extLst>
          </p:cNvPr>
          <p:cNvSpPr/>
          <p:nvPr/>
        </p:nvSpPr>
        <p:spPr>
          <a:xfrm>
            <a:off x="5598934" y="4052924"/>
            <a:ext cx="5393345" cy="461665"/>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1600" dirty="0">
                <a:solidFill>
                  <a:schemeClr val="tx1"/>
                </a:solidFill>
                <a:latin typeface="Alexandria" pitchFamily="2" charset="-78"/>
                <a:cs typeface="Alexandria" pitchFamily="2" charset="-78"/>
              </a:rPr>
              <a:t>نماذج الإعلان الرقمي</a:t>
            </a:r>
            <a:endParaRPr lang="en-US" sz="1600" dirty="0">
              <a:solidFill>
                <a:schemeClr val="tx1"/>
              </a:solidFill>
              <a:latin typeface="Alexandria" pitchFamily="2" charset="-78"/>
              <a:cs typeface="Alexandria" pitchFamily="2" charset="-78"/>
            </a:endParaRPr>
          </a:p>
        </p:txBody>
      </p:sp>
      <p:sp>
        <p:nvSpPr>
          <p:cNvPr id="9" name="Rectangle 8">
            <a:extLst>
              <a:ext uri="{FF2B5EF4-FFF2-40B4-BE49-F238E27FC236}">
                <a16:creationId xmlns:a16="http://schemas.microsoft.com/office/drawing/2014/main" id="{CEE9AF3F-7EE0-8207-95E3-B8946CBF7D8B}"/>
              </a:ext>
            </a:extLst>
          </p:cNvPr>
          <p:cNvSpPr/>
          <p:nvPr/>
        </p:nvSpPr>
        <p:spPr>
          <a:xfrm>
            <a:off x="5598934" y="4930089"/>
            <a:ext cx="5393345" cy="461665"/>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1600" dirty="0">
                <a:solidFill>
                  <a:schemeClr val="tx1">
                    <a:lumMod val="95000"/>
                    <a:lumOff val="5000"/>
                  </a:schemeClr>
                </a:solidFill>
                <a:latin typeface="Alexandria" pitchFamily="2" charset="-78"/>
                <a:cs typeface="Alexandria" pitchFamily="2" charset="-78"/>
              </a:rPr>
              <a:t>التحديات التي تواجه الإعلان الرقمي </a:t>
            </a:r>
            <a:endParaRPr lang="en-US" sz="1600" dirty="0">
              <a:solidFill>
                <a:schemeClr val="tx1">
                  <a:lumMod val="95000"/>
                  <a:lumOff val="5000"/>
                </a:schemeClr>
              </a:solidFill>
              <a:latin typeface="Alexandria" pitchFamily="2" charset="-78"/>
              <a:cs typeface="Alexandria" pitchFamily="2" charset="-78"/>
            </a:endParaRPr>
          </a:p>
        </p:txBody>
      </p:sp>
      <p:pic>
        <p:nvPicPr>
          <p:cNvPr id="12" name="Picture 11">
            <a:extLst>
              <a:ext uri="{FF2B5EF4-FFF2-40B4-BE49-F238E27FC236}">
                <a16:creationId xmlns:a16="http://schemas.microsoft.com/office/drawing/2014/main" id="{FBC3AB6E-5D6C-8BF0-1ACF-CE28FAE7C37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9924" y="3014613"/>
            <a:ext cx="3567334" cy="2742258"/>
          </a:xfrm>
          <a:prstGeom prst="rect">
            <a:avLst/>
          </a:prstGeom>
        </p:spPr>
      </p:pic>
    </p:spTree>
    <p:extLst>
      <p:ext uri="{BB962C8B-B14F-4D97-AF65-F5344CB8AC3E}">
        <p14:creationId xmlns:p14="http://schemas.microsoft.com/office/powerpoint/2010/main" val="135222130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739788" y="2038555"/>
            <a:ext cx="6021636" cy="4442883"/>
          </a:xfrm>
          <a:prstGeom prst="rect">
            <a:avLst/>
          </a:prstGeom>
          <a:noFill/>
        </p:spPr>
        <p:txBody>
          <a:bodyPr wrap="square" rtlCol="0">
            <a:spAutoFit/>
          </a:bodyPr>
          <a:lstStyle/>
          <a:p>
            <a:pPr lvl="1" algn="just" rtl="1">
              <a:lnSpc>
                <a:spcPct val="200000"/>
              </a:lnSpc>
            </a:pPr>
            <a:r>
              <a:rPr lang="ar-EG" dirty="0">
                <a:solidFill>
                  <a:srgbClr val="FF0000"/>
                </a:solidFill>
                <a:latin typeface="Alexandria" pitchFamily="2" charset="-78"/>
                <a:cs typeface="Alexandria" pitchFamily="2" charset="-78"/>
              </a:rPr>
              <a:t>1- الإعلان الرقمي</a:t>
            </a:r>
          </a:p>
          <a:p>
            <a:pPr lvl="1" algn="just" rtl="1">
              <a:lnSpc>
                <a:spcPct val="200000"/>
              </a:lnSpc>
            </a:pPr>
            <a:r>
              <a:rPr lang="ar-EG" b="0" i="0" dirty="0">
                <a:solidFill>
                  <a:srgbClr val="0D0D0D"/>
                </a:solidFill>
                <a:effectLst/>
                <a:latin typeface="Alexandria Light" pitchFamily="2" charset="-78"/>
                <a:cs typeface="Alexandria Light" pitchFamily="2" charset="-78"/>
              </a:rPr>
              <a:t>أي شكل من أشكال الترويج للمنتجات أو الخدمات يتم عبر الإنترنت باستخدام الوسائل الرقمية، مثل المواقع الإلكترونية، منصات التواصل الاجتماعي، محركات البحث، وتطبيقات الهواتف المحمولة. يُعد الإعلان الرقمي من الأدوات الرئيسية في استراتيجيات التسويق الحديثة، حيث يعتمد على تقنيات مبتكرة لاستهداف الجمهور المناسب بدقة وبأقل التكاليف مقارنة بالإعلانات التقليدية.</a:t>
            </a: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F65EF450-FAEA-9369-0DDC-F139DF9A8E2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6571" y="2732183"/>
            <a:ext cx="4368705" cy="3757171"/>
          </a:xfrm>
          <a:prstGeom prst="rect">
            <a:avLst/>
          </a:prstGeom>
        </p:spPr>
      </p:pic>
    </p:spTree>
    <p:extLst>
      <p:ext uri="{BB962C8B-B14F-4D97-AF65-F5344CB8AC3E}">
        <p14:creationId xmlns:p14="http://schemas.microsoft.com/office/powerpoint/2010/main" val="13957452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39827" y="2038555"/>
            <a:ext cx="11221597" cy="3334887"/>
          </a:xfrm>
          <a:prstGeom prst="rect">
            <a:avLst/>
          </a:prstGeom>
          <a:noFill/>
        </p:spPr>
        <p:txBody>
          <a:bodyPr wrap="square" rtlCol="0">
            <a:spAutoFit/>
          </a:bodyPr>
          <a:lstStyle/>
          <a:p>
            <a:pPr lvl="1" algn="just" rtl="1">
              <a:lnSpc>
                <a:spcPct val="200000"/>
              </a:lnSpc>
            </a:pPr>
            <a:r>
              <a:rPr lang="ar-EG" dirty="0">
                <a:solidFill>
                  <a:srgbClr val="FF0000"/>
                </a:solidFill>
                <a:latin typeface="Alexandria" pitchFamily="2" charset="-78"/>
                <a:cs typeface="Alexandria" pitchFamily="2" charset="-78"/>
              </a:rPr>
              <a:t>2- العناصر الرئيسية للإعلان الرقمي</a:t>
            </a:r>
          </a:p>
          <a:p>
            <a:pPr lvl="1" algn="just" rtl="1">
              <a:lnSpc>
                <a:spcPct val="200000"/>
              </a:lnSpc>
            </a:pPr>
            <a:r>
              <a:rPr lang="ar-EG" dirty="0">
                <a:solidFill>
                  <a:schemeClr val="tx1">
                    <a:lumMod val="95000"/>
                    <a:lumOff val="5000"/>
                  </a:schemeClr>
                </a:solidFill>
                <a:latin typeface="Alexandria Light" pitchFamily="2" charset="-78"/>
                <a:cs typeface="Alexandria Light" pitchFamily="2" charset="-78"/>
              </a:rPr>
              <a:t>1- الوسائل الرقمية: تتضمن منصات مثل فيسبوك </a:t>
            </a:r>
            <a:r>
              <a:rPr lang="ar-EG" dirty="0" err="1">
                <a:solidFill>
                  <a:schemeClr val="tx1">
                    <a:lumMod val="95000"/>
                    <a:lumOff val="5000"/>
                  </a:schemeClr>
                </a:solidFill>
                <a:latin typeface="Alexandria Light" pitchFamily="2" charset="-78"/>
                <a:cs typeface="Alexandria Light" pitchFamily="2" charset="-78"/>
              </a:rPr>
              <a:t>وإنستجرام</a:t>
            </a:r>
            <a:r>
              <a:rPr lang="ar-EG" dirty="0">
                <a:solidFill>
                  <a:schemeClr val="tx1">
                    <a:lumMod val="95000"/>
                    <a:lumOff val="5000"/>
                  </a:schemeClr>
                </a:solidFill>
                <a:latin typeface="Alexandria Light" pitchFamily="2" charset="-78"/>
                <a:cs typeface="Alexandria Light" pitchFamily="2" charset="-78"/>
              </a:rPr>
              <a:t> والمواقع الإخبارية.</a:t>
            </a:r>
          </a:p>
          <a:p>
            <a:pPr lvl="1" algn="just" rtl="1">
              <a:lnSpc>
                <a:spcPct val="200000"/>
              </a:lnSpc>
            </a:pPr>
            <a:r>
              <a:rPr lang="ar-EG" dirty="0">
                <a:solidFill>
                  <a:schemeClr val="tx1">
                    <a:lumMod val="95000"/>
                    <a:lumOff val="5000"/>
                  </a:schemeClr>
                </a:solidFill>
                <a:latin typeface="Alexandria Light" pitchFamily="2" charset="-78"/>
                <a:cs typeface="Alexandria Light" pitchFamily="2" charset="-78"/>
              </a:rPr>
              <a:t>2- التقنيات: مثل الذكاء الاصطناعي والبيانات الضخمة</a:t>
            </a:r>
          </a:p>
          <a:p>
            <a:pPr lvl="1" algn="just" rtl="1">
              <a:lnSpc>
                <a:spcPct val="200000"/>
              </a:lnSpc>
            </a:pPr>
            <a:r>
              <a:rPr lang="ar-EG" dirty="0">
                <a:solidFill>
                  <a:schemeClr val="tx1">
                    <a:lumMod val="95000"/>
                    <a:lumOff val="5000"/>
                  </a:schemeClr>
                </a:solidFill>
                <a:latin typeface="Alexandria Light" pitchFamily="2" charset="-78"/>
                <a:cs typeface="Alexandria Light" pitchFamily="2" charset="-78"/>
              </a:rPr>
              <a:t>3- القياس والتتبع: يتيح الإعلان الرقمي مراقبة وتحليل الأداء بدقة من خلال مؤشرات مثل النقرات والمشاهدات والتحويلات.</a:t>
            </a:r>
          </a:p>
          <a:p>
            <a:pPr lvl="1" algn="just" rtl="1">
              <a:lnSpc>
                <a:spcPct val="200000"/>
              </a:lnSpc>
            </a:pPr>
            <a:endParaRPr lang="ar-EG" dirty="0">
              <a:solidFill>
                <a:schemeClr val="tx1">
                  <a:lumMod val="95000"/>
                  <a:lumOff val="5000"/>
                </a:schemeClr>
              </a:solidFill>
              <a:latin typeface="Alexandria Light" pitchFamily="2" charset="-78"/>
              <a:cs typeface="Alexandria Light" pitchFamily="2" charset="-78"/>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5" name="Picture 4">
            <a:extLst>
              <a:ext uri="{FF2B5EF4-FFF2-40B4-BE49-F238E27FC236}">
                <a16:creationId xmlns:a16="http://schemas.microsoft.com/office/drawing/2014/main" id="{2D1A5088-8B6F-9B13-21CB-3994AAC0AAC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5786" y="4340647"/>
            <a:ext cx="5007051" cy="2228792"/>
          </a:xfrm>
          <a:prstGeom prst="rect">
            <a:avLst/>
          </a:prstGeom>
        </p:spPr>
      </p:pic>
    </p:spTree>
    <p:extLst>
      <p:ext uri="{BB962C8B-B14F-4D97-AF65-F5344CB8AC3E}">
        <p14:creationId xmlns:p14="http://schemas.microsoft.com/office/powerpoint/2010/main" val="386349815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957348" y="2060588"/>
            <a:ext cx="10649840" cy="3970318"/>
          </a:xfrm>
          <a:prstGeom prst="rect">
            <a:avLst/>
          </a:prstGeom>
          <a:noFill/>
        </p:spPr>
        <p:txBody>
          <a:bodyPr wrap="square" rtlCol="0">
            <a:spAutoFit/>
          </a:bodyPr>
          <a:lstStyle/>
          <a:p>
            <a:pPr lvl="1" algn="just" rtl="1">
              <a:lnSpc>
                <a:spcPct val="200000"/>
              </a:lnSpc>
            </a:pPr>
            <a:r>
              <a:rPr lang="ar-EG" dirty="0">
                <a:solidFill>
                  <a:srgbClr val="FF0000"/>
                </a:solidFill>
                <a:latin typeface="Alexandria" pitchFamily="2" charset="-78"/>
                <a:cs typeface="Alexandria" pitchFamily="2" charset="-78"/>
              </a:rPr>
              <a:t>3- دور الإعلان الرقمي في تشكيل استراتيجيات التسويق الحديثة</a:t>
            </a:r>
          </a:p>
          <a:p>
            <a:pPr lvl="1" algn="just" rtl="1">
              <a:lnSpc>
                <a:spcPct val="200000"/>
              </a:lnSpc>
            </a:pPr>
            <a:r>
              <a:rPr lang="ar-EG" b="0" i="0" dirty="0">
                <a:solidFill>
                  <a:srgbClr val="0D0D0D"/>
                </a:solidFill>
                <a:effectLst/>
                <a:latin typeface="Alexandria Light" pitchFamily="2" charset="-78"/>
                <a:cs typeface="Alexandria Light" pitchFamily="2" charset="-78"/>
              </a:rPr>
              <a:t>الإعلان الرقمي أصبح جزءًا لا يتجزأ من استراتيجيات التسويق الحديثة بسبب قدرته على تقديم حلول فعّالة ومتطورة تناسب التغيرات المستمرة في سلوك المستهلكين. ويتضح دوره في النقاط التالية:</a:t>
            </a:r>
          </a:p>
          <a:p>
            <a:pPr lvl="1" algn="just" rtl="1">
              <a:lnSpc>
                <a:spcPct val="200000"/>
              </a:lnSpc>
            </a:pPr>
            <a:r>
              <a:rPr lang="ar-EG" dirty="0">
                <a:solidFill>
                  <a:srgbClr val="0D0D0D"/>
                </a:solidFill>
                <a:latin typeface="Alexandria Light" pitchFamily="2" charset="-78"/>
                <a:cs typeface="Alexandria Light" pitchFamily="2" charset="-78"/>
              </a:rPr>
              <a:t>1- </a:t>
            </a:r>
            <a:r>
              <a:rPr lang="ar-EG" b="1" dirty="0">
                <a:solidFill>
                  <a:srgbClr val="0D0D0D"/>
                </a:solidFill>
                <a:latin typeface="Alexandria" pitchFamily="2" charset="-78"/>
                <a:cs typeface="Alexandria" pitchFamily="2" charset="-78"/>
              </a:rPr>
              <a:t>الاستهداف الدقيق للجمهور: </a:t>
            </a:r>
          </a:p>
          <a:p>
            <a:pPr algn="just" rtl="1">
              <a:lnSpc>
                <a:spcPct val="200000"/>
              </a:lnSpc>
            </a:pPr>
            <a:r>
              <a:rPr lang="ar-EG" b="0" i="0" dirty="0">
                <a:solidFill>
                  <a:srgbClr val="0D0D0D"/>
                </a:solidFill>
                <a:effectLst/>
                <a:latin typeface="Alexandria Light" pitchFamily="2" charset="-78"/>
                <a:cs typeface="Alexandria Light" pitchFamily="2" charset="-78"/>
              </a:rPr>
              <a:t>يعتمد الإعلان الرقمي على تقنيات تحليل البيانات لتحديد الفئة المستهدفة بناءً على العمر، الموقع الجغرافي، الاهتمامات، والسلوك الشرائي.</a:t>
            </a:r>
          </a:p>
          <a:p>
            <a:br>
              <a:rPr lang="ar-EG" dirty="0"/>
            </a:br>
            <a:endParaRPr lang="ar-EG" dirty="0">
              <a:solidFill>
                <a:schemeClr val="tx1">
                  <a:lumMod val="95000"/>
                  <a:lumOff val="5000"/>
                </a:schemeClr>
              </a:solidFill>
              <a:latin typeface="Alexandria Light" pitchFamily="2" charset="-78"/>
              <a:cs typeface="Alexandria Light" pitchFamily="2" charset="-78"/>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79542625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60751AFF-D075-6472-8851-3D0D6F9E7B3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FCB35CB-C51A-CE23-32E7-FF2823AFB76F}"/>
              </a:ext>
            </a:extLst>
          </p:cNvPr>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a:extLst>
              <a:ext uri="{FF2B5EF4-FFF2-40B4-BE49-F238E27FC236}">
                <a16:creationId xmlns:a16="http://schemas.microsoft.com/office/drawing/2014/main" id="{7E7FD917-CF2F-950E-CBF5-537D43FB2BA0}"/>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600C0501-57CB-9FD0-08BD-CF8E63D1E035}"/>
              </a:ext>
            </a:extLst>
          </p:cNvPr>
          <p:cNvSpPr txBox="1"/>
          <p:nvPr/>
        </p:nvSpPr>
        <p:spPr>
          <a:xfrm>
            <a:off x="3855904" y="2060588"/>
            <a:ext cx="7751284" cy="4442819"/>
          </a:xfrm>
          <a:prstGeom prst="rect">
            <a:avLst/>
          </a:prstGeom>
          <a:noFill/>
        </p:spPr>
        <p:txBody>
          <a:bodyPr wrap="square" rtlCol="0">
            <a:spAutoFit/>
          </a:bodyPr>
          <a:lstStyle/>
          <a:p>
            <a:pPr marL="800100" lvl="1" indent="-342900" algn="just" rtl="1">
              <a:lnSpc>
                <a:spcPct val="200000"/>
              </a:lnSpc>
              <a:buAutoNum type="arabic1Minus"/>
            </a:pPr>
            <a:r>
              <a:rPr lang="ar-EG" dirty="0">
                <a:solidFill>
                  <a:srgbClr val="FF0000"/>
                </a:solidFill>
                <a:latin typeface="Alexandria" pitchFamily="2" charset="-78"/>
                <a:cs typeface="Alexandria" pitchFamily="2" charset="-78"/>
              </a:rPr>
              <a:t>آليات استهداف الجمهور في الإعلانات الرقمية</a:t>
            </a:r>
          </a:p>
          <a:p>
            <a:pPr lvl="1" algn="just" rtl="1">
              <a:lnSpc>
                <a:spcPct val="200000"/>
              </a:lnSpc>
            </a:pPr>
            <a:r>
              <a:rPr lang="ar-EG" dirty="0">
                <a:solidFill>
                  <a:srgbClr val="00AEEF"/>
                </a:solidFill>
                <a:latin typeface="Alexandria" pitchFamily="2" charset="-78"/>
                <a:cs typeface="Alexandria" pitchFamily="2" charset="-78"/>
              </a:rPr>
              <a:t>1- الاستهداف الجغرافي: </a:t>
            </a:r>
            <a:r>
              <a:rPr lang="ar-EG" dirty="0">
                <a:latin typeface="Alexandria" pitchFamily="2" charset="-78"/>
                <a:cs typeface="Alexandria" pitchFamily="2" charset="-78"/>
              </a:rPr>
              <a:t>توجيه الإعلانات للمستخدمين في مواقع جغرافية محددة بناءً على تحديد الموقع عبر عنوان </a:t>
            </a:r>
            <a:r>
              <a:rPr lang="en-US" dirty="0">
                <a:latin typeface="Alexandria" pitchFamily="2" charset="-78"/>
                <a:cs typeface="Alexandria" pitchFamily="2" charset="-78"/>
              </a:rPr>
              <a:t>GPS</a:t>
            </a:r>
            <a:r>
              <a:rPr lang="ar-EG" dirty="0">
                <a:latin typeface="Alexandria" pitchFamily="2" charset="-78"/>
                <a:cs typeface="Alexandria" pitchFamily="2" charset="-78"/>
              </a:rPr>
              <a:t> أو </a:t>
            </a:r>
            <a:r>
              <a:rPr lang="en-US" dirty="0">
                <a:latin typeface="Alexandria" pitchFamily="2" charset="-78"/>
                <a:cs typeface="Alexandria" pitchFamily="2" charset="-78"/>
              </a:rPr>
              <a:t>IP</a:t>
            </a:r>
            <a:r>
              <a:rPr lang="ar-EG" dirty="0">
                <a:latin typeface="Alexandria" pitchFamily="2" charset="-78"/>
                <a:cs typeface="Alexandria" pitchFamily="2" charset="-78"/>
              </a:rPr>
              <a:t>، مثل الإعلانات السياحية  أو إعلانات أماكن تقديم الخدمات والترفيه.</a:t>
            </a:r>
          </a:p>
          <a:p>
            <a:pPr lvl="1" algn="just" rtl="1">
              <a:lnSpc>
                <a:spcPct val="200000"/>
              </a:lnSpc>
            </a:pPr>
            <a:r>
              <a:rPr lang="ar-EG" dirty="0">
                <a:solidFill>
                  <a:srgbClr val="00AEEF"/>
                </a:solidFill>
                <a:latin typeface="Alexandria" pitchFamily="2" charset="-78"/>
                <a:cs typeface="Alexandria" pitchFamily="2" charset="-78"/>
              </a:rPr>
              <a:t>2- الاستهداف الديموغرافي: </a:t>
            </a:r>
            <a:r>
              <a:rPr lang="ar-EG" dirty="0">
                <a:latin typeface="Alexandria" pitchFamily="2" charset="-78"/>
                <a:cs typeface="Alexandria" pitchFamily="2" charset="-78"/>
              </a:rPr>
              <a:t>بناءً على الفئة العمرية أو الجنس أو الحالة الاجتماعية، مثل إعلانات منتجات العناية بالبشرة التي يكون فيها الإعلان الذي يظهر للرجال يعرض منتجات ما بعد الحلاقة مثلا بينما يظهر للنساء كريمات الترطيب.</a:t>
            </a:r>
            <a:endParaRPr lang="ar-EG" dirty="0">
              <a:latin typeface="Alexandria Light" pitchFamily="2" charset="-78"/>
              <a:cs typeface="Alexandria Light" pitchFamily="2" charset="-78"/>
            </a:endParaRPr>
          </a:p>
        </p:txBody>
      </p:sp>
      <p:pic>
        <p:nvPicPr>
          <p:cNvPr id="7" name="Graphic 21">
            <a:extLst>
              <a:ext uri="{FF2B5EF4-FFF2-40B4-BE49-F238E27FC236}">
                <a16:creationId xmlns:a16="http://schemas.microsoft.com/office/drawing/2014/main" id="{FA12733C-9B54-4825-53F9-C0A36C4ABAB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AF38AB86-66E3-EF2C-8175-1288C69DCFB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1382" y="2610271"/>
            <a:ext cx="3573336" cy="3893136"/>
          </a:xfrm>
          <a:prstGeom prst="rect">
            <a:avLst/>
          </a:prstGeom>
        </p:spPr>
      </p:pic>
    </p:spTree>
    <p:extLst>
      <p:ext uri="{BB962C8B-B14F-4D97-AF65-F5344CB8AC3E}">
        <p14:creationId xmlns:p14="http://schemas.microsoft.com/office/powerpoint/2010/main" val="23179509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C811F6FF-3E9B-FE55-DB0E-E36CAB28899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23ACE80-6BA6-7C00-78B6-EEE738056C88}"/>
              </a:ext>
            </a:extLst>
          </p:cNvPr>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a:extLst>
              <a:ext uri="{FF2B5EF4-FFF2-40B4-BE49-F238E27FC236}">
                <a16:creationId xmlns:a16="http://schemas.microsoft.com/office/drawing/2014/main" id="{1B797470-0C49-897F-6F86-46F0EC643461}"/>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49E92E43-5606-E849-523C-31D66BDE6221}"/>
              </a:ext>
            </a:extLst>
          </p:cNvPr>
          <p:cNvSpPr txBox="1"/>
          <p:nvPr/>
        </p:nvSpPr>
        <p:spPr>
          <a:xfrm>
            <a:off x="5248850" y="1917369"/>
            <a:ext cx="6869935" cy="4442819"/>
          </a:xfrm>
          <a:prstGeom prst="rect">
            <a:avLst/>
          </a:prstGeom>
          <a:noFill/>
        </p:spPr>
        <p:txBody>
          <a:bodyPr wrap="square" rtlCol="0">
            <a:spAutoFit/>
          </a:bodyPr>
          <a:lstStyle/>
          <a:p>
            <a:pPr marL="800100" lvl="1" indent="-342900" algn="just" rtl="1">
              <a:lnSpc>
                <a:spcPct val="200000"/>
              </a:lnSpc>
              <a:buAutoNum type="arabic1Minus"/>
            </a:pPr>
            <a:r>
              <a:rPr lang="ar-EG" dirty="0">
                <a:solidFill>
                  <a:srgbClr val="FF0000"/>
                </a:solidFill>
                <a:latin typeface="Alexandria" pitchFamily="2" charset="-78"/>
                <a:cs typeface="Alexandria" pitchFamily="2" charset="-78"/>
              </a:rPr>
              <a:t>آليات استهداف الجمهور في الإعلانات الرقمية</a:t>
            </a:r>
          </a:p>
          <a:p>
            <a:pPr lvl="1" algn="just" rtl="1">
              <a:lnSpc>
                <a:spcPct val="200000"/>
              </a:lnSpc>
            </a:pPr>
            <a:r>
              <a:rPr lang="ar-EG" dirty="0">
                <a:solidFill>
                  <a:srgbClr val="00AEEF"/>
                </a:solidFill>
                <a:latin typeface="Alexandria" pitchFamily="2" charset="-78"/>
                <a:cs typeface="Alexandria" pitchFamily="2" charset="-78"/>
              </a:rPr>
              <a:t>3- الاستهداف السلوكي: </a:t>
            </a:r>
            <a:r>
              <a:rPr lang="ar-EG" dirty="0">
                <a:latin typeface="Alexandria" pitchFamily="2" charset="-78"/>
                <a:cs typeface="Alexandria" pitchFamily="2" charset="-78"/>
              </a:rPr>
              <a:t>يعني استهداف المستخدمين بناءً على سلوكهم السابق على الإنترنت وعمليات البحث والمنتجات التي تصفحوها، مثل متاجر التسويق الإلكتروني.</a:t>
            </a:r>
          </a:p>
          <a:p>
            <a:pPr lvl="1" algn="just" rtl="1">
              <a:lnSpc>
                <a:spcPct val="200000"/>
              </a:lnSpc>
            </a:pPr>
            <a:r>
              <a:rPr lang="ar-EG" dirty="0">
                <a:solidFill>
                  <a:srgbClr val="00AEEF"/>
                </a:solidFill>
                <a:latin typeface="Alexandria" pitchFamily="2" charset="-78"/>
                <a:cs typeface="Alexandria" pitchFamily="2" charset="-78"/>
              </a:rPr>
              <a:t>4- إعادة الاستهداف: </a:t>
            </a:r>
            <a:r>
              <a:rPr lang="ar-EG" dirty="0">
                <a:latin typeface="Alexandria" pitchFamily="2" charset="-78"/>
                <a:cs typeface="Alexandria" pitchFamily="2" charset="-78"/>
              </a:rPr>
              <a:t>حيث يتم عرض الإعلانات للأشخاص الذين زاروا موقع معين ولكن لم يكملوا عملية الشراء وذلك لتحفيزهم على العودة للشراء، مثل المتاجر التقنية التي تعرض لك </a:t>
            </a:r>
            <a:r>
              <a:rPr lang="ar-EG" dirty="0" err="1">
                <a:latin typeface="Alexandria" pitchFamily="2" charset="-78"/>
                <a:cs typeface="Alexandria" pitchFamily="2" charset="-78"/>
              </a:rPr>
              <a:t>لك</a:t>
            </a:r>
            <a:r>
              <a:rPr lang="ar-EG" dirty="0">
                <a:latin typeface="Alexandria" pitchFamily="2" charset="-78"/>
                <a:cs typeface="Alexandria" pitchFamily="2" charset="-78"/>
              </a:rPr>
              <a:t> إعلانات لأجهزة كنت قد تصفحت مواصفاتها سابقًا.</a:t>
            </a:r>
            <a:endParaRPr lang="ar-EG" dirty="0">
              <a:latin typeface="Alexandria Light" pitchFamily="2" charset="-78"/>
              <a:cs typeface="Alexandria Light" pitchFamily="2" charset="-78"/>
            </a:endParaRPr>
          </a:p>
        </p:txBody>
      </p:sp>
      <p:pic>
        <p:nvPicPr>
          <p:cNvPr id="7" name="Graphic 21">
            <a:extLst>
              <a:ext uri="{FF2B5EF4-FFF2-40B4-BE49-F238E27FC236}">
                <a16:creationId xmlns:a16="http://schemas.microsoft.com/office/drawing/2014/main" id="{FAB20FC0-797D-ED8D-F03F-8B2A63C29FB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5" name="Picture 4">
            <a:extLst>
              <a:ext uri="{FF2B5EF4-FFF2-40B4-BE49-F238E27FC236}">
                <a16:creationId xmlns:a16="http://schemas.microsoft.com/office/drawing/2014/main" id="{3B862C5F-57AA-D5BF-924B-89446475786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215" y="2604813"/>
            <a:ext cx="5049628" cy="3898594"/>
          </a:xfrm>
          <a:prstGeom prst="rect">
            <a:avLst/>
          </a:prstGeom>
        </p:spPr>
      </p:pic>
    </p:spTree>
    <p:extLst>
      <p:ext uri="{BB962C8B-B14F-4D97-AF65-F5344CB8AC3E}">
        <p14:creationId xmlns:p14="http://schemas.microsoft.com/office/powerpoint/2010/main" val="147727376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4935556" y="2060588"/>
            <a:ext cx="6671631" cy="4442883"/>
          </a:xfrm>
          <a:prstGeom prst="rect">
            <a:avLst/>
          </a:prstGeom>
          <a:noFill/>
        </p:spPr>
        <p:txBody>
          <a:bodyPr wrap="square" rtlCol="0">
            <a:spAutoFit/>
          </a:bodyPr>
          <a:lstStyle/>
          <a:p>
            <a:pPr lvl="1" algn="r" rtl="1">
              <a:lnSpc>
                <a:spcPct val="200000"/>
              </a:lnSpc>
            </a:pPr>
            <a:r>
              <a:rPr lang="ar-EG" dirty="0">
                <a:solidFill>
                  <a:srgbClr val="FF0000"/>
                </a:solidFill>
                <a:latin typeface="Alexandria" pitchFamily="2" charset="-78"/>
                <a:cs typeface="Alexandria" pitchFamily="2" charset="-78"/>
              </a:rPr>
              <a:t>3- دور الإعلان الرقمي في تشكيل استراتيجيات التسويق الحديثة</a:t>
            </a:r>
          </a:p>
          <a:p>
            <a:pPr lvl="1" algn="r" rtl="1">
              <a:lnSpc>
                <a:spcPct val="200000"/>
              </a:lnSpc>
            </a:pPr>
            <a:r>
              <a:rPr lang="ar-EG" b="1" dirty="0">
                <a:solidFill>
                  <a:srgbClr val="0D0D0D"/>
                </a:solidFill>
                <a:latin typeface="Alexandria Light" pitchFamily="2" charset="-78"/>
                <a:cs typeface="Alexandria Light" pitchFamily="2" charset="-78"/>
              </a:rPr>
              <a:t>2-</a:t>
            </a:r>
            <a:r>
              <a:rPr lang="ar-EG" dirty="0">
                <a:solidFill>
                  <a:srgbClr val="0D0D0D"/>
                </a:solidFill>
                <a:latin typeface="Alexandria Light" pitchFamily="2" charset="-78"/>
                <a:cs typeface="Alexandria Light" pitchFamily="2" charset="-78"/>
              </a:rPr>
              <a:t> </a:t>
            </a:r>
            <a:r>
              <a:rPr lang="ar-EG" b="1" dirty="0">
                <a:solidFill>
                  <a:srgbClr val="0D0D0D"/>
                </a:solidFill>
                <a:latin typeface="Alexandria" pitchFamily="2" charset="-78"/>
                <a:cs typeface="Alexandria" pitchFamily="2" charset="-78"/>
              </a:rPr>
              <a:t>تعزيز التفاعل مع العلامة التجارية</a:t>
            </a:r>
            <a:endParaRPr lang="ar-EG" b="1" dirty="0">
              <a:solidFill>
                <a:srgbClr val="0D0D0D"/>
              </a:solidFill>
              <a:latin typeface="Alexandria Light" pitchFamily="2" charset="-78"/>
              <a:cs typeface="Alexandria Light" pitchFamily="2" charset="-78"/>
            </a:endParaRPr>
          </a:p>
          <a:p>
            <a:pPr algn="r" rtl="1">
              <a:lnSpc>
                <a:spcPct val="200000"/>
              </a:lnSpc>
              <a:buFont typeface="Arial" panose="020B0604020202020204" pitchFamily="34" charset="0"/>
              <a:buChar char="•"/>
            </a:pPr>
            <a:r>
              <a:rPr lang="ar-EG" b="0" i="0" dirty="0">
                <a:solidFill>
                  <a:srgbClr val="0D0D0D"/>
                </a:solidFill>
                <a:effectLst/>
                <a:latin typeface="Alexandria Light" pitchFamily="2" charset="-78"/>
                <a:cs typeface="Alexandria Light" pitchFamily="2" charset="-78"/>
              </a:rPr>
              <a:t>يوفر الإعلان الرقمي منصات تفاعلية تتيح للمستهلكين التفاعل المباشر مع العلامة التجارية من خلال التعليقات، النقر على الروابط، أو المشاركة.</a:t>
            </a:r>
          </a:p>
          <a:p>
            <a:pPr algn="r" rtl="1">
              <a:lnSpc>
                <a:spcPct val="200000"/>
              </a:lnSpc>
            </a:pPr>
            <a:r>
              <a:rPr lang="ar-EG" dirty="0">
                <a:latin typeface="Alexandria Light" pitchFamily="2" charset="-78"/>
                <a:cs typeface="Alexandria Light" pitchFamily="2" charset="-78"/>
              </a:rPr>
              <a:t>مثل منصة فيسبوك التي تحتوي على خيارات (اشتري الآن) أو (سجل الآن)</a:t>
            </a:r>
            <a:endParaRPr lang="ar-EG" dirty="0">
              <a:solidFill>
                <a:schemeClr val="tx1">
                  <a:lumMod val="95000"/>
                  <a:lumOff val="5000"/>
                </a:schemeClr>
              </a:solidFill>
              <a:latin typeface="Alexandria Light" pitchFamily="2" charset="-78"/>
              <a:cs typeface="Alexandria Light" pitchFamily="2" charset="-78"/>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2C7F14C3-7A9E-C16C-7982-6C35851884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7424" y="2060588"/>
            <a:ext cx="4523260" cy="4021296"/>
          </a:xfrm>
          <a:prstGeom prst="rect">
            <a:avLst/>
          </a:prstGeom>
        </p:spPr>
      </p:pic>
    </p:spTree>
    <p:extLst>
      <p:ext uri="{BB962C8B-B14F-4D97-AF65-F5344CB8AC3E}">
        <p14:creationId xmlns:p14="http://schemas.microsoft.com/office/powerpoint/2010/main" val="73353621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114057" y="2258891"/>
            <a:ext cx="6869934" cy="3827330"/>
          </a:xfrm>
          <a:prstGeom prst="rect">
            <a:avLst/>
          </a:prstGeom>
          <a:noFill/>
        </p:spPr>
        <p:txBody>
          <a:bodyPr wrap="square" rtlCol="0">
            <a:spAutoFit/>
          </a:bodyPr>
          <a:lstStyle/>
          <a:p>
            <a:pPr lvl="1" algn="just" rtl="1">
              <a:lnSpc>
                <a:spcPct val="200000"/>
              </a:lnSpc>
            </a:pPr>
            <a:r>
              <a:rPr lang="ar-EG" sz="1600" b="1" dirty="0">
                <a:solidFill>
                  <a:srgbClr val="FF0000"/>
                </a:solidFill>
                <a:latin typeface="Alexandria" pitchFamily="2" charset="-78"/>
                <a:cs typeface="Alexandria" pitchFamily="2" charset="-78"/>
              </a:rPr>
              <a:t>3- دور الإعلان الرقمي في تشكيل استراتيجيات التسويق الحديثة</a:t>
            </a:r>
          </a:p>
          <a:p>
            <a:pPr lvl="1" algn="r" rtl="1">
              <a:lnSpc>
                <a:spcPct val="200000"/>
              </a:lnSpc>
            </a:pPr>
            <a:r>
              <a:rPr lang="ar-EG" b="1" dirty="0">
                <a:solidFill>
                  <a:srgbClr val="0D0D0D"/>
                </a:solidFill>
                <a:latin typeface="Alexandria" pitchFamily="2" charset="-78"/>
                <a:cs typeface="Alexandria" pitchFamily="2" charset="-78"/>
              </a:rPr>
              <a:t>3- التكامل مع قنوات التسويق الأخرى</a:t>
            </a:r>
          </a:p>
          <a:p>
            <a:pPr lvl="1" algn="just" rtl="1">
              <a:lnSpc>
                <a:spcPct val="200000"/>
              </a:lnSpc>
            </a:pPr>
            <a:r>
              <a:rPr lang="ar-EG" dirty="0">
                <a:solidFill>
                  <a:srgbClr val="0D0D0D"/>
                </a:solidFill>
                <a:latin typeface="Alexandria" pitchFamily="2" charset="-78"/>
                <a:cs typeface="Alexandria" pitchFamily="2" charset="-78"/>
              </a:rPr>
              <a:t> يكمل الإعلان الرقمي </a:t>
            </a:r>
            <a:r>
              <a:rPr lang="ar-EG" dirty="0">
                <a:solidFill>
                  <a:srgbClr val="0D0D0D"/>
                </a:solidFill>
                <a:latin typeface="Alexandria Light" pitchFamily="2" charset="-78"/>
                <a:cs typeface="Alexandria Light" pitchFamily="2" charset="-78"/>
              </a:rPr>
              <a:t>أدوات التسويق الأخرى كالبريد الإلكتروني والتسويق بالمحتوى والإعلانات التقليدية. </a:t>
            </a:r>
          </a:p>
          <a:p>
            <a:pPr lvl="1" algn="just" rtl="1">
              <a:lnSpc>
                <a:spcPct val="200000"/>
              </a:lnSpc>
            </a:pPr>
            <a:r>
              <a:rPr lang="ar-EG" dirty="0">
                <a:solidFill>
                  <a:srgbClr val="0D0D0D"/>
                </a:solidFill>
                <a:latin typeface="Alexandria Light" pitchFamily="2" charset="-78"/>
                <a:cs typeface="Alexandria Light" pitchFamily="2" charset="-78"/>
              </a:rPr>
              <a:t>يمكن لشركة أن تنشر إعلانا رقميًا لتعزيز رسالة ترويجية ظهرت في التلفزيون.</a:t>
            </a:r>
          </a:p>
          <a:p>
            <a:pPr algn="r" rtl="1">
              <a:lnSpc>
                <a:spcPct val="200000"/>
              </a:lnSpc>
              <a:buFont typeface="Arial" panose="020B0604020202020204" pitchFamily="34" charset="0"/>
              <a:buChar char="•"/>
            </a:pPr>
            <a:endParaRPr lang="ar-EG" dirty="0">
              <a:solidFill>
                <a:schemeClr val="tx1">
                  <a:lumMod val="95000"/>
                  <a:lumOff val="5000"/>
                </a:schemeClr>
              </a:solidFill>
              <a:latin typeface="Alexandria Light" pitchFamily="2" charset="-78"/>
              <a:cs typeface="Alexandria Light" pitchFamily="2" charset="-78"/>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5" name="Picture 4">
            <a:extLst>
              <a:ext uri="{FF2B5EF4-FFF2-40B4-BE49-F238E27FC236}">
                <a16:creationId xmlns:a16="http://schemas.microsoft.com/office/drawing/2014/main" id="{D8A877F3-1573-E138-083B-48508D84ED9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5254" y="2379644"/>
            <a:ext cx="4572000" cy="4359270"/>
          </a:xfrm>
          <a:prstGeom prst="rect">
            <a:avLst/>
          </a:prstGeom>
        </p:spPr>
      </p:pic>
    </p:spTree>
    <p:extLst>
      <p:ext uri="{BB962C8B-B14F-4D97-AF65-F5344CB8AC3E}">
        <p14:creationId xmlns:p14="http://schemas.microsoft.com/office/powerpoint/2010/main" val="420415805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28420" y="1850536"/>
            <a:ext cx="10935159" cy="4996881"/>
          </a:xfrm>
          <a:prstGeom prst="rect">
            <a:avLst/>
          </a:prstGeom>
          <a:noFill/>
        </p:spPr>
        <p:txBody>
          <a:bodyPr wrap="square" rtlCol="0">
            <a:spAutoFit/>
          </a:bodyPr>
          <a:lstStyle/>
          <a:p>
            <a:pPr lvl="1" algn="just" rtl="1">
              <a:lnSpc>
                <a:spcPct val="200000"/>
              </a:lnSpc>
            </a:pPr>
            <a:r>
              <a:rPr lang="ar-EG" dirty="0">
                <a:solidFill>
                  <a:srgbClr val="FF0000"/>
                </a:solidFill>
                <a:latin typeface="Alexandria" pitchFamily="2" charset="-78"/>
                <a:cs typeface="Alexandria" pitchFamily="2" charset="-78"/>
              </a:rPr>
              <a:t>3- دور الإعلان الرقمي في تشكيل استراتيجيات التسويق الحديثة</a:t>
            </a:r>
          </a:p>
          <a:p>
            <a:pPr lvl="1" algn="r" rtl="1">
              <a:lnSpc>
                <a:spcPct val="200000"/>
              </a:lnSpc>
            </a:pPr>
            <a:r>
              <a:rPr lang="ar-EG" b="1" dirty="0">
                <a:solidFill>
                  <a:srgbClr val="0D0D0D"/>
                </a:solidFill>
                <a:latin typeface="Alexandria" pitchFamily="2" charset="-78"/>
                <a:cs typeface="Alexandria" pitchFamily="2" charset="-78"/>
              </a:rPr>
              <a:t>4- قياس الأداء وتحسينه باستمرار</a:t>
            </a:r>
          </a:p>
          <a:p>
            <a:pPr algn="r" rtl="1">
              <a:lnSpc>
                <a:spcPct val="200000"/>
              </a:lnSpc>
            </a:pPr>
            <a:r>
              <a:rPr lang="ar-EG" i="0" dirty="0">
                <a:solidFill>
                  <a:srgbClr val="0D0D0D"/>
                </a:solidFill>
                <a:effectLst/>
                <a:latin typeface="Alexandria Light" pitchFamily="2" charset="-78"/>
                <a:cs typeface="Alexandria Light" pitchFamily="2" charset="-78"/>
              </a:rPr>
              <a:t>باستخدام</a:t>
            </a:r>
            <a:r>
              <a:rPr lang="ar-EG" b="0" i="0" dirty="0">
                <a:solidFill>
                  <a:srgbClr val="0D0D0D"/>
                </a:solidFill>
                <a:effectLst/>
                <a:latin typeface="Alexandria Light" pitchFamily="2" charset="-78"/>
                <a:cs typeface="Alexandria Light" pitchFamily="2" charset="-78"/>
              </a:rPr>
              <a:t> أدوات تحليل الأداء، يمكن للمعلنين تتبع حملاتهم لحظة بلحظة وتعديلها لتحسين العائد على الاستثمار </a:t>
            </a:r>
            <a:r>
              <a:rPr lang="en-US" b="0" i="0" dirty="0">
                <a:solidFill>
                  <a:srgbClr val="0D0D0D"/>
                </a:solidFill>
                <a:effectLst/>
                <a:latin typeface="Alexandria Light" pitchFamily="2" charset="-78"/>
                <a:cs typeface="Alexandria Light" pitchFamily="2" charset="-78"/>
              </a:rPr>
              <a:t>ROI</a:t>
            </a:r>
            <a:r>
              <a:rPr lang="ar-EG" b="0" i="0" dirty="0">
                <a:solidFill>
                  <a:srgbClr val="0D0D0D"/>
                </a:solidFill>
                <a:effectLst/>
                <a:latin typeface="Alexandria Light" pitchFamily="2" charset="-78"/>
                <a:cs typeface="Alexandria Light" pitchFamily="2" charset="-78"/>
              </a:rPr>
              <a:t> مثل:</a:t>
            </a:r>
          </a:p>
          <a:p>
            <a:pPr marL="742950" lvl="1" indent="-285750" algn="r" rtl="1">
              <a:lnSpc>
                <a:spcPct val="200000"/>
              </a:lnSpc>
              <a:buFont typeface="Arial" panose="020B0604020202020204" pitchFamily="34" charset="0"/>
              <a:buChar char="•"/>
            </a:pPr>
            <a:r>
              <a:rPr lang="ar-EG" b="0" i="0" dirty="0">
                <a:solidFill>
                  <a:srgbClr val="0D0D0D"/>
                </a:solidFill>
                <a:effectLst/>
                <a:latin typeface="Alexandria Light" pitchFamily="2" charset="-78"/>
                <a:cs typeface="Alexandria Light" pitchFamily="2" charset="-78"/>
              </a:rPr>
              <a:t>حملة إعلانات على جوجل يتم تعديلها بناءً على أداء الكلمات المفتاحية.</a:t>
            </a:r>
          </a:p>
          <a:p>
            <a:pPr marL="742950" lvl="1" indent="-285750" algn="r" rtl="1">
              <a:lnSpc>
                <a:spcPct val="200000"/>
              </a:lnSpc>
              <a:buFont typeface="Arial" panose="020B0604020202020204" pitchFamily="34" charset="0"/>
              <a:buChar char="•"/>
            </a:pPr>
            <a:r>
              <a:rPr lang="ar-EG" b="0" i="0" dirty="0">
                <a:solidFill>
                  <a:srgbClr val="0D0D0D"/>
                </a:solidFill>
                <a:effectLst/>
                <a:latin typeface="Alexandria Light" pitchFamily="2" charset="-78"/>
                <a:cs typeface="Alexandria Light" pitchFamily="2" charset="-78"/>
              </a:rPr>
              <a:t>منصة تقدم خصومات إضافية لجذب المزيد من الزوار بناءً على أداء الإعلان الأولي.</a:t>
            </a:r>
          </a:p>
          <a:p>
            <a:pPr marL="742950" lvl="1" indent="-285750" algn="r" rtl="1">
              <a:lnSpc>
                <a:spcPct val="200000"/>
              </a:lnSpc>
              <a:buFont typeface="Arial" panose="020B0604020202020204" pitchFamily="34" charset="0"/>
              <a:buChar char="•"/>
            </a:pPr>
            <a:r>
              <a:rPr lang="ar-EG" b="0" i="0" dirty="0">
                <a:solidFill>
                  <a:srgbClr val="0D0D0D"/>
                </a:solidFill>
                <a:effectLst/>
                <a:latin typeface="Alexandria Light" pitchFamily="2" charset="-78"/>
                <a:cs typeface="Alexandria Light" pitchFamily="2" charset="-78"/>
              </a:rPr>
              <a:t>الإعلان الرقمي أتاح للشركات الصغيرة المنافسة بفعالية مع الشركات الكبرى لأنه يوفر أدوات متساوية في الوصول إلى الجمهور، مما يخلق فرصًا جديدة لنمو الأعمال.</a:t>
            </a:r>
          </a:p>
          <a:p>
            <a:pPr algn="r" rtl="1">
              <a:lnSpc>
                <a:spcPct val="200000"/>
              </a:lnSpc>
              <a:buFont typeface="Arial" panose="020B0604020202020204" pitchFamily="34" charset="0"/>
              <a:buChar char="•"/>
            </a:pPr>
            <a:endParaRPr lang="ar-EG" dirty="0">
              <a:solidFill>
                <a:schemeClr val="tx1">
                  <a:lumMod val="95000"/>
                  <a:lumOff val="5000"/>
                </a:schemeClr>
              </a:solidFill>
              <a:latin typeface="Alexandria Light" pitchFamily="2" charset="-78"/>
              <a:cs typeface="Alexandria Light" pitchFamily="2" charset="-78"/>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9900227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4142342" y="2060588"/>
            <a:ext cx="7464846" cy="4442883"/>
          </a:xfrm>
          <a:prstGeom prst="rect">
            <a:avLst/>
          </a:prstGeom>
          <a:noFill/>
        </p:spPr>
        <p:txBody>
          <a:bodyPr wrap="square" rtlCol="0">
            <a:spAutoFit/>
          </a:bodyPr>
          <a:lstStyle/>
          <a:p>
            <a:pPr lvl="1" algn="just" rtl="1">
              <a:lnSpc>
                <a:spcPct val="200000"/>
              </a:lnSpc>
            </a:pPr>
            <a:r>
              <a:rPr lang="ar-EG" dirty="0">
                <a:solidFill>
                  <a:srgbClr val="FF0000"/>
                </a:solidFill>
                <a:latin typeface="Alexandria" pitchFamily="2" charset="-78"/>
                <a:cs typeface="Alexandria" pitchFamily="2" charset="-78"/>
              </a:rPr>
              <a:t>4- الفرق بين الإعلان الرقمي والإعلان التقليدي</a:t>
            </a:r>
          </a:p>
          <a:p>
            <a:pPr lvl="1" algn="r" rtl="1">
              <a:lnSpc>
                <a:spcPct val="200000"/>
              </a:lnSpc>
            </a:pPr>
            <a:r>
              <a:rPr lang="ar-EG" b="0" i="0" dirty="0">
                <a:solidFill>
                  <a:srgbClr val="0D0D0D"/>
                </a:solidFill>
                <a:effectLst/>
                <a:latin typeface="Alexandria Light" pitchFamily="2" charset="-78"/>
                <a:cs typeface="Alexandria Light" pitchFamily="2" charset="-78"/>
              </a:rPr>
              <a:t>يمثلان طرقًا مختلفة للترويج للمنتجات والخدمات. ورغم أن كلاهما يهدف إلى الوصول إلى الجمهور المستهدف، إلا أن هناك اختلافات جوهرية بينهما تتمثل في:</a:t>
            </a:r>
          </a:p>
          <a:p>
            <a:pPr lvl="1" algn="r" rtl="1">
              <a:lnSpc>
                <a:spcPct val="200000"/>
              </a:lnSpc>
            </a:pPr>
            <a:r>
              <a:rPr lang="ar-EG" b="1" dirty="0">
                <a:solidFill>
                  <a:srgbClr val="0D0D0D"/>
                </a:solidFill>
                <a:latin typeface="Alexandria" pitchFamily="2" charset="-78"/>
                <a:cs typeface="Alexandria" pitchFamily="2" charset="-78"/>
              </a:rPr>
              <a:t>1- وسائل العرض:</a:t>
            </a:r>
          </a:p>
          <a:p>
            <a:pPr lvl="1" algn="r" rtl="1">
              <a:lnSpc>
                <a:spcPct val="200000"/>
              </a:lnSpc>
            </a:pPr>
            <a:r>
              <a:rPr lang="ar-EG" dirty="0">
                <a:solidFill>
                  <a:srgbClr val="0D0D0D"/>
                </a:solidFill>
                <a:latin typeface="Alexandria Light" pitchFamily="2" charset="-78"/>
                <a:cs typeface="Alexandria Light" pitchFamily="2" charset="-78"/>
              </a:rPr>
              <a:t>الإعلان الرقمي يعرض على الإنترنت عبر مواقع الويب ووسائل التواصل ومثل إعلانات فيسبوك ويوتيوب، بينما الإعلان التقليدي يعرض عبر الوسائل التقليدية كالصحف والتلفاز.</a:t>
            </a:r>
            <a:endParaRPr lang="ar-EG" dirty="0">
              <a:solidFill>
                <a:schemeClr val="tx1">
                  <a:lumMod val="95000"/>
                  <a:lumOff val="5000"/>
                </a:schemeClr>
              </a:solidFill>
              <a:latin typeface="Alexandria Light" pitchFamily="2" charset="-78"/>
              <a:cs typeface="Alexandria Light" pitchFamily="2" charset="-78"/>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CB69943B-AD37-3FAA-51C1-1F30C009DD9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8189" y="2696972"/>
            <a:ext cx="3505513" cy="3806499"/>
          </a:xfrm>
          <a:prstGeom prst="rect">
            <a:avLst/>
          </a:prstGeom>
        </p:spPr>
      </p:pic>
    </p:spTree>
    <p:extLst>
      <p:ext uri="{BB962C8B-B14F-4D97-AF65-F5344CB8AC3E}">
        <p14:creationId xmlns:p14="http://schemas.microsoft.com/office/powerpoint/2010/main" val="36966463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824620" y="2060588"/>
            <a:ext cx="5782567" cy="3888885"/>
          </a:xfrm>
          <a:prstGeom prst="rect">
            <a:avLst/>
          </a:prstGeom>
          <a:noFill/>
        </p:spPr>
        <p:txBody>
          <a:bodyPr wrap="square" rtlCol="0">
            <a:spAutoFit/>
          </a:bodyPr>
          <a:lstStyle/>
          <a:p>
            <a:pPr lvl="1" algn="just" rtl="1">
              <a:lnSpc>
                <a:spcPct val="200000"/>
              </a:lnSpc>
            </a:pPr>
            <a:r>
              <a:rPr lang="ar-EG" dirty="0">
                <a:solidFill>
                  <a:srgbClr val="FF0000"/>
                </a:solidFill>
                <a:latin typeface="Alexandria" pitchFamily="2" charset="-78"/>
                <a:cs typeface="Alexandria" pitchFamily="2" charset="-78"/>
              </a:rPr>
              <a:t>4- الفرق بين الإعلان الرقمي والإعلان التقليدي</a:t>
            </a:r>
          </a:p>
          <a:p>
            <a:pPr lvl="1" algn="r" rtl="1">
              <a:lnSpc>
                <a:spcPct val="200000"/>
              </a:lnSpc>
            </a:pPr>
            <a:r>
              <a:rPr lang="ar-EG" b="1" dirty="0">
                <a:solidFill>
                  <a:srgbClr val="0D0D0D"/>
                </a:solidFill>
                <a:latin typeface="Alexandria" pitchFamily="2" charset="-78"/>
                <a:cs typeface="Alexandria" pitchFamily="2" charset="-78"/>
              </a:rPr>
              <a:t>2- الاستهداف والتخصيص</a:t>
            </a:r>
          </a:p>
          <a:p>
            <a:pPr lvl="1" algn="r" rtl="1">
              <a:lnSpc>
                <a:spcPct val="200000"/>
              </a:lnSpc>
            </a:pPr>
            <a:r>
              <a:rPr lang="ar-EG" dirty="0">
                <a:solidFill>
                  <a:srgbClr val="0D0D0D"/>
                </a:solidFill>
                <a:latin typeface="Alexandria Light" pitchFamily="2" charset="-78"/>
                <a:cs typeface="Alexandria Light" pitchFamily="2" charset="-78"/>
              </a:rPr>
              <a:t>يعتمد الإعلان الرقمي على البيانات الضخمة والذكاء الاصطناعي لتحديد الجمهور بدقة، كما يوفر إمكانية تخصيص الإعلانات لكل فرد على حدة.</a:t>
            </a:r>
          </a:p>
          <a:p>
            <a:pPr lvl="1" algn="r" rtl="1">
              <a:lnSpc>
                <a:spcPct val="200000"/>
              </a:lnSpc>
            </a:pPr>
            <a:r>
              <a:rPr lang="ar-EG" dirty="0">
                <a:solidFill>
                  <a:srgbClr val="0D0D0D"/>
                </a:solidFill>
                <a:latin typeface="Alexandria Light" pitchFamily="2" charset="-78"/>
                <a:cs typeface="Alexandria Light" pitchFamily="2" charset="-78"/>
              </a:rPr>
              <a:t>الإعلان التقليدي يعتمد على الاستهداف العام ويصل إلى جمهور عريض دون تمييز بين الأفراد.</a:t>
            </a:r>
            <a:endParaRPr lang="ar-EG" dirty="0">
              <a:solidFill>
                <a:schemeClr val="tx1">
                  <a:lumMod val="95000"/>
                  <a:lumOff val="5000"/>
                </a:schemeClr>
              </a:solidFill>
              <a:latin typeface="Alexandria Light" pitchFamily="2" charset="-78"/>
              <a:cs typeface="Alexandria Light" pitchFamily="2" charset="-78"/>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5" name="Picture 4">
            <a:extLst>
              <a:ext uri="{FF2B5EF4-FFF2-40B4-BE49-F238E27FC236}">
                <a16:creationId xmlns:a16="http://schemas.microsoft.com/office/drawing/2014/main" id="{B2F25857-3637-3F65-1C88-35F0D99B050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9508" y="3010183"/>
            <a:ext cx="5241945" cy="3138826"/>
          </a:xfrm>
          <a:prstGeom prst="rect">
            <a:avLst/>
          </a:prstGeom>
        </p:spPr>
      </p:pic>
    </p:spTree>
    <p:extLst>
      <p:ext uri="{BB962C8B-B14F-4D97-AF65-F5344CB8AC3E}">
        <p14:creationId xmlns:p14="http://schemas.microsoft.com/office/powerpoint/2010/main" val="395610031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824620" y="2060588"/>
            <a:ext cx="5782567" cy="4442883"/>
          </a:xfrm>
          <a:prstGeom prst="rect">
            <a:avLst/>
          </a:prstGeom>
          <a:noFill/>
        </p:spPr>
        <p:txBody>
          <a:bodyPr wrap="square" rtlCol="0">
            <a:spAutoFit/>
          </a:bodyPr>
          <a:lstStyle/>
          <a:p>
            <a:pPr lvl="1" algn="just" rtl="1">
              <a:lnSpc>
                <a:spcPct val="200000"/>
              </a:lnSpc>
            </a:pPr>
            <a:r>
              <a:rPr lang="ar-EG" dirty="0">
                <a:solidFill>
                  <a:srgbClr val="FF0000"/>
                </a:solidFill>
                <a:latin typeface="Alexandria" pitchFamily="2" charset="-78"/>
                <a:cs typeface="Alexandria" pitchFamily="2" charset="-78"/>
              </a:rPr>
              <a:t>4- الفرق بين الإعلان الرقمي والإعلان التقليدي</a:t>
            </a:r>
          </a:p>
          <a:p>
            <a:pPr lvl="1" algn="r" rtl="1">
              <a:lnSpc>
                <a:spcPct val="200000"/>
              </a:lnSpc>
            </a:pPr>
            <a:r>
              <a:rPr lang="ar-EG" b="1" dirty="0">
                <a:solidFill>
                  <a:srgbClr val="0D0D0D"/>
                </a:solidFill>
                <a:latin typeface="Alexandria" pitchFamily="2" charset="-78"/>
                <a:cs typeface="Alexandria" pitchFamily="2" charset="-78"/>
              </a:rPr>
              <a:t>3- القياس وتحليل الأداء</a:t>
            </a:r>
          </a:p>
          <a:p>
            <a:pPr lvl="1" algn="r" rtl="1">
              <a:lnSpc>
                <a:spcPct val="200000"/>
              </a:lnSpc>
            </a:pPr>
            <a:r>
              <a:rPr lang="ar-EG" dirty="0">
                <a:solidFill>
                  <a:srgbClr val="0D0D0D"/>
                </a:solidFill>
                <a:latin typeface="Alexandria Light" pitchFamily="2" charset="-78"/>
                <a:cs typeface="Alexandria Light" pitchFamily="2" charset="-78"/>
              </a:rPr>
              <a:t>يتيح الإعلان الرقمي تتبع وتحليل الأداء بدقة عبر أدوات مثل جوجل </a:t>
            </a:r>
            <a:r>
              <a:rPr lang="ar-EG" dirty="0" err="1">
                <a:solidFill>
                  <a:srgbClr val="0D0D0D"/>
                </a:solidFill>
                <a:latin typeface="Alexandria Light" pitchFamily="2" charset="-78"/>
                <a:cs typeface="Alexandria Light" pitchFamily="2" charset="-78"/>
              </a:rPr>
              <a:t>أنالتيكس</a:t>
            </a:r>
            <a:r>
              <a:rPr lang="ar-EG" dirty="0">
                <a:solidFill>
                  <a:srgbClr val="0D0D0D"/>
                </a:solidFill>
                <a:latin typeface="Alexandria Light" pitchFamily="2" charset="-78"/>
                <a:cs typeface="Alexandria Light" pitchFamily="2" charset="-78"/>
              </a:rPr>
              <a:t>، ويوفر بيانات فورية عن النقرات والمشاهدات.</a:t>
            </a:r>
          </a:p>
          <a:p>
            <a:pPr lvl="1" algn="r" rtl="1">
              <a:lnSpc>
                <a:spcPct val="200000"/>
              </a:lnSpc>
            </a:pPr>
            <a:r>
              <a:rPr lang="ar-EG" dirty="0">
                <a:solidFill>
                  <a:srgbClr val="0D0D0D"/>
                </a:solidFill>
                <a:latin typeface="Alexandria Light" pitchFamily="2" charset="-78"/>
                <a:cs typeface="Alexandria Light" pitchFamily="2" charset="-78"/>
              </a:rPr>
              <a:t>يعتمد الإعلان التقليدي على قياسات تقريبية مثل نسب مشاهدة التليفزيون أو توزيع الصحف ولا يتيح تعديل الحملة بعد إطلاقها بناءً على الأداء.</a:t>
            </a:r>
            <a:endParaRPr lang="ar-EG" dirty="0">
              <a:solidFill>
                <a:schemeClr val="tx1">
                  <a:lumMod val="95000"/>
                  <a:lumOff val="5000"/>
                </a:schemeClr>
              </a:solidFill>
              <a:latin typeface="Alexandria Light" pitchFamily="2" charset="-78"/>
              <a:cs typeface="Alexandria Light" pitchFamily="2" charset="-78"/>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DCF3DDE4-C0B8-2330-83CA-17C67F39826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4813" y="2060588"/>
            <a:ext cx="4868536" cy="3920194"/>
          </a:xfrm>
          <a:prstGeom prst="rect">
            <a:avLst/>
          </a:prstGeom>
        </p:spPr>
      </p:pic>
    </p:spTree>
    <p:extLst>
      <p:ext uri="{BB962C8B-B14F-4D97-AF65-F5344CB8AC3E}">
        <p14:creationId xmlns:p14="http://schemas.microsoft.com/office/powerpoint/2010/main" val="15359887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824620" y="2060588"/>
            <a:ext cx="5782567" cy="3334887"/>
          </a:xfrm>
          <a:prstGeom prst="rect">
            <a:avLst/>
          </a:prstGeom>
          <a:noFill/>
        </p:spPr>
        <p:txBody>
          <a:bodyPr wrap="square" rtlCol="0">
            <a:spAutoFit/>
          </a:bodyPr>
          <a:lstStyle/>
          <a:p>
            <a:pPr lvl="1" algn="just" rtl="1">
              <a:lnSpc>
                <a:spcPct val="200000"/>
              </a:lnSpc>
            </a:pPr>
            <a:r>
              <a:rPr lang="ar-EG" dirty="0">
                <a:solidFill>
                  <a:srgbClr val="FF0000"/>
                </a:solidFill>
                <a:latin typeface="Alexandria" pitchFamily="2" charset="-78"/>
                <a:cs typeface="Alexandria" pitchFamily="2" charset="-78"/>
              </a:rPr>
              <a:t>4- الفرق بين الإعلان الرقمي والإعلان التقليدي</a:t>
            </a:r>
          </a:p>
          <a:p>
            <a:pPr lvl="1" algn="r" rtl="1">
              <a:lnSpc>
                <a:spcPct val="200000"/>
              </a:lnSpc>
            </a:pPr>
            <a:r>
              <a:rPr lang="ar-EG" b="1" dirty="0">
                <a:solidFill>
                  <a:srgbClr val="0D0D0D"/>
                </a:solidFill>
                <a:latin typeface="Alexandria" pitchFamily="2" charset="-78"/>
                <a:cs typeface="Alexandria" pitchFamily="2" charset="-78"/>
              </a:rPr>
              <a:t>4- التكلفة:</a:t>
            </a:r>
          </a:p>
          <a:p>
            <a:pPr lvl="1" algn="r" rtl="1">
              <a:lnSpc>
                <a:spcPct val="200000"/>
              </a:lnSpc>
            </a:pPr>
            <a:r>
              <a:rPr lang="ar-EG" dirty="0">
                <a:solidFill>
                  <a:srgbClr val="0D0D0D"/>
                </a:solidFill>
                <a:latin typeface="Alexandria Light" pitchFamily="2" charset="-78"/>
                <a:cs typeface="Alexandria Light" pitchFamily="2" charset="-78"/>
              </a:rPr>
              <a:t>تكلفة الإعلان الرقمي أقل وأكثر مرونة، ويمكن تشغيل الحملات بميزانيات صغيرة أو الدفع مقابل النقرات.</a:t>
            </a:r>
          </a:p>
          <a:p>
            <a:pPr lvl="1" algn="r" rtl="1">
              <a:lnSpc>
                <a:spcPct val="200000"/>
              </a:lnSpc>
            </a:pPr>
            <a:r>
              <a:rPr lang="ar-EG" dirty="0">
                <a:solidFill>
                  <a:srgbClr val="0D0D0D"/>
                </a:solidFill>
                <a:latin typeface="Alexandria Light" pitchFamily="2" charset="-78"/>
                <a:cs typeface="Alexandria Light" pitchFamily="2" charset="-78"/>
              </a:rPr>
              <a:t>الإعلان التقليدي تكون تكلفته أعلى ويتطلب ميزانيات ضخمة لتغطية الجمهور المستهدف.</a:t>
            </a:r>
            <a:endParaRPr lang="ar-EG" dirty="0">
              <a:solidFill>
                <a:schemeClr val="tx1">
                  <a:lumMod val="95000"/>
                  <a:lumOff val="5000"/>
                </a:schemeClr>
              </a:solidFill>
              <a:latin typeface="Alexandria Light" pitchFamily="2" charset="-78"/>
              <a:cs typeface="Alexandria Light" pitchFamily="2" charset="-78"/>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5" name="Picture 4">
            <a:extLst>
              <a:ext uri="{FF2B5EF4-FFF2-40B4-BE49-F238E27FC236}">
                <a16:creationId xmlns:a16="http://schemas.microsoft.com/office/drawing/2014/main" id="{FF76E19F-D473-0092-995C-33D315F11F3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89709" y="2755725"/>
            <a:ext cx="5591720" cy="3355032"/>
          </a:xfrm>
          <a:prstGeom prst="rect">
            <a:avLst/>
          </a:prstGeom>
        </p:spPr>
      </p:pic>
    </p:spTree>
    <p:extLst>
      <p:ext uri="{BB962C8B-B14F-4D97-AF65-F5344CB8AC3E}">
        <p14:creationId xmlns:p14="http://schemas.microsoft.com/office/powerpoint/2010/main" val="229036205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824620" y="2060588"/>
            <a:ext cx="5782567" cy="4442883"/>
          </a:xfrm>
          <a:prstGeom prst="rect">
            <a:avLst/>
          </a:prstGeom>
          <a:noFill/>
        </p:spPr>
        <p:txBody>
          <a:bodyPr wrap="square" rtlCol="0">
            <a:spAutoFit/>
          </a:bodyPr>
          <a:lstStyle/>
          <a:p>
            <a:pPr lvl="1" algn="just" rtl="1">
              <a:lnSpc>
                <a:spcPct val="200000"/>
              </a:lnSpc>
            </a:pPr>
            <a:r>
              <a:rPr lang="ar-EG" dirty="0">
                <a:solidFill>
                  <a:srgbClr val="FF0000"/>
                </a:solidFill>
                <a:latin typeface="Alexandria" pitchFamily="2" charset="-78"/>
                <a:cs typeface="Alexandria" pitchFamily="2" charset="-78"/>
              </a:rPr>
              <a:t>4- الفرق بين الإعلان الرقمي والإعلان التقليدي</a:t>
            </a:r>
          </a:p>
          <a:p>
            <a:pPr lvl="1" algn="r" rtl="1">
              <a:lnSpc>
                <a:spcPct val="200000"/>
              </a:lnSpc>
            </a:pPr>
            <a:r>
              <a:rPr lang="ar-EG" b="1" dirty="0">
                <a:solidFill>
                  <a:srgbClr val="0D0D0D"/>
                </a:solidFill>
                <a:latin typeface="Alexandria" pitchFamily="2" charset="-78"/>
                <a:cs typeface="Alexandria" pitchFamily="2" charset="-78"/>
              </a:rPr>
              <a:t>5- التفاعل مع الجمهور:</a:t>
            </a:r>
          </a:p>
          <a:p>
            <a:pPr lvl="1" algn="r" rtl="1">
              <a:lnSpc>
                <a:spcPct val="200000"/>
              </a:lnSpc>
            </a:pPr>
            <a:r>
              <a:rPr lang="ar-EG" dirty="0">
                <a:solidFill>
                  <a:srgbClr val="0D0D0D"/>
                </a:solidFill>
                <a:latin typeface="Alexandria Light" pitchFamily="2" charset="-78"/>
                <a:cs typeface="Alexandria Light" pitchFamily="2" charset="-78"/>
              </a:rPr>
              <a:t>يوفر الإعلان الرقمي تفاعلًا مباشرًا بين المعلن والجمهور من خلال التعليقات </a:t>
            </a:r>
            <a:r>
              <a:rPr lang="ar-EG" dirty="0" err="1">
                <a:solidFill>
                  <a:srgbClr val="0D0D0D"/>
                </a:solidFill>
                <a:latin typeface="Alexandria Light" pitchFamily="2" charset="-78"/>
                <a:cs typeface="Alexandria Light" pitchFamily="2" charset="-78"/>
              </a:rPr>
              <a:t>والإعجابات</a:t>
            </a:r>
            <a:r>
              <a:rPr lang="ar-EG" dirty="0">
                <a:solidFill>
                  <a:srgbClr val="0D0D0D"/>
                </a:solidFill>
                <a:latin typeface="Alexandria Light" pitchFamily="2" charset="-78"/>
                <a:cs typeface="Alexandria Light" pitchFamily="2" charset="-78"/>
              </a:rPr>
              <a:t> كالإعلانات التي تتضمن استطلاعات الرأي.</a:t>
            </a:r>
          </a:p>
          <a:p>
            <a:pPr lvl="1" algn="r" rtl="1">
              <a:lnSpc>
                <a:spcPct val="200000"/>
              </a:lnSpc>
            </a:pPr>
            <a:r>
              <a:rPr lang="ar-EG" dirty="0">
                <a:solidFill>
                  <a:srgbClr val="0D0D0D"/>
                </a:solidFill>
                <a:latin typeface="Alexandria Light" pitchFamily="2" charset="-78"/>
                <a:cs typeface="Alexandria Light" pitchFamily="2" charset="-78"/>
              </a:rPr>
              <a:t>الإعلان التقليدي محدود التفاعل ويحدث التواصل من خلال وسائل غير مباشرة مثل التواصل مع خدمة العملاء بعد مشاهدة الإعلان.</a:t>
            </a:r>
            <a:endParaRPr lang="ar-EG" dirty="0">
              <a:solidFill>
                <a:schemeClr val="tx1">
                  <a:lumMod val="95000"/>
                  <a:lumOff val="5000"/>
                </a:schemeClr>
              </a:solidFill>
              <a:latin typeface="Alexandria Light" pitchFamily="2" charset="-78"/>
              <a:cs typeface="Alexandria Light" pitchFamily="2" charset="-78"/>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86E6633C-46BB-4E90-2BAB-E6F25061424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0675" y="2807555"/>
            <a:ext cx="5210978" cy="3074471"/>
          </a:xfrm>
          <a:prstGeom prst="rect">
            <a:avLst/>
          </a:prstGeom>
        </p:spPr>
      </p:pic>
    </p:spTree>
    <p:extLst>
      <p:ext uri="{BB962C8B-B14F-4D97-AF65-F5344CB8AC3E}">
        <p14:creationId xmlns:p14="http://schemas.microsoft.com/office/powerpoint/2010/main" val="127648610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824620" y="2060588"/>
            <a:ext cx="5782567" cy="3334887"/>
          </a:xfrm>
          <a:prstGeom prst="rect">
            <a:avLst/>
          </a:prstGeom>
          <a:noFill/>
        </p:spPr>
        <p:txBody>
          <a:bodyPr wrap="square" rtlCol="0">
            <a:spAutoFit/>
          </a:bodyPr>
          <a:lstStyle/>
          <a:p>
            <a:pPr lvl="1" algn="just" rtl="1">
              <a:lnSpc>
                <a:spcPct val="200000"/>
              </a:lnSpc>
            </a:pPr>
            <a:r>
              <a:rPr lang="ar-EG" dirty="0">
                <a:solidFill>
                  <a:srgbClr val="FF0000"/>
                </a:solidFill>
                <a:latin typeface="Alexandria" pitchFamily="2" charset="-78"/>
                <a:cs typeface="Alexandria" pitchFamily="2" charset="-78"/>
              </a:rPr>
              <a:t>4- الفرق بين الإعلان الرقمي والإعلان التقليدي</a:t>
            </a:r>
          </a:p>
          <a:p>
            <a:pPr lvl="1" algn="r" rtl="1">
              <a:lnSpc>
                <a:spcPct val="200000"/>
              </a:lnSpc>
            </a:pPr>
            <a:r>
              <a:rPr lang="ar-EG" b="1" dirty="0">
                <a:solidFill>
                  <a:srgbClr val="0D0D0D"/>
                </a:solidFill>
                <a:latin typeface="Alexandria" pitchFamily="2" charset="-78"/>
                <a:cs typeface="Alexandria" pitchFamily="2" charset="-78"/>
              </a:rPr>
              <a:t>6- المرونة والتعديل</a:t>
            </a:r>
          </a:p>
          <a:p>
            <a:pPr lvl="1" algn="r" rtl="1">
              <a:lnSpc>
                <a:spcPct val="200000"/>
              </a:lnSpc>
            </a:pPr>
            <a:r>
              <a:rPr lang="ar-EG" dirty="0">
                <a:solidFill>
                  <a:srgbClr val="0D0D0D"/>
                </a:solidFill>
                <a:latin typeface="Alexandria Light" pitchFamily="2" charset="-78"/>
                <a:cs typeface="Alexandria Light" pitchFamily="2" charset="-78"/>
              </a:rPr>
              <a:t>يوفر الإعلان الرقمي خاصية التعديل أثناء تنفيذ الحملة بناءً على الأداء.</a:t>
            </a:r>
          </a:p>
          <a:p>
            <a:pPr lvl="1" algn="r" rtl="1">
              <a:lnSpc>
                <a:spcPct val="200000"/>
              </a:lnSpc>
            </a:pPr>
            <a:r>
              <a:rPr lang="ar-EG" dirty="0">
                <a:solidFill>
                  <a:srgbClr val="0D0D0D"/>
                </a:solidFill>
                <a:latin typeface="Alexandria Light" pitchFamily="2" charset="-78"/>
                <a:cs typeface="Alexandria Light" pitchFamily="2" charset="-78"/>
              </a:rPr>
              <a:t>الإعلان التقليدي يصعب تعديل الحملة بعد نشرها كالإعلانات المطبوعة.</a:t>
            </a:r>
            <a:endParaRPr lang="ar-EG" dirty="0">
              <a:solidFill>
                <a:schemeClr val="tx1">
                  <a:lumMod val="95000"/>
                  <a:lumOff val="5000"/>
                </a:schemeClr>
              </a:solidFill>
              <a:latin typeface="Alexandria Light" pitchFamily="2" charset="-78"/>
              <a:cs typeface="Alexandria Light" pitchFamily="2" charset="-78"/>
            </a:endParaRP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 name="Picture 8">
            <a:extLst>
              <a:ext uri="{FF2B5EF4-FFF2-40B4-BE49-F238E27FC236}">
                <a16:creationId xmlns:a16="http://schemas.microsoft.com/office/drawing/2014/main" id="{6E4AB482-EFCD-F859-ECE7-87A73636689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8111" y="3083591"/>
            <a:ext cx="5630061" cy="3048425"/>
          </a:xfrm>
          <a:prstGeom prst="rect">
            <a:avLst/>
          </a:prstGeom>
        </p:spPr>
      </p:pic>
    </p:spTree>
    <p:extLst>
      <p:ext uri="{BB962C8B-B14F-4D97-AF65-F5344CB8AC3E}">
        <p14:creationId xmlns:p14="http://schemas.microsoft.com/office/powerpoint/2010/main" val="8163413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2990145" y="1483855"/>
            <a:ext cx="5782567" cy="564898"/>
          </a:xfrm>
          <a:prstGeom prst="rect">
            <a:avLst/>
          </a:prstGeom>
          <a:noFill/>
        </p:spPr>
        <p:txBody>
          <a:bodyPr wrap="square" rtlCol="0">
            <a:spAutoFit/>
          </a:bodyPr>
          <a:lstStyle/>
          <a:p>
            <a:pPr lvl="1" algn="just" rtl="1">
              <a:lnSpc>
                <a:spcPct val="200000"/>
              </a:lnSpc>
            </a:pPr>
            <a:r>
              <a:rPr lang="ar-EG" dirty="0">
                <a:solidFill>
                  <a:srgbClr val="FF0000"/>
                </a:solidFill>
                <a:latin typeface="Alexandria" pitchFamily="2" charset="-78"/>
                <a:cs typeface="Alexandria" pitchFamily="2" charset="-78"/>
              </a:rPr>
              <a:t>4- الفرق بين الإعلان الرقمي والإعلان التقليدي</a:t>
            </a: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DF9429A5-AB4D-0E93-DEEA-C9B2C630B6B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63547" y="2258458"/>
            <a:ext cx="8725359" cy="4289808"/>
          </a:xfrm>
          <a:prstGeom prst="rect">
            <a:avLst/>
          </a:prstGeom>
        </p:spPr>
      </p:pic>
    </p:spTree>
    <p:extLst>
      <p:ext uri="{BB962C8B-B14F-4D97-AF65-F5344CB8AC3E}">
        <p14:creationId xmlns:p14="http://schemas.microsoft.com/office/powerpoint/2010/main" val="61234884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أولًا: مفهوم الإعلان الرقمي وأهميته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2990145" y="1636696"/>
            <a:ext cx="5782567" cy="564898"/>
          </a:xfrm>
          <a:prstGeom prst="rect">
            <a:avLst/>
          </a:prstGeom>
          <a:noFill/>
        </p:spPr>
        <p:txBody>
          <a:bodyPr wrap="square" rtlCol="0">
            <a:spAutoFit/>
          </a:bodyPr>
          <a:lstStyle/>
          <a:p>
            <a:pPr lvl="1" algn="ctr" rtl="1">
              <a:lnSpc>
                <a:spcPct val="200000"/>
              </a:lnSpc>
            </a:pPr>
            <a:r>
              <a:rPr lang="ar-EG" dirty="0">
                <a:solidFill>
                  <a:srgbClr val="FF0000"/>
                </a:solidFill>
                <a:latin typeface="Alexandria" pitchFamily="2" charset="-78"/>
                <a:cs typeface="Alexandria" pitchFamily="2" charset="-78"/>
              </a:rPr>
              <a:t>4- الفرق بين الإعلان الرقمي والإعلان التقليدي</a:t>
            </a: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5A8EF707-1271-A79B-748B-3B4564C56BA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3020" y="3160038"/>
            <a:ext cx="4644639" cy="3639494"/>
          </a:xfrm>
          <a:prstGeom prst="rect">
            <a:avLst/>
          </a:prstGeom>
        </p:spPr>
      </p:pic>
      <p:pic>
        <p:nvPicPr>
          <p:cNvPr id="8" name="Picture 7">
            <a:extLst>
              <a:ext uri="{FF2B5EF4-FFF2-40B4-BE49-F238E27FC236}">
                <a16:creationId xmlns:a16="http://schemas.microsoft.com/office/drawing/2014/main" id="{232126E8-2AED-C765-1AA0-ACB958C3DAF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94342" y="3160037"/>
            <a:ext cx="4315451" cy="3429000"/>
          </a:xfrm>
          <a:prstGeom prst="rect">
            <a:avLst/>
          </a:prstGeom>
        </p:spPr>
      </p:pic>
      <p:sp>
        <p:nvSpPr>
          <p:cNvPr id="10" name="Rectangle 9">
            <a:extLst>
              <a:ext uri="{FF2B5EF4-FFF2-40B4-BE49-F238E27FC236}">
                <a16:creationId xmlns:a16="http://schemas.microsoft.com/office/drawing/2014/main" id="{56DDEDE2-CF66-9D67-E88C-D7812338412E}"/>
              </a:ext>
            </a:extLst>
          </p:cNvPr>
          <p:cNvSpPr/>
          <p:nvPr/>
        </p:nvSpPr>
        <p:spPr>
          <a:xfrm>
            <a:off x="7869836" y="2668249"/>
            <a:ext cx="2983043" cy="400110"/>
          </a:xfrm>
          <a:prstGeom prst="rect">
            <a:avLst/>
          </a:prstGeom>
          <a:solidFill>
            <a:schemeClr val="accent1">
              <a:lumMod val="40000"/>
              <a:lumOff val="60000"/>
            </a:schemeClr>
          </a:solidFill>
          <a:ln>
            <a:solidFill>
              <a:srgbClr val="00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ar-EG" b="1" dirty="0"/>
              <a:t>إعلان تقليدي</a:t>
            </a:r>
            <a:endParaRPr lang="en-US" b="1" dirty="0"/>
          </a:p>
        </p:txBody>
      </p:sp>
      <p:sp>
        <p:nvSpPr>
          <p:cNvPr id="11" name="Rectangle 10">
            <a:extLst>
              <a:ext uri="{FF2B5EF4-FFF2-40B4-BE49-F238E27FC236}">
                <a16:creationId xmlns:a16="http://schemas.microsoft.com/office/drawing/2014/main" id="{88B30514-FB8D-E2D2-FD12-1133E6748A2E}"/>
              </a:ext>
            </a:extLst>
          </p:cNvPr>
          <p:cNvSpPr/>
          <p:nvPr/>
        </p:nvSpPr>
        <p:spPr>
          <a:xfrm>
            <a:off x="1183817" y="2668249"/>
            <a:ext cx="2983043" cy="400110"/>
          </a:xfrm>
          <a:prstGeom prst="rect">
            <a:avLst/>
          </a:prstGeom>
          <a:solidFill>
            <a:schemeClr val="accent1">
              <a:lumMod val="40000"/>
              <a:lumOff val="60000"/>
            </a:schemeClr>
          </a:solidFill>
          <a:ln>
            <a:solidFill>
              <a:srgbClr val="00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ar-EG" dirty="0"/>
              <a:t>إ</a:t>
            </a:r>
            <a:r>
              <a:rPr lang="ar-EG" b="1" dirty="0"/>
              <a:t>علان رقمي </a:t>
            </a:r>
            <a:endParaRPr lang="en-US" b="1" dirty="0"/>
          </a:p>
        </p:txBody>
      </p:sp>
    </p:spTree>
    <p:extLst>
      <p:ext uri="{BB962C8B-B14F-4D97-AF65-F5344CB8AC3E}">
        <p14:creationId xmlns:p14="http://schemas.microsoft.com/office/powerpoint/2010/main" val="394994359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ثانيًا: نماذج الإعلان الرقمي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4143373" y="1962187"/>
            <a:ext cx="7409761" cy="2780889"/>
          </a:xfrm>
          <a:prstGeom prst="rect">
            <a:avLst/>
          </a:prstGeom>
          <a:noFill/>
        </p:spPr>
        <p:txBody>
          <a:bodyPr wrap="square" rtlCol="0">
            <a:spAutoFit/>
          </a:bodyPr>
          <a:lstStyle/>
          <a:p>
            <a:pPr algn="r" rtl="1">
              <a:lnSpc>
                <a:spcPct val="200000"/>
              </a:lnSpc>
            </a:pPr>
            <a:r>
              <a:rPr lang="ar-EG" b="1" dirty="0">
                <a:solidFill>
                  <a:srgbClr val="FF0000"/>
                </a:solidFill>
                <a:latin typeface="Alexandria" pitchFamily="2" charset="-78"/>
                <a:cs typeface="Alexandria" pitchFamily="2" charset="-78"/>
              </a:rPr>
              <a:t>1- الإعلانات عبر الشبكات الاجتماعية</a:t>
            </a:r>
          </a:p>
          <a:p>
            <a:pPr algn="just" rtl="1">
              <a:lnSpc>
                <a:spcPct val="200000"/>
              </a:lnSpc>
            </a:pPr>
            <a:r>
              <a:rPr lang="ar-EG" b="0" i="0" dirty="0">
                <a:solidFill>
                  <a:srgbClr val="0D0D0D"/>
                </a:solidFill>
                <a:effectLst/>
                <a:latin typeface="Alexandria Light" pitchFamily="2" charset="-78"/>
                <a:cs typeface="Alexandria Light" pitchFamily="2" charset="-78"/>
              </a:rPr>
              <a:t>هي إعلانات تُعرض على منصات التواصل الاجتماعي مثل فيسبوك، إنستغرام، تويتر، </a:t>
            </a:r>
            <a:r>
              <a:rPr lang="ar-EG" b="0" i="0" dirty="0" err="1">
                <a:solidFill>
                  <a:srgbClr val="0D0D0D"/>
                </a:solidFill>
                <a:effectLst/>
                <a:latin typeface="Alexandria Light" pitchFamily="2" charset="-78"/>
                <a:cs typeface="Alexandria Light" pitchFamily="2" charset="-78"/>
              </a:rPr>
              <a:t>لينكدإن</a:t>
            </a:r>
            <a:r>
              <a:rPr lang="ar-EG" b="0" i="0" dirty="0">
                <a:solidFill>
                  <a:srgbClr val="0D0D0D"/>
                </a:solidFill>
                <a:effectLst/>
                <a:latin typeface="Alexandria Light" pitchFamily="2" charset="-78"/>
                <a:cs typeface="Alexandria Light" pitchFamily="2" charset="-78"/>
              </a:rPr>
              <a:t>، وسناب شات، بهدف الترويج للمنتجات أو الخدمات، وزيادة الوعي بالعلامة التجارية، أو تحقيق أهداف تسويقية أخرى مثل زيادة المبيعات. </a:t>
            </a:r>
            <a:r>
              <a:rPr lang="en-US" b="0" i="0" dirty="0">
                <a:solidFill>
                  <a:srgbClr val="0D0D0D"/>
                </a:solidFill>
                <a:effectLst/>
                <a:latin typeface="Alexandria Light" pitchFamily="2" charset="-78"/>
                <a:cs typeface="Alexandria Light" pitchFamily="2" charset="-78"/>
                <a:hlinkClick r:id="rId5"/>
              </a:rPr>
              <a:t>https://www.facebook.com/reel/572773772222230</a:t>
            </a:r>
            <a:r>
              <a:rPr lang="ar-EG" b="0" i="0" dirty="0">
                <a:solidFill>
                  <a:srgbClr val="0D0D0D"/>
                </a:solidFill>
                <a:effectLst/>
                <a:latin typeface="Alexandria Light" pitchFamily="2" charset="-78"/>
                <a:cs typeface="Alexandria Light" pitchFamily="2" charset="-78"/>
              </a:rPr>
              <a:t> </a:t>
            </a:r>
            <a:endParaRPr lang="ar-EG" b="1" dirty="0">
              <a:solidFill>
                <a:srgbClr val="FF0000"/>
              </a:solidFill>
              <a:latin typeface="Alexandria Light" pitchFamily="2" charset="-78"/>
              <a:cs typeface="Alexandria Light" pitchFamily="2" charset="-78"/>
            </a:endParaRPr>
          </a:p>
        </p:txBody>
      </p:sp>
      <p:pic>
        <p:nvPicPr>
          <p:cNvPr id="7"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A6C58FBC-FFA5-EA25-4887-C7F2446141A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70120" y="4469105"/>
            <a:ext cx="4070159" cy="2191624"/>
          </a:xfrm>
          <a:prstGeom prst="rect">
            <a:avLst/>
          </a:prstGeom>
        </p:spPr>
      </p:pic>
    </p:spTree>
    <p:extLst>
      <p:ext uri="{BB962C8B-B14F-4D97-AF65-F5344CB8AC3E}">
        <p14:creationId xmlns:p14="http://schemas.microsoft.com/office/powerpoint/2010/main" val="29681305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ثانيًا: نماذج الإعلان الرقمي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871990" y="1962187"/>
            <a:ext cx="5681144" cy="4073551"/>
          </a:xfrm>
          <a:prstGeom prst="rect">
            <a:avLst/>
          </a:prstGeom>
          <a:noFill/>
        </p:spPr>
        <p:txBody>
          <a:bodyPr wrap="square" rtlCol="0">
            <a:spAutoFit/>
          </a:bodyPr>
          <a:lstStyle/>
          <a:p>
            <a:pPr marL="342900" indent="-342900" algn="r" rtl="1">
              <a:lnSpc>
                <a:spcPct val="200000"/>
              </a:lnSpc>
              <a:buAutoNum type="arabic1Minus"/>
            </a:pPr>
            <a:r>
              <a:rPr lang="ar-EG" sz="1600" b="1" dirty="0">
                <a:solidFill>
                  <a:srgbClr val="FF0000"/>
                </a:solidFill>
                <a:latin typeface="Alexandria" pitchFamily="2" charset="-78"/>
                <a:cs typeface="Alexandria" pitchFamily="2" charset="-78"/>
              </a:rPr>
              <a:t>أنواع الإعلانات عبر الشبكات الاجتماعية</a:t>
            </a:r>
          </a:p>
          <a:p>
            <a:pPr algn="just" rtl="1">
              <a:lnSpc>
                <a:spcPct val="200000"/>
              </a:lnSpc>
            </a:pPr>
            <a:r>
              <a:rPr lang="ar-EG" sz="1600" dirty="0">
                <a:solidFill>
                  <a:schemeClr val="tx1">
                    <a:lumMod val="95000"/>
                    <a:lumOff val="5000"/>
                  </a:schemeClr>
                </a:solidFill>
                <a:latin typeface="Alexandria Light" pitchFamily="2" charset="-78"/>
                <a:cs typeface="Alexandria Light" pitchFamily="2" charset="-78"/>
              </a:rPr>
              <a:t>1- إعلانات المحتوى الممول</a:t>
            </a:r>
          </a:p>
          <a:p>
            <a:pPr algn="just" rtl="1">
              <a:lnSpc>
                <a:spcPct val="200000"/>
              </a:lnSpc>
            </a:pPr>
            <a:r>
              <a:rPr lang="ar-EG" sz="1600" dirty="0">
                <a:solidFill>
                  <a:schemeClr val="tx1">
                    <a:lumMod val="95000"/>
                    <a:lumOff val="5000"/>
                  </a:schemeClr>
                </a:solidFill>
                <a:latin typeface="Alexandria Light" pitchFamily="2" charset="-78"/>
                <a:cs typeface="Alexandria Light" pitchFamily="2" charset="-78"/>
              </a:rPr>
              <a:t>2- الإعلانات البصرية تظهر كصور أو فيديوهات وسط المحتوى.</a:t>
            </a:r>
          </a:p>
          <a:p>
            <a:pPr algn="just" rtl="1">
              <a:lnSpc>
                <a:spcPct val="200000"/>
              </a:lnSpc>
            </a:pPr>
            <a:r>
              <a:rPr lang="ar-EG" sz="1600" dirty="0">
                <a:solidFill>
                  <a:schemeClr val="tx1">
                    <a:lumMod val="95000"/>
                    <a:lumOff val="5000"/>
                  </a:schemeClr>
                </a:solidFill>
                <a:latin typeface="Alexandria Light" pitchFamily="2" charset="-78"/>
                <a:cs typeface="Alexandria Light" pitchFamily="2" charset="-78"/>
              </a:rPr>
              <a:t>3- إعلانات الفيديو: تعتمد على محتوى مرئي جذاب مثل فيديوهات التيك توك.</a:t>
            </a:r>
          </a:p>
          <a:p>
            <a:pPr algn="just" rtl="1">
              <a:lnSpc>
                <a:spcPct val="200000"/>
              </a:lnSpc>
            </a:pPr>
            <a:r>
              <a:rPr lang="ar-EG" sz="1600" dirty="0">
                <a:solidFill>
                  <a:schemeClr val="tx1">
                    <a:lumMod val="95000"/>
                    <a:lumOff val="5000"/>
                  </a:schemeClr>
                </a:solidFill>
                <a:latin typeface="Alexandria Light" pitchFamily="2" charset="-78"/>
                <a:cs typeface="Alexandria Light" pitchFamily="2" charset="-78"/>
              </a:rPr>
              <a:t>4- الإعلانات التفاعلية مثل استطلاعات الرأي والمسابقات.</a:t>
            </a:r>
          </a:p>
          <a:p>
            <a:pPr algn="just" rtl="1">
              <a:lnSpc>
                <a:spcPct val="200000"/>
              </a:lnSpc>
            </a:pPr>
            <a:r>
              <a:rPr lang="ar-EG" sz="1600" dirty="0">
                <a:solidFill>
                  <a:schemeClr val="tx1">
                    <a:lumMod val="95000"/>
                    <a:lumOff val="5000"/>
                  </a:schemeClr>
                </a:solidFill>
                <a:latin typeface="Alexandria Light" pitchFamily="2" charset="-78"/>
                <a:cs typeface="Alexandria Light" pitchFamily="2" charset="-78"/>
              </a:rPr>
              <a:t>5- إعلانات الرسائل التي يتم إرسالها للمستخدمين عبر خدمات مثل ماسنجر أو رسائل لينكد إن</a:t>
            </a: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5" name="Picture 4">
            <a:extLst>
              <a:ext uri="{FF2B5EF4-FFF2-40B4-BE49-F238E27FC236}">
                <a16:creationId xmlns:a16="http://schemas.microsoft.com/office/drawing/2014/main" id="{36D7B093-D686-0DCE-FB53-114F639A80C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354" y="3067361"/>
            <a:ext cx="5563518" cy="3127934"/>
          </a:xfrm>
          <a:prstGeom prst="rect">
            <a:avLst/>
          </a:prstGeom>
        </p:spPr>
      </p:pic>
    </p:spTree>
    <p:extLst>
      <p:ext uri="{BB962C8B-B14F-4D97-AF65-F5344CB8AC3E}">
        <p14:creationId xmlns:p14="http://schemas.microsoft.com/office/powerpoint/2010/main" val="95500627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ثانيًا: نماذج الإعلان الرقمي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096000" y="1784976"/>
            <a:ext cx="5380016" cy="2780889"/>
          </a:xfrm>
          <a:prstGeom prst="rect">
            <a:avLst/>
          </a:prstGeom>
          <a:noFill/>
        </p:spPr>
        <p:txBody>
          <a:bodyPr wrap="square" rtlCol="0">
            <a:spAutoFit/>
          </a:bodyPr>
          <a:lstStyle/>
          <a:p>
            <a:pPr algn="r" rtl="1">
              <a:lnSpc>
                <a:spcPct val="200000"/>
              </a:lnSpc>
            </a:pPr>
            <a:r>
              <a:rPr lang="ar-EG" b="1" dirty="0">
                <a:solidFill>
                  <a:srgbClr val="FF0000"/>
                </a:solidFill>
                <a:latin typeface="Alexandria" pitchFamily="2" charset="-78"/>
                <a:cs typeface="Alexandria" pitchFamily="2" charset="-78"/>
              </a:rPr>
              <a:t>ب- أهداف الإعلانات عبر الشبكات الاجتماعية</a:t>
            </a:r>
          </a:p>
          <a:p>
            <a:pPr algn="r" rtl="1">
              <a:lnSpc>
                <a:spcPct val="200000"/>
              </a:lnSpc>
              <a:buFont typeface="Arial" panose="020B0604020202020204" pitchFamily="34" charset="0"/>
              <a:buChar char="•"/>
            </a:pPr>
            <a:r>
              <a:rPr lang="ar-EG" b="0" i="0" dirty="0">
                <a:solidFill>
                  <a:srgbClr val="0D0D0D"/>
                </a:solidFill>
                <a:effectLst/>
                <a:latin typeface="Alexandria Light" pitchFamily="2" charset="-78"/>
                <a:cs typeface="Alexandria Light" pitchFamily="2" charset="-78"/>
              </a:rPr>
              <a:t>زيادة الوعي بالعلامة التجارية.</a:t>
            </a:r>
          </a:p>
          <a:p>
            <a:pPr algn="r" rtl="1">
              <a:lnSpc>
                <a:spcPct val="200000"/>
              </a:lnSpc>
              <a:buFont typeface="Arial" panose="020B0604020202020204" pitchFamily="34" charset="0"/>
              <a:buChar char="•"/>
            </a:pPr>
            <a:r>
              <a:rPr lang="ar-EG" b="0" i="0" dirty="0">
                <a:solidFill>
                  <a:srgbClr val="0D0D0D"/>
                </a:solidFill>
                <a:effectLst/>
                <a:latin typeface="Alexandria Light" pitchFamily="2" charset="-78"/>
                <a:cs typeface="Alexandria Light" pitchFamily="2" charset="-78"/>
              </a:rPr>
              <a:t>تحقيق مبيعات مباشرة أو زيارات للموقع الإلكتروني.</a:t>
            </a:r>
          </a:p>
          <a:p>
            <a:pPr algn="r" rtl="1">
              <a:lnSpc>
                <a:spcPct val="200000"/>
              </a:lnSpc>
              <a:buFont typeface="Arial" panose="020B0604020202020204" pitchFamily="34" charset="0"/>
              <a:buChar char="•"/>
            </a:pPr>
            <a:r>
              <a:rPr lang="ar-EG" b="0" i="0" dirty="0">
                <a:solidFill>
                  <a:srgbClr val="0D0D0D"/>
                </a:solidFill>
                <a:effectLst/>
                <a:latin typeface="Alexandria Light" pitchFamily="2" charset="-78"/>
                <a:cs typeface="Alexandria Light" pitchFamily="2" charset="-78"/>
              </a:rPr>
              <a:t>تعزيز التفاعل مع الجمهور.</a:t>
            </a:r>
          </a:p>
          <a:p>
            <a:pPr algn="r" rtl="1">
              <a:lnSpc>
                <a:spcPct val="200000"/>
              </a:lnSpc>
              <a:buFont typeface="Arial" panose="020B0604020202020204" pitchFamily="34" charset="0"/>
              <a:buChar char="•"/>
            </a:pPr>
            <a:r>
              <a:rPr lang="ar-EG" b="0" i="0" dirty="0">
                <a:solidFill>
                  <a:srgbClr val="0D0D0D"/>
                </a:solidFill>
                <a:effectLst/>
                <a:latin typeface="Alexandria Light" pitchFamily="2" charset="-78"/>
                <a:cs typeface="Alexandria Light" pitchFamily="2" charset="-78"/>
              </a:rPr>
              <a:t>بناء قاعدة بيانات للعملاء المحتملين.</a:t>
            </a: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EFDA175C-8CA1-A920-6BFC-CBDC5BF4975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1307" y="2442852"/>
            <a:ext cx="5999609" cy="3916242"/>
          </a:xfrm>
          <a:prstGeom prst="rect">
            <a:avLst/>
          </a:prstGeom>
        </p:spPr>
      </p:pic>
    </p:spTree>
    <p:extLst>
      <p:ext uri="{BB962C8B-B14F-4D97-AF65-F5344CB8AC3E}">
        <p14:creationId xmlns:p14="http://schemas.microsoft.com/office/powerpoint/2010/main" val="327092892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ثانيًا: نماذج الإعلان الرقمي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899410" y="1784976"/>
            <a:ext cx="10576606" cy="1497205"/>
          </a:xfrm>
          <a:prstGeom prst="rect">
            <a:avLst/>
          </a:prstGeom>
          <a:noFill/>
        </p:spPr>
        <p:txBody>
          <a:bodyPr wrap="square" rtlCol="0">
            <a:spAutoFit/>
          </a:bodyPr>
          <a:lstStyle/>
          <a:p>
            <a:pPr algn="r" rtl="1">
              <a:lnSpc>
                <a:spcPct val="200000"/>
              </a:lnSpc>
            </a:pPr>
            <a:r>
              <a:rPr lang="ar-EG" sz="1600" b="1" i="0" dirty="0">
                <a:solidFill>
                  <a:srgbClr val="00B0F0"/>
                </a:solidFill>
                <a:effectLst/>
                <a:latin typeface="Alexandria" pitchFamily="2" charset="-78"/>
                <a:cs typeface="Alexandria" pitchFamily="2" charset="-78"/>
              </a:rPr>
              <a:t>أمثلة على إعلانات ناجحة: </a:t>
            </a:r>
            <a:endParaRPr lang="en-US" sz="1600" b="1" i="0" dirty="0">
              <a:solidFill>
                <a:srgbClr val="00B0F0"/>
              </a:solidFill>
              <a:effectLst/>
              <a:latin typeface="Alexandria" pitchFamily="2" charset="-78"/>
              <a:cs typeface="Alexandria" pitchFamily="2" charset="-78"/>
            </a:endParaRPr>
          </a:p>
          <a:p>
            <a:pPr algn="r" rtl="1">
              <a:lnSpc>
                <a:spcPct val="200000"/>
              </a:lnSpc>
            </a:pPr>
            <a:r>
              <a:rPr lang="ar-EG" sz="1600" b="1" i="0" dirty="0">
                <a:solidFill>
                  <a:srgbClr val="000000"/>
                </a:solidFill>
                <a:effectLst/>
                <a:latin typeface="Alexandria" pitchFamily="2" charset="-78"/>
                <a:cs typeface="Alexandria" pitchFamily="2" charset="-78"/>
              </a:rPr>
              <a:t>شركة </a:t>
            </a:r>
            <a:r>
              <a:rPr lang="en-US" sz="1600" b="1" i="0" dirty="0">
                <a:solidFill>
                  <a:srgbClr val="000000"/>
                </a:solidFill>
                <a:effectLst/>
                <a:latin typeface="Alexandria" pitchFamily="2" charset="-78"/>
                <a:cs typeface="Alexandria" pitchFamily="2" charset="-78"/>
              </a:rPr>
              <a:t>Nike: </a:t>
            </a:r>
            <a:r>
              <a:rPr lang="ar-EG" sz="1600" b="1" i="0" dirty="0">
                <a:solidFill>
                  <a:srgbClr val="000000"/>
                </a:solidFill>
                <a:effectLst/>
                <a:latin typeface="Alexandria" pitchFamily="2" charset="-78"/>
                <a:cs typeface="Alexandria" pitchFamily="2" charset="-78"/>
              </a:rPr>
              <a:t>استخدمت إعلانات إنستغرام للترويج لحملاتها الرياضية، مع محتوى مرئي جذاب وجمل ملهمة.</a:t>
            </a:r>
          </a:p>
          <a:p>
            <a:pPr algn="r" rtl="1">
              <a:lnSpc>
                <a:spcPct val="200000"/>
              </a:lnSpc>
            </a:pPr>
            <a:r>
              <a:rPr lang="en-US" sz="1600" b="0" i="0" dirty="0">
                <a:solidFill>
                  <a:srgbClr val="0D0D0D"/>
                </a:solidFill>
                <a:effectLst/>
                <a:latin typeface="Alexandria Light" pitchFamily="2" charset="-78"/>
                <a:cs typeface="Alexandria Light" pitchFamily="2" charset="-78"/>
                <a:hlinkClick r:id="rId7"/>
              </a:rPr>
              <a:t>https://www.instagram.com/p/DCW-rnkvQ-y/</a:t>
            </a:r>
            <a:r>
              <a:rPr lang="en-US" sz="1600" b="0" i="0" dirty="0">
                <a:solidFill>
                  <a:srgbClr val="0D0D0D"/>
                </a:solidFill>
                <a:effectLst/>
                <a:latin typeface="Alexandria Light" pitchFamily="2" charset="-78"/>
                <a:cs typeface="Alexandria Light" pitchFamily="2" charset="-78"/>
              </a:rPr>
              <a:t> </a:t>
            </a:r>
            <a:endParaRPr lang="ar-EG" sz="1600" b="0" i="0" dirty="0">
              <a:solidFill>
                <a:srgbClr val="0D0D0D"/>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WhatsApp Video 2024-12-16 at 1.29.31 PM">
            <a:hlinkClick r:id="" action="ppaction://media"/>
            <a:extLst>
              <a:ext uri="{FF2B5EF4-FFF2-40B4-BE49-F238E27FC236}">
                <a16:creationId xmlns:a16="http://schemas.microsoft.com/office/drawing/2014/main" id="{2F6F8911-A5FC-23AD-ABC0-39BA7F998879}"/>
              </a:ext>
            </a:extLst>
          </p:cNvPr>
          <p:cNvPicPr>
            <a:picLocks noChangeAspect="1"/>
          </p:cNvPicPr>
          <p:nvPr>
            <a:videoFile r:link="rId3"/>
            <p:extLst>
              <p:ext uri="{DAA4B4D4-6D71-4841-9C94-3DE7FCFB9230}">
                <p14:media xmlns:p14="http://schemas.microsoft.com/office/powerpoint/2010/main" r:embed="rId2"/>
              </p:ext>
            </p:extLst>
          </p:nvPr>
        </p:nvPicPr>
        <p:blipFill>
          <a:blip r:embed="rId9"/>
          <a:stretch>
            <a:fillRect/>
          </a:stretch>
        </p:blipFill>
        <p:spPr>
          <a:xfrm>
            <a:off x="1345571" y="3859240"/>
            <a:ext cx="3857625" cy="2444124"/>
          </a:xfrm>
          <a:prstGeom prst="rect">
            <a:avLst/>
          </a:prstGeom>
        </p:spPr>
      </p:pic>
    </p:spTree>
    <p:extLst>
      <p:ext uri="{BB962C8B-B14F-4D97-AF65-F5344CB8AC3E}">
        <p14:creationId xmlns:p14="http://schemas.microsoft.com/office/powerpoint/2010/main" val="256024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27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ثانيًا: نماذج الإعلان الرقمي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202496" y="1784976"/>
            <a:ext cx="5273520" cy="4882747"/>
          </a:xfrm>
          <a:prstGeom prst="rect">
            <a:avLst/>
          </a:prstGeom>
          <a:noFill/>
        </p:spPr>
        <p:txBody>
          <a:bodyPr wrap="square" rtlCol="0">
            <a:spAutoFit/>
          </a:bodyPr>
          <a:lstStyle/>
          <a:p>
            <a:pPr algn="just" rtl="1">
              <a:lnSpc>
                <a:spcPct val="200000"/>
              </a:lnSpc>
            </a:pPr>
            <a:r>
              <a:rPr lang="ar-EG" sz="1600" b="1" dirty="0">
                <a:solidFill>
                  <a:srgbClr val="FF0000"/>
                </a:solidFill>
                <a:latin typeface="Alexandria" pitchFamily="2" charset="-78"/>
                <a:cs typeface="Alexandria" pitchFamily="2" charset="-78"/>
              </a:rPr>
              <a:t>2- الإعلان عبر المحتوى</a:t>
            </a:r>
            <a:endParaRPr lang="ar-EG" sz="1600" b="1" dirty="0">
              <a:solidFill>
                <a:srgbClr val="FF0000"/>
              </a:solidFill>
              <a:latin typeface="Alexandria Light" pitchFamily="2" charset="-78"/>
              <a:cs typeface="Alexandria Light" pitchFamily="2" charset="-78"/>
            </a:endParaRPr>
          </a:p>
          <a:p>
            <a:pPr algn="just" rtl="1">
              <a:lnSpc>
                <a:spcPct val="200000"/>
              </a:lnSpc>
            </a:pPr>
            <a:r>
              <a:rPr lang="ar-EG" b="0" i="0" dirty="0">
                <a:solidFill>
                  <a:srgbClr val="0D0D0D"/>
                </a:solidFill>
                <a:effectLst/>
                <a:latin typeface="Alexandria Light" pitchFamily="2" charset="-78"/>
                <a:cs typeface="Alexandria Light" pitchFamily="2" charset="-78"/>
              </a:rPr>
              <a:t> نوع من الإعلانات يتم تصميمه ليبدو كجزء من المحتوى الأساسي للموقع أو المنصة، مثل المقالات، الفيديوهات، أو </a:t>
            </a:r>
            <a:r>
              <a:rPr lang="ar-EG" b="0" i="0" dirty="0" err="1">
                <a:solidFill>
                  <a:srgbClr val="0D0D0D"/>
                </a:solidFill>
                <a:effectLst/>
                <a:latin typeface="Alexandria Light" pitchFamily="2" charset="-78"/>
                <a:cs typeface="Alexandria Light" pitchFamily="2" charset="-78"/>
              </a:rPr>
              <a:t>البودكاست</a:t>
            </a:r>
            <a:r>
              <a:rPr lang="ar-EG" b="0" i="0" dirty="0">
                <a:solidFill>
                  <a:srgbClr val="0D0D0D"/>
                </a:solidFill>
                <a:effectLst/>
                <a:latin typeface="Alexandria Light" pitchFamily="2" charset="-78"/>
                <a:cs typeface="Alexandria Light" pitchFamily="2" charset="-78"/>
              </a:rPr>
              <a:t>، مع التركيز على تقديم قيمة للمستخدمين مع الترويج للمنتج أو الخدمة.</a:t>
            </a:r>
          </a:p>
          <a:p>
            <a:pPr algn="just" rtl="1">
              <a:lnSpc>
                <a:spcPct val="200000"/>
              </a:lnSpc>
              <a:buFont typeface="Arial" panose="020B0604020202020204" pitchFamily="34" charset="0"/>
              <a:buChar char="•"/>
            </a:pPr>
            <a:r>
              <a:rPr lang="ar-EG" b="1" i="0" dirty="0">
                <a:solidFill>
                  <a:srgbClr val="0D0D0D"/>
                </a:solidFill>
                <a:effectLst/>
                <a:latin typeface="Alexandria Light" pitchFamily="2" charset="-78"/>
                <a:cs typeface="Alexandria Light" pitchFamily="2" charset="-78"/>
              </a:rPr>
              <a:t>مثال:</a:t>
            </a:r>
            <a:r>
              <a:rPr lang="ar-EG" b="0" i="0" dirty="0">
                <a:solidFill>
                  <a:srgbClr val="0D0D0D"/>
                </a:solidFill>
                <a:effectLst/>
                <a:latin typeface="Alexandria Light" pitchFamily="2" charset="-78"/>
                <a:cs typeface="Alexandria Light" pitchFamily="2" charset="-78"/>
              </a:rPr>
              <a:t> مقال على موقع إلكتروني يتحدث عن أهمية الرياضة، ويُظهر علامة تجارية للمكملات الغذائية كجزء من النص.</a:t>
            </a:r>
          </a:p>
          <a:p>
            <a:pPr algn="r" rtl="1">
              <a:lnSpc>
                <a:spcPct val="200000"/>
              </a:lnSpc>
            </a:pPr>
            <a:endParaRPr lang="ar-EG" sz="1600" b="0" i="0" dirty="0">
              <a:solidFill>
                <a:srgbClr val="0D0D0D"/>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04D0EDF9-5B27-8DFA-2141-4C26E62E94E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2936" y="2597877"/>
            <a:ext cx="5596569" cy="3146516"/>
          </a:xfrm>
          <a:prstGeom prst="rect">
            <a:avLst/>
          </a:prstGeom>
        </p:spPr>
      </p:pic>
    </p:spTree>
    <p:extLst>
      <p:ext uri="{BB962C8B-B14F-4D97-AF65-F5344CB8AC3E}">
        <p14:creationId xmlns:p14="http://schemas.microsoft.com/office/powerpoint/2010/main" val="87141395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ثانيًا: نماذج الإعلان الرقمي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202496" y="1784976"/>
            <a:ext cx="5273520" cy="1004762"/>
          </a:xfrm>
          <a:prstGeom prst="rect">
            <a:avLst/>
          </a:prstGeom>
          <a:noFill/>
        </p:spPr>
        <p:txBody>
          <a:bodyPr wrap="square" rtlCol="0">
            <a:spAutoFit/>
          </a:bodyPr>
          <a:lstStyle/>
          <a:p>
            <a:pPr algn="just" rtl="1">
              <a:lnSpc>
                <a:spcPct val="200000"/>
              </a:lnSpc>
            </a:pPr>
            <a:r>
              <a:rPr lang="ar-EG" sz="1600" b="1" dirty="0">
                <a:solidFill>
                  <a:srgbClr val="FF0000"/>
                </a:solidFill>
                <a:latin typeface="Alexandria" pitchFamily="2" charset="-78"/>
                <a:cs typeface="Alexandria" pitchFamily="2" charset="-78"/>
              </a:rPr>
              <a:t>2- الإعلان عبر المحتوى</a:t>
            </a:r>
            <a:endParaRPr lang="ar-EG" sz="1600" b="1" dirty="0">
              <a:solidFill>
                <a:srgbClr val="FF0000"/>
              </a:solidFill>
              <a:latin typeface="Alexandria Light" pitchFamily="2" charset="-78"/>
              <a:cs typeface="Alexandria Light" pitchFamily="2" charset="-78"/>
            </a:endParaRPr>
          </a:p>
          <a:p>
            <a:pPr algn="r" rtl="1">
              <a:lnSpc>
                <a:spcPct val="200000"/>
              </a:lnSpc>
            </a:pPr>
            <a:endParaRPr lang="ar-EG" sz="1600" b="0" i="0" dirty="0">
              <a:solidFill>
                <a:srgbClr val="0D0D0D"/>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5" name="Picture 4">
            <a:extLst>
              <a:ext uri="{FF2B5EF4-FFF2-40B4-BE49-F238E27FC236}">
                <a16:creationId xmlns:a16="http://schemas.microsoft.com/office/drawing/2014/main" id="{4B2C0061-4491-17E0-175E-2620068A5CE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585808" y="2338330"/>
            <a:ext cx="7222876" cy="4062868"/>
          </a:xfrm>
          <a:prstGeom prst="rect">
            <a:avLst/>
          </a:prstGeom>
        </p:spPr>
      </p:pic>
    </p:spTree>
    <p:extLst>
      <p:ext uri="{BB962C8B-B14F-4D97-AF65-F5344CB8AC3E}">
        <p14:creationId xmlns:p14="http://schemas.microsoft.com/office/powerpoint/2010/main" val="284247763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ثانيًا: نماذج الإعلان الرقمي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096000" y="1784976"/>
            <a:ext cx="5380016" cy="4451860"/>
          </a:xfrm>
          <a:prstGeom prst="rect">
            <a:avLst/>
          </a:prstGeom>
          <a:noFill/>
        </p:spPr>
        <p:txBody>
          <a:bodyPr wrap="square" rtlCol="0">
            <a:spAutoFit/>
          </a:bodyPr>
          <a:lstStyle/>
          <a:p>
            <a:pPr marL="342900" indent="-342900" algn="just" rtl="1">
              <a:lnSpc>
                <a:spcPct val="200000"/>
              </a:lnSpc>
              <a:buAutoNum type="arabic1Minus"/>
            </a:pPr>
            <a:r>
              <a:rPr lang="ar-EG" sz="1600" b="1" i="0" dirty="0">
                <a:solidFill>
                  <a:srgbClr val="FF0000"/>
                </a:solidFill>
                <a:effectLst/>
                <a:latin typeface="Alexandria" pitchFamily="2" charset="-78"/>
                <a:cs typeface="Alexandria" pitchFamily="2" charset="-78"/>
              </a:rPr>
              <a:t>استراتيجيات نجاح ال</a:t>
            </a:r>
            <a:r>
              <a:rPr lang="ar-EG" sz="1600" b="1" dirty="0">
                <a:solidFill>
                  <a:srgbClr val="FF0000"/>
                </a:solidFill>
                <a:latin typeface="Alexandria" pitchFamily="2" charset="-78"/>
                <a:cs typeface="Alexandria" pitchFamily="2" charset="-78"/>
              </a:rPr>
              <a:t>إعلان عبر المحتوى:</a:t>
            </a:r>
          </a:p>
          <a:p>
            <a:pPr marL="285750" indent="-285750" algn="just" rtl="1">
              <a:lnSpc>
                <a:spcPct val="200000"/>
              </a:lnSpc>
              <a:buFontTx/>
              <a:buChar char="-"/>
            </a:pPr>
            <a:r>
              <a:rPr lang="ar-EG" sz="1600" b="1" i="0" dirty="0">
                <a:solidFill>
                  <a:schemeClr val="tx1">
                    <a:lumMod val="95000"/>
                    <a:lumOff val="5000"/>
                  </a:schemeClr>
                </a:solidFill>
                <a:effectLst/>
                <a:latin typeface="Alexandria" pitchFamily="2" charset="-78"/>
                <a:cs typeface="Alexandria" pitchFamily="2" charset="-78"/>
              </a:rPr>
              <a:t>التوافق مع الجمهور: </a:t>
            </a:r>
            <a:r>
              <a:rPr lang="ar-EG" sz="1600" i="0" dirty="0">
                <a:solidFill>
                  <a:schemeClr val="tx1">
                    <a:lumMod val="95000"/>
                    <a:lumOff val="5000"/>
                  </a:schemeClr>
                </a:solidFill>
                <a:effectLst/>
                <a:latin typeface="Alexandria Light" pitchFamily="2" charset="-78"/>
                <a:cs typeface="Alexandria Light" pitchFamily="2" charset="-78"/>
              </a:rPr>
              <a:t>يجب أن يعكس المحتوى اهتمامات الجمهور المستهدف.</a:t>
            </a:r>
          </a:p>
          <a:p>
            <a:pPr marL="285750" indent="-285750" algn="just" rtl="1">
              <a:lnSpc>
                <a:spcPct val="200000"/>
              </a:lnSpc>
              <a:buFontTx/>
              <a:buChar char="-"/>
            </a:pPr>
            <a:r>
              <a:rPr lang="ar-EG" sz="1600" b="1" dirty="0">
                <a:solidFill>
                  <a:schemeClr val="tx1">
                    <a:lumMod val="95000"/>
                    <a:lumOff val="5000"/>
                  </a:schemeClr>
                </a:solidFill>
                <a:latin typeface="Alexandria" pitchFamily="2" charset="-78"/>
                <a:cs typeface="Alexandria" pitchFamily="2" charset="-78"/>
              </a:rPr>
              <a:t>التوازن بين القيمة والترويج: </a:t>
            </a:r>
            <a:r>
              <a:rPr lang="ar-EG" sz="1600" dirty="0">
                <a:solidFill>
                  <a:schemeClr val="tx1">
                    <a:lumMod val="95000"/>
                    <a:lumOff val="5000"/>
                  </a:schemeClr>
                </a:solidFill>
                <a:latin typeface="Alexandria Light" pitchFamily="2" charset="-78"/>
                <a:cs typeface="Alexandria Light" pitchFamily="2" charset="-78"/>
              </a:rPr>
              <a:t>يجب تقديم قيمة حقيقية للمستخدمين إلى جانب الترويج غير المباشر للمنتج.</a:t>
            </a:r>
          </a:p>
          <a:p>
            <a:pPr marL="285750" indent="-285750" algn="just" rtl="1">
              <a:lnSpc>
                <a:spcPct val="200000"/>
              </a:lnSpc>
              <a:buFontTx/>
              <a:buChar char="-"/>
            </a:pPr>
            <a:r>
              <a:rPr lang="ar-EG" sz="1600" b="1" i="0" dirty="0">
                <a:solidFill>
                  <a:schemeClr val="tx1">
                    <a:lumMod val="95000"/>
                    <a:lumOff val="5000"/>
                  </a:schemeClr>
                </a:solidFill>
                <a:effectLst/>
                <a:latin typeface="Alexandria" pitchFamily="2" charset="-78"/>
                <a:cs typeface="Alexandria" pitchFamily="2" charset="-78"/>
              </a:rPr>
              <a:t>اختيار القنوات المناسبة: </a:t>
            </a:r>
            <a:r>
              <a:rPr lang="ar-EG" sz="1600" i="0" dirty="0">
                <a:solidFill>
                  <a:schemeClr val="tx1">
                    <a:lumMod val="95000"/>
                    <a:lumOff val="5000"/>
                  </a:schemeClr>
                </a:solidFill>
                <a:effectLst/>
                <a:latin typeface="Alexandria Light" pitchFamily="2" charset="-78"/>
                <a:cs typeface="Alexandria Light" pitchFamily="2" charset="-78"/>
              </a:rPr>
              <a:t>منصات تواصل اجتماعي أو مدونات أو إعلانات يوتيوب.</a:t>
            </a:r>
          </a:p>
          <a:p>
            <a:pPr marL="285750" indent="-285750" algn="just" rtl="1">
              <a:lnSpc>
                <a:spcPct val="200000"/>
              </a:lnSpc>
              <a:buFontTx/>
              <a:buChar char="-"/>
            </a:pPr>
            <a:r>
              <a:rPr lang="ar-EG" sz="1600" b="1" dirty="0">
                <a:solidFill>
                  <a:srgbClr val="00AEEF"/>
                </a:solidFill>
                <a:latin typeface="Alexandria" pitchFamily="2" charset="-78"/>
                <a:cs typeface="Alexandria" pitchFamily="2" charset="-78"/>
              </a:rPr>
              <a:t>من أمثلة الحملات الناجحة: </a:t>
            </a:r>
            <a:r>
              <a:rPr lang="ar-EG" sz="1600" dirty="0">
                <a:solidFill>
                  <a:schemeClr val="tx1">
                    <a:lumMod val="95000"/>
                    <a:lumOff val="5000"/>
                  </a:schemeClr>
                </a:solidFill>
                <a:latin typeface="Alexandria Light" pitchFamily="2" charset="-78"/>
                <a:cs typeface="Alexandria Light" pitchFamily="2" charset="-78"/>
              </a:rPr>
              <a:t>ريد بول تستخدم مقاطع فيديو رياضية للترويج لعلامتها </a:t>
            </a:r>
            <a:endParaRPr lang="ar-EG" sz="1600" i="0" dirty="0">
              <a:solidFill>
                <a:schemeClr val="tx1">
                  <a:lumMod val="95000"/>
                  <a:lumOff val="5000"/>
                </a:schemeClr>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Video 2">
            <a:hlinkClick r:id="" action="ppaction://media"/>
            <a:extLst>
              <a:ext uri="{FF2B5EF4-FFF2-40B4-BE49-F238E27FC236}">
                <a16:creationId xmlns:a16="http://schemas.microsoft.com/office/drawing/2014/main" id="{E62FF60A-3814-243E-304A-590B68EB56B3}"/>
              </a:ext>
            </a:extLst>
          </p:cNvPr>
          <p:cNvPicPr>
            <a:picLocks noChangeAspect="1"/>
          </p:cNvPicPr>
          <p:nvPr>
            <a:videoFile r:link="rId3"/>
            <p:extLst>
              <p:ext uri="{DAA4B4D4-6D71-4841-9C94-3DE7FCFB9230}">
                <p14:media xmlns:p14="http://schemas.microsoft.com/office/powerpoint/2010/main" r:embed="rId2"/>
              </p:ext>
            </p:extLst>
          </p:nvPr>
        </p:nvPicPr>
        <p:blipFill>
          <a:blip r:embed="rId8"/>
          <a:stretch>
            <a:fillRect/>
          </a:stretch>
        </p:blipFill>
        <p:spPr>
          <a:xfrm>
            <a:off x="553808" y="3488255"/>
            <a:ext cx="4064000" cy="2286000"/>
          </a:xfrm>
          <a:prstGeom prst="rect">
            <a:avLst/>
          </a:prstGeom>
        </p:spPr>
      </p:pic>
    </p:spTree>
    <p:extLst>
      <p:ext uri="{BB962C8B-B14F-4D97-AF65-F5344CB8AC3E}">
        <p14:creationId xmlns:p14="http://schemas.microsoft.com/office/powerpoint/2010/main" val="13008843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00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ثانيًا: نماذج الإعلان الرقمي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639500" y="2307280"/>
            <a:ext cx="4634542" cy="3466975"/>
          </a:xfrm>
          <a:prstGeom prst="rect">
            <a:avLst/>
          </a:prstGeom>
          <a:noFill/>
        </p:spPr>
        <p:txBody>
          <a:bodyPr wrap="square" rtlCol="0">
            <a:spAutoFit/>
          </a:bodyPr>
          <a:lstStyle/>
          <a:p>
            <a:pPr algn="just" rtl="1">
              <a:lnSpc>
                <a:spcPct val="200000"/>
              </a:lnSpc>
            </a:pPr>
            <a:r>
              <a:rPr lang="ar-EG" sz="1600" b="1" i="0" dirty="0">
                <a:solidFill>
                  <a:srgbClr val="FF0000"/>
                </a:solidFill>
                <a:effectLst/>
                <a:latin typeface="Alexandria" pitchFamily="2" charset="-78"/>
                <a:cs typeface="Alexandria" pitchFamily="2" charset="-78"/>
              </a:rPr>
              <a:t>ب- فوائد الإعلان عبر المحتوى</a:t>
            </a:r>
            <a:endParaRPr lang="ar-EG" sz="1600" b="1" dirty="0">
              <a:solidFill>
                <a:srgbClr val="FF0000"/>
              </a:solidFill>
              <a:latin typeface="Alexandria Light" pitchFamily="2" charset="-78"/>
              <a:cs typeface="Alexandria Light" pitchFamily="2" charset="-78"/>
            </a:endParaRPr>
          </a:p>
          <a:p>
            <a:pPr algn="just" rtl="1">
              <a:lnSpc>
                <a:spcPct val="200000"/>
              </a:lnSpc>
              <a:buFont typeface="Arial" panose="020B0604020202020204" pitchFamily="34" charset="0"/>
              <a:buChar char="•"/>
            </a:pPr>
            <a:r>
              <a:rPr lang="ar-EG" sz="1600" b="1" i="0" dirty="0">
                <a:solidFill>
                  <a:srgbClr val="0D0D0D"/>
                </a:solidFill>
                <a:effectLst/>
                <a:latin typeface="Alexandria" pitchFamily="2" charset="-78"/>
                <a:cs typeface="Alexandria" pitchFamily="2" charset="-78"/>
              </a:rPr>
              <a:t>بناء الثقة</a:t>
            </a:r>
            <a:r>
              <a:rPr lang="ar-EG" sz="1600" b="1" i="0" dirty="0">
                <a:solidFill>
                  <a:srgbClr val="0D0D0D"/>
                </a:solidFill>
                <a:effectLst/>
                <a:latin typeface="Alexandria Light" pitchFamily="2" charset="-78"/>
                <a:cs typeface="Alexandria Light" pitchFamily="2" charset="-78"/>
              </a:rPr>
              <a:t>:</a:t>
            </a:r>
            <a:r>
              <a:rPr lang="ar-EG" sz="1600" b="0" i="0" dirty="0">
                <a:solidFill>
                  <a:srgbClr val="0D0D0D"/>
                </a:solidFill>
                <a:effectLst/>
                <a:latin typeface="Alexandria Light" pitchFamily="2" charset="-78"/>
                <a:cs typeface="Alexandria Light" pitchFamily="2" charset="-78"/>
              </a:rPr>
              <a:t> المحتوى المفيد يعزز العلاقة بين العلامة التجارية والجمهور.</a:t>
            </a:r>
          </a:p>
          <a:p>
            <a:pPr algn="just" rtl="1">
              <a:lnSpc>
                <a:spcPct val="200000"/>
              </a:lnSpc>
              <a:buFont typeface="Arial" panose="020B0604020202020204" pitchFamily="34" charset="0"/>
              <a:buChar char="•"/>
            </a:pPr>
            <a:r>
              <a:rPr lang="ar-EG" sz="1600" b="1" i="0" dirty="0">
                <a:solidFill>
                  <a:srgbClr val="0D0D0D"/>
                </a:solidFill>
                <a:effectLst/>
                <a:latin typeface="Alexandria" pitchFamily="2" charset="-78"/>
                <a:cs typeface="Alexandria" pitchFamily="2" charset="-78"/>
              </a:rPr>
              <a:t>الوصول الطبيعي</a:t>
            </a:r>
            <a:r>
              <a:rPr lang="ar-EG" sz="1600" b="1" i="0" dirty="0">
                <a:solidFill>
                  <a:srgbClr val="0D0D0D"/>
                </a:solidFill>
                <a:effectLst/>
                <a:latin typeface="Alexandria Light" pitchFamily="2" charset="-78"/>
                <a:cs typeface="Alexandria Light" pitchFamily="2" charset="-78"/>
              </a:rPr>
              <a:t>:</a:t>
            </a:r>
            <a:r>
              <a:rPr lang="ar-EG" sz="1600" b="0" i="0" dirty="0">
                <a:solidFill>
                  <a:srgbClr val="0D0D0D"/>
                </a:solidFill>
                <a:effectLst/>
                <a:latin typeface="Alexandria Light" pitchFamily="2" charset="-78"/>
                <a:cs typeface="Alexandria Light" pitchFamily="2" charset="-78"/>
              </a:rPr>
              <a:t> يتم استهلاك الإعلانات كجزء من المحتوى دون شعور المستخدم بالضغط.</a:t>
            </a:r>
          </a:p>
          <a:p>
            <a:pPr algn="just" rtl="1">
              <a:lnSpc>
                <a:spcPct val="200000"/>
              </a:lnSpc>
              <a:buFont typeface="Arial" panose="020B0604020202020204" pitchFamily="34" charset="0"/>
              <a:buChar char="•"/>
            </a:pPr>
            <a:r>
              <a:rPr lang="ar-EG" sz="1600" b="1" i="0" dirty="0">
                <a:solidFill>
                  <a:srgbClr val="0D0D0D"/>
                </a:solidFill>
                <a:effectLst/>
                <a:latin typeface="Alexandria" pitchFamily="2" charset="-78"/>
                <a:cs typeface="Alexandria" pitchFamily="2" charset="-78"/>
              </a:rPr>
              <a:t>التفاعل المرتفع</a:t>
            </a:r>
            <a:r>
              <a:rPr lang="ar-EG" sz="1600" b="1" i="0" dirty="0">
                <a:solidFill>
                  <a:srgbClr val="0D0D0D"/>
                </a:solidFill>
                <a:effectLst/>
                <a:latin typeface="Alexandria Light" pitchFamily="2" charset="-78"/>
                <a:cs typeface="Alexandria Light" pitchFamily="2" charset="-78"/>
              </a:rPr>
              <a:t>:</a:t>
            </a:r>
            <a:r>
              <a:rPr lang="ar-EG" sz="1600" b="0" i="0" dirty="0">
                <a:solidFill>
                  <a:srgbClr val="0D0D0D"/>
                </a:solidFill>
                <a:effectLst/>
                <a:latin typeface="Alexandria Light" pitchFamily="2" charset="-78"/>
                <a:cs typeface="Alexandria Light" pitchFamily="2" charset="-78"/>
              </a:rPr>
              <a:t> إذا كان المحتوى قيّمًا، فإنه يُحفّز الجمهور على المشاركة والتفاعل.</a:t>
            </a: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18576EE0-2686-694C-540A-0A6221966A5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4349" y="2655753"/>
            <a:ext cx="5277080" cy="2968358"/>
          </a:xfrm>
          <a:prstGeom prst="rect">
            <a:avLst/>
          </a:prstGeom>
        </p:spPr>
      </p:pic>
    </p:spTree>
    <p:extLst>
      <p:ext uri="{BB962C8B-B14F-4D97-AF65-F5344CB8AC3E}">
        <p14:creationId xmlns:p14="http://schemas.microsoft.com/office/powerpoint/2010/main" val="24924116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ثانيًا: نماذج الإعلان الرقمي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859780" y="2208289"/>
            <a:ext cx="4634542" cy="3334887"/>
          </a:xfrm>
          <a:prstGeom prst="rect">
            <a:avLst/>
          </a:prstGeom>
          <a:noFill/>
        </p:spPr>
        <p:txBody>
          <a:bodyPr wrap="square" rtlCol="0">
            <a:spAutoFit/>
          </a:bodyPr>
          <a:lstStyle/>
          <a:p>
            <a:pPr algn="just" rtl="1">
              <a:lnSpc>
                <a:spcPct val="200000"/>
              </a:lnSpc>
            </a:pPr>
            <a:r>
              <a:rPr lang="ar-EG" b="1" i="0" dirty="0">
                <a:solidFill>
                  <a:srgbClr val="FF0000"/>
                </a:solidFill>
                <a:effectLst/>
                <a:latin typeface="Alexandria" pitchFamily="2" charset="-78"/>
                <a:cs typeface="Alexandria" pitchFamily="2" charset="-78"/>
              </a:rPr>
              <a:t>ج- تحديات الإعلان عبر المحتوى</a:t>
            </a:r>
            <a:endParaRPr lang="ar-EG" b="1" dirty="0">
              <a:solidFill>
                <a:srgbClr val="FF0000"/>
              </a:solidFill>
              <a:latin typeface="Alexandria Light" pitchFamily="2" charset="-78"/>
              <a:cs typeface="Alexandria Light" pitchFamily="2" charset="-78"/>
            </a:endParaRPr>
          </a:p>
          <a:p>
            <a:pPr algn="just" rtl="1">
              <a:lnSpc>
                <a:spcPct val="200000"/>
              </a:lnSpc>
              <a:buFont typeface="Arial" panose="020B0604020202020204" pitchFamily="34" charset="0"/>
              <a:buChar char="•"/>
            </a:pPr>
            <a:r>
              <a:rPr lang="ar-EG" b="1" i="0" dirty="0">
                <a:solidFill>
                  <a:srgbClr val="0D0D0D"/>
                </a:solidFill>
                <a:effectLst/>
                <a:latin typeface="Alexandria" pitchFamily="2" charset="-78"/>
                <a:cs typeface="Alexandria" pitchFamily="2" charset="-78"/>
              </a:rPr>
              <a:t>صعوبة قياس التأثير</a:t>
            </a:r>
            <a:r>
              <a:rPr lang="ar-EG" b="1" i="0" dirty="0">
                <a:solidFill>
                  <a:srgbClr val="0D0D0D"/>
                </a:solidFill>
                <a:effectLst/>
                <a:latin typeface="Alexandria Light" pitchFamily="2" charset="-78"/>
                <a:cs typeface="Alexandria Light" pitchFamily="2" charset="-78"/>
              </a:rPr>
              <a:t>:</a:t>
            </a:r>
            <a:r>
              <a:rPr lang="ar-EG" b="0" i="0" dirty="0">
                <a:solidFill>
                  <a:srgbClr val="0D0D0D"/>
                </a:solidFill>
                <a:effectLst/>
                <a:latin typeface="Alexandria Light" pitchFamily="2" charset="-78"/>
                <a:cs typeface="Alexandria Light" pitchFamily="2" charset="-78"/>
              </a:rPr>
              <a:t> من الصعب أحيانًا تحديد تأثير المحتوى المدعوم على قرارات الشراء.</a:t>
            </a:r>
          </a:p>
          <a:p>
            <a:pPr algn="just" rtl="1">
              <a:lnSpc>
                <a:spcPct val="200000"/>
              </a:lnSpc>
              <a:buFont typeface="Arial" panose="020B0604020202020204" pitchFamily="34" charset="0"/>
              <a:buChar char="•"/>
            </a:pPr>
            <a:r>
              <a:rPr lang="ar-EG" b="1" i="0" dirty="0">
                <a:solidFill>
                  <a:srgbClr val="0D0D0D"/>
                </a:solidFill>
                <a:effectLst/>
                <a:latin typeface="Alexandria" pitchFamily="2" charset="-78"/>
                <a:cs typeface="Alexandria" pitchFamily="2" charset="-78"/>
              </a:rPr>
              <a:t>التوازن بين الإعلان والمحتوى</a:t>
            </a:r>
            <a:r>
              <a:rPr lang="ar-EG" b="1" i="0" dirty="0">
                <a:solidFill>
                  <a:srgbClr val="0D0D0D"/>
                </a:solidFill>
                <a:effectLst/>
                <a:latin typeface="Alexandria Light" pitchFamily="2" charset="-78"/>
                <a:cs typeface="Alexandria Light" pitchFamily="2" charset="-78"/>
              </a:rPr>
              <a:t>:</a:t>
            </a:r>
            <a:r>
              <a:rPr lang="ar-EG" b="0" i="0" dirty="0">
                <a:solidFill>
                  <a:srgbClr val="0D0D0D"/>
                </a:solidFill>
                <a:effectLst/>
                <a:latin typeface="Alexandria Light" pitchFamily="2" charset="-78"/>
                <a:cs typeface="Alexandria Light" pitchFamily="2" charset="-78"/>
              </a:rPr>
              <a:t> إذا كان الإعلان واضحًا للغاية، فقد يُفقد الجمهور الثقة</a:t>
            </a: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5" name="Picture 4">
            <a:extLst>
              <a:ext uri="{FF2B5EF4-FFF2-40B4-BE49-F238E27FC236}">
                <a16:creationId xmlns:a16="http://schemas.microsoft.com/office/drawing/2014/main" id="{76E766F0-FC52-E59C-3DC8-05F59CEEC51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6648" y="2671691"/>
            <a:ext cx="6010086" cy="2871485"/>
          </a:xfrm>
          <a:prstGeom prst="rect">
            <a:avLst/>
          </a:prstGeom>
        </p:spPr>
      </p:pic>
    </p:spTree>
    <p:extLst>
      <p:ext uri="{BB962C8B-B14F-4D97-AF65-F5344CB8AC3E}">
        <p14:creationId xmlns:p14="http://schemas.microsoft.com/office/powerpoint/2010/main" val="282358948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ثالثًا: التحديات التي تواجه الإعلانات الرقمية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36125" y="1871474"/>
            <a:ext cx="11119749" cy="3888885"/>
          </a:xfrm>
          <a:prstGeom prst="rect">
            <a:avLst/>
          </a:prstGeom>
          <a:noFill/>
        </p:spPr>
        <p:txBody>
          <a:bodyPr wrap="square" rtlCol="0">
            <a:spAutoFit/>
          </a:bodyPr>
          <a:lstStyle/>
          <a:p>
            <a:pPr algn="just" rtl="1">
              <a:lnSpc>
                <a:spcPct val="200000"/>
              </a:lnSpc>
            </a:pPr>
            <a:r>
              <a:rPr lang="ar-EG" b="1" dirty="0">
                <a:solidFill>
                  <a:srgbClr val="FF0000"/>
                </a:solidFill>
                <a:latin typeface="Alexandria" pitchFamily="2" charset="-78"/>
                <a:cs typeface="Alexandria" pitchFamily="2" charset="-78"/>
              </a:rPr>
              <a:t>1- تأث</a:t>
            </a:r>
            <a:r>
              <a:rPr lang="ar-EG" b="1" i="0" dirty="0">
                <a:solidFill>
                  <a:srgbClr val="FF0000"/>
                </a:solidFill>
                <a:effectLst/>
                <a:latin typeface="Alexandria" pitchFamily="2" charset="-78"/>
                <a:cs typeface="Alexandria" pitchFamily="2" charset="-78"/>
              </a:rPr>
              <a:t>ير حجب الإعلانات</a:t>
            </a:r>
            <a:endParaRPr lang="ar-EG" b="1" dirty="0">
              <a:solidFill>
                <a:srgbClr val="FF0000"/>
              </a:solidFill>
              <a:latin typeface="Alexandria Light" pitchFamily="2" charset="-78"/>
              <a:cs typeface="Alexandria Light" pitchFamily="2" charset="-78"/>
            </a:endParaRPr>
          </a:p>
          <a:p>
            <a:pPr algn="r" rtl="1">
              <a:lnSpc>
                <a:spcPct val="200000"/>
              </a:lnSpc>
            </a:pPr>
            <a:r>
              <a:rPr lang="ar-EG" b="0" i="0" dirty="0">
                <a:solidFill>
                  <a:srgbClr val="0D0D0D"/>
                </a:solidFill>
                <a:effectLst/>
                <a:latin typeface="Alexandria Light" pitchFamily="2" charset="-78"/>
                <a:cs typeface="Alexandria Light" pitchFamily="2" charset="-78"/>
              </a:rPr>
              <a:t>حجب الإعلانات هو استخدام أدوات أو برامج تمنع ظهور الإعلانات الرقمية على المواقع أو التطبيقات. يمكن لهذه الأدوات حظر أنواع متعددة من الإعلانات، مثل الإعلانات المنبثقة </a:t>
            </a:r>
            <a:r>
              <a:rPr lang="en-US" b="0" i="0" dirty="0">
                <a:solidFill>
                  <a:srgbClr val="0D0D0D"/>
                </a:solidFill>
                <a:effectLst/>
                <a:latin typeface="Alexandria Light" pitchFamily="2" charset="-78"/>
                <a:cs typeface="Alexandria Light" pitchFamily="2" charset="-78"/>
              </a:rPr>
              <a:t>Pop-ups)، </a:t>
            </a:r>
            <a:r>
              <a:rPr lang="ar-EG" b="0" i="0" dirty="0">
                <a:solidFill>
                  <a:srgbClr val="0D0D0D"/>
                </a:solidFill>
                <a:effectLst/>
                <a:latin typeface="Alexandria Light" pitchFamily="2" charset="-78"/>
                <a:cs typeface="Alexandria Light" pitchFamily="2" charset="-78"/>
              </a:rPr>
              <a:t>الإعلانات المصورة (</a:t>
            </a:r>
            <a:r>
              <a:rPr lang="en-US" b="0" i="0" dirty="0">
                <a:solidFill>
                  <a:srgbClr val="0D0D0D"/>
                </a:solidFill>
                <a:effectLst/>
                <a:latin typeface="Alexandria Light" pitchFamily="2" charset="-78"/>
                <a:cs typeface="Alexandria Light" pitchFamily="2" charset="-78"/>
              </a:rPr>
              <a:t>Display Ads، </a:t>
            </a:r>
            <a:r>
              <a:rPr lang="ar-EG" b="0" i="0" dirty="0">
                <a:solidFill>
                  <a:srgbClr val="0D0D0D"/>
                </a:solidFill>
                <a:effectLst/>
                <a:latin typeface="Alexandria Light" pitchFamily="2" charset="-78"/>
                <a:cs typeface="Alexandria Light" pitchFamily="2" charset="-78"/>
              </a:rPr>
              <a:t>أو حتى إعلانات الفيديو.</a:t>
            </a:r>
          </a:p>
          <a:p>
            <a:pPr algn="r" rtl="1">
              <a:lnSpc>
                <a:spcPct val="200000"/>
              </a:lnSpc>
              <a:buFont typeface="Arial" panose="020B0604020202020204" pitchFamily="34" charset="0"/>
              <a:buChar char="•"/>
            </a:pPr>
            <a:r>
              <a:rPr lang="ar-EG" b="1" i="0" dirty="0">
                <a:solidFill>
                  <a:srgbClr val="0D0D0D"/>
                </a:solidFill>
                <a:effectLst/>
                <a:latin typeface="Alexandria" pitchFamily="2" charset="-78"/>
                <a:cs typeface="Alexandria" pitchFamily="2" charset="-78"/>
              </a:rPr>
              <a:t>أشهر أدوات حجب الإعلانات:</a:t>
            </a:r>
            <a:endParaRPr lang="ar-EG" b="0" i="0" dirty="0">
              <a:solidFill>
                <a:srgbClr val="0D0D0D"/>
              </a:solidFill>
              <a:effectLst/>
              <a:latin typeface="Alexandria" pitchFamily="2" charset="-78"/>
              <a:cs typeface="Alexandria" pitchFamily="2" charset="-78"/>
            </a:endParaRPr>
          </a:p>
          <a:p>
            <a:pPr marL="742950" lvl="1" indent="-285750" algn="r" rtl="1">
              <a:lnSpc>
                <a:spcPct val="200000"/>
              </a:lnSpc>
              <a:buFont typeface="Arial" panose="020B0604020202020204" pitchFamily="34" charset="0"/>
              <a:buChar char="•"/>
            </a:pPr>
            <a:r>
              <a:rPr lang="en-US" b="0" i="1" dirty="0">
                <a:solidFill>
                  <a:srgbClr val="0D0D0D"/>
                </a:solidFill>
                <a:effectLst/>
                <a:latin typeface="Alexandria Light" pitchFamily="2" charset="-78"/>
                <a:cs typeface="Alexandria Light" pitchFamily="2" charset="-78"/>
              </a:rPr>
              <a:t>AdBlock Plus</a:t>
            </a:r>
            <a:endParaRPr lang="en-US" b="0" i="0" dirty="0">
              <a:solidFill>
                <a:srgbClr val="0D0D0D"/>
              </a:solidFill>
              <a:effectLst/>
              <a:latin typeface="Alexandria Light" pitchFamily="2" charset="-78"/>
              <a:cs typeface="Alexandria Light" pitchFamily="2" charset="-78"/>
            </a:endParaRPr>
          </a:p>
          <a:p>
            <a:pPr marL="742950" lvl="1" indent="-285750" algn="r" rtl="1">
              <a:lnSpc>
                <a:spcPct val="200000"/>
              </a:lnSpc>
              <a:buFont typeface="Arial" panose="020B0604020202020204" pitchFamily="34" charset="0"/>
              <a:buChar char="•"/>
            </a:pPr>
            <a:r>
              <a:rPr lang="en-US" b="0" i="1" dirty="0" err="1">
                <a:solidFill>
                  <a:srgbClr val="0D0D0D"/>
                </a:solidFill>
                <a:effectLst/>
                <a:latin typeface="Alexandria Light" pitchFamily="2" charset="-78"/>
                <a:cs typeface="Alexandria Light" pitchFamily="2" charset="-78"/>
              </a:rPr>
              <a:t>uBlock</a:t>
            </a:r>
            <a:r>
              <a:rPr lang="en-US" b="0" i="1" dirty="0">
                <a:solidFill>
                  <a:srgbClr val="0D0D0D"/>
                </a:solidFill>
                <a:effectLst/>
                <a:latin typeface="Alexandria Light" pitchFamily="2" charset="-78"/>
                <a:cs typeface="Alexandria Light" pitchFamily="2" charset="-78"/>
              </a:rPr>
              <a:t> Origin</a:t>
            </a:r>
            <a:endParaRPr lang="en-US" b="0" i="0" dirty="0">
              <a:solidFill>
                <a:srgbClr val="0D0D0D"/>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9D63E7B0-B22C-DD76-C097-B7C0E0D6E02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4097" y="3954466"/>
            <a:ext cx="3323422" cy="2492567"/>
          </a:xfrm>
          <a:prstGeom prst="rect">
            <a:avLst/>
          </a:prstGeom>
        </p:spPr>
      </p:pic>
    </p:spTree>
    <p:extLst>
      <p:ext uri="{BB962C8B-B14F-4D97-AF65-F5344CB8AC3E}">
        <p14:creationId xmlns:p14="http://schemas.microsoft.com/office/powerpoint/2010/main" val="73052719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ثالثًا: التحديات التي تواجه الإعلانات الرقمية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985832" y="2230001"/>
            <a:ext cx="5482756" cy="3888885"/>
          </a:xfrm>
          <a:prstGeom prst="rect">
            <a:avLst/>
          </a:prstGeom>
          <a:noFill/>
        </p:spPr>
        <p:txBody>
          <a:bodyPr wrap="square" rtlCol="0">
            <a:spAutoFit/>
          </a:bodyPr>
          <a:lstStyle/>
          <a:p>
            <a:pPr algn="r" rtl="1">
              <a:lnSpc>
                <a:spcPct val="200000"/>
              </a:lnSpc>
            </a:pPr>
            <a:r>
              <a:rPr lang="ar-EG" b="1" dirty="0">
                <a:solidFill>
                  <a:srgbClr val="FF0000"/>
                </a:solidFill>
                <a:latin typeface="Alexandria" pitchFamily="2" charset="-78"/>
                <a:cs typeface="Alexandria" pitchFamily="2" charset="-78"/>
              </a:rPr>
              <a:t>أ- أسباب استخدام حجب</a:t>
            </a:r>
            <a:r>
              <a:rPr lang="ar-EG" b="1" i="0" dirty="0">
                <a:solidFill>
                  <a:srgbClr val="FF0000"/>
                </a:solidFill>
                <a:effectLst/>
                <a:latin typeface="Alexandria" pitchFamily="2" charset="-78"/>
                <a:cs typeface="Alexandria" pitchFamily="2" charset="-78"/>
              </a:rPr>
              <a:t> الإعلانات</a:t>
            </a:r>
            <a:endParaRPr lang="ar-EG" b="1" dirty="0">
              <a:solidFill>
                <a:srgbClr val="FF0000"/>
              </a:solidFill>
              <a:latin typeface="Alexandria Light" pitchFamily="2" charset="-78"/>
              <a:cs typeface="Alexandria Light" pitchFamily="2" charset="-78"/>
            </a:endParaRPr>
          </a:p>
          <a:p>
            <a:pPr algn="r" rtl="1">
              <a:lnSpc>
                <a:spcPct val="200000"/>
              </a:lnSpc>
              <a:buFont typeface="Arial" panose="020B0604020202020204" pitchFamily="34" charset="0"/>
              <a:buChar char="•"/>
            </a:pPr>
            <a:r>
              <a:rPr lang="ar-EG" b="1" i="0" dirty="0">
                <a:solidFill>
                  <a:srgbClr val="0D0D0D"/>
                </a:solidFill>
                <a:effectLst/>
                <a:latin typeface="Alexandria" pitchFamily="2" charset="-78"/>
                <a:cs typeface="Alexandria" pitchFamily="2" charset="-78"/>
              </a:rPr>
              <a:t>التجربة السيئة للمستخدم</a:t>
            </a:r>
            <a:r>
              <a:rPr lang="ar-EG" b="1" i="0" dirty="0">
                <a:solidFill>
                  <a:srgbClr val="0D0D0D"/>
                </a:solidFill>
                <a:effectLst/>
                <a:latin typeface="Alexandria Light" pitchFamily="2" charset="-78"/>
                <a:cs typeface="Alexandria Light" pitchFamily="2" charset="-78"/>
              </a:rPr>
              <a:t>:</a:t>
            </a:r>
            <a:r>
              <a:rPr lang="ar-EG" b="0" i="0" dirty="0">
                <a:solidFill>
                  <a:srgbClr val="0D0D0D"/>
                </a:solidFill>
                <a:effectLst/>
                <a:latin typeface="Alexandria Light" pitchFamily="2" charset="-78"/>
                <a:cs typeface="Alexandria Light" pitchFamily="2" charset="-78"/>
              </a:rPr>
              <a:t> مثل الإعلانات المتطفلة أو التي تستهلك بيانات الإنترنت.</a:t>
            </a:r>
          </a:p>
          <a:p>
            <a:pPr algn="r" rtl="1">
              <a:lnSpc>
                <a:spcPct val="200000"/>
              </a:lnSpc>
              <a:buFont typeface="Arial" panose="020B0604020202020204" pitchFamily="34" charset="0"/>
              <a:buChar char="•"/>
            </a:pPr>
            <a:r>
              <a:rPr lang="ar-EG" b="1" i="0" dirty="0">
                <a:solidFill>
                  <a:srgbClr val="0D0D0D"/>
                </a:solidFill>
                <a:effectLst/>
                <a:latin typeface="Alexandria" pitchFamily="2" charset="-78"/>
                <a:cs typeface="Alexandria" pitchFamily="2" charset="-78"/>
              </a:rPr>
              <a:t>الخصوصية</a:t>
            </a:r>
            <a:r>
              <a:rPr lang="ar-EG" b="1" i="0" dirty="0">
                <a:solidFill>
                  <a:srgbClr val="0D0D0D"/>
                </a:solidFill>
                <a:effectLst/>
                <a:latin typeface="Alexandria Light" pitchFamily="2" charset="-78"/>
                <a:cs typeface="Alexandria Light" pitchFamily="2" charset="-78"/>
              </a:rPr>
              <a:t>:</a:t>
            </a:r>
            <a:r>
              <a:rPr lang="ar-EG" b="0" i="0" dirty="0">
                <a:solidFill>
                  <a:srgbClr val="0D0D0D"/>
                </a:solidFill>
                <a:effectLst/>
                <a:latin typeface="Alexandria Light" pitchFamily="2" charset="-78"/>
                <a:cs typeface="Alexandria Light" pitchFamily="2" charset="-78"/>
              </a:rPr>
              <a:t> بعض المستخدمين يقلقون بشأن تتبع سلوكهم عبر الإعلانات الرقمية.</a:t>
            </a:r>
          </a:p>
          <a:p>
            <a:pPr algn="r" rtl="1">
              <a:lnSpc>
                <a:spcPct val="200000"/>
              </a:lnSpc>
              <a:buFont typeface="Arial" panose="020B0604020202020204" pitchFamily="34" charset="0"/>
              <a:buChar char="•"/>
            </a:pPr>
            <a:r>
              <a:rPr lang="ar-EG" b="1" i="0" dirty="0">
                <a:solidFill>
                  <a:srgbClr val="0D0D0D"/>
                </a:solidFill>
                <a:effectLst/>
                <a:latin typeface="Alexandria" pitchFamily="2" charset="-78"/>
                <a:cs typeface="Alexandria" pitchFamily="2" charset="-78"/>
              </a:rPr>
              <a:t>سرعة التصفح</a:t>
            </a:r>
            <a:r>
              <a:rPr lang="ar-EG" b="1" i="0" dirty="0">
                <a:solidFill>
                  <a:srgbClr val="0D0D0D"/>
                </a:solidFill>
                <a:effectLst/>
                <a:latin typeface="Alexandria Light" pitchFamily="2" charset="-78"/>
                <a:cs typeface="Alexandria Light" pitchFamily="2" charset="-78"/>
              </a:rPr>
              <a:t>:</a:t>
            </a:r>
            <a:r>
              <a:rPr lang="ar-EG" b="0" i="0" dirty="0">
                <a:solidFill>
                  <a:srgbClr val="0D0D0D"/>
                </a:solidFill>
                <a:effectLst/>
                <a:latin typeface="Alexandria Light" pitchFamily="2" charset="-78"/>
                <a:cs typeface="Alexandria Light" pitchFamily="2" charset="-78"/>
              </a:rPr>
              <a:t> يساعد حجب الإعلانات على تسريع تحميل الصفحات وتقليل استهلاك البيانات.</a:t>
            </a: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5" name="Picture 4">
            <a:extLst>
              <a:ext uri="{FF2B5EF4-FFF2-40B4-BE49-F238E27FC236}">
                <a16:creationId xmlns:a16="http://schemas.microsoft.com/office/drawing/2014/main" id="{6C1E3CA8-55CB-5775-A232-4B3CA43AC65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1806" y="2918522"/>
            <a:ext cx="4929623" cy="2770367"/>
          </a:xfrm>
          <a:prstGeom prst="rect">
            <a:avLst/>
          </a:prstGeom>
        </p:spPr>
      </p:pic>
    </p:spTree>
    <p:extLst>
      <p:ext uri="{BB962C8B-B14F-4D97-AF65-F5344CB8AC3E}">
        <p14:creationId xmlns:p14="http://schemas.microsoft.com/office/powerpoint/2010/main" val="41603109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ثالثًا: التحديات التي تواجه الإعلانات الرقمية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466366" y="1712208"/>
            <a:ext cx="11259268" cy="4935325"/>
          </a:xfrm>
          <a:prstGeom prst="rect">
            <a:avLst/>
          </a:prstGeom>
          <a:noFill/>
        </p:spPr>
        <p:txBody>
          <a:bodyPr wrap="square" rtlCol="0">
            <a:spAutoFit/>
          </a:bodyPr>
          <a:lstStyle/>
          <a:p>
            <a:pPr algn="r" rtl="1">
              <a:lnSpc>
                <a:spcPct val="200000"/>
              </a:lnSpc>
            </a:pPr>
            <a:r>
              <a:rPr lang="ar-EG" sz="1600" b="1" dirty="0">
                <a:solidFill>
                  <a:srgbClr val="FF0000"/>
                </a:solidFill>
                <a:latin typeface="Alexandria" pitchFamily="2" charset="-78"/>
                <a:cs typeface="Alexandria" pitchFamily="2" charset="-78"/>
              </a:rPr>
              <a:t>ب- استراتيجيات التعامل مع حجب الإعلانات</a:t>
            </a:r>
            <a:endParaRPr lang="ar-EG" sz="1600" b="1" dirty="0">
              <a:solidFill>
                <a:srgbClr val="FF0000"/>
              </a:solidFill>
              <a:latin typeface="Alexandria Light" pitchFamily="2" charset="-78"/>
              <a:cs typeface="Alexandria Light" pitchFamily="2" charset="-78"/>
            </a:endParaRPr>
          </a:p>
          <a:p>
            <a:pPr algn="r" rtl="1">
              <a:lnSpc>
                <a:spcPct val="200000"/>
              </a:lnSpc>
            </a:pPr>
            <a:r>
              <a:rPr lang="ar-EG" b="1" dirty="0">
                <a:solidFill>
                  <a:srgbClr val="0D0D0D"/>
                </a:solidFill>
                <a:latin typeface="Alexandria" pitchFamily="2" charset="-78"/>
                <a:cs typeface="Alexandria" pitchFamily="2" charset="-78"/>
              </a:rPr>
              <a:t>1-  </a:t>
            </a:r>
            <a:r>
              <a:rPr lang="ar-EG" b="1" i="0" dirty="0">
                <a:solidFill>
                  <a:srgbClr val="0D0D0D"/>
                </a:solidFill>
                <a:effectLst/>
                <a:latin typeface="Alexandria" pitchFamily="2" charset="-78"/>
                <a:cs typeface="Alexandria" pitchFamily="2" charset="-78"/>
              </a:rPr>
              <a:t>إنشاء محتوى ذي قيمة:</a:t>
            </a:r>
            <a:br>
              <a:rPr lang="ar-EG" b="0" i="0" dirty="0">
                <a:solidFill>
                  <a:srgbClr val="0D0D0D"/>
                </a:solidFill>
                <a:effectLst/>
                <a:latin typeface="Alexandria Light" pitchFamily="2" charset="-78"/>
                <a:cs typeface="Alexandria Light" pitchFamily="2" charset="-78"/>
              </a:rPr>
            </a:br>
            <a:r>
              <a:rPr lang="ar-EG" b="0" i="0" dirty="0">
                <a:solidFill>
                  <a:srgbClr val="0D0D0D"/>
                </a:solidFill>
                <a:effectLst/>
                <a:latin typeface="Alexandria Light" pitchFamily="2" charset="-78"/>
                <a:cs typeface="Alexandria Light" pitchFamily="2" charset="-78"/>
              </a:rPr>
              <a:t>تقديم محتوى جذاب ومفيد يُشجع الجمهور على تعطيل أدوات الحجب لدعم الموقع.</a:t>
            </a:r>
          </a:p>
          <a:p>
            <a:pPr marL="285750" indent="-285750" algn="r" rtl="1">
              <a:lnSpc>
                <a:spcPct val="200000"/>
              </a:lnSpc>
              <a:buFontTx/>
              <a:buChar char="-"/>
            </a:pPr>
            <a:r>
              <a:rPr lang="ar-EG" b="0" i="0" dirty="0">
                <a:solidFill>
                  <a:srgbClr val="0D0D0D"/>
                </a:solidFill>
                <a:effectLst/>
                <a:latin typeface="Alexandria Light" pitchFamily="2" charset="-78"/>
                <a:cs typeface="Alexandria Light" pitchFamily="2" charset="-78"/>
              </a:rPr>
              <a:t>مثال: تقدم بعض المواقع، مثل </a:t>
            </a:r>
            <a:r>
              <a:rPr lang="en-US" b="0" i="1" dirty="0">
                <a:solidFill>
                  <a:srgbClr val="0D0D0D"/>
                </a:solidFill>
                <a:effectLst/>
                <a:latin typeface="Alexandria Light" pitchFamily="2" charset="-78"/>
                <a:cs typeface="Alexandria Light" pitchFamily="2" charset="-78"/>
              </a:rPr>
              <a:t>The New York Times</a:t>
            </a:r>
            <a:r>
              <a:rPr lang="en-US" b="0" i="0" dirty="0">
                <a:solidFill>
                  <a:srgbClr val="0D0D0D"/>
                </a:solidFill>
                <a:effectLst/>
                <a:latin typeface="Alexandria Light" pitchFamily="2" charset="-78"/>
                <a:cs typeface="Alexandria Light" pitchFamily="2" charset="-78"/>
              </a:rPr>
              <a:t>، </a:t>
            </a:r>
            <a:r>
              <a:rPr lang="ar-EG" b="0" i="0" dirty="0">
                <a:solidFill>
                  <a:srgbClr val="0D0D0D"/>
                </a:solidFill>
                <a:effectLst/>
                <a:latin typeface="Alexandria Light" pitchFamily="2" charset="-78"/>
                <a:cs typeface="Alexandria Light" pitchFamily="2" charset="-78"/>
              </a:rPr>
              <a:t>محتوى حصريًا يدفع المستخدمين للاشتراك أو إيقاف حجب الإعلانات.</a:t>
            </a:r>
          </a:p>
          <a:p>
            <a:pPr algn="r" rtl="1">
              <a:lnSpc>
                <a:spcPct val="200000"/>
              </a:lnSpc>
            </a:pPr>
            <a:r>
              <a:rPr lang="ar-EG" dirty="0">
                <a:solidFill>
                  <a:srgbClr val="0D0D0D"/>
                </a:solidFill>
                <a:latin typeface="Alexandria Light" pitchFamily="2" charset="-78"/>
                <a:cs typeface="Alexandria Light" pitchFamily="2" charset="-78"/>
              </a:rPr>
              <a:t>2- </a:t>
            </a:r>
            <a:r>
              <a:rPr lang="ar-EG" b="1" dirty="0">
                <a:solidFill>
                  <a:srgbClr val="0D0D0D"/>
                </a:solidFill>
                <a:latin typeface="Alexandria" pitchFamily="2" charset="-78"/>
                <a:cs typeface="Alexandria" pitchFamily="2" charset="-78"/>
              </a:rPr>
              <a:t>التحول إلى الإعلانات الأصلية:</a:t>
            </a:r>
          </a:p>
          <a:p>
            <a:pPr algn="r" rtl="1">
              <a:lnSpc>
                <a:spcPct val="200000"/>
              </a:lnSpc>
            </a:pPr>
            <a:r>
              <a:rPr lang="ar-EG" b="0" i="0" dirty="0">
                <a:solidFill>
                  <a:srgbClr val="0D0D0D"/>
                </a:solidFill>
                <a:effectLst/>
                <a:latin typeface="Alexandria Light" pitchFamily="2" charset="-78"/>
                <a:cs typeface="Alexandria Light" pitchFamily="2" charset="-78"/>
              </a:rPr>
              <a:t>وهي إعلانات تتناغم مع محتوى الموقع مما يجعلها أقل عرضة للحجب </a:t>
            </a:r>
          </a:p>
          <a:p>
            <a:pPr algn="r" rtl="1">
              <a:lnSpc>
                <a:spcPct val="200000"/>
              </a:lnSpc>
            </a:pPr>
            <a:r>
              <a:rPr lang="ar-EG" dirty="0">
                <a:solidFill>
                  <a:srgbClr val="0D0D0D"/>
                </a:solidFill>
                <a:latin typeface="Alexandria Light" pitchFamily="2" charset="-78"/>
                <a:cs typeface="Alexandria Light" pitchFamily="2" charset="-78"/>
              </a:rPr>
              <a:t>مثل: المقالات المدعومة ضمن المواقع الإخبارية.</a:t>
            </a:r>
            <a:endParaRPr lang="ar-EG" b="0" i="0" dirty="0">
              <a:solidFill>
                <a:srgbClr val="0D0D0D"/>
              </a:solidFill>
              <a:effectLst/>
              <a:latin typeface="Alexandria Light" pitchFamily="2" charset="-78"/>
              <a:cs typeface="Alexandria Light" pitchFamily="2" charset="-78"/>
            </a:endParaRPr>
          </a:p>
          <a:p>
            <a:pPr algn="r" rtl="1">
              <a:lnSpc>
                <a:spcPct val="200000"/>
              </a:lnSpc>
            </a:pPr>
            <a:endParaRPr lang="ar-EG" b="0" i="0" dirty="0">
              <a:solidFill>
                <a:srgbClr val="0D0D0D"/>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70436307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ثالثًا: التحديات التي تواجه الإعلانات الرقمية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251795" y="1833394"/>
            <a:ext cx="11259268" cy="4381264"/>
          </a:xfrm>
          <a:prstGeom prst="rect">
            <a:avLst/>
          </a:prstGeom>
          <a:noFill/>
        </p:spPr>
        <p:txBody>
          <a:bodyPr wrap="square" rtlCol="0">
            <a:spAutoFit/>
          </a:bodyPr>
          <a:lstStyle/>
          <a:p>
            <a:pPr algn="r" rtl="1">
              <a:lnSpc>
                <a:spcPct val="200000"/>
              </a:lnSpc>
            </a:pPr>
            <a:r>
              <a:rPr lang="ar-EG" sz="1600" b="1" dirty="0">
                <a:solidFill>
                  <a:srgbClr val="FF0000"/>
                </a:solidFill>
                <a:latin typeface="Alexandria" pitchFamily="2" charset="-78"/>
                <a:cs typeface="Alexandria" pitchFamily="2" charset="-78"/>
              </a:rPr>
              <a:t>ب- استراتيجيات التعامل مع حجب الإعلانات</a:t>
            </a:r>
            <a:endParaRPr lang="ar-EG" sz="1600" b="1" dirty="0">
              <a:solidFill>
                <a:srgbClr val="FF0000"/>
              </a:solidFill>
              <a:latin typeface="Alexandria Light" pitchFamily="2" charset="-78"/>
              <a:cs typeface="Alexandria Light" pitchFamily="2" charset="-78"/>
            </a:endParaRPr>
          </a:p>
          <a:p>
            <a:pPr algn="r" rtl="1">
              <a:lnSpc>
                <a:spcPct val="200000"/>
              </a:lnSpc>
            </a:pPr>
            <a:r>
              <a:rPr lang="ar-EG" b="1" dirty="0">
                <a:solidFill>
                  <a:srgbClr val="0D0D0D"/>
                </a:solidFill>
                <a:latin typeface="Alexandria" pitchFamily="2" charset="-78"/>
                <a:cs typeface="Alexandria" pitchFamily="2" charset="-78"/>
              </a:rPr>
              <a:t>3- التواصل مع الجمهور</a:t>
            </a:r>
            <a:r>
              <a:rPr lang="ar-EG" b="1" i="0" dirty="0">
                <a:solidFill>
                  <a:srgbClr val="0D0D0D"/>
                </a:solidFill>
                <a:effectLst/>
                <a:latin typeface="Alexandria" pitchFamily="2" charset="-78"/>
                <a:cs typeface="Alexandria" pitchFamily="2" charset="-78"/>
              </a:rPr>
              <a:t>:</a:t>
            </a:r>
            <a:br>
              <a:rPr lang="ar-EG" b="0" i="0" dirty="0">
                <a:solidFill>
                  <a:srgbClr val="0D0D0D"/>
                </a:solidFill>
                <a:effectLst/>
                <a:latin typeface="Alexandria Light" pitchFamily="2" charset="-78"/>
                <a:cs typeface="Alexandria Light" pitchFamily="2" charset="-78"/>
              </a:rPr>
            </a:br>
            <a:r>
              <a:rPr lang="ar-EG" b="0" i="0" dirty="0">
                <a:solidFill>
                  <a:srgbClr val="0D0D0D"/>
                </a:solidFill>
                <a:effectLst/>
                <a:latin typeface="Alexandria Light" pitchFamily="2" charset="-78"/>
                <a:cs typeface="Alexandria Light" pitchFamily="2" charset="-78"/>
              </a:rPr>
              <a:t>بعض المواقع تطلب من المستخدمين بشكل مباشر تعطيل أدوات حجب الإعلانات لدعم الموقع.</a:t>
            </a:r>
          </a:p>
          <a:p>
            <a:pPr algn="r" rtl="1">
              <a:lnSpc>
                <a:spcPct val="200000"/>
              </a:lnSpc>
              <a:buFont typeface="Arial" panose="020B0604020202020204" pitchFamily="34" charset="0"/>
              <a:buChar char="•"/>
            </a:pPr>
            <a:r>
              <a:rPr lang="ar-EG" b="0" i="0" dirty="0">
                <a:solidFill>
                  <a:srgbClr val="0D0D0D"/>
                </a:solidFill>
                <a:effectLst/>
                <a:latin typeface="Alexandria Light" pitchFamily="2" charset="-78"/>
                <a:cs typeface="Alexandria Light" pitchFamily="2" charset="-78"/>
              </a:rPr>
              <a:t>مثل: مواقع مثل </a:t>
            </a:r>
            <a:r>
              <a:rPr lang="en-US" b="0" i="1" dirty="0">
                <a:solidFill>
                  <a:srgbClr val="0D0D0D"/>
                </a:solidFill>
                <a:effectLst/>
                <a:latin typeface="Alexandria Light" pitchFamily="2" charset="-78"/>
                <a:cs typeface="Alexandria Light" pitchFamily="2" charset="-78"/>
              </a:rPr>
              <a:t>Forbes</a:t>
            </a:r>
            <a:r>
              <a:rPr lang="en-US" b="0" i="0" dirty="0">
                <a:solidFill>
                  <a:srgbClr val="0D0D0D"/>
                </a:solidFill>
                <a:effectLst/>
                <a:latin typeface="Alexandria Light" pitchFamily="2" charset="-78"/>
                <a:cs typeface="Alexandria Light" pitchFamily="2" charset="-78"/>
              </a:rPr>
              <a:t> </a:t>
            </a:r>
            <a:r>
              <a:rPr lang="ar-EG" b="0" i="0" dirty="0">
                <a:solidFill>
                  <a:srgbClr val="0D0D0D"/>
                </a:solidFill>
                <a:effectLst/>
                <a:latin typeface="Alexandria Light" pitchFamily="2" charset="-78"/>
                <a:cs typeface="Alexandria Light" pitchFamily="2" charset="-78"/>
              </a:rPr>
              <a:t>تعرض رسالة للمستخدمين عند محاولة تصفح الموقع بأداة حجب الإعلانات</a:t>
            </a:r>
            <a:r>
              <a:rPr lang="ar-EG" b="0" i="0" dirty="0">
                <a:solidFill>
                  <a:srgbClr val="0D0D0D"/>
                </a:solidFill>
                <a:effectLst/>
                <a:latin typeface="Segoe UI Variable Text" pitchFamily="2" charset="0"/>
              </a:rPr>
              <a:t>.</a:t>
            </a:r>
          </a:p>
          <a:p>
            <a:pPr algn="r" rtl="1">
              <a:lnSpc>
                <a:spcPct val="200000"/>
              </a:lnSpc>
            </a:pPr>
            <a:r>
              <a:rPr lang="ar-EG" b="1" dirty="0">
                <a:solidFill>
                  <a:srgbClr val="0D0D0D"/>
                </a:solidFill>
                <a:latin typeface="Alexandria" pitchFamily="2" charset="-78"/>
                <a:cs typeface="Alexandria" pitchFamily="2" charset="-78"/>
              </a:rPr>
              <a:t>4- الاعتماد على نماذج الإيرادات البديلة: </a:t>
            </a:r>
          </a:p>
          <a:p>
            <a:pPr algn="r" rtl="1">
              <a:lnSpc>
                <a:spcPct val="200000"/>
              </a:lnSpc>
            </a:pPr>
            <a:r>
              <a:rPr lang="ar-EG" dirty="0">
                <a:solidFill>
                  <a:srgbClr val="0D0D0D"/>
                </a:solidFill>
                <a:latin typeface="Alexandria Light" pitchFamily="2" charset="-78"/>
                <a:cs typeface="Alexandria Light" pitchFamily="2" charset="-78"/>
              </a:rPr>
              <a:t>يجب أن تسعى المنصات الإعلامية لإيجاد مصادر إيرادات بديلة لمواجهة حجب الإعلانات كالاشتراكات والشراكات لتوفير استدامة مالية </a:t>
            </a:r>
            <a:r>
              <a:rPr lang="ar-EG">
                <a:solidFill>
                  <a:srgbClr val="0D0D0D"/>
                </a:solidFill>
                <a:latin typeface="Alexandria Light" pitchFamily="2" charset="-78"/>
                <a:cs typeface="Alexandria Light" pitchFamily="2" charset="-78"/>
              </a:rPr>
              <a:t>يمكنها الاعتماد عليها</a:t>
            </a:r>
            <a:endParaRPr lang="ar-EG" b="0" i="0" dirty="0">
              <a:solidFill>
                <a:srgbClr val="0D0D0D"/>
              </a:solidFill>
              <a:effectLst/>
              <a:latin typeface="Alexandria Light" pitchFamily="2" charset="-78"/>
              <a:cs typeface="Alexandria Light" pitchFamily="2" charset="-78"/>
            </a:endParaRPr>
          </a:p>
          <a:p>
            <a:pPr algn="r" rtl="1">
              <a:lnSpc>
                <a:spcPct val="200000"/>
              </a:lnSpc>
            </a:pPr>
            <a:endParaRPr lang="ar-EG" b="0" i="0" dirty="0">
              <a:solidFill>
                <a:srgbClr val="0D0D0D"/>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9507585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ثالثًا: التحديات التي تواجه الإعلانات الرقمية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251795" y="1833394"/>
            <a:ext cx="11259268" cy="2719334"/>
          </a:xfrm>
          <a:prstGeom prst="rect">
            <a:avLst/>
          </a:prstGeom>
          <a:noFill/>
        </p:spPr>
        <p:txBody>
          <a:bodyPr wrap="square" rtlCol="0">
            <a:spAutoFit/>
          </a:bodyPr>
          <a:lstStyle/>
          <a:p>
            <a:pPr algn="r" rtl="1">
              <a:lnSpc>
                <a:spcPct val="200000"/>
              </a:lnSpc>
            </a:pPr>
            <a:r>
              <a:rPr lang="ar-EG" sz="1600" b="1" dirty="0">
                <a:solidFill>
                  <a:srgbClr val="FF0000"/>
                </a:solidFill>
                <a:latin typeface="Alexandria" pitchFamily="2" charset="-78"/>
                <a:cs typeface="Alexandria" pitchFamily="2" charset="-78"/>
              </a:rPr>
              <a:t>2- مشكلة الخصوصية وحماية البيانات</a:t>
            </a:r>
            <a:endParaRPr lang="ar-EG" sz="1600" b="1" dirty="0">
              <a:solidFill>
                <a:srgbClr val="FF0000"/>
              </a:solidFill>
              <a:latin typeface="Alexandria Light" pitchFamily="2" charset="-78"/>
              <a:cs typeface="Alexandria Light" pitchFamily="2" charset="-78"/>
            </a:endParaRPr>
          </a:p>
          <a:p>
            <a:pPr algn="r" rtl="1">
              <a:lnSpc>
                <a:spcPct val="200000"/>
              </a:lnSpc>
            </a:pPr>
            <a:r>
              <a:rPr lang="ar-EG" b="0" i="0" dirty="0">
                <a:solidFill>
                  <a:srgbClr val="0D0D0D"/>
                </a:solidFill>
                <a:effectLst/>
                <a:latin typeface="Alexandria Light" pitchFamily="2" charset="-78"/>
                <a:cs typeface="Alexandria Light" pitchFamily="2" charset="-78"/>
              </a:rPr>
              <a:t>تشير هذه المشكلة إلى المخاوف المتعلقة بجمع، استخدام، وتخزين البيانات الشخصية للمستخدمين دون إذن واضح، وهو ما يحدث غالبًا في حملات الإعلانات الرقمية. يتم ذلك عبر استخدام أدوات مثل ملفات تعريف الارتباط (</a:t>
            </a:r>
            <a:r>
              <a:rPr lang="en-US" b="0" i="1" dirty="0">
                <a:solidFill>
                  <a:srgbClr val="0D0D0D"/>
                </a:solidFill>
                <a:effectLst/>
                <a:latin typeface="Alexandria Light" pitchFamily="2" charset="-78"/>
                <a:cs typeface="Alexandria Light" pitchFamily="2" charset="-78"/>
              </a:rPr>
              <a:t>Cookies</a:t>
            </a:r>
            <a:r>
              <a:rPr lang="en-US" b="0" i="0" dirty="0">
                <a:solidFill>
                  <a:srgbClr val="0D0D0D"/>
                </a:solidFill>
                <a:effectLst/>
                <a:latin typeface="Alexandria Light" pitchFamily="2" charset="-78"/>
                <a:cs typeface="Alexandria Light" pitchFamily="2" charset="-78"/>
              </a:rPr>
              <a:t> </a:t>
            </a:r>
            <a:r>
              <a:rPr lang="ar-EG" b="0" i="0" dirty="0">
                <a:solidFill>
                  <a:srgbClr val="0D0D0D"/>
                </a:solidFill>
                <a:effectLst/>
                <a:latin typeface="Alexandria Light" pitchFamily="2" charset="-78"/>
                <a:cs typeface="Alexandria Light" pitchFamily="2" charset="-78"/>
              </a:rPr>
              <a:t>التتبع عبر المواقع (</a:t>
            </a:r>
            <a:r>
              <a:rPr lang="en-US" b="0" i="1" dirty="0">
                <a:solidFill>
                  <a:srgbClr val="0D0D0D"/>
                </a:solidFill>
                <a:effectLst/>
                <a:latin typeface="Alexandria Light" pitchFamily="2" charset="-78"/>
                <a:cs typeface="Alexandria Light" pitchFamily="2" charset="-78"/>
              </a:rPr>
              <a:t>Cross-Site Tracking</a:t>
            </a:r>
            <a:r>
              <a:rPr lang="en-US" b="0" i="0" dirty="0">
                <a:solidFill>
                  <a:srgbClr val="0D0D0D"/>
                </a:solidFill>
                <a:effectLst/>
                <a:latin typeface="Alexandria Light" pitchFamily="2" charset="-78"/>
                <a:cs typeface="Alexandria Light" pitchFamily="2" charset="-78"/>
              </a:rPr>
              <a:t>)، </a:t>
            </a:r>
            <a:r>
              <a:rPr lang="ar-EG" b="0" i="0" dirty="0">
                <a:solidFill>
                  <a:srgbClr val="0D0D0D"/>
                </a:solidFill>
                <a:effectLst/>
                <a:latin typeface="Alexandria Light" pitchFamily="2" charset="-78"/>
                <a:cs typeface="Alexandria Light" pitchFamily="2" charset="-78"/>
              </a:rPr>
              <a:t>وخوارزميات الذكاء الاصطناعي لتحليل سلوك المستخدم..</a:t>
            </a:r>
          </a:p>
          <a:p>
            <a:pPr algn="r" rtl="1">
              <a:lnSpc>
                <a:spcPct val="200000"/>
              </a:lnSpc>
            </a:pPr>
            <a:endParaRPr lang="ar-EG" b="0" i="0" dirty="0">
              <a:solidFill>
                <a:srgbClr val="0D0D0D"/>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D99A0FC1-94B3-2E81-2EFA-286202D1CA1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9793" y="4176671"/>
            <a:ext cx="4450814" cy="2485775"/>
          </a:xfrm>
          <a:prstGeom prst="rect">
            <a:avLst/>
          </a:prstGeom>
        </p:spPr>
      </p:pic>
    </p:spTree>
    <p:extLst>
      <p:ext uri="{BB962C8B-B14F-4D97-AF65-F5344CB8AC3E}">
        <p14:creationId xmlns:p14="http://schemas.microsoft.com/office/powerpoint/2010/main" val="32276923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ثالثًا: التحديات التي تواجه الإعلانات الرقمية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199961" y="1833394"/>
            <a:ext cx="6311102" cy="4873770"/>
          </a:xfrm>
          <a:prstGeom prst="rect">
            <a:avLst/>
          </a:prstGeom>
          <a:noFill/>
        </p:spPr>
        <p:txBody>
          <a:bodyPr wrap="square" rtlCol="0">
            <a:spAutoFit/>
          </a:bodyPr>
          <a:lstStyle/>
          <a:p>
            <a:pPr marL="342900" indent="-342900" algn="r" rtl="1">
              <a:lnSpc>
                <a:spcPct val="200000"/>
              </a:lnSpc>
              <a:buAutoNum type="arabic1Minus"/>
            </a:pPr>
            <a:r>
              <a:rPr lang="ar-EG" sz="1600" b="1" dirty="0">
                <a:solidFill>
                  <a:srgbClr val="FF0000"/>
                </a:solidFill>
                <a:latin typeface="Alexandria" pitchFamily="2" charset="-78"/>
                <a:cs typeface="Alexandria" pitchFamily="2" charset="-78"/>
              </a:rPr>
              <a:t>كيف تجمع البيانات الشخصية</a:t>
            </a:r>
          </a:p>
          <a:p>
            <a:pPr algn="just" rtl="1">
              <a:lnSpc>
                <a:spcPct val="200000"/>
              </a:lnSpc>
            </a:pPr>
            <a:r>
              <a:rPr lang="ar-EG" sz="1600" b="1" dirty="0">
                <a:solidFill>
                  <a:schemeClr val="tx1">
                    <a:lumMod val="95000"/>
                    <a:lumOff val="5000"/>
                  </a:schemeClr>
                </a:solidFill>
                <a:latin typeface="Alexandria" pitchFamily="2" charset="-78"/>
                <a:cs typeface="Alexandria" pitchFamily="2" charset="-78"/>
              </a:rPr>
              <a:t>- ملفات تعريف الارتباط (</a:t>
            </a:r>
            <a:r>
              <a:rPr lang="en-US" sz="1600" b="1" dirty="0">
                <a:solidFill>
                  <a:schemeClr val="tx1">
                    <a:lumMod val="95000"/>
                    <a:lumOff val="5000"/>
                  </a:schemeClr>
                </a:solidFill>
                <a:latin typeface="Alexandria" pitchFamily="2" charset="-78"/>
                <a:cs typeface="Alexandria" pitchFamily="2" charset="-78"/>
              </a:rPr>
              <a:t>Cookies</a:t>
            </a:r>
            <a:r>
              <a:rPr lang="ar-EG" sz="1600" b="1" dirty="0">
                <a:solidFill>
                  <a:schemeClr val="tx1">
                    <a:lumMod val="95000"/>
                    <a:lumOff val="5000"/>
                  </a:schemeClr>
                </a:solidFill>
                <a:latin typeface="Alexandria" pitchFamily="2" charset="-78"/>
                <a:cs typeface="Alexandria" pitchFamily="2" charset="-78"/>
              </a:rPr>
              <a:t>)</a:t>
            </a:r>
          </a:p>
          <a:p>
            <a:pPr algn="just" rtl="1">
              <a:lnSpc>
                <a:spcPct val="200000"/>
              </a:lnSpc>
            </a:pPr>
            <a:r>
              <a:rPr lang="ar-EG" b="0" i="0" dirty="0">
                <a:solidFill>
                  <a:srgbClr val="0D0D0D"/>
                </a:solidFill>
                <a:effectLst/>
                <a:latin typeface="Alexandria Light" pitchFamily="2" charset="-78"/>
                <a:cs typeface="Alexandria Light" pitchFamily="2" charset="-78"/>
              </a:rPr>
              <a:t>تُستخدم لتعقب نشاط المستخدمين عبر المواقع المختلفة.</a:t>
            </a:r>
          </a:p>
          <a:p>
            <a:pPr algn="just" rtl="1">
              <a:lnSpc>
                <a:spcPct val="200000"/>
              </a:lnSpc>
              <a:buFont typeface="Arial" panose="020B0604020202020204" pitchFamily="34" charset="0"/>
              <a:buChar char="•"/>
            </a:pPr>
            <a:r>
              <a:rPr lang="ar-EG" b="0" i="0" dirty="0">
                <a:solidFill>
                  <a:srgbClr val="0D0D0D"/>
                </a:solidFill>
                <a:effectLst/>
                <a:latin typeface="Alexandria Light" pitchFamily="2" charset="-78"/>
                <a:cs typeface="Alexandria Light" pitchFamily="2" charset="-78"/>
              </a:rPr>
              <a:t>مثال: عند تصفح متجر إلكتروني، تُستخدم ملفات تعريف الارتباط لتذكيرك بالمنتجات التي قمت بمشاهدتها.</a:t>
            </a:r>
          </a:p>
          <a:p>
            <a:pPr marL="285750" indent="-285750" algn="just" rtl="1">
              <a:lnSpc>
                <a:spcPct val="200000"/>
              </a:lnSpc>
              <a:buFontTx/>
              <a:buChar char="-"/>
            </a:pPr>
            <a:r>
              <a:rPr lang="ar-EG" b="0" i="0" dirty="0">
                <a:solidFill>
                  <a:srgbClr val="0D0D0D"/>
                </a:solidFill>
                <a:effectLst/>
                <a:latin typeface="Alexandria" pitchFamily="2" charset="-78"/>
                <a:cs typeface="Alexandria" pitchFamily="2" charset="-78"/>
              </a:rPr>
              <a:t>جمع بيانات المستخدمين من وسائل التواصل الاجتماعي</a:t>
            </a:r>
          </a:p>
          <a:p>
            <a:pPr algn="just" rtl="1">
              <a:lnSpc>
                <a:spcPct val="200000"/>
              </a:lnSpc>
            </a:pPr>
            <a:r>
              <a:rPr lang="ar-EG" b="0" i="0" dirty="0">
                <a:solidFill>
                  <a:srgbClr val="0D0D0D"/>
                </a:solidFill>
                <a:effectLst/>
                <a:latin typeface="Alexandria Light" pitchFamily="2" charset="-78"/>
                <a:cs typeface="Alexandria Light" pitchFamily="2" charset="-78"/>
              </a:rPr>
              <a:t>تستخدم الشركات بيانات مثل الاهتمامات، الأصدقاء، وسجل الأنشطة لبناء إعلانات موجهة.</a:t>
            </a:r>
          </a:p>
          <a:p>
            <a:pPr algn="r" rtl="1">
              <a:lnSpc>
                <a:spcPct val="200000"/>
              </a:lnSpc>
            </a:pPr>
            <a:endParaRPr lang="ar-EG" b="0" i="0" dirty="0">
              <a:solidFill>
                <a:srgbClr val="0D0D0D"/>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5" name="Picture 4">
            <a:extLst>
              <a:ext uri="{FF2B5EF4-FFF2-40B4-BE49-F238E27FC236}">
                <a16:creationId xmlns:a16="http://schemas.microsoft.com/office/drawing/2014/main" id="{4A72B126-AEAC-22F2-3961-09013E01238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43686" y="2456761"/>
            <a:ext cx="4783105" cy="3928068"/>
          </a:xfrm>
          <a:prstGeom prst="rect">
            <a:avLst/>
          </a:prstGeom>
        </p:spPr>
      </p:pic>
    </p:spTree>
    <p:extLst>
      <p:ext uri="{BB962C8B-B14F-4D97-AF65-F5344CB8AC3E}">
        <p14:creationId xmlns:p14="http://schemas.microsoft.com/office/powerpoint/2010/main" val="365014387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ثالثًا: التحديات التي تواجه الإعلانات الرقمية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38978" y="1833394"/>
            <a:ext cx="10872085" cy="3282309"/>
          </a:xfrm>
          <a:prstGeom prst="rect">
            <a:avLst/>
          </a:prstGeom>
          <a:noFill/>
        </p:spPr>
        <p:txBody>
          <a:bodyPr wrap="square" rtlCol="0">
            <a:spAutoFit/>
          </a:bodyPr>
          <a:lstStyle/>
          <a:p>
            <a:pPr algn="just" rtl="1">
              <a:lnSpc>
                <a:spcPct val="200000"/>
              </a:lnSpc>
            </a:pPr>
            <a:r>
              <a:rPr lang="ar-EG" b="1" dirty="0">
                <a:solidFill>
                  <a:srgbClr val="FF0000"/>
                </a:solidFill>
                <a:latin typeface="Alexandria" pitchFamily="2" charset="-78"/>
                <a:cs typeface="Alexandria" pitchFamily="2" charset="-78"/>
              </a:rPr>
              <a:t>ب- كيف تؤثر مشكلة الخصوصية على الإعلانات الرقمية </a:t>
            </a:r>
          </a:p>
          <a:p>
            <a:pPr algn="r" rtl="1">
              <a:lnSpc>
                <a:spcPct val="200000"/>
              </a:lnSpc>
              <a:buFont typeface="Arial" panose="020B0604020202020204" pitchFamily="34" charset="0"/>
              <a:buChar char="•"/>
            </a:pPr>
            <a:r>
              <a:rPr lang="ar-EG" b="1" dirty="0">
                <a:solidFill>
                  <a:schemeClr val="tx1">
                    <a:lumMod val="95000"/>
                    <a:lumOff val="5000"/>
                  </a:schemeClr>
                </a:solidFill>
                <a:latin typeface="Alexandria Light" pitchFamily="2" charset="-78"/>
                <a:cs typeface="Alexandria Light" pitchFamily="2" charset="-78"/>
              </a:rPr>
              <a:t>- </a:t>
            </a:r>
            <a:r>
              <a:rPr lang="ar-EG" b="1" i="0" dirty="0">
                <a:solidFill>
                  <a:srgbClr val="0D0D0D"/>
                </a:solidFill>
                <a:effectLst/>
                <a:latin typeface="Alexandria" pitchFamily="2" charset="-78"/>
                <a:cs typeface="Alexandria" pitchFamily="2" charset="-78"/>
              </a:rPr>
              <a:t>زيادة وعي المستخدمين:</a:t>
            </a:r>
            <a:br>
              <a:rPr lang="ar-EG" b="0" i="0" dirty="0">
                <a:solidFill>
                  <a:srgbClr val="0D0D0D"/>
                </a:solidFill>
                <a:effectLst/>
                <a:latin typeface="Alexandria Light" pitchFamily="2" charset="-78"/>
                <a:cs typeface="Alexandria Light" pitchFamily="2" charset="-78"/>
              </a:rPr>
            </a:br>
            <a:r>
              <a:rPr lang="ar-EG" b="0" i="0" dirty="0">
                <a:solidFill>
                  <a:srgbClr val="0D0D0D"/>
                </a:solidFill>
                <a:effectLst/>
                <a:latin typeface="Alexandria Light" pitchFamily="2" charset="-78"/>
                <a:cs typeface="Alexandria Light" pitchFamily="2" charset="-78"/>
              </a:rPr>
              <a:t>أصبح المستخدمون أكثر وعيًا بخصوصية بياناتهم، مما دفعهم إلى تثبيت أدوات تمنع التتبع.</a:t>
            </a:r>
          </a:p>
          <a:p>
            <a:pPr algn="r" rtl="1">
              <a:lnSpc>
                <a:spcPct val="200000"/>
              </a:lnSpc>
              <a:buFont typeface="Arial" panose="020B0604020202020204" pitchFamily="34" charset="0"/>
              <a:buChar char="•"/>
            </a:pPr>
            <a:r>
              <a:rPr lang="ar-EG" b="1" i="0" dirty="0">
                <a:solidFill>
                  <a:srgbClr val="0D0D0D"/>
                </a:solidFill>
                <a:effectLst/>
                <a:latin typeface="Alexandria" pitchFamily="2" charset="-78"/>
                <a:cs typeface="Alexandria" pitchFamily="2" charset="-78"/>
              </a:rPr>
              <a:t>صعوبة استهداف الجمهور بدقة:</a:t>
            </a:r>
            <a:br>
              <a:rPr lang="ar-EG" b="0" i="0" dirty="0">
                <a:solidFill>
                  <a:srgbClr val="0D0D0D"/>
                </a:solidFill>
                <a:effectLst/>
                <a:latin typeface="Alexandria Light" pitchFamily="2" charset="-78"/>
                <a:cs typeface="Alexandria Light" pitchFamily="2" charset="-78"/>
              </a:rPr>
            </a:br>
            <a:r>
              <a:rPr lang="ar-EG" b="0" i="0" dirty="0">
                <a:solidFill>
                  <a:srgbClr val="0D0D0D"/>
                </a:solidFill>
                <a:effectLst/>
                <a:latin typeface="Alexandria Light" pitchFamily="2" charset="-78"/>
                <a:cs typeface="Alexandria Light" pitchFamily="2" charset="-78"/>
              </a:rPr>
              <a:t>تؤدي القيود القانونية وأدوات الحماية إلى تقليل البيانات المتاحة للشركات، مما يقلل من كفاءة الإعلانات الموجهة</a:t>
            </a:r>
            <a:r>
              <a:rPr lang="ar-EG" sz="1400" b="0" i="0" dirty="0">
                <a:solidFill>
                  <a:srgbClr val="0D0D0D"/>
                </a:solidFill>
                <a:effectLst/>
                <a:latin typeface="Alexandria Light" pitchFamily="2" charset="-78"/>
                <a:cs typeface="Alexandria Light" pitchFamily="2" charset="-78"/>
              </a:rPr>
              <a:t>.</a:t>
            </a:r>
          </a:p>
          <a:p>
            <a:pPr algn="r" rtl="1">
              <a:lnSpc>
                <a:spcPct val="200000"/>
              </a:lnSpc>
            </a:pPr>
            <a:endParaRPr lang="ar-EG" sz="1600" b="0" i="0" dirty="0">
              <a:solidFill>
                <a:srgbClr val="0D0D0D"/>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939991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ثالثًا: التحديات التي تواجه الإعلانات الرقمية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4748270" y="1833394"/>
            <a:ext cx="6762794" cy="3713196"/>
          </a:xfrm>
          <a:prstGeom prst="rect">
            <a:avLst/>
          </a:prstGeom>
          <a:noFill/>
        </p:spPr>
        <p:txBody>
          <a:bodyPr wrap="square" rtlCol="0">
            <a:spAutoFit/>
          </a:bodyPr>
          <a:lstStyle/>
          <a:p>
            <a:pPr algn="just" rtl="1">
              <a:lnSpc>
                <a:spcPct val="200000"/>
              </a:lnSpc>
            </a:pPr>
            <a:r>
              <a:rPr lang="ar-EG" sz="1400" b="1" dirty="0">
                <a:solidFill>
                  <a:srgbClr val="FF0000"/>
                </a:solidFill>
                <a:latin typeface="Alexandria" pitchFamily="2" charset="-78"/>
                <a:cs typeface="Alexandria" pitchFamily="2" charset="-78"/>
              </a:rPr>
              <a:t>ب- كيف تؤثر مشكلة الخصوصية على الإعلانات الرقمية </a:t>
            </a:r>
          </a:p>
          <a:p>
            <a:pPr algn="r" rtl="1">
              <a:lnSpc>
                <a:spcPct val="200000"/>
              </a:lnSpc>
            </a:pPr>
            <a:r>
              <a:rPr lang="ar-EG" b="1" i="0" dirty="0">
                <a:solidFill>
                  <a:srgbClr val="0D0D0D"/>
                </a:solidFill>
                <a:effectLst/>
                <a:latin typeface="Alexandria" pitchFamily="2" charset="-78"/>
                <a:cs typeface="Alexandria" pitchFamily="2" charset="-78"/>
              </a:rPr>
              <a:t>شركة أبل </a:t>
            </a:r>
            <a:r>
              <a:rPr lang="en-US" b="1" i="0" dirty="0">
                <a:solidFill>
                  <a:srgbClr val="0D0D0D"/>
                </a:solidFill>
                <a:effectLst/>
                <a:latin typeface="Alexandria" pitchFamily="2" charset="-78"/>
                <a:cs typeface="Alexandria" pitchFamily="2" charset="-78"/>
              </a:rPr>
              <a:t>Apple</a:t>
            </a:r>
            <a:br>
              <a:rPr lang="en-US" b="0" i="0" dirty="0">
                <a:solidFill>
                  <a:srgbClr val="0D0D0D"/>
                </a:solidFill>
                <a:effectLst/>
                <a:latin typeface="Alexandria" pitchFamily="2" charset="-78"/>
                <a:cs typeface="Alexandria" pitchFamily="2" charset="-78"/>
              </a:rPr>
            </a:br>
            <a:r>
              <a:rPr lang="ar-EG" b="0" i="0" dirty="0">
                <a:solidFill>
                  <a:srgbClr val="0D0D0D"/>
                </a:solidFill>
                <a:effectLst/>
                <a:latin typeface="Alexandria Light" pitchFamily="2" charset="-78"/>
                <a:cs typeface="Alexandria Light" pitchFamily="2" charset="-78"/>
              </a:rPr>
              <a:t>أضافت ميزة في نظام </a:t>
            </a:r>
            <a:r>
              <a:rPr lang="en-US" b="0" i="0" dirty="0">
                <a:solidFill>
                  <a:srgbClr val="0D0D0D"/>
                </a:solidFill>
                <a:effectLst/>
                <a:latin typeface="Alexandria Light" pitchFamily="2" charset="-78"/>
                <a:cs typeface="Alexandria Light" pitchFamily="2" charset="-78"/>
              </a:rPr>
              <a:t>iOS 14 </a:t>
            </a:r>
            <a:r>
              <a:rPr lang="ar-EG" b="0" i="0" dirty="0">
                <a:solidFill>
                  <a:srgbClr val="0D0D0D"/>
                </a:solidFill>
                <a:effectLst/>
                <a:latin typeface="Alexandria Light" pitchFamily="2" charset="-78"/>
                <a:cs typeface="Alexandria Light" pitchFamily="2" charset="-78"/>
              </a:rPr>
              <a:t>تُجبر التطبيقات على طلب الإذن قبل تتبع المستخدمين.</a:t>
            </a:r>
          </a:p>
          <a:p>
            <a:pPr algn="r" rtl="1">
              <a:lnSpc>
                <a:spcPct val="200000"/>
              </a:lnSpc>
              <a:buFont typeface="Arial" panose="020B0604020202020204" pitchFamily="34" charset="0"/>
              <a:buChar char="•"/>
            </a:pPr>
            <a:r>
              <a:rPr lang="ar-EG" b="0" i="0" dirty="0">
                <a:solidFill>
                  <a:srgbClr val="0D0D0D"/>
                </a:solidFill>
                <a:effectLst/>
                <a:latin typeface="Alexandria Light" pitchFamily="2" charset="-78"/>
                <a:cs typeface="Alexandria Light" pitchFamily="2" charset="-78"/>
              </a:rPr>
              <a:t>نتيجة لذلك، واجهت منصات مثل </a:t>
            </a:r>
            <a:r>
              <a:rPr lang="en-US" b="0" i="1" dirty="0">
                <a:solidFill>
                  <a:srgbClr val="0D0D0D"/>
                </a:solidFill>
                <a:effectLst/>
                <a:latin typeface="Alexandria Light" pitchFamily="2" charset="-78"/>
                <a:cs typeface="Alexandria Light" pitchFamily="2" charset="-78"/>
              </a:rPr>
              <a:t>Facebook</a:t>
            </a:r>
            <a:r>
              <a:rPr lang="en-US" b="0" i="0" dirty="0">
                <a:solidFill>
                  <a:srgbClr val="0D0D0D"/>
                </a:solidFill>
                <a:effectLst/>
                <a:latin typeface="Alexandria Light" pitchFamily="2" charset="-78"/>
                <a:cs typeface="Alexandria Light" pitchFamily="2" charset="-78"/>
              </a:rPr>
              <a:t> </a:t>
            </a:r>
            <a:r>
              <a:rPr lang="ar-EG" b="0" i="0" dirty="0">
                <a:solidFill>
                  <a:srgbClr val="0D0D0D"/>
                </a:solidFill>
                <a:effectLst/>
                <a:latin typeface="Alexandria Light" pitchFamily="2" charset="-78"/>
                <a:cs typeface="Alexandria Light" pitchFamily="2" charset="-78"/>
              </a:rPr>
              <a:t>تحديات كبيرة في تتبع سلوك المستخدمين لتوجيه الإعلان</a:t>
            </a:r>
          </a:p>
          <a:p>
            <a:pPr algn="r" rtl="1">
              <a:lnSpc>
                <a:spcPct val="200000"/>
              </a:lnSpc>
            </a:pPr>
            <a:endParaRPr lang="ar-EG" sz="1600" b="0" i="0" dirty="0">
              <a:solidFill>
                <a:srgbClr val="0D0D0D"/>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C51C4578-66D1-7C1D-6C79-957F8D1859E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6097" y="1971943"/>
            <a:ext cx="4032173" cy="4260247"/>
          </a:xfrm>
          <a:prstGeom prst="rect">
            <a:avLst/>
          </a:prstGeom>
        </p:spPr>
      </p:pic>
    </p:spTree>
    <p:extLst>
      <p:ext uri="{BB962C8B-B14F-4D97-AF65-F5344CB8AC3E}">
        <p14:creationId xmlns:p14="http://schemas.microsoft.com/office/powerpoint/2010/main" val="56772322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ثالثًا: التحديات التي تواجه الإعلانات الرقمية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27961" y="1833394"/>
            <a:ext cx="10883103" cy="1549783"/>
          </a:xfrm>
          <a:prstGeom prst="rect">
            <a:avLst/>
          </a:prstGeom>
          <a:noFill/>
        </p:spPr>
        <p:txBody>
          <a:bodyPr wrap="square" rtlCol="0">
            <a:spAutoFit/>
          </a:bodyPr>
          <a:lstStyle/>
          <a:p>
            <a:pPr algn="just" rtl="1">
              <a:lnSpc>
                <a:spcPct val="200000"/>
              </a:lnSpc>
            </a:pPr>
            <a:r>
              <a:rPr lang="ar-EG" sz="1400" b="1" dirty="0">
                <a:solidFill>
                  <a:srgbClr val="FF0000"/>
                </a:solidFill>
                <a:latin typeface="Alexandria" pitchFamily="2" charset="-78"/>
                <a:cs typeface="Alexandria" pitchFamily="2" charset="-78"/>
              </a:rPr>
              <a:t>3- التشبع الإعلاني </a:t>
            </a:r>
          </a:p>
          <a:p>
            <a:pPr algn="just" rtl="1">
              <a:lnSpc>
                <a:spcPct val="200000"/>
              </a:lnSpc>
            </a:pPr>
            <a:r>
              <a:rPr lang="ar-EG" b="0" i="0" dirty="0">
                <a:solidFill>
                  <a:srgbClr val="0D0D0D"/>
                </a:solidFill>
                <a:effectLst/>
                <a:latin typeface="Alexandria Light" pitchFamily="2" charset="-78"/>
                <a:cs typeface="Alexandria Light" pitchFamily="2" charset="-78"/>
              </a:rPr>
              <a:t>تشبع الإعلانات هو حالة يصل فيها المستخدم إلى مرحلة من الإنهاك بسبب التعرض المفرط للإعلانات الرقمية، مما يؤدي إلى فقدان اهتمامه أو تجاهله للإعلانات تمامًا</a:t>
            </a:r>
            <a:endParaRPr lang="ar-EG" sz="1600" b="0" i="0" dirty="0">
              <a:solidFill>
                <a:srgbClr val="0D0D0D"/>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5" name="Picture 4">
            <a:extLst>
              <a:ext uri="{FF2B5EF4-FFF2-40B4-BE49-F238E27FC236}">
                <a16:creationId xmlns:a16="http://schemas.microsoft.com/office/drawing/2014/main" id="{C082D239-4B6C-69E3-2F44-1CAC8E4F1CE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453693" y="3429000"/>
            <a:ext cx="5059809" cy="3051140"/>
          </a:xfrm>
          <a:prstGeom prst="rect">
            <a:avLst/>
          </a:prstGeom>
        </p:spPr>
      </p:pic>
    </p:spTree>
    <p:extLst>
      <p:ext uri="{BB962C8B-B14F-4D97-AF65-F5344CB8AC3E}">
        <p14:creationId xmlns:p14="http://schemas.microsoft.com/office/powerpoint/2010/main" val="31395639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ثالثًا: التحديات التي تواجه الإعلانات الرقمية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6096000" y="1833394"/>
            <a:ext cx="5415064" cy="4821192"/>
          </a:xfrm>
          <a:prstGeom prst="rect">
            <a:avLst/>
          </a:prstGeom>
          <a:noFill/>
        </p:spPr>
        <p:txBody>
          <a:bodyPr wrap="square" rtlCol="0">
            <a:spAutoFit/>
          </a:bodyPr>
          <a:lstStyle/>
          <a:p>
            <a:pPr algn="just" rtl="1">
              <a:lnSpc>
                <a:spcPct val="200000"/>
              </a:lnSpc>
            </a:pPr>
            <a:r>
              <a:rPr lang="ar-EG" b="1" dirty="0">
                <a:solidFill>
                  <a:srgbClr val="FF0000"/>
                </a:solidFill>
                <a:latin typeface="Alexandria" pitchFamily="2" charset="-78"/>
                <a:cs typeface="Alexandria" pitchFamily="2" charset="-78"/>
              </a:rPr>
              <a:t>أ- كيف يحدث التشبع الإعلاني</a:t>
            </a:r>
          </a:p>
          <a:p>
            <a:pPr algn="just" rtl="1">
              <a:lnSpc>
                <a:spcPct val="200000"/>
              </a:lnSpc>
            </a:pPr>
            <a:r>
              <a:rPr lang="ar-EG" b="0" i="0" dirty="0">
                <a:solidFill>
                  <a:srgbClr val="0D0D0D"/>
                </a:solidFill>
                <a:effectLst/>
                <a:latin typeface="Alexandria Light" pitchFamily="2" charset="-78"/>
                <a:cs typeface="Alexandria Light" pitchFamily="2" charset="-78"/>
              </a:rPr>
              <a:t>1- التكرار المفرط للإعلانات ورؤية نفس الإعلان أكثر من مرة على منصات مختلفة</a:t>
            </a:r>
            <a:r>
              <a:rPr lang="ar-EG" sz="2400" b="0" i="0" dirty="0">
                <a:solidFill>
                  <a:srgbClr val="0D0D0D"/>
                </a:solidFill>
                <a:effectLst/>
                <a:latin typeface="Alexandria Light" pitchFamily="2" charset="-78"/>
                <a:cs typeface="Alexandria Light" pitchFamily="2" charset="-78"/>
              </a:rPr>
              <a:t>.</a:t>
            </a:r>
          </a:p>
          <a:p>
            <a:pPr algn="just" rtl="1">
              <a:lnSpc>
                <a:spcPct val="200000"/>
              </a:lnSpc>
            </a:pPr>
            <a:r>
              <a:rPr lang="ar-EG" sz="2000" dirty="0">
                <a:solidFill>
                  <a:srgbClr val="0D0D0D"/>
                </a:solidFill>
                <a:latin typeface="Alexandria Light" pitchFamily="2" charset="-78"/>
                <a:cs typeface="Alexandria Light" pitchFamily="2" charset="-78"/>
              </a:rPr>
              <a:t>2- التصميم غير الجذاب للإعلانات مما يجعل المستخدم غير منتبه للإعلان.</a:t>
            </a:r>
          </a:p>
          <a:p>
            <a:pPr algn="just" rtl="1">
              <a:lnSpc>
                <a:spcPct val="200000"/>
              </a:lnSpc>
            </a:pPr>
            <a:r>
              <a:rPr lang="ar-EG" sz="2000" b="0" i="0" dirty="0">
                <a:solidFill>
                  <a:srgbClr val="0D0D0D"/>
                </a:solidFill>
                <a:effectLst/>
                <a:latin typeface="Alexandria Light" pitchFamily="2" charset="-78"/>
                <a:cs typeface="Alexandria Light" pitchFamily="2" charset="-78"/>
              </a:rPr>
              <a:t>3- عدم ملاءمة الإعلانات للمستخدم عندما لا تكون الإعلانات موجهة أو ذات صلة بالمستخدم</a:t>
            </a:r>
            <a:r>
              <a:rPr lang="ar-EG" sz="1600" b="0" i="0" dirty="0">
                <a:solidFill>
                  <a:srgbClr val="0D0D0D"/>
                </a:solidFill>
                <a:effectLst/>
                <a:latin typeface="Alexandria Light" pitchFamily="2" charset="-78"/>
                <a:cs typeface="Alexandria Light" pitchFamily="2" charset="-78"/>
              </a:rPr>
              <a:t>.</a:t>
            </a:r>
          </a:p>
          <a:p>
            <a:pPr algn="just" rtl="1">
              <a:lnSpc>
                <a:spcPct val="200000"/>
              </a:lnSpc>
            </a:pPr>
            <a:endParaRPr lang="ar-EG" sz="1600" b="0" i="0" dirty="0">
              <a:solidFill>
                <a:srgbClr val="0D0D0D"/>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7C701782-6459-813C-E538-0D15993B52E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5591" y="2802509"/>
            <a:ext cx="5778433" cy="3328377"/>
          </a:xfrm>
          <a:prstGeom prst="rect">
            <a:avLst/>
          </a:prstGeom>
        </p:spPr>
      </p:pic>
    </p:spTree>
    <p:extLst>
      <p:ext uri="{BB962C8B-B14F-4D97-AF65-F5344CB8AC3E}">
        <p14:creationId xmlns:p14="http://schemas.microsoft.com/office/powerpoint/2010/main" val="195010802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ثالثًا: التحديات التي تواجه الإعلانات الرقمية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429658" y="1833394"/>
            <a:ext cx="11081406" cy="3836307"/>
          </a:xfrm>
          <a:prstGeom prst="rect">
            <a:avLst/>
          </a:prstGeom>
          <a:noFill/>
        </p:spPr>
        <p:txBody>
          <a:bodyPr wrap="square" rtlCol="0">
            <a:spAutoFit/>
          </a:bodyPr>
          <a:lstStyle/>
          <a:p>
            <a:pPr algn="just" rtl="1">
              <a:lnSpc>
                <a:spcPct val="200000"/>
              </a:lnSpc>
            </a:pPr>
            <a:r>
              <a:rPr lang="ar-EG" b="1" dirty="0">
                <a:solidFill>
                  <a:srgbClr val="FF0000"/>
                </a:solidFill>
                <a:latin typeface="Alexandria" pitchFamily="2" charset="-78"/>
                <a:cs typeface="Alexandria" pitchFamily="2" charset="-78"/>
              </a:rPr>
              <a:t>ب- التأثيرات السلبية للتشبع الإعلاني</a:t>
            </a:r>
          </a:p>
          <a:p>
            <a:pPr algn="just" rtl="1">
              <a:lnSpc>
                <a:spcPct val="200000"/>
              </a:lnSpc>
            </a:pPr>
            <a:r>
              <a:rPr lang="ar-EG" b="0" i="0" dirty="0">
                <a:solidFill>
                  <a:srgbClr val="0D0D0D"/>
                </a:solidFill>
                <a:effectLst/>
                <a:latin typeface="Alexandria Light" pitchFamily="2" charset="-78"/>
                <a:cs typeface="Alexandria Light" pitchFamily="2" charset="-78"/>
              </a:rPr>
              <a:t>1- انخفاض تفاعل الجمهور</a:t>
            </a:r>
          </a:p>
          <a:p>
            <a:pPr algn="just" rtl="1">
              <a:lnSpc>
                <a:spcPct val="200000"/>
              </a:lnSpc>
            </a:pPr>
            <a:r>
              <a:rPr lang="ar-EG" dirty="0">
                <a:solidFill>
                  <a:srgbClr val="0D0D0D"/>
                </a:solidFill>
                <a:latin typeface="Alexandria Light" pitchFamily="2" charset="-78"/>
                <a:cs typeface="Alexandria Light" pitchFamily="2" charset="-78"/>
              </a:rPr>
              <a:t>2- انزعاج المستخدم من العلامة التجارية</a:t>
            </a:r>
          </a:p>
          <a:p>
            <a:pPr algn="just" rtl="1">
              <a:lnSpc>
                <a:spcPct val="200000"/>
              </a:lnSpc>
            </a:pPr>
            <a:r>
              <a:rPr lang="ar-EG" b="0" i="0" dirty="0">
                <a:solidFill>
                  <a:srgbClr val="0D0D0D"/>
                </a:solidFill>
                <a:effectLst/>
                <a:latin typeface="Alexandria Light" pitchFamily="2" charset="-78"/>
                <a:cs typeface="Alexandria Light" pitchFamily="2" charset="-78"/>
              </a:rPr>
              <a:t>3- زيادة تكاليف الإعلانات مع انخفاض التفاعل يزيد من الأعباء المالية  للشركات.</a:t>
            </a:r>
          </a:p>
          <a:p>
            <a:pPr algn="just" rtl="1">
              <a:lnSpc>
                <a:spcPct val="200000"/>
              </a:lnSpc>
            </a:pPr>
            <a:r>
              <a:rPr lang="ar-EG" b="0" i="0" dirty="0">
                <a:solidFill>
                  <a:srgbClr val="0D0D0D"/>
                </a:solidFill>
                <a:effectLst/>
                <a:latin typeface="Alexandria Light" pitchFamily="2" charset="-78"/>
                <a:cs typeface="Alexandria Light" pitchFamily="2" charset="-78"/>
              </a:rPr>
              <a:t>مثال عملي: أحد المستخدمين يرى إعلانًا مكررًا لتطبيق توصيل الطعام بشكل يومي على </a:t>
            </a:r>
            <a:r>
              <a:rPr lang="en-US" b="0" i="1" dirty="0">
                <a:solidFill>
                  <a:srgbClr val="0D0D0D"/>
                </a:solidFill>
                <a:effectLst/>
                <a:latin typeface="Alexandria Light" pitchFamily="2" charset="-78"/>
                <a:cs typeface="Alexandria Light" pitchFamily="2" charset="-78"/>
              </a:rPr>
              <a:t>Facebook</a:t>
            </a:r>
            <a:r>
              <a:rPr lang="en-US" b="0" i="0" dirty="0">
                <a:solidFill>
                  <a:srgbClr val="0D0D0D"/>
                </a:solidFill>
                <a:effectLst/>
                <a:latin typeface="Alexandria Light" pitchFamily="2" charset="-78"/>
                <a:cs typeface="Alexandria Light" pitchFamily="2" charset="-78"/>
              </a:rPr>
              <a:t> </a:t>
            </a:r>
            <a:r>
              <a:rPr lang="ar-EG" b="0" i="0" dirty="0">
                <a:solidFill>
                  <a:srgbClr val="0D0D0D"/>
                </a:solidFill>
                <a:effectLst/>
                <a:latin typeface="Alexandria Light" pitchFamily="2" charset="-78"/>
                <a:cs typeface="Alexandria Light" pitchFamily="2" charset="-78"/>
              </a:rPr>
              <a:t>و</a:t>
            </a:r>
            <a:r>
              <a:rPr lang="en-US" b="0" i="1" dirty="0">
                <a:solidFill>
                  <a:srgbClr val="0D0D0D"/>
                </a:solidFill>
                <a:effectLst/>
                <a:latin typeface="Alexandria Light" pitchFamily="2" charset="-78"/>
                <a:cs typeface="Alexandria Light" pitchFamily="2" charset="-78"/>
              </a:rPr>
              <a:t>Instagram</a:t>
            </a:r>
            <a:r>
              <a:rPr lang="en-US" b="0" i="0" dirty="0">
                <a:solidFill>
                  <a:srgbClr val="0D0D0D"/>
                </a:solidFill>
                <a:effectLst/>
                <a:latin typeface="Alexandria Light" pitchFamily="2" charset="-78"/>
                <a:cs typeface="Alexandria Light" pitchFamily="2" charset="-78"/>
              </a:rPr>
              <a:t>، </a:t>
            </a:r>
            <a:r>
              <a:rPr lang="ar-EG" b="0" i="0" dirty="0">
                <a:solidFill>
                  <a:srgbClr val="0D0D0D"/>
                </a:solidFill>
                <a:effectLst/>
                <a:latin typeface="Alexandria Light" pitchFamily="2" charset="-78"/>
                <a:cs typeface="Alexandria Light" pitchFamily="2" charset="-78"/>
              </a:rPr>
              <a:t>مما يدفعه لتجاهل الإعلانات وربما حذف التطبيق.</a:t>
            </a:r>
          </a:p>
          <a:p>
            <a:pPr algn="just" rtl="1">
              <a:lnSpc>
                <a:spcPct val="200000"/>
              </a:lnSpc>
            </a:pPr>
            <a:endParaRPr lang="ar-EG" sz="1600" b="0" i="0" dirty="0">
              <a:solidFill>
                <a:srgbClr val="0D0D0D"/>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0005806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ثالثًا: التحديات التي تواجه الإعلانات الرقمية </a:t>
            </a:r>
            <a:endParaRPr lang="en-US" sz="2000" b="1" dirty="0">
              <a:solidFill>
                <a:srgbClr val="00AEEF"/>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5651652" y="1833394"/>
            <a:ext cx="5859411" cy="4944302"/>
          </a:xfrm>
          <a:prstGeom prst="rect">
            <a:avLst/>
          </a:prstGeom>
          <a:noFill/>
        </p:spPr>
        <p:txBody>
          <a:bodyPr wrap="square" rtlCol="0">
            <a:spAutoFit/>
          </a:bodyPr>
          <a:lstStyle/>
          <a:p>
            <a:pPr algn="just" rtl="1">
              <a:lnSpc>
                <a:spcPct val="200000"/>
              </a:lnSpc>
            </a:pPr>
            <a:r>
              <a:rPr lang="ar-EG" b="1" dirty="0">
                <a:solidFill>
                  <a:srgbClr val="FF0000"/>
                </a:solidFill>
                <a:latin typeface="Alexandria" pitchFamily="2" charset="-78"/>
                <a:cs typeface="Alexandria" pitchFamily="2" charset="-78"/>
              </a:rPr>
              <a:t>ج- كيفية معالجة التشبع الإعلاني</a:t>
            </a:r>
          </a:p>
          <a:p>
            <a:pPr algn="just" rtl="1">
              <a:lnSpc>
                <a:spcPct val="200000"/>
              </a:lnSpc>
            </a:pPr>
            <a:r>
              <a:rPr lang="ar-EG" b="0" i="0" dirty="0">
                <a:solidFill>
                  <a:srgbClr val="0D0D0D"/>
                </a:solidFill>
                <a:effectLst/>
                <a:latin typeface="Alexandria Light" pitchFamily="2" charset="-78"/>
                <a:cs typeface="Alexandria Light" pitchFamily="2" charset="-78"/>
              </a:rPr>
              <a:t>1- تقليل التكرار وتحديد عدد المرات التي يظهر فيها الإعلان للمستخدم الواحد</a:t>
            </a:r>
          </a:p>
          <a:p>
            <a:pPr algn="just" rtl="1">
              <a:lnSpc>
                <a:spcPct val="200000"/>
              </a:lnSpc>
            </a:pPr>
            <a:r>
              <a:rPr lang="ar-EG" dirty="0">
                <a:solidFill>
                  <a:srgbClr val="0D0D0D"/>
                </a:solidFill>
                <a:latin typeface="Alexandria Light" pitchFamily="2" charset="-78"/>
                <a:cs typeface="Alexandria Light" pitchFamily="2" charset="-78"/>
              </a:rPr>
              <a:t>2- تنويع المحتوى وتغيير الرسائل الإعلانية لجذب الجمهور</a:t>
            </a:r>
          </a:p>
          <a:p>
            <a:pPr algn="just" rtl="1">
              <a:lnSpc>
                <a:spcPct val="200000"/>
              </a:lnSpc>
            </a:pPr>
            <a:r>
              <a:rPr lang="ar-EG" b="0" i="0" dirty="0">
                <a:solidFill>
                  <a:srgbClr val="0D0D0D"/>
                </a:solidFill>
                <a:effectLst/>
                <a:latin typeface="Alexandria Light" pitchFamily="2" charset="-78"/>
                <a:cs typeface="Alexandria Light" pitchFamily="2" charset="-78"/>
              </a:rPr>
              <a:t>3- تحسين الاستهداف من خلال تقنيات متقدمة لتحليل اهتمامات المستخدم</a:t>
            </a:r>
          </a:p>
          <a:p>
            <a:pPr algn="just" rtl="1">
              <a:lnSpc>
                <a:spcPct val="200000"/>
              </a:lnSpc>
            </a:pPr>
            <a:r>
              <a:rPr lang="ar-EG" b="0" i="0" dirty="0">
                <a:solidFill>
                  <a:srgbClr val="0D0D0D"/>
                </a:solidFill>
                <a:effectLst/>
                <a:latin typeface="Alexandria Light" pitchFamily="2" charset="-78"/>
                <a:cs typeface="Alexandria Light" pitchFamily="2" charset="-78"/>
              </a:rPr>
              <a:t>4- إضافة قيمة تركز على تقديم محتوى مفيد بدلًا من مجرد عرض المنتج.</a:t>
            </a:r>
          </a:p>
          <a:p>
            <a:pPr algn="just" rtl="1">
              <a:lnSpc>
                <a:spcPct val="200000"/>
              </a:lnSpc>
            </a:pPr>
            <a:endParaRPr lang="ar-EG" sz="1600" b="0" i="0" dirty="0">
              <a:solidFill>
                <a:srgbClr val="0D0D0D"/>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0A2761B2-B601-2851-0C9D-D839F113909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06494" y="2843902"/>
            <a:ext cx="4768424" cy="2680914"/>
          </a:xfrm>
          <a:prstGeom prst="rect">
            <a:avLst/>
          </a:prstGeom>
        </p:spPr>
      </p:pic>
    </p:spTree>
    <p:extLst>
      <p:ext uri="{BB962C8B-B14F-4D97-AF65-F5344CB8AC3E}">
        <p14:creationId xmlns:p14="http://schemas.microsoft.com/office/powerpoint/2010/main" val="198379047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a:extLst>
            <a:ext uri="{FF2B5EF4-FFF2-40B4-BE49-F238E27FC236}">
              <a16:creationId xmlns:a16="http://schemas.microsoft.com/office/drawing/2014/main" id="{0D45AE3E-4B6C-D978-D180-965C5A80DFB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4D75ED9-B00C-7020-C854-5813CA87474A}"/>
              </a:ext>
            </a:extLst>
          </p:cNvPr>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ثالثًا: التحديات التي تواجه الإعلانات الرقمية </a:t>
            </a:r>
            <a:endParaRPr lang="en-US" sz="2000" b="1" dirty="0">
              <a:solidFill>
                <a:srgbClr val="00AEEF"/>
              </a:solidFill>
              <a:latin typeface="Alexandria" charset="0"/>
              <a:cs typeface="Alexandria" charset="0"/>
            </a:endParaRPr>
          </a:p>
        </p:txBody>
      </p:sp>
      <p:sp>
        <p:nvSpPr>
          <p:cNvPr id="6" name="TextBox 5">
            <a:extLst>
              <a:ext uri="{FF2B5EF4-FFF2-40B4-BE49-F238E27FC236}">
                <a16:creationId xmlns:a16="http://schemas.microsoft.com/office/drawing/2014/main" id="{B7E94428-F136-2F51-451C-96BC21AFE600}"/>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125B5AEF-F806-AC06-FDDF-1E5A7B5ADDF4}"/>
              </a:ext>
            </a:extLst>
          </p:cNvPr>
          <p:cNvSpPr txBox="1"/>
          <p:nvPr/>
        </p:nvSpPr>
        <p:spPr>
          <a:xfrm>
            <a:off x="440676" y="1833394"/>
            <a:ext cx="11070388" cy="4575035"/>
          </a:xfrm>
          <a:prstGeom prst="rect">
            <a:avLst/>
          </a:prstGeom>
          <a:noFill/>
        </p:spPr>
        <p:txBody>
          <a:bodyPr wrap="square" rtlCol="0">
            <a:spAutoFit/>
          </a:bodyPr>
          <a:lstStyle/>
          <a:p>
            <a:pPr algn="just" rtl="1">
              <a:lnSpc>
                <a:spcPct val="200000"/>
              </a:lnSpc>
            </a:pPr>
            <a:r>
              <a:rPr lang="ar-EG" b="1" dirty="0">
                <a:solidFill>
                  <a:srgbClr val="FF0000"/>
                </a:solidFill>
                <a:latin typeface="Alexandria" pitchFamily="2" charset="-78"/>
                <a:cs typeface="Alexandria" pitchFamily="2" charset="-78"/>
              </a:rPr>
              <a:t>4- التغيرات المستمرة في خوارزميات المنصات الرقمية</a:t>
            </a:r>
          </a:p>
          <a:p>
            <a:pPr algn="r" rtl="1">
              <a:lnSpc>
                <a:spcPct val="200000"/>
              </a:lnSpc>
            </a:pPr>
            <a:r>
              <a:rPr lang="ar-EG" dirty="0"/>
              <a:t> </a:t>
            </a:r>
            <a:r>
              <a:rPr lang="ar-EG" sz="1600" dirty="0">
                <a:latin typeface="Alexandria" pitchFamily="2" charset="-78"/>
                <a:cs typeface="Alexandria" pitchFamily="2" charset="-78"/>
              </a:rPr>
              <a:t>تؤثر تحديثات خوارزميات محركات البحث ووسائل التواصل الاجتماعي على مدى ظهور الإعلانات، مما يجبر المعلنين على تعديل استراتيجياتهم باستمرار.  قد تؤدي هذه التغييرات إلى انخفاض مفاجئ في معدلات الوصول والتفاعل، مما يزيد من تكاليف الإعلانات الرقمية.</a:t>
            </a:r>
          </a:p>
          <a:p>
            <a:pPr marL="342900" indent="-342900" algn="r" rtl="1">
              <a:lnSpc>
                <a:spcPct val="200000"/>
              </a:lnSpc>
              <a:buAutoNum type="arabic1Minus"/>
            </a:pPr>
            <a:r>
              <a:rPr lang="ar-EG" sz="1600" b="1" i="0" dirty="0">
                <a:solidFill>
                  <a:srgbClr val="00B0F0"/>
                </a:solidFill>
                <a:effectLst/>
                <a:latin typeface="Alexandria" pitchFamily="2" charset="-78"/>
                <a:cs typeface="Alexandria" pitchFamily="2" charset="-78"/>
              </a:rPr>
              <a:t>كيف تؤثر تحديثات الخوارزميات على الإعلانات الرقم</a:t>
            </a:r>
            <a:r>
              <a:rPr lang="ar-EG" sz="1600" b="1" dirty="0">
                <a:solidFill>
                  <a:srgbClr val="00B0F0"/>
                </a:solidFill>
                <a:latin typeface="Alexandria" pitchFamily="2" charset="-78"/>
                <a:cs typeface="Alexandria" pitchFamily="2" charset="-78"/>
              </a:rPr>
              <a:t>ية؟</a:t>
            </a:r>
          </a:p>
          <a:p>
            <a:pPr algn="r" rtl="1">
              <a:lnSpc>
                <a:spcPct val="200000"/>
              </a:lnSpc>
            </a:pPr>
            <a:r>
              <a:rPr lang="ar-EG" sz="1600" b="0" i="0" dirty="0">
                <a:solidFill>
                  <a:srgbClr val="0D0D0D"/>
                </a:solidFill>
                <a:effectLst/>
                <a:latin typeface="Alexandria" pitchFamily="2" charset="-78"/>
                <a:cs typeface="Alexandria" pitchFamily="2" charset="-78"/>
              </a:rPr>
              <a:t>1- انخفاض مدى الوصول العضوي، </a:t>
            </a:r>
            <a:r>
              <a:rPr lang="ar-EG" sz="1600" dirty="0">
                <a:solidFill>
                  <a:srgbClr val="0D0D0D"/>
                </a:solidFill>
                <a:latin typeface="Alexandria" pitchFamily="2" charset="-78"/>
                <a:cs typeface="Alexandria" pitchFamily="2" charset="-78"/>
              </a:rPr>
              <a:t>مما يزيد من ضرورة الاعتماد على الإعلانات المدفوعة.</a:t>
            </a:r>
          </a:p>
          <a:p>
            <a:pPr algn="r" rtl="1">
              <a:lnSpc>
                <a:spcPct val="200000"/>
              </a:lnSpc>
            </a:pPr>
            <a:r>
              <a:rPr lang="ar-EG" sz="1600" dirty="0">
                <a:solidFill>
                  <a:srgbClr val="0D0D0D"/>
                </a:solidFill>
                <a:latin typeface="Alexandria" pitchFamily="2" charset="-78"/>
                <a:cs typeface="Alexandria" pitchFamily="2" charset="-78"/>
              </a:rPr>
              <a:t>2- زيادة أهمية المحتوى التفاعلي.</a:t>
            </a:r>
          </a:p>
          <a:p>
            <a:pPr algn="r" rtl="1">
              <a:lnSpc>
                <a:spcPct val="200000"/>
              </a:lnSpc>
            </a:pPr>
            <a:r>
              <a:rPr lang="ar-EG" sz="1600" dirty="0">
                <a:solidFill>
                  <a:srgbClr val="0D0D0D"/>
                </a:solidFill>
                <a:latin typeface="Alexandria" pitchFamily="2" charset="-78"/>
                <a:cs typeface="Alexandria" pitchFamily="2" charset="-78"/>
              </a:rPr>
              <a:t>3- صعوبة التنبؤ بنتائج الحملة الإعلانية</a:t>
            </a:r>
          </a:p>
          <a:p>
            <a:pPr marL="342900" indent="-342900" algn="r" rtl="1">
              <a:lnSpc>
                <a:spcPct val="200000"/>
              </a:lnSpc>
              <a:buAutoNum type="arabic1Minus"/>
            </a:pPr>
            <a:endParaRPr lang="ar-EG" sz="1600" b="0" i="0" dirty="0">
              <a:solidFill>
                <a:srgbClr val="0D0D0D"/>
              </a:solidFill>
              <a:effectLst/>
              <a:latin typeface="Alexandria" pitchFamily="2" charset="-78"/>
              <a:cs typeface="Alexandria" pitchFamily="2" charset="-78"/>
            </a:endParaRPr>
          </a:p>
        </p:txBody>
      </p:sp>
      <p:pic>
        <p:nvPicPr>
          <p:cNvPr id="7" name="Graphic 21">
            <a:extLst>
              <a:ext uri="{FF2B5EF4-FFF2-40B4-BE49-F238E27FC236}">
                <a16:creationId xmlns:a16="http://schemas.microsoft.com/office/drawing/2014/main" id="{9DF2F8B0-275E-81EE-EF02-44C193486E70}"/>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49986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a:extLst>
            <a:ext uri="{FF2B5EF4-FFF2-40B4-BE49-F238E27FC236}">
              <a16:creationId xmlns:a16="http://schemas.microsoft.com/office/drawing/2014/main" id="{D9490595-A204-E20F-39DB-5D1E51F17CD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845F43C-0E89-6759-9B9C-2512CF49C2E0}"/>
              </a:ext>
            </a:extLst>
          </p:cNvPr>
          <p:cNvSpPr txBox="1"/>
          <p:nvPr/>
        </p:nvSpPr>
        <p:spPr>
          <a:xfrm>
            <a:off x="2585808" y="1083745"/>
            <a:ext cx="6591243" cy="400110"/>
          </a:xfrm>
          <a:prstGeom prst="rect">
            <a:avLst/>
          </a:prstGeom>
          <a:noFill/>
        </p:spPr>
        <p:txBody>
          <a:bodyPr wrap="square" rtlCol="0">
            <a:spAutoFit/>
          </a:bodyPr>
          <a:lstStyle/>
          <a:p>
            <a:pPr algn="ctr" rtl="1"/>
            <a:r>
              <a:rPr lang="ar-EG" sz="2000" b="1" dirty="0">
                <a:solidFill>
                  <a:srgbClr val="00AEEF"/>
                </a:solidFill>
                <a:latin typeface="Alexandria" charset="0"/>
                <a:cs typeface="Alexandria" charset="0"/>
              </a:rPr>
              <a:t>ثالثًا: التحديات التي تواجه الإعلانات الرقمية </a:t>
            </a:r>
            <a:endParaRPr lang="en-US" sz="2000" b="1" dirty="0">
              <a:solidFill>
                <a:srgbClr val="00AEEF"/>
              </a:solidFill>
              <a:latin typeface="Alexandria" charset="0"/>
              <a:cs typeface="Alexandria" charset="0"/>
            </a:endParaRPr>
          </a:p>
        </p:txBody>
      </p:sp>
      <p:sp>
        <p:nvSpPr>
          <p:cNvPr id="6" name="TextBox 5">
            <a:extLst>
              <a:ext uri="{FF2B5EF4-FFF2-40B4-BE49-F238E27FC236}">
                <a16:creationId xmlns:a16="http://schemas.microsoft.com/office/drawing/2014/main" id="{8D5DDA2F-DD06-2DF6-4C4C-DD12E9B48D42}"/>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0521A809-BB08-2D3D-6FF6-287F4A160DE2}"/>
              </a:ext>
            </a:extLst>
          </p:cNvPr>
          <p:cNvSpPr txBox="1"/>
          <p:nvPr/>
        </p:nvSpPr>
        <p:spPr>
          <a:xfrm>
            <a:off x="5188945" y="2152883"/>
            <a:ext cx="6498388" cy="3950377"/>
          </a:xfrm>
          <a:prstGeom prst="rect">
            <a:avLst/>
          </a:prstGeom>
          <a:noFill/>
        </p:spPr>
        <p:txBody>
          <a:bodyPr wrap="square" rtlCol="0">
            <a:spAutoFit/>
          </a:bodyPr>
          <a:lstStyle/>
          <a:p>
            <a:pPr algn="just" rtl="1">
              <a:lnSpc>
                <a:spcPct val="200000"/>
              </a:lnSpc>
            </a:pPr>
            <a:r>
              <a:rPr lang="ar-EG" b="1" dirty="0">
                <a:solidFill>
                  <a:srgbClr val="FF0000"/>
                </a:solidFill>
                <a:latin typeface="Alexandria" pitchFamily="2" charset="-78"/>
                <a:cs typeface="Alexandria" pitchFamily="2" charset="-78"/>
              </a:rPr>
              <a:t>ب- كيف يمكن للمعلنين التكيف مع تحديات الخوارزميات؟</a:t>
            </a:r>
          </a:p>
          <a:p>
            <a:pPr algn="r" rtl="1">
              <a:lnSpc>
                <a:spcPct val="200000"/>
              </a:lnSpc>
            </a:pPr>
            <a:r>
              <a:rPr lang="ar-EG" sz="2000" dirty="0"/>
              <a:t> </a:t>
            </a:r>
            <a:r>
              <a:rPr lang="ar-EG" dirty="0">
                <a:latin typeface="Alexandria" pitchFamily="2" charset="-78"/>
                <a:cs typeface="Alexandria" pitchFamily="2" charset="-78"/>
              </a:rPr>
              <a:t>1- التركيز على جودة المحتوى بدلًا من الإعلانات التقليدية، واستخدام </a:t>
            </a:r>
            <a:r>
              <a:rPr lang="en-US" dirty="0">
                <a:latin typeface="Alexandria" pitchFamily="2" charset="-78"/>
                <a:cs typeface="Alexandria" pitchFamily="2" charset="-78"/>
              </a:rPr>
              <a:t>content marketing</a:t>
            </a:r>
            <a:r>
              <a:rPr lang="ar-EG" dirty="0">
                <a:latin typeface="Alexandria" pitchFamily="2" charset="-78"/>
                <a:cs typeface="Alexandria" pitchFamily="2" charset="-78"/>
              </a:rPr>
              <a:t> بدلا من الإعلانات المدفوعة.</a:t>
            </a:r>
          </a:p>
          <a:p>
            <a:pPr algn="r" rtl="1">
              <a:lnSpc>
                <a:spcPct val="200000"/>
              </a:lnSpc>
            </a:pPr>
            <a:r>
              <a:rPr lang="ar-EG" dirty="0">
                <a:solidFill>
                  <a:srgbClr val="0D0D0D"/>
                </a:solidFill>
                <a:latin typeface="Alexandria" pitchFamily="2" charset="-78"/>
                <a:cs typeface="Alexandria" pitchFamily="2" charset="-78"/>
              </a:rPr>
              <a:t>2- تنويع استراتيجيات التسويق وعدم الاعتماد على منصة واحدة، واستخدام قنوات تسويق متعددة</a:t>
            </a:r>
          </a:p>
          <a:p>
            <a:pPr algn="r" rtl="1">
              <a:lnSpc>
                <a:spcPct val="200000"/>
              </a:lnSpc>
            </a:pPr>
            <a:r>
              <a:rPr lang="ar-EG" b="0" i="0" dirty="0">
                <a:solidFill>
                  <a:srgbClr val="0D0D0D"/>
                </a:solidFill>
                <a:effectLst/>
                <a:latin typeface="Alexandria" pitchFamily="2" charset="-78"/>
                <a:cs typeface="Alexandria" pitchFamily="2" charset="-78"/>
              </a:rPr>
              <a:t>3- متابعة تحديثات الخوارزميات باستمرار، والتكيف معها لضبط الحملات التسويقية</a:t>
            </a:r>
          </a:p>
        </p:txBody>
      </p:sp>
      <p:pic>
        <p:nvPicPr>
          <p:cNvPr id="7" name="Graphic 21">
            <a:extLst>
              <a:ext uri="{FF2B5EF4-FFF2-40B4-BE49-F238E27FC236}">
                <a16:creationId xmlns:a16="http://schemas.microsoft.com/office/drawing/2014/main" id="{EA56A73A-CE0D-E8C6-04A6-E284F9B57F9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5" name="Picture 4">
            <a:extLst>
              <a:ext uri="{FF2B5EF4-FFF2-40B4-BE49-F238E27FC236}">
                <a16:creationId xmlns:a16="http://schemas.microsoft.com/office/drawing/2014/main" id="{7AE3117F-9270-961F-F182-508CBAC7F42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8705" y="2754216"/>
            <a:ext cx="4774206" cy="3809064"/>
          </a:xfrm>
          <a:prstGeom prst="rect">
            <a:avLst/>
          </a:prstGeom>
        </p:spPr>
      </p:pic>
    </p:spTree>
    <p:extLst>
      <p:ext uri="{BB962C8B-B14F-4D97-AF65-F5344CB8AC3E}">
        <p14:creationId xmlns:p14="http://schemas.microsoft.com/office/powerpoint/2010/main" val="50858126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130934" y="1115864"/>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خلاصة المحاضرة </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1651572" y="2407249"/>
            <a:ext cx="8888855" cy="3334887"/>
          </a:xfrm>
          <a:prstGeom prst="rect">
            <a:avLst/>
          </a:prstGeom>
          <a:noFill/>
        </p:spPr>
        <p:txBody>
          <a:bodyPr wrap="square" rtlCol="0">
            <a:spAutoFit/>
          </a:bodyPr>
          <a:lstStyle/>
          <a:p>
            <a:pPr algn="r" rtl="1">
              <a:lnSpc>
                <a:spcPct val="200000"/>
              </a:lnSpc>
            </a:pPr>
            <a:r>
              <a:rPr lang="ar-EG" sz="1800" dirty="0">
                <a:solidFill>
                  <a:schemeClr val="tx1">
                    <a:lumMod val="95000"/>
                    <a:lumOff val="5000"/>
                  </a:schemeClr>
                </a:solidFill>
                <a:latin typeface="Alexandria" pitchFamily="2" charset="-78"/>
                <a:cs typeface="Alexandria" pitchFamily="2" charset="-78"/>
              </a:rPr>
              <a:t>- </a:t>
            </a:r>
            <a:r>
              <a:rPr lang="ar-EG" sz="1800" b="1" dirty="0">
                <a:solidFill>
                  <a:schemeClr val="tx1">
                    <a:lumMod val="95000"/>
                    <a:lumOff val="5000"/>
                  </a:schemeClr>
                </a:solidFill>
                <a:latin typeface="Alexandria" pitchFamily="2" charset="-78"/>
                <a:cs typeface="Alexandria" pitchFamily="2" charset="-78"/>
              </a:rPr>
              <a:t>مفهوم الإعلان الرقمي وأهميته</a:t>
            </a:r>
            <a:endParaRPr lang="en-US" sz="1800" b="1" dirty="0">
              <a:solidFill>
                <a:schemeClr val="tx1">
                  <a:lumMod val="95000"/>
                  <a:lumOff val="5000"/>
                </a:schemeClr>
              </a:solidFill>
              <a:latin typeface="Alexandria" pitchFamily="2" charset="-78"/>
              <a:cs typeface="Alexandria" pitchFamily="2" charset="-78"/>
            </a:endParaRPr>
          </a:p>
          <a:p>
            <a:pPr algn="r" rtl="1">
              <a:lnSpc>
                <a:spcPct val="200000"/>
              </a:lnSpc>
            </a:pPr>
            <a:r>
              <a:rPr lang="ar-EG" sz="1800" b="1" dirty="0">
                <a:solidFill>
                  <a:schemeClr val="tx1"/>
                </a:solidFill>
                <a:latin typeface="Alexandria" pitchFamily="2" charset="-78"/>
                <a:cs typeface="Alexandria" pitchFamily="2" charset="-78"/>
              </a:rPr>
              <a:t>- نماذج الإعلان الرقمي</a:t>
            </a:r>
            <a:endParaRPr lang="en-US" sz="1800" b="1" dirty="0">
              <a:solidFill>
                <a:schemeClr val="tx1"/>
              </a:solidFill>
              <a:latin typeface="Alexandria" pitchFamily="2" charset="-78"/>
              <a:cs typeface="Alexandria" pitchFamily="2" charset="-78"/>
            </a:endParaRPr>
          </a:p>
          <a:p>
            <a:pPr algn="r" rtl="1">
              <a:lnSpc>
                <a:spcPct val="200000"/>
              </a:lnSpc>
            </a:pPr>
            <a:r>
              <a:rPr lang="ar-EG" sz="1800" b="1" dirty="0">
                <a:solidFill>
                  <a:schemeClr val="tx1">
                    <a:lumMod val="95000"/>
                    <a:lumOff val="5000"/>
                  </a:schemeClr>
                </a:solidFill>
                <a:latin typeface="Alexandria" pitchFamily="2" charset="-78"/>
                <a:cs typeface="Alexandria" pitchFamily="2" charset="-78"/>
              </a:rPr>
              <a:t>- استراتيجيات تحسين أداء الإعلانات الرقمية</a:t>
            </a:r>
            <a:endParaRPr lang="en-US" sz="1800" b="1" dirty="0">
              <a:solidFill>
                <a:schemeClr val="tx1">
                  <a:lumMod val="95000"/>
                  <a:lumOff val="5000"/>
                </a:schemeClr>
              </a:solidFill>
              <a:latin typeface="Alexandria" pitchFamily="2" charset="-78"/>
              <a:cs typeface="Alexandria" pitchFamily="2" charset="-78"/>
            </a:endParaRPr>
          </a:p>
          <a:p>
            <a:pPr algn="r" rtl="1">
              <a:lnSpc>
                <a:spcPct val="200000"/>
              </a:lnSpc>
            </a:pPr>
            <a:r>
              <a:rPr lang="ar-EG" sz="1800" b="1" dirty="0">
                <a:solidFill>
                  <a:schemeClr val="tx1">
                    <a:lumMod val="95000"/>
                    <a:lumOff val="5000"/>
                  </a:schemeClr>
                </a:solidFill>
                <a:latin typeface="Alexandria" pitchFamily="2" charset="-78"/>
                <a:cs typeface="Alexandria" pitchFamily="2" charset="-78"/>
              </a:rPr>
              <a:t>- التحديات التي تواجه الإعلانات الرقمية</a:t>
            </a:r>
            <a:endParaRPr lang="en-US" sz="1800" b="1" dirty="0">
              <a:solidFill>
                <a:schemeClr val="tx1">
                  <a:lumMod val="95000"/>
                  <a:lumOff val="5000"/>
                </a:schemeClr>
              </a:solidFill>
              <a:latin typeface="Alexandria" pitchFamily="2" charset="-78"/>
              <a:cs typeface="Alexandria" pitchFamily="2" charset="-78"/>
            </a:endParaRPr>
          </a:p>
          <a:p>
            <a:pPr marL="285750" indent="-285750" algn="just" rtl="1">
              <a:lnSpc>
                <a:spcPct val="200000"/>
              </a:lnSpc>
              <a:buFontTx/>
              <a:buChar char="-"/>
            </a:pPr>
            <a:endParaRPr lang="ar-EG" b="1" kern="0" dirty="0">
              <a:solidFill>
                <a:srgbClr val="0D0D0D"/>
              </a:solidFill>
              <a:effectLst/>
              <a:latin typeface="Alexandria Light" pitchFamily="2" charset="-78"/>
              <a:ea typeface="Times New Roman" panose="02020603050405020304" pitchFamily="18" charset="0"/>
              <a:cs typeface="Alexandria Light" pitchFamily="2" charset="-78"/>
            </a:endParaRPr>
          </a:p>
          <a:p>
            <a:pPr algn="just" rtl="1">
              <a:lnSpc>
                <a:spcPct val="200000"/>
              </a:lnSpc>
            </a:pPr>
            <a:endParaRPr lang="ar-EG" b="1"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7383213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130934" y="1115864"/>
            <a:ext cx="6043769" cy="400110"/>
          </a:xfrm>
          <a:prstGeom prst="rect">
            <a:avLst/>
          </a:prstGeom>
          <a:noFill/>
        </p:spPr>
        <p:txBody>
          <a:bodyPr wrap="square" rtlCol="0">
            <a:spAutoFit/>
          </a:bodyPr>
          <a:lstStyle/>
          <a:p>
            <a:pPr algn="ctr" rtl="1"/>
            <a:r>
              <a:rPr lang="ar-EG" sz="2000" b="1" dirty="0">
                <a:solidFill>
                  <a:srgbClr val="00B0F0"/>
                </a:solidFill>
                <a:latin typeface="Alexandria" charset="0"/>
                <a:cs typeface="Alexandria" charset="0"/>
              </a:rPr>
              <a:t>المحاضرة القادمة </a:t>
            </a:r>
            <a:endParaRPr lang="en-US" sz="2000" b="1" dirty="0">
              <a:solidFill>
                <a:srgbClr val="00B0F0"/>
              </a:solidFill>
              <a:latin typeface="Alexandria" charset="0"/>
              <a:cs typeface="Alexandria"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48" name="TextBox 47"/>
          <p:cNvSpPr txBox="1"/>
          <p:nvPr/>
        </p:nvSpPr>
        <p:spPr>
          <a:xfrm>
            <a:off x="1651572" y="2660636"/>
            <a:ext cx="8888855" cy="3334887"/>
          </a:xfrm>
          <a:prstGeom prst="rect">
            <a:avLst/>
          </a:prstGeom>
          <a:noFill/>
        </p:spPr>
        <p:txBody>
          <a:bodyPr wrap="square" rtlCol="0">
            <a:spAutoFit/>
          </a:bodyPr>
          <a:lstStyle/>
          <a:p>
            <a:pPr marL="285750" indent="-285750" algn="just" rtl="1">
              <a:lnSpc>
                <a:spcPct val="200000"/>
              </a:lnSpc>
              <a:buFontTx/>
              <a:buChar char="-"/>
            </a:pPr>
            <a:r>
              <a:rPr lang="ar-EG" b="1" kern="0" dirty="0">
                <a:solidFill>
                  <a:srgbClr val="0D0D0D"/>
                </a:solidFill>
                <a:effectLst/>
                <a:latin typeface="Alexandria" pitchFamily="2" charset="-78"/>
                <a:ea typeface="Times New Roman" panose="02020603050405020304" pitchFamily="18" charset="0"/>
                <a:cs typeface="Alexandria" pitchFamily="2" charset="-78"/>
              </a:rPr>
              <a:t>في المحاضرة القادمة </a:t>
            </a:r>
          </a:p>
          <a:p>
            <a:pPr algn="just" rtl="1">
              <a:lnSpc>
                <a:spcPct val="200000"/>
              </a:lnSpc>
            </a:pPr>
            <a:r>
              <a:rPr lang="ar-EG" b="1" kern="0" dirty="0">
                <a:solidFill>
                  <a:srgbClr val="0D0D0D"/>
                </a:solidFill>
                <a:latin typeface="Alexandria" pitchFamily="2" charset="-78"/>
                <a:ea typeface="Times New Roman" panose="02020603050405020304" pitchFamily="18" charset="0"/>
                <a:cs typeface="Alexandria" pitchFamily="2" charset="-78"/>
              </a:rPr>
              <a:t>سنتعرف على......</a:t>
            </a:r>
            <a:endParaRPr lang="en-US" b="1" kern="0" dirty="0">
              <a:solidFill>
                <a:srgbClr val="0D0D0D"/>
              </a:solidFill>
              <a:latin typeface="Alexandria" pitchFamily="2" charset="-78"/>
              <a:ea typeface="Times New Roman" panose="02020603050405020304" pitchFamily="18" charset="0"/>
              <a:cs typeface="Alexandria" pitchFamily="2" charset="-78"/>
            </a:endParaRPr>
          </a:p>
          <a:p>
            <a:pPr marL="285750" indent="-285750" algn="just" rtl="1">
              <a:lnSpc>
                <a:spcPct val="200000"/>
              </a:lnSpc>
              <a:buFontTx/>
              <a:buChar char="-"/>
            </a:pPr>
            <a:r>
              <a:rPr lang="ar-EG" sz="1600" b="1" kern="0" dirty="0">
                <a:solidFill>
                  <a:srgbClr val="00B0F0"/>
                </a:solidFill>
                <a:latin typeface="Alexandria" pitchFamily="2" charset="-78"/>
                <a:ea typeface="Times New Roman" panose="02020603050405020304" pitchFamily="18" charset="0"/>
                <a:cs typeface="Alexandria" pitchFamily="2" charset="-78"/>
              </a:rPr>
              <a:t>اقتصاديات الصحافة الإلكترونية والمواقع الإخبارية</a:t>
            </a:r>
          </a:p>
          <a:p>
            <a:pPr marL="285750" indent="-285750" algn="just" rtl="1">
              <a:lnSpc>
                <a:spcPct val="200000"/>
              </a:lnSpc>
              <a:buFontTx/>
              <a:buChar char="-"/>
            </a:pPr>
            <a:r>
              <a:rPr lang="ar-EG" sz="1600" b="1" kern="0" dirty="0">
                <a:solidFill>
                  <a:srgbClr val="00B0F0"/>
                </a:solidFill>
                <a:latin typeface="Alexandria" pitchFamily="2" charset="-78"/>
                <a:ea typeface="Times New Roman" panose="02020603050405020304" pitchFamily="18" charset="0"/>
                <a:cs typeface="Alexandria" pitchFamily="2" charset="-78"/>
              </a:rPr>
              <a:t>تأثير الصحافة الإلكترونية على الصحافة التقليدية</a:t>
            </a:r>
          </a:p>
          <a:p>
            <a:pPr marL="285750" indent="-285750" algn="just" rtl="1">
              <a:lnSpc>
                <a:spcPct val="200000"/>
              </a:lnSpc>
              <a:buFontTx/>
              <a:buChar char="-"/>
            </a:pPr>
            <a:endParaRPr lang="ar-EG" b="1" kern="0" dirty="0">
              <a:solidFill>
                <a:srgbClr val="0D0D0D"/>
              </a:solidFill>
              <a:effectLst/>
              <a:latin typeface="Alexandria Light" pitchFamily="2" charset="-78"/>
              <a:ea typeface="Times New Roman" panose="02020603050405020304" pitchFamily="18" charset="0"/>
              <a:cs typeface="Alexandria Light" pitchFamily="2" charset="-78"/>
            </a:endParaRPr>
          </a:p>
          <a:p>
            <a:pPr marL="285750" indent="-285750" algn="just" rtl="1">
              <a:lnSpc>
                <a:spcPct val="200000"/>
              </a:lnSpc>
              <a:buFontTx/>
              <a:buChar char="-"/>
            </a:pPr>
            <a:endParaRPr lang="ar-EG" b="1" kern="0" dirty="0">
              <a:solidFill>
                <a:srgbClr val="0D0D0D"/>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3E247DDF-EA52-C171-F347-FF3DD42721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695" y="1890064"/>
            <a:ext cx="4105459" cy="4105459"/>
          </a:xfrm>
          <a:prstGeom prst="rect">
            <a:avLst/>
          </a:prstGeom>
        </p:spPr>
      </p:pic>
    </p:spTree>
    <p:extLst>
      <p:ext uri="{BB962C8B-B14F-4D97-AF65-F5344CB8AC3E}">
        <p14:creationId xmlns:p14="http://schemas.microsoft.com/office/powerpoint/2010/main" val="6454495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D57B50F1-1124-483F-A8FE-DA0F7FE5FF3F}"/>
</file>

<file path=docProps/app.xml><?xml version="1.0" encoding="utf-8"?>
<Properties xmlns="http://schemas.openxmlformats.org/officeDocument/2006/extended-properties" xmlns:vt="http://schemas.openxmlformats.org/officeDocument/2006/docPropsVTypes">
  <Template/>
  <TotalTime>2376</TotalTime>
  <Words>2323</Words>
  <Application>Microsoft Office PowerPoint</Application>
  <PresentationFormat>Widescreen</PresentationFormat>
  <Paragraphs>280</Paragraphs>
  <Slides>44</Slides>
  <Notes>25</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Alexandria</vt:lpstr>
      <vt:lpstr>Alexandria Light</vt:lpstr>
      <vt:lpstr>Alexandria Medium</vt:lpstr>
      <vt:lpstr>Arial</vt:lpstr>
      <vt:lpstr>Calibri</vt:lpstr>
      <vt:lpstr>Calibri Light</vt:lpstr>
      <vt:lpstr>Segoe UI Variable Text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Zahra</cp:lastModifiedBy>
  <cp:revision>24</cp:revision>
  <dcterms:created xsi:type="dcterms:W3CDTF">2023-04-29T09:08:00Z</dcterms:created>
  <dcterms:modified xsi:type="dcterms:W3CDTF">2025-02-04T02:32:26Z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