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9" r:id="rId2"/>
  </p:sldMasterIdLst>
  <p:notesMasterIdLst>
    <p:notesMasterId r:id="rId59"/>
  </p:notesMasterIdLst>
  <p:sldIdLst>
    <p:sldId id="547" r:id="rId3"/>
    <p:sldId id="548" r:id="rId4"/>
    <p:sldId id="550" r:id="rId5"/>
    <p:sldId id="551" r:id="rId6"/>
    <p:sldId id="552" r:id="rId7"/>
    <p:sldId id="553" r:id="rId8"/>
    <p:sldId id="554" r:id="rId9"/>
    <p:sldId id="555" r:id="rId10"/>
    <p:sldId id="556" r:id="rId11"/>
    <p:sldId id="557" r:id="rId12"/>
    <p:sldId id="558" r:id="rId13"/>
    <p:sldId id="559" r:id="rId14"/>
    <p:sldId id="560" r:id="rId15"/>
    <p:sldId id="561" r:id="rId16"/>
    <p:sldId id="562" r:id="rId17"/>
    <p:sldId id="563" r:id="rId18"/>
    <p:sldId id="564" r:id="rId19"/>
    <p:sldId id="565" r:id="rId20"/>
    <p:sldId id="566" r:id="rId21"/>
    <p:sldId id="567" r:id="rId22"/>
    <p:sldId id="568" r:id="rId23"/>
    <p:sldId id="569" r:id="rId24"/>
    <p:sldId id="570" r:id="rId25"/>
    <p:sldId id="571" r:id="rId26"/>
    <p:sldId id="572" r:id="rId27"/>
    <p:sldId id="573" r:id="rId28"/>
    <p:sldId id="574" r:id="rId29"/>
    <p:sldId id="575" r:id="rId30"/>
    <p:sldId id="576" r:id="rId31"/>
    <p:sldId id="577" r:id="rId32"/>
    <p:sldId id="578" r:id="rId33"/>
    <p:sldId id="579" r:id="rId34"/>
    <p:sldId id="580" r:id="rId35"/>
    <p:sldId id="581" r:id="rId36"/>
    <p:sldId id="582" r:id="rId37"/>
    <p:sldId id="583" r:id="rId38"/>
    <p:sldId id="584" r:id="rId39"/>
    <p:sldId id="585" r:id="rId40"/>
    <p:sldId id="586" r:id="rId41"/>
    <p:sldId id="587" r:id="rId42"/>
    <p:sldId id="588" r:id="rId43"/>
    <p:sldId id="589" r:id="rId44"/>
    <p:sldId id="590" r:id="rId45"/>
    <p:sldId id="591" r:id="rId46"/>
    <p:sldId id="592" r:id="rId47"/>
    <p:sldId id="593" r:id="rId48"/>
    <p:sldId id="594" r:id="rId49"/>
    <p:sldId id="595" r:id="rId50"/>
    <p:sldId id="596" r:id="rId51"/>
    <p:sldId id="597" r:id="rId52"/>
    <p:sldId id="598" r:id="rId53"/>
    <p:sldId id="599" r:id="rId54"/>
    <p:sldId id="600" r:id="rId55"/>
    <p:sldId id="601" r:id="rId56"/>
    <p:sldId id="602" r:id="rId57"/>
    <p:sldId id="5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E74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4495" autoAdjust="0"/>
  </p:normalViewPr>
  <p:slideViewPr>
    <p:cSldViewPr snapToGrid="0">
      <p:cViewPr varScale="1">
        <p:scale>
          <a:sx n="50" d="100"/>
          <a:sy n="50" d="100"/>
        </p:scale>
        <p:origin x="1212" y="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61"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F07F19-1F50-4B42-A7A0-278DF9D25BB1}"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CD3DE9F8-6D17-4F05-A4EB-AB4BED40B297}">
      <dgm:prSet custT="1"/>
      <dgm:spPr/>
      <dgm:t>
        <a:bodyPr/>
        <a:lstStyle/>
        <a:p>
          <a:pPr marL="0" lvl="0" indent="0" algn="ctr" defTabSz="889000">
            <a:lnSpc>
              <a:spcPct val="90000"/>
            </a:lnSpc>
            <a:spcBef>
              <a:spcPct val="0"/>
            </a:spcBef>
            <a:spcAft>
              <a:spcPct val="35000"/>
            </a:spcAft>
            <a:buNone/>
          </a:pPr>
          <a:r>
            <a:rPr lang="en-US" sz="2000" kern="1200" dirty="0">
              <a:solidFill>
                <a:srgbClr val="FFFFFF"/>
              </a:solidFill>
              <a:latin typeface="Garamond" panose="02020404030301010803"/>
              <a:ea typeface="+mn-ea"/>
              <a:cs typeface="+mn-cs"/>
            </a:rPr>
            <a:t>Introduction</a:t>
          </a:r>
        </a:p>
      </dgm:t>
    </dgm:pt>
    <dgm:pt modelId="{C9CA36F1-6698-4BEC-AA26-11C161558402}" type="parTrans" cxnId="{387738A6-1A70-4670-A00A-4BD54F955C99}">
      <dgm:prSet/>
      <dgm:spPr/>
      <dgm:t>
        <a:bodyPr/>
        <a:lstStyle/>
        <a:p>
          <a:endParaRPr lang="en-US"/>
        </a:p>
      </dgm:t>
    </dgm:pt>
    <dgm:pt modelId="{EC91A25A-4A8B-41BA-9153-BEC366F48BB7}" type="sibTrans" cxnId="{387738A6-1A70-4670-A00A-4BD54F955C99}">
      <dgm:prSet/>
      <dgm:spPr/>
      <dgm:t>
        <a:bodyPr/>
        <a:lstStyle/>
        <a:p>
          <a:endParaRPr lang="en-US"/>
        </a:p>
      </dgm:t>
    </dgm:pt>
    <dgm:pt modelId="{44CE27D9-26EA-401B-9C8C-5632A0F335D3}">
      <dgm:prSet/>
      <dgm:spPr/>
      <dgm:t>
        <a:bodyPr/>
        <a:lstStyle/>
        <a:p>
          <a:r>
            <a:rPr lang="en-US" dirty="0"/>
            <a:t>Firewall Settings</a:t>
          </a:r>
        </a:p>
      </dgm:t>
    </dgm:pt>
    <dgm:pt modelId="{C20428E1-0BC5-4CD3-B9B7-2D2AFEB81605}" type="parTrans" cxnId="{AE6B0577-9D13-4685-A221-751F31A0DD15}">
      <dgm:prSet/>
      <dgm:spPr/>
      <dgm:t>
        <a:bodyPr/>
        <a:lstStyle/>
        <a:p>
          <a:endParaRPr lang="en-US"/>
        </a:p>
      </dgm:t>
    </dgm:pt>
    <dgm:pt modelId="{D8682215-00BF-4001-85F6-42A0BAE906B1}" type="sibTrans" cxnId="{AE6B0577-9D13-4685-A221-751F31A0DD15}">
      <dgm:prSet/>
      <dgm:spPr/>
      <dgm:t>
        <a:bodyPr/>
        <a:lstStyle/>
        <a:p>
          <a:endParaRPr lang="en-US"/>
        </a:p>
      </dgm:t>
    </dgm:pt>
    <dgm:pt modelId="{0B95DC17-9B63-48A8-98F6-16D47A51221E}">
      <dgm:prSet/>
      <dgm:spPr/>
      <dgm:t>
        <a:bodyPr/>
        <a:lstStyle/>
        <a:p>
          <a:r>
            <a:rPr lang="en-US" dirty="0"/>
            <a:t>Antivirus Software</a:t>
          </a:r>
        </a:p>
      </dgm:t>
    </dgm:pt>
    <dgm:pt modelId="{340423AA-0907-4204-9207-1974DEF67B1A}" type="parTrans" cxnId="{F2EB389F-6C46-4E6B-8E1A-61CDD2BA173E}">
      <dgm:prSet/>
      <dgm:spPr/>
      <dgm:t>
        <a:bodyPr/>
        <a:lstStyle/>
        <a:p>
          <a:endParaRPr lang="en-US"/>
        </a:p>
      </dgm:t>
    </dgm:pt>
    <dgm:pt modelId="{9C0831EE-7BFE-4A8F-878A-4273DB0C71EA}" type="sibTrans" cxnId="{F2EB389F-6C46-4E6B-8E1A-61CDD2BA173E}">
      <dgm:prSet/>
      <dgm:spPr/>
      <dgm:t>
        <a:bodyPr/>
        <a:lstStyle/>
        <a:p>
          <a:endParaRPr lang="en-US"/>
        </a:p>
      </dgm:t>
    </dgm:pt>
    <dgm:pt modelId="{7281A13B-7CE9-4BB5-8E2A-ECEAD5E757D0}">
      <dgm:prSet/>
      <dgm:spPr/>
      <dgm:t>
        <a:bodyPr/>
        <a:lstStyle/>
        <a:p>
          <a:r>
            <a:rPr lang="en-US" dirty="0"/>
            <a:t>Anti-spyware Software</a:t>
          </a:r>
        </a:p>
      </dgm:t>
    </dgm:pt>
    <dgm:pt modelId="{5BA89598-8FAB-4A1D-80B0-D070F0BCDCCD}" type="parTrans" cxnId="{B2796552-A251-4E03-8DFC-391FA3440351}">
      <dgm:prSet/>
      <dgm:spPr/>
      <dgm:t>
        <a:bodyPr/>
        <a:lstStyle/>
        <a:p>
          <a:endParaRPr lang="en-US"/>
        </a:p>
      </dgm:t>
    </dgm:pt>
    <dgm:pt modelId="{57DD08F6-3180-4B87-A11A-78B3BDFA8B67}" type="sibTrans" cxnId="{B2796552-A251-4E03-8DFC-391FA3440351}">
      <dgm:prSet/>
      <dgm:spPr/>
      <dgm:t>
        <a:bodyPr/>
        <a:lstStyle/>
        <a:p>
          <a:endParaRPr lang="en-US"/>
        </a:p>
      </dgm:t>
    </dgm:pt>
    <dgm:pt modelId="{7C938456-2C93-4568-A375-26A275A9356A}">
      <dgm:prSet/>
      <dgm:spPr/>
      <dgm:t>
        <a:bodyPr/>
        <a:lstStyle/>
        <a:p>
          <a:r>
            <a:rPr lang="en-US" dirty="0"/>
            <a:t>Anti-spam Software</a:t>
          </a:r>
        </a:p>
      </dgm:t>
    </dgm:pt>
    <dgm:pt modelId="{CB478898-851F-411D-8878-B487C9052AE9}" type="parTrans" cxnId="{A9DEB343-2940-4259-A7BF-9CD7E90214E2}">
      <dgm:prSet/>
      <dgm:spPr/>
      <dgm:t>
        <a:bodyPr/>
        <a:lstStyle/>
        <a:p>
          <a:endParaRPr lang="en-US"/>
        </a:p>
      </dgm:t>
    </dgm:pt>
    <dgm:pt modelId="{10292B71-ED41-4953-B6BF-23137E78D40A}" type="sibTrans" cxnId="{A9DEB343-2940-4259-A7BF-9CD7E90214E2}">
      <dgm:prSet/>
      <dgm:spPr/>
      <dgm:t>
        <a:bodyPr/>
        <a:lstStyle/>
        <a:p>
          <a:endParaRPr lang="en-US"/>
        </a:p>
      </dgm:t>
    </dgm:pt>
    <dgm:pt modelId="{E86EDB33-48E5-4525-BA2B-2DFB1FDE9430}">
      <dgm:prSet/>
      <dgm:spPr/>
      <dgm:t>
        <a:bodyPr/>
        <a:lstStyle/>
        <a:p>
          <a:r>
            <a:rPr lang="en-US" dirty="0"/>
            <a:t>Security Updates</a:t>
          </a:r>
        </a:p>
      </dgm:t>
    </dgm:pt>
    <dgm:pt modelId="{ED23F390-6971-49F2-A445-12202ED2B676}" type="parTrans" cxnId="{9B8CA68F-467B-4C20-B022-FC151F8604D0}">
      <dgm:prSet/>
      <dgm:spPr/>
      <dgm:t>
        <a:bodyPr/>
        <a:lstStyle/>
        <a:p>
          <a:endParaRPr lang="en-US"/>
        </a:p>
      </dgm:t>
    </dgm:pt>
    <dgm:pt modelId="{9B0CDB11-1A4A-45C9-814E-C5BC4F2860C3}" type="sibTrans" cxnId="{9B8CA68F-467B-4C20-B022-FC151F8604D0}">
      <dgm:prSet/>
      <dgm:spPr/>
      <dgm:t>
        <a:bodyPr/>
        <a:lstStyle/>
        <a:p>
          <a:endParaRPr lang="en-US"/>
        </a:p>
      </dgm:t>
    </dgm:pt>
    <dgm:pt modelId="{5079C02A-4B98-4FB8-9FEC-46E322265678}">
      <dgm:prSet/>
      <dgm:spPr/>
      <dgm:t>
        <a:bodyPr/>
        <a:lstStyle/>
        <a:p>
          <a:r>
            <a:rPr lang="en-US" dirty="0"/>
            <a:t>Secure Browser Settings </a:t>
          </a:r>
        </a:p>
      </dgm:t>
    </dgm:pt>
    <dgm:pt modelId="{E2BB3098-8796-4C91-9239-23253E259F13}" type="parTrans" cxnId="{93916091-4982-4E5D-A3D4-FF9C708C7006}">
      <dgm:prSet/>
      <dgm:spPr/>
      <dgm:t>
        <a:bodyPr/>
        <a:lstStyle/>
        <a:p>
          <a:endParaRPr lang="en-US"/>
        </a:p>
      </dgm:t>
    </dgm:pt>
    <dgm:pt modelId="{F257301B-ED53-4D71-9FD9-95A5EB7E6961}" type="sibTrans" cxnId="{93916091-4982-4E5D-A3D4-FF9C708C7006}">
      <dgm:prSet/>
      <dgm:spPr/>
      <dgm:t>
        <a:bodyPr/>
        <a:lstStyle/>
        <a:p>
          <a:endParaRPr lang="en-US"/>
        </a:p>
      </dgm:t>
    </dgm:pt>
    <dgm:pt modelId="{F3034385-C10A-481A-A30A-980D0A8C2619}">
      <dgm:prSet/>
      <dgm:spPr/>
      <dgm:t>
        <a:bodyPr/>
        <a:lstStyle/>
        <a:p>
          <a:r>
            <a:rPr lang="en-US" dirty="0"/>
            <a:t>Scan Devices Before Data Transfer</a:t>
          </a:r>
        </a:p>
      </dgm:t>
    </dgm:pt>
    <dgm:pt modelId="{241BF2AA-497F-445B-85D7-68FDD19A62F9}" type="parTrans" cxnId="{AEF48CF3-C472-40B0-B509-804C406B216B}">
      <dgm:prSet/>
      <dgm:spPr/>
      <dgm:t>
        <a:bodyPr/>
        <a:lstStyle/>
        <a:p>
          <a:endParaRPr lang="en-US"/>
        </a:p>
      </dgm:t>
    </dgm:pt>
    <dgm:pt modelId="{E0391D59-5522-432C-8C40-5808273713C8}" type="sibTrans" cxnId="{AEF48CF3-C472-40B0-B509-804C406B216B}">
      <dgm:prSet/>
      <dgm:spPr/>
      <dgm:t>
        <a:bodyPr/>
        <a:lstStyle/>
        <a:p>
          <a:endParaRPr lang="en-US"/>
        </a:p>
      </dgm:t>
    </dgm:pt>
    <dgm:pt modelId="{21990097-D08A-4D17-8F4D-57AA105F79D9}">
      <dgm:prSet/>
      <dgm:spPr/>
      <dgm:t>
        <a:bodyPr/>
        <a:lstStyle/>
        <a:p>
          <a:r>
            <a:rPr lang="en-US" dirty="0"/>
            <a:t>Social Engineering Attack Precautions</a:t>
          </a:r>
        </a:p>
      </dgm:t>
    </dgm:pt>
    <dgm:pt modelId="{821B9D19-C7B5-4760-BD2B-BE8B5F9EB7A6}" type="parTrans" cxnId="{B5EE62D4-735D-437E-A904-0D1330823276}">
      <dgm:prSet/>
      <dgm:spPr/>
      <dgm:t>
        <a:bodyPr/>
        <a:lstStyle/>
        <a:p>
          <a:endParaRPr lang="en-US"/>
        </a:p>
      </dgm:t>
    </dgm:pt>
    <dgm:pt modelId="{509CC027-9C22-429D-9AD1-E85B315D042F}" type="sibTrans" cxnId="{B5EE62D4-735D-437E-A904-0D1330823276}">
      <dgm:prSet/>
      <dgm:spPr/>
      <dgm:t>
        <a:bodyPr/>
        <a:lstStyle/>
        <a:p>
          <a:endParaRPr lang="en-US"/>
        </a:p>
      </dgm:t>
    </dgm:pt>
    <dgm:pt modelId="{37DEE793-91EA-4720-ABD4-456B1F67074A}">
      <dgm:prSet/>
      <dgm:spPr/>
      <dgm:t>
        <a:bodyPr/>
        <a:lstStyle/>
        <a:p>
          <a:r>
            <a:rPr lang="en-US" dirty="0"/>
            <a:t>Miscellaneous Tips</a:t>
          </a:r>
        </a:p>
      </dgm:t>
    </dgm:pt>
    <dgm:pt modelId="{08F5053B-BA3B-47D4-9C5A-BCE0A490F4CD}" type="parTrans" cxnId="{0BF98277-418C-41B6-829C-7EA19B25959B}">
      <dgm:prSet/>
      <dgm:spPr/>
      <dgm:t>
        <a:bodyPr/>
        <a:lstStyle/>
        <a:p>
          <a:endParaRPr lang="en-US"/>
        </a:p>
      </dgm:t>
    </dgm:pt>
    <dgm:pt modelId="{638F9172-5D44-40FE-B618-23DE8FA310E0}" type="sibTrans" cxnId="{0BF98277-418C-41B6-829C-7EA19B25959B}">
      <dgm:prSet/>
      <dgm:spPr/>
      <dgm:t>
        <a:bodyPr/>
        <a:lstStyle/>
        <a:p>
          <a:endParaRPr lang="en-US"/>
        </a:p>
      </dgm:t>
    </dgm:pt>
    <dgm:pt modelId="{40FE0EB9-B287-43F6-ABB4-527CB1B94B4A}" type="pres">
      <dgm:prSet presAssocID="{D0F07F19-1F50-4B42-A7A0-278DF9D25BB1}" presName="diagram" presStyleCnt="0">
        <dgm:presLayoutVars>
          <dgm:dir/>
          <dgm:resizeHandles val="exact"/>
        </dgm:presLayoutVars>
      </dgm:prSet>
      <dgm:spPr/>
      <dgm:t>
        <a:bodyPr/>
        <a:lstStyle/>
        <a:p>
          <a:endParaRPr lang="en-US"/>
        </a:p>
      </dgm:t>
    </dgm:pt>
    <dgm:pt modelId="{7D1AEAC6-525A-44A9-8147-5DFEBD2A1F2D}" type="pres">
      <dgm:prSet presAssocID="{CD3DE9F8-6D17-4F05-A4EB-AB4BED40B297}" presName="node" presStyleLbl="node1" presStyleIdx="0" presStyleCnt="10" custLinFactNeighborX="1464" custLinFactNeighborY="806">
        <dgm:presLayoutVars>
          <dgm:bulletEnabled val="1"/>
        </dgm:presLayoutVars>
      </dgm:prSet>
      <dgm:spPr/>
      <dgm:t>
        <a:bodyPr/>
        <a:lstStyle/>
        <a:p>
          <a:endParaRPr lang="en-US"/>
        </a:p>
      </dgm:t>
    </dgm:pt>
    <dgm:pt modelId="{E37E95CE-B343-40F4-8C35-3185EB5C414E}" type="pres">
      <dgm:prSet presAssocID="{EC91A25A-4A8B-41BA-9153-BEC366F48BB7}" presName="sibTrans" presStyleCnt="0"/>
      <dgm:spPr/>
    </dgm:pt>
    <dgm:pt modelId="{A225E621-A183-4BDC-A13D-E985F1D2904A}" type="pres">
      <dgm:prSet presAssocID="{44CE27D9-26EA-401B-9C8C-5632A0F335D3}" presName="node" presStyleLbl="node1" presStyleIdx="1" presStyleCnt="10">
        <dgm:presLayoutVars>
          <dgm:bulletEnabled val="1"/>
        </dgm:presLayoutVars>
      </dgm:prSet>
      <dgm:spPr/>
      <dgm:t>
        <a:bodyPr/>
        <a:lstStyle/>
        <a:p>
          <a:endParaRPr lang="en-US"/>
        </a:p>
      </dgm:t>
    </dgm:pt>
    <dgm:pt modelId="{BB8543D6-7D9A-4660-A106-C147D939DE78}" type="pres">
      <dgm:prSet presAssocID="{D8682215-00BF-4001-85F6-42A0BAE906B1}" presName="sibTrans" presStyleCnt="0"/>
      <dgm:spPr/>
    </dgm:pt>
    <dgm:pt modelId="{6079C722-0F89-4CB5-9ABC-93EBF4F7091D}" type="pres">
      <dgm:prSet presAssocID="{0B95DC17-9B63-48A8-98F6-16D47A51221E}" presName="node" presStyleLbl="node1" presStyleIdx="2" presStyleCnt="10">
        <dgm:presLayoutVars>
          <dgm:bulletEnabled val="1"/>
        </dgm:presLayoutVars>
      </dgm:prSet>
      <dgm:spPr/>
      <dgm:t>
        <a:bodyPr/>
        <a:lstStyle/>
        <a:p>
          <a:endParaRPr lang="en-US"/>
        </a:p>
      </dgm:t>
    </dgm:pt>
    <dgm:pt modelId="{D384A258-2B75-495C-8A65-878819F0844E}" type="pres">
      <dgm:prSet presAssocID="{9C0831EE-7BFE-4A8F-878A-4273DB0C71EA}" presName="sibTrans" presStyleCnt="0"/>
      <dgm:spPr/>
    </dgm:pt>
    <dgm:pt modelId="{30E2B1F7-B108-4DF4-A791-1C63D5951F27}" type="pres">
      <dgm:prSet presAssocID="{7281A13B-7CE9-4BB5-8E2A-ECEAD5E757D0}" presName="node" presStyleLbl="node1" presStyleIdx="3" presStyleCnt="10">
        <dgm:presLayoutVars>
          <dgm:bulletEnabled val="1"/>
        </dgm:presLayoutVars>
      </dgm:prSet>
      <dgm:spPr/>
      <dgm:t>
        <a:bodyPr/>
        <a:lstStyle/>
        <a:p>
          <a:endParaRPr lang="en-US"/>
        </a:p>
      </dgm:t>
    </dgm:pt>
    <dgm:pt modelId="{0C4E0409-1744-4EB9-B3B4-A9F04BB94204}" type="pres">
      <dgm:prSet presAssocID="{57DD08F6-3180-4B87-A11A-78B3BDFA8B67}" presName="sibTrans" presStyleCnt="0"/>
      <dgm:spPr/>
    </dgm:pt>
    <dgm:pt modelId="{2CFAF534-83BD-45CC-B333-370B78CE5B90}" type="pres">
      <dgm:prSet presAssocID="{7C938456-2C93-4568-A375-26A275A9356A}" presName="node" presStyleLbl="node1" presStyleIdx="4" presStyleCnt="10">
        <dgm:presLayoutVars>
          <dgm:bulletEnabled val="1"/>
        </dgm:presLayoutVars>
      </dgm:prSet>
      <dgm:spPr/>
      <dgm:t>
        <a:bodyPr/>
        <a:lstStyle/>
        <a:p>
          <a:endParaRPr lang="en-US"/>
        </a:p>
      </dgm:t>
    </dgm:pt>
    <dgm:pt modelId="{29E6FEA4-9FED-43CE-B981-C903B75E590B}" type="pres">
      <dgm:prSet presAssocID="{10292B71-ED41-4953-B6BF-23137E78D40A}" presName="sibTrans" presStyleCnt="0"/>
      <dgm:spPr/>
    </dgm:pt>
    <dgm:pt modelId="{A31BFC5C-81E0-4250-9E1C-4679960354A5}" type="pres">
      <dgm:prSet presAssocID="{E86EDB33-48E5-4525-BA2B-2DFB1FDE9430}" presName="node" presStyleLbl="node1" presStyleIdx="5" presStyleCnt="10">
        <dgm:presLayoutVars>
          <dgm:bulletEnabled val="1"/>
        </dgm:presLayoutVars>
      </dgm:prSet>
      <dgm:spPr/>
      <dgm:t>
        <a:bodyPr/>
        <a:lstStyle/>
        <a:p>
          <a:endParaRPr lang="en-US"/>
        </a:p>
      </dgm:t>
    </dgm:pt>
    <dgm:pt modelId="{E9E3F5C3-5856-47A9-87AE-2C1812339A1F}" type="pres">
      <dgm:prSet presAssocID="{9B0CDB11-1A4A-45C9-814E-C5BC4F2860C3}" presName="sibTrans" presStyleCnt="0"/>
      <dgm:spPr/>
    </dgm:pt>
    <dgm:pt modelId="{F863E8DC-B16F-474E-902C-71873A6D6EC2}" type="pres">
      <dgm:prSet presAssocID="{5079C02A-4B98-4FB8-9FEC-46E322265678}" presName="node" presStyleLbl="node1" presStyleIdx="6" presStyleCnt="10">
        <dgm:presLayoutVars>
          <dgm:bulletEnabled val="1"/>
        </dgm:presLayoutVars>
      </dgm:prSet>
      <dgm:spPr/>
      <dgm:t>
        <a:bodyPr/>
        <a:lstStyle/>
        <a:p>
          <a:endParaRPr lang="en-US"/>
        </a:p>
      </dgm:t>
    </dgm:pt>
    <dgm:pt modelId="{409884A8-CDCF-459B-803F-EEE8957AF453}" type="pres">
      <dgm:prSet presAssocID="{F257301B-ED53-4D71-9FD9-95A5EB7E6961}" presName="sibTrans" presStyleCnt="0"/>
      <dgm:spPr/>
    </dgm:pt>
    <dgm:pt modelId="{7482D545-3899-4C93-8B25-2E711BA7D1D7}" type="pres">
      <dgm:prSet presAssocID="{F3034385-C10A-481A-A30A-980D0A8C2619}" presName="node" presStyleLbl="node1" presStyleIdx="7" presStyleCnt="10">
        <dgm:presLayoutVars>
          <dgm:bulletEnabled val="1"/>
        </dgm:presLayoutVars>
      </dgm:prSet>
      <dgm:spPr/>
      <dgm:t>
        <a:bodyPr/>
        <a:lstStyle/>
        <a:p>
          <a:endParaRPr lang="en-US"/>
        </a:p>
      </dgm:t>
    </dgm:pt>
    <dgm:pt modelId="{C2982685-3319-44EB-8762-44992EED3E63}" type="pres">
      <dgm:prSet presAssocID="{E0391D59-5522-432C-8C40-5808273713C8}" presName="sibTrans" presStyleCnt="0"/>
      <dgm:spPr/>
    </dgm:pt>
    <dgm:pt modelId="{5E123C9B-B2FB-4906-9185-8AF36973C65E}" type="pres">
      <dgm:prSet presAssocID="{21990097-D08A-4D17-8F4D-57AA105F79D9}" presName="node" presStyleLbl="node1" presStyleIdx="8" presStyleCnt="10">
        <dgm:presLayoutVars>
          <dgm:bulletEnabled val="1"/>
        </dgm:presLayoutVars>
      </dgm:prSet>
      <dgm:spPr/>
      <dgm:t>
        <a:bodyPr/>
        <a:lstStyle/>
        <a:p>
          <a:endParaRPr lang="en-US"/>
        </a:p>
      </dgm:t>
    </dgm:pt>
    <dgm:pt modelId="{3538D4EC-AC71-41CC-9BA1-1A503779DFE1}" type="pres">
      <dgm:prSet presAssocID="{509CC027-9C22-429D-9AD1-E85B315D042F}" presName="sibTrans" presStyleCnt="0"/>
      <dgm:spPr/>
    </dgm:pt>
    <dgm:pt modelId="{893035E4-425C-482D-A343-0F7295B97A0E}" type="pres">
      <dgm:prSet presAssocID="{37DEE793-91EA-4720-ABD4-456B1F67074A}" presName="node" presStyleLbl="node1" presStyleIdx="9" presStyleCnt="10">
        <dgm:presLayoutVars>
          <dgm:bulletEnabled val="1"/>
        </dgm:presLayoutVars>
      </dgm:prSet>
      <dgm:spPr/>
      <dgm:t>
        <a:bodyPr/>
        <a:lstStyle/>
        <a:p>
          <a:endParaRPr lang="en-US"/>
        </a:p>
      </dgm:t>
    </dgm:pt>
  </dgm:ptLst>
  <dgm:cxnLst>
    <dgm:cxn modelId="{F90E870E-0103-49FE-B413-480210C540F1}" type="presOf" srcId="{5079C02A-4B98-4FB8-9FEC-46E322265678}" destId="{F863E8DC-B16F-474E-902C-71873A6D6EC2}" srcOrd="0" destOrd="0" presId="urn:microsoft.com/office/officeart/2005/8/layout/default"/>
    <dgm:cxn modelId="{93916091-4982-4E5D-A3D4-FF9C708C7006}" srcId="{D0F07F19-1F50-4B42-A7A0-278DF9D25BB1}" destId="{5079C02A-4B98-4FB8-9FEC-46E322265678}" srcOrd="6" destOrd="0" parTransId="{E2BB3098-8796-4C91-9239-23253E259F13}" sibTransId="{F257301B-ED53-4D71-9FD9-95A5EB7E6961}"/>
    <dgm:cxn modelId="{C44CC877-B639-4C0F-A871-B3CC30B574F3}" type="presOf" srcId="{0B95DC17-9B63-48A8-98F6-16D47A51221E}" destId="{6079C722-0F89-4CB5-9ABC-93EBF4F7091D}" srcOrd="0" destOrd="0" presId="urn:microsoft.com/office/officeart/2005/8/layout/default"/>
    <dgm:cxn modelId="{AE6B0577-9D13-4685-A221-751F31A0DD15}" srcId="{D0F07F19-1F50-4B42-A7A0-278DF9D25BB1}" destId="{44CE27D9-26EA-401B-9C8C-5632A0F335D3}" srcOrd="1" destOrd="0" parTransId="{C20428E1-0BC5-4CD3-B9B7-2D2AFEB81605}" sibTransId="{D8682215-00BF-4001-85F6-42A0BAE906B1}"/>
    <dgm:cxn modelId="{2607E487-B5B9-489E-AA6C-D2D8BE6CA87D}" type="presOf" srcId="{21990097-D08A-4D17-8F4D-57AA105F79D9}" destId="{5E123C9B-B2FB-4906-9185-8AF36973C65E}" srcOrd="0" destOrd="0" presId="urn:microsoft.com/office/officeart/2005/8/layout/default"/>
    <dgm:cxn modelId="{DCBC97F0-58AE-40C2-ABA2-8D18B59C611F}" type="presOf" srcId="{E86EDB33-48E5-4525-BA2B-2DFB1FDE9430}" destId="{A31BFC5C-81E0-4250-9E1C-4679960354A5}" srcOrd="0" destOrd="0" presId="urn:microsoft.com/office/officeart/2005/8/layout/default"/>
    <dgm:cxn modelId="{2AEFF9E8-20C1-40DA-9FDA-199C365CDF1C}" type="presOf" srcId="{D0F07F19-1F50-4B42-A7A0-278DF9D25BB1}" destId="{40FE0EB9-B287-43F6-ABB4-527CB1B94B4A}" srcOrd="0" destOrd="0" presId="urn:microsoft.com/office/officeart/2005/8/layout/default"/>
    <dgm:cxn modelId="{FBE1C78E-8DA2-40F6-97BF-544438591490}" type="presOf" srcId="{44CE27D9-26EA-401B-9C8C-5632A0F335D3}" destId="{A225E621-A183-4BDC-A13D-E985F1D2904A}" srcOrd="0" destOrd="0" presId="urn:microsoft.com/office/officeart/2005/8/layout/default"/>
    <dgm:cxn modelId="{40ECA906-52E4-4255-8EC3-1166A2596E41}" type="presOf" srcId="{37DEE793-91EA-4720-ABD4-456B1F67074A}" destId="{893035E4-425C-482D-A343-0F7295B97A0E}" srcOrd="0" destOrd="0" presId="urn:microsoft.com/office/officeart/2005/8/layout/default"/>
    <dgm:cxn modelId="{B2796552-A251-4E03-8DFC-391FA3440351}" srcId="{D0F07F19-1F50-4B42-A7A0-278DF9D25BB1}" destId="{7281A13B-7CE9-4BB5-8E2A-ECEAD5E757D0}" srcOrd="3" destOrd="0" parTransId="{5BA89598-8FAB-4A1D-80B0-D070F0BCDCCD}" sibTransId="{57DD08F6-3180-4B87-A11A-78B3BDFA8B67}"/>
    <dgm:cxn modelId="{A9DEB343-2940-4259-A7BF-9CD7E90214E2}" srcId="{D0F07F19-1F50-4B42-A7A0-278DF9D25BB1}" destId="{7C938456-2C93-4568-A375-26A275A9356A}" srcOrd="4" destOrd="0" parTransId="{CB478898-851F-411D-8878-B487C9052AE9}" sibTransId="{10292B71-ED41-4953-B6BF-23137E78D40A}"/>
    <dgm:cxn modelId="{AEF48CF3-C472-40B0-B509-804C406B216B}" srcId="{D0F07F19-1F50-4B42-A7A0-278DF9D25BB1}" destId="{F3034385-C10A-481A-A30A-980D0A8C2619}" srcOrd="7" destOrd="0" parTransId="{241BF2AA-497F-445B-85D7-68FDD19A62F9}" sibTransId="{E0391D59-5522-432C-8C40-5808273713C8}"/>
    <dgm:cxn modelId="{3BF2B946-5D92-431E-BE60-68E51298AA8E}" type="presOf" srcId="{F3034385-C10A-481A-A30A-980D0A8C2619}" destId="{7482D545-3899-4C93-8B25-2E711BA7D1D7}" srcOrd="0" destOrd="0" presId="urn:microsoft.com/office/officeart/2005/8/layout/default"/>
    <dgm:cxn modelId="{9B8CA68F-467B-4C20-B022-FC151F8604D0}" srcId="{D0F07F19-1F50-4B42-A7A0-278DF9D25BB1}" destId="{E86EDB33-48E5-4525-BA2B-2DFB1FDE9430}" srcOrd="5" destOrd="0" parTransId="{ED23F390-6971-49F2-A445-12202ED2B676}" sibTransId="{9B0CDB11-1A4A-45C9-814E-C5BC4F2860C3}"/>
    <dgm:cxn modelId="{B5EE62D4-735D-437E-A904-0D1330823276}" srcId="{D0F07F19-1F50-4B42-A7A0-278DF9D25BB1}" destId="{21990097-D08A-4D17-8F4D-57AA105F79D9}" srcOrd="8" destOrd="0" parTransId="{821B9D19-C7B5-4760-BD2B-BE8B5F9EB7A6}" sibTransId="{509CC027-9C22-429D-9AD1-E85B315D042F}"/>
    <dgm:cxn modelId="{53AE415B-71E4-4433-B16D-85E678864365}" type="presOf" srcId="{7281A13B-7CE9-4BB5-8E2A-ECEAD5E757D0}" destId="{30E2B1F7-B108-4DF4-A791-1C63D5951F27}" srcOrd="0" destOrd="0" presId="urn:microsoft.com/office/officeart/2005/8/layout/default"/>
    <dgm:cxn modelId="{0BF98277-418C-41B6-829C-7EA19B25959B}" srcId="{D0F07F19-1F50-4B42-A7A0-278DF9D25BB1}" destId="{37DEE793-91EA-4720-ABD4-456B1F67074A}" srcOrd="9" destOrd="0" parTransId="{08F5053B-BA3B-47D4-9C5A-BCE0A490F4CD}" sibTransId="{638F9172-5D44-40FE-B618-23DE8FA310E0}"/>
    <dgm:cxn modelId="{387738A6-1A70-4670-A00A-4BD54F955C99}" srcId="{D0F07F19-1F50-4B42-A7A0-278DF9D25BB1}" destId="{CD3DE9F8-6D17-4F05-A4EB-AB4BED40B297}" srcOrd="0" destOrd="0" parTransId="{C9CA36F1-6698-4BEC-AA26-11C161558402}" sibTransId="{EC91A25A-4A8B-41BA-9153-BEC366F48BB7}"/>
    <dgm:cxn modelId="{F2EB389F-6C46-4E6B-8E1A-61CDD2BA173E}" srcId="{D0F07F19-1F50-4B42-A7A0-278DF9D25BB1}" destId="{0B95DC17-9B63-48A8-98F6-16D47A51221E}" srcOrd="2" destOrd="0" parTransId="{340423AA-0907-4204-9207-1974DEF67B1A}" sibTransId="{9C0831EE-7BFE-4A8F-878A-4273DB0C71EA}"/>
    <dgm:cxn modelId="{1EEC1B79-D354-4C2C-B068-F59D1B076BC2}" type="presOf" srcId="{CD3DE9F8-6D17-4F05-A4EB-AB4BED40B297}" destId="{7D1AEAC6-525A-44A9-8147-5DFEBD2A1F2D}" srcOrd="0" destOrd="0" presId="urn:microsoft.com/office/officeart/2005/8/layout/default"/>
    <dgm:cxn modelId="{404F4B57-6784-4F9D-949D-D52E818D7154}" type="presOf" srcId="{7C938456-2C93-4568-A375-26A275A9356A}" destId="{2CFAF534-83BD-45CC-B333-370B78CE5B90}" srcOrd="0" destOrd="0" presId="urn:microsoft.com/office/officeart/2005/8/layout/default"/>
    <dgm:cxn modelId="{A13E92DE-3E9B-4D8E-9254-A6B58CED39D6}" type="presParOf" srcId="{40FE0EB9-B287-43F6-ABB4-527CB1B94B4A}" destId="{7D1AEAC6-525A-44A9-8147-5DFEBD2A1F2D}" srcOrd="0" destOrd="0" presId="urn:microsoft.com/office/officeart/2005/8/layout/default"/>
    <dgm:cxn modelId="{3B078D1C-24A0-4938-BCC5-74E65EBAAAC5}" type="presParOf" srcId="{40FE0EB9-B287-43F6-ABB4-527CB1B94B4A}" destId="{E37E95CE-B343-40F4-8C35-3185EB5C414E}" srcOrd="1" destOrd="0" presId="urn:microsoft.com/office/officeart/2005/8/layout/default"/>
    <dgm:cxn modelId="{40072850-452B-4E75-B150-52964CA9F9FA}" type="presParOf" srcId="{40FE0EB9-B287-43F6-ABB4-527CB1B94B4A}" destId="{A225E621-A183-4BDC-A13D-E985F1D2904A}" srcOrd="2" destOrd="0" presId="urn:microsoft.com/office/officeart/2005/8/layout/default"/>
    <dgm:cxn modelId="{52F9891B-7EA4-4AB3-8A78-A52ED8CDCE78}" type="presParOf" srcId="{40FE0EB9-B287-43F6-ABB4-527CB1B94B4A}" destId="{BB8543D6-7D9A-4660-A106-C147D939DE78}" srcOrd="3" destOrd="0" presId="urn:microsoft.com/office/officeart/2005/8/layout/default"/>
    <dgm:cxn modelId="{D0F85D4C-67A3-4E4D-B864-7E8AC6BA87E6}" type="presParOf" srcId="{40FE0EB9-B287-43F6-ABB4-527CB1B94B4A}" destId="{6079C722-0F89-4CB5-9ABC-93EBF4F7091D}" srcOrd="4" destOrd="0" presId="urn:microsoft.com/office/officeart/2005/8/layout/default"/>
    <dgm:cxn modelId="{B351EC41-BDFC-400A-A2E9-C15DF0AD13D8}" type="presParOf" srcId="{40FE0EB9-B287-43F6-ABB4-527CB1B94B4A}" destId="{D384A258-2B75-495C-8A65-878819F0844E}" srcOrd="5" destOrd="0" presId="urn:microsoft.com/office/officeart/2005/8/layout/default"/>
    <dgm:cxn modelId="{0EB39D18-8D72-4F58-904E-69296DEED293}" type="presParOf" srcId="{40FE0EB9-B287-43F6-ABB4-527CB1B94B4A}" destId="{30E2B1F7-B108-4DF4-A791-1C63D5951F27}" srcOrd="6" destOrd="0" presId="urn:microsoft.com/office/officeart/2005/8/layout/default"/>
    <dgm:cxn modelId="{DF1DA7DA-E9B8-4E17-B9FB-EC20672E69C3}" type="presParOf" srcId="{40FE0EB9-B287-43F6-ABB4-527CB1B94B4A}" destId="{0C4E0409-1744-4EB9-B3B4-A9F04BB94204}" srcOrd="7" destOrd="0" presId="urn:microsoft.com/office/officeart/2005/8/layout/default"/>
    <dgm:cxn modelId="{C0D7ADF8-B9AF-40B0-850E-9A3E9E2274EE}" type="presParOf" srcId="{40FE0EB9-B287-43F6-ABB4-527CB1B94B4A}" destId="{2CFAF534-83BD-45CC-B333-370B78CE5B90}" srcOrd="8" destOrd="0" presId="urn:microsoft.com/office/officeart/2005/8/layout/default"/>
    <dgm:cxn modelId="{6822E37F-8A83-436C-BF70-00DF1356B8DC}" type="presParOf" srcId="{40FE0EB9-B287-43F6-ABB4-527CB1B94B4A}" destId="{29E6FEA4-9FED-43CE-B981-C903B75E590B}" srcOrd="9" destOrd="0" presId="urn:microsoft.com/office/officeart/2005/8/layout/default"/>
    <dgm:cxn modelId="{F19C95BE-22BA-49BC-A2D7-3872CB34DCB7}" type="presParOf" srcId="{40FE0EB9-B287-43F6-ABB4-527CB1B94B4A}" destId="{A31BFC5C-81E0-4250-9E1C-4679960354A5}" srcOrd="10" destOrd="0" presId="urn:microsoft.com/office/officeart/2005/8/layout/default"/>
    <dgm:cxn modelId="{FF340B38-5259-4E92-B98C-34743DFA0232}" type="presParOf" srcId="{40FE0EB9-B287-43F6-ABB4-527CB1B94B4A}" destId="{E9E3F5C3-5856-47A9-87AE-2C1812339A1F}" srcOrd="11" destOrd="0" presId="urn:microsoft.com/office/officeart/2005/8/layout/default"/>
    <dgm:cxn modelId="{3EA12F4B-B5B1-4358-BF64-A8D64311ED79}" type="presParOf" srcId="{40FE0EB9-B287-43F6-ABB4-527CB1B94B4A}" destId="{F863E8DC-B16F-474E-902C-71873A6D6EC2}" srcOrd="12" destOrd="0" presId="urn:microsoft.com/office/officeart/2005/8/layout/default"/>
    <dgm:cxn modelId="{FE24A2F1-CA92-47E9-8DE3-A930FFEEAA4D}" type="presParOf" srcId="{40FE0EB9-B287-43F6-ABB4-527CB1B94B4A}" destId="{409884A8-CDCF-459B-803F-EEE8957AF453}" srcOrd="13" destOrd="0" presId="urn:microsoft.com/office/officeart/2005/8/layout/default"/>
    <dgm:cxn modelId="{420BE263-A901-4AD6-B82A-C84E5615B81F}" type="presParOf" srcId="{40FE0EB9-B287-43F6-ABB4-527CB1B94B4A}" destId="{7482D545-3899-4C93-8B25-2E711BA7D1D7}" srcOrd="14" destOrd="0" presId="urn:microsoft.com/office/officeart/2005/8/layout/default"/>
    <dgm:cxn modelId="{911148CC-6867-440F-8A34-A9ADE072AF62}" type="presParOf" srcId="{40FE0EB9-B287-43F6-ABB4-527CB1B94B4A}" destId="{C2982685-3319-44EB-8762-44992EED3E63}" srcOrd="15" destOrd="0" presId="urn:microsoft.com/office/officeart/2005/8/layout/default"/>
    <dgm:cxn modelId="{1474A2FF-4DB5-4657-8934-F4A9D4D82927}" type="presParOf" srcId="{40FE0EB9-B287-43F6-ABB4-527CB1B94B4A}" destId="{5E123C9B-B2FB-4906-9185-8AF36973C65E}" srcOrd="16" destOrd="0" presId="urn:microsoft.com/office/officeart/2005/8/layout/default"/>
    <dgm:cxn modelId="{6545772C-0C9F-411C-A6D0-A34AA8296E04}" type="presParOf" srcId="{40FE0EB9-B287-43F6-ABB4-527CB1B94B4A}" destId="{3538D4EC-AC71-41CC-9BA1-1A503779DFE1}" srcOrd="17" destOrd="0" presId="urn:microsoft.com/office/officeart/2005/8/layout/default"/>
    <dgm:cxn modelId="{1D8EC72B-6F00-4D75-950D-7DB38951193A}" type="presParOf" srcId="{40FE0EB9-B287-43F6-ABB4-527CB1B94B4A}" destId="{893035E4-425C-482D-A343-0F7295B97A0E}" srcOrd="18"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1AEAC6-525A-44A9-8147-5DFEBD2A1F2D}">
      <dsp:nvSpPr>
        <dsp:cNvPr id="0" name=""/>
        <dsp:cNvSpPr/>
      </dsp:nvSpPr>
      <dsp:spPr>
        <a:xfrm>
          <a:off x="33003" y="473813"/>
          <a:ext cx="2001795" cy="120107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rgbClr val="FFFFFF"/>
              </a:solidFill>
              <a:latin typeface="Garamond" panose="02020404030301010803"/>
              <a:ea typeface="+mn-ea"/>
              <a:cs typeface="+mn-cs"/>
            </a:rPr>
            <a:t>Introduction</a:t>
          </a:r>
        </a:p>
      </dsp:txBody>
      <dsp:txXfrm>
        <a:off x="33003" y="473813"/>
        <a:ext cx="2001795" cy="1201077"/>
      </dsp:txXfrm>
    </dsp:sp>
    <dsp:sp modelId="{A225E621-A183-4BDC-A13D-E985F1D2904A}">
      <dsp:nvSpPr>
        <dsp:cNvPr id="0" name=""/>
        <dsp:cNvSpPr/>
      </dsp:nvSpPr>
      <dsp:spPr>
        <a:xfrm>
          <a:off x="2205671" y="464133"/>
          <a:ext cx="2001795" cy="120107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Firewall Settings</a:t>
          </a:r>
        </a:p>
      </dsp:txBody>
      <dsp:txXfrm>
        <a:off x="2205671" y="464133"/>
        <a:ext cx="2001795" cy="1201077"/>
      </dsp:txXfrm>
    </dsp:sp>
    <dsp:sp modelId="{6079C722-0F89-4CB5-9ABC-93EBF4F7091D}">
      <dsp:nvSpPr>
        <dsp:cNvPr id="0" name=""/>
        <dsp:cNvSpPr/>
      </dsp:nvSpPr>
      <dsp:spPr>
        <a:xfrm>
          <a:off x="4407646" y="464133"/>
          <a:ext cx="2001795" cy="120107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Antivirus Software</a:t>
          </a:r>
        </a:p>
      </dsp:txBody>
      <dsp:txXfrm>
        <a:off x="4407646" y="464133"/>
        <a:ext cx="2001795" cy="1201077"/>
      </dsp:txXfrm>
    </dsp:sp>
    <dsp:sp modelId="{30E2B1F7-B108-4DF4-A791-1C63D5951F27}">
      <dsp:nvSpPr>
        <dsp:cNvPr id="0" name=""/>
        <dsp:cNvSpPr/>
      </dsp:nvSpPr>
      <dsp:spPr>
        <a:xfrm>
          <a:off x="6609621" y="464133"/>
          <a:ext cx="2001795" cy="120107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Anti-spyware Software</a:t>
          </a:r>
        </a:p>
      </dsp:txBody>
      <dsp:txXfrm>
        <a:off x="6609621" y="464133"/>
        <a:ext cx="2001795" cy="1201077"/>
      </dsp:txXfrm>
    </dsp:sp>
    <dsp:sp modelId="{2CFAF534-83BD-45CC-B333-370B78CE5B90}">
      <dsp:nvSpPr>
        <dsp:cNvPr id="0" name=""/>
        <dsp:cNvSpPr/>
      </dsp:nvSpPr>
      <dsp:spPr>
        <a:xfrm>
          <a:off x="8811595" y="464133"/>
          <a:ext cx="2001795" cy="120107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Anti-spam Software</a:t>
          </a:r>
        </a:p>
      </dsp:txBody>
      <dsp:txXfrm>
        <a:off x="8811595" y="464133"/>
        <a:ext cx="2001795" cy="1201077"/>
      </dsp:txXfrm>
    </dsp:sp>
    <dsp:sp modelId="{A31BFC5C-81E0-4250-9E1C-4679960354A5}">
      <dsp:nvSpPr>
        <dsp:cNvPr id="0" name=""/>
        <dsp:cNvSpPr/>
      </dsp:nvSpPr>
      <dsp:spPr>
        <a:xfrm>
          <a:off x="3697" y="1865389"/>
          <a:ext cx="2001795" cy="120107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Security Updates</a:t>
          </a:r>
        </a:p>
      </dsp:txBody>
      <dsp:txXfrm>
        <a:off x="3697" y="1865389"/>
        <a:ext cx="2001795" cy="1201077"/>
      </dsp:txXfrm>
    </dsp:sp>
    <dsp:sp modelId="{F863E8DC-B16F-474E-902C-71873A6D6EC2}">
      <dsp:nvSpPr>
        <dsp:cNvPr id="0" name=""/>
        <dsp:cNvSpPr/>
      </dsp:nvSpPr>
      <dsp:spPr>
        <a:xfrm>
          <a:off x="2205671" y="1865389"/>
          <a:ext cx="2001795" cy="120107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Secure Browser Settings </a:t>
          </a:r>
        </a:p>
      </dsp:txBody>
      <dsp:txXfrm>
        <a:off x="2205671" y="1865389"/>
        <a:ext cx="2001795" cy="1201077"/>
      </dsp:txXfrm>
    </dsp:sp>
    <dsp:sp modelId="{7482D545-3899-4C93-8B25-2E711BA7D1D7}">
      <dsp:nvSpPr>
        <dsp:cNvPr id="0" name=""/>
        <dsp:cNvSpPr/>
      </dsp:nvSpPr>
      <dsp:spPr>
        <a:xfrm>
          <a:off x="4407646" y="1865389"/>
          <a:ext cx="2001795" cy="120107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Scan Devices Before Data Transfer</a:t>
          </a:r>
        </a:p>
      </dsp:txBody>
      <dsp:txXfrm>
        <a:off x="4407646" y="1865389"/>
        <a:ext cx="2001795" cy="1201077"/>
      </dsp:txXfrm>
    </dsp:sp>
    <dsp:sp modelId="{5E123C9B-B2FB-4906-9185-8AF36973C65E}">
      <dsp:nvSpPr>
        <dsp:cNvPr id="0" name=""/>
        <dsp:cNvSpPr/>
      </dsp:nvSpPr>
      <dsp:spPr>
        <a:xfrm>
          <a:off x="6609621" y="1865389"/>
          <a:ext cx="2001795" cy="120107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Social Engineering Attack Precautions</a:t>
          </a:r>
        </a:p>
      </dsp:txBody>
      <dsp:txXfrm>
        <a:off x="6609621" y="1865389"/>
        <a:ext cx="2001795" cy="1201077"/>
      </dsp:txXfrm>
    </dsp:sp>
    <dsp:sp modelId="{893035E4-425C-482D-A343-0F7295B97A0E}">
      <dsp:nvSpPr>
        <dsp:cNvPr id="0" name=""/>
        <dsp:cNvSpPr/>
      </dsp:nvSpPr>
      <dsp:spPr>
        <a:xfrm>
          <a:off x="8811595" y="1865389"/>
          <a:ext cx="2001795" cy="120107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Miscellaneous Tips</a:t>
          </a:r>
        </a:p>
      </dsp:txBody>
      <dsp:txXfrm>
        <a:off x="8811595" y="1865389"/>
        <a:ext cx="2001795" cy="120107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6E73E1-EB7D-4820-9085-D5BC238FD9DE}" type="datetimeFigureOut">
              <a:rPr lang="en-US" smtClean="0"/>
              <a:t>11/5/2023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C831C-86A9-461F-9561-2B116496A405}" type="slidenum">
              <a:rPr lang="en-US" smtClean="0"/>
              <a:t>‹#›</a:t>
            </a:fld>
            <a:endParaRPr lang="en-US"/>
          </a:p>
        </p:txBody>
      </p:sp>
    </p:spTree>
    <p:extLst>
      <p:ext uri="{BB962C8B-B14F-4D97-AF65-F5344CB8AC3E}">
        <p14:creationId xmlns:p14="http://schemas.microsoft.com/office/powerpoint/2010/main" val="2090016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9221352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16068125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1427406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23060636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2308812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2174837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690119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27748176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38093154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34542958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21770146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37487620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7488359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7392934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24384410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10449910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10505161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7119180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15684654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37382871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512935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22120706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18755896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9969609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5701063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2218777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24390051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23214509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19551423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29825711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39330142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27711653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149510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34735859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28017170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304878361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137222938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354146271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261469865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260337793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7164836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78519180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43</a:t>
            </a:fld>
            <a:endParaRPr lang="en-US">
              <a:solidFill>
                <a:prstClr val="black"/>
              </a:solidFill>
            </a:endParaRPr>
          </a:p>
        </p:txBody>
      </p:sp>
    </p:spTree>
    <p:extLst>
      <p:ext uri="{BB962C8B-B14F-4D97-AF65-F5344CB8AC3E}">
        <p14:creationId xmlns:p14="http://schemas.microsoft.com/office/powerpoint/2010/main" val="340210712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44</a:t>
            </a:fld>
            <a:endParaRPr lang="en-US">
              <a:solidFill>
                <a:prstClr val="black"/>
              </a:solidFill>
            </a:endParaRPr>
          </a:p>
        </p:txBody>
      </p:sp>
    </p:spTree>
    <p:extLst>
      <p:ext uri="{BB962C8B-B14F-4D97-AF65-F5344CB8AC3E}">
        <p14:creationId xmlns:p14="http://schemas.microsoft.com/office/powerpoint/2010/main" val="268693282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45</a:t>
            </a:fld>
            <a:endParaRPr lang="en-US">
              <a:solidFill>
                <a:prstClr val="black"/>
              </a:solidFill>
            </a:endParaRPr>
          </a:p>
        </p:txBody>
      </p:sp>
    </p:spTree>
    <p:extLst>
      <p:ext uri="{BB962C8B-B14F-4D97-AF65-F5344CB8AC3E}">
        <p14:creationId xmlns:p14="http://schemas.microsoft.com/office/powerpoint/2010/main" val="205658622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46</a:t>
            </a:fld>
            <a:endParaRPr lang="en-US">
              <a:solidFill>
                <a:prstClr val="black"/>
              </a:solidFill>
            </a:endParaRPr>
          </a:p>
        </p:txBody>
      </p:sp>
    </p:spTree>
    <p:extLst>
      <p:ext uri="{BB962C8B-B14F-4D97-AF65-F5344CB8AC3E}">
        <p14:creationId xmlns:p14="http://schemas.microsoft.com/office/powerpoint/2010/main" val="162713139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47</a:t>
            </a:fld>
            <a:endParaRPr lang="en-US">
              <a:solidFill>
                <a:prstClr val="black"/>
              </a:solidFill>
            </a:endParaRPr>
          </a:p>
        </p:txBody>
      </p:sp>
    </p:spTree>
    <p:extLst>
      <p:ext uri="{BB962C8B-B14F-4D97-AF65-F5344CB8AC3E}">
        <p14:creationId xmlns:p14="http://schemas.microsoft.com/office/powerpoint/2010/main" val="14253912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48</a:t>
            </a:fld>
            <a:endParaRPr lang="en-US">
              <a:solidFill>
                <a:prstClr val="black"/>
              </a:solidFill>
            </a:endParaRPr>
          </a:p>
        </p:txBody>
      </p:sp>
    </p:spTree>
    <p:extLst>
      <p:ext uri="{BB962C8B-B14F-4D97-AF65-F5344CB8AC3E}">
        <p14:creationId xmlns:p14="http://schemas.microsoft.com/office/powerpoint/2010/main" val="25759770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49</a:t>
            </a:fld>
            <a:endParaRPr lang="en-US">
              <a:solidFill>
                <a:prstClr val="black"/>
              </a:solidFill>
            </a:endParaRPr>
          </a:p>
        </p:txBody>
      </p:sp>
    </p:spTree>
    <p:extLst>
      <p:ext uri="{BB962C8B-B14F-4D97-AF65-F5344CB8AC3E}">
        <p14:creationId xmlns:p14="http://schemas.microsoft.com/office/powerpoint/2010/main" val="175985771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50</a:t>
            </a:fld>
            <a:endParaRPr lang="en-US">
              <a:solidFill>
                <a:prstClr val="black"/>
              </a:solidFill>
            </a:endParaRPr>
          </a:p>
        </p:txBody>
      </p:sp>
    </p:spTree>
    <p:extLst>
      <p:ext uri="{BB962C8B-B14F-4D97-AF65-F5344CB8AC3E}">
        <p14:creationId xmlns:p14="http://schemas.microsoft.com/office/powerpoint/2010/main" val="124332244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51</a:t>
            </a:fld>
            <a:endParaRPr lang="en-US">
              <a:solidFill>
                <a:prstClr val="black"/>
              </a:solidFill>
            </a:endParaRPr>
          </a:p>
        </p:txBody>
      </p:sp>
    </p:spTree>
    <p:extLst>
      <p:ext uri="{BB962C8B-B14F-4D97-AF65-F5344CB8AC3E}">
        <p14:creationId xmlns:p14="http://schemas.microsoft.com/office/powerpoint/2010/main" val="96015724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52</a:t>
            </a:fld>
            <a:endParaRPr lang="en-US">
              <a:solidFill>
                <a:prstClr val="black"/>
              </a:solidFill>
            </a:endParaRPr>
          </a:p>
        </p:txBody>
      </p:sp>
    </p:spTree>
    <p:extLst>
      <p:ext uri="{BB962C8B-B14F-4D97-AF65-F5344CB8AC3E}">
        <p14:creationId xmlns:p14="http://schemas.microsoft.com/office/powerpoint/2010/main" val="138837135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53</a:t>
            </a:fld>
            <a:endParaRPr lang="en-US">
              <a:solidFill>
                <a:prstClr val="black"/>
              </a:solidFill>
            </a:endParaRPr>
          </a:p>
        </p:txBody>
      </p:sp>
    </p:spTree>
    <p:extLst>
      <p:ext uri="{BB962C8B-B14F-4D97-AF65-F5344CB8AC3E}">
        <p14:creationId xmlns:p14="http://schemas.microsoft.com/office/powerpoint/2010/main" val="71943763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54</a:t>
            </a:fld>
            <a:endParaRPr lang="en-US">
              <a:solidFill>
                <a:prstClr val="black"/>
              </a:solidFill>
            </a:endParaRPr>
          </a:p>
        </p:txBody>
      </p:sp>
    </p:spTree>
    <p:extLst>
      <p:ext uri="{BB962C8B-B14F-4D97-AF65-F5344CB8AC3E}">
        <p14:creationId xmlns:p14="http://schemas.microsoft.com/office/powerpoint/2010/main" val="78175401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solidFill>
                  <a:prstClr val="black"/>
                </a:solidFill>
              </a:rPr>
              <a:pPr/>
              <a:t>55</a:t>
            </a:fld>
            <a:endParaRPr lang="en-US">
              <a:solidFill>
                <a:prstClr val="black"/>
              </a:solidFill>
            </a:endParaRPr>
          </a:p>
        </p:txBody>
      </p:sp>
    </p:spTree>
    <p:extLst>
      <p:ext uri="{BB962C8B-B14F-4D97-AF65-F5344CB8AC3E}">
        <p14:creationId xmlns:p14="http://schemas.microsoft.com/office/powerpoint/2010/main" val="15172976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47755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78435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797487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05721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endParaRPr lang="en-US">
              <a:solidFill>
                <a:prstClr val="black">
                  <a:tint val="75000"/>
                </a:prstClr>
              </a:solidFill>
            </a:endParaRPr>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130223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endParaRPr lang="en-US">
              <a:solidFill>
                <a:prstClr val="black">
                  <a:tint val="75000"/>
                </a:prstClr>
              </a:solidFill>
            </a:endParaRPr>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19146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endParaRPr lang="en-US">
              <a:solidFill>
                <a:prstClr val="black">
                  <a:tint val="75000"/>
                </a:prstClr>
              </a:solidFill>
            </a:endParaRPr>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1595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35865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endParaRPr lang="en-US">
              <a:solidFill>
                <a:prstClr val="black">
                  <a:tint val="75000"/>
                </a:prstClr>
              </a:solidFill>
            </a:endParaRPr>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5215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37521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endParaRPr lang="en-US">
              <a:solidFill>
                <a:prstClr val="black">
                  <a:tint val="75000"/>
                </a:prstClr>
              </a:solidFill>
            </a:endParaRPr>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410110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7119696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1396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4443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23936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7438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42832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11/5/2023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957922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11/5/2023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170274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11/5/2023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477129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11/5/2023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946558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11/5/2023</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8339682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11/5/2023</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42033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11/5/2023</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03638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11/5/2023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314915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11/5/2023</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887047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11/5/2023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839512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11/5/2023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7351173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3698521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90472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102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68504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33657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14200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74422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slideLayout" Target="../slideLayouts/slideLayout3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20"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theme" Target="../theme/theme2.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cs typeface="Arial" panose="020B0604020202020204" pitchFamily="34" charset="0"/>
            </a:endParaRPr>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cs typeface="Arial" panose="020B0604020202020204" pitchFamily="34" charset="0"/>
              </a:rPr>
              <a:pPr/>
              <a:t>‹#›</a:t>
            </a:fld>
            <a:endParaRPr lang="en-US">
              <a:solidFill>
                <a:prstClr val="black">
                  <a:tint val="75000"/>
                </a:prstClr>
              </a:solidFill>
              <a:cs typeface="Arial" panose="020B0604020202020204" pitchFamily="34" charset="0"/>
            </a:endParaRPr>
          </a:p>
        </p:txBody>
      </p:sp>
    </p:spTree>
    <p:extLst>
      <p:ext uri="{BB962C8B-B14F-4D97-AF65-F5344CB8AC3E}">
        <p14:creationId xmlns:p14="http://schemas.microsoft.com/office/powerpoint/2010/main" val="305380721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11/5/2023</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97737492"/>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 id="2147483696" r:id="rId17"/>
    <p:sldLayoutId id="214748369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jpeg"/><Relationship Id="rId7"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NUL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8.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3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7.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33.xml"/><Relationship Id="rId5" Type="http://schemas.openxmlformats.org/officeDocument/2006/relationships/image" Target="../media/image9.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33.xml"/><Relationship Id="rId5" Type="http://schemas.openxmlformats.org/officeDocument/2006/relationships/image" Target="../media/image10.jpe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33.xml"/><Relationship Id="rId5" Type="http://schemas.openxmlformats.org/officeDocument/2006/relationships/image" Target="../media/image10.jpe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33.xml"/><Relationship Id="rId5" Type="http://schemas.openxmlformats.org/officeDocument/2006/relationships/image" Target="../media/image10.jpe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33.xml"/><Relationship Id="rId5" Type="http://schemas.openxmlformats.org/officeDocument/2006/relationships/image" Target="../media/image10.jpe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33.xml"/><Relationship Id="rId5" Type="http://schemas.openxmlformats.org/officeDocument/2006/relationships/image" Target="../media/image10.jpe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33.xml"/><Relationship Id="rId5" Type="http://schemas.openxmlformats.org/officeDocument/2006/relationships/image" Target="../media/image10.jpe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33.xml"/><Relationship Id="rId5" Type="http://schemas.openxmlformats.org/officeDocument/2006/relationships/image" Target="../media/image11.jpe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33.xml"/><Relationship Id="rId5" Type="http://schemas.openxmlformats.org/officeDocument/2006/relationships/image" Target="../media/image11.jpe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33.xml"/><Relationship Id="rId5" Type="http://schemas.openxmlformats.org/officeDocument/2006/relationships/image" Target="../media/image11.jpe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33.xml"/><Relationship Id="rId5" Type="http://schemas.openxmlformats.org/officeDocument/2006/relationships/image" Target="../media/image11.jpe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33.xml"/><Relationship Id="rId5" Type="http://schemas.openxmlformats.org/officeDocument/2006/relationships/image" Target="../media/image11.jpe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33.xml"/><Relationship Id="rId5" Type="http://schemas.openxmlformats.org/officeDocument/2006/relationships/image" Target="../media/image11.jpe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33.xml"/><Relationship Id="rId5" Type="http://schemas.openxmlformats.org/officeDocument/2006/relationships/image" Target="../media/image11.jpe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33.xml"/><Relationship Id="rId5" Type="http://schemas.openxmlformats.org/officeDocument/2006/relationships/image" Target="../media/image12.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33.xml"/><Relationship Id="rId5" Type="http://schemas.openxmlformats.org/officeDocument/2006/relationships/image" Target="../media/image12.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33.xml"/><Relationship Id="rId5" Type="http://schemas.openxmlformats.org/officeDocument/2006/relationships/image" Target="../media/image12.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33.xml"/><Relationship Id="rId5" Type="http://schemas.openxmlformats.org/officeDocument/2006/relationships/image" Target="../media/image12.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33.xml"/><Relationship Id="rId5" Type="http://schemas.openxmlformats.org/officeDocument/2006/relationships/image" Target="../media/image12.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33.xml"/><Relationship Id="rId5" Type="http://schemas.openxmlformats.org/officeDocument/2006/relationships/image" Target="../media/image13.jpe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33.xml"/><Relationship Id="rId5" Type="http://schemas.openxmlformats.org/officeDocument/2006/relationships/image" Target="../media/image13.jpe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33.xml"/><Relationship Id="rId5" Type="http://schemas.openxmlformats.org/officeDocument/2006/relationships/image" Target="../media/image13.jpe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33.xml"/><Relationship Id="rId5" Type="http://schemas.openxmlformats.org/officeDocument/2006/relationships/image" Target="../media/image13.jpe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33.xml"/><Relationship Id="rId5" Type="http://schemas.openxmlformats.org/officeDocument/2006/relationships/image" Target="../media/image13.jpe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33.xml"/><Relationship Id="rId5" Type="http://schemas.openxmlformats.org/officeDocument/2006/relationships/image" Target="../media/image13.jpe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33.xml"/><Relationship Id="rId5" Type="http://schemas.openxmlformats.org/officeDocument/2006/relationships/image" Target="../media/image14.jpe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33.xml"/><Relationship Id="rId5" Type="http://schemas.openxmlformats.org/officeDocument/2006/relationships/image" Target="../media/image14.jpe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33.xml"/><Relationship Id="rId5" Type="http://schemas.openxmlformats.org/officeDocument/2006/relationships/image" Target="../media/image14.jpe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33.xml"/><Relationship Id="rId5" Type="http://schemas.openxmlformats.org/officeDocument/2006/relationships/image" Target="../media/image14.jpe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33.xml"/><Relationship Id="rId5" Type="http://schemas.openxmlformats.org/officeDocument/2006/relationships/image" Target="../media/image14.jpe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33.xml"/><Relationship Id="rId5" Type="http://schemas.openxmlformats.org/officeDocument/2006/relationships/image" Target="../media/image15.jpe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33.xml"/><Relationship Id="rId5" Type="http://schemas.openxmlformats.org/officeDocument/2006/relationships/image" Target="../media/image15.jpe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33.xml"/><Relationship Id="rId5" Type="http://schemas.openxmlformats.org/officeDocument/2006/relationships/image" Target="../media/image15.jpe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33.xml"/><Relationship Id="rId5" Type="http://schemas.openxmlformats.org/officeDocument/2006/relationships/image" Target="../media/image15.jpe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33.xml"/><Relationship Id="rId5" Type="http://schemas.openxmlformats.org/officeDocument/2006/relationships/image" Target="../media/image15.jpe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33.xml"/><Relationship Id="rId5" Type="http://schemas.openxmlformats.org/officeDocument/2006/relationships/image" Target="../media/image15.jpe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33.xml"/><Relationship Id="rId5" Type="http://schemas.openxmlformats.org/officeDocument/2006/relationships/image" Target="../media/image16.jpe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33.xml"/><Relationship Id="rId5" Type="http://schemas.openxmlformats.org/officeDocument/2006/relationships/image" Target="../media/image17.pn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7.xml"/><Relationship Id="rId1" Type="http://schemas.openxmlformats.org/officeDocument/2006/relationships/slideLayout" Target="../slideLayouts/slideLayout33.xml"/><Relationship Id="rId5" Type="http://schemas.openxmlformats.org/officeDocument/2006/relationships/image" Target="../media/image17.png"/><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8.xml"/><Relationship Id="rId1" Type="http://schemas.openxmlformats.org/officeDocument/2006/relationships/slideLayout" Target="../slideLayouts/slideLayout33.xml"/><Relationship Id="rId5" Type="http://schemas.openxmlformats.org/officeDocument/2006/relationships/image" Target="../media/image17.png"/><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9.xml"/><Relationship Id="rId1" Type="http://schemas.openxmlformats.org/officeDocument/2006/relationships/slideLayout" Target="../slideLayouts/slideLayout33.xml"/><Relationship Id="rId5" Type="http://schemas.openxmlformats.org/officeDocument/2006/relationships/image" Target="../media/image17.png"/><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0.xml"/><Relationship Id="rId1" Type="http://schemas.openxmlformats.org/officeDocument/2006/relationships/slideLayout" Target="../slideLayouts/slideLayout33.xml"/><Relationship Id="rId4" Type="http://schemas.openxmlformats.org/officeDocument/2006/relationships/image" Target="../media/image7.png"/></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1.xml"/><Relationship Id="rId1" Type="http://schemas.openxmlformats.org/officeDocument/2006/relationships/slideLayout" Target="../slideLayouts/slideLayout33.xml"/><Relationship Id="rId5" Type="http://schemas.openxmlformats.org/officeDocument/2006/relationships/image" Target="../media/image18.jpeg"/><Relationship Id="rId4" Type="http://schemas.openxmlformats.org/officeDocument/2006/relationships/image" Target="../media/image7.png"/></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2.xml"/><Relationship Id="rId1" Type="http://schemas.openxmlformats.org/officeDocument/2006/relationships/slideLayout" Target="../slideLayouts/slideLayout33.xml"/><Relationship Id="rId5" Type="http://schemas.openxmlformats.org/officeDocument/2006/relationships/image" Target="../media/image18.jpeg"/><Relationship Id="rId4" Type="http://schemas.openxmlformats.org/officeDocument/2006/relationships/image" Target="../media/image7.png"/></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3.xml"/><Relationship Id="rId1" Type="http://schemas.openxmlformats.org/officeDocument/2006/relationships/slideLayout" Target="../slideLayouts/slideLayout33.xml"/><Relationship Id="rId5" Type="http://schemas.openxmlformats.org/officeDocument/2006/relationships/image" Target="../media/image18.jpeg"/><Relationship Id="rId4" Type="http://schemas.openxmlformats.org/officeDocument/2006/relationships/image" Target="../media/image7.png"/></Relationships>
</file>

<file path=ppt/slides/_rels/slide5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4.xml"/><Relationship Id="rId1" Type="http://schemas.openxmlformats.org/officeDocument/2006/relationships/slideLayout" Target="../slideLayouts/slideLayout33.xml"/><Relationship Id="rId5" Type="http://schemas.openxmlformats.org/officeDocument/2006/relationships/image" Target="../media/image18.jpeg"/><Relationship Id="rId4" Type="http://schemas.openxmlformats.org/officeDocument/2006/relationships/image" Target="../media/image7.png"/></Relationships>
</file>

<file path=ppt/slides/_rels/slide5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5.xml"/><Relationship Id="rId1" Type="http://schemas.openxmlformats.org/officeDocument/2006/relationships/slideLayout" Target="../slideLayouts/slideLayout33.xml"/><Relationship Id="rId4" Type="http://schemas.openxmlformats.org/officeDocument/2006/relationships/image" Target="../media/image7.png"/></Relationships>
</file>

<file path=ppt/slides/_rels/slide56.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NULL"/><Relationship Id="rId2" Type="http://schemas.openxmlformats.org/officeDocument/2006/relationships/image" Target="../media/image19.jpeg"/><Relationship Id="rId1" Type="http://schemas.openxmlformats.org/officeDocument/2006/relationships/slideLayout" Target="../slideLayouts/slideLayout34.xml"/><Relationship Id="rId6" Type="http://schemas.openxmlformats.org/officeDocument/2006/relationships/image" Target="../media/image4.png"/><Relationship Id="rId5" Type="http://schemas.openxmlformats.org/officeDocument/2006/relationships/image" Target="../media/image21.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124761"/>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white"/>
                </a:solidFill>
                <a:cs typeface="Arial" panose="020B0604020202020204" pitchFamily="34" charset="0"/>
              </a:rPr>
              <a:t>www.midocean.ae</a:t>
            </a:r>
          </a:p>
        </p:txBody>
      </p:sp>
      <p:sp>
        <p:nvSpPr>
          <p:cNvPr id="14" name="TextBox 13">
            <a:extLst>
              <a:ext uri="{FF2B5EF4-FFF2-40B4-BE49-F238E27FC236}">
                <a16:creationId xmlns:a16="http://schemas.microsoft.com/office/drawing/2014/main" xmlns="" id="{8C520B7F-7764-8B81-C7C7-A7440DA2CCAF}"/>
              </a:ext>
            </a:extLst>
          </p:cNvPr>
          <p:cNvSpPr txBox="1"/>
          <p:nvPr/>
        </p:nvSpPr>
        <p:spPr>
          <a:xfrm>
            <a:off x="5257800" y="4512500"/>
            <a:ext cx="5867402" cy="1107996"/>
          </a:xfrm>
          <a:prstGeom prst="rect">
            <a:avLst/>
          </a:prstGeom>
          <a:noFill/>
        </p:spPr>
        <p:txBody>
          <a:bodyPr wrap="square" rtlCol="0">
            <a:spAutoFit/>
          </a:bodyPr>
          <a:lstStyle/>
          <a:p>
            <a:pPr algn="ctr"/>
            <a:r>
              <a:rPr lang="en-US" sz="2400" b="1" i="1" dirty="0">
                <a:solidFill>
                  <a:srgbClr val="00B5F8"/>
                </a:solidFill>
                <a:cs typeface="Arial" panose="020B0604020202020204" pitchFamily="34" charset="0"/>
              </a:rPr>
              <a:t>Dr. Redhwan </a:t>
            </a:r>
            <a:r>
              <a:rPr lang="en-US" sz="2400" b="1" i="1" dirty="0" smtClean="0">
                <a:solidFill>
                  <a:srgbClr val="00B5F8"/>
                </a:solidFill>
                <a:cs typeface="Arial" panose="020B0604020202020204" pitchFamily="34" charset="0"/>
              </a:rPr>
              <a:t>M. A. </a:t>
            </a:r>
            <a:r>
              <a:rPr lang="en-US" sz="2400" b="1" i="1" dirty="0" err="1" smtClean="0">
                <a:solidFill>
                  <a:srgbClr val="00B5F8"/>
                </a:solidFill>
                <a:cs typeface="Arial" panose="020B0604020202020204" pitchFamily="34" charset="0"/>
              </a:rPr>
              <a:t>Saad</a:t>
            </a:r>
            <a:endParaRPr lang="en-US" sz="2400" b="1" i="1" dirty="0">
              <a:solidFill>
                <a:srgbClr val="00B5F8"/>
              </a:solidFill>
              <a:cs typeface="Arial" panose="020B0604020202020204" pitchFamily="34" charset="0"/>
            </a:endParaRPr>
          </a:p>
          <a:p>
            <a:pPr algn="ctr"/>
            <a:r>
              <a:rPr lang="en-US" sz="1400" b="1" i="1" dirty="0">
                <a:solidFill>
                  <a:srgbClr val="00B5F8"/>
                </a:solidFill>
                <a:ea typeface="Majalla UI"/>
                <a:cs typeface="Majalla UI"/>
              </a:rPr>
              <a:t>Head of </a:t>
            </a:r>
            <a:r>
              <a:rPr lang="en-US" sz="1400" b="1" i="1" dirty="0" err="1">
                <a:solidFill>
                  <a:srgbClr val="00B5F8"/>
                </a:solidFill>
                <a:ea typeface="Majalla UI"/>
                <a:cs typeface="Majalla UI"/>
              </a:rPr>
              <a:t>Cybersecurity</a:t>
            </a:r>
            <a:r>
              <a:rPr lang="en-US" sz="1400" b="1" i="1" dirty="0">
                <a:solidFill>
                  <a:srgbClr val="00B5F8"/>
                </a:solidFill>
                <a:ea typeface="Majalla UI"/>
                <a:cs typeface="Majalla UI"/>
              </a:rPr>
              <a:t> Department</a:t>
            </a:r>
            <a:endParaRPr lang="ar-YE" sz="1400" b="1" i="1" dirty="0">
              <a:solidFill>
                <a:srgbClr val="00B5F8"/>
              </a:solidFill>
              <a:ea typeface="Majalla UI"/>
              <a:cs typeface="Majalla UI"/>
            </a:endParaRPr>
          </a:p>
          <a:p>
            <a:pPr algn="ctr"/>
            <a:r>
              <a:rPr lang="en-US" sz="1400" i="1" dirty="0" smtClean="0">
                <a:solidFill>
                  <a:srgbClr val="00B5F8"/>
                </a:solidFill>
                <a:ea typeface="Majalla UI"/>
                <a:cs typeface="Majalla UI"/>
              </a:rPr>
              <a:t>Faculty </a:t>
            </a:r>
            <a:r>
              <a:rPr lang="en-US" sz="1400" i="1" dirty="0">
                <a:solidFill>
                  <a:srgbClr val="00B5F8"/>
                </a:solidFill>
                <a:ea typeface="Majalla UI"/>
                <a:cs typeface="Majalla UI"/>
              </a:rPr>
              <a:t>of Informatics </a:t>
            </a:r>
            <a:endParaRPr lang="en-US" sz="1400" i="1" dirty="0">
              <a:solidFill>
                <a:srgbClr val="00B5F8"/>
              </a:solidFill>
              <a:cs typeface="Arial" panose="020B0604020202020204" pitchFamily="34" charset="0"/>
            </a:endParaRPr>
          </a:p>
          <a:p>
            <a:pPr algn="ctr"/>
            <a:r>
              <a:rPr lang="en-US" sz="1400" i="1" dirty="0" err="1" smtClean="0">
                <a:solidFill>
                  <a:srgbClr val="00B5F8"/>
                </a:solidFill>
                <a:ea typeface="Majalla UI"/>
                <a:cs typeface="Majalla UI"/>
              </a:rPr>
              <a:t>Midocean</a:t>
            </a:r>
            <a:r>
              <a:rPr lang="en-US" sz="1400" i="1" dirty="0" smtClean="0">
                <a:solidFill>
                  <a:srgbClr val="00B5F8"/>
                </a:solidFill>
                <a:ea typeface="Majalla UI"/>
                <a:cs typeface="Majalla UI"/>
              </a:rPr>
              <a:t> </a:t>
            </a:r>
            <a:r>
              <a:rPr lang="en-US" sz="1400" i="1" dirty="0">
                <a:solidFill>
                  <a:srgbClr val="00B5F8"/>
                </a:solidFill>
                <a:ea typeface="Majalla UI"/>
                <a:cs typeface="Majalla UI"/>
              </a:rPr>
              <a:t>University  </a:t>
            </a:r>
          </a:p>
        </p:txBody>
      </p:sp>
      <p:pic>
        <p:nvPicPr>
          <p:cNvPr id="15" name="صورة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57800" y="2294793"/>
            <a:ext cx="6008804" cy="21568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6" name="Rectangle: Rounded Corners 9">
            <a:extLst>
              <a:ext uri="{FF2B5EF4-FFF2-40B4-BE49-F238E27FC236}">
                <a16:creationId xmlns:a16="http://schemas.microsoft.com/office/drawing/2014/main" xmlns="" id="{844810E4-E8A9-2051-4D02-31024B944D7B}"/>
              </a:ext>
            </a:extLst>
          </p:cNvPr>
          <p:cNvSpPr/>
          <p:nvPr/>
        </p:nvSpPr>
        <p:spPr>
          <a:xfrm>
            <a:off x="41093" y="6045946"/>
            <a:ext cx="5411194" cy="51283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2000" b="1" dirty="0" err="1">
                <a:solidFill>
                  <a:srgbClr val="84492B"/>
                </a:solidFill>
                <a:latin typeface="Andalus" panose="02020603050405020304" pitchFamily="18" charset="-78"/>
                <a:cs typeface="Andalus" panose="02020603050405020304" pitchFamily="18" charset="-78"/>
              </a:rPr>
              <a:t>CyberSecurity</a:t>
            </a:r>
            <a:r>
              <a:rPr lang="en-US" sz="2000" b="1" dirty="0">
                <a:solidFill>
                  <a:srgbClr val="84492B"/>
                </a:solidFill>
                <a:latin typeface="Andalus" panose="02020603050405020304" pitchFamily="18" charset="-78"/>
                <a:cs typeface="Andalus" panose="02020603050405020304" pitchFamily="18" charset="-78"/>
              </a:rPr>
              <a:t> Fundamentals </a:t>
            </a:r>
            <a:r>
              <a:rPr lang="en-US" sz="2000" b="1" dirty="0">
                <a:solidFill>
                  <a:srgbClr val="00B0F0"/>
                </a:solidFill>
                <a:latin typeface="Andalus" panose="02020603050405020304" pitchFamily="18" charset="-78"/>
                <a:cs typeface="Andalus" panose="02020603050405020304" pitchFamily="18" charset="-78"/>
              </a:rPr>
              <a:t>(CYB6</a:t>
            </a:r>
            <a:r>
              <a:rPr lang="ar-YE" sz="2000" b="1" dirty="0">
                <a:solidFill>
                  <a:srgbClr val="00B0F0"/>
                </a:solidFill>
                <a:latin typeface="Andalus" panose="02020603050405020304" pitchFamily="18" charset="-78"/>
                <a:cs typeface="Andalus" panose="02020603050405020304" pitchFamily="18" charset="-78"/>
              </a:rPr>
              <a:t>7</a:t>
            </a:r>
            <a:r>
              <a:rPr lang="en-US" sz="2000" b="1" dirty="0">
                <a:solidFill>
                  <a:srgbClr val="00B0F0"/>
                </a:solidFill>
                <a:latin typeface="Andalus" panose="02020603050405020304" pitchFamily="18" charset="-78"/>
                <a:cs typeface="Andalus" panose="02020603050405020304" pitchFamily="18" charset="-78"/>
              </a:rPr>
              <a:t>0</a:t>
            </a:r>
            <a:r>
              <a:rPr lang="en-US" sz="2000" b="1" dirty="0" smtClean="0">
                <a:solidFill>
                  <a:srgbClr val="00B0F0"/>
                </a:solidFill>
                <a:latin typeface="Andalus" panose="02020603050405020304" pitchFamily="18" charset="-78"/>
                <a:cs typeface="Andalus" panose="02020603050405020304" pitchFamily="18" charset="-78"/>
              </a:rPr>
              <a:t>)</a:t>
            </a:r>
            <a:endParaRPr lang="ar-YE" sz="2000" b="1" dirty="0">
              <a:solidFill>
                <a:srgbClr val="35A8E0"/>
              </a:solidFill>
              <a:latin typeface="Times New Roman" panose="02020603050405020304" pitchFamily="18" charset="0"/>
              <a:cs typeface="Times New Roman" panose="02020603050405020304" pitchFamily="18" charset="0"/>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77399" y="5902683"/>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1" name="Title 1"/>
          <p:cNvSpPr txBox="1">
            <a:spLocks/>
          </p:cNvSpPr>
          <p:nvPr/>
        </p:nvSpPr>
        <p:spPr>
          <a:xfrm>
            <a:off x="5452286" y="1290762"/>
            <a:ext cx="6739713" cy="943209"/>
          </a:xfrm>
          <a:prstGeom prst="rect">
            <a:avLst/>
          </a:prstGeom>
          <a:extLst/>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100" b="1" i="1" dirty="0">
              <a:solidFill>
                <a:prstClr val="white"/>
              </a:solidFill>
              <a:ea typeface="Majalla UI"/>
              <a:cs typeface="Majalla UI"/>
            </a:endParaRPr>
          </a:p>
          <a:p>
            <a:pPr algn="ctr"/>
            <a:r>
              <a:rPr lang="en-US" sz="2400" b="1" dirty="0" smtClean="0">
                <a:solidFill>
                  <a:srgbClr val="FF9518"/>
                </a:solidFill>
                <a:latin typeface="Andalus" panose="02020603050405020304" pitchFamily="18" charset="-78"/>
                <a:cs typeface="Andalus" panose="02020603050405020304" pitchFamily="18" charset="-78"/>
              </a:rPr>
              <a:t>Lecture: #</a:t>
            </a:r>
            <a:r>
              <a:rPr lang="en-US" sz="2400" b="1" dirty="0" smtClean="0">
                <a:solidFill>
                  <a:srgbClr val="FF9518"/>
                </a:solidFill>
                <a:latin typeface="Andalus" panose="02020603050405020304" pitchFamily="18" charset="-78"/>
                <a:cs typeface="Andalus" panose="02020603050405020304" pitchFamily="18" charset="-78"/>
              </a:rPr>
              <a:t>0</a:t>
            </a:r>
            <a:r>
              <a:rPr lang="en-US" sz="2400" b="1" dirty="0">
                <a:solidFill>
                  <a:srgbClr val="FF9518"/>
                </a:solidFill>
                <a:latin typeface="Andalus" panose="02020603050405020304" pitchFamily="18" charset="-78"/>
                <a:cs typeface="Andalus" panose="02020603050405020304" pitchFamily="18" charset="-78"/>
              </a:rPr>
              <a:t>6</a:t>
            </a:r>
            <a:endParaRPr lang="en-US" sz="3200" b="1" dirty="0" smtClean="0">
              <a:solidFill>
                <a:srgbClr val="FF9518"/>
              </a:solidFill>
              <a:latin typeface="Andalus" panose="02020603050405020304" pitchFamily="18" charset="-78"/>
              <a:cs typeface="Andalus" panose="02020603050405020304" pitchFamily="18" charset="-78"/>
            </a:endParaRPr>
          </a:p>
          <a:p>
            <a:pPr algn="ctr"/>
            <a:r>
              <a:rPr lang="en-US" sz="3200" b="1" dirty="0">
                <a:solidFill>
                  <a:srgbClr val="84492B"/>
                </a:solidFill>
                <a:latin typeface="Andalus" panose="02020603050405020304" pitchFamily="18" charset="-78"/>
                <a:cs typeface="Andalus" panose="02020603050405020304" pitchFamily="18" charset="-78"/>
              </a:rPr>
              <a:t>Securing Your Computers</a:t>
            </a:r>
          </a:p>
          <a:p>
            <a:pPr algn="ctr"/>
            <a:r>
              <a:rPr lang="en-US" sz="3200" b="1" dirty="0" smtClean="0">
                <a:solidFill>
                  <a:srgbClr val="84492B"/>
                </a:solidFill>
                <a:latin typeface="Andalus" panose="02020603050405020304" pitchFamily="18" charset="-78"/>
                <a:cs typeface="Andalus" panose="02020603050405020304" pitchFamily="18" charset="-78"/>
              </a:rPr>
              <a:t> </a:t>
            </a:r>
            <a:endParaRPr lang="en-US" sz="3200" b="1" dirty="0">
              <a:solidFill>
                <a:srgbClr val="84492B"/>
              </a:solidFill>
              <a:latin typeface="Andalus" panose="02020603050405020304" pitchFamily="18" charset="-78"/>
              <a:cs typeface="Andalus" panose="02020603050405020304" pitchFamily="18" charset="-78"/>
            </a:endParaRPr>
          </a:p>
          <a:p>
            <a:pPr algn="ctr"/>
            <a:r>
              <a:rPr lang="en-US" sz="3200" b="1" dirty="0">
                <a:solidFill>
                  <a:srgbClr val="84492B"/>
                </a:solidFill>
                <a:latin typeface="Andalus" panose="02020603050405020304" pitchFamily="18" charset="-78"/>
                <a:cs typeface="Andalus" panose="02020603050405020304" pitchFamily="18" charset="-78"/>
              </a:rPr>
              <a:t/>
            </a:r>
            <a:br>
              <a:rPr lang="en-US" sz="3200" b="1" dirty="0">
                <a:solidFill>
                  <a:srgbClr val="84492B"/>
                </a:solidFill>
                <a:latin typeface="Andalus" panose="02020603050405020304" pitchFamily="18" charset="-78"/>
                <a:cs typeface="Andalus" panose="02020603050405020304" pitchFamily="18" charset="-78"/>
              </a:rPr>
            </a:br>
            <a:r>
              <a:rPr lang="en-US" sz="2000" dirty="0" smtClean="0">
                <a:solidFill>
                  <a:prstClr val="black"/>
                </a:solidFill>
              </a:rPr>
              <a:t/>
            </a:r>
            <a:br>
              <a:rPr lang="en-US" sz="2000" dirty="0" smtClean="0">
                <a:solidFill>
                  <a:prstClr val="black"/>
                </a:solidFill>
              </a:rPr>
            </a:br>
            <a:endParaRPr lang="en-US" sz="3600" dirty="0">
              <a:solidFill>
                <a:srgbClr val="FFC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041197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smtClean="0">
                <a:solidFill>
                  <a:prstClr val="black"/>
                </a:solidFill>
                <a:latin typeface="Agency FB" panose="020B0503020202020204" pitchFamily="34" charset="0"/>
                <a:cs typeface="Arial" panose="020B0604020202020204" pitchFamily="34" charset="0"/>
              </a:rPr>
              <a:t>Outline</a:t>
            </a:r>
            <a:endParaRPr lang="en-US" sz="3200" b="1" dirty="0">
              <a:solidFill>
                <a:prstClr val="black"/>
              </a:solidFill>
              <a:latin typeface="Agency FB" panose="020B0503020202020204" pitchFamily="34" charset="0"/>
              <a:cs typeface="Arial" panose="020B0604020202020204" pitchFamily="34" charset="0"/>
            </a:endParaRP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a:t>
            </a:fld>
            <a:endParaRPr lang="en-US" dirty="0">
              <a:solidFill>
                <a:prstClr val="black"/>
              </a:solidFill>
            </a:endParaRPr>
          </a:p>
        </p:txBody>
      </p:sp>
      <p:sp>
        <p:nvSpPr>
          <p:cNvPr id="16" name="TextBox 15"/>
          <p:cNvSpPr txBox="1"/>
          <p:nvPr/>
        </p:nvSpPr>
        <p:spPr>
          <a:xfrm>
            <a:off x="1450683" y="1396695"/>
            <a:ext cx="9025406" cy="506292"/>
          </a:xfrm>
          <a:prstGeom prst="rect">
            <a:avLst/>
          </a:prstGeom>
          <a:noFill/>
        </p:spPr>
        <p:txBody>
          <a:bodyPr wrap="square" rtlCol="0">
            <a:spAutoFit/>
          </a:bodyPr>
          <a:lstStyle/>
          <a:p>
            <a:pPr marL="280988" lvl="2">
              <a:lnSpc>
                <a:spcPct val="150000"/>
              </a:lnSpc>
              <a:defRPr/>
            </a:pPr>
            <a:r>
              <a:rPr lang="en-US" sz="2000" b="1" i="1" dirty="0">
                <a:solidFill>
                  <a:srgbClr val="FF0000"/>
                </a:solidFill>
              </a:rPr>
              <a:t>Securing Your Computers</a:t>
            </a:r>
          </a:p>
        </p:txBody>
      </p:sp>
      <p:graphicFrame>
        <p:nvGraphicFramePr>
          <p:cNvPr id="18" name="Content Placeholder 2" descr="SmartArt object">
            <a:extLst>
              <a:ext uri="{FF2B5EF4-FFF2-40B4-BE49-F238E27FC236}">
                <a16:creationId xmlns="" xmlns:a16="http://schemas.microsoft.com/office/drawing/2014/main" xmlns:lc="http://schemas.openxmlformats.org/drawingml/2006/lockedCanvas" id="{A1342CC9-B5BC-4EE6-A03F-6501ED7CC4CC}"/>
              </a:ext>
            </a:extLst>
          </p:cNvPr>
          <p:cNvGraphicFramePr>
            <a:graphicFrameLocks/>
          </p:cNvGraphicFramePr>
          <p:nvPr>
            <p:extLst>
              <p:ext uri="{D42A27DB-BD31-4B8C-83A1-F6EECF244321}">
                <p14:modId xmlns:p14="http://schemas.microsoft.com/office/powerpoint/2010/main" val="1915990825"/>
              </p:ext>
            </p:extLst>
          </p:nvPr>
        </p:nvGraphicFramePr>
        <p:xfrm>
          <a:off x="651740" y="2297684"/>
          <a:ext cx="10817088" cy="35306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467323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a:t>
            </a:fld>
            <a:endParaRPr lang="en-US" dirty="0">
              <a:solidFill>
                <a:prstClr val="black"/>
              </a:solidFill>
            </a:endParaRPr>
          </a:p>
        </p:txBody>
      </p:sp>
      <p:pic>
        <p:nvPicPr>
          <p:cNvPr id="17" name="Content Placeholder 4">
            <a:extLst>
              <a:ext uri="{FF2B5EF4-FFF2-40B4-BE49-F238E27FC236}">
                <a16:creationId xmlns="" xmlns:a16="http://schemas.microsoft.com/office/drawing/2014/main" xmlns:lc="http://schemas.openxmlformats.org/drawingml/2006/lockedCanvas" id="{855A0B5F-7207-4A19-BD90-A31C13462E1B}"/>
              </a:ext>
            </a:extLst>
          </p:cNvPr>
          <p:cNvPicPr>
            <a:picLocks noGrp="1" noChangeAspect="1"/>
          </p:cNvPicPr>
          <p:nvPr/>
        </p:nvPicPr>
        <p:blipFill>
          <a:blip r:embed="rId5"/>
          <a:stretch>
            <a:fillRect/>
          </a:stretch>
        </p:blipFill>
        <p:spPr>
          <a:xfrm>
            <a:off x="9480343" y="2206921"/>
            <a:ext cx="2491638" cy="2250780"/>
          </a:xfrm>
          <a:prstGeom prst="rect">
            <a:avLst/>
          </a:prstGeom>
          <a:effectLst>
            <a:softEdge rad="127000"/>
          </a:effectLst>
        </p:spPr>
      </p:pic>
      <p:sp>
        <p:nvSpPr>
          <p:cNvPr id="19" name="Content Placeholder 3">
            <a:extLst>
              <a:ext uri="{FF2B5EF4-FFF2-40B4-BE49-F238E27FC236}">
                <a16:creationId xmlns="" xmlns:a16="http://schemas.microsoft.com/office/drawing/2014/main" xmlns:lc="http://schemas.openxmlformats.org/drawingml/2006/lockedCanvas" id="{D936BD68-E32D-4248-8160-059980CFD74A}"/>
              </a:ext>
            </a:extLst>
          </p:cNvPr>
          <p:cNvSpPr>
            <a:spLocks noGrp="1"/>
          </p:cNvSpPr>
          <p:nvPr/>
        </p:nvSpPr>
        <p:spPr>
          <a:xfrm>
            <a:off x="1059749" y="1759939"/>
            <a:ext cx="8121787" cy="3749040"/>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450850" indent="-450850" algn="just">
              <a:lnSpc>
                <a:spcPct val="150000"/>
              </a:lnSpc>
              <a:buFont typeface="Wingdings" panose="05000000000000000000" pitchFamily="2" charset="2"/>
              <a:buChar char="Ø"/>
            </a:pPr>
            <a:r>
              <a:rPr lang="en-US" dirty="0">
                <a:effectLst/>
                <a:latin typeface="Calibri" panose="020F0502020204030204" pitchFamily="34" charset="0"/>
                <a:ea typeface="Calibri" panose="020F0502020204030204" pitchFamily="34" charset="0"/>
                <a:cs typeface="Arial" panose="020B0604020202020204" pitchFamily="34" charset="0"/>
              </a:rPr>
              <a:t>Computers have become the most integral parts of our day to day life. </a:t>
            </a:r>
          </a:p>
          <a:p>
            <a:pPr marL="450850" indent="-450850" algn="just">
              <a:lnSpc>
                <a:spcPct val="150000"/>
              </a:lnSpc>
              <a:buFont typeface="Wingdings" panose="05000000000000000000" pitchFamily="2" charset="2"/>
              <a:buChar char="Ø"/>
            </a:pPr>
            <a:r>
              <a:rPr lang="en-US" dirty="0">
                <a:effectLst/>
                <a:latin typeface="Calibri" panose="020F0502020204030204" pitchFamily="34" charset="0"/>
                <a:ea typeface="Calibri" panose="020F0502020204030204" pitchFamily="34" charset="0"/>
                <a:cs typeface="Arial" panose="020B0604020202020204" pitchFamily="34" charset="0"/>
              </a:rPr>
              <a:t>We use computers so extensively that our personal and public matters and activities are fully under the influence of computers.</a:t>
            </a:r>
          </a:p>
          <a:p>
            <a:pPr marL="450850" indent="-450850" algn="just">
              <a:lnSpc>
                <a:spcPct val="150000"/>
              </a:lnSpc>
              <a:buFont typeface="Wingdings" panose="05000000000000000000" pitchFamily="2" charset="2"/>
              <a:buChar char="Ø"/>
            </a:pPr>
            <a:r>
              <a:rPr lang="en-US" dirty="0">
                <a:effectLst/>
                <a:latin typeface="Calibri" panose="020F0502020204030204" pitchFamily="34" charset="0"/>
                <a:ea typeface="Calibri" panose="020F0502020204030204" pitchFamily="34" charset="0"/>
                <a:cs typeface="Arial" panose="020B0604020202020204" pitchFamily="34" charset="0"/>
              </a:rPr>
              <a:t>We communicate through computers, we buy through computers, we sale through computers, we travel with the help of computer-based systems, we work through computers, we are paid through computers, and even we order our food through computers. </a:t>
            </a:r>
          </a:p>
          <a:p>
            <a:pPr marL="450850" indent="-450850" algn="just">
              <a:lnSpc>
                <a:spcPct val="150000"/>
              </a:lnSpc>
              <a:buFont typeface="Wingdings" panose="05000000000000000000" pitchFamily="2" charset="2"/>
              <a:buChar char="Ø"/>
            </a:pPr>
            <a:endParaRPr lang="en-US" dirty="0"/>
          </a:p>
        </p:txBody>
      </p:sp>
    </p:spTree>
    <p:extLst>
      <p:ext uri="{BB962C8B-B14F-4D97-AF65-F5344CB8AC3E}">
        <p14:creationId xmlns:p14="http://schemas.microsoft.com/office/powerpoint/2010/main" val="20801377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a:t>
            </a:fld>
            <a:endParaRPr lang="en-US" dirty="0">
              <a:solidFill>
                <a:prstClr val="black"/>
              </a:solidFill>
            </a:endParaRPr>
          </a:p>
        </p:txBody>
      </p:sp>
      <p:pic>
        <p:nvPicPr>
          <p:cNvPr id="17" name="Content Placeholder 4">
            <a:extLst>
              <a:ext uri="{FF2B5EF4-FFF2-40B4-BE49-F238E27FC236}">
                <a16:creationId xmlns="" xmlns:a16="http://schemas.microsoft.com/office/drawing/2014/main" xmlns:lc="http://schemas.openxmlformats.org/drawingml/2006/lockedCanvas" id="{855A0B5F-7207-4A19-BD90-A31C13462E1B}"/>
              </a:ext>
            </a:extLst>
          </p:cNvPr>
          <p:cNvPicPr>
            <a:picLocks noGrp="1" noChangeAspect="1"/>
          </p:cNvPicPr>
          <p:nvPr/>
        </p:nvPicPr>
        <p:blipFill>
          <a:blip r:embed="rId5"/>
          <a:stretch>
            <a:fillRect/>
          </a:stretch>
        </p:blipFill>
        <p:spPr>
          <a:xfrm>
            <a:off x="9480343" y="2206921"/>
            <a:ext cx="2491638" cy="2250780"/>
          </a:xfrm>
          <a:prstGeom prst="rect">
            <a:avLst/>
          </a:prstGeom>
          <a:effectLst>
            <a:softEdge rad="12700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1059749" y="1754762"/>
            <a:ext cx="8365316" cy="4330335"/>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354013" indent="-354013" algn="just">
              <a:spcBef>
                <a:spcPts val="0"/>
              </a:spcBef>
              <a:spcAft>
                <a:spcPts val="1200"/>
              </a:spcAft>
              <a:buFont typeface="Wingdings" panose="05000000000000000000" pitchFamily="2" charset="2"/>
              <a:buChar char="Ø"/>
            </a:pPr>
            <a:r>
              <a:rPr lang="en-US" dirty="0" smtClean="0">
                <a:latin typeface="Calibri" panose="020F0502020204030204" pitchFamily="34" charset="0"/>
                <a:ea typeface="Calibri" panose="020F0502020204030204" pitchFamily="34" charset="0"/>
                <a:cs typeface="Arial" panose="020B0604020202020204" pitchFamily="34" charset="0"/>
              </a:rPr>
              <a:t>The computers have drastically changed the way we lived our lives a few decades back. </a:t>
            </a:r>
          </a:p>
          <a:p>
            <a:pPr marL="354013" indent="-354013" algn="just">
              <a:spcBef>
                <a:spcPts val="0"/>
              </a:spcBef>
              <a:spcAft>
                <a:spcPts val="1200"/>
              </a:spcAft>
              <a:buFont typeface="Wingdings" panose="05000000000000000000" pitchFamily="2" charset="2"/>
              <a:buChar char="Ø"/>
            </a:pPr>
            <a:r>
              <a:rPr lang="en-US" dirty="0" smtClean="0">
                <a:latin typeface="Calibri" panose="020F0502020204030204" pitchFamily="34" charset="0"/>
                <a:ea typeface="Calibri" panose="020F0502020204030204" pitchFamily="34" charset="0"/>
                <a:cs typeface="Arial" panose="020B0604020202020204" pitchFamily="34" charset="0"/>
              </a:rPr>
              <a:t>In the 1970s when the first microprocessor was developed, nobody thought of that chip to influence the way it has done in today’s modern life. </a:t>
            </a:r>
          </a:p>
          <a:p>
            <a:pPr marL="354013" indent="-354013" algn="just">
              <a:spcBef>
                <a:spcPts val="0"/>
              </a:spcBef>
              <a:spcAft>
                <a:spcPts val="1200"/>
              </a:spcAft>
              <a:buFont typeface="Wingdings" panose="05000000000000000000" pitchFamily="2" charset="2"/>
              <a:buChar char="Ø"/>
            </a:pPr>
            <a:r>
              <a:rPr lang="en-US" dirty="0" smtClean="0">
                <a:latin typeface="Calibri" panose="020F0502020204030204" pitchFamily="34" charset="0"/>
                <a:ea typeface="Calibri" panose="020F0502020204030204" pitchFamily="34" charset="0"/>
                <a:cs typeface="Arial" panose="020B0604020202020204" pitchFamily="34" charset="0"/>
              </a:rPr>
              <a:t>After the development of internet and worldwide web, the influence of computers has become eminent on all fields and activities of life. </a:t>
            </a:r>
          </a:p>
          <a:p>
            <a:pPr marL="354013" indent="-354013" algn="just">
              <a:spcBef>
                <a:spcPts val="0"/>
              </a:spcBef>
              <a:spcAft>
                <a:spcPts val="1200"/>
              </a:spcAft>
              <a:buFont typeface="Wingdings" panose="05000000000000000000" pitchFamily="2" charset="2"/>
              <a:buChar char="Ø"/>
            </a:pPr>
            <a:r>
              <a:rPr lang="en-US" dirty="0" smtClean="0">
                <a:latin typeface="Calibri" panose="020F0502020204030204" pitchFamily="34" charset="0"/>
                <a:ea typeface="Calibri" panose="020F0502020204030204" pitchFamily="34" charset="0"/>
                <a:cs typeface="Arial" panose="020B0604020202020204" pitchFamily="34" charset="0"/>
              </a:rPr>
              <a:t>As the dependency of the people on computers increased, the issues with security of the computer expanded exponentially.</a:t>
            </a:r>
          </a:p>
          <a:p>
            <a:pPr marL="354013" indent="-354013" algn="just">
              <a:spcBef>
                <a:spcPts val="0"/>
              </a:spcBef>
              <a:spcAft>
                <a:spcPts val="1200"/>
              </a:spcAft>
              <a:buFont typeface="Wingdings" panose="05000000000000000000" pitchFamily="2" charset="2"/>
              <a:buChar char="Ø"/>
            </a:pPr>
            <a:r>
              <a:rPr lang="en-US" dirty="0" smtClean="0">
                <a:latin typeface="Calibri" panose="020F0502020204030204" pitchFamily="34" charset="0"/>
                <a:ea typeface="Calibri" panose="020F0502020204030204" pitchFamily="34" charset="0"/>
                <a:cs typeface="Arial" panose="020B0604020202020204" pitchFamily="34" charset="0"/>
              </a:rPr>
              <a:t>No one was aware of the </a:t>
            </a:r>
            <a:r>
              <a:rPr lang="en-US"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dark side of the impact of computer </a:t>
            </a:r>
            <a:r>
              <a:rPr lang="en-US" dirty="0" smtClean="0">
                <a:latin typeface="Calibri" panose="020F0502020204030204" pitchFamily="34" charset="0"/>
                <a:ea typeface="Calibri" panose="020F0502020204030204" pitchFamily="34" charset="0"/>
                <a:cs typeface="Arial" panose="020B0604020202020204" pitchFamily="34" charset="0"/>
              </a:rPr>
              <a:t>till the </a:t>
            </a:r>
            <a:r>
              <a:rPr lang="en-US" u="sng" dirty="0" smtClean="0">
                <a:latin typeface="Calibri" panose="020F0502020204030204" pitchFamily="34" charset="0"/>
                <a:ea typeface="Calibri" panose="020F0502020204030204" pitchFamily="34" charset="0"/>
                <a:cs typeface="Arial" panose="020B0604020202020204" pitchFamily="34" charset="0"/>
              </a:rPr>
              <a:t>first malicious program</a:t>
            </a:r>
            <a:r>
              <a:rPr lang="en-US" dirty="0" smtClean="0">
                <a:latin typeface="Calibri" panose="020F0502020204030204" pitchFamily="34" charset="0"/>
                <a:ea typeface="Calibri" panose="020F0502020204030204" pitchFamily="34" charset="0"/>
                <a:cs typeface="Arial" panose="020B0604020202020204" pitchFamily="34" charset="0"/>
              </a:rPr>
              <a:t> hit the internet </a:t>
            </a:r>
            <a:r>
              <a:rPr lang="en-US" u="sng" dirty="0" smtClean="0">
                <a:latin typeface="Calibri" panose="020F0502020204030204" pitchFamily="34" charset="0"/>
                <a:ea typeface="Calibri" panose="020F0502020204030204" pitchFamily="34" charset="0"/>
                <a:cs typeface="Arial" panose="020B0604020202020204" pitchFamily="34" charset="0"/>
              </a:rPr>
              <a:t>resulting huge losses to the public lives and businesses</a:t>
            </a:r>
            <a:r>
              <a:rPr lang="en-US" dirty="0" smtClean="0">
                <a:latin typeface="Calibri" panose="020F0502020204030204" pitchFamily="34" charset="0"/>
                <a:ea typeface="Calibri" panose="020F0502020204030204" pitchFamily="34" charset="0"/>
                <a:cs typeface="Arial" panose="020B0604020202020204" pitchFamily="34" charset="0"/>
              </a:rPr>
              <a:t>. </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08833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a:t>
            </a:fld>
            <a:endParaRPr lang="en-US" dirty="0">
              <a:solidFill>
                <a:prstClr val="black"/>
              </a:solidFill>
            </a:endParaRPr>
          </a:p>
        </p:txBody>
      </p:sp>
      <p:pic>
        <p:nvPicPr>
          <p:cNvPr id="17" name="Content Placeholder 4">
            <a:extLst>
              <a:ext uri="{FF2B5EF4-FFF2-40B4-BE49-F238E27FC236}">
                <a16:creationId xmlns="" xmlns:a16="http://schemas.microsoft.com/office/drawing/2014/main" xmlns:lc="http://schemas.openxmlformats.org/drawingml/2006/lockedCanvas" id="{855A0B5F-7207-4A19-BD90-A31C13462E1B}"/>
              </a:ext>
            </a:extLst>
          </p:cNvPr>
          <p:cNvPicPr>
            <a:picLocks noGrp="1" noChangeAspect="1"/>
          </p:cNvPicPr>
          <p:nvPr/>
        </p:nvPicPr>
        <p:blipFill>
          <a:blip r:embed="rId5"/>
          <a:stretch>
            <a:fillRect/>
          </a:stretch>
        </p:blipFill>
        <p:spPr>
          <a:xfrm>
            <a:off x="9480343" y="2206921"/>
            <a:ext cx="2491638" cy="2250780"/>
          </a:xfrm>
          <a:prstGeom prst="rect">
            <a:avLst/>
          </a:prstGeom>
          <a:effectLst>
            <a:softEdge rad="12700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1073817" y="1673034"/>
            <a:ext cx="8085068" cy="42012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6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demand for the security of computers started increasing exponentially in the modern field of information technology.</a:t>
            </a:r>
          </a:p>
          <a:p>
            <a:pPr algn="just">
              <a:lnSpc>
                <a:spcPct val="16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There are many kinds of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threats</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to </a:t>
            </a:r>
            <a:r>
              <a:rPr lang="en-US" sz="1800" u="sng" dirty="0" smtClean="0">
                <a:latin typeface="Calibri" panose="020F0502020204030204" pitchFamily="34" charset="0"/>
                <a:ea typeface="Calibri" panose="020F0502020204030204" pitchFamily="34" charset="0"/>
                <a:cs typeface="Arial" panose="020B0604020202020204" pitchFamily="34" charset="0"/>
              </a:rPr>
              <a:t>the computers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communication networks</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all physical infrastructures </a:t>
            </a:r>
            <a:r>
              <a:rPr lang="en-US" sz="1800" dirty="0" smtClean="0">
                <a:latin typeface="Calibri" panose="020F0502020204030204" pitchFamily="34" charset="0"/>
                <a:ea typeface="Calibri" panose="020F0502020204030204" pitchFamily="34" charset="0"/>
                <a:cs typeface="Arial" panose="020B0604020202020204" pitchFamily="34" charset="0"/>
              </a:rPr>
              <a:t>that use the power of computer for their operations. </a:t>
            </a:r>
          </a:p>
          <a:p>
            <a:pPr algn="just">
              <a:lnSpc>
                <a:spcPct val="16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threats to the computers </a:t>
            </a:r>
            <a:r>
              <a:rPr lang="en-US" sz="1800" dirty="0" smtClean="0">
                <a:latin typeface="Calibri" panose="020F0502020204030204" pitchFamily="34" charset="0"/>
                <a:ea typeface="Calibri" panose="020F0502020204030204" pitchFamily="34" charset="0"/>
                <a:cs typeface="Arial" panose="020B0604020202020204" pitchFamily="34" charset="0"/>
              </a:rPr>
              <a:t>can be divided into two major parts:</a:t>
            </a:r>
          </a:p>
          <a:p>
            <a:pPr marL="8001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Traditional physical security threats</a:t>
            </a:r>
          </a:p>
          <a:p>
            <a:pPr marL="8001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Cyber security threats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025533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6</a:t>
            </a:fld>
            <a:endParaRPr lang="en-US" dirty="0">
              <a:solidFill>
                <a:prstClr val="black"/>
              </a:solidFill>
            </a:endParaRPr>
          </a:p>
        </p:txBody>
      </p:sp>
      <p:pic>
        <p:nvPicPr>
          <p:cNvPr id="17" name="Content Placeholder 4">
            <a:extLst>
              <a:ext uri="{FF2B5EF4-FFF2-40B4-BE49-F238E27FC236}">
                <a16:creationId xmlns="" xmlns:a16="http://schemas.microsoft.com/office/drawing/2014/main" xmlns:lc="http://schemas.openxmlformats.org/drawingml/2006/lockedCanvas" id="{855A0B5F-7207-4A19-BD90-A31C13462E1B}"/>
              </a:ext>
            </a:extLst>
          </p:cNvPr>
          <p:cNvPicPr>
            <a:picLocks noGrp="1" noChangeAspect="1"/>
          </p:cNvPicPr>
          <p:nvPr/>
        </p:nvPicPr>
        <p:blipFill>
          <a:blip r:embed="rId5"/>
          <a:stretch>
            <a:fillRect/>
          </a:stretch>
        </p:blipFill>
        <p:spPr>
          <a:xfrm>
            <a:off x="9480343" y="2206921"/>
            <a:ext cx="2491638" cy="2250780"/>
          </a:xfrm>
          <a:prstGeom prst="rect">
            <a:avLst/>
          </a:prstGeom>
          <a:effectLst>
            <a:softEdge rad="12700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1073817" y="1741471"/>
            <a:ext cx="8243864" cy="42012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physical threat </a:t>
            </a:r>
            <a:r>
              <a:rPr lang="en-US" sz="1800" dirty="0" smtClean="0">
                <a:latin typeface="Calibri" panose="020F0502020204030204" pitchFamily="34" charset="0"/>
                <a:ea typeface="Calibri" panose="020F0502020204030204" pitchFamily="34" charset="0"/>
                <a:cs typeface="Arial" panose="020B0604020202020204" pitchFamily="34" charset="0"/>
              </a:rPr>
              <a:t>can be further classified into:</a:t>
            </a:r>
          </a:p>
          <a:p>
            <a:pPr marL="9144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Overt physical threats </a:t>
            </a:r>
          </a:p>
          <a:p>
            <a:pPr marL="9144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Covert physical threat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Similarly, 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cyber security threat </a:t>
            </a:r>
            <a:r>
              <a:rPr lang="en-US" sz="1800" dirty="0" smtClean="0">
                <a:latin typeface="Calibri" panose="020F0502020204030204" pitchFamily="34" charset="0"/>
                <a:ea typeface="Calibri" panose="020F0502020204030204" pitchFamily="34" charset="0"/>
                <a:cs typeface="Arial" panose="020B0604020202020204" pitchFamily="34" charset="0"/>
              </a:rPr>
              <a:t>can be classified into:</a:t>
            </a:r>
          </a:p>
          <a:p>
            <a:pPr marL="9144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Computer security</a:t>
            </a:r>
          </a:p>
          <a:p>
            <a:pPr marL="9144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Network security </a:t>
            </a:r>
          </a:p>
          <a:p>
            <a:pPr marL="9144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Data Security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206994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7</a:t>
            </a:fld>
            <a:endParaRPr lang="en-US" dirty="0">
              <a:solidFill>
                <a:prstClr val="black"/>
              </a:solidFill>
            </a:endParaRPr>
          </a:p>
        </p:txBody>
      </p:sp>
      <p:pic>
        <p:nvPicPr>
          <p:cNvPr id="17" name="Content Placeholder 4">
            <a:extLst>
              <a:ext uri="{FF2B5EF4-FFF2-40B4-BE49-F238E27FC236}">
                <a16:creationId xmlns="" xmlns:a16="http://schemas.microsoft.com/office/drawing/2014/main" xmlns:lc="http://schemas.openxmlformats.org/drawingml/2006/lockedCanvas" id="{855A0B5F-7207-4A19-BD90-A31C13462E1B}"/>
              </a:ext>
            </a:extLst>
          </p:cNvPr>
          <p:cNvPicPr>
            <a:picLocks noGrp="1" noChangeAspect="1"/>
          </p:cNvPicPr>
          <p:nvPr/>
        </p:nvPicPr>
        <p:blipFill>
          <a:blip r:embed="rId5"/>
          <a:stretch>
            <a:fillRect/>
          </a:stretch>
        </p:blipFill>
        <p:spPr>
          <a:xfrm>
            <a:off x="9480343" y="2206921"/>
            <a:ext cx="2491638" cy="2250780"/>
          </a:xfrm>
          <a:prstGeom prst="rect">
            <a:avLst/>
          </a:prstGeom>
          <a:effectLst>
            <a:softEdge rad="12700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1059749" y="1560163"/>
            <a:ext cx="7930324" cy="42012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this chapter, we are going to talk </a:t>
            </a:r>
            <a:r>
              <a:rPr lang="en-US" sz="1800" u="sng" dirty="0" smtClean="0">
                <a:latin typeface="Calibri" panose="020F0502020204030204" pitchFamily="34" charset="0"/>
                <a:ea typeface="Calibri" panose="020F0502020204030204" pitchFamily="34" charset="0"/>
                <a:cs typeface="Arial" panose="020B0604020202020204" pitchFamily="34" charset="0"/>
              </a:rPr>
              <a:t>about the how to secure your computer from the cyber threats</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From the beginning of cyber security threats, the number of hackers is increasing very fast. Hundreds of thousand hacker attacks take place annually on the internet. </a:t>
            </a:r>
          </a:p>
          <a:p>
            <a:pPr algn="just">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The list of the FBI’s most wanted cyber criminals is increasing continuously. </a:t>
            </a:r>
          </a:p>
          <a:p>
            <a:pPr algn="just">
              <a:lnSpc>
                <a:spcPct val="150000"/>
              </a:lnSpc>
            </a:pPr>
            <a:r>
              <a:rPr lang="en-US" sz="1800" dirty="0" smtClean="0">
                <a:latin typeface="Calibri" panose="020F0502020204030204" pitchFamily="34" charset="0"/>
                <a:ea typeface="Calibri" panose="020F0502020204030204" pitchFamily="34" charset="0"/>
                <a:cs typeface="Arial" panose="020B0604020202020204" pitchFamily="34" charset="0"/>
              </a:rPr>
              <a:t>The total number of cyber criminals included the most wanted list of the FBI expanded to 63 in the first month of 2019.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984104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8</a:t>
            </a:fld>
            <a:endParaRPr lang="en-US" dirty="0">
              <a:solidFill>
                <a:prstClr val="black"/>
              </a:solidFill>
            </a:endParaRPr>
          </a:p>
        </p:txBody>
      </p:sp>
      <p:pic>
        <p:nvPicPr>
          <p:cNvPr id="17" name="Content Placeholder 4">
            <a:extLst>
              <a:ext uri="{FF2B5EF4-FFF2-40B4-BE49-F238E27FC236}">
                <a16:creationId xmlns="" xmlns:a16="http://schemas.microsoft.com/office/drawing/2014/main" xmlns:lc="http://schemas.openxmlformats.org/drawingml/2006/lockedCanvas" id="{855A0B5F-7207-4A19-BD90-A31C13462E1B}"/>
              </a:ext>
            </a:extLst>
          </p:cNvPr>
          <p:cNvPicPr>
            <a:picLocks noGrp="1" noChangeAspect="1"/>
          </p:cNvPicPr>
          <p:nvPr/>
        </p:nvPicPr>
        <p:blipFill>
          <a:blip r:embed="rId5"/>
          <a:stretch>
            <a:fillRect/>
          </a:stretch>
        </p:blipFill>
        <p:spPr>
          <a:xfrm>
            <a:off x="9480343" y="2206921"/>
            <a:ext cx="2491638" cy="2250780"/>
          </a:xfrm>
          <a:prstGeom prst="rect">
            <a:avLst/>
          </a:prstGeom>
          <a:effectLst>
            <a:softEdge rad="12700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1059749" y="1610200"/>
            <a:ext cx="8277250" cy="42012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gravity of the cyber-attacks can be imagined by the latest statistics released by MacAfee Inc.</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According to the MacAfee research, the total loss due to cybercrimes worldwide was estimated at about $600 billion in 2017.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With the advancement in the technology, the hackers are also becoming so </a:t>
            </a:r>
            <a:r>
              <a:rPr lang="en-US" sz="1800" u="sng" dirty="0" smtClean="0">
                <a:latin typeface="Calibri" panose="020F0502020204030204" pitchFamily="34" charset="0"/>
                <a:ea typeface="Calibri" panose="020F0502020204030204" pitchFamily="34" charset="0"/>
                <a:cs typeface="Arial" panose="020B0604020202020204" pitchFamily="34" charset="0"/>
              </a:rPr>
              <a:t>sophisticated</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advanced in attacking the computers</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u="sng" dirty="0" smtClean="0">
                <a:latin typeface="Calibri" panose="020F0502020204030204" pitchFamily="34" charset="0"/>
                <a:ea typeface="Calibri" panose="020F0502020204030204" pitchFamily="34" charset="0"/>
                <a:cs typeface="Arial" panose="020B0604020202020204" pitchFamily="34" charset="0"/>
              </a:rPr>
              <a:t>Newer ideas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tools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techniques</a:t>
            </a:r>
            <a:r>
              <a:rPr lang="en-US" sz="1800" dirty="0" smtClean="0">
                <a:latin typeface="Calibri" panose="020F0502020204030204" pitchFamily="34" charset="0"/>
                <a:ea typeface="Calibri" panose="020F0502020204030204" pitchFamily="34" charset="0"/>
                <a:cs typeface="Arial" panose="020B0604020202020204" pitchFamily="34" charset="0"/>
              </a:rPr>
              <a:t> are being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applied by the hackers </a:t>
            </a:r>
            <a:r>
              <a:rPr lang="en-US" sz="1800" dirty="0" smtClean="0">
                <a:latin typeface="Calibri" panose="020F0502020204030204" pitchFamily="34" charset="0"/>
                <a:ea typeface="Calibri" panose="020F0502020204030204" pitchFamily="34" charset="0"/>
                <a:cs typeface="Arial" panose="020B0604020202020204" pitchFamily="34" charset="0"/>
              </a:rPr>
              <a:t>to damage the cyber environment.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503407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5" y="1117540"/>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Introduction</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9</a:t>
            </a:fld>
            <a:endParaRPr lang="en-US" dirty="0">
              <a:solidFill>
                <a:prstClr val="black"/>
              </a:solidFill>
            </a:endParaRPr>
          </a:p>
        </p:txBody>
      </p:sp>
      <p:pic>
        <p:nvPicPr>
          <p:cNvPr id="17" name="Content Placeholder 4">
            <a:extLst>
              <a:ext uri="{FF2B5EF4-FFF2-40B4-BE49-F238E27FC236}">
                <a16:creationId xmlns="" xmlns:a16="http://schemas.microsoft.com/office/drawing/2014/main" xmlns:lc="http://schemas.openxmlformats.org/drawingml/2006/lockedCanvas" id="{855A0B5F-7207-4A19-BD90-A31C13462E1B}"/>
              </a:ext>
            </a:extLst>
          </p:cNvPr>
          <p:cNvPicPr>
            <a:picLocks noGrp="1" noChangeAspect="1"/>
          </p:cNvPicPr>
          <p:nvPr/>
        </p:nvPicPr>
        <p:blipFill>
          <a:blip r:embed="rId5"/>
          <a:stretch>
            <a:fillRect/>
          </a:stretch>
        </p:blipFill>
        <p:spPr>
          <a:xfrm>
            <a:off x="9480343" y="2206921"/>
            <a:ext cx="2491638" cy="2250780"/>
          </a:xfrm>
          <a:prstGeom prst="rect">
            <a:avLst/>
          </a:prstGeom>
          <a:effectLst>
            <a:softEdge rad="12700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1059749" y="1374788"/>
            <a:ext cx="8433388" cy="43725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Let’s have a look at the major components used for securing our computers</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lvl="1" algn="just">
              <a:lnSpc>
                <a:spcPct val="100000"/>
              </a:lnSpc>
              <a:spcBef>
                <a:spcPts val="0"/>
              </a:spcBef>
              <a:spcAft>
                <a:spcPts val="1000"/>
              </a:spcAft>
              <a:buFont typeface="Wingdings" panose="05000000000000000000" pitchFamily="2" charset="2"/>
              <a:buChar char="§"/>
            </a:pPr>
            <a:r>
              <a:rPr lang="en-US" sz="2000" b="1" dirty="0" smtClean="0">
                <a:ea typeface="Times New Roman" panose="02020603050405020304" pitchFamily="18" charset="0"/>
                <a:cs typeface="Times New Roman" panose="02020603050405020304" pitchFamily="18" charset="0"/>
              </a:rPr>
              <a:t>Firewall Settings</a:t>
            </a:r>
          </a:p>
          <a:p>
            <a:pPr lvl="1" algn="just">
              <a:lnSpc>
                <a:spcPct val="100000"/>
              </a:lnSpc>
              <a:spcBef>
                <a:spcPts val="0"/>
              </a:spcBef>
              <a:spcAft>
                <a:spcPts val="1000"/>
              </a:spcAft>
              <a:buFont typeface="Wingdings" panose="05000000000000000000" pitchFamily="2" charset="2"/>
              <a:buChar char="§"/>
            </a:pPr>
            <a:r>
              <a:rPr lang="en-US" sz="2000" b="1" dirty="0" smtClean="0">
                <a:ea typeface="Times New Roman" panose="02020603050405020304" pitchFamily="18" charset="0"/>
                <a:cs typeface="Times New Roman" panose="02020603050405020304" pitchFamily="18" charset="0"/>
              </a:rPr>
              <a:t>Antivirus Software</a:t>
            </a:r>
          </a:p>
          <a:p>
            <a:pPr lvl="1" algn="just">
              <a:lnSpc>
                <a:spcPct val="100000"/>
              </a:lnSpc>
              <a:spcBef>
                <a:spcPts val="0"/>
              </a:spcBef>
              <a:spcAft>
                <a:spcPts val="1000"/>
              </a:spcAft>
              <a:buFont typeface="Wingdings" panose="05000000000000000000" pitchFamily="2" charset="2"/>
              <a:buChar char="§"/>
            </a:pPr>
            <a:r>
              <a:rPr lang="en-US" sz="2000" b="1" dirty="0" smtClean="0">
                <a:ea typeface="Times New Roman" panose="02020603050405020304" pitchFamily="18" charset="0"/>
                <a:cs typeface="Times New Roman" panose="02020603050405020304" pitchFamily="18" charset="0"/>
              </a:rPr>
              <a:t>Anti-Spyware Software</a:t>
            </a:r>
          </a:p>
          <a:p>
            <a:pPr lvl="1" algn="just">
              <a:lnSpc>
                <a:spcPct val="100000"/>
              </a:lnSpc>
              <a:spcBef>
                <a:spcPts val="0"/>
              </a:spcBef>
              <a:spcAft>
                <a:spcPts val="1000"/>
              </a:spcAft>
              <a:buFont typeface="Wingdings" panose="05000000000000000000" pitchFamily="2" charset="2"/>
              <a:buChar char="§"/>
            </a:pPr>
            <a:r>
              <a:rPr lang="en-US" sz="2000" b="1" dirty="0" smtClean="0">
                <a:ea typeface="Times New Roman" panose="02020603050405020304" pitchFamily="18" charset="0"/>
                <a:cs typeface="Times New Roman" panose="02020603050405020304" pitchFamily="18" charset="0"/>
              </a:rPr>
              <a:t>Anti-Spam Software </a:t>
            </a:r>
          </a:p>
          <a:p>
            <a:pPr lvl="1" algn="just">
              <a:lnSpc>
                <a:spcPct val="100000"/>
              </a:lnSpc>
              <a:spcBef>
                <a:spcPts val="0"/>
              </a:spcBef>
              <a:spcAft>
                <a:spcPts val="1000"/>
              </a:spcAft>
              <a:buFont typeface="Wingdings" panose="05000000000000000000" pitchFamily="2" charset="2"/>
              <a:buChar char="§"/>
            </a:pPr>
            <a:r>
              <a:rPr lang="en-US" sz="2000" b="1" dirty="0" smtClean="0">
                <a:ea typeface="Times New Roman" panose="02020603050405020304" pitchFamily="18" charset="0"/>
                <a:cs typeface="Times New Roman" panose="02020603050405020304" pitchFamily="18" charset="0"/>
              </a:rPr>
              <a:t>Security Updates </a:t>
            </a:r>
          </a:p>
          <a:p>
            <a:pPr lvl="1" algn="just">
              <a:lnSpc>
                <a:spcPct val="100000"/>
              </a:lnSpc>
              <a:spcBef>
                <a:spcPts val="0"/>
              </a:spcBef>
              <a:spcAft>
                <a:spcPts val="1000"/>
              </a:spcAft>
              <a:buFont typeface="Wingdings" panose="05000000000000000000" pitchFamily="2" charset="2"/>
              <a:buChar char="§"/>
            </a:pPr>
            <a:r>
              <a:rPr lang="en-US" sz="2000" b="1" dirty="0" smtClean="0">
                <a:ea typeface="Times New Roman" panose="02020603050405020304" pitchFamily="18" charset="0"/>
                <a:cs typeface="Times New Roman" panose="02020603050405020304" pitchFamily="18" charset="0"/>
              </a:rPr>
              <a:t>Secure Browsing Settings</a:t>
            </a:r>
          </a:p>
          <a:p>
            <a:pPr lvl="1" algn="just">
              <a:lnSpc>
                <a:spcPct val="100000"/>
              </a:lnSpc>
              <a:spcBef>
                <a:spcPts val="0"/>
              </a:spcBef>
              <a:spcAft>
                <a:spcPts val="1000"/>
              </a:spcAft>
              <a:buFont typeface="Wingdings" panose="05000000000000000000" pitchFamily="2" charset="2"/>
              <a:buChar char="§"/>
            </a:pPr>
            <a:r>
              <a:rPr lang="en-US" sz="2000" b="1" dirty="0" smtClean="0">
                <a:ea typeface="Times New Roman" panose="02020603050405020304" pitchFamily="18" charset="0"/>
                <a:cs typeface="Times New Roman" panose="02020603050405020304" pitchFamily="18" charset="0"/>
              </a:rPr>
              <a:t>Scan Devices before Data Transfer </a:t>
            </a:r>
          </a:p>
          <a:p>
            <a:pPr lvl="1" algn="just">
              <a:lnSpc>
                <a:spcPct val="100000"/>
              </a:lnSpc>
              <a:spcBef>
                <a:spcPts val="0"/>
              </a:spcBef>
              <a:spcAft>
                <a:spcPts val="1000"/>
              </a:spcAft>
              <a:buFont typeface="Wingdings" panose="05000000000000000000" pitchFamily="2" charset="2"/>
              <a:buChar char="§"/>
            </a:pPr>
            <a:r>
              <a:rPr lang="en-US" sz="2000" b="1" dirty="0" smtClean="0">
                <a:ea typeface="Times New Roman" panose="02020603050405020304" pitchFamily="18" charset="0"/>
                <a:cs typeface="Times New Roman" panose="02020603050405020304" pitchFamily="18" charset="0"/>
              </a:rPr>
              <a:t>Social Engineering Attack Precautions </a:t>
            </a:r>
          </a:p>
          <a:p>
            <a:pPr lvl="1" algn="just">
              <a:lnSpc>
                <a:spcPct val="100000"/>
              </a:lnSpc>
              <a:spcBef>
                <a:spcPts val="0"/>
              </a:spcBef>
              <a:spcAft>
                <a:spcPts val="1000"/>
              </a:spcAft>
              <a:buFont typeface="Wingdings" panose="05000000000000000000" pitchFamily="2" charset="2"/>
              <a:buChar char="§"/>
            </a:pPr>
            <a:r>
              <a:rPr lang="en-US" sz="2000" b="1" dirty="0" smtClean="0">
                <a:ea typeface="Times New Roman" panose="02020603050405020304" pitchFamily="18" charset="0"/>
                <a:cs typeface="Times New Roman" panose="02020603050405020304" pitchFamily="18" charset="0"/>
              </a:rPr>
              <a:t>Miscellaneous Tips</a:t>
            </a:r>
            <a:endParaRPr lang="en-US" sz="2000" b="1" dirty="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63341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Firewall Settings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10</a:t>
            </a:fld>
            <a:endParaRPr lang="en-US" dirty="0">
              <a:solidFill>
                <a:prstClr val="black"/>
              </a:solidFill>
            </a:endParaRPr>
          </a:p>
        </p:txBody>
      </p:sp>
      <p:pic>
        <p:nvPicPr>
          <p:cNvPr id="16" name="Picture 15" descr="Image result for Firewall free image">
            <a:extLst>
              <a:ext uri="{FF2B5EF4-FFF2-40B4-BE49-F238E27FC236}">
                <a16:creationId xmlns="" xmlns:a16="http://schemas.microsoft.com/office/drawing/2014/main" id="{9E8EFDB0-5AF7-4A72-A695-165DB774DEC0}"/>
              </a:ext>
            </a:extLst>
          </p:cNvPr>
          <p:cNvPicPr/>
          <p:nvPr/>
        </p:nvPicPr>
        <p:blipFill>
          <a:blip r:embed="rId5" cstate="print"/>
          <a:srcRect/>
          <a:stretch>
            <a:fillRect/>
          </a:stretch>
        </p:blipFill>
        <p:spPr bwMode="auto">
          <a:xfrm>
            <a:off x="9142682" y="1326689"/>
            <a:ext cx="2738144" cy="4245319"/>
          </a:xfrm>
          <a:prstGeom prst="rect">
            <a:avLst/>
          </a:prstGeom>
          <a:noFill/>
          <a:ln w="9525">
            <a:noFill/>
            <a:miter lim="800000"/>
            <a:headEnd/>
            <a:tailEnd/>
          </a:ln>
          <a:effectLst>
            <a:softEdge rad="304800"/>
          </a:effectLst>
        </p:spPr>
      </p:pic>
      <p:sp>
        <p:nvSpPr>
          <p:cNvPr id="18" name="Content Placeholder 3">
            <a:extLst>
              <a:ext uri="{FF2B5EF4-FFF2-40B4-BE49-F238E27FC236}">
                <a16:creationId xmlns="" xmlns:a16="http://schemas.microsoft.com/office/drawing/2014/main" id="{D936BD68-E32D-4248-8160-059980CFD74A}"/>
              </a:ext>
            </a:extLst>
          </p:cNvPr>
          <p:cNvSpPr txBox="1">
            <a:spLocks/>
          </p:cNvSpPr>
          <p:nvPr/>
        </p:nvSpPr>
        <p:spPr>
          <a:xfrm>
            <a:off x="1073818" y="1673034"/>
            <a:ext cx="8068864" cy="400677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Firewall</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is the </a:t>
            </a:r>
            <a:r>
              <a:rPr lang="en-US" sz="1800" u="sng" dirty="0" smtClean="0">
                <a:latin typeface="Calibri" panose="020F0502020204030204" pitchFamily="34" charset="0"/>
                <a:ea typeface="Calibri" panose="020F0502020204030204" pitchFamily="34" charset="0"/>
                <a:cs typeface="Arial" panose="020B0604020202020204" pitchFamily="34" charset="0"/>
              </a:rPr>
              <a:t>first line of defense for the computer</a:t>
            </a:r>
            <a:r>
              <a:rPr lang="en-US" sz="1800" dirty="0" smtClean="0">
                <a:latin typeface="Calibri" panose="020F0502020204030204" pitchFamily="34" charset="0"/>
                <a:ea typeface="Calibri" panose="020F0502020204030204" pitchFamily="34" charset="0"/>
                <a:cs typeface="Arial" panose="020B0604020202020204" pitchFamily="34" charset="0"/>
              </a:rPr>
              <a:t>, when it is connected through the internet or other networks.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firewall</a:t>
            </a:r>
            <a:r>
              <a:rPr lang="en-US" sz="1800" dirty="0" smtClean="0">
                <a:latin typeface="Calibri" panose="020F0502020204030204" pitchFamily="34" charset="0"/>
                <a:ea typeface="Calibri" panose="020F0502020204030204" pitchFamily="34" charset="0"/>
                <a:cs typeface="Arial" panose="020B0604020202020204" pitchFamily="34" charset="0"/>
              </a:rPr>
              <a:t> is a type of security software that is </a:t>
            </a:r>
            <a:r>
              <a:rPr lang="en-US" sz="1800" u="sng" dirty="0" smtClean="0">
                <a:latin typeface="Calibri" panose="020F0502020204030204" pitchFamily="34" charset="0"/>
                <a:ea typeface="Calibri" panose="020F0502020204030204" pitchFamily="34" charset="0"/>
                <a:cs typeface="Arial" panose="020B0604020202020204" pitchFamily="34" charset="0"/>
              </a:rPr>
              <a:t>able to check and monitor traffic coming from certain sources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u="sng" dirty="0" smtClean="0">
                <a:latin typeface="Calibri" panose="020F0502020204030204" pitchFamily="34" charset="0"/>
                <a:ea typeface="Calibri" panose="020F0502020204030204" pitchFamily="34" charset="0"/>
                <a:cs typeface="Arial" panose="020B0604020202020204" pitchFamily="34" charset="0"/>
              </a:rPr>
              <a:t>leaving for a certain ports </a:t>
            </a:r>
            <a:r>
              <a:rPr lang="en-US" sz="1800" dirty="0" smtClean="0">
                <a:latin typeface="Calibri" panose="020F0502020204030204" pitchFamily="34" charset="0"/>
                <a:ea typeface="Calibri" panose="020F0502020204030204" pitchFamily="34" charset="0"/>
                <a:cs typeface="Arial" panose="020B0604020202020204" pitchFamily="34" charset="0"/>
              </a:rPr>
              <a:t>or </a:t>
            </a:r>
            <a:r>
              <a:rPr lang="en-US" sz="1800" u="sng" dirty="0" smtClean="0">
                <a:latin typeface="Calibri" panose="020F0502020204030204" pitchFamily="34" charset="0"/>
                <a:ea typeface="Calibri" panose="020F0502020204030204" pitchFamily="34" charset="0"/>
                <a:cs typeface="Arial" panose="020B0604020202020204" pitchFamily="34" charset="0"/>
              </a:rPr>
              <a:t>destinations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Firewall software </a:t>
            </a:r>
            <a:r>
              <a:rPr lang="en-US" sz="1800" dirty="0" smtClean="0">
                <a:latin typeface="Calibri" panose="020F0502020204030204" pitchFamily="34" charset="0"/>
                <a:ea typeface="Calibri" panose="020F0502020204030204" pitchFamily="34" charset="0"/>
                <a:cs typeface="Arial" panose="020B0604020202020204" pitchFamily="34" charset="0"/>
              </a:rPr>
              <a:t>is used as the </a:t>
            </a:r>
            <a:r>
              <a:rPr lang="en-US" sz="1800" u="sng" dirty="0" smtClean="0">
                <a:latin typeface="Calibri" panose="020F0502020204030204" pitchFamily="34" charset="0"/>
                <a:ea typeface="Calibri" panose="020F0502020204030204" pitchFamily="34" charset="0"/>
                <a:cs typeface="Arial" panose="020B0604020202020204" pitchFamily="34" charset="0"/>
              </a:rPr>
              <a:t>first line of defense for any kind of security threat originating from the external sources </a:t>
            </a:r>
            <a:r>
              <a:rPr lang="en-US" sz="1800" dirty="0" smtClean="0">
                <a:latin typeface="Calibri" panose="020F0502020204030204" pitchFamily="34" charset="0"/>
                <a:ea typeface="Calibri" panose="020F0502020204030204" pitchFamily="34" charset="0"/>
                <a:cs typeface="Arial" panose="020B0604020202020204" pitchFamily="34" charset="0"/>
              </a:rPr>
              <a:t>in a connected environment.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It is also the </a:t>
            </a:r>
            <a:r>
              <a:rPr lang="en-US" sz="1800" u="sng" dirty="0" smtClean="0">
                <a:latin typeface="Calibri" panose="020F0502020204030204" pitchFamily="34" charset="0"/>
                <a:ea typeface="Calibri" panose="020F0502020204030204" pitchFamily="34" charset="0"/>
                <a:cs typeface="Arial" panose="020B0604020202020204" pitchFamily="34" charset="0"/>
              </a:rPr>
              <a:t>last security check-post for any traffic originating from your computer. </a:t>
            </a: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0845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Firewall Settings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11</a:t>
            </a:fld>
            <a:endParaRPr lang="en-US" dirty="0">
              <a:solidFill>
                <a:prstClr val="black"/>
              </a:solidFill>
            </a:endParaRPr>
          </a:p>
        </p:txBody>
      </p:sp>
      <p:pic>
        <p:nvPicPr>
          <p:cNvPr id="16" name="Picture 15" descr="Image result for Firewall free image">
            <a:extLst>
              <a:ext uri="{FF2B5EF4-FFF2-40B4-BE49-F238E27FC236}">
                <a16:creationId xmlns="" xmlns:a16="http://schemas.microsoft.com/office/drawing/2014/main" id="{9E8EFDB0-5AF7-4A72-A695-165DB774DEC0}"/>
              </a:ext>
            </a:extLst>
          </p:cNvPr>
          <p:cNvPicPr/>
          <p:nvPr/>
        </p:nvPicPr>
        <p:blipFill>
          <a:blip r:embed="rId5" cstate="print"/>
          <a:srcRect/>
          <a:stretch>
            <a:fillRect/>
          </a:stretch>
        </p:blipFill>
        <p:spPr bwMode="auto">
          <a:xfrm>
            <a:off x="9142682" y="1326689"/>
            <a:ext cx="2738144" cy="4245319"/>
          </a:xfrm>
          <a:prstGeom prst="rect">
            <a:avLst/>
          </a:prstGeom>
          <a:noFill/>
          <a:ln w="9525">
            <a:noFill/>
            <a:miter lim="800000"/>
            <a:headEnd/>
            <a:tailEnd/>
          </a:ln>
          <a:effectLst>
            <a:softEdge rad="304800"/>
          </a:effectLst>
        </p:spPr>
      </p:pic>
      <p:sp>
        <p:nvSpPr>
          <p:cNvPr id="17" name="Content Placeholder 3">
            <a:extLst>
              <a:ext uri="{FF2B5EF4-FFF2-40B4-BE49-F238E27FC236}">
                <a16:creationId xmlns="" xmlns:a16="http://schemas.microsoft.com/office/drawing/2014/main" id="{D936BD68-E32D-4248-8160-059980CFD74A}"/>
              </a:ext>
            </a:extLst>
          </p:cNvPr>
          <p:cNvSpPr txBox="1">
            <a:spLocks/>
          </p:cNvSpPr>
          <p:nvPr/>
        </p:nvSpPr>
        <p:spPr>
          <a:xfrm>
            <a:off x="1059749" y="1556200"/>
            <a:ext cx="7861335" cy="400677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Many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firewall</a:t>
            </a:r>
            <a:r>
              <a:rPr lang="en-US" sz="1800" dirty="0" smtClean="0">
                <a:latin typeface="Calibri" panose="020F0502020204030204" pitchFamily="34" charset="0"/>
                <a:ea typeface="Calibri" panose="020F0502020204030204" pitchFamily="34" charset="0"/>
                <a:cs typeface="Arial" panose="020B0604020202020204" pitchFamily="34" charset="0"/>
              </a:rPr>
              <a:t> software </a:t>
            </a:r>
            <a:r>
              <a:rPr lang="en-US" sz="1800" b="1" dirty="0" smtClean="0">
                <a:latin typeface="Calibri" panose="020F0502020204030204" pitchFamily="34" charset="0"/>
                <a:ea typeface="Calibri" panose="020F0502020204030204" pitchFamily="34" charset="0"/>
                <a:cs typeface="Arial" panose="020B0604020202020204" pitchFamily="34" charset="0"/>
              </a:rPr>
              <a:t>monitors both incoming and outgoing traffics</a:t>
            </a:r>
            <a:r>
              <a:rPr lang="en-US" sz="1800" dirty="0" smtClean="0">
                <a:latin typeface="Calibri" panose="020F0502020204030204" pitchFamily="34" charset="0"/>
                <a:ea typeface="Calibri" panose="020F0502020204030204" pitchFamily="34" charset="0"/>
                <a:cs typeface="Arial" panose="020B0604020202020204" pitchFamily="34" charset="0"/>
              </a:rPr>
              <a:t>, but some firewall software </a:t>
            </a:r>
            <a:r>
              <a:rPr lang="en-US" sz="1800" u="sng" dirty="0" smtClean="0">
                <a:latin typeface="Calibri" panose="020F0502020204030204" pitchFamily="34" charset="0"/>
                <a:ea typeface="Calibri" panose="020F0502020204030204" pitchFamily="34" charset="0"/>
                <a:cs typeface="Arial" panose="020B0604020202020204" pitchFamily="34" charset="0"/>
              </a:rPr>
              <a:t>only focuses on the incoming traffic </a:t>
            </a:r>
            <a:r>
              <a:rPr lang="en-US" sz="1800" b="1" dirty="0" smtClean="0">
                <a:latin typeface="Calibri" panose="020F0502020204030204" pitchFamily="34" charset="0"/>
                <a:ea typeface="Calibri" panose="020F0502020204030204" pitchFamily="34" charset="0"/>
                <a:cs typeface="Arial" panose="020B0604020202020204" pitchFamily="34" charset="0"/>
              </a:rPr>
              <a:t>because</a:t>
            </a:r>
            <a:r>
              <a:rPr lang="en-US" sz="1800" dirty="0" smtClean="0">
                <a:latin typeface="Calibri" panose="020F0502020204030204" pitchFamily="34" charset="0"/>
                <a:ea typeface="Calibri" panose="020F0502020204030204" pitchFamily="34" charset="0"/>
                <a:cs typeface="Arial" panose="020B0604020202020204" pitchFamily="34" charset="0"/>
              </a:rPr>
              <a:t> the </a:t>
            </a:r>
            <a:r>
              <a:rPr lang="en-US" sz="1800" u="sng" dirty="0" smtClean="0">
                <a:latin typeface="Calibri" panose="020F0502020204030204" pitchFamily="34" charset="0"/>
                <a:ea typeface="Calibri" panose="020F0502020204030204" pitchFamily="34" charset="0"/>
                <a:cs typeface="Arial" panose="020B0604020202020204" pitchFamily="34" charset="0"/>
              </a:rPr>
              <a:t>main threat normally originates from the external sources </a:t>
            </a:r>
            <a:r>
              <a:rPr lang="en-US" sz="1800" dirty="0" smtClean="0">
                <a:latin typeface="Calibri" panose="020F0502020204030204" pitchFamily="34" charset="0"/>
                <a:ea typeface="Calibri" panose="020F0502020204030204" pitchFamily="34" charset="0"/>
                <a:cs typeface="Arial" panose="020B0604020202020204" pitchFamily="34" charset="0"/>
              </a:rPr>
              <a:t>sitting on the other side of the firewall.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software applications that we use on our computers use the </a:t>
            </a:r>
            <a:r>
              <a:rPr lang="en-US" sz="1800" u="sng" dirty="0" smtClean="0">
                <a:latin typeface="Calibri" panose="020F0502020204030204" pitchFamily="34" charset="0"/>
                <a:ea typeface="Calibri" panose="020F0502020204030204" pitchFamily="34" charset="0"/>
                <a:cs typeface="Arial" panose="020B0604020202020204" pitchFamily="34" charset="0"/>
              </a:rPr>
              <a:t>communication port numbers at transport layer of the OSI model</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firewall</a:t>
            </a:r>
            <a:r>
              <a:rPr lang="en-US" sz="1800" dirty="0" smtClean="0">
                <a:latin typeface="Calibri" panose="020F0502020204030204" pitchFamily="34" charset="0"/>
                <a:ea typeface="Calibri" panose="020F0502020204030204" pitchFamily="34" charset="0"/>
                <a:cs typeface="Arial" panose="020B0604020202020204" pitchFamily="34" charset="0"/>
              </a:rPr>
              <a:t> checks </a:t>
            </a:r>
            <a:r>
              <a:rPr lang="en-US" sz="1800" u="sng" dirty="0" smtClean="0">
                <a:latin typeface="Calibri" panose="020F0502020204030204" pitchFamily="34" charset="0"/>
                <a:ea typeface="Calibri" panose="020F0502020204030204" pitchFamily="34" charset="0"/>
                <a:cs typeface="Arial" panose="020B0604020202020204" pitchFamily="34" charset="0"/>
              </a:rPr>
              <a:t>the port numbers of the traffic </a:t>
            </a:r>
            <a:r>
              <a:rPr lang="en-US" sz="1800" dirty="0" smtClean="0">
                <a:latin typeface="Calibri" panose="020F0502020204030204" pitchFamily="34" charset="0"/>
                <a:ea typeface="Calibri" panose="020F0502020204030204" pitchFamily="34" charset="0"/>
                <a:cs typeface="Arial" panose="020B0604020202020204" pitchFamily="34" charset="0"/>
              </a:rPr>
              <a:t>to make sure that the traffic originated from the authorized sources and terminating at the genuine port.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578972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Firewall Settings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12</a:t>
            </a:fld>
            <a:endParaRPr lang="en-US" dirty="0">
              <a:solidFill>
                <a:prstClr val="black"/>
              </a:solidFill>
            </a:endParaRPr>
          </a:p>
        </p:txBody>
      </p:sp>
      <p:pic>
        <p:nvPicPr>
          <p:cNvPr id="16" name="Picture 15" descr="Image result for Firewall free image">
            <a:extLst>
              <a:ext uri="{FF2B5EF4-FFF2-40B4-BE49-F238E27FC236}">
                <a16:creationId xmlns="" xmlns:a16="http://schemas.microsoft.com/office/drawing/2014/main" id="{9E8EFDB0-5AF7-4A72-A695-165DB774DEC0}"/>
              </a:ext>
            </a:extLst>
          </p:cNvPr>
          <p:cNvPicPr/>
          <p:nvPr/>
        </p:nvPicPr>
        <p:blipFill>
          <a:blip r:embed="rId5" cstate="print"/>
          <a:srcRect/>
          <a:stretch>
            <a:fillRect/>
          </a:stretch>
        </p:blipFill>
        <p:spPr bwMode="auto">
          <a:xfrm>
            <a:off x="9142682" y="1326689"/>
            <a:ext cx="2738144" cy="4245319"/>
          </a:xfrm>
          <a:prstGeom prst="rect">
            <a:avLst/>
          </a:prstGeom>
          <a:noFill/>
          <a:ln w="9525">
            <a:noFill/>
            <a:miter lim="800000"/>
            <a:headEnd/>
            <a:tailEnd/>
          </a:ln>
          <a:effectLst>
            <a:softEdge rad="304800"/>
          </a:effectLst>
        </p:spPr>
      </p:pic>
      <p:sp>
        <p:nvSpPr>
          <p:cNvPr id="17" name="Content Placeholder 3">
            <a:extLst>
              <a:ext uri="{FF2B5EF4-FFF2-40B4-BE49-F238E27FC236}">
                <a16:creationId xmlns="" xmlns:a16="http://schemas.microsoft.com/office/drawing/2014/main" id="{D936BD68-E32D-4248-8160-059980CFD74A}"/>
              </a:ext>
            </a:extLst>
          </p:cNvPr>
          <p:cNvSpPr txBox="1">
            <a:spLocks/>
          </p:cNvSpPr>
          <p:nvPr/>
        </p:nvSpPr>
        <p:spPr>
          <a:xfrm>
            <a:off x="1073817" y="1471761"/>
            <a:ext cx="8154733" cy="458532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If there is any kind of irregularity in the traffic, the </a:t>
            </a:r>
            <a:r>
              <a:rPr lang="en-US" sz="1800" u="sng" dirty="0" smtClean="0">
                <a:latin typeface="Calibri" panose="020F0502020204030204" pitchFamily="34" charset="0"/>
                <a:ea typeface="Calibri" panose="020F0502020204030204" pitchFamily="34" charset="0"/>
                <a:cs typeface="Arial" panose="020B0604020202020204" pitchFamily="34" charset="0"/>
              </a:rPr>
              <a:t>firewall is able to detect the suspicious activities</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to generate an alert for the same</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It is also able to </a:t>
            </a:r>
            <a:r>
              <a:rPr lang="en-US" sz="1800" u="sng" dirty="0" smtClean="0">
                <a:latin typeface="Calibri" panose="020F0502020204030204" pitchFamily="34" charset="0"/>
                <a:ea typeface="Calibri" panose="020F0502020204030204" pitchFamily="34" charset="0"/>
                <a:cs typeface="Arial" panose="020B0604020202020204" pitchFamily="34" charset="0"/>
              </a:rPr>
              <a:t>close the port for incoming traffic</a:t>
            </a:r>
            <a:r>
              <a:rPr lang="en-US" sz="1800" dirty="0" smtClean="0">
                <a:latin typeface="Calibri" panose="020F0502020204030204" pitchFamily="34" charset="0"/>
                <a:ea typeface="Calibri" panose="020F0502020204030204" pitchFamily="34" charset="0"/>
                <a:cs typeface="Arial" panose="020B0604020202020204" pitchFamily="34" charset="0"/>
              </a:rPr>
              <a:t>, if it is configured for the auto-blocking malicious activities.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most of the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the </a:t>
            </a:r>
            <a:r>
              <a:rPr lang="en-US" sz="1800" u="sng" dirty="0" smtClean="0">
                <a:latin typeface="Calibri" panose="020F0502020204030204" pitchFamily="34" charset="0"/>
                <a:ea typeface="Calibri" panose="020F0502020204030204" pitchFamily="34" charset="0"/>
                <a:cs typeface="Arial" panose="020B0604020202020204" pitchFamily="34" charset="0"/>
              </a:rPr>
              <a:t>hackers use the un-trusted connections to access the vulnerable applications on the computer</a:t>
            </a:r>
            <a:r>
              <a:rPr lang="en-US" sz="1800" dirty="0" smtClean="0">
                <a:latin typeface="Calibri" panose="020F0502020204030204" pitchFamily="34" charset="0"/>
                <a:ea typeface="Calibri" panose="020F0502020204030204" pitchFamily="34" charset="0"/>
                <a:cs typeface="Arial" panose="020B0604020202020204" pitchFamily="34" charset="0"/>
              </a:rPr>
              <a:t> to launch some malicious software code to install on your computers using those unauthorized connections. </a:t>
            </a:r>
          </a:p>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Firewall</a:t>
            </a:r>
            <a:r>
              <a:rPr lang="en-US" sz="1800" dirty="0" smtClean="0">
                <a:latin typeface="Calibri" panose="020F0502020204030204" pitchFamily="34" charset="0"/>
                <a:ea typeface="Calibri" panose="020F0502020204030204" pitchFamily="34" charset="0"/>
                <a:cs typeface="Arial" panose="020B0604020202020204" pitchFamily="34" charset="0"/>
              </a:rPr>
              <a:t> is </a:t>
            </a:r>
            <a:r>
              <a:rPr lang="en-US" sz="1800" u="sng" dirty="0" smtClean="0">
                <a:latin typeface="Calibri" panose="020F0502020204030204" pitchFamily="34" charset="0"/>
                <a:ea typeface="Calibri" panose="020F0502020204030204" pitchFamily="34" charset="0"/>
                <a:cs typeface="Arial" panose="020B0604020202020204" pitchFamily="34" charset="0"/>
              </a:rPr>
              <a:t>able to detect any un-trusted connection</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stop it from intruding into the security of the system</a:t>
            </a: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493237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Firewall Settings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13</a:t>
            </a:fld>
            <a:endParaRPr lang="en-US" dirty="0">
              <a:solidFill>
                <a:prstClr val="black"/>
              </a:solidFill>
            </a:endParaRPr>
          </a:p>
        </p:txBody>
      </p:sp>
      <p:pic>
        <p:nvPicPr>
          <p:cNvPr id="16" name="Picture 15" descr="Image result for Firewall free image">
            <a:extLst>
              <a:ext uri="{FF2B5EF4-FFF2-40B4-BE49-F238E27FC236}">
                <a16:creationId xmlns="" xmlns:a16="http://schemas.microsoft.com/office/drawing/2014/main" id="{9E8EFDB0-5AF7-4A72-A695-165DB774DEC0}"/>
              </a:ext>
            </a:extLst>
          </p:cNvPr>
          <p:cNvPicPr/>
          <p:nvPr/>
        </p:nvPicPr>
        <p:blipFill>
          <a:blip r:embed="rId5" cstate="print"/>
          <a:srcRect/>
          <a:stretch>
            <a:fillRect/>
          </a:stretch>
        </p:blipFill>
        <p:spPr bwMode="auto">
          <a:xfrm>
            <a:off x="9142682" y="1326689"/>
            <a:ext cx="2738144" cy="4245319"/>
          </a:xfrm>
          <a:prstGeom prst="rect">
            <a:avLst/>
          </a:prstGeom>
          <a:noFill/>
          <a:ln w="9525">
            <a:noFill/>
            <a:miter lim="800000"/>
            <a:headEnd/>
            <a:tailEnd/>
          </a:ln>
          <a:effectLst>
            <a:softEdge rad="304800"/>
          </a:effectLst>
        </p:spPr>
      </p:pic>
      <p:sp>
        <p:nvSpPr>
          <p:cNvPr id="17" name="Content Placeholder 3">
            <a:extLst>
              <a:ext uri="{FF2B5EF4-FFF2-40B4-BE49-F238E27FC236}">
                <a16:creationId xmlns="" xmlns:a16="http://schemas.microsoft.com/office/drawing/2014/main" id="{D936BD68-E32D-4248-8160-059980CFD74A}"/>
              </a:ext>
            </a:extLst>
          </p:cNvPr>
          <p:cNvSpPr txBox="1">
            <a:spLocks/>
          </p:cNvSpPr>
          <p:nvPr/>
        </p:nvSpPr>
        <p:spPr>
          <a:xfrm>
            <a:off x="1073817" y="1502200"/>
            <a:ext cx="8157751" cy="455722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Thus, the hacker is caught at the first defense of the computer before performing any malicious activity on the computers.</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There is numerous firewall security software available in the market.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can get so many firewalls for free too, but it is always not recommended to get the free security software for your computer with critical information.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Always purchase the firewall security software by paying their price.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paid software </a:t>
            </a:r>
            <a:r>
              <a:rPr lang="en-US" sz="1800" dirty="0" smtClean="0">
                <a:latin typeface="Calibri" panose="020F0502020204030204" pitchFamily="34" charset="0"/>
                <a:ea typeface="Calibri" panose="020F0502020204030204" pitchFamily="34" charset="0"/>
                <a:cs typeface="Arial" panose="020B0604020202020204" pitchFamily="34" charset="0"/>
              </a:rPr>
              <a:t>is more </a:t>
            </a:r>
            <a:r>
              <a:rPr lang="en-US" sz="1800" u="sng" dirty="0" smtClean="0">
                <a:latin typeface="Calibri" panose="020F0502020204030204" pitchFamily="34" charset="0"/>
                <a:ea typeface="Calibri" panose="020F0502020204030204" pitchFamily="34" charset="0"/>
                <a:cs typeface="Arial" panose="020B0604020202020204" pitchFamily="34" charset="0"/>
              </a:rPr>
              <a:t>robust and highly featured </a:t>
            </a:r>
            <a:r>
              <a:rPr lang="en-US" sz="1800" dirty="0" smtClean="0">
                <a:latin typeface="Calibri" panose="020F0502020204030204" pitchFamily="34" charset="0"/>
                <a:ea typeface="Calibri" panose="020F0502020204030204" pitchFamily="34" charset="0"/>
                <a:cs typeface="Arial" panose="020B0604020202020204" pitchFamily="34" charset="0"/>
              </a:rPr>
              <a:t>to capture numerous kinds of threats originating from the malicious users.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000982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Firewall Settings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14</a:t>
            </a:fld>
            <a:endParaRPr lang="en-US" dirty="0">
              <a:solidFill>
                <a:prstClr val="black"/>
              </a:solidFill>
            </a:endParaRPr>
          </a:p>
        </p:txBody>
      </p:sp>
      <p:pic>
        <p:nvPicPr>
          <p:cNvPr id="16" name="Picture 15" descr="Image result for Firewall free image">
            <a:extLst>
              <a:ext uri="{FF2B5EF4-FFF2-40B4-BE49-F238E27FC236}">
                <a16:creationId xmlns="" xmlns:a16="http://schemas.microsoft.com/office/drawing/2014/main" id="{9E8EFDB0-5AF7-4A72-A695-165DB774DEC0}"/>
              </a:ext>
            </a:extLst>
          </p:cNvPr>
          <p:cNvPicPr/>
          <p:nvPr/>
        </p:nvPicPr>
        <p:blipFill>
          <a:blip r:embed="rId5" cstate="print"/>
          <a:srcRect/>
          <a:stretch>
            <a:fillRect/>
          </a:stretch>
        </p:blipFill>
        <p:spPr bwMode="auto">
          <a:xfrm>
            <a:off x="9142682" y="1326689"/>
            <a:ext cx="2738144" cy="4245319"/>
          </a:xfrm>
          <a:prstGeom prst="rect">
            <a:avLst/>
          </a:prstGeom>
          <a:noFill/>
          <a:ln w="9525">
            <a:noFill/>
            <a:miter lim="800000"/>
            <a:headEnd/>
            <a:tailEnd/>
          </a:ln>
          <a:effectLst>
            <a:softEdge rad="304800"/>
          </a:effectLst>
        </p:spPr>
      </p:pic>
      <p:sp>
        <p:nvSpPr>
          <p:cNvPr id="17" name="Content Placeholder 3">
            <a:extLst>
              <a:ext uri="{FF2B5EF4-FFF2-40B4-BE49-F238E27FC236}">
                <a16:creationId xmlns="" xmlns:a16="http://schemas.microsoft.com/office/drawing/2014/main" id="{D936BD68-E32D-4248-8160-059980CFD74A}"/>
              </a:ext>
            </a:extLst>
          </p:cNvPr>
          <p:cNvSpPr txBox="1">
            <a:spLocks/>
          </p:cNvSpPr>
          <p:nvPr/>
        </p:nvSpPr>
        <p:spPr>
          <a:xfrm>
            <a:off x="1073817" y="1409592"/>
            <a:ext cx="8410911" cy="438912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A few very important</a:t>
            </a:r>
            <a:r>
              <a:rPr lang="en-US" sz="1800" b="1" dirty="0" smtClean="0">
                <a:latin typeface="Calibri" panose="020F0502020204030204" pitchFamily="34" charset="0"/>
                <a:ea typeface="Calibri" panose="020F0502020204030204" pitchFamily="34" charset="0"/>
                <a:cs typeface="Arial" panose="020B0604020202020204" pitchFamily="34" charset="0"/>
              </a:rPr>
              <a:t>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firewall software </a:t>
            </a:r>
            <a:r>
              <a:rPr lang="en-US" sz="1800" dirty="0" smtClean="0">
                <a:latin typeface="Calibri" panose="020F0502020204030204" pitchFamily="34" charset="0"/>
                <a:ea typeface="Calibri" panose="020F0502020204030204" pitchFamily="34" charset="0"/>
                <a:cs typeface="Arial" panose="020B0604020202020204" pitchFamily="34" charset="0"/>
              </a:rPr>
              <a:t>that are known for having many great features and capabilities are mentioned below:</a:t>
            </a:r>
          </a:p>
          <a:p>
            <a:pPr marL="7493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Zone Alarm Pro Firewall </a:t>
            </a:r>
          </a:p>
          <a:p>
            <a:pPr marL="749300" indent="-342900" algn="just">
              <a:lnSpc>
                <a:spcPct val="150000"/>
              </a:lnSpc>
              <a:spcBef>
                <a:spcPts val="0"/>
              </a:spcBef>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Comodo</a:t>
            </a:r>
            <a:r>
              <a:rPr lang="en-US" sz="1800" dirty="0" smtClean="0">
                <a:latin typeface="Calibri" panose="020F0502020204030204" pitchFamily="34" charset="0"/>
                <a:ea typeface="Calibri" panose="020F0502020204030204" pitchFamily="34" charset="0"/>
                <a:cs typeface="Arial" panose="020B0604020202020204" pitchFamily="34" charset="0"/>
              </a:rPr>
              <a:t> Firewall </a:t>
            </a:r>
          </a:p>
          <a:p>
            <a:pPr marL="7493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Norton Security Standard Firewall </a:t>
            </a:r>
          </a:p>
          <a:p>
            <a:pPr marL="7493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Kaspersky Internet Security with Firewall </a:t>
            </a:r>
          </a:p>
          <a:p>
            <a:pPr marL="7493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Bit Defender Security Firewall </a:t>
            </a:r>
          </a:p>
          <a:p>
            <a:pPr marL="749300" indent="-342900" algn="just">
              <a:lnSpc>
                <a:spcPct val="150000"/>
              </a:lnSpc>
              <a:spcBef>
                <a:spcPts val="0"/>
              </a:spcBef>
              <a:spcAft>
                <a:spcPts val="1000"/>
              </a:spcAft>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TinyWall</a:t>
            </a:r>
            <a:r>
              <a:rPr lang="en-US" sz="1800" dirty="0" smtClean="0">
                <a:latin typeface="Calibri" panose="020F0502020204030204" pitchFamily="34" charset="0"/>
                <a:ea typeface="Calibri" panose="020F0502020204030204" pitchFamily="34" charset="0"/>
                <a:cs typeface="Arial" panose="020B0604020202020204" pitchFamily="34" charset="0"/>
              </a:rPr>
              <a:t> Firewall Software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It is always a great idea to activate the high-level security settings on firewall, but it may irritate you with many warnings and alerts. So, always try to configure firewall settings to allow all programs and their connections to monitor. </a:t>
            </a:r>
          </a:p>
          <a:p>
            <a:pPr marL="0" indent="0" algn="just">
              <a:lnSpc>
                <a:spcPct val="150000"/>
              </a:lnSpc>
              <a:spcBef>
                <a:spcPts val="0"/>
              </a:spcBef>
              <a:spcAft>
                <a:spcPts val="1000"/>
              </a:spcAft>
              <a:buFont typeface="Arial" panose="020B0604020202020204" pitchFamily="34" charset="0"/>
              <a:buNone/>
            </a:pP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249296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Firewall Settings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15</a:t>
            </a:fld>
            <a:endParaRPr lang="en-US" dirty="0">
              <a:solidFill>
                <a:prstClr val="black"/>
              </a:solidFill>
            </a:endParaRPr>
          </a:p>
        </p:txBody>
      </p:sp>
      <p:pic>
        <p:nvPicPr>
          <p:cNvPr id="16" name="Picture 15" descr="Image result for Firewall free image">
            <a:extLst>
              <a:ext uri="{FF2B5EF4-FFF2-40B4-BE49-F238E27FC236}">
                <a16:creationId xmlns="" xmlns:a16="http://schemas.microsoft.com/office/drawing/2014/main" id="{9E8EFDB0-5AF7-4A72-A695-165DB774DEC0}"/>
              </a:ext>
            </a:extLst>
          </p:cNvPr>
          <p:cNvPicPr/>
          <p:nvPr/>
        </p:nvPicPr>
        <p:blipFill>
          <a:blip r:embed="rId5" cstate="print"/>
          <a:srcRect/>
          <a:stretch>
            <a:fillRect/>
          </a:stretch>
        </p:blipFill>
        <p:spPr bwMode="auto">
          <a:xfrm>
            <a:off x="9142682" y="1326689"/>
            <a:ext cx="2738144" cy="4245319"/>
          </a:xfrm>
          <a:prstGeom prst="rect">
            <a:avLst/>
          </a:prstGeom>
          <a:noFill/>
          <a:ln w="9525">
            <a:noFill/>
            <a:miter lim="800000"/>
            <a:headEnd/>
            <a:tailEnd/>
          </a:ln>
          <a:effectLst>
            <a:softEdge rad="304800"/>
          </a:effectLst>
        </p:spPr>
      </p:pic>
      <p:sp>
        <p:nvSpPr>
          <p:cNvPr id="17" name="Content Placeholder 3">
            <a:extLst>
              <a:ext uri="{FF2B5EF4-FFF2-40B4-BE49-F238E27FC236}">
                <a16:creationId xmlns="" xmlns:a16="http://schemas.microsoft.com/office/drawing/2014/main" id="{D936BD68-E32D-4248-8160-059980CFD74A}"/>
              </a:ext>
            </a:extLst>
          </p:cNvPr>
          <p:cNvSpPr txBox="1">
            <a:spLocks/>
          </p:cNvSpPr>
          <p:nvPr/>
        </p:nvSpPr>
        <p:spPr>
          <a:xfrm>
            <a:off x="1059750" y="1587715"/>
            <a:ext cx="8032126" cy="400677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If you have many applications that you don’t use, you should remove those applications from your computer to make your computer less prone to the external threats. </a:t>
            </a:r>
          </a:p>
          <a:p>
            <a:pPr algn="just">
              <a:lnSpc>
                <a:spcPct val="150000"/>
              </a:lnSpc>
              <a:spcBef>
                <a:spcPts val="0"/>
              </a:spcBef>
              <a:spcAft>
                <a:spcPts val="1000"/>
              </a:spcAft>
            </a:pPr>
            <a:r>
              <a:rPr lang="en-US" sz="1800" b="1" dirty="0" smtClean="0">
                <a:latin typeface="Calibri" panose="020F0502020204030204" pitchFamily="34" charset="0"/>
                <a:ea typeface="Calibri" panose="020F0502020204030204" pitchFamily="34" charset="0"/>
                <a:cs typeface="Arial" panose="020B0604020202020204" pitchFamily="34" charset="0"/>
              </a:rPr>
              <a:t>Windows operating system </a:t>
            </a:r>
            <a:r>
              <a:rPr lang="en-US" sz="1800" dirty="0" smtClean="0">
                <a:latin typeface="Calibri" panose="020F0502020204030204" pitchFamily="34" charset="0"/>
                <a:ea typeface="Calibri" panose="020F0502020204030204" pitchFamily="34" charset="0"/>
                <a:cs typeface="Arial" panose="020B0604020202020204" pitchFamily="34" charset="0"/>
              </a:rPr>
              <a:t>comes with integrated firewall software. It is activated by default, and you need to configure your security firewall for stronger security settings.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Windows based firewall does </a:t>
            </a:r>
            <a:r>
              <a:rPr lang="en-US" sz="1800" b="1" dirty="0" smtClean="0">
                <a:latin typeface="Calibri" panose="020F0502020204030204" pitchFamily="34" charset="0"/>
                <a:ea typeface="Calibri" panose="020F0502020204030204" pitchFamily="34" charset="0"/>
                <a:cs typeface="Arial" panose="020B0604020202020204" pitchFamily="34" charset="0"/>
              </a:rPr>
              <a:t>not monitor the outgoing</a:t>
            </a:r>
            <a:r>
              <a:rPr lang="en-US" sz="1800" dirty="0" smtClean="0">
                <a:latin typeface="Calibri" panose="020F0502020204030204" pitchFamily="34" charset="0"/>
                <a:ea typeface="Calibri" panose="020F0502020204030204" pitchFamily="34" charset="0"/>
                <a:cs typeface="Arial" panose="020B0604020202020204" pitchFamily="34" charset="0"/>
              </a:rPr>
              <a:t> traffic from your computer, but it focuses mainly on the incoming traffic to monitor for any kinds of threats originating from the adversary sources.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667284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Antivirus Software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16</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88B5D6DB-4F30-4959-A4B5-0AB6C9416B2A}"/>
              </a:ext>
            </a:extLst>
          </p:cNvPr>
          <p:cNvPicPr/>
          <p:nvPr/>
        </p:nvPicPr>
        <p:blipFill>
          <a:blip r:embed="rId5" cstate="print"/>
          <a:srcRect/>
          <a:stretch>
            <a:fillRect/>
          </a:stretch>
        </p:blipFill>
        <p:spPr bwMode="auto">
          <a:xfrm>
            <a:off x="323035" y="2123104"/>
            <a:ext cx="2536386" cy="28699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Content Placeholder 3">
            <a:extLst>
              <a:ext uri="{FF2B5EF4-FFF2-40B4-BE49-F238E27FC236}">
                <a16:creationId xmlns="" xmlns:a16="http://schemas.microsoft.com/office/drawing/2014/main" id="{D936BD68-E32D-4248-8160-059980CFD74A}"/>
              </a:ext>
            </a:extLst>
          </p:cNvPr>
          <p:cNvSpPr txBox="1">
            <a:spLocks/>
          </p:cNvSpPr>
          <p:nvPr/>
        </p:nvSpPr>
        <p:spPr>
          <a:xfrm>
            <a:off x="2971440" y="1532631"/>
            <a:ext cx="8636360" cy="44710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Antivirus</a:t>
            </a:r>
            <a:r>
              <a:rPr lang="en-US" sz="1800" dirty="0" smtClean="0">
                <a:latin typeface="Calibri" panose="020F0502020204030204" pitchFamily="34" charset="0"/>
                <a:ea typeface="Calibri" panose="020F0502020204030204" pitchFamily="34" charset="0"/>
                <a:cs typeface="Arial" panose="020B0604020202020204" pitchFamily="34" charset="0"/>
              </a:rPr>
              <a:t> is one of the </a:t>
            </a:r>
            <a:r>
              <a:rPr lang="en-US" sz="1800" u="sng" dirty="0" smtClean="0">
                <a:latin typeface="Calibri" panose="020F0502020204030204" pitchFamily="34" charset="0"/>
                <a:ea typeface="Calibri" panose="020F0502020204030204" pitchFamily="34" charset="0"/>
                <a:cs typeface="Arial" panose="020B0604020202020204" pitchFamily="34" charset="0"/>
              </a:rPr>
              <a:t>fundamental security tools </a:t>
            </a:r>
            <a:r>
              <a:rPr lang="en-US" sz="1800" dirty="0" smtClean="0">
                <a:latin typeface="Calibri" panose="020F0502020204030204" pitchFamily="34" charset="0"/>
                <a:ea typeface="Calibri" panose="020F0502020204030204" pitchFamily="34" charset="0"/>
                <a:cs typeface="Arial" panose="020B0604020202020204" pitchFamily="34" charset="0"/>
              </a:rPr>
              <a:t>that are recommended for every computer whether that is connected to the external world through internet or even it operates standalone position or in the silos.</a:t>
            </a:r>
          </a:p>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Antivirus software </a:t>
            </a:r>
            <a:r>
              <a:rPr lang="en-US" sz="1800" dirty="0" smtClean="0">
                <a:latin typeface="Calibri" panose="020F0502020204030204" pitchFamily="34" charset="0"/>
                <a:ea typeface="Calibri" panose="020F0502020204030204" pitchFamily="34" charset="0"/>
                <a:cs typeface="Arial" panose="020B0604020202020204" pitchFamily="34" charset="0"/>
              </a:rPr>
              <a:t>is a security software utility that is able to </a:t>
            </a:r>
            <a:r>
              <a:rPr lang="en-US" sz="1800" u="sng" dirty="0" smtClean="0">
                <a:latin typeface="Calibri" panose="020F0502020204030204" pitchFamily="34" charset="0"/>
                <a:ea typeface="Calibri" panose="020F0502020204030204" pitchFamily="34" charset="0"/>
                <a:cs typeface="Arial" panose="020B0604020202020204" pitchFamily="34" charset="0"/>
              </a:rPr>
              <a:t>detect different types of viruses and malwares on computers</a:t>
            </a:r>
            <a:r>
              <a:rPr lang="en-US" sz="1800" dirty="0" smtClean="0">
                <a:latin typeface="Calibri" panose="020F0502020204030204" pitchFamily="34" charset="0"/>
                <a:ea typeface="Calibri" panose="020F0502020204030204" pitchFamily="34" charset="0"/>
                <a:cs typeface="Arial" panose="020B0604020202020204" pitchFamily="34" charset="0"/>
              </a:rPr>
              <a:t>. It is also able to remove, delete, and quarantine a virus that has already affected the computer. </a:t>
            </a:r>
            <a:endParaRPr lang="en-US"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There are many types of viruses that commonly spread on the internet at a very high rate; among such viruses, Trojan horses, worms, viruses, rootkits, and other forms are a few very common to name. These viruses are very dangerous for damaging your valuable data on your computer.</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321166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Antivirus Software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17</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88B5D6DB-4F30-4959-A4B5-0AB6C9416B2A}"/>
              </a:ext>
            </a:extLst>
          </p:cNvPr>
          <p:cNvPicPr/>
          <p:nvPr/>
        </p:nvPicPr>
        <p:blipFill>
          <a:blip r:embed="rId5" cstate="print"/>
          <a:srcRect/>
          <a:stretch>
            <a:fillRect/>
          </a:stretch>
        </p:blipFill>
        <p:spPr bwMode="auto">
          <a:xfrm>
            <a:off x="323035" y="2123104"/>
            <a:ext cx="2536386" cy="28699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2971440" y="1560163"/>
            <a:ext cx="8534759" cy="44710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They use different types of application and system vulnerabilities to get them installed on the computer. Slowly and gradually, they start damaging, coping, or deleting your valuable data.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At some point, your will lose your data completely without any remedy to the data recovery.</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Hackers and malicious attackers use different types of viruses for different purposes to launch some of the lethal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on the networks and computers on the internet.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So, you should always be very well aware of the damage those viruses can inflict on your computers.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8425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Antivirus Software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18</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88B5D6DB-4F30-4959-A4B5-0AB6C9416B2A}"/>
              </a:ext>
            </a:extLst>
          </p:cNvPr>
          <p:cNvPicPr/>
          <p:nvPr/>
        </p:nvPicPr>
        <p:blipFill>
          <a:blip r:embed="rId5" cstate="print"/>
          <a:srcRect/>
          <a:stretch>
            <a:fillRect/>
          </a:stretch>
        </p:blipFill>
        <p:spPr bwMode="auto">
          <a:xfrm>
            <a:off x="323035" y="2123104"/>
            <a:ext cx="2536386" cy="28699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2971440" y="1430085"/>
            <a:ext cx="8382360" cy="479957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viruses also start duplicating on the computer, and thus reducing the performance of your computer by filling up the free space on your disk, using the excessive memory, choking data bandwidth and other resources of the computer and networks.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Many viruses create backdoors on the computers and start sending your valuable information and control to the handlers of the viruses through backdoor.</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Once the </a:t>
            </a:r>
            <a:r>
              <a:rPr lang="en-US" sz="1800" u="sng" dirty="0">
                <a:latin typeface="Calibri" panose="020F0502020204030204" pitchFamily="34" charset="0"/>
                <a:ea typeface="Calibri" panose="020F0502020204030204" pitchFamily="34" charset="0"/>
                <a:cs typeface="Arial" panose="020B0604020202020204" pitchFamily="34" charset="0"/>
              </a:rPr>
              <a:t>control of your computer is transferred to the hackers</a:t>
            </a:r>
            <a:r>
              <a:rPr lang="en-US" sz="1800" dirty="0">
                <a:latin typeface="Calibri" panose="020F0502020204030204" pitchFamily="34" charset="0"/>
                <a:ea typeface="Calibri" panose="020F0502020204030204" pitchFamily="34" charset="0"/>
                <a:cs typeface="Arial" panose="020B0604020202020204" pitchFamily="34" charset="0"/>
              </a:rPr>
              <a:t>, your computer starts acting as a source of cybercrimes by attacking the other computers on the network. Your computer becomes a </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Zombie</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for hacker attacks. </a:t>
            </a:r>
          </a:p>
        </p:txBody>
      </p:sp>
    </p:spTree>
    <p:extLst>
      <p:ext uri="{BB962C8B-B14F-4D97-AF65-F5344CB8AC3E}">
        <p14:creationId xmlns:p14="http://schemas.microsoft.com/office/powerpoint/2010/main" val="5574447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Antivirus Software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19</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88B5D6DB-4F30-4959-A4B5-0AB6C9416B2A}"/>
              </a:ext>
            </a:extLst>
          </p:cNvPr>
          <p:cNvPicPr/>
          <p:nvPr/>
        </p:nvPicPr>
        <p:blipFill>
          <a:blip r:embed="rId5" cstate="print"/>
          <a:srcRect/>
          <a:stretch>
            <a:fillRect/>
          </a:stretch>
        </p:blipFill>
        <p:spPr bwMode="auto">
          <a:xfrm>
            <a:off x="323035" y="2123104"/>
            <a:ext cx="2536386" cy="28699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3471776" y="1610200"/>
            <a:ext cx="7636616" cy="439424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Numerous Good antivirus software programs, which are available in </a:t>
            </a:r>
            <a:r>
              <a:rPr lang="en-US" sz="1800" u="sng" dirty="0" smtClean="0">
                <a:solidFill>
                  <a:srgbClr val="FF0000"/>
                </a:solidFill>
                <a:latin typeface="Calibri" panose="020F0502020204030204" pitchFamily="34" charset="0"/>
                <a:ea typeface="Calibri" panose="020F0502020204030204" pitchFamily="34" charset="0"/>
                <a:cs typeface="Arial" panose="020B0604020202020204" pitchFamily="34" charset="0"/>
              </a:rPr>
              <a:t>FREE</a:t>
            </a:r>
            <a:r>
              <a:rPr lang="en-US" sz="1800" dirty="0" smtClean="0">
                <a:latin typeface="Calibri" panose="020F0502020204030204" pitchFamily="34" charset="0"/>
                <a:ea typeface="Calibri" panose="020F0502020204030204" pitchFamily="34" charset="0"/>
                <a:cs typeface="Arial" panose="020B0604020202020204" pitchFamily="34" charset="0"/>
              </a:rPr>
              <a:t> as well as in paid versions.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can choose any of those versions from the reputed antivirus software providers.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For computers with critical information and personal data, it is </a:t>
            </a:r>
            <a:r>
              <a:rPr lang="en-US" sz="1800" u="sng" dirty="0" smtClean="0">
                <a:solidFill>
                  <a:srgbClr val="FF0000"/>
                </a:solidFill>
                <a:latin typeface="Calibri" panose="020F0502020204030204" pitchFamily="34" charset="0"/>
                <a:ea typeface="Calibri" panose="020F0502020204030204" pitchFamily="34" charset="0"/>
                <a:cs typeface="Arial" panose="020B0604020202020204" pitchFamily="34" charset="0"/>
              </a:rPr>
              <a:t>NOT</a:t>
            </a:r>
            <a:r>
              <a:rPr lang="en-US" sz="1800" dirty="0" smtClean="0">
                <a:latin typeface="Calibri" panose="020F0502020204030204" pitchFamily="34" charset="0"/>
                <a:ea typeface="Calibri" panose="020F0502020204030204" pitchFamily="34" charset="0"/>
                <a:cs typeface="Arial" panose="020B0604020202020204" pitchFamily="34" charset="0"/>
              </a:rPr>
              <a:t> recommended to use free antivirus software because those software programs offer limited capabilities and features.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And those limited capabilities are not sufficient for stopping certain viruses that are more powerful and more dangerous to your computers.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238275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Antivirus Software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20</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88B5D6DB-4F30-4959-A4B5-0AB6C9416B2A}"/>
              </a:ext>
            </a:extLst>
          </p:cNvPr>
          <p:cNvPicPr/>
          <p:nvPr/>
        </p:nvPicPr>
        <p:blipFill>
          <a:blip r:embed="rId5" cstate="print"/>
          <a:srcRect/>
          <a:stretch>
            <a:fillRect/>
          </a:stretch>
        </p:blipFill>
        <p:spPr bwMode="auto">
          <a:xfrm>
            <a:off x="323035" y="2123104"/>
            <a:ext cx="2536386" cy="28699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3094891" y="2126742"/>
            <a:ext cx="8142953" cy="32660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Almost all available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anti-virus software programs </a:t>
            </a:r>
            <a:r>
              <a:rPr lang="en-US" sz="1800" dirty="0" smtClean="0">
                <a:latin typeface="Calibri" panose="020F0502020204030204" pitchFamily="34" charset="0"/>
                <a:ea typeface="Calibri" panose="020F0502020204030204" pitchFamily="34" charset="0"/>
                <a:cs typeface="Arial" panose="020B0604020202020204" pitchFamily="34" charset="0"/>
              </a:rPr>
              <a:t>have multiple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features</a:t>
            </a:r>
            <a:r>
              <a:rPr lang="en-US" sz="1800" dirty="0" smtClean="0">
                <a:latin typeface="Calibri" panose="020F0502020204030204" pitchFamily="34" charset="0"/>
                <a:ea typeface="Calibri" panose="020F0502020204030204" pitchFamily="34" charset="0"/>
                <a:cs typeface="Arial" panose="020B0604020202020204" pitchFamily="34" charset="0"/>
              </a:rPr>
              <a:t> like virus cleaner, spyware cleaner, Trojan horse detection, performance improvements and other standard features required for keeping your computer clean.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But, 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paid versions </a:t>
            </a:r>
            <a:r>
              <a:rPr lang="en-US" sz="1800" dirty="0" smtClean="0">
                <a:latin typeface="Calibri" panose="020F0502020204030204" pitchFamily="34" charset="0"/>
                <a:ea typeface="Calibri" panose="020F0502020204030204" pitchFamily="34" charset="0"/>
                <a:cs typeface="Arial" panose="020B0604020202020204" pitchFamily="34" charset="0"/>
              </a:rPr>
              <a:t>of those antivirus software are </a:t>
            </a:r>
            <a:r>
              <a:rPr lang="en-US" sz="1800" u="sng" dirty="0" smtClean="0">
                <a:latin typeface="Calibri" panose="020F0502020204030204" pitchFamily="34" charset="0"/>
                <a:ea typeface="Calibri" panose="020F0502020204030204" pitchFamily="34" charset="0"/>
                <a:cs typeface="Arial" panose="020B0604020202020204" pitchFamily="34" charset="0"/>
              </a:rPr>
              <a:t>more robust </a:t>
            </a:r>
            <a:r>
              <a:rPr lang="en-US" sz="1800" dirty="0" smtClean="0">
                <a:latin typeface="Calibri" panose="020F0502020204030204" pitchFamily="34" charset="0"/>
                <a:ea typeface="Calibri" panose="020F0502020204030204" pitchFamily="34" charset="0"/>
                <a:cs typeface="Arial" panose="020B0604020202020204" pitchFamily="34" charset="0"/>
              </a:rPr>
              <a:t>and have </a:t>
            </a:r>
            <a:r>
              <a:rPr lang="en-US" sz="1800" u="sng" dirty="0" smtClean="0">
                <a:latin typeface="Calibri" panose="020F0502020204030204" pitchFamily="34" charset="0"/>
                <a:ea typeface="Calibri" panose="020F0502020204030204" pitchFamily="34" charset="0"/>
                <a:cs typeface="Arial" panose="020B0604020202020204" pitchFamily="34" charset="0"/>
              </a:rPr>
              <a:t>additional deeper features </a:t>
            </a:r>
            <a:r>
              <a:rPr lang="en-US" sz="1800" dirty="0" smtClean="0">
                <a:latin typeface="Calibri" panose="020F0502020204030204" pitchFamily="34" charset="0"/>
                <a:ea typeface="Calibri" panose="020F0502020204030204" pitchFamily="34" charset="0"/>
                <a:cs typeface="Arial" panose="020B0604020202020204" pitchFamily="34" charset="0"/>
              </a:rPr>
              <a:t>to cope with many dangerous of the cybercrimes.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732848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Antivirus Software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21</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88B5D6DB-4F30-4959-A4B5-0AB6C9416B2A}"/>
              </a:ext>
            </a:extLst>
          </p:cNvPr>
          <p:cNvPicPr/>
          <p:nvPr/>
        </p:nvPicPr>
        <p:blipFill>
          <a:blip r:embed="rId5" cstate="print"/>
          <a:srcRect/>
          <a:stretch>
            <a:fillRect/>
          </a:stretch>
        </p:blipFill>
        <p:spPr bwMode="auto">
          <a:xfrm>
            <a:off x="323035" y="2123104"/>
            <a:ext cx="2536386" cy="28699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3094891" y="1432041"/>
            <a:ext cx="8220809" cy="35610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A few names of the top-notch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antivirus software programs</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are mentioned below:</a:t>
            </a:r>
          </a:p>
          <a:p>
            <a:pPr lvl="1" algn="just">
              <a:lnSpc>
                <a:spcPct val="100000"/>
              </a:lnSpc>
              <a:spcBef>
                <a:spcPts val="0"/>
              </a:spcBef>
              <a:spcAft>
                <a:spcPts val="6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Kaspersky Internet Security</a:t>
            </a:r>
          </a:p>
          <a:p>
            <a:pPr lvl="1" algn="just">
              <a:lnSpc>
                <a:spcPct val="100000"/>
              </a:lnSpc>
              <a:spcBef>
                <a:spcPts val="0"/>
              </a:spcBef>
              <a:spcAft>
                <a:spcPts val="6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Panda Premium Antivirus </a:t>
            </a:r>
          </a:p>
          <a:p>
            <a:pPr lvl="1" algn="just">
              <a:lnSpc>
                <a:spcPct val="100000"/>
              </a:lnSpc>
              <a:spcBef>
                <a:spcPts val="0"/>
              </a:spcBef>
              <a:spcAft>
                <a:spcPts val="6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AVG Internet Security  </a:t>
            </a:r>
          </a:p>
          <a:p>
            <a:pPr lvl="1" algn="just">
              <a:lnSpc>
                <a:spcPct val="100000"/>
              </a:lnSpc>
              <a:spcBef>
                <a:spcPts val="0"/>
              </a:spcBef>
              <a:spcAft>
                <a:spcPts val="6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Microsoft Security Essentials </a:t>
            </a:r>
          </a:p>
          <a:p>
            <a:pPr lvl="1" algn="just">
              <a:lnSpc>
                <a:spcPct val="100000"/>
              </a:lnSpc>
              <a:spcBef>
                <a:spcPts val="0"/>
              </a:spcBef>
              <a:spcAft>
                <a:spcPts val="6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McAfee Total Protection </a:t>
            </a:r>
          </a:p>
          <a:p>
            <a:pPr lvl="1" algn="just">
              <a:lnSpc>
                <a:spcPct val="100000"/>
              </a:lnSpc>
              <a:spcBef>
                <a:spcPts val="0"/>
              </a:spcBef>
              <a:spcAft>
                <a:spcPts val="600"/>
              </a:spcAft>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Comodo</a:t>
            </a:r>
            <a:r>
              <a:rPr lang="en-US" sz="1800" dirty="0" smtClean="0">
                <a:latin typeface="Calibri" panose="020F0502020204030204" pitchFamily="34" charset="0"/>
                <a:ea typeface="Calibri" panose="020F0502020204030204" pitchFamily="34" charset="0"/>
                <a:cs typeface="Arial" panose="020B0604020202020204" pitchFamily="34" charset="0"/>
              </a:rPr>
              <a:t> Antivirus Software </a:t>
            </a:r>
          </a:p>
          <a:p>
            <a:pPr lvl="1" algn="just">
              <a:lnSpc>
                <a:spcPct val="100000"/>
              </a:lnSpc>
              <a:spcBef>
                <a:spcPts val="0"/>
              </a:spcBef>
              <a:spcAft>
                <a:spcPts val="6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Avira Antivirus Pro </a:t>
            </a:r>
          </a:p>
          <a:p>
            <a:pPr lvl="1" algn="just">
              <a:lnSpc>
                <a:spcPct val="100000"/>
              </a:lnSpc>
              <a:spcBef>
                <a:spcPts val="0"/>
              </a:spcBef>
              <a:spcAft>
                <a:spcPts val="600"/>
              </a:spcAft>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Avast</a:t>
            </a:r>
            <a:r>
              <a:rPr lang="en-US" sz="1800" dirty="0" smtClean="0">
                <a:latin typeface="Calibri" panose="020F0502020204030204" pitchFamily="34" charset="0"/>
                <a:ea typeface="Calibri" panose="020F0502020204030204" pitchFamily="34" charset="0"/>
                <a:cs typeface="Arial" panose="020B0604020202020204" pitchFamily="34" charset="0"/>
              </a:rPr>
              <a:t> Security Ultimate </a:t>
            </a:r>
          </a:p>
          <a:p>
            <a:pPr lvl="1" algn="just">
              <a:lnSpc>
                <a:spcPct val="100000"/>
              </a:lnSpc>
              <a:spcBef>
                <a:spcPts val="0"/>
              </a:spcBef>
              <a:spcAft>
                <a:spcPts val="6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Norton Security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
        <p:nvSpPr>
          <p:cNvPr id="18" name="Content Placeholder 3">
            <a:extLst>
              <a:ext uri="{FF2B5EF4-FFF2-40B4-BE49-F238E27FC236}">
                <a16:creationId xmlns="" xmlns:a16="http://schemas.microsoft.com/office/drawing/2014/main" id="{D936BD68-E32D-4248-8160-059980CFD74A}"/>
              </a:ext>
            </a:extLst>
          </p:cNvPr>
          <p:cNvSpPr txBox="1">
            <a:spLocks/>
          </p:cNvSpPr>
          <p:nvPr/>
        </p:nvSpPr>
        <p:spPr>
          <a:xfrm>
            <a:off x="3109170" y="5096086"/>
            <a:ext cx="8619533" cy="9799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Most of the antivirus are set to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update their versions automatically by</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default</a:t>
            </a:r>
            <a:r>
              <a:rPr lang="en-US" sz="1800" dirty="0" smtClean="0">
                <a:latin typeface="Calibri" panose="020F0502020204030204" pitchFamily="34" charset="0"/>
                <a:ea typeface="Calibri" panose="020F0502020204030204" pitchFamily="34" charset="0"/>
                <a:cs typeface="Arial" panose="020B0604020202020204" pitchFamily="34" charset="0"/>
              </a:rPr>
              <a:t>, but in some cases if the antivirus software update is not turned on, activate it.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347105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1016"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Antivirus Software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22</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88B5D6DB-4F30-4959-A4B5-0AB6C9416B2A}"/>
              </a:ext>
            </a:extLst>
          </p:cNvPr>
          <p:cNvPicPr/>
          <p:nvPr/>
        </p:nvPicPr>
        <p:blipFill>
          <a:blip r:embed="rId5" cstate="print"/>
          <a:srcRect/>
          <a:stretch>
            <a:fillRect/>
          </a:stretch>
        </p:blipFill>
        <p:spPr bwMode="auto">
          <a:xfrm>
            <a:off x="323035" y="2123104"/>
            <a:ext cx="2536386" cy="28699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3065597" y="1476044"/>
            <a:ext cx="8508316" cy="460188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should also take of the following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important points for keeping your computer free from viruses</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a:t>
            </a:r>
          </a:p>
          <a:p>
            <a:pPr lvl="2" algn="just">
              <a:lnSpc>
                <a:spcPct val="150000"/>
              </a:lnSpc>
              <a:spcBef>
                <a:spcPts val="0"/>
              </a:spcBef>
              <a:buFont typeface="Wingdings" panose="05000000000000000000" pitchFamily="2" charset="2"/>
              <a:buChar char="§"/>
            </a:pPr>
            <a:r>
              <a:rPr lang="en-US" sz="1700" dirty="0" smtClean="0">
                <a:latin typeface="Calibri" panose="020F0502020204030204" pitchFamily="34" charset="0"/>
                <a:ea typeface="Calibri" panose="020F0502020204030204" pitchFamily="34" charset="0"/>
                <a:cs typeface="Arial" panose="020B0604020202020204" pitchFamily="34" charset="0"/>
              </a:rPr>
              <a:t>Make sure your antivirus software automatically starts with the starting of your computer </a:t>
            </a:r>
          </a:p>
          <a:p>
            <a:pPr lvl="2" algn="just">
              <a:lnSpc>
                <a:spcPct val="150000"/>
              </a:lnSpc>
              <a:spcBef>
                <a:spcPts val="0"/>
              </a:spcBef>
              <a:buFont typeface="Wingdings" panose="05000000000000000000" pitchFamily="2" charset="2"/>
              <a:buChar char="§"/>
            </a:pPr>
            <a:r>
              <a:rPr lang="en-US" sz="1700" dirty="0" smtClean="0">
                <a:latin typeface="Calibri" panose="020F0502020204030204" pitchFamily="34" charset="0"/>
                <a:ea typeface="Calibri" panose="020F0502020204030204" pitchFamily="34" charset="0"/>
                <a:cs typeface="Arial" panose="020B0604020202020204" pitchFamily="34" charset="0"/>
              </a:rPr>
              <a:t>Antivirus is always on while the computer is on </a:t>
            </a:r>
          </a:p>
          <a:p>
            <a:pPr lvl="2" algn="just">
              <a:lnSpc>
                <a:spcPct val="150000"/>
              </a:lnSpc>
              <a:spcBef>
                <a:spcPts val="0"/>
              </a:spcBef>
              <a:spcAft>
                <a:spcPts val="1000"/>
              </a:spcAft>
              <a:buFont typeface="Wingdings" panose="05000000000000000000" pitchFamily="2" charset="2"/>
              <a:buChar char="§"/>
            </a:pPr>
            <a:r>
              <a:rPr lang="en-US" sz="1700" dirty="0" smtClean="0">
                <a:latin typeface="Calibri" panose="020F0502020204030204" pitchFamily="34" charset="0"/>
                <a:ea typeface="Calibri" panose="020F0502020204030204" pitchFamily="34" charset="0"/>
                <a:cs typeface="Arial" panose="020B0604020202020204" pitchFamily="34" charset="0"/>
              </a:rPr>
              <a:t>Always download and install the latest updates from the venders to update the virus definition database </a:t>
            </a:r>
          </a:p>
          <a:p>
            <a:pPr lvl="2" algn="just">
              <a:lnSpc>
                <a:spcPct val="150000"/>
              </a:lnSpc>
              <a:spcBef>
                <a:spcPts val="0"/>
              </a:spcBef>
              <a:buFont typeface="Wingdings" panose="05000000000000000000" pitchFamily="2" charset="2"/>
              <a:buChar char="§"/>
            </a:pPr>
            <a:r>
              <a:rPr lang="en-US" sz="1700" dirty="0" smtClean="0">
                <a:latin typeface="Calibri" panose="020F0502020204030204" pitchFamily="34" charset="0"/>
                <a:ea typeface="Calibri" panose="020F0502020204030204" pitchFamily="34" charset="0"/>
                <a:cs typeface="Arial" panose="020B0604020202020204" pitchFamily="34" charset="0"/>
              </a:rPr>
              <a:t>Regularly run quick scans on your computer </a:t>
            </a:r>
          </a:p>
          <a:p>
            <a:pPr lvl="2" algn="just">
              <a:lnSpc>
                <a:spcPct val="150000"/>
              </a:lnSpc>
              <a:spcBef>
                <a:spcPts val="0"/>
              </a:spcBef>
              <a:buFont typeface="Wingdings" panose="05000000000000000000" pitchFamily="2" charset="2"/>
              <a:buChar char="§"/>
            </a:pPr>
            <a:r>
              <a:rPr lang="en-US" sz="1700" dirty="0" smtClean="0">
                <a:latin typeface="Calibri" panose="020F0502020204030204" pitchFamily="34" charset="0"/>
                <a:ea typeface="Calibri" panose="020F0502020204030204" pitchFamily="34" charset="0"/>
                <a:cs typeface="Arial" panose="020B0604020202020204" pitchFamily="34" charset="0"/>
              </a:rPr>
              <a:t>Run full scans occasionally after a few weeks </a:t>
            </a:r>
          </a:p>
          <a:p>
            <a:pPr lvl="2" algn="just">
              <a:lnSpc>
                <a:spcPct val="150000"/>
              </a:lnSpc>
              <a:spcBef>
                <a:spcPts val="0"/>
              </a:spcBef>
              <a:buFont typeface="Wingdings" panose="05000000000000000000" pitchFamily="2" charset="2"/>
              <a:buChar char="§"/>
            </a:pPr>
            <a:r>
              <a:rPr lang="en-US" sz="1700" dirty="0" smtClean="0">
                <a:latin typeface="Calibri" panose="020F0502020204030204" pitchFamily="34" charset="0"/>
                <a:ea typeface="Calibri" panose="020F0502020204030204" pitchFamily="34" charset="0"/>
                <a:cs typeface="Arial" panose="020B0604020202020204" pitchFamily="34" charset="0"/>
              </a:rPr>
              <a:t>Always scan the data transfer mediums before copying any data </a:t>
            </a:r>
          </a:p>
          <a:p>
            <a:pPr lvl="2" algn="just">
              <a:lnSpc>
                <a:spcPct val="150000"/>
              </a:lnSpc>
              <a:spcBef>
                <a:spcPts val="0"/>
              </a:spcBef>
              <a:spcAft>
                <a:spcPts val="1000"/>
              </a:spcAft>
              <a:buFont typeface="Wingdings" panose="05000000000000000000" pitchFamily="2" charset="2"/>
              <a:buChar char="§"/>
            </a:pPr>
            <a:r>
              <a:rPr lang="en-US" sz="1700" dirty="0" smtClean="0">
                <a:latin typeface="Calibri" panose="020F0502020204030204" pitchFamily="34" charset="0"/>
                <a:ea typeface="Calibri" panose="020F0502020204030204" pitchFamily="34" charset="0"/>
                <a:cs typeface="Arial" panose="020B0604020202020204" pitchFamily="34" charset="0"/>
              </a:rPr>
              <a:t>Take notice of all warnings and alerts generated by the antivirus software </a:t>
            </a:r>
            <a:endParaRPr lang="en-US" sz="17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504970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Antispyware Software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23</a:t>
            </a:fld>
            <a:endParaRPr lang="en-US" dirty="0">
              <a:solidFill>
                <a:prstClr val="black"/>
              </a:solidFill>
            </a:endParaRPr>
          </a:p>
        </p:txBody>
      </p:sp>
      <p:pic>
        <p:nvPicPr>
          <p:cNvPr id="16" name="Picture 15">
            <a:extLst>
              <a:ext uri="{FF2B5EF4-FFF2-40B4-BE49-F238E27FC236}">
                <a16:creationId xmlns="" xmlns:a16="http://schemas.microsoft.com/office/drawing/2014/main" id="{C9D9ED9C-BB1A-4F52-8169-911E23B67592}"/>
              </a:ext>
            </a:extLst>
          </p:cNvPr>
          <p:cNvPicPr>
            <a:picLocks noChangeAspect="1"/>
          </p:cNvPicPr>
          <p:nvPr/>
        </p:nvPicPr>
        <p:blipFill>
          <a:blip r:embed="rId5"/>
          <a:stretch>
            <a:fillRect/>
          </a:stretch>
        </p:blipFill>
        <p:spPr>
          <a:xfrm>
            <a:off x="9243956" y="2002105"/>
            <a:ext cx="2739819" cy="2544495"/>
          </a:xfrm>
          <a:prstGeom prst="rect">
            <a:avLst/>
          </a:prstGeom>
          <a:effectLst>
            <a:softEdge rad="381000"/>
          </a:effectLst>
        </p:spPr>
      </p:pic>
      <p:sp>
        <p:nvSpPr>
          <p:cNvPr id="18" name="Content Placeholder 3">
            <a:extLst>
              <a:ext uri="{FF2B5EF4-FFF2-40B4-BE49-F238E27FC236}">
                <a16:creationId xmlns="" xmlns:a16="http://schemas.microsoft.com/office/drawing/2014/main" id="{D936BD68-E32D-4248-8160-059980CFD74A}"/>
              </a:ext>
            </a:extLst>
          </p:cNvPr>
          <p:cNvSpPr txBox="1">
            <a:spLocks/>
          </p:cNvSpPr>
          <p:nvPr/>
        </p:nvSpPr>
        <p:spPr>
          <a:xfrm>
            <a:off x="1267926" y="1719871"/>
            <a:ext cx="7975814" cy="341092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20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Spyware</a:t>
            </a:r>
            <a:r>
              <a:rPr lang="en-US" sz="2000" dirty="0" smtClean="0">
                <a:latin typeface="Calibri" panose="020F0502020204030204" pitchFamily="34" charset="0"/>
                <a:ea typeface="Calibri" panose="020F0502020204030204" pitchFamily="34" charset="0"/>
                <a:cs typeface="Arial" panose="020B0604020202020204" pitchFamily="34" charset="0"/>
              </a:rPr>
              <a:t> is one of the </a:t>
            </a:r>
            <a:r>
              <a:rPr lang="en-US" sz="2000" u="sng" dirty="0" smtClean="0">
                <a:latin typeface="Calibri" panose="020F0502020204030204" pitchFamily="34" charset="0"/>
                <a:ea typeface="Calibri" panose="020F0502020204030204" pitchFamily="34" charset="0"/>
                <a:cs typeface="Arial" panose="020B0604020202020204" pitchFamily="34" charset="0"/>
              </a:rPr>
              <a:t>most critical tools for launching </a:t>
            </a:r>
            <a:r>
              <a:rPr lang="en-US" sz="2000" u="sng" dirty="0" err="1" smtClean="0">
                <a:latin typeface="Calibri" panose="020F0502020204030204" pitchFamily="34" charset="0"/>
                <a:ea typeface="Calibri" panose="020F0502020204030204" pitchFamily="34" charset="0"/>
                <a:cs typeface="Arial" panose="020B0604020202020204" pitchFamily="34" charset="0"/>
              </a:rPr>
              <a:t>cyberattacks</a:t>
            </a:r>
            <a:r>
              <a:rPr lang="en-US" sz="2000" u="sng" dirty="0" smtClean="0">
                <a:latin typeface="Calibri" panose="020F0502020204030204" pitchFamily="34" charset="0"/>
                <a:ea typeface="Calibri" panose="020F0502020204030204" pitchFamily="34" charset="0"/>
                <a:cs typeface="Arial" panose="020B0604020202020204" pitchFamily="34" charset="0"/>
              </a:rPr>
              <a:t> </a:t>
            </a:r>
            <a:r>
              <a:rPr lang="en-US" sz="2000" dirty="0" smtClean="0">
                <a:latin typeface="Calibri" panose="020F0502020204030204" pitchFamily="34" charset="0"/>
                <a:ea typeface="Calibri" panose="020F0502020204030204" pitchFamily="34" charset="0"/>
                <a:cs typeface="Arial" panose="020B0604020202020204" pitchFamily="34" charset="0"/>
              </a:rPr>
              <a:t>on the targeted networks, services, or the computer servers. </a:t>
            </a:r>
          </a:p>
          <a:p>
            <a:pPr algn="just">
              <a:lnSpc>
                <a:spcPct val="150000"/>
              </a:lnSpc>
              <a:spcBef>
                <a:spcPts val="0"/>
              </a:spcBef>
            </a:pPr>
            <a:r>
              <a:rPr lang="en-US" sz="20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Spyware</a:t>
            </a:r>
            <a:r>
              <a:rPr lang="en-US" sz="2000" b="1" dirty="0" smtClean="0">
                <a:latin typeface="Calibri" panose="020F0502020204030204" pitchFamily="34" charset="0"/>
                <a:ea typeface="Calibri" panose="020F0502020204030204" pitchFamily="34" charset="0"/>
                <a:cs typeface="Arial" panose="020B0604020202020204" pitchFamily="34" charset="0"/>
              </a:rPr>
              <a:t>s</a:t>
            </a:r>
            <a:r>
              <a:rPr lang="en-US" sz="2000" dirty="0" smtClean="0">
                <a:latin typeface="Calibri" panose="020F0502020204030204" pitchFamily="34" charset="0"/>
                <a:ea typeface="Calibri" panose="020F0502020204030204" pitchFamily="34" charset="0"/>
                <a:cs typeface="Arial" panose="020B0604020202020204" pitchFamily="34" charset="0"/>
              </a:rPr>
              <a:t> are the malicious code </a:t>
            </a:r>
            <a:r>
              <a:rPr lang="en-US" sz="2000" u="sng" dirty="0" smtClean="0">
                <a:latin typeface="Calibri" panose="020F0502020204030204" pitchFamily="34" charset="0"/>
                <a:ea typeface="Calibri" panose="020F0502020204030204" pitchFamily="34" charset="0"/>
                <a:cs typeface="Arial" panose="020B0604020202020204" pitchFamily="34" charset="0"/>
              </a:rPr>
              <a:t>design to spy on the activities of the user for getting information </a:t>
            </a:r>
            <a:r>
              <a:rPr lang="en-US" sz="2000" dirty="0" smtClean="0">
                <a:latin typeface="Calibri" panose="020F0502020204030204" pitchFamily="34" charset="0"/>
                <a:ea typeface="Calibri" panose="020F0502020204030204" pitchFamily="34" charset="0"/>
                <a:cs typeface="Arial" panose="020B0604020202020204" pitchFamily="34" charset="0"/>
              </a:rPr>
              <a:t>about </a:t>
            </a:r>
            <a:r>
              <a:rPr lang="en-US" sz="2000" i="1" dirty="0" smtClean="0">
                <a:latin typeface="Calibri" panose="020F0502020204030204" pitchFamily="34" charset="0"/>
                <a:ea typeface="Calibri" panose="020F0502020204030204" pitchFamily="34" charset="0"/>
                <a:cs typeface="Arial" panose="020B0604020202020204" pitchFamily="34" charset="0"/>
              </a:rPr>
              <a:t>the </a:t>
            </a:r>
            <a:r>
              <a:rPr lang="en-US" sz="2000" i="1" dirty="0" smtClean="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behavior of the internet user </a:t>
            </a:r>
            <a:r>
              <a:rPr lang="en-US" sz="2000" dirty="0" smtClean="0">
                <a:solidFill>
                  <a:srgbClr val="FF0000"/>
                </a:solidFill>
                <a:latin typeface="Calibri" panose="020F0502020204030204" pitchFamily="34" charset="0"/>
                <a:ea typeface="Calibri" panose="020F0502020204030204" pitchFamily="34" charset="0"/>
                <a:cs typeface="Arial" panose="020B0604020202020204" pitchFamily="34" charset="0"/>
              </a:rPr>
              <a:t>or </a:t>
            </a:r>
            <a:r>
              <a:rPr lang="en-US" sz="2000" i="1" dirty="0" smtClean="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steal the crucial information</a:t>
            </a:r>
            <a:r>
              <a:rPr lang="en-US" sz="2000" i="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 </a:t>
            </a:r>
            <a:r>
              <a:rPr lang="en-US" sz="2000" dirty="0" smtClean="0">
                <a:latin typeface="Calibri" panose="020F0502020204030204" pitchFamily="34" charset="0"/>
                <a:ea typeface="Calibri" panose="020F0502020204030204" pitchFamily="34" charset="0"/>
                <a:cs typeface="Arial" panose="020B0604020202020204" pitchFamily="34" charset="0"/>
              </a:rPr>
              <a:t>from the computers and online user accounts. </a:t>
            </a:r>
          </a:p>
          <a:p>
            <a:pPr algn="just">
              <a:lnSpc>
                <a:spcPct val="150000"/>
              </a:lnSpc>
              <a:spcBef>
                <a:spcPts val="0"/>
              </a:spcBef>
            </a:pPr>
            <a:r>
              <a:rPr lang="en-US" sz="2000" dirty="0" smtClean="0">
                <a:latin typeface="Calibri" panose="020F0502020204030204" pitchFamily="34" charset="0"/>
                <a:ea typeface="Calibri" panose="020F0502020204030204" pitchFamily="34" charset="0"/>
                <a:cs typeface="Arial" panose="020B0604020202020204" pitchFamily="34" charset="0"/>
              </a:rPr>
              <a:t>The advertisement campaigns can be started with proper focus on the targeted market segments suitable for their online marketing campaigns. </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763768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Antispyware Software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24</a:t>
            </a:fld>
            <a:endParaRPr lang="en-US" dirty="0">
              <a:solidFill>
                <a:prstClr val="black"/>
              </a:solidFill>
            </a:endParaRPr>
          </a:p>
        </p:txBody>
      </p:sp>
      <p:pic>
        <p:nvPicPr>
          <p:cNvPr id="16" name="Picture 15">
            <a:extLst>
              <a:ext uri="{FF2B5EF4-FFF2-40B4-BE49-F238E27FC236}">
                <a16:creationId xmlns="" xmlns:a16="http://schemas.microsoft.com/office/drawing/2014/main" id="{C9D9ED9C-BB1A-4F52-8169-911E23B67592}"/>
              </a:ext>
            </a:extLst>
          </p:cNvPr>
          <p:cNvPicPr>
            <a:picLocks noChangeAspect="1"/>
          </p:cNvPicPr>
          <p:nvPr/>
        </p:nvPicPr>
        <p:blipFill>
          <a:blip r:embed="rId5"/>
          <a:stretch>
            <a:fillRect/>
          </a:stretch>
        </p:blipFill>
        <p:spPr>
          <a:xfrm>
            <a:off x="9243956" y="2002105"/>
            <a:ext cx="2739819" cy="2544495"/>
          </a:xfrm>
          <a:prstGeom prst="rect">
            <a:avLst/>
          </a:prstGeom>
          <a:effectLst>
            <a:softEdge rad="381000"/>
          </a:effectLst>
        </p:spPr>
      </p:pic>
      <p:sp>
        <p:nvSpPr>
          <p:cNvPr id="17" name="Content Placeholder 3">
            <a:extLst>
              <a:ext uri="{FF2B5EF4-FFF2-40B4-BE49-F238E27FC236}">
                <a16:creationId xmlns="" xmlns:a16="http://schemas.microsoft.com/office/drawing/2014/main" id="{D936BD68-E32D-4248-8160-059980CFD74A}"/>
              </a:ext>
            </a:extLst>
          </p:cNvPr>
          <p:cNvSpPr txBox="1">
            <a:spLocks/>
          </p:cNvSpPr>
          <p:nvPr/>
        </p:nvSpPr>
        <p:spPr>
          <a:xfrm>
            <a:off x="1073817" y="1928219"/>
            <a:ext cx="7720334" cy="291048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2000" dirty="0" smtClean="0">
                <a:latin typeface="Calibri" panose="020F0502020204030204" pitchFamily="34" charset="0"/>
                <a:ea typeface="Calibri" panose="020F0502020204030204" pitchFamily="34" charset="0"/>
                <a:cs typeface="Arial" panose="020B0604020202020204" pitchFamily="34" charset="0"/>
              </a:rPr>
              <a:t>One form of the dangerous spyware code is known as the </a:t>
            </a:r>
            <a:r>
              <a:rPr lang="en-US" sz="2000" b="1" dirty="0" err="1" smtClean="0">
                <a:solidFill>
                  <a:srgbClr val="FF0000"/>
                </a:solidFill>
                <a:latin typeface="Calibri" panose="020F0502020204030204" pitchFamily="34" charset="0"/>
                <a:ea typeface="Calibri" panose="020F0502020204030204" pitchFamily="34" charset="0"/>
                <a:cs typeface="Arial" panose="020B0604020202020204" pitchFamily="34" charset="0"/>
              </a:rPr>
              <a:t>keylogger</a:t>
            </a:r>
            <a:r>
              <a:rPr lang="en-US" sz="2000" dirty="0" smtClean="0">
                <a:latin typeface="Calibri" panose="020F0502020204030204" pitchFamily="34" charset="0"/>
                <a:ea typeface="Calibri" panose="020F0502020204030204" pitchFamily="34" charset="0"/>
                <a:cs typeface="Arial" panose="020B0604020202020204" pitchFamily="34" charset="0"/>
              </a:rPr>
              <a:t>, which is used to track and record the keys pressed. And sends it to the command-and-control center. </a:t>
            </a:r>
          </a:p>
          <a:p>
            <a:pPr algn="just">
              <a:lnSpc>
                <a:spcPct val="150000"/>
              </a:lnSpc>
              <a:spcBef>
                <a:spcPts val="0"/>
              </a:spcBef>
            </a:pPr>
            <a:r>
              <a:rPr lang="en-US" sz="2000" dirty="0" smtClean="0">
                <a:latin typeface="Calibri" panose="020F0502020204030204" pitchFamily="34" charset="0"/>
                <a:ea typeface="Calibri" panose="020F0502020204030204" pitchFamily="34" charset="0"/>
                <a:cs typeface="Arial" panose="020B0604020202020204" pitchFamily="34" charset="0"/>
              </a:rPr>
              <a:t>The hackers </a:t>
            </a:r>
            <a:r>
              <a:rPr lang="en-US" sz="20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steal the information </a:t>
            </a:r>
            <a:r>
              <a:rPr lang="en-US" sz="2000" dirty="0" smtClean="0">
                <a:latin typeface="Calibri" panose="020F0502020204030204" pitchFamily="34" charset="0"/>
                <a:ea typeface="Calibri" panose="020F0502020204030204" pitchFamily="34" charset="0"/>
                <a:cs typeface="Arial" panose="020B0604020202020204" pitchFamily="34" charset="0"/>
              </a:rPr>
              <a:t>such as </a:t>
            </a:r>
            <a:r>
              <a:rPr lang="en-US" sz="2000" u="sng" dirty="0" smtClean="0">
                <a:latin typeface="Calibri" panose="020F0502020204030204" pitchFamily="34" charset="0"/>
                <a:ea typeface="Calibri" panose="020F0502020204030204" pitchFamily="34" charset="0"/>
                <a:cs typeface="Arial" panose="020B0604020202020204" pitchFamily="34" charset="0"/>
              </a:rPr>
              <a:t>usernames</a:t>
            </a:r>
            <a:r>
              <a:rPr lang="en-US" sz="2000" dirty="0" smtClean="0">
                <a:latin typeface="Calibri" panose="020F0502020204030204" pitchFamily="34" charset="0"/>
                <a:ea typeface="Calibri" panose="020F0502020204030204" pitchFamily="34" charset="0"/>
                <a:cs typeface="Arial" panose="020B0604020202020204" pitchFamily="34" charset="0"/>
              </a:rPr>
              <a:t>, </a:t>
            </a:r>
            <a:r>
              <a:rPr lang="en-US" sz="2000" u="sng" dirty="0" smtClean="0">
                <a:latin typeface="Calibri" panose="020F0502020204030204" pitchFamily="34" charset="0"/>
                <a:ea typeface="Calibri" panose="020F0502020204030204" pitchFamily="34" charset="0"/>
                <a:cs typeface="Arial" panose="020B0604020202020204" pitchFamily="34" charset="0"/>
              </a:rPr>
              <a:t>passwords</a:t>
            </a:r>
            <a:r>
              <a:rPr lang="en-US" sz="2000" dirty="0" smtClean="0">
                <a:latin typeface="Calibri" panose="020F0502020204030204" pitchFamily="34" charset="0"/>
                <a:ea typeface="Calibri" panose="020F0502020204030204" pitchFamily="34" charset="0"/>
                <a:cs typeface="Arial" panose="020B0604020202020204" pitchFamily="34" charset="0"/>
              </a:rPr>
              <a:t>, and other codes or pin numbers used for your </a:t>
            </a:r>
            <a:r>
              <a:rPr lang="en-US" sz="2000" u="sng" dirty="0" smtClean="0">
                <a:latin typeface="Calibri" panose="020F0502020204030204" pitchFamily="34" charset="0"/>
                <a:ea typeface="Calibri" panose="020F0502020204030204" pitchFamily="34" charset="0"/>
                <a:cs typeface="Arial" panose="020B0604020202020204" pitchFamily="34" charset="0"/>
              </a:rPr>
              <a:t>financial activities </a:t>
            </a:r>
            <a:r>
              <a:rPr lang="en-US" sz="2000" dirty="0" smtClean="0">
                <a:latin typeface="Calibri" panose="020F0502020204030204" pitchFamily="34" charset="0"/>
                <a:ea typeface="Calibri" panose="020F0502020204030204" pitchFamily="34" charset="0"/>
                <a:cs typeface="Arial" panose="020B0604020202020204" pitchFamily="34" charset="0"/>
              </a:rPr>
              <a:t>and other </a:t>
            </a:r>
            <a:r>
              <a:rPr lang="en-US" sz="2000" u="sng" dirty="0" smtClean="0">
                <a:latin typeface="Calibri" panose="020F0502020204030204" pitchFamily="34" charset="0"/>
                <a:ea typeface="Calibri" panose="020F0502020204030204" pitchFamily="34" charset="0"/>
                <a:cs typeface="Arial" panose="020B0604020202020204" pitchFamily="34" charset="0"/>
              </a:rPr>
              <a:t>valuable transactions through the internet</a:t>
            </a:r>
            <a:r>
              <a:rPr lang="en-US" sz="2000" dirty="0" smtClean="0">
                <a:latin typeface="Calibri" panose="020F0502020204030204" pitchFamily="34" charset="0"/>
                <a:ea typeface="Calibri" panose="020F0502020204030204" pitchFamily="34" charset="0"/>
                <a:cs typeface="Arial" panose="020B0604020202020204" pitchFamily="34" charset="0"/>
              </a:rPr>
              <a:t>.</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762974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Antispyware Software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25</a:t>
            </a:fld>
            <a:endParaRPr lang="en-US" dirty="0">
              <a:solidFill>
                <a:prstClr val="black"/>
              </a:solidFill>
            </a:endParaRPr>
          </a:p>
        </p:txBody>
      </p:sp>
      <p:pic>
        <p:nvPicPr>
          <p:cNvPr id="16" name="Picture 15">
            <a:extLst>
              <a:ext uri="{FF2B5EF4-FFF2-40B4-BE49-F238E27FC236}">
                <a16:creationId xmlns="" xmlns:a16="http://schemas.microsoft.com/office/drawing/2014/main" id="{C9D9ED9C-BB1A-4F52-8169-911E23B67592}"/>
              </a:ext>
            </a:extLst>
          </p:cNvPr>
          <p:cNvPicPr>
            <a:picLocks noChangeAspect="1"/>
          </p:cNvPicPr>
          <p:nvPr/>
        </p:nvPicPr>
        <p:blipFill>
          <a:blip r:embed="rId5"/>
          <a:stretch>
            <a:fillRect/>
          </a:stretch>
        </p:blipFill>
        <p:spPr>
          <a:xfrm>
            <a:off x="9243956" y="2002105"/>
            <a:ext cx="2739819" cy="2544495"/>
          </a:xfrm>
          <a:prstGeom prst="rect">
            <a:avLst/>
          </a:prstGeom>
          <a:effectLst>
            <a:softEdge rad="381000"/>
          </a:effectLst>
        </p:spPr>
      </p:pic>
      <p:sp>
        <p:nvSpPr>
          <p:cNvPr id="17" name="Content Placeholder 3">
            <a:extLst>
              <a:ext uri="{FF2B5EF4-FFF2-40B4-BE49-F238E27FC236}">
                <a16:creationId xmlns="" xmlns:a16="http://schemas.microsoft.com/office/drawing/2014/main" id="{D936BD68-E32D-4248-8160-059980CFD74A}"/>
              </a:ext>
            </a:extLst>
          </p:cNvPr>
          <p:cNvSpPr txBox="1">
            <a:spLocks/>
          </p:cNvSpPr>
          <p:nvPr/>
        </p:nvSpPr>
        <p:spPr>
          <a:xfrm>
            <a:off x="901700" y="1503466"/>
            <a:ext cx="8659909" cy="478953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If you have already installed a full version of any antivirus software on your computer, you might have purchased the antispyware already. Many modern antivirus packages are also included with the spyware tools.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If there is no such security software on your computer, download one from the reputed companies to secure your computer from malicious spying on your computer, data, and your internet using behavior while browsing the internet. </a:t>
            </a:r>
          </a:p>
          <a:p>
            <a:pPr algn="just">
              <a:lnSpc>
                <a:spcPct val="150000"/>
              </a:lnSpc>
              <a:spcBef>
                <a:spcPts val="0"/>
              </a:spcBef>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Spyware codes </a:t>
            </a:r>
            <a:r>
              <a:rPr lang="en-US" sz="1800" dirty="0" smtClean="0">
                <a:latin typeface="Calibri" panose="020F0502020204030204" pitchFamily="34" charset="0"/>
                <a:ea typeface="Calibri" panose="020F0502020204030204" pitchFamily="34" charset="0"/>
                <a:cs typeface="Arial" panose="020B0604020202020204" pitchFamily="34" charset="0"/>
              </a:rPr>
              <a:t>normally spread through </a:t>
            </a:r>
            <a:r>
              <a:rPr lang="en-US" sz="1800" u="sng" dirty="0" smtClean="0">
                <a:latin typeface="Calibri" panose="020F0502020204030204" pitchFamily="34" charset="0"/>
                <a:ea typeface="Calibri" panose="020F0502020204030204" pitchFamily="34" charset="0"/>
                <a:cs typeface="Arial" panose="020B0604020202020204" pitchFamily="34" charset="0"/>
              </a:rPr>
              <a:t>free downloads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free websites</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other such free sources available on the internet</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So, it is </a:t>
            </a:r>
            <a:r>
              <a:rPr lang="en-US" sz="1800" u="sng" dirty="0" smtClean="0">
                <a:latin typeface="Calibri" panose="020F0502020204030204" pitchFamily="34" charset="0"/>
                <a:ea typeface="Calibri" panose="020F0502020204030204" pitchFamily="34" charset="0"/>
                <a:cs typeface="Arial" panose="020B0604020202020204" pitchFamily="34" charset="0"/>
              </a:rPr>
              <a:t>highly recommended to use the paid version of the software</a:t>
            </a:r>
            <a:r>
              <a:rPr lang="en-US" sz="1800" dirty="0" smtClean="0">
                <a:latin typeface="Calibri" panose="020F0502020204030204" pitchFamily="34" charset="0"/>
                <a:ea typeface="Calibri" panose="020F0502020204030204" pitchFamily="34" charset="0"/>
                <a:cs typeface="Arial" panose="020B0604020202020204" pitchFamily="34" charset="0"/>
              </a:rPr>
              <a:t> from the trusted security companies. Those software are </a:t>
            </a:r>
            <a:r>
              <a:rPr lang="en-US" sz="1800" u="sng" dirty="0" smtClean="0">
                <a:latin typeface="Calibri" panose="020F0502020204030204" pitchFamily="34" charset="0"/>
                <a:ea typeface="Calibri" panose="020F0502020204030204" pitchFamily="34" charset="0"/>
                <a:cs typeface="Arial" panose="020B0604020202020204" pitchFamily="34" charset="0"/>
              </a:rPr>
              <a:t>not piggybacked with the spyware </a:t>
            </a:r>
            <a:r>
              <a:rPr lang="en-US" sz="1800" dirty="0" smtClean="0">
                <a:latin typeface="Calibri" panose="020F0502020204030204" pitchFamily="34" charset="0"/>
                <a:ea typeface="Calibri" panose="020F0502020204030204" pitchFamily="34" charset="0"/>
                <a:cs typeface="Arial" panose="020B0604020202020204" pitchFamily="34" charset="0"/>
              </a:rPr>
              <a:t>or </a:t>
            </a:r>
            <a:r>
              <a:rPr lang="en-US" sz="1800" u="sng" dirty="0" smtClean="0">
                <a:latin typeface="Calibri" panose="020F0502020204030204" pitchFamily="34" charset="0"/>
                <a:ea typeface="Calibri" panose="020F0502020204030204" pitchFamily="34" charset="0"/>
                <a:cs typeface="Arial" panose="020B0604020202020204" pitchFamily="34" charset="0"/>
              </a:rPr>
              <a:t>other malicious codes</a:t>
            </a: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310240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Antispyware Software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26</a:t>
            </a:fld>
            <a:endParaRPr lang="en-US" dirty="0">
              <a:solidFill>
                <a:prstClr val="black"/>
              </a:solidFill>
            </a:endParaRPr>
          </a:p>
        </p:txBody>
      </p:sp>
      <p:pic>
        <p:nvPicPr>
          <p:cNvPr id="16" name="Picture 15">
            <a:extLst>
              <a:ext uri="{FF2B5EF4-FFF2-40B4-BE49-F238E27FC236}">
                <a16:creationId xmlns="" xmlns:a16="http://schemas.microsoft.com/office/drawing/2014/main" id="{C9D9ED9C-BB1A-4F52-8169-911E23B67592}"/>
              </a:ext>
            </a:extLst>
          </p:cNvPr>
          <p:cNvPicPr>
            <a:picLocks noChangeAspect="1"/>
          </p:cNvPicPr>
          <p:nvPr/>
        </p:nvPicPr>
        <p:blipFill>
          <a:blip r:embed="rId5"/>
          <a:stretch>
            <a:fillRect/>
          </a:stretch>
        </p:blipFill>
        <p:spPr>
          <a:xfrm>
            <a:off x="9243956" y="2002105"/>
            <a:ext cx="2739819" cy="2544495"/>
          </a:xfrm>
          <a:prstGeom prst="rect">
            <a:avLst/>
          </a:prstGeom>
          <a:effectLst>
            <a:softEdge rad="381000"/>
          </a:effectLst>
        </p:spPr>
      </p:pic>
      <p:sp>
        <p:nvSpPr>
          <p:cNvPr id="17" name="Content Placeholder 3">
            <a:extLst>
              <a:ext uri="{FF2B5EF4-FFF2-40B4-BE49-F238E27FC236}">
                <a16:creationId xmlns="" xmlns:a16="http://schemas.microsoft.com/office/drawing/2014/main" id="{D936BD68-E32D-4248-8160-059980CFD74A}"/>
              </a:ext>
            </a:extLst>
          </p:cNvPr>
          <p:cNvSpPr txBox="1">
            <a:spLocks/>
          </p:cNvSpPr>
          <p:nvPr/>
        </p:nvSpPr>
        <p:spPr>
          <a:xfrm>
            <a:off x="1059749" y="1381138"/>
            <a:ext cx="8258233" cy="484852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 few very well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trusted antispyware software companies </a:t>
            </a:r>
            <a:r>
              <a:rPr lang="en-US" sz="1800" dirty="0" smtClean="0">
                <a:latin typeface="Calibri" panose="020F0502020204030204" pitchFamily="34" charset="0"/>
                <a:ea typeface="Calibri" panose="020F0502020204030204" pitchFamily="34" charset="0"/>
                <a:cs typeface="Arial" panose="020B0604020202020204" pitchFamily="34" charset="0"/>
              </a:rPr>
              <a:t>are listed below, you can choose any one of them to download the antispyware security software. </a:t>
            </a:r>
          </a:p>
          <a:p>
            <a:pPr lvl="1" algn="just">
              <a:lnSpc>
                <a:spcPct val="150000"/>
              </a:lnSpc>
              <a:spcBef>
                <a:spcPts val="0"/>
              </a:spcBef>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SuperAntispyware</a:t>
            </a:r>
            <a:r>
              <a:rPr lang="en-US" sz="1800" dirty="0" smtClean="0">
                <a:latin typeface="Calibri" panose="020F0502020204030204" pitchFamily="34" charset="0"/>
                <a:ea typeface="Calibri" panose="020F0502020204030204" pitchFamily="34" charset="0"/>
                <a:cs typeface="Arial" panose="020B0604020202020204" pitchFamily="34" charset="0"/>
              </a:rPr>
              <a:t> software </a:t>
            </a:r>
          </a:p>
          <a:p>
            <a:pPr lvl="1" algn="just">
              <a:lnSpc>
                <a:spcPct val="150000"/>
              </a:lnSpc>
              <a:spcBef>
                <a:spcPts val="0"/>
              </a:spcBef>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Spybot</a:t>
            </a:r>
            <a:r>
              <a:rPr lang="en-US" sz="1800" dirty="0" smtClean="0">
                <a:latin typeface="Calibri" panose="020F0502020204030204" pitchFamily="34" charset="0"/>
                <a:ea typeface="Calibri" panose="020F0502020204030204" pitchFamily="34" charset="0"/>
                <a:cs typeface="Arial" panose="020B0604020202020204" pitchFamily="34" charset="0"/>
              </a:rPr>
              <a:t> – Search and Destroy </a:t>
            </a:r>
          </a:p>
          <a:p>
            <a:pPr lvl="1" algn="just">
              <a:lnSpc>
                <a:spcPct val="150000"/>
              </a:lnSpc>
              <a:spcBef>
                <a:spcPts val="0"/>
              </a:spcBef>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Adaware</a:t>
            </a:r>
            <a:r>
              <a:rPr lang="en-US" sz="1800" dirty="0" smtClean="0">
                <a:latin typeface="Calibri" panose="020F0502020204030204" pitchFamily="34" charset="0"/>
                <a:ea typeface="Calibri" panose="020F0502020204030204" pitchFamily="34" charset="0"/>
                <a:cs typeface="Arial" panose="020B0604020202020204" pitchFamily="34" charset="0"/>
              </a:rPr>
              <a:t> Software </a:t>
            </a:r>
          </a:p>
          <a:p>
            <a:pPr lvl="1" algn="just">
              <a:lnSpc>
                <a:spcPct val="150000"/>
              </a:lnSpc>
              <a:spcBef>
                <a:spcPts val="0"/>
              </a:spcBef>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SpywareBlaster</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lvl="1"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AVAST Antivirus (embedded)</a:t>
            </a:r>
          </a:p>
          <a:p>
            <a:pPr lvl="1"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AVG Antivirus (embedded)</a:t>
            </a:r>
          </a:p>
          <a:p>
            <a:pPr lvl="1" algn="just">
              <a:lnSpc>
                <a:spcPct val="150000"/>
              </a:lnSpc>
              <a:spcBef>
                <a:spcPts val="0"/>
              </a:spcBef>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MalwareBytes</a:t>
            </a:r>
            <a:r>
              <a:rPr lang="en-US" sz="1800" dirty="0" smtClean="0">
                <a:latin typeface="Calibri" panose="020F0502020204030204" pitchFamily="34" charset="0"/>
                <a:ea typeface="Calibri" panose="020F0502020204030204" pitchFamily="34" charset="0"/>
                <a:cs typeface="Arial" panose="020B0604020202020204" pitchFamily="34" charset="0"/>
              </a:rPr>
              <a:t> Spyware </a:t>
            </a:r>
          </a:p>
          <a:p>
            <a:pPr lvl="1" algn="just">
              <a:lnSpc>
                <a:spcPct val="150000"/>
              </a:lnSpc>
              <a:spcBef>
                <a:spcPts val="0"/>
              </a:spcBef>
              <a:spcAft>
                <a:spcPts val="1000"/>
              </a:spcAft>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Emsisoft</a:t>
            </a:r>
            <a:r>
              <a:rPr lang="en-US" sz="1800" dirty="0" smtClean="0">
                <a:latin typeface="Calibri" panose="020F0502020204030204" pitchFamily="34" charset="0"/>
                <a:ea typeface="Calibri" panose="020F0502020204030204" pitchFamily="34" charset="0"/>
                <a:cs typeface="Arial" panose="020B0604020202020204" pitchFamily="34" charset="0"/>
              </a:rPr>
              <a:t> Emergency Kit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266003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Antispyware Software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27</a:t>
            </a:fld>
            <a:endParaRPr lang="en-US" dirty="0">
              <a:solidFill>
                <a:prstClr val="black"/>
              </a:solidFill>
            </a:endParaRPr>
          </a:p>
        </p:txBody>
      </p:sp>
      <p:pic>
        <p:nvPicPr>
          <p:cNvPr id="16" name="Picture 15">
            <a:extLst>
              <a:ext uri="{FF2B5EF4-FFF2-40B4-BE49-F238E27FC236}">
                <a16:creationId xmlns="" xmlns:a16="http://schemas.microsoft.com/office/drawing/2014/main" id="{C9D9ED9C-BB1A-4F52-8169-911E23B67592}"/>
              </a:ext>
            </a:extLst>
          </p:cNvPr>
          <p:cNvPicPr>
            <a:picLocks noChangeAspect="1"/>
          </p:cNvPicPr>
          <p:nvPr/>
        </p:nvPicPr>
        <p:blipFill>
          <a:blip r:embed="rId5"/>
          <a:stretch>
            <a:fillRect/>
          </a:stretch>
        </p:blipFill>
        <p:spPr>
          <a:xfrm>
            <a:off x="9243956" y="2002105"/>
            <a:ext cx="2739819" cy="2544495"/>
          </a:xfrm>
          <a:prstGeom prst="rect">
            <a:avLst/>
          </a:prstGeom>
          <a:effectLst>
            <a:softEdge rad="381000"/>
          </a:effectLst>
        </p:spPr>
      </p:pic>
      <p:sp>
        <p:nvSpPr>
          <p:cNvPr id="17" name="Content Placeholder 3">
            <a:extLst>
              <a:ext uri="{FF2B5EF4-FFF2-40B4-BE49-F238E27FC236}">
                <a16:creationId xmlns="" xmlns:a16="http://schemas.microsoft.com/office/drawing/2014/main" id="{D936BD68-E32D-4248-8160-059980CFD74A}"/>
              </a:ext>
            </a:extLst>
          </p:cNvPr>
          <p:cNvSpPr txBox="1">
            <a:spLocks/>
          </p:cNvSpPr>
          <p:nvPr/>
        </p:nvSpPr>
        <p:spPr>
          <a:xfrm>
            <a:off x="1059749" y="1584377"/>
            <a:ext cx="8259565" cy="46764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Take the following measures to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make your spyware protection more robust</a:t>
            </a:r>
            <a:r>
              <a:rPr lang="en-US" sz="1800" b="1"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and effective:</a:t>
            </a:r>
          </a:p>
          <a:p>
            <a:pPr lvl="1" algn="just">
              <a:spcBef>
                <a:spcPts val="0"/>
              </a:spcBef>
              <a:spcAft>
                <a:spcPts val="10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 reliable and dedicated antispyware software. </a:t>
            </a:r>
          </a:p>
          <a:p>
            <a:pPr lvl="1" algn="just">
              <a:spcBef>
                <a:spcPts val="0"/>
              </a:spcBef>
              <a:spcAft>
                <a:spcPts val="10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keep your antispyware software up to date</a:t>
            </a:r>
          </a:p>
          <a:p>
            <a:pPr lvl="1" algn="just">
              <a:spcBef>
                <a:spcPts val="0"/>
              </a:spcBef>
              <a:spcAft>
                <a:spcPts val="10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Scan your computer regularly for any kind of spyware on your computer </a:t>
            </a:r>
          </a:p>
          <a:p>
            <a:pPr lvl="1" algn="just">
              <a:spcBef>
                <a:spcPts val="0"/>
              </a:spcBef>
              <a:spcAft>
                <a:spcPts val="10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be vigilant while visiting the unknown websites </a:t>
            </a:r>
          </a:p>
          <a:p>
            <a:pPr lvl="1" algn="just">
              <a:spcBef>
                <a:spcPts val="0"/>
              </a:spcBef>
              <a:spcAft>
                <a:spcPts val="10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Major source of spyware spreading is infected websites </a:t>
            </a:r>
          </a:p>
          <a:p>
            <a:pPr lvl="1" algn="just">
              <a:spcBef>
                <a:spcPts val="0"/>
              </a:spcBef>
              <a:spcAft>
                <a:spcPts val="10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Deal strictly with the pop ups and alluring offers by clicking “x” on it </a:t>
            </a:r>
          </a:p>
          <a:p>
            <a:pPr lvl="1" algn="just">
              <a:spcBef>
                <a:spcPts val="0"/>
              </a:spcBef>
              <a:spcAft>
                <a:spcPts val="10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Set your browser settings to block popup ads </a:t>
            </a:r>
          </a:p>
          <a:p>
            <a:pPr lvl="1" algn="just">
              <a:spcBef>
                <a:spcPts val="0"/>
              </a:spcBef>
              <a:spcAft>
                <a:spcPts val="10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Don’t open emails from the unknown senders</a:t>
            </a:r>
          </a:p>
          <a:p>
            <a:pPr marL="274320" lvl="1"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481441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Anti-Spam Software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28</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4D5716F7-B5F1-4D52-9B0B-4B02BDBBFF54}"/>
              </a:ext>
            </a:extLst>
          </p:cNvPr>
          <p:cNvPicPr/>
          <p:nvPr/>
        </p:nvPicPr>
        <p:blipFill>
          <a:blip r:embed="rId5" cstate="print"/>
          <a:srcRect/>
          <a:stretch>
            <a:fillRect/>
          </a:stretch>
        </p:blipFill>
        <p:spPr bwMode="auto">
          <a:xfrm>
            <a:off x="287801" y="2326706"/>
            <a:ext cx="2404600" cy="23214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Content Placeholder 3">
            <a:extLst>
              <a:ext uri="{FF2B5EF4-FFF2-40B4-BE49-F238E27FC236}">
                <a16:creationId xmlns="" xmlns:a16="http://schemas.microsoft.com/office/drawing/2014/main" id="{D936BD68-E32D-4248-8160-059980CFD74A}"/>
              </a:ext>
            </a:extLst>
          </p:cNvPr>
          <p:cNvSpPr txBox="1">
            <a:spLocks/>
          </p:cNvSpPr>
          <p:nvPr/>
        </p:nvSpPr>
        <p:spPr>
          <a:xfrm>
            <a:off x="2891598" y="1810040"/>
            <a:ext cx="7903402" cy="316865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20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Spamming</a:t>
            </a:r>
            <a:r>
              <a:rPr lang="en-US" sz="2000" dirty="0" smtClean="0">
                <a:latin typeface="Calibri" panose="020F0502020204030204" pitchFamily="34" charset="0"/>
                <a:ea typeface="Calibri" panose="020F0502020204030204" pitchFamily="34" charset="0"/>
                <a:cs typeface="Arial" panose="020B0604020202020204" pitchFamily="34" charset="0"/>
              </a:rPr>
              <a:t> is one of the major sources of spreading malwares on the internet. </a:t>
            </a:r>
          </a:p>
          <a:p>
            <a:pPr algn="just">
              <a:lnSpc>
                <a:spcPct val="150000"/>
              </a:lnSpc>
              <a:spcBef>
                <a:spcPts val="0"/>
              </a:spcBef>
            </a:pPr>
            <a:r>
              <a:rPr lang="en-US" sz="2000" dirty="0" smtClean="0">
                <a:latin typeface="Calibri" panose="020F0502020204030204" pitchFamily="34" charset="0"/>
                <a:ea typeface="Calibri" panose="020F0502020204030204" pitchFamily="34" charset="0"/>
                <a:cs typeface="Arial" panose="020B0604020202020204" pitchFamily="34" charset="0"/>
              </a:rPr>
              <a:t>Many spammers send malicious code like spyware, malwares, and viruses through different kinds of unsolicited emails from different sources. </a:t>
            </a:r>
          </a:p>
          <a:p>
            <a:pPr algn="just">
              <a:lnSpc>
                <a:spcPct val="150000"/>
              </a:lnSpc>
              <a:spcBef>
                <a:spcPts val="0"/>
              </a:spcBef>
            </a:pPr>
            <a:r>
              <a:rPr lang="en-US" sz="2000" dirty="0" smtClean="0">
                <a:latin typeface="Calibri" panose="020F0502020204030204" pitchFamily="34" charset="0"/>
                <a:ea typeface="Calibri" panose="020F0502020204030204" pitchFamily="34" charset="0"/>
                <a:cs typeface="Arial" panose="020B0604020202020204" pitchFamily="34" charset="0"/>
              </a:rPr>
              <a:t>A huge time was consumed on reading those unsolicited emails, which caused a huge loss to the company productivity. </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588899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Anti-Spam Software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29</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4D5716F7-B5F1-4D52-9B0B-4B02BDBBFF54}"/>
              </a:ext>
            </a:extLst>
          </p:cNvPr>
          <p:cNvPicPr/>
          <p:nvPr/>
        </p:nvPicPr>
        <p:blipFill>
          <a:blip r:embed="rId5" cstate="print"/>
          <a:srcRect/>
          <a:stretch>
            <a:fillRect/>
          </a:stretch>
        </p:blipFill>
        <p:spPr bwMode="auto">
          <a:xfrm>
            <a:off x="287801" y="2326706"/>
            <a:ext cx="2404600" cy="23214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2769402" y="1565428"/>
            <a:ext cx="8837381" cy="437725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At that time two IT engineers started working on this problem by sorting out the IP addresses, servers, locations, company names and other information from where the spamming emails were originating.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That list was later used on the routers to filter the spamming emails through the boarder gateway protocol (BGP) on the internet.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They named it as the Mail Abuse Prevention System (MAPS). The name was a bit difficult so they reversed the order of the words to make it SPAM.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This list was later converted as real time black-hole list precisely referred to as RBL.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020636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Anti-Spam Software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30</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4D5716F7-B5F1-4D52-9B0B-4B02BDBBFF54}"/>
              </a:ext>
            </a:extLst>
          </p:cNvPr>
          <p:cNvPicPr/>
          <p:nvPr/>
        </p:nvPicPr>
        <p:blipFill>
          <a:blip r:embed="rId5" cstate="print"/>
          <a:srcRect/>
          <a:stretch>
            <a:fillRect/>
          </a:stretch>
        </p:blipFill>
        <p:spPr bwMode="auto">
          <a:xfrm>
            <a:off x="287801" y="2326706"/>
            <a:ext cx="2404600" cy="23214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2769402" y="1556681"/>
            <a:ext cx="8691078" cy="394819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 large majority of the public email servers like Google, Yahoo, Hotmail and others have successfully tracked and identified more than 99% of the spam emails and send them directly to their spam or junk folders.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Thus, </a:t>
            </a:r>
            <a:r>
              <a:rPr lang="en-US" sz="1800" u="sng" dirty="0" smtClean="0">
                <a:latin typeface="Calibri" panose="020F0502020204030204" pitchFamily="34" charset="0"/>
                <a:ea typeface="Calibri" panose="020F0502020204030204" pitchFamily="34" charset="0"/>
                <a:cs typeface="Arial" panose="020B0604020202020204" pitchFamily="34" charset="0"/>
              </a:rPr>
              <a:t>a huge time and energy of the email users is saved</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But this problem is still a matter of concerned for many small and big organizations across the world.</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They use different anti-spam services and software tools to stop this menace. This cost them money and manpower substantially.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889126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Anti-Spam Software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31</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4D5716F7-B5F1-4D52-9B0B-4B02BDBBFF54}"/>
              </a:ext>
            </a:extLst>
          </p:cNvPr>
          <p:cNvPicPr/>
          <p:nvPr/>
        </p:nvPicPr>
        <p:blipFill>
          <a:blip r:embed="rId5" cstate="print"/>
          <a:srcRect/>
          <a:stretch>
            <a:fillRect/>
          </a:stretch>
        </p:blipFill>
        <p:spPr bwMode="auto">
          <a:xfrm>
            <a:off x="287801" y="2326706"/>
            <a:ext cx="2404600" cy="23214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2769402" y="1663603"/>
            <a:ext cx="8801099" cy="396090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According to the latest research released by digital trends website suggest that the strike rate of spam emails has increased from 13.4% in 2017 to 14.2% in 2018. If this trend persists for a few years, the nuisance of spamming emails will soar again.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spammers</a:t>
            </a:r>
            <a:r>
              <a:rPr lang="en-US" sz="1800" dirty="0" smtClean="0">
                <a:latin typeface="Calibri" panose="020F0502020204030204" pitchFamily="34" charset="0"/>
                <a:ea typeface="Calibri" panose="020F0502020204030204" pitchFamily="34" charset="0"/>
                <a:cs typeface="Arial" panose="020B0604020202020204" pitchFamily="34" charset="0"/>
              </a:rPr>
              <a:t> are becoming </a:t>
            </a:r>
            <a:r>
              <a:rPr lang="en-US" sz="1800" u="sng" dirty="0" smtClean="0">
                <a:latin typeface="Calibri" panose="020F0502020204030204" pitchFamily="34" charset="0"/>
                <a:ea typeface="Calibri" panose="020F0502020204030204" pitchFamily="34" charset="0"/>
                <a:cs typeface="Arial" panose="020B0604020202020204" pitchFamily="34" charset="0"/>
              </a:rPr>
              <a:t>more sophisticated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u="sng" dirty="0" smtClean="0">
                <a:latin typeface="Calibri" panose="020F0502020204030204" pitchFamily="34" charset="0"/>
                <a:ea typeface="Calibri" panose="020F0502020204030204" pitchFamily="34" charset="0"/>
                <a:cs typeface="Arial" panose="020B0604020202020204" pitchFamily="34" charset="0"/>
              </a:rPr>
              <a:t>start sending personalized emails </a:t>
            </a:r>
            <a:r>
              <a:rPr lang="en-US" sz="1800" dirty="0" smtClean="0">
                <a:latin typeface="Calibri" panose="020F0502020204030204" pitchFamily="34" charset="0"/>
                <a:ea typeface="Calibri" panose="020F0502020204030204" pitchFamily="34" charset="0"/>
                <a:cs typeface="Arial" panose="020B0604020202020204" pitchFamily="34" charset="0"/>
              </a:rPr>
              <a:t>and other phishing techniques to make the spamming more dangerous in years to come.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 large ratio of over 31% of the spam emails contain the malicious links, if the strike rate of clicking continues to increase the threat of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will also increase substantially. The increase in the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will inflict damages to the global economy exponentially.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043903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Anti-Spam Software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32</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4D5716F7-B5F1-4D52-9B0B-4B02BDBBFF54}"/>
              </a:ext>
            </a:extLst>
          </p:cNvPr>
          <p:cNvPicPr/>
          <p:nvPr/>
        </p:nvPicPr>
        <p:blipFill>
          <a:blip r:embed="rId5" cstate="print"/>
          <a:srcRect/>
          <a:stretch>
            <a:fillRect/>
          </a:stretch>
        </p:blipFill>
        <p:spPr bwMode="auto">
          <a:xfrm>
            <a:off x="287801" y="2326706"/>
            <a:ext cx="2404600" cy="23214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2885128" y="1577425"/>
            <a:ext cx="8579223" cy="437725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major anti-spamming software and services include the following:</a:t>
            </a:r>
          </a:p>
          <a:p>
            <a:pPr lvl="1"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Hornet Security </a:t>
            </a:r>
            <a:r>
              <a:rPr lang="en-US" sz="1800" dirty="0" err="1" smtClean="0">
                <a:latin typeface="Calibri" panose="020F0502020204030204" pitchFamily="34" charset="0"/>
                <a:ea typeface="Calibri" panose="020F0502020204030204" pitchFamily="34" charset="0"/>
                <a:cs typeface="Arial" panose="020B0604020202020204" pitchFamily="34" charset="0"/>
              </a:rPr>
              <a:t>Spamfilter</a:t>
            </a:r>
            <a:r>
              <a:rPr lang="en-US" sz="1800" dirty="0" smtClean="0">
                <a:latin typeface="Calibri" panose="020F0502020204030204" pitchFamily="34" charset="0"/>
                <a:ea typeface="Calibri" panose="020F0502020204030204" pitchFamily="34" charset="0"/>
                <a:cs typeface="Arial" panose="020B0604020202020204" pitchFamily="34" charset="0"/>
              </a:rPr>
              <a:t> Service </a:t>
            </a:r>
          </a:p>
          <a:p>
            <a:pPr lvl="1" algn="just">
              <a:lnSpc>
                <a:spcPct val="150000"/>
              </a:lnSpc>
              <a:spcBef>
                <a:spcPts val="0"/>
              </a:spcBef>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SpamTitan</a:t>
            </a:r>
            <a:r>
              <a:rPr lang="en-US" sz="1800" dirty="0" smtClean="0">
                <a:latin typeface="Calibri" panose="020F0502020204030204" pitchFamily="34" charset="0"/>
                <a:ea typeface="Calibri" panose="020F0502020204030204" pitchFamily="34" charset="0"/>
                <a:cs typeface="Arial" panose="020B0604020202020204" pitchFamily="34" charset="0"/>
              </a:rPr>
              <a:t> anti-spam software </a:t>
            </a:r>
          </a:p>
          <a:p>
            <a:pPr lvl="1" algn="just">
              <a:lnSpc>
                <a:spcPct val="150000"/>
              </a:lnSpc>
              <a:spcBef>
                <a:spcPts val="0"/>
              </a:spcBef>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MailCleaner</a:t>
            </a:r>
            <a:r>
              <a:rPr lang="en-US" sz="1800" dirty="0" smtClean="0">
                <a:latin typeface="Calibri" panose="020F0502020204030204" pitchFamily="34" charset="0"/>
                <a:ea typeface="Calibri" panose="020F0502020204030204" pitchFamily="34" charset="0"/>
                <a:cs typeface="Arial" panose="020B0604020202020204" pitchFamily="34" charset="0"/>
              </a:rPr>
              <a:t> anti-spam software </a:t>
            </a:r>
          </a:p>
          <a:p>
            <a:pPr lvl="1" algn="just">
              <a:lnSpc>
                <a:spcPct val="150000"/>
              </a:lnSpc>
              <a:spcBef>
                <a:spcPts val="0"/>
              </a:spcBef>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SpamPhobia</a:t>
            </a:r>
            <a:r>
              <a:rPr lang="en-US" sz="1800" dirty="0" smtClean="0">
                <a:latin typeface="Calibri" panose="020F0502020204030204" pitchFamily="34" charset="0"/>
                <a:ea typeface="Calibri" panose="020F0502020204030204" pitchFamily="34" charset="0"/>
                <a:cs typeface="Arial" panose="020B0604020202020204" pitchFamily="34" charset="0"/>
              </a:rPr>
              <a:t> anti-spam </a:t>
            </a:r>
          </a:p>
          <a:p>
            <a:pPr lvl="1" algn="just">
              <a:lnSpc>
                <a:spcPct val="150000"/>
              </a:lnSpc>
              <a:spcBef>
                <a:spcPts val="0"/>
              </a:spcBef>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Spambrella</a:t>
            </a:r>
            <a:r>
              <a:rPr lang="en-US" sz="1800" dirty="0" smtClean="0">
                <a:latin typeface="Calibri" panose="020F0502020204030204" pitchFamily="34" charset="0"/>
                <a:ea typeface="Calibri" panose="020F0502020204030204" pitchFamily="34" charset="0"/>
                <a:cs typeface="Arial" panose="020B0604020202020204" pitchFamily="34" charset="0"/>
              </a:rPr>
              <a:t> anti-spam service provider </a:t>
            </a:r>
          </a:p>
          <a:p>
            <a:pPr lvl="1" algn="just">
              <a:lnSpc>
                <a:spcPct val="150000"/>
              </a:lnSpc>
              <a:spcBef>
                <a:spcPts val="0"/>
              </a:spcBef>
              <a:spcAft>
                <a:spcPts val="1000"/>
              </a:spcAft>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FireTrust</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dirty="0" err="1" smtClean="0">
                <a:latin typeface="Calibri" panose="020F0502020204030204" pitchFamily="34" charset="0"/>
                <a:ea typeface="Calibri" panose="020F0502020204030204" pitchFamily="34" charset="0"/>
                <a:cs typeface="Arial" panose="020B0604020202020204" pitchFamily="34" charset="0"/>
              </a:rPr>
              <a:t>MailWasher</a:t>
            </a:r>
            <a:r>
              <a:rPr lang="en-US" sz="1800" dirty="0" smtClean="0">
                <a:latin typeface="Calibri" panose="020F0502020204030204" pitchFamily="34" charset="0"/>
                <a:ea typeface="Calibri" panose="020F0502020204030204" pitchFamily="34" charset="0"/>
                <a:cs typeface="Arial" panose="020B0604020202020204" pitchFamily="34" charset="0"/>
              </a:rPr>
              <a:t> Service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You can also use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customized services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software tools for safeguarding </a:t>
            </a:r>
            <a:r>
              <a:rPr lang="en-US" sz="1800" dirty="0" smtClean="0">
                <a:latin typeface="Calibri" panose="020F0502020204030204" pitchFamily="34" charset="0"/>
                <a:ea typeface="Calibri" panose="020F0502020204030204" pitchFamily="34" charset="0"/>
                <a:cs typeface="Arial" panose="020B0604020202020204" pitchFamily="34" charset="0"/>
              </a:rPr>
              <a:t>your company employees from the nuisance of spam emails.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723131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Anti-Spam Software</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33</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4D5716F7-B5F1-4D52-9B0B-4B02BDBBFF54}"/>
              </a:ext>
            </a:extLst>
          </p:cNvPr>
          <p:cNvPicPr/>
          <p:nvPr/>
        </p:nvPicPr>
        <p:blipFill>
          <a:blip r:embed="rId5" cstate="print"/>
          <a:srcRect/>
          <a:stretch>
            <a:fillRect/>
          </a:stretch>
        </p:blipFill>
        <p:spPr bwMode="auto">
          <a:xfrm>
            <a:off x="287801" y="2326706"/>
            <a:ext cx="2404600" cy="23214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2885128" y="1379300"/>
            <a:ext cx="8608372" cy="469377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As mentioned earlier, the </a:t>
            </a:r>
            <a:r>
              <a:rPr lang="en-US" sz="1800" b="1"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success rate of the anti-spam software tools </a:t>
            </a:r>
            <a:r>
              <a:rPr lang="en-US" sz="1800" dirty="0" smtClean="0">
                <a:latin typeface="Calibri" panose="020F0502020204030204" pitchFamily="34" charset="0"/>
                <a:ea typeface="Calibri" panose="020F0502020204030204" pitchFamily="34" charset="0"/>
                <a:cs typeface="Arial" panose="020B0604020202020204" pitchFamily="34" charset="0"/>
              </a:rPr>
              <a:t>or anti-spam email cleaning services is about 99% or so. Still </a:t>
            </a:r>
            <a:r>
              <a:rPr lang="en-US" sz="1800" u="sng" dirty="0" smtClean="0">
                <a:latin typeface="Calibri" panose="020F0502020204030204" pitchFamily="34" charset="0"/>
                <a:ea typeface="Calibri" panose="020F0502020204030204" pitchFamily="34" charset="0"/>
                <a:cs typeface="Arial" panose="020B0604020202020204" pitchFamily="34" charset="0"/>
              </a:rPr>
              <a:t>there is a chance of the spam emails to pass through to the inbox of the users</a:t>
            </a:r>
            <a:r>
              <a:rPr lang="en-US" sz="1800" dirty="0" smtClean="0">
                <a:latin typeface="Calibri" panose="020F0502020204030204" pitchFamily="34" charset="0"/>
                <a:ea typeface="Calibri" panose="020F0502020204030204" pitchFamily="34" charset="0"/>
                <a:cs typeface="Arial" panose="020B0604020202020204" pitchFamily="34" charset="0"/>
              </a:rPr>
              <a:t>. Therefore, you need to take care of your emails too.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Other than using the anti-spamming emails solutions, you should also take care of the following points while using emails.</a:t>
            </a:r>
          </a:p>
          <a:p>
            <a:pPr lvl="1"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open emails from unknown users </a:t>
            </a:r>
          </a:p>
          <a:p>
            <a:pPr lvl="1" algn="just">
              <a:lnSpc>
                <a:spcPct val="150000"/>
              </a:lnSpc>
              <a:spcBef>
                <a:spcPts val="0"/>
              </a:spcBef>
              <a:spcAft>
                <a:spcPts val="10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click on the links or attachments of spam emails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Always keep the volume of spam emails in mind; if there is any spike in the emails consult with your cyber security person or service provider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405880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Security Updates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34</a:t>
            </a:fld>
            <a:endParaRPr lang="en-US" dirty="0">
              <a:solidFill>
                <a:prstClr val="black"/>
              </a:solidFill>
            </a:endParaRPr>
          </a:p>
        </p:txBody>
      </p:sp>
      <p:pic>
        <p:nvPicPr>
          <p:cNvPr id="16" name="Picture 15" descr="Related image">
            <a:extLst>
              <a:ext uri="{FF2B5EF4-FFF2-40B4-BE49-F238E27FC236}">
                <a16:creationId xmlns="" xmlns:a16="http://schemas.microsoft.com/office/drawing/2014/main" id="{31447F14-151D-4394-990C-12A70DB2F6E7}"/>
              </a:ext>
            </a:extLst>
          </p:cNvPr>
          <p:cNvPicPr/>
          <p:nvPr/>
        </p:nvPicPr>
        <p:blipFill>
          <a:blip r:embed="rId5" cstate="print"/>
          <a:srcRect/>
          <a:stretch>
            <a:fillRect/>
          </a:stretch>
        </p:blipFill>
        <p:spPr bwMode="auto">
          <a:xfrm>
            <a:off x="9264624" y="2098027"/>
            <a:ext cx="2724175" cy="2397773"/>
          </a:xfrm>
          <a:prstGeom prst="rect">
            <a:avLst/>
          </a:prstGeom>
          <a:noFill/>
          <a:ln w="9525">
            <a:noFill/>
            <a:miter lim="800000"/>
            <a:headEnd/>
            <a:tailEnd/>
          </a:ln>
          <a:effectLst>
            <a:softEdge rad="317500"/>
          </a:effectLst>
        </p:spPr>
      </p:pic>
      <p:sp>
        <p:nvSpPr>
          <p:cNvPr id="18" name="Content Placeholder 3">
            <a:extLst>
              <a:ext uri="{FF2B5EF4-FFF2-40B4-BE49-F238E27FC236}">
                <a16:creationId xmlns="" xmlns:a16="http://schemas.microsoft.com/office/drawing/2014/main" id="{D936BD68-E32D-4248-8160-059980CFD74A}"/>
              </a:ext>
            </a:extLst>
          </p:cNvPr>
          <p:cNvSpPr txBox="1">
            <a:spLocks/>
          </p:cNvSpPr>
          <p:nvPr/>
        </p:nvSpPr>
        <p:spPr>
          <a:xfrm>
            <a:off x="1059749" y="1518316"/>
            <a:ext cx="7896914" cy="453876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Computers perform different types of functions and activities based on the software code that runs not only the hardware of the computer, but also the software utilities that we use.</a:t>
            </a:r>
          </a:p>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No software code is 100% perfect</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There may be </a:t>
            </a:r>
            <a:r>
              <a:rPr lang="en-US" sz="1800" u="sng" dirty="0" smtClean="0">
                <a:latin typeface="Calibri" panose="020F0502020204030204" pitchFamily="34" charset="0"/>
                <a:ea typeface="Calibri" panose="020F0502020204030204" pitchFamily="34" charset="0"/>
                <a:cs typeface="Arial" panose="020B0604020202020204" pitchFamily="34" charset="0"/>
              </a:rPr>
              <a:t>some flaws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bugs</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other vulnerabilities in all types of software programs</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These bugs or vulnerabilities in the software programs may be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present</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in </a:t>
            </a:r>
            <a:r>
              <a:rPr lang="en-US" sz="1800" u="sng" dirty="0" smtClean="0">
                <a:latin typeface="Calibri" panose="020F0502020204030204" pitchFamily="34" charset="0"/>
                <a:ea typeface="Calibri" panose="020F0502020204030204" pitchFamily="34" charset="0"/>
                <a:cs typeface="Arial" panose="020B0604020202020204" pitchFamily="34" charset="0"/>
              </a:rPr>
              <a:t>the operating system, drivers, application software, utilities software</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network software</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vulnerabilities in the websites and web-based applications can also be a major issue that can pose security threat.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354136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Security Updates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35</a:t>
            </a:fld>
            <a:endParaRPr lang="en-US" dirty="0">
              <a:solidFill>
                <a:prstClr val="black"/>
              </a:solidFill>
            </a:endParaRPr>
          </a:p>
        </p:txBody>
      </p:sp>
      <p:pic>
        <p:nvPicPr>
          <p:cNvPr id="16" name="Picture 15" descr="Related image">
            <a:extLst>
              <a:ext uri="{FF2B5EF4-FFF2-40B4-BE49-F238E27FC236}">
                <a16:creationId xmlns="" xmlns:a16="http://schemas.microsoft.com/office/drawing/2014/main" id="{31447F14-151D-4394-990C-12A70DB2F6E7}"/>
              </a:ext>
            </a:extLst>
          </p:cNvPr>
          <p:cNvPicPr/>
          <p:nvPr/>
        </p:nvPicPr>
        <p:blipFill>
          <a:blip r:embed="rId5" cstate="print"/>
          <a:srcRect/>
          <a:stretch>
            <a:fillRect/>
          </a:stretch>
        </p:blipFill>
        <p:spPr bwMode="auto">
          <a:xfrm>
            <a:off x="9264624" y="2098027"/>
            <a:ext cx="2724175" cy="2397773"/>
          </a:xfrm>
          <a:prstGeom prst="rect">
            <a:avLst/>
          </a:prstGeom>
          <a:noFill/>
          <a:ln w="9525">
            <a:noFill/>
            <a:miter lim="800000"/>
            <a:headEnd/>
            <a:tailEnd/>
          </a:ln>
          <a:effectLst>
            <a:softEdge rad="317500"/>
          </a:effectLst>
        </p:spPr>
      </p:pic>
      <p:sp>
        <p:nvSpPr>
          <p:cNvPr id="17" name="Content Placeholder 3">
            <a:extLst>
              <a:ext uri="{FF2B5EF4-FFF2-40B4-BE49-F238E27FC236}">
                <a16:creationId xmlns="" xmlns:a16="http://schemas.microsoft.com/office/drawing/2014/main" id="{D936BD68-E32D-4248-8160-059980CFD74A}"/>
              </a:ext>
            </a:extLst>
          </p:cNvPr>
          <p:cNvSpPr txBox="1">
            <a:spLocks/>
          </p:cNvSpPr>
          <p:nvPr/>
        </p:nvSpPr>
        <p:spPr>
          <a:xfrm>
            <a:off x="1059749" y="1469159"/>
            <a:ext cx="8131115" cy="447352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Hackers and cyber criminals use those vulnerabilities, flaws, bugs, and obsolete features to attack the computers and the networks. The security professionals always keep a close eye on the code, features of the code, bugs, possible vulnerabilities and other security related aspects to make improvements in the system and application software.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modification and improvement in the software tools with new software </a:t>
            </a:r>
            <a:r>
              <a:rPr lang="en-US" sz="1800" b="1"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patches</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or new version releases are known as the updates.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updates are very critical not only for the security of your computer, data, and network, but also for the other people connected with you and your computer network.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053957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Security Updates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36</a:t>
            </a:fld>
            <a:endParaRPr lang="en-US" dirty="0">
              <a:solidFill>
                <a:prstClr val="black"/>
              </a:solidFill>
            </a:endParaRPr>
          </a:p>
        </p:txBody>
      </p:sp>
      <p:pic>
        <p:nvPicPr>
          <p:cNvPr id="16" name="Picture 15" descr="Related image">
            <a:extLst>
              <a:ext uri="{FF2B5EF4-FFF2-40B4-BE49-F238E27FC236}">
                <a16:creationId xmlns="" xmlns:a16="http://schemas.microsoft.com/office/drawing/2014/main" id="{31447F14-151D-4394-990C-12A70DB2F6E7}"/>
              </a:ext>
            </a:extLst>
          </p:cNvPr>
          <p:cNvPicPr/>
          <p:nvPr/>
        </p:nvPicPr>
        <p:blipFill>
          <a:blip r:embed="rId5" cstate="print"/>
          <a:srcRect/>
          <a:stretch>
            <a:fillRect/>
          </a:stretch>
        </p:blipFill>
        <p:spPr bwMode="auto">
          <a:xfrm>
            <a:off x="9264624" y="2098027"/>
            <a:ext cx="2724175" cy="2397773"/>
          </a:xfrm>
          <a:prstGeom prst="rect">
            <a:avLst/>
          </a:prstGeom>
          <a:noFill/>
          <a:ln w="9525">
            <a:noFill/>
            <a:miter lim="800000"/>
            <a:headEnd/>
            <a:tailEnd/>
          </a:ln>
          <a:effectLst>
            <a:softEdge rad="317500"/>
          </a:effectLst>
        </p:spPr>
      </p:pic>
      <p:sp>
        <p:nvSpPr>
          <p:cNvPr id="17" name="Content Placeholder 3">
            <a:extLst>
              <a:ext uri="{FF2B5EF4-FFF2-40B4-BE49-F238E27FC236}">
                <a16:creationId xmlns="" xmlns:a16="http://schemas.microsoft.com/office/drawing/2014/main" id="{D936BD68-E32D-4248-8160-059980CFD74A}"/>
              </a:ext>
            </a:extLst>
          </p:cNvPr>
          <p:cNvSpPr txBox="1">
            <a:spLocks/>
          </p:cNvSpPr>
          <p:nvPr/>
        </p:nvSpPr>
        <p:spPr>
          <a:xfrm>
            <a:off x="1059749" y="1273606"/>
            <a:ext cx="8365316" cy="447352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If you don’t update your software regularly, you would definitely remain at the risk, but your computer once infected, will also pose the threats for the other users on the internet because your computer may turn a zombie and spread security threats to other computers of the people known to you and the people connected on your network.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For keeping your computer updated with the security patches,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you should need to install patches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install newer versions</a:t>
            </a:r>
            <a:r>
              <a:rPr lang="en-US" sz="1800" b="1"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of the following applications:</a:t>
            </a:r>
          </a:p>
          <a:p>
            <a:pPr marL="8636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 the latest version of the operating system of your choice </a:t>
            </a:r>
          </a:p>
          <a:p>
            <a:pPr marL="8636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install operating system software updates regularly without any delay</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073667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Security Updates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37</a:t>
            </a:fld>
            <a:endParaRPr lang="en-US" dirty="0">
              <a:solidFill>
                <a:prstClr val="black"/>
              </a:solidFill>
            </a:endParaRPr>
          </a:p>
        </p:txBody>
      </p:sp>
      <p:pic>
        <p:nvPicPr>
          <p:cNvPr id="16" name="Picture 15" descr="Related image">
            <a:extLst>
              <a:ext uri="{FF2B5EF4-FFF2-40B4-BE49-F238E27FC236}">
                <a16:creationId xmlns="" xmlns:a16="http://schemas.microsoft.com/office/drawing/2014/main" id="{31447F14-151D-4394-990C-12A70DB2F6E7}"/>
              </a:ext>
            </a:extLst>
          </p:cNvPr>
          <p:cNvPicPr/>
          <p:nvPr/>
        </p:nvPicPr>
        <p:blipFill>
          <a:blip r:embed="rId5" cstate="print"/>
          <a:srcRect/>
          <a:stretch>
            <a:fillRect/>
          </a:stretch>
        </p:blipFill>
        <p:spPr bwMode="auto">
          <a:xfrm>
            <a:off x="9264624" y="2098027"/>
            <a:ext cx="2724175" cy="2397773"/>
          </a:xfrm>
          <a:prstGeom prst="rect">
            <a:avLst/>
          </a:prstGeom>
          <a:noFill/>
          <a:ln w="9525">
            <a:noFill/>
            <a:miter lim="800000"/>
            <a:headEnd/>
            <a:tailEnd/>
          </a:ln>
          <a:effectLst>
            <a:softEdge rad="317500"/>
          </a:effectLst>
        </p:spPr>
      </p:pic>
      <p:sp>
        <p:nvSpPr>
          <p:cNvPr id="17" name="Content Placeholder 3">
            <a:extLst>
              <a:ext uri="{FF2B5EF4-FFF2-40B4-BE49-F238E27FC236}">
                <a16:creationId xmlns="" xmlns:a16="http://schemas.microsoft.com/office/drawing/2014/main" id="{D936BD68-E32D-4248-8160-059980CFD74A}"/>
              </a:ext>
            </a:extLst>
          </p:cNvPr>
          <p:cNvSpPr txBox="1">
            <a:spLocks/>
          </p:cNvSpPr>
          <p:nvPr/>
        </p:nvSpPr>
        <p:spPr>
          <a:xfrm>
            <a:off x="1059749" y="1322828"/>
            <a:ext cx="8399986" cy="447352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Always use genuine security software programs </a:t>
            </a:r>
          </a:p>
          <a:p>
            <a:pPr marL="457200" indent="-457200"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Avoid to use free programs, which may bring some malware accompanied with them </a:t>
            </a:r>
          </a:p>
          <a:p>
            <a:pPr marL="457200" indent="-457200"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Always put your security applications on auto updating option </a:t>
            </a:r>
          </a:p>
          <a:p>
            <a:pPr marL="457200" indent="-457200"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Update every software application that you use on your computer </a:t>
            </a:r>
          </a:p>
          <a:p>
            <a:pPr marL="457200" indent="-457200"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Remove all applications that you don’t use </a:t>
            </a:r>
          </a:p>
          <a:p>
            <a:pPr marL="457200" indent="-457200"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Always use the latest versions of the software utilities and applications on your computer </a:t>
            </a:r>
          </a:p>
          <a:p>
            <a:pPr marL="457200" indent="-457200" algn="just">
              <a:lnSpc>
                <a:spcPct val="150000"/>
              </a:lnSpc>
              <a:spcBef>
                <a:spcPts val="0"/>
              </a:spcBef>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Don’t use the cracked version of software applications, it may be very dangerous for your data and computer security </a:t>
            </a:r>
          </a:p>
          <a:p>
            <a:pPr marL="457200" indent="-457200" algn="just">
              <a:lnSpc>
                <a:spcPct val="150000"/>
              </a:lnSpc>
              <a:spcBef>
                <a:spcPts val="0"/>
              </a:spcBef>
              <a:spcAft>
                <a:spcPts val="1000"/>
              </a:spcAft>
              <a:buFont typeface="Wingdings" panose="05000000000000000000" pitchFamily="2" charset="2"/>
              <a:buChar char="Ø"/>
            </a:pPr>
            <a:r>
              <a:rPr lang="en-US" sz="1800" dirty="0" smtClean="0">
                <a:latin typeface="Calibri" panose="020F0502020204030204" pitchFamily="34" charset="0"/>
                <a:ea typeface="Calibri" panose="020F0502020204030204" pitchFamily="34" charset="0"/>
                <a:cs typeface="Arial" panose="020B0604020202020204" pitchFamily="34" charset="0"/>
              </a:rPr>
              <a:t>Never delay in installing downloaded updates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849494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Security Updates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38</a:t>
            </a:fld>
            <a:endParaRPr lang="en-US" dirty="0">
              <a:solidFill>
                <a:prstClr val="black"/>
              </a:solidFill>
            </a:endParaRPr>
          </a:p>
        </p:txBody>
      </p:sp>
      <p:pic>
        <p:nvPicPr>
          <p:cNvPr id="16" name="Picture 15" descr="Related image">
            <a:extLst>
              <a:ext uri="{FF2B5EF4-FFF2-40B4-BE49-F238E27FC236}">
                <a16:creationId xmlns="" xmlns:a16="http://schemas.microsoft.com/office/drawing/2014/main" id="{31447F14-151D-4394-990C-12A70DB2F6E7}"/>
              </a:ext>
            </a:extLst>
          </p:cNvPr>
          <p:cNvPicPr/>
          <p:nvPr/>
        </p:nvPicPr>
        <p:blipFill>
          <a:blip r:embed="rId5" cstate="print"/>
          <a:srcRect/>
          <a:stretch>
            <a:fillRect/>
          </a:stretch>
        </p:blipFill>
        <p:spPr bwMode="auto">
          <a:xfrm>
            <a:off x="9264624" y="2098027"/>
            <a:ext cx="2724175" cy="2397773"/>
          </a:xfrm>
          <a:prstGeom prst="rect">
            <a:avLst/>
          </a:prstGeom>
          <a:noFill/>
          <a:ln w="9525">
            <a:noFill/>
            <a:miter lim="800000"/>
            <a:headEnd/>
            <a:tailEnd/>
          </a:ln>
          <a:effectLst>
            <a:softEdge rad="317500"/>
          </a:effectLst>
        </p:spPr>
      </p:pic>
      <p:sp>
        <p:nvSpPr>
          <p:cNvPr id="17" name="Content Placeholder 3">
            <a:extLst>
              <a:ext uri="{FF2B5EF4-FFF2-40B4-BE49-F238E27FC236}">
                <a16:creationId xmlns="" xmlns:a16="http://schemas.microsoft.com/office/drawing/2014/main" id="{D936BD68-E32D-4248-8160-059980CFD74A}"/>
              </a:ext>
            </a:extLst>
          </p:cNvPr>
          <p:cNvSpPr txBox="1">
            <a:spLocks/>
          </p:cNvSpPr>
          <p:nvPr/>
        </p:nvSpPr>
        <p:spPr>
          <a:xfrm>
            <a:off x="1278648" y="2302996"/>
            <a:ext cx="7878052" cy="242140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2000" dirty="0" smtClean="0">
                <a:latin typeface="Calibri" panose="020F0502020204030204" pitchFamily="34" charset="0"/>
                <a:ea typeface="Calibri" panose="020F0502020204030204" pitchFamily="34" charset="0"/>
                <a:cs typeface="Arial" panose="020B0604020202020204" pitchFamily="34" charset="0"/>
              </a:rPr>
              <a:t>By taking all of the above-mentioned measures carefully, you can save your data, computer, and applications from big dangers. </a:t>
            </a:r>
          </a:p>
          <a:p>
            <a:pPr algn="just">
              <a:lnSpc>
                <a:spcPct val="150000"/>
              </a:lnSpc>
              <a:spcBef>
                <a:spcPts val="0"/>
              </a:spcBef>
              <a:spcAft>
                <a:spcPts val="1000"/>
              </a:spcAft>
            </a:pPr>
            <a:r>
              <a:rPr lang="en-US" sz="2000" dirty="0" smtClean="0">
                <a:latin typeface="Calibri" panose="020F0502020204030204" pitchFamily="34" charset="0"/>
                <a:ea typeface="Calibri" panose="020F0502020204030204" pitchFamily="34" charset="0"/>
                <a:cs typeface="Arial" panose="020B0604020202020204" pitchFamily="34" charset="0"/>
              </a:rPr>
              <a:t>Meanwhile, you also help in making the internet more secure for the people you know and the other people connected on your network. </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124229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Secure Browser Settings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39</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05FC7D1D-EC8F-40CE-9A7D-40A4EC75214A}"/>
              </a:ext>
            </a:extLst>
          </p:cNvPr>
          <p:cNvPicPr/>
          <p:nvPr/>
        </p:nvPicPr>
        <p:blipFill>
          <a:blip r:embed="rId5" cstate="print"/>
          <a:srcRect/>
          <a:stretch>
            <a:fillRect/>
          </a:stretch>
        </p:blipFill>
        <p:spPr bwMode="auto">
          <a:xfrm>
            <a:off x="283015" y="2456213"/>
            <a:ext cx="2067600" cy="1925287"/>
          </a:xfrm>
          <a:prstGeom prst="rect">
            <a:avLst/>
          </a:prstGeom>
          <a:noFill/>
          <a:ln w="9525">
            <a:noFill/>
            <a:miter lim="800000"/>
            <a:headEnd/>
            <a:tailEnd/>
          </a:ln>
          <a:effectLst>
            <a:softEdge rad="254000"/>
          </a:effectLst>
        </p:spPr>
      </p:pic>
      <p:sp>
        <p:nvSpPr>
          <p:cNvPr id="18" name="Content Placeholder 3">
            <a:extLst>
              <a:ext uri="{FF2B5EF4-FFF2-40B4-BE49-F238E27FC236}">
                <a16:creationId xmlns="" xmlns:a16="http://schemas.microsoft.com/office/drawing/2014/main" id="{D936BD68-E32D-4248-8160-059980CFD74A}"/>
              </a:ext>
            </a:extLst>
          </p:cNvPr>
          <p:cNvSpPr txBox="1">
            <a:spLocks/>
          </p:cNvSpPr>
          <p:nvPr/>
        </p:nvSpPr>
        <p:spPr>
          <a:xfrm>
            <a:off x="2427727" y="1577425"/>
            <a:ext cx="8693579" cy="422030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latin typeface="Calibri" panose="020F0502020204030204" pitchFamily="34" charset="0"/>
                <a:ea typeface="Calibri" panose="020F0502020204030204" pitchFamily="34" charset="0"/>
                <a:cs typeface="Arial" panose="020B0604020202020204" pitchFamily="34" charset="0"/>
              </a:rPr>
              <a:t>vulnerabilities in the browsers </a:t>
            </a:r>
            <a:r>
              <a:rPr lang="en-US" sz="1800" dirty="0" smtClean="0">
                <a:latin typeface="Calibri" panose="020F0502020204030204" pitchFamily="34" charset="0"/>
                <a:ea typeface="Calibri" panose="020F0502020204030204" pitchFamily="34" charset="0"/>
                <a:cs typeface="Arial" panose="020B0604020202020204" pitchFamily="34" charset="0"/>
              </a:rPr>
              <a:t>are extensively exploited by the </a:t>
            </a:r>
            <a:r>
              <a:rPr lang="en-US" sz="1800" u="sng" dirty="0" smtClean="0">
                <a:latin typeface="Calibri" panose="020F0502020204030204" pitchFamily="34" charset="0"/>
                <a:ea typeface="Calibri" panose="020F0502020204030204" pitchFamily="34" charset="0"/>
                <a:cs typeface="Arial" panose="020B0604020202020204" pitchFamily="34" charset="0"/>
              </a:rPr>
              <a:t>hackers and malicious attackers </a:t>
            </a:r>
            <a:r>
              <a:rPr lang="en-US" sz="1800" b="1" dirty="0" smtClean="0">
                <a:latin typeface="Calibri" panose="020F0502020204030204" pitchFamily="34" charset="0"/>
                <a:ea typeface="Calibri" panose="020F0502020204030204" pitchFamily="34" charset="0"/>
                <a:cs typeface="Arial" panose="020B0604020202020204" pitchFamily="34" charset="0"/>
              </a:rPr>
              <a:t>to</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intrude into the computer systems for carrying out cybercrime activities</a:t>
            </a:r>
            <a:r>
              <a:rPr lang="en-US" sz="1800" dirty="0" smtClean="0">
                <a:latin typeface="Calibri" panose="020F0502020204030204" pitchFamily="34" charset="0"/>
                <a:ea typeface="Calibri" panose="020F0502020204030204" pitchFamily="34" charset="0"/>
                <a:cs typeface="Arial" panose="020B0604020202020204" pitchFamily="34" charset="0"/>
              </a:rPr>
              <a:t> like data theft, identity theft, data corruption, ransom attacks, spamming, and other activities.</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Many browsers are used by the internet users; among such commonly used browsers Google Chrome, Windows Explorer, </a:t>
            </a:r>
            <a:r>
              <a:rPr lang="en-US" sz="1800" b="1" i="1" u="sng" dirty="0" smtClean="0">
                <a:solidFill>
                  <a:srgbClr val="C00000"/>
                </a:solidFill>
                <a:latin typeface="Calibri" panose="020F0502020204030204" pitchFamily="34" charset="0"/>
                <a:ea typeface="Calibri" panose="020F0502020204030204" pitchFamily="34" charset="0"/>
                <a:cs typeface="Arial" panose="020B0604020202020204" pitchFamily="34" charset="0"/>
              </a:rPr>
              <a:t>Mozilla Firefox</a:t>
            </a:r>
            <a:r>
              <a:rPr lang="en-US" sz="1800" dirty="0" smtClean="0">
                <a:latin typeface="Calibri" panose="020F0502020204030204" pitchFamily="34" charset="0"/>
                <a:ea typeface="Calibri" panose="020F0502020204030204" pitchFamily="34" charset="0"/>
                <a:cs typeface="Arial" panose="020B0604020202020204" pitchFamily="34" charset="0"/>
              </a:rPr>
              <a:t>, and Netscape are a few very important ones to name. </a:t>
            </a:r>
          </a:p>
          <a:p>
            <a:pPr algn="just">
              <a:lnSpc>
                <a:spcPct val="150000"/>
              </a:lnSpc>
              <a:spcBef>
                <a:spcPts val="0"/>
              </a:spcBef>
            </a:pPr>
            <a:r>
              <a:rPr lang="en-US" sz="1800" u="sng" dirty="0" smtClean="0">
                <a:latin typeface="Calibri" panose="020F0502020204030204" pitchFamily="34" charset="0"/>
                <a:ea typeface="Calibri" panose="020F0502020204030204" pitchFamily="34" charset="0"/>
                <a:cs typeface="Arial" panose="020B0604020202020204" pitchFamily="34" charset="0"/>
              </a:rPr>
              <a:t>Every browser has its own capabilities and security features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Presently, Google Chrome is one of the most popular browsers used in the internet surfing and accessing the other online web services.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592627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Secure Browser Settings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40</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05FC7D1D-EC8F-40CE-9A7D-40A4EC75214A}"/>
              </a:ext>
            </a:extLst>
          </p:cNvPr>
          <p:cNvPicPr/>
          <p:nvPr/>
        </p:nvPicPr>
        <p:blipFill>
          <a:blip r:embed="rId5" cstate="print"/>
          <a:srcRect/>
          <a:stretch>
            <a:fillRect/>
          </a:stretch>
        </p:blipFill>
        <p:spPr bwMode="auto">
          <a:xfrm>
            <a:off x="283015" y="2456213"/>
            <a:ext cx="2067600" cy="1925287"/>
          </a:xfrm>
          <a:prstGeom prst="rect">
            <a:avLst/>
          </a:prstGeom>
          <a:noFill/>
          <a:ln w="9525">
            <a:noFill/>
            <a:miter lim="800000"/>
            <a:headEnd/>
            <a:tailEnd/>
          </a:ln>
          <a:effectLst>
            <a:softEdge rad="25400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2198214" y="1314381"/>
            <a:ext cx="9715010" cy="476303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Google and Mozilla Firefox are releasing their security patches and software features more frequently as compared to the other browsers.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That is the reason that many people prefer using these two very important browsers for majority of the operating systems including Linux, Windows, Mac, and others.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Every browser has numerous settings that relate performance, security, privacy, and other plugins and functions.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While using the browsers, you should take special care of all those features and capabilities, especially the security settings.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should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configure your browsers with high level of security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privacy settings </a:t>
            </a:r>
            <a:r>
              <a:rPr lang="en-US" sz="1800" dirty="0" smtClean="0">
                <a:latin typeface="Calibri" panose="020F0502020204030204" pitchFamily="34" charset="0"/>
                <a:ea typeface="Calibri" panose="020F0502020204030204" pitchFamily="34" charset="0"/>
                <a:cs typeface="Arial" panose="020B0604020202020204" pitchFamily="34" charset="0"/>
              </a:rPr>
              <a:t>to make sure that hackers would not be able to exploit the possible vulnerabilities in low secure settings of a browser.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99370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Secure Browser Settings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41</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05FC7D1D-EC8F-40CE-9A7D-40A4EC75214A}"/>
              </a:ext>
            </a:extLst>
          </p:cNvPr>
          <p:cNvPicPr/>
          <p:nvPr/>
        </p:nvPicPr>
        <p:blipFill>
          <a:blip r:embed="rId5" cstate="print"/>
          <a:srcRect/>
          <a:stretch>
            <a:fillRect/>
          </a:stretch>
        </p:blipFill>
        <p:spPr bwMode="auto">
          <a:xfrm>
            <a:off x="283015" y="2456213"/>
            <a:ext cx="2067600" cy="1925287"/>
          </a:xfrm>
          <a:prstGeom prst="rect">
            <a:avLst/>
          </a:prstGeom>
          <a:noFill/>
          <a:ln w="9525">
            <a:noFill/>
            <a:miter lim="800000"/>
            <a:headEnd/>
            <a:tailEnd/>
          </a:ln>
          <a:effectLst>
            <a:softEdge rad="25400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2463012" y="1406267"/>
            <a:ext cx="8738388" cy="416903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should set the browser to safe browsing mode. Meanwhile, the settings should also not allow the tracking of the traffic request and turn on the </a:t>
            </a:r>
            <a:r>
              <a:rPr lang="en-US" sz="1800" b="1" dirty="0" smtClean="0">
                <a:latin typeface="Calibri" panose="020F0502020204030204" pitchFamily="34" charset="0"/>
                <a:ea typeface="Calibri" panose="020F0502020204030204" pitchFamily="34" charset="0"/>
                <a:cs typeface="Arial" panose="020B0604020202020204" pitchFamily="34" charset="0"/>
              </a:rPr>
              <a:t>SSL</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b="1" dirty="0" smtClean="0">
                <a:latin typeface="Calibri" panose="020F0502020204030204" pitchFamily="34" charset="0"/>
                <a:ea typeface="Calibri" panose="020F0502020204030204" pitchFamily="34" charset="0"/>
                <a:cs typeface="Arial" panose="020B0604020202020204" pitchFamily="34" charset="0"/>
              </a:rPr>
              <a:t>HTTPs</a:t>
            </a:r>
            <a:r>
              <a:rPr lang="en-US" sz="1800" dirty="0" smtClean="0">
                <a:latin typeface="Calibri" panose="020F0502020204030204" pitchFamily="34" charset="0"/>
                <a:ea typeface="Calibri" panose="020F0502020204030204" pitchFamily="34" charset="0"/>
                <a:cs typeface="Arial" panose="020B0604020202020204" pitchFamily="34" charset="0"/>
              </a:rPr>
              <a:t> certificate settings.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All these security related settings would help you stay away from the malicious attacks of the hackers.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Your browser should be configured for automatic installation of plugins.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should install plugins only when you are 100% sure about that plugin and you trust that vendor. </a:t>
            </a: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617379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Secure Browser Settings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42</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05FC7D1D-EC8F-40CE-9A7D-40A4EC75214A}"/>
              </a:ext>
            </a:extLst>
          </p:cNvPr>
          <p:cNvPicPr/>
          <p:nvPr/>
        </p:nvPicPr>
        <p:blipFill>
          <a:blip r:embed="rId5" cstate="print"/>
          <a:srcRect/>
          <a:stretch>
            <a:fillRect/>
          </a:stretch>
        </p:blipFill>
        <p:spPr bwMode="auto">
          <a:xfrm>
            <a:off x="283015" y="2456213"/>
            <a:ext cx="2067600" cy="1925287"/>
          </a:xfrm>
          <a:prstGeom prst="rect">
            <a:avLst/>
          </a:prstGeom>
          <a:noFill/>
          <a:ln w="9525">
            <a:noFill/>
            <a:miter lim="800000"/>
            <a:headEnd/>
            <a:tailEnd/>
          </a:ln>
          <a:effectLst>
            <a:softEdge rad="25400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2074342" y="1433250"/>
            <a:ext cx="9638240" cy="42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privacy settings of the browser should also be restricted to high-level of privacy.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Your location, personal information, login and passwords and other information should also be not configured to show or save for every user on the computer. You should also set separate user group for accessing the computer resources. </a:t>
            </a:r>
          </a:p>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It is always recommended not use the administrator account for normal activities </a:t>
            </a:r>
            <a:r>
              <a:rPr lang="en-US" sz="1800" dirty="0" smtClean="0">
                <a:latin typeface="Calibri" panose="020F0502020204030204" pitchFamily="34" charset="0"/>
                <a:ea typeface="Calibri" panose="020F0502020204030204" pitchFamily="34" charset="0"/>
                <a:cs typeface="Arial" panose="020B0604020202020204" pitchFamily="34" charset="0"/>
              </a:rPr>
              <a:t>like </a:t>
            </a:r>
            <a:r>
              <a:rPr lang="en-US" sz="1800" u="sng" dirty="0" smtClean="0">
                <a:latin typeface="Calibri" panose="020F0502020204030204" pitchFamily="34" charset="0"/>
                <a:ea typeface="Calibri" panose="020F0502020204030204" pitchFamily="34" charset="0"/>
                <a:cs typeface="Arial" panose="020B0604020202020204" pitchFamily="34" charset="0"/>
              </a:rPr>
              <a:t>emailing</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internet surfing</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normal home </a:t>
            </a:r>
            <a:r>
              <a:rPr lang="en-US" sz="1800" dirty="0" smtClean="0">
                <a:latin typeface="Calibri" panose="020F0502020204030204" pitchFamily="34" charset="0"/>
                <a:ea typeface="Calibri" panose="020F0502020204030204" pitchFamily="34" charset="0"/>
                <a:cs typeface="Arial" panose="020B0604020202020204" pitchFamily="34" charset="0"/>
              </a:rPr>
              <a:t>or office work or other such routine activities.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If you are not logged in as administrator, then any malicious attempt to install some code on your computer would be difficult for the hackers.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malicious program will be prompted with logging in as administrator to install any new program.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857176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Secure Browser Settings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43</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05FC7D1D-EC8F-40CE-9A7D-40A4EC75214A}"/>
              </a:ext>
            </a:extLst>
          </p:cNvPr>
          <p:cNvPicPr/>
          <p:nvPr/>
        </p:nvPicPr>
        <p:blipFill>
          <a:blip r:embed="rId5" cstate="print"/>
          <a:srcRect/>
          <a:stretch>
            <a:fillRect/>
          </a:stretch>
        </p:blipFill>
        <p:spPr bwMode="auto">
          <a:xfrm>
            <a:off x="283015" y="2456213"/>
            <a:ext cx="2067600" cy="1925287"/>
          </a:xfrm>
          <a:prstGeom prst="rect">
            <a:avLst/>
          </a:prstGeom>
          <a:noFill/>
          <a:ln w="9525">
            <a:noFill/>
            <a:miter lim="800000"/>
            <a:headEnd/>
            <a:tailEnd/>
          </a:ln>
          <a:effectLst>
            <a:softEdge rad="25400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2422830" y="1556681"/>
            <a:ext cx="9032570" cy="42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Thus, your computer will remain safe from hidden attempts to install some malicious programs on your computer, and you will also be alerted for any attempt to alter the settings of your computer or any attempt to install some malicious programs on your computer.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Let’s summarize the main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settings of your browser to keep your computer safe</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from any malicious attempt to alter your computer resources and settings. </a:t>
            </a:r>
          </a:p>
          <a:p>
            <a:pPr marL="6350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Setup privacy settings to high level </a:t>
            </a:r>
          </a:p>
          <a:p>
            <a:pPr marL="6350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 separate strong password-based user groups </a:t>
            </a:r>
          </a:p>
          <a:p>
            <a:pPr marL="6350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Don’t safe passwords on browsers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236809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Secure Browser Settings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44</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05FC7D1D-EC8F-40CE-9A7D-40A4EC75214A}"/>
              </a:ext>
            </a:extLst>
          </p:cNvPr>
          <p:cNvPicPr/>
          <p:nvPr/>
        </p:nvPicPr>
        <p:blipFill>
          <a:blip r:embed="rId5" cstate="print"/>
          <a:srcRect/>
          <a:stretch>
            <a:fillRect/>
          </a:stretch>
        </p:blipFill>
        <p:spPr bwMode="auto">
          <a:xfrm>
            <a:off x="283015" y="2456213"/>
            <a:ext cx="2067600" cy="1925287"/>
          </a:xfrm>
          <a:prstGeom prst="rect">
            <a:avLst/>
          </a:prstGeom>
          <a:noFill/>
          <a:ln w="9525">
            <a:noFill/>
            <a:miter lim="800000"/>
            <a:headEnd/>
            <a:tailEnd/>
          </a:ln>
          <a:effectLst>
            <a:softEdge rad="25400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2422830" y="1556681"/>
            <a:ext cx="9045270" cy="42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Don’t </a:t>
            </a:r>
            <a:r>
              <a:rPr lang="en-US" sz="1800" b="1" dirty="0" smtClean="0">
                <a:latin typeface="Calibri" panose="020F0502020204030204" pitchFamily="34" charset="0"/>
                <a:ea typeface="Calibri" panose="020F0502020204030204" pitchFamily="34" charset="0"/>
                <a:cs typeface="Arial" panose="020B0604020202020204" pitchFamily="34" charset="0"/>
              </a:rPr>
              <a:t>login</a:t>
            </a:r>
            <a:r>
              <a:rPr lang="en-US" sz="1800" dirty="0" smtClean="0">
                <a:latin typeface="Calibri" panose="020F0502020204030204" pitchFamily="34" charset="0"/>
                <a:ea typeface="Calibri" panose="020F0502020204030204" pitchFamily="34" charset="0"/>
                <a:cs typeface="Arial" panose="020B0604020202020204" pitchFamily="34" charset="0"/>
              </a:rPr>
              <a:t> as an </a:t>
            </a:r>
            <a:r>
              <a:rPr lang="en-US" sz="1800" b="1" dirty="0" smtClean="0">
                <a:latin typeface="Calibri" panose="020F0502020204030204" pitchFamily="34" charset="0"/>
                <a:ea typeface="Calibri" panose="020F0502020204030204" pitchFamily="34" charset="0"/>
                <a:cs typeface="Arial" panose="020B0604020202020204" pitchFamily="34" charset="0"/>
              </a:rPr>
              <a:t>administrator</a:t>
            </a:r>
            <a:r>
              <a:rPr lang="en-US" sz="1800" dirty="0" smtClean="0">
                <a:latin typeface="Calibri" panose="020F0502020204030204" pitchFamily="34" charset="0"/>
                <a:ea typeface="Calibri" panose="020F0502020204030204" pitchFamily="34" charset="0"/>
                <a:cs typeface="Arial" panose="020B0604020202020204" pitchFamily="34" charset="0"/>
              </a:rPr>
              <a:t> until you really need it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Activate the safe </a:t>
            </a:r>
            <a:r>
              <a:rPr lang="en-US" sz="1800" b="1" dirty="0" smtClean="0">
                <a:latin typeface="Calibri" panose="020F0502020204030204" pitchFamily="34" charset="0"/>
                <a:ea typeface="Calibri" panose="020F0502020204030204" pitchFamily="34" charset="0"/>
                <a:cs typeface="Arial" panose="020B0604020202020204" pitchFamily="34" charset="0"/>
              </a:rPr>
              <a:t>browsing settings </a:t>
            </a:r>
            <a:r>
              <a:rPr lang="en-US" sz="1800" dirty="0" smtClean="0">
                <a:latin typeface="Calibri" panose="020F0502020204030204" pitchFamily="34" charset="0"/>
                <a:ea typeface="Calibri" panose="020F0502020204030204" pitchFamily="34" charset="0"/>
                <a:cs typeface="Arial" panose="020B0604020202020204" pitchFamily="34" charset="0"/>
              </a:rPr>
              <a:t>on the browser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Your browsing traffic should be attached with ‘</a:t>
            </a:r>
            <a:r>
              <a:rPr lang="en-US" sz="1800" b="1" dirty="0" smtClean="0">
                <a:latin typeface="Calibri" panose="020F0502020204030204" pitchFamily="34" charset="0"/>
                <a:ea typeface="Calibri" panose="020F0502020204030204" pitchFamily="34" charset="0"/>
                <a:cs typeface="Arial" panose="020B0604020202020204" pitchFamily="34" charset="0"/>
              </a:rPr>
              <a:t>Do Not Track</a:t>
            </a:r>
            <a:r>
              <a:rPr lang="en-US" sz="1800" dirty="0" smtClean="0">
                <a:latin typeface="Calibri" panose="020F0502020204030204" pitchFamily="34" charset="0"/>
                <a:ea typeface="Calibri" panose="020F0502020204030204" pitchFamily="34" charset="0"/>
                <a:cs typeface="Arial" panose="020B0604020202020204" pitchFamily="34" charset="0"/>
              </a:rPr>
              <a:t>’ request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Activate </a:t>
            </a:r>
            <a:r>
              <a:rPr lang="en-US" sz="1800" b="1" dirty="0" smtClean="0">
                <a:latin typeface="Calibri" panose="020F0502020204030204" pitchFamily="34" charset="0"/>
                <a:ea typeface="Calibri" panose="020F0502020204030204" pitchFamily="34" charset="0"/>
                <a:cs typeface="Arial" panose="020B0604020202020204" pitchFamily="34" charset="0"/>
              </a:rPr>
              <a:t>SSL</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b="1" dirty="0" smtClean="0">
                <a:latin typeface="Calibri" panose="020F0502020204030204" pitchFamily="34" charset="0"/>
                <a:ea typeface="Calibri" panose="020F0502020204030204" pitchFamily="34" charset="0"/>
                <a:cs typeface="Arial" panose="020B0604020202020204" pitchFamily="34" charset="0"/>
              </a:rPr>
              <a:t>HTTPS</a:t>
            </a:r>
            <a:r>
              <a:rPr lang="en-US" sz="1800" dirty="0" smtClean="0">
                <a:latin typeface="Calibri" panose="020F0502020204030204" pitchFamily="34" charset="0"/>
                <a:ea typeface="Calibri" panose="020F0502020204030204" pitchFamily="34" charset="0"/>
                <a:cs typeface="Arial" panose="020B0604020202020204" pitchFamily="34" charset="0"/>
              </a:rPr>
              <a:t> settings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All popup, plugin, and other activities should be denied or should be asked to get </a:t>
            </a:r>
            <a:r>
              <a:rPr lang="en-US" sz="1800" b="1" dirty="0" smtClean="0">
                <a:latin typeface="Calibri" panose="020F0502020204030204" pitchFamily="34" charset="0"/>
                <a:ea typeface="Calibri" panose="020F0502020204030204" pitchFamily="34" charset="0"/>
                <a:cs typeface="Arial" panose="020B0604020202020204" pitchFamily="34" charset="0"/>
              </a:rPr>
              <a:t>permission</a:t>
            </a:r>
            <a:r>
              <a:rPr lang="en-US" sz="1800" dirty="0" smtClean="0">
                <a:latin typeface="Calibri" panose="020F0502020204030204" pitchFamily="34" charset="0"/>
                <a:ea typeface="Calibri" panose="020F0502020204030204" pitchFamily="34" charset="0"/>
                <a:cs typeface="Arial" panose="020B0604020202020204" pitchFamily="34" charset="0"/>
              </a:rPr>
              <a:t> from the computer </a:t>
            </a:r>
            <a:r>
              <a:rPr lang="en-US" sz="1800" b="1" dirty="0" smtClean="0">
                <a:latin typeface="Calibri" panose="020F0502020204030204" pitchFamily="34" charset="0"/>
                <a:ea typeface="Calibri" panose="020F0502020204030204" pitchFamily="34" charset="0"/>
                <a:cs typeface="Arial" panose="020B0604020202020204" pitchFamily="34" charset="0"/>
              </a:rPr>
              <a:t>admin</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Computer resources and content access settings should be very strong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check for harmful software installed on your browser or computer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294008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Scan Devices before Data Transfer</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45</a:t>
            </a:fld>
            <a:endParaRPr lang="en-US" dirty="0">
              <a:solidFill>
                <a:prstClr val="black"/>
              </a:solidFill>
            </a:endParaRPr>
          </a:p>
        </p:txBody>
      </p:sp>
      <p:pic>
        <p:nvPicPr>
          <p:cNvPr id="16" name="Picture 15" descr="Related image">
            <a:extLst>
              <a:ext uri="{FF2B5EF4-FFF2-40B4-BE49-F238E27FC236}">
                <a16:creationId xmlns="" xmlns:a16="http://schemas.microsoft.com/office/drawing/2014/main" id="{79934946-1934-4364-9B19-B4EEA3DAF416}"/>
              </a:ext>
            </a:extLst>
          </p:cNvPr>
          <p:cNvPicPr/>
          <p:nvPr/>
        </p:nvPicPr>
        <p:blipFill>
          <a:blip r:embed="rId5" cstate="print"/>
          <a:srcRect/>
          <a:stretch>
            <a:fillRect/>
          </a:stretch>
        </p:blipFill>
        <p:spPr bwMode="auto">
          <a:xfrm>
            <a:off x="244914" y="1918575"/>
            <a:ext cx="3158883" cy="3194561"/>
          </a:xfrm>
          <a:prstGeom prst="rect">
            <a:avLst/>
          </a:prstGeom>
          <a:noFill/>
          <a:ln w="9525">
            <a:noFill/>
            <a:miter lim="800000"/>
            <a:headEnd/>
            <a:tailEnd/>
          </a:ln>
          <a:effectLst>
            <a:softEdge rad="304800"/>
          </a:effectLst>
        </p:spPr>
      </p:pic>
      <p:sp>
        <p:nvSpPr>
          <p:cNvPr id="18" name="Content Placeholder 3">
            <a:extLst>
              <a:ext uri="{FF2B5EF4-FFF2-40B4-BE49-F238E27FC236}">
                <a16:creationId xmlns="" xmlns:a16="http://schemas.microsoft.com/office/drawing/2014/main" id="{D936BD68-E32D-4248-8160-059980CFD74A}"/>
              </a:ext>
            </a:extLst>
          </p:cNvPr>
          <p:cNvSpPr txBox="1">
            <a:spLocks/>
          </p:cNvSpPr>
          <p:nvPr/>
        </p:nvSpPr>
        <p:spPr>
          <a:xfrm>
            <a:off x="3446624" y="1579333"/>
            <a:ext cx="8224676" cy="42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Data travelers </a:t>
            </a:r>
            <a:r>
              <a:rPr lang="en-US" sz="1800" dirty="0" smtClean="0">
                <a:latin typeface="Calibri" panose="020F0502020204030204" pitchFamily="34" charset="0"/>
                <a:ea typeface="Calibri" panose="020F0502020204030204" pitchFamily="34" charset="0"/>
                <a:cs typeface="Arial" panose="020B0604020202020204" pitchFamily="34" charset="0"/>
              </a:rPr>
              <a:t>or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other devices </a:t>
            </a:r>
            <a:r>
              <a:rPr lang="en-US" sz="1800" dirty="0" smtClean="0">
                <a:latin typeface="Calibri" panose="020F0502020204030204" pitchFamily="34" charset="0"/>
                <a:ea typeface="Calibri" panose="020F0502020204030204" pitchFamily="34" charset="0"/>
                <a:cs typeface="Arial" panose="020B0604020202020204" pitchFamily="34" charset="0"/>
              </a:rPr>
              <a:t>to </a:t>
            </a:r>
            <a:r>
              <a:rPr lang="en-US" sz="1800" u="sng" dirty="0" smtClean="0">
                <a:latin typeface="Calibri" panose="020F0502020204030204" pitchFamily="34" charset="0"/>
                <a:ea typeface="Calibri" panose="020F0502020204030204" pitchFamily="34" charset="0"/>
                <a:cs typeface="Arial" panose="020B0604020202020204" pitchFamily="34" charset="0"/>
              </a:rPr>
              <a:t>run or transfer data from one point to another one have been the major transporter of viruses, worms, Trojans</a:t>
            </a:r>
            <a:r>
              <a:rPr lang="en-US" sz="1800" dirty="0" smtClean="0">
                <a:latin typeface="Calibri" panose="020F0502020204030204" pitchFamily="34" charset="0"/>
                <a:ea typeface="Calibri" panose="020F0502020204030204" pitchFamily="34" charset="0"/>
                <a:cs typeface="Arial" panose="020B0604020202020204" pitchFamily="34" charset="0"/>
              </a:rPr>
              <a:t>, and other malicious codes. </a:t>
            </a:r>
            <a:endParaRPr lang="ar-JO"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Among such devices flash drive, CDs, DVDs, external hard drive, and any other data transferring devices.</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All those devices should be properly scanned with the updated antivirus and anti-malware software to detect and kill any malicious programs attached to the data.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After scanning the devices fully, you can copy or transfer data between the devices; this will reduce the threat of viruses to infect your computer.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041253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Social Engineering Attack Precautions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46</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AE2E5CFF-7D07-4721-8408-0E15CECDF5B6}"/>
              </a:ext>
            </a:extLst>
          </p:cNvPr>
          <p:cNvPicPr/>
          <p:nvPr/>
        </p:nvPicPr>
        <p:blipFill>
          <a:blip r:embed="rId5" cstate="print"/>
          <a:srcRect/>
          <a:stretch>
            <a:fillRect/>
          </a:stretch>
        </p:blipFill>
        <p:spPr bwMode="auto">
          <a:xfrm>
            <a:off x="9271445" y="1808096"/>
            <a:ext cx="2712330" cy="2916304"/>
          </a:xfrm>
          <a:prstGeom prst="rect">
            <a:avLst/>
          </a:prstGeom>
          <a:noFill/>
          <a:ln w="9525">
            <a:noFill/>
            <a:miter lim="800000"/>
            <a:headEnd/>
            <a:tailEnd/>
          </a:ln>
          <a:effectLst>
            <a:softEdge rad="342900"/>
          </a:effectLst>
        </p:spPr>
      </p:pic>
      <p:sp>
        <p:nvSpPr>
          <p:cNvPr id="19" name="Content Placeholder 3">
            <a:extLst>
              <a:ext uri="{FF2B5EF4-FFF2-40B4-BE49-F238E27FC236}">
                <a16:creationId xmlns="" xmlns:a16="http://schemas.microsoft.com/office/drawing/2014/main" id="{D936BD68-E32D-4248-8160-059980CFD74A}"/>
              </a:ext>
            </a:extLst>
          </p:cNvPr>
          <p:cNvSpPr txBox="1">
            <a:spLocks/>
          </p:cNvSpPr>
          <p:nvPr/>
        </p:nvSpPr>
        <p:spPr>
          <a:xfrm>
            <a:off x="952500" y="1386065"/>
            <a:ext cx="8113609" cy="42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Social engineering </a:t>
            </a:r>
            <a:r>
              <a:rPr lang="en-US" sz="1800" dirty="0" smtClean="0">
                <a:latin typeface="Calibri" panose="020F0502020204030204" pitchFamily="34" charset="0"/>
                <a:ea typeface="Calibri" panose="020F0502020204030204" pitchFamily="34" charset="0"/>
                <a:cs typeface="Arial" panose="020B0604020202020204" pitchFamily="34" charset="0"/>
              </a:rPr>
              <a:t>is very important source for unleashing a cybercrime on your data, personal information, and bank account information.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In this form of cyber-attacks different mediums like </a:t>
            </a:r>
            <a:r>
              <a:rPr lang="en-US" sz="1800" u="sng" dirty="0" smtClean="0">
                <a:latin typeface="Calibri" panose="020F0502020204030204" pitchFamily="34" charset="0"/>
                <a:ea typeface="Calibri" panose="020F0502020204030204" pitchFamily="34" charset="0"/>
                <a:cs typeface="Arial" panose="020B0604020202020204" pitchFamily="34" charset="0"/>
              </a:rPr>
              <a:t>text messages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chatting</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group discussion</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telephone call</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emails</a:t>
            </a:r>
            <a:r>
              <a:rPr lang="en-US" sz="1800" dirty="0" smtClean="0">
                <a:latin typeface="Calibri" panose="020F0502020204030204" pitchFamily="34" charset="0"/>
                <a:ea typeface="Calibri" panose="020F0502020204030204" pitchFamily="34" charset="0"/>
                <a:cs typeface="Arial" panose="020B0604020202020204" pitchFamily="34" charset="0"/>
              </a:rPr>
              <a:t> are </a:t>
            </a:r>
            <a:r>
              <a:rPr lang="en-US" sz="1800" i="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used to communicate with you to exploit your innocence or ignorance</a:t>
            </a:r>
            <a:r>
              <a:rPr lang="en-US" sz="1800" dirty="0" smtClean="0">
                <a:latin typeface="Calibri" panose="020F0502020204030204" pitchFamily="34" charset="0"/>
                <a:ea typeface="Calibri" panose="020F0502020204030204" pitchFamily="34" charset="0"/>
                <a:cs typeface="Arial" panose="020B0604020202020204" pitchFamily="34" charset="0"/>
              </a:rPr>
              <a:t>. This is also a part of </a:t>
            </a:r>
            <a:r>
              <a:rPr lang="en-US" sz="1800" b="1" dirty="0" smtClean="0">
                <a:latin typeface="Calibri" panose="020F0502020204030204" pitchFamily="34" charset="0"/>
                <a:ea typeface="Calibri" panose="020F0502020204030204" pitchFamily="34" charset="0"/>
                <a:cs typeface="Arial" panose="020B0604020202020204" pitchFamily="34" charset="0"/>
              </a:rPr>
              <a:t>cyber frauds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You might have noticed that you get an email from a legitimate looking source that you got a prize through a </a:t>
            </a:r>
            <a:r>
              <a:rPr lang="en-US" sz="1800" b="1" dirty="0" smtClean="0">
                <a:latin typeface="Calibri" panose="020F0502020204030204" pitchFamily="34" charset="0"/>
                <a:ea typeface="Calibri" panose="020F0502020204030204" pitchFamily="34" charset="0"/>
                <a:cs typeface="Arial" panose="020B0604020202020204" pitchFamily="34" charset="0"/>
              </a:rPr>
              <a:t>lucky draw </a:t>
            </a:r>
            <a:r>
              <a:rPr lang="en-US" sz="1800" dirty="0" smtClean="0">
                <a:latin typeface="Calibri" panose="020F0502020204030204" pitchFamily="34" charset="0"/>
                <a:ea typeface="Calibri" panose="020F0502020204030204" pitchFamily="34" charset="0"/>
                <a:cs typeface="Arial" panose="020B0604020202020204" pitchFamily="34" charset="0"/>
              </a:rPr>
              <a:t>or you </a:t>
            </a:r>
            <a:r>
              <a:rPr lang="en-US" sz="1800" b="1" dirty="0" smtClean="0">
                <a:latin typeface="Calibri" panose="020F0502020204030204" pitchFamily="34" charset="0"/>
                <a:ea typeface="Calibri" panose="020F0502020204030204" pitchFamily="34" charset="0"/>
                <a:cs typeface="Arial" panose="020B0604020202020204" pitchFamily="34" charset="0"/>
              </a:rPr>
              <a:t>got a big job opportunity in a big organization</a:t>
            </a:r>
            <a:r>
              <a:rPr lang="en-US" sz="1800" dirty="0" smtClean="0">
                <a:latin typeface="Calibri" panose="020F0502020204030204" pitchFamily="34" charset="0"/>
                <a:ea typeface="Calibri" panose="020F0502020204030204" pitchFamily="34" charset="0"/>
                <a:cs typeface="Arial" panose="020B0604020202020204" pitchFamily="34" charset="0"/>
              </a:rPr>
              <a:t>. That email looks like it has been sent from a legitimate company and you will be lured by the presentation of the content.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201469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Social Engineering Attack Precautions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47</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AE2E5CFF-7D07-4721-8408-0E15CECDF5B6}"/>
              </a:ext>
            </a:extLst>
          </p:cNvPr>
          <p:cNvPicPr/>
          <p:nvPr/>
        </p:nvPicPr>
        <p:blipFill>
          <a:blip r:embed="rId5" cstate="print"/>
          <a:srcRect/>
          <a:stretch>
            <a:fillRect/>
          </a:stretch>
        </p:blipFill>
        <p:spPr bwMode="auto">
          <a:xfrm>
            <a:off x="9271445" y="1808096"/>
            <a:ext cx="2712330" cy="2916304"/>
          </a:xfrm>
          <a:prstGeom prst="rect">
            <a:avLst/>
          </a:prstGeom>
          <a:noFill/>
          <a:ln w="9525">
            <a:noFill/>
            <a:miter lim="800000"/>
            <a:headEnd/>
            <a:tailEnd/>
          </a:ln>
          <a:effectLst>
            <a:softEdge rad="34290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1073817" y="1560163"/>
            <a:ext cx="8005850" cy="42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hacker</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on the other end of the communication </a:t>
            </a:r>
            <a:r>
              <a:rPr lang="en-US" sz="1800" u="sng" dirty="0" smtClean="0">
                <a:latin typeface="Calibri" panose="020F0502020204030204" pitchFamily="34" charset="0"/>
                <a:ea typeface="Calibri" panose="020F0502020204030204" pitchFamily="34" charset="0"/>
                <a:cs typeface="Arial" panose="020B0604020202020204" pitchFamily="34" charset="0"/>
              </a:rPr>
              <a:t>tries to use the social behavior to influence your thoughts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u="sng" dirty="0" smtClean="0">
                <a:latin typeface="Calibri" panose="020F0502020204030204" pitchFamily="34" charset="0"/>
                <a:ea typeface="Calibri" panose="020F0502020204030204" pitchFamily="34" charset="0"/>
                <a:cs typeface="Arial" panose="020B0604020202020204" pitchFamily="34" charset="0"/>
              </a:rPr>
              <a:t>asks you to provide your personal information </a:t>
            </a:r>
            <a:r>
              <a:rPr lang="en-US" sz="1800" dirty="0" smtClean="0">
                <a:latin typeface="Calibri" panose="020F0502020204030204" pitchFamily="34" charset="0"/>
                <a:ea typeface="Calibri" panose="020F0502020204030204" pitchFamily="34" charset="0"/>
                <a:cs typeface="Arial" panose="020B0604020202020204" pitchFamily="34" charset="0"/>
              </a:rPr>
              <a:t>including the bank account and other information.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When they receive this information, </a:t>
            </a:r>
            <a:r>
              <a:rPr lang="en-US" sz="1800" u="sng" dirty="0" smtClean="0">
                <a:latin typeface="Calibri" panose="020F0502020204030204" pitchFamily="34" charset="0"/>
                <a:ea typeface="Calibri" panose="020F0502020204030204" pitchFamily="34" charset="0"/>
                <a:cs typeface="Arial" panose="020B0604020202020204" pitchFamily="34" charset="0"/>
              </a:rPr>
              <a:t>they request you for some processing fee</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may ask for credit card information</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If you provide this information, they use it maliciously to damage you to steal money from your banks or from your credit card.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If you send the money they ask for, they will go away and will not appear again.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55388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Social Engineering Attack Precautions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48</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AE2E5CFF-7D07-4721-8408-0E15CECDF5B6}"/>
              </a:ext>
            </a:extLst>
          </p:cNvPr>
          <p:cNvPicPr/>
          <p:nvPr/>
        </p:nvPicPr>
        <p:blipFill>
          <a:blip r:embed="rId5" cstate="print"/>
          <a:srcRect/>
          <a:stretch>
            <a:fillRect/>
          </a:stretch>
        </p:blipFill>
        <p:spPr bwMode="auto">
          <a:xfrm>
            <a:off x="9271445" y="1808096"/>
            <a:ext cx="2712330" cy="2916304"/>
          </a:xfrm>
          <a:prstGeom prst="rect">
            <a:avLst/>
          </a:prstGeom>
          <a:noFill/>
          <a:ln w="9525">
            <a:noFill/>
            <a:miter lim="800000"/>
            <a:headEnd/>
            <a:tailEnd/>
          </a:ln>
          <a:effectLst>
            <a:softEdge rad="34290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1073817" y="1694240"/>
            <a:ext cx="8351248" cy="42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main objective of such social engineering attacks</a:t>
            </a:r>
            <a:r>
              <a:rPr lang="en-US" sz="1800" b="1"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is to </a:t>
            </a:r>
            <a:r>
              <a:rPr lang="en-US" sz="1800" u="sng" dirty="0" smtClean="0">
                <a:latin typeface="Calibri" panose="020F0502020204030204" pitchFamily="34" charset="0"/>
                <a:ea typeface="Calibri" panose="020F0502020204030204" pitchFamily="34" charset="0"/>
                <a:cs typeface="Arial" panose="020B0604020202020204" pitchFamily="34" charset="0"/>
              </a:rPr>
              <a:t>achieve the financial benefits from the innocent people</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They also </a:t>
            </a:r>
            <a:r>
              <a:rPr lang="en-US" sz="1800" u="sng" dirty="0" smtClean="0">
                <a:latin typeface="Calibri" panose="020F0502020204030204" pitchFamily="34" charset="0"/>
                <a:ea typeface="Calibri" panose="020F0502020204030204" pitchFamily="34" charset="0"/>
                <a:cs typeface="Arial" panose="020B0604020202020204" pitchFamily="34" charset="0"/>
              </a:rPr>
              <a:t>use the text messages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phone calls </a:t>
            </a:r>
            <a:r>
              <a:rPr lang="en-US" sz="1800" dirty="0" smtClean="0">
                <a:latin typeface="Calibri" panose="020F0502020204030204" pitchFamily="34" charset="0"/>
                <a:ea typeface="Calibri" panose="020F0502020204030204" pitchFamily="34" charset="0"/>
                <a:cs typeface="Arial" panose="020B0604020202020204" pitchFamily="34" charset="0"/>
              </a:rPr>
              <a:t>and other mediums for the same purpose.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those cases, the in-person communication is used so efficiently that you will not doubt on their sincerity at any point of time.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They use very professional manners to talk with you so politely and effectively that you start believing in their conversation and provide the information they like to get from you.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003880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Social Engineering Attack Precautions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49</a:t>
            </a:fld>
            <a:endParaRPr lang="en-US" dirty="0">
              <a:solidFill>
                <a:prstClr val="black"/>
              </a:solidFill>
            </a:endParaRPr>
          </a:p>
        </p:txBody>
      </p:sp>
      <p:pic>
        <p:nvPicPr>
          <p:cNvPr id="17" name="Picture 16" descr="Related image">
            <a:extLst>
              <a:ext uri="{FF2B5EF4-FFF2-40B4-BE49-F238E27FC236}">
                <a16:creationId xmlns="" xmlns:a16="http://schemas.microsoft.com/office/drawing/2014/main" id="{AE2E5CFF-7D07-4721-8408-0E15CECDF5B6}"/>
              </a:ext>
            </a:extLst>
          </p:cNvPr>
          <p:cNvPicPr/>
          <p:nvPr/>
        </p:nvPicPr>
        <p:blipFill>
          <a:blip r:embed="rId5" cstate="print"/>
          <a:srcRect/>
          <a:stretch>
            <a:fillRect/>
          </a:stretch>
        </p:blipFill>
        <p:spPr bwMode="auto">
          <a:xfrm>
            <a:off x="9271445" y="1808096"/>
            <a:ext cx="2712330" cy="2916304"/>
          </a:xfrm>
          <a:prstGeom prst="rect">
            <a:avLst/>
          </a:prstGeom>
          <a:noFill/>
          <a:ln w="9525">
            <a:noFill/>
            <a:miter lim="800000"/>
            <a:headEnd/>
            <a:tailEnd/>
          </a:ln>
          <a:effectLst>
            <a:softEdge rad="34290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1073818" y="1386065"/>
            <a:ext cx="8385918" cy="42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u="sng" dirty="0" smtClean="0">
                <a:latin typeface="Calibri" panose="020F0502020204030204" pitchFamily="34" charset="0"/>
                <a:ea typeface="Calibri" panose="020F0502020204030204" pitchFamily="34" charset="0"/>
                <a:cs typeface="Arial" panose="020B0604020202020204" pitchFamily="34" charset="0"/>
              </a:rPr>
              <a:t>Hackers use the social engineering tactics </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to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spread malware in your mobile and computer device</a:t>
            </a:r>
            <a:r>
              <a:rPr lang="en-US" sz="1800" b="1"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through emails, attached documents, and messages.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Once you click the emails and its attachments, the viruses embedded in those emails download and install on your computer or mobile device. Thus, those viruses start carrying out the activities that they are designed for by the hackers sitting at the remote site. </a:t>
            </a:r>
          </a:p>
          <a:p>
            <a:pPr algn="just">
              <a:lnSpc>
                <a:spcPct val="150000"/>
              </a:lnSpc>
              <a:spcBef>
                <a:spcPts val="0"/>
              </a:spcBef>
              <a:spcAft>
                <a:spcPts val="1000"/>
              </a:spcAft>
            </a:pPr>
            <a:r>
              <a:rPr lang="en-US" sz="1800" u="sng" dirty="0" smtClean="0">
                <a:latin typeface="Calibri" panose="020F0502020204030204" pitchFamily="34" charset="0"/>
                <a:ea typeface="Calibri" panose="020F0502020204030204" pitchFamily="34" charset="0"/>
                <a:cs typeface="Arial" panose="020B0604020202020204" pitchFamily="34" charset="0"/>
              </a:rPr>
              <a:t>So, never open emails, text messages or other messages from unknown people.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If you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see any kind of such alluring message from the unknown</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just delete it without any second thoughts!</a:t>
            </a:r>
            <a:endParaRPr lang="en-US" sz="1800" u="sng"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821083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Miscellaneous Tips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50</a:t>
            </a:fld>
            <a:endParaRPr lang="en-US" dirty="0">
              <a:solidFill>
                <a:prstClr val="black"/>
              </a:solidFill>
            </a:endParaRPr>
          </a:p>
        </p:txBody>
      </p:sp>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634983" y="1578396"/>
            <a:ext cx="10922033" cy="47408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All of the above-mentioned items are the major components of keeping your computer free from the viruses and other cyber-attacks.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There are many other factors that are also very important for keeping your computer free from the viruses.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All those factors should be considered carefully other than the above-mentioned items. Those miscellaneous tips play very crucial role in your personal behavior towards the computer security.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As we known,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security is a continuous process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it is not possible to achieve by acting once</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will have to adopt different recommendations and industry guidelines in your behavior so that you can make your habit 100% in compliant with the computer security standards and procedures.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406738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Miscellaneous Tips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51</a:t>
            </a:fld>
            <a:endParaRPr lang="en-US" dirty="0">
              <a:solidFill>
                <a:prstClr val="black"/>
              </a:solidFill>
            </a:endParaRPr>
          </a:p>
        </p:txBody>
      </p:sp>
      <p:pic>
        <p:nvPicPr>
          <p:cNvPr id="16" name="Picture 15" descr="Image result for Miscellaneous computer precautions">
            <a:extLst>
              <a:ext uri="{FF2B5EF4-FFF2-40B4-BE49-F238E27FC236}">
                <a16:creationId xmlns="" xmlns:a16="http://schemas.microsoft.com/office/drawing/2014/main" id="{E8530658-6ECE-4392-87FF-6993AC0BA551}"/>
              </a:ext>
            </a:extLst>
          </p:cNvPr>
          <p:cNvPicPr/>
          <p:nvPr/>
        </p:nvPicPr>
        <p:blipFill>
          <a:blip r:embed="rId5" cstate="print"/>
          <a:srcRect/>
          <a:stretch>
            <a:fillRect/>
          </a:stretch>
        </p:blipFill>
        <p:spPr bwMode="auto">
          <a:xfrm>
            <a:off x="278815" y="2236763"/>
            <a:ext cx="2870614" cy="2973999"/>
          </a:xfrm>
          <a:prstGeom prst="rect">
            <a:avLst/>
          </a:prstGeom>
          <a:noFill/>
          <a:ln w="9525">
            <a:noFill/>
            <a:miter lim="800000"/>
            <a:headEnd/>
            <a:tailEnd/>
          </a:ln>
          <a:effectLst>
            <a:softEdge rad="266700"/>
          </a:effectLst>
        </p:spPr>
      </p:pic>
      <p:sp>
        <p:nvSpPr>
          <p:cNvPr id="18" name="Content Placeholder 3">
            <a:extLst>
              <a:ext uri="{FF2B5EF4-FFF2-40B4-BE49-F238E27FC236}">
                <a16:creationId xmlns="" xmlns:a16="http://schemas.microsoft.com/office/drawing/2014/main" id="{D936BD68-E32D-4248-8160-059980CFD74A}"/>
              </a:ext>
            </a:extLst>
          </p:cNvPr>
          <p:cNvSpPr txBox="1">
            <a:spLocks/>
          </p:cNvSpPr>
          <p:nvPr/>
        </p:nvSpPr>
        <p:spPr>
          <a:xfrm>
            <a:off x="3217444" y="1505245"/>
            <a:ext cx="8327441" cy="47408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main tips for keeping your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computer free from viruses </a:t>
            </a:r>
            <a:r>
              <a:rPr lang="en-US" sz="1800" dirty="0" smtClean="0">
                <a:latin typeface="Calibri" panose="020F0502020204030204" pitchFamily="34" charset="0"/>
                <a:ea typeface="Calibri" panose="020F0502020204030204" pitchFamily="34" charset="0"/>
                <a:cs typeface="Arial" panose="020B0604020202020204" pitchFamily="34" charset="0"/>
              </a:rPr>
              <a:t>are listed below:</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use the cracked software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use free software because free software tools are normally embedded with some additional codes and advertisements, which can spy on the users and take the information and send to the company servers.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save your passwords on your computer or browsers because if your computer is compromised, then your passwords and other information will at direct risk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Don’t provide critical information on telephone, email, or SMS</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Don’t open files sent by unknown people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623846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Miscellaneous Tips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52</a:t>
            </a:fld>
            <a:endParaRPr lang="en-US" dirty="0">
              <a:solidFill>
                <a:prstClr val="black"/>
              </a:solidFill>
            </a:endParaRPr>
          </a:p>
        </p:txBody>
      </p:sp>
      <p:pic>
        <p:nvPicPr>
          <p:cNvPr id="16" name="Picture 15" descr="Image result for Miscellaneous computer precautions">
            <a:extLst>
              <a:ext uri="{FF2B5EF4-FFF2-40B4-BE49-F238E27FC236}">
                <a16:creationId xmlns="" xmlns:a16="http://schemas.microsoft.com/office/drawing/2014/main" id="{E8530658-6ECE-4392-87FF-6993AC0BA551}"/>
              </a:ext>
            </a:extLst>
          </p:cNvPr>
          <p:cNvPicPr/>
          <p:nvPr/>
        </p:nvPicPr>
        <p:blipFill>
          <a:blip r:embed="rId5" cstate="print"/>
          <a:srcRect/>
          <a:stretch>
            <a:fillRect/>
          </a:stretch>
        </p:blipFill>
        <p:spPr bwMode="auto">
          <a:xfrm>
            <a:off x="278815" y="2236763"/>
            <a:ext cx="2870614" cy="2973999"/>
          </a:xfrm>
          <a:prstGeom prst="rect">
            <a:avLst/>
          </a:prstGeom>
          <a:noFill/>
          <a:ln w="9525">
            <a:noFill/>
            <a:miter lim="800000"/>
            <a:headEnd/>
            <a:tailEnd/>
          </a:ln>
          <a:effectLst>
            <a:softEdge rad="266700"/>
          </a:effectLst>
        </p:spPr>
      </p:pic>
      <p:sp>
        <p:nvSpPr>
          <p:cNvPr id="17" name="Content Placeholder 3">
            <a:extLst>
              <a:ext uri="{FF2B5EF4-FFF2-40B4-BE49-F238E27FC236}">
                <a16:creationId xmlns="" xmlns:a16="http://schemas.microsoft.com/office/drawing/2014/main" id="{D936BD68-E32D-4248-8160-059980CFD74A}"/>
              </a:ext>
            </a:extLst>
          </p:cNvPr>
          <p:cNvSpPr txBox="1">
            <a:spLocks/>
          </p:cNvSpPr>
          <p:nvPr/>
        </p:nvSpPr>
        <p:spPr>
          <a:xfrm>
            <a:off x="3042610" y="1326328"/>
            <a:ext cx="8095290" cy="47408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Don’t visit faulty websites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Set your browser settings at high security and privacy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create separate users for a computer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Create a guest account with minimum privileges, if required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Uninstall all Apps that are not in use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Don’t install unknown applications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install the plugins that you deem necessary for your use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Avoid to use free applications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update your applications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 latest versions of OS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 latest versions of applications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993981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Miscellaneous Tips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53</a:t>
            </a:fld>
            <a:endParaRPr lang="en-US" dirty="0">
              <a:solidFill>
                <a:prstClr val="black"/>
              </a:solidFill>
            </a:endParaRPr>
          </a:p>
        </p:txBody>
      </p:sp>
      <p:pic>
        <p:nvPicPr>
          <p:cNvPr id="16" name="Picture 15" descr="Image result for Miscellaneous computer precautions">
            <a:extLst>
              <a:ext uri="{FF2B5EF4-FFF2-40B4-BE49-F238E27FC236}">
                <a16:creationId xmlns="" xmlns:a16="http://schemas.microsoft.com/office/drawing/2014/main" id="{E8530658-6ECE-4392-87FF-6993AC0BA551}"/>
              </a:ext>
            </a:extLst>
          </p:cNvPr>
          <p:cNvPicPr/>
          <p:nvPr/>
        </p:nvPicPr>
        <p:blipFill>
          <a:blip r:embed="rId5" cstate="print"/>
          <a:srcRect/>
          <a:stretch>
            <a:fillRect/>
          </a:stretch>
        </p:blipFill>
        <p:spPr bwMode="auto">
          <a:xfrm>
            <a:off x="278815" y="2236763"/>
            <a:ext cx="2870614" cy="2973999"/>
          </a:xfrm>
          <a:prstGeom prst="rect">
            <a:avLst/>
          </a:prstGeom>
          <a:noFill/>
          <a:ln w="9525">
            <a:noFill/>
            <a:miter lim="800000"/>
            <a:headEnd/>
            <a:tailEnd/>
          </a:ln>
          <a:effectLst>
            <a:softEdge rad="266700"/>
          </a:effectLst>
        </p:spPr>
      </p:pic>
      <p:sp>
        <p:nvSpPr>
          <p:cNvPr id="17" name="Content Placeholder 3">
            <a:extLst>
              <a:ext uri="{FF2B5EF4-FFF2-40B4-BE49-F238E27FC236}">
                <a16:creationId xmlns="" xmlns:a16="http://schemas.microsoft.com/office/drawing/2014/main" id="{D936BD68-E32D-4248-8160-059980CFD74A}"/>
              </a:ext>
            </a:extLst>
          </p:cNvPr>
          <p:cNvSpPr txBox="1">
            <a:spLocks/>
          </p:cNvSpPr>
          <p:nvPr/>
        </p:nvSpPr>
        <p:spPr>
          <a:xfrm>
            <a:off x="3433544" y="1353160"/>
            <a:ext cx="7788810" cy="47408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miss a security patch or update at all</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Daily check for the security updates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Turn off your computer if you are not using it</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Turn off the internet router, if not used for a certain period of time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Take security as a serious matter in your life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Regularity check for the security guidelines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make a copy of your valuable data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Create check-points on your computer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Run schedule virus scans regularly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download something from the reliable websites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try to use the public data sharing websites for exchanging data</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73423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Miscellaneous Tips</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54</a:t>
            </a:fld>
            <a:endParaRPr lang="en-US" dirty="0">
              <a:solidFill>
                <a:prstClr val="black"/>
              </a:solidFill>
            </a:endParaRPr>
          </a:p>
        </p:txBody>
      </p:sp>
      <p:pic>
        <p:nvPicPr>
          <p:cNvPr id="16" name="Picture 15" descr="Image result for Miscellaneous computer precautions">
            <a:extLst>
              <a:ext uri="{FF2B5EF4-FFF2-40B4-BE49-F238E27FC236}">
                <a16:creationId xmlns="" xmlns:a16="http://schemas.microsoft.com/office/drawing/2014/main" id="{E8530658-6ECE-4392-87FF-6993AC0BA551}"/>
              </a:ext>
            </a:extLst>
          </p:cNvPr>
          <p:cNvPicPr/>
          <p:nvPr/>
        </p:nvPicPr>
        <p:blipFill>
          <a:blip r:embed="rId5" cstate="print"/>
          <a:srcRect/>
          <a:stretch>
            <a:fillRect/>
          </a:stretch>
        </p:blipFill>
        <p:spPr bwMode="auto">
          <a:xfrm>
            <a:off x="278815" y="2236763"/>
            <a:ext cx="2870614" cy="2973999"/>
          </a:xfrm>
          <a:prstGeom prst="rect">
            <a:avLst/>
          </a:prstGeom>
          <a:noFill/>
          <a:ln w="9525">
            <a:noFill/>
            <a:miter lim="800000"/>
            <a:headEnd/>
            <a:tailEnd/>
          </a:ln>
          <a:effectLst>
            <a:softEdge rad="266700"/>
          </a:effectLst>
        </p:spPr>
      </p:pic>
      <p:sp>
        <p:nvSpPr>
          <p:cNvPr id="17" name="Content Placeholder 3">
            <a:extLst>
              <a:ext uri="{FF2B5EF4-FFF2-40B4-BE49-F238E27FC236}">
                <a16:creationId xmlns="" xmlns:a16="http://schemas.microsoft.com/office/drawing/2014/main" id="{D936BD68-E32D-4248-8160-059980CFD74A}"/>
              </a:ext>
            </a:extLst>
          </p:cNvPr>
          <p:cNvSpPr txBox="1">
            <a:spLocks/>
          </p:cNvSpPr>
          <p:nvPr/>
        </p:nvSpPr>
        <p:spPr>
          <a:xfrm>
            <a:off x="3217444" y="1353160"/>
            <a:ext cx="8288756" cy="47408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 highly secure and reliable data sharing and collaboration platforms for data transfers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 strong passwords. The strong passwords should contain different combinations of the lower and the upper-case letters, symbols and numeric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Encrypt your important data files through regular encryption options available with the operating systems or through any other tools available in the market  </a:t>
            </a:r>
          </a:p>
          <a:p>
            <a:pPr marL="0" indent="0" algn="just">
              <a:lnSpc>
                <a:spcPct val="150000"/>
              </a:lnSpc>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By taking all of the above-mentioned standard guidelines and tips for keeping your computer safe from viruses and other malware threats, you can avert big data losses and enjoy smooth internet browsing without incurring any damage to your computer.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71567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10800" y="1089408"/>
            <a:ext cx="11772975" cy="5273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1059749" y="418486"/>
            <a:ext cx="1014593" cy="842415"/>
          </a:xfrm>
          <a:prstGeom prst="rect">
            <a:avLst/>
          </a:prstGeom>
          <a:solidFill>
            <a:srgbClr val="00B0F0"/>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73817" y="362218"/>
            <a:ext cx="1034822"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164386" y="549411"/>
            <a:ext cx="805092" cy="707886"/>
          </a:xfrm>
          <a:prstGeom prst="rect">
            <a:avLst/>
          </a:prstGeom>
          <a:noFill/>
        </p:spPr>
        <p:txBody>
          <a:bodyPr wrap="square" rtlCol="0">
            <a:spAutoFit/>
          </a:bodyPr>
          <a:lstStyle/>
          <a:p>
            <a:pPr algn="ctr"/>
            <a:r>
              <a:rPr lang="en-US" sz="4000" b="1" dirty="0" smtClean="0">
                <a:solidFill>
                  <a:prstClr val="white"/>
                </a:solidFill>
                <a:latin typeface="Times New Roman" panose="02020603050405020304" pitchFamily="18" charset="0"/>
                <a:cs typeface="Times New Roman" panose="02020603050405020304" pitchFamily="18" charset="0"/>
              </a:rPr>
              <a:t>06</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36297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100152"/>
            <a:ext cx="2305141" cy="1076343"/>
          </a:xfrm>
          <a:prstGeom prst="rect">
            <a:avLst/>
          </a:prstGeom>
        </p:spPr>
      </p:pic>
      <p:sp>
        <p:nvSpPr>
          <p:cNvPr id="11" name="TextBox 10">
            <a:extLst>
              <a:ext uri="{FF2B5EF4-FFF2-40B4-BE49-F238E27FC236}">
                <a16:creationId xmlns="" xmlns:a16="http://schemas.microsoft.com/office/drawing/2014/main" id="{F9A80F9F-74DB-1D57-04E8-E20E92A09B0A}"/>
              </a:ext>
            </a:extLst>
          </p:cNvPr>
          <p:cNvSpPr txBox="1"/>
          <p:nvPr/>
        </p:nvSpPr>
        <p:spPr>
          <a:xfrm>
            <a:off x="3094891" y="327968"/>
            <a:ext cx="6431271" cy="584775"/>
          </a:xfrm>
          <a:prstGeom prst="rect">
            <a:avLst/>
          </a:prstGeom>
          <a:noFill/>
        </p:spPr>
        <p:txBody>
          <a:bodyPr wrap="square" rtlCol="0">
            <a:spAutoFit/>
          </a:bodyPr>
          <a:lstStyle/>
          <a:p>
            <a:pPr algn="ctr"/>
            <a:r>
              <a:rPr lang="en-US" sz="3200" b="1" dirty="0">
                <a:solidFill>
                  <a:prstClr val="black"/>
                </a:solidFill>
                <a:latin typeface="Agency FB" panose="020B0503020202020204" pitchFamily="34" charset="0"/>
                <a:cs typeface="Arial" panose="020B0604020202020204" pitchFamily="34" charset="0"/>
              </a:rPr>
              <a:t>Quiz, ex.</a:t>
            </a:r>
          </a:p>
        </p:txBody>
      </p:sp>
      <p:sp>
        <p:nvSpPr>
          <p:cNvPr id="12" name="Rectangle 11">
            <a:extLst>
              <a:ext uri="{FF2B5EF4-FFF2-40B4-BE49-F238E27FC236}">
                <a16:creationId xmlns="" xmlns:a16="http://schemas.microsoft.com/office/drawing/2014/main" id="{BD069A96-5848-FF57-BDAE-6DBEC0AA0DA9}"/>
              </a:ext>
            </a:extLst>
          </p:cNvPr>
          <p:cNvSpPr/>
          <p:nvPr/>
        </p:nvSpPr>
        <p:spPr>
          <a:xfrm>
            <a:off x="2885128" y="946962"/>
            <a:ext cx="6574607" cy="4571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ED7D31"/>
              </a:solidFill>
            </a:endParaRPr>
          </a:p>
        </p:txBody>
      </p:sp>
      <p:pic>
        <p:nvPicPr>
          <p:cNvPr id="13" name="Picture 2" descr="Network security Computer network Computer security Software-defined  networking, cyber security, electric Blue, technology png | PNGEg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98214" y="362218"/>
            <a:ext cx="867383" cy="867383"/>
          </a:xfrm>
          <a:prstGeom prst="ellipse">
            <a:avLst/>
          </a:prstGeom>
          <a:noFill/>
          <a:extLst>
            <a:ext uri="{909E8E84-426E-40DD-AFC4-6F175D3DCCD1}">
              <a14:hiddenFill xmlns:a14="http://schemas.microsoft.com/office/drawing/2010/main">
                <a:solidFill>
                  <a:srgbClr val="FFFFFF"/>
                </a:solidFill>
              </a14:hiddenFill>
            </a:ext>
          </a:extLst>
        </p:spPr>
      </p:pic>
      <p:sp>
        <p:nvSpPr>
          <p:cNvPr id="14" name="Rectangle 11"/>
          <p:cNvSpPr/>
          <p:nvPr/>
        </p:nvSpPr>
        <p:spPr>
          <a:xfrm>
            <a:off x="351691" y="6493205"/>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r>
              <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 </a:t>
            </a:r>
            <a:r>
              <a:rPr lang="en-US" sz="1400" b="1" i="1" dirty="0"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400" b="1" i="1" dirty="0" err="1" smtClean="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400" b="1" i="1" dirty="0">
              <a:ln w="0"/>
              <a:solidFill>
                <a:srgbClr val="4472C4"/>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Decagon 14"/>
          <p:cNvSpPr/>
          <p:nvPr/>
        </p:nvSpPr>
        <p:spPr>
          <a:xfrm>
            <a:off x="5979459" y="6461500"/>
            <a:ext cx="548638" cy="259557"/>
          </a:xfrm>
          <a:prstGeom prst="decagon">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fld id="{D3D0A8D0-E66F-424C-AFA5-9563B497EC84}" type="slidenum">
              <a:rPr lang="en-US" smtClean="0">
                <a:solidFill>
                  <a:prstClr val="black"/>
                </a:solidFill>
              </a:rPr>
              <a:pPr algn="ctr"/>
              <a:t>55</a:t>
            </a:fld>
            <a:endParaRPr lang="en-US" dirty="0">
              <a:solidFill>
                <a:prstClr val="black"/>
              </a:solidFill>
            </a:endParaRPr>
          </a:p>
        </p:txBody>
      </p:sp>
      <p:sp>
        <p:nvSpPr>
          <p:cNvPr id="17" name="Rectangle 16"/>
          <p:cNvSpPr/>
          <p:nvPr/>
        </p:nvSpPr>
        <p:spPr>
          <a:xfrm>
            <a:off x="1683665" y="1610200"/>
            <a:ext cx="10265664" cy="3945054"/>
          </a:xfrm>
          <a:prstGeom prst="rect">
            <a:avLst/>
          </a:prstGeom>
        </p:spPr>
        <p:txBody>
          <a:bodyPr wrap="square">
            <a:spAutoFit/>
          </a:bodyPr>
          <a:lstStyle/>
          <a:p>
            <a:pPr>
              <a:lnSpc>
                <a:spcPct val="107000"/>
              </a:lnSpc>
              <a:spcAft>
                <a:spcPts val="0"/>
              </a:spcAft>
            </a:pPr>
            <a:r>
              <a:rPr lang="en-US" dirty="0" smtClean="0">
                <a:latin typeface="Calibri" panose="020F0502020204030204" pitchFamily="34" charset="0"/>
                <a:ea typeface="Calibri" panose="020F0502020204030204" pitchFamily="34" charset="0"/>
                <a:cs typeface="Arial" panose="020B0604020202020204" pitchFamily="34" charset="0"/>
              </a:rPr>
              <a:t>1. In </a:t>
            </a:r>
            <a:r>
              <a:rPr lang="en-US" dirty="0">
                <a:latin typeface="Calibri" panose="020F0502020204030204" pitchFamily="34" charset="0"/>
                <a:ea typeface="Calibri" panose="020F0502020204030204" pitchFamily="34" charset="0"/>
                <a:cs typeface="Arial" panose="020B0604020202020204" pitchFamily="34" charset="0"/>
              </a:rPr>
              <a:t>the …………………………………………………………..,the hacker tries to use the social behavior to influence your thoughts and asks you to provide your personal information including the bank account and other information.</a:t>
            </a:r>
          </a:p>
          <a:p>
            <a:pPr marL="457200">
              <a:lnSpc>
                <a:spcPct val="107000"/>
              </a:lnSpc>
              <a:spcAft>
                <a:spcPts val="0"/>
              </a:spcAft>
            </a:pPr>
            <a:r>
              <a:rPr lang="en-US" dirty="0">
                <a:latin typeface="Calibri" panose="020F0502020204030204" pitchFamily="34" charset="0"/>
                <a:ea typeface="Calibri" panose="020F0502020204030204" pitchFamily="34" charset="0"/>
                <a:cs typeface="Arial" panose="020B0604020202020204" pitchFamily="34" charset="0"/>
              </a:rPr>
              <a:t>A.   social engineering attack.</a:t>
            </a:r>
          </a:p>
          <a:p>
            <a:pPr marL="457200">
              <a:lnSpc>
                <a:spcPct val="107000"/>
              </a:lnSpc>
              <a:spcAft>
                <a:spcPts val="0"/>
              </a:spcAft>
            </a:pPr>
            <a:r>
              <a:rPr lang="en-US" dirty="0">
                <a:latin typeface="Calibri" panose="020F0502020204030204" pitchFamily="34" charset="0"/>
                <a:ea typeface="Calibri" panose="020F0502020204030204" pitchFamily="34" charset="0"/>
                <a:cs typeface="Arial" panose="020B0604020202020204" pitchFamily="34" charset="0"/>
              </a:rPr>
              <a:t>B.    MITM.</a:t>
            </a:r>
          </a:p>
          <a:p>
            <a:pPr marL="457200">
              <a:lnSpc>
                <a:spcPct val="107000"/>
              </a:lnSpc>
              <a:spcAft>
                <a:spcPts val="0"/>
              </a:spcAft>
            </a:pPr>
            <a:r>
              <a:rPr lang="en-US" dirty="0">
                <a:latin typeface="Calibri" panose="020F0502020204030204" pitchFamily="34" charset="0"/>
                <a:ea typeface="Calibri" panose="020F0502020204030204" pitchFamily="34" charset="0"/>
                <a:cs typeface="Arial" panose="020B0604020202020204" pitchFamily="34" charset="0"/>
              </a:rPr>
              <a:t>C.    </a:t>
            </a:r>
            <a:r>
              <a:rPr lang="en-US" dirty="0" err="1">
                <a:latin typeface="Calibri" panose="020F0502020204030204" pitchFamily="34" charset="0"/>
                <a:ea typeface="Calibri" panose="020F0502020204030204" pitchFamily="34" charset="0"/>
                <a:cs typeface="Arial" panose="020B0604020202020204" pitchFamily="34" charset="0"/>
              </a:rPr>
              <a:t>DoS</a:t>
            </a:r>
            <a:r>
              <a:rPr lang="en-US" dirty="0">
                <a:latin typeface="Calibri" panose="020F0502020204030204" pitchFamily="34" charset="0"/>
                <a:ea typeface="Calibri" panose="020F0502020204030204" pitchFamily="34" charset="0"/>
                <a:cs typeface="Arial" panose="020B0604020202020204" pitchFamily="34" charset="0"/>
              </a:rPr>
              <a:t>.</a:t>
            </a:r>
          </a:p>
          <a:p>
            <a:pPr marL="457200">
              <a:lnSpc>
                <a:spcPct val="107000"/>
              </a:lnSpc>
              <a:spcAft>
                <a:spcPts val="0"/>
              </a:spcAft>
            </a:pPr>
            <a:r>
              <a:rPr lang="en-US" dirty="0">
                <a:latin typeface="Calibri" panose="020F0502020204030204" pitchFamily="34" charset="0"/>
                <a:ea typeface="Calibri" panose="020F0502020204030204" pitchFamily="34" charset="0"/>
                <a:cs typeface="Arial" panose="020B0604020202020204" pitchFamily="34" charset="0"/>
              </a:rPr>
              <a:t>D.    </a:t>
            </a:r>
            <a:r>
              <a:rPr lang="en-US" dirty="0" err="1">
                <a:latin typeface="Calibri" panose="020F0502020204030204" pitchFamily="34" charset="0"/>
                <a:ea typeface="Calibri" panose="020F0502020204030204" pitchFamily="34" charset="0"/>
                <a:cs typeface="Arial" panose="020B0604020202020204" pitchFamily="34" charset="0"/>
              </a:rPr>
              <a:t>DDoS</a:t>
            </a:r>
            <a:r>
              <a:rPr lang="en-US" dirty="0">
                <a:latin typeface="Calibri" panose="020F0502020204030204" pitchFamily="34" charset="0"/>
                <a:ea typeface="Calibri" panose="020F0502020204030204" pitchFamily="34" charset="0"/>
                <a:cs typeface="Arial" panose="020B0604020202020204" pitchFamily="34" charset="0"/>
              </a:rPr>
              <a:t>.</a:t>
            </a:r>
          </a:p>
          <a:p>
            <a:pPr marL="457200">
              <a:lnSpc>
                <a:spcPct val="107000"/>
              </a:lnSpc>
              <a:spcAft>
                <a:spcPts val="0"/>
              </a:spcAft>
            </a:pPr>
            <a:endParaRPr lang="en-US" dirty="0" smtClean="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US" dirty="0" smtClean="0">
                <a:latin typeface="Calibri" panose="020F0502020204030204" pitchFamily="34" charset="0"/>
                <a:ea typeface="Calibri" panose="020F0502020204030204" pitchFamily="34" charset="0"/>
                <a:cs typeface="Arial" panose="020B0604020202020204" pitchFamily="34" charset="0"/>
              </a:rPr>
              <a:t>2. The </a:t>
            </a:r>
            <a:r>
              <a:rPr lang="en-US" dirty="0">
                <a:latin typeface="Calibri" panose="020F0502020204030204" pitchFamily="34" charset="0"/>
                <a:ea typeface="Calibri" panose="020F0502020204030204" pitchFamily="34" charset="0"/>
                <a:cs typeface="Arial" panose="020B0604020202020204" pitchFamily="34" charset="0"/>
              </a:rPr>
              <a:t>first microprocessor was developed In the……………………..</a:t>
            </a:r>
          </a:p>
          <a:p>
            <a:pPr marL="804863" lvl="0" indent="-342900">
              <a:lnSpc>
                <a:spcPct val="107000"/>
              </a:lnSpc>
              <a:spcAft>
                <a:spcPts val="0"/>
              </a:spcAft>
              <a:buFont typeface="+mj-lt"/>
              <a:buAutoNum type="alphaUcPeriod"/>
            </a:pPr>
            <a:r>
              <a:rPr lang="en-US" dirty="0">
                <a:latin typeface="Calibri" panose="020F0502020204030204" pitchFamily="34" charset="0"/>
                <a:ea typeface="Calibri" panose="020F0502020204030204" pitchFamily="34" charset="0"/>
                <a:cs typeface="Arial" panose="020B0604020202020204" pitchFamily="34" charset="0"/>
              </a:rPr>
              <a:t>1970s.</a:t>
            </a:r>
          </a:p>
          <a:p>
            <a:pPr marL="804863" lvl="0" indent="-342900">
              <a:lnSpc>
                <a:spcPct val="107000"/>
              </a:lnSpc>
              <a:spcAft>
                <a:spcPts val="0"/>
              </a:spcAft>
              <a:buFont typeface="+mj-lt"/>
              <a:buAutoNum type="alphaUcPeriod"/>
            </a:pPr>
            <a:r>
              <a:rPr lang="en-US" dirty="0">
                <a:latin typeface="Calibri" panose="020F0502020204030204" pitchFamily="34" charset="0"/>
                <a:ea typeface="Calibri" panose="020F0502020204030204" pitchFamily="34" charset="0"/>
                <a:cs typeface="Arial" panose="020B0604020202020204" pitchFamily="34" charset="0"/>
              </a:rPr>
              <a:t>1990s.</a:t>
            </a:r>
          </a:p>
          <a:p>
            <a:pPr marL="804863" lvl="0" indent="-342900">
              <a:lnSpc>
                <a:spcPct val="107000"/>
              </a:lnSpc>
              <a:spcAft>
                <a:spcPts val="0"/>
              </a:spcAft>
              <a:buFont typeface="+mj-lt"/>
              <a:buAutoNum type="alphaUcPeriod"/>
            </a:pPr>
            <a:r>
              <a:rPr lang="en-US" dirty="0">
                <a:latin typeface="Calibri" panose="020F0502020204030204" pitchFamily="34" charset="0"/>
                <a:ea typeface="Calibri" panose="020F0502020204030204" pitchFamily="34" charset="0"/>
                <a:cs typeface="Arial" panose="020B0604020202020204" pitchFamily="34" charset="0"/>
              </a:rPr>
              <a:t>1980s.</a:t>
            </a:r>
          </a:p>
          <a:p>
            <a:pPr marL="804863" lvl="0" indent="-342900">
              <a:lnSpc>
                <a:spcPct val="107000"/>
              </a:lnSpc>
              <a:spcAft>
                <a:spcPts val="0"/>
              </a:spcAft>
              <a:buFont typeface="+mj-lt"/>
              <a:buAutoNum type="alphaUcPeriod"/>
            </a:pPr>
            <a:r>
              <a:rPr lang="en-US" dirty="0">
                <a:latin typeface="Calibri" panose="020F0502020204030204" pitchFamily="34" charset="0"/>
                <a:ea typeface="Calibri" panose="020F0502020204030204" pitchFamily="34" charset="0"/>
                <a:cs typeface="Arial" panose="020B0604020202020204" pitchFamily="34" charset="0"/>
              </a:rPr>
              <a:t>1950s</a:t>
            </a:r>
            <a:r>
              <a:rPr lang="en-US" dirty="0" smtClean="0">
                <a:latin typeface="Calibri" panose="020F0502020204030204" pitchFamily="34"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991649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prstClr val="white"/>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871036294"/>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11696</TotalTime>
  <Words>5873</Words>
  <Application>Microsoft Office PowerPoint</Application>
  <PresentationFormat>Widescreen</PresentationFormat>
  <Paragraphs>674</Paragraphs>
  <Slides>56</Slides>
  <Notes>55</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56</vt:i4>
      </vt:variant>
    </vt:vector>
  </HeadingPairs>
  <TitlesOfParts>
    <vt:vector size="69" baseType="lpstr">
      <vt:lpstr>Agency FB</vt:lpstr>
      <vt:lpstr>Andalus</vt:lpstr>
      <vt:lpstr>Arial</vt:lpstr>
      <vt:lpstr>Calibri</vt:lpstr>
      <vt:lpstr>Calibri Light</vt:lpstr>
      <vt:lpstr>Garamond</vt:lpstr>
      <vt:lpstr>Majalla UI</vt:lpstr>
      <vt:lpstr>Roboto Light</vt:lpstr>
      <vt:lpstr>Tajawal Medium</vt:lpstr>
      <vt:lpstr>Times New Roman</vt:lpstr>
      <vt:lpstr>Wingdings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Redhwan</dc:creator>
  <cp:lastModifiedBy>Dr. Redhwan</cp:lastModifiedBy>
  <cp:revision>181</cp:revision>
  <dcterms:created xsi:type="dcterms:W3CDTF">2022-03-12T19:01:36Z</dcterms:created>
  <dcterms:modified xsi:type="dcterms:W3CDTF">2023-11-05T18:40:33Z</dcterms:modified>
</cp:coreProperties>
</file>