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480" r:id="rId2"/>
    <p:sldId id="303" r:id="rId3"/>
    <p:sldId id="522" r:id="rId4"/>
    <p:sldId id="313" r:id="rId5"/>
    <p:sldId id="520" r:id="rId6"/>
    <p:sldId id="521" r:id="rId7"/>
    <p:sldId id="527" r:id="rId8"/>
    <p:sldId id="528" r:id="rId9"/>
    <p:sldId id="529" r:id="rId10"/>
    <p:sldId id="535" r:id="rId11"/>
    <p:sldId id="530" r:id="rId12"/>
    <p:sldId id="531" r:id="rId13"/>
    <p:sldId id="532" r:id="rId14"/>
    <p:sldId id="533" r:id="rId15"/>
    <p:sldId id="53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2"/>
            <p14:sldId id="313"/>
            <p14:sldId id="520"/>
            <p14:sldId id="521"/>
            <p14:sldId id="527"/>
            <p14:sldId id="528"/>
            <p14:sldId id="529"/>
            <p14:sldId id="535"/>
            <p14:sldId id="530"/>
            <p14:sldId id="531"/>
            <p14:sldId id="532"/>
            <p14:sldId id="533"/>
            <p14:sldId id="53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74459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68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7543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4717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8.png"/><Relationship Id="rId7"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image" Target="../media/image6.sv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Layout" Target="../slideLayouts/slideLayout17.xml"/><Relationship Id="rId6" Type="http://schemas.openxmlformats.org/officeDocument/2006/relationships/image" Target="../media/image8.png"/><Relationship Id="rId11" Type="http://schemas.openxmlformats.org/officeDocument/2006/relationships/image" Target="../media/image6.svg"/><Relationship Id="rId5" Type="http://schemas.openxmlformats.org/officeDocument/2006/relationships/image" Target="../media/image17.svg"/><Relationship Id="rId10" Type="http://schemas.openxmlformats.org/officeDocument/2006/relationships/image" Target="../media/image5.png"/><Relationship Id="rId4" Type="http://schemas.openxmlformats.org/officeDocument/2006/relationships/image" Target="../media/image13.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7.xml"/><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7.xml"/><Relationship Id="rId5" Type="http://schemas.openxmlformats.org/officeDocument/2006/relationships/image" Target="../media/image60.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emf"/><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emf"/><Relationship Id="rId1" Type="http://schemas.openxmlformats.org/officeDocument/2006/relationships/slideLayout" Target="../slideLayouts/slideLayout7.xml"/><Relationship Id="rId5" Type="http://schemas.openxmlformats.org/officeDocument/2006/relationships/image" Target="../media/image6.svg"/></Relationships>
</file>

<file path=ppt/slides/_rels/slide1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9.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NULL"/><Relationship Id="rId5" Type="http://schemas.openxmlformats.org/officeDocument/2006/relationships/image" Target="../media/image5.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181923" y="1637476"/>
            <a:ext cx="6010359" cy="2677656"/>
          </a:xfrm>
          <a:prstGeom prst="rect">
            <a:avLst/>
          </a:prstGeom>
          <a:noFill/>
        </p:spPr>
        <p:txBody>
          <a:bodyPr wrap="square" rtlCol="0">
            <a:spAutoFit/>
          </a:bodyPr>
          <a:lstStyle/>
          <a:p>
            <a:pPr algn="ctr"/>
            <a:r>
              <a:rPr lang="en-US" sz="6000" b="1" dirty="0">
                <a:solidFill>
                  <a:schemeClr val="bg1"/>
                </a:solidFill>
              </a:rPr>
              <a:t>principle of </a:t>
            </a:r>
            <a:r>
              <a:rPr lang="en-US" sz="6000" b="1" dirty="0" smtClean="0">
                <a:solidFill>
                  <a:schemeClr val="bg1"/>
                </a:solidFill>
              </a:rPr>
              <a:t>management</a:t>
            </a:r>
          </a:p>
          <a:p>
            <a:pPr algn="ctr"/>
            <a:r>
              <a:rPr lang="en-US" sz="4800" b="1" dirty="0" smtClean="0">
                <a:solidFill>
                  <a:schemeClr val="bg1"/>
                </a:solidFill>
              </a:rPr>
              <a:t>MGM111</a:t>
            </a:r>
            <a:endParaRPr lang="en-US" sz="4800" b="1" dirty="0">
              <a:solidFill>
                <a:schemeClr val="bg1"/>
              </a:solidFil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99972" y="5086662"/>
            <a:ext cx="5446568" cy="95535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000000"/>
              </a:solidFill>
              <a:latin typeface="Times New Roman" panose="02020603050405020304" pitchFamily="18" charset="0"/>
              <a:cs typeface="Times New Roman" panose="02020603050405020304" pitchFamily="18" charset="0"/>
            </a:endParaRPr>
          </a:p>
          <a:p>
            <a:pPr algn="ctr"/>
            <a:r>
              <a:rPr lang="en-US" sz="2800" b="1" dirty="0" smtClean="0">
                <a:solidFill>
                  <a:srgbClr val="000000"/>
                </a:solidFill>
                <a:latin typeface="Times New Roman" panose="02020603050405020304" pitchFamily="18" charset="0"/>
                <a:cs typeface="Times New Roman" panose="02020603050405020304" pitchFamily="18" charset="0"/>
              </a:rPr>
              <a:t>Prepared </a:t>
            </a:r>
            <a:r>
              <a:rPr lang="en-US" sz="2800" b="1" dirty="0">
                <a:solidFill>
                  <a:srgbClr val="000000"/>
                </a:solidFill>
                <a:latin typeface="Times New Roman" panose="02020603050405020304" pitchFamily="18" charset="0"/>
                <a:cs typeface="Times New Roman" panose="02020603050405020304" pitchFamily="18" charset="0"/>
              </a:rPr>
              <a:t>by Dr. Magdy  Al-haj</a:t>
            </a:r>
          </a:p>
          <a:p>
            <a:pPr algn="ct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44777"/>
            <a:ext cx="2531349" cy="1194796"/>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1" name="TextBox 10">
            <a:extLst>
              <a:ext uri="{FF2B5EF4-FFF2-40B4-BE49-F238E27FC236}">
                <a16:creationId xmlns:a16="http://schemas.microsoft.com/office/drawing/2014/main" id="{781F72BC-06B8-4FB5-F2D5-D8EA1BFF812E}"/>
              </a:ext>
            </a:extLst>
          </p:cNvPr>
          <p:cNvSpPr txBox="1"/>
          <p:nvPr/>
        </p:nvSpPr>
        <p:spPr>
          <a:xfrm>
            <a:off x="6815513" y="4613039"/>
            <a:ext cx="3950954" cy="1384995"/>
          </a:xfrm>
          <a:prstGeom prst="rect">
            <a:avLst/>
          </a:prstGeom>
          <a:noFill/>
        </p:spPr>
        <p:txBody>
          <a:bodyPr wrap="none" rtlCol="0">
            <a:spAutoFit/>
          </a:bodyPr>
          <a:lstStyle/>
          <a:p>
            <a:pPr algn="ctr"/>
            <a:r>
              <a:rPr lang="en-US" sz="2800" b="1" dirty="0" smtClean="0"/>
              <a:t>MGM111</a:t>
            </a:r>
          </a:p>
          <a:p>
            <a:pPr algn="ctr"/>
            <a:r>
              <a:rPr lang="en-US" sz="2800" b="1" dirty="0"/>
              <a:t>Principle of Management</a:t>
            </a:r>
          </a:p>
          <a:p>
            <a:pPr algn="ctr"/>
            <a:endParaRPr lang="en-US" sz="2800" b="1" dirty="0"/>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25760A6C-566F-B7E3-1EEE-CB29F0CF0113}"/>
              </a:ext>
            </a:extLst>
          </p:cNvPr>
          <p:cNvSpPr txBox="1"/>
          <p:nvPr/>
        </p:nvSpPr>
        <p:spPr>
          <a:xfrm>
            <a:off x="6192982" y="2133419"/>
            <a:ext cx="5804612" cy="255454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endParaRPr lang="en-US" sz="4000" dirty="0" smtClean="0"/>
          </a:p>
          <a:p>
            <a:pPr algn="ctr"/>
            <a:r>
              <a:rPr lang="en-US" sz="4000" dirty="0" smtClean="0"/>
              <a:t>Week-1 </a:t>
            </a:r>
          </a:p>
          <a:p>
            <a:pPr algn="ctr"/>
            <a:r>
              <a:rPr lang="en-US" sz="4000" dirty="0" smtClean="0"/>
              <a:t>Orientation</a:t>
            </a:r>
            <a:r>
              <a:rPr lang="en-US" sz="4000" dirty="0" smtClean="0">
                <a:solidFill>
                  <a:schemeClr val="tx1"/>
                </a:solidFill>
                <a:effectLst>
                  <a:outerShdw blurRad="38100" dist="38100" dir="2700000" algn="tl">
                    <a:srgbClr val="000000">
                      <a:alpha val="43137"/>
                    </a:srgbClr>
                  </a:outerShdw>
                </a:effectLst>
              </a:rPr>
              <a:t> </a:t>
            </a:r>
            <a:r>
              <a:rPr lang="en-US" sz="4000" dirty="0"/>
              <a:t>show</a:t>
            </a:r>
          </a:p>
          <a:p>
            <a:pPr algn="ctr"/>
            <a:endParaRPr lang="en-US" sz="4000" dirty="0"/>
          </a:p>
        </p:txBody>
      </p:sp>
      <p:sp>
        <p:nvSpPr>
          <p:cNvPr id="15" name="TextBox 14">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a:ln>
            <a:solidFill>
              <a:schemeClr val="accent1"/>
            </a:solidFill>
          </a:ln>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18" name="TextBox 17"/>
          <p:cNvSpPr txBox="1"/>
          <p:nvPr/>
        </p:nvSpPr>
        <p:spPr>
          <a:xfrm>
            <a:off x="2860597" y="565539"/>
            <a:ext cx="2974790" cy="769441"/>
          </a:xfrm>
          <a:prstGeom prst="rect">
            <a:avLst/>
          </a:prstGeom>
          <a:noFill/>
          <a:ln>
            <a:solidFill>
              <a:schemeClr val="bg1"/>
            </a:solidFill>
          </a:ln>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dirty="0"/>
              <a:t>Who Am I?</a:t>
            </a:r>
          </a:p>
        </p:txBody>
      </p:sp>
      <p:sp>
        <p:nvSpPr>
          <p:cNvPr id="19"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smtClean="0">
                <a:solidFill>
                  <a:schemeClr val="bg1"/>
                </a:solidFill>
              </a:rPr>
              <a:t>DR. Magdy </a:t>
            </a:r>
            <a:r>
              <a:rPr lang="en-US" sz="3200" b="1" dirty="0">
                <a:solidFill>
                  <a:schemeClr val="bg1"/>
                </a:solidFill>
              </a:rPr>
              <a:t>Ahmed Al-Haj </a:t>
            </a:r>
            <a:r>
              <a:rPr lang="en-US" sz="3200" b="1" dirty="0" smtClean="0">
                <a:solidFill>
                  <a:schemeClr val="bg1"/>
                </a:solidFill>
              </a:rPr>
              <a:t>Mahmoud</a:t>
            </a:r>
            <a:endParaRPr lang="en-US" sz="3200" b="1" dirty="0">
              <a:solidFill>
                <a:schemeClr val="bg1"/>
              </a:solidFill>
            </a:endParaRPr>
          </a:p>
          <a:p>
            <a:pPr rtl="1"/>
            <a:r>
              <a:rPr lang="en-US" sz="32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smtClean="0">
                <a:solidFill>
                  <a:schemeClr val="bg1"/>
                </a:solidFill>
              </a:rPr>
              <a:t>Ph.D</a:t>
            </a:r>
            <a:r>
              <a:rPr lang="en-US" sz="2400" b="1" dirty="0">
                <a:solidFill>
                  <a:schemeClr val="bg1"/>
                </a:solidFill>
              </a:rPr>
              <a:t>. in Business Administration, Omdurman Islamic University, Sudan</a:t>
            </a:r>
            <a:r>
              <a:rPr lang="en-US" sz="2400" b="1" dirty="0" smtClean="0">
                <a:solidFill>
                  <a:schemeClr val="bg1"/>
                </a:solidFill>
              </a:rPr>
              <a:t>. 2015</a:t>
            </a:r>
            <a:endParaRPr lang="en-US" sz="1600" dirty="0">
              <a:solidFill>
                <a:schemeClr val="bg1"/>
              </a:solidFill>
            </a:endParaRPr>
          </a:p>
          <a:p>
            <a:pPr marL="285750" indent="-285750">
              <a:buFont typeface="Wingdings" panose="05000000000000000000" pitchFamily="2" charset="2"/>
              <a:buChar char="q"/>
            </a:pPr>
            <a:r>
              <a:rPr lang="en-US" sz="2400" b="1" dirty="0" smtClean="0">
                <a:solidFill>
                  <a:schemeClr val="bg1"/>
                </a:solidFill>
              </a:rPr>
              <a:t>M.Sc</a:t>
            </a:r>
            <a:r>
              <a:rPr lang="en-US" sz="2400" b="1" dirty="0">
                <a:solidFill>
                  <a:schemeClr val="bg1"/>
                </a:solidFill>
              </a:rPr>
              <a:t>. in Business Administration, University of Jazeera, </a:t>
            </a:r>
            <a:r>
              <a:rPr lang="en-US" sz="2400" b="1" dirty="0" smtClean="0">
                <a:solidFill>
                  <a:schemeClr val="bg1"/>
                </a:solidFill>
              </a:rPr>
              <a:t>Sudan.2011</a:t>
            </a:r>
            <a:endParaRPr lang="en-US" sz="1600" dirty="0">
              <a:solidFill>
                <a:schemeClr val="bg1"/>
              </a:solidFill>
            </a:endParaRPr>
          </a:p>
          <a:p>
            <a:pPr marL="285750" indent="-285750">
              <a:buFont typeface="Wingdings" panose="05000000000000000000" pitchFamily="2" charset="2"/>
              <a:buChar char="q"/>
            </a:pPr>
            <a:r>
              <a:rPr lang="en-US" sz="2400" b="1" dirty="0" smtClean="0">
                <a:solidFill>
                  <a:schemeClr val="bg1"/>
                </a:solidFill>
              </a:rPr>
              <a:t>B.Sc</a:t>
            </a:r>
            <a:r>
              <a:rPr lang="en-US" sz="2400" b="1" dirty="0">
                <a:solidFill>
                  <a:schemeClr val="bg1"/>
                </a:solidFill>
              </a:rPr>
              <a:t>. in Textile Engineering (Hours), University of Jazeera, </a:t>
            </a:r>
            <a:r>
              <a:rPr lang="en-US" sz="2400" b="1" dirty="0" smtClean="0">
                <a:solidFill>
                  <a:schemeClr val="bg1"/>
                </a:solidFill>
              </a:rPr>
              <a:t>Sudan 2004</a:t>
            </a:r>
            <a:endParaRPr lang="en-US" sz="3200" dirty="0">
              <a:solidFill>
                <a:schemeClr val="bg1"/>
              </a:solidFill>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49869" y="0"/>
            <a:ext cx="3439084" cy="2600295"/>
          </a:xfrm>
          <a:prstGeom prst="rect">
            <a:avLst/>
          </a:prstGeom>
          <a:ln>
            <a:solidFill>
              <a:schemeClr val="accent6"/>
            </a:solidFill>
          </a:ln>
        </p:spPr>
      </p:pic>
      <p:sp>
        <p:nvSpPr>
          <p:cNvPr id="21" name="Rectangle 20"/>
          <p:cNvSpPr/>
          <p:nvPr/>
        </p:nvSpPr>
        <p:spPr>
          <a:xfrm>
            <a:off x="8759328" y="2687062"/>
            <a:ext cx="3482012" cy="3046988"/>
          </a:xfrm>
          <a:prstGeom prst="rect">
            <a:avLst/>
          </a:prstGeom>
          <a:ln>
            <a:solidFill>
              <a:schemeClr val="accent6"/>
            </a:solidFill>
          </a:ln>
        </p:spPr>
        <p:txBody>
          <a:bodyPr wrap="square">
            <a:spAutoFit/>
          </a:bodyPr>
          <a:lstStyle/>
          <a:p>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everyone smart university, Lecturer, community College king Khalid University, and, quality assurance unite </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coordinator, </a:t>
            </a:r>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resident engineering. Published books&amp; Researches , Professional Training, </a:t>
            </a:r>
            <a:r>
              <a:rPr lang="en-US" sz="1600" b="1" dirty="0">
                <a:solidFill>
                  <a:schemeClr val="bg1"/>
                </a:solidFill>
              </a:rPr>
              <a:t/>
            </a:r>
            <a:br>
              <a:rPr lang="en-US" sz="1600" b="1" dirty="0">
                <a:solidFill>
                  <a:schemeClr val="bg1"/>
                </a:solidFill>
              </a:rPr>
            </a:br>
            <a:endParaRPr lang="ar-SA" sz="1600" b="1" dirty="0">
              <a:solidFill>
                <a:schemeClr val="bg1"/>
              </a:solidFill>
            </a:endParaRPr>
          </a:p>
        </p:txBody>
      </p:sp>
      <p:sp>
        <p:nvSpPr>
          <p:cNvPr id="13" name="Rectangle 12"/>
          <p:cNvSpPr/>
          <p:nvPr/>
        </p:nvSpPr>
        <p:spPr>
          <a:xfrm>
            <a:off x="2626178" y="5902540"/>
            <a:ext cx="6541926" cy="75741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smtClean="0">
                <a:solidFill>
                  <a:schemeClr val="bg1"/>
                </a:solidFill>
              </a:rPr>
              <a:t>DR</a:t>
            </a:r>
            <a:r>
              <a:rPr lang="en-US" sz="2400" b="1" dirty="0">
                <a:solidFill>
                  <a:schemeClr val="bg1"/>
                </a:solidFill>
              </a:rPr>
              <a:t>. Magdy Al-Haj , Third Trimester 2023</a:t>
            </a:r>
          </a:p>
        </p:txBody>
      </p:sp>
      <p:pic>
        <p:nvPicPr>
          <p:cNvPr id="14" name="Graphic 21">
            <a:extLst>
              <a:ext uri="{FF2B5EF4-FFF2-40B4-BE49-F238E27FC236}">
                <a16:creationId xmlns:a16="http://schemas.microsoft.com/office/drawing/2014/main" id="{FA5D44C7-1F20-0684-5315-73F4013F0EB0}"/>
              </a:ext>
            </a:extLst>
          </p:cNvPr>
          <p:cNvPicPr>
            <a:picLocks noChangeAspect="1"/>
          </p:cNvPicPr>
          <p:nvPr/>
        </p:nvPicPr>
        <p:blipFill>
          <a:blip r:embed="rId9">
            <a:extLst>
              <a:ext uri="{96DAC541-7B7A-43D3-8B79-37D633B846F1}">
                <asvg:svgBlip xmlns:asvg="http://schemas.microsoft.com/office/drawing/2016/SVG/main" xmlns="" r:embed="rId5"/>
              </a:ext>
            </a:extLst>
          </a:blip>
          <a:stretch>
            <a:fillRect/>
          </a:stretch>
        </p:blipFill>
        <p:spPr>
          <a:xfrm>
            <a:off x="141781" y="5830814"/>
            <a:ext cx="2140337" cy="670874"/>
          </a:xfrm>
          <a:prstGeom prst="rect">
            <a:avLst/>
          </a:prstGeom>
        </p:spPr>
      </p:pic>
    </p:spTree>
    <p:extLst>
      <p:ext uri="{BB962C8B-B14F-4D97-AF65-F5344CB8AC3E}">
        <p14:creationId xmlns:p14="http://schemas.microsoft.com/office/powerpoint/2010/main" val="328029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380325" y="1535366"/>
            <a:ext cx="9184314" cy="1446550"/>
          </a:xfrm>
          <a:prstGeom prst="rect">
            <a:avLst/>
          </a:prstGeom>
          <a:noFill/>
          <a:ln>
            <a:noFill/>
          </a:ln>
        </p:spPr>
        <p:txBody>
          <a:bodyPr wrap="square" rtlCol="0">
            <a:spAutoFit/>
          </a:bodyPr>
          <a:lstStyle/>
          <a:p>
            <a:pPr algn="ctr"/>
            <a:r>
              <a:rPr lang="en-US" sz="4400" b="1" dirty="0">
                <a:solidFill>
                  <a:schemeClr val="bg1"/>
                </a:solidFill>
              </a:rPr>
              <a:t>How to reach </a:t>
            </a:r>
            <a:r>
              <a:rPr lang="en-US" sz="4400" b="1" dirty="0" smtClean="0">
                <a:solidFill>
                  <a:schemeClr val="bg1"/>
                </a:solidFill>
              </a:rPr>
              <a:t>me</a:t>
            </a:r>
            <a:endParaRPr lang="en-US" sz="4400" b="1" dirty="0">
              <a:solidFill>
                <a:schemeClr val="bg1"/>
              </a:solidFill>
            </a:endParaRPr>
          </a:p>
          <a:p>
            <a:pPr algn="ctr"/>
            <a:r>
              <a:rPr lang="en-US" sz="4400" b="1" dirty="0" smtClean="0">
                <a:solidFill>
                  <a:schemeClr val="bg1"/>
                </a:solidFill>
                <a:latin typeface="Times New Roman" panose="02020603050405020304" pitchFamily="18" charset="0"/>
                <a:cs typeface="Times New Roman" panose="02020603050405020304" pitchFamily="18" charset="0"/>
              </a:rPr>
              <a:t> </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8994" y="4871142"/>
            <a:ext cx="2457656" cy="670874"/>
          </a:xfrm>
          <a:prstGeom prst="rect">
            <a:avLst/>
          </a:prstGeom>
        </p:spPr>
      </p:pic>
      <p:sp>
        <p:nvSpPr>
          <p:cNvPr id="14" name="Content Placeholder 2"/>
          <p:cNvSpPr txBox="1">
            <a:spLocks/>
          </p:cNvSpPr>
          <p:nvPr/>
        </p:nvSpPr>
        <p:spPr>
          <a:xfrm>
            <a:off x="2735720" y="2410167"/>
            <a:ext cx="9456280" cy="4013516"/>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00100" lvl="1" indent="-342900">
              <a:buFont typeface="Wingdings" panose="05000000000000000000" pitchFamily="2" charset="2"/>
              <a:buChar char="v"/>
              <a:defRPr/>
            </a:pPr>
            <a:r>
              <a:rPr lang="en-US" sz="2800" b="1" dirty="0" smtClean="0">
                <a:solidFill>
                  <a:schemeClr val="bg1"/>
                </a:solidFill>
              </a:rPr>
              <a:t>How </a:t>
            </a:r>
            <a:r>
              <a:rPr lang="en-US" sz="2800" b="1" dirty="0">
                <a:solidFill>
                  <a:schemeClr val="bg1"/>
                </a:solidFill>
              </a:rPr>
              <a:t>to reach me</a:t>
            </a:r>
          </a:p>
          <a:p>
            <a:pPr lvl="2" algn="r" rtl="1">
              <a:defRPr/>
            </a:pPr>
            <a:endParaRPr lang="ar-SA" sz="2800" b="1" dirty="0">
              <a:solidFill>
                <a:schemeClr val="bg1"/>
              </a:solidFill>
            </a:endParaRPr>
          </a:p>
          <a:p>
            <a:pPr lvl="2" algn="ctr" rtl="1">
              <a:defRPr/>
            </a:pPr>
            <a:r>
              <a:rPr lang="ar-SA" sz="2800" b="1" dirty="0">
                <a:solidFill>
                  <a:schemeClr val="bg1"/>
                </a:solidFill>
              </a:rPr>
              <a:t>وسيلة التواصل الأساسية مع الطلاب هو عن طريق المنصة الأكاديمية </a:t>
            </a:r>
            <a:r>
              <a:rPr lang="en-US" sz="2800" b="1" dirty="0">
                <a:solidFill>
                  <a:schemeClr val="bg1"/>
                </a:solidFill>
              </a:rPr>
              <a:t>Sis</a:t>
            </a:r>
          </a:p>
          <a:p>
            <a:pPr marL="800100" lvl="1" indent="-342900">
              <a:buFont typeface="Wingdings" panose="05000000000000000000" pitchFamily="2" charset="2"/>
              <a:buChar char="v"/>
              <a:defRPr/>
            </a:pPr>
            <a:r>
              <a:rPr lang="en-US" sz="2800" b="1" dirty="0">
                <a:solidFill>
                  <a:schemeClr val="bg1"/>
                </a:solidFill>
              </a:rPr>
              <a:t>Zoom meeting </a:t>
            </a:r>
          </a:p>
          <a:p>
            <a:pPr marL="800100" lvl="1" indent="-342900">
              <a:buFont typeface="Wingdings" panose="05000000000000000000" pitchFamily="2" charset="2"/>
              <a:buChar char="v"/>
              <a:defRPr/>
            </a:pPr>
            <a:endParaRPr lang="en-US" sz="2800" b="1" dirty="0">
              <a:solidFill>
                <a:schemeClr val="bg1"/>
              </a:solidFill>
            </a:endParaRPr>
          </a:p>
          <a:p>
            <a:pPr marL="1262063" lvl="1" indent="-342900">
              <a:buFont typeface="Wingdings" panose="05000000000000000000" pitchFamily="2" charset="2"/>
              <a:buChar char="§"/>
              <a:defRPr/>
            </a:pPr>
            <a:r>
              <a:rPr lang="en-US" sz="2800" b="1" dirty="0">
                <a:solidFill>
                  <a:schemeClr val="bg1"/>
                </a:solidFill>
              </a:rPr>
              <a:t> Discussion Time (Monday  At 5-6 PM) Every week</a:t>
            </a:r>
          </a:p>
          <a:p>
            <a:pPr marL="1262063" lvl="1" indent="-342900">
              <a:buFont typeface="Wingdings" panose="05000000000000000000" pitchFamily="2" charset="2"/>
              <a:buChar char="§"/>
              <a:defRPr/>
            </a:pPr>
            <a:endParaRPr lang="en-US" sz="2800" b="1" dirty="0">
              <a:solidFill>
                <a:schemeClr val="bg1"/>
              </a:solidFill>
            </a:endParaRPr>
          </a:p>
          <a:p>
            <a:pPr>
              <a:buClr>
                <a:srgbClr val="00B0F0"/>
              </a:buClr>
            </a:pPr>
            <a:endParaRPr lang="ar-SA" sz="3600" dirty="0">
              <a:solidFill>
                <a:schemeClr val="bg1"/>
              </a:solidFill>
              <a:latin typeface="Aharoni" panose="02010803020104030203" pitchFamily="2" charset="-79"/>
            </a:endParaRP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587291"/>
            <a:ext cx="11901055" cy="4468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p:cNvSpPr txBox="1"/>
          <p:nvPr/>
        </p:nvSpPr>
        <p:spPr>
          <a:xfrm>
            <a:off x="290945" y="117309"/>
            <a:ext cx="9304859" cy="1440394"/>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dirty="0"/>
              <a:t>Primary Goal of This Course</a:t>
            </a:r>
          </a:p>
        </p:txBody>
      </p:sp>
      <p:sp>
        <p:nvSpPr>
          <p:cNvPr id="14" name="TextBox 6"/>
          <p:cNvSpPr txBox="1">
            <a:spLocks noChangeArrowheads="1"/>
          </p:cNvSpPr>
          <p:nvPr/>
        </p:nvSpPr>
        <p:spPr bwMode="auto">
          <a:xfrm>
            <a:off x="708402" y="1611689"/>
            <a:ext cx="11310969"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buFont typeface="Wingdings" panose="05000000000000000000" pitchFamily="2" charset="2"/>
              <a:buChar char="Ø"/>
              <a:defRPr/>
            </a:pPr>
            <a:r>
              <a:rPr lang="en-US" sz="2800" b="1" dirty="0">
                <a:solidFill>
                  <a:srgbClr val="FF0000"/>
                </a:solidFill>
              </a:rPr>
              <a:t>This course aims to</a:t>
            </a:r>
            <a:r>
              <a:rPr lang="en-US" sz="2800" b="1" dirty="0" smtClean="0">
                <a:solidFill>
                  <a:srgbClr val="FF0000"/>
                </a:solidFill>
              </a:rPr>
              <a:t>:</a:t>
            </a:r>
          </a:p>
          <a:p>
            <a:pPr lvl="1">
              <a:lnSpc>
                <a:spcPct val="150000"/>
              </a:lnSpc>
              <a:defRPr/>
            </a:pPr>
            <a:r>
              <a:rPr lang="en-US" sz="2400" b="1" dirty="0" smtClean="0">
                <a:solidFill>
                  <a:srgbClr val="0070C0"/>
                </a:solidFill>
              </a:rPr>
              <a:t> Provide </a:t>
            </a:r>
            <a:r>
              <a:rPr lang="en-US" sz="2400" b="1" dirty="0">
                <a:solidFill>
                  <a:srgbClr val="0070C0"/>
                </a:solidFill>
              </a:rPr>
              <a:t>students with concepts of </a:t>
            </a:r>
            <a:endParaRPr lang="en-US" sz="2400" b="1" dirty="0" smtClean="0">
              <a:solidFill>
                <a:srgbClr val="0070C0"/>
              </a:solidFill>
            </a:endParaRPr>
          </a:p>
          <a:p>
            <a:r>
              <a:rPr lang="en-US" sz="2400" b="1" dirty="0"/>
              <a:t>This course covers the foundations and the concepts of business administration through the presentation of an integrated framework of business management. It will focus on improving the student understanding of the administrative process: planning, decision- making, organization, coordination, motivation and incentives, administrative communications, control and Its various functions</a:t>
            </a:r>
            <a:endParaRPr lang="ar-SA" sz="2400" b="1" dirty="0"/>
          </a:p>
          <a:p>
            <a:pPr lvl="1">
              <a:lnSpc>
                <a:spcPct val="150000"/>
              </a:lnSpc>
              <a:buFont typeface="Wingdings" panose="05000000000000000000" pitchFamily="2" charset="2"/>
              <a:buChar char="v"/>
              <a:defRPr/>
            </a:pPr>
            <a:endParaRPr lang="ar-YE" sz="2400" dirty="0">
              <a:solidFill>
                <a:srgbClr val="0070C0"/>
              </a:solidFill>
            </a:endParaRPr>
          </a:p>
          <a:p>
            <a:pPr lvl="1">
              <a:lnSpc>
                <a:spcPct val="150000"/>
              </a:lnSpc>
              <a:defRPr/>
            </a:pPr>
            <a:endParaRPr lang="ar-YE" sz="2400" dirty="0">
              <a:solidFill>
                <a:srgbClr val="0070C0"/>
              </a:solidFill>
            </a:endParaRPr>
          </a:p>
        </p:txBody>
      </p:sp>
    </p:spTree>
    <p:extLst>
      <p:ext uri="{BB962C8B-B14F-4D97-AF65-F5344CB8AC3E}">
        <p14:creationId xmlns:p14="http://schemas.microsoft.com/office/powerpoint/2010/main" val="136911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64499"/>
            <a:ext cx="11388236" cy="512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21779" y="6446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p:cNvSpPr txBox="1"/>
          <p:nvPr/>
        </p:nvSpPr>
        <p:spPr>
          <a:xfrm>
            <a:off x="2544066" y="239226"/>
            <a:ext cx="5791970" cy="77559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dirty="0"/>
              <a:t>Learning Outcomes</a:t>
            </a:r>
          </a:p>
        </p:txBody>
      </p:sp>
      <p:sp>
        <p:nvSpPr>
          <p:cNvPr id="15" name="Rectangle 14"/>
          <p:cNvSpPr/>
          <p:nvPr/>
        </p:nvSpPr>
        <p:spPr>
          <a:xfrm>
            <a:off x="731457" y="2056686"/>
            <a:ext cx="11274059" cy="4801314"/>
          </a:xfrm>
          <a:prstGeom prst="rect">
            <a:avLst/>
          </a:prstGeom>
          <a:ln>
            <a:noFill/>
          </a:ln>
        </p:spPr>
        <p:txBody>
          <a:bodyPr wrap="square">
            <a:spAutoFit/>
          </a:bodyPr>
          <a:lstStyle/>
          <a:p>
            <a:pPr marL="342900" indent="-342900">
              <a:buFont typeface="Wingdings" panose="05000000000000000000" pitchFamily="2" charset="2"/>
              <a:buChar char="q"/>
            </a:pPr>
            <a:r>
              <a:rPr lang="en-US" sz="2400" b="1" dirty="0" smtClean="0"/>
              <a:t>Recognize the concepts of the administration, the manger and the</a:t>
            </a:r>
          </a:p>
          <a:p>
            <a:pPr marL="342900" indent="-342900">
              <a:buFont typeface="Wingdings" panose="05000000000000000000" pitchFamily="2" charset="2"/>
              <a:buChar char="q"/>
            </a:pPr>
            <a:r>
              <a:rPr lang="en-US" sz="2400" b="1" dirty="0" smtClean="0"/>
              <a:t> organization.</a:t>
            </a:r>
          </a:p>
          <a:p>
            <a:pPr marL="342900" indent="-342900">
              <a:buFont typeface="Wingdings" panose="05000000000000000000" pitchFamily="2" charset="2"/>
              <a:buChar char="q"/>
            </a:pPr>
            <a:r>
              <a:rPr lang="en-US" sz="2400" b="1" dirty="0" smtClean="0"/>
              <a:t>Recognize the administrative functions (planning, organization…)</a:t>
            </a:r>
          </a:p>
          <a:p>
            <a:pPr marL="342900" indent="-342900">
              <a:buFont typeface="Wingdings" panose="05000000000000000000" pitchFamily="2" charset="2"/>
              <a:buChar char="q"/>
            </a:pPr>
            <a:r>
              <a:rPr lang="en-US" sz="2400" b="1" dirty="0" smtClean="0"/>
              <a:t>Understand the concept of administration and its role in the development of organizations and communities</a:t>
            </a:r>
          </a:p>
          <a:p>
            <a:pPr marL="342900" indent="-342900">
              <a:buFont typeface="Wingdings" panose="05000000000000000000" pitchFamily="2" charset="2"/>
              <a:buChar char="q"/>
            </a:pPr>
            <a:r>
              <a:rPr lang="en-US" sz="2400" b="1" dirty="0" smtClean="0"/>
              <a:t> Students will understand functions of management as they relate to environmental professions. And time management </a:t>
            </a:r>
          </a:p>
          <a:p>
            <a:pPr marL="342900" indent="-342900">
              <a:buFont typeface="Wingdings" panose="05000000000000000000" pitchFamily="2" charset="2"/>
              <a:buChar char="q"/>
            </a:pPr>
            <a:r>
              <a:rPr lang="en-US" sz="2400" b="1" dirty="0" smtClean="0"/>
              <a:t>Students will understand the principles of effective leadership.</a:t>
            </a:r>
          </a:p>
          <a:p>
            <a:pPr marL="342900" indent="-342900">
              <a:buFont typeface="Wingdings" panose="05000000000000000000" pitchFamily="2" charset="2"/>
              <a:buChar char="q"/>
            </a:pPr>
            <a:r>
              <a:rPr lang="en-US" sz="2400" b="1" dirty="0" smtClean="0"/>
              <a:t> Students will learn how to systematically approach problem solving.</a:t>
            </a:r>
          </a:p>
          <a:p>
            <a:pPr marL="342900" indent="-342900">
              <a:buFont typeface="Wingdings" panose="05000000000000000000" pitchFamily="2" charset="2"/>
              <a:buChar char="q"/>
            </a:pPr>
            <a:r>
              <a:rPr lang="en-US" sz="2400" b="1" dirty="0" smtClean="0"/>
              <a:t>Students will understand how environmental management systems influence the managerial environment.</a:t>
            </a:r>
          </a:p>
          <a:p>
            <a:pPr marL="914400" lvl="1" indent="-457200" eaLnBrk="0" fontAlgn="base" hangingPunct="0">
              <a:lnSpc>
                <a:spcPct val="150000"/>
              </a:lnSpc>
              <a:spcBef>
                <a:spcPct val="0"/>
              </a:spcBef>
              <a:spcAft>
                <a:spcPct val="0"/>
              </a:spcAft>
              <a:buFont typeface="Wingdings" panose="05000000000000000000" pitchFamily="2" charset="2"/>
              <a:buChar char="q"/>
              <a:defRPr/>
            </a:pPr>
            <a:endParaRPr lang="en-US" sz="2800" dirty="0">
              <a:solidFill>
                <a:srgbClr val="0070C0"/>
              </a:solidFill>
              <a:latin typeface="Arial" panose="020B0604020202020204" pitchFamily="34" charset="0"/>
              <a:cs typeface="Arial" panose="020B0604020202020204" pitchFamily="34" charset="0"/>
            </a:endParaRPr>
          </a:p>
        </p:txBody>
      </p:sp>
      <p:sp>
        <p:nvSpPr>
          <p:cNvPr id="16" name="Rectangle 15"/>
          <p:cNvSpPr/>
          <p:nvPr/>
        </p:nvSpPr>
        <p:spPr>
          <a:xfrm>
            <a:off x="805761" y="1042139"/>
            <a:ext cx="10435758" cy="464871"/>
          </a:xfrm>
          <a:prstGeom prst="rect">
            <a:avLst/>
          </a:prstGeom>
          <a:ln>
            <a:noFill/>
          </a:ln>
        </p:spPr>
        <p:txBody>
          <a:bodyPr wrap="square">
            <a:spAutoFit/>
          </a:bodyPr>
          <a:lstStyle/>
          <a:p>
            <a:pPr marL="800100" lvl="1" indent="-342900">
              <a:lnSpc>
                <a:spcPct val="150000"/>
              </a:lnSpc>
              <a:buFont typeface="Wingdings" panose="05000000000000000000" pitchFamily="2" charset="2"/>
              <a:buChar char="v"/>
              <a:defRPr/>
            </a:pPr>
            <a:r>
              <a:rPr lang="en-US" b="1" dirty="0">
                <a:solidFill>
                  <a:schemeClr val="bg1"/>
                </a:solidFill>
              </a:rPr>
              <a:t>The  course  will  help students to gauge understanding in principle of management</a:t>
            </a:r>
          </a:p>
        </p:txBody>
      </p:sp>
    </p:spTree>
    <p:extLst>
      <p:ext uri="{BB962C8B-B14F-4D97-AF65-F5344CB8AC3E}">
        <p14:creationId xmlns:p14="http://schemas.microsoft.com/office/powerpoint/2010/main" val="134897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04872" y="1033231"/>
            <a:ext cx="591382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311775" y="1155790"/>
            <a:ext cx="4962146" cy="2495550"/>
          </a:xfr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15" name="TextBox 14"/>
          <p:cNvSpPr txBox="1"/>
          <p:nvPr/>
        </p:nvSpPr>
        <p:spPr>
          <a:xfrm>
            <a:off x="2626179" y="158820"/>
            <a:ext cx="5984331" cy="77559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dirty="0"/>
              <a:t>Learning Resources:</a:t>
            </a:r>
          </a:p>
        </p:txBody>
      </p:sp>
      <p:sp>
        <p:nvSpPr>
          <p:cNvPr id="12" name="TextBox 6"/>
          <p:cNvSpPr txBox="1">
            <a:spLocks noChangeArrowheads="1"/>
          </p:cNvSpPr>
          <p:nvPr/>
        </p:nvSpPr>
        <p:spPr bwMode="auto">
          <a:xfrm>
            <a:off x="484122" y="1271615"/>
            <a:ext cx="7357551" cy="200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800" b="1" dirty="0" smtClean="0">
                <a:solidFill>
                  <a:schemeClr val="bg1"/>
                </a:solidFill>
              </a:rPr>
              <a:t> </a:t>
            </a:r>
            <a:r>
              <a:rPr lang="en-US" sz="2400" b="1" dirty="0" smtClean="0">
                <a:solidFill>
                  <a:schemeClr val="bg1"/>
                </a:solidFill>
              </a:rPr>
              <a:t>Credit </a:t>
            </a:r>
            <a:r>
              <a:rPr lang="en-US" sz="2400" b="1" dirty="0">
                <a:solidFill>
                  <a:schemeClr val="bg1"/>
                </a:solidFill>
              </a:rPr>
              <a:t>Hours</a:t>
            </a:r>
            <a:r>
              <a:rPr lang="en-US" sz="2400" dirty="0">
                <a:solidFill>
                  <a:schemeClr val="bg1"/>
                </a:solidFill>
              </a:rPr>
              <a:t>: </a:t>
            </a:r>
            <a:r>
              <a:rPr lang="en-US" sz="2400" b="1" dirty="0" smtClean="0">
                <a:solidFill>
                  <a:schemeClr val="bg1"/>
                </a:solidFill>
              </a:rPr>
              <a:t>3 </a:t>
            </a:r>
            <a:r>
              <a:rPr lang="en-US" sz="2400" b="1" dirty="0">
                <a:solidFill>
                  <a:schemeClr val="bg1"/>
                </a:solidFill>
              </a:rPr>
              <a:t>credit hours.  </a:t>
            </a:r>
            <a:endParaRPr lang="ar-YE" sz="2400" dirty="0">
              <a:solidFill>
                <a:schemeClr val="bg1"/>
              </a:solidFill>
            </a:endParaRPr>
          </a:p>
          <a:p>
            <a:pPr lvl="1" indent="-457200">
              <a:buFont typeface="Wingdings" pitchFamily="2" charset="2"/>
              <a:buChar char="Ø"/>
              <a:defRPr/>
            </a:pPr>
            <a:r>
              <a:rPr lang="en-US" sz="2400" b="1" dirty="0">
                <a:solidFill>
                  <a:schemeClr val="bg1"/>
                </a:solidFill>
              </a:rPr>
              <a:t>Required Textbook: </a:t>
            </a:r>
            <a:r>
              <a:rPr lang="en-US" sz="2000" b="1" dirty="0" smtClean="0">
                <a:solidFill>
                  <a:schemeClr val="bg1"/>
                </a:solidFill>
              </a:rPr>
              <a:t>Principles </a:t>
            </a:r>
            <a:r>
              <a:rPr lang="en-US" sz="2000" b="1" dirty="0">
                <a:solidFill>
                  <a:schemeClr val="bg1"/>
                </a:solidFill>
              </a:rPr>
              <a:t>of Management by David S. Bright, Anastasia H. Cortes, et al</a:t>
            </a:r>
            <a:r>
              <a:rPr lang="en-US" sz="2000" b="1" dirty="0" smtClean="0">
                <a:solidFill>
                  <a:schemeClr val="bg1"/>
                </a:solidFill>
              </a:rPr>
              <a:t>.</a:t>
            </a:r>
            <a:endParaRPr lang="en-US" sz="2000" dirty="0">
              <a:solidFill>
                <a:schemeClr val="bg1"/>
              </a:solidFill>
            </a:endParaRPr>
          </a:p>
          <a:p>
            <a:pPr lvl="1" indent="-457200">
              <a:buFont typeface="Wingdings" pitchFamily="2" charset="2"/>
              <a:buChar char="Ø"/>
              <a:defRPr/>
            </a:pPr>
            <a:r>
              <a:rPr lang="en-US" sz="2400" b="1" dirty="0">
                <a:solidFill>
                  <a:schemeClr val="bg1"/>
                </a:solidFill>
              </a:rPr>
              <a:t>Essential References:</a:t>
            </a:r>
          </a:p>
          <a:p>
            <a:pPr marL="0" lvl="1">
              <a:defRPr/>
            </a:pPr>
            <a:endParaRPr lang="en-US" sz="2800" b="1" dirty="0">
              <a:solidFill>
                <a:schemeClr val="bg1"/>
              </a:solidFill>
            </a:endParaRPr>
          </a:p>
        </p:txBody>
      </p:sp>
      <p:sp>
        <p:nvSpPr>
          <p:cNvPr id="13" name="TextBox 6"/>
          <p:cNvSpPr txBox="1">
            <a:spLocks noChangeArrowheads="1"/>
          </p:cNvSpPr>
          <p:nvPr/>
        </p:nvSpPr>
        <p:spPr bwMode="auto">
          <a:xfrm>
            <a:off x="678332" y="2973945"/>
            <a:ext cx="793217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400" b="1" dirty="0">
                <a:solidFill>
                  <a:schemeClr val="bg1"/>
                </a:solidFill>
              </a:rPr>
              <a:t>The main material and reference for each course will be the textbook mentioned in the </a:t>
            </a:r>
            <a:r>
              <a:rPr lang="en-US" sz="2400" b="1" dirty="0" smtClean="0">
                <a:solidFill>
                  <a:schemeClr val="bg1"/>
                </a:solidFill>
              </a:rPr>
              <a:t>course</a:t>
            </a:r>
            <a:r>
              <a:rPr lang="en-US" sz="1400" b="1" dirty="0" smtClean="0">
                <a:solidFill>
                  <a:schemeClr val="bg1"/>
                </a:solidFill>
              </a:rPr>
              <a:t> </a:t>
            </a:r>
            <a:r>
              <a:rPr lang="en-US" sz="2400" b="1" dirty="0" smtClean="0">
                <a:solidFill>
                  <a:schemeClr val="bg1"/>
                </a:solidFill>
              </a:rPr>
              <a:t>specifications</a:t>
            </a:r>
            <a:r>
              <a:rPr lang="en-US" sz="2400" b="1" dirty="0">
                <a:solidFill>
                  <a:schemeClr val="bg1"/>
                </a:solidFill>
              </a:rPr>
              <a:t>. </a:t>
            </a:r>
            <a:r>
              <a:rPr lang="en-US" sz="2400" b="1" dirty="0" smtClean="0">
                <a:solidFill>
                  <a:schemeClr val="bg1"/>
                </a:solidFill>
              </a:rPr>
              <a:t>Lecture </a:t>
            </a:r>
            <a:r>
              <a:rPr lang="en-US" sz="2400" b="1" dirty="0">
                <a:solidFill>
                  <a:schemeClr val="bg1"/>
                </a:solidFill>
              </a:rPr>
              <a:t>notes and slides are additional resources that are prepared by </a:t>
            </a:r>
            <a:r>
              <a:rPr lang="en-US" sz="2400" b="1" dirty="0" smtClean="0">
                <a:solidFill>
                  <a:schemeClr val="bg1"/>
                </a:solidFill>
              </a:rPr>
              <a:t>the professor</a:t>
            </a:r>
            <a:r>
              <a:rPr lang="en-US" sz="2400" b="1" dirty="0">
                <a:solidFill>
                  <a:schemeClr val="bg1"/>
                </a:solidFill>
              </a:rPr>
              <a:t>.</a:t>
            </a:r>
            <a:endParaRPr lang="en-US" sz="1400" b="1" dirty="0">
              <a:solidFill>
                <a:schemeClr val="bg1"/>
              </a:solidFill>
            </a:endParaRPr>
          </a:p>
        </p:txBody>
      </p:sp>
      <p:sp>
        <p:nvSpPr>
          <p:cNvPr id="14" name="Rectangle 13"/>
          <p:cNvSpPr/>
          <p:nvPr/>
        </p:nvSpPr>
        <p:spPr>
          <a:xfrm>
            <a:off x="3298787" y="6014441"/>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bg1"/>
                </a:solidFill>
              </a:rPr>
              <a:t>principle of management</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bg1"/>
                </a:solidFill>
              </a:rPr>
              <a:t>DR. Magdy </a:t>
            </a:r>
            <a:r>
              <a:rPr lang="en-US" sz="1600" b="1" dirty="0" smtClean="0">
                <a:solidFill>
                  <a:schemeClr val="bg1"/>
                </a:solidFill>
              </a:rPr>
              <a:t>Al-Haj </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bg1"/>
                </a:solidFill>
              </a:rPr>
              <a:t> </a:t>
            </a:r>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pic>
        <p:nvPicPr>
          <p:cNvPr id="17" name="Graphic 21">
            <a:extLst>
              <a:ext uri="{FF2B5EF4-FFF2-40B4-BE49-F238E27FC236}">
                <a16:creationId xmlns:a16="http://schemas.microsoft.com/office/drawing/2014/main" id="{FA5D44C7-1F20-0684-5315-73F4013F0EB0}"/>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484122" y="5902435"/>
            <a:ext cx="2457656" cy="670874"/>
          </a:xfrm>
          <a:prstGeom prst="rect">
            <a:avLst/>
          </a:prstGeom>
        </p:spPr>
      </p:pic>
    </p:spTree>
    <p:extLst>
      <p:ext uri="{BB962C8B-B14F-4D97-AF65-F5344CB8AC3E}">
        <p14:creationId xmlns:p14="http://schemas.microsoft.com/office/powerpoint/2010/main" val="322853501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901" y="207487"/>
            <a:ext cx="8484348" cy="830997"/>
          </a:xfrm>
          <a:prstGeom prst="rect">
            <a:avLst/>
          </a:prstGeom>
          <a:noFill/>
          <a:ln>
            <a:solidFill>
              <a:schemeClr val="bg1"/>
            </a:solidFill>
          </a:ln>
        </p:spPr>
        <p:txBody>
          <a:bodyPr wrap="square" rtlCol="0">
            <a:spAutoFit/>
          </a:bodyPr>
          <a:lstStyle>
            <a:defPPr>
              <a:defRPr lang="en-US"/>
            </a:defPPr>
            <a:lvl1pPr>
              <a:defRPr sz="3200" b="1">
                <a:solidFill>
                  <a:schemeClr val="bg1"/>
                </a:solidFill>
              </a:defRPr>
            </a:lvl1pPr>
          </a:lstStyle>
          <a:p>
            <a:pPr algn="ctr"/>
            <a:r>
              <a:rPr lang="en-US" sz="4800" dirty="0">
                <a:latin typeface="Aharoni" panose="02010803020104030203" pitchFamily="2" charset="-79"/>
                <a:ea typeface="+mj-ea"/>
                <a:cs typeface="Aharoni" panose="02010803020104030203" pitchFamily="2" charset="-79"/>
              </a:rPr>
              <a:t>Units</a:t>
            </a:r>
            <a:r>
              <a:rPr lang="en-US" dirty="0">
                <a:solidFill>
                  <a:schemeClr val="tx1"/>
                </a:solidFill>
              </a:rPr>
              <a:t> </a:t>
            </a:r>
            <a:r>
              <a:rPr lang="en-US" sz="4800" dirty="0">
                <a:latin typeface="Aharoni" panose="02010803020104030203" pitchFamily="2" charset="-79"/>
                <a:ea typeface="+mj-ea"/>
                <a:cs typeface="Aharoni" panose="02010803020104030203" pitchFamily="2" charset="-79"/>
              </a:rPr>
              <a:t>of Course Contents</a:t>
            </a:r>
          </a:p>
        </p:txBody>
      </p:sp>
      <p:sp>
        <p:nvSpPr>
          <p:cNvPr id="5" name="TextBox 6"/>
          <p:cNvSpPr txBox="1">
            <a:spLocks noChangeArrowheads="1"/>
          </p:cNvSpPr>
          <p:nvPr/>
        </p:nvSpPr>
        <p:spPr bwMode="auto">
          <a:xfrm>
            <a:off x="1580163" y="1007764"/>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pic>
        <p:nvPicPr>
          <p:cNvPr id="6" name="Picture 5">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55742" y="46696"/>
            <a:ext cx="2036258" cy="1141053"/>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486054043"/>
              </p:ext>
            </p:extLst>
          </p:nvPr>
        </p:nvGraphicFramePr>
        <p:xfrm>
          <a:off x="595745" y="1469427"/>
          <a:ext cx="11109431" cy="4674703"/>
        </p:xfrm>
        <a:graphic>
          <a:graphicData uri="http://schemas.openxmlformats.org/drawingml/2006/table">
            <a:tbl>
              <a:tblPr firstRow="1" bandRow="1">
                <a:tableStyleId>{5C22544A-7EE6-4342-B048-85BDC9FD1C3A}</a:tableStyleId>
              </a:tblPr>
              <a:tblGrid>
                <a:gridCol w="1110944">
                  <a:extLst>
                    <a:ext uri="{9D8B030D-6E8A-4147-A177-3AD203B41FA5}">
                      <a16:colId xmlns:a16="http://schemas.microsoft.com/office/drawing/2014/main" val="20000"/>
                    </a:ext>
                  </a:extLst>
                </a:gridCol>
                <a:gridCol w="7589212">
                  <a:extLst>
                    <a:ext uri="{9D8B030D-6E8A-4147-A177-3AD203B41FA5}">
                      <a16:colId xmlns:a16="http://schemas.microsoft.com/office/drawing/2014/main" val="20001"/>
                    </a:ext>
                  </a:extLst>
                </a:gridCol>
                <a:gridCol w="1247201">
                  <a:extLst>
                    <a:ext uri="{9D8B030D-6E8A-4147-A177-3AD203B41FA5}">
                      <a16:colId xmlns:a16="http://schemas.microsoft.com/office/drawing/2014/main" val="20002"/>
                    </a:ext>
                  </a:extLst>
                </a:gridCol>
                <a:gridCol w="1162074">
                  <a:extLst>
                    <a:ext uri="{9D8B030D-6E8A-4147-A177-3AD203B41FA5}">
                      <a16:colId xmlns:a16="http://schemas.microsoft.com/office/drawing/2014/main" val="20003"/>
                    </a:ext>
                  </a:extLst>
                </a:gridCol>
              </a:tblGrid>
              <a:tr h="659081">
                <a:tc>
                  <a:txBody>
                    <a:bodyPr/>
                    <a:lstStyle/>
                    <a:p>
                      <a:r>
                        <a:rPr lang="en-US" sz="1800" b="1" dirty="0" smtClean="0"/>
                        <a:t>Module</a:t>
                      </a:r>
                      <a:endParaRPr lang="en-US" sz="1800" b="1" dirty="0"/>
                    </a:p>
                  </a:txBody>
                  <a:tcPr marT="45721" marB="45721" anchor="ctr"/>
                </a:tc>
                <a:tc>
                  <a:txBody>
                    <a:bodyPr/>
                    <a:lstStyle/>
                    <a:p>
                      <a:r>
                        <a:rPr lang="en-US" sz="1800" b="1" dirty="0" smtClean="0"/>
                        <a:t>Course</a:t>
                      </a:r>
                      <a:r>
                        <a:rPr lang="en-US" sz="1800" b="1" baseline="0" dirty="0" smtClean="0"/>
                        <a:t> </a:t>
                      </a:r>
                      <a:r>
                        <a:rPr lang="en-US" sz="1800" b="1" dirty="0" smtClean="0"/>
                        <a:t>Unit</a:t>
                      </a:r>
                      <a:endParaRPr lang="en-US" sz="1800" b="1" dirty="0"/>
                    </a:p>
                  </a:txBody>
                  <a:tcPr marT="45721" marB="45721" anchor="ctr"/>
                </a:tc>
                <a:tc>
                  <a:txBody>
                    <a:bodyPr/>
                    <a:lstStyle/>
                    <a:p>
                      <a:r>
                        <a:rPr lang="en-US" sz="1800" b="1" dirty="0" smtClean="0"/>
                        <a:t>No.of. Weeks</a:t>
                      </a:r>
                      <a:r>
                        <a:rPr lang="en-US" sz="1800" b="1" baseline="0" dirty="0" smtClean="0"/>
                        <a:t> </a:t>
                      </a:r>
                      <a:endParaRPr lang="en-US" sz="1800" b="1" dirty="0"/>
                    </a:p>
                  </a:txBody>
                  <a:tcPr marT="45721" marB="45721" anchor="ctr"/>
                </a:tc>
                <a:tc>
                  <a:txBody>
                    <a:bodyPr/>
                    <a:lstStyle/>
                    <a:p>
                      <a:r>
                        <a:rPr lang="en-US" sz="1800" b="1" dirty="0" smtClean="0"/>
                        <a:t>Contact Hours</a:t>
                      </a:r>
                      <a:endParaRPr lang="en-US" sz="1800" b="1" dirty="0"/>
                    </a:p>
                  </a:txBody>
                  <a:tcPr marT="45721" marB="45721" anchor="ctr"/>
                </a:tc>
                <a:extLst>
                  <a:ext uri="{0D108BD9-81ED-4DB2-BD59-A6C34878D82A}">
                    <a16:rowId xmlns:a16="http://schemas.microsoft.com/office/drawing/2014/main" val="10000"/>
                  </a:ext>
                </a:extLst>
              </a:tr>
              <a:tr h="382253">
                <a:tc>
                  <a:txBody>
                    <a:bodyPr/>
                    <a:lstStyle/>
                    <a:p>
                      <a:pPr marL="0" indent="0">
                        <a:buFont typeface="+mj-lt"/>
                        <a:buNone/>
                      </a:pPr>
                      <a:r>
                        <a:rPr lang="en-US" sz="1800" b="1" dirty="0" smtClean="0"/>
                        <a:t>1</a:t>
                      </a:r>
                    </a:p>
                  </a:txBody>
                  <a:tcPr marT="45721" marB="45721" anchor="ctr"/>
                </a:tc>
                <a:tc>
                  <a:txBody>
                    <a:bodyPr/>
                    <a:lstStyle/>
                    <a:p>
                      <a:r>
                        <a:rPr lang="en-US" sz="1800" b="1" dirty="0" smtClean="0"/>
                        <a:t> </a:t>
                      </a:r>
                      <a:r>
                        <a:rPr lang="en-US" sz="1800" b="1" kern="1200" dirty="0" smtClean="0">
                          <a:solidFill>
                            <a:schemeClr val="dk1"/>
                          </a:solidFill>
                          <a:latin typeface="+mn-lt"/>
                          <a:ea typeface="+mn-ea"/>
                          <a:cs typeface="+mn-cs"/>
                        </a:rPr>
                        <a:t>Lecture_1_Overview of management -1</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1</a:t>
                      </a:r>
                      <a:r>
                        <a:rPr lang="en-US" sz="1800" b="1" baseline="30000" dirty="0" smtClean="0"/>
                        <a:t>st</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1"/>
                  </a:ext>
                </a:extLst>
              </a:tr>
              <a:tr h="376618">
                <a:tc>
                  <a:txBody>
                    <a:bodyPr/>
                    <a:lstStyle/>
                    <a:p>
                      <a:pPr marL="0" indent="0">
                        <a:buFont typeface="+mj-lt"/>
                        <a:buNone/>
                      </a:pPr>
                      <a:r>
                        <a:rPr lang="en-US" sz="1800" b="1" dirty="0" smtClean="0"/>
                        <a:t>2</a:t>
                      </a:r>
                      <a:endParaRPr lang="en-US" sz="1800" b="1" dirty="0"/>
                    </a:p>
                  </a:txBody>
                  <a:tcPr marT="45721" marB="45721" anchor="ctr"/>
                </a:tc>
                <a:tc>
                  <a:txBody>
                    <a:bodyPr/>
                    <a:lstStyle/>
                    <a:p>
                      <a:r>
                        <a:rPr lang="en-US" sz="1800" b="1" dirty="0" smtClean="0"/>
                        <a:t>Lecture_2_</a:t>
                      </a:r>
                      <a:r>
                        <a:rPr lang="en-US" sz="1800" b="1" kern="1200" dirty="0" smtClean="0">
                          <a:solidFill>
                            <a:schemeClr val="dk1"/>
                          </a:solidFill>
                          <a:latin typeface="+mn-lt"/>
                          <a:ea typeface="+mn-ea"/>
                          <a:cs typeface="+mn-cs"/>
                        </a:rPr>
                        <a:t>Overview of management -2</a:t>
                      </a:r>
                      <a:endParaRPr lang="en-US" sz="1800" b="1" kern="1200" dirty="0">
                        <a:solidFill>
                          <a:schemeClr val="dk1"/>
                        </a:solidFill>
                        <a:latin typeface="+mn-lt"/>
                        <a:ea typeface="+mn-ea"/>
                        <a:cs typeface="+mn-cs"/>
                      </a:endParaRPr>
                    </a:p>
                  </a:txBody>
                  <a:tcPr marT="45721" marB="45721" anchor="ctr"/>
                </a:tc>
                <a:tc>
                  <a:txBody>
                    <a:bodyPr/>
                    <a:lstStyle/>
                    <a:p>
                      <a:r>
                        <a:rPr lang="en-US" sz="1800" b="1" baseline="0" dirty="0" smtClean="0"/>
                        <a:t>2</a:t>
                      </a:r>
                      <a:r>
                        <a:rPr lang="en-US" sz="1800" b="1" baseline="30000" dirty="0" smtClean="0"/>
                        <a:t>nd</a:t>
                      </a:r>
                      <a:r>
                        <a:rPr lang="en-US" sz="1800" b="1" baseline="0" dirty="0" smtClean="0"/>
                        <a:t>  </a:t>
                      </a:r>
                      <a:r>
                        <a:rPr lang="en-US" sz="1800" b="1" dirty="0" smtClean="0"/>
                        <a:t>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2"/>
                  </a:ext>
                </a:extLst>
              </a:tr>
              <a:tr h="468399">
                <a:tc>
                  <a:txBody>
                    <a:bodyPr/>
                    <a:lstStyle/>
                    <a:p>
                      <a:pPr marL="0" indent="0">
                        <a:buFont typeface="+mj-lt"/>
                        <a:buNone/>
                      </a:pPr>
                      <a:r>
                        <a:rPr lang="en-US" sz="1800" b="1" dirty="0" smtClean="0"/>
                        <a:t>3</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Lecture_3_leadership</a:t>
                      </a:r>
                    </a:p>
                  </a:txBody>
                  <a:tcPr marT="45721" marB="45721" anchor="ctr"/>
                </a:tc>
                <a:tc>
                  <a:txBody>
                    <a:bodyPr/>
                    <a:lstStyle/>
                    <a:p>
                      <a:r>
                        <a:rPr lang="en-US" sz="1800" b="1" dirty="0" smtClean="0"/>
                        <a:t>3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3"/>
                  </a:ext>
                </a:extLst>
              </a:tr>
              <a:tr h="392309">
                <a:tc>
                  <a:txBody>
                    <a:bodyPr/>
                    <a:lstStyle/>
                    <a:p>
                      <a:pPr marL="0" indent="0">
                        <a:buFont typeface="+mj-lt"/>
                        <a:buNone/>
                      </a:pPr>
                      <a:r>
                        <a:rPr lang="en-US" sz="1800" b="1" smtClean="0"/>
                        <a:t>4</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Lecture_4_Planning </a:t>
                      </a:r>
                    </a:p>
                  </a:txBody>
                  <a:tcPr marT="45721" marB="45721" anchor="ctr"/>
                </a:tc>
                <a:tc>
                  <a:txBody>
                    <a:bodyPr/>
                    <a:lstStyle/>
                    <a:p>
                      <a:r>
                        <a:rPr lang="en-US" sz="1800" b="1" dirty="0" smtClean="0"/>
                        <a:t>4</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4"/>
                  </a:ext>
                </a:extLst>
              </a:tr>
              <a:tr h="382253">
                <a:tc>
                  <a:txBody>
                    <a:bodyPr/>
                    <a:lstStyle/>
                    <a:p>
                      <a:pPr marL="0" indent="0">
                        <a:buFont typeface="+mj-lt"/>
                        <a:buNone/>
                      </a:pPr>
                      <a:r>
                        <a:rPr lang="en-US" sz="1800" b="1"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t>Lecture_5_</a:t>
                      </a:r>
                      <a:r>
                        <a:rPr lang="en-US" sz="1800" b="1" kern="1200" dirty="0" smtClean="0">
                          <a:solidFill>
                            <a:schemeClr val="dk1"/>
                          </a:solidFill>
                          <a:latin typeface="+mn-lt"/>
                          <a:ea typeface="+mn-ea"/>
                          <a:cs typeface="+mn-cs"/>
                        </a:rPr>
                        <a:t>Time Management</a:t>
                      </a:r>
                    </a:p>
                  </a:txBody>
                  <a:tcPr marT="45721" marB="45721" anchor="ctr"/>
                </a:tc>
                <a:tc>
                  <a:txBody>
                    <a:bodyPr/>
                    <a:lstStyle/>
                    <a:p>
                      <a:r>
                        <a:rPr lang="en-US" sz="1800" b="1" dirty="0" smtClean="0"/>
                        <a:t>5</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5"/>
                  </a:ext>
                </a:extLst>
              </a:tr>
              <a:tr h="484778">
                <a:tc>
                  <a:txBody>
                    <a:bodyPr/>
                    <a:lstStyle/>
                    <a:p>
                      <a:pPr marL="0" indent="0">
                        <a:buFont typeface="+mj-lt"/>
                        <a:buNone/>
                      </a:pPr>
                      <a:r>
                        <a:rPr lang="en-US" sz="1800" b="1" dirty="0"/>
                        <a:t>6</a:t>
                      </a:r>
                    </a:p>
                  </a:txBody>
                  <a:tcPr marT="45721" marB="45721" anchor="ctr"/>
                </a:tc>
                <a:tc>
                  <a:txBody>
                    <a:bodyPr/>
                    <a:lstStyle/>
                    <a:p>
                      <a:r>
                        <a:rPr lang="en-US" sz="1800" b="1" kern="1200" dirty="0" smtClean="0">
                          <a:solidFill>
                            <a:schemeClr val="dk1"/>
                          </a:solidFill>
                          <a:latin typeface="+mn-lt"/>
                          <a:ea typeface="+mn-ea"/>
                          <a:cs typeface="+mn-cs"/>
                        </a:rPr>
                        <a:t>Lecture_6 Making decisions Organizational Structure</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6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6"/>
                  </a:ext>
                </a:extLst>
              </a:tr>
              <a:tr h="382253">
                <a:tc>
                  <a:txBody>
                    <a:bodyPr/>
                    <a:lstStyle/>
                    <a:p>
                      <a:pPr marL="0" indent="0">
                        <a:buFont typeface="+mj-lt"/>
                        <a:buNone/>
                      </a:pPr>
                      <a:r>
                        <a:rPr lang="en-US" sz="1800" b="1" dirty="0" smtClean="0"/>
                        <a:t>7</a:t>
                      </a:r>
                      <a:endParaRPr lang="en-US" sz="1800" b="1" dirty="0"/>
                    </a:p>
                  </a:txBody>
                  <a:tcPr marT="45721" marB="45721" anchor="ctr"/>
                </a:tc>
                <a:tc>
                  <a:txBody>
                    <a:bodyPr/>
                    <a:lstStyle/>
                    <a:p>
                      <a:pPr marL="533400" indent="-533400" fontAlgn="base">
                        <a:spcBef>
                          <a:spcPct val="0"/>
                        </a:spcBef>
                        <a:spcAft>
                          <a:spcPct val="0"/>
                        </a:spcAft>
                      </a:pPr>
                      <a:r>
                        <a:rPr lang="en-US" sz="1800" b="1" kern="1200" dirty="0" smtClean="0">
                          <a:solidFill>
                            <a:schemeClr val="dk1"/>
                          </a:solidFill>
                          <a:latin typeface="+mn-lt"/>
                          <a:ea typeface="+mn-ea"/>
                          <a:cs typeface="+mn-cs"/>
                        </a:rPr>
                        <a:t>Lecture_7_Organizational Structure and Design</a:t>
                      </a:r>
                      <a:endParaRPr lang="en-CA" sz="1800" b="1" kern="1200" dirty="0">
                        <a:solidFill>
                          <a:schemeClr val="dk1"/>
                        </a:solidFill>
                        <a:latin typeface="+mn-lt"/>
                        <a:ea typeface="+mn-ea"/>
                        <a:cs typeface="+mn-cs"/>
                      </a:endParaRPr>
                    </a:p>
                  </a:txBody>
                  <a:tcPr marT="45721" marB="45721" anchor="ctr"/>
                </a:tc>
                <a:tc>
                  <a:txBody>
                    <a:bodyPr/>
                    <a:lstStyle/>
                    <a:p>
                      <a:r>
                        <a:rPr lang="en-US" sz="1800" b="1" dirty="0" smtClean="0"/>
                        <a:t>7</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7"/>
                  </a:ext>
                </a:extLst>
              </a:tr>
              <a:tr h="382253">
                <a:tc>
                  <a:txBody>
                    <a:bodyPr/>
                    <a:lstStyle/>
                    <a:p>
                      <a:pPr marL="0" indent="0">
                        <a:buFont typeface="+mj-lt"/>
                        <a:buNone/>
                      </a:pPr>
                      <a:r>
                        <a:rPr lang="en-US" sz="1800" b="1" dirty="0" smtClean="0"/>
                        <a:t>8</a:t>
                      </a:r>
                      <a:endParaRPr lang="en-US" sz="1800" b="1" dirty="0"/>
                    </a:p>
                  </a:txBody>
                  <a:tcPr marT="45721" marB="45721" anchor="ctr"/>
                </a:tc>
                <a:tc>
                  <a:txBody>
                    <a:bodyPr/>
                    <a:lstStyle/>
                    <a:p>
                      <a:r>
                        <a:rPr lang="en-US" sz="1800" b="1" kern="1200" dirty="0" smtClean="0">
                          <a:solidFill>
                            <a:schemeClr val="dk1"/>
                          </a:solidFill>
                          <a:latin typeface="+mn-lt"/>
                          <a:ea typeface="+mn-ea"/>
                          <a:cs typeface="+mn-cs"/>
                        </a:rPr>
                        <a:t>Lecture_8_Organizing and </a:t>
                      </a:r>
                      <a:r>
                        <a:rPr lang="en-US" altLang="ar-SA" sz="1800" b="1" kern="1200" dirty="0" smtClean="0">
                          <a:solidFill>
                            <a:schemeClr val="dk1"/>
                          </a:solidFill>
                          <a:latin typeface="+mn-lt"/>
                          <a:ea typeface="+mn-ea"/>
                          <a:cs typeface="+mn-cs"/>
                        </a:rPr>
                        <a:t>MANAGERIAL COMMUNICATION</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8</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8"/>
                  </a:ext>
                </a:extLst>
              </a:tr>
              <a:tr h="382253">
                <a:tc>
                  <a:txBody>
                    <a:bodyPr/>
                    <a:lstStyle/>
                    <a:p>
                      <a:pPr marL="0" indent="0">
                        <a:buFont typeface="+mj-lt"/>
                        <a:buNone/>
                      </a:pPr>
                      <a:r>
                        <a:rPr lang="en-US" sz="1800" b="1" dirty="0" smtClean="0"/>
                        <a:t>9</a:t>
                      </a:r>
                      <a:endParaRPr lang="en-US" sz="1800" b="1" dirty="0"/>
                    </a:p>
                  </a:txBody>
                  <a:tcPr marT="45721" marB="45721" anchor="ctr"/>
                </a:tc>
                <a:tc>
                  <a:txBody>
                    <a:bodyPr/>
                    <a:lstStyle/>
                    <a:p>
                      <a:r>
                        <a:rPr lang="en-US" sz="1800" b="1" dirty="0" smtClean="0"/>
                        <a:t>Lecture_9_Human Resource Management </a:t>
                      </a:r>
                      <a:endParaRPr lang="en-US" sz="1800" b="1" dirty="0"/>
                    </a:p>
                  </a:txBody>
                  <a:tcPr marT="45721" marB="45721" anchor="ctr"/>
                </a:tc>
                <a:tc>
                  <a:txBody>
                    <a:bodyPr/>
                    <a:lstStyle/>
                    <a:p>
                      <a:r>
                        <a:rPr lang="en-US" sz="1800" b="1" dirty="0" smtClean="0"/>
                        <a:t>9</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9"/>
                  </a:ext>
                </a:extLst>
              </a:tr>
              <a:tr h="382253">
                <a:tc>
                  <a:txBody>
                    <a:bodyPr/>
                    <a:lstStyle/>
                    <a:p>
                      <a:pPr marL="0" indent="0">
                        <a:buFont typeface="+mj-lt"/>
                        <a:buNone/>
                      </a:pPr>
                      <a:r>
                        <a:rPr lang="en-US" sz="1800" b="1" dirty="0" smtClean="0"/>
                        <a:t>10</a:t>
                      </a:r>
                      <a:endParaRPr lang="en-US" sz="1800" b="1" dirty="0"/>
                    </a:p>
                  </a:txBody>
                  <a:tcPr marT="45721" marB="45721" anchor="ctr"/>
                </a:tc>
                <a:tc>
                  <a:txBody>
                    <a:bodyPr/>
                    <a:lstStyle/>
                    <a:p>
                      <a:r>
                        <a:rPr lang="en-US" sz="1800" b="1" dirty="0" smtClean="0"/>
                        <a:t>Lecture_10_Controlling as a Management Function </a:t>
                      </a:r>
                      <a:endParaRPr lang="en-US" sz="1800" b="1" dirty="0"/>
                    </a:p>
                  </a:txBody>
                  <a:tcPr marT="45721" marB="45721" anchor="ctr"/>
                </a:tc>
                <a:tc>
                  <a:txBody>
                    <a:bodyPr/>
                    <a:lstStyle/>
                    <a:p>
                      <a:r>
                        <a:rPr lang="en-US" sz="1800" b="1" dirty="0" smtClean="0"/>
                        <a:t>10</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10"/>
                  </a:ext>
                </a:extLst>
              </a:tr>
            </a:tbl>
          </a:graphicData>
        </a:graphic>
      </p:graphicFrame>
      <p:sp>
        <p:nvSpPr>
          <p:cNvPr id="9" name="Rectangle 8"/>
          <p:cNvSpPr/>
          <p:nvPr/>
        </p:nvSpPr>
        <p:spPr>
          <a:xfrm>
            <a:off x="4075815" y="6239636"/>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bg1"/>
                </a:solidFill>
              </a:rPr>
              <a:t>principle of management</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bg1"/>
                </a:solidFill>
              </a:rPr>
              <a:t>DR. Magdy </a:t>
            </a:r>
            <a:r>
              <a:rPr lang="en-US" sz="1600" b="1" dirty="0" smtClean="0">
                <a:solidFill>
                  <a:schemeClr val="bg1"/>
                </a:solidFill>
              </a:rPr>
              <a:t>Al-Haj </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bg1"/>
                </a:solidFill>
              </a:rPr>
              <a:t> </a:t>
            </a:r>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2596639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a:t>Course Information</a:t>
            </a:r>
          </a:p>
        </p:txBody>
      </p:sp>
      <p:sp>
        <p:nvSpPr>
          <p:cNvPr id="4" name="TextBox 6"/>
          <p:cNvSpPr txBox="1">
            <a:spLocks noChangeArrowheads="1"/>
          </p:cNvSpPr>
          <p:nvPr/>
        </p:nvSpPr>
        <p:spPr bwMode="auto">
          <a:xfrm>
            <a:off x="3238394" y="1377298"/>
            <a:ext cx="6061298" cy="52322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chemeClr val="bg1"/>
                </a:solidFill>
              </a:rPr>
              <a:t>Assessment Method</a:t>
            </a:r>
            <a:r>
              <a:rPr lang="en-US" sz="2800" b="1" dirty="0" smtClean="0">
                <a:solidFill>
                  <a:schemeClr val="bg1"/>
                </a:solidFill>
              </a:rPr>
              <a:t>:</a:t>
            </a:r>
            <a:endParaRPr lang="en-US" sz="2800" b="1" dirty="0">
              <a:solidFill>
                <a:schemeClr val="bg1"/>
              </a:solidFill>
            </a:endParaRPr>
          </a:p>
        </p:txBody>
      </p:sp>
      <p:sp>
        <p:nvSpPr>
          <p:cNvPr id="5" name="Rectangle 4"/>
          <p:cNvSpPr>
            <a:spLocks noGrp="1" noChangeArrowheads="1"/>
          </p:cNvSpPr>
          <p:nvPr/>
        </p:nvSpPr>
        <p:spPr>
          <a:xfrm>
            <a:off x="2753281" y="2109406"/>
            <a:ext cx="7720755" cy="3880773"/>
          </a:xfrm>
          <a:prstGeom prst="rect">
            <a:avLst/>
          </a:prstGeom>
          <a:ln>
            <a:solidFill>
              <a:schemeClr val="bg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600" b="1" dirty="0" smtClean="0">
                <a:solidFill>
                  <a:schemeClr val="bg1"/>
                </a:solidFill>
              </a:rPr>
              <a:t>Short Exam</a:t>
            </a:r>
            <a:endParaRPr lang="en-GB" sz="3600" b="1" dirty="0">
              <a:solidFill>
                <a:schemeClr val="bg1"/>
              </a:solidFill>
            </a:endParaRPr>
          </a:p>
          <a:p>
            <a:pPr lvl="1">
              <a:lnSpc>
                <a:spcPct val="90000"/>
              </a:lnSpc>
            </a:pPr>
            <a:r>
              <a:rPr lang="en-US" sz="3200" b="1" dirty="0" smtClean="0">
                <a:solidFill>
                  <a:schemeClr val="bg1"/>
                </a:solidFill>
              </a:rPr>
              <a:t>80</a:t>
            </a:r>
            <a:r>
              <a:rPr lang="en-GB" sz="3200" b="1" dirty="0" smtClean="0">
                <a:solidFill>
                  <a:schemeClr val="bg1"/>
                </a:solidFill>
              </a:rPr>
              <a:t>% mark</a:t>
            </a:r>
            <a:r>
              <a:rPr lang="en-US" sz="3200" b="1" dirty="0" smtClean="0">
                <a:solidFill>
                  <a:schemeClr val="bg1"/>
                </a:solidFill>
              </a:rPr>
              <a:t>s</a:t>
            </a:r>
            <a:endParaRPr lang="en-GB" sz="3200" b="1" dirty="0">
              <a:solidFill>
                <a:schemeClr val="bg1"/>
              </a:solidFill>
            </a:endParaRPr>
          </a:p>
          <a:p>
            <a:pPr lvl="2">
              <a:lnSpc>
                <a:spcPct val="90000"/>
              </a:lnSpc>
            </a:pPr>
            <a:r>
              <a:rPr lang="en-GB" sz="2800" b="1" dirty="0" smtClean="0">
                <a:solidFill>
                  <a:schemeClr val="bg1"/>
                </a:solidFill>
              </a:rPr>
              <a:t>Count of short Exam 10 (Weekly)</a:t>
            </a:r>
            <a:endParaRPr lang="en-GB" sz="2800" b="1" dirty="0">
              <a:solidFill>
                <a:schemeClr val="bg1"/>
              </a:solidFill>
            </a:endParaRPr>
          </a:p>
          <a:p>
            <a:pPr lvl="2">
              <a:lnSpc>
                <a:spcPct val="90000"/>
              </a:lnSpc>
            </a:pPr>
            <a:r>
              <a:rPr lang="en-GB" sz="2800" b="1" dirty="0" smtClean="0">
                <a:solidFill>
                  <a:schemeClr val="bg1"/>
                </a:solidFill>
              </a:rPr>
              <a:t>8 Marks for each of short Exam. </a:t>
            </a:r>
          </a:p>
          <a:p>
            <a:pPr lvl="2">
              <a:lnSpc>
                <a:spcPct val="90000"/>
              </a:lnSpc>
            </a:pPr>
            <a:endParaRPr lang="en-GB" sz="2800" b="1" dirty="0">
              <a:solidFill>
                <a:schemeClr val="bg1"/>
              </a:solidFill>
            </a:endParaRPr>
          </a:p>
          <a:p>
            <a:pPr lvl="1">
              <a:lnSpc>
                <a:spcPct val="90000"/>
              </a:lnSpc>
            </a:pPr>
            <a:r>
              <a:rPr lang="en-US" sz="3200" b="1" dirty="0" smtClean="0">
                <a:solidFill>
                  <a:schemeClr val="bg1"/>
                </a:solidFill>
              </a:rPr>
              <a:t>20</a:t>
            </a:r>
            <a:r>
              <a:rPr lang="en-GB" sz="3200" b="1" dirty="0" smtClean="0">
                <a:solidFill>
                  <a:schemeClr val="bg1"/>
                </a:solidFill>
              </a:rPr>
              <a:t>% Final Examination</a:t>
            </a:r>
            <a:endParaRPr lang="en-GB" sz="3200" b="1" dirty="0">
              <a:solidFill>
                <a:schemeClr val="bg1"/>
              </a:solidFill>
            </a:endParaRPr>
          </a:p>
        </p:txBody>
      </p:sp>
      <p:pic>
        <p:nvPicPr>
          <p:cNvPr id="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1304" y="151264"/>
            <a:ext cx="2036258" cy="1141053"/>
          </a:xfrm>
          <a:prstGeom prst="rect">
            <a:avLst/>
          </a:prstGeom>
        </p:spPr>
      </p:pic>
      <p:sp>
        <p:nvSpPr>
          <p:cNvPr id="9" name="Rectangle 8"/>
          <p:cNvSpPr/>
          <p:nvPr/>
        </p:nvSpPr>
        <p:spPr>
          <a:xfrm>
            <a:off x="3672540" y="6161348"/>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800" b="1" dirty="0">
                <a:solidFill>
                  <a:schemeClr val="bg1"/>
                </a:solidFill>
              </a:rPr>
              <a:t>principle of management</a:t>
            </a:r>
            <a:r>
              <a:rPr lang="en-US" sz="18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800" b="1" dirty="0">
                <a:solidFill>
                  <a:schemeClr val="bg1"/>
                </a:solidFill>
              </a:rPr>
              <a:t>DR. Magdy </a:t>
            </a:r>
            <a:r>
              <a:rPr lang="en-US" sz="1800" b="1" dirty="0" smtClean="0">
                <a:solidFill>
                  <a:schemeClr val="bg1"/>
                </a:solidFill>
              </a:rPr>
              <a:t>Al-Haj </a:t>
            </a:r>
            <a:r>
              <a:rPr lang="en-US" sz="18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800" b="1" dirty="0">
                <a:solidFill>
                  <a:schemeClr val="bg1"/>
                </a:solidFill>
              </a:rPr>
              <a:t> </a:t>
            </a:r>
            <a:r>
              <a:rPr lang="en-US" sz="18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pic>
        <p:nvPicPr>
          <p:cNvPr id="10"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89193" y="386353"/>
            <a:ext cx="2457656" cy="670874"/>
          </a:xfrm>
          <a:prstGeom prst="rect">
            <a:avLst/>
          </a:prstGeom>
        </p:spPr>
      </p:pic>
    </p:spTree>
    <p:extLst>
      <p:ext uri="{BB962C8B-B14F-4D97-AF65-F5344CB8AC3E}">
        <p14:creationId xmlns:p14="http://schemas.microsoft.com/office/powerpoint/2010/main" val="1077571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smtClean="0"/>
              <a:t>EXAM</a:t>
            </a:r>
            <a:endParaRPr lang="en-US" sz="4000" dirty="0"/>
          </a:p>
        </p:txBody>
      </p:sp>
      <p:sp>
        <p:nvSpPr>
          <p:cNvPr id="4" name="TextBox 6"/>
          <p:cNvSpPr txBox="1">
            <a:spLocks noChangeArrowheads="1"/>
          </p:cNvSpPr>
          <p:nvPr/>
        </p:nvSpPr>
        <p:spPr bwMode="auto">
          <a:xfrm>
            <a:off x="3238394" y="1377298"/>
            <a:ext cx="6061298" cy="52322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chemeClr val="bg1"/>
                </a:solidFill>
              </a:rPr>
              <a:t>Assessment Method</a:t>
            </a:r>
            <a:r>
              <a:rPr lang="en-US" sz="2800" b="1" dirty="0" smtClean="0">
                <a:solidFill>
                  <a:schemeClr val="bg1"/>
                </a:solidFill>
              </a:rPr>
              <a:t>:</a:t>
            </a:r>
            <a:endParaRPr lang="en-US" sz="2800" b="1" dirty="0">
              <a:solidFill>
                <a:schemeClr val="bg1"/>
              </a:solidFill>
            </a:endParaRPr>
          </a:p>
        </p:txBody>
      </p:sp>
      <p:sp>
        <p:nvSpPr>
          <p:cNvPr id="5" name="Rectangle 4"/>
          <p:cNvSpPr>
            <a:spLocks noGrp="1" noChangeArrowheads="1"/>
          </p:cNvSpPr>
          <p:nvPr/>
        </p:nvSpPr>
        <p:spPr>
          <a:xfrm>
            <a:off x="2753281" y="2109406"/>
            <a:ext cx="7720755" cy="3880773"/>
          </a:xfrm>
          <a:prstGeom prst="rect">
            <a:avLst/>
          </a:prstGeom>
          <a:ln>
            <a:solidFill>
              <a:schemeClr val="bg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US" sz="3200" b="1" dirty="0">
                <a:solidFill>
                  <a:schemeClr val="bg1"/>
                </a:solidFill>
              </a:rPr>
              <a:t>Multiple choice</a:t>
            </a:r>
          </a:p>
          <a:p>
            <a:pPr marL="0" indent="0">
              <a:lnSpc>
                <a:spcPct val="90000"/>
              </a:lnSpc>
            </a:pPr>
            <a:r>
              <a:rPr lang="en-US" sz="3200" b="1" dirty="0" smtClean="0">
                <a:solidFill>
                  <a:schemeClr val="bg1"/>
                </a:solidFill>
              </a:rPr>
              <a:t>TRUE &amp; FALSE</a:t>
            </a:r>
          </a:p>
          <a:p>
            <a:pPr marL="0" indent="0">
              <a:lnSpc>
                <a:spcPct val="90000"/>
              </a:lnSpc>
            </a:pPr>
            <a:r>
              <a:rPr lang="en-US" sz="3200" b="1" dirty="0" smtClean="0">
                <a:solidFill>
                  <a:schemeClr val="bg1"/>
                </a:solidFill>
              </a:rPr>
              <a:t>VOICE QU </a:t>
            </a:r>
            <a:endParaRPr lang="en-GB" sz="3200" b="1" dirty="0">
              <a:solidFill>
                <a:schemeClr val="bg1"/>
              </a:solidFill>
            </a:endParaRPr>
          </a:p>
        </p:txBody>
      </p:sp>
      <p:pic>
        <p:nvPicPr>
          <p:cNvPr id="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1304" y="151264"/>
            <a:ext cx="2036258" cy="1141053"/>
          </a:xfrm>
          <a:prstGeom prst="rect">
            <a:avLst/>
          </a:prstGeom>
        </p:spPr>
      </p:pic>
      <p:pic>
        <p:nvPicPr>
          <p:cNvPr id="10"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89193" y="386353"/>
            <a:ext cx="2457656" cy="670874"/>
          </a:xfrm>
          <a:prstGeom prst="rect">
            <a:avLst/>
          </a:prstGeom>
        </p:spPr>
      </p:pic>
      <p:sp>
        <p:nvSpPr>
          <p:cNvPr id="11" name="Rectangle 10"/>
          <p:cNvSpPr/>
          <p:nvPr/>
        </p:nvSpPr>
        <p:spPr>
          <a:xfrm>
            <a:off x="2275714" y="5990179"/>
            <a:ext cx="7986658"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bg1"/>
                </a:solidFill>
              </a:rPr>
              <a:t>principle of management</a:t>
            </a:r>
            <a:r>
              <a:rPr lang="en-US" sz="24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2400" b="1" dirty="0">
                <a:solidFill>
                  <a:schemeClr val="bg1"/>
                </a:solidFill>
              </a:rPr>
              <a:t>DR. </a:t>
            </a:r>
            <a:r>
              <a:rPr lang="en-US" sz="2400" b="1" dirty="0" err="1">
                <a:solidFill>
                  <a:schemeClr val="bg1"/>
                </a:solidFill>
              </a:rPr>
              <a:t>Magdy</a:t>
            </a:r>
            <a:r>
              <a:rPr lang="en-US" sz="2400" b="1" dirty="0">
                <a:solidFill>
                  <a:schemeClr val="bg1"/>
                </a:solidFill>
              </a:rPr>
              <a:t> Al-Haj </a:t>
            </a:r>
            <a:r>
              <a:rPr lang="en-US" sz="24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2400" b="1" dirty="0">
                <a:solidFill>
                  <a:schemeClr val="bg1"/>
                </a:solidFill>
              </a:rPr>
              <a:t> </a:t>
            </a:r>
            <a:r>
              <a:rPr lang="en-US" sz="24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827069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27395" y="5668250"/>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3557336" y="918600"/>
            <a:ext cx="6424864" cy="707886"/>
          </a:xfrm>
          <a:prstGeom prst="rect">
            <a:avLst/>
          </a:prstGeom>
          <a:noFill/>
          <a:ln>
            <a:solidFill>
              <a:schemeClr val="accent1"/>
            </a:solidFill>
          </a:ln>
        </p:spPr>
        <p:txBody>
          <a:bodyPr wrap="square" rtlCol="0">
            <a:spAutoFit/>
          </a:bodyPr>
          <a:lstStyle>
            <a:defPPr>
              <a:defRPr lang="en-US"/>
            </a:defPPr>
            <a:lvl1pPr algn="ctr">
              <a:defRPr sz="40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11</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2968433" y="2238402"/>
            <a:ext cx="6763958"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3200" b="1" dirty="0">
                <a:solidFill>
                  <a:schemeClr val="bg1"/>
                </a:solidFill>
                <a:latin typeface="ae_Ouhod" pitchFamily="34" charset="-78"/>
                <a:ea typeface="Tahoma" panose="020B0604030504040204" pitchFamily="34" charset="0"/>
                <a:cs typeface="ae_Ouhod" pitchFamily="34" charset="-78"/>
              </a:rPr>
              <a:t>الفترة الزمنية التعليمية في الفصل الدراسي </a:t>
            </a:r>
            <a:r>
              <a:rPr lang="ar-SA" sz="3200" b="1" dirty="0" smtClean="0">
                <a:solidFill>
                  <a:schemeClr val="bg1"/>
                </a:solidFill>
                <a:latin typeface="ae_Ouhod" pitchFamily="34" charset="-78"/>
                <a:ea typeface="Tahoma" panose="020B0604030504040204" pitchFamily="34" charset="0"/>
                <a:cs typeface="ae_Ouhod" pitchFamily="34" charset="-78"/>
              </a:rPr>
              <a:t> تكون </a:t>
            </a:r>
            <a:r>
              <a:rPr lang="ar-SA" sz="3200" b="1" dirty="0">
                <a:solidFill>
                  <a:schemeClr val="bg1"/>
                </a:solidFill>
                <a:latin typeface="ae_Ouhod" pitchFamily="34" charset="-78"/>
                <a:ea typeface="Tahoma" panose="020B0604030504040204" pitchFamily="34" charset="0"/>
                <a:cs typeface="ae_Ouhod" pitchFamily="34" charset="-78"/>
              </a:rPr>
              <a:t>مدة </a:t>
            </a:r>
            <a:r>
              <a:rPr lang="ar-SA" sz="3200" b="1" dirty="0" smtClean="0">
                <a:solidFill>
                  <a:schemeClr val="bg1"/>
                </a:solidFill>
                <a:latin typeface="ae_Ouhod" pitchFamily="34" charset="-78"/>
                <a:ea typeface="Tahoma" panose="020B0604030504040204" pitchFamily="34" charset="0"/>
                <a:cs typeface="ae_Ouhod" pitchFamily="34" charset="-78"/>
              </a:rPr>
              <a:t>١٣أسبوع</a:t>
            </a:r>
            <a:endParaRPr lang="en-US" sz="3200" b="1" dirty="0" smtClean="0">
              <a:solidFill>
                <a:schemeClr val="bg1"/>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3200" b="1" dirty="0" smtClean="0">
                <a:solidFill>
                  <a:schemeClr val="bg1"/>
                </a:solidFill>
                <a:latin typeface="ae_Ouhod" pitchFamily="34" charset="-78"/>
                <a:ea typeface="Tahoma" panose="020B0604030504040204" pitchFamily="34" charset="0"/>
                <a:cs typeface="ae_Ouhod" pitchFamily="34" charset="-78"/>
              </a:rPr>
              <a:t>   (منهم </a:t>
            </a:r>
            <a:r>
              <a:rPr lang="ar-SA" sz="3200" b="1" dirty="0">
                <a:solidFill>
                  <a:schemeClr val="bg1"/>
                </a:solidFill>
                <a:latin typeface="ae_Ouhod" pitchFamily="34" charset="-78"/>
                <a:ea typeface="Tahoma" panose="020B0604030504040204" pitchFamily="34" charset="0"/>
                <a:cs typeface="ae_Ouhod" pitchFamily="34" charset="-78"/>
              </a:rPr>
              <a:t>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145854" y="2489180"/>
            <a:ext cx="2825946"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53">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45208" y="-226751"/>
            <a:ext cx="2036258" cy="1313694"/>
          </a:xfrm>
          <a:prstGeom prst="rect">
            <a:avLst/>
          </a:prstGeom>
        </p:spPr>
      </p:pic>
      <p:sp>
        <p:nvSpPr>
          <p:cNvPr id="56" name="Rectangle 55"/>
          <p:cNvSpPr/>
          <p:nvPr/>
        </p:nvSpPr>
        <p:spPr>
          <a:xfrm>
            <a:off x="2997482" y="6219712"/>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bg1"/>
                </a:solidFill>
              </a:rPr>
              <a:t>principle of management</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bg1"/>
                </a:solidFill>
              </a:rPr>
              <a:t>DR. Magdy </a:t>
            </a:r>
            <a:r>
              <a:rPr lang="en-US" sz="1600" b="1" dirty="0" smtClean="0">
                <a:solidFill>
                  <a:schemeClr val="bg1"/>
                </a:solidFill>
              </a:rPr>
              <a:t>Al-Haj </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bg1"/>
                </a:solidFill>
              </a:rPr>
              <a:t> </a:t>
            </a:r>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pic>
        <p:nvPicPr>
          <p:cNvPr id="53"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06157" y="297783"/>
            <a:ext cx="2457656" cy="670874"/>
          </a:xfrm>
          <a:prstGeom prst="rect">
            <a:avLst/>
          </a:prstGeom>
        </p:spPr>
      </p:pic>
    </p:spTree>
    <p:extLst>
      <p:ext uri="{BB962C8B-B14F-4D97-AF65-F5344CB8AC3E}">
        <p14:creationId xmlns:p14="http://schemas.microsoft.com/office/powerpoint/2010/main" val="42239843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757056" y="274487"/>
            <a:ext cx="6474504" cy="707886"/>
          </a:xfrm>
          <a:prstGeom prst="rect">
            <a:avLst/>
          </a:prstGeom>
          <a:noFill/>
        </p:spPr>
        <p:txBody>
          <a:bodyPr wrap="square" rtlCol="0">
            <a:spAutoFit/>
          </a:bodyPr>
          <a:lstStyle/>
          <a:p>
            <a:pPr algn="ctr" rtl="1">
              <a:lnSpc>
                <a:spcPct val="100000"/>
              </a:lnSpc>
              <a:spcBef>
                <a:spcPts val="0"/>
              </a:spcBef>
              <a:buClr>
                <a:srgbClr val="212950"/>
              </a:buClr>
              <a:buSzPts val="2600"/>
              <a:buFont typeface="Catamaran"/>
              <a:buNone/>
            </a:pPr>
            <a:r>
              <a:rPr lang="ar-EG" sz="40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sz="40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9425065" y="2005110"/>
            <a:ext cx="2351328" cy="2558889"/>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768637" y="5204599"/>
            <a:ext cx="2007757" cy="147563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1061" y="1226634"/>
            <a:ext cx="7650397" cy="5389662"/>
          </a:xfrm>
          <a:prstGeom prst="rect">
            <a:avLst/>
          </a:prstGeom>
        </p:spPr>
      </p:pic>
      <p:pic>
        <p:nvPicPr>
          <p:cNvPr id="55"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99400" y="274487"/>
            <a:ext cx="2457656" cy="670874"/>
          </a:xfrm>
          <a:prstGeom prst="rect">
            <a:avLst/>
          </a:prstGeom>
        </p:spPr>
      </p:pic>
      <p:pic>
        <p:nvPicPr>
          <p:cNvPr id="56" name="Picture 55">
            <a:extLst>
              <a:ext uri="{FF2B5EF4-FFF2-40B4-BE49-F238E27FC236}">
                <a16:creationId xmlns:a16="http://schemas.microsoft.com/office/drawing/2014/main" id="{1AA9ED9C-DF1B-B035-D2EF-1F612766F0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001905" y="394251"/>
            <a:ext cx="2036258" cy="1313694"/>
          </a:xfrm>
          <a:prstGeom prst="rect">
            <a:avLst/>
          </a:prstGeom>
        </p:spPr>
      </p:pic>
    </p:spTree>
    <p:extLst>
      <p:ext uri="{BB962C8B-B14F-4D97-AF65-F5344CB8AC3E}">
        <p14:creationId xmlns:p14="http://schemas.microsoft.com/office/powerpoint/2010/main" val="262436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09838" y="653072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1357745" y="173231"/>
            <a:ext cx="7910946" cy="769441"/>
          </a:xfrm>
          <a:prstGeom prst="rect">
            <a:avLst/>
          </a:prstGeom>
          <a:noFill/>
        </p:spPr>
        <p:txBody>
          <a:bodyPr wrap="square" rtlCol="0">
            <a:spAutoFit/>
          </a:bodyPr>
          <a:lstStyle>
            <a:defPPr>
              <a:defRPr lang="en-US"/>
            </a:defPPr>
            <a:lvl1pPr algn="ctr" rtl="1">
              <a:lnSpc>
                <a:spcPct val="100000"/>
              </a:lnSpc>
              <a:spcBef>
                <a:spcPts val="0"/>
              </a:spcBef>
              <a:buClr>
                <a:srgbClr val="212950"/>
              </a:buClr>
              <a:buSzPts val="2600"/>
              <a:buFont typeface="Catamaran"/>
              <a:buNone/>
              <a:defRPr sz="4000" b="1">
                <a:solidFill>
                  <a:schemeClr val="bg1"/>
                </a:solidFill>
                <a:latin typeface="Sakkal Majalla" panose="02000000000000000000" pitchFamily="2" charset="-78"/>
                <a:ea typeface="Tahoma" panose="020B0604030504040204" pitchFamily="34" charset="0"/>
                <a:cs typeface="Sakkal Majalla" panose="02000000000000000000" pitchFamily="2" charset="-78"/>
              </a:defRPr>
            </a:lvl1pPr>
          </a:lstStyle>
          <a:p>
            <a:r>
              <a:rPr lang="ar-SA" sz="4400" dirty="0"/>
              <a:t>الاعمال وتوزيع الدرجات</a:t>
            </a:r>
            <a:endParaRPr lang="en-US" sz="4400" dirty="0"/>
          </a:p>
        </p:txBody>
      </p:sp>
      <p:sp>
        <p:nvSpPr>
          <p:cNvPr id="13" name="Slide Number Placeholder 12"/>
          <p:cNvSpPr>
            <a:spLocks noGrp="1"/>
          </p:cNvSpPr>
          <p:nvPr>
            <p:ph type="sldNum" sz="quarter" idx="12"/>
          </p:nvPr>
        </p:nvSpPr>
        <p:spPr/>
        <p:txBody>
          <a:bodyPr/>
          <a:lstStyle/>
          <a:p>
            <a:fld id="{FDED41F8-FC0F-4085-8150-313B6CF05213}" type="slidenum">
              <a:rPr lang="en-US" smtClean="0"/>
              <a:t>13</a:t>
            </a:fld>
            <a:endParaRPr lang="en-US"/>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8136779" y="2278301"/>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cs typeface="Bader" pitchFamily="2" charset="-78"/>
              </a:rPr>
              <a:t>-- اللغة الأساسية في المحاضرات </a:t>
            </a:r>
            <a:r>
              <a:rPr lang="ar-SA" sz="2400" b="1" dirty="0" smtClean="0">
                <a:latin typeface="Tahoma" panose="020B0604030504040204" pitchFamily="34" charset="0"/>
                <a:ea typeface="Tahoma" panose="020B0604030504040204" pitchFamily="34" charset="0"/>
                <a:cs typeface="Bader" pitchFamily="2" charset="-78"/>
              </a:rPr>
              <a:t>هي</a:t>
            </a:r>
            <a:r>
              <a:rPr lang="en-US" sz="2400" b="1" dirty="0" smtClean="0">
                <a:latin typeface="Tahoma" panose="020B0604030504040204" pitchFamily="34" charset="0"/>
                <a:ea typeface="Tahoma" panose="020B0604030504040204" pitchFamily="34" charset="0"/>
                <a:cs typeface="Bader" pitchFamily="2" charset="-78"/>
              </a:rPr>
              <a:t>:</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latin typeface="Tahoma" panose="020B0604030504040204" pitchFamily="34" charset="0"/>
                <a:ea typeface="Tahoma" panose="020B0604030504040204" pitchFamily="34" charset="0"/>
                <a:cs typeface="Bader" pitchFamily="2" charset="-78"/>
              </a:rPr>
              <a:t>-- الاختبارات باللغة الإنجليزية مع </a:t>
            </a:r>
            <a:r>
              <a:rPr lang="ar-SA" sz="2400" b="1" dirty="0" smtClean="0">
                <a:latin typeface="Tahoma" panose="020B0604030504040204" pitchFamily="34" charset="0"/>
                <a:ea typeface="Tahoma" panose="020B0604030504040204" pitchFamily="34" charset="0"/>
                <a:cs typeface="Bader" pitchFamily="2" charset="-78"/>
              </a:rPr>
              <a:t>وجود</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pic>
        <p:nvPicPr>
          <p:cNvPr id="12" name="Picture 1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33513" y="956821"/>
            <a:ext cx="6609219" cy="5764654"/>
          </a:xfrm>
          <a:prstGeom prst="rect">
            <a:avLst/>
          </a:prstGeom>
        </p:spPr>
      </p:pic>
      <p:pic>
        <p:nvPicPr>
          <p:cNvPr id="17"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013910" y="446171"/>
            <a:ext cx="2457656" cy="670874"/>
          </a:xfrm>
          <a:prstGeom prst="rect">
            <a:avLst/>
          </a:prstGeom>
        </p:spPr>
      </p:pic>
    </p:spTree>
    <p:extLst>
      <p:ext uri="{BB962C8B-B14F-4D97-AF65-F5344CB8AC3E}">
        <p14:creationId xmlns:p14="http://schemas.microsoft.com/office/powerpoint/2010/main" val="27543975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2650377" y="543490"/>
            <a:ext cx="3988592" cy="584775"/>
          </a:xfrm>
          <a:prstGeom prst="rect">
            <a:avLst/>
          </a:prstGeom>
          <a:noFill/>
        </p:spPr>
        <p:txBody>
          <a:bodyPr wrap="squar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14</a:t>
            </a:fld>
            <a:endParaRPr lang="en-US"/>
          </a:p>
        </p:txBody>
      </p:sp>
      <p:sp>
        <p:nvSpPr>
          <p:cNvPr id="9" name="TextBox 8"/>
          <p:cNvSpPr txBox="1"/>
          <p:nvPr/>
        </p:nvSpPr>
        <p:spPr>
          <a:xfrm>
            <a:off x="1447800" y="2429945"/>
            <a:ext cx="7543800" cy="2123658"/>
          </a:xfrm>
          <a:prstGeom prst="rect">
            <a:avLst/>
          </a:prstGeom>
          <a:noFill/>
          <a:ln>
            <a:solidFill>
              <a:schemeClr val="accent1"/>
            </a:solidFill>
          </a:ln>
        </p:spPr>
        <p:txBody>
          <a:bodyPr wrap="square" rtlCol="0">
            <a:spAutoFit/>
          </a:bodyPr>
          <a:lstStyle/>
          <a:p>
            <a:pPr algn="ctr" rtl="1"/>
            <a:r>
              <a:rPr lang="ar-YE" sz="4400" b="1" dirty="0" smtClean="0">
                <a:solidFill>
                  <a:schemeClr val="bg1"/>
                </a:solidFill>
                <a:cs typeface="Bader" pitchFamily="2" charset="-78"/>
              </a:rPr>
              <a:t>عبر برنامج </a:t>
            </a:r>
            <a:r>
              <a:rPr lang="en-US" sz="4400" b="1" dirty="0" smtClean="0">
                <a:solidFill>
                  <a:schemeClr val="bg1"/>
                </a:solidFill>
                <a:cs typeface="Bader" pitchFamily="2" charset="-78"/>
              </a:rPr>
              <a:t>ZOOM</a:t>
            </a:r>
          </a:p>
          <a:p>
            <a:pPr algn="ctr" rtl="1"/>
            <a:r>
              <a:rPr lang="ar-YE" sz="4400" b="1" dirty="0" smtClean="0">
                <a:solidFill>
                  <a:schemeClr val="bg1"/>
                </a:solidFill>
                <a:cs typeface="Bader" pitchFamily="2" charset="-78"/>
              </a:rPr>
              <a:t>سيتم تثبيت رابط حلقة النقاش على صفحة المقرر</a:t>
            </a:r>
            <a:endParaRPr lang="en-US" sz="4400" b="1" dirty="0">
              <a:solidFill>
                <a:schemeClr val="bg1"/>
              </a:solidFill>
              <a:cs typeface="Bader" pitchFamily="2" charset="-78"/>
            </a:endParaRPr>
          </a:p>
        </p:txBody>
      </p:sp>
      <p:pic>
        <p:nvPicPr>
          <p:cNvPr id="14"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8991600" y="574362"/>
            <a:ext cx="2457656" cy="670874"/>
          </a:xfrm>
          <a:prstGeom prst="rect">
            <a:avLst/>
          </a:prstGeom>
        </p:spPr>
      </p:pic>
      <p:sp>
        <p:nvSpPr>
          <p:cNvPr id="10" name="Rectangle 9"/>
          <p:cNvSpPr/>
          <p:nvPr/>
        </p:nvSpPr>
        <p:spPr>
          <a:xfrm>
            <a:off x="2928209" y="569500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bg1"/>
                </a:solidFill>
              </a:rPr>
              <a:t>principle of management</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bg1"/>
                </a:solidFill>
              </a:rPr>
              <a:t>DR. Magdy </a:t>
            </a:r>
            <a:r>
              <a:rPr lang="en-US" sz="1600" b="1" dirty="0" smtClean="0">
                <a:solidFill>
                  <a:schemeClr val="bg1"/>
                </a:solidFill>
              </a:rPr>
              <a:t>Al-Haj </a:t>
            </a:r>
            <a:r>
              <a:rPr lang="en-US" sz="1600" b="1" dirty="0" smtClean="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bg1"/>
                </a:solidFill>
              </a:rPr>
              <a:t> </a:t>
            </a:r>
            <a:r>
              <a:rPr lang="en-US" sz="1600" b="1" dirty="0">
                <a:ln w="0"/>
                <a:solidFill>
                  <a:schemeClr val="bg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17897422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3636027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836</TotalTime>
  <Words>648</Words>
  <Application>Microsoft Office PowerPoint</Application>
  <PresentationFormat>Widescreen</PresentationFormat>
  <Paragraphs>135</Paragraphs>
  <Slides>15</Slides>
  <Notes>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15</vt:i4>
      </vt:variant>
    </vt:vector>
  </HeadingPairs>
  <TitlesOfParts>
    <vt:vector size="30" baseType="lpstr">
      <vt:lpstr>ae_Ouhod</vt:lpstr>
      <vt:lpstr>Aharoni</vt:lpstr>
      <vt:lpstr>Arial</vt:lpstr>
      <vt:lpstr>Bader</vt:lpstr>
      <vt:lpstr>Calibri</vt:lpstr>
      <vt:lpstr>Calibri Light</vt:lpstr>
      <vt:lpstr>Catamaran</vt:lpstr>
      <vt:lpstr>Roboto Light</vt:lpstr>
      <vt:lpstr>Sakkal Majalla</vt:lpstr>
      <vt:lpstr>Tahoma</vt:lpstr>
      <vt:lpstr>Tajawal Medium</vt:lpstr>
      <vt:lpstr>Times New Roman</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ABUBAKR</cp:lastModifiedBy>
  <cp:revision>60</cp:revision>
  <dcterms:created xsi:type="dcterms:W3CDTF">2023-04-29T09:08:23Z</dcterms:created>
  <dcterms:modified xsi:type="dcterms:W3CDTF">2023-09-21T06:15:01Z</dcterms:modified>
</cp:coreProperties>
</file>