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496" r:id="rId6"/>
    <p:sldId id="498" r:id="rId7"/>
    <p:sldId id="500" r:id="rId8"/>
    <p:sldId id="559" r:id="rId9"/>
    <p:sldId id="560" r:id="rId10"/>
    <p:sldId id="520" r:id="rId11"/>
    <p:sldId id="503" r:id="rId12"/>
    <p:sldId id="509" r:id="rId13"/>
    <p:sldId id="547" r:id="rId14"/>
    <p:sldId id="561" r:id="rId15"/>
    <p:sldId id="562" r:id="rId16"/>
    <p:sldId id="563" r:id="rId17"/>
    <p:sldId id="552" r:id="rId18"/>
    <p:sldId id="553" r:id="rId19"/>
    <p:sldId id="504" r:id="rId20"/>
    <p:sldId id="564" r:id="rId21"/>
    <p:sldId id="565" r:id="rId22"/>
    <p:sldId id="566" r:id="rId23"/>
    <p:sldId id="544" r:id="rId24"/>
    <p:sldId id="549" r:id="rId25"/>
    <p:sldId id="550" r:id="rId26"/>
    <p:sldId id="508" r:id="rId27"/>
    <p:sldId id="551" r:id="rId28"/>
    <p:sldId id="511" r:id="rId29"/>
    <p:sldId id="554" r:id="rId30"/>
    <p:sldId id="567" r:id="rId31"/>
    <p:sldId id="541" r:id="rId32"/>
    <p:sldId id="512" r:id="rId33"/>
    <p:sldId id="513" r:id="rId34"/>
    <p:sldId id="514" r:id="rId35"/>
    <p:sldId id="526" r:id="rId36"/>
    <p:sldId id="568" r:id="rId37"/>
    <p:sldId id="527" r:id="rId38"/>
    <p:sldId id="519" r:id="rId39"/>
    <p:sldId id="569" r:id="rId40"/>
    <p:sldId id="521" r:id="rId41"/>
    <p:sldId id="570" r:id="rId42"/>
    <p:sldId id="523" r:id="rId43"/>
    <p:sldId id="571" r:id="rId44"/>
    <p:sldId id="522" r:id="rId45"/>
    <p:sldId id="572" r:id="rId46"/>
    <p:sldId id="573" r:id="rId47"/>
    <p:sldId id="574" r:id="rId48"/>
    <p:sldId id="575" r:id="rId49"/>
    <p:sldId id="539" r:id="rId50"/>
    <p:sldId id="540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00"/>
            <p14:sldId id="559"/>
            <p14:sldId id="560"/>
            <p14:sldId id="520"/>
            <p14:sldId id="503"/>
            <p14:sldId id="509"/>
            <p14:sldId id="547"/>
            <p14:sldId id="561"/>
            <p14:sldId id="562"/>
            <p14:sldId id="563"/>
            <p14:sldId id="552"/>
            <p14:sldId id="553"/>
            <p14:sldId id="504"/>
            <p14:sldId id="564"/>
            <p14:sldId id="565"/>
            <p14:sldId id="566"/>
            <p14:sldId id="544"/>
            <p14:sldId id="549"/>
            <p14:sldId id="550"/>
            <p14:sldId id="508"/>
            <p14:sldId id="551"/>
            <p14:sldId id="511"/>
            <p14:sldId id="554"/>
            <p14:sldId id="567"/>
            <p14:sldId id="541"/>
            <p14:sldId id="512"/>
            <p14:sldId id="513"/>
            <p14:sldId id="514"/>
            <p14:sldId id="526"/>
            <p14:sldId id="568"/>
            <p14:sldId id="527"/>
            <p14:sldId id="519"/>
            <p14:sldId id="569"/>
            <p14:sldId id="521"/>
            <p14:sldId id="570"/>
            <p14:sldId id="523"/>
            <p14:sldId id="571"/>
            <p14:sldId id="522"/>
            <p14:sldId id="572"/>
            <p14:sldId id="573"/>
            <p14:sldId id="574"/>
            <p14:sldId id="575"/>
            <p14:sldId id="539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10/21/25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5088" y="2148677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Block Cipher and DES (Attacks on DES)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00139"/>
            <a:ext cx="10541000" cy="2959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By the end of this lecture, you will be able to: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dentify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and explain common cryptanalytic attacks on DES.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Understand why DES became insecure over time.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Recognize how 3DES mitigated some vulnerabilities.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Relate DES attacks to modern FinTech encryption practices.</a:t>
            </a:r>
          </a:p>
          <a:p>
            <a:endParaRPr lang="en-US" sz="22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393344" cy="735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Quick Recap: What is DES?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9101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673896"/>
            <a:ext cx="10541000" cy="4476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DES (Data Encryption Standard) is a symmetric block cipher that encrypts data in 64-bit blocks using a 56-bit secret key.</a:t>
            </a:r>
          </a:p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It follows the Feistel cipher structure, which divides data into two halves and processes them through 16 rounds of transformations.</a:t>
            </a:r>
          </a:p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Each round applies substitution (confusion) and permutation (diffusion) using key-dependent operations like XOR and S-box lookups.</a:t>
            </a:r>
          </a:p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The same key is used for both encryption and decryption — making it a symmetric algorithm.</a:t>
            </a:r>
          </a:p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Developed by IBM in the 1970s and adopted by NIST in 1977 as the U.S. data encryption standard.</a:t>
            </a:r>
          </a:p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DES was widely used in banking, financial transactions, and secure communications for over two decades.</a:t>
            </a:r>
          </a:p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Eventually, advances in computing power and cryptanalysis made its 56-bit key too short to be secure.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Understanding DES Vulnerabilities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662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Why Study Attacks on DES?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DES was once the standard for government, banks, and ATMs.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Its analysis shaped the design of modern ciphers.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Learning DES weaknesses helps us understand cryptographic security evolution.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Key Weakness of DES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050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DES uses a 56-bit key, which means there are 2⁵⁶ possible keys (about 72 quadrillion).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In the 1970s, that was safe because computers were slow.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But today, computers can try all keys (brute force) in a short time.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So the problem isn’t the DES algorithm itself, but its short key size — it’s too easy to guess with modern technology.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56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84275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Timeline of DES Vulnerability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45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06049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1977: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DES (Data Encryption Standard) was officially adopted by the U.S. government as a national encryption standard.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was considered strong and reliable at the time, mainly used for protecting sensitive—but not classified—information.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1980s–1990s:</a:t>
            </a:r>
            <a:br>
              <a:rPr lang="en-US" sz="2000" b="1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As computers became faster, researchers started warning that DES’s 56-bit key might be too short to stay secure for long.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However, it was still widely used in banking, communication, and government systems.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1998: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 Electronic Frontier Foundation (EFF) built a special computer called “Deep Crack”, designed only to test all possible DES keys.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successfully broke a DES-encrypted message in just 56 hours, proving that DES could be brute-forced with affordable hardware.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812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Timeline of DES Vulnerability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67144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1999: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 collaboration between </a:t>
            </a:r>
            <a:r>
              <a:rPr lang="en-US" sz="2000" dirty="0" err="1">
                <a:latin typeface="Alexandria" charset="0"/>
              </a:rPr>
              <a:t>Distributed.net</a:t>
            </a:r>
            <a:r>
              <a:rPr lang="en-US" sz="2000" dirty="0">
                <a:latin typeface="Alexandria" charset="0"/>
              </a:rPr>
              <a:t> (a network of volunteers sharing computer power) and the EFF repeated the test.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With combined computing power from many users, they broke DES in 22 hours, showing that even average computers could defeat it with teamwork.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Today: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With modern cloud computing and GPU-based attacks, DES can be cracked in minutes or even seconds.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This makes DES completely unsafe for any real-world encryption use.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As a result, DES has been replaced by 3DES (Triple DES) and later by AES (Advanced Encryption Standard).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Real-World Impact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41974"/>
            <a:ext cx="10541000" cy="4196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Banking and ATMs:</a:t>
            </a:r>
            <a:br>
              <a:rPr lang="en-US" sz="2000" b="1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In the past, many ATMs, credit card systems, and financial networks used DES to protect transactions between banks and customers.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Each transaction was encrypted with a 56-bit DES key to keep it secret.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Security Problem:</a:t>
            </a:r>
            <a:br>
              <a:rPr lang="en-US" sz="2000" b="1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As computing power grew, hackers could guess all possible keys using brute-force attacks.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meant that sensitive financial information, such as PIN codes, account balances, or money transfers, could be exposed if DES was used.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Transition to Stronger Systems:</a:t>
            </a:r>
            <a:br>
              <a:rPr lang="en-US" sz="2000" b="1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To fix this issue, the industry moved to Triple DES (3DES) — which applies DES encryption three times with different keys, making it much stronger.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Later, the U.S. adopted AES (Advanced Encryption Standard), which uses key sizes of 128, 192, or 256 bits — far beyond what brute-force computers can handle.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84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Brute-Force Attack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 brute-force attack is when a hacker tries every possible key until the correct one is found.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Think of it like trying every combination on a lock until it opens.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works because the attacker doesn’t need to know anything about the message—just the key.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Suppose we have a ciphertext: DA02CE3A89ECAC3B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goal is to find the key that decrypts it to the message “HELLO”.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With DES, the key is 56 bits long → that means there are about 72 quadrillion possible keys.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On average, a hacker only needs to try half of them → 36 quadrillion attempts.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This shows why DES is vulnerable today—computers are fast enough to do this in a short time.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96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Practical Brute-Force Power Growth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1980s: Mainframe computers → would take centuries to break DES.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1998: EFF built Deep Crack → broke DES in 56 hours.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2025: Modern cloud GPUs → can break DES in less than 10 minutes.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Lesson: </a:t>
            </a:r>
          </a:p>
          <a:p>
            <a:r>
              <a:rPr lang="en-US" sz="2400" dirty="0">
                <a:latin typeface="Alexandria" charset="0"/>
              </a:rPr>
              <a:t>As computers get faster, key length that was once secure is no longer safe.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241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Mitigation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Use longer keys: </a:t>
            </a:r>
            <a:r>
              <a:rPr lang="en-US" sz="2400" dirty="0">
                <a:latin typeface="Alexandria" charset="0"/>
              </a:rPr>
              <a:t>DES uses 56 bits; alternatives like 3DES or AES use 112–256 bits.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Rotate keys often:</a:t>
            </a:r>
            <a:r>
              <a:rPr lang="en-US" sz="2400" dirty="0">
                <a:latin typeface="Alexandria" charset="0"/>
              </a:rPr>
              <a:t> Change encryption keys regularly to reduce risk.</a:t>
            </a:r>
          </a:p>
          <a:p>
            <a:r>
              <a:rPr lang="en-US" sz="2400" dirty="0">
                <a:latin typeface="Alexandria" charset="0"/>
              </a:rPr>
              <a:t>Example: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A company encrypts its customer database with a key that changes every 3 months.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Even if a hacker starts trying to brute-force the key, by the time they get close, the key has already changed.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Think of it like changing the password to your Wi-Fi regularly so old attempts become useless.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857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Mitigation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Use hardware encryption modules (HSMs): </a:t>
            </a:r>
            <a:r>
              <a:rPr lang="en-US" sz="2000" dirty="0">
                <a:latin typeface="Alexandria" charset="0"/>
              </a:rPr>
              <a:t>Specialized devices protect keys from attacks.</a:t>
            </a:r>
          </a:p>
          <a:p>
            <a:r>
              <a:rPr lang="en-US" sz="2000" dirty="0">
                <a:latin typeface="Alexandria" charset="0"/>
              </a:rPr>
              <a:t>Example: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A bank stores encryption keys in a secure HSM device rather than on a regular computer.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The HSM is tamper-proof and performs encryption without revealing the key to the main system.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Like a digital safe: you can use the key, but no one can steal it directly.</a:t>
            </a:r>
          </a:p>
          <a:p>
            <a:pPr marL="342900" indent="-342900">
              <a:buFont typeface="Wingdings" pitchFamily="2" charset="2"/>
              <a:buChar char="v"/>
            </a:pPr>
            <a:endParaRPr lang="en-US" sz="20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b="1" dirty="0">
                <a:latin typeface="Alexandria" charset="0"/>
              </a:rPr>
              <a:t>Tamper-proof</a:t>
            </a:r>
            <a:r>
              <a:rPr lang="en-US" sz="2000" dirty="0">
                <a:latin typeface="Alexandria" charset="0"/>
              </a:rPr>
              <a:t> means the device is built so that if someone tries to open, hack, or physically interfere with it, it will destroy the secret inside or stop working.</a:t>
            </a:r>
          </a:p>
          <a:p>
            <a:pPr lvl="1"/>
            <a:r>
              <a:rPr lang="en-US" sz="2000" dirty="0">
                <a:latin typeface="Alexandria" charset="0"/>
              </a:rPr>
              <a:t>Example: An HSM (hardware security module) will erase the </a:t>
            </a:r>
          </a:p>
          <a:p>
            <a:pPr lvl="1"/>
            <a:r>
              <a:rPr lang="en-US" sz="2000" dirty="0">
                <a:latin typeface="Alexandria" charset="0"/>
              </a:rPr>
              <a:t>encryption key if someone tries to open it.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485B03F-45EA-5E44-9634-6BB32C720B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7720" y="4319662"/>
            <a:ext cx="2085525" cy="139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770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Mitigation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Combine security methods: </a:t>
            </a:r>
            <a:r>
              <a:rPr lang="en-US" sz="2400" dirty="0">
                <a:latin typeface="Alexandria" charset="0"/>
              </a:rPr>
              <a:t>Don’t rely only on key length.</a:t>
            </a:r>
          </a:p>
          <a:p>
            <a:r>
              <a:rPr lang="en-US" sz="2400" dirty="0">
                <a:latin typeface="Alexandria" charset="0"/>
              </a:rPr>
              <a:t>Example: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Use AES-256 encryption + multi-factor authentication (MFA) + frequent key rotation.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Even if someone tries brute-force on AES, they also need to pass MFA to access data.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Think of it as a lock, a guard, and a motion sensor protecting the same door—breaking one is not enough.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4670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Lesson from Brute Force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Security depends on key length—but it’s not forever.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Moore’s Law: Computational power roughly doubles every 2 years.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Even strong keys eventually become breakable if technology keeps improving.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Always update encryption standards and use longer keys to stay safe.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90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What Is Differential Cryptanalysis?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 chosen-plaintext attack that studies how differences in plaintexts propagate through the cipher.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Focuses on finding statistical patterns in how plaintext differences affect ciphertext differences.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Goal: Infer information about the secret key by analyzing these patterns.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Significance: One of the first successful attacks showing that DES’s internal structure could be exploited systematically.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71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How Differential Cryptanalysis 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32826"/>
            <a:ext cx="10541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Select pairs of plaintexts with specific differences (</a:t>
            </a:r>
            <a:r>
              <a:rPr lang="el-GR" sz="2400" dirty="0">
                <a:latin typeface="Alexandria" charset="0"/>
              </a:rPr>
              <a:t>Δ</a:t>
            </a:r>
            <a:r>
              <a:rPr lang="en-US" sz="2400" dirty="0">
                <a:latin typeface="Alexandria" charset="0"/>
              </a:rPr>
              <a:t>P).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Encrypt both under the same secret key.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Compare the ciphertext differences (</a:t>
            </a:r>
            <a:r>
              <a:rPr lang="el-GR" sz="2400" dirty="0">
                <a:latin typeface="Alexandria" charset="0"/>
              </a:rPr>
              <a:t>Δ</a:t>
            </a:r>
            <a:r>
              <a:rPr lang="en-US" sz="2400" dirty="0">
                <a:latin typeface="Alexandria" charset="0"/>
              </a:rPr>
              <a:t>C).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Look for patterns in </a:t>
            </a:r>
            <a:r>
              <a:rPr lang="el-GR" sz="2400" dirty="0">
                <a:latin typeface="Alexandria" charset="0"/>
              </a:rPr>
              <a:t>Δ</a:t>
            </a:r>
            <a:r>
              <a:rPr lang="en-US" sz="2400" dirty="0">
                <a:latin typeface="Alexandria" charset="0"/>
              </a:rPr>
              <a:t>C that reveal information about subkey bits used in S-boxes.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Repeat with multiple plaintext pairs to increase confidence in key deduction.</a:t>
            </a:r>
          </a:p>
          <a:p>
            <a:endParaRPr lang="en-US" sz="2000" u="sng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101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How Differential Cryptanalysis Works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748926"/>
            <a:ext cx="10541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latin typeface="Alexandria" charset="0"/>
              </a:rPr>
              <a:t>Step 1 – Choose plaintexts with a known difference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Plaintext 1 (P1): 10101010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Plaintext 2 (P2): 10101110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Difference: only one bit is flipped (in this case, the 5th bit from the left).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This difference is called </a:t>
            </a:r>
            <a:r>
              <a:rPr lang="el-GR" sz="2300" dirty="0">
                <a:latin typeface="Alexandria" charset="0"/>
              </a:rPr>
              <a:t>Δ</a:t>
            </a:r>
            <a:r>
              <a:rPr lang="en-US" sz="2300" dirty="0">
                <a:latin typeface="Alexandria" charset="0"/>
              </a:rPr>
              <a:t>P (delta P).</a:t>
            </a:r>
          </a:p>
          <a:p>
            <a:r>
              <a:rPr lang="en-US" sz="2300" dirty="0">
                <a:latin typeface="Alexandria" charset="0"/>
              </a:rPr>
              <a:t>Why one bit? Small differences make it easier to see how changes propagate through the cipher.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b="1" dirty="0">
                <a:latin typeface="Alexandria" charset="0"/>
              </a:rPr>
              <a:t>Step 2 – Encrypt both plaintexts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Encrypt P1 → Ciphertext 1 (C1)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Encrypt P2 → Ciphertext 2 (C2)</a:t>
            </a:r>
          </a:p>
          <a:p>
            <a:r>
              <a:rPr lang="en-US" sz="2300" dirty="0">
                <a:latin typeface="Alexandria" charset="0"/>
              </a:rPr>
              <a:t>These encryptions use the same secret key.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1858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101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How Differential Cryptanalysis Works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748926"/>
            <a:ext cx="10541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latin typeface="Alexandria" charset="0"/>
              </a:rPr>
              <a:t>Step 3 – Compare ciphertexts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Calculate </a:t>
            </a:r>
            <a:r>
              <a:rPr lang="el-GR" sz="2300" dirty="0">
                <a:latin typeface="Alexandria" charset="0"/>
              </a:rPr>
              <a:t>Δ</a:t>
            </a:r>
            <a:r>
              <a:rPr lang="en-US" sz="2300" dirty="0">
                <a:latin typeface="Alexandria" charset="0"/>
              </a:rPr>
              <a:t>C = C1 ⊕ C2 (XOR of the ciphertexts).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l-GR" sz="2300" dirty="0">
                <a:latin typeface="Alexandria" charset="0"/>
              </a:rPr>
              <a:t>Δ</a:t>
            </a:r>
            <a:r>
              <a:rPr lang="en-US" sz="2300" dirty="0">
                <a:latin typeface="Alexandria" charset="0"/>
              </a:rPr>
              <a:t>C shows which ciphertext bits changed due to the one-bit difference in plaintext.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Some bits may change predictably; others may appear random.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The “predictable changes” are where S-boxes leak information about key bits.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b="1" dirty="0">
                <a:latin typeface="Alexandria" charset="0"/>
              </a:rPr>
              <a:t>Step 4 – Analyze S-box behavior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DES divides plaintext into blocks and passes them through S-boxes in each round.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Each S-box transforms 6 input bits into 4 output bits.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By observing </a:t>
            </a:r>
            <a:r>
              <a:rPr lang="el-GR" sz="2300" dirty="0">
                <a:latin typeface="Alexandria" charset="0"/>
              </a:rPr>
              <a:t>Δ</a:t>
            </a:r>
            <a:r>
              <a:rPr lang="en-US" sz="2300" dirty="0">
                <a:latin typeface="Alexandria" charset="0"/>
              </a:rPr>
              <a:t>C patterns, you can see which S-boxes caused certain output differences.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This lets attackers narrow down possible subkey bits for that round.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814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101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How Differential Cryptanalysis Works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748926"/>
            <a:ext cx="105410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latin typeface="Alexandria" charset="0"/>
              </a:rPr>
              <a:t>Step 5 – Repeat and accumulate statistics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One pair of plaintexts is usually not enough.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The attacker collects many pairs with specific differences.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By analyzing statistical patterns, the attacker can gradually deduce the full key.</a:t>
            </a:r>
          </a:p>
          <a:p>
            <a:endParaRPr lang="en-US" sz="23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en-US" sz="2300" dirty="0">
                <a:latin typeface="Alexandria" charset="0"/>
              </a:rPr>
              <a:t>Think of DES as a maze with multiple doors (S-boxes).</a:t>
            </a:r>
          </a:p>
          <a:p>
            <a:r>
              <a:rPr lang="en-US" sz="2300" dirty="0">
                <a:latin typeface="Alexandria" charset="0"/>
              </a:rPr>
              <a:t>Changing one bit in the input is like opening one door differently.</a:t>
            </a:r>
          </a:p>
          <a:p>
            <a:r>
              <a:rPr lang="en-US" sz="2300" dirty="0">
                <a:latin typeface="Alexandria" charset="0"/>
              </a:rPr>
              <a:t>By watching which exits (ciphertext bits) change, you can figure out which internal doors (key bits) caused it.</a:t>
            </a:r>
          </a:p>
          <a:p>
            <a:endParaRPr lang="en-US" sz="23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8425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F5041A8-CA50-2F4E-9B3E-4B7A91D66F6A}"/>
              </a:ext>
            </a:extLst>
          </p:cNvPr>
          <p:cNvSpPr/>
          <p:nvPr/>
        </p:nvSpPr>
        <p:spPr>
          <a:xfrm>
            <a:off x="3004163" y="6068293"/>
            <a:ext cx="59754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Alexandria" charset="0"/>
              </a:rPr>
              <a:t>The process of Differential Cryptanalysis, focusing on a single-bit plaintext difference</a:t>
            </a:r>
            <a:r>
              <a:rPr lang="en-US" dirty="0"/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9A1C19-C4FF-4C41-A342-79A5349FC1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3180" y="978065"/>
            <a:ext cx="7385954" cy="492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1349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7944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Why </a:t>
            </a: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Differential Cryptanalysis 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Dangerous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53628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Exploits structural weaknesses of DES S-boxes.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Reduces brute-force effort from 2⁵⁶ → ~2⁴⁷.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Only requires around 50 carefully chosen plaintexts—feasible for a determined attacker.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Reveals that even well-designed ciphers can leak key information if patterns exist.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552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Defense Mechanism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44074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DES S-boxes were designed to resist differential cryptanalysis, though this wasn’t publicly known initially </a:t>
            </a:r>
            <a:r>
              <a:rPr lang="en-US" sz="2400" dirty="0">
                <a:latin typeface="Alexandria" charset="0"/>
              </a:rPr>
              <a:t>–</a:t>
            </a:r>
            <a:r>
              <a:rPr lang="en-US" sz="2400" dirty="0">
                <a:latin typeface="Alexandria" charset="0"/>
                <a:cs typeface="Alexandria" charset="0"/>
              </a:rPr>
              <a:t> small differences in plaintext don’t lead to easily predictable differences in ciphertext.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Modern ciphers like AES are explicitly tested against differential attacks.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Additional measures: larger keys, more complex S-boxes, and multiple rounds to diffuse differences.</a:t>
            </a:r>
          </a:p>
          <a:p>
            <a:endParaRPr lang="en-US" sz="2000" b="1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5110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1654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FinTech Example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67144"/>
            <a:ext cx="10541000" cy="3264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400" dirty="0"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latin typeface="Alexandria" charset="0"/>
              </a:rPr>
              <a:t>Scenario:</a:t>
            </a:r>
            <a:r>
              <a:rPr lang="en-US" sz="2400" dirty="0">
                <a:latin typeface="Alexandria" charset="0"/>
              </a:rPr>
              <a:t> A bank encrypts every transaction before storing it.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latin typeface="Alexandria" charset="0"/>
              </a:rPr>
              <a:t>Risk:</a:t>
            </a:r>
            <a:r>
              <a:rPr lang="en-US" sz="2400" dirty="0">
                <a:latin typeface="Alexandria" charset="0"/>
              </a:rPr>
              <a:t> If an attacker could pick specific transactions and see how the encrypted results look, they might notice patterns.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latin typeface="Alexandria" charset="0"/>
              </a:rPr>
              <a:t>Why it matters: </a:t>
            </a:r>
            <a:r>
              <a:rPr lang="en-US" sz="2400" dirty="0">
                <a:latin typeface="Alexandria" charset="0"/>
              </a:rPr>
              <a:t>Those patterns could help the attacker figure out the secret key that encrypts all transactions.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latin typeface="Alexandria" charset="0"/>
              </a:rPr>
              <a:t>Defense: </a:t>
            </a:r>
            <a:r>
              <a:rPr lang="en-US" sz="2400" dirty="0">
                <a:latin typeface="Alexandria" charset="0"/>
              </a:rPr>
              <a:t>banks restrict direct encryption access and monitor transaction anomalies.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2825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Differential Cryptanalysis’ Limitations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4981"/>
            <a:ext cx="10541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Needs system access to perform chosen-plaintext attack.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Requires careful selection of multiple plaintext pairs.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Practically hard to perform without insider or API-level access </a:t>
            </a:r>
            <a:r>
              <a:rPr lang="en-US" sz="2400" dirty="0">
                <a:latin typeface="Alexandria" charset="0"/>
              </a:rPr>
              <a:t>(the part of the bank’s system that allows programs or clients to interact with it—like submitting transactions or checking balances).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Not a universal attack—works mainly against structured ciphers like DES.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209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2604" y="979327"/>
            <a:ext cx="7239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Summary of Differential Cryptanalysis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40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93489"/>
            <a:ext cx="10541000" cy="4469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First major analytical attack on DES.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Reduced the effective key search space but did not fully break DES </a:t>
            </a:r>
            <a:r>
              <a:rPr lang="en-US" sz="2400" dirty="0">
                <a:latin typeface="Alexandria" charset="0"/>
                <a:cs typeface="Alexandria" charset="0"/>
              </a:rPr>
              <a:t>—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 instead of testing all </a:t>
            </a:r>
            <a:r>
              <a:rPr lang="en-US" sz="2400" dirty="0">
                <a:latin typeface="Alexandria" charset="0"/>
                <a:cs typeface="Alexandria" charset="0"/>
              </a:rPr>
              <a:t>2⁵⁶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the attacker might only need to test a smaller number, like </a:t>
            </a:r>
            <a:r>
              <a:rPr lang="en-US" sz="2400" dirty="0">
                <a:latin typeface="Alexandria" charset="0"/>
                <a:cs typeface="Alexandria" charset="0"/>
              </a:rPr>
              <a:t>2⁴⁷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or 2</a:t>
            </a:r>
            <a:r>
              <a:rPr lang="en-US" sz="2400" baseline="30000" dirty="0">
                <a:solidFill>
                  <a:prstClr val="black"/>
                </a:solidFill>
                <a:latin typeface="Alexandria" charset="0"/>
              </a:rPr>
              <a:t>43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depending on the technique.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Highlighted importance of S-box design and key length.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Inspired development of stronger cipher designs and evaluation techniques.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In conclusion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: the Differential Cryptanalysis attack made DES easier to crack, but not completely broken. It showed that theoretical weaknesses existed without immediately recovering the full key.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931825"/>
            <a:ext cx="6488347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Linear Cryptanalysis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05367"/>
            <a:ext cx="10541000" cy="4507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Linear cryptanalysis is a known-plaintext attack, meaning the attacker already knows some plaintexts and their matching ciphertexts.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The goal is to find simple linear (XOR-based) relationships between the plaintext bits, ciphertext bits, and key bits.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By spotting statistical patterns in these relationships, the attacker can make educated guesses about key bits.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3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In conclusion</a:t>
            </a: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: Linear cryptanalysis finds tiny mathematical patterns between input and output bits.</a:t>
            </a:r>
            <a:br>
              <a:rPr lang="en-US" sz="23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By counting how often those patterns appear, attackers can slowly guess parts of the secret key.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732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931825"/>
            <a:ext cx="6488347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Historical Significance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05367"/>
            <a:ext cx="10541000" cy="4355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Developed by Mitsuru Matsui in 1993, linear cryptanalysis was the first practical statistical attack that could analyze DES more efficiently than trying all keys by brute force.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Matsui showed that, with enough known plaintexts, it was possible to recover key bits and reduce the search space, proving that DES had small but real weaknesses.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This was a major breakthrough because, until then, DES was thought to be nearly unbreakable except by brute force.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Together with differential cryptanalysis, this attack changed how cryptographers evaluated ciphers, leading to more scientific and transparent testing methods.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These studies directly influenced the design of modern ciphers like AES, which were built to resist both differential and linear attacks.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934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333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How Linear Cryptanalysis 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7836"/>
            <a:ext cx="10541000" cy="4736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The attacker looks for a simple rule that connects one plaintext bit (P), one ciphertext bit (C), and one key bit (K).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Example of a rule:</a:t>
            </a:r>
            <a:br>
              <a:rPr lang="en-US" sz="23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P bit ⊕ C bit = K bit</a:t>
            </a:r>
            <a:br>
              <a:rPr lang="en-US" sz="23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(“⊕” means XOR — like checking if two bits are the same or different.)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The attacker tests this rule on many plaintext–ciphertext pairs (for example, millions of them).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If the rule is true a little more than half the time (like 52% instead of 50%), it means there’s a small bias — a clue about what the key bit might be.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By repeating this for different bits, the attacker can slowly guess parts of the secret key.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5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4591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Complexity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2650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To make these small biases statistically meaningful, the attacker needs about 2⁴³ known plaintext–ciphertext pairs.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That’s a huge number — not practical for ordinary attackers, but it proves that DES isn’t perfectly random.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The attack shows DES’s structure has slight linear patterns that can be mathematically exploited.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6746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627186"/>
            <a:ext cx="59363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Linear &amp; Differential Cryptanalysis: Theory vs Practice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6213"/>
            <a:ext cx="105410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latin typeface="Alexandria" charset="0"/>
              </a:rPr>
              <a:t>Did the attacks happen in theory? — Yes.</a:t>
            </a:r>
            <a:br>
              <a:rPr lang="en-US" sz="2300" b="1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Researchers demonstrated linear and differential cryptanalysis in papers and experiments. Those attacks proved DES had mathematical weaknesses.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b="1" dirty="0">
                <a:latin typeface="Alexandria" charset="0"/>
              </a:rPr>
              <a:t>Did attackers break DES in the real world because of those attacks? </a:t>
            </a:r>
            <a:r>
              <a:rPr lang="en-US" sz="2300" dirty="0">
                <a:latin typeface="Alexandria" charset="0"/>
              </a:rPr>
              <a:t>— Not exactly.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The linear/differential attacks were mostly academic tools that showed weaknesses but required huge amounts of data or computation, so they weren’t widely used by everyday criminals.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b="1" dirty="0">
                <a:latin typeface="Alexandria" charset="0"/>
              </a:rPr>
              <a:t>Was DES broken in practice anyway? </a:t>
            </a:r>
            <a:r>
              <a:rPr lang="en-US" sz="2300" dirty="0">
                <a:latin typeface="Alexandria" charset="0"/>
              </a:rPr>
              <a:t>— Yes — by brute force.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6071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Comparison: Differential vs Linear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3998" y="3935634"/>
            <a:ext cx="10541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Summary: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Differential = studies differences in outputs.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Linear = studies linear relationships between bits.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Both reduce brute-force effort but are mostly theoretical proofs of weakness, not real-world tools for breaking banking systems.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3E30592-E408-3447-B9C7-B1A6E93DC5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966312"/>
              </p:ext>
            </p:extLst>
          </p:nvPr>
        </p:nvGraphicFramePr>
        <p:xfrm>
          <a:off x="1135082" y="2062054"/>
          <a:ext cx="9802090" cy="1645920"/>
        </p:xfrm>
        <a:graphic>
          <a:graphicData uri="http://schemas.openxmlformats.org/drawingml/2006/table">
            <a:tbl>
              <a:tblPr/>
              <a:tblGrid>
                <a:gridCol w="1960418">
                  <a:extLst>
                    <a:ext uri="{9D8B030D-6E8A-4147-A177-3AD203B41FA5}">
                      <a16:colId xmlns:a16="http://schemas.microsoft.com/office/drawing/2014/main" val="321601006"/>
                    </a:ext>
                  </a:extLst>
                </a:gridCol>
                <a:gridCol w="1960418">
                  <a:extLst>
                    <a:ext uri="{9D8B030D-6E8A-4147-A177-3AD203B41FA5}">
                      <a16:colId xmlns:a16="http://schemas.microsoft.com/office/drawing/2014/main" val="3057426695"/>
                    </a:ext>
                  </a:extLst>
                </a:gridCol>
                <a:gridCol w="1960418">
                  <a:extLst>
                    <a:ext uri="{9D8B030D-6E8A-4147-A177-3AD203B41FA5}">
                      <a16:colId xmlns:a16="http://schemas.microsoft.com/office/drawing/2014/main" val="1232752133"/>
                    </a:ext>
                  </a:extLst>
                </a:gridCol>
                <a:gridCol w="1960418">
                  <a:extLst>
                    <a:ext uri="{9D8B030D-6E8A-4147-A177-3AD203B41FA5}">
                      <a16:colId xmlns:a16="http://schemas.microsoft.com/office/drawing/2014/main" val="2783337899"/>
                    </a:ext>
                  </a:extLst>
                </a:gridCol>
                <a:gridCol w="1960418">
                  <a:extLst>
                    <a:ext uri="{9D8B030D-6E8A-4147-A177-3AD203B41FA5}">
                      <a16:colId xmlns:a16="http://schemas.microsoft.com/office/drawing/2014/main" val="1619243216"/>
                    </a:ext>
                  </a:extLst>
                </a:gridCol>
              </a:tblGrid>
              <a:tr h="309703">
                <a:tc>
                  <a:txBody>
                    <a:bodyPr/>
                    <a:lstStyle/>
                    <a:p>
                      <a:r>
                        <a:rPr lang="en-US" b="1"/>
                        <a:t>Attack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Data Needed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Type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Reduction in Effort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Practicality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7986719"/>
                  </a:ext>
                </a:extLst>
              </a:tr>
              <a:tr h="541981">
                <a:tc>
                  <a:txBody>
                    <a:bodyPr/>
                    <a:lstStyle/>
                    <a:p>
                      <a:r>
                        <a:rPr lang="en-US"/>
                        <a:t>Differential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Chosen plaintext–ciphertext pairs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Non-linear differences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~2⁴⁷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Moderate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2554735"/>
                  </a:ext>
                </a:extLst>
              </a:tr>
              <a:tr h="541981">
                <a:tc>
                  <a:txBody>
                    <a:bodyPr/>
                    <a:lstStyle/>
                    <a:p>
                      <a:r>
                        <a:rPr lang="en-US"/>
                        <a:t>Linear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Known plaintext–ciphertext pairs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Linear equations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~2⁴³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Moderate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91113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5252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769690"/>
            <a:ext cx="700690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Beyond Math: Implementation &amp; Side‑Channel Attacks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88087"/>
            <a:ext cx="10541000" cy="4037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Even if DES’ mathematics are strong, real systems (hardware or software) can leak information.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These are side‑channel attacks: they use how a device computes (time, power, errors, etc.), not the cipher itself.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Important point: secure algorithm + insecure implementation = insecure system.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In conclusion: 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Protect both the algorithm and the device that runs it.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Side-channel and implementation attacks can affect any cryptographic algorithm, even the most modern ones like AES, RSA, or ECC.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Hardware Security Modules (HSMs) in banking use physical shielding and monitoring to prevent these attacks.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641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Timing Attacks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115550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 charset="0"/>
              </a:rPr>
              <a:t>Timing Attacks Measure how long encryption or decryption takes for different inputs.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 charset="0"/>
              </a:rPr>
              <a:t>Why it works: Some operations take slightly different time depending on secret data (e.g., branching on a key bit).</a:t>
            </a:r>
          </a:p>
          <a:p>
            <a:r>
              <a:rPr lang="en-US" sz="2100" dirty="0">
                <a:latin typeface="Alexandria" charset="0"/>
              </a:rPr>
              <a:t>Example: If processing a “1” bit takes longer than a “0” bit, many timing samples can reveal key bits.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100" dirty="0">
                <a:latin typeface="Alexandria" charset="0"/>
              </a:rPr>
              <a:t>If an attacker measures how long the program takes, they can guess the value of </a:t>
            </a:r>
            <a:r>
              <a:rPr lang="en-US" sz="2100" dirty="0" err="1">
                <a:latin typeface="Alexandria" charset="0"/>
              </a:rPr>
              <a:t>key_bit</a:t>
            </a:r>
            <a:r>
              <a:rPr lang="en-US" sz="2100" dirty="0">
                <a:latin typeface="Alexandria" charset="0"/>
              </a:rPr>
              <a:t>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100" dirty="0">
                <a:latin typeface="Alexandria" charset="0"/>
              </a:rPr>
              <a:t>Long time → key bit = 1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100" dirty="0">
                <a:latin typeface="Alexandria" charset="0"/>
              </a:rPr>
              <a:t>Short time → key bit = 0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100" dirty="0">
                <a:latin typeface="Alexandria" charset="0"/>
              </a:rPr>
              <a:t>That’s what “branching on a key bit” means: the program’s path changes depending on the key, and the time difference leaks information.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100" dirty="0">
                <a:latin typeface="Alexandria" charset="0"/>
              </a:rPr>
              <a:t>Think of it like a door that opens slower for some keys than others — by timing how long it takes, you can figure out which key it is.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833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Timing Attacks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269929"/>
            <a:ext cx="10541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Countermeasures: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Write constant‑time code (no data-dependent branches).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 fixed-latency algorithms or add carefully controlled noise.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Run sensitive operations in protected environments (HSMs).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Timing leaks are stealthy — they don’t require physical access, only the ability to measure response times.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791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82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Power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37647"/>
            <a:ext cx="10541000" cy="4499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Power Analysis: </a:t>
            </a:r>
            <a:r>
              <a:rPr lang="en-US" sz="2200" dirty="0">
                <a:latin typeface="Alexandria" charset="0"/>
              </a:rPr>
              <a:t>When a device encrypts data, it uses electricity.</a:t>
            </a: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The amount of power it uses can slightly change depending on the secret key and the data.</a:t>
            </a: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Example:</a:t>
            </a: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Suppose a device does a “1” operation with more electricity than a “0” operation.</a:t>
            </a: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By measuring the power while it encrypts many messages, an attacker can guess some key bits.</a:t>
            </a: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Types:</a:t>
            </a: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Simple Power Analysis (SPA): </a:t>
            </a:r>
            <a:r>
              <a:rPr lang="en-US" sz="2200" dirty="0">
                <a:latin typeface="Alexandria" charset="0"/>
              </a:rPr>
              <a:t>looks at one power trace and tries to see obvious patterns.</a:t>
            </a: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Differential Power Analysis (DPA): </a:t>
            </a:r>
            <a:r>
              <a:rPr lang="en-US" sz="2200" dirty="0">
                <a:latin typeface="Alexandria" charset="0"/>
              </a:rPr>
              <a:t>looks at many power traces and uses statistics to find tiny correlations with key bits.</a:t>
            </a:r>
          </a:p>
          <a:p>
            <a:pPr>
              <a:lnSpc>
                <a:spcPct val="120000"/>
              </a:lnSpc>
            </a:pPr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2104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Power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32649"/>
            <a:ext cx="10541000" cy="368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Countermeasures:</a:t>
            </a: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Masking:</a:t>
            </a:r>
            <a:r>
              <a:rPr lang="en-US" sz="2200" dirty="0">
                <a:latin typeface="Alexandria" charset="0"/>
              </a:rPr>
              <a:t> mix in random values so power patterns don’t match the real key.</a:t>
            </a: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Noise injection</a:t>
            </a:r>
            <a:r>
              <a:rPr lang="en-US" sz="2200" dirty="0">
                <a:latin typeface="Alexandria" charset="0"/>
              </a:rPr>
              <a:t>: add random electrical noise to hide patterns.</a:t>
            </a: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Hardware design: </a:t>
            </a:r>
            <a:r>
              <a:rPr lang="en-US" sz="2200" dirty="0">
                <a:latin typeface="Alexandria" charset="0"/>
              </a:rPr>
              <a:t>make the circuit use the same power for all operations so no patterns appear.</a:t>
            </a:r>
          </a:p>
          <a:p>
            <a:pPr>
              <a:lnSpc>
                <a:spcPct val="120000"/>
              </a:lnSpc>
            </a:pPr>
            <a:endParaRPr lang="en-US" sz="2200" dirty="0">
              <a:latin typeface="Alexandria" charset="0"/>
            </a:endParaRP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Countermeasures are like making all numbers use the same electricity, or adding fake electricity patterns to confuse the observer.</a:t>
            </a:r>
          </a:p>
          <a:p>
            <a:pPr>
              <a:lnSpc>
                <a:spcPct val="120000"/>
              </a:lnSpc>
            </a:pPr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9122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Fault Injection Attacks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11732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Fault Injection Attacks intentionally cause errors (faults) in the device during encryption and analyze incorrect outputs.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How the attack works </a:t>
            </a:r>
            <a:r>
              <a:rPr lang="en-US" sz="2200" dirty="0">
                <a:latin typeface="Alexandria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attacker runs an encryption on the target device while causing a controlled glitch (e.g., short voltage spike, clock glitch, or laser pulse).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device produces a faulty ciphertext instead of the correct one.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attacker compares the faulty ciphertext with a correct ciphertext for the same input.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difference often reveals information about the device’s internal state at the moment of the fault — and that can be used to recover subkeys or the full key.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1409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Fault Injection Attacks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11732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Why it works</a:t>
            </a:r>
            <a:r>
              <a:rPr lang="en-US" sz="2400" dirty="0">
                <a:latin typeface="Alexandria" charset="0"/>
              </a:rPr>
              <a:t>: Faults can expose internal state or cause predictable corruptions that reveal key bits.</a:t>
            </a:r>
          </a:p>
          <a:p>
            <a:r>
              <a:rPr lang="en-US" sz="2400" dirty="0">
                <a:latin typeface="Alexandria" charset="0"/>
              </a:rPr>
              <a:t>Example: One faulty encryption result plus a correct result can let the attacker solve for a subkey.</a:t>
            </a:r>
          </a:p>
          <a:p>
            <a:r>
              <a:rPr lang="en-US" sz="2400" b="1" dirty="0">
                <a:latin typeface="Alexandria" charset="0"/>
              </a:rPr>
              <a:t>Mitigations: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Redundancy: perform operations twice and compare results.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Error-detection: checksums, MACs, or consistency checks.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Tamper-detection: sensors that wipe keys if a physical attack is detected.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Slide note: Fault attacks require physical access or close proximity — higher effort but very powerful.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9523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Beyond DES – 3DES and Legacy Use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5726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9344"/>
            <a:ext cx="10541000" cy="1346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Why DES Became Obsolete?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56-bit key too short for modern processing power.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Vulnerable to multiple analytical and hardware attacks.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00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Beyond DES – 3DES and Legacy Use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5726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76212"/>
            <a:ext cx="1054100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Triple DES (3DES)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It applies DES three times in an Encrypt–Decrypt–Encrypt (EDE) sequence using 3 keys (K1, K2, K3).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 effective key length is 112 or 168 bits, making it much stronger than regular DES (56 bits).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It was designed as a temporary fix to extend DES’s life.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Still based on DES, so it’s slower and less efficient than modern algorithms.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Today: It’s largely phased out — most systems now use AES, which is faster, stronger, and supports larger block sizes (128-bit).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3DES is deprecated by major standards (like NIST) for new applications due to its performance limits and smaller block size.</a:t>
            </a:r>
            <a:endParaRPr lang="en-US" sz="24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5267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3DES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9203"/>
            <a:ext cx="10541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Encrypt with K1 → Cipher1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Decrypt Cipher1 with K2 → Cipher2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Encrypt Cipher2 with K3 → Final Cipher</a:t>
            </a:r>
            <a:br>
              <a:rPr lang="en-US" sz="2400" dirty="0">
                <a:latin typeface="Alexandria" charset="0"/>
              </a:rPr>
            </a:b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This “EDE” sequence balances backward compatibility with DES.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31809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3" y="639060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How attackers get ciphertext — brute-force enablers</a:t>
            </a:r>
            <a:endParaRPr lang="en-US" sz="3200" dirty="0">
              <a:solidFill>
                <a:prstClr val="black"/>
              </a:solidFill>
              <a:latin typeface="Alexandria" charset="0"/>
              <a:ea typeface="+mj-ea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736"/>
            <a:ext cx="10541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Stolen DBs or backups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Network capture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Exposed logs or debug endpoints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Compromised endpoints / malware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Insider theft or third-party breach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ATM/POS compromise or physical theft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Misconfigured cloud storage (public snapshots)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4993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4896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3" y="971568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Quick prevention steps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3351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44824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Protect keys with HSMs and never store keys alongside ciphertext.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 separate keys for environments (production, development/testing) and rotate keys regularly.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Avoid logging raw ciphertext where possible; redact or encrypt logs.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Harden endpoints &amp; servers; use EDR, malware detection, and patch promptly.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Limit and monitor privileged access (least privilege + auditing).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Secure cloud storage (S3 policies, remove public access, IAM least privilege).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 tokenization or format-preserving encryption for sensitive fields so raw ciphertext is less useful.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Monitor for unusual bulk data access and exfiltration patterns (IDS/UEBA).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Physical security for backups and anti-skimming controls for ATMs/POS.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18403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4896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3" y="639060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How attackers get chosen-plaintext  — </a:t>
            </a: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Differential Cryptanalysis </a:t>
            </a:r>
            <a:endParaRPr lang="en-US" sz="3200" dirty="0">
              <a:solidFill>
                <a:prstClr val="black"/>
              </a:solidFill>
              <a:latin typeface="Alexandria" charset="0"/>
              <a:ea typeface="+mj-ea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3351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741"/>
            <a:ext cx="10541000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Attacker has access to an API or a user account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Insider or compromised client/device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Test or development environment using real production keys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Client interfaces that accept flexible/custom requests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 shared or public “encryption channel” inside the 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Integration with an untrusted third party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Physical attacks or compromised input points (e.g., hacked ATMs)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60686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4896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3" y="971568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Quick prevention steps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3351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412958"/>
            <a:ext cx="10541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Don’t expose a public encryption service — restrict and authenticate all access to any encryption endpoints.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 separate keys for test/dev and production — never use production keys in non-production environments.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Log and monitor encryption interfaces; apply rate limits and IDS — detect unusual patterns and block abuse early.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9924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36623"/>
            <a:ext cx="10541000" cy="4227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DES: 64-bit block cipher using 56-bit key.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Main vulnerabilities: short key, predictable structure.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Brute-force feasible by late 1990s.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Differential and Linear Cryptanalysis reduced complexity of attacks.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Side-channel attacks target physical or timing leaks.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3DES extended DES’s life but is now deprecated.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Encryption must evolve with technology.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Strong key management and algorithm choice are vital for secure financial systems.</a:t>
            </a: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7056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2513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William Stallings, Cryptography and Network Security, 7th Ed., 2022.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Cyber Security Tools, 2022.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Computer Forensics &amp; Cyber Crime, 2021.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NIST SP 800-67 Rev. 2 (Recommendation for Triple-DES).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EFF Deep Crack Report (1998).</a:t>
            </a: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b394450a02145b8e89e0cc507a6f5f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7b5d1f7337f1b7fec2e38b4cf6307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1390658-675B-48F6-B307-5954EBCBA8BD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8121</TotalTime>
  <Words>4332</Words>
  <Application>Microsoft Macintosh PowerPoint</Application>
  <PresentationFormat>Widescreen</PresentationFormat>
  <Paragraphs>466</Paragraphs>
  <Slides>47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5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209</cp:revision>
  <dcterms:created xsi:type="dcterms:W3CDTF">2023-04-29T09:08:00Z</dcterms:created>
  <dcterms:modified xsi:type="dcterms:W3CDTF">2025-10-21T20:08:28Z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