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541" r:id="rId3"/>
    <p:sldId id="542" r:id="rId4"/>
    <p:sldId id="313" r:id="rId5"/>
    <p:sldId id="585" r:id="rId6"/>
    <p:sldId id="589" r:id="rId7"/>
    <p:sldId id="661" r:id="rId8"/>
    <p:sldId id="663" r:id="rId9"/>
    <p:sldId id="664" r:id="rId10"/>
    <p:sldId id="666" r:id="rId11"/>
    <p:sldId id="590" r:id="rId12"/>
    <p:sldId id="591" r:id="rId13"/>
    <p:sldId id="592" r:id="rId14"/>
    <p:sldId id="645" r:id="rId15"/>
    <p:sldId id="646" r:id="rId16"/>
    <p:sldId id="593" r:id="rId17"/>
    <p:sldId id="595" r:id="rId18"/>
    <p:sldId id="596" r:id="rId19"/>
    <p:sldId id="597" r:id="rId20"/>
    <p:sldId id="656" r:id="rId21"/>
    <p:sldId id="598" r:id="rId22"/>
    <p:sldId id="599" r:id="rId23"/>
    <p:sldId id="600" r:id="rId24"/>
    <p:sldId id="601" r:id="rId25"/>
    <p:sldId id="604" r:id="rId26"/>
    <p:sldId id="634" r:id="rId27"/>
    <p:sldId id="606" r:id="rId28"/>
    <p:sldId id="636" r:id="rId29"/>
    <p:sldId id="608" r:id="rId30"/>
    <p:sldId id="652" r:id="rId31"/>
    <p:sldId id="609" r:id="rId32"/>
    <p:sldId id="642" r:id="rId33"/>
    <p:sldId id="643" r:id="rId34"/>
    <p:sldId id="612" r:id="rId35"/>
    <p:sldId id="654" r:id="rId36"/>
    <p:sldId id="614" r:id="rId37"/>
    <p:sldId id="615" r:id="rId38"/>
    <p:sldId id="616" r:id="rId39"/>
    <p:sldId id="617" r:id="rId40"/>
    <p:sldId id="650" r:id="rId41"/>
    <p:sldId id="618" r:id="rId42"/>
    <p:sldId id="631" r:id="rId43"/>
    <p:sldId id="632" r:id="rId44"/>
    <p:sldId id="668" r:id="rId45"/>
    <p:sldId id="670" r:id="rId46"/>
    <p:sldId id="672" r:id="rId47"/>
    <p:sldId id="539" r:id="rId48"/>
    <p:sldId id="55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9"/>
            <p14:sldId id="661"/>
            <p14:sldId id="663"/>
            <p14:sldId id="664"/>
            <p14:sldId id="666"/>
            <p14:sldId id="590"/>
            <p14:sldId id="591"/>
            <p14:sldId id="592"/>
            <p14:sldId id="645"/>
            <p14:sldId id="646"/>
            <p14:sldId id="593"/>
            <p14:sldId id="595"/>
            <p14:sldId id="596"/>
            <p14:sldId id="597"/>
            <p14:sldId id="656"/>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668"/>
            <p14:sldId id="670"/>
            <p14:sldId id="67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p:scale>
          <a:sx n="62" d="100"/>
          <a:sy n="62" d="100"/>
        </p:scale>
        <p:origin x="804"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2173119"/>
            <a:ext cx="758537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 y="-43544"/>
            <a:ext cx="8247900"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24688" y="59789"/>
            <a:ext cx="388731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90457" flipV="1">
            <a:off x="-1614839" y="4512728"/>
            <a:ext cx="5573486" cy="23438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49485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54080" y="1564163"/>
            <a:ext cx="9543393" cy="632480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Benefits of AI in Project Procurement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658066" y="-29305"/>
            <a:ext cx="8305800" cy="1080183"/>
          </a:xfrm>
        </p:spPr>
        <p:txBody>
          <a:bodyPr rtlCol="0">
            <a:normAutofit/>
          </a:bodyPr>
          <a:lstStyle/>
          <a:p>
            <a:pPr algn="ctr">
              <a:defRPr/>
            </a:pPr>
            <a:r>
              <a:rPr lang="en-US" sz="3000" b="1" dirty="0">
                <a:solidFill>
                  <a:srgbClr val="00B0F0"/>
                </a:solidFill>
              </a:rPr>
              <a:t>Importance of Project Procurement Management</a:t>
            </a:r>
          </a:p>
        </p:txBody>
      </p:sp>
      <p:sp>
        <p:nvSpPr>
          <p:cNvPr id="13315" name="Rectangle 3"/>
          <p:cNvSpPr>
            <a:spLocks noGrp="1" noChangeArrowheads="1"/>
          </p:cNvSpPr>
          <p:nvPr>
            <p:ph idx="1"/>
          </p:nvPr>
        </p:nvSpPr>
        <p:spPr>
          <a:xfrm>
            <a:off x="96347" y="1229710"/>
            <a:ext cx="12273737" cy="5309202"/>
          </a:xfrm>
        </p:spPr>
        <p:txBody>
          <a:bodyPr rtlCol="0">
            <a:noAutofit/>
          </a:bodyPr>
          <a:lstStyle/>
          <a:p>
            <a:pPr>
              <a:buNone/>
            </a:pPr>
            <a:r>
              <a:rPr lang="en-US" b="1" dirty="0">
                <a:solidFill>
                  <a:srgbClr val="00B0F0"/>
                </a:solidFill>
              </a:rPr>
              <a:t>Project Procurement Management</a:t>
            </a:r>
            <a:r>
              <a:rPr lang="en-US" dirty="0"/>
              <a:t> </a:t>
            </a:r>
          </a:p>
          <a:p>
            <a:r>
              <a:rPr lang="en-US" dirty="0"/>
              <a:t>Is important because it ensures that a project acquires the necessary goods, services, and resources from external suppliers in a timely, cost-effective, and quality-assured manner. Effective procurement management contributes significantly to project success.</a:t>
            </a:r>
          </a:p>
          <a:p>
            <a:pPr>
              <a:buNone/>
            </a:pPr>
            <a:r>
              <a:rPr lang="en-US" b="1" dirty="0">
                <a:solidFill>
                  <a:srgbClr val="00B0F0"/>
                </a:solidFill>
              </a:rPr>
              <a:t>Effective Project Procurement Management:</a:t>
            </a:r>
          </a:p>
          <a:p>
            <a:pPr>
              <a:buFont typeface="Arial" panose="020B0604020202020204" pitchFamily="34" charset="0"/>
              <a:buChar char="•"/>
            </a:pPr>
            <a:r>
              <a:rPr lang="en-US" dirty="0"/>
              <a:t>Ensures the right resources are available at the right time. </a:t>
            </a:r>
          </a:p>
          <a:p>
            <a:pPr>
              <a:buFont typeface="Arial" panose="020B0604020202020204" pitchFamily="34" charset="0"/>
              <a:buChar char="•"/>
            </a:pPr>
            <a:r>
              <a:rPr lang="en-US" dirty="0"/>
              <a:t>Reduces costs and procurement risks. </a:t>
            </a:r>
          </a:p>
          <a:p>
            <a:pPr>
              <a:buFont typeface="Arial" panose="020B0604020202020204" pitchFamily="34" charset="0"/>
              <a:buChar char="•"/>
            </a:pPr>
            <a:r>
              <a:rPr lang="en-US" dirty="0"/>
              <a:t>Improves quality and supplier performance. </a:t>
            </a:r>
          </a:p>
          <a:p>
            <a:pPr>
              <a:buFont typeface="Arial" panose="020B0604020202020204" pitchFamily="34" charset="0"/>
              <a:buChar char="•"/>
            </a:pPr>
            <a:r>
              <a:rPr lang="en-US" dirty="0"/>
              <a:t>Ensures compliance with contracts and regulations. </a:t>
            </a:r>
          </a:p>
          <a:p>
            <a:pPr>
              <a:buFont typeface="Arial" panose="020B0604020202020204" pitchFamily="34" charset="0"/>
              <a:buChar char="•"/>
            </a:pPr>
            <a:r>
              <a:rPr lang="en-US" dirty="0"/>
              <a:t>Supports the successful completion of projects within scope, schedule, and budget.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791211" y="780019"/>
            <a:ext cx="13302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189480" y="171403"/>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180431" y="1155869"/>
            <a:ext cx="11440160" cy="5253572"/>
          </a:xfrm>
        </p:spPr>
        <p:txBody>
          <a:bodyPr rtlCol="0">
            <a:noAutofit/>
          </a:bodyPr>
          <a:lstStyle/>
          <a:p>
            <a:pPr>
              <a:buNone/>
            </a:pPr>
            <a:r>
              <a:rPr lang="en-US" b="1" dirty="0">
                <a:solidFill>
                  <a:srgbClr val="00B0F0"/>
                </a:solidFill>
              </a:rPr>
              <a:t>What Went Wrong in Procurement</a:t>
            </a:r>
          </a:p>
          <a:p>
            <a:pPr>
              <a:buNone/>
            </a:pPr>
            <a:r>
              <a:rPr lang="en-US" sz="2400" dirty="0"/>
              <a:t>These are the problems or weaknesses that occurred during the procurement process:</a:t>
            </a:r>
          </a:p>
          <a:p>
            <a:pPr>
              <a:buFont typeface="Arial" panose="020B0604020202020204" pitchFamily="34" charset="0"/>
              <a:buChar char="•"/>
            </a:pPr>
            <a:r>
              <a:rPr lang="en-US" sz="2400" b="1" dirty="0"/>
              <a:t>Poor planning</a:t>
            </a:r>
            <a:r>
              <a:rPr lang="en-US" sz="2400" dirty="0"/>
              <a:t> or unclear specifications. </a:t>
            </a:r>
          </a:p>
          <a:p>
            <a:pPr>
              <a:buFont typeface="Arial" panose="020B0604020202020204" pitchFamily="34" charset="0"/>
              <a:buChar char="•"/>
            </a:pPr>
            <a:r>
              <a:rPr lang="en-US" sz="2400" b="1" dirty="0"/>
              <a:t>Supplier delays</a:t>
            </a:r>
            <a:r>
              <a:rPr lang="en-US" sz="2400" dirty="0"/>
              <a:t>, causing project schedule overruns. </a:t>
            </a:r>
          </a:p>
          <a:p>
            <a:pPr>
              <a:buFont typeface="Arial" panose="020B0604020202020204" pitchFamily="34" charset="0"/>
              <a:buChar char="•"/>
            </a:pPr>
            <a:r>
              <a:rPr lang="en-US" sz="2400" b="1" dirty="0"/>
              <a:t>Budget overruns</a:t>
            </a:r>
            <a:r>
              <a:rPr lang="en-US" sz="2400" dirty="0"/>
              <a:t> due to unexpected costs or poor cost estimation. </a:t>
            </a:r>
          </a:p>
          <a:p>
            <a:pPr>
              <a:buFont typeface="Arial" panose="020B0604020202020204" pitchFamily="34" charset="0"/>
              <a:buChar char="•"/>
            </a:pPr>
            <a:r>
              <a:rPr lang="en-US" sz="2400" b="1" dirty="0"/>
              <a:t>Low-quality goods or services</a:t>
            </a:r>
            <a:r>
              <a:rPr lang="en-US" sz="2400" dirty="0"/>
              <a:t> received from suppliers. </a:t>
            </a:r>
          </a:p>
          <a:p>
            <a:pPr>
              <a:buFont typeface="Arial" panose="020B0604020202020204" pitchFamily="34" charset="0"/>
              <a:buChar char="•"/>
            </a:pPr>
            <a:r>
              <a:rPr lang="en-US" sz="2400" b="1" dirty="0"/>
              <a:t>Poor supplier performance</a:t>
            </a:r>
            <a:r>
              <a:rPr lang="en-US" sz="2400" dirty="0"/>
              <a:t> or contract non-compliance. </a:t>
            </a:r>
          </a:p>
          <a:p>
            <a:pPr>
              <a:buFont typeface="Arial" panose="020B0604020202020204" pitchFamily="34" charset="0"/>
              <a:buChar char="•"/>
            </a:pPr>
            <a:r>
              <a:rPr lang="en-US" sz="2400" b="1" dirty="0"/>
              <a:t>Communication breakdowns</a:t>
            </a:r>
            <a:r>
              <a:rPr lang="en-US" sz="2400" dirty="0"/>
              <a:t> between buyers and suppliers. </a:t>
            </a:r>
          </a:p>
          <a:p>
            <a:pPr>
              <a:buFont typeface="Arial" panose="020B0604020202020204" pitchFamily="34" charset="0"/>
              <a:buChar char="•"/>
            </a:pPr>
            <a:r>
              <a:rPr lang="en-US" sz="2400" b="1" dirty="0"/>
              <a:t>Inadequate supplier evaluation</a:t>
            </a:r>
            <a:r>
              <a:rPr lang="en-US" sz="2400" dirty="0"/>
              <a:t>, leading to selecting unsuitable vendors. </a:t>
            </a:r>
          </a:p>
          <a:p>
            <a:pPr>
              <a:buFont typeface="Arial" panose="020B0604020202020204" pitchFamily="34" charset="0"/>
              <a:buChar char="•"/>
            </a:pPr>
            <a:r>
              <a:rPr lang="en-US" sz="2400" b="1" dirty="0"/>
              <a:t>Procurement policy violations</a:t>
            </a:r>
            <a:r>
              <a:rPr lang="en-US" sz="2400" dirty="0"/>
              <a:t> or lack of compliance. </a:t>
            </a:r>
          </a:p>
          <a:p>
            <a:pPr>
              <a:buFont typeface="Arial" panose="020B0604020202020204" pitchFamily="34" charset="0"/>
              <a:buChar char="•"/>
            </a:pPr>
            <a:r>
              <a:rPr lang="en-US" sz="2400" b="1" dirty="0"/>
              <a:t>Incomplete documentation</a:t>
            </a:r>
            <a:r>
              <a:rPr lang="en-US" sz="2400" dirty="0"/>
              <a:t>, making audits and tracking difficult. </a:t>
            </a:r>
          </a:p>
          <a:p>
            <a:pPr>
              <a:buFont typeface="Arial" panose="020B0604020202020204" pitchFamily="34" charset="0"/>
              <a:buChar char="•"/>
            </a:pPr>
            <a:r>
              <a:rPr lang="en-US" sz="2400" b="1" dirty="0"/>
              <a:t>Supply chain disruptions</a:t>
            </a:r>
            <a:r>
              <a:rPr lang="en-US" sz="2400" dirty="0"/>
              <a:t>, such as shortages, transportation issues, or geopolitical events.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755120" y="1050878"/>
            <a:ext cx="1586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971352"/>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54065-1B4F-36D3-2CC4-2FFD12EA04DA}"/>
            </a:ext>
          </a:extLst>
        </p:cNvPr>
        <p:cNvGrpSpPr/>
        <p:nvPr/>
      </p:nvGrpSpPr>
      <p:grpSpPr>
        <a:xfrm>
          <a:off x="0" y="0"/>
          <a:ext cx="0" cy="0"/>
          <a:chOff x="0" y="0"/>
          <a:chExt cx="0" cy="0"/>
        </a:xfrm>
      </p:grpSpPr>
      <p:sp>
        <p:nvSpPr>
          <p:cNvPr id="17410" name="Title 1">
            <a:extLst>
              <a:ext uri="{FF2B5EF4-FFF2-40B4-BE49-F238E27FC236}">
                <a16:creationId xmlns:a16="http://schemas.microsoft.com/office/drawing/2014/main" id="{C2E89142-F562-54D6-3617-FEF6E5431802}"/>
              </a:ext>
            </a:extLst>
          </p:cNvPr>
          <p:cNvSpPr>
            <a:spLocks noGrp="1"/>
          </p:cNvSpPr>
          <p:nvPr>
            <p:ph type="title"/>
          </p:nvPr>
        </p:nvSpPr>
        <p:spPr>
          <a:xfrm>
            <a:off x="1886051" y="25974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a:extLst>
              <a:ext uri="{FF2B5EF4-FFF2-40B4-BE49-F238E27FC236}">
                <a16:creationId xmlns:a16="http://schemas.microsoft.com/office/drawing/2014/main" id="{21898F4D-46C8-79CF-1792-5E13434C1121}"/>
              </a:ext>
            </a:extLst>
          </p:cNvPr>
          <p:cNvSpPr>
            <a:spLocks noGrp="1"/>
          </p:cNvSpPr>
          <p:nvPr>
            <p:ph idx="1"/>
          </p:nvPr>
        </p:nvSpPr>
        <p:spPr>
          <a:xfrm>
            <a:off x="180430" y="1320432"/>
            <a:ext cx="11717043" cy="5401043"/>
          </a:xfrm>
        </p:spPr>
        <p:txBody>
          <a:bodyPr rtlCol="0">
            <a:noAutofit/>
          </a:bodyPr>
          <a:lstStyle/>
          <a:p>
            <a:pPr algn="just">
              <a:defRPr/>
            </a:pPr>
            <a:r>
              <a:rPr lang="en-US" b="1" dirty="0"/>
              <a:t>Companies often change their minds about procurement;</a:t>
            </a:r>
            <a:r>
              <a:rPr lang="en-US" dirty="0"/>
              <a:t>                    </a:t>
            </a:r>
          </a:p>
          <a:p>
            <a:pPr marL="0" indent="0" algn="just">
              <a:buNone/>
              <a:defRPr/>
            </a:pPr>
            <a:endParaRPr lang="en-US" b="1" dirty="0">
              <a:solidFill>
                <a:srgbClr val="00B0F0"/>
              </a:solidFill>
            </a:endParaRPr>
          </a:p>
          <a:p>
            <a:pPr marL="0" indent="0" algn="just">
              <a:buNone/>
              <a:defRPr/>
            </a:pPr>
            <a:r>
              <a:rPr lang="en-US" b="1" dirty="0">
                <a:solidFill>
                  <a:srgbClr val="00B0F0"/>
                </a:solidFill>
              </a:rPr>
              <a:t>For example</a:t>
            </a:r>
            <a:r>
              <a:rPr lang="en-US" dirty="0"/>
              <a:t>, </a:t>
            </a:r>
            <a:r>
              <a:rPr lang="en-US" b="1" dirty="0"/>
              <a:t>JPMorgan</a:t>
            </a:r>
            <a:r>
              <a:rPr lang="en-US" dirty="0"/>
              <a:t>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a:extLst>
              <a:ext uri="{FF2B5EF4-FFF2-40B4-BE49-F238E27FC236}">
                <a16:creationId xmlns:a16="http://schemas.microsoft.com/office/drawing/2014/main" id="{5BB84A18-40F9-416A-1E72-5922B58A315D}"/>
              </a:ext>
            </a:extLst>
          </p:cNvPr>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898ACDF7-C05B-1CFF-D3A6-53D3F1B1C061}"/>
              </a:ext>
            </a:extLst>
          </p:cNvPr>
          <p:cNvSpPr/>
          <p:nvPr/>
        </p:nvSpPr>
        <p:spPr>
          <a:xfrm>
            <a:off x="11897472" y="1050878"/>
            <a:ext cx="14443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2B2DF25-C124-0B31-29F3-F11CDD2DDE7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72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881D1-5A3F-297B-500E-B64A052AB346}"/>
            </a:ext>
          </a:extLst>
        </p:cNvPr>
        <p:cNvGrpSpPr/>
        <p:nvPr/>
      </p:nvGrpSpPr>
      <p:grpSpPr>
        <a:xfrm>
          <a:off x="0" y="0"/>
          <a:ext cx="0" cy="0"/>
          <a:chOff x="0" y="0"/>
          <a:chExt cx="0" cy="0"/>
        </a:xfrm>
      </p:grpSpPr>
      <p:sp>
        <p:nvSpPr>
          <p:cNvPr id="17410" name="Rectangle 2">
            <a:extLst>
              <a:ext uri="{FF2B5EF4-FFF2-40B4-BE49-F238E27FC236}">
                <a16:creationId xmlns:a16="http://schemas.microsoft.com/office/drawing/2014/main" id="{DFFF264C-F7B1-3E34-C5B6-83BABE7B9052}"/>
              </a:ext>
            </a:extLst>
          </p:cNvPr>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a:extLst>
              <a:ext uri="{FF2B5EF4-FFF2-40B4-BE49-F238E27FC236}">
                <a16:creationId xmlns:a16="http://schemas.microsoft.com/office/drawing/2014/main" id="{AF62FE89-CEBE-B42B-B237-239E9B487972}"/>
              </a:ext>
            </a:extLst>
          </p:cNvPr>
          <p:cNvSpPr>
            <a:spLocks noGrp="1" noChangeArrowheads="1"/>
          </p:cNvSpPr>
          <p:nvPr>
            <p:ph idx="1"/>
          </p:nvPr>
        </p:nvSpPr>
        <p:spPr>
          <a:xfrm>
            <a:off x="180430" y="1082850"/>
            <a:ext cx="12224929" cy="5147413"/>
          </a:xfrm>
        </p:spPr>
        <p:txBody>
          <a:bodyPr>
            <a:noAutofit/>
          </a:bodyPr>
          <a:lstStyle/>
          <a:p>
            <a:r>
              <a:rPr lang="en-US" b="1" dirty="0">
                <a:solidFill>
                  <a:srgbClr val="00B0F0"/>
                </a:solidFill>
              </a:rPr>
              <a:t>What Went Right in Procurement</a:t>
            </a:r>
          </a:p>
          <a:p>
            <a:r>
              <a:rPr lang="en-US" sz="2600" dirty="0"/>
              <a:t>These are the strengths and successful practices during the procurement process:</a:t>
            </a:r>
          </a:p>
          <a:p>
            <a:r>
              <a:rPr lang="en-US" sz="2600" b="1" dirty="0"/>
              <a:t>Clear procurement planning</a:t>
            </a:r>
            <a:r>
              <a:rPr lang="en-US" sz="2600" dirty="0"/>
              <a:t> and well-defined requirements. </a:t>
            </a:r>
          </a:p>
          <a:p>
            <a:r>
              <a:rPr lang="en-US" sz="2600" b="1" dirty="0"/>
              <a:t>Competitive supplier selection</a:t>
            </a:r>
            <a:r>
              <a:rPr lang="en-US" sz="2600" dirty="0"/>
              <a:t> resulting in the best value for money. </a:t>
            </a:r>
          </a:p>
          <a:p>
            <a:r>
              <a:rPr lang="en-US" sz="2600" b="1" dirty="0"/>
              <a:t>Strong supplier relationships</a:t>
            </a:r>
            <a:r>
              <a:rPr lang="en-US" sz="2600" dirty="0"/>
              <a:t> and effective communication. </a:t>
            </a:r>
          </a:p>
          <a:p>
            <a:r>
              <a:rPr lang="en-US" sz="2600" b="1" dirty="0"/>
              <a:t>Timely delivery</a:t>
            </a:r>
            <a:r>
              <a:rPr lang="en-US" sz="2600" dirty="0"/>
              <a:t> of goods or services. </a:t>
            </a:r>
          </a:p>
          <a:p>
            <a:r>
              <a:rPr lang="en-US" sz="2600" b="1" dirty="0"/>
              <a:t>Procurement completed within budget</a:t>
            </a:r>
            <a:r>
              <a:rPr lang="en-US" sz="2600" dirty="0"/>
              <a:t>. </a:t>
            </a:r>
          </a:p>
          <a:p>
            <a:r>
              <a:rPr lang="en-US" sz="2600" b="1" dirty="0"/>
              <a:t>High-quality products or services</a:t>
            </a:r>
            <a:r>
              <a:rPr lang="en-US" sz="2600" dirty="0"/>
              <a:t> meeting specifications. </a:t>
            </a:r>
          </a:p>
          <a:p>
            <a:r>
              <a:rPr lang="en-US" sz="2600" b="1" dirty="0"/>
              <a:t>Compliance</a:t>
            </a:r>
            <a:r>
              <a:rPr lang="en-US" sz="2600" dirty="0"/>
              <a:t> with procurement policies and regulations. </a:t>
            </a:r>
          </a:p>
          <a:p>
            <a:r>
              <a:rPr lang="en-US" sz="2600" b="1" dirty="0"/>
              <a:t>Effective contract management</a:t>
            </a:r>
            <a:r>
              <a:rPr lang="en-US" sz="2600" dirty="0"/>
              <a:t>, reducing disputes and ensuring supplier performance. </a:t>
            </a:r>
          </a:p>
          <a:p>
            <a:r>
              <a:rPr lang="en-US" sz="2600" b="1" dirty="0"/>
              <a:t>Accurate documentation and record-keeping</a:t>
            </a:r>
            <a:r>
              <a:rPr lang="en-US" sz="2600" dirty="0"/>
              <a:t>. </a:t>
            </a:r>
          </a:p>
          <a:p>
            <a:r>
              <a:rPr lang="en-US" sz="2600" b="1" dirty="0"/>
              <a:t>Good risk management</a:t>
            </a:r>
            <a:r>
              <a:rPr lang="en-US" sz="2600" dirty="0"/>
              <a:t>, preventing supply disruptions.</a:t>
            </a:r>
          </a:p>
        </p:txBody>
      </p:sp>
      <p:sp>
        <p:nvSpPr>
          <p:cNvPr id="6" name="Slide Number Placeholder 5">
            <a:extLst>
              <a:ext uri="{FF2B5EF4-FFF2-40B4-BE49-F238E27FC236}">
                <a16:creationId xmlns:a16="http://schemas.microsoft.com/office/drawing/2014/main" id="{6AF94788-EF26-D7A3-039E-E8B44A4F56A3}"/>
              </a:ext>
            </a:extLst>
          </p:cNvPr>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6B890088-D45C-AA76-B608-B0C4915E751A}"/>
              </a:ext>
            </a:extLst>
          </p:cNvPr>
          <p:cNvSpPr/>
          <p:nvPr/>
        </p:nvSpPr>
        <p:spPr>
          <a:xfrm>
            <a:off x="11760200" y="997117"/>
            <a:ext cx="1988009" cy="57243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B95A423-2431-95B4-9CAD-1B377E0970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917591"/>
          </a:xfrm>
          <a:prstGeom prst="rect">
            <a:avLst/>
          </a:prstGeom>
        </p:spPr>
      </p:pic>
    </p:spTree>
    <p:extLst>
      <p:ext uri="{BB962C8B-B14F-4D97-AF65-F5344CB8AC3E}">
        <p14:creationId xmlns:p14="http://schemas.microsoft.com/office/powerpoint/2010/main" val="2287209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1E5B9-6125-51AD-D483-C525EE6AA32D}"/>
            </a:ext>
          </a:extLst>
        </p:cNvPr>
        <p:cNvGrpSpPr/>
        <p:nvPr/>
      </p:nvGrpSpPr>
      <p:grpSpPr>
        <a:xfrm>
          <a:off x="0" y="0"/>
          <a:ext cx="0" cy="0"/>
          <a:chOff x="0" y="0"/>
          <a:chExt cx="0" cy="0"/>
        </a:xfrm>
      </p:grpSpPr>
      <p:sp>
        <p:nvSpPr>
          <p:cNvPr id="17410" name="Rectangle 2">
            <a:extLst>
              <a:ext uri="{FF2B5EF4-FFF2-40B4-BE49-F238E27FC236}">
                <a16:creationId xmlns:a16="http://schemas.microsoft.com/office/drawing/2014/main" id="{559615C2-F95E-5E39-EEE5-69DBD0A72D9B}"/>
              </a:ext>
            </a:extLst>
          </p:cNvPr>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a:extLst>
              <a:ext uri="{FF2B5EF4-FFF2-40B4-BE49-F238E27FC236}">
                <a16:creationId xmlns:a16="http://schemas.microsoft.com/office/drawing/2014/main" id="{201441A0-F952-30B7-2065-E21650536D93}"/>
              </a:ext>
            </a:extLst>
          </p:cNvPr>
          <p:cNvSpPr>
            <a:spLocks noGrp="1" noChangeArrowheads="1"/>
          </p:cNvSpPr>
          <p:nvPr>
            <p:ph idx="1"/>
          </p:nvPr>
        </p:nvSpPr>
        <p:spPr>
          <a:xfrm>
            <a:off x="180431" y="1755616"/>
            <a:ext cx="1163485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a:extLst>
              <a:ext uri="{FF2B5EF4-FFF2-40B4-BE49-F238E27FC236}">
                <a16:creationId xmlns:a16="http://schemas.microsoft.com/office/drawing/2014/main" id="{99309DD0-3669-506F-3543-58E1FDE7FC16}"/>
              </a:ext>
            </a:extLst>
          </p:cNvPr>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95446144-6AFA-387A-03D1-7BAB064D4F73}"/>
              </a:ext>
            </a:extLst>
          </p:cNvPr>
          <p:cNvSpPr/>
          <p:nvPr/>
        </p:nvSpPr>
        <p:spPr>
          <a:xfrm>
            <a:off x="11897474" y="997117"/>
            <a:ext cx="144433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5BE6DA7-442C-04B0-CE3C-C63AE962D96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9815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1F007-EA61-04EC-D512-073453C321C2}"/>
            </a:ext>
          </a:extLst>
        </p:cNvPr>
        <p:cNvGrpSpPr/>
        <p:nvPr/>
      </p:nvGrpSpPr>
      <p:grpSpPr>
        <a:xfrm>
          <a:off x="0" y="0"/>
          <a:ext cx="0" cy="0"/>
          <a:chOff x="0" y="0"/>
          <a:chExt cx="0" cy="0"/>
        </a:xfrm>
      </p:grpSpPr>
      <p:sp>
        <p:nvSpPr>
          <p:cNvPr id="17410" name="Rectangle 2">
            <a:extLst>
              <a:ext uri="{FF2B5EF4-FFF2-40B4-BE49-F238E27FC236}">
                <a16:creationId xmlns:a16="http://schemas.microsoft.com/office/drawing/2014/main" id="{AB594C81-48BB-0A9C-0C9D-D954F7581176}"/>
              </a:ext>
            </a:extLst>
          </p:cNvPr>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Lessons Learned</a:t>
            </a:r>
          </a:p>
        </p:txBody>
      </p:sp>
      <p:sp>
        <p:nvSpPr>
          <p:cNvPr id="17411" name="Rectangle 3">
            <a:extLst>
              <a:ext uri="{FF2B5EF4-FFF2-40B4-BE49-F238E27FC236}">
                <a16:creationId xmlns:a16="http://schemas.microsoft.com/office/drawing/2014/main" id="{498FD9A1-8A67-09F6-7220-0276DC29E9C5}"/>
              </a:ext>
            </a:extLst>
          </p:cNvPr>
          <p:cNvSpPr>
            <a:spLocks noGrp="1" noChangeArrowheads="1"/>
          </p:cNvSpPr>
          <p:nvPr>
            <p:ph idx="1"/>
          </p:nvPr>
        </p:nvSpPr>
        <p:spPr>
          <a:xfrm>
            <a:off x="121920" y="1580888"/>
            <a:ext cx="11948160" cy="4572000"/>
          </a:xfrm>
        </p:spPr>
        <p:txBody>
          <a:bodyPr/>
          <a:lstStyle/>
          <a:p>
            <a:pPr>
              <a:buNone/>
            </a:pPr>
            <a:r>
              <a:rPr lang="en-US" b="1" dirty="0">
                <a:solidFill>
                  <a:srgbClr val="00B0F0"/>
                </a:solidFill>
              </a:rPr>
              <a:t>After reviewing what went right and what went wrong, organizations should:</a:t>
            </a:r>
          </a:p>
          <a:p>
            <a:pPr>
              <a:buNone/>
            </a:pPr>
            <a:endParaRPr lang="en-US" b="1" dirty="0">
              <a:solidFill>
                <a:srgbClr val="00B0F0"/>
              </a:solidFill>
            </a:endParaRPr>
          </a:p>
          <a:p>
            <a:pPr>
              <a:buFont typeface="Arial" panose="020B0604020202020204" pitchFamily="34" charset="0"/>
              <a:buChar char="•"/>
            </a:pPr>
            <a:r>
              <a:rPr lang="en-US" dirty="0"/>
              <a:t>Improve procurement planning and forecasting. </a:t>
            </a:r>
          </a:p>
          <a:p>
            <a:pPr>
              <a:buFont typeface="Arial" panose="020B0604020202020204" pitchFamily="34" charset="0"/>
              <a:buChar char="•"/>
            </a:pPr>
            <a:r>
              <a:rPr lang="en-US" dirty="0"/>
              <a:t>Strengthen supplier evaluation and selection criteria. </a:t>
            </a:r>
          </a:p>
          <a:p>
            <a:pPr>
              <a:buFont typeface="Arial" panose="020B0604020202020204" pitchFamily="34" charset="0"/>
              <a:buChar char="•"/>
            </a:pPr>
            <a:r>
              <a:rPr lang="en-US" dirty="0"/>
              <a:t>Enhance communication with suppliers and stakeholders. </a:t>
            </a:r>
          </a:p>
          <a:p>
            <a:pPr>
              <a:buFont typeface="Arial" panose="020B0604020202020204" pitchFamily="34" charset="0"/>
              <a:buChar char="•"/>
            </a:pPr>
            <a:r>
              <a:rPr lang="en-US" dirty="0"/>
              <a:t>Monitor supplier performance continuously. </a:t>
            </a:r>
          </a:p>
          <a:p>
            <a:pPr>
              <a:buFont typeface="Arial" panose="020B0604020202020204" pitchFamily="34" charset="0"/>
              <a:buChar char="•"/>
            </a:pPr>
            <a:r>
              <a:rPr lang="en-US" dirty="0"/>
              <a:t>Update procurement policies and procedures based on lessons learned. </a:t>
            </a:r>
          </a:p>
          <a:p>
            <a:pPr>
              <a:buFont typeface="Arial" panose="020B0604020202020204" pitchFamily="34" charset="0"/>
              <a:buChar char="•"/>
            </a:pPr>
            <a:r>
              <a:rPr lang="en-US" dirty="0"/>
              <a:t>Develop contingency plans to reduce future procurement risks.</a:t>
            </a:r>
          </a:p>
        </p:txBody>
      </p:sp>
      <p:sp>
        <p:nvSpPr>
          <p:cNvPr id="6" name="Slide Number Placeholder 5">
            <a:extLst>
              <a:ext uri="{FF2B5EF4-FFF2-40B4-BE49-F238E27FC236}">
                <a16:creationId xmlns:a16="http://schemas.microsoft.com/office/drawing/2014/main" id="{797C05B7-AA7E-25B3-4603-82FCDFCE9E6D}"/>
              </a:ext>
            </a:extLst>
          </p:cNvPr>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582DC304-97A1-575D-3076-D3A6D227D986}"/>
              </a:ext>
            </a:extLst>
          </p:cNvPr>
          <p:cNvSpPr/>
          <p:nvPr/>
        </p:nvSpPr>
        <p:spPr>
          <a:xfrm>
            <a:off x="11927840" y="997117"/>
            <a:ext cx="14139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F68842D-923D-E4E0-DD1A-C2F421F3568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2511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180431" y="1720631"/>
            <a:ext cx="11532108"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866652" y="1050878"/>
            <a:ext cx="136646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180431" y="1844675"/>
            <a:ext cx="1179576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976191" y="1155869"/>
            <a:ext cx="18457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626520" y="216794"/>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180432" y="1209628"/>
            <a:ext cx="11625488" cy="5241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03153DAF-9E44-460A-14B3-629E35F96104}"/>
              </a:ext>
            </a:extLst>
          </p:cNvPr>
          <p:cNvSpPr/>
          <p:nvPr/>
        </p:nvSpPr>
        <p:spPr>
          <a:xfrm>
            <a:off x="11887200" y="1050878"/>
            <a:ext cx="1454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180431" y="1585434"/>
            <a:ext cx="11385433" cy="4952309"/>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endParaRPr lang="en-US" altLang="en-US" dirty="0"/>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653520" y="1050878"/>
            <a:ext cx="1688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180432" y="1421405"/>
            <a:ext cx="11351168" cy="5071281"/>
          </a:xfrm>
        </p:spPr>
        <p:txBody>
          <a:bodyPr>
            <a:noAutofit/>
          </a:bodyPr>
          <a:lstStyle/>
          <a:p>
            <a:pPr algn="just">
              <a:lnSpc>
                <a:spcPct val="90000"/>
              </a:lnSpc>
              <a:buFont typeface="Monotype Sorts" pitchFamily="2" charset="2"/>
              <a:buNone/>
            </a:pPr>
            <a:r>
              <a:rPr lang="en-US" altLang="en-US" b="1" dirty="0">
                <a:solidFill>
                  <a:srgbClr val="00B0F0"/>
                </a:solidFill>
              </a:rPr>
              <a:t>Solicitation (or tendering)</a:t>
            </a:r>
            <a:r>
              <a:rPr lang="en-US" altLang="en-US" dirty="0">
                <a:solidFill>
                  <a:srgbClr val="00B0F0"/>
                </a:solidFill>
              </a:rPr>
              <a:t> </a:t>
            </a:r>
            <a:r>
              <a:rPr lang="en-US" altLang="en-US"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dirty="0"/>
              <a:t>A bidders’ conference or similar meeting between the buyer and the prospective sellers can help clarify the buyer’s expectations.</a:t>
            </a:r>
          </a:p>
          <a:p>
            <a:pPr algn="just">
              <a:lnSpc>
                <a:spcPct val="90000"/>
              </a:lnSpc>
            </a:pPr>
            <a:endParaRPr lang="en-US" altLang="en-US" dirty="0"/>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531599" y="1050878"/>
            <a:ext cx="181021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274320" y="1887231"/>
            <a:ext cx="11079480"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427118" y="1050878"/>
            <a:ext cx="1914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294640" y="1730642"/>
            <a:ext cx="110591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90215" y="1784350"/>
            <a:ext cx="12011569"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B0F0"/>
                </a:solidFill>
              </a:rPr>
              <a:t>$800/day</a:t>
            </a:r>
            <a:r>
              <a:rPr lang="en-US" altLang="en-US" dirty="0"/>
              <a:t>; to purchase the item, the cost is </a:t>
            </a:r>
            <a:r>
              <a:rPr lang="en-US" altLang="en-US" b="1" dirty="0">
                <a:solidFill>
                  <a:srgbClr val="00B0F0"/>
                </a:solidFill>
              </a:rPr>
              <a:t>$12,000 </a:t>
            </a:r>
            <a:r>
              <a:rPr lang="en-US" altLang="en-US" dirty="0"/>
              <a:t>plus a daily operational cost of </a:t>
            </a:r>
            <a:r>
              <a:rPr lang="en-US" altLang="en-US" b="1" dirty="0">
                <a:solidFill>
                  <a:srgbClr val="00B0F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2011568" y="1050878"/>
            <a:ext cx="13302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325120" y="1579570"/>
            <a:ext cx="10754587"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B0F0"/>
                </a:solidFill>
              </a:rPr>
              <a:t>d</a:t>
            </a:r>
            <a:r>
              <a:rPr lang="en-US" dirty="0"/>
              <a:t> be the number of days to use the item:</a:t>
            </a:r>
          </a:p>
          <a:p>
            <a:pPr lvl="1" algn="just">
              <a:buNone/>
              <a:defRPr/>
            </a:pPr>
            <a:r>
              <a:rPr lang="en-US" sz="2800" b="1" dirty="0">
                <a:solidFill>
                  <a:srgbClr val="00B0F0"/>
                </a:solidFill>
              </a:rPr>
              <a:t>$12,000 + $400d = $800d</a:t>
            </a:r>
          </a:p>
          <a:p>
            <a:pPr lvl="1" algn="just">
              <a:buNone/>
              <a:defRPr/>
            </a:pPr>
            <a:r>
              <a:rPr lang="en-US" sz="2800" dirty="0"/>
              <a:t>Subtracting $400d from both sides, you get:</a:t>
            </a:r>
          </a:p>
          <a:p>
            <a:pPr lvl="1" algn="just">
              <a:buNone/>
              <a:defRPr/>
            </a:pPr>
            <a:r>
              <a:rPr lang="en-US" sz="2800" b="1" dirty="0">
                <a:solidFill>
                  <a:srgbClr val="00B0F0"/>
                </a:solidFill>
              </a:rPr>
              <a:t>$12,000 = $400d</a:t>
            </a:r>
          </a:p>
          <a:p>
            <a:pPr lvl="1" algn="just">
              <a:buNone/>
              <a:defRPr/>
            </a:pPr>
            <a:r>
              <a:rPr lang="en-US" sz="2800" dirty="0"/>
              <a:t>Dividing both sides by </a:t>
            </a:r>
            <a:r>
              <a:rPr lang="en-US" sz="2800" b="1" dirty="0">
                <a:solidFill>
                  <a:srgbClr val="00B0F0"/>
                </a:solidFill>
              </a:rPr>
              <a:t>$400</a:t>
            </a:r>
            <a:r>
              <a:rPr lang="en-US" sz="2800" dirty="0"/>
              <a:t>, you get:</a:t>
            </a:r>
          </a:p>
          <a:p>
            <a:pPr lvl="1" algn="just">
              <a:buNone/>
              <a:defRPr/>
            </a:pPr>
            <a:r>
              <a:rPr lang="en-US" sz="2800" b="1" dirty="0">
                <a:solidFill>
                  <a:srgbClr val="00B0F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AF521-1012-BCA9-74EB-A0A79E42B236}"/>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596232B9-6C53-EEA6-2CD7-BF2B2080AAF0}"/>
              </a:ext>
            </a:extLst>
          </p:cNvPr>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a:extLst>
              <a:ext uri="{FF2B5EF4-FFF2-40B4-BE49-F238E27FC236}">
                <a16:creationId xmlns:a16="http://schemas.microsoft.com/office/drawing/2014/main" id="{CCE2188D-9BF2-2CF7-7C1D-C33054FA7DB0}"/>
              </a:ext>
            </a:extLst>
          </p:cNvPr>
          <p:cNvSpPr>
            <a:spLocks noGrp="1" noChangeArrowheads="1"/>
          </p:cNvSpPr>
          <p:nvPr>
            <p:ph idx="1"/>
          </p:nvPr>
        </p:nvSpPr>
        <p:spPr>
          <a:xfrm>
            <a:off x="180431" y="1747355"/>
            <a:ext cx="11330849"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a:extLst>
              <a:ext uri="{FF2B5EF4-FFF2-40B4-BE49-F238E27FC236}">
                <a16:creationId xmlns:a16="http://schemas.microsoft.com/office/drawing/2014/main" id="{FCB1948E-769E-EE70-2092-B437C801BB73}"/>
              </a:ext>
            </a:extLst>
          </p:cNvPr>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0BF12AF1-7551-D227-5D8E-C022B38A7D08}"/>
              </a:ext>
            </a:extLst>
          </p:cNvPr>
          <p:cNvSpPr/>
          <p:nvPr/>
        </p:nvSpPr>
        <p:spPr>
          <a:xfrm>
            <a:off x="11650894" y="1050878"/>
            <a:ext cx="16909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F95A2A89-5CE7-5241-1153-647B0BB9C74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89960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180431" y="1357037"/>
            <a:ext cx="11310529" cy="5257800"/>
          </a:xfrm>
        </p:spPr>
        <p:txBody>
          <a:bodyPr>
            <a:noAutofit/>
          </a:bodyPr>
          <a:lstStyle/>
          <a:p>
            <a:pPr marL="457200" indent="-457200" algn="just"/>
            <a:r>
              <a:rPr lang="en-US" altLang="en-US" dirty="0"/>
              <a:t>Different types of contracts can be used in different situations</a:t>
            </a:r>
          </a:p>
          <a:p>
            <a:pPr marL="569913" indent="-455613" algn="just"/>
            <a:r>
              <a:rPr lang="en-US" altLang="en-US" b="1" dirty="0">
                <a:solidFill>
                  <a:srgbClr val="00B0F0"/>
                </a:solidFill>
              </a:rPr>
              <a:t>Fixed price </a:t>
            </a:r>
            <a:r>
              <a:rPr lang="en-US" altLang="en-US" dirty="0">
                <a:solidFill>
                  <a:srgbClr val="00B0F0"/>
                </a:solidFill>
              </a:rPr>
              <a:t>or</a:t>
            </a:r>
            <a:r>
              <a:rPr lang="en-US" altLang="en-US" b="1" dirty="0">
                <a:solidFill>
                  <a:srgbClr val="00B0F0"/>
                </a:solidFill>
              </a:rPr>
              <a:t> lump sum</a:t>
            </a:r>
            <a:r>
              <a:rPr lang="en-US" altLang="en-US" dirty="0">
                <a:solidFill>
                  <a:srgbClr val="00B0F0"/>
                </a:solidFill>
              </a:rPr>
              <a:t> </a:t>
            </a:r>
            <a:r>
              <a:rPr lang="en-US" altLang="en-US" b="1" dirty="0">
                <a:solidFill>
                  <a:srgbClr val="00B0F0"/>
                </a:solidFill>
              </a:rPr>
              <a:t>contracts</a:t>
            </a:r>
            <a:r>
              <a:rPr lang="en-US" altLang="en-US" dirty="0"/>
              <a:t>: involve a fixed total price for a well-defined product or service</a:t>
            </a:r>
          </a:p>
          <a:p>
            <a:pPr marL="569913" indent="-455613" algn="just"/>
            <a:r>
              <a:rPr lang="en-US" altLang="en-US" b="1" dirty="0">
                <a:solidFill>
                  <a:srgbClr val="00B0F0"/>
                </a:solidFill>
              </a:rPr>
              <a:t>Cost reimbursable</a:t>
            </a:r>
            <a:r>
              <a:rPr lang="en-US" altLang="en-US" dirty="0">
                <a:solidFill>
                  <a:srgbClr val="00B0F0"/>
                </a:solidFill>
              </a:rPr>
              <a:t> </a:t>
            </a:r>
            <a:r>
              <a:rPr lang="en-US" altLang="en-US" b="1" dirty="0">
                <a:solidFill>
                  <a:srgbClr val="00B0F0"/>
                </a:solidFill>
              </a:rPr>
              <a:t>contracts</a:t>
            </a:r>
            <a:r>
              <a:rPr lang="en-US" altLang="en-US" dirty="0"/>
              <a:t>: involve payment to the seller for direct and indirect costs</a:t>
            </a:r>
          </a:p>
          <a:p>
            <a:pPr marL="569913" indent="-455613" algn="just"/>
            <a:r>
              <a:rPr lang="en-US" altLang="en-US" b="1" dirty="0">
                <a:solidFill>
                  <a:srgbClr val="00B0F0"/>
                </a:solidFill>
              </a:rPr>
              <a:t>Time and material</a:t>
            </a:r>
            <a:r>
              <a:rPr lang="en-US" altLang="en-US" dirty="0">
                <a:solidFill>
                  <a:srgbClr val="00B0F0"/>
                </a:solidFill>
              </a:rPr>
              <a:t> </a:t>
            </a:r>
            <a:r>
              <a:rPr lang="en-US" altLang="en-US" b="1" dirty="0">
                <a:solidFill>
                  <a:srgbClr val="00B0F0"/>
                </a:solidFill>
              </a:rPr>
              <a:t>contracts</a:t>
            </a:r>
            <a:r>
              <a:rPr lang="en-US" altLang="en-US" dirty="0"/>
              <a:t>: hybrid of both fixed price and cost reimbursable contracts, often used by consultants</a:t>
            </a:r>
          </a:p>
          <a:p>
            <a:pPr marL="569913" indent="-455613" algn="just"/>
            <a:r>
              <a:rPr lang="en-US" altLang="en-US" b="1" dirty="0">
                <a:solidFill>
                  <a:srgbClr val="00B0F0"/>
                </a:solidFill>
              </a:rPr>
              <a:t>Unit price</a:t>
            </a:r>
            <a:r>
              <a:rPr lang="en-US" altLang="en-US" dirty="0">
                <a:solidFill>
                  <a:srgbClr val="00B0F0"/>
                </a:solidFill>
              </a:rPr>
              <a:t> </a:t>
            </a:r>
            <a:r>
              <a:rPr lang="en-US" altLang="en-US" b="1" dirty="0">
                <a:solidFill>
                  <a:srgbClr val="00B0F0"/>
                </a:solidFill>
              </a:rPr>
              <a:t>contracts</a:t>
            </a:r>
            <a:r>
              <a:rPr lang="en-US" altLang="en-US"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724640" y="1050878"/>
            <a:ext cx="1617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254000" y="1483360"/>
            <a:ext cx="11308080" cy="4809271"/>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600" b="1" dirty="0"/>
              <a:t>     </a:t>
            </a:r>
            <a:r>
              <a:rPr lang="en-US" sz="26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205778" y="1584960"/>
            <a:ext cx="11376621" cy="4202015"/>
          </a:xfrm>
        </p:spPr>
        <p:txBody>
          <a:bodyPr rtlCol="0">
            <a:normAutofit lnSpcReduction="10000"/>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endParaRPr lang="en-US" dirty="0"/>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endParaRPr lang="en-US" dirty="0"/>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686967" y="1050878"/>
            <a:ext cx="165484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160" y="1296514"/>
            <a:ext cx="10607040" cy="532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C3210670-2278-0522-3410-6F1DF8C4BC48}"/>
              </a:ext>
            </a:extLst>
          </p:cNvPr>
          <p:cNvSpPr/>
          <p:nvPr/>
        </p:nvSpPr>
        <p:spPr>
          <a:xfrm>
            <a:off x="11206479" y="1296514"/>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180432" y="1599561"/>
            <a:ext cx="11564528"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744959" y="1040718"/>
            <a:ext cx="18796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640080" y="1460060"/>
            <a:ext cx="1074928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2226980198"/>
              </p:ext>
            </p:extLst>
          </p:nvPr>
        </p:nvGraphicFramePr>
        <p:xfrm>
          <a:off x="640080" y="1460061"/>
          <a:ext cx="10749280" cy="4832570"/>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640080" y="1460061"/>
                        <a:ext cx="10749280" cy="4832570"/>
                      </a:xfrm>
                      <a:prstGeom prst="rect">
                        <a:avLst/>
                      </a:prstGeom>
                      <a:noFill/>
                      <a:ln>
                        <a:noFill/>
                      </a:ln>
                      <a:effectLst/>
                    </p:spPr>
                  </p:pic>
                </p:oleObj>
              </mc:Fallback>
            </mc:AlternateContent>
          </a:graphicData>
        </a:graphic>
      </p:graphicFrame>
      <p:sp>
        <p:nvSpPr>
          <p:cNvPr id="2" name="Rectangle: Rounded Corners 1">
            <a:extLst>
              <a:ext uri="{FF2B5EF4-FFF2-40B4-BE49-F238E27FC236}">
                <a16:creationId xmlns:a16="http://schemas.microsoft.com/office/drawing/2014/main" id="{718D07DC-CE16-E5EC-26AB-C78EDA642400}"/>
              </a:ext>
            </a:extLst>
          </p:cNvPr>
          <p:cNvSpPr/>
          <p:nvPr/>
        </p:nvSpPr>
        <p:spPr>
          <a:xfrm>
            <a:off x="1155192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180431" y="1311275"/>
            <a:ext cx="11412129"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734801" y="1061038"/>
            <a:ext cx="1767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57200" y="1600200"/>
            <a:ext cx="1052576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2390140" y="79526"/>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856169153"/>
              </p:ext>
            </p:extLst>
          </p:nvPr>
        </p:nvGraphicFramePr>
        <p:xfrm>
          <a:off x="792480" y="1615149"/>
          <a:ext cx="1032256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10322560" cy="4732762"/>
                      </a:xfrm>
                      <a:prstGeom prst="rect">
                        <a:avLst/>
                      </a:prstGeom>
                      <a:noFill/>
                      <a:ln>
                        <a:noFill/>
                      </a:ln>
                      <a:effectLst/>
                    </p:spPr>
                  </p:pic>
                </p:oleObj>
              </mc:Fallback>
            </mc:AlternateContent>
          </a:graphicData>
        </a:graphic>
      </p:graphicFrame>
      <p:sp>
        <p:nvSpPr>
          <p:cNvPr id="2" name="Rectangle: Rounded Corners 1">
            <a:extLst>
              <a:ext uri="{FF2B5EF4-FFF2-40B4-BE49-F238E27FC236}">
                <a16:creationId xmlns:a16="http://schemas.microsoft.com/office/drawing/2014/main" id="{B4931A81-097A-7F5C-F724-A21EDFDF5B78}"/>
              </a:ext>
            </a:extLst>
          </p:cNvPr>
          <p:cNvSpPr/>
          <p:nvPr/>
        </p:nvSpPr>
        <p:spPr>
          <a:xfrm>
            <a:off x="11521440" y="1395602"/>
            <a:ext cx="173822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314960" y="1651849"/>
            <a:ext cx="11038839"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490959" y="110730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497839" y="1456659"/>
            <a:ext cx="10833009"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31" y="2349211"/>
            <a:ext cx="10833009"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422289" y="1233758"/>
            <a:ext cx="19195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355600" y="1735987"/>
            <a:ext cx="11501119"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527917" y="1050878"/>
            <a:ext cx="18138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180431" y="1361440"/>
            <a:ext cx="11881430" cy="4829591"/>
          </a:xfrm>
        </p:spPr>
        <p:txBody>
          <a:bodyPr>
            <a:normAutofit/>
          </a:bodyPr>
          <a:lstStyle/>
          <a:p>
            <a:pPr algn="just">
              <a:lnSpc>
                <a:spcPct val="90000"/>
              </a:lnSpc>
              <a:buFont typeface="Monotype Sorts" pitchFamily="2" charset="2"/>
              <a:buNone/>
            </a:pPr>
            <a:r>
              <a:rPr lang="en-US" altLang="en-US" dirty="0"/>
              <a:t>Once buyers receive proposals, they must select a vendor or decide to</a:t>
            </a:r>
          </a:p>
          <a:p>
            <a:pPr algn="just">
              <a:lnSpc>
                <a:spcPct val="90000"/>
              </a:lnSpc>
              <a:buFont typeface="Monotype Sorts" pitchFamily="2" charset="2"/>
              <a:buNone/>
            </a:pPr>
            <a:r>
              <a:rPr lang="en-US" altLang="en-US" dirty="0"/>
              <a:t>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a:t>
            </a:r>
          </a:p>
          <a:p>
            <a:pPr algn="just">
              <a:lnSpc>
                <a:spcPct val="90000"/>
              </a:lnSpc>
              <a:buFont typeface="Monotype Sorts" pitchFamily="2" charset="2"/>
              <a:buNone/>
            </a:pPr>
            <a:r>
              <a:rPr lang="en-US" altLang="en-US" dirty="0"/>
              <a:t>selecting vendors.</a:t>
            </a:r>
          </a:p>
          <a:p>
            <a:pPr algn="just">
              <a:lnSpc>
                <a:spcPct val="90000"/>
              </a:lnSpc>
              <a:buFont typeface="Monotype Sorts" pitchFamily="2" charset="2"/>
              <a:buNone/>
            </a:pPr>
            <a:r>
              <a:rPr lang="en-US" altLang="en-US" dirty="0"/>
              <a:t>Buyers often create a “short list”.</a:t>
            </a: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435137" y="1061038"/>
            <a:ext cx="220131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180431" y="1644431"/>
            <a:ext cx="1151372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marL="0" indent="0" algn="just">
              <a:lnSpc>
                <a:spcPct val="90000"/>
              </a:lnSpc>
              <a:buNone/>
            </a:pP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694160" y="1155869"/>
            <a:ext cx="1686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850880"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180431" y="1444100"/>
            <a:ext cx="11381649"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663680" y="1050878"/>
            <a:ext cx="16781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254000" y="1501556"/>
            <a:ext cx="10952479"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180431" y="1784350"/>
            <a:ext cx="11173369"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546606"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264160" y="1575909"/>
            <a:ext cx="112979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562080" y="1050878"/>
            <a:ext cx="17797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264160" y="1524000"/>
            <a:ext cx="11440160"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704320" y="8476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294640" y="1524000"/>
            <a:ext cx="1122680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633200"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400" b="1" dirty="0">
                <a:solidFill>
                  <a:srgbClr val="00B0F0"/>
                </a:solidFill>
              </a:rPr>
              <a:t>Conclusion</a:t>
            </a:r>
          </a:p>
        </p:txBody>
      </p:sp>
      <p:sp>
        <p:nvSpPr>
          <p:cNvPr id="29699" name="Rectangle 3"/>
          <p:cNvSpPr>
            <a:spLocks noGrp="1" noChangeArrowheads="1"/>
          </p:cNvSpPr>
          <p:nvPr>
            <p:ph type="body" idx="1"/>
          </p:nvPr>
        </p:nvSpPr>
        <p:spPr>
          <a:xfrm>
            <a:off x="180431" y="1458652"/>
            <a:ext cx="11381649" cy="4952309"/>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694160"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400" b="1" dirty="0">
                <a:solidFill>
                  <a:srgbClr val="00B0F0"/>
                </a:solidFill>
              </a:rPr>
              <a:t>Conclusion</a:t>
            </a:r>
          </a:p>
        </p:txBody>
      </p:sp>
      <p:sp>
        <p:nvSpPr>
          <p:cNvPr id="30723" name="Rectangle 3"/>
          <p:cNvSpPr>
            <a:spLocks noGrp="1" noChangeArrowheads="1"/>
          </p:cNvSpPr>
          <p:nvPr>
            <p:ph type="body" idx="1"/>
          </p:nvPr>
        </p:nvSpPr>
        <p:spPr>
          <a:xfrm>
            <a:off x="180431" y="1501556"/>
            <a:ext cx="11532108" cy="4791075"/>
          </a:xfrm>
        </p:spPr>
        <p:txBody>
          <a:bodyPr>
            <a:noAutofit/>
          </a:bodyPr>
          <a:lstStyle/>
          <a:p>
            <a:pPr algn="just">
              <a:lnSpc>
                <a:spcPct val="90000"/>
              </a:lnSpc>
              <a:buFont typeface="Monotype Sorts" pitchFamily="2" charset="2"/>
              <a:buNone/>
            </a:pPr>
            <a:r>
              <a:rPr lang="en-US" altLang="en-US" dirty="0"/>
              <a:t>The following guidelines can help can assist in preparing proposals, contracts and administrative procedures:</a:t>
            </a:r>
          </a:p>
          <a:p>
            <a:pPr algn="just">
              <a:lnSpc>
                <a:spcPct val="90000"/>
              </a:lnSpc>
              <a:buFont typeface="Monotype Sorts" pitchFamily="2" charset="2"/>
              <a:buNone/>
            </a:pPr>
            <a:endParaRPr lang="en-US" altLang="en-US" dirty="0"/>
          </a:p>
          <a:p>
            <a:pPr lvl="1" algn="just">
              <a:lnSpc>
                <a:spcPct val="90000"/>
              </a:lnSpc>
            </a:pPr>
            <a:r>
              <a:rPr lang="en-US" altLang="en-US" sz="2800" dirty="0"/>
              <a:t>Use </a:t>
            </a:r>
            <a:r>
              <a:rPr lang="en-US" altLang="en-US" sz="2800" b="1" dirty="0">
                <a:solidFill>
                  <a:srgbClr val="00B0F0"/>
                </a:solidFill>
              </a:rPr>
              <a:t>checklists</a:t>
            </a:r>
            <a:r>
              <a:rPr lang="en-US" altLang="en-US" sz="2800" dirty="0"/>
              <a:t> and </a:t>
            </a:r>
            <a:r>
              <a:rPr lang="en-US" altLang="en-US" sz="2800" b="1" dirty="0">
                <a:solidFill>
                  <a:srgbClr val="00B0F0"/>
                </a:solidFill>
              </a:rPr>
              <a:t>templates</a:t>
            </a:r>
            <a:r>
              <a:rPr lang="en-US" altLang="en-US" sz="2800" dirty="0"/>
              <a:t> where appropriate.</a:t>
            </a:r>
          </a:p>
          <a:p>
            <a:pPr lvl="1" algn="just">
              <a:lnSpc>
                <a:spcPct val="90000"/>
              </a:lnSpc>
            </a:pPr>
            <a:r>
              <a:rPr lang="en-US" altLang="en-US" sz="2800" b="1" dirty="0">
                <a:solidFill>
                  <a:srgbClr val="00B0F0"/>
                </a:solidFill>
              </a:rPr>
              <a:t>Evaluate risks </a:t>
            </a:r>
            <a:r>
              <a:rPr lang="en-US" altLang="en-US" sz="2800" dirty="0"/>
              <a:t>by reference to suggested contract provisions where appropriate.</a:t>
            </a:r>
          </a:p>
          <a:p>
            <a:pPr lvl="1" algn="just">
              <a:lnSpc>
                <a:spcPct val="90000"/>
              </a:lnSpc>
            </a:pPr>
            <a:r>
              <a:rPr lang="en-US" altLang="en-US" sz="2800" dirty="0"/>
              <a:t>All major proposals and contracts, and contracts with questionable provisions, should be </a:t>
            </a:r>
            <a:r>
              <a:rPr lang="en-US" altLang="en-US" sz="2800" dirty="0">
                <a:solidFill>
                  <a:schemeClr val="tx2"/>
                </a:solidFill>
              </a:rPr>
              <a:t>reviewed by a </a:t>
            </a:r>
            <a:r>
              <a:rPr lang="en-US" altLang="en-US" sz="2800" b="1" dirty="0">
                <a:solidFill>
                  <a:srgbClr val="00B0F0"/>
                </a:solidFill>
              </a:rPr>
              <a:t>contract law expert</a:t>
            </a:r>
            <a:r>
              <a:rPr lang="en-US" altLang="en-US" sz="2800" dirty="0">
                <a:solidFill>
                  <a:srgbClr val="00B0F0"/>
                </a:solidFill>
              </a:rPr>
              <a:t>.</a:t>
            </a:r>
          </a:p>
          <a:p>
            <a:pPr lvl="1" algn="just">
              <a:lnSpc>
                <a:spcPct val="90000"/>
              </a:lnSpc>
            </a:pPr>
            <a:r>
              <a:rPr lang="en-US" altLang="en-US" sz="2800" b="1" dirty="0">
                <a:solidFill>
                  <a:srgbClr val="00B0F0"/>
                </a:solidFill>
              </a:rPr>
              <a:t>Appropriate pricing</a:t>
            </a:r>
            <a:r>
              <a:rPr lang="en-US" altLang="en-US" sz="2800" dirty="0">
                <a:solidFill>
                  <a:srgbClr val="00B0F0"/>
                </a:solidFill>
              </a:rPr>
              <a:t> </a:t>
            </a:r>
            <a:r>
              <a:rPr lang="en-US" altLang="en-US" sz="2800" dirty="0"/>
              <a:t>and/or </a:t>
            </a:r>
            <a:r>
              <a:rPr lang="en-US" altLang="en-US" sz="2800" b="1" dirty="0">
                <a:solidFill>
                  <a:srgbClr val="00B0F0"/>
                </a:solidFill>
              </a:rPr>
              <a:t>insuring of risk</a:t>
            </a:r>
            <a:r>
              <a:rPr lang="en-US" altLang="en-US" sz="2800" dirty="0">
                <a:solidFill>
                  <a:srgbClr val="00B0F0"/>
                </a:solidFill>
              </a:rPr>
              <a:t> </a:t>
            </a:r>
            <a:r>
              <a:rPr lang="en-US" altLang="en-US" sz="2800" dirty="0"/>
              <a:t>under the contract.</a:t>
            </a:r>
          </a:p>
          <a:p>
            <a:pPr lvl="1" algn="just">
              <a:lnSpc>
                <a:spcPct val="90000"/>
              </a:lnSpc>
            </a:pPr>
            <a:r>
              <a:rPr lang="en-US" altLang="en-US" sz="2800" b="1" dirty="0">
                <a:solidFill>
                  <a:srgbClr val="00B0F0"/>
                </a:solidFill>
              </a:rPr>
              <a:t>Periodic review, improvement</a:t>
            </a:r>
            <a:r>
              <a:rPr lang="en-US" altLang="en-US" sz="2800" dirty="0">
                <a:solidFill>
                  <a:srgbClr val="00B0F0"/>
                </a:solidFill>
              </a:rPr>
              <a:t> </a:t>
            </a:r>
            <a:r>
              <a:rPr lang="en-US" altLang="en-US" sz="2800" dirty="0">
                <a:solidFill>
                  <a:schemeClr val="tx2"/>
                </a:solidFill>
              </a:rPr>
              <a:t>and </a:t>
            </a:r>
            <a:r>
              <a:rPr lang="en-US" altLang="en-US" sz="2800" b="1" dirty="0">
                <a:solidFill>
                  <a:srgbClr val="00B0F0"/>
                </a:solidFill>
              </a:rPr>
              <a:t>updating</a:t>
            </a:r>
            <a:r>
              <a:rPr lang="en-US" altLang="en-US" sz="2800" dirty="0"/>
              <a:t> of contract preparation and administration procedures.</a:t>
            </a: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815280" y="1050878"/>
            <a:ext cx="152652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9A8D8-110D-523E-66A7-A3A2EE6669AE}"/>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88327DE1-DA61-C4FA-F5A3-BD8528356B1C}"/>
              </a:ext>
            </a:extLst>
          </p:cNvPr>
          <p:cNvSpPr>
            <a:spLocks noGrp="1" noChangeArrowheads="1"/>
          </p:cNvSpPr>
          <p:nvPr>
            <p:ph type="title"/>
          </p:nvPr>
        </p:nvSpPr>
        <p:spPr>
          <a:xfrm>
            <a:off x="2514172" y="67060"/>
            <a:ext cx="9557963" cy="717784"/>
          </a:xfrm>
        </p:spPr>
        <p:txBody>
          <a:bodyPr>
            <a:noAutofit/>
          </a:bodyPr>
          <a:lstStyle/>
          <a:p>
            <a:pPr algn="ctr"/>
            <a:br>
              <a:rPr lang="en-GB" altLang="en-US" sz="3200" b="1" dirty="0">
                <a:solidFill>
                  <a:srgbClr val="00B0F0"/>
                </a:solidFill>
              </a:rPr>
            </a:br>
            <a:r>
              <a:rPr lang="en-US" sz="3200" b="1" dirty="0">
                <a:solidFill>
                  <a:srgbClr val="00B0F0"/>
                </a:solidFill>
              </a:rPr>
              <a:t>Benefits of AI in Project Procurement Management</a:t>
            </a:r>
            <a:endParaRPr lang="en-US" altLang="en-US" sz="3200" b="1" dirty="0">
              <a:solidFill>
                <a:srgbClr val="00B0F0"/>
              </a:solidFill>
            </a:endParaRPr>
          </a:p>
        </p:txBody>
      </p:sp>
      <p:sp>
        <p:nvSpPr>
          <p:cNvPr id="30723" name="Rectangle 3">
            <a:extLst>
              <a:ext uri="{FF2B5EF4-FFF2-40B4-BE49-F238E27FC236}">
                <a16:creationId xmlns:a16="http://schemas.microsoft.com/office/drawing/2014/main" id="{43DBD037-1B4A-5989-5D48-8D2A554BC9BD}"/>
              </a:ext>
            </a:extLst>
          </p:cNvPr>
          <p:cNvSpPr>
            <a:spLocks noGrp="1" noChangeArrowheads="1"/>
          </p:cNvSpPr>
          <p:nvPr>
            <p:ph type="body" idx="1"/>
          </p:nvPr>
        </p:nvSpPr>
        <p:spPr>
          <a:xfrm>
            <a:off x="87964" y="1596190"/>
            <a:ext cx="12210203" cy="4791075"/>
          </a:xfrm>
        </p:spPr>
        <p:txBody>
          <a:bodyPr>
            <a:noAutofit/>
          </a:bodyPr>
          <a:lstStyle/>
          <a:p>
            <a:pPr>
              <a:buFont typeface="Arial" panose="020B0604020202020204" pitchFamily="34" charset="0"/>
              <a:buChar char="•"/>
            </a:pPr>
            <a:r>
              <a:rPr lang="en-US" sz="2700" b="1" dirty="0">
                <a:solidFill>
                  <a:srgbClr val="00B0F0"/>
                </a:solidFill>
              </a:rPr>
              <a:t>Improved Decision-Making</a:t>
            </a:r>
            <a:r>
              <a:rPr lang="en-US" sz="2700" dirty="0">
                <a:solidFill>
                  <a:srgbClr val="00B0F0"/>
                </a:solidFill>
              </a:rPr>
              <a:t> </a:t>
            </a:r>
            <a:r>
              <a:rPr lang="en-US" sz="2700" dirty="0"/>
              <a:t>AI analyzes large volumes of procurement data and provides accurate recommendations for supplier selection and purchasing decisions. </a:t>
            </a:r>
          </a:p>
          <a:p>
            <a:pPr>
              <a:buFont typeface="Arial" panose="020B0604020202020204" pitchFamily="34" charset="0"/>
              <a:buChar char="•"/>
            </a:pPr>
            <a:r>
              <a:rPr lang="en-US" sz="2700" b="1" dirty="0">
                <a:solidFill>
                  <a:srgbClr val="00B0F0"/>
                </a:solidFill>
              </a:rPr>
              <a:t>Cost Reduction</a:t>
            </a:r>
            <a:r>
              <a:rPr lang="en-US" sz="2700" dirty="0">
                <a:solidFill>
                  <a:srgbClr val="00B0F0"/>
                </a:solidFill>
              </a:rPr>
              <a:t> </a:t>
            </a:r>
            <a:r>
              <a:rPr lang="en-US" sz="2700" dirty="0"/>
              <a:t>AI identifies cost-saving opportunities, optimizes purchasing decisions, and reduces unnecessary spending. </a:t>
            </a:r>
          </a:p>
          <a:p>
            <a:pPr>
              <a:buFont typeface="Arial" panose="020B0604020202020204" pitchFamily="34" charset="0"/>
              <a:buChar char="•"/>
            </a:pPr>
            <a:r>
              <a:rPr lang="en-US" sz="2700" b="1" dirty="0">
                <a:solidFill>
                  <a:srgbClr val="00B0F0"/>
                </a:solidFill>
              </a:rPr>
              <a:t>Faster Procurement Processes</a:t>
            </a:r>
            <a:r>
              <a:rPr lang="en-US" sz="2700" dirty="0">
                <a:solidFill>
                  <a:srgbClr val="00B0F0"/>
                </a:solidFill>
              </a:rPr>
              <a:t> </a:t>
            </a:r>
            <a:r>
              <a:rPr lang="en-US" sz="2700" dirty="0"/>
              <a:t>Automation reduces manual tasks such as preparing purchase orders, processing invoices, and approving procurement requests. </a:t>
            </a:r>
          </a:p>
          <a:p>
            <a:pPr>
              <a:buFont typeface="Arial" panose="020B0604020202020204" pitchFamily="34" charset="0"/>
              <a:buChar char="•"/>
            </a:pPr>
            <a:r>
              <a:rPr lang="en-US" sz="2700" b="1" dirty="0">
                <a:solidFill>
                  <a:srgbClr val="00B0F0"/>
                </a:solidFill>
              </a:rPr>
              <a:t>Better Supplier Selection</a:t>
            </a:r>
            <a:r>
              <a:rPr lang="en-US" sz="2700" dirty="0">
                <a:solidFill>
                  <a:srgbClr val="00B0F0"/>
                </a:solidFill>
              </a:rPr>
              <a:t> </a:t>
            </a:r>
            <a:r>
              <a:rPr lang="en-US" sz="2700" dirty="0"/>
              <a:t>AI evaluates suppliers based on price, quality, delivery performance, financial stability, and past performance.</a:t>
            </a:r>
          </a:p>
          <a:p>
            <a:r>
              <a:rPr lang="en-US" sz="2700" b="1" dirty="0">
                <a:solidFill>
                  <a:srgbClr val="00B0F0"/>
                </a:solidFill>
              </a:rPr>
              <a:t>Real-Time Monitoring </a:t>
            </a:r>
            <a:r>
              <a:rPr lang="en-US" sz="2700" dirty="0"/>
              <a:t>AI dashboards provide continuous visibility into procurement activities, supplier performance, procurement costs, and delivery status.</a:t>
            </a:r>
          </a:p>
          <a:p>
            <a:pPr>
              <a:buFont typeface="Arial" panose="020B0604020202020204" pitchFamily="34" charset="0"/>
              <a:buChar char="•"/>
            </a:pPr>
            <a:endParaRPr lang="en-US" sz="2700" dirty="0"/>
          </a:p>
        </p:txBody>
      </p:sp>
      <p:sp>
        <p:nvSpPr>
          <p:cNvPr id="2" name="Rectangle: Rounded Corners 1">
            <a:extLst>
              <a:ext uri="{FF2B5EF4-FFF2-40B4-BE49-F238E27FC236}">
                <a16:creationId xmlns:a16="http://schemas.microsoft.com/office/drawing/2014/main" id="{8F4EFB7F-E5DC-54E2-B741-CADC032C28C6}"/>
              </a:ext>
            </a:extLst>
          </p:cNvPr>
          <p:cNvSpPr/>
          <p:nvPr/>
        </p:nvSpPr>
        <p:spPr>
          <a:xfrm>
            <a:off x="12072135" y="1040604"/>
            <a:ext cx="126967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8A64AD2-D42A-573A-3D70-C1484BA5214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1906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CDB76D-490D-2E83-0FD5-AE3ECE119D07}"/>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C49C864B-43D4-7EBD-28FA-5CD3EB4BAC98}"/>
              </a:ext>
            </a:extLst>
          </p:cNvPr>
          <p:cNvSpPr>
            <a:spLocks noGrp="1" noChangeArrowheads="1"/>
          </p:cNvSpPr>
          <p:nvPr>
            <p:ph type="title"/>
          </p:nvPr>
        </p:nvSpPr>
        <p:spPr>
          <a:xfrm>
            <a:off x="2453606" y="79526"/>
            <a:ext cx="9557963" cy="717784"/>
          </a:xfrm>
        </p:spPr>
        <p:txBody>
          <a:bodyPr>
            <a:noAutofit/>
          </a:bodyPr>
          <a:lstStyle/>
          <a:p>
            <a:pPr algn="ctr"/>
            <a:br>
              <a:rPr lang="en-GB" altLang="en-US" sz="3200" b="1" dirty="0">
                <a:solidFill>
                  <a:srgbClr val="00B0F0"/>
                </a:solidFill>
              </a:rPr>
            </a:br>
            <a:r>
              <a:rPr lang="en-US" sz="3200" b="1" dirty="0">
                <a:solidFill>
                  <a:srgbClr val="00B0F0"/>
                </a:solidFill>
              </a:rPr>
              <a:t>Benefits of AI in Project Procurement Management</a:t>
            </a:r>
            <a:endParaRPr lang="en-US" altLang="en-US" sz="3200" b="1" dirty="0">
              <a:solidFill>
                <a:srgbClr val="00B0F0"/>
              </a:solidFill>
            </a:endParaRPr>
          </a:p>
        </p:txBody>
      </p:sp>
      <p:sp>
        <p:nvSpPr>
          <p:cNvPr id="30723" name="Rectangle 3">
            <a:extLst>
              <a:ext uri="{FF2B5EF4-FFF2-40B4-BE49-F238E27FC236}">
                <a16:creationId xmlns:a16="http://schemas.microsoft.com/office/drawing/2014/main" id="{94BA1B14-E03B-DE54-7428-0A4299B9C9C5}"/>
              </a:ext>
            </a:extLst>
          </p:cNvPr>
          <p:cNvSpPr>
            <a:spLocks noGrp="1" noChangeArrowheads="1"/>
          </p:cNvSpPr>
          <p:nvPr>
            <p:ph type="body" idx="1"/>
          </p:nvPr>
        </p:nvSpPr>
        <p:spPr>
          <a:xfrm>
            <a:off x="180431" y="1294305"/>
            <a:ext cx="11624576" cy="4791075"/>
          </a:xfrm>
        </p:spPr>
        <p:txBody>
          <a:bodyPr>
            <a:noAutofit/>
          </a:bodyPr>
          <a:lstStyle/>
          <a:p>
            <a:pPr>
              <a:buFont typeface="Arial" panose="020B0604020202020204" pitchFamily="34" charset="0"/>
              <a:buChar char="•"/>
            </a:pPr>
            <a:r>
              <a:rPr lang="en-US" sz="2700" b="1" dirty="0">
                <a:solidFill>
                  <a:srgbClr val="00B0F0"/>
                </a:solidFill>
              </a:rPr>
              <a:t>Risk Management</a:t>
            </a:r>
            <a:r>
              <a:rPr lang="en-US" sz="2700" dirty="0">
                <a:solidFill>
                  <a:srgbClr val="00B0F0"/>
                </a:solidFill>
              </a:rPr>
              <a:t> </a:t>
            </a:r>
            <a:r>
              <a:rPr lang="en-US" sz="2700" dirty="0"/>
              <a:t>AI predicts potential procurement risks, including supplier failures, delivery delays, market fluctuations, and supply chain disruptions. </a:t>
            </a:r>
          </a:p>
          <a:p>
            <a:pPr>
              <a:buFont typeface="Arial" panose="020B0604020202020204" pitchFamily="34" charset="0"/>
              <a:buChar char="•"/>
            </a:pPr>
            <a:r>
              <a:rPr lang="en-US" sz="2700" b="1" dirty="0">
                <a:solidFill>
                  <a:srgbClr val="00B0F0"/>
                </a:solidFill>
              </a:rPr>
              <a:t>Contract Management</a:t>
            </a:r>
            <a:r>
              <a:rPr lang="en-US" sz="2700" dirty="0">
                <a:solidFill>
                  <a:srgbClr val="00B0F0"/>
                </a:solidFill>
              </a:rPr>
              <a:t> </a:t>
            </a:r>
            <a:r>
              <a:rPr lang="en-US" sz="2700" dirty="0"/>
              <a:t>AI reviews contracts, identifies compliance issues, monitors contract performance, and alerts managers to important deadlines and obligations. </a:t>
            </a:r>
          </a:p>
          <a:p>
            <a:pPr>
              <a:buFont typeface="Arial" panose="020B0604020202020204" pitchFamily="34" charset="0"/>
              <a:buChar char="•"/>
            </a:pPr>
            <a:r>
              <a:rPr lang="en-US" sz="2700" b="1" dirty="0">
                <a:solidFill>
                  <a:srgbClr val="00B0F0"/>
                </a:solidFill>
              </a:rPr>
              <a:t>Demand Forecasting</a:t>
            </a:r>
            <a:r>
              <a:rPr lang="en-US" sz="2700" dirty="0">
                <a:solidFill>
                  <a:srgbClr val="00B0F0"/>
                </a:solidFill>
              </a:rPr>
              <a:t> </a:t>
            </a:r>
            <a:r>
              <a:rPr lang="en-US" sz="2700" dirty="0"/>
              <a:t>AI analyzes historical and real-time data to predict future procurement needs, helping organizations maintain appropriate inventory levels. </a:t>
            </a:r>
          </a:p>
          <a:p>
            <a:pPr>
              <a:buFont typeface="Arial" panose="020B0604020202020204" pitchFamily="34" charset="0"/>
              <a:buChar char="•"/>
            </a:pPr>
            <a:r>
              <a:rPr lang="en-US" sz="2700" b="1" dirty="0">
                <a:solidFill>
                  <a:srgbClr val="00B0F0"/>
                </a:solidFill>
              </a:rPr>
              <a:t>Fraud Detection</a:t>
            </a:r>
            <a:r>
              <a:rPr lang="en-US" sz="2700" dirty="0">
                <a:solidFill>
                  <a:srgbClr val="00B0F0"/>
                </a:solidFill>
              </a:rPr>
              <a:t> </a:t>
            </a:r>
            <a:r>
              <a:rPr lang="en-US" sz="2700" dirty="0"/>
              <a:t>AI detects unusual purchasing patterns, duplicate invoices, and suspicious transactions, reducing the risk of fraud.</a:t>
            </a:r>
          </a:p>
          <a:p>
            <a:r>
              <a:rPr lang="en-US" sz="2700" b="1" dirty="0">
                <a:solidFill>
                  <a:srgbClr val="00B0F0"/>
                </a:solidFill>
              </a:rPr>
              <a:t>Continuous Improvement </a:t>
            </a:r>
            <a:r>
              <a:rPr lang="en-US" sz="2700" dirty="0"/>
              <a:t>AI learns from previous procurement projects to improve future sourcing strategies, supplier selection, and overall procurement performance.</a:t>
            </a:r>
          </a:p>
          <a:p>
            <a:pPr>
              <a:buFont typeface="Arial" panose="020B0604020202020204" pitchFamily="34" charset="0"/>
              <a:buChar char="•"/>
            </a:pPr>
            <a:endParaRPr lang="en-US" sz="2700" dirty="0"/>
          </a:p>
        </p:txBody>
      </p:sp>
      <p:sp>
        <p:nvSpPr>
          <p:cNvPr id="2" name="Rectangle: Rounded Corners 1">
            <a:extLst>
              <a:ext uri="{FF2B5EF4-FFF2-40B4-BE49-F238E27FC236}">
                <a16:creationId xmlns:a16="http://schemas.microsoft.com/office/drawing/2014/main" id="{9BD89EE5-75D2-05B6-9C4D-17B9CC53A4E0}"/>
              </a:ext>
            </a:extLst>
          </p:cNvPr>
          <p:cNvSpPr/>
          <p:nvPr/>
        </p:nvSpPr>
        <p:spPr>
          <a:xfrm>
            <a:off x="11805006" y="1050878"/>
            <a:ext cx="1536803" cy="54629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57FBBC8-E761-C4FF-8759-29C12F0E521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10488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F4865-4684-81EB-D0EF-685BD08C832C}"/>
            </a:ext>
          </a:extLst>
        </p:cNvPr>
        <p:cNvGrpSpPr/>
        <p:nvPr/>
      </p:nvGrpSpPr>
      <p:grpSpPr>
        <a:xfrm>
          <a:off x="0" y="0"/>
          <a:ext cx="0" cy="0"/>
          <a:chOff x="0" y="0"/>
          <a:chExt cx="0" cy="0"/>
        </a:xfrm>
      </p:grpSpPr>
      <p:sp>
        <p:nvSpPr>
          <p:cNvPr id="30722" name="Rectangle 2">
            <a:extLst>
              <a:ext uri="{FF2B5EF4-FFF2-40B4-BE49-F238E27FC236}">
                <a16:creationId xmlns:a16="http://schemas.microsoft.com/office/drawing/2014/main" id="{EE7E7314-C197-1A04-2B50-6F419CC9B9D3}"/>
              </a:ext>
            </a:extLst>
          </p:cNvPr>
          <p:cNvSpPr>
            <a:spLocks noGrp="1" noChangeArrowheads="1"/>
          </p:cNvSpPr>
          <p:nvPr>
            <p:ph type="title"/>
          </p:nvPr>
        </p:nvSpPr>
        <p:spPr>
          <a:xfrm>
            <a:off x="2021012" y="270696"/>
            <a:ext cx="9557963" cy="717784"/>
          </a:xfrm>
        </p:spPr>
        <p:txBody>
          <a:bodyPr>
            <a:noAutofit/>
          </a:bodyPr>
          <a:lstStyle/>
          <a:p>
            <a:pPr algn="ctr"/>
            <a:r>
              <a:rPr lang="en-US" altLang="en-US" sz="3200" b="1" dirty="0">
                <a:solidFill>
                  <a:srgbClr val="00B0F0"/>
                </a:solidFill>
              </a:rPr>
              <a:t>Challenges of Using AI in Procurement</a:t>
            </a:r>
          </a:p>
        </p:txBody>
      </p:sp>
      <p:sp>
        <p:nvSpPr>
          <p:cNvPr id="30723" name="Rectangle 3">
            <a:extLst>
              <a:ext uri="{FF2B5EF4-FFF2-40B4-BE49-F238E27FC236}">
                <a16:creationId xmlns:a16="http://schemas.microsoft.com/office/drawing/2014/main" id="{E658F871-5173-60DE-602C-36E1BB8D5B85}"/>
              </a:ext>
            </a:extLst>
          </p:cNvPr>
          <p:cNvSpPr>
            <a:spLocks noGrp="1" noChangeArrowheads="1"/>
          </p:cNvSpPr>
          <p:nvPr>
            <p:ph type="body" idx="1"/>
          </p:nvPr>
        </p:nvSpPr>
        <p:spPr>
          <a:xfrm>
            <a:off x="283712" y="1643865"/>
            <a:ext cx="11624576" cy="4869951"/>
          </a:xfrm>
        </p:spPr>
        <p:txBody>
          <a:bodyPr>
            <a:noAutofit/>
          </a:bodyPr>
          <a:lstStyle/>
          <a:p>
            <a:r>
              <a:rPr lang="en-US" dirty="0"/>
              <a:t>High implementation and maintenance costs. </a:t>
            </a:r>
          </a:p>
          <a:p>
            <a:r>
              <a:rPr lang="en-US" dirty="0"/>
              <a:t>Need for high-quality, accurate data. </a:t>
            </a:r>
          </a:p>
          <a:p>
            <a:r>
              <a:rPr lang="en-US" dirty="0"/>
              <a:t>Integration with existing procurement and enterprise systems. </a:t>
            </a:r>
          </a:p>
          <a:p>
            <a:r>
              <a:rPr lang="en-US" dirty="0"/>
              <a:t>Data privacy and cybersecurity concerns. </a:t>
            </a:r>
          </a:p>
          <a:p>
            <a:r>
              <a:rPr lang="en-US" dirty="0"/>
              <a:t>Employee training and change management. </a:t>
            </a:r>
          </a:p>
          <a:p>
            <a:r>
              <a:rPr lang="en-US" dirty="0"/>
              <a:t>Ethical considerations, such as avoiding biased supplier evaluations.</a:t>
            </a:r>
          </a:p>
          <a:p>
            <a:pPr>
              <a:buFont typeface="Arial" panose="020B0604020202020204" pitchFamily="34" charset="0"/>
              <a:buChar char="•"/>
            </a:pPr>
            <a:endParaRPr lang="en-US" dirty="0"/>
          </a:p>
        </p:txBody>
      </p:sp>
      <p:sp>
        <p:nvSpPr>
          <p:cNvPr id="2" name="Rectangle: Rounded Corners 1">
            <a:extLst>
              <a:ext uri="{FF2B5EF4-FFF2-40B4-BE49-F238E27FC236}">
                <a16:creationId xmlns:a16="http://schemas.microsoft.com/office/drawing/2014/main" id="{343E7643-66AA-0282-92FB-FF4DC23EA8C0}"/>
              </a:ext>
            </a:extLst>
          </p:cNvPr>
          <p:cNvSpPr/>
          <p:nvPr/>
        </p:nvSpPr>
        <p:spPr>
          <a:xfrm>
            <a:off x="11805006" y="1050878"/>
            <a:ext cx="1536803" cy="54629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E813ED4-2658-4110-4682-E86E88BBC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266389"/>
          </a:xfrm>
          <a:prstGeom prst="rect">
            <a:avLst/>
          </a:prstGeom>
        </p:spPr>
      </p:pic>
    </p:spTree>
    <p:extLst>
      <p:ext uri="{BB962C8B-B14F-4D97-AF65-F5344CB8AC3E}">
        <p14:creationId xmlns:p14="http://schemas.microsoft.com/office/powerpoint/2010/main" val="35992308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96928" y="273978"/>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45118" y="393504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20757" y="488332"/>
            <a:ext cx="608279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11685" y="1502525"/>
            <a:ext cx="9562631" cy="674030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indent="-457200" algn="just">
              <a:buFont typeface="+mj-lt"/>
              <a:buAutoNum type="arabicPeriod"/>
              <a:defRPr/>
            </a:pPr>
            <a:r>
              <a:rPr lang="en-US" sz="2700" dirty="0">
                <a:solidFill>
                  <a:prstClr val="black"/>
                </a:solidFill>
                <a:latin typeface="Times New Roman"/>
                <a:ea typeface="Times New Roman"/>
                <a:cs typeface="Times New Roman"/>
                <a:sym typeface="Times New Roman"/>
              </a:rPr>
              <a:t>Benefits of AI in Project Procurement Management.</a:t>
            </a:r>
          </a:p>
          <a:p>
            <a:pPr marR="0" lvl="0" algn="just" defTabSz="914400" rtl="0" eaLnBrk="1" fontAlgn="auto" latinLnBrk="0" hangingPunct="1">
              <a:lnSpc>
                <a:spcPct val="100000"/>
              </a:lnSpc>
              <a:spcBef>
                <a:spcPts val="0"/>
              </a:spcBef>
              <a:spcAft>
                <a:spcPts val="0"/>
              </a:spcAft>
              <a:buClrTx/>
              <a:buSzTx/>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483204"/>
            <a:ext cx="1173759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17981809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94C5750-86DE-4443-93BF-C74E33CC2089}"/>
</file>

<file path=customXml/itemProps2.xml><?xml version="1.0" encoding="utf-8"?>
<ds:datastoreItem xmlns:ds="http://schemas.openxmlformats.org/officeDocument/2006/customXml" ds:itemID="{F0532E7E-73FF-4DEE-B33A-B44ECBD57695}"/>
</file>

<file path=customXml/itemProps3.xml><?xml version="1.0" encoding="utf-8"?>
<ds:datastoreItem xmlns:ds="http://schemas.openxmlformats.org/officeDocument/2006/customXml" ds:itemID="{842B2C44-3063-4CA8-BD70-8B89FCD75979}"/>
</file>

<file path=docProps/app.xml><?xml version="1.0" encoding="utf-8"?>
<Properties xmlns="http://schemas.openxmlformats.org/officeDocument/2006/extended-properties" xmlns:vt="http://schemas.openxmlformats.org/officeDocument/2006/docPropsVTypes">
  <TotalTime>8534</TotalTime>
  <Words>3113</Words>
  <Application>Microsoft Office PowerPoint</Application>
  <PresentationFormat>Widescreen</PresentationFormat>
  <Paragraphs>303</Paragraphs>
  <Slides>48</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48</vt:i4>
      </vt:variant>
    </vt:vector>
  </HeadingPairs>
  <TitlesOfParts>
    <vt:vector size="58"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What Went Wrong?</vt:lpstr>
      <vt:lpstr>What Went Wrong?</vt:lpstr>
      <vt:lpstr>What Went Right?</vt:lpstr>
      <vt:lpstr>What Went Right?</vt:lpstr>
      <vt:lpstr>Lessons Learned</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Tools and Techniques for Planning Purchases and Acquisitions</vt:lpstr>
      <vt:lpstr>        Make-or-Buy Example</vt:lpstr>
      <vt:lpstr>Make-or Buy Solution</vt:lpstr>
      <vt:lpstr>    Contracts</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 Benefits of AI in Project Procurement Management</vt:lpstr>
      <vt:lpstr> Benefits of AI in Project Procurement Management</vt:lpstr>
      <vt:lpstr>Challenges of Using AI in Procurement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Tarek</dc:creator>
  <cp:lastModifiedBy>Dr.Tarek Mohamed</cp:lastModifiedBy>
  <cp:revision>203</cp:revision>
  <dcterms:created xsi:type="dcterms:W3CDTF">2023-04-29T09:08:23Z</dcterms:created>
  <dcterms:modified xsi:type="dcterms:W3CDTF">2026-06-28T13:33:15Z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