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1E5EE-BB8D-C77E-45C7-032F0F5C0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662D31-DC29-6C1D-CA26-77FA93795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F5F3-B076-46EA-880D-4A54A27FB6D7}" type="datetimeFigureOut">
              <a:rPr lang="en-MY" smtClean="0"/>
              <a:t>18/10/2024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EE7540-6225-F30B-8AC9-44201DCE4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9ECAE-BFEA-5403-B7A5-8A75E60AB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FDB0C-F669-4BE6-A998-A0BEB223373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55258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A36879-595E-211A-EDB0-D1603A1CF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EBAAAD-A2DC-72B0-32D0-10F727DF5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E775E-90E7-9B40-2DA4-73E38114DC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38F5F3-B076-46EA-880D-4A54A27FB6D7}" type="datetimeFigureOut">
              <a:rPr lang="en-MY" smtClean="0"/>
              <a:t>18/10/2024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E975A-ED3E-FF82-F958-E9F7FA54EC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219DB-C14F-E2C7-3D13-712E34DDEC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9FDB0C-F669-4BE6-A998-A0BEB223373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33057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43A4A0-42E7-1FCE-8120-EB826C522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E4896C-C0FD-8F11-8231-837EB604D1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305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7493">
        <p159:morph option="byObject"/>
      </p:transition>
    </mc:Choice>
    <mc:Fallback xmlns="">
      <p:transition spd="slow" advTm="27493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C917C3-E813-C2EB-9D29-B1FACA39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0DFAB-29E2-1BE4-88A9-CF05C2F04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7730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195">
        <p159:morph option="byObject"/>
      </p:transition>
    </mc:Choice>
    <mc:Fallback xmlns="">
      <p:transition spd="slow" advTm="8195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196D31-1EE6-01A2-AD8E-E031E760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0093B-CD1D-3341-BC0E-FFF5A2FBA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071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9261">
        <p159:morph option="byObject"/>
      </p:transition>
    </mc:Choice>
    <mc:Fallback xmlns="">
      <p:transition spd="slow" advTm="1926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66FCA9-AA6E-495C-526A-4FB4B456D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ABA577-61BB-5F04-AC17-166B2B276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641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28338">
        <p159:morph option="byObject"/>
      </p:transition>
    </mc:Choice>
    <mc:Fallback xmlns="">
      <p:transition spd="slow" advTm="328338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191F72-FC65-B82B-D800-7D9FB8358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Recap: </a:t>
            </a:r>
            <a:r>
              <a:rPr lang="en-US" noProof="0"/>
              <a:t>Practical Security Issues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01486C-0D2C-0DDB-A29A-B9A02AD48F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725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8208">
        <p159:morph option="byObject"/>
      </p:transition>
    </mc:Choice>
    <mc:Fallback xmlns="">
      <p:transition spd="slow" advTm="208208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DD981-4D16-D3C8-E764-15324605A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Padding in AES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8F940-3C5C-D6EB-657C-68E37D0E0F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072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67969">
        <p159:morph option="byObject"/>
      </p:transition>
    </mc:Choice>
    <mc:Fallback xmlns="">
      <p:transition spd="slow" advTm="167969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954BC-BF26-736B-2988-0EED10E20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1781E-ECE8-D871-F610-DA413A52D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409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8803">
        <p159:morph option="byObject"/>
      </p:transition>
    </mc:Choice>
    <mc:Fallback xmlns="">
      <p:transition spd="slow" advTm="68803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D3D7F6-738C-6A14-1D4C-DBCFB3C67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Electronic Codebook (ECB)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13C7B6-8245-19A5-48A2-6093C66AC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523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63927">
        <p159:morph option="byObject"/>
      </p:transition>
    </mc:Choice>
    <mc:Fallback xmlns="">
      <p:transition spd="slow" advTm="163927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1AB5B0-DCED-24E9-6540-42F0E7BF1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076AA6-7E7D-E824-B42F-6D521E7812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6235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6762">
        <p159:morph option="byObject"/>
      </p:transition>
    </mc:Choice>
    <mc:Fallback xmlns="">
      <p:transition spd="slow" advTm="86762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15FA9E-B048-823F-2EE5-696480506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Electronic Codebook (ECB)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7D6CE-B7A4-84D2-B320-6F24EBB26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705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5156">
        <p159:morph option="byObject"/>
      </p:transition>
    </mc:Choice>
    <mc:Fallback xmlns="">
      <p:transition spd="slow" advTm="35156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A4D5D1-ABD6-274B-189F-1A8934E7B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Python Code to Encrypt using AES (ECB Mode)</a:t>
            </a:r>
            <a:r>
              <a:rPr lang="en-US"/>
              <a:t>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58447-24BA-317B-F05C-6DB96B7A7A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655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27904">
        <p159:morph option="byObject"/>
      </p:transition>
    </mc:Choice>
    <mc:Fallback xmlns="">
      <p:transition spd="slow" advTm="327904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A4C104-BD49-8254-9B82-4F67FD97A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Python Code to Decryption using AES (ECB Mode)</a:t>
            </a:r>
            <a:r>
              <a:rPr lang="en-US"/>
              <a:t>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6D50CD-C150-AB5D-6775-B7D21A22D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5696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42259">
        <p159:morph option="byObject"/>
      </p:transition>
    </mc:Choice>
    <mc:Fallback xmlns="">
      <p:transition spd="slow" advTm="142259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F9FEC2-420C-BF35-8441-9ED468A3F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2DD40-4C15-1A76-8BC1-39AA4CBA8C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124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42259">
        <p159:morph option="byObject"/>
      </p:transition>
    </mc:Choice>
    <mc:Fallback xmlns="">
      <p:transition spd="slow" advTm="142259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5905C-E1C0-D749-04B5-AD71FE4E2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Cipher Block Chaining (CBC) Mode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C78AD-E48A-7D65-03AC-59A0D35674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9044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2299">
        <p159:morph option="byObject"/>
      </p:transition>
    </mc:Choice>
    <mc:Fallback xmlns="">
      <p:transition spd="slow" advTm="212299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BD07E6-0E9F-B2ED-F9C5-B3A9BBB83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Cipher Block Chaining (CBC) Mode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EC9BF-7726-557A-BE34-3EB1FE813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675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7368">
        <p159:morph option="byObject"/>
      </p:transition>
    </mc:Choice>
    <mc:Fallback xmlns="">
      <p:transition spd="slow" advTm="97368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85FBC-8E6E-8BE8-8261-8105496F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62116-A1BE-4796-771E-D91EAF765D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9723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16884">
        <p159:morph option="byObject"/>
      </p:transition>
    </mc:Choice>
    <mc:Fallback xmlns="">
      <p:transition spd="slow" advTm="316884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20D556-0083-A107-A32F-E9E52F35E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93607-C790-DF98-4162-097568AFCA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4449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5561">
        <p159:morph option="byObject"/>
      </p:transition>
    </mc:Choice>
    <mc:Fallback xmlns="">
      <p:transition spd="slow" advTm="55561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E9C9CF-F1EC-0955-EC5E-A1F5C8711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224FB-1655-1BB6-4CDF-29153F789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1355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10450">
        <p159:morph option="byObject"/>
      </p:transition>
    </mc:Choice>
    <mc:Fallback xmlns="">
      <p:transition spd="slow" advTm="11045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6C96FB-F09A-0B42-8330-94A613415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Python Code to Encrypt using AES (CBC Mode)</a:t>
            </a:r>
            <a:r>
              <a:rPr lang="en-US"/>
              <a:t>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92D90B-A557-FCD7-6756-60BF61ABFA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859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90801">
        <p159:morph option="byObject"/>
      </p:transition>
    </mc:Choice>
    <mc:Fallback xmlns="">
      <p:transition spd="slow" advTm="190801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3F74C-316C-8F2C-F85C-A91DDE857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Python Code to Decryption using AES (CBC Mode)</a:t>
            </a:r>
            <a:r>
              <a:rPr lang="en-US"/>
              <a:t>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76DE9A-9BCB-754C-E0A1-7D285DE72A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991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52272">
        <p159:morph option="byObject"/>
      </p:transition>
    </mc:Choice>
    <mc:Fallback xmlns="">
      <p:transition spd="slow" advTm="152272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278C95-7C90-DA32-4D14-4DC5F5A85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8E194-9BCB-970D-BE67-E528339879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336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42259">
        <p159:morph option="byObject"/>
      </p:transition>
    </mc:Choice>
    <mc:Fallback xmlns="">
      <p:transition spd="slow" advTm="142259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A0DD8-963F-D543-2B31-AFC618D93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Cipher Feedback Mode (CFB)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AF347-5332-38C7-8BBD-CFC1542F5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601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8615">
        <p159:morph option="byObject"/>
      </p:transition>
    </mc:Choice>
    <mc:Fallback xmlns="">
      <p:transition spd="slow" advTm="78615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483D4F-3D78-E6B3-C18C-1C16A2CAA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Cipher Feedback Mode (CFB) </a:t>
            </a:r>
            <a:r>
              <a:rPr lang="en-MY" b="1"/>
              <a:t>Encryption Process</a:t>
            </a:r>
            <a:r>
              <a:rPr lang="en-MY"/>
              <a:t>:</a:t>
            </a:r>
            <a:br>
              <a:rPr lang="en-MY"/>
            </a:b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79F43-92D1-07EC-34A0-8AAD1A11A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556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66121">
        <p159:morph option="byObject"/>
      </p:transition>
    </mc:Choice>
    <mc:Fallback xmlns="">
      <p:transition spd="slow" advTm="166121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4D339-C140-95AA-7B4C-2E07DDFAE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Figure 20.7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587DC-FC63-65B6-9F28-B06E016DDF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103211"/>
      </p:ext>
    </p:extLst>
  </p:cSld>
  <p:clrMapOvr>
    <a:masterClrMapping/>
  </p:clrMapOvr>
  <p:transition spd="slow" advTm="171932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15124B-1446-73ED-E408-29D38D9C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Cipher Feedback Mode (CFB) Decryption </a:t>
            </a:r>
            <a:r>
              <a:rPr lang="en-MY" b="1"/>
              <a:t> Process</a:t>
            </a:r>
            <a:r>
              <a:rPr lang="en-MY"/>
              <a:t>:</a:t>
            </a:r>
            <a:br>
              <a:rPr lang="en-MY"/>
            </a:b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C67C30-BB13-200F-0842-B5885266D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5777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8691">
        <p159:morph option="byObject"/>
      </p:transition>
    </mc:Choice>
    <mc:Fallback xmlns="">
      <p:transition spd="slow" advTm="68691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A3EED3-AD22-50FB-87A0-364E4D57B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Figure 20.7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675AA-7EE9-DBFA-63FD-523EEBEBD6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68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0832">
        <p159:morph option="byObject"/>
      </p:transition>
    </mc:Choice>
    <mc:Fallback xmlns="">
      <p:transition spd="slow" advTm="80832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EFB56-6D2E-8ED9-134E-B4D3D9835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B05311-A4FF-E4A3-D72E-0C6994C1A0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8722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75362">
        <p159:morph option="byObject"/>
      </p:transition>
    </mc:Choice>
    <mc:Fallback xmlns="">
      <p:transition spd="slow" advTm="175362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B607D-D45C-8B5E-6C06-AABA1C54B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Cipher Feedback Mode (CFB)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053F4E-F927-BE1F-B9D4-4E159BD56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470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6948">
        <p159:morph option="byObject"/>
      </p:transition>
    </mc:Choice>
    <mc:Fallback xmlns="">
      <p:transition spd="slow" advTm="66948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97872-B1DC-B3BD-CA5A-9DB1F0E8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Python Code to Encrypt using AES (CFB Mode)</a:t>
            </a:r>
            <a:r>
              <a:rPr lang="en-US"/>
              <a:t>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7633D-B223-3D70-C5AB-9148BD5EB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066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7374">
        <p159:morph option="byObject"/>
      </p:transition>
    </mc:Choice>
    <mc:Fallback xmlns="">
      <p:transition spd="slow" advTm="67374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82B74D-F0D7-A215-D887-013F3E6F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Python Code to Decryption using AES (CFB Mode)</a:t>
            </a:r>
            <a:r>
              <a:rPr lang="en-US"/>
              <a:t>: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323B77-02D5-3516-543C-764D778B79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178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6240">
        <p159:morph option="byObject"/>
      </p:transition>
    </mc:Choice>
    <mc:Fallback xmlns="">
      <p:transition spd="slow" advTm="5624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3B126E-F5E0-54EA-7CAC-6E2424143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Output Feedback (OFB)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DDFDE-FC3F-7A51-C9FE-ED409993FE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30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8573">
        <p159:morph option="byObject"/>
      </p:transition>
    </mc:Choice>
    <mc:Fallback xmlns="">
      <p:transition spd="slow" advTm="58573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47DB16-0975-1509-6C3D-CB06FC1E0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Output Feedback (OFB) Decryption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3B650E-8D2B-3B1B-7348-26FC6A3F0D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1033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7136">
        <p159:morph option="byObject"/>
      </p:transition>
    </mc:Choice>
    <mc:Fallback xmlns="">
      <p:transition spd="slow" advTm="27136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821A31-276F-10D9-B103-935F412E8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Output Feedback (OFB)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2FADBF-41EA-CA80-CBB8-77A3F38D55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74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0889">
        <p159:morph option="byObject"/>
      </p:transition>
    </mc:Choice>
    <mc:Fallback xmlns="">
      <p:transition spd="slow" advTm="200889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B24798-3AC9-8C34-9FA5-3DA5C187C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Counter (CTR)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C14BAD-442C-DFB0-9C2E-35DC2D5240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396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9886">
        <p159:morph option="byObject"/>
      </p:transition>
    </mc:Choice>
    <mc:Fallback xmlns="">
      <p:transition spd="slow" advTm="59886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86C12-92E3-0254-2898-91E80D501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Counter (CTR) Mode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C75984-DF51-3017-729A-0E7416B02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1662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78630">
        <p159:morph option="byObject"/>
      </p:transition>
    </mc:Choice>
    <mc:Fallback xmlns="">
      <p:transition spd="slow" advTm="17863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DFA79E-EC5A-D35E-65E8-3C2CD5FE1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Advantages of CTR mode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C265A6-F152-4D90-F09F-C2D0953A15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65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51420">
        <p159:morph option="byObject"/>
      </p:transition>
    </mc:Choice>
    <mc:Fallback xmlns="">
      <p:transition spd="slow" advTm="15142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B5D4EF-8E56-7399-F441-D4A840CB6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Summary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A186E-6D13-1F72-D5A6-C82BEF29A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847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1528">
        <p159:morph option="byObject"/>
      </p:transition>
    </mc:Choice>
    <mc:Fallback xmlns="">
      <p:transition spd="slow" advTm="211528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5FCEC9-8D13-D5B1-57A3-8E259FCDB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D28EAB-00D3-573F-2F2A-5CB955C3BC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6341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8471">
        <p159:morph option="byObject"/>
      </p:transition>
    </mc:Choice>
    <mc:Fallback xmlns="">
      <p:transition spd="slow" advTm="18471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Office PowerPoint</Application>
  <PresentationFormat>Widescreen</PresentationFormat>
  <Paragraphs>28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Agenda/Outline</vt:lpstr>
      <vt:lpstr>Recap</vt:lpstr>
      <vt:lpstr>Recap: Practical Security Issues</vt:lpstr>
      <vt:lpstr>Padding in AES</vt:lpstr>
      <vt:lpstr>PowerPoint Presentation</vt:lpstr>
      <vt:lpstr>Electronic Codebook (ECB)</vt:lpstr>
      <vt:lpstr>PowerPoint Presentation</vt:lpstr>
      <vt:lpstr>Electronic Codebook (ECB)</vt:lpstr>
      <vt:lpstr>Python Code to Encrypt using AES (ECB Mode):</vt:lpstr>
      <vt:lpstr>Python Code to Decryption using AES (ECB Mode):</vt:lpstr>
      <vt:lpstr>PowerPoint Presentation</vt:lpstr>
      <vt:lpstr>Cipher Block Chaining (CBC) Mode</vt:lpstr>
      <vt:lpstr>Cipher Block Chaining (CBC) Mode</vt:lpstr>
      <vt:lpstr>PowerPoint Presentation</vt:lpstr>
      <vt:lpstr>PowerPoint Presentation</vt:lpstr>
      <vt:lpstr>PowerPoint Presentation</vt:lpstr>
      <vt:lpstr>Python Code to Encrypt using AES (CBC Mode):</vt:lpstr>
      <vt:lpstr>Python Code to Decryption using AES (CBC Mode):</vt:lpstr>
      <vt:lpstr>PowerPoint Presentation</vt:lpstr>
      <vt:lpstr>Cipher Feedback Mode (CFB)</vt:lpstr>
      <vt:lpstr>Cipher Feedback Mode (CFB) Encryption Process: </vt:lpstr>
      <vt:lpstr>Figure 20.7</vt:lpstr>
      <vt:lpstr>Cipher Feedback Mode (CFB) Decryption  Process: </vt:lpstr>
      <vt:lpstr>Figure 20.7</vt:lpstr>
      <vt:lpstr>PowerPoint Presentation</vt:lpstr>
      <vt:lpstr>Cipher Feedback Mode (CFB)</vt:lpstr>
      <vt:lpstr>Python Code to Encrypt using AES (CFB Mode):</vt:lpstr>
      <vt:lpstr>Python Code to Decryption using AES (CFB Mode):</vt:lpstr>
      <vt:lpstr>Output Feedback (OFB)</vt:lpstr>
      <vt:lpstr>Output Feedback (OFB) Decryption</vt:lpstr>
      <vt:lpstr>Output Feedback (OFB)</vt:lpstr>
      <vt:lpstr>Counter (CTR)</vt:lpstr>
      <vt:lpstr>Counter (CTR) Mode</vt:lpstr>
      <vt:lpstr>Advantages of CTR mode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2024-10-17T21:55:16Z</dcterms:created>
  <dcterms:modified xsi:type="dcterms:W3CDTF">2024-10-17T21:55:16Z</dcterms:modified>
</cp:coreProperties>
</file>