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285" r:id="rId6"/>
    <p:sldId id="286" r:id="rId7"/>
    <p:sldId id="287" r:id="rId8"/>
    <p:sldId id="288" r:id="rId9"/>
    <p:sldId id="289" r:id="rId10"/>
    <p:sldId id="290" r:id="rId11"/>
    <p:sldId id="291" r:id="rId12"/>
    <p:sldId id="292" r:id="rId13"/>
    <p:sldId id="293" r:id="rId14"/>
    <p:sldId id="294" r:id="rId15"/>
    <p:sldId id="295" r:id="rId16"/>
    <p:sldId id="296" r:id="rId17"/>
    <p:sldId id="297" r:id="rId18"/>
    <p:sldId id="298" r:id="rId19"/>
    <p:sldId id="300" r:id="rId20"/>
    <p:sldId id="301" r:id="rId21"/>
    <p:sldId id="317" r:id="rId22"/>
    <p:sldId id="302" r:id="rId23"/>
    <p:sldId id="321" r:id="rId24"/>
    <p:sldId id="323" r:id="rId25"/>
    <p:sldId id="324" r:id="rId26"/>
    <p:sldId id="325" r:id="rId27"/>
    <p:sldId id="326" r:id="rId28"/>
    <p:sldId id="327" r:id="rId29"/>
    <p:sldId id="328" r:id="rId30"/>
    <p:sldId id="329" r:id="rId31"/>
    <p:sldId id="330" r:id="rId32"/>
    <p:sldId id="331" r:id="rId33"/>
    <p:sldId id="332" r:id="rId34"/>
    <p:sldId id="333" r:id="rId35"/>
    <p:sldId id="336" r:id="rId36"/>
    <p:sldId id="337" r:id="rId37"/>
    <p:sldId id="338" r:id="rId38"/>
    <p:sldId id="339" r:id="rId39"/>
    <p:sldId id="341" r:id="rId40"/>
    <p:sldId id="322" r:id="rId41"/>
    <p:sldId id="30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68" d="100"/>
          <a:sy n="68" d="100"/>
        </p:scale>
        <p:origin x="738"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42FE8E-19A1-4F28-9B6D-C59C491EE785}"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F1491AA3-F561-4314-8D30-8FF48558DBF4}">
      <dgm:prSet phldrT="[Text]"/>
      <dgm:spPr/>
      <dgm:t>
        <a:bodyPr/>
        <a:lstStyle/>
        <a:p>
          <a:r>
            <a:rPr lang="en-US" dirty="0"/>
            <a:t>Digital Media</a:t>
          </a:r>
        </a:p>
      </dgm:t>
    </dgm:pt>
    <dgm:pt modelId="{EB300357-C15A-4F91-94D6-EB260073A95D}" type="parTrans" cxnId="{4DAB9647-6336-4422-954F-E0942DC9E719}">
      <dgm:prSet/>
      <dgm:spPr/>
      <dgm:t>
        <a:bodyPr/>
        <a:lstStyle/>
        <a:p>
          <a:endParaRPr lang="en-US"/>
        </a:p>
      </dgm:t>
    </dgm:pt>
    <dgm:pt modelId="{5CBED569-1619-4A37-A590-857896906AF4}" type="sibTrans" cxnId="{4DAB9647-6336-4422-954F-E0942DC9E719}">
      <dgm:prSet/>
      <dgm:spPr/>
      <dgm:t>
        <a:bodyPr/>
        <a:lstStyle/>
        <a:p>
          <a:endParaRPr lang="en-US"/>
        </a:p>
      </dgm:t>
    </dgm:pt>
    <dgm:pt modelId="{0D03C9F4-DFF0-499B-A52C-85B3CA514F8D}">
      <dgm:prSet phldrT="[Text]" custT="1"/>
      <dgm:spPr/>
      <dgm:t>
        <a:bodyPr/>
        <a:lstStyle/>
        <a:p>
          <a:r>
            <a:rPr lang="en-US" sz="1600" b="1" dirty="0"/>
            <a:t>Convergent</a:t>
          </a:r>
          <a:endParaRPr lang="en-US" sz="1200" b="1" dirty="0"/>
        </a:p>
      </dgm:t>
    </dgm:pt>
    <dgm:pt modelId="{CCFFFC32-8623-4951-8227-F8976CCBB67E}" type="parTrans" cxnId="{F4721ADC-58AA-40B8-A542-78349B1B74BB}">
      <dgm:prSet/>
      <dgm:spPr/>
      <dgm:t>
        <a:bodyPr/>
        <a:lstStyle/>
        <a:p>
          <a:endParaRPr lang="en-US"/>
        </a:p>
      </dgm:t>
    </dgm:pt>
    <dgm:pt modelId="{CCF28DB0-CB7E-46F8-A438-764CE37A2F9F}" type="sibTrans" cxnId="{F4721ADC-58AA-40B8-A542-78349B1B74BB}">
      <dgm:prSet/>
      <dgm:spPr/>
      <dgm:t>
        <a:bodyPr/>
        <a:lstStyle/>
        <a:p>
          <a:endParaRPr lang="en-US"/>
        </a:p>
      </dgm:t>
    </dgm:pt>
    <dgm:pt modelId="{8783CF60-9B2B-4585-8641-109F052C3C51}">
      <dgm:prSet phldrT="[Text]" custT="1"/>
      <dgm:spPr/>
      <dgm:t>
        <a:bodyPr/>
        <a:lstStyle/>
        <a:p>
          <a:r>
            <a:rPr lang="en-US" sz="1600" b="1" dirty="0"/>
            <a:t>Asymmetric</a:t>
          </a:r>
        </a:p>
      </dgm:t>
    </dgm:pt>
    <dgm:pt modelId="{9480CDE4-8F94-4F14-9EF8-8755B6F0A43C}" type="parTrans" cxnId="{33F09A4A-06B1-40CB-9A98-62A3DA87B673}">
      <dgm:prSet/>
      <dgm:spPr/>
      <dgm:t>
        <a:bodyPr/>
        <a:lstStyle/>
        <a:p>
          <a:endParaRPr lang="en-US"/>
        </a:p>
      </dgm:t>
    </dgm:pt>
    <dgm:pt modelId="{F3B3FA33-A0FA-4EE1-9F54-2FA4A709DA26}" type="sibTrans" cxnId="{33F09A4A-06B1-40CB-9A98-62A3DA87B673}">
      <dgm:prSet/>
      <dgm:spPr/>
      <dgm:t>
        <a:bodyPr/>
        <a:lstStyle/>
        <a:p>
          <a:endParaRPr lang="en-US"/>
        </a:p>
      </dgm:t>
    </dgm:pt>
    <dgm:pt modelId="{30352009-2435-4B0D-8720-2FC3330C868C}">
      <dgm:prSet phldrT="[Text]" custT="1"/>
      <dgm:spPr/>
      <dgm:t>
        <a:bodyPr/>
        <a:lstStyle/>
        <a:p>
          <a:r>
            <a:rPr lang="en-US" sz="1600" b="1" dirty="0"/>
            <a:t>Ephemeral</a:t>
          </a:r>
        </a:p>
      </dgm:t>
    </dgm:pt>
    <dgm:pt modelId="{8D6D709E-C58B-4DCA-94B3-F5A9CC39CB3B}" type="parTrans" cxnId="{97A196BC-D336-4E3E-B717-91124221F44C}">
      <dgm:prSet/>
      <dgm:spPr/>
      <dgm:t>
        <a:bodyPr/>
        <a:lstStyle/>
        <a:p>
          <a:endParaRPr lang="en-US"/>
        </a:p>
      </dgm:t>
    </dgm:pt>
    <dgm:pt modelId="{F2BD405A-21C6-438D-900F-20670652FEC8}" type="sibTrans" cxnId="{97A196BC-D336-4E3E-B717-91124221F44C}">
      <dgm:prSet/>
      <dgm:spPr/>
      <dgm:t>
        <a:bodyPr/>
        <a:lstStyle/>
        <a:p>
          <a:endParaRPr lang="en-US"/>
        </a:p>
      </dgm:t>
    </dgm:pt>
    <dgm:pt modelId="{5D3C916A-4640-4419-871E-61C5ED2C6148}">
      <dgm:prSet phldrT="[Text]"/>
      <dgm:spPr/>
      <dgm:t>
        <a:bodyPr/>
        <a:lstStyle/>
        <a:p>
          <a:r>
            <a:rPr lang="en-US" b="1" dirty="0"/>
            <a:t>Permanent</a:t>
          </a:r>
        </a:p>
      </dgm:t>
    </dgm:pt>
    <dgm:pt modelId="{B116AFC8-1442-4D5E-84F5-086474DB9448}" type="parTrans" cxnId="{E02A9E15-6835-4B1C-AE7F-5B84E33EE7F2}">
      <dgm:prSet/>
      <dgm:spPr/>
      <dgm:t>
        <a:bodyPr/>
        <a:lstStyle/>
        <a:p>
          <a:endParaRPr lang="en-US"/>
        </a:p>
      </dgm:t>
    </dgm:pt>
    <dgm:pt modelId="{FFE0D500-BDDF-4ADA-98D3-F64753D7DFE3}" type="sibTrans" cxnId="{E02A9E15-6835-4B1C-AE7F-5B84E33EE7F2}">
      <dgm:prSet/>
      <dgm:spPr/>
      <dgm:t>
        <a:bodyPr/>
        <a:lstStyle/>
        <a:p>
          <a:endParaRPr lang="en-US"/>
        </a:p>
      </dgm:t>
    </dgm:pt>
    <dgm:pt modelId="{9CA01664-0ADD-4FC6-9E47-C683C6FA3353}">
      <dgm:prSet custT="1"/>
      <dgm:spPr/>
      <dgm:t>
        <a:bodyPr/>
        <a:lstStyle/>
        <a:p>
          <a:r>
            <a:rPr lang="en-US" sz="1400" b="1" dirty="0"/>
            <a:t>Hypertextual</a:t>
          </a:r>
        </a:p>
      </dgm:t>
    </dgm:pt>
    <dgm:pt modelId="{85553D98-1473-4F77-80E4-46E2268AC523}" type="parTrans" cxnId="{BAAE142A-54CD-49E0-BB2A-2E37BA9BCCF0}">
      <dgm:prSet/>
      <dgm:spPr/>
      <dgm:t>
        <a:bodyPr/>
        <a:lstStyle/>
        <a:p>
          <a:endParaRPr lang="en-US"/>
        </a:p>
      </dgm:t>
    </dgm:pt>
    <dgm:pt modelId="{E9677E7B-795C-4F64-8C05-740F02EED92F}" type="sibTrans" cxnId="{BAAE142A-54CD-49E0-BB2A-2E37BA9BCCF0}">
      <dgm:prSet/>
      <dgm:spPr/>
      <dgm:t>
        <a:bodyPr/>
        <a:lstStyle/>
        <a:p>
          <a:endParaRPr lang="en-US"/>
        </a:p>
      </dgm:t>
    </dgm:pt>
    <dgm:pt modelId="{B138610D-6FA9-4EC2-84D6-DA699D85527B}">
      <dgm:prSet custT="1"/>
      <dgm:spPr/>
      <dgm:t>
        <a:bodyPr/>
        <a:lstStyle/>
        <a:p>
          <a:r>
            <a:rPr lang="en-US" sz="1600" b="1"/>
            <a:t>Pervasive</a:t>
          </a:r>
          <a:endParaRPr lang="en-US" sz="1600" b="1" dirty="0"/>
        </a:p>
      </dgm:t>
    </dgm:pt>
    <dgm:pt modelId="{F2A2AAA8-BE8B-4F10-A5D5-14E66A438391}" type="parTrans" cxnId="{58538EFF-5398-44E8-A3F6-8834F0357516}">
      <dgm:prSet/>
      <dgm:spPr/>
      <dgm:t>
        <a:bodyPr/>
        <a:lstStyle/>
        <a:p>
          <a:endParaRPr lang="en-US"/>
        </a:p>
      </dgm:t>
    </dgm:pt>
    <dgm:pt modelId="{836895CE-2833-49FD-B1F8-B1BE6E1A677A}" type="sibTrans" cxnId="{58538EFF-5398-44E8-A3F6-8834F0357516}">
      <dgm:prSet/>
      <dgm:spPr/>
      <dgm:t>
        <a:bodyPr/>
        <a:lstStyle/>
        <a:p>
          <a:endParaRPr lang="en-US"/>
        </a:p>
      </dgm:t>
    </dgm:pt>
    <dgm:pt modelId="{5D09374F-3035-4809-A5EB-689F94D53E47}">
      <dgm:prSet custT="1"/>
      <dgm:spPr/>
      <dgm:t>
        <a:bodyPr/>
        <a:lstStyle/>
        <a:p>
          <a:r>
            <a:rPr lang="en-US" sz="1600" b="1" dirty="0"/>
            <a:t>Algorithmic</a:t>
          </a:r>
        </a:p>
      </dgm:t>
    </dgm:pt>
    <dgm:pt modelId="{11F8572F-EEE2-4F2E-97C3-5FAAF951E1B3}" type="parTrans" cxnId="{2A341458-6075-4409-998B-40FA7BCC14C4}">
      <dgm:prSet/>
      <dgm:spPr/>
      <dgm:t>
        <a:bodyPr/>
        <a:lstStyle/>
        <a:p>
          <a:endParaRPr lang="en-US"/>
        </a:p>
      </dgm:t>
    </dgm:pt>
    <dgm:pt modelId="{51628E3F-CD71-4727-BDE7-057F1B619EF3}" type="sibTrans" cxnId="{2A341458-6075-4409-998B-40FA7BCC14C4}">
      <dgm:prSet/>
      <dgm:spPr/>
      <dgm:t>
        <a:bodyPr/>
        <a:lstStyle/>
        <a:p>
          <a:endParaRPr lang="en-US"/>
        </a:p>
      </dgm:t>
    </dgm:pt>
    <dgm:pt modelId="{AC37F7FB-13AC-4176-92A2-9D24F07CDA8C}">
      <dgm:prSet custT="1"/>
      <dgm:spPr/>
      <dgm:t>
        <a:bodyPr/>
        <a:lstStyle/>
        <a:p>
          <a:r>
            <a:rPr lang="en-US" sz="1600" b="1" dirty="0"/>
            <a:t>Distributed</a:t>
          </a:r>
          <a:endParaRPr lang="en-US" sz="1400" b="1" dirty="0"/>
        </a:p>
      </dgm:t>
    </dgm:pt>
    <dgm:pt modelId="{F8AA5C01-C44B-469C-897D-0189DF68B4D7}" type="parTrans" cxnId="{B5431196-6ED5-47F6-B170-62CE88004E20}">
      <dgm:prSet/>
      <dgm:spPr/>
      <dgm:t>
        <a:bodyPr/>
        <a:lstStyle/>
        <a:p>
          <a:endParaRPr lang="en-US"/>
        </a:p>
      </dgm:t>
    </dgm:pt>
    <dgm:pt modelId="{59E51F25-2809-4CF5-B3B5-7ED810CFF12F}" type="sibTrans" cxnId="{B5431196-6ED5-47F6-B170-62CE88004E20}">
      <dgm:prSet/>
      <dgm:spPr/>
      <dgm:t>
        <a:bodyPr/>
        <a:lstStyle/>
        <a:p>
          <a:endParaRPr lang="en-US"/>
        </a:p>
      </dgm:t>
    </dgm:pt>
    <dgm:pt modelId="{A4D4EFE5-EB61-41A2-9AC0-CCA592C1E972}">
      <dgm:prSet/>
      <dgm:spPr/>
      <dgm:t>
        <a:bodyPr/>
        <a:lstStyle/>
        <a:p>
          <a:endParaRPr lang="en-US"/>
        </a:p>
      </dgm:t>
    </dgm:pt>
    <dgm:pt modelId="{6C27B051-B008-42C8-89A0-C2B8F3B571D4}" type="parTrans" cxnId="{93FC8A2E-3789-420D-B5A3-6B55F955BFCD}">
      <dgm:prSet/>
      <dgm:spPr/>
      <dgm:t>
        <a:bodyPr/>
        <a:lstStyle/>
        <a:p>
          <a:endParaRPr lang="en-US"/>
        </a:p>
      </dgm:t>
    </dgm:pt>
    <dgm:pt modelId="{CB7F0E4C-F9D4-4300-8FE6-682439D84A02}" type="sibTrans" cxnId="{93FC8A2E-3789-420D-B5A3-6B55F955BFCD}">
      <dgm:prSet/>
      <dgm:spPr/>
      <dgm:t>
        <a:bodyPr/>
        <a:lstStyle/>
        <a:p>
          <a:endParaRPr lang="en-US"/>
        </a:p>
      </dgm:t>
    </dgm:pt>
    <dgm:pt modelId="{C1E97224-597F-4E9B-AADE-B1E3CF7FE441}" type="pres">
      <dgm:prSet presAssocID="{3242FE8E-19A1-4F28-9B6D-C59C491EE785}" presName="cycle" presStyleCnt="0">
        <dgm:presLayoutVars>
          <dgm:chMax val="1"/>
          <dgm:dir/>
          <dgm:animLvl val="ctr"/>
          <dgm:resizeHandles val="exact"/>
        </dgm:presLayoutVars>
      </dgm:prSet>
      <dgm:spPr/>
    </dgm:pt>
    <dgm:pt modelId="{AB47726C-45A2-4A68-B70A-8C662055483E}" type="pres">
      <dgm:prSet presAssocID="{F1491AA3-F561-4314-8D30-8FF48558DBF4}" presName="centerShape" presStyleLbl="node0" presStyleIdx="0" presStyleCnt="1" custScaleX="121000" custScaleY="121000"/>
      <dgm:spPr/>
    </dgm:pt>
    <dgm:pt modelId="{DD821ECC-C05A-4653-B7E0-15D18F5DE017}" type="pres">
      <dgm:prSet presAssocID="{CCFFFC32-8623-4951-8227-F8976CCBB67E}" presName="Name9" presStyleLbl="parChTrans1D2" presStyleIdx="0" presStyleCnt="8"/>
      <dgm:spPr/>
    </dgm:pt>
    <dgm:pt modelId="{C15343AB-F093-455A-8701-FB967A3AD5E3}" type="pres">
      <dgm:prSet presAssocID="{CCFFFC32-8623-4951-8227-F8976CCBB67E}" presName="connTx" presStyleLbl="parChTrans1D2" presStyleIdx="0" presStyleCnt="8"/>
      <dgm:spPr/>
    </dgm:pt>
    <dgm:pt modelId="{43DF517C-E8B9-4C79-ABF4-E383E9C9B1FA}" type="pres">
      <dgm:prSet presAssocID="{0D03C9F4-DFF0-499B-A52C-85B3CA514F8D}" presName="node" presStyleLbl="node1" presStyleIdx="0" presStyleCnt="8" custScaleX="121000" custScaleY="121000">
        <dgm:presLayoutVars>
          <dgm:bulletEnabled val="1"/>
        </dgm:presLayoutVars>
      </dgm:prSet>
      <dgm:spPr/>
    </dgm:pt>
    <dgm:pt modelId="{60CBE17A-223D-4F26-8034-20129CE89C62}" type="pres">
      <dgm:prSet presAssocID="{85553D98-1473-4F77-80E4-46E2268AC523}" presName="Name9" presStyleLbl="parChTrans1D2" presStyleIdx="1" presStyleCnt="8"/>
      <dgm:spPr/>
    </dgm:pt>
    <dgm:pt modelId="{FA1E1D9E-A3D3-4C2E-AABE-B83D1D7BC12F}" type="pres">
      <dgm:prSet presAssocID="{85553D98-1473-4F77-80E4-46E2268AC523}" presName="connTx" presStyleLbl="parChTrans1D2" presStyleIdx="1" presStyleCnt="8"/>
      <dgm:spPr/>
    </dgm:pt>
    <dgm:pt modelId="{C51B4539-CFA7-40F9-AD3F-E3A7E8ECC40A}" type="pres">
      <dgm:prSet presAssocID="{9CA01664-0ADD-4FC6-9E47-C683C6FA3353}" presName="node" presStyleLbl="node1" presStyleIdx="1" presStyleCnt="8" custScaleX="121000" custScaleY="121000">
        <dgm:presLayoutVars>
          <dgm:bulletEnabled val="1"/>
        </dgm:presLayoutVars>
      </dgm:prSet>
      <dgm:spPr/>
    </dgm:pt>
    <dgm:pt modelId="{0C451BCE-BB01-4786-9B27-A6A412294FB3}" type="pres">
      <dgm:prSet presAssocID="{F8AA5C01-C44B-469C-897D-0189DF68B4D7}" presName="Name9" presStyleLbl="parChTrans1D2" presStyleIdx="2" presStyleCnt="8"/>
      <dgm:spPr/>
    </dgm:pt>
    <dgm:pt modelId="{28904D22-1BD2-4971-B068-D862D40AED13}" type="pres">
      <dgm:prSet presAssocID="{F8AA5C01-C44B-469C-897D-0189DF68B4D7}" presName="connTx" presStyleLbl="parChTrans1D2" presStyleIdx="2" presStyleCnt="8"/>
      <dgm:spPr/>
    </dgm:pt>
    <dgm:pt modelId="{146E67B5-8197-46AE-A5AA-7FE388B6237E}" type="pres">
      <dgm:prSet presAssocID="{AC37F7FB-13AC-4176-92A2-9D24F07CDA8C}" presName="node" presStyleLbl="node1" presStyleIdx="2" presStyleCnt="8" custScaleX="121000" custScaleY="121000">
        <dgm:presLayoutVars>
          <dgm:bulletEnabled val="1"/>
        </dgm:presLayoutVars>
      </dgm:prSet>
      <dgm:spPr/>
    </dgm:pt>
    <dgm:pt modelId="{97761F1D-25A0-462E-8FE5-D11CF30D626E}" type="pres">
      <dgm:prSet presAssocID="{F2A2AAA8-BE8B-4F10-A5D5-14E66A438391}" presName="Name9" presStyleLbl="parChTrans1D2" presStyleIdx="3" presStyleCnt="8"/>
      <dgm:spPr/>
    </dgm:pt>
    <dgm:pt modelId="{77FEDCEC-EAEE-47B6-B0C4-66A164DB6DC4}" type="pres">
      <dgm:prSet presAssocID="{F2A2AAA8-BE8B-4F10-A5D5-14E66A438391}" presName="connTx" presStyleLbl="parChTrans1D2" presStyleIdx="3" presStyleCnt="8"/>
      <dgm:spPr/>
    </dgm:pt>
    <dgm:pt modelId="{B1773134-30CB-4E7E-B92A-180E948AD169}" type="pres">
      <dgm:prSet presAssocID="{B138610D-6FA9-4EC2-84D6-DA699D85527B}" presName="node" presStyleLbl="node1" presStyleIdx="3" presStyleCnt="8" custScaleX="121000" custScaleY="121000">
        <dgm:presLayoutVars>
          <dgm:bulletEnabled val="1"/>
        </dgm:presLayoutVars>
      </dgm:prSet>
      <dgm:spPr/>
    </dgm:pt>
    <dgm:pt modelId="{D90B1BB3-4708-4BA1-B60B-7F86FC960AAB}" type="pres">
      <dgm:prSet presAssocID="{11F8572F-EEE2-4F2E-97C3-5FAAF951E1B3}" presName="Name9" presStyleLbl="parChTrans1D2" presStyleIdx="4" presStyleCnt="8"/>
      <dgm:spPr/>
    </dgm:pt>
    <dgm:pt modelId="{320A4640-2AC3-4D6A-9FB4-DA907F504A34}" type="pres">
      <dgm:prSet presAssocID="{11F8572F-EEE2-4F2E-97C3-5FAAF951E1B3}" presName="connTx" presStyleLbl="parChTrans1D2" presStyleIdx="4" presStyleCnt="8"/>
      <dgm:spPr/>
    </dgm:pt>
    <dgm:pt modelId="{98C043E5-29F0-47DE-9EC2-9B211454D7FC}" type="pres">
      <dgm:prSet presAssocID="{5D09374F-3035-4809-A5EB-689F94D53E47}" presName="node" presStyleLbl="node1" presStyleIdx="4" presStyleCnt="8" custScaleX="121000" custScaleY="121000">
        <dgm:presLayoutVars>
          <dgm:bulletEnabled val="1"/>
        </dgm:presLayoutVars>
      </dgm:prSet>
      <dgm:spPr/>
    </dgm:pt>
    <dgm:pt modelId="{FE29EB06-4DD0-4760-ADCA-0320F0DDA3CB}" type="pres">
      <dgm:prSet presAssocID="{9480CDE4-8F94-4F14-9EF8-8755B6F0A43C}" presName="Name9" presStyleLbl="parChTrans1D2" presStyleIdx="5" presStyleCnt="8"/>
      <dgm:spPr/>
    </dgm:pt>
    <dgm:pt modelId="{BA36C293-F8DB-4C2A-BB0E-CC010DC4BD20}" type="pres">
      <dgm:prSet presAssocID="{9480CDE4-8F94-4F14-9EF8-8755B6F0A43C}" presName="connTx" presStyleLbl="parChTrans1D2" presStyleIdx="5" presStyleCnt="8"/>
      <dgm:spPr/>
    </dgm:pt>
    <dgm:pt modelId="{B9682EF0-0B0C-4D23-94CF-5037CFE43C83}" type="pres">
      <dgm:prSet presAssocID="{8783CF60-9B2B-4585-8641-109F052C3C51}" presName="node" presStyleLbl="node1" presStyleIdx="5" presStyleCnt="8" custScaleX="126823" custScaleY="121000">
        <dgm:presLayoutVars>
          <dgm:bulletEnabled val="1"/>
        </dgm:presLayoutVars>
      </dgm:prSet>
      <dgm:spPr/>
    </dgm:pt>
    <dgm:pt modelId="{5BA35FD7-36EF-45A1-9EC5-52924CEE0F0D}" type="pres">
      <dgm:prSet presAssocID="{8D6D709E-C58B-4DCA-94B3-F5A9CC39CB3B}" presName="Name9" presStyleLbl="parChTrans1D2" presStyleIdx="6" presStyleCnt="8"/>
      <dgm:spPr/>
    </dgm:pt>
    <dgm:pt modelId="{2D309765-259B-4E4E-A0E9-E82F5FA6C484}" type="pres">
      <dgm:prSet presAssocID="{8D6D709E-C58B-4DCA-94B3-F5A9CC39CB3B}" presName="connTx" presStyleLbl="parChTrans1D2" presStyleIdx="6" presStyleCnt="8"/>
      <dgm:spPr/>
    </dgm:pt>
    <dgm:pt modelId="{11D82765-02B1-4404-86BD-CAEB2FF61C7E}" type="pres">
      <dgm:prSet presAssocID="{30352009-2435-4B0D-8720-2FC3330C868C}" presName="node" presStyleLbl="node1" presStyleIdx="6" presStyleCnt="8" custScaleX="121000" custScaleY="121000">
        <dgm:presLayoutVars>
          <dgm:bulletEnabled val="1"/>
        </dgm:presLayoutVars>
      </dgm:prSet>
      <dgm:spPr/>
    </dgm:pt>
    <dgm:pt modelId="{14BD3C58-E999-40E9-8C75-AF3C4465453B}" type="pres">
      <dgm:prSet presAssocID="{B116AFC8-1442-4D5E-84F5-086474DB9448}" presName="Name9" presStyleLbl="parChTrans1D2" presStyleIdx="7" presStyleCnt="8"/>
      <dgm:spPr/>
    </dgm:pt>
    <dgm:pt modelId="{1D4EF72A-B79F-4483-A8E7-05C2790C0E5D}" type="pres">
      <dgm:prSet presAssocID="{B116AFC8-1442-4D5E-84F5-086474DB9448}" presName="connTx" presStyleLbl="parChTrans1D2" presStyleIdx="7" presStyleCnt="8"/>
      <dgm:spPr/>
    </dgm:pt>
    <dgm:pt modelId="{94C97D70-DE66-433C-902D-1BABFD1CA3F8}" type="pres">
      <dgm:prSet presAssocID="{5D3C916A-4640-4419-871E-61C5ED2C6148}" presName="node" presStyleLbl="node1" presStyleIdx="7" presStyleCnt="8" custScaleX="125157" custScaleY="121000">
        <dgm:presLayoutVars>
          <dgm:bulletEnabled val="1"/>
        </dgm:presLayoutVars>
      </dgm:prSet>
      <dgm:spPr/>
    </dgm:pt>
  </dgm:ptLst>
  <dgm:cxnLst>
    <dgm:cxn modelId="{1897170B-4FAB-40C2-AD33-B9FC789C7C58}" type="presOf" srcId="{8D6D709E-C58B-4DCA-94B3-F5A9CC39CB3B}" destId="{2D309765-259B-4E4E-A0E9-E82F5FA6C484}" srcOrd="1" destOrd="0" presId="urn:microsoft.com/office/officeart/2005/8/layout/radial1"/>
    <dgm:cxn modelId="{E02A9E15-6835-4B1C-AE7F-5B84E33EE7F2}" srcId="{F1491AA3-F561-4314-8D30-8FF48558DBF4}" destId="{5D3C916A-4640-4419-871E-61C5ED2C6148}" srcOrd="7" destOrd="0" parTransId="{B116AFC8-1442-4D5E-84F5-086474DB9448}" sibTransId="{FFE0D500-BDDF-4ADA-98D3-F64753D7DFE3}"/>
    <dgm:cxn modelId="{B388161A-3BB9-4CB2-9E43-9DF75AA850C1}" type="presOf" srcId="{8D6D709E-C58B-4DCA-94B3-F5A9CC39CB3B}" destId="{5BA35FD7-36EF-45A1-9EC5-52924CEE0F0D}" srcOrd="0" destOrd="0" presId="urn:microsoft.com/office/officeart/2005/8/layout/radial1"/>
    <dgm:cxn modelId="{3A5C3824-0DD2-4EEB-AC10-AE284319E1B8}" type="presOf" srcId="{85553D98-1473-4F77-80E4-46E2268AC523}" destId="{60CBE17A-223D-4F26-8034-20129CE89C62}" srcOrd="0" destOrd="0" presId="urn:microsoft.com/office/officeart/2005/8/layout/radial1"/>
    <dgm:cxn modelId="{BAAE142A-54CD-49E0-BB2A-2E37BA9BCCF0}" srcId="{F1491AA3-F561-4314-8D30-8FF48558DBF4}" destId="{9CA01664-0ADD-4FC6-9E47-C683C6FA3353}" srcOrd="1" destOrd="0" parTransId="{85553D98-1473-4F77-80E4-46E2268AC523}" sibTransId="{E9677E7B-795C-4F64-8C05-740F02EED92F}"/>
    <dgm:cxn modelId="{93FC8A2E-3789-420D-B5A3-6B55F955BFCD}" srcId="{3242FE8E-19A1-4F28-9B6D-C59C491EE785}" destId="{A4D4EFE5-EB61-41A2-9AC0-CCA592C1E972}" srcOrd="1" destOrd="0" parTransId="{6C27B051-B008-42C8-89A0-C2B8F3B571D4}" sibTransId="{CB7F0E4C-F9D4-4300-8FE6-682439D84A02}"/>
    <dgm:cxn modelId="{F78C2F31-C7BE-4F31-94A1-E72936742A13}" type="presOf" srcId="{8783CF60-9B2B-4585-8641-109F052C3C51}" destId="{B9682EF0-0B0C-4D23-94CF-5037CFE43C83}" srcOrd="0" destOrd="0" presId="urn:microsoft.com/office/officeart/2005/8/layout/radial1"/>
    <dgm:cxn modelId="{AF8DAA36-88BC-4CA4-8E15-1EB8926905C6}" type="presOf" srcId="{F1491AA3-F561-4314-8D30-8FF48558DBF4}" destId="{AB47726C-45A2-4A68-B70A-8C662055483E}" srcOrd="0" destOrd="0" presId="urn:microsoft.com/office/officeart/2005/8/layout/radial1"/>
    <dgm:cxn modelId="{2F2CF037-7F0F-4706-BBFE-AA0926872305}" type="presOf" srcId="{30352009-2435-4B0D-8720-2FC3330C868C}" destId="{11D82765-02B1-4404-86BD-CAEB2FF61C7E}" srcOrd="0" destOrd="0" presId="urn:microsoft.com/office/officeart/2005/8/layout/radial1"/>
    <dgm:cxn modelId="{9207DF40-7D75-4F2D-A91D-976FB514D68E}" type="presOf" srcId="{AC37F7FB-13AC-4176-92A2-9D24F07CDA8C}" destId="{146E67B5-8197-46AE-A5AA-7FE388B6237E}" srcOrd="0" destOrd="0" presId="urn:microsoft.com/office/officeart/2005/8/layout/radial1"/>
    <dgm:cxn modelId="{745BE361-8226-4BDD-AC27-9FBF918A64B6}" type="presOf" srcId="{F8AA5C01-C44B-469C-897D-0189DF68B4D7}" destId="{0C451BCE-BB01-4786-9B27-A6A412294FB3}" srcOrd="0" destOrd="0" presId="urn:microsoft.com/office/officeart/2005/8/layout/radial1"/>
    <dgm:cxn modelId="{E4742F62-CE5A-4D21-96BC-96990C9A64A3}" type="presOf" srcId="{5D3C916A-4640-4419-871E-61C5ED2C6148}" destId="{94C97D70-DE66-433C-902D-1BABFD1CA3F8}" srcOrd="0" destOrd="0" presId="urn:microsoft.com/office/officeart/2005/8/layout/radial1"/>
    <dgm:cxn modelId="{4DAB9647-6336-4422-954F-E0942DC9E719}" srcId="{3242FE8E-19A1-4F28-9B6D-C59C491EE785}" destId="{F1491AA3-F561-4314-8D30-8FF48558DBF4}" srcOrd="0" destOrd="0" parTransId="{EB300357-C15A-4F91-94D6-EB260073A95D}" sibTransId="{5CBED569-1619-4A37-A590-857896906AF4}"/>
    <dgm:cxn modelId="{6BE54E49-CF27-449D-A329-EE9D1B9D8B83}" type="presOf" srcId="{9480CDE4-8F94-4F14-9EF8-8755B6F0A43C}" destId="{BA36C293-F8DB-4C2A-BB0E-CC010DC4BD20}" srcOrd="1" destOrd="0" presId="urn:microsoft.com/office/officeart/2005/8/layout/radial1"/>
    <dgm:cxn modelId="{33F09A4A-06B1-40CB-9A98-62A3DA87B673}" srcId="{F1491AA3-F561-4314-8D30-8FF48558DBF4}" destId="{8783CF60-9B2B-4585-8641-109F052C3C51}" srcOrd="5" destOrd="0" parTransId="{9480CDE4-8F94-4F14-9EF8-8755B6F0A43C}" sibTransId="{F3B3FA33-A0FA-4EE1-9F54-2FA4A709DA26}"/>
    <dgm:cxn modelId="{E4958A6C-77A3-4F82-8DB2-667C28064C1E}" type="presOf" srcId="{F2A2AAA8-BE8B-4F10-A5D5-14E66A438391}" destId="{97761F1D-25A0-462E-8FE5-D11CF30D626E}" srcOrd="0" destOrd="0" presId="urn:microsoft.com/office/officeart/2005/8/layout/radial1"/>
    <dgm:cxn modelId="{5131A76D-DF29-49C9-AD8D-47AD0A42CAEF}" type="presOf" srcId="{B116AFC8-1442-4D5E-84F5-086474DB9448}" destId="{14BD3C58-E999-40E9-8C75-AF3C4465453B}" srcOrd="0" destOrd="0" presId="urn:microsoft.com/office/officeart/2005/8/layout/radial1"/>
    <dgm:cxn modelId="{8BDB8D52-9A43-4491-947C-B55C3F22EA5C}" type="presOf" srcId="{B116AFC8-1442-4D5E-84F5-086474DB9448}" destId="{1D4EF72A-B79F-4483-A8E7-05C2790C0E5D}" srcOrd="1" destOrd="0" presId="urn:microsoft.com/office/officeart/2005/8/layout/radial1"/>
    <dgm:cxn modelId="{06F9B654-C4B9-4EBF-9303-549FF20920B4}" type="presOf" srcId="{5D09374F-3035-4809-A5EB-689F94D53E47}" destId="{98C043E5-29F0-47DE-9EC2-9B211454D7FC}" srcOrd="0" destOrd="0" presId="urn:microsoft.com/office/officeart/2005/8/layout/radial1"/>
    <dgm:cxn modelId="{2A341458-6075-4409-998B-40FA7BCC14C4}" srcId="{F1491AA3-F561-4314-8D30-8FF48558DBF4}" destId="{5D09374F-3035-4809-A5EB-689F94D53E47}" srcOrd="4" destOrd="0" parTransId="{11F8572F-EEE2-4F2E-97C3-5FAAF951E1B3}" sibTransId="{51628E3F-CD71-4727-BDE7-057F1B619EF3}"/>
    <dgm:cxn modelId="{8BBFB57B-DE93-4B9B-991B-F19EF92DE5D1}" type="presOf" srcId="{3242FE8E-19A1-4F28-9B6D-C59C491EE785}" destId="{C1E97224-597F-4E9B-AADE-B1E3CF7FE441}" srcOrd="0" destOrd="0" presId="urn:microsoft.com/office/officeart/2005/8/layout/radial1"/>
    <dgm:cxn modelId="{F6A27E7E-E76E-4F3D-8899-C9CE2ADA1E2F}" type="presOf" srcId="{11F8572F-EEE2-4F2E-97C3-5FAAF951E1B3}" destId="{320A4640-2AC3-4D6A-9FB4-DA907F504A34}" srcOrd="1" destOrd="0" presId="urn:microsoft.com/office/officeart/2005/8/layout/radial1"/>
    <dgm:cxn modelId="{B33E2F8A-F297-4617-8659-78C479417E36}" type="presOf" srcId="{0D03C9F4-DFF0-499B-A52C-85B3CA514F8D}" destId="{43DF517C-E8B9-4C79-ABF4-E383E9C9B1FA}" srcOrd="0" destOrd="0" presId="urn:microsoft.com/office/officeart/2005/8/layout/radial1"/>
    <dgm:cxn modelId="{B5431196-6ED5-47F6-B170-62CE88004E20}" srcId="{F1491AA3-F561-4314-8D30-8FF48558DBF4}" destId="{AC37F7FB-13AC-4176-92A2-9D24F07CDA8C}" srcOrd="2" destOrd="0" parTransId="{F8AA5C01-C44B-469C-897D-0189DF68B4D7}" sibTransId="{59E51F25-2809-4CF5-B3B5-7ED810CFF12F}"/>
    <dgm:cxn modelId="{3D94379F-9D17-43CF-A4DC-B92DC7AECBCE}" type="presOf" srcId="{F2A2AAA8-BE8B-4F10-A5D5-14E66A438391}" destId="{77FEDCEC-EAEE-47B6-B0C4-66A164DB6DC4}" srcOrd="1" destOrd="0" presId="urn:microsoft.com/office/officeart/2005/8/layout/radial1"/>
    <dgm:cxn modelId="{7ED657AF-E434-487A-8C46-13764058B708}" type="presOf" srcId="{B138610D-6FA9-4EC2-84D6-DA699D85527B}" destId="{B1773134-30CB-4E7E-B92A-180E948AD169}" srcOrd="0" destOrd="0" presId="urn:microsoft.com/office/officeart/2005/8/layout/radial1"/>
    <dgm:cxn modelId="{8B96A9B4-64F4-4415-A322-C2E786AAF34E}" type="presOf" srcId="{CCFFFC32-8623-4951-8227-F8976CCBB67E}" destId="{DD821ECC-C05A-4653-B7E0-15D18F5DE017}" srcOrd="0" destOrd="0" presId="urn:microsoft.com/office/officeart/2005/8/layout/radial1"/>
    <dgm:cxn modelId="{97A196BC-D336-4E3E-B717-91124221F44C}" srcId="{F1491AA3-F561-4314-8D30-8FF48558DBF4}" destId="{30352009-2435-4B0D-8720-2FC3330C868C}" srcOrd="6" destOrd="0" parTransId="{8D6D709E-C58B-4DCA-94B3-F5A9CC39CB3B}" sibTransId="{F2BD405A-21C6-438D-900F-20670652FEC8}"/>
    <dgm:cxn modelId="{F4721ADC-58AA-40B8-A542-78349B1B74BB}" srcId="{F1491AA3-F561-4314-8D30-8FF48558DBF4}" destId="{0D03C9F4-DFF0-499B-A52C-85B3CA514F8D}" srcOrd="0" destOrd="0" parTransId="{CCFFFC32-8623-4951-8227-F8976CCBB67E}" sibTransId="{CCF28DB0-CB7E-46F8-A438-764CE37A2F9F}"/>
    <dgm:cxn modelId="{10571FDD-08A0-47F5-B16C-EC35A0435B2E}" type="presOf" srcId="{85553D98-1473-4F77-80E4-46E2268AC523}" destId="{FA1E1D9E-A3D3-4C2E-AABE-B83D1D7BC12F}" srcOrd="1" destOrd="0" presId="urn:microsoft.com/office/officeart/2005/8/layout/radial1"/>
    <dgm:cxn modelId="{EAF618E8-9FE8-480B-A8A9-FCE793CFC7FA}" type="presOf" srcId="{9CA01664-0ADD-4FC6-9E47-C683C6FA3353}" destId="{C51B4539-CFA7-40F9-AD3F-E3A7E8ECC40A}" srcOrd="0" destOrd="0" presId="urn:microsoft.com/office/officeart/2005/8/layout/radial1"/>
    <dgm:cxn modelId="{744468E9-32CD-4C8D-9BCA-CE09AA6530B6}" type="presOf" srcId="{F8AA5C01-C44B-469C-897D-0189DF68B4D7}" destId="{28904D22-1BD2-4971-B068-D862D40AED13}" srcOrd="1" destOrd="0" presId="urn:microsoft.com/office/officeart/2005/8/layout/radial1"/>
    <dgm:cxn modelId="{E45205ED-66FC-408C-8CA0-43BE7C50A5D8}" type="presOf" srcId="{11F8572F-EEE2-4F2E-97C3-5FAAF951E1B3}" destId="{D90B1BB3-4708-4BA1-B60B-7F86FC960AAB}" srcOrd="0" destOrd="0" presId="urn:microsoft.com/office/officeart/2005/8/layout/radial1"/>
    <dgm:cxn modelId="{071192F3-E76F-45EB-830B-831ACEC686DC}" type="presOf" srcId="{CCFFFC32-8623-4951-8227-F8976CCBB67E}" destId="{C15343AB-F093-455A-8701-FB967A3AD5E3}" srcOrd="1" destOrd="0" presId="urn:microsoft.com/office/officeart/2005/8/layout/radial1"/>
    <dgm:cxn modelId="{1007C4FA-4FD7-4332-94BA-5EF45F207CF3}" type="presOf" srcId="{9480CDE4-8F94-4F14-9EF8-8755B6F0A43C}" destId="{FE29EB06-4DD0-4760-ADCA-0320F0DDA3CB}" srcOrd="0" destOrd="0" presId="urn:microsoft.com/office/officeart/2005/8/layout/radial1"/>
    <dgm:cxn modelId="{58538EFF-5398-44E8-A3F6-8834F0357516}" srcId="{F1491AA3-F561-4314-8D30-8FF48558DBF4}" destId="{B138610D-6FA9-4EC2-84D6-DA699D85527B}" srcOrd="3" destOrd="0" parTransId="{F2A2AAA8-BE8B-4F10-A5D5-14E66A438391}" sibTransId="{836895CE-2833-49FD-B1F8-B1BE6E1A677A}"/>
    <dgm:cxn modelId="{8A76545F-AFA7-486A-9160-BE6D5AF546FA}" type="presParOf" srcId="{C1E97224-597F-4E9B-AADE-B1E3CF7FE441}" destId="{AB47726C-45A2-4A68-B70A-8C662055483E}" srcOrd="0" destOrd="0" presId="urn:microsoft.com/office/officeart/2005/8/layout/radial1"/>
    <dgm:cxn modelId="{53D89E45-42FD-49AF-914C-7FEC7CD87449}" type="presParOf" srcId="{C1E97224-597F-4E9B-AADE-B1E3CF7FE441}" destId="{DD821ECC-C05A-4653-B7E0-15D18F5DE017}" srcOrd="1" destOrd="0" presId="urn:microsoft.com/office/officeart/2005/8/layout/radial1"/>
    <dgm:cxn modelId="{0B856FAC-5DDC-4428-AAE7-04C900823C40}" type="presParOf" srcId="{DD821ECC-C05A-4653-B7E0-15D18F5DE017}" destId="{C15343AB-F093-455A-8701-FB967A3AD5E3}" srcOrd="0" destOrd="0" presId="urn:microsoft.com/office/officeart/2005/8/layout/radial1"/>
    <dgm:cxn modelId="{04D0FB2F-6747-4D57-93D3-BFF6EF088D02}" type="presParOf" srcId="{C1E97224-597F-4E9B-AADE-B1E3CF7FE441}" destId="{43DF517C-E8B9-4C79-ABF4-E383E9C9B1FA}" srcOrd="2" destOrd="0" presId="urn:microsoft.com/office/officeart/2005/8/layout/radial1"/>
    <dgm:cxn modelId="{5DDEB6C7-E3AE-4F53-BE53-7999D87B73EB}" type="presParOf" srcId="{C1E97224-597F-4E9B-AADE-B1E3CF7FE441}" destId="{60CBE17A-223D-4F26-8034-20129CE89C62}" srcOrd="3" destOrd="0" presId="urn:microsoft.com/office/officeart/2005/8/layout/radial1"/>
    <dgm:cxn modelId="{5CB4A7B5-9FF2-457A-BB6A-5E33A8F8AE4A}" type="presParOf" srcId="{60CBE17A-223D-4F26-8034-20129CE89C62}" destId="{FA1E1D9E-A3D3-4C2E-AABE-B83D1D7BC12F}" srcOrd="0" destOrd="0" presId="urn:microsoft.com/office/officeart/2005/8/layout/radial1"/>
    <dgm:cxn modelId="{5F1CC06B-D43F-4F3E-9486-505635C3EB5E}" type="presParOf" srcId="{C1E97224-597F-4E9B-AADE-B1E3CF7FE441}" destId="{C51B4539-CFA7-40F9-AD3F-E3A7E8ECC40A}" srcOrd="4" destOrd="0" presId="urn:microsoft.com/office/officeart/2005/8/layout/radial1"/>
    <dgm:cxn modelId="{72D6C6C4-B280-4790-974A-9B37450BFE6F}" type="presParOf" srcId="{C1E97224-597F-4E9B-AADE-B1E3CF7FE441}" destId="{0C451BCE-BB01-4786-9B27-A6A412294FB3}" srcOrd="5" destOrd="0" presId="urn:microsoft.com/office/officeart/2005/8/layout/radial1"/>
    <dgm:cxn modelId="{2134EBAE-92CC-4A19-BCCF-1855869AAD5F}" type="presParOf" srcId="{0C451BCE-BB01-4786-9B27-A6A412294FB3}" destId="{28904D22-1BD2-4971-B068-D862D40AED13}" srcOrd="0" destOrd="0" presId="urn:microsoft.com/office/officeart/2005/8/layout/radial1"/>
    <dgm:cxn modelId="{0B5902EA-53E6-4F9A-80D7-452853D9D2BF}" type="presParOf" srcId="{C1E97224-597F-4E9B-AADE-B1E3CF7FE441}" destId="{146E67B5-8197-46AE-A5AA-7FE388B6237E}" srcOrd="6" destOrd="0" presId="urn:microsoft.com/office/officeart/2005/8/layout/radial1"/>
    <dgm:cxn modelId="{DD32DFDE-0441-46B9-88E6-D5B6CD0A7EE5}" type="presParOf" srcId="{C1E97224-597F-4E9B-AADE-B1E3CF7FE441}" destId="{97761F1D-25A0-462E-8FE5-D11CF30D626E}" srcOrd="7" destOrd="0" presId="urn:microsoft.com/office/officeart/2005/8/layout/radial1"/>
    <dgm:cxn modelId="{586B1ED4-B91B-482A-8C3A-4F44697C5678}" type="presParOf" srcId="{97761F1D-25A0-462E-8FE5-D11CF30D626E}" destId="{77FEDCEC-EAEE-47B6-B0C4-66A164DB6DC4}" srcOrd="0" destOrd="0" presId="urn:microsoft.com/office/officeart/2005/8/layout/radial1"/>
    <dgm:cxn modelId="{97A4E1AD-881C-4E0A-9AFA-379949D27097}" type="presParOf" srcId="{C1E97224-597F-4E9B-AADE-B1E3CF7FE441}" destId="{B1773134-30CB-4E7E-B92A-180E948AD169}" srcOrd="8" destOrd="0" presId="urn:microsoft.com/office/officeart/2005/8/layout/radial1"/>
    <dgm:cxn modelId="{22A33850-A065-4D3D-89BD-F95B241F3374}" type="presParOf" srcId="{C1E97224-597F-4E9B-AADE-B1E3CF7FE441}" destId="{D90B1BB3-4708-4BA1-B60B-7F86FC960AAB}" srcOrd="9" destOrd="0" presId="urn:microsoft.com/office/officeart/2005/8/layout/radial1"/>
    <dgm:cxn modelId="{0408B354-3DD7-4724-A149-093006CB8AD8}" type="presParOf" srcId="{D90B1BB3-4708-4BA1-B60B-7F86FC960AAB}" destId="{320A4640-2AC3-4D6A-9FB4-DA907F504A34}" srcOrd="0" destOrd="0" presId="urn:microsoft.com/office/officeart/2005/8/layout/radial1"/>
    <dgm:cxn modelId="{C75FB3C0-32F8-4163-95C4-A34FC86D3953}" type="presParOf" srcId="{C1E97224-597F-4E9B-AADE-B1E3CF7FE441}" destId="{98C043E5-29F0-47DE-9EC2-9B211454D7FC}" srcOrd="10" destOrd="0" presId="urn:microsoft.com/office/officeart/2005/8/layout/radial1"/>
    <dgm:cxn modelId="{3703058D-0363-4297-A59A-2D1B0AE6514F}" type="presParOf" srcId="{C1E97224-597F-4E9B-AADE-B1E3CF7FE441}" destId="{FE29EB06-4DD0-4760-ADCA-0320F0DDA3CB}" srcOrd="11" destOrd="0" presId="urn:microsoft.com/office/officeart/2005/8/layout/radial1"/>
    <dgm:cxn modelId="{BEC1B2E4-483D-4D14-859E-A965F3259BC5}" type="presParOf" srcId="{FE29EB06-4DD0-4760-ADCA-0320F0DDA3CB}" destId="{BA36C293-F8DB-4C2A-BB0E-CC010DC4BD20}" srcOrd="0" destOrd="0" presId="urn:microsoft.com/office/officeart/2005/8/layout/radial1"/>
    <dgm:cxn modelId="{FEC53896-01E0-4C38-8FEF-6C167A1B2DB9}" type="presParOf" srcId="{C1E97224-597F-4E9B-AADE-B1E3CF7FE441}" destId="{B9682EF0-0B0C-4D23-94CF-5037CFE43C83}" srcOrd="12" destOrd="0" presId="urn:microsoft.com/office/officeart/2005/8/layout/radial1"/>
    <dgm:cxn modelId="{F5D25874-AEBF-47CF-8323-1A723C607794}" type="presParOf" srcId="{C1E97224-597F-4E9B-AADE-B1E3CF7FE441}" destId="{5BA35FD7-36EF-45A1-9EC5-52924CEE0F0D}" srcOrd="13" destOrd="0" presId="urn:microsoft.com/office/officeart/2005/8/layout/radial1"/>
    <dgm:cxn modelId="{276EA9AB-E161-4F02-85BE-914905006F69}" type="presParOf" srcId="{5BA35FD7-36EF-45A1-9EC5-52924CEE0F0D}" destId="{2D309765-259B-4E4E-A0E9-E82F5FA6C484}" srcOrd="0" destOrd="0" presId="urn:microsoft.com/office/officeart/2005/8/layout/radial1"/>
    <dgm:cxn modelId="{D666207A-4C02-4201-8D98-42D1C0EBB1A4}" type="presParOf" srcId="{C1E97224-597F-4E9B-AADE-B1E3CF7FE441}" destId="{11D82765-02B1-4404-86BD-CAEB2FF61C7E}" srcOrd="14" destOrd="0" presId="urn:microsoft.com/office/officeart/2005/8/layout/radial1"/>
    <dgm:cxn modelId="{09F9669B-B517-426B-B1CB-FCAF8278E667}" type="presParOf" srcId="{C1E97224-597F-4E9B-AADE-B1E3CF7FE441}" destId="{14BD3C58-E999-40E9-8C75-AF3C4465453B}" srcOrd="15" destOrd="0" presId="urn:microsoft.com/office/officeart/2005/8/layout/radial1"/>
    <dgm:cxn modelId="{D9B294A2-93EE-4FE5-B681-55830CD864E8}" type="presParOf" srcId="{14BD3C58-E999-40E9-8C75-AF3C4465453B}" destId="{1D4EF72A-B79F-4483-A8E7-05C2790C0E5D}" srcOrd="0" destOrd="0" presId="urn:microsoft.com/office/officeart/2005/8/layout/radial1"/>
    <dgm:cxn modelId="{D6FAEA87-8722-4E38-A858-3EDE178E028B}" type="presParOf" srcId="{C1E97224-597F-4E9B-AADE-B1E3CF7FE441}" destId="{94C97D70-DE66-433C-902D-1BABFD1CA3F8}" srcOrd="16" destOrd="0" presId="urn:microsoft.com/office/officeart/2005/8/layout/radial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47726C-45A2-4A68-B70A-8C662055483E}">
      <dsp:nvSpPr>
        <dsp:cNvPr id="0" name=""/>
        <dsp:cNvSpPr/>
      </dsp:nvSpPr>
      <dsp:spPr>
        <a:xfrm>
          <a:off x="2932991" y="191083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Digital Media</a:t>
          </a:r>
        </a:p>
      </dsp:txBody>
      <dsp:txXfrm>
        <a:off x="3142915" y="2120756"/>
        <a:ext cx="1013604" cy="1013604"/>
      </dsp:txXfrm>
    </dsp:sp>
    <dsp:sp modelId="{DD821ECC-C05A-4653-B7E0-15D18F5DE017}">
      <dsp:nvSpPr>
        <dsp:cNvPr id="0" name=""/>
        <dsp:cNvSpPr/>
      </dsp:nvSpPr>
      <dsp:spPr>
        <a:xfrm rot="16200000">
          <a:off x="3359181" y="1605689"/>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35190" y="1605769"/>
        <a:ext cx="29053" cy="29053"/>
      </dsp:txXfrm>
    </dsp:sp>
    <dsp:sp modelId="{43DF517C-E8B9-4C79-ABF4-E383E9C9B1FA}">
      <dsp:nvSpPr>
        <dsp:cNvPr id="0" name=""/>
        <dsp:cNvSpPr/>
      </dsp:nvSpPr>
      <dsp:spPr>
        <a:xfrm>
          <a:off x="2932991" y="-10369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Convergent</a:t>
          </a:r>
          <a:endParaRPr lang="en-US" sz="1200" b="1" kern="1200" dirty="0"/>
        </a:p>
      </dsp:txBody>
      <dsp:txXfrm>
        <a:off x="3142915" y="106232"/>
        <a:ext cx="1013604" cy="1013604"/>
      </dsp:txXfrm>
    </dsp:sp>
    <dsp:sp modelId="{60CBE17A-223D-4F26-8034-20129CE89C62}">
      <dsp:nvSpPr>
        <dsp:cNvPr id="0" name=""/>
        <dsp:cNvSpPr/>
      </dsp:nvSpPr>
      <dsp:spPr>
        <a:xfrm rot="18900000">
          <a:off x="4071423" y="1900710"/>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47432" y="1900790"/>
        <a:ext cx="29053" cy="29053"/>
      </dsp:txXfrm>
    </dsp:sp>
    <dsp:sp modelId="{C51B4539-CFA7-40F9-AD3F-E3A7E8ECC40A}">
      <dsp:nvSpPr>
        <dsp:cNvPr id="0" name=""/>
        <dsp:cNvSpPr/>
      </dsp:nvSpPr>
      <dsp:spPr>
        <a:xfrm>
          <a:off x="4357475" y="486348"/>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Hypertextual</a:t>
          </a:r>
        </a:p>
      </dsp:txBody>
      <dsp:txXfrm>
        <a:off x="4567399" y="696272"/>
        <a:ext cx="1013604" cy="1013604"/>
      </dsp:txXfrm>
    </dsp:sp>
    <dsp:sp modelId="{0C451BCE-BB01-4786-9B27-A6A412294FB3}">
      <dsp:nvSpPr>
        <dsp:cNvPr id="0" name=""/>
        <dsp:cNvSpPr/>
      </dsp:nvSpPr>
      <dsp:spPr>
        <a:xfrm>
          <a:off x="4366443" y="2612952"/>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642453" y="2613032"/>
        <a:ext cx="29053" cy="29053"/>
      </dsp:txXfrm>
    </dsp:sp>
    <dsp:sp modelId="{146E67B5-8197-46AE-A5AA-7FE388B6237E}">
      <dsp:nvSpPr>
        <dsp:cNvPr id="0" name=""/>
        <dsp:cNvSpPr/>
      </dsp:nvSpPr>
      <dsp:spPr>
        <a:xfrm>
          <a:off x="4947516" y="191083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Distributed</a:t>
          </a:r>
          <a:endParaRPr lang="en-US" sz="1400" b="1" kern="1200" dirty="0"/>
        </a:p>
      </dsp:txBody>
      <dsp:txXfrm>
        <a:off x="5157440" y="2120756"/>
        <a:ext cx="1013604" cy="1013604"/>
      </dsp:txXfrm>
    </dsp:sp>
    <dsp:sp modelId="{97761F1D-25A0-462E-8FE5-D11CF30D626E}">
      <dsp:nvSpPr>
        <dsp:cNvPr id="0" name=""/>
        <dsp:cNvSpPr/>
      </dsp:nvSpPr>
      <dsp:spPr>
        <a:xfrm rot="2700000">
          <a:off x="4071423" y="3325194"/>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347432" y="3325274"/>
        <a:ext cx="29053" cy="29053"/>
      </dsp:txXfrm>
    </dsp:sp>
    <dsp:sp modelId="{B1773134-30CB-4E7E-B92A-180E948AD169}">
      <dsp:nvSpPr>
        <dsp:cNvPr id="0" name=""/>
        <dsp:cNvSpPr/>
      </dsp:nvSpPr>
      <dsp:spPr>
        <a:xfrm>
          <a:off x="4357475" y="3335317"/>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a:t>Pervasive</a:t>
          </a:r>
          <a:endParaRPr lang="en-US" sz="1600" b="1" kern="1200" dirty="0"/>
        </a:p>
      </dsp:txBody>
      <dsp:txXfrm>
        <a:off x="4567399" y="3545241"/>
        <a:ext cx="1013604" cy="1013604"/>
      </dsp:txXfrm>
    </dsp:sp>
    <dsp:sp modelId="{D90B1BB3-4708-4BA1-B60B-7F86FC960AAB}">
      <dsp:nvSpPr>
        <dsp:cNvPr id="0" name=""/>
        <dsp:cNvSpPr/>
      </dsp:nvSpPr>
      <dsp:spPr>
        <a:xfrm rot="5400000">
          <a:off x="3359181" y="3620214"/>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635190" y="3620294"/>
        <a:ext cx="29053" cy="29053"/>
      </dsp:txXfrm>
    </dsp:sp>
    <dsp:sp modelId="{98C043E5-29F0-47DE-9EC2-9B211454D7FC}">
      <dsp:nvSpPr>
        <dsp:cNvPr id="0" name=""/>
        <dsp:cNvSpPr/>
      </dsp:nvSpPr>
      <dsp:spPr>
        <a:xfrm>
          <a:off x="2932991" y="3925357"/>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Algorithmic</a:t>
          </a:r>
        </a:p>
      </dsp:txBody>
      <dsp:txXfrm>
        <a:off x="3142915" y="4135281"/>
        <a:ext cx="1013604" cy="1013604"/>
      </dsp:txXfrm>
    </dsp:sp>
    <dsp:sp modelId="{FE29EB06-4DD0-4760-ADCA-0320F0DDA3CB}">
      <dsp:nvSpPr>
        <dsp:cNvPr id="0" name=""/>
        <dsp:cNvSpPr/>
      </dsp:nvSpPr>
      <dsp:spPr>
        <a:xfrm rot="8100000">
          <a:off x="2661140" y="3319311"/>
          <a:ext cx="564434" cy="29213"/>
        </a:xfrm>
        <a:custGeom>
          <a:avLst/>
          <a:gdLst/>
          <a:ahLst/>
          <a:cxnLst/>
          <a:rect l="0" t="0" r="0" b="0"/>
          <a:pathLst>
            <a:path>
              <a:moveTo>
                <a:pt x="0" y="14606"/>
              </a:moveTo>
              <a:lnTo>
                <a:pt x="564434"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929247" y="3319807"/>
        <a:ext cx="28221" cy="28221"/>
      </dsp:txXfrm>
    </dsp:sp>
    <dsp:sp modelId="{B9682EF0-0B0C-4D23-94CF-5037CFE43C83}">
      <dsp:nvSpPr>
        <dsp:cNvPr id="0" name=""/>
        <dsp:cNvSpPr/>
      </dsp:nvSpPr>
      <dsp:spPr>
        <a:xfrm>
          <a:off x="1474015" y="3335317"/>
          <a:ext cx="1502435"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Asymmetric</a:t>
          </a:r>
        </a:p>
      </dsp:txBody>
      <dsp:txXfrm>
        <a:off x="1694042" y="3545241"/>
        <a:ext cx="1062381" cy="1013604"/>
      </dsp:txXfrm>
    </dsp:sp>
    <dsp:sp modelId="{5BA35FD7-36EF-45A1-9EC5-52924CEE0F0D}">
      <dsp:nvSpPr>
        <dsp:cNvPr id="0" name=""/>
        <dsp:cNvSpPr/>
      </dsp:nvSpPr>
      <dsp:spPr>
        <a:xfrm rot="10800000">
          <a:off x="2351918" y="2612952"/>
          <a:ext cx="581072" cy="29213"/>
        </a:xfrm>
        <a:custGeom>
          <a:avLst/>
          <a:gdLst/>
          <a:ahLst/>
          <a:cxnLst/>
          <a:rect l="0" t="0" r="0" b="0"/>
          <a:pathLst>
            <a:path>
              <a:moveTo>
                <a:pt x="0" y="14606"/>
              </a:moveTo>
              <a:lnTo>
                <a:pt x="581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627928" y="2613032"/>
        <a:ext cx="29053" cy="29053"/>
      </dsp:txXfrm>
    </dsp:sp>
    <dsp:sp modelId="{11D82765-02B1-4404-86BD-CAEB2FF61C7E}">
      <dsp:nvSpPr>
        <dsp:cNvPr id="0" name=""/>
        <dsp:cNvSpPr/>
      </dsp:nvSpPr>
      <dsp:spPr>
        <a:xfrm>
          <a:off x="918466" y="1910832"/>
          <a:ext cx="1433452"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Ephemeral</a:t>
          </a:r>
        </a:p>
      </dsp:txBody>
      <dsp:txXfrm>
        <a:off x="1128390" y="2120756"/>
        <a:ext cx="1013604" cy="1013604"/>
      </dsp:txXfrm>
    </dsp:sp>
    <dsp:sp modelId="{14BD3C58-E999-40E9-8C75-AF3C4465453B}">
      <dsp:nvSpPr>
        <dsp:cNvPr id="0" name=""/>
        <dsp:cNvSpPr/>
      </dsp:nvSpPr>
      <dsp:spPr>
        <a:xfrm rot="13500000">
          <a:off x="2657181" y="1904952"/>
          <a:ext cx="569072" cy="29213"/>
        </a:xfrm>
        <a:custGeom>
          <a:avLst/>
          <a:gdLst/>
          <a:ahLst/>
          <a:cxnLst/>
          <a:rect l="0" t="0" r="0" b="0"/>
          <a:pathLst>
            <a:path>
              <a:moveTo>
                <a:pt x="0" y="14606"/>
              </a:moveTo>
              <a:lnTo>
                <a:pt x="569072" y="146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2927491" y="1905332"/>
        <a:ext cx="28453" cy="28453"/>
      </dsp:txXfrm>
    </dsp:sp>
    <dsp:sp modelId="{94C97D70-DE66-433C-902D-1BABFD1CA3F8}">
      <dsp:nvSpPr>
        <dsp:cNvPr id="0" name=""/>
        <dsp:cNvSpPr/>
      </dsp:nvSpPr>
      <dsp:spPr>
        <a:xfrm>
          <a:off x="1483883" y="486348"/>
          <a:ext cx="1482699" cy="143345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t>Permanent</a:t>
          </a:r>
        </a:p>
      </dsp:txBody>
      <dsp:txXfrm>
        <a:off x="1701019" y="696272"/>
        <a:ext cx="1048427" cy="1013604"/>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image" Target="../media/image14.png"/><Relationship Id="rId7" Type="http://schemas.openxmlformats.org/officeDocument/2006/relationships/image" Target="../media/image11.emf"/><Relationship Id="rId12" Type="http://schemas.microsoft.com/office/2007/relationships/diagramDrawing" Target="../diagrams/drawing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11" Type="http://schemas.openxmlformats.org/officeDocument/2006/relationships/diagramColors" Target="../diagrams/colors1.xml"/><Relationship Id="rId5" Type="http://schemas.openxmlformats.org/officeDocument/2006/relationships/image" Target="../media/image9.emf"/><Relationship Id="rId10" Type="http://schemas.openxmlformats.org/officeDocument/2006/relationships/diagramQuickStyle" Target="../diagrams/quickStyle1.xml"/><Relationship Id="rId4" Type="http://schemas.openxmlformats.org/officeDocument/2006/relationships/image" Target="../media/image8.emf"/><Relationship Id="rId9"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8.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6.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9.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1.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3.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6.png"/></Relationships>
</file>

<file path=ppt/slides/_rels/slide2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8.png"/></Relationships>
</file>

<file path=ppt/slides/_rels/slide2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4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4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4.png"/></Relationships>
</file>

<file path=ppt/slides/_rels/slide2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7.png"/></Relationships>
</file>

<file path=ppt/slides/_rels/slide26.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5.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9.png"/></Relationships>
</file>

<file path=ppt/slides/_rels/slide27.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52.png"/></Relationships>
</file>

<file path=ppt/slides/_rels/slide2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54.png"/></Relationships>
</file>

<file path=ppt/slides/_rels/slide2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61.png"/><Relationship Id="rId4" Type="http://schemas.openxmlformats.org/officeDocument/2006/relationships/image" Target="../media/image8.emf"/><Relationship Id="rId9" Type="http://schemas.openxmlformats.org/officeDocument/2006/relationships/image" Target="../media/image60.png"/></Relationships>
</file>

<file path=ppt/slides/_rels/slide34.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64.png"/></Relationships>
</file>

<file path=ppt/slides/_rels/slide3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5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40.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467009"/>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Infrastructures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02</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0691445" y="-27434"/>
            <a:ext cx="1625773" cy="6912868"/>
          </a:xfrm>
          <a:prstGeom prst="rect">
            <a:avLst/>
          </a:prstGeom>
        </p:spPr>
      </p:pic>
      <p:pic>
        <p:nvPicPr>
          <p:cNvPr id="10" name="Picture 9"/>
          <p:cNvPicPr>
            <a:picLocks noChangeAspect="1"/>
          </p:cNvPicPr>
          <p:nvPr/>
        </p:nvPicPr>
        <p:blipFill>
          <a:blip r:embed="rId7"/>
          <a:stretch>
            <a:fillRect/>
          </a:stretch>
        </p:blipFill>
        <p:spPr>
          <a:xfrm>
            <a:off x="10443115" y="168812"/>
            <a:ext cx="1744801" cy="6134622"/>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163050" y="1602816"/>
            <a:ext cx="10172115" cy="4190314"/>
          </a:xfrm>
          <a:prstGeom prst="rect">
            <a:avLst/>
          </a:prstGeom>
        </p:spPr>
        <p:txBody>
          <a:bodyPr wrap="square">
            <a:spAutoFit/>
          </a:bodyPr>
          <a:lstStyle/>
          <a:p>
            <a:pPr marL="457200" lvl="0" indent="-457200" algn="just">
              <a:lnSpc>
                <a:spcPct val="150000"/>
              </a:lnSpc>
              <a:buFont typeface="Arial" pitchFamily="34" charset="0"/>
              <a:buChar char="•"/>
            </a:pPr>
            <a:r>
              <a:rPr lang="en-US" sz="2000" b="1" dirty="0">
                <a:solidFill>
                  <a:srgbClr val="C00000"/>
                </a:solidFill>
                <a:latin typeface="Tajawal Medium" panose="00000600000000000000" pitchFamily="2" charset="-78"/>
                <a:cs typeface="Tajawal Medium" panose="00000600000000000000" pitchFamily="2" charset="-78"/>
              </a:rPr>
              <a:t>Mediatization</a:t>
            </a:r>
            <a:r>
              <a:rPr lang="en-US" sz="2000" dirty="0">
                <a:latin typeface="Tajawal Medium" panose="00000600000000000000" pitchFamily="2" charset="-78"/>
                <a:cs typeface="Tajawal Medium" panose="00000600000000000000" pitchFamily="2" charset="-78"/>
              </a:rPr>
              <a:t> is the increasing presence of media in all aspects of life .</a:t>
            </a:r>
          </a:p>
          <a:p>
            <a:pPr marL="457200" lvl="0" indent="-457200" algn="just">
              <a:lnSpc>
                <a:spcPct val="150000"/>
              </a:lnSpc>
              <a:buFont typeface="Arial" pitchFamily="34" charset="0"/>
              <a:buChar char="•"/>
            </a:pPr>
            <a:r>
              <a:rPr lang="en-US" sz="2000" b="1" dirty="0">
                <a:solidFill>
                  <a:srgbClr val="C00000"/>
                </a:solidFill>
                <a:latin typeface="Tajawal Medium" panose="00000600000000000000" pitchFamily="2" charset="-78"/>
                <a:cs typeface="Tajawal Medium" panose="00000600000000000000" pitchFamily="2" charset="-78"/>
              </a:rPr>
              <a:t>Computer networks </a:t>
            </a:r>
            <a:r>
              <a:rPr lang="en-US" sz="2000" dirty="0">
                <a:latin typeface="Tajawal Medium" panose="00000600000000000000" pitchFamily="2" charset="-78"/>
                <a:cs typeface="Tajawal Medium" panose="00000600000000000000" pitchFamily="2" charset="-78"/>
              </a:rPr>
              <a:t>have become “the key </a:t>
            </a:r>
            <a:r>
              <a:rPr lang="en-US" sz="2000" b="1" dirty="0">
                <a:solidFill>
                  <a:srgbClr val="C00000"/>
                </a:solidFill>
                <a:latin typeface="Tajawal Medium" panose="00000600000000000000" pitchFamily="2" charset="-78"/>
                <a:cs typeface="Tajawal Medium" panose="00000600000000000000" pitchFamily="2" charset="-78"/>
              </a:rPr>
              <a:t>infrastructure</a:t>
            </a:r>
            <a:r>
              <a:rPr lang="en-US" sz="2000" dirty="0">
                <a:latin typeface="Tajawal Medium" panose="00000600000000000000" pitchFamily="2" charset="-78"/>
                <a:cs typeface="Tajawal Medium" panose="00000600000000000000" pitchFamily="2" charset="-78"/>
              </a:rPr>
              <a:t> for  all aspects of life in the digital environment.</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a:t>
            </a:r>
            <a:r>
              <a:rPr lang="en-US" sz="2000" b="1" dirty="0">
                <a:solidFill>
                  <a:srgbClr val="C00000"/>
                </a:solidFill>
                <a:latin typeface="Tajawal Medium" panose="00000600000000000000" pitchFamily="2" charset="-78"/>
                <a:cs typeface="Tajawal Medium" panose="00000600000000000000" pitchFamily="2" charset="-78"/>
              </a:rPr>
              <a:t>Digital Media</a:t>
            </a:r>
            <a:r>
              <a:rPr lang="en-US" sz="2000" dirty="0">
                <a:latin typeface="Tajawal Medium" panose="00000600000000000000" pitchFamily="2" charset="-78"/>
                <a:cs typeface="Tajawal Medium" panose="00000600000000000000" pitchFamily="2" charset="-78"/>
              </a:rPr>
              <a:t>” are “the means that they carry information represented by a numeric code and then transform it into human language”.</a:t>
            </a:r>
          </a:p>
          <a:p>
            <a:pPr marL="457200" lvl="0" indent="-457200" algn="just">
              <a:lnSpc>
                <a:spcPct val="150000"/>
              </a:lnSpc>
              <a:buFont typeface="Arial" pitchFamily="34" charset="0"/>
              <a:buChar char="•"/>
            </a:pPr>
            <a:r>
              <a:rPr lang="en-US" sz="2000" dirty="0">
                <a:solidFill>
                  <a:srgbClr val="C00000"/>
                </a:solidFill>
                <a:latin typeface="Tajawal Medium" panose="00000600000000000000" pitchFamily="2" charset="-78"/>
                <a:cs typeface="Tajawal Medium" panose="00000600000000000000" pitchFamily="2" charset="-78"/>
              </a:rPr>
              <a:t> </a:t>
            </a:r>
            <a:r>
              <a:rPr lang="en-US" sz="2000" b="1" dirty="0">
                <a:solidFill>
                  <a:srgbClr val="C00000"/>
                </a:solidFill>
                <a:latin typeface="Tajawal Medium" panose="00000600000000000000" pitchFamily="2" charset="-78"/>
                <a:cs typeface="Tajawal Medium" panose="00000600000000000000" pitchFamily="2" charset="-78"/>
              </a:rPr>
              <a:t>Digital media </a:t>
            </a:r>
            <a:r>
              <a:rPr lang="en-US" sz="2000" dirty="0">
                <a:latin typeface="Tajawal Medium" panose="00000600000000000000" pitchFamily="2" charset="-78"/>
                <a:cs typeface="Tajawal Medium" panose="00000600000000000000" pitchFamily="2" charset="-78"/>
              </a:rPr>
              <a:t>is sometime called </a:t>
            </a:r>
            <a:r>
              <a:rPr lang="en-US" sz="2000" b="1" dirty="0">
                <a:solidFill>
                  <a:srgbClr val="C00000"/>
                </a:solidFill>
                <a:latin typeface="Tajawal Medium" panose="00000600000000000000" pitchFamily="2" charset="-78"/>
                <a:cs typeface="Tajawal Medium" panose="00000600000000000000" pitchFamily="2" charset="-78"/>
              </a:rPr>
              <a:t>multimedia</a:t>
            </a:r>
            <a:r>
              <a:rPr lang="en-US" sz="2000" dirty="0">
                <a:latin typeface="Tajawal Medium" panose="00000600000000000000" pitchFamily="2" charset="-78"/>
                <a:cs typeface="Tajawal Medium" panose="00000600000000000000" pitchFamily="2" charset="-78"/>
              </a:rPr>
              <a:t>.</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Digital media can carry information very </a:t>
            </a:r>
            <a:r>
              <a:rPr lang="en-US" sz="2000" b="1" dirty="0">
                <a:solidFill>
                  <a:srgbClr val="C00000"/>
                </a:solidFill>
                <a:latin typeface="Tajawal Medium" panose="00000600000000000000" pitchFamily="2" charset="-78"/>
                <a:cs typeface="Tajawal Medium" panose="00000600000000000000" pitchFamily="2" charset="-78"/>
              </a:rPr>
              <a:t>efficiently</a:t>
            </a:r>
            <a:r>
              <a:rPr lang="en-US" sz="2000" dirty="0">
                <a:latin typeface="Tajawal Medium" panose="00000600000000000000" pitchFamily="2" charset="-78"/>
                <a:cs typeface="Tajawal Medium" panose="00000600000000000000" pitchFamily="2" charset="-78"/>
              </a:rPr>
              <a:t> than old media.</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The introduction of </a:t>
            </a:r>
            <a:r>
              <a:rPr lang="en-US" sz="2000" b="1" dirty="0">
                <a:solidFill>
                  <a:srgbClr val="C00000"/>
                </a:solidFill>
                <a:latin typeface="Tajawal Medium" panose="00000600000000000000" pitchFamily="2" charset="-78"/>
                <a:cs typeface="Tajawal Medium" panose="00000600000000000000" pitchFamily="2" charset="-78"/>
              </a:rPr>
              <a:t>new media </a:t>
            </a:r>
            <a:r>
              <a:rPr lang="en-US" sz="2000" dirty="0">
                <a:latin typeface="Tajawal Medium" panose="00000600000000000000" pitchFamily="2" charset="-78"/>
                <a:cs typeface="Tajawal Medium" panose="00000600000000000000" pitchFamily="2" charset="-78"/>
              </a:rPr>
              <a:t>has not caused the disappearance of the </a:t>
            </a:r>
            <a:r>
              <a:rPr lang="en-US" sz="2000" b="1" dirty="0">
                <a:solidFill>
                  <a:srgbClr val="C00000"/>
                </a:solidFill>
                <a:latin typeface="Tajawal Medium" panose="00000600000000000000" pitchFamily="2" charset="-78"/>
                <a:cs typeface="Tajawal Medium" panose="00000600000000000000" pitchFamily="2" charset="-78"/>
              </a:rPr>
              <a:t>old media</a:t>
            </a:r>
            <a:r>
              <a:rPr lang="en-US" sz="2000" dirty="0">
                <a:latin typeface="Tajawal Medium" panose="00000600000000000000" pitchFamily="2" charset="-78"/>
                <a:cs typeface="Tajawal Medium" panose="00000600000000000000" pitchFamily="2" charset="-78"/>
              </a:rPr>
              <a:t>.</a:t>
            </a:r>
          </a:p>
          <a:p>
            <a:pPr marL="457200" lvl="0" indent="-457200" algn="just">
              <a:lnSpc>
                <a:spcPct val="150000"/>
              </a:lnSpc>
              <a:buFont typeface="Arial" pitchFamily="34" charset="0"/>
              <a:buChar char="•"/>
            </a:pPr>
            <a:r>
              <a:rPr lang="en-US" sz="2000" dirty="0">
                <a:latin typeface="Tajawal Medium" panose="00000600000000000000" pitchFamily="2" charset="-78"/>
                <a:cs typeface="Tajawal Medium" panose="00000600000000000000" pitchFamily="2" charset="-78"/>
              </a:rPr>
              <a:t>A practice, content, or format can be </a:t>
            </a:r>
            <a:r>
              <a:rPr lang="en-US" sz="2000" b="1" dirty="0">
                <a:solidFill>
                  <a:srgbClr val="C00000"/>
                </a:solidFill>
                <a:latin typeface="Tajawal Medium" panose="00000600000000000000" pitchFamily="2" charset="-78"/>
                <a:cs typeface="Tajawal Medium" panose="00000600000000000000" pitchFamily="2" charset="-78"/>
              </a:rPr>
              <a:t>re‐mediated </a:t>
            </a:r>
            <a:r>
              <a:rPr lang="en-US" sz="2000" dirty="0">
                <a:latin typeface="Tajawal Medium" panose="00000600000000000000" pitchFamily="2" charset="-78"/>
                <a:cs typeface="Tajawal Medium" panose="00000600000000000000" pitchFamily="2" charset="-78"/>
              </a:rPr>
              <a:t>by a new technology .</a:t>
            </a: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8"/>
          <a:stretch>
            <a:fillRect/>
          </a:stretch>
        </p:blipFill>
        <p:spPr>
          <a:xfrm>
            <a:off x="9115766" y="397229"/>
            <a:ext cx="2935458" cy="1174184"/>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557" y="5892737"/>
            <a:ext cx="1082836" cy="971030"/>
          </a:xfrm>
          <a:prstGeom prst="rect">
            <a:avLst/>
          </a:prstGeom>
        </p:spPr>
      </p:pic>
      <p:pic>
        <p:nvPicPr>
          <p:cNvPr id="3" name="Picture 2"/>
          <p:cNvPicPr>
            <a:picLocks noChangeAspect="1"/>
          </p:cNvPicPr>
          <p:nvPr/>
        </p:nvPicPr>
        <p:blipFill>
          <a:blip r:embed="rId4"/>
          <a:stretch>
            <a:fillRect/>
          </a:stretch>
        </p:blipFill>
        <p:spPr>
          <a:xfrm>
            <a:off x="2424113" y="608609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8712851" y="-27434"/>
            <a:ext cx="3604368" cy="6912868"/>
          </a:xfrm>
          <a:prstGeom prst="rect">
            <a:avLst/>
          </a:prstGeom>
        </p:spPr>
      </p:pic>
      <p:pic>
        <p:nvPicPr>
          <p:cNvPr id="10" name="Picture 9"/>
          <p:cNvPicPr>
            <a:picLocks noChangeAspect="1"/>
          </p:cNvPicPr>
          <p:nvPr/>
        </p:nvPicPr>
        <p:blipFill>
          <a:blip r:embed="rId7"/>
          <a:stretch>
            <a:fillRect/>
          </a:stretch>
        </p:blipFill>
        <p:spPr>
          <a:xfrm>
            <a:off x="8088857" y="554566"/>
            <a:ext cx="409906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754608" y="1909408"/>
            <a:ext cx="6255065" cy="2239844"/>
          </a:xfrm>
          <a:prstGeom prst="rect">
            <a:avLst/>
          </a:prstGeom>
        </p:spPr>
        <p:txBody>
          <a:bodyPr wrap="square">
            <a:spAutoFit/>
          </a:bodyPr>
          <a:lstStyle/>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 The Digital Media Characteristics.</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 Infrastructures and Platforms.</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III. The Web Generations .</a:t>
            </a:r>
          </a:p>
          <a:p>
            <a:pPr lvl="0" algn="just">
              <a:lnSpc>
                <a:spcPct val="150000"/>
              </a:lnSpc>
            </a:pPr>
            <a:r>
              <a:rPr lang="en-US" sz="2400" dirty="0">
                <a:solidFill>
                  <a:prstClr val="black"/>
                </a:solidFill>
                <a:latin typeface="Tajawal Medium" panose="00000600000000000000" pitchFamily="2" charset="-78"/>
                <a:cs typeface="Tajawal Medium" panose="00000600000000000000" pitchFamily="2" charset="-78"/>
              </a:rPr>
              <a:t>IV. 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8"/>
          <a:stretch>
            <a:fillRect/>
          </a:stretch>
        </p:blipFill>
        <p:spPr>
          <a:xfrm>
            <a:off x="9132528" y="82961"/>
            <a:ext cx="2328203" cy="2328203"/>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69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7543" y="542465"/>
            <a:ext cx="496024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Digital Media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89176" y="1589004"/>
            <a:ext cx="7820236" cy="142032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dirty="0">
                <a:solidFill>
                  <a:srgbClr val="0A1F61"/>
                </a:solidFill>
                <a:latin typeface="Tajawal ExtraBold" panose="00000800000000000000" pitchFamily="2" charset="-78"/>
                <a:cs typeface="Tajawal ExtraBold" panose="00000800000000000000" pitchFamily="2" charset="-78"/>
              </a:rPr>
              <a:t>have certain common </a:t>
            </a:r>
            <a:r>
              <a:rPr lang="en-US" sz="2000" b="1" dirty="0">
                <a:solidFill>
                  <a:srgbClr val="C00000"/>
                </a:solidFill>
                <a:latin typeface="Tajawal ExtraBold" panose="00000800000000000000" pitchFamily="2" charset="-78"/>
                <a:cs typeface="Tajawal ExtraBold" panose="00000800000000000000" pitchFamily="2" charset="-78"/>
              </a:rPr>
              <a:t>characteristics</a:t>
            </a:r>
            <a:r>
              <a:rPr lang="en-US" sz="2000" dirty="0">
                <a:solidFill>
                  <a:srgbClr val="0A1F61"/>
                </a:solidFill>
                <a:latin typeface="Tajawal ExtraBold" panose="00000800000000000000" pitchFamily="2" charset="-78"/>
                <a:cs typeface="Tajawal ExtraBold" panose="00000800000000000000" pitchFamily="2" charset="-78"/>
              </a:rPr>
              <a:t> that distinguish them from </a:t>
            </a:r>
            <a:r>
              <a:rPr lang="en-US" sz="2000" b="1" dirty="0">
                <a:solidFill>
                  <a:srgbClr val="C00000"/>
                </a:solidFill>
                <a:latin typeface="Tajawal ExtraBold" panose="00000800000000000000" pitchFamily="2" charset="-78"/>
                <a:cs typeface="Tajawal ExtraBold" panose="00000800000000000000" pitchFamily="2" charset="-78"/>
              </a:rPr>
              <a:t>Analog old media</a:t>
            </a:r>
            <a:r>
              <a:rPr lang="en-US" sz="2000" b="1"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47DACF4D-A665-4167-9485-BF8F66EA8799}"/>
              </a:ext>
            </a:extLst>
          </p:cNvPr>
          <p:cNvPicPr>
            <a:picLocks noChangeAspect="1"/>
          </p:cNvPicPr>
          <p:nvPr/>
        </p:nvPicPr>
        <p:blipFill>
          <a:blip r:embed="rId8"/>
          <a:stretch>
            <a:fillRect/>
          </a:stretch>
        </p:blipFill>
        <p:spPr>
          <a:xfrm>
            <a:off x="2203899" y="2758751"/>
            <a:ext cx="4756065" cy="3046854"/>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96870" y="159277"/>
            <a:ext cx="7755499" cy="73135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630" y="5755331"/>
            <a:ext cx="1222425" cy="1096206"/>
          </a:xfrm>
          <a:prstGeom prst="rect">
            <a:avLst/>
          </a:prstGeom>
        </p:spPr>
      </p:pic>
      <p:pic>
        <p:nvPicPr>
          <p:cNvPr id="3" name="Picture 2"/>
          <p:cNvPicPr>
            <a:picLocks noChangeAspect="1"/>
          </p:cNvPicPr>
          <p:nvPr/>
        </p:nvPicPr>
        <p:blipFill>
          <a:blip r:embed="rId4"/>
          <a:stretch>
            <a:fillRect/>
          </a:stretch>
        </p:blipFill>
        <p:spPr>
          <a:xfrm>
            <a:off x="2532063" y="64367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9256" y="279611"/>
            <a:ext cx="5427720"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I. The Digital Media Characteristics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10714193" y="-27434"/>
            <a:ext cx="1603025" cy="6912868"/>
          </a:xfrm>
          <a:prstGeom prst="rect">
            <a:avLst/>
          </a:prstGeom>
        </p:spPr>
      </p:pic>
      <p:pic>
        <p:nvPicPr>
          <p:cNvPr id="10" name="Picture 9"/>
          <p:cNvPicPr>
            <a:picLocks noChangeAspect="1"/>
          </p:cNvPicPr>
          <p:nvPr/>
        </p:nvPicPr>
        <p:blipFill>
          <a:blip r:embed="rId7"/>
          <a:stretch>
            <a:fillRect/>
          </a:stretch>
        </p:blipFill>
        <p:spPr>
          <a:xfrm>
            <a:off x="10451816" y="554566"/>
            <a:ext cx="1436299" cy="5748868"/>
          </a:xfrm>
          <a:prstGeom prst="rect">
            <a:avLst/>
          </a:prstGeom>
        </p:spPr>
      </p:pic>
      <p:graphicFrame>
        <p:nvGraphicFramePr>
          <p:cNvPr id="6" name="Diagram 5">
            <a:extLst>
              <a:ext uri="{FF2B5EF4-FFF2-40B4-BE49-F238E27FC236}">
                <a16:creationId xmlns:a16="http://schemas.microsoft.com/office/drawing/2014/main" id="{3CA865EA-9888-4459-8AC7-82870B445A75}"/>
              </a:ext>
            </a:extLst>
          </p:cNvPr>
          <p:cNvGraphicFramePr/>
          <p:nvPr>
            <p:extLst>
              <p:ext uri="{D42A27DB-BD31-4B8C-83A1-F6EECF244321}">
                <p14:modId xmlns:p14="http://schemas.microsoft.com/office/powerpoint/2010/main" val="3745610879"/>
              </p:ext>
            </p:extLst>
          </p:nvPr>
        </p:nvGraphicFramePr>
        <p:xfrm>
          <a:off x="2041513" y="1048318"/>
          <a:ext cx="7299435" cy="525511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858275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1. </a:t>
            </a:r>
            <a:r>
              <a:rPr lang="en-US" sz="2800" dirty="0">
                <a:solidFill>
                  <a:prstClr val="white"/>
                </a:solidFill>
                <a:latin typeface="Tajawal Medium" panose="00000600000000000000" pitchFamily="2" charset="-78"/>
                <a:cs typeface="Tajawal Medium" panose="00000600000000000000" pitchFamily="2" charset="-78"/>
              </a:rPr>
              <a:t>Convergent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5405" y="1653767"/>
            <a:ext cx="6811639" cy="372864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digital media, different types of content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written, audio, visual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converge onto a single technical platform.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personal computer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is at the same time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set,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typewriter</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telephone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countless other machines.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 digitization of  information, computers are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universal machines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mimic other machines.</a:t>
            </a:r>
          </a:p>
        </p:txBody>
      </p:sp>
      <p:pic>
        <p:nvPicPr>
          <p:cNvPr id="6" name="Picture 5">
            <a:extLst>
              <a:ext uri="{FF2B5EF4-FFF2-40B4-BE49-F238E27FC236}">
                <a16:creationId xmlns:a16="http://schemas.microsoft.com/office/drawing/2014/main" id="{C491EB02-CCA4-46E4-A9EA-FDCFF4CCF450}"/>
              </a:ext>
            </a:extLst>
          </p:cNvPr>
          <p:cNvPicPr>
            <a:picLocks noChangeAspect="1"/>
          </p:cNvPicPr>
          <p:nvPr/>
        </p:nvPicPr>
        <p:blipFill rotWithShape="1">
          <a:blip r:embed="rId8"/>
          <a:srcRect t="15447" b="17174"/>
          <a:stretch/>
        </p:blipFill>
        <p:spPr>
          <a:xfrm>
            <a:off x="7172263" y="262126"/>
            <a:ext cx="5019737" cy="2115313"/>
          </a:xfrm>
          <a:prstGeom prst="rect">
            <a:avLst/>
          </a:prstGeom>
          <a:ln>
            <a:solidFill>
              <a:schemeClr val="accent1"/>
            </a:solidFill>
          </a:ln>
        </p:spPr>
      </p:pic>
    </p:spTree>
    <p:extLst>
      <p:ext uri="{BB962C8B-B14F-4D97-AF65-F5344CB8AC3E}">
        <p14:creationId xmlns:p14="http://schemas.microsoft.com/office/powerpoint/2010/main" val="355146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1. Convergent</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4879" y="1586472"/>
            <a:ext cx="8413523" cy="419031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the production and consumption of different kinds of media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content</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film, text, music</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etc.) no longer presupposes different kinds of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hardware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projectors, books, stereos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use different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codes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technological supports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celluloid, paper, vinyl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but can happen on a set of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machines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such as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computers or smartphones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where all these different kinds of content are represented by means of the same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binary</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code</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goes beyond the </a:t>
            </a:r>
            <a:r>
              <a:rPr kumimoji="0" lang="en-US" sz="20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technical</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level and implies a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cultural</a:t>
            </a:r>
            <a:r>
              <a:rPr kumimoji="0" lang="en-US" sz="20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convergence</a:t>
            </a:r>
            <a:r>
              <a:rPr kumimoji="0" lang="en-US" sz="20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between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producers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0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consumers</a:t>
            </a: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media content.</a:t>
            </a:r>
          </a:p>
        </p:txBody>
      </p:sp>
      <p:pic>
        <p:nvPicPr>
          <p:cNvPr id="5" name="Picture 4">
            <a:extLst>
              <a:ext uri="{FF2B5EF4-FFF2-40B4-BE49-F238E27FC236}">
                <a16:creationId xmlns:a16="http://schemas.microsoft.com/office/drawing/2014/main" id="{2D76B57A-3F39-49D5-A648-64A79AED82D1}"/>
              </a:ext>
            </a:extLst>
          </p:cNvPr>
          <p:cNvPicPr>
            <a:picLocks noChangeAspect="1"/>
          </p:cNvPicPr>
          <p:nvPr/>
        </p:nvPicPr>
        <p:blipFill rotWithShape="1">
          <a:blip r:embed="rId8"/>
          <a:srcRect l="3544" t="18315" r="38307" b="16126"/>
          <a:stretch/>
        </p:blipFill>
        <p:spPr>
          <a:xfrm>
            <a:off x="8722079" y="139936"/>
            <a:ext cx="3509548" cy="2223985"/>
          </a:xfrm>
          <a:prstGeom prst="rect">
            <a:avLst/>
          </a:prstGeom>
          <a:ln>
            <a:solidFill>
              <a:schemeClr val="accent1"/>
            </a:solidFill>
          </a:ln>
        </p:spPr>
      </p:pic>
    </p:spTree>
    <p:extLst>
      <p:ext uri="{BB962C8B-B14F-4D97-AF65-F5344CB8AC3E}">
        <p14:creationId xmlns:p14="http://schemas.microsoft.com/office/powerpoint/2010/main" val="3975003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494866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214811"/>
            <a:ext cx="751258" cy="673688"/>
          </a:xfrm>
          <a:prstGeom prst="rect">
            <a:avLst/>
          </a:prstGeom>
        </p:spPr>
      </p:pic>
      <p:pic>
        <p:nvPicPr>
          <p:cNvPr id="3" name="Picture 2"/>
          <p:cNvPicPr>
            <a:picLocks noChangeAspect="1"/>
          </p:cNvPicPr>
          <p:nvPr/>
        </p:nvPicPr>
        <p:blipFill>
          <a:blip r:embed="rId4"/>
          <a:stretch>
            <a:fillRect/>
          </a:stretch>
        </p:blipFill>
        <p:spPr>
          <a:xfrm>
            <a:off x="2532063" y="648164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267423"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2. Hypertextual</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31653" y="0"/>
            <a:ext cx="3179850" cy="5748868"/>
          </a:xfrm>
          <a:prstGeom prst="rect">
            <a:avLst/>
          </a:prstGeom>
        </p:spPr>
      </p:pic>
      <p:sp>
        <p:nvSpPr>
          <p:cNvPr id="19" name="TextBox 18"/>
          <p:cNvSpPr txBox="1"/>
          <p:nvPr/>
        </p:nvSpPr>
        <p:spPr>
          <a:xfrm>
            <a:off x="104997" y="1470425"/>
            <a:ext cx="8358179" cy="48625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hypertext</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 text that embodies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references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other texts or other forms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the World Wide Web,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hypertexts</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are a fundamental feature that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link one webpage to another.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way,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allow users to enjoy content in a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non‐linear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fashion.</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 a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webpage</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 do not have to read contents in a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linear</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way, as you would with a </a:t>
            </a:r>
            <a:r>
              <a:rPr kumimoji="0" lang="en-US" sz="19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you can </a:t>
            </a:r>
            <a:r>
              <a:rPr kumimoji="0" lang="en-US" sz="19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customize</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your reading experience, jumping from one text to another, to a video, to a Wikipedia entry, and then back to another webpage or app .</a:t>
            </a:r>
          </a:p>
        </p:txBody>
      </p:sp>
      <p:pic>
        <p:nvPicPr>
          <p:cNvPr id="5" name="Picture 4">
            <a:extLst>
              <a:ext uri="{FF2B5EF4-FFF2-40B4-BE49-F238E27FC236}">
                <a16:creationId xmlns:a16="http://schemas.microsoft.com/office/drawing/2014/main" id="{5A713A89-6756-4393-97C0-933A28E6F317}"/>
              </a:ext>
            </a:extLst>
          </p:cNvPr>
          <p:cNvPicPr>
            <a:picLocks noChangeAspect="1"/>
          </p:cNvPicPr>
          <p:nvPr/>
        </p:nvPicPr>
        <p:blipFill>
          <a:blip r:embed="rId8"/>
          <a:stretch>
            <a:fillRect/>
          </a:stretch>
        </p:blipFill>
        <p:spPr>
          <a:xfrm>
            <a:off x="8699936" y="171514"/>
            <a:ext cx="3509878" cy="3940287"/>
          </a:xfrm>
          <a:prstGeom prst="rect">
            <a:avLst/>
          </a:prstGeom>
          <a:ln>
            <a:solidFill>
              <a:schemeClr val="accent1"/>
            </a:solidFill>
          </a:ln>
        </p:spPr>
      </p:pic>
    </p:spTree>
    <p:extLst>
      <p:ext uri="{BB962C8B-B14F-4D97-AF65-F5344CB8AC3E}">
        <p14:creationId xmlns:p14="http://schemas.microsoft.com/office/powerpoint/2010/main" val="2017780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47939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1283"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3. Distributed</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23287" y="1630360"/>
            <a:ext cx="7017175" cy="388439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Traditional mass media</a:t>
            </a:r>
            <a:r>
              <a:rPr kumimoji="0" lang="en-US" sz="1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centralized</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unidirectional</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information is transmitted from a central facility, such as a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newsroom</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a large </a:t>
            </a: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audience</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readers.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 </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instead characterized by a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distributed model</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the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internet</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composed by thousands of  interconnected </a:t>
            </a: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nodes</a:t>
            </a: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rather than a few core hubs .</a:t>
            </a:r>
          </a:p>
        </p:txBody>
      </p:sp>
      <p:pic>
        <p:nvPicPr>
          <p:cNvPr id="6" name="Picture 5">
            <a:extLst>
              <a:ext uri="{FF2B5EF4-FFF2-40B4-BE49-F238E27FC236}">
                <a16:creationId xmlns:a16="http://schemas.microsoft.com/office/drawing/2014/main" id="{D019EEC3-6607-49B6-B077-B354A77A38DF}"/>
              </a:ext>
            </a:extLst>
          </p:cNvPr>
          <p:cNvPicPr>
            <a:picLocks noChangeAspect="1"/>
          </p:cNvPicPr>
          <p:nvPr/>
        </p:nvPicPr>
        <p:blipFill rotWithShape="1">
          <a:blip r:embed="rId8"/>
          <a:srcRect l="5676"/>
          <a:stretch/>
        </p:blipFill>
        <p:spPr>
          <a:xfrm>
            <a:off x="7398710" y="295346"/>
            <a:ext cx="4707565" cy="2096161"/>
          </a:xfrm>
          <a:prstGeom prst="rect">
            <a:avLst/>
          </a:prstGeom>
          <a:ln>
            <a:solidFill>
              <a:schemeClr val="accent1"/>
            </a:solidFill>
          </a:ln>
        </p:spPr>
      </p:pic>
    </p:spTree>
    <p:extLst>
      <p:ext uri="{BB962C8B-B14F-4D97-AF65-F5344CB8AC3E}">
        <p14:creationId xmlns:p14="http://schemas.microsoft.com/office/powerpoint/2010/main" val="427369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75172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4673" y="579637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52182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3. Distributed</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236724"/>
            <a:ext cx="3179850" cy="6066710"/>
          </a:xfrm>
          <a:prstGeom prst="rect">
            <a:avLst/>
          </a:prstGeom>
        </p:spPr>
      </p:pic>
      <p:sp>
        <p:nvSpPr>
          <p:cNvPr id="19" name="TextBox 18"/>
          <p:cNvSpPr txBox="1"/>
          <p:nvPr/>
        </p:nvSpPr>
        <p:spPr>
          <a:xfrm>
            <a:off x="156844" y="1563678"/>
            <a:ext cx="7820236"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Furthermore, the spread of cheap computers, tablets, and smartphones, along with widespread internet connectivity and software that foster the production of </a:t>
            </a:r>
            <a:r>
              <a:rPr lang="en-US" sz="2200" b="1" dirty="0">
                <a:solidFill>
                  <a:srgbClr val="C00000"/>
                </a:solidFill>
                <a:latin typeface="Tajawal ExtraBold" panose="00000800000000000000" pitchFamily="2" charset="-78"/>
                <a:cs typeface="Tajawal ExtraBold" panose="00000800000000000000" pitchFamily="2" charset="-78"/>
              </a:rPr>
              <a:t>U</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ser‐Generated </a:t>
            </a:r>
            <a:r>
              <a:rPr lang="en-US" sz="2200" b="1" dirty="0">
                <a:solidFill>
                  <a:srgbClr val="C00000"/>
                </a:solidFill>
                <a:latin typeface="Tajawal ExtraBold" panose="00000800000000000000" pitchFamily="2" charset="-78"/>
                <a:cs typeface="Tajawal ExtraBold" panose="00000800000000000000" pitchFamily="2" charset="-78"/>
              </a:rPr>
              <a:t>C</a:t>
            </a:r>
            <a:r>
              <a:rPr kumimoji="0" lang="en-US" sz="22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ontent</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(UGC)</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allowed users to take a greater role in the creation of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resources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information production and distribution are at least partially in the hands of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 communicate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horizontally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media platforms .</a:t>
            </a:r>
          </a:p>
        </p:txBody>
      </p:sp>
      <p:pic>
        <p:nvPicPr>
          <p:cNvPr id="6" name="Picture 5">
            <a:extLst>
              <a:ext uri="{FF2B5EF4-FFF2-40B4-BE49-F238E27FC236}">
                <a16:creationId xmlns:a16="http://schemas.microsoft.com/office/drawing/2014/main" id="{E5CF4B02-1B79-4202-AD0D-F7EE9C75B6BC}"/>
              </a:ext>
            </a:extLst>
          </p:cNvPr>
          <p:cNvPicPr>
            <a:picLocks noChangeAspect="1"/>
          </p:cNvPicPr>
          <p:nvPr/>
        </p:nvPicPr>
        <p:blipFill>
          <a:blip r:embed="rId8"/>
          <a:stretch>
            <a:fillRect/>
          </a:stretch>
        </p:blipFill>
        <p:spPr>
          <a:xfrm>
            <a:off x="8090418" y="521820"/>
            <a:ext cx="4182880" cy="2614613"/>
          </a:xfrm>
          <a:prstGeom prst="rect">
            <a:avLst/>
          </a:prstGeom>
          <a:ln>
            <a:solidFill>
              <a:schemeClr val="bg1"/>
            </a:solidFill>
          </a:ln>
        </p:spPr>
      </p:pic>
    </p:spTree>
    <p:extLst>
      <p:ext uri="{BB962C8B-B14F-4D97-AF65-F5344CB8AC3E}">
        <p14:creationId xmlns:p14="http://schemas.microsoft.com/office/powerpoint/2010/main" val="2264484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6251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570623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4. Pervasive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08395" y="1718969"/>
            <a:ext cx="782023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such as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phones, smartphones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tablets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give a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pervasive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even ubiquitous scope to digital media.</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fact, they allow people to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access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post</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information</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from any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track and surveil user behavior at an unprecedented scale.</a:t>
            </a:r>
          </a:p>
        </p:txBody>
      </p:sp>
      <p:pic>
        <p:nvPicPr>
          <p:cNvPr id="11" name="Picture 10">
            <a:extLst>
              <a:ext uri="{FF2B5EF4-FFF2-40B4-BE49-F238E27FC236}">
                <a16:creationId xmlns:a16="http://schemas.microsoft.com/office/drawing/2014/main" id="{E653B619-2864-479E-A9E4-CB4C94E8F3D2}"/>
              </a:ext>
            </a:extLst>
          </p:cNvPr>
          <p:cNvPicPr>
            <a:picLocks noChangeAspect="1"/>
          </p:cNvPicPr>
          <p:nvPr/>
        </p:nvPicPr>
        <p:blipFill rotWithShape="1">
          <a:blip r:embed="rId8"/>
          <a:srcRect l="14270" t="2625" r="14148" b="15346"/>
          <a:stretch/>
        </p:blipFill>
        <p:spPr>
          <a:xfrm>
            <a:off x="8799541" y="153933"/>
            <a:ext cx="2884064" cy="3515955"/>
          </a:xfrm>
          <a:prstGeom prst="rect">
            <a:avLst/>
          </a:prstGeom>
          <a:ln>
            <a:solidFill>
              <a:schemeClr val="accent1"/>
            </a:solidFill>
          </a:ln>
        </p:spPr>
      </p:pic>
    </p:spTree>
    <p:extLst>
      <p:ext uri="{BB962C8B-B14F-4D97-AF65-F5344CB8AC3E}">
        <p14:creationId xmlns:p14="http://schemas.microsoft.com/office/powerpoint/2010/main" val="701603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220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74474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4. Pervasive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84984" y="236724"/>
            <a:ext cx="3179850" cy="5748868"/>
          </a:xfrm>
          <a:prstGeom prst="rect">
            <a:avLst/>
          </a:prstGeom>
        </p:spPr>
      </p:pic>
      <p:sp>
        <p:nvSpPr>
          <p:cNvPr id="19" name="TextBox 18"/>
          <p:cNvSpPr txBox="1"/>
          <p:nvPr/>
        </p:nvSpPr>
        <p:spPr>
          <a:xfrm>
            <a:off x="372314" y="1633537"/>
            <a:ext cx="8116172"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makes it possible to produce and exchange information specifically related to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place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time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use: to upload information on a shared map, for example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Google Maps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to communicate and interact with those who are attending an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event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a particular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location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example textually via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Twitter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with a video via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Periscope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6" name="Picture 5">
            <a:extLst>
              <a:ext uri="{FF2B5EF4-FFF2-40B4-BE49-F238E27FC236}">
                <a16:creationId xmlns:a16="http://schemas.microsoft.com/office/drawing/2014/main" id="{7AE23D07-0B6A-4719-808A-6872446398DD}"/>
              </a:ext>
            </a:extLst>
          </p:cNvPr>
          <p:cNvPicPr>
            <a:picLocks noChangeAspect="1"/>
          </p:cNvPicPr>
          <p:nvPr/>
        </p:nvPicPr>
        <p:blipFill rotWithShape="1">
          <a:blip r:embed="rId8"/>
          <a:srcRect l="18666" r="17429"/>
          <a:stretch/>
        </p:blipFill>
        <p:spPr>
          <a:xfrm>
            <a:off x="9410912" y="2551893"/>
            <a:ext cx="2257424" cy="2176848"/>
          </a:xfrm>
          <a:prstGeom prst="rect">
            <a:avLst/>
          </a:prstGeom>
        </p:spPr>
      </p:pic>
      <p:pic>
        <p:nvPicPr>
          <p:cNvPr id="12" name="Picture 11">
            <a:extLst>
              <a:ext uri="{FF2B5EF4-FFF2-40B4-BE49-F238E27FC236}">
                <a16:creationId xmlns:a16="http://schemas.microsoft.com/office/drawing/2014/main" id="{BEC04372-38CD-4A79-93DA-CD8CC3BEFACF}"/>
              </a:ext>
            </a:extLst>
          </p:cNvPr>
          <p:cNvPicPr>
            <a:picLocks noChangeAspect="1"/>
          </p:cNvPicPr>
          <p:nvPr/>
        </p:nvPicPr>
        <p:blipFill>
          <a:blip r:embed="rId9"/>
          <a:stretch>
            <a:fillRect/>
          </a:stretch>
        </p:blipFill>
        <p:spPr>
          <a:xfrm>
            <a:off x="9410911" y="386076"/>
            <a:ext cx="2257425" cy="2028825"/>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4835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4. Pervasive</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0789" y="1755080"/>
            <a:ext cx="7820236"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have the ability to modify and extend our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social</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networks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sense, they are not only a means for creating abstract communities, but also a tool to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strengthen social ties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connected to specific physical locations or territories.</a:t>
            </a:r>
          </a:p>
        </p:txBody>
      </p:sp>
      <p:pic>
        <p:nvPicPr>
          <p:cNvPr id="6" name="Picture 5">
            <a:extLst>
              <a:ext uri="{FF2B5EF4-FFF2-40B4-BE49-F238E27FC236}">
                <a16:creationId xmlns:a16="http://schemas.microsoft.com/office/drawing/2014/main" id="{8C0FDBC4-22E4-431B-81F7-4FB383349C16}"/>
              </a:ext>
            </a:extLst>
          </p:cNvPr>
          <p:cNvPicPr>
            <a:picLocks noChangeAspect="1"/>
          </p:cNvPicPr>
          <p:nvPr/>
        </p:nvPicPr>
        <p:blipFill>
          <a:blip r:embed="rId8"/>
          <a:stretch>
            <a:fillRect/>
          </a:stretch>
        </p:blipFill>
        <p:spPr>
          <a:xfrm>
            <a:off x="8349339" y="133350"/>
            <a:ext cx="3615727" cy="3574404"/>
          </a:xfrm>
          <a:prstGeom prst="rect">
            <a:avLst/>
          </a:prstGeom>
        </p:spPr>
      </p:pic>
    </p:spTree>
    <p:extLst>
      <p:ext uri="{BB962C8B-B14F-4D97-AF65-F5344CB8AC3E}">
        <p14:creationId xmlns:p14="http://schemas.microsoft.com/office/powerpoint/2010/main" val="958552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03885" y="424840"/>
            <a:ext cx="51135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903175"/>
            <a:ext cx="1095358" cy="982259"/>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5. Algorithmic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4251" y="1550042"/>
            <a:ext cx="8074911"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digital media services and technologies are underpinned by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These are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programs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follow procedural logics in order to generate specific outputs.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role of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made possible by the fact that digital technologies “</a:t>
            </a:r>
            <a:r>
              <a:rPr kumimoji="0" lang="en-US" sz="24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datafy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behaviors and interactions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transform them into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data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be analyzed and then used to make choices.</a:t>
            </a:r>
          </a:p>
        </p:txBody>
      </p:sp>
      <p:pic>
        <p:nvPicPr>
          <p:cNvPr id="6" name="Picture 5">
            <a:extLst>
              <a:ext uri="{FF2B5EF4-FFF2-40B4-BE49-F238E27FC236}">
                <a16:creationId xmlns:a16="http://schemas.microsoft.com/office/drawing/2014/main" id="{8556A8CD-2D99-4E2E-B1D3-ACE1BF441B78}"/>
              </a:ext>
            </a:extLst>
          </p:cNvPr>
          <p:cNvPicPr>
            <a:picLocks noChangeAspect="1"/>
          </p:cNvPicPr>
          <p:nvPr/>
        </p:nvPicPr>
        <p:blipFill>
          <a:blip r:embed="rId8"/>
          <a:stretch>
            <a:fillRect/>
          </a:stretch>
        </p:blipFill>
        <p:spPr>
          <a:xfrm>
            <a:off x="8495584" y="167837"/>
            <a:ext cx="3696416" cy="2772312"/>
          </a:xfrm>
          <a:prstGeom prst="rect">
            <a:avLst/>
          </a:prstGeom>
        </p:spPr>
      </p:pic>
    </p:spTree>
    <p:extLst>
      <p:ext uri="{BB962C8B-B14F-4D97-AF65-F5344CB8AC3E}">
        <p14:creationId xmlns:p14="http://schemas.microsoft.com/office/powerpoint/2010/main" val="33287818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0865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31" y="569370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5. Algorithmic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26609"/>
            <a:ext cx="3179850" cy="6176825"/>
          </a:xfrm>
          <a:prstGeom prst="rect">
            <a:avLst/>
          </a:prstGeom>
        </p:spPr>
      </p:pic>
      <p:sp>
        <p:nvSpPr>
          <p:cNvPr id="19" name="TextBox 18"/>
          <p:cNvSpPr txBox="1"/>
          <p:nvPr/>
        </p:nvSpPr>
        <p:spPr>
          <a:xfrm>
            <a:off x="112073" y="1547464"/>
            <a:ext cx="8399425" cy="40922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bring with them a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promise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objectivity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they are supposed to be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accurate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free from bias or external influence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yet the study of their logics and effects has found that, like any human technology, they are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not neutral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term “</a:t>
            </a:r>
            <a:r>
              <a:rPr lang="en-US" sz="2200" b="1" dirty="0">
                <a:solidFill>
                  <a:srgbClr val="C00000"/>
                </a:solidFill>
                <a:latin typeface="Tajawal ExtraBold" panose="00000800000000000000" pitchFamily="2" charset="-78"/>
                <a:cs typeface="Tajawal ExtraBold" panose="00000800000000000000" pitchFamily="2" charset="-78"/>
              </a:rPr>
              <a:t>A</a:t>
            </a:r>
            <a:r>
              <a:rPr kumimoji="0" lang="en-US" sz="22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lgocracy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describes situations in which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power</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exercised by algorithms that affect action by making some kinds of interaction or organization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possible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blocking</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others .</a:t>
            </a:r>
          </a:p>
        </p:txBody>
      </p: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11498" y="269873"/>
            <a:ext cx="3644520" cy="22456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1773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80271" y="272793"/>
            <a:ext cx="483194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386" y="6001375"/>
            <a:ext cx="985851" cy="884059"/>
          </a:xfrm>
          <a:prstGeom prst="rect">
            <a:avLst/>
          </a:prstGeom>
        </p:spPr>
      </p:pic>
      <p:pic>
        <p:nvPicPr>
          <p:cNvPr id="3" name="Picture 2"/>
          <p:cNvPicPr>
            <a:picLocks noChangeAspect="1"/>
          </p:cNvPicPr>
          <p:nvPr/>
        </p:nvPicPr>
        <p:blipFill>
          <a:blip r:embed="rId4"/>
          <a:stretch>
            <a:fillRect/>
          </a:stretch>
        </p:blipFill>
        <p:spPr>
          <a:xfrm>
            <a:off x="2414990" y="62002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165" y="381092"/>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5. Algorithmic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98473"/>
            <a:ext cx="3179850" cy="6467049"/>
          </a:xfrm>
          <a:prstGeom prst="rect">
            <a:avLst/>
          </a:prstGeom>
        </p:spPr>
      </p:pic>
      <p:sp>
        <p:nvSpPr>
          <p:cNvPr id="19" name="TextBox 18"/>
          <p:cNvSpPr txBox="1"/>
          <p:nvPr/>
        </p:nvSpPr>
        <p:spPr>
          <a:xfrm>
            <a:off x="238564" y="1440533"/>
            <a:ext cx="7884350" cy="46000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Facebook’s algorithms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analyze the activities of users and estimate which content is more likely to generate interactions if shown on their timeline.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Software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sum, structures all activities mediated by digital technologies.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algorithms are based on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machine learning technologies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means that while using a certain service,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individuals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contribute to training algorithms.</a:t>
            </a:r>
          </a:p>
        </p:txBody>
      </p:sp>
      <p:pic>
        <p:nvPicPr>
          <p:cNvPr id="2050" name="Picture 2"/>
          <p:cNvPicPr>
            <a:picLocks noChangeAspect="1" noChangeArrowheads="1"/>
          </p:cNvPicPr>
          <p:nvPr/>
        </p:nvPicPr>
        <p:blipFill rotWithShape="1">
          <a:blip r:embed="rId8">
            <a:extLst>
              <a:ext uri="{28A0092B-C50C-407E-A947-70E740481C1C}">
                <a14:useLocalDpi xmlns:a14="http://schemas.microsoft.com/office/drawing/2010/main" val="0"/>
              </a:ext>
            </a:extLst>
          </a:blip>
          <a:srcRect l="17844" t="8665" r="16588" b="5902"/>
          <a:stretch/>
        </p:blipFill>
        <p:spPr bwMode="auto">
          <a:xfrm>
            <a:off x="8275753" y="292477"/>
            <a:ext cx="3778909" cy="262609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7514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02095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6080563"/>
            <a:ext cx="825368" cy="740146"/>
          </a:xfrm>
          <a:prstGeom prst="rect">
            <a:avLst/>
          </a:prstGeom>
        </p:spPr>
      </p:pic>
      <p:pic>
        <p:nvPicPr>
          <p:cNvPr id="3" name="Picture 2"/>
          <p:cNvPicPr>
            <a:picLocks noChangeAspect="1"/>
          </p:cNvPicPr>
          <p:nvPr/>
        </p:nvPicPr>
        <p:blipFill>
          <a:blip r:embed="rId4"/>
          <a:stretch>
            <a:fillRect/>
          </a:stretch>
        </p:blipFill>
        <p:spPr>
          <a:xfrm>
            <a:off x="2338387" y="63586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6. Asymmetric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26425" y="236724"/>
            <a:ext cx="3179850" cy="6326730"/>
          </a:xfrm>
          <a:prstGeom prst="rect">
            <a:avLst/>
          </a:prstGeom>
        </p:spPr>
      </p:pic>
      <p:sp>
        <p:nvSpPr>
          <p:cNvPr id="19" name="TextBox 18"/>
          <p:cNvSpPr txBox="1"/>
          <p:nvPr/>
        </p:nvSpPr>
        <p:spPr>
          <a:xfrm>
            <a:off x="523664" y="1368830"/>
            <a:ext cx="7820236" cy="4727000"/>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are highly </a:t>
            </a:r>
            <a:r>
              <a:rPr kumimoji="0" lang="en-US" sz="22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commodified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 biggest services are owned by a handful of gigantic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corporations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this landscape,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power</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unevenly distributed, as individual </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users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have access to the information these corporations collect about their interactions and behaviors, although such information shapes the way users interact with a certain platform or service .</a:t>
            </a:r>
          </a:p>
        </p:txBody>
      </p:sp>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95360" y="543489"/>
            <a:ext cx="3523814" cy="263945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9771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0865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664" y="5904941"/>
            <a:ext cx="1059354" cy="949973"/>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59848"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6. Asymmetric</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8904849" y="-27434"/>
            <a:ext cx="3412370" cy="6912868"/>
          </a:xfrm>
          <a:prstGeom prst="rect">
            <a:avLst/>
          </a:prstGeom>
        </p:spPr>
      </p:pic>
      <p:pic>
        <p:nvPicPr>
          <p:cNvPr id="10" name="Picture 9"/>
          <p:cNvPicPr>
            <a:picLocks noChangeAspect="1"/>
          </p:cNvPicPr>
          <p:nvPr/>
        </p:nvPicPr>
        <p:blipFill>
          <a:blip r:embed="rId7"/>
          <a:stretch>
            <a:fillRect/>
          </a:stretch>
        </p:blipFill>
        <p:spPr>
          <a:xfrm>
            <a:off x="7250657" y="236724"/>
            <a:ext cx="4855617" cy="6066710"/>
          </a:xfrm>
          <a:prstGeom prst="rect">
            <a:avLst/>
          </a:prstGeom>
        </p:spPr>
      </p:pic>
      <p:sp>
        <p:nvSpPr>
          <p:cNvPr id="19" name="TextBox 18"/>
          <p:cNvSpPr txBox="1"/>
          <p:nvPr/>
        </p:nvSpPr>
        <p:spPr>
          <a:xfrm>
            <a:off x="239561" y="1425967"/>
            <a:ext cx="6902149"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Users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do not know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algorithms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underpin the functioning of Tinder, and need to guess how to influence the way the platform decides to which other users one’s profile will be suggested as a possible match.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digital media tend to be perceived as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black boxes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obscure the underlying operations that structure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user experience</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37617" y="713777"/>
            <a:ext cx="4669701" cy="247875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697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242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681" y="558784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4850585"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0"/>
            <a:ext cx="3179850" cy="6303434"/>
          </a:xfrm>
          <a:prstGeom prst="rect">
            <a:avLst/>
          </a:prstGeom>
        </p:spPr>
      </p:pic>
      <p:sp>
        <p:nvSpPr>
          <p:cNvPr id="19" name="TextBox 18"/>
          <p:cNvSpPr txBox="1"/>
          <p:nvPr/>
        </p:nvSpPr>
        <p:spPr>
          <a:xfrm>
            <a:off x="509565" y="1526281"/>
            <a:ext cx="782023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Different media have different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duration</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persistence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lang="en-US" sz="2400" dirty="0">
                <a:solidFill>
                  <a:srgbClr val="0A1F61"/>
                </a:solidFill>
                <a:latin typeface="Tajawal ExtraBold" panose="00000800000000000000" pitchFamily="2" charset="-78"/>
                <a:cs typeface="Tajawal ExtraBold" panose="00000800000000000000" pitchFamily="2" charset="-78"/>
              </a:rPr>
              <a:t>The</a:t>
            </a:r>
            <a:r>
              <a:rPr lang="en-US" sz="2400" b="1" dirty="0">
                <a:solidFill>
                  <a:srgbClr val="0A1F61"/>
                </a:solidFill>
                <a:latin typeface="Tajawal ExtraBold" panose="00000800000000000000" pitchFamily="2" charset="-78"/>
                <a:cs typeface="Tajawal ExtraBold" panose="00000800000000000000" pitchFamily="2" charset="-78"/>
              </a:rPr>
              <a:t> paper </a:t>
            </a:r>
            <a:r>
              <a:rPr lang="en-US" sz="2400" b="1" dirty="0">
                <a:solidFill>
                  <a:srgbClr val="C00000"/>
                </a:solidFill>
                <a:latin typeface="Tajawal ExtraBold" panose="00000800000000000000" pitchFamily="2" charset="-78"/>
                <a:cs typeface="Tajawal ExtraBold" panose="00000800000000000000" pitchFamily="2" charset="-78"/>
              </a:rPr>
              <a:t>book</a:t>
            </a:r>
            <a:r>
              <a:rPr lang="en-US" sz="2400" b="1" dirty="0">
                <a:solidFill>
                  <a:srgbClr val="0A1F61"/>
                </a:solidFill>
                <a:latin typeface="Tajawal ExtraBold" panose="00000800000000000000" pitchFamily="2" charset="-78"/>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be stored for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centuries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lang="en-US" sz="2400" b="1" dirty="0">
                <a:solidFill>
                  <a:srgbClr val="C00000"/>
                </a:solidFill>
                <a:latin typeface="Tajawal ExtraBold" panose="00000800000000000000" pitchFamily="2" charset="-78"/>
                <a:cs typeface="Tajawal ExtraBold" panose="00000800000000000000" pitchFamily="2" charset="-78"/>
              </a:rPr>
              <a:t>I</a:t>
            </a:r>
            <a:r>
              <a:rPr kumimoji="0" lang="en-US" sz="2400" b="1" i="0" u="none" strike="noStrike" kern="1200" cap="none" spc="0" normalizeH="0" baseline="0" noProof="0" dirty="0" err="1">
                <a:ln>
                  <a:noFill/>
                </a:ln>
                <a:solidFill>
                  <a:srgbClr val="C00000"/>
                </a:solidFill>
                <a:effectLst/>
                <a:uLnTx/>
                <a:uFillTx/>
                <a:latin typeface="Tajawal ExtraBold" panose="00000800000000000000" pitchFamily="2" charset="-78"/>
                <a:cs typeface="Tajawal ExtraBold" panose="00000800000000000000" pitchFamily="2" charset="-78"/>
              </a:rPr>
              <a:t>nscriptions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stone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last for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millennia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case of the information produced and transmitted by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its duration in time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depends on several factors.</a:t>
            </a:r>
          </a:p>
        </p:txBody>
      </p:sp>
      <p:pic>
        <p:nvPicPr>
          <p:cNvPr id="5122"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291100" y="190640"/>
            <a:ext cx="2014182" cy="2014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26591" y="2349488"/>
            <a:ext cx="2743200" cy="1881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18335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930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4397537"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90069"/>
            <a:ext cx="3179850" cy="6113365"/>
          </a:xfrm>
          <a:prstGeom prst="rect">
            <a:avLst/>
          </a:prstGeom>
        </p:spPr>
      </p:pic>
      <p:sp>
        <p:nvSpPr>
          <p:cNvPr id="19" name="TextBox 18"/>
          <p:cNvSpPr txBox="1"/>
          <p:nvPr/>
        </p:nvSpPr>
        <p:spPr>
          <a:xfrm>
            <a:off x="523663" y="1928389"/>
            <a:ext cx="7214617"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hard disks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used to store data in digital form tend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not to last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more than one or two decades.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err="1">
                <a:ln>
                  <a:noFill/>
                </a:ln>
                <a:solidFill>
                  <a:srgbClr val="C00000"/>
                </a:solidFill>
                <a:effectLst/>
                <a:uLnTx/>
                <a:uFillTx/>
                <a:latin typeface="Tajawal ExtraBold" panose="00000800000000000000" pitchFamily="2" charset="-78"/>
                <a:ea typeface="+mn-ea"/>
                <a:cs typeface="Tajawal ExtraBold" panose="00000800000000000000" pitchFamily="2" charset="-78"/>
              </a:rPr>
              <a:t>softwares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transform human language into binary code are quickly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replaced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by new programs.</a:t>
            </a:r>
          </a:p>
        </p:txBody>
      </p:sp>
      <p:pic>
        <p:nvPicPr>
          <p:cNvPr id="6146" name="Picture 2"/>
          <p:cNvPicPr>
            <a:picLocks noChangeAspect="1" noChangeArrowheads="1"/>
          </p:cNvPicPr>
          <p:nvPr/>
        </p:nvPicPr>
        <p:blipFill rotWithShape="1">
          <a:blip r:embed="rId8">
            <a:extLst>
              <a:ext uri="{28A0092B-C50C-407E-A947-70E740481C1C}">
                <a14:useLocalDpi xmlns:a14="http://schemas.microsoft.com/office/drawing/2010/main" val="0"/>
              </a:ext>
            </a:extLst>
          </a:blip>
          <a:srcRect l="13806" r="8023"/>
          <a:stretch/>
        </p:blipFill>
        <p:spPr bwMode="auto">
          <a:xfrm>
            <a:off x="8829926" y="190069"/>
            <a:ext cx="2936530" cy="200152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9">
            <a:extLst>
              <a:ext uri="{28A0092B-C50C-407E-A947-70E740481C1C}">
                <a14:useLocalDpi xmlns:a14="http://schemas.microsoft.com/office/drawing/2010/main" val="0"/>
              </a:ext>
            </a:extLst>
          </a:blip>
          <a:srcRect t="13914" b="12288"/>
          <a:stretch/>
        </p:blipFill>
        <p:spPr bwMode="auto">
          <a:xfrm>
            <a:off x="8532125" y="2291186"/>
            <a:ext cx="3659875" cy="202568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1993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523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6017" y="566713"/>
            <a:ext cx="4228725"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33908" y="1546887"/>
            <a:ext cx="782023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stage of human history in which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knowledge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archived and stored on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these problems assume a central importance for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institutions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libraries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archives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whose mandate includes the preservation of documents for future generations.</a:t>
            </a:r>
          </a:p>
        </p:txBody>
      </p:sp>
      <p:pic>
        <p:nvPicPr>
          <p:cNvPr id="717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36723"/>
            <a:ext cx="3179850" cy="244495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683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39764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3269" y="554566"/>
            <a:ext cx="4580418" cy="461665"/>
          </a:xfrm>
          <a:prstGeom prst="rect">
            <a:avLst/>
          </a:prstGeom>
          <a:noFill/>
        </p:spPr>
        <p:txBody>
          <a:bodyPr wrap="square" rtlCol="0">
            <a:spAutoFit/>
          </a:bodyPr>
          <a:lstStyle/>
          <a:p>
            <a:pPr lvl="0">
              <a:defRPr/>
            </a:pPr>
            <a:r>
              <a:rPr lang="en-US" sz="2400" dirty="0">
                <a:solidFill>
                  <a:prstClr val="white"/>
                </a:solidFill>
                <a:latin typeface="Tajawal Medium" panose="00000600000000000000" pitchFamily="2" charset="-78"/>
                <a:cs typeface="Tajawal Medium" panose="00000600000000000000" pitchFamily="2" charset="-78"/>
              </a:rPr>
              <a:t>7. Ephemeral or Permanent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42771" y="98473"/>
            <a:ext cx="3463503" cy="6457427"/>
          </a:xfrm>
          <a:prstGeom prst="rect">
            <a:avLst/>
          </a:prstGeom>
        </p:spPr>
      </p:pic>
      <p:sp>
        <p:nvSpPr>
          <p:cNvPr id="19" name="TextBox 18"/>
          <p:cNvSpPr txBox="1"/>
          <p:nvPr/>
        </p:nvSpPr>
        <p:spPr>
          <a:xfrm>
            <a:off x="345386" y="1509580"/>
            <a:ext cx="7820236"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 different level,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communications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messages, chats, or pictures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perceived as being highly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ephemeral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copies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traces of these communications can be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duplicated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stored</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years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without the author’s knowledge, by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companies</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manage digital communication services, by government agencies, or by other individuals.</a:t>
            </a:r>
          </a:p>
        </p:txBody>
      </p:sp>
      <p:pic>
        <p:nvPicPr>
          <p:cNvPr id="819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28497" y="302100"/>
            <a:ext cx="3257490" cy="32574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9822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42771" y="98473"/>
            <a:ext cx="3463503" cy="6457427"/>
          </a:xfrm>
          <a:prstGeom prst="rect">
            <a:avLst/>
          </a:prstGeom>
        </p:spPr>
      </p:pic>
      <p:sp>
        <p:nvSpPr>
          <p:cNvPr id="19" name="TextBox 18"/>
          <p:cNvSpPr txBox="1"/>
          <p:nvPr/>
        </p:nvSpPr>
        <p:spPr>
          <a:xfrm>
            <a:off x="281632" y="1755080"/>
            <a:ext cx="7820236"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technical characteristics that underpin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reach global significance through the </a:t>
            </a:r>
            <a:r>
              <a:rPr lang="en-US" sz="2400" b="1" dirty="0">
                <a:solidFill>
                  <a:srgbClr val="C00000"/>
                </a:solidFill>
                <a:latin typeface="Tajawal ExtraBold" panose="00000800000000000000" pitchFamily="2" charset="-78"/>
                <a:cs typeface="Tajawal ExtraBold" panose="00000800000000000000" pitchFamily="2" charset="-78"/>
              </a:rPr>
              <a:t>infrastructures</a:t>
            </a:r>
            <a:r>
              <a:rPr lang="en-US" sz="2400" dirty="0">
                <a:solidFill>
                  <a:srgbClr val="0A1F61"/>
                </a:solidFill>
                <a:latin typeface="Tajawal ExtraBold" panose="00000800000000000000" pitchFamily="2" charset="-78"/>
                <a:cs typeface="Tajawal ExtraBold" panose="00000800000000000000" pitchFamily="2" charset="-78"/>
              </a:rPr>
              <a:t> that compose </a:t>
            </a:r>
            <a:r>
              <a:rPr lang="en-US" sz="2400" b="1" dirty="0">
                <a:solidFill>
                  <a:srgbClr val="C00000"/>
                </a:solidFill>
                <a:latin typeface="Tajawal ExtraBold" panose="00000800000000000000" pitchFamily="2" charset="-78"/>
                <a:cs typeface="Tajawal ExtraBold" panose="00000800000000000000" pitchFamily="2" charset="-78"/>
              </a:rPr>
              <a:t>digital networks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Understanding the </a:t>
            </a:r>
            <a:r>
              <a:rPr lang="en-US" sz="2400" b="1" dirty="0">
                <a:solidFill>
                  <a:srgbClr val="C00000"/>
                </a:solidFill>
                <a:latin typeface="Tajawal ExtraBold" panose="00000800000000000000" pitchFamily="2" charset="-78"/>
                <a:cs typeface="Tajawal ExtraBold" panose="00000800000000000000" pitchFamily="2" charset="-78"/>
              </a:rPr>
              <a:t>architecture</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design</a:t>
            </a:r>
            <a:r>
              <a:rPr lang="en-US" sz="2400" dirty="0">
                <a:solidFill>
                  <a:srgbClr val="0A1F61"/>
                </a:solidFill>
                <a:latin typeface="Tajawal ExtraBold" panose="00000800000000000000" pitchFamily="2" charset="-78"/>
                <a:cs typeface="Tajawal ExtraBold" panose="00000800000000000000" pitchFamily="2" charset="-78"/>
              </a:rPr>
              <a:t> of the “plumbing” of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is crucial for the study of the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communities</a:t>
            </a:r>
            <a:r>
              <a:rPr lang="en-US" sz="2400" dirty="0">
                <a:solidFill>
                  <a:srgbClr val="0A1F61"/>
                </a:solidFill>
                <a:latin typeface="Tajawal ExtraBold" panose="00000800000000000000" pitchFamily="2" charset="-78"/>
                <a:cs typeface="Tajawal ExtraBold" panose="00000800000000000000" pitchFamily="2" charset="-78"/>
              </a:rPr>
              <a:t> that populate them.</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B06490E0-3D6E-4B79-A38A-07C0C7EFAC82}"/>
              </a:ext>
            </a:extLst>
          </p:cNvPr>
          <p:cNvPicPr>
            <a:picLocks noChangeAspect="1"/>
          </p:cNvPicPr>
          <p:nvPr/>
        </p:nvPicPr>
        <p:blipFill>
          <a:blip r:embed="rId8"/>
          <a:stretch>
            <a:fillRect/>
          </a:stretch>
        </p:blipFill>
        <p:spPr>
          <a:xfrm>
            <a:off x="8540946" y="252923"/>
            <a:ext cx="3638629" cy="2729427"/>
          </a:xfrm>
          <a:prstGeom prst="rect">
            <a:avLst/>
          </a:prstGeom>
        </p:spPr>
      </p:pic>
    </p:spTree>
    <p:extLst>
      <p:ext uri="{BB962C8B-B14F-4D97-AF65-F5344CB8AC3E}">
        <p14:creationId xmlns:p14="http://schemas.microsoft.com/office/powerpoint/2010/main" val="3090334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5965415"/>
            <a:ext cx="982804" cy="881326"/>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42771" y="98473"/>
            <a:ext cx="3463503" cy="6457427"/>
          </a:xfrm>
          <a:prstGeom prst="rect">
            <a:avLst/>
          </a:prstGeom>
        </p:spPr>
      </p:pic>
      <p:sp>
        <p:nvSpPr>
          <p:cNvPr id="19" name="TextBox 18"/>
          <p:cNvSpPr txBox="1"/>
          <p:nvPr/>
        </p:nvSpPr>
        <p:spPr>
          <a:xfrm>
            <a:off x="281632" y="1755080"/>
            <a:ext cx="7820236"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the American law scholar Lawrence </a:t>
            </a:r>
            <a:r>
              <a:rPr lang="en-US" sz="2400" b="1" dirty="0">
                <a:solidFill>
                  <a:srgbClr val="C00000"/>
                </a:solidFill>
                <a:latin typeface="Tajawal ExtraBold" panose="00000800000000000000" pitchFamily="2" charset="-78"/>
                <a:cs typeface="Tajawal ExtraBold" panose="00000800000000000000" pitchFamily="2" charset="-78"/>
              </a:rPr>
              <a:t>Lessig</a:t>
            </a:r>
            <a:r>
              <a:rPr lang="en-US" sz="2400" dirty="0">
                <a:solidFill>
                  <a:srgbClr val="0A1F61"/>
                </a:solidFill>
                <a:latin typeface="Tajawal ExtraBold" panose="00000800000000000000" pitchFamily="2" charset="-78"/>
                <a:cs typeface="Tajawal ExtraBold" panose="00000800000000000000" pitchFamily="2" charset="-78"/>
              </a:rPr>
              <a:t> (2002), “</a:t>
            </a:r>
            <a:r>
              <a:rPr lang="en-US" sz="2400" b="1" dirty="0">
                <a:solidFill>
                  <a:srgbClr val="C00000"/>
                </a:solidFill>
                <a:latin typeface="Tajawal ExtraBold" panose="00000800000000000000" pitchFamily="2" charset="-78"/>
                <a:cs typeface="Tajawal ExtraBold" panose="00000800000000000000" pitchFamily="2" charset="-78"/>
              </a:rPr>
              <a:t>code is law</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With this formula, </a:t>
            </a:r>
            <a:r>
              <a:rPr lang="en-US" sz="2400" b="1" dirty="0">
                <a:solidFill>
                  <a:srgbClr val="0A1F61"/>
                </a:solidFill>
                <a:latin typeface="Tajawal ExtraBold" panose="00000800000000000000" pitchFamily="2" charset="-78"/>
                <a:cs typeface="Tajawal ExtraBold" panose="00000800000000000000" pitchFamily="2" charset="-78"/>
              </a:rPr>
              <a:t>Lessig</a:t>
            </a:r>
            <a:r>
              <a:rPr lang="en-US" sz="2400" dirty="0">
                <a:solidFill>
                  <a:srgbClr val="0A1F61"/>
                </a:solidFill>
                <a:latin typeface="Tajawal ExtraBold" panose="00000800000000000000" pitchFamily="2" charset="-78"/>
                <a:cs typeface="Tajawal ExtraBold" panose="00000800000000000000" pitchFamily="2" charset="-78"/>
              </a:rPr>
              <a:t> suggested that the </a:t>
            </a:r>
            <a:r>
              <a:rPr lang="en-US" sz="2400" b="1" dirty="0">
                <a:solidFill>
                  <a:srgbClr val="C00000"/>
                </a:solidFill>
                <a:latin typeface="Tajawal ExtraBold" panose="00000800000000000000" pitchFamily="2" charset="-78"/>
                <a:cs typeface="Tajawal ExtraBold" panose="00000800000000000000" pitchFamily="2" charset="-78"/>
              </a:rPr>
              <a:t>architecture</a:t>
            </a:r>
            <a:r>
              <a:rPr lang="en-US" sz="2400" dirty="0">
                <a:solidFill>
                  <a:srgbClr val="0A1F61"/>
                </a:solidFill>
                <a:latin typeface="Tajawal ExtraBold" panose="00000800000000000000" pitchFamily="2" charset="-78"/>
                <a:cs typeface="Tajawal ExtraBold" panose="00000800000000000000" pitchFamily="2" charset="-78"/>
              </a:rPr>
              <a:t> of the different layers of </a:t>
            </a:r>
            <a:r>
              <a:rPr lang="en-US" sz="2400" b="1" dirty="0">
                <a:solidFill>
                  <a:srgbClr val="C00000"/>
                </a:solidFill>
                <a:latin typeface="Tajawal ExtraBold" panose="00000800000000000000" pitchFamily="2" charset="-78"/>
                <a:cs typeface="Tajawal ExtraBold" panose="00000800000000000000" pitchFamily="2" charset="-78"/>
              </a:rPr>
              <a:t>digital networks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not neutral</a:t>
            </a:r>
            <a:r>
              <a:rPr lang="en-US" sz="2400" dirty="0">
                <a:solidFill>
                  <a:srgbClr val="0A1F61"/>
                </a:solidFill>
                <a:latin typeface="Tajawal ExtraBold" panose="00000800000000000000" pitchFamily="2" charset="-78"/>
                <a:cs typeface="Tajawal ExtraBold" panose="00000800000000000000" pitchFamily="2" charset="-78"/>
              </a:rPr>
              <a:t>, but rather has </a:t>
            </a:r>
            <a:r>
              <a:rPr lang="en-US" sz="2400" dirty="0" err="1">
                <a:solidFill>
                  <a:srgbClr val="0A1F61"/>
                </a:solidFill>
                <a:latin typeface="Tajawal ExtraBold" panose="00000800000000000000" pitchFamily="2" charset="-78"/>
                <a:cs typeface="Tajawal ExtraBold" panose="00000800000000000000" pitchFamily="2" charset="-78"/>
              </a:rPr>
              <a:t>te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to shape the behaviors of their users.</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02A134D0-8F6F-4C81-B15E-433F163E358E}"/>
              </a:ext>
            </a:extLst>
          </p:cNvPr>
          <p:cNvPicPr>
            <a:picLocks noChangeAspect="1"/>
          </p:cNvPicPr>
          <p:nvPr/>
        </p:nvPicPr>
        <p:blipFill>
          <a:blip r:embed="rId8"/>
          <a:stretch>
            <a:fillRect/>
          </a:stretch>
        </p:blipFill>
        <p:spPr>
          <a:xfrm>
            <a:off x="9222031" y="85405"/>
            <a:ext cx="2304981" cy="2304981"/>
          </a:xfrm>
          <a:prstGeom prst="rect">
            <a:avLst/>
          </a:prstGeom>
        </p:spPr>
      </p:pic>
      <p:pic>
        <p:nvPicPr>
          <p:cNvPr id="5" name="Picture 4">
            <a:extLst>
              <a:ext uri="{FF2B5EF4-FFF2-40B4-BE49-F238E27FC236}">
                <a16:creationId xmlns:a16="http://schemas.microsoft.com/office/drawing/2014/main" id="{BABB9B6F-896C-416A-B9F9-6544862D4D96}"/>
              </a:ext>
            </a:extLst>
          </p:cNvPr>
          <p:cNvPicPr>
            <a:picLocks noChangeAspect="1"/>
          </p:cNvPicPr>
          <p:nvPr/>
        </p:nvPicPr>
        <p:blipFill rotWithShape="1">
          <a:blip r:embed="rId9"/>
          <a:srcRect l="46259"/>
          <a:stretch/>
        </p:blipFill>
        <p:spPr>
          <a:xfrm>
            <a:off x="8951343" y="2433349"/>
            <a:ext cx="2846356" cy="2049044"/>
          </a:xfrm>
          <a:prstGeom prst="rect">
            <a:avLst/>
          </a:prstGeom>
        </p:spPr>
      </p:pic>
    </p:spTree>
    <p:extLst>
      <p:ext uri="{BB962C8B-B14F-4D97-AF65-F5344CB8AC3E}">
        <p14:creationId xmlns:p14="http://schemas.microsoft.com/office/powerpoint/2010/main" val="36542761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26009"/>
            <a:ext cx="915233" cy="820732"/>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42771" y="98473"/>
            <a:ext cx="3463503" cy="6457427"/>
          </a:xfrm>
          <a:prstGeom prst="rect">
            <a:avLst/>
          </a:prstGeom>
        </p:spPr>
      </p:pic>
      <p:sp>
        <p:nvSpPr>
          <p:cNvPr id="19" name="TextBox 18"/>
          <p:cNvSpPr txBox="1"/>
          <p:nvPr/>
        </p:nvSpPr>
        <p:spPr>
          <a:xfrm>
            <a:off x="147290" y="1459025"/>
            <a:ext cx="8361139"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Unlike broadcast media, such as a </a:t>
            </a:r>
            <a:r>
              <a:rPr lang="en-US" sz="2200" b="1" dirty="0">
                <a:solidFill>
                  <a:srgbClr val="C00000"/>
                </a:solidFill>
                <a:latin typeface="Tajawal ExtraBold" panose="00000800000000000000" pitchFamily="2" charset="-78"/>
                <a:cs typeface="Tajawal ExtraBold" panose="00000800000000000000" pitchFamily="2" charset="-78"/>
              </a:rPr>
              <a:t>television</a:t>
            </a:r>
            <a:r>
              <a:rPr lang="en-US" sz="2200" dirty="0">
                <a:solidFill>
                  <a:srgbClr val="0A1F61"/>
                </a:solidFill>
                <a:latin typeface="Tajawal ExtraBold" panose="00000800000000000000" pitchFamily="2" charset="-78"/>
                <a:cs typeface="Tajawal ExtraBold" panose="00000800000000000000" pitchFamily="2" charset="-78"/>
              </a:rPr>
              <a:t> station or a </a:t>
            </a:r>
            <a:r>
              <a:rPr lang="en-US" sz="2200" b="1" dirty="0">
                <a:solidFill>
                  <a:srgbClr val="C00000"/>
                </a:solidFill>
                <a:latin typeface="Tajawal ExtraBold" panose="00000800000000000000" pitchFamily="2" charset="-78"/>
                <a:cs typeface="Tajawal ExtraBold" panose="00000800000000000000" pitchFamily="2" charset="-78"/>
              </a:rPr>
              <a:t>newspaper</a:t>
            </a:r>
            <a:r>
              <a:rPr lang="en-US" sz="2200" dirty="0">
                <a:solidFill>
                  <a:srgbClr val="0A1F61"/>
                </a:solidFill>
                <a:latin typeface="Tajawal ExtraBold" panose="00000800000000000000" pitchFamily="2" charset="-78"/>
                <a:cs typeface="Tajawal ExtraBold" panose="00000800000000000000" pitchFamily="2" charset="-78"/>
              </a:rPr>
              <a:t>, the </a:t>
            </a:r>
            <a:r>
              <a:rPr lang="en-US" sz="2200" b="1" dirty="0">
                <a:solidFill>
                  <a:srgbClr val="C00000"/>
                </a:solidFill>
                <a:latin typeface="Tajawal ExtraBold" panose="00000800000000000000" pitchFamily="2" charset="-78"/>
                <a:cs typeface="Tajawal ExtraBold" panose="00000800000000000000" pitchFamily="2" charset="-78"/>
              </a:rPr>
              <a:t>internet</a:t>
            </a:r>
            <a:r>
              <a:rPr lang="en-US" sz="2200" dirty="0">
                <a:solidFill>
                  <a:srgbClr val="0A1F61"/>
                </a:solidFill>
                <a:latin typeface="Tajawal ExtraBold" panose="00000800000000000000" pitchFamily="2" charset="-78"/>
                <a:cs typeface="Tajawal ExtraBold" panose="00000800000000000000" pitchFamily="2" charset="-78"/>
              </a:rPr>
              <a:t> is a communication system that is not based on a single central </a:t>
            </a:r>
            <a:r>
              <a:rPr lang="en-US" sz="2200" b="1" dirty="0">
                <a:solidFill>
                  <a:srgbClr val="C00000"/>
                </a:solidFill>
                <a:latin typeface="Tajawal ExtraBold" panose="00000800000000000000" pitchFamily="2" charset="-78"/>
                <a:cs typeface="Tajawal ExtraBold" panose="00000800000000000000" pitchFamily="2" charset="-78"/>
              </a:rPr>
              <a:t>hub</a:t>
            </a:r>
            <a:r>
              <a:rPr lang="en-US" sz="2200" dirty="0">
                <a:solidFill>
                  <a:srgbClr val="0A1F61"/>
                </a:solidFill>
                <a:latin typeface="Tajawal ExtraBold" panose="00000800000000000000" pitchFamily="2" charset="-78"/>
                <a:cs typeface="Tajawal ExtraBold" panose="00000800000000000000" pitchFamily="2" charset="-78"/>
              </a:rPr>
              <a:t>. Instead, it is composed by a series of interconnected </a:t>
            </a:r>
            <a:r>
              <a:rPr lang="en-US" sz="2200" b="1" dirty="0">
                <a:solidFill>
                  <a:srgbClr val="C00000"/>
                </a:solidFill>
                <a:latin typeface="Tajawal ExtraBold" panose="00000800000000000000" pitchFamily="2" charset="-78"/>
                <a:cs typeface="Tajawal ExtraBold" panose="00000800000000000000" pitchFamily="2" charset="-78"/>
              </a:rPr>
              <a:t>nodes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the </a:t>
            </a:r>
            <a:r>
              <a:rPr lang="en-US" sz="2200" b="1" dirty="0">
                <a:solidFill>
                  <a:srgbClr val="C00000"/>
                </a:solidFill>
                <a:latin typeface="Tajawal ExtraBold" panose="00000800000000000000" pitchFamily="2" charset="-78"/>
                <a:cs typeface="Tajawal ExtraBold" panose="00000800000000000000" pitchFamily="2" charset="-78"/>
              </a:rPr>
              <a:t>internet</a:t>
            </a:r>
            <a:r>
              <a:rPr lang="en-US" sz="2200" dirty="0">
                <a:solidFill>
                  <a:srgbClr val="0A1F61"/>
                </a:solidFill>
                <a:latin typeface="Tajawal ExtraBold" panose="00000800000000000000" pitchFamily="2" charset="-78"/>
                <a:cs typeface="Tajawal ExtraBold" panose="00000800000000000000" pitchFamily="2" charset="-78"/>
              </a:rPr>
              <a:t> is a distributed structure shaped as a </a:t>
            </a:r>
            <a:r>
              <a:rPr lang="en-US" sz="2200" b="1" dirty="0">
                <a:solidFill>
                  <a:srgbClr val="C00000"/>
                </a:solidFill>
                <a:latin typeface="Tajawal ExtraBold" panose="00000800000000000000" pitchFamily="2" charset="-78"/>
                <a:cs typeface="Tajawal ExtraBold" panose="00000800000000000000" pitchFamily="2" charset="-78"/>
              </a:rPr>
              <a:t>network</a:t>
            </a:r>
            <a:r>
              <a:rPr lang="en-US" sz="2200" dirty="0">
                <a:solidFill>
                  <a:srgbClr val="0A1F61"/>
                </a:solidFill>
                <a:latin typeface="Tajawal ExtraBold" panose="00000800000000000000" pitchFamily="2" charset="-78"/>
                <a:cs typeface="Tajawal ExtraBold" panose="00000800000000000000" pitchFamily="2" charset="-78"/>
              </a:rPr>
              <a:t>, which means that </a:t>
            </a:r>
            <a:r>
              <a:rPr lang="en-US" sz="2200" b="1" dirty="0">
                <a:solidFill>
                  <a:srgbClr val="C00000"/>
                </a:solidFill>
                <a:latin typeface="Tajawal ExtraBold" panose="00000800000000000000" pitchFamily="2" charset="-78"/>
                <a:cs typeface="Tajawal ExtraBold" panose="00000800000000000000" pitchFamily="2" charset="-78"/>
              </a:rPr>
              <a:t>information</a:t>
            </a:r>
            <a:r>
              <a:rPr lang="en-US" sz="2200" dirty="0">
                <a:solidFill>
                  <a:srgbClr val="0A1F61"/>
                </a:solidFill>
                <a:latin typeface="Tajawal ExtraBold" panose="00000800000000000000" pitchFamily="2" charset="-78"/>
                <a:cs typeface="Tajawal ExtraBold" panose="00000800000000000000" pitchFamily="2" charset="-78"/>
              </a:rPr>
              <a:t> is physically located on thousands of computers called </a:t>
            </a:r>
            <a:r>
              <a:rPr lang="en-US" sz="2200" b="1" dirty="0">
                <a:solidFill>
                  <a:srgbClr val="C00000"/>
                </a:solidFill>
                <a:latin typeface="Tajawal ExtraBold" panose="00000800000000000000" pitchFamily="2" charset="-78"/>
                <a:cs typeface="Tajawal ExtraBold" panose="00000800000000000000" pitchFamily="2" charset="-78"/>
              </a:rPr>
              <a:t>servers</a:t>
            </a:r>
            <a:r>
              <a:rPr lang="en-US" sz="2200" dirty="0">
                <a:solidFill>
                  <a:srgbClr val="0A1F61"/>
                </a:solidFill>
                <a:latin typeface="Tajawal ExtraBold" panose="00000800000000000000" pitchFamily="2" charset="-78"/>
                <a:cs typeface="Tajawal ExtraBold" panose="00000800000000000000" pitchFamily="2" charset="-78"/>
              </a:rPr>
              <a:t>, to which other computers connect to request the information they want, such as that making up a </a:t>
            </a:r>
            <a:r>
              <a:rPr lang="en-US" sz="2200" b="1" dirty="0">
                <a:solidFill>
                  <a:srgbClr val="C00000"/>
                </a:solidFill>
                <a:latin typeface="Tajawal ExtraBold" panose="00000800000000000000" pitchFamily="2" charset="-78"/>
                <a:cs typeface="Tajawal ExtraBold" panose="00000800000000000000" pitchFamily="2" charset="-78"/>
              </a:rPr>
              <a:t>website</a:t>
            </a:r>
            <a:r>
              <a:rPr lang="en-US" sz="2200" dirty="0">
                <a:solidFill>
                  <a:srgbClr val="0A1F61"/>
                </a:solidFill>
                <a:latin typeface="Tajawal ExtraBold" panose="00000800000000000000" pitchFamily="2" charset="-78"/>
                <a:cs typeface="Tajawal ExtraBold" panose="00000800000000000000" pitchFamily="2" charset="-78"/>
              </a:rPr>
              <a:t>.</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84A0C0B7-0E73-4048-851C-316C4F02311F}"/>
              </a:ext>
            </a:extLst>
          </p:cNvPr>
          <p:cNvPicPr>
            <a:picLocks noChangeAspect="1"/>
          </p:cNvPicPr>
          <p:nvPr/>
        </p:nvPicPr>
        <p:blipFill>
          <a:blip r:embed="rId8"/>
          <a:stretch>
            <a:fillRect/>
          </a:stretch>
        </p:blipFill>
        <p:spPr>
          <a:xfrm>
            <a:off x="8642771" y="2073781"/>
            <a:ext cx="3514056" cy="2108434"/>
          </a:xfrm>
          <a:prstGeom prst="rect">
            <a:avLst/>
          </a:prstGeom>
        </p:spPr>
      </p:pic>
      <p:pic>
        <p:nvPicPr>
          <p:cNvPr id="5" name="Picture 4">
            <a:extLst>
              <a:ext uri="{FF2B5EF4-FFF2-40B4-BE49-F238E27FC236}">
                <a16:creationId xmlns:a16="http://schemas.microsoft.com/office/drawing/2014/main" id="{4F7FD66F-50A3-4DBE-A022-C2DE2023091C}"/>
              </a:ext>
            </a:extLst>
          </p:cNvPr>
          <p:cNvPicPr>
            <a:picLocks noChangeAspect="1"/>
          </p:cNvPicPr>
          <p:nvPr/>
        </p:nvPicPr>
        <p:blipFill>
          <a:blip r:embed="rId9"/>
          <a:stretch>
            <a:fillRect/>
          </a:stretch>
        </p:blipFill>
        <p:spPr>
          <a:xfrm>
            <a:off x="8642771" y="244033"/>
            <a:ext cx="3549229" cy="1650464"/>
          </a:xfrm>
          <a:prstGeom prst="rect">
            <a:avLst/>
          </a:prstGeom>
        </p:spPr>
      </p:pic>
    </p:spTree>
    <p:extLst>
      <p:ext uri="{BB962C8B-B14F-4D97-AF65-F5344CB8AC3E}">
        <p14:creationId xmlns:p14="http://schemas.microsoft.com/office/powerpoint/2010/main" val="3467012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26009"/>
            <a:ext cx="915233" cy="820732"/>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42771" y="98473"/>
            <a:ext cx="3463503" cy="6457427"/>
          </a:xfrm>
          <a:prstGeom prst="rect">
            <a:avLst/>
          </a:prstGeom>
        </p:spPr>
      </p:pic>
      <p:sp>
        <p:nvSpPr>
          <p:cNvPr id="19" name="TextBox 18"/>
          <p:cNvSpPr txBox="1"/>
          <p:nvPr/>
        </p:nvSpPr>
        <p:spPr>
          <a:xfrm>
            <a:off x="147290" y="1459025"/>
            <a:ext cx="836113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Furthermore, the </a:t>
            </a:r>
            <a:r>
              <a:rPr lang="en-US" sz="2400" b="1" dirty="0">
                <a:solidFill>
                  <a:srgbClr val="C00000"/>
                </a:solidFill>
                <a:latin typeface="Tajawal ExtraBold" panose="00000800000000000000" pitchFamily="2" charset="-78"/>
                <a:cs typeface="Tajawal ExtraBold" panose="00000800000000000000" pitchFamily="2" charset="-78"/>
              </a:rPr>
              <a:t>internet</a:t>
            </a:r>
            <a:r>
              <a:rPr lang="en-US" sz="2400" dirty="0">
                <a:solidFill>
                  <a:srgbClr val="0A1F61"/>
                </a:solidFill>
                <a:latin typeface="Tajawal ExtraBold" panose="00000800000000000000" pitchFamily="2" charset="-78"/>
                <a:cs typeface="Tajawal ExtraBold" panose="00000800000000000000" pitchFamily="2" charset="-78"/>
              </a:rPr>
              <a:t> is an </a:t>
            </a:r>
            <a:r>
              <a:rPr lang="en-US" sz="2400" b="1" dirty="0">
                <a:solidFill>
                  <a:srgbClr val="C00000"/>
                </a:solidFill>
                <a:latin typeface="Tajawal ExtraBold" panose="00000800000000000000" pitchFamily="2" charset="-78"/>
                <a:cs typeface="Tajawal ExtraBold" panose="00000800000000000000" pitchFamily="2" charset="-78"/>
              </a:rPr>
              <a:t>open system </a:t>
            </a:r>
            <a:r>
              <a:rPr lang="en-US" sz="2400" dirty="0">
                <a:solidFill>
                  <a:srgbClr val="0A1F61"/>
                </a:solidFill>
                <a:latin typeface="Tajawal ExtraBold" panose="00000800000000000000" pitchFamily="2" charset="-78"/>
                <a:cs typeface="Tajawal ExtraBold" panose="00000800000000000000" pitchFamily="2" charset="-78"/>
              </a:rPr>
              <a:t>: anyone with access to a telephone or broadband line can access it, either with a personal computer or another device.</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infrastructural features are based upon a </a:t>
            </a:r>
            <a:r>
              <a:rPr lang="en-US" sz="2400" b="1" dirty="0">
                <a:solidFill>
                  <a:srgbClr val="C00000"/>
                </a:solidFill>
                <a:latin typeface="Tajawal ExtraBold" panose="00000800000000000000" pitchFamily="2" charset="-78"/>
                <a:cs typeface="Tajawal ExtraBold" panose="00000800000000000000" pitchFamily="2" charset="-78"/>
              </a:rPr>
              <a:t>global governance system</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World Wide Web Consortium (W3C) </a:t>
            </a:r>
            <a:r>
              <a:rPr lang="en-US" sz="2400" dirty="0">
                <a:solidFill>
                  <a:srgbClr val="0A1F61"/>
                </a:solidFill>
                <a:latin typeface="Tajawal ExtraBold" panose="00000800000000000000" pitchFamily="2" charset="-78"/>
                <a:cs typeface="Tajawal ExtraBold" panose="00000800000000000000" pitchFamily="2" charset="-78"/>
              </a:rPr>
              <a:t>is an international organization that deals with web standards, with the task of keeping them open.</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ED5D503F-328E-4143-A268-AB0A3661A46A}"/>
              </a:ext>
            </a:extLst>
          </p:cNvPr>
          <p:cNvPicPr>
            <a:picLocks noChangeAspect="1"/>
          </p:cNvPicPr>
          <p:nvPr/>
        </p:nvPicPr>
        <p:blipFill>
          <a:blip r:embed="rId8"/>
          <a:stretch>
            <a:fillRect/>
          </a:stretch>
        </p:blipFill>
        <p:spPr>
          <a:xfrm>
            <a:off x="8703619" y="208358"/>
            <a:ext cx="3342275" cy="2506707"/>
          </a:xfrm>
          <a:prstGeom prst="rect">
            <a:avLst/>
          </a:prstGeom>
        </p:spPr>
      </p:pic>
      <p:pic>
        <p:nvPicPr>
          <p:cNvPr id="12" name="Picture 11">
            <a:extLst>
              <a:ext uri="{FF2B5EF4-FFF2-40B4-BE49-F238E27FC236}">
                <a16:creationId xmlns:a16="http://schemas.microsoft.com/office/drawing/2014/main" id="{33B666F4-C18A-4120-B18B-2B93C5C7AEF1}"/>
              </a:ext>
            </a:extLst>
          </p:cNvPr>
          <p:cNvPicPr>
            <a:picLocks noChangeAspect="1"/>
          </p:cNvPicPr>
          <p:nvPr/>
        </p:nvPicPr>
        <p:blipFill>
          <a:blip r:embed="rId9"/>
          <a:stretch>
            <a:fillRect/>
          </a:stretch>
        </p:blipFill>
        <p:spPr>
          <a:xfrm>
            <a:off x="8688887" y="2824950"/>
            <a:ext cx="3333750" cy="1905000"/>
          </a:xfrm>
          <a:prstGeom prst="rect">
            <a:avLst/>
          </a:prstGeom>
        </p:spPr>
      </p:pic>
    </p:spTree>
    <p:extLst>
      <p:ext uri="{BB962C8B-B14F-4D97-AF65-F5344CB8AC3E}">
        <p14:creationId xmlns:p14="http://schemas.microsoft.com/office/powerpoint/2010/main" val="968655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0601" y="98473"/>
            <a:ext cx="3125673" cy="6457427"/>
          </a:xfrm>
          <a:prstGeom prst="rect">
            <a:avLst/>
          </a:prstGeom>
        </p:spPr>
      </p:pic>
      <p:sp>
        <p:nvSpPr>
          <p:cNvPr id="19" name="TextBox 18"/>
          <p:cNvSpPr txBox="1"/>
          <p:nvPr/>
        </p:nvSpPr>
        <p:spPr>
          <a:xfrm>
            <a:off x="147290" y="1459025"/>
            <a:ext cx="8637360" cy="465197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Each </a:t>
            </a:r>
            <a:r>
              <a:rPr lang="en-US" sz="2000" b="1" dirty="0">
                <a:solidFill>
                  <a:srgbClr val="C00000"/>
                </a:solidFill>
                <a:latin typeface="Tajawal ExtraBold" panose="00000800000000000000" pitchFamily="2" charset="-78"/>
                <a:cs typeface="Tajawal ExtraBold" panose="00000800000000000000" pitchFamily="2" charset="-78"/>
              </a:rPr>
              <a:t>website</a:t>
            </a:r>
            <a:r>
              <a:rPr lang="en-US" sz="2000" dirty="0">
                <a:solidFill>
                  <a:srgbClr val="0A1F61"/>
                </a:solidFill>
                <a:latin typeface="Tajawal ExtraBold" panose="00000800000000000000" pitchFamily="2" charset="-78"/>
                <a:cs typeface="Tajawal ExtraBold" panose="00000800000000000000" pitchFamily="2" charset="-78"/>
              </a:rPr>
              <a:t> has an “</a:t>
            </a:r>
            <a:r>
              <a:rPr lang="en-US" sz="2000" b="1" dirty="0">
                <a:solidFill>
                  <a:srgbClr val="C00000"/>
                </a:solidFill>
                <a:latin typeface="Tajawal ExtraBold" panose="00000800000000000000" pitchFamily="2" charset="-78"/>
                <a:cs typeface="Tajawal ExtraBold" panose="00000800000000000000" pitchFamily="2" charset="-78"/>
              </a:rPr>
              <a:t>address</a:t>
            </a:r>
            <a:r>
              <a:rPr lang="en-US" sz="2000" dirty="0">
                <a:solidFill>
                  <a:srgbClr val="0A1F61"/>
                </a:solidFill>
                <a:latin typeface="Tajawal ExtraBold" panose="00000800000000000000" pitchFamily="2" charset="-78"/>
                <a:cs typeface="Tajawal ExtraBold" panose="00000800000000000000" pitchFamily="2" charset="-78"/>
              </a:rPr>
              <a:t>” where it can be reached, that is, an alphanumeric code that identifies the site and allows users to get to the server on which the information that constitutes it is stored.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These codes are called </a:t>
            </a:r>
            <a:r>
              <a:rPr lang="en-US" sz="2000" b="1" dirty="0">
                <a:solidFill>
                  <a:srgbClr val="C00000"/>
                </a:solidFill>
                <a:latin typeface="Tajawal ExtraBold" panose="00000800000000000000" pitchFamily="2" charset="-78"/>
                <a:cs typeface="Tajawal ExtraBold" panose="00000800000000000000" pitchFamily="2" charset="-78"/>
              </a:rPr>
              <a:t>domains</a:t>
            </a:r>
            <a:r>
              <a:rPr lang="en-US" sz="2000" dirty="0">
                <a:solidFill>
                  <a:srgbClr val="0A1F61"/>
                </a:solidFill>
                <a:latin typeface="Tajawal ExtraBold" panose="00000800000000000000" pitchFamily="2" charset="-78"/>
                <a:cs typeface="Tajawal ExtraBold" panose="00000800000000000000" pitchFamily="2" charset="-78"/>
              </a:rPr>
              <a:t> and are managed and awarded by an international organization, </a:t>
            </a:r>
            <a:r>
              <a:rPr lang="en-US" sz="2000" b="1" dirty="0">
                <a:solidFill>
                  <a:srgbClr val="C00000"/>
                </a:solidFill>
                <a:latin typeface="Tajawal ExtraBold" panose="00000800000000000000" pitchFamily="2" charset="-78"/>
                <a:cs typeface="Tajawal ExtraBold" panose="00000800000000000000" pitchFamily="2" charset="-78"/>
              </a:rPr>
              <a:t>the Internet Corporation for Assigned Names and Numbers (</a:t>
            </a:r>
            <a:r>
              <a:rPr lang="en-US" sz="2000" b="1" dirty="0" err="1">
                <a:solidFill>
                  <a:srgbClr val="C00000"/>
                </a:solidFill>
                <a:latin typeface="Tajawal ExtraBold" panose="00000800000000000000" pitchFamily="2" charset="-78"/>
                <a:cs typeface="Tajawal ExtraBold" panose="00000800000000000000" pitchFamily="2" charset="-78"/>
              </a:rPr>
              <a:t>Icann</a:t>
            </a:r>
            <a:r>
              <a:rPr lang="en-US" sz="2000" b="1" dirty="0">
                <a:solidFill>
                  <a:srgbClr val="C00000"/>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There are </a:t>
            </a:r>
            <a:r>
              <a:rPr lang="en-US" sz="2000" b="1" dirty="0">
                <a:solidFill>
                  <a:srgbClr val="C00000"/>
                </a:solidFill>
                <a:latin typeface="Tajawal ExtraBold" panose="00000800000000000000" pitchFamily="2" charset="-78"/>
                <a:cs typeface="Tajawal ExtraBold" panose="00000800000000000000" pitchFamily="2" charset="-78"/>
              </a:rPr>
              <a:t>national domains</a:t>
            </a:r>
            <a:r>
              <a:rPr lang="en-US" sz="2000" dirty="0">
                <a:solidFill>
                  <a:srgbClr val="0A1F61"/>
                </a:solidFill>
                <a:latin typeface="Tajawal ExtraBold" panose="00000800000000000000" pitchFamily="2" charset="-78"/>
                <a:cs typeface="Tajawal ExtraBold" panose="00000800000000000000" pitchFamily="2" charset="-78"/>
              </a:rPr>
              <a:t>, such as </a:t>
            </a:r>
            <a:r>
              <a:rPr lang="en-US" sz="2000" b="1" dirty="0">
                <a:solidFill>
                  <a:srgbClr val="0A1F61"/>
                </a:solidFill>
                <a:latin typeface="Tajawal ExtraBold" panose="00000800000000000000" pitchFamily="2" charset="-78"/>
                <a:cs typeface="Tajawal ExtraBold" panose="00000800000000000000" pitchFamily="2" charset="-78"/>
              </a:rPr>
              <a:t>.it, .ca, or .se</a:t>
            </a:r>
            <a:r>
              <a:rPr lang="en-US" sz="2000" dirty="0">
                <a:solidFill>
                  <a:srgbClr val="0A1F61"/>
                </a:solidFill>
                <a:latin typeface="Tajawal ExtraBold" panose="00000800000000000000" pitchFamily="2" charset="-78"/>
                <a:cs typeface="Tajawal ExtraBold" panose="00000800000000000000" pitchFamily="2" charset="-78"/>
              </a:rPr>
              <a:t>, or others that define the type of </a:t>
            </a:r>
            <a:r>
              <a:rPr lang="en-US" sz="2000" b="1" dirty="0">
                <a:solidFill>
                  <a:srgbClr val="C00000"/>
                </a:solidFill>
                <a:latin typeface="Tajawal ExtraBold" panose="00000800000000000000" pitchFamily="2" charset="-78"/>
                <a:cs typeface="Tajawal ExtraBold" panose="00000800000000000000" pitchFamily="2" charset="-78"/>
              </a:rPr>
              <a:t>activity</a:t>
            </a:r>
            <a:r>
              <a:rPr lang="en-US" sz="2000" dirty="0">
                <a:solidFill>
                  <a:srgbClr val="0A1F61"/>
                </a:solidFill>
                <a:latin typeface="Tajawal ExtraBold" panose="00000800000000000000" pitchFamily="2" charset="-78"/>
                <a:cs typeface="Tajawal ExtraBold" panose="00000800000000000000" pitchFamily="2" charset="-78"/>
              </a:rPr>
              <a:t> carried out by the site, such as </a:t>
            </a:r>
            <a:r>
              <a:rPr lang="en-US" sz="2000" dirty="0">
                <a:solidFill>
                  <a:srgbClr val="C00000"/>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com</a:t>
            </a:r>
            <a:r>
              <a:rPr lang="en-US" sz="2000" dirty="0">
                <a:solidFill>
                  <a:srgbClr val="C00000"/>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for commercial activities or </a:t>
            </a:r>
            <a:r>
              <a:rPr lang="en-US" sz="2000" dirty="0">
                <a:solidFill>
                  <a:srgbClr val="C00000"/>
                </a:solidFill>
                <a:latin typeface="Tajawal ExtraBold" panose="00000800000000000000" pitchFamily="2" charset="-78"/>
                <a:cs typeface="Tajawal ExtraBold" panose="00000800000000000000" pitchFamily="2" charset="-78"/>
              </a:rPr>
              <a:t>.</a:t>
            </a:r>
            <a:r>
              <a:rPr lang="en-US" sz="2000" b="1" dirty="0">
                <a:solidFill>
                  <a:srgbClr val="C00000"/>
                </a:solidFill>
                <a:latin typeface="Tajawal ExtraBold" panose="00000800000000000000" pitchFamily="2" charset="-78"/>
                <a:cs typeface="Tajawal ExtraBold" panose="00000800000000000000" pitchFamily="2" charset="-78"/>
              </a:rPr>
              <a:t>org</a:t>
            </a:r>
            <a:r>
              <a:rPr lang="en-US" sz="2000" dirty="0">
                <a:solidFill>
                  <a:srgbClr val="C00000"/>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for associations and nonprofit organizations.</a:t>
            </a: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11AD9188-EC64-47BE-B038-A3C2B4F82CBB}"/>
              </a:ext>
            </a:extLst>
          </p:cNvPr>
          <p:cNvPicPr>
            <a:picLocks noChangeAspect="1"/>
          </p:cNvPicPr>
          <p:nvPr/>
        </p:nvPicPr>
        <p:blipFill>
          <a:blip r:embed="rId8"/>
          <a:stretch>
            <a:fillRect/>
          </a:stretch>
        </p:blipFill>
        <p:spPr>
          <a:xfrm>
            <a:off x="9019437" y="2424888"/>
            <a:ext cx="3048000" cy="1714500"/>
          </a:xfrm>
          <a:prstGeom prst="rect">
            <a:avLst/>
          </a:prstGeom>
        </p:spPr>
      </p:pic>
      <p:pic>
        <p:nvPicPr>
          <p:cNvPr id="6" name="Picture 5">
            <a:extLst>
              <a:ext uri="{FF2B5EF4-FFF2-40B4-BE49-F238E27FC236}">
                <a16:creationId xmlns:a16="http://schemas.microsoft.com/office/drawing/2014/main" id="{0AE82542-32F2-4063-B6D2-A30B806A88B4}"/>
              </a:ext>
            </a:extLst>
          </p:cNvPr>
          <p:cNvPicPr>
            <a:picLocks noChangeAspect="1"/>
          </p:cNvPicPr>
          <p:nvPr/>
        </p:nvPicPr>
        <p:blipFill>
          <a:blip r:embed="rId9"/>
          <a:stretch>
            <a:fillRect/>
          </a:stretch>
        </p:blipFill>
        <p:spPr>
          <a:xfrm>
            <a:off x="9071044" y="142521"/>
            <a:ext cx="2898418" cy="2190750"/>
          </a:xfrm>
          <a:prstGeom prst="rect">
            <a:avLst/>
          </a:prstGeom>
        </p:spPr>
      </p:pic>
    </p:spTree>
    <p:extLst>
      <p:ext uri="{BB962C8B-B14F-4D97-AF65-F5344CB8AC3E}">
        <p14:creationId xmlns:p14="http://schemas.microsoft.com/office/powerpoint/2010/main" val="3540624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0601" y="98473"/>
            <a:ext cx="3125673" cy="6457427"/>
          </a:xfrm>
          <a:prstGeom prst="rect">
            <a:avLst/>
          </a:prstGeom>
        </p:spPr>
      </p:pic>
      <p:sp>
        <p:nvSpPr>
          <p:cNvPr id="19" name="TextBox 18"/>
          <p:cNvSpPr txBox="1"/>
          <p:nvPr/>
        </p:nvSpPr>
        <p:spPr>
          <a:xfrm>
            <a:off x="244424" y="1794043"/>
            <a:ext cx="8248395"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To understand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it is important to differentiate the levels that compose them.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argued by </a:t>
            </a:r>
            <a:r>
              <a:rPr lang="en-US" sz="2400" b="1" dirty="0">
                <a:solidFill>
                  <a:srgbClr val="C00000"/>
                </a:solidFill>
                <a:latin typeface="Tajawal ExtraBold" panose="00000800000000000000" pitchFamily="2" charset="-78"/>
                <a:cs typeface="Tajawal ExtraBold" panose="00000800000000000000" pitchFamily="2" charset="-78"/>
              </a:rPr>
              <a:t>Yochai </a:t>
            </a:r>
            <a:r>
              <a:rPr lang="en-US" sz="2400" b="1" dirty="0" err="1">
                <a:solidFill>
                  <a:srgbClr val="C00000"/>
                </a:solidFill>
                <a:latin typeface="Tajawal ExtraBold" panose="00000800000000000000" pitchFamily="2" charset="-78"/>
                <a:cs typeface="Tajawal ExtraBold" panose="00000800000000000000" pitchFamily="2" charset="-78"/>
              </a:rPr>
              <a:t>Benkler</a:t>
            </a:r>
            <a:r>
              <a:rPr lang="en-US" sz="2400" dirty="0">
                <a:solidFill>
                  <a:srgbClr val="0A1F61"/>
                </a:solidFill>
                <a:latin typeface="Tajawal ExtraBold" panose="00000800000000000000" pitchFamily="2" charset="-78"/>
                <a:cs typeface="Tajawal ExtraBold" panose="00000800000000000000" pitchFamily="2" charset="-78"/>
              </a:rPr>
              <a:t>, digital media and network technologies are composed of different “</a:t>
            </a:r>
            <a:r>
              <a:rPr lang="en-US" sz="2400" b="1" dirty="0">
                <a:solidFill>
                  <a:srgbClr val="C00000"/>
                </a:solidFill>
                <a:latin typeface="Tajawal ExtraBold" panose="00000800000000000000" pitchFamily="2" charset="-78"/>
                <a:cs typeface="Tajawal ExtraBold" panose="00000800000000000000" pitchFamily="2" charset="-78"/>
              </a:rPr>
              <a:t>layers</a:t>
            </a:r>
            <a:r>
              <a:rPr lang="en-US" sz="2400" dirty="0">
                <a:solidFill>
                  <a:srgbClr val="0A1F61"/>
                </a:solidFill>
                <a:latin typeface="Tajawal ExtraBold" panose="00000800000000000000" pitchFamily="2" charset="-78"/>
                <a:cs typeface="Tajawal ExtraBold" panose="00000800000000000000" pitchFamily="2" charset="-78"/>
              </a:rPr>
              <a:t>,” that are related to one another but have their own peculiarities, problems, and challenges (2006).</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E3E1A8D6-95FA-4970-A481-220C7C69A3A6}"/>
              </a:ext>
            </a:extLst>
          </p:cNvPr>
          <p:cNvPicPr>
            <a:picLocks noChangeAspect="1"/>
          </p:cNvPicPr>
          <p:nvPr/>
        </p:nvPicPr>
        <p:blipFill>
          <a:blip r:embed="rId8"/>
          <a:stretch>
            <a:fillRect/>
          </a:stretch>
        </p:blipFill>
        <p:spPr>
          <a:xfrm>
            <a:off x="9534738" y="61697"/>
            <a:ext cx="2133600" cy="2143125"/>
          </a:xfrm>
          <a:prstGeom prst="rect">
            <a:avLst/>
          </a:prstGeom>
        </p:spPr>
      </p:pic>
      <p:pic>
        <p:nvPicPr>
          <p:cNvPr id="12" name="Picture 11">
            <a:extLst>
              <a:ext uri="{FF2B5EF4-FFF2-40B4-BE49-F238E27FC236}">
                <a16:creationId xmlns:a16="http://schemas.microsoft.com/office/drawing/2014/main" id="{EEC64F0B-6A9D-43A1-9C57-79057557101E}"/>
              </a:ext>
            </a:extLst>
          </p:cNvPr>
          <p:cNvPicPr>
            <a:picLocks noChangeAspect="1"/>
          </p:cNvPicPr>
          <p:nvPr/>
        </p:nvPicPr>
        <p:blipFill rotWithShape="1">
          <a:blip r:embed="rId9"/>
          <a:srcRect l="14331" t="5392" r="8405" b="11275"/>
          <a:stretch/>
        </p:blipFill>
        <p:spPr>
          <a:xfrm>
            <a:off x="8606630" y="2253737"/>
            <a:ext cx="3585370" cy="2611703"/>
          </a:xfrm>
          <a:prstGeom prst="rect">
            <a:avLst/>
          </a:prstGeom>
        </p:spPr>
      </p:pic>
    </p:spTree>
    <p:extLst>
      <p:ext uri="{BB962C8B-B14F-4D97-AF65-F5344CB8AC3E}">
        <p14:creationId xmlns:p14="http://schemas.microsoft.com/office/powerpoint/2010/main" val="14948424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0601" y="98473"/>
            <a:ext cx="3125673" cy="6457427"/>
          </a:xfrm>
          <a:prstGeom prst="rect">
            <a:avLst/>
          </a:prstGeom>
        </p:spPr>
      </p:pic>
      <p:sp>
        <p:nvSpPr>
          <p:cNvPr id="19" name="TextBox 18"/>
          <p:cNvSpPr txBox="1"/>
          <p:nvPr/>
        </p:nvSpPr>
        <p:spPr>
          <a:xfrm>
            <a:off x="244425" y="1794043"/>
            <a:ext cx="7840374" cy="3890489"/>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0A1F61"/>
                </a:solidFill>
                <a:latin typeface="Tajawal ExtraBold" panose="00000800000000000000" pitchFamily="2" charset="-78"/>
                <a:cs typeface="Tajawal ExtraBold" panose="00000800000000000000" pitchFamily="2" charset="-78"/>
              </a:rPr>
              <a:t>first</a:t>
            </a:r>
            <a:r>
              <a:rPr lang="en-US" sz="2800" dirty="0">
                <a:solidFill>
                  <a:srgbClr val="0A1F61"/>
                </a:solidFill>
                <a:latin typeface="Tajawal ExtraBold" panose="00000800000000000000" pitchFamily="2" charset="-78"/>
                <a:cs typeface="Tajawal ExtraBold" panose="00000800000000000000" pitchFamily="2" charset="-78"/>
              </a:rPr>
              <a:t> is the </a:t>
            </a:r>
            <a:r>
              <a:rPr lang="en-US" sz="2800" b="1" dirty="0">
                <a:solidFill>
                  <a:srgbClr val="C00000"/>
                </a:solidFill>
                <a:latin typeface="Tajawal ExtraBold" panose="00000800000000000000" pitchFamily="2" charset="-78"/>
                <a:cs typeface="Tajawal ExtraBold" panose="00000800000000000000" pitchFamily="2" charset="-78"/>
              </a:rPr>
              <a:t>physical layer</a:t>
            </a:r>
            <a:r>
              <a:rPr lang="en-US" sz="28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It is composed of </a:t>
            </a:r>
            <a:r>
              <a:rPr lang="en-US" sz="2800" b="1" dirty="0">
                <a:solidFill>
                  <a:srgbClr val="C00000"/>
                </a:solidFill>
                <a:latin typeface="Tajawal ExtraBold" panose="00000800000000000000" pitchFamily="2" charset="-78"/>
                <a:cs typeface="Tajawal ExtraBold" panose="00000800000000000000" pitchFamily="2" charset="-78"/>
              </a:rPr>
              <a:t>material</a:t>
            </a:r>
            <a:r>
              <a:rPr lang="en-US" sz="2800" dirty="0">
                <a:solidFill>
                  <a:srgbClr val="0A1F61"/>
                </a:solidFill>
                <a:latin typeface="Tajawal ExtraBold" panose="00000800000000000000" pitchFamily="2" charset="-78"/>
                <a:cs typeface="Tajawal ExtraBold" panose="00000800000000000000" pitchFamily="2" charset="-78"/>
              </a:rPr>
              <a:t> components such as the frequencies that are used for radio broadcasts, and the cables, computers and servers, satellites, and telephone lines that make up the internet.</a:t>
            </a: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637C2E98-1B4D-4CCE-B1B8-28F5DD1E751C}"/>
              </a:ext>
            </a:extLst>
          </p:cNvPr>
          <p:cNvPicPr>
            <a:picLocks noChangeAspect="1"/>
          </p:cNvPicPr>
          <p:nvPr/>
        </p:nvPicPr>
        <p:blipFill>
          <a:blip r:embed="rId8"/>
          <a:stretch>
            <a:fillRect/>
          </a:stretch>
        </p:blipFill>
        <p:spPr>
          <a:xfrm>
            <a:off x="8295743" y="194900"/>
            <a:ext cx="3808827" cy="2539218"/>
          </a:xfrm>
          <a:prstGeom prst="rect">
            <a:avLst/>
          </a:prstGeom>
        </p:spPr>
      </p:pic>
    </p:spTree>
    <p:extLst>
      <p:ext uri="{BB962C8B-B14F-4D97-AF65-F5344CB8AC3E}">
        <p14:creationId xmlns:p14="http://schemas.microsoft.com/office/powerpoint/2010/main" val="36910642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90951" y="98473"/>
            <a:ext cx="3415324" cy="6457427"/>
          </a:xfrm>
          <a:prstGeom prst="rect">
            <a:avLst/>
          </a:prstGeom>
        </p:spPr>
      </p:pic>
      <p:sp>
        <p:nvSpPr>
          <p:cNvPr id="19" name="TextBox 18"/>
          <p:cNvSpPr txBox="1"/>
          <p:nvPr/>
        </p:nvSpPr>
        <p:spPr>
          <a:xfrm>
            <a:off x="270547" y="1669006"/>
            <a:ext cx="7840374"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second is </a:t>
            </a:r>
            <a:r>
              <a:rPr lang="en-US" sz="2400" b="1" dirty="0">
                <a:solidFill>
                  <a:srgbClr val="C00000"/>
                </a:solidFill>
                <a:latin typeface="Tajawal ExtraBold" panose="00000800000000000000" pitchFamily="2" charset="-78"/>
                <a:cs typeface="Tajawal ExtraBold" panose="00000800000000000000" pitchFamily="2" charset="-78"/>
              </a:rPr>
              <a:t>the logical layer </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composed of the </a:t>
            </a:r>
            <a:r>
              <a:rPr lang="en-US" sz="2400" b="1" dirty="0">
                <a:solidFill>
                  <a:srgbClr val="0A1F61"/>
                </a:solidFill>
                <a:latin typeface="Tajawal ExtraBold" panose="00000800000000000000" pitchFamily="2" charset="-78"/>
                <a:cs typeface="Tajawal ExtraBold" panose="00000800000000000000" pitchFamily="2" charset="-78"/>
              </a:rPr>
              <a:t>software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standards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protocols</a:t>
            </a:r>
            <a:r>
              <a:rPr lang="en-US" sz="2400" dirty="0">
                <a:solidFill>
                  <a:srgbClr val="0A1F61"/>
                </a:solidFill>
                <a:latin typeface="Tajawal ExtraBold" panose="00000800000000000000" pitchFamily="2" charset="-78"/>
                <a:cs typeface="Tajawal ExtraBold" panose="00000800000000000000" pitchFamily="2" charset="-78"/>
              </a:rPr>
              <a:t> that underpin digital networks: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the TCP/IP protocols that allow for the transfer of information on the internet, or the software that manages an online platform, social network, or database.</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BFF7DE11-2B3E-4B0C-8B1A-EFA79C95904E}"/>
              </a:ext>
            </a:extLst>
          </p:cNvPr>
          <p:cNvPicPr>
            <a:picLocks noChangeAspect="1"/>
          </p:cNvPicPr>
          <p:nvPr/>
        </p:nvPicPr>
        <p:blipFill rotWithShape="1">
          <a:blip r:embed="rId8"/>
          <a:srcRect b="7143"/>
          <a:stretch/>
        </p:blipFill>
        <p:spPr>
          <a:xfrm>
            <a:off x="8266188" y="369731"/>
            <a:ext cx="3897827" cy="2598551"/>
          </a:xfrm>
          <a:prstGeom prst="rect">
            <a:avLst/>
          </a:prstGeom>
        </p:spPr>
      </p:pic>
    </p:spTree>
    <p:extLst>
      <p:ext uri="{BB962C8B-B14F-4D97-AF65-F5344CB8AC3E}">
        <p14:creationId xmlns:p14="http://schemas.microsoft.com/office/powerpoint/2010/main" val="4088361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108784" y="98473"/>
            <a:ext cx="3997491" cy="6457427"/>
          </a:xfrm>
          <a:prstGeom prst="rect">
            <a:avLst/>
          </a:prstGeom>
        </p:spPr>
      </p:pic>
      <p:sp>
        <p:nvSpPr>
          <p:cNvPr id="19" name="TextBox 18"/>
          <p:cNvSpPr txBox="1"/>
          <p:nvPr/>
        </p:nvSpPr>
        <p:spPr>
          <a:xfrm>
            <a:off x="270547" y="1726622"/>
            <a:ext cx="7587259"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third is </a:t>
            </a:r>
            <a:r>
              <a:rPr lang="en-US" sz="2400" b="1" dirty="0">
                <a:solidFill>
                  <a:srgbClr val="C00000"/>
                </a:solidFill>
                <a:latin typeface="Tajawal ExtraBold" panose="00000800000000000000" pitchFamily="2" charset="-78"/>
                <a:cs typeface="Tajawal ExtraBold" panose="00000800000000000000" pitchFamily="2" charset="-78"/>
              </a:rPr>
              <a:t>the content layer</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that is, the humanly intelligible </a:t>
            </a:r>
            <a:r>
              <a:rPr lang="en-US" sz="2400" b="1" dirty="0">
                <a:solidFill>
                  <a:srgbClr val="0A1F61"/>
                </a:solidFill>
                <a:latin typeface="Tajawal ExtraBold" panose="00000800000000000000" pitchFamily="2" charset="-78"/>
                <a:cs typeface="Tajawal ExtraBold" panose="00000800000000000000" pitchFamily="2" charset="-78"/>
              </a:rPr>
              <a:t>information</a:t>
            </a:r>
            <a:r>
              <a:rPr lang="en-US" sz="2400" dirty="0">
                <a:solidFill>
                  <a:srgbClr val="0A1F61"/>
                </a:solidFill>
                <a:latin typeface="Tajawal ExtraBold" panose="00000800000000000000" pitchFamily="2" charset="-78"/>
                <a:cs typeface="Tajawal ExtraBold" panose="00000800000000000000" pitchFamily="2" charset="-78"/>
              </a:rPr>
              <a:t> that is produced and exchanged within the network:</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the </a:t>
            </a:r>
            <a:r>
              <a:rPr lang="en-US" sz="2400" b="1" dirty="0">
                <a:solidFill>
                  <a:srgbClr val="0A1F61"/>
                </a:solidFill>
                <a:latin typeface="Tajawal ExtraBold" panose="00000800000000000000" pitchFamily="2" charset="-78"/>
                <a:cs typeface="Tajawal ExtraBold" panose="00000800000000000000" pitchFamily="2" charset="-78"/>
              </a:rPr>
              <a:t>text</a:t>
            </a:r>
            <a:r>
              <a:rPr lang="en-US" sz="2400" dirty="0">
                <a:solidFill>
                  <a:srgbClr val="0A1F61"/>
                </a:solidFill>
                <a:latin typeface="Tajawal ExtraBold" panose="00000800000000000000" pitchFamily="2" charset="-78"/>
                <a:cs typeface="Tajawal ExtraBold" panose="00000800000000000000" pitchFamily="2" charset="-78"/>
              </a:rPr>
              <a:t> of an article in an online newspaper, the </a:t>
            </a:r>
            <a:r>
              <a:rPr lang="en-US" sz="2400" b="1" dirty="0">
                <a:solidFill>
                  <a:srgbClr val="0A1F61"/>
                </a:solidFill>
                <a:latin typeface="Tajawal ExtraBold" panose="00000800000000000000" pitchFamily="2" charset="-78"/>
                <a:cs typeface="Tajawal ExtraBold" panose="00000800000000000000" pitchFamily="2" charset="-78"/>
              </a:rPr>
              <a:t>content</a:t>
            </a:r>
            <a:r>
              <a:rPr lang="en-US" sz="2400" dirty="0">
                <a:solidFill>
                  <a:srgbClr val="0A1F61"/>
                </a:solidFill>
                <a:latin typeface="Tajawal ExtraBold" panose="00000800000000000000" pitchFamily="2" charset="-78"/>
                <a:cs typeface="Tajawal ExtraBold" panose="00000800000000000000" pitchFamily="2" charset="-78"/>
              </a:rPr>
              <a:t> of an email, or a </a:t>
            </a:r>
            <a:r>
              <a:rPr lang="en-US" sz="2400" b="1" dirty="0">
                <a:solidFill>
                  <a:srgbClr val="0A1F61"/>
                </a:solidFill>
                <a:latin typeface="Tajawal ExtraBold" panose="00000800000000000000" pitchFamily="2" charset="-78"/>
                <a:cs typeface="Tajawal ExtraBold" panose="00000800000000000000" pitchFamily="2" charset="-78"/>
              </a:rPr>
              <a:t>picture</a:t>
            </a:r>
            <a:r>
              <a:rPr lang="en-US" sz="2400" dirty="0">
                <a:solidFill>
                  <a:srgbClr val="0A1F61"/>
                </a:solidFill>
                <a:latin typeface="Tajawal ExtraBold" panose="00000800000000000000" pitchFamily="2" charset="-78"/>
                <a:cs typeface="Tajawal ExtraBold" panose="00000800000000000000" pitchFamily="2" charset="-78"/>
              </a:rPr>
              <a:t> posted on a social media.</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6F248ACB-6A8F-45FA-A9CE-E8438EBF4EF2}"/>
              </a:ext>
            </a:extLst>
          </p:cNvPr>
          <p:cNvPicPr>
            <a:picLocks noChangeAspect="1"/>
          </p:cNvPicPr>
          <p:nvPr/>
        </p:nvPicPr>
        <p:blipFill>
          <a:blip r:embed="rId8"/>
          <a:stretch>
            <a:fillRect/>
          </a:stretch>
        </p:blipFill>
        <p:spPr>
          <a:xfrm>
            <a:off x="8108784" y="369732"/>
            <a:ext cx="3970346" cy="2522914"/>
          </a:xfrm>
          <a:prstGeom prst="rect">
            <a:avLst/>
          </a:prstGeom>
        </p:spPr>
      </p:pic>
    </p:spTree>
    <p:extLst>
      <p:ext uri="{BB962C8B-B14F-4D97-AF65-F5344CB8AC3E}">
        <p14:creationId xmlns:p14="http://schemas.microsoft.com/office/powerpoint/2010/main" val="13833754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446" y="5905186"/>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108784" y="98473"/>
            <a:ext cx="3997491" cy="6457427"/>
          </a:xfrm>
          <a:prstGeom prst="rect">
            <a:avLst/>
          </a:prstGeom>
        </p:spPr>
      </p:pic>
      <p:sp>
        <p:nvSpPr>
          <p:cNvPr id="19" name="TextBox 18"/>
          <p:cNvSpPr txBox="1"/>
          <p:nvPr/>
        </p:nvSpPr>
        <p:spPr>
          <a:xfrm>
            <a:off x="270547" y="1726622"/>
            <a:ext cx="7587259" cy="324415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Finally, there is also </a:t>
            </a:r>
            <a:r>
              <a:rPr lang="en-US" sz="2800" b="1" dirty="0">
                <a:solidFill>
                  <a:srgbClr val="C00000"/>
                </a:solidFill>
                <a:latin typeface="Tajawal ExtraBold" panose="00000800000000000000" pitchFamily="2" charset="-78"/>
                <a:cs typeface="Tajawal ExtraBold" panose="00000800000000000000" pitchFamily="2" charset="-78"/>
              </a:rPr>
              <a:t>the legal layer</a:t>
            </a:r>
            <a:r>
              <a:rPr lang="en-US" sz="28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the set of national and international </a:t>
            </a:r>
            <a:r>
              <a:rPr lang="en-US" sz="2800" b="1" dirty="0">
                <a:solidFill>
                  <a:srgbClr val="0A1F61"/>
                </a:solidFill>
                <a:latin typeface="Tajawal ExtraBold" panose="00000800000000000000" pitchFamily="2" charset="-78"/>
                <a:cs typeface="Tajawal ExtraBold" panose="00000800000000000000" pitchFamily="2" charset="-78"/>
              </a:rPr>
              <a:t>laws</a:t>
            </a:r>
            <a:r>
              <a:rPr lang="en-US" sz="2800" dirty="0">
                <a:solidFill>
                  <a:srgbClr val="0A1F61"/>
                </a:solidFill>
                <a:latin typeface="Tajawal ExtraBold" panose="00000800000000000000" pitchFamily="2" charset="-78"/>
                <a:cs typeface="Tajawal ExtraBold" panose="00000800000000000000" pitchFamily="2" charset="-78"/>
              </a:rPr>
              <a:t> and </a:t>
            </a:r>
            <a:r>
              <a:rPr lang="en-US" sz="2800" b="1" dirty="0">
                <a:solidFill>
                  <a:srgbClr val="0A1F61"/>
                </a:solidFill>
                <a:latin typeface="Tajawal ExtraBold" panose="00000800000000000000" pitchFamily="2" charset="-78"/>
                <a:cs typeface="Tajawal ExtraBold" panose="00000800000000000000" pitchFamily="2" charset="-78"/>
              </a:rPr>
              <a:t>policies</a:t>
            </a:r>
            <a:r>
              <a:rPr lang="en-US" sz="2800" dirty="0">
                <a:solidFill>
                  <a:srgbClr val="0A1F61"/>
                </a:solidFill>
                <a:latin typeface="Tajawal ExtraBold" panose="00000800000000000000" pitchFamily="2" charset="-78"/>
                <a:cs typeface="Tajawal ExtraBold" panose="00000800000000000000" pitchFamily="2" charset="-78"/>
              </a:rPr>
              <a:t> governing the functioning of digital networks and the behavior of their users.</a:t>
            </a:r>
          </a:p>
          <a:p>
            <a:pPr marL="285750" lvl="0" indent="-285750" algn="just">
              <a:lnSpc>
                <a:spcPct val="150000"/>
              </a:lnSpc>
              <a:buFont typeface="Arial" pitchFamily="34" charset="0"/>
              <a:buChar char="•"/>
              <a:defRPr/>
            </a:pPr>
            <a:r>
              <a:rPr lang="en-US" sz="2800" dirty="0">
                <a:solidFill>
                  <a:srgbClr val="0A1F61"/>
                </a:solidFill>
                <a:latin typeface="Tajawal ExtraBold" panose="00000800000000000000" pitchFamily="2" charset="-78"/>
                <a:cs typeface="Tajawal ExtraBold" panose="00000800000000000000" pitchFamily="2" charset="-78"/>
              </a:rPr>
              <a:t> This level is related to the other three. </a:t>
            </a: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65536425-7C25-413D-888F-EB054940A72C}"/>
              </a:ext>
            </a:extLst>
          </p:cNvPr>
          <p:cNvPicPr>
            <a:picLocks noChangeAspect="1"/>
          </p:cNvPicPr>
          <p:nvPr/>
        </p:nvPicPr>
        <p:blipFill rotWithShape="1">
          <a:blip r:embed="rId8"/>
          <a:srcRect l="34846"/>
          <a:stretch/>
        </p:blipFill>
        <p:spPr>
          <a:xfrm>
            <a:off x="7985955" y="401218"/>
            <a:ext cx="4239344" cy="2789734"/>
          </a:xfrm>
          <a:prstGeom prst="rect">
            <a:avLst/>
          </a:prstGeom>
        </p:spPr>
      </p:pic>
    </p:spTree>
    <p:extLst>
      <p:ext uri="{BB962C8B-B14F-4D97-AF65-F5344CB8AC3E}">
        <p14:creationId xmlns:p14="http://schemas.microsoft.com/office/powerpoint/2010/main" val="6906601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2" y="6084747"/>
            <a:ext cx="849731" cy="761993"/>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00825" y="98473"/>
            <a:ext cx="3105450" cy="6457427"/>
          </a:xfrm>
          <a:prstGeom prst="rect">
            <a:avLst/>
          </a:prstGeom>
        </p:spPr>
      </p:pic>
      <p:sp>
        <p:nvSpPr>
          <p:cNvPr id="19" name="TextBox 18"/>
          <p:cNvSpPr txBox="1"/>
          <p:nvPr/>
        </p:nvSpPr>
        <p:spPr>
          <a:xfrm>
            <a:off x="85724" y="1536749"/>
            <a:ext cx="8838497"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Another important focus of studies of digital media is represented by one component of digital media infrastructures: </a:t>
            </a:r>
            <a:r>
              <a:rPr lang="en-US" sz="2200" b="1" dirty="0">
                <a:solidFill>
                  <a:srgbClr val="C00000"/>
                </a:solidFill>
                <a:latin typeface="Tajawal ExtraBold" panose="00000800000000000000" pitchFamily="2" charset="-78"/>
                <a:cs typeface="Tajawal ExtraBold" panose="00000800000000000000" pitchFamily="2" charset="-78"/>
              </a:rPr>
              <a:t>platforms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From a technical viewpoint, a digital platform is nothing else than a </a:t>
            </a:r>
            <a:r>
              <a:rPr lang="en-US" sz="2200" b="1" dirty="0">
                <a:solidFill>
                  <a:srgbClr val="C00000"/>
                </a:solidFill>
                <a:latin typeface="Tajawal ExtraBold" panose="00000800000000000000" pitchFamily="2" charset="-78"/>
                <a:cs typeface="Tajawal ExtraBold" panose="00000800000000000000" pitchFamily="2" charset="-78"/>
              </a:rPr>
              <a:t>software</a:t>
            </a:r>
            <a:r>
              <a:rPr lang="en-US" sz="2200"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environment</a:t>
            </a:r>
            <a:r>
              <a:rPr lang="en-US" sz="2200" dirty="0">
                <a:solidFill>
                  <a:srgbClr val="C00000"/>
                </a:solidFill>
                <a:latin typeface="Tajawal ExtraBold" panose="00000800000000000000" pitchFamily="2" charset="-78"/>
                <a:cs typeface="Tajawal ExtraBold" panose="00000800000000000000" pitchFamily="2" charset="-78"/>
              </a:rPr>
              <a:t> </a:t>
            </a:r>
            <a:r>
              <a:rPr lang="en-US" sz="2200" dirty="0">
                <a:solidFill>
                  <a:srgbClr val="0A1F61"/>
                </a:solidFill>
                <a:latin typeface="Tajawal ExtraBold" panose="00000800000000000000" pitchFamily="2" charset="-78"/>
                <a:cs typeface="Tajawal ExtraBold" panose="00000800000000000000" pitchFamily="2" charset="-78"/>
              </a:rPr>
              <a:t>in which a set of </a:t>
            </a:r>
            <a:r>
              <a:rPr lang="en-US" sz="2200" b="1" dirty="0">
                <a:solidFill>
                  <a:srgbClr val="C00000"/>
                </a:solidFill>
                <a:latin typeface="Tajawal ExtraBold" panose="00000800000000000000" pitchFamily="2" charset="-78"/>
                <a:cs typeface="Tajawal ExtraBold" panose="00000800000000000000" pitchFamily="2" charset="-78"/>
              </a:rPr>
              <a:t>programs</a:t>
            </a:r>
            <a:r>
              <a:rPr lang="en-US" sz="2200" dirty="0">
                <a:solidFill>
                  <a:srgbClr val="0A1F61"/>
                </a:solidFill>
                <a:latin typeface="Tajawal ExtraBold" panose="00000800000000000000" pitchFamily="2" charset="-78"/>
                <a:cs typeface="Tajawal ExtraBold" panose="00000800000000000000" pitchFamily="2" charset="-78"/>
              </a:rPr>
              <a:t> can be executed.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this sense both a </a:t>
            </a:r>
            <a:r>
              <a:rPr lang="en-US" sz="2200" b="1" dirty="0">
                <a:solidFill>
                  <a:srgbClr val="C00000"/>
                </a:solidFill>
                <a:latin typeface="Tajawal ExtraBold" panose="00000800000000000000" pitchFamily="2" charset="-78"/>
                <a:cs typeface="Tajawal ExtraBold" panose="00000800000000000000" pitchFamily="2" charset="-78"/>
              </a:rPr>
              <a:t>browser</a:t>
            </a:r>
            <a:r>
              <a:rPr lang="en-US" sz="2200" dirty="0">
                <a:solidFill>
                  <a:srgbClr val="0A1F61"/>
                </a:solidFill>
                <a:latin typeface="Tajawal ExtraBold" panose="00000800000000000000" pitchFamily="2" charset="-78"/>
                <a:cs typeface="Tajawal ExtraBold" panose="00000800000000000000" pitchFamily="2" charset="-78"/>
              </a:rPr>
              <a:t> such as </a:t>
            </a:r>
            <a:r>
              <a:rPr lang="en-US" sz="2200" b="1" dirty="0">
                <a:solidFill>
                  <a:srgbClr val="C00000"/>
                </a:solidFill>
                <a:latin typeface="Tajawal ExtraBold" panose="00000800000000000000" pitchFamily="2" charset="-78"/>
                <a:cs typeface="Tajawal ExtraBold" panose="00000800000000000000" pitchFamily="2" charset="-78"/>
              </a:rPr>
              <a:t>Firefox</a:t>
            </a:r>
            <a:r>
              <a:rPr lang="en-US" sz="2200" dirty="0">
                <a:solidFill>
                  <a:srgbClr val="0A1F61"/>
                </a:solidFill>
                <a:latin typeface="Tajawal ExtraBold" panose="00000800000000000000" pitchFamily="2" charset="-78"/>
                <a:cs typeface="Tajawal ExtraBold" panose="00000800000000000000" pitchFamily="2" charset="-78"/>
              </a:rPr>
              <a:t> or an </a:t>
            </a:r>
            <a:r>
              <a:rPr lang="en-US" sz="2200" b="1" dirty="0">
                <a:solidFill>
                  <a:srgbClr val="C00000"/>
                </a:solidFill>
                <a:latin typeface="Tajawal ExtraBold" panose="00000800000000000000" pitchFamily="2" charset="-78"/>
                <a:cs typeface="Tajawal ExtraBold" panose="00000800000000000000" pitchFamily="2" charset="-78"/>
              </a:rPr>
              <a:t>operating system </a:t>
            </a:r>
            <a:r>
              <a:rPr lang="en-US" sz="2200" dirty="0">
                <a:solidFill>
                  <a:srgbClr val="0A1F61"/>
                </a:solidFill>
                <a:latin typeface="Tajawal ExtraBold" panose="00000800000000000000" pitchFamily="2" charset="-78"/>
                <a:cs typeface="Tajawal ExtraBold" panose="00000800000000000000" pitchFamily="2" charset="-78"/>
              </a:rPr>
              <a:t>such as </a:t>
            </a:r>
            <a:r>
              <a:rPr lang="en-US" sz="2200" b="1" dirty="0">
                <a:solidFill>
                  <a:srgbClr val="C00000"/>
                </a:solidFill>
                <a:latin typeface="Tajawal ExtraBold" panose="00000800000000000000" pitchFamily="2" charset="-78"/>
                <a:cs typeface="Tajawal ExtraBold" panose="00000800000000000000" pitchFamily="2" charset="-78"/>
              </a:rPr>
              <a:t>Android</a:t>
            </a:r>
            <a:r>
              <a:rPr lang="en-US" sz="2200" dirty="0">
                <a:solidFill>
                  <a:srgbClr val="0A1F61"/>
                </a:solidFill>
                <a:latin typeface="Tajawal ExtraBold" panose="00000800000000000000" pitchFamily="2" charset="-78"/>
                <a:cs typeface="Tajawal ExtraBold" panose="00000800000000000000" pitchFamily="2" charset="-78"/>
              </a:rPr>
              <a:t> can be seen as </a:t>
            </a:r>
            <a:r>
              <a:rPr lang="en-US" sz="2200" b="1" dirty="0">
                <a:solidFill>
                  <a:srgbClr val="C00000"/>
                </a:solidFill>
                <a:latin typeface="Tajawal ExtraBold" panose="00000800000000000000" pitchFamily="2" charset="-78"/>
                <a:cs typeface="Tajawal ExtraBold" panose="00000800000000000000" pitchFamily="2" charset="-78"/>
              </a:rPr>
              <a:t>platforms</a:t>
            </a:r>
            <a:r>
              <a:rPr lang="en-US" sz="2200" dirty="0">
                <a:solidFill>
                  <a:srgbClr val="0A1F61"/>
                </a:solidFill>
                <a:latin typeface="Tajawal ExtraBold" panose="00000800000000000000" pitchFamily="2" charset="-78"/>
                <a:cs typeface="Tajawal ExtraBold" panose="00000800000000000000" pitchFamily="2" charset="-78"/>
              </a:rPr>
              <a:t>, as they are environments for other applications – think of a </a:t>
            </a:r>
            <a:r>
              <a:rPr lang="en-US" sz="2200" b="1" dirty="0">
                <a:solidFill>
                  <a:srgbClr val="0A1F61"/>
                </a:solidFill>
                <a:latin typeface="Tajawal ExtraBold" panose="00000800000000000000" pitchFamily="2" charset="-78"/>
                <a:cs typeface="Tajawal ExtraBold" panose="00000800000000000000" pitchFamily="2" charset="-78"/>
              </a:rPr>
              <a:t>Netflix</a:t>
            </a:r>
            <a:r>
              <a:rPr lang="en-US" sz="2200" dirty="0">
                <a:solidFill>
                  <a:srgbClr val="0A1F61"/>
                </a:solidFill>
                <a:latin typeface="Tajawal ExtraBold" panose="00000800000000000000" pitchFamily="2" charset="-78"/>
                <a:cs typeface="Tajawal ExtraBold" panose="00000800000000000000" pitchFamily="2" charset="-78"/>
              </a:rPr>
              <a:t> movie watched on Firefox, or an </a:t>
            </a:r>
            <a:r>
              <a:rPr lang="en-US" sz="2200" b="1" dirty="0">
                <a:solidFill>
                  <a:srgbClr val="0A1F61"/>
                </a:solidFill>
                <a:latin typeface="Tajawal ExtraBold" panose="00000800000000000000" pitchFamily="2" charset="-78"/>
                <a:cs typeface="Tajawal ExtraBold" panose="00000800000000000000" pitchFamily="2" charset="-78"/>
              </a:rPr>
              <a:t>app</a:t>
            </a:r>
            <a:r>
              <a:rPr lang="en-US" sz="2200" dirty="0">
                <a:solidFill>
                  <a:srgbClr val="0A1F61"/>
                </a:solidFill>
                <a:latin typeface="Tajawal ExtraBold" panose="00000800000000000000" pitchFamily="2" charset="-78"/>
                <a:cs typeface="Tajawal ExtraBold" panose="00000800000000000000" pitchFamily="2" charset="-78"/>
              </a:rPr>
              <a:t> downloaded onto an Android phone.</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B08D0849-14EF-441A-A1F0-12B4A321A88B}"/>
              </a:ext>
            </a:extLst>
          </p:cNvPr>
          <p:cNvPicPr>
            <a:picLocks noChangeAspect="1"/>
          </p:cNvPicPr>
          <p:nvPr/>
        </p:nvPicPr>
        <p:blipFill>
          <a:blip r:embed="rId8"/>
          <a:stretch>
            <a:fillRect/>
          </a:stretch>
        </p:blipFill>
        <p:spPr>
          <a:xfrm>
            <a:off x="9000825" y="98473"/>
            <a:ext cx="3150970" cy="1770445"/>
          </a:xfrm>
          <a:prstGeom prst="rect">
            <a:avLst/>
          </a:prstGeom>
        </p:spPr>
      </p:pic>
      <p:pic>
        <p:nvPicPr>
          <p:cNvPr id="11" name="Picture 10">
            <a:extLst>
              <a:ext uri="{FF2B5EF4-FFF2-40B4-BE49-F238E27FC236}">
                <a16:creationId xmlns:a16="http://schemas.microsoft.com/office/drawing/2014/main" id="{842D97DD-3122-4AF3-9B1B-BA7D930DD0AC}"/>
              </a:ext>
            </a:extLst>
          </p:cNvPr>
          <p:cNvPicPr>
            <a:picLocks noChangeAspect="1"/>
          </p:cNvPicPr>
          <p:nvPr/>
        </p:nvPicPr>
        <p:blipFill>
          <a:blip r:embed="rId9"/>
          <a:stretch>
            <a:fillRect/>
          </a:stretch>
        </p:blipFill>
        <p:spPr>
          <a:xfrm>
            <a:off x="9200680" y="1962710"/>
            <a:ext cx="2751260" cy="1228241"/>
          </a:xfrm>
          <a:prstGeom prst="rect">
            <a:avLst/>
          </a:prstGeom>
        </p:spPr>
      </p:pic>
      <p:pic>
        <p:nvPicPr>
          <p:cNvPr id="12" name="Picture 11">
            <a:extLst>
              <a:ext uri="{FF2B5EF4-FFF2-40B4-BE49-F238E27FC236}">
                <a16:creationId xmlns:a16="http://schemas.microsoft.com/office/drawing/2014/main" id="{159A1085-B9CA-4301-8481-4357DAF751D9}"/>
              </a:ext>
            </a:extLst>
          </p:cNvPr>
          <p:cNvPicPr>
            <a:picLocks noChangeAspect="1"/>
          </p:cNvPicPr>
          <p:nvPr/>
        </p:nvPicPr>
        <p:blipFill rotWithShape="1">
          <a:blip r:embed="rId10"/>
          <a:srcRect l="20900" r="18752"/>
          <a:stretch/>
        </p:blipFill>
        <p:spPr>
          <a:xfrm>
            <a:off x="9833969" y="3256242"/>
            <a:ext cx="1691713" cy="1472970"/>
          </a:xfrm>
          <a:prstGeom prst="rect">
            <a:avLst/>
          </a:prstGeom>
        </p:spPr>
      </p:pic>
    </p:spTree>
    <p:extLst>
      <p:ext uri="{BB962C8B-B14F-4D97-AF65-F5344CB8AC3E}">
        <p14:creationId xmlns:p14="http://schemas.microsoft.com/office/powerpoint/2010/main" val="29919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7253" y="5594752"/>
            <a:ext cx="1234599" cy="1107122"/>
          </a:xfrm>
          <a:prstGeom prst="rect">
            <a:avLst/>
          </a:prstGeom>
        </p:spPr>
      </p:pic>
      <p:pic>
        <p:nvPicPr>
          <p:cNvPr id="3" name="Picture 2"/>
          <p:cNvPicPr>
            <a:picLocks noChangeAspect="1"/>
          </p:cNvPicPr>
          <p:nvPr/>
        </p:nvPicPr>
        <p:blipFill>
          <a:blip r:embed="rId4"/>
          <a:stretch>
            <a:fillRect/>
          </a:stretch>
        </p:blipFill>
        <p:spPr>
          <a:xfrm>
            <a:off x="2338387" y="628343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56953" y="98473"/>
            <a:ext cx="2949321" cy="6457427"/>
          </a:xfrm>
          <a:prstGeom prst="rect">
            <a:avLst/>
          </a:prstGeom>
        </p:spPr>
      </p:pic>
      <p:sp>
        <p:nvSpPr>
          <p:cNvPr id="19" name="TextBox 18"/>
          <p:cNvSpPr txBox="1"/>
          <p:nvPr/>
        </p:nvSpPr>
        <p:spPr>
          <a:xfrm>
            <a:off x="85725" y="1586472"/>
            <a:ext cx="8725941"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Media scholars researching </a:t>
            </a:r>
            <a:r>
              <a:rPr lang="en-US" sz="2400" b="1" dirty="0">
                <a:solidFill>
                  <a:srgbClr val="C00000"/>
                </a:solidFill>
                <a:latin typeface="Tajawal ExtraBold" panose="00000800000000000000" pitchFamily="2" charset="-78"/>
                <a:cs typeface="Tajawal ExtraBold" panose="00000800000000000000" pitchFamily="2" charset="-78"/>
              </a:rPr>
              <a:t>social media platforms </a:t>
            </a:r>
            <a:r>
              <a:rPr lang="en-US" sz="2400" dirty="0">
                <a:solidFill>
                  <a:srgbClr val="0A1F61"/>
                </a:solidFill>
                <a:latin typeface="Tajawal ExtraBold" panose="00000800000000000000" pitchFamily="2" charset="-78"/>
                <a:cs typeface="Tajawal ExtraBold" panose="00000800000000000000" pitchFamily="2" charset="-78"/>
              </a:rPr>
              <a:t>have analyzed the way these services use </a:t>
            </a:r>
            <a:r>
              <a:rPr lang="en-US" sz="2400" b="1" dirty="0">
                <a:solidFill>
                  <a:srgbClr val="C00000"/>
                </a:solidFill>
                <a:latin typeface="Tajawal ExtraBold" panose="00000800000000000000" pitchFamily="2" charset="-78"/>
                <a:cs typeface="Tajawal ExtraBold" panose="00000800000000000000" pitchFamily="2" charset="-78"/>
              </a:rPr>
              <a:t>algorithms</a:t>
            </a:r>
            <a:r>
              <a:rPr lang="en-US" sz="2400" dirty="0">
                <a:solidFill>
                  <a:srgbClr val="0A1F61"/>
                </a:solidFill>
                <a:latin typeface="Tajawal ExtraBold" panose="00000800000000000000" pitchFamily="2" charset="-78"/>
                <a:cs typeface="Tajawal ExtraBold" panose="00000800000000000000" pitchFamily="2" charset="-78"/>
              </a:rPr>
              <a:t> to organize and mediate the interactions that are carried out through their interfaces.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t>
            </a:r>
            <a:r>
              <a:rPr lang="en-US" sz="2400" b="1" dirty="0">
                <a:solidFill>
                  <a:srgbClr val="C00000"/>
                </a:solidFill>
                <a:latin typeface="Tajawal ExtraBold" panose="00000800000000000000" pitchFamily="2" charset="-78"/>
                <a:cs typeface="Tajawal ExtraBold" panose="00000800000000000000" pitchFamily="2" charset="-78"/>
              </a:rPr>
              <a:t>Instagram</a:t>
            </a:r>
            <a:r>
              <a:rPr lang="en-US" sz="2400" dirty="0">
                <a:solidFill>
                  <a:srgbClr val="0A1F61"/>
                </a:solidFill>
                <a:latin typeface="Tajawal ExtraBold" panose="00000800000000000000" pitchFamily="2" charset="-78"/>
                <a:cs typeface="Tajawal ExtraBold" panose="00000800000000000000" pitchFamily="2" charset="-78"/>
              </a:rPr>
              <a:t> uses the same principles to mediate the circulation and exchange of images.</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6" name="Picture 5">
            <a:extLst>
              <a:ext uri="{FF2B5EF4-FFF2-40B4-BE49-F238E27FC236}">
                <a16:creationId xmlns:a16="http://schemas.microsoft.com/office/drawing/2014/main" id="{74C1209F-A333-4ED6-8867-F08A7250A345}"/>
              </a:ext>
            </a:extLst>
          </p:cNvPr>
          <p:cNvPicPr>
            <a:picLocks noChangeAspect="1"/>
          </p:cNvPicPr>
          <p:nvPr/>
        </p:nvPicPr>
        <p:blipFill>
          <a:blip r:embed="rId8"/>
          <a:stretch>
            <a:fillRect/>
          </a:stretch>
        </p:blipFill>
        <p:spPr>
          <a:xfrm>
            <a:off x="9022611" y="633413"/>
            <a:ext cx="3057270" cy="2000250"/>
          </a:xfrm>
          <a:prstGeom prst="rect">
            <a:avLst/>
          </a:prstGeom>
        </p:spPr>
      </p:pic>
    </p:spTree>
    <p:extLst>
      <p:ext uri="{BB962C8B-B14F-4D97-AF65-F5344CB8AC3E}">
        <p14:creationId xmlns:p14="http://schemas.microsoft.com/office/powerpoint/2010/main" val="1954407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341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044" y="5834135"/>
            <a:ext cx="1129200" cy="1012606"/>
          </a:xfrm>
          <a:prstGeom prst="rect">
            <a:avLst/>
          </a:prstGeom>
        </p:spPr>
      </p:pic>
      <p:pic>
        <p:nvPicPr>
          <p:cNvPr id="3" name="Picture 2"/>
          <p:cNvPicPr>
            <a:picLocks noChangeAspect="1"/>
          </p:cNvPicPr>
          <p:nvPr/>
        </p:nvPicPr>
        <p:blipFill>
          <a:blip r:embed="rId4"/>
          <a:stretch>
            <a:fillRect/>
          </a:stretch>
        </p:blipFill>
        <p:spPr>
          <a:xfrm>
            <a:off x="2338387" y="662471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0619" y="490313"/>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 Infrastructures and Platforms</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56953" y="98473"/>
            <a:ext cx="2949321" cy="6457427"/>
          </a:xfrm>
          <a:prstGeom prst="rect">
            <a:avLst/>
          </a:prstGeom>
        </p:spPr>
      </p:pic>
      <p:sp>
        <p:nvSpPr>
          <p:cNvPr id="19" name="TextBox 18"/>
          <p:cNvSpPr txBox="1"/>
          <p:nvPr/>
        </p:nvSpPr>
        <p:spPr>
          <a:xfrm>
            <a:off x="376043" y="1726622"/>
            <a:ext cx="8442402" cy="223984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sense, </a:t>
            </a:r>
            <a:r>
              <a:rPr lang="en-US" sz="2400" b="1" dirty="0">
                <a:solidFill>
                  <a:srgbClr val="C00000"/>
                </a:solidFill>
                <a:latin typeface="Tajawal ExtraBold" panose="00000800000000000000" pitchFamily="2" charset="-78"/>
                <a:cs typeface="Tajawal ExtraBold" panose="00000800000000000000" pitchFamily="2" charset="-78"/>
              </a:rPr>
              <a:t>platforms</a:t>
            </a:r>
            <a:r>
              <a:rPr lang="en-US" sz="2400" dirty="0">
                <a:solidFill>
                  <a:srgbClr val="0A1F61"/>
                </a:solidFill>
                <a:latin typeface="Tajawal ExtraBold" panose="00000800000000000000" pitchFamily="2" charset="-78"/>
                <a:cs typeface="Tajawal ExtraBold" panose="00000800000000000000" pitchFamily="2" charset="-78"/>
              </a:rPr>
              <a:t> are stages that allow users to perform specific activities (</a:t>
            </a:r>
            <a:r>
              <a:rPr lang="en-US" sz="2400" b="1" dirty="0">
                <a:solidFill>
                  <a:srgbClr val="C00000"/>
                </a:solidFill>
                <a:latin typeface="Tajawal ExtraBold" panose="00000800000000000000" pitchFamily="2" charset="-78"/>
                <a:cs typeface="Tajawal ExtraBold" panose="00000800000000000000" pitchFamily="2" charset="-78"/>
              </a:rPr>
              <a:t>Gillespie</a:t>
            </a:r>
            <a:r>
              <a:rPr lang="en-US" sz="2400" dirty="0">
                <a:solidFill>
                  <a:srgbClr val="0A1F61"/>
                </a:solidFill>
                <a:latin typeface="Tajawal ExtraBold" panose="00000800000000000000" pitchFamily="2" charset="-78"/>
                <a:cs typeface="Tajawal ExtraBold" panose="00000800000000000000" pitchFamily="2" charset="-78"/>
              </a:rPr>
              <a:t> 2010) while shaping how such activities can be carried out.</a:t>
            </a:r>
          </a:p>
          <a:p>
            <a:pPr marL="285750" lvl="0" indent="-285750" algn="just">
              <a:lnSpc>
                <a:spcPct val="150000"/>
              </a:lnSpc>
              <a:buFont typeface="Arial" pitchFamily="34" charset="0"/>
              <a:buChar char="•"/>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DDC08EB3-C22A-4B46-A0AE-DF0370D64D85}"/>
              </a:ext>
            </a:extLst>
          </p:cNvPr>
          <p:cNvPicPr>
            <a:picLocks noChangeAspect="1"/>
          </p:cNvPicPr>
          <p:nvPr/>
        </p:nvPicPr>
        <p:blipFill rotWithShape="1">
          <a:blip r:embed="rId8"/>
          <a:srcRect b="10564"/>
          <a:stretch/>
        </p:blipFill>
        <p:spPr>
          <a:xfrm>
            <a:off x="3380455" y="3327186"/>
            <a:ext cx="3375049" cy="3259986"/>
          </a:xfrm>
          <a:prstGeom prst="rect">
            <a:avLst/>
          </a:prstGeom>
        </p:spPr>
      </p:pic>
      <p:pic>
        <p:nvPicPr>
          <p:cNvPr id="6" name="Picture 5">
            <a:extLst>
              <a:ext uri="{FF2B5EF4-FFF2-40B4-BE49-F238E27FC236}">
                <a16:creationId xmlns:a16="http://schemas.microsoft.com/office/drawing/2014/main" id="{B2BE341F-14E1-4A8B-9585-60ADEAC1EFB2}"/>
              </a:ext>
            </a:extLst>
          </p:cNvPr>
          <p:cNvPicPr>
            <a:picLocks noChangeAspect="1"/>
          </p:cNvPicPr>
          <p:nvPr/>
        </p:nvPicPr>
        <p:blipFill rotWithShape="1">
          <a:blip r:embed="rId9"/>
          <a:srcRect t="2826"/>
          <a:stretch/>
        </p:blipFill>
        <p:spPr>
          <a:xfrm>
            <a:off x="9964058" y="236724"/>
            <a:ext cx="1577559" cy="2302189"/>
          </a:xfrm>
          <a:prstGeom prst="rect">
            <a:avLst/>
          </a:prstGeom>
        </p:spPr>
      </p:pic>
    </p:spTree>
    <p:extLst>
      <p:ext uri="{BB962C8B-B14F-4D97-AF65-F5344CB8AC3E}">
        <p14:creationId xmlns:p14="http://schemas.microsoft.com/office/powerpoint/2010/main" val="2192081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044" y="5834135"/>
            <a:ext cx="1129200" cy="1012606"/>
          </a:xfrm>
          <a:prstGeom prst="rect">
            <a:avLst/>
          </a:prstGeom>
        </p:spPr>
      </p:pic>
      <p:pic>
        <p:nvPicPr>
          <p:cNvPr id="3" name="Picture 2"/>
          <p:cNvPicPr>
            <a:picLocks noChangeAspect="1"/>
          </p:cNvPicPr>
          <p:nvPr/>
        </p:nvPicPr>
        <p:blipFill>
          <a:blip r:embed="rId4"/>
          <a:stretch>
            <a:fillRect/>
          </a:stretch>
        </p:blipFill>
        <p:spPr>
          <a:xfrm>
            <a:off x="2338387" y="651156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523828" y="98473"/>
            <a:ext cx="2582446" cy="6457427"/>
          </a:xfrm>
          <a:prstGeom prst="rect">
            <a:avLst/>
          </a:prstGeom>
        </p:spPr>
      </p:pic>
      <p:pic>
        <p:nvPicPr>
          <p:cNvPr id="15" name="Picture 14">
            <a:extLst>
              <a:ext uri="{FF2B5EF4-FFF2-40B4-BE49-F238E27FC236}">
                <a16:creationId xmlns:a16="http://schemas.microsoft.com/office/drawing/2014/main" id="{FDB607D4-5D95-4C06-B626-939474B42C7C}"/>
              </a:ext>
            </a:extLst>
          </p:cNvPr>
          <p:cNvPicPr>
            <a:picLocks noChangeAspect="1"/>
          </p:cNvPicPr>
          <p:nvPr/>
        </p:nvPicPr>
        <p:blipFill>
          <a:blip r:embed="rId8"/>
          <a:stretch>
            <a:fillRect/>
          </a:stretch>
        </p:blipFill>
        <p:spPr>
          <a:xfrm>
            <a:off x="2481896" y="1237897"/>
            <a:ext cx="4807606" cy="5318004"/>
          </a:xfrm>
          <a:prstGeom prst="rect">
            <a:avLst/>
          </a:prstGeom>
        </p:spPr>
      </p:pic>
    </p:spTree>
    <p:extLst>
      <p:ext uri="{BB962C8B-B14F-4D97-AF65-F5344CB8AC3E}">
        <p14:creationId xmlns:p14="http://schemas.microsoft.com/office/powerpoint/2010/main" val="1346765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044" y="5834135"/>
            <a:ext cx="1129200" cy="101260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85723" y="1489591"/>
            <a:ext cx="9662519" cy="307654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Web 1.0 </a:t>
            </a:r>
            <a:r>
              <a:rPr lang="en-US" sz="2200" dirty="0">
                <a:solidFill>
                  <a:srgbClr val="0A1F61"/>
                </a:solidFill>
                <a:latin typeface="Tajawal ExtraBold" panose="00000800000000000000" pitchFamily="2" charset="-78"/>
                <a:cs typeface="Tajawal ExtraBold" panose="00000800000000000000" pitchFamily="2" charset="-78"/>
              </a:rPr>
              <a:t>is the first generation of the web which could be considered the </a:t>
            </a:r>
            <a:r>
              <a:rPr lang="en-US" sz="2200" b="1" dirty="0">
                <a:solidFill>
                  <a:srgbClr val="C00000"/>
                </a:solidFill>
                <a:latin typeface="Tajawal ExtraBold" panose="00000800000000000000" pitchFamily="2" charset="-78"/>
                <a:cs typeface="Tajawal ExtraBold" panose="00000800000000000000" pitchFamily="2" charset="-78"/>
              </a:rPr>
              <a:t>read-only web </a:t>
            </a:r>
            <a:r>
              <a:rPr lang="en-US" sz="2200" dirty="0">
                <a:solidFill>
                  <a:srgbClr val="0A1F61"/>
                </a:solidFill>
                <a:latin typeface="Tajawal ExtraBold" panose="00000800000000000000" pitchFamily="2" charset="-78"/>
                <a:cs typeface="Tajawal ExtraBold" panose="00000800000000000000" pitchFamily="2" charset="-78"/>
              </a:rPr>
              <a:t>and also as a system of cognition.</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Web 1.0 </a:t>
            </a:r>
            <a:r>
              <a:rPr lang="en-US" sz="2200" dirty="0">
                <a:solidFill>
                  <a:srgbClr val="0A1F61"/>
                </a:solidFill>
                <a:latin typeface="Tajawal ExtraBold" panose="00000800000000000000" pitchFamily="2" charset="-78"/>
                <a:cs typeface="Tajawal ExtraBold" panose="00000800000000000000" pitchFamily="2" charset="-78"/>
              </a:rPr>
              <a:t>began as an </a:t>
            </a:r>
            <a:r>
              <a:rPr lang="en-US" sz="2200" b="1" dirty="0">
                <a:solidFill>
                  <a:srgbClr val="C00000"/>
                </a:solidFill>
                <a:latin typeface="Tajawal ExtraBold" panose="00000800000000000000" pitchFamily="2" charset="-78"/>
                <a:cs typeface="Tajawal ExtraBold" panose="00000800000000000000" pitchFamily="2" charset="-78"/>
              </a:rPr>
              <a:t>information</a:t>
            </a:r>
            <a:r>
              <a:rPr lang="en-US" sz="2200" dirty="0">
                <a:solidFill>
                  <a:srgbClr val="0A1F61"/>
                </a:solidFill>
                <a:latin typeface="Tajawal ExtraBold" panose="00000800000000000000" pitchFamily="2" charset="-78"/>
                <a:cs typeface="Tajawal ExtraBold" panose="00000800000000000000" pitchFamily="2" charset="-78"/>
              </a:rPr>
              <a:t> place for businesses to broadcast their information to people.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 early web provided a </a:t>
            </a:r>
            <a:r>
              <a:rPr lang="en-US" sz="2200" b="1" dirty="0">
                <a:solidFill>
                  <a:srgbClr val="C00000"/>
                </a:solidFill>
                <a:latin typeface="Tajawal ExtraBold" panose="00000800000000000000" pitchFamily="2" charset="-78"/>
                <a:cs typeface="Tajawal ExtraBold" panose="00000800000000000000" pitchFamily="2" charset="-78"/>
              </a:rPr>
              <a:t>limited user interactions </a:t>
            </a:r>
            <a:r>
              <a:rPr lang="en-US" sz="2200" dirty="0">
                <a:solidFill>
                  <a:srgbClr val="0A1F61"/>
                </a:solidFill>
                <a:latin typeface="Tajawal ExtraBold" panose="00000800000000000000" pitchFamily="2" charset="-78"/>
                <a:cs typeface="Tajawal ExtraBold" panose="00000800000000000000" pitchFamily="2" charset="-78"/>
              </a:rPr>
              <a:t>or </a:t>
            </a:r>
            <a:r>
              <a:rPr lang="en-US" sz="2200" b="1" dirty="0">
                <a:solidFill>
                  <a:srgbClr val="C00000"/>
                </a:solidFill>
                <a:latin typeface="Tajawal ExtraBold" panose="00000800000000000000" pitchFamily="2" charset="-78"/>
                <a:cs typeface="Tajawal ExtraBold" panose="00000800000000000000" pitchFamily="2" charset="-78"/>
              </a:rPr>
              <a:t>content</a:t>
            </a:r>
            <a:r>
              <a:rPr lang="en-US" sz="2200" dirty="0">
                <a:solidFill>
                  <a:srgbClr val="0A1F61"/>
                </a:solidFill>
                <a:latin typeface="Tajawal ExtraBold" panose="00000800000000000000" pitchFamily="2" charset="-78"/>
                <a:cs typeface="Tajawal ExtraBold" panose="00000800000000000000" pitchFamily="2" charset="-78"/>
              </a:rPr>
              <a:t> contributions and only allowed to </a:t>
            </a:r>
            <a:r>
              <a:rPr lang="en-US" sz="2200" b="1" dirty="0">
                <a:solidFill>
                  <a:srgbClr val="0A1F61"/>
                </a:solidFill>
                <a:latin typeface="Tajawal ExtraBold" panose="00000800000000000000" pitchFamily="2" charset="-78"/>
                <a:cs typeface="Tajawal ExtraBold" panose="00000800000000000000" pitchFamily="2" charset="-78"/>
              </a:rPr>
              <a:t>search</a:t>
            </a:r>
            <a:r>
              <a:rPr lang="en-US" sz="2200" dirty="0">
                <a:solidFill>
                  <a:srgbClr val="0A1F61"/>
                </a:solidFill>
                <a:latin typeface="Tajawal ExtraBold" panose="00000800000000000000" pitchFamily="2" charset="-78"/>
                <a:cs typeface="Tajawal ExtraBold" panose="00000800000000000000" pitchFamily="2" charset="-78"/>
              </a:rPr>
              <a:t> the information and </a:t>
            </a:r>
            <a:r>
              <a:rPr lang="en-US" sz="2200" b="1" dirty="0">
                <a:solidFill>
                  <a:srgbClr val="0A1F61"/>
                </a:solidFill>
                <a:latin typeface="Tajawal ExtraBold" panose="00000800000000000000" pitchFamily="2" charset="-78"/>
                <a:cs typeface="Tajawal ExtraBold" panose="00000800000000000000" pitchFamily="2" charset="-78"/>
              </a:rPr>
              <a:t>read</a:t>
            </a:r>
            <a:r>
              <a:rPr lang="en-US" sz="2200" dirty="0">
                <a:solidFill>
                  <a:srgbClr val="0A1F61"/>
                </a:solidFill>
                <a:latin typeface="Tajawal ExtraBold" panose="00000800000000000000" pitchFamily="2" charset="-78"/>
                <a:cs typeface="Tajawal ExtraBold" panose="00000800000000000000" pitchFamily="2" charset="-78"/>
              </a:rPr>
              <a:t> it.</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1" name="Picture 10">
            <a:extLst>
              <a:ext uri="{FF2B5EF4-FFF2-40B4-BE49-F238E27FC236}">
                <a16:creationId xmlns:a16="http://schemas.microsoft.com/office/drawing/2014/main" id="{2417DE87-5E0F-4B9A-BE29-10C76230D267}"/>
              </a:ext>
            </a:extLst>
          </p:cNvPr>
          <p:cNvPicPr>
            <a:picLocks noChangeAspect="1"/>
          </p:cNvPicPr>
          <p:nvPr/>
        </p:nvPicPr>
        <p:blipFill>
          <a:blip r:embed="rId8"/>
          <a:stretch>
            <a:fillRect/>
          </a:stretch>
        </p:blipFill>
        <p:spPr>
          <a:xfrm>
            <a:off x="1722730" y="4566139"/>
            <a:ext cx="5869690" cy="2217438"/>
          </a:xfrm>
          <a:prstGeom prst="rect">
            <a:avLst/>
          </a:prstGeom>
        </p:spPr>
      </p:pic>
    </p:spTree>
    <p:extLst>
      <p:ext uri="{BB962C8B-B14F-4D97-AF65-F5344CB8AC3E}">
        <p14:creationId xmlns:p14="http://schemas.microsoft.com/office/powerpoint/2010/main" val="14143032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044" y="5834135"/>
            <a:ext cx="1129200" cy="101260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62998" y="1741924"/>
            <a:ext cx="8114577"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Web 2.0 </a:t>
            </a:r>
            <a:r>
              <a:rPr lang="en-US" sz="2200" dirty="0">
                <a:solidFill>
                  <a:srgbClr val="0A1F61"/>
                </a:solidFill>
                <a:latin typeface="Tajawal ExtraBold" panose="00000800000000000000" pitchFamily="2" charset="-78"/>
                <a:cs typeface="Tajawal ExtraBold" panose="00000800000000000000" pitchFamily="2" charset="-78"/>
              </a:rPr>
              <a:t>was defined as </a:t>
            </a:r>
            <a:r>
              <a:rPr lang="en-US" sz="2200" b="1" dirty="0">
                <a:solidFill>
                  <a:srgbClr val="C00000"/>
                </a:solidFill>
                <a:latin typeface="Tajawal ExtraBold" panose="00000800000000000000" pitchFamily="2" charset="-78"/>
                <a:cs typeface="Tajawal ExtraBold" panose="00000800000000000000" pitchFamily="2" charset="-78"/>
              </a:rPr>
              <a:t>a read-write web </a:t>
            </a:r>
            <a:r>
              <a:rPr lang="en-US" sz="2200" b="1"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The technologies of </a:t>
            </a:r>
            <a:r>
              <a:rPr lang="en-US" sz="2200" b="1" dirty="0">
                <a:solidFill>
                  <a:srgbClr val="0A1F61"/>
                </a:solidFill>
                <a:latin typeface="Tajawal ExtraBold" panose="00000800000000000000" pitchFamily="2" charset="-78"/>
                <a:cs typeface="Tajawal ExtraBold" panose="00000800000000000000" pitchFamily="2" charset="-78"/>
              </a:rPr>
              <a:t>web 2.0 </a:t>
            </a:r>
            <a:r>
              <a:rPr lang="en-US" sz="2200" dirty="0">
                <a:solidFill>
                  <a:srgbClr val="0A1F61"/>
                </a:solidFill>
                <a:latin typeface="Tajawal ExtraBold" panose="00000800000000000000" pitchFamily="2" charset="-78"/>
                <a:cs typeface="Tajawal ExtraBold" panose="00000800000000000000" pitchFamily="2" charset="-78"/>
              </a:rPr>
              <a:t>have more </a:t>
            </a:r>
            <a:r>
              <a:rPr lang="en-US" sz="2200" b="1" dirty="0">
                <a:solidFill>
                  <a:srgbClr val="C00000"/>
                </a:solidFill>
                <a:latin typeface="Tajawal ExtraBold" panose="00000800000000000000" pitchFamily="2" charset="-78"/>
                <a:cs typeface="Tajawal ExtraBold" panose="00000800000000000000" pitchFamily="2" charset="-78"/>
              </a:rPr>
              <a:t>user-generated content </a:t>
            </a:r>
            <a:r>
              <a:rPr lang="en-US" sz="2200" dirty="0">
                <a:solidFill>
                  <a:srgbClr val="0A1F61"/>
                </a:solidFill>
                <a:latin typeface="Tajawal ExtraBold" panose="00000800000000000000" pitchFamily="2" charset="-78"/>
                <a:cs typeface="Tajawal ExtraBold" panose="00000800000000000000" pitchFamily="2" charset="-78"/>
              </a:rPr>
              <a:t>and </a:t>
            </a:r>
            <a:r>
              <a:rPr lang="en-US" sz="2200" b="1" dirty="0">
                <a:solidFill>
                  <a:srgbClr val="C00000"/>
                </a:solidFill>
                <a:latin typeface="Tajawal ExtraBold" panose="00000800000000000000" pitchFamily="2" charset="-78"/>
                <a:cs typeface="Tajawal ExtraBold" panose="00000800000000000000" pitchFamily="2" charset="-78"/>
              </a:rPr>
              <a:t>usability</a:t>
            </a:r>
            <a:r>
              <a:rPr lang="en-US" sz="2200" dirty="0">
                <a:solidFill>
                  <a:srgbClr val="0A1F61"/>
                </a:solidFill>
                <a:latin typeface="Tajawal ExtraBold" panose="00000800000000000000" pitchFamily="2" charset="-78"/>
                <a:cs typeface="Tajawal ExtraBold" panose="00000800000000000000" pitchFamily="2" charset="-78"/>
              </a:rPr>
              <a:t> for end-users .</a:t>
            </a:r>
          </a:p>
          <a:p>
            <a:pPr marL="28575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a:t>
            </a:r>
            <a:r>
              <a:rPr lang="en-US" sz="2200" b="1" dirty="0">
                <a:solidFill>
                  <a:srgbClr val="0A1F61"/>
                </a:solidFill>
                <a:latin typeface="Tajawal ExtraBold" panose="00000800000000000000" pitchFamily="2" charset="-78"/>
                <a:cs typeface="Tajawal ExtraBold" panose="00000800000000000000" pitchFamily="2" charset="-78"/>
              </a:rPr>
              <a:t>Web 2.0 </a:t>
            </a:r>
            <a:r>
              <a:rPr lang="en-US" sz="2200" dirty="0">
                <a:solidFill>
                  <a:srgbClr val="0A1F61"/>
                </a:solidFill>
                <a:latin typeface="Tajawal ExtraBold" panose="00000800000000000000" pitchFamily="2" charset="-78"/>
                <a:cs typeface="Tajawal ExtraBold" panose="00000800000000000000" pitchFamily="2" charset="-78"/>
              </a:rPr>
              <a:t>website allows users to </a:t>
            </a:r>
            <a:r>
              <a:rPr lang="en-US" sz="2200" b="1" dirty="0">
                <a:solidFill>
                  <a:srgbClr val="C00000"/>
                </a:solidFill>
                <a:latin typeface="Tajawal ExtraBold" panose="00000800000000000000" pitchFamily="2" charset="-78"/>
                <a:cs typeface="Tajawal ExtraBold" panose="00000800000000000000" pitchFamily="2" charset="-78"/>
              </a:rPr>
              <a:t>interact</a:t>
            </a:r>
            <a:r>
              <a:rPr lang="en-US" sz="2200" dirty="0">
                <a:solidFill>
                  <a:srgbClr val="0A1F61"/>
                </a:solidFill>
                <a:latin typeface="Tajawal ExtraBold" panose="00000800000000000000" pitchFamily="2" charset="-78"/>
                <a:cs typeface="Tajawal ExtraBold" panose="00000800000000000000" pitchFamily="2" charset="-78"/>
              </a:rPr>
              <a:t> and collaborate with each other through social media dialogue as creators of </a:t>
            </a:r>
            <a:r>
              <a:rPr lang="en-US" sz="2200" b="1" dirty="0">
                <a:solidFill>
                  <a:srgbClr val="C00000"/>
                </a:solidFill>
                <a:latin typeface="Tajawal ExtraBold" panose="00000800000000000000" pitchFamily="2" charset="-78"/>
                <a:cs typeface="Tajawal ExtraBold" panose="00000800000000000000" pitchFamily="2" charset="-78"/>
              </a:rPr>
              <a:t>user-generated content </a:t>
            </a:r>
            <a:r>
              <a:rPr lang="en-US" sz="2200" dirty="0">
                <a:solidFill>
                  <a:srgbClr val="0A1F61"/>
                </a:solidFill>
                <a:latin typeface="Tajawal ExtraBold" panose="00000800000000000000" pitchFamily="2" charset="-78"/>
                <a:cs typeface="Tajawal ExtraBold" panose="00000800000000000000" pitchFamily="2" charset="-78"/>
              </a:rPr>
              <a:t>in a virtual community. </a:t>
            </a:r>
          </a:p>
          <a:p>
            <a:pPr marL="28575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It is also known as </a:t>
            </a:r>
            <a:r>
              <a:rPr lang="en-US" sz="2200" b="1" dirty="0">
                <a:solidFill>
                  <a:srgbClr val="C00000"/>
                </a:solidFill>
                <a:latin typeface="Tajawal ExtraBold" panose="00000800000000000000" pitchFamily="2" charset="-78"/>
                <a:cs typeface="Tajawal ExtraBold" panose="00000800000000000000" pitchFamily="2" charset="-78"/>
              </a:rPr>
              <a:t>participatory web</a:t>
            </a:r>
            <a:r>
              <a:rPr lang="en-US" sz="2200" dirty="0">
                <a:solidFill>
                  <a:srgbClr val="0A1F61"/>
                </a:solidFill>
                <a:latin typeface="Tajawal ExtraBold" panose="00000800000000000000" pitchFamily="2" charset="-78"/>
                <a:cs typeface="Tajawal ExtraBold" panose="00000800000000000000" pitchFamily="2" charset="-78"/>
              </a:rPr>
              <a:t> and </a:t>
            </a:r>
            <a:r>
              <a:rPr lang="en-US" sz="2200" b="1" dirty="0">
                <a:solidFill>
                  <a:srgbClr val="C00000"/>
                </a:solidFill>
                <a:latin typeface="Tajawal ExtraBold" panose="00000800000000000000" pitchFamily="2" charset="-78"/>
                <a:cs typeface="Tajawal ExtraBold" panose="00000800000000000000" pitchFamily="2" charset="-78"/>
              </a:rPr>
              <a:t>social web</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endParaRPr lang="en-US" sz="2200" dirty="0">
              <a:solidFill>
                <a:srgbClr val="0A1F61"/>
              </a:solidFill>
              <a:latin typeface="Tajawal ExtraBold" panose="00000800000000000000" pitchFamily="2" charset="-78"/>
              <a:cs typeface="Tajawal ExtraBold" panose="00000800000000000000" pitchFamily="2" charset="-78"/>
            </a:endParaRPr>
          </a:p>
        </p:txBody>
      </p:sp>
      <p:pic>
        <p:nvPicPr>
          <p:cNvPr id="6" name="Picture 5">
            <a:extLst>
              <a:ext uri="{FF2B5EF4-FFF2-40B4-BE49-F238E27FC236}">
                <a16:creationId xmlns:a16="http://schemas.microsoft.com/office/drawing/2014/main" id="{F5C2237A-BA7C-4F66-8593-6210E590F51E}"/>
              </a:ext>
            </a:extLst>
          </p:cNvPr>
          <p:cNvPicPr>
            <a:picLocks noChangeAspect="1"/>
          </p:cNvPicPr>
          <p:nvPr/>
        </p:nvPicPr>
        <p:blipFill rotWithShape="1">
          <a:blip r:embed="rId8"/>
          <a:srcRect t="1" r="50000" b="12519"/>
          <a:stretch/>
        </p:blipFill>
        <p:spPr>
          <a:xfrm>
            <a:off x="8441102" y="236724"/>
            <a:ext cx="3762019" cy="3984141"/>
          </a:xfrm>
          <a:prstGeom prst="rect">
            <a:avLst/>
          </a:prstGeom>
        </p:spPr>
      </p:pic>
    </p:spTree>
    <p:extLst>
      <p:ext uri="{BB962C8B-B14F-4D97-AF65-F5344CB8AC3E}">
        <p14:creationId xmlns:p14="http://schemas.microsoft.com/office/powerpoint/2010/main" val="4410467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696035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625" y="6045598"/>
            <a:ext cx="936537" cy="839836"/>
          </a:xfrm>
          <a:prstGeom prst="rect">
            <a:avLst/>
          </a:prstGeom>
        </p:spPr>
      </p:pic>
      <p:pic>
        <p:nvPicPr>
          <p:cNvPr id="3" name="Picture 2"/>
          <p:cNvPicPr>
            <a:picLocks noChangeAspect="1"/>
          </p:cNvPicPr>
          <p:nvPr/>
        </p:nvPicPr>
        <p:blipFill>
          <a:blip r:embed="rId4"/>
          <a:stretch>
            <a:fillRect/>
          </a:stretch>
        </p:blipFill>
        <p:spPr>
          <a:xfrm>
            <a:off x="2799471" y="6632517"/>
            <a:ext cx="9465463" cy="195803"/>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010625" y="537581"/>
            <a:ext cx="5482399" cy="523220"/>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III. The Web Generations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10493799" y="-27434"/>
            <a:ext cx="1823419" cy="6912868"/>
          </a:xfrm>
          <a:prstGeom prst="rect">
            <a:avLst/>
          </a:prstGeom>
        </p:spPr>
      </p:pic>
      <p:pic>
        <p:nvPicPr>
          <p:cNvPr id="10" name="Picture 9"/>
          <p:cNvPicPr>
            <a:picLocks noChangeAspect="1"/>
          </p:cNvPicPr>
          <p:nvPr/>
        </p:nvPicPr>
        <p:blipFill>
          <a:blip r:embed="rId7"/>
          <a:stretch>
            <a:fillRect/>
          </a:stretch>
        </p:blipFill>
        <p:spPr>
          <a:xfrm>
            <a:off x="9856190" y="98473"/>
            <a:ext cx="2250084" cy="6457427"/>
          </a:xfrm>
          <a:prstGeom prst="rect">
            <a:avLst/>
          </a:prstGeom>
        </p:spPr>
      </p:pic>
      <p:sp>
        <p:nvSpPr>
          <p:cNvPr id="19" name="TextBox 18"/>
          <p:cNvSpPr txBox="1"/>
          <p:nvPr/>
        </p:nvSpPr>
        <p:spPr>
          <a:xfrm>
            <a:off x="295483" y="1612990"/>
            <a:ext cx="9367911" cy="155305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Web 3.0 </a:t>
            </a:r>
            <a:r>
              <a:rPr lang="en-US" sz="2200" dirty="0">
                <a:solidFill>
                  <a:srgbClr val="0A1F61"/>
                </a:solidFill>
                <a:latin typeface="Tajawal ExtraBold" panose="00000800000000000000" pitchFamily="2" charset="-78"/>
                <a:cs typeface="Tajawal ExtraBold" panose="00000800000000000000" pitchFamily="2" charset="-78"/>
              </a:rPr>
              <a:t>is more focused on the use of technologies like </a:t>
            </a:r>
            <a:r>
              <a:rPr lang="en-US" sz="2200" b="1" dirty="0">
                <a:solidFill>
                  <a:srgbClr val="C00000"/>
                </a:solidFill>
                <a:latin typeface="Tajawal ExtraBold" panose="00000800000000000000" pitchFamily="2" charset="-78"/>
                <a:cs typeface="Tajawal ExtraBold" panose="00000800000000000000" pitchFamily="2" charset="-78"/>
              </a:rPr>
              <a:t>machine learning</a:t>
            </a:r>
            <a:r>
              <a:rPr lang="en-US" sz="2200" dirty="0">
                <a:solidFill>
                  <a:srgbClr val="0A1F61"/>
                </a:solidFill>
                <a:latin typeface="Tajawal ExtraBold" panose="00000800000000000000" pitchFamily="2" charset="-78"/>
                <a:cs typeface="Tajawal ExtraBold" panose="00000800000000000000" pitchFamily="2" charset="-78"/>
              </a:rPr>
              <a:t> and </a:t>
            </a:r>
            <a:r>
              <a:rPr lang="en-US" sz="2200" b="1" dirty="0">
                <a:solidFill>
                  <a:srgbClr val="C00000"/>
                </a:solidFill>
                <a:latin typeface="Tajawal ExtraBold" panose="00000800000000000000" pitchFamily="2" charset="-78"/>
                <a:cs typeface="Tajawal ExtraBold" panose="00000800000000000000" pitchFamily="2" charset="-78"/>
              </a:rPr>
              <a:t>AI</a:t>
            </a:r>
            <a:r>
              <a:rPr lang="en-US" sz="22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Artificial intelligence</a:t>
            </a:r>
            <a:r>
              <a:rPr lang="en-US" sz="2200" dirty="0">
                <a:solidFill>
                  <a:srgbClr val="0A1F61"/>
                </a:solidFill>
                <a:latin typeface="Tajawal ExtraBold" panose="00000800000000000000" pitchFamily="2" charset="-78"/>
                <a:cs typeface="Tajawal ExtraBold" panose="00000800000000000000" pitchFamily="2" charset="-78"/>
              </a:rPr>
              <a:t>) to provide relevant content for each user instead of just the content other end users have provided. </a:t>
            </a:r>
          </a:p>
        </p:txBody>
      </p:sp>
      <p:pic>
        <p:nvPicPr>
          <p:cNvPr id="5" name="Picture 4">
            <a:extLst>
              <a:ext uri="{FF2B5EF4-FFF2-40B4-BE49-F238E27FC236}">
                <a16:creationId xmlns:a16="http://schemas.microsoft.com/office/drawing/2014/main" id="{21AC749B-B98E-46B8-A759-43F33CB8928B}"/>
              </a:ext>
            </a:extLst>
          </p:cNvPr>
          <p:cNvPicPr>
            <a:picLocks noChangeAspect="1"/>
          </p:cNvPicPr>
          <p:nvPr/>
        </p:nvPicPr>
        <p:blipFill rotWithShape="1">
          <a:blip r:embed="rId8"/>
          <a:srcRect l="3373" t="10056" r="1671" b="9046"/>
          <a:stretch/>
        </p:blipFill>
        <p:spPr>
          <a:xfrm>
            <a:off x="309337" y="3364044"/>
            <a:ext cx="9161261" cy="2606002"/>
          </a:xfrm>
          <a:prstGeom prst="rect">
            <a:avLst/>
          </a:prstGeom>
          <a:ln>
            <a:solidFill>
              <a:schemeClr val="accent1"/>
            </a:solidFill>
          </a:ln>
        </p:spPr>
      </p:pic>
    </p:spTree>
    <p:extLst>
      <p:ext uri="{BB962C8B-B14F-4D97-AF65-F5344CB8AC3E}">
        <p14:creationId xmlns:p14="http://schemas.microsoft.com/office/powerpoint/2010/main" val="6790567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511" y="5922498"/>
            <a:ext cx="1030663" cy="924243"/>
          </a:xfrm>
          <a:prstGeom prst="rect">
            <a:avLst/>
          </a:prstGeom>
        </p:spPr>
      </p:pic>
      <p:pic>
        <p:nvPicPr>
          <p:cNvPr id="3" name="Picture 2"/>
          <p:cNvPicPr>
            <a:picLocks noChangeAspect="1"/>
          </p:cNvPicPr>
          <p:nvPr/>
        </p:nvPicPr>
        <p:blipFill>
          <a:blip r:embed="rId4"/>
          <a:stretch>
            <a:fillRect/>
          </a:stretch>
        </p:blipFill>
        <p:spPr>
          <a:xfrm>
            <a:off x="2338387" y="61845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69083" y="428756"/>
            <a:ext cx="3368891" cy="584775"/>
          </a:xfrm>
          <a:prstGeom prst="rect">
            <a:avLst/>
          </a:prstGeom>
          <a:noFill/>
        </p:spPr>
        <p:txBody>
          <a:bodyPr wrap="square" rtlCol="0">
            <a:spAutoFit/>
          </a:bodyPr>
          <a:lstStyle/>
          <a:p>
            <a:pPr lvl="0">
              <a:defRPr/>
            </a:pPr>
            <a:r>
              <a:rPr lang="en-US" sz="3200" dirty="0">
                <a:solidFill>
                  <a:prstClr val="white"/>
                </a:solidFill>
                <a:latin typeface="Tajawal Medium" panose="00000600000000000000" pitchFamily="2" charset="-78"/>
                <a:cs typeface="Tajawal Medium" panose="00000600000000000000" pitchFamily="2" charset="-78"/>
              </a:rPr>
              <a:t>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02</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622916" y="98473"/>
            <a:ext cx="2483357" cy="6457427"/>
          </a:xfrm>
          <a:prstGeom prst="rect">
            <a:avLst/>
          </a:prstGeom>
        </p:spPr>
      </p:pic>
      <p:sp>
        <p:nvSpPr>
          <p:cNvPr id="19" name="TextBox 18"/>
          <p:cNvSpPr txBox="1"/>
          <p:nvPr/>
        </p:nvSpPr>
        <p:spPr>
          <a:xfrm>
            <a:off x="193989" y="1569000"/>
            <a:ext cx="9294584" cy="4190314"/>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media </a:t>
            </a:r>
            <a:r>
              <a:rPr lang="en-US" sz="2000" dirty="0">
                <a:solidFill>
                  <a:srgbClr val="0A1F61"/>
                </a:solidFill>
                <a:latin typeface="Tajawal ExtraBold" panose="00000800000000000000" pitchFamily="2" charset="-78"/>
                <a:cs typeface="Tajawal ExtraBold" panose="00000800000000000000" pitchFamily="2" charset="-78"/>
              </a:rPr>
              <a:t>have  common </a:t>
            </a:r>
            <a:r>
              <a:rPr lang="en-US" sz="2000" b="1" dirty="0">
                <a:solidFill>
                  <a:srgbClr val="C00000"/>
                </a:solidFill>
                <a:latin typeface="Tajawal ExtraBold" panose="00000800000000000000" pitchFamily="2" charset="-78"/>
                <a:cs typeface="Tajawal ExtraBold" panose="00000800000000000000" pitchFamily="2" charset="-78"/>
              </a:rPr>
              <a:t>characteristics</a:t>
            </a:r>
            <a:r>
              <a:rPr lang="en-US" sz="2000" dirty="0">
                <a:solidFill>
                  <a:srgbClr val="0A1F61"/>
                </a:solidFill>
                <a:latin typeface="Tajawal ExtraBold" panose="00000800000000000000" pitchFamily="2" charset="-78"/>
                <a:cs typeface="Tajawal ExtraBold" panose="00000800000000000000" pitchFamily="2" charset="-78"/>
              </a:rPr>
              <a:t> that distinguish them from </a:t>
            </a:r>
            <a:r>
              <a:rPr lang="en-US" sz="2000" b="1" dirty="0">
                <a:solidFill>
                  <a:srgbClr val="C00000"/>
                </a:solidFill>
                <a:latin typeface="Tajawal ExtraBold" panose="00000800000000000000" pitchFamily="2" charset="-78"/>
                <a:cs typeface="Tajawal ExtraBold" panose="00000800000000000000" pitchFamily="2" charset="-78"/>
              </a:rPr>
              <a:t>Analog old media</a:t>
            </a:r>
            <a:r>
              <a:rPr lang="en-US" sz="2000" b="1" dirty="0">
                <a:solidFill>
                  <a:srgbClr val="0A1F61"/>
                </a:solidFill>
                <a:latin typeface="Tajawal ExtraBold" panose="00000800000000000000" pitchFamily="2" charset="-78"/>
                <a:cs typeface="Tajawal ExtraBold" panose="00000800000000000000" pitchFamily="2" charset="-78"/>
              </a:rPr>
              <a:t> (Convergent, Hypertextual, Distributed, Pervasive, Algorithmic, Asymmetric, Ephemeral &amp; Permanent) </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architecture</a:t>
            </a:r>
            <a:r>
              <a:rPr lang="en-US" sz="2000" dirty="0">
                <a:solidFill>
                  <a:srgbClr val="0A1F61"/>
                </a:solidFill>
                <a:latin typeface="Tajawal ExtraBold" panose="00000800000000000000" pitchFamily="2" charset="-78"/>
                <a:cs typeface="Tajawal ExtraBold" panose="00000800000000000000" pitchFamily="2" charset="-78"/>
              </a:rPr>
              <a:t> of the </a:t>
            </a:r>
            <a:r>
              <a:rPr lang="en-US" sz="2000" b="1" dirty="0">
                <a:solidFill>
                  <a:srgbClr val="C00000"/>
                </a:solidFill>
                <a:latin typeface="Tajawal ExtraBold" panose="00000800000000000000" pitchFamily="2" charset="-78"/>
                <a:cs typeface="Tajawal ExtraBold" panose="00000800000000000000" pitchFamily="2" charset="-78"/>
              </a:rPr>
              <a:t>digital networks </a:t>
            </a:r>
            <a:r>
              <a:rPr lang="en-US" sz="2000" dirty="0">
                <a:solidFill>
                  <a:srgbClr val="0A1F61"/>
                </a:solidFill>
                <a:latin typeface="Tajawal ExtraBold" panose="00000800000000000000" pitchFamily="2" charset="-78"/>
                <a:cs typeface="Tajawal ExtraBold" panose="00000800000000000000" pitchFamily="2" charset="-78"/>
              </a:rPr>
              <a:t>is </a:t>
            </a:r>
            <a:r>
              <a:rPr lang="en-US" sz="2000" b="1" dirty="0">
                <a:solidFill>
                  <a:srgbClr val="C00000"/>
                </a:solidFill>
                <a:latin typeface="Tajawal ExtraBold" panose="00000800000000000000" pitchFamily="2" charset="-78"/>
                <a:cs typeface="Tajawal ExtraBold" panose="00000800000000000000" pitchFamily="2" charset="-78"/>
              </a:rPr>
              <a:t>not neutral</a:t>
            </a:r>
            <a:r>
              <a:rPr lang="en-US" sz="2000" dirty="0">
                <a:solidFill>
                  <a:srgbClr val="0A1F61"/>
                </a:solidFill>
                <a:latin typeface="Tajawal ExtraBold" panose="00000800000000000000" pitchFamily="2" charset="-78"/>
                <a:cs typeface="Tajawal ExtraBold" panose="00000800000000000000" pitchFamily="2" charset="-78"/>
              </a:rPr>
              <a:t>, but rather has the </a:t>
            </a:r>
            <a:r>
              <a:rPr lang="en-US" sz="2000" b="1" dirty="0">
                <a:solidFill>
                  <a:srgbClr val="0A1F61"/>
                </a:solidFill>
                <a:latin typeface="Tajawal ExtraBold" panose="00000800000000000000" pitchFamily="2" charset="-78"/>
                <a:cs typeface="Tajawal ExtraBold" panose="00000800000000000000" pitchFamily="2" charset="-78"/>
              </a:rPr>
              <a:t>power</a:t>
            </a:r>
            <a:r>
              <a:rPr lang="en-US" sz="2000" dirty="0">
                <a:solidFill>
                  <a:srgbClr val="0A1F61"/>
                </a:solidFill>
                <a:latin typeface="Tajawal ExtraBold" panose="00000800000000000000" pitchFamily="2" charset="-78"/>
                <a:cs typeface="Tajawal ExtraBold" panose="00000800000000000000" pitchFamily="2" charset="-78"/>
              </a:rPr>
              <a:t> to shape the behaviors of their users.</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internet</a:t>
            </a:r>
            <a:r>
              <a:rPr lang="en-US" sz="2000" dirty="0">
                <a:solidFill>
                  <a:srgbClr val="0A1F61"/>
                </a:solidFill>
                <a:latin typeface="Tajawal ExtraBold" panose="00000800000000000000" pitchFamily="2" charset="-78"/>
                <a:cs typeface="Tajawal ExtraBold" panose="00000800000000000000" pitchFamily="2" charset="-78"/>
              </a:rPr>
              <a:t> is an </a:t>
            </a:r>
            <a:r>
              <a:rPr lang="en-US" sz="2000" b="1" dirty="0">
                <a:solidFill>
                  <a:srgbClr val="C00000"/>
                </a:solidFill>
                <a:latin typeface="Tajawal ExtraBold" panose="00000800000000000000" pitchFamily="2" charset="-78"/>
                <a:cs typeface="Tajawal ExtraBold" panose="00000800000000000000" pitchFamily="2" charset="-78"/>
              </a:rPr>
              <a:t>open system , </a:t>
            </a:r>
            <a:r>
              <a:rPr lang="en-US" sz="2000" dirty="0">
                <a:solidFill>
                  <a:srgbClr val="0A1F61"/>
                </a:solidFill>
                <a:latin typeface="Tajawal ExtraBold" panose="00000800000000000000" pitchFamily="2" charset="-78"/>
                <a:cs typeface="Tajawal ExtraBold" panose="00000800000000000000" pitchFamily="2" charset="-78"/>
              </a:rPr>
              <a:t>based upon a </a:t>
            </a:r>
            <a:r>
              <a:rPr lang="en-US" sz="2000" b="1" dirty="0">
                <a:solidFill>
                  <a:srgbClr val="C00000"/>
                </a:solidFill>
                <a:latin typeface="Tajawal ExtraBold" panose="00000800000000000000" pitchFamily="2" charset="-78"/>
                <a:cs typeface="Tajawal ExtraBold" panose="00000800000000000000" pitchFamily="2" charset="-78"/>
              </a:rPr>
              <a:t>global governance system</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 Digital media </a:t>
            </a:r>
            <a:r>
              <a:rPr lang="en-US" sz="2000" dirty="0">
                <a:solidFill>
                  <a:srgbClr val="0A1F61"/>
                </a:solidFill>
                <a:latin typeface="Tajawal ExtraBold" panose="00000800000000000000" pitchFamily="2" charset="-78"/>
                <a:cs typeface="Tajawal ExtraBold" panose="00000800000000000000" pitchFamily="2" charset="-78"/>
              </a:rPr>
              <a:t>and network technologies are composed of different “</a:t>
            </a:r>
            <a:r>
              <a:rPr lang="en-US" sz="2000" b="1" dirty="0">
                <a:solidFill>
                  <a:srgbClr val="C00000"/>
                </a:solidFill>
                <a:latin typeface="Tajawal ExtraBold" panose="00000800000000000000" pitchFamily="2" charset="-78"/>
                <a:cs typeface="Tajawal ExtraBold" panose="00000800000000000000" pitchFamily="2" charset="-78"/>
              </a:rPr>
              <a:t>layers</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physical, logical, content &amp; Legal</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There are </a:t>
            </a:r>
            <a:r>
              <a:rPr lang="en-US" sz="2000" b="1" dirty="0">
                <a:solidFill>
                  <a:srgbClr val="0A1F61"/>
                </a:solidFill>
                <a:latin typeface="Tajawal ExtraBold" panose="00000800000000000000" pitchFamily="2" charset="-78"/>
                <a:cs typeface="Tajawal ExtraBold" panose="00000800000000000000" pitchFamily="2" charset="-78"/>
              </a:rPr>
              <a:t>three</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generations</a:t>
            </a:r>
            <a:r>
              <a:rPr lang="en-US" sz="2000" dirty="0">
                <a:solidFill>
                  <a:srgbClr val="0A1F61"/>
                </a:solidFill>
                <a:latin typeface="Tajawal ExtraBold" panose="00000800000000000000" pitchFamily="2" charset="-78"/>
                <a:cs typeface="Tajawal ExtraBold" panose="00000800000000000000" pitchFamily="2" charset="-78"/>
              </a:rPr>
              <a:t> of the web (</a:t>
            </a:r>
            <a:r>
              <a:rPr lang="en-US" sz="2000" b="1" dirty="0">
                <a:solidFill>
                  <a:srgbClr val="C00000"/>
                </a:solidFill>
                <a:latin typeface="Tajawal ExtraBold" panose="00000800000000000000" pitchFamily="2" charset="-78"/>
                <a:cs typeface="Tajawal ExtraBold" panose="00000800000000000000" pitchFamily="2" charset="-78"/>
              </a:rPr>
              <a:t>Web 1.0 - Web 2.0 - Web 3.0 </a:t>
            </a:r>
            <a:r>
              <a:rPr lang="en-US" sz="2000"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8"/>
          <a:stretch>
            <a:fillRect/>
          </a:stretch>
        </p:blipFill>
        <p:spPr>
          <a:xfrm>
            <a:off x="9591953" y="98473"/>
            <a:ext cx="2648663" cy="1764672"/>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14630"/>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3948</TotalTime>
  <Words>2545</Words>
  <Application>Microsoft Office PowerPoint</Application>
  <PresentationFormat>Widescreen</PresentationFormat>
  <Paragraphs>233</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Salma Mohamed Mohamed Kedwany</cp:lastModifiedBy>
  <cp:revision>640</cp:revision>
  <dcterms:created xsi:type="dcterms:W3CDTF">2021-08-03T13:03:26Z</dcterms:created>
  <dcterms:modified xsi:type="dcterms:W3CDTF">2022-09-25T07:22:02Z</dcterms:modified>
</cp:coreProperties>
</file>