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303" r:id="rId5"/>
    <p:sldId id="271" r:id="rId6"/>
    <p:sldId id="313" r:id="rId7"/>
    <p:sldId id="350" r:id="rId8"/>
    <p:sldId id="402" r:id="rId9"/>
    <p:sldId id="403" r:id="rId10"/>
    <p:sldId id="404" r:id="rId11"/>
    <p:sldId id="437" r:id="rId12"/>
    <p:sldId id="414" r:id="rId13"/>
    <p:sldId id="415" r:id="rId14"/>
    <p:sldId id="416" r:id="rId15"/>
    <p:sldId id="417" r:id="rId16"/>
    <p:sldId id="418" r:id="rId17"/>
    <p:sldId id="405" r:id="rId18"/>
    <p:sldId id="406" r:id="rId19"/>
    <p:sldId id="407" r:id="rId20"/>
    <p:sldId id="409" r:id="rId21"/>
    <p:sldId id="410" r:id="rId22"/>
    <p:sldId id="411" r:id="rId23"/>
    <p:sldId id="412" r:id="rId24"/>
    <p:sldId id="413" r:id="rId25"/>
    <p:sldId id="419" r:id="rId26"/>
    <p:sldId id="420" r:id="rId27"/>
    <p:sldId id="421" r:id="rId28"/>
    <p:sldId id="438" r:id="rId29"/>
    <p:sldId id="432" r:id="rId30"/>
    <p:sldId id="433" r:id="rId31"/>
    <p:sldId id="434" r:id="rId32"/>
    <p:sldId id="435" r:id="rId33"/>
    <p:sldId id="436" r:id="rId34"/>
    <p:sldId id="422" r:id="rId35"/>
    <p:sldId id="423" r:id="rId36"/>
    <p:sldId id="424" r:id="rId37"/>
    <p:sldId id="425" r:id="rId38"/>
    <p:sldId id="426" r:id="rId39"/>
    <p:sldId id="427" r:id="rId40"/>
    <p:sldId id="428" r:id="rId41"/>
    <p:sldId id="429" r:id="rId42"/>
    <p:sldId id="373"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13"/>
            <p14:sldId id="350"/>
            <p14:sldId id="402"/>
            <p14:sldId id="403"/>
            <p14:sldId id="404"/>
            <p14:sldId id="437"/>
            <p14:sldId id="414"/>
            <p14:sldId id="415"/>
            <p14:sldId id="416"/>
            <p14:sldId id="417"/>
            <p14:sldId id="418"/>
            <p14:sldId id="405"/>
            <p14:sldId id="406"/>
            <p14:sldId id="407"/>
            <p14:sldId id="409"/>
            <p14:sldId id="410"/>
            <p14:sldId id="411"/>
            <p14:sldId id="412"/>
            <p14:sldId id="413"/>
            <p14:sldId id="419"/>
            <p14:sldId id="420"/>
            <p14:sldId id="421"/>
            <p14:sldId id="438"/>
            <p14:sldId id="432"/>
            <p14:sldId id="433"/>
            <p14:sldId id="434"/>
            <p14:sldId id="435"/>
            <p14:sldId id="436"/>
            <p14:sldId id="422"/>
            <p14:sldId id="423"/>
            <p14:sldId id="424"/>
            <p14:sldId id="425"/>
            <p14:sldId id="426"/>
            <p14:sldId id="427"/>
            <p14:sldId id="428"/>
            <p14:sldId id="429"/>
            <p14:sldId id="373"/>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70" d="100"/>
          <a:sy n="70" d="100"/>
        </p:scale>
        <p:origin x="-636" y="-96"/>
      </p:cViewPr>
      <p:guideLst>
        <p:guide orient="horz" pos="2160"/>
        <p:guide pos="3840"/>
      </p:guideLst>
    </p:cSldViewPr>
  </p:slideViewPr>
  <p:notesTextViewPr>
    <p:cViewPr>
      <p:scale>
        <a:sx n="1" d="1"/>
        <a:sy n="1" d="1"/>
      </p:scale>
      <p:origin x="0" y="0"/>
    </p:cViewPr>
  </p:notesTextViewPr>
  <p:sorterViewPr>
    <p:cViewPr>
      <p:scale>
        <a:sx n="100" d="100"/>
        <a:sy n="100" d="100"/>
      </p:scale>
      <p:origin x="0" y="999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5/28/2024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5/28/2024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5/28/2024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5/28/2024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5/28/2024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8" Type="http://schemas.openxmlformats.org/officeDocument/2006/relationships/hyperlink" Target="https://www.youtube.com/watch?v=e_N0tx7YG" TargetMode="External"/><Relationship Id="rId3" Type="http://schemas.openxmlformats.org/officeDocument/2006/relationships/image" Target="../media/image6.png"/><Relationship Id="rId7"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4.xml"/><Relationship Id="rId6" Type="http://schemas.openxmlformats.org/officeDocument/2006/relationships/hyperlink" Target="https://www.youtube.com/watch?v=w_wAmNiEg8I" TargetMode="External"/><Relationship Id="rId5" Type="http://schemas.openxmlformats.org/officeDocument/2006/relationships/image" Target="../media/image7.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9.xml"/><Relationship Id="rId1" Type="http://schemas.openxmlformats.org/officeDocument/2006/relationships/slideLayout" Target="../slideLayouts/slideLayout14.xml"/><Relationship Id="rId5" Type="http://schemas.openxmlformats.org/officeDocument/2006/relationships/image" Target="../media/image11.PNG"/><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Layout" Target="../slideLayouts/slideLayout15.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69773" y="3468914"/>
            <a:ext cx="3746538" cy="523220"/>
          </a:xfrm>
          <a:prstGeom prst="rect">
            <a:avLst/>
          </a:prstGeom>
          <a:noFill/>
        </p:spPr>
        <p:txBody>
          <a:bodyPr wrap="none" rtlCol="0">
            <a:spAutoFit/>
          </a:bodyPr>
          <a:lstStyle/>
          <a:p>
            <a:pPr algn="ctr"/>
            <a:r>
              <a:rPr lang="ar-EG" sz="2800" b="1" dirty="0" smtClean="0">
                <a:solidFill>
                  <a:srgbClr val="00B0F0"/>
                </a:solidFill>
                <a:latin typeface="Alexandria" charset="0"/>
                <a:cs typeface="+mj-cs"/>
              </a:rPr>
              <a:t>استراتيجيات الإعلان والتسويق</a:t>
            </a:r>
            <a:endParaRPr lang="en-US" sz="2800" b="1" dirty="0">
              <a:solidFill>
                <a:srgbClr val="00B0F0"/>
              </a:solidFill>
              <a:latin typeface="Alexandria" charset="0"/>
              <a:cs typeface="+mj-cs"/>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Alexandria" charset="0"/>
                <a:cs typeface="Alexandria" charset="0"/>
              </a:rPr>
              <a:t>Lecture </a:t>
            </a:r>
            <a:r>
              <a:rPr lang="en-US" sz="2000" b="1" dirty="0" smtClean="0">
                <a:solidFill>
                  <a:schemeClr val="tx1"/>
                </a:solidFill>
                <a:latin typeface="Alexandria" charset="0"/>
                <a:cs typeface="Alexandria" charset="0"/>
              </a:rPr>
              <a:t>9</a:t>
            </a:r>
            <a:endParaRPr lang="en-US" sz="2000" b="1" dirty="0">
              <a:solidFill>
                <a:schemeClr val="tx1"/>
              </a:solidFill>
              <a:latin typeface="Alexandria" charset="0"/>
              <a:cs typeface="Alexandria" charset="0"/>
            </a:endParaRPr>
          </a:p>
        </p:txBody>
      </p:sp>
      <p:sp>
        <p:nvSpPr>
          <p:cNvPr id="11" name="TextBox 10"/>
          <p:cNvSpPr txBox="1"/>
          <p:nvPr/>
        </p:nvSpPr>
        <p:spPr>
          <a:xfrm>
            <a:off x="7530406" y="4802552"/>
            <a:ext cx="1225272" cy="400110"/>
          </a:xfrm>
          <a:prstGeom prst="rect">
            <a:avLst/>
          </a:prstGeom>
          <a:noFill/>
        </p:spPr>
        <p:txBody>
          <a:bodyPr wrap="none" rtlCol="0">
            <a:spAutoFit/>
          </a:bodyPr>
          <a:lstStyle/>
          <a:p>
            <a:pPr algn="ctr"/>
            <a:r>
              <a:rPr lang="en-US" sz="2000" b="1" dirty="0" smtClean="0">
                <a:latin typeface="Alexandria" charset="0"/>
                <a:cs typeface="Alexandria" charset="0"/>
              </a:rPr>
              <a:t>MKT 211</a:t>
            </a:r>
            <a:endParaRPr lang="en-US" sz="2000" b="1" dirty="0">
              <a:latin typeface="Alexandria" charset="0"/>
              <a:cs typeface="Alexandria" charset="0"/>
            </a:endParaRPr>
          </a:p>
        </p:txBody>
      </p:sp>
      <p:sp>
        <p:nvSpPr>
          <p:cNvPr id="12" name="TextBox 11"/>
          <p:cNvSpPr txBox="1"/>
          <p:nvPr/>
        </p:nvSpPr>
        <p:spPr>
          <a:xfrm>
            <a:off x="-1189312" y="6170771"/>
            <a:ext cx="4886463" cy="521970"/>
          </a:xfrm>
          <a:prstGeom prst="rect">
            <a:avLst/>
          </a:prstGeom>
          <a:noFill/>
        </p:spPr>
        <p:txBody>
          <a:bodyPr wrap="square" rtlCol="0">
            <a:spAutoFit/>
          </a:bodyPr>
          <a:lstStyle/>
          <a:p>
            <a:pPr algn="ctr"/>
            <a:r>
              <a:rPr lang="ar-EG" sz="2800" b="1" dirty="0" smtClean="0">
                <a:solidFill>
                  <a:srgbClr val="00B0F0"/>
                </a:solidFill>
                <a:latin typeface="Alexandria" charset="0"/>
                <a:cs typeface="+mj-cs"/>
              </a:rPr>
              <a:t>د.معتز نبيل </a:t>
            </a:r>
            <a:endParaRPr lang="en-US" sz="2800" b="1" dirty="0">
              <a:solidFill>
                <a:srgbClr val="00B0F0"/>
              </a:solidFill>
              <a:latin typeface="Alexandria" charset="0"/>
              <a:cs typeface="+mj-cs"/>
            </a:endParaRPr>
          </a:p>
        </p:txBody>
      </p:sp>
      <p:sp>
        <p:nvSpPr>
          <p:cNvPr id="13" name="TextBox 12"/>
          <p:cNvSpPr txBox="1"/>
          <p:nvPr/>
        </p:nvSpPr>
        <p:spPr>
          <a:xfrm>
            <a:off x="-1189311" y="5830966"/>
            <a:ext cx="4886463" cy="523220"/>
          </a:xfrm>
          <a:prstGeom prst="rect">
            <a:avLst/>
          </a:prstGeom>
          <a:noFill/>
        </p:spPr>
        <p:txBody>
          <a:bodyPr wrap="square" rtlCol="0">
            <a:spAutoFit/>
          </a:bodyPr>
          <a:lstStyle/>
          <a:p>
            <a:pPr algn="ctr"/>
            <a:r>
              <a:rPr lang="ar-EG" sz="2800" dirty="0" smtClean="0">
                <a:solidFill>
                  <a:srgbClr val="00B0F0"/>
                </a:solidFill>
                <a:latin typeface="Alexandria" charset="0"/>
                <a:cs typeface="+mj-cs"/>
              </a:rPr>
              <a:t>إعداد </a:t>
            </a:r>
            <a:endParaRPr lang="en-US" sz="2800" dirty="0">
              <a:solidFill>
                <a:srgbClr val="00B0F0"/>
              </a:solidFill>
              <a:latin typeface="Alexandria" charset="0"/>
              <a:cs typeface="+mj-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8067"/>
    </mc:Choice>
    <mc:Fallback xmlns="">
      <p:transition spd="slow" advTm="18067"/>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897317"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950691" y="1214421"/>
            <a:ext cx="3320141" cy="646331"/>
          </a:xfrm>
          <a:prstGeom prst="rect">
            <a:avLst/>
          </a:prstGeom>
          <a:noFill/>
        </p:spPr>
        <p:txBody>
          <a:bodyPr wrap="none" rtlCol="0">
            <a:spAutoFit/>
          </a:bodyPr>
          <a:lstStyle/>
          <a:p>
            <a:pPr algn="ctr" rtl="1"/>
            <a:r>
              <a:rPr lang="ar-EG" b="1" dirty="0">
                <a:solidFill>
                  <a:srgbClr val="00B0F0"/>
                </a:solidFill>
                <a:latin typeface="Alexandria" charset="0"/>
                <a:cs typeface="Alexandria" charset="0"/>
              </a:rPr>
              <a:t>ماهية استراتيجية تسويق </a:t>
            </a:r>
            <a:r>
              <a:rPr lang="en-US" b="1" dirty="0">
                <a:solidFill>
                  <a:srgbClr val="00B0F0"/>
                </a:solidFill>
                <a:latin typeface="Alexandria" charset="0"/>
                <a:cs typeface="Alexandria" charset="0"/>
              </a:rPr>
              <a:t>Outbound</a:t>
            </a:r>
          </a:p>
          <a:p>
            <a:pPr algn="ctr" rtl="1"/>
            <a:r>
              <a:rPr lang="ar-EG" b="1" dirty="0" smtClean="0">
                <a:solidFill>
                  <a:srgbClr val="00B0F0"/>
                </a:solidFill>
                <a:latin typeface="Alexandria" charset="0"/>
                <a:cs typeface="Alexandria" charset="0"/>
              </a:rPr>
              <a:t>وماهية </a:t>
            </a:r>
            <a:r>
              <a:rPr lang="ar-EG" b="1" dirty="0">
                <a:solidFill>
                  <a:srgbClr val="00B0F0"/>
                </a:solidFill>
                <a:latin typeface="Alexandria" charset="0"/>
                <a:cs typeface="Alexandria" charset="0"/>
              </a:rPr>
              <a:t>استراتيجية تسويق </a:t>
            </a:r>
            <a:r>
              <a:rPr lang="en-US" b="1" dirty="0" smtClean="0">
                <a:solidFill>
                  <a:srgbClr val="00B0F0"/>
                </a:solidFill>
                <a:latin typeface="Alexandria" charset="0"/>
                <a:cs typeface="Alexandria" charset="0"/>
              </a:rPr>
              <a:t>Inbound</a:t>
            </a:r>
            <a:endParaRPr lang="en-US"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smtClean="0">
                <a:solidFill>
                  <a:schemeClr val="bg1"/>
                </a:solidFill>
                <a:latin typeface="Alexandria" charset="0"/>
                <a:cs typeface="Alexandria" charset="0"/>
              </a:rPr>
              <a:t>Lecture</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0213"/>
    </mc:Choice>
    <mc:Fallback xmlns="">
      <p:transition spd="slow" advTm="302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3"/>
            <a:ext cx="3385475" cy="248847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محتويات المحاضرة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p:cNvSpPr txBox="1"/>
          <p:nvPr/>
        </p:nvSpPr>
        <p:spPr>
          <a:xfrm>
            <a:off x="4390680" y="1666802"/>
            <a:ext cx="7490145" cy="5170646"/>
          </a:xfrm>
          <a:prstGeom prst="rect">
            <a:avLst/>
          </a:prstGeom>
          <a:noFill/>
        </p:spPr>
        <p:txBody>
          <a:bodyPr wrap="square" rtlCol="0">
            <a:spAutoFit/>
          </a:bodyPr>
          <a:lstStyle/>
          <a:p>
            <a:pPr marL="457200" indent="-457200" algn="r" rtl="1">
              <a:lnSpc>
                <a:spcPct val="150000"/>
              </a:lnSpc>
              <a:buFont typeface="+mj-lt"/>
              <a:buAutoNum type="arabicPeriod"/>
            </a:pPr>
            <a:r>
              <a:rPr lang="ar-EG" sz="2000" dirty="0">
                <a:cs typeface="+mj-cs"/>
              </a:rPr>
              <a:t>تمهيد</a:t>
            </a:r>
            <a:r>
              <a:rPr lang="ar-EG" sz="2000" dirty="0" smtClean="0">
                <a:cs typeface="+mj-cs"/>
              </a:rPr>
              <a:t>.</a:t>
            </a:r>
          </a:p>
          <a:p>
            <a:pPr marL="457200" indent="-457200" algn="r" rtl="1">
              <a:lnSpc>
                <a:spcPct val="150000"/>
              </a:lnSpc>
              <a:buFont typeface="+mj-lt"/>
              <a:buAutoNum type="arabicPeriod"/>
            </a:pPr>
            <a:r>
              <a:rPr lang="ar-EG" sz="2000" dirty="0">
                <a:cs typeface="+mj-cs"/>
              </a:rPr>
              <a:t>ماهية استراتيجية تسويق </a:t>
            </a:r>
            <a:r>
              <a:rPr lang="en-US" sz="2000" dirty="0" smtClean="0">
                <a:cs typeface="+mj-cs"/>
              </a:rPr>
              <a:t>Outbound</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خصائص استراتيجية تسويق </a:t>
            </a:r>
            <a:r>
              <a:rPr lang="en-US" sz="2000" dirty="0" smtClean="0">
                <a:cs typeface="+mj-cs"/>
              </a:rPr>
              <a:t>Outbound</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مميزات استراتيجية تسويق </a:t>
            </a:r>
            <a:r>
              <a:rPr lang="en-US" sz="2000" dirty="0" smtClean="0">
                <a:cs typeface="+mj-cs"/>
              </a:rPr>
              <a:t>Outbound</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عيوب استراتيجية تسويق </a:t>
            </a:r>
            <a:r>
              <a:rPr lang="en-US" sz="2000" dirty="0" smtClean="0">
                <a:cs typeface="+mj-cs"/>
              </a:rPr>
              <a:t>Outbound</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ماهية استراتيجية تسويق </a:t>
            </a:r>
            <a:r>
              <a:rPr lang="en-US" sz="2000" dirty="0" smtClean="0">
                <a:cs typeface="+mj-cs"/>
              </a:rPr>
              <a:t>Inbound</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خصائص استراتيجية تسويق </a:t>
            </a:r>
            <a:r>
              <a:rPr lang="en-US" sz="2000" dirty="0" smtClean="0">
                <a:cs typeface="+mj-cs"/>
              </a:rPr>
              <a:t>Inbound</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مميزات استراتيجية تسويق </a:t>
            </a:r>
            <a:r>
              <a:rPr lang="en-US" sz="2000" dirty="0" smtClean="0">
                <a:cs typeface="+mj-cs"/>
              </a:rPr>
              <a:t>Inbound</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عيوب استراتيجية تسويق </a:t>
            </a:r>
            <a:r>
              <a:rPr lang="en-US" sz="2000" dirty="0" smtClean="0">
                <a:cs typeface="+mj-cs"/>
              </a:rPr>
              <a:t>Inbound</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smtClean="0">
                <a:cs typeface="+mj-cs"/>
              </a:rPr>
              <a:t>خاتمة.</a:t>
            </a:r>
            <a:endParaRPr lang="ar-EG" sz="2000" dirty="0">
              <a:cs typeface="+mj-cs"/>
            </a:endParaRPr>
          </a:p>
          <a:p>
            <a:pPr algn="r" rtl="1">
              <a:lnSpc>
                <a:spcPct val="150000"/>
              </a:lnSpc>
            </a:pPr>
            <a:endParaRPr lang="ar-EG" sz="2000" dirty="0">
              <a:cs typeface="+mj-cs"/>
            </a:endParaRPr>
          </a:p>
        </p:txBody>
      </p:sp>
    </p:spTree>
  </p:cSld>
  <p:clrMapOvr>
    <a:masterClrMapping/>
  </p:clrMapOvr>
  <mc:AlternateContent xmlns:mc="http://schemas.openxmlformats.org/markup-compatibility/2006" xmlns:p14="http://schemas.microsoft.com/office/powerpoint/2010/main">
    <mc:Choice Requires="p14">
      <p:transition spd="slow" p14:dur="2000" advTm="56202"/>
    </mc:Choice>
    <mc:Fallback xmlns="">
      <p:transition spd="slow" advTm="56202"/>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3"/>
            <a:ext cx="3385475" cy="248847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تمهيد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680923"/>
            <a:ext cx="8309245" cy="2285241"/>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1900" dirty="0" smtClean="0">
                <a:latin typeface="Times New Roman" pitchFamily="18" charset="0"/>
                <a:cs typeface="Times New Roman" pitchFamily="18" charset="0"/>
              </a:rPr>
              <a:t>يُعد تسويق </a:t>
            </a:r>
            <a:r>
              <a:rPr lang="en-US" sz="1900" dirty="0" smtClean="0">
                <a:latin typeface="Times New Roman" pitchFamily="18" charset="0"/>
                <a:cs typeface="Times New Roman" pitchFamily="18" charset="0"/>
              </a:rPr>
              <a:t>Outbound</a:t>
            </a:r>
            <a:r>
              <a:rPr lang="ar-EG" sz="1900" dirty="0" smtClean="0">
                <a:latin typeface="Times New Roman" pitchFamily="18" charset="0"/>
                <a:cs typeface="Times New Roman" pitchFamily="18" charset="0"/>
              </a:rPr>
              <a:t> </a:t>
            </a:r>
            <a:r>
              <a:rPr lang="ar-EG" sz="1900" dirty="0">
                <a:latin typeface="Times New Roman" pitchFamily="18" charset="0"/>
                <a:cs typeface="Times New Roman" pitchFamily="18" charset="0"/>
              </a:rPr>
              <a:t>هو أسلوب تسويق تقليدي حيث تبدأ الشركة المحادثة وترسل رسالتها إلى جمهور واسع. </a:t>
            </a:r>
            <a:r>
              <a:rPr lang="ar-EG" sz="1900" dirty="0" smtClean="0">
                <a:latin typeface="Times New Roman" pitchFamily="18" charset="0"/>
                <a:cs typeface="Times New Roman" pitchFamily="18" charset="0"/>
              </a:rPr>
              <a:t>حيث تركز </a:t>
            </a:r>
            <a:r>
              <a:rPr lang="ar-EG" sz="1900" dirty="0">
                <a:latin typeface="Times New Roman" pitchFamily="18" charset="0"/>
                <a:cs typeface="Times New Roman" pitchFamily="18" charset="0"/>
              </a:rPr>
              <a:t>هذه الإستراتيجية على الوصول إلى العملاء المحتملين من خلال قنوات مختلفة مثل الإعلانات التلفزيونية والإذاعية والإعلانات المطبوعة </a:t>
            </a:r>
            <a:r>
              <a:rPr lang="ar-EG" sz="1900" dirty="0" smtClean="0">
                <a:latin typeface="Times New Roman" pitchFamily="18" charset="0"/>
                <a:cs typeface="Times New Roman" pitchFamily="18" charset="0"/>
              </a:rPr>
              <a:t>والمكالمات والبريد.</a:t>
            </a:r>
          </a:p>
          <a:p>
            <a:pPr marL="342900" indent="-342900" algn="just" rtl="1">
              <a:lnSpc>
                <a:spcPct val="150000"/>
              </a:lnSpc>
              <a:buFont typeface="Wingdings" pitchFamily="2" charset="2"/>
              <a:buChar char="Ø"/>
            </a:pPr>
            <a:r>
              <a:rPr lang="ar-EG" sz="1900" dirty="0" smtClean="0">
                <a:latin typeface="Times New Roman" pitchFamily="18" charset="0"/>
                <a:cs typeface="Times New Roman" pitchFamily="18" charset="0"/>
              </a:rPr>
              <a:t>كما أن تسويق </a:t>
            </a:r>
            <a:r>
              <a:rPr lang="en-US" sz="1900" dirty="0" smtClean="0">
                <a:latin typeface="Times New Roman" pitchFamily="18" charset="0"/>
                <a:cs typeface="Times New Roman" pitchFamily="18" charset="0"/>
              </a:rPr>
              <a:t>Inbound</a:t>
            </a:r>
            <a:r>
              <a:rPr lang="ar-EG" sz="1900" dirty="0" smtClean="0">
                <a:latin typeface="Times New Roman" pitchFamily="18" charset="0"/>
                <a:cs typeface="Times New Roman" pitchFamily="18" charset="0"/>
              </a:rPr>
              <a:t> </a:t>
            </a:r>
            <a:r>
              <a:rPr lang="ar-EG" sz="1900" dirty="0">
                <a:latin typeface="Times New Roman" pitchFamily="18" charset="0"/>
                <a:cs typeface="Times New Roman" pitchFamily="18" charset="0"/>
              </a:rPr>
              <a:t>هو استراتيجية تركز على جذب العملاء من خلال المحتوى ذي الصلة والمفيد، بدلاً من </a:t>
            </a:r>
            <a:r>
              <a:rPr lang="ar-EG" sz="1900" dirty="0" smtClean="0">
                <a:latin typeface="Times New Roman" pitchFamily="18" charset="0"/>
                <a:cs typeface="Times New Roman" pitchFamily="18" charset="0"/>
              </a:rPr>
              <a:t>مخاطبتهم </a:t>
            </a:r>
            <a:r>
              <a:rPr lang="ar-EG" sz="1900" dirty="0">
                <a:latin typeface="Times New Roman" pitchFamily="18" charset="0"/>
                <a:cs typeface="Times New Roman" pitchFamily="18" charset="0"/>
              </a:rPr>
              <a:t>بالإعلانات التقليدية. </a:t>
            </a:r>
          </a:p>
        </p:txBody>
      </p:sp>
    </p:spTree>
    <p:extLst>
      <p:ext uri="{BB962C8B-B14F-4D97-AF65-F5344CB8AC3E}">
        <p14:creationId xmlns:p14="http://schemas.microsoft.com/office/powerpoint/2010/main" val="3430746560"/>
      </p:ext>
    </p:extLst>
  </p:cSld>
  <p:clrMapOvr>
    <a:masterClrMapping/>
  </p:clrMapOvr>
  <mc:AlternateContent xmlns:mc="http://schemas.openxmlformats.org/markup-compatibility/2006" xmlns:p14="http://schemas.microsoft.com/office/powerpoint/2010/main">
    <mc:Choice Requires="p14">
      <p:transition spd="slow" p14:dur="2000" advTm="243561"/>
    </mc:Choice>
    <mc:Fallback xmlns="">
      <p:transition spd="slow" advTm="243561"/>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17695"/>
            <a:ext cx="9931780" cy="4616356"/>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346950" y="1159666"/>
            <a:ext cx="4827530"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ماهية </a:t>
            </a:r>
            <a:r>
              <a:rPr lang="ar-EG" b="1" dirty="0" smtClean="0">
                <a:solidFill>
                  <a:srgbClr val="00B0F0"/>
                </a:solidFill>
                <a:latin typeface="Alexandria" charset="0"/>
                <a:cs typeface="Alexandria" charset="0"/>
              </a:rPr>
              <a:t>استراتيجية تسويق </a:t>
            </a:r>
            <a:r>
              <a:rPr lang="en-US" b="1" dirty="0" smtClean="0">
                <a:solidFill>
                  <a:srgbClr val="00B0F0"/>
                </a:solidFill>
                <a:latin typeface="Alexandria" charset="0"/>
                <a:cs typeface="Alexandria" charset="0"/>
              </a:rPr>
              <a:t>Outbound</a:t>
            </a:r>
            <a:endParaRPr lang="en-US"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smtClean="0">
                <a:solidFill>
                  <a:schemeClr val="bg1"/>
                </a:solidFill>
                <a:latin typeface="Alexandria" charset="0"/>
                <a:cs typeface="Alexandria" charset="0"/>
              </a:rPr>
              <a:t>Lecture</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51471830"/>
      </p:ext>
    </p:extLst>
  </p:cSld>
  <p:clrMapOvr>
    <a:masterClrMapping/>
  </p:clrMapOvr>
  <mc:AlternateContent xmlns:mc="http://schemas.openxmlformats.org/markup-compatibility/2006" xmlns:p14="http://schemas.microsoft.com/office/powerpoint/2010/main">
    <mc:Choice Requires="p14">
      <p:transition spd="slow" p14:dur="2000" advTm="23361"/>
    </mc:Choice>
    <mc:Fallback xmlns="">
      <p:transition spd="slow" advTm="2336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0" y="1345499"/>
            <a:ext cx="3390154" cy="22139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2031325"/>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dirty="0" smtClean="0">
                <a:latin typeface="Times New Roman" pitchFamily="18" charset="0"/>
                <a:cs typeface="Times New Roman" pitchFamily="18" charset="0"/>
              </a:rPr>
              <a:t>تُعد استراتيجية تسويق </a:t>
            </a:r>
            <a:r>
              <a:rPr lang="en-US" sz="2100" dirty="0" smtClean="0">
                <a:latin typeface="Times New Roman" pitchFamily="18" charset="0"/>
                <a:cs typeface="Times New Roman" pitchFamily="18" charset="0"/>
              </a:rPr>
              <a:t>Outbound</a:t>
            </a:r>
            <a:r>
              <a:rPr lang="ar-EG" sz="2100" dirty="0" smtClean="0">
                <a:latin typeface="Times New Roman" pitchFamily="18" charset="0"/>
                <a:cs typeface="Times New Roman" pitchFamily="18" charset="0"/>
              </a:rPr>
              <a:t> هي </a:t>
            </a:r>
            <a:r>
              <a:rPr lang="ar-EG" sz="2100" dirty="0">
                <a:latin typeface="Times New Roman" pitchFamily="18" charset="0"/>
                <a:cs typeface="Times New Roman" pitchFamily="18" charset="0"/>
              </a:rPr>
              <a:t>استراتيجية تسويق تقليدية حيث تبدأ الشركة المحادثة وترسل </a:t>
            </a:r>
            <a:r>
              <a:rPr lang="ar-EG" sz="2100" dirty="0" smtClean="0">
                <a:latin typeface="Times New Roman" pitchFamily="18" charset="0"/>
                <a:cs typeface="Times New Roman" pitchFamily="18" charset="0"/>
              </a:rPr>
              <a:t>رسائلها </a:t>
            </a:r>
            <a:r>
              <a:rPr lang="ar-EG" sz="2100" dirty="0">
                <a:latin typeface="Times New Roman" pitchFamily="18" charset="0"/>
                <a:cs typeface="Times New Roman" pitchFamily="18" charset="0"/>
              </a:rPr>
              <a:t>إلى الجمهور. </a:t>
            </a:r>
            <a:r>
              <a:rPr lang="ar-EG" sz="2100" dirty="0" smtClean="0">
                <a:latin typeface="Times New Roman" pitchFamily="18" charset="0"/>
                <a:cs typeface="Times New Roman" pitchFamily="18" charset="0"/>
              </a:rPr>
              <a:t>حيث يتضمن </a:t>
            </a:r>
            <a:r>
              <a:rPr lang="ar-EG" sz="2100" dirty="0">
                <a:latin typeface="Times New Roman" pitchFamily="18" charset="0"/>
                <a:cs typeface="Times New Roman" pitchFamily="18" charset="0"/>
              </a:rPr>
              <a:t>إرسال رسالة إلى عدد كبير من الجمهور، سواء كانوا مهتمين بها أم لا. </a:t>
            </a:r>
            <a:r>
              <a:rPr lang="ar-EG" sz="2100" dirty="0" smtClean="0">
                <a:latin typeface="Times New Roman" pitchFamily="18" charset="0"/>
                <a:cs typeface="Times New Roman" pitchFamily="18" charset="0"/>
              </a:rPr>
              <a:t>حيث تتضمن </a:t>
            </a:r>
            <a:r>
              <a:rPr lang="ar-EG" sz="2100" dirty="0">
                <a:latin typeface="Times New Roman" pitchFamily="18" charset="0"/>
                <a:cs typeface="Times New Roman" pitchFamily="18" charset="0"/>
              </a:rPr>
              <a:t>أساليب التسويق الخارجي أساليب مثل الإعلانات التلفزيونية والإذاعية والإعلانات المطبوعة </a:t>
            </a:r>
            <a:r>
              <a:rPr lang="ar-EG" sz="2100" dirty="0" smtClean="0">
                <a:latin typeface="Times New Roman" pitchFamily="18" charset="0"/>
                <a:cs typeface="Times New Roman" pitchFamily="18" charset="0"/>
              </a:rPr>
              <a:t>والبريد.</a:t>
            </a:r>
            <a:endParaRPr lang="ar-EG" sz="2100" dirty="0">
              <a:latin typeface="Times New Roman" pitchFamily="18" charset="0"/>
              <a:cs typeface="Times New Roman" pitchFamily="18" charset="0"/>
            </a:endParaRPr>
          </a:p>
        </p:txBody>
      </p:sp>
      <p:sp>
        <p:nvSpPr>
          <p:cNvPr id="14" name="TextBox 13"/>
          <p:cNvSpPr txBox="1"/>
          <p:nvPr/>
        </p:nvSpPr>
        <p:spPr>
          <a:xfrm>
            <a:off x="3721705" y="1347700"/>
            <a:ext cx="4827530"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ماهية استراتيجية تسويق </a:t>
            </a:r>
            <a:r>
              <a:rPr lang="en-US" b="1" dirty="0">
                <a:solidFill>
                  <a:srgbClr val="00B0F0"/>
                </a:solidFill>
                <a:latin typeface="Alexandria" charset="0"/>
                <a:cs typeface="Alexandria" charset="0"/>
              </a:rPr>
              <a:t>Outbound</a:t>
            </a:r>
          </a:p>
        </p:txBody>
      </p:sp>
    </p:spTree>
    <p:extLst>
      <p:ext uri="{BB962C8B-B14F-4D97-AF65-F5344CB8AC3E}">
        <p14:creationId xmlns:p14="http://schemas.microsoft.com/office/powerpoint/2010/main" val="2933178117"/>
      </p:ext>
    </p:extLst>
  </p:cSld>
  <p:clrMapOvr>
    <a:masterClrMapping/>
  </p:clrMapOvr>
  <mc:AlternateContent xmlns:mc="http://schemas.openxmlformats.org/markup-compatibility/2006" xmlns:p14="http://schemas.microsoft.com/office/powerpoint/2010/main">
    <mc:Choice Requires="p14">
      <p:transition spd="slow" p14:dur="2000" advTm="218763"/>
    </mc:Choice>
    <mc:Fallback xmlns="">
      <p:transition spd="slow" advTm="218763"/>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0" y="1345499"/>
            <a:ext cx="3390154" cy="22139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2031325"/>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dirty="0">
                <a:latin typeface="Times New Roman" pitchFamily="18" charset="0"/>
                <a:cs typeface="Times New Roman" pitchFamily="18" charset="0"/>
              </a:rPr>
              <a:t>غالبًا ما يتناقض هذا النهج مع استراتيجيات </a:t>
            </a:r>
            <a:r>
              <a:rPr lang="ar-EG" sz="2100" dirty="0" smtClean="0">
                <a:latin typeface="Times New Roman" pitchFamily="18" charset="0"/>
                <a:cs typeface="Times New Roman" pitchFamily="18" charset="0"/>
              </a:rPr>
              <a:t>تسويق </a:t>
            </a:r>
            <a:r>
              <a:rPr lang="en-US" sz="2100" dirty="0" smtClean="0">
                <a:latin typeface="Times New Roman" pitchFamily="18" charset="0"/>
                <a:cs typeface="Times New Roman" pitchFamily="18" charset="0"/>
              </a:rPr>
              <a:t>Inbound</a:t>
            </a:r>
            <a:r>
              <a:rPr lang="ar-EG" sz="2100" dirty="0" smtClean="0">
                <a:latin typeface="Times New Roman" pitchFamily="18" charset="0"/>
                <a:cs typeface="Times New Roman" pitchFamily="18" charset="0"/>
              </a:rPr>
              <a:t> </a:t>
            </a:r>
            <a:r>
              <a:rPr lang="ar-EG" sz="2100" dirty="0">
                <a:latin typeface="Times New Roman" pitchFamily="18" charset="0"/>
                <a:cs typeface="Times New Roman" pitchFamily="18" charset="0"/>
              </a:rPr>
              <a:t>حيث ينصب التركيز على جذب العملاء من خلال المحتوى ذي الصلة والمفيد. في حين أن تسويق </a:t>
            </a:r>
            <a:r>
              <a:rPr lang="en-US" sz="2100" dirty="0">
                <a:latin typeface="Times New Roman" pitchFamily="18" charset="0"/>
                <a:cs typeface="Times New Roman" pitchFamily="18" charset="0"/>
              </a:rPr>
              <a:t>Outbound</a:t>
            </a:r>
            <a:r>
              <a:rPr lang="ar-EG" sz="2100" dirty="0" smtClean="0">
                <a:latin typeface="Times New Roman" pitchFamily="18" charset="0"/>
                <a:cs typeface="Times New Roman" pitchFamily="18" charset="0"/>
              </a:rPr>
              <a:t> لا </a:t>
            </a:r>
            <a:r>
              <a:rPr lang="ar-EG" sz="2100" dirty="0">
                <a:latin typeface="Times New Roman" pitchFamily="18" charset="0"/>
                <a:cs typeface="Times New Roman" pitchFamily="18" charset="0"/>
              </a:rPr>
              <a:t>يزال فعالاً في مواقف معينة، فإن العديد من الشركات تتجه بشكل متزايد نحو </a:t>
            </a:r>
            <a:r>
              <a:rPr lang="ar-EG" sz="2100" dirty="0" smtClean="0">
                <a:latin typeface="Times New Roman" pitchFamily="18" charset="0"/>
                <a:cs typeface="Times New Roman" pitchFamily="18" charset="0"/>
              </a:rPr>
              <a:t>تسويق </a:t>
            </a:r>
            <a:r>
              <a:rPr lang="en-US" sz="2100" dirty="0" smtClean="0">
                <a:latin typeface="Times New Roman" pitchFamily="18" charset="0"/>
                <a:cs typeface="Times New Roman" pitchFamily="18" charset="0"/>
              </a:rPr>
              <a:t>Inbound</a:t>
            </a:r>
            <a:r>
              <a:rPr lang="ar-EG" sz="2100" dirty="0" smtClean="0">
                <a:latin typeface="Times New Roman" pitchFamily="18" charset="0"/>
                <a:cs typeface="Times New Roman" pitchFamily="18" charset="0"/>
              </a:rPr>
              <a:t> </a:t>
            </a:r>
            <a:r>
              <a:rPr lang="ar-EG" sz="2100" dirty="0">
                <a:latin typeface="Times New Roman" pitchFamily="18" charset="0"/>
                <a:cs typeface="Times New Roman" pitchFamily="18" charset="0"/>
              </a:rPr>
              <a:t>لأنه يميل إلى أن يكون أكثر تركيزًا على العملاء ويركز على بناء </a:t>
            </a:r>
            <a:r>
              <a:rPr lang="ar-EG" sz="2100" dirty="0" smtClean="0">
                <a:latin typeface="Times New Roman" pitchFamily="18" charset="0"/>
                <a:cs typeface="Times New Roman" pitchFamily="18" charset="0"/>
              </a:rPr>
              <a:t>العلاقات.</a:t>
            </a:r>
            <a:endParaRPr lang="ar-EG" sz="2100" dirty="0">
              <a:latin typeface="Times New Roman" pitchFamily="18" charset="0"/>
              <a:cs typeface="Times New Roman" pitchFamily="18" charset="0"/>
            </a:endParaRPr>
          </a:p>
        </p:txBody>
      </p:sp>
      <p:sp>
        <p:nvSpPr>
          <p:cNvPr id="13" name="TextBox 12"/>
          <p:cNvSpPr txBox="1"/>
          <p:nvPr/>
        </p:nvSpPr>
        <p:spPr>
          <a:xfrm>
            <a:off x="3721705" y="1347700"/>
            <a:ext cx="4827530"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ماهية استراتيجية تسويق </a:t>
            </a:r>
            <a:r>
              <a:rPr lang="en-US" b="1" dirty="0">
                <a:solidFill>
                  <a:srgbClr val="00B0F0"/>
                </a:solidFill>
                <a:latin typeface="Alexandria" charset="0"/>
                <a:cs typeface="Alexandria" charset="0"/>
              </a:rPr>
              <a:t>Outbound</a:t>
            </a:r>
          </a:p>
        </p:txBody>
      </p:sp>
    </p:spTree>
    <p:extLst>
      <p:ext uri="{BB962C8B-B14F-4D97-AF65-F5344CB8AC3E}">
        <p14:creationId xmlns:p14="http://schemas.microsoft.com/office/powerpoint/2010/main" val="2894949167"/>
      </p:ext>
    </p:extLst>
  </p:cSld>
  <p:clrMapOvr>
    <a:masterClrMapping/>
  </p:clrMapOvr>
  <mc:AlternateContent xmlns:mc="http://schemas.openxmlformats.org/markup-compatibility/2006" xmlns:p14="http://schemas.microsoft.com/office/powerpoint/2010/main">
    <mc:Choice Requires="p14">
      <p:transition spd="slow" p14:dur="2000" advTm="127000"/>
    </mc:Choice>
    <mc:Fallback xmlns="">
      <p:transition spd="slow" advTm="12700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0" y="1345499"/>
            <a:ext cx="3390154" cy="22139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067010"/>
            <a:ext cx="8309245" cy="1003736"/>
          </a:xfrm>
          <a:prstGeom prst="rect">
            <a:avLst/>
          </a:prstGeom>
          <a:noFill/>
        </p:spPr>
        <p:txBody>
          <a:bodyPr wrap="square" rtlCol="0">
            <a:spAutoFit/>
          </a:bodyPr>
          <a:lstStyle/>
          <a:p>
            <a:pPr marL="342900" indent="-342900" algn="r" rtl="1">
              <a:lnSpc>
                <a:spcPct val="150000"/>
              </a:lnSpc>
              <a:buFont typeface="Wingdings" pitchFamily="2" charset="2"/>
              <a:buChar char="Ø"/>
            </a:pPr>
            <a:r>
              <a:rPr lang="ar-EG" sz="2100" u="sng" dirty="0" smtClean="0">
                <a:latin typeface="Times New Roman" pitchFamily="18" charset="0"/>
                <a:cs typeface="Times New Roman" pitchFamily="18" charset="0"/>
              </a:rPr>
              <a:t>أمثلة عملية عن </a:t>
            </a:r>
            <a:r>
              <a:rPr lang="ar-EG" sz="2100" u="sng" dirty="0">
                <a:latin typeface="Times New Roman" pitchFamily="18" charset="0"/>
                <a:cs typeface="Times New Roman" pitchFamily="18" charset="0"/>
              </a:rPr>
              <a:t>استراتيجية </a:t>
            </a:r>
            <a:r>
              <a:rPr lang="ar-EG" sz="2100" u="sng" dirty="0" smtClean="0">
                <a:latin typeface="Times New Roman" pitchFamily="18" charset="0"/>
                <a:cs typeface="Times New Roman" pitchFamily="18" charset="0"/>
              </a:rPr>
              <a:t>تسويق </a:t>
            </a:r>
            <a:r>
              <a:rPr lang="en-US" sz="2100" u="sng" dirty="0" smtClean="0">
                <a:latin typeface="Times New Roman" pitchFamily="18" charset="0"/>
                <a:cs typeface="Times New Roman" pitchFamily="18" charset="0"/>
              </a:rPr>
              <a:t>Outbound </a:t>
            </a:r>
            <a:r>
              <a:rPr lang="ar-EG" sz="2100" u="sng" dirty="0" smtClean="0">
                <a:latin typeface="Times New Roman" pitchFamily="18" charset="0"/>
                <a:cs typeface="Times New Roman" pitchFamily="18" charset="0"/>
              </a:rPr>
              <a:t> </a:t>
            </a:r>
            <a:r>
              <a:rPr lang="ar-EG" sz="2100" u="sng" dirty="0">
                <a:latin typeface="Times New Roman" pitchFamily="18" charset="0"/>
                <a:cs typeface="Times New Roman" pitchFamily="18" charset="0"/>
              </a:rPr>
              <a:t>:</a:t>
            </a:r>
            <a:endParaRPr lang="en-US" sz="2100" u="sng" dirty="0">
              <a:latin typeface="Times New Roman" pitchFamily="18" charset="0"/>
              <a:cs typeface="Times New Roman" pitchFamily="18" charset="0"/>
            </a:endParaRPr>
          </a:p>
          <a:p>
            <a:pPr marL="342900" indent="-342900" algn="just" rtl="1">
              <a:lnSpc>
                <a:spcPct val="150000"/>
              </a:lnSpc>
              <a:buFont typeface="Arial" pitchFamily="34" charset="0"/>
              <a:buChar char="•"/>
            </a:pPr>
            <a:endParaRPr lang="ar-EG" sz="2100" dirty="0">
              <a:latin typeface="Times New Roman" pitchFamily="18" charset="0"/>
              <a:cs typeface="Times New Roman" pitchFamily="18" charset="0"/>
            </a:endParaRPr>
          </a:p>
        </p:txBody>
      </p:sp>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0800000" flipH="1" flipV="1">
            <a:off x="7810802" y="2674961"/>
            <a:ext cx="3939919" cy="228094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1" name="TextBox 10"/>
          <p:cNvSpPr txBox="1"/>
          <p:nvPr/>
        </p:nvSpPr>
        <p:spPr>
          <a:xfrm>
            <a:off x="7382108" y="5067880"/>
            <a:ext cx="4788557" cy="584775"/>
          </a:xfrm>
          <a:prstGeom prst="rect">
            <a:avLst/>
          </a:prstGeom>
          <a:noFill/>
        </p:spPr>
        <p:txBody>
          <a:bodyPr wrap="square" rtlCol="0">
            <a:spAutoFit/>
          </a:bodyPr>
          <a:lstStyle/>
          <a:p>
            <a:pPr algn="ctr" rtl="1"/>
            <a:r>
              <a:rPr lang="ar-EG" sz="1600" b="1" u="sng" dirty="0" smtClean="0"/>
              <a:t>استراتيجية تسويق </a:t>
            </a:r>
            <a:r>
              <a:rPr lang="en-US" sz="1600" b="1" u="sng" dirty="0" smtClean="0"/>
              <a:t>Outbound</a:t>
            </a:r>
            <a:r>
              <a:rPr lang="ar-EG" sz="1600" b="1" u="sng" dirty="0" smtClean="0"/>
              <a:t> لحملة </a:t>
            </a:r>
          </a:p>
          <a:p>
            <a:pPr algn="ctr" rtl="1"/>
            <a:r>
              <a:rPr lang="ar-EG" sz="1600" b="1" u="sng" dirty="0" smtClean="0"/>
              <a:t>مؤسسة مجدى يعقوب </a:t>
            </a:r>
            <a:endParaRPr lang="en-US" b="1" u="sng" dirty="0"/>
          </a:p>
        </p:txBody>
      </p:sp>
      <p:sp>
        <p:nvSpPr>
          <p:cNvPr id="20" name="TextBox 19"/>
          <p:cNvSpPr txBox="1"/>
          <p:nvPr/>
        </p:nvSpPr>
        <p:spPr>
          <a:xfrm>
            <a:off x="7485968" y="5606488"/>
            <a:ext cx="4706032" cy="338554"/>
          </a:xfrm>
          <a:prstGeom prst="rect">
            <a:avLst/>
          </a:prstGeom>
          <a:noFill/>
        </p:spPr>
        <p:txBody>
          <a:bodyPr wrap="square" rtlCol="0">
            <a:spAutoFit/>
          </a:bodyPr>
          <a:lstStyle/>
          <a:p>
            <a:pPr algn="ctr" rtl="1"/>
            <a:r>
              <a:rPr lang="en-US" sz="1600" b="1" dirty="0">
                <a:hlinkClick r:id="rId6"/>
              </a:rPr>
              <a:t>https://</a:t>
            </a:r>
            <a:r>
              <a:rPr lang="en-US" sz="1600" b="1" dirty="0" smtClean="0">
                <a:hlinkClick r:id="rId6"/>
              </a:rPr>
              <a:t>www.youtube.com/watch?v=w_wAmNiEg8I</a:t>
            </a:r>
            <a:r>
              <a:rPr lang="en-US" sz="1600" b="1" dirty="0" smtClean="0"/>
              <a:t> </a:t>
            </a:r>
            <a:endParaRPr lang="en-US" sz="1600" b="1" dirty="0"/>
          </a:p>
        </p:txBody>
      </p:sp>
      <p:sp>
        <p:nvSpPr>
          <p:cNvPr id="18" name="TextBox 17"/>
          <p:cNvSpPr txBox="1"/>
          <p:nvPr/>
        </p:nvSpPr>
        <p:spPr>
          <a:xfrm>
            <a:off x="3721705" y="1347700"/>
            <a:ext cx="4827530"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ماهية استراتيجية تسويق </a:t>
            </a:r>
            <a:r>
              <a:rPr lang="en-US" b="1" dirty="0">
                <a:solidFill>
                  <a:srgbClr val="00B0F0"/>
                </a:solidFill>
                <a:latin typeface="Alexandria" charset="0"/>
                <a:cs typeface="Alexandria" charset="0"/>
              </a:rPr>
              <a:t>Outbound</a:t>
            </a:r>
          </a:p>
        </p:txBody>
      </p:sp>
      <p:pic>
        <p:nvPicPr>
          <p:cNvPr id="21" name="Picture 2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10800000" flipH="1" flipV="1">
            <a:off x="3574676" y="2674961"/>
            <a:ext cx="3911292" cy="228094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2" name="TextBox 21"/>
          <p:cNvSpPr txBox="1"/>
          <p:nvPr/>
        </p:nvSpPr>
        <p:spPr>
          <a:xfrm>
            <a:off x="3289110" y="5606488"/>
            <a:ext cx="4285397" cy="584775"/>
          </a:xfrm>
          <a:prstGeom prst="rect">
            <a:avLst/>
          </a:prstGeom>
          <a:noFill/>
        </p:spPr>
        <p:txBody>
          <a:bodyPr wrap="square" rtlCol="0">
            <a:spAutoFit/>
          </a:bodyPr>
          <a:lstStyle/>
          <a:p>
            <a:pPr algn="ctr" rtl="1"/>
            <a:r>
              <a:rPr lang="en-US" sz="1600" b="1" dirty="0" smtClean="0">
                <a:hlinkClick r:id="rId8"/>
              </a:rPr>
              <a:t>https://www.youtube.com/watch?v=e_N0tx7YG</a:t>
            </a:r>
            <a:r>
              <a:rPr lang="ar-EG" sz="1600" b="1" dirty="0" smtClean="0"/>
              <a:t> </a:t>
            </a:r>
            <a:r>
              <a:rPr lang="en-US" sz="1600" b="1" dirty="0" smtClean="0"/>
              <a:t>3w</a:t>
            </a:r>
            <a:endParaRPr lang="en-US" sz="1600" b="1" dirty="0"/>
          </a:p>
        </p:txBody>
      </p:sp>
      <p:sp>
        <p:nvSpPr>
          <p:cNvPr id="25" name="TextBox 24"/>
          <p:cNvSpPr txBox="1"/>
          <p:nvPr/>
        </p:nvSpPr>
        <p:spPr>
          <a:xfrm>
            <a:off x="3289110" y="5067880"/>
            <a:ext cx="4788557" cy="584775"/>
          </a:xfrm>
          <a:prstGeom prst="rect">
            <a:avLst/>
          </a:prstGeom>
          <a:noFill/>
        </p:spPr>
        <p:txBody>
          <a:bodyPr wrap="square" rtlCol="0">
            <a:spAutoFit/>
          </a:bodyPr>
          <a:lstStyle/>
          <a:p>
            <a:pPr algn="ctr" rtl="1"/>
            <a:r>
              <a:rPr lang="ar-EG" sz="1600" b="1" u="sng" dirty="0" smtClean="0"/>
              <a:t>استراتيجية تسويق </a:t>
            </a:r>
            <a:r>
              <a:rPr lang="en-US" sz="1600" b="1" u="sng" dirty="0" smtClean="0"/>
              <a:t>Outbound</a:t>
            </a:r>
            <a:r>
              <a:rPr lang="ar-EG" sz="1600" b="1" u="sng" dirty="0" smtClean="0"/>
              <a:t> لحملة </a:t>
            </a:r>
          </a:p>
          <a:p>
            <a:pPr algn="ctr" rtl="1"/>
            <a:r>
              <a:rPr lang="ar-EG" sz="1600" b="1" u="sng" dirty="0" smtClean="0"/>
              <a:t>مستشفى 57357 </a:t>
            </a:r>
            <a:endParaRPr lang="en-US" b="1" u="sng" dirty="0"/>
          </a:p>
        </p:txBody>
      </p:sp>
    </p:spTree>
    <p:extLst>
      <p:ext uri="{BB962C8B-B14F-4D97-AF65-F5344CB8AC3E}">
        <p14:creationId xmlns:p14="http://schemas.microsoft.com/office/powerpoint/2010/main" val="2807888161"/>
      </p:ext>
    </p:extLst>
  </p:cSld>
  <p:clrMapOvr>
    <a:masterClrMapping/>
  </p:clrMapOvr>
  <mc:AlternateContent xmlns:mc="http://schemas.openxmlformats.org/markup-compatibility/2006" xmlns:p14="http://schemas.microsoft.com/office/powerpoint/2010/main">
    <mc:Choice Requires="p14">
      <p:transition spd="slow" p14:dur="2000" advTm="52870"/>
    </mc:Choice>
    <mc:Fallback xmlns="">
      <p:transition spd="slow" advTm="5287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17695"/>
            <a:ext cx="9931780" cy="4616356"/>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988395" y="1159666"/>
            <a:ext cx="3469504"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خصائص استراتيجية تسويق </a:t>
            </a:r>
            <a:r>
              <a:rPr lang="en-US" b="1" dirty="0" smtClean="0">
                <a:solidFill>
                  <a:srgbClr val="00B0F0"/>
                </a:solidFill>
                <a:latin typeface="Alexandria" charset="0"/>
                <a:cs typeface="Alexandria" charset="0"/>
              </a:rPr>
              <a:t>Outbound</a:t>
            </a:r>
            <a:endParaRPr lang="en-US"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smtClean="0">
                <a:solidFill>
                  <a:schemeClr val="bg1"/>
                </a:solidFill>
                <a:latin typeface="Alexandria" charset="0"/>
                <a:cs typeface="Alexandria" charset="0"/>
              </a:rPr>
              <a:t>Lecture</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62503245"/>
      </p:ext>
    </p:extLst>
  </p:cSld>
  <p:clrMapOvr>
    <a:masterClrMapping/>
  </p:clrMapOvr>
  <mc:AlternateContent xmlns:mc="http://schemas.openxmlformats.org/markup-compatibility/2006" xmlns:p14="http://schemas.microsoft.com/office/powerpoint/2010/main">
    <mc:Choice Requires="p14">
      <p:transition spd="slow" p14:dur="2000" advTm="15012"/>
    </mc:Choice>
    <mc:Fallback xmlns="">
      <p:transition spd="slow" advTm="150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0" y="1345499"/>
            <a:ext cx="3390154" cy="22139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3485570"/>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u="sng" dirty="0">
                <a:latin typeface="Times New Roman" pitchFamily="18" charset="0"/>
                <a:cs typeface="Times New Roman" pitchFamily="18" charset="0"/>
              </a:rPr>
              <a:t>خصائص استراتيجية تسويق </a:t>
            </a:r>
            <a:r>
              <a:rPr lang="en-US" sz="2100" u="sng" dirty="0" smtClean="0">
                <a:latin typeface="Times New Roman" pitchFamily="18" charset="0"/>
                <a:cs typeface="Times New Roman" pitchFamily="18" charset="0"/>
              </a:rPr>
              <a:t>Outbound</a:t>
            </a:r>
            <a:r>
              <a:rPr lang="ar-EG" sz="2100" u="sng" dirty="0" smtClean="0">
                <a:latin typeface="Times New Roman" pitchFamily="18" charset="0"/>
                <a:cs typeface="Times New Roman" pitchFamily="18" charset="0"/>
              </a:rPr>
              <a:t>:</a:t>
            </a:r>
            <a:endParaRPr lang="en-US" sz="2100" u="sng" dirty="0">
              <a:latin typeface="Times New Roman" pitchFamily="18" charset="0"/>
              <a:cs typeface="Times New Roman" pitchFamily="18" charset="0"/>
            </a:endParaRPr>
          </a:p>
          <a:p>
            <a:pPr marL="579437" indent="-457200" algn="just" rtl="1">
              <a:lnSpc>
                <a:spcPct val="150000"/>
              </a:lnSpc>
              <a:buFont typeface="+mj-lt"/>
              <a:buAutoNum type="arabicPeriod"/>
            </a:pPr>
            <a:r>
              <a:rPr lang="ar-EG" sz="2100" dirty="0">
                <a:latin typeface="Times New Roman" pitchFamily="18" charset="0"/>
                <a:cs typeface="Times New Roman" pitchFamily="18" charset="0"/>
              </a:rPr>
              <a:t>الاتصال أحادي </a:t>
            </a:r>
            <a:r>
              <a:rPr lang="ar-EG" sz="2100" dirty="0" smtClean="0">
                <a:latin typeface="Times New Roman" pitchFamily="18" charset="0"/>
                <a:cs typeface="Times New Roman" pitchFamily="18" charset="0"/>
              </a:rPr>
              <a:t>الاتجاه في </a:t>
            </a:r>
            <a:r>
              <a:rPr lang="ar-EG" sz="2100" dirty="0">
                <a:latin typeface="Times New Roman" pitchFamily="18" charset="0"/>
                <a:cs typeface="Times New Roman" pitchFamily="18" charset="0"/>
              </a:rPr>
              <a:t>تسويق </a:t>
            </a:r>
            <a:r>
              <a:rPr lang="en-US" sz="2100" dirty="0">
                <a:latin typeface="Times New Roman" pitchFamily="18" charset="0"/>
                <a:cs typeface="Times New Roman" pitchFamily="18" charset="0"/>
              </a:rPr>
              <a:t>Outbound</a:t>
            </a:r>
            <a:r>
              <a:rPr lang="ar-EG" sz="2100" dirty="0" smtClean="0">
                <a:latin typeface="Times New Roman" pitchFamily="18" charset="0"/>
                <a:cs typeface="Times New Roman" pitchFamily="18" charset="0"/>
              </a:rPr>
              <a:t>، حيث يكون </a:t>
            </a:r>
            <a:r>
              <a:rPr lang="ar-EG" sz="2100" dirty="0">
                <a:latin typeface="Times New Roman" pitchFamily="18" charset="0"/>
                <a:cs typeface="Times New Roman" pitchFamily="18" charset="0"/>
              </a:rPr>
              <a:t>الاتصال عادةً في اتجاه واحد، حيث تقوم الشركة بتوصيل </a:t>
            </a:r>
            <a:r>
              <a:rPr lang="ar-EG" sz="2100" dirty="0" smtClean="0">
                <a:latin typeface="Times New Roman" pitchFamily="18" charset="0"/>
                <a:cs typeface="Times New Roman" pitchFamily="18" charset="0"/>
              </a:rPr>
              <a:t>رسائلها </a:t>
            </a:r>
            <a:r>
              <a:rPr lang="ar-EG" sz="2100" dirty="0">
                <a:latin typeface="Times New Roman" pitchFamily="18" charset="0"/>
                <a:cs typeface="Times New Roman" pitchFamily="18" charset="0"/>
              </a:rPr>
              <a:t>إلى الجمهور من خلال قنوات مختلفة مثل الإعلانات التلفزيونية، وإعلانات الراديو، والإعلانات </a:t>
            </a:r>
            <a:r>
              <a:rPr lang="ar-EG" sz="2100" dirty="0" smtClean="0">
                <a:latin typeface="Times New Roman" pitchFamily="18" charset="0"/>
                <a:cs typeface="Times New Roman" pitchFamily="18" charset="0"/>
              </a:rPr>
              <a:t>المطبوعة، والبريد.</a:t>
            </a: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a:pPr>
            <a:r>
              <a:rPr lang="ar-EG" sz="2100" dirty="0" smtClean="0">
                <a:latin typeface="Times New Roman" pitchFamily="18" charset="0"/>
                <a:cs typeface="Times New Roman" pitchFamily="18" charset="0"/>
              </a:rPr>
              <a:t>تسويق شامل لأنه </a:t>
            </a:r>
            <a:r>
              <a:rPr lang="ar-EG" sz="2100" dirty="0">
                <a:latin typeface="Times New Roman" pitchFamily="18" charset="0"/>
                <a:cs typeface="Times New Roman" pitchFamily="18" charset="0"/>
              </a:rPr>
              <a:t>يستهدف </a:t>
            </a:r>
            <a:r>
              <a:rPr lang="ar-EG" sz="2100" dirty="0" smtClean="0">
                <a:latin typeface="Times New Roman" pitchFamily="18" charset="0"/>
                <a:cs typeface="Times New Roman" pitchFamily="18" charset="0"/>
              </a:rPr>
              <a:t>تسويق </a:t>
            </a:r>
            <a:r>
              <a:rPr lang="ar-EG" sz="2100" dirty="0">
                <a:latin typeface="Times New Roman" pitchFamily="18" charset="0"/>
                <a:cs typeface="Times New Roman" pitchFamily="18" charset="0"/>
              </a:rPr>
              <a:t>عادةً جمهورًا واسعًا دون استهداف بالضرورة أفرادًا محددين أبدوا اهتمامًا بالمنتج أو الخدمة، على عكس تسويق </a:t>
            </a:r>
            <a:r>
              <a:rPr lang="en-US" sz="2100" dirty="0" smtClean="0">
                <a:latin typeface="Times New Roman" pitchFamily="18" charset="0"/>
                <a:cs typeface="Times New Roman" pitchFamily="18" charset="0"/>
              </a:rPr>
              <a:t>Inbound</a:t>
            </a:r>
            <a:r>
              <a:rPr lang="ar-EG" sz="2100" dirty="0" smtClean="0">
                <a:latin typeface="Times New Roman" pitchFamily="18" charset="0"/>
                <a:cs typeface="Times New Roman" pitchFamily="18" charset="0"/>
              </a:rPr>
              <a:t> </a:t>
            </a:r>
            <a:r>
              <a:rPr lang="ar-EG" sz="2100" dirty="0">
                <a:latin typeface="Times New Roman" pitchFamily="18" charset="0"/>
                <a:cs typeface="Times New Roman" pitchFamily="18" charset="0"/>
              </a:rPr>
              <a:t>الذي يركز على جذب وإشراك العملاء المحتملين الذين أبدوا اهتمامًا بالفعل</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3" name="TextBox 12"/>
          <p:cNvSpPr txBox="1"/>
          <p:nvPr/>
        </p:nvSpPr>
        <p:spPr>
          <a:xfrm>
            <a:off x="4577137" y="1347700"/>
            <a:ext cx="3469504"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خصائص استراتيجية تسويق </a:t>
            </a:r>
            <a:r>
              <a:rPr lang="en-US" b="1" dirty="0">
                <a:solidFill>
                  <a:srgbClr val="00B0F0"/>
                </a:solidFill>
                <a:latin typeface="Alexandria" charset="0"/>
                <a:cs typeface="Alexandria" charset="0"/>
              </a:rPr>
              <a:t>Outbound</a:t>
            </a:r>
          </a:p>
        </p:txBody>
      </p:sp>
    </p:spTree>
    <p:extLst>
      <p:ext uri="{BB962C8B-B14F-4D97-AF65-F5344CB8AC3E}">
        <p14:creationId xmlns:p14="http://schemas.microsoft.com/office/powerpoint/2010/main" val="2039730826"/>
      </p:ext>
    </p:extLst>
  </p:cSld>
  <p:clrMapOvr>
    <a:masterClrMapping/>
  </p:clrMapOvr>
  <mc:AlternateContent xmlns:mc="http://schemas.openxmlformats.org/markup-compatibility/2006" xmlns:p14="http://schemas.microsoft.com/office/powerpoint/2010/main">
    <mc:Choice Requires="p14">
      <p:transition spd="slow" p14:dur="2000" advTm="183970"/>
    </mc:Choice>
    <mc:Fallback xmlns="">
      <p:transition spd="slow" advTm="18397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0" y="1345499"/>
            <a:ext cx="3390154" cy="22139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8" y="2395617"/>
            <a:ext cx="8309245" cy="3000821"/>
          </a:xfrm>
          <a:prstGeom prst="rect">
            <a:avLst/>
          </a:prstGeom>
          <a:noFill/>
        </p:spPr>
        <p:txBody>
          <a:bodyPr wrap="square" rtlCol="0">
            <a:spAutoFit/>
          </a:bodyPr>
          <a:lstStyle/>
          <a:p>
            <a:pPr marL="579437" indent="-457200" algn="just" rtl="1">
              <a:lnSpc>
                <a:spcPct val="150000"/>
              </a:lnSpc>
              <a:buFont typeface="+mj-lt"/>
              <a:buAutoNum type="arabicPeriod" startAt="3"/>
            </a:pPr>
            <a:r>
              <a:rPr lang="ar-EG" sz="2100" dirty="0" smtClean="0">
                <a:latin typeface="Times New Roman" pitchFamily="18" charset="0"/>
                <a:cs typeface="Times New Roman" pitchFamily="18" charset="0"/>
              </a:rPr>
              <a:t>المقاطعة للجمهور المتلقي وذلك بسبب أن </a:t>
            </a:r>
            <a:r>
              <a:rPr lang="ar-EG" sz="2100" dirty="0">
                <a:latin typeface="Times New Roman" pitchFamily="18" charset="0"/>
                <a:cs typeface="Times New Roman" pitchFamily="18" charset="0"/>
              </a:rPr>
              <a:t>غالبًا ما تقاطع استراتيجيات تسويق </a:t>
            </a:r>
            <a:r>
              <a:rPr lang="en-US" sz="2100" dirty="0">
                <a:latin typeface="Times New Roman" pitchFamily="18" charset="0"/>
                <a:cs typeface="Times New Roman" pitchFamily="18" charset="0"/>
              </a:rPr>
              <a:t>Outbound</a:t>
            </a:r>
            <a:r>
              <a:rPr lang="ar-EG" sz="2100" dirty="0" smtClean="0">
                <a:latin typeface="Times New Roman" pitchFamily="18" charset="0"/>
                <a:cs typeface="Times New Roman" pitchFamily="18" charset="0"/>
              </a:rPr>
              <a:t> الأنشطة </a:t>
            </a:r>
            <a:r>
              <a:rPr lang="ar-EG" sz="2100" dirty="0">
                <a:latin typeface="Times New Roman" pitchFamily="18" charset="0"/>
                <a:cs typeface="Times New Roman" pitchFamily="18" charset="0"/>
              </a:rPr>
              <a:t>اليومية للجمهور لتوصيل الرسالة التسويقية، مثل الإعلانات التلفزيونية التي تقاطع برنامجًا تلفزيونيًا أو إعلانات الراديو التي تقاطع الموسيقى.</a:t>
            </a:r>
          </a:p>
          <a:p>
            <a:pPr marL="579437" indent="-457200" algn="just" rtl="1">
              <a:lnSpc>
                <a:spcPct val="150000"/>
              </a:lnSpc>
              <a:buFont typeface="+mj-lt"/>
              <a:buAutoNum type="arabicPeriod" startAt="3"/>
            </a:pP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3"/>
            </a:pPr>
            <a:r>
              <a:rPr lang="ar-EG" sz="2100" dirty="0">
                <a:latin typeface="Times New Roman" pitchFamily="18" charset="0"/>
                <a:cs typeface="Times New Roman" pitchFamily="18" charset="0"/>
              </a:rPr>
              <a:t>ترويج العلامة </a:t>
            </a:r>
            <a:r>
              <a:rPr lang="ar-EG" sz="2100" dirty="0" smtClean="0">
                <a:latin typeface="Times New Roman" pitchFamily="18" charset="0"/>
                <a:cs typeface="Times New Roman" pitchFamily="18" charset="0"/>
              </a:rPr>
              <a:t>التجارية حيث يركز </a:t>
            </a:r>
            <a:r>
              <a:rPr lang="ar-EG" sz="2100" dirty="0">
                <a:latin typeface="Times New Roman" pitchFamily="18" charset="0"/>
                <a:cs typeface="Times New Roman" pitchFamily="18" charset="0"/>
              </a:rPr>
              <a:t>تسويق </a:t>
            </a:r>
            <a:r>
              <a:rPr lang="en-US" sz="2100" dirty="0">
                <a:latin typeface="Times New Roman" pitchFamily="18" charset="0"/>
                <a:cs typeface="Times New Roman" pitchFamily="18" charset="0"/>
              </a:rPr>
              <a:t>Outbound</a:t>
            </a:r>
            <a:r>
              <a:rPr lang="ar-EG" sz="2100" dirty="0" smtClean="0">
                <a:latin typeface="Times New Roman" pitchFamily="18" charset="0"/>
                <a:cs typeface="Times New Roman" pitchFamily="18" charset="0"/>
              </a:rPr>
              <a:t> على </a:t>
            </a:r>
            <a:r>
              <a:rPr lang="ar-EG" sz="2100" dirty="0">
                <a:latin typeface="Times New Roman" pitchFamily="18" charset="0"/>
                <a:cs typeface="Times New Roman" pitchFamily="18" charset="0"/>
              </a:rPr>
              <a:t>الترويج للعلامة التجارية ومنتجاتها أو خدماتها لجمهور كبير بهدف زيادة ظهور العلامة التجارية والوعي بها.</a:t>
            </a:r>
          </a:p>
        </p:txBody>
      </p:sp>
      <p:sp>
        <p:nvSpPr>
          <p:cNvPr id="13" name="TextBox 12"/>
          <p:cNvSpPr txBox="1"/>
          <p:nvPr/>
        </p:nvSpPr>
        <p:spPr>
          <a:xfrm>
            <a:off x="4577137" y="1347700"/>
            <a:ext cx="3469504"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خصائص استراتيجية تسويق </a:t>
            </a:r>
            <a:r>
              <a:rPr lang="en-US" b="1" dirty="0">
                <a:solidFill>
                  <a:srgbClr val="00B0F0"/>
                </a:solidFill>
                <a:latin typeface="Alexandria" charset="0"/>
                <a:cs typeface="Alexandria" charset="0"/>
              </a:rPr>
              <a:t>Outbound</a:t>
            </a:r>
          </a:p>
        </p:txBody>
      </p:sp>
    </p:spTree>
    <p:extLst>
      <p:ext uri="{BB962C8B-B14F-4D97-AF65-F5344CB8AC3E}">
        <p14:creationId xmlns:p14="http://schemas.microsoft.com/office/powerpoint/2010/main" val="3798304020"/>
      </p:ext>
    </p:extLst>
  </p:cSld>
  <p:clrMapOvr>
    <a:masterClrMapping/>
  </p:clrMapOvr>
  <mc:AlternateContent xmlns:mc="http://schemas.openxmlformats.org/markup-compatibility/2006" xmlns:p14="http://schemas.microsoft.com/office/powerpoint/2010/main">
    <mc:Choice Requires="p14">
      <p:transition spd="slow" p14:dur="2000" advTm="208635"/>
    </mc:Choice>
    <mc:Fallback xmlns="">
      <p:transition spd="slow" advTm="208635"/>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0" y="1345499"/>
            <a:ext cx="3390154" cy="22139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8" y="2395617"/>
            <a:ext cx="8309245" cy="3000821"/>
          </a:xfrm>
          <a:prstGeom prst="rect">
            <a:avLst/>
          </a:prstGeom>
          <a:noFill/>
        </p:spPr>
        <p:txBody>
          <a:bodyPr wrap="square" rtlCol="0">
            <a:spAutoFit/>
          </a:bodyPr>
          <a:lstStyle/>
          <a:p>
            <a:pPr marL="579437" indent="-457200" algn="just" rtl="1">
              <a:lnSpc>
                <a:spcPct val="150000"/>
              </a:lnSpc>
              <a:buFont typeface="+mj-lt"/>
              <a:buAutoNum type="arabicPeriod" startAt="5"/>
            </a:pPr>
            <a:r>
              <a:rPr lang="ar-EG" sz="2100" dirty="0">
                <a:latin typeface="Times New Roman" pitchFamily="18" charset="0"/>
                <a:cs typeface="Times New Roman" pitchFamily="18" charset="0"/>
              </a:rPr>
              <a:t>تكاليف </a:t>
            </a:r>
            <a:r>
              <a:rPr lang="ar-EG" sz="2100" dirty="0" smtClean="0">
                <a:latin typeface="Times New Roman" pitchFamily="18" charset="0"/>
                <a:cs typeface="Times New Roman" pitchFamily="18" charset="0"/>
              </a:rPr>
              <a:t>أعلى فى الإنفاق وذلك يرجع إلى أن استراتيجيات </a:t>
            </a:r>
            <a:r>
              <a:rPr lang="ar-EG" sz="2100" dirty="0">
                <a:latin typeface="Times New Roman" pitchFamily="18" charset="0"/>
                <a:cs typeface="Times New Roman" pitchFamily="18" charset="0"/>
              </a:rPr>
              <a:t>تسويق </a:t>
            </a:r>
            <a:r>
              <a:rPr lang="en-US" sz="2100" dirty="0">
                <a:latin typeface="Times New Roman" pitchFamily="18" charset="0"/>
                <a:cs typeface="Times New Roman" pitchFamily="18" charset="0"/>
              </a:rPr>
              <a:t>Outbound</a:t>
            </a:r>
            <a:r>
              <a:rPr lang="ar-EG" sz="2100" dirty="0" smtClean="0">
                <a:latin typeface="Times New Roman" pitchFamily="18" charset="0"/>
                <a:cs typeface="Times New Roman" pitchFamily="18" charset="0"/>
              </a:rPr>
              <a:t> أكثر </a:t>
            </a:r>
            <a:r>
              <a:rPr lang="ar-EG" sz="2100" dirty="0">
                <a:latin typeface="Times New Roman" pitchFamily="18" charset="0"/>
                <a:cs typeface="Times New Roman" pitchFamily="18" charset="0"/>
              </a:rPr>
              <a:t>تكلفة مقارنة تسويق </a:t>
            </a:r>
            <a:r>
              <a:rPr lang="en-US" sz="2100" dirty="0" smtClean="0">
                <a:latin typeface="Times New Roman" pitchFamily="18" charset="0"/>
                <a:cs typeface="Times New Roman" pitchFamily="18" charset="0"/>
              </a:rPr>
              <a:t>Inbound</a:t>
            </a:r>
            <a:r>
              <a:rPr lang="ar-EG" sz="2100" dirty="0" smtClean="0">
                <a:latin typeface="Times New Roman" pitchFamily="18" charset="0"/>
                <a:cs typeface="Times New Roman" pitchFamily="18" charset="0"/>
              </a:rPr>
              <a:t> </a:t>
            </a:r>
            <a:r>
              <a:rPr lang="ar-EG" sz="2100" dirty="0">
                <a:latin typeface="Times New Roman" pitchFamily="18" charset="0"/>
                <a:cs typeface="Times New Roman" pitchFamily="18" charset="0"/>
              </a:rPr>
              <a:t>بسبب النفقات المرتبطة بالإعلان </a:t>
            </a:r>
            <a:r>
              <a:rPr lang="ar-EG" sz="2100" dirty="0" smtClean="0">
                <a:latin typeface="Times New Roman" pitchFamily="18" charset="0"/>
                <a:cs typeface="Times New Roman" pitchFamily="18" charset="0"/>
              </a:rPr>
              <a:t>والوسائط </a:t>
            </a:r>
            <a:r>
              <a:rPr lang="ar-EG" sz="2100" dirty="0">
                <a:latin typeface="Times New Roman" pitchFamily="18" charset="0"/>
                <a:cs typeface="Times New Roman" pitchFamily="18" charset="0"/>
              </a:rPr>
              <a:t>والإنتاج والتوزيع</a:t>
            </a:r>
            <a:r>
              <a:rPr lang="ar-EG" sz="2100" dirty="0" smtClean="0">
                <a:latin typeface="Times New Roman" pitchFamily="18" charset="0"/>
                <a:cs typeface="Times New Roman" pitchFamily="18" charset="0"/>
              </a:rPr>
              <a:t>.</a:t>
            </a:r>
          </a:p>
          <a:p>
            <a:pPr marL="579437" indent="-457200" algn="just" rtl="1">
              <a:lnSpc>
                <a:spcPct val="150000"/>
              </a:lnSpc>
              <a:buFont typeface="+mj-lt"/>
              <a:buAutoNum type="arabicPeriod" startAt="5"/>
            </a:pP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5"/>
            </a:pPr>
            <a:r>
              <a:rPr lang="ar-EG" sz="2100" dirty="0">
                <a:latin typeface="Times New Roman" pitchFamily="18" charset="0"/>
                <a:cs typeface="Times New Roman" pitchFamily="18" charset="0"/>
              </a:rPr>
              <a:t>أقل </a:t>
            </a:r>
            <a:r>
              <a:rPr lang="ar-EG" sz="2100" dirty="0" smtClean="0">
                <a:latin typeface="Times New Roman" pitchFamily="18" charset="0"/>
                <a:cs typeface="Times New Roman" pitchFamily="18" charset="0"/>
              </a:rPr>
              <a:t>استهدافًا للجمهور المهتم بالرسالة الإعلانية، وذلك لأنه غالبًا </a:t>
            </a:r>
            <a:r>
              <a:rPr lang="ar-EG" sz="2100" dirty="0">
                <a:latin typeface="Times New Roman" pitchFamily="18" charset="0"/>
                <a:cs typeface="Times New Roman" pitchFamily="18" charset="0"/>
              </a:rPr>
              <a:t>ما </a:t>
            </a:r>
            <a:r>
              <a:rPr lang="ar-EG" sz="2100" dirty="0" smtClean="0">
                <a:latin typeface="Times New Roman" pitchFamily="18" charset="0"/>
                <a:cs typeface="Times New Roman" pitchFamily="18" charset="0"/>
              </a:rPr>
              <a:t>يكون </a:t>
            </a:r>
            <a:r>
              <a:rPr lang="ar-EG" sz="2100" dirty="0">
                <a:latin typeface="Times New Roman" pitchFamily="18" charset="0"/>
                <a:cs typeface="Times New Roman" pitchFamily="18" charset="0"/>
              </a:rPr>
              <a:t>تسويق </a:t>
            </a:r>
            <a:r>
              <a:rPr lang="en-US" sz="2100" dirty="0" smtClean="0">
                <a:latin typeface="Times New Roman" pitchFamily="18" charset="0"/>
                <a:cs typeface="Times New Roman" pitchFamily="18" charset="0"/>
              </a:rPr>
              <a:t>Outbound </a:t>
            </a:r>
            <a:r>
              <a:rPr lang="ar-EG" sz="2100" dirty="0" smtClean="0">
                <a:latin typeface="Times New Roman" pitchFamily="18" charset="0"/>
                <a:cs typeface="Times New Roman" pitchFamily="18" charset="0"/>
              </a:rPr>
              <a:t> أقل </a:t>
            </a:r>
            <a:r>
              <a:rPr lang="ar-EG" sz="2100" dirty="0">
                <a:latin typeface="Times New Roman" pitchFamily="18" charset="0"/>
                <a:cs typeface="Times New Roman" pitchFamily="18" charset="0"/>
              </a:rPr>
              <a:t>استهدافًا مقارنة </a:t>
            </a:r>
            <a:r>
              <a:rPr lang="ar-EG" sz="2100" dirty="0" smtClean="0">
                <a:latin typeface="Times New Roman" pitchFamily="18" charset="0"/>
                <a:cs typeface="Times New Roman" pitchFamily="18" charset="0"/>
              </a:rPr>
              <a:t>بتسويق </a:t>
            </a:r>
            <a:r>
              <a:rPr lang="en-US" sz="2100" dirty="0" smtClean="0">
                <a:latin typeface="Times New Roman" pitchFamily="18" charset="0"/>
                <a:cs typeface="Times New Roman" pitchFamily="18" charset="0"/>
              </a:rPr>
              <a:t>Inbound</a:t>
            </a:r>
            <a:r>
              <a:rPr lang="ar-EG" sz="2100" dirty="0" smtClean="0">
                <a:latin typeface="Times New Roman" pitchFamily="18" charset="0"/>
                <a:cs typeface="Times New Roman" pitchFamily="18" charset="0"/>
              </a:rPr>
              <a:t> </a:t>
            </a:r>
            <a:r>
              <a:rPr lang="ar-EG" sz="2100" dirty="0">
                <a:latin typeface="Times New Roman" pitchFamily="18" charset="0"/>
                <a:cs typeface="Times New Roman" pitchFamily="18" charset="0"/>
              </a:rPr>
              <a:t>حيث يتم توزيع الرسالة على جمهور أوسع دون التركيز على التركيبة السكانية المحددة أو التفضيلات الفردية</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3" name="TextBox 12"/>
          <p:cNvSpPr txBox="1"/>
          <p:nvPr/>
        </p:nvSpPr>
        <p:spPr>
          <a:xfrm>
            <a:off x="4577137" y="1347700"/>
            <a:ext cx="3469504"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خصائص استراتيجية تسويق </a:t>
            </a:r>
            <a:r>
              <a:rPr lang="en-US" b="1" dirty="0">
                <a:solidFill>
                  <a:srgbClr val="00B0F0"/>
                </a:solidFill>
                <a:latin typeface="Alexandria" charset="0"/>
                <a:cs typeface="Alexandria" charset="0"/>
              </a:rPr>
              <a:t>Outbound</a:t>
            </a:r>
          </a:p>
        </p:txBody>
      </p:sp>
    </p:spTree>
    <p:extLst>
      <p:ext uri="{BB962C8B-B14F-4D97-AF65-F5344CB8AC3E}">
        <p14:creationId xmlns:p14="http://schemas.microsoft.com/office/powerpoint/2010/main" val="3236860054"/>
      </p:ext>
    </p:extLst>
  </p:cSld>
  <p:clrMapOvr>
    <a:masterClrMapping/>
  </p:clrMapOvr>
  <mc:AlternateContent xmlns:mc="http://schemas.openxmlformats.org/markup-compatibility/2006" xmlns:p14="http://schemas.microsoft.com/office/powerpoint/2010/main">
    <mc:Choice Requires="p14">
      <p:transition spd="slow" p14:dur="2000" advTm="327704"/>
    </mc:Choice>
    <mc:Fallback xmlns="">
      <p:transition spd="slow" advTm="327704"/>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0" y="1345499"/>
            <a:ext cx="3390154" cy="22139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8" y="2395617"/>
            <a:ext cx="8309245" cy="1003736"/>
          </a:xfrm>
          <a:prstGeom prst="rect">
            <a:avLst/>
          </a:prstGeom>
          <a:noFill/>
        </p:spPr>
        <p:txBody>
          <a:bodyPr wrap="square" rtlCol="0">
            <a:spAutoFit/>
          </a:bodyPr>
          <a:lstStyle/>
          <a:p>
            <a:pPr marL="579437" indent="-457200" algn="just" rtl="1">
              <a:lnSpc>
                <a:spcPct val="150000"/>
              </a:lnSpc>
              <a:buFont typeface="+mj-lt"/>
              <a:buAutoNum type="arabicPeriod" startAt="7"/>
            </a:pPr>
            <a:r>
              <a:rPr lang="ar-EG" sz="2100" dirty="0" smtClean="0">
                <a:latin typeface="Times New Roman" pitchFamily="18" charset="0"/>
                <a:cs typeface="Times New Roman" pitchFamily="18" charset="0"/>
              </a:rPr>
              <a:t>استخدام القنوات التقليدية حيث تشمل </a:t>
            </a:r>
            <a:r>
              <a:rPr lang="ar-EG" sz="2100" dirty="0">
                <a:latin typeface="Times New Roman" pitchFamily="18" charset="0"/>
                <a:cs typeface="Times New Roman" pitchFamily="18" charset="0"/>
              </a:rPr>
              <a:t>قنوات التسويق الخارجية التلفزيون والراديو والإعلانات المطبوعة والبريد </a:t>
            </a:r>
            <a:r>
              <a:rPr lang="ar-EG" sz="2100" dirty="0" smtClean="0">
                <a:latin typeface="Times New Roman" pitchFamily="18" charset="0"/>
                <a:cs typeface="Times New Roman" pitchFamily="18" charset="0"/>
              </a:rPr>
              <a:t>والمعارض </a:t>
            </a:r>
            <a:r>
              <a:rPr lang="ar-EG" sz="2100" dirty="0">
                <a:latin typeface="Times New Roman" pitchFamily="18" charset="0"/>
                <a:cs typeface="Times New Roman" pitchFamily="18" charset="0"/>
              </a:rPr>
              <a:t>التجارية وغيرها</a:t>
            </a:r>
            <a:r>
              <a:rPr lang="ar-EG" sz="2100" dirty="0" smtClean="0">
                <a:latin typeface="Times New Roman" pitchFamily="18" charset="0"/>
                <a:cs typeface="Times New Roman" pitchFamily="18" charset="0"/>
              </a:rPr>
              <a:t>.</a:t>
            </a:r>
          </a:p>
        </p:txBody>
      </p:sp>
      <p:sp>
        <p:nvSpPr>
          <p:cNvPr id="13" name="TextBox 12"/>
          <p:cNvSpPr txBox="1"/>
          <p:nvPr/>
        </p:nvSpPr>
        <p:spPr>
          <a:xfrm>
            <a:off x="4577137" y="1347700"/>
            <a:ext cx="3469504"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خصائص استراتيجية تسويق </a:t>
            </a:r>
            <a:r>
              <a:rPr lang="en-US" b="1" dirty="0">
                <a:solidFill>
                  <a:srgbClr val="00B0F0"/>
                </a:solidFill>
                <a:latin typeface="Alexandria" charset="0"/>
                <a:cs typeface="Alexandria" charset="0"/>
              </a:rPr>
              <a:t>Outbound</a:t>
            </a:r>
          </a:p>
        </p:txBody>
      </p:sp>
    </p:spTree>
    <p:extLst>
      <p:ext uri="{BB962C8B-B14F-4D97-AF65-F5344CB8AC3E}">
        <p14:creationId xmlns:p14="http://schemas.microsoft.com/office/powerpoint/2010/main" val="2414111325"/>
      </p:ext>
    </p:extLst>
  </p:cSld>
  <p:clrMapOvr>
    <a:masterClrMapping/>
  </p:clrMapOvr>
  <mc:AlternateContent xmlns:mc="http://schemas.openxmlformats.org/markup-compatibility/2006" xmlns:p14="http://schemas.microsoft.com/office/powerpoint/2010/main">
    <mc:Choice Requires="p14">
      <p:transition spd="slow" p14:dur="2000" advTm="153368"/>
    </mc:Choice>
    <mc:Fallback xmlns="">
      <p:transition spd="slow" advTm="153368"/>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988395" y="1159666"/>
            <a:ext cx="3469504"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تسويق </a:t>
            </a:r>
            <a:r>
              <a:rPr lang="en-US" b="1" dirty="0" smtClean="0">
                <a:solidFill>
                  <a:srgbClr val="00B0F0"/>
                </a:solidFill>
                <a:latin typeface="Alexandria" charset="0"/>
                <a:cs typeface="Alexandria" charset="0"/>
              </a:rPr>
              <a:t>Outbound</a:t>
            </a:r>
            <a:endParaRPr lang="en-US"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Rectangle 12"/>
          <p:cNvSpPr/>
          <p:nvPr/>
        </p:nvSpPr>
        <p:spPr>
          <a:xfrm>
            <a:off x="4983446" y="110632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14" name="TextBox 13"/>
          <p:cNvSpPr txBox="1"/>
          <p:nvPr/>
        </p:nvSpPr>
        <p:spPr>
          <a:xfrm>
            <a:off x="5123640" y="1188161"/>
            <a:ext cx="917148" cy="338554"/>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5" name="TextBox 14"/>
          <p:cNvSpPr txBox="1"/>
          <p:nvPr/>
        </p:nvSpPr>
        <p:spPr>
          <a:xfrm>
            <a:off x="5038182" y="144603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pic>
        <p:nvPicPr>
          <p:cNvPr id="8" name="Picture Placeholder 7"/>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4483" b="14483"/>
          <a:stretch>
            <a:fillRect/>
          </a:stretch>
        </p:blipFill>
        <p:spPr/>
      </p:pic>
    </p:spTree>
    <p:extLst>
      <p:ext uri="{BB962C8B-B14F-4D97-AF65-F5344CB8AC3E}">
        <p14:creationId xmlns:p14="http://schemas.microsoft.com/office/powerpoint/2010/main" val="4237496086"/>
      </p:ext>
    </p:extLst>
  </p:cSld>
  <p:clrMapOvr>
    <a:masterClrMapping/>
  </p:clrMapOvr>
  <mc:AlternateContent xmlns:mc="http://schemas.openxmlformats.org/markup-compatibility/2006" xmlns:p14="http://schemas.microsoft.com/office/powerpoint/2010/main">
    <mc:Choice Requires="p14">
      <p:transition spd="slow" p14:dur="2000" advTm="16351"/>
    </mc:Choice>
    <mc:Fallback xmlns="">
      <p:transition spd="slow" advTm="163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0" y="1345499"/>
            <a:ext cx="3390154" cy="22139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3485570"/>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u="sng" dirty="0">
                <a:latin typeface="Times New Roman" pitchFamily="18" charset="0"/>
                <a:cs typeface="Times New Roman" pitchFamily="18" charset="0"/>
              </a:rPr>
              <a:t>مميزات استراتيجية تسويق </a:t>
            </a:r>
            <a:r>
              <a:rPr lang="en-US" sz="2100" u="sng" dirty="0" smtClean="0">
                <a:latin typeface="Times New Roman" pitchFamily="18" charset="0"/>
                <a:cs typeface="Times New Roman" pitchFamily="18" charset="0"/>
              </a:rPr>
              <a:t>Outbound</a:t>
            </a:r>
            <a:r>
              <a:rPr lang="ar-EG" sz="2100" u="sng" dirty="0" smtClean="0">
                <a:latin typeface="Times New Roman" pitchFamily="18" charset="0"/>
                <a:cs typeface="Times New Roman" pitchFamily="18" charset="0"/>
              </a:rPr>
              <a:t>:</a:t>
            </a:r>
          </a:p>
          <a:p>
            <a:pPr marL="579437" indent="-457200" algn="just" rtl="1">
              <a:lnSpc>
                <a:spcPct val="150000"/>
              </a:lnSpc>
              <a:buFont typeface="+mj-lt"/>
              <a:buAutoNum type="arabicPeriod"/>
            </a:pPr>
            <a:r>
              <a:rPr lang="ar-EG" sz="2100" dirty="0">
                <a:latin typeface="Times New Roman" pitchFamily="18" charset="0"/>
                <a:cs typeface="Times New Roman" pitchFamily="18" charset="0"/>
              </a:rPr>
              <a:t>الوصول إلى جمهور </a:t>
            </a:r>
            <a:r>
              <a:rPr lang="ar-EG" sz="2100" dirty="0" smtClean="0">
                <a:latin typeface="Times New Roman" pitchFamily="18" charset="0"/>
                <a:cs typeface="Times New Roman" pitchFamily="18" charset="0"/>
              </a:rPr>
              <a:t>واسع: حيث </a:t>
            </a:r>
            <a:r>
              <a:rPr lang="ar-EG" sz="2100" dirty="0">
                <a:latin typeface="Times New Roman" pitchFamily="18" charset="0"/>
                <a:cs typeface="Times New Roman" pitchFamily="18" charset="0"/>
              </a:rPr>
              <a:t>يتيح لك </a:t>
            </a:r>
            <a:r>
              <a:rPr lang="ar-EG" sz="2100" dirty="0" smtClean="0">
                <a:latin typeface="Times New Roman" pitchFamily="18" charset="0"/>
                <a:cs typeface="Times New Roman" pitchFamily="18" charset="0"/>
              </a:rPr>
              <a:t>تسويق </a:t>
            </a:r>
            <a:r>
              <a:rPr lang="en-US" sz="2100" dirty="0" smtClean="0">
                <a:latin typeface="Times New Roman" pitchFamily="18" charset="0"/>
                <a:cs typeface="Times New Roman" pitchFamily="18" charset="0"/>
              </a:rPr>
              <a:t>Outbound</a:t>
            </a:r>
            <a:r>
              <a:rPr lang="ar-EG" sz="2100" dirty="0" smtClean="0">
                <a:latin typeface="Times New Roman" pitchFamily="18" charset="0"/>
                <a:cs typeface="Times New Roman" pitchFamily="18" charset="0"/>
              </a:rPr>
              <a:t> </a:t>
            </a:r>
            <a:r>
              <a:rPr lang="ar-EG" sz="2100" dirty="0">
                <a:latin typeface="Times New Roman" pitchFamily="18" charset="0"/>
                <a:cs typeface="Times New Roman" pitchFamily="18" charset="0"/>
              </a:rPr>
              <a:t>الوصول إلى عدد كبير من الأشخاص بسرعة من خلال قنوات مثل التلفزيون والراديو والإعلانات المطبوعة </a:t>
            </a:r>
            <a:r>
              <a:rPr lang="ar-EG" sz="2100" dirty="0" smtClean="0">
                <a:latin typeface="Times New Roman" pitchFamily="18" charset="0"/>
                <a:cs typeface="Times New Roman" pitchFamily="18" charset="0"/>
              </a:rPr>
              <a:t>والبريد.</a:t>
            </a: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a:pP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a:pPr>
            <a:r>
              <a:rPr lang="ar-EG" sz="2100" dirty="0">
                <a:latin typeface="Times New Roman" pitchFamily="18" charset="0"/>
                <a:cs typeface="Times New Roman" pitchFamily="18" charset="0"/>
              </a:rPr>
              <a:t>رؤية العلامة </a:t>
            </a:r>
            <a:r>
              <a:rPr lang="ar-EG" sz="2100" dirty="0" smtClean="0">
                <a:latin typeface="Times New Roman" pitchFamily="18" charset="0"/>
                <a:cs typeface="Times New Roman" pitchFamily="18" charset="0"/>
              </a:rPr>
              <a:t>التجارية: حيث </a:t>
            </a:r>
            <a:r>
              <a:rPr lang="ar-EG" sz="2100" dirty="0">
                <a:latin typeface="Times New Roman" pitchFamily="18" charset="0"/>
                <a:cs typeface="Times New Roman" pitchFamily="18" charset="0"/>
              </a:rPr>
              <a:t>يمكن أن يؤدي تسويق </a:t>
            </a:r>
            <a:r>
              <a:rPr lang="en-US" sz="2100" dirty="0">
                <a:latin typeface="Times New Roman" pitchFamily="18" charset="0"/>
                <a:cs typeface="Times New Roman" pitchFamily="18" charset="0"/>
              </a:rPr>
              <a:t>Outbound</a:t>
            </a:r>
            <a:r>
              <a:rPr lang="ar-EG" sz="2100" dirty="0" smtClean="0">
                <a:latin typeface="Times New Roman" pitchFamily="18" charset="0"/>
                <a:cs typeface="Times New Roman" pitchFamily="18" charset="0"/>
              </a:rPr>
              <a:t> </a:t>
            </a:r>
            <a:r>
              <a:rPr lang="ar-EG" sz="2100" dirty="0">
                <a:latin typeface="Times New Roman" pitchFamily="18" charset="0"/>
                <a:cs typeface="Times New Roman" pitchFamily="18" charset="0"/>
              </a:rPr>
              <a:t>إلى زيادة الوعي بالعلامة التجارية ورؤيتها من خلال وضع علامتك التجارية أمام جمهور واسع.</a:t>
            </a:r>
          </a:p>
          <a:p>
            <a:pPr marL="579437" indent="-457200" algn="just" rtl="1">
              <a:lnSpc>
                <a:spcPct val="150000"/>
              </a:lnSpc>
              <a:buFont typeface="+mj-lt"/>
              <a:buAutoNum type="arabicPeriod"/>
            </a:pPr>
            <a:endParaRPr lang="en-US" sz="2100" u="sng" dirty="0">
              <a:latin typeface="Times New Roman" pitchFamily="18" charset="0"/>
              <a:cs typeface="Times New Roman" pitchFamily="18" charset="0"/>
            </a:endParaRPr>
          </a:p>
        </p:txBody>
      </p:sp>
      <p:sp>
        <p:nvSpPr>
          <p:cNvPr id="13" name="TextBox 12"/>
          <p:cNvSpPr txBox="1"/>
          <p:nvPr/>
        </p:nvSpPr>
        <p:spPr>
          <a:xfrm>
            <a:off x="4577137" y="1347700"/>
            <a:ext cx="3469504"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تسويق </a:t>
            </a:r>
            <a:r>
              <a:rPr lang="en-US" b="1" dirty="0" smtClean="0">
                <a:solidFill>
                  <a:srgbClr val="00B0F0"/>
                </a:solidFill>
                <a:latin typeface="Alexandria" charset="0"/>
                <a:cs typeface="Alexandria" charset="0"/>
              </a:rPr>
              <a:t>Outbound</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9864906"/>
      </p:ext>
    </p:extLst>
  </p:cSld>
  <p:clrMapOvr>
    <a:masterClrMapping/>
  </p:clrMapOvr>
  <mc:AlternateContent xmlns:mc="http://schemas.openxmlformats.org/markup-compatibility/2006" xmlns:p14="http://schemas.microsoft.com/office/powerpoint/2010/main">
    <mc:Choice Requires="p14">
      <p:transition spd="slow" p14:dur="2000" advTm="187672"/>
    </mc:Choice>
    <mc:Fallback xmlns="">
      <p:transition spd="slow" advTm="187672"/>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0" y="1345499"/>
            <a:ext cx="3390154" cy="22139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3485570"/>
          </a:xfrm>
          <a:prstGeom prst="rect">
            <a:avLst/>
          </a:prstGeom>
          <a:noFill/>
        </p:spPr>
        <p:txBody>
          <a:bodyPr wrap="square" rtlCol="0">
            <a:spAutoFit/>
          </a:bodyPr>
          <a:lstStyle/>
          <a:p>
            <a:pPr marL="579437" indent="-457200" algn="just" rtl="1">
              <a:lnSpc>
                <a:spcPct val="150000"/>
              </a:lnSpc>
              <a:buFont typeface="+mj-lt"/>
              <a:buAutoNum type="arabicPeriod" startAt="3"/>
            </a:pPr>
            <a:r>
              <a:rPr lang="ar-EG" sz="2100" dirty="0">
                <a:latin typeface="Times New Roman" pitchFamily="18" charset="0"/>
                <a:cs typeface="Times New Roman" pitchFamily="18" charset="0"/>
              </a:rPr>
              <a:t>من الممكن أن يكون أداة قيمة في استراتيجية التسويق الشاملة حيث أنه يخاطب جمهور عام وليس جمهور خاص أو محدد.</a:t>
            </a:r>
          </a:p>
          <a:p>
            <a:pPr marL="579437" indent="-457200" algn="just" rtl="1">
              <a:lnSpc>
                <a:spcPct val="150000"/>
              </a:lnSpc>
              <a:buFont typeface="+mj-lt"/>
              <a:buAutoNum type="arabicPeriod" startAt="3"/>
            </a:pPr>
            <a:endParaRPr lang="ar-EG" sz="2100" dirty="0" smtClean="0">
              <a:latin typeface="Times New Roman" pitchFamily="18" charset="0"/>
              <a:cs typeface="Times New Roman" pitchFamily="18" charset="0"/>
            </a:endParaRPr>
          </a:p>
          <a:p>
            <a:pPr marL="579437" indent="-457200" algn="just" rtl="1">
              <a:lnSpc>
                <a:spcPct val="150000"/>
              </a:lnSpc>
              <a:buFont typeface="+mj-lt"/>
              <a:buAutoNum type="arabicPeriod" startAt="3"/>
            </a:pPr>
            <a:r>
              <a:rPr lang="ar-EG" sz="2100" dirty="0">
                <a:latin typeface="Times New Roman" pitchFamily="18" charset="0"/>
                <a:cs typeface="Times New Roman" pitchFamily="18" charset="0"/>
              </a:rPr>
              <a:t>يكمل </a:t>
            </a:r>
            <a:r>
              <a:rPr lang="ar-EG" sz="2100" dirty="0" smtClean="0">
                <a:latin typeface="Times New Roman" pitchFamily="18" charset="0"/>
                <a:cs typeface="Times New Roman" pitchFamily="18" charset="0"/>
              </a:rPr>
              <a:t>تسويق</a:t>
            </a:r>
            <a:r>
              <a:rPr lang="en-US" sz="2100" dirty="0" smtClean="0">
                <a:latin typeface="Times New Roman" pitchFamily="18" charset="0"/>
                <a:cs typeface="Times New Roman" pitchFamily="18" charset="0"/>
              </a:rPr>
              <a:t>Inbound </a:t>
            </a:r>
            <a:r>
              <a:rPr lang="ar-EG" sz="2100" dirty="0" smtClean="0">
                <a:latin typeface="Times New Roman" pitchFamily="18" charset="0"/>
                <a:cs typeface="Times New Roman" pitchFamily="18" charset="0"/>
              </a:rPr>
              <a:t>: يمكن </a:t>
            </a:r>
            <a:r>
              <a:rPr lang="ar-EG" sz="2100" dirty="0">
                <a:latin typeface="Times New Roman" pitchFamily="18" charset="0"/>
                <a:cs typeface="Times New Roman" pitchFamily="18" charset="0"/>
              </a:rPr>
              <a:t>لتسويق </a:t>
            </a:r>
            <a:r>
              <a:rPr lang="en-US" sz="2100" dirty="0" smtClean="0">
                <a:latin typeface="Times New Roman" pitchFamily="18" charset="0"/>
                <a:cs typeface="Times New Roman" pitchFamily="18" charset="0"/>
              </a:rPr>
              <a:t>Outbound</a:t>
            </a:r>
            <a:r>
              <a:rPr lang="ar-EG" sz="2100" dirty="0" smtClean="0">
                <a:latin typeface="Times New Roman" pitchFamily="18" charset="0"/>
                <a:cs typeface="Times New Roman" pitchFamily="18" charset="0"/>
              </a:rPr>
              <a:t> أن </a:t>
            </a:r>
            <a:r>
              <a:rPr lang="ar-EG" sz="2100" dirty="0">
                <a:latin typeface="Times New Roman" pitchFamily="18" charset="0"/>
                <a:cs typeface="Times New Roman" pitchFamily="18" charset="0"/>
              </a:rPr>
              <a:t>يكمل جهود </a:t>
            </a:r>
            <a:r>
              <a:rPr lang="ar-EG" sz="2100" dirty="0" smtClean="0">
                <a:latin typeface="Times New Roman" pitchFamily="18" charset="0"/>
                <a:cs typeface="Times New Roman" pitchFamily="18" charset="0"/>
              </a:rPr>
              <a:t>تسويق</a:t>
            </a:r>
            <a:r>
              <a:rPr lang="en-US" sz="2100" dirty="0" smtClean="0">
                <a:latin typeface="Times New Roman" pitchFamily="18" charset="0"/>
                <a:cs typeface="Times New Roman" pitchFamily="18" charset="0"/>
              </a:rPr>
              <a:t>Inbound </a:t>
            </a:r>
            <a:r>
              <a:rPr lang="ar-EG" sz="2100" dirty="0" smtClean="0">
                <a:latin typeface="Times New Roman" pitchFamily="18" charset="0"/>
                <a:cs typeface="Times New Roman" pitchFamily="18" charset="0"/>
              </a:rPr>
              <a:t> من </a:t>
            </a:r>
            <a:r>
              <a:rPr lang="ar-EG" sz="2100" dirty="0">
                <a:latin typeface="Times New Roman" pitchFamily="18" charset="0"/>
                <a:cs typeface="Times New Roman" pitchFamily="18" charset="0"/>
              </a:rPr>
              <a:t>خلال خلق الوعي بالعلامة التجارية والوصول إلى الجماهير التي قد لا تبحث بنشاط عن منتجاتك أو خدماتك.</a:t>
            </a:r>
          </a:p>
          <a:p>
            <a:pPr marL="579437" indent="-457200" algn="just" rtl="1">
              <a:lnSpc>
                <a:spcPct val="150000"/>
              </a:lnSpc>
              <a:buFont typeface="+mj-lt"/>
              <a:buAutoNum type="arabicPeriod" startAt="3"/>
            </a:pPr>
            <a:endParaRPr lang="ar-EG" sz="2100" dirty="0">
              <a:latin typeface="Times New Roman" pitchFamily="18" charset="0"/>
              <a:cs typeface="Times New Roman" pitchFamily="18" charset="0"/>
            </a:endParaRPr>
          </a:p>
        </p:txBody>
      </p:sp>
      <p:sp>
        <p:nvSpPr>
          <p:cNvPr id="13" name="TextBox 12"/>
          <p:cNvSpPr txBox="1"/>
          <p:nvPr/>
        </p:nvSpPr>
        <p:spPr>
          <a:xfrm>
            <a:off x="4577137" y="1347700"/>
            <a:ext cx="3469504"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تسويق </a:t>
            </a:r>
            <a:r>
              <a:rPr lang="en-US" b="1" dirty="0" smtClean="0">
                <a:solidFill>
                  <a:srgbClr val="00B0F0"/>
                </a:solidFill>
                <a:latin typeface="Alexandria" charset="0"/>
                <a:cs typeface="Alexandria" charset="0"/>
              </a:rPr>
              <a:t>Outbound</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3198416564"/>
      </p:ext>
    </p:extLst>
  </p:cSld>
  <p:clrMapOvr>
    <a:masterClrMapping/>
  </p:clrMapOvr>
  <mc:AlternateContent xmlns:mc="http://schemas.openxmlformats.org/markup-compatibility/2006" xmlns:p14="http://schemas.microsoft.com/office/powerpoint/2010/main">
    <mc:Choice Requires="p14">
      <p:transition spd="slow" p14:dur="2000" advTm="185092"/>
    </mc:Choice>
    <mc:Fallback xmlns="">
      <p:transition spd="slow" advTm="185092"/>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988395" y="1159666"/>
            <a:ext cx="3469504"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عيوب استراتيجية تسويق </a:t>
            </a:r>
            <a:r>
              <a:rPr lang="en-US" b="1" dirty="0" smtClean="0">
                <a:solidFill>
                  <a:srgbClr val="00B0F0"/>
                </a:solidFill>
                <a:latin typeface="Alexandria" charset="0"/>
                <a:cs typeface="Alexandria" charset="0"/>
              </a:rPr>
              <a:t>Outbound</a:t>
            </a:r>
            <a:endParaRPr lang="en-US"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6" name="Rectangle 15"/>
          <p:cNvSpPr/>
          <p:nvPr/>
        </p:nvSpPr>
        <p:spPr>
          <a:xfrm>
            <a:off x="4983446" y="110632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17" name="TextBox 16"/>
          <p:cNvSpPr txBox="1"/>
          <p:nvPr/>
        </p:nvSpPr>
        <p:spPr>
          <a:xfrm>
            <a:off x="5123640" y="1188161"/>
            <a:ext cx="917148" cy="338554"/>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8" name="TextBox 17"/>
          <p:cNvSpPr txBox="1"/>
          <p:nvPr/>
        </p:nvSpPr>
        <p:spPr>
          <a:xfrm>
            <a:off x="5038182" y="144603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pic>
        <p:nvPicPr>
          <p:cNvPr id="7" name="Picture Placeholder 6"/>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4483" b="14483"/>
          <a:stretch>
            <a:fillRect/>
          </a:stretch>
        </p:blipFill>
        <p:spPr/>
      </p:pic>
    </p:spTree>
    <p:extLst>
      <p:ext uri="{BB962C8B-B14F-4D97-AF65-F5344CB8AC3E}">
        <p14:creationId xmlns:p14="http://schemas.microsoft.com/office/powerpoint/2010/main" val="3313980913"/>
      </p:ext>
    </p:extLst>
  </p:cSld>
  <p:clrMapOvr>
    <a:masterClrMapping/>
  </p:clrMapOvr>
  <mc:AlternateContent xmlns:mc="http://schemas.openxmlformats.org/markup-compatibility/2006" xmlns:p14="http://schemas.microsoft.com/office/powerpoint/2010/main">
    <mc:Choice Requires="p14">
      <p:transition spd="slow" p14:dur="2000" advTm="8767"/>
    </mc:Choice>
    <mc:Fallback xmlns="">
      <p:transition spd="slow" advTm="87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0" y="1345499"/>
            <a:ext cx="3390154" cy="22139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907277"/>
            <a:ext cx="8309245" cy="2031325"/>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u="sng" dirty="0" smtClean="0">
                <a:latin typeface="Times New Roman" pitchFamily="18" charset="0"/>
                <a:cs typeface="Times New Roman" pitchFamily="18" charset="0"/>
              </a:rPr>
              <a:t>عيوب </a:t>
            </a:r>
            <a:r>
              <a:rPr lang="ar-EG" sz="2100" u="sng" dirty="0">
                <a:latin typeface="Times New Roman" pitchFamily="18" charset="0"/>
                <a:cs typeface="Times New Roman" pitchFamily="18" charset="0"/>
              </a:rPr>
              <a:t>استراتيجية تسويق </a:t>
            </a:r>
            <a:r>
              <a:rPr lang="en-US" sz="2100" u="sng" dirty="0" smtClean="0">
                <a:latin typeface="Times New Roman" pitchFamily="18" charset="0"/>
                <a:cs typeface="Times New Roman" pitchFamily="18" charset="0"/>
              </a:rPr>
              <a:t>Outbound</a:t>
            </a:r>
            <a:r>
              <a:rPr lang="ar-EG" sz="2100" u="sng" dirty="0" smtClean="0">
                <a:latin typeface="Times New Roman" pitchFamily="18" charset="0"/>
                <a:cs typeface="Times New Roman" pitchFamily="18" charset="0"/>
              </a:rPr>
              <a:t>:</a:t>
            </a:r>
          </a:p>
          <a:p>
            <a:pPr marL="579437" indent="-457200" algn="just" rtl="1">
              <a:lnSpc>
                <a:spcPct val="150000"/>
              </a:lnSpc>
              <a:buFont typeface="+mj-lt"/>
              <a:buAutoNum type="arabicPeriod"/>
            </a:pPr>
            <a:r>
              <a:rPr lang="ar-EG" sz="2100" dirty="0" smtClean="0">
                <a:latin typeface="Times New Roman" pitchFamily="18" charset="0"/>
                <a:cs typeface="Times New Roman" pitchFamily="18" charset="0"/>
              </a:rPr>
              <a:t>غالبًا </a:t>
            </a:r>
            <a:r>
              <a:rPr lang="ar-EG" sz="2100" dirty="0">
                <a:latin typeface="Times New Roman" pitchFamily="18" charset="0"/>
                <a:cs typeface="Times New Roman" pitchFamily="18" charset="0"/>
              </a:rPr>
              <a:t>ما تقاطع تقنيات </a:t>
            </a:r>
            <a:r>
              <a:rPr lang="ar-EG" sz="2100" dirty="0" smtClean="0">
                <a:latin typeface="Times New Roman" pitchFamily="18" charset="0"/>
                <a:cs typeface="Times New Roman" pitchFamily="18" charset="0"/>
              </a:rPr>
              <a:t>تسويق </a:t>
            </a:r>
            <a:r>
              <a:rPr lang="en-US" sz="2100" dirty="0" smtClean="0">
                <a:latin typeface="Times New Roman" pitchFamily="18" charset="0"/>
                <a:cs typeface="Times New Roman" pitchFamily="18" charset="0"/>
              </a:rPr>
              <a:t>Outbound</a:t>
            </a:r>
            <a:r>
              <a:rPr lang="ar-EG" sz="2100" dirty="0" smtClean="0">
                <a:latin typeface="Times New Roman" pitchFamily="18" charset="0"/>
                <a:cs typeface="Times New Roman" pitchFamily="18" charset="0"/>
              </a:rPr>
              <a:t> </a:t>
            </a:r>
            <a:r>
              <a:rPr lang="ar-EG" sz="2100" dirty="0">
                <a:latin typeface="Times New Roman" pitchFamily="18" charset="0"/>
                <a:cs typeface="Times New Roman" pitchFamily="18" charset="0"/>
              </a:rPr>
              <a:t>المستهلكين في حياتهم اليومية، كما هو الحال مع الإعلانات التلفزيونية أو </a:t>
            </a:r>
            <a:r>
              <a:rPr lang="ar-EG" sz="2100" dirty="0" smtClean="0">
                <a:latin typeface="Times New Roman" pitchFamily="18" charset="0"/>
                <a:cs typeface="Times New Roman" pitchFamily="18" charset="0"/>
              </a:rPr>
              <a:t>المكالمات الغير مرغوب </a:t>
            </a:r>
            <a:r>
              <a:rPr lang="ar-EG" sz="2100" dirty="0">
                <a:latin typeface="Times New Roman" pitchFamily="18" charset="0"/>
                <a:cs typeface="Times New Roman" pitchFamily="18" charset="0"/>
              </a:rPr>
              <a:t>فيها، مما قد يؤدي إلى الانزعاج والتصور السلبي للعلامة التجارية</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3" name="TextBox 12"/>
          <p:cNvSpPr txBox="1"/>
          <p:nvPr/>
        </p:nvSpPr>
        <p:spPr>
          <a:xfrm>
            <a:off x="4577137" y="1347700"/>
            <a:ext cx="3469504"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عيوب استراتيجية تسويق </a:t>
            </a:r>
            <a:r>
              <a:rPr lang="en-US" b="1" dirty="0">
                <a:solidFill>
                  <a:srgbClr val="00B0F0"/>
                </a:solidFill>
                <a:latin typeface="Alexandria" charset="0"/>
                <a:cs typeface="Alexandria" charset="0"/>
              </a:rPr>
              <a:t>Outbound</a:t>
            </a:r>
          </a:p>
        </p:txBody>
      </p:sp>
    </p:spTree>
    <p:extLst>
      <p:ext uri="{BB962C8B-B14F-4D97-AF65-F5344CB8AC3E}">
        <p14:creationId xmlns:p14="http://schemas.microsoft.com/office/powerpoint/2010/main" val="1855486546"/>
      </p:ext>
    </p:extLst>
  </p:cSld>
  <p:clrMapOvr>
    <a:masterClrMapping/>
  </p:clrMapOvr>
  <mc:AlternateContent xmlns:mc="http://schemas.openxmlformats.org/markup-compatibility/2006" xmlns:p14="http://schemas.microsoft.com/office/powerpoint/2010/main">
    <mc:Choice Requires="p14">
      <p:transition spd="slow" p14:dur="2000" advTm="164353"/>
    </mc:Choice>
    <mc:Fallback xmlns="">
      <p:transition spd="slow" advTm="164353"/>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0" y="1345499"/>
            <a:ext cx="3390154" cy="22139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349991"/>
            <a:ext cx="8309245" cy="3000821"/>
          </a:xfrm>
          <a:prstGeom prst="rect">
            <a:avLst/>
          </a:prstGeom>
          <a:noFill/>
        </p:spPr>
        <p:txBody>
          <a:bodyPr wrap="square" rtlCol="0">
            <a:spAutoFit/>
          </a:bodyPr>
          <a:lstStyle/>
          <a:p>
            <a:pPr marL="579437" indent="-457200" algn="just" rtl="1">
              <a:lnSpc>
                <a:spcPct val="150000"/>
              </a:lnSpc>
              <a:buFont typeface="+mj-lt"/>
              <a:buAutoNum type="arabicPeriod" startAt="2"/>
            </a:pPr>
            <a:r>
              <a:rPr lang="ar-EG" sz="2100" dirty="0">
                <a:latin typeface="Times New Roman" pitchFamily="18" charset="0"/>
                <a:cs typeface="Times New Roman" pitchFamily="18" charset="0"/>
              </a:rPr>
              <a:t>انخفاض </a:t>
            </a:r>
            <a:r>
              <a:rPr lang="ar-EG" sz="2100" dirty="0" smtClean="0">
                <a:latin typeface="Times New Roman" pitchFamily="18" charset="0"/>
                <a:cs typeface="Times New Roman" pitchFamily="18" charset="0"/>
              </a:rPr>
              <a:t>الفعالية مع إعلانات تسويق </a:t>
            </a:r>
            <a:r>
              <a:rPr lang="en-US" sz="2100" dirty="0" smtClean="0">
                <a:latin typeface="Times New Roman" pitchFamily="18" charset="0"/>
                <a:cs typeface="Times New Roman" pitchFamily="18" charset="0"/>
              </a:rPr>
              <a:t>Outbound</a:t>
            </a:r>
            <a:r>
              <a:rPr lang="ar-EG" sz="2100" dirty="0" smtClean="0">
                <a:latin typeface="Times New Roman" pitchFamily="18" charset="0"/>
                <a:cs typeface="Times New Roman" pitchFamily="18" charset="0"/>
              </a:rPr>
              <a:t> وذلك مع ظهور، قوائم </a:t>
            </a:r>
            <a:r>
              <a:rPr lang="ar-EG" sz="2100" dirty="0">
                <a:latin typeface="Times New Roman" pitchFamily="18" charset="0"/>
                <a:cs typeface="Times New Roman" pitchFamily="18" charset="0"/>
              </a:rPr>
              <a:t>عدم الاتصال، والقدرة على تخطي الإعلانات التجارية، أصبحت أساليب تسويق </a:t>
            </a:r>
            <a:r>
              <a:rPr lang="en-US" sz="2100" dirty="0" smtClean="0">
                <a:latin typeface="Times New Roman" pitchFamily="18" charset="0"/>
                <a:cs typeface="Times New Roman" pitchFamily="18" charset="0"/>
              </a:rPr>
              <a:t>Outbound</a:t>
            </a:r>
            <a:r>
              <a:rPr lang="ar-EG" sz="2100" dirty="0" smtClean="0">
                <a:latin typeface="Times New Roman" pitchFamily="18" charset="0"/>
                <a:cs typeface="Times New Roman" pitchFamily="18" charset="0"/>
              </a:rPr>
              <a:t> مثل </a:t>
            </a:r>
            <a:r>
              <a:rPr lang="ar-EG" sz="2100" dirty="0">
                <a:latin typeface="Times New Roman" pitchFamily="18" charset="0"/>
                <a:cs typeface="Times New Roman" pitchFamily="18" charset="0"/>
              </a:rPr>
              <a:t>الإعلانات التلفزيونية، </a:t>
            </a:r>
            <a:r>
              <a:rPr lang="ar-EG" sz="2100" dirty="0" smtClean="0">
                <a:latin typeface="Times New Roman" pitchFamily="18" charset="0"/>
                <a:cs typeface="Times New Roman" pitchFamily="18" charset="0"/>
              </a:rPr>
              <a:t>والمكالمات، أقل </a:t>
            </a:r>
            <a:r>
              <a:rPr lang="ar-EG" sz="2100" dirty="0">
                <a:latin typeface="Times New Roman" pitchFamily="18" charset="0"/>
                <a:cs typeface="Times New Roman" pitchFamily="18" charset="0"/>
              </a:rPr>
              <a:t>فعالية في الوصول إلى الهدف والتفاعل معه</a:t>
            </a:r>
            <a:r>
              <a:rPr lang="ar-EG" sz="2100" dirty="0" smtClean="0">
                <a:latin typeface="Times New Roman" pitchFamily="18" charset="0"/>
                <a:cs typeface="Times New Roman" pitchFamily="18" charset="0"/>
              </a:rPr>
              <a:t>.</a:t>
            </a:r>
          </a:p>
          <a:p>
            <a:pPr marL="579437" indent="-457200" algn="just" rtl="1">
              <a:lnSpc>
                <a:spcPct val="150000"/>
              </a:lnSpc>
              <a:buFont typeface="+mj-lt"/>
              <a:buAutoNum type="arabicPeriod" startAt="2"/>
            </a:pPr>
            <a:r>
              <a:rPr lang="ar-EG" sz="2100" dirty="0">
                <a:latin typeface="Times New Roman" pitchFamily="18" charset="0"/>
                <a:cs typeface="Times New Roman" pitchFamily="18" charset="0"/>
              </a:rPr>
              <a:t>التكاليف </a:t>
            </a:r>
            <a:r>
              <a:rPr lang="ar-EG" sz="2100" dirty="0" smtClean="0">
                <a:latin typeface="Times New Roman" pitchFamily="18" charset="0"/>
                <a:cs typeface="Times New Roman" pitchFamily="18" charset="0"/>
              </a:rPr>
              <a:t>المرتفعة للاستراتيجية حيث يمكن </a:t>
            </a:r>
            <a:r>
              <a:rPr lang="ar-EG" sz="2100" dirty="0">
                <a:latin typeface="Times New Roman" pitchFamily="18" charset="0"/>
                <a:cs typeface="Times New Roman" pitchFamily="18" charset="0"/>
              </a:rPr>
              <a:t>أن تكون حملات تسويق </a:t>
            </a:r>
            <a:r>
              <a:rPr lang="en-US" sz="2100" dirty="0">
                <a:latin typeface="Times New Roman" pitchFamily="18" charset="0"/>
                <a:cs typeface="Times New Roman" pitchFamily="18" charset="0"/>
              </a:rPr>
              <a:t>Outbound</a:t>
            </a:r>
            <a:r>
              <a:rPr lang="ar-EG" sz="2100" dirty="0" smtClean="0">
                <a:latin typeface="Times New Roman" pitchFamily="18" charset="0"/>
                <a:cs typeface="Times New Roman" pitchFamily="18" charset="0"/>
              </a:rPr>
              <a:t>، </a:t>
            </a:r>
            <a:r>
              <a:rPr lang="ar-EG" sz="2100" dirty="0">
                <a:latin typeface="Times New Roman" pitchFamily="18" charset="0"/>
                <a:cs typeface="Times New Roman" pitchFamily="18" charset="0"/>
              </a:rPr>
              <a:t>مثل الإعلانات التلفزيونية أو </a:t>
            </a:r>
            <a:r>
              <a:rPr lang="ar-EG" sz="2100" dirty="0" smtClean="0">
                <a:latin typeface="Times New Roman" pitchFamily="18" charset="0"/>
                <a:cs typeface="Times New Roman" pitchFamily="18" charset="0"/>
              </a:rPr>
              <a:t>الإذاعية، وإعلانات الطرق الخارجية </a:t>
            </a:r>
            <a:r>
              <a:rPr lang="ar-EG" sz="2100" dirty="0">
                <a:latin typeface="Times New Roman" pitchFamily="18" charset="0"/>
                <a:cs typeface="Times New Roman" pitchFamily="18" charset="0"/>
              </a:rPr>
              <a:t>باهظة الثمن، خاصة بالنسبة للشركات الصغيرة ذات الميزانيات المحدودة. </a:t>
            </a:r>
          </a:p>
        </p:txBody>
      </p:sp>
      <p:sp>
        <p:nvSpPr>
          <p:cNvPr id="13" name="TextBox 12"/>
          <p:cNvSpPr txBox="1"/>
          <p:nvPr/>
        </p:nvSpPr>
        <p:spPr>
          <a:xfrm>
            <a:off x="4577137" y="1347700"/>
            <a:ext cx="3469504"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عيوب استراتيجية تسويق </a:t>
            </a:r>
            <a:r>
              <a:rPr lang="en-US" b="1" dirty="0">
                <a:solidFill>
                  <a:srgbClr val="00B0F0"/>
                </a:solidFill>
                <a:latin typeface="Alexandria" charset="0"/>
                <a:cs typeface="Alexandria" charset="0"/>
              </a:rPr>
              <a:t>Outbound</a:t>
            </a:r>
          </a:p>
        </p:txBody>
      </p:sp>
    </p:spTree>
    <p:extLst>
      <p:ext uri="{BB962C8B-B14F-4D97-AF65-F5344CB8AC3E}">
        <p14:creationId xmlns:p14="http://schemas.microsoft.com/office/powerpoint/2010/main" val="3938996254"/>
      </p:ext>
    </p:extLst>
  </p:cSld>
  <p:clrMapOvr>
    <a:masterClrMapping/>
  </p:clrMapOvr>
  <mc:AlternateContent xmlns:mc="http://schemas.openxmlformats.org/markup-compatibility/2006" xmlns:p14="http://schemas.microsoft.com/office/powerpoint/2010/main">
    <mc:Choice Requires="p14">
      <p:transition spd="slow" p14:dur="2000" advTm="189478"/>
    </mc:Choice>
    <mc:Fallback xmlns="">
      <p:transition spd="slow" advTm="189478"/>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0" y="1345499"/>
            <a:ext cx="3390154" cy="22139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349991"/>
            <a:ext cx="8309245" cy="3970318"/>
          </a:xfrm>
          <a:prstGeom prst="rect">
            <a:avLst/>
          </a:prstGeom>
          <a:noFill/>
        </p:spPr>
        <p:txBody>
          <a:bodyPr wrap="square" rtlCol="0">
            <a:spAutoFit/>
          </a:bodyPr>
          <a:lstStyle/>
          <a:p>
            <a:pPr marL="579437" indent="-457200" algn="just" rtl="1">
              <a:lnSpc>
                <a:spcPct val="150000"/>
              </a:lnSpc>
              <a:buFont typeface="+mj-lt"/>
              <a:buAutoNum type="arabicPeriod" startAt="4"/>
            </a:pPr>
            <a:r>
              <a:rPr lang="ar-EG" sz="2100" dirty="0">
                <a:latin typeface="Times New Roman" pitchFamily="18" charset="0"/>
                <a:cs typeface="Times New Roman" pitchFamily="18" charset="0"/>
              </a:rPr>
              <a:t>عدم </a:t>
            </a:r>
            <a:r>
              <a:rPr lang="ar-EG" sz="2100" dirty="0" smtClean="0">
                <a:latin typeface="Times New Roman" pitchFamily="18" charset="0"/>
                <a:cs typeface="Times New Roman" pitchFamily="18" charset="0"/>
              </a:rPr>
              <a:t>الاستهداف حيث يلقي </a:t>
            </a:r>
            <a:r>
              <a:rPr lang="ar-EG" sz="2100" dirty="0">
                <a:latin typeface="Times New Roman" pitchFamily="18" charset="0"/>
                <a:cs typeface="Times New Roman" pitchFamily="18" charset="0"/>
              </a:rPr>
              <a:t>تسويق </a:t>
            </a:r>
            <a:r>
              <a:rPr lang="en-US" sz="2100" dirty="0" smtClean="0">
                <a:latin typeface="Times New Roman" pitchFamily="18" charset="0"/>
                <a:cs typeface="Times New Roman" pitchFamily="18" charset="0"/>
              </a:rPr>
              <a:t>Outbound</a:t>
            </a:r>
            <a:r>
              <a:rPr lang="ar-EG" sz="2100" dirty="0" smtClean="0">
                <a:latin typeface="Times New Roman" pitchFamily="18" charset="0"/>
                <a:cs typeface="Times New Roman" pitchFamily="18" charset="0"/>
              </a:rPr>
              <a:t> شبكة </a:t>
            </a:r>
            <a:r>
              <a:rPr lang="ar-EG" sz="2100" dirty="0">
                <a:latin typeface="Times New Roman" pitchFamily="18" charset="0"/>
                <a:cs typeface="Times New Roman" pitchFamily="18" charset="0"/>
              </a:rPr>
              <a:t>واسعة للوصول إلى جمهور عريض، مما قد يؤدي إلى الوصول إلى أفراد غير مهتمين بالمنتج أو الخدمة المقدمة، مما يؤدي إلى إهدار الموارد والجهد.</a:t>
            </a:r>
          </a:p>
          <a:p>
            <a:pPr marL="579437" indent="-457200" algn="just" rtl="1">
              <a:lnSpc>
                <a:spcPct val="150000"/>
              </a:lnSpc>
              <a:buFont typeface="+mj-lt"/>
              <a:buAutoNum type="arabicPeriod" startAt="4"/>
            </a:pP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4"/>
            </a:pPr>
            <a:r>
              <a:rPr lang="ar-EG" sz="2100" dirty="0">
                <a:latin typeface="Times New Roman" pitchFamily="18" charset="0"/>
                <a:cs typeface="Times New Roman" pitchFamily="18" charset="0"/>
              </a:rPr>
              <a:t>صعوبة تتبع عائد </a:t>
            </a:r>
            <a:r>
              <a:rPr lang="ar-EG" sz="2100" dirty="0" smtClean="0">
                <a:latin typeface="Times New Roman" pitchFamily="18" charset="0"/>
                <a:cs typeface="Times New Roman" pitchFamily="18" charset="0"/>
              </a:rPr>
              <a:t>الاستثمار لأنه قد </a:t>
            </a:r>
            <a:r>
              <a:rPr lang="ar-EG" sz="2100" dirty="0">
                <a:latin typeface="Times New Roman" pitchFamily="18" charset="0"/>
                <a:cs typeface="Times New Roman" pitchFamily="18" charset="0"/>
              </a:rPr>
              <a:t>يكون من الصعب قياس التأثير المباشر لجهود التسويق الخارجي على المبيعات أو جذب العملاء المحتملين. </a:t>
            </a:r>
            <a:r>
              <a:rPr lang="ar-EG" sz="2100" dirty="0" smtClean="0">
                <a:latin typeface="Times New Roman" pitchFamily="18" charset="0"/>
                <a:cs typeface="Times New Roman" pitchFamily="18" charset="0"/>
              </a:rPr>
              <a:t>حيث يمكن </a:t>
            </a:r>
            <a:r>
              <a:rPr lang="ar-EG" sz="2100" dirty="0">
                <a:latin typeface="Times New Roman" pitchFamily="18" charset="0"/>
                <a:cs typeface="Times New Roman" pitchFamily="18" charset="0"/>
              </a:rPr>
              <a:t>أن يكون تتبع عائد </a:t>
            </a:r>
            <a:r>
              <a:rPr lang="ar-EG" sz="2100" dirty="0" smtClean="0">
                <a:latin typeface="Times New Roman" pitchFamily="18" charset="0"/>
                <a:cs typeface="Times New Roman" pitchFamily="18" charset="0"/>
              </a:rPr>
              <a:t>الاستثمار</a:t>
            </a:r>
            <a:r>
              <a:rPr lang="en-US" sz="2100" dirty="0" smtClean="0">
                <a:latin typeface="Times New Roman" pitchFamily="18" charset="0"/>
                <a:cs typeface="Times New Roman" pitchFamily="18" charset="0"/>
              </a:rPr>
              <a:t>ROI</a:t>
            </a:r>
            <a:r>
              <a:rPr lang="en-US" sz="2100" dirty="0">
                <a:latin typeface="Times New Roman" pitchFamily="18" charset="0"/>
                <a:cs typeface="Times New Roman" pitchFamily="18" charset="0"/>
              </a:rPr>
              <a:t>) </a:t>
            </a:r>
            <a:r>
              <a:rPr lang="ar-EG" sz="2100" dirty="0" smtClean="0">
                <a:latin typeface="Times New Roman" pitchFamily="18" charset="0"/>
                <a:cs typeface="Times New Roman" pitchFamily="18" charset="0"/>
              </a:rPr>
              <a:t>) لحملات </a:t>
            </a:r>
            <a:r>
              <a:rPr lang="ar-EG" sz="2100" dirty="0">
                <a:latin typeface="Times New Roman" pitchFamily="18" charset="0"/>
                <a:cs typeface="Times New Roman" pitchFamily="18" charset="0"/>
              </a:rPr>
              <a:t>التسويق الخارجية معقدًا وأقل دقة مقارنة باستراتيجيات </a:t>
            </a:r>
            <a:r>
              <a:rPr lang="ar-EG" sz="2100" dirty="0" smtClean="0">
                <a:latin typeface="Times New Roman" pitchFamily="18" charset="0"/>
                <a:cs typeface="Times New Roman" pitchFamily="18" charset="0"/>
              </a:rPr>
              <a:t>تسويق </a:t>
            </a:r>
            <a:r>
              <a:rPr lang="en-US" sz="2100" dirty="0" smtClean="0">
                <a:latin typeface="Times New Roman" pitchFamily="18" charset="0"/>
                <a:cs typeface="Times New Roman" pitchFamily="18" charset="0"/>
              </a:rPr>
              <a:t>Inbound</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3" name="TextBox 12"/>
          <p:cNvSpPr txBox="1"/>
          <p:nvPr/>
        </p:nvSpPr>
        <p:spPr>
          <a:xfrm>
            <a:off x="4577137" y="1347700"/>
            <a:ext cx="3469504"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عيوب استراتيجية تسويق </a:t>
            </a:r>
            <a:r>
              <a:rPr lang="en-US" b="1" dirty="0">
                <a:solidFill>
                  <a:srgbClr val="00B0F0"/>
                </a:solidFill>
                <a:latin typeface="Alexandria" charset="0"/>
                <a:cs typeface="Alexandria" charset="0"/>
              </a:rPr>
              <a:t>Outbound</a:t>
            </a:r>
          </a:p>
        </p:txBody>
      </p:sp>
    </p:spTree>
    <p:extLst>
      <p:ext uri="{BB962C8B-B14F-4D97-AF65-F5344CB8AC3E}">
        <p14:creationId xmlns:p14="http://schemas.microsoft.com/office/powerpoint/2010/main" val="718390487"/>
      </p:ext>
    </p:extLst>
  </p:cSld>
  <p:clrMapOvr>
    <a:masterClrMapping/>
  </p:clrMapOvr>
  <mc:AlternateContent xmlns:mc="http://schemas.openxmlformats.org/markup-compatibility/2006" xmlns:p14="http://schemas.microsoft.com/office/powerpoint/2010/main">
    <mc:Choice Requires="p14">
      <p:transition spd="slow" p14:dur="2000" advTm="331247"/>
    </mc:Choice>
    <mc:Fallback xmlns="">
      <p:transition spd="slow" advTm="331247"/>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0" y="1345499"/>
            <a:ext cx="3390154" cy="22139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349991"/>
            <a:ext cx="8309245" cy="1488484"/>
          </a:xfrm>
          <a:prstGeom prst="rect">
            <a:avLst/>
          </a:prstGeom>
          <a:noFill/>
        </p:spPr>
        <p:txBody>
          <a:bodyPr wrap="square" rtlCol="0">
            <a:spAutoFit/>
          </a:bodyPr>
          <a:lstStyle/>
          <a:p>
            <a:pPr marL="579437" indent="-457200" algn="just" rtl="1">
              <a:lnSpc>
                <a:spcPct val="150000"/>
              </a:lnSpc>
              <a:buFont typeface="+mj-lt"/>
              <a:buAutoNum type="arabicPeriod" startAt="6"/>
            </a:pPr>
            <a:r>
              <a:rPr lang="ar-EG" sz="2100" dirty="0" smtClean="0">
                <a:latin typeface="Times New Roman" pitchFamily="18" charset="0"/>
                <a:cs typeface="Times New Roman" pitchFamily="18" charset="0"/>
              </a:rPr>
              <a:t>المشاركة </a:t>
            </a:r>
            <a:r>
              <a:rPr lang="ar-EG" sz="2100" dirty="0">
                <a:latin typeface="Times New Roman" pitchFamily="18" charset="0"/>
                <a:cs typeface="Times New Roman" pitchFamily="18" charset="0"/>
              </a:rPr>
              <a:t>والتفاعل </a:t>
            </a:r>
            <a:r>
              <a:rPr lang="ar-EG" sz="2100" dirty="0" smtClean="0">
                <a:latin typeface="Times New Roman" pitchFamily="18" charset="0"/>
                <a:cs typeface="Times New Roman" pitchFamily="18" charset="0"/>
              </a:rPr>
              <a:t>المحدود لأنه غالبًا </a:t>
            </a:r>
            <a:r>
              <a:rPr lang="ar-EG" sz="2100" dirty="0">
                <a:latin typeface="Times New Roman" pitchFamily="18" charset="0"/>
                <a:cs typeface="Times New Roman" pitchFamily="18" charset="0"/>
              </a:rPr>
              <a:t>ما يتضمن تسويق </a:t>
            </a:r>
            <a:r>
              <a:rPr lang="en-US" sz="2100" dirty="0">
                <a:latin typeface="Times New Roman" pitchFamily="18" charset="0"/>
                <a:cs typeface="Times New Roman" pitchFamily="18" charset="0"/>
              </a:rPr>
              <a:t>Outbound</a:t>
            </a:r>
            <a:r>
              <a:rPr lang="ar-EG" sz="2100" dirty="0" smtClean="0">
                <a:latin typeface="Times New Roman" pitchFamily="18" charset="0"/>
                <a:cs typeface="Times New Roman" pitchFamily="18" charset="0"/>
              </a:rPr>
              <a:t> </a:t>
            </a:r>
            <a:r>
              <a:rPr lang="ar-EG" sz="2100" dirty="0">
                <a:latin typeface="Times New Roman" pitchFamily="18" charset="0"/>
                <a:cs typeface="Times New Roman" pitchFamily="18" charset="0"/>
              </a:rPr>
              <a:t>اتصالاً أحادي الاتجاه من الشركة إلى المستهلك، مما يحد من فرص المشاركة والتفاعل وبناء العلاقات مع العملاء المحتملين.</a:t>
            </a:r>
          </a:p>
        </p:txBody>
      </p:sp>
      <p:sp>
        <p:nvSpPr>
          <p:cNvPr id="13" name="TextBox 12"/>
          <p:cNvSpPr txBox="1"/>
          <p:nvPr/>
        </p:nvSpPr>
        <p:spPr>
          <a:xfrm>
            <a:off x="4577137" y="1347700"/>
            <a:ext cx="3469504"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عيوب استراتيجية تسويق </a:t>
            </a:r>
            <a:r>
              <a:rPr lang="en-US" b="1" dirty="0">
                <a:solidFill>
                  <a:srgbClr val="00B0F0"/>
                </a:solidFill>
                <a:latin typeface="Alexandria" charset="0"/>
                <a:cs typeface="Alexandria" charset="0"/>
              </a:rPr>
              <a:t>Outbound</a:t>
            </a:r>
          </a:p>
        </p:txBody>
      </p:sp>
    </p:spTree>
    <p:extLst>
      <p:ext uri="{BB962C8B-B14F-4D97-AF65-F5344CB8AC3E}">
        <p14:creationId xmlns:p14="http://schemas.microsoft.com/office/powerpoint/2010/main" val="3178239604"/>
      </p:ext>
    </p:extLst>
  </p:cSld>
  <p:clrMapOvr>
    <a:masterClrMapping/>
  </p:clrMapOvr>
  <mc:AlternateContent xmlns:mc="http://schemas.openxmlformats.org/markup-compatibility/2006" xmlns:p14="http://schemas.microsoft.com/office/powerpoint/2010/main">
    <mc:Choice Requires="p14">
      <p:transition spd="slow" p14:dur="2000" advTm="65543"/>
    </mc:Choice>
    <mc:Fallback xmlns="">
      <p:transition spd="slow" advTm="65543"/>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17695"/>
            <a:ext cx="9931780" cy="4616356"/>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346950" y="1159666"/>
            <a:ext cx="4827530"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ماهية </a:t>
            </a:r>
            <a:r>
              <a:rPr lang="ar-EG" b="1" dirty="0" smtClean="0">
                <a:solidFill>
                  <a:srgbClr val="00B0F0"/>
                </a:solidFill>
                <a:latin typeface="Alexandria" charset="0"/>
                <a:cs typeface="Alexandria" charset="0"/>
              </a:rPr>
              <a:t>استراتيجية تسويق </a:t>
            </a:r>
            <a:r>
              <a:rPr lang="en-US" b="1" dirty="0" smtClean="0">
                <a:solidFill>
                  <a:srgbClr val="00B0F0"/>
                </a:solidFill>
                <a:latin typeface="Alexandria" charset="0"/>
                <a:cs typeface="Alexandria" charset="0"/>
              </a:rPr>
              <a:t>Inbound</a:t>
            </a:r>
            <a:endParaRPr lang="en-US" b="1" dirty="0">
              <a:solidFill>
                <a:srgbClr val="00B0F0"/>
              </a:solidFill>
              <a:latin typeface="Alexandria" charset="0"/>
              <a:cs typeface="Alexandria" charset="0"/>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82587252"/>
      </p:ext>
    </p:extLst>
  </p:cSld>
  <p:clrMapOvr>
    <a:masterClrMapping/>
  </p:clrMapOvr>
  <mc:AlternateContent xmlns:mc="http://schemas.openxmlformats.org/markup-compatibility/2006" xmlns:p14="http://schemas.microsoft.com/office/powerpoint/2010/main">
    <mc:Choice Requires="p14">
      <p:transition spd="slow" p14:dur="2000" advTm="16405"/>
    </mc:Choice>
    <mc:Fallback xmlns="">
      <p:transition spd="slow" advTm="164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1341648"/>
            <a:ext cx="3385473" cy="194774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3000821"/>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dirty="0">
                <a:latin typeface="Times New Roman" pitchFamily="18" charset="0"/>
                <a:cs typeface="Times New Roman" pitchFamily="18" charset="0"/>
              </a:rPr>
              <a:t>استراتيجية </a:t>
            </a:r>
            <a:r>
              <a:rPr lang="ar-EG" sz="2100" dirty="0" smtClean="0">
                <a:latin typeface="Times New Roman" pitchFamily="18" charset="0"/>
                <a:cs typeface="Times New Roman" pitchFamily="18" charset="0"/>
              </a:rPr>
              <a:t>تسويق </a:t>
            </a:r>
            <a:r>
              <a:rPr lang="en-US" sz="2100" dirty="0" smtClean="0">
                <a:latin typeface="Times New Roman" pitchFamily="18" charset="0"/>
                <a:cs typeface="Times New Roman" pitchFamily="18" charset="0"/>
              </a:rPr>
              <a:t>Inbound</a:t>
            </a:r>
            <a:r>
              <a:rPr lang="ar-EG" sz="2100" dirty="0" smtClean="0">
                <a:latin typeface="Times New Roman" pitchFamily="18" charset="0"/>
                <a:cs typeface="Times New Roman" pitchFamily="18" charset="0"/>
              </a:rPr>
              <a:t> </a:t>
            </a:r>
            <a:r>
              <a:rPr lang="ar-EG" sz="2100" dirty="0">
                <a:latin typeface="Times New Roman" pitchFamily="18" charset="0"/>
                <a:cs typeface="Times New Roman" pitchFamily="18" charset="0"/>
              </a:rPr>
              <a:t>هي نهج يركز على جذب العملاء من خلال المحتوى ذي الصلة والمفيد، بالإضافة إلى إضافة قيمة في كل مرحلة من رحلة العميل. بدلاً من دفع المنتجات أو الخدمات إلى العملاء المحتملين، </a:t>
            </a:r>
            <a:r>
              <a:rPr lang="ar-EG" sz="2100" dirty="0" smtClean="0">
                <a:latin typeface="Times New Roman" pitchFamily="18" charset="0"/>
                <a:cs typeface="Times New Roman" pitchFamily="18" charset="0"/>
              </a:rPr>
              <a:t>حيث </a:t>
            </a:r>
            <a:r>
              <a:rPr lang="ar-EG" sz="2100" dirty="0">
                <a:latin typeface="Times New Roman" pitchFamily="18" charset="0"/>
                <a:cs typeface="Times New Roman" pitchFamily="18" charset="0"/>
              </a:rPr>
              <a:t>يسعى تسويق </a:t>
            </a:r>
            <a:r>
              <a:rPr lang="en-US" sz="2100" dirty="0">
                <a:latin typeface="Times New Roman" pitchFamily="18" charset="0"/>
                <a:cs typeface="Times New Roman" pitchFamily="18" charset="0"/>
              </a:rPr>
              <a:t>Inbound</a:t>
            </a:r>
            <a:r>
              <a:rPr lang="ar-EG" sz="2100" dirty="0" smtClean="0">
                <a:latin typeface="Times New Roman" pitchFamily="18" charset="0"/>
                <a:cs typeface="Times New Roman" pitchFamily="18" charset="0"/>
              </a:rPr>
              <a:t> </a:t>
            </a:r>
            <a:r>
              <a:rPr lang="ar-EG" sz="2100" dirty="0">
                <a:latin typeface="Times New Roman" pitchFamily="18" charset="0"/>
                <a:cs typeface="Times New Roman" pitchFamily="18" charset="0"/>
              </a:rPr>
              <a:t>إلى توفير معلومات قيمة تتوافق مع اهتمامات العميل واحتياجاته. </a:t>
            </a:r>
            <a:r>
              <a:rPr lang="ar-EG" sz="2100" dirty="0" smtClean="0">
                <a:latin typeface="Times New Roman" pitchFamily="18" charset="0"/>
                <a:cs typeface="Times New Roman" pitchFamily="18" charset="0"/>
              </a:rPr>
              <a:t>حيث تتضمن </a:t>
            </a:r>
            <a:r>
              <a:rPr lang="ar-EG" sz="2100" dirty="0">
                <a:latin typeface="Times New Roman" pitchFamily="18" charset="0"/>
                <a:cs typeface="Times New Roman" pitchFamily="18" charset="0"/>
              </a:rPr>
              <a:t>هذه الإستراتيجية عادةً إنشاء ومشاركة محتوى مثل المدونات ومنشورات وسائل التواصل الاجتماعي ومقاطع الفيديو وغيرها من الموارد التي تهدف إلى تثقيف الجمهور المستهدف وإشراكه. </a:t>
            </a:r>
          </a:p>
        </p:txBody>
      </p:sp>
      <p:sp>
        <p:nvSpPr>
          <p:cNvPr id="14" name="TextBox 13"/>
          <p:cNvSpPr txBox="1"/>
          <p:nvPr/>
        </p:nvSpPr>
        <p:spPr>
          <a:xfrm>
            <a:off x="3721705" y="1347700"/>
            <a:ext cx="4827530"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ماهية استراتيجية تسويق </a:t>
            </a:r>
            <a:r>
              <a:rPr lang="en-US" b="1" dirty="0">
                <a:solidFill>
                  <a:srgbClr val="00B0F0"/>
                </a:solidFill>
                <a:latin typeface="Alexandria" charset="0"/>
                <a:cs typeface="Alexandria" charset="0"/>
              </a:rPr>
              <a:t>Inbound</a:t>
            </a:r>
          </a:p>
        </p:txBody>
      </p:sp>
    </p:spTree>
    <p:extLst>
      <p:ext uri="{BB962C8B-B14F-4D97-AF65-F5344CB8AC3E}">
        <p14:creationId xmlns:p14="http://schemas.microsoft.com/office/powerpoint/2010/main" val="327127994"/>
      </p:ext>
    </p:extLst>
  </p:cSld>
  <p:clrMapOvr>
    <a:masterClrMapping/>
  </p:clrMapOvr>
  <mc:AlternateContent xmlns:mc="http://schemas.openxmlformats.org/markup-compatibility/2006" xmlns:p14="http://schemas.microsoft.com/office/powerpoint/2010/main">
    <mc:Choice Requires="p14">
      <p:transition spd="slow" p14:dur="2000" advTm="85710"/>
    </mc:Choice>
    <mc:Fallback xmlns="">
      <p:transition spd="slow" advTm="8571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1341648"/>
            <a:ext cx="3385473" cy="194774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1973232"/>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dirty="0" smtClean="0">
                <a:latin typeface="Times New Roman" pitchFamily="18" charset="0"/>
                <a:cs typeface="Times New Roman" pitchFamily="18" charset="0"/>
              </a:rPr>
              <a:t>يتضمن </a:t>
            </a:r>
            <a:r>
              <a:rPr lang="ar-EG" sz="2100" dirty="0">
                <a:latin typeface="Times New Roman" pitchFamily="18" charset="0"/>
                <a:cs typeface="Times New Roman" pitchFamily="18" charset="0"/>
              </a:rPr>
              <a:t>تسويق </a:t>
            </a:r>
            <a:r>
              <a:rPr lang="en-US" sz="2100" dirty="0" smtClean="0">
                <a:latin typeface="Times New Roman" pitchFamily="18" charset="0"/>
                <a:cs typeface="Times New Roman" pitchFamily="18" charset="0"/>
              </a:rPr>
              <a:t>Inbound</a:t>
            </a:r>
            <a:r>
              <a:rPr lang="ar-EG" sz="2100" dirty="0" smtClean="0">
                <a:latin typeface="Times New Roman" pitchFamily="18" charset="0"/>
                <a:cs typeface="Times New Roman" pitchFamily="18" charset="0"/>
              </a:rPr>
              <a:t> تقنيات مثل التسويق عبر وسائل التواصل الاجتماعي والتسويق عبر البريد الإلكتروني وأساليب أخرى لجذب العملاء المحتملين وتحويلهم إلى عملاء مخلصين. لذلك يُعد الهدف من </a:t>
            </a:r>
            <a:r>
              <a:rPr lang="ar-EG" sz="2100" dirty="0">
                <a:latin typeface="Times New Roman" pitchFamily="18" charset="0"/>
                <a:cs typeface="Times New Roman" pitchFamily="18" charset="0"/>
              </a:rPr>
              <a:t>تسويق </a:t>
            </a:r>
            <a:r>
              <a:rPr lang="en-US" sz="2100" dirty="0" smtClean="0">
                <a:latin typeface="Times New Roman" pitchFamily="18" charset="0"/>
                <a:cs typeface="Times New Roman" pitchFamily="18" charset="0"/>
              </a:rPr>
              <a:t>Inbound</a:t>
            </a:r>
            <a:r>
              <a:rPr lang="ar-EG" sz="2100" dirty="0" smtClean="0">
                <a:latin typeface="Times New Roman" pitchFamily="18" charset="0"/>
                <a:cs typeface="Times New Roman" pitchFamily="18" charset="0"/>
              </a:rPr>
              <a:t> هو بناء الثقة، وإقامة العلاقات، وفي نهاية المطاف تعزيز مشاركة العملاء وولائهم.</a:t>
            </a:r>
            <a:endParaRPr lang="ar-EG" sz="2100" dirty="0">
              <a:latin typeface="Times New Roman" pitchFamily="18" charset="0"/>
              <a:cs typeface="Times New Roman" pitchFamily="18" charset="0"/>
            </a:endParaRPr>
          </a:p>
        </p:txBody>
      </p:sp>
      <p:sp>
        <p:nvSpPr>
          <p:cNvPr id="14" name="TextBox 13"/>
          <p:cNvSpPr txBox="1"/>
          <p:nvPr/>
        </p:nvSpPr>
        <p:spPr>
          <a:xfrm>
            <a:off x="3721705" y="1347700"/>
            <a:ext cx="4827530"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ماهية استراتيجية تسويق </a:t>
            </a:r>
            <a:r>
              <a:rPr lang="en-US" b="1" dirty="0">
                <a:solidFill>
                  <a:srgbClr val="00B0F0"/>
                </a:solidFill>
                <a:latin typeface="Alexandria" charset="0"/>
                <a:cs typeface="Alexandria" charset="0"/>
              </a:rPr>
              <a:t>Inbound</a:t>
            </a:r>
          </a:p>
        </p:txBody>
      </p:sp>
    </p:spTree>
    <p:extLst>
      <p:ext uri="{BB962C8B-B14F-4D97-AF65-F5344CB8AC3E}">
        <p14:creationId xmlns:p14="http://schemas.microsoft.com/office/powerpoint/2010/main" val="424376013"/>
      </p:ext>
    </p:extLst>
  </p:cSld>
  <p:clrMapOvr>
    <a:masterClrMapping/>
  </p:clrMapOvr>
  <mc:AlternateContent xmlns:mc="http://schemas.openxmlformats.org/markup-compatibility/2006" xmlns:p14="http://schemas.microsoft.com/office/powerpoint/2010/main">
    <mc:Choice Requires="p14">
      <p:transition spd="slow" p14:dur="2000" advTm="115124"/>
    </mc:Choice>
    <mc:Fallback xmlns="">
      <p:transition spd="slow" advTm="115124"/>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1341648"/>
            <a:ext cx="3385473" cy="194774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067010"/>
            <a:ext cx="8309245" cy="1003736"/>
          </a:xfrm>
          <a:prstGeom prst="rect">
            <a:avLst/>
          </a:prstGeom>
          <a:noFill/>
        </p:spPr>
        <p:txBody>
          <a:bodyPr wrap="square" rtlCol="0">
            <a:spAutoFit/>
          </a:bodyPr>
          <a:lstStyle/>
          <a:p>
            <a:pPr marL="342900" indent="-342900" algn="r" rtl="1">
              <a:lnSpc>
                <a:spcPct val="150000"/>
              </a:lnSpc>
              <a:buFont typeface="Wingdings" pitchFamily="2" charset="2"/>
              <a:buChar char="Ø"/>
            </a:pPr>
            <a:r>
              <a:rPr lang="ar-EG" sz="2100" u="sng" dirty="0" smtClean="0">
                <a:latin typeface="Times New Roman" pitchFamily="18" charset="0"/>
                <a:cs typeface="Times New Roman" pitchFamily="18" charset="0"/>
              </a:rPr>
              <a:t>مثال عملي عن </a:t>
            </a:r>
            <a:r>
              <a:rPr lang="ar-EG" sz="2100" u="sng" dirty="0">
                <a:latin typeface="Times New Roman" pitchFamily="18" charset="0"/>
                <a:cs typeface="Times New Roman" pitchFamily="18" charset="0"/>
              </a:rPr>
              <a:t>استراتيجية </a:t>
            </a:r>
            <a:r>
              <a:rPr lang="ar-EG" sz="2100" u="sng" dirty="0" smtClean="0">
                <a:latin typeface="Times New Roman" pitchFamily="18" charset="0"/>
                <a:cs typeface="Times New Roman" pitchFamily="18" charset="0"/>
              </a:rPr>
              <a:t>تسويق </a:t>
            </a:r>
            <a:r>
              <a:rPr lang="en-US" sz="2100" u="sng" dirty="0" smtClean="0">
                <a:latin typeface="Times New Roman" pitchFamily="18" charset="0"/>
                <a:cs typeface="Times New Roman" pitchFamily="18" charset="0"/>
              </a:rPr>
              <a:t>Inbound </a:t>
            </a:r>
            <a:r>
              <a:rPr lang="ar-EG" sz="2100" u="sng" dirty="0" smtClean="0">
                <a:latin typeface="Times New Roman" pitchFamily="18" charset="0"/>
                <a:cs typeface="Times New Roman" pitchFamily="18" charset="0"/>
              </a:rPr>
              <a:t> </a:t>
            </a:r>
            <a:r>
              <a:rPr lang="ar-EG" sz="2100" u="sng" dirty="0">
                <a:latin typeface="Times New Roman" pitchFamily="18" charset="0"/>
                <a:cs typeface="Times New Roman" pitchFamily="18" charset="0"/>
              </a:rPr>
              <a:t>:</a:t>
            </a:r>
            <a:endParaRPr lang="en-US" sz="2100" u="sng" dirty="0">
              <a:latin typeface="Times New Roman" pitchFamily="18" charset="0"/>
              <a:cs typeface="Times New Roman" pitchFamily="18" charset="0"/>
            </a:endParaRPr>
          </a:p>
          <a:p>
            <a:pPr marL="342900" indent="-342900" algn="just" rtl="1">
              <a:lnSpc>
                <a:spcPct val="150000"/>
              </a:lnSpc>
              <a:buFont typeface="Arial" pitchFamily="34" charset="0"/>
              <a:buChar char="•"/>
            </a:pPr>
            <a:endParaRPr lang="ar-EG" sz="2100" dirty="0">
              <a:latin typeface="Times New Roman" pitchFamily="18" charset="0"/>
              <a:cs typeface="Times New Roman" pitchFamily="18" charset="0"/>
            </a:endParaRPr>
          </a:p>
        </p:txBody>
      </p:sp>
      <p:pic>
        <p:nvPicPr>
          <p:cNvPr id="10"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0800000" flipH="1" flipV="1">
            <a:off x="3571580" y="2674960"/>
            <a:ext cx="4389096" cy="337099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1" name="TextBox 10"/>
          <p:cNvSpPr txBox="1"/>
          <p:nvPr/>
        </p:nvSpPr>
        <p:spPr>
          <a:xfrm>
            <a:off x="7960676" y="3293954"/>
            <a:ext cx="4127463" cy="369332"/>
          </a:xfrm>
          <a:prstGeom prst="rect">
            <a:avLst/>
          </a:prstGeom>
          <a:noFill/>
        </p:spPr>
        <p:txBody>
          <a:bodyPr wrap="square" rtlCol="0">
            <a:spAutoFit/>
          </a:bodyPr>
          <a:lstStyle/>
          <a:p>
            <a:pPr algn="ctr" rtl="1"/>
            <a:r>
              <a:rPr lang="ar-EG" b="1" u="sng" dirty="0" smtClean="0"/>
              <a:t>استراتيجية تسويق </a:t>
            </a:r>
            <a:r>
              <a:rPr lang="en-US" b="1" u="sng" dirty="0" smtClean="0"/>
              <a:t>Inbound</a:t>
            </a:r>
            <a:r>
              <a:rPr lang="ar-EG" b="1" u="sng" dirty="0" smtClean="0"/>
              <a:t> لشركة </a:t>
            </a:r>
            <a:r>
              <a:rPr lang="en-US" b="1" u="sng" dirty="0" smtClean="0"/>
              <a:t>Vodafone</a:t>
            </a:r>
            <a:endParaRPr lang="en-US" sz="2000" b="1" u="sng" dirty="0"/>
          </a:p>
        </p:txBody>
      </p:sp>
      <p:sp>
        <p:nvSpPr>
          <p:cNvPr id="20" name="TextBox 19"/>
          <p:cNvSpPr txBox="1"/>
          <p:nvPr/>
        </p:nvSpPr>
        <p:spPr>
          <a:xfrm>
            <a:off x="7726202" y="3688418"/>
            <a:ext cx="4706032" cy="338554"/>
          </a:xfrm>
          <a:prstGeom prst="rect">
            <a:avLst/>
          </a:prstGeom>
          <a:noFill/>
        </p:spPr>
        <p:txBody>
          <a:bodyPr wrap="square" rtlCol="0">
            <a:spAutoFit/>
          </a:bodyPr>
          <a:lstStyle/>
          <a:p>
            <a:pPr algn="ctr" rtl="1"/>
            <a:r>
              <a:rPr lang="en-US" sz="1600" b="1" dirty="0"/>
              <a:t>https://fb.watch/s9VWqmakPq/</a:t>
            </a:r>
          </a:p>
        </p:txBody>
      </p:sp>
      <p:sp>
        <p:nvSpPr>
          <p:cNvPr id="18" name="TextBox 17"/>
          <p:cNvSpPr txBox="1"/>
          <p:nvPr/>
        </p:nvSpPr>
        <p:spPr>
          <a:xfrm>
            <a:off x="3721705" y="1347700"/>
            <a:ext cx="4827530"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ماهية استراتيجية تسويق </a:t>
            </a:r>
            <a:r>
              <a:rPr lang="en-US" b="1" dirty="0" smtClean="0">
                <a:solidFill>
                  <a:srgbClr val="00B0F0"/>
                </a:solidFill>
                <a:latin typeface="Alexandria" charset="0"/>
                <a:cs typeface="Alexandria" charset="0"/>
              </a:rPr>
              <a:t>Inbound</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3423584231"/>
      </p:ext>
    </p:extLst>
  </p:cSld>
  <p:clrMapOvr>
    <a:masterClrMapping/>
  </p:clrMapOvr>
  <mc:AlternateContent xmlns:mc="http://schemas.openxmlformats.org/markup-compatibility/2006" xmlns:p14="http://schemas.microsoft.com/office/powerpoint/2010/main">
    <mc:Choice Requires="p14">
      <p:transition spd="slow" p14:dur="2000" advTm="40419"/>
    </mc:Choice>
    <mc:Fallback xmlns="">
      <p:transition spd="slow" advTm="40419"/>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17695"/>
            <a:ext cx="9931780" cy="4616356"/>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346950" y="1159666"/>
            <a:ext cx="4827530"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خصائص استراتيجية تسويق </a:t>
            </a:r>
            <a:r>
              <a:rPr lang="en-US" b="1" dirty="0" smtClean="0">
                <a:solidFill>
                  <a:srgbClr val="00B0F0"/>
                </a:solidFill>
                <a:latin typeface="Alexandria" charset="0"/>
                <a:cs typeface="Alexandria" charset="0"/>
              </a:rPr>
              <a:t>Inbound</a:t>
            </a:r>
            <a:endParaRPr lang="en-US" b="1" dirty="0">
              <a:solidFill>
                <a:srgbClr val="00B0F0"/>
              </a:solidFill>
              <a:latin typeface="Alexandria" charset="0"/>
              <a:cs typeface="Alexandria" charset="0"/>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94739155"/>
      </p:ext>
    </p:extLst>
  </p:cSld>
  <p:clrMapOvr>
    <a:masterClrMapping/>
  </p:clrMapOvr>
  <mc:AlternateContent xmlns:mc="http://schemas.openxmlformats.org/markup-compatibility/2006" xmlns:p14="http://schemas.microsoft.com/office/powerpoint/2010/main">
    <mc:Choice Requires="p14">
      <p:transition spd="slow" p14:dur="2000" advTm="9655"/>
    </mc:Choice>
    <mc:Fallback xmlns="">
      <p:transition spd="slow" advTm="965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1341648"/>
            <a:ext cx="3385473" cy="194774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3000821"/>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dirty="0">
                <a:latin typeface="Times New Roman" pitchFamily="18" charset="0"/>
                <a:cs typeface="Times New Roman" pitchFamily="18" charset="0"/>
              </a:rPr>
              <a:t>إنشاء </a:t>
            </a:r>
            <a:r>
              <a:rPr lang="ar-EG" sz="2100" dirty="0" smtClean="0">
                <a:latin typeface="Times New Roman" pitchFamily="18" charset="0"/>
                <a:cs typeface="Times New Roman" pitchFamily="18" charset="0"/>
              </a:rPr>
              <a:t>محتوى قيم الذي </a:t>
            </a:r>
            <a:r>
              <a:rPr lang="ar-EG" sz="2100" dirty="0">
                <a:latin typeface="Times New Roman" pitchFamily="18" charset="0"/>
                <a:cs typeface="Times New Roman" pitchFamily="18" charset="0"/>
              </a:rPr>
              <a:t>ي</a:t>
            </a:r>
            <a:r>
              <a:rPr lang="ar-EG" sz="2100" dirty="0" smtClean="0">
                <a:latin typeface="Times New Roman" pitchFamily="18" charset="0"/>
                <a:cs typeface="Times New Roman" pitchFamily="18" charset="0"/>
              </a:rPr>
              <a:t>لبي </a:t>
            </a:r>
            <a:r>
              <a:rPr lang="ar-EG" sz="2100" dirty="0">
                <a:latin typeface="Times New Roman" pitchFamily="18" charset="0"/>
                <a:cs typeface="Times New Roman" pitchFamily="18" charset="0"/>
              </a:rPr>
              <a:t>احتياجات واهتمامات الجمهور المستهدف</a:t>
            </a:r>
            <a:r>
              <a:rPr lang="ar-EG" sz="2100" dirty="0" smtClean="0">
                <a:latin typeface="Times New Roman" pitchFamily="18" charset="0"/>
                <a:cs typeface="Times New Roman" pitchFamily="18" charset="0"/>
              </a:rPr>
              <a:t>.</a:t>
            </a:r>
          </a:p>
          <a:p>
            <a:pPr marL="463550" indent="-341313" algn="just" rtl="1">
              <a:lnSpc>
                <a:spcPct val="150000"/>
              </a:lnSpc>
              <a:buFont typeface="Wingdings" pitchFamily="2" charset="2"/>
              <a:buChar char="Ø"/>
            </a:pPr>
            <a:endParaRPr lang="ar-EG" sz="2100" dirty="0">
              <a:latin typeface="Times New Roman" pitchFamily="18" charset="0"/>
              <a:cs typeface="Times New Roman" pitchFamily="18" charset="0"/>
            </a:endParaRPr>
          </a:p>
          <a:p>
            <a:pPr marL="463550" indent="-341313" algn="just" rtl="1">
              <a:lnSpc>
                <a:spcPct val="150000"/>
              </a:lnSpc>
              <a:buFont typeface="Wingdings" pitchFamily="2" charset="2"/>
              <a:buChar char="Ø"/>
            </a:pPr>
            <a:r>
              <a:rPr lang="ar-EG" sz="2100" dirty="0">
                <a:latin typeface="Times New Roman" pitchFamily="18" charset="0"/>
                <a:cs typeface="Times New Roman" pitchFamily="18" charset="0"/>
              </a:rPr>
              <a:t>بناء علاقات طويلة الأمد مع العملاء من خلال توفير القيمة والدعم المستمرين حتى بعد البيع الأولي.</a:t>
            </a:r>
          </a:p>
          <a:p>
            <a:pPr marL="463550" indent="-341313" algn="just" rtl="1">
              <a:lnSpc>
                <a:spcPct val="150000"/>
              </a:lnSpc>
              <a:buFont typeface="Wingdings" pitchFamily="2" charset="2"/>
              <a:buChar char="Ø"/>
            </a:pPr>
            <a:endParaRPr lang="ar-EG" sz="2100" dirty="0">
              <a:latin typeface="Times New Roman" pitchFamily="18" charset="0"/>
              <a:cs typeface="Times New Roman" pitchFamily="18" charset="0"/>
            </a:endParaRPr>
          </a:p>
          <a:p>
            <a:pPr marL="463550" indent="-341313" algn="just" rtl="1">
              <a:lnSpc>
                <a:spcPct val="150000"/>
              </a:lnSpc>
              <a:buFont typeface="Wingdings" pitchFamily="2" charset="2"/>
              <a:buChar char="Ø"/>
            </a:pPr>
            <a:endParaRPr lang="ar-EG" sz="2100" dirty="0">
              <a:latin typeface="Times New Roman" pitchFamily="18" charset="0"/>
              <a:cs typeface="Times New Roman" pitchFamily="18" charset="0"/>
            </a:endParaRPr>
          </a:p>
        </p:txBody>
      </p:sp>
      <p:sp>
        <p:nvSpPr>
          <p:cNvPr id="14" name="TextBox 13"/>
          <p:cNvSpPr txBox="1"/>
          <p:nvPr/>
        </p:nvSpPr>
        <p:spPr>
          <a:xfrm>
            <a:off x="3721705" y="1347700"/>
            <a:ext cx="4827530"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خصائص استراتيجية تسويق </a:t>
            </a:r>
            <a:r>
              <a:rPr lang="en-US" b="1" dirty="0">
                <a:solidFill>
                  <a:srgbClr val="00B0F0"/>
                </a:solidFill>
                <a:latin typeface="Alexandria" charset="0"/>
                <a:cs typeface="Alexandria" charset="0"/>
              </a:rPr>
              <a:t>Inbound</a:t>
            </a:r>
          </a:p>
        </p:txBody>
      </p:sp>
    </p:spTree>
    <p:extLst>
      <p:ext uri="{BB962C8B-B14F-4D97-AF65-F5344CB8AC3E}">
        <p14:creationId xmlns:p14="http://schemas.microsoft.com/office/powerpoint/2010/main" val="478700746"/>
      </p:ext>
    </p:extLst>
  </p:cSld>
  <p:clrMapOvr>
    <a:masterClrMapping/>
  </p:clrMapOvr>
  <mc:AlternateContent xmlns:mc="http://schemas.openxmlformats.org/markup-compatibility/2006" xmlns:p14="http://schemas.microsoft.com/office/powerpoint/2010/main">
    <mc:Choice Requires="p14">
      <p:transition spd="slow" p14:dur="2000" advTm="115462"/>
    </mc:Choice>
    <mc:Fallback xmlns="">
      <p:transition spd="slow" advTm="115462"/>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1341648"/>
            <a:ext cx="3385473" cy="194774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3000821"/>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dirty="0">
                <a:latin typeface="Times New Roman" pitchFamily="18" charset="0"/>
                <a:cs typeface="Times New Roman" pitchFamily="18" charset="0"/>
              </a:rPr>
              <a:t>المشاركة في وسائل التواصل </a:t>
            </a:r>
            <a:r>
              <a:rPr lang="ar-EG" sz="2100" dirty="0" smtClean="0">
                <a:latin typeface="Times New Roman" pitchFamily="18" charset="0"/>
                <a:cs typeface="Times New Roman" pitchFamily="18" charset="0"/>
              </a:rPr>
              <a:t>الاجتماعي من حيث التفاعل </a:t>
            </a:r>
            <a:r>
              <a:rPr lang="ar-EG" sz="2100" dirty="0">
                <a:latin typeface="Times New Roman" pitchFamily="18" charset="0"/>
                <a:cs typeface="Times New Roman" pitchFamily="18" charset="0"/>
              </a:rPr>
              <a:t>مع الجمهور المستهدف على منصات التواصل الاجتماعي المختلفة لمشاركة المحتوى والتفاعل مع المتابعين وبناء العلاقات.</a:t>
            </a:r>
          </a:p>
          <a:p>
            <a:pPr marL="463550" indent="-341313" algn="just" rtl="1">
              <a:lnSpc>
                <a:spcPct val="150000"/>
              </a:lnSpc>
              <a:buFont typeface="Wingdings" pitchFamily="2" charset="2"/>
              <a:buChar char="Ø"/>
            </a:pPr>
            <a:endParaRPr lang="ar-EG" sz="2100" dirty="0">
              <a:latin typeface="Times New Roman" pitchFamily="18" charset="0"/>
              <a:cs typeface="Times New Roman" pitchFamily="18" charset="0"/>
            </a:endParaRPr>
          </a:p>
          <a:p>
            <a:pPr marL="463550" indent="-341313" algn="just" rtl="1">
              <a:lnSpc>
                <a:spcPct val="150000"/>
              </a:lnSpc>
              <a:buFont typeface="Wingdings" pitchFamily="2" charset="2"/>
              <a:buChar char="Ø"/>
            </a:pPr>
            <a:r>
              <a:rPr lang="ar-EG" sz="2100" dirty="0">
                <a:latin typeface="Times New Roman" pitchFamily="18" charset="0"/>
                <a:cs typeface="Times New Roman" pitchFamily="18" charset="0"/>
              </a:rPr>
              <a:t>التسويق عبر البريد </a:t>
            </a:r>
            <a:r>
              <a:rPr lang="ar-EG" sz="2100" dirty="0" smtClean="0">
                <a:latin typeface="Times New Roman" pitchFamily="18" charset="0"/>
                <a:cs typeface="Times New Roman" pitchFamily="18" charset="0"/>
              </a:rPr>
              <a:t>الإلكتروني من خلال </a:t>
            </a:r>
            <a:r>
              <a:rPr lang="ar-EG" sz="2100" dirty="0">
                <a:latin typeface="Times New Roman" pitchFamily="18" charset="0"/>
                <a:cs typeface="Times New Roman" pitchFamily="18" charset="0"/>
              </a:rPr>
              <a:t>استخدام حملات البريد الإلكتروني لرعاية العملاء المتوقعين وتوفير محتوى قيم وتوجيه العملاء المحتملين خلال رحلة المشتري.</a:t>
            </a:r>
          </a:p>
        </p:txBody>
      </p:sp>
      <p:sp>
        <p:nvSpPr>
          <p:cNvPr id="14" name="TextBox 13"/>
          <p:cNvSpPr txBox="1"/>
          <p:nvPr/>
        </p:nvSpPr>
        <p:spPr>
          <a:xfrm>
            <a:off x="3721705" y="1347700"/>
            <a:ext cx="4827530"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خصائص استراتيجية تسويق </a:t>
            </a:r>
            <a:r>
              <a:rPr lang="en-US" b="1" dirty="0">
                <a:solidFill>
                  <a:srgbClr val="00B0F0"/>
                </a:solidFill>
                <a:latin typeface="Alexandria" charset="0"/>
                <a:cs typeface="Alexandria" charset="0"/>
              </a:rPr>
              <a:t>Inbound</a:t>
            </a:r>
          </a:p>
        </p:txBody>
      </p:sp>
    </p:spTree>
    <p:extLst>
      <p:ext uri="{BB962C8B-B14F-4D97-AF65-F5344CB8AC3E}">
        <p14:creationId xmlns:p14="http://schemas.microsoft.com/office/powerpoint/2010/main" val="909447251"/>
      </p:ext>
    </p:extLst>
  </p:cSld>
  <p:clrMapOvr>
    <a:masterClrMapping/>
  </p:clrMapOvr>
  <mc:AlternateContent xmlns:mc="http://schemas.openxmlformats.org/markup-compatibility/2006" xmlns:p14="http://schemas.microsoft.com/office/powerpoint/2010/main">
    <mc:Choice Requires="p14">
      <p:transition spd="slow" p14:dur="2000" advTm="189529"/>
    </mc:Choice>
    <mc:Fallback xmlns="">
      <p:transition spd="slow" advTm="189529"/>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1341648"/>
            <a:ext cx="3385473" cy="194774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3000821"/>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dirty="0">
                <a:latin typeface="Times New Roman" pitchFamily="18" charset="0"/>
                <a:cs typeface="Times New Roman" pitchFamily="18" charset="0"/>
              </a:rPr>
              <a:t>إنشاء العملاء </a:t>
            </a:r>
            <a:r>
              <a:rPr lang="ar-EG" sz="2100" dirty="0" smtClean="0">
                <a:latin typeface="Times New Roman" pitchFamily="18" charset="0"/>
                <a:cs typeface="Times New Roman" pitchFamily="18" charset="0"/>
              </a:rPr>
              <a:t>المحتملين من خلال تنفيذ </a:t>
            </a:r>
            <a:r>
              <a:rPr lang="ar-EG" sz="2100" dirty="0">
                <a:latin typeface="Times New Roman" pitchFamily="18" charset="0"/>
                <a:cs typeface="Times New Roman" pitchFamily="18" charset="0"/>
              </a:rPr>
              <a:t>إستراتيجيات لجذب العملاء المتوقعين من خلال النماذج والصفحات المقصودة والعبارات التي تحث المستخدم على اتخاذ إجراء لتحويل الزوار إلى عملاء متوقعين.</a:t>
            </a:r>
          </a:p>
          <a:p>
            <a:pPr marL="463550" indent="-341313" algn="just" rtl="1">
              <a:lnSpc>
                <a:spcPct val="150000"/>
              </a:lnSpc>
              <a:buFont typeface="Wingdings" pitchFamily="2" charset="2"/>
              <a:buChar char="Ø"/>
            </a:pPr>
            <a:endParaRPr lang="ar-EG" sz="2100" dirty="0">
              <a:latin typeface="Times New Roman" pitchFamily="18" charset="0"/>
              <a:cs typeface="Times New Roman" pitchFamily="18" charset="0"/>
            </a:endParaRPr>
          </a:p>
          <a:p>
            <a:pPr marL="463550" indent="-341313" algn="just" rtl="1">
              <a:lnSpc>
                <a:spcPct val="150000"/>
              </a:lnSpc>
              <a:buFont typeface="Wingdings" pitchFamily="2" charset="2"/>
              <a:buChar char="Ø"/>
            </a:pPr>
            <a:r>
              <a:rPr lang="ar-EG" sz="2100" dirty="0" smtClean="0">
                <a:latin typeface="Times New Roman" pitchFamily="18" charset="0"/>
                <a:cs typeface="Times New Roman" pitchFamily="18" charset="0"/>
              </a:rPr>
              <a:t>التحليل المستمر </a:t>
            </a:r>
            <a:r>
              <a:rPr lang="ar-EG" sz="2100" dirty="0">
                <a:latin typeface="Times New Roman" pitchFamily="18" charset="0"/>
                <a:cs typeface="Times New Roman" pitchFamily="18" charset="0"/>
              </a:rPr>
              <a:t>للبيانات والمقاييس لقياس فعالية الإستراتيجية وتحديد مجالات التحسين وتحسين الحملات لتحقيق نتائج أفضل.</a:t>
            </a:r>
          </a:p>
        </p:txBody>
      </p:sp>
      <p:sp>
        <p:nvSpPr>
          <p:cNvPr id="14" name="TextBox 13"/>
          <p:cNvSpPr txBox="1"/>
          <p:nvPr/>
        </p:nvSpPr>
        <p:spPr>
          <a:xfrm>
            <a:off x="3721705" y="1347700"/>
            <a:ext cx="4827530"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خصائص استراتيجية تسويق </a:t>
            </a:r>
            <a:r>
              <a:rPr lang="en-US" b="1" dirty="0">
                <a:solidFill>
                  <a:srgbClr val="00B0F0"/>
                </a:solidFill>
                <a:latin typeface="Alexandria" charset="0"/>
                <a:cs typeface="Alexandria" charset="0"/>
              </a:rPr>
              <a:t>Inbound</a:t>
            </a:r>
          </a:p>
        </p:txBody>
      </p:sp>
    </p:spTree>
    <p:extLst>
      <p:ext uri="{BB962C8B-B14F-4D97-AF65-F5344CB8AC3E}">
        <p14:creationId xmlns:p14="http://schemas.microsoft.com/office/powerpoint/2010/main" val="1978968985"/>
      </p:ext>
    </p:extLst>
  </p:cSld>
  <p:clrMapOvr>
    <a:masterClrMapping/>
  </p:clrMapOvr>
  <mc:AlternateContent xmlns:mc="http://schemas.openxmlformats.org/markup-compatibility/2006" xmlns:p14="http://schemas.microsoft.com/office/powerpoint/2010/main">
    <mc:Choice Requires="p14">
      <p:transition spd="slow" p14:dur="2000" advTm="55881"/>
    </mc:Choice>
    <mc:Fallback xmlns="">
      <p:transition spd="slow" advTm="55881"/>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1341648"/>
            <a:ext cx="3385473" cy="194774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2457981"/>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dirty="0">
                <a:latin typeface="Times New Roman" pitchFamily="18" charset="0"/>
                <a:cs typeface="Times New Roman" pitchFamily="18" charset="0"/>
              </a:rPr>
              <a:t>النهج الذي يركز على </a:t>
            </a:r>
            <a:r>
              <a:rPr lang="ar-EG" sz="2100" dirty="0" smtClean="0">
                <a:latin typeface="Times New Roman" pitchFamily="18" charset="0"/>
                <a:cs typeface="Times New Roman" pitchFamily="18" charset="0"/>
              </a:rPr>
              <a:t>العملاء من خلال وضع </a:t>
            </a:r>
            <a:r>
              <a:rPr lang="ar-EG" sz="2100" dirty="0">
                <a:latin typeface="Times New Roman" pitchFamily="18" charset="0"/>
                <a:cs typeface="Times New Roman" pitchFamily="18" charset="0"/>
              </a:rPr>
              <a:t>العميل في مركز الإستراتيجية من خلال توفير محتوى ملائم وشخصي مصمم خصيصًا لتلبية احتياجاتهم </a:t>
            </a:r>
            <a:r>
              <a:rPr lang="ar-EG" sz="2100" dirty="0" smtClean="0">
                <a:latin typeface="Times New Roman" pitchFamily="18" charset="0"/>
                <a:cs typeface="Times New Roman" pitchFamily="18" charset="0"/>
              </a:rPr>
              <a:t>وتفضيلاتهم</a:t>
            </a:r>
            <a:r>
              <a:rPr lang="ar-EG" sz="2100" dirty="0">
                <a:latin typeface="Times New Roman" pitchFamily="18" charset="0"/>
                <a:cs typeface="Times New Roman" pitchFamily="18" charset="0"/>
              </a:rPr>
              <a:t> </a:t>
            </a:r>
            <a:r>
              <a:rPr lang="ar-EG" sz="2100" dirty="0" smtClean="0">
                <a:latin typeface="Times New Roman" pitchFamily="18" charset="0"/>
                <a:cs typeface="Times New Roman" pitchFamily="18" charset="0"/>
              </a:rPr>
              <a:t>يُعد نهجًا ناجحً.</a:t>
            </a:r>
          </a:p>
          <a:p>
            <a:pPr marL="463550" indent="-341313" algn="just" rtl="1">
              <a:lnSpc>
                <a:spcPct val="150000"/>
              </a:lnSpc>
              <a:buFont typeface="Wingdings" pitchFamily="2" charset="2"/>
              <a:buChar char="Ø"/>
            </a:pPr>
            <a:endParaRPr lang="ar-EG" sz="2100" dirty="0">
              <a:latin typeface="Times New Roman" pitchFamily="18" charset="0"/>
              <a:cs typeface="Times New Roman" pitchFamily="18" charset="0"/>
            </a:endParaRPr>
          </a:p>
          <a:p>
            <a:pPr marL="463550" indent="-341313" algn="just" rtl="1">
              <a:lnSpc>
                <a:spcPct val="150000"/>
              </a:lnSpc>
              <a:buFont typeface="Wingdings" pitchFamily="2" charset="2"/>
              <a:buChar char="Ø"/>
            </a:pPr>
            <a:r>
              <a:rPr lang="ar-EG" sz="2100" dirty="0" smtClean="0">
                <a:latin typeface="Times New Roman" pitchFamily="18" charset="0"/>
                <a:cs typeface="Times New Roman" pitchFamily="18" charset="0"/>
              </a:rPr>
              <a:t>التحسين المستمر من خلال </a:t>
            </a:r>
            <a:r>
              <a:rPr lang="ar-EG" sz="2100" dirty="0">
                <a:latin typeface="Times New Roman" pitchFamily="18" charset="0"/>
                <a:cs typeface="Times New Roman" pitchFamily="18" charset="0"/>
              </a:rPr>
              <a:t>تسويق </a:t>
            </a:r>
            <a:r>
              <a:rPr lang="en-US" sz="2100" dirty="0">
                <a:latin typeface="Times New Roman" pitchFamily="18" charset="0"/>
                <a:cs typeface="Times New Roman" pitchFamily="18" charset="0"/>
              </a:rPr>
              <a:t>Inbound</a:t>
            </a:r>
            <a:r>
              <a:rPr lang="ar-EG" sz="2100" dirty="0" smtClean="0">
                <a:latin typeface="Times New Roman" pitchFamily="18" charset="0"/>
                <a:cs typeface="Times New Roman" pitchFamily="18" charset="0"/>
              </a:rPr>
              <a:t> حيث أنها </a:t>
            </a:r>
            <a:r>
              <a:rPr lang="ar-EG" sz="2100" dirty="0">
                <a:latin typeface="Times New Roman" pitchFamily="18" charset="0"/>
                <a:cs typeface="Times New Roman" pitchFamily="18" charset="0"/>
              </a:rPr>
              <a:t>عملية متكررة تتطلب المراقبة والاختبار والتحسين المستمر للتكيف مع الاتجاهات المتغيرة وسلوك المستهلك.</a:t>
            </a:r>
          </a:p>
        </p:txBody>
      </p:sp>
      <p:sp>
        <p:nvSpPr>
          <p:cNvPr id="14" name="TextBox 13"/>
          <p:cNvSpPr txBox="1"/>
          <p:nvPr/>
        </p:nvSpPr>
        <p:spPr>
          <a:xfrm>
            <a:off x="3721705" y="1347700"/>
            <a:ext cx="4827530"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خصائص استراتيجية تسويق </a:t>
            </a:r>
            <a:r>
              <a:rPr lang="en-US" b="1" dirty="0">
                <a:solidFill>
                  <a:srgbClr val="00B0F0"/>
                </a:solidFill>
                <a:latin typeface="Alexandria" charset="0"/>
                <a:cs typeface="Alexandria" charset="0"/>
              </a:rPr>
              <a:t>Inbound</a:t>
            </a:r>
          </a:p>
        </p:txBody>
      </p:sp>
    </p:spTree>
    <p:extLst>
      <p:ext uri="{BB962C8B-B14F-4D97-AF65-F5344CB8AC3E}">
        <p14:creationId xmlns:p14="http://schemas.microsoft.com/office/powerpoint/2010/main" val="1053224310"/>
      </p:ext>
    </p:extLst>
  </p:cSld>
  <p:clrMapOvr>
    <a:masterClrMapping/>
  </p:clrMapOvr>
  <mc:AlternateContent xmlns:mc="http://schemas.openxmlformats.org/markup-compatibility/2006" xmlns:p14="http://schemas.microsoft.com/office/powerpoint/2010/main">
    <mc:Choice Requires="p14">
      <p:transition spd="slow" p14:dur="2000" advTm="65735"/>
    </mc:Choice>
    <mc:Fallback xmlns="">
      <p:transition spd="slow" advTm="65735"/>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17695"/>
            <a:ext cx="9931780" cy="4616356"/>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346950" y="1159666"/>
            <a:ext cx="4827530"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تسويق </a:t>
            </a:r>
            <a:r>
              <a:rPr lang="en-US" b="1" dirty="0" smtClean="0">
                <a:solidFill>
                  <a:srgbClr val="00B0F0"/>
                </a:solidFill>
                <a:latin typeface="Alexandria" charset="0"/>
                <a:cs typeface="Alexandria" charset="0"/>
              </a:rPr>
              <a:t>Inbound</a:t>
            </a:r>
            <a:endParaRPr lang="en-US" b="1" dirty="0">
              <a:solidFill>
                <a:srgbClr val="00B0F0"/>
              </a:solidFill>
              <a:latin typeface="Alexandria" charset="0"/>
              <a:cs typeface="Alexandria" charset="0"/>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8061235"/>
      </p:ext>
    </p:extLst>
  </p:cSld>
  <p:clrMapOvr>
    <a:masterClrMapping/>
  </p:clrMapOvr>
  <mc:AlternateContent xmlns:mc="http://schemas.openxmlformats.org/markup-compatibility/2006" xmlns:p14="http://schemas.microsoft.com/office/powerpoint/2010/main">
    <mc:Choice Requires="p14">
      <p:transition spd="slow" p14:dur="2000" advTm="6784"/>
    </mc:Choice>
    <mc:Fallback xmlns="">
      <p:transition spd="slow" advTm="67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1341648"/>
            <a:ext cx="3385473" cy="194774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334300"/>
            <a:ext cx="8309245" cy="3970318"/>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u="sng" dirty="0">
                <a:latin typeface="Times New Roman" pitchFamily="18" charset="0"/>
                <a:cs typeface="Times New Roman" pitchFamily="18" charset="0"/>
              </a:rPr>
              <a:t>مميزات استراتيجية تسويق </a:t>
            </a:r>
            <a:r>
              <a:rPr lang="en-US" sz="2100" u="sng" dirty="0">
                <a:latin typeface="Times New Roman" pitchFamily="18" charset="0"/>
                <a:cs typeface="Times New Roman" pitchFamily="18" charset="0"/>
              </a:rPr>
              <a:t>Inbound</a:t>
            </a:r>
          </a:p>
          <a:p>
            <a:pPr marL="579437" indent="-457200" algn="just" rtl="1">
              <a:lnSpc>
                <a:spcPct val="150000"/>
              </a:lnSpc>
              <a:buFont typeface="+mj-lt"/>
              <a:buAutoNum type="arabicPeriod"/>
            </a:pPr>
            <a:r>
              <a:rPr lang="ar-EG" sz="2100" dirty="0">
                <a:latin typeface="Times New Roman" pitchFamily="18" charset="0"/>
                <a:cs typeface="Times New Roman" pitchFamily="18" charset="0"/>
              </a:rPr>
              <a:t>فعال من حيث </a:t>
            </a:r>
            <a:r>
              <a:rPr lang="ar-EG" sz="2100" dirty="0" smtClean="0">
                <a:latin typeface="Times New Roman" pitchFamily="18" charset="0"/>
                <a:cs typeface="Times New Roman" pitchFamily="18" charset="0"/>
              </a:rPr>
              <a:t>التكلفة حيث يعد </a:t>
            </a:r>
            <a:r>
              <a:rPr lang="ar-EG" sz="2100" dirty="0">
                <a:latin typeface="Times New Roman" pitchFamily="18" charset="0"/>
                <a:cs typeface="Times New Roman" pitchFamily="18" charset="0"/>
              </a:rPr>
              <a:t>التسويق الداخلي بشكل عام أكثر فعالية من حيث التكلفة من استراتيجيات </a:t>
            </a:r>
            <a:r>
              <a:rPr lang="ar-EG" sz="2100" dirty="0" smtClean="0">
                <a:latin typeface="Times New Roman" pitchFamily="18" charset="0"/>
                <a:cs typeface="Times New Roman" pitchFamily="18" charset="0"/>
              </a:rPr>
              <a:t>تسويق </a:t>
            </a:r>
            <a:r>
              <a:rPr lang="en-US" sz="2100" dirty="0" smtClean="0">
                <a:latin typeface="Times New Roman" pitchFamily="18" charset="0"/>
                <a:cs typeface="Times New Roman" pitchFamily="18" charset="0"/>
              </a:rPr>
              <a:t>Outbound</a:t>
            </a:r>
            <a:r>
              <a:rPr lang="ar-EG" sz="2100" dirty="0" smtClean="0">
                <a:latin typeface="Times New Roman" pitchFamily="18" charset="0"/>
                <a:cs typeface="Times New Roman" pitchFamily="18" charset="0"/>
              </a:rPr>
              <a:t> </a:t>
            </a:r>
            <a:r>
              <a:rPr lang="ar-EG" sz="2100" dirty="0">
                <a:latin typeface="Times New Roman" pitchFamily="18" charset="0"/>
                <a:cs typeface="Times New Roman" pitchFamily="18" charset="0"/>
              </a:rPr>
              <a:t>التقليدية مثل الإعلانات المطبوعة أو الإعلانات التلفزيونية. </a:t>
            </a:r>
            <a:r>
              <a:rPr lang="ar-EG" sz="2100" dirty="0" smtClean="0">
                <a:latin typeface="Times New Roman" pitchFamily="18" charset="0"/>
                <a:cs typeface="Times New Roman" pitchFamily="18" charset="0"/>
              </a:rPr>
              <a:t>حيث إنه </a:t>
            </a:r>
            <a:r>
              <a:rPr lang="ar-EG" sz="2100" dirty="0">
                <a:latin typeface="Times New Roman" pitchFamily="18" charset="0"/>
                <a:cs typeface="Times New Roman" pitchFamily="18" charset="0"/>
              </a:rPr>
              <a:t>يركز على إنشاء محتوى قيم يجذب العملاء المحتملين ويشركهم بشكل </a:t>
            </a:r>
            <a:r>
              <a:rPr lang="ar-EG" sz="2100" dirty="0" smtClean="0">
                <a:latin typeface="Times New Roman" pitchFamily="18" charset="0"/>
                <a:cs typeface="Times New Roman" pitchFamily="18" charset="0"/>
              </a:rPr>
              <a:t>فعال.</a:t>
            </a: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a:pPr>
            <a:r>
              <a:rPr lang="ar-EG" sz="2100" dirty="0">
                <a:latin typeface="Times New Roman" pitchFamily="18" charset="0"/>
                <a:cs typeface="Times New Roman" pitchFamily="18" charset="0"/>
              </a:rPr>
              <a:t>النهج </a:t>
            </a:r>
            <a:r>
              <a:rPr lang="ar-EG" sz="2100" dirty="0" smtClean="0">
                <a:latin typeface="Times New Roman" pitchFamily="18" charset="0"/>
                <a:cs typeface="Times New Roman" pitchFamily="18" charset="0"/>
              </a:rPr>
              <a:t>المستهدف المستخدم حيث </a:t>
            </a:r>
            <a:r>
              <a:rPr lang="ar-EG" sz="2100" dirty="0">
                <a:latin typeface="Times New Roman" pitchFamily="18" charset="0"/>
                <a:cs typeface="Times New Roman" pitchFamily="18" charset="0"/>
              </a:rPr>
              <a:t>يسمح التسويق الداخلي للشركات باستهداف جماهير محددة بناءً على اهتماماتهم وسلوكياتهم وتركيبتهم السكانية. </a:t>
            </a:r>
            <a:r>
              <a:rPr lang="ar-EG" sz="2100" dirty="0" smtClean="0">
                <a:latin typeface="Times New Roman" pitchFamily="18" charset="0"/>
                <a:cs typeface="Times New Roman" pitchFamily="18" charset="0"/>
              </a:rPr>
              <a:t>حيث يمكن </a:t>
            </a:r>
            <a:r>
              <a:rPr lang="ar-EG" sz="2100" dirty="0">
                <a:latin typeface="Times New Roman" pitchFamily="18" charset="0"/>
                <a:cs typeface="Times New Roman" pitchFamily="18" charset="0"/>
              </a:rPr>
              <a:t>أن يؤدي هذا النهج المستهدف إلى ارتفاع معدلات التحويل وتحسين جودة العملاء المتوقعين</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3" name="TextBox 12"/>
          <p:cNvSpPr txBox="1"/>
          <p:nvPr/>
        </p:nvSpPr>
        <p:spPr>
          <a:xfrm>
            <a:off x="4577137" y="1347700"/>
            <a:ext cx="3469504"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مميزات استراتيجية تسويق </a:t>
            </a:r>
            <a:r>
              <a:rPr lang="en-US" b="1" dirty="0">
                <a:solidFill>
                  <a:srgbClr val="00B0F0"/>
                </a:solidFill>
                <a:latin typeface="Alexandria" charset="0"/>
                <a:cs typeface="Alexandria" charset="0"/>
              </a:rPr>
              <a:t>Inbound</a:t>
            </a:r>
          </a:p>
        </p:txBody>
      </p:sp>
    </p:spTree>
    <p:extLst>
      <p:ext uri="{BB962C8B-B14F-4D97-AF65-F5344CB8AC3E}">
        <p14:creationId xmlns:p14="http://schemas.microsoft.com/office/powerpoint/2010/main" val="1374364986"/>
      </p:ext>
    </p:extLst>
  </p:cSld>
  <p:clrMapOvr>
    <a:masterClrMapping/>
  </p:clrMapOvr>
  <mc:AlternateContent xmlns:mc="http://schemas.openxmlformats.org/markup-compatibility/2006" xmlns:p14="http://schemas.microsoft.com/office/powerpoint/2010/main">
    <mc:Choice Requires="p14">
      <p:transition spd="slow" p14:dur="2000" advTm="80165"/>
    </mc:Choice>
    <mc:Fallback xmlns="">
      <p:transition spd="slow" advTm="80165"/>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1341648"/>
            <a:ext cx="3385473" cy="194774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452488"/>
            <a:ext cx="8309245" cy="3485570"/>
          </a:xfrm>
          <a:prstGeom prst="rect">
            <a:avLst/>
          </a:prstGeom>
          <a:noFill/>
        </p:spPr>
        <p:txBody>
          <a:bodyPr wrap="square" rtlCol="0">
            <a:spAutoFit/>
          </a:bodyPr>
          <a:lstStyle/>
          <a:p>
            <a:pPr marL="579437" indent="-457200" algn="just" rtl="1">
              <a:lnSpc>
                <a:spcPct val="150000"/>
              </a:lnSpc>
              <a:buFont typeface="+mj-lt"/>
              <a:buAutoNum type="arabicPeriod" startAt="3"/>
            </a:pPr>
            <a:r>
              <a:rPr lang="ar-EG" sz="2100" dirty="0">
                <a:latin typeface="Times New Roman" pitchFamily="18" charset="0"/>
                <a:cs typeface="Times New Roman" pitchFamily="18" charset="0"/>
              </a:rPr>
              <a:t>بناء الثقة </a:t>
            </a:r>
            <a:r>
              <a:rPr lang="ar-EG" sz="2100" dirty="0" smtClean="0">
                <a:latin typeface="Times New Roman" pitchFamily="18" charset="0"/>
                <a:cs typeface="Times New Roman" pitchFamily="18" charset="0"/>
              </a:rPr>
              <a:t>والمصداقية </a:t>
            </a:r>
            <a:r>
              <a:rPr lang="ar-EG" sz="2100" dirty="0">
                <a:latin typeface="Times New Roman" pitchFamily="18" charset="0"/>
                <a:cs typeface="Times New Roman" pitchFamily="18" charset="0"/>
              </a:rPr>
              <a:t>من خلال توفير محتوى قيم وملائم للمستهلكين، </a:t>
            </a:r>
            <a:r>
              <a:rPr lang="ar-EG" sz="2100" dirty="0" smtClean="0">
                <a:latin typeface="Times New Roman" pitchFamily="18" charset="0"/>
                <a:cs typeface="Times New Roman" pitchFamily="18" charset="0"/>
              </a:rPr>
              <a:t>حيث يمكن </a:t>
            </a:r>
            <a:r>
              <a:rPr lang="ar-EG" sz="2100" dirty="0">
                <a:latin typeface="Times New Roman" pitchFamily="18" charset="0"/>
                <a:cs typeface="Times New Roman" pitchFamily="18" charset="0"/>
              </a:rPr>
              <a:t>للشركات ترسيخ نفسها كخبراء في الصناعة وبناء الثقة مع جمهورها. </a:t>
            </a:r>
            <a:r>
              <a:rPr lang="ar-EG" sz="2100" dirty="0" smtClean="0">
                <a:latin typeface="Times New Roman" pitchFamily="18" charset="0"/>
                <a:cs typeface="Times New Roman" pitchFamily="18" charset="0"/>
              </a:rPr>
              <a:t>حيث يمكن </a:t>
            </a:r>
            <a:r>
              <a:rPr lang="ar-EG" sz="2100" dirty="0">
                <a:latin typeface="Times New Roman" pitchFamily="18" charset="0"/>
                <a:cs typeface="Times New Roman" pitchFamily="18" charset="0"/>
              </a:rPr>
              <a:t>أن يساعد هذا في إنشاء علاقات طويلة الأمد مع العملاء.</a:t>
            </a:r>
          </a:p>
          <a:p>
            <a:pPr marL="579437" indent="-457200" algn="just" rtl="1">
              <a:lnSpc>
                <a:spcPct val="150000"/>
              </a:lnSpc>
              <a:buFont typeface="+mj-lt"/>
              <a:buAutoNum type="arabicPeriod" startAt="3"/>
            </a:pP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3"/>
            </a:pPr>
            <a:r>
              <a:rPr lang="ar-EG" sz="2100" dirty="0">
                <a:latin typeface="Times New Roman" pitchFamily="18" charset="0"/>
                <a:cs typeface="Times New Roman" pitchFamily="18" charset="0"/>
              </a:rPr>
              <a:t>يولد عملاء محتملين </a:t>
            </a:r>
            <a:r>
              <a:rPr lang="ar-EG" sz="2100" dirty="0" smtClean="0">
                <a:latin typeface="Times New Roman" pitchFamily="18" charset="0"/>
                <a:cs typeface="Times New Roman" pitchFamily="18" charset="0"/>
              </a:rPr>
              <a:t>مؤهلين حيث </a:t>
            </a:r>
            <a:r>
              <a:rPr lang="ar-EG" sz="2100" dirty="0">
                <a:latin typeface="Times New Roman" pitchFamily="18" charset="0"/>
                <a:cs typeface="Times New Roman" pitchFamily="18" charset="0"/>
              </a:rPr>
              <a:t>يركز التسويق الداخلي على جذب العملاء المحتملين المهتمين بالفعل بالمنتجات أو الخدمات التي تقدمها الشركة. </a:t>
            </a:r>
            <a:r>
              <a:rPr lang="ar-EG" sz="2100" dirty="0" smtClean="0">
                <a:latin typeface="Times New Roman" pitchFamily="18" charset="0"/>
                <a:cs typeface="Times New Roman" pitchFamily="18" charset="0"/>
              </a:rPr>
              <a:t>حيث يؤدي </a:t>
            </a:r>
            <a:r>
              <a:rPr lang="ar-EG" sz="2100" dirty="0">
                <a:latin typeface="Times New Roman" pitchFamily="18" charset="0"/>
                <a:cs typeface="Times New Roman" pitchFamily="18" charset="0"/>
              </a:rPr>
              <a:t>هذا إلى عملاء محتملين ذوي جودة أعلى ومن المرجح أن يتحولوا إلى </a:t>
            </a:r>
            <a:r>
              <a:rPr lang="ar-EG" sz="2100" dirty="0" smtClean="0">
                <a:latin typeface="Times New Roman" pitchFamily="18" charset="0"/>
                <a:cs typeface="Times New Roman" pitchFamily="18" charset="0"/>
              </a:rPr>
              <a:t>عملاء ناشطين.</a:t>
            </a:r>
            <a:endParaRPr lang="ar-EG" sz="2100" dirty="0">
              <a:latin typeface="Times New Roman" pitchFamily="18" charset="0"/>
              <a:cs typeface="Times New Roman" pitchFamily="18" charset="0"/>
            </a:endParaRPr>
          </a:p>
        </p:txBody>
      </p:sp>
      <p:sp>
        <p:nvSpPr>
          <p:cNvPr id="13" name="TextBox 12"/>
          <p:cNvSpPr txBox="1"/>
          <p:nvPr/>
        </p:nvSpPr>
        <p:spPr>
          <a:xfrm>
            <a:off x="4577137" y="1347700"/>
            <a:ext cx="3469504"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مميزات استراتيجية تسويق </a:t>
            </a:r>
            <a:r>
              <a:rPr lang="en-US" b="1" dirty="0">
                <a:solidFill>
                  <a:srgbClr val="00B0F0"/>
                </a:solidFill>
                <a:latin typeface="Alexandria" charset="0"/>
                <a:cs typeface="Alexandria" charset="0"/>
              </a:rPr>
              <a:t>Inbound</a:t>
            </a:r>
          </a:p>
        </p:txBody>
      </p:sp>
    </p:spTree>
    <p:extLst>
      <p:ext uri="{BB962C8B-B14F-4D97-AF65-F5344CB8AC3E}">
        <p14:creationId xmlns:p14="http://schemas.microsoft.com/office/powerpoint/2010/main" val="58367069"/>
      </p:ext>
    </p:extLst>
  </p:cSld>
  <p:clrMapOvr>
    <a:masterClrMapping/>
  </p:clrMapOvr>
  <mc:AlternateContent xmlns:mc="http://schemas.openxmlformats.org/markup-compatibility/2006" xmlns:p14="http://schemas.microsoft.com/office/powerpoint/2010/main">
    <mc:Choice Requires="p14">
      <p:transition spd="slow" p14:dur="2000" advTm="70863"/>
    </mc:Choice>
    <mc:Fallback xmlns="">
      <p:transition spd="slow" advTm="70863"/>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1341648"/>
            <a:ext cx="3385473" cy="194774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452488"/>
            <a:ext cx="8309245" cy="2516073"/>
          </a:xfrm>
          <a:prstGeom prst="rect">
            <a:avLst/>
          </a:prstGeom>
          <a:noFill/>
        </p:spPr>
        <p:txBody>
          <a:bodyPr wrap="square" rtlCol="0">
            <a:spAutoFit/>
          </a:bodyPr>
          <a:lstStyle/>
          <a:p>
            <a:pPr marL="579437" indent="-457200" algn="just" rtl="1">
              <a:lnSpc>
                <a:spcPct val="150000"/>
              </a:lnSpc>
              <a:buFont typeface="+mj-lt"/>
              <a:buAutoNum type="arabicPeriod" startAt="5"/>
            </a:pPr>
            <a:r>
              <a:rPr lang="ar-EG" sz="2100" dirty="0">
                <a:latin typeface="Times New Roman" pitchFamily="18" charset="0"/>
                <a:cs typeface="Times New Roman" pitchFamily="18" charset="0"/>
              </a:rPr>
              <a:t>نتائج قابلة </a:t>
            </a:r>
            <a:r>
              <a:rPr lang="ar-EG" sz="2100" dirty="0" smtClean="0">
                <a:latin typeface="Times New Roman" pitchFamily="18" charset="0"/>
                <a:cs typeface="Times New Roman" pitchFamily="18" charset="0"/>
              </a:rPr>
              <a:t>للقياس لأنه غالبًا </a:t>
            </a:r>
            <a:r>
              <a:rPr lang="ar-EG" sz="2100" dirty="0">
                <a:latin typeface="Times New Roman" pitchFamily="18" charset="0"/>
                <a:cs typeface="Times New Roman" pitchFamily="18" charset="0"/>
              </a:rPr>
              <a:t>ما تكون استراتيجيات التسويق الداخلي قابلة للتتبع والقياس من خلال أدوات </a:t>
            </a:r>
            <a:r>
              <a:rPr lang="ar-EG" sz="2100" dirty="0" smtClean="0">
                <a:latin typeface="Times New Roman" pitchFamily="18" charset="0"/>
                <a:cs typeface="Times New Roman" pitchFamily="18" charset="0"/>
              </a:rPr>
              <a:t>مثل </a:t>
            </a:r>
            <a:r>
              <a:rPr lang="en-US" sz="2100" dirty="0" smtClean="0">
                <a:latin typeface="Times New Roman" pitchFamily="18" charset="0"/>
                <a:cs typeface="Times New Roman" pitchFamily="18" charset="0"/>
              </a:rPr>
              <a:t>Google </a:t>
            </a:r>
            <a:r>
              <a:rPr lang="en-US" sz="2100" dirty="0">
                <a:latin typeface="Times New Roman" pitchFamily="18" charset="0"/>
                <a:cs typeface="Times New Roman" pitchFamily="18" charset="0"/>
              </a:rPr>
              <a:t>Analytics، </a:t>
            </a:r>
            <a:r>
              <a:rPr lang="ar-EG" sz="2100" dirty="0">
                <a:latin typeface="Times New Roman" pitchFamily="18" charset="0"/>
                <a:cs typeface="Times New Roman" pitchFamily="18" charset="0"/>
              </a:rPr>
              <a:t>ورؤى وسائل التواصل </a:t>
            </a:r>
            <a:r>
              <a:rPr lang="ar-EG" sz="2100" dirty="0" smtClean="0">
                <a:latin typeface="Times New Roman" pitchFamily="18" charset="0"/>
                <a:cs typeface="Times New Roman" pitchFamily="18" charset="0"/>
              </a:rPr>
              <a:t>الاجتماعي. حيث يتيح </a:t>
            </a:r>
            <a:r>
              <a:rPr lang="ar-EG" sz="2100" dirty="0">
                <a:latin typeface="Times New Roman" pitchFamily="18" charset="0"/>
                <a:cs typeface="Times New Roman" pitchFamily="18" charset="0"/>
              </a:rPr>
              <a:t>ذلك للشركات تحليل أداء حملاتها واتخاذ قرارات تعتمد على البيانات</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5"/>
            </a:pPr>
            <a:r>
              <a:rPr lang="ar-EG" sz="2100" dirty="0">
                <a:latin typeface="Times New Roman" pitchFamily="18" charset="0"/>
                <a:cs typeface="Times New Roman" pitchFamily="18" charset="0"/>
              </a:rPr>
              <a:t>فوائد طويلة </a:t>
            </a:r>
            <a:r>
              <a:rPr lang="ar-EG" sz="2100" dirty="0" smtClean="0">
                <a:latin typeface="Times New Roman" pitchFamily="18" charset="0"/>
                <a:cs typeface="Times New Roman" pitchFamily="18" charset="0"/>
              </a:rPr>
              <a:t>المدى لاستراتيجية </a:t>
            </a:r>
            <a:r>
              <a:rPr lang="ar-EG" sz="2100" dirty="0">
                <a:latin typeface="Times New Roman" pitchFamily="18" charset="0"/>
                <a:cs typeface="Times New Roman" pitchFamily="18" charset="0"/>
              </a:rPr>
              <a:t>تسويق </a:t>
            </a:r>
            <a:r>
              <a:rPr lang="en-US" sz="2100" dirty="0" smtClean="0">
                <a:latin typeface="Times New Roman" pitchFamily="18" charset="0"/>
                <a:cs typeface="Times New Roman" pitchFamily="18" charset="0"/>
              </a:rPr>
              <a:t>Inbound</a:t>
            </a:r>
            <a:r>
              <a:rPr lang="ar-EG" sz="2100" dirty="0" smtClean="0">
                <a:latin typeface="Times New Roman" pitchFamily="18" charset="0"/>
                <a:cs typeface="Times New Roman" pitchFamily="18" charset="0"/>
              </a:rPr>
              <a:t>، حيث يمكن زيادة </a:t>
            </a:r>
            <a:r>
              <a:rPr lang="ar-EG" sz="2100" dirty="0">
                <a:latin typeface="Times New Roman" pitchFamily="18" charset="0"/>
                <a:cs typeface="Times New Roman" pitchFamily="18" charset="0"/>
              </a:rPr>
              <a:t>عدد الزيارات وإنشاء عملاء محتملين بمرور الوقت.</a:t>
            </a:r>
          </a:p>
        </p:txBody>
      </p:sp>
      <p:sp>
        <p:nvSpPr>
          <p:cNvPr id="13" name="TextBox 12"/>
          <p:cNvSpPr txBox="1"/>
          <p:nvPr/>
        </p:nvSpPr>
        <p:spPr>
          <a:xfrm>
            <a:off x="4577137" y="1347700"/>
            <a:ext cx="3469504"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مميزات استراتيجية تسويق </a:t>
            </a:r>
            <a:r>
              <a:rPr lang="en-US" b="1" dirty="0">
                <a:solidFill>
                  <a:srgbClr val="00B0F0"/>
                </a:solidFill>
                <a:latin typeface="Alexandria" charset="0"/>
                <a:cs typeface="Alexandria" charset="0"/>
              </a:rPr>
              <a:t>Inbound</a:t>
            </a:r>
          </a:p>
        </p:txBody>
      </p:sp>
    </p:spTree>
    <p:extLst>
      <p:ext uri="{BB962C8B-B14F-4D97-AF65-F5344CB8AC3E}">
        <p14:creationId xmlns:p14="http://schemas.microsoft.com/office/powerpoint/2010/main" val="1189539211"/>
      </p:ext>
    </p:extLst>
  </p:cSld>
  <p:clrMapOvr>
    <a:masterClrMapping/>
  </p:clrMapOvr>
  <mc:AlternateContent xmlns:mc="http://schemas.openxmlformats.org/markup-compatibility/2006" xmlns:p14="http://schemas.microsoft.com/office/powerpoint/2010/main">
    <mc:Choice Requires="p14">
      <p:transition spd="slow" p14:dur="2000" advTm="87138"/>
    </mc:Choice>
    <mc:Fallback xmlns="">
      <p:transition spd="slow" advTm="87138"/>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1341648"/>
            <a:ext cx="3385473" cy="194774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452488"/>
            <a:ext cx="8309245" cy="1488484"/>
          </a:xfrm>
          <a:prstGeom prst="rect">
            <a:avLst/>
          </a:prstGeom>
          <a:noFill/>
        </p:spPr>
        <p:txBody>
          <a:bodyPr wrap="square" rtlCol="0">
            <a:spAutoFit/>
          </a:bodyPr>
          <a:lstStyle/>
          <a:p>
            <a:pPr marL="579437" indent="-457200" algn="just" rtl="1">
              <a:lnSpc>
                <a:spcPct val="150000"/>
              </a:lnSpc>
              <a:buFont typeface="+mj-lt"/>
              <a:buAutoNum type="arabicPeriod" startAt="7"/>
            </a:pPr>
            <a:r>
              <a:rPr lang="ar-EG" sz="2100" dirty="0">
                <a:latin typeface="Times New Roman" pitchFamily="18" charset="0"/>
                <a:cs typeface="Times New Roman" pitchFamily="18" charset="0"/>
              </a:rPr>
              <a:t>قابلة للتكيف وقابلة </a:t>
            </a:r>
            <a:r>
              <a:rPr lang="ar-EG" sz="2100" dirty="0" smtClean="0">
                <a:latin typeface="Times New Roman" pitchFamily="18" charset="0"/>
                <a:cs typeface="Times New Roman" pitchFamily="18" charset="0"/>
              </a:rPr>
              <a:t>للتطوير حيث يمكن </a:t>
            </a:r>
            <a:r>
              <a:rPr lang="ar-EG" sz="2100" dirty="0">
                <a:latin typeface="Times New Roman" pitchFamily="18" charset="0"/>
                <a:cs typeface="Times New Roman" pitchFamily="18" charset="0"/>
              </a:rPr>
              <a:t>تعديل استراتيجيات تسويق </a:t>
            </a:r>
            <a:r>
              <a:rPr lang="en-US" sz="2100" dirty="0">
                <a:latin typeface="Times New Roman" pitchFamily="18" charset="0"/>
                <a:cs typeface="Times New Roman" pitchFamily="18" charset="0"/>
              </a:rPr>
              <a:t>Inbound</a:t>
            </a:r>
            <a:r>
              <a:rPr lang="ar-EG" sz="2100" dirty="0" smtClean="0">
                <a:latin typeface="Times New Roman" pitchFamily="18" charset="0"/>
                <a:cs typeface="Times New Roman" pitchFamily="18" charset="0"/>
              </a:rPr>
              <a:t> </a:t>
            </a:r>
            <a:r>
              <a:rPr lang="ar-EG" sz="2100" dirty="0">
                <a:latin typeface="Times New Roman" pitchFamily="18" charset="0"/>
                <a:cs typeface="Times New Roman" pitchFamily="18" charset="0"/>
              </a:rPr>
              <a:t>وتحسينها بسهولة بناءً على البيانات والتعليقات. </a:t>
            </a:r>
            <a:r>
              <a:rPr lang="ar-EG" sz="2100" dirty="0" smtClean="0">
                <a:latin typeface="Times New Roman" pitchFamily="18" charset="0"/>
                <a:cs typeface="Times New Roman" pitchFamily="18" charset="0"/>
              </a:rPr>
              <a:t>حيث يمكن </a:t>
            </a:r>
            <a:r>
              <a:rPr lang="ar-EG" sz="2100" dirty="0">
                <a:latin typeface="Times New Roman" pitchFamily="18" charset="0"/>
                <a:cs typeface="Times New Roman" pitchFamily="18" charset="0"/>
              </a:rPr>
              <a:t>للشركات توسيع نطاق جهودها حسب الحاجة وتحسين استراتيجياتها لتلبية احتياجات جمهورها المستهدف بشكل أفضل.</a:t>
            </a:r>
          </a:p>
        </p:txBody>
      </p:sp>
      <p:sp>
        <p:nvSpPr>
          <p:cNvPr id="13" name="TextBox 12"/>
          <p:cNvSpPr txBox="1"/>
          <p:nvPr/>
        </p:nvSpPr>
        <p:spPr>
          <a:xfrm>
            <a:off x="4577137" y="1347700"/>
            <a:ext cx="3469504"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مميزات استراتيجية تسويق </a:t>
            </a:r>
            <a:r>
              <a:rPr lang="en-US" b="1" dirty="0">
                <a:solidFill>
                  <a:srgbClr val="00B0F0"/>
                </a:solidFill>
                <a:latin typeface="Alexandria" charset="0"/>
                <a:cs typeface="Alexandria" charset="0"/>
              </a:rPr>
              <a:t>Inbound</a:t>
            </a:r>
          </a:p>
        </p:txBody>
      </p:sp>
    </p:spTree>
    <p:extLst>
      <p:ext uri="{BB962C8B-B14F-4D97-AF65-F5344CB8AC3E}">
        <p14:creationId xmlns:p14="http://schemas.microsoft.com/office/powerpoint/2010/main" val="3560107040"/>
      </p:ext>
    </p:extLst>
  </p:cSld>
  <p:clrMapOvr>
    <a:masterClrMapping/>
  </p:clrMapOvr>
  <mc:AlternateContent xmlns:mc="http://schemas.openxmlformats.org/markup-compatibility/2006" xmlns:p14="http://schemas.microsoft.com/office/powerpoint/2010/main">
    <mc:Choice Requires="p14">
      <p:transition spd="slow" p14:dur="2000" advTm="50470"/>
    </mc:Choice>
    <mc:Fallback xmlns="">
      <p:transition spd="slow" advTm="5047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17695"/>
            <a:ext cx="9931780" cy="4616356"/>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346950" y="1159666"/>
            <a:ext cx="4827530"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عيوب استراتيجية تسويق </a:t>
            </a:r>
            <a:r>
              <a:rPr lang="en-US" b="1" dirty="0" smtClean="0">
                <a:solidFill>
                  <a:srgbClr val="00B0F0"/>
                </a:solidFill>
                <a:latin typeface="Alexandria" charset="0"/>
                <a:cs typeface="Alexandria" charset="0"/>
              </a:rPr>
              <a:t>Inbound</a:t>
            </a:r>
            <a:endParaRPr lang="en-US" b="1" dirty="0">
              <a:solidFill>
                <a:srgbClr val="00B0F0"/>
              </a:solidFill>
              <a:latin typeface="Alexandria" charset="0"/>
              <a:cs typeface="Alexandria" charset="0"/>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79695799"/>
      </p:ext>
    </p:extLst>
  </p:cSld>
  <p:clrMapOvr>
    <a:masterClrMapping/>
  </p:clrMapOvr>
  <mc:AlternateContent xmlns:mc="http://schemas.openxmlformats.org/markup-compatibility/2006" xmlns:p14="http://schemas.microsoft.com/office/powerpoint/2010/main">
    <mc:Choice Requires="p14">
      <p:transition spd="slow" p14:dur="2000" advTm="7526"/>
    </mc:Choice>
    <mc:Fallback xmlns="">
      <p:transition spd="slow" advTm="752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1341648"/>
            <a:ext cx="3385473" cy="194774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452488"/>
            <a:ext cx="8309245" cy="3485570"/>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u="sng" dirty="0" smtClean="0">
                <a:latin typeface="Times New Roman" pitchFamily="18" charset="0"/>
                <a:cs typeface="Times New Roman" pitchFamily="18" charset="0"/>
              </a:rPr>
              <a:t>عيوب </a:t>
            </a:r>
            <a:r>
              <a:rPr lang="ar-EG" sz="2100" u="sng" dirty="0">
                <a:latin typeface="Times New Roman" pitchFamily="18" charset="0"/>
                <a:cs typeface="Times New Roman" pitchFamily="18" charset="0"/>
              </a:rPr>
              <a:t>استراتيجية تسويق </a:t>
            </a:r>
            <a:r>
              <a:rPr lang="en-US" sz="2100" u="sng" dirty="0" smtClean="0">
                <a:latin typeface="Times New Roman" pitchFamily="18" charset="0"/>
                <a:cs typeface="Times New Roman" pitchFamily="18" charset="0"/>
              </a:rPr>
              <a:t>Inbound</a:t>
            </a:r>
            <a:r>
              <a:rPr lang="ar-EG" sz="2100" u="sng" dirty="0" smtClean="0">
                <a:latin typeface="Times New Roman" pitchFamily="18" charset="0"/>
                <a:cs typeface="Times New Roman" pitchFamily="18" charset="0"/>
              </a:rPr>
              <a:t>:</a:t>
            </a:r>
            <a:endParaRPr lang="en-US" sz="2100" u="sng" dirty="0">
              <a:latin typeface="Times New Roman" pitchFamily="18" charset="0"/>
              <a:cs typeface="Times New Roman" pitchFamily="18" charset="0"/>
            </a:endParaRPr>
          </a:p>
          <a:p>
            <a:pPr marL="579437" indent="-457200" algn="just" rtl="1">
              <a:lnSpc>
                <a:spcPct val="150000"/>
              </a:lnSpc>
              <a:buFont typeface="+mj-lt"/>
              <a:buAutoNum type="arabicPeriod"/>
            </a:pPr>
            <a:r>
              <a:rPr lang="ar-EG" sz="2100" dirty="0">
                <a:latin typeface="Times New Roman" pitchFamily="18" charset="0"/>
                <a:cs typeface="Times New Roman" pitchFamily="18" charset="0"/>
              </a:rPr>
              <a:t>المنافسة العالية مع تزايد شعبية تسويق </a:t>
            </a:r>
            <a:r>
              <a:rPr lang="en-US" sz="2100" dirty="0">
                <a:latin typeface="Times New Roman" pitchFamily="18" charset="0"/>
                <a:cs typeface="Times New Roman" pitchFamily="18" charset="0"/>
              </a:rPr>
              <a:t>Inbound، </a:t>
            </a:r>
            <a:r>
              <a:rPr lang="ar-EG" sz="2100" dirty="0">
                <a:latin typeface="Times New Roman" pitchFamily="18" charset="0"/>
                <a:cs typeface="Times New Roman" pitchFamily="18" charset="0"/>
              </a:rPr>
              <a:t>حيث اشتدت المنافسة على الاهتمام والظهور عبر الإنترنت. قد يكون التميز بين المنافسين وجذب اهتمام الجمهور أمرًا صعبًا</a:t>
            </a:r>
            <a:r>
              <a:rPr lang="ar-EG" sz="2100" dirty="0" smtClean="0">
                <a:latin typeface="Times New Roman" pitchFamily="18" charset="0"/>
                <a:cs typeface="Times New Roman" pitchFamily="18" charset="0"/>
              </a:rPr>
              <a:t>.</a:t>
            </a:r>
          </a:p>
          <a:p>
            <a:pPr marL="579437" indent="-457200" algn="just" rtl="1">
              <a:lnSpc>
                <a:spcPct val="150000"/>
              </a:lnSpc>
              <a:buFont typeface="+mj-lt"/>
              <a:buAutoNum type="arabicPeriod"/>
            </a:pP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a:pPr>
            <a:r>
              <a:rPr lang="ar-EG" sz="2100" dirty="0" smtClean="0">
                <a:latin typeface="Times New Roman" pitchFamily="18" charset="0"/>
                <a:cs typeface="Times New Roman" pitchFamily="18" charset="0"/>
              </a:rPr>
              <a:t>المهارات </a:t>
            </a:r>
            <a:r>
              <a:rPr lang="ar-EG" sz="2100" dirty="0">
                <a:latin typeface="Times New Roman" pitchFamily="18" charset="0"/>
                <a:cs typeface="Times New Roman" pitchFamily="18" charset="0"/>
              </a:rPr>
              <a:t>الفنية المطلوبة لأنه غالبًا ما يتطلب تنفيذ استراتيجيات </a:t>
            </a:r>
            <a:r>
              <a:rPr lang="ar-EG" sz="2100" dirty="0" smtClean="0">
                <a:latin typeface="Times New Roman" pitchFamily="18" charset="0"/>
                <a:cs typeface="Times New Roman" pitchFamily="18" charset="0"/>
              </a:rPr>
              <a:t>تسويق</a:t>
            </a:r>
            <a:r>
              <a:rPr lang="en-US" sz="2100" dirty="0" smtClean="0">
                <a:latin typeface="Times New Roman" pitchFamily="18" charset="0"/>
                <a:cs typeface="Times New Roman" pitchFamily="18" charset="0"/>
              </a:rPr>
              <a:t>Inbound </a:t>
            </a:r>
            <a:r>
              <a:rPr lang="ar-EG" sz="2100" dirty="0" smtClean="0">
                <a:latin typeface="Times New Roman" pitchFamily="18" charset="0"/>
                <a:cs typeface="Times New Roman" pitchFamily="18" charset="0"/>
              </a:rPr>
              <a:t> مهارات </a:t>
            </a:r>
            <a:r>
              <a:rPr lang="ar-EG" sz="2100" dirty="0">
                <a:latin typeface="Times New Roman" pitchFamily="18" charset="0"/>
                <a:cs typeface="Times New Roman" pitchFamily="18" charset="0"/>
              </a:rPr>
              <a:t>فنية لمهام مثل </a:t>
            </a:r>
            <a:r>
              <a:rPr lang="ar-EG" sz="2100" dirty="0" smtClean="0">
                <a:latin typeface="Times New Roman" pitchFamily="18" charset="0"/>
                <a:cs typeface="Times New Roman" pitchFamily="18" charset="0"/>
              </a:rPr>
              <a:t>تحليلات </a:t>
            </a:r>
            <a:r>
              <a:rPr lang="ar-EG" sz="2100" dirty="0">
                <a:latin typeface="Times New Roman" pitchFamily="18" charset="0"/>
                <a:cs typeface="Times New Roman" pitchFamily="18" charset="0"/>
              </a:rPr>
              <a:t>البيانات. قد تحتاج الشركات إلى الاستثمار في التدريب أو توظيف موظفين متخصصين</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3" name="TextBox 12"/>
          <p:cNvSpPr txBox="1"/>
          <p:nvPr/>
        </p:nvSpPr>
        <p:spPr>
          <a:xfrm>
            <a:off x="4577137" y="1347700"/>
            <a:ext cx="3469504"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عيوب </a:t>
            </a:r>
            <a:r>
              <a:rPr lang="ar-EG" b="1" dirty="0">
                <a:solidFill>
                  <a:srgbClr val="00B0F0"/>
                </a:solidFill>
                <a:latin typeface="Alexandria" charset="0"/>
                <a:cs typeface="Alexandria" charset="0"/>
              </a:rPr>
              <a:t>استراتيجية تسويق </a:t>
            </a:r>
            <a:r>
              <a:rPr lang="en-US" b="1" dirty="0">
                <a:solidFill>
                  <a:srgbClr val="00B0F0"/>
                </a:solidFill>
                <a:latin typeface="Alexandria" charset="0"/>
                <a:cs typeface="Alexandria" charset="0"/>
              </a:rPr>
              <a:t>Inbound</a:t>
            </a:r>
          </a:p>
        </p:txBody>
      </p:sp>
    </p:spTree>
    <p:extLst>
      <p:ext uri="{BB962C8B-B14F-4D97-AF65-F5344CB8AC3E}">
        <p14:creationId xmlns:p14="http://schemas.microsoft.com/office/powerpoint/2010/main" val="809483074"/>
      </p:ext>
    </p:extLst>
  </p:cSld>
  <p:clrMapOvr>
    <a:masterClrMapping/>
  </p:clrMapOvr>
  <mc:AlternateContent xmlns:mc="http://schemas.openxmlformats.org/markup-compatibility/2006" xmlns:p14="http://schemas.microsoft.com/office/powerpoint/2010/main">
    <mc:Choice Requires="p14">
      <p:transition spd="slow" p14:dur="2000" advTm="107240"/>
    </mc:Choice>
    <mc:Fallback xmlns="">
      <p:transition spd="slow" advTm="10724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1341648"/>
            <a:ext cx="3385473" cy="194774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452488"/>
            <a:ext cx="8309245" cy="2031325"/>
          </a:xfrm>
          <a:prstGeom prst="rect">
            <a:avLst/>
          </a:prstGeom>
          <a:noFill/>
        </p:spPr>
        <p:txBody>
          <a:bodyPr wrap="square" rtlCol="0">
            <a:spAutoFit/>
          </a:bodyPr>
          <a:lstStyle/>
          <a:p>
            <a:pPr marL="579437" indent="-457200" algn="just" rtl="1">
              <a:lnSpc>
                <a:spcPct val="150000"/>
              </a:lnSpc>
              <a:buFont typeface="+mj-lt"/>
              <a:buAutoNum type="arabicPeriod" startAt="3"/>
            </a:pPr>
            <a:r>
              <a:rPr lang="ar-EG" sz="2100" dirty="0" smtClean="0">
                <a:latin typeface="Times New Roman" pitchFamily="18" charset="0"/>
                <a:cs typeface="Times New Roman" pitchFamily="18" charset="0"/>
              </a:rPr>
              <a:t>يتطلب الاتساق حيث يعتمد نجاح تسويق </a:t>
            </a:r>
            <a:r>
              <a:rPr lang="en-US" sz="2100" dirty="0" smtClean="0">
                <a:latin typeface="Times New Roman" pitchFamily="18" charset="0"/>
                <a:cs typeface="Times New Roman" pitchFamily="18" charset="0"/>
              </a:rPr>
              <a:t>Inbound</a:t>
            </a:r>
            <a:r>
              <a:rPr lang="ar-EG" sz="2100" dirty="0" smtClean="0">
                <a:latin typeface="Times New Roman" pitchFamily="18" charset="0"/>
                <a:cs typeface="Times New Roman" pitchFamily="18" charset="0"/>
              </a:rPr>
              <a:t> على الاتساق في إنشاء محتوى قيم ومشاركته، والحفاظ على التواجد على وسائل التواصل الاجتماعي، والتفاعل مع العملاء. حيث يعد الاتساق أمرًا أساسيًا، ويمكن أن تؤثر الهفوات في إنتاج المحتوى على النتائج.</a:t>
            </a:r>
          </a:p>
          <a:p>
            <a:pPr marL="579437" indent="-457200" algn="just" rtl="1">
              <a:lnSpc>
                <a:spcPct val="150000"/>
              </a:lnSpc>
              <a:buFont typeface="+mj-lt"/>
              <a:buAutoNum type="arabicPeriod" startAt="3"/>
            </a:pPr>
            <a:endParaRPr lang="ar-EG" sz="2100" dirty="0">
              <a:latin typeface="Times New Roman" pitchFamily="18" charset="0"/>
              <a:cs typeface="Times New Roman" pitchFamily="18" charset="0"/>
            </a:endParaRPr>
          </a:p>
        </p:txBody>
      </p:sp>
      <p:sp>
        <p:nvSpPr>
          <p:cNvPr id="13" name="TextBox 12"/>
          <p:cNvSpPr txBox="1"/>
          <p:nvPr/>
        </p:nvSpPr>
        <p:spPr>
          <a:xfrm>
            <a:off x="4577137" y="1347700"/>
            <a:ext cx="3469504"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عيوب </a:t>
            </a:r>
            <a:r>
              <a:rPr lang="ar-EG" b="1" dirty="0">
                <a:solidFill>
                  <a:srgbClr val="00B0F0"/>
                </a:solidFill>
                <a:latin typeface="Alexandria" charset="0"/>
                <a:cs typeface="Alexandria" charset="0"/>
              </a:rPr>
              <a:t>استراتيجية تسويق </a:t>
            </a:r>
            <a:r>
              <a:rPr lang="en-US" b="1" dirty="0">
                <a:solidFill>
                  <a:srgbClr val="00B0F0"/>
                </a:solidFill>
                <a:latin typeface="Alexandria" charset="0"/>
                <a:cs typeface="Alexandria" charset="0"/>
              </a:rPr>
              <a:t>Inbound</a:t>
            </a:r>
          </a:p>
        </p:txBody>
      </p:sp>
    </p:spTree>
    <p:extLst>
      <p:ext uri="{BB962C8B-B14F-4D97-AF65-F5344CB8AC3E}">
        <p14:creationId xmlns:p14="http://schemas.microsoft.com/office/powerpoint/2010/main" val="2403880475"/>
      </p:ext>
    </p:extLst>
  </p:cSld>
  <p:clrMapOvr>
    <a:masterClrMapping/>
  </p:clrMapOvr>
  <mc:AlternateContent xmlns:mc="http://schemas.openxmlformats.org/markup-compatibility/2006" xmlns:p14="http://schemas.microsoft.com/office/powerpoint/2010/main">
    <mc:Choice Requires="p14">
      <p:transition spd="slow" p14:dur="2000" advTm="40698"/>
    </mc:Choice>
    <mc:Fallback xmlns="">
      <p:transition spd="slow" advTm="40698"/>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3"/>
            <a:ext cx="3385475" cy="248847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94831" y="1412953"/>
            <a:ext cx="2251880" cy="400110"/>
          </a:xfrm>
          <a:prstGeom prst="rect">
            <a:avLst/>
          </a:prstGeom>
          <a:noFill/>
        </p:spPr>
        <p:txBody>
          <a:bodyPr wrap="square" rtlCol="0">
            <a:spAutoFit/>
          </a:bodyPr>
          <a:lstStyle/>
          <a:p>
            <a:pPr algn="ctr"/>
            <a:r>
              <a:rPr lang="ar-EG" sz="2000" b="1" dirty="0">
                <a:solidFill>
                  <a:srgbClr val="00B0F0"/>
                </a:solidFill>
                <a:latin typeface="Alexandria" charset="0"/>
                <a:cs typeface="Alexandria" charset="0"/>
              </a:rPr>
              <a:t>خاتمة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22312"/>
            <a:ext cx="8309245" cy="4939814"/>
          </a:xfrm>
          <a:prstGeom prst="rect">
            <a:avLst/>
          </a:prstGeom>
          <a:noFill/>
        </p:spPr>
        <p:txBody>
          <a:bodyPr wrap="square" rtlCol="0">
            <a:spAutoFit/>
          </a:bodyPr>
          <a:lstStyle/>
          <a:p>
            <a:pPr marL="457200" indent="-457200" algn="just" rtl="1" fontAlgn="t">
              <a:lnSpc>
                <a:spcPct val="150000"/>
              </a:lnSpc>
              <a:buFont typeface="Wingdings" pitchFamily="2" charset="2"/>
              <a:buChar char="Ø"/>
            </a:pPr>
            <a:r>
              <a:rPr lang="ar-EG" sz="2100" dirty="0">
                <a:latin typeface="Times New Roman" pitchFamily="18" charset="0"/>
                <a:cs typeface="Times New Roman" pitchFamily="18" charset="0"/>
              </a:rPr>
              <a:t>قدمت المحاضرة </a:t>
            </a:r>
            <a:r>
              <a:rPr lang="ar-EG" sz="2100" dirty="0" smtClean="0">
                <a:latin typeface="Times New Roman" pitchFamily="18" charset="0"/>
                <a:cs typeface="Times New Roman" pitchFamily="18" charset="0"/>
              </a:rPr>
              <a:t>شرحً تفصيلياً لماهية استراتيجية تسويق </a:t>
            </a:r>
            <a:r>
              <a:rPr lang="en-US" sz="2100" dirty="0" smtClean="0">
                <a:latin typeface="Times New Roman" pitchFamily="18" charset="0"/>
                <a:cs typeface="Times New Roman" pitchFamily="18" charset="0"/>
              </a:rPr>
              <a:t>Outbound</a:t>
            </a:r>
            <a:r>
              <a:rPr lang="ar-EG" sz="2100" dirty="0" smtClean="0">
                <a:latin typeface="Times New Roman" pitchFamily="18" charset="0"/>
                <a:cs typeface="Times New Roman" pitchFamily="18" charset="0"/>
              </a:rPr>
              <a:t>، مع عرض مزايا وعيوب هذه الاستراتيجية التسويقية حيث أنها تعمل على عرض الحملة الإعلانية بشكل عام لجذب انتباه </a:t>
            </a:r>
            <a:r>
              <a:rPr lang="ar-EG" sz="2100" smtClean="0">
                <a:latin typeface="Times New Roman" pitchFamily="18" charset="0"/>
                <a:cs typeface="Times New Roman" pitchFamily="18" charset="0"/>
              </a:rPr>
              <a:t>الجمهور الخارجي.</a:t>
            </a:r>
            <a:endParaRPr lang="ar-EG" sz="2100" dirty="0" smtClean="0">
              <a:latin typeface="Times New Roman" pitchFamily="18" charset="0"/>
              <a:cs typeface="Times New Roman" pitchFamily="18" charset="0"/>
            </a:endParaRPr>
          </a:p>
          <a:p>
            <a:pPr marL="457200" indent="-457200" algn="just" rtl="1" fontAlgn="t">
              <a:lnSpc>
                <a:spcPct val="150000"/>
              </a:lnSpc>
              <a:buFont typeface="Wingdings" pitchFamily="2" charset="2"/>
              <a:buChar char="Ø"/>
            </a:pPr>
            <a:r>
              <a:rPr lang="ar-EG" sz="2100" dirty="0" smtClean="0">
                <a:latin typeface="Times New Roman" pitchFamily="18" charset="0"/>
                <a:cs typeface="Times New Roman" pitchFamily="18" charset="0"/>
              </a:rPr>
              <a:t>كما قدمت المحاضرة شرحً دقيقًا </a:t>
            </a:r>
            <a:r>
              <a:rPr lang="ar-EG" sz="2100" dirty="0">
                <a:latin typeface="Times New Roman" pitchFamily="18" charset="0"/>
                <a:cs typeface="Times New Roman" pitchFamily="18" charset="0"/>
              </a:rPr>
              <a:t>عن ماهية استراتيجية </a:t>
            </a:r>
            <a:r>
              <a:rPr lang="ar-EG" sz="2100" dirty="0" smtClean="0">
                <a:latin typeface="Times New Roman" pitchFamily="18" charset="0"/>
                <a:cs typeface="Times New Roman" pitchFamily="18" charset="0"/>
              </a:rPr>
              <a:t>تسويق </a:t>
            </a:r>
            <a:r>
              <a:rPr lang="en-US" sz="2100" dirty="0" smtClean="0">
                <a:latin typeface="Times New Roman" pitchFamily="18" charset="0"/>
                <a:cs typeface="Times New Roman" pitchFamily="18" charset="0"/>
              </a:rPr>
              <a:t>Inbound</a:t>
            </a:r>
            <a:r>
              <a:rPr lang="ar-EG" sz="2100" dirty="0" smtClean="0">
                <a:latin typeface="Times New Roman" pitchFamily="18" charset="0"/>
                <a:cs typeface="Times New Roman" pitchFamily="18" charset="0"/>
              </a:rPr>
              <a:t> مع عرض مزايا وعيوب الاستراتيجية بالإضافة إلى عرض خصائص هذه الاستراتيجية التسويقية المتبعه لمعرفة مدى تأثيرها على الجمهور المستهدف المراد الوصول إليه مع زيادة عامل جذب الانتباه للوصول إلى مرحلة السلوك بالشراء للسلعة المعلنة. </a:t>
            </a:r>
            <a:endParaRPr lang="en-US" sz="2100" dirty="0">
              <a:latin typeface="Times New Roman" pitchFamily="18" charset="0"/>
              <a:cs typeface="Times New Roman" pitchFamily="18" charset="0"/>
            </a:endParaRPr>
          </a:p>
          <a:p>
            <a:pPr marL="457200" indent="-457200" algn="just" rtl="1" fontAlgn="t">
              <a:lnSpc>
                <a:spcPct val="150000"/>
              </a:lnSpc>
              <a:buFont typeface="Wingdings" pitchFamily="2" charset="2"/>
              <a:buChar char="Ø"/>
            </a:pPr>
            <a:endParaRPr lang="ar-EG" sz="2100" dirty="0">
              <a:latin typeface="Times New Roman" pitchFamily="18" charset="0"/>
              <a:cs typeface="Times New Roman" pitchFamily="18" charset="0"/>
            </a:endParaRPr>
          </a:p>
          <a:p>
            <a:pPr marL="457200" indent="-457200" algn="just" rtl="1" fontAlgn="t">
              <a:lnSpc>
                <a:spcPct val="150000"/>
              </a:lnSpc>
              <a:buFont typeface="Wingdings" pitchFamily="2" charset="2"/>
              <a:buChar char="Ø"/>
            </a:pPr>
            <a:endParaRPr lang="ar-EG" sz="2100" dirty="0">
              <a:latin typeface="Times New Roman" pitchFamily="18" charset="0"/>
              <a:cs typeface="Times New Roman" pitchFamily="18" charset="0"/>
            </a:endParaRPr>
          </a:p>
          <a:p>
            <a:pPr marL="457200" indent="-457200" algn="just" rtl="1" fontAlgn="t">
              <a:lnSpc>
                <a:spcPct val="150000"/>
              </a:lnSpc>
              <a:buFont typeface="Wingdings" pitchFamily="2" charset="2"/>
              <a:buChar char="Ø"/>
            </a:pP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262411785"/>
      </p:ext>
    </p:extLst>
  </p:cSld>
  <p:clrMapOvr>
    <a:masterClrMapping/>
  </p:clrMapOvr>
  <mc:AlternateContent xmlns:mc="http://schemas.openxmlformats.org/markup-compatibility/2006" xmlns:p14="http://schemas.microsoft.com/office/powerpoint/2010/main">
    <mc:Choice Requires="p14">
      <p:transition spd="slow" p14:dur="2000" advTm="45434"/>
    </mc:Choice>
    <mc:Fallback xmlns="">
      <p:transition spd="slow" advTm="45434"/>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9350"/>
    </mc:Choice>
    <mc:Fallback xmlns="">
      <p:transition spd="slow" advTm="19350"/>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purl.org/dc/elements/1.1/"/>
    <ds:schemaRef ds:uri="http://schemas.microsoft.com/office/2006/metadata/properties"/>
    <ds:schemaRef ds:uri="688354b5-287c-4cda-825e-1d7935aea40e"/>
    <ds:schemaRef ds:uri="http://purl.org/dc/terms/"/>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aca13214-df29-4e3c-a050-857c0bf7bd8e"/>
    <ds:schemaRef ds:uri="http://www.w3.org/XML/1998/namespac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1948</TotalTime>
  <Words>1814</Words>
  <Application>Microsoft Office PowerPoint</Application>
  <PresentationFormat>Custom</PresentationFormat>
  <Paragraphs>274</Paragraphs>
  <Slides>40</Slides>
  <Notes>30</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Dr.Moataz Nabil</cp:lastModifiedBy>
  <cp:revision>155</cp:revision>
  <dcterms:created xsi:type="dcterms:W3CDTF">2023-04-29T09:08:00Z</dcterms:created>
  <dcterms:modified xsi:type="dcterms:W3CDTF">2024-05-28T00:49:43Z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