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481" r:id="rId4"/>
    <p:sldId id="529" r:id="rId5"/>
    <p:sldId id="534" r:id="rId6"/>
    <p:sldId id="533" r:id="rId7"/>
    <p:sldId id="482" r:id="rId8"/>
    <p:sldId id="530" r:id="rId9"/>
    <p:sldId id="570" r:id="rId10"/>
    <p:sldId id="571" r:id="rId11"/>
    <p:sldId id="565" r:id="rId12"/>
    <p:sldId id="495" r:id="rId13"/>
    <p:sldId id="559" r:id="rId14"/>
    <p:sldId id="561" r:id="rId15"/>
    <p:sldId id="558" r:id="rId16"/>
    <p:sldId id="572" r:id="rId17"/>
    <p:sldId id="545" r:id="rId18"/>
    <p:sldId id="573" r:id="rId19"/>
    <p:sldId id="560" r:id="rId20"/>
    <p:sldId id="544" r:id="rId21"/>
    <p:sldId id="562" r:id="rId22"/>
    <p:sldId id="582" r:id="rId23"/>
    <p:sldId id="546" r:id="rId24"/>
    <p:sldId id="581" r:id="rId25"/>
    <p:sldId id="574" r:id="rId26"/>
    <p:sldId id="563" r:id="rId27"/>
    <p:sldId id="566" r:id="rId28"/>
    <p:sldId id="575" r:id="rId29"/>
    <p:sldId id="585" r:id="rId30"/>
    <p:sldId id="578" r:id="rId31"/>
    <p:sldId id="576" r:id="rId32"/>
    <p:sldId id="567" r:id="rId33"/>
    <p:sldId id="564" r:id="rId34"/>
    <p:sldId id="579" r:id="rId35"/>
    <p:sldId id="568" r:id="rId36"/>
    <p:sldId id="485" r:id="rId37"/>
    <p:sldId id="556" r:id="rId38"/>
    <p:sldId id="502" r:id="rId39"/>
    <p:sldId id="50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29"/>
            <p14:sldId id="534"/>
            <p14:sldId id="533"/>
            <p14:sldId id="482"/>
            <p14:sldId id="530"/>
            <p14:sldId id="570"/>
            <p14:sldId id="571"/>
            <p14:sldId id="565"/>
            <p14:sldId id="495"/>
            <p14:sldId id="559"/>
            <p14:sldId id="561"/>
            <p14:sldId id="558"/>
            <p14:sldId id="572"/>
            <p14:sldId id="545"/>
            <p14:sldId id="573"/>
            <p14:sldId id="560"/>
            <p14:sldId id="544"/>
            <p14:sldId id="562"/>
            <p14:sldId id="582"/>
            <p14:sldId id="546"/>
            <p14:sldId id="581"/>
            <p14:sldId id="574"/>
            <p14:sldId id="563"/>
            <p14:sldId id="566"/>
            <p14:sldId id="575"/>
            <p14:sldId id="585"/>
            <p14:sldId id="578"/>
            <p14:sldId id="576"/>
            <p14:sldId id="567"/>
            <p14:sldId id="564"/>
            <p14:sldId id="579"/>
            <p14:sldId id="568"/>
            <p14:sldId id="485"/>
            <p14:sldId id="556"/>
            <p14:sldId id="502"/>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8F8F8"/>
    <a:srgbClr val="BDEEDD"/>
    <a:srgbClr val="EE7EA4"/>
    <a:srgbClr val="E3C1DC"/>
    <a:srgbClr val="FAC748"/>
    <a:srgbClr val="C1EFFF"/>
    <a:srgbClr val="81DEFF"/>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829" autoAdjust="0"/>
    <p:restoredTop sz="93738" autoAdjust="0"/>
  </p:normalViewPr>
  <p:slideViewPr>
    <p:cSldViewPr snapToGrid="0">
      <p:cViewPr varScale="1">
        <p:scale>
          <a:sx n="65" d="100"/>
          <a:sy n="65" d="100"/>
        </p:scale>
        <p:origin x="540"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2024-06-26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2024-06-26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2024-06-26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5.xml"/><Relationship Id="rId5" Type="http://schemas.openxmlformats.org/officeDocument/2006/relationships/image" Target="../media/image9.jp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gif"/><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1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2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5" Type="http://schemas.microsoft.com/office/2007/relationships/hdphoto" Target="../media/hdphoto1.wdp"/><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www.pointer.org/" TargetMode="Externa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7.svg"/><Relationship Id="rId2" Type="http://schemas.openxmlformats.org/officeDocument/2006/relationships/image" Target="../media/image29.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793068" y="2864682"/>
            <a:ext cx="2388794" cy="646331"/>
          </a:xfrm>
          <a:prstGeom prst="rect">
            <a:avLst/>
          </a:prstGeom>
          <a:noFill/>
        </p:spPr>
        <p:txBody>
          <a:bodyPr wrap="none" rtlCol="0">
            <a:spAutoFit/>
          </a:bodyPr>
          <a:lstStyle/>
          <a:p>
            <a:pPr algn="ctr"/>
            <a:r>
              <a:rPr lang="ar-SA" sz="3600" b="1" dirty="0" smtClean="0">
                <a:solidFill>
                  <a:srgbClr val="00B0F0"/>
                </a:solidFill>
                <a:latin typeface="Times New Roman" panose="02020603050405020304" pitchFamily="18" charset="0"/>
                <a:cs typeface="Times New Roman" panose="02020603050405020304" pitchFamily="18" charset="0"/>
              </a:rPr>
              <a:t>المقال الصحفي</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7428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443398"/>
            <a:ext cx="6868276" cy="467718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المقال الصحفي: </a:t>
            </a:r>
            <a:endParaRPr lang="ar-SA" sz="1600" b="1" dirty="0" smtClean="0">
              <a:solidFill>
                <a:srgbClr val="002060"/>
              </a:solidFill>
              <a:latin typeface="Alexandria ExtraBold" pitchFamily="2" charset="-78"/>
              <a:ea typeface="Calibri" panose="020F0502020204030204" pitchFamily="34" charset="0"/>
              <a:cs typeface="Alexandria ExtraBold" pitchFamily="2" charset="-78"/>
            </a:endParaRPr>
          </a:p>
          <a:p>
            <a:pPr marL="693738" lvl="0" indent="-295275" algn="r" rtl="1">
              <a:lnSpc>
                <a:spcPct val="150000"/>
              </a:lnSpc>
              <a:buFont typeface="Wingdings" panose="05000000000000000000" pitchFamily="2" charset="2"/>
              <a:buChar char="q"/>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من هو كاتب المقال؟ </a:t>
            </a:r>
          </a:p>
          <a:p>
            <a:pPr marL="693738" lvl="0" indent="-295275" algn="r" rtl="1">
              <a:lnSpc>
                <a:spcPct val="150000"/>
              </a:lnSpc>
              <a:buFont typeface="Wingdings" panose="05000000000000000000" pitchFamily="2" charset="2"/>
              <a:buChar char="q"/>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مواصفات كاتب المقال</a:t>
            </a:r>
          </a:p>
          <a:p>
            <a:pPr marL="693738" lvl="0" indent="-295275" algn="r" rtl="1">
              <a:lnSpc>
                <a:spcPct val="150000"/>
              </a:lnSpc>
              <a:buFont typeface="Wingdings" panose="05000000000000000000" pitchFamily="2" charset="2"/>
              <a:buChar char="q"/>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مراحل كتابة المقال </a:t>
            </a:r>
          </a:p>
          <a:p>
            <a:pPr marL="342900" lvl="0" indent="-342900" algn="r" rtl="1">
              <a:lnSpc>
                <a:spcPct val="150000"/>
              </a:lnSpc>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915274"/>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226393" y="549558"/>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339213" y="1598978"/>
            <a:ext cx="2286965" cy="4679400"/>
          </a:xfrm>
          <a:prstGeom prst="rect">
            <a:avLst/>
          </a:prstGeom>
        </p:spPr>
      </p:pic>
      <p:sp>
        <p:nvSpPr>
          <p:cNvPr id="16" name="Rectangle: Rounded Corners 22">
            <a:extLst>
              <a:ext uri="{FF2B5EF4-FFF2-40B4-BE49-F238E27FC236}">
                <a16:creationId xmlns:a16="http://schemas.microsoft.com/office/drawing/2014/main" id="{52297C4B-84D7-EDC8-F6F6-53F29890AA2A}"/>
              </a:ext>
            </a:extLst>
          </p:cNvPr>
          <p:cNvSpPr/>
          <p:nvPr/>
        </p:nvSpPr>
        <p:spPr>
          <a:xfrm>
            <a:off x="1814052" y="1692750"/>
            <a:ext cx="9320980" cy="4585628"/>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1814051" y="1988952"/>
            <a:ext cx="9114504" cy="4247317"/>
          </a:xfrm>
          <a:prstGeom prst="rect">
            <a:avLst/>
          </a:prstGeom>
        </p:spPr>
        <p:txBody>
          <a:bodyPr wrap="square">
            <a:spAutoFit/>
          </a:bodyPr>
          <a:lstStyle/>
          <a:p>
            <a:pPr algn="r">
              <a:lnSpc>
                <a:spcPct val="150000"/>
              </a:lnSpc>
            </a:pPr>
            <a:r>
              <a:rPr lang="ar-SA" dirty="0" smtClean="0">
                <a:solidFill>
                  <a:srgbClr val="C00000"/>
                </a:solidFill>
                <a:latin typeface="Alexandria SemiBold" pitchFamily="2" charset="-78"/>
                <a:cs typeface="Alexandria SemiBold" pitchFamily="2" charset="-78"/>
              </a:rPr>
              <a:t>مواد الرأي :</a:t>
            </a:r>
            <a:endParaRPr lang="ar-SA" dirty="0">
              <a:solidFill>
                <a:srgbClr val="C00000"/>
              </a:solidFill>
              <a:latin typeface="Alexandria SemiBold" pitchFamily="2" charset="-78"/>
              <a:cs typeface="Alexandria SemiBold" pitchFamily="2" charset="-78"/>
            </a:endParaRPr>
          </a:p>
          <a:p>
            <a:pPr algn="r">
              <a:lnSpc>
                <a:spcPct val="150000"/>
              </a:lnSpc>
            </a:pPr>
            <a:r>
              <a:rPr lang="ar-SA" dirty="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"كل </a:t>
            </a:r>
            <a:r>
              <a:rPr lang="ar-SA" dirty="0">
                <a:latin typeface="Alexandria SemiBold" pitchFamily="2" charset="-78"/>
                <a:cs typeface="Alexandria SemiBold" pitchFamily="2" charset="-78"/>
              </a:rPr>
              <a:t>ما يُنشر للتعبير عن موقف ما بشأن قضية معينة بشكل مُقنع ويقدم حلاً لمشكلة</a:t>
            </a:r>
            <a:r>
              <a:rPr lang="ar-SA" dirty="0" smtClean="0">
                <a:latin typeface="Alexandria SemiBold" pitchFamily="2" charset="-78"/>
                <a:cs typeface="Alexandria SemiBold" pitchFamily="2" charset="-78"/>
              </a:rPr>
              <a:t>". </a:t>
            </a:r>
            <a:r>
              <a:rPr lang="ar-SA" u="sng" dirty="0" smtClean="0">
                <a:latin typeface="Alexandria SemiBold" pitchFamily="2" charset="-78"/>
                <a:cs typeface="Alexandria SemiBold" pitchFamily="2" charset="-78"/>
              </a:rPr>
              <a:t>تتمثل أهمية مواد الرأي في:</a:t>
            </a:r>
            <a:endParaRPr lang="en-US" u="sng"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ü"/>
            </a:pPr>
            <a:r>
              <a:rPr lang="ar-SA" dirty="0">
                <a:latin typeface="Alexandria SemiBold" pitchFamily="2" charset="-78"/>
                <a:cs typeface="Alexandria SemiBold" pitchFamily="2" charset="-78"/>
              </a:rPr>
              <a:t>تقديم تحليلات </a:t>
            </a:r>
            <a:r>
              <a:rPr lang="ar-SA" dirty="0" smtClean="0">
                <a:latin typeface="Alexandria SemiBold" pitchFamily="2" charset="-78"/>
                <a:cs typeface="Alexandria SemiBold" pitchFamily="2" charset="-78"/>
              </a:rPr>
              <a:t>عميقة للأحداث </a:t>
            </a:r>
            <a:r>
              <a:rPr lang="ar-SA" dirty="0">
                <a:latin typeface="Alexandria SemiBold" pitchFamily="2" charset="-78"/>
                <a:cs typeface="Alexandria SemiBold" pitchFamily="2" charset="-78"/>
              </a:rPr>
              <a:t>والقضايا الجارية.</a:t>
            </a:r>
          </a:p>
          <a:p>
            <a:pPr marL="285750" indent="-285750" algn="r" rtl="1">
              <a:lnSpc>
                <a:spcPct val="150000"/>
              </a:lnSpc>
              <a:buFont typeface="Wingdings" panose="05000000000000000000" pitchFamily="2" charset="2"/>
              <a:buChar char="ü"/>
            </a:pPr>
            <a:r>
              <a:rPr lang="ar-SA" dirty="0">
                <a:solidFill>
                  <a:srgbClr val="000000"/>
                </a:solidFill>
                <a:latin typeface="Alexandria SemiBold" pitchFamily="2" charset="-78"/>
                <a:cs typeface="Alexandria SemiBold" pitchFamily="2" charset="-78"/>
              </a:rPr>
              <a:t>التأثير على صُناع </a:t>
            </a:r>
            <a:r>
              <a:rPr lang="ar-SA" dirty="0" smtClean="0">
                <a:solidFill>
                  <a:srgbClr val="000000"/>
                </a:solidFill>
                <a:latin typeface="Alexandria SemiBold" pitchFamily="2" charset="-78"/>
                <a:cs typeface="Alexandria SemiBold" pitchFamily="2" charset="-78"/>
              </a:rPr>
              <a:t>القرار باتخاذ </a:t>
            </a:r>
            <a:r>
              <a:rPr lang="ar-SA" dirty="0">
                <a:solidFill>
                  <a:srgbClr val="000000"/>
                </a:solidFill>
                <a:latin typeface="Alexandria SemiBold" pitchFamily="2" charset="-78"/>
                <a:cs typeface="Alexandria SemiBold" pitchFamily="2" charset="-78"/>
              </a:rPr>
              <a:t>قرار من خلال طرح وجهة نظر مؤثرة.</a:t>
            </a:r>
          </a:p>
          <a:p>
            <a:pPr marL="285750" indent="-285750" algn="r" rtl="1">
              <a:lnSpc>
                <a:spcPct val="150000"/>
              </a:lnSpc>
              <a:buFont typeface="Wingdings" panose="05000000000000000000" pitchFamily="2" charset="2"/>
              <a:buChar char="ü"/>
            </a:pPr>
            <a:r>
              <a:rPr lang="ar-SA" dirty="0" smtClean="0">
                <a:solidFill>
                  <a:srgbClr val="000000"/>
                </a:solidFill>
                <a:latin typeface="Alexandria SemiBold" pitchFamily="2" charset="-78"/>
                <a:cs typeface="Alexandria SemiBold" pitchFamily="2" charset="-78"/>
              </a:rPr>
              <a:t>إثراء </a:t>
            </a:r>
            <a:r>
              <a:rPr lang="ar-SA" dirty="0">
                <a:solidFill>
                  <a:srgbClr val="000000"/>
                </a:solidFill>
                <a:latin typeface="Alexandria SemiBold" pitchFamily="2" charset="-78"/>
                <a:cs typeface="Alexandria SemiBold" pitchFamily="2" charset="-78"/>
              </a:rPr>
              <a:t>النقاش العام </a:t>
            </a:r>
            <a:r>
              <a:rPr lang="ar-SA" dirty="0" smtClean="0">
                <a:solidFill>
                  <a:srgbClr val="000000"/>
                </a:solidFill>
                <a:latin typeface="Alexandria SemiBold" pitchFamily="2" charset="-78"/>
                <a:cs typeface="Alexandria SemiBold" pitchFamily="2" charset="-78"/>
              </a:rPr>
              <a:t>توفر </a:t>
            </a:r>
            <a:r>
              <a:rPr lang="ar-SA" dirty="0">
                <a:solidFill>
                  <a:srgbClr val="000000"/>
                </a:solidFill>
                <a:latin typeface="Alexandria SemiBold" pitchFamily="2" charset="-78"/>
                <a:cs typeface="Alexandria SemiBold" pitchFamily="2" charset="-78"/>
              </a:rPr>
              <a:t>مواد الرأي فرصة للقراء للمشاركة والتفاعل من خلال التعليقات</a:t>
            </a:r>
            <a:endParaRPr lang="ar-SA" dirty="0" smtClean="0">
              <a:solidFill>
                <a:srgbClr val="000000"/>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ü"/>
            </a:pPr>
            <a:r>
              <a:rPr lang="ar-SA" dirty="0" smtClean="0">
                <a:solidFill>
                  <a:srgbClr val="000000"/>
                </a:solidFill>
                <a:latin typeface="Alexandria SemiBold" pitchFamily="2" charset="-78"/>
                <a:cs typeface="Alexandria SemiBold" pitchFamily="2" charset="-78"/>
              </a:rPr>
              <a:t>تًعد </a:t>
            </a:r>
            <a:r>
              <a:rPr lang="ar-SA" dirty="0">
                <a:solidFill>
                  <a:srgbClr val="000000"/>
                </a:solidFill>
                <a:latin typeface="Alexandria SemiBold" pitchFamily="2" charset="-78"/>
                <a:cs typeface="Alexandria SemiBold" pitchFamily="2" charset="-78"/>
              </a:rPr>
              <a:t>مواد الرأي مؤشر من </a:t>
            </a:r>
            <a:r>
              <a:rPr lang="ar-SA" dirty="0" smtClean="0">
                <a:solidFill>
                  <a:srgbClr val="000000"/>
                </a:solidFill>
                <a:latin typeface="Alexandria SemiBold" pitchFamily="2" charset="-78"/>
                <a:cs typeface="Alexandria SemiBold" pitchFamily="2" charset="-78"/>
              </a:rPr>
              <a:t>مؤشرات </a:t>
            </a:r>
            <a:r>
              <a:rPr lang="ar-SA" dirty="0">
                <a:solidFill>
                  <a:srgbClr val="000000"/>
                </a:solidFill>
                <a:latin typeface="Alexandria SemiBold" pitchFamily="2" charset="-78"/>
                <a:cs typeface="Alexandria SemiBold" pitchFamily="2" charset="-78"/>
              </a:rPr>
              <a:t>الديمقراطية وحرية التعبير </a:t>
            </a:r>
            <a:r>
              <a:rPr lang="ar-SA" dirty="0" smtClean="0">
                <a:solidFill>
                  <a:srgbClr val="000000"/>
                </a:solidFill>
                <a:latin typeface="Alexandria SemiBold" pitchFamily="2" charset="-78"/>
                <a:cs typeface="Alexandria SemiBold" pitchFamily="2" charset="-78"/>
              </a:rPr>
              <a:t>في المجتمع</a:t>
            </a:r>
          </a:p>
          <a:p>
            <a:pPr marL="285750" indent="-285750" algn="r" rtl="1">
              <a:lnSpc>
                <a:spcPct val="150000"/>
              </a:lnSpc>
              <a:buFont typeface="Wingdings" panose="05000000000000000000" pitchFamily="2" charset="2"/>
              <a:buChar char="ü"/>
            </a:pPr>
            <a:r>
              <a:rPr lang="ar-SA" dirty="0">
                <a:solidFill>
                  <a:srgbClr val="000000"/>
                </a:solidFill>
                <a:latin typeface="Alexandria SemiBold" pitchFamily="2" charset="-78"/>
                <a:cs typeface="Alexandria SemiBold" pitchFamily="2" charset="-78"/>
              </a:rPr>
              <a:t>تعزيز هوية الصحيفة أو </a:t>
            </a:r>
            <a:r>
              <a:rPr lang="ar-SA" dirty="0">
                <a:latin typeface="Alexandria SemiBold" pitchFamily="2" charset="-78"/>
                <a:cs typeface="Alexandria SemiBold" pitchFamily="2" charset="-78"/>
              </a:rPr>
              <a:t>الموقع: ارتباط الصحيفة بمجموعة من الكُتاب والرسامين البارزين يسهم في تعزيز هويتها وسمعتها الإعلامية</a:t>
            </a:r>
            <a:endParaRPr lang="en-US" dirty="0">
              <a:solidFill>
                <a:srgbClr val="002060"/>
              </a:solidFill>
              <a:latin typeface="Alexandria SemiBold" pitchFamily="2" charset="-78"/>
              <a:cs typeface="Alexandria SemiBold" pitchFamily="2" charset="-78"/>
            </a:endParaRPr>
          </a:p>
        </p:txBody>
      </p:sp>
      <p:sp>
        <p:nvSpPr>
          <p:cNvPr id="12" name="Rectangle 11"/>
          <p:cNvSpPr/>
          <p:nvPr/>
        </p:nvSpPr>
        <p:spPr>
          <a:xfrm>
            <a:off x="2875934" y="1288601"/>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C7D257D7-D9C6-8F63-F8F8-E2BE53F2E2DB}"/>
              </a:ext>
            </a:extLst>
          </p:cNvPr>
          <p:cNvSpPr txBox="1"/>
          <p:nvPr/>
        </p:nvSpPr>
        <p:spPr>
          <a:xfrm>
            <a:off x="9604921" y="993185"/>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4509363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2359742" y="1668218"/>
            <a:ext cx="9324258"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359742" y="1931220"/>
            <a:ext cx="9267104" cy="4247317"/>
          </a:xfrm>
          <a:prstGeom prst="rect">
            <a:avLst/>
          </a:prstGeom>
          <a:noFill/>
        </p:spPr>
        <p:txBody>
          <a:bodyPr wrap="square">
            <a:spAutoFit/>
          </a:bodyPr>
          <a:lstStyle/>
          <a:p>
            <a:pPr marL="342900" indent="-342900" algn="r" rtl="1">
              <a:lnSpc>
                <a:spcPct val="150000"/>
              </a:lnSpc>
              <a:buFont typeface="Wingdings" panose="05000000000000000000" pitchFamily="2" charset="2"/>
              <a:buChar char="Ø"/>
            </a:pPr>
            <a:r>
              <a:rPr lang="ar-SA" sz="2000" dirty="0" smtClean="0">
                <a:latin typeface="Alexandria SemiBold" pitchFamily="2" charset="-78"/>
                <a:cs typeface="Alexandria SemiBold" pitchFamily="2" charset="-78"/>
              </a:rPr>
              <a:t>تتعدد مواد الرأي في الإعلام الرقمي، وتتمثل في: المقالات الصحفية، والرسوم الساخرة، وتعليقات القراء</a:t>
            </a:r>
            <a:r>
              <a:rPr lang="ar-SA" sz="2000" dirty="0" smtClean="0">
                <a:solidFill>
                  <a:srgbClr val="000000"/>
                </a:solidFill>
                <a:latin typeface="Alexandria SemiBold" pitchFamily="2" charset="-78"/>
                <a:cs typeface="Alexandria SemiBold" pitchFamily="2" charset="-78"/>
              </a:rPr>
              <a:t>، والبودكاست.</a:t>
            </a:r>
          </a:p>
          <a:p>
            <a:pPr marL="342900" indent="-342900" algn="r" rtl="1">
              <a:lnSpc>
                <a:spcPct val="150000"/>
              </a:lnSpc>
              <a:buFont typeface="Wingdings" panose="05000000000000000000" pitchFamily="2" charset="2"/>
              <a:buChar char="Ø"/>
            </a:pPr>
            <a:r>
              <a:rPr lang="ar-SA" sz="2000" dirty="0" smtClean="0">
                <a:solidFill>
                  <a:srgbClr val="C00000"/>
                </a:solidFill>
                <a:latin typeface="Alexandria SemiBold" pitchFamily="2" charset="-78"/>
                <a:cs typeface="Alexandria SemiBold" pitchFamily="2" charset="-78"/>
              </a:rPr>
              <a:t>المقال الصحفي </a:t>
            </a:r>
            <a:r>
              <a:rPr lang="ar-SA" sz="2000" dirty="0" smtClean="0">
                <a:latin typeface="Alexandria SemiBold" pitchFamily="2" charset="-78"/>
                <a:cs typeface="Alexandria SemiBold" pitchFamily="2" charset="-78"/>
              </a:rPr>
              <a:t>هو </a:t>
            </a:r>
            <a:r>
              <a:rPr lang="ar-SA" sz="2000" dirty="0">
                <a:latin typeface="Alexandria SemiBold" pitchFamily="2" charset="-78"/>
                <a:cs typeface="Alexandria SemiBold" pitchFamily="2" charset="-78"/>
              </a:rPr>
              <a:t>فكرة يقتنصها الكاتب الصحفي من بيئته خلال معايشته الكاملة للأخبار والقضايا والمواقف واتجاهات الرأي العام في المجتمع، ويقوم بعرضها وشرحها بالتأييد أو بالمعارضة، بلغة واضحة وأسلوب مُبسط يعكس شخصيته وفكره. </a:t>
            </a:r>
            <a:endParaRPr lang="ar-SA" sz="2000" dirty="0" smtClean="0">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Ø"/>
            </a:pPr>
            <a:r>
              <a:rPr lang="ar-SA" sz="2000" b="1" dirty="0">
                <a:latin typeface="Alexandria SemiBold" pitchFamily="2" charset="-78"/>
                <a:cs typeface="Alexandria SemiBold" pitchFamily="2" charset="-78"/>
              </a:rPr>
              <a:t>نشأة وتطور المقال </a:t>
            </a:r>
            <a:r>
              <a:rPr lang="ar-SA" sz="2000" b="1" dirty="0" smtClean="0">
                <a:latin typeface="Alexandria SemiBold" pitchFamily="2" charset="-78"/>
                <a:cs typeface="Alexandria SemiBold" pitchFamily="2" charset="-78"/>
              </a:rPr>
              <a:t>الصحفي في الدول الغربية والدول العربية</a:t>
            </a:r>
          </a:p>
          <a:p>
            <a:pPr marL="342900" indent="-342900" algn="r" rtl="1">
              <a:lnSpc>
                <a:spcPct val="150000"/>
              </a:lnSpc>
              <a:buFont typeface="Wingdings" panose="05000000000000000000" pitchFamily="2" charset="2"/>
              <a:buChar char="Ø"/>
            </a:pPr>
            <a:r>
              <a:rPr lang="ar-SA" sz="2000" b="1" dirty="0" smtClean="0">
                <a:latin typeface="Alexandria SemiBold" pitchFamily="2" charset="-78"/>
                <a:cs typeface="Alexandria SemiBold" pitchFamily="2" charset="-78"/>
              </a:rPr>
              <a:t>سمات وخصائص المقال: يتسم بالذاتية، والاقناع، وتنوع الأسلوب، والامتاع، لغة المقال هي لغة المواطن العادي.</a:t>
            </a:r>
            <a:endParaRPr lang="ar-SA" sz="2000" b="1" dirty="0">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smtClean="0">
                <a:solidFill>
                  <a:schemeClr val="bg1"/>
                </a:solidFill>
                <a:latin typeface="Times New Roman" panose="02020603050405020304" pitchFamily="18" charset="0"/>
                <a:cs typeface="Times New Roman" panose="02020603050405020304" pitchFamily="18" charset="0"/>
              </a:rPr>
              <a:t>Lecture</a:t>
            </a: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2875934" y="124435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3">
            <a:clrChange>
              <a:clrFrom>
                <a:srgbClr val="0C1D37"/>
              </a:clrFrom>
              <a:clrTo>
                <a:srgbClr val="0C1D37">
                  <a:alpha val="0"/>
                </a:srgbClr>
              </a:clrTo>
            </a:clrChange>
            <a:extLst>
              <a:ext uri="{28A0092B-C50C-407E-A947-70E740481C1C}">
                <a14:useLocalDpi xmlns:a14="http://schemas.microsoft.com/office/drawing/2010/main" val="0"/>
              </a:ext>
            </a:extLst>
          </a:blip>
          <a:srcRect l="68915" t="6517" b="43434"/>
          <a:stretch/>
        </p:blipFill>
        <p:spPr>
          <a:xfrm>
            <a:off x="-130228" y="2176893"/>
            <a:ext cx="3422524" cy="3770335"/>
          </a:xfrm>
          <a:prstGeom prst="rect">
            <a:avLst/>
          </a:prstGeom>
        </p:spPr>
      </p:pic>
    </p:spTree>
    <p:extLst>
      <p:ext uri="{BB962C8B-B14F-4D97-AF65-F5344CB8AC3E}">
        <p14:creationId xmlns:p14="http://schemas.microsoft.com/office/powerpoint/2010/main" val="32696489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1666" y="1529972"/>
            <a:ext cx="10117391" cy="46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8645" y="1603712"/>
            <a:ext cx="9807678" cy="4470898"/>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229317" y="65617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310892" y="773171"/>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463D680D-A11B-0A8A-63D5-DD2C6F3FD516}"/>
              </a:ext>
            </a:extLst>
          </p:cNvPr>
          <p:cNvSpPr txBox="1"/>
          <p:nvPr/>
        </p:nvSpPr>
        <p:spPr>
          <a:xfrm>
            <a:off x="3389433" y="95783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1157340" y="112711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67936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4165600" y="1647768"/>
            <a:ext cx="7346948" cy="442549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910011" y="94213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306646" y="1825948"/>
            <a:ext cx="7104719" cy="4247317"/>
          </a:xfrm>
          <a:prstGeom prst="rect">
            <a:avLst/>
          </a:prstGeom>
          <a:noFill/>
        </p:spPr>
        <p:txBody>
          <a:bodyPr wrap="square">
            <a:spAutoFit/>
          </a:bodyPr>
          <a:lstStyle/>
          <a:p>
            <a:pPr algn="r">
              <a:lnSpc>
                <a:spcPct val="150000"/>
              </a:lnSpc>
            </a:pPr>
            <a:r>
              <a:rPr lang="ar-SA" sz="1400" dirty="0" smtClean="0">
                <a:solidFill>
                  <a:srgbClr val="000000"/>
                </a:solidFill>
                <a:latin typeface="Alexandria SemiBold" pitchFamily="2" charset="-78"/>
                <a:cs typeface="Alexandria SemiBold" pitchFamily="2" charset="-78"/>
              </a:rPr>
              <a:t>   </a:t>
            </a:r>
            <a:r>
              <a:rPr lang="ar-SA" sz="2000" dirty="0" smtClean="0">
                <a:solidFill>
                  <a:srgbClr val="000000"/>
                </a:solidFill>
                <a:latin typeface="Alexandria SemiBold" pitchFamily="2" charset="-78"/>
                <a:cs typeface="Alexandria SemiBold" pitchFamily="2" charset="-78"/>
              </a:rPr>
              <a:t>كاتب المقال هو شخص يُعبر عن الحياة بلغة الحياة، ينتقدها بأسلوبه الخاص، ولا ينظر إلى الحياة نظرة المؤرخ أو الشاعر، ولكنه يتوافر في فنه شيء من كل ذلك</a:t>
            </a:r>
            <a:r>
              <a:rPr lang="ar-SA" sz="2000" dirty="0">
                <a:solidFill>
                  <a:srgbClr val="000000"/>
                </a:solidFill>
                <a:latin typeface="Alexandria SemiBold" pitchFamily="2" charset="-78"/>
                <a:cs typeface="Alexandria SemiBold" pitchFamily="2" charset="-78"/>
              </a:rPr>
              <a:t> </a:t>
            </a:r>
            <a:r>
              <a:rPr lang="ar-SA" sz="2000" dirty="0" smtClean="0">
                <a:solidFill>
                  <a:srgbClr val="000000"/>
                </a:solidFill>
                <a:latin typeface="Alexandria SemiBold" pitchFamily="2" charset="-78"/>
                <a:cs typeface="Alexandria SemiBold" pitchFamily="2" charset="-78"/>
              </a:rPr>
              <a:t>، ولم يعنيه أن يكشف عن نظريات جديدة؛ فهو يراقب ويُسجل ما يراقب، ويفسر الأحداث كما تبدو له، ثم يدع خياله يمرح في مغزاها.</a:t>
            </a:r>
          </a:p>
          <a:p>
            <a:pPr algn="r">
              <a:lnSpc>
                <a:spcPct val="150000"/>
              </a:lnSpc>
            </a:pPr>
            <a:r>
              <a:rPr lang="ar-SA" sz="2000" dirty="0" smtClean="0">
                <a:solidFill>
                  <a:srgbClr val="000000"/>
                </a:solidFill>
                <a:latin typeface="Alexandria SemiBold" pitchFamily="2" charset="-78"/>
                <a:cs typeface="Alexandria SemiBold" pitchFamily="2" charset="-78"/>
              </a:rPr>
              <a:t>والغاية من هذا كله أن يحس إحساساً عميقاً بصفات الأشياء، ويسلط عليها الضوء بحيث يستطيع أن ينقل للجمهور إحساساً بالحياة، وأن يُهيئهم لتقبل الأحداث إيجاباً أو سلباً.</a:t>
            </a:r>
            <a:endParaRPr lang="en-US" sz="16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133644" y="846942"/>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973014" y="951648"/>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947544" y="115819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4490" t="25793" b="29762"/>
          <a:stretch/>
        </p:blipFill>
        <p:spPr>
          <a:xfrm>
            <a:off x="338604" y="1861499"/>
            <a:ext cx="3949276" cy="4092833"/>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054096" y="1668218"/>
            <a:ext cx="8629905"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884551"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054096" y="1963778"/>
            <a:ext cx="8556446" cy="4247317"/>
          </a:xfrm>
          <a:prstGeom prst="rect">
            <a:avLst/>
          </a:prstGeom>
          <a:noFill/>
        </p:spPr>
        <p:txBody>
          <a:bodyPr wrap="square">
            <a:spAutoFit/>
          </a:bodyPr>
          <a:lstStyle/>
          <a:p>
            <a:pPr algn="r">
              <a:lnSpc>
                <a:spcPct val="150000"/>
              </a:lnSpc>
            </a:pPr>
            <a:r>
              <a:rPr lang="ar-SA" sz="2000" dirty="0" smtClean="0">
                <a:latin typeface="Alexandria SemiBold" pitchFamily="2" charset="-78"/>
                <a:cs typeface="Alexandria SemiBold" pitchFamily="2" charset="-78"/>
              </a:rPr>
              <a:t>   إن المقال قد تدور فكرته حول شيء ما سمعه أو رآه أو تصوره أو اخترعه الكاتب الصحفي، والمهم أن يكون ترك في نفس الكاتب أثراً خاصاً حتي ينقل هذا الشعور للقاريء. فالعبرة تكمن في أن </a:t>
            </a:r>
            <a:r>
              <a:rPr lang="ar-SA" sz="2000" dirty="0">
                <a:latin typeface="Alexandria SemiBold" pitchFamily="2" charset="-78"/>
                <a:cs typeface="Alexandria SemiBold" pitchFamily="2" charset="-78"/>
              </a:rPr>
              <a:t>يحس الكاتب إحساساً قوياً بموضوعه، وأن يعبر عنه </a:t>
            </a:r>
            <a:r>
              <a:rPr lang="ar-SA" sz="2000" dirty="0" smtClean="0">
                <a:latin typeface="Alexandria SemiBold" pitchFamily="2" charset="-78"/>
                <a:cs typeface="Alexandria SemiBold" pitchFamily="2" charset="-78"/>
              </a:rPr>
              <a:t>بعبارات قوية .</a:t>
            </a:r>
          </a:p>
          <a:p>
            <a:pPr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سأل أحد الباحثين الكاتب الأمريكي "بنسن":</a:t>
            </a:r>
            <a:r>
              <a:rPr lang="ar-SA" sz="2000" dirty="0">
                <a:latin typeface="Alexandria SemiBold" pitchFamily="2" charset="-78"/>
                <a:cs typeface="Alexandria SemiBold" pitchFamily="2" charset="-78"/>
              </a:rPr>
              <a:t> كيف تكتب المقال؟ </a:t>
            </a:r>
            <a:r>
              <a:rPr lang="ar-SA" sz="2000" dirty="0" smtClean="0">
                <a:latin typeface="Alexandria SemiBold" pitchFamily="2" charset="-78"/>
                <a:cs typeface="Alexandria SemiBold" pitchFamily="2" charset="-78"/>
              </a:rPr>
              <a:t>فأجاب: أقضي </a:t>
            </a:r>
            <a:r>
              <a:rPr lang="ar-SA" sz="2000" dirty="0">
                <a:latin typeface="Alexandria SemiBold" pitchFamily="2" charset="-78"/>
                <a:cs typeface="Alexandria SemiBold" pitchFamily="2" charset="-78"/>
              </a:rPr>
              <a:t>نهاري في مراقبة الناس وأحوالهم، وفي مطالعة أفضل الكتب والمؤلفات، ومتى اختمر في عقلي المعنى الذي اخترته موضوعاً لكتابة </a:t>
            </a:r>
            <a:r>
              <a:rPr lang="ar-SA" sz="2000" dirty="0" smtClean="0">
                <a:latin typeface="Alexandria SemiBold" pitchFamily="2" charset="-78"/>
                <a:cs typeface="Alexandria SemiBold" pitchFamily="2" charset="-78"/>
              </a:rPr>
              <a:t>المقال، </a:t>
            </a:r>
            <a:r>
              <a:rPr lang="ar-SA" sz="2000" dirty="0" smtClean="0">
                <a:latin typeface="Alexandria SemiBold" pitchFamily="2" charset="-78"/>
                <a:cs typeface="Alexandria SemiBold" pitchFamily="2" charset="-78"/>
              </a:rPr>
              <a:t>أجلس في غرفتي </a:t>
            </a:r>
            <a:r>
              <a:rPr lang="ar-SA" sz="2000" dirty="0">
                <a:latin typeface="Alexandria SemiBold" pitchFamily="2" charset="-78"/>
                <a:cs typeface="Alexandria SemiBold" pitchFamily="2" charset="-78"/>
              </a:rPr>
              <a:t>وكتبت </a:t>
            </a:r>
            <a:r>
              <a:rPr lang="ar-SA" sz="2000" dirty="0" smtClean="0">
                <a:latin typeface="Alexandria SemiBold" pitchFamily="2" charset="-78"/>
                <a:cs typeface="Alexandria SemiBold" pitchFamily="2" charset="-78"/>
              </a:rPr>
              <a:t>مقالتي. معنى ذلك </a:t>
            </a:r>
            <a:r>
              <a:rPr lang="ar-SA" sz="2000" dirty="0">
                <a:latin typeface="Alexandria SemiBold" pitchFamily="2" charset="-78"/>
                <a:cs typeface="Alexandria SemiBold" pitchFamily="2" charset="-78"/>
              </a:rPr>
              <a:t>أن المقال </a:t>
            </a:r>
            <a:r>
              <a:rPr lang="ar-SA" sz="2000" dirty="0" smtClean="0">
                <a:latin typeface="Alexandria SemiBold" pitchFamily="2" charset="-78"/>
                <a:cs typeface="Alexandria SemiBold" pitchFamily="2" charset="-78"/>
              </a:rPr>
              <a:t>قد يكون </a:t>
            </a:r>
            <a:r>
              <a:rPr lang="ar-SA" sz="2000" dirty="0">
                <a:latin typeface="Alexandria SemiBold" pitchFamily="2" charset="-78"/>
                <a:cs typeface="Alexandria SemiBold" pitchFamily="2" charset="-78"/>
              </a:rPr>
              <a:t>وليداً </a:t>
            </a:r>
            <a:r>
              <a:rPr lang="ar-SA" sz="2000" dirty="0" smtClean="0">
                <a:latin typeface="Alexandria SemiBold" pitchFamily="2" charset="-78"/>
                <a:cs typeface="Alexandria SemiBold" pitchFamily="2" charset="-78"/>
              </a:rPr>
              <a:t>للصدفة، وقد يحتاج للتأمل </a:t>
            </a:r>
            <a:r>
              <a:rPr lang="ar-SA" sz="2000" dirty="0">
                <a:latin typeface="Alexandria SemiBold" pitchFamily="2" charset="-78"/>
                <a:cs typeface="Alexandria SemiBold" pitchFamily="2" charset="-78"/>
              </a:rPr>
              <a:t>والتفكير </a:t>
            </a:r>
            <a:r>
              <a:rPr lang="ar-SA" sz="2000" dirty="0" smtClean="0">
                <a:latin typeface="Alexandria SemiBold" pitchFamily="2" charset="-78"/>
                <a:cs typeface="Alexandria SemiBold" pitchFamily="2" charset="-78"/>
              </a:rPr>
              <a:t>الطويل.</a:t>
            </a:r>
            <a:endParaRPr lang="ar-SA" sz="2000" dirty="0">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949838" y="1157618"/>
            <a:ext cx="996641"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64223" y="134345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75758" t="27706" b="30993"/>
          <a:stretch/>
        </p:blipFill>
        <p:spPr>
          <a:xfrm>
            <a:off x="375377" y="2548761"/>
            <a:ext cx="2806643" cy="2960226"/>
          </a:xfrm>
          <a:prstGeom prst="rect">
            <a:avLst/>
          </a:prstGeom>
        </p:spPr>
      </p:pic>
    </p:spTree>
    <p:extLst>
      <p:ext uri="{BB962C8B-B14F-4D97-AF65-F5344CB8AC3E}">
        <p14:creationId xmlns:p14="http://schemas.microsoft.com/office/powerpoint/2010/main" val="21656044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39312" y="1628895"/>
            <a:ext cx="7739881" cy="4406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297477" y="902329"/>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من هو كاتب المقال؟</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3898492" y="1969042"/>
            <a:ext cx="7221520" cy="3785652"/>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latin typeface="Alexandria SemiBold" pitchFamily="2" charset="-78"/>
                <a:cs typeface="Alexandria SemiBold" pitchFamily="2" charset="-78"/>
              </a:rPr>
              <a:t>ليس من الضرورى أن يكون كُتاب المقال في المواقع الإخبارية من الكادر التحريري أو هيئة تحرير الموقع . ففي </a:t>
            </a:r>
            <a:r>
              <a:rPr lang="ar-SA" sz="2000" dirty="0" smtClean="0">
                <a:latin typeface="Alexandria SemiBold" pitchFamily="2" charset="-78"/>
                <a:cs typeface="Alexandria SemiBold" pitchFamily="2" charset="-78"/>
              </a:rPr>
              <a:t>بعض الأحيان يكتب المقال كُتاب - من خارج الكادر التحريري - </a:t>
            </a:r>
            <a:r>
              <a:rPr lang="ar-SA" sz="2000" dirty="0" smtClean="0">
                <a:latin typeface="Alexandria SemiBold" pitchFamily="2" charset="-78"/>
                <a:cs typeface="Alexandria SemiBold" pitchFamily="2" charset="-78"/>
              </a:rPr>
              <a:t>لديهم معرفة متخصصة بشأن مسألة مُعينة، </a:t>
            </a:r>
            <a:r>
              <a:rPr lang="ar-SA" sz="2000" dirty="0" smtClean="0">
                <a:latin typeface="Alexandria SemiBold" pitchFamily="2" charset="-78"/>
                <a:cs typeface="Alexandria SemiBold" pitchFamily="2" charset="-78"/>
              </a:rPr>
              <a:t>وآراؤهم </a:t>
            </a:r>
            <a:r>
              <a:rPr lang="ar-SA" sz="2000" dirty="0" smtClean="0">
                <a:latin typeface="Alexandria SemiBold" pitchFamily="2" charset="-78"/>
                <a:cs typeface="Alexandria SemiBold" pitchFamily="2" charset="-78"/>
              </a:rPr>
              <a:t>تحظى بتقدير كبير أو وجهات نظرهم تُثير الاهتمام بما فيه الكفاية للنشر.</a:t>
            </a:r>
          </a:p>
          <a:p>
            <a:pPr marL="115888" algn="r" rtl="1">
              <a:lnSpc>
                <a:spcPct val="150000"/>
              </a:lnSpc>
            </a:pPr>
            <a:r>
              <a:rPr lang="ar-SA" sz="2000" dirty="0" smtClean="0">
                <a:latin typeface="Alexandria SemiBold" pitchFamily="2" charset="-78"/>
                <a:cs typeface="Alexandria SemiBold" pitchFamily="2" charset="-78"/>
              </a:rPr>
              <a:t>ويتنوع كُتاب المقالات بين محررو الموقع أو من غير محررو الموقع.</a:t>
            </a: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1674572" y="499748"/>
            <a:ext cx="5690483" cy="5387229"/>
          </a:xfrm>
          <a:prstGeom prst="rect">
            <a:avLst/>
          </a:prstGeom>
        </p:spPr>
      </p:pic>
    </p:spTree>
    <p:extLst>
      <p:ext uri="{BB962C8B-B14F-4D97-AF65-F5344CB8AC3E}">
        <p14:creationId xmlns:p14="http://schemas.microsoft.com/office/powerpoint/2010/main" val="184047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3519" y="1588611"/>
            <a:ext cx="9789281" cy="450996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297477" y="902329"/>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من هو كاتب المقال؟</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92579" y="5281269"/>
            <a:ext cx="1370490" cy="1211417"/>
          </a:xfrm>
          <a:prstGeom prst="rect">
            <a:avLst/>
          </a:prstGeom>
        </p:spPr>
      </p:pic>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616" t="-7763" r="78218" b="1"/>
          <a:stretch/>
        </p:blipFill>
        <p:spPr>
          <a:xfrm flipH="1">
            <a:off x="10831420" y="-266651"/>
            <a:ext cx="1499296" cy="6049365"/>
          </a:xfrm>
          <a:prstGeom prst="rect">
            <a:avLst/>
          </a:prstGeom>
        </p:spPr>
      </p:pic>
    </p:spTree>
    <p:extLst>
      <p:ext uri="{BB962C8B-B14F-4D97-AF65-F5344CB8AC3E}">
        <p14:creationId xmlns:p14="http://schemas.microsoft.com/office/powerpoint/2010/main" val="2107421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3717" y="1826192"/>
            <a:ext cx="8679765" cy="398555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858297" y="1693453"/>
            <a:ext cx="8425186" cy="42882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1465730" y="1964150"/>
            <a:ext cx="9426390" cy="501932"/>
          </a:xfrm>
          <a:prstGeom prst="rect">
            <a:avLst/>
          </a:prstGeom>
          <a:noFill/>
        </p:spPr>
        <p:txBody>
          <a:bodyPr wrap="square" rtlCol="0">
            <a:spAutoFit/>
          </a:bodyPr>
          <a:lstStyle/>
          <a:p>
            <a:pPr algn="r" rtl="1">
              <a:lnSpc>
                <a:spcPct val="150000"/>
              </a:lnSpc>
            </a:pPr>
            <a:endParaRPr lang="ar-SA" sz="2000" dirty="0" smtClean="0">
              <a:latin typeface="Alexandria SemiBold" pitchFamily="2" charset="-78"/>
              <a:cs typeface="Alexandria SemiBold" pitchFamily="2" charset="-78"/>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7276" y="1781947"/>
            <a:ext cx="7204362" cy="4118293"/>
          </a:xfrm>
          <a:prstGeom prst="rect">
            <a:avLst/>
          </a:prstGeom>
        </p:spPr>
      </p:pic>
      <p:pic>
        <p:nvPicPr>
          <p:cNvPr id="3" name="Picture 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5758" t="27706" b="30993"/>
          <a:stretch/>
        </p:blipFill>
        <p:spPr>
          <a:xfrm>
            <a:off x="209063" y="2510491"/>
            <a:ext cx="3389543" cy="3575022"/>
          </a:xfrm>
          <a:prstGeom prst="rect">
            <a:avLst/>
          </a:prstGeom>
        </p:spPr>
      </p:pic>
    </p:spTree>
    <p:extLst>
      <p:ext uri="{BB962C8B-B14F-4D97-AF65-F5344CB8AC3E}">
        <p14:creationId xmlns:p14="http://schemas.microsoft.com/office/powerpoint/2010/main" val="194515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7717678" y="1944912"/>
            <a:ext cx="3659628" cy="35504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9641" y="1345306"/>
            <a:ext cx="8430858"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9018052" y="2400220"/>
            <a:ext cx="2388285" cy="23083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3200" b="1" dirty="0" smtClean="0">
                <a:solidFill>
                  <a:schemeClr val="bg1"/>
                </a:solidFill>
                <a:latin typeface="Alexandria ExtraBold" pitchFamily="2" charset="-78"/>
                <a:cs typeface="Alexandria ExtraBold" pitchFamily="2" charset="-78"/>
              </a:rPr>
              <a:t>مواصفات</a:t>
            </a:r>
          </a:p>
          <a:p>
            <a:pPr algn="ctr">
              <a:lnSpc>
                <a:spcPct val="150000"/>
              </a:lnSpc>
            </a:pPr>
            <a:r>
              <a:rPr lang="ar-SA" sz="3200" b="1" dirty="0" smtClean="0">
                <a:solidFill>
                  <a:schemeClr val="bg1"/>
                </a:solidFill>
                <a:latin typeface="Alexandria ExtraBold" pitchFamily="2" charset="-78"/>
                <a:cs typeface="Alexandria ExtraBold" pitchFamily="2" charset="-78"/>
              </a:rPr>
              <a:t>كاتب</a:t>
            </a:r>
          </a:p>
          <a:p>
            <a:pPr algn="ctr">
              <a:lnSpc>
                <a:spcPct val="150000"/>
              </a:lnSpc>
            </a:pPr>
            <a:r>
              <a:rPr lang="ar-SA" sz="3200" b="1" dirty="0" smtClean="0">
                <a:solidFill>
                  <a:schemeClr val="bg1"/>
                </a:solidFill>
                <a:latin typeface="Alexandria ExtraBold" pitchFamily="2" charset="-78"/>
                <a:cs typeface="Alexandria ExtraBold" pitchFamily="2" charset="-78"/>
              </a:rPr>
              <a:t>المقال</a:t>
            </a:r>
            <a:endParaRPr lang="en-US" sz="4400" b="1" dirty="0">
              <a:solidFill>
                <a:schemeClr val="bg1"/>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6083F8E2-699C-9C01-0329-7C9299434C08}"/>
              </a:ext>
            </a:extLst>
          </p:cNvPr>
          <p:cNvSpPr txBox="1"/>
          <p:nvPr/>
        </p:nvSpPr>
        <p:spPr>
          <a:xfrm>
            <a:off x="1561514" y="1370114"/>
            <a:ext cx="7631186" cy="4524315"/>
          </a:xfrm>
          <a:prstGeom prst="rect">
            <a:avLst/>
          </a:prstGeom>
          <a:noFill/>
        </p:spPr>
        <p:txBody>
          <a:bodyPr wrap="square" rtlCol="0">
            <a:spAutoFit/>
          </a:bodyPr>
          <a:lstStyle/>
          <a:p>
            <a:pPr marL="457200" indent="-282575" algn="r" rtl="1">
              <a:lnSpc>
                <a:spcPct val="150000"/>
              </a:lnSpc>
              <a:buFont typeface="+mj-lt"/>
              <a:buAutoNum type="arabicPeriod"/>
            </a:pPr>
            <a:r>
              <a:rPr lang="ar-SA" sz="2400" dirty="0" smtClean="0">
                <a:solidFill>
                  <a:srgbClr val="C00000"/>
                </a:solidFill>
                <a:latin typeface="Alexandria SemiBold" pitchFamily="2" charset="-78"/>
                <a:cs typeface="Alexandria SemiBold" pitchFamily="2" charset="-78"/>
              </a:rPr>
              <a:t>الرغبة: </a:t>
            </a:r>
            <a:r>
              <a:rPr lang="ar-SA" dirty="0">
                <a:latin typeface="Alexandria SemiBold" pitchFamily="2" charset="-78"/>
                <a:cs typeface="Alexandria SemiBold" pitchFamily="2" charset="-78"/>
              </a:rPr>
              <a:t>تحتاج كتابة </a:t>
            </a:r>
            <a:r>
              <a:rPr lang="ar-SA" dirty="0" smtClean="0">
                <a:latin typeface="Alexandria SemiBold" pitchFamily="2" charset="-78"/>
                <a:cs typeface="Alexandria SemiBold" pitchFamily="2" charset="-78"/>
              </a:rPr>
              <a:t>المقالات الصحفية إلى كُتاب لديهم </a:t>
            </a:r>
          </a:p>
          <a:p>
            <a:pPr marL="174625"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شغف ورغبة صادقة في الكتابة بمهارة وكفاءة.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وهناك عدة أنواع من الرغبة التي تحفز الكاتب </a:t>
            </a:r>
            <a:r>
              <a:rPr lang="ar-SA" sz="2000" dirty="0" smtClean="0">
                <a:latin typeface="Alexandria SemiBold" pitchFamily="2" charset="-78"/>
                <a:cs typeface="Alexandria SemiBold" pitchFamily="2" charset="-78"/>
              </a:rPr>
              <a:t>:</a:t>
            </a:r>
          </a:p>
          <a:p>
            <a:pPr marL="517525" indent="-342900" algn="r" rtl="1">
              <a:lnSpc>
                <a:spcPct val="150000"/>
              </a:lnSpc>
              <a:buFont typeface="Wingdings" panose="05000000000000000000" pitchFamily="2" charset="2"/>
              <a:buChar char="§"/>
            </a:pPr>
            <a:r>
              <a:rPr lang="ar-SA" sz="2000" dirty="0" smtClean="0">
                <a:solidFill>
                  <a:schemeClr val="accent1"/>
                </a:solidFill>
                <a:latin typeface="Alexandria SemiBold" pitchFamily="2" charset="-78"/>
                <a:cs typeface="Alexandria SemiBold" pitchFamily="2" charset="-78"/>
              </a:rPr>
              <a:t>الرغبة في الكتابة والتعبير</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أن يكون الكاتب لديه رغبة قوية في الكتابة والتعبير عن الأفكار والمعلومات بوضوح واقتناع. هذه الرغبة تدفعه إلى الممارسة المستمرة وتحسين مهاراته الكتابية.</a:t>
            </a:r>
          </a:p>
          <a:p>
            <a:pPr marL="517525" indent="-342900" algn="r" rtl="1">
              <a:lnSpc>
                <a:spcPct val="150000"/>
              </a:lnSpc>
              <a:buFont typeface="Wingdings" panose="05000000000000000000" pitchFamily="2" charset="2"/>
              <a:buChar char="§"/>
            </a:pPr>
            <a:r>
              <a:rPr lang="ar-SA" sz="2000" dirty="0">
                <a:solidFill>
                  <a:schemeClr val="accent1"/>
                </a:solidFill>
                <a:latin typeface="Alexandria SemiBold" pitchFamily="2" charset="-78"/>
                <a:cs typeface="Alexandria SemiBold" pitchFamily="2" charset="-78"/>
              </a:rPr>
              <a:t>الرغبة في البحث والاستقصاء: </a:t>
            </a:r>
            <a:r>
              <a:rPr lang="ar-SA" dirty="0" smtClean="0">
                <a:latin typeface="Alexandria SemiBold" pitchFamily="2" charset="-78"/>
                <a:cs typeface="Alexandria SemiBold" pitchFamily="2" charset="-78"/>
              </a:rPr>
              <a:t>يجب أن يكون لديه رغبة حقيقية في الكشف عن الحقائق والمعلومات الجديدة؛ مما يُمكنه من الوصول إلى معلومات أعمق. هذا الشغف يدفعه للاستمرار في التعلم وتوسيع آفاقه.</a:t>
            </a: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0" y="2945279"/>
            <a:ext cx="1712652" cy="1815403"/>
          </a:xfrm>
          <a:prstGeom prst="rect">
            <a:avLst/>
          </a:prstGeom>
        </p:spPr>
      </p:pic>
    </p:spTree>
    <p:extLst>
      <p:ext uri="{BB962C8B-B14F-4D97-AF65-F5344CB8AC3E}">
        <p14:creationId xmlns:p14="http://schemas.microsoft.com/office/powerpoint/2010/main" val="385258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51163" y="1668471"/>
            <a:ext cx="7765366" cy="44565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585447" y="1991339"/>
            <a:ext cx="7358517" cy="3785652"/>
          </a:xfrm>
          <a:prstGeom prst="rect">
            <a:avLst/>
          </a:prstGeom>
          <a:noFill/>
        </p:spPr>
        <p:txBody>
          <a:bodyPr wrap="square" rtlCol="0">
            <a:spAutoFit/>
          </a:bodyPr>
          <a:lstStyle/>
          <a:p>
            <a:pPr marL="517525" indent="-342900" algn="r" rtl="1">
              <a:lnSpc>
                <a:spcPct val="150000"/>
              </a:lnSpc>
              <a:buFont typeface="Wingdings" panose="05000000000000000000" pitchFamily="2" charset="2"/>
              <a:buChar char="§"/>
            </a:pPr>
            <a:r>
              <a:rPr lang="ar-SA" sz="2000" dirty="0" smtClean="0">
                <a:solidFill>
                  <a:schemeClr val="accent1"/>
                </a:solidFill>
                <a:latin typeface="Alexandria SemiBold" pitchFamily="2" charset="-78"/>
                <a:cs typeface="Alexandria SemiBold" pitchFamily="2" charset="-78"/>
              </a:rPr>
              <a:t>الرغبة في التطوير والتحسين</a:t>
            </a:r>
            <a:r>
              <a:rPr lang="ar-SA" sz="2000" dirty="0" smtClean="0">
                <a:latin typeface="Alexandria SemiBold" pitchFamily="2" charset="-78"/>
                <a:cs typeface="Alexandria SemiBold" pitchFamily="2" charset="-78"/>
              </a:rPr>
              <a:t>: الكاتب الذي يتمتع برغبة في التحسين المستمر لمهاراته وأدائه سيكون أكثر دافعية للتعلم ، مما يساعده على مواكبة التطورات في المجال الإعلامي وتقديم محتوى متميز.</a:t>
            </a:r>
          </a:p>
          <a:p>
            <a:pPr marL="517525" indent="-342900" algn="r" rtl="1">
              <a:lnSpc>
                <a:spcPct val="150000"/>
              </a:lnSpc>
              <a:buFont typeface="Wingdings" panose="05000000000000000000" pitchFamily="2" charset="2"/>
              <a:buChar char="§"/>
            </a:pPr>
            <a:r>
              <a:rPr lang="ar-SA" sz="2000" dirty="0" smtClean="0">
                <a:solidFill>
                  <a:schemeClr val="accent1"/>
                </a:solidFill>
                <a:latin typeface="Alexandria SemiBold" pitchFamily="2" charset="-78"/>
                <a:cs typeface="Alexandria SemiBold" pitchFamily="2" charset="-78"/>
              </a:rPr>
              <a:t>الرغبة في التأثير والإبداع</a:t>
            </a:r>
            <a:r>
              <a:rPr lang="ar-SA" sz="2000" dirty="0" smtClean="0">
                <a:latin typeface="Alexandria SemiBold" pitchFamily="2" charset="-78"/>
                <a:cs typeface="Alexandria SemiBold" pitchFamily="2" charset="-78"/>
              </a:rPr>
              <a:t>: الكتاب الذين لديهم رغبة في التأثير على القراء وتبادل الأفكار وحثهم على التفكير بطرق جديدة أو حتى إحداث تغييرات إيجابية في المجتمع. هذا الدافع الإبداعي يثري المحتوى. </a:t>
            </a: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508908" y="2773693"/>
            <a:ext cx="3076539" cy="3261118"/>
          </a:xfrm>
          <a:prstGeom prst="rect">
            <a:avLst/>
          </a:prstGeom>
        </p:spPr>
      </p:pic>
      <p:sp>
        <p:nvSpPr>
          <p:cNvPr id="13" name="Rectangle 12"/>
          <p:cNvSpPr/>
          <p:nvPr/>
        </p:nvSpPr>
        <p:spPr>
          <a:xfrm>
            <a:off x="3248909" y="1138369"/>
            <a:ext cx="2763898" cy="461024"/>
          </a:xfrm>
          <a:prstGeom prst="rect">
            <a:avLst/>
          </a:prstGeom>
        </p:spPr>
        <p:txBody>
          <a:bodyPr wrap="none">
            <a:spAutoFit/>
          </a:bodyPr>
          <a:lstStyle/>
          <a:p>
            <a:pPr algn="r">
              <a:lnSpc>
                <a:spcPct val="150000"/>
              </a:lnSpc>
            </a:pPr>
            <a:r>
              <a:rPr lang="ar-SA" dirty="0" smtClean="0">
                <a:solidFill>
                  <a:srgbClr val="C00000"/>
                </a:solidFill>
                <a:latin typeface="Alexandria SemiBold" pitchFamily="2" charset="-78"/>
                <a:cs typeface="Alexandria SemiBold" pitchFamily="2" charset="-78"/>
              </a:rPr>
              <a:t>مواصفات كاتب </a:t>
            </a:r>
            <a:r>
              <a:rPr lang="ar-SA" dirty="0">
                <a:solidFill>
                  <a:srgbClr val="C00000"/>
                </a:solidFill>
                <a:latin typeface="Alexandria SemiBold" pitchFamily="2" charset="-78"/>
                <a:cs typeface="Alexandria SemiBold" pitchFamily="2" charset="-78"/>
              </a:rPr>
              <a:t>المقال: </a:t>
            </a:r>
          </a:p>
        </p:txBody>
      </p:sp>
    </p:spTree>
    <p:extLst>
      <p:ext uri="{BB962C8B-B14F-4D97-AF65-F5344CB8AC3E}">
        <p14:creationId xmlns:p14="http://schemas.microsoft.com/office/powerpoint/2010/main" val="2857573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641" y="1497019"/>
            <a:ext cx="10198414" cy="4628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7900"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4027"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4027"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584451" y="1623555"/>
            <a:ext cx="8172053" cy="4524315"/>
          </a:xfrm>
          <a:prstGeom prst="rect">
            <a:avLst/>
          </a:prstGeom>
          <a:noFill/>
        </p:spPr>
        <p:txBody>
          <a:bodyPr wrap="square" rtlCol="0">
            <a:spAutoFit/>
          </a:bodyPr>
          <a:lstStyle/>
          <a:p>
            <a:pPr marL="517525" indent="-342900" algn="r" rtl="1">
              <a:lnSpc>
                <a:spcPct val="150000"/>
              </a:lnSpc>
              <a:buFont typeface="Wingdings" panose="05000000000000000000" pitchFamily="2" charset="2"/>
              <a:buChar char="§"/>
            </a:pPr>
            <a:r>
              <a:rPr lang="ar-SA" sz="2000" dirty="0" smtClean="0">
                <a:solidFill>
                  <a:schemeClr val="accent1"/>
                </a:solidFill>
                <a:latin typeface="Alexandria SemiBold" pitchFamily="2" charset="-78"/>
                <a:cs typeface="Alexandria SemiBold" pitchFamily="2" charset="-78"/>
              </a:rPr>
              <a:t>الرغبة في الاعتراف والتقدير</a:t>
            </a:r>
            <a:r>
              <a:rPr lang="ar-SA" sz="2000" dirty="0" smtClean="0">
                <a:latin typeface="Alexandria SemiBold" pitchFamily="2" charset="-78"/>
                <a:cs typeface="Alexandria SemiBold" pitchFamily="2" charset="-78"/>
              </a:rPr>
              <a:t>: الكاتب قد يكون مدفوعاً برغبته في الحصول على اعتراف وتقدير من قرائه والمجتمع. هذا الدافع يزيد من جودة ما يقدم من محتوى.</a:t>
            </a:r>
          </a:p>
          <a:p>
            <a:pPr marL="517525" indent="-342900" algn="r" rtl="1">
              <a:lnSpc>
                <a:spcPct val="150000"/>
              </a:lnSpc>
              <a:buFont typeface="Wingdings" panose="05000000000000000000" pitchFamily="2" charset="2"/>
              <a:buChar char="§"/>
            </a:pPr>
            <a:r>
              <a:rPr lang="ar-SA" sz="2000" dirty="0" smtClean="0">
                <a:solidFill>
                  <a:schemeClr val="accent1"/>
                </a:solidFill>
                <a:latin typeface="Alexandria SemiBold" pitchFamily="2" charset="-78"/>
                <a:cs typeface="Alexandria SemiBold" pitchFamily="2" charset="-78"/>
              </a:rPr>
              <a:t>الرغبة في الربح والنجاح</a:t>
            </a:r>
            <a:r>
              <a:rPr lang="ar-SA" sz="2000" dirty="0" smtClean="0">
                <a:latin typeface="Alexandria SemiBold" pitchFamily="2" charset="-78"/>
                <a:cs typeface="Alexandria SemiBold" pitchFamily="2" charset="-78"/>
              </a:rPr>
              <a:t>: فالرغبة في الوصول إلى النجاح والشهرة هي ما تحفز الكاتب ؛ هذا الدافع له تأثير إيجابي طالما لا يطغي على الجوانب الأخرى.</a:t>
            </a:r>
          </a:p>
          <a:p>
            <a:pPr marL="174625" algn="r" rtl="1">
              <a:lnSpc>
                <a:spcPct val="150000"/>
              </a:lnSpc>
            </a:pPr>
            <a:endParaRPr lang="ar-SA" sz="1000" dirty="0" smtClean="0">
              <a:latin typeface="Alexandria SemiBold" pitchFamily="2" charset="-78"/>
              <a:cs typeface="Alexandria SemiBold" pitchFamily="2" charset="-78"/>
            </a:endParaRPr>
          </a:p>
          <a:p>
            <a:pPr marL="174625" algn="r" rtl="1">
              <a:lnSpc>
                <a:spcPct val="150000"/>
              </a:lnSpc>
            </a:pPr>
            <a:r>
              <a:rPr lang="ar-SA" sz="2000" dirty="0" smtClean="0">
                <a:latin typeface="Alexandria SemiBold" pitchFamily="2" charset="-78"/>
                <a:cs typeface="Alexandria SemiBold" pitchFamily="2" charset="-78"/>
              </a:rPr>
              <a:t>   هذه الرغبات تتكامل وتتفاعل لتُشكل الدافع والإلهام اللازمين لكتابة مقال ناجح ومؤثر . وعلى الكاتب أن يوازن بين هذه الرغبات لإنتاج </a:t>
            </a:r>
            <a:r>
              <a:rPr lang="ar-SA" sz="2000" dirty="0">
                <a:latin typeface="Alexandria SemiBold" pitchFamily="2" charset="-78"/>
                <a:cs typeface="Alexandria SemiBold" pitchFamily="2" charset="-78"/>
              </a:rPr>
              <a:t>محتوى </a:t>
            </a:r>
            <a:r>
              <a:rPr lang="ar-SA" sz="2000" dirty="0" smtClean="0">
                <a:latin typeface="Alexandria SemiBold" pitchFamily="2" charset="-78"/>
                <a:cs typeface="Alexandria SemiBold" pitchFamily="2" charset="-78"/>
              </a:rPr>
              <a:t>متميز.</a:t>
            </a:r>
            <a:endParaRPr lang="ar-SA" sz="2000" dirty="0">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0" y="2790483"/>
            <a:ext cx="2650133" cy="2809129"/>
          </a:xfrm>
          <a:prstGeom prst="rect">
            <a:avLst/>
          </a:prstGeom>
        </p:spPr>
      </p:pic>
    </p:spTree>
    <p:extLst>
      <p:ext uri="{BB962C8B-B14F-4D97-AF65-F5344CB8AC3E}">
        <p14:creationId xmlns:p14="http://schemas.microsoft.com/office/powerpoint/2010/main" val="611214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640" y="1497019"/>
            <a:ext cx="10564173" cy="4628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795481" y="1831777"/>
            <a:ext cx="8514383" cy="3670236"/>
          </a:xfrm>
          <a:prstGeom prst="rect">
            <a:avLst/>
          </a:prstGeom>
          <a:noFill/>
        </p:spPr>
        <p:txBody>
          <a:bodyPr wrap="square" rtlCol="0">
            <a:spAutoFit/>
          </a:bodyPr>
          <a:lstStyle/>
          <a:p>
            <a:pPr marL="631825" indent="-457200" algn="r" rtl="1">
              <a:lnSpc>
                <a:spcPct val="150000"/>
              </a:lnSpc>
              <a:buFont typeface="+mj-lt"/>
              <a:buAutoNum type="arabicPeriod" startAt="2"/>
            </a:pPr>
            <a:r>
              <a:rPr lang="ar-SA" sz="2400" dirty="0" smtClean="0">
                <a:solidFill>
                  <a:srgbClr val="C00000"/>
                </a:solidFill>
                <a:latin typeface="Alexandria SemiBold" pitchFamily="2" charset="-78"/>
                <a:cs typeface="Alexandria SemiBold" pitchFamily="2" charset="-78"/>
              </a:rPr>
              <a:t>الموهبة</a:t>
            </a:r>
            <a:r>
              <a:rPr lang="ar-SA" sz="2000" dirty="0" smtClean="0">
                <a:solidFill>
                  <a:srgbClr val="C00000"/>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الكاتب الصحفي يتمتع بالحس الصحفي المرهف في اختيار الموضوع الجدير باهتمام الجمهور، كما يمتلك موهبة الكتابة حتي يكون قادراً على الإبداع. </a:t>
            </a:r>
          </a:p>
          <a:p>
            <a:pPr marL="174625" algn="r" rtl="1">
              <a:lnSpc>
                <a:spcPct val="150000"/>
              </a:lnSpc>
            </a:pPr>
            <a:endParaRPr lang="ar-SA" sz="1100" dirty="0" smtClean="0">
              <a:latin typeface="Alexandria SemiBold" pitchFamily="2" charset="-78"/>
              <a:cs typeface="Alexandria SemiBold" pitchFamily="2" charset="-78"/>
            </a:endParaRPr>
          </a:p>
          <a:p>
            <a:pPr marL="174625" algn="r" rtl="1">
              <a:lnSpc>
                <a:spcPct val="150000"/>
              </a:lnSpc>
            </a:pPr>
            <a:r>
              <a:rPr lang="ar-SA" sz="2000" dirty="0" smtClean="0">
                <a:latin typeface="Alexandria SemiBold" pitchFamily="2" charset="-78"/>
                <a:cs typeface="Alexandria SemiBold" pitchFamily="2" charset="-78"/>
              </a:rPr>
              <a:t>موهبة الكاتب تعني القدرة على :</a:t>
            </a:r>
          </a:p>
          <a:p>
            <a:pPr marL="517525" indent="-342900" algn="r" rtl="1">
              <a:lnSpc>
                <a:spcPct val="150000"/>
              </a:lnSpc>
              <a:buFontTx/>
              <a:buChar char="-"/>
            </a:pPr>
            <a:r>
              <a:rPr lang="ar-SA" sz="2000" u="sng" dirty="0" smtClean="0">
                <a:latin typeface="Alexandria SemiBold" pitchFamily="2" charset="-78"/>
                <a:cs typeface="Alexandria SemiBold" pitchFamily="2" charset="-78"/>
              </a:rPr>
              <a:t>الطلاقة</a:t>
            </a:r>
            <a:r>
              <a:rPr lang="ar-SA" sz="2000" dirty="0" smtClean="0">
                <a:latin typeface="Alexandria SemiBold" pitchFamily="2" charset="-78"/>
                <a:cs typeface="Alexandria SemiBold" pitchFamily="2" charset="-78"/>
              </a:rPr>
              <a:t> في إنتاج الأفكار والكلمات التي تدعم الموضوع ، وسهولة التعبير عن الأفكار والإحساس بالمشكلات وإيجاد حلول واقعية لها. </a:t>
            </a:r>
          </a:p>
          <a:p>
            <a:pPr marL="517525" indent="-342900" algn="r" rtl="1">
              <a:lnSpc>
                <a:spcPct val="150000"/>
              </a:lnSpc>
              <a:buFontTx/>
              <a:buChar char="-"/>
            </a:pPr>
            <a:r>
              <a:rPr lang="ar-SA" sz="2000" dirty="0" smtClean="0">
                <a:latin typeface="Alexandria SemiBold" pitchFamily="2" charset="-78"/>
                <a:cs typeface="Alexandria SemiBold" pitchFamily="2" charset="-78"/>
              </a:rPr>
              <a:t>التفكير الإبداعي لتوليد الأفكار بطرق غير مألوفة</a:t>
            </a: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232692" y="2367132"/>
            <a:ext cx="2757713" cy="2923163"/>
          </a:xfrm>
          <a:prstGeom prst="rect">
            <a:avLst/>
          </a:prstGeom>
        </p:spPr>
      </p:pic>
    </p:spTree>
    <p:extLst>
      <p:ext uri="{BB962C8B-B14F-4D97-AF65-F5344CB8AC3E}">
        <p14:creationId xmlns:p14="http://schemas.microsoft.com/office/powerpoint/2010/main" val="396585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t="3635" b="4495"/>
          <a:stretch/>
        </p:blipFill>
        <p:spPr>
          <a:xfrm>
            <a:off x="2346765" y="1277256"/>
            <a:ext cx="8945349" cy="4920343"/>
          </a:xfrm>
          <a:prstGeom prst="rect">
            <a:avLst/>
          </a:prstGeom>
        </p:spPr>
      </p:pic>
      <p:pic>
        <p:nvPicPr>
          <p:cNvPr id="9" name="Picture 8"/>
          <p:cNvPicPr>
            <a:picLocks noChangeAspect="1"/>
          </p:cNvPicPr>
          <p:nvPr/>
        </p:nvPicPr>
        <p:blipFill rotWithShape="1">
          <a:blip r:embed="rId4">
            <a:clrChange>
              <a:clrFrom>
                <a:srgbClr val="F3F3F3"/>
              </a:clrFrom>
              <a:clrTo>
                <a:srgbClr val="F3F3F3">
                  <a:alpha val="0"/>
                </a:srgbClr>
              </a:clrTo>
            </a:clrChange>
            <a:extLst>
              <a:ext uri="{28A0092B-C50C-407E-A947-70E740481C1C}">
                <a14:useLocalDpi xmlns:a14="http://schemas.microsoft.com/office/drawing/2010/main" val="0"/>
              </a:ext>
            </a:extLst>
          </a:blip>
          <a:srcRect l="1905" t="24973" r="58929" b="25502"/>
          <a:stretch/>
        </p:blipFill>
        <p:spPr>
          <a:xfrm>
            <a:off x="8092" y="3127476"/>
            <a:ext cx="2374947" cy="2446010"/>
          </a:xfrm>
          <a:prstGeom prst="rect">
            <a:avLst/>
          </a:prstGeom>
        </p:spPr>
      </p:pic>
    </p:spTree>
    <p:extLst>
      <p:ext uri="{BB962C8B-B14F-4D97-AF65-F5344CB8AC3E}">
        <p14:creationId xmlns:p14="http://schemas.microsoft.com/office/powerpoint/2010/main" val="1773956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640" y="1432390"/>
            <a:ext cx="10440245"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8225" t="29248" r="37581" b="28602"/>
          <a:stretch/>
        </p:blipFill>
        <p:spPr>
          <a:xfrm flipH="1">
            <a:off x="246745" y="2119111"/>
            <a:ext cx="3802743" cy="2930436"/>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587132" y="1524966"/>
            <a:ext cx="7427364" cy="4616648"/>
          </a:xfrm>
          <a:prstGeom prst="rect">
            <a:avLst/>
          </a:prstGeom>
          <a:noFill/>
        </p:spPr>
        <p:txBody>
          <a:bodyPr wrap="square" rtlCol="0">
            <a:spAutoFit/>
          </a:bodyPr>
          <a:lstStyle/>
          <a:p>
            <a:pPr marL="457200" indent="-457200" algn="r" rtl="1">
              <a:lnSpc>
                <a:spcPct val="150000"/>
              </a:lnSpc>
              <a:buFont typeface="+mj-lt"/>
              <a:buAutoNum type="arabicPeriod" startAt="3"/>
            </a:pPr>
            <a:r>
              <a:rPr lang="ar-SA" sz="2400" dirty="0" smtClean="0">
                <a:solidFill>
                  <a:srgbClr val="C00000"/>
                </a:solidFill>
                <a:latin typeface="Alexandria SemiBold" pitchFamily="2" charset="-78"/>
                <a:cs typeface="Alexandria SemiBold" pitchFamily="2" charset="-78"/>
              </a:rPr>
              <a:t>الكفاءة المعرفية والثقافية: </a:t>
            </a:r>
            <a:endParaRPr lang="ar-SA" sz="2000" dirty="0" smtClean="0">
              <a:latin typeface="Alexandria SemiBold" pitchFamily="2" charset="-78"/>
              <a:cs typeface="Alexandria SemiBold" pitchFamily="2" charset="-78"/>
            </a:endParaRPr>
          </a:p>
          <a:p>
            <a:pPr marL="682625" indent="-334963" algn="r" rtl="1">
              <a:lnSpc>
                <a:spcPct val="150000"/>
              </a:lnSpc>
              <a:buFont typeface="Wingdings" panose="05000000000000000000" pitchFamily="2" charset="2"/>
              <a:buChar char="Ø"/>
            </a:pPr>
            <a:r>
              <a:rPr lang="ar-SA" sz="2000" dirty="0" smtClean="0">
                <a:latin typeface="Alexandria SemiBold" pitchFamily="2" charset="-78"/>
                <a:cs typeface="Alexandria SemiBold" pitchFamily="2" charset="-78"/>
              </a:rPr>
              <a:t>امتلاك معرفة واسعة </a:t>
            </a:r>
            <a:r>
              <a:rPr lang="ar-SA" sz="2000" dirty="0">
                <a:latin typeface="Alexandria SemiBold" pitchFamily="2" charset="-78"/>
                <a:cs typeface="Alexandria SemiBold" pitchFamily="2" charset="-78"/>
              </a:rPr>
              <a:t>ومتعمقة ومتابعة أحدث المستجدات والاتجاهات في موضوع المقال. </a:t>
            </a:r>
          </a:p>
          <a:p>
            <a:pPr marL="682625" indent="-334963" algn="r" rtl="1">
              <a:lnSpc>
                <a:spcPct val="150000"/>
              </a:lnSpc>
              <a:buFont typeface="Wingdings" panose="05000000000000000000" pitchFamily="2" charset="2"/>
              <a:buChar char="Ø"/>
            </a:pPr>
            <a:r>
              <a:rPr lang="ar-SA" sz="2000" dirty="0">
                <a:latin typeface="Alexandria SemiBold" pitchFamily="2" charset="-78"/>
                <a:cs typeface="Alexandria SemiBold" pitchFamily="2" charset="-78"/>
              </a:rPr>
              <a:t>الإلمام بالقضايا والأحداث الجارية في المجتمع.</a:t>
            </a:r>
          </a:p>
          <a:p>
            <a:pPr marL="682625" indent="-334963" algn="r" rtl="1">
              <a:lnSpc>
                <a:spcPct val="150000"/>
              </a:lnSpc>
              <a:buFont typeface="Wingdings" panose="05000000000000000000" pitchFamily="2" charset="2"/>
              <a:buChar char="Ø"/>
            </a:pPr>
            <a:r>
              <a:rPr lang="ar-SA" sz="2000" dirty="0">
                <a:latin typeface="Alexandria SemiBold" pitchFamily="2" charset="-78"/>
                <a:cs typeface="Alexandria SemiBold" pitchFamily="2" charset="-78"/>
              </a:rPr>
              <a:t>القدرة على ربط الموضوعات والأحداث </a:t>
            </a:r>
            <a:r>
              <a:rPr lang="ar-SA" sz="2000" dirty="0" smtClean="0">
                <a:latin typeface="Alexandria SemiBold" pitchFamily="2" charset="-78"/>
                <a:cs typeface="Alexandria SemiBold" pitchFamily="2" charset="-78"/>
              </a:rPr>
              <a:t>ببعضها: </a:t>
            </a:r>
          </a:p>
          <a:p>
            <a:pPr marL="347662"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من خلال البحث عن أوجه التشابه والاختلاف بين الأحداث. </a:t>
            </a:r>
            <a:endParaRPr lang="ar-SA" sz="100" dirty="0" smtClean="0">
              <a:latin typeface="Alexandria SemiBold" pitchFamily="2" charset="-78"/>
              <a:cs typeface="Alexandria SemiBold" pitchFamily="2" charset="-78"/>
            </a:endParaRPr>
          </a:p>
          <a:p>
            <a:pPr algn="ctr" rtl="1">
              <a:lnSpc>
                <a:spcPct val="150000"/>
              </a:lnSpc>
            </a:pPr>
            <a:endParaRPr lang="ar-SA" sz="1000" dirty="0" smtClean="0">
              <a:latin typeface="Alexandria SemiBold" pitchFamily="2" charset="-78"/>
              <a:cs typeface="Alexandria SemiBold" pitchFamily="2" charset="-78"/>
            </a:endParaRPr>
          </a:p>
          <a:p>
            <a:pPr algn="ct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a:t>
            </a:r>
            <a:r>
              <a:rPr lang="ar-SA" sz="2000" dirty="0" smtClean="0">
                <a:solidFill>
                  <a:srgbClr val="002060"/>
                </a:solidFill>
                <a:latin typeface="Alexandria SemiBold" pitchFamily="2" charset="-78"/>
                <a:cs typeface="Alexandria SemiBold" pitchFamily="2" charset="-78"/>
              </a:rPr>
              <a:t>ويكتسب الكاتب الكفاءة المعرفية والثقافية من خلال القراءة </a:t>
            </a:r>
            <a:r>
              <a:rPr lang="ar-SA" sz="2000" dirty="0">
                <a:solidFill>
                  <a:srgbClr val="002060"/>
                </a:solidFill>
                <a:latin typeface="Alexandria SemiBold" pitchFamily="2" charset="-78"/>
                <a:cs typeface="Alexandria SemiBold" pitchFamily="2" charset="-78"/>
              </a:rPr>
              <a:t>الواسعة في مجالات متنوعة لإثراء المخزون المعرفي، </a:t>
            </a:r>
            <a:r>
              <a:rPr lang="ar-SA" sz="2000" dirty="0" smtClean="0">
                <a:solidFill>
                  <a:srgbClr val="002060"/>
                </a:solidFill>
                <a:latin typeface="Alexandria SemiBold" pitchFamily="2" charset="-78"/>
                <a:cs typeface="Alexandria SemiBold" pitchFamily="2" charset="-78"/>
              </a:rPr>
              <a:t>والتعمق </a:t>
            </a:r>
            <a:r>
              <a:rPr lang="ar-SA" sz="2000" dirty="0">
                <a:solidFill>
                  <a:srgbClr val="002060"/>
                </a:solidFill>
                <a:latin typeface="Alexandria SemiBold" pitchFamily="2" charset="-78"/>
                <a:cs typeface="Alexandria SemiBold" pitchFamily="2" charset="-78"/>
              </a:rPr>
              <a:t>في دراسة موضوعات محددة لإنتاج أفكار متخصصة</a:t>
            </a:r>
            <a:r>
              <a:rPr lang="ar-SA" sz="2000" dirty="0" smtClean="0">
                <a:solidFill>
                  <a:srgbClr val="002060"/>
                </a:solidFill>
                <a:latin typeface="Alexandria SemiBold" pitchFamily="2" charset="-78"/>
                <a:cs typeface="Alexandria SemiBold" pitchFamily="2" charset="-78"/>
              </a:rPr>
              <a:t>.</a:t>
            </a:r>
            <a:endParaRPr lang="ar-SA" sz="2000" dirty="0">
              <a:solidFill>
                <a:srgbClr val="00206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مواصفات كاتب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2187320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51200" y="1432390"/>
            <a:ext cx="7808685"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8225" t="29248" r="37581" b="28602"/>
          <a:stretch/>
        </p:blipFill>
        <p:spPr>
          <a:xfrm flipH="1">
            <a:off x="-2" y="2128588"/>
            <a:ext cx="3251201" cy="3401057"/>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251200" y="1722674"/>
            <a:ext cx="7580220" cy="3877985"/>
          </a:xfrm>
          <a:prstGeom prst="rect">
            <a:avLst/>
          </a:prstGeom>
          <a:noFill/>
        </p:spPr>
        <p:txBody>
          <a:bodyPr wrap="square" rtlCol="0">
            <a:spAutoFit/>
          </a:bodyPr>
          <a:lstStyle/>
          <a:p>
            <a:pPr marL="457200" indent="-457200" algn="r" rtl="1">
              <a:lnSpc>
                <a:spcPct val="150000"/>
              </a:lnSpc>
              <a:buFont typeface="+mj-lt"/>
              <a:buAutoNum type="arabicPeriod" startAt="4"/>
            </a:pPr>
            <a:r>
              <a:rPr lang="ar-SA" sz="2400" dirty="0" smtClean="0">
                <a:solidFill>
                  <a:srgbClr val="C00000"/>
                </a:solidFill>
                <a:latin typeface="Alexandria SemiBold" pitchFamily="2" charset="-78"/>
                <a:cs typeface="Alexandria SemiBold" pitchFamily="2" charset="-78"/>
              </a:rPr>
              <a:t>التفاعل </a:t>
            </a:r>
            <a:r>
              <a:rPr lang="ar-SA" sz="2400" dirty="0">
                <a:solidFill>
                  <a:srgbClr val="C00000"/>
                </a:solidFill>
                <a:latin typeface="Alexandria SemiBold" pitchFamily="2" charset="-78"/>
                <a:cs typeface="Alexandria SemiBold" pitchFamily="2" charset="-78"/>
              </a:rPr>
              <a:t>مع القراء:</a:t>
            </a:r>
          </a:p>
          <a:p>
            <a:pPr algn="r" rtl="1">
              <a:lnSpc>
                <a:spcPct val="150000"/>
              </a:lnSpc>
            </a:pPr>
            <a:r>
              <a:rPr lang="ar-SA" sz="2000" dirty="0">
                <a:latin typeface="Alexandria SemiBold" pitchFamily="2" charset="-78"/>
                <a:cs typeface="Alexandria SemiBold" pitchFamily="2" charset="-78"/>
              </a:rPr>
              <a:t>الكاتب الناحج </a:t>
            </a:r>
            <a:r>
              <a:rPr lang="ar-SA" sz="2000" dirty="0" smtClean="0">
                <a:latin typeface="Alexandria SemiBold" pitchFamily="2" charset="-78"/>
                <a:cs typeface="Alexandria SemiBold" pitchFamily="2" charset="-78"/>
              </a:rPr>
              <a:t>هو الذي يتفاعل </a:t>
            </a:r>
            <a:r>
              <a:rPr lang="ar-SA" sz="2000" dirty="0">
                <a:latin typeface="Alexandria SemiBold" pitchFamily="2" charset="-78"/>
                <a:cs typeface="Alexandria SemiBold" pitchFamily="2" charset="-78"/>
              </a:rPr>
              <a:t>مع جمهوره </a:t>
            </a:r>
            <a:r>
              <a:rPr lang="ar-SA" sz="2000" dirty="0" smtClean="0">
                <a:latin typeface="Alexandria SemiBold" pitchFamily="2" charset="-78"/>
                <a:cs typeface="Alexandria SemiBold" pitchFamily="2" charset="-78"/>
              </a:rPr>
              <a:t>بهدف </a:t>
            </a:r>
            <a:r>
              <a:rPr lang="ar-SA" sz="2000" dirty="0">
                <a:latin typeface="Alexandria SemiBold" pitchFamily="2" charset="-78"/>
                <a:cs typeface="Alexandria SemiBold" pitchFamily="2" charset="-78"/>
              </a:rPr>
              <a:t>تحسين أدائه المستقبلي</a:t>
            </a:r>
            <a:r>
              <a:rPr lang="ar-SA" sz="2000" dirty="0" smtClean="0">
                <a:latin typeface="Alexandria SemiBold" pitchFamily="2" charset="-78"/>
                <a:cs typeface="Alexandria SemiBold" pitchFamily="2" charset="-78"/>
              </a:rPr>
              <a:t>.</a:t>
            </a:r>
          </a:p>
          <a:p>
            <a:pPr marL="342900" indent="-342900" algn="r" rtl="1">
              <a:lnSpc>
                <a:spcPct val="150000"/>
              </a:lnSpc>
              <a:buFont typeface="Wingdings" panose="05000000000000000000" pitchFamily="2" charset="2"/>
              <a:buChar char="Ø"/>
            </a:pPr>
            <a:r>
              <a:rPr lang="ar-SA" sz="2000" dirty="0" smtClean="0">
                <a:latin typeface="Alexandria SemiBold" pitchFamily="2" charset="-78"/>
                <a:cs typeface="Alexandria SemiBold" pitchFamily="2" charset="-78"/>
              </a:rPr>
              <a:t>يستمع  لآراء القراء </a:t>
            </a:r>
            <a:r>
              <a:rPr lang="ar-SA" sz="2000" dirty="0">
                <a:latin typeface="Alexandria SemiBold" pitchFamily="2" charset="-78"/>
                <a:cs typeface="Alexandria SemiBold" pitchFamily="2" charset="-78"/>
              </a:rPr>
              <a:t>وتعليقاتهم، وتحليل ردود الفعل والاستفادة </a:t>
            </a:r>
            <a:r>
              <a:rPr lang="ar-SA" sz="2000" dirty="0" smtClean="0">
                <a:latin typeface="Alexandria SemiBold" pitchFamily="2" charset="-78"/>
                <a:cs typeface="Alexandria SemiBold" pitchFamily="2" charset="-78"/>
              </a:rPr>
              <a:t>منها.</a:t>
            </a:r>
          </a:p>
          <a:p>
            <a:pPr marL="342900" indent="-342900" algn="r" rtl="1">
              <a:lnSpc>
                <a:spcPct val="150000"/>
              </a:lnSpc>
              <a:buFont typeface="Wingdings" panose="05000000000000000000" pitchFamily="2" charset="2"/>
              <a:buChar char="Ø"/>
            </a:pPr>
            <a:r>
              <a:rPr lang="ar-SA" sz="2000" dirty="0" smtClean="0">
                <a:latin typeface="Alexandria SemiBold" pitchFamily="2" charset="-78"/>
                <a:cs typeface="Alexandria SemiBold" pitchFamily="2" charset="-78"/>
              </a:rPr>
              <a:t>طلب آراء واقتراحات من خبراء وكُتاب للحصول على ملاحظات بناءة.</a:t>
            </a:r>
          </a:p>
          <a:p>
            <a:pPr marL="342900" indent="-342900" algn="r" rtl="1">
              <a:lnSpc>
                <a:spcPct val="150000"/>
              </a:lnSpc>
              <a:buFont typeface="Wingdings" panose="05000000000000000000" pitchFamily="2" charset="2"/>
              <a:buChar char="Ø"/>
            </a:pPr>
            <a:r>
              <a:rPr lang="ar-SA" sz="2000" dirty="0" smtClean="0">
                <a:latin typeface="Alexandria SemiBold" pitchFamily="2" charset="-78"/>
                <a:cs typeface="Alexandria SemiBold" pitchFamily="2" charset="-78"/>
              </a:rPr>
              <a:t>تحليل نقدي لأعمال كُتاب متميزين للاستفادة منها.</a:t>
            </a:r>
            <a:endParaRPr lang="ar-SA" sz="2000" dirty="0">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مواصفات كاتب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24489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91409" y="1432390"/>
            <a:ext cx="8468476"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652369" y="1391693"/>
            <a:ext cx="8261179" cy="4801314"/>
          </a:xfrm>
          <a:prstGeom prst="rect">
            <a:avLst/>
          </a:prstGeom>
          <a:noFill/>
        </p:spPr>
        <p:txBody>
          <a:bodyPr wrap="square" rtlCol="0">
            <a:spAutoFit/>
          </a:bodyPr>
          <a:lstStyle/>
          <a:p>
            <a:pPr marL="457200" indent="-457200" algn="r" rtl="1">
              <a:lnSpc>
                <a:spcPct val="150000"/>
              </a:lnSpc>
              <a:buFont typeface="+mj-lt"/>
              <a:buAutoNum type="arabicPeriod" startAt="5"/>
            </a:pPr>
            <a:r>
              <a:rPr lang="ar-SA" sz="2400" dirty="0" smtClean="0">
                <a:solidFill>
                  <a:srgbClr val="C00000"/>
                </a:solidFill>
                <a:latin typeface="Alexandria SemiBold" pitchFamily="2" charset="-78"/>
                <a:cs typeface="Alexandria SemiBold" pitchFamily="2" charset="-78"/>
              </a:rPr>
              <a:t>المهارات </a:t>
            </a:r>
            <a:r>
              <a:rPr lang="ar-SA" sz="2400" dirty="0">
                <a:solidFill>
                  <a:srgbClr val="C00000"/>
                </a:solidFill>
                <a:latin typeface="Alexandria SemiBold" pitchFamily="2" charset="-78"/>
                <a:cs typeface="Alexandria SemiBold" pitchFamily="2" charset="-78"/>
              </a:rPr>
              <a:t>الكتابية والتحريرية: </a:t>
            </a:r>
            <a:endParaRPr lang="ar-SA" sz="2400" dirty="0" smtClean="0">
              <a:solidFill>
                <a:srgbClr val="C00000"/>
              </a:solidFill>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Ø"/>
            </a:pPr>
            <a:r>
              <a:rPr lang="ar-SA" sz="2000" dirty="0" smtClean="0">
                <a:latin typeface="Alexandria SemiBold" pitchFamily="2" charset="-78"/>
                <a:cs typeface="Alexandria SemiBold" pitchFamily="2" charset="-78"/>
              </a:rPr>
              <a:t>القدرة </a:t>
            </a:r>
            <a:r>
              <a:rPr lang="ar-SA" sz="2000" dirty="0">
                <a:latin typeface="Alexandria SemiBold" pitchFamily="2" charset="-78"/>
                <a:cs typeface="Alexandria SemiBold" pitchFamily="2" charset="-78"/>
              </a:rPr>
              <a:t>على الكتابة بأسلوب واضح </a:t>
            </a:r>
            <a:r>
              <a:rPr lang="ar-SA" sz="2000" dirty="0" smtClean="0">
                <a:latin typeface="Alexandria SemiBold" pitchFamily="2" charset="-78"/>
                <a:cs typeface="Alexandria SemiBold" pitchFamily="2" charset="-78"/>
              </a:rPr>
              <a:t>وجذاب.</a:t>
            </a:r>
          </a:p>
          <a:p>
            <a:pPr marL="342900" indent="-342900" algn="r" rtl="1">
              <a:lnSpc>
                <a:spcPct val="150000"/>
              </a:lnSpc>
              <a:buFont typeface="Wingdings" panose="05000000000000000000" pitchFamily="2" charset="2"/>
              <a:buChar char="Ø"/>
            </a:pPr>
            <a:r>
              <a:rPr lang="ar-SA" sz="2000" dirty="0" smtClean="0">
                <a:latin typeface="Alexandria SemiBold" pitchFamily="2" charset="-78"/>
                <a:cs typeface="Alexandria SemiBold" pitchFamily="2" charset="-78"/>
              </a:rPr>
              <a:t>القدرة </a:t>
            </a:r>
            <a:r>
              <a:rPr lang="ar-SA" sz="2000" dirty="0">
                <a:latin typeface="Alexandria SemiBold" pitchFamily="2" charset="-78"/>
                <a:cs typeface="Alexandria SemiBold" pitchFamily="2" charset="-78"/>
              </a:rPr>
              <a:t>على التعبير </a:t>
            </a:r>
            <a:r>
              <a:rPr lang="ar-SA" sz="2000" dirty="0" smtClean="0">
                <a:latin typeface="Alexandria SemiBold" pitchFamily="2" charset="-78"/>
                <a:cs typeface="Alexandria SemiBold" pitchFamily="2" charset="-78"/>
              </a:rPr>
              <a:t>بإيجاز.</a:t>
            </a:r>
          </a:p>
          <a:p>
            <a:pPr marL="342900" indent="-342900" algn="r" rtl="1">
              <a:lnSpc>
                <a:spcPct val="150000"/>
              </a:lnSpc>
              <a:buFont typeface="Wingdings" panose="05000000000000000000" pitchFamily="2" charset="2"/>
              <a:buChar char="Ø"/>
            </a:pPr>
            <a:r>
              <a:rPr lang="ar-SA" sz="2000" dirty="0" smtClean="0">
                <a:latin typeface="Alexandria SemiBold" pitchFamily="2" charset="-78"/>
                <a:cs typeface="Alexandria SemiBold" pitchFamily="2" charset="-78"/>
              </a:rPr>
              <a:t>أن </a:t>
            </a:r>
            <a:r>
              <a:rPr lang="ar-SA" sz="2000" dirty="0">
                <a:latin typeface="Alexandria SemiBold" pitchFamily="2" charset="-78"/>
                <a:cs typeface="Alexandria SemiBold" pitchFamily="2" charset="-78"/>
              </a:rPr>
              <a:t>يمتلك مهارات تنظيم الأفكار وبناء </a:t>
            </a:r>
            <a:r>
              <a:rPr lang="ar-SA" sz="2000" dirty="0" smtClean="0">
                <a:latin typeface="Alexandria SemiBold" pitchFamily="2" charset="-78"/>
                <a:cs typeface="Alexandria SemiBold" pitchFamily="2" charset="-78"/>
              </a:rPr>
              <a:t>المقال.</a:t>
            </a:r>
          </a:p>
          <a:p>
            <a:pPr marL="342900" indent="-342900" algn="r" rtl="1">
              <a:lnSpc>
                <a:spcPct val="150000"/>
              </a:lnSpc>
              <a:buFont typeface="Wingdings" panose="05000000000000000000" pitchFamily="2" charset="2"/>
              <a:buChar char="Ø"/>
            </a:pPr>
            <a:r>
              <a:rPr lang="ar-SA" sz="2000" dirty="0" smtClean="0">
                <a:latin typeface="Alexandria SemiBold" pitchFamily="2" charset="-78"/>
                <a:cs typeface="Alexandria SemiBold" pitchFamily="2" charset="-78"/>
              </a:rPr>
              <a:t>القدرة </a:t>
            </a:r>
            <a:r>
              <a:rPr lang="ar-SA" sz="2000" dirty="0">
                <a:latin typeface="Alexandria SemiBold" pitchFamily="2" charset="-78"/>
                <a:cs typeface="Alexandria SemiBold" pitchFamily="2" charset="-78"/>
              </a:rPr>
              <a:t>على التحليل والتفسير والاستنتاج والتنبؤ. </a:t>
            </a:r>
            <a:endParaRPr lang="ar-SA" sz="2000" dirty="0" smtClean="0">
              <a:latin typeface="Alexandria SemiBold" pitchFamily="2" charset="-78"/>
              <a:cs typeface="Alexandria SemiBold" pitchFamily="2" charset="-78"/>
            </a:endParaRPr>
          </a:p>
          <a:p>
            <a:pPr algn="r" rtl="1">
              <a:lnSpc>
                <a:spcPct val="150000"/>
              </a:lnSpc>
            </a:pPr>
            <a:r>
              <a:rPr lang="ar-SA" sz="2000" dirty="0" smtClean="0">
                <a:solidFill>
                  <a:srgbClr val="002060"/>
                </a:solidFill>
                <a:latin typeface="Alexandria SemiBold" pitchFamily="2" charset="-78"/>
                <a:cs typeface="Alexandria SemiBold" pitchFamily="2" charset="-78"/>
              </a:rPr>
              <a:t>     ويكتسب </a:t>
            </a:r>
            <a:r>
              <a:rPr lang="ar-SA" sz="2000" dirty="0">
                <a:solidFill>
                  <a:srgbClr val="002060"/>
                </a:solidFill>
                <a:latin typeface="Alexandria SemiBold" pitchFamily="2" charset="-78"/>
                <a:cs typeface="Alexandria SemiBold" pitchFamily="2" charset="-78"/>
              </a:rPr>
              <a:t>الكاتب </a:t>
            </a:r>
            <a:r>
              <a:rPr lang="ar-SA" sz="2000" dirty="0" smtClean="0">
                <a:solidFill>
                  <a:srgbClr val="002060"/>
                </a:solidFill>
                <a:latin typeface="Alexandria SemiBold" pitchFamily="2" charset="-78"/>
                <a:cs typeface="Alexandria SemiBold" pitchFamily="2" charset="-78"/>
              </a:rPr>
              <a:t>المهارات الكتابية والتحريرية من خلال </a:t>
            </a:r>
            <a:r>
              <a:rPr lang="ar-SA" sz="2000" dirty="0">
                <a:solidFill>
                  <a:srgbClr val="002060"/>
                </a:solidFill>
                <a:latin typeface="Alexandria SemiBold" pitchFamily="2" charset="-78"/>
                <a:cs typeface="Alexandria SemiBold" pitchFamily="2" charset="-78"/>
              </a:rPr>
              <a:t>التدريب على الكتابة بشكل منتظم لتحفيز عملية إنتاج الأفكار</a:t>
            </a:r>
            <a:r>
              <a:rPr lang="ar-SA" sz="2000" dirty="0" smtClean="0">
                <a:solidFill>
                  <a:srgbClr val="002060"/>
                </a:solidFill>
                <a:latin typeface="Alexandria SemiBold" pitchFamily="2" charset="-78"/>
                <a:cs typeface="Alexandria SemiBold" pitchFamily="2" charset="-78"/>
              </a:rPr>
              <a:t>، وتجريب طرق مختلفة في </a:t>
            </a:r>
            <a:r>
              <a:rPr lang="ar-SA" sz="2000" dirty="0">
                <a:solidFill>
                  <a:srgbClr val="002060"/>
                </a:solidFill>
                <a:latin typeface="Alexandria SemiBold" pitchFamily="2" charset="-78"/>
                <a:cs typeface="Alexandria SemiBold" pitchFamily="2" charset="-78"/>
              </a:rPr>
              <a:t>تنظيم الأفكار كالخرائط الذهنية والعصف </a:t>
            </a:r>
            <a:r>
              <a:rPr lang="ar-SA" sz="2000" dirty="0" smtClean="0">
                <a:solidFill>
                  <a:srgbClr val="002060"/>
                </a:solidFill>
                <a:latin typeface="Alexandria SemiBold" pitchFamily="2" charset="-78"/>
                <a:cs typeface="Alexandria SemiBold" pitchFamily="2" charset="-78"/>
              </a:rPr>
              <a:t>الذهني، وتطبيق </a:t>
            </a:r>
            <a:r>
              <a:rPr lang="ar-SA" sz="2000" dirty="0">
                <a:solidFill>
                  <a:srgbClr val="002060"/>
                </a:solidFill>
                <a:latin typeface="Alexandria SemiBold" pitchFamily="2" charset="-78"/>
                <a:cs typeface="Alexandria SemiBold" pitchFamily="2" charset="-78"/>
              </a:rPr>
              <a:t>تقنيات كتابية مختلفة مثل التدوين الحُر والكتابة </a:t>
            </a:r>
            <a:r>
              <a:rPr lang="ar-SA" sz="2000" dirty="0" smtClean="0">
                <a:solidFill>
                  <a:srgbClr val="002060"/>
                </a:solidFill>
                <a:latin typeface="Alexandria SemiBold" pitchFamily="2" charset="-78"/>
                <a:cs typeface="Alexandria SemiBold" pitchFamily="2" charset="-78"/>
              </a:rPr>
              <a:t>التأملية. إن امتلاك هذه المهارات تُساعد الكاتب على </a:t>
            </a:r>
            <a:r>
              <a:rPr lang="ar-SA" sz="2000" dirty="0">
                <a:solidFill>
                  <a:srgbClr val="002060"/>
                </a:solidFill>
                <a:latin typeface="Alexandria SemiBold" pitchFamily="2" charset="-78"/>
                <a:cs typeface="Alexandria SemiBold" pitchFamily="2" charset="-78"/>
              </a:rPr>
              <a:t>إنتاج مقالات ذات جودة عالية ودقيقة</a:t>
            </a:r>
            <a:r>
              <a:rPr lang="ar-SA" sz="2000" dirty="0" smtClean="0">
                <a:solidFill>
                  <a:srgbClr val="002060"/>
                </a:solidFill>
                <a:latin typeface="Alexandria SemiBold" pitchFamily="2" charset="-78"/>
                <a:cs typeface="Alexandria SemiBold" pitchFamily="2" charset="-78"/>
              </a:rPr>
              <a:t>.</a:t>
            </a:r>
            <a:endParaRPr lang="ar-SA" sz="2000" dirty="0">
              <a:solidFill>
                <a:srgbClr val="00206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مواصفات كاتب المقال</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1428" t="1693" r="62024" b="54498"/>
          <a:stretch/>
        </p:blipFill>
        <p:spPr>
          <a:xfrm>
            <a:off x="173238" y="2280906"/>
            <a:ext cx="2340199" cy="2621329"/>
          </a:xfrm>
          <a:prstGeom prst="rect">
            <a:avLst/>
          </a:prstGeom>
        </p:spPr>
      </p:pic>
    </p:spTree>
    <p:extLst>
      <p:ext uri="{BB962C8B-B14F-4D97-AF65-F5344CB8AC3E}">
        <p14:creationId xmlns:p14="http://schemas.microsoft.com/office/powerpoint/2010/main" val="412628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428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1266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99615" y="99305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297477" y="902329"/>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مواصفات كاتب المقال</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175657" y="1724476"/>
            <a:ext cx="10051135" cy="4708981"/>
          </a:xfrm>
          <a:prstGeom prst="rect">
            <a:avLst/>
          </a:prstGeom>
          <a:noFill/>
          <a:effectLst>
            <a:reflection stA="45000" endPos="0" dir="5400000" sy="-100000" algn="bl" rotWithShape="0"/>
          </a:effectLst>
        </p:spPr>
        <p:txBody>
          <a:bodyPr wrap="square" rtlCol="0">
            <a:spAutoFit/>
          </a:bodyPr>
          <a:lstStyle/>
          <a:p>
            <a:pPr marL="457200" indent="-457200" algn="r" rtl="1">
              <a:lnSpc>
                <a:spcPct val="150000"/>
              </a:lnSpc>
              <a:buFont typeface="+mj-lt"/>
              <a:buAutoNum type="arabicPeriod" startAt="6"/>
            </a:pPr>
            <a:r>
              <a:rPr lang="ar-SA" sz="2400" dirty="0">
                <a:solidFill>
                  <a:srgbClr val="C00000"/>
                </a:solidFill>
                <a:latin typeface="Alexandria SemiBold" pitchFamily="2" charset="-78"/>
                <a:cs typeface="Alexandria SemiBold" pitchFamily="2" charset="-78"/>
              </a:rPr>
              <a:t>الالتزام بأخلاقيات المهنة</a:t>
            </a:r>
            <a:r>
              <a:rPr lang="ar-SA" sz="2400"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وفيما يلي عرض أبرز أشكال الالتزام بالأخلاقيات المهنية:</a:t>
            </a:r>
          </a:p>
          <a:p>
            <a:pPr marL="347663" indent="-231775" algn="r" rtl="1">
              <a:lnSpc>
                <a:spcPct val="150000"/>
              </a:lnSpc>
              <a:buFont typeface="Wingdings" panose="05000000000000000000" pitchFamily="2" charset="2"/>
              <a:buChar char="Ø"/>
            </a:pPr>
            <a:r>
              <a:rPr lang="ar-SA" sz="2000" dirty="0" smtClean="0">
                <a:solidFill>
                  <a:schemeClr val="accent1">
                    <a:lumMod val="75000"/>
                  </a:schemeClr>
                </a:solidFill>
                <a:latin typeface="Alexandria SemiBold" pitchFamily="2" charset="-78"/>
                <a:cs typeface="Alexandria SemiBold" pitchFamily="2" charset="-78"/>
              </a:rPr>
              <a:t>الأمانة العلمية والفكرية</a:t>
            </a:r>
            <a:r>
              <a:rPr lang="ar-SA" sz="2400"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يجب على الكاتب الالتزام بالدقة في نقل المعلومات والحقائق وتوثيقها بشكل صحيح. وعدم السرقة الفكرية واحترام حقوق الملكية الفكرية للآخرين.</a:t>
            </a:r>
          </a:p>
          <a:p>
            <a:pPr marL="115888" algn="r" rtl="1">
              <a:lnSpc>
                <a:spcPct val="150000"/>
              </a:lnSpc>
            </a:pPr>
            <a:r>
              <a:rPr lang="ar-SA" sz="1600" dirty="0" smtClean="0">
                <a:latin typeface="Alexandria SemiBold" pitchFamily="2" charset="-78"/>
                <a:cs typeface="Alexandria SemiBold" pitchFamily="2" charset="-78"/>
              </a:rPr>
              <a:t>     </a:t>
            </a:r>
            <a:r>
              <a:rPr lang="ar-SA" u="sng" dirty="0" smtClean="0">
                <a:solidFill>
                  <a:schemeClr val="accent2">
                    <a:lumMod val="50000"/>
                  </a:schemeClr>
                </a:solidFill>
                <a:latin typeface="Alexandria SemiBold" pitchFamily="2" charset="-78"/>
                <a:cs typeface="Alexandria SemiBold" pitchFamily="2" charset="-78"/>
              </a:rPr>
              <a:t>مثال لانتهاك الأمانة الفكرية</a:t>
            </a:r>
            <a:r>
              <a:rPr lang="ar-SA" dirty="0" smtClean="0">
                <a:solidFill>
                  <a:schemeClr val="accent2">
                    <a:lumMod val="50000"/>
                  </a:schemeClr>
                </a:solidFill>
                <a:latin typeface="Alexandria SemiBold" pitchFamily="2" charset="-78"/>
                <a:cs typeface="Alexandria SemiBold" pitchFamily="2" charset="-78"/>
              </a:rPr>
              <a:t>:  </a:t>
            </a:r>
            <a:r>
              <a:rPr lang="ar-SA" dirty="0">
                <a:solidFill>
                  <a:schemeClr val="accent2">
                    <a:lumMod val="50000"/>
                  </a:schemeClr>
                </a:solidFill>
                <a:latin typeface="Alexandria SemiBold" pitchFamily="2" charset="-78"/>
                <a:cs typeface="Alexandria SemiBold" pitchFamily="2" charset="-78"/>
              </a:rPr>
              <a:t> </a:t>
            </a:r>
            <a:r>
              <a:rPr lang="ar-SA" dirty="0" smtClean="0">
                <a:solidFill>
                  <a:schemeClr val="accent2">
                    <a:lumMod val="50000"/>
                  </a:schemeClr>
                </a:solidFill>
                <a:latin typeface="Alexandria SemiBold" pitchFamily="2" charset="-78"/>
                <a:cs typeface="Alexandria SemiBold" pitchFamily="2" charset="-78"/>
              </a:rPr>
              <a:t>- نسخ وإعادة محتوي آخرين دون إذن أو توثيق</a:t>
            </a:r>
          </a:p>
          <a:p>
            <a:pPr marL="115888" algn="r" rtl="1">
              <a:lnSpc>
                <a:spcPct val="150000"/>
              </a:lnSpc>
            </a:pPr>
            <a:r>
              <a:rPr lang="ar-SA" dirty="0" smtClean="0">
                <a:solidFill>
                  <a:schemeClr val="accent2">
                    <a:lumMod val="50000"/>
                  </a:schemeClr>
                </a:solidFill>
                <a:latin typeface="Alexandria SemiBold" pitchFamily="2" charset="-78"/>
                <a:cs typeface="Alexandria SemiBold" pitchFamily="2" charset="-78"/>
              </a:rPr>
              <a:t>                                                        - ادعاء ملكية أفكار وآراء لم يكتبها الكاتب.</a:t>
            </a:r>
            <a:endParaRPr lang="ar-SA" dirty="0">
              <a:solidFill>
                <a:schemeClr val="accent2">
                  <a:lumMod val="50000"/>
                </a:schemeClr>
              </a:solidFill>
              <a:latin typeface="Alexandria SemiBold" pitchFamily="2" charset="-78"/>
              <a:cs typeface="Alexandria SemiBold" pitchFamily="2" charset="-78"/>
            </a:endParaRPr>
          </a:p>
          <a:p>
            <a:pPr marL="347663" indent="-231775" algn="r" rtl="1">
              <a:lnSpc>
                <a:spcPct val="150000"/>
              </a:lnSpc>
              <a:buFont typeface="Wingdings" panose="05000000000000000000" pitchFamily="2" charset="2"/>
              <a:buChar char="Ø"/>
            </a:pPr>
            <a:r>
              <a:rPr lang="ar-SA" sz="2000" dirty="0">
                <a:solidFill>
                  <a:schemeClr val="accent1">
                    <a:lumMod val="75000"/>
                  </a:schemeClr>
                </a:solidFill>
                <a:latin typeface="Alexandria SemiBold" pitchFamily="2" charset="-78"/>
                <a:cs typeface="Alexandria SemiBold" pitchFamily="2" charset="-78"/>
              </a:rPr>
              <a:t>احترام الخصوصية: </a:t>
            </a:r>
            <a:r>
              <a:rPr lang="ar-SA" sz="2000" dirty="0">
                <a:latin typeface="Alexandria SemiBold" pitchFamily="2" charset="-78"/>
                <a:cs typeface="Alexandria SemiBold" pitchFamily="2" charset="-78"/>
              </a:rPr>
              <a:t>على الكاتب احترام خصوصية  الأفراد والمؤسسات التي يتناولها في </a:t>
            </a:r>
            <a:r>
              <a:rPr lang="ar-SA" sz="2000" dirty="0" smtClean="0">
                <a:latin typeface="Alexandria SemiBold" pitchFamily="2" charset="-78"/>
                <a:cs typeface="Alexandria SemiBold" pitchFamily="2" charset="-78"/>
              </a:rPr>
              <a:t>مقاله</a:t>
            </a:r>
            <a:r>
              <a:rPr lang="ar-SA" sz="2000" dirty="0">
                <a:latin typeface="Alexandria SemiBold" pitchFamily="2" charset="-78"/>
                <a:cs typeface="Alexandria SemiBold" pitchFamily="2" charset="-78"/>
              </a:rPr>
              <a:t>، وعدم المساس بالكرامة الإنسانية أو الانتهاك الأخلاقي للآخرين</a:t>
            </a:r>
            <a:r>
              <a:rPr lang="ar-SA" sz="2000" dirty="0" smtClean="0">
                <a:latin typeface="Alexandria SemiBold" pitchFamily="2" charset="-78"/>
                <a:cs typeface="Alexandria SemiBold" pitchFamily="2" charset="-78"/>
              </a:rPr>
              <a:t>.</a:t>
            </a:r>
          </a:p>
          <a:p>
            <a:pPr marL="115888" algn="r" rtl="1">
              <a:lnSpc>
                <a:spcPct val="150000"/>
              </a:lnSpc>
            </a:pPr>
            <a:r>
              <a:rPr lang="ar-SA" dirty="0" smtClean="0">
                <a:latin typeface="Alexandria SemiBold" pitchFamily="2" charset="-78"/>
                <a:cs typeface="Alexandria SemiBold" pitchFamily="2" charset="-78"/>
              </a:rPr>
              <a:t>    </a:t>
            </a:r>
            <a:r>
              <a:rPr lang="ar-SA" u="sng" dirty="0" smtClean="0">
                <a:solidFill>
                  <a:schemeClr val="accent2">
                    <a:lumMod val="50000"/>
                  </a:schemeClr>
                </a:solidFill>
                <a:latin typeface="Alexandria SemiBold" pitchFamily="2" charset="-78"/>
                <a:cs typeface="Alexandria SemiBold" pitchFamily="2" charset="-78"/>
              </a:rPr>
              <a:t>مثال لانتهاك الخصوصية</a:t>
            </a:r>
            <a:r>
              <a:rPr lang="ar-SA" dirty="0" smtClean="0">
                <a:solidFill>
                  <a:schemeClr val="accent2">
                    <a:lumMod val="50000"/>
                  </a:schemeClr>
                </a:solidFill>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 </a:t>
            </a:r>
            <a:r>
              <a:rPr lang="ar-SA" dirty="0" smtClean="0">
                <a:solidFill>
                  <a:schemeClr val="accent2">
                    <a:lumMod val="50000"/>
                  </a:schemeClr>
                </a:solidFill>
                <a:latin typeface="Alexandria SemiBold" pitchFamily="2" charset="-78"/>
                <a:cs typeface="Alexandria SemiBold" pitchFamily="2" charset="-78"/>
              </a:rPr>
              <a:t>الكشف عن تفاصيل خاصة عن الأشخاص دون موافقتهم</a:t>
            </a:r>
            <a:endParaRPr lang="ar-SA" dirty="0">
              <a:solidFill>
                <a:schemeClr val="accent2">
                  <a:lumMod val="50000"/>
                </a:schemeClr>
              </a:solidFill>
              <a:latin typeface="Alexandria SemiBold" pitchFamily="2" charset="-78"/>
              <a:cs typeface="Alexandria SemiBold" pitchFamily="2" charset="-78"/>
            </a:endParaRPr>
          </a:p>
          <a:p>
            <a:pPr marL="115888" algn="r" rtl="1">
              <a:lnSpc>
                <a:spcPct val="150000"/>
              </a:lnSpc>
            </a:pPr>
            <a:r>
              <a:rPr lang="ar-SA" dirty="0" smtClean="0">
                <a:solidFill>
                  <a:schemeClr val="accent2">
                    <a:lumMod val="50000"/>
                  </a:schemeClr>
                </a:solidFill>
                <a:latin typeface="Alexandria SemiBold" pitchFamily="2" charset="-78"/>
                <a:cs typeface="Alexandria SemiBold" pitchFamily="2" charset="-78"/>
              </a:rPr>
              <a:t>                                                 - الإساءة إلى سمعة الأفراد أو المؤسسات.</a:t>
            </a: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Tree>
    <p:extLst>
      <p:ext uri="{BB962C8B-B14F-4D97-AF65-F5344CB8AC3E}">
        <p14:creationId xmlns:p14="http://schemas.microsoft.com/office/powerpoint/2010/main" val="365259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7880" y="1483659"/>
            <a:ext cx="9508736" cy="47501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297477" y="902329"/>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مواصفات كاتب المقال</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087880" y="1859393"/>
            <a:ext cx="9677400" cy="2723823"/>
          </a:xfrm>
          <a:prstGeom prst="rect">
            <a:avLst/>
          </a:prstGeom>
          <a:noFill/>
          <a:effectLst>
            <a:reflection stA="45000" endPos="0" dir="5400000" sy="-100000" algn="bl" rotWithShape="0"/>
          </a:effectLst>
        </p:spPr>
        <p:txBody>
          <a:bodyPr wrap="square" rtlCol="0">
            <a:spAutoFit/>
          </a:bodyPr>
          <a:lstStyle/>
          <a:p>
            <a:pPr marL="347663" indent="-231775"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ا</a:t>
            </a:r>
            <a:r>
              <a:rPr lang="ar-SA" sz="2000" dirty="0" smtClean="0">
                <a:solidFill>
                  <a:schemeClr val="accent1">
                    <a:lumMod val="75000"/>
                  </a:schemeClr>
                </a:solidFill>
                <a:latin typeface="Alexandria SemiBold" pitchFamily="2" charset="-78"/>
                <a:cs typeface="Alexandria SemiBold" pitchFamily="2" charset="-78"/>
              </a:rPr>
              <a:t>لمصداقية </a:t>
            </a:r>
            <a:r>
              <a:rPr lang="ar-SA" sz="2000" dirty="0">
                <a:solidFill>
                  <a:schemeClr val="accent1">
                    <a:lumMod val="75000"/>
                  </a:schemeClr>
                </a:solidFill>
                <a:latin typeface="Alexandria SemiBold" pitchFamily="2" charset="-78"/>
                <a:cs typeface="Alexandria SemiBold" pitchFamily="2" charset="-78"/>
              </a:rPr>
              <a:t>والثقة</a:t>
            </a:r>
            <a:r>
              <a:rPr lang="ar-SA" sz="2000" dirty="0" smtClean="0">
                <a:solidFill>
                  <a:schemeClr val="accent1">
                    <a:lumMod val="75000"/>
                  </a:schemeClr>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يجب على الكاتب التأكد من حداثة ودقة المعلومات،  وتقديم وجهات نظر متوازنة. </a:t>
            </a:r>
            <a:r>
              <a:rPr lang="ar-SA" sz="2000" dirty="0">
                <a:latin typeface="Alexandria SemiBold" pitchFamily="2" charset="-78"/>
                <a:cs typeface="Alexandria SemiBold" pitchFamily="2" charset="-78"/>
              </a:rPr>
              <a:t>فالقراء يثقون بالكاتب الملتزم بالمعايير الأخلاقية </a:t>
            </a:r>
            <a:r>
              <a:rPr lang="ar-SA" sz="2000" dirty="0" smtClean="0">
                <a:latin typeface="Alexandria SemiBold" pitchFamily="2" charset="-78"/>
                <a:cs typeface="Alexandria SemiBold" pitchFamily="2" charset="-78"/>
              </a:rPr>
              <a:t>والمهنية.</a:t>
            </a:r>
          </a:p>
          <a:p>
            <a:pPr marL="115888" algn="r" rtl="1">
              <a:lnSpc>
                <a:spcPct val="150000"/>
              </a:lnSpc>
            </a:pPr>
            <a:r>
              <a:rPr lang="ar-SA" dirty="0" smtClean="0">
                <a:latin typeface="Alexandria SemiBold" pitchFamily="2" charset="-78"/>
                <a:cs typeface="Alexandria SemiBold" pitchFamily="2" charset="-78"/>
              </a:rPr>
              <a:t>        </a:t>
            </a:r>
            <a:r>
              <a:rPr lang="ar-SA" u="sng" dirty="0" smtClean="0">
                <a:solidFill>
                  <a:schemeClr val="accent2">
                    <a:lumMod val="50000"/>
                  </a:schemeClr>
                </a:solidFill>
                <a:latin typeface="Alexandria SemiBold" pitchFamily="2" charset="-78"/>
                <a:cs typeface="Alexandria SemiBold" pitchFamily="2" charset="-78"/>
              </a:rPr>
              <a:t>مثال لانتهاك المصداقية</a:t>
            </a:r>
            <a:r>
              <a:rPr lang="ar-SA" dirty="0" smtClean="0">
                <a:solidFill>
                  <a:schemeClr val="accent2">
                    <a:lumMod val="50000"/>
                  </a:schemeClr>
                </a:solidFill>
                <a:latin typeface="Alexandria SemiBold" pitchFamily="2" charset="-78"/>
                <a:cs typeface="Alexandria SemiBold" pitchFamily="2" charset="-78"/>
              </a:rPr>
              <a:t>: - نشر معلومات مغلوطة أو مُفبركة دون التحقق من   </a:t>
            </a:r>
          </a:p>
          <a:p>
            <a:pPr marL="115888" algn="r" rtl="1">
              <a:lnSpc>
                <a:spcPct val="150000"/>
              </a:lnSpc>
            </a:pPr>
            <a:r>
              <a:rPr lang="ar-SA" dirty="0">
                <a:solidFill>
                  <a:schemeClr val="accent2">
                    <a:lumMod val="50000"/>
                  </a:schemeClr>
                </a:solidFill>
                <a:latin typeface="Alexandria SemiBold" pitchFamily="2" charset="-78"/>
                <a:cs typeface="Alexandria SemiBold" pitchFamily="2" charset="-78"/>
              </a:rPr>
              <a:t> </a:t>
            </a:r>
            <a:r>
              <a:rPr lang="ar-SA" dirty="0" smtClean="0">
                <a:solidFill>
                  <a:schemeClr val="accent2">
                    <a:lumMod val="50000"/>
                  </a:schemeClr>
                </a:solidFill>
                <a:latin typeface="Alexandria SemiBold" pitchFamily="2" charset="-78"/>
                <a:cs typeface="Alexandria SemiBold" pitchFamily="2" charset="-78"/>
              </a:rPr>
              <a:t>                                                      صحتها.</a:t>
            </a:r>
          </a:p>
          <a:p>
            <a:pPr marL="115888"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 </a:t>
            </a:r>
            <a:r>
              <a:rPr lang="ar-SA" dirty="0" smtClean="0">
                <a:solidFill>
                  <a:schemeClr val="accent2">
                    <a:lumMod val="50000"/>
                  </a:schemeClr>
                </a:solidFill>
                <a:latin typeface="Alexandria SemiBold" pitchFamily="2" charset="-78"/>
                <a:cs typeface="Alexandria SemiBold" pitchFamily="2" charset="-78"/>
              </a:rPr>
              <a:t>التركيز المُفرط على عرض وجهة نظر محددة.</a:t>
            </a:r>
            <a:endParaRPr lang="ar-SA" sz="1050" dirty="0" smtClean="0">
              <a:solidFill>
                <a:schemeClr val="accent2">
                  <a:lumMod val="50000"/>
                </a:schemeClr>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482634"/>
            <a:ext cx="1370490" cy="1010052"/>
          </a:xfrm>
          <a:prstGeom prst="rect">
            <a:avLst/>
          </a:prstGeom>
        </p:spPr>
      </p:pic>
      <p:sp>
        <p:nvSpPr>
          <p:cNvPr id="8" name="Rounded Rectangle 7"/>
          <p:cNvSpPr/>
          <p:nvPr/>
        </p:nvSpPr>
        <p:spPr>
          <a:xfrm>
            <a:off x="2611454" y="4604975"/>
            <a:ext cx="8742346" cy="1505539"/>
          </a:xfrm>
          <a:prstGeom prst="roundRect">
            <a:avLst/>
          </a:prstGeom>
          <a:solidFill>
            <a:schemeClr val="bg1"/>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150000"/>
              </a:lnSpc>
            </a:pPr>
            <a:endParaRPr lang="ar-SA" sz="1600" dirty="0" smtClean="0">
              <a:solidFill>
                <a:srgbClr val="002060"/>
              </a:solidFill>
              <a:latin typeface="Alexandria SemiBold" pitchFamily="2" charset="-78"/>
              <a:cs typeface="Alexandria SemiBold" pitchFamily="2" charset="-78"/>
            </a:endParaRPr>
          </a:p>
          <a:p>
            <a:pPr algn="ctr">
              <a:lnSpc>
                <a:spcPct val="150000"/>
              </a:lnSpc>
            </a:pPr>
            <a:r>
              <a:rPr lang="ar-SA" sz="1600" dirty="0" smtClean="0">
                <a:solidFill>
                  <a:srgbClr val="002060"/>
                </a:solidFill>
                <a:latin typeface="Alexandria SemiBold" pitchFamily="2" charset="-78"/>
                <a:cs typeface="Alexandria SemiBold" pitchFamily="2" charset="-78"/>
              </a:rPr>
              <a:t>مثال</a:t>
            </a:r>
            <a:r>
              <a:rPr lang="ar-SA" sz="1600" dirty="0">
                <a:solidFill>
                  <a:srgbClr val="002060"/>
                </a:solidFill>
                <a:latin typeface="Alexandria SemiBold" pitchFamily="2" charset="-78"/>
                <a:cs typeface="Alexandria SemiBold" pitchFamily="2" charset="-78"/>
              </a:rPr>
              <a:t>: مقال يتناول موضوع " معدلات البطالة في دولة ما " ... يجب البحث </a:t>
            </a:r>
            <a:r>
              <a:rPr lang="ar-SA" sz="1600" dirty="0" smtClean="0">
                <a:solidFill>
                  <a:srgbClr val="002060"/>
                </a:solidFill>
                <a:latin typeface="Alexandria SemiBold" pitchFamily="2" charset="-78"/>
                <a:cs typeface="Alexandria SemiBold" pitchFamily="2" charset="-78"/>
              </a:rPr>
              <a:t>في </a:t>
            </a:r>
            <a:r>
              <a:rPr lang="ar-SA" sz="1600" dirty="0">
                <a:solidFill>
                  <a:srgbClr val="002060"/>
                </a:solidFill>
                <a:latin typeface="Alexandria SemiBold" pitchFamily="2" charset="-78"/>
                <a:cs typeface="Alexandria SemiBold" pitchFamily="2" charset="-78"/>
              </a:rPr>
              <a:t>التقارير </a:t>
            </a:r>
            <a:endParaRPr lang="ar-SA" sz="1600" dirty="0" smtClean="0">
              <a:solidFill>
                <a:srgbClr val="002060"/>
              </a:solidFill>
              <a:latin typeface="Alexandria SemiBold" pitchFamily="2" charset="-78"/>
              <a:cs typeface="Alexandria SemiBold" pitchFamily="2" charset="-78"/>
            </a:endParaRPr>
          </a:p>
          <a:p>
            <a:pPr algn="ctr">
              <a:lnSpc>
                <a:spcPct val="150000"/>
              </a:lnSpc>
            </a:pPr>
            <a:r>
              <a:rPr lang="ar-SA" sz="1600" dirty="0">
                <a:solidFill>
                  <a:srgbClr val="002060"/>
                </a:solidFill>
                <a:latin typeface="Alexandria SemiBold" pitchFamily="2" charset="-78"/>
                <a:cs typeface="Alexandria SemiBold" pitchFamily="2" charset="-78"/>
              </a:rPr>
              <a:t> </a:t>
            </a:r>
            <a:r>
              <a:rPr lang="ar-SA" sz="1600" dirty="0" smtClean="0">
                <a:solidFill>
                  <a:srgbClr val="002060"/>
                </a:solidFill>
                <a:latin typeface="Alexandria SemiBold" pitchFamily="2" charset="-78"/>
                <a:cs typeface="Alexandria SemiBold" pitchFamily="2" charset="-78"/>
              </a:rPr>
              <a:t>          الرسمية </a:t>
            </a:r>
            <a:r>
              <a:rPr lang="ar-SA" sz="1600" dirty="0">
                <a:solidFill>
                  <a:srgbClr val="002060"/>
                </a:solidFill>
                <a:latin typeface="Alexandria SemiBold" pitchFamily="2" charset="-78"/>
                <a:cs typeface="Alexandria SemiBold" pitchFamily="2" charset="-78"/>
              </a:rPr>
              <a:t>الخاصة </a:t>
            </a:r>
            <a:r>
              <a:rPr lang="ar-SA" sz="1600" dirty="0" smtClean="0">
                <a:solidFill>
                  <a:srgbClr val="002060"/>
                </a:solidFill>
                <a:latin typeface="Alexandria SemiBold" pitchFamily="2" charset="-78"/>
                <a:cs typeface="Alexandria SemiBold" pitchFamily="2" charset="-78"/>
              </a:rPr>
              <a:t>بإحصائيات البطالة </a:t>
            </a:r>
            <a:r>
              <a:rPr lang="ar-SA" sz="1600" dirty="0">
                <a:solidFill>
                  <a:srgbClr val="002060"/>
                </a:solidFill>
                <a:latin typeface="Alexandria SemiBold" pitchFamily="2" charset="-78"/>
                <a:cs typeface="Alexandria SemiBold" pitchFamily="2" charset="-78"/>
              </a:rPr>
              <a:t>- مثل تقارير وزارة العمل – كمصدر  أساسي </a:t>
            </a:r>
            <a:r>
              <a:rPr lang="ar-SA" sz="1600" dirty="0" smtClean="0">
                <a:solidFill>
                  <a:srgbClr val="002060"/>
                </a:solidFill>
                <a:latin typeface="Alexandria SemiBold" pitchFamily="2" charset="-78"/>
                <a:cs typeface="Alexandria SemiBold" pitchFamily="2" charset="-78"/>
              </a:rPr>
              <a:t>     </a:t>
            </a:r>
          </a:p>
          <a:p>
            <a:pPr algn="ctr">
              <a:lnSpc>
                <a:spcPct val="150000"/>
              </a:lnSpc>
            </a:pPr>
            <a:r>
              <a:rPr lang="ar-SA" sz="1600" dirty="0">
                <a:solidFill>
                  <a:srgbClr val="002060"/>
                </a:solidFill>
                <a:latin typeface="Alexandria SemiBold" pitchFamily="2" charset="-78"/>
                <a:cs typeface="Alexandria SemiBold" pitchFamily="2" charset="-78"/>
              </a:rPr>
              <a:t> </a:t>
            </a:r>
            <a:r>
              <a:rPr lang="ar-SA" sz="1600" dirty="0" smtClean="0">
                <a:solidFill>
                  <a:srgbClr val="002060"/>
                </a:solidFill>
                <a:latin typeface="Alexandria SemiBold" pitchFamily="2" charset="-78"/>
                <a:cs typeface="Alexandria SemiBold" pitchFamily="2" charset="-78"/>
              </a:rPr>
              <a:t>           للمعلومات</a:t>
            </a:r>
            <a:r>
              <a:rPr lang="ar-SA" sz="1600" dirty="0">
                <a:solidFill>
                  <a:srgbClr val="002060"/>
                </a:solidFill>
                <a:latin typeface="Alexandria SemiBold" pitchFamily="2" charset="-78"/>
                <a:cs typeface="Alexandria SemiBold" pitchFamily="2" charset="-78"/>
              </a:rPr>
              <a:t>، ومقارنة هذه الإحصاءات بتقارير البنك الدولي ومنظمة العمل الدولية للتأكد من اتساقها.</a:t>
            </a:r>
          </a:p>
          <a:p>
            <a:pPr algn="ctr">
              <a:lnSpc>
                <a:spcPct val="150000"/>
              </a:lnSpc>
            </a:pPr>
            <a:endParaRPr lang="ar-SA" sz="1600" dirty="0">
              <a:solidFill>
                <a:srgbClr val="002060"/>
              </a:solidFill>
            </a:endParaRPr>
          </a:p>
        </p:txBody>
      </p:sp>
      <p:pic>
        <p:nvPicPr>
          <p:cNvPr id="9" name="Picture 8"/>
          <p:cNvPicPr>
            <a:picLocks noChangeAspect="1"/>
          </p:cNvPicPr>
          <p:nvPr/>
        </p:nvPicPr>
        <p:blipFill rotWithShape="1">
          <a:blip r:embed="rId4">
            <a:clrChange>
              <a:clrFrom>
                <a:srgbClr val="F1F3E5"/>
              </a:clrFrom>
              <a:clrTo>
                <a:srgbClr val="F1F3E5">
                  <a:alpha val="0"/>
                </a:srgbClr>
              </a:clrTo>
            </a:clrChange>
            <a:extLst>
              <a:ext uri="{28A0092B-C50C-407E-A947-70E740481C1C}">
                <a14:useLocalDpi xmlns:a14="http://schemas.microsoft.com/office/drawing/2010/main" val="0"/>
              </a:ext>
            </a:extLst>
          </a:blip>
          <a:srcRect l="39167" t="32804" r="6072" b="1587"/>
          <a:stretch/>
        </p:blipFill>
        <p:spPr>
          <a:xfrm flipH="1">
            <a:off x="-87086" y="2402205"/>
            <a:ext cx="2698540" cy="2542698"/>
          </a:xfrm>
          <a:prstGeom prst="rect">
            <a:avLst/>
          </a:prstGeom>
        </p:spPr>
      </p:pic>
    </p:spTree>
    <p:extLst>
      <p:ext uri="{BB962C8B-B14F-4D97-AF65-F5344CB8AC3E}">
        <p14:creationId xmlns:p14="http://schemas.microsoft.com/office/powerpoint/2010/main" val="974879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5822" y="2426391"/>
            <a:ext cx="2016012" cy="3231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178391" y="902329"/>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مواصفات كاتب المقال</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796791" y="2507643"/>
            <a:ext cx="2030041" cy="2810256"/>
          </a:xfrm>
          <a:prstGeom prst="rect">
            <a:avLst/>
          </a:prstGeom>
          <a:noFill/>
          <a:effectLst>
            <a:reflection stA="45000" endPos="0" dir="5400000" sy="-100000" algn="bl" rotWithShape="0"/>
          </a:effectLst>
        </p:spPr>
        <p:txBody>
          <a:bodyPr wrap="square" rtlCol="0">
            <a:spAutoFit/>
          </a:bodyPr>
          <a:lstStyle/>
          <a:p>
            <a:pPr marL="115888" algn="ctr" rtl="1">
              <a:lnSpc>
                <a:spcPct val="150000"/>
              </a:lnSpc>
            </a:pPr>
            <a:r>
              <a:rPr lang="ar-SA" sz="2000" dirty="0" smtClean="0">
                <a:solidFill>
                  <a:schemeClr val="accent2">
                    <a:lumMod val="50000"/>
                  </a:schemeClr>
                </a:solidFill>
                <a:latin typeface="Alexandria SemiBold" pitchFamily="2" charset="-78"/>
                <a:cs typeface="Alexandria SemiBold" pitchFamily="2" charset="-78"/>
              </a:rPr>
              <a:t>مثال </a:t>
            </a:r>
          </a:p>
          <a:p>
            <a:pPr marL="115888" algn="ctr" rtl="1">
              <a:lnSpc>
                <a:spcPct val="150000"/>
              </a:lnSpc>
            </a:pPr>
            <a:r>
              <a:rPr lang="ar-SA" sz="2000" dirty="0" smtClean="0">
                <a:solidFill>
                  <a:schemeClr val="accent2">
                    <a:lumMod val="50000"/>
                  </a:schemeClr>
                </a:solidFill>
                <a:latin typeface="Alexandria SemiBold" pitchFamily="2" charset="-78"/>
                <a:cs typeface="Alexandria SemiBold" pitchFamily="2" charset="-78"/>
              </a:rPr>
              <a:t>لانتهاك </a:t>
            </a:r>
            <a:r>
              <a:rPr lang="ar-SA" sz="2000" dirty="0">
                <a:solidFill>
                  <a:schemeClr val="accent2">
                    <a:lumMod val="50000"/>
                  </a:schemeClr>
                </a:solidFill>
                <a:latin typeface="Alexandria SemiBold" pitchFamily="2" charset="-78"/>
                <a:cs typeface="Alexandria SemiBold" pitchFamily="2" charset="-78"/>
              </a:rPr>
              <a:t>الأمانة </a:t>
            </a:r>
            <a:r>
              <a:rPr lang="ar-SA" sz="2000" dirty="0" smtClean="0">
                <a:solidFill>
                  <a:schemeClr val="accent2">
                    <a:lumMod val="50000"/>
                  </a:schemeClr>
                </a:solidFill>
                <a:latin typeface="Alexandria SemiBold" pitchFamily="2" charset="-78"/>
                <a:cs typeface="Alexandria SemiBold" pitchFamily="2" charset="-78"/>
              </a:rPr>
              <a:t>الفكرية بنسخ محتوي </a:t>
            </a:r>
            <a:r>
              <a:rPr lang="ar-SA" sz="2000" dirty="0">
                <a:solidFill>
                  <a:schemeClr val="accent2">
                    <a:lumMod val="50000"/>
                  </a:schemeClr>
                </a:solidFill>
                <a:latin typeface="Alexandria SemiBold" pitchFamily="2" charset="-78"/>
                <a:cs typeface="Alexandria SemiBold" pitchFamily="2" charset="-78"/>
              </a:rPr>
              <a:t>آخرين دون إذن </a:t>
            </a:r>
            <a:endParaRPr lang="ar-SA" sz="2000" dirty="0">
              <a:solidFill>
                <a:srgbClr val="002060"/>
              </a:solidFill>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pic>
        <p:nvPicPr>
          <p:cNvPr id="9" name="Picture 8"/>
          <p:cNvPicPr>
            <a:picLocks noChangeAspect="1"/>
          </p:cNvPicPr>
          <p:nvPr/>
        </p:nvPicPr>
        <p:blipFill rotWithShape="1">
          <a:blip r:embed="rId4">
            <a:extLst>
              <a:ext uri="{28A0092B-C50C-407E-A947-70E740481C1C}">
                <a14:useLocalDpi xmlns:a14="http://schemas.microsoft.com/office/drawing/2010/main" val="0"/>
              </a:ext>
            </a:extLst>
          </a:blip>
          <a:srcRect t="-222" r="34625"/>
          <a:stretch/>
        </p:blipFill>
        <p:spPr>
          <a:xfrm>
            <a:off x="3282044" y="1714500"/>
            <a:ext cx="7599316" cy="4609975"/>
          </a:xfrm>
          <a:prstGeom prst="rect">
            <a:avLst/>
          </a:prstGeom>
        </p:spPr>
      </p:pic>
    </p:spTree>
    <p:extLst>
      <p:ext uri="{BB962C8B-B14F-4D97-AF65-F5344CB8AC3E}">
        <p14:creationId xmlns:p14="http://schemas.microsoft.com/office/powerpoint/2010/main" val="1958986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7959" y="1483659"/>
            <a:ext cx="8651233" cy="4537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178391" y="902329"/>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مواصفات كاتب المقال</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3167852" y="1912233"/>
            <a:ext cx="8151371" cy="4108817"/>
          </a:xfrm>
          <a:prstGeom prst="rect">
            <a:avLst/>
          </a:prstGeom>
          <a:noFill/>
          <a:effectLst>
            <a:reflection stA="45000" endPos="0" dir="5400000" sy="-100000" algn="bl" rotWithShape="0"/>
          </a:effectLst>
        </p:spPr>
        <p:txBody>
          <a:bodyPr wrap="square" rtlCol="0">
            <a:spAutoFit/>
          </a:bodyPr>
          <a:lstStyle/>
          <a:p>
            <a:pPr marL="401638" indent="-285750" algn="r" rtl="1">
              <a:lnSpc>
                <a:spcPct val="150000"/>
              </a:lnSpc>
              <a:buFont typeface="Wingdings" panose="05000000000000000000" pitchFamily="2" charset="2"/>
              <a:buChar char="Ø"/>
            </a:pPr>
            <a:r>
              <a:rPr lang="ar-SA" sz="2000" dirty="0" smtClean="0">
                <a:solidFill>
                  <a:schemeClr val="accent1">
                    <a:lumMod val="75000"/>
                  </a:schemeClr>
                </a:solidFill>
                <a:latin typeface="Alexandria SemiBold" pitchFamily="2" charset="-78"/>
                <a:cs typeface="Alexandria SemiBold" pitchFamily="2" charset="-78"/>
              </a:rPr>
              <a:t>المسؤولية الاجتماعية: </a:t>
            </a:r>
            <a:r>
              <a:rPr lang="ar-SA" sz="2000" dirty="0" smtClean="0">
                <a:latin typeface="Alexandria SemiBold" pitchFamily="2" charset="-78"/>
                <a:cs typeface="Alexandria SemiBold" pitchFamily="2" charset="-78"/>
              </a:rPr>
              <a:t>كاتب المقال له مسؤولية اجتماعية في توجيه الرأي العام بشكل مسؤول وأخلاقي، وعدم استغلال المنبر الاعلامي لتحقيق مكاسب شخصية على حساب الآخرين، والحرص على تعزيز القيم الإيجابية والمساهمة المعرفية لأفراد المجتمع.</a:t>
            </a:r>
          </a:p>
          <a:p>
            <a:pPr marL="115888" algn="r" rtl="1">
              <a:lnSpc>
                <a:spcPct val="150000"/>
              </a:lnSpc>
            </a:pPr>
            <a:endParaRPr lang="ar-SA" sz="2000" dirty="0" smtClean="0">
              <a:latin typeface="Alexandria SemiBold" pitchFamily="2" charset="-78"/>
              <a:cs typeface="Alexandria SemiBold" pitchFamily="2" charset="-78"/>
            </a:endParaRPr>
          </a:p>
          <a:p>
            <a:pPr marL="406400" algn="r" rtl="1">
              <a:lnSpc>
                <a:spcPct val="150000"/>
              </a:lnSpc>
            </a:pPr>
            <a:r>
              <a:rPr lang="ar-SA" u="sng" dirty="0">
                <a:solidFill>
                  <a:schemeClr val="accent2">
                    <a:lumMod val="50000"/>
                  </a:schemeClr>
                </a:solidFill>
                <a:latin typeface="Alexandria SemiBold" pitchFamily="2" charset="-78"/>
                <a:cs typeface="Alexandria SemiBold" pitchFamily="2" charset="-78"/>
              </a:rPr>
              <a:t>مثال </a:t>
            </a:r>
            <a:r>
              <a:rPr lang="ar-SA" u="sng" dirty="0" smtClean="0">
                <a:solidFill>
                  <a:schemeClr val="accent2">
                    <a:lumMod val="50000"/>
                  </a:schemeClr>
                </a:solidFill>
                <a:latin typeface="Alexandria SemiBold" pitchFamily="2" charset="-78"/>
                <a:cs typeface="Alexandria SemiBold" pitchFamily="2" charset="-78"/>
              </a:rPr>
              <a:t>لاستغلال المنبر الإعلامي</a:t>
            </a:r>
            <a:r>
              <a:rPr lang="ar-SA" dirty="0" smtClean="0">
                <a:solidFill>
                  <a:schemeClr val="accent2">
                    <a:lumMod val="50000"/>
                  </a:schemeClr>
                </a:solidFill>
                <a:latin typeface="Alexandria SemiBold" pitchFamily="2" charset="-78"/>
                <a:cs typeface="Alexandria SemiBold" pitchFamily="2" charset="-78"/>
              </a:rPr>
              <a:t>: استخدام المنصة الإعلامية لتحقيق مكاسب شخصية أو ترويج لأجندات خاصة، أو قبول الرشاوي مقابل التأثير على المحتوى.</a:t>
            </a:r>
          </a:p>
          <a:p>
            <a:pPr marL="115888" algn="r" rtl="1">
              <a:lnSpc>
                <a:spcPct val="150000"/>
              </a:lnSpc>
            </a:pPr>
            <a:r>
              <a:rPr lang="ar-SA" sz="2000" dirty="0" smtClean="0">
                <a:solidFill>
                  <a:srgbClr val="002060"/>
                </a:solidFill>
                <a:latin typeface="Alexandria SemiBold" pitchFamily="2" charset="-78"/>
                <a:cs typeface="Alexandria SemiBold" pitchFamily="2" charset="-78"/>
              </a:rPr>
              <a:t> </a:t>
            </a:r>
            <a:endParaRPr lang="ar-SA" sz="2000" dirty="0" smtClean="0">
              <a:solidFill>
                <a:schemeClr val="accent1">
                  <a:lumMod val="75000"/>
                </a:schemeClr>
              </a:solidFill>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2276" t="3572" r="70805" b="63809"/>
          <a:stretch/>
        </p:blipFill>
        <p:spPr>
          <a:xfrm>
            <a:off x="185611" y="2472758"/>
            <a:ext cx="2482379" cy="2458471"/>
          </a:xfrm>
          <a:prstGeom prst="rect">
            <a:avLst/>
          </a:prstGeom>
        </p:spPr>
      </p:pic>
    </p:spTree>
    <p:extLst>
      <p:ext uri="{BB962C8B-B14F-4D97-AF65-F5344CB8AC3E}">
        <p14:creationId xmlns:p14="http://schemas.microsoft.com/office/powerpoint/2010/main" val="3400440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34048" y="1483658"/>
            <a:ext cx="8845145" cy="475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97167"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842"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8139"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178391" y="902329"/>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مواصفات كاتب المقال</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3002313" y="1846137"/>
            <a:ext cx="8269664" cy="3876237"/>
          </a:xfrm>
          <a:prstGeom prst="rect">
            <a:avLst/>
          </a:prstGeom>
          <a:noFill/>
          <a:effectLst>
            <a:reflection stA="45000" endPos="0" dir="5400000" sy="-100000" algn="bl" rotWithShape="0"/>
          </a:effectLst>
        </p:spPr>
        <p:txBody>
          <a:bodyPr wrap="square" rtlCol="0">
            <a:spAutoFit/>
          </a:bodyPr>
          <a:lstStyle/>
          <a:p>
            <a:pPr marL="401638" indent="-285750" algn="r" rtl="1">
              <a:lnSpc>
                <a:spcPct val="150000"/>
              </a:lnSpc>
              <a:buFont typeface="Wingdings" panose="05000000000000000000" pitchFamily="2" charset="2"/>
              <a:buChar char="Ø"/>
            </a:pPr>
            <a:r>
              <a:rPr lang="ar-SA" sz="2000" dirty="0">
                <a:solidFill>
                  <a:schemeClr val="accent1"/>
                </a:solidFill>
                <a:latin typeface="Alexandria SemiBold" pitchFamily="2" charset="-78"/>
                <a:cs typeface="Alexandria SemiBold" pitchFamily="2" charset="-78"/>
              </a:rPr>
              <a:t>ا</a:t>
            </a:r>
            <a:r>
              <a:rPr lang="ar-SA" sz="2000" dirty="0">
                <a:solidFill>
                  <a:schemeClr val="accent1">
                    <a:lumMod val="75000"/>
                  </a:schemeClr>
                </a:solidFill>
                <a:latin typeface="Alexandria SemiBold" pitchFamily="2" charset="-78"/>
                <a:cs typeface="Alexandria SemiBold" pitchFamily="2" charset="-78"/>
              </a:rPr>
              <a:t>لحفاظ على سمعة المهنة: </a:t>
            </a:r>
            <a:r>
              <a:rPr lang="ar-SA" sz="2000" dirty="0">
                <a:latin typeface="Alexandria SemiBold" pitchFamily="2" charset="-78"/>
                <a:cs typeface="Alexandria SemiBold" pitchFamily="2" charset="-78"/>
              </a:rPr>
              <a:t>التزام الكاتب بأخلاقيات المهنة يحافظ على </a:t>
            </a:r>
            <a:r>
              <a:rPr lang="ar-SA" sz="2000" dirty="0" smtClean="0">
                <a:latin typeface="Alexandria SemiBold" pitchFamily="2" charset="-78"/>
                <a:cs typeface="Alexandria SemiBold" pitchFamily="2" charset="-78"/>
              </a:rPr>
              <a:t>سمعة </a:t>
            </a:r>
            <a:r>
              <a:rPr lang="ar-SA" sz="2000" dirty="0">
                <a:latin typeface="Alexandria SemiBold" pitchFamily="2" charset="-78"/>
                <a:cs typeface="Alexandria SemiBold" pitchFamily="2" charset="-78"/>
              </a:rPr>
              <a:t>المهنة ككل من ناحية، </a:t>
            </a:r>
            <a:r>
              <a:rPr lang="ar-SA" sz="2000" dirty="0" smtClean="0">
                <a:latin typeface="Alexandria SemiBold" pitchFamily="2" charset="-78"/>
                <a:cs typeface="Alexandria SemiBold" pitchFamily="2" charset="-78"/>
              </a:rPr>
              <a:t>وأيضاً يحافظ </a:t>
            </a:r>
            <a:r>
              <a:rPr lang="ar-SA" sz="2000" dirty="0">
                <a:latin typeface="Alexandria SemiBold" pitchFamily="2" charset="-78"/>
                <a:cs typeface="Alexandria SemiBold" pitchFamily="2" charset="-78"/>
              </a:rPr>
              <a:t>على سمعة المؤسسة التي يعمل </a:t>
            </a:r>
            <a:r>
              <a:rPr lang="ar-SA" sz="2000" dirty="0" smtClean="0">
                <a:latin typeface="Alexandria SemiBold" pitchFamily="2" charset="-78"/>
                <a:cs typeface="Alexandria SemiBold" pitchFamily="2" charset="-78"/>
              </a:rPr>
              <a:t>بها من ناحية أخرى. </a:t>
            </a:r>
            <a:r>
              <a:rPr lang="ar-SA" sz="2000" dirty="0" smtClean="0">
                <a:latin typeface="Alexandria SemiBold" pitchFamily="2" charset="-78"/>
                <a:cs typeface="Alexandria SemiBold" pitchFamily="2" charset="-78"/>
              </a:rPr>
              <a:t>كما أن </a:t>
            </a:r>
            <a:r>
              <a:rPr lang="ar-SA" sz="2000" dirty="0">
                <a:latin typeface="Alexandria SemiBold" pitchFamily="2" charset="-78"/>
                <a:cs typeface="Alexandria SemiBold" pitchFamily="2" charset="-78"/>
              </a:rPr>
              <a:t>الانحراف عن هذه الأخلاقيات تؤثر سلباً على جودة المحتوى.</a:t>
            </a:r>
          </a:p>
          <a:p>
            <a:pPr marL="115888" algn="r" rtl="1">
              <a:lnSpc>
                <a:spcPct val="150000"/>
              </a:lnSpc>
            </a:pPr>
            <a:endParaRPr lang="ar-SA" sz="2000" dirty="0" smtClean="0">
              <a:solidFill>
                <a:srgbClr val="002060"/>
              </a:solidFill>
              <a:latin typeface="Alexandria SemiBold" pitchFamily="2" charset="-78"/>
              <a:cs typeface="Alexandria SemiBold" pitchFamily="2" charset="-78"/>
            </a:endParaRPr>
          </a:p>
          <a:p>
            <a:pPr marL="115888" algn="r" rtl="1">
              <a:lnSpc>
                <a:spcPct val="150000"/>
              </a:lnSpc>
            </a:pPr>
            <a:r>
              <a:rPr lang="ar-SA" sz="2000" dirty="0" smtClean="0">
                <a:solidFill>
                  <a:srgbClr val="002060"/>
                </a:solidFill>
                <a:latin typeface="Alexandria SemiBold" pitchFamily="2" charset="-78"/>
                <a:cs typeface="Alexandria SemiBold" pitchFamily="2" charset="-78"/>
              </a:rPr>
              <a:t>   يُعد </a:t>
            </a:r>
            <a:r>
              <a:rPr lang="ar-SA" sz="2000" dirty="0">
                <a:solidFill>
                  <a:srgbClr val="002060"/>
                </a:solidFill>
                <a:latin typeface="Alexandria SemiBold" pitchFamily="2" charset="-78"/>
                <a:cs typeface="Alexandria SemiBold" pitchFamily="2" charset="-78"/>
              </a:rPr>
              <a:t>توافر هذه المواصفات في كاتب المقال الصحفي يضمن جودة المحتوى وفاعلية التأثير على القراء وكسب ثقتهم. فالتزام الكاتب بالأخلاقيات المهنية يعزز من مصداقيته وثقة القراء به.</a:t>
            </a: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pic>
        <p:nvPicPr>
          <p:cNvPr id="8" name="Picture 7"/>
          <p:cNvPicPr>
            <a:picLocks noChangeAspect="1"/>
          </p:cNvPicPr>
          <p:nvPr/>
        </p:nvPicPr>
        <p:blipFill rotWithShape="1">
          <a:blip r:embed="rId4">
            <a:extLst>
              <a:ext uri="{BEBA8EAE-BF5A-486C-A8C5-ECC9F3942E4B}">
                <a14:imgProps xmlns:a14="http://schemas.microsoft.com/office/drawing/2010/main">
                  <a14:imgLayer r:embed="rId5">
                    <a14:imgEffect>
                      <a14:backgroundRemoval t="64352" b="92037" l="29896" r="47708"/>
                    </a14:imgEffect>
                  </a14:imgLayer>
                </a14:imgProps>
              </a:ext>
              <a:ext uri="{28A0092B-C50C-407E-A947-70E740481C1C}">
                <a14:useLocalDpi xmlns:a14="http://schemas.microsoft.com/office/drawing/2010/main" val="0"/>
              </a:ext>
            </a:extLst>
          </a:blip>
          <a:srcRect l="27724" t="63811" r="50044" b="4761"/>
          <a:stretch/>
        </p:blipFill>
        <p:spPr>
          <a:xfrm>
            <a:off x="-471457" y="2161821"/>
            <a:ext cx="3651027" cy="3148539"/>
          </a:xfrm>
          <a:prstGeom prst="rect">
            <a:avLst/>
          </a:prstGeom>
          <a:ln w="228600" cap="sq" cmpd="thickThin">
            <a:noFill/>
            <a:prstDash val="solid"/>
            <a:miter lim="800000"/>
          </a:ln>
          <a:effectLst>
            <a:innerShdw blurRad="76200">
              <a:srgbClr val="000000"/>
            </a:innerShdw>
          </a:effectLst>
        </p:spPr>
      </p:pic>
    </p:spTree>
    <p:extLst>
      <p:ext uri="{BB962C8B-B14F-4D97-AF65-F5344CB8AC3E}">
        <p14:creationId xmlns:p14="http://schemas.microsoft.com/office/powerpoint/2010/main" val="2973973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7717678" y="1944912"/>
            <a:ext cx="3659628" cy="35504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429656" y="1345306"/>
            <a:ext cx="6620842"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432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5703" y="87233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5199"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9018052" y="2400220"/>
            <a:ext cx="2388285" cy="2225033"/>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3200" b="1" dirty="0" smtClean="0">
                <a:solidFill>
                  <a:schemeClr val="bg1"/>
                </a:solidFill>
                <a:latin typeface="Alexandria ExtraBold" pitchFamily="2" charset="-78"/>
                <a:cs typeface="Alexandria ExtraBold" pitchFamily="2" charset="-78"/>
              </a:rPr>
              <a:t>مراحل كتابة</a:t>
            </a:r>
          </a:p>
          <a:p>
            <a:pPr algn="ctr">
              <a:lnSpc>
                <a:spcPct val="150000"/>
              </a:lnSpc>
            </a:pPr>
            <a:r>
              <a:rPr lang="ar-SA" sz="3200" b="1" dirty="0" smtClean="0">
                <a:solidFill>
                  <a:schemeClr val="bg1"/>
                </a:solidFill>
                <a:latin typeface="Alexandria ExtraBold" pitchFamily="2" charset="-78"/>
                <a:cs typeface="Alexandria ExtraBold" pitchFamily="2" charset="-78"/>
              </a:rPr>
              <a:t>المقال</a:t>
            </a:r>
            <a:endParaRPr lang="en-US" sz="4400" b="1" dirty="0">
              <a:solidFill>
                <a:schemeClr val="bg1"/>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6083F8E2-699C-9C01-0329-7C9299434C08}"/>
              </a:ext>
            </a:extLst>
          </p:cNvPr>
          <p:cNvSpPr txBox="1"/>
          <p:nvPr/>
        </p:nvSpPr>
        <p:spPr>
          <a:xfrm>
            <a:off x="2429656" y="1633409"/>
            <a:ext cx="6588396" cy="4247317"/>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يمر المقال الصحفي بمرحلتين أساسيتين حتى يصل إلى شكله النهائي في المواقع الإلكترونية هما:</a:t>
            </a:r>
          </a:p>
          <a:p>
            <a:pPr marL="517525" indent="-342900" algn="r" rtl="1">
              <a:lnSpc>
                <a:spcPct val="150000"/>
              </a:lnSpc>
              <a:buFont typeface="+mj-lt"/>
              <a:buAutoNum type="arabicPeriod"/>
            </a:pPr>
            <a:r>
              <a:rPr lang="ar-SA" sz="2000" dirty="0" smtClean="0">
                <a:solidFill>
                  <a:srgbClr val="C00000"/>
                </a:solidFill>
                <a:latin typeface="Alexandria SemiBold" pitchFamily="2" charset="-78"/>
                <a:cs typeface="Alexandria SemiBold" pitchFamily="2" charset="-78"/>
              </a:rPr>
              <a:t>مرحلة التخطيط أو ما قبل الكتابة </a:t>
            </a:r>
            <a:r>
              <a:rPr lang="en-US" sz="2000" dirty="0" smtClean="0">
                <a:latin typeface="Alexandria SemiBold" pitchFamily="2" charset="-78"/>
                <a:cs typeface="Alexandria SemiBold" pitchFamily="2" charset="-78"/>
              </a:rPr>
              <a:t>Pre-Writing</a:t>
            </a:r>
            <a:r>
              <a:rPr lang="ar-SA"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وفي هذه المرحلة يتم التركيز على توليد الأفكار . فلا يتطلب من الكاتب القيام بالكتابة.</a:t>
            </a:r>
          </a:p>
          <a:p>
            <a:pPr marL="517525" indent="-342900" algn="r" rtl="1">
              <a:lnSpc>
                <a:spcPct val="150000"/>
              </a:lnSpc>
              <a:buFont typeface="+mj-lt"/>
              <a:buAutoNum type="arabicPeriod"/>
            </a:pPr>
            <a:r>
              <a:rPr lang="ar-SA" sz="2000" dirty="0" smtClean="0">
                <a:solidFill>
                  <a:srgbClr val="C00000"/>
                </a:solidFill>
                <a:latin typeface="Alexandria SemiBold" pitchFamily="2" charset="-78"/>
                <a:cs typeface="Alexandria SemiBold" pitchFamily="2" charset="-78"/>
              </a:rPr>
              <a:t>مرحلة الكتابة </a:t>
            </a:r>
            <a:r>
              <a:rPr lang="en-US" sz="2000" dirty="0" smtClean="0">
                <a:latin typeface="Alexandria SemiBold" pitchFamily="2" charset="-78"/>
                <a:cs typeface="Alexandria SemiBold" pitchFamily="2" charset="-78"/>
              </a:rPr>
              <a:t>Writing</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وفي هذه المرحلة يكتب الكاتب سلسلة من المسودات مع التركيز على تقييم المحتوى إلى أن يصل إلى الشكل النهائي للمقال.</a:t>
            </a:r>
          </a:p>
        </p:txBody>
      </p:sp>
      <p:pic>
        <p:nvPicPr>
          <p:cNvPr id="15" name="Picture 14"/>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7808" t="47400" r="48581" b="11750"/>
          <a:stretch/>
        </p:blipFill>
        <p:spPr>
          <a:xfrm flipH="1">
            <a:off x="0" y="2811890"/>
            <a:ext cx="2980637" cy="3626726"/>
          </a:xfrm>
          <a:prstGeom prst="rect">
            <a:avLst/>
          </a:prstGeom>
        </p:spPr>
      </p:pic>
    </p:spTree>
    <p:extLst>
      <p:ext uri="{BB962C8B-B14F-4D97-AF65-F5344CB8AC3E}">
        <p14:creationId xmlns:p14="http://schemas.microsoft.com/office/powerpoint/2010/main" val="1863696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1427" y="1666568"/>
            <a:ext cx="8819141" cy="4458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432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5703" y="87233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5199"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92303" y="1739428"/>
            <a:ext cx="8618266" cy="4201150"/>
          </a:xfrm>
          <a:prstGeom prst="rect">
            <a:avLst/>
          </a:prstGeom>
          <a:noFill/>
        </p:spPr>
        <p:txBody>
          <a:bodyPr wrap="square" rtlCol="0">
            <a:spAutoFit/>
          </a:bodyPr>
          <a:lstStyle/>
          <a:p>
            <a:pPr marL="174625" algn="r" rtl="1">
              <a:lnSpc>
                <a:spcPct val="150000"/>
              </a:lnSpc>
            </a:pPr>
            <a:r>
              <a:rPr lang="ar-SA" sz="2400" dirty="0" smtClean="0">
                <a:solidFill>
                  <a:srgbClr val="C00000"/>
                </a:solidFill>
                <a:latin typeface="Alexandria SemiBold" pitchFamily="2" charset="-78"/>
                <a:cs typeface="Alexandria SemiBold" pitchFamily="2" charset="-78"/>
              </a:rPr>
              <a:t>أولا: مرحلة التخطيط: </a:t>
            </a:r>
          </a:p>
          <a:p>
            <a:pPr marL="174625" algn="r" rtl="1">
              <a:lnSpc>
                <a:spcPct val="150000"/>
              </a:lnSpc>
            </a:pPr>
            <a:r>
              <a:rPr lang="ar-SA" sz="2000" dirty="0" smtClean="0">
                <a:latin typeface="Alexandria SemiBold" pitchFamily="2" charset="-78"/>
                <a:cs typeface="Alexandria SemiBold" pitchFamily="2" charset="-78"/>
              </a:rPr>
              <a:t>ويطلق عليها مرحلة ما قبل الكتابة، وتتضمن هذه المرحلة مجموعة من الخطوات تتمثل في:</a:t>
            </a:r>
          </a:p>
          <a:p>
            <a:pPr marL="517525" indent="-342900" algn="r" rtl="1">
              <a:lnSpc>
                <a:spcPct val="150000"/>
              </a:lnSpc>
              <a:buFont typeface="+mj-lt"/>
              <a:buAutoNum type="arabicPeriod"/>
            </a:pPr>
            <a:r>
              <a:rPr lang="ar-SA" sz="2000" dirty="0" smtClean="0">
                <a:solidFill>
                  <a:schemeClr val="accent1"/>
                </a:solidFill>
                <a:latin typeface="Alexandria SemiBold" pitchFamily="2" charset="-78"/>
                <a:cs typeface="Alexandria SemiBold" pitchFamily="2" charset="-78"/>
              </a:rPr>
              <a:t>اختيار موضوع المقال</a:t>
            </a:r>
            <a:r>
              <a:rPr lang="ar-SA"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حدد موضوع المقال بوضوح واختر </a:t>
            </a:r>
            <a:r>
              <a:rPr lang="ar-SA" sz="2000" dirty="0">
                <a:latin typeface="Alexandria SemiBold" pitchFamily="2" charset="-78"/>
                <a:cs typeface="Alexandria SemiBold" pitchFamily="2" charset="-78"/>
              </a:rPr>
              <a:t>موضوعاً مثيراً لاهتمام القاريء.</a:t>
            </a:r>
            <a:r>
              <a:rPr lang="ar-SA" sz="2000" dirty="0" smtClean="0">
                <a:latin typeface="Alexandria SemiBold" pitchFamily="2" charset="-78"/>
                <a:cs typeface="Alexandria SemiBold" pitchFamily="2" charset="-78"/>
              </a:rPr>
              <a:t> : يجب على الكاتب أن يجيب على الأسئلة التالية:</a:t>
            </a:r>
            <a:endParaRPr lang="ar-SA" dirty="0" smtClean="0">
              <a:latin typeface="Alexandria SemiBold" pitchFamily="2" charset="-78"/>
              <a:cs typeface="Alexandria SemiBold" pitchFamily="2" charset="-78"/>
            </a:endParaRPr>
          </a:p>
          <a:p>
            <a:pPr marL="460375"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ما القضية التي ستكتب عنها ؟ </a:t>
            </a:r>
          </a:p>
          <a:p>
            <a:pPr marL="460375"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ما الرسالة الرئيسية التي ترغب في إيصالها</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460375"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ما المعلومات التي تريد أن يحصل عليها القراء من خلال المقال</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2622" t="40430" r="64919" b="36129"/>
          <a:stretch/>
        </p:blipFill>
        <p:spPr>
          <a:xfrm>
            <a:off x="-105908" y="2664702"/>
            <a:ext cx="3468539" cy="367059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192302" y="1072391"/>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161828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8435" y="1345306"/>
            <a:ext cx="9873862"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42640" y="1437747"/>
            <a:ext cx="8893278" cy="4755148"/>
          </a:xfrm>
          <a:prstGeom prst="rect">
            <a:avLst/>
          </a:prstGeom>
          <a:noFill/>
        </p:spPr>
        <p:txBody>
          <a:bodyPr wrap="square" rtlCol="0">
            <a:spAutoFit/>
          </a:bodyPr>
          <a:lstStyle/>
          <a:p>
            <a:pPr marL="517525" indent="-342900" algn="r" rtl="1">
              <a:lnSpc>
                <a:spcPct val="150000"/>
              </a:lnSpc>
              <a:buFont typeface="+mj-lt"/>
              <a:buAutoNum type="arabicPeriod" startAt="2"/>
            </a:pPr>
            <a:r>
              <a:rPr lang="ar-SA" sz="2000" dirty="0">
                <a:solidFill>
                  <a:schemeClr val="accent1"/>
                </a:solidFill>
                <a:latin typeface="Alexandria SemiBold" pitchFamily="2" charset="-78"/>
                <a:cs typeface="Alexandria SemiBold" pitchFamily="2" charset="-78"/>
              </a:rPr>
              <a:t>تحديد الهدف</a:t>
            </a:r>
            <a:r>
              <a:rPr lang="ar-SA" sz="2000"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لتحديد الهدف من المقال يجب على الكاتب أن يجيب على السؤال التالي</a:t>
            </a:r>
            <a:r>
              <a:rPr lang="ar-SA" dirty="0" smtClean="0">
                <a:latin typeface="Alexandria SemiBold" pitchFamily="2" charset="-78"/>
                <a:cs typeface="Alexandria SemiBold" pitchFamily="2" charset="-78"/>
              </a:rPr>
              <a:t>:  ما </a:t>
            </a:r>
            <a:r>
              <a:rPr lang="ar-SA" dirty="0">
                <a:latin typeface="Alexandria SemiBold" pitchFamily="2" charset="-78"/>
                <a:cs typeface="Alexandria SemiBold" pitchFamily="2" charset="-78"/>
              </a:rPr>
              <a:t>الهدف من المقال؟ </a:t>
            </a:r>
          </a:p>
          <a:p>
            <a:pPr marL="1946275" indent="-398463"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هل يهدف تقديم معلومات وحقائق جديدة؟ </a:t>
            </a:r>
          </a:p>
          <a:p>
            <a:pPr marL="1946275" indent="-398463"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هل يهدف اقناع القراء بوجهة نظر معينة؟</a:t>
            </a:r>
          </a:p>
          <a:p>
            <a:pPr marL="1946275" indent="-398463"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هل يهدف تحليل </a:t>
            </a:r>
            <a:r>
              <a:rPr lang="ar-SA" dirty="0" smtClean="0">
                <a:latin typeface="Alexandria SemiBold" pitchFamily="2" charset="-78"/>
                <a:cs typeface="Alexandria SemiBold" pitchFamily="2" charset="-78"/>
              </a:rPr>
              <a:t>وتفسير </a:t>
            </a:r>
            <a:r>
              <a:rPr lang="ar-SA" dirty="0">
                <a:latin typeface="Alexandria SemiBold" pitchFamily="2" charset="-78"/>
                <a:cs typeface="Alexandria SemiBold" pitchFamily="2" charset="-78"/>
              </a:rPr>
              <a:t>موضوع ما؟</a:t>
            </a:r>
          </a:p>
          <a:p>
            <a:pPr marL="1946275" indent="-398463"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هل يهدف توجيه القراء وتقديم نصائح أو </a:t>
            </a:r>
            <a:r>
              <a:rPr lang="ar-SA" dirty="0" smtClean="0">
                <a:latin typeface="Alexandria SemiBold" pitchFamily="2" charset="-78"/>
                <a:cs typeface="Alexandria SemiBold" pitchFamily="2" charset="-78"/>
              </a:rPr>
              <a:t>توعية؟</a:t>
            </a:r>
            <a:endParaRPr lang="ar-SA" dirty="0" smtClean="0">
              <a:solidFill>
                <a:schemeClr val="accent1"/>
              </a:solidFill>
              <a:latin typeface="Alexandria SemiBold" pitchFamily="2" charset="-78"/>
              <a:cs typeface="Alexandria SemiBold" pitchFamily="2" charset="-78"/>
            </a:endParaRPr>
          </a:p>
          <a:p>
            <a:pPr marL="517525" indent="-342900" algn="r" rtl="1">
              <a:lnSpc>
                <a:spcPct val="150000"/>
              </a:lnSpc>
              <a:buFont typeface="+mj-lt"/>
              <a:buAutoNum type="arabicPeriod" startAt="3"/>
            </a:pPr>
            <a:r>
              <a:rPr lang="ar-SA" sz="2000" dirty="0" smtClean="0">
                <a:solidFill>
                  <a:schemeClr val="accent1"/>
                </a:solidFill>
                <a:latin typeface="Alexandria SemiBold" pitchFamily="2" charset="-78"/>
                <a:cs typeface="Alexandria SemiBold" pitchFamily="2" charset="-78"/>
              </a:rPr>
              <a:t>اعرف جمهورك المستهدف</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تحديد الجمهور في البداية سيساعدك في التركيز على المعلومات والأسلوب المناسب في كتابة المقال.</a:t>
            </a:r>
          </a:p>
          <a:p>
            <a:pPr marL="2005013" indent="-396875"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هل هم خبراء في الموضوع أم قراء عاديون؟</a:t>
            </a:r>
          </a:p>
          <a:p>
            <a:pPr marL="2005013" indent="-396875"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ما مستوى معرفتهم بالموضوع؟</a:t>
            </a:r>
          </a:p>
          <a:p>
            <a:pPr marL="2005013" indent="-396875"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ما اهتماماتهم ودوافعهم للقراءة؟</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2622" t="40430" r="64919" b="36129"/>
          <a:stretch/>
        </p:blipFill>
        <p:spPr>
          <a:xfrm>
            <a:off x="-384609" y="3022147"/>
            <a:ext cx="3468539" cy="3670594"/>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174032" y="807134"/>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642416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51414" y="1771485"/>
            <a:ext cx="7850882" cy="43535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478717" y="2107652"/>
            <a:ext cx="7523579" cy="3508653"/>
          </a:xfrm>
          <a:prstGeom prst="rect">
            <a:avLst/>
          </a:prstGeom>
          <a:noFill/>
        </p:spPr>
        <p:txBody>
          <a:bodyPr wrap="square" rtlCol="0">
            <a:spAutoFit/>
          </a:bodyPr>
          <a:lstStyle/>
          <a:p>
            <a:pPr marL="631825" indent="-457200" algn="r" rtl="1">
              <a:lnSpc>
                <a:spcPct val="150000"/>
              </a:lnSpc>
              <a:buFont typeface="+mj-lt"/>
              <a:buAutoNum type="arabicPeriod" startAt="4"/>
            </a:pPr>
            <a:r>
              <a:rPr lang="ar-SA" sz="2000" dirty="0" smtClean="0">
                <a:solidFill>
                  <a:schemeClr val="accent1"/>
                </a:solidFill>
                <a:latin typeface="Alexandria SemiBold" pitchFamily="2" charset="-78"/>
                <a:cs typeface="Alexandria SemiBold" pitchFamily="2" charset="-78"/>
              </a:rPr>
              <a:t>وضع مخطط تفصيلي </a:t>
            </a:r>
            <a:r>
              <a:rPr lang="ar-SA" sz="2000" dirty="0" smtClean="0">
                <a:latin typeface="Alexandria SemiBold" pitchFamily="2" charset="-78"/>
                <a:cs typeface="Alexandria SemiBold" pitchFamily="2" charset="-78"/>
              </a:rPr>
              <a:t>: يقوم الكاتب بإنشاء مخطط </a:t>
            </a:r>
            <a:r>
              <a:rPr lang="ar-SA" sz="2000" dirty="0" smtClean="0">
                <a:latin typeface="Alexandria SemiBold" pitchFamily="2" charset="-78"/>
                <a:cs typeface="Alexandria SemiBold" pitchFamily="2" charset="-78"/>
              </a:rPr>
              <a:t>أو تصور تفصيلي </a:t>
            </a:r>
            <a:r>
              <a:rPr lang="ar-SA" sz="2000" dirty="0" smtClean="0">
                <a:latin typeface="Alexandria SemiBold" pitchFamily="2" charset="-78"/>
                <a:cs typeface="Alexandria SemiBold" pitchFamily="2" charset="-78"/>
              </a:rPr>
              <a:t>قبل البدء في الكتابة ويتضمن :</a:t>
            </a:r>
            <a:endParaRPr lang="ar-SA" sz="2000" dirty="0">
              <a:latin typeface="Alexandria SemiBold" pitchFamily="2" charset="-78"/>
              <a:cs typeface="Alexandria SemiBold" pitchFamily="2" charset="-78"/>
            </a:endParaRPr>
          </a:p>
          <a:p>
            <a:pPr marL="1150938" indent="-398463"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كتابة الفكرة الرئيسية للمقال</a:t>
            </a:r>
            <a:endParaRPr lang="ar-SA" dirty="0">
              <a:latin typeface="Alexandria SemiBold" pitchFamily="2" charset="-78"/>
              <a:cs typeface="Alexandria SemiBold" pitchFamily="2" charset="-78"/>
            </a:endParaRPr>
          </a:p>
          <a:p>
            <a:pPr marL="1150938" indent="-398463"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تقسيم الفكرة الرئيسية إلى أفكار أو نقاط فرعية.</a:t>
            </a:r>
            <a:endParaRPr lang="ar-SA" dirty="0">
              <a:latin typeface="Alexandria SemiBold" pitchFamily="2" charset="-78"/>
              <a:cs typeface="Alexandria SemiBold" pitchFamily="2" charset="-78"/>
            </a:endParaRPr>
          </a:p>
          <a:p>
            <a:pPr marL="1150938" indent="-398463"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وضع ملاحظات حول المعلومات التي يجب أن تتضمنها كل فكرة فرعية.</a:t>
            </a:r>
          </a:p>
          <a:p>
            <a:pPr marL="1150938" indent="-398463"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طرح </a:t>
            </a:r>
            <a:r>
              <a:rPr lang="ar-SA" dirty="0" smtClean="0">
                <a:latin typeface="Alexandria SemiBold" pitchFamily="2" charset="-78"/>
                <a:cs typeface="Alexandria SemiBold" pitchFamily="2" charset="-78"/>
              </a:rPr>
              <a:t>مجموعة </a:t>
            </a:r>
            <a:r>
              <a:rPr lang="ar-SA" dirty="0">
                <a:latin typeface="Alexandria SemiBold" pitchFamily="2" charset="-78"/>
                <a:cs typeface="Alexandria SemiBold" pitchFamily="2" charset="-78"/>
              </a:rPr>
              <a:t>من الاستراتيجيات التي يمكنك استخدامها للحصول على دعم </a:t>
            </a:r>
            <a:r>
              <a:rPr lang="ar-SA" dirty="0" smtClean="0">
                <a:latin typeface="Alexandria SemiBold" pitchFamily="2" charset="-78"/>
                <a:cs typeface="Alexandria SemiBold" pitchFamily="2" charset="-78"/>
              </a:rPr>
              <a:t>  القاريء </a:t>
            </a:r>
            <a:r>
              <a:rPr lang="ar-SA" dirty="0">
                <a:latin typeface="Alexandria SemiBold" pitchFamily="2" charset="-78"/>
                <a:cs typeface="Alexandria SemiBold" pitchFamily="2" charset="-78"/>
              </a:rPr>
              <a:t>لوجهة نظرك </a:t>
            </a:r>
            <a:r>
              <a:rPr lang="ar-SA" dirty="0" smtClean="0">
                <a:latin typeface="Alexandria SemiBold" pitchFamily="2" charset="-78"/>
                <a:cs typeface="Alexandria SemiBold" pitchFamily="2" charset="-78"/>
              </a:rPr>
              <a:t>بالقضية. </a:t>
            </a:r>
          </a:p>
        </p:txBody>
      </p: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l="71925" t="56628" r="1674" b="13068"/>
          <a:stretch/>
        </p:blipFill>
        <p:spPr>
          <a:xfrm>
            <a:off x="305712" y="2199200"/>
            <a:ext cx="2600774" cy="3101610"/>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192302" y="809149"/>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374249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41271" y="1583871"/>
            <a:ext cx="7361025" cy="45411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4065814" y="2115323"/>
            <a:ext cx="6936482" cy="3185487"/>
          </a:xfrm>
          <a:prstGeom prst="rect">
            <a:avLst/>
          </a:prstGeom>
          <a:noFill/>
        </p:spPr>
        <p:txBody>
          <a:bodyPr wrap="square" rtlCol="0">
            <a:spAutoFit/>
          </a:bodyPr>
          <a:lstStyle/>
          <a:p>
            <a:pPr marL="631825" indent="-457200" algn="r" rtl="1">
              <a:lnSpc>
                <a:spcPct val="150000"/>
              </a:lnSpc>
              <a:buFont typeface="+mj-lt"/>
              <a:buAutoNum type="arabicPeriod" startAt="5"/>
            </a:pPr>
            <a:r>
              <a:rPr lang="ar-SA" sz="2000" dirty="0" smtClean="0">
                <a:solidFill>
                  <a:schemeClr val="accent1"/>
                </a:solidFill>
                <a:latin typeface="Alexandria SemiBold" pitchFamily="2" charset="-78"/>
                <a:cs typeface="Alexandria SemiBold" pitchFamily="2" charset="-78"/>
              </a:rPr>
              <a:t>جمع المعلومات</a:t>
            </a:r>
            <a:r>
              <a:rPr lang="ar-SA" sz="2000" dirty="0" smtClean="0">
                <a:latin typeface="Alexandria SemiBold" pitchFamily="2" charset="-78"/>
                <a:cs typeface="Alexandria SemiBold" pitchFamily="2" charset="-78"/>
              </a:rPr>
              <a:t>: يقوم الكاتب بجمع المعلومات بحيث يتأكد أن المعلومات شاملة كافة جوانب الموضوع.</a:t>
            </a:r>
          </a:p>
          <a:p>
            <a:pPr marL="1195388" indent="-398463"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ابحث </a:t>
            </a:r>
            <a:r>
              <a:rPr lang="ar-SA" dirty="0">
                <a:latin typeface="Alexandria SemiBold" pitchFamily="2" charset="-78"/>
                <a:cs typeface="Alexandria SemiBold" pitchFamily="2" charset="-78"/>
              </a:rPr>
              <a:t>عن أمثلة </a:t>
            </a:r>
            <a:r>
              <a:rPr lang="ar-SA" dirty="0" smtClean="0">
                <a:latin typeface="Alexandria SemiBold" pitchFamily="2" charset="-78"/>
                <a:cs typeface="Alexandria SemiBold" pitchFamily="2" charset="-78"/>
              </a:rPr>
              <a:t>وأدلة وشواهد </a:t>
            </a:r>
            <a:r>
              <a:rPr lang="ar-SA" dirty="0">
                <a:latin typeface="Alexandria SemiBold" pitchFamily="2" charset="-78"/>
                <a:cs typeface="Alexandria SemiBold" pitchFamily="2" charset="-78"/>
              </a:rPr>
              <a:t>داعمة لنقاط المقال.</a:t>
            </a:r>
          </a:p>
          <a:p>
            <a:pPr marL="1195388" indent="-398463"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تأكد من حداثة </a:t>
            </a:r>
            <a:r>
              <a:rPr lang="ar-SA" dirty="0" smtClean="0">
                <a:latin typeface="Alexandria SemiBold" pitchFamily="2" charset="-78"/>
                <a:cs typeface="Alexandria SemiBold" pitchFamily="2" charset="-78"/>
              </a:rPr>
              <a:t>ودقة المعلومات </a:t>
            </a:r>
            <a:r>
              <a:rPr lang="ar-SA" dirty="0">
                <a:latin typeface="Alexandria SemiBold" pitchFamily="2" charset="-78"/>
                <a:cs typeface="Alexandria SemiBold" pitchFamily="2" charset="-78"/>
              </a:rPr>
              <a:t>واكتمالها.</a:t>
            </a:r>
          </a:p>
          <a:p>
            <a:pPr marL="1195388" indent="-398463"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رتب الأفكار والمعلومات </a:t>
            </a:r>
            <a:r>
              <a:rPr lang="ar-SA" dirty="0" smtClean="0">
                <a:latin typeface="Alexandria SemiBold" pitchFamily="2" charset="-78"/>
                <a:cs typeface="Alexandria SemiBold" pitchFamily="2" charset="-78"/>
              </a:rPr>
              <a:t>في متن المقال بطريقة </a:t>
            </a:r>
            <a:r>
              <a:rPr lang="ar-SA" dirty="0">
                <a:latin typeface="Alexandria SemiBold" pitchFamily="2" charset="-78"/>
                <a:cs typeface="Alexandria SemiBold" pitchFamily="2" charset="-78"/>
              </a:rPr>
              <a:t>منطقية وسلسة</a:t>
            </a:r>
            <a:r>
              <a:rPr lang="ar-SA" sz="2000" dirty="0">
                <a:latin typeface="Alexandria SemiBold" pitchFamily="2" charset="-78"/>
                <a:cs typeface="Alexandria SemiBold" pitchFamily="2" charset="-78"/>
              </a:rPr>
              <a:t>.</a:t>
            </a:r>
            <a:endParaRPr lang="ar-SA" sz="2000" dirty="0">
              <a:solidFill>
                <a:schemeClr val="accent1"/>
              </a:solidFill>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192302" y="809149"/>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78625" t="11556" r="2500" b="57638"/>
          <a:stretch/>
        </p:blipFill>
        <p:spPr>
          <a:xfrm>
            <a:off x="275884" y="2365091"/>
            <a:ext cx="3244556" cy="2935720"/>
          </a:xfrm>
          <a:prstGeom prst="rect">
            <a:avLst/>
          </a:prstGeom>
        </p:spPr>
      </p:pic>
    </p:spTree>
    <p:extLst>
      <p:ext uri="{BB962C8B-B14F-4D97-AF65-F5344CB8AC3E}">
        <p14:creationId xmlns:p14="http://schemas.microsoft.com/office/powerpoint/2010/main" val="2372042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4427" y="1617785"/>
            <a:ext cx="8604118" cy="4507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964427" y="1756845"/>
            <a:ext cx="8604118" cy="4293483"/>
          </a:xfrm>
          <a:prstGeom prst="rect">
            <a:avLst/>
          </a:prstGeom>
          <a:noFill/>
        </p:spPr>
        <p:txBody>
          <a:bodyPr wrap="square" rtlCol="0">
            <a:spAutoFit/>
          </a:bodyPr>
          <a:lstStyle/>
          <a:p>
            <a:pPr marL="174625" algn="r" rtl="1">
              <a:lnSpc>
                <a:spcPct val="150000"/>
              </a:lnSpc>
            </a:pPr>
            <a:r>
              <a:rPr lang="ar-SA" dirty="0" smtClean="0">
                <a:solidFill>
                  <a:srgbClr val="C00000"/>
                </a:solidFill>
                <a:latin typeface="Alexandria SemiBold" pitchFamily="2" charset="-78"/>
                <a:cs typeface="Alexandria SemiBold" pitchFamily="2" charset="-78"/>
              </a:rPr>
              <a:t>ثانياً: مرحلة الكتابة : </a:t>
            </a:r>
            <a:r>
              <a:rPr lang="en-US" dirty="0" smtClean="0">
                <a:solidFill>
                  <a:srgbClr val="C00000"/>
                </a:solidFill>
                <a:latin typeface="Alexandria SemiBold" pitchFamily="2" charset="-78"/>
                <a:cs typeface="Alexandria SemiBold" pitchFamily="2" charset="-78"/>
              </a:rPr>
              <a:t>Writing</a:t>
            </a:r>
            <a:endParaRPr lang="ar-SA" dirty="0" smtClean="0">
              <a:solidFill>
                <a:srgbClr val="C00000"/>
              </a:solidFill>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وتشمل هذه المرحلة ما يلي:</a:t>
            </a:r>
            <a:endParaRPr lang="ar-SA" dirty="0" smtClean="0">
              <a:solidFill>
                <a:schemeClr val="accent1"/>
              </a:solidFill>
              <a:latin typeface="Alexandria SemiBold" pitchFamily="2" charset="-78"/>
              <a:cs typeface="Alexandria SemiBold" pitchFamily="2" charset="-78"/>
            </a:endParaRPr>
          </a:p>
          <a:p>
            <a:pPr marL="517525" indent="-342900" algn="r" rtl="1">
              <a:lnSpc>
                <a:spcPct val="150000"/>
              </a:lnSpc>
              <a:buFont typeface="+mj-lt"/>
              <a:buAutoNum type="arabicPeriod"/>
            </a:pPr>
            <a:r>
              <a:rPr lang="ar-SA" sz="2000" dirty="0" smtClean="0">
                <a:solidFill>
                  <a:schemeClr val="accent1"/>
                </a:solidFill>
                <a:latin typeface="Alexandria SemiBold" pitchFamily="2" charset="-78"/>
                <a:cs typeface="Alexandria SemiBold" pitchFamily="2" charset="-78"/>
              </a:rPr>
              <a:t>كتابة </a:t>
            </a:r>
            <a:r>
              <a:rPr lang="ar-SA" sz="2000" dirty="0">
                <a:solidFill>
                  <a:schemeClr val="accent1"/>
                </a:solidFill>
                <a:latin typeface="Alexandria SemiBold" pitchFamily="2" charset="-78"/>
                <a:cs typeface="Alexandria SemiBold" pitchFamily="2" charset="-78"/>
              </a:rPr>
              <a:t>المسودة </a:t>
            </a:r>
            <a:r>
              <a:rPr lang="ar-SA" sz="2000" dirty="0" smtClean="0">
                <a:solidFill>
                  <a:schemeClr val="accent1"/>
                </a:solidFill>
                <a:latin typeface="Alexandria SemiBold" pitchFamily="2" charset="-78"/>
                <a:cs typeface="Alexandria SemiBold" pitchFamily="2" charset="-78"/>
              </a:rPr>
              <a:t>الأولى: </a:t>
            </a:r>
            <a:r>
              <a:rPr lang="ar-SA" dirty="0" smtClean="0">
                <a:latin typeface="Alexandria SemiBold" pitchFamily="2" charset="-78"/>
                <a:cs typeface="Alexandria SemiBold" pitchFamily="2" charset="-78"/>
              </a:rPr>
              <a:t>في ضوء المخطط التفصيلي الذي وضعه الكاتب، وهناك </a:t>
            </a:r>
            <a:r>
              <a:rPr lang="ar-SA" dirty="0">
                <a:latin typeface="Alexandria SemiBold" pitchFamily="2" charset="-78"/>
                <a:cs typeface="Alexandria SemiBold" pitchFamily="2" charset="-78"/>
              </a:rPr>
              <a:t>مجموعة من الاعتبارات الواجب مراعاتها عند </a:t>
            </a:r>
            <a:r>
              <a:rPr lang="ar-SA" dirty="0" smtClean="0">
                <a:latin typeface="Alexandria SemiBold" pitchFamily="2" charset="-78"/>
                <a:cs typeface="Alexandria SemiBold" pitchFamily="2" charset="-78"/>
              </a:rPr>
              <a:t>الكتابة:</a:t>
            </a:r>
          </a:p>
          <a:p>
            <a:pPr marL="460375" indent="-285750" algn="r" rtl="1">
              <a:lnSpc>
                <a:spcPct val="150000"/>
              </a:lnSpc>
              <a:buFontTx/>
              <a:buChar char="-"/>
            </a:pPr>
            <a:r>
              <a:rPr lang="ar-SA" dirty="0" smtClean="0">
                <a:latin typeface="Alexandria SemiBold" pitchFamily="2" charset="-78"/>
                <a:cs typeface="Alexandria SemiBold" pitchFamily="2" charset="-78"/>
              </a:rPr>
              <a:t>لا </a:t>
            </a:r>
            <a:r>
              <a:rPr lang="ar-SA" dirty="0">
                <a:latin typeface="Alexandria SemiBold" pitchFamily="2" charset="-78"/>
                <a:cs typeface="Alexandria SemiBold" pitchFamily="2" charset="-78"/>
              </a:rPr>
              <a:t>تكتب المقال على الهواتف المحمول؛ فالموبايل لا يتمشى مع طقس الكتابة، وتمثل الكتابة بواسطته ابتذالاً لفكرة الكتابة الجادة، كما أن الأخطاء التي سترد أكثر مما تحصى، كلمات متداخلة، وصعوبة الانتقال إلى بداية </a:t>
            </a:r>
            <a:r>
              <a:rPr lang="ar-SA" dirty="0" smtClean="0">
                <a:latin typeface="Alexandria SemiBold" pitchFamily="2" charset="-78"/>
                <a:cs typeface="Alexandria SemiBold" pitchFamily="2" charset="-78"/>
              </a:rPr>
              <a:t>الفقرة؛ </a:t>
            </a:r>
            <a:r>
              <a:rPr lang="ar-SA" dirty="0">
                <a:latin typeface="Alexandria SemiBold" pitchFamily="2" charset="-78"/>
                <a:cs typeface="Alexandria SemiBold" pitchFamily="2" charset="-78"/>
              </a:rPr>
              <a:t>فيُصبح المقال عبارة عن كتلة واحدة</a:t>
            </a:r>
            <a:r>
              <a:rPr lang="ar-SA" dirty="0" smtClean="0">
                <a:latin typeface="Alexandria SemiBold" pitchFamily="2" charset="-78"/>
                <a:cs typeface="Alexandria SemiBold" pitchFamily="2" charset="-78"/>
              </a:rPr>
              <a:t>.</a:t>
            </a:r>
          </a:p>
          <a:p>
            <a:pPr marL="460375" indent="-285750" algn="r" rtl="1">
              <a:lnSpc>
                <a:spcPct val="150000"/>
              </a:lnSpc>
              <a:buFontTx/>
              <a:buChar char="-"/>
            </a:pPr>
            <a:r>
              <a:rPr lang="ar-SA" dirty="0">
                <a:latin typeface="Alexandria SemiBold" pitchFamily="2" charset="-78"/>
                <a:cs typeface="Alexandria SemiBold" pitchFamily="2" charset="-78"/>
              </a:rPr>
              <a:t>استخدم صيغة أنت أو نحن وهي الأكثر شيوعاً في الكتابة ومناسبة في تأسيس مصداقية الكاتب؛ لأنها تشعر القاريء أنك </a:t>
            </a:r>
            <a:r>
              <a:rPr lang="ar-SA" dirty="0" smtClean="0">
                <a:latin typeface="Alexandria SemiBold" pitchFamily="2" charset="-78"/>
                <a:cs typeface="Alexandria SemiBold" pitchFamily="2" charset="-78"/>
              </a:rPr>
              <a:t>تخاطبه و </a:t>
            </a:r>
            <a:r>
              <a:rPr lang="ar-SA" dirty="0">
                <a:latin typeface="Alexandria SemiBold" pitchFamily="2" charset="-78"/>
                <a:cs typeface="Alexandria SemiBold" pitchFamily="2" charset="-78"/>
              </a:rPr>
              <a:t>تشاركه في </a:t>
            </a:r>
            <a:r>
              <a:rPr lang="ar-SA" dirty="0" smtClean="0">
                <a:latin typeface="Alexandria SemiBold" pitchFamily="2" charset="-78"/>
                <a:cs typeface="Alexandria SemiBold" pitchFamily="2" charset="-78"/>
              </a:rPr>
              <a:t>الرأى</a:t>
            </a:r>
            <a:endParaRPr lang="ar-SA"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192302" y="1044681"/>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31705" t="23636" r="31477" b="24040"/>
          <a:stretch/>
        </p:blipFill>
        <p:spPr>
          <a:xfrm>
            <a:off x="180110" y="2598609"/>
            <a:ext cx="2530433" cy="2998628"/>
          </a:xfrm>
          <a:prstGeom prst="rect">
            <a:avLst/>
          </a:prstGeom>
        </p:spPr>
      </p:pic>
    </p:spTree>
    <p:extLst>
      <p:ext uri="{BB962C8B-B14F-4D97-AF65-F5344CB8AC3E}">
        <p14:creationId xmlns:p14="http://schemas.microsoft.com/office/powerpoint/2010/main" val="411118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a:extLst>
              <a:ext uri="{28A0092B-C50C-407E-A947-70E740481C1C}">
                <a14:useLocalDpi xmlns:a14="http://schemas.microsoft.com/office/drawing/2010/main" val="0"/>
              </a:ext>
            </a:extLst>
          </a:blip>
          <a:srcRect l="71925" t="56628" r="1674" b="13068"/>
          <a:stretch/>
        </p:blipFill>
        <p:spPr>
          <a:xfrm>
            <a:off x="293272" y="1976874"/>
            <a:ext cx="2702527" cy="370647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3148939" y="1617785"/>
            <a:ext cx="8059835" cy="4507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192302" y="1072391"/>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sp>
        <p:nvSpPr>
          <p:cNvPr id="2" name="Rectangle 1"/>
          <p:cNvSpPr/>
          <p:nvPr/>
        </p:nvSpPr>
        <p:spPr>
          <a:xfrm>
            <a:off x="3181926" y="1793991"/>
            <a:ext cx="7973725" cy="4247317"/>
          </a:xfrm>
          <a:prstGeom prst="rect">
            <a:avLst/>
          </a:prstGeom>
        </p:spPr>
        <p:txBody>
          <a:bodyPr wrap="square">
            <a:spAutoFit/>
          </a:bodyPr>
          <a:lstStyle/>
          <a:p>
            <a:pPr marL="460375" indent="-285750" algn="r" rtl="1">
              <a:lnSpc>
                <a:spcPct val="150000"/>
              </a:lnSpc>
              <a:buFont typeface="Alexandria SemiBold" pitchFamily="2" charset="-78"/>
              <a:buChar char="‐"/>
            </a:pPr>
            <a:r>
              <a:rPr lang="ar-SA" dirty="0">
                <a:latin typeface="Alexandria SemiBold" pitchFamily="2" charset="-78"/>
                <a:cs typeface="Alexandria SemiBold" pitchFamily="2" charset="-78"/>
              </a:rPr>
              <a:t>تطوير الحجج المنطقية والأخلاقية، وتجنب الخطاب العاطفي البحت لزيادة التأثير في </a:t>
            </a:r>
            <a:r>
              <a:rPr lang="ar-SA" dirty="0" smtClean="0">
                <a:latin typeface="Alexandria SemiBold" pitchFamily="2" charset="-78"/>
                <a:cs typeface="Alexandria SemiBold" pitchFamily="2" charset="-78"/>
              </a:rPr>
              <a:t>المتلقي. </a:t>
            </a:r>
          </a:p>
          <a:p>
            <a:pPr marL="174625" algn="r" rtl="1">
              <a:lnSpc>
                <a:spcPct val="150000"/>
              </a:lnSpc>
            </a:pPr>
            <a:r>
              <a:rPr lang="ar-SA" dirty="0" smtClean="0">
                <a:latin typeface="Alexandria SemiBold" pitchFamily="2" charset="-78"/>
                <a:cs typeface="Alexandria SemiBold" pitchFamily="2" charset="-78"/>
              </a:rPr>
              <a:t>فالمقال </a:t>
            </a:r>
            <a:r>
              <a:rPr lang="ar-SA" dirty="0">
                <a:latin typeface="Alexandria SemiBold" pitchFamily="2" charset="-78"/>
                <a:cs typeface="Alexandria SemiBold" pitchFamily="2" charset="-78"/>
              </a:rPr>
              <a:t>ليس خطبة سياسية أو دينية، وعندما يكون المكتوب على منوال اعلم أخي </a:t>
            </a:r>
            <a:r>
              <a:rPr lang="ar-SA" dirty="0" smtClean="0">
                <a:latin typeface="Alexandria SemiBold" pitchFamily="2" charset="-78"/>
                <a:cs typeface="Alexandria SemiBold" pitchFamily="2" charset="-78"/>
              </a:rPr>
              <a:t>...... ، </a:t>
            </a:r>
            <a:r>
              <a:rPr lang="ar-SA" dirty="0">
                <a:latin typeface="Alexandria SemiBold" pitchFamily="2" charset="-78"/>
                <a:cs typeface="Alexandria SemiBold" pitchFamily="2" charset="-78"/>
              </a:rPr>
              <a:t>فأنت </a:t>
            </a:r>
            <a:r>
              <a:rPr lang="ar-SA" dirty="0" smtClean="0">
                <a:latin typeface="Alexandria SemiBold" pitchFamily="2" charset="-78"/>
                <a:cs typeface="Alexandria SemiBold" pitchFamily="2" charset="-78"/>
              </a:rPr>
              <a:t>لا </a:t>
            </a:r>
            <a:r>
              <a:rPr lang="ar-SA" dirty="0">
                <a:latin typeface="Alexandria SemiBold" pitchFamily="2" charset="-78"/>
                <a:cs typeface="Alexandria SemiBold" pitchFamily="2" charset="-78"/>
              </a:rPr>
              <a:t>تكتب مقالاً! ولو كانت المقالات خطباً منبرية، لكان عدد </a:t>
            </a:r>
            <a:r>
              <a:rPr lang="ar-SA" dirty="0" smtClean="0">
                <a:latin typeface="Alexandria SemiBold" pitchFamily="2" charset="-78"/>
                <a:cs typeface="Alexandria SemiBold" pitchFamily="2" charset="-78"/>
              </a:rPr>
              <a:t>الكُتاب </a:t>
            </a:r>
            <a:r>
              <a:rPr lang="ar-SA" dirty="0">
                <a:latin typeface="Alexandria SemiBold" pitchFamily="2" charset="-78"/>
                <a:cs typeface="Alexandria SemiBold" pitchFamily="2" charset="-78"/>
              </a:rPr>
              <a:t>بحجم </a:t>
            </a:r>
            <a:r>
              <a:rPr lang="ar-SA" dirty="0" smtClean="0">
                <a:latin typeface="Alexandria SemiBold" pitchFamily="2" charset="-78"/>
                <a:cs typeface="Alexandria SemiBold" pitchFamily="2" charset="-78"/>
              </a:rPr>
              <a:t>المنابر، </a:t>
            </a:r>
            <a:r>
              <a:rPr lang="ar-SA" dirty="0">
                <a:latin typeface="Alexandria SemiBold" pitchFamily="2" charset="-78"/>
                <a:cs typeface="Alexandria SemiBold" pitchFamily="2" charset="-78"/>
              </a:rPr>
              <a:t>وليس في الأمر ما يسيء لأحد، إلا عندما يتحول الكاتب إلى خطيب، والخطيب إلى كاتب، وإن كان بعض رجال الدين يجيدون الكتابة وبعض </a:t>
            </a:r>
            <a:r>
              <a:rPr lang="ar-SA" dirty="0" smtClean="0">
                <a:latin typeface="Alexandria SemiBold" pitchFamily="2" charset="-78"/>
                <a:cs typeface="Alexandria SemiBold" pitchFamily="2" charset="-78"/>
              </a:rPr>
              <a:t>الكُتاب </a:t>
            </a:r>
            <a:r>
              <a:rPr lang="ar-SA" dirty="0">
                <a:latin typeface="Alexandria SemiBold" pitchFamily="2" charset="-78"/>
                <a:cs typeface="Alexandria SemiBold" pitchFamily="2" charset="-78"/>
              </a:rPr>
              <a:t>يصلحون للخطابة، </a:t>
            </a:r>
            <a:r>
              <a:rPr lang="ar-SA" dirty="0" smtClean="0">
                <a:latin typeface="Alexandria SemiBold" pitchFamily="2" charset="-78"/>
                <a:cs typeface="Alexandria SemiBold" pitchFamily="2" charset="-78"/>
              </a:rPr>
              <a:t>إنما </a:t>
            </a:r>
            <a:r>
              <a:rPr lang="ar-SA" dirty="0">
                <a:latin typeface="Alexandria SemiBold" pitchFamily="2" charset="-78"/>
                <a:cs typeface="Alexandria SemiBold" pitchFamily="2" charset="-78"/>
              </a:rPr>
              <a:t>العاقل هو من أدرك أن كل مكان وله خطابه. </a:t>
            </a:r>
            <a:r>
              <a:rPr lang="ar-SA" dirty="0" smtClean="0">
                <a:latin typeface="Alexandria SemiBold" pitchFamily="2" charset="-78"/>
                <a:cs typeface="Alexandria SemiBold" pitchFamily="2" charset="-78"/>
              </a:rPr>
              <a:t>فالكاتب </a:t>
            </a:r>
            <a:r>
              <a:rPr lang="ar-SA" dirty="0">
                <a:latin typeface="Alexandria SemiBold" pitchFamily="2" charset="-78"/>
                <a:cs typeface="Alexandria SemiBold" pitchFamily="2" charset="-78"/>
              </a:rPr>
              <a:t>يكتب لقارئ لا يجلس أمامه </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والخطيب يوجه خطابه إلى </a:t>
            </a:r>
            <a:r>
              <a:rPr lang="ar-SA" dirty="0" smtClean="0">
                <a:latin typeface="Alexandria SemiBold" pitchFamily="2" charset="-78"/>
                <a:cs typeface="Alexandria SemiBold" pitchFamily="2" charset="-78"/>
              </a:rPr>
              <a:t>جمهوره المستهدف مباشرة</a:t>
            </a:r>
            <a:r>
              <a:rPr lang="ar-SA" dirty="0">
                <a:latin typeface="Alexandria SemiBold" pitchFamily="2" charset="-78"/>
                <a:cs typeface="Alexandria SemiBold" pitchFamily="2" charset="-78"/>
              </a:rPr>
              <a:t>. والأول يخاطب في القارئ عقله، والثاني يؤجج المشاعر ويخاطب الأحاسيس، ويتعامل مع العاطفة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Tree>
    <p:extLst>
      <p:ext uri="{BB962C8B-B14F-4D97-AF65-F5344CB8AC3E}">
        <p14:creationId xmlns:p14="http://schemas.microsoft.com/office/powerpoint/2010/main" val="1853004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92302" y="1617785"/>
            <a:ext cx="9154571" cy="46748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92302" y="1658059"/>
            <a:ext cx="9154571" cy="4662815"/>
          </a:xfrm>
          <a:prstGeom prst="rect">
            <a:avLst/>
          </a:prstGeom>
          <a:noFill/>
        </p:spPr>
        <p:txBody>
          <a:bodyPr wrap="square" rtlCol="0">
            <a:spAutoFit/>
          </a:bodyPr>
          <a:lstStyle/>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يجب </a:t>
            </a:r>
            <a:r>
              <a:rPr lang="ar-SA" dirty="0">
                <a:latin typeface="Alexandria SemiBold" pitchFamily="2" charset="-78"/>
                <a:cs typeface="Alexandria SemiBold" pitchFamily="2" charset="-78"/>
              </a:rPr>
              <a:t>أن تكون الجمل </a:t>
            </a:r>
            <a:r>
              <a:rPr lang="ar-SA" dirty="0" smtClean="0">
                <a:latin typeface="Alexandria SemiBold" pitchFamily="2" charset="-78"/>
                <a:cs typeface="Alexandria SemiBold" pitchFamily="2" charset="-78"/>
              </a:rPr>
              <a:t>قصيرة، </a:t>
            </a:r>
            <a:r>
              <a:rPr lang="ar-SA" dirty="0">
                <a:latin typeface="Alexandria SemiBold" pitchFamily="2" charset="-78"/>
                <a:cs typeface="Alexandria SemiBold" pitchFamily="2" charset="-78"/>
              </a:rPr>
              <a:t>واضحة </a:t>
            </a:r>
            <a:r>
              <a:rPr lang="ar-SA" dirty="0" smtClean="0">
                <a:latin typeface="Alexandria SemiBold" pitchFamily="2" charset="-78"/>
                <a:cs typeface="Alexandria SemiBold" pitchFamily="2" charset="-78"/>
              </a:rPr>
              <a:t>المعني، </a:t>
            </a:r>
            <a:r>
              <a:rPr lang="ar-SA" dirty="0">
                <a:latin typeface="Alexandria SemiBold" pitchFamily="2" charset="-78"/>
                <a:cs typeface="Alexandria SemiBold" pitchFamily="2" charset="-78"/>
              </a:rPr>
              <a:t>ومنظمة تنظيماً جيداً.</a:t>
            </a:r>
          </a:p>
          <a:p>
            <a:pPr marL="460375" indent="-285750" algn="r" rtl="1">
              <a:lnSpc>
                <a:spcPct val="150000"/>
              </a:lnSpc>
              <a:buFont typeface="Alexandria SemiBold" pitchFamily="2" charset="-78"/>
              <a:buChar char="‐"/>
            </a:pPr>
            <a:r>
              <a:rPr lang="ar-SA" dirty="0">
                <a:latin typeface="Alexandria SemiBold" pitchFamily="2" charset="-78"/>
                <a:cs typeface="Alexandria SemiBold" pitchFamily="2" charset="-78"/>
              </a:rPr>
              <a:t>وضع تمهيد قوي </a:t>
            </a:r>
            <a:r>
              <a:rPr lang="ar-SA" dirty="0" smtClean="0">
                <a:latin typeface="Alexandria SemiBold" pitchFamily="2" charset="-78"/>
                <a:cs typeface="Alexandria SemiBold" pitchFamily="2" charset="-78"/>
              </a:rPr>
              <a:t>للموضوع لجذب </a:t>
            </a:r>
            <a:r>
              <a:rPr lang="ar-SA" dirty="0">
                <a:latin typeface="Alexandria SemiBold" pitchFamily="2" charset="-78"/>
                <a:cs typeface="Alexandria SemiBold" pitchFamily="2" charset="-78"/>
              </a:rPr>
              <a:t>انتباه القاريء وبيان </a:t>
            </a:r>
            <a:r>
              <a:rPr lang="ar-SA" dirty="0" smtClean="0">
                <a:latin typeface="Alexandria SemiBold" pitchFamily="2" charset="-78"/>
                <a:cs typeface="Alexandria SemiBold" pitchFamily="2" charset="-78"/>
              </a:rPr>
              <a:t>رأيك </a:t>
            </a:r>
            <a:r>
              <a:rPr lang="ar-SA" dirty="0">
                <a:latin typeface="Alexandria SemiBold" pitchFamily="2" charset="-78"/>
                <a:cs typeface="Alexandria SemiBold" pitchFamily="2" charset="-78"/>
              </a:rPr>
              <a:t>الخاص</a:t>
            </a:r>
            <a:r>
              <a:rPr lang="ar-SA" dirty="0" smtClean="0">
                <a:latin typeface="Alexandria SemiBold" pitchFamily="2" charset="-78"/>
                <a:cs typeface="Alexandria SemiBold" pitchFamily="2" charset="-78"/>
              </a:rPr>
              <a:t>.</a:t>
            </a:r>
          </a:p>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استخدم الأسلوب السردي في عرض </a:t>
            </a:r>
            <a:r>
              <a:rPr lang="ar-SA" dirty="0">
                <a:latin typeface="Alexandria SemiBold" pitchFamily="2" charset="-78"/>
                <a:cs typeface="Alexandria SemiBold" pitchFamily="2" charset="-78"/>
              </a:rPr>
              <a:t>الفكرة بالمقدمة بسرد موقف أو قصة قصيرة؛ لأنه يجذب الانتباه ويحفز التفاعل العاطفي مع القارئ، وليس بداية مقال أكاديمي، واربط فكرتك مع أخبار اليوم كلما أمكن. </a:t>
            </a:r>
          </a:p>
          <a:p>
            <a:pPr marL="460375" indent="-285750" algn="r" rtl="1">
              <a:lnSpc>
                <a:spcPct val="150000"/>
              </a:lnSpc>
              <a:buFont typeface="Alexandria SemiBold" pitchFamily="2" charset="-78"/>
              <a:buChar char="‐"/>
            </a:pPr>
            <a:r>
              <a:rPr lang="ar-SA" dirty="0">
                <a:latin typeface="Alexandria SemiBold" pitchFamily="2" charset="-78"/>
                <a:cs typeface="Alexandria SemiBold" pitchFamily="2" charset="-78"/>
              </a:rPr>
              <a:t>بعض الكُتاب الغير محترفين يتركوا مسافة </a:t>
            </a:r>
            <a:r>
              <a:rPr lang="ar-SA" dirty="0" smtClean="0">
                <a:latin typeface="Alexandria SemiBold" pitchFamily="2" charset="-78"/>
                <a:cs typeface="Alexandria SemiBold" pitchFamily="2" charset="-78"/>
              </a:rPr>
              <a:t>بين </a:t>
            </a:r>
            <a:r>
              <a:rPr lang="ar-SA" dirty="0">
                <a:latin typeface="Alexandria SemiBold" pitchFamily="2" charset="-78"/>
                <a:cs typeface="Alexandria SemiBold" pitchFamily="2" charset="-78"/>
              </a:rPr>
              <a:t>حرف الواو والكلمة التي بعدها، وإنما تُكتب ملاصقة للكلمة التي تليها دون مسافة.</a:t>
            </a:r>
          </a:p>
          <a:p>
            <a:pPr marL="460375" indent="-285750" algn="r" rtl="1">
              <a:lnSpc>
                <a:spcPct val="150000"/>
              </a:lnSpc>
              <a:buFont typeface="Alexandria SemiBold" pitchFamily="2" charset="-78"/>
              <a:buChar char="‐"/>
            </a:pPr>
            <a:r>
              <a:rPr lang="ar-SA" dirty="0">
                <a:latin typeface="Alexandria SemiBold" pitchFamily="2" charset="-78"/>
                <a:cs typeface="Alexandria SemiBold" pitchFamily="2" charset="-78"/>
              </a:rPr>
              <a:t>يعتقد البعض أن ترك مسافة إضافية بين الفقرات يزيد المقال </a:t>
            </a:r>
            <a:r>
              <a:rPr lang="ar-SA" dirty="0" smtClean="0">
                <a:latin typeface="Alexandria SemiBold" pitchFamily="2" charset="-78"/>
                <a:cs typeface="Alexandria SemiBold" pitchFamily="2" charset="-78"/>
              </a:rPr>
              <a:t>طولاً، وهذا عتقاد خاطيء.</a:t>
            </a:r>
            <a:endParaRPr lang="ar-SA" dirty="0">
              <a:latin typeface="Alexandria SemiBold" pitchFamily="2" charset="-78"/>
              <a:cs typeface="Alexandria SemiBold" pitchFamily="2" charset="-78"/>
            </a:endParaRPr>
          </a:p>
          <a:p>
            <a:pPr marL="460375" indent="-285750" algn="r" rtl="1">
              <a:lnSpc>
                <a:spcPct val="150000"/>
              </a:lnSpc>
              <a:buFont typeface="Alexandria SemiBold" pitchFamily="2" charset="-78"/>
              <a:buChar char="‐"/>
            </a:pPr>
            <a:r>
              <a:rPr lang="ar-SA" dirty="0">
                <a:latin typeface="Alexandria SemiBold" pitchFamily="2" charset="-78"/>
                <a:cs typeface="Alexandria SemiBold" pitchFamily="2" charset="-78"/>
              </a:rPr>
              <a:t>من البديهات أن تنتهي الجملة بنقطة وليس فاصلة.</a:t>
            </a:r>
          </a:p>
          <a:p>
            <a:pPr marL="460375" indent="-285750" algn="r" rtl="1">
              <a:lnSpc>
                <a:spcPct val="150000"/>
              </a:lnSpc>
              <a:buFont typeface="Alexandria SemiBold" pitchFamily="2" charset="-78"/>
              <a:buChar char="‐"/>
            </a:pPr>
            <a:r>
              <a:rPr lang="ar-SA" dirty="0">
                <a:latin typeface="Alexandria SemiBold" pitchFamily="2" charset="-78"/>
                <a:cs typeface="Alexandria SemiBold" pitchFamily="2" charset="-78"/>
              </a:rPr>
              <a:t>إذا خُيرت بين مفردتين اختار أكثرهما </a:t>
            </a:r>
            <a:r>
              <a:rPr lang="ar-SA" dirty="0" smtClean="0">
                <a:latin typeface="Alexandria SemiBold" pitchFamily="2" charset="-78"/>
                <a:cs typeface="Alexandria SemiBold" pitchFamily="2" charset="-78"/>
              </a:rPr>
              <a:t>رشاقة وحيوية.</a:t>
            </a:r>
            <a:endParaRPr lang="ar-SA" dirty="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192302" y="1072391"/>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5097" t="36487" r="54269" b="9641"/>
          <a:stretch/>
        </p:blipFill>
        <p:spPr>
          <a:xfrm flipH="1">
            <a:off x="-237534" y="2262152"/>
            <a:ext cx="2584298" cy="2799706"/>
          </a:xfrm>
          <a:prstGeom prst="rect">
            <a:avLst/>
          </a:prstGeom>
        </p:spPr>
      </p:pic>
    </p:spTree>
    <p:extLst>
      <p:ext uri="{BB962C8B-B14F-4D97-AF65-F5344CB8AC3E}">
        <p14:creationId xmlns:p14="http://schemas.microsoft.com/office/powerpoint/2010/main" val="276551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34029" y="1756845"/>
            <a:ext cx="7774745" cy="4368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297382" y="1874460"/>
            <a:ext cx="7911392" cy="4293483"/>
          </a:xfrm>
          <a:prstGeom prst="rect">
            <a:avLst/>
          </a:prstGeom>
          <a:noFill/>
        </p:spPr>
        <p:txBody>
          <a:bodyPr wrap="square" rtlCol="0">
            <a:spAutoFit/>
          </a:bodyPr>
          <a:lstStyle/>
          <a:p>
            <a:pPr marL="517525" indent="-342900" algn="r" rtl="1">
              <a:lnSpc>
                <a:spcPct val="150000"/>
              </a:lnSpc>
              <a:buFont typeface="+mj-lt"/>
              <a:buAutoNum type="arabicPeriod" startAt="2"/>
            </a:pPr>
            <a:r>
              <a:rPr lang="ar-SA" sz="2000" dirty="0" smtClean="0">
                <a:solidFill>
                  <a:schemeClr val="accent1"/>
                </a:solidFill>
                <a:latin typeface="Alexandria SemiBold" pitchFamily="2" charset="-78"/>
                <a:cs typeface="Alexandria SemiBold" pitchFamily="2" charset="-78"/>
              </a:rPr>
              <a:t>المراجعة والتحرير</a:t>
            </a:r>
            <a:r>
              <a:rPr lang="ar-SA" sz="2000" dirty="0">
                <a:solidFill>
                  <a:schemeClr val="accent1"/>
                </a:solidFill>
                <a:latin typeface="Alexandria SemiBold" pitchFamily="2" charset="-78"/>
                <a:cs typeface="Alexandria SemiBold" pitchFamily="2" charset="-78"/>
              </a:rPr>
              <a:t>: </a:t>
            </a:r>
            <a:endParaRPr lang="ar-SA" sz="2000" dirty="0" smtClean="0">
              <a:solidFill>
                <a:schemeClr val="accent1"/>
              </a:solidFill>
              <a:latin typeface="Alexandria SemiBold" pitchFamily="2" charset="-78"/>
              <a:cs typeface="Alexandria SemiBold" pitchFamily="2" charset="-78"/>
            </a:endParaRPr>
          </a:p>
          <a:p>
            <a:pPr marL="174625" algn="r" rtl="1">
              <a:lnSpc>
                <a:spcPct val="150000"/>
              </a:lnSpc>
            </a:pPr>
            <a:r>
              <a:rPr lang="ar-SA" dirty="0" smtClean="0">
                <a:solidFill>
                  <a:schemeClr val="accent1"/>
                </a:solidFill>
                <a:latin typeface="Alexandria SemiBold" pitchFamily="2" charset="-78"/>
                <a:cs typeface="Alexandria SemiBold" pitchFamily="2" charset="-78"/>
              </a:rPr>
              <a:t>هناك </a:t>
            </a:r>
            <a:r>
              <a:rPr lang="ar-SA" dirty="0">
                <a:solidFill>
                  <a:schemeClr val="accent1"/>
                </a:solidFill>
                <a:latin typeface="Alexandria SemiBold" pitchFamily="2" charset="-78"/>
                <a:cs typeface="Alexandria SemiBold" pitchFamily="2" charset="-78"/>
              </a:rPr>
              <a:t>مجموعة من النصائح في تحرير المقال</a:t>
            </a:r>
            <a:r>
              <a:rPr lang="ar-SA" dirty="0" smtClean="0">
                <a:solidFill>
                  <a:schemeClr val="accent1"/>
                </a:solidFill>
                <a:latin typeface="Alexandria SemiBold" pitchFamily="2" charset="-78"/>
                <a:cs typeface="Alexandria SemiBold" pitchFamily="2" charset="-78"/>
              </a:rPr>
              <a:t>:</a:t>
            </a:r>
          </a:p>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قراءة المسودة الأولى بعناية وبصوت مرتفع؛ للتأكد من دقة المعلومات وسلامة الصياغة.</a:t>
            </a:r>
          </a:p>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إجراء تعديلات لتحسين الترابط والانسجام بين الأفكار.</a:t>
            </a:r>
          </a:p>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التدقيق اللغوي والنحوي للتأكد من خلو المتن من الأخطاء.</a:t>
            </a:r>
          </a:p>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التحقق مرة أخرى من توثيق المعلومات والأدلة بشكل صحيح. </a:t>
            </a:r>
            <a:endParaRPr lang="ar-SA" dirty="0">
              <a:latin typeface="Alexandria SemiBold" pitchFamily="2" charset="-78"/>
              <a:cs typeface="Alexandria SemiBold" pitchFamily="2" charset="-78"/>
            </a:endParaRPr>
          </a:p>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في معظم مقالات الرأي يظهر رأي الكاتب بعد مقدمة المقال مباشرة، تليها دعم بالأدلة والمنطق (الأسلوب المباشر في عرض الفكرة) .</a:t>
            </a:r>
          </a:p>
        </p:txBody>
      </p:sp>
      <p:pic>
        <p:nvPicPr>
          <p:cNvPr id="11" name="Picture 10"/>
          <p:cNvPicPr>
            <a:picLocks noChangeAspect="1"/>
          </p:cNvPicPr>
          <p:nvPr/>
        </p:nvPicPr>
        <p:blipFill rotWithShape="1">
          <a:blip r:embed="rId3">
            <a:extLst>
              <a:ext uri="{28A0092B-C50C-407E-A947-70E740481C1C}">
                <a14:useLocalDpi xmlns:a14="http://schemas.microsoft.com/office/drawing/2010/main" val="0"/>
              </a:ext>
            </a:extLst>
          </a:blip>
          <a:srcRect l="65202" t="3441" r="1532" b="56774"/>
          <a:stretch/>
        </p:blipFill>
        <p:spPr>
          <a:xfrm>
            <a:off x="135353" y="2256503"/>
            <a:ext cx="3162029" cy="3657600"/>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192302" y="1044681"/>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028560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32893" y="1617785"/>
            <a:ext cx="8862010" cy="4214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687783" y="1756845"/>
            <a:ext cx="8707120" cy="3785652"/>
          </a:xfrm>
          <a:prstGeom prst="rect">
            <a:avLst/>
          </a:prstGeom>
          <a:noFill/>
        </p:spPr>
        <p:txBody>
          <a:bodyPr wrap="square" rtlCol="0">
            <a:spAutoFit/>
          </a:bodyPr>
          <a:lstStyle/>
          <a:p>
            <a:pPr marL="460375" indent="-285750" algn="r" rtl="1">
              <a:lnSpc>
                <a:spcPct val="150000"/>
              </a:lnSpc>
              <a:buFont typeface="Alexandria SemiBold" pitchFamily="2" charset="-78"/>
              <a:buChar char="‐"/>
            </a:pPr>
            <a:r>
              <a:rPr lang="ar-SA" sz="2000" dirty="0" smtClean="0">
                <a:latin typeface="Alexandria SemiBold" pitchFamily="2" charset="-78"/>
                <a:cs typeface="Alexandria SemiBold" pitchFamily="2" charset="-78"/>
              </a:rPr>
              <a:t>الهيكل أو البناء: يجب أن يكون لدى القاريء فكرة عامة إلى أين أنت ذاهب ( لكنك لا تحتاج إلى خارطة طريق في البداية).</a:t>
            </a:r>
          </a:p>
          <a:p>
            <a:pPr marL="460375" indent="-285750" algn="r" rtl="1">
              <a:lnSpc>
                <a:spcPct val="150000"/>
              </a:lnSpc>
              <a:buFont typeface="Alexandria SemiBold" pitchFamily="2" charset="-78"/>
              <a:buChar char="‐"/>
            </a:pPr>
            <a:r>
              <a:rPr lang="ar-SA" sz="2000" dirty="0" smtClean="0">
                <a:latin typeface="Alexandria SemiBold" pitchFamily="2" charset="-78"/>
                <a:cs typeface="Alexandria SemiBold" pitchFamily="2" charset="-78"/>
              </a:rPr>
              <a:t>الفكاهة: المقال هو مادة ترفيهية نصفه فكاهي والنصف الآخر إعلام، ويجب استخدام كلمة جاذبة للحفاظ على القاريء واستيعاب حجتك.</a:t>
            </a:r>
          </a:p>
          <a:p>
            <a:pPr marL="460375" indent="-285750" algn="r" rtl="1">
              <a:lnSpc>
                <a:spcPct val="150000"/>
              </a:lnSpc>
              <a:buFont typeface="Alexandria SemiBold" pitchFamily="2" charset="-78"/>
              <a:buChar char="‐"/>
            </a:pPr>
            <a:r>
              <a:rPr lang="ar-SA" sz="2000" dirty="0" smtClean="0">
                <a:latin typeface="Alexandria SemiBold" pitchFamily="2" charset="-78"/>
                <a:cs typeface="Alexandria SemiBold" pitchFamily="2" charset="-78"/>
              </a:rPr>
              <a:t>الطول: كُن موجزاً في كتابة المقال، وتعتبر 800 كلمة فأقل جيدة للمقال و500 كلمة أفضل ... لكن يجب ألا تتجاوز 1000 كلمة.</a:t>
            </a:r>
          </a:p>
          <a:p>
            <a:pPr marL="460375" indent="-285750" algn="r" rtl="1">
              <a:lnSpc>
                <a:spcPct val="150000"/>
              </a:lnSpc>
              <a:buFont typeface="Alexandria SemiBold" pitchFamily="2" charset="-78"/>
              <a:buChar char="‐"/>
            </a:pPr>
            <a:r>
              <a:rPr lang="ar-SA" sz="2000" dirty="0">
                <a:latin typeface="Alexandria SemiBold" pitchFamily="2" charset="-78"/>
                <a:cs typeface="Alexandria SemiBold" pitchFamily="2" charset="-78"/>
              </a:rPr>
              <a:t>الأرقام الهندية التي تعتمدها بعض الدول على أنها أرقام عربية خطأ، لكن الأرقام العربية هي: </a:t>
            </a:r>
            <a:r>
              <a:rPr lang="en-US" sz="2000" dirty="0" smtClean="0">
                <a:latin typeface="Alexandria SemiBold" pitchFamily="2" charset="-78"/>
                <a:cs typeface="Alexandria SemiBold" pitchFamily="2" charset="-78"/>
              </a:rPr>
              <a:t>1-2-3-4</a:t>
            </a:r>
            <a:endParaRPr lang="en-US" sz="2000" dirty="0">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192302" y="1100101"/>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28926" t="30854" r="42700" b="19926"/>
          <a:stretch/>
        </p:blipFill>
        <p:spPr>
          <a:xfrm flipH="1">
            <a:off x="125737" y="2470797"/>
            <a:ext cx="2562045" cy="3117865"/>
          </a:xfrm>
          <a:prstGeom prst="rect">
            <a:avLst/>
          </a:prstGeom>
        </p:spPr>
      </p:pic>
    </p:spTree>
    <p:extLst>
      <p:ext uri="{BB962C8B-B14F-4D97-AF65-F5344CB8AC3E}">
        <p14:creationId xmlns:p14="http://schemas.microsoft.com/office/powerpoint/2010/main" val="3246763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34029" y="1617785"/>
            <a:ext cx="7774745" cy="45072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560617" y="1756845"/>
            <a:ext cx="7648157" cy="4662815"/>
          </a:xfrm>
          <a:prstGeom prst="rect">
            <a:avLst/>
          </a:prstGeom>
          <a:noFill/>
        </p:spPr>
        <p:txBody>
          <a:bodyPr wrap="square" rtlCol="0">
            <a:spAutoFit/>
          </a:bodyPr>
          <a:lstStyle/>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عند كتابة الأسماء وبعض المفردات الأخرى انظر إلى جهة النشر وما تعتمده؛ فقد تقلب الجيم إلى غين مثل "الجابون" إلى "الغابون" ، وقد تأخذ بــ"البنتاجون" ليس " البنتاغون" وهكذا. وقد تأخذ بـــ"ترمب" وليس "ترامب"، وقد تعتمد "صحافي" بدل من "صحفي" والعكس.</a:t>
            </a:r>
          </a:p>
          <a:p>
            <a:pPr marL="460375" indent="-285750" algn="r" rtl="1">
              <a:lnSpc>
                <a:spcPct val="150000"/>
              </a:lnSpc>
              <a:buFont typeface="Alexandria SemiBold" pitchFamily="2" charset="-78"/>
              <a:buChar char="‐"/>
            </a:pPr>
            <a:r>
              <a:rPr lang="ar-SA" dirty="0" smtClean="0">
                <a:latin typeface="Alexandria SemiBold" pitchFamily="2" charset="-78"/>
                <a:cs typeface="Alexandria SemiBold" pitchFamily="2" charset="-78"/>
              </a:rPr>
              <a:t>لا أحد يعتمد الهمزة على نبرة (مثل كلمة مسئول) سوى في مصر وهي صحيحة، وكثير من الدول العربية تعتمد الهمزة على الواو (مثل: "مسؤول")، وهي صحيحة أيضاً.</a:t>
            </a:r>
          </a:p>
          <a:p>
            <a:pPr marL="174625" algn="r" rtl="1">
              <a:lnSpc>
                <a:spcPct val="150000"/>
              </a:lnSpc>
            </a:pPr>
            <a:endParaRPr lang="ar-SA" sz="1100" dirty="0">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  </a:t>
            </a:r>
            <a:r>
              <a:rPr lang="ar-SA" sz="2000" dirty="0" smtClean="0">
                <a:solidFill>
                  <a:schemeClr val="accent1">
                    <a:lumMod val="75000"/>
                  </a:schemeClr>
                </a:solidFill>
                <a:latin typeface="Alexandria SemiBold" pitchFamily="2" charset="-78"/>
                <a:cs typeface="Alexandria SemiBold" pitchFamily="2" charset="-78"/>
              </a:rPr>
              <a:t>تُعد مراحل الكتابة ـــ في مجملها ـــ مراحل متكاملة </a:t>
            </a:r>
            <a:r>
              <a:rPr lang="ar-SA" sz="2000" dirty="0">
                <a:solidFill>
                  <a:schemeClr val="accent1">
                    <a:lumMod val="75000"/>
                  </a:schemeClr>
                </a:solidFill>
                <a:latin typeface="Alexandria SemiBold" pitchFamily="2" charset="-78"/>
                <a:cs typeface="Alexandria SemiBold" pitchFamily="2" charset="-78"/>
              </a:rPr>
              <a:t>وضرورية لإنتاج محتوى موثوق ودقيق يُلبي احتياجات القراء.</a:t>
            </a:r>
          </a:p>
          <a:p>
            <a:pPr marL="174625" algn="r" rtl="1">
              <a:lnSpc>
                <a:spcPct val="150000"/>
              </a:lnSpc>
            </a:pPr>
            <a:endParaRPr lang="ar-SA" sz="2000" dirty="0" smtClean="0">
              <a:solidFill>
                <a:schemeClr val="accent1">
                  <a:lumMod val="75000"/>
                </a:schemeClr>
              </a:solidFill>
              <a:latin typeface="Alexandria SemiBold" pitchFamily="2" charset="-78"/>
              <a:cs typeface="Alexandria Semi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2192302" y="1072391"/>
            <a:ext cx="2867349"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مراحل كتابة المقال</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1499" t="1767" r="62414" b="55136"/>
          <a:stretch/>
        </p:blipFill>
        <p:spPr>
          <a:xfrm>
            <a:off x="263235" y="2418610"/>
            <a:ext cx="2992583" cy="2905593"/>
          </a:xfrm>
          <a:prstGeom prst="rect">
            <a:avLst/>
          </a:prstGeom>
        </p:spPr>
      </p:pic>
    </p:spTree>
    <p:extLst>
      <p:ext uri="{BB962C8B-B14F-4D97-AF65-F5344CB8AC3E}">
        <p14:creationId xmlns:p14="http://schemas.microsoft.com/office/powerpoint/2010/main" val="322557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52433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1124" y="1817473"/>
            <a:ext cx="10376644" cy="4201150"/>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a:solidFill>
                  <a:srgbClr val="C00000"/>
                </a:solidFill>
                <a:latin typeface="Alexandria SemiBold" pitchFamily="2" charset="-78"/>
                <a:ea typeface="Calibri" panose="020F0502020204030204" pitchFamily="34" charset="0"/>
                <a:cs typeface="Alexandria SemiBold" pitchFamily="2" charset="-78"/>
              </a:rPr>
              <a:t>:</a:t>
            </a:r>
            <a:endParaRPr lang="ar-SA" dirty="0" smtClean="0">
              <a:latin typeface="Alexandria Medium" pitchFamily="2" charset="-78"/>
              <a:cs typeface="Alexandria Medium" pitchFamily="2" charset="-78"/>
            </a:endParaRPr>
          </a:p>
          <a:p>
            <a:pPr algn="r" rtl="1">
              <a:lnSpc>
                <a:spcPct val="150000"/>
              </a:lnSpc>
            </a:pPr>
            <a:r>
              <a:rPr lang="ar-SA" sz="2000" dirty="0" smtClean="0">
                <a:latin typeface="Alexandria SemiBold" pitchFamily="2" charset="-78"/>
                <a:cs typeface="Alexandria SemiBold" pitchFamily="2" charset="-78"/>
              </a:rPr>
              <a:t>    لخص روي بيتر </a:t>
            </a:r>
            <a:r>
              <a:rPr lang="ar-SA" sz="2000" dirty="0">
                <a:latin typeface="Alexandria SemiBold" pitchFamily="2" charset="-78"/>
                <a:cs typeface="Alexandria SemiBold" pitchFamily="2" charset="-78"/>
              </a:rPr>
              <a:t>كلارك </a:t>
            </a:r>
            <a:r>
              <a:rPr lang="en-US" sz="2000" dirty="0">
                <a:latin typeface="Alexandria SemiBold" pitchFamily="2" charset="-78"/>
                <a:cs typeface="Alexandria SemiBold" pitchFamily="2" charset="-78"/>
              </a:rPr>
              <a:t>Peter Clark</a:t>
            </a:r>
            <a:r>
              <a:rPr lang="ar-SA" sz="2000" dirty="0">
                <a:latin typeface="Alexandria SemiBold" pitchFamily="2" charset="-78"/>
                <a:cs typeface="Alexandria SemiBold" pitchFamily="2" charset="-78"/>
              </a:rPr>
              <a:t> </a:t>
            </a:r>
            <a:r>
              <a:rPr lang="en-US" sz="2000" dirty="0" smtClean="0">
                <a:latin typeface="Alexandria SemiBold" pitchFamily="2" charset="-78"/>
                <a:cs typeface="Alexandria SemiBold" pitchFamily="2" charset="-78"/>
              </a:rPr>
              <a:t>Roy</a:t>
            </a:r>
            <a:r>
              <a:rPr lang="ar-SA" sz="2000" dirty="0" smtClean="0">
                <a:latin typeface="Alexandria SemiBold" pitchFamily="2" charset="-78"/>
                <a:cs typeface="Alexandria SemiBold" pitchFamily="2" charset="-78"/>
              </a:rPr>
              <a:t> السمات </a:t>
            </a:r>
            <a:r>
              <a:rPr lang="ar-SA" sz="2000" dirty="0">
                <a:latin typeface="Alexandria SemiBold" pitchFamily="2" charset="-78"/>
                <a:cs typeface="Alexandria SemiBold" pitchFamily="2" charset="-78"/>
              </a:rPr>
              <a:t>المميزة للكاتب الجيد</a:t>
            </a:r>
            <a:r>
              <a:rPr lang="ar-SA" sz="2000" dirty="0" smtClean="0">
                <a:latin typeface="Alexandria SemiBold" pitchFamily="2" charset="-78"/>
                <a:cs typeface="Alexandria SemiBold" pitchFamily="2" charset="-78"/>
              </a:rPr>
              <a:t>: يجب أن يمتلك القدرة على تحليل </a:t>
            </a:r>
            <a:r>
              <a:rPr lang="ar-SA" sz="2000" dirty="0">
                <a:latin typeface="Alexandria SemiBold" pitchFamily="2" charset="-78"/>
                <a:cs typeface="Alexandria SemiBold" pitchFamily="2" charset="-78"/>
              </a:rPr>
              <a:t>ونقد الأحداث بشكل عميق </a:t>
            </a:r>
            <a:r>
              <a:rPr lang="ar-SA" sz="2000" dirty="0" smtClean="0">
                <a:latin typeface="Alexandria SemiBold" pitchFamily="2" charset="-78"/>
                <a:cs typeface="Alexandria SemiBold" pitchFamily="2" charset="-78"/>
              </a:rPr>
              <a:t>ومنطقي، واتقان </a:t>
            </a:r>
            <a:r>
              <a:rPr lang="ar-SA" sz="2000" dirty="0">
                <a:latin typeface="Alexandria SemiBold" pitchFamily="2" charset="-78"/>
                <a:cs typeface="Alexandria SemiBold" pitchFamily="2" charset="-78"/>
              </a:rPr>
              <a:t>الأسلوب اللغوي والإبداعي في </a:t>
            </a:r>
            <a:r>
              <a:rPr lang="ar-SA" sz="2000" dirty="0" smtClean="0">
                <a:latin typeface="Alexandria SemiBold" pitchFamily="2" charset="-78"/>
                <a:cs typeface="Alexandria SemiBold" pitchFamily="2" charset="-78"/>
              </a:rPr>
              <a:t>التعبير مع </a:t>
            </a:r>
            <a:r>
              <a:rPr lang="ar-SA" sz="2000" dirty="0">
                <a:latin typeface="Alexandria SemiBold" pitchFamily="2" charset="-78"/>
                <a:cs typeface="Alexandria SemiBold" pitchFamily="2" charset="-78"/>
              </a:rPr>
              <a:t>اختيار الألفاظ والصياغة </a:t>
            </a:r>
            <a:r>
              <a:rPr lang="ar-SA" sz="2000" dirty="0" smtClean="0">
                <a:latin typeface="Alexandria SemiBold" pitchFamily="2" charset="-78"/>
                <a:cs typeface="Alexandria SemiBold" pitchFamily="2" charset="-78"/>
              </a:rPr>
              <a:t>بعناية، والقدرة </a:t>
            </a:r>
            <a:r>
              <a:rPr lang="ar-SA" sz="2000" dirty="0">
                <a:latin typeface="Alexandria SemiBold" pitchFamily="2" charset="-78"/>
                <a:cs typeface="Alexandria SemiBold" pitchFamily="2" charset="-78"/>
              </a:rPr>
              <a:t>على </a:t>
            </a:r>
            <a:r>
              <a:rPr lang="ar-SA" sz="2000" dirty="0" smtClean="0">
                <a:latin typeface="Alexandria SemiBold" pitchFamily="2" charset="-78"/>
                <a:cs typeface="Alexandria SemiBold" pitchFamily="2" charset="-78"/>
              </a:rPr>
              <a:t>جذب </a:t>
            </a:r>
            <a:r>
              <a:rPr lang="ar-SA" sz="2000" dirty="0">
                <a:latin typeface="Alexandria SemiBold" pitchFamily="2" charset="-78"/>
                <a:cs typeface="Alexandria SemiBold" pitchFamily="2" charset="-78"/>
              </a:rPr>
              <a:t>انتباه القراء وإثارة اهتمامهم </a:t>
            </a:r>
            <a:r>
              <a:rPr lang="ar-SA" sz="2000" dirty="0" smtClean="0">
                <a:latin typeface="Alexandria SemiBold" pitchFamily="2" charset="-78"/>
                <a:cs typeface="Alexandria SemiBold" pitchFamily="2" charset="-78"/>
              </a:rPr>
              <a:t>بالموضوع. وأن يمتلك </a:t>
            </a:r>
            <a:r>
              <a:rPr lang="ar-SA" sz="2000" dirty="0">
                <a:latin typeface="Alexandria SemiBold" pitchFamily="2" charset="-78"/>
                <a:cs typeface="Alexandria SemiBold" pitchFamily="2" charset="-78"/>
              </a:rPr>
              <a:t>الحس الصحفي </a:t>
            </a:r>
            <a:r>
              <a:rPr lang="ar-SA" sz="2000" dirty="0" smtClean="0">
                <a:latin typeface="Alexandria SemiBold" pitchFamily="2" charset="-78"/>
                <a:cs typeface="Alexandria SemiBold" pitchFamily="2" charset="-78"/>
              </a:rPr>
              <a:t>والثقافي</a:t>
            </a:r>
            <a:r>
              <a:rPr lang="ar-SA" sz="2000" dirty="0">
                <a:latin typeface="Alexandria SemiBold" pitchFamily="2" charset="-78"/>
                <a:cs typeface="Alexandria SemiBold" pitchFamily="2" charset="-78"/>
              </a:rPr>
              <a:t>.</a:t>
            </a:r>
          </a:p>
          <a:p>
            <a:pPr algn="r" rtl="1">
              <a:lnSpc>
                <a:spcPct val="150000"/>
              </a:lnSpc>
            </a:pPr>
            <a:r>
              <a:rPr lang="ar-SA" sz="2000" dirty="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 ف</a:t>
            </a:r>
            <a:r>
              <a:rPr lang="ar-SA" sz="2000" dirty="0" smtClean="0">
                <a:latin typeface="Alexandria SemiBold" pitchFamily="2" charset="-78"/>
                <a:cs typeface="Alexandria SemiBold" pitchFamily="2" charset="-78"/>
              </a:rPr>
              <a:t>الكاتب </a:t>
            </a:r>
            <a:r>
              <a:rPr lang="ar-SA" sz="2000" dirty="0">
                <a:latin typeface="Alexandria SemiBold" pitchFamily="2" charset="-78"/>
                <a:cs typeface="Alexandria SemiBold" pitchFamily="2" charset="-78"/>
              </a:rPr>
              <a:t>الجيد </a:t>
            </a:r>
            <a:r>
              <a:rPr lang="ar-SA" sz="2000" dirty="0" smtClean="0">
                <a:latin typeface="Alexandria SemiBold" pitchFamily="2" charset="-78"/>
                <a:cs typeface="Alexandria SemiBold" pitchFamily="2" charset="-78"/>
              </a:rPr>
              <a:t>جريء في كتاباته لا </a:t>
            </a:r>
            <a:r>
              <a:rPr lang="ar-SA" sz="2000" dirty="0">
                <a:latin typeface="Alexandria SemiBold" pitchFamily="2" charset="-78"/>
                <a:cs typeface="Alexandria SemiBold" pitchFamily="2" charset="-78"/>
              </a:rPr>
              <a:t>يتقيد بالرسميات </a:t>
            </a:r>
            <a:r>
              <a:rPr lang="ar-SA" sz="2000" dirty="0" smtClean="0">
                <a:latin typeface="Alexandria SemiBold" pitchFamily="2" charset="-78"/>
                <a:cs typeface="Alexandria SemiBold" pitchFamily="2" charset="-78"/>
              </a:rPr>
              <a:t>فدائما </a:t>
            </a:r>
            <a:r>
              <a:rPr lang="ar-SA" sz="2000" dirty="0">
                <a:latin typeface="Alexandria SemiBold" pitchFamily="2" charset="-78"/>
                <a:cs typeface="Alexandria SemiBold" pitchFamily="2" charset="-78"/>
              </a:rPr>
              <a:t>يسعى إلى ابتكار ما هو </a:t>
            </a:r>
            <a:r>
              <a:rPr lang="ar-SA" sz="2000" dirty="0" smtClean="0">
                <a:latin typeface="Alexandria SemiBold" pitchFamily="2" charset="-78"/>
                <a:cs typeface="Alexandria SemiBold" pitchFamily="2" charset="-78"/>
              </a:rPr>
              <a:t>جديد؛ لذلك دائماً </a:t>
            </a:r>
            <a:r>
              <a:rPr lang="ar-SA" sz="2000" dirty="0">
                <a:latin typeface="Alexandria SemiBold" pitchFamily="2" charset="-78"/>
                <a:cs typeface="Alexandria SemiBold" pitchFamily="2" charset="-78"/>
              </a:rPr>
              <a:t>ما </a:t>
            </a:r>
            <a:r>
              <a:rPr lang="ar-SA" sz="2000" dirty="0" smtClean="0">
                <a:latin typeface="Alexandria SemiBold" pitchFamily="2" charset="-78"/>
                <a:cs typeface="Alexandria SemiBold" pitchFamily="2" charset="-78"/>
              </a:rPr>
              <a:t>يكون </a:t>
            </a:r>
            <a:r>
              <a:rPr lang="ar-SA" sz="2000" dirty="0">
                <a:latin typeface="Alexandria SemiBold" pitchFamily="2" charset="-78"/>
                <a:cs typeface="Alexandria SemiBold" pitchFamily="2" charset="-78"/>
              </a:rPr>
              <a:t>منغمساً في </a:t>
            </a:r>
            <a:r>
              <a:rPr lang="ar-SA" sz="2000" dirty="0" smtClean="0">
                <a:latin typeface="Alexandria SemiBold" pitchFamily="2" charset="-78"/>
                <a:cs typeface="Alexandria SemiBold" pitchFamily="2" charset="-78"/>
              </a:rPr>
              <a:t>الموضوع الذي يكتبه، فيكون مُسيطر على </a:t>
            </a:r>
            <a:r>
              <a:rPr lang="ar-SA" sz="2000" dirty="0">
                <a:latin typeface="Alexandria SemiBold" pitchFamily="2" charset="-78"/>
                <a:cs typeface="Alexandria SemiBold" pitchFamily="2" charset="-78"/>
              </a:rPr>
              <a:t>وجدانه وتفكيره، فهو يخطط </a:t>
            </a:r>
            <a:r>
              <a:rPr lang="ar-SA" sz="2000" dirty="0" smtClean="0">
                <a:latin typeface="Alexandria SemiBold" pitchFamily="2" charset="-78"/>
                <a:cs typeface="Alexandria SemiBold" pitchFamily="2" charset="-78"/>
              </a:rPr>
              <a:t>له </a:t>
            </a:r>
            <a:r>
              <a:rPr lang="ar-SA" sz="2000" dirty="0">
                <a:latin typeface="Alexandria SemiBold" pitchFamily="2" charset="-78"/>
                <a:cs typeface="Alexandria SemiBold" pitchFamily="2" charset="-78"/>
              </a:rPr>
              <a:t>طوال اليوم </a:t>
            </a:r>
            <a:r>
              <a:rPr lang="ar-SA" sz="2000" dirty="0" smtClean="0">
                <a:latin typeface="Alexandria SemiBold" pitchFamily="2" charset="-78"/>
                <a:cs typeface="Alexandria SemiBold" pitchFamily="2" charset="-78"/>
              </a:rPr>
              <a:t>ويناقشه </a:t>
            </a:r>
            <a:r>
              <a:rPr lang="ar-SA" sz="2000" dirty="0">
                <a:latin typeface="Alexandria SemiBold" pitchFamily="2" charset="-78"/>
                <a:cs typeface="Alexandria SemiBold" pitchFamily="2" charset="-78"/>
              </a:rPr>
              <a:t>في ذهنه ومع أشخاص آخرين باحثاً عن أفكار واقتراحات جديدة</a:t>
            </a:r>
            <a:r>
              <a:rPr lang="ar-SA" sz="2000" dirty="0" smtClean="0">
                <a:latin typeface="Alexandria SemiBold" pitchFamily="2" charset="-78"/>
                <a:cs typeface="Alexandria SemiBold" pitchFamily="2" charset="-78"/>
              </a:rPr>
              <a:t>.</a:t>
            </a:r>
            <a:endParaRPr lang="ar-SA" sz="20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423727"/>
            <a:ext cx="10550769" cy="49757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744707" y="641272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4849729" y="620107"/>
            <a:ext cx="22299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خاتمة</a:t>
            </a:r>
            <a:endParaRPr lang="ar-EG" sz="3200" b="1" dirty="0">
              <a:latin typeface="Alexandria SemiBold" pitchFamily="2" charset="-78"/>
              <a:ea typeface="Calibri" panose="020F0502020204030204" pitchFamily="34" charset="0"/>
              <a:cs typeface="Alexandria SemiBold" pitchFamily="2"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936711" y="1718727"/>
            <a:ext cx="10134003" cy="4452501"/>
          </a:xfrm>
          <a:prstGeom prst="rect">
            <a:avLst/>
          </a:prstGeom>
          <a:noFill/>
        </p:spPr>
        <p:txBody>
          <a:bodyPr wrap="square" rtlCol="0">
            <a:spAutoFit/>
          </a:bodyPr>
          <a:lstStyle/>
          <a:p>
            <a:pPr algn="justLow" rtl="1">
              <a:lnSpc>
                <a:spcPct val="150000"/>
              </a:lnSpc>
              <a:spcAft>
                <a:spcPts val="800"/>
              </a:spcAft>
              <a:defRPr/>
            </a:pPr>
            <a:r>
              <a:rPr lang="ar-SA" dirty="0">
                <a:latin typeface="Alexandria Medium" pitchFamily="2" charset="-78"/>
                <a:cs typeface="Alexandria Medium" pitchFamily="2" charset="-78"/>
              </a:rPr>
              <a:t> </a:t>
            </a:r>
            <a:r>
              <a:rPr lang="ar-SA" dirty="0" smtClean="0">
                <a:latin typeface="Alexandria Medium" pitchFamily="2" charset="-78"/>
                <a:cs typeface="Alexandria Medium" pitchFamily="2" charset="-78"/>
              </a:rPr>
              <a:t> </a:t>
            </a:r>
            <a:r>
              <a:rPr lang="ar-SA" sz="2000" dirty="0" smtClean="0">
                <a:latin typeface="Alexandria SemiBold" pitchFamily="2" charset="-78"/>
                <a:cs typeface="Alexandria SemiBold" pitchFamily="2" charset="-78"/>
              </a:rPr>
              <a:t>الكاتب </a:t>
            </a:r>
            <a:r>
              <a:rPr lang="ar-SA" sz="2000" dirty="0">
                <a:latin typeface="Alexandria SemiBold" pitchFamily="2" charset="-78"/>
                <a:cs typeface="Alexandria SemiBold" pitchFamily="2" charset="-78"/>
              </a:rPr>
              <a:t>الجيد يستخدم </a:t>
            </a:r>
            <a:r>
              <a:rPr lang="ar-SA" sz="2000" dirty="0" smtClean="0">
                <a:latin typeface="Alexandria SemiBold" pitchFamily="2" charset="-78"/>
                <a:cs typeface="Alexandria SemiBold" pitchFamily="2" charset="-78"/>
              </a:rPr>
              <a:t>المسودات؛ </a:t>
            </a:r>
            <a:r>
              <a:rPr lang="ar-SA" sz="2000" dirty="0">
                <a:latin typeface="Alexandria SemiBold" pitchFamily="2" charset="-78"/>
                <a:cs typeface="Alexandria SemiBold" pitchFamily="2" charset="-78"/>
              </a:rPr>
              <a:t>فهو يكتب ثم يعيد الكتابة وأحياناً </a:t>
            </a:r>
            <a:r>
              <a:rPr lang="ar-SA" sz="2000" dirty="0" smtClean="0">
                <a:latin typeface="Alexandria SemiBold" pitchFamily="2" charset="-78"/>
                <a:cs typeface="Alexandria SemiBold" pitchFamily="2" charset="-78"/>
              </a:rPr>
              <a:t>ما يبدأ</a:t>
            </a:r>
          </a:p>
          <a:p>
            <a:pPr algn="justLow" rtl="1">
              <a:lnSpc>
                <a:spcPct val="150000"/>
              </a:lnSpc>
              <a:spcAft>
                <a:spcPts val="800"/>
              </a:spcAft>
              <a:defRPr/>
            </a:pP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من </a:t>
            </a:r>
            <a:r>
              <a:rPr lang="ar-SA" sz="2000" dirty="0" smtClean="0">
                <a:latin typeface="Alexandria SemiBold" pitchFamily="2" charset="-78"/>
                <a:cs typeface="Alexandria SemiBold" pitchFamily="2" charset="-78"/>
              </a:rPr>
              <a:t>جديد </a:t>
            </a:r>
            <a:r>
              <a:rPr lang="ar-SA" sz="2000" dirty="0">
                <a:latin typeface="Alexandria SemiBold" pitchFamily="2" charset="-78"/>
                <a:cs typeface="Alexandria SemiBold" pitchFamily="2" charset="-78"/>
              </a:rPr>
              <a:t>لإحساسه دائماً أن هناك خطأ </a:t>
            </a:r>
            <a:r>
              <a:rPr lang="ar-SA" sz="2000" dirty="0" smtClean="0">
                <a:latin typeface="Alexandria SemiBold" pitchFamily="2" charset="-78"/>
                <a:cs typeface="Alexandria SemiBold" pitchFamily="2" charset="-78"/>
              </a:rPr>
              <a:t>ما، </a:t>
            </a:r>
            <a:r>
              <a:rPr lang="ar-SA" sz="2000" dirty="0">
                <a:latin typeface="Alexandria SemiBold" pitchFamily="2" charset="-78"/>
                <a:cs typeface="Alexandria SemiBold" pitchFamily="2" charset="-78"/>
              </a:rPr>
              <a:t>وأنه غير راضٍ عن العمل ويطمح إلى الكمال</a:t>
            </a: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فكاتب المقال هو </a:t>
            </a:r>
            <a:r>
              <a:rPr lang="ar-SA" sz="2000" dirty="0" smtClean="0">
                <a:latin typeface="Alexandria SemiBold" pitchFamily="2" charset="-78"/>
                <a:cs typeface="Alexandria SemiBold" pitchFamily="2" charset="-78"/>
              </a:rPr>
              <a:t>صحفي صاحب </a:t>
            </a:r>
            <a:r>
              <a:rPr lang="ar-SA" sz="2000" dirty="0">
                <a:latin typeface="Alexandria SemiBold" pitchFamily="2" charset="-78"/>
                <a:cs typeface="Alexandria SemiBold" pitchFamily="2" charset="-78"/>
              </a:rPr>
              <a:t>فكر وثقافة وتجربة</a:t>
            </a: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وصل إلى المراتب العليا في العمل </a:t>
            </a:r>
            <a:r>
              <a:rPr lang="ar-SA" sz="2000" dirty="0" smtClean="0">
                <a:latin typeface="Alexandria SemiBold" pitchFamily="2" charset="-78"/>
                <a:cs typeface="Alexandria SemiBold" pitchFamily="2" charset="-78"/>
              </a:rPr>
              <a:t>الصحفي. وقد يكون الكاتب الصحفي من الكادر التحريري بالصحيفة أو الموقع أو من خارج الكادر التحريري فقد يكون مسئول بمنصب بالدولة أو متخصص في مجال معين أو مسئول متخصص.</a:t>
            </a:r>
          </a:p>
          <a:p>
            <a:pPr lvl="0" algn="justLow" rtl="1">
              <a:lnSpc>
                <a:spcPct val="150000"/>
              </a:lnSpc>
              <a:spcAft>
                <a:spcPts val="800"/>
              </a:spcAft>
              <a:defRPr/>
            </a:pPr>
            <a:r>
              <a:rPr lang="ar-SA" sz="2000" dirty="0" smtClean="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a:t>
            </a:r>
            <a:r>
              <a:rPr lang="ar-SA" sz="2000" dirty="0" smtClean="0">
                <a:latin typeface="Alexandria SemiBold" pitchFamily="2" charset="-78"/>
                <a:cs typeface="Alexandria SemiBold" pitchFamily="2" charset="-78"/>
              </a:rPr>
              <a:t>الكاتب </a:t>
            </a:r>
            <a:r>
              <a:rPr lang="ar-SA" sz="2000" dirty="0">
                <a:latin typeface="Alexandria SemiBold" pitchFamily="2" charset="-78"/>
                <a:cs typeface="Alexandria SemiBold" pitchFamily="2" charset="-78"/>
              </a:rPr>
              <a:t>الصحفي </a:t>
            </a:r>
            <a:r>
              <a:rPr lang="ar-SA" sz="2000" dirty="0" smtClean="0">
                <a:latin typeface="Alexandria SemiBold" pitchFamily="2" charset="-78"/>
                <a:cs typeface="Alexandria SemiBold" pitchFamily="2" charset="-78"/>
              </a:rPr>
              <a:t>المخضرم </a:t>
            </a:r>
            <a:r>
              <a:rPr lang="ar-SA" sz="2000" dirty="0">
                <a:latin typeface="Alexandria SemiBold" pitchFamily="2" charset="-78"/>
                <a:cs typeface="Alexandria SemiBold" pitchFamily="2" charset="-78"/>
              </a:rPr>
              <a:t>هو الذي مارس الصحافة الخبرية خاصة في وكالات الأنباء، لما تتمتع من حرفة عالية في نشر الأخبار بأقل عدد من الكلمات، لذا فالكاتب الذي مارس كتابة الفنون الصحفية بشكل جيد يستطيع أن يكتب مقالاً قوياً . </a:t>
            </a:r>
          </a:p>
        </p:txBody>
      </p:sp>
      <p:sp>
        <p:nvSpPr>
          <p:cNvPr id="9" name="Rectangle 8">
            <a:extLst>
              <a:ext uri="{FF2B5EF4-FFF2-40B4-BE49-F238E27FC236}">
                <a16:creationId xmlns:a16="http://schemas.microsoft.com/office/drawing/2014/main" id="{3985EAE6-BFA6-766D-A032-077E4DCB399E}"/>
              </a:ext>
            </a:extLst>
          </p:cNvPr>
          <p:cNvSpPr/>
          <p:nvPr/>
        </p:nvSpPr>
        <p:spPr>
          <a:xfrm>
            <a:off x="82432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5E43288-C9C0-B2CA-0970-EB4E627B30CA}"/>
              </a:ext>
            </a:extLst>
          </p:cNvPr>
          <p:cNvSpPr txBox="1"/>
          <p:nvPr/>
        </p:nvSpPr>
        <p:spPr>
          <a:xfrm>
            <a:off x="995703" y="87233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025199"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94640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548546" y="119710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423727"/>
            <a:ext cx="10550769" cy="49757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744707" y="641272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100233" y="698538"/>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خاتمة</a:t>
            </a:r>
            <a:endParaRPr lang="ar-EG" sz="3200" b="1" dirty="0">
              <a:latin typeface="Alexandria SemiBold" pitchFamily="2" charset="-78"/>
              <a:ea typeface="Calibri" panose="020F0502020204030204" pitchFamily="34" charset="0"/>
              <a:cs typeface="Alexandria SemiBold" pitchFamily="2"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824324" y="1881347"/>
            <a:ext cx="10104232" cy="4555093"/>
          </a:xfrm>
          <a:prstGeom prst="rect">
            <a:avLst/>
          </a:prstGeom>
          <a:noFill/>
        </p:spPr>
        <p:txBody>
          <a:bodyPr wrap="square" rtlCol="0">
            <a:spAutoFit/>
          </a:bodyPr>
          <a:lstStyle/>
          <a:p>
            <a:pPr algn="r">
              <a:lnSpc>
                <a:spcPct val="150000"/>
              </a:lnSpc>
            </a:pPr>
            <a:r>
              <a:rPr lang="ar-SA" sz="2000" b="1" dirty="0" smtClean="0">
                <a:latin typeface="Alexandria SemiBold" pitchFamily="2" charset="-78"/>
                <a:ea typeface="Calibri" panose="020F0502020204030204" pitchFamily="34" charset="0"/>
                <a:cs typeface="Alexandria SemiBold" pitchFamily="2" charset="-78"/>
              </a:rPr>
              <a:t>    </a:t>
            </a:r>
            <a:r>
              <a:rPr lang="ar-SA" sz="2000" b="1" dirty="0" smtClean="0">
                <a:latin typeface="Alexandria SemiBold" pitchFamily="2" charset="-78"/>
                <a:ea typeface="Calibri" panose="020F0502020204030204" pitchFamily="34" charset="0"/>
                <a:cs typeface="Alexandria SemiBold" pitchFamily="2" charset="-78"/>
              </a:rPr>
              <a:t>موهبة </a:t>
            </a:r>
            <a:r>
              <a:rPr lang="ar-SA" sz="2000" b="1" dirty="0" smtClean="0">
                <a:latin typeface="Alexandria SemiBold" pitchFamily="2" charset="-78"/>
                <a:ea typeface="Calibri" panose="020F0502020204030204" pitchFamily="34" charset="0"/>
                <a:cs typeface="Alexandria SemiBold" pitchFamily="2" charset="-78"/>
              </a:rPr>
              <a:t>ا</a:t>
            </a:r>
            <a:r>
              <a:rPr lang="ar-SA" sz="2000" b="1" dirty="0" smtClean="0">
                <a:latin typeface="Alexandria SemiBold" pitchFamily="2" charset="-78"/>
                <a:ea typeface="Calibri" panose="020F0502020204030204" pitchFamily="34" charset="0"/>
                <a:cs typeface="Alexandria SemiBold" pitchFamily="2" charset="-78"/>
              </a:rPr>
              <a:t>لكاتب </a:t>
            </a:r>
            <a:r>
              <a:rPr lang="ar-SA" sz="2000" b="1" dirty="0">
                <a:latin typeface="Alexandria SemiBold" pitchFamily="2" charset="-78"/>
                <a:ea typeface="Calibri" panose="020F0502020204030204" pitchFamily="34" charset="0"/>
                <a:cs typeface="Alexandria SemiBold" pitchFamily="2" charset="-78"/>
              </a:rPr>
              <a:t>هي التي تجعله قادراً على الكتابة الإبداعية بأسلوب مميز عن غيره من </a:t>
            </a:r>
            <a:r>
              <a:rPr lang="ar-SA" sz="2000" b="1" dirty="0" smtClean="0">
                <a:latin typeface="Alexandria SemiBold" pitchFamily="2" charset="-78"/>
                <a:ea typeface="Calibri" panose="020F0502020204030204" pitchFamily="34" charset="0"/>
                <a:cs typeface="Alexandria SemiBold" pitchFamily="2" charset="-78"/>
              </a:rPr>
              <a:t>الكُتاب، </a:t>
            </a:r>
            <a:r>
              <a:rPr lang="ar-SA" sz="2000" b="1" dirty="0">
                <a:latin typeface="Alexandria SemiBold" pitchFamily="2" charset="-78"/>
                <a:ea typeface="Calibri" panose="020F0502020204030204" pitchFamily="34" charset="0"/>
                <a:cs typeface="Alexandria SemiBold" pitchFamily="2" charset="-78"/>
              </a:rPr>
              <a:t>حتى أن القاريء يتعرف على هوية الكاتب من خلال أسلوب كتاباته حتى لو لم يكن نشر عمل مقترناً باسمه. </a:t>
            </a:r>
            <a:r>
              <a:rPr lang="ar-SA" sz="2000" b="1" dirty="0" smtClean="0">
                <a:latin typeface="Alexandria SemiBold" pitchFamily="2" charset="-78"/>
                <a:ea typeface="Calibri" panose="020F0502020204030204" pitchFamily="34" charset="0"/>
                <a:cs typeface="Alexandria SemiBold" pitchFamily="2" charset="-78"/>
              </a:rPr>
              <a:t>فكلما كان الكاتب يمتلك قدرات ومهارات ، ليس فقط في موضوع الكتابة فقط ، إنما في دقة وصدق المعلومات ، كلما كانت المعلومات التي يتضمنها المقال على درجة عالية من الثقة .</a:t>
            </a:r>
            <a:endParaRPr lang="en-US" sz="2000" b="1" dirty="0">
              <a:latin typeface="Alexandria SemiBold" pitchFamily="2" charset="-78"/>
              <a:ea typeface="Calibri" panose="020F0502020204030204" pitchFamily="34" charset="0"/>
              <a:cs typeface="Alexandria SemiBold" pitchFamily="2" charset="-78"/>
            </a:endParaRPr>
          </a:p>
          <a:p>
            <a:pPr algn="r"/>
            <a:r>
              <a:rPr lang="ar-SA" sz="2000" b="1" dirty="0" smtClean="0">
                <a:latin typeface="Alexandria SemiBold" pitchFamily="2" charset="-78"/>
                <a:ea typeface="Calibri" panose="020F0502020204030204" pitchFamily="34" charset="0"/>
                <a:cs typeface="Alexandria SemiBold" pitchFamily="2" charset="-78"/>
              </a:rPr>
              <a:t>  </a:t>
            </a:r>
            <a:endParaRPr lang="en-US" sz="1600" b="1" dirty="0" smtClean="0">
              <a:latin typeface="Alexandria SemiBold" pitchFamily="2" charset="-78"/>
              <a:ea typeface="Calibri" panose="020F0502020204030204" pitchFamily="34" charset="0"/>
              <a:cs typeface="Alexandria SemiBold" pitchFamily="2" charset="-78"/>
            </a:endParaRPr>
          </a:p>
          <a:p>
            <a:pPr algn="r">
              <a:lnSpc>
                <a:spcPct val="150000"/>
              </a:lnSpc>
            </a:pPr>
            <a:r>
              <a:rPr lang="ar-SA" sz="2000" b="1" dirty="0" smtClean="0">
                <a:latin typeface="Alexandria SemiBold" pitchFamily="2" charset="-78"/>
                <a:ea typeface="Calibri" panose="020F0502020204030204" pitchFamily="34" charset="0"/>
                <a:cs typeface="Alexandria SemiBold" pitchFamily="2" charset="-78"/>
              </a:rPr>
              <a:t>  </a:t>
            </a:r>
            <a:r>
              <a:rPr lang="ar-SA" sz="2000" b="1" dirty="0" smtClean="0">
                <a:latin typeface="Alexandria SemiBold" pitchFamily="2" charset="-78"/>
                <a:ea typeface="Calibri" panose="020F0502020204030204" pitchFamily="34" charset="0"/>
                <a:cs typeface="Alexandria SemiBold" pitchFamily="2" charset="-78"/>
              </a:rPr>
              <a:t>وباعتبار </a:t>
            </a:r>
            <a:r>
              <a:rPr lang="ar-SA" sz="2000" b="1" dirty="0">
                <a:latin typeface="Alexandria SemiBold" pitchFamily="2" charset="-78"/>
                <a:ea typeface="Calibri" panose="020F0502020204030204" pitchFamily="34" charset="0"/>
                <a:cs typeface="Alexandria SemiBold" pitchFamily="2" charset="-78"/>
              </a:rPr>
              <a:t>أن كُتاب المقال لهم خبرة كبيرة في مجال الصحافة؛ فإن التزامهم بالمعايير الأخلاقية والمهنية يصبح أكثر أهمية، لما لهم من </a:t>
            </a:r>
            <a:r>
              <a:rPr lang="ar-SA" sz="2000" b="1" dirty="0" smtClean="0">
                <a:latin typeface="Alexandria SemiBold" pitchFamily="2" charset="-78"/>
                <a:ea typeface="Calibri" panose="020F0502020204030204" pitchFamily="34" charset="0"/>
                <a:cs typeface="Alexandria SemiBold" pitchFamily="2" charset="-78"/>
              </a:rPr>
              <a:t>دورٍ </a:t>
            </a:r>
            <a:r>
              <a:rPr lang="ar-SA" sz="2000" b="1" dirty="0">
                <a:latin typeface="Alexandria SemiBold" pitchFamily="2" charset="-78"/>
                <a:ea typeface="Calibri" panose="020F0502020204030204" pitchFamily="34" charset="0"/>
                <a:cs typeface="Alexandria SemiBold" pitchFamily="2" charset="-78"/>
              </a:rPr>
              <a:t>قيادي في تعزيز النزاهة الإعلامية حيث يُنظر لهم كقدوة أخلاقية للصحفيين المُبتدئين. وذلك لضمان مصداقية المحتوى وتأثيره في تنوير الرأي العام</a:t>
            </a:r>
            <a:r>
              <a:rPr lang="ar-SA" sz="2000" b="1" dirty="0" smtClean="0">
                <a:latin typeface="Alexandria SemiBold" pitchFamily="2" charset="-78"/>
                <a:ea typeface="Calibri" panose="020F0502020204030204" pitchFamily="34" charset="0"/>
                <a:cs typeface="Alexandria SemiBold" pitchFamily="2" charset="-78"/>
              </a:rPr>
              <a:t>.</a:t>
            </a:r>
            <a:endParaRPr lang="en-US" sz="2000" b="1" dirty="0">
              <a:latin typeface="Alexandria SemiBold" pitchFamily="2" charset="-78"/>
              <a:ea typeface="Calibri" panose="020F0502020204030204" pitchFamily="34" charset="0"/>
              <a:cs typeface="Alexandria SemiBold" pitchFamily="2" charset="-78"/>
            </a:endParaRPr>
          </a:p>
        </p:txBody>
      </p:sp>
      <p:sp>
        <p:nvSpPr>
          <p:cNvPr id="9" name="Rectangle 8">
            <a:extLst>
              <a:ext uri="{FF2B5EF4-FFF2-40B4-BE49-F238E27FC236}">
                <a16:creationId xmlns:a16="http://schemas.microsoft.com/office/drawing/2014/main" id="{3985EAE6-BFA6-766D-A032-077E4DCB399E}"/>
              </a:ext>
            </a:extLst>
          </p:cNvPr>
          <p:cNvSpPr/>
          <p:nvPr/>
        </p:nvSpPr>
        <p:spPr>
          <a:xfrm>
            <a:off x="82432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5E43288-C9C0-B2CA-0970-EB4E627B30CA}"/>
              </a:ext>
            </a:extLst>
          </p:cNvPr>
          <p:cNvSpPr txBox="1"/>
          <p:nvPr/>
        </p:nvSpPr>
        <p:spPr>
          <a:xfrm>
            <a:off x="995703" y="87233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025199"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marR="0" lvl="0" indent="-3429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والمراجع:</a:t>
            </a:r>
          </a:p>
          <a:p>
            <a:pPr marL="342900" indent="-342900" algn="r" rtl="1">
              <a:lnSpc>
                <a:spcPct val="150000"/>
              </a:lnSpc>
              <a:spcAft>
                <a:spcPts val="800"/>
              </a:spcAft>
              <a:buFont typeface="+mj-lt"/>
              <a:buAutoNum type="arabicPeriod"/>
              <a:defRPr/>
            </a:pPr>
            <a:r>
              <a:rPr lang="ar-SA" dirty="0" smtClean="0">
                <a:solidFill>
                  <a:schemeClr val="tx1"/>
                </a:solidFill>
                <a:latin typeface="Alexandria SemiBold" pitchFamily="2" charset="-78"/>
                <a:cs typeface="Alexandria SemiBold" pitchFamily="2" charset="-78"/>
              </a:rPr>
              <a:t>سليمان موسى فضال، </a:t>
            </a:r>
            <a:r>
              <a:rPr lang="ar-SA" dirty="0">
                <a:solidFill>
                  <a:schemeClr val="tx1"/>
                </a:solidFill>
                <a:latin typeface="Alexandria SemiBold" pitchFamily="2" charset="-78"/>
                <a:cs typeface="Alexandria SemiBold" pitchFamily="2" charset="-78"/>
              </a:rPr>
              <a:t>فالمقال الصحفي، عمان: دار أسامة للنشر والتوزيع، ط1، 2015.</a:t>
            </a:r>
          </a:p>
          <a:p>
            <a:pPr rtl="1">
              <a:lnSpc>
                <a:spcPct val="150000"/>
              </a:lnSpc>
              <a:spcAft>
                <a:spcPts val="800"/>
              </a:spcAft>
            </a:pPr>
            <a:r>
              <a:rPr lang="en-US" dirty="0">
                <a:solidFill>
                  <a:schemeClr val="tx1"/>
                </a:solidFill>
                <a:latin typeface="Alexandria SemiBold" pitchFamily="2" charset="-78"/>
                <a:cs typeface="Alexandria SemiBold" pitchFamily="2" charset="-78"/>
              </a:rPr>
              <a:t>2. Roy Peter Clark, How to write a good story in 800 words or less, Poynter Institute,  </a:t>
            </a:r>
          </a:p>
          <a:p>
            <a:pPr rtl="1">
              <a:lnSpc>
                <a:spcPct val="150000"/>
              </a:lnSpc>
              <a:spcAft>
                <a:spcPts val="800"/>
              </a:spcAft>
            </a:pPr>
            <a:r>
              <a:rPr lang="en-US" dirty="0">
                <a:solidFill>
                  <a:schemeClr val="tx1"/>
                </a:solidFill>
                <a:latin typeface="Alexandria SemiBold" pitchFamily="2" charset="-78"/>
                <a:cs typeface="Alexandria SemiBold" pitchFamily="2" charset="-78"/>
              </a:rPr>
              <a:t>     Jan. 3, 2024. Available at: </a:t>
            </a:r>
            <a:r>
              <a:rPr lang="en-US" dirty="0">
                <a:solidFill>
                  <a:schemeClr val="tx1"/>
                </a:solidFill>
                <a:latin typeface="Alexandria SemiBold" pitchFamily="2" charset="-78"/>
                <a:cs typeface="Alexandria SemiBold" pitchFamily="2" charset="-78"/>
                <a:hlinkClick r:id="rId2"/>
              </a:rPr>
              <a:t>www.poynter.org</a:t>
            </a:r>
            <a:r>
              <a:rPr lang="en-US" dirty="0">
                <a:solidFill>
                  <a:schemeClr val="tx1"/>
                </a:solidFill>
                <a:latin typeface="Alexandria SemiBold" pitchFamily="2" charset="-78"/>
                <a:cs typeface="Alexandria SemiBold" pitchFamily="2" charset="-78"/>
              </a:rPr>
              <a:t> </a:t>
            </a:r>
          </a:p>
          <a:p>
            <a:pPr rtl="1">
              <a:lnSpc>
                <a:spcPct val="150000"/>
              </a:lnSpc>
              <a:spcAft>
                <a:spcPts val="800"/>
              </a:spcAft>
            </a:pPr>
            <a:r>
              <a:rPr lang="en-US" dirty="0">
                <a:solidFill>
                  <a:schemeClr val="tx1"/>
                </a:solidFill>
                <a:latin typeface="Alexandria SemiBold" pitchFamily="2" charset="-78"/>
                <a:cs typeface="Alexandria SemiBold" pitchFamily="2" charset="-78"/>
              </a:rPr>
              <a:t>3. Brain </a:t>
            </a:r>
            <a:r>
              <a:rPr lang="en-US" dirty="0" err="1">
                <a:solidFill>
                  <a:schemeClr val="tx1"/>
                </a:solidFill>
                <a:latin typeface="Alexandria SemiBold" pitchFamily="2" charset="-78"/>
                <a:cs typeface="Alexandria SemiBold" pitchFamily="2" charset="-78"/>
              </a:rPr>
              <a:t>Corroll</a:t>
            </a:r>
            <a:r>
              <a:rPr lang="en-US" dirty="0">
                <a:solidFill>
                  <a:schemeClr val="tx1"/>
                </a:solidFill>
                <a:latin typeface="Alexandria SemiBold" pitchFamily="2" charset="-78"/>
                <a:cs typeface="Alexandria SemiBold" pitchFamily="2" charset="-78"/>
              </a:rPr>
              <a:t>, Writing For Digital Media, 2</a:t>
            </a:r>
            <a:r>
              <a:rPr lang="en-US" baseline="30000" dirty="0">
                <a:solidFill>
                  <a:schemeClr val="tx1"/>
                </a:solidFill>
                <a:latin typeface="Alexandria SemiBold" pitchFamily="2" charset="-78"/>
                <a:cs typeface="Alexandria SemiBold" pitchFamily="2" charset="-78"/>
              </a:rPr>
              <a:t>st</a:t>
            </a:r>
            <a:r>
              <a:rPr lang="en-US" dirty="0">
                <a:solidFill>
                  <a:schemeClr val="tx1"/>
                </a:solidFill>
                <a:latin typeface="Alexandria SemiBold" pitchFamily="2" charset="-78"/>
                <a:cs typeface="Alexandria SemiBold" pitchFamily="2" charset="-78"/>
              </a:rPr>
              <a:t>.ed. , New York: Routledge, 2020.</a:t>
            </a:r>
            <a:endParaRPr lang="ar-SA" dirty="0">
              <a:solidFill>
                <a:schemeClr val="tx1"/>
              </a:solidFill>
              <a:latin typeface="Alexandria SemiBold" pitchFamily="2" charset="-78"/>
              <a:cs typeface="Alexandria SemiBold" pitchFamily="2" charset="-78"/>
            </a:endParaRPr>
          </a:p>
          <a:p>
            <a:pPr rtl="1">
              <a:spcAft>
                <a:spcPts val="800"/>
              </a:spcAft>
              <a:tabLst>
                <a:tab pos="9434513" algn="l"/>
              </a:tabLst>
            </a:pPr>
            <a:r>
              <a:rPr lang="en-US" dirty="0">
                <a:solidFill>
                  <a:schemeClr val="tx1"/>
                </a:solidFill>
                <a:latin typeface="Alexandria SemiBold" pitchFamily="2" charset="-78"/>
                <a:cs typeface="Alexandria SemiBold" pitchFamily="2" charset="-78"/>
              </a:rPr>
              <a:t>4. Edith </a:t>
            </a:r>
            <a:r>
              <a:rPr lang="en-US" dirty="0" err="1">
                <a:solidFill>
                  <a:schemeClr val="tx1"/>
                </a:solidFill>
                <a:latin typeface="Alexandria SemiBold" pitchFamily="2" charset="-78"/>
                <a:cs typeface="Alexandria SemiBold" pitchFamily="2" charset="-78"/>
              </a:rPr>
              <a:t>Manosevitch</a:t>
            </a:r>
            <a:r>
              <a:rPr lang="en-US" dirty="0">
                <a:solidFill>
                  <a:schemeClr val="tx1"/>
                </a:solidFill>
                <a:latin typeface="Alexandria SemiBold" pitchFamily="2" charset="-78"/>
                <a:cs typeface="Alexandria SemiBold" pitchFamily="2" charset="-78"/>
              </a:rPr>
              <a:t>, Dana Walker, Reader comments to online opinion journalism: A  </a:t>
            </a:r>
          </a:p>
          <a:p>
            <a:pPr rtl="1">
              <a:spcAft>
                <a:spcPts val="800"/>
              </a:spcAft>
              <a:tabLst>
                <a:tab pos="9434513" algn="l"/>
              </a:tabLst>
            </a:pPr>
            <a:r>
              <a:rPr lang="en-US" dirty="0">
                <a:solidFill>
                  <a:schemeClr val="tx1"/>
                </a:solidFill>
                <a:latin typeface="Alexandria SemiBold" pitchFamily="2" charset="-78"/>
                <a:cs typeface="Alexandria SemiBold" pitchFamily="2" charset="-78"/>
              </a:rPr>
              <a:t>      Space of public Deliberation, Paper published at the 10</a:t>
            </a:r>
            <a:r>
              <a:rPr lang="en-US" baseline="30000" dirty="0">
                <a:solidFill>
                  <a:schemeClr val="tx1"/>
                </a:solidFill>
                <a:latin typeface="Alexandria SemiBold" pitchFamily="2" charset="-78"/>
                <a:cs typeface="Alexandria SemiBold" pitchFamily="2" charset="-78"/>
              </a:rPr>
              <a:t>th</a:t>
            </a:r>
            <a:r>
              <a:rPr lang="en-US" dirty="0">
                <a:solidFill>
                  <a:schemeClr val="tx1"/>
                </a:solidFill>
                <a:latin typeface="Alexandria SemiBold" pitchFamily="2" charset="-78"/>
                <a:cs typeface="Alexandria SemiBold" pitchFamily="2" charset="-78"/>
              </a:rPr>
              <a:t> International Symposium </a:t>
            </a:r>
          </a:p>
          <a:p>
            <a:pPr rtl="1">
              <a:spcAft>
                <a:spcPts val="800"/>
              </a:spcAft>
              <a:tabLst>
                <a:tab pos="9434513" algn="l"/>
              </a:tabLst>
            </a:pPr>
            <a:r>
              <a:rPr lang="en-US" dirty="0">
                <a:solidFill>
                  <a:schemeClr val="tx1"/>
                </a:solidFill>
                <a:latin typeface="Alexandria SemiBold" pitchFamily="2" charset="-78"/>
                <a:cs typeface="Alexandria SemiBold" pitchFamily="2" charset="-78"/>
              </a:rPr>
              <a:t>      on online Journalism , TX, April 17-18, 2009.</a:t>
            </a:r>
            <a:endParaRPr lang="ar-EG" dirty="0">
              <a:solidFill>
                <a:schemeClr val="tx1"/>
              </a:solidFill>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dirty="0" smtClean="0">
                <a:solidFill>
                  <a:schemeClr val="tx1"/>
                </a:solidFill>
                <a:latin typeface="Alexandria SemiBold" pitchFamily="2" charset="-78"/>
                <a:cs typeface="Alexandria SemiBold" pitchFamily="2" charset="-78"/>
              </a:rPr>
              <a:t>ن</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40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25302</TotalTime>
  <Words>2896</Words>
  <Application>Microsoft Office PowerPoint</Application>
  <PresentationFormat>Widescreen</PresentationFormat>
  <Paragraphs>316</Paragraphs>
  <Slides>40</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1029</cp:revision>
  <dcterms:created xsi:type="dcterms:W3CDTF">2023-04-29T09:08:23Z</dcterms:created>
  <dcterms:modified xsi:type="dcterms:W3CDTF">2024-06-26T05:13:58Z</dcterms:modified>
</cp:coreProperties>
</file>