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tags/tag1.xml" ContentType="application/vnd.openxmlformats-officedocument.presentationml.tags+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9" r:id="rId1"/>
    <p:sldMasterId id="2147483691" r:id="rId2"/>
  </p:sldMasterIdLst>
  <p:notesMasterIdLst>
    <p:notesMasterId r:id="rId10"/>
  </p:notesMasterIdLst>
  <p:sldIdLst>
    <p:sldId id="553" r:id="rId3"/>
    <p:sldId id="313" r:id="rId4"/>
    <p:sldId id="276" r:id="rId5"/>
    <p:sldId id="306" r:id="rId6"/>
    <p:sldId id="482" r:id="rId7"/>
    <p:sldId id="487" r:id="rId8"/>
    <p:sldId id="554" r:id="rId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553"/>
            <p14:sldId id="313"/>
            <p14:sldId id="276"/>
            <p14:sldId id="306"/>
            <p14:sldId id="482"/>
            <p14:sldId id="487"/>
            <p14:sldId id="554"/>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3738" autoAdjust="0"/>
  </p:normalViewPr>
  <p:slideViewPr>
    <p:cSldViewPr snapToGrid="0">
      <p:cViewPr varScale="1">
        <p:scale>
          <a:sx n="82" d="100"/>
          <a:sy n="82" d="100"/>
        </p:scale>
        <p:origin x="60" y="6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theme" Target="theme/theme1.xml"/><Relationship Id="rId3" Type="http://schemas.openxmlformats.org/officeDocument/2006/relationships/slide" Target="slides/slide1.xml"/><Relationship Id="rId7" Type="http://schemas.openxmlformats.org/officeDocument/2006/relationships/slide" Target="slides/slide5.xml"/><Relationship Id="rId12" Type="http://schemas.openxmlformats.org/officeDocument/2006/relationships/viewProps" Target="viewProps.xml"/><Relationship Id="rId2" Type="http://schemas.openxmlformats.org/officeDocument/2006/relationships/slideMaster" Target="slideMasters/slideMaster2.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presProps" Target="presProps.xml"/><Relationship Id="rId5" Type="http://schemas.openxmlformats.org/officeDocument/2006/relationships/slide" Target="slides/slide3.xml"/><Relationship Id="rId10" Type="http://schemas.openxmlformats.org/officeDocument/2006/relationships/notesMaster" Target="notesMasters/notesMaster1.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5/24/2025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388551640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5/24/2025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
        <p:nvSpPr>
          <p:cNvPr id="7" name="TextBox 6">
            <a:extLst>
              <a:ext uri="{FF2B5EF4-FFF2-40B4-BE49-F238E27FC236}">
                <a16:creationId xmlns:a16="http://schemas.microsoft.com/office/drawing/2014/main" id="{87E14A94-F801-CF10-5E73-00C6B69D5FDD}"/>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tx1"/>
                </a:solidFill>
              </a:rPr>
              <a:t>www.midocean.ae</a:t>
            </a:r>
          </a:p>
        </p:txBody>
      </p:sp>
    </p:spTree>
    <p:extLst>
      <p:ext uri="{BB962C8B-B14F-4D97-AF65-F5344CB8AC3E}">
        <p14:creationId xmlns:p14="http://schemas.microsoft.com/office/powerpoint/2010/main" val="416550774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5/24/2025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
        <p:nvSpPr>
          <p:cNvPr id="7" name="TextBox 6">
            <a:extLst>
              <a:ext uri="{FF2B5EF4-FFF2-40B4-BE49-F238E27FC236}">
                <a16:creationId xmlns:a16="http://schemas.microsoft.com/office/drawing/2014/main" id="{523F18F0-918C-DDF5-98FE-8B0A861DC841}"/>
              </a:ext>
            </a:extLst>
          </p:cNvPr>
          <p:cNvSpPr txBox="1"/>
          <p:nvPr/>
        </p:nvSpPr>
        <p:spPr>
          <a:xfrm>
            <a:off x="4455391" y="6394101"/>
            <a:ext cx="2616200" cy="400110"/>
          </a:xfrm>
          <a:prstGeom prst="rect">
            <a:avLst/>
          </a:prstGeom>
          <a:noFill/>
        </p:spPr>
        <p:txBody>
          <a:bodyPr wrap="square" rtlCol="0">
            <a:spAutoFit/>
          </a:bodyPr>
          <a:lstStyle/>
          <a:p>
            <a:pPr algn="ctr"/>
            <a:r>
              <a:rPr lang="en-US" sz="2000" dirty="0">
                <a:solidFill>
                  <a:schemeClr val="tx1"/>
                </a:solidFill>
              </a:rPr>
              <a:t>www.midocean.ae</a:t>
            </a:r>
          </a:p>
        </p:txBody>
      </p:sp>
    </p:spTree>
    <p:extLst>
      <p:ext uri="{BB962C8B-B14F-4D97-AF65-F5344CB8AC3E}">
        <p14:creationId xmlns:p14="http://schemas.microsoft.com/office/powerpoint/2010/main" val="257048912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5/24/2025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64899117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5/24/2025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70443750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5/24/2025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76041736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5/24/2025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85567264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5/24/2025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6683099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5/24/2025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06027362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5/24/2025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8253338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5/24/2025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07736590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5/24/2025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41739759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r>
              <a:rPr lang="en-US"/>
              <a:t>Click icon to add picture</a:t>
            </a:r>
          </a:p>
        </p:txBody>
      </p:sp>
    </p:spTree>
    <p:extLst>
      <p:ext uri="{BB962C8B-B14F-4D97-AF65-F5344CB8AC3E}">
        <p14:creationId xmlns:p14="http://schemas.microsoft.com/office/powerpoint/2010/main" val="4226295347"/>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a:t>Click icon to add picture</a:t>
            </a:r>
            <a:endParaRPr lang="id-ID"/>
          </a:p>
        </p:txBody>
      </p:sp>
    </p:spTree>
    <p:extLst>
      <p:ext uri="{BB962C8B-B14F-4D97-AF65-F5344CB8AC3E}">
        <p14:creationId xmlns:p14="http://schemas.microsoft.com/office/powerpoint/2010/main" val="379310263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a:t>Click icon to add picture</a:t>
            </a:r>
            <a:endParaRPr lang="id-ID"/>
          </a:p>
        </p:txBody>
      </p:sp>
    </p:spTree>
    <p:extLst>
      <p:ext uri="{BB962C8B-B14F-4D97-AF65-F5344CB8AC3E}">
        <p14:creationId xmlns:p14="http://schemas.microsoft.com/office/powerpoint/2010/main" val="141157952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a:t>Click icon to add picture</a:t>
            </a:r>
            <a:endParaRPr lang="id-ID"/>
          </a:p>
        </p:txBody>
      </p:sp>
    </p:spTree>
    <p:extLst>
      <p:ext uri="{BB962C8B-B14F-4D97-AF65-F5344CB8AC3E}">
        <p14:creationId xmlns:p14="http://schemas.microsoft.com/office/powerpoint/2010/main" val="269302550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r>
              <a:rPr lang="en-US"/>
              <a:t>Click icon to add picture</a:t>
            </a:r>
            <a:endParaRPr lang="id-ID"/>
          </a:p>
        </p:txBody>
      </p:sp>
    </p:spTree>
    <p:extLst>
      <p:ext uri="{BB962C8B-B14F-4D97-AF65-F5344CB8AC3E}">
        <p14:creationId xmlns:p14="http://schemas.microsoft.com/office/powerpoint/2010/main" val="334870742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r>
              <a:rPr lang="en-US"/>
              <a:t>Click icon to add picture</a:t>
            </a:r>
            <a:endParaRPr lang="id-ID"/>
          </a:p>
        </p:txBody>
      </p:sp>
    </p:spTree>
    <p:extLst>
      <p:ext uri="{BB962C8B-B14F-4D97-AF65-F5344CB8AC3E}">
        <p14:creationId xmlns:p14="http://schemas.microsoft.com/office/powerpoint/2010/main" val="253879572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r>
              <a:rPr lang="en-US"/>
              <a:t>Click icon to add picture</a:t>
            </a:r>
            <a:endParaRPr lang="id-ID"/>
          </a:p>
        </p:txBody>
      </p:sp>
    </p:spTree>
    <p:extLst>
      <p:ext uri="{BB962C8B-B14F-4D97-AF65-F5344CB8AC3E}">
        <p14:creationId xmlns:p14="http://schemas.microsoft.com/office/powerpoint/2010/main" val="199421347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9.xml><?xml version="1.0" encoding="utf-8"?>
<p:sldLayout xmlns:a="http://schemas.openxmlformats.org/drawingml/2006/main" xmlns:r="http://schemas.openxmlformats.org/officeDocument/2006/relationships" xmlns:p="http://schemas.openxmlformats.org/presentationml/2006/main">
  <p:cSld name="9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r>
              <a:rPr lang="en-US"/>
              <a:t>Click icon to add picture</a:t>
            </a:r>
          </a:p>
        </p:txBody>
      </p:sp>
    </p:spTree>
    <p:extLst>
      <p:ext uri="{BB962C8B-B14F-4D97-AF65-F5344CB8AC3E}">
        <p14:creationId xmlns:p14="http://schemas.microsoft.com/office/powerpoint/2010/main" val="3645002153"/>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p:cSld name="34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a:t>Click icon to add picture</a:t>
            </a:r>
            <a:endParaRPr lang="id-ID"/>
          </a:p>
        </p:txBody>
      </p:sp>
    </p:spTree>
    <p:extLst>
      <p:ext uri="{BB962C8B-B14F-4D97-AF65-F5344CB8AC3E}">
        <p14:creationId xmlns:p14="http://schemas.microsoft.com/office/powerpoint/2010/main" val="6502434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21.xml><?xml version="1.0" encoding="utf-8"?>
<p:sldLayout xmlns:a="http://schemas.openxmlformats.org/drawingml/2006/main" xmlns:r="http://schemas.openxmlformats.org/officeDocument/2006/relationships" xmlns:p="http://schemas.openxmlformats.org/presentationml/2006/main">
  <p:cSld name="49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r>
              <a:rPr lang="en-US"/>
              <a:t>Click icon to add picture</a:t>
            </a:r>
            <a:endParaRPr lang="id-ID"/>
          </a:p>
        </p:txBody>
      </p:sp>
    </p:spTree>
    <p:extLst>
      <p:ext uri="{BB962C8B-B14F-4D97-AF65-F5344CB8AC3E}">
        <p14:creationId xmlns:p14="http://schemas.microsoft.com/office/powerpoint/2010/main" val="27817375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22.xml><?xml version="1.0" encoding="utf-8"?>
<p:sldLayout xmlns:a="http://schemas.openxmlformats.org/drawingml/2006/main" xmlns:r="http://schemas.openxmlformats.org/officeDocument/2006/relationships" xmlns:p="http://schemas.openxmlformats.org/presentationml/2006/main" userDrawn="1">
  <p:cSld name="10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userDrawn="1">
  <p:cSld name="35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301885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24.xml><?xml version="1.0" encoding="utf-8"?>
<p:sldLayout xmlns:a="http://schemas.openxmlformats.org/drawingml/2006/main" xmlns:r="http://schemas.openxmlformats.org/officeDocument/2006/relationships" xmlns:p="http://schemas.openxmlformats.org/presentationml/2006/main" userDrawn="1">
  <p:cSld name="4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78898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25.xml><?xml version="1.0" encoding="utf-8"?>
<p:sldLayout xmlns:a="http://schemas.openxmlformats.org/drawingml/2006/main" xmlns:r="http://schemas.openxmlformats.org/officeDocument/2006/relationships" xmlns:p="http://schemas.openxmlformats.org/presentationml/2006/main" userDrawn="1">
  <p:cSld name="50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26.xml><?xml version="1.0" encoding="utf-8"?>
<p:sldLayout xmlns:a="http://schemas.openxmlformats.org/drawingml/2006/main" xmlns:r="http://schemas.openxmlformats.org/officeDocument/2006/relationships" xmlns:p="http://schemas.openxmlformats.org/presentationml/2006/main" userDrawn="1">
  <p:cSld name="26_Title Slide">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4570745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27.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a:solidFill>
            <a:schemeClr val="bg1"/>
          </a:solidFill>
        </p:spPr>
        <p:txBody>
          <a:bodyPr/>
          <a:lstStyle>
            <a:lvl1pPr marL="228600" indent="-228600">
              <a:buFont typeface="Wingdings" panose="05000000000000000000" pitchFamily="2" charset="2"/>
              <a:buChar char="v"/>
              <a:defRPr/>
            </a:lvl1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a:xfrm>
            <a:off x="838200" y="6356350"/>
            <a:ext cx="2743200" cy="365125"/>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8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5/24/2025</a:t>
            </a:fld>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lvl1pPr>
              <a:defRPr sz="1600"/>
            </a:lvl1p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51236881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26" Type="http://schemas.openxmlformats.org/officeDocument/2006/relationships/slideLayout" Target="../slideLayouts/slideLayout26.xml"/><Relationship Id="rId3" Type="http://schemas.openxmlformats.org/officeDocument/2006/relationships/slideLayout" Target="../slideLayouts/slideLayout3.xml"/><Relationship Id="rId21" Type="http://schemas.openxmlformats.org/officeDocument/2006/relationships/slideLayout" Target="../slideLayouts/slideLayout2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slideLayout" Target="../slideLayouts/slideLayout25.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29" Type="http://schemas.openxmlformats.org/officeDocument/2006/relationships/image" Target="../media/image2.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slideLayout" Target="../slideLayouts/slideLayout24.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28" Type="http://schemas.openxmlformats.org/officeDocument/2006/relationships/image" Target="../media/image1.png"/><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 Id="rId27" Type="http://schemas.openxmlformats.org/officeDocument/2006/relationships/theme" Target="../theme/theme1.xml"/></Relationships>
</file>

<file path=ppt/slideMasters/_rels/slideMaster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theme" Target="../theme/theme2.xml"/><Relationship Id="rId1" Type="http://schemas.openxmlformats.org/officeDocument/2006/relationships/slideLayout" Target="../slideLayouts/slideLayout27.xml"/><Relationship Id="rId4" Type="http://schemas.openxmlformats.org/officeDocument/2006/relationships/image" Target="../media/image2.png"/></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blipFill dpi="0" rotWithShape="1">
          <a:blip r:embed="rId28">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5/24/2025</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pic>
        <p:nvPicPr>
          <p:cNvPr id="8" name="Graphic 21">
            <a:extLst>
              <a:ext uri="{FF2B5EF4-FFF2-40B4-BE49-F238E27FC236}">
                <a16:creationId xmlns:a16="http://schemas.microsoft.com/office/drawing/2014/main" id="{CB13607E-0590-83DC-96EE-B1D021839066}"/>
              </a:ext>
            </a:extLst>
          </p:cNvPr>
          <p:cNvPicPr>
            <a:picLocks noChangeAspect="1"/>
          </p:cNvPicPr>
          <p:nvPr/>
        </p:nvPicPr>
        <p:blipFill rotWithShape="1">
          <a:blip r:embed="rId29"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908012" y="320676"/>
            <a:ext cx="2040885" cy="952954"/>
          </a:xfrm>
          <a:prstGeom prst="rect">
            <a:avLst/>
          </a:prstGeom>
        </p:spPr>
      </p:pic>
    </p:spTree>
    <p:extLst>
      <p:ext uri="{BB962C8B-B14F-4D97-AF65-F5344CB8AC3E}">
        <p14:creationId xmlns:p14="http://schemas.microsoft.com/office/powerpoint/2010/main" val="3811233576"/>
      </p:ext>
    </p:extLst>
  </p:cSld>
  <p:clrMap bg1="lt1" tx1="dk1" bg2="lt2" tx2="dk2" accent1="accent1" accent2="accent2" accent3="accent3" accent4="accent4" accent5="accent5" accent6="accent6" hlink="hlink" folHlink="folHlink"/>
  <p:sldLayoutIdLst>
    <p:sldLayoutId id="2147483670" r:id="rId1"/>
    <p:sldLayoutId id="2147483671" r:id="rId2"/>
    <p:sldLayoutId id="2147483672" r:id="rId3"/>
    <p:sldLayoutId id="2147483673" r:id="rId4"/>
    <p:sldLayoutId id="2147483674" r:id="rId5"/>
    <p:sldLayoutId id="2147483675" r:id="rId6"/>
    <p:sldLayoutId id="2147483676" r:id="rId7"/>
    <p:sldLayoutId id="2147483677" r:id="rId8"/>
    <p:sldLayoutId id="2147483678" r:id="rId9"/>
    <p:sldLayoutId id="2147483679" r:id="rId10"/>
    <p:sldLayoutId id="2147483680" r:id="rId11"/>
    <p:sldLayoutId id="2147483681" r:id="rId12"/>
    <p:sldLayoutId id="2147483682" r:id="rId13"/>
    <p:sldLayoutId id="2147483683" r:id="rId14"/>
    <p:sldLayoutId id="2147483684" r:id="rId15"/>
    <p:sldLayoutId id="2147483685" r:id="rId16"/>
    <p:sldLayoutId id="2147483686" r:id="rId17"/>
    <p:sldLayoutId id="2147483687" r:id="rId18"/>
    <p:sldLayoutId id="2147483688" r:id="rId19"/>
    <p:sldLayoutId id="2147483689" r:id="rId20"/>
    <p:sldLayoutId id="2147483690" r:id="rId21"/>
    <p:sldLayoutId id="2147483660" r:id="rId22"/>
    <p:sldLayoutId id="2147483665" r:id="rId23"/>
    <p:sldLayoutId id="2147483666" r:id="rId24"/>
    <p:sldLayoutId id="2147483667" r:id="rId25"/>
    <p:sldLayoutId id="2147483668" r:id="rId26"/>
  </p:sldLayoutIdLst>
  <p:txStyles>
    <p:titleStyle>
      <a:lvl1pPr algn="l" defTabSz="914400" rtl="0" eaLnBrk="1" latinLnBrk="0" hangingPunct="1">
        <a:lnSpc>
          <a:spcPct val="90000"/>
        </a:lnSpc>
        <a:spcBef>
          <a:spcPct val="0"/>
        </a:spcBef>
        <a:buNone/>
        <a:defRPr kumimoji="0" lang="en-US" sz="3700" b="1" i="0" u="none" strike="noStrike" kern="1200" cap="all" spc="0" normalizeH="0" baseline="0" dirty="0">
          <a:ln w="500">
            <a:solidFill>
              <a:srgbClr val="B13F9A">
                <a:shade val="20000"/>
                <a:satMod val="120000"/>
              </a:srgbClr>
            </a:solidFill>
          </a:ln>
          <a:gradFill>
            <a:gsLst>
              <a:gs pos="0">
                <a:srgbClr val="F9B639">
                  <a:tint val="13000"/>
                </a:srgbClr>
              </a:gs>
              <a:gs pos="10000">
                <a:srgbClr val="F9B639">
                  <a:tint val="20000"/>
                </a:srgbClr>
              </a:gs>
              <a:gs pos="49000">
                <a:srgbClr val="F9B639">
                  <a:tint val="70000"/>
                </a:srgbClr>
              </a:gs>
              <a:gs pos="50000">
                <a:srgbClr val="F9B639">
                  <a:tint val="97000"/>
                </a:srgbClr>
              </a:gs>
              <a:gs pos="100000">
                <a:srgbClr val="F9B639">
                  <a:tint val="20000"/>
                </a:srgbClr>
              </a:gs>
            </a:gsLst>
            <a:lin ang="5400000" scaled="1"/>
          </a:gradFill>
          <a:effectLst/>
          <a:uLnTx/>
          <a:uFillTx/>
          <a:latin typeface="Trebuchet MS"/>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blipFill dpi="0" rotWithShape="1">
          <a:blip r:embed="rId3">
            <a:lum/>
          </a:blip>
          <a:srcRect/>
          <a:stretch>
            <a:fillRect t="-39000" b="-39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8658888" cy="1281113"/>
          </a:xfrm>
          <a:prstGeom prst="rect">
            <a:avLst/>
          </a:prstGeom>
        </p:spPr>
        <p:txBody>
          <a:bodyPr vert="horz" lIns="45720" tIns="0" rIns="45720" bIns="0" anchor="b" anchorCtr="0">
            <a:normAutofit fontScale="97500"/>
          </a:bodyPr>
          <a:lstStyle/>
          <a:p>
            <a:pPr marL="0" marR="0" lvl="0" indent="0" fontAlgn="auto">
              <a:lnSpc>
                <a:spcPct val="100000"/>
              </a:lnSpc>
              <a:spcAft>
                <a:spcPts val="0"/>
              </a:spcAft>
              <a:buClrTx/>
              <a:buSzTx/>
              <a:buFontTx/>
              <a:tabLst/>
            </a:pPr>
            <a:r>
              <a:rPr lang="en-US"/>
              <a:t>Click to edit Master title style</a:t>
            </a:r>
            <a:endParaRPr lang="en-US" dirty="0"/>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8658888" cy="4351338"/>
          </a:xfrm>
          <a:prstGeom prst="rect">
            <a:avLst/>
          </a:prstGeom>
          <a:gradFill flip="none" rotWithShape="1">
            <a:gsLst>
              <a:gs pos="0">
                <a:schemeClr val="accent3">
                  <a:lumMod val="5000"/>
                  <a:lumOff val="95000"/>
                </a:schemeClr>
              </a:gs>
              <a:gs pos="74000">
                <a:schemeClr val="accent3">
                  <a:lumMod val="45000"/>
                  <a:lumOff val="55000"/>
                </a:schemeClr>
              </a:gs>
              <a:gs pos="83000">
                <a:schemeClr val="accent3">
                  <a:lumMod val="45000"/>
                  <a:lumOff val="55000"/>
                </a:schemeClr>
              </a:gs>
              <a:gs pos="100000">
                <a:schemeClr val="accent3">
                  <a:lumMod val="30000"/>
                  <a:lumOff val="70000"/>
                </a:schemeClr>
              </a:gs>
            </a:gsLst>
            <a:lin ang="5400000" scaled="1"/>
            <a:tileRect/>
          </a:gradFill>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3110244" y="6360502"/>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886488" cy="365125"/>
          </a:xfrm>
          <a:prstGeom prst="rect">
            <a:avLst/>
          </a:prstGeom>
        </p:spPr>
        <p:txBody>
          <a:bodyPr vert="horz" lIns="91440" tIns="45720" rIns="91440" bIns="45720" rtlCol="0" anchor="ctr"/>
          <a:lstStyle>
            <a:lvl1pPr algn="r">
              <a:defRPr sz="1200">
                <a:solidFill>
                  <a:schemeClr val="tx1">
                    <a:tint val="75000"/>
                  </a:schemeClr>
                </a:solidFill>
              </a:defRPr>
            </a:lvl1p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pic>
        <p:nvPicPr>
          <p:cNvPr id="4" name="Graphic 21">
            <a:extLst>
              <a:ext uri="{FF2B5EF4-FFF2-40B4-BE49-F238E27FC236}">
                <a16:creationId xmlns:a16="http://schemas.microsoft.com/office/drawing/2014/main" id="{81452D36-EDAF-D4F2-47B9-ED468ED3815B}"/>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965569" y="181585"/>
            <a:ext cx="2059006" cy="961415"/>
          </a:xfrm>
          <a:prstGeom prst="rect">
            <a:avLst/>
          </a:prstGeom>
        </p:spPr>
      </p:pic>
    </p:spTree>
    <p:extLst>
      <p:ext uri="{BB962C8B-B14F-4D97-AF65-F5344CB8AC3E}">
        <p14:creationId xmlns:p14="http://schemas.microsoft.com/office/powerpoint/2010/main" val="2747959266"/>
      </p:ext>
    </p:extLst>
  </p:cSld>
  <p:clrMap bg1="lt1" tx1="dk1" bg2="lt2" tx2="dk2" accent1="accent1" accent2="accent2" accent3="accent3" accent4="accent4" accent5="accent5" accent6="accent6" hlink="hlink" folHlink="folHlink"/>
  <p:sldLayoutIdLst>
    <p:sldLayoutId id="2147483692" r:id="rId1"/>
  </p:sldLayoutIdLst>
  <p:txStyles>
    <p:titleStyle>
      <a:lvl1pPr algn="l" defTabSz="914400" rtl="0" eaLnBrk="1" latinLnBrk="0" hangingPunct="1">
        <a:lnSpc>
          <a:spcPct val="90000"/>
        </a:lnSpc>
        <a:spcBef>
          <a:spcPct val="0"/>
        </a:spcBef>
        <a:buNone/>
        <a:defRPr kumimoji="0" lang="en-US" sz="3800" b="1" i="0" u="none" strike="noStrike" kern="1200" cap="all" spc="0" normalizeH="0" baseline="0" dirty="0">
          <a:ln w="500">
            <a:solidFill>
              <a:srgbClr val="B13F9A">
                <a:shade val="20000"/>
                <a:satMod val="120000"/>
              </a:srgbClr>
            </a:solidFill>
          </a:ln>
          <a:gradFill>
            <a:gsLst>
              <a:gs pos="0">
                <a:srgbClr val="F9B639">
                  <a:tint val="13000"/>
                </a:srgbClr>
              </a:gs>
              <a:gs pos="10000">
                <a:srgbClr val="F9B639">
                  <a:tint val="20000"/>
                </a:srgbClr>
              </a:gs>
              <a:gs pos="49000">
                <a:srgbClr val="F9B639">
                  <a:tint val="70000"/>
                </a:srgbClr>
              </a:gs>
              <a:gs pos="50000">
                <a:srgbClr val="F9B639">
                  <a:tint val="97000"/>
                </a:srgbClr>
              </a:gs>
              <a:gs pos="100000">
                <a:srgbClr val="F9B639">
                  <a:tint val="20000"/>
                </a:srgbClr>
              </a:gs>
            </a:gsLst>
            <a:lin ang="5400000" scaled="1"/>
          </a:gradFill>
          <a:effectLst/>
          <a:uLnTx/>
          <a:uFillTx/>
          <a:latin typeface="Trebuchet MS"/>
          <a:ea typeface="+mj-ea"/>
          <a:cs typeface="+mj-cs"/>
        </a:defRPr>
      </a:lvl1pPr>
    </p:titleStyle>
    <p:bodyStyle>
      <a:lvl1pPr marL="0" indent="0" algn="ctr" defTabSz="914400" rtl="0" eaLnBrk="1" latinLnBrk="0" hangingPunct="1">
        <a:lnSpc>
          <a:spcPct val="90000"/>
        </a:lnSpc>
        <a:spcBef>
          <a:spcPts val="1000"/>
        </a:spcBef>
        <a:buFont typeface="Arial" panose="020B0604020202020204" pitchFamily="34" charset="0"/>
        <a:buNone/>
        <a:defRPr sz="28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4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2.xml"/><Relationship Id="rId1" Type="http://schemas.openxmlformats.org/officeDocument/2006/relationships/slideLayout" Target="../slideLayouts/slideLayout15.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jpg"/><Relationship Id="rId1" Type="http://schemas.openxmlformats.org/officeDocument/2006/relationships/slideLayout" Target="../slideLayouts/slideLayout18.xml"/></Relationships>
</file>

<file path=ppt/slides/_rels/slide5.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slideLayout" Target="../slideLayouts/slideLayout18.xml"/><Relationship Id="rId1" Type="http://schemas.openxmlformats.org/officeDocument/2006/relationships/tags" Target="../tags/tag1.xml"/><Relationship Id="rId4" Type="http://schemas.openxmlformats.org/officeDocument/2006/relationships/image" Target="../media/image8.png"/></Relationships>
</file>

<file path=ppt/slides/_rels/slide6.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6.jpg"/><Relationship Id="rId1" Type="http://schemas.openxmlformats.org/officeDocument/2006/relationships/slideLayout" Target="../slideLayouts/slideLayout18.xml"/><Relationship Id="rId4" Type="http://schemas.openxmlformats.org/officeDocument/2006/relationships/image" Target="../media/image10.png"/></Relationships>
</file>

<file path=ppt/slides/_rels/slide7.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jpeg"/><Relationship Id="rId1" Type="http://schemas.openxmlformats.org/officeDocument/2006/relationships/slideLayout" Target="../slideLayouts/slideLayout17.xml"/><Relationship Id="rId4" Type="http://schemas.openxmlformats.org/officeDocument/2006/relationships/image" Target="../media/image13.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1454222" y="3330770"/>
            <a:ext cx="4374214" cy="398780"/>
          </a:xfrm>
          <a:prstGeom prst="rect">
            <a:avLst/>
          </a:prstGeom>
          <a:noFill/>
        </p:spPr>
        <p:txBody>
          <a:bodyPr wrap="square" lIns="91440" tIns="45720" rIns="91440" bIns="45720" rtlCol="0" anchor="t">
            <a:spAutoFit/>
          </a:bodyPr>
          <a:lstStyle/>
          <a:p>
            <a:r>
              <a:rPr lang="en-US" sz="2000" dirty="0">
                <a:latin typeface="Alexandria"/>
                <a:cs typeface="Alexandria" charset="0"/>
              </a:rPr>
              <a:t>Prepared by Dr. Yasser Abdelhamid</a:t>
            </a:r>
          </a:p>
        </p:txBody>
      </p:sp>
      <p:sp>
        <p:nvSpPr>
          <p:cNvPr id="31" name="TextBox 30"/>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sp>
        <p:nvSpPr>
          <p:cNvPr id="34" name="Rectangle: Rounded Corners 33"/>
          <p:cNvSpPr/>
          <p:nvPr/>
        </p:nvSpPr>
        <p:spPr>
          <a:xfrm>
            <a:off x="-207" y="5806667"/>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Alexandria" charset="0"/>
                <a:cs typeface="Alexandria" charset="0"/>
              </a:rPr>
              <a:t>Lecture 0</a:t>
            </a:r>
          </a:p>
        </p:txBody>
      </p:sp>
      <p:sp>
        <p:nvSpPr>
          <p:cNvPr id="46" name="TextBox 45"/>
          <p:cNvSpPr txBox="1"/>
          <p:nvPr/>
        </p:nvSpPr>
        <p:spPr>
          <a:xfrm>
            <a:off x="329269" y="5104240"/>
            <a:ext cx="2412968" cy="707886"/>
          </a:xfrm>
          <a:prstGeom prst="rect">
            <a:avLst/>
          </a:prstGeom>
          <a:noFill/>
        </p:spPr>
        <p:txBody>
          <a:bodyPr wrap="none" rtlCol="0">
            <a:spAutoFit/>
          </a:bodyPr>
          <a:lstStyle/>
          <a:p>
            <a:r>
              <a:rPr lang="en-US" sz="2000" dirty="0">
                <a:latin typeface="Alexandria" charset="0"/>
                <a:cs typeface="Alexandria" charset="0"/>
              </a:rPr>
              <a:t>IT 382</a:t>
            </a:r>
          </a:p>
          <a:p>
            <a:r>
              <a:rPr lang="en-US" sz="2000" dirty="0">
                <a:latin typeface="Alexandria" charset="0"/>
                <a:cs typeface="Alexandria" charset="0"/>
              </a:rPr>
              <a:t>Software Engineering</a:t>
            </a: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
        <p:nvSpPr>
          <p:cNvPr id="2" name="TextBox 1">
            <a:extLst>
              <a:ext uri="{FF2B5EF4-FFF2-40B4-BE49-F238E27FC236}">
                <a16:creationId xmlns:a16="http://schemas.microsoft.com/office/drawing/2014/main" id="{FE67F962-7D1B-830D-26A9-0334A3192303}"/>
              </a:ext>
            </a:extLst>
          </p:cNvPr>
          <p:cNvSpPr txBox="1"/>
          <p:nvPr/>
        </p:nvSpPr>
        <p:spPr>
          <a:xfrm>
            <a:off x="1143000" y="2622884"/>
            <a:ext cx="4634923" cy="707886"/>
          </a:xfrm>
          <a:prstGeom prst="rect">
            <a:avLst/>
          </a:prstGeom>
          <a:noFill/>
        </p:spPr>
        <p:txBody>
          <a:bodyPr wrap="none" rtlCol="0">
            <a:spAutoFit/>
          </a:bodyPr>
          <a:lstStyle/>
          <a:p>
            <a:r>
              <a:rPr lang="en-US" sz="4000" dirty="0"/>
              <a:t>Software Engineering</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hq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4689259" y="1412953"/>
            <a:ext cx="4113898"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Course Outline</a:t>
            </a:r>
          </a:p>
        </p:txBody>
      </p:sp>
      <p:sp>
        <p:nvSpPr>
          <p:cNvPr id="31" name="TextBox 30">
            <a:extLst>
              <a:ext uri="{FF2B5EF4-FFF2-40B4-BE49-F238E27FC236}">
                <a16:creationId xmlns:a16="http://schemas.microsoft.com/office/drawing/2014/main" id="{4527402C-3F97-690D-9C20-A459E375AEB7}"/>
              </a:ext>
            </a:extLst>
          </p:cNvPr>
          <p:cNvSpPr txBox="1"/>
          <p:nvPr/>
        </p:nvSpPr>
        <p:spPr>
          <a:xfrm>
            <a:off x="3598250" y="2495028"/>
            <a:ext cx="8417320" cy="2585323"/>
          </a:xfrm>
          <a:prstGeom prst="rect">
            <a:avLst/>
          </a:prstGeom>
          <a:noFill/>
        </p:spPr>
        <p:txBody>
          <a:bodyPr wrap="square" rtlCol="0">
            <a:spAutoFit/>
          </a:bodyPr>
          <a:lstStyle/>
          <a:p>
            <a:pPr marL="285750" indent="-285750">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Software engineering as an academic discipline that is responsible for educating the IT practitioners the skills required to develop, operate, and maintain software in a systematic, orderly and successful manner. </a:t>
            </a:r>
          </a:p>
          <a:p>
            <a:pPr marL="285750" indent="-285750">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This course covers the fundamentals of software engineering, including understanding system requirements, finding appropriate engineering compromises, effective methods of design, coding, and testing, team software development, and the application of engineering tools. </a:t>
            </a:r>
          </a:p>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a16="http://schemas.microsoft.com/office/drawing/2014/main"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TextBox 8">
            <a:extLst>
              <a:ext uri="{FF2B5EF4-FFF2-40B4-BE49-F238E27FC236}">
                <a16:creationId xmlns:a16="http://schemas.microsoft.com/office/drawing/2014/main" id="{D2A61C26-2216-E13E-2DAA-FEF4A7305383}"/>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256940814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513150" y="1019069"/>
            <a:ext cx="3902032"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Learning Outcomes</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391844"/>
            <a:ext cx="10541000" cy="3970318"/>
          </a:xfrm>
          <a:prstGeom prst="rect">
            <a:avLst/>
          </a:prstGeom>
          <a:noFill/>
        </p:spPr>
        <p:txBody>
          <a:bodyPr wrap="square" rtlCol="0">
            <a:spAutoFit/>
          </a:bodyPr>
          <a:lstStyle/>
          <a:p>
            <a:r>
              <a:rPr lang="en-US" sz="2400" b="1" dirty="0">
                <a:solidFill>
                  <a:srgbClr val="2D3956"/>
                </a:solidFill>
                <a:latin typeface="Times New Roman" panose="02020603050405020304" pitchFamily="18" charset="0"/>
                <a:cs typeface="Times New Roman" panose="02020603050405020304" pitchFamily="18" charset="0"/>
              </a:rPr>
              <a:t>Upon completion of this course, the student will be able to:</a:t>
            </a:r>
          </a:p>
          <a:p>
            <a:pPr marL="800100" lvl="1" indent="-342900">
              <a:buFont typeface="Arial" panose="020B0604020202020204" pitchFamily="34" charset="0"/>
              <a:buChar char="•"/>
            </a:pPr>
            <a:r>
              <a:rPr lang="en-US" sz="2000" dirty="0">
                <a:solidFill>
                  <a:srgbClr val="2D3956"/>
                </a:solidFill>
                <a:latin typeface="Times New Roman" panose="02020603050405020304" pitchFamily="18" charset="0"/>
                <a:cs typeface="Times New Roman" panose="02020603050405020304" pitchFamily="18" charset="0"/>
              </a:rPr>
              <a:t>Explain different software processes and how to choose between them. </a:t>
            </a:r>
          </a:p>
          <a:p>
            <a:pPr marL="800100" lvl="1" indent="-342900">
              <a:buFont typeface="Arial" panose="020B0604020202020204" pitchFamily="34" charset="0"/>
              <a:buChar char="•"/>
            </a:pPr>
            <a:r>
              <a:rPr lang="en-US" sz="2000" dirty="0">
                <a:solidFill>
                  <a:srgbClr val="2D3956"/>
                </a:solidFill>
                <a:latin typeface="Times New Roman" panose="02020603050405020304" pitchFamily="18" charset="0"/>
                <a:cs typeface="Times New Roman" panose="02020603050405020304" pitchFamily="18" charset="0"/>
              </a:rPr>
              <a:t>Design in the large, including principled choice of a software architecture, the use of modules and interfaces to enable separate development, and design patterns. </a:t>
            </a:r>
          </a:p>
          <a:p>
            <a:pPr marL="800100" lvl="1" indent="-342900">
              <a:buFont typeface="Arial" panose="020B0604020202020204" pitchFamily="34" charset="0"/>
              <a:buChar char="•"/>
            </a:pPr>
            <a:r>
              <a:rPr lang="en-US" sz="2000" dirty="0">
                <a:solidFill>
                  <a:srgbClr val="2D3956"/>
                </a:solidFill>
                <a:latin typeface="Times New Roman" panose="02020603050405020304" pitchFamily="18" charset="0"/>
                <a:cs typeface="Times New Roman" panose="02020603050405020304" pitchFamily="18" charset="0"/>
              </a:rPr>
              <a:t>Elicit requirements from a client and specify them. </a:t>
            </a:r>
          </a:p>
          <a:p>
            <a:pPr marL="800100" lvl="1" indent="-342900">
              <a:buFont typeface="Arial" panose="020B0604020202020204" pitchFamily="34" charset="0"/>
              <a:buChar char="•"/>
            </a:pPr>
            <a:r>
              <a:rPr lang="en-US" sz="2000" dirty="0">
                <a:solidFill>
                  <a:srgbClr val="2D3956"/>
                </a:solidFill>
                <a:latin typeface="Times New Roman" panose="02020603050405020304" pitchFamily="18" charset="0"/>
                <a:cs typeface="Times New Roman" panose="02020603050405020304" pitchFamily="18" charset="0"/>
              </a:rPr>
              <a:t>Demonstrate various quality assurance techniques, including unit testing, functional testing, and automated analysis tools. </a:t>
            </a:r>
          </a:p>
          <a:p>
            <a:pPr marL="800100" lvl="1" indent="-342900">
              <a:buFont typeface="Arial" panose="020B0604020202020204" pitchFamily="34" charset="0"/>
              <a:buChar char="•"/>
            </a:pPr>
            <a:r>
              <a:rPr lang="en-US" sz="2000" dirty="0">
                <a:solidFill>
                  <a:srgbClr val="2D3956"/>
                </a:solidFill>
                <a:latin typeface="Times New Roman" panose="02020603050405020304" pitchFamily="18" charset="0"/>
                <a:cs typeface="Times New Roman" panose="02020603050405020304" pitchFamily="18" charset="0"/>
              </a:rPr>
              <a:t>Apply good coding practices, including documentation, contracts, regression tests and daily builds.</a:t>
            </a:r>
          </a:p>
          <a:p>
            <a:pPr marL="800100" lvl="1" indent="-342900">
              <a:buFont typeface="Arial" panose="020B0604020202020204" pitchFamily="34" charset="0"/>
              <a:buChar char="•"/>
            </a:pPr>
            <a:endParaRPr lang="en-US" sz="2000" dirty="0">
              <a:solidFill>
                <a:srgbClr val="2D3956"/>
              </a:solidFill>
              <a:latin typeface="Times New Roman" panose="02020603050405020304" pitchFamily="18" charset="0"/>
              <a:cs typeface="Times New Roman" panose="02020603050405020304" pitchFamily="18" charset="0"/>
            </a:endParaRPr>
          </a:p>
          <a:p>
            <a:endParaRPr lang="en-US" sz="1600" dirty="0">
              <a:solidFill>
                <a:srgbClr val="2D3956"/>
              </a:solidFill>
              <a:latin typeface="Times New Roman" panose="02020603050405020304" pitchFamily="18" charset="0"/>
              <a:cs typeface="Times New Roman" panose="02020603050405020304" pitchFamily="18" charset="0"/>
            </a:endParaRPr>
          </a:p>
          <a:p>
            <a:endParaRPr lang="en-US" sz="1600" dirty="0">
              <a:solidFill>
                <a:srgbClr val="2D3956"/>
              </a:solidFill>
              <a:latin typeface="Times New Roman" panose="02020603050405020304" pitchFamily="18" charset="0"/>
              <a:cs typeface="Times New Roman" panose="02020603050405020304" pitchFamily="18" charset="0"/>
            </a:endParaRPr>
          </a:p>
          <a:p>
            <a:endParaRPr lang="en-US" sz="1600" dirty="0">
              <a:solidFill>
                <a:srgbClr val="2D3956"/>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97926172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8" b="12318"/>
          <a:stretch/>
        </p:blipFill>
        <p:spPr>
          <a:xfrm>
            <a:off x="6096000" y="1397680"/>
            <a:ext cx="4962146" cy="2495550"/>
          </a:xfrm>
        </p:spPr>
      </p:pic>
      <p:sp>
        <p:nvSpPr>
          <p:cNvPr id="17" name="TextBox 16">
            <a:extLst>
              <a:ext uri="{FF2B5EF4-FFF2-40B4-BE49-F238E27FC236}">
                <a16:creationId xmlns:a16="http://schemas.microsoft.com/office/drawing/2014/main" id="{954B34D3-F436-A1EE-53D3-534D66D793CE}"/>
              </a:ext>
            </a:extLst>
          </p:cNvPr>
          <p:cNvSpPr txBox="1"/>
          <p:nvPr/>
        </p:nvSpPr>
        <p:spPr>
          <a:xfrm>
            <a:off x="6944248" y="3996751"/>
            <a:ext cx="4113898"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Course Plan</a:t>
            </a:r>
          </a:p>
        </p:txBody>
      </p:sp>
      <p:sp>
        <p:nvSpPr>
          <p:cNvPr id="29" name="Rectangle 28">
            <a:extLst>
              <a:ext uri="{FF2B5EF4-FFF2-40B4-BE49-F238E27FC236}">
                <a16:creationId xmlns:a16="http://schemas.microsoft.com/office/drawing/2014/main" id="{25E018C8-E6D9-8F68-BAC6-E298E84AEBAC}"/>
              </a:ext>
            </a:extLst>
          </p:cNvPr>
          <p:cNvSpPr/>
          <p:nvPr/>
        </p:nvSpPr>
        <p:spPr>
          <a:xfrm flipV="1">
            <a:off x="-609600" y="556144"/>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a:extLst>
              <a:ext uri="{FF2B5EF4-FFF2-40B4-BE49-F238E27FC236}">
                <a16:creationId xmlns:a16="http://schemas.microsoft.com/office/drawing/2014/main" id="{D2E0B38C-D385-1421-48A4-45B060659A0E}"/>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6" name="Picture 5"/>
          <p:cNvPicPr>
            <a:picLocks noChangeAspect="1"/>
          </p:cNvPicPr>
          <p:nvPr/>
        </p:nvPicPr>
        <p:blipFill>
          <a:blip r:embed="rId3"/>
          <a:stretch>
            <a:fillRect/>
          </a:stretch>
        </p:blipFill>
        <p:spPr>
          <a:xfrm>
            <a:off x="406886" y="1397680"/>
            <a:ext cx="5391646" cy="3998185"/>
          </a:xfrm>
          <a:prstGeom prst="rect">
            <a:avLst/>
          </a:prstGeom>
        </p:spPr>
      </p:pic>
    </p:spTree>
    <p:extLst>
      <p:ext uri="{BB962C8B-B14F-4D97-AF65-F5344CB8AC3E}">
        <p14:creationId xmlns:p14="http://schemas.microsoft.com/office/powerpoint/2010/main" val="1520784841"/>
      </p:ext>
    </p:extLst>
  </p:cSld>
  <p:clrMapOvr>
    <a:masterClrMapping/>
  </p:clrMapOvr>
  <p:transition spd="slow">
    <p:comb/>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t="12318" b="12318"/>
          <a:stretch/>
        </p:blipFill>
        <p:spPr>
          <a:xfrm>
            <a:off x="6096000" y="1397680"/>
            <a:ext cx="4962146" cy="2495550"/>
          </a:xfrm>
        </p:spPr>
      </p:pic>
      <p:sp>
        <p:nvSpPr>
          <p:cNvPr id="17" name="TextBox 16">
            <a:extLst>
              <a:ext uri="{FF2B5EF4-FFF2-40B4-BE49-F238E27FC236}">
                <a16:creationId xmlns:a16="http://schemas.microsoft.com/office/drawing/2014/main" id="{954B34D3-F436-A1EE-53D3-534D66D793CE}"/>
              </a:ext>
            </a:extLst>
          </p:cNvPr>
          <p:cNvSpPr txBox="1"/>
          <p:nvPr/>
        </p:nvSpPr>
        <p:spPr>
          <a:xfrm>
            <a:off x="6944248" y="3996751"/>
            <a:ext cx="4113898"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Reference</a:t>
            </a:r>
          </a:p>
        </p:txBody>
      </p:sp>
      <p:sp>
        <p:nvSpPr>
          <p:cNvPr id="29" name="Rectangle 28">
            <a:extLst>
              <a:ext uri="{FF2B5EF4-FFF2-40B4-BE49-F238E27FC236}">
                <a16:creationId xmlns:a16="http://schemas.microsoft.com/office/drawing/2014/main" id="{25E018C8-E6D9-8F68-BAC6-E298E84AEBAC}"/>
              </a:ext>
            </a:extLst>
          </p:cNvPr>
          <p:cNvSpPr/>
          <p:nvPr/>
        </p:nvSpPr>
        <p:spPr>
          <a:xfrm flipV="1">
            <a:off x="-609600" y="556144"/>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a:extLst>
              <a:ext uri="{FF2B5EF4-FFF2-40B4-BE49-F238E27FC236}">
                <a16:creationId xmlns:a16="http://schemas.microsoft.com/office/drawing/2014/main" id="{D2E0B38C-D385-1421-48A4-45B060659A0E}"/>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1" name="Rectangle 10">
            <a:extLst>
              <a:ext uri="{FF2B5EF4-FFF2-40B4-BE49-F238E27FC236}">
                <a16:creationId xmlns:a16="http://schemas.microsoft.com/office/drawing/2014/main" id="{FFBC9732-D32E-DCF9-3982-D4B68F971747}"/>
              </a:ext>
            </a:extLst>
          </p:cNvPr>
          <p:cNvSpPr/>
          <p:nvPr/>
        </p:nvSpPr>
        <p:spPr>
          <a:xfrm>
            <a:off x="6552017" y="4547797"/>
            <a:ext cx="4747323" cy="952953"/>
          </a:xfrm>
          <a:prstGeom prst="rect">
            <a:avLst/>
          </a:prstGeom>
          <a:noFill/>
        </p:spPr>
        <p:txBody>
          <a:bodyPr wrap="square">
            <a:spAutoFit/>
          </a:bodyPr>
          <a:lstStyle/>
          <a:p>
            <a:pPr lvl="1">
              <a:lnSpc>
                <a:spcPct val="120000"/>
              </a:lnSpc>
            </a:pPr>
            <a:r>
              <a:rPr lang="en-US" sz="1600" dirty="0">
                <a:latin typeface="Times New Roman" panose="02020603050405020304" pitchFamily="18" charset="0"/>
                <a:cs typeface="Times New Roman" panose="02020603050405020304" pitchFamily="18" charset="0"/>
              </a:rPr>
              <a:t>SOFTWARE ENGINEERING Ninth Edition, Ian </a:t>
            </a:r>
            <a:r>
              <a:rPr lang="en-US" sz="1600" dirty="0" err="1">
                <a:latin typeface="Times New Roman" panose="02020603050405020304" pitchFamily="18" charset="0"/>
                <a:cs typeface="Times New Roman" panose="02020603050405020304" pitchFamily="18" charset="0"/>
              </a:rPr>
              <a:t>Sommerville</a:t>
            </a:r>
            <a:r>
              <a:rPr lang="en-US" sz="1600" dirty="0">
                <a:latin typeface="Times New Roman" panose="02020603050405020304" pitchFamily="18" charset="0"/>
                <a:cs typeface="Times New Roman" panose="02020603050405020304" pitchFamily="18" charset="0"/>
              </a:rPr>
              <a:t>.</a:t>
            </a:r>
          </a:p>
          <a:p>
            <a:pPr>
              <a:lnSpc>
                <a:spcPct val="120000"/>
              </a:lnSpc>
            </a:pPr>
            <a:endParaRPr lang="en-US" sz="1600" dirty="0">
              <a:latin typeface="Times New Roman" panose="02020603050405020304" pitchFamily="18" charset="0"/>
              <a:cs typeface="Times New Roman" panose="02020603050405020304" pitchFamily="18" charset="0"/>
            </a:endParaRPr>
          </a:p>
        </p:txBody>
      </p:sp>
      <p:pic>
        <p:nvPicPr>
          <p:cNvPr id="12" name="Picture 11"/>
          <p:cNvPicPr>
            <a:picLocks noChangeAspect="1"/>
          </p:cNvPicPr>
          <p:nvPr/>
        </p:nvPicPr>
        <p:blipFill>
          <a:blip r:embed="rId4"/>
          <a:stretch>
            <a:fillRect/>
          </a:stretch>
        </p:blipFill>
        <p:spPr>
          <a:xfrm>
            <a:off x="2001699" y="1637773"/>
            <a:ext cx="3219899" cy="3934374"/>
          </a:xfrm>
          <a:prstGeom prst="rect">
            <a:avLst/>
          </a:prstGeom>
        </p:spPr>
      </p:pic>
    </p:spTree>
    <p:custDataLst>
      <p:tags r:id="rId1"/>
    </p:custDataLst>
    <p:extLst>
      <p:ext uri="{BB962C8B-B14F-4D97-AF65-F5344CB8AC3E}">
        <p14:creationId xmlns:p14="http://schemas.microsoft.com/office/powerpoint/2010/main" val="3318273994"/>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barn(inVertical)">
                                      <p:cBhvr>
                                        <p:cTn id="7"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204875" y="1397680"/>
            <a:ext cx="441456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8" b="12318"/>
          <a:stretch/>
        </p:blipFill>
        <p:spPr>
          <a:xfrm>
            <a:off x="6096000" y="1582357"/>
            <a:ext cx="4962146" cy="2495550"/>
          </a:xfrm>
        </p:spPr>
      </p:pic>
      <p:sp>
        <p:nvSpPr>
          <p:cNvPr id="17" name="TextBox 16">
            <a:extLst>
              <a:ext uri="{FF2B5EF4-FFF2-40B4-BE49-F238E27FC236}">
                <a16:creationId xmlns:a16="http://schemas.microsoft.com/office/drawing/2014/main" id="{954B34D3-F436-A1EE-53D3-534D66D793CE}"/>
              </a:ext>
            </a:extLst>
          </p:cNvPr>
          <p:cNvSpPr txBox="1"/>
          <p:nvPr/>
        </p:nvSpPr>
        <p:spPr>
          <a:xfrm>
            <a:off x="7577294" y="4077907"/>
            <a:ext cx="2616200"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Assessment</a:t>
            </a:r>
          </a:p>
        </p:txBody>
      </p:sp>
      <p:sp>
        <p:nvSpPr>
          <p:cNvPr id="29" name="Rectangle 28">
            <a:extLst>
              <a:ext uri="{FF2B5EF4-FFF2-40B4-BE49-F238E27FC236}">
                <a16:creationId xmlns:a16="http://schemas.microsoft.com/office/drawing/2014/main" id="{25E018C8-E6D9-8F68-BAC6-E298E84AEBAC}"/>
              </a:ext>
            </a:extLst>
          </p:cNvPr>
          <p:cNvSpPr/>
          <p:nvPr/>
        </p:nvSpPr>
        <p:spPr>
          <a:xfrm flipV="1">
            <a:off x="-609600" y="556144"/>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a:extLst>
              <a:ext uri="{FF2B5EF4-FFF2-40B4-BE49-F238E27FC236}">
                <a16:creationId xmlns:a16="http://schemas.microsoft.com/office/drawing/2014/main" id="{D2E0B38C-D385-1421-48A4-45B060659A0E}"/>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3" name="Picture 2"/>
          <p:cNvPicPr>
            <a:picLocks noChangeAspect="1"/>
          </p:cNvPicPr>
          <p:nvPr/>
        </p:nvPicPr>
        <p:blipFill>
          <a:blip r:embed="rId3"/>
          <a:stretch>
            <a:fillRect/>
          </a:stretch>
        </p:blipFill>
        <p:spPr>
          <a:xfrm>
            <a:off x="1627283" y="1397680"/>
            <a:ext cx="3901778" cy="2487384"/>
          </a:xfrm>
          <a:prstGeom prst="rect">
            <a:avLst/>
          </a:prstGeom>
        </p:spPr>
      </p:pic>
      <p:pic>
        <p:nvPicPr>
          <p:cNvPr id="6" name="Picture 5"/>
          <p:cNvPicPr>
            <a:picLocks noChangeAspect="1"/>
          </p:cNvPicPr>
          <p:nvPr/>
        </p:nvPicPr>
        <p:blipFill>
          <a:blip r:embed="rId4"/>
          <a:stretch>
            <a:fillRect/>
          </a:stretch>
        </p:blipFill>
        <p:spPr>
          <a:xfrm>
            <a:off x="4001151" y="4077907"/>
            <a:ext cx="1527910" cy="1541491"/>
          </a:xfrm>
          <a:prstGeom prst="rect">
            <a:avLst/>
          </a:prstGeom>
        </p:spPr>
      </p:pic>
    </p:spTree>
    <p:extLst>
      <p:ext uri="{BB962C8B-B14F-4D97-AF65-F5344CB8AC3E}">
        <p14:creationId xmlns:p14="http://schemas.microsoft.com/office/powerpoint/2010/main" val="255194277"/>
      </p:ext>
    </p:extLst>
  </p:cSld>
  <p:clrMapOvr>
    <a:masterClrMapping/>
  </p:clrMapOvr>
  <p:transition spd="slow">
    <p:comb/>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Tree>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TIMING" val="|3.3"/>
</p:tagLst>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MIDOCEAN-SWE-IT382-01-wwtNarration (2)</Template>
  <TotalTime>795</TotalTime>
  <Words>228</Words>
  <Application>Microsoft Office PowerPoint</Application>
  <PresentationFormat>Widescreen</PresentationFormat>
  <Paragraphs>29</Paragraphs>
  <Slides>7</Slides>
  <Notes>2</Notes>
  <HiddenSlides>0</HiddenSlides>
  <MMClips>0</MMClips>
  <ScaleCrop>false</ScaleCrop>
  <HeadingPairs>
    <vt:vector size="6" baseType="variant">
      <vt:variant>
        <vt:lpstr>Fonts Used</vt:lpstr>
      </vt:variant>
      <vt:variant>
        <vt:i4>6</vt:i4>
      </vt:variant>
      <vt:variant>
        <vt:lpstr>Theme</vt:lpstr>
      </vt:variant>
      <vt:variant>
        <vt:i4>2</vt:i4>
      </vt:variant>
      <vt:variant>
        <vt:lpstr>Slide Titles</vt:lpstr>
      </vt:variant>
      <vt:variant>
        <vt:i4>7</vt:i4>
      </vt:variant>
    </vt:vector>
  </HeadingPairs>
  <TitlesOfParts>
    <vt:vector size="15" baseType="lpstr">
      <vt:lpstr>Alexandria</vt:lpstr>
      <vt:lpstr>Arial</vt:lpstr>
      <vt:lpstr>Calibri</vt:lpstr>
      <vt:lpstr>Times New Roman</vt:lpstr>
      <vt:lpstr>Trebuchet MS</vt:lpstr>
      <vt:lpstr>Wingdings</vt:lpstr>
      <vt:lpstr>Office Theme</vt:lpstr>
      <vt:lpstr>1_Office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Yasser Abdelfattah</cp:lastModifiedBy>
  <cp:revision>40</cp:revision>
  <dcterms:created xsi:type="dcterms:W3CDTF">2023-04-29T09:08:23Z</dcterms:created>
  <dcterms:modified xsi:type="dcterms:W3CDTF">2025-05-24T08:54:20Z</dcterms:modified>
</cp:coreProperties>
</file>