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diagrams/data1.xml" ContentType="application/vnd.openxmlformats-officedocument.drawingml.diagramData+xml"/>
  <Override PartName="/ppt/slideMasters/slideMaster1.xml" ContentType="application/vnd.openxmlformats-officedocument.presentationml.slideMaster+xml"/>
  <Override PartName="/ppt/slideLayouts/slideLayout7.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heme/theme1.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sldIdLst>
    <p:sldId id="256" r:id="rId2"/>
    <p:sldId id="375" r:id="rId3"/>
    <p:sldId id="258" r:id="rId4"/>
    <p:sldId id="259" r:id="rId5"/>
    <p:sldId id="260" r:id="rId6"/>
    <p:sldId id="261" r:id="rId7"/>
    <p:sldId id="262" r:id="rId8"/>
    <p:sldId id="264" r:id="rId9"/>
    <p:sldId id="265" r:id="rId10"/>
    <p:sldId id="377" r:id="rId11"/>
    <p:sldId id="267" r:id="rId12"/>
    <p:sldId id="268" r:id="rId13"/>
    <p:sldId id="269" r:id="rId14"/>
    <p:sldId id="270" r:id="rId15"/>
    <p:sldId id="271" r:id="rId16"/>
    <p:sldId id="274" r:id="rId17"/>
    <p:sldId id="275" r:id="rId18"/>
    <p:sldId id="276" r:id="rId19"/>
    <p:sldId id="277" r:id="rId20"/>
    <p:sldId id="278" r:id="rId21"/>
    <p:sldId id="279" r:id="rId22"/>
    <p:sldId id="282" r:id="rId23"/>
    <p:sldId id="378" r:id="rId24"/>
    <p:sldId id="379" r:id="rId25"/>
    <p:sldId id="283" r:id="rId26"/>
    <p:sldId id="284" r:id="rId27"/>
    <p:sldId id="285" r:id="rId28"/>
    <p:sldId id="286" r:id="rId29"/>
    <p:sldId id="287" r:id="rId30"/>
    <p:sldId id="288" r:id="rId31"/>
    <p:sldId id="289" r:id="rId32"/>
    <p:sldId id="290" r:id="rId33"/>
    <p:sldId id="291" r:id="rId34"/>
    <p:sldId id="292" r:id="rId35"/>
    <p:sldId id="295" r:id="rId36"/>
    <p:sldId id="296" r:id="rId37"/>
    <p:sldId id="297" r:id="rId38"/>
    <p:sldId id="380" r:id="rId39"/>
    <p:sldId id="298" r:id="rId40"/>
    <p:sldId id="299" r:id="rId41"/>
    <p:sldId id="376" r:id="rId42"/>
    <p:sldId id="324" r:id="rId43"/>
  </p:sldIdLst>
  <p:sldSz cx="12192000" cy="6858000"/>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FC000"/>
    <a:srgbClr val="00AEEF"/>
    <a:srgbClr val="ED7D31"/>
    <a:srgbClr val="00B0F0"/>
    <a:srgbClr val="F9886A"/>
    <a:srgbClr val="DC7672"/>
    <a:srgbClr val="A16891"/>
    <a:srgbClr val="9787D0"/>
    <a:srgbClr val="7B90E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5000" autoAdjust="0"/>
    <p:restoredTop sz="94660"/>
  </p:normalViewPr>
  <p:slideViewPr>
    <p:cSldViewPr snapToGrid="0" showGuides="1">
      <p:cViewPr varScale="1">
        <p:scale>
          <a:sx n="82" d="100"/>
          <a:sy n="82" d="100"/>
        </p:scale>
        <p:origin x="228" y="45"/>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9639854-858E-4F21-871A-8E8CD9B46C75}" type="doc">
      <dgm:prSet loTypeId="urn:microsoft.com/office/officeart/2005/8/layout/cycle3" loCatId="cycle" qsTypeId="urn:microsoft.com/office/officeart/2005/8/quickstyle/simple1" qsCatId="simple" csTypeId="urn:microsoft.com/office/officeart/2005/8/colors/colorful1" csCatId="colorful" phldr="1"/>
      <dgm:spPr/>
      <dgm:t>
        <a:bodyPr/>
        <a:lstStyle/>
        <a:p>
          <a:endParaRPr lang="en-US"/>
        </a:p>
      </dgm:t>
    </dgm:pt>
    <dgm:pt modelId="{201772AB-33FA-4625-8FAD-8A489A201FB9}">
      <dgm:prSet phldrT="[Text]" custT="1"/>
      <dgm:spPr/>
      <dgm:t>
        <a:bodyPr/>
        <a:lstStyle/>
        <a:p>
          <a:r>
            <a:rPr lang="ar-SA" sz="1600" dirty="0">
              <a:solidFill>
                <a:schemeClr val="bg1"/>
              </a:solidFill>
              <a:latin typeface="Alexandria" charset="0"/>
              <a:cs typeface="Alexandria" charset="0"/>
            </a:rPr>
            <a:t>إدراك المشكلة</a:t>
          </a:r>
          <a:endParaRPr lang="en-US" sz="1600" b="0" dirty="0">
            <a:latin typeface="Alexandria" pitchFamily="2" charset="-78"/>
            <a:cs typeface="Alexandria" pitchFamily="2" charset="-78"/>
          </a:endParaRPr>
        </a:p>
      </dgm:t>
    </dgm:pt>
    <dgm:pt modelId="{02A15155-C5EC-48E3-9DFC-60B5A897B79C}" type="parTrans" cxnId="{6783A06D-82CF-4220-9D03-E1E366B35984}">
      <dgm:prSet/>
      <dgm:spPr/>
      <dgm:t>
        <a:bodyPr/>
        <a:lstStyle/>
        <a:p>
          <a:endParaRPr lang="en-US"/>
        </a:p>
      </dgm:t>
    </dgm:pt>
    <dgm:pt modelId="{6564A5BF-D3B1-49BF-BEC1-62ECE0C68126}" type="sibTrans" cxnId="{6783A06D-82CF-4220-9D03-E1E366B35984}">
      <dgm:prSet/>
      <dgm:spPr/>
      <dgm:t>
        <a:bodyPr/>
        <a:lstStyle/>
        <a:p>
          <a:endParaRPr lang="en-US">
            <a:latin typeface="Alexandria" pitchFamily="2" charset="-78"/>
            <a:cs typeface="Alexandria" pitchFamily="2" charset="-78"/>
          </a:endParaRPr>
        </a:p>
      </dgm:t>
    </dgm:pt>
    <dgm:pt modelId="{12392C70-DA52-452D-8533-C00E478FBA3B}">
      <dgm:prSet phldrT="[Text]" custT="1"/>
      <dgm:spPr>
        <a:solidFill>
          <a:srgbClr val="203E5F"/>
        </a:solidFill>
      </dgm:spPr>
      <dgm:t>
        <a:bodyPr/>
        <a:lstStyle/>
        <a:p>
          <a:r>
            <a:rPr lang="ar-SA" sz="1600" dirty="0">
              <a:solidFill>
                <a:schemeClr val="bg1"/>
              </a:solidFill>
              <a:latin typeface="Alexandria" charset="0"/>
              <a:cs typeface="Alexandria" charset="0"/>
            </a:rPr>
            <a:t>تعريف المشكلة</a:t>
          </a:r>
          <a:endParaRPr lang="en-US" sz="1600" b="0" dirty="0">
            <a:latin typeface="Alexandria" pitchFamily="2" charset="-78"/>
            <a:cs typeface="Alexandria" pitchFamily="2" charset="-78"/>
          </a:endParaRPr>
        </a:p>
      </dgm:t>
    </dgm:pt>
    <dgm:pt modelId="{71AFD83D-DF7F-48CB-870F-BFA4635B2A6E}" type="parTrans" cxnId="{D715FFDE-3FC6-4031-8877-F6517423BA41}">
      <dgm:prSet/>
      <dgm:spPr/>
      <dgm:t>
        <a:bodyPr/>
        <a:lstStyle/>
        <a:p>
          <a:endParaRPr lang="en-US"/>
        </a:p>
      </dgm:t>
    </dgm:pt>
    <dgm:pt modelId="{2DC3AB35-C416-4FA2-8C91-EC49AF6B1D90}" type="sibTrans" cxnId="{D715FFDE-3FC6-4031-8877-F6517423BA41}">
      <dgm:prSet/>
      <dgm:spPr/>
      <dgm:t>
        <a:bodyPr/>
        <a:lstStyle/>
        <a:p>
          <a:endParaRPr lang="en-US"/>
        </a:p>
      </dgm:t>
    </dgm:pt>
    <dgm:pt modelId="{7972A175-79FA-4A79-9A41-B2B0A3283FEA}">
      <dgm:prSet phldrT="[Text]" custT="1"/>
      <dgm:spPr/>
      <dgm:t>
        <a:bodyPr/>
        <a:lstStyle/>
        <a:p>
          <a:r>
            <a:rPr lang="ar-SA" sz="1600" dirty="0">
              <a:solidFill>
                <a:schemeClr val="bg1"/>
              </a:solidFill>
              <a:latin typeface="Alexandria" charset="0"/>
              <a:cs typeface="Alexandria" charset="0"/>
            </a:rPr>
            <a:t>جمع المعلومات</a:t>
          </a:r>
          <a:endParaRPr lang="en-US" sz="1600" b="0" dirty="0">
            <a:latin typeface="Alexandria" pitchFamily="2" charset="-78"/>
            <a:cs typeface="Alexandria" pitchFamily="2" charset="-78"/>
          </a:endParaRPr>
        </a:p>
      </dgm:t>
    </dgm:pt>
    <dgm:pt modelId="{FCA6671B-B241-4AEB-8006-8BB507A2DED6}" type="parTrans" cxnId="{63521559-5B83-4A2A-A9F3-6594798671C3}">
      <dgm:prSet/>
      <dgm:spPr/>
      <dgm:t>
        <a:bodyPr/>
        <a:lstStyle/>
        <a:p>
          <a:endParaRPr lang="en-US"/>
        </a:p>
      </dgm:t>
    </dgm:pt>
    <dgm:pt modelId="{A0EF8187-75D6-44D8-9275-0314D7B0E1A7}" type="sibTrans" cxnId="{63521559-5B83-4A2A-A9F3-6594798671C3}">
      <dgm:prSet/>
      <dgm:spPr/>
      <dgm:t>
        <a:bodyPr/>
        <a:lstStyle/>
        <a:p>
          <a:endParaRPr lang="en-US"/>
        </a:p>
      </dgm:t>
    </dgm:pt>
    <dgm:pt modelId="{D219860E-48A2-426A-9390-9646CB74E1B3}">
      <dgm:prSet phldrT="[Text]" custT="1"/>
      <dgm:spPr>
        <a:solidFill>
          <a:srgbClr val="00AEEF"/>
        </a:solidFill>
      </dgm:spPr>
      <dgm:t>
        <a:bodyPr/>
        <a:lstStyle/>
        <a:p>
          <a:r>
            <a:rPr lang="ar-SA" sz="1600" dirty="0">
              <a:solidFill>
                <a:schemeClr val="bg1"/>
              </a:solidFill>
              <a:latin typeface="Alexandria" charset="0"/>
              <a:cs typeface="Alexandria" charset="0"/>
            </a:rPr>
            <a:t>تحليل المعلومات</a:t>
          </a:r>
          <a:endParaRPr lang="en-US" sz="1600" b="0" dirty="0">
            <a:latin typeface="Alexandria" pitchFamily="2" charset="-78"/>
            <a:cs typeface="Alexandria" pitchFamily="2" charset="-78"/>
          </a:endParaRPr>
        </a:p>
      </dgm:t>
    </dgm:pt>
    <dgm:pt modelId="{A0F1AC77-9C55-4075-AA22-2077603D1154}" type="parTrans" cxnId="{82D1223C-BBA5-46E8-B656-763BFFCE2498}">
      <dgm:prSet/>
      <dgm:spPr/>
      <dgm:t>
        <a:bodyPr/>
        <a:lstStyle/>
        <a:p>
          <a:endParaRPr lang="en-US"/>
        </a:p>
      </dgm:t>
    </dgm:pt>
    <dgm:pt modelId="{098CAABC-4D6A-4E66-A21E-0D7FBC7C9558}" type="sibTrans" cxnId="{82D1223C-BBA5-46E8-B656-763BFFCE2498}">
      <dgm:prSet/>
      <dgm:spPr/>
      <dgm:t>
        <a:bodyPr/>
        <a:lstStyle/>
        <a:p>
          <a:endParaRPr lang="en-US"/>
        </a:p>
      </dgm:t>
    </dgm:pt>
    <dgm:pt modelId="{D6BC3545-1746-4321-8B4C-3B9E50AA354E}">
      <dgm:prSet phldrT="[Text]" custT="1"/>
      <dgm:spPr>
        <a:solidFill>
          <a:srgbClr val="FFC000"/>
        </a:solidFill>
      </dgm:spPr>
      <dgm:t>
        <a:bodyPr/>
        <a:lstStyle/>
        <a:p>
          <a:r>
            <a:rPr lang="ar-SA" sz="1600" dirty="0">
              <a:solidFill>
                <a:schemeClr val="bg1"/>
              </a:solidFill>
              <a:latin typeface="Alexandria" charset="0"/>
              <a:cs typeface="Alexandria" charset="0"/>
            </a:rPr>
            <a:t>تطبيق البديل</a:t>
          </a:r>
          <a:endParaRPr lang="en-US" sz="1600" b="0" dirty="0">
            <a:latin typeface="Alexandria" pitchFamily="2" charset="-78"/>
            <a:cs typeface="Alexandria" pitchFamily="2" charset="-78"/>
          </a:endParaRPr>
        </a:p>
      </dgm:t>
    </dgm:pt>
    <dgm:pt modelId="{501CE31E-0254-408B-B820-717D1D048B59}" type="sibTrans" cxnId="{B87D9753-CE93-40C8-AFEB-DAFBCD2B7D89}">
      <dgm:prSet/>
      <dgm:spPr/>
      <dgm:t>
        <a:bodyPr/>
        <a:lstStyle/>
        <a:p>
          <a:endParaRPr lang="en-US"/>
        </a:p>
      </dgm:t>
    </dgm:pt>
    <dgm:pt modelId="{E83EE0CA-D235-4FF4-B498-80C08D2B116B}" type="parTrans" cxnId="{B87D9753-CE93-40C8-AFEB-DAFBCD2B7D89}">
      <dgm:prSet/>
      <dgm:spPr/>
      <dgm:t>
        <a:bodyPr/>
        <a:lstStyle/>
        <a:p>
          <a:endParaRPr lang="en-US"/>
        </a:p>
      </dgm:t>
    </dgm:pt>
    <dgm:pt modelId="{07A8B4AB-4E34-4931-B7A2-87F67C904C84}">
      <dgm:prSet custT="1"/>
      <dgm:spPr>
        <a:solidFill>
          <a:srgbClr val="203E5F"/>
        </a:solidFill>
      </dgm:spPr>
      <dgm:t>
        <a:bodyPr/>
        <a:lstStyle/>
        <a:p>
          <a:r>
            <a:rPr lang="ar-SA" sz="1600" dirty="0">
              <a:solidFill>
                <a:schemeClr val="bg1"/>
              </a:solidFill>
              <a:latin typeface="Alexandria" charset="0"/>
              <a:cs typeface="Alexandria" charset="0"/>
            </a:rPr>
            <a:t>تحديد البدائل</a:t>
          </a:r>
          <a:endParaRPr lang="en-US" sz="1600" b="0" dirty="0">
            <a:latin typeface="Alexandria" pitchFamily="2" charset="-78"/>
            <a:cs typeface="Alexandria" pitchFamily="2" charset="-78"/>
          </a:endParaRPr>
        </a:p>
      </dgm:t>
    </dgm:pt>
    <dgm:pt modelId="{339E5AFC-4279-4967-8B72-C8DA10C4F183}" type="sibTrans" cxnId="{A031AC35-A119-45CB-B6A7-B78C96D65773}">
      <dgm:prSet/>
      <dgm:spPr/>
      <dgm:t>
        <a:bodyPr/>
        <a:lstStyle/>
        <a:p>
          <a:endParaRPr lang="en-US"/>
        </a:p>
      </dgm:t>
    </dgm:pt>
    <dgm:pt modelId="{38441104-2197-40F2-90DF-42A74FF32B3D}" type="parTrans" cxnId="{A031AC35-A119-45CB-B6A7-B78C96D65773}">
      <dgm:prSet/>
      <dgm:spPr/>
      <dgm:t>
        <a:bodyPr/>
        <a:lstStyle/>
        <a:p>
          <a:endParaRPr lang="en-US"/>
        </a:p>
      </dgm:t>
    </dgm:pt>
    <dgm:pt modelId="{D108C7D1-5B30-4DCA-A0AB-40F2B2FF95E0}">
      <dgm:prSet custT="1"/>
      <dgm:spPr>
        <a:solidFill>
          <a:srgbClr val="00AEEF"/>
        </a:solidFill>
      </dgm:spPr>
      <dgm:t>
        <a:bodyPr/>
        <a:lstStyle/>
        <a:p>
          <a:pPr rtl="1"/>
          <a:r>
            <a:rPr lang="ar-SA" sz="1600" dirty="0">
              <a:solidFill>
                <a:schemeClr val="bg1"/>
              </a:solidFill>
              <a:latin typeface="Alexandria" charset="0"/>
              <a:cs typeface="Alexandria" charset="0"/>
            </a:rPr>
            <a:t>تقييم التنفيذ</a:t>
          </a:r>
          <a:endParaRPr lang="ar-SA" sz="1600" dirty="0"/>
        </a:p>
      </dgm:t>
    </dgm:pt>
    <dgm:pt modelId="{9D47D79F-835C-4527-AB1D-BA1A644F0042}" type="sibTrans" cxnId="{7B5C6958-FC88-407A-B96E-59B2C079CF0D}">
      <dgm:prSet/>
      <dgm:spPr/>
      <dgm:t>
        <a:bodyPr/>
        <a:lstStyle/>
        <a:p>
          <a:pPr rtl="1"/>
          <a:endParaRPr lang="ar-SA"/>
        </a:p>
      </dgm:t>
    </dgm:pt>
    <dgm:pt modelId="{BA1B31A2-84C2-426D-B148-663B07C8CD3A}" type="parTrans" cxnId="{7B5C6958-FC88-407A-B96E-59B2C079CF0D}">
      <dgm:prSet/>
      <dgm:spPr/>
      <dgm:t>
        <a:bodyPr/>
        <a:lstStyle/>
        <a:p>
          <a:pPr rtl="1"/>
          <a:endParaRPr lang="ar-SA"/>
        </a:p>
      </dgm:t>
    </dgm:pt>
    <dgm:pt modelId="{9B2FD750-8ACA-43B6-A0B7-4670B55F6436}" type="pres">
      <dgm:prSet presAssocID="{69639854-858E-4F21-871A-8E8CD9B46C75}" presName="Name0" presStyleCnt="0">
        <dgm:presLayoutVars>
          <dgm:dir/>
          <dgm:resizeHandles val="exact"/>
        </dgm:presLayoutVars>
      </dgm:prSet>
      <dgm:spPr/>
    </dgm:pt>
    <dgm:pt modelId="{B62FA061-8595-4BAF-BC6A-840C5577169A}" type="pres">
      <dgm:prSet presAssocID="{69639854-858E-4F21-871A-8E8CD9B46C75}" presName="cycle" presStyleCnt="0"/>
      <dgm:spPr/>
    </dgm:pt>
    <dgm:pt modelId="{5F7A9AD3-5FD8-4A94-A8C9-F069DBEC3213}" type="pres">
      <dgm:prSet presAssocID="{201772AB-33FA-4625-8FAD-8A489A201FB9}" presName="nodeFirstNode" presStyleLbl="node1" presStyleIdx="0" presStyleCnt="7">
        <dgm:presLayoutVars>
          <dgm:bulletEnabled val="1"/>
        </dgm:presLayoutVars>
      </dgm:prSet>
      <dgm:spPr/>
    </dgm:pt>
    <dgm:pt modelId="{5F919180-A618-4212-9482-ADD9E3DA63ED}" type="pres">
      <dgm:prSet presAssocID="{6564A5BF-D3B1-49BF-BEC1-62ECE0C68126}" presName="sibTransFirstNode" presStyleLbl="bgShp" presStyleIdx="0" presStyleCnt="1"/>
      <dgm:spPr/>
    </dgm:pt>
    <dgm:pt modelId="{951E7D44-8C52-4772-912D-7D46EB4B41BC}" type="pres">
      <dgm:prSet presAssocID="{12392C70-DA52-452D-8533-C00E478FBA3B}" presName="nodeFollowingNodes" presStyleLbl="node1" presStyleIdx="1" presStyleCnt="7">
        <dgm:presLayoutVars>
          <dgm:bulletEnabled val="1"/>
        </dgm:presLayoutVars>
      </dgm:prSet>
      <dgm:spPr/>
    </dgm:pt>
    <dgm:pt modelId="{9C394A67-849A-4D36-A385-8B3001592B32}" type="pres">
      <dgm:prSet presAssocID="{7972A175-79FA-4A79-9A41-B2B0A3283FEA}" presName="nodeFollowingNodes" presStyleLbl="node1" presStyleIdx="2" presStyleCnt="7">
        <dgm:presLayoutVars>
          <dgm:bulletEnabled val="1"/>
        </dgm:presLayoutVars>
      </dgm:prSet>
      <dgm:spPr/>
    </dgm:pt>
    <dgm:pt modelId="{04456809-F35B-4992-B028-AA757FAD3729}" type="pres">
      <dgm:prSet presAssocID="{D219860E-48A2-426A-9390-9646CB74E1B3}" presName="nodeFollowingNodes" presStyleLbl="node1" presStyleIdx="3" presStyleCnt="7" custRadScaleRad="97302" custRadScaleInc="-23348">
        <dgm:presLayoutVars>
          <dgm:bulletEnabled val="1"/>
        </dgm:presLayoutVars>
      </dgm:prSet>
      <dgm:spPr/>
    </dgm:pt>
    <dgm:pt modelId="{17B120CA-B334-4F68-8D10-6857A3FC3E9D}" type="pres">
      <dgm:prSet presAssocID="{07A8B4AB-4E34-4931-B7A2-87F67C904C84}" presName="nodeFollowingNodes" presStyleLbl="node1" presStyleIdx="4" presStyleCnt="7" custRadScaleRad="102640" custRadScaleInc="25480">
        <dgm:presLayoutVars>
          <dgm:bulletEnabled val="1"/>
        </dgm:presLayoutVars>
      </dgm:prSet>
      <dgm:spPr/>
    </dgm:pt>
    <dgm:pt modelId="{2CE4188D-E026-4E31-9373-55065AA969AE}" type="pres">
      <dgm:prSet presAssocID="{D6BC3545-1746-4321-8B4C-3B9E50AA354E}" presName="nodeFollowingNodes" presStyleLbl="node1" presStyleIdx="5" presStyleCnt="7">
        <dgm:presLayoutVars>
          <dgm:bulletEnabled val="1"/>
        </dgm:presLayoutVars>
      </dgm:prSet>
      <dgm:spPr/>
    </dgm:pt>
    <dgm:pt modelId="{AB8C6336-3C4D-4705-AF74-F808F191BB0F}" type="pres">
      <dgm:prSet presAssocID="{D108C7D1-5B30-4DCA-A0AB-40F2B2FF95E0}" presName="nodeFollowingNodes" presStyleLbl="node1" presStyleIdx="6" presStyleCnt="7">
        <dgm:presLayoutVars>
          <dgm:bulletEnabled val="1"/>
        </dgm:presLayoutVars>
      </dgm:prSet>
      <dgm:spPr/>
    </dgm:pt>
  </dgm:ptLst>
  <dgm:cxnLst>
    <dgm:cxn modelId="{8A88E116-FF63-4EF3-8139-1DB5CA6E0C7B}" type="presOf" srcId="{7972A175-79FA-4A79-9A41-B2B0A3283FEA}" destId="{9C394A67-849A-4D36-A385-8B3001592B32}" srcOrd="0" destOrd="0" presId="urn:microsoft.com/office/officeart/2005/8/layout/cycle3"/>
    <dgm:cxn modelId="{A4387035-2966-4B42-A578-7A97FAB1C7AC}" type="presOf" srcId="{07A8B4AB-4E34-4931-B7A2-87F67C904C84}" destId="{17B120CA-B334-4F68-8D10-6857A3FC3E9D}" srcOrd="0" destOrd="0" presId="urn:microsoft.com/office/officeart/2005/8/layout/cycle3"/>
    <dgm:cxn modelId="{A031AC35-A119-45CB-B6A7-B78C96D65773}" srcId="{69639854-858E-4F21-871A-8E8CD9B46C75}" destId="{07A8B4AB-4E34-4931-B7A2-87F67C904C84}" srcOrd="4" destOrd="0" parTransId="{38441104-2197-40F2-90DF-42A74FF32B3D}" sibTransId="{339E5AFC-4279-4967-8B72-C8DA10C4F183}"/>
    <dgm:cxn modelId="{82D1223C-BBA5-46E8-B656-763BFFCE2498}" srcId="{69639854-858E-4F21-871A-8E8CD9B46C75}" destId="{D219860E-48A2-426A-9390-9646CB74E1B3}" srcOrd="3" destOrd="0" parTransId="{A0F1AC77-9C55-4075-AA22-2077603D1154}" sibTransId="{098CAABC-4D6A-4E66-A21E-0D7FBC7C9558}"/>
    <dgm:cxn modelId="{6783A06D-82CF-4220-9D03-E1E366B35984}" srcId="{69639854-858E-4F21-871A-8E8CD9B46C75}" destId="{201772AB-33FA-4625-8FAD-8A489A201FB9}" srcOrd="0" destOrd="0" parTransId="{02A15155-C5EC-48E3-9DFC-60B5A897B79C}" sibTransId="{6564A5BF-D3B1-49BF-BEC1-62ECE0C68126}"/>
    <dgm:cxn modelId="{B87D9753-CE93-40C8-AFEB-DAFBCD2B7D89}" srcId="{69639854-858E-4F21-871A-8E8CD9B46C75}" destId="{D6BC3545-1746-4321-8B4C-3B9E50AA354E}" srcOrd="5" destOrd="0" parTransId="{E83EE0CA-D235-4FF4-B498-80C08D2B116B}" sibTransId="{501CE31E-0254-408B-B820-717D1D048B59}"/>
    <dgm:cxn modelId="{4AF76376-8697-4896-9275-23B95131A67F}" type="presOf" srcId="{69639854-858E-4F21-871A-8E8CD9B46C75}" destId="{9B2FD750-8ACA-43B6-A0B7-4670B55F6436}" srcOrd="0" destOrd="0" presId="urn:microsoft.com/office/officeart/2005/8/layout/cycle3"/>
    <dgm:cxn modelId="{7B5C6958-FC88-407A-B96E-59B2C079CF0D}" srcId="{69639854-858E-4F21-871A-8E8CD9B46C75}" destId="{D108C7D1-5B30-4DCA-A0AB-40F2B2FF95E0}" srcOrd="6" destOrd="0" parTransId="{BA1B31A2-84C2-426D-B148-663B07C8CD3A}" sibTransId="{9D47D79F-835C-4527-AB1D-BA1A644F0042}"/>
    <dgm:cxn modelId="{63521559-5B83-4A2A-A9F3-6594798671C3}" srcId="{69639854-858E-4F21-871A-8E8CD9B46C75}" destId="{7972A175-79FA-4A79-9A41-B2B0A3283FEA}" srcOrd="2" destOrd="0" parTransId="{FCA6671B-B241-4AEB-8006-8BB507A2DED6}" sibTransId="{A0EF8187-75D6-44D8-9275-0314D7B0E1A7}"/>
    <dgm:cxn modelId="{0B61BB87-3C24-44D1-9194-D9CD373B9286}" type="presOf" srcId="{201772AB-33FA-4625-8FAD-8A489A201FB9}" destId="{5F7A9AD3-5FD8-4A94-A8C9-F069DBEC3213}" srcOrd="0" destOrd="0" presId="urn:microsoft.com/office/officeart/2005/8/layout/cycle3"/>
    <dgm:cxn modelId="{8C6D23B7-AB01-48B6-A385-9AB01A754367}" type="presOf" srcId="{12392C70-DA52-452D-8533-C00E478FBA3B}" destId="{951E7D44-8C52-4772-912D-7D46EB4B41BC}" srcOrd="0" destOrd="0" presId="urn:microsoft.com/office/officeart/2005/8/layout/cycle3"/>
    <dgm:cxn modelId="{D715FFDE-3FC6-4031-8877-F6517423BA41}" srcId="{69639854-858E-4F21-871A-8E8CD9B46C75}" destId="{12392C70-DA52-452D-8533-C00E478FBA3B}" srcOrd="1" destOrd="0" parTransId="{71AFD83D-DF7F-48CB-870F-BFA4635B2A6E}" sibTransId="{2DC3AB35-C416-4FA2-8C91-EC49AF6B1D90}"/>
    <dgm:cxn modelId="{653AE8E6-5287-4E11-BB68-FE9CFBC7531D}" type="presOf" srcId="{6564A5BF-D3B1-49BF-BEC1-62ECE0C68126}" destId="{5F919180-A618-4212-9482-ADD9E3DA63ED}" srcOrd="0" destOrd="0" presId="urn:microsoft.com/office/officeart/2005/8/layout/cycle3"/>
    <dgm:cxn modelId="{CBB2F6E7-7982-4EA3-AFFC-E642626592DE}" type="presOf" srcId="{D108C7D1-5B30-4DCA-A0AB-40F2B2FF95E0}" destId="{AB8C6336-3C4D-4705-AF74-F808F191BB0F}" srcOrd="0" destOrd="0" presId="urn:microsoft.com/office/officeart/2005/8/layout/cycle3"/>
    <dgm:cxn modelId="{E4A08FF1-36D0-49B3-A780-998CFFC2B0A9}" type="presOf" srcId="{D6BC3545-1746-4321-8B4C-3B9E50AA354E}" destId="{2CE4188D-E026-4E31-9373-55065AA969AE}" srcOrd="0" destOrd="0" presId="urn:microsoft.com/office/officeart/2005/8/layout/cycle3"/>
    <dgm:cxn modelId="{7A2F36F8-D5E0-482C-A8CC-464082154515}" type="presOf" srcId="{D219860E-48A2-426A-9390-9646CB74E1B3}" destId="{04456809-F35B-4992-B028-AA757FAD3729}" srcOrd="0" destOrd="0" presId="urn:microsoft.com/office/officeart/2005/8/layout/cycle3"/>
    <dgm:cxn modelId="{40C418E7-5996-4682-BB38-DF2E52D402BF}" type="presParOf" srcId="{9B2FD750-8ACA-43B6-A0B7-4670B55F6436}" destId="{B62FA061-8595-4BAF-BC6A-840C5577169A}" srcOrd="0" destOrd="0" presId="urn:microsoft.com/office/officeart/2005/8/layout/cycle3"/>
    <dgm:cxn modelId="{2CED8208-3B78-4690-A37A-C03A38AA617C}" type="presParOf" srcId="{B62FA061-8595-4BAF-BC6A-840C5577169A}" destId="{5F7A9AD3-5FD8-4A94-A8C9-F069DBEC3213}" srcOrd="0" destOrd="0" presId="urn:microsoft.com/office/officeart/2005/8/layout/cycle3"/>
    <dgm:cxn modelId="{A59CAE08-3F77-4040-9F3E-4B80DAD58A0B}" type="presParOf" srcId="{B62FA061-8595-4BAF-BC6A-840C5577169A}" destId="{5F919180-A618-4212-9482-ADD9E3DA63ED}" srcOrd="1" destOrd="0" presId="urn:microsoft.com/office/officeart/2005/8/layout/cycle3"/>
    <dgm:cxn modelId="{AD19D8E0-D363-4E68-971A-6C6645E1F206}" type="presParOf" srcId="{B62FA061-8595-4BAF-BC6A-840C5577169A}" destId="{951E7D44-8C52-4772-912D-7D46EB4B41BC}" srcOrd="2" destOrd="0" presId="urn:microsoft.com/office/officeart/2005/8/layout/cycle3"/>
    <dgm:cxn modelId="{B7AD6E52-C07B-4F20-803E-D80CB61C1AD5}" type="presParOf" srcId="{B62FA061-8595-4BAF-BC6A-840C5577169A}" destId="{9C394A67-849A-4D36-A385-8B3001592B32}" srcOrd="3" destOrd="0" presId="urn:microsoft.com/office/officeart/2005/8/layout/cycle3"/>
    <dgm:cxn modelId="{C1D70E70-257B-4932-896F-89EF2971BBF8}" type="presParOf" srcId="{B62FA061-8595-4BAF-BC6A-840C5577169A}" destId="{04456809-F35B-4992-B028-AA757FAD3729}" srcOrd="4" destOrd="0" presId="urn:microsoft.com/office/officeart/2005/8/layout/cycle3"/>
    <dgm:cxn modelId="{7C6106F7-3A40-41EA-8850-F586F4D1AB9C}" type="presParOf" srcId="{B62FA061-8595-4BAF-BC6A-840C5577169A}" destId="{17B120CA-B334-4F68-8D10-6857A3FC3E9D}" srcOrd="5" destOrd="0" presId="urn:microsoft.com/office/officeart/2005/8/layout/cycle3"/>
    <dgm:cxn modelId="{8D53AA8A-48A9-4FBC-AC71-FEC87F1AFA83}" type="presParOf" srcId="{B62FA061-8595-4BAF-BC6A-840C5577169A}" destId="{2CE4188D-E026-4E31-9373-55065AA969AE}" srcOrd="6" destOrd="0" presId="urn:microsoft.com/office/officeart/2005/8/layout/cycle3"/>
    <dgm:cxn modelId="{F651BA3A-537B-4530-9B88-A6A9DE61AE54}" type="presParOf" srcId="{B62FA061-8595-4BAF-BC6A-840C5577169A}" destId="{AB8C6336-3C4D-4705-AF74-F808F191BB0F}" srcOrd="7" destOrd="0" presId="urn:microsoft.com/office/officeart/2005/8/layout/cycle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919180-A618-4212-9482-ADD9E3DA63ED}">
      <dsp:nvSpPr>
        <dsp:cNvPr id="0" name=""/>
        <dsp:cNvSpPr/>
      </dsp:nvSpPr>
      <dsp:spPr>
        <a:xfrm>
          <a:off x="627965" y="-29460"/>
          <a:ext cx="4356635" cy="4356635"/>
        </a:xfrm>
        <a:prstGeom prst="circularArrow">
          <a:avLst>
            <a:gd name="adj1" fmla="val 5544"/>
            <a:gd name="adj2" fmla="val 330680"/>
            <a:gd name="adj3" fmla="val 14538314"/>
            <a:gd name="adj4" fmla="val 16937353"/>
            <a:gd name="adj5" fmla="val 5757"/>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F7A9AD3-5FD8-4A94-A8C9-F069DBEC3213}">
      <dsp:nvSpPr>
        <dsp:cNvPr id="0" name=""/>
        <dsp:cNvSpPr/>
      </dsp:nvSpPr>
      <dsp:spPr>
        <a:xfrm>
          <a:off x="2138968" y="1940"/>
          <a:ext cx="1334628" cy="667314"/>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SA" sz="1600" kern="1200" dirty="0">
              <a:solidFill>
                <a:schemeClr val="bg1"/>
              </a:solidFill>
              <a:latin typeface="Alexandria" charset="0"/>
              <a:cs typeface="Alexandria" charset="0"/>
            </a:rPr>
            <a:t>إدراك المشكلة</a:t>
          </a:r>
          <a:endParaRPr lang="en-US" sz="1600" b="0" kern="1200" dirty="0">
            <a:latin typeface="Alexandria" pitchFamily="2" charset="-78"/>
            <a:cs typeface="Alexandria" pitchFamily="2" charset="-78"/>
          </a:endParaRPr>
        </a:p>
      </dsp:txBody>
      <dsp:txXfrm>
        <a:off x="2171544" y="34516"/>
        <a:ext cx="1269476" cy="602162"/>
      </dsp:txXfrm>
    </dsp:sp>
    <dsp:sp modelId="{951E7D44-8C52-4772-912D-7D46EB4B41BC}">
      <dsp:nvSpPr>
        <dsp:cNvPr id="0" name=""/>
        <dsp:cNvSpPr/>
      </dsp:nvSpPr>
      <dsp:spPr>
        <a:xfrm>
          <a:off x="3591486" y="701436"/>
          <a:ext cx="1334628" cy="667314"/>
        </a:xfrm>
        <a:prstGeom prst="roundRect">
          <a:avLst/>
        </a:prstGeom>
        <a:solidFill>
          <a:srgbClr val="203E5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SA" sz="1600" kern="1200" dirty="0">
              <a:solidFill>
                <a:schemeClr val="bg1"/>
              </a:solidFill>
              <a:latin typeface="Alexandria" charset="0"/>
              <a:cs typeface="Alexandria" charset="0"/>
            </a:rPr>
            <a:t>تعريف المشكلة</a:t>
          </a:r>
          <a:endParaRPr lang="en-US" sz="1600" b="0" kern="1200" dirty="0">
            <a:latin typeface="Alexandria" pitchFamily="2" charset="-78"/>
            <a:cs typeface="Alexandria" pitchFamily="2" charset="-78"/>
          </a:endParaRPr>
        </a:p>
      </dsp:txBody>
      <dsp:txXfrm>
        <a:off x="3624062" y="734012"/>
        <a:ext cx="1269476" cy="602162"/>
      </dsp:txXfrm>
    </dsp:sp>
    <dsp:sp modelId="{9C394A67-849A-4D36-A385-8B3001592B32}">
      <dsp:nvSpPr>
        <dsp:cNvPr id="0" name=""/>
        <dsp:cNvSpPr/>
      </dsp:nvSpPr>
      <dsp:spPr>
        <a:xfrm>
          <a:off x="3950229" y="2273189"/>
          <a:ext cx="1334628" cy="667314"/>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SA" sz="1600" kern="1200" dirty="0">
              <a:solidFill>
                <a:schemeClr val="bg1"/>
              </a:solidFill>
              <a:latin typeface="Alexandria" charset="0"/>
              <a:cs typeface="Alexandria" charset="0"/>
            </a:rPr>
            <a:t>جمع المعلومات</a:t>
          </a:r>
          <a:endParaRPr lang="en-US" sz="1600" b="0" kern="1200" dirty="0">
            <a:latin typeface="Alexandria" pitchFamily="2" charset="-78"/>
            <a:cs typeface="Alexandria" pitchFamily="2" charset="-78"/>
          </a:endParaRPr>
        </a:p>
      </dsp:txBody>
      <dsp:txXfrm>
        <a:off x="3982805" y="2305765"/>
        <a:ext cx="1269476" cy="602162"/>
      </dsp:txXfrm>
    </dsp:sp>
    <dsp:sp modelId="{04456809-F35B-4992-B028-AA757FAD3729}">
      <dsp:nvSpPr>
        <dsp:cNvPr id="0" name=""/>
        <dsp:cNvSpPr/>
      </dsp:nvSpPr>
      <dsp:spPr>
        <a:xfrm>
          <a:off x="3207147" y="3318147"/>
          <a:ext cx="1334628" cy="667314"/>
        </a:xfrm>
        <a:prstGeom prst="roundRect">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SA" sz="1600" kern="1200" dirty="0">
              <a:solidFill>
                <a:schemeClr val="bg1"/>
              </a:solidFill>
              <a:latin typeface="Alexandria" charset="0"/>
              <a:cs typeface="Alexandria" charset="0"/>
            </a:rPr>
            <a:t>تحليل المعلومات</a:t>
          </a:r>
          <a:endParaRPr lang="en-US" sz="1600" b="0" kern="1200" dirty="0">
            <a:latin typeface="Alexandria" pitchFamily="2" charset="-78"/>
            <a:cs typeface="Alexandria" pitchFamily="2" charset="-78"/>
          </a:endParaRPr>
        </a:p>
      </dsp:txBody>
      <dsp:txXfrm>
        <a:off x="3239723" y="3350723"/>
        <a:ext cx="1269476" cy="602162"/>
      </dsp:txXfrm>
    </dsp:sp>
    <dsp:sp modelId="{17B120CA-B334-4F68-8D10-6857A3FC3E9D}">
      <dsp:nvSpPr>
        <dsp:cNvPr id="0" name=""/>
        <dsp:cNvSpPr/>
      </dsp:nvSpPr>
      <dsp:spPr>
        <a:xfrm>
          <a:off x="986588" y="3379070"/>
          <a:ext cx="1334628" cy="667314"/>
        </a:xfrm>
        <a:prstGeom prst="roundRect">
          <a:avLst/>
        </a:prstGeom>
        <a:solidFill>
          <a:srgbClr val="203E5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SA" sz="1600" kern="1200" dirty="0">
              <a:solidFill>
                <a:schemeClr val="bg1"/>
              </a:solidFill>
              <a:latin typeface="Alexandria" charset="0"/>
              <a:cs typeface="Alexandria" charset="0"/>
            </a:rPr>
            <a:t>تحديد البدائل</a:t>
          </a:r>
          <a:endParaRPr lang="en-US" sz="1600" b="0" kern="1200" dirty="0">
            <a:latin typeface="Alexandria" pitchFamily="2" charset="-78"/>
            <a:cs typeface="Alexandria" pitchFamily="2" charset="-78"/>
          </a:endParaRPr>
        </a:p>
      </dsp:txBody>
      <dsp:txXfrm>
        <a:off x="1019164" y="3411646"/>
        <a:ext cx="1269476" cy="602162"/>
      </dsp:txXfrm>
    </dsp:sp>
    <dsp:sp modelId="{2CE4188D-E026-4E31-9373-55065AA969AE}">
      <dsp:nvSpPr>
        <dsp:cNvPr id="0" name=""/>
        <dsp:cNvSpPr/>
      </dsp:nvSpPr>
      <dsp:spPr>
        <a:xfrm>
          <a:off x="327708" y="2273189"/>
          <a:ext cx="1334628" cy="667314"/>
        </a:xfrm>
        <a:prstGeom prst="roundRect">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SA" sz="1600" kern="1200" dirty="0">
              <a:solidFill>
                <a:schemeClr val="bg1"/>
              </a:solidFill>
              <a:latin typeface="Alexandria" charset="0"/>
              <a:cs typeface="Alexandria" charset="0"/>
            </a:rPr>
            <a:t>تطبيق البديل</a:t>
          </a:r>
          <a:endParaRPr lang="en-US" sz="1600" b="0" kern="1200" dirty="0">
            <a:latin typeface="Alexandria" pitchFamily="2" charset="-78"/>
            <a:cs typeface="Alexandria" pitchFamily="2" charset="-78"/>
          </a:endParaRPr>
        </a:p>
      </dsp:txBody>
      <dsp:txXfrm>
        <a:off x="360284" y="2305765"/>
        <a:ext cx="1269476" cy="602162"/>
      </dsp:txXfrm>
    </dsp:sp>
    <dsp:sp modelId="{AB8C6336-3C4D-4705-AF74-F808F191BB0F}">
      <dsp:nvSpPr>
        <dsp:cNvPr id="0" name=""/>
        <dsp:cNvSpPr/>
      </dsp:nvSpPr>
      <dsp:spPr>
        <a:xfrm>
          <a:off x="686450" y="701436"/>
          <a:ext cx="1334628" cy="667314"/>
        </a:xfrm>
        <a:prstGeom prst="roundRect">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kern="1200" dirty="0">
              <a:solidFill>
                <a:schemeClr val="bg1"/>
              </a:solidFill>
              <a:latin typeface="Alexandria" charset="0"/>
              <a:cs typeface="Alexandria" charset="0"/>
            </a:rPr>
            <a:t>تقييم التنفيذ</a:t>
          </a:r>
          <a:endParaRPr lang="ar-SA" sz="1600" kern="1200" dirty="0"/>
        </a:p>
      </dsp:txBody>
      <dsp:txXfrm>
        <a:off x="719026" y="734012"/>
        <a:ext cx="1269476" cy="602162"/>
      </dsp:txXfrm>
    </dsp:sp>
  </dsp:spTree>
</dsp:drawing>
</file>

<file path=ppt/diagrams/layout1.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20D1B07E-6AD9-5C59-D192-1776A87B3C7B}"/>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ar-SA"/>
              <a:t>انقر لتحرير نمط عنوان الشكل الرئيسي</a:t>
            </a:r>
          </a:p>
        </p:txBody>
      </p:sp>
      <p:sp>
        <p:nvSpPr>
          <p:cNvPr id="3" name="عنوان فرعي 2">
            <a:extLst>
              <a:ext uri="{FF2B5EF4-FFF2-40B4-BE49-F238E27FC236}">
                <a16:creationId xmlns:a16="http://schemas.microsoft.com/office/drawing/2014/main" id="{CBF2BE0B-7114-71F0-C0DB-F61EC2D4A60B}"/>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الفرعي للشكل الرئيسي</a:t>
            </a:r>
          </a:p>
        </p:txBody>
      </p:sp>
      <p:sp>
        <p:nvSpPr>
          <p:cNvPr id="4" name="عنصر نائب للتاريخ 3">
            <a:extLst>
              <a:ext uri="{FF2B5EF4-FFF2-40B4-BE49-F238E27FC236}">
                <a16:creationId xmlns:a16="http://schemas.microsoft.com/office/drawing/2014/main" id="{3CB62DC6-0CFC-B939-079F-270A0007810C}"/>
              </a:ext>
            </a:extLst>
          </p:cNvPr>
          <p:cNvSpPr>
            <a:spLocks noGrp="1"/>
          </p:cNvSpPr>
          <p:nvPr>
            <p:ph type="dt" sz="half" idx="10"/>
          </p:nvPr>
        </p:nvSpPr>
        <p:spPr>
          <a:xfrm>
            <a:off x="8610600" y="6356350"/>
            <a:ext cx="2743200" cy="365125"/>
          </a:xfrm>
          <a:prstGeom prst="rect">
            <a:avLst/>
          </a:prstGeom>
        </p:spPr>
        <p:txBody>
          <a:bodyPr/>
          <a:lstStyle/>
          <a:p>
            <a:fld id="{3D382A15-E6EB-4722-9250-DEB16A4B6589}" type="datetimeFigureOut">
              <a:rPr lang="ar-SA" smtClean="0"/>
              <a:t>09/01/46</a:t>
            </a:fld>
            <a:endParaRPr lang="ar-SA"/>
          </a:p>
        </p:txBody>
      </p:sp>
      <p:sp>
        <p:nvSpPr>
          <p:cNvPr id="5" name="عنصر نائب للتذييل 4">
            <a:extLst>
              <a:ext uri="{FF2B5EF4-FFF2-40B4-BE49-F238E27FC236}">
                <a16:creationId xmlns:a16="http://schemas.microsoft.com/office/drawing/2014/main" id="{2C42E99A-59CC-A88E-4AE2-3822C9B87C72}"/>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6" name="عنصر نائب لرقم الشريحة 5">
            <a:extLst>
              <a:ext uri="{FF2B5EF4-FFF2-40B4-BE49-F238E27FC236}">
                <a16:creationId xmlns:a16="http://schemas.microsoft.com/office/drawing/2014/main" id="{614B55C5-9F81-EA67-09F9-95B7FD13A26B}"/>
              </a:ext>
            </a:extLst>
          </p:cNvPr>
          <p:cNvSpPr>
            <a:spLocks noGrp="1"/>
          </p:cNvSpPr>
          <p:nvPr>
            <p:ph type="sldNum" sz="quarter" idx="12"/>
          </p:nvPr>
        </p:nvSpPr>
        <p:spPr>
          <a:xfrm>
            <a:off x="838200" y="6356350"/>
            <a:ext cx="2743200" cy="365125"/>
          </a:xfrm>
          <a:prstGeom prst="rect">
            <a:avLst/>
          </a:prstGeom>
        </p:spPr>
        <p:txBody>
          <a:bodyPr/>
          <a:lstStyle/>
          <a:p>
            <a:fld id="{E543E003-7DF1-4E30-AB01-4BC161FC3346}" type="slidenum">
              <a:rPr lang="ar-SA" smtClean="0"/>
              <a:t>‹#›</a:t>
            </a:fld>
            <a:endParaRPr lang="ar-SA"/>
          </a:p>
        </p:txBody>
      </p:sp>
    </p:spTree>
    <p:extLst>
      <p:ext uri="{BB962C8B-B14F-4D97-AF65-F5344CB8AC3E}">
        <p14:creationId xmlns:p14="http://schemas.microsoft.com/office/powerpoint/2010/main" val="720576759"/>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5C0D900-A336-76EF-AACF-2305B8583211}"/>
              </a:ext>
            </a:extLst>
          </p:cNvPr>
          <p:cNvSpPr>
            <a:spLocks noGrp="1"/>
          </p:cNvSpPr>
          <p:nvPr>
            <p:ph type="title"/>
          </p:nvPr>
        </p:nvSpPr>
        <p:spPr>
          <a:xfrm>
            <a:off x="838200" y="365125"/>
            <a:ext cx="10515600" cy="1325563"/>
          </a:xfrm>
          <a:prstGeom prst="rect">
            <a:avLst/>
          </a:prstGeom>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4CDB836B-E3DD-9B34-B4F2-B4659F3FE4A6}"/>
              </a:ext>
            </a:extLst>
          </p:cNvPr>
          <p:cNvSpPr>
            <a:spLocks noGrp="1"/>
          </p:cNvSpPr>
          <p:nvPr>
            <p:ph idx="1"/>
          </p:nvPr>
        </p:nvSpPr>
        <p:spPr>
          <a:xfrm>
            <a:off x="838200" y="1825625"/>
            <a:ext cx="10515600" cy="4351338"/>
          </a:xfrm>
          <a:prstGeom prst="rect">
            <a:avLst/>
          </a:prstGeo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CF425BCF-D993-A9EB-BC11-05463F187E61}"/>
              </a:ext>
            </a:extLst>
          </p:cNvPr>
          <p:cNvSpPr>
            <a:spLocks noGrp="1"/>
          </p:cNvSpPr>
          <p:nvPr>
            <p:ph type="dt" sz="half" idx="10"/>
          </p:nvPr>
        </p:nvSpPr>
        <p:spPr>
          <a:xfrm>
            <a:off x="8610600" y="6356350"/>
            <a:ext cx="2743200" cy="365125"/>
          </a:xfrm>
          <a:prstGeom prst="rect">
            <a:avLst/>
          </a:prstGeom>
        </p:spPr>
        <p:txBody>
          <a:bodyPr/>
          <a:lstStyle/>
          <a:p>
            <a:fld id="{3D382A15-E6EB-4722-9250-DEB16A4B6589}" type="datetimeFigureOut">
              <a:rPr lang="ar-SA" smtClean="0"/>
              <a:t>09/01/46</a:t>
            </a:fld>
            <a:endParaRPr lang="ar-SA"/>
          </a:p>
        </p:txBody>
      </p:sp>
      <p:sp>
        <p:nvSpPr>
          <p:cNvPr id="5" name="عنصر نائب للتذييل 4">
            <a:extLst>
              <a:ext uri="{FF2B5EF4-FFF2-40B4-BE49-F238E27FC236}">
                <a16:creationId xmlns:a16="http://schemas.microsoft.com/office/drawing/2014/main" id="{F85C6DD9-8981-3993-C68C-82355E1F9F84}"/>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6" name="عنصر نائب لرقم الشريحة 5">
            <a:extLst>
              <a:ext uri="{FF2B5EF4-FFF2-40B4-BE49-F238E27FC236}">
                <a16:creationId xmlns:a16="http://schemas.microsoft.com/office/drawing/2014/main" id="{46CE8795-1053-043A-DFE9-3E05C5615CD3}"/>
              </a:ext>
            </a:extLst>
          </p:cNvPr>
          <p:cNvSpPr>
            <a:spLocks noGrp="1"/>
          </p:cNvSpPr>
          <p:nvPr>
            <p:ph type="sldNum" sz="quarter" idx="12"/>
          </p:nvPr>
        </p:nvSpPr>
        <p:spPr>
          <a:xfrm>
            <a:off x="838200" y="6356350"/>
            <a:ext cx="2743200" cy="365125"/>
          </a:xfrm>
          <a:prstGeom prst="rect">
            <a:avLst/>
          </a:prstGeom>
        </p:spPr>
        <p:txBody>
          <a:bodyPr/>
          <a:lstStyle/>
          <a:p>
            <a:fld id="{E543E003-7DF1-4E30-AB01-4BC161FC3346}" type="slidenum">
              <a:rPr lang="ar-SA" smtClean="0"/>
              <a:t>‹#›</a:t>
            </a:fld>
            <a:endParaRPr lang="ar-SA"/>
          </a:p>
        </p:txBody>
      </p:sp>
    </p:spTree>
    <p:extLst>
      <p:ext uri="{BB962C8B-B14F-4D97-AF65-F5344CB8AC3E}">
        <p14:creationId xmlns:p14="http://schemas.microsoft.com/office/powerpoint/2010/main" val="12694367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EEE51FAA-F5C1-6339-019A-CE43E70E121B}"/>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98A81088-6C4E-68F3-F1CD-F98735CDDC97}"/>
              </a:ext>
            </a:extLst>
          </p:cNvPr>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انقر لتحرير أنماط نص الشكل الرئيسي</a:t>
            </a:r>
          </a:p>
        </p:txBody>
      </p:sp>
      <p:sp>
        <p:nvSpPr>
          <p:cNvPr id="4" name="عنصر نائب للتاريخ 3">
            <a:extLst>
              <a:ext uri="{FF2B5EF4-FFF2-40B4-BE49-F238E27FC236}">
                <a16:creationId xmlns:a16="http://schemas.microsoft.com/office/drawing/2014/main" id="{7648C299-5A8E-BC3D-AB1F-87FDB5378BAD}"/>
              </a:ext>
            </a:extLst>
          </p:cNvPr>
          <p:cNvSpPr>
            <a:spLocks noGrp="1"/>
          </p:cNvSpPr>
          <p:nvPr>
            <p:ph type="dt" sz="half" idx="10"/>
          </p:nvPr>
        </p:nvSpPr>
        <p:spPr>
          <a:xfrm>
            <a:off x="8610600" y="6356350"/>
            <a:ext cx="2743200" cy="365125"/>
          </a:xfrm>
          <a:prstGeom prst="rect">
            <a:avLst/>
          </a:prstGeom>
        </p:spPr>
        <p:txBody>
          <a:bodyPr/>
          <a:lstStyle/>
          <a:p>
            <a:fld id="{3D382A15-E6EB-4722-9250-DEB16A4B6589}" type="datetimeFigureOut">
              <a:rPr lang="ar-SA" smtClean="0"/>
              <a:t>09/01/46</a:t>
            </a:fld>
            <a:endParaRPr lang="ar-SA"/>
          </a:p>
        </p:txBody>
      </p:sp>
      <p:sp>
        <p:nvSpPr>
          <p:cNvPr id="5" name="عنصر نائب للتذييل 4">
            <a:extLst>
              <a:ext uri="{FF2B5EF4-FFF2-40B4-BE49-F238E27FC236}">
                <a16:creationId xmlns:a16="http://schemas.microsoft.com/office/drawing/2014/main" id="{267BF539-8ADE-28D8-5B2C-F3C3EC097B66}"/>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6" name="عنصر نائب لرقم الشريحة 5">
            <a:extLst>
              <a:ext uri="{FF2B5EF4-FFF2-40B4-BE49-F238E27FC236}">
                <a16:creationId xmlns:a16="http://schemas.microsoft.com/office/drawing/2014/main" id="{75A03D92-F682-8773-2FCB-3A6CE6FE404C}"/>
              </a:ext>
            </a:extLst>
          </p:cNvPr>
          <p:cNvSpPr>
            <a:spLocks noGrp="1"/>
          </p:cNvSpPr>
          <p:nvPr>
            <p:ph type="sldNum" sz="quarter" idx="12"/>
          </p:nvPr>
        </p:nvSpPr>
        <p:spPr>
          <a:xfrm>
            <a:off x="838200" y="6356350"/>
            <a:ext cx="2743200" cy="365125"/>
          </a:xfrm>
          <a:prstGeom prst="rect">
            <a:avLst/>
          </a:prstGeom>
        </p:spPr>
        <p:txBody>
          <a:bodyPr/>
          <a:lstStyle/>
          <a:p>
            <a:fld id="{E543E003-7DF1-4E30-AB01-4BC161FC3346}" type="slidenum">
              <a:rPr lang="ar-SA" smtClean="0"/>
              <a:t>‹#›</a:t>
            </a:fld>
            <a:endParaRPr lang="ar-SA"/>
          </a:p>
        </p:txBody>
      </p:sp>
    </p:spTree>
    <p:extLst>
      <p:ext uri="{BB962C8B-B14F-4D97-AF65-F5344CB8AC3E}">
        <p14:creationId xmlns:p14="http://schemas.microsoft.com/office/powerpoint/2010/main" val="16702340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E5219F03-504C-75A3-98A9-0CDDA3741A2C}"/>
              </a:ext>
            </a:extLst>
          </p:cNvPr>
          <p:cNvSpPr>
            <a:spLocks noGrp="1"/>
          </p:cNvSpPr>
          <p:nvPr>
            <p:ph type="title"/>
          </p:nvPr>
        </p:nvSpPr>
        <p:spPr>
          <a:xfrm>
            <a:off x="838200" y="365125"/>
            <a:ext cx="10515600" cy="1325563"/>
          </a:xfrm>
          <a:prstGeom prst="rect">
            <a:avLst/>
          </a:prstGeom>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0E7E04C4-2719-B674-130E-880BC1C957AB}"/>
              </a:ext>
            </a:extLst>
          </p:cNvPr>
          <p:cNvSpPr>
            <a:spLocks noGrp="1"/>
          </p:cNvSpPr>
          <p:nvPr>
            <p:ph sz="half" idx="1"/>
          </p:nvPr>
        </p:nvSpPr>
        <p:spPr>
          <a:xfrm>
            <a:off x="838200" y="1825625"/>
            <a:ext cx="5181600" cy="4351338"/>
          </a:xfrm>
          <a:prstGeom prst="rect">
            <a:avLst/>
          </a:prstGeo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a:extLst>
              <a:ext uri="{FF2B5EF4-FFF2-40B4-BE49-F238E27FC236}">
                <a16:creationId xmlns:a16="http://schemas.microsoft.com/office/drawing/2014/main" id="{12C9CFAF-761B-71BF-A94D-A72D3DCCEDBB}"/>
              </a:ext>
            </a:extLst>
          </p:cNvPr>
          <p:cNvSpPr>
            <a:spLocks noGrp="1"/>
          </p:cNvSpPr>
          <p:nvPr>
            <p:ph sz="half" idx="2"/>
          </p:nvPr>
        </p:nvSpPr>
        <p:spPr>
          <a:xfrm>
            <a:off x="6172200" y="1825625"/>
            <a:ext cx="5181600" cy="4351338"/>
          </a:xfrm>
          <a:prstGeom prst="rect">
            <a:avLst/>
          </a:prstGeo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a:extLst>
              <a:ext uri="{FF2B5EF4-FFF2-40B4-BE49-F238E27FC236}">
                <a16:creationId xmlns:a16="http://schemas.microsoft.com/office/drawing/2014/main" id="{315997B8-77E3-9172-0B8C-EC8010B3942B}"/>
              </a:ext>
            </a:extLst>
          </p:cNvPr>
          <p:cNvSpPr>
            <a:spLocks noGrp="1"/>
          </p:cNvSpPr>
          <p:nvPr>
            <p:ph type="dt" sz="half" idx="10"/>
          </p:nvPr>
        </p:nvSpPr>
        <p:spPr>
          <a:xfrm>
            <a:off x="8610600" y="6356350"/>
            <a:ext cx="2743200" cy="365125"/>
          </a:xfrm>
          <a:prstGeom prst="rect">
            <a:avLst/>
          </a:prstGeom>
        </p:spPr>
        <p:txBody>
          <a:bodyPr/>
          <a:lstStyle/>
          <a:p>
            <a:fld id="{3D382A15-E6EB-4722-9250-DEB16A4B6589}" type="datetimeFigureOut">
              <a:rPr lang="ar-SA" smtClean="0"/>
              <a:t>09/01/46</a:t>
            </a:fld>
            <a:endParaRPr lang="ar-SA"/>
          </a:p>
        </p:txBody>
      </p:sp>
      <p:sp>
        <p:nvSpPr>
          <p:cNvPr id="6" name="عنصر نائب للتذييل 5">
            <a:extLst>
              <a:ext uri="{FF2B5EF4-FFF2-40B4-BE49-F238E27FC236}">
                <a16:creationId xmlns:a16="http://schemas.microsoft.com/office/drawing/2014/main" id="{2C6F5BB0-958C-9DF3-08D9-17933B3E336F}"/>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7" name="عنصر نائب لرقم الشريحة 6">
            <a:extLst>
              <a:ext uri="{FF2B5EF4-FFF2-40B4-BE49-F238E27FC236}">
                <a16:creationId xmlns:a16="http://schemas.microsoft.com/office/drawing/2014/main" id="{10671E78-947E-DFFF-9B60-DD4F70713DE3}"/>
              </a:ext>
            </a:extLst>
          </p:cNvPr>
          <p:cNvSpPr>
            <a:spLocks noGrp="1"/>
          </p:cNvSpPr>
          <p:nvPr>
            <p:ph type="sldNum" sz="quarter" idx="12"/>
          </p:nvPr>
        </p:nvSpPr>
        <p:spPr>
          <a:xfrm>
            <a:off x="838200" y="6356350"/>
            <a:ext cx="2743200" cy="365125"/>
          </a:xfrm>
          <a:prstGeom prst="rect">
            <a:avLst/>
          </a:prstGeom>
        </p:spPr>
        <p:txBody>
          <a:bodyPr/>
          <a:lstStyle/>
          <a:p>
            <a:fld id="{E543E003-7DF1-4E30-AB01-4BC161FC3346}" type="slidenum">
              <a:rPr lang="ar-SA" smtClean="0"/>
              <a:t>‹#›</a:t>
            </a:fld>
            <a:endParaRPr lang="ar-SA"/>
          </a:p>
        </p:txBody>
      </p:sp>
    </p:spTree>
    <p:extLst>
      <p:ext uri="{BB962C8B-B14F-4D97-AF65-F5344CB8AC3E}">
        <p14:creationId xmlns:p14="http://schemas.microsoft.com/office/powerpoint/2010/main" val="29831348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177C57E7-5D96-A74B-EAC7-9F4BBC8397D1}"/>
              </a:ext>
            </a:extLst>
          </p:cNvPr>
          <p:cNvSpPr>
            <a:spLocks noGrp="1"/>
          </p:cNvSpPr>
          <p:nvPr>
            <p:ph type="title"/>
          </p:nvPr>
        </p:nvSpPr>
        <p:spPr>
          <a:xfrm>
            <a:off x="839788" y="365125"/>
            <a:ext cx="10515600" cy="1325563"/>
          </a:xfrm>
          <a:prstGeom prst="rect">
            <a:avLst/>
          </a:prstGeom>
        </p:spPr>
        <p:txBody>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C91FB950-3530-72C3-A77F-7144623660BB}"/>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4" name="عنصر نائب للمحتوى 3">
            <a:extLst>
              <a:ext uri="{FF2B5EF4-FFF2-40B4-BE49-F238E27FC236}">
                <a16:creationId xmlns:a16="http://schemas.microsoft.com/office/drawing/2014/main" id="{763337F7-5C29-3B5C-BA06-073C2BB4D8C2}"/>
              </a:ext>
            </a:extLst>
          </p:cNvPr>
          <p:cNvSpPr>
            <a:spLocks noGrp="1"/>
          </p:cNvSpPr>
          <p:nvPr>
            <p:ph sz="half" idx="2"/>
          </p:nvPr>
        </p:nvSpPr>
        <p:spPr>
          <a:xfrm>
            <a:off x="839788" y="2505075"/>
            <a:ext cx="5157787" cy="3684588"/>
          </a:xfrm>
          <a:prstGeom prst="rect">
            <a:avLst/>
          </a:prstGeo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a:extLst>
              <a:ext uri="{FF2B5EF4-FFF2-40B4-BE49-F238E27FC236}">
                <a16:creationId xmlns:a16="http://schemas.microsoft.com/office/drawing/2014/main" id="{CEB91CC3-15CA-FDC5-66BA-7A61ED85038F}"/>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6" name="عنصر نائب للمحتوى 5">
            <a:extLst>
              <a:ext uri="{FF2B5EF4-FFF2-40B4-BE49-F238E27FC236}">
                <a16:creationId xmlns:a16="http://schemas.microsoft.com/office/drawing/2014/main" id="{8BD95BC0-D2EE-31F9-EA83-3C288B41C432}"/>
              </a:ext>
            </a:extLst>
          </p:cNvPr>
          <p:cNvSpPr>
            <a:spLocks noGrp="1"/>
          </p:cNvSpPr>
          <p:nvPr>
            <p:ph sz="quarter" idx="4"/>
          </p:nvPr>
        </p:nvSpPr>
        <p:spPr>
          <a:xfrm>
            <a:off x="6172200" y="2505075"/>
            <a:ext cx="5183188" cy="3684588"/>
          </a:xfrm>
          <a:prstGeom prst="rect">
            <a:avLst/>
          </a:prstGeo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a:extLst>
              <a:ext uri="{FF2B5EF4-FFF2-40B4-BE49-F238E27FC236}">
                <a16:creationId xmlns:a16="http://schemas.microsoft.com/office/drawing/2014/main" id="{9735846D-72F3-BADE-13A9-145DB837B76E}"/>
              </a:ext>
            </a:extLst>
          </p:cNvPr>
          <p:cNvSpPr>
            <a:spLocks noGrp="1"/>
          </p:cNvSpPr>
          <p:nvPr>
            <p:ph type="dt" sz="half" idx="10"/>
          </p:nvPr>
        </p:nvSpPr>
        <p:spPr>
          <a:xfrm>
            <a:off x="8610600" y="6356350"/>
            <a:ext cx="2743200" cy="365125"/>
          </a:xfrm>
          <a:prstGeom prst="rect">
            <a:avLst/>
          </a:prstGeom>
        </p:spPr>
        <p:txBody>
          <a:bodyPr/>
          <a:lstStyle/>
          <a:p>
            <a:fld id="{3D382A15-E6EB-4722-9250-DEB16A4B6589}" type="datetimeFigureOut">
              <a:rPr lang="ar-SA" smtClean="0"/>
              <a:t>09/01/46</a:t>
            </a:fld>
            <a:endParaRPr lang="ar-SA"/>
          </a:p>
        </p:txBody>
      </p:sp>
      <p:sp>
        <p:nvSpPr>
          <p:cNvPr id="8" name="عنصر نائب للتذييل 7">
            <a:extLst>
              <a:ext uri="{FF2B5EF4-FFF2-40B4-BE49-F238E27FC236}">
                <a16:creationId xmlns:a16="http://schemas.microsoft.com/office/drawing/2014/main" id="{DA4225C2-E7F6-D89D-6C2E-3179A0CE1F1C}"/>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9" name="عنصر نائب لرقم الشريحة 8">
            <a:extLst>
              <a:ext uri="{FF2B5EF4-FFF2-40B4-BE49-F238E27FC236}">
                <a16:creationId xmlns:a16="http://schemas.microsoft.com/office/drawing/2014/main" id="{3BBA2F33-D9C6-A714-1F5F-70A0103515A5}"/>
              </a:ext>
            </a:extLst>
          </p:cNvPr>
          <p:cNvSpPr>
            <a:spLocks noGrp="1"/>
          </p:cNvSpPr>
          <p:nvPr>
            <p:ph type="sldNum" sz="quarter" idx="12"/>
          </p:nvPr>
        </p:nvSpPr>
        <p:spPr>
          <a:xfrm>
            <a:off x="838200" y="6356350"/>
            <a:ext cx="2743200" cy="365125"/>
          </a:xfrm>
          <a:prstGeom prst="rect">
            <a:avLst/>
          </a:prstGeom>
        </p:spPr>
        <p:txBody>
          <a:bodyPr/>
          <a:lstStyle/>
          <a:p>
            <a:fld id="{E543E003-7DF1-4E30-AB01-4BC161FC3346}" type="slidenum">
              <a:rPr lang="ar-SA" smtClean="0"/>
              <a:t>‹#›</a:t>
            </a:fld>
            <a:endParaRPr lang="ar-SA"/>
          </a:p>
        </p:txBody>
      </p:sp>
    </p:spTree>
    <p:extLst>
      <p:ext uri="{BB962C8B-B14F-4D97-AF65-F5344CB8AC3E}">
        <p14:creationId xmlns:p14="http://schemas.microsoft.com/office/powerpoint/2010/main" val="22067279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78296099-1A8B-250F-B93D-AE0E79A30555}"/>
              </a:ext>
            </a:extLst>
          </p:cNvPr>
          <p:cNvSpPr>
            <a:spLocks noGrp="1"/>
          </p:cNvSpPr>
          <p:nvPr>
            <p:ph type="title"/>
          </p:nvPr>
        </p:nvSpPr>
        <p:spPr>
          <a:xfrm>
            <a:off x="838200" y="365125"/>
            <a:ext cx="10515600" cy="1325563"/>
          </a:xfrm>
          <a:prstGeom prst="rect">
            <a:avLst/>
          </a:prstGeom>
        </p:spPr>
        <p:txBody>
          <a:bodyPr/>
          <a:lstStyle/>
          <a:p>
            <a:r>
              <a:rPr lang="ar-SA"/>
              <a:t>انقر لتحرير نمط عنوان الشكل الرئيسي</a:t>
            </a:r>
          </a:p>
        </p:txBody>
      </p:sp>
      <p:sp>
        <p:nvSpPr>
          <p:cNvPr id="3" name="عنصر نائب للتاريخ 2">
            <a:extLst>
              <a:ext uri="{FF2B5EF4-FFF2-40B4-BE49-F238E27FC236}">
                <a16:creationId xmlns:a16="http://schemas.microsoft.com/office/drawing/2014/main" id="{F81E2C42-70D7-5C39-CDB0-DEDFFAE6045B}"/>
              </a:ext>
            </a:extLst>
          </p:cNvPr>
          <p:cNvSpPr>
            <a:spLocks noGrp="1"/>
          </p:cNvSpPr>
          <p:nvPr>
            <p:ph type="dt" sz="half" idx="10"/>
          </p:nvPr>
        </p:nvSpPr>
        <p:spPr>
          <a:xfrm>
            <a:off x="8610600" y="6356350"/>
            <a:ext cx="2743200" cy="365125"/>
          </a:xfrm>
          <a:prstGeom prst="rect">
            <a:avLst/>
          </a:prstGeom>
        </p:spPr>
        <p:txBody>
          <a:bodyPr/>
          <a:lstStyle/>
          <a:p>
            <a:fld id="{3D382A15-E6EB-4722-9250-DEB16A4B6589}" type="datetimeFigureOut">
              <a:rPr lang="ar-SA" smtClean="0"/>
              <a:t>09/01/46</a:t>
            </a:fld>
            <a:endParaRPr lang="ar-SA"/>
          </a:p>
        </p:txBody>
      </p:sp>
      <p:sp>
        <p:nvSpPr>
          <p:cNvPr id="4" name="عنصر نائب للتذييل 3">
            <a:extLst>
              <a:ext uri="{FF2B5EF4-FFF2-40B4-BE49-F238E27FC236}">
                <a16:creationId xmlns:a16="http://schemas.microsoft.com/office/drawing/2014/main" id="{4FD96C1C-5088-A369-7522-B6456A8FE815}"/>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5" name="عنصر نائب لرقم الشريحة 4">
            <a:extLst>
              <a:ext uri="{FF2B5EF4-FFF2-40B4-BE49-F238E27FC236}">
                <a16:creationId xmlns:a16="http://schemas.microsoft.com/office/drawing/2014/main" id="{5EB00524-1DEB-8E71-29BD-84DEF7FAF427}"/>
              </a:ext>
            </a:extLst>
          </p:cNvPr>
          <p:cNvSpPr>
            <a:spLocks noGrp="1"/>
          </p:cNvSpPr>
          <p:nvPr>
            <p:ph type="sldNum" sz="quarter" idx="12"/>
          </p:nvPr>
        </p:nvSpPr>
        <p:spPr>
          <a:xfrm>
            <a:off x="838200" y="6356350"/>
            <a:ext cx="2743200" cy="365125"/>
          </a:xfrm>
          <a:prstGeom prst="rect">
            <a:avLst/>
          </a:prstGeom>
        </p:spPr>
        <p:txBody>
          <a:bodyPr/>
          <a:lstStyle/>
          <a:p>
            <a:fld id="{E543E003-7DF1-4E30-AB01-4BC161FC3346}" type="slidenum">
              <a:rPr lang="ar-SA" smtClean="0"/>
              <a:t>‹#›</a:t>
            </a:fld>
            <a:endParaRPr lang="ar-SA"/>
          </a:p>
        </p:txBody>
      </p:sp>
    </p:spTree>
    <p:extLst>
      <p:ext uri="{BB962C8B-B14F-4D97-AF65-F5344CB8AC3E}">
        <p14:creationId xmlns:p14="http://schemas.microsoft.com/office/powerpoint/2010/main" val="4452025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a:extLst>
              <a:ext uri="{FF2B5EF4-FFF2-40B4-BE49-F238E27FC236}">
                <a16:creationId xmlns:a16="http://schemas.microsoft.com/office/drawing/2014/main" id="{0A45A531-E5E5-CBA8-54FB-CD8EDF5F642D}"/>
              </a:ext>
            </a:extLst>
          </p:cNvPr>
          <p:cNvSpPr>
            <a:spLocks noGrp="1"/>
          </p:cNvSpPr>
          <p:nvPr>
            <p:ph type="dt" sz="half" idx="10"/>
          </p:nvPr>
        </p:nvSpPr>
        <p:spPr>
          <a:xfrm>
            <a:off x="8610600" y="6356350"/>
            <a:ext cx="2743200" cy="365125"/>
          </a:xfrm>
          <a:prstGeom prst="rect">
            <a:avLst/>
          </a:prstGeom>
        </p:spPr>
        <p:txBody>
          <a:bodyPr/>
          <a:lstStyle/>
          <a:p>
            <a:fld id="{3D382A15-E6EB-4722-9250-DEB16A4B6589}" type="datetimeFigureOut">
              <a:rPr lang="ar-SA" smtClean="0"/>
              <a:t>09/01/46</a:t>
            </a:fld>
            <a:endParaRPr lang="ar-SA"/>
          </a:p>
        </p:txBody>
      </p:sp>
      <p:sp>
        <p:nvSpPr>
          <p:cNvPr id="3" name="عنصر نائب للتذييل 2">
            <a:extLst>
              <a:ext uri="{FF2B5EF4-FFF2-40B4-BE49-F238E27FC236}">
                <a16:creationId xmlns:a16="http://schemas.microsoft.com/office/drawing/2014/main" id="{C893899D-8721-E7C5-8D7D-0B683148019F}"/>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4" name="عنصر نائب لرقم الشريحة 3">
            <a:extLst>
              <a:ext uri="{FF2B5EF4-FFF2-40B4-BE49-F238E27FC236}">
                <a16:creationId xmlns:a16="http://schemas.microsoft.com/office/drawing/2014/main" id="{F8035883-985F-D613-F56F-27C70DC6CFF2}"/>
              </a:ext>
            </a:extLst>
          </p:cNvPr>
          <p:cNvSpPr>
            <a:spLocks noGrp="1"/>
          </p:cNvSpPr>
          <p:nvPr>
            <p:ph type="sldNum" sz="quarter" idx="12"/>
          </p:nvPr>
        </p:nvSpPr>
        <p:spPr>
          <a:xfrm>
            <a:off x="838200" y="6356350"/>
            <a:ext cx="2743200" cy="365125"/>
          </a:xfrm>
          <a:prstGeom prst="rect">
            <a:avLst/>
          </a:prstGeom>
        </p:spPr>
        <p:txBody>
          <a:bodyPr/>
          <a:lstStyle/>
          <a:p>
            <a:fld id="{E543E003-7DF1-4E30-AB01-4BC161FC3346}" type="slidenum">
              <a:rPr lang="ar-SA" smtClean="0"/>
              <a:t>‹#›</a:t>
            </a:fld>
            <a:endParaRPr lang="ar-SA"/>
          </a:p>
        </p:txBody>
      </p:sp>
    </p:spTree>
    <p:extLst>
      <p:ext uri="{BB962C8B-B14F-4D97-AF65-F5344CB8AC3E}">
        <p14:creationId xmlns:p14="http://schemas.microsoft.com/office/powerpoint/2010/main" val="8394791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CC502A15-3E9E-4F3B-FFCE-A8944F850195}"/>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4EE32A34-CD19-9788-83E5-934C5AAD0C1B}"/>
              </a:ext>
            </a:extLst>
          </p:cNvPr>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a:extLst>
              <a:ext uri="{FF2B5EF4-FFF2-40B4-BE49-F238E27FC236}">
                <a16:creationId xmlns:a16="http://schemas.microsoft.com/office/drawing/2014/main" id="{6CEC824B-E520-71D6-52AA-FD38003EE1E3}"/>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662DBE55-2378-AA36-1469-F1ED43FF2C9A}"/>
              </a:ext>
            </a:extLst>
          </p:cNvPr>
          <p:cNvSpPr>
            <a:spLocks noGrp="1"/>
          </p:cNvSpPr>
          <p:nvPr>
            <p:ph type="dt" sz="half" idx="10"/>
          </p:nvPr>
        </p:nvSpPr>
        <p:spPr>
          <a:xfrm>
            <a:off x="8610600" y="6356350"/>
            <a:ext cx="2743200" cy="365125"/>
          </a:xfrm>
          <a:prstGeom prst="rect">
            <a:avLst/>
          </a:prstGeom>
        </p:spPr>
        <p:txBody>
          <a:bodyPr/>
          <a:lstStyle/>
          <a:p>
            <a:fld id="{3D382A15-E6EB-4722-9250-DEB16A4B6589}" type="datetimeFigureOut">
              <a:rPr lang="ar-SA" smtClean="0"/>
              <a:t>09/01/46</a:t>
            </a:fld>
            <a:endParaRPr lang="ar-SA"/>
          </a:p>
        </p:txBody>
      </p:sp>
      <p:sp>
        <p:nvSpPr>
          <p:cNvPr id="6" name="عنصر نائب للتذييل 5">
            <a:extLst>
              <a:ext uri="{FF2B5EF4-FFF2-40B4-BE49-F238E27FC236}">
                <a16:creationId xmlns:a16="http://schemas.microsoft.com/office/drawing/2014/main" id="{992B73FB-2B7C-80CD-CA95-643723243C5F}"/>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7" name="عنصر نائب لرقم الشريحة 6">
            <a:extLst>
              <a:ext uri="{FF2B5EF4-FFF2-40B4-BE49-F238E27FC236}">
                <a16:creationId xmlns:a16="http://schemas.microsoft.com/office/drawing/2014/main" id="{993E16BC-6A4D-674B-85A5-EDF618C09609}"/>
              </a:ext>
            </a:extLst>
          </p:cNvPr>
          <p:cNvSpPr>
            <a:spLocks noGrp="1"/>
          </p:cNvSpPr>
          <p:nvPr>
            <p:ph type="sldNum" sz="quarter" idx="12"/>
          </p:nvPr>
        </p:nvSpPr>
        <p:spPr>
          <a:xfrm>
            <a:off x="838200" y="6356350"/>
            <a:ext cx="2743200" cy="365125"/>
          </a:xfrm>
          <a:prstGeom prst="rect">
            <a:avLst/>
          </a:prstGeom>
        </p:spPr>
        <p:txBody>
          <a:bodyPr/>
          <a:lstStyle/>
          <a:p>
            <a:fld id="{E543E003-7DF1-4E30-AB01-4BC161FC3346}" type="slidenum">
              <a:rPr lang="ar-SA" smtClean="0"/>
              <a:t>‹#›</a:t>
            </a:fld>
            <a:endParaRPr lang="ar-SA"/>
          </a:p>
        </p:txBody>
      </p:sp>
    </p:spTree>
    <p:extLst>
      <p:ext uri="{BB962C8B-B14F-4D97-AF65-F5344CB8AC3E}">
        <p14:creationId xmlns:p14="http://schemas.microsoft.com/office/powerpoint/2010/main" val="7954679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A6F894F7-C621-ED53-4264-99D67D56203B}"/>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ar-SA"/>
              <a:t>انقر لتحرير نمط عنوان الشكل الرئيسي</a:t>
            </a:r>
          </a:p>
        </p:txBody>
      </p:sp>
      <p:sp>
        <p:nvSpPr>
          <p:cNvPr id="3" name="عنصر نائب للصورة 2">
            <a:extLst>
              <a:ext uri="{FF2B5EF4-FFF2-40B4-BE49-F238E27FC236}">
                <a16:creationId xmlns:a16="http://schemas.microsoft.com/office/drawing/2014/main" id="{282E3D2D-725C-BCEB-6368-3DBEE234D7D5}"/>
              </a:ext>
            </a:extLst>
          </p:cNvPr>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a:extLst>
              <a:ext uri="{FF2B5EF4-FFF2-40B4-BE49-F238E27FC236}">
                <a16:creationId xmlns:a16="http://schemas.microsoft.com/office/drawing/2014/main" id="{14E0B609-3C09-4B3E-9A5D-A0CA7A517B09}"/>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ADC10347-7524-A68B-797E-7B99AEBF9D65}"/>
              </a:ext>
            </a:extLst>
          </p:cNvPr>
          <p:cNvSpPr>
            <a:spLocks noGrp="1"/>
          </p:cNvSpPr>
          <p:nvPr>
            <p:ph type="dt" sz="half" idx="10"/>
          </p:nvPr>
        </p:nvSpPr>
        <p:spPr>
          <a:xfrm>
            <a:off x="8610600" y="6356350"/>
            <a:ext cx="2743200" cy="365125"/>
          </a:xfrm>
          <a:prstGeom prst="rect">
            <a:avLst/>
          </a:prstGeom>
        </p:spPr>
        <p:txBody>
          <a:bodyPr/>
          <a:lstStyle/>
          <a:p>
            <a:fld id="{3D382A15-E6EB-4722-9250-DEB16A4B6589}" type="datetimeFigureOut">
              <a:rPr lang="ar-SA" smtClean="0"/>
              <a:t>09/01/46</a:t>
            </a:fld>
            <a:endParaRPr lang="ar-SA"/>
          </a:p>
        </p:txBody>
      </p:sp>
      <p:sp>
        <p:nvSpPr>
          <p:cNvPr id="6" name="عنصر نائب للتذييل 5">
            <a:extLst>
              <a:ext uri="{FF2B5EF4-FFF2-40B4-BE49-F238E27FC236}">
                <a16:creationId xmlns:a16="http://schemas.microsoft.com/office/drawing/2014/main" id="{59CE29C9-8255-B2DA-A644-D3E0E200704B}"/>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7" name="عنصر نائب لرقم الشريحة 6">
            <a:extLst>
              <a:ext uri="{FF2B5EF4-FFF2-40B4-BE49-F238E27FC236}">
                <a16:creationId xmlns:a16="http://schemas.microsoft.com/office/drawing/2014/main" id="{17427D3C-FB9C-8350-D105-D803FB663955}"/>
              </a:ext>
            </a:extLst>
          </p:cNvPr>
          <p:cNvSpPr>
            <a:spLocks noGrp="1"/>
          </p:cNvSpPr>
          <p:nvPr>
            <p:ph type="sldNum" sz="quarter" idx="12"/>
          </p:nvPr>
        </p:nvSpPr>
        <p:spPr>
          <a:xfrm>
            <a:off x="838200" y="6356350"/>
            <a:ext cx="2743200" cy="365125"/>
          </a:xfrm>
          <a:prstGeom prst="rect">
            <a:avLst/>
          </a:prstGeom>
        </p:spPr>
        <p:txBody>
          <a:bodyPr/>
          <a:lstStyle/>
          <a:p>
            <a:fld id="{E543E003-7DF1-4E30-AB01-4BC161FC3346}" type="slidenum">
              <a:rPr lang="ar-SA" smtClean="0"/>
              <a:t>‹#›</a:t>
            </a:fld>
            <a:endParaRPr lang="ar-SA"/>
          </a:p>
        </p:txBody>
      </p:sp>
    </p:spTree>
    <p:extLst>
      <p:ext uri="{BB962C8B-B14F-4D97-AF65-F5344CB8AC3E}">
        <p14:creationId xmlns:p14="http://schemas.microsoft.com/office/powerpoint/2010/main" val="13592534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0A6667AC-E92A-F257-7CF7-EABFA8D8AAAC}"/>
              </a:ext>
            </a:extLst>
          </p:cNvPr>
          <p:cNvSpPr>
            <a:spLocks noGrp="1"/>
          </p:cNvSpPr>
          <p:nvPr>
            <p:ph type="title"/>
          </p:nvPr>
        </p:nvSpPr>
        <p:spPr>
          <a:xfrm>
            <a:off x="838200" y="365125"/>
            <a:ext cx="10515600" cy="1325563"/>
          </a:xfrm>
          <a:prstGeom prst="rect">
            <a:avLst/>
          </a:prstGeom>
        </p:spPr>
        <p:txBody>
          <a:bodyPr/>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C443E7D6-5B07-3F9B-1978-4C9BB83D82AB}"/>
              </a:ext>
            </a:extLst>
          </p:cNvPr>
          <p:cNvSpPr>
            <a:spLocks noGrp="1"/>
          </p:cNvSpPr>
          <p:nvPr>
            <p:ph type="body" orient="vert" idx="1"/>
          </p:nvPr>
        </p:nvSpPr>
        <p:spPr>
          <a:xfrm>
            <a:off x="838200" y="1825625"/>
            <a:ext cx="10515600" cy="4351338"/>
          </a:xfrm>
          <a:prstGeom prst="rect">
            <a:avLst/>
          </a:prstGeo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642F2BC6-F056-64DE-354D-7AE93CA4E858}"/>
              </a:ext>
            </a:extLst>
          </p:cNvPr>
          <p:cNvSpPr>
            <a:spLocks noGrp="1"/>
          </p:cNvSpPr>
          <p:nvPr>
            <p:ph type="dt" sz="half" idx="10"/>
          </p:nvPr>
        </p:nvSpPr>
        <p:spPr>
          <a:xfrm>
            <a:off x="8610600" y="6356350"/>
            <a:ext cx="2743200" cy="365125"/>
          </a:xfrm>
          <a:prstGeom prst="rect">
            <a:avLst/>
          </a:prstGeom>
        </p:spPr>
        <p:txBody>
          <a:bodyPr/>
          <a:lstStyle/>
          <a:p>
            <a:fld id="{3D382A15-E6EB-4722-9250-DEB16A4B6589}" type="datetimeFigureOut">
              <a:rPr lang="ar-SA" smtClean="0"/>
              <a:t>09/01/46</a:t>
            </a:fld>
            <a:endParaRPr lang="ar-SA"/>
          </a:p>
        </p:txBody>
      </p:sp>
      <p:sp>
        <p:nvSpPr>
          <p:cNvPr id="5" name="عنصر نائب للتذييل 4">
            <a:extLst>
              <a:ext uri="{FF2B5EF4-FFF2-40B4-BE49-F238E27FC236}">
                <a16:creationId xmlns:a16="http://schemas.microsoft.com/office/drawing/2014/main" id="{CA2B1241-F6A9-BBF0-06B4-A579D613333B}"/>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6" name="عنصر نائب لرقم الشريحة 5">
            <a:extLst>
              <a:ext uri="{FF2B5EF4-FFF2-40B4-BE49-F238E27FC236}">
                <a16:creationId xmlns:a16="http://schemas.microsoft.com/office/drawing/2014/main" id="{3ADA2F22-836E-4F28-2971-4C48AD8185A3}"/>
              </a:ext>
            </a:extLst>
          </p:cNvPr>
          <p:cNvSpPr>
            <a:spLocks noGrp="1"/>
          </p:cNvSpPr>
          <p:nvPr>
            <p:ph type="sldNum" sz="quarter" idx="12"/>
          </p:nvPr>
        </p:nvSpPr>
        <p:spPr>
          <a:xfrm>
            <a:off x="838200" y="6356350"/>
            <a:ext cx="2743200" cy="365125"/>
          </a:xfrm>
          <a:prstGeom prst="rect">
            <a:avLst/>
          </a:prstGeom>
        </p:spPr>
        <p:txBody>
          <a:bodyPr/>
          <a:lstStyle/>
          <a:p>
            <a:fld id="{E543E003-7DF1-4E30-AB01-4BC161FC3346}" type="slidenum">
              <a:rPr lang="ar-SA" smtClean="0"/>
              <a:t>‹#›</a:t>
            </a:fld>
            <a:endParaRPr lang="ar-SA"/>
          </a:p>
        </p:txBody>
      </p:sp>
    </p:spTree>
    <p:extLst>
      <p:ext uri="{BB962C8B-B14F-4D97-AF65-F5344CB8AC3E}">
        <p14:creationId xmlns:p14="http://schemas.microsoft.com/office/powerpoint/2010/main" val="25159710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a:extLst>
              <a:ext uri="{FF2B5EF4-FFF2-40B4-BE49-F238E27FC236}">
                <a16:creationId xmlns:a16="http://schemas.microsoft.com/office/drawing/2014/main" id="{AD32EE17-472A-C96C-31FC-5953D3D31284}"/>
              </a:ext>
            </a:extLst>
          </p:cNvPr>
          <p:cNvSpPr>
            <a:spLocks noGrp="1"/>
          </p:cNvSpPr>
          <p:nvPr>
            <p:ph type="title" orient="vert"/>
          </p:nvPr>
        </p:nvSpPr>
        <p:spPr>
          <a:xfrm>
            <a:off x="8724900" y="365125"/>
            <a:ext cx="2628900" cy="5811838"/>
          </a:xfrm>
          <a:prstGeom prst="rect">
            <a:avLst/>
          </a:prstGeom>
        </p:spPr>
        <p:txBody>
          <a:bodyPr vert="eaVert"/>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1F283724-92D4-DF90-4C0C-0AF8CAB31929}"/>
              </a:ext>
            </a:extLst>
          </p:cNvPr>
          <p:cNvSpPr>
            <a:spLocks noGrp="1"/>
          </p:cNvSpPr>
          <p:nvPr>
            <p:ph type="body" orient="vert" idx="1"/>
          </p:nvPr>
        </p:nvSpPr>
        <p:spPr>
          <a:xfrm>
            <a:off x="838200" y="365125"/>
            <a:ext cx="7734300" cy="5811838"/>
          </a:xfrm>
          <a:prstGeom prst="rect">
            <a:avLst/>
          </a:prstGeo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65D068E4-CF2E-1FC8-1025-D06C4E9A2CDB}"/>
              </a:ext>
            </a:extLst>
          </p:cNvPr>
          <p:cNvSpPr>
            <a:spLocks noGrp="1"/>
          </p:cNvSpPr>
          <p:nvPr>
            <p:ph type="dt" sz="half" idx="10"/>
          </p:nvPr>
        </p:nvSpPr>
        <p:spPr>
          <a:xfrm>
            <a:off x="8610600" y="6356350"/>
            <a:ext cx="2743200" cy="365125"/>
          </a:xfrm>
          <a:prstGeom prst="rect">
            <a:avLst/>
          </a:prstGeom>
        </p:spPr>
        <p:txBody>
          <a:bodyPr/>
          <a:lstStyle/>
          <a:p>
            <a:fld id="{3D382A15-E6EB-4722-9250-DEB16A4B6589}" type="datetimeFigureOut">
              <a:rPr lang="ar-SA" smtClean="0"/>
              <a:t>09/01/46</a:t>
            </a:fld>
            <a:endParaRPr lang="ar-SA"/>
          </a:p>
        </p:txBody>
      </p:sp>
      <p:sp>
        <p:nvSpPr>
          <p:cNvPr id="5" name="عنصر نائب للتذييل 4">
            <a:extLst>
              <a:ext uri="{FF2B5EF4-FFF2-40B4-BE49-F238E27FC236}">
                <a16:creationId xmlns:a16="http://schemas.microsoft.com/office/drawing/2014/main" id="{07A03B2A-08DA-9E00-98FD-278A4FFB9014}"/>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6" name="عنصر نائب لرقم الشريحة 5">
            <a:extLst>
              <a:ext uri="{FF2B5EF4-FFF2-40B4-BE49-F238E27FC236}">
                <a16:creationId xmlns:a16="http://schemas.microsoft.com/office/drawing/2014/main" id="{273F3B84-51E1-779C-AB36-B704A971327E}"/>
              </a:ext>
            </a:extLst>
          </p:cNvPr>
          <p:cNvSpPr>
            <a:spLocks noGrp="1"/>
          </p:cNvSpPr>
          <p:nvPr>
            <p:ph type="sldNum" sz="quarter" idx="12"/>
          </p:nvPr>
        </p:nvSpPr>
        <p:spPr>
          <a:xfrm>
            <a:off x="838200" y="6356350"/>
            <a:ext cx="2743200" cy="365125"/>
          </a:xfrm>
          <a:prstGeom prst="rect">
            <a:avLst/>
          </a:prstGeom>
        </p:spPr>
        <p:txBody>
          <a:bodyPr/>
          <a:lstStyle/>
          <a:p>
            <a:fld id="{E543E003-7DF1-4E30-AB01-4BC161FC3346}" type="slidenum">
              <a:rPr lang="ar-SA" smtClean="0"/>
              <a:t>‹#›</a:t>
            </a:fld>
            <a:endParaRPr lang="ar-SA"/>
          </a:p>
        </p:txBody>
      </p:sp>
    </p:spTree>
    <p:extLst>
      <p:ext uri="{BB962C8B-B14F-4D97-AF65-F5344CB8AC3E}">
        <p14:creationId xmlns:p14="http://schemas.microsoft.com/office/powerpoint/2010/main" val="12459922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7" name="مربع نص 6">
            <a:extLst>
              <a:ext uri="{FF2B5EF4-FFF2-40B4-BE49-F238E27FC236}">
                <a16:creationId xmlns:a16="http://schemas.microsoft.com/office/drawing/2014/main" id="{8B656958-0766-61DD-83CF-F52D6D9EB5F5}"/>
              </a:ext>
            </a:extLst>
          </p:cNvPr>
          <p:cNvSpPr txBox="1"/>
          <p:nvPr userDrawn="1"/>
        </p:nvSpPr>
        <p:spPr>
          <a:xfrm>
            <a:off x="91440" y="6469699"/>
            <a:ext cx="1031966" cy="307777"/>
          </a:xfrm>
          <a:prstGeom prst="rect">
            <a:avLst/>
          </a:prstGeom>
          <a:noFill/>
        </p:spPr>
        <p:txBody>
          <a:bodyPr wrap="square" rtlCol="1">
            <a:spAutoFit/>
          </a:bodyPr>
          <a:lstStyle/>
          <a:p>
            <a:pPr algn="l"/>
            <a:fld id="{DA99EBC6-F80B-4845-9A84-E5D93FC3303A}" type="slidenum">
              <a:rPr lang="en-US" sz="1400" smtClean="0">
                <a:solidFill>
                  <a:srgbClr val="00B0F0"/>
                </a:solidFill>
                <a:latin typeface="Alexandria Medium" pitchFamily="2" charset="-78"/>
                <a:cs typeface="Alexandria Medium" pitchFamily="2" charset="-78"/>
              </a:rPr>
              <a:t>‹#›</a:t>
            </a:fld>
            <a:endParaRPr lang="ar-SA" sz="1400" dirty="0">
              <a:solidFill>
                <a:srgbClr val="00B0F0"/>
              </a:solidFill>
              <a:latin typeface="Alexandria Medium" pitchFamily="2" charset="-78"/>
              <a:cs typeface="Alexandria Medium" pitchFamily="2" charset="-78"/>
            </a:endParaRPr>
          </a:p>
        </p:txBody>
      </p:sp>
    </p:spTree>
    <p:extLst>
      <p:ext uri="{BB962C8B-B14F-4D97-AF65-F5344CB8AC3E}">
        <p14:creationId xmlns:p14="http://schemas.microsoft.com/office/powerpoint/2010/main" val="41321133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11.svg"/></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9.svg"/><Relationship Id="rId2" Type="http://schemas.openxmlformats.org/officeDocument/2006/relationships/image" Target="../media/image14.jpeg"/><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3000"/>
            <a:lum/>
          </a:blip>
          <a:srcRect/>
          <a:stretch>
            <a:fillRect t="-9000" b="-9000"/>
          </a:stretch>
        </a:blipFill>
        <a:effectLst/>
      </p:bgPr>
    </p:bg>
    <p:spTree>
      <p:nvGrpSpPr>
        <p:cNvPr id="1" name=""/>
        <p:cNvGrpSpPr/>
        <p:nvPr/>
      </p:nvGrpSpPr>
      <p:grpSpPr>
        <a:xfrm>
          <a:off x="0" y="0"/>
          <a:ext cx="0" cy="0"/>
          <a:chOff x="0" y="0"/>
          <a:chExt cx="0" cy="0"/>
        </a:xfrm>
      </p:grpSpPr>
      <p:sp>
        <p:nvSpPr>
          <p:cNvPr id="11" name="Oval 17">
            <a:extLst>
              <a:ext uri="{FF2B5EF4-FFF2-40B4-BE49-F238E27FC236}">
                <a16:creationId xmlns:a16="http://schemas.microsoft.com/office/drawing/2014/main" id="{48330F51-7E67-BC48-BBBC-1CCF0D305E4D}"/>
              </a:ext>
            </a:extLst>
          </p:cNvPr>
          <p:cNvSpPr/>
          <p:nvPr/>
        </p:nvSpPr>
        <p:spPr>
          <a:xfrm>
            <a:off x="6054429" y="-720725"/>
            <a:ext cx="7782357" cy="7578725"/>
          </a:xfrm>
          <a:prstGeom prst="ellipse">
            <a:avLst/>
          </a:prstGeom>
          <a:solidFill>
            <a:srgbClr val="00B0F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
        <p:nvSpPr>
          <p:cNvPr id="12" name="TextBox 29">
            <a:extLst>
              <a:ext uri="{FF2B5EF4-FFF2-40B4-BE49-F238E27FC236}">
                <a16:creationId xmlns:a16="http://schemas.microsoft.com/office/drawing/2014/main" id="{BC2C915D-9FBC-F3CC-7C17-7B28460BD6E6}"/>
              </a:ext>
            </a:extLst>
          </p:cNvPr>
          <p:cNvSpPr txBox="1"/>
          <p:nvPr/>
        </p:nvSpPr>
        <p:spPr>
          <a:xfrm>
            <a:off x="541009" y="3937898"/>
            <a:ext cx="5216525" cy="398780"/>
          </a:xfrm>
          <a:prstGeom prst="rect">
            <a:avLst/>
          </a:prstGeom>
          <a:noFill/>
        </p:spPr>
        <p:txBody>
          <a:bodyPr wrap="square" rtlCol="0">
            <a:spAutoFit/>
          </a:bodyPr>
          <a:lstStyle/>
          <a:p>
            <a:pPr marL="0" marR="0" lvl="0" indent="0" algn="l" defTabSz="914400" rtl="1"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Prepared by Dr. Sulaiman Al-</a:t>
            </a:r>
            <a:r>
              <a:rPr kumimoji="0" lang="en-US" sz="20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luhaidan</a:t>
            </a:r>
            <a:endPar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3" name="TextBox 30">
            <a:extLst>
              <a:ext uri="{FF2B5EF4-FFF2-40B4-BE49-F238E27FC236}">
                <a16:creationId xmlns:a16="http://schemas.microsoft.com/office/drawing/2014/main" id="{3F586DED-C763-D409-2B4C-D2683EC14C3D}"/>
              </a:ext>
            </a:extLst>
          </p:cNvPr>
          <p:cNvSpPr txBox="1"/>
          <p:nvPr/>
        </p:nvSpPr>
        <p:spPr>
          <a:xfrm>
            <a:off x="1538794" y="2424037"/>
            <a:ext cx="3098925" cy="1323439"/>
          </a:xfrm>
          <a:prstGeom prst="rect">
            <a:avLst/>
          </a:prstGeom>
          <a:noFill/>
        </p:spPr>
        <p:txBody>
          <a:bodyPr wrap="non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4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القيادة</a:t>
            </a:r>
            <a:endParaRPr kumimoji="0" lang="en-US" sz="4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Leadership</a:t>
            </a:r>
          </a:p>
        </p:txBody>
      </p:sp>
      <p:sp>
        <p:nvSpPr>
          <p:cNvPr id="14" name="Rectangle: Rounded Corners 33">
            <a:extLst>
              <a:ext uri="{FF2B5EF4-FFF2-40B4-BE49-F238E27FC236}">
                <a16:creationId xmlns:a16="http://schemas.microsoft.com/office/drawing/2014/main" id="{8C6183CD-F8D2-FA6E-B560-2D82B4AE4B45}"/>
              </a:ext>
            </a:extLst>
          </p:cNvPr>
          <p:cNvSpPr/>
          <p:nvPr/>
        </p:nvSpPr>
        <p:spPr>
          <a:xfrm>
            <a:off x="337633" y="5929382"/>
            <a:ext cx="3516608" cy="529167"/>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prstClr val="white"/>
                </a:solidFill>
                <a:effectLst/>
                <a:uLnTx/>
                <a:uFillTx/>
                <a:latin typeface="Alexandria" charset="0"/>
                <a:ea typeface="+mn-ea"/>
                <a:cs typeface="Alexandria" charset="0"/>
              </a:rPr>
              <a:t>Lecture 7</a:t>
            </a:r>
          </a:p>
        </p:txBody>
      </p:sp>
      <p:sp>
        <p:nvSpPr>
          <p:cNvPr id="15" name="TextBox 45">
            <a:extLst>
              <a:ext uri="{FF2B5EF4-FFF2-40B4-BE49-F238E27FC236}">
                <a16:creationId xmlns:a16="http://schemas.microsoft.com/office/drawing/2014/main" id="{C74B738A-1FE4-11B6-55F8-244169216B34}"/>
              </a:ext>
            </a:extLst>
          </p:cNvPr>
          <p:cNvSpPr txBox="1"/>
          <p:nvPr/>
        </p:nvSpPr>
        <p:spPr>
          <a:xfrm>
            <a:off x="147087" y="5104240"/>
            <a:ext cx="3571812" cy="707886"/>
          </a:xfrm>
          <a:prstGeom prst="rect">
            <a:avLst/>
          </a:prstGeom>
          <a:noFill/>
        </p:spPr>
        <p:txBody>
          <a:bodyPr wrap="none" rtlCol="0">
            <a:spAutoFit/>
          </a:bodyPr>
          <a:lstStyle/>
          <a:p>
            <a:pPr algn="l"/>
            <a:r>
              <a:rPr lang="en-US" sz="2000" dirty="0">
                <a:latin typeface="Alexandria" pitchFamily="2" charset="-78"/>
                <a:cs typeface="Alexandria" pitchFamily="2" charset="-78"/>
              </a:rPr>
              <a:t>PRL 627</a:t>
            </a:r>
          </a:p>
          <a:p>
            <a:pPr algn="l"/>
            <a:r>
              <a:rPr lang="en-US" sz="2000" dirty="0">
                <a:latin typeface="Alexandria" pitchFamily="2" charset="-78"/>
                <a:cs typeface="Alexandria" pitchFamily="2" charset="-78"/>
              </a:rPr>
              <a:t>Public Relations (part two)</a:t>
            </a:r>
          </a:p>
        </p:txBody>
      </p:sp>
      <p:sp>
        <p:nvSpPr>
          <p:cNvPr id="16" name="Oval 13">
            <a:extLst>
              <a:ext uri="{FF2B5EF4-FFF2-40B4-BE49-F238E27FC236}">
                <a16:creationId xmlns:a16="http://schemas.microsoft.com/office/drawing/2014/main" id="{36300056-4C62-F4DD-1CF7-E456CEB819B8}"/>
              </a:ext>
            </a:extLst>
          </p:cNvPr>
          <p:cNvSpPr/>
          <p:nvPr/>
        </p:nvSpPr>
        <p:spPr>
          <a:xfrm>
            <a:off x="6200343" y="-320675"/>
            <a:ext cx="7410450" cy="7410450"/>
          </a:xfrm>
          <a:prstGeom prst="ellipse">
            <a:avLst/>
          </a:prstGeom>
          <a:blipFill>
            <a:blip r:embed="rId3"/>
            <a:stretch>
              <a:fillRect t="-1000"/>
            </a:stretch>
          </a:blipFill>
          <a:ln w="12700" cap="flat" cmpd="sng" algn="ctr">
            <a:solidFill>
              <a:srgbClr val="4472C4">
                <a:shade val="15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pic>
        <p:nvPicPr>
          <p:cNvPr id="17" name="Graphic 21">
            <a:extLst>
              <a:ext uri="{FF2B5EF4-FFF2-40B4-BE49-F238E27FC236}">
                <a16:creationId xmlns:a16="http://schemas.microsoft.com/office/drawing/2014/main" id="{8FF0E1AE-0F92-277A-AC9B-7708D400F24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25681813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904B6FC-35C4-5DBE-2A44-0700CF34B796}"/>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ملخص المحاضرة</a:t>
            </a:r>
          </a:p>
        </p:txBody>
      </p:sp>
      <p:sp>
        <p:nvSpPr>
          <p:cNvPr id="4" name="TextBox 3">
            <a:extLst>
              <a:ext uri="{FF2B5EF4-FFF2-40B4-BE49-F238E27FC236}">
                <a16:creationId xmlns:a16="http://schemas.microsoft.com/office/drawing/2014/main" id="{7B82CEC5-3222-B706-3F30-85088D87B97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5" name="Graphic 21">
            <a:extLst>
              <a:ext uri="{FF2B5EF4-FFF2-40B4-BE49-F238E27FC236}">
                <a16:creationId xmlns:a16="http://schemas.microsoft.com/office/drawing/2014/main" id="{457F6DFC-BCA1-D144-5D2B-A4F5974C45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Rounded Corners 24">
            <a:extLst>
              <a:ext uri="{FF2B5EF4-FFF2-40B4-BE49-F238E27FC236}">
                <a16:creationId xmlns:a16="http://schemas.microsoft.com/office/drawing/2014/main" id="{614494DF-0882-25C1-3C94-A06FA5A24231}"/>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7" name="Rectangle 4">
            <a:extLst>
              <a:ext uri="{FF2B5EF4-FFF2-40B4-BE49-F238E27FC236}">
                <a16:creationId xmlns:a16="http://schemas.microsoft.com/office/drawing/2014/main" id="{7D6B5B39-3357-1F7B-B450-572D83D1B613}"/>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5">
            <a:extLst>
              <a:ext uri="{FF2B5EF4-FFF2-40B4-BE49-F238E27FC236}">
                <a16:creationId xmlns:a16="http://schemas.microsoft.com/office/drawing/2014/main" id="{56BEF0FC-F050-DA0E-31EB-2A6842AFB8BB}"/>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9" name="TextBox 9">
            <a:extLst>
              <a:ext uri="{FF2B5EF4-FFF2-40B4-BE49-F238E27FC236}">
                <a16:creationId xmlns:a16="http://schemas.microsoft.com/office/drawing/2014/main" id="{59D9C32B-F785-855C-ACAE-93DFC1887A01}"/>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26" name="مربع نص 25">
            <a:extLst>
              <a:ext uri="{FF2B5EF4-FFF2-40B4-BE49-F238E27FC236}">
                <a16:creationId xmlns:a16="http://schemas.microsoft.com/office/drawing/2014/main" id="{6BA3B421-F0B7-FE3C-CB47-D276A33AB881}"/>
              </a:ext>
            </a:extLst>
          </p:cNvPr>
          <p:cNvSpPr txBox="1"/>
          <p:nvPr/>
        </p:nvSpPr>
        <p:spPr>
          <a:xfrm>
            <a:off x="5617697" y="1947095"/>
            <a:ext cx="966228" cy="338106"/>
          </a:xfrm>
          <a:prstGeom prst="rect">
            <a:avLst/>
          </a:prstGeom>
          <a:noFill/>
        </p:spPr>
        <p:txBody>
          <a:bodyPr wrap="square">
            <a:spAutoFit/>
          </a:bodyPr>
          <a:lstStyle/>
          <a:p>
            <a:pPr algn="r" rtl="1">
              <a:lnSpc>
                <a:spcPct val="150000"/>
              </a:lnSpc>
            </a:pPr>
            <a:r>
              <a:rPr lang="ar-SA" sz="1200" b="1" dirty="0">
                <a:solidFill>
                  <a:schemeClr val="bg1"/>
                </a:solidFill>
                <a:latin typeface="Alexandria" pitchFamily="2" charset="-78"/>
                <a:cs typeface="Alexandria" pitchFamily="2" charset="-78"/>
              </a:rPr>
              <a:t>القيـــــــادة</a:t>
            </a:r>
            <a:endParaRPr lang="ar-EG" sz="1200" b="1" dirty="0">
              <a:solidFill>
                <a:schemeClr val="bg1"/>
              </a:solidFill>
              <a:latin typeface="Alexandria" pitchFamily="2" charset="-78"/>
              <a:cs typeface="Alexandria" pitchFamily="2" charset="-78"/>
            </a:endParaRPr>
          </a:p>
        </p:txBody>
      </p:sp>
      <p:sp>
        <p:nvSpPr>
          <p:cNvPr id="36" name="مربع نص 35">
            <a:extLst>
              <a:ext uri="{FF2B5EF4-FFF2-40B4-BE49-F238E27FC236}">
                <a16:creationId xmlns:a16="http://schemas.microsoft.com/office/drawing/2014/main" id="{B8577AE1-A53F-7968-3574-3F74398EAD4E}"/>
              </a:ext>
            </a:extLst>
          </p:cNvPr>
          <p:cNvSpPr txBox="1"/>
          <p:nvPr/>
        </p:nvSpPr>
        <p:spPr>
          <a:xfrm>
            <a:off x="4911961" y="2127631"/>
            <a:ext cx="2135949" cy="338106"/>
          </a:xfrm>
          <a:prstGeom prst="rect">
            <a:avLst/>
          </a:prstGeom>
          <a:noFill/>
        </p:spPr>
        <p:txBody>
          <a:bodyPr wrap="square">
            <a:spAutoFit/>
          </a:bodyPr>
          <a:lstStyle/>
          <a:p>
            <a:pPr algn="r" rtl="1">
              <a:lnSpc>
                <a:spcPct val="150000"/>
              </a:lnSpc>
            </a:pPr>
            <a:r>
              <a:rPr lang="ar-SA" sz="1200" b="1" dirty="0">
                <a:solidFill>
                  <a:schemeClr val="bg1"/>
                </a:solidFill>
                <a:latin typeface="Alexandria" pitchFamily="2" charset="-78"/>
                <a:cs typeface="Alexandria" pitchFamily="2" charset="-78"/>
              </a:rPr>
              <a:t>سمات ومهارات القائد</a:t>
            </a:r>
            <a:endParaRPr lang="ar-EG" sz="1200" b="1" dirty="0">
              <a:solidFill>
                <a:schemeClr val="bg1"/>
              </a:solidFill>
              <a:latin typeface="Alexandria" pitchFamily="2" charset="-78"/>
              <a:cs typeface="Alexandria" pitchFamily="2" charset="-78"/>
            </a:endParaRPr>
          </a:p>
        </p:txBody>
      </p:sp>
      <p:pic>
        <p:nvPicPr>
          <p:cNvPr id="2" name="صورة 1">
            <a:extLst>
              <a:ext uri="{FF2B5EF4-FFF2-40B4-BE49-F238E27FC236}">
                <a16:creationId xmlns:a16="http://schemas.microsoft.com/office/drawing/2014/main" id="{33096C29-5251-43EA-4D49-B2ED23C295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52710" y="1989043"/>
            <a:ext cx="9542484" cy="2847659"/>
          </a:xfrm>
          <a:prstGeom prst="rect">
            <a:avLst/>
          </a:prstGeom>
        </p:spPr>
      </p:pic>
      <p:sp>
        <p:nvSpPr>
          <p:cNvPr id="11" name="مربع نص 10">
            <a:extLst>
              <a:ext uri="{FF2B5EF4-FFF2-40B4-BE49-F238E27FC236}">
                <a16:creationId xmlns:a16="http://schemas.microsoft.com/office/drawing/2014/main" id="{A6C4595B-631E-365B-C95D-7B5CE7174063}"/>
              </a:ext>
            </a:extLst>
          </p:cNvPr>
          <p:cNvSpPr txBox="1"/>
          <p:nvPr/>
        </p:nvSpPr>
        <p:spPr>
          <a:xfrm>
            <a:off x="7763435" y="2738874"/>
            <a:ext cx="3665767" cy="379078"/>
          </a:xfrm>
          <a:prstGeom prst="rect">
            <a:avLst/>
          </a:prstGeom>
          <a:noFill/>
        </p:spPr>
        <p:txBody>
          <a:bodyPr wrap="square">
            <a:spAutoFit/>
          </a:bodyPr>
          <a:lstStyle/>
          <a:p>
            <a:pPr algn="ctr" rtl="1">
              <a:lnSpc>
                <a:spcPct val="150000"/>
              </a:lnSpc>
            </a:pPr>
            <a:r>
              <a:rPr lang="ar-EG" sz="1400" b="1" dirty="0">
                <a:solidFill>
                  <a:srgbClr val="00B0F0"/>
                </a:solidFill>
                <a:latin typeface="Alexandria" pitchFamily="2" charset="-78"/>
                <a:cs typeface="Alexandria" pitchFamily="2" charset="-78"/>
              </a:rPr>
              <a:t>ماهية القيم الإدارية وأخلاقيات القيادة</a:t>
            </a:r>
          </a:p>
        </p:txBody>
      </p:sp>
      <p:sp>
        <p:nvSpPr>
          <p:cNvPr id="12" name="مربع نص 11">
            <a:extLst>
              <a:ext uri="{FF2B5EF4-FFF2-40B4-BE49-F238E27FC236}">
                <a16:creationId xmlns:a16="http://schemas.microsoft.com/office/drawing/2014/main" id="{0F929EC2-A554-2B7C-00D1-8507778AC51E}"/>
              </a:ext>
            </a:extLst>
          </p:cNvPr>
          <p:cNvSpPr txBox="1"/>
          <p:nvPr/>
        </p:nvSpPr>
        <p:spPr>
          <a:xfrm>
            <a:off x="906987" y="2750597"/>
            <a:ext cx="2639660" cy="379078"/>
          </a:xfrm>
          <a:prstGeom prst="rect">
            <a:avLst/>
          </a:prstGeom>
          <a:noFill/>
        </p:spPr>
        <p:txBody>
          <a:bodyPr wrap="square">
            <a:spAutoFit/>
          </a:bodyPr>
          <a:lstStyle/>
          <a:p>
            <a:pPr algn="ctr" rtl="1">
              <a:lnSpc>
                <a:spcPct val="150000"/>
              </a:lnSpc>
            </a:pPr>
            <a:r>
              <a:rPr lang="ar-EG" sz="1400" b="1" dirty="0">
                <a:solidFill>
                  <a:srgbClr val="00B0F0"/>
                </a:solidFill>
                <a:latin typeface="Alexandria" pitchFamily="2" charset="-78"/>
                <a:cs typeface="Alexandria" pitchFamily="2" charset="-78"/>
              </a:rPr>
              <a:t>تطور القيم الإدارية ووظائفها</a:t>
            </a:r>
          </a:p>
        </p:txBody>
      </p:sp>
      <p:sp>
        <p:nvSpPr>
          <p:cNvPr id="13" name="مربع نص 12">
            <a:extLst>
              <a:ext uri="{FF2B5EF4-FFF2-40B4-BE49-F238E27FC236}">
                <a16:creationId xmlns:a16="http://schemas.microsoft.com/office/drawing/2014/main" id="{3764509F-9685-9853-F52A-880A40C0B1EE}"/>
              </a:ext>
            </a:extLst>
          </p:cNvPr>
          <p:cNvSpPr txBox="1"/>
          <p:nvPr/>
        </p:nvSpPr>
        <p:spPr>
          <a:xfrm>
            <a:off x="8373035" y="4680685"/>
            <a:ext cx="2990519" cy="379078"/>
          </a:xfrm>
          <a:prstGeom prst="rect">
            <a:avLst/>
          </a:prstGeom>
          <a:noFill/>
        </p:spPr>
        <p:txBody>
          <a:bodyPr wrap="square">
            <a:spAutoFit/>
          </a:bodyPr>
          <a:lstStyle/>
          <a:p>
            <a:pPr algn="ctr" rtl="1">
              <a:lnSpc>
                <a:spcPct val="150000"/>
              </a:lnSpc>
            </a:pPr>
            <a:r>
              <a:rPr lang="ar-EG" sz="1400" b="1" dirty="0">
                <a:solidFill>
                  <a:srgbClr val="00B0F0"/>
                </a:solidFill>
                <a:latin typeface="Alexandria" pitchFamily="2" charset="-78"/>
                <a:cs typeface="Alexandria" pitchFamily="2" charset="-78"/>
              </a:rPr>
              <a:t>خصائص القيم الإدارية وقياسها</a:t>
            </a:r>
          </a:p>
        </p:txBody>
      </p:sp>
      <p:sp>
        <p:nvSpPr>
          <p:cNvPr id="14" name="مربع نص 13">
            <a:extLst>
              <a:ext uri="{FF2B5EF4-FFF2-40B4-BE49-F238E27FC236}">
                <a16:creationId xmlns:a16="http://schemas.microsoft.com/office/drawing/2014/main" id="{6AFDF84A-3183-FFF1-F6A9-7926CCF3E5B1}"/>
              </a:ext>
            </a:extLst>
          </p:cNvPr>
          <p:cNvSpPr txBox="1"/>
          <p:nvPr/>
        </p:nvSpPr>
        <p:spPr>
          <a:xfrm>
            <a:off x="595510" y="4670381"/>
            <a:ext cx="4316451" cy="379078"/>
          </a:xfrm>
          <a:prstGeom prst="rect">
            <a:avLst/>
          </a:prstGeom>
          <a:noFill/>
        </p:spPr>
        <p:txBody>
          <a:bodyPr wrap="square">
            <a:spAutoFit/>
          </a:bodyPr>
          <a:lstStyle/>
          <a:p>
            <a:pPr algn="ctr" rtl="1">
              <a:lnSpc>
                <a:spcPct val="150000"/>
              </a:lnSpc>
            </a:pPr>
            <a:r>
              <a:rPr lang="ar-EG" sz="1400" b="1" dirty="0">
                <a:solidFill>
                  <a:srgbClr val="00B0F0"/>
                </a:solidFill>
                <a:latin typeface="Alexandria" pitchFamily="2" charset="-78"/>
                <a:cs typeface="Alexandria" pitchFamily="2" charset="-78"/>
              </a:rPr>
              <a:t>علاقة القيم بالسلوك ومبادئ القيادة الأخلاقية</a:t>
            </a:r>
          </a:p>
        </p:txBody>
      </p:sp>
      <p:sp>
        <p:nvSpPr>
          <p:cNvPr id="15" name="مربع نص 14">
            <a:extLst>
              <a:ext uri="{FF2B5EF4-FFF2-40B4-BE49-F238E27FC236}">
                <a16:creationId xmlns:a16="http://schemas.microsoft.com/office/drawing/2014/main" id="{665A7095-66A3-91F1-0306-EB2F55D90F44}"/>
              </a:ext>
            </a:extLst>
          </p:cNvPr>
          <p:cNvSpPr txBox="1"/>
          <p:nvPr/>
        </p:nvSpPr>
        <p:spPr>
          <a:xfrm>
            <a:off x="8718210" y="3226911"/>
            <a:ext cx="2401901" cy="830997"/>
          </a:xfrm>
          <a:prstGeom prst="rect">
            <a:avLst/>
          </a:prstGeom>
          <a:noFill/>
        </p:spPr>
        <p:txBody>
          <a:bodyPr wrap="square" rtlCol="1">
            <a:spAutoFit/>
          </a:bodyPr>
          <a:lstStyle/>
          <a:p>
            <a:pPr marL="171450" indent="-171450" algn="justLow">
              <a:buFont typeface="Arial" panose="020B0604020202020204" pitchFamily="34" charset="0"/>
              <a:buChar char="•"/>
            </a:pPr>
            <a:r>
              <a:rPr lang="ar-SA" sz="1200" dirty="0">
                <a:latin typeface="Alexandria" pitchFamily="2" charset="-78"/>
                <a:cs typeface="Alexandria" pitchFamily="2" charset="-78"/>
              </a:rPr>
              <a:t>القيادة الإدارية والأخلاق الحميدة</a:t>
            </a:r>
          </a:p>
          <a:p>
            <a:pPr marL="171450" indent="-171450" algn="justLow">
              <a:buFont typeface="Arial" panose="020B0604020202020204" pitchFamily="34" charset="0"/>
              <a:buChar char="•"/>
            </a:pPr>
            <a:r>
              <a:rPr lang="ar-SA" sz="1200" dirty="0">
                <a:latin typeface="Alexandria" pitchFamily="2" charset="-78"/>
                <a:cs typeface="Alexandria" pitchFamily="2" charset="-78"/>
              </a:rPr>
              <a:t>تعريف الأخلاق والقيم الإدارية</a:t>
            </a:r>
          </a:p>
          <a:p>
            <a:pPr marL="171450" indent="-171450" algn="justLow">
              <a:buFont typeface="Arial" panose="020B0604020202020204" pitchFamily="34" charset="0"/>
              <a:buChar char="•"/>
            </a:pPr>
            <a:r>
              <a:rPr lang="ar-SA" sz="1200" dirty="0">
                <a:latin typeface="Alexandria" pitchFamily="2" charset="-78"/>
                <a:cs typeface="Alexandria" pitchFamily="2" charset="-78"/>
              </a:rPr>
              <a:t>مكونات القيم الإدارية</a:t>
            </a:r>
          </a:p>
        </p:txBody>
      </p:sp>
      <p:sp>
        <p:nvSpPr>
          <p:cNvPr id="16" name="مربع نص 15">
            <a:extLst>
              <a:ext uri="{FF2B5EF4-FFF2-40B4-BE49-F238E27FC236}">
                <a16:creationId xmlns:a16="http://schemas.microsoft.com/office/drawing/2014/main" id="{C6795C18-D394-A1E8-E33F-E63966F0296A}"/>
              </a:ext>
            </a:extLst>
          </p:cNvPr>
          <p:cNvSpPr txBox="1"/>
          <p:nvPr/>
        </p:nvSpPr>
        <p:spPr>
          <a:xfrm>
            <a:off x="8718209" y="5154326"/>
            <a:ext cx="2401901" cy="646331"/>
          </a:xfrm>
          <a:prstGeom prst="rect">
            <a:avLst/>
          </a:prstGeom>
          <a:noFill/>
        </p:spPr>
        <p:txBody>
          <a:bodyPr wrap="square" rtlCol="1">
            <a:spAutoFit/>
          </a:bodyPr>
          <a:lstStyle/>
          <a:p>
            <a:pPr marL="171450" indent="-171450" algn="justLow">
              <a:buFont typeface="Arial" panose="020B0604020202020204" pitchFamily="34" charset="0"/>
              <a:buChar char="•"/>
            </a:pPr>
            <a:r>
              <a:rPr lang="ar-SA" sz="1200" dirty="0">
                <a:latin typeface="Alexandria" pitchFamily="2" charset="-78"/>
                <a:cs typeface="Alexandria" pitchFamily="2" charset="-78"/>
              </a:rPr>
              <a:t>خصائص القيم الإدارية</a:t>
            </a:r>
          </a:p>
          <a:p>
            <a:pPr marL="171450" indent="-171450" algn="justLow">
              <a:buFont typeface="Arial" panose="020B0604020202020204" pitchFamily="34" charset="0"/>
              <a:buChar char="•"/>
            </a:pPr>
            <a:r>
              <a:rPr lang="ar-SA" sz="1200" dirty="0">
                <a:latin typeface="Alexandria" pitchFamily="2" charset="-78"/>
                <a:cs typeface="Alexandria" pitchFamily="2" charset="-78"/>
              </a:rPr>
              <a:t>تصنيف القيم الإدارية</a:t>
            </a:r>
          </a:p>
          <a:p>
            <a:pPr marL="171450" indent="-171450" algn="justLow">
              <a:buFont typeface="Arial" panose="020B0604020202020204" pitchFamily="34" charset="0"/>
              <a:buChar char="•"/>
            </a:pPr>
            <a:r>
              <a:rPr lang="ar-SA" sz="1200" dirty="0">
                <a:latin typeface="Alexandria" pitchFamily="2" charset="-78"/>
                <a:cs typeface="Alexandria" pitchFamily="2" charset="-78"/>
              </a:rPr>
              <a:t>أساليب قياس القيم الإدارية</a:t>
            </a:r>
          </a:p>
        </p:txBody>
      </p:sp>
      <p:sp>
        <p:nvSpPr>
          <p:cNvPr id="17" name="مربع نص 16">
            <a:extLst>
              <a:ext uri="{FF2B5EF4-FFF2-40B4-BE49-F238E27FC236}">
                <a16:creationId xmlns:a16="http://schemas.microsoft.com/office/drawing/2014/main" id="{ABACADD1-368F-5CC4-F69D-57842DB89175}"/>
              </a:ext>
            </a:extLst>
          </p:cNvPr>
          <p:cNvSpPr txBox="1"/>
          <p:nvPr/>
        </p:nvSpPr>
        <p:spPr>
          <a:xfrm>
            <a:off x="1153149" y="3224370"/>
            <a:ext cx="2401901" cy="646331"/>
          </a:xfrm>
          <a:prstGeom prst="rect">
            <a:avLst/>
          </a:prstGeom>
          <a:noFill/>
        </p:spPr>
        <p:txBody>
          <a:bodyPr wrap="square" rtlCol="1">
            <a:spAutoFit/>
          </a:bodyPr>
          <a:lstStyle/>
          <a:p>
            <a:pPr marL="171450" indent="-171450" algn="justLow">
              <a:buFont typeface="Arial" panose="020B0604020202020204" pitchFamily="34" charset="0"/>
              <a:buChar char="•"/>
            </a:pPr>
            <a:r>
              <a:rPr lang="ar-SA" sz="1200" dirty="0">
                <a:latin typeface="Alexandria" pitchFamily="2" charset="-78"/>
                <a:cs typeface="Alexandria" pitchFamily="2" charset="-78"/>
              </a:rPr>
              <a:t>مراحل تطور القيم الإدارية</a:t>
            </a:r>
          </a:p>
          <a:p>
            <a:pPr marL="171450" indent="-171450" algn="justLow">
              <a:buFont typeface="Arial" panose="020B0604020202020204" pitchFamily="34" charset="0"/>
              <a:buChar char="•"/>
            </a:pPr>
            <a:r>
              <a:rPr lang="ar-SA" sz="1200" dirty="0">
                <a:latin typeface="Alexandria" pitchFamily="2" charset="-78"/>
                <a:cs typeface="Alexandria" pitchFamily="2" charset="-78"/>
              </a:rPr>
              <a:t>مصادر القيم الإدارية</a:t>
            </a:r>
          </a:p>
          <a:p>
            <a:pPr marL="171450" indent="-171450" algn="justLow">
              <a:buFont typeface="Arial" panose="020B0604020202020204" pitchFamily="34" charset="0"/>
              <a:buChar char="•"/>
            </a:pPr>
            <a:r>
              <a:rPr lang="ar-SA" sz="1200" dirty="0">
                <a:latin typeface="Alexandria" pitchFamily="2" charset="-78"/>
                <a:cs typeface="Alexandria" pitchFamily="2" charset="-78"/>
              </a:rPr>
              <a:t>وظائف القيم الإدارية</a:t>
            </a:r>
          </a:p>
        </p:txBody>
      </p:sp>
      <p:sp>
        <p:nvSpPr>
          <p:cNvPr id="18" name="مربع نص 17">
            <a:extLst>
              <a:ext uri="{FF2B5EF4-FFF2-40B4-BE49-F238E27FC236}">
                <a16:creationId xmlns:a16="http://schemas.microsoft.com/office/drawing/2014/main" id="{1691D2F5-F677-FE56-7873-09926474C84F}"/>
              </a:ext>
            </a:extLst>
          </p:cNvPr>
          <p:cNvSpPr txBox="1"/>
          <p:nvPr/>
        </p:nvSpPr>
        <p:spPr>
          <a:xfrm>
            <a:off x="1153149" y="5136591"/>
            <a:ext cx="2401901" cy="461665"/>
          </a:xfrm>
          <a:prstGeom prst="rect">
            <a:avLst/>
          </a:prstGeom>
          <a:noFill/>
        </p:spPr>
        <p:txBody>
          <a:bodyPr wrap="square" rtlCol="1">
            <a:spAutoFit/>
          </a:bodyPr>
          <a:lstStyle/>
          <a:p>
            <a:pPr marL="171450" indent="-171450" algn="justLow">
              <a:buFont typeface="Arial" panose="020B0604020202020204" pitchFamily="34" charset="0"/>
              <a:buChar char="•"/>
            </a:pPr>
            <a:r>
              <a:rPr lang="ar-SA" sz="1200" dirty="0">
                <a:latin typeface="Alexandria" pitchFamily="2" charset="-78"/>
                <a:cs typeface="Alexandria" pitchFamily="2" charset="-78"/>
              </a:rPr>
              <a:t>علاقة القيم بالسلوك</a:t>
            </a:r>
          </a:p>
          <a:p>
            <a:pPr marL="171450" indent="-171450" algn="justLow">
              <a:buFont typeface="Arial" panose="020B0604020202020204" pitchFamily="34" charset="0"/>
              <a:buChar char="•"/>
            </a:pPr>
            <a:r>
              <a:rPr lang="ar-SA" sz="1200" dirty="0">
                <a:latin typeface="Alexandria" pitchFamily="2" charset="-78"/>
                <a:cs typeface="Alexandria" pitchFamily="2" charset="-78"/>
              </a:rPr>
              <a:t>مبادئ القيادة الأخلاقية</a:t>
            </a:r>
          </a:p>
        </p:txBody>
      </p:sp>
      <p:sp>
        <p:nvSpPr>
          <p:cNvPr id="19" name="مربع نص 18">
            <a:extLst>
              <a:ext uri="{FF2B5EF4-FFF2-40B4-BE49-F238E27FC236}">
                <a16:creationId xmlns:a16="http://schemas.microsoft.com/office/drawing/2014/main" id="{4A00B106-1261-1B1B-F7DE-3355EC9981BC}"/>
              </a:ext>
            </a:extLst>
          </p:cNvPr>
          <p:cNvSpPr txBox="1"/>
          <p:nvPr/>
        </p:nvSpPr>
        <p:spPr>
          <a:xfrm>
            <a:off x="5065260" y="2026951"/>
            <a:ext cx="2135949" cy="549766"/>
          </a:xfrm>
          <a:prstGeom prst="rect">
            <a:avLst/>
          </a:prstGeom>
          <a:noFill/>
        </p:spPr>
        <p:txBody>
          <a:bodyPr wrap="square">
            <a:spAutoFit/>
          </a:bodyPr>
          <a:lstStyle/>
          <a:p>
            <a:pPr algn="ctr" rtl="1">
              <a:lnSpc>
                <a:spcPct val="150000"/>
              </a:lnSpc>
            </a:pPr>
            <a:r>
              <a:rPr lang="ar-SA" sz="1050" b="1" dirty="0">
                <a:solidFill>
                  <a:schemeClr val="bg1"/>
                </a:solidFill>
                <a:latin typeface="Alexandria" pitchFamily="2" charset="-78"/>
                <a:cs typeface="Alexandria" pitchFamily="2" charset="-78"/>
              </a:rPr>
              <a:t>القيم الإدارية وأخلاقيات العمل القيادي</a:t>
            </a:r>
          </a:p>
        </p:txBody>
      </p:sp>
    </p:spTree>
    <p:extLst>
      <p:ext uri="{BB962C8B-B14F-4D97-AF65-F5344CB8AC3E}">
        <p14:creationId xmlns:p14="http://schemas.microsoft.com/office/powerpoint/2010/main" val="24991856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5">
            <a:extLst>
              <a:ext uri="{FF2B5EF4-FFF2-40B4-BE49-F238E27FC236}">
                <a16:creationId xmlns:a16="http://schemas.microsoft.com/office/drawing/2014/main" id="{7626C79C-10CE-6181-6A26-60842CB62D2E}"/>
              </a:ext>
            </a:extLst>
          </p:cNvPr>
          <p:cNvSpPr/>
          <p:nvPr/>
        </p:nvSpPr>
        <p:spPr>
          <a:xfrm>
            <a:off x="-1388242"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E2F75797-9D50-3F27-41F2-11D8063023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37345" y="-111107"/>
            <a:ext cx="2954655" cy="1379622"/>
          </a:xfrm>
          <a:prstGeom prst="rect">
            <a:avLst/>
          </a:prstGeom>
        </p:spPr>
      </p:pic>
      <p:pic>
        <p:nvPicPr>
          <p:cNvPr id="4" name="Picture Placeholder 3">
            <a:extLst>
              <a:ext uri="{FF2B5EF4-FFF2-40B4-BE49-F238E27FC236}">
                <a16:creationId xmlns:a16="http://schemas.microsoft.com/office/drawing/2014/main" id="{B67FB145-93D7-52B4-3454-C08CF8BCDAFB}"/>
              </a:ext>
            </a:extLst>
          </p:cNvPr>
          <p:cNvPicPr>
            <a:picLocks noChangeAspect="1"/>
          </p:cNvPicPr>
          <p:nvPr/>
        </p:nvPicPr>
        <p:blipFill>
          <a:blip r:embed="rId3" cstate="print">
            <a:extLst>
              <a:ext uri="{28A0092B-C50C-407E-A947-70E740481C1C}">
                <a14:useLocalDpi xmlns:a14="http://schemas.microsoft.com/office/drawing/2010/main" val="0"/>
              </a:ext>
            </a:extLst>
          </a:blip>
          <a:srcRect t="8679" b="8679"/>
          <a:stretch>
            <a:fillRect/>
          </a:stretch>
        </p:blipFill>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ysClr val="window" lastClr="FFFFFF">
              <a:lumMod val="85000"/>
              <a:alpha val="50000"/>
            </a:sysClr>
          </a:solidFill>
        </p:spPr>
      </p:pic>
      <p:sp>
        <p:nvSpPr>
          <p:cNvPr id="5" name="Rectangle 10">
            <a:extLst>
              <a:ext uri="{FF2B5EF4-FFF2-40B4-BE49-F238E27FC236}">
                <a16:creationId xmlns:a16="http://schemas.microsoft.com/office/drawing/2014/main" id="{73F3BC65-1F68-D3C8-6C18-55F1A4BFEE8C}"/>
              </a:ext>
            </a:extLst>
          </p:cNvPr>
          <p:cNvSpPr/>
          <p:nvPr/>
        </p:nvSpPr>
        <p:spPr>
          <a:xfrm>
            <a:off x="4951095" y="1117694"/>
            <a:ext cx="1116793" cy="96256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6" name="TextBox 40">
            <a:extLst>
              <a:ext uri="{FF2B5EF4-FFF2-40B4-BE49-F238E27FC236}">
                <a16:creationId xmlns:a16="http://schemas.microsoft.com/office/drawing/2014/main" id="{60676238-C3AD-AD95-64BC-F1747DFEF48A}"/>
              </a:ext>
            </a:extLst>
          </p:cNvPr>
          <p:cNvSpPr txBox="1"/>
          <p:nvPr/>
        </p:nvSpPr>
        <p:spPr>
          <a:xfrm>
            <a:off x="6116381" y="1276857"/>
            <a:ext cx="5873724" cy="400110"/>
          </a:xfrm>
          <a:prstGeom prst="rect">
            <a:avLst/>
          </a:prstGeom>
          <a:noFill/>
        </p:spPr>
        <p:txBody>
          <a:bodyPr wrap="none" rtlCol="0">
            <a:spAutoFit/>
          </a:bodyPr>
          <a:lstStyle/>
          <a:p>
            <a:pPr algn="l" rtl="0"/>
            <a:r>
              <a:rPr lang="ar-EG" sz="2000" b="1" dirty="0">
                <a:solidFill>
                  <a:srgbClr val="00B0F0"/>
                </a:solidFill>
                <a:latin typeface="Alexandria" pitchFamily="2" charset="-78"/>
                <a:cs typeface="Alexandria" pitchFamily="2" charset="-78"/>
              </a:rPr>
              <a:t>القيادة الإدارية وحل المشكلات واتخاذ القرارات </a:t>
            </a:r>
          </a:p>
        </p:txBody>
      </p:sp>
      <p:sp>
        <p:nvSpPr>
          <p:cNvPr id="7" name="TextBox 41">
            <a:extLst>
              <a:ext uri="{FF2B5EF4-FFF2-40B4-BE49-F238E27FC236}">
                <a16:creationId xmlns:a16="http://schemas.microsoft.com/office/drawing/2014/main" id="{B371EB79-FB0A-2A4E-D550-607F40D8C825}"/>
              </a:ext>
            </a:extLst>
          </p:cNvPr>
          <p:cNvSpPr txBox="1"/>
          <p:nvPr/>
        </p:nvSpPr>
        <p:spPr>
          <a:xfrm>
            <a:off x="5071247" y="1139330"/>
            <a:ext cx="917148" cy="338554"/>
          </a:xfrm>
          <a:prstGeom prst="rect">
            <a:avLst/>
          </a:prstGeom>
          <a:noFill/>
        </p:spPr>
        <p:txBody>
          <a:bodyPr wrap="square" rtlCol="0">
            <a:spAutoFit/>
          </a:bodyPr>
          <a:lstStyle/>
          <a:p>
            <a:pPr algn="ctr" rtl="0"/>
            <a:r>
              <a:rPr lang="en-US" sz="1600" dirty="0">
                <a:solidFill>
                  <a:prstClr val="white"/>
                </a:solidFill>
                <a:latin typeface="Times New Roman" panose="02020603050405020304" pitchFamily="18" charset="0"/>
                <a:cs typeface="Times New Roman" panose="02020603050405020304" pitchFamily="18" charset="0"/>
              </a:rPr>
              <a:t>Chapter</a:t>
            </a:r>
          </a:p>
        </p:txBody>
      </p:sp>
      <p:sp>
        <p:nvSpPr>
          <p:cNvPr id="8" name="TextBox 42">
            <a:extLst>
              <a:ext uri="{FF2B5EF4-FFF2-40B4-BE49-F238E27FC236}">
                <a16:creationId xmlns:a16="http://schemas.microsoft.com/office/drawing/2014/main" id="{EE440BAD-98B0-6A16-63C9-88D073FA3575}"/>
              </a:ext>
            </a:extLst>
          </p:cNvPr>
          <p:cNvSpPr txBox="1"/>
          <p:nvPr/>
        </p:nvSpPr>
        <p:spPr>
          <a:xfrm>
            <a:off x="5056021" y="1354195"/>
            <a:ext cx="942618" cy="830997"/>
          </a:xfrm>
          <a:prstGeom prst="rect">
            <a:avLst/>
          </a:prstGeom>
          <a:noFill/>
        </p:spPr>
        <p:txBody>
          <a:bodyPr wrap="square" rtlCol="0">
            <a:spAutoFit/>
          </a:bodyPr>
          <a:lstStyle/>
          <a:p>
            <a:pPr algn="ctr" rtl="0"/>
            <a:r>
              <a:rPr lang="en-US" sz="4800" b="1" dirty="0">
                <a:solidFill>
                  <a:prstClr val="white"/>
                </a:solidFill>
                <a:latin typeface="Times New Roman" panose="02020603050405020304" pitchFamily="18" charset="0"/>
                <a:cs typeface="Times New Roman" panose="02020603050405020304" pitchFamily="18" charset="0"/>
              </a:rPr>
              <a:t>7</a:t>
            </a:r>
            <a:endParaRPr lang="en-US" sz="1400" b="1" dirty="0">
              <a:solidFill>
                <a:prstClr val="white"/>
              </a:solidFill>
              <a:latin typeface="Times New Roman" panose="02020603050405020304" pitchFamily="18" charset="0"/>
              <a:cs typeface="Times New Roman" panose="02020603050405020304" pitchFamily="18" charset="0"/>
            </a:endParaRPr>
          </a:p>
        </p:txBody>
      </p:sp>
      <p:sp>
        <p:nvSpPr>
          <p:cNvPr id="9" name="TextBox 1">
            <a:extLst>
              <a:ext uri="{FF2B5EF4-FFF2-40B4-BE49-F238E27FC236}">
                <a16:creationId xmlns:a16="http://schemas.microsoft.com/office/drawing/2014/main" id="{8D568E1F-A125-933B-959D-715FB806C9C1}"/>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spTree>
    <p:extLst>
      <p:ext uri="{BB962C8B-B14F-4D97-AF65-F5344CB8AC3E}">
        <p14:creationId xmlns:p14="http://schemas.microsoft.com/office/powerpoint/2010/main" val="5132976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4">
            <a:extLst>
              <a:ext uri="{FF2B5EF4-FFF2-40B4-BE49-F238E27FC236}">
                <a16:creationId xmlns:a16="http://schemas.microsoft.com/office/drawing/2014/main" id="{CC7B6529-903F-5240-15A6-275B9D1403C4}"/>
              </a:ext>
            </a:extLst>
          </p:cNvPr>
          <p:cNvPicPr>
            <a:picLocks noChangeAspect="1"/>
          </p:cNvPicPr>
          <p:nvPr/>
        </p:nvPicPr>
        <p:blipFill>
          <a:blip r:embed="rId2" cstate="print">
            <a:extLst>
              <a:ext uri="{28A0092B-C50C-407E-A947-70E740481C1C}">
                <a14:useLocalDpi xmlns:a14="http://schemas.microsoft.com/office/drawing/2010/main" val="0"/>
              </a:ext>
            </a:extLst>
          </a:blip>
          <a:srcRect l="13924" r="13924"/>
          <a:stretch>
            <a:fillRect/>
          </a:stretch>
        </p:blipFill>
        <p:spPr>
          <a:xfrm>
            <a:off x="2808" y="0"/>
            <a:ext cx="5547685" cy="5573488"/>
          </a:xfrm>
          <a:prstGeom prst="rect">
            <a:avLst/>
          </a:prstGeom>
        </p:spPr>
      </p:pic>
      <p:sp>
        <p:nvSpPr>
          <p:cNvPr id="3" name="Right Triangle 1">
            <a:extLst>
              <a:ext uri="{FF2B5EF4-FFF2-40B4-BE49-F238E27FC236}">
                <a16:creationId xmlns:a16="http://schemas.microsoft.com/office/drawing/2014/main" id="{4EEB255D-0110-3053-4566-E353B849079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Parallelogram 7">
            <a:extLst>
              <a:ext uri="{FF2B5EF4-FFF2-40B4-BE49-F238E27FC236}">
                <a16:creationId xmlns:a16="http://schemas.microsoft.com/office/drawing/2014/main" id="{AB052BCA-D876-BBB3-68EB-AE4973B57913}"/>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TextBox 24">
            <a:extLst>
              <a:ext uri="{FF2B5EF4-FFF2-40B4-BE49-F238E27FC236}">
                <a16:creationId xmlns:a16="http://schemas.microsoft.com/office/drawing/2014/main" id="{27300BE6-10F1-FB92-52B0-8C73657DE7E0}"/>
              </a:ext>
            </a:extLst>
          </p:cNvPr>
          <p:cNvSpPr txBox="1"/>
          <p:nvPr/>
        </p:nvSpPr>
        <p:spPr>
          <a:xfrm>
            <a:off x="6115630" y="1103329"/>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6" name="Rectangle 27">
            <a:extLst>
              <a:ext uri="{FF2B5EF4-FFF2-40B4-BE49-F238E27FC236}">
                <a16:creationId xmlns:a16="http://schemas.microsoft.com/office/drawing/2014/main" id="{045A676E-4DD9-57C4-F5E4-49F590290CC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30">
            <a:extLst>
              <a:ext uri="{FF2B5EF4-FFF2-40B4-BE49-F238E27FC236}">
                <a16:creationId xmlns:a16="http://schemas.microsoft.com/office/drawing/2014/main" id="{FD53BE9A-85F0-8E50-D8AC-FD3D94F6D836}"/>
              </a:ext>
            </a:extLst>
          </p:cNvPr>
          <p:cNvSpPr txBox="1"/>
          <p:nvPr/>
        </p:nvSpPr>
        <p:spPr>
          <a:xfrm>
            <a:off x="6115630" y="1590210"/>
            <a:ext cx="5899940" cy="4113370"/>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v"/>
            </a:pPr>
            <a:r>
              <a:rPr lang="ar-EG" sz="1600" dirty="0">
                <a:latin typeface="Alexandria" pitchFamily="2" charset="-78"/>
                <a:cs typeface="Alexandria" pitchFamily="2" charset="-78"/>
              </a:rPr>
              <a:t>القيادة ومهارات حل المشكلات واتخاذ القرارات.</a:t>
            </a:r>
          </a:p>
          <a:p>
            <a:pPr marL="285750" indent="-285750" algn="r" rtl="1">
              <a:lnSpc>
                <a:spcPct val="150000"/>
              </a:lnSpc>
              <a:buFont typeface="Wingdings" panose="05000000000000000000" pitchFamily="2" charset="2"/>
              <a:buChar char="v"/>
            </a:pPr>
            <a:r>
              <a:rPr lang="ar-EG" sz="1600" dirty="0">
                <a:latin typeface="Alexandria" pitchFamily="2" charset="-78"/>
                <a:cs typeface="Alexandria" pitchFamily="2" charset="-78"/>
              </a:rPr>
              <a:t>المقصود بوظيفة حل المشكلات الإدارية.</a:t>
            </a:r>
            <a:endParaRPr lang="ar-SA" sz="16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v"/>
            </a:pPr>
            <a:r>
              <a:rPr lang="ar-EG" sz="1600" dirty="0">
                <a:latin typeface="Alexandria" pitchFamily="2" charset="-78"/>
                <a:cs typeface="Alexandria" pitchFamily="2" charset="-78"/>
              </a:rPr>
              <a:t>مفهوم اتخاذ القرار</a:t>
            </a:r>
            <a:r>
              <a:rPr lang="ar-SA" sz="1600" dirty="0">
                <a:latin typeface="Alexandria" pitchFamily="2" charset="-78"/>
                <a:cs typeface="Alexandria" pitchFamily="2" charset="-78"/>
              </a:rPr>
              <a:t>.</a:t>
            </a:r>
          </a:p>
          <a:p>
            <a:pPr marL="285750" indent="-285750" algn="r" rtl="1">
              <a:lnSpc>
                <a:spcPct val="150000"/>
              </a:lnSpc>
              <a:buFont typeface="Wingdings" panose="05000000000000000000" pitchFamily="2" charset="2"/>
              <a:buChar char="v"/>
            </a:pPr>
            <a:r>
              <a:rPr lang="ar-EG" sz="1600" dirty="0">
                <a:latin typeface="Alexandria" pitchFamily="2" charset="-78"/>
                <a:cs typeface="Alexandria" pitchFamily="2" charset="-78"/>
              </a:rPr>
              <a:t>الفرق بين صنع القرار واتخاذ القرار</a:t>
            </a:r>
            <a:r>
              <a:rPr lang="ar-SA" sz="1600" dirty="0">
                <a:latin typeface="Alexandria" pitchFamily="2" charset="-78"/>
                <a:cs typeface="Alexandria" pitchFamily="2" charset="-78"/>
              </a:rPr>
              <a:t>.</a:t>
            </a:r>
          </a:p>
          <a:p>
            <a:pPr marL="285750" indent="-285750" algn="r" rtl="1">
              <a:lnSpc>
                <a:spcPct val="150000"/>
              </a:lnSpc>
              <a:buFont typeface="Wingdings" panose="05000000000000000000" pitchFamily="2" charset="2"/>
              <a:buChar char="v"/>
            </a:pPr>
            <a:r>
              <a:rPr lang="ar-EG" sz="1600" dirty="0">
                <a:latin typeface="Alexandria" pitchFamily="2" charset="-78"/>
                <a:cs typeface="Alexandria" pitchFamily="2" charset="-78"/>
              </a:rPr>
              <a:t>المكونات الأساسية لعملية اتخاذ القرارات</a:t>
            </a:r>
            <a:r>
              <a:rPr lang="ar-SA" sz="1600" dirty="0">
                <a:latin typeface="Alexandria" pitchFamily="2" charset="-78"/>
                <a:cs typeface="Alexandria" pitchFamily="2" charset="-78"/>
              </a:rPr>
              <a:t>.</a:t>
            </a:r>
          </a:p>
          <a:p>
            <a:pPr marL="285750" indent="-285750" algn="r" rtl="1">
              <a:lnSpc>
                <a:spcPct val="150000"/>
              </a:lnSpc>
              <a:buFont typeface="Wingdings" panose="05000000000000000000" pitchFamily="2" charset="2"/>
              <a:buChar char="v"/>
            </a:pPr>
            <a:r>
              <a:rPr lang="ar-EG" sz="1600" dirty="0">
                <a:latin typeface="Alexandria" pitchFamily="2" charset="-78"/>
                <a:cs typeface="Alexandria" pitchFamily="2" charset="-78"/>
              </a:rPr>
              <a:t>خطوات اتخاذ القرارات الإدارية</a:t>
            </a:r>
            <a:r>
              <a:rPr lang="ar-SA" sz="1600" dirty="0">
                <a:latin typeface="Alexandria" pitchFamily="2" charset="-78"/>
                <a:cs typeface="Alexandria" pitchFamily="2" charset="-78"/>
              </a:rPr>
              <a:t>.</a:t>
            </a:r>
          </a:p>
          <a:p>
            <a:pPr marL="285750" indent="-285750" algn="r" rtl="1">
              <a:lnSpc>
                <a:spcPct val="150000"/>
              </a:lnSpc>
              <a:buFont typeface="Wingdings" panose="05000000000000000000" pitchFamily="2" charset="2"/>
              <a:buChar char="v"/>
            </a:pPr>
            <a:r>
              <a:rPr lang="ar-EG" sz="1600" dirty="0">
                <a:latin typeface="Alexandria" pitchFamily="2" charset="-78"/>
                <a:cs typeface="Alexandria" pitchFamily="2" charset="-78"/>
              </a:rPr>
              <a:t>أنواع القرارات الإدارية</a:t>
            </a:r>
            <a:r>
              <a:rPr lang="ar-SA" sz="1600" dirty="0">
                <a:latin typeface="Alexandria" pitchFamily="2" charset="-78"/>
                <a:cs typeface="Alexandria" pitchFamily="2" charset="-78"/>
              </a:rPr>
              <a:t>.</a:t>
            </a:r>
          </a:p>
          <a:p>
            <a:pPr marL="285750" indent="-285750" algn="r" rtl="1">
              <a:lnSpc>
                <a:spcPct val="150000"/>
              </a:lnSpc>
              <a:buFont typeface="Wingdings" panose="05000000000000000000" pitchFamily="2" charset="2"/>
              <a:buChar char="v"/>
            </a:pPr>
            <a:r>
              <a:rPr lang="ar-SA" sz="1600" dirty="0">
                <a:latin typeface="Alexandria" pitchFamily="2" charset="-78"/>
                <a:cs typeface="Alexandria" pitchFamily="2" charset="-78"/>
              </a:rPr>
              <a:t>القرار الرشيد.</a:t>
            </a:r>
          </a:p>
          <a:p>
            <a:pPr marL="285750" indent="-285750">
              <a:lnSpc>
                <a:spcPct val="150000"/>
              </a:lnSpc>
              <a:buFont typeface="Wingdings" panose="05000000000000000000" pitchFamily="2" charset="2"/>
              <a:buChar char="v"/>
            </a:pPr>
            <a:r>
              <a:rPr lang="ar-SA" sz="1600" dirty="0">
                <a:solidFill>
                  <a:prstClr val="black"/>
                </a:solidFill>
                <a:latin typeface="Alexandria" pitchFamily="2" charset="-78"/>
                <a:cs typeface="Alexandria" pitchFamily="2" charset="-78"/>
              </a:rPr>
              <a:t>إيجابيات المشاركة في اتخاذ القرارات الجماعية وسلبياتها.</a:t>
            </a:r>
          </a:p>
          <a:p>
            <a:pPr marL="285750" indent="-285750">
              <a:lnSpc>
                <a:spcPct val="150000"/>
              </a:lnSpc>
              <a:buFont typeface="Wingdings" panose="05000000000000000000" pitchFamily="2" charset="2"/>
              <a:buChar char="v"/>
            </a:pPr>
            <a:r>
              <a:rPr lang="ar-SA" sz="1600" dirty="0">
                <a:solidFill>
                  <a:prstClr val="black"/>
                </a:solidFill>
                <a:latin typeface="Alexandria" pitchFamily="2" charset="-78"/>
                <a:cs typeface="Alexandria" pitchFamily="2" charset="-78"/>
              </a:rPr>
              <a:t>الأساليب الفنية في اتخاذ القرارات الجماعية.</a:t>
            </a:r>
          </a:p>
          <a:p>
            <a:pPr marL="285750" indent="-285750">
              <a:lnSpc>
                <a:spcPct val="150000"/>
              </a:lnSpc>
              <a:buFont typeface="Wingdings" panose="05000000000000000000" pitchFamily="2" charset="2"/>
              <a:buChar char="v"/>
            </a:pPr>
            <a:r>
              <a:rPr lang="ar-SA" sz="1600" dirty="0">
                <a:latin typeface="Alexandria" pitchFamily="2" charset="-78"/>
                <a:cs typeface="Alexandria" pitchFamily="2" charset="-78"/>
              </a:rPr>
              <a:t>ملخص المحاضرة.</a:t>
            </a:r>
          </a:p>
        </p:txBody>
      </p:sp>
      <p:sp>
        <p:nvSpPr>
          <p:cNvPr id="8" name="Rectangle 31">
            <a:extLst>
              <a:ext uri="{FF2B5EF4-FFF2-40B4-BE49-F238E27FC236}">
                <a16:creationId xmlns:a16="http://schemas.microsoft.com/office/drawing/2014/main" id="{AE9743A3-4DED-11DA-1C3E-0D95B1886D61}"/>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9" name="TextBox 32">
            <a:extLst>
              <a:ext uri="{FF2B5EF4-FFF2-40B4-BE49-F238E27FC236}">
                <a16:creationId xmlns:a16="http://schemas.microsoft.com/office/drawing/2014/main" id="{6BD37998-BFC5-C0DC-F378-D7FCC92EAFF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33">
            <a:extLst>
              <a:ext uri="{FF2B5EF4-FFF2-40B4-BE49-F238E27FC236}">
                <a16:creationId xmlns:a16="http://schemas.microsoft.com/office/drawing/2014/main" id="{3BF9D725-36A3-5BC2-DE97-E4D941167EAB}"/>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1" name="TextBox 2">
            <a:extLst>
              <a:ext uri="{FF2B5EF4-FFF2-40B4-BE49-F238E27FC236}">
                <a16:creationId xmlns:a16="http://schemas.microsoft.com/office/drawing/2014/main" id="{A978A1B5-2CC9-D779-6BDB-12BA84DEF7C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2" name="Graphic 21">
            <a:extLst>
              <a:ext uri="{FF2B5EF4-FFF2-40B4-BE49-F238E27FC236}">
                <a16:creationId xmlns:a16="http://schemas.microsoft.com/office/drawing/2014/main" id="{BE925744-ECA2-D58B-B5FC-9E621554E77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235592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68FC95-B5DA-F76C-BCEE-9ED0BB34158E}"/>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Rectangle 17">
            <a:extLst>
              <a:ext uri="{FF2B5EF4-FFF2-40B4-BE49-F238E27FC236}">
                <a16:creationId xmlns:a16="http://schemas.microsoft.com/office/drawing/2014/main" id="{D7966C73-9156-5989-1ED6-3D7E35FF5045}"/>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4" name="TextBox 18">
            <a:extLst>
              <a:ext uri="{FF2B5EF4-FFF2-40B4-BE49-F238E27FC236}">
                <a16:creationId xmlns:a16="http://schemas.microsoft.com/office/drawing/2014/main" id="{D481CCE7-E4FB-1A0B-DC32-2D827D2E8DB2}"/>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22">
            <a:extLst>
              <a:ext uri="{FF2B5EF4-FFF2-40B4-BE49-F238E27FC236}">
                <a16:creationId xmlns:a16="http://schemas.microsoft.com/office/drawing/2014/main" id="{41498F75-916B-AC42-1A8A-700ACCAFF8CB}"/>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Rectangle 28">
            <a:extLst>
              <a:ext uri="{FF2B5EF4-FFF2-40B4-BE49-F238E27FC236}">
                <a16:creationId xmlns:a16="http://schemas.microsoft.com/office/drawing/2014/main" id="{3477E6C1-35F7-3647-45A3-3AA978C0A3F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2">
            <a:extLst>
              <a:ext uri="{FF2B5EF4-FFF2-40B4-BE49-F238E27FC236}">
                <a16:creationId xmlns:a16="http://schemas.microsoft.com/office/drawing/2014/main" id="{958EB12F-DAAE-F1CB-BBD9-043C93D33196}"/>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6CA52321-B16F-74EB-C8E3-A4DF0E7E55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16">
            <a:extLst>
              <a:ext uri="{FF2B5EF4-FFF2-40B4-BE49-F238E27FC236}">
                <a16:creationId xmlns:a16="http://schemas.microsoft.com/office/drawing/2014/main" id="{44A98B8C-D20D-B966-6F29-CDA7B3398DF4}"/>
              </a:ext>
            </a:extLst>
          </p:cNvPr>
          <p:cNvSpPr txBox="1"/>
          <p:nvPr/>
        </p:nvSpPr>
        <p:spPr>
          <a:xfrm>
            <a:off x="1531587" y="2864161"/>
            <a:ext cx="3363971" cy="1425262"/>
          </a:xfrm>
          <a:prstGeom prst="rect">
            <a:avLst/>
          </a:prstGeom>
          <a:noFill/>
        </p:spPr>
        <p:txBody>
          <a:bodyPr wrap="square" rtlCol="0">
            <a:spAutoFit/>
          </a:bodyPr>
          <a:lstStyle/>
          <a:p>
            <a:pPr algn="ctr" rtl="0">
              <a:lnSpc>
                <a:spcPct val="150000"/>
              </a:lnSpc>
            </a:pPr>
            <a:r>
              <a:rPr lang="ar-EG" sz="2000" b="1" dirty="0">
                <a:solidFill>
                  <a:srgbClr val="00B0F0"/>
                </a:solidFill>
                <a:latin typeface="Alexandria" pitchFamily="2" charset="-78"/>
                <a:cs typeface="Alexandria" pitchFamily="2" charset="-78"/>
              </a:rPr>
              <a:t>مفاهيم أساسية في القيادة وحل المشكلات واتخاذ القرارات</a:t>
            </a:r>
          </a:p>
        </p:txBody>
      </p:sp>
      <p:pic>
        <p:nvPicPr>
          <p:cNvPr id="12" name="صورة 11">
            <a:extLst>
              <a:ext uri="{FF2B5EF4-FFF2-40B4-BE49-F238E27FC236}">
                <a16:creationId xmlns:a16="http://schemas.microsoft.com/office/drawing/2014/main" id="{BCD257E1-C0EC-AD43-AFB2-A0204007F37E}"/>
              </a:ext>
            </a:extLst>
          </p:cNvPr>
          <p:cNvPicPr>
            <a:picLocks noChangeAspect="1"/>
          </p:cNvPicPr>
          <p:nvPr/>
        </p:nvPicPr>
        <p:blipFill rotWithShape="1">
          <a:blip r:embed="rId3">
            <a:extLst>
              <a:ext uri="{28A0092B-C50C-407E-A947-70E740481C1C}">
                <a14:useLocalDpi xmlns:a14="http://schemas.microsoft.com/office/drawing/2010/main" val="0"/>
              </a:ext>
            </a:extLst>
          </a:blip>
          <a:srcRect t="6745" b="8559"/>
          <a:stretch/>
        </p:blipFill>
        <p:spPr>
          <a:xfrm>
            <a:off x="6151853" y="2231503"/>
            <a:ext cx="5895345" cy="3328753"/>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36724820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F40C025-2BAC-4F73-1128-5C55688A1D0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8A0AFA08-F514-86B0-B2CF-0214B1AF64D6}"/>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مقدمة</a:t>
            </a:r>
            <a:endParaRPr lang="ar-EG"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5366792E-0E9C-2823-BF71-6432BD1DBAD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AD4FE1FB-35E1-27EB-C6B9-7FE581FE475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4228EFD0-1CF0-474B-4000-15481B24EBC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6CDF8769-EA27-FC98-300D-29234C2A8BE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F0410518-2D73-2A1E-B4CC-E006D139F6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543583DF-CB8B-F542-B1B6-7868637059F5}"/>
              </a:ext>
            </a:extLst>
          </p:cNvPr>
          <p:cNvSpPr txBox="1"/>
          <p:nvPr/>
        </p:nvSpPr>
        <p:spPr>
          <a:xfrm>
            <a:off x="762000" y="2198678"/>
            <a:ext cx="10367504" cy="3373872"/>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عملية اتخاذ القرارات قد تكون من أثقل وأصعب المهمات الإدارية لنا جميعاً، لأنها مهمة تقوم على انتخاب الخيار الأنسب. والخيارات المناسبة تتطلب منا التمييز بين الأمور الطارئة والأمور المهمة لنعرف أين نضع أقدامنا وفي أي اتجاه نسير ولأننا إن لم نفعل ذلك قد نجد أنفسنا غارقين في معالجة الأمور الصغيرة تاركين ورائنا الأمور الأهم معلقة دون حل.</a:t>
            </a:r>
          </a:p>
          <a:p>
            <a:pPr algn="justLow">
              <a:lnSpc>
                <a:spcPct val="150000"/>
              </a:lnSpc>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وعلينا أن نتذكر أن القرارات المهمة في الغالب نتائجها مهمة وخطيرة وفي نفس الوقت يتطلب منا المزيد من العناية والدراسة الهادئة والمتوازنة، فإن التقصير في هذه المقدمات قد يعرضنا إلى الأخطاء ويقوض الكثير من أهدافنا. ولذلك علينا أن نعرف الهدف الذي نسعى إليه من أجل الإلمام الكافي بإيجاد الخطوات اللازمة إليه وكيفية تطبيقه. ولأن مفتاح النجاح دائماً هو اتخاذ القرارات الصحيحة، ويظهر ذلك من خلال:</a:t>
            </a:r>
            <a:endParaRPr lang="ar-SA" dirty="0"/>
          </a:p>
        </p:txBody>
      </p:sp>
    </p:spTree>
    <p:extLst>
      <p:ext uri="{BB962C8B-B14F-4D97-AF65-F5344CB8AC3E}">
        <p14:creationId xmlns:p14="http://schemas.microsoft.com/office/powerpoint/2010/main" val="24112334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F40C025-2BAC-4F73-1128-5C55688A1D0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8A0AFA08-F514-86B0-B2CF-0214B1AF64D6}"/>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EG" sz="2000" b="1" dirty="0">
                <a:solidFill>
                  <a:prstClr val="black"/>
                </a:solidFill>
                <a:latin typeface="Alexandria" pitchFamily="2" charset="-78"/>
                <a:cs typeface="Alexandria" pitchFamily="2" charset="-78"/>
              </a:rPr>
              <a:t>مقدمة</a:t>
            </a:r>
          </a:p>
        </p:txBody>
      </p:sp>
      <p:sp>
        <p:nvSpPr>
          <p:cNvPr id="4" name="Rectangle 4">
            <a:extLst>
              <a:ext uri="{FF2B5EF4-FFF2-40B4-BE49-F238E27FC236}">
                <a16:creationId xmlns:a16="http://schemas.microsoft.com/office/drawing/2014/main" id="{5366792E-0E9C-2823-BF71-6432BD1DBAD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AD4FE1FB-35E1-27EB-C6B9-7FE581FE475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4228EFD0-1CF0-474B-4000-15481B24EBC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6CDF8769-EA27-FC98-300D-29234C2A8BE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F0410518-2D73-2A1E-B4CC-E006D139F6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Google Shape;971;p36">
            <a:extLst>
              <a:ext uri="{FF2B5EF4-FFF2-40B4-BE49-F238E27FC236}">
                <a16:creationId xmlns:a16="http://schemas.microsoft.com/office/drawing/2014/main" id="{C60866BC-40AA-98BC-388C-17FE4A8F4733}"/>
              </a:ext>
            </a:extLst>
          </p:cNvPr>
          <p:cNvSpPr/>
          <p:nvPr/>
        </p:nvSpPr>
        <p:spPr>
          <a:xfrm>
            <a:off x="4582467" y="4461394"/>
            <a:ext cx="3045267" cy="1027167"/>
          </a:xfrm>
          <a:custGeom>
            <a:avLst/>
            <a:gdLst/>
            <a:ahLst/>
            <a:cxnLst/>
            <a:rect l="l" t="t" r="r" b="b"/>
            <a:pathLst>
              <a:path w="91358" h="30815" extrusionOk="0">
                <a:moveTo>
                  <a:pt x="45673" y="1"/>
                </a:moveTo>
                <a:lnTo>
                  <a:pt x="1" y="11717"/>
                </a:lnTo>
                <a:lnTo>
                  <a:pt x="45673" y="30814"/>
                </a:lnTo>
                <a:lnTo>
                  <a:pt x="91358" y="11717"/>
                </a:lnTo>
                <a:lnTo>
                  <a:pt x="45673" y="1"/>
                </a:lnTo>
                <a:close/>
              </a:path>
            </a:pathLst>
          </a:custGeom>
          <a:solidFill>
            <a:schemeClr val="accent5">
              <a:lumMod val="40000"/>
              <a:lumOff val="60000"/>
            </a:schemeClr>
          </a:solidFill>
          <a:ln>
            <a:noFill/>
          </a:ln>
        </p:spPr>
        <p:txBody>
          <a:bodyPr spcFirstLastPara="1" wrap="square" lIns="121900" tIns="121900" rIns="121900" bIns="121900" anchor="ctr" anchorCtr="0">
            <a:noAutofit/>
          </a:bodyPr>
          <a:lstStyle/>
          <a:p>
            <a:endParaRPr sz="1600">
              <a:latin typeface="Alexandria" pitchFamily="2" charset="-78"/>
              <a:cs typeface="Alexandria" pitchFamily="2" charset="-78"/>
            </a:endParaRPr>
          </a:p>
        </p:txBody>
      </p:sp>
      <p:sp>
        <p:nvSpPr>
          <p:cNvPr id="11" name="Google Shape;981;p36">
            <a:extLst>
              <a:ext uri="{FF2B5EF4-FFF2-40B4-BE49-F238E27FC236}">
                <a16:creationId xmlns:a16="http://schemas.microsoft.com/office/drawing/2014/main" id="{C83FABB8-0192-D2E1-FC34-72DA09088F41}"/>
              </a:ext>
            </a:extLst>
          </p:cNvPr>
          <p:cNvSpPr/>
          <p:nvPr/>
        </p:nvSpPr>
        <p:spPr>
          <a:xfrm>
            <a:off x="5005167" y="3802594"/>
            <a:ext cx="2199500" cy="843000"/>
          </a:xfrm>
          <a:custGeom>
            <a:avLst/>
            <a:gdLst/>
            <a:ahLst/>
            <a:cxnLst/>
            <a:rect l="l" t="t" r="r" b="b"/>
            <a:pathLst>
              <a:path w="65985" h="25290" extrusionOk="0">
                <a:moveTo>
                  <a:pt x="32992" y="1"/>
                </a:moveTo>
                <a:lnTo>
                  <a:pt x="0" y="11490"/>
                </a:lnTo>
                <a:lnTo>
                  <a:pt x="32992" y="25289"/>
                </a:lnTo>
                <a:lnTo>
                  <a:pt x="65985" y="11490"/>
                </a:lnTo>
                <a:lnTo>
                  <a:pt x="32992" y="1"/>
                </a:lnTo>
                <a:close/>
              </a:path>
            </a:pathLst>
          </a:custGeom>
          <a:solidFill>
            <a:srgbClr val="A5F1B3"/>
          </a:solidFill>
          <a:ln>
            <a:noFill/>
          </a:ln>
        </p:spPr>
        <p:txBody>
          <a:bodyPr spcFirstLastPara="1" wrap="square" lIns="121900" tIns="121900" rIns="121900" bIns="121900" anchor="ctr" anchorCtr="0">
            <a:noAutofit/>
          </a:bodyPr>
          <a:lstStyle/>
          <a:p>
            <a:endParaRPr sz="1600">
              <a:latin typeface="Alexandria" pitchFamily="2" charset="-78"/>
              <a:cs typeface="Alexandria" pitchFamily="2" charset="-78"/>
            </a:endParaRPr>
          </a:p>
        </p:txBody>
      </p:sp>
      <p:sp>
        <p:nvSpPr>
          <p:cNvPr id="12" name="Google Shape;982;p36">
            <a:extLst>
              <a:ext uri="{FF2B5EF4-FFF2-40B4-BE49-F238E27FC236}">
                <a16:creationId xmlns:a16="http://schemas.microsoft.com/office/drawing/2014/main" id="{AFFCD45D-8448-2AC2-0537-14463E73DAE7}"/>
              </a:ext>
            </a:extLst>
          </p:cNvPr>
          <p:cNvSpPr/>
          <p:nvPr/>
        </p:nvSpPr>
        <p:spPr>
          <a:xfrm>
            <a:off x="4674567" y="4185594"/>
            <a:ext cx="2860700" cy="1118800"/>
          </a:xfrm>
          <a:custGeom>
            <a:avLst/>
            <a:gdLst/>
            <a:ahLst/>
            <a:cxnLst/>
            <a:rect l="l" t="t" r="r" b="b"/>
            <a:pathLst>
              <a:path w="85821" h="33564" extrusionOk="0">
                <a:moveTo>
                  <a:pt x="9918" y="0"/>
                </a:moveTo>
                <a:lnTo>
                  <a:pt x="0" y="15621"/>
                </a:lnTo>
                <a:lnTo>
                  <a:pt x="42910" y="33564"/>
                </a:lnTo>
                <a:lnTo>
                  <a:pt x="85820" y="15621"/>
                </a:lnTo>
                <a:lnTo>
                  <a:pt x="75903" y="0"/>
                </a:lnTo>
                <a:lnTo>
                  <a:pt x="42910" y="13799"/>
                </a:lnTo>
                <a:lnTo>
                  <a:pt x="9918" y="0"/>
                </a:lnTo>
                <a:close/>
              </a:path>
            </a:pathLst>
          </a:custGeom>
          <a:solidFill>
            <a:schemeClr val="tx2">
              <a:lumMod val="75000"/>
            </a:schemeClr>
          </a:solidFill>
          <a:ln>
            <a:noFill/>
          </a:ln>
        </p:spPr>
        <p:txBody>
          <a:bodyPr spcFirstLastPara="1" wrap="square" lIns="121900" tIns="121900" rIns="121900" bIns="121900" anchor="ctr" anchorCtr="0">
            <a:noAutofit/>
          </a:bodyPr>
          <a:lstStyle/>
          <a:p>
            <a:endParaRPr sz="1600" dirty="0">
              <a:latin typeface="Alexandria" pitchFamily="2" charset="-78"/>
              <a:cs typeface="Alexandria" pitchFamily="2" charset="-78"/>
            </a:endParaRPr>
          </a:p>
        </p:txBody>
      </p:sp>
      <p:sp>
        <p:nvSpPr>
          <p:cNvPr id="13" name="Google Shape;983;p36">
            <a:extLst>
              <a:ext uri="{FF2B5EF4-FFF2-40B4-BE49-F238E27FC236}">
                <a16:creationId xmlns:a16="http://schemas.microsoft.com/office/drawing/2014/main" id="{79A2B7B8-2CE6-6E3A-B477-B5F2F2693E22}"/>
              </a:ext>
            </a:extLst>
          </p:cNvPr>
          <p:cNvSpPr/>
          <p:nvPr/>
        </p:nvSpPr>
        <p:spPr>
          <a:xfrm>
            <a:off x="6104900" y="4185594"/>
            <a:ext cx="1430367" cy="1118800"/>
          </a:xfrm>
          <a:custGeom>
            <a:avLst/>
            <a:gdLst/>
            <a:ahLst/>
            <a:cxnLst/>
            <a:rect l="l" t="t" r="r" b="b"/>
            <a:pathLst>
              <a:path w="42911" h="33564" extrusionOk="0">
                <a:moveTo>
                  <a:pt x="32993" y="0"/>
                </a:moveTo>
                <a:lnTo>
                  <a:pt x="0" y="13799"/>
                </a:lnTo>
                <a:lnTo>
                  <a:pt x="0" y="33564"/>
                </a:lnTo>
                <a:lnTo>
                  <a:pt x="42910" y="15621"/>
                </a:lnTo>
                <a:lnTo>
                  <a:pt x="32993" y="0"/>
                </a:lnTo>
                <a:close/>
              </a:path>
            </a:pathLst>
          </a:custGeom>
          <a:solidFill>
            <a:schemeClr val="tx2">
              <a:lumMod val="75000"/>
            </a:schemeClr>
          </a:solidFill>
          <a:ln>
            <a:noFill/>
          </a:ln>
        </p:spPr>
        <p:txBody>
          <a:bodyPr spcFirstLastPara="1" wrap="square" lIns="121900" tIns="121900" rIns="121900" bIns="121900" anchor="ctr" anchorCtr="0">
            <a:noAutofit/>
          </a:bodyPr>
          <a:lstStyle/>
          <a:p>
            <a:endParaRPr sz="1600">
              <a:latin typeface="Alexandria" pitchFamily="2" charset="-78"/>
              <a:cs typeface="Alexandria" pitchFamily="2" charset="-78"/>
            </a:endParaRPr>
          </a:p>
        </p:txBody>
      </p:sp>
      <p:sp>
        <p:nvSpPr>
          <p:cNvPr id="14" name="Google Shape;993;p36">
            <a:extLst>
              <a:ext uri="{FF2B5EF4-FFF2-40B4-BE49-F238E27FC236}">
                <a16:creationId xmlns:a16="http://schemas.microsoft.com/office/drawing/2014/main" id="{51D5C04A-8883-A177-C19A-E66A0D6AD7F3}"/>
              </a:ext>
            </a:extLst>
          </p:cNvPr>
          <p:cNvSpPr/>
          <p:nvPr/>
        </p:nvSpPr>
        <p:spPr>
          <a:xfrm>
            <a:off x="5097633" y="3519627"/>
            <a:ext cx="2014967" cy="941800"/>
          </a:xfrm>
          <a:custGeom>
            <a:avLst/>
            <a:gdLst/>
            <a:ahLst/>
            <a:cxnLst/>
            <a:rect l="l" t="t" r="r" b="b"/>
            <a:pathLst>
              <a:path w="60449" h="28254" extrusionOk="0">
                <a:moveTo>
                  <a:pt x="9906" y="0"/>
                </a:moveTo>
                <a:lnTo>
                  <a:pt x="0" y="15621"/>
                </a:lnTo>
                <a:lnTo>
                  <a:pt x="30218" y="28254"/>
                </a:lnTo>
                <a:lnTo>
                  <a:pt x="60448" y="15621"/>
                </a:lnTo>
                <a:lnTo>
                  <a:pt x="50530" y="0"/>
                </a:lnTo>
                <a:lnTo>
                  <a:pt x="30218" y="8490"/>
                </a:lnTo>
                <a:lnTo>
                  <a:pt x="9906" y="0"/>
                </a:lnTo>
                <a:close/>
              </a:path>
            </a:pathLst>
          </a:custGeom>
          <a:solidFill>
            <a:schemeClr val="bg2">
              <a:lumMod val="50000"/>
            </a:schemeClr>
          </a:solidFill>
          <a:ln>
            <a:noFill/>
          </a:ln>
        </p:spPr>
        <p:txBody>
          <a:bodyPr spcFirstLastPara="1" wrap="square" lIns="121900" tIns="121900" rIns="121900" bIns="121900" anchor="ctr" anchorCtr="0">
            <a:noAutofit/>
          </a:bodyPr>
          <a:lstStyle/>
          <a:p>
            <a:endParaRPr sz="1600" dirty="0">
              <a:latin typeface="Alexandria" pitchFamily="2" charset="-78"/>
              <a:cs typeface="Alexandria" pitchFamily="2" charset="-78"/>
            </a:endParaRPr>
          </a:p>
        </p:txBody>
      </p:sp>
      <p:sp>
        <p:nvSpPr>
          <p:cNvPr id="15" name="Google Shape;994;p36">
            <a:extLst>
              <a:ext uri="{FF2B5EF4-FFF2-40B4-BE49-F238E27FC236}">
                <a16:creationId xmlns:a16="http://schemas.microsoft.com/office/drawing/2014/main" id="{8E1B4165-D741-F6B0-9DC7-F3B2F2421277}"/>
              </a:ext>
            </a:extLst>
          </p:cNvPr>
          <p:cNvSpPr/>
          <p:nvPr/>
        </p:nvSpPr>
        <p:spPr>
          <a:xfrm>
            <a:off x="5427833" y="3227127"/>
            <a:ext cx="1354167" cy="575500"/>
          </a:xfrm>
          <a:custGeom>
            <a:avLst/>
            <a:gdLst/>
            <a:ahLst/>
            <a:cxnLst/>
            <a:rect l="l" t="t" r="r" b="b"/>
            <a:pathLst>
              <a:path w="40625" h="17265" extrusionOk="0">
                <a:moveTo>
                  <a:pt x="20312" y="1"/>
                </a:moveTo>
                <a:lnTo>
                  <a:pt x="0" y="8775"/>
                </a:lnTo>
                <a:lnTo>
                  <a:pt x="20312" y="17265"/>
                </a:lnTo>
                <a:lnTo>
                  <a:pt x="40624" y="8775"/>
                </a:lnTo>
                <a:lnTo>
                  <a:pt x="20312" y="1"/>
                </a:lnTo>
                <a:close/>
              </a:path>
            </a:pathLst>
          </a:custGeom>
          <a:solidFill>
            <a:schemeClr val="bg2">
              <a:lumMod val="90000"/>
            </a:schemeClr>
          </a:solidFill>
          <a:ln>
            <a:noFill/>
          </a:ln>
        </p:spPr>
        <p:txBody>
          <a:bodyPr spcFirstLastPara="1" wrap="square" lIns="121900" tIns="121900" rIns="121900" bIns="121900" anchor="ctr" anchorCtr="0">
            <a:noAutofit/>
          </a:bodyPr>
          <a:lstStyle/>
          <a:p>
            <a:endParaRPr sz="1600">
              <a:latin typeface="Alexandria" pitchFamily="2" charset="-78"/>
              <a:cs typeface="Alexandria" pitchFamily="2" charset="-78"/>
            </a:endParaRPr>
          </a:p>
        </p:txBody>
      </p:sp>
      <p:sp>
        <p:nvSpPr>
          <p:cNvPr id="16" name="Google Shape;995;p36">
            <a:extLst>
              <a:ext uri="{FF2B5EF4-FFF2-40B4-BE49-F238E27FC236}">
                <a16:creationId xmlns:a16="http://schemas.microsoft.com/office/drawing/2014/main" id="{A734FEBD-F82E-AAA6-5E8E-5368B576362D}"/>
              </a:ext>
            </a:extLst>
          </p:cNvPr>
          <p:cNvSpPr/>
          <p:nvPr/>
        </p:nvSpPr>
        <p:spPr>
          <a:xfrm>
            <a:off x="6104900" y="3519627"/>
            <a:ext cx="1007700" cy="941800"/>
          </a:xfrm>
          <a:custGeom>
            <a:avLst/>
            <a:gdLst/>
            <a:ahLst/>
            <a:cxnLst/>
            <a:rect l="l" t="t" r="r" b="b"/>
            <a:pathLst>
              <a:path w="30231" h="28254" extrusionOk="0">
                <a:moveTo>
                  <a:pt x="20312" y="0"/>
                </a:moveTo>
                <a:lnTo>
                  <a:pt x="0" y="8490"/>
                </a:lnTo>
                <a:lnTo>
                  <a:pt x="0" y="28254"/>
                </a:lnTo>
                <a:lnTo>
                  <a:pt x="30230" y="15621"/>
                </a:lnTo>
                <a:lnTo>
                  <a:pt x="20312" y="0"/>
                </a:lnTo>
                <a:close/>
              </a:path>
            </a:pathLst>
          </a:custGeom>
          <a:solidFill>
            <a:schemeClr val="bg2">
              <a:lumMod val="50000"/>
            </a:schemeClr>
          </a:solidFill>
          <a:ln>
            <a:noFill/>
          </a:ln>
        </p:spPr>
        <p:txBody>
          <a:bodyPr spcFirstLastPara="1" wrap="square" lIns="121900" tIns="121900" rIns="121900" bIns="121900" anchor="ctr" anchorCtr="0">
            <a:noAutofit/>
          </a:bodyPr>
          <a:lstStyle/>
          <a:p>
            <a:endParaRPr sz="1600">
              <a:latin typeface="Alexandria" pitchFamily="2" charset="-78"/>
              <a:cs typeface="Alexandria" pitchFamily="2" charset="-78"/>
            </a:endParaRPr>
          </a:p>
        </p:txBody>
      </p:sp>
      <p:sp>
        <p:nvSpPr>
          <p:cNvPr id="17" name="Google Shape;1002;p36">
            <a:extLst>
              <a:ext uri="{FF2B5EF4-FFF2-40B4-BE49-F238E27FC236}">
                <a16:creationId xmlns:a16="http://schemas.microsoft.com/office/drawing/2014/main" id="{BE3A7887-A237-1770-4B66-1453A0CAAEAA}"/>
              </a:ext>
            </a:extLst>
          </p:cNvPr>
          <p:cNvSpPr/>
          <p:nvPr/>
        </p:nvSpPr>
        <p:spPr>
          <a:xfrm>
            <a:off x="5520301" y="2453228"/>
            <a:ext cx="1169232" cy="1165233"/>
          </a:xfrm>
          <a:custGeom>
            <a:avLst/>
            <a:gdLst/>
            <a:ahLst/>
            <a:cxnLst/>
            <a:rect l="l" t="t" r="r" b="b"/>
            <a:pathLst>
              <a:path w="35077" h="34957" extrusionOk="0">
                <a:moveTo>
                  <a:pt x="17526" y="0"/>
                </a:moveTo>
                <a:lnTo>
                  <a:pt x="0" y="27623"/>
                </a:lnTo>
                <a:lnTo>
                  <a:pt x="17538" y="34957"/>
                </a:lnTo>
                <a:lnTo>
                  <a:pt x="35076" y="27623"/>
                </a:lnTo>
                <a:lnTo>
                  <a:pt x="17550" y="0"/>
                </a:lnTo>
                <a:close/>
              </a:path>
            </a:pathLst>
          </a:custGeom>
          <a:solidFill>
            <a:schemeClr val="accent4"/>
          </a:solidFill>
          <a:ln>
            <a:noFill/>
          </a:ln>
        </p:spPr>
        <p:txBody>
          <a:bodyPr spcFirstLastPara="1" wrap="square" lIns="121900" tIns="121900" rIns="121900" bIns="121900" anchor="ctr" anchorCtr="0">
            <a:noAutofit/>
          </a:bodyPr>
          <a:lstStyle/>
          <a:p>
            <a:endParaRPr sz="1600">
              <a:latin typeface="Alexandria" pitchFamily="2" charset="-78"/>
              <a:cs typeface="Alexandria" pitchFamily="2" charset="-78"/>
            </a:endParaRPr>
          </a:p>
        </p:txBody>
      </p:sp>
      <p:sp>
        <p:nvSpPr>
          <p:cNvPr id="18" name="Google Shape;1003;p36">
            <a:extLst>
              <a:ext uri="{FF2B5EF4-FFF2-40B4-BE49-F238E27FC236}">
                <a16:creationId xmlns:a16="http://schemas.microsoft.com/office/drawing/2014/main" id="{164517C0-90D6-A783-C473-A29B5C205BB3}"/>
              </a:ext>
            </a:extLst>
          </p:cNvPr>
          <p:cNvSpPr/>
          <p:nvPr/>
        </p:nvSpPr>
        <p:spPr>
          <a:xfrm>
            <a:off x="6104901" y="2453228"/>
            <a:ext cx="584633" cy="1165233"/>
          </a:xfrm>
          <a:custGeom>
            <a:avLst/>
            <a:gdLst/>
            <a:ahLst/>
            <a:cxnLst/>
            <a:rect l="l" t="t" r="r" b="b"/>
            <a:pathLst>
              <a:path w="17539" h="34957" extrusionOk="0">
                <a:moveTo>
                  <a:pt x="0" y="0"/>
                </a:moveTo>
                <a:lnTo>
                  <a:pt x="0" y="34957"/>
                </a:lnTo>
                <a:lnTo>
                  <a:pt x="17538" y="27623"/>
                </a:lnTo>
                <a:lnTo>
                  <a:pt x="12" y="0"/>
                </a:lnTo>
                <a:close/>
              </a:path>
            </a:pathLst>
          </a:custGeom>
          <a:solidFill>
            <a:schemeClr val="accent4"/>
          </a:solidFill>
          <a:ln>
            <a:noFill/>
          </a:ln>
        </p:spPr>
        <p:txBody>
          <a:bodyPr spcFirstLastPara="1" wrap="square" lIns="121900" tIns="121900" rIns="121900" bIns="121900" anchor="ctr" anchorCtr="0">
            <a:noAutofit/>
          </a:bodyPr>
          <a:lstStyle/>
          <a:p>
            <a:endParaRPr sz="1600" dirty="0">
              <a:latin typeface="Alexandria" pitchFamily="2" charset="-78"/>
              <a:cs typeface="Alexandria" pitchFamily="2" charset="-78"/>
            </a:endParaRPr>
          </a:p>
        </p:txBody>
      </p:sp>
      <p:sp>
        <p:nvSpPr>
          <p:cNvPr id="19" name="Google Shape;1008;p36">
            <a:extLst>
              <a:ext uri="{FF2B5EF4-FFF2-40B4-BE49-F238E27FC236}">
                <a16:creationId xmlns:a16="http://schemas.microsoft.com/office/drawing/2014/main" id="{47951BE2-1F73-BA44-21DB-5FEF8C8F18C0}"/>
              </a:ext>
            </a:extLst>
          </p:cNvPr>
          <p:cNvSpPr txBox="1"/>
          <p:nvPr/>
        </p:nvSpPr>
        <p:spPr>
          <a:xfrm>
            <a:off x="9365668" y="2181719"/>
            <a:ext cx="1564443" cy="487600"/>
          </a:xfrm>
          <a:prstGeom prst="rect">
            <a:avLst/>
          </a:prstGeom>
          <a:noFill/>
          <a:ln>
            <a:noFill/>
          </a:ln>
        </p:spPr>
        <p:txBody>
          <a:bodyPr spcFirstLastPara="1" wrap="square" lIns="121900" tIns="121900" rIns="121900" bIns="121900" anchor="ctr" anchorCtr="0">
            <a:noAutofit/>
          </a:bodyPr>
          <a:lstStyle/>
          <a:p>
            <a:pPr algn="ctr" rtl="1"/>
            <a:r>
              <a:rPr lang="ar-SA" sz="1600" dirty="0">
                <a:solidFill>
                  <a:srgbClr val="FFC000"/>
                </a:solidFill>
                <a:latin typeface="Alexandria" pitchFamily="2" charset="-78"/>
                <a:ea typeface="Fira Sans Extra Condensed Medium"/>
                <a:cs typeface="Alexandria" pitchFamily="2" charset="-78"/>
                <a:sym typeface="Fira Sans Extra Condensed Medium"/>
              </a:rPr>
              <a:t>أولاً: </a:t>
            </a:r>
            <a:endParaRPr sz="1600" dirty="0">
              <a:solidFill>
                <a:srgbClr val="FFC000"/>
              </a:solidFill>
              <a:latin typeface="Alexandria" pitchFamily="2" charset="-78"/>
              <a:ea typeface="Fira Sans Extra Condensed Medium"/>
              <a:cs typeface="Alexandria" pitchFamily="2" charset="-78"/>
              <a:sym typeface="Fira Sans Extra Condensed Medium"/>
            </a:endParaRPr>
          </a:p>
        </p:txBody>
      </p:sp>
      <p:sp>
        <p:nvSpPr>
          <p:cNvPr id="20" name="TextBox 127">
            <a:extLst>
              <a:ext uri="{FF2B5EF4-FFF2-40B4-BE49-F238E27FC236}">
                <a16:creationId xmlns:a16="http://schemas.microsoft.com/office/drawing/2014/main" id="{3303687C-969E-7C1E-0BAD-B9DC13B155A5}"/>
              </a:ext>
            </a:extLst>
          </p:cNvPr>
          <p:cNvSpPr txBox="1"/>
          <p:nvPr/>
        </p:nvSpPr>
        <p:spPr>
          <a:xfrm>
            <a:off x="9197351" y="2662243"/>
            <a:ext cx="1809404" cy="1077218"/>
          </a:xfrm>
          <a:prstGeom prst="rect">
            <a:avLst/>
          </a:prstGeom>
          <a:noFill/>
          <a:ln>
            <a:noFill/>
          </a:ln>
        </p:spPr>
        <p:txBody>
          <a:bodyPr wrap="square" lIns="0" tIns="0" rIns="0" bIns="0" anchor="t">
            <a:spAutoFit/>
          </a:bodyPr>
          <a:lstStyle/>
          <a:p>
            <a:pPr algn="justLow" rtl="1">
              <a:defRPr lang="en-US"/>
            </a:pPr>
            <a:r>
              <a:rPr lang="ar-SA" sz="1400" dirty="0">
                <a:latin typeface="Alexandria" charset="0"/>
                <a:cs typeface="Alexandria" charset="0"/>
              </a:rPr>
              <a:t>القرارات الصحيحة لا تخرج من الارتجال أو التسرع.. بل لابد لها من صبر، ومعرفة وحنكة وتعقل.</a:t>
            </a:r>
          </a:p>
        </p:txBody>
      </p:sp>
      <p:sp>
        <p:nvSpPr>
          <p:cNvPr id="21" name="Google Shape;1008;p36">
            <a:extLst>
              <a:ext uri="{FF2B5EF4-FFF2-40B4-BE49-F238E27FC236}">
                <a16:creationId xmlns:a16="http://schemas.microsoft.com/office/drawing/2014/main" id="{DD4C451B-C869-A375-B737-BAB7EFD7E2A4}"/>
              </a:ext>
            </a:extLst>
          </p:cNvPr>
          <p:cNvSpPr txBox="1"/>
          <p:nvPr/>
        </p:nvSpPr>
        <p:spPr>
          <a:xfrm>
            <a:off x="9487296" y="3883917"/>
            <a:ext cx="1564443" cy="487600"/>
          </a:xfrm>
          <a:prstGeom prst="rect">
            <a:avLst/>
          </a:prstGeom>
          <a:noFill/>
          <a:ln>
            <a:noFill/>
          </a:ln>
        </p:spPr>
        <p:txBody>
          <a:bodyPr spcFirstLastPara="1" wrap="square" lIns="121900" tIns="121900" rIns="121900" bIns="121900" anchor="ctr" anchorCtr="0">
            <a:noAutofit/>
          </a:bodyPr>
          <a:lstStyle/>
          <a:p>
            <a:pPr algn="ctr" rtl="1"/>
            <a:r>
              <a:rPr lang="ar-SA" sz="1600" dirty="0">
                <a:solidFill>
                  <a:srgbClr val="333F50"/>
                </a:solidFill>
                <a:latin typeface="Alexandria" pitchFamily="2" charset="-78"/>
                <a:ea typeface="Fira Sans Extra Condensed Medium"/>
                <a:cs typeface="Alexandria" pitchFamily="2" charset="-78"/>
                <a:sym typeface="Fira Sans Extra Condensed Medium"/>
              </a:rPr>
              <a:t>ثالثاً: </a:t>
            </a:r>
            <a:endParaRPr sz="1600" dirty="0">
              <a:solidFill>
                <a:srgbClr val="333F50"/>
              </a:solidFill>
              <a:latin typeface="Alexandria" pitchFamily="2" charset="-78"/>
              <a:ea typeface="Fira Sans Extra Condensed Medium"/>
              <a:cs typeface="Alexandria" pitchFamily="2" charset="-78"/>
              <a:sym typeface="Fira Sans Extra Condensed Medium"/>
            </a:endParaRPr>
          </a:p>
        </p:txBody>
      </p:sp>
      <p:sp>
        <p:nvSpPr>
          <p:cNvPr id="22" name="TextBox 127">
            <a:extLst>
              <a:ext uri="{FF2B5EF4-FFF2-40B4-BE49-F238E27FC236}">
                <a16:creationId xmlns:a16="http://schemas.microsoft.com/office/drawing/2014/main" id="{D9B2C5FA-CF36-EB24-8791-AC8863B29F01}"/>
              </a:ext>
            </a:extLst>
          </p:cNvPr>
          <p:cNvSpPr txBox="1"/>
          <p:nvPr/>
        </p:nvSpPr>
        <p:spPr>
          <a:xfrm>
            <a:off x="9318979" y="4364441"/>
            <a:ext cx="1809404" cy="1077218"/>
          </a:xfrm>
          <a:prstGeom prst="rect">
            <a:avLst/>
          </a:prstGeom>
          <a:noFill/>
          <a:ln>
            <a:noFill/>
          </a:ln>
        </p:spPr>
        <p:txBody>
          <a:bodyPr wrap="square" lIns="0" tIns="0" rIns="0" bIns="0" anchor="t">
            <a:spAutoFit/>
          </a:bodyPr>
          <a:lstStyle/>
          <a:p>
            <a:pPr algn="justLow" rtl="1">
              <a:defRPr lang="en-US"/>
            </a:pPr>
            <a:r>
              <a:rPr lang="ar-SA" sz="1400" dirty="0">
                <a:latin typeface="Alexandria" charset="0"/>
                <a:cs typeface="Alexandria" charset="0"/>
              </a:rPr>
              <a:t>ينبغي أن نتحرى النتائج بعينين مفتوحتين لنتأكد من فعالية القرارات والآثار الناجمة عنها.</a:t>
            </a:r>
          </a:p>
        </p:txBody>
      </p:sp>
      <p:sp>
        <p:nvSpPr>
          <p:cNvPr id="23" name="Google Shape;1008;p36">
            <a:extLst>
              <a:ext uri="{FF2B5EF4-FFF2-40B4-BE49-F238E27FC236}">
                <a16:creationId xmlns:a16="http://schemas.microsoft.com/office/drawing/2014/main" id="{C787F976-8AED-A611-CA99-4EC4A3DB8CFC}"/>
              </a:ext>
            </a:extLst>
          </p:cNvPr>
          <p:cNvSpPr txBox="1"/>
          <p:nvPr/>
        </p:nvSpPr>
        <p:spPr>
          <a:xfrm>
            <a:off x="1284029" y="3050014"/>
            <a:ext cx="1564443" cy="487600"/>
          </a:xfrm>
          <a:prstGeom prst="rect">
            <a:avLst/>
          </a:prstGeom>
          <a:noFill/>
          <a:ln>
            <a:noFill/>
          </a:ln>
        </p:spPr>
        <p:txBody>
          <a:bodyPr spcFirstLastPara="1" wrap="square" lIns="121900" tIns="121900" rIns="121900" bIns="121900" anchor="ctr" anchorCtr="0">
            <a:noAutofit/>
          </a:bodyPr>
          <a:lstStyle/>
          <a:p>
            <a:pPr algn="ctr" rtl="1"/>
            <a:r>
              <a:rPr lang="ar-SA" sz="1600" dirty="0">
                <a:solidFill>
                  <a:srgbClr val="767171"/>
                </a:solidFill>
                <a:latin typeface="Alexandria" pitchFamily="2" charset="-78"/>
                <a:ea typeface="Fira Sans Extra Condensed Medium"/>
                <a:cs typeface="Alexandria" pitchFamily="2" charset="-78"/>
                <a:sym typeface="Fira Sans Extra Condensed Medium"/>
              </a:rPr>
              <a:t>ثانياً:</a:t>
            </a:r>
            <a:endParaRPr sz="1600" dirty="0">
              <a:solidFill>
                <a:srgbClr val="767171"/>
              </a:solidFill>
              <a:latin typeface="Alexandria" pitchFamily="2" charset="-78"/>
              <a:ea typeface="Fira Sans Extra Condensed Medium"/>
              <a:cs typeface="Alexandria" pitchFamily="2" charset="-78"/>
              <a:sym typeface="Fira Sans Extra Condensed Medium"/>
            </a:endParaRPr>
          </a:p>
        </p:txBody>
      </p:sp>
      <p:sp>
        <p:nvSpPr>
          <p:cNvPr id="24" name="TextBox 127">
            <a:extLst>
              <a:ext uri="{FF2B5EF4-FFF2-40B4-BE49-F238E27FC236}">
                <a16:creationId xmlns:a16="http://schemas.microsoft.com/office/drawing/2014/main" id="{CFAF7109-DDB1-58E2-144F-EC9CA97A51BD}"/>
              </a:ext>
            </a:extLst>
          </p:cNvPr>
          <p:cNvSpPr txBox="1"/>
          <p:nvPr/>
        </p:nvSpPr>
        <p:spPr>
          <a:xfrm>
            <a:off x="1115712" y="3530538"/>
            <a:ext cx="1809404" cy="1292662"/>
          </a:xfrm>
          <a:prstGeom prst="rect">
            <a:avLst/>
          </a:prstGeom>
          <a:noFill/>
          <a:ln>
            <a:noFill/>
          </a:ln>
        </p:spPr>
        <p:txBody>
          <a:bodyPr wrap="square" lIns="0" tIns="0" rIns="0" bIns="0" anchor="t">
            <a:spAutoFit/>
          </a:bodyPr>
          <a:lstStyle/>
          <a:p>
            <a:pPr algn="justLow" rtl="1">
              <a:defRPr lang="en-US"/>
            </a:pPr>
            <a:r>
              <a:rPr lang="ar-SA" sz="1400" dirty="0">
                <a:latin typeface="Alexandria" charset="0"/>
                <a:cs typeface="Alexandria" charset="0"/>
              </a:rPr>
              <a:t>عندما نتخذ قراراً يتوجب علينا أن نطلع الآخرين عليه أيضاً قبل الحسم وبعده خاصة في القرارات التي تتعلق بهم شخصياً أو نوعياً.</a:t>
            </a:r>
          </a:p>
        </p:txBody>
      </p:sp>
      <p:sp>
        <p:nvSpPr>
          <p:cNvPr id="25" name="Google Shape;970;p36">
            <a:extLst>
              <a:ext uri="{FF2B5EF4-FFF2-40B4-BE49-F238E27FC236}">
                <a16:creationId xmlns:a16="http://schemas.microsoft.com/office/drawing/2014/main" id="{0460B724-49F9-D66B-7A5A-62EBA1DE2E58}"/>
              </a:ext>
            </a:extLst>
          </p:cNvPr>
          <p:cNvSpPr/>
          <p:nvPr/>
        </p:nvSpPr>
        <p:spPr>
          <a:xfrm flipV="1">
            <a:off x="3157008" y="3536409"/>
            <a:ext cx="2270825" cy="45719"/>
          </a:xfrm>
          <a:custGeom>
            <a:avLst/>
            <a:gdLst/>
            <a:ahLst/>
            <a:cxnLst/>
            <a:rect l="l" t="t" r="r" b="b"/>
            <a:pathLst>
              <a:path w="80285" h="1167" extrusionOk="0">
                <a:moveTo>
                  <a:pt x="608" y="0"/>
                </a:moveTo>
                <a:cubicBezTo>
                  <a:pt x="275" y="0"/>
                  <a:pt x="1" y="250"/>
                  <a:pt x="1" y="584"/>
                </a:cubicBezTo>
                <a:cubicBezTo>
                  <a:pt x="1" y="917"/>
                  <a:pt x="275" y="1167"/>
                  <a:pt x="608" y="1167"/>
                </a:cubicBezTo>
                <a:cubicBezTo>
                  <a:pt x="846" y="1167"/>
                  <a:pt x="1049" y="1096"/>
                  <a:pt x="1144" y="798"/>
                </a:cubicBezTo>
                <a:lnTo>
                  <a:pt x="80285" y="798"/>
                </a:lnTo>
                <a:lnTo>
                  <a:pt x="80285" y="357"/>
                </a:lnTo>
                <a:lnTo>
                  <a:pt x="1144" y="357"/>
                </a:lnTo>
                <a:cubicBezTo>
                  <a:pt x="1049" y="60"/>
                  <a:pt x="846" y="0"/>
                  <a:pt x="608" y="0"/>
                </a:cubicBezTo>
                <a:close/>
              </a:path>
            </a:pathLst>
          </a:custGeom>
          <a:solidFill>
            <a:srgbClr val="FCBD24"/>
          </a:solidFill>
          <a:ln>
            <a:solidFill>
              <a:srgbClr val="203E5F"/>
            </a:solidFill>
          </a:ln>
        </p:spPr>
        <p:txBody>
          <a:bodyPr spcFirstLastPara="1" wrap="square" lIns="121900" tIns="121900" rIns="121900" bIns="121900" anchor="ctr" anchorCtr="0">
            <a:noAutofit/>
          </a:bodyPr>
          <a:lstStyle/>
          <a:p>
            <a:endParaRPr sz="1600">
              <a:latin typeface="Alexandria" pitchFamily="2" charset="-78"/>
              <a:cs typeface="Alexandria" pitchFamily="2" charset="-78"/>
            </a:endParaRPr>
          </a:p>
        </p:txBody>
      </p:sp>
      <p:sp>
        <p:nvSpPr>
          <p:cNvPr id="26" name="Google Shape;970;p36">
            <a:extLst>
              <a:ext uri="{FF2B5EF4-FFF2-40B4-BE49-F238E27FC236}">
                <a16:creationId xmlns:a16="http://schemas.microsoft.com/office/drawing/2014/main" id="{EC02B3CC-833D-BCB0-E965-3EF55FF7B14F}"/>
              </a:ext>
            </a:extLst>
          </p:cNvPr>
          <p:cNvSpPr/>
          <p:nvPr/>
        </p:nvSpPr>
        <p:spPr>
          <a:xfrm>
            <a:off x="6152798" y="2487968"/>
            <a:ext cx="3387967" cy="50400"/>
          </a:xfrm>
          <a:custGeom>
            <a:avLst/>
            <a:gdLst/>
            <a:ahLst/>
            <a:cxnLst/>
            <a:rect l="l" t="t" r="r" b="b"/>
            <a:pathLst>
              <a:path w="80285" h="1167" extrusionOk="0">
                <a:moveTo>
                  <a:pt x="608" y="0"/>
                </a:moveTo>
                <a:cubicBezTo>
                  <a:pt x="275" y="0"/>
                  <a:pt x="1" y="250"/>
                  <a:pt x="1" y="584"/>
                </a:cubicBezTo>
                <a:cubicBezTo>
                  <a:pt x="1" y="917"/>
                  <a:pt x="275" y="1167"/>
                  <a:pt x="608" y="1167"/>
                </a:cubicBezTo>
                <a:cubicBezTo>
                  <a:pt x="846" y="1167"/>
                  <a:pt x="1049" y="1096"/>
                  <a:pt x="1144" y="798"/>
                </a:cubicBezTo>
                <a:lnTo>
                  <a:pt x="80285" y="798"/>
                </a:lnTo>
                <a:lnTo>
                  <a:pt x="80285" y="357"/>
                </a:lnTo>
                <a:lnTo>
                  <a:pt x="1144" y="357"/>
                </a:lnTo>
                <a:cubicBezTo>
                  <a:pt x="1049" y="60"/>
                  <a:pt x="846" y="0"/>
                  <a:pt x="608" y="0"/>
                </a:cubicBezTo>
                <a:close/>
              </a:path>
            </a:pathLst>
          </a:custGeom>
          <a:solidFill>
            <a:srgbClr val="FCBD24"/>
          </a:solidFill>
          <a:ln>
            <a:solidFill>
              <a:srgbClr val="203E5F"/>
            </a:solidFill>
          </a:ln>
        </p:spPr>
        <p:txBody>
          <a:bodyPr spcFirstLastPara="1" wrap="square" lIns="121900" tIns="121900" rIns="121900" bIns="121900" anchor="ctr" anchorCtr="0">
            <a:noAutofit/>
          </a:bodyPr>
          <a:lstStyle/>
          <a:p>
            <a:endParaRPr sz="1600">
              <a:latin typeface="Alexandria" pitchFamily="2" charset="-78"/>
              <a:cs typeface="Alexandria" pitchFamily="2" charset="-78"/>
            </a:endParaRPr>
          </a:p>
        </p:txBody>
      </p:sp>
      <p:sp>
        <p:nvSpPr>
          <p:cNvPr id="27" name="Google Shape;970;p36">
            <a:extLst>
              <a:ext uri="{FF2B5EF4-FFF2-40B4-BE49-F238E27FC236}">
                <a16:creationId xmlns:a16="http://schemas.microsoft.com/office/drawing/2014/main" id="{470306D4-5CA4-23B3-13BD-F086F9BD437B}"/>
              </a:ext>
            </a:extLst>
          </p:cNvPr>
          <p:cNvSpPr/>
          <p:nvPr/>
        </p:nvSpPr>
        <p:spPr>
          <a:xfrm>
            <a:off x="7280917" y="4196118"/>
            <a:ext cx="2493422" cy="45719"/>
          </a:xfrm>
          <a:custGeom>
            <a:avLst/>
            <a:gdLst/>
            <a:ahLst/>
            <a:cxnLst/>
            <a:rect l="l" t="t" r="r" b="b"/>
            <a:pathLst>
              <a:path w="80285" h="1167" extrusionOk="0">
                <a:moveTo>
                  <a:pt x="608" y="0"/>
                </a:moveTo>
                <a:cubicBezTo>
                  <a:pt x="275" y="0"/>
                  <a:pt x="1" y="250"/>
                  <a:pt x="1" y="584"/>
                </a:cubicBezTo>
                <a:cubicBezTo>
                  <a:pt x="1" y="917"/>
                  <a:pt x="275" y="1167"/>
                  <a:pt x="608" y="1167"/>
                </a:cubicBezTo>
                <a:cubicBezTo>
                  <a:pt x="846" y="1167"/>
                  <a:pt x="1049" y="1096"/>
                  <a:pt x="1144" y="798"/>
                </a:cubicBezTo>
                <a:lnTo>
                  <a:pt x="80285" y="798"/>
                </a:lnTo>
                <a:lnTo>
                  <a:pt x="80285" y="357"/>
                </a:lnTo>
                <a:lnTo>
                  <a:pt x="1144" y="357"/>
                </a:lnTo>
                <a:cubicBezTo>
                  <a:pt x="1049" y="60"/>
                  <a:pt x="846" y="0"/>
                  <a:pt x="608" y="0"/>
                </a:cubicBezTo>
                <a:close/>
              </a:path>
            </a:pathLst>
          </a:custGeom>
          <a:solidFill>
            <a:srgbClr val="FCBD24"/>
          </a:solidFill>
          <a:ln>
            <a:solidFill>
              <a:srgbClr val="203E5F"/>
            </a:solidFill>
          </a:ln>
        </p:spPr>
        <p:txBody>
          <a:bodyPr spcFirstLastPara="1" wrap="square" lIns="121900" tIns="121900" rIns="121900" bIns="121900" anchor="ctr" anchorCtr="0">
            <a:noAutofit/>
          </a:bodyPr>
          <a:lstStyle/>
          <a:p>
            <a:endParaRPr sz="1600">
              <a:latin typeface="Alexandria" pitchFamily="2" charset="-78"/>
              <a:cs typeface="Alexandria" pitchFamily="2" charset="-78"/>
            </a:endParaRPr>
          </a:p>
        </p:txBody>
      </p:sp>
    </p:spTree>
    <p:extLst>
      <p:ext uri="{BB962C8B-B14F-4D97-AF65-F5344CB8AC3E}">
        <p14:creationId xmlns:p14="http://schemas.microsoft.com/office/powerpoint/2010/main" val="40999961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F40C025-2BAC-4F73-1128-5C55688A1D0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8A0AFA08-F514-86B0-B2CF-0214B1AF64D6}"/>
              </a:ext>
            </a:extLst>
          </p:cNvPr>
          <p:cNvSpPr txBox="1"/>
          <p:nvPr/>
        </p:nvSpPr>
        <p:spPr>
          <a:xfrm>
            <a:off x="3151165" y="515824"/>
            <a:ext cx="5880298"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القيادة ومهارات حل المشكلات واتخاذ القرارات</a:t>
            </a:r>
            <a:endParaRPr lang="ar-EG"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5366792E-0E9C-2823-BF71-6432BD1DBAD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AD4FE1FB-35E1-27EB-C6B9-7FE581FE475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4228EFD0-1CF0-474B-4000-15481B24EBC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6CDF8769-EA27-FC98-300D-29234C2A8BE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F0410518-2D73-2A1E-B4CC-E006D139F6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543583DF-CB8B-F542-B1B6-7868637059F5}"/>
              </a:ext>
            </a:extLst>
          </p:cNvPr>
          <p:cNvSpPr txBox="1"/>
          <p:nvPr/>
        </p:nvSpPr>
        <p:spPr>
          <a:xfrm>
            <a:off x="4770023" y="2114270"/>
            <a:ext cx="6443886" cy="3373872"/>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إن عملية حل المشكلات واتخاذ القرارات عملية أساسية في حياة أي تنظيم وهي شغل القائد الشاغل، ومحور أساسي من محاور نشاطاته، وهي عملية مستمرة وضرورية لنجاح القائد، ومعلم رئيسي يفرق بين القائد الفاشل وال</a:t>
            </a:r>
            <a:r>
              <a:rPr lang="ar-SA" sz="1600" kern="0" dirty="0">
                <a:solidFill>
                  <a:prstClr val="black"/>
                </a:solidFill>
                <a:latin typeface="Alexandria" charset="0"/>
                <a:cs typeface="Alexandria" charset="0"/>
              </a:rPr>
              <a:t>قائد</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الناجح ومعيار يميزه كقائد فعال عن القائد غير الفعال.</a:t>
            </a:r>
          </a:p>
          <a:p>
            <a:pPr algn="justLow">
              <a:lnSpc>
                <a:spcPct val="150000"/>
              </a:lnSpc>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وعملية اتخاذ القرارات ترتبط دائماً بحل المشكلات الإدارية لذلك فإن نجاح القائد يعتمد على قدرته في تحديد أسباب المشكلة، وتطوير بدائل عملية لحل هذه المشكلة، بغية التخلص من أسبابها.</a:t>
            </a:r>
            <a:endParaRPr lang="ar-SA" dirty="0"/>
          </a:p>
        </p:txBody>
      </p:sp>
      <p:pic>
        <p:nvPicPr>
          <p:cNvPr id="11" name="صورة 10">
            <a:extLst>
              <a:ext uri="{FF2B5EF4-FFF2-40B4-BE49-F238E27FC236}">
                <a16:creationId xmlns:a16="http://schemas.microsoft.com/office/drawing/2014/main" id="{11341233-8CE5-600C-0B0A-5B57F3DE5D5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2308" y="2258848"/>
            <a:ext cx="3070568" cy="3229293"/>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16450711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F40C025-2BAC-4F73-1128-5C55688A1D0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8A0AFA08-F514-86B0-B2CF-0214B1AF64D6}"/>
              </a:ext>
            </a:extLst>
          </p:cNvPr>
          <p:cNvSpPr txBox="1"/>
          <p:nvPr/>
        </p:nvSpPr>
        <p:spPr>
          <a:xfrm>
            <a:off x="3151165" y="515824"/>
            <a:ext cx="5880298"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القيادة ومهارات حل المشكلات واتخاذ القرارات</a:t>
            </a:r>
            <a:endParaRPr lang="ar-EG"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5366792E-0E9C-2823-BF71-6432BD1DBAD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AD4FE1FB-35E1-27EB-C6B9-7FE581FE475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4228EFD0-1CF0-474B-4000-15481B24EBC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6CDF8769-EA27-FC98-300D-29234C2A8BE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F0410518-2D73-2A1E-B4CC-E006D139F6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543583DF-CB8B-F542-B1B6-7868637059F5}"/>
              </a:ext>
            </a:extLst>
          </p:cNvPr>
          <p:cNvSpPr txBox="1"/>
          <p:nvPr/>
        </p:nvSpPr>
        <p:spPr>
          <a:xfrm>
            <a:off x="846405" y="2114270"/>
            <a:ext cx="10367504" cy="1528047"/>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إن الربط المحكم بين حل المشكلات وعملية اتخاذ القرارات هي عملية ربط منطقي</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لأن حل المشكلات من حيث المفهوم هو أشمل وأوسع من مفهوم اتخاذ القرارات إذ أن </a:t>
            </a:r>
            <a:r>
              <a:rPr kumimoji="0" lang="ar-SA" sz="1600" b="1" i="0" u="none" strike="noStrike" kern="0" cap="none" spc="0" normalizeH="0" baseline="0" noProof="0" dirty="0">
                <a:ln>
                  <a:noFill/>
                </a:ln>
                <a:effectLst/>
                <a:uLnTx/>
                <a:uFillTx/>
                <a:latin typeface="Alexandria" charset="0"/>
                <a:ea typeface="+mn-ea"/>
                <a:cs typeface="Alexandria" charset="0"/>
              </a:rPr>
              <a:t>عملية اتخاذ القرارات تعتبر خطوة واحدة من خطوات حل المشكلات الإدارية</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p>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ولذا من الضروري أن نميز بين بعض المصطلحات المستخدمة في هذا الموضوع وهي:</a:t>
            </a:r>
          </a:p>
        </p:txBody>
      </p:sp>
      <p:sp>
        <p:nvSpPr>
          <p:cNvPr id="11" name="Round Diagonal Corner Rectangle 17">
            <a:extLst>
              <a:ext uri="{FF2B5EF4-FFF2-40B4-BE49-F238E27FC236}">
                <a16:creationId xmlns:a16="http://schemas.microsoft.com/office/drawing/2014/main" id="{32983F9D-FEA8-67D1-AC6F-135DF7AF28E7}"/>
              </a:ext>
            </a:extLst>
          </p:cNvPr>
          <p:cNvSpPr/>
          <p:nvPr/>
        </p:nvSpPr>
        <p:spPr>
          <a:xfrm>
            <a:off x="7710350" y="3879041"/>
            <a:ext cx="2642225" cy="659464"/>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أولاً: المشكلة</a:t>
            </a:r>
          </a:p>
        </p:txBody>
      </p:sp>
      <p:sp>
        <p:nvSpPr>
          <p:cNvPr id="12" name="Round Diagonal Corner Rectangle 17">
            <a:extLst>
              <a:ext uri="{FF2B5EF4-FFF2-40B4-BE49-F238E27FC236}">
                <a16:creationId xmlns:a16="http://schemas.microsoft.com/office/drawing/2014/main" id="{D60699BF-BC4B-57AA-DDE7-23BD12B83338}"/>
              </a:ext>
            </a:extLst>
          </p:cNvPr>
          <p:cNvSpPr/>
          <p:nvPr/>
        </p:nvSpPr>
        <p:spPr>
          <a:xfrm>
            <a:off x="5096837" y="4538505"/>
            <a:ext cx="2642225" cy="659464"/>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ثانياً: اتخاذ القرار</a:t>
            </a:r>
          </a:p>
        </p:txBody>
      </p:sp>
      <p:sp>
        <p:nvSpPr>
          <p:cNvPr id="13" name="Round Diagonal Corner Rectangle 17">
            <a:extLst>
              <a:ext uri="{FF2B5EF4-FFF2-40B4-BE49-F238E27FC236}">
                <a16:creationId xmlns:a16="http://schemas.microsoft.com/office/drawing/2014/main" id="{D9ACE9FC-361F-E288-4238-354116AF7A2F}"/>
              </a:ext>
            </a:extLst>
          </p:cNvPr>
          <p:cNvSpPr/>
          <p:nvPr/>
        </p:nvSpPr>
        <p:spPr>
          <a:xfrm>
            <a:off x="2488000" y="5199265"/>
            <a:ext cx="2642225" cy="659464"/>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ثالثاً: حل المشكلة</a:t>
            </a:r>
          </a:p>
        </p:txBody>
      </p:sp>
    </p:spTree>
    <p:extLst>
      <p:ext uri="{BB962C8B-B14F-4D97-AF65-F5344CB8AC3E}">
        <p14:creationId xmlns:p14="http://schemas.microsoft.com/office/powerpoint/2010/main" val="4626356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F40C025-2BAC-4F73-1128-5C55688A1D0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8A0AFA08-F514-86B0-B2CF-0214B1AF64D6}"/>
              </a:ext>
            </a:extLst>
          </p:cNvPr>
          <p:cNvSpPr txBox="1"/>
          <p:nvPr/>
        </p:nvSpPr>
        <p:spPr>
          <a:xfrm>
            <a:off x="3151165" y="515824"/>
            <a:ext cx="5880298"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القيادة ومهارات حل المشكلات واتخاذ القرارات</a:t>
            </a:r>
            <a:endParaRPr lang="ar-EG"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5366792E-0E9C-2823-BF71-6432BD1DBAD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AD4FE1FB-35E1-27EB-C6B9-7FE581FE475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4228EFD0-1CF0-474B-4000-15481B24EBC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6CDF8769-EA27-FC98-300D-29234C2A8BE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F0410518-2D73-2A1E-B4CC-E006D139F6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مربع نص 9">
            <a:extLst>
              <a:ext uri="{FF2B5EF4-FFF2-40B4-BE49-F238E27FC236}">
                <a16:creationId xmlns:a16="http://schemas.microsoft.com/office/drawing/2014/main" id="{CB8960DC-F842-DDCD-0F63-1EE7346B944F}"/>
              </a:ext>
            </a:extLst>
          </p:cNvPr>
          <p:cNvSpPr txBox="1"/>
          <p:nvPr/>
        </p:nvSpPr>
        <p:spPr>
          <a:xfrm>
            <a:off x="1071610" y="2609251"/>
            <a:ext cx="10187196" cy="2512932"/>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ينظر المرء دائماً للمشكلة على أنها أمر سلبي</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فلذلك تعتبر قضية ينطوي عنها الشك وعدم التأكد، وعلى الرغم من هذه النظرة التقليدية للمشكلة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إلا أنه قد ينطوي عنها جوانب إيجابية أيضاً</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لذلك يمكن النظر لها على أنها شيء إيجابي في حالة أنها </a:t>
            </a: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تمثل فرصة للإبداع والتطوير والتحسين وتعديل الظروف غير الجيدة إلى ظروف أفضل</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كما يمكن النظر للمشكلة على أنها فرصة لتصحيح العجز، وإحلال مكانه الكفاءة والقدرة على العمل.</a:t>
            </a:r>
          </a:p>
          <a:p>
            <a:pPr algn="justLow"/>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وباختصار نقول أن المشكلة عبارة عن: </a:t>
            </a: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سؤال أو قضية يحوم حولها شك وعدم ارتياح يراد التحرر منها، أو هي سؤال مطروح للحل والنقاش بهدف التوصل إلى حلول إبداعية لها.</a:t>
            </a:r>
          </a:p>
        </p:txBody>
      </p:sp>
      <p:sp>
        <p:nvSpPr>
          <p:cNvPr id="11" name="Round Diagonal Corner Rectangle 17">
            <a:extLst>
              <a:ext uri="{FF2B5EF4-FFF2-40B4-BE49-F238E27FC236}">
                <a16:creationId xmlns:a16="http://schemas.microsoft.com/office/drawing/2014/main" id="{32983F9D-FEA8-67D1-AC6F-135DF7AF28E7}"/>
              </a:ext>
            </a:extLst>
          </p:cNvPr>
          <p:cNvSpPr/>
          <p:nvPr/>
        </p:nvSpPr>
        <p:spPr>
          <a:xfrm>
            <a:off x="9152074" y="2013045"/>
            <a:ext cx="1974491"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أولاً: المشكلة</a:t>
            </a:r>
          </a:p>
        </p:txBody>
      </p:sp>
    </p:spTree>
    <p:extLst>
      <p:ext uri="{BB962C8B-B14F-4D97-AF65-F5344CB8AC3E}">
        <p14:creationId xmlns:p14="http://schemas.microsoft.com/office/powerpoint/2010/main" val="28317103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F40C025-2BAC-4F73-1128-5C55688A1D0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8A0AFA08-F514-86B0-B2CF-0214B1AF64D6}"/>
              </a:ext>
            </a:extLst>
          </p:cNvPr>
          <p:cNvSpPr txBox="1"/>
          <p:nvPr/>
        </p:nvSpPr>
        <p:spPr>
          <a:xfrm>
            <a:off x="3151165" y="515824"/>
            <a:ext cx="5880298"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القيادة ومهارات حل المشكلات واتخاذ القرارات</a:t>
            </a:r>
            <a:endParaRPr lang="ar-EG"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5366792E-0E9C-2823-BF71-6432BD1DBAD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AD4FE1FB-35E1-27EB-C6B9-7FE581FE475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4228EFD0-1CF0-474B-4000-15481B24EBC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6CDF8769-EA27-FC98-300D-29234C2A8BE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F0410518-2D73-2A1E-B4CC-E006D139F6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مربع نص 9">
            <a:extLst>
              <a:ext uri="{FF2B5EF4-FFF2-40B4-BE49-F238E27FC236}">
                <a16:creationId xmlns:a16="http://schemas.microsoft.com/office/drawing/2014/main" id="{CB8960DC-F842-DDCD-0F63-1EE7346B944F}"/>
              </a:ext>
            </a:extLst>
          </p:cNvPr>
          <p:cNvSpPr txBox="1"/>
          <p:nvPr/>
        </p:nvSpPr>
        <p:spPr>
          <a:xfrm>
            <a:off x="1067482" y="2667109"/>
            <a:ext cx="10187196" cy="1897379"/>
          </a:xfrm>
          <a:prstGeom prst="rect">
            <a:avLst/>
          </a:prstGeom>
          <a:noFill/>
        </p:spPr>
        <p:txBody>
          <a:bodyPr wrap="square" rtlCol="1">
            <a:spAutoFit/>
          </a:bodyPr>
          <a:lstStyle/>
          <a:p>
            <a:pPr algn="justLow">
              <a:lnSpc>
                <a:spcPct val="150000"/>
              </a:lnSpc>
            </a:pPr>
            <a:r>
              <a:rPr lang="ar-SA" sz="1600" kern="0" dirty="0">
                <a:solidFill>
                  <a:prstClr val="black"/>
                </a:solidFill>
                <a:latin typeface="Alexandria" charset="0"/>
                <a:cs typeface="Alexandria" charset="0"/>
              </a:rPr>
              <a:t>       هو عملية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اختيار بديل من بين بديلين أو أكثر، أو اختيار خطة عمل من بين عدة خيارات متاحة أمام القائد بقصد حل المشكلة، إذا فعملية اتخاذ القرار فهي ببساطة عملية تحديد اختيار بعد أن تمت مناقشتها في عملية صناعة القرار ليكون خطة عمل لحل المشكلة.</a:t>
            </a:r>
          </a:p>
          <a:p>
            <a:pPr algn="justLow">
              <a:lnSpc>
                <a:spcPct val="150000"/>
              </a:lnSpc>
            </a:pPr>
            <a:endParaRPr lang="ar-SA" sz="1600" kern="0" dirty="0">
              <a:solidFill>
                <a:prstClr val="black"/>
              </a:solidFill>
              <a:latin typeface="Alexandria" charset="0"/>
              <a:cs typeface="Alexandria" charset="0"/>
            </a:endParaRPr>
          </a:p>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وسيكون له تفصيل علمي لاحقاً في هذه المحاضرة.</a:t>
            </a:r>
          </a:p>
        </p:txBody>
      </p:sp>
      <p:sp>
        <p:nvSpPr>
          <p:cNvPr id="11" name="Round Diagonal Corner Rectangle 17">
            <a:extLst>
              <a:ext uri="{FF2B5EF4-FFF2-40B4-BE49-F238E27FC236}">
                <a16:creationId xmlns:a16="http://schemas.microsoft.com/office/drawing/2014/main" id="{32983F9D-FEA8-67D1-AC6F-135DF7AF28E7}"/>
              </a:ext>
            </a:extLst>
          </p:cNvPr>
          <p:cNvSpPr/>
          <p:nvPr/>
        </p:nvSpPr>
        <p:spPr>
          <a:xfrm>
            <a:off x="9101352" y="1996626"/>
            <a:ext cx="1974491"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ثانياً: اتخاذ القرار</a:t>
            </a:r>
          </a:p>
        </p:txBody>
      </p:sp>
    </p:spTree>
    <p:extLst>
      <p:ext uri="{BB962C8B-B14F-4D97-AF65-F5344CB8AC3E}">
        <p14:creationId xmlns:p14="http://schemas.microsoft.com/office/powerpoint/2010/main" val="22783087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F40C025-2BAC-4F73-1128-5C55688A1D0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8A0AFA08-F514-86B0-B2CF-0214B1AF64D6}"/>
              </a:ext>
            </a:extLst>
          </p:cNvPr>
          <p:cNvSpPr txBox="1"/>
          <p:nvPr/>
        </p:nvSpPr>
        <p:spPr>
          <a:xfrm>
            <a:off x="3151165" y="515824"/>
            <a:ext cx="5880298"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القيادة ومهارات حل المشكلات واتخاذ القرارات</a:t>
            </a:r>
            <a:endParaRPr lang="ar-EG"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5366792E-0E9C-2823-BF71-6432BD1DBAD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AD4FE1FB-35E1-27EB-C6B9-7FE581FE475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4228EFD0-1CF0-474B-4000-15481B24EBC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6CDF8769-EA27-FC98-300D-29234C2A8BE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F0410518-2D73-2A1E-B4CC-E006D139F6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543583DF-CB8B-F542-B1B6-7868637059F5}"/>
              </a:ext>
            </a:extLst>
          </p:cNvPr>
          <p:cNvSpPr txBox="1"/>
          <p:nvPr/>
        </p:nvSpPr>
        <p:spPr>
          <a:xfrm>
            <a:off x="846405" y="2664124"/>
            <a:ext cx="10367504" cy="2266711"/>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وهو مصطلح عام يستعمل للتعبير عن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عملية متكاملة وشاملة لتحليل الظروف ودراستها دراسة مستفيضة بهدف الوصول إلى حلول عملية قابلة للتنفيذ لحل المشكلة</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إذ أن عملية اتخاذ القرارات هي عبارة عن خطوة أو مرحلة واحدة من مراحل عملية شاملة ومتكاملة وهي عملية حل المشكلات.</a:t>
            </a:r>
          </a:p>
          <a:p>
            <a:pPr algn="justLow">
              <a:lnSpc>
                <a:spcPct val="150000"/>
              </a:lnSpc>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مما تقدم نلاحظ أن </a:t>
            </a:r>
            <a:r>
              <a:rPr kumimoji="0" lang="ar-SA" sz="1600" i="0" u="sng" strike="noStrike" kern="0" cap="none" spc="0" normalizeH="0" baseline="0" noProof="0" dirty="0">
                <a:ln>
                  <a:noFill/>
                </a:ln>
                <a:solidFill>
                  <a:prstClr val="black"/>
                </a:solidFill>
                <a:effectLst/>
                <a:uLnTx/>
                <a:uFillTx/>
                <a:latin typeface="Alexandria" charset="0"/>
                <a:ea typeface="+mn-ea"/>
                <a:cs typeface="Alexandria" charset="0"/>
              </a:rPr>
              <a:t>عملية اتخاذ القرارات ما هي إلا مرحلة من مراحل حل المشكلة الإدارية لذلك سوف نتناول موضوع اتخاذ القرارات الإدارية من خلال معالجة موضوع حل المشكلات</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a:t>
            </a:r>
          </a:p>
        </p:txBody>
      </p:sp>
      <p:sp>
        <p:nvSpPr>
          <p:cNvPr id="13" name="Round Diagonal Corner Rectangle 17">
            <a:extLst>
              <a:ext uri="{FF2B5EF4-FFF2-40B4-BE49-F238E27FC236}">
                <a16:creationId xmlns:a16="http://schemas.microsoft.com/office/drawing/2014/main" id="{BC58FCF9-121C-87BA-D220-50DC1A238AEA}"/>
              </a:ext>
            </a:extLst>
          </p:cNvPr>
          <p:cNvSpPr/>
          <p:nvPr/>
        </p:nvSpPr>
        <p:spPr>
          <a:xfrm>
            <a:off x="9015199" y="2119049"/>
            <a:ext cx="1974491"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ثالثاً: حل المشكلة</a:t>
            </a:r>
          </a:p>
        </p:txBody>
      </p:sp>
    </p:spTree>
    <p:extLst>
      <p:ext uri="{BB962C8B-B14F-4D97-AF65-F5344CB8AC3E}">
        <p14:creationId xmlns:p14="http://schemas.microsoft.com/office/powerpoint/2010/main" val="28668067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F40C025-2BAC-4F73-1128-5C55688A1D0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8A0AFA08-F514-86B0-B2CF-0214B1AF64D6}"/>
              </a:ext>
            </a:extLst>
          </p:cNvPr>
          <p:cNvSpPr txBox="1"/>
          <p:nvPr/>
        </p:nvSpPr>
        <p:spPr>
          <a:xfrm>
            <a:off x="3151165" y="515824"/>
            <a:ext cx="5880298"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المقصود بوظيفة حل المشكلات الإدارية</a:t>
            </a:r>
            <a:endParaRPr lang="ar-EG"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5366792E-0E9C-2823-BF71-6432BD1DBAD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AD4FE1FB-35E1-27EB-C6B9-7FE581FE475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4228EFD0-1CF0-474B-4000-15481B24EBC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6CDF8769-EA27-FC98-300D-29234C2A8BE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F0410518-2D73-2A1E-B4CC-E006D139F6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543583DF-CB8B-F542-B1B6-7868637059F5}"/>
              </a:ext>
            </a:extLst>
          </p:cNvPr>
          <p:cNvSpPr txBox="1"/>
          <p:nvPr/>
        </p:nvSpPr>
        <p:spPr>
          <a:xfrm>
            <a:off x="846405" y="2114270"/>
            <a:ext cx="10367504" cy="2635209"/>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المشكلة الإدارية هي عبارة عن ظرف أو وضع إداري يشوبه شيء من الغموض ويسبب حالات الشعور بعدم الارتياح لدى القائد، لأن هذه المشكلة قد يترتب عنها عدم تحقيق الأهداف التنظيمية أو مشاكل إنسانية تمس العاملين... الخ.</a:t>
            </a:r>
          </a:p>
          <a:p>
            <a:pPr algn="justLow">
              <a:lnSpc>
                <a:spcPct val="150000"/>
              </a:lnSpc>
            </a:pPr>
            <a:endParaRPr lang="ar-SA" sz="1600" kern="0" dirty="0">
              <a:solidFill>
                <a:prstClr val="black"/>
              </a:solidFill>
              <a:latin typeface="Alexandria" charset="0"/>
              <a:cs typeface="Alexandria" charset="0"/>
            </a:endParaRPr>
          </a:p>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ومن الجدير بالذكر أن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المشكلات الإدارية قد تختلف باختلاف التنظيم</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وليست مقتصرة على فئة دون أخرى من القادة، والملاحظ أن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المشكلات الإدارية تزداد وتتعقد كلما ازدادت المسؤوليات في المستويات الإدارية المختلفة</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وجميعها بحاجة إلى حل مناسب وبالتالي فإنه يصعب تحديد أبعادها فهي مشكلات حقيقة وقائمة فعلاً</a:t>
            </a:r>
            <a:r>
              <a:rPr lang="ar-SA" sz="1600" kern="0" dirty="0">
                <a:solidFill>
                  <a:prstClr val="black"/>
                </a:solidFill>
                <a:latin typeface="Alexandria" charset="0"/>
                <a:cs typeface="Alexandria" charset="0"/>
              </a:rPr>
              <a:t>.</a:t>
            </a:r>
            <a:endParaRPr lang="ar-SA" dirty="0"/>
          </a:p>
        </p:txBody>
      </p:sp>
    </p:spTree>
    <p:extLst>
      <p:ext uri="{BB962C8B-B14F-4D97-AF65-F5344CB8AC3E}">
        <p14:creationId xmlns:p14="http://schemas.microsoft.com/office/powerpoint/2010/main" val="16346636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F40C025-2BAC-4F73-1128-5C55688A1D0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8A0AFA08-F514-86B0-B2CF-0214B1AF64D6}"/>
              </a:ext>
            </a:extLst>
          </p:cNvPr>
          <p:cNvSpPr txBox="1"/>
          <p:nvPr/>
        </p:nvSpPr>
        <p:spPr>
          <a:xfrm>
            <a:off x="3151165" y="515824"/>
            <a:ext cx="5880298"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المقصود بوظيفة حل المشكلات الإدارية</a:t>
            </a:r>
            <a:endParaRPr lang="ar-EG"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5366792E-0E9C-2823-BF71-6432BD1DBAD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AD4FE1FB-35E1-27EB-C6B9-7FE581FE475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4228EFD0-1CF0-474B-4000-15481B24EBC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6CDF8769-EA27-FC98-300D-29234C2A8BE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F0410518-2D73-2A1E-B4CC-E006D139F6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39" name="مجموعة 38">
            <a:extLst>
              <a:ext uri="{FF2B5EF4-FFF2-40B4-BE49-F238E27FC236}">
                <a16:creationId xmlns:a16="http://schemas.microsoft.com/office/drawing/2014/main" id="{48C30ABC-4923-9617-DDD6-A1DC2DDFEC01}"/>
              </a:ext>
            </a:extLst>
          </p:cNvPr>
          <p:cNvGrpSpPr/>
          <p:nvPr/>
        </p:nvGrpSpPr>
        <p:grpSpPr>
          <a:xfrm>
            <a:off x="666342" y="1985526"/>
            <a:ext cx="10631429" cy="3890720"/>
            <a:chOff x="666342" y="1985526"/>
            <a:chExt cx="10631429" cy="3890720"/>
          </a:xfrm>
        </p:grpSpPr>
        <p:sp>
          <p:nvSpPr>
            <p:cNvPr id="10" name="Round Diagonal Corner Rectangle 17">
              <a:extLst>
                <a:ext uri="{FF2B5EF4-FFF2-40B4-BE49-F238E27FC236}">
                  <a16:creationId xmlns:a16="http://schemas.microsoft.com/office/drawing/2014/main" id="{37BE8C42-38FE-DCFB-7779-80D78C47A037}"/>
                </a:ext>
              </a:extLst>
            </p:cNvPr>
            <p:cNvSpPr/>
            <p:nvPr/>
          </p:nvSpPr>
          <p:spPr>
            <a:xfrm>
              <a:off x="5574749" y="1985526"/>
              <a:ext cx="5531425"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الخطوات المتبعة في حل المشكلات هي على النحو التالي:</a:t>
              </a:r>
            </a:p>
          </p:txBody>
        </p:sp>
        <p:pic>
          <p:nvPicPr>
            <p:cNvPr id="12" name="رسم 11">
              <a:extLst>
                <a:ext uri="{FF2B5EF4-FFF2-40B4-BE49-F238E27FC236}">
                  <a16:creationId xmlns:a16="http://schemas.microsoft.com/office/drawing/2014/main" id="{2DDAB85B-8A61-770F-784A-50451654A21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81736" y="3015659"/>
              <a:ext cx="10283807" cy="2353181"/>
            </a:xfrm>
            <a:prstGeom prst="rect">
              <a:avLst/>
            </a:prstGeom>
          </p:spPr>
        </p:pic>
        <p:sp>
          <p:nvSpPr>
            <p:cNvPr id="13" name="TextBox 127">
              <a:extLst>
                <a:ext uri="{FF2B5EF4-FFF2-40B4-BE49-F238E27FC236}">
                  <a16:creationId xmlns:a16="http://schemas.microsoft.com/office/drawing/2014/main" id="{5E5107CD-195B-4A61-F7B8-115C1006CFDB}"/>
                </a:ext>
              </a:extLst>
            </p:cNvPr>
            <p:cNvSpPr txBox="1"/>
            <p:nvPr/>
          </p:nvSpPr>
          <p:spPr>
            <a:xfrm>
              <a:off x="10343868" y="3429000"/>
              <a:ext cx="953903" cy="492443"/>
            </a:xfrm>
            <a:prstGeom prst="rect">
              <a:avLst/>
            </a:prstGeom>
            <a:noFill/>
            <a:ln>
              <a:noFill/>
            </a:ln>
          </p:spPr>
          <p:txBody>
            <a:bodyPr wrap="square" lIns="0" tIns="0" rIns="0" bIns="0" anchor="t">
              <a:spAutoFit/>
            </a:bodyPr>
            <a:lstStyle/>
            <a:p>
              <a:pPr algn="ctr" rtl="1">
                <a:defRPr lang="en-US"/>
              </a:pPr>
              <a:r>
                <a:rPr lang="ar-SA" sz="1600" dirty="0">
                  <a:latin typeface="Alexandria" charset="0"/>
                  <a:cs typeface="Alexandria" charset="0"/>
                </a:rPr>
                <a:t>الشعور بالمشكلة</a:t>
              </a:r>
            </a:p>
          </p:txBody>
        </p:sp>
        <p:sp>
          <p:nvSpPr>
            <p:cNvPr id="14" name="TextBox 127">
              <a:extLst>
                <a:ext uri="{FF2B5EF4-FFF2-40B4-BE49-F238E27FC236}">
                  <a16:creationId xmlns:a16="http://schemas.microsoft.com/office/drawing/2014/main" id="{D20AB293-B4C8-1A72-5FD4-2EEB4F42CC77}"/>
                </a:ext>
              </a:extLst>
            </p:cNvPr>
            <p:cNvSpPr txBox="1"/>
            <p:nvPr/>
          </p:nvSpPr>
          <p:spPr>
            <a:xfrm>
              <a:off x="8254450" y="2922561"/>
              <a:ext cx="1232439" cy="984885"/>
            </a:xfrm>
            <a:prstGeom prst="rect">
              <a:avLst/>
            </a:prstGeom>
            <a:noFill/>
            <a:ln>
              <a:noFill/>
            </a:ln>
          </p:spPr>
          <p:txBody>
            <a:bodyPr wrap="square" lIns="0" tIns="0" rIns="0" bIns="0" anchor="t">
              <a:spAutoFit/>
            </a:bodyPr>
            <a:lstStyle/>
            <a:p>
              <a:pPr algn="ctr" rtl="1">
                <a:defRPr lang="en-US"/>
              </a:pPr>
              <a:r>
                <a:rPr lang="ar-SA" sz="1600" dirty="0">
                  <a:latin typeface="Alexandria" charset="0"/>
                  <a:cs typeface="Alexandria" charset="0"/>
                </a:rPr>
                <a:t>جمع المعلومات عن المشكلة الإدارية</a:t>
              </a:r>
            </a:p>
          </p:txBody>
        </p:sp>
        <p:sp>
          <p:nvSpPr>
            <p:cNvPr id="15" name="TextBox 127">
              <a:extLst>
                <a:ext uri="{FF2B5EF4-FFF2-40B4-BE49-F238E27FC236}">
                  <a16:creationId xmlns:a16="http://schemas.microsoft.com/office/drawing/2014/main" id="{8017853D-AD47-693A-807B-8A7E30959F33}"/>
                </a:ext>
              </a:extLst>
            </p:cNvPr>
            <p:cNvSpPr txBox="1"/>
            <p:nvPr/>
          </p:nvSpPr>
          <p:spPr>
            <a:xfrm>
              <a:off x="6423884" y="3133577"/>
              <a:ext cx="1130612" cy="738664"/>
            </a:xfrm>
            <a:prstGeom prst="rect">
              <a:avLst/>
            </a:prstGeom>
            <a:noFill/>
            <a:ln>
              <a:noFill/>
            </a:ln>
          </p:spPr>
          <p:txBody>
            <a:bodyPr wrap="square" lIns="0" tIns="0" rIns="0" bIns="0" anchor="t">
              <a:spAutoFit/>
            </a:bodyPr>
            <a:lstStyle/>
            <a:p>
              <a:pPr algn="ctr" rtl="1">
                <a:defRPr lang="en-US"/>
              </a:pPr>
              <a:r>
                <a:rPr lang="ar-SA" sz="1600" dirty="0">
                  <a:latin typeface="Alexandria" charset="0"/>
                  <a:cs typeface="Alexandria" charset="0"/>
                </a:rPr>
                <a:t>تطوير بدائل حل المشكلة الإدارية</a:t>
              </a:r>
            </a:p>
          </p:txBody>
        </p:sp>
        <p:sp>
          <p:nvSpPr>
            <p:cNvPr id="16" name="TextBox 127">
              <a:extLst>
                <a:ext uri="{FF2B5EF4-FFF2-40B4-BE49-F238E27FC236}">
                  <a16:creationId xmlns:a16="http://schemas.microsoft.com/office/drawing/2014/main" id="{D2087E6A-71B9-6F1A-C99F-18A259FE9613}"/>
                </a:ext>
              </a:extLst>
            </p:cNvPr>
            <p:cNvSpPr txBox="1"/>
            <p:nvPr/>
          </p:nvSpPr>
          <p:spPr>
            <a:xfrm>
              <a:off x="4454098" y="2894426"/>
              <a:ext cx="1262651" cy="984885"/>
            </a:xfrm>
            <a:prstGeom prst="rect">
              <a:avLst/>
            </a:prstGeom>
            <a:noFill/>
            <a:ln>
              <a:noFill/>
            </a:ln>
          </p:spPr>
          <p:txBody>
            <a:bodyPr wrap="square" lIns="0" tIns="0" rIns="0" bIns="0" anchor="t">
              <a:spAutoFit/>
            </a:bodyPr>
            <a:lstStyle/>
            <a:p>
              <a:pPr algn="ctr" rtl="1">
                <a:defRPr lang="en-US"/>
              </a:pPr>
              <a:r>
                <a:rPr lang="ar-SA" sz="1600" dirty="0">
                  <a:latin typeface="Alexandria" charset="0"/>
                  <a:cs typeface="Alexandria" charset="0"/>
                </a:rPr>
                <a:t>اختيار البديل الأفضل لحل المشكلة الإدارية</a:t>
              </a:r>
            </a:p>
          </p:txBody>
        </p:sp>
        <p:sp>
          <p:nvSpPr>
            <p:cNvPr id="19" name="TextBox 127">
              <a:extLst>
                <a:ext uri="{FF2B5EF4-FFF2-40B4-BE49-F238E27FC236}">
                  <a16:creationId xmlns:a16="http://schemas.microsoft.com/office/drawing/2014/main" id="{7898760A-EE27-DA89-61CD-0417EC4D22E7}"/>
                </a:ext>
              </a:extLst>
            </p:cNvPr>
            <p:cNvSpPr txBox="1"/>
            <p:nvPr/>
          </p:nvSpPr>
          <p:spPr>
            <a:xfrm>
              <a:off x="2510987" y="2711545"/>
              <a:ext cx="1314020" cy="1231106"/>
            </a:xfrm>
            <a:prstGeom prst="rect">
              <a:avLst/>
            </a:prstGeom>
            <a:noFill/>
            <a:ln>
              <a:noFill/>
            </a:ln>
          </p:spPr>
          <p:txBody>
            <a:bodyPr wrap="square" lIns="0" tIns="0" rIns="0" bIns="0" anchor="t">
              <a:spAutoFit/>
            </a:bodyPr>
            <a:lstStyle/>
            <a:p>
              <a:pPr algn="ctr" rtl="1">
                <a:defRPr lang="en-US"/>
              </a:pPr>
              <a:r>
                <a:rPr lang="ar-SA" sz="1600" dirty="0">
                  <a:latin typeface="Alexandria" charset="0"/>
                  <a:cs typeface="Alexandria" charset="0"/>
                </a:rPr>
                <a:t>تقييم فعالية البديل الذي تم اختياره لحل المشكلة الإدارية</a:t>
              </a:r>
            </a:p>
          </p:txBody>
        </p:sp>
        <p:sp>
          <p:nvSpPr>
            <p:cNvPr id="20" name="TextBox 127">
              <a:extLst>
                <a:ext uri="{FF2B5EF4-FFF2-40B4-BE49-F238E27FC236}">
                  <a16:creationId xmlns:a16="http://schemas.microsoft.com/office/drawing/2014/main" id="{6FFE4676-BB8C-302C-C4F1-19FCC47DEA3F}"/>
                </a:ext>
              </a:extLst>
            </p:cNvPr>
            <p:cNvSpPr txBox="1"/>
            <p:nvPr/>
          </p:nvSpPr>
          <p:spPr>
            <a:xfrm>
              <a:off x="666342" y="2669340"/>
              <a:ext cx="1314020" cy="1231106"/>
            </a:xfrm>
            <a:prstGeom prst="rect">
              <a:avLst/>
            </a:prstGeom>
            <a:noFill/>
            <a:ln>
              <a:noFill/>
            </a:ln>
          </p:spPr>
          <p:txBody>
            <a:bodyPr wrap="square" lIns="0" tIns="0" rIns="0" bIns="0" anchor="t">
              <a:spAutoFit/>
            </a:bodyPr>
            <a:lstStyle/>
            <a:p>
              <a:pPr algn="ctr" rtl="1">
                <a:defRPr lang="en-US"/>
              </a:pPr>
              <a:r>
                <a:rPr lang="ar-SA" sz="1600" dirty="0">
                  <a:latin typeface="Alexandria" charset="0"/>
                  <a:cs typeface="Alexandria" charset="0"/>
                </a:rPr>
                <a:t>مقترحات أخرى ( تطويرية ) لمعالجة المشكلة الإدارية</a:t>
              </a:r>
            </a:p>
          </p:txBody>
        </p:sp>
        <p:sp>
          <p:nvSpPr>
            <p:cNvPr id="21" name="TextBox 127">
              <a:extLst>
                <a:ext uri="{FF2B5EF4-FFF2-40B4-BE49-F238E27FC236}">
                  <a16:creationId xmlns:a16="http://schemas.microsoft.com/office/drawing/2014/main" id="{9903C098-3D73-F798-4385-C8D9FC3F45E4}"/>
                </a:ext>
              </a:extLst>
            </p:cNvPr>
            <p:cNvSpPr txBox="1"/>
            <p:nvPr/>
          </p:nvSpPr>
          <p:spPr>
            <a:xfrm>
              <a:off x="9375897" y="4398918"/>
              <a:ext cx="953903" cy="738664"/>
            </a:xfrm>
            <a:prstGeom prst="rect">
              <a:avLst/>
            </a:prstGeom>
            <a:noFill/>
            <a:ln>
              <a:noFill/>
            </a:ln>
          </p:spPr>
          <p:txBody>
            <a:bodyPr wrap="square" lIns="0" tIns="0" rIns="0" bIns="0" anchor="t">
              <a:spAutoFit/>
            </a:bodyPr>
            <a:lstStyle/>
            <a:p>
              <a:pPr algn="ctr" rtl="1">
                <a:defRPr lang="en-US"/>
              </a:pPr>
              <a:r>
                <a:rPr lang="ar-SA" sz="1600" dirty="0">
                  <a:latin typeface="Alexandria" charset="0"/>
                  <a:cs typeface="Alexandria" charset="0"/>
                </a:rPr>
                <a:t>تحديد المشكلة الإدارية</a:t>
              </a:r>
            </a:p>
          </p:txBody>
        </p:sp>
        <p:sp>
          <p:nvSpPr>
            <p:cNvPr id="22" name="TextBox 127">
              <a:extLst>
                <a:ext uri="{FF2B5EF4-FFF2-40B4-BE49-F238E27FC236}">
                  <a16:creationId xmlns:a16="http://schemas.microsoft.com/office/drawing/2014/main" id="{9B5CAF1C-25EF-70B4-E89F-6CE0887EDDEA}"/>
                </a:ext>
              </a:extLst>
            </p:cNvPr>
            <p:cNvSpPr txBox="1"/>
            <p:nvPr/>
          </p:nvSpPr>
          <p:spPr>
            <a:xfrm>
              <a:off x="7384955" y="4398917"/>
              <a:ext cx="1079243" cy="1231106"/>
            </a:xfrm>
            <a:prstGeom prst="rect">
              <a:avLst/>
            </a:prstGeom>
            <a:noFill/>
            <a:ln>
              <a:noFill/>
            </a:ln>
          </p:spPr>
          <p:txBody>
            <a:bodyPr wrap="square" lIns="0" tIns="0" rIns="0" bIns="0" anchor="t">
              <a:spAutoFit/>
            </a:bodyPr>
            <a:lstStyle/>
            <a:p>
              <a:pPr algn="ctr" rtl="1">
                <a:defRPr lang="en-US"/>
              </a:pPr>
              <a:r>
                <a:rPr lang="ar-SA" sz="1600" dirty="0">
                  <a:latin typeface="Alexandria" charset="0"/>
                  <a:cs typeface="Alexandria" charset="0"/>
                </a:rPr>
                <a:t>تفسير المعلومات الخاصة بالمشكلة الإدارية</a:t>
              </a:r>
            </a:p>
          </p:txBody>
        </p:sp>
        <p:sp>
          <p:nvSpPr>
            <p:cNvPr id="23" name="TextBox 127">
              <a:extLst>
                <a:ext uri="{FF2B5EF4-FFF2-40B4-BE49-F238E27FC236}">
                  <a16:creationId xmlns:a16="http://schemas.microsoft.com/office/drawing/2014/main" id="{7E0BF9BB-6A28-3C1F-2E78-08FB34683B28}"/>
                </a:ext>
              </a:extLst>
            </p:cNvPr>
            <p:cNvSpPr txBox="1"/>
            <p:nvPr/>
          </p:nvSpPr>
          <p:spPr>
            <a:xfrm>
              <a:off x="5396009" y="4398918"/>
              <a:ext cx="1153203" cy="1477328"/>
            </a:xfrm>
            <a:prstGeom prst="rect">
              <a:avLst/>
            </a:prstGeom>
            <a:noFill/>
            <a:ln>
              <a:noFill/>
            </a:ln>
          </p:spPr>
          <p:txBody>
            <a:bodyPr wrap="square" lIns="0" tIns="0" rIns="0" bIns="0" anchor="t">
              <a:spAutoFit/>
            </a:bodyPr>
            <a:lstStyle/>
            <a:p>
              <a:pPr algn="ctr" rtl="1">
                <a:defRPr lang="en-US"/>
              </a:pPr>
              <a:r>
                <a:rPr lang="ar-SA" sz="1600" dirty="0">
                  <a:latin typeface="Alexandria" charset="0"/>
                  <a:cs typeface="Alexandria" charset="0"/>
                </a:rPr>
                <a:t>المفاضلة بين البدائل المطروحة لحل المشكلة الإدارية</a:t>
              </a:r>
            </a:p>
          </p:txBody>
        </p:sp>
        <p:sp>
          <p:nvSpPr>
            <p:cNvPr id="24" name="TextBox 127">
              <a:extLst>
                <a:ext uri="{FF2B5EF4-FFF2-40B4-BE49-F238E27FC236}">
                  <a16:creationId xmlns:a16="http://schemas.microsoft.com/office/drawing/2014/main" id="{3D3D5310-4497-DC40-74DD-82125AE31A19}"/>
                </a:ext>
              </a:extLst>
            </p:cNvPr>
            <p:cNvSpPr txBox="1"/>
            <p:nvPr/>
          </p:nvSpPr>
          <p:spPr>
            <a:xfrm>
              <a:off x="3563337" y="4398917"/>
              <a:ext cx="1120273" cy="1477328"/>
            </a:xfrm>
            <a:prstGeom prst="rect">
              <a:avLst/>
            </a:prstGeom>
            <a:noFill/>
            <a:ln>
              <a:noFill/>
            </a:ln>
          </p:spPr>
          <p:txBody>
            <a:bodyPr wrap="square" lIns="0" tIns="0" rIns="0" bIns="0" anchor="t">
              <a:spAutoFit/>
            </a:bodyPr>
            <a:lstStyle/>
            <a:p>
              <a:pPr algn="ctr" rtl="1">
                <a:defRPr lang="en-US"/>
              </a:pPr>
              <a:r>
                <a:rPr lang="ar-SA" sz="1600" dirty="0">
                  <a:latin typeface="Alexandria" charset="0"/>
                  <a:cs typeface="Alexandria" charset="0"/>
                </a:rPr>
                <a:t>تنفيذ البديل الذي تم اختياره</a:t>
              </a:r>
            </a:p>
            <a:p>
              <a:pPr algn="ctr" rtl="1">
                <a:defRPr lang="en-US"/>
              </a:pPr>
              <a:r>
                <a:rPr lang="ar-SA" sz="1600" dirty="0">
                  <a:latin typeface="Alexandria" charset="0"/>
                  <a:cs typeface="Alexandria" charset="0"/>
                </a:rPr>
                <a:t> ( تنفيذ القرار) ومتابعته</a:t>
              </a:r>
            </a:p>
          </p:txBody>
        </p:sp>
        <p:sp>
          <p:nvSpPr>
            <p:cNvPr id="25" name="TextBox 127">
              <a:extLst>
                <a:ext uri="{FF2B5EF4-FFF2-40B4-BE49-F238E27FC236}">
                  <a16:creationId xmlns:a16="http://schemas.microsoft.com/office/drawing/2014/main" id="{8B8ACD26-A84D-DC07-96BF-E7DB36DEA512}"/>
                </a:ext>
              </a:extLst>
            </p:cNvPr>
            <p:cNvSpPr txBox="1"/>
            <p:nvPr/>
          </p:nvSpPr>
          <p:spPr>
            <a:xfrm>
              <a:off x="1745585" y="4398918"/>
              <a:ext cx="953903" cy="1231106"/>
            </a:xfrm>
            <a:prstGeom prst="rect">
              <a:avLst/>
            </a:prstGeom>
            <a:noFill/>
            <a:ln>
              <a:noFill/>
            </a:ln>
          </p:spPr>
          <p:txBody>
            <a:bodyPr wrap="square" lIns="0" tIns="0" rIns="0" bIns="0" anchor="t">
              <a:spAutoFit/>
            </a:bodyPr>
            <a:lstStyle/>
            <a:p>
              <a:pPr algn="ctr" rtl="1">
                <a:defRPr lang="en-US"/>
              </a:pPr>
              <a:r>
                <a:rPr lang="ar-SA" sz="1600" dirty="0">
                  <a:latin typeface="Alexandria" charset="0"/>
                  <a:cs typeface="Alexandria" charset="0"/>
                </a:rPr>
                <a:t>تحديد الانحرافات الناتجة عن عملية التقييم</a:t>
              </a:r>
            </a:p>
          </p:txBody>
        </p:sp>
        <p:sp>
          <p:nvSpPr>
            <p:cNvPr id="26" name="TextBox 127">
              <a:extLst>
                <a:ext uri="{FF2B5EF4-FFF2-40B4-BE49-F238E27FC236}">
                  <a16:creationId xmlns:a16="http://schemas.microsoft.com/office/drawing/2014/main" id="{3D290C93-F4D7-E0C9-2A11-3FDF33BFE570}"/>
                </a:ext>
              </a:extLst>
            </p:cNvPr>
            <p:cNvSpPr txBox="1"/>
            <p:nvPr/>
          </p:nvSpPr>
          <p:spPr>
            <a:xfrm>
              <a:off x="9627037" y="3176305"/>
              <a:ext cx="380357" cy="276999"/>
            </a:xfrm>
            <a:prstGeom prst="rect">
              <a:avLst/>
            </a:prstGeom>
            <a:noFill/>
            <a:ln>
              <a:noFill/>
            </a:ln>
          </p:spPr>
          <p:txBody>
            <a:bodyPr wrap="square" lIns="0" tIns="0" rIns="0" bIns="0" anchor="t">
              <a:spAutoFit/>
            </a:bodyPr>
            <a:lstStyle/>
            <a:p>
              <a:pPr algn="ctr" rtl="1">
                <a:defRPr lang="en-US"/>
              </a:pPr>
              <a:r>
                <a:rPr lang="ar-SA" b="1" dirty="0">
                  <a:solidFill>
                    <a:srgbClr val="C0C875"/>
                  </a:solidFill>
                  <a:latin typeface="Alexandria" charset="0"/>
                  <a:cs typeface="Alexandria" charset="0"/>
                </a:rPr>
                <a:t>2</a:t>
              </a:r>
            </a:p>
          </p:txBody>
        </p:sp>
        <p:sp>
          <p:nvSpPr>
            <p:cNvPr id="27" name="TextBox 127">
              <a:extLst>
                <a:ext uri="{FF2B5EF4-FFF2-40B4-BE49-F238E27FC236}">
                  <a16:creationId xmlns:a16="http://schemas.microsoft.com/office/drawing/2014/main" id="{2A8691BA-9728-3C87-0E1D-35080FAD6902}"/>
                </a:ext>
              </a:extLst>
            </p:cNvPr>
            <p:cNvSpPr txBox="1"/>
            <p:nvPr/>
          </p:nvSpPr>
          <p:spPr>
            <a:xfrm>
              <a:off x="7722780" y="3173959"/>
              <a:ext cx="380357" cy="276999"/>
            </a:xfrm>
            <a:prstGeom prst="rect">
              <a:avLst/>
            </a:prstGeom>
            <a:noFill/>
            <a:ln>
              <a:noFill/>
            </a:ln>
          </p:spPr>
          <p:txBody>
            <a:bodyPr wrap="square" lIns="0" tIns="0" rIns="0" bIns="0" anchor="t">
              <a:spAutoFit/>
            </a:bodyPr>
            <a:lstStyle/>
            <a:p>
              <a:pPr algn="ctr" rtl="1">
                <a:defRPr lang="en-US"/>
              </a:pPr>
              <a:r>
                <a:rPr lang="ar-SA" b="1" dirty="0">
                  <a:solidFill>
                    <a:srgbClr val="3F9990"/>
                  </a:solidFill>
                  <a:latin typeface="Alexandria" charset="0"/>
                  <a:cs typeface="Alexandria" charset="0"/>
                </a:rPr>
                <a:t>4</a:t>
              </a:r>
            </a:p>
          </p:txBody>
        </p:sp>
        <p:sp>
          <p:nvSpPr>
            <p:cNvPr id="28" name="TextBox 127">
              <a:extLst>
                <a:ext uri="{FF2B5EF4-FFF2-40B4-BE49-F238E27FC236}">
                  <a16:creationId xmlns:a16="http://schemas.microsoft.com/office/drawing/2014/main" id="{801BF35C-CFC4-AC17-E289-7E86F51A26BF}"/>
                </a:ext>
              </a:extLst>
            </p:cNvPr>
            <p:cNvSpPr txBox="1"/>
            <p:nvPr/>
          </p:nvSpPr>
          <p:spPr>
            <a:xfrm>
              <a:off x="5790469" y="3188028"/>
              <a:ext cx="380357" cy="276999"/>
            </a:xfrm>
            <a:prstGeom prst="rect">
              <a:avLst/>
            </a:prstGeom>
            <a:noFill/>
            <a:ln>
              <a:noFill/>
            </a:ln>
          </p:spPr>
          <p:txBody>
            <a:bodyPr wrap="square" lIns="0" tIns="0" rIns="0" bIns="0" anchor="t">
              <a:spAutoFit/>
            </a:bodyPr>
            <a:lstStyle/>
            <a:p>
              <a:pPr algn="ctr" rtl="1">
                <a:defRPr lang="en-US"/>
              </a:pPr>
              <a:r>
                <a:rPr lang="ar-SA" b="1" dirty="0">
                  <a:solidFill>
                    <a:srgbClr val="5AA8EA"/>
                  </a:solidFill>
                  <a:latin typeface="Alexandria" charset="0"/>
                  <a:cs typeface="Alexandria" charset="0"/>
                </a:rPr>
                <a:t>6</a:t>
              </a:r>
            </a:p>
          </p:txBody>
        </p:sp>
        <p:sp>
          <p:nvSpPr>
            <p:cNvPr id="29" name="TextBox 127">
              <a:extLst>
                <a:ext uri="{FF2B5EF4-FFF2-40B4-BE49-F238E27FC236}">
                  <a16:creationId xmlns:a16="http://schemas.microsoft.com/office/drawing/2014/main" id="{4362EFE0-D2CC-6DB9-8674-7B1FE89D6842}"/>
                </a:ext>
              </a:extLst>
            </p:cNvPr>
            <p:cNvSpPr txBox="1"/>
            <p:nvPr/>
          </p:nvSpPr>
          <p:spPr>
            <a:xfrm>
              <a:off x="3942484" y="3185682"/>
              <a:ext cx="380357" cy="276999"/>
            </a:xfrm>
            <a:prstGeom prst="rect">
              <a:avLst/>
            </a:prstGeom>
            <a:noFill/>
            <a:ln>
              <a:noFill/>
            </a:ln>
          </p:spPr>
          <p:txBody>
            <a:bodyPr wrap="square" lIns="0" tIns="0" rIns="0" bIns="0" anchor="t">
              <a:spAutoFit/>
            </a:bodyPr>
            <a:lstStyle/>
            <a:p>
              <a:pPr algn="ctr" rtl="1">
                <a:defRPr lang="en-US"/>
              </a:pPr>
              <a:r>
                <a:rPr lang="ar-SA" b="1" dirty="0">
                  <a:solidFill>
                    <a:srgbClr val="9787D0"/>
                  </a:solidFill>
                  <a:latin typeface="Alexandria" charset="0"/>
                  <a:cs typeface="Alexandria" charset="0"/>
                </a:rPr>
                <a:t>8</a:t>
              </a:r>
            </a:p>
          </p:txBody>
        </p:sp>
        <p:sp>
          <p:nvSpPr>
            <p:cNvPr id="32" name="TextBox 127">
              <a:extLst>
                <a:ext uri="{FF2B5EF4-FFF2-40B4-BE49-F238E27FC236}">
                  <a16:creationId xmlns:a16="http://schemas.microsoft.com/office/drawing/2014/main" id="{BD057F97-E380-DEE1-D08B-58C79436AA56}"/>
                </a:ext>
              </a:extLst>
            </p:cNvPr>
            <p:cNvSpPr txBox="1"/>
            <p:nvPr/>
          </p:nvSpPr>
          <p:spPr>
            <a:xfrm>
              <a:off x="2026930" y="3197405"/>
              <a:ext cx="380357" cy="276999"/>
            </a:xfrm>
            <a:prstGeom prst="rect">
              <a:avLst/>
            </a:prstGeom>
            <a:noFill/>
            <a:ln>
              <a:noFill/>
            </a:ln>
          </p:spPr>
          <p:txBody>
            <a:bodyPr wrap="square" lIns="0" tIns="0" rIns="0" bIns="0" anchor="t">
              <a:spAutoFit/>
            </a:bodyPr>
            <a:lstStyle/>
            <a:p>
              <a:pPr algn="ctr" rtl="1">
                <a:defRPr lang="en-US"/>
              </a:pPr>
              <a:r>
                <a:rPr lang="ar-SA" b="1" dirty="0">
                  <a:solidFill>
                    <a:srgbClr val="DC7672"/>
                  </a:solidFill>
                  <a:latin typeface="Alexandria" charset="0"/>
                  <a:cs typeface="Alexandria" charset="0"/>
                </a:rPr>
                <a:t>10</a:t>
              </a:r>
            </a:p>
          </p:txBody>
        </p:sp>
        <p:sp>
          <p:nvSpPr>
            <p:cNvPr id="33" name="TextBox 127">
              <a:extLst>
                <a:ext uri="{FF2B5EF4-FFF2-40B4-BE49-F238E27FC236}">
                  <a16:creationId xmlns:a16="http://schemas.microsoft.com/office/drawing/2014/main" id="{A5033C17-58B1-4394-EF04-F32B72FDF5E9}"/>
                </a:ext>
              </a:extLst>
            </p:cNvPr>
            <p:cNvSpPr txBox="1"/>
            <p:nvPr/>
          </p:nvSpPr>
          <p:spPr>
            <a:xfrm>
              <a:off x="10581297" y="4932423"/>
              <a:ext cx="380357" cy="276999"/>
            </a:xfrm>
            <a:prstGeom prst="rect">
              <a:avLst/>
            </a:prstGeom>
            <a:noFill/>
            <a:ln>
              <a:noFill/>
            </a:ln>
          </p:spPr>
          <p:txBody>
            <a:bodyPr wrap="square" lIns="0" tIns="0" rIns="0" bIns="0" anchor="t">
              <a:spAutoFit/>
            </a:bodyPr>
            <a:lstStyle/>
            <a:p>
              <a:pPr algn="ctr" rtl="1">
                <a:defRPr lang="en-US"/>
              </a:pPr>
              <a:r>
                <a:rPr lang="ar-SA" b="1" dirty="0">
                  <a:solidFill>
                    <a:srgbClr val="FAD062"/>
                  </a:solidFill>
                  <a:latin typeface="Alexandria" charset="0"/>
                  <a:cs typeface="Alexandria" charset="0"/>
                </a:rPr>
                <a:t>1</a:t>
              </a:r>
            </a:p>
          </p:txBody>
        </p:sp>
        <p:sp>
          <p:nvSpPr>
            <p:cNvPr id="34" name="TextBox 127">
              <a:extLst>
                <a:ext uri="{FF2B5EF4-FFF2-40B4-BE49-F238E27FC236}">
                  <a16:creationId xmlns:a16="http://schemas.microsoft.com/office/drawing/2014/main" id="{7E8F8359-53EF-87C3-6C7A-21E85A424B10}"/>
                </a:ext>
              </a:extLst>
            </p:cNvPr>
            <p:cNvSpPr txBox="1"/>
            <p:nvPr/>
          </p:nvSpPr>
          <p:spPr>
            <a:xfrm>
              <a:off x="8662972" y="4930077"/>
              <a:ext cx="380357" cy="276999"/>
            </a:xfrm>
            <a:prstGeom prst="rect">
              <a:avLst/>
            </a:prstGeom>
            <a:noFill/>
            <a:ln>
              <a:noFill/>
            </a:ln>
          </p:spPr>
          <p:txBody>
            <a:bodyPr wrap="square" lIns="0" tIns="0" rIns="0" bIns="0" anchor="t">
              <a:spAutoFit/>
            </a:bodyPr>
            <a:lstStyle/>
            <a:p>
              <a:pPr algn="ctr" rtl="1">
                <a:defRPr lang="en-US"/>
              </a:pPr>
              <a:r>
                <a:rPr lang="ar-SA" b="1" dirty="0">
                  <a:solidFill>
                    <a:srgbClr val="83C484"/>
                  </a:solidFill>
                  <a:latin typeface="Alexandria" charset="0"/>
                  <a:cs typeface="Alexandria" charset="0"/>
                </a:rPr>
                <a:t>3</a:t>
              </a:r>
            </a:p>
          </p:txBody>
        </p:sp>
        <p:sp>
          <p:nvSpPr>
            <p:cNvPr id="35" name="TextBox 127">
              <a:extLst>
                <a:ext uri="{FF2B5EF4-FFF2-40B4-BE49-F238E27FC236}">
                  <a16:creationId xmlns:a16="http://schemas.microsoft.com/office/drawing/2014/main" id="{88E0B39D-F261-B8D1-87DA-1AFE622DEAA7}"/>
                </a:ext>
              </a:extLst>
            </p:cNvPr>
            <p:cNvSpPr txBox="1"/>
            <p:nvPr/>
          </p:nvSpPr>
          <p:spPr>
            <a:xfrm>
              <a:off x="6786933" y="4944146"/>
              <a:ext cx="380357" cy="276999"/>
            </a:xfrm>
            <a:prstGeom prst="rect">
              <a:avLst/>
            </a:prstGeom>
            <a:noFill/>
            <a:ln>
              <a:noFill/>
            </a:ln>
          </p:spPr>
          <p:txBody>
            <a:bodyPr wrap="square" lIns="0" tIns="0" rIns="0" bIns="0" anchor="t">
              <a:spAutoFit/>
            </a:bodyPr>
            <a:lstStyle/>
            <a:p>
              <a:pPr algn="ctr" rtl="1">
                <a:defRPr lang="en-US"/>
              </a:pPr>
              <a:r>
                <a:rPr lang="ar-SA" b="1" dirty="0">
                  <a:solidFill>
                    <a:srgbClr val="51B7D0"/>
                  </a:solidFill>
                  <a:latin typeface="Alexandria" charset="0"/>
                  <a:cs typeface="Alexandria" charset="0"/>
                </a:rPr>
                <a:t>5</a:t>
              </a:r>
            </a:p>
          </p:txBody>
        </p:sp>
        <p:sp>
          <p:nvSpPr>
            <p:cNvPr id="36" name="TextBox 127">
              <a:extLst>
                <a:ext uri="{FF2B5EF4-FFF2-40B4-BE49-F238E27FC236}">
                  <a16:creationId xmlns:a16="http://schemas.microsoft.com/office/drawing/2014/main" id="{2BCBD917-EF84-0A68-4723-BE3C02F8437E}"/>
                </a:ext>
              </a:extLst>
            </p:cNvPr>
            <p:cNvSpPr txBox="1"/>
            <p:nvPr/>
          </p:nvSpPr>
          <p:spPr>
            <a:xfrm>
              <a:off x="4882676" y="4941800"/>
              <a:ext cx="380357" cy="276999"/>
            </a:xfrm>
            <a:prstGeom prst="rect">
              <a:avLst/>
            </a:prstGeom>
            <a:noFill/>
            <a:ln>
              <a:noFill/>
            </a:ln>
          </p:spPr>
          <p:txBody>
            <a:bodyPr wrap="square" lIns="0" tIns="0" rIns="0" bIns="0" anchor="t">
              <a:spAutoFit/>
            </a:bodyPr>
            <a:lstStyle/>
            <a:p>
              <a:pPr algn="ctr" rtl="1">
                <a:defRPr lang="en-US"/>
              </a:pPr>
              <a:r>
                <a:rPr lang="ar-SA" b="1" dirty="0">
                  <a:solidFill>
                    <a:srgbClr val="7B90E1"/>
                  </a:solidFill>
                  <a:latin typeface="Alexandria" charset="0"/>
                  <a:cs typeface="Alexandria" charset="0"/>
                </a:rPr>
                <a:t>7</a:t>
              </a:r>
            </a:p>
          </p:txBody>
        </p:sp>
        <p:sp>
          <p:nvSpPr>
            <p:cNvPr id="37" name="TextBox 127">
              <a:extLst>
                <a:ext uri="{FF2B5EF4-FFF2-40B4-BE49-F238E27FC236}">
                  <a16:creationId xmlns:a16="http://schemas.microsoft.com/office/drawing/2014/main" id="{76814FAA-D35D-9684-7DE5-C2DFAA82AE2A}"/>
                </a:ext>
              </a:extLst>
            </p:cNvPr>
            <p:cNvSpPr txBox="1"/>
            <p:nvPr/>
          </p:nvSpPr>
          <p:spPr>
            <a:xfrm>
              <a:off x="2972241" y="4927731"/>
              <a:ext cx="380357" cy="276999"/>
            </a:xfrm>
            <a:prstGeom prst="rect">
              <a:avLst/>
            </a:prstGeom>
            <a:noFill/>
            <a:ln>
              <a:noFill/>
            </a:ln>
          </p:spPr>
          <p:txBody>
            <a:bodyPr wrap="square" lIns="0" tIns="0" rIns="0" bIns="0" anchor="t">
              <a:spAutoFit/>
            </a:bodyPr>
            <a:lstStyle/>
            <a:p>
              <a:pPr algn="ctr" rtl="1">
                <a:defRPr lang="en-US"/>
              </a:pPr>
              <a:r>
                <a:rPr lang="ar-SA" b="1" dirty="0">
                  <a:solidFill>
                    <a:srgbClr val="A16891"/>
                  </a:solidFill>
                  <a:latin typeface="Alexandria" charset="0"/>
                  <a:cs typeface="Alexandria" charset="0"/>
                </a:rPr>
                <a:t>9</a:t>
              </a:r>
            </a:p>
          </p:txBody>
        </p:sp>
        <p:sp>
          <p:nvSpPr>
            <p:cNvPr id="38" name="TextBox 127">
              <a:extLst>
                <a:ext uri="{FF2B5EF4-FFF2-40B4-BE49-F238E27FC236}">
                  <a16:creationId xmlns:a16="http://schemas.microsoft.com/office/drawing/2014/main" id="{73168E21-3426-F8D7-3D15-2AE89CBEE017}"/>
                </a:ext>
              </a:extLst>
            </p:cNvPr>
            <p:cNvSpPr txBox="1"/>
            <p:nvPr/>
          </p:nvSpPr>
          <p:spPr>
            <a:xfrm>
              <a:off x="1096120" y="4925385"/>
              <a:ext cx="380357" cy="276999"/>
            </a:xfrm>
            <a:prstGeom prst="rect">
              <a:avLst/>
            </a:prstGeom>
            <a:noFill/>
            <a:ln>
              <a:noFill/>
            </a:ln>
          </p:spPr>
          <p:txBody>
            <a:bodyPr wrap="square" lIns="0" tIns="0" rIns="0" bIns="0" anchor="t">
              <a:spAutoFit/>
            </a:bodyPr>
            <a:lstStyle/>
            <a:p>
              <a:pPr algn="ctr" rtl="1">
                <a:defRPr lang="en-US"/>
              </a:pPr>
              <a:r>
                <a:rPr lang="ar-SA" b="1" dirty="0">
                  <a:solidFill>
                    <a:srgbClr val="F9886A"/>
                  </a:solidFill>
                  <a:latin typeface="Alexandria" charset="0"/>
                  <a:cs typeface="Alexandria" charset="0"/>
                </a:rPr>
                <a:t>11</a:t>
              </a:r>
            </a:p>
          </p:txBody>
        </p:sp>
      </p:grpSp>
    </p:spTree>
    <p:extLst>
      <p:ext uri="{BB962C8B-B14F-4D97-AF65-F5344CB8AC3E}">
        <p14:creationId xmlns:p14="http://schemas.microsoft.com/office/powerpoint/2010/main" val="4380220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F40C025-2BAC-4F73-1128-5C55688A1D0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8A0AFA08-F514-86B0-B2CF-0214B1AF64D6}"/>
              </a:ext>
            </a:extLst>
          </p:cNvPr>
          <p:cNvSpPr txBox="1"/>
          <p:nvPr/>
        </p:nvSpPr>
        <p:spPr>
          <a:xfrm>
            <a:off x="3151165" y="515824"/>
            <a:ext cx="5880298"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مفهوم اتخاذ القرار</a:t>
            </a:r>
            <a:endParaRPr lang="ar-EG"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5366792E-0E9C-2823-BF71-6432BD1DBAD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AD4FE1FB-35E1-27EB-C6B9-7FE581FE475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4228EFD0-1CF0-474B-4000-15481B24EBC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6CDF8769-EA27-FC98-300D-29234C2A8BE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F0410518-2D73-2A1E-B4CC-E006D139F6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543583DF-CB8B-F542-B1B6-7868637059F5}"/>
              </a:ext>
            </a:extLst>
          </p:cNvPr>
          <p:cNvSpPr txBox="1"/>
          <p:nvPr/>
        </p:nvSpPr>
        <p:spPr>
          <a:xfrm>
            <a:off x="846405" y="2114270"/>
            <a:ext cx="10367504" cy="3744038"/>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ليس ثمة شك في أن لأي كيان بشري سواء كان فردا أو جماعة أو منظمة، أهدافا يتم العمل من أجل تحقيقها وعند التبصر في جزيئات أو مفردات أي مسعى في اتجاه هذه الأهداف نستطيع القطع بالقول أن هذا المسعى لا يعدو أن يكون في واقعه أكثر من مجرد سلسلة متلاحقة من القرارات، التي تختلف في مستواها ونوعياتها حسب الموقف الذي سيتم مواجهته.</a:t>
            </a:r>
          </a:p>
          <a:p>
            <a:pPr algn="justLow">
              <a:lnSpc>
                <a:spcPct val="150000"/>
              </a:lnSpc>
            </a:pPr>
            <a:endParaRPr lang="ar-SA" sz="1600" kern="0" dirty="0">
              <a:solidFill>
                <a:prstClr val="black"/>
              </a:solidFill>
              <a:latin typeface="Alexandria" charset="0"/>
              <a:cs typeface="Alexandria" charset="0"/>
            </a:endParaRPr>
          </a:p>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وهذا ما دفع البعض إلى القول أنه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طالما وجد الإنسان فردا أو جماعة أو منظمة نفسها أمام أي موقف يفرض عليه أن يقدم أي إجابة أو أي ردة فعل نحوه فإنه في واقع الأمر يجد نفسه </a:t>
            </a:r>
            <a:r>
              <a:rPr lang="ar-SA" sz="1600" kern="0" dirty="0">
                <a:solidFill>
                  <a:srgbClr val="00B0F0"/>
                </a:solidFill>
                <a:latin typeface="Alexandria" charset="0"/>
                <a:cs typeface="Alexandria" charset="0"/>
              </a:rPr>
              <a:t>أ</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مام عملية قرار.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وهذا ما دفع بالقول </a:t>
            </a:r>
            <a:r>
              <a:rPr kumimoji="0" lang="ar-SA" sz="1600" i="0" u="none" strike="noStrike" kern="0" cap="none" spc="0" normalizeH="0" baseline="0" noProof="0" dirty="0">
                <a:ln>
                  <a:noFill/>
                </a:ln>
                <a:solidFill>
                  <a:prstClr val="black"/>
                </a:solidFill>
                <a:effectLst/>
                <a:uLnTx/>
                <a:uFillTx/>
                <a:latin typeface="Alexandria" charset="0"/>
                <a:ea typeface="+mn-ea"/>
                <a:cs typeface="Alexandria" charset="0"/>
              </a:rPr>
              <a:t>بأن </a:t>
            </a:r>
            <a:r>
              <a:rPr kumimoji="0" lang="ar-SA" sz="1600" i="0" u="none" strike="noStrike" kern="0" cap="none" spc="0" normalizeH="0" baseline="0" noProof="0" dirty="0">
                <a:ln>
                  <a:noFill/>
                </a:ln>
                <a:effectLst/>
                <a:uLnTx/>
                <a:uFillTx/>
                <a:latin typeface="Alexandria" charset="0"/>
                <a:ea typeface="+mn-ea"/>
                <a:cs typeface="Alexandria" charset="0"/>
              </a:rPr>
              <a:t>عملية اتخاذ القرارات هي جوهر الحياة</a:t>
            </a:r>
            <a:r>
              <a:rPr kumimoji="0" lang="ar-SA" sz="1600" i="0" u="none" strike="noStrike" kern="0" cap="none" spc="0" normalizeH="0" baseline="0" noProof="0" dirty="0">
                <a:ln>
                  <a:noFill/>
                </a:ln>
                <a:solidFill>
                  <a:prstClr val="black"/>
                </a:solidFill>
                <a:effectLst/>
                <a:uLnTx/>
                <a:uFillTx/>
                <a:latin typeface="Alexandria" charset="0"/>
                <a:ea typeface="+mn-ea"/>
                <a:cs typeface="Alexandria" charset="0"/>
              </a:rPr>
              <a:t> برمتها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وعندما تنظر من منظار جزئي على مستوى المنظمة الإدارية يصبح </a:t>
            </a:r>
            <a:r>
              <a:rPr kumimoji="0" lang="ar-SA" sz="1600" b="1" i="0" u="none" strike="noStrike" kern="0" cap="none" spc="0" normalizeH="0" baseline="0" noProof="0" dirty="0">
                <a:ln>
                  <a:noFill/>
                </a:ln>
                <a:effectLst/>
                <a:uLnTx/>
                <a:uFillTx/>
                <a:latin typeface="Alexandria" charset="0"/>
                <a:ea typeface="+mn-ea"/>
                <a:cs typeface="Alexandria" charset="0"/>
              </a:rPr>
              <a:t>القرار الإداري جوهر الحياة العملية وجوهر العملية الإدارية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كمصطلح يعبر عن الإطار المنظم للحياة الإدارية المطلوبة.</a:t>
            </a:r>
          </a:p>
        </p:txBody>
      </p:sp>
    </p:spTree>
    <p:extLst>
      <p:ext uri="{BB962C8B-B14F-4D97-AF65-F5344CB8AC3E}">
        <p14:creationId xmlns:p14="http://schemas.microsoft.com/office/powerpoint/2010/main" val="28013134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F40C025-2BAC-4F73-1128-5C55688A1D0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8A0AFA08-F514-86B0-B2CF-0214B1AF64D6}"/>
              </a:ext>
            </a:extLst>
          </p:cNvPr>
          <p:cNvSpPr txBox="1"/>
          <p:nvPr/>
        </p:nvSpPr>
        <p:spPr>
          <a:xfrm>
            <a:off x="3151165" y="515824"/>
            <a:ext cx="5880298"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مفهوم اتخاذ القرار</a:t>
            </a:r>
            <a:endParaRPr lang="ar-EG"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5366792E-0E9C-2823-BF71-6432BD1DBAD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AD4FE1FB-35E1-27EB-C6B9-7FE581FE475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4228EFD0-1CF0-474B-4000-15481B24EBC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6CDF8769-EA27-FC98-300D-29234C2A8BE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F0410518-2D73-2A1E-B4CC-E006D139F6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543583DF-CB8B-F542-B1B6-7868637059F5}"/>
              </a:ext>
            </a:extLst>
          </p:cNvPr>
          <p:cNvSpPr txBox="1"/>
          <p:nvPr/>
        </p:nvSpPr>
        <p:spPr>
          <a:xfrm>
            <a:off x="846405" y="2508166"/>
            <a:ext cx="10367504" cy="3250762"/>
          </a:xfrm>
          <a:prstGeom prst="rect">
            <a:avLst/>
          </a:prstGeom>
          <a:noFill/>
        </p:spPr>
        <p:txBody>
          <a:bodyPr wrap="square" rtlCol="1">
            <a:spAutoFit/>
          </a:bodyPr>
          <a:lstStyle/>
          <a:p>
            <a:pPr algn="justLow">
              <a:lnSpc>
                <a:spcPct val="150000"/>
              </a:lnSpc>
            </a:pPr>
            <a:r>
              <a:rPr lang="ar-SA" sz="1600" kern="0" dirty="0">
                <a:solidFill>
                  <a:prstClr val="black"/>
                </a:solidFill>
                <a:latin typeface="Alexandria" charset="0"/>
                <a:cs typeface="Alexandria" charset="0"/>
              </a:rPr>
              <a:t>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اتفقت التعريفات المتعددة للقرار على أنه بوجه عام هو </a:t>
            </a:r>
            <a:r>
              <a:rPr kumimoji="0" lang="ar-SA" sz="1600" i="0" u="none" strike="noStrike" kern="0" cap="none" spc="0" normalizeH="0" baseline="0" noProof="0" dirty="0">
                <a:ln>
                  <a:noFill/>
                </a:ln>
                <a:solidFill>
                  <a:srgbClr val="00B0F0"/>
                </a:solidFill>
                <a:effectLst/>
                <a:uLnTx/>
                <a:uFillTx/>
                <a:latin typeface="Alexandria" charset="0"/>
                <a:ea typeface="+mn-ea"/>
                <a:cs typeface="Alexandria" charset="0"/>
              </a:rPr>
              <a:t>اختيار أو تقرير لموقف معين، وفي الإدارة فإن الشخص في موقع المسؤولية يكون موجهاً وبصفة مستمرة بهذا الاختيار، في تخطيط وتنظيم وتنسيق العمل، وفي توجيه العاملين ومتابعة وتقويم الأداء</a:t>
            </a:r>
            <a:r>
              <a:rPr lang="ar-SA" sz="1600" kern="0" dirty="0">
                <a:solidFill>
                  <a:prstClr val="black"/>
                </a:solidFill>
                <a:latin typeface="Alexandria" charset="0"/>
                <a:cs typeface="Alexandria" charset="0"/>
              </a:rPr>
              <a:t>.</a:t>
            </a:r>
          </a:p>
          <a:p>
            <a:pPr algn="justLow">
              <a:lnSpc>
                <a:spcPct val="200000"/>
              </a:lnSpc>
            </a:pP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وهذا يستلزم بدوره:</a:t>
            </a:r>
          </a:p>
          <a:p>
            <a:pPr marL="342900" indent="-342900" algn="justLow">
              <a:lnSpc>
                <a:spcPct val="200000"/>
              </a:lnSpc>
              <a:buFont typeface="+mj-lt"/>
              <a:buAutoNum type="arabicPeriod"/>
            </a:pPr>
            <a:r>
              <a:rPr kumimoji="0" lang="ar-SA" sz="1600" i="0" u="none" strike="noStrike" kern="0" cap="none" spc="0" normalizeH="0" baseline="0" noProof="0" dirty="0">
                <a:ln>
                  <a:noFill/>
                </a:ln>
                <a:effectLst/>
                <a:uLnTx/>
                <a:uFillTx/>
                <a:latin typeface="Alexandria" charset="0"/>
                <a:ea typeface="+mn-ea"/>
                <a:cs typeface="Alexandria" charset="0"/>
              </a:rPr>
              <a:t> وجود مشكلة أو موقف معين.</a:t>
            </a:r>
          </a:p>
          <a:p>
            <a:pPr marL="342900" indent="-342900" algn="justLow">
              <a:lnSpc>
                <a:spcPct val="150000"/>
              </a:lnSpc>
              <a:buFont typeface="+mj-lt"/>
              <a:buAutoNum type="arabicPeriod"/>
            </a:pPr>
            <a:r>
              <a:rPr kumimoji="0" lang="ar-SA" sz="1600" i="0" u="none" strike="noStrike" kern="0" cap="none" spc="0" normalizeH="0" baseline="0" noProof="0" dirty="0">
                <a:ln>
                  <a:noFill/>
                </a:ln>
                <a:effectLst/>
                <a:uLnTx/>
                <a:uFillTx/>
                <a:latin typeface="Alexandria" charset="0"/>
                <a:ea typeface="+mn-ea"/>
                <a:cs typeface="Alexandria" charset="0"/>
              </a:rPr>
              <a:t>توفر أكثر من بديل متاح يمكن سلوكه إزاء تلك المشكلة أو الموقف.</a:t>
            </a:r>
          </a:p>
          <a:p>
            <a:pPr marL="342900" indent="-342900" algn="justLow">
              <a:lnSpc>
                <a:spcPct val="150000"/>
              </a:lnSpc>
              <a:buFont typeface="+mj-lt"/>
              <a:buAutoNum type="arabicPeriod"/>
            </a:pPr>
            <a:r>
              <a:rPr kumimoji="0" lang="ar-SA" sz="1600" i="0" u="none" strike="noStrike" kern="0" cap="none" spc="0" normalizeH="0" baseline="0" noProof="0" dirty="0">
                <a:ln>
                  <a:noFill/>
                </a:ln>
                <a:effectLst/>
                <a:uLnTx/>
                <a:uFillTx/>
                <a:latin typeface="Alexandria" charset="0"/>
                <a:ea typeface="+mn-ea"/>
                <a:cs typeface="Alexandria" charset="0"/>
              </a:rPr>
              <a:t>توفر سلطة وقدرة ورغبة من جانب متخذ القرار للاستجابة لتلك المشكلة أو الموقف.</a:t>
            </a:r>
          </a:p>
          <a:p>
            <a:pPr marL="342900" indent="-342900" algn="justLow">
              <a:lnSpc>
                <a:spcPct val="150000"/>
              </a:lnSpc>
              <a:buFont typeface="+mj-lt"/>
              <a:buAutoNum type="arabicPeriod"/>
            </a:pPr>
            <a:r>
              <a:rPr kumimoji="0" lang="ar-SA" sz="1600" i="0" u="none" strike="noStrike" kern="0" cap="none" spc="0" normalizeH="0" baseline="0" noProof="0" dirty="0">
                <a:ln>
                  <a:noFill/>
                </a:ln>
                <a:effectLst/>
                <a:uLnTx/>
                <a:uFillTx/>
                <a:latin typeface="Alexandria" charset="0"/>
                <a:ea typeface="+mn-ea"/>
                <a:cs typeface="Alexandria" charset="0"/>
              </a:rPr>
              <a:t>وجود أنشطة مساعدة تساعد على الاختيار.</a:t>
            </a:r>
            <a:endParaRPr lang="ar-SA" dirty="0"/>
          </a:p>
        </p:txBody>
      </p:sp>
      <p:sp>
        <p:nvSpPr>
          <p:cNvPr id="10" name="Round Diagonal Corner Rectangle 17">
            <a:extLst>
              <a:ext uri="{FF2B5EF4-FFF2-40B4-BE49-F238E27FC236}">
                <a16:creationId xmlns:a16="http://schemas.microsoft.com/office/drawing/2014/main" id="{B038907E-BD53-90D9-1B9B-7AFBE10281AD}"/>
              </a:ext>
            </a:extLst>
          </p:cNvPr>
          <p:cNvSpPr/>
          <p:nvPr/>
        </p:nvSpPr>
        <p:spPr>
          <a:xfrm>
            <a:off x="9137508" y="2013045"/>
            <a:ext cx="1974491"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تعريف القرار</a:t>
            </a:r>
          </a:p>
        </p:txBody>
      </p:sp>
    </p:spTree>
    <p:extLst>
      <p:ext uri="{BB962C8B-B14F-4D97-AF65-F5344CB8AC3E}">
        <p14:creationId xmlns:p14="http://schemas.microsoft.com/office/powerpoint/2010/main" val="22192412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68FC95-B5DA-F76C-BCEE-9ED0BB34158E}"/>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Rectangle 17">
            <a:extLst>
              <a:ext uri="{FF2B5EF4-FFF2-40B4-BE49-F238E27FC236}">
                <a16:creationId xmlns:a16="http://schemas.microsoft.com/office/drawing/2014/main" id="{D7966C73-9156-5989-1ED6-3D7E35FF5045}"/>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4" name="TextBox 18">
            <a:extLst>
              <a:ext uri="{FF2B5EF4-FFF2-40B4-BE49-F238E27FC236}">
                <a16:creationId xmlns:a16="http://schemas.microsoft.com/office/drawing/2014/main" id="{D481CCE7-E4FB-1A0B-DC32-2D827D2E8DB2}"/>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22">
            <a:extLst>
              <a:ext uri="{FF2B5EF4-FFF2-40B4-BE49-F238E27FC236}">
                <a16:creationId xmlns:a16="http://schemas.microsoft.com/office/drawing/2014/main" id="{41498F75-916B-AC42-1A8A-700ACCAFF8CB}"/>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Rectangle 28">
            <a:extLst>
              <a:ext uri="{FF2B5EF4-FFF2-40B4-BE49-F238E27FC236}">
                <a16:creationId xmlns:a16="http://schemas.microsoft.com/office/drawing/2014/main" id="{3477E6C1-35F7-3647-45A3-3AA978C0A3F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2">
            <a:extLst>
              <a:ext uri="{FF2B5EF4-FFF2-40B4-BE49-F238E27FC236}">
                <a16:creationId xmlns:a16="http://schemas.microsoft.com/office/drawing/2014/main" id="{958EB12F-DAAE-F1CB-BBD9-043C93D33196}"/>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6CA52321-B16F-74EB-C8E3-A4DF0E7E55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16">
            <a:extLst>
              <a:ext uri="{FF2B5EF4-FFF2-40B4-BE49-F238E27FC236}">
                <a16:creationId xmlns:a16="http://schemas.microsoft.com/office/drawing/2014/main" id="{44A98B8C-D20D-B966-6F29-CDA7B3398DF4}"/>
              </a:ext>
            </a:extLst>
          </p:cNvPr>
          <p:cNvSpPr txBox="1"/>
          <p:nvPr/>
        </p:nvSpPr>
        <p:spPr>
          <a:xfrm>
            <a:off x="1531587" y="2864161"/>
            <a:ext cx="3363971" cy="963597"/>
          </a:xfrm>
          <a:prstGeom prst="rect">
            <a:avLst/>
          </a:prstGeom>
          <a:noFill/>
        </p:spPr>
        <p:txBody>
          <a:bodyPr wrap="square" rtlCol="0">
            <a:spAutoFit/>
          </a:bodyPr>
          <a:lstStyle/>
          <a:p>
            <a:pPr algn="ctr" rtl="0">
              <a:lnSpc>
                <a:spcPct val="150000"/>
              </a:lnSpc>
            </a:pPr>
            <a:r>
              <a:rPr lang="ar-EG" sz="2000" b="1" dirty="0">
                <a:solidFill>
                  <a:srgbClr val="00B0F0"/>
                </a:solidFill>
                <a:latin typeface="Alexandria" pitchFamily="2" charset="-78"/>
                <a:cs typeface="Alexandria" pitchFamily="2" charset="-78"/>
              </a:rPr>
              <a:t>عملية اتخاذ القرارات الإدارية</a:t>
            </a:r>
          </a:p>
        </p:txBody>
      </p:sp>
      <p:pic>
        <p:nvPicPr>
          <p:cNvPr id="12" name="صورة 11">
            <a:extLst>
              <a:ext uri="{FF2B5EF4-FFF2-40B4-BE49-F238E27FC236}">
                <a16:creationId xmlns:a16="http://schemas.microsoft.com/office/drawing/2014/main" id="{BCD257E1-C0EC-AD43-AFB2-A0204007F37E}"/>
              </a:ext>
            </a:extLst>
          </p:cNvPr>
          <p:cNvPicPr>
            <a:picLocks noChangeAspect="1"/>
          </p:cNvPicPr>
          <p:nvPr/>
        </p:nvPicPr>
        <p:blipFill rotWithShape="1">
          <a:blip r:embed="rId3">
            <a:extLst>
              <a:ext uri="{28A0092B-C50C-407E-A947-70E740481C1C}">
                <a14:useLocalDpi xmlns:a14="http://schemas.microsoft.com/office/drawing/2010/main" val="0"/>
              </a:ext>
            </a:extLst>
          </a:blip>
          <a:srcRect t="6745" b="8559"/>
          <a:stretch/>
        </p:blipFill>
        <p:spPr>
          <a:xfrm>
            <a:off x="6151853" y="2231503"/>
            <a:ext cx="5895345" cy="3328753"/>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17902083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F40C025-2BAC-4F73-1128-5C55688A1D0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8A0AFA08-F514-86B0-B2CF-0214B1AF64D6}"/>
              </a:ext>
            </a:extLst>
          </p:cNvPr>
          <p:cNvSpPr txBox="1"/>
          <p:nvPr/>
        </p:nvSpPr>
        <p:spPr>
          <a:xfrm>
            <a:off x="3151165" y="515824"/>
            <a:ext cx="5880298"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الفرق بين عملية صنع القرار واتخاذ القرار</a:t>
            </a:r>
            <a:endParaRPr lang="ar-EG"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5366792E-0E9C-2823-BF71-6432BD1DBAD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AD4FE1FB-35E1-27EB-C6B9-7FE581FE475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4228EFD0-1CF0-474B-4000-15481B24EBC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6CDF8769-EA27-FC98-300D-29234C2A8BE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F0410518-2D73-2A1E-B4CC-E006D139F6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مربع نص 9">
            <a:extLst>
              <a:ext uri="{FF2B5EF4-FFF2-40B4-BE49-F238E27FC236}">
                <a16:creationId xmlns:a16="http://schemas.microsoft.com/office/drawing/2014/main" id="{5C821EEF-35C1-50D9-A66D-FBD5DDBDF20C}"/>
              </a:ext>
            </a:extLst>
          </p:cNvPr>
          <p:cNvSpPr txBox="1"/>
          <p:nvPr/>
        </p:nvSpPr>
        <p:spPr>
          <a:xfrm>
            <a:off x="846405" y="2664124"/>
            <a:ext cx="10367504" cy="789383"/>
          </a:xfrm>
          <a:prstGeom prst="rect">
            <a:avLst/>
          </a:prstGeom>
          <a:noFill/>
        </p:spPr>
        <p:txBody>
          <a:bodyPr wrap="square" rtlCol="1">
            <a:spAutoFit/>
          </a:bodyPr>
          <a:lstStyle/>
          <a:p>
            <a:pPr algn="justLow">
              <a:lnSpc>
                <a:spcPct val="150000"/>
              </a:lnSpc>
            </a:pPr>
            <a:r>
              <a:rPr kumimoji="0" lang="ar-SA" sz="1600" i="0" u="none" strike="noStrike" kern="0" cap="none" spc="0" normalizeH="0" baseline="0" noProof="0" dirty="0">
                <a:ln>
                  <a:noFill/>
                </a:ln>
                <a:solidFill>
                  <a:prstClr val="black"/>
                </a:solidFill>
                <a:effectLst/>
                <a:uLnTx/>
                <a:uFillTx/>
                <a:latin typeface="Alexandria" charset="0"/>
                <a:ea typeface="+mn-ea"/>
                <a:cs typeface="Alexandria" charset="0"/>
              </a:rPr>
              <a:t>    صناعة القرار وهي </a:t>
            </a:r>
            <a:r>
              <a:rPr kumimoji="0" lang="ar-SA" sz="1600" b="1" i="0" u="none" strike="noStrike" kern="0" cap="none" spc="0" normalizeH="0" baseline="0" noProof="0" dirty="0">
                <a:ln>
                  <a:noFill/>
                </a:ln>
                <a:effectLst/>
                <a:uLnTx/>
                <a:uFillTx/>
                <a:latin typeface="Alexandria" charset="0"/>
                <a:ea typeface="+mn-ea"/>
                <a:cs typeface="Alexandria" charset="0"/>
              </a:rPr>
              <a:t>عبارة عن عملية طرح بدائل أو حلول محتملة </a:t>
            </a:r>
            <a:r>
              <a:rPr kumimoji="0" lang="ar-SA" sz="1600" b="1" i="0" u="none" strike="noStrike" kern="0" cap="none" spc="0" normalizeH="0" baseline="0" noProof="0">
                <a:ln>
                  <a:noFill/>
                </a:ln>
                <a:effectLst/>
                <a:uLnTx/>
                <a:uFillTx/>
                <a:latin typeface="Alexandria" charset="0"/>
                <a:ea typeface="+mn-ea"/>
                <a:cs typeface="Alexandria" charset="0"/>
              </a:rPr>
              <a:t>ومناقشتها لحل </a:t>
            </a:r>
            <a:r>
              <a:rPr kumimoji="0" lang="ar-SA" sz="1600" b="1" i="0" u="none" strike="noStrike" kern="0" cap="none" spc="0" normalizeH="0" baseline="0" noProof="0" dirty="0">
                <a:ln>
                  <a:noFill/>
                </a:ln>
                <a:effectLst/>
                <a:uLnTx/>
                <a:uFillTx/>
                <a:latin typeface="Alexandria" charset="0"/>
                <a:ea typeface="+mn-ea"/>
                <a:cs typeface="Alexandria" charset="0"/>
              </a:rPr>
              <a:t>المشكلة موضوع البحث أو الدراسة.</a:t>
            </a:r>
          </a:p>
        </p:txBody>
      </p:sp>
      <p:sp>
        <p:nvSpPr>
          <p:cNvPr id="11" name="Round Diagonal Corner Rectangle 17">
            <a:extLst>
              <a:ext uri="{FF2B5EF4-FFF2-40B4-BE49-F238E27FC236}">
                <a16:creationId xmlns:a16="http://schemas.microsoft.com/office/drawing/2014/main" id="{D873C6C8-35A3-23EE-D811-237C0144FE33}"/>
              </a:ext>
            </a:extLst>
          </p:cNvPr>
          <p:cNvSpPr/>
          <p:nvPr/>
        </p:nvSpPr>
        <p:spPr>
          <a:xfrm>
            <a:off x="9149156" y="2005502"/>
            <a:ext cx="1974491"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صناعة القرار </a:t>
            </a:r>
          </a:p>
        </p:txBody>
      </p:sp>
      <p:sp>
        <p:nvSpPr>
          <p:cNvPr id="12" name="مربع نص 11">
            <a:extLst>
              <a:ext uri="{FF2B5EF4-FFF2-40B4-BE49-F238E27FC236}">
                <a16:creationId xmlns:a16="http://schemas.microsoft.com/office/drawing/2014/main" id="{564D9EBD-E848-FC1B-D9BE-2CF5FC6B2E78}"/>
              </a:ext>
            </a:extLst>
          </p:cNvPr>
          <p:cNvSpPr txBox="1"/>
          <p:nvPr/>
        </p:nvSpPr>
        <p:spPr>
          <a:xfrm>
            <a:off x="846405" y="4415618"/>
            <a:ext cx="10367504" cy="1158715"/>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600" i="0" u="none" strike="noStrike" kern="0" cap="none" spc="0" normalizeH="0" baseline="0" noProof="0" dirty="0">
                <a:ln>
                  <a:noFill/>
                </a:ln>
                <a:solidFill>
                  <a:prstClr val="black"/>
                </a:solidFill>
                <a:effectLst/>
                <a:uLnTx/>
                <a:uFillTx/>
                <a:latin typeface="Alexandria" charset="0"/>
                <a:ea typeface="+mn-ea"/>
                <a:cs typeface="Alexandria" charset="0"/>
              </a:rPr>
              <a:t>إن عملية صنع القرار تعتبر حجر الأساس في إصدار القرارات المناسبة والناجحة وهي عملية يقوم بها أخصائيون في هذا المجال يعتمدون في عملية الصنع هذه الأسلوب العلمي وتكون لهم دراية تامة في موضوع القرار وتجري هذه العملية وفق المراحل</a:t>
            </a:r>
            <a:r>
              <a:rPr lang="ar-SA" sz="1600" kern="0" dirty="0">
                <a:solidFill>
                  <a:prstClr val="black"/>
                </a:solidFill>
                <a:latin typeface="Alexandria" charset="0"/>
                <a:cs typeface="Alexandria" charset="0"/>
              </a:rPr>
              <a:t> </a:t>
            </a:r>
            <a:r>
              <a:rPr kumimoji="0" lang="ar-SA" sz="1600" i="0" u="none" strike="noStrike" kern="0" cap="none" spc="0" normalizeH="0" baseline="0" noProof="0" dirty="0">
                <a:ln>
                  <a:noFill/>
                </a:ln>
                <a:solidFill>
                  <a:prstClr val="black"/>
                </a:solidFill>
                <a:effectLst/>
                <a:uLnTx/>
                <a:uFillTx/>
                <a:latin typeface="Alexandria" charset="0"/>
                <a:ea typeface="+mn-ea"/>
                <a:cs typeface="Alexandria" charset="0"/>
              </a:rPr>
              <a:t>التالية:</a:t>
            </a: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p:txBody>
      </p:sp>
      <p:sp>
        <p:nvSpPr>
          <p:cNvPr id="13" name="Round Diagonal Corner Rectangle 17">
            <a:extLst>
              <a:ext uri="{FF2B5EF4-FFF2-40B4-BE49-F238E27FC236}">
                <a16:creationId xmlns:a16="http://schemas.microsoft.com/office/drawing/2014/main" id="{F236F244-43A5-0A3A-9CD9-F004B0709FE6}"/>
              </a:ext>
            </a:extLst>
          </p:cNvPr>
          <p:cNvSpPr/>
          <p:nvPr/>
        </p:nvSpPr>
        <p:spPr>
          <a:xfrm>
            <a:off x="6508966" y="3844640"/>
            <a:ext cx="4614681"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عملية صنع القرار </a:t>
            </a:r>
            <a:r>
              <a:rPr lang="en-US" sz="1600" dirty="0">
                <a:solidFill>
                  <a:schemeClr val="bg1"/>
                </a:solidFill>
                <a:latin typeface="Alexandria" charset="0"/>
                <a:cs typeface="Alexandria" charset="0"/>
              </a:rPr>
              <a:t>Decision Making Process </a:t>
            </a:r>
            <a:endParaRPr lang="ar-SA" sz="1600" dirty="0">
              <a:solidFill>
                <a:schemeClr val="bg1"/>
              </a:solidFill>
              <a:latin typeface="Alexandria" charset="0"/>
              <a:cs typeface="Alexandria" charset="0"/>
            </a:endParaRPr>
          </a:p>
        </p:txBody>
      </p:sp>
    </p:spTree>
    <p:extLst>
      <p:ext uri="{BB962C8B-B14F-4D97-AF65-F5344CB8AC3E}">
        <p14:creationId xmlns:p14="http://schemas.microsoft.com/office/powerpoint/2010/main" val="19204270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F40C025-2BAC-4F73-1128-5C55688A1D0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8A0AFA08-F514-86B0-B2CF-0214B1AF64D6}"/>
              </a:ext>
            </a:extLst>
          </p:cNvPr>
          <p:cNvSpPr txBox="1"/>
          <p:nvPr/>
        </p:nvSpPr>
        <p:spPr>
          <a:xfrm>
            <a:off x="3151165" y="515824"/>
            <a:ext cx="5880298"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الفرق بين عملية صنع القرار واتخاذ القرار</a:t>
            </a:r>
          </a:p>
        </p:txBody>
      </p:sp>
      <p:sp>
        <p:nvSpPr>
          <p:cNvPr id="4" name="Rectangle 4">
            <a:extLst>
              <a:ext uri="{FF2B5EF4-FFF2-40B4-BE49-F238E27FC236}">
                <a16:creationId xmlns:a16="http://schemas.microsoft.com/office/drawing/2014/main" id="{5366792E-0E9C-2823-BF71-6432BD1DBAD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AD4FE1FB-35E1-27EB-C6B9-7FE581FE475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4228EFD0-1CF0-474B-4000-15481B24EBC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6CDF8769-EA27-FC98-300D-29234C2A8BE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F0410518-2D73-2A1E-B4CC-E006D139F6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0" name="مجموعة 9">
            <a:extLst>
              <a:ext uri="{FF2B5EF4-FFF2-40B4-BE49-F238E27FC236}">
                <a16:creationId xmlns:a16="http://schemas.microsoft.com/office/drawing/2014/main" id="{DBA8B8E6-1443-99FE-5A60-7F7FACDCC31C}"/>
              </a:ext>
            </a:extLst>
          </p:cNvPr>
          <p:cNvGrpSpPr/>
          <p:nvPr/>
        </p:nvGrpSpPr>
        <p:grpSpPr>
          <a:xfrm>
            <a:off x="1490996" y="2441585"/>
            <a:ext cx="9802135" cy="3466465"/>
            <a:chOff x="3768015" y="1714577"/>
            <a:chExt cx="10045251" cy="4544458"/>
          </a:xfrm>
          <a:solidFill>
            <a:srgbClr val="FEEFCF"/>
          </a:solidFill>
        </p:grpSpPr>
        <p:sp>
          <p:nvSpPr>
            <p:cNvPr id="11" name="Rectangle: Rounded Corners 217">
              <a:extLst>
                <a:ext uri="{FF2B5EF4-FFF2-40B4-BE49-F238E27FC236}">
                  <a16:creationId xmlns:a16="http://schemas.microsoft.com/office/drawing/2014/main" id="{B57E1B86-A72D-8498-C6ED-DDB57DE3DB57}"/>
                </a:ext>
              </a:extLst>
            </p:cNvPr>
            <p:cNvSpPr/>
            <p:nvPr/>
          </p:nvSpPr>
          <p:spPr>
            <a:xfrm>
              <a:off x="11552892" y="2299644"/>
              <a:ext cx="2071670" cy="1568598"/>
            </a:xfrm>
            <a:prstGeom prst="roundRect">
              <a:avLst/>
            </a:prstGeom>
            <a:grpFill/>
            <a:ln w="12700" cap="flat" cmpd="sng" algn="ctr">
              <a:solidFill>
                <a:srgbClr val="D56F61"/>
              </a:solidFill>
              <a:prstDash val="solid"/>
            </a:ln>
            <a:effectLst/>
          </p:spPr>
          <p:txBody>
            <a:bodyPr lIns="54864" tIns="86400" rIns="54864" bIns="86400"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500" b="0" i="0" u="none" strike="noStrike" kern="1200" cap="none" spc="0" normalizeH="0" baseline="0" noProof="0" dirty="0">
                  <a:ln>
                    <a:noFill/>
                  </a:ln>
                  <a:solidFill>
                    <a:prstClr val="black"/>
                  </a:solidFill>
                  <a:effectLst/>
                  <a:uLnTx/>
                  <a:uFillTx/>
                  <a:latin typeface="Alexandria" charset="0"/>
                  <a:ea typeface="+mn-ea"/>
                  <a:cs typeface="Alexandria" charset="0"/>
                </a:rPr>
                <a:t>توضيح الأمر الذي يجب أن يصدر قرار فيه وبيان ضرورة إصدار مثل هذا القرار.</a:t>
              </a:r>
            </a:p>
          </p:txBody>
        </p:sp>
        <p:sp>
          <p:nvSpPr>
            <p:cNvPr id="12" name="Oval 218">
              <a:extLst>
                <a:ext uri="{FF2B5EF4-FFF2-40B4-BE49-F238E27FC236}">
                  <a16:creationId xmlns:a16="http://schemas.microsoft.com/office/drawing/2014/main" id="{8279D53D-5FD7-B999-3B6A-59C7F68BEE7A}"/>
                </a:ext>
              </a:extLst>
            </p:cNvPr>
            <p:cNvSpPr/>
            <p:nvPr/>
          </p:nvSpPr>
          <p:spPr>
            <a:xfrm>
              <a:off x="13033719" y="1714577"/>
              <a:ext cx="779546" cy="727750"/>
            </a:xfrm>
            <a:prstGeom prst="ellipse">
              <a:avLst/>
            </a:prstGeom>
            <a:solidFill>
              <a:srgbClr val="203E5F"/>
            </a:solidFill>
            <a:ln w="25400" cap="flat" cmpd="sng" algn="ctr">
              <a:noFill/>
              <a:prstDash val="solid"/>
            </a:ln>
            <a:effectLst/>
          </p:spPr>
          <p:txBody>
            <a:bodyPr rtlCol="0" anchor="ctr"/>
            <a:lstStyle/>
            <a:p>
              <a:pPr algn="ctr">
                <a:buClr>
                  <a:srgbClr val="000000"/>
                </a:buClr>
                <a:buFont typeface="Arial"/>
                <a:buNone/>
                <a:defRPr/>
              </a:pPr>
              <a:r>
                <a:rPr lang="en-GB" sz="1600" b="1" kern="0" dirty="0">
                  <a:solidFill>
                    <a:srgbClr val="E7E6E6"/>
                  </a:solidFill>
                  <a:latin typeface="Alexandria" pitchFamily="2" charset="-78"/>
                  <a:cs typeface="Alexandria" pitchFamily="2" charset="-78"/>
                  <a:sym typeface="Arial"/>
                </a:rPr>
                <a:t>1</a:t>
              </a:r>
            </a:p>
          </p:txBody>
        </p:sp>
        <p:sp>
          <p:nvSpPr>
            <p:cNvPr id="13" name="Rectangle: Rounded Corners 217">
              <a:extLst>
                <a:ext uri="{FF2B5EF4-FFF2-40B4-BE49-F238E27FC236}">
                  <a16:creationId xmlns:a16="http://schemas.microsoft.com/office/drawing/2014/main" id="{0A6E4A27-8267-6331-3086-CC58D10C2172}"/>
                </a:ext>
              </a:extLst>
            </p:cNvPr>
            <p:cNvSpPr/>
            <p:nvPr/>
          </p:nvSpPr>
          <p:spPr>
            <a:xfrm>
              <a:off x="8960697" y="2299644"/>
              <a:ext cx="2071670" cy="1568598"/>
            </a:xfrm>
            <a:prstGeom prst="roundRect">
              <a:avLst/>
            </a:prstGeom>
            <a:grpFill/>
            <a:ln w="12700" cap="flat" cmpd="sng" algn="ctr">
              <a:solidFill>
                <a:srgbClr val="D56F61"/>
              </a:solidFill>
              <a:prstDash val="solid"/>
            </a:ln>
            <a:effectLst/>
          </p:spPr>
          <p:txBody>
            <a:bodyPr lIns="54864" tIns="86400" rIns="54864" bIns="86400"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500" b="0" i="0" u="none" strike="noStrike" kern="1200" cap="none" spc="0" normalizeH="0" baseline="0" noProof="0" dirty="0">
                  <a:ln>
                    <a:noFill/>
                  </a:ln>
                  <a:solidFill>
                    <a:prstClr val="black"/>
                  </a:solidFill>
                  <a:effectLst/>
                  <a:uLnTx/>
                  <a:uFillTx/>
                  <a:latin typeface="Alexandria" charset="0"/>
                  <a:ea typeface="+mn-ea"/>
                  <a:cs typeface="Alexandria" charset="0"/>
                </a:rPr>
                <a:t>تحديد وتعريف الهدف المراد الوصول إليه من وراء القرار.</a:t>
              </a:r>
            </a:p>
          </p:txBody>
        </p:sp>
        <p:sp>
          <p:nvSpPr>
            <p:cNvPr id="14" name="Oval 218">
              <a:extLst>
                <a:ext uri="{FF2B5EF4-FFF2-40B4-BE49-F238E27FC236}">
                  <a16:creationId xmlns:a16="http://schemas.microsoft.com/office/drawing/2014/main" id="{D3A04169-9483-E8C2-8C60-E578CF8273C9}"/>
                </a:ext>
              </a:extLst>
            </p:cNvPr>
            <p:cNvSpPr/>
            <p:nvPr/>
          </p:nvSpPr>
          <p:spPr>
            <a:xfrm>
              <a:off x="10441524" y="1714577"/>
              <a:ext cx="779546" cy="727750"/>
            </a:xfrm>
            <a:prstGeom prst="ellipse">
              <a:avLst/>
            </a:prstGeom>
            <a:solidFill>
              <a:srgbClr val="203E5F"/>
            </a:solidFill>
            <a:ln w="25400" cap="flat" cmpd="sng" algn="ctr">
              <a:noFill/>
              <a:prstDash val="solid"/>
            </a:ln>
            <a:effectLst/>
          </p:spPr>
          <p:txBody>
            <a:bodyPr rtlCol="0" anchor="ctr"/>
            <a:lstStyle/>
            <a:p>
              <a:pPr algn="ctr">
                <a:buClr>
                  <a:srgbClr val="000000"/>
                </a:buClr>
                <a:buFont typeface="Arial"/>
                <a:buNone/>
                <a:defRPr/>
              </a:pPr>
              <a:r>
                <a:rPr lang="en-US" sz="1600" b="1" kern="0" dirty="0">
                  <a:solidFill>
                    <a:srgbClr val="E7E6E6"/>
                  </a:solidFill>
                  <a:latin typeface="Alexandria" pitchFamily="2" charset="-78"/>
                  <a:cs typeface="Alexandria" pitchFamily="2" charset="-78"/>
                  <a:sym typeface="Arial"/>
                </a:rPr>
                <a:t>2</a:t>
              </a:r>
              <a:endParaRPr lang="en-GB" sz="1600" b="1" kern="0" dirty="0">
                <a:solidFill>
                  <a:srgbClr val="E7E6E6"/>
                </a:solidFill>
                <a:latin typeface="Alexandria" pitchFamily="2" charset="-78"/>
                <a:cs typeface="Alexandria" pitchFamily="2" charset="-78"/>
                <a:sym typeface="Arial"/>
              </a:endParaRPr>
            </a:p>
          </p:txBody>
        </p:sp>
        <p:sp>
          <p:nvSpPr>
            <p:cNvPr id="15" name="Rectangle: Rounded Corners 217">
              <a:extLst>
                <a:ext uri="{FF2B5EF4-FFF2-40B4-BE49-F238E27FC236}">
                  <a16:creationId xmlns:a16="http://schemas.microsoft.com/office/drawing/2014/main" id="{8D21FAD8-DDC3-F269-0321-C083AA55A1A4}"/>
                </a:ext>
              </a:extLst>
            </p:cNvPr>
            <p:cNvSpPr/>
            <p:nvPr/>
          </p:nvSpPr>
          <p:spPr>
            <a:xfrm>
              <a:off x="6376564" y="2277264"/>
              <a:ext cx="2071670" cy="1604399"/>
            </a:xfrm>
            <a:prstGeom prst="roundRect">
              <a:avLst/>
            </a:prstGeom>
            <a:grpFill/>
            <a:ln w="12700" cap="flat" cmpd="sng" algn="ctr">
              <a:solidFill>
                <a:srgbClr val="D56F61"/>
              </a:solidFill>
              <a:prstDash val="solid"/>
            </a:ln>
            <a:effectLst/>
          </p:spPr>
          <p:txBody>
            <a:bodyPr lIns="54864" tIns="86400" rIns="54864" bIns="86400"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500" i="0" u="none" strike="noStrike" kern="1200" cap="none" spc="0" normalizeH="0" baseline="0" noProof="0" dirty="0">
                  <a:ln>
                    <a:noFill/>
                  </a:ln>
                  <a:solidFill>
                    <a:prstClr val="black"/>
                  </a:solidFill>
                  <a:effectLst/>
                  <a:uLnTx/>
                  <a:uFillTx/>
                  <a:latin typeface="Alexandria" charset="0"/>
                  <a:ea typeface="+mn-ea"/>
                  <a:cs typeface="Alexandria" charset="0"/>
                </a:rPr>
                <a:t>تحديد المعلومات الضرورية حول المشكلة أو الأمر.</a:t>
              </a:r>
            </a:p>
          </p:txBody>
        </p:sp>
        <p:sp>
          <p:nvSpPr>
            <p:cNvPr id="16" name="Oval 218">
              <a:extLst>
                <a:ext uri="{FF2B5EF4-FFF2-40B4-BE49-F238E27FC236}">
                  <a16:creationId xmlns:a16="http://schemas.microsoft.com/office/drawing/2014/main" id="{F3FA5C7E-7279-968E-0FCC-7F5E1DD1BCC5}"/>
                </a:ext>
              </a:extLst>
            </p:cNvPr>
            <p:cNvSpPr/>
            <p:nvPr/>
          </p:nvSpPr>
          <p:spPr>
            <a:xfrm>
              <a:off x="7857391" y="1715786"/>
              <a:ext cx="779546" cy="744359"/>
            </a:xfrm>
            <a:prstGeom prst="ellipse">
              <a:avLst/>
            </a:prstGeom>
            <a:solidFill>
              <a:srgbClr val="203E5F"/>
            </a:solidFill>
            <a:ln w="25400" cap="flat" cmpd="sng" algn="ctr">
              <a:noFill/>
              <a:prstDash val="solid"/>
            </a:ln>
            <a:effectLst/>
          </p:spPr>
          <p:txBody>
            <a:bodyPr rtlCol="0" anchor="ctr"/>
            <a:lstStyle/>
            <a:p>
              <a:pPr algn="ctr">
                <a:buClr>
                  <a:srgbClr val="000000"/>
                </a:buClr>
                <a:buFont typeface="Arial"/>
                <a:buNone/>
                <a:defRPr/>
              </a:pPr>
              <a:r>
                <a:rPr lang="en-GB" sz="1600" b="1" kern="0" dirty="0">
                  <a:solidFill>
                    <a:srgbClr val="E7E6E6"/>
                  </a:solidFill>
                  <a:latin typeface="Alexandria" pitchFamily="2" charset="-78"/>
                  <a:cs typeface="Alexandria" pitchFamily="2" charset="-78"/>
                  <a:sym typeface="Arial"/>
                </a:rPr>
                <a:t>3</a:t>
              </a:r>
            </a:p>
          </p:txBody>
        </p:sp>
        <p:sp>
          <p:nvSpPr>
            <p:cNvPr id="17" name="Rectangle: Rounded Corners 217">
              <a:extLst>
                <a:ext uri="{FF2B5EF4-FFF2-40B4-BE49-F238E27FC236}">
                  <a16:creationId xmlns:a16="http://schemas.microsoft.com/office/drawing/2014/main" id="{EA2799DF-BB23-5B1D-8DD0-6E4E09CB2A42}"/>
                </a:ext>
              </a:extLst>
            </p:cNvPr>
            <p:cNvSpPr/>
            <p:nvPr/>
          </p:nvSpPr>
          <p:spPr>
            <a:xfrm>
              <a:off x="3768015" y="2277264"/>
              <a:ext cx="2071670" cy="1604399"/>
            </a:xfrm>
            <a:prstGeom prst="roundRect">
              <a:avLst/>
            </a:prstGeom>
            <a:grpFill/>
            <a:ln w="12700" cap="flat" cmpd="sng" algn="ctr">
              <a:solidFill>
                <a:srgbClr val="D56F61"/>
              </a:solidFill>
              <a:prstDash val="solid"/>
            </a:ln>
            <a:effectLst/>
          </p:spPr>
          <p:txBody>
            <a:bodyPr lIns="54864" tIns="86400" rIns="54864" bIns="86400"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500" b="0" i="0" u="none" strike="noStrike" kern="1200" cap="none" spc="0" normalizeH="0" baseline="0" noProof="0" dirty="0">
                  <a:ln>
                    <a:noFill/>
                  </a:ln>
                  <a:solidFill>
                    <a:prstClr val="black"/>
                  </a:solidFill>
                  <a:effectLst/>
                  <a:uLnTx/>
                  <a:uFillTx/>
                  <a:latin typeface="Alexandria" charset="0"/>
                  <a:ea typeface="+mn-ea"/>
                  <a:cs typeface="Alexandria" charset="0"/>
                </a:rPr>
                <a:t>تحديد مصادر المعلومات الضرورية حول المشكلة أو الإمر.</a:t>
              </a:r>
            </a:p>
          </p:txBody>
        </p:sp>
        <p:sp>
          <p:nvSpPr>
            <p:cNvPr id="18" name="Oval 218">
              <a:extLst>
                <a:ext uri="{FF2B5EF4-FFF2-40B4-BE49-F238E27FC236}">
                  <a16:creationId xmlns:a16="http://schemas.microsoft.com/office/drawing/2014/main" id="{00DA290B-94D5-7A6C-EA03-D996268E6F91}"/>
                </a:ext>
              </a:extLst>
            </p:cNvPr>
            <p:cNvSpPr/>
            <p:nvPr/>
          </p:nvSpPr>
          <p:spPr>
            <a:xfrm>
              <a:off x="5248842" y="1715786"/>
              <a:ext cx="779546" cy="744359"/>
            </a:xfrm>
            <a:prstGeom prst="ellipse">
              <a:avLst/>
            </a:prstGeom>
            <a:solidFill>
              <a:srgbClr val="203E5F"/>
            </a:solidFill>
            <a:ln w="25400" cap="flat" cmpd="sng" algn="ctr">
              <a:noFill/>
              <a:prstDash val="solid"/>
            </a:ln>
            <a:effectLst/>
          </p:spPr>
          <p:txBody>
            <a:bodyPr rtlCol="0" anchor="ctr"/>
            <a:lstStyle/>
            <a:p>
              <a:pPr algn="ctr">
                <a:buClr>
                  <a:srgbClr val="000000"/>
                </a:buClr>
                <a:buFont typeface="Arial"/>
                <a:buNone/>
                <a:defRPr/>
              </a:pPr>
              <a:r>
                <a:rPr lang="en-GB" sz="1600" b="1" kern="0" dirty="0">
                  <a:solidFill>
                    <a:srgbClr val="E7E6E6"/>
                  </a:solidFill>
                  <a:latin typeface="Alexandria" pitchFamily="2" charset="-78"/>
                  <a:cs typeface="Alexandria" pitchFamily="2" charset="-78"/>
                  <a:sym typeface="Arial"/>
                </a:rPr>
                <a:t>4</a:t>
              </a:r>
            </a:p>
          </p:txBody>
        </p:sp>
        <p:sp>
          <p:nvSpPr>
            <p:cNvPr id="21" name="Rectangle: Rounded Corners 217">
              <a:extLst>
                <a:ext uri="{FF2B5EF4-FFF2-40B4-BE49-F238E27FC236}">
                  <a16:creationId xmlns:a16="http://schemas.microsoft.com/office/drawing/2014/main" id="{D12EB105-BBE6-7AD4-2202-9B7D6567428B}"/>
                </a:ext>
              </a:extLst>
            </p:cNvPr>
            <p:cNvSpPr/>
            <p:nvPr/>
          </p:nvSpPr>
          <p:spPr>
            <a:xfrm>
              <a:off x="11552892" y="4677016"/>
              <a:ext cx="2071670" cy="1568598"/>
            </a:xfrm>
            <a:prstGeom prst="roundRect">
              <a:avLst/>
            </a:prstGeom>
            <a:grpFill/>
            <a:ln w="12700" cap="flat" cmpd="sng" algn="ctr">
              <a:solidFill>
                <a:srgbClr val="D56F61"/>
              </a:solidFill>
              <a:prstDash val="solid"/>
            </a:ln>
            <a:effectLst/>
          </p:spPr>
          <p:txBody>
            <a:bodyPr lIns="54864" tIns="86400" rIns="54864" bIns="86400"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500" b="0" i="0" u="none" strike="noStrike" kern="1200" cap="none" spc="0" normalizeH="0" baseline="0" noProof="0" dirty="0">
                  <a:ln>
                    <a:noFill/>
                  </a:ln>
                  <a:solidFill>
                    <a:prstClr val="black"/>
                  </a:solidFill>
                  <a:effectLst/>
                  <a:uLnTx/>
                  <a:uFillTx/>
                  <a:latin typeface="Alexandria" charset="0"/>
                  <a:ea typeface="+mn-ea"/>
                  <a:cs typeface="Alexandria" charset="0"/>
                </a:rPr>
                <a:t>تحليل المشكلة في ضوء المعلومات المتوفرة.</a:t>
              </a:r>
            </a:p>
          </p:txBody>
        </p:sp>
        <p:sp>
          <p:nvSpPr>
            <p:cNvPr id="22" name="Oval 218">
              <a:extLst>
                <a:ext uri="{FF2B5EF4-FFF2-40B4-BE49-F238E27FC236}">
                  <a16:creationId xmlns:a16="http://schemas.microsoft.com/office/drawing/2014/main" id="{ADB092D8-7F64-641C-1289-7603E53B0376}"/>
                </a:ext>
              </a:extLst>
            </p:cNvPr>
            <p:cNvSpPr/>
            <p:nvPr/>
          </p:nvSpPr>
          <p:spPr>
            <a:xfrm>
              <a:off x="13033720" y="4091949"/>
              <a:ext cx="779546" cy="727750"/>
            </a:xfrm>
            <a:prstGeom prst="ellipse">
              <a:avLst/>
            </a:prstGeom>
            <a:solidFill>
              <a:srgbClr val="203E5F"/>
            </a:solidFill>
            <a:ln w="25400" cap="flat" cmpd="sng" algn="ctr">
              <a:noFill/>
              <a:prstDash val="solid"/>
            </a:ln>
            <a:effectLst/>
          </p:spPr>
          <p:txBody>
            <a:bodyPr rtlCol="0" anchor="ctr"/>
            <a:lstStyle/>
            <a:p>
              <a:pPr algn="ctr">
                <a:buClr>
                  <a:srgbClr val="000000"/>
                </a:buClr>
                <a:buFont typeface="Arial"/>
                <a:buNone/>
                <a:defRPr/>
              </a:pPr>
              <a:r>
                <a:rPr lang="en-US" sz="1600" b="1" kern="0" dirty="0">
                  <a:solidFill>
                    <a:srgbClr val="E7E6E6"/>
                  </a:solidFill>
                  <a:latin typeface="Alexandria" pitchFamily="2" charset="-78"/>
                  <a:cs typeface="Alexandria" pitchFamily="2" charset="-78"/>
                  <a:sym typeface="Arial"/>
                </a:rPr>
                <a:t>5</a:t>
              </a:r>
              <a:endParaRPr lang="en-GB" sz="1600" b="1" kern="0" dirty="0">
                <a:solidFill>
                  <a:srgbClr val="E7E6E6"/>
                </a:solidFill>
                <a:latin typeface="Alexandria" pitchFamily="2" charset="-78"/>
                <a:cs typeface="Alexandria" pitchFamily="2" charset="-78"/>
                <a:sym typeface="Arial"/>
              </a:endParaRPr>
            </a:p>
          </p:txBody>
        </p:sp>
        <p:sp>
          <p:nvSpPr>
            <p:cNvPr id="23" name="Rectangle: Rounded Corners 217">
              <a:extLst>
                <a:ext uri="{FF2B5EF4-FFF2-40B4-BE49-F238E27FC236}">
                  <a16:creationId xmlns:a16="http://schemas.microsoft.com/office/drawing/2014/main" id="{405404D1-D7E2-DF5F-47C0-C34E9905D2FF}"/>
                </a:ext>
              </a:extLst>
            </p:cNvPr>
            <p:cNvSpPr/>
            <p:nvPr/>
          </p:nvSpPr>
          <p:spPr>
            <a:xfrm>
              <a:off x="8960697" y="4677016"/>
              <a:ext cx="2071670" cy="1568598"/>
            </a:xfrm>
            <a:prstGeom prst="roundRect">
              <a:avLst/>
            </a:prstGeom>
            <a:grpFill/>
            <a:ln w="12700" cap="flat" cmpd="sng" algn="ctr">
              <a:solidFill>
                <a:srgbClr val="D56F61"/>
              </a:solidFill>
              <a:prstDash val="solid"/>
            </a:ln>
            <a:effectLst/>
          </p:spPr>
          <p:txBody>
            <a:bodyPr lIns="54864" tIns="86400" rIns="54864" bIns="86400"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500" b="0" i="0" u="none" strike="noStrike" kern="1200" cap="none" spc="0" normalizeH="0" baseline="0" noProof="0" dirty="0">
                  <a:ln>
                    <a:noFill/>
                  </a:ln>
                  <a:solidFill>
                    <a:prstClr val="black"/>
                  </a:solidFill>
                  <a:effectLst/>
                  <a:uLnTx/>
                  <a:uFillTx/>
                  <a:latin typeface="Alexandria" charset="0"/>
                  <a:ea typeface="+mn-ea"/>
                  <a:cs typeface="Alexandria" charset="0"/>
                </a:rPr>
                <a:t>وضع حلول للمشكلة تسمى بدائل.</a:t>
              </a:r>
            </a:p>
          </p:txBody>
        </p:sp>
        <p:sp>
          <p:nvSpPr>
            <p:cNvPr id="24" name="Oval 218">
              <a:extLst>
                <a:ext uri="{FF2B5EF4-FFF2-40B4-BE49-F238E27FC236}">
                  <a16:creationId xmlns:a16="http://schemas.microsoft.com/office/drawing/2014/main" id="{7500E5B4-6C41-79E7-94D3-B5AD9EF1A96E}"/>
                </a:ext>
              </a:extLst>
            </p:cNvPr>
            <p:cNvSpPr/>
            <p:nvPr/>
          </p:nvSpPr>
          <p:spPr>
            <a:xfrm>
              <a:off x="10441524" y="4091949"/>
              <a:ext cx="779546" cy="727750"/>
            </a:xfrm>
            <a:prstGeom prst="ellipse">
              <a:avLst/>
            </a:prstGeom>
            <a:solidFill>
              <a:srgbClr val="203E5F"/>
            </a:solidFill>
            <a:ln w="25400" cap="flat" cmpd="sng" algn="ctr">
              <a:noFill/>
              <a:prstDash val="solid"/>
            </a:ln>
            <a:effectLst/>
          </p:spPr>
          <p:txBody>
            <a:bodyPr rtlCol="0" anchor="ctr"/>
            <a:lstStyle/>
            <a:p>
              <a:pPr algn="ctr">
                <a:buClr>
                  <a:srgbClr val="000000"/>
                </a:buClr>
                <a:buFont typeface="Arial"/>
                <a:buNone/>
                <a:defRPr/>
              </a:pPr>
              <a:r>
                <a:rPr lang="en-US" sz="1600" b="1" kern="0" dirty="0">
                  <a:solidFill>
                    <a:srgbClr val="E7E6E6"/>
                  </a:solidFill>
                  <a:latin typeface="Alexandria" pitchFamily="2" charset="-78"/>
                  <a:cs typeface="Alexandria" pitchFamily="2" charset="-78"/>
                  <a:sym typeface="Arial"/>
                </a:rPr>
                <a:t>6</a:t>
              </a:r>
              <a:endParaRPr lang="en-GB" sz="1600" b="1" kern="0" dirty="0">
                <a:solidFill>
                  <a:srgbClr val="E7E6E6"/>
                </a:solidFill>
                <a:latin typeface="Alexandria" pitchFamily="2" charset="-78"/>
                <a:cs typeface="Alexandria" pitchFamily="2" charset="-78"/>
                <a:sym typeface="Arial"/>
              </a:endParaRPr>
            </a:p>
          </p:txBody>
        </p:sp>
        <p:sp>
          <p:nvSpPr>
            <p:cNvPr id="25" name="Rectangle: Rounded Corners 217">
              <a:extLst>
                <a:ext uri="{FF2B5EF4-FFF2-40B4-BE49-F238E27FC236}">
                  <a16:creationId xmlns:a16="http://schemas.microsoft.com/office/drawing/2014/main" id="{06E2677A-5E62-0D9E-6604-1A8AB7491239}"/>
                </a:ext>
              </a:extLst>
            </p:cNvPr>
            <p:cNvSpPr/>
            <p:nvPr/>
          </p:nvSpPr>
          <p:spPr>
            <a:xfrm>
              <a:off x="6376564" y="4654636"/>
              <a:ext cx="2071670" cy="1604399"/>
            </a:xfrm>
            <a:prstGeom prst="roundRect">
              <a:avLst/>
            </a:prstGeom>
            <a:grpFill/>
            <a:ln w="12700" cap="flat" cmpd="sng" algn="ctr">
              <a:solidFill>
                <a:srgbClr val="D56F61"/>
              </a:solidFill>
              <a:prstDash val="solid"/>
            </a:ln>
            <a:effectLst/>
          </p:spPr>
          <p:txBody>
            <a:bodyPr lIns="54864" tIns="86400" rIns="54864" bIns="86400"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500" b="0" i="0" u="none" strike="noStrike" kern="1200" cap="none" spc="0" normalizeH="0" baseline="0" noProof="0" dirty="0">
                  <a:ln>
                    <a:noFill/>
                  </a:ln>
                  <a:solidFill>
                    <a:prstClr val="black"/>
                  </a:solidFill>
                  <a:effectLst/>
                  <a:uLnTx/>
                  <a:uFillTx/>
                  <a:latin typeface="Alexandria" charset="0"/>
                  <a:ea typeface="+mn-ea"/>
                  <a:cs typeface="Alexandria" charset="0"/>
                </a:rPr>
                <a:t>تقييم هذه الحلول أو البدائل بالنسبة لتحقيق الهدف.</a:t>
              </a:r>
            </a:p>
          </p:txBody>
        </p:sp>
        <p:sp>
          <p:nvSpPr>
            <p:cNvPr id="26" name="Oval 218">
              <a:extLst>
                <a:ext uri="{FF2B5EF4-FFF2-40B4-BE49-F238E27FC236}">
                  <a16:creationId xmlns:a16="http://schemas.microsoft.com/office/drawing/2014/main" id="{44812DC2-56A8-AEBB-F4B5-68AFCA16FC7B}"/>
                </a:ext>
              </a:extLst>
            </p:cNvPr>
            <p:cNvSpPr/>
            <p:nvPr/>
          </p:nvSpPr>
          <p:spPr>
            <a:xfrm>
              <a:off x="7857391" y="4093158"/>
              <a:ext cx="779546" cy="744358"/>
            </a:xfrm>
            <a:prstGeom prst="ellipse">
              <a:avLst/>
            </a:prstGeom>
            <a:solidFill>
              <a:srgbClr val="203E5F"/>
            </a:solidFill>
            <a:ln w="25400" cap="flat" cmpd="sng" algn="ctr">
              <a:noFill/>
              <a:prstDash val="solid"/>
            </a:ln>
            <a:effectLst/>
          </p:spPr>
          <p:txBody>
            <a:bodyPr rtlCol="0" anchor="ctr"/>
            <a:lstStyle/>
            <a:p>
              <a:pPr algn="ctr">
                <a:buClr>
                  <a:srgbClr val="000000"/>
                </a:buClr>
                <a:buFont typeface="Arial"/>
                <a:buNone/>
                <a:defRPr/>
              </a:pPr>
              <a:r>
                <a:rPr lang="en-GB" sz="1600" b="1" kern="0" dirty="0">
                  <a:solidFill>
                    <a:srgbClr val="E7E6E6"/>
                  </a:solidFill>
                  <a:latin typeface="Alexandria" pitchFamily="2" charset="-78"/>
                  <a:cs typeface="Alexandria" pitchFamily="2" charset="-78"/>
                  <a:sym typeface="Arial"/>
                </a:rPr>
                <a:t>7</a:t>
              </a:r>
            </a:p>
          </p:txBody>
        </p:sp>
        <p:sp>
          <p:nvSpPr>
            <p:cNvPr id="27" name="Rectangle: Rounded Corners 217">
              <a:extLst>
                <a:ext uri="{FF2B5EF4-FFF2-40B4-BE49-F238E27FC236}">
                  <a16:creationId xmlns:a16="http://schemas.microsoft.com/office/drawing/2014/main" id="{B28C85A4-B3FE-BB22-072A-D7C28C68BD2F}"/>
                </a:ext>
              </a:extLst>
            </p:cNvPr>
            <p:cNvSpPr/>
            <p:nvPr/>
          </p:nvSpPr>
          <p:spPr>
            <a:xfrm>
              <a:off x="3768015" y="4654636"/>
              <a:ext cx="2071670" cy="1604399"/>
            </a:xfrm>
            <a:prstGeom prst="roundRect">
              <a:avLst/>
            </a:prstGeom>
            <a:grpFill/>
            <a:ln w="12700" cap="flat" cmpd="sng" algn="ctr">
              <a:solidFill>
                <a:srgbClr val="D56F61"/>
              </a:solidFill>
              <a:prstDash val="solid"/>
            </a:ln>
            <a:effectLst/>
          </p:spPr>
          <p:txBody>
            <a:bodyPr lIns="54864" tIns="86400" rIns="54864" bIns="86400"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500" b="0" i="0" u="none" strike="noStrike" kern="1200" cap="none" spc="0" normalizeH="0" baseline="0" noProof="0" dirty="0">
                  <a:ln>
                    <a:noFill/>
                  </a:ln>
                  <a:solidFill>
                    <a:prstClr val="black"/>
                  </a:solidFill>
                  <a:effectLst/>
                  <a:uLnTx/>
                  <a:uFillTx/>
                  <a:latin typeface="Alexandria" charset="0"/>
                  <a:ea typeface="+mn-ea"/>
                  <a:cs typeface="Alexandria" charset="0"/>
                </a:rPr>
                <a:t>اختيار عدد من هذه البدائل كحلول يتم اختيار </a:t>
              </a:r>
              <a:r>
                <a:rPr lang="ar-SA" sz="1500" dirty="0">
                  <a:solidFill>
                    <a:prstClr val="black"/>
                  </a:solidFill>
                  <a:latin typeface="Alexandria" charset="0"/>
                  <a:cs typeface="Alexandria" charset="0"/>
                </a:rPr>
                <a:t>أ</a:t>
              </a:r>
              <a:r>
                <a:rPr kumimoji="0" lang="ar-SA" sz="1500" b="0" i="0" u="none" strike="noStrike" kern="1200" cap="none" spc="0" normalizeH="0" baseline="0" noProof="0" dirty="0">
                  <a:ln>
                    <a:noFill/>
                  </a:ln>
                  <a:solidFill>
                    <a:prstClr val="black"/>
                  </a:solidFill>
                  <a:effectLst/>
                  <a:uLnTx/>
                  <a:uFillTx/>
                  <a:latin typeface="Alexandria" charset="0"/>
                  <a:ea typeface="+mn-ea"/>
                  <a:cs typeface="Alexandria" charset="0"/>
                </a:rPr>
                <a:t>حدها كحل للمشكلة.</a:t>
              </a:r>
            </a:p>
          </p:txBody>
        </p:sp>
        <p:sp>
          <p:nvSpPr>
            <p:cNvPr id="28" name="Oval 218">
              <a:extLst>
                <a:ext uri="{FF2B5EF4-FFF2-40B4-BE49-F238E27FC236}">
                  <a16:creationId xmlns:a16="http://schemas.microsoft.com/office/drawing/2014/main" id="{A568709F-4368-4DDB-A589-519658F5367C}"/>
                </a:ext>
              </a:extLst>
            </p:cNvPr>
            <p:cNvSpPr/>
            <p:nvPr/>
          </p:nvSpPr>
          <p:spPr>
            <a:xfrm>
              <a:off x="5248842" y="4093158"/>
              <a:ext cx="779546" cy="744358"/>
            </a:xfrm>
            <a:prstGeom prst="ellipse">
              <a:avLst/>
            </a:prstGeom>
            <a:solidFill>
              <a:srgbClr val="203E5F"/>
            </a:solidFill>
            <a:ln w="25400" cap="flat" cmpd="sng" algn="ctr">
              <a:noFill/>
              <a:prstDash val="solid"/>
            </a:ln>
            <a:effectLst/>
          </p:spPr>
          <p:txBody>
            <a:bodyPr rtlCol="0" anchor="ctr"/>
            <a:lstStyle/>
            <a:p>
              <a:pPr algn="ctr">
                <a:buClr>
                  <a:srgbClr val="000000"/>
                </a:buClr>
                <a:buFont typeface="Arial"/>
                <a:buNone/>
                <a:defRPr/>
              </a:pPr>
              <a:r>
                <a:rPr lang="en-GB" sz="1600" b="1" kern="0" dirty="0">
                  <a:solidFill>
                    <a:srgbClr val="E7E6E6"/>
                  </a:solidFill>
                  <a:latin typeface="Alexandria" pitchFamily="2" charset="-78"/>
                  <a:cs typeface="Alexandria" pitchFamily="2" charset="-78"/>
                  <a:sym typeface="Arial"/>
                </a:rPr>
                <a:t>8</a:t>
              </a:r>
            </a:p>
          </p:txBody>
        </p:sp>
      </p:grpSp>
      <p:sp>
        <p:nvSpPr>
          <p:cNvPr id="9" name="Round Diagonal Corner Rectangle 17">
            <a:extLst>
              <a:ext uri="{FF2B5EF4-FFF2-40B4-BE49-F238E27FC236}">
                <a16:creationId xmlns:a16="http://schemas.microsoft.com/office/drawing/2014/main" id="{2B5A1F67-2144-912A-5C36-7D380E34E6ED}"/>
              </a:ext>
            </a:extLst>
          </p:cNvPr>
          <p:cNvSpPr/>
          <p:nvPr/>
        </p:nvSpPr>
        <p:spPr>
          <a:xfrm>
            <a:off x="5718267" y="1876188"/>
            <a:ext cx="5531425"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مراحل عملية صنع القرار:</a:t>
            </a:r>
          </a:p>
        </p:txBody>
      </p:sp>
    </p:spTree>
    <p:extLst>
      <p:ext uri="{BB962C8B-B14F-4D97-AF65-F5344CB8AC3E}">
        <p14:creationId xmlns:p14="http://schemas.microsoft.com/office/powerpoint/2010/main" val="11791490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F40C025-2BAC-4F73-1128-5C55688A1D0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8A0AFA08-F514-86B0-B2CF-0214B1AF64D6}"/>
              </a:ext>
            </a:extLst>
          </p:cNvPr>
          <p:cNvSpPr txBox="1"/>
          <p:nvPr/>
        </p:nvSpPr>
        <p:spPr>
          <a:xfrm>
            <a:off x="3151165" y="515824"/>
            <a:ext cx="5880298"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الفرق بين عملية صنع القرار واتخاذ القرار</a:t>
            </a:r>
            <a:endParaRPr lang="ar-EG"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5366792E-0E9C-2823-BF71-6432BD1DBAD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AD4FE1FB-35E1-27EB-C6B9-7FE581FE475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4228EFD0-1CF0-474B-4000-15481B24EBC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6CDF8769-EA27-FC98-300D-29234C2A8BE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F0410518-2D73-2A1E-B4CC-E006D139F6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مربع نص 9">
            <a:extLst>
              <a:ext uri="{FF2B5EF4-FFF2-40B4-BE49-F238E27FC236}">
                <a16:creationId xmlns:a16="http://schemas.microsoft.com/office/drawing/2014/main" id="{5C821EEF-35C1-50D9-A66D-FBD5DDBDF20C}"/>
              </a:ext>
            </a:extLst>
          </p:cNvPr>
          <p:cNvSpPr txBox="1"/>
          <p:nvPr/>
        </p:nvSpPr>
        <p:spPr>
          <a:xfrm>
            <a:off x="846405" y="2664124"/>
            <a:ext cx="10367504" cy="1158715"/>
          </a:xfrm>
          <a:prstGeom prst="rect">
            <a:avLst/>
          </a:prstGeom>
          <a:noFill/>
        </p:spPr>
        <p:txBody>
          <a:bodyPr wrap="square" rtlCol="1">
            <a:spAutoFit/>
          </a:bodyPr>
          <a:lstStyle/>
          <a:p>
            <a:pPr algn="justLow">
              <a:lnSpc>
                <a:spcPct val="150000"/>
              </a:lnSpc>
            </a:pPr>
            <a:r>
              <a:rPr kumimoji="0" lang="ar-SA" sz="1600" i="0" u="none" strike="noStrike" kern="0" cap="none" spc="0" normalizeH="0" baseline="0" noProof="0" dirty="0">
                <a:ln>
                  <a:noFill/>
                </a:ln>
                <a:solidFill>
                  <a:prstClr val="black"/>
                </a:solidFill>
                <a:effectLst/>
                <a:uLnTx/>
                <a:uFillTx/>
                <a:latin typeface="Alexandria" charset="0"/>
                <a:ea typeface="+mn-ea"/>
                <a:cs typeface="Alexandria" charset="0"/>
              </a:rPr>
              <a:t>    عبارة عن عملية اختيار بديل من بين بديلين أو أكثر، أو اختيار خطة عمل من بين عدة خيارات متاحة أمام القائد بقصد حل المشكلة، إذا فعملية اتخاذ القرار هي ببساطة </a:t>
            </a: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عملية تحديد للفكر أو الرأي حول مواجهة مشكلة أو قضية معينة بعد أن تمت مناقشتها في عملية صناعة القرار ليكون خطة عمل لحل المشكلة</a:t>
            </a:r>
            <a:r>
              <a:rPr kumimoji="0" lang="ar-SA" sz="1600" i="0" u="none" strike="noStrike" kern="0" cap="none" spc="0" normalizeH="0" baseline="0" noProof="0" dirty="0">
                <a:ln>
                  <a:noFill/>
                </a:ln>
                <a:solidFill>
                  <a:prstClr val="black"/>
                </a:solidFill>
                <a:effectLst/>
                <a:uLnTx/>
                <a:uFillTx/>
                <a:latin typeface="Alexandria" charset="0"/>
                <a:ea typeface="+mn-ea"/>
                <a:cs typeface="Alexandria" charset="0"/>
              </a:rPr>
              <a:t>.</a:t>
            </a:r>
          </a:p>
        </p:txBody>
      </p:sp>
      <p:sp>
        <p:nvSpPr>
          <p:cNvPr id="11" name="Round Diagonal Corner Rectangle 17">
            <a:extLst>
              <a:ext uri="{FF2B5EF4-FFF2-40B4-BE49-F238E27FC236}">
                <a16:creationId xmlns:a16="http://schemas.microsoft.com/office/drawing/2014/main" id="{D873C6C8-35A3-23EE-D811-237C0144FE33}"/>
              </a:ext>
            </a:extLst>
          </p:cNvPr>
          <p:cNvSpPr/>
          <p:nvPr/>
        </p:nvSpPr>
        <p:spPr>
          <a:xfrm>
            <a:off x="9166628" y="1993219"/>
            <a:ext cx="1974491"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اتخاذ القرار</a:t>
            </a:r>
          </a:p>
        </p:txBody>
      </p:sp>
      <p:sp>
        <p:nvSpPr>
          <p:cNvPr id="12" name="مربع نص 11">
            <a:extLst>
              <a:ext uri="{FF2B5EF4-FFF2-40B4-BE49-F238E27FC236}">
                <a16:creationId xmlns:a16="http://schemas.microsoft.com/office/drawing/2014/main" id="{564D9EBD-E848-FC1B-D9BE-2CF5FC6B2E78}"/>
              </a:ext>
            </a:extLst>
          </p:cNvPr>
          <p:cNvSpPr txBox="1"/>
          <p:nvPr/>
        </p:nvSpPr>
        <p:spPr>
          <a:xfrm>
            <a:off x="858127" y="4701594"/>
            <a:ext cx="10367504" cy="789383"/>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600" i="0" u="none" strike="noStrike" kern="0" cap="none" spc="0" normalizeH="0" baseline="0" noProof="0" dirty="0">
                <a:ln>
                  <a:noFill/>
                </a:ln>
                <a:solidFill>
                  <a:prstClr val="black"/>
                </a:solidFill>
                <a:effectLst/>
                <a:uLnTx/>
                <a:uFillTx/>
                <a:latin typeface="Alexandria" charset="0"/>
                <a:ea typeface="+mn-ea"/>
                <a:cs typeface="Alexandria" charset="0"/>
              </a:rPr>
              <a:t>عملية اتخاذ القرار فهي </a:t>
            </a: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عملية من اختصاص الإدارة العليا </a:t>
            </a:r>
            <a:r>
              <a:rPr kumimoji="0" lang="ar-SA" sz="1600" i="0" u="none" strike="noStrike" kern="0" cap="none" spc="0" normalizeH="0" baseline="0" noProof="0" dirty="0">
                <a:ln>
                  <a:noFill/>
                </a:ln>
                <a:solidFill>
                  <a:prstClr val="black"/>
                </a:solidFill>
                <a:effectLst/>
                <a:uLnTx/>
                <a:uFillTx/>
                <a:latin typeface="Alexandria" charset="0"/>
                <a:ea typeface="+mn-ea"/>
                <a:cs typeface="Alexandria" charset="0"/>
              </a:rPr>
              <a:t>في المنظمة بصفتها صاحب السلطة العليا والمسؤولة عن تحقيق أهداف المنظمة وتجري هذه العملية على النحو التالي:</a:t>
            </a: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p:txBody>
      </p:sp>
      <p:sp>
        <p:nvSpPr>
          <p:cNvPr id="13" name="Round Diagonal Corner Rectangle 17">
            <a:extLst>
              <a:ext uri="{FF2B5EF4-FFF2-40B4-BE49-F238E27FC236}">
                <a16:creationId xmlns:a16="http://schemas.microsoft.com/office/drawing/2014/main" id="{F236F244-43A5-0A3A-9CD9-F004B0709FE6}"/>
              </a:ext>
            </a:extLst>
          </p:cNvPr>
          <p:cNvSpPr/>
          <p:nvPr/>
        </p:nvSpPr>
        <p:spPr>
          <a:xfrm>
            <a:off x="6526438" y="4136197"/>
            <a:ext cx="4614681"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عملية اتخاذ القرار </a:t>
            </a:r>
            <a:r>
              <a:rPr lang="en-US" sz="1600" dirty="0">
                <a:solidFill>
                  <a:schemeClr val="bg1"/>
                </a:solidFill>
                <a:latin typeface="Alexandria" charset="0"/>
                <a:cs typeface="Alexandria" charset="0"/>
              </a:rPr>
              <a:t>Decision Taking Process </a:t>
            </a:r>
            <a:endParaRPr lang="ar-SA" sz="1600" dirty="0">
              <a:solidFill>
                <a:schemeClr val="bg1"/>
              </a:solidFill>
              <a:latin typeface="Alexandria" charset="0"/>
              <a:cs typeface="Alexandria" charset="0"/>
            </a:endParaRPr>
          </a:p>
        </p:txBody>
      </p:sp>
    </p:spTree>
    <p:extLst>
      <p:ext uri="{BB962C8B-B14F-4D97-AF65-F5344CB8AC3E}">
        <p14:creationId xmlns:p14="http://schemas.microsoft.com/office/powerpoint/2010/main" val="476759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F40C025-2BAC-4F73-1128-5C55688A1D0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8A0AFA08-F514-86B0-B2CF-0214B1AF64D6}"/>
              </a:ext>
            </a:extLst>
          </p:cNvPr>
          <p:cNvSpPr txBox="1"/>
          <p:nvPr/>
        </p:nvSpPr>
        <p:spPr>
          <a:xfrm>
            <a:off x="3151165" y="515824"/>
            <a:ext cx="5880298"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الفرق بين عملية صنع القرار واتخاذ القرار</a:t>
            </a:r>
          </a:p>
        </p:txBody>
      </p:sp>
      <p:sp>
        <p:nvSpPr>
          <p:cNvPr id="4" name="Rectangle 4">
            <a:extLst>
              <a:ext uri="{FF2B5EF4-FFF2-40B4-BE49-F238E27FC236}">
                <a16:creationId xmlns:a16="http://schemas.microsoft.com/office/drawing/2014/main" id="{5366792E-0E9C-2823-BF71-6432BD1DBAD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AD4FE1FB-35E1-27EB-C6B9-7FE581FE475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4228EFD0-1CF0-474B-4000-15481B24EBC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6CDF8769-EA27-FC98-300D-29234C2A8BE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F0410518-2D73-2A1E-B4CC-E006D139F6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Rounded Corners 217">
            <a:extLst>
              <a:ext uri="{FF2B5EF4-FFF2-40B4-BE49-F238E27FC236}">
                <a16:creationId xmlns:a16="http://schemas.microsoft.com/office/drawing/2014/main" id="{B57E1B86-A72D-8498-C6ED-DDB57DE3DB57}"/>
              </a:ext>
            </a:extLst>
          </p:cNvPr>
          <p:cNvSpPr/>
          <p:nvPr/>
        </p:nvSpPr>
        <p:spPr>
          <a:xfrm>
            <a:off x="4118193" y="2791925"/>
            <a:ext cx="6448767" cy="610137"/>
          </a:xfrm>
          <a:prstGeom prst="roundRect">
            <a:avLst/>
          </a:prstGeom>
          <a:solidFill>
            <a:srgbClr val="002060"/>
          </a:solidFill>
          <a:ln w="19050" cap="flat" cmpd="sng" algn="ctr">
            <a:solidFill>
              <a:schemeClr val="accent1"/>
            </a:solidFill>
            <a:prstDash val="solid"/>
          </a:ln>
          <a:effectLst/>
        </p:spPr>
        <p:txBody>
          <a:bodyPr lIns="54864" tIns="86400" rIns="54864" bIns="86400"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600" b="0" i="0" u="none" strike="noStrike" kern="1200" cap="none" spc="0" normalizeH="0" baseline="0" noProof="0" dirty="0">
                <a:ln>
                  <a:noFill/>
                </a:ln>
                <a:solidFill>
                  <a:schemeClr val="bg1"/>
                </a:solidFill>
                <a:effectLst/>
                <a:uLnTx/>
                <a:uFillTx/>
                <a:latin typeface="Alexandria" charset="0"/>
                <a:ea typeface="+mn-ea"/>
                <a:cs typeface="Alexandria" charset="0"/>
              </a:rPr>
              <a:t>     استعراض ودراسة الحلول البديلة المقدمة نتيجة عملية صنع القرار.</a:t>
            </a:r>
          </a:p>
        </p:txBody>
      </p:sp>
      <p:sp>
        <p:nvSpPr>
          <p:cNvPr id="12" name="Oval 218">
            <a:extLst>
              <a:ext uri="{FF2B5EF4-FFF2-40B4-BE49-F238E27FC236}">
                <a16:creationId xmlns:a16="http://schemas.microsoft.com/office/drawing/2014/main" id="{8279D53D-5FD7-B999-3B6A-59C7F68BEE7A}"/>
              </a:ext>
            </a:extLst>
          </p:cNvPr>
          <p:cNvSpPr/>
          <p:nvPr/>
        </p:nvSpPr>
        <p:spPr>
          <a:xfrm>
            <a:off x="10413111" y="2762446"/>
            <a:ext cx="720405" cy="667705"/>
          </a:xfrm>
          <a:prstGeom prst="ellipse">
            <a:avLst/>
          </a:prstGeom>
          <a:solidFill>
            <a:srgbClr val="002060"/>
          </a:solidFill>
          <a:ln w="19050" cap="flat" cmpd="sng" algn="ctr">
            <a:solidFill>
              <a:schemeClr val="accent1"/>
            </a:solidFill>
            <a:prstDash val="solid"/>
          </a:ln>
          <a:effectLst/>
        </p:spPr>
        <p:txBody>
          <a:bodyPr rtlCol="0" anchor="ctr"/>
          <a:lstStyle/>
          <a:p>
            <a:pPr algn="ctr">
              <a:buClr>
                <a:srgbClr val="000000"/>
              </a:buClr>
              <a:buFont typeface="Arial"/>
              <a:buNone/>
              <a:defRPr/>
            </a:pPr>
            <a:r>
              <a:rPr lang="en-GB" sz="1600" b="1" kern="0" dirty="0">
                <a:solidFill>
                  <a:schemeClr val="bg1"/>
                </a:solidFill>
                <a:latin typeface="Alexandria" pitchFamily="2" charset="-78"/>
                <a:cs typeface="Alexandria" pitchFamily="2" charset="-78"/>
                <a:sym typeface="Arial"/>
              </a:rPr>
              <a:t>1</a:t>
            </a:r>
          </a:p>
        </p:txBody>
      </p:sp>
      <p:sp>
        <p:nvSpPr>
          <p:cNvPr id="19" name="Rectangle: Rounded Corners 217">
            <a:extLst>
              <a:ext uri="{FF2B5EF4-FFF2-40B4-BE49-F238E27FC236}">
                <a16:creationId xmlns:a16="http://schemas.microsoft.com/office/drawing/2014/main" id="{861A30D3-21E0-D4CD-8A80-71BAE677E236}"/>
              </a:ext>
            </a:extLst>
          </p:cNvPr>
          <p:cNvSpPr/>
          <p:nvPr/>
        </p:nvSpPr>
        <p:spPr>
          <a:xfrm>
            <a:off x="4032060" y="4012894"/>
            <a:ext cx="6454530" cy="610137"/>
          </a:xfrm>
          <a:prstGeom prst="roundRect">
            <a:avLst/>
          </a:prstGeom>
          <a:solidFill>
            <a:srgbClr val="002060"/>
          </a:solidFill>
          <a:ln w="19050" cap="flat" cmpd="sng" algn="ctr">
            <a:solidFill>
              <a:schemeClr val="accent1"/>
            </a:solidFill>
            <a:prstDash val="solid"/>
          </a:ln>
          <a:effectLst/>
        </p:spPr>
        <p:txBody>
          <a:bodyPr lIns="54864" tIns="86400" rIns="54864" bIns="86400"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600" b="0" i="0" u="none" strike="noStrike" kern="1200" cap="none" spc="0" normalizeH="0" baseline="0" noProof="0" dirty="0">
                <a:ln>
                  <a:noFill/>
                </a:ln>
                <a:solidFill>
                  <a:schemeClr val="bg1"/>
                </a:solidFill>
                <a:effectLst/>
                <a:uLnTx/>
                <a:uFillTx/>
                <a:latin typeface="Alexandria" charset="0"/>
                <a:ea typeface="+mn-ea"/>
                <a:cs typeface="Alexandria" charset="0"/>
              </a:rPr>
              <a:t>     تقييم البدائل في ضوء خدمتها للهدف وتكلفتها وسرعة إنجازها له.</a:t>
            </a:r>
          </a:p>
        </p:txBody>
      </p:sp>
      <p:sp>
        <p:nvSpPr>
          <p:cNvPr id="20" name="Oval 218">
            <a:extLst>
              <a:ext uri="{FF2B5EF4-FFF2-40B4-BE49-F238E27FC236}">
                <a16:creationId xmlns:a16="http://schemas.microsoft.com/office/drawing/2014/main" id="{03668E1E-D42A-5D6A-216A-861C287E4C16}"/>
              </a:ext>
            </a:extLst>
          </p:cNvPr>
          <p:cNvSpPr/>
          <p:nvPr/>
        </p:nvSpPr>
        <p:spPr>
          <a:xfrm>
            <a:off x="10436646" y="3961499"/>
            <a:ext cx="693407" cy="667705"/>
          </a:xfrm>
          <a:prstGeom prst="ellipse">
            <a:avLst/>
          </a:prstGeom>
          <a:solidFill>
            <a:srgbClr val="002060"/>
          </a:solidFill>
          <a:ln w="19050" cap="flat" cmpd="sng" algn="ctr">
            <a:solidFill>
              <a:schemeClr val="accent1"/>
            </a:solidFill>
            <a:prstDash val="solid"/>
          </a:ln>
          <a:effectLst/>
        </p:spPr>
        <p:txBody>
          <a:bodyPr rtlCol="0" anchor="ctr"/>
          <a:lstStyle/>
          <a:p>
            <a:pPr algn="ctr">
              <a:buClr>
                <a:srgbClr val="000000"/>
              </a:buClr>
              <a:buFont typeface="Arial"/>
              <a:buNone/>
              <a:defRPr/>
            </a:pPr>
            <a:r>
              <a:rPr lang="ar-SA" sz="1600" b="1" kern="0" dirty="0">
                <a:solidFill>
                  <a:schemeClr val="bg1"/>
                </a:solidFill>
                <a:latin typeface="Alexandria" pitchFamily="2" charset="-78"/>
                <a:cs typeface="Alexandria" pitchFamily="2" charset="-78"/>
                <a:sym typeface="Arial"/>
              </a:rPr>
              <a:t>2</a:t>
            </a:r>
            <a:endParaRPr lang="en-GB" sz="1600" b="1" kern="0" dirty="0">
              <a:solidFill>
                <a:schemeClr val="bg1"/>
              </a:solidFill>
              <a:latin typeface="Alexandria" pitchFamily="2" charset="-78"/>
              <a:cs typeface="Alexandria" pitchFamily="2" charset="-78"/>
              <a:sym typeface="Arial"/>
            </a:endParaRPr>
          </a:p>
        </p:txBody>
      </p:sp>
      <p:sp>
        <p:nvSpPr>
          <p:cNvPr id="14" name="Rectangle: Rounded Corners 217">
            <a:extLst>
              <a:ext uri="{FF2B5EF4-FFF2-40B4-BE49-F238E27FC236}">
                <a16:creationId xmlns:a16="http://schemas.microsoft.com/office/drawing/2014/main" id="{4775F17F-D73F-1BE4-4378-443F1349469D}"/>
              </a:ext>
            </a:extLst>
          </p:cNvPr>
          <p:cNvSpPr/>
          <p:nvPr/>
        </p:nvSpPr>
        <p:spPr>
          <a:xfrm>
            <a:off x="4118193" y="5226994"/>
            <a:ext cx="6454532" cy="610137"/>
          </a:xfrm>
          <a:prstGeom prst="roundRect">
            <a:avLst/>
          </a:prstGeom>
          <a:solidFill>
            <a:srgbClr val="002060"/>
          </a:solidFill>
          <a:ln w="19050" cap="flat" cmpd="sng" algn="ctr">
            <a:solidFill>
              <a:schemeClr val="accent1"/>
            </a:solidFill>
            <a:prstDash val="solid"/>
          </a:ln>
          <a:effectLst/>
        </p:spPr>
        <p:txBody>
          <a:bodyPr lIns="54864" tIns="86400" rIns="54864" bIns="86400"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600" b="0" i="0" u="none" strike="noStrike" kern="1200" cap="none" spc="0" normalizeH="0" baseline="0" noProof="0" dirty="0">
                <a:ln>
                  <a:noFill/>
                </a:ln>
                <a:solidFill>
                  <a:schemeClr val="bg1"/>
                </a:solidFill>
                <a:effectLst/>
                <a:uLnTx/>
                <a:uFillTx/>
                <a:latin typeface="Alexandria" charset="0"/>
                <a:ea typeface="+mn-ea"/>
                <a:cs typeface="Alexandria" charset="0"/>
              </a:rPr>
              <a:t>     اختيار البديل المناسب وإصداره على شكل قرار.</a:t>
            </a:r>
          </a:p>
        </p:txBody>
      </p:sp>
      <p:sp>
        <p:nvSpPr>
          <p:cNvPr id="15" name="Oval 218">
            <a:extLst>
              <a:ext uri="{FF2B5EF4-FFF2-40B4-BE49-F238E27FC236}">
                <a16:creationId xmlns:a16="http://schemas.microsoft.com/office/drawing/2014/main" id="{47CBC0D3-5220-AA30-5DD5-1A94C30B4E85}"/>
              </a:ext>
            </a:extLst>
          </p:cNvPr>
          <p:cNvSpPr/>
          <p:nvPr/>
        </p:nvSpPr>
        <p:spPr>
          <a:xfrm>
            <a:off x="10486590" y="5183163"/>
            <a:ext cx="693407" cy="667705"/>
          </a:xfrm>
          <a:prstGeom prst="ellipse">
            <a:avLst/>
          </a:prstGeom>
          <a:solidFill>
            <a:srgbClr val="002060"/>
          </a:solidFill>
          <a:ln w="19050" cap="flat" cmpd="sng" algn="ctr">
            <a:solidFill>
              <a:schemeClr val="accent1"/>
            </a:solidFill>
            <a:prstDash val="solid"/>
          </a:ln>
          <a:effectLst/>
        </p:spPr>
        <p:txBody>
          <a:bodyPr rtlCol="0" anchor="ctr"/>
          <a:lstStyle/>
          <a:p>
            <a:pPr algn="ctr">
              <a:buClr>
                <a:srgbClr val="000000"/>
              </a:buClr>
              <a:buFont typeface="Arial"/>
              <a:buNone/>
              <a:defRPr/>
            </a:pPr>
            <a:r>
              <a:rPr lang="ar-SA" sz="1600" b="1" kern="0" dirty="0">
                <a:solidFill>
                  <a:schemeClr val="bg1"/>
                </a:solidFill>
                <a:latin typeface="Alexandria" pitchFamily="2" charset="-78"/>
                <a:cs typeface="Alexandria" pitchFamily="2" charset="-78"/>
                <a:sym typeface="Arial"/>
              </a:rPr>
              <a:t>3</a:t>
            </a:r>
            <a:endParaRPr lang="en-GB" sz="1600" b="1" kern="0" dirty="0">
              <a:solidFill>
                <a:schemeClr val="bg1"/>
              </a:solidFill>
              <a:latin typeface="Alexandria" pitchFamily="2" charset="-78"/>
              <a:cs typeface="Alexandria" pitchFamily="2" charset="-78"/>
              <a:sym typeface="Arial"/>
            </a:endParaRPr>
          </a:p>
        </p:txBody>
      </p:sp>
      <p:sp>
        <p:nvSpPr>
          <p:cNvPr id="16" name="Round Diagonal Corner Rectangle 17">
            <a:extLst>
              <a:ext uri="{FF2B5EF4-FFF2-40B4-BE49-F238E27FC236}">
                <a16:creationId xmlns:a16="http://schemas.microsoft.com/office/drawing/2014/main" id="{B769484C-9868-AC4A-23F7-9380550A4E11}"/>
              </a:ext>
            </a:extLst>
          </p:cNvPr>
          <p:cNvSpPr/>
          <p:nvPr/>
        </p:nvSpPr>
        <p:spPr>
          <a:xfrm>
            <a:off x="5718267" y="1876188"/>
            <a:ext cx="5531425"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مراحل عملية اتخاذ القرار:</a:t>
            </a:r>
          </a:p>
        </p:txBody>
      </p:sp>
    </p:spTree>
    <p:extLst>
      <p:ext uri="{BB962C8B-B14F-4D97-AF65-F5344CB8AC3E}">
        <p14:creationId xmlns:p14="http://schemas.microsoft.com/office/powerpoint/2010/main" val="22981938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F40C025-2BAC-4F73-1128-5C55688A1D0B}"/>
              </a:ext>
            </a:extLst>
          </p:cNvPr>
          <p:cNvSpPr/>
          <p:nvPr/>
        </p:nvSpPr>
        <p:spPr>
          <a:xfrm>
            <a:off x="621273"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8A0AFA08-F514-86B0-B2CF-0214B1AF64D6}"/>
              </a:ext>
            </a:extLst>
          </p:cNvPr>
          <p:cNvSpPr txBox="1"/>
          <p:nvPr/>
        </p:nvSpPr>
        <p:spPr>
          <a:xfrm>
            <a:off x="3151165" y="515824"/>
            <a:ext cx="5880298"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المكونات الأساسية لعملية اتخاذ القرارات</a:t>
            </a:r>
            <a:endParaRPr lang="ar-EG"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5366792E-0E9C-2823-BF71-6432BD1DBAD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AD4FE1FB-35E1-27EB-C6B9-7FE581FE475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4228EFD0-1CF0-474B-4000-15481B24EBC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6CDF8769-EA27-FC98-300D-29234C2A8BE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F0410518-2D73-2A1E-B4CC-E006D139F6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0" name="Group 61">
            <a:extLst>
              <a:ext uri="{FF2B5EF4-FFF2-40B4-BE49-F238E27FC236}">
                <a16:creationId xmlns:a16="http://schemas.microsoft.com/office/drawing/2014/main" id="{9A75A473-2B6D-58DA-C2D3-7DDF66935EA1}"/>
              </a:ext>
            </a:extLst>
          </p:cNvPr>
          <p:cNvGrpSpPr/>
          <p:nvPr/>
        </p:nvGrpSpPr>
        <p:grpSpPr>
          <a:xfrm>
            <a:off x="6174051" y="2158319"/>
            <a:ext cx="1286738" cy="1272167"/>
            <a:chOff x="7560152" y="2098688"/>
            <a:chExt cx="1203960" cy="1203960"/>
          </a:xfrm>
          <a:solidFill>
            <a:srgbClr val="F58221"/>
          </a:solidFill>
        </p:grpSpPr>
        <p:sp>
          <p:nvSpPr>
            <p:cNvPr id="11" name="Rectangle: Rounded Corners 73">
              <a:extLst>
                <a:ext uri="{FF2B5EF4-FFF2-40B4-BE49-F238E27FC236}">
                  <a16:creationId xmlns:a16="http://schemas.microsoft.com/office/drawing/2014/main" id="{9DA4EF7D-017C-3330-FBD1-10F7A7908D9B}"/>
                </a:ext>
              </a:extLst>
            </p:cNvPr>
            <p:cNvSpPr/>
            <p:nvPr/>
          </p:nvSpPr>
          <p:spPr>
            <a:xfrm rot="5400000">
              <a:off x="7560152" y="2098688"/>
              <a:ext cx="1203960" cy="1203960"/>
            </a:xfrm>
            <a:prstGeom prst="roundRect">
              <a:avLst>
                <a:gd name="adj" fmla="val 1287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latin typeface="Alexandria" pitchFamily="2" charset="-78"/>
                <a:cs typeface="Alexandria" pitchFamily="2" charset="-78"/>
              </a:endParaRPr>
            </a:p>
          </p:txBody>
        </p:sp>
        <p:sp>
          <p:nvSpPr>
            <p:cNvPr id="12" name="Rectangle: Rounded Corners 74">
              <a:extLst>
                <a:ext uri="{FF2B5EF4-FFF2-40B4-BE49-F238E27FC236}">
                  <a16:creationId xmlns:a16="http://schemas.microsoft.com/office/drawing/2014/main" id="{1FB8B5DA-821D-B283-E450-B5187FBBF5DC}"/>
                </a:ext>
              </a:extLst>
            </p:cNvPr>
            <p:cNvSpPr/>
            <p:nvPr/>
          </p:nvSpPr>
          <p:spPr>
            <a:xfrm rot="5400000">
              <a:off x="7932282" y="2130553"/>
              <a:ext cx="459701" cy="459701"/>
            </a:xfrm>
            <a:prstGeom prst="roundRect">
              <a:avLst>
                <a:gd name="adj" fmla="val 27848"/>
              </a:avLst>
            </a:prstGeom>
            <a:grp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latin typeface="Alexandria" pitchFamily="2" charset="-78"/>
                <a:cs typeface="Alexandria" pitchFamily="2" charset="-78"/>
              </a:endParaRPr>
            </a:p>
          </p:txBody>
        </p:sp>
        <p:sp>
          <p:nvSpPr>
            <p:cNvPr id="14" name="TextBox 78">
              <a:extLst>
                <a:ext uri="{FF2B5EF4-FFF2-40B4-BE49-F238E27FC236}">
                  <a16:creationId xmlns:a16="http://schemas.microsoft.com/office/drawing/2014/main" id="{F4593AE5-89BF-888F-E587-1DF9EADCAEBF}"/>
                </a:ext>
              </a:extLst>
            </p:cNvPr>
            <p:cNvSpPr txBox="1"/>
            <p:nvPr/>
          </p:nvSpPr>
          <p:spPr>
            <a:xfrm>
              <a:off x="7627938" y="2595861"/>
              <a:ext cx="1068388" cy="646331"/>
            </a:xfrm>
            <a:prstGeom prst="rect">
              <a:avLst/>
            </a:prstGeom>
            <a:grpFill/>
          </p:spPr>
          <p:txBody>
            <a:bodyPr wrap="square" anchor="ctr">
              <a:noAutofit/>
            </a:bodyPr>
            <a:lstStyle/>
            <a:p>
              <a:pPr algn="ctr"/>
              <a:r>
                <a:rPr lang="ar-SA" sz="1600" b="1" dirty="0">
                  <a:solidFill>
                    <a:srgbClr val="FFFFFF"/>
                  </a:solidFill>
                  <a:latin typeface="Alexandria" pitchFamily="2" charset="-78"/>
                  <a:ea typeface="GE SS Text Medium" panose="020A0503020102020204" pitchFamily="18" charset="-78"/>
                  <a:cs typeface="Alexandria" pitchFamily="2" charset="-78"/>
                </a:rPr>
                <a:t>سلطة القرار</a:t>
              </a:r>
            </a:p>
          </p:txBody>
        </p:sp>
        <p:sp>
          <p:nvSpPr>
            <p:cNvPr id="15" name="TextBox 82">
              <a:extLst>
                <a:ext uri="{FF2B5EF4-FFF2-40B4-BE49-F238E27FC236}">
                  <a16:creationId xmlns:a16="http://schemas.microsoft.com/office/drawing/2014/main" id="{52B1E0F6-9CCF-D19B-24F4-1E4D2BB1ACEF}"/>
                </a:ext>
              </a:extLst>
            </p:cNvPr>
            <p:cNvSpPr txBox="1"/>
            <p:nvPr/>
          </p:nvSpPr>
          <p:spPr>
            <a:xfrm>
              <a:off x="7911080" y="2185638"/>
              <a:ext cx="502102" cy="349530"/>
            </a:xfrm>
            <a:prstGeom prst="rect">
              <a:avLst/>
            </a:prstGeom>
            <a:grpFill/>
          </p:spPr>
          <p:txBody>
            <a:bodyPr wrap="square" rtlCol="0" anchor="ctr">
              <a:spAutoFit/>
            </a:bodyPr>
            <a:lstStyle/>
            <a:p>
              <a:pPr algn="ctr"/>
              <a:r>
                <a:rPr lang="en-US" b="1" dirty="0">
                  <a:solidFill>
                    <a:srgbClr val="FFFFFF"/>
                  </a:solidFill>
                  <a:latin typeface="Alexandria" pitchFamily="2" charset="-78"/>
                  <a:ea typeface="GE SS Text Medium" panose="020A0503020102020204" pitchFamily="18" charset="-78"/>
                  <a:cs typeface="Alexandria" pitchFamily="2" charset="-78"/>
                </a:rPr>
                <a:t>3</a:t>
              </a:r>
            </a:p>
          </p:txBody>
        </p:sp>
      </p:grpSp>
      <p:grpSp>
        <p:nvGrpSpPr>
          <p:cNvPr id="16" name="Group 61">
            <a:extLst>
              <a:ext uri="{FF2B5EF4-FFF2-40B4-BE49-F238E27FC236}">
                <a16:creationId xmlns:a16="http://schemas.microsoft.com/office/drawing/2014/main" id="{F4C8ECD7-B8C5-0A42-B3DC-935CB8619CC7}"/>
              </a:ext>
            </a:extLst>
          </p:cNvPr>
          <p:cNvGrpSpPr/>
          <p:nvPr/>
        </p:nvGrpSpPr>
        <p:grpSpPr>
          <a:xfrm>
            <a:off x="8184829" y="2168982"/>
            <a:ext cx="1286738" cy="1272167"/>
            <a:chOff x="7560152" y="2098688"/>
            <a:chExt cx="1203960" cy="1203960"/>
          </a:xfrm>
          <a:solidFill>
            <a:srgbClr val="203E5F"/>
          </a:solidFill>
        </p:grpSpPr>
        <p:sp>
          <p:nvSpPr>
            <p:cNvPr id="17" name="Rectangle: Rounded Corners 73">
              <a:extLst>
                <a:ext uri="{FF2B5EF4-FFF2-40B4-BE49-F238E27FC236}">
                  <a16:creationId xmlns:a16="http://schemas.microsoft.com/office/drawing/2014/main" id="{8801B707-F580-1EEA-2F0F-13FA2CD84862}"/>
                </a:ext>
              </a:extLst>
            </p:cNvPr>
            <p:cNvSpPr/>
            <p:nvPr/>
          </p:nvSpPr>
          <p:spPr>
            <a:xfrm rot="5400000">
              <a:off x="7560152" y="2098688"/>
              <a:ext cx="1203960" cy="1203960"/>
            </a:xfrm>
            <a:prstGeom prst="roundRect">
              <a:avLst>
                <a:gd name="adj" fmla="val 1287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latin typeface="Alexandria" pitchFamily="2" charset="-78"/>
                <a:cs typeface="Alexandria" pitchFamily="2" charset="-78"/>
              </a:endParaRPr>
            </a:p>
          </p:txBody>
        </p:sp>
        <p:sp>
          <p:nvSpPr>
            <p:cNvPr id="18" name="Rectangle: Rounded Corners 74">
              <a:extLst>
                <a:ext uri="{FF2B5EF4-FFF2-40B4-BE49-F238E27FC236}">
                  <a16:creationId xmlns:a16="http://schemas.microsoft.com/office/drawing/2014/main" id="{254B78E6-1454-7CBA-8120-D9F4DAA273BA}"/>
                </a:ext>
              </a:extLst>
            </p:cNvPr>
            <p:cNvSpPr/>
            <p:nvPr/>
          </p:nvSpPr>
          <p:spPr>
            <a:xfrm rot="5400000">
              <a:off x="7932282" y="2130553"/>
              <a:ext cx="459701" cy="459701"/>
            </a:xfrm>
            <a:prstGeom prst="roundRect">
              <a:avLst>
                <a:gd name="adj" fmla="val 27848"/>
              </a:avLst>
            </a:prstGeom>
            <a:grp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latin typeface="Alexandria" pitchFamily="2" charset="-78"/>
                <a:cs typeface="Alexandria" pitchFamily="2" charset="-78"/>
              </a:endParaRPr>
            </a:p>
          </p:txBody>
        </p:sp>
        <p:sp>
          <p:nvSpPr>
            <p:cNvPr id="19" name="TextBox 78">
              <a:extLst>
                <a:ext uri="{FF2B5EF4-FFF2-40B4-BE49-F238E27FC236}">
                  <a16:creationId xmlns:a16="http://schemas.microsoft.com/office/drawing/2014/main" id="{2A961BF2-E05A-5381-5F0A-5B07B01ACD5A}"/>
                </a:ext>
              </a:extLst>
            </p:cNvPr>
            <p:cNvSpPr txBox="1"/>
            <p:nvPr/>
          </p:nvSpPr>
          <p:spPr>
            <a:xfrm>
              <a:off x="7627938" y="2595861"/>
              <a:ext cx="1068388" cy="646331"/>
            </a:xfrm>
            <a:prstGeom prst="rect">
              <a:avLst/>
            </a:prstGeom>
            <a:grpFill/>
          </p:spPr>
          <p:txBody>
            <a:bodyPr wrap="square" anchor="ctr">
              <a:noAutofit/>
            </a:bodyPr>
            <a:lstStyle/>
            <a:p>
              <a:pPr algn="ctr"/>
              <a:r>
                <a:rPr lang="ar-SA" sz="1600" b="1" dirty="0">
                  <a:solidFill>
                    <a:srgbClr val="FFFFFF"/>
                  </a:solidFill>
                  <a:latin typeface="Alexandria" pitchFamily="2" charset="-78"/>
                  <a:ea typeface="GE SS Text Medium" panose="020A0503020102020204" pitchFamily="18" charset="-78"/>
                  <a:cs typeface="Alexandria" pitchFamily="2" charset="-78"/>
                </a:rPr>
                <a:t>قنوات الاتصال</a:t>
              </a:r>
            </a:p>
          </p:txBody>
        </p:sp>
        <p:sp>
          <p:nvSpPr>
            <p:cNvPr id="20" name="TextBox 82">
              <a:extLst>
                <a:ext uri="{FF2B5EF4-FFF2-40B4-BE49-F238E27FC236}">
                  <a16:creationId xmlns:a16="http://schemas.microsoft.com/office/drawing/2014/main" id="{B99AC97E-914B-F153-DF1F-8B28FD9BFB78}"/>
                </a:ext>
              </a:extLst>
            </p:cNvPr>
            <p:cNvSpPr txBox="1"/>
            <p:nvPr/>
          </p:nvSpPr>
          <p:spPr>
            <a:xfrm>
              <a:off x="7911080" y="2185638"/>
              <a:ext cx="502102" cy="349530"/>
            </a:xfrm>
            <a:prstGeom prst="rect">
              <a:avLst/>
            </a:prstGeom>
            <a:grpFill/>
          </p:spPr>
          <p:txBody>
            <a:bodyPr wrap="square" rtlCol="0" anchor="ctr">
              <a:spAutoFit/>
            </a:bodyPr>
            <a:lstStyle/>
            <a:p>
              <a:pPr algn="ctr"/>
              <a:r>
                <a:rPr lang="en-US" b="1" dirty="0">
                  <a:solidFill>
                    <a:srgbClr val="FFFFFF"/>
                  </a:solidFill>
                  <a:latin typeface="Alexandria" pitchFamily="2" charset="-78"/>
                  <a:ea typeface="GE SS Text Medium" panose="020A0503020102020204" pitchFamily="18" charset="-78"/>
                  <a:cs typeface="Alexandria" pitchFamily="2" charset="-78"/>
                </a:rPr>
                <a:t>2</a:t>
              </a:r>
            </a:p>
          </p:txBody>
        </p:sp>
      </p:grpSp>
      <p:grpSp>
        <p:nvGrpSpPr>
          <p:cNvPr id="21" name="Group 61">
            <a:extLst>
              <a:ext uri="{FF2B5EF4-FFF2-40B4-BE49-F238E27FC236}">
                <a16:creationId xmlns:a16="http://schemas.microsoft.com/office/drawing/2014/main" id="{D40EA5B1-58C5-3A56-E519-7E400E8982F7}"/>
              </a:ext>
            </a:extLst>
          </p:cNvPr>
          <p:cNvGrpSpPr/>
          <p:nvPr/>
        </p:nvGrpSpPr>
        <p:grpSpPr>
          <a:xfrm>
            <a:off x="10085472" y="2161521"/>
            <a:ext cx="1286738" cy="1272167"/>
            <a:chOff x="7560152" y="2098688"/>
            <a:chExt cx="1203960" cy="1203960"/>
          </a:xfrm>
          <a:solidFill>
            <a:srgbClr val="F58221"/>
          </a:solidFill>
        </p:grpSpPr>
        <p:sp>
          <p:nvSpPr>
            <p:cNvPr id="22" name="Rectangle: Rounded Corners 73">
              <a:extLst>
                <a:ext uri="{FF2B5EF4-FFF2-40B4-BE49-F238E27FC236}">
                  <a16:creationId xmlns:a16="http://schemas.microsoft.com/office/drawing/2014/main" id="{3FF1B61F-B6AF-8F0F-A949-6ACF4F2F29C3}"/>
                </a:ext>
              </a:extLst>
            </p:cNvPr>
            <p:cNvSpPr/>
            <p:nvPr/>
          </p:nvSpPr>
          <p:spPr>
            <a:xfrm rot="5400000">
              <a:off x="7560152" y="2098688"/>
              <a:ext cx="1203960" cy="1203960"/>
            </a:xfrm>
            <a:prstGeom prst="roundRect">
              <a:avLst>
                <a:gd name="adj" fmla="val 1287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latin typeface="Alexandria" pitchFamily="2" charset="-78"/>
                <a:cs typeface="Alexandria" pitchFamily="2" charset="-78"/>
              </a:endParaRPr>
            </a:p>
          </p:txBody>
        </p:sp>
        <p:sp>
          <p:nvSpPr>
            <p:cNvPr id="23" name="Rectangle: Rounded Corners 74">
              <a:extLst>
                <a:ext uri="{FF2B5EF4-FFF2-40B4-BE49-F238E27FC236}">
                  <a16:creationId xmlns:a16="http://schemas.microsoft.com/office/drawing/2014/main" id="{30D18FAD-A808-8D6A-D516-5234C0CF66AD}"/>
                </a:ext>
              </a:extLst>
            </p:cNvPr>
            <p:cNvSpPr/>
            <p:nvPr/>
          </p:nvSpPr>
          <p:spPr>
            <a:xfrm rot="5400000">
              <a:off x="7932282" y="2130553"/>
              <a:ext cx="459701" cy="459701"/>
            </a:xfrm>
            <a:prstGeom prst="roundRect">
              <a:avLst>
                <a:gd name="adj" fmla="val 27848"/>
              </a:avLst>
            </a:prstGeom>
            <a:grp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latin typeface="Alexandria" pitchFamily="2" charset="-78"/>
                <a:cs typeface="Alexandria" pitchFamily="2" charset="-78"/>
              </a:endParaRPr>
            </a:p>
          </p:txBody>
        </p:sp>
        <p:sp>
          <p:nvSpPr>
            <p:cNvPr id="24" name="TextBox 78">
              <a:extLst>
                <a:ext uri="{FF2B5EF4-FFF2-40B4-BE49-F238E27FC236}">
                  <a16:creationId xmlns:a16="http://schemas.microsoft.com/office/drawing/2014/main" id="{783ED97A-05D7-2DEB-4E46-7C8423D0453F}"/>
                </a:ext>
              </a:extLst>
            </p:cNvPr>
            <p:cNvSpPr txBox="1"/>
            <p:nvPr/>
          </p:nvSpPr>
          <p:spPr>
            <a:xfrm>
              <a:off x="7627938" y="2595861"/>
              <a:ext cx="1068388" cy="646331"/>
            </a:xfrm>
            <a:prstGeom prst="rect">
              <a:avLst/>
            </a:prstGeom>
            <a:grpFill/>
          </p:spPr>
          <p:txBody>
            <a:bodyPr wrap="square" anchor="ctr">
              <a:noAutofit/>
            </a:bodyPr>
            <a:lstStyle/>
            <a:p>
              <a:pPr algn="ctr"/>
              <a:r>
                <a:rPr lang="ar-SA" sz="1600" b="1" dirty="0">
                  <a:solidFill>
                    <a:srgbClr val="FFFFFF"/>
                  </a:solidFill>
                  <a:latin typeface="Alexandria" pitchFamily="2" charset="-78"/>
                  <a:ea typeface="GE SS Text Medium" panose="020A0503020102020204" pitchFamily="18" charset="-78"/>
                  <a:cs typeface="Alexandria" pitchFamily="2" charset="-78"/>
                </a:rPr>
                <a:t>المدخلات</a:t>
              </a:r>
            </a:p>
          </p:txBody>
        </p:sp>
        <p:sp>
          <p:nvSpPr>
            <p:cNvPr id="25" name="TextBox 82">
              <a:extLst>
                <a:ext uri="{FF2B5EF4-FFF2-40B4-BE49-F238E27FC236}">
                  <a16:creationId xmlns:a16="http://schemas.microsoft.com/office/drawing/2014/main" id="{72AA26D6-363B-E50D-E465-E52D3D7EAAF7}"/>
                </a:ext>
              </a:extLst>
            </p:cNvPr>
            <p:cNvSpPr txBox="1"/>
            <p:nvPr/>
          </p:nvSpPr>
          <p:spPr>
            <a:xfrm>
              <a:off x="7911080" y="2185638"/>
              <a:ext cx="502102" cy="349530"/>
            </a:xfrm>
            <a:prstGeom prst="rect">
              <a:avLst/>
            </a:prstGeom>
            <a:grpFill/>
          </p:spPr>
          <p:txBody>
            <a:bodyPr wrap="square" rtlCol="0" anchor="ctr">
              <a:spAutoFit/>
            </a:bodyPr>
            <a:lstStyle/>
            <a:p>
              <a:pPr algn="ctr"/>
              <a:r>
                <a:rPr lang="en-US" b="1" dirty="0">
                  <a:solidFill>
                    <a:srgbClr val="FFFFFF"/>
                  </a:solidFill>
                  <a:latin typeface="Alexandria" pitchFamily="2" charset="-78"/>
                  <a:ea typeface="GE SS Text Medium" panose="020A0503020102020204" pitchFamily="18" charset="-78"/>
                  <a:cs typeface="Alexandria" pitchFamily="2" charset="-78"/>
                </a:rPr>
                <a:t>1</a:t>
              </a:r>
            </a:p>
          </p:txBody>
        </p:sp>
      </p:grpSp>
      <p:grpSp>
        <p:nvGrpSpPr>
          <p:cNvPr id="26" name="Group 61">
            <a:extLst>
              <a:ext uri="{FF2B5EF4-FFF2-40B4-BE49-F238E27FC236}">
                <a16:creationId xmlns:a16="http://schemas.microsoft.com/office/drawing/2014/main" id="{9617A83A-2B80-EB3A-5554-F423E21F717E}"/>
              </a:ext>
            </a:extLst>
          </p:cNvPr>
          <p:cNvGrpSpPr/>
          <p:nvPr/>
        </p:nvGrpSpPr>
        <p:grpSpPr>
          <a:xfrm>
            <a:off x="4355707" y="2164118"/>
            <a:ext cx="1286738" cy="1272167"/>
            <a:chOff x="7560152" y="2098688"/>
            <a:chExt cx="1203960" cy="1203960"/>
          </a:xfrm>
          <a:solidFill>
            <a:srgbClr val="203E5F"/>
          </a:solidFill>
        </p:grpSpPr>
        <p:sp>
          <p:nvSpPr>
            <p:cNvPr id="27" name="Rectangle: Rounded Corners 73">
              <a:extLst>
                <a:ext uri="{FF2B5EF4-FFF2-40B4-BE49-F238E27FC236}">
                  <a16:creationId xmlns:a16="http://schemas.microsoft.com/office/drawing/2014/main" id="{4D34528A-3635-3472-B021-8364BCDF45EA}"/>
                </a:ext>
              </a:extLst>
            </p:cNvPr>
            <p:cNvSpPr/>
            <p:nvPr/>
          </p:nvSpPr>
          <p:spPr>
            <a:xfrm rot="5400000">
              <a:off x="7560152" y="2098688"/>
              <a:ext cx="1203960" cy="1203960"/>
            </a:xfrm>
            <a:prstGeom prst="roundRect">
              <a:avLst>
                <a:gd name="adj" fmla="val 1287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latin typeface="Alexandria" pitchFamily="2" charset="-78"/>
                <a:cs typeface="Alexandria" pitchFamily="2" charset="-78"/>
              </a:endParaRPr>
            </a:p>
          </p:txBody>
        </p:sp>
        <p:sp>
          <p:nvSpPr>
            <p:cNvPr id="28" name="Rectangle: Rounded Corners 74">
              <a:extLst>
                <a:ext uri="{FF2B5EF4-FFF2-40B4-BE49-F238E27FC236}">
                  <a16:creationId xmlns:a16="http://schemas.microsoft.com/office/drawing/2014/main" id="{117C3316-B707-6591-5709-FB502463BA71}"/>
                </a:ext>
              </a:extLst>
            </p:cNvPr>
            <p:cNvSpPr/>
            <p:nvPr/>
          </p:nvSpPr>
          <p:spPr>
            <a:xfrm rot="5400000">
              <a:off x="7932282" y="2130553"/>
              <a:ext cx="459701" cy="459701"/>
            </a:xfrm>
            <a:prstGeom prst="roundRect">
              <a:avLst>
                <a:gd name="adj" fmla="val 27848"/>
              </a:avLst>
            </a:prstGeom>
            <a:grp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latin typeface="Alexandria" pitchFamily="2" charset="-78"/>
                <a:cs typeface="Alexandria" pitchFamily="2" charset="-78"/>
              </a:endParaRPr>
            </a:p>
          </p:txBody>
        </p:sp>
        <p:sp>
          <p:nvSpPr>
            <p:cNvPr id="29" name="TextBox 78">
              <a:extLst>
                <a:ext uri="{FF2B5EF4-FFF2-40B4-BE49-F238E27FC236}">
                  <a16:creationId xmlns:a16="http://schemas.microsoft.com/office/drawing/2014/main" id="{06FDB093-D636-AEAF-C0FC-AC7ECE5B0923}"/>
                </a:ext>
              </a:extLst>
            </p:cNvPr>
            <p:cNvSpPr txBox="1"/>
            <p:nvPr/>
          </p:nvSpPr>
          <p:spPr>
            <a:xfrm>
              <a:off x="7627938" y="2595861"/>
              <a:ext cx="1068388" cy="646331"/>
            </a:xfrm>
            <a:prstGeom prst="rect">
              <a:avLst/>
            </a:prstGeom>
            <a:grpFill/>
          </p:spPr>
          <p:txBody>
            <a:bodyPr wrap="square" anchor="ctr">
              <a:noAutofit/>
            </a:bodyPr>
            <a:lstStyle/>
            <a:p>
              <a:pPr algn="ctr"/>
              <a:r>
                <a:rPr lang="ar-SA" sz="1600" b="1" dirty="0">
                  <a:solidFill>
                    <a:srgbClr val="FFFFFF"/>
                  </a:solidFill>
                  <a:latin typeface="Alexandria" pitchFamily="2" charset="-78"/>
                  <a:ea typeface="GE SS Text Medium" panose="020A0503020102020204" pitchFamily="18" charset="-78"/>
                  <a:cs typeface="Alexandria" pitchFamily="2" charset="-78"/>
                </a:rPr>
                <a:t>المخرجات</a:t>
              </a:r>
            </a:p>
          </p:txBody>
        </p:sp>
        <p:sp>
          <p:nvSpPr>
            <p:cNvPr id="30" name="TextBox 82">
              <a:extLst>
                <a:ext uri="{FF2B5EF4-FFF2-40B4-BE49-F238E27FC236}">
                  <a16:creationId xmlns:a16="http://schemas.microsoft.com/office/drawing/2014/main" id="{FFB655D1-5D2B-7623-38E4-3412BBF17801}"/>
                </a:ext>
              </a:extLst>
            </p:cNvPr>
            <p:cNvSpPr txBox="1"/>
            <p:nvPr/>
          </p:nvSpPr>
          <p:spPr>
            <a:xfrm>
              <a:off x="7911080" y="2185638"/>
              <a:ext cx="502102" cy="349530"/>
            </a:xfrm>
            <a:prstGeom prst="rect">
              <a:avLst/>
            </a:prstGeom>
            <a:grpFill/>
          </p:spPr>
          <p:txBody>
            <a:bodyPr wrap="square" rtlCol="0" anchor="ctr">
              <a:spAutoFit/>
            </a:bodyPr>
            <a:lstStyle/>
            <a:p>
              <a:pPr algn="ctr"/>
              <a:r>
                <a:rPr lang="en-US" b="1" dirty="0">
                  <a:solidFill>
                    <a:srgbClr val="FFFFFF"/>
                  </a:solidFill>
                  <a:latin typeface="Alexandria" pitchFamily="2" charset="-78"/>
                  <a:ea typeface="GE SS Text Medium" panose="020A0503020102020204" pitchFamily="18" charset="-78"/>
                  <a:cs typeface="Alexandria" pitchFamily="2" charset="-78"/>
                </a:rPr>
                <a:t>4</a:t>
              </a:r>
            </a:p>
          </p:txBody>
        </p:sp>
      </p:grpSp>
      <p:grpSp>
        <p:nvGrpSpPr>
          <p:cNvPr id="31" name="Group 61">
            <a:extLst>
              <a:ext uri="{FF2B5EF4-FFF2-40B4-BE49-F238E27FC236}">
                <a16:creationId xmlns:a16="http://schemas.microsoft.com/office/drawing/2014/main" id="{E7BCE0D8-F4C5-5DCD-3CC5-48FE6AAFCFD7}"/>
              </a:ext>
            </a:extLst>
          </p:cNvPr>
          <p:cNvGrpSpPr/>
          <p:nvPr/>
        </p:nvGrpSpPr>
        <p:grpSpPr>
          <a:xfrm>
            <a:off x="2516413" y="2164118"/>
            <a:ext cx="1286738" cy="1272167"/>
            <a:chOff x="7560152" y="2098688"/>
            <a:chExt cx="1203960" cy="1203960"/>
          </a:xfrm>
          <a:solidFill>
            <a:srgbClr val="F58221"/>
          </a:solidFill>
        </p:grpSpPr>
        <p:sp>
          <p:nvSpPr>
            <p:cNvPr id="32" name="Rectangle: Rounded Corners 73">
              <a:extLst>
                <a:ext uri="{FF2B5EF4-FFF2-40B4-BE49-F238E27FC236}">
                  <a16:creationId xmlns:a16="http://schemas.microsoft.com/office/drawing/2014/main" id="{E2893EB3-0043-BCB0-06EA-42F70E35FB43}"/>
                </a:ext>
              </a:extLst>
            </p:cNvPr>
            <p:cNvSpPr/>
            <p:nvPr/>
          </p:nvSpPr>
          <p:spPr>
            <a:xfrm rot="5400000">
              <a:off x="7560152" y="2098688"/>
              <a:ext cx="1203960" cy="1203960"/>
            </a:xfrm>
            <a:prstGeom prst="roundRect">
              <a:avLst>
                <a:gd name="adj" fmla="val 1287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latin typeface="Alexandria" pitchFamily="2" charset="-78"/>
                <a:cs typeface="Alexandria" pitchFamily="2" charset="-78"/>
              </a:endParaRPr>
            </a:p>
          </p:txBody>
        </p:sp>
        <p:sp>
          <p:nvSpPr>
            <p:cNvPr id="33" name="Rectangle: Rounded Corners 74">
              <a:extLst>
                <a:ext uri="{FF2B5EF4-FFF2-40B4-BE49-F238E27FC236}">
                  <a16:creationId xmlns:a16="http://schemas.microsoft.com/office/drawing/2014/main" id="{7E9692CC-7975-C333-BAA0-27CC44171FF1}"/>
                </a:ext>
              </a:extLst>
            </p:cNvPr>
            <p:cNvSpPr/>
            <p:nvPr/>
          </p:nvSpPr>
          <p:spPr>
            <a:xfrm rot="5400000">
              <a:off x="7932282" y="2130553"/>
              <a:ext cx="459701" cy="459701"/>
            </a:xfrm>
            <a:prstGeom prst="roundRect">
              <a:avLst>
                <a:gd name="adj" fmla="val 27848"/>
              </a:avLst>
            </a:prstGeom>
            <a:grp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latin typeface="Alexandria" pitchFamily="2" charset="-78"/>
                <a:cs typeface="Alexandria" pitchFamily="2" charset="-78"/>
              </a:endParaRPr>
            </a:p>
          </p:txBody>
        </p:sp>
        <p:sp>
          <p:nvSpPr>
            <p:cNvPr id="34" name="TextBox 78">
              <a:extLst>
                <a:ext uri="{FF2B5EF4-FFF2-40B4-BE49-F238E27FC236}">
                  <a16:creationId xmlns:a16="http://schemas.microsoft.com/office/drawing/2014/main" id="{D64C7C14-1DCF-F840-6585-FC9A7355BE55}"/>
                </a:ext>
              </a:extLst>
            </p:cNvPr>
            <p:cNvSpPr txBox="1"/>
            <p:nvPr/>
          </p:nvSpPr>
          <p:spPr>
            <a:xfrm>
              <a:off x="7627938" y="2595861"/>
              <a:ext cx="1068388" cy="646331"/>
            </a:xfrm>
            <a:prstGeom prst="rect">
              <a:avLst/>
            </a:prstGeom>
            <a:grpFill/>
          </p:spPr>
          <p:txBody>
            <a:bodyPr wrap="square" anchor="ctr">
              <a:noAutofit/>
            </a:bodyPr>
            <a:lstStyle/>
            <a:p>
              <a:pPr algn="ctr"/>
              <a:r>
                <a:rPr lang="ar-SA" sz="1600" b="1" dirty="0">
                  <a:solidFill>
                    <a:srgbClr val="FFFFFF"/>
                  </a:solidFill>
                  <a:latin typeface="Alexandria" pitchFamily="2" charset="-78"/>
                  <a:ea typeface="GE SS Text Medium" panose="020A0503020102020204" pitchFamily="18" charset="-78"/>
                  <a:cs typeface="Alexandria" pitchFamily="2" charset="-78"/>
                </a:rPr>
                <a:t>نتائج القرار</a:t>
              </a:r>
            </a:p>
          </p:txBody>
        </p:sp>
        <p:sp>
          <p:nvSpPr>
            <p:cNvPr id="35" name="TextBox 82">
              <a:extLst>
                <a:ext uri="{FF2B5EF4-FFF2-40B4-BE49-F238E27FC236}">
                  <a16:creationId xmlns:a16="http://schemas.microsoft.com/office/drawing/2014/main" id="{6F30ADFE-C9E4-A94A-CCF9-9C521257B661}"/>
                </a:ext>
              </a:extLst>
            </p:cNvPr>
            <p:cNvSpPr txBox="1"/>
            <p:nvPr/>
          </p:nvSpPr>
          <p:spPr>
            <a:xfrm>
              <a:off x="7911080" y="2185638"/>
              <a:ext cx="502102" cy="349530"/>
            </a:xfrm>
            <a:prstGeom prst="rect">
              <a:avLst/>
            </a:prstGeom>
            <a:grpFill/>
          </p:spPr>
          <p:txBody>
            <a:bodyPr wrap="square" rtlCol="0" anchor="ctr">
              <a:spAutoFit/>
            </a:bodyPr>
            <a:lstStyle/>
            <a:p>
              <a:pPr algn="ctr"/>
              <a:r>
                <a:rPr lang="en-US" b="1" dirty="0">
                  <a:solidFill>
                    <a:srgbClr val="FFFFFF"/>
                  </a:solidFill>
                  <a:latin typeface="Alexandria" pitchFamily="2" charset="-78"/>
                  <a:ea typeface="GE SS Text Medium" panose="020A0503020102020204" pitchFamily="18" charset="-78"/>
                  <a:cs typeface="Alexandria" pitchFamily="2" charset="-78"/>
                </a:rPr>
                <a:t>5</a:t>
              </a:r>
            </a:p>
          </p:txBody>
        </p:sp>
      </p:grpSp>
      <p:grpSp>
        <p:nvGrpSpPr>
          <p:cNvPr id="36" name="Group 61">
            <a:extLst>
              <a:ext uri="{FF2B5EF4-FFF2-40B4-BE49-F238E27FC236}">
                <a16:creationId xmlns:a16="http://schemas.microsoft.com/office/drawing/2014/main" id="{DD8F5EB8-2CC1-432F-26AB-8414EAE0E476}"/>
              </a:ext>
            </a:extLst>
          </p:cNvPr>
          <p:cNvGrpSpPr/>
          <p:nvPr/>
        </p:nvGrpSpPr>
        <p:grpSpPr>
          <a:xfrm>
            <a:off x="756534" y="2158319"/>
            <a:ext cx="1286738" cy="1272167"/>
            <a:chOff x="7560152" y="2098688"/>
            <a:chExt cx="1203960" cy="1203960"/>
          </a:xfrm>
          <a:solidFill>
            <a:srgbClr val="203E5F"/>
          </a:solidFill>
        </p:grpSpPr>
        <p:sp>
          <p:nvSpPr>
            <p:cNvPr id="37" name="Rectangle: Rounded Corners 73">
              <a:extLst>
                <a:ext uri="{FF2B5EF4-FFF2-40B4-BE49-F238E27FC236}">
                  <a16:creationId xmlns:a16="http://schemas.microsoft.com/office/drawing/2014/main" id="{55EEF044-2DC3-D43D-57CD-4382E205C16D}"/>
                </a:ext>
              </a:extLst>
            </p:cNvPr>
            <p:cNvSpPr/>
            <p:nvPr/>
          </p:nvSpPr>
          <p:spPr>
            <a:xfrm rot="5400000">
              <a:off x="7560152" y="2098688"/>
              <a:ext cx="1203960" cy="1203960"/>
            </a:xfrm>
            <a:prstGeom prst="roundRect">
              <a:avLst>
                <a:gd name="adj" fmla="val 1287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latin typeface="Alexandria" pitchFamily="2" charset="-78"/>
                <a:cs typeface="Alexandria" pitchFamily="2" charset="-78"/>
              </a:endParaRPr>
            </a:p>
          </p:txBody>
        </p:sp>
        <p:sp>
          <p:nvSpPr>
            <p:cNvPr id="38" name="Rectangle: Rounded Corners 74">
              <a:extLst>
                <a:ext uri="{FF2B5EF4-FFF2-40B4-BE49-F238E27FC236}">
                  <a16:creationId xmlns:a16="http://schemas.microsoft.com/office/drawing/2014/main" id="{5E3E49D3-CEC1-8963-EC64-BF1DC0067EF0}"/>
                </a:ext>
              </a:extLst>
            </p:cNvPr>
            <p:cNvSpPr/>
            <p:nvPr/>
          </p:nvSpPr>
          <p:spPr>
            <a:xfrm rot="5400000">
              <a:off x="7932282" y="2130553"/>
              <a:ext cx="459701" cy="459701"/>
            </a:xfrm>
            <a:prstGeom prst="roundRect">
              <a:avLst>
                <a:gd name="adj" fmla="val 27848"/>
              </a:avLst>
            </a:prstGeom>
            <a:grp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latin typeface="Alexandria" pitchFamily="2" charset="-78"/>
                <a:cs typeface="Alexandria" pitchFamily="2" charset="-78"/>
              </a:endParaRPr>
            </a:p>
          </p:txBody>
        </p:sp>
        <p:sp>
          <p:nvSpPr>
            <p:cNvPr id="39" name="TextBox 78">
              <a:extLst>
                <a:ext uri="{FF2B5EF4-FFF2-40B4-BE49-F238E27FC236}">
                  <a16:creationId xmlns:a16="http://schemas.microsoft.com/office/drawing/2014/main" id="{5F40757C-DAAF-C62D-A719-2A432BE6613B}"/>
                </a:ext>
              </a:extLst>
            </p:cNvPr>
            <p:cNvSpPr txBox="1"/>
            <p:nvPr/>
          </p:nvSpPr>
          <p:spPr>
            <a:xfrm>
              <a:off x="7627938" y="2595861"/>
              <a:ext cx="1068388" cy="646331"/>
            </a:xfrm>
            <a:prstGeom prst="rect">
              <a:avLst/>
            </a:prstGeom>
            <a:grpFill/>
          </p:spPr>
          <p:txBody>
            <a:bodyPr wrap="square" anchor="ctr">
              <a:noAutofit/>
            </a:bodyPr>
            <a:lstStyle/>
            <a:p>
              <a:pPr algn="ctr"/>
              <a:r>
                <a:rPr lang="ar-SA" sz="1600" b="1" dirty="0">
                  <a:solidFill>
                    <a:srgbClr val="FFFFFF"/>
                  </a:solidFill>
                  <a:latin typeface="Alexandria" pitchFamily="2" charset="-78"/>
                  <a:ea typeface="GE SS Text Medium" panose="020A0503020102020204" pitchFamily="18" charset="-78"/>
                  <a:cs typeface="Alexandria" pitchFamily="2" charset="-78"/>
                </a:rPr>
                <a:t>التغذية الراجعة</a:t>
              </a:r>
              <a:endParaRPr lang="en-US" sz="1600" b="1" dirty="0">
                <a:solidFill>
                  <a:srgbClr val="FFFFFF"/>
                </a:solidFill>
                <a:latin typeface="Alexandria" pitchFamily="2" charset="-78"/>
                <a:ea typeface="GE SS Text Medium" panose="020A0503020102020204" pitchFamily="18" charset="-78"/>
                <a:cs typeface="Alexandria" pitchFamily="2" charset="-78"/>
              </a:endParaRPr>
            </a:p>
          </p:txBody>
        </p:sp>
        <p:sp>
          <p:nvSpPr>
            <p:cNvPr id="40" name="TextBox 82">
              <a:extLst>
                <a:ext uri="{FF2B5EF4-FFF2-40B4-BE49-F238E27FC236}">
                  <a16:creationId xmlns:a16="http://schemas.microsoft.com/office/drawing/2014/main" id="{6426F33C-8889-90D0-8868-E21AC80FE3D2}"/>
                </a:ext>
              </a:extLst>
            </p:cNvPr>
            <p:cNvSpPr txBox="1"/>
            <p:nvPr/>
          </p:nvSpPr>
          <p:spPr>
            <a:xfrm>
              <a:off x="7911080" y="2185638"/>
              <a:ext cx="502102" cy="349530"/>
            </a:xfrm>
            <a:prstGeom prst="rect">
              <a:avLst/>
            </a:prstGeom>
            <a:grpFill/>
          </p:spPr>
          <p:txBody>
            <a:bodyPr wrap="square" rtlCol="0" anchor="ctr">
              <a:spAutoFit/>
            </a:bodyPr>
            <a:lstStyle/>
            <a:p>
              <a:pPr algn="ctr"/>
              <a:r>
                <a:rPr lang="en-US" b="1" dirty="0">
                  <a:solidFill>
                    <a:srgbClr val="FFFFFF"/>
                  </a:solidFill>
                  <a:latin typeface="Alexandria" pitchFamily="2" charset="-78"/>
                  <a:ea typeface="GE SS Text Medium" panose="020A0503020102020204" pitchFamily="18" charset="-78"/>
                  <a:cs typeface="Alexandria" pitchFamily="2" charset="-78"/>
                </a:rPr>
                <a:t>6</a:t>
              </a:r>
            </a:p>
          </p:txBody>
        </p:sp>
      </p:grpSp>
      <p:cxnSp>
        <p:nvCxnSpPr>
          <p:cNvPr id="41" name="Straight Connector 91">
            <a:extLst>
              <a:ext uri="{FF2B5EF4-FFF2-40B4-BE49-F238E27FC236}">
                <a16:creationId xmlns:a16="http://schemas.microsoft.com/office/drawing/2014/main" id="{B4165D97-DEE0-6ADF-C424-595AD4D3AAC1}"/>
              </a:ext>
            </a:extLst>
          </p:cNvPr>
          <p:cNvCxnSpPr>
            <a:cxnSpLocks/>
          </p:cNvCxnSpPr>
          <p:nvPr/>
        </p:nvCxnSpPr>
        <p:spPr>
          <a:xfrm flipH="1" flipV="1">
            <a:off x="2369636" y="2571706"/>
            <a:ext cx="156" cy="1748685"/>
          </a:xfrm>
          <a:prstGeom prst="line">
            <a:avLst/>
          </a:prstGeom>
          <a:ln w="19050" cap="rnd">
            <a:gradFill flip="none" rotWithShape="1">
              <a:gsLst>
                <a:gs pos="0">
                  <a:schemeClr val="bg2"/>
                </a:gs>
                <a:gs pos="50000">
                  <a:schemeClr val="bg2">
                    <a:lumMod val="75000"/>
                  </a:schemeClr>
                </a:gs>
                <a:gs pos="100000">
                  <a:schemeClr val="bg2">
                    <a:alpha val="0"/>
                  </a:schemeClr>
                </a:gs>
              </a:gsLst>
              <a:lin ang="5400000" scaled="1"/>
              <a:tileRect/>
            </a:gradFill>
            <a:prstDash val="solid"/>
            <a:round/>
            <a:tailEnd type="none"/>
          </a:ln>
        </p:spPr>
        <p:style>
          <a:lnRef idx="1">
            <a:schemeClr val="accent1"/>
          </a:lnRef>
          <a:fillRef idx="0">
            <a:schemeClr val="accent1"/>
          </a:fillRef>
          <a:effectRef idx="0">
            <a:schemeClr val="accent1"/>
          </a:effectRef>
          <a:fontRef idx="minor">
            <a:schemeClr val="tx1"/>
          </a:fontRef>
        </p:style>
      </p:cxnSp>
      <p:pic>
        <p:nvPicPr>
          <p:cNvPr id="42" name="Picture 92">
            <a:extLst>
              <a:ext uri="{FF2B5EF4-FFF2-40B4-BE49-F238E27FC236}">
                <a16:creationId xmlns:a16="http://schemas.microsoft.com/office/drawing/2014/main" id="{326EB8C7-F6A2-6362-9A27-A8B700CB1E30}"/>
              </a:ext>
            </a:extLst>
          </p:cNvPr>
          <p:cNvPicPr preferRelativeResize="0">
            <a:picLocks noChangeArrowheads="1"/>
          </p:cNvPicPr>
          <p:nvPr/>
        </p:nvPicPr>
        <p:blipFill rotWithShape="1">
          <a:blip r:embed="rId3" cstate="screen">
            <a:alphaModFix amt="50000"/>
            <a:extLst>
              <a:ext uri="{28A0092B-C50C-407E-A947-70E740481C1C}">
                <a14:useLocalDpi xmlns:a14="http://schemas.microsoft.com/office/drawing/2010/main"/>
              </a:ext>
            </a:extLst>
          </a:blip>
          <a:srcRect l="-4410" t="-2" b="-159032"/>
          <a:stretch/>
        </p:blipFill>
        <p:spPr bwMode="auto">
          <a:xfrm rot="5400000" flipH="1">
            <a:off x="1758879" y="3968756"/>
            <a:ext cx="950267" cy="256775"/>
          </a:xfrm>
          <a:prstGeom prst="rect">
            <a:avLst/>
          </a:prstGeom>
          <a:noFill/>
          <a:ln w="9525">
            <a:noFill/>
            <a:miter lim="800000"/>
            <a:headEnd/>
            <a:tailEnd/>
          </a:ln>
        </p:spPr>
      </p:pic>
      <p:pic>
        <p:nvPicPr>
          <p:cNvPr id="43" name="Picture 93">
            <a:extLst>
              <a:ext uri="{FF2B5EF4-FFF2-40B4-BE49-F238E27FC236}">
                <a16:creationId xmlns:a16="http://schemas.microsoft.com/office/drawing/2014/main" id="{37974DE0-A6E5-C0EB-B5E9-61EE6550AC5D}"/>
              </a:ext>
            </a:extLst>
          </p:cNvPr>
          <p:cNvPicPr preferRelativeResize="0">
            <a:picLocks noChangeArrowheads="1"/>
          </p:cNvPicPr>
          <p:nvPr/>
        </p:nvPicPr>
        <p:blipFill rotWithShape="1">
          <a:blip r:embed="rId3" cstate="screen">
            <a:alphaModFix amt="50000"/>
            <a:extLst>
              <a:ext uri="{28A0092B-C50C-407E-A947-70E740481C1C}">
                <a14:useLocalDpi xmlns:a14="http://schemas.microsoft.com/office/drawing/2010/main"/>
              </a:ext>
            </a:extLst>
          </a:blip>
          <a:srcRect l="-4410" t="-2" b="-159032"/>
          <a:stretch/>
        </p:blipFill>
        <p:spPr bwMode="auto">
          <a:xfrm rot="16200000" flipH="1" flipV="1">
            <a:off x="1758878" y="3018491"/>
            <a:ext cx="950267" cy="256775"/>
          </a:xfrm>
          <a:prstGeom prst="rect">
            <a:avLst/>
          </a:prstGeom>
          <a:noFill/>
          <a:ln w="9525">
            <a:noFill/>
            <a:miter lim="800000"/>
            <a:headEnd/>
            <a:tailEnd/>
          </a:ln>
        </p:spPr>
      </p:pic>
      <p:sp>
        <p:nvSpPr>
          <p:cNvPr id="44" name="Isosceles Triangle 99">
            <a:extLst>
              <a:ext uri="{FF2B5EF4-FFF2-40B4-BE49-F238E27FC236}">
                <a16:creationId xmlns:a16="http://schemas.microsoft.com/office/drawing/2014/main" id="{D3737E87-F857-C7DF-EB82-40CEE263DDDD}"/>
              </a:ext>
            </a:extLst>
          </p:cNvPr>
          <p:cNvSpPr/>
          <p:nvPr/>
        </p:nvSpPr>
        <p:spPr>
          <a:xfrm rot="16200000">
            <a:off x="2133116" y="3401315"/>
            <a:ext cx="329773" cy="145062"/>
          </a:xfrm>
          <a:prstGeom prst="triangle">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pitchFamily="2" charset="-78"/>
              <a:cs typeface="Alexandria" pitchFamily="2" charset="-78"/>
            </a:endParaRPr>
          </a:p>
        </p:txBody>
      </p:sp>
      <p:cxnSp>
        <p:nvCxnSpPr>
          <p:cNvPr id="45" name="Straight Connector 91">
            <a:extLst>
              <a:ext uri="{FF2B5EF4-FFF2-40B4-BE49-F238E27FC236}">
                <a16:creationId xmlns:a16="http://schemas.microsoft.com/office/drawing/2014/main" id="{D05CC643-AF0B-1554-5386-F59E22B34967}"/>
              </a:ext>
            </a:extLst>
          </p:cNvPr>
          <p:cNvCxnSpPr>
            <a:cxnSpLocks/>
          </p:cNvCxnSpPr>
          <p:nvPr/>
        </p:nvCxnSpPr>
        <p:spPr>
          <a:xfrm flipH="1" flipV="1">
            <a:off x="4190284" y="2588427"/>
            <a:ext cx="156" cy="1748685"/>
          </a:xfrm>
          <a:prstGeom prst="line">
            <a:avLst/>
          </a:prstGeom>
          <a:ln w="19050" cap="rnd">
            <a:gradFill flip="none" rotWithShape="1">
              <a:gsLst>
                <a:gs pos="0">
                  <a:schemeClr val="bg2"/>
                </a:gs>
                <a:gs pos="50000">
                  <a:schemeClr val="bg2">
                    <a:lumMod val="75000"/>
                  </a:schemeClr>
                </a:gs>
                <a:gs pos="100000">
                  <a:schemeClr val="bg2">
                    <a:alpha val="0"/>
                  </a:schemeClr>
                </a:gs>
              </a:gsLst>
              <a:lin ang="5400000" scaled="1"/>
              <a:tileRect/>
            </a:gradFill>
            <a:prstDash val="solid"/>
            <a:round/>
            <a:tailEnd type="none"/>
          </a:ln>
        </p:spPr>
        <p:style>
          <a:lnRef idx="1">
            <a:schemeClr val="accent1"/>
          </a:lnRef>
          <a:fillRef idx="0">
            <a:schemeClr val="accent1"/>
          </a:fillRef>
          <a:effectRef idx="0">
            <a:schemeClr val="accent1"/>
          </a:effectRef>
          <a:fontRef idx="minor">
            <a:schemeClr val="tx1"/>
          </a:fontRef>
        </p:style>
      </p:cxnSp>
      <p:pic>
        <p:nvPicPr>
          <p:cNvPr id="46" name="Picture 92">
            <a:extLst>
              <a:ext uri="{FF2B5EF4-FFF2-40B4-BE49-F238E27FC236}">
                <a16:creationId xmlns:a16="http://schemas.microsoft.com/office/drawing/2014/main" id="{7DDDD148-F877-44BE-26C2-3750CD1F80B2}"/>
              </a:ext>
            </a:extLst>
          </p:cNvPr>
          <p:cNvPicPr preferRelativeResize="0">
            <a:picLocks noChangeArrowheads="1"/>
          </p:cNvPicPr>
          <p:nvPr/>
        </p:nvPicPr>
        <p:blipFill rotWithShape="1">
          <a:blip r:embed="rId3" cstate="screen">
            <a:alphaModFix amt="50000"/>
            <a:extLst>
              <a:ext uri="{28A0092B-C50C-407E-A947-70E740481C1C}">
                <a14:useLocalDpi xmlns:a14="http://schemas.microsoft.com/office/drawing/2010/main"/>
              </a:ext>
            </a:extLst>
          </a:blip>
          <a:srcRect l="-4410" t="-2" b="-159032"/>
          <a:stretch/>
        </p:blipFill>
        <p:spPr bwMode="auto">
          <a:xfrm rot="5400000" flipH="1">
            <a:off x="3579527" y="3985477"/>
            <a:ext cx="950267" cy="256775"/>
          </a:xfrm>
          <a:prstGeom prst="rect">
            <a:avLst/>
          </a:prstGeom>
          <a:noFill/>
          <a:ln w="9525">
            <a:noFill/>
            <a:miter lim="800000"/>
            <a:headEnd/>
            <a:tailEnd/>
          </a:ln>
        </p:spPr>
      </p:pic>
      <p:pic>
        <p:nvPicPr>
          <p:cNvPr id="47" name="Picture 93">
            <a:extLst>
              <a:ext uri="{FF2B5EF4-FFF2-40B4-BE49-F238E27FC236}">
                <a16:creationId xmlns:a16="http://schemas.microsoft.com/office/drawing/2014/main" id="{26A3E589-7206-0E76-C13A-1ABC6EA2A936}"/>
              </a:ext>
            </a:extLst>
          </p:cNvPr>
          <p:cNvPicPr preferRelativeResize="0">
            <a:picLocks noChangeArrowheads="1"/>
          </p:cNvPicPr>
          <p:nvPr/>
        </p:nvPicPr>
        <p:blipFill rotWithShape="1">
          <a:blip r:embed="rId3" cstate="screen">
            <a:alphaModFix amt="50000"/>
            <a:extLst>
              <a:ext uri="{28A0092B-C50C-407E-A947-70E740481C1C}">
                <a14:useLocalDpi xmlns:a14="http://schemas.microsoft.com/office/drawing/2010/main"/>
              </a:ext>
            </a:extLst>
          </a:blip>
          <a:srcRect l="-4410" t="-2" b="-159032"/>
          <a:stretch/>
        </p:blipFill>
        <p:spPr bwMode="auto">
          <a:xfrm rot="16200000" flipH="1" flipV="1">
            <a:off x="3579526" y="3035212"/>
            <a:ext cx="950267" cy="256775"/>
          </a:xfrm>
          <a:prstGeom prst="rect">
            <a:avLst/>
          </a:prstGeom>
          <a:noFill/>
          <a:ln w="9525">
            <a:noFill/>
            <a:miter lim="800000"/>
            <a:headEnd/>
            <a:tailEnd/>
          </a:ln>
        </p:spPr>
      </p:pic>
      <p:sp>
        <p:nvSpPr>
          <p:cNvPr id="48" name="Isosceles Triangle 99">
            <a:extLst>
              <a:ext uri="{FF2B5EF4-FFF2-40B4-BE49-F238E27FC236}">
                <a16:creationId xmlns:a16="http://schemas.microsoft.com/office/drawing/2014/main" id="{6E633E21-FFE5-AC94-7840-C225DFED02A9}"/>
              </a:ext>
            </a:extLst>
          </p:cNvPr>
          <p:cNvSpPr/>
          <p:nvPr/>
        </p:nvSpPr>
        <p:spPr>
          <a:xfrm rot="16200000">
            <a:off x="3953764" y="3418036"/>
            <a:ext cx="329773" cy="145062"/>
          </a:xfrm>
          <a:prstGeom prst="triangle">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pitchFamily="2" charset="-78"/>
              <a:cs typeface="Alexandria" pitchFamily="2" charset="-78"/>
            </a:endParaRPr>
          </a:p>
        </p:txBody>
      </p:sp>
      <p:cxnSp>
        <p:nvCxnSpPr>
          <p:cNvPr id="49" name="Straight Connector 91">
            <a:extLst>
              <a:ext uri="{FF2B5EF4-FFF2-40B4-BE49-F238E27FC236}">
                <a16:creationId xmlns:a16="http://schemas.microsoft.com/office/drawing/2014/main" id="{292EFEE3-ED51-F696-8FD1-13B57F3164C0}"/>
              </a:ext>
            </a:extLst>
          </p:cNvPr>
          <p:cNvCxnSpPr>
            <a:cxnSpLocks/>
          </p:cNvCxnSpPr>
          <p:nvPr/>
        </p:nvCxnSpPr>
        <p:spPr>
          <a:xfrm flipH="1" flipV="1">
            <a:off x="6027633" y="2664124"/>
            <a:ext cx="156" cy="1748685"/>
          </a:xfrm>
          <a:prstGeom prst="line">
            <a:avLst/>
          </a:prstGeom>
          <a:ln w="19050" cap="rnd">
            <a:gradFill flip="none" rotWithShape="1">
              <a:gsLst>
                <a:gs pos="0">
                  <a:schemeClr val="bg2"/>
                </a:gs>
                <a:gs pos="50000">
                  <a:schemeClr val="bg2">
                    <a:lumMod val="75000"/>
                  </a:schemeClr>
                </a:gs>
                <a:gs pos="100000">
                  <a:schemeClr val="bg2">
                    <a:alpha val="0"/>
                  </a:schemeClr>
                </a:gs>
              </a:gsLst>
              <a:lin ang="5400000" scaled="1"/>
              <a:tileRect/>
            </a:gradFill>
            <a:prstDash val="solid"/>
            <a:round/>
            <a:tailEnd type="none"/>
          </a:ln>
        </p:spPr>
        <p:style>
          <a:lnRef idx="1">
            <a:schemeClr val="accent1"/>
          </a:lnRef>
          <a:fillRef idx="0">
            <a:schemeClr val="accent1"/>
          </a:fillRef>
          <a:effectRef idx="0">
            <a:schemeClr val="accent1"/>
          </a:effectRef>
          <a:fontRef idx="minor">
            <a:schemeClr val="tx1"/>
          </a:fontRef>
        </p:style>
      </p:cxnSp>
      <p:pic>
        <p:nvPicPr>
          <p:cNvPr id="50" name="Picture 92">
            <a:extLst>
              <a:ext uri="{FF2B5EF4-FFF2-40B4-BE49-F238E27FC236}">
                <a16:creationId xmlns:a16="http://schemas.microsoft.com/office/drawing/2014/main" id="{0F51C12A-D727-03D5-945E-77B5C7365057}"/>
              </a:ext>
            </a:extLst>
          </p:cNvPr>
          <p:cNvPicPr preferRelativeResize="0">
            <a:picLocks noChangeArrowheads="1"/>
          </p:cNvPicPr>
          <p:nvPr/>
        </p:nvPicPr>
        <p:blipFill rotWithShape="1">
          <a:blip r:embed="rId3" cstate="screen">
            <a:alphaModFix amt="50000"/>
            <a:extLst>
              <a:ext uri="{28A0092B-C50C-407E-A947-70E740481C1C}">
                <a14:useLocalDpi xmlns:a14="http://schemas.microsoft.com/office/drawing/2010/main"/>
              </a:ext>
            </a:extLst>
          </a:blip>
          <a:srcRect l="-4410" t="-2" b="-159032"/>
          <a:stretch/>
        </p:blipFill>
        <p:spPr bwMode="auto">
          <a:xfrm rot="5400000" flipH="1">
            <a:off x="5416876" y="4061174"/>
            <a:ext cx="950267" cy="256775"/>
          </a:xfrm>
          <a:prstGeom prst="rect">
            <a:avLst/>
          </a:prstGeom>
          <a:noFill/>
          <a:ln w="9525">
            <a:noFill/>
            <a:miter lim="800000"/>
            <a:headEnd/>
            <a:tailEnd/>
          </a:ln>
        </p:spPr>
      </p:pic>
      <p:pic>
        <p:nvPicPr>
          <p:cNvPr id="51" name="Picture 93">
            <a:extLst>
              <a:ext uri="{FF2B5EF4-FFF2-40B4-BE49-F238E27FC236}">
                <a16:creationId xmlns:a16="http://schemas.microsoft.com/office/drawing/2014/main" id="{315A24E2-5324-DA84-D36F-4E040D4392C8}"/>
              </a:ext>
            </a:extLst>
          </p:cNvPr>
          <p:cNvPicPr preferRelativeResize="0">
            <a:picLocks noChangeArrowheads="1"/>
          </p:cNvPicPr>
          <p:nvPr/>
        </p:nvPicPr>
        <p:blipFill rotWithShape="1">
          <a:blip r:embed="rId3" cstate="screen">
            <a:alphaModFix amt="50000"/>
            <a:extLst>
              <a:ext uri="{28A0092B-C50C-407E-A947-70E740481C1C}">
                <a14:useLocalDpi xmlns:a14="http://schemas.microsoft.com/office/drawing/2010/main"/>
              </a:ext>
            </a:extLst>
          </a:blip>
          <a:srcRect l="-4410" t="-2" b="-159032"/>
          <a:stretch/>
        </p:blipFill>
        <p:spPr bwMode="auto">
          <a:xfrm rot="16200000" flipH="1" flipV="1">
            <a:off x="5416875" y="3110909"/>
            <a:ext cx="950267" cy="256775"/>
          </a:xfrm>
          <a:prstGeom prst="rect">
            <a:avLst/>
          </a:prstGeom>
          <a:noFill/>
          <a:ln w="9525">
            <a:noFill/>
            <a:miter lim="800000"/>
            <a:headEnd/>
            <a:tailEnd/>
          </a:ln>
        </p:spPr>
      </p:pic>
      <p:sp>
        <p:nvSpPr>
          <p:cNvPr id="52" name="Isosceles Triangle 99">
            <a:extLst>
              <a:ext uri="{FF2B5EF4-FFF2-40B4-BE49-F238E27FC236}">
                <a16:creationId xmlns:a16="http://schemas.microsoft.com/office/drawing/2014/main" id="{C716CE77-1245-34F6-3C34-7E5CA4B61098}"/>
              </a:ext>
            </a:extLst>
          </p:cNvPr>
          <p:cNvSpPr/>
          <p:nvPr/>
        </p:nvSpPr>
        <p:spPr>
          <a:xfrm rot="16200000">
            <a:off x="5791113" y="3493733"/>
            <a:ext cx="329773" cy="145062"/>
          </a:xfrm>
          <a:prstGeom prst="triangle">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pitchFamily="2" charset="-78"/>
              <a:cs typeface="Alexandria" pitchFamily="2" charset="-78"/>
            </a:endParaRPr>
          </a:p>
        </p:txBody>
      </p:sp>
      <p:cxnSp>
        <p:nvCxnSpPr>
          <p:cNvPr id="53" name="Straight Connector 91">
            <a:extLst>
              <a:ext uri="{FF2B5EF4-FFF2-40B4-BE49-F238E27FC236}">
                <a16:creationId xmlns:a16="http://schemas.microsoft.com/office/drawing/2014/main" id="{B6A22944-B9D1-C164-960F-7AC527DC5A6F}"/>
              </a:ext>
            </a:extLst>
          </p:cNvPr>
          <p:cNvCxnSpPr>
            <a:cxnSpLocks/>
          </p:cNvCxnSpPr>
          <p:nvPr/>
        </p:nvCxnSpPr>
        <p:spPr>
          <a:xfrm flipH="1" flipV="1">
            <a:off x="7897511" y="2680845"/>
            <a:ext cx="156" cy="1748685"/>
          </a:xfrm>
          <a:prstGeom prst="line">
            <a:avLst/>
          </a:prstGeom>
          <a:ln w="19050" cap="rnd">
            <a:gradFill flip="none" rotWithShape="1">
              <a:gsLst>
                <a:gs pos="0">
                  <a:schemeClr val="bg2"/>
                </a:gs>
                <a:gs pos="50000">
                  <a:schemeClr val="bg2">
                    <a:lumMod val="75000"/>
                  </a:schemeClr>
                </a:gs>
                <a:gs pos="100000">
                  <a:schemeClr val="bg2">
                    <a:alpha val="0"/>
                  </a:schemeClr>
                </a:gs>
              </a:gsLst>
              <a:lin ang="5400000" scaled="1"/>
              <a:tileRect/>
            </a:gradFill>
            <a:prstDash val="solid"/>
            <a:round/>
            <a:tailEnd type="none"/>
          </a:ln>
        </p:spPr>
        <p:style>
          <a:lnRef idx="1">
            <a:schemeClr val="accent1"/>
          </a:lnRef>
          <a:fillRef idx="0">
            <a:schemeClr val="accent1"/>
          </a:fillRef>
          <a:effectRef idx="0">
            <a:schemeClr val="accent1"/>
          </a:effectRef>
          <a:fontRef idx="minor">
            <a:schemeClr val="tx1"/>
          </a:fontRef>
        </p:style>
      </p:cxnSp>
      <p:pic>
        <p:nvPicPr>
          <p:cNvPr id="54" name="Picture 92">
            <a:extLst>
              <a:ext uri="{FF2B5EF4-FFF2-40B4-BE49-F238E27FC236}">
                <a16:creationId xmlns:a16="http://schemas.microsoft.com/office/drawing/2014/main" id="{B4285D88-D1A3-841D-5660-49131636411D}"/>
              </a:ext>
            </a:extLst>
          </p:cNvPr>
          <p:cNvPicPr preferRelativeResize="0">
            <a:picLocks noChangeArrowheads="1"/>
          </p:cNvPicPr>
          <p:nvPr/>
        </p:nvPicPr>
        <p:blipFill rotWithShape="1">
          <a:blip r:embed="rId3" cstate="screen">
            <a:alphaModFix amt="50000"/>
            <a:extLst>
              <a:ext uri="{28A0092B-C50C-407E-A947-70E740481C1C}">
                <a14:useLocalDpi xmlns:a14="http://schemas.microsoft.com/office/drawing/2010/main"/>
              </a:ext>
            </a:extLst>
          </a:blip>
          <a:srcRect l="-4410" t="-2" b="-159032"/>
          <a:stretch/>
        </p:blipFill>
        <p:spPr bwMode="auto">
          <a:xfrm rot="5400000" flipH="1">
            <a:off x="7286754" y="4077895"/>
            <a:ext cx="950267" cy="256775"/>
          </a:xfrm>
          <a:prstGeom prst="rect">
            <a:avLst/>
          </a:prstGeom>
          <a:noFill/>
          <a:ln w="9525">
            <a:noFill/>
            <a:miter lim="800000"/>
            <a:headEnd/>
            <a:tailEnd/>
          </a:ln>
        </p:spPr>
      </p:pic>
      <p:pic>
        <p:nvPicPr>
          <p:cNvPr id="55" name="Picture 93">
            <a:extLst>
              <a:ext uri="{FF2B5EF4-FFF2-40B4-BE49-F238E27FC236}">
                <a16:creationId xmlns:a16="http://schemas.microsoft.com/office/drawing/2014/main" id="{C89C64DE-B477-17AD-2E13-1F6F4F247C7E}"/>
              </a:ext>
            </a:extLst>
          </p:cNvPr>
          <p:cNvPicPr preferRelativeResize="0">
            <a:picLocks noChangeArrowheads="1"/>
          </p:cNvPicPr>
          <p:nvPr/>
        </p:nvPicPr>
        <p:blipFill rotWithShape="1">
          <a:blip r:embed="rId3" cstate="screen">
            <a:alphaModFix amt="50000"/>
            <a:extLst>
              <a:ext uri="{28A0092B-C50C-407E-A947-70E740481C1C}">
                <a14:useLocalDpi xmlns:a14="http://schemas.microsoft.com/office/drawing/2010/main"/>
              </a:ext>
            </a:extLst>
          </a:blip>
          <a:srcRect l="-4410" t="-2" b="-159032"/>
          <a:stretch/>
        </p:blipFill>
        <p:spPr bwMode="auto">
          <a:xfrm rot="16200000" flipH="1" flipV="1">
            <a:off x="7286753" y="3127630"/>
            <a:ext cx="950267" cy="256775"/>
          </a:xfrm>
          <a:prstGeom prst="rect">
            <a:avLst/>
          </a:prstGeom>
          <a:noFill/>
          <a:ln w="9525">
            <a:noFill/>
            <a:miter lim="800000"/>
            <a:headEnd/>
            <a:tailEnd/>
          </a:ln>
        </p:spPr>
      </p:pic>
      <p:sp>
        <p:nvSpPr>
          <p:cNvPr id="56" name="Isosceles Triangle 99">
            <a:extLst>
              <a:ext uri="{FF2B5EF4-FFF2-40B4-BE49-F238E27FC236}">
                <a16:creationId xmlns:a16="http://schemas.microsoft.com/office/drawing/2014/main" id="{102D712A-2B6D-F29D-A9EB-504D5CFCF27B}"/>
              </a:ext>
            </a:extLst>
          </p:cNvPr>
          <p:cNvSpPr/>
          <p:nvPr/>
        </p:nvSpPr>
        <p:spPr>
          <a:xfrm rot="16200000">
            <a:off x="7660991" y="3510454"/>
            <a:ext cx="329773" cy="145062"/>
          </a:xfrm>
          <a:prstGeom prst="triangle">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pitchFamily="2" charset="-78"/>
              <a:cs typeface="Alexandria" pitchFamily="2" charset="-78"/>
            </a:endParaRPr>
          </a:p>
        </p:txBody>
      </p:sp>
      <p:cxnSp>
        <p:nvCxnSpPr>
          <p:cNvPr id="57" name="Straight Connector 91">
            <a:extLst>
              <a:ext uri="{FF2B5EF4-FFF2-40B4-BE49-F238E27FC236}">
                <a16:creationId xmlns:a16="http://schemas.microsoft.com/office/drawing/2014/main" id="{38BF82D1-9AA3-B025-C8AC-C77AE2554FDB}"/>
              </a:ext>
            </a:extLst>
          </p:cNvPr>
          <p:cNvCxnSpPr>
            <a:cxnSpLocks/>
          </p:cNvCxnSpPr>
          <p:nvPr/>
        </p:nvCxnSpPr>
        <p:spPr>
          <a:xfrm flipH="1" flipV="1">
            <a:off x="9864498" y="2680845"/>
            <a:ext cx="156" cy="1748685"/>
          </a:xfrm>
          <a:prstGeom prst="line">
            <a:avLst/>
          </a:prstGeom>
          <a:ln w="19050" cap="rnd">
            <a:gradFill flip="none" rotWithShape="1">
              <a:gsLst>
                <a:gs pos="0">
                  <a:schemeClr val="bg2"/>
                </a:gs>
                <a:gs pos="50000">
                  <a:schemeClr val="bg2">
                    <a:lumMod val="75000"/>
                  </a:schemeClr>
                </a:gs>
                <a:gs pos="100000">
                  <a:schemeClr val="bg2">
                    <a:alpha val="0"/>
                  </a:schemeClr>
                </a:gs>
              </a:gsLst>
              <a:lin ang="5400000" scaled="1"/>
              <a:tileRect/>
            </a:gradFill>
            <a:prstDash val="solid"/>
            <a:round/>
            <a:tailEnd type="none"/>
          </a:ln>
        </p:spPr>
        <p:style>
          <a:lnRef idx="1">
            <a:schemeClr val="accent1"/>
          </a:lnRef>
          <a:fillRef idx="0">
            <a:schemeClr val="accent1"/>
          </a:fillRef>
          <a:effectRef idx="0">
            <a:schemeClr val="accent1"/>
          </a:effectRef>
          <a:fontRef idx="minor">
            <a:schemeClr val="tx1"/>
          </a:fontRef>
        </p:style>
      </p:cxnSp>
      <p:pic>
        <p:nvPicPr>
          <p:cNvPr id="58" name="Picture 92">
            <a:extLst>
              <a:ext uri="{FF2B5EF4-FFF2-40B4-BE49-F238E27FC236}">
                <a16:creationId xmlns:a16="http://schemas.microsoft.com/office/drawing/2014/main" id="{5B6BC683-4786-A290-414A-59AC40AAC17C}"/>
              </a:ext>
            </a:extLst>
          </p:cNvPr>
          <p:cNvPicPr preferRelativeResize="0">
            <a:picLocks noChangeArrowheads="1"/>
          </p:cNvPicPr>
          <p:nvPr/>
        </p:nvPicPr>
        <p:blipFill rotWithShape="1">
          <a:blip r:embed="rId3" cstate="screen">
            <a:alphaModFix amt="50000"/>
            <a:extLst>
              <a:ext uri="{28A0092B-C50C-407E-A947-70E740481C1C}">
                <a14:useLocalDpi xmlns:a14="http://schemas.microsoft.com/office/drawing/2010/main"/>
              </a:ext>
            </a:extLst>
          </a:blip>
          <a:srcRect l="-4410" t="-2" b="-159032"/>
          <a:stretch/>
        </p:blipFill>
        <p:spPr bwMode="auto">
          <a:xfrm rot="5400000" flipH="1">
            <a:off x="9253741" y="4077895"/>
            <a:ext cx="950267" cy="256775"/>
          </a:xfrm>
          <a:prstGeom prst="rect">
            <a:avLst/>
          </a:prstGeom>
          <a:noFill/>
          <a:ln w="9525">
            <a:noFill/>
            <a:miter lim="800000"/>
            <a:headEnd/>
            <a:tailEnd/>
          </a:ln>
        </p:spPr>
      </p:pic>
      <p:pic>
        <p:nvPicPr>
          <p:cNvPr id="59" name="Picture 93">
            <a:extLst>
              <a:ext uri="{FF2B5EF4-FFF2-40B4-BE49-F238E27FC236}">
                <a16:creationId xmlns:a16="http://schemas.microsoft.com/office/drawing/2014/main" id="{07FBF0A1-AC8B-71B8-4135-84DB84424444}"/>
              </a:ext>
            </a:extLst>
          </p:cNvPr>
          <p:cNvPicPr preferRelativeResize="0">
            <a:picLocks noChangeArrowheads="1"/>
          </p:cNvPicPr>
          <p:nvPr/>
        </p:nvPicPr>
        <p:blipFill rotWithShape="1">
          <a:blip r:embed="rId3" cstate="screen">
            <a:alphaModFix amt="50000"/>
            <a:extLst>
              <a:ext uri="{28A0092B-C50C-407E-A947-70E740481C1C}">
                <a14:useLocalDpi xmlns:a14="http://schemas.microsoft.com/office/drawing/2010/main"/>
              </a:ext>
            </a:extLst>
          </a:blip>
          <a:srcRect l="-4410" t="-2" b="-159032"/>
          <a:stretch/>
        </p:blipFill>
        <p:spPr bwMode="auto">
          <a:xfrm rot="16200000" flipH="1" flipV="1">
            <a:off x="9253740" y="3127630"/>
            <a:ext cx="950267" cy="256775"/>
          </a:xfrm>
          <a:prstGeom prst="rect">
            <a:avLst/>
          </a:prstGeom>
          <a:noFill/>
          <a:ln w="9525">
            <a:noFill/>
            <a:miter lim="800000"/>
            <a:headEnd/>
            <a:tailEnd/>
          </a:ln>
        </p:spPr>
      </p:pic>
      <p:sp>
        <p:nvSpPr>
          <p:cNvPr id="60" name="Isosceles Triangle 99">
            <a:extLst>
              <a:ext uri="{FF2B5EF4-FFF2-40B4-BE49-F238E27FC236}">
                <a16:creationId xmlns:a16="http://schemas.microsoft.com/office/drawing/2014/main" id="{8A00DFAE-EADD-700F-52A5-02AF82BE27A3}"/>
              </a:ext>
            </a:extLst>
          </p:cNvPr>
          <p:cNvSpPr/>
          <p:nvPr/>
        </p:nvSpPr>
        <p:spPr>
          <a:xfrm rot="16200000">
            <a:off x="9627978" y="3510454"/>
            <a:ext cx="329773" cy="145062"/>
          </a:xfrm>
          <a:prstGeom prst="triangle">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pitchFamily="2" charset="-78"/>
              <a:cs typeface="Alexandria" pitchFamily="2" charset="-78"/>
            </a:endParaRPr>
          </a:p>
        </p:txBody>
      </p:sp>
      <p:grpSp>
        <p:nvGrpSpPr>
          <p:cNvPr id="61" name="Group 61">
            <a:extLst>
              <a:ext uri="{FF2B5EF4-FFF2-40B4-BE49-F238E27FC236}">
                <a16:creationId xmlns:a16="http://schemas.microsoft.com/office/drawing/2014/main" id="{239870D8-1AE8-888C-3968-E7853E9791A2}"/>
              </a:ext>
            </a:extLst>
          </p:cNvPr>
          <p:cNvGrpSpPr/>
          <p:nvPr/>
        </p:nvGrpSpPr>
        <p:grpSpPr>
          <a:xfrm>
            <a:off x="10085472" y="3494617"/>
            <a:ext cx="1286738" cy="2432605"/>
            <a:chOff x="7560152" y="2098688"/>
            <a:chExt cx="1203960" cy="1203960"/>
          </a:xfrm>
          <a:solidFill>
            <a:srgbClr val="F58221"/>
          </a:solidFill>
        </p:grpSpPr>
        <p:sp>
          <p:nvSpPr>
            <p:cNvPr id="62" name="Rectangle: Rounded Corners 73">
              <a:extLst>
                <a:ext uri="{FF2B5EF4-FFF2-40B4-BE49-F238E27FC236}">
                  <a16:creationId xmlns:a16="http://schemas.microsoft.com/office/drawing/2014/main" id="{B4197538-3943-A502-E166-90AC7B603988}"/>
                </a:ext>
              </a:extLst>
            </p:cNvPr>
            <p:cNvSpPr/>
            <p:nvPr/>
          </p:nvSpPr>
          <p:spPr>
            <a:xfrm rot="5400000">
              <a:off x="7560152" y="2098688"/>
              <a:ext cx="1203960" cy="1203960"/>
            </a:xfrm>
            <a:prstGeom prst="roundRect">
              <a:avLst>
                <a:gd name="adj" fmla="val 1287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63" name="TextBox 78">
              <a:extLst>
                <a:ext uri="{FF2B5EF4-FFF2-40B4-BE49-F238E27FC236}">
                  <a16:creationId xmlns:a16="http://schemas.microsoft.com/office/drawing/2014/main" id="{6865B1D2-D1E7-C30F-BC3E-FC159BCD38D8}"/>
                </a:ext>
              </a:extLst>
            </p:cNvPr>
            <p:cNvSpPr txBox="1"/>
            <p:nvPr/>
          </p:nvSpPr>
          <p:spPr>
            <a:xfrm>
              <a:off x="7657124" y="2362944"/>
              <a:ext cx="1068388" cy="646329"/>
            </a:xfrm>
            <a:prstGeom prst="rect">
              <a:avLst/>
            </a:prstGeom>
            <a:grpFill/>
          </p:spPr>
          <p:txBody>
            <a:bodyPr wrap="square" anchor="ctr">
              <a:noAutofit/>
            </a:bodyPr>
            <a:lstStyle/>
            <a:p>
              <a:pPr algn="justLow"/>
              <a:r>
                <a:rPr lang="ar-SA" sz="1600" dirty="0">
                  <a:solidFill>
                    <a:srgbClr val="FFFFFF"/>
                  </a:solidFill>
                  <a:latin typeface="Alexandria" pitchFamily="2" charset="-78"/>
                  <a:ea typeface="GE SS Text Medium" panose="020A0503020102020204" pitchFamily="18" charset="-78"/>
                  <a:cs typeface="Alexandria" pitchFamily="2" charset="-78"/>
                </a:rPr>
                <a:t>وهي التي يتمثل فيها الموقف المعني</a:t>
              </a:r>
              <a:endParaRPr lang="en-US" sz="1600" dirty="0">
                <a:solidFill>
                  <a:srgbClr val="FFFFFF"/>
                </a:solidFill>
                <a:latin typeface="Alexandria" pitchFamily="2" charset="-78"/>
                <a:ea typeface="GE SS Text Medium" panose="020A0503020102020204" pitchFamily="18" charset="-78"/>
                <a:cs typeface="Alexandria" pitchFamily="2" charset="-78"/>
              </a:endParaRPr>
            </a:p>
          </p:txBody>
        </p:sp>
      </p:grpSp>
      <p:grpSp>
        <p:nvGrpSpPr>
          <p:cNvPr id="64" name="Group 61">
            <a:extLst>
              <a:ext uri="{FF2B5EF4-FFF2-40B4-BE49-F238E27FC236}">
                <a16:creationId xmlns:a16="http://schemas.microsoft.com/office/drawing/2014/main" id="{063D3042-727B-3A3F-46B3-7789C486C9E3}"/>
              </a:ext>
            </a:extLst>
          </p:cNvPr>
          <p:cNvGrpSpPr/>
          <p:nvPr/>
        </p:nvGrpSpPr>
        <p:grpSpPr>
          <a:xfrm>
            <a:off x="8176951" y="3497779"/>
            <a:ext cx="1286738" cy="2432605"/>
            <a:chOff x="7560150" y="2098688"/>
            <a:chExt cx="1203960" cy="1203960"/>
          </a:xfrm>
          <a:solidFill>
            <a:srgbClr val="203E5F"/>
          </a:solidFill>
        </p:grpSpPr>
        <p:sp>
          <p:nvSpPr>
            <p:cNvPr id="65" name="Rectangle: Rounded Corners 73">
              <a:extLst>
                <a:ext uri="{FF2B5EF4-FFF2-40B4-BE49-F238E27FC236}">
                  <a16:creationId xmlns:a16="http://schemas.microsoft.com/office/drawing/2014/main" id="{1EE0639F-8CD0-0CC5-4FB6-F9D9C76F9613}"/>
                </a:ext>
              </a:extLst>
            </p:cNvPr>
            <p:cNvSpPr/>
            <p:nvPr/>
          </p:nvSpPr>
          <p:spPr>
            <a:xfrm rot="5400000">
              <a:off x="7560150" y="2098688"/>
              <a:ext cx="1203960" cy="1203960"/>
            </a:xfrm>
            <a:prstGeom prst="roundRect">
              <a:avLst>
                <a:gd name="adj" fmla="val 1287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66" name="TextBox 78">
              <a:extLst>
                <a:ext uri="{FF2B5EF4-FFF2-40B4-BE49-F238E27FC236}">
                  <a16:creationId xmlns:a16="http://schemas.microsoft.com/office/drawing/2014/main" id="{8F6C730E-9D07-D487-7E6D-5B8E1B602089}"/>
                </a:ext>
              </a:extLst>
            </p:cNvPr>
            <p:cNvSpPr txBox="1"/>
            <p:nvPr/>
          </p:nvSpPr>
          <p:spPr>
            <a:xfrm>
              <a:off x="7657124" y="2362944"/>
              <a:ext cx="1068388" cy="646329"/>
            </a:xfrm>
            <a:prstGeom prst="rect">
              <a:avLst/>
            </a:prstGeom>
            <a:grpFill/>
          </p:spPr>
          <p:txBody>
            <a:bodyPr wrap="square" anchor="ctr">
              <a:noAutofit/>
            </a:bodyPr>
            <a:lstStyle/>
            <a:p>
              <a:pPr algn="justLow"/>
              <a:r>
                <a:rPr lang="ar-SA" sz="1600" dirty="0">
                  <a:solidFill>
                    <a:srgbClr val="FFFFFF"/>
                  </a:solidFill>
                  <a:latin typeface="Alexandria" pitchFamily="2" charset="-78"/>
                  <a:ea typeface="GE SS Text Medium" panose="020A0503020102020204" pitchFamily="18" charset="-78"/>
                  <a:cs typeface="Alexandria" pitchFamily="2" charset="-78"/>
                </a:rPr>
                <a:t>وهي التي تقوم بالتفاعل مع المدخلات وبلورتها في صورة مطالب.</a:t>
              </a:r>
            </a:p>
          </p:txBody>
        </p:sp>
      </p:grpSp>
      <p:grpSp>
        <p:nvGrpSpPr>
          <p:cNvPr id="67" name="Group 61">
            <a:extLst>
              <a:ext uri="{FF2B5EF4-FFF2-40B4-BE49-F238E27FC236}">
                <a16:creationId xmlns:a16="http://schemas.microsoft.com/office/drawing/2014/main" id="{7E145DB5-36EF-9CD5-42E0-707AE7E43729}"/>
              </a:ext>
            </a:extLst>
          </p:cNvPr>
          <p:cNvGrpSpPr/>
          <p:nvPr/>
        </p:nvGrpSpPr>
        <p:grpSpPr>
          <a:xfrm>
            <a:off x="4371941" y="3501642"/>
            <a:ext cx="1286738" cy="2432605"/>
            <a:chOff x="7560152" y="2098688"/>
            <a:chExt cx="1203960" cy="1203960"/>
          </a:xfrm>
          <a:solidFill>
            <a:srgbClr val="203E5F"/>
          </a:solidFill>
        </p:grpSpPr>
        <p:sp>
          <p:nvSpPr>
            <p:cNvPr id="68" name="Rectangle: Rounded Corners 73">
              <a:extLst>
                <a:ext uri="{FF2B5EF4-FFF2-40B4-BE49-F238E27FC236}">
                  <a16:creationId xmlns:a16="http://schemas.microsoft.com/office/drawing/2014/main" id="{211E22E4-A388-1332-144F-3665AECF9F56}"/>
                </a:ext>
              </a:extLst>
            </p:cNvPr>
            <p:cNvSpPr/>
            <p:nvPr/>
          </p:nvSpPr>
          <p:spPr>
            <a:xfrm rot="5400000">
              <a:off x="7560152" y="2098688"/>
              <a:ext cx="1203960" cy="1203960"/>
            </a:xfrm>
            <a:prstGeom prst="roundRect">
              <a:avLst>
                <a:gd name="adj" fmla="val 1287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69" name="TextBox 78">
              <a:extLst>
                <a:ext uri="{FF2B5EF4-FFF2-40B4-BE49-F238E27FC236}">
                  <a16:creationId xmlns:a16="http://schemas.microsoft.com/office/drawing/2014/main" id="{6904A50D-8C34-BCA8-76C9-EAA17247B042}"/>
                </a:ext>
              </a:extLst>
            </p:cNvPr>
            <p:cNvSpPr txBox="1"/>
            <p:nvPr/>
          </p:nvSpPr>
          <p:spPr>
            <a:xfrm>
              <a:off x="7657124" y="2362944"/>
              <a:ext cx="1068388" cy="646329"/>
            </a:xfrm>
            <a:prstGeom prst="rect">
              <a:avLst/>
            </a:prstGeom>
            <a:grpFill/>
          </p:spPr>
          <p:txBody>
            <a:bodyPr wrap="square" anchor="ctr">
              <a:noAutofit/>
            </a:bodyPr>
            <a:lstStyle/>
            <a:p>
              <a:pPr algn="justLow"/>
              <a:r>
                <a:rPr lang="ar-SA" sz="1600" dirty="0">
                  <a:solidFill>
                    <a:srgbClr val="FFFFFF"/>
                  </a:solidFill>
                  <a:latin typeface="Alexandria" pitchFamily="2" charset="-78"/>
                  <a:ea typeface="GE SS Text Medium" panose="020A0503020102020204" pitchFamily="18" charset="-78"/>
                  <a:cs typeface="Alexandria" pitchFamily="2" charset="-78"/>
                </a:rPr>
                <a:t>وهي القرارات الإدارية التي تم اتخاذها.</a:t>
              </a:r>
            </a:p>
          </p:txBody>
        </p:sp>
      </p:grpSp>
      <p:grpSp>
        <p:nvGrpSpPr>
          <p:cNvPr id="70" name="Group 61">
            <a:extLst>
              <a:ext uri="{FF2B5EF4-FFF2-40B4-BE49-F238E27FC236}">
                <a16:creationId xmlns:a16="http://schemas.microsoft.com/office/drawing/2014/main" id="{B10E6F3D-AE92-5ECC-687B-27DFAD2C7ECC}"/>
              </a:ext>
            </a:extLst>
          </p:cNvPr>
          <p:cNvGrpSpPr/>
          <p:nvPr/>
        </p:nvGrpSpPr>
        <p:grpSpPr>
          <a:xfrm>
            <a:off x="6194523" y="3502078"/>
            <a:ext cx="1286738" cy="2432605"/>
            <a:chOff x="7560152" y="2098688"/>
            <a:chExt cx="1203960" cy="1203960"/>
          </a:xfrm>
          <a:solidFill>
            <a:srgbClr val="F58221"/>
          </a:solidFill>
        </p:grpSpPr>
        <p:sp>
          <p:nvSpPr>
            <p:cNvPr id="71" name="Rectangle: Rounded Corners 73">
              <a:extLst>
                <a:ext uri="{FF2B5EF4-FFF2-40B4-BE49-F238E27FC236}">
                  <a16:creationId xmlns:a16="http://schemas.microsoft.com/office/drawing/2014/main" id="{403A5753-CCE8-2E44-D4AB-7C3927D5A847}"/>
                </a:ext>
              </a:extLst>
            </p:cNvPr>
            <p:cNvSpPr/>
            <p:nvPr/>
          </p:nvSpPr>
          <p:spPr>
            <a:xfrm rot="5400000">
              <a:off x="7560152" y="2098688"/>
              <a:ext cx="1203960" cy="1203960"/>
            </a:xfrm>
            <a:prstGeom prst="roundRect">
              <a:avLst>
                <a:gd name="adj" fmla="val 1287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72" name="TextBox 78">
              <a:extLst>
                <a:ext uri="{FF2B5EF4-FFF2-40B4-BE49-F238E27FC236}">
                  <a16:creationId xmlns:a16="http://schemas.microsoft.com/office/drawing/2014/main" id="{D12795A5-3453-4E37-1DE0-BF2E15462A25}"/>
                </a:ext>
              </a:extLst>
            </p:cNvPr>
            <p:cNvSpPr txBox="1"/>
            <p:nvPr/>
          </p:nvSpPr>
          <p:spPr>
            <a:xfrm>
              <a:off x="7657124" y="2362944"/>
              <a:ext cx="1068388" cy="646329"/>
            </a:xfrm>
            <a:prstGeom prst="rect">
              <a:avLst/>
            </a:prstGeom>
            <a:grpFill/>
          </p:spPr>
          <p:txBody>
            <a:bodyPr wrap="square" anchor="ctr">
              <a:noAutofit/>
            </a:bodyPr>
            <a:lstStyle/>
            <a:p>
              <a:pPr algn="justLow"/>
              <a:r>
                <a:rPr lang="ar-SA" sz="1600" dirty="0">
                  <a:solidFill>
                    <a:srgbClr val="FFFFFF"/>
                  </a:solidFill>
                  <a:latin typeface="Alexandria" pitchFamily="2" charset="-78"/>
                  <a:ea typeface="GE SS Text Medium" panose="020A0503020102020204" pitchFamily="18" charset="-78"/>
                  <a:cs typeface="Alexandria" pitchFamily="2" charset="-78"/>
                </a:rPr>
                <a:t>وهي التي تتعامل مع المدخلات لاتخاذ قرار حولها.</a:t>
              </a:r>
            </a:p>
          </p:txBody>
        </p:sp>
      </p:grpSp>
      <p:grpSp>
        <p:nvGrpSpPr>
          <p:cNvPr id="73" name="Group 61">
            <a:extLst>
              <a:ext uri="{FF2B5EF4-FFF2-40B4-BE49-F238E27FC236}">
                <a16:creationId xmlns:a16="http://schemas.microsoft.com/office/drawing/2014/main" id="{64BE2062-EBBD-53FC-2A29-CCAA67366362}"/>
              </a:ext>
            </a:extLst>
          </p:cNvPr>
          <p:cNvGrpSpPr/>
          <p:nvPr/>
        </p:nvGrpSpPr>
        <p:grpSpPr>
          <a:xfrm>
            <a:off x="2532892" y="3501642"/>
            <a:ext cx="1286738" cy="2432605"/>
            <a:chOff x="7560152" y="2098688"/>
            <a:chExt cx="1203960" cy="1203960"/>
          </a:xfrm>
          <a:solidFill>
            <a:srgbClr val="F58221"/>
          </a:solidFill>
        </p:grpSpPr>
        <p:sp>
          <p:nvSpPr>
            <p:cNvPr id="74" name="Rectangle: Rounded Corners 73">
              <a:extLst>
                <a:ext uri="{FF2B5EF4-FFF2-40B4-BE49-F238E27FC236}">
                  <a16:creationId xmlns:a16="http://schemas.microsoft.com/office/drawing/2014/main" id="{F4AFF584-8CE2-CE24-37F7-13F1CDFEEA25}"/>
                </a:ext>
              </a:extLst>
            </p:cNvPr>
            <p:cNvSpPr/>
            <p:nvPr/>
          </p:nvSpPr>
          <p:spPr>
            <a:xfrm rot="5400000">
              <a:off x="7560152" y="2098688"/>
              <a:ext cx="1203960" cy="1203960"/>
            </a:xfrm>
            <a:prstGeom prst="roundRect">
              <a:avLst>
                <a:gd name="adj" fmla="val 1287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75" name="TextBox 78">
              <a:extLst>
                <a:ext uri="{FF2B5EF4-FFF2-40B4-BE49-F238E27FC236}">
                  <a16:creationId xmlns:a16="http://schemas.microsoft.com/office/drawing/2014/main" id="{BBE3E1B8-CD0A-DD3D-D7A3-50C6B4EEA45E}"/>
                </a:ext>
              </a:extLst>
            </p:cNvPr>
            <p:cNvSpPr txBox="1"/>
            <p:nvPr/>
          </p:nvSpPr>
          <p:spPr>
            <a:xfrm>
              <a:off x="7657124" y="2362944"/>
              <a:ext cx="1068388" cy="646329"/>
            </a:xfrm>
            <a:prstGeom prst="rect">
              <a:avLst/>
            </a:prstGeom>
            <a:grpFill/>
          </p:spPr>
          <p:txBody>
            <a:bodyPr wrap="square" anchor="ctr">
              <a:noAutofit/>
            </a:bodyPr>
            <a:lstStyle/>
            <a:p>
              <a:pPr algn="justLow"/>
              <a:r>
                <a:rPr lang="ar-SA" sz="1600" dirty="0">
                  <a:solidFill>
                    <a:srgbClr val="FFFFFF"/>
                  </a:solidFill>
                  <a:latin typeface="Alexandria" pitchFamily="2" charset="-78"/>
                  <a:ea typeface="GE SS Text Medium" panose="020A0503020102020204" pitchFamily="18" charset="-78"/>
                  <a:cs typeface="Alexandria" pitchFamily="2" charset="-78"/>
                </a:rPr>
                <a:t>وهي التي تترتب على اتخاذه بعد الإعلان عنه أو تنفيذه.</a:t>
              </a:r>
            </a:p>
          </p:txBody>
        </p:sp>
      </p:grpSp>
      <p:grpSp>
        <p:nvGrpSpPr>
          <p:cNvPr id="76" name="Group 61">
            <a:extLst>
              <a:ext uri="{FF2B5EF4-FFF2-40B4-BE49-F238E27FC236}">
                <a16:creationId xmlns:a16="http://schemas.microsoft.com/office/drawing/2014/main" id="{24321C9D-40D4-CE25-B651-A7314D4A44F6}"/>
              </a:ext>
            </a:extLst>
          </p:cNvPr>
          <p:cNvGrpSpPr/>
          <p:nvPr/>
        </p:nvGrpSpPr>
        <p:grpSpPr>
          <a:xfrm>
            <a:off x="756534" y="3494617"/>
            <a:ext cx="1286738" cy="2432605"/>
            <a:chOff x="7560152" y="2098688"/>
            <a:chExt cx="1203960" cy="1203960"/>
          </a:xfrm>
          <a:solidFill>
            <a:srgbClr val="203E5F"/>
          </a:solidFill>
        </p:grpSpPr>
        <p:sp>
          <p:nvSpPr>
            <p:cNvPr id="77" name="Rectangle: Rounded Corners 73">
              <a:extLst>
                <a:ext uri="{FF2B5EF4-FFF2-40B4-BE49-F238E27FC236}">
                  <a16:creationId xmlns:a16="http://schemas.microsoft.com/office/drawing/2014/main" id="{E4D86734-ECDF-C9A5-2005-6AF417FDB5D8}"/>
                </a:ext>
              </a:extLst>
            </p:cNvPr>
            <p:cNvSpPr/>
            <p:nvPr/>
          </p:nvSpPr>
          <p:spPr>
            <a:xfrm rot="5400000">
              <a:off x="7560152" y="2098688"/>
              <a:ext cx="1203960" cy="1203960"/>
            </a:xfrm>
            <a:prstGeom prst="roundRect">
              <a:avLst>
                <a:gd name="adj" fmla="val 1287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78" name="TextBox 78">
              <a:extLst>
                <a:ext uri="{FF2B5EF4-FFF2-40B4-BE49-F238E27FC236}">
                  <a16:creationId xmlns:a16="http://schemas.microsoft.com/office/drawing/2014/main" id="{F3CCF91A-D586-00DB-8ED8-1BBF95CBAEE8}"/>
                </a:ext>
              </a:extLst>
            </p:cNvPr>
            <p:cNvSpPr txBox="1"/>
            <p:nvPr/>
          </p:nvSpPr>
          <p:spPr>
            <a:xfrm>
              <a:off x="7657124" y="2362944"/>
              <a:ext cx="1068388" cy="646329"/>
            </a:xfrm>
            <a:prstGeom prst="rect">
              <a:avLst/>
            </a:prstGeom>
            <a:grpFill/>
          </p:spPr>
          <p:txBody>
            <a:bodyPr wrap="square" anchor="ctr">
              <a:noAutofit/>
            </a:bodyPr>
            <a:lstStyle/>
            <a:p>
              <a:pPr algn="justLow"/>
              <a:r>
                <a:rPr lang="ar-SA" sz="1600" dirty="0">
                  <a:solidFill>
                    <a:srgbClr val="FFFFFF"/>
                  </a:solidFill>
                  <a:latin typeface="Alexandria" pitchFamily="2" charset="-78"/>
                  <a:ea typeface="GE SS Text Medium" panose="020A0503020102020204" pitchFamily="18" charset="-78"/>
                  <a:cs typeface="Alexandria" pitchFamily="2" charset="-78"/>
                </a:rPr>
                <a:t>وهي التي توفرها عمليات المتابعة أو ردود الفعل المترتبة على نتائج القرار.</a:t>
              </a:r>
            </a:p>
          </p:txBody>
        </p:sp>
      </p:grpSp>
    </p:spTree>
    <p:extLst>
      <p:ext uri="{BB962C8B-B14F-4D97-AF65-F5344CB8AC3E}">
        <p14:creationId xmlns:p14="http://schemas.microsoft.com/office/powerpoint/2010/main" val="10144325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F40C025-2BAC-4F73-1128-5C55688A1D0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8A0AFA08-F514-86B0-B2CF-0214B1AF64D6}"/>
              </a:ext>
            </a:extLst>
          </p:cNvPr>
          <p:cNvSpPr txBox="1"/>
          <p:nvPr/>
        </p:nvSpPr>
        <p:spPr>
          <a:xfrm>
            <a:off x="3151165" y="515824"/>
            <a:ext cx="5880298"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خطوات اتخاذ القرارات الإدارية</a:t>
            </a:r>
            <a:endParaRPr lang="ar-EG"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5366792E-0E9C-2823-BF71-6432BD1DBAD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AD4FE1FB-35E1-27EB-C6B9-7FE581FE475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4228EFD0-1CF0-474B-4000-15481B24EBC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6CDF8769-EA27-FC98-300D-29234C2A8BE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F0410518-2D73-2A1E-B4CC-E006D139F6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543583DF-CB8B-F542-B1B6-7868637059F5}"/>
              </a:ext>
            </a:extLst>
          </p:cNvPr>
          <p:cNvSpPr txBox="1"/>
          <p:nvPr/>
        </p:nvSpPr>
        <p:spPr>
          <a:xfrm>
            <a:off x="846405" y="2509376"/>
            <a:ext cx="10367504" cy="420051"/>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p>
        </p:txBody>
      </p:sp>
      <p:sp>
        <p:nvSpPr>
          <p:cNvPr id="13" name="Round Diagonal Corner Rectangle 17">
            <a:extLst>
              <a:ext uri="{FF2B5EF4-FFF2-40B4-BE49-F238E27FC236}">
                <a16:creationId xmlns:a16="http://schemas.microsoft.com/office/drawing/2014/main" id="{BC58FCF9-121C-87BA-D220-50DC1A238AEA}"/>
              </a:ext>
            </a:extLst>
          </p:cNvPr>
          <p:cNvSpPr/>
          <p:nvPr/>
        </p:nvSpPr>
        <p:spPr>
          <a:xfrm>
            <a:off x="8276194" y="2379969"/>
            <a:ext cx="2963847" cy="3100607"/>
          </a:xfrm>
          <a:prstGeom prst="round2DiagRect">
            <a:avLst>
              <a:gd name="adj1" fmla="val 3103"/>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b="1" dirty="0">
                <a:solidFill>
                  <a:schemeClr val="bg1"/>
                </a:solidFill>
                <a:latin typeface="Alexandria" charset="0"/>
                <a:cs typeface="Alexandria" charset="0"/>
              </a:rPr>
              <a:t>هناك سبع خطوات أساسية لاتخاذ القرارات هي:</a:t>
            </a:r>
          </a:p>
        </p:txBody>
      </p:sp>
      <p:graphicFrame>
        <p:nvGraphicFramePr>
          <p:cNvPr id="10" name="Content Placeholder 5">
            <a:extLst>
              <a:ext uri="{FF2B5EF4-FFF2-40B4-BE49-F238E27FC236}">
                <a16:creationId xmlns:a16="http://schemas.microsoft.com/office/drawing/2014/main" id="{25281499-0FAF-02A3-286F-2C0E0F5E16B3}"/>
              </a:ext>
            </a:extLst>
          </p:cNvPr>
          <p:cNvGraphicFramePr>
            <a:graphicFrameLocks/>
          </p:cNvGraphicFramePr>
          <p:nvPr>
            <p:extLst>
              <p:ext uri="{D42A27DB-BD31-4B8C-83A1-F6EECF244321}">
                <p14:modId xmlns:p14="http://schemas.microsoft.com/office/powerpoint/2010/main" val="1523202426"/>
              </p:ext>
            </p:extLst>
          </p:nvPr>
        </p:nvGraphicFramePr>
        <p:xfrm>
          <a:off x="2533708" y="1827127"/>
          <a:ext cx="5612566" cy="420289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8990621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F40C025-2BAC-4F73-1128-5C55688A1D0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8A0AFA08-F514-86B0-B2CF-0214B1AF64D6}"/>
              </a:ext>
            </a:extLst>
          </p:cNvPr>
          <p:cNvSpPr txBox="1"/>
          <p:nvPr/>
        </p:nvSpPr>
        <p:spPr>
          <a:xfrm>
            <a:off x="3151165" y="515824"/>
            <a:ext cx="5880298"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خطوات اتخاذ القرارات الإدارية</a:t>
            </a:r>
            <a:endParaRPr lang="ar-EG"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5366792E-0E9C-2823-BF71-6432BD1DBAD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AD4FE1FB-35E1-27EB-C6B9-7FE581FE475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4228EFD0-1CF0-474B-4000-15481B24EBC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6CDF8769-EA27-FC98-300D-29234C2A8BE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F0410518-2D73-2A1E-B4CC-E006D139F6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543583DF-CB8B-F542-B1B6-7868637059F5}"/>
              </a:ext>
            </a:extLst>
          </p:cNvPr>
          <p:cNvSpPr txBox="1"/>
          <p:nvPr/>
        </p:nvSpPr>
        <p:spPr>
          <a:xfrm>
            <a:off x="846405" y="2509376"/>
            <a:ext cx="10367504" cy="2512932"/>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ظهور أعراض مرضية في مجال العمل يلفت نظر متخذي القرار ومحللي النظم على وجود خلل في مكان ما، يستوجب التحليل وسرعة التلبية.</a:t>
            </a:r>
          </a:p>
          <a:p>
            <a:pPr algn="justLow"/>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algn="justLow">
              <a:lnSpc>
                <a:spcPct val="150000"/>
              </a:lnSpc>
            </a:pPr>
            <a:r>
              <a:rPr lang="ar-SA" sz="1600" kern="0" dirty="0">
                <a:solidFill>
                  <a:prstClr val="black"/>
                </a:solidFill>
                <a:latin typeface="Alexandria" charset="0"/>
                <a:cs typeface="Alexandria" charset="0"/>
              </a:rPr>
              <a:t>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وأهمية الخطوة الأولى تكمن في أن </a:t>
            </a:r>
            <a:r>
              <a:rPr kumimoji="0" lang="ar-SA" sz="1600" b="0" i="0" u="none" strike="noStrike" kern="0" cap="none" spc="0" normalizeH="0" baseline="0" noProof="0" dirty="0">
                <a:ln>
                  <a:noFill/>
                </a:ln>
                <a:solidFill>
                  <a:srgbClr val="00AEEF"/>
                </a:solidFill>
                <a:effectLst/>
                <a:uLnTx/>
                <a:uFillTx/>
                <a:latin typeface="Alexandria" charset="0"/>
                <a:ea typeface="+mn-ea"/>
                <a:cs typeface="Alexandria" charset="0"/>
              </a:rPr>
              <a:t>عدم وجود آلية لإدراك المشكلة قد يؤدي إلى تداعيات خطيرة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تتمثل في عدم قدرة الإدارة على التعامل مع المشكلات المحيطة لأنها لم تستعد لها جيدا وأبلغ مثال على أهمية تلك الخطوة في المجال العسكري هو وجود جهاز الرادار الذي يكتشف أي أهداف معادية، وعدم وجوده يؤدي إلى عدم التمكن من التعامل مع الخطر الداهم.</a:t>
            </a:r>
          </a:p>
        </p:txBody>
      </p:sp>
      <p:sp>
        <p:nvSpPr>
          <p:cNvPr id="13" name="Round Diagonal Corner Rectangle 17">
            <a:extLst>
              <a:ext uri="{FF2B5EF4-FFF2-40B4-BE49-F238E27FC236}">
                <a16:creationId xmlns:a16="http://schemas.microsoft.com/office/drawing/2014/main" id="{BC58FCF9-121C-87BA-D220-50DC1A238AEA}"/>
              </a:ext>
            </a:extLst>
          </p:cNvPr>
          <p:cNvSpPr/>
          <p:nvPr/>
        </p:nvSpPr>
        <p:spPr>
          <a:xfrm>
            <a:off x="8249299" y="1998126"/>
            <a:ext cx="2859101"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spcAft>
                <a:spcPts val="200"/>
              </a:spcAft>
              <a:defRPr lang="en-US"/>
            </a:pPr>
            <a:r>
              <a:rPr lang="ar-SA" sz="1600" b="1" dirty="0">
                <a:solidFill>
                  <a:schemeClr val="bg1"/>
                </a:solidFill>
                <a:latin typeface="Alexandria" charset="0"/>
                <a:cs typeface="Alexandria" charset="0"/>
              </a:rPr>
              <a:t>أولاً: إدراك المشكلة</a:t>
            </a:r>
          </a:p>
        </p:txBody>
      </p:sp>
    </p:spTree>
    <p:extLst>
      <p:ext uri="{BB962C8B-B14F-4D97-AF65-F5344CB8AC3E}">
        <p14:creationId xmlns:p14="http://schemas.microsoft.com/office/powerpoint/2010/main" val="179797869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F40C025-2BAC-4F73-1128-5C55688A1D0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8A0AFA08-F514-86B0-B2CF-0214B1AF64D6}"/>
              </a:ext>
            </a:extLst>
          </p:cNvPr>
          <p:cNvSpPr txBox="1"/>
          <p:nvPr/>
        </p:nvSpPr>
        <p:spPr>
          <a:xfrm>
            <a:off x="3151165" y="515824"/>
            <a:ext cx="5880298"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خطوات اتخاذ القرارات الإدارية</a:t>
            </a:r>
            <a:endParaRPr lang="ar-EG"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5366792E-0E9C-2823-BF71-6432BD1DBAD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AD4FE1FB-35E1-27EB-C6B9-7FE581FE475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4228EFD0-1CF0-474B-4000-15481B24EBC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6CDF8769-EA27-FC98-300D-29234C2A8BE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F0410518-2D73-2A1E-B4CC-E006D139F6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543583DF-CB8B-F542-B1B6-7868637059F5}"/>
              </a:ext>
            </a:extLst>
          </p:cNvPr>
          <p:cNvSpPr txBox="1"/>
          <p:nvPr/>
        </p:nvSpPr>
        <p:spPr>
          <a:xfrm>
            <a:off x="846405" y="2509376"/>
            <a:ext cx="10367504" cy="2636043"/>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علاج والتعامل مع الأعراض لا يؤدي إلى الشفاء التام، لذا يجب أولا التعرف. على هوية المشكلة أي سبب الأعراض. والأسلوب العلمي لذلك هو تشخيص المشكلة.</a:t>
            </a:r>
          </a:p>
          <a:p>
            <a:pPr algn="justLow">
              <a:lnSpc>
                <a:spcPct val="150000"/>
              </a:lnSpc>
            </a:pPr>
            <a:endParaRPr lang="ar-SA" sz="1600" kern="0" dirty="0">
              <a:solidFill>
                <a:prstClr val="black"/>
              </a:solidFill>
              <a:latin typeface="Alexandria" charset="0"/>
              <a:cs typeface="Alexandria" charset="0"/>
            </a:endParaRPr>
          </a:p>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ومن هذا المنطلق يمكن تحديدها تحديدا دقيقا على سبيل المثال فمشكلة سرعة دوران العمالة في منشأة ما يمكن إرجاعها إلى أنها %90 مشكلة اقتصادية بسبب ضعف المرتبات، و 10% إلى أنها مشكلة نظم من حيث سوء ظروف العمل. </a:t>
            </a:r>
          </a:p>
          <a:p>
            <a:pPr algn="justLow">
              <a:lnSpc>
                <a:spcPct val="150000"/>
              </a:lnSpc>
            </a:pPr>
            <a:r>
              <a:rPr lang="ar-SA" sz="1600" kern="0" dirty="0">
                <a:solidFill>
                  <a:prstClr val="black"/>
                </a:solidFill>
                <a:latin typeface="Alexandria" charset="0"/>
                <a:cs typeface="Alexandria" charset="0"/>
              </a:rPr>
              <a:t>    </a:t>
            </a: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p:txBody>
      </p:sp>
      <p:sp>
        <p:nvSpPr>
          <p:cNvPr id="13" name="Round Diagonal Corner Rectangle 17">
            <a:extLst>
              <a:ext uri="{FF2B5EF4-FFF2-40B4-BE49-F238E27FC236}">
                <a16:creationId xmlns:a16="http://schemas.microsoft.com/office/drawing/2014/main" id="{BC58FCF9-121C-87BA-D220-50DC1A238AEA}"/>
              </a:ext>
            </a:extLst>
          </p:cNvPr>
          <p:cNvSpPr/>
          <p:nvPr/>
        </p:nvSpPr>
        <p:spPr>
          <a:xfrm>
            <a:off x="8246387" y="1977783"/>
            <a:ext cx="2864926"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spcAft>
                <a:spcPts val="200"/>
              </a:spcAft>
              <a:defRPr lang="en-US"/>
            </a:pPr>
            <a:r>
              <a:rPr lang="ar-SA" sz="1600" b="1" dirty="0">
                <a:solidFill>
                  <a:schemeClr val="bg1"/>
                </a:solidFill>
                <a:latin typeface="Alexandria" charset="0"/>
                <a:cs typeface="Alexandria" charset="0"/>
              </a:rPr>
              <a:t>ثانياً: تعريف المشكلة</a:t>
            </a:r>
          </a:p>
        </p:txBody>
      </p:sp>
    </p:spTree>
    <p:extLst>
      <p:ext uri="{BB962C8B-B14F-4D97-AF65-F5344CB8AC3E}">
        <p14:creationId xmlns:p14="http://schemas.microsoft.com/office/powerpoint/2010/main" val="195062062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F40C025-2BAC-4F73-1128-5C55688A1D0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8A0AFA08-F514-86B0-B2CF-0214B1AF64D6}"/>
              </a:ext>
            </a:extLst>
          </p:cNvPr>
          <p:cNvSpPr txBox="1"/>
          <p:nvPr/>
        </p:nvSpPr>
        <p:spPr>
          <a:xfrm>
            <a:off x="3151165" y="515824"/>
            <a:ext cx="5880298"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خطوات اتخاذ القرارات الإدارية</a:t>
            </a:r>
            <a:endParaRPr lang="ar-EG"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5366792E-0E9C-2823-BF71-6432BD1DBAD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AD4FE1FB-35E1-27EB-C6B9-7FE581FE475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4228EFD0-1CF0-474B-4000-15481B24EBC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6CDF8769-EA27-FC98-300D-29234C2A8BE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F0410518-2D73-2A1E-B4CC-E006D139F6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543583DF-CB8B-F542-B1B6-7868637059F5}"/>
              </a:ext>
            </a:extLst>
          </p:cNvPr>
          <p:cNvSpPr txBox="1"/>
          <p:nvPr/>
        </p:nvSpPr>
        <p:spPr>
          <a:xfrm>
            <a:off x="846405" y="2509376"/>
            <a:ext cx="10367504" cy="1158715"/>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في هذه المرحلة يتم جمع جميع البيانات والمعلومات التي قد تساهم في تفهم جوانب المشكلة وأبعادها وفي نفس الوقت تساهم في حلها. والأسئلة التالية تساعد في تحديد الجوانب الهامة من المعلومات والبيانات المرتبطة بالمشكلة:</a:t>
            </a:r>
            <a:r>
              <a:rPr lang="ar-SA" sz="1600" kern="0" dirty="0">
                <a:solidFill>
                  <a:prstClr val="black"/>
                </a:solidFill>
                <a:latin typeface="Alexandria" charset="0"/>
                <a:cs typeface="Alexandria" charset="0"/>
              </a:rPr>
              <a:t>  </a:t>
            </a: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p:txBody>
      </p:sp>
      <p:sp>
        <p:nvSpPr>
          <p:cNvPr id="13" name="Round Diagonal Corner Rectangle 17">
            <a:extLst>
              <a:ext uri="{FF2B5EF4-FFF2-40B4-BE49-F238E27FC236}">
                <a16:creationId xmlns:a16="http://schemas.microsoft.com/office/drawing/2014/main" id="{BC58FCF9-121C-87BA-D220-50DC1A238AEA}"/>
              </a:ext>
            </a:extLst>
          </p:cNvPr>
          <p:cNvSpPr/>
          <p:nvPr/>
        </p:nvSpPr>
        <p:spPr>
          <a:xfrm>
            <a:off x="8231826" y="1970075"/>
            <a:ext cx="289404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spcAft>
                <a:spcPts val="200"/>
              </a:spcAft>
              <a:defRPr lang="en-US"/>
            </a:pPr>
            <a:r>
              <a:rPr lang="ar-SA" sz="1600" b="1" dirty="0">
                <a:solidFill>
                  <a:schemeClr val="bg1"/>
                </a:solidFill>
                <a:latin typeface="Alexandria" charset="0"/>
                <a:cs typeface="Alexandria" charset="0"/>
              </a:rPr>
              <a:t>ثالثاً: جمع المعلومات</a:t>
            </a:r>
          </a:p>
        </p:txBody>
      </p:sp>
      <p:grpSp>
        <p:nvGrpSpPr>
          <p:cNvPr id="25" name="مجموعة 24">
            <a:extLst>
              <a:ext uri="{FF2B5EF4-FFF2-40B4-BE49-F238E27FC236}">
                <a16:creationId xmlns:a16="http://schemas.microsoft.com/office/drawing/2014/main" id="{111E00C0-A64B-F365-F3F5-8D7C6D6E4D08}"/>
              </a:ext>
            </a:extLst>
          </p:cNvPr>
          <p:cNvGrpSpPr/>
          <p:nvPr/>
        </p:nvGrpSpPr>
        <p:grpSpPr>
          <a:xfrm>
            <a:off x="737486" y="4134882"/>
            <a:ext cx="10572307" cy="1689322"/>
            <a:chOff x="762000" y="4292136"/>
            <a:chExt cx="10572307" cy="1142209"/>
          </a:xfrm>
        </p:grpSpPr>
        <p:sp>
          <p:nvSpPr>
            <p:cNvPr id="10" name="Rectangle 6">
              <a:extLst>
                <a:ext uri="{FF2B5EF4-FFF2-40B4-BE49-F238E27FC236}">
                  <a16:creationId xmlns:a16="http://schemas.microsoft.com/office/drawing/2014/main" id="{89999A6A-8B10-E11A-F5FF-7024EFF86B92}"/>
                </a:ext>
              </a:extLst>
            </p:cNvPr>
            <p:cNvSpPr/>
            <p:nvPr/>
          </p:nvSpPr>
          <p:spPr>
            <a:xfrm>
              <a:off x="762000" y="4787523"/>
              <a:ext cx="10572307" cy="163656"/>
            </a:xfrm>
            <a:prstGeom prst="rect">
              <a:avLst/>
            </a:prstGeom>
            <a:noFill/>
            <a:ln>
              <a:solidFill>
                <a:srgbClr val="40404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Low" defTabSz="914400" rtl="0" eaLnBrk="1" latinLnBrk="0" hangingPunct="1"/>
              <a:endParaRPr lang="en-US" sz="1600">
                <a:latin typeface="Alexandria" pitchFamily="2" charset="-78"/>
                <a:cs typeface="Alexandria" pitchFamily="2" charset="-78"/>
              </a:endParaRPr>
            </a:p>
          </p:txBody>
        </p:sp>
        <p:sp>
          <p:nvSpPr>
            <p:cNvPr id="11" name="Rectangle 15">
              <a:extLst>
                <a:ext uri="{FF2B5EF4-FFF2-40B4-BE49-F238E27FC236}">
                  <a16:creationId xmlns:a16="http://schemas.microsoft.com/office/drawing/2014/main" id="{764EC71B-80B9-B952-8916-F34449902ED9}"/>
                </a:ext>
              </a:extLst>
            </p:cNvPr>
            <p:cNvSpPr/>
            <p:nvPr/>
          </p:nvSpPr>
          <p:spPr>
            <a:xfrm>
              <a:off x="9662707" y="4345196"/>
              <a:ext cx="1550269" cy="1089149"/>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a:r>
                <a:rPr lang="ar-SA" sz="1600" i="0" u="none" strike="noStrike" dirty="0">
                  <a:effectLst/>
                  <a:latin typeface="Alexandria" pitchFamily="2" charset="-78"/>
                  <a:cs typeface="Alexandria" pitchFamily="2" charset="-78"/>
                </a:rPr>
                <a:t>ما هي العناصر الأساسية التي تتكون منها المشكلة؟</a:t>
              </a:r>
              <a:endParaRPr lang="ar-SA" sz="1600" dirty="0">
                <a:solidFill>
                  <a:schemeClr val="bg1"/>
                </a:solidFill>
                <a:latin typeface="Alexandria" pitchFamily="2" charset="-78"/>
                <a:cs typeface="Alexandria" pitchFamily="2" charset="-78"/>
              </a:endParaRPr>
            </a:p>
          </p:txBody>
        </p:sp>
        <p:sp>
          <p:nvSpPr>
            <p:cNvPr id="12" name="Rectangle 16">
              <a:extLst>
                <a:ext uri="{FF2B5EF4-FFF2-40B4-BE49-F238E27FC236}">
                  <a16:creationId xmlns:a16="http://schemas.microsoft.com/office/drawing/2014/main" id="{15A8D850-C9B9-10D9-6CBA-2134DACA2ACF}"/>
                </a:ext>
              </a:extLst>
            </p:cNvPr>
            <p:cNvSpPr/>
            <p:nvPr/>
          </p:nvSpPr>
          <p:spPr>
            <a:xfrm rot="5400000" flipH="1">
              <a:off x="10414400" y="3554627"/>
              <a:ext cx="46881" cy="155026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Low" defTabSz="914400" rtl="0" eaLnBrk="1" latinLnBrk="0" hangingPunct="1"/>
              <a:endParaRPr lang="en-US" sz="1600" dirty="0">
                <a:latin typeface="Alexandria" pitchFamily="2" charset="-78"/>
                <a:cs typeface="Alexandria" pitchFamily="2" charset="-78"/>
              </a:endParaRPr>
            </a:p>
          </p:txBody>
        </p:sp>
        <p:sp>
          <p:nvSpPr>
            <p:cNvPr id="14" name="Rectangle 15">
              <a:extLst>
                <a:ext uri="{FF2B5EF4-FFF2-40B4-BE49-F238E27FC236}">
                  <a16:creationId xmlns:a16="http://schemas.microsoft.com/office/drawing/2014/main" id="{8D5B8059-2E1A-17E0-B5D9-8983FE55500B}"/>
                </a:ext>
              </a:extLst>
            </p:cNvPr>
            <p:cNvSpPr/>
            <p:nvPr/>
          </p:nvSpPr>
          <p:spPr>
            <a:xfrm>
              <a:off x="7911876" y="4338106"/>
              <a:ext cx="1550269" cy="1089149"/>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a:r>
                <a:rPr lang="ar-SA" sz="1600" i="0" u="none" strike="noStrike" dirty="0">
                  <a:effectLst/>
                  <a:latin typeface="Alexandria" pitchFamily="2" charset="-78"/>
                  <a:cs typeface="Alexandria" pitchFamily="2" charset="-78"/>
                </a:rPr>
                <a:t>أين تحدث المشكلة؟</a:t>
              </a:r>
              <a:endParaRPr lang="ar-SA" sz="1600" dirty="0">
                <a:solidFill>
                  <a:schemeClr val="bg1"/>
                </a:solidFill>
                <a:latin typeface="Alexandria" pitchFamily="2" charset="-78"/>
                <a:cs typeface="Alexandria" pitchFamily="2" charset="-78"/>
              </a:endParaRPr>
            </a:p>
          </p:txBody>
        </p:sp>
        <p:sp>
          <p:nvSpPr>
            <p:cNvPr id="15" name="Rectangle 16">
              <a:extLst>
                <a:ext uri="{FF2B5EF4-FFF2-40B4-BE49-F238E27FC236}">
                  <a16:creationId xmlns:a16="http://schemas.microsoft.com/office/drawing/2014/main" id="{66C2D6E4-F4FD-178F-226C-D912F80A5EDA}"/>
                </a:ext>
              </a:extLst>
            </p:cNvPr>
            <p:cNvSpPr/>
            <p:nvPr/>
          </p:nvSpPr>
          <p:spPr>
            <a:xfrm rot="5400000" flipH="1">
              <a:off x="8663569" y="3547537"/>
              <a:ext cx="46881" cy="155026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Low" defTabSz="914400" rtl="0" eaLnBrk="1" latinLnBrk="0" hangingPunct="1"/>
              <a:endParaRPr lang="en-US" sz="1600" dirty="0">
                <a:latin typeface="Alexandria" pitchFamily="2" charset="-78"/>
                <a:cs typeface="Alexandria" pitchFamily="2" charset="-78"/>
              </a:endParaRPr>
            </a:p>
          </p:txBody>
        </p:sp>
        <p:sp>
          <p:nvSpPr>
            <p:cNvPr id="16" name="Rectangle 15">
              <a:extLst>
                <a:ext uri="{FF2B5EF4-FFF2-40B4-BE49-F238E27FC236}">
                  <a16:creationId xmlns:a16="http://schemas.microsoft.com/office/drawing/2014/main" id="{D98C803E-A9DB-714C-B5F6-3094D78C87A8}"/>
                </a:ext>
              </a:extLst>
            </p:cNvPr>
            <p:cNvSpPr/>
            <p:nvPr/>
          </p:nvSpPr>
          <p:spPr>
            <a:xfrm>
              <a:off x="6161044" y="4338105"/>
              <a:ext cx="1550269" cy="1089149"/>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a:r>
                <a:rPr lang="ar-SA" sz="1600" i="0" u="none" strike="noStrike" dirty="0">
                  <a:effectLst/>
                  <a:latin typeface="Alexandria" pitchFamily="2" charset="-78"/>
                  <a:cs typeface="Alexandria" pitchFamily="2" charset="-78"/>
                </a:rPr>
                <a:t>لماذا تحدث المشكلة في هذا الموقع؟</a:t>
              </a:r>
              <a:endParaRPr lang="ar-SA" sz="1600" dirty="0">
                <a:solidFill>
                  <a:schemeClr val="bg1"/>
                </a:solidFill>
                <a:latin typeface="Alexandria" pitchFamily="2" charset="-78"/>
                <a:cs typeface="Alexandria" pitchFamily="2" charset="-78"/>
              </a:endParaRPr>
            </a:p>
          </p:txBody>
        </p:sp>
        <p:sp>
          <p:nvSpPr>
            <p:cNvPr id="17" name="Rectangle 16">
              <a:extLst>
                <a:ext uri="{FF2B5EF4-FFF2-40B4-BE49-F238E27FC236}">
                  <a16:creationId xmlns:a16="http://schemas.microsoft.com/office/drawing/2014/main" id="{23709E21-40DC-CC3A-F239-7751DAEFDDD2}"/>
                </a:ext>
              </a:extLst>
            </p:cNvPr>
            <p:cNvSpPr/>
            <p:nvPr/>
          </p:nvSpPr>
          <p:spPr>
            <a:xfrm rot="5400000" flipH="1">
              <a:off x="6912737" y="3547536"/>
              <a:ext cx="46881" cy="155026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Low" defTabSz="914400" rtl="0" eaLnBrk="1" latinLnBrk="0" hangingPunct="1"/>
              <a:endParaRPr lang="en-US" sz="1600" dirty="0">
                <a:latin typeface="Alexandria" pitchFamily="2" charset="-78"/>
                <a:cs typeface="Alexandria" pitchFamily="2" charset="-78"/>
              </a:endParaRPr>
            </a:p>
          </p:txBody>
        </p:sp>
        <p:sp>
          <p:nvSpPr>
            <p:cNvPr id="18" name="Rectangle 15">
              <a:extLst>
                <a:ext uri="{FF2B5EF4-FFF2-40B4-BE49-F238E27FC236}">
                  <a16:creationId xmlns:a16="http://schemas.microsoft.com/office/drawing/2014/main" id="{2B818D94-5E9F-9A23-88B8-A02215172EA4}"/>
                </a:ext>
              </a:extLst>
            </p:cNvPr>
            <p:cNvSpPr/>
            <p:nvPr/>
          </p:nvSpPr>
          <p:spPr>
            <a:xfrm>
              <a:off x="4431191" y="4338102"/>
              <a:ext cx="1550269" cy="1089149"/>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a:r>
                <a:rPr lang="ar-SA" sz="1600" i="0" u="none" strike="noStrike" dirty="0">
                  <a:effectLst/>
                  <a:latin typeface="Alexandria" pitchFamily="2" charset="-78"/>
                  <a:cs typeface="Alexandria" pitchFamily="2" charset="-78"/>
                </a:rPr>
                <a:t>متى تحدث المشكلة؟</a:t>
              </a:r>
              <a:endParaRPr lang="ar-SA" sz="1600" dirty="0">
                <a:solidFill>
                  <a:schemeClr val="bg1"/>
                </a:solidFill>
                <a:latin typeface="Alexandria" pitchFamily="2" charset="-78"/>
                <a:cs typeface="Alexandria" pitchFamily="2" charset="-78"/>
              </a:endParaRPr>
            </a:p>
          </p:txBody>
        </p:sp>
        <p:sp>
          <p:nvSpPr>
            <p:cNvPr id="19" name="Rectangle 16">
              <a:extLst>
                <a:ext uri="{FF2B5EF4-FFF2-40B4-BE49-F238E27FC236}">
                  <a16:creationId xmlns:a16="http://schemas.microsoft.com/office/drawing/2014/main" id="{F4B7F70A-4955-38D1-A824-3DE06C38E8A5}"/>
                </a:ext>
              </a:extLst>
            </p:cNvPr>
            <p:cNvSpPr/>
            <p:nvPr/>
          </p:nvSpPr>
          <p:spPr>
            <a:xfrm rot="5400000" flipH="1">
              <a:off x="5182884" y="3547533"/>
              <a:ext cx="46881" cy="155026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Low" defTabSz="914400" rtl="0" eaLnBrk="1" latinLnBrk="0" hangingPunct="1"/>
              <a:endParaRPr lang="en-US" sz="1600" dirty="0">
                <a:latin typeface="Alexandria" pitchFamily="2" charset="-78"/>
                <a:cs typeface="Alexandria" pitchFamily="2" charset="-78"/>
              </a:endParaRPr>
            </a:p>
          </p:txBody>
        </p:sp>
        <p:sp>
          <p:nvSpPr>
            <p:cNvPr id="20" name="Rectangle 15">
              <a:extLst>
                <a:ext uri="{FF2B5EF4-FFF2-40B4-BE49-F238E27FC236}">
                  <a16:creationId xmlns:a16="http://schemas.microsoft.com/office/drawing/2014/main" id="{72C89036-5511-8D45-1676-4B5F4C1CF016}"/>
                </a:ext>
              </a:extLst>
            </p:cNvPr>
            <p:cNvSpPr/>
            <p:nvPr/>
          </p:nvSpPr>
          <p:spPr>
            <a:xfrm>
              <a:off x="2680360" y="4331012"/>
              <a:ext cx="1550269" cy="1089149"/>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a:r>
                <a:rPr lang="ar-SA" sz="1600" i="0" u="none" strike="noStrike" dirty="0">
                  <a:effectLst/>
                  <a:latin typeface="Alexandria" pitchFamily="2" charset="-78"/>
                  <a:cs typeface="Alexandria" pitchFamily="2" charset="-78"/>
                </a:rPr>
                <a:t>كيف تحدث المشكلة؟</a:t>
              </a:r>
              <a:endParaRPr lang="ar-SA" sz="1600" dirty="0">
                <a:solidFill>
                  <a:schemeClr val="bg1"/>
                </a:solidFill>
                <a:latin typeface="Alexandria" pitchFamily="2" charset="-78"/>
                <a:cs typeface="Alexandria" pitchFamily="2" charset="-78"/>
              </a:endParaRPr>
            </a:p>
          </p:txBody>
        </p:sp>
        <p:sp>
          <p:nvSpPr>
            <p:cNvPr id="21" name="Rectangle 16">
              <a:extLst>
                <a:ext uri="{FF2B5EF4-FFF2-40B4-BE49-F238E27FC236}">
                  <a16:creationId xmlns:a16="http://schemas.microsoft.com/office/drawing/2014/main" id="{6AACACFA-CC5A-BEB3-1327-1E7EED2C6C02}"/>
                </a:ext>
              </a:extLst>
            </p:cNvPr>
            <p:cNvSpPr/>
            <p:nvPr/>
          </p:nvSpPr>
          <p:spPr>
            <a:xfrm rot="5400000" flipH="1">
              <a:off x="3432053" y="3540443"/>
              <a:ext cx="46881" cy="155026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Low" defTabSz="914400" rtl="0" eaLnBrk="1" latinLnBrk="0" hangingPunct="1"/>
              <a:endParaRPr lang="en-US" sz="1600" dirty="0">
                <a:latin typeface="Alexandria" pitchFamily="2" charset="-78"/>
                <a:cs typeface="Alexandria" pitchFamily="2" charset="-78"/>
              </a:endParaRPr>
            </a:p>
          </p:txBody>
        </p:sp>
        <p:sp>
          <p:nvSpPr>
            <p:cNvPr id="22" name="Rectangle 15">
              <a:extLst>
                <a:ext uri="{FF2B5EF4-FFF2-40B4-BE49-F238E27FC236}">
                  <a16:creationId xmlns:a16="http://schemas.microsoft.com/office/drawing/2014/main" id="{54F8C21E-1237-0D83-38C9-817B2DD5872B}"/>
                </a:ext>
              </a:extLst>
            </p:cNvPr>
            <p:cNvSpPr/>
            <p:nvPr/>
          </p:nvSpPr>
          <p:spPr>
            <a:xfrm>
              <a:off x="929528" y="4331011"/>
              <a:ext cx="1550269" cy="1089149"/>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a:r>
                <a:rPr lang="ar-SA" sz="1600" i="0" u="none" strike="noStrike" dirty="0">
                  <a:effectLst/>
                  <a:latin typeface="Alexandria" pitchFamily="2" charset="-78"/>
                  <a:cs typeface="Alexandria" pitchFamily="2" charset="-78"/>
                </a:rPr>
                <a:t>لماذا تحدث المشكلة لهذا الشخص بالذات؟</a:t>
              </a:r>
              <a:endParaRPr lang="ar-SA" sz="1600" dirty="0">
                <a:solidFill>
                  <a:schemeClr val="bg1"/>
                </a:solidFill>
                <a:latin typeface="Alexandria" pitchFamily="2" charset="-78"/>
                <a:cs typeface="Alexandria" pitchFamily="2" charset="-78"/>
              </a:endParaRPr>
            </a:p>
          </p:txBody>
        </p:sp>
        <p:sp>
          <p:nvSpPr>
            <p:cNvPr id="23" name="Rectangle 16">
              <a:extLst>
                <a:ext uri="{FF2B5EF4-FFF2-40B4-BE49-F238E27FC236}">
                  <a16:creationId xmlns:a16="http://schemas.microsoft.com/office/drawing/2014/main" id="{25BC282C-2A54-F5E1-E18C-307BA46AD7E9}"/>
                </a:ext>
              </a:extLst>
            </p:cNvPr>
            <p:cNvSpPr/>
            <p:nvPr/>
          </p:nvSpPr>
          <p:spPr>
            <a:xfrm rot="5400000" flipH="1">
              <a:off x="1681221" y="3540442"/>
              <a:ext cx="46881" cy="155026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Low" defTabSz="914400" rtl="0" eaLnBrk="1" latinLnBrk="0" hangingPunct="1"/>
              <a:endParaRPr lang="en-US" sz="1600" dirty="0">
                <a:latin typeface="Alexandria" pitchFamily="2" charset="-78"/>
                <a:cs typeface="Alexandria" pitchFamily="2" charset="-78"/>
              </a:endParaRPr>
            </a:p>
          </p:txBody>
        </p:sp>
      </p:grpSp>
    </p:spTree>
    <p:extLst>
      <p:ext uri="{BB962C8B-B14F-4D97-AF65-F5344CB8AC3E}">
        <p14:creationId xmlns:p14="http://schemas.microsoft.com/office/powerpoint/2010/main" val="122782380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F40C025-2BAC-4F73-1128-5C55688A1D0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8A0AFA08-F514-86B0-B2CF-0214B1AF64D6}"/>
              </a:ext>
            </a:extLst>
          </p:cNvPr>
          <p:cNvSpPr txBox="1"/>
          <p:nvPr/>
        </p:nvSpPr>
        <p:spPr>
          <a:xfrm>
            <a:off x="3151165" y="515824"/>
            <a:ext cx="5880298"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خطوات اتخاذ القرارات الإدارية</a:t>
            </a:r>
            <a:endParaRPr lang="ar-EG"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5366792E-0E9C-2823-BF71-6432BD1DBAD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AD4FE1FB-35E1-27EB-C6B9-7FE581FE475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4228EFD0-1CF0-474B-4000-15481B24EBC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6CDF8769-EA27-FC98-300D-29234C2A8BE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F0410518-2D73-2A1E-B4CC-E006D139F6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543583DF-CB8B-F542-B1B6-7868637059F5}"/>
              </a:ext>
            </a:extLst>
          </p:cNvPr>
          <p:cNvSpPr txBox="1"/>
          <p:nvPr/>
        </p:nvSpPr>
        <p:spPr>
          <a:xfrm>
            <a:off x="846405" y="2509376"/>
            <a:ext cx="10367504" cy="789383"/>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يتم في هذه المرحلة تكامل المعلومات التي جمعها في الخطوة السابقة وذلك بوضعها في إطار متكامل يوضح الموقف بصورة شاملة. </a:t>
            </a:r>
            <a:r>
              <a:rPr kumimoji="0" lang="ar-SA" sz="1600" i="0" u="none" strike="noStrike" kern="0" cap="none" spc="0" normalizeH="0" baseline="0" noProof="0" dirty="0">
                <a:ln>
                  <a:noFill/>
                </a:ln>
                <a:solidFill>
                  <a:prstClr val="black"/>
                </a:solidFill>
                <a:effectLst/>
                <a:uLnTx/>
                <a:uFillTx/>
                <a:latin typeface="Alexandria" charset="0"/>
                <a:ea typeface="+mn-ea"/>
                <a:cs typeface="Alexandria" charset="0"/>
              </a:rPr>
              <a:t>وتحليل المشكلة يتطلب الإجابة على الأسئلة التالية:</a:t>
            </a:r>
          </a:p>
        </p:txBody>
      </p:sp>
      <p:sp>
        <p:nvSpPr>
          <p:cNvPr id="13" name="Round Diagonal Corner Rectangle 17">
            <a:extLst>
              <a:ext uri="{FF2B5EF4-FFF2-40B4-BE49-F238E27FC236}">
                <a16:creationId xmlns:a16="http://schemas.microsoft.com/office/drawing/2014/main" id="{BC58FCF9-121C-87BA-D220-50DC1A238AEA}"/>
              </a:ext>
            </a:extLst>
          </p:cNvPr>
          <p:cNvSpPr/>
          <p:nvPr/>
        </p:nvSpPr>
        <p:spPr>
          <a:xfrm>
            <a:off x="8293666" y="1984259"/>
            <a:ext cx="2841630"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spcAft>
                <a:spcPts val="200"/>
              </a:spcAft>
              <a:defRPr lang="en-US"/>
            </a:pPr>
            <a:r>
              <a:rPr lang="ar-SA" sz="1600" b="1" dirty="0">
                <a:solidFill>
                  <a:schemeClr val="bg1"/>
                </a:solidFill>
                <a:latin typeface="Alexandria" charset="0"/>
                <a:cs typeface="Alexandria" charset="0"/>
              </a:rPr>
              <a:t>رابعاً: تحليل المعلومات</a:t>
            </a:r>
          </a:p>
        </p:txBody>
      </p:sp>
      <p:grpSp>
        <p:nvGrpSpPr>
          <p:cNvPr id="22" name="مجموعة 21">
            <a:extLst>
              <a:ext uri="{FF2B5EF4-FFF2-40B4-BE49-F238E27FC236}">
                <a16:creationId xmlns:a16="http://schemas.microsoft.com/office/drawing/2014/main" id="{0A313416-F68A-BDC8-381D-7FF3E6C19F0A}"/>
              </a:ext>
            </a:extLst>
          </p:cNvPr>
          <p:cNvGrpSpPr/>
          <p:nvPr/>
        </p:nvGrpSpPr>
        <p:grpSpPr>
          <a:xfrm>
            <a:off x="846404" y="4106229"/>
            <a:ext cx="10367503" cy="1858852"/>
            <a:chOff x="1424763" y="4292137"/>
            <a:chExt cx="9377916" cy="1142208"/>
          </a:xfrm>
        </p:grpSpPr>
        <p:sp>
          <p:nvSpPr>
            <p:cNvPr id="10" name="Rectangle 6">
              <a:extLst>
                <a:ext uri="{FF2B5EF4-FFF2-40B4-BE49-F238E27FC236}">
                  <a16:creationId xmlns:a16="http://schemas.microsoft.com/office/drawing/2014/main" id="{89999A6A-8B10-E11A-F5FF-7024EFF86B92}"/>
                </a:ext>
              </a:extLst>
            </p:cNvPr>
            <p:cNvSpPr/>
            <p:nvPr/>
          </p:nvSpPr>
          <p:spPr>
            <a:xfrm>
              <a:off x="1424763" y="4787524"/>
              <a:ext cx="9377916" cy="145168"/>
            </a:xfrm>
            <a:prstGeom prst="rect">
              <a:avLst/>
            </a:prstGeom>
            <a:noFill/>
            <a:ln>
              <a:solidFill>
                <a:srgbClr val="40404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Low" defTabSz="914400" rtl="0" eaLnBrk="1" latinLnBrk="0" hangingPunct="1"/>
              <a:endParaRPr lang="en-US" sz="1600">
                <a:latin typeface="Alexandria" pitchFamily="2" charset="-78"/>
                <a:cs typeface="Alexandria" pitchFamily="2" charset="-78"/>
              </a:endParaRPr>
            </a:p>
          </p:txBody>
        </p:sp>
        <p:sp>
          <p:nvSpPr>
            <p:cNvPr id="11" name="Rectangle 15">
              <a:extLst>
                <a:ext uri="{FF2B5EF4-FFF2-40B4-BE49-F238E27FC236}">
                  <a16:creationId xmlns:a16="http://schemas.microsoft.com/office/drawing/2014/main" id="{764EC71B-80B9-B952-8916-F34449902ED9}"/>
                </a:ext>
              </a:extLst>
            </p:cNvPr>
            <p:cNvSpPr/>
            <p:nvPr/>
          </p:nvSpPr>
          <p:spPr>
            <a:xfrm>
              <a:off x="8833362" y="4345196"/>
              <a:ext cx="1550269" cy="1089149"/>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a:r>
                <a:rPr lang="ar-SA" sz="1600" i="0" u="none" strike="noStrike" dirty="0">
                  <a:effectLst/>
                  <a:latin typeface="Alexandria" pitchFamily="2" charset="-78"/>
                  <a:cs typeface="Alexandria" pitchFamily="2" charset="-78"/>
                </a:rPr>
                <a:t>ما هي العناصر التي يمكن التحكم فيها في المشكلة والتي لا يمكن التحكم فيها؟</a:t>
              </a:r>
              <a:endParaRPr lang="ar-SA" sz="1600" dirty="0">
                <a:solidFill>
                  <a:schemeClr val="bg1"/>
                </a:solidFill>
                <a:latin typeface="Alexandria" pitchFamily="2" charset="-78"/>
                <a:cs typeface="Alexandria" pitchFamily="2" charset="-78"/>
              </a:endParaRPr>
            </a:p>
          </p:txBody>
        </p:sp>
        <p:sp>
          <p:nvSpPr>
            <p:cNvPr id="12" name="Rectangle 16">
              <a:extLst>
                <a:ext uri="{FF2B5EF4-FFF2-40B4-BE49-F238E27FC236}">
                  <a16:creationId xmlns:a16="http://schemas.microsoft.com/office/drawing/2014/main" id="{15A8D850-C9B9-10D9-6CBA-2134DACA2ACF}"/>
                </a:ext>
              </a:extLst>
            </p:cNvPr>
            <p:cNvSpPr/>
            <p:nvPr/>
          </p:nvSpPr>
          <p:spPr>
            <a:xfrm rot="5400000" flipH="1">
              <a:off x="9585055" y="3554627"/>
              <a:ext cx="46881" cy="155026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Low" defTabSz="914400" rtl="0" eaLnBrk="1" latinLnBrk="0" hangingPunct="1"/>
              <a:endParaRPr lang="en-US" sz="1600" dirty="0">
                <a:latin typeface="Alexandria" pitchFamily="2" charset="-78"/>
                <a:cs typeface="Alexandria" pitchFamily="2" charset="-78"/>
              </a:endParaRPr>
            </a:p>
          </p:txBody>
        </p:sp>
        <p:sp>
          <p:nvSpPr>
            <p:cNvPr id="14" name="Rectangle 15">
              <a:extLst>
                <a:ext uri="{FF2B5EF4-FFF2-40B4-BE49-F238E27FC236}">
                  <a16:creationId xmlns:a16="http://schemas.microsoft.com/office/drawing/2014/main" id="{8D5B8059-2E1A-17E0-B5D9-8983FE55500B}"/>
                </a:ext>
              </a:extLst>
            </p:cNvPr>
            <p:cNvSpPr/>
            <p:nvPr/>
          </p:nvSpPr>
          <p:spPr>
            <a:xfrm>
              <a:off x="7082531" y="4338106"/>
              <a:ext cx="1550269" cy="1089149"/>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a:r>
                <a:rPr lang="ar-SA" sz="1600" i="0" u="none" strike="noStrike" dirty="0">
                  <a:effectLst/>
                  <a:latin typeface="Alexandria" pitchFamily="2" charset="-78"/>
                  <a:cs typeface="Alexandria" pitchFamily="2" charset="-78"/>
                </a:rPr>
                <a:t>من يمكنه المساعدة في حل تلك المشكلة؟ </a:t>
              </a:r>
              <a:endParaRPr lang="ar-SA" sz="1600" dirty="0">
                <a:solidFill>
                  <a:schemeClr val="bg1"/>
                </a:solidFill>
                <a:latin typeface="Alexandria" pitchFamily="2" charset="-78"/>
                <a:cs typeface="Alexandria" pitchFamily="2" charset="-78"/>
              </a:endParaRPr>
            </a:p>
          </p:txBody>
        </p:sp>
        <p:sp>
          <p:nvSpPr>
            <p:cNvPr id="15" name="Rectangle 16">
              <a:extLst>
                <a:ext uri="{FF2B5EF4-FFF2-40B4-BE49-F238E27FC236}">
                  <a16:creationId xmlns:a16="http://schemas.microsoft.com/office/drawing/2014/main" id="{66C2D6E4-F4FD-178F-226C-D912F80A5EDA}"/>
                </a:ext>
              </a:extLst>
            </p:cNvPr>
            <p:cNvSpPr/>
            <p:nvPr/>
          </p:nvSpPr>
          <p:spPr>
            <a:xfrm rot="5400000" flipH="1">
              <a:off x="7834224" y="3547537"/>
              <a:ext cx="46881" cy="155026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Low" defTabSz="914400" rtl="0" eaLnBrk="1" latinLnBrk="0" hangingPunct="1"/>
              <a:endParaRPr lang="en-US" sz="1600" dirty="0">
                <a:latin typeface="Alexandria" pitchFamily="2" charset="-78"/>
                <a:cs typeface="Alexandria" pitchFamily="2" charset="-78"/>
              </a:endParaRPr>
            </a:p>
          </p:txBody>
        </p:sp>
        <p:sp>
          <p:nvSpPr>
            <p:cNvPr id="16" name="Rectangle 15">
              <a:extLst>
                <a:ext uri="{FF2B5EF4-FFF2-40B4-BE49-F238E27FC236}">
                  <a16:creationId xmlns:a16="http://schemas.microsoft.com/office/drawing/2014/main" id="{D98C803E-A9DB-714C-B5F6-3094D78C87A8}"/>
                </a:ext>
              </a:extLst>
            </p:cNvPr>
            <p:cNvSpPr/>
            <p:nvPr/>
          </p:nvSpPr>
          <p:spPr>
            <a:xfrm>
              <a:off x="5331699" y="4338105"/>
              <a:ext cx="1550269" cy="1089149"/>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a:r>
                <a:rPr lang="ar-SA" sz="1600" i="0" u="none" strike="noStrike" dirty="0">
                  <a:effectLst/>
                  <a:latin typeface="Alexandria" pitchFamily="2" charset="-78"/>
                  <a:cs typeface="Alexandria" pitchFamily="2" charset="-78"/>
                </a:rPr>
                <a:t>ما هي آراء واقتراحات الزملاء والمرؤوسين لحل تلك المشكلة؟</a:t>
              </a:r>
              <a:endParaRPr lang="ar-SA" sz="1600" dirty="0">
                <a:solidFill>
                  <a:schemeClr val="bg1"/>
                </a:solidFill>
                <a:latin typeface="Alexandria" pitchFamily="2" charset="-78"/>
                <a:cs typeface="Alexandria" pitchFamily="2" charset="-78"/>
              </a:endParaRPr>
            </a:p>
          </p:txBody>
        </p:sp>
        <p:sp>
          <p:nvSpPr>
            <p:cNvPr id="17" name="Rectangle 16">
              <a:extLst>
                <a:ext uri="{FF2B5EF4-FFF2-40B4-BE49-F238E27FC236}">
                  <a16:creationId xmlns:a16="http://schemas.microsoft.com/office/drawing/2014/main" id="{23709E21-40DC-CC3A-F239-7751DAEFDDD2}"/>
                </a:ext>
              </a:extLst>
            </p:cNvPr>
            <p:cNvSpPr/>
            <p:nvPr/>
          </p:nvSpPr>
          <p:spPr>
            <a:xfrm rot="5400000" flipH="1">
              <a:off x="6083392" y="3547536"/>
              <a:ext cx="46881" cy="155026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Low" defTabSz="914400" rtl="0" eaLnBrk="1" latinLnBrk="0" hangingPunct="1"/>
              <a:endParaRPr lang="en-US" sz="1600" dirty="0">
                <a:latin typeface="Alexandria" pitchFamily="2" charset="-78"/>
                <a:cs typeface="Alexandria" pitchFamily="2" charset="-78"/>
              </a:endParaRPr>
            </a:p>
          </p:txBody>
        </p:sp>
        <p:sp>
          <p:nvSpPr>
            <p:cNvPr id="18" name="Rectangle 15">
              <a:extLst>
                <a:ext uri="{FF2B5EF4-FFF2-40B4-BE49-F238E27FC236}">
                  <a16:creationId xmlns:a16="http://schemas.microsoft.com/office/drawing/2014/main" id="{2B818D94-5E9F-9A23-88B8-A02215172EA4}"/>
                </a:ext>
              </a:extLst>
            </p:cNvPr>
            <p:cNvSpPr/>
            <p:nvPr/>
          </p:nvSpPr>
          <p:spPr>
            <a:xfrm>
              <a:off x="3601846" y="4338102"/>
              <a:ext cx="1550269" cy="1089149"/>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a:r>
                <a:rPr lang="ar-SA" sz="1600" i="0" u="none" strike="noStrike" dirty="0">
                  <a:effectLst/>
                  <a:latin typeface="Alexandria" pitchFamily="2" charset="-78"/>
                  <a:cs typeface="Alexandria" pitchFamily="2" charset="-78"/>
                </a:rPr>
                <a:t>ما هي آراء واقتراحات الرؤساء لحل تلك المشكلة؟</a:t>
              </a:r>
              <a:endParaRPr lang="ar-SA" sz="1600" dirty="0">
                <a:solidFill>
                  <a:schemeClr val="bg1"/>
                </a:solidFill>
                <a:latin typeface="Alexandria" pitchFamily="2" charset="-78"/>
                <a:cs typeface="Alexandria" pitchFamily="2" charset="-78"/>
              </a:endParaRPr>
            </a:p>
          </p:txBody>
        </p:sp>
        <p:sp>
          <p:nvSpPr>
            <p:cNvPr id="19" name="Rectangle 16">
              <a:extLst>
                <a:ext uri="{FF2B5EF4-FFF2-40B4-BE49-F238E27FC236}">
                  <a16:creationId xmlns:a16="http://schemas.microsoft.com/office/drawing/2014/main" id="{F4B7F70A-4955-38D1-A824-3DE06C38E8A5}"/>
                </a:ext>
              </a:extLst>
            </p:cNvPr>
            <p:cNvSpPr/>
            <p:nvPr/>
          </p:nvSpPr>
          <p:spPr>
            <a:xfrm rot="5400000" flipH="1">
              <a:off x="4353539" y="3547533"/>
              <a:ext cx="46881" cy="155026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Low" defTabSz="914400" rtl="0" eaLnBrk="1" latinLnBrk="0" hangingPunct="1"/>
              <a:endParaRPr lang="en-US" sz="1600" dirty="0">
                <a:latin typeface="Alexandria" pitchFamily="2" charset="-78"/>
                <a:cs typeface="Alexandria" pitchFamily="2" charset="-78"/>
              </a:endParaRPr>
            </a:p>
          </p:txBody>
        </p:sp>
        <p:sp>
          <p:nvSpPr>
            <p:cNvPr id="20" name="Rectangle 15">
              <a:extLst>
                <a:ext uri="{FF2B5EF4-FFF2-40B4-BE49-F238E27FC236}">
                  <a16:creationId xmlns:a16="http://schemas.microsoft.com/office/drawing/2014/main" id="{72C89036-5511-8D45-1676-4B5F4C1CF016}"/>
                </a:ext>
              </a:extLst>
            </p:cNvPr>
            <p:cNvSpPr/>
            <p:nvPr/>
          </p:nvSpPr>
          <p:spPr>
            <a:xfrm>
              <a:off x="1851015" y="4331012"/>
              <a:ext cx="1550269" cy="1089149"/>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a:r>
                <a:rPr lang="ar-SA" sz="1600" i="0" u="none" strike="noStrike" dirty="0">
                  <a:effectLst/>
                  <a:latin typeface="Alexandria" pitchFamily="2" charset="-78"/>
                  <a:cs typeface="Alexandria" pitchFamily="2" charset="-78"/>
                </a:rPr>
                <a:t>ما مدى تأثير وتداعيات تلك المشكلة؟</a:t>
              </a:r>
              <a:endParaRPr lang="ar-SA" sz="1600" dirty="0">
                <a:solidFill>
                  <a:schemeClr val="bg1"/>
                </a:solidFill>
                <a:latin typeface="Alexandria" pitchFamily="2" charset="-78"/>
                <a:cs typeface="Alexandria" pitchFamily="2" charset="-78"/>
              </a:endParaRPr>
            </a:p>
          </p:txBody>
        </p:sp>
        <p:sp>
          <p:nvSpPr>
            <p:cNvPr id="21" name="Rectangle 16">
              <a:extLst>
                <a:ext uri="{FF2B5EF4-FFF2-40B4-BE49-F238E27FC236}">
                  <a16:creationId xmlns:a16="http://schemas.microsoft.com/office/drawing/2014/main" id="{6AACACFA-CC5A-BEB3-1327-1E7EED2C6C02}"/>
                </a:ext>
              </a:extLst>
            </p:cNvPr>
            <p:cNvSpPr/>
            <p:nvPr/>
          </p:nvSpPr>
          <p:spPr>
            <a:xfrm rot="5400000" flipH="1">
              <a:off x="2602708" y="3540443"/>
              <a:ext cx="46881" cy="155026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Low" defTabSz="914400" rtl="0" eaLnBrk="1" latinLnBrk="0" hangingPunct="1"/>
              <a:endParaRPr lang="en-US" sz="1600" dirty="0">
                <a:latin typeface="Alexandria" pitchFamily="2" charset="-78"/>
                <a:cs typeface="Alexandria" pitchFamily="2" charset="-78"/>
              </a:endParaRPr>
            </a:p>
          </p:txBody>
        </p:sp>
      </p:grpSp>
    </p:spTree>
    <p:extLst>
      <p:ext uri="{BB962C8B-B14F-4D97-AF65-F5344CB8AC3E}">
        <p14:creationId xmlns:p14="http://schemas.microsoft.com/office/powerpoint/2010/main" val="231079872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F40C025-2BAC-4F73-1128-5C55688A1D0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8A0AFA08-F514-86B0-B2CF-0214B1AF64D6}"/>
              </a:ext>
            </a:extLst>
          </p:cNvPr>
          <p:cNvSpPr txBox="1"/>
          <p:nvPr/>
        </p:nvSpPr>
        <p:spPr>
          <a:xfrm>
            <a:off x="3151165" y="515824"/>
            <a:ext cx="5880298"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خطوات اتخاذ القرارات الإدارية</a:t>
            </a:r>
            <a:endParaRPr lang="ar-EG"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5366792E-0E9C-2823-BF71-6432BD1DBAD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AD4FE1FB-35E1-27EB-C6B9-7FE581FE475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4228EFD0-1CF0-474B-4000-15481B24EBC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6CDF8769-EA27-FC98-300D-29234C2A8BE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F0410518-2D73-2A1E-B4CC-E006D139F6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543583DF-CB8B-F542-B1B6-7868637059F5}"/>
              </a:ext>
            </a:extLst>
          </p:cNvPr>
          <p:cNvSpPr txBox="1"/>
          <p:nvPr/>
        </p:nvSpPr>
        <p:spPr>
          <a:xfrm>
            <a:off x="846405" y="2509376"/>
            <a:ext cx="10367504" cy="789383"/>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تعرف هذه المرحلة بأنها المخزون الابتكاري لعملية حل المشكلات، حيث أنها تختص باستحضار أكبر عدد للأفكار مما يؤدي إلى تعظيم احتمالات الوصول إلى الحل الأمثل. ويوجد عدد من الأساليب التي تساعد في كيفية تحديد</a:t>
            </a:r>
            <a:r>
              <a:rPr lang="ar-SA" sz="1600" kern="0" dirty="0">
                <a:solidFill>
                  <a:prstClr val="black"/>
                </a:solidFill>
                <a:latin typeface="Alexandria" charset="0"/>
                <a:cs typeface="Alexandria" charset="0"/>
              </a:rPr>
              <a:t> البدائل</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a:t>
            </a:r>
          </a:p>
        </p:txBody>
      </p:sp>
      <p:sp>
        <p:nvSpPr>
          <p:cNvPr id="13" name="Round Diagonal Corner Rectangle 17">
            <a:extLst>
              <a:ext uri="{FF2B5EF4-FFF2-40B4-BE49-F238E27FC236}">
                <a16:creationId xmlns:a16="http://schemas.microsoft.com/office/drawing/2014/main" id="{BC58FCF9-121C-87BA-D220-50DC1A238AEA}"/>
              </a:ext>
            </a:extLst>
          </p:cNvPr>
          <p:cNvSpPr/>
          <p:nvPr/>
        </p:nvSpPr>
        <p:spPr>
          <a:xfrm>
            <a:off x="8278419" y="1999108"/>
            <a:ext cx="2882399"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spcAft>
                <a:spcPts val="200"/>
              </a:spcAft>
              <a:defRPr lang="en-US"/>
            </a:pPr>
            <a:r>
              <a:rPr lang="ar-SA" sz="1600" b="1" dirty="0">
                <a:solidFill>
                  <a:schemeClr val="bg1"/>
                </a:solidFill>
                <a:latin typeface="Alexandria" charset="0"/>
                <a:cs typeface="Alexandria" charset="0"/>
              </a:rPr>
              <a:t>خامساً: تحديد البدائل</a:t>
            </a:r>
          </a:p>
        </p:txBody>
      </p:sp>
      <p:grpSp>
        <p:nvGrpSpPr>
          <p:cNvPr id="20" name="مجموعة 19">
            <a:extLst>
              <a:ext uri="{FF2B5EF4-FFF2-40B4-BE49-F238E27FC236}">
                <a16:creationId xmlns:a16="http://schemas.microsoft.com/office/drawing/2014/main" id="{B9F6A67E-CA60-0E50-EC9C-E7AD332F9DC1}"/>
              </a:ext>
            </a:extLst>
          </p:cNvPr>
          <p:cNvGrpSpPr/>
          <p:nvPr/>
        </p:nvGrpSpPr>
        <p:grpSpPr>
          <a:xfrm>
            <a:off x="942308" y="4122640"/>
            <a:ext cx="10367504" cy="1799964"/>
            <a:chOff x="867569" y="4299226"/>
            <a:chExt cx="10367504" cy="1135119"/>
          </a:xfrm>
        </p:grpSpPr>
        <p:sp>
          <p:nvSpPr>
            <p:cNvPr id="10" name="Rectangle 6">
              <a:extLst>
                <a:ext uri="{FF2B5EF4-FFF2-40B4-BE49-F238E27FC236}">
                  <a16:creationId xmlns:a16="http://schemas.microsoft.com/office/drawing/2014/main" id="{89999A6A-8B10-E11A-F5FF-7024EFF86B92}"/>
                </a:ext>
              </a:extLst>
            </p:cNvPr>
            <p:cNvSpPr/>
            <p:nvPr/>
          </p:nvSpPr>
          <p:spPr>
            <a:xfrm>
              <a:off x="867569" y="4787523"/>
              <a:ext cx="10367504" cy="160486"/>
            </a:xfrm>
            <a:prstGeom prst="rect">
              <a:avLst/>
            </a:prstGeom>
            <a:noFill/>
            <a:ln>
              <a:solidFill>
                <a:srgbClr val="40404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Low" defTabSz="914400" rtl="0" eaLnBrk="1" latinLnBrk="0" hangingPunct="1"/>
              <a:endParaRPr lang="en-US" sz="1600">
                <a:latin typeface="Alexandria" pitchFamily="2" charset="-78"/>
                <a:cs typeface="Alexandria" pitchFamily="2" charset="-78"/>
              </a:endParaRPr>
            </a:p>
          </p:txBody>
        </p:sp>
        <p:sp>
          <p:nvSpPr>
            <p:cNvPr id="11" name="Rectangle 15">
              <a:extLst>
                <a:ext uri="{FF2B5EF4-FFF2-40B4-BE49-F238E27FC236}">
                  <a16:creationId xmlns:a16="http://schemas.microsoft.com/office/drawing/2014/main" id="{764EC71B-80B9-B952-8916-F34449902ED9}"/>
                </a:ext>
              </a:extLst>
            </p:cNvPr>
            <p:cNvSpPr/>
            <p:nvPr/>
          </p:nvSpPr>
          <p:spPr>
            <a:xfrm>
              <a:off x="8718997" y="4345196"/>
              <a:ext cx="2319249" cy="1089149"/>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a:r>
                <a:rPr lang="ar-SA" sz="1600" dirty="0">
                  <a:latin typeface="Alexandria" pitchFamily="2" charset="-78"/>
                  <a:cs typeface="Alexandria" pitchFamily="2" charset="-78"/>
                </a:rPr>
                <a:t>أ</a:t>
              </a:r>
              <a:r>
                <a:rPr lang="ar-SA" sz="1600" i="0" u="none" strike="noStrike" dirty="0">
                  <a:effectLst/>
                  <a:latin typeface="Alexandria" pitchFamily="2" charset="-78"/>
                  <a:cs typeface="Alexandria" pitchFamily="2" charset="-78"/>
                </a:rPr>
                <a:t>سلوب </a:t>
              </a:r>
              <a:r>
                <a:rPr lang="ar-SA" sz="1600" dirty="0">
                  <a:latin typeface="Alexandria" pitchFamily="2" charset="-78"/>
                  <a:cs typeface="Alexandria" pitchFamily="2" charset="-78"/>
                </a:rPr>
                <a:t>إ</a:t>
              </a:r>
              <a:r>
                <a:rPr lang="ar-SA" sz="1600" i="0" u="none" strike="noStrike" dirty="0">
                  <a:effectLst/>
                  <a:latin typeface="Alexandria" pitchFamily="2" charset="-78"/>
                  <a:cs typeface="Alexandria" pitchFamily="2" charset="-78"/>
                </a:rPr>
                <a:t>ثارة الأفكار والذي يتم مناقشته بشكل جماعي.</a:t>
              </a:r>
              <a:endParaRPr lang="ar-SA" sz="1600" dirty="0">
                <a:solidFill>
                  <a:schemeClr val="bg1"/>
                </a:solidFill>
                <a:latin typeface="Alexandria" pitchFamily="2" charset="-78"/>
                <a:cs typeface="Alexandria" pitchFamily="2" charset="-78"/>
              </a:endParaRPr>
            </a:p>
          </p:txBody>
        </p:sp>
        <p:sp>
          <p:nvSpPr>
            <p:cNvPr id="12" name="Rectangle 16">
              <a:extLst>
                <a:ext uri="{FF2B5EF4-FFF2-40B4-BE49-F238E27FC236}">
                  <a16:creationId xmlns:a16="http://schemas.microsoft.com/office/drawing/2014/main" id="{15A8D850-C9B9-10D9-6CBA-2134DACA2ACF}"/>
                </a:ext>
              </a:extLst>
            </p:cNvPr>
            <p:cNvSpPr/>
            <p:nvPr/>
          </p:nvSpPr>
          <p:spPr>
            <a:xfrm rot="5400000" flipH="1">
              <a:off x="9855179" y="3170136"/>
              <a:ext cx="46881" cy="231924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Low" defTabSz="914400" rtl="0" eaLnBrk="1" latinLnBrk="0" hangingPunct="1"/>
              <a:endParaRPr lang="en-US" sz="1600" dirty="0">
                <a:latin typeface="Alexandria" pitchFamily="2" charset="-78"/>
                <a:cs typeface="Alexandria" pitchFamily="2" charset="-78"/>
              </a:endParaRPr>
            </a:p>
          </p:txBody>
        </p:sp>
        <p:sp>
          <p:nvSpPr>
            <p:cNvPr id="14" name="Rectangle 15">
              <a:extLst>
                <a:ext uri="{FF2B5EF4-FFF2-40B4-BE49-F238E27FC236}">
                  <a16:creationId xmlns:a16="http://schemas.microsoft.com/office/drawing/2014/main" id="{8D5B8059-2E1A-17E0-B5D9-8983FE55500B}"/>
                </a:ext>
              </a:extLst>
            </p:cNvPr>
            <p:cNvSpPr/>
            <p:nvPr/>
          </p:nvSpPr>
          <p:spPr>
            <a:xfrm>
              <a:off x="6191987" y="4338106"/>
              <a:ext cx="2319249" cy="1089149"/>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a:r>
                <a:rPr lang="ar-SA" sz="1600" dirty="0">
                  <a:latin typeface="Alexandria" pitchFamily="2" charset="-78"/>
                  <a:cs typeface="Alexandria" pitchFamily="2" charset="-78"/>
                </a:rPr>
                <a:t>أ</a:t>
              </a:r>
              <a:r>
                <a:rPr lang="ar-SA" sz="1600" i="0" u="none" strike="noStrike" dirty="0">
                  <a:effectLst/>
                  <a:latin typeface="Alexandria" pitchFamily="2" charset="-78"/>
                  <a:cs typeface="Alexandria" pitchFamily="2" charset="-78"/>
                </a:rPr>
                <a:t>سلوب القرارات المؤتمتة والذي يتم الاستفادة منه في استخدام تكنولوجيا الحاسوب والتحليل الكمي.</a:t>
              </a:r>
              <a:endParaRPr lang="ar-SA" sz="1600" dirty="0">
                <a:solidFill>
                  <a:schemeClr val="bg1"/>
                </a:solidFill>
                <a:latin typeface="Alexandria" pitchFamily="2" charset="-78"/>
                <a:cs typeface="Alexandria" pitchFamily="2" charset="-78"/>
              </a:endParaRPr>
            </a:p>
          </p:txBody>
        </p:sp>
        <p:sp>
          <p:nvSpPr>
            <p:cNvPr id="15" name="Rectangle 16">
              <a:extLst>
                <a:ext uri="{FF2B5EF4-FFF2-40B4-BE49-F238E27FC236}">
                  <a16:creationId xmlns:a16="http://schemas.microsoft.com/office/drawing/2014/main" id="{66C2D6E4-F4FD-178F-226C-D912F80A5EDA}"/>
                </a:ext>
              </a:extLst>
            </p:cNvPr>
            <p:cNvSpPr/>
            <p:nvPr/>
          </p:nvSpPr>
          <p:spPr>
            <a:xfrm rot="5400000" flipH="1">
              <a:off x="7328169" y="3163046"/>
              <a:ext cx="46881" cy="231924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Low" defTabSz="914400" rtl="0" eaLnBrk="1" latinLnBrk="0" hangingPunct="1"/>
              <a:endParaRPr lang="en-US" sz="1600" dirty="0">
                <a:latin typeface="Alexandria" pitchFamily="2" charset="-78"/>
                <a:cs typeface="Alexandria" pitchFamily="2" charset="-78"/>
              </a:endParaRPr>
            </a:p>
          </p:txBody>
        </p:sp>
        <p:sp>
          <p:nvSpPr>
            <p:cNvPr id="16" name="Rectangle 15">
              <a:extLst>
                <a:ext uri="{FF2B5EF4-FFF2-40B4-BE49-F238E27FC236}">
                  <a16:creationId xmlns:a16="http://schemas.microsoft.com/office/drawing/2014/main" id="{D98C803E-A9DB-714C-B5F6-3094D78C87A8}"/>
                </a:ext>
              </a:extLst>
            </p:cNvPr>
            <p:cNvSpPr/>
            <p:nvPr/>
          </p:nvSpPr>
          <p:spPr>
            <a:xfrm>
              <a:off x="3664975" y="4338105"/>
              <a:ext cx="2319249" cy="1089149"/>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a:r>
                <a:rPr lang="ar-SA" sz="1600" dirty="0">
                  <a:latin typeface="Alexandria" pitchFamily="2" charset="-78"/>
                  <a:cs typeface="Alexandria" pitchFamily="2" charset="-78"/>
                </a:rPr>
                <a:t>أ</a:t>
              </a:r>
              <a:r>
                <a:rPr lang="ar-SA" sz="1600" i="0" u="none" strike="noStrike" dirty="0">
                  <a:effectLst/>
                  <a:latin typeface="Alexandria" pitchFamily="2" charset="-78"/>
                  <a:cs typeface="Alexandria" pitchFamily="2" charset="-78"/>
                </a:rPr>
                <a:t>سلوب المناقشات من خلال اجتماع مجموعة صغيرة من الأفراد </a:t>
              </a:r>
              <a:r>
                <a:rPr lang="ar-SA" sz="1600" i="0" u="none" strike="noStrike">
                  <a:effectLst/>
                  <a:latin typeface="Alexandria" pitchFamily="2" charset="-78"/>
                  <a:cs typeface="Alexandria" pitchFamily="2" charset="-78"/>
                </a:rPr>
                <a:t>ووضع بدائل وحلول </a:t>
              </a:r>
              <a:r>
                <a:rPr lang="ar-SA" sz="1600" i="0" u="none" strike="noStrike" dirty="0">
                  <a:effectLst/>
                  <a:latin typeface="Alexandria" pitchFamily="2" charset="-78"/>
                  <a:cs typeface="Alexandria" pitchFamily="2" charset="-78"/>
                </a:rPr>
                <a:t>للمشكلة.</a:t>
              </a:r>
              <a:endParaRPr lang="ar-SA" sz="1600" dirty="0">
                <a:solidFill>
                  <a:schemeClr val="bg1"/>
                </a:solidFill>
                <a:latin typeface="Alexandria" pitchFamily="2" charset="-78"/>
                <a:cs typeface="Alexandria" pitchFamily="2" charset="-78"/>
              </a:endParaRPr>
            </a:p>
          </p:txBody>
        </p:sp>
        <p:sp>
          <p:nvSpPr>
            <p:cNvPr id="17" name="Rectangle 16">
              <a:extLst>
                <a:ext uri="{FF2B5EF4-FFF2-40B4-BE49-F238E27FC236}">
                  <a16:creationId xmlns:a16="http://schemas.microsoft.com/office/drawing/2014/main" id="{23709E21-40DC-CC3A-F239-7751DAEFDDD2}"/>
                </a:ext>
              </a:extLst>
            </p:cNvPr>
            <p:cNvSpPr/>
            <p:nvPr/>
          </p:nvSpPr>
          <p:spPr>
            <a:xfrm rot="5400000" flipH="1">
              <a:off x="4801157" y="3163045"/>
              <a:ext cx="46881" cy="231924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Low" defTabSz="914400" rtl="0" eaLnBrk="1" latinLnBrk="0" hangingPunct="1"/>
              <a:endParaRPr lang="en-US" sz="1600" dirty="0">
                <a:latin typeface="Alexandria" pitchFamily="2" charset="-78"/>
                <a:cs typeface="Alexandria" pitchFamily="2" charset="-78"/>
              </a:endParaRPr>
            </a:p>
          </p:txBody>
        </p:sp>
        <p:sp>
          <p:nvSpPr>
            <p:cNvPr id="18" name="Rectangle 15">
              <a:extLst>
                <a:ext uri="{FF2B5EF4-FFF2-40B4-BE49-F238E27FC236}">
                  <a16:creationId xmlns:a16="http://schemas.microsoft.com/office/drawing/2014/main" id="{2B818D94-5E9F-9A23-88B8-A02215172EA4}"/>
                </a:ext>
              </a:extLst>
            </p:cNvPr>
            <p:cNvSpPr/>
            <p:nvPr/>
          </p:nvSpPr>
          <p:spPr>
            <a:xfrm>
              <a:off x="1137961" y="4338102"/>
              <a:ext cx="2319249" cy="1089149"/>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a:r>
                <a:rPr lang="ar-SA" sz="1600" dirty="0">
                  <a:latin typeface="Alexandria" pitchFamily="2" charset="-78"/>
                  <a:cs typeface="Alexandria" pitchFamily="2" charset="-78"/>
                </a:rPr>
                <a:t>أ</a:t>
              </a:r>
              <a:r>
                <a:rPr lang="ar-SA" sz="1600" i="0" u="none" strike="noStrike" dirty="0">
                  <a:effectLst/>
                  <a:latin typeface="Alexandria" pitchFamily="2" charset="-78"/>
                  <a:cs typeface="Alexandria" pitchFamily="2" charset="-78"/>
                </a:rPr>
                <a:t>سلوب حل المشكلات من خلال إيجاد المعوقات والانحرافات في أداء الأعمال.</a:t>
              </a:r>
              <a:endParaRPr lang="ar-SA" sz="1600" dirty="0">
                <a:solidFill>
                  <a:schemeClr val="bg1"/>
                </a:solidFill>
                <a:latin typeface="Alexandria" pitchFamily="2" charset="-78"/>
                <a:cs typeface="Alexandria" pitchFamily="2" charset="-78"/>
              </a:endParaRPr>
            </a:p>
          </p:txBody>
        </p:sp>
        <p:sp>
          <p:nvSpPr>
            <p:cNvPr id="19" name="Rectangle 16">
              <a:extLst>
                <a:ext uri="{FF2B5EF4-FFF2-40B4-BE49-F238E27FC236}">
                  <a16:creationId xmlns:a16="http://schemas.microsoft.com/office/drawing/2014/main" id="{F4B7F70A-4955-38D1-A824-3DE06C38E8A5}"/>
                </a:ext>
              </a:extLst>
            </p:cNvPr>
            <p:cNvSpPr/>
            <p:nvPr/>
          </p:nvSpPr>
          <p:spPr>
            <a:xfrm rot="5400000" flipH="1">
              <a:off x="2274143" y="3163042"/>
              <a:ext cx="46881" cy="231924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Low" defTabSz="914400" rtl="0" eaLnBrk="1" latinLnBrk="0" hangingPunct="1"/>
              <a:endParaRPr lang="en-US" sz="1600" dirty="0">
                <a:latin typeface="Alexandria" pitchFamily="2" charset="-78"/>
                <a:cs typeface="Alexandria" pitchFamily="2" charset="-78"/>
              </a:endParaRPr>
            </a:p>
          </p:txBody>
        </p:sp>
      </p:grpSp>
    </p:spTree>
    <p:extLst>
      <p:ext uri="{BB962C8B-B14F-4D97-AF65-F5344CB8AC3E}">
        <p14:creationId xmlns:p14="http://schemas.microsoft.com/office/powerpoint/2010/main" val="21768070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F40C025-2BAC-4F73-1128-5C55688A1D0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8A0AFA08-F514-86B0-B2CF-0214B1AF64D6}"/>
              </a:ext>
            </a:extLst>
          </p:cNvPr>
          <p:cNvSpPr txBox="1"/>
          <p:nvPr/>
        </p:nvSpPr>
        <p:spPr>
          <a:xfrm>
            <a:off x="3151165" y="515824"/>
            <a:ext cx="5880298"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خطوات اتخاذ القرارات الإدارية</a:t>
            </a:r>
            <a:endParaRPr lang="ar-EG"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5366792E-0E9C-2823-BF71-6432BD1DBAD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AD4FE1FB-35E1-27EB-C6B9-7FE581FE475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4228EFD0-1CF0-474B-4000-15481B24EBC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6CDF8769-EA27-FC98-300D-29234C2A8BE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F0410518-2D73-2A1E-B4CC-E006D139F6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543583DF-CB8B-F542-B1B6-7868637059F5}"/>
              </a:ext>
            </a:extLst>
          </p:cNvPr>
          <p:cNvSpPr txBox="1"/>
          <p:nvPr/>
        </p:nvSpPr>
        <p:spPr>
          <a:xfrm>
            <a:off x="846405" y="2509376"/>
            <a:ext cx="10367504" cy="789383"/>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الطريق الوحيد لمعرفة درجة فعالية البديل والمحك الوحيد له هو وضعه موضع التنفيذ الفعلي. وللتطبيق الفعال يجب وجود خطة تنفيذية تفصيلية لتنفيذ دقائق العمل بفاعلية والخطة التنفيذية يجب أن تشمل ما يلي:</a:t>
            </a:r>
          </a:p>
        </p:txBody>
      </p:sp>
      <p:sp>
        <p:nvSpPr>
          <p:cNvPr id="13" name="Round Diagonal Corner Rectangle 17">
            <a:extLst>
              <a:ext uri="{FF2B5EF4-FFF2-40B4-BE49-F238E27FC236}">
                <a16:creationId xmlns:a16="http://schemas.microsoft.com/office/drawing/2014/main" id="{BC58FCF9-121C-87BA-D220-50DC1A238AEA}"/>
              </a:ext>
            </a:extLst>
          </p:cNvPr>
          <p:cNvSpPr/>
          <p:nvPr/>
        </p:nvSpPr>
        <p:spPr>
          <a:xfrm>
            <a:off x="8305316" y="1977165"/>
            <a:ext cx="2847770"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spcAft>
                <a:spcPts val="200"/>
              </a:spcAft>
              <a:defRPr lang="en-US"/>
            </a:pPr>
            <a:r>
              <a:rPr lang="ar-SA" sz="1600" b="1" dirty="0">
                <a:solidFill>
                  <a:schemeClr val="bg1"/>
                </a:solidFill>
                <a:latin typeface="Alexandria" charset="0"/>
                <a:cs typeface="Alexandria" charset="0"/>
              </a:rPr>
              <a:t>سادساً: تطبيق البديل</a:t>
            </a:r>
          </a:p>
        </p:txBody>
      </p:sp>
      <p:grpSp>
        <p:nvGrpSpPr>
          <p:cNvPr id="20" name="مجموعة 19">
            <a:extLst>
              <a:ext uri="{FF2B5EF4-FFF2-40B4-BE49-F238E27FC236}">
                <a16:creationId xmlns:a16="http://schemas.microsoft.com/office/drawing/2014/main" id="{D3E12CEC-A7ED-1E18-06FC-659AE184CF58}"/>
              </a:ext>
            </a:extLst>
          </p:cNvPr>
          <p:cNvGrpSpPr/>
          <p:nvPr/>
        </p:nvGrpSpPr>
        <p:grpSpPr>
          <a:xfrm>
            <a:off x="942308" y="4122640"/>
            <a:ext cx="10367504" cy="1842441"/>
            <a:chOff x="867569" y="4299226"/>
            <a:chExt cx="10367504" cy="1135119"/>
          </a:xfrm>
        </p:grpSpPr>
        <p:sp>
          <p:nvSpPr>
            <p:cNvPr id="10" name="Rectangle 6">
              <a:extLst>
                <a:ext uri="{FF2B5EF4-FFF2-40B4-BE49-F238E27FC236}">
                  <a16:creationId xmlns:a16="http://schemas.microsoft.com/office/drawing/2014/main" id="{89999A6A-8B10-E11A-F5FF-7024EFF86B92}"/>
                </a:ext>
              </a:extLst>
            </p:cNvPr>
            <p:cNvSpPr/>
            <p:nvPr/>
          </p:nvSpPr>
          <p:spPr>
            <a:xfrm>
              <a:off x="867569" y="4787523"/>
              <a:ext cx="10367504" cy="160486"/>
            </a:xfrm>
            <a:prstGeom prst="rect">
              <a:avLst/>
            </a:prstGeom>
            <a:noFill/>
            <a:ln>
              <a:solidFill>
                <a:srgbClr val="40404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Low" defTabSz="914400" rtl="0" eaLnBrk="1" latinLnBrk="0" hangingPunct="1"/>
              <a:endParaRPr lang="en-US" sz="1600">
                <a:latin typeface="Alexandria" pitchFamily="2" charset="-78"/>
                <a:cs typeface="Alexandria" pitchFamily="2" charset="-78"/>
              </a:endParaRPr>
            </a:p>
          </p:txBody>
        </p:sp>
        <p:sp>
          <p:nvSpPr>
            <p:cNvPr id="11" name="Rectangle 15">
              <a:extLst>
                <a:ext uri="{FF2B5EF4-FFF2-40B4-BE49-F238E27FC236}">
                  <a16:creationId xmlns:a16="http://schemas.microsoft.com/office/drawing/2014/main" id="{764EC71B-80B9-B952-8916-F34449902ED9}"/>
                </a:ext>
              </a:extLst>
            </p:cNvPr>
            <p:cNvSpPr/>
            <p:nvPr/>
          </p:nvSpPr>
          <p:spPr>
            <a:xfrm>
              <a:off x="8718997" y="4345196"/>
              <a:ext cx="2319249" cy="1089149"/>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a:r>
                <a:rPr lang="ar-SA" sz="1600" i="0" u="none" strike="noStrike" dirty="0">
                  <a:effectLst/>
                  <a:latin typeface="Alexandria" pitchFamily="2" charset="-78"/>
                  <a:cs typeface="Alexandria" pitchFamily="2" charset="-78"/>
                </a:rPr>
                <a:t>تحديد مراحل التنفيذ والخطوات في كل مرحلة بالتوالي.</a:t>
              </a:r>
              <a:endParaRPr lang="ar-SA" sz="1600" dirty="0">
                <a:solidFill>
                  <a:schemeClr val="bg1"/>
                </a:solidFill>
                <a:latin typeface="Alexandria" pitchFamily="2" charset="-78"/>
                <a:cs typeface="Alexandria" pitchFamily="2" charset="-78"/>
              </a:endParaRPr>
            </a:p>
          </p:txBody>
        </p:sp>
        <p:sp>
          <p:nvSpPr>
            <p:cNvPr id="12" name="Rectangle 16">
              <a:extLst>
                <a:ext uri="{FF2B5EF4-FFF2-40B4-BE49-F238E27FC236}">
                  <a16:creationId xmlns:a16="http://schemas.microsoft.com/office/drawing/2014/main" id="{15A8D850-C9B9-10D9-6CBA-2134DACA2ACF}"/>
                </a:ext>
              </a:extLst>
            </p:cNvPr>
            <p:cNvSpPr/>
            <p:nvPr/>
          </p:nvSpPr>
          <p:spPr>
            <a:xfrm rot="5400000" flipH="1">
              <a:off x="9855179" y="3170136"/>
              <a:ext cx="46881" cy="231924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Low" defTabSz="914400" rtl="0" eaLnBrk="1" latinLnBrk="0" hangingPunct="1"/>
              <a:endParaRPr lang="en-US" sz="1600" dirty="0">
                <a:latin typeface="Alexandria" pitchFamily="2" charset="-78"/>
                <a:cs typeface="Alexandria" pitchFamily="2" charset="-78"/>
              </a:endParaRPr>
            </a:p>
          </p:txBody>
        </p:sp>
        <p:sp>
          <p:nvSpPr>
            <p:cNvPr id="14" name="Rectangle 15">
              <a:extLst>
                <a:ext uri="{FF2B5EF4-FFF2-40B4-BE49-F238E27FC236}">
                  <a16:creationId xmlns:a16="http://schemas.microsoft.com/office/drawing/2014/main" id="{8D5B8059-2E1A-17E0-B5D9-8983FE55500B}"/>
                </a:ext>
              </a:extLst>
            </p:cNvPr>
            <p:cNvSpPr/>
            <p:nvPr/>
          </p:nvSpPr>
          <p:spPr>
            <a:xfrm>
              <a:off x="6191987" y="4338106"/>
              <a:ext cx="2319249" cy="1089149"/>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a:r>
                <a:rPr lang="ar-SA" sz="1600" i="0" u="none" strike="noStrike" dirty="0">
                  <a:effectLst/>
                  <a:latin typeface="Alexandria" pitchFamily="2" charset="-78"/>
                  <a:cs typeface="Alexandria" pitchFamily="2" charset="-78"/>
                </a:rPr>
                <a:t>تحديد توقيتات تنفيذ الخطوات والمراحل.</a:t>
              </a:r>
              <a:endParaRPr lang="ar-SA" sz="1600" dirty="0">
                <a:solidFill>
                  <a:schemeClr val="bg1"/>
                </a:solidFill>
                <a:latin typeface="Alexandria" pitchFamily="2" charset="-78"/>
                <a:cs typeface="Alexandria" pitchFamily="2" charset="-78"/>
              </a:endParaRPr>
            </a:p>
          </p:txBody>
        </p:sp>
        <p:sp>
          <p:nvSpPr>
            <p:cNvPr id="15" name="Rectangle 16">
              <a:extLst>
                <a:ext uri="{FF2B5EF4-FFF2-40B4-BE49-F238E27FC236}">
                  <a16:creationId xmlns:a16="http://schemas.microsoft.com/office/drawing/2014/main" id="{66C2D6E4-F4FD-178F-226C-D912F80A5EDA}"/>
                </a:ext>
              </a:extLst>
            </p:cNvPr>
            <p:cNvSpPr/>
            <p:nvPr/>
          </p:nvSpPr>
          <p:spPr>
            <a:xfrm rot="5400000" flipH="1">
              <a:off x="7328169" y="3163046"/>
              <a:ext cx="46881" cy="231924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Low" defTabSz="914400" rtl="0" eaLnBrk="1" latinLnBrk="0" hangingPunct="1"/>
              <a:endParaRPr lang="en-US" sz="1600" dirty="0">
                <a:latin typeface="Alexandria" pitchFamily="2" charset="-78"/>
                <a:cs typeface="Alexandria" pitchFamily="2" charset="-78"/>
              </a:endParaRPr>
            </a:p>
          </p:txBody>
        </p:sp>
        <p:sp>
          <p:nvSpPr>
            <p:cNvPr id="16" name="Rectangle 15">
              <a:extLst>
                <a:ext uri="{FF2B5EF4-FFF2-40B4-BE49-F238E27FC236}">
                  <a16:creationId xmlns:a16="http://schemas.microsoft.com/office/drawing/2014/main" id="{D98C803E-A9DB-714C-B5F6-3094D78C87A8}"/>
                </a:ext>
              </a:extLst>
            </p:cNvPr>
            <p:cNvSpPr/>
            <p:nvPr/>
          </p:nvSpPr>
          <p:spPr>
            <a:xfrm>
              <a:off x="3664975" y="4338105"/>
              <a:ext cx="2319249" cy="1089149"/>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a:r>
                <a:rPr lang="ar-SA" sz="1600" i="0" u="none" strike="noStrike" dirty="0">
                  <a:effectLst/>
                  <a:latin typeface="Alexandria" pitchFamily="2" charset="-78"/>
                  <a:cs typeface="Alexandria" pitchFamily="2" charset="-78"/>
                </a:rPr>
                <a:t>تحديد من سيقوم بتنفيذ كل خطوة من الخطوات.</a:t>
              </a:r>
              <a:endParaRPr lang="ar-SA" sz="1600" dirty="0">
                <a:solidFill>
                  <a:schemeClr val="bg1"/>
                </a:solidFill>
                <a:latin typeface="Alexandria" pitchFamily="2" charset="-78"/>
                <a:cs typeface="Alexandria" pitchFamily="2" charset="-78"/>
              </a:endParaRPr>
            </a:p>
          </p:txBody>
        </p:sp>
        <p:sp>
          <p:nvSpPr>
            <p:cNvPr id="17" name="Rectangle 16">
              <a:extLst>
                <a:ext uri="{FF2B5EF4-FFF2-40B4-BE49-F238E27FC236}">
                  <a16:creationId xmlns:a16="http://schemas.microsoft.com/office/drawing/2014/main" id="{23709E21-40DC-CC3A-F239-7751DAEFDDD2}"/>
                </a:ext>
              </a:extLst>
            </p:cNvPr>
            <p:cNvSpPr/>
            <p:nvPr/>
          </p:nvSpPr>
          <p:spPr>
            <a:xfrm rot="5400000" flipH="1">
              <a:off x="4801157" y="3163045"/>
              <a:ext cx="46881" cy="231924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Low" defTabSz="914400" rtl="0" eaLnBrk="1" latinLnBrk="0" hangingPunct="1"/>
              <a:endParaRPr lang="en-US" sz="1600" dirty="0">
                <a:latin typeface="Alexandria" pitchFamily="2" charset="-78"/>
                <a:cs typeface="Alexandria" pitchFamily="2" charset="-78"/>
              </a:endParaRPr>
            </a:p>
          </p:txBody>
        </p:sp>
        <p:sp>
          <p:nvSpPr>
            <p:cNvPr id="18" name="Rectangle 15">
              <a:extLst>
                <a:ext uri="{FF2B5EF4-FFF2-40B4-BE49-F238E27FC236}">
                  <a16:creationId xmlns:a16="http://schemas.microsoft.com/office/drawing/2014/main" id="{2B818D94-5E9F-9A23-88B8-A02215172EA4}"/>
                </a:ext>
              </a:extLst>
            </p:cNvPr>
            <p:cNvSpPr/>
            <p:nvPr/>
          </p:nvSpPr>
          <p:spPr>
            <a:xfrm>
              <a:off x="1137961" y="4338102"/>
              <a:ext cx="2319249" cy="1089149"/>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a:r>
                <a:rPr lang="ar-SA" sz="1600" i="0" u="none" strike="noStrike" dirty="0">
                  <a:effectLst/>
                  <a:latin typeface="Alexandria" pitchFamily="2" charset="-78"/>
                  <a:cs typeface="Alexandria" pitchFamily="2" charset="-78"/>
                </a:rPr>
                <a:t>تحديد من سيراقب جودة التنفيذ.</a:t>
              </a:r>
              <a:endParaRPr lang="ar-SA" sz="1600" dirty="0">
                <a:solidFill>
                  <a:schemeClr val="bg1"/>
                </a:solidFill>
                <a:latin typeface="Alexandria" pitchFamily="2" charset="-78"/>
                <a:cs typeface="Alexandria" pitchFamily="2" charset="-78"/>
              </a:endParaRPr>
            </a:p>
          </p:txBody>
        </p:sp>
        <p:sp>
          <p:nvSpPr>
            <p:cNvPr id="19" name="Rectangle 16">
              <a:extLst>
                <a:ext uri="{FF2B5EF4-FFF2-40B4-BE49-F238E27FC236}">
                  <a16:creationId xmlns:a16="http://schemas.microsoft.com/office/drawing/2014/main" id="{F4B7F70A-4955-38D1-A824-3DE06C38E8A5}"/>
                </a:ext>
              </a:extLst>
            </p:cNvPr>
            <p:cNvSpPr/>
            <p:nvPr/>
          </p:nvSpPr>
          <p:spPr>
            <a:xfrm rot="5400000" flipH="1">
              <a:off x="2274143" y="3163042"/>
              <a:ext cx="46881" cy="231924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Low" defTabSz="914400" rtl="0" eaLnBrk="1" latinLnBrk="0" hangingPunct="1"/>
              <a:endParaRPr lang="en-US" sz="1600" dirty="0">
                <a:latin typeface="Alexandria" pitchFamily="2" charset="-78"/>
                <a:cs typeface="Alexandria" pitchFamily="2" charset="-78"/>
              </a:endParaRPr>
            </a:p>
          </p:txBody>
        </p:sp>
      </p:grpSp>
    </p:spTree>
    <p:extLst>
      <p:ext uri="{BB962C8B-B14F-4D97-AF65-F5344CB8AC3E}">
        <p14:creationId xmlns:p14="http://schemas.microsoft.com/office/powerpoint/2010/main" val="149137693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F40C025-2BAC-4F73-1128-5C55688A1D0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8A0AFA08-F514-86B0-B2CF-0214B1AF64D6}"/>
              </a:ext>
            </a:extLst>
          </p:cNvPr>
          <p:cNvSpPr txBox="1"/>
          <p:nvPr/>
        </p:nvSpPr>
        <p:spPr>
          <a:xfrm>
            <a:off x="3151165" y="515824"/>
            <a:ext cx="5880298"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خطوات اتخاذ القرارات الإدارية</a:t>
            </a:r>
            <a:endParaRPr lang="ar-EG"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5366792E-0E9C-2823-BF71-6432BD1DBAD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AD4FE1FB-35E1-27EB-C6B9-7FE581FE475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4228EFD0-1CF0-474B-4000-15481B24EBC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6CDF8769-EA27-FC98-300D-29234C2A8BE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F0410518-2D73-2A1E-B4CC-E006D139F6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543583DF-CB8B-F542-B1B6-7868637059F5}"/>
              </a:ext>
            </a:extLst>
          </p:cNvPr>
          <p:cNvSpPr txBox="1"/>
          <p:nvPr/>
        </p:nvSpPr>
        <p:spPr>
          <a:xfrm>
            <a:off x="846405" y="2509376"/>
            <a:ext cx="10367504" cy="420051"/>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تعتمد مرحلة تقييم التنفيذ على المعلومات الراجعة عن </a:t>
            </a:r>
            <a:r>
              <a:rPr lang="ar-SA" sz="1600" kern="0" dirty="0">
                <a:solidFill>
                  <a:prstClr val="black"/>
                </a:solidFill>
                <a:latin typeface="Alexandria" charset="0"/>
                <a:cs typeface="Alexandria" charset="0"/>
              </a:rPr>
              <a:t>مرحلة تطبيق و</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تنفيذ البدائل في الجوانب التالية:</a:t>
            </a:r>
            <a:endPar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endParaRPr>
          </a:p>
        </p:txBody>
      </p:sp>
      <p:sp>
        <p:nvSpPr>
          <p:cNvPr id="13" name="Round Diagonal Corner Rectangle 17">
            <a:extLst>
              <a:ext uri="{FF2B5EF4-FFF2-40B4-BE49-F238E27FC236}">
                <a16:creationId xmlns:a16="http://schemas.microsoft.com/office/drawing/2014/main" id="{BC58FCF9-121C-87BA-D220-50DC1A238AEA}"/>
              </a:ext>
            </a:extLst>
          </p:cNvPr>
          <p:cNvSpPr/>
          <p:nvPr/>
        </p:nvSpPr>
        <p:spPr>
          <a:xfrm>
            <a:off x="8247073" y="1964859"/>
            <a:ext cx="2894047"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spcAft>
                <a:spcPts val="200"/>
              </a:spcAft>
              <a:defRPr lang="en-US"/>
            </a:pPr>
            <a:r>
              <a:rPr lang="ar-SA" sz="1600" b="1" dirty="0">
                <a:solidFill>
                  <a:schemeClr val="bg1"/>
                </a:solidFill>
                <a:latin typeface="Alexandria" charset="0"/>
                <a:cs typeface="Alexandria" charset="0"/>
              </a:rPr>
              <a:t>سابعاً: تقييم التنفيذ</a:t>
            </a:r>
          </a:p>
        </p:txBody>
      </p:sp>
      <p:grpSp>
        <p:nvGrpSpPr>
          <p:cNvPr id="23" name="مجموعة 22">
            <a:extLst>
              <a:ext uri="{FF2B5EF4-FFF2-40B4-BE49-F238E27FC236}">
                <a16:creationId xmlns:a16="http://schemas.microsoft.com/office/drawing/2014/main" id="{64C04BA4-3AB8-B682-1A30-F50C4D4B1B23}"/>
              </a:ext>
            </a:extLst>
          </p:cNvPr>
          <p:cNvGrpSpPr/>
          <p:nvPr/>
        </p:nvGrpSpPr>
        <p:grpSpPr>
          <a:xfrm>
            <a:off x="762000" y="4164532"/>
            <a:ext cx="10451909" cy="1758071"/>
            <a:chOff x="1424763" y="3250133"/>
            <a:chExt cx="9377916" cy="1142208"/>
          </a:xfrm>
        </p:grpSpPr>
        <p:sp>
          <p:nvSpPr>
            <p:cNvPr id="10" name="Rectangle 6">
              <a:extLst>
                <a:ext uri="{FF2B5EF4-FFF2-40B4-BE49-F238E27FC236}">
                  <a16:creationId xmlns:a16="http://schemas.microsoft.com/office/drawing/2014/main" id="{89999A6A-8B10-E11A-F5FF-7024EFF86B92}"/>
                </a:ext>
              </a:extLst>
            </p:cNvPr>
            <p:cNvSpPr/>
            <p:nvPr/>
          </p:nvSpPr>
          <p:spPr>
            <a:xfrm>
              <a:off x="1424763" y="3745520"/>
              <a:ext cx="9377916" cy="145168"/>
            </a:xfrm>
            <a:prstGeom prst="rect">
              <a:avLst/>
            </a:prstGeom>
            <a:noFill/>
            <a:ln>
              <a:solidFill>
                <a:srgbClr val="40404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Low" defTabSz="914400" rtl="0" eaLnBrk="1" latinLnBrk="0" hangingPunct="1"/>
              <a:endParaRPr lang="en-US" sz="1600">
                <a:latin typeface="Alexandria" pitchFamily="2" charset="-78"/>
                <a:cs typeface="Alexandria" pitchFamily="2" charset="-78"/>
              </a:endParaRPr>
            </a:p>
          </p:txBody>
        </p:sp>
        <p:grpSp>
          <p:nvGrpSpPr>
            <p:cNvPr id="22" name="مجموعة 21">
              <a:extLst>
                <a:ext uri="{FF2B5EF4-FFF2-40B4-BE49-F238E27FC236}">
                  <a16:creationId xmlns:a16="http://schemas.microsoft.com/office/drawing/2014/main" id="{091474E4-A5B7-18EE-D357-417079D7DA22}"/>
                </a:ext>
              </a:extLst>
            </p:cNvPr>
            <p:cNvGrpSpPr/>
            <p:nvPr/>
          </p:nvGrpSpPr>
          <p:grpSpPr>
            <a:xfrm>
              <a:off x="1851014" y="3250133"/>
              <a:ext cx="8532617" cy="1142208"/>
              <a:chOff x="1851014" y="3250133"/>
              <a:chExt cx="8532617" cy="1142208"/>
            </a:xfrm>
          </p:grpSpPr>
          <p:sp>
            <p:nvSpPr>
              <p:cNvPr id="11" name="Rectangle 15">
                <a:extLst>
                  <a:ext uri="{FF2B5EF4-FFF2-40B4-BE49-F238E27FC236}">
                    <a16:creationId xmlns:a16="http://schemas.microsoft.com/office/drawing/2014/main" id="{764EC71B-80B9-B952-8916-F34449902ED9}"/>
                  </a:ext>
                </a:extLst>
              </p:cNvPr>
              <p:cNvSpPr/>
              <p:nvPr/>
            </p:nvSpPr>
            <p:spPr>
              <a:xfrm>
                <a:off x="8833362" y="3303192"/>
                <a:ext cx="1550269" cy="1089149"/>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a:r>
                  <a:rPr lang="ar-SA" sz="1600" i="0" u="none" strike="noStrike" dirty="0">
                    <a:effectLst/>
                    <a:latin typeface="Alexandria" pitchFamily="2" charset="-78"/>
                    <a:cs typeface="Alexandria" pitchFamily="2" charset="-78"/>
                  </a:rPr>
                  <a:t>هل أنتج العاملين الكميات المطلوبة في التوقيتات المتوقعة؟</a:t>
                </a:r>
                <a:endParaRPr lang="ar-SA" sz="1600" dirty="0">
                  <a:solidFill>
                    <a:schemeClr val="bg1"/>
                  </a:solidFill>
                  <a:latin typeface="Alexandria" pitchFamily="2" charset="-78"/>
                  <a:cs typeface="Alexandria" pitchFamily="2" charset="-78"/>
                </a:endParaRPr>
              </a:p>
            </p:txBody>
          </p:sp>
          <p:sp>
            <p:nvSpPr>
              <p:cNvPr id="12" name="Rectangle 16">
                <a:extLst>
                  <a:ext uri="{FF2B5EF4-FFF2-40B4-BE49-F238E27FC236}">
                    <a16:creationId xmlns:a16="http://schemas.microsoft.com/office/drawing/2014/main" id="{15A8D850-C9B9-10D9-6CBA-2134DACA2ACF}"/>
                  </a:ext>
                </a:extLst>
              </p:cNvPr>
              <p:cNvSpPr/>
              <p:nvPr/>
            </p:nvSpPr>
            <p:spPr>
              <a:xfrm rot="5400000" flipH="1">
                <a:off x="9585055" y="2512623"/>
                <a:ext cx="46881" cy="155026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Low" defTabSz="914400" rtl="0" eaLnBrk="1" latinLnBrk="0" hangingPunct="1"/>
                <a:endParaRPr lang="en-US" sz="1600" dirty="0">
                  <a:latin typeface="Alexandria" pitchFamily="2" charset="-78"/>
                  <a:cs typeface="Alexandria" pitchFamily="2" charset="-78"/>
                </a:endParaRPr>
              </a:p>
            </p:txBody>
          </p:sp>
          <p:sp>
            <p:nvSpPr>
              <p:cNvPr id="14" name="Rectangle 15">
                <a:extLst>
                  <a:ext uri="{FF2B5EF4-FFF2-40B4-BE49-F238E27FC236}">
                    <a16:creationId xmlns:a16="http://schemas.microsoft.com/office/drawing/2014/main" id="{8D5B8059-2E1A-17E0-B5D9-8983FE55500B}"/>
                  </a:ext>
                </a:extLst>
              </p:cNvPr>
              <p:cNvSpPr/>
              <p:nvPr/>
            </p:nvSpPr>
            <p:spPr>
              <a:xfrm>
                <a:off x="7082531" y="3296102"/>
                <a:ext cx="1550269" cy="1089149"/>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a:r>
                  <a:rPr lang="ar-SA" sz="1600" i="0" u="none" strike="noStrike" dirty="0">
                    <a:effectLst/>
                    <a:latin typeface="Alexandria" pitchFamily="2" charset="-78"/>
                    <a:cs typeface="Alexandria" pitchFamily="2" charset="-78"/>
                  </a:rPr>
                  <a:t>هل أنتج العاملين بالكيف المطلوب في التوقيتات المتوقعة؟</a:t>
                </a:r>
                <a:endParaRPr lang="ar-SA" sz="1600" dirty="0">
                  <a:solidFill>
                    <a:schemeClr val="bg1"/>
                  </a:solidFill>
                  <a:latin typeface="Alexandria" pitchFamily="2" charset="-78"/>
                  <a:cs typeface="Alexandria" pitchFamily="2" charset="-78"/>
                </a:endParaRPr>
              </a:p>
            </p:txBody>
          </p:sp>
          <p:sp>
            <p:nvSpPr>
              <p:cNvPr id="15" name="Rectangle 16">
                <a:extLst>
                  <a:ext uri="{FF2B5EF4-FFF2-40B4-BE49-F238E27FC236}">
                    <a16:creationId xmlns:a16="http://schemas.microsoft.com/office/drawing/2014/main" id="{66C2D6E4-F4FD-178F-226C-D912F80A5EDA}"/>
                  </a:ext>
                </a:extLst>
              </p:cNvPr>
              <p:cNvSpPr/>
              <p:nvPr/>
            </p:nvSpPr>
            <p:spPr>
              <a:xfrm rot="5400000" flipH="1">
                <a:off x="7834224" y="2505533"/>
                <a:ext cx="46881" cy="155026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Low" defTabSz="914400" rtl="0" eaLnBrk="1" latinLnBrk="0" hangingPunct="1"/>
                <a:endParaRPr lang="en-US" sz="1600" dirty="0">
                  <a:latin typeface="Alexandria" pitchFamily="2" charset="-78"/>
                  <a:cs typeface="Alexandria" pitchFamily="2" charset="-78"/>
                </a:endParaRPr>
              </a:p>
            </p:txBody>
          </p:sp>
          <p:sp>
            <p:nvSpPr>
              <p:cNvPr id="16" name="Rectangle 15">
                <a:extLst>
                  <a:ext uri="{FF2B5EF4-FFF2-40B4-BE49-F238E27FC236}">
                    <a16:creationId xmlns:a16="http://schemas.microsoft.com/office/drawing/2014/main" id="{D98C803E-A9DB-714C-B5F6-3094D78C87A8}"/>
                  </a:ext>
                </a:extLst>
              </p:cNvPr>
              <p:cNvSpPr/>
              <p:nvPr/>
            </p:nvSpPr>
            <p:spPr>
              <a:xfrm>
                <a:off x="5331699" y="3296101"/>
                <a:ext cx="1550269" cy="1089149"/>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a:r>
                  <a:rPr lang="ar-SA" sz="1600" i="0" u="none" strike="noStrike" dirty="0">
                    <a:effectLst/>
                    <a:latin typeface="Alexandria" pitchFamily="2" charset="-78"/>
                    <a:cs typeface="Alexandria" pitchFamily="2" charset="-78"/>
                  </a:rPr>
                  <a:t>هل تم تطبيق مقاييس العمل بأسلوب سليم؟</a:t>
                </a:r>
                <a:endParaRPr lang="ar-SA" sz="1600" dirty="0">
                  <a:solidFill>
                    <a:schemeClr val="bg1"/>
                  </a:solidFill>
                  <a:latin typeface="Alexandria" pitchFamily="2" charset="-78"/>
                  <a:cs typeface="Alexandria" pitchFamily="2" charset="-78"/>
                </a:endParaRPr>
              </a:p>
            </p:txBody>
          </p:sp>
          <p:sp>
            <p:nvSpPr>
              <p:cNvPr id="17" name="Rectangle 16">
                <a:extLst>
                  <a:ext uri="{FF2B5EF4-FFF2-40B4-BE49-F238E27FC236}">
                    <a16:creationId xmlns:a16="http://schemas.microsoft.com/office/drawing/2014/main" id="{23709E21-40DC-CC3A-F239-7751DAEFDDD2}"/>
                  </a:ext>
                </a:extLst>
              </p:cNvPr>
              <p:cNvSpPr/>
              <p:nvPr/>
            </p:nvSpPr>
            <p:spPr>
              <a:xfrm rot="5400000" flipH="1">
                <a:off x="6083392" y="2505532"/>
                <a:ext cx="46881" cy="155026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Low" defTabSz="914400" rtl="0" eaLnBrk="1" latinLnBrk="0" hangingPunct="1"/>
                <a:endParaRPr lang="en-US" sz="1600" dirty="0">
                  <a:latin typeface="Alexandria" pitchFamily="2" charset="-78"/>
                  <a:cs typeface="Alexandria" pitchFamily="2" charset="-78"/>
                </a:endParaRPr>
              </a:p>
            </p:txBody>
          </p:sp>
          <p:sp>
            <p:nvSpPr>
              <p:cNvPr id="18" name="Rectangle 15">
                <a:extLst>
                  <a:ext uri="{FF2B5EF4-FFF2-40B4-BE49-F238E27FC236}">
                    <a16:creationId xmlns:a16="http://schemas.microsoft.com/office/drawing/2014/main" id="{2B818D94-5E9F-9A23-88B8-A02215172EA4}"/>
                  </a:ext>
                </a:extLst>
              </p:cNvPr>
              <p:cNvSpPr/>
              <p:nvPr/>
            </p:nvSpPr>
            <p:spPr>
              <a:xfrm>
                <a:off x="3601846" y="3296098"/>
                <a:ext cx="1550269" cy="1089149"/>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a:r>
                  <a:rPr lang="ar-SA" sz="1600" i="0" u="none" strike="noStrike" dirty="0">
                    <a:effectLst/>
                    <a:latin typeface="Alexandria" pitchFamily="2" charset="-78"/>
                    <a:cs typeface="Alexandria" pitchFamily="2" charset="-78"/>
                  </a:rPr>
                  <a:t>هل تم خفض تكاليف تنفيذ المهام؟</a:t>
                </a:r>
                <a:endParaRPr lang="ar-SA" sz="1600" dirty="0">
                  <a:solidFill>
                    <a:schemeClr val="bg1"/>
                  </a:solidFill>
                  <a:latin typeface="Alexandria" pitchFamily="2" charset="-78"/>
                  <a:cs typeface="Alexandria" pitchFamily="2" charset="-78"/>
                </a:endParaRPr>
              </a:p>
            </p:txBody>
          </p:sp>
          <p:sp>
            <p:nvSpPr>
              <p:cNvPr id="19" name="Rectangle 16">
                <a:extLst>
                  <a:ext uri="{FF2B5EF4-FFF2-40B4-BE49-F238E27FC236}">
                    <a16:creationId xmlns:a16="http://schemas.microsoft.com/office/drawing/2014/main" id="{F4B7F70A-4955-38D1-A824-3DE06C38E8A5}"/>
                  </a:ext>
                </a:extLst>
              </p:cNvPr>
              <p:cNvSpPr/>
              <p:nvPr/>
            </p:nvSpPr>
            <p:spPr>
              <a:xfrm rot="5400000" flipH="1">
                <a:off x="4353539" y="2505529"/>
                <a:ext cx="46881" cy="155026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Low" defTabSz="914400" rtl="0" eaLnBrk="1" latinLnBrk="0" hangingPunct="1"/>
                <a:endParaRPr lang="en-US" sz="1600" dirty="0">
                  <a:latin typeface="Alexandria" pitchFamily="2" charset="-78"/>
                  <a:cs typeface="Alexandria" pitchFamily="2" charset="-78"/>
                </a:endParaRPr>
              </a:p>
            </p:txBody>
          </p:sp>
          <p:sp>
            <p:nvSpPr>
              <p:cNvPr id="20" name="Rectangle 15">
                <a:extLst>
                  <a:ext uri="{FF2B5EF4-FFF2-40B4-BE49-F238E27FC236}">
                    <a16:creationId xmlns:a16="http://schemas.microsoft.com/office/drawing/2014/main" id="{72C89036-5511-8D45-1676-4B5F4C1CF016}"/>
                  </a:ext>
                </a:extLst>
              </p:cNvPr>
              <p:cNvSpPr/>
              <p:nvPr/>
            </p:nvSpPr>
            <p:spPr>
              <a:xfrm>
                <a:off x="1851015" y="3289008"/>
                <a:ext cx="1550269" cy="1089149"/>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a:r>
                  <a:rPr lang="ar-SA" sz="1600" i="0" u="none" strike="noStrike" dirty="0">
                    <a:effectLst/>
                    <a:latin typeface="Alexandria" pitchFamily="2" charset="-78"/>
                    <a:cs typeface="Alexandria" pitchFamily="2" charset="-78"/>
                  </a:rPr>
                  <a:t>هل تم رفع مستوى الروح المعنوية؟</a:t>
                </a:r>
                <a:endParaRPr lang="ar-SA" sz="1600" dirty="0">
                  <a:solidFill>
                    <a:schemeClr val="bg1"/>
                  </a:solidFill>
                  <a:latin typeface="Alexandria" pitchFamily="2" charset="-78"/>
                  <a:cs typeface="Alexandria" pitchFamily="2" charset="-78"/>
                </a:endParaRPr>
              </a:p>
            </p:txBody>
          </p:sp>
          <p:sp>
            <p:nvSpPr>
              <p:cNvPr id="21" name="Rectangle 16">
                <a:extLst>
                  <a:ext uri="{FF2B5EF4-FFF2-40B4-BE49-F238E27FC236}">
                    <a16:creationId xmlns:a16="http://schemas.microsoft.com/office/drawing/2014/main" id="{6AACACFA-CC5A-BEB3-1327-1E7EED2C6C02}"/>
                  </a:ext>
                </a:extLst>
              </p:cNvPr>
              <p:cNvSpPr/>
              <p:nvPr/>
            </p:nvSpPr>
            <p:spPr>
              <a:xfrm rot="5400000" flipH="1">
                <a:off x="2602708" y="2498439"/>
                <a:ext cx="46881" cy="155026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Low" defTabSz="914400" rtl="0" eaLnBrk="1" latinLnBrk="0" hangingPunct="1"/>
                <a:endParaRPr lang="en-US" sz="1600" dirty="0">
                  <a:latin typeface="Alexandria" pitchFamily="2" charset="-78"/>
                  <a:cs typeface="Alexandria" pitchFamily="2" charset="-78"/>
                </a:endParaRPr>
              </a:p>
            </p:txBody>
          </p:sp>
        </p:grpSp>
      </p:grpSp>
    </p:spTree>
    <p:extLst>
      <p:ext uri="{BB962C8B-B14F-4D97-AF65-F5344CB8AC3E}">
        <p14:creationId xmlns:p14="http://schemas.microsoft.com/office/powerpoint/2010/main" val="226529457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68FC95-B5DA-F76C-BCEE-9ED0BB34158E}"/>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Rectangle 17">
            <a:extLst>
              <a:ext uri="{FF2B5EF4-FFF2-40B4-BE49-F238E27FC236}">
                <a16:creationId xmlns:a16="http://schemas.microsoft.com/office/drawing/2014/main" id="{D7966C73-9156-5989-1ED6-3D7E35FF5045}"/>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4" name="TextBox 18">
            <a:extLst>
              <a:ext uri="{FF2B5EF4-FFF2-40B4-BE49-F238E27FC236}">
                <a16:creationId xmlns:a16="http://schemas.microsoft.com/office/drawing/2014/main" id="{D481CCE7-E4FB-1A0B-DC32-2D827D2E8DB2}"/>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22">
            <a:extLst>
              <a:ext uri="{FF2B5EF4-FFF2-40B4-BE49-F238E27FC236}">
                <a16:creationId xmlns:a16="http://schemas.microsoft.com/office/drawing/2014/main" id="{41498F75-916B-AC42-1A8A-700ACCAFF8CB}"/>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Rectangle 28">
            <a:extLst>
              <a:ext uri="{FF2B5EF4-FFF2-40B4-BE49-F238E27FC236}">
                <a16:creationId xmlns:a16="http://schemas.microsoft.com/office/drawing/2014/main" id="{3477E6C1-35F7-3647-45A3-3AA978C0A3F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2">
            <a:extLst>
              <a:ext uri="{FF2B5EF4-FFF2-40B4-BE49-F238E27FC236}">
                <a16:creationId xmlns:a16="http://schemas.microsoft.com/office/drawing/2014/main" id="{958EB12F-DAAE-F1CB-BBD9-043C93D33196}"/>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6CA52321-B16F-74EB-C8E3-A4DF0E7E55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16">
            <a:extLst>
              <a:ext uri="{FF2B5EF4-FFF2-40B4-BE49-F238E27FC236}">
                <a16:creationId xmlns:a16="http://schemas.microsoft.com/office/drawing/2014/main" id="{44A98B8C-D20D-B966-6F29-CDA7B3398DF4}"/>
              </a:ext>
            </a:extLst>
          </p:cNvPr>
          <p:cNvSpPr txBox="1"/>
          <p:nvPr/>
        </p:nvSpPr>
        <p:spPr>
          <a:xfrm>
            <a:off x="1531587" y="2864161"/>
            <a:ext cx="3363971" cy="963597"/>
          </a:xfrm>
          <a:prstGeom prst="rect">
            <a:avLst/>
          </a:prstGeom>
          <a:noFill/>
        </p:spPr>
        <p:txBody>
          <a:bodyPr wrap="square" rtlCol="0">
            <a:spAutoFit/>
          </a:bodyPr>
          <a:lstStyle/>
          <a:p>
            <a:pPr algn="ctr" rtl="0">
              <a:lnSpc>
                <a:spcPct val="150000"/>
              </a:lnSpc>
            </a:pPr>
            <a:r>
              <a:rPr lang="ar-EG" sz="2000" b="1" dirty="0">
                <a:solidFill>
                  <a:srgbClr val="00B0F0"/>
                </a:solidFill>
                <a:latin typeface="Alexandria" pitchFamily="2" charset="-78"/>
                <a:cs typeface="Alexandria" pitchFamily="2" charset="-78"/>
              </a:rPr>
              <a:t>أنواع القرارات الإدارية واتخاذ القرار الجماعي</a:t>
            </a:r>
          </a:p>
        </p:txBody>
      </p:sp>
      <p:pic>
        <p:nvPicPr>
          <p:cNvPr id="12" name="صورة 11">
            <a:extLst>
              <a:ext uri="{FF2B5EF4-FFF2-40B4-BE49-F238E27FC236}">
                <a16:creationId xmlns:a16="http://schemas.microsoft.com/office/drawing/2014/main" id="{BCD257E1-C0EC-AD43-AFB2-A0204007F37E}"/>
              </a:ext>
            </a:extLst>
          </p:cNvPr>
          <p:cNvPicPr>
            <a:picLocks noChangeAspect="1"/>
          </p:cNvPicPr>
          <p:nvPr/>
        </p:nvPicPr>
        <p:blipFill rotWithShape="1">
          <a:blip r:embed="rId3">
            <a:extLst>
              <a:ext uri="{28A0092B-C50C-407E-A947-70E740481C1C}">
                <a14:useLocalDpi xmlns:a14="http://schemas.microsoft.com/office/drawing/2010/main" val="0"/>
              </a:ext>
            </a:extLst>
          </a:blip>
          <a:srcRect t="6745" b="8559"/>
          <a:stretch/>
        </p:blipFill>
        <p:spPr>
          <a:xfrm>
            <a:off x="6151853" y="2231503"/>
            <a:ext cx="5895345" cy="3328753"/>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187276258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F40C025-2BAC-4F73-1128-5C55688A1D0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8A0AFA08-F514-86B0-B2CF-0214B1AF64D6}"/>
              </a:ext>
            </a:extLst>
          </p:cNvPr>
          <p:cNvSpPr txBox="1"/>
          <p:nvPr/>
        </p:nvSpPr>
        <p:spPr>
          <a:xfrm>
            <a:off x="3151165" y="515824"/>
            <a:ext cx="5880298"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أنواع القرارات الإدارية</a:t>
            </a:r>
            <a:endParaRPr lang="ar-EG"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5366792E-0E9C-2823-BF71-6432BD1DBAD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AD4FE1FB-35E1-27EB-C6B9-7FE581FE475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4228EFD0-1CF0-474B-4000-15481B24EBC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6CDF8769-EA27-FC98-300D-29234C2A8BE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F0410518-2D73-2A1E-B4CC-E006D139F6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مربع نص 9">
            <a:extLst>
              <a:ext uri="{FF2B5EF4-FFF2-40B4-BE49-F238E27FC236}">
                <a16:creationId xmlns:a16="http://schemas.microsoft.com/office/drawing/2014/main" id="{828AFF01-1D38-E0D4-F702-66DEE44CF7BC}"/>
              </a:ext>
            </a:extLst>
          </p:cNvPr>
          <p:cNvSpPr txBox="1"/>
          <p:nvPr/>
        </p:nvSpPr>
        <p:spPr>
          <a:xfrm>
            <a:off x="846405" y="2095405"/>
            <a:ext cx="10367504" cy="789383"/>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القرار هو عبارة عن أمر شفوي أو كتابي يحدد بموجبه ما يجب عمله أو تجنبه والامتناع عنه بعد تفحص الأمر موضوع القرار. ويمكن </a:t>
            </a: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تصنيف القرار بالنسبة للمعايير التالية:</a:t>
            </a:r>
          </a:p>
        </p:txBody>
      </p:sp>
      <p:sp>
        <p:nvSpPr>
          <p:cNvPr id="12" name="مستطيل: زوايا مستديرة 11">
            <a:extLst>
              <a:ext uri="{FF2B5EF4-FFF2-40B4-BE49-F238E27FC236}">
                <a16:creationId xmlns:a16="http://schemas.microsoft.com/office/drawing/2014/main" id="{37498F65-C40C-9C86-361D-6255F1F8E9E4}"/>
              </a:ext>
            </a:extLst>
          </p:cNvPr>
          <p:cNvSpPr/>
          <p:nvPr/>
        </p:nvSpPr>
        <p:spPr>
          <a:xfrm>
            <a:off x="6291618" y="3248570"/>
            <a:ext cx="4722125" cy="2738712"/>
          </a:xfrm>
          <a:prstGeom prst="roundRect">
            <a:avLst/>
          </a:prstGeom>
          <a:noFill/>
          <a:ln w="19050">
            <a:solidFill>
              <a:srgbClr val="00B0F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dirty="0"/>
          </a:p>
        </p:txBody>
      </p:sp>
      <p:sp>
        <p:nvSpPr>
          <p:cNvPr id="11" name="Round Diagonal Corner Rectangle 17">
            <a:extLst>
              <a:ext uri="{FF2B5EF4-FFF2-40B4-BE49-F238E27FC236}">
                <a16:creationId xmlns:a16="http://schemas.microsoft.com/office/drawing/2014/main" id="{7B16E6C9-1E35-D4AE-238D-95D1FEF8F63F}"/>
              </a:ext>
            </a:extLst>
          </p:cNvPr>
          <p:cNvSpPr/>
          <p:nvPr/>
        </p:nvSpPr>
        <p:spPr>
          <a:xfrm>
            <a:off x="7665434" y="3017043"/>
            <a:ext cx="1974491" cy="53337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معيار التكرار:</a:t>
            </a:r>
          </a:p>
        </p:txBody>
      </p:sp>
      <p:sp>
        <p:nvSpPr>
          <p:cNvPr id="13" name="مستطيل: زوايا مستديرة 12">
            <a:extLst>
              <a:ext uri="{FF2B5EF4-FFF2-40B4-BE49-F238E27FC236}">
                <a16:creationId xmlns:a16="http://schemas.microsoft.com/office/drawing/2014/main" id="{A0A8C73E-E315-58F5-4F31-0F8AB9614ECC}"/>
              </a:ext>
            </a:extLst>
          </p:cNvPr>
          <p:cNvSpPr/>
          <p:nvPr/>
        </p:nvSpPr>
        <p:spPr>
          <a:xfrm>
            <a:off x="1221392" y="3248570"/>
            <a:ext cx="4722125" cy="2738712"/>
          </a:xfrm>
          <a:prstGeom prst="roundRect">
            <a:avLst/>
          </a:prstGeom>
          <a:noFill/>
          <a:ln w="19050">
            <a:solidFill>
              <a:srgbClr val="00B0F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dirty="0"/>
          </a:p>
        </p:txBody>
      </p:sp>
      <p:sp>
        <p:nvSpPr>
          <p:cNvPr id="14" name="Round Diagonal Corner Rectangle 17">
            <a:extLst>
              <a:ext uri="{FF2B5EF4-FFF2-40B4-BE49-F238E27FC236}">
                <a16:creationId xmlns:a16="http://schemas.microsoft.com/office/drawing/2014/main" id="{D2F30471-60DD-BF12-3773-3D485B5EF957}"/>
              </a:ext>
            </a:extLst>
          </p:cNvPr>
          <p:cNvSpPr/>
          <p:nvPr/>
        </p:nvSpPr>
        <p:spPr>
          <a:xfrm>
            <a:off x="2470987" y="3017043"/>
            <a:ext cx="2222934" cy="53337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معيار مجال التطبيق:</a:t>
            </a:r>
          </a:p>
        </p:txBody>
      </p:sp>
      <p:sp>
        <p:nvSpPr>
          <p:cNvPr id="15" name="مربع نص 14">
            <a:extLst>
              <a:ext uri="{FF2B5EF4-FFF2-40B4-BE49-F238E27FC236}">
                <a16:creationId xmlns:a16="http://schemas.microsoft.com/office/drawing/2014/main" id="{933E6EA4-BB5C-9DB8-539F-8BE8F37E7541}"/>
              </a:ext>
            </a:extLst>
          </p:cNvPr>
          <p:cNvSpPr txBox="1"/>
          <p:nvPr/>
        </p:nvSpPr>
        <p:spPr>
          <a:xfrm>
            <a:off x="6348383" y="3550419"/>
            <a:ext cx="4572000" cy="2394951"/>
          </a:xfrm>
          <a:prstGeom prst="rect">
            <a:avLst/>
          </a:prstGeom>
          <a:noFill/>
        </p:spPr>
        <p:txBody>
          <a:bodyPr wrap="square" rtlCol="1">
            <a:spAutoFit/>
          </a:bodyPr>
          <a:lstStyle/>
          <a:p>
            <a:pPr algn="justLow">
              <a:lnSpc>
                <a:spcPct val="150000"/>
              </a:lnSpc>
              <a:spcAft>
                <a:spcPts val="600"/>
              </a:spcAft>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1-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القرارات العادية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وهي القرارات التي تتخذ ضمن النشاطات العادية للمنظمة من قبل الإدارة العليا لتسيير أنشطتها اليومية وفق ما تقتضيه ظروف العمل.</a:t>
            </a:r>
          </a:p>
          <a:p>
            <a:pPr algn="justLow">
              <a:lnSpc>
                <a:spcPct val="150000"/>
              </a:lnSpc>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2-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القرارات الطارئة: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وهي قرارات تفرضها ظروف استثنائية غير مخطط لها، وليست هذه القرارات من طبيعة النشاطات اليومية التي تقوم بها المنظمة، بل لمواجهة حالات غير متوقعة يجب التعامل معها.</a:t>
            </a:r>
          </a:p>
        </p:txBody>
      </p:sp>
      <p:sp>
        <p:nvSpPr>
          <p:cNvPr id="16" name="مربع نص 15">
            <a:extLst>
              <a:ext uri="{FF2B5EF4-FFF2-40B4-BE49-F238E27FC236}">
                <a16:creationId xmlns:a16="http://schemas.microsoft.com/office/drawing/2014/main" id="{8B9B8D32-D8BA-9305-2C2F-2CD29B9097F2}"/>
              </a:ext>
            </a:extLst>
          </p:cNvPr>
          <p:cNvSpPr txBox="1"/>
          <p:nvPr/>
        </p:nvSpPr>
        <p:spPr>
          <a:xfrm>
            <a:off x="1322094" y="3550418"/>
            <a:ext cx="4502110" cy="2071786"/>
          </a:xfrm>
          <a:prstGeom prst="rect">
            <a:avLst/>
          </a:prstGeom>
          <a:noFill/>
        </p:spPr>
        <p:txBody>
          <a:bodyPr wrap="square" rtlCol="1">
            <a:spAutoFit/>
          </a:bodyPr>
          <a:lstStyle/>
          <a:p>
            <a:pPr algn="justLow">
              <a:lnSpc>
                <a:spcPct val="150000"/>
              </a:lnSpc>
              <a:spcAft>
                <a:spcPts val="600"/>
              </a:spcAft>
            </a:pP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1- قرارات عامة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إن هذا النوع يطبق على كافة العاملين في المنظمة وليس موجهاً لفئة محددة أو وحدة خاصة في المنظمة وقد تكون قرارات عادية أو طارئة.</a:t>
            </a:r>
          </a:p>
          <a:p>
            <a:pPr algn="justLow">
              <a:lnSpc>
                <a:spcPct val="150000"/>
              </a:lnSpc>
            </a:pP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2- قرارات خاصة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ويكون هذا النوع من القرارات موجهاً لشخص خاص في المنظمة أو لوحدة إدارية خاصة أو لمهمة خاصة وهي ليست شمولية كالقرارات العامة.</a:t>
            </a:r>
          </a:p>
        </p:txBody>
      </p:sp>
    </p:spTree>
    <p:extLst>
      <p:ext uri="{BB962C8B-B14F-4D97-AF65-F5344CB8AC3E}">
        <p14:creationId xmlns:p14="http://schemas.microsoft.com/office/powerpoint/2010/main" val="80123655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F40C025-2BAC-4F73-1128-5C55688A1D0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8A0AFA08-F514-86B0-B2CF-0214B1AF64D6}"/>
              </a:ext>
            </a:extLst>
          </p:cNvPr>
          <p:cNvSpPr txBox="1"/>
          <p:nvPr/>
        </p:nvSpPr>
        <p:spPr>
          <a:xfrm>
            <a:off x="3151165" y="515824"/>
            <a:ext cx="5880298"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أنواع القرارات الإدارية</a:t>
            </a:r>
            <a:endParaRPr lang="ar-EG"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5366792E-0E9C-2823-BF71-6432BD1DBAD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AD4FE1FB-35E1-27EB-C6B9-7FE581FE475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4228EFD0-1CF0-474B-4000-15481B24EBC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6CDF8769-EA27-FC98-300D-29234C2A8BE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F0410518-2D73-2A1E-B4CC-E006D139F6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مربع نص 9">
            <a:extLst>
              <a:ext uri="{FF2B5EF4-FFF2-40B4-BE49-F238E27FC236}">
                <a16:creationId xmlns:a16="http://schemas.microsoft.com/office/drawing/2014/main" id="{828AFF01-1D38-E0D4-F702-66DEE44CF7BC}"/>
              </a:ext>
            </a:extLst>
          </p:cNvPr>
          <p:cNvSpPr txBox="1"/>
          <p:nvPr/>
        </p:nvSpPr>
        <p:spPr>
          <a:xfrm>
            <a:off x="7983939" y="1754205"/>
            <a:ext cx="3229969" cy="420051"/>
          </a:xfrm>
          <a:prstGeom prst="rect">
            <a:avLst/>
          </a:prstGeom>
          <a:noFill/>
        </p:spPr>
        <p:txBody>
          <a:bodyPr wrap="square" rtlCol="1">
            <a:spAutoFit/>
          </a:bodyPr>
          <a:lstStyle/>
          <a:p>
            <a:pPr algn="justLow">
              <a:lnSpc>
                <a:spcPct val="150000"/>
              </a:lnSpc>
            </a:pP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وهنالك نوعين من القرارات :</a:t>
            </a:r>
          </a:p>
        </p:txBody>
      </p:sp>
      <p:sp>
        <p:nvSpPr>
          <p:cNvPr id="12" name="مستطيل: زوايا مستديرة 11">
            <a:extLst>
              <a:ext uri="{FF2B5EF4-FFF2-40B4-BE49-F238E27FC236}">
                <a16:creationId xmlns:a16="http://schemas.microsoft.com/office/drawing/2014/main" id="{37498F65-C40C-9C86-361D-6255F1F8E9E4}"/>
              </a:ext>
            </a:extLst>
          </p:cNvPr>
          <p:cNvSpPr/>
          <p:nvPr/>
        </p:nvSpPr>
        <p:spPr>
          <a:xfrm>
            <a:off x="6291618" y="2509263"/>
            <a:ext cx="4722125" cy="3406240"/>
          </a:xfrm>
          <a:prstGeom prst="roundRect">
            <a:avLst/>
          </a:prstGeom>
          <a:noFill/>
          <a:ln w="19050">
            <a:solidFill>
              <a:srgbClr val="00B0F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dirty="0"/>
          </a:p>
        </p:txBody>
      </p:sp>
      <p:sp>
        <p:nvSpPr>
          <p:cNvPr id="11" name="Round Diagonal Corner Rectangle 17">
            <a:extLst>
              <a:ext uri="{FF2B5EF4-FFF2-40B4-BE49-F238E27FC236}">
                <a16:creationId xmlns:a16="http://schemas.microsoft.com/office/drawing/2014/main" id="{7B16E6C9-1E35-D4AE-238D-95D1FEF8F63F}"/>
              </a:ext>
            </a:extLst>
          </p:cNvPr>
          <p:cNvSpPr/>
          <p:nvPr/>
        </p:nvSpPr>
        <p:spPr>
          <a:xfrm>
            <a:off x="7665434" y="2277736"/>
            <a:ext cx="1974491"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القرارات المبرمجة</a:t>
            </a:r>
          </a:p>
        </p:txBody>
      </p:sp>
      <p:sp>
        <p:nvSpPr>
          <p:cNvPr id="13" name="مستطيل: زوايا مستديرة 12">
            <a:extLst>
              <a:ext uri="{FF2B5EF4-FFF2-40B4-BE49-F238E27FC236}">
                <a16:creationId xmlns:a16="http://schemas.microsoft.com/office/drawing/2014/main" id="{A0A8C73E-E315-58F5-4F31-0F8AB9614ECC}"/>
              </a:ext>
            </a:extLst>
          </p:cNvPr>
          <p:cNvSpPr/>
          <p:nvPr/>
        </p:nvSpPr>
        <p:spPr>
          <a:xfrm>
            <a:off x="1221392" y="2509263"/>
            <a:ext cx="4722125" cy="3406240"/>
          </a:xfrm>
          <a:prstGeom prst="roundRect">
            <a:avLst/>
          </a:prstGeom>
          <a:noFill/>
          <a:ln w="19050">
            <a:solidFill>
              <a:srgbClr val="00B0F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dirty="0"/>
          </a:p>
        </p:txBody>
      </p:sp>
      <p:sp>
        <p:nvSpPr>
          <p:cNvPr id="14" name="Round Diagonal Corner Rectangle 17">
            <a:extLst>
              <a:ext uri="{FF2B5EF4-FFF2-40B4-BE49-F238E27FC236}">
                <a16:creationId xmlns:a16="http://schemas.microsoft.com/office/drawing/2014/main" id="{D2F30471-60DD-BF12-3773-3D485B5EF957}"/>
              </a:ext>
            </a:extLst>
          </p:cNvPr>
          <p:cNvSpPr/>
          <p:nvPr/>
        </p:nvSpPr>
        <p:spPr>
          <a:xfrm>
            <a:off x="2470987" y="2277736"/>
            <a:ext cx="2222934"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القرارات غير المبرمجة</a:t>
            </a:r>
          </a:p>
        </p:txBody>
      </p:sp>
      <p:sp>
        <p:nvSpPr>
          <p:cNvPr id="15" name="مربع نص 14">
            <a:extLst>
              <a:ext uri="{FF2B5EF4-FFF2-40B4-BE49-F238E27FC236}">
                <a16:creationId xmlns:a16="http://schemas.microsoft.com/office/drawing/2014/main" id="{933E6EA4-BB5C-9DB8-539F-8BE8F37E7541}"/>
              </a:ext>
            </a:extLst>
          </p:cNvPr>
          <p:cNvSpPr txBox="1"/>
          <p:nvPr/>
        </p:nvSpPr>
        <p:spPr>
          <a:xfrm>
            <a:off x="6354206" y="2748154"/>
            <a:ext cx="4550645" cy="2641172"/>
          </a:xfrm>
          <a:prstGeom prst="rect">
            <a:avLst/>
          </a:prstGeom>
          <a:noFill/>
        </p:spPr>
        <p:txBody>
          <a:bodyPr wrap="square" rtlCol="1">
            <a:spAutoFit/>
          </a:bodyPr>
          <a:lstStyle/>
          <a:p>
            <a:pPr algn="justLow">
              <a:lnSpc>
                <a:spcPct val="150000"/>
              </a:lnSpc>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والتي تتصف بأنها روتينية تكرارية تتخذ لمواجهة مواقف تتكرر من حين لآخر. وتتخذ تبعاً لإجراءات وسياسات وخطط ومعايير موضوعه ومعروفه مسبقاً مثل الموافقة على طلب اجازة، وتمتاز هذه القرارات بأنها:</a:t>
            </a:r>
          </a:p>
          <a:p>
            <a:pPr algn="justLow">
              <a:lnSpc>
                <a:spcPct val="150000"/>
              </a:lnSpc>
            </a:pPr>
            <a:r>
              <a:rPr kumimoji="0" lang="ar-SA" sz="1400" i="0" u="none" strike="noStrike" kern="0" cap="none" spc="0" normalizeH="0" baseline="0" noProof="0" dirty="0">
                <a:ln>
                  <a:noFill/>
                </a:ln>
                <a:solidFill>
                  <a:srgbClr val="00B0F0"/>
                </a:solidFill>
                <a:effectLst/>
                <a:uLnTx/>
                <a:uFillTx/>
                <a:latin typeface="Alexandria" charset="0"/>
                <a:ea typeface="+mn-ea"/>
                <a:cs typeface="Alexandria" charset="0"/>
              </a:rPr>
              <a:t>بسيطة، بيانات مؤكدة نسبياً، متكررة، ظروف ثابتة، وجود إجراءات ومعايير جاهزة، لا تحتاج إلى تفكير وجهد ذهني، تتخذ عادة من قبل الادارة الدنيا، تستخدم الأساليب التقليدية فيها.</a:t>
            </a:r>
          </a:p>
        </p:txBody>
      </p:sp>
      <p:sp>
        <p:nvSpPr>
          <p:cNvPr id="16" name="مربع نص 15">
            <a:extLst>
              <a:ext uri="{FF2B5EF4-FFF2-40B4-BE49-F238E27FC236}">
                <a16:creationId xmlns:a16="http://schemas.microsoft.com/office/drawing/2014/main" id="{8B9B8D32-D8BA-9305-2C2F-2CD29B9097F2}"/>
              </a:ext>
            </a:extLst>
          </p:cNvPr>
          <p:cNvSpPr txBox="1"/>
          <p:nvPr/>
        </p:nvSpPr>
        <p:spPr>
          <a:xfrm>
            <a:off x="1287149" y="2720857"/>
            <a:ext cx="4588125" cy="2964338"/>
          </a:xfrm>
          <a:prstGeom prst="rect">
            <a:avLst/>
          </a:prstGeom>
          <a:noFill/>
        </p:spPr>
        <p:txBody>
          <a:bodyPr wrap="square" rtlCol="1">
            <a:spAutoFit/>
          </a:bodyPr>
          <a:lstStyle/>
          <a:p>
            <a:pPr algn="justLow">
              <a:lnSpc>
                <a:spcPct val="150000"/>
              </a:lnSpc>
            </a:pPr>
            <a:r>
              <a:rPr kumimoji="0" lang="ar-SA" sz="1400" i="0" u="none" strike="noStrike" kern="0" cap="none" spc="0" normalizeH="0" baseline="0" noProof="0" dirty="0">
                <a:ln>
                  <a:noFill/>
                </a:ln>
                <a:solidFill>
                  <a:prstClr val="black"/>
                </a:solidFill>
                <a:effectLst/>
                <a:uLnTx/>
                <a:uFillTx/>
                <a:latin typeface="Alexandria" charset="0"/>
                <a:ea typeface="+mn-ea"/>
                <a:cs typeface="Alexandria" charset="0"/>
              </a:rPr>
              <a:t>وتتصف بأنها غامضة ومعقدة لأنها تتعلق بمشكلات ذات طبيعة غير متكررة ولا يمكن حلها بقرارات فورية حيث تحتاج الى تفكير وإبداع القادة، مثل القرارات المتعلقة بخفض الانتاجية </a:t>
            </a:r>
            <a:r>
              <a:rPr lang="ar-SA" sz="1400" kern="0" dirty="0">
                <a:solidFill>
                  <a:prstClr val="black"/>
                </a:solidFill>
                <a:latin typeface="Alexandria" charset="0"/>
                <a:cs typeface="Alexandria" charset="0"/>
              </a:rPr>
              <a:t>أ</a:t>
            </a:r>
            <a:r>
              <a:rPr kumimoji="0" lang="ar-SA" sz="1400" i="0" u="none" strike="noStrike" kern="0" cap="none" spc="0" normalizeH="0" baseline="0" noProof="0" dirty="0">
                <a:ln>
                  <a:noFill/>
                </a:ln>
                <a:solidFill>
                  <a:prstClr val="black"/>
                </a:solidFill>
                <a:effectLst/>
                <a:uLnTx/>
                <a:uFillTx/>
                <a:latin typeface="Alexandria" charset="0"/>
                <a:ea typeface="+mn-ea"/>
                <a:cs typeface="Alexandria" charset="0"/>
              </a:rPr>
              <a:t>و </a:t>
            </a:r>
            <a:r>
              <a:rPr lang="ar-SA" sz="1400" kern="0" dirty="0">
                <a:solidFill>
                  <a:prstClr val="black"/>
                </a:solidFill>
                <a:latin typeface="Alexandria" charset="0"/>
                <a:cs typeface="Alexandria" charset="0"/>
              </a:rPr>
              <a:t>إ</a:t>
            </a:r>
            <a:r>
              <a:rPr kumimoji="0" lang="ar-SA" sz="1400" i="0" u="none" strike="noStrike" kern="0" cap="none" spc="0" normalizeH="0" baseline="0" noProof="0" dirty="0">
                <a:ln>
                  <a:noFill/>
                </a:ln>
                <a:solidFill>
                  <a:prstClr val="black"/>
                </a:solidFill>
                <a:effectLst/>
                <a:uLnTx/>
                <a:uFillTx/>
                <a:latin typeface="Alexandria" charset="0"/>
                <a:ea typeface="+mn-ea"/>
                <a:cs typeface="Alexandria" charset="0"/>
              </a:rPr>
              <a:t>نشاء مشروع معين وتمتاز هذه القرارات بأنها:</a:t>
            </a:r>
          </a:p>
          <a:p>
            <a:pPr marL="0"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solidFill>
                  <a:srgbClr val="00B0F0"/>
                </a:solidFill>
                <a:effectLst/>
                <a:uLnTx/>
                <a:uFillTx/>
                <a:latin typeface="Alexandria" charset="0"/>
                <a:ea typeface="+mn-ea"/>
                <a:cs typeface="Alexandria" charset="0"/>
              </a:rPr>
              <a:t>معقدة وغامضة، بيانات غير مؤكدة نسبياً</a:t>
            </a:r>
            <a:r>
              <a:rPr lang="ar-SA" sz="1400" kern="0" dirty="0">
                <a:solidFill>
                  <a:srgbClr val="00B0F0"/>
                </a:solidFill>
                <a:latin typeface="Alexandria" charset="0"/>
                <a:cs typeface="Alexandria" charset="0"/>
              </a:rPr>
              <a:t>،</a:t>
            </a:r>
            <a:r>
              <a:rPr kumimoji="0" lang="ar-SA" sz="1400" i="0" u="none" strike="noStrike" kern="0" cap="none" spc="0" normalizeH="0" baseline="0" noProof="0" dirty="0">
                <a:ln>
                  <a:noFill/>
                </a:ln>
                <a:solidFill>
                  <a:srgbClr val="00B0F0"/>
                </a:solidFill>
                <a:effectLst/>
                <a:uLnTx/>
                <a:uFillTx/>
                <a:latin typeface="Alexandria" charset="0"/>
                <a:ea typeface="+mn-ea"/>
                <a:cs typeface="Alexandria" charset="0"/>
              </a:rPr>
              <a:t> ظروف متغيرة، غير متكررة، لا توجد اجراءات ومعايير جاهزة، تحتاج الى جهد ذهني كبير، تتخذ من قبل الادارة العليا،</a:t>
            </a:r>
            <a:r>
              <a:rPr lang="ar-SA" sz="1400" kern="0" dirty="0">
                <a:solidFill>
                  <a:srgbClr val="00B0F0"/>
                </a:solidFill>
                <a:latin typeface="Alexandria" charset="0"/>
                <a:cs typeface="Alexandria" charset="0"/>
              </a:rPr>
              <a:t> </a:t>
            </a:r>
            <a:r>
              <a:rPr kumimoji="0" lang="ar-SA" sz="1400" i="0" u="none" strike="noStrike" kern="0" cap="none" spc="0" normalizeH="0" baseline="0" noProof="0" dirty="0">
                <a:ln>
                  <a:noFill/>
                </a:ln>
                <a:solidFill>
                  <a:srgbClr val="00B0F0"/>
                </a:solidFill>
                <a:effectLst/>
                <a:uLnTx/>
                <a:uFillTx/>
                <a:latin typeface="Alexandria" charset="0"/>
                <a:ea typeface="+mn-ea"/>
                <a:cs typeface="Alexandria" charset="0"/>
              </a:rPr>
              <a:t>تستخدم الأساليب الحديثة مثل بحوث العمليات ونظرية الاحتمالات.</a:t>
            </a:r>
            <a:endParaRPr kumimoji="0" lang="ar-SA" sz="1400" i="0" u="none" strike="noStrike" kern="0" cap="none" spc="0" normalizeH="0" baseline="0" noProof="0" dirty="0">
              <a:ln>
                <a:noFill/>
              </a:ln>
              <a:solidFill>
                <a:prstClr val="black"/>
              </a:solidFill>
              <a:effectLst/>
              <a:uLnTx/>
              <a:uFillTx/>
              <a:latin typeface="Alexandria" charset="0"/>
              <a:ea typeface="+mn-ea"/>
              <a:cs typeface="Alexandria" charset="0"/>
            </a:endParaRPr>
          </a:p>
        </p:txBody>
      </p:sp>
    </p:spTree>
    <p:extLst>
      <p:ext uri="{BB962C8B-B14F-4D97-AF65-F5344CB8AC3E}">
        <p14:creationId xmlns:p14="http://schemas.microsoft.com/office/powerpoint/2010/main" val="243935671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F40C025-2BAC-4F73-1128-5C55688A1D0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8A0AFA08-F514-86B0-B2CF-0214B1AF64D6}"/>
              </a:ext>
            </a:extLst>
          </p:cNvPr>
          <p:cNvSpPr txBox="1"/>
          <p:nvPr/>
        </p:nvSpPr>
        <p:spPr>
          <a:xfrm>
            <a:off x="3151165" y="515824"/>
            <a:ext cx="5880298"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القرار الرشيد</a:t>
            </a:r>
            <a:endParaRPr lang="ar-EG"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5366792E-0E9C-2823-BF71-6432BD1DBAD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AD4FE1FB-35E1-27EB-C6B9-7FE581FE475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4228EFD0-1CF0-474B-4000-15481B24EBC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6CDF8769-EA27-FC98-300D-29234C2A8BE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F0410518-2D73-2A1E-B4CC-E006D139F6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543583DF-CB8B-F542-B1B6-7868637059F5}"/>
              </a:ext>
            </a:extLst>
          </p:cNvPr>
          <p:cNvSpPr txBox="1"/>
          <p:nvPr/>
        </p:nvSpPr>
        <p:spPr>
          <a:xfrm>
            <a:off x="846405" y="2114270"/>
            <a:ext cx="10367504" cy="3251596"/>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وهنا تنبغي الإشارة إلى أنه</a:t>
            </a:r>
            <a:r>
              <a:rPr kumimoji="0" lang="ar-SA" sz="1600" b="0" i="0" u="none" strike="noStrike" kern="0" cap="none" spc="0" normalizeH="0" baseline="0" noProof="0" dirty="0">
                <a:ln>
                  <a:noFill/>
                </a:ln>
                <a:solidFill>
                  <a:srgbClr val="00AEEF"/>
                </a:solidFill>
                <a:effectLst/>
                <a:uLnTx/>
                <a:uFillTx/>
                <a:latin typeface="Alexandria" charset="0"/>
                <a:ea typeface="+mn-ea"/>
                <a:cs typeface="Alexandria" charset="0"/>
              </a:rPr>
              <a:t> إذا كان القرار الإداري يمثل محور العملية الإدارية وجوهرها فإن الفعالية تمثل محور القرار الإداري وجوهر رشده.</a:t>
            </a:r>
          </a:p>
          <a:p>
            <a:pPr algn="justLow"/>
            <a:endPar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endParaRPr>
          </a:p>
          <a:p>
            <a:pPr algn="justLow">
              <a:lnSpc>
                <a:spcPct val="150000"/>
              </a:lnSpc>
            </a:pP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وللتعريف بالفعالية لا بد من توافر المقومات الأساسية التالية:</a:t>
            </a:r>
          </a:p>
          <a:p>
            <a:pPr marL="285750" indent="-285750" algn="justLow">
              <a:lnSpc>
                <a:spcPct val="150000"/>
              </a:lnSpc>
              <a:buFont typeface="Wingdings" panose="05000000000000000000" pitchFamily="2" charset="2"/>
              <a:buChar char="v"/>
            </a:pPr>
            <a:r>
              <a:rPr kumimoji="0" lang="ar-SA" sz="1600" i="0" u="none" strike="noStrike" kern="0" cap="none" spc="0" normalizeH="0" baseline="0" noProof="0" dirty="0">
                <a:ln>
                  <a:noFill/>
                </a:ln>
                <a:solidFill>
                  <a:srgbClr val="00B0F0"/>
                </a:solidFill>
                <a:effectLst/>
                <a:uLnTx/>
                <a:uFillTx/>
                <a:latin typeface="Alexandria" charset="0"/>
                <a:ea typeface="+mn-ea"/>
                <a:cs typeface="Alexandria" charset="0"/>
              </a:rPr>
              <a:t>أولاً: القانونية.</a:t>
            </a:r>
            <a:endParaRPr lang="ar-SA" sz="1600" kern="0" dirty="0">
              <a:solidFill>
                <a:srgbClr val="00B0F0"/>
              </a:solidFill>
              <a:latin typeface="Alexandria" charset="0"/>
              <a:cs typeface="Alexandria" charset="0"/>
            </a:endParaRPr>
          </a:p>
          <a:p>
            <a:pPr marL="285750" indent="-285750" algn="justLow">
              <a:lnSpc>
                <a:spcPct val="150000"/>
              </a:lnSpc>
              <a:buFont typeface="Wingdings" panose="05000000000000000000" pitchFamily="2" charset="2"/>
              <a:buChar char="v"/>
            </a:pPr>
            <a:r>
              <a:rPr kumimoji="0" lang="ar-SA" sz="1600" i="0" u="none" strike="noStrike" kern="0" cap="none" spc="0" normalizeH="0" baseline="0" noProof="0" dirty="0">
                <a:ln>
                  <a:noFill/>
                </a:ln>
                <a:solidFill>
                  <a:srgbClr val="00B0F0"/>
                </a:solidFill>
                <a:effectLst/>
                <a:uLnTx/>
                <a:uFillTx/>
                <a:latin typeface="Alexandria" charset="0"/>
                <a:ea typeface="+mn-ea"/>
                <a:cs typeface="Alexandria" charset="0"/>
              </a:rPr>
              <a:t>ثانياً: الكفاءة.</a:t>
            </a:r>
            <a:endParaRPr lang="ar-SA" sz="1600" kern="0" dirty="0">
              <a:solidFill>
                <a:srgbClr val="00B0F0"/>
              </a:solidFill>
              <a:latin typeface="Alexandria" charset="0"/>
              <a:cs typeface="Alexandria" charset="0"/>
            </a:endParaRPr>
          </a:p>
          <a:p>
            <a:pPr marL="285750" indent="-285750" algn="justLow">
              <a:lnSpc>
                <a:spcPct val="150000"/>
              </a:lnSpc>
              <a:buFont typeface="Wingdings" panose="05000000000000000000" pitchFamily="2" charset="2"/>
              <a:buChar char="v"/>
            </a:pPr>
            <a:r>
              <a:rPr kumimoji="0" lang="ar-SA" sz="1600" i="0" u="none" strike="noStrike" kern="0" cap="none" spc="0" normalizeH="0" baseline="0" noProof="0" dirty="0">
                <a:ln>
                  <a:noFill/>
                </a:ln>
                <a:solidFill>
                  <a:srgbClr val="00B0F0"/>
                </a:solidFill>
                <a:effectLst/>
                <a:uLnTx/>
                <a:uFillTx/>
                <a:latin typeface="Alexandria" charset="0"/>
                <a:ea typeface="+mn-ea"/>
                <a:cs typeface="Alexandria" charset="0"/>
              </a:rPr>
              <a:t>ثالثاً: الإبداع والتطوير.</a:t>
            </a:r>
          </a:p>
          <a:p>
            <a:pPr marL="285750" indent="-285750" algn="justLow">
              <a:lnSpc>
                <a:spcPct val="150000"/>
              </a:lnSpc>
              <a:buFont typeface="Wingdings" panose="05000000000000000000" pitchFamily="2" charset="2"/>
              <a:buChar char="v"/>
            </a:pPr>
            <a:r>
              <a:rPr kumimoji="0" lang="ar-SA" sz="1600" i="0" u="none" strike="noStrike" kern="0" cap="none" spc="0" normalizeH="0" baseline="0" noProof="0" dirty="0">
                <a:ln>
                  <a:noFill/>
                </a:ln>
                <a:solidFill>
                  <a:srgbClr val="00B0F0"/>
                </a:solidFill>
                <a:effectLst/>
                <a:uLnTx/>
                <a:uFillTx/>
                <a:latin typeface="Alexandria" charset="0"/>
                <a:ea typeface="+mn-ea"/>
                <a:cs typeface="Alexandria" charset="0"/>
              </a:rPr>
              <a:t>رابعاً</a:t>
            </a:r>
            <a:r>
              <a:rPr lang="ar-SA" sz="1600" kern="0" dirty="0">
                <a:solidFill>
                  <a:srgbClr val="00B0F0"/>
                </a:solidFill>
                <a:latin typeface="Alexandria" charset="0"/>
                <a:cs typeface="Alexandria" charset="0"/>
              </a:rPr>
              <a:t>: السلامة والأمان.</a:t>
            </a:r>
            <a:endParaRPr kumimoji="0" lang="ar-SA" sz="1600" i="0" u="none" strike="noStrike" kern="0" cap="none" spc="0" normalizeH="0" baseline="0" noProof="0" dirty="0">
              <a:ln>
                <a:noFill/>
              </a:ln>
              <a:solidFill>
                <a:srgbClr val="00B0F0"/>
              </a:solidFill>
              <a:effectLst/>
              <a:uLnTx/>
              <a:uFillTx/>
              <a:latin typeface="Alexandria" charset="0"/>
              <a:ea typeface="+mn-ea"/>
              <a:cs typeface="Alexandria" charset="0"/>
            </a:endParaRPr>
          </a:p>
          <a:p>
            <a:pPr marL="285750" indent="-285750" algn="justLow">
              <a:lnSpc>
                <a:spcPct val="150000"/>
              </a:lnSpc>
              <a:buFont typeface="Wingdings" panose="05000000000000000000" pitchFamily="2" charset="2"/>
              <a:buChar char="v"/>
            </a:pPr>
            <a:r>
              <a:rPr lang="ar-SA" sz="1600" kern="0" dirty="0">
                <a:solidFill>
                  <a:srgbClr val="00B0F0"/>
                </a:solidFill>
                <a:latin typeface="Alexandria" charset="0"/>
                <a:cs typeface="Alexandria" charset="0"/>
              </a:rPr>
              <a:t>خامساً</a:t>
            </a:r>
            <a:r>
              <a:rPr kumimoji="0" lang="ar-SA" sz="1600" i="0" u="none" strike="noStrike" kern="0" cap="none" spc="0" normalizeH="0" baseline="0" noProof="0" dirty="0">
                <a:ln>
                  <a:noFill/>
                </a:ln>
                <a:solidFill>
                  <a:srgbClr val="00B0F0"/>
                </a:solidFill>
                <a:effectLst/>
                <a:uLnTx/>
                <a:uFillTx/>
                <a:latin typeface="Alexandria" charset="0"/>
                <a:ea typeface="+mn-ea"/>
                <a:cs typeface="Alexandria" charset="0"/>
              </a:rPr>
              <a:t>: </a:t>
            </a:r>
            <a:r>
              <a:rPr kumimoji="0" lang="ar-SA" sz="1600" i="0" u="none" strike="noStrike" kern="0" cap="none" spc="0" normalizeH="0" baseline="0" noProof="0" dirty="0">
                <a:ln>
                  <a:noFill/>
                </a:ln>
                <a:solidFill>
                  <a:srgbClr val="00AEEF"/>
                </a:solidFill>
                <a:effectLst/>
                <a:uLnTx/>
                <a:uFillTx/>
                <a:latin typeface="Alexandria" charset="0"/>
                <a:ea typeface="+mn-ea"/>
                <a:cs typeface="Alexandria" charset="0"/>
              </a:rPr>
              <a:t>القبول.</a:t>
            </a:r>
          </a:p>
        </p:txBody>
      </p:sp>
    </p:spTree>
    <p:extLst>
      <p:ext uri="{BB962C8B-B14F-4D97-AF65-F5344CB8AC3E}">
        <p14:creationId xmlns:p14="http://schemas.microsoft.com/office/powerpoint/2010/main" val="4931464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F40C025-2BAC-4F73-1128-5C55688A1D0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8A0AFA08-F514-86B0-B2CF-0214B1AF64D6}"/>
              </a:ext>
            </a:extLst>
          </p:cNvPr>
          <p:cNvSpPr txBox="1"/>
          <p:nvPr/>
        </p:nvSpPr>
        <p:spPr>
          <a:xfrm>
            <a:off x="3151165" y="515824"/>
            <a:ext cx="5880298"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إيجابيات المشاركة في اتخاذ القرارات الجماعية </a:t>
            </a:r>
            <a:endParaRPr lang="ar-EG"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5366792E-0E9C-2823-BF71-6432BD1DBAD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AD4FE1FB-35E1-27EB-C6B9-7FE581FE475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4228EFD0-1CF0-474B-4000-15481B24EBC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6CDF8769-EA27-FC98-300D-29234C2A8BE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F0410518-2D73-2A1E-B4CC-E006D139F6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0" name="مجموعة 9">
            <a:extLst>
              <a:ext uri="{FF2B5EF4-FFF2-40B4-BE49-F238E27FC236}">
                <a16:creationId xmlns:a16="http://schemas.microsoft.com/office/drawing/2014/main" id="{19FADA92-399E-0C88-5C41-88335169AFC0}"/>
              </a:ext>
            </a:extLst>
          </p:cNvPr>
          <p:cNvGrpSpPr/>
          <p:nvPr/>
        </p:nvGrpSpPr>
        <p:grpSpPr>
          <a:xfrm>
            <a:off x="1153149" y="2611874"/>
            <a:ext cx="9814951" cy="2755201"/>
            <a:chOff x="1153149" y="2438026"/>
            <a:chExt cx="9814951" cy="2755201"/>
          </a:xfrm>
        </p:grpSpPr>
        <p:grpSp>
          <p:nvGrpSpPr>
            <p:cNvPr id="11" name="مجموعة 10">
              <a:extLst>
                <a:ext uri="{FF2B5EF4-FFF2-40B4-BE49-F238E27FC236}">
                  <a16:creationId xmlns:a16="http://schemas.microsoft.com/office/drawing/2014/main" id="{6DA2065A-836B-15F8-7E9B-3258744DA62F}"/>
                </a:ext>
              </a:extLst>
            </p:cNvPr>
            <p:cNvGrpSpPr/>
            <p:nvPr/>
          </p:nvGrpSpPr>
          <p:grpSpPr>
            <a:xfrm>
              <a:off x="1153149" y="3401853"/>
              <a:ext cx="9814951" cy="1791374"/>
              <a:chOff x="1153149" y="3401853"/>
              <a:chExt cx="9814951" cy="1791374"/>
            </a:xfrm>
            <a:solidFill>
              <a:srgbClr val="00AEEF"/>
            </a:solidFill>
          </p:grpSpPr>
          <p:sp>
            <p:nvSpPr>
              <p:cNvPr id="18" name="Shape 1">
                <a:extLst>
                  <a:ext uri="{FF2B5EF4-FFF2-40B4-BE49-F238E27FC236}">
                    <a16:creationId xmlns:a16="http://schemas.microsoft.com/office/drawing/2014/main" id="{1117FFD9-436B-8244-55C1-C8F86CCDB34D}"/>
                  </a:ext>
                </a:extLst>
              </p:cNvPr>
              <p:cNvSpPr/>
              <p:nvPr/>
            </p:nvSpPr>
            <p:spPr>
              <a:xfrm>
                <a:off x="1153149" y="3709892"/>
                <a:ext cx="9814951" cy="56757"/>
              </a:xfrm>
              <a:prstGeom prst="rect">
                <a:avLst/>
              </a:prstGeom>
              <a:grpFill/>
              <a:ln/>
            </p:spPr>
            <p:txBody>
              <a:bodyPr/>
              <a:lstStyle/>
              <a:p>
                <a:pPr algn="ctr"/>
                <a:endParaRPr lang="ar-SA" dirty="0">
                  <a:solidFill>
                    <a:schemeClr val="bg1"/>
                  </a:solidFill>
                  <a:latin typeface="Alexandria" pitchFamily="2" charset="-78"/>
                  <a:cs typeface="Alexandria" pitchFamily="2" charset="-78"/>
                </a:endParaRPr>
              </a:p>
            </p:txBody>
          </p:sp>
          <p:sp>
            <p:nvSpPr>
              <p:cNvPr id="19" name="Shape 3">
                <a:extLst>
                  <a:ext uri="{FF2B5EF4-FFF2-40B4-BE49-F238E27FC236}">
                    <a16:creationId xmlns:a16="http://schemas.microsoft.com/office/drawing/2014/main" id="{BE08BD0B-7176-3937-1495-B1A0812766C2}"/>
                  </a:ext>
                </a:extLst>
              </p:cNvPr>
              <p:cNvSpPr/>
              <p:nvPr/>
            </p:nvSpPr>
            <p:spPr>
              <a:xfrm>
                <a:off x="1743086" y="3401853"/>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20" name="Text 4">
                <a:extLst>
                  <a:ext uri="{FF2B5EF4-FFF2-40B4-BE49-F238E27FC236}">
                    <a16:creationId xmlns:a16="http://schemas.microsoft.com/office/drawing/2014/main" id="{3BA40745-A004-A26A-44DB-B013222A9BE6}"/>
                  </a:ext>
                </a:extLst>
              </p:cNvPr>
              <p:cNvSpPr/>
              <p:nvPr/>
            </p:nvSpPr>
            <p:spPr>
              <a:xfrm>
                <a:off x="1874235" y="3442935"/>
                <a:ext cx="151349" cy="533775"/>
              </a:xfrm>
              <a:prstGeom prst="rect">
                <a:avLst/>
              </a:prstGeom>
              <a:grpFill/>
              <a:ln/>
            </p:spPr>
            <p:txBody>
              <a:bodyPr wrap="none" rtlCol="0" anchor="t"/>
              <a:lstStyle/>
              <a:p>
                <a:pPr algn="ctr" rtl="1">
                  <a:lnSpc>
                    <a:spcPts val="4094"/>
                  </a:lnSpc>
                </a:pPr>
                <a:r>
                  <a:rPr lang="en-US" dirty="0">
                    <a:solidFill>
                      <a:schemeClr val="bg1"/>
                    </a:solidFill>
                    <a:latin typeface="Alexandria" pitchFamily="2" charset="-78"/>
                    <a:cs typeface="Alexandria" pitchFamily="2" charset="-78"/>
                  </a:rPr>
                  <a:t>7</a:t>
                </a:r>
              </a:p>
            </p:txBody>
          </p:sp>
          <p:sp>
            <p:nvSpPr>
              <p:cNvPr id="21" name="Shape 7">
                <a:extLst>
                  <a:ext uri="{FF2B5EF4-FFF2-40B4-BE49-F238E27FC236}">
                    <a16:creationId xmlns:a16="http://schemas.microsoft.com/office/drawing/2014/main" id="{D549C261-4141-8CE2-CD49-C76F078B1B1B}"/>
                  </a:ext>
                </a:extLst>
              </p:cNvPr>
              <p:cNvSpPr/>
              <p:nvPr/>
            </p:nvSpPr>
            <p:spPr>
              <a:xfrm>
                <a:off x="3107198" y="3401853"/>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22" name="Text 8">
                <a:extLst>
                  <a:ext uri="{FF2B5EF4-FFF2-40B4-BE49-F238E27FC236}">
                    <a16:creationId xmlns:a16="http://schemas.microsoft.com/office/drawing/2014/main" id="{0F4185EA-E71A-C449-89D2-5D4D67C1DE32}"/>
                  </a:ext>
                </a:extLst>
              </p:cNvPr>
              <p:cNvSpPr/>
              <p:nvPr/>
            </p:nvSpPr>
            <p:spPr>
              <a:xfrm>
                <a:off x="3238348" y="3442935"/>
                <a:ext cx="151349" cy="533775"/>
              </a:xfrm>
              <a:prstGeom prst="rect">
                <a:avLst/>
              </a:prstGeom>
              <a:grpFill/>
              <a:ln/>
            </p:spPr>
            <p:txBody>
              <a:bodyPr wrap="none" rtlCol="0" anchor="t"/>
              <a:lstStyle/>
              <a:p>
                <a:pPr algn="ctr" rtl="1">
                  <a:lnSpc>
                    <a:spcPts val="4094"/>
                  </a:lnSpc>
                </a:pPr>
                <a:r>
                  <a:rPr lang="en-US" dirty="0">
                    <a:solidFill>
                      <a:schemeClr val="bg1"/>
                    </a:solidFill>
                    <a:latin typeface="Alexandria" pitchFamily="2" charset="-78"/>
                    <a:cs typeface="Alexandria" pitchFamily="2" charset="-78"/>
                  </a:rPr>
                  <a:t>6</a:t>
                </a:r>
              </a:p>
            </p:txBody>
          </p:sp>
          <p:sp>
            <p:nvSpPr>
              <p:cNvPr id="23" name="Shape 11">
                <a:extLst>
                  <a:ext uri="{FF2B5EF4-FFF2-40B4-BE49-F238E27FC236}">
                    <a16:creationId xmlns:a16="http://schemas.microsoft.com/office/drawing/2014/main" id="{FBFCDD63-B608-0B10-3F56-33113616DEFD}"/>
                  </a:ext>
                </a:extLst>
              </p:cNvPr>
              <p:cNvSpPr/>
              <p:nvPr/>
            </p:nvSpPr>
            <p:spPr>
              <a:xfrm>
                <a:off x="4471311" y="3401853"/>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24" name="Text 12">
                <a:extLst>
                  <a:ext uri="{FF2B5EF4-FFF2-40B4-BE49-F238E27FC236}">
                    <a16:creationId xmlns:a16="http://schemas.microsoft.com/office/drawing/2014/main" id="{67458244-3792-2328-6E33-CB737B006CA0}"/>
                  </a:ext>
                </a:extLst>
              </p:cNvPr>
              <p:cNvSpPr/>
              <p:nvPr/>
            </p:nvSpPr>
            <p:spPr>
              <a:xfrm>
                <a:off x="4602460" y="3442935"/>
                <a:ext cx="151349" cy="533775"/>
              </a:xfrm>
              <a:prstGeom prst="rect">
                <a:avLst/>
              </a:prstGeom>
              <a:grpFill/>
              <a:ln/>
            </p:spPr>
            <p:txBody>
              <a:bodyPr wrap="none" rtlCol="0" anchor="t"/>
              <a:lstStyle/>
              <a:p>
                <a:pPr algn="ctr" rtl="1">
                  <a:lnSpc>
                    <a:spcPts val="4094"/>
                  </a:lnSpc>
                </a:pPr>
                <a:r>
                  <a:rPr lang="en-US" dirty="0">
                    <a:solidFill>
                      <a:schemeClr val="bg1"/>
                    </a:solidFill>
                    <a:latin typeface="Alexandria" pitchFamily="2" charset="-78"/>
                    <a:cs typeface="Alexandria" pitchFamily="2" charset="-78"/>
                  </a:rPr>
                  <a:t>5</a:t>
                </a:r>
              </a:p>
            </p:txBody>
          </p:sp>
          <p:sp>
            <p:nvSpPr>
              <p:cNvPr id="25" name="Shape 15">
                <a:extLst>
                  <a:ext uri="{FF2B5EF4-FFF2-40B4-BE49-F238E27FC236}">
                    <a16:creationId xmlns:a16="http://schemas.microsoft.com/office/drawing/2014/main" id="{4DB44C4E-8677-B455-FB13-FDA075F8BB68}"/>
                  </a:ext>
                </a:extLst>
              </p:cNvPr>
              <p:cNvSpPr/>
              <p:nvPr/>
            </p:nvSpPr>
            <p:spPr>
              <a:xfrm>
                <a:off x="5835325" y="3401927"/>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26" name="Text 16">
                <a:extLst>
                  <a:ext uri="{FF2B5EF4-FFF2-40B4-BE49-F238E27FC236}">
                    <a16:creationId xmlns:a16="http://schemas.microsoft.com/office/drawing/2014/main" id="{7F7ADB38-2500-15D5-3FFD-76E82245B82F}"/>
                  </a:ext>
                </a:extLst>
              </p:cNvPr>
              <p:cNvSpPr/>
              <p:nvPr/>
            </p:nvSpPr>
            <p:spPr>
              <a:xfrm>
                <a:off x="5966474" y="3443009"/>
                <a:ext cx="151349" cy="533775"/>
              </a:xfrm>
              <a:prstGeom prst="rect">
                <a:avLst/>
              </a:prstGeom>
              <a:grpFill/>
              <a:ln>
                <a:noFill/>
              </a:ln>
            </p:spPr>
            <p:txBody>
              <a:bodyPr wrap="none" rtlCol="0" anchor="t"/>
              <a:lstStyle/>
              <a:p>
                <a:pPr algn="ctr" rtl="1">
                  <a:lnSpc>
                    <a:spcPts val="4094"/>
                  </a:lnSpc>
                </a:pPr>
                <a:r>
                  <a:rPr lang="en-US" dirty="0">
                    <a:solidFill>
                      <a:schemeClr val="bg1"/>
                    </a:solidFill>
                    <a:latin typeface="Alexandria" pitchFamily="2" charset="-78"/>
                    <a:ea typeface="Georgia" pitchFamily="34" charset="-122"/>
                    <a:cs typeface="Alexandria" pitchFamily="2" charset="-78"/>
                  </a:rPr>
                  <a:t>4</a:t>
                </a:r>
                <a:endParaRPr lang="en-US" dirty="0">
                  <a:solidFill>
                    <a:schemeClr val="bg1"/>
                  </a:solidFill>
                  <a:latin typeface="Alexandria" pitchFamily="2" charset="-78"/>
                  <a:cs typeface="Alexandria" pitchFamily="2" charset="-78"/>
                </a:endParaRPr>
              </a:p>
            </p:txBody>
          </p:sp>
          <p:sp>
            <p:nvSpPr>
              <p:cNvPr id="27" name="Shape 19">
                <a:extLst>
                  <a:ext uri="{FF2B5EF4-FFF2-40B4-BE49-F238E27FC236}">
                    <a16:creationId xmlns:a16="http://schemas.microsoft.com/office/drawing/2014/main" id="{9120349C-E7BC-0027-96A7-2AA1CCA2869F}"/>
                  </a:ext>
                </a:extLst>
              </p:cNvPr>
              <p:cNvSpPr/>
              <p:nvPr/>
            </p:nvSpPr>
            <p:spPr>
              <a:xfrm>
                <a:off x="7199437" y="3401927"/>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28" name="Text 20">
                <a:extLst>
                  <a:ext uri="{FF2B5EF4-FFF2-40B4-BE49-F238E27FC236}">
                    <a16:creationId xmlns:a16="http://schemas.microsoft.com/office/drawing/2014/main" id="{B416DE9E-3D04-3E63-FEF9-62D6622B17F2}"/>
                  </a:ext>
                </a:extLst>
              </p:cNvPr>
              <p:cNvSpPr/>
              <p:nvPr/>
            </p:nvSpPr>
            <p:spPr>
              <a:xfrm>
                <a:off x="7330586" y="3443009"/>
                <a:ext cx="151349" cy="533775"/>
              </a:xfrm>
              <a:prstGeom prst="rect">
                <a:avLst/>
              </a:prstGeom>
              <a:grpFill/>
              <a:ln>
                <a:noFill/>
              </a:ln>
            </p:spPr>
            <p:txBody>
              <a:bodyPr wrap="none" rtlCol="0" anchor="t"/>
              <a:lstStyle/>
              <a:p>
                <a:pPr algn="ctr" rtl="1">
                  <a:lnSpc>
                    <a:spcPts val="4094"/>
                  </a:lnSpc>
                </a:pPr>
                <a:r>
                  <a:rPr lang="en-US" dirty="0">
                    <a:solidFill>
                      <a:schemeClr val="bg1"/>
                    </a:solidFill>
                    <a:latin typeface="Alexandria" pitchFamily="2" charset="-78"/>
                    <a:ea typeface="Georgia" pitchFamily="34" charset="-122"/>
                    <a:cs typeface="Alexandria" pitchFamily="2" charset="-78"/>
                  </a:rPr>
                  <a:t>3</a:t>
                </a:r>
                <a:endParaRPr lang="en-US" dirty="0">
                  <a:solidFill>
                    <a:schemeClr val="bg1"/>
                  </a:solidFill>
                  <a:latin typeface="Alexandria" pitchFamily="2" charset="-78"/>
                  <a:cs typeface="Alexandria" pitchFamily="2" charset="-78"/>
                </a:endParaRPr>
              </a:p>
            </p:txBody>
          </p:sp>
          <p:sp>
            <p:nvSpPr>
              <p:cNvPr id="29" name="Shape 23">
                <a:extLst>
                  <a:ext uri="{FF2B5EF4-FFF2-40B4-BE49-F238E27FC236}">
                    <a16:creationId xmlns:a16="http://schemas.microsoft.com/office/drawing/2014/main" id="{B635E5EC-E5E3-B25E-2395-D16885AF5867}"/>
                  </a:ext>
                </a:extLst>
              </p:cNvPr>
              <p:cNvSpPr/>
              <p:nvPr/>
            </p:nvSpPr>
            <p:spPr>
              <a:xfrm>
                <a:off x="8563549" y="3401927"/>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30" name="Text 24">
                <a:extLst>
                  <a:ext uri="{FF2B5EF4-FFF2-40B4-BE49-F238E27FC236}">
                    <a16:creationId xmlns:a16="http://schemas.microsoft.com/office/drawing/2014/main" id="{6EE35AC8-82E7-9219-DC3C-F1FFB140D449}"/>
                  </a:ext>
                </a:extLst>
              </p:cNvPr>
              <p:cNvSpPr/>
              <p:nvPr/>
            </p:nvSpPr>
            <p:spPr>
              <a:xfrm>
                <a:off x="8694698" y="3443009"/>
                <a:ext cx="151349" cy="533775"/>
              </a:xfrm>
              <a:prstGeom prst="rect">
                <a:avLst/>
              </a:prstGeom>
              <a:grpFill/>
              <a:ln/>
            </p:spPr>
            <p:txBody>
              <a:bodyPr wrap="none" rtlCol="0" anchor="t"/>
              <a:lstStyle/>
              <a:p>
                <a:pPr algn="ctr" rtl="1">
                  <a:lnSpc>
                    <a:spcPts val="4094"/>
                  </a:lnSpc>
                </a:pPr>
                <a:r>
                  <a:rPr lang="en-US" dirty="0">
                    <a:solidFill>
                      <a:schemeClr val="bg1"/>
                    </a:solidFill>
                    <a:latin typeface="Alexandria" pitchFamily="2" charset="-78"/>
                    <a:ea typeface="Georgia" pitchFamily="34" charset="-122"/>
                    <a:cs typeface="Alexandria" pitchFamily="2" charset="-78"/>
                  </a:rPr>
                  <a:t>2</a:t>
                </a:r>
                <a:endParaRPr lang="en-US" dirty="0">
                  <a:solidFill>
                    <a:schemeClr val="bg1"/>
                  </a:solidFill>
                  <a:latin typeface="Alexandria" pitchFamily="2" charset="-78"/>
                  <a:cs typeface="Alexandria" pitchFamily="2" charset="-78"/>
                </a:endParaRPr>
              </a:p>
            </p:txBody>
          </p:sp>
          <p:sp>
            <p:nvSpPr>
              <p:cNvPr id="31" name="Shape 27">
                <a:extLst>
                  <a:ext uri="{FF2B5EF4-FFF2-40B4-BE49-F238E27FC236}">
                    <a16:creationId xmlns:a16="http://schemas.microsoft.com/office/drawing/2014/main" id="{7948700E-2214-454B-3DFD-DEDCEFE27BE4}"/>
                  </a:ext>
                </a:extLst>
              </p:cNvPr>
              <p:cNvSpPr/>
              <p:nvPr/>
            </p:nvSpPr>
            <p:spPr>
              <a:xfrm>
                <a:off x="9927662" y="3401927"/>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32" name="Text 28">
                <a:extLst>
                  <a:ext uri="{FF2B5EF4-FFF2-40B4-BE49-F238E27FC236}">
                    <a16:creationId xmlns:a16="http://schemas.microsoft.com/office/drawing/2014/main" id="{34A3862F-6B7A-EDB9-ACFB-4D456D8DFAC4}"/>
                  </a:ext>
                </a:extLst>
              </p:cNvPr>
              <p:cNvSpPr/>
              <p:nvPr/>
            </p:nvSpPr>
            <p:spPr>
              <a:xfrm>
                <a:off x="10058811" y="3443009"/>
                <a:ext cx="151349" cy="533775"/>
              </a:xfrm>
              <a:prstGeom prst="rect">
                <a:avLst/>
              </a:prstGeom>
              <a:grpFill/>
              <a:ln/>
            </p:spPr>
            <p:txBody>
              <a:bodyPr wrap="none" rtlCol="0" anchor="t"/>
              <a:lstStyle/>
              <a:p>
                <a:pPr algn="ctr" rtl="1">
                  <a:lnSpc>
                    <a:spcPts val="4094"/>
                  </a:lnSpc>
                </a:pPr>
                <a:r>
                  <a:rPr lang="en-US" dirty="0">
                    <a:solidFill>
                      <a:schemeClr val="bg1"/>
                    </a:solidFill>
                    <a:latin typeface="Alexandria" pitchFamily="2" charset="-78"/>
                    <a:ea typeface="Georgia" pitchFamily="34" charset="-122"/>
                    <a:cs typeface="Alexandria" pitchFamily="2" charset="-78"/>
                  </a:rPr>
                  <a:t>1</a:t>
                </a:r>
                <a:endParaRPr lang="en-US" dirty="0">
                  <a:solidFill>
                    <a:schemeClr val="bg1"/>
                  </a:solidFill>
                  <a:latin typeface="Alexandria" pitchFamily="2" charset="-78"/>
                  <a:cs typeface="Alexandria" pitchFamily="2" charset="-78"/>
                </a:endParaRPr>
              </a:p>
            </p:txBody>
          </p:sp>
          <p:sp>
            <p:nvSpPr>
              <p:cNvPr id="33" name="Text 29">
                <a:extLst>
                  <a:ext uri="{FF2B5EF4-FFF2-40B4-BE49-F238E27FC236}">
                    <a16:creationId xmlns:a16="http://schemas.microsoft.com/office/drawing/2014/main" id="{08E3070A-D781-642B-43E9-836DC63AA223}"/>
                  </a:ext>
                </a:extLst>
              </p:cNvPr>
              <p:cNvSpPr/>
              <p:nvPr/>
            </p:nvSpPr>
            <p:spPr>
              <a:xfrm>
                <a:off x="9128679" y="4192984"/>
                <a:ext cx="1825863" cy="1000243"/>
              </a:xfrm>
              <a:prstGeom prst="rect">
                <a:avLst/>
              </a:prstGeom>
              <a:solidFill>
                <a:schemeClr val="bg1"/>
              </a:solidFill>
              <a:ln/>
            </p:spPr>
            <p:txBody>
              <a:bodyPr wrap="square"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إثراء المعلومات حول المشكلة التي يتم التعامل معها.</a:t>
                </a:r>
              </a:p>
            </p:txBody>
          </p:sp>
        </p:grpSp>
        <p:sp>
          <p:nvSpPr>
            <p:cNvPr id="12" name="Text 29">
              <a:extLst>
                <a:ext uri="{FF2B5EF4-FFF2-40B4-BE49-F238E27FC236}">
                  <a16:creationId xmlns:a16="http://schemas.microsoft.com/office/drawing/2014/main" id="{7F3A3112-06E3-0D42-244A-3139E6031F66}"/>
                </a:ext>
              </a:extLst>
            </p:cNvPr>
            <p:cNvSpPr/>
            <p:nvPr/>
          </p:nvSpPr>
          <p:spPr>
            <a:xfrm>
              <a:off x="7852987" y="2441991"/>
              <a:ext cx="1825863" cy="852700"/>
            </a:xfrm>
            <a:prstGeom prst="rect">
              <a:avLst/>
            </a:prstGeom>
            <a:noFill/>
            <a:ln/>
          </p:spPr>
          <p:txBody>
            <a:bodyPr wrap="square"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إثراء المعلومات حول بدائل القرار، وضمان عدم نسيان أي جانب.</a:t>
              </a:r>
            </a:p>
          </p:txBody>
        </p:sp>
        <p:sp>
          <p:nvSpPr>
            <p:cNvPr id="13" name="Text 29">
              <a:extLst>
                <a:ext uri="{FF2B5EF4-FFF2-40B4-BE49-F238E27FC236}">
                  <a16:creationId xmlns:a16="http://schemas.microsoft.com/office/drawing/2014/main" id="{49EEDFFB-2871-7B28-6A7C-781EAA4C2B89}"/>
                </a:ext>
              </a:extLst>
            </p:cNvPr>
            <p:cNvSpPr/>
            <p:nvPr/>
          </p:nvSpPr>
          <p:spPr>
            <a:xfrm>
              <a:off x="6570161" y="4189020"/>
              <a:ext cx="1825863" cy="1000243"/>
            </a:xfrm>
            <a:prstGeom prst="rect">
              <a:avLst/>
            </a:prstGeom>
            <a:noFill/>
            <a:ln/>
          </p:spPr>
          <p:txBody>
            <a:bodyPr wrap="square"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وضع العقل الجماعي محل العقل الفردي مما يرشد القرار.</a:t>
              </a:r>
            </a:p>
          </p:txBody>
        </p:sp>
        <p:sp>
          <p:nvSpPr>
            <p:cNvPr id="14" name="Text 29">
              <a:extLst>
                <a:ext uri="{FF2B5EF4-FFF2-40B4-BE49-F238E27FC236}">
                  <a16:creationId xmlns:a16="http://schemas.microsoft.com/office/drawing/2014/main" id="{1C7D0AF0-40BC-6590-8067-4157FD3DA0F9}"/>
                </a:ext>
              </a:extLst>
            </p:cNvPr>
            <p:cNvSpPr/>
            <p:nvPr/>
          </p:nvSpPr>
          <p:spPr>
            <a:xfrm>
              <a:off x="5118561" y="2438026"/>
              <a:ext cx="1825863" cy="923330"/>
            </a:xfrm>
            <a:prstGeom prst="rect">
              <a:avLst/>
            </a:prstGeom>
            <a:noFill/>
            <a:ln/>
          </p:spPr>
          <p:txBody>
            <a:bodyPr wrap="square"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ضمان </a:t>
              </a:r>
              <a:r>
                <a:rPr lang="ar-SA" sz="1400" dirty="0">
                  <a:latin typeface="Alexandria" pitchFamily="2" charset="-78"/>
                  <a:cs typeface="Alexandria" pitchFamily="2" charset="-78"/>
                </a:rPr>
                <a:t>قبول</a:t>
              </a:r>
              <a:r>
                <a:rPr kumimoji="0" lang="ar-SA" sz="1400" b="0" i="0" u="none" strike="noStrike" kern="1200" cap="none" spc="0" normalizeH="0" baseline="0" noProof="0" dirty="0">
                  <a:ln>
                    <a:noFill/>
                  </a:ln>
                  <a:effectLst/>
                  <a:uLnTx/>
                  <a:uFillTx/>
                  <a:latin typeface="Alexandria" pitchFamily="2" charset="-78"/>
                  <a:cs typeface="Alexandria" pitchFamily="2" charset="-78"/>
                </a:rPr>
                <a:t> المشاركين للقرار وأهدافه وبالتالي حماسهم لتنفيذه.</a:t>
              </a:r>
            </a:p>
          </p:txBody>
        </p:sp>
        <p:sp>
          <p:nvSpPr>
            <p:cNvPr id="15" name="Text 29">
              <a:extLst>
                <a:ext uri="{FF2B5EF4-FFF2-40B4-BE49-F238E27FC236}">
                  <a16:creationId xmlns:a16="http://schemas.microsoft.com/office/drawing/2014/main" id="{6B01C17C-24F9-2055-A660-E7C0843E1AD1}"/>
                </a:ext>
              </a:extLst>
            </p:cNvPr>
            <p:cNvSpPr/>
            <p:nvPr/>
          </p:nvSpPr>
          <p:spPr>
            <a:xfrm>
              <a:off x="3680660" y="4187712"/>
              <a:ext cx="1825863" cy="1000243"/>
            </a:xfrm>
            <a:prstGeom prst="rect">
              <a:avLst/>
            </a:prstGeom>
            <a:noFill/>
            <a:ln/>
          </p:spPr>
          <p:txBody>
            <a:bodyPr wrap="square"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إثراء روح الموارد والنقد الذاتي وإحلال روح العمل الجماعي محل الفردية.</a:t>
              </a:r>
            </a:p>
          </p:txBody>
        </p:sp>
        <p:sp>
          <p:nvSpPr>
            <p:cNvPr id="16" name="Text 29">
              <a:extLst>
                <a:ext uri="{FF2B5EF4-FFF2-40B4-BE49-F238E27FC236}">
                  <a16:creationId xmlns:a16="http://schemas.microsoft.com/office/drawing/2014/main" id="{CE397717-EBDC-5DDA-C2D7-94A732A9F738}"/>
                </a:ext>
              </a:extLst>
            </p:cNvPr>
            <p:cNvSpPr/>
            <p:nvPr/>
          </p:nvSpPr>
          <p:spPr>
            <a:xfrm>
              <a:off x="2346765" y="2438026"/>
              <a:ext cx="1825863" cy="923330"/>
            </a:xfrm>
            <a:prstGeom prst="rect">
              <a:avLst/>
            </a:prstGeom>
            <a:noFill/>
            <a:ln/>
          </p:spPr>
          <p:txBody>
            <a:bodyPr wrap="square"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إحساس المشاركين بمكانتهم وأهميتهم في العملية الإدارية وفي حياة المنظمة</a:t>
              </a:r>
            </a:p>
          </p:txBody>
        </p:sp>
        <p:sp>
          <p:nvSpPr>
            <p:cNvPr id="17" name="Text 29">
              <a:extLst>
                <a:ext uri="{FF2B5EF4-FFF2-40B4-BE49-F238E27FC236}">
                  <a16:creationId xmlns:a16="http://schemas.microsoft.com/office/drawing/2014/main" id="{81CC7442-F5AB-70AA-A55D-3DC25EFBB743}"/>
                </a:ext>
              </a:extLst>
            </p:cNvPr>
            <p:cNvSpPr/>
            <p:nvPr/>
          </p:nvSpPr>
          <p:spPr>
            <a:xfrm>
              <a:off x="1153149" y="4119686"/>
              <a:ext cx="1825863" cy="1000243"/>
            </a:xfrm>
            <a:prstGeom prst="rect">
              <a:avLst/>
            </a:prstGeom>
            <a:noFill/>
            <a:ln/>
          </p:spPr>
          <p:txBody>
            <a:bodyPr wrap="square"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المساعدة في تنسيق المواقف المشتركة.</a:t>
              </a:r>
            </a:p>
          </p:txBody>
        </p:sp>
      </p:grpSp>
    </p:spTree>
    <p:extLst>
      <p:ext uri="{BB962C8B-B14F-4D97-AF65-F5344CB8AC3E}">
        <p14:creationId xmlns:p14="http://schemas.microsoft.com/office/powerpoint/2010/main" val="396441221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F40C025-2BAC-4F73-1128-5C55688A1D0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8A0AFA08-F514-86B0-B2CF-0214B1AF64D6}"/>
              </a:ext>
            </a:extLst>
          </p:cNvPr>
          <p:cNvSpPr txBox="1"/>
          <p:nvPr/>
        </p:nvSpPr>
        <p:spPr>
          <a:xfrm>
            <a:off x="3151165" y="515824"/>
            <a:ext cx="5880298"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سلبيات المشاركة في اتخاذ القرارات الجماعية </a:t>
            </a:r>
            <a:endParaRPr lang="ar-EG"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5366792E-0E9C-2823-BF71-6432BD1DBAD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AD4FE1FB-35E1-27EB-C6B9-7FE581FE475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4228EFD0-1CF0-474B-4000-15481B24EBC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6CDF8769-EA27-FC98-300D-29234C2A8BE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F0410518-2D73-2A1E-B4CC-E006D139F6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0" name="مجموعة 9">
            <a:extLst>
              <a:ext uri="{FF2B5EF4-FFF2-40B4-BE49-F238E27FC236}">
                <a16:creationId xmlns:a16="http://schemas.microsoft.com/office/drawing/2014/main" id="{19FADA92-399E-0C88-5C41-88335169AFC0}"/>
              </a:ext>
            </a:extLst>
          </p:cNvPr>
          <p:cNvGrpSpPr/>
          <p:nvPr/>
        </p:nvGrpSpPr>
        <p:grpSpPr>
          <a:xfrm>
            <a:off x="1411433" y="2837812"/>
            <a:ext cx="9701148" cy="2474735"/>
            <a:chOff x="3765203" y="2726244"/>
            <a:chExt cx="7281586" cy="2474735"/>
          </a:xfrm>
        </p:grpSpPr>
        <p:grpSp>
          <p:nvGrpSpPr>
            <p:cNvPr id="11" name="مجموعة 10">
              <a:extLst>
                <a:ext uri="{FF2B5EF4-FFF2-40B4-BE49-F238E27FC236}">
                  <a16:creationId xmlns:a16="http://schemas.microsoft.com/office/drawing/2014/main" id="{6DA2065A-836B-15F8-7E9B-3258744DA62F}"/>
                </a:ext>
              </a:extLst>
            </p:cNvPr>
            <p:cNvGrpSpPr/>
            <p:nvPr/>
          </p:nvGrpSpPr>
          <p:grpSpPr>
            <a:xfrm>
              <a:off x="3916907" y="3401853"/>
              <a:ext cx="7129882" cy="1799126"/>
              <a:chOff x="3916907" y="3401853"/>
              <a:chExt cx="7129882" cy="1799126"/>
            </a:xfrm>
            <a:solidFill>
              <a:srgbClr val="00AEEF"/>
            </a:solidFill>
          </p:grpSpPr>
          <p:sp>
            <p:nvSpPr>
              <p:cNvPr id="18" name="Shape 1">
                <a:extLst>
                  <a:ext uri="{FF2B5EF4-FFF2-40B4-BE49-F238E27FC236}">
                    <a16:creationId xmlns:a16="http://schemas.microsoft.com/office/drawing/2014/main" id="{1117FFD9-436B-8244-55C1-C8F86CCDB34D}"/>
                  </a:ext>
                </a:extLst>
              </p:cNvPr>
              <p:cNvSpPr/>
              <p:nvPr/>
            </p:nvSpPr>
            <p:spPr>
              <a:xfrm flipV="1">
                <a:off x="3916907" y="3675210"/>
                <a:ext cx="7051194" cy="62721"/>
              </a:xfrm>
              <a:prstGeom prst="rect">
                <a:avLst/>
              </a:prstGeom>
              <a:solidFill>
                <a:srgbClr val="002060"/>
              </a:solidFill>
              <a:ln/>
            </p:spPr>
            <p:txBody>
              <a:bodyPr/>
              <a:lstStyle/>
              <a:p>
                <a:pPr algn="ctr"/>
                <a:endParaRPr lang="ar-SA" dirty="0">
                  <a:solidFill>
                    <a:schemeClr val="bg1"/>
                  </a:solidFill>
                  <a:latin typeface="Alexandria" pitchFamily="2" charset="-78"/>
                  <a:cs typeface="Alexandria" pitchFamily="2" charset="-78"/>
                </a:endParaRPr>
              </a:p>
            </p:txBody>
          </p:sp>
          <p:sp>
            <p:nvSpPr>
              <p:cNvPr id="23" name="Shape 11">
                <a:extLst>
                  <a:ext uri="{FF2B5EF4-FFF2-40B4-BE49-F238E27FC236}">
                    <a16:creationId xmlns:a16="http://schemas.microsoft.com/office/drawing/2014/main" id="{FBFCDD63-B608-0B10-3F56-33113616DEFD}"/>
                  </a:ext>
                </a:extLst>
              </p:cNvPr>
              <p:cNvSpPr/>
              <p:nvPr/>
            </p:nvSpPr>
            <p:spPr>
              <a:xfrm>
                <a:off x="4471311" y="3401853"/>
                <a:ext cx="413746" cy="616086"/>
              </a:xfrm>
              <a:prstGeom prst="roundRect">
                <a:avLst>
                  <a:gd name="adj" fmla="val 11055"/>
                </a:avLst>
              </a:prstGeom>
              <a:solidFill>
                <a:srgbClr val="002060"/>
              </a:solid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24" name="Text 12">
                <a:extLst>
                  <a:ext uri="{FF2B5EF4-FFF2-40B4-BE49-F238E27FC236}">
                    <a16:creationId xmlns:a16="http://schemas.microsoft.com/office/drawing/2014/main" id="{67458244-3792-2328-6E33-CB737B006CA0}"/>
                  </a:ext>
                </a:extLst>
              </p:cNvPr>
              <p:cNvSpPr/>
              <p:nvPr/>
            </p:nvSpPr>
            <p:spPr>
              <a:xfrm>
                <a:off x="4602460" y="3442935"/>
                <a:ext cx="151349" cy="533775"/>
              </a:xfrm>
              <a:prstGeom prst="rect">
                <a:avLst/>
              </a:prstGeom>
              <a:solidFill>
                <a:srgbClr val="002060"/>
              </a:solidFill>
              <a:ln/>
            </p:spPr>
            <p:txBody>
              <a:bodyPr wrap="none" rtlCol="0" anchor="t"/>
              <a:lstStyle/>
              <a:p>
                <a:pPr algn="ctr" rtl="1">
                  <a:lnSpc>
                    <a:spcPts val="4094"/>
                  </a:lnSpc>
                </a:pPr>
                <a:r>
                  <a:rPr lang="en-US" dirty="0">
                    <a:solidFill>
                      <a:schemeClr val="bg1"/>
                    </a:solidFill>
                    <a:latin typeface="Alexandria" pitchFamily="2" charset="-78"/>
                    <a:cs typeface="Alexandria" pitchFamily="2" charset="-78"/>
                  </a:rPr>
                  <a:t>5</a:t>
                </a:r>
              </a:p>
            </p:txBody>
          </p:sp>
          <p:sp>
            <p:nvSpPr>
              <p:cNvPr id="25" name="Shape 15">
                <a:extLst>
                  <a:ext uri="{FF2B5EF4-FFF2-40B4-BE49-F238E27FC236}">
                    <a16:creationId xmlns:a16="http://schemas.microsoft.com/office/drawing/2014/main" id="{4DB44C4E-8677-B455-FB13-FDA075F8BB68}"/>
                  </a:ext>
                </a:extLst>
              </p:cNvPr>
              <p:cNvSpPr/>
              <p:nvPr/>
            </p:nvSpPr>
            <p:spPr>
              <a:xfrm>
                <a:off x="5835325" y="3401927"/>
                <a:ext cx="413746" cy="616086"/>
              </a:xfrm>
              <a:prstGeom prst="roundRect">
                <a:avLst>
                  <a:gd name="adj" fmla="val 11055"/>
                </a:avLst>
              </a:prstGeom>
              <a:solidFill>
                <a:srgbClr val="002060"/>
              </a:solid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26" name="Text 16">
                <a:extLst>
                  <a:ext uri="{FF2B5EF4-FFF2-40B4-BE49-F238E27FC236}">
                    <a16:creationId xmlns:a16="http://schemas.microsoft.com/office/drawing/2014/main" id="{7F7ADB38-2500-15D5-3FFD-76E82245B82F}"/>
                  </a:ext>
                </a:extLst>
              </p:cNvPr>
              <p:cNvSpPr/>
              <p:nvPr/>
            </p:nvSpPr>
            <p:spPr>
              <a:xfrm>
                <a:off x="5966474" y="3443009"/>
                <a:ext cx="151349" cy="533775"/>
              </a:xfrm>
              <a:prstGeom prst="rect">
                <a:avLst/>
              </a:prstGeom>
              <a:solidFill>
                <a:srgbClr val="002060"/>
              </a:solidFill>
              <a:ln>
                <a:noFill/>
              </a:ln>
            </p:spPr>
            <p:txBody>
              <a:bodyPr wrap="none" rtlCol="0" anchor="t"/>
              <a:lstStyle/>
              <a:p>
                <a:pPr algn="ctr" rtl="1">
                  <a:lnSpc>
                    <a:spcPts val="4094"/>
                  </a:lnSpc>
                </a:pPr>
                <a:r>
                  <a:rPr lang="en-US" dirty="0">
                    <a:solidFill>
                      <a:schemeClr val="bg1"/>
                    </a:solidFill>
                    <a:latin typeface="Alexandria" pitchFamily="2" charset="-78"/>
                    <a:ea typeface="Georgia" pitchFamily="34" charset="-122"/>
                    <a:cs typeface="Alexandria" pitchFamily="2" charset="-78"/>
                  </a:rPr>
                  <a:t>4</a:t>
                </a:r>
                <a:endParaRPr lang="en-US" dirty="0">
                  <a:solidFill>
                    <a:schemeClr val="bg1"/>
                  </a:solidFill>
                  <a:latin typeface="Alexandria" pitchFamily="2" charset="-78"/>
                  <a:cs typeface="Alexandria" pitchFamily="2" charset="-78"/>
                </a:endParaRPr>
              </a:p>
            </p:txBody>
          </p:sp>
          <p:sp>
            <p:nvSpPr>
              <p:cNvPr id="27" name="Shape 19">
                <a:extLst>
                  <a:ext uri="{FF2B5EF4-FFF2-40B4-BE49-F238E27FC236}">
                    <a16:creationId xmlns:a16="http://schemas.microsoft.com/office/drawing/2014/main" id="{9120349C-E7BC-0027-96A7-2AA1CCA2869F}"/>
                  </a:ext>
                </a:extLst>
              </p:cNvPr>
              <p:cNvSpPr/>
              <p:nvPr/>
            </p:nvSpPr>
            <p:spPr>
              <a:xfrm>
                <a:off x="7199437" y="3401927"/>
                <a:ext cx="413746" cy="616086"/>
              </a:xfrm>
              <a:prstGeom prst="roundRect">
                <a:avLst>
                  <a:gd name="adj" fmla="val 11055"/>
                </a:avLst>
              </a:prstGeom>
              <a:solidFill>
                <a:srgbClr val="002060"/>
              </a:solid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28" name="Text 20">
                <a:extLst>
                  <a:ext uri="{FF2B5EF4-FFF2-40B4-BE49-F238E27FC236}">
                    <a16:creationId xmlns:a16="http://schemas.microsoft.com/office/drawing/2014/main" id="{B416DE9E-3D04-3E63-FEF9-62D6622B17F2}"/>
                  </a:ext>
                </a:extLst>
              </p:cNvPr>
              <p:cNvSpPr/>
              <p:nvPr/>
            </p:nvSpPr>
            <p:spPr>
              <a:xfrm>
                <a:off x="7330586" y="3443009"/>
                <a:ext cx="151349" cy="533775"/>
              </a:xfrm>
              <a:prstGeom prst="rect">
                <a:avLst/>
              </a:prstGeom>
              <a:solidFill>
                <a:srgbClr val="002060"/>
              </a:solidFill>
              <a:ln>
                <a:noFill/>
              </a:ln>
            </p:spPr>
            <p:txBody>
              <a:bodyPr wrap="none" rtlCol="0" anchor="t"/>
              <a:lstStyle/>
              <a:p>
                <a:pPr algn="ctr" rtl="1">
                  <a:lnSpc>
                    <a:spcPts val="4094"/>
                  </a:lnSpc>
                </a:pPr>
                <a:r>
                  <a:rPr lang="en-US" dirty="0">
                    <a:solidFill>
                      <a:schemeClr val="bg1"/>
                    </a:solidFill>
                    <a:latin typeface="Alexandria" pitchFamily="2" charset="-78"/>
                    <a:ea typeface="Georgia" pitchFamily="34" charset="-122"/>
                    <a:cs typeface="Alexandria" pitchFamily="2" charset="-78"/>
                  </a:rPr>
                  <a:t>3</a:t>
                </a:r>
                <a:endParaRPr lang="en-US" dirty="0">
                  <a:solidFill>
                    <a:schemeClr val="bg1"/>
                  </a:solidFill>
                  <a:latin typeface="Alexandria" pitchFamily="2" charset="-78"/>
                  <a:cs typeface="Alexandria" pitchFamily="2" charset="-78"/>
                </a:endParaRPr>
              </a:p>
            </p:txBody>
          </p:sp>
          <p:sp>
            <p:nvSpPr>
              <p:cNvPr id="29" name="Shape 23">
                <a:extLst>
                  <a:ext uri="{FF2B5EF4-FFF2-40B4-BE49-F238E27FC236}">
                    <a16:creationId xmlns:a16="http://schemas.microsoft.com/office/drawing/2014/main" id="{B635E5EC-E5E3-B25E-2395-D16885AF5867}"/>
                  </a:ext>
                </a:extLst>
              </p:cNvPr>
              <p:cNvSpPr/>
              <p:nvPr/>
            </p:nvSpPr>
            <p:spPr>
              <a:xfrm>
                <a:off x="8563549" y="3401927"/>
                <a:ext cx="413746" cy="616086"/>
              </a:xfrm>
              <a:prstGeom prst="roundRect">
                <a:avLst>
                  <a:gd name="adj" fmla="val 11055"/>
                </a:avLst>
              </a:prstGeom>
              <a:solidFill>
                <a:srgbClr val="002060"/>
              </a:solid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30" name="Text 24">
                <a:extLst>
                  <a:ext uri="{FF2B5EF4-FFF2-40B4-BE49-F238E27FC236}">
                    <a16:creationId xmlns:a16="http://schemas.microsoft.com/office/drawing/2014/main" id="{6EE35AC8-82E7-9219-DC3C-F1FFB140D449}"/>
                  </a:ext>
                </a:extLst>
              </p:cNvPr>
              <p:cNvSpPr/>
              <p:nvPr/>
            </p:nvSpPr>
            <p:spPr>
              <a:xfrm>
                <a:off x="8694698" y="3443009"/>
                <a:ext cx="151349" cy="533775"/>
              </a:xfrm>
              <a:prstGeom prst="rect">
                <a:avLst/>
              </a:prstGeom>
              <a:solidFill>
                <a:srgbClr val="002060"/>
              </a:solidFill>
              <a:ln/>
            </p:spPr>
            <p:txBody>
              <a:bodyPr wrap="none" rtlCol="0" anchor="t"/>
              <a:lstStyle/>
              <a:p>
                <a:pPr algn="ctr" rtl="1">
                  <a:lnSpc>
                    <a:spcPts val="4094"/>
                  </a:lnSpc>
                </a:pPr>
                <a:r>
                  <a:rPr lang="en-US" dirty="0">
                    <a:solidFill>
                      <a:schemeClr val="bg1"/>
                    </a:solidFill>
                    <a:latin typeface="Alexandria" pitchFamily="2" charset="-78"/>
                    <a:ea typeface="Georgia" pitchFamily="34" charset="-122"/>
                    <a:cs typeface="Alexandria" pitchFamily="2" charset="-78"/>
                  </a:rPr>
                  <a:t>2</a:t>
                </a:r>
                <a:endParaRPr lang="en-US" dirty="0">
                  <a:solidFill>
                    <a:schemeClr val="bg1"/>
                  </a:solidFill>
                  <a:latin typeface="Alexandria" pitchFamily="2" charset="-78"/>
                  <a:cs typeface="Alexandria" pitchFamily="2" charset="-78"/>
                </a:endParaRPr>
              </a:p>
            </p:txBody>
          </p:sp>
          <p:sp>
            <p:nvSpPr>
              <p:cNvPr id="31" name="Shape 27">
                <a:extLst>
                  <a:ext uri="{FF2B5EF4-FFF2-40B4-BE49-F238E27FC236}">
                    <a16:creationId xmlns:a16="http://schemas.microsoft.com/office/drawing/2014/main" id="{7948700E-2214-454B-3DFD-DEDCEFE27BE4}"/>
                  </a:ext>
                </a:extLst>
              </p:cNvPr>
              <p:cNvSpPr/>
              <p:nvPr/>
            </p:nvSpPr>
            <p:spPr>
              <a:xfrm>
                <a:off x="9927662" y="3401927"/>
                <a:ext cx="413746" cy="616086"/>
              </a:xfrm>
              <a:prstGeom prst="roundRect">
                <a:avLst>
                  <a:gd name="adj" fmla="val 11055"/>
                </a:avLst>
              </a:prstGeom>
              <a:solidFill>
                <a:srgbClr val="002060"/>
              </a:solid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32" name="Text 28">
                <a:extLst>
                  <a:ext uri="{FF2B5EF4-FFF2-40B4-BE49-F238E27FC236}">
                    <a16:creationId xmlns:a16="http://schemas.microsoft.com/office/drawing/2014/main" id="{34A3862F-6B7A-EDB9-ACFB-4D456D8DFAC4}"/>
                  </a:ext>
                </a:extLst>
              </p:cNvPr>
              <p:cNvSpPr/>
              <p:nvPr/>
            </p:nvSpPr>
            <p:spPr>
              <a:xfrm>
                <a:off x="10058811" y="3443009"/>
                <a:ext cx="151349" cy="533775"/>
              </a:xfrm>
              <a:prstGeom prst="rect">
                <a:avLst/>
              </a:prstGeom>
              <a:solidFill>
                <a:srgbClr val="002060"/>
              </a:solidFill>
              <a:ln/>
            </p:spPr>
            <p:txBody>
              <a:bodyPr wrap="none" rtlCol="0" anchor="t"/>
              <a:lstStyle/>
              <a:p>
                <a:pPr algn="ctr" rtl="1">
                  <a:lnSpc>
                    <a:spcPts val="4094"/>
                  </a:lnSpc>
                </a:pPr>
                <a:r>
                  <a:rPr lang="en-US" dirty="0">
                    <a:solidFill>
                      <a:schemeClr val="bg1"/>
                    </a:solidFill>
                    <a:latin typeface="Alexandria" pitchFamily="2" charset="-78"/>
                    <a:ea typeface="Georgia" pitchFamily="34" charset="-122"/>
                    <a:cs typeface="Alexandria" pitchFamily="2" charset="-78"/>
                  </a:rPr>
                  <a:t>1</a:t>
                </a:r>
                <a:endParaRPr lang="en-US" dirty="0">
                  <a:solidFill>
                    <a:schemeClr val="bg1"/>
                  </a:solidFill>
                  <a:latin typeface="Alexandria" pitchFamily="2" charset="-78"/>
                  <a:cs typeface="Alexandria" pitchFamily="2" charset="-78"/>
                </a:endParaRPr>
              </a:p>
            </p:txBody>
          </p:sp>
          <p:sp>
            <p:nvSpPr>
              <p:cNvPr id="33" name="Text 29">
                <a:extLst>
                  <a:ext uri="{FF2B5EF4-FFF2-40B4-BE49-F238E27FC236}">
                    <a16:creationId xmlns:a16="http://schemas.microsoft.com/office/drawing/2014/main" id="{08E3070A-D781-642B-43E9-836DC63AA223}"/>
                  </a:ext>
                </a:extLst>
              </p:cNvPr>
              <p:cNvSpPr/>
              <p:nvPr/>
            </p:nvSpPr>
            <p:spPr>
              <a:xfrm>
                <a:off x="9220926" y="4139562"/>
                <a:ext cx="1825863" cy="1061417"/>
              </a:xfrm>
              <a:prstGeom prst="rect">
                <a:avLst/>
              </a:prstGeom>
              <a:solidFill>
                <a:schemeClr val="bg1"/>
              </a:solidFill>
              <a:ln/>
            </p:spPr>
            <p:txBody>
              <a:bodyPr wrap="square"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المشاركة تحتاج لوقت طويل وخاصة إذا كانت مشاركة شاملة وبذلك لا تصلح في الازمات والطوارئ.</a:t>
                </a:r>
              </a:p>
            </p:txBody>
          </p:sp>
        </p:grpSp>
        <p:sp>
          <p:nvSpPr>
            <p:cNvPr id="12" name="Text 29">
              <a:extLst>
                <a:ext uri="{FF2B5EF4-FFF2-40B4-BE49-F238E27FC236}">
                  <a16:creationId xmlns:a16="http://schemas.microsoft.com/office/drawing/2014/main" id="{7F3A3112-06E3-0D42-244A-3139E6031F66}"/>
                </a:ext>
              </a:extLst>
            </p:cNvPr>
            <p:cNvSpPr/>
            <p:nvPr/>
          </p:nvSpPr>
          <p:spPr>
            <a:xfrm>
              <a:off x="7781766" y="2758336"/>
              <a:ext cx="1825863" cy="561259"/>
            </a:xfrm>
            <a:prstGeom prst="rect">
              <a:avLst/>
            </a:prstGeom>
            <a:noFill/>
            <a:ln/>
          </p:spPr>
          <p:txBody>
            <a:bodyPr wrap="square"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قد تؤدي المشاركة إلى قرارات توفيقية ضعيفة.</a:t>
              </a:r>
            </a:p>
          </p:txBody>
        </p:sp>
        <p:sp>
          <p:nvSpPr>
            <p:cNvPr id="13" name="Text 29">
              <a:extLst>
                <a:ext uri="{FF2B5EF4-FFF2-40B4-BE49-F238E27FC236}">
                  <a16:creationId xmlns:a16="http://schemas.microsoft.com/office/drawing/2014/main" id="{49EEDFFB-2871-7B28-6A7C-781EAA4C2B89}"/>
                </a:ext>
              </a:extLst>
            </p:cNvPr>
            <p:cNvSpPr/>
            <p:nvPr/>
          </p:nvSpPr>
          <p:spPr>
            <a:xfrm>
              <a:off x="6493329" y="4127299"/>
              <a:ext cx="1825863" cy="1061417"/>
            </a:xfrm>
            <a:prstGeom prst="rect">
              <a:avLst/>
            </a:prstGeom>
            <a:noFill/>
            <a:ln/>
          </p:spPr>
          <p:txBody>
            <a:bodyPr wrap="square"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قد تعطي المشاركة انطباعا بان الرؤساء يشاركون لأنهم لا يستطيعون حل المشكلات أو مواجهتها.</a:t>
              </a:r>
            </a:p>
          </p:txBody>
        </p:sp>
        <p:sp>
          <p:nvSpPr>
            <p:cNvPr id="14" name="Text 29">
              <a:extLst>
                <a:ext uri="{FF2B5EF4-FFF2-40B4-BE49-F238E27FC236}">
                  <a16:creationId xmlns:a16="http://schemas.microsoft.com/office/drawing/2014/main" id="{1C7D0AF0-40BC-6590-8067-4157FD3DA0F9}"/>
                </a:ext>
              </a:extLst>
            </p:cNvPr>
            <p:cNvSpPr/>
            <p:nvPr/>
          </p:nvSpPr>
          <p:spPr>
            <a:xfrm>
              <a:off x="5042772" y="2726244"/>
              <a:ext cx="1825863" cy="559598"/>
            </a:xfrm>
            <a:prstGeom prst="rect">
              <a:avLst/>
            </a:prstGeom>
            <a:noFill/>
            <a:ln/>
          </p:spPr>
          <p:txBody>
            <a:bodyPr wrap="square"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قد تؤدي المشاركة إلى تشجيع </a:t>
              </a:r>
              <a:r>
                <a:rPr kumimoji="0" lang="ar-SA" sz="1400" b="0" i="0" u="none" strike="noStrike" kern="1200" cap="none" spc="0" normalizeH="0" baseline="0" noProof="0" dirty="0" err="1">
                  <a:ln>
                    <a:noFill/>
                  </a:ln>
                  <a:effectLst/>
                  <a:uLnTx/>
                  <a:uFillTx/>
                  <a:latin typeface="Alexandria" pitchFamily="2" charset="-78"/>
                  <a:cs typeface="Alexandria" pitchFamily="2" charset="-78"/>
                </a:rPr>
                <a:t>اللامسؤولية</a:t>
              </a:r>
              <a:r>
                <a:rPr kumimoji="0" lang="ar-SA" sz="1400" b="0" i="0" u="none" strike="noStrike" kern="1200" cap="none" spc="0" normalizeH="0" baseline="0" noProof="0" dirty="0">
                  <a:ln>
                    <a:noFill/>
                  </a:ln>
                  <a:effectLst/>
                  <a:uLnTx/>
                  <a:uFillTx/>
                  <a:latin typeface="Alexandria" pitchFamily="2" charset="-78"/>
                  <a:cs typeface="Alexandria" pitchFamily="2" charset="-78"/>
                </a:rPr>
                <a:t>.</a:t>
              </a:r>
            </a:p>
          </p:txBody>
        </p:sp>
        <p:sp>
          <p:nvSpPr>
            <p:cNvPr id="15" name="Text 29">
              <a:extLst>
                <a:ext uri="{FF2B5EF4-FFF2-40B4-BE49-F238E27FC236}">
                  <a16:creationId xmlns:a16="http://schemas.microsoft.com/office/drawing/2014/main" id="{6B01C17C-24F9-2055-A660-E7C0843E1AD1}"/>
                </a:ext>
              </a:extLst>
            </p:cNvPr>
            <p:cNvSpPr/>
            <p:nvPr/>
          </p:nvSpPr>
          <p:spPr>
            <a:xfrm>
              <a:off x="3765203" y="4139562"/>
              <a:ext cx="1825863" cy="1061417"/>
            </a:xfrm>
            <a:prstGeom prst="rect">
              <a:avLst/>
            </a:prstGeom>
            <a:noFill/>
            <a:ln/>
          </p:spPr>
          <p:txBody>
            <a:bodyPr wrap="square"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يتوقف النجاح في المشاركة على القدرة على إدارة عملية المشاركة وإدارة الاجتماعات.</a:t>
              </a:r>
            </a:p>
          </p:txBody>
        </p:sp>
      </p:grpSp>
    </p:spTree>
    <p:extLst>
      <p:ext uri="{BB962C8B-B14F-4D97-AF65-F5344CB8AC3E}">
        <p14:creationId xmlns:p14="http://schemas.microsoft.com/office/powerpoint/2010/main" val="90992114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F40C025-2BAC-4F73-1128-5C55688A1D0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8A0AFA08-F514-86B0-B2CF-0214B1AF64D6}"/>
              </a:ext>
            </a:extLst>
          </p:cNvPr>
          <p:cNvSpPr txBox="1"/>
          <p:nvPr/>
        </p:nvSpPr>
        <p:spPr>
          <a:xfrm>
            <a:off x="3151165" y="515824"/>
            <a:ext cx="5880298"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الأساليب الفنية في اتخاذ القرارات الجماعية</a:t>
            </a:r>
            <a:endParaRPr lang="ar-EG"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5366792E-0E9C-2823-BF71-6432BD1DBAD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AD4FE1FB-35E1-27EB-C6B9-7FE581FE475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4228EFD0-1CF0-474B-4000-15481B24EBC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6CDF8769-EA27-FC98-300D-29234C2A8BE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F0410518-2D73-2A1E-B4CC-E006D139F6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ound Diagonal Corner Rectangle 17">
            <a:extLst>
              <a:ext uri="{FF2B5EF4-FFF2-40B4-BE49-F238E27FC236}">
                <a16:creationId xmlns:a16="http://schemas.microsoft.com/office/drawing/2014/main" id="{BC58FCF9-121C-87BA-D220-50DC1A238AEA}"/>
              </a:ext>
            </a:extLst>
          </p:cNvPr>
          <p:cNvSpPr/>
          <p:nvPr/>
        </p:nvSpPr>
        <p:spPr>
          <a:xfrm>
            <a:off x="2580564" y="1964301"/>
            <a:ext cx="8409128" cy="621700"/>
          </a:xfrm>
          <a:prstGeom prst="round2DiagRect">
            <a:avLst>
              <a:gd name="adj1" fmla="val 0"/>
              <a:gd name="adj2" fmla="val 0"/>
            </a:avLst>
          </a:prstGeom>
          <a:solidFill>
            <a:srgbClr val="ED7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b="1" dirty="0">
                <a:solidFill>
                  <a:schemeClr val="bg1"/>
                </a:solidFill>
                <a:latin typeface="Alexandria" charset="0"/>
                <a:cs typeface="Alexandria" charset="0"/>
              </a:rPr>
              <a:t>هناك العديد من الأساليب الفنية التي تساعد في اتخاذ القرارات الجماعية، ومن أهمها:</a:t>
            </a:r>
          </a:p>
        </p:txBody>
      </p:sp>
      <p:grpSp>
        <p:nvGrpSpPr>
          <p:cNvPr id="10" name="مجموعة 9">
            <a:extLst>
              <a:ext uri="{FF2B5EF4-FFF2-40B4-BE49-F238E27FC236}">
                <a16:creationId xmlns:a16="http://schemas.microsoft.com/office/drawing/2014/main" id="{ACDB6EAA-2471-3163-35E4-A952013ACDEE}"/>
              </a:ext>
            </a:extLst>
          </p:cNvPr>
          <p:cNvGrpSpPr/>
          <p:nvPr/>
        </p:nvGrpSpPr>
        <p:grpSpPr>
          <a:xfrm>
            <a:off x="1214179" y="3084815"/>
            <a:ext cx="9723507" cy="2267814"/>
            <a:chOff x="3547243" y="2822725"/>
            <a:chExt cx="7882756" cy="2267814"/>
          </a:xfrm>
        </p:grpSpPr>
        <p:grpSp>
          <p:nvGrpSpPr>
            <p:cNvPr id="11" name="مجموعة 10">
              <a:extLst>
                <a:ext uri="{FF2B5EF4-FFF2-40B4-BE49-F238E27FC236}">
                  <a16:creationId xmlns:a16="http://schemas.microsoft.com/office/drawing/2014/main" id="{E6DCE45B-12BE-498F-6054-7A901E8554EE}"/>
                </a:ext>
              </a:extLst>
            </p:cNvPr>
            <p:cNvGrpSpPr/>
            <p:nvPr/>
          </p:nvGrpSpPr>
          <p:grpSpPr>
            <a:xfrm>
              <a:off x="3547243" y="2822725"/>
              <a:ext cx="7882756" cy="2267814"/>
              <a:chOff x="3893854" y="3201502"/>
              <a:chExt cx="9897363" cy="2988252"/>
            </a:xfrm>
            <a:solidFill>
              <a:srgbClr val="203E5F"/>
            </a:solidFill>
          </p:grpSpPr>
          <p:sp>
            <p:nvSpPr>
              <p:cNvPr id="16" name="Free Form 108">
                <a:extLst>
                  <a:ext uri="{FF2B5EF4-FFF2-40B4-BE49-F238E27FC236}">
                    <a16:creationId xmlns:a16="http://schemas.microsoft.com/office/drawing/2014/main" id="{57631ED5-5A6B-FE51-B159-C66B112BFD96}"/>
                  </a:ext>
                </a:extLst>
              </p:cNvPr>
              <p:cNvSpPr/>
              <p:nvPr/>
            </p:nvSpPr>
            <p:spPr>
              <a:xfrm>
                <a:off x="7567370" y="3201502"/>
                <a:ext cx="2616200" cy="2986231"/>
              </a:xfrm>
              <a:custGeom>
                <a:avLst/>
                <a:gdLst/>
                <a:ahLst/>
                <a:cxnLst/>
                <a:rect l="0" t="0" r="0" b="0"/>
                <a:pathLst>
                  <a:path w="749300" h="749300">
                    <a:moveTo>
                      <a:pt x="0" y="374650"/>
                    </a:moveTo>
                    <a:cubicBezTo>
                      <a:pt x="0" y="167722"/>
                      <a:pt x="167722" y="0"/>
                      <a:pt x="374650" y="0"/>
                    </a:cubicBezTo>
                    <a:cubicBezTo>
                      <a:pt x="581577" y="0"/>
                      <a:pt x="749300" y="167722"/>
                      <a:pt x="749300" y="374650"/>
                    </a:cubicBezTo>
                    <a:cubicBezTo>
                      <a:pt x="749300" y="581577"/>
                      <a:pt x="581577" y="749300"/>
                      <a:pt x="374650" y="749300"/>
                    </a:cubicBezTo>
                    <a:cubicBezTo>
                      <a:pt x="167722" y="749300"/>
                      <a:pt x="0" y="581577"/>
                      <a:pt x="0" y="374650"/>
                    </a:cubicBezTo>
                    <a:close/>
                  </a:path>
                </a:pathLst>
              </a:custGeom>
              <a:solidFill>
                <a:srgbClr val="00AEEF"/>
              </a:solidFill>
              <a:ln w="0" cap="flat" cmpd="sng">
                <a:noFill/>
                <a:prstDash val="solid"/>
                <a:miter lim="800000"/>
              </a:ln>
            </p:spPr>
            <p:txBody>
              <a:bodyPr wrap="square" anchor="t">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dirty="0">
                  <a:ln>
                    <a:noFill/>
                  </a:ln>
                  <a:solidFill>
                    <a:schemeClr val="bg1"/>
                  </a:solidFill>
                  <a:effectLst/>
                  <a:uLnTx/>
                  <a:uFillTx/>
                  <a:latin typeface="Alexandria" pitchFamily="2" charset="-78"/>
                  <a:cs typeface="Alexandria" pitchFamily="2" charset="-78"/>
                </a:endParaRPr>
              </a:p>
            </p:txBody>
          </p:sp>
          <p:sp>
            <p:nvSpPr>
              <p:cNvPr id="17" name="Free Form 108">
                <a:extLst>
                  <a:ext uri="{FF2B5EF4-FFF2-40B4-BE49-F238E27FC236}">
                    <a16:creationId xmlns:a16="http://schemas.microsoft.com/office/drawing/2014/main" id="{E1ACD64B-25DA-CC0B-7D2F-58F8A38890A1}"/>
                  </a:ext>
                </a:extLst>
              </p:cNvPr>
              <p:cNvSpPr/>
              <p:nvPr/>
            </p:nvSpPr>
            <p:spPr>
              <a:xfrm>
                <a:off x="11175017" y="3203523"/>
                <a:ext cx="2616200" cy="2986231"/>
              </a:xfrm>
              <a:custGeom>
                <a:avLst/>
                <a:gdLst/>
                <a:ahLst/>
                <a:cxnLst/>
                <a:rect l="0" t="0" r="0" b="0"/>
                <a:pathLst>
                  <a:path w="749300" h="749300">
                    <a:moveTo>
                      <a:pt x="0" y="374650"/>
                    </a:moveTo>
                    <a:cubicBezTo>
                      <a:pt x="0" y="167722"/>
                      <a:pt x="167722" y="0"/>
                      <a:pt x="374650" y="0"/>
                    </a:cubicBezTo>
                    <a:cubicBezTo>
                      <a:pt x="581577" y="0"/>
                      <a:pt x="749300" y="167722"/>
                      <a:pt x="749300" y="374650"/>
                    </a:cubicBezTo>
                    <a:cubicBezTo>
                      <a:pt x="749300" y="581577"/>
                      <a:pt x="581577" y="749300"/>
                      <a:pt x="374650" y="749300"/>
                    </a:cubicBezTo>
                    <a:cubicBezTo>
                      <a:pt x="167722" y="749300"/>
                      <a:pt x="0" y="581577"/>
                      <a:pt x="0" y="374650"/>
                    </a:cubicBezTo>
                    <a:close/>
                  </a:path>
                </a:pathLst>
              </a:custGeom>
              <a:grpFill/>
              <a:ln w="0" cap="flat" cmpd="sng">
                <a:noFill/>
                <a:prstDash val="solid"/>
                <a:miter lim="800000"/>
              </a:ln>
            </p:spPr>
            <p:txBody>
              <a:bodyPr wrap="square" anchor="t">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dirty="0">
                  <a:ln>
                    <a:noFill/>
                  </a:ln>
                  <a:solidFill>
                    <a:schemeClr val="bg1"/>
                  </a:solidFill>
                  <a:effectLst/>
                  <a:uLnTx/>
                  <a:uFillTx/>
                  <a:latin typeface="Alexandria" pitchFamily="2" charset="-78"/>
                  <a:cs typeface="Alexandria" pitchFamily="2" charset="-78"/>
                </a:endParaRPr>
              </a:p>
            </p:txBody>
          </p:sp>
          <p:sp>
            <p:nvSpPr>
              <p:cNvPr id="19" name="Free Form 108">
                <a:extLst>
                  <a:ext uri="{FF2B5EF4-FFF2-40B4-BE49-F238E27FC236}">
                    <a16:creationId xmlns:a16="http://schemas.microsoft.com/office/drawing/2014/main" id="{A45FA3C5-F135-C0DF-4774-C752F8F55671}"/>
                  </a:ext>
                </a:extLst>
              </p:cNvPr>
              <p:cNvSpPr/>
              <p:nvPr/>
            </p:nvSpPr>
            <p:spPr>
              <a:xfrm>
                <a:off x="3893854" y="3203523"/>
                <a:ext cx="2616200" cy="2986231"/>
              </a:xfrm>
              <a:custGeom>
                <a:avLst/>
                <a:gdLst/>
                <a:ahLst/>
                <a:cxnLst/>
                <a:rect l="0" t="0" r="0" b="0"/>
                <a:pathLst>
                  <a:path w="749300" h="749300">
                    <a:moveTo>
                      <a:pt x="0" y="374650"/>
                    </a:moveTo>
                    <a:cubicBezTo>
                      <a:pt x="0" y="167722"/>
                      <a:pt x="167722" y="0"/>
                      <a:pt x="374650" y="0"/>
                    </a:cubicBezTo>
                    <a:cubicBezTo>
                      <a:pt x="581577" y="0"/>
                      <a:pt x="749300" y="167722"/>
                      <a:pt x="749300" y="374650"/>
                    </a:cubicBezTo>
                    <a:cubicBezTo>
                      <a:pt x="749300" y="581577"/>
                      <a:pt x="581577" y="749300"/>
                      <a:pt x="374650" y="749300"/>
                    </a:cubicBezTo>
                    <a:cubicBezTo>
                      <a:pt x="167722" y="749300"/>
                      <a:pt x="0" y="581577"/>
                      <a:pt x="0" y="374650"/>
                    </a:cubicBezTo>
                    <a:close/>
                  </a:path>
                </a:pathLst>
              </a:custGeom>
              <a:grpFill/>
              <a:ln w="0" cap="flat" cmpd="sng">
                <a:noFill/>
                <a:prstDash val="solid"/>
                <a:miter lim="800000"/>
              </a:ln>
            </p:spPr>
            <p:txBody>
              <a:bodyPr wrap="square" anchor="t">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dirty="0">
                  <a:ln>
                    <a:noFill/>
                  </a:ln>
                  <a:solidFill>
                    <a:schemeClr val="bg1"/>
                  </a:solidFill>
                  <a:effectLst/>
                  <a:uLnTx/>
                  <a:uFillTx/>
                  <a:latin typeface="Alexandria" pitchFamily="2" charset="-78"/>
                  <a:cs typeface="Alexandria" pitchFamily="2" charset="-78"/>
                </a:endParaRPr>
              </a:p>
            </p:txBody>
          </p:sp>
        </p:grpSp>
        <p:sp>
          <p:nvSpPr>
            <p:cNvPr id="12" name="TextBox 118">
              <a:extLst>
                <a:ext uri="{FF2B5EF4-FFF2-40B4-BE49-F238E27FC236}">
                  <a16:creationId xmlns:a16="http://schemas.microsoft.com/office/drawing/2014/main" id="{0C20F369-EC02-23DD-3763-C753AAF9483E}"/>
                </a:ext>
              </a:extLst>
            </p:cNvPr>
            <p:cNvSpPr txBox="1"/>
            <p:nvPr/>
          </p:nvSpPr>
          <p:spPr>
            <a:xfrm>
              <a:off x="3765916" y="3724765"/>
              <a:ext cx="1646325" cy="476432"/>
            </a:xfrm>
            <a:prstGeom prst="rect">
              <a:avLst/>
            </a:prstGeom>
            <a:solidFill>
              <a:srgbClr val="203E5F"/>
            </a:solidFill>
            <a:ln>
              <a:noFill/>
            </a:ln>
          </p:spPr>
          <p:txBody>
            <a:bodyPr wrap="square" lIns="0" tIns="0" rIns="0" bIns="0" anchor="t"/>
            <a:lstStyle/>
            <a:p>
              <a:pPr lvl="0" algn="ctr"/>
              <a:r>
                <a:rPr lang="ar-SA" sz="1600" dirty="0">
                  <a:solidFill>
                    <a:schemeClr val="bg1"/>
                  </a:solidFill>
                  <a:latin typeface="Alexandria" charset="0"/>
                  <a:cs typeface="Alexandria" charset="0"/>
                </a:rPr>
                <a:t>أسلوب الجماعة الصورية</a:t>
              </a:r>
              <a:endParaRPr lang="ar-SA" sz="1600" dirty="0">
                <a:solidFill>
                  <a:schemeClr val="bg1"/>
                </a:solidFill>
                <a:latin typeface="Alexandria" pitchFamily="2" charset="-78"/>
                <a:cs typeface="Alexandria" pitchFamily="2" charset="-78"/>
              </a:endParaRPr>
            </a:p>
          </p:txBody>
        </p:sp>
        <p:sp>
          <p:nvSpPr>
            <p:cNvPr id="14" name="TextBox 118">
              <a:extLst>
                <a:ext uri="{FF2B5EF4-FFF2-40B4-BE49-F238E27FC236}">
                  <a16:creationId xmlns:a16="http://schemas.microsoft.com/office/drawing/2014/main" id="{C7306E46-BB9E-1F0C-DCE1-78CD6B860BDD}"/>
                </a:ext>
              </a:extLst>
            </p:cNvPr>
            <p:cNvSpPr txBox="1"/>
            <p:nvPr/>
          </p:nvSpPr>
          <p:spPr>
            <a:xfrm>
              <a:off x="6691688" y="3724765"/>
              <a:ext cx="1646325" cy="476432"/>
            </a:xfrm>
            <a:prstGeom prst="rect">
              <a:avLst/>
            </a:prstGeom>
            <a:solidFill>
              <a:srgbClr val="00AEEF"/>
            </a:solidFill>
            <a:ln>
              <a:noFill/>
            </a:ln>
          </p:spPr>
          <p:txBody>
            <a:bodyPr wrap="square" lIns="0" tIns="0" rIns="0" bIns="0" anchor="t"/>
            <a:lstStyle/>
            <a:p>
              <a:pPr lvl="0" algn="ctr"/>
              <a:r>
                <a:rPr lang="ar-SA" sz="1600" dirty="0">
                  <a:solidFill>
                    <a:schemeClr val="bg1"/>
                  </a:solidFill>
                  <a:latin typeface="Alexandria" charset="0"/>
                  <a:cs typeface="Alexandria" charset="0"/>
                </a:rPr>
                <a:t>أسلوب دلفي</a:t>
              </a:r>
              <a:endParaRPr lang="ar-SA" sz="1600" dirty="0">
                <a:solidFill>
                  <a:schemeClr val="bg1"/>
                </a:solidFill>
                <a:latin typeface="Alexandria" pitchFamily="2" charset="-78"/>
                <a:cs typeface="Alexandria" pitchFamily="2" charset="-78"/>
              </a:endParaRPr>
            </a:p>
          </p:txBody>
        </p:sp>
        <p:sp>
          <p:nvSpPr>
            <p:cNvPr id="15" name="TextBox 118">
              <a:extLst>
                <a:ext uri="{FF2B5EF4-FFF2-40B4-BE49-F238E27FC236}">
                  <a16:creationId xmlns:a16="http://schemas.microsoft.com/office/drawing/2014/main" id="{FE11A085-FB6B-7B16-F7AA-101DB130BADF}"/>
                </a:ext>
              </a:extLst>
            </p:cNvPr>
            <p:cNvSpPr txBox="1"/>
            <p:nvPr/>
          </p:nvSpPr>
          <p:spPr>
            <a:xfrm>
              <a:off x="9631103" y="3724765"/>
              <a:ext cx="1646325" cy="476432"/>
            </a:xfrm>
            <a:prstGeom prst="rect">
              <a:avLst/>
            </a:prstGeom>
            <a:solidFill>
              <a:srgbClr val="203E5F"/>
            </a:solidFill>
            <a:ln>
              <a:noFill/>
            </a:ln>
          </p:spPr>
          <p:txBody>
            <a:bodyPr wrap="square" lIns="0" tIns="0" rIns="0" bIns="0" anchor="t"/>
            <a:lstStyle/>
            <a:p>
              <a:pPr lvl="0" algn="ctr"/>
              <a:r>
                <a:rPr lang="ar-SA" sz="1600" dirty="0">
                  <a:solidFill>
                    <a:schemeClr val="bg1"/>
                  </a:solidFill>
                  <a:latin typeface="Alexandria" charset="0"/>
                  <a:cs typeface="Alexandria" charset="0"/>
                </a:rPr>
                <a:t>العصف الذهني</a:t>
              </a:r>
              <a:endParaRPr lang="ar-SA" sz="1600" dirty="0">
                <a:solidFill>
                  <a:schemeClr val="bg1"/>
                </a:solidFill>
                <a:latin typeface="Alexandria" pitchFamily="2" charset="-78"/>
                <a:cs typeface="Alexandria" pitchFamily="2" charset="-78"/>
              </a:endParaRPr>
            </a:p>
          </p:txBody>
        </p:sp>
      </p:grpSp>
    </p:spTree>
    <p:extLst>
      <p:ext uri="{BB962C8B-B14F-4D97-AF65-F5344CB8AC3E}">
        <p14:creationId xmlns:p14="http://schemas.microsoft.com/office/powerpoint/2010/main" val="334968813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F40C025-2BAC-4F73-1128-5C55688A1D0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8A0AFA08-F514-86B0-B2CF-0214B1AF64D6}"/>
              </a:ext>
            </a:extLst>
          </p:cNvPr>
          <p:cNvSpPr txBox="1"/>
          <p:nvPr/>
        </p:nvSpPr>
        <p:spPr>
          <a:xfrm>
            <a:off x="3151165" y="515824"/>
            <a:ext cx="5880298"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الأساليب الفنية في اتخاذ القرارات الجماعية</a:t>
            </a:r>
            <a:endParaRPr lang="ar-EG"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5366792E-0E9C-2823-BF71-6432BD1DBAD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AD4FE1FB-35E1-27EB-C6B9-7FE581FE475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4228EFD0-1CF0-474B-4000-15481B24EBC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6CDF8769-EA27-FC98-300D-29234C2A8BE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F0410518-2D73-2A1E-B4CC-E006D139F6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543583DF-CB8B-F542-B1B6-7868637059F5}"/>
              </a:ext>
            </a:extLst>
          </p:cNvPr>
          <p:cNvSpPr txBox="1"/>
          <p:nvPr/>
        </p:nvSpPr>
        <p:spPr>
          <a:xfrm>
            <a:off x="846405" y="2509376"/>
            <a:ext cx="10367504" cy="1528047"/>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ويقوم المشتركون في العصف الذهني بإطلاق العديد من الأفكار وبسرعة حتى تأتي الفكرة التي تصيب الهدف وتحل المشكلة، ويستغرق هذا الأسلوب فترة قصيرة نسبتها بين نصف ساعة وساعتين تقريبا.</a:t>
            </a:r>
          </a:p>
          <a:p>
            <a:pPr algn="justLow">
              <a:lnSpc>
                <a:spcPct val="150000"/>
              </a:lnSpc>
            </a:pPr>
            <a:endParaRPr lang="ar-SA" sz="1600" kern="0" dirty="0">
              <a:solidFill>
                <a:prstClr val="black"/>
              </a:solidFill>
              <a:latin typeface="Alexandria" charset="0"/>
              <a:cs typeface="Alexandria" charset="0"/>
            </a:endParaRPr>
          </a:p>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وفيما يلي نورد خطوات مقترحة لتطبيق هذه الطريقة:</a:t>
            </a:r>
            <a:r>
              <a:rPr lang="ar-SA" sz="1600" kern="0" dirty="0">
                <a:solidFill>
                  <a:prstClr val="black"/>
                </a:solidFill>
                <a:latin typeface="Alexandria" charset="0"/>
                <a:cs typeface="Alexandria" charset="0"/>
              </a:rPr>
              <a:t>    </a:t>
            </a: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p:txBody>
      </p:sp>
      <p:sp>
        <p:nvSpPr>
          <p:cNvPr id="13" name="Round Diagonal Corner Rectangle 17">
            <a:extLst>
              <a:ext uri="{FF2B5EF4-FFF2-40B4-BE49-F238E27FC236}">
                <a16:creationId xmlns:a16="http://schemas.microsoft.com/office/drawing/2014/main" id="{BC58FCF9-121C-87BA-D220-50DC1A238AEA}"/>
              </a:ext>
            </a:extLst>
          </p:cNvPr>
          <p:cNvSpPr/>
          <p:nvPr/>
        </p:nvSpPr>
        <p:spPr>
          <a:xfrm>
            <a:off x="7178723" y="1964301"/>
            <a:ext cx="381096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العصف الذهني </a:t>
            </a:r>
            <a:r>
              <a:rPr lang="en-US" sz="1600" dirty="0">
                <a:solidFill>
                  <a:schemeClr val="bg1"/>
                </a:solidFill>
                <a:latin typeface="Alexandria" charset="0"/>
                <a:cs typeface="Alexandria" charset="0"/>
              </a:rPr>
              <a:t>BRAINSTORMING</a:t>
            </a:r>
            <a:endParaRPr lang="ar-SA" sz="1600" dirty="0">
              <a:solidFill>
                <a:schemeClr val="bg1"/>
              </a:solidFill>
              <a:latin typeface="Alexandria" charset="0"/>
              <a:cs typeface="Alexandria" charset="0"/>
            </a:endParaRPr>
          </a:p>
        </p:txBody>
      </p:sp>
      <p:grpSp>
        <p:nvGrpSpPr>
          <p:cNvPr id="20" name="مجموعة 19">
            <a:extLst>
              <a:ext uri="{FF2B5EF4-FFF2-40B4-BE49-F238E27FC236}">
                <a16:creationId xmlns:a16="http://schemas.microsoft.com/office/drawing/2014/main" id="{5921B58F-7BA4-D07B-8D35-869296413842}"/>
              </a:ext>
            </a:extLst>
          </p:cNvPr>
          <p:cNvGrpSpPr/>
          <p:nvPr/>
        </p:nvGrpSpPr>
        <p:grpSpPr>
          <a:xfrm>
            <a:off x="7749216" y="4705418"/>
            <a:ext cx="3030817" cy="1071019"/>
            <a:chOff x="1016024" y="0"/>
            <a:chExt cx="4016623" cy="1071019"/>
          </a:xfrm>
        </p:grpSpPr>
        <p:sp>
          <p:nvSpPr>
            <p:cNvPr id="27" name="مستطيل: زوايا مستديرة 26">
              <a:extLst>
                <a:ext uri="{FF2B5EF4-FFF2-40B4-BE49-F238E27FC236}">
                  <a16:creationId xmlns:a16="http://schemas.microsoft.com/office/drawing/2014/main" id="{2EB7C5F4-95EE-83B4-A825-FE9EB912151A}"/>
                </a:ext>
              </a:extLst>
            </p:cNvPr>
            <p:cNvSpPr/>
            <p:nvPr/>
          </p:nvSpPr>
          <p:spPr>
            <a:xfrm>
              <a:off x="1016024" y="0"/>
              <a:ext cx="4016623" cy="1071019"/>
            </a:xfrm>
            <a:prstGeom prst="roundRect">
              <a:avLst>
                <a:gd name="adj" fmla="val 10000"/>
              </a:avLst>
            </a:prstGeom>
          </p:spPr>
          <p:style>
            <a:lnRef idx="3">
              <a:schemeClr val="lt1">
                <a:hueOff val="0"/>
                <a:satOff val="0"/>
                <a:lumOff val="0"/>
                <a:alphaOff val="0"/>
              </a:schemeClr>
            </a:lnRef>
            <a:fillRef idx="1">
              <a:schemeClr val="accent2">
                <a:hueOff val="0"/>
                <a:satOff val="0"/>
                <a:lumOff val="0"/>
                <a:alphaOff val="0"/>
              </a:schemeClr>
            </a:fillRef>
            <a:effectRef idx="1">
              <a:schemeClr val="accent2">
                <a:hueOff val="0"/>
                <a:satOff val="0"/>
                <a:lumOff val="0"/>
                <a:alphaOff val="0"/>
              </a:schemeClr>
            </a:effectRef>
            <a:fontRef idx="minor">
              <a:schemeClr val="lt1"/>
            </a:fontRef>
          </p:style>
          <p:txBody>
            <a:bodyPr/>
            <a:lstStyle/>
            <a:p>
              <a:endParaRPr lang="ar-SA" sz="1600"/>
            </a:p>
          </p:txBody>
        </p:sp>
        <p:sp>
          <p:nvSpPr>
            <p:cNvPr id="28" name="مستطيل: زوايا مستديرة 4">
              <a:extLst>
                <a:ext uri="{FF2B5EF4-FFF2-40B4-BE49-F238E27FC236}">
                  <a16:creationId xmlns:a16="http://schemas.microsoft.com/office/drawing/2014/main" id="{1ADE41AA-6EA5-CC8B-61F6-73636794F6F8}"/>
                </a:ext>
              </a:extLst>
            </p:cNvPr>
            <p:cNvSpPr txBox="1"/>
            <p:nvPr/>
          </p:nvSpPr>
          <p:spPr>
            <a:xfrm>
              <a:off x="1047393" y="31369"/>
              <a:ext cx="3953885" cy="1008281"/>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SA" sz="1600" b="0" kern="1200" dirty="0">
                  <a:latin typeface="Alexandria" pitchFamily="2" charset="-78"/>
                  <a:cs typeface="Alexandria" pitchFamily="2" charset="-78"/>
                </a:rPr>
                <a:t>الحصول على بدائل</a:t>
              </a:r>
            </a:p>
            <a:p>
              <a:pPr marL="0" lvl="0" indent="0" algn="ctr" defTabSz="889000" rtl="1">
                <a:lnSpc>
                  <a:spcPct val="90000"/>
                </a:lnSpc>
                <a:spcBef>
                  <a:spcPct val="0"/>
                </a:spcBef>
                <a:spcAft>
                  <a:spcPct val="35000"/>
                </a:spcAft>
                <a:buNone/>
              </a:pPr>
              <a:r>
                <a:rPr lang="ar-SA" sz="1600" b="0" kern="1200" dirty="0">
                  <a:latin typeface="Alexandria" pitchFamily="2" charset="-78"/>
                  <a:cs typeface="Alexandria" pitchFamily="2" charset="-78"/>
                </a:rPr>
                <a:t> (15) دقيقة</a:t>
              </a:r>
              <a:endParaRPr lang="en-US" sz="1600" b="0" kern="1200" dirty="0">
                <a:latin typeface="Alexandria" pitchFamily="2" charset="-78"/>
                <a:cs typeface="Alexandria" pitchFamily="2" charset="-78"/>
              </a:endParaRPr>
            </a:p>
          </p:txBody>
        </p:sp>
      </p:grpSp>
      <p:grpSp>
        <p:nvGrpSpPr>
          <p:cNvPr id="21" name="مجموعة 20">
            <a:extLst>
              <a:ext uri="{FF2B5EF4-FFF2-40B4-BE49-F238E27FC236}">
                <a16:creationId xmlns:a16="http://schemas.microsoft.com/office/drawing/2014/main" id="{BDA02808-2112-AC25-3148-4EA8260ABC45}"/>
              </a:ext>
            </a:extLst>
          </p:cNvPr>
          <p:cNvGrpSpPr/>
          <p:nvPr/>
        </p:nvGrpSpPr>
        <p:grpSpPr>
          <a:xfrm>
            <a:off x="4404827" y="4688229"/>
            <a:ext cx="3030817" cy="1071019"/>
            <a:chOff x="1016024" y="1402965"/>
            <a:chExt cx="4016623" cy="1071019"/>
          </a:xfrm>
        </p:grpSpPr>
        <p:sp>
          <p:nvSpPr>
            <p:cNvPr id="25" name="مستطيل: زوايا مستديرة 24">
              <a:extLst>
                <a:ext uri="{FF2B5EF4-FFF2-40B4-BE49-F238E27FC236}">
                  <a16:creationId xmlns:a16="http://schemas.microsoft.com/office/drawing/2014/main" id="{2CE5DB66-D1AF-7772-A1D1-D56587F08D55}"/>
                </a:ext>
              </a:extLst>
            </p:cNvPr>
            <p:cNvSpPr/>
            <p:nvPr/>
          </p:nvSpPr>
          <p:spPr>
            <a:xfrm>
              <a:off x="1016024" y="1402965"/>
              <a:ext cx="4016623" cy="1071019"/>
            </a:xfrm>
            <a:prstGeom prst="roundRect">
              <a:avLst>
                <a:gd name="adj" fmla="val 10000"/>
              </a:avLst>
            </a:prstGeom>
            <a:solidFill>
              <a:srgbClr val="00AEEF"/>
            </a:solidFill>
          </p:spPr>
          <p:style>
            <a:lnRef idx="3">
              <a:schemeClr val="lt1">
                <a:hueOff val="0"/>
                <a:satOff val="0"/>
                <a:lumOff val="0"/>
                <a:alphaOff val="0"/>
              </a:schemeClr>
            </a:lnRef>
            <a:fillRef idx="1">
              <a:scrgbClr r="0" g="0" b="0"/>
            </a:fillRef>
            <a:effectRef idx="1">
              <a:schemeClr val="accent3">
                <a:hueOff val="0"/>
                <a:satOff val="0"/>
                <a:lumOff val="0"/>
                <a:alphaOff val="0"/>
              </a:schemeClr>
            </a:effectRef>
            <a:fontRef idx="minor">
              <a:schemeClr val="lt1"/>
            </a:fontRef>
          </p:style>
          <p:txBody>
            <a:bodyPr/>
            <a:lstStyle/>
            <a:p>
              <a:endParaRPr lang="ar-SA" sz="1600"/>
            </a:p>
          </p:txBody>
        </p:sp>
        <p:sp>
          <p:nvSpPr>
            <p:cNvPr id="26" name="مستطيل: زوايا مستديرة 6">
              <a:extLst>
                <a:ext uri="{FF2B5EF4-FFF2-40B4-BE49-F238E27FC236}">
                  <a16:creationId xmlns:a16="http://schemas.microsoft.com/office/drawing/2014/main" id="{EBACEE45-1D5A-8B85-17C2-0CCF2F223114}"/>
                </a:ext>
              </a:extLst>
            </p:cNvPr>
            <p:cNvSpPr txBox="1"/>
            <p:nvPr/>
          </p:nvSpPr>
          <p:spPr>
            <a:xfrm>
              <a:off x="1047393" y="1434334"/>
              <a:ext cx="3953885" cy="1008281"/>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SA" sz="1600" b="0" kern="1200" dirty="0">
                  <a:latin typeface="Alexandria" pitchFamily="2" charset="-78"/>
                  <a:ea typeface="+mn-ea"/>
                  <a:cs typeface="Alexandria" pitchFamily="2" charset="-78"/>
                </a:rPr>
                <a:t>تنقية بدائل الحل </a:t>
              </a:r>
            </a:p>
            <a:p>
              <a:pPr marL="0" lvl="0" indent="0" algn="ctr" defTabSz="889000" rtl="1">
                <a:lnSpc>
                  <a:spcPct val="90000"/>
                </a:lnSpc>
                <a:spcBef>
                  <a:spcPct val="0"/>
                </a:spcBef>
                <a:spcAft>
                  <a:spcPct val="35000"/>
                </a:spcAft>
                <a:buNone/>
              </a:pPr>
              <a:r>
                <a:rPr lang="ar-SA" sz="1600" b="0" kern="1200" dirty="0">
                  <a:latin typeface="Alexandria" pitchFamily="2" charset="-78"/>
                  <a:ea typeface="+mn-ea"/>
                  <a:cs typeface="Alexandria" pitchFamily="2" charset="-78"/>
                </a:rPr>
                <a:t>(45) دقيقة</a:t>
              </a:r>
              <a:endParaRPr lang="en-US" sz="1600" b="0" kern="1200" dirty="0">
                <a:latin typeface="Alexandria" pitchFamily="2" charset="-78"/>
                <a:ea typeface="+mn-ea"/>
                <a:cs typeface="Alexandria" pitchFamily="2" charset="-78"/>
              </a:endParaRPr>
            </a:p>
          </p:txBody>
        </p:sp>
      </p:grpSp>
      <p:grpSp>
        <p:nvGrpSpPr>
          <p:cNvPr id="22" name="مجموعة 21">
            <a:extLst>
              <a:ext uri="{FF2B5EF4-FFF2-40B4-BE49-F238E27FC236}">
                <a16:creationId xmlns:a16="http://schemas.microsoft.com/office/drawing/2014/main" id="{CED51F2A-5A40-ED3E-D6A2-A87E1383084B}"/>
              </a:ext>
            </a:extLst>
          </p:cNvPr>
          <p:cNvGrpSpPr/>
          <p:nvPr/>
        </p:nvGrpSpPr>
        <p:grpSpPr>
          <a:xfrm>
            <a:off x="1085630" y="4686225"/>
            <a:ext cx="3030817" cy="1071019"/>
            <a:chOff x="1016024" y="2790111"/>
            <a:chExt cx="4016623" cy="1071019"/>
          </a:xfrm>
        </p:grpSpPr>
        <p:sp>
          <p:nvSpPr>
            <p:cNvPr id="23" name="مستطيل: زوايا مستديرة 22">
              <a:extLst>
                <a:ext uri="{FF2B5EF4-FFF2-40B4-BE49-F238E27FC236}">
                  <a16:creationId xmlns:a16="http://schemas.microsoft.com/office/drawing/2014/main" id="{0BB3A07B-7570-4803-E0AB-A8B3D6A50E96}"/>
                </a:ext>
              </a:extLst>
            </p:cNvPr>
            <p:cNvSpPr/>
            <p:nvPr/>
          </p:nvSpPr>
          <p:spPr>
            <a:xfrm>
              <a:off x="1016024" y="2790111"/>
              <a:ext cx="4016623" cy="1071019"/>
            </a:xfrm>
            <a:prstGeom prst="roundRect">
              <a:avLst>
                <a:gd name="adj" fmla="val 10000"/>
              </a:avLst>
            </a:prstGeom>
          </p:spPr>
          <p:style>
            <a:lnRef idx="3">
              <a:schemeClr val="lt1">
                <a:hueOff val="0"/>
                <a:satOff val="0"/>
                <a:lumOff val="0"/>
                <a:alphaOff val="0"/>
              </a:schemeClr>
            </a:lnRef>
            <a:fillRef idx="1">
              <a:schemeClr val="accent4">
                <a:hueOff val="0"/>
                <a:satOff val="0"/>
                <a:lumOff val="0"/>
                <a:alphaOff val="0"/>
              </a:schemeClr>
            </a:fillRef>
            <a:effectRef idx="1">
              <a:schemeClr val="accent4">
                <a:hueOff val="0"/>
                <a:satOff val="0"/>
                <a:lumOff val="0"/>
                <a:alphaOff val="0"/>
              </a:schemeClr>
            </a:effectRef>
            <a:fontRef idx="minor">
              <a:schemeClr val="lt1"/>
            </a:fontRef>
          </p:style>
          <p:txBody>
            <a:bodyPr/>
            <a:lstStyle/>
            <a:p>
              <a:endParaRPr lang="ar-SA" sz="1600"/>
            </a:p>
          </p:txBody>
        </p:sp>
        <p:sp>
          <p:nvSpPr>
            <p:cNvPr id="24" name="مستطيل: زوايا مستديرة 8">
              <a:extLst>
                <a:ext uri="{FF2B5EF4-FFF2-40B4-BE49-F238E27FC236}">
                  <a16:creationId xmlns:a16="http://schemas.microsoft.com/office/drawing/2014/main" id="{225E4D58-AEA6-726E-734B-813132186C5A}"/>
                </a:ext>
              </a:extLst>
            </p:cNvPr>
            <p:cNvSpPr txBox="1"/>
            <p:nvPr/>
          </p:nvSpPr>
          <p:spPr>
            <a:xfrm>
              <a:off x="1047393" y="2821480"/>
              <a:ext cx="3953885" cy="1008281"/>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SA" sz="1600" b="0" kern="1200" dirty="0">
                  <a:latin typeface="Alexandria" pitchFamily="2" charset="-78"/>
                  <a:ea typeface="+mn-ea"/>
                  <a:cs typeface="Alexandria" pitchFamily="2" charset="-78"/>
                </a:rPr>
                <a:t>اختيار وتحديد خطة العمل</a:t>
              </a:r>
            </a:p>
            <a:p>
              <a:pPr marL="0" lvl="0" indent="0" algn="ctr" defTabSz="889000" rtl="1">
                <a:lnSpc>
                  <a:spcPct val="90000"/>
                </a:lnSpc>
                <a:spcBef>
                  <a:spcPct val="0"/>
                </a:spcBef>
                <a:spcAft>
                  <a:spcPct val="35000"/>
                </a:spcAft>
                <a:buNone/>
              </a:pPr>
              <a:r>
                <a:rPr lang="ar-SA" sz="1600" b="0" kern="1200" dirty="0">
                  <a:latin typeface="Alexandria" pitchFamily="2" charset="-78"/>
                  <a:ea typeface="+mn-ea"/>
                  <a:cs typeface="Alexandria" pitchFamily="2" charset="-78"/>
                </a:rPr>
                <a:t>(45) دقيقة</a:t>
              </a:r>
              <a:endParaRPr lang="en-US" sz="1600" b="0" kern="1200" dirty="0">
                <a:latin typeface="Alexandria" pitchFamily="2" charset="-78"/>
                <a:ea typeface="+mn-ea"/>
                <a:cs typeface="Alexandria" pitchFamily="2" charset="-78"/>
              </a:endParaRPr>
            </a:p>
          </p:txBody>
        </p:sp>
      </p:grpSp>
    </p:spTree>
    <p:extLst>
      <p:ext uri="{BB962C8B-B14F-4D97-AF65-F5344CB8AC3E}">
        <p14:creationId xmlns:p14="http://schemas.microsoft.com/office/powerpoint/2010/main" val="172668634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F40C025-2BAC-4F73-1128-5C55688A1D0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8A0AFA08-F514-86B0-B2CF-0214B1AF64D6}"/>
              </a:ext>
            </a:extLst>
          </p:cNvPr>
          <p:cNvSpPr txBox="1"/>
          <p:nvPr/>
        </p:nvSpPr>
        <p:spPr>
          <a:xfrm>
            <a:off x="3151165" y="515824"/>
            <a:ext cx="5880298"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الأساليب الفنية في اتخاذ القرارات الجماعية</a:t>
            </a:r>
            <a:endParaRPr lang="ar-EG"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5366792E-0E9C-2823-BF71-6432BD1DBAD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AD4FE1FB-35E1-27EB-C6B9-7FE581FE475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4228EFD0-1CF0-474B-4000-15481B24EBC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6CDF8769-EA27-FC98-300D-29234C2A8BE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F0410518-2D73-2A1E-B4CC-E006D139F6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543583DF-CB8B-F542-B1B6-7868637059F5}"/>
              </a:ext>
            </a:extLst>
          </p:cNvPr>
          <p:cNvSpPr txBox="1"/>
          <p:nvPr/>
        </p:nvSpPr>
        <p:spPr>
          <a:xfrm>
            <a:off x="846405" y="2509376"/>
            <a:ext cx="10367504" cy="789383"/>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تعتمد هذه الطريقة على تحديد البدائل ومناقشتها غيابيا في اجتماع أعضاءه غير موجودين وجها لوجه، وتمر هذه الطريقة بالخطوات التالية:</a:t>
            </a:r>
          </a:p>
        </p:txBody>
      </p:sp>
      <p:sp>
        <p:nvSpPr>
          <p:cNvPr id="13" name="Round Diagonal Corner Rectangle 17">
            <a:extLst>
              <a:ext uri="{FF2B5EF4-FFF2-40B4-BE49-F238E27FC236}">
                <a16:creationId xmlns:a16="http://schemas.microsoft.com/office/drawing/2014/main" id="{BC58FCF9-121C-87BA-D220-50DC1A238AEA}"/>
              </a:ext>
            </a:extLst>
          </p:cNvPr>
          <p:cNvSpPr/>
          <p:nvPr/>
        </p:nvSpPr>
        <p:spPr>
          <a:xfrm>
            <a:off x="8338781" y="1964301"/>
            <a:ext cx="2650909"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أسلوب دلفي </a:t>
            </a:r>
            <a:r>
              <a:rPr lang="en-US" sz="1600" dirty="0">
                <a:solidFill>
                  <a:schemeClr val="bg1"/>
                </a:solidFill>
                <a:latin typeface="Alexandria" charset="0"/>
                <a:cs typeface="Alexandria" charset="0"/>
              </a:rPr>
              <a:t>DELPHI</a:t>
            </a:r>
            <a:endParaRPr lang="ar-SA" sz="1600" dirty="0">
              <a:solidFill>
                <a:schemeClr val="bg1"/>
              </a:solidFill>
              <a:latin typeface="Alexandria" charset="0"/>
              <a:cs typeface="Alexandria" charset="0"/>
            </a:endParaRPr>
          </a:p>
        </p:txBody>
      </p:sp>
      <p:grpSp>
        <p:nvGrpSpPr>
          <p:cNvPr id="20" name="مجموعة 19">
            <a:extLst>
              <a:ext uri="{FF2B5EF4-FFF2-40B4-BE49-F238E27FC236}">
                <a16:creationId xmlns:a16="http://schemas.microsoft.com/office/drawing/2014/main" id="{5921B58F-7BA4-D07B-8D35-869296413842}"/>
              </a:ext>
            </a:extLst>
          </p:cNvPr>
          <p:cNvGrpSpPr/>
          <p:nvPr/>
        </p:nvGrpSpPr>
        <p:grpSpPr>
          <a:xfrm>
            <a:off x="7950731" y="3403807"/>
            <a:ext cx="3030817" cy="1228948"/>
            <a:chOff x="1016024" y="0"/>
            <a:chExt cx="4016623" cy="1071019"/>
          </a:xfrm>
        </p:grpSpPr>
        <p:sp>
          <p:nvSpPr>
            <p:cNvPr id="27" name="مستطيل: زوايا مستديرة 26">
              <a:extLst>
                <a:ext uri="{FF2B5EF4-FFF2-40B4-BE49-F238E27FC236}">
                  <a16:creationId xmlns:a16="http://schemas.microsoft.com/office/drawing/2014/main" id="{2EB7C5F4-95EE-83B4-A825-FE9EB912151A}"/>
                </a:ext>
              </a:extLst>
            </p:cNvPr>
            <p:cNvSpPr/>
            <p:nvPr/>
          </p:nvSpPr>
          <p:spPr>
            <a:xfrm>
              <a:off x="1016024" y="0"/>
              <a:ext cx="4016623" cy="1071019"/>
            </a:xfrm>
            <a:prstGeom prst="roundRect">
              <a:avLst>
                <a:gd name="adj" fmla="val 10000"/>
              </a:avLst>
            </a:prstGeom>
          </p:spPr>
          <p:style>
            <a:lnRef idx="3">
              <a:schemeClr val="lt1">
                <a:hueOff val="0"/>
                <a:satOff val="0"/>
                <a:lumOff val="0"/>
                <a:alphaOff val="0"/>
              </a:schemeClr>
            </a:lnRef>
            <a:fillRef idx="1">
              <a:schemeClr val="accent2">
                <a:hueOff val="0"/>
                <a:satOff val="0"/>
                <a:lumOff val="0"/>
                <a:alphaOff val="0"/>
              </a:schemeClr>
            </a:fillRef>
            <a:effectRef idx="1">
              <a:schemeClr val="accent2">
                <a:hueOff val="0"/>
                <a:satOff val="0"/>
                <a:lumOff val="0"/>
                <a:alphaOff val="0"/>
              </a:schemeClr>
            </a:effectRef>
            <a:fontRef idx="minor">
              <a:schemeClr val="lt1"/>
            </a:fontRef>
          </p:style>
          <p:txBody>
            <a:bodyPr/>
            <a:lstStyle/>
            <a:p>
              <a:pPr algn="justLow"/>
              <a:endParaRPr lang="ar-SA" sz="1500">
                <a:solidFill>
                  <a:schemeClr val="bg1"/>
                </a:solidFill>
              </a:endParaRPr>
            </a:p>
          </p:txBody>
        </p:sp>
        <p:sp>
          <p:nvSpPr>
            <p:cNvPr id="28" name="مستطيل: زوايا مستديرة 4">
              <a:extLst>
                <a:ext uri="{FF2B5EF4-FFF2-40B4-BE49-F238E27FC236}">
                  <a16:creationId xmlns:a16="http://schemas.microsoft.com/office/drawing/2014/main" id="{1ADE41AA-6EA5-CC8B-61F6-73636794F6F8}"/>
                </a:ext>
              </a:extLst>
            </p:cNvPr>
            <p:cNvSpPr txBox="1"/>
            <p:nvPr/>
          </p:nvSpPr>
          <p:spPr>
            <a:xfrm>
              <a:off x="1047393" y="31369"/>
              <a:ext cx="3953885" cy="1008281"/>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marL="0" lvl="0" indent="0" algn="justLow" defTabSz="889000" rtl="1">
                <a:lnSpc>
                  <a:spcPct val="90000"/>
                </a:lnSpc>
                <a:spcBef>
                  <a:spcPct val="0"/>
                </a:spcBef>
                <a:spcAft>
                  <a:spcPct val="35000"/>
                </a:spcAft>
                <a:buNone/>
              </a:pPr>
              <a:r>
                <a:rPr lang="ar-SA" sz="1500" b="0" kern="1200" dirty="0">
                  <a:solidFill>
                    <a:schemeClr val="bg1"/>
                  </a:solidFill>
                  <a:latin typeface="Alexandria" pitchFamily="2" charset="-78"/>
                  <a:cs typeface="Alexandria" pitchFamily="2" charset="-78"/>
                </a:rPr>
                <a:t>1. تحديد المشكلة</a:t>
              </a:r>
              <a:endParaRPr lang="en-US" sz="1500" b="0" kern="1200" dirty="0">
                <a:solidFill>
                  <a:schemeClr val="bg1"/>
                </a:solidFill>
                <a:latin typeface="Alexandria" pitchFamily="2" charset="-78"/>
                <a:cs typeface="Alexandria" pitchFamily="2" charset="-78"/>
              </a:endParaRPr>
            </a:p>
          </p:txBody>
        </p:sp>
      </p:grpSp>
      <p:grpSp>
        <p:nvGrpSpPr>
          <p:cNvPr id="21" name="مجموعة 20">
            <a:extLst>
              <a:ext uri="{FF2B5EF4-FFF2-40B4-BE49-F238E27FC236}">
                <a16:creationId xmlns:a16="http://schemas.microsoft.com/office/drawing/2014/main" id="{BDA02808-2112-AC25-3148-4EA8260ABC45}"/>
              </a:ext>
            </a:extLst>
          </p:cNvPr>
          <p:cNvGrpSpPr/>
          <p:nvPr/>
        </p:nvGrpSpPr>
        <p:grpSpPr>
          <a:xfrm>
            <a:off x="4606342" y="3386618"/>
            <a:ext cx="3030817" cy="1228948"/>
            <a:chOff x="1016024" y="1402965"/>
            <a:chExt cx="4016623" cy="1071019"/>
          </a:xfrm>
        </p:grpSpPr>
        <p:sp>
          <p:nvSpPr>
            <p:cNvPr id="25" name="مستطيل: زوايا مستديرة 24">
              <a:extLst>
                <a:ext uri="{FF2B5EF4-FFF2-40B4-BE49-F238E27FC236}">
                  <a16:creationId xmlns:a16="http://schemas.microsoft.com/office/drawing/2014/main" id="{2CE5DB66-D1AF-7772-A1D1-D56587F08D55}"/>
                </a:ext>
              </a:extLst>
            </p:cNvPr>
            <p:cNvSpPr/>
            <p:nvPr/>
          </p:nvSpPr>
          <p:spPr>
            <a:xfrm>
              <a:off x="1016024" y="1402965"/>
              <a:ext cx="4016623" cy="1071019"/>
            </a:xfrm>
            <a:prstGeom prst="roundRect">
              <a:avLst>
                <a:gd name="adj" fmla="val 10000"/>
              </a:avLst>
            </a:prstGeom>
            <a:solidFill>
              <a:srgbClr val="00AEEF"/>
            </a:solidFill>
          </p:spPr>
          <p:style>
            <a:lnRef idx="3">
              <a:schemeClr val="lt1">
                <a:hueOff val="0"/>
                <a:satOff val="0"/>
                <a:lumOff val="0"/>
                <a:alphaOff val="0"/>
              </a:schemeClr>
            </a:lnRef>
            <a:fillRef idx="1">
              <a:scrgbClr r="0" g="0" b="0"/>
            </a:fillRef>
            <a:effectRef idx="1">
              <a:schemeClr val="accent3">
                <a:hueOff val="0"/>
                <a:satOff val="0"/>
                <a:lumOff val="0"/>
                <a:alphaOff val="0"/>
              </a:schemeClr>
            </a:effectRef>
            <a:fontRef idx="minor">
              <a:schemeClr val="lt1"/>
            </a:fontRef>
          </p:style>
          <p:txBody>
            <a:bodyPr/>
            <a:lstStyle/>
            <a:p>
              <a:pPr algn="justLow"/>
              <a:endParaRPr lang="ar-SA" sz="1500">
                <a:solidFill>
                  <a:schemeClr val="bg1"/>
                </a:solidFill>
              </a:endParaRPr>
            </a:p>
          </p:txBody>
        </p:sp>
        <p:sp>
          <p:nvSpPr>
            <p:cNvPr id="26" name="مستطيل: زوايا مستديرة 6">
              <a:extLst>
                <a:ext uri="{FF2B5EF4-FFF2-40B4-BE49-F238E27FC236}">
                  <a16:creationId xmlns:a16="http://schemas.microsoft.com/office/drawing/2014/main" id="{EBACEE45-1D5A-8B85-17C2-0CCF2F223114}"/>
                </a:ext>
              </a:extLst>
            </p:cNvPr>
            <p:cNvSpPr txBox="1"/>
            <p:nvPr/>
          </p:nvSpPr>
          <p:spPr>
            <a:xfrm>
              <a:off x="1047393" y="1434334"/>
              <a:ext cx="3953885" cy="1008281"/>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marL="0" lvl="0" indent="0" algn="justLow" defTabSz="889000" rtl="1">
                <a:spcBef>
                  <a:spcPct val="0"/>
                </a:spcBef>
                <a:spcAft>
                  <a:spcPct val="35000"/>
                </a:spcAft>
                <a:buNone/>
              </a:pPr>
              <a:r>
                <a:rPr lang="ar-SA" sz="1500" b="0" kern="1200" dirty="0">
                  <a:solidFill>
                    <a:schemeClr val="bg1"/>
                  </a:solidFill>
                  <a:latin typeface="Alexandria" pitchFamily="2" charset="-78"/>
                  <a:ea typeface="+mn-ea"/>
                  <a:cs typeface="Alexandria" pitchFamily="2" charset="-78"/>
                </a:rPr>
                <a:t>2. تحديد أعضاء الاجتماع من الخبراء وذوي الرأي</a:t>
              </a:r>
              <a:endParaRPr lang="en-US" sz="1500" b="0" kern="1200" dirty="0">
                <a:solidFill>
                  <a:schemeClr val="bg1"/>
                </a:solidFill>
                <a:latin typeface="Alexandria" pitchFamily="2" charset="-78"/>
                <a:ea typeface="+mn-ea"/>
                <a:cs typeface="Alexandria" pitchFamily="2" charset="-78"/>
              </a:endParaRPr>
            </a:p>
          </p:txBody>
        </p:sp>
      </p:grpSp>
      <p:grpSp>
        <p:nvGrpSpPr>
          <p:cNvPr id="22" name="مجموعة 21">
            <a:extLst>
              <a:ext uri="{FF2B5EF4-FFF2-40B4-BE49-F238E27FC236}">
                <a16:creationId xmlns:a16="http://schemas.microsoft.com/office/drawing/2014/main" id="{CED51F2A-5A40-ED3E-D6A2-A87E1383084B}"/>
              </a:ext>
            </a:extLst>
          </p:cNvPr>
          <p:cNvGrpSpPr/>
          <p:nvPr/>
        </p:nvGrpSpPr>
        <p:grpSpPr>
          <a:xfrm>
            <a:off x="1287145" y="3384614"/>
            <a:ext cx="3030817" cy="1228948"/>
            <a:chOff x="1016024" y="2790111"/>
            <a:chExt cx="4016623" cy="1071019"/>
          </a:xfrm>
        </p:grpSpPr>
        <p:sp>
          <p:nvSpPr>
            <p:cNvPr id="23" name="مستطيل: زوايا مستديرة 22">
              <a:extLst>
                <a:ext uri="{FF2B5EF4-FFF2-40B4-BE49-F238E27FC236}">
                  <a16:creationId xmlns:a16="http://schemas.microsoft.com/office/drawing/2014/main" id="{0BB3A07B-7570-4803-E0AB-A8B3D6A50E96}"/>
                </a:ext>
              </a:extLst>
            </p:cNvPr>
            <p:cNvSpPr/>
            <p:nvPr/>
          </p:nvSpPr>
          <p:spPr>
            <a:xfrm>
              <a:off x="1016024" y="2790111"/>
              <a:ext cx="4016623" cy="1071019"/>
            </a:xfrm>
            <a:prstGeom prst="roundRect">
              <a:avLst>
                <a:gd name="adj" fmla="val 10000"/>
              </a:avLst>
            </a:prstGeom>
          </p:spPr>
          <p:style>
            <a:lnRef idx="3">
              <a:schemeClr val="lt1">
                <a:hueOff val="0"/>
                <a:satOff val="0"/>
                <a:lumOff val="0"/>
                <a:alphaOff val="0"/>
              </a:schemeClr>
            </a:lnRef>
            <a:fillRef idx="1">
              <a:schemeClr val="accent4">
                <a:hueOff val="0"/>
                <a:satOff val="0"/>
                <a:lumOff val="0"/>
                <a:alphaOff val="0"/>
              </a:schemeClr>
            </a:fillRef>
            <a:effectRef idx="1">
              <a:schemeClr val="accent4">
                <a:hueOff val="0"/>
                <a:satOff val="0"/>
                <a:lumOff val="0"/>
                <a:alphaOff val="0"/>
              </a:schemeClr>
            </a:effectRef>
            <a:fontRef idx="minor">
              <a:schemeClr val="lt1"/>
            </a:fontRef>
          </p:style>
          <p:txBody>
            <a:bodyPr/>
            <a:lstStyle/>
            <a:p>
              <a:pPr algn="justLow"/>
              <a:endParaRPr lang="ar-SA" sz="1500">
                <a:solidFill>
                  <a:schemeClr val="bg1"/>
                </a:solidFill>
              </a:endParaRPr>
            </a:p>
          </p:txBody>
        </p:sp>
        <p:sp>
          <p:nvSpPr>
            <p:cNvPr id="24" name="مستطيل: زوايا مستديرة 8">
              <a:extLst>
                <a:ext uri="{FF2B5EF4-FFF2-40B4-BE49-F238E27FC236}">
                  <a16:creationId xmlns:a16="http://schemas.microsoft.com/office/drawing/2014/main" id="{225E4D58-AEA6-726E-734B-813132186C5A}"/>
                </a:ext>
              </a:extLst>
            </p:cNvPr>
            <p:cNvSpPr txBox="1"/>
            <p:nvPr/>
          </p:nvSpPr>
          <p:spPr>
            <a:xfrm>
              <a:off x="1047393" y="2821480"/>
              <a:ext cx="3953885" cy="1008281"/>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marL="0" lvl="0" indent="0" algn="justLow" defTabSz="889000" rtl="1">
                <a:lnSpc>
                  <a:spcPct val="90000"/>
                </a:lnSpc>
                <a:spcBef>
                  <a:spcPct val="0"/>
                </a:spcBef>
                <a:spcAft>
                  <a:spcPct val="35000"/>
                </a:spcAft>
                <a:buNone/>
              </a:pPr>
              <a:r>
                <a:rPr lang="ar-SA" sz="1500" b="0" kern="1200" dirty="0">
                  <a:solidFill>
                    <a:schemeClr val="bg1"/>
                  </a:solidFill>
                  <a:latin typeface="Alexandria" pitchFamily="2" charset="-78"/>
                  <a:ea typeface="+mn-ea"/>
                  <a:cs typeface="Alexandria" pitchFamily="2" charset="-78"/>
                </a:rPr>
                <a:t>3. تصميم قائمة أسئلة تحتوي على تساؤلات عن بدائل الحل والمشكلة وتأثير بدائل الحل عليها، يلي ذلك إرسال القائمة إلى الخبراء</a:t>
              </a:r>
              <a:endParaRPr lang="en-US" sz="1500" b="0" kern="1200" dirty="0">
                <a:solidFill>
                  <a:schemeClr val="bg1"/>
                </a:solidFill>
                <a:latin typeface="Alexandria" pitchFamily="2" charset="-78"/>
                <a:ea typeface="+mn-ea"/>
                <a:cs typeface="Alexandria" pitchFamily="2" charset="-78"/>
              </a:endParaRPr>
            </a:p>
          </p:txBody>
        </p:sp>
      </p:grpSp>
      <p:grpSp>
        <p:nvGrpSpPr>
          <p:cNvPr id="10" name="مجموعة 9">
            <a:extLst>
              <a:ext uri="{FF2B5EF4-FFF2-40B4-BE49-F238E27FC236}">
                <a16:creationId xmlns:a16="http://schemas.microsoft.com/office/drawing/2014/main" id="{1B434731-F49F-74A8-2A4E-1FFE10E7B9C6}"/>
              </a:ext>
            </a:extLst>
          </p:cNvPr>
          <p:cNvGrpSpPr/>
          <p:nvPr/>
        </p:nvGrpSpPr>
        <p:grpSpPr>
          <a:xfrm>
            <a:off x="7950731" y="4705655"/>
            <a:ext cx="3030817" cy="1228948"/>
            <a:chOff x="1016024" y="0"/>
            <a:chExt cx="4016623" cy="1071019"/>
          </a:xfrm>
        </p:grpSpPr>
        <p:sp>
          <p:nvSpPr>
            <p:cNvPr id="11" name="مستطيل: زوايا مستديرة 10">
              <a:extLst>
                <a:ext uri="{FF2B5EF4-FFF2-40B4-BE49-F238E27FC236}">
                  <a16:creationId xmlns:a16="http://schemas.microsoft.com/office/drawing/2014/main" id="{43AC7AD4-0251-3EA5-920E-A131AAA4EFED}"/>
                </a:ext>
              </a:extLst>
            </p:cNvPr>
            <p:cNvSpPr/>
            <p:nvPr/>
          </p:nvSpPr>
          <p:spPr>
            <a:xfrm>
              <a:off x="1016024" y="0"/>
              <a:ext cx="4016623" cy="1071019"/>
            </a:xfrm>
            <a:prstGeom prst="roundRect">
              <a:avLst>
                <a:gd name="adj" fmla="val 10000"/>
              </a:avLst>
            </a:prstGeom>
          </p:spPr>
          <p:style>
            <a:lnRef idx="3">
              <a:schemeClr val="lt1">
                <a:hueOff val="0"/>
                <a:satOff val="0"/>
                <a:lumOff val="0"/>
                <a:alphaOff val="0"/>
              </a:schemeClr>
            </a:lnRef>
            <a:fillRef idx="1">
              <a:schemeClr val="accent2">
                <a:hueOff val="0"/>
                <a:satOff val="0"/>
                <a:lumOff val="0"/>
                <a:alphaOff val="0"/>
              </a:schemeClr>
            </a:fillRef>
            <a:effectRef idx="1">
              <a:schemeClr val="accent2">
                <a:hueOff val="0"/>
                <a:satOff val="0"/>
                <a:lumOff val="0"/>
                <a:alphaOff val="0"/>
              </a:schemeClr>
            </a:effectRef>
            <a:fontRef idx="minor">
              <a:schemeClr val="lt1"/>
            </a:fontRef>
          </p:style>
          <p:txBody>
            <a:bodyPr/>
            <a:lstStyle/>
            <a:p>
              <a:pPr algn="justLow"/>
              <a:endParaRPr lang="ar-SA" sz="1500">
                <a:solidFill>
                  <a:schemeClr val="bg1"/>
                </a:solidFill>
              </a:endParaRPr>
            </a:p>
          </p:txBody>
        </p:sp>
        <p:sp>
          <p:nvSpPr>
            <p:cNvPr id="12" name="مستطيل: زوايا مستديرة 4">
              <a:extLst>
                <a:ext uri="{FF2B5EF4-FFF2-40B4-BE49-F238E27FC236}">
                  <a16:creationId xmlns:a16="http://schemas.microsoft.com/office/drawing/2014/main" id="{717EAB80-76DE-E25E-A391-86EDD0A3D083}"/>
                </a:ext>
              </a:extLst>
            </p:cNvPr>
            <p:cNvSpPr txBox="1"/>
            <p:nvPr/>
          </p:nvSpPr>
          <p:spPr>
            <a:xfrm>
              <a:off x="1047393" y="31369"/>
              <a:ext cx="3953885" cy="1008281"/>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marL="0" lvl="0" indent="0" algn="justLow" defTabSz="889000" rtl="1">
                <a:lnSpc>
                  <a:spcPct val="90000"/>
                </a:lnSpc>
                <a:spcBef>
                  <a:spcPct val="0"/>
                </a:spcBef>
                <a:spcAft>
                  <a:spcPct val="35000"/>
                </a:spcAft>
                <a:buNone/>
              </a:pPr>
              <a:r>
                <a:rPr lang="ar-SA" sz="1500" b="0" kern="1200" dirty="0">
                  <a:solidFill>
                    <a:schemeClr val="bg1"/>
                  </a:solidFill>
                  <a:latin typeface="Alexandria" pitchFamily="2" charset="-78"/>
                  <a:cs typeface="Alexandria" pitchFamily="2" charset="-78"/>
                </a:rPr>
                <a:t>4. تحليل الإجابات واختصارها وتجميعها في مجموعات متشابهة، وكتابة ذلك في شكل تقرير مختصر</a:t>
              </a:r>
              <a:endParaRPr lang="en-US" sz="1500" b="0" kern="1200" dirty="0">
                <a:solidFill>
                  <a:schemeClr val="bg1"/>
                </a:solidFill>
                <a:latin typeface="Alexandria" pitchFamily="2" charset="-78"/>
                <a:cs typeface="Alexandria" pitchFamily="2" charset="-78"/>
              </a:endParaRPr>
            </a:p>
          </p:txBody>
        </p:sp>
      </p:grpSp>
      <p:grpSp>
        <p:nvGrpSpPr>
          <p:cNvPr id="14" name="مجموعة 13">
            <a:extLst>
              <a:ext uri="{FF2B5EF4-FFF2-40B4-BE49-F238E27FC236}">
                <a16:creationId xmlns:a16="http://schemas.microsoft.com/office/drawing/2014/main" id="{670EC4CD-9CC5-8FAD-C2E5-9C217923D2C1}"/>
              </a:ext>
            </a:extLst>
          </p:cNvPr>
          <p:cNvGrpSpPr/>
          <p:nvPr/>
        </p:nvGrpSpPr>
        <p:grpSpPr>
          <a:xfrm>
            <a:off x="4606342" y="4688466"/>
            <a:ext cx="3030817" cy="1228948"/>
            <a:chOff x="1016024" y="1402965"/>
            <a:chExt cx="4016623" cy="1071019"/>
          </a:xfrm>
        </p:grpSpPr>
        <p:sp>
          <p:nvSpPr>
            <p:cNvPr id="15" name="مستطيل: زوايا مستديرة 14">
              <a:extLst>
                <a:ext uri="{FF2B5EF4-FFF2-40B4-BE49-F238E27FC236}">
                  <a16:creationId xmlns:a16="http://schemas.microsoft.com/office/drawing/2014/main" id="{D1808912-BF2E-C626-ACF7-2240D54050BC}"/>
                </a:ext>
              </a:extLst>
            </p:cNvPr>
            <p:cNvSpPr/>
            <p:nvPr/>
          </p:nvSpPr>
          <p:spPr>
            <a:xfrm>
              <a:off x="1016024" y="1402965"/>
              <a:ext cx="4016623" cy="1071019"/>
            </a:xfrm>
            <a:prstGeom prst="roundRect">
              <a:avLst>
                <a:gd name="adj" fmla="val 10000"/>
              </a:avLst>
            </a:prstGeom>
            <a:solidFill>
              <a:srgbClr val="00AEEF"/>
            </a:solidFill>
          </p:spPr>
          <p:style>
            <a:lnRef idx="3">
              <a:schemeClr val="lt1">
                <a:hueOff val="0"/>
                <a:satOff val="0"/>
                <a:lumOff val="0"/>
                <a:alphaOff val="0"/>
              </a:schemeClr>
            </a:lnRef>
            <a:fillRef idx="1">
              <a:scrgbClr r="0" g="0" b="0"/>
            </a:fillRef>
            <a:effectRef idx="1">
              <a:schemeClr val="accent3">
                <a:hueOff val="0"/>
                <a:satOff val="0"/>
                <a:lumOff val="0"/>
                <a:alphaOff val="0"/>
              </a:schemeClr>
            </a:effectRef>
            <a:fontRef idx="minor">
              <a:schemeClr val="lt1"/>
            </a:fontRef>
          </p:style>
          <p:txBody>
            <a:bodyPr/>
            <a:lstStyle/>
            <a:p>
              <a:pPr algn="justLow"/>
              <a:endParaRPr lang="ar-SA" sz="1500">
                <a:solidFill>
                  <a:schemeClr val="bg1"/>
                </a:solidFill>
              </a:endParaRPr>
            </a:p>
          </p:txBody>
        </p:sp>
        <p:sp>
          <p:nvSpPr>
            <p:cNvPr id="16" name="مستطيل: زوايا مستديرة 6">
              <a:extLst>
                <a:ext uri="{FF2B5EF4-FFF2-40B4-BE49-F238E27FC236}">
                  <a16:creationId xmlns:a16="http://schemas.microsoft.com/office/drawing/2014/main" id="{867C8BD4-1D12-666B-514C-A710812B70E3}"/>
                </a:ext>
              </a:extLst>
            </p:cNvPr>
            <p:cNvSpPr txBox="1"/>
            <p:nvPr/>
          </p:nvSpPr>
          <p:spPr>
            <a:xfrm>
              <a:off x="1047393" y="1434334"/>
              <a:ext cx="3953885" cy="1008281"/>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marL="0" lvl="0" indent="0" algn="justLow" defTabSz="889000" rtl="1">
                <a:lnSpc>
                  <a:spcPct val="90000"/>
                </a:lnSpc>
                <a:spcBef>
                  <a:spcPct val="0"/>
                </a:spcBef>
                <a:spcAft>
                  <a:spcPct val="35000"/>
                </a:spcAft>
                <a:buNone/>
              </a:pPr>
              <a:r>
                <a:rPr lang="ar-SA" sz="1500" b="0" kern="1200" dirty="0">
                  <a:solidFill>
                    <a:schemeClr val="bg1"/>
                  </a:solidFill>
                  <a:latin typeface="Alexandria" pitchFamily="2" charset="-78"/>
                  <a:ea typeface="+mn-ea"/>
                  <a:cs typeface="Alexandria" pitchFamily="2" charset="-78"/>
                </a:rPr>
                <a:t>5. إرسال التقرير المختصر للخبراء مرة ثانية طالبين رد فعلهم بالنسبة لتوقعاتهم عن الحلول والمشكلة.</a:t>
              </a:r>
              <a:endParaRPr lang="en-US" sz="1500" b="0" kern="1200" dirty="0">
                <a:solidFill>
                  <a:schemeClr val="bg1"/>
                </a:solidFill>
                <a:latin typeface="Alexandria" pitchFamily="2" charset="-78"/>
                <a:ea typeface="+mn-ea"/>
                <a:cs typeface="Alexandria" pitchFamily="2" charset="-78"/>
              </a:endParaRPr>
            </a:p>
          </p:txBody>
        </p:sp>
      </p:grpSp>
      <p:grpSp>
        <p:nvGrpSpPr>
          <p:cNvPr id="17" name="مجموعة 16">
            <a:extLst>
              <a:ext uri="{FF2B5EF4-FFF2-40B4-BE49-F238E27FC236}">
                <a16:creationId xmlns:a16="http://schemas.microsoft.com/office/drawing/2014/main" id="{35E727FD-D20F-E3D7-A41E-2419B85264B2}"/>
              </a:ext>
            </a:extLst>
          </p:cNvPr>
          <p:cNvGrpSpPr/>
          <p:nvPr/>
        </p:nvGrpSpPr>
        <p:grpSpPr>
          <a:xfrm>
            <a:off x="1287145" y="4686462"/>
            <a:ext cx="3030817" cy="1228948"/>
            <a:chOff x="1016024" y="2790111"/>
            <a:chExt cx="4016623" cy="1071019"/>
          </a:xfrm>
        </p:grpSpPr>
        <p:sp>
          <p:nvSpPr>
            <p:cNvPr id="18" name="مستطيل: زوايا مستديرة 17">
              <a:extLst>
                <a:ext uri="{FF2B5EF4-FFF2-40B4-BE49-F238E27FC236}">
                  <a16:creationId xmlns:a16="http://schemas.microsoft.com/office/drawing/2014/main" id="{A4090EEC-2A17-F37C-F186-772333F63427}"/>
                </a:ext>
              </a:extLst>
            </p:cNvPr>
            <p:cNvSpPr/>
            <p:nvPr/>
          </p:nvSpPr>
          <p:spPr>
            <a:xfrm>
              <a:off x="1016024" y="2790111"/>
              <a:ext cx="4016623" cy="1071019"/>
            </a:xfrm>
            <a:prstGeom prst="roundRect">
              <a:avLst>
                <a:gd name="adj" fmla="val 10000"/>
              </a:avLst>
            </a:prstGeom>
          </p:spPr>
          <p:style>
            <a:lnRef idx="3">
              <a:schemeClr val="lt1">
                <a:hueOff val="0"/>
                <a:satOff val="0"/>
                <a:lumOff val="0"/>
                <a:alphaOff val="0"/>
              </a:schemeClr>
            </a:lnRef>
            <a:fillRef idx="1">
              <a:schemeClr val="accent4">
                <a:hueOff val="0"/>
                <a:satOff val="0"/>
                <a:lumOff val="0"/>
                <a:alphaOff val="0"/>
              </a:schemeClr>
            </a:fillRef>
            <a:effectRef idx="1">
              <a:schemeClr val="accent4">
                <a:hueOff val="0"/>
                <a:satOff val="0"/>
                <a:lumOff val="0"/>
                <a:alphaOff val="0"/>
              </a:schemeClr>
            </a:effectRef>
            <a:fontRef idx="minor">
              <a:schemeClr val="lt1"/>
            </a:fontRef>
          </p:style>
          <p:txBody>
            <a:bodyPr/>
            <a:lstStyle/>
            <a:p>
              <a:pPr algn="justLow"/>
              <a:endParaRPr lang="ar-SA" sz="1500">
                <a:solidFill>
                  <a:schemeClr val="bg1"/>
                </a:solidFill>
              </a:endParaRPr>
            </a:p>
          </p:txBody>
        </p:sp>
        <p:sp>
          <p:nvSpPr>
            <p:cNvPr id="19" name="مستطيل: زوايا مستديرة 8">
              <a:extLst>
                <a:ext uri="{FF2B5EF4-FFF2-40B4-BE49-F238E27FC236}">
                  <a16:creationId xmlns:a16="http://schemas.microsoft.com/office/drawing/2014/main" id="{1F00DA19-AA37-16C4-AA4E-DD43954CAD0F}"/>
                </a:ext>
              </a:extLst>
            </p:cNvPr>
            <p:cNvSpPr txBox="1"/>
            <p:nvPr/>
          </p:nvSpPr>
          <p:spPr>
            <a:xfrm>
              <a:off x="1047393" y="2821480"/>
              <a:ext cx="3953885" cy="1008281"/>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marL="0" lvl="0" indent="0" algn="justLow" defTabSz="889000" rtl="1">
                <a:lnSpc>
                  <a:spcPct val="90000"/>
                </a:lnSpc>
                <a:spcBef>
                  <a:spcPct val="0"/>
                </a:spcBef>
                <a:spcAft>
                  <a:spcPct val="35000"/>
                </a:spcAft>
                <a:buNone/>
              </a:pPr>
              <a:r>
                <a:rPr lang="ar-SA" sz="1500" b="0" kern="1200" dirty="0">
                  <a:solidFill>
                    <a:schemeClr val="bg1"/>
                  </a:solidFill>
                  <a:latin typeface="Alexandria" pitchFamily="2" charset="-78"/>
                  <a:ea typeface="+mn-ea"/>
                  <a:cs typeface="Alexandria" pitchFamily="2" charset="-78"/>
                </a:rPr>
                <a:t>6. تعاد الخطوة الرابعة مرة أخرى، وأيضا الخطوة الخامسة.</a:t>
              </a:r>
              <a:endParaRPr lang="en-US" sz="1500" b="0" kern="1200" dirty="0">
                <a:solidFill>
                  <a:schemeClr val="bg1"/>
                </a:solidFill>
                <a:latin typeface="Alexandria" pitchFamily="2" charset="-78"/>
                <a:ea typeface="+mn-ea"/>
                <a:cs typeface="Alexandria" pitchFamily="2" charset="-78"/>
              </a:endParaRPr>
            </a:p>
          </p:txBody>
        </p:sp>
      </p:grpSp>
    </p:spTree>
    <p:extLst>
      <p:ext uri="{BB962C8B-B14F-4D97-AF65-F5344CB8AC3E}">
        <p14:creationId xmlns:p14="http://schemas.microsoft.com/office/powerpoint/2010/main" val="425368765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F40C025-2BAC-4F73-1128-5C55688A1D0B}"/>
              </a:ext>
            </a:extLst>
          </p:cNvPr>
          <p:cNvSpPr/>
          <p:nvPr/>
        </p:nvSpPr>
        <p:spPr>
          <a:xfrm>
            <a:off x="606706" y="1693454"/>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8A0AFA08-F514-86B0-B2CF-0214B1AF64D6}"/>
              </a:ext>
            </a:extLst>
          </p:cNvPr>
          <p:cNvSpPr txBox="1"/>
          <p:nvPr/>
        </p:nvSpPr>
        <p:spPr>
          <a:xfrm>
            <a:off x="3151165" y="515824"/>
            <a:ext cx="5880298"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الأساليب الفنية في اتخاذ القرارات الجماعية</a:t>
            </a:r>
            <a:endParaRPr lang="ar-EG"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5366792E-0E9C-2823-BF71-6432BD1DBAD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AD4FE1FB-35E1-27EB-C6B9-7FE581FE475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4228EFD0-1CF0-474B-4000-15481B24EBC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6CDF8769-EA27-FC98-300D-29234C2A8BE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F0410518-2D73-2A1E-B4CC-E006D139F6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543583DF-CB8B-F542-B1B6-7868637059F5}"/>
              </a:ext>
            </a:extLst>
          </p:cNvPr>
          <p:cNvSpPr txBox="1"/>
          <p:nvPr/>
        </p:nvSpPr>
        <p:spPr>
          <a:xfrm>
            <a:off x="846405" y="2509376"/>
            <a:ext cx="10367504" cy="1404936"/>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وتسمى بذلك لأن تكوينها اسمي فقط أو على الورق، حيث لا يوجد نقاش فعلي وشفوي بين أفراد الجماعة، بل يتم على الورق. وهذا الأسلوب هو خليط ما بين العصف الذهني وأسلوب دلفي.</a:t>
            </a:r>
          </a:p>
          <a:p>
            <a:pPr algn="justLow"/>
            <a:endParaRPr lang="ar-SA" sz="1600" kern="0" dirty="0">
              <a:solidFill>
                <a:prstClr val="black"/>
              </a:solidFill>
              <a:latin typeface="Alexandria" charset="0"/>
              <a:cs typeface="Alexandria" charset="0"/>
            </a:endParaRPr>
          </a:p>
          <a:p>
            <a:pPr algn="justLow">
              <a:lnSpc>
                <a:spcPct val="150000"/>
              </a:lnSpc>
            </a:pP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وتمر هذه الطريقة بالخطوات التالية:</a:t>
            </a:r>
          </a:p>
        </p:txBody>
      </p:sp>
      <p:sp>
        <p:nvSpPr>
          <p:cNvPr id="13" name="Round Diagonal Corner Rectangle 17">
            <a:extLst>
              <a:ext uri="{FF2B5EF4-FFF2-40B4-BE49-F238E27FC236}">
                <a16:creationId xmlns:a16="http://schemas.microsoft.com/office/drawing/2014/main" id="{BC58FCF9-121C-87BA-D220-50DC1A238AEA}"/>
              </a:ext>
            </a:extLst>
          </p:cNvPr>
          <p:cNvSpPr/>
          <p:nvPr/>
        </p:nvSpPr>
        <p:spPr>
          <a:xfrm>
            <a:off x="6332561" y="1964301"/>
            <a:ext cx="4657129"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أسلوب الجماعة الصورية </a:t>
            </a:r>
            <a:r>
              <a:rPr lang="en-US" sz="1600" dirty="0">
                <a:solidFill>
                  <a:schemeClr val="bg1"/>
                </a:solidFill>
                <a:latin typeface="Alexandria" charset="0"/>
                <a:cs typeface="Alexandria" charset="0"/>
              </a:rPr>
              <a:t>NOMINAL GROUP </a:t>
            </a:r>
            <a:endParaRPr lang="ar-SA" sz="1600" dirty="0">
              <a:solidFill>
                <a:schemeClr val="bg1"/>
              </a:solidFill>
              <a:latin typeface="Alexandria" charset="0"/>
              <a:cs typeface="Alexandria" charset="0"/>
            </a:endParaRPr>
          </a:p>
        </p:txBody>
      </p:sp>
      <p:grpSp>
        <p:nvGrpSpPr>
          <p:cNvPr id="20" name="مجموعة 19">
            <a:extLst>
              <a:ext uri="{FF2B5EF4-FFF2-40B4-BE49-F238E27FC236}">
                <a16:creationId xmlns:a16="http://schemas.microsoft.com/office/drawing/2014/main" id="{5921B58F-7BA4-D07B-8D35-869296413842}"/>
              </a:ext>
            </a:extLst>
          </p:cNvPr>
          <p:cNvGrpSpPr/>
          <p:nvPr/>
        </p:nvGrpSpPr>
        <p:grpSpPr>
          <a:xfrm>
            <a:off x="6606700" y="4087795"/>
            <a:ext cx="4382985" cy="681234"/>
            <a:chOff x="1016024" y="0"/>
            <a:chExt cx="4016623" cy="1071019"/>
          </a:xfrm>
        </p:grpSpPr>
        <p:sp>
          <p:nvSpPr>
            <p:cNvPr id="27" name="مستطيل: زوايا مستديرة 26">
              <a:extLst>
                <a:ext uri="{FF2B5EF4-FFF2-40B4-BE49-F238E27FC236}">
                  <a16:creationId xmlns:a16="http://schemas.microsoft.com/office/drawing/2014/main" id="{2EB7C5F4-95EE-83B4-A825-FE9EB912151A}"/>
                </a:ext>
              </a:extLst>
            </p:cNvPr>
            <p:cNvSpPr/>
            <p:nvPr/>
          </p:nvSpPr>
          <p:spPr>
            <a:xfrm>
              <a:off x="1016024" y="0"/>
              <a:ext cx="4016623" cy="1071019"/>
            </a:xfrm>
            <a:prstGeom prst="roundRect">
              <a:avLst>
                <a:gd name="adj" fmla="val 10000"/>
              </a:avLst>
            </a:prstGeom>
          </p:spPr>
          <p:style>
            <a:lnRef idx="3">
              <a:schemeClr val="lt1">
                <a:hueOff val="0"/>
                <a:satOff val="0"/>
                <a:lumOff val="0"/>
                <a:alphaOff val="0"/>
              </a:schemeClr>
            </a:lnRef>
            <a:fillRef idx="1">
              <a:schemeClr val="accent2">
                <a:hueOff val="0"/>
                <a:satOff val="0"/>
                <a:lumOff val="0"/>
                <a:alphaOff val="0"/>
              </a:schemeClr>
            </a:fillRef>
            <a:effectRef idx="1">
              <a:schemeClr val="accent2">
                <a:hueOff val="0"/>
                <a:satOff val="0"/>
                <a:lumOff val="0"/>
                <a:alphaOff val="0"/>
              </a:schemeClr>
            </a:effectRef>
            <a:fontRef idx="minor">
              <a:schemeClr val="lt1"/>
            </a:fontRef>
          </p:style>
          <p:txBody>
            <a:bodyPr/>
            <a:lstStyle/>
            <a:p>
              <a:pPr algn="justLow"/>
              <a:endParaRPr lang="ar-SA" sz="1600"/>
            </a:p>
          </p:txBody>
        </p:sp>
        <p:sp>
          <p:nvSpPr>
            <p:cNvPr id="28" name="مستطيل: زوايا مستديرة 4">
              <a:extLst>
                <a:ext uri="{FF2B5EF4-FFF2-40B4-BE49-F238E27FC236}">
                  <a16:creationId xmlns:a16="http://schemas.microsoft.com/office/drawing/2014/main" id="{1ADE41AA-6EA5-CC8B-61F6-73636794F6F8}"/>
                </a:ext>
              </a:extLst>
            </p:cNvPr>
            <p:cNvSpPr txBox="1"/>
            <p:nvPr/>
          </p:nvSpPr>
          <p:spPr>
            <a:xfrm>
              <a:off x="1047393" y="31369"/>
              <a:ext cx="3953885" cy="1008281"/>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lvl="0" algn="justLow" defTabSz="889000" rtl="1">
                <a:lnSpc>
                  <a:spcPct val="90000"/>
                </a:lnSpc>
                <a:spcBef>
                  <a:spcPct val="0"/>
                </a:spcBef>
                <a:spcAft>
                  <a:spcPct val="35000"/>
                </a:spcAft>
              </a:pPr>
              <a:r>
                <a:rPr lang="ar-SA" sz="1600" b="0" kern="1200" dirty="0">
                  <a:latin typeface="Alexandria" pitchFamily="2" charset="-78"/>
                  <a:cs typeface="Alexandria" pitchFamily="2" charset="-78"/>
                </a:rPr>
                <a:t>1- يقوم القائد بتحديد المشكلة أمام أعضاء الاجتماع.</a:t>
              </a:r>
              <a:endParaRPr lang="en-US" sz="1600" b="0" kern="1200" dirty="0">
                <a:latin typeface="Alexandria" pitchFamily="2" charset="-78"/>
                <a:cs typeface="Alexandria" pitchFamily="2" charset="-78"/>
              </a:endParaRPr>
            </a:p>
          </p:txBody>
        </p:sp>
      </p:grpSp>
      <p:grpSp>
        <p:nvGrpSpPr>
          <p:cNvPr id="21" name="مجموعة 20">
            <a:extLst>
              <a:ext uri="{FF2B5EF4-FFF2-40B4-BE49-F238E27FC236}">
                <a16:creationId xmlns:a16="http://schemas.microsoft.com/office/drawing/2014/main" id="{BDA02808-2112-AC25-3148-4EA8260ABC45}"/>
              </a:ext>
            </a:extLst>
          </p:cNvPr>
          <p:cNvGrpSpPr/>
          <p:nvPr/>
        </p:nvGrpSpPr>
        <p:grpSpPr>
          <a:xfrm>
            <a:off x="1298208" y="4053526"/>
            <a:ext cx="4382985" cy="681234"/>
            <a:chOff x="1016024" y="1402965"/>
            <a:chExt cx="4016623" cy="1071019"/>
          </a:xfrm>
          <a:solidFill>
            <a:srgbClr val="FFC000"/>
          </a:solidFill>
        </p:grpSpPr>
        <p:sp>
          <p:nvSpPr>
            <p:cNvPr id="25" name="مستطيل: زوايا مستديرة 24">
              <a:extLst>
                <a:ext uri="{FF2B5EF4-FFF2-40B4-BE49-F238E27FC236}">
                  <a16:creationId xmlns:a16="http://schemas.microsoft.com/office/drawing/2014/main" id="{2CE5DB66-D1AF-7772-A1D1-D56587F08D55}"/>
                </a:ext>
              </a:extLst>
            </p:cNvPr>
            <p:cNvSpPr/>
            <p:nvPr/>
          </p:nvSpPr>
          <p:spPr>
            <a:xfrm>
              <a:off x="1016024" y="1402965"/>
              <a:ext cx="4016623" cy="1071019"/>
            </a:xfrm>
            <a:prstGeom prst="roundRect">
              <a:avLst>
                <a:gd name="adj" fmla="val 10000"/>
              </a:avLst>
            </a:prstGeom>
            <a:grpFill/>
          </p:spPr>
          <p:style>
            <a:lnRef idx="3">
              <a:schemeClr val="lt1">
                <a:hueOff val="0"/>
                <a:satOff val="0"/>
                <a:lumOff val="0"/>
                <a:alphaOff val="0"/>
              </a:schemeClr>
            </a:lnRef>
            <a:fillRef idx="1">
              <a:scrgbClr r="0" g="0" b="0"/>
            </a:fillRef>
            <a:effectRef idx="1">
              <a:schemeClr val="accent3">
                <a:hueOff val="0"/>
                <a:satOff val="0"/>
                <a:lumOff val="0"/>
                <a:alphaOff val="0"/>
              </a:schemeClr>
            </a:effectRef>
            <a:fontRef idx="minor">
              <a:schemeClr val="lt1"/>
            </a:fontRef>
          </p:style>
          <p:txBody>
            <a:bodyPr/>
            <a:lstStyle/>
            <a:p>
              <a:pPr algn="justLow"/>
              <a:endParaRPr lang="ar-SA" sz="1600"/>
            </a:p>
          </p:txBody>
        </p:sp>
        <p:sp>
          <p:nvSpPr>
            <p:cNvPr id="26" name="مستطيل: زوايا مستديرة 6">
              <a:extLst>
                <a:ext uri="{FF2B5EF4-FFF2-40B4-BE49-F238E27FC236}">
                  <a16:creationId xmlns:a16="http://schemas.microsoft.com/office/drawing/2014/main" id="{EBACEE45-1D5A-8B85-17C2-0CCF2F223114}"/>
                </a:ext>
              </a:extLst>
            </p:cNvPr>
            <p:cNvSpPr txBox="1"/>
            <p:nvPr/>
          </p:nvSpPr>
          <p:spPr>
            <a:xfrm>
              <a:off x="1047393" y="1434334"/>
              <a:ext cx="3953885" cy="1008281"/>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lvl="0" algn="justLow" defTabSz="889000" rtl="1">
                <a:spcBef>
                  <a:spcPct val="0"/>
                </a:spcBef>
                <a:spcAft>
                  <a:spcPct val="35000"/>
                </a:spcAft>
              </a:pPr>
              <a:r>
                <a:rPr lang="ar-SA" sz="1600" b="0" kern="1200" dirty="0">
                  <a:latin typeface="Alexandria" pitchFamily="2" charset="-78"/>
                  <a:ea typeface="+mn-ea"/>
                  <a:cs typeface="Alexandria" pitchFamily="2" charset="-78"/>
                </a:rPr>
                <a:t>2- يقوم كل فرد بوضع أفكار عن بدائل الحل على ورقة أمامه.</a:t>
              </a:r>
              <a:endParaRPr lang="en-US" sz="1600" b="0" kern="1200" dirty="0">
                <a:latin typeface="Alexandria" pitchFamily="2" charset="-78"/>
                <a:ea typeface="+mn-ea"/>
                <a:cs typeface="Alexandria" pitchFamily="2" charset="-78"/>
              </a:endParaRPr>
            </a:p>
          </p:txBody>
        </p:sp>
      </p:grpSp>
      <p:grpSp>
        <p:nvGrpSpPr>
          <p:cNvPr id="10" name="مجموعة 9">
            <a:extLst>
              <a:ext uri="{FF2B5EF4-FFF2-40B4-BE49-F238E27FC236}">
                <a16:creationId xmlns:a16="http://schemas.microsoft.com/office/drawing/2014/main" id="{1B434731-F49F-74A8-2A4E-1FFE10E7B9C6}"/>
              </a:ext>
            </a:extLst>
          </p:cNvPr>
          <p:cNvGrpSpPr/>
          <p:nvPr/>
        </p:nvGrpSpPr>
        <p:grpSpPr>
          <a:xfrm>
            <a:off x="6606705" y="5234207"/>
            <a:ext cx="4382985" cy="681234"/>
            <a:chOff x="1016024" y="0"/>
            <a:chExt cx="4016623" cy="1071019"/>
          </a:xfrm>
          <a:solidFill>
            <a:srgbClr val="203E5F"/>
          </a:solidFill>
        </p:grpSpPr>
        <p:sp>
          <p:nvSpPr>
            <p:cNvPr id="11" name="مستطيل: زوايا مستديرة 10">
              <a:extLst>
                <a:ext uri="{FF2B5EF4-FFF2-40B4-BE49-F238E27FC236}">
                  <a16:creationId xmlns:a16="http://schemas.microsoft.com/office/drawing/2014/main" id="{43AC7AD4-0251-3EA5-920E-A131AAA4EFED}"/>
                </a:ext>
              </a:extLst>
            </p:cNvPr>
            <p:cNvSpPr/>
            <p:nvPr/>
          </p:nvSpPr>
          <p:spPr>
            <a:xfrm>
              <a:off x="1016024" y="0"/>
              <a:ext cx="4016623" cy="1071019"/>
            </a:xfrm>
            <a:prstGeom prst="roundRect">
              <a:avLst>
                <a:gd name="adj" fmla="val 10000"/>
              </a:avLst>
            </a:prstGeom>
            <a:grpFill/>
          </p:spPr>
          <p:style>
            <a:lnRef idx="3">
              <a:schemeClr val="lt1">
                <a:hueOff val="0"/>
                <a:satOff val="0"/>
                <a:lumOff val="0"/>
                <a:alphaOff val="0"/>
              </a:schemeClr>
            </a:lnRef>
            <a:fillRef idx="1">
              <a:schemeClr val="accent2">
                <a:hueOff val="0"/>
                <a:satOff val="0"/>
                <a:lumOff val="0"/>
                <a:alphaOff val="0"/>
              </a:schemeClr>
            </a:fillRef>
            <a:effectRef idx="1">
              <a:schemeClr val="accent2">
                <a:hueOff val="0"/>
                <a:satOff val="0"/>
                <a:lumOff val="0"/>
                <a:alphaOff val="0"/>
              </a:schemeClr>
            </a:effectRef>
            <a:fontRef idx="minor">
              <a:schemeClr val="lt1"/>
            </a:fontRef>
          </p:style>
          <p:txBody>
            <a:bodyPr/>
            <a:lstStyle/>
            <a:p>
              <a:pPr algn="justLow"/>
              <a:endParaRPr lang="ar-SA" sz="1600"/>
            </a:p>
          </p:txBody>
        </p:sp>
        <p:sp>
          <p:nvSpPr>
            <p:cNvPr id="12" name="مستطيل: زوايا مستديرة 4">
              <a:extLst>
                <a:ext uri="{FF2B5EF4-FFF2-40B4-BE49-F238E27FC236}">
                  <a16:creationId xmlns:a16="http://schemas.microsoft.com/office/drawing/2014/main" id="{717EAB80-76DE-E25E-A391-86EDD0A3D083}"/>
                </a:ext>
              </a:extLst>
            </p:cNvPr>
            <p:cNvSpPr txBox="1"/>
            <p:nvPr/>
          </p:nvSpPr>
          <p:spPr>
            <a:xfrm>
              <a:off x="1047393" y="31369"/>
              <a:ext cx="3953885" cy="1008281"/>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lvl="0" algn="justLow" defTabSz="889000" rtl="1">
                <a:lnSpc>
                  <a:spcPct val="90000"/>
                </a:lnSpc>
                <a:spcBef>
                  <a:spcPct val="0"/>
                </a:spcBef>
                <a:spcAft>
                  <a:spcPct val="35000"/>
                </a:spcAft>
              </a:pPr>
              <a:r>
                <a:rPr lang="ar-SA" sz="1600" b="0" kern="1200" dirty="0">
                  <a:latin typeface="Alexandria" pitchFamily="2" charset="-78"/>
                  <a:cs typeface="Alexandria" pitchFamily="2" charset="-78"/>
                </a:rPr>
                <a:t>3- يتم تجميع الحلول بواسطة القائد وكتابتها واحدة تلو الأخرى على سبورة أو لوحة.</a:t>
              </a:r>
              <a:endParaRPr lang="en-US" sz="1600" b="0" kern="1200" dirty="0">
                <a:latin typeface="Alexandria" pitchFamily="2" charset="-78"/>
                <a:cs typeface="Alexandria" pitchFamily="2" charset="-78"/>
              </a:endParaRPr>
            </a:p>
          </p:txBody>
        </p:sp>
      </p:grpSp>
      <p:grpSp>
        <p:nvGrpSpPr>
          <p:cNvPr id="14" name="مجموعة 13">
            <a:extLst>
              <a:ext uri="{FF2B5EF4-FFF2-40B4-BE49-F238E27FC236}">
                <a16:creationId xmlns:a16="http://schemas.microsoft.com/office/drawing/2014/main" id="{670EC4CD-9CC5-8FAD-C2E5-9C217923D2C1}"/>
              </a:ext>
            </a:extLst>
          </p:cNvPr>
          <p:cNvGrpSpPr/>
          <p:nvPr/>
        </p:nvGrpSpPr>
        <p:grpSpPr>
          <a:xfrm>
            <a:off x="1298213" y="5199938"/>
            <a:ext cx="4382985" cy="681234"/>
            <a:chOff x="1016024" y="1402965"/>
            <a:chExt cx="4016623" cy="1071019"/>
          </a:xfrm>
        </p:grpSpPr>
        <p:sp>
          <p:nvSpPr>
            <p:cNvPr id="15" name="مستطيل: زوايا مستديرة 14">
              <a:extLst>
                <a:ext uri="{FF2B5EF4-FFF2-40B4-BE49-F238E27FC236}">
                  <a16:creationId xmlns:a16="http://schemas.microsoft.com/office/drawing/2014/main" id="{D1808912-BF2E-C626-ACF7-2240D54050BC}"/>
                </a:ext>
              </a:extLst>
            </p:cNvPr>
            <p:cNvSpPr/>
            <p:nvPr/>
          </p:nvSpPr>
          <p:spPr>
            <a:xfrm>
              <a:off x="1016024" y="1402965"/>
              <a:ext cx="4016623" cy="1071019"/>
            </a:xfrm>
            <a:prstGeom prst="roundRect">
              <a:avLst>
                <a:gd name="adj" fmla="val 10000"/>
              </a:avLst>
            </a:prstGeom>
            <a:solidFill>
              <a:srgbClr val="00AEEF"/>
            </a:solidFill>
          </p:spPr>
          <p:style>
            <a:lnRef idx="3">
              <a:schemeClr val="lt1">
                <a:hueOff val="0"/>
                <a:satOff val="0"/>
                <a:lumOff val="0"/>
                <a:alphaOff val="0"/>
              </a:schemeClr>
            </a:lnRef>
            <a:fillRef idx="1">
              <a:scrgbClr r="0" g="0" b="0"/>
            </a:fillRef>
            <a:effectRef idx="1">
              <a:schemeClr val="accent3">
                <a:hueOff val="0"/>
                <a:satOff val="0"/>
                <a:lumOff val="0"/>
                <a:alphaOff val="0"/>
              </a:schemeClr>
            </a:effectRef>
            <a:fontRef idx="minor">
              <a:schemeClr val="lt1"/>
            </a:fontRef>
          </p:style>
          <p:txBody>
            <a:bodyPr/>
            <a:lstStyle/>
            <a:p>
              <a:pPr algn="justLow"/>
              <a:endParaRPr lang="ar-SA" sz="1600"/>
            </a:p>
          </p:txBody>
        </p:sp>
        <p:sp>
          <p:nvSpPr>
            <p:cNvPr id="16" name="مستطيل: زوايا مستديرة 6">
              <a:extLst>
                <a:ext uri="{FF2B5EF4-FFF2-40B4-BE49-F238E27FC236}">
                  <a16:creationId xmlns:a16="http://schemas.microsoft.com/office/drawing/2014/main" id="{867C8BD4-1D12-666B-514C-A710812B70E3}"/>
                </a:ext>
              </a:extLst>
            </p:cNvPr>
            <p:cNvSpPr txBox="1"/>
            <p:nvPr/>
          </p:nvSpPr>
          <p:spPr>
            <a:xfrm>
              <a:off x="1047393" y="1434334"/>
              <a:ext cx="3953885" cy="1008281"/>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lvl="0" algn="justLow" defTabSz="889000" rtl="1">
                <a:lnSpc>
                  <a:spcPct val="90000"/>
                </a:lnSpc>
                <a:spcBef>
                  <a:spcPct val="0"/>
                </a:spcBef>
                <a:spcAft>
                  <a:spcPct val="35000"/>
                </a:spcAft>
              </a:pPr>
              <a:r>
                <a:rPr lang="ar-SA" sz="1600" b="0" kern="1200" dirty="0">
                  <a:latin typeface="Alexandria" pitchFamily="2" charset="-78"/>
                  <a:ea typeface="+mn-ea"/>
                  <a:cs typeface="Alexandria" pitchFamily="2" charset="-78"/>
                </a:rPr>
                <a:t>4- يدير القائد المناقشة والتحليل على أن يشجع كل الأفراد للاشتراك في المناقشة</a:t>
              </a:r>
              <a:r>
                <a:rPr lang="ar-SA" sz="1600" dirty="0">
                  <a:latin typeface="Alexandria" pitchFamily="2" charset="-78"/>
                  <a:cs typeface="Alexandria" pitchFamily="2" charset="-78"/>
                </a:rPr>
                <a:t>.</a:t>
              </a:r>
              <a:endParaRPr lang="en-US" sz="1600" b="0" kern="1200" dirty="0">
                <a:latin typeface="Alexandria" pitchFamily="2" charset="-78"/>
                <a:ea typeface="+mn-ea"/>
                <a:cs typeface="Alexandria" pitchFamily="2" charset="-78"/>
              </a:endParaRPr>
            </a:p>
          </p:txBody>
        </p:sp>
      </p:grpSp>
    </p:spTree>
    <p:extLst>
      <p:ext uri="{BB962C8B-B14F-4D97-AF65-F5344CB8AC3E}">
        <p14:creationId xmlns:p14="http://schemas.microsoft.com/office/powerpoint/2010/main" val="212393708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904B6FC-35C4-5DBE-2A44-0700CF34B796}"/>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ملخص المحاضرة</a:t>
            </a:r>
          </a:p>
        </p:txBody>
      </p:sp>
      <p:sp>
        <p:nvSpPr>
          <p:cNvPr id="4" name="TextBox 3">
            <a:extLst>
              <a:ext uri="{FF2B5EF4-FFF2-40B4-BE49-F238E27FC236}">
                <a16:creationId xmlns:a16="http://schemas.microsoft.com/office/drawing/2014/main" id="{7B82CEC5-3222-B706-3F30-85088D87B97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5" name="Graphic 21">
            <a:extLst>
              <a:ext uri="{FF2B5EF4-FFF2-40B4-BE49-F238E27FC236}">
                <a16:creationId xmlns:a16="http://schemas.microsoft.com/office/drawing/2014/main" id="{457F6DFC-BCA1-D144-5D2B-A4F5974C45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Rounded Corners 24">
            <a:extLst>
              <a:ext uri="{FF2B5EF4-FFF2-40B4-BE49-F238E27FC236}">
                <a16:creationId xmlns:a16="http://schemas.microsoft.com/office/drawing/2014/main" id="{614494DF-0882-25C1-3C94-A06FA5A24231}"/>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7" name="Rectangle 4">
            <a:extLst>
              <a:ext uri="{FF2B5EF4-FFF2-40B4-BE49-F238E27FC236}">
                <a16:creationId xmlns:a16="http://schemas.microsoft.com/office/drawing/2014/main" id="{7D6B5B39-3357-1F7B-B450-572D83D1B613}"/>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5">
            <a:extLst>
              <a:ext uri="{FF2B5EF4-FFF2-40B4-BE49-F238E27FC236}">
                <a16:creationId xmlns:a16="http://schemas.microsoft.com/office/drawing/2014/main" id="{56BEF0FC-F050-DA0E-31EB-2A6842AFB8BB}"/>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9" name="TextBox 9">
            <a:extLst>
              <a:ext uri="{FF2B5EF4-FFF2-40B4-BE49-F238E27FC236}">
                <a16:creationId xmlns:a16="http://schemas.microsoft.com/office/drawing/2014/main" id="{59D9C32B-F785-855C-ACAE-93DFC1887A01}"/>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26" name="مربع نص 25">
            <a:extLst>
              <a:ext uri="{FF2B5EF4-FFF2-40B4-BE49-F238E27FC236}">
                <a16:creationId xmlns:a16="http://schemas.microsoft.com/office/drawing/2014/main" id="{6BA3B421-F0B7-FE3C-CB47-D276A33AB881}"/>
              </a:ext>
            </a:extLst>
          </p:cNvPr>
          <p:cNvSpPr txBox="1"/>
          <p:nvPr/>
        </p:nvSpPr>
        <p:spPr>
          <a:xfrm>
            <a:off x="5617697" y="1947095"/>
            <a:ext cx="966228" cy="338106"/>
          </a:xfrm>
          <a:prstGeom prst="rect">
            <a:avLst/>
          </a:prstGeom>
          <a:noFill/>
        </p:spPr>
        <p:txBody>
          <a:bodyPr wrap="square">
            <a:spAutoFit/>
          </a:bodyPr>
          <a:lstStyle/>
          <a:p>
            <a:pPr algn="r" rtl="1">
              <a:lnSpc>
                <a:spcPct val="150000"/>
              </a:lnSpc>
            </a:pPr>
            <a:r>
              <a:rPr lang="ar-SA" sz="1200" b="1" dirty="0">
                <a:solidFill>
                  <a:schemeClr val="bg1"/>
                </a:solidFill>
                <a:latin typeface="Alexandria" pitchFamily="2" charset="-78"/>
                <a:cs typeface="Alexandria" pitchFamily="2" charset="-78"/>
              </a:rPr>
              <a:t>القيـــــــادة</a:t>
            </a:r>
            <a:endParaRPr lang="ar-EG" sz="1200" b="1" dirty="0">
              <a:solidFill>
                <a:schemeClr val="bg1"/>
              </a:solidFill>
              <a:latin typeface="Alexandria" pitchFamily="2" charset="-78"/>
              <a:cs typeface="Alexandria" pitchFamily="2" charset="-78"/>
            </a:endParaRPr>
          </a:p>
        </p:txBody>
      </p:sp>
      <p:sp>
        <p:nvSpPr>
          <p:cNvPr id="36" name="مربع نص 35">
            <a:extLst>
              <a:ext uri="{FF2B5EF4-FFF2-40B4-BE49-F238E27FC236}">
                <a16:creationId xmlns:a16="http://schemas.microsoft.com/office/drawing/2014/main" id="{B8577AE1-A53F-7968-3574-3F74398EAD4E}"/>
              </a:ext>
            </a:extLst>
          </p:cNvPr>
          <p:cNvSpPr txBox="1"/>
          <p:nvPr/>
        </p:nvSpPr>
        <p:spPr>
          <a:xfrm>
            <a:off x="4911961" y="2127631"/>
            <a:ext cx="2135949" cy="338106"/>
          </a:xfrm>
          <a:prstGeom prst="rect">
            <a:avLst/>
          </a:prstGeom>
          <a:noFill/>
        </p:spPr>
        <p:txBody>
          <a:bodyPr wrap="square">
            <a:spAutoFit/>
          </a:bodyPr>
          <a:lstStyle/>
          <a:p>
            <a:pPr algn="r" rtl="1">
              <a:lnSpc>
                <a:spcPct val="150000"/>
              </a:lnSpc>
            </a:pPr>
            <a:r>
              <a:rPr lang="ar-SA" sz="1200" b="1" dirty="0">
                <a:solidFill>
                  <a:schemeClr val="bg1"/>
                </a:solidFill>
                <a:latin typeface="Alexandria" pitchFamily="2" charset="-78"/>
                <a:cs typeface="Alexandria" pitchFamily="2" charset="-78"/>
              </a:rPr>
              <a:t>سمات ومهارات القائد</a:t>
            </a:r>
            <a:endParaRPr lang="ar-EG" sz="1200" b="1" dirty="0">
              <a:solidFill>
                <a:schemeClr val="bg1"/>
              </a:solidFill>
              <a:latin typeface="Alexandria" pitchFamily="2" charset="-78"/>
              <a:cs typeface="Alexandria" pitchFamily="2" charset="-78"/>
            </a:endParaRPr>
          </a:p>
        </p:txBody>
      </p:sp>
      <p:sp>
        <p:nvSpPr>
          <p:cNvPr id="19" name="مربع نص 18">
            <a:extLst>
              <a:ext uri="{FF2B5EF4-FFF2-40B4-BE49-F238E27FC236}">
                <a16:creationId xmlns:a16="http://schemas.microsoft.com/office/drawing/2014/main" id="{4A00B106-1261-1B1B-F7DE-3355EC9981BC}"/>
              </a:ext>
            </a:extLst>
          </p:cNvPr>
          <p:cNvSpPr txBox="1"/>
          <p:nvPr/>
        </p:nvSpPr>
        <p:spPr>
          <a:xfrm>
            <a:off x="5065260" y="2026951"/>
            <a:ext cx="2135949" cy="549766"/>
          </a:xfrm>
          <a:prstGeom prst="rect">
            <a:avLst/>
          </a:prstGeom>
          <a:noFill/>
        </p:spPr>
        <p:txBody>
          <a:bodyPr wrap="square">
            <a:spAutoFit/>
          </a:bodyPr>
          <a:lstStyle/>
          <a:p>
            <a:pPr algn="ctr" rtl="1">
              <a:lnSpc>
                <a:spcPct val="150000"/>
              </a:lnSpc>
            </a:pPr>
            <a:r>
              <a:rPr lang="ar-SA" sz="1050" b="1" dirty="0">
                <a:solidFill>
                  <a:schemeClr val="bg1"/>
                </a:solidFill>
                <a:latin typeface="Alexandria" pitchFamily="2" charset="-78"/>
                <a:cs typeface="Alexandria" pitchFamily="2" charset="-78"/>
              </a:rPr>
              <a:t>القيم الإدارية وأخلاقيات العمل القيادي</a:t>
            </a:r>
          </a:p>
        </p:txBody>
      </p:sp>
      <p:pic>
        <p:nvPicPr>
          <p:cNvPr id="20" name="صورة 19">
            <a:extLst>
              <a:ext uri="{FF2B5EF4-FFF2-40B4-BE49-F238E27FC236}">
                <a16:creationId xmlns:a16="http://schemas.microsoft.com/office/drawing/2014/main" id="{2001341F-3DFB-6090-463E-BBF9764CD72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1260" y="1736373"/>
            <a:ext cx="10096543" cy="1102340"/>
          </a:xfrm>
          <a:prstGeom prst="rect">
            <a:avLst/>
          </a:prstGeom>
        </p:spPr>
      </p:pic>
      <p:sp>
        <p:nvSpPr>
          <p:cNvPr id="10" name="مربع نص 9">
            <a:extLst>
              <a:ext uri="{FF2B5EF4-FFF2-40B4-BE49-F238E27FC236}">
                <a16:creationId xmlns:a16="http://schemas.microsoft.com/office/drawing/2014/main" id="{DE63D61D-D492-77E4-C376-A21E30450A25}"/>
              </a:ext>
            </a:extLst>
          </p:cNvPr>
          <p:cNvSpPr txBox="1"/>
          <p:nvPr/>
        </p:nvSpPr>
        <p:spPr>
          <a:xfrm>
            <a:off x="5065260" y="1812539"/>
            <a:ext cx="2135949" cy="571567"/>
          </a:xfrm>
          <a:prstGeom prst="rect">
            <a:avLst/>
          </a:prstGeom>
          <a:noFill/>
        </p:spPr>
        <p:txBody>
          <a:bodyPr wrap="square">
            <a:spAutoFit/>
          </a:bodyPr>
          <a:lstStyle/>
          <a:p>
            <a:pPr algn="ctr" rtl="1">
              <a:lnSpc>
                <a:spcPct val="150000"/>
              </a:lnSpc>
            </a:pPr>
            <a:r>
              <a:rPr lang="ar-SA" sz="1100" b="1" dirty="0">
                <a:solidFill>
                  <a:schemeClr val="bg1"/>
                </a:solidFill>
                <a:latin typeface="Alexandria" pitchFamily="2" charset="-78"/>
                <a:cs typeface="Alexandria" pitchFamily="2" charset="-78"/>
              </a:rPr>
              <a:t>القيادة الإدارية وحل المشكلات واتخاذ القرارات </a:t>
            </a:r>
          </a:p>
        </p:txBody>
      </p:sp>
      <p:sp>
        <p:nvSpPr>
          <p:cNvPr id="21" name="مربع نص 20">
            <a:extLst>
              <a:ext uri="{FF2B5EF4-FFF2-40B4-BE49-F238E27FC236}">
                <a16:creationId xmlns:a16="http://schemas.microsoft.com/office/drawing/2014/main" id="{F3E127C1-E1AE-A01B-3108-D405341D92B4}"/>
              </a:ext>
            </a:extLst>
          </p:cNvPr>
          <p:cNvSpPr txBox="1"/>
          <p:nvPr/>
        </p:nvSpPr>
        <p:spPr>
          <a:xfrm>
            <a:off x="8533203" y="2669660"/>
            <a:ext cx="3060572" cy="789383"/>
          </a:xfrm>
          <a:prstGeom prst="rect">
            <a:avLst/>
          </a:prstGeom>
          <a:noFill/>
        </p:spPr>
        <p:txBody>
          <a:bodyPr wrap="square">
            <a:spAutoFit/>
          </a:bodyPr>
          <a:lstStyle/>
          <a:p>
            <a:pPr algn="ctr" rtl="1">
              <a:lnSpc>
                <a:spcPct val="150000"/>
              </a:lnSpc>
            </a:pPr>
            <a:r>
              <a:rPr lang="ar-EG" sz="1600" b="1" dirty="0">
                <a:solidFill>
                  <a:srgbClr val="00B0F0"/>
                </a:solidFill>
                <a:latin typeface="Alexandria" pitchFamily="2" charset="-78"/>
                <a:cs typeface="Alexandria" pitchFamily="2" charset="-78"/>
              </a:rPr>
              <a:t>مفاهيم أساسية </a:t>
            </a:r>
            <a:r>
              <a:rPr lang="ar-SA" sz="1600" b="1" dirty="0">
                <a:solidFill>
                  <a:srgbClr val="00B0F0"/>
                </a:solidFill>
                <a:latin typeface="Alexandria" pitchFamily="2" charset="-78"/>
                <a:cs typeface="Alexandria" pitchFamily="2" charset="-78"/>
              </a:rPr>
              <a:t>في </a:t>
            </a:r>
            <a:r>
              <a:rPr lang="ar-EG" sz="1600" b="1" dirty="0">
                <a:solidFill>
                  <a:srgbClr val="00B0F0"/>
                </a:solidFill>
                <a:latin typeface="Alexandria" pitchFamily="2" charset="-78"/>
                <a:cs typeface="Alexandria" pitchFamily="2" charset="-78"/>
              </a:rPr>
              <a:t>حل المشكلات واتخاذ القرارات</a:t>
            </a:r>
          </a:p>
        </p:txBody>
      </p:sp>
      <p:sp>
        <p:nvSpPr>
          <p:cNvPr id="22" name="مربع نص 21">
            <a:extLst>
              <a:ext uri="{FF2B5EF4-FFF2-40B4-BE49-F238E27FC236}">
                <a16:creationId xmlns:a16="http://schemas.microsoft.com/office/drawing/2014/main" id="{2C7DC65A-46D1-8C08-78C4-2CF2B78FAFA6}"/>
              </a:ext>
            </a:extLst>
          </p:cNvPr>
          <p:cNvSpPr txBox="1"/>
          <p:nvPr/>
        </p:nvSpPr>
        <p:spPr>
          <a:xfrm>
            <a:off x="4805949" y="2673734"/>
            <a:ext cx="2570554" cy="789383"/>
          </a:xfrm>
          <a:prstGeom prst="rect">
            <a:avLst/>
          </a:prstGeom>
          <a:noFill/>
        </p:spPr>
        <p:txBody>
          <a:bodyPr wrap="square">
            <a:spAutoFit/>
          </a:bodyPr>
          <a:lstStyle/>
          <a:p>
            <a:pPr algn="ctr" rtl="1">
              <a:lnSpc>
                <a:spcPct val="150000"/>
              </a:lnSpc>
            </a:pPr>
            <a:r>
              <a:rPr lang="ar-EG" sz="1600" b="1" dirty="0">
                <a:solidFill>
                  <a:srgbClr val="00B0F0"/>
                </a:solidFill>
                <a:latin typeface="Alexandria" pitchFamily="2" charset="-78"/>
                <a:cs typeface="Alexandria" pitchFamily="2" charset="-78"/>
              </a:rPr>
              <a:t>عملية اتخاذ القرارات الإدارية</a:t>
            </a:r>
          </a:p>
        </p:txBody>
      </p:sp>
      <p:sp>
        <p:nvSpPr>
          <p:cNvPr id="23" name="مربع نص 22">
            <a:extLst>
              <a:ext uri="{FF2B5EF4-FFF2-40B4-BE49-F238E27FC236}">
                <a16:creationId xmlns:a16="http://schemas.microsoft.com/office/drawing/2014/main" id="{2B404025-188F-215F-9786-698049ED762D}"/>
              </a:ext>
            </a:extLst>
          </p:cNvPr>
          <p:cNvSpPr txBox="1"/>
          <p:nvPr/>
        </p:nvSpPr>
        <p:spPr>
          <a:xfrm>
            <a:off x="657685" y="2615797"/>
            <a:ext cx="3060572" cy="789383"/>
          </a:xfrm>
          <a:prstGeom prst="rect">
            <a:avLst/>
          </a:prstGeom>
          <a:noFill/>
        </p:spPr>
        <p:txBody>
          <a:bodyPr wrap="square">
            <a:spAutoFit/>
          </a:bodyPr>
          <a:lstStyle/>
          <a:p>
            <a:pPr algn="ctr" rtl="1">
              <a:lnSpc>
                <a:spcPct val="150000"/>
              </a:lnSpc>
            </a:pPr>
            <a:r>
              <a:rPr lang="ar-EG" sz="1600" b="1" dirty="0">
                <a:solidFill>
                  <a:srgbClr val="00B0F0"/>
                </a:solidFill>
                <a:latin typeface="Alexandria" pitchFamily="2" charset="-78"/>
                <a:cs typeface="Alexandria" pitchFamily="2" charset="-78"/>
              </a:rPr>
              <a:t>أنواع القرارات الإدارية واتخاذ القرار الجماعي</a:t>
            </a:r>
          </a:p>
        </p:txBody>
      </p:sp>
      <p:sp>
        <p:nvSpPr>
          <p:cNvPr id="24" name="مربع نص 23">
            <a:extLst>
              <a:ext uri="{FF2B5EF4-FFF2-40B4-BE49-F238E27FC236}">
                <a16:creationId xmlns:a16="http://schemas.microsoft.com/office/drawing/2014/main" id="{842D043C-6C68-C46C-99BB-A1BD624608AE}"/>
              </a:ext>
            </a:extLst>
          </p:cNvPr>
          <p:cNvSpPr txBox="1"/>
          <p:nvPr/>
        </p:nvSpPr>
        <p:spPr>
          <a:xfrm>
            <a:off x="8794910" y="3504371"/>
            <a:ext cx="2537157" cy="1569660"/>
          </a:xfrm>
          <a:prstGeom prst="rect">
            <a:avLst/>
          </a:prstGeom>
          <a:noFill/>
        </p:spPr>
        <p:txBody>
          <a:bodyPr wrap="square" rtlCol="1">
            <a:spAutoFit/>
          </a:bodyPr>
          <a:lstStyle/>
          <a:p>
            <a:pPr marL="171450" indent="-171450" algn="justLow">
              <a:buFont typeface="Arial" panose="020B0604020202020204" pitchFamily="34" charset="0"/>
              <a:buChar char="•"/>
            </a:pPr>
            <a:r>
              <a:rPr lang="ar-SA" sz="1600" dirty="0">
                <a:latin typeface="Alexandria" pitchFamily="2" charset="-78"/>
                <a:cs typeface="Alexandria" pitchFamily="2" charset="-78"/>
              </a:rPr>
              <a:t>القيادة ومهارات حل المشكلات واتخاذ القرارات</a:t>
            </a:r>
          </a:p>
          <a:p>
            <a:pPr marL="171450" indent="-171450" algn="justLow">
              <a:buFont typeface="Arial" panose="020B0604020202020204" pitchFamily="34" charset="0"/>
              <a:buChar char="•"/>
            </a:pPr>
            <a:r>
              <a:rPr lang="ar-SA" sz="1600" dirty="0">
                <a:latin typeface="Alexandria" pitchFamily="2" charset="-78"/>
                <a:cs typeface="Alexandria" pitchFamily="2" charset="-78"/>
              </a:rPr>
              <a:t>المقصود بوظيفة حل المشكلات الإدارية</a:t>
            </a:r>
          </a:p>
          <a:p>
            <a:pPr marL="171450" indent="-171450" algn="justLow">
              <a:buFont typeface="Arial" panose="020B0604020202020204" pitchFamily="34" charset="0"/>
              <a:buChar char="•"/>
            </a:pPr>
            <a:r>
              <a:rPr lang="ar-SA" sz="1600" dirty="0">
                <a:latin typeface="Alexandria" pitchFamily="2" charset="-78"/>
                <a:cs typeface="Alexandria" pitchFamily="2" charset="-78"/>
              </a:rPr>
              <a:t>مفهوم اتخاذ القرار</a:t>
            </a:r>
          </a:p>
        </p:txBody>
      </p:sp>
      <p:sp>
        <p:nvSpPr>
          <p:cNvPr id="25" name="مربع نص 24">
            <a:extLst>
              <a:ext uri="{FF2B5EF4-FFF2-40B4-BE49-F238E27FC236}">
                <a16:creationId xmlns:a16="http://schemas.microsoft.com/office/drawing/2014/main" id="{7C992CD1-C0B3-B583-CEB0-293864CC81DC}"/>
              </a:ext>
            </a:extLst>
          </p:cNvPr>
          <p:cNvSpPr txBox="1"/>
          <p:nvPr/>
        </p:nvSpPr>
        <p:spPr>
          <a:xfrm>
            <a:off x="4760237" y="3511976"/>
            <a:ext cx="2537157" cy="1569660"/>
          </a:xfrm>
          <a:prstGeom prst="rect">
            <a:avLst/>
          </a:prstGeom>
          <a:noFill/>
        </p:spPr>
        <p:txBody>
          <a:bodyPr wrap="square" rtlCol="1">
            <a:spAutoFit/>
          </a:bodyPr>
          <a:lstStyle/>
          <a:p>
            <a:pPr marL="171450" indent="-171450" algn="justLow">
              <a:buFont typeface="Arial" panose="020B0604020202020204" pitchFamily="34" charset="0"/>
              <a:buChar char="•"/>
            </a:pPr>
            <a:r>
              <a:rPr lang="ar-SA" sz="1600" dirty="0">
                <a:latin typeface="Alexandria" pitchFamily="2" charset="-78"/>
                <a:cs typeface="Alexandria" pitchFamily="2" charset="-78"/>
              </a:rPr>
              <a:t>الفرق بين صنع القرار واتخاذ القرار</a:t>
            </a:r>
          </a:p>
          <a:p>
            <a:pPr marL="171450" indent="-171450" algn="justLow">
              <a:buFont typeface="Arial" panose="020B0604020202020204" pitchFamily="34" charset="0"/>
              <a:buChar char="•"/>
            </a:pPr>
            <a:r>
              <a:rPr lang="ar-SA" sz="1600" dirty="0">
                <a:latin typeface="Alexandria" pitchFamily="2" charset="-78"/>
                <a:cs typeface="Alexandria" pitchFamily="2" charset="-78"/>
              </a:rPr>
              <a:t>المكونات الأساسية لعملية اتخاذ القرارات</a:t>
            </a:r>
          </a:p>
          <a:p>
            <a:pPr marL="171450" indent="-171450" algn="justLow">
              <a:buFont typeface="Arial" panose="020B0604020202020204" pitchFamily="34" charset="0"/>
              <a:buChar char="•"/>
            </a:pPr>
            <a:r>
              <a:rPr lang="ar-SA" sz="1600" dirty="0">
                <a:latin typeface="Alexandria" pitchFamily="2" charset="-78"/>
                <a:cs typeface="Alexandria" pitchFamily="2" charset="-78"/>
              </a:rPr>
              <a:t>خطوات اتخاذ القرارات الإدارية</a:t>
            </a:r>
          </a:p>
        </p:txBody>
      </p:sp>
      <p:sp>
        <p:nvSpPr>
          <p:cNvPr id="27" name="مربع نص 26">
            <a:extLst>
              <a:ext uri="{FF2B5EF4-FFF2-40B4-BE49-F238E27FC236}">
                <a16:creationId xmlns:a16="http://schemas.microsoft.com/office/drawing/2014/main" id="{5AE70B44-6207-1C87-DD93-0C85CB9FC154}"/>
              </a:ext>
            </a:extLst>
          </p:cNvPr>
          <p:cNvSpPr txBox="1"/>
          <p:nvPr/>
        </p:nvSpPr>
        <p:spPr>
          <a:xfrm>
            <a:off x="754493" y="3508183"/>
            <a:ext cx="2537157" cy="1815882"/>
          </a:xfrm>
          <a:prstGeom prst="rect">
            <a:avLst/>
          </a:prstGeom>
          <a:noFill/>
        </p:spPr>
        <p:txBody>
          <a:bodyPr wrap="square" rtlCol="1">
            <a:spAutoFit/>
          </a:bodyPr>
          <a:lstStyle/>
          <a:p>
            <a:pPr marL="171450" indent="-171450" algn="justLow">
              <a:buFont typeface="Arial" panose="020B0604020202020204" pitchFamily="34" charset="0"/>
              <a:buChar char="•"/>
            </a:pPr>
            <a:r>
              <a:rPr lang="ar-SA" sz="1600" dirty="0">
                <a:latin typeface="Alexandria" pitchFamily="2" charset="-78"/>
                <a:cs typeface="Alexandria" pitchFamily="2" charset="-78"/>
              </a:rPr>
              <a:t>أنواع القرارات الإدارية</a:t>
            </a:r>
          </a:p>
          <a:p>
            <a:pPr marL="171450" indent="-171450" algn="justLow">
              <a:buFont typeface="Arial" panose="020B0604020202020204" pitchFamily="34" charset="0"/>
              <a:buChar char="•"/>
            </a:pPr>
            <a:r>
              <a:rPr lang="ar-SA" sz="1600" dirty="0">
                <a:latin typeface="Alexandria" pitchFamily="2" charset="-78"/>
                <a:cs typeface="Alexandria" pitchFamily="2" charset="-78"/>
              </a:rPr>
              <a:t>القرار الرشيد</a:t>
            </a:r>
          </a:p>
          <a:p>
            <a:pPr marL="171450" indent="-171450" algn="justLow">
              <a:buFont typeface="Arial" panose="020B0604020202020204" pitchFamily="34" charset="0"/>
              <a:buChar char="•"/>
            </a:pPr>
            <a:r>
              <a:rPr lang="ar-SA" sz="1600" dirty="0">
                <a:latin typeface="Alexandria" pitchFamily="2" charset="-78"/>
                <a:cs typeface="Alexandria" pitchFamily="2" charset="-78"/>
              </a:rPr>
              <a:t>إيجابيات المشاركة في اتخاذ القرارات الجماعية وسلبياتها</a:t>
            </a:r>
          </a:p>
          <a:p>
            <a:pPr marL="171450" indent="-171450" algn="justLow">
              <a:buFont typeface="Arial" panose="020B0604020202020204" pitchFamily="34" charset="0"/>
              <a:buChar char="•"/>
            </a:pPr>
            <a:r>
              <a:rPr lang="ar-SA" sz="1600" dirty="0">
                <a:latin typeface="Alexandria" pitchFamily="2" charset="-78"/>
                <a:cs typeface="Alexandria" pitchFamily="2" charset="-78"/>
              </a:rPr>
              <a:t>الأساليب الفنية في اتخاذ القرارات الجماعية</a:t>
            </a:r>
          </a:p>
        </p:txBody>
      </p:sp>
    </p:spTree>
    <p:extLst>
      <p:ext uri="{BB962C8B-B14F-4D97-AF65-F5344CB8AC3E}">
        <p14:creationId xmlns:p14="http://schemas.microsoft.com/office/powerpoint/2010/main" val="351866066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8">
            <a:extLst>
              <a:ext uri="{FF2B5EF4-FFF2-40B4-BE49-F238E27FC236}">
                <a16:creationId xmlns:a16="http://schemas.microsoft.com/office/drawing/2014/main" id="{70D3B232-0897-E5D3-4F32-6BB6E7E7659B}"/>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4" name="Right Triangle 1">
            <a:extLst>
              <a:ext uri="{FF2B5EF4-FFF2-40B4-BE49-F238E27FC236}">
                <a16:creationId xmlns:a16="http://schemas.microsoft.com/office/drawing/2014/main" id="{CDB27168-6E53-D9F4-5150-297D39277E1A}"/>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TextBox 9">
            <a:extLst>
              <a:ext uri="{FF2B5EF4-FFF2-40B4-BE49-F238E27FC236}">
                <a16:creationId xmlns:a16="http://schemas.microsoft.com/office/drawing/2014/main" id="{3DAB7C5A-6B4D-4945-9C20-F799FF9AEA75}"/>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6" name="Graphic 12">
            <a:extLst>
              <a:ext uri="{FF2B5EF4-FFF2-40B4-BE49-F238E27FC236}">
                <a16:creationId xmlns:a16="http://schemas.microsoft.com/office/drawing/2014/main" id="{5E9157DA-A4E3-FB22-3D33-0390CEB7F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7" name="Parallelogram 13">
            <a:extLst>
              <a:ext uri="{FF2B5EF4-FFF2-40B4-BE49-F238E27FC236}">
                <a16:creationId xmlns:a16="http://schemas.microsoft.com/office/drawing/2014/main" id="{B65992BB-3EA9-804F-0E46-6AFDDF50E558}"/>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8" name="Graphic 21">
            <a:extLst>
              <a:ext uri="{FF2B5EF4-FFF2-40B4-BE49-F238E27FC236}">
                <a16:creationId xmlns:a16="http://schemas.microsoft.com/office/drawing/2014/main" id="{6F68C1AC-39C2-27E3-44C2-0366C58DEE3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9" name="Graphic 22">
            <a:extLst>
              <a:ext uri="{FF2B5EF4-FFF2-40B4-BE49-F238E27FC236}">
                <a16:creationId xmlns:a16="http://schemas.microsoft.com/office/drawing/2014/main" id="{9BD7B5C2-F52A-4C59-5080-E4EA292C6531}"/>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388637311"/>
      </p:ext>
    </p:extLst>
  </p:cSld>
  <p:clrMapOvr>
    <a:masterClrMapping/>
  </p:clrMapOvr>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a8eb966a7320690551ff39b1d8ff0c5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4a2af7bc0a915e29a701acbb6c865a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51EB4D4-AA68-4EF0-BD3A-5FFA19B017C8}"/>
</file>

<file path=customXml/itemProps2.xml><?xml version="1.0" encoding="utf-8"?>
<ds:datastoreItem xmlns:ds="http://schemas.openxmlformats.org/officeDocument/2006/customXml" ds:itemID="{DCFF82E8-3E53-40BC-B2A5-9711BFD56BFC}"/>
</file>

<file path=customXml/itemProps3.xml><?xml version="1.0" encoding="utf-8"?>
<ds:datastoreItem xmlns:ds="http://schemas.openxmlformats.org/officeDocument/2006/customXml" ds:itemID="{E96B7AF3-1E15-4741-8184-92732FCFCB2D}"/>
</file>

<file path=docProps/app.xml><?xml version="1.0" encoding="utf-8"?>
<Properties xmlns="http://schemas.openxmlformats.org/officeDocument/2006/extended-properties" xmlns:vt="http://schemas.openxmlformats.org/officeDocument/2006/docPropsVTypes">
  <TotalTime>0</TotalTime>
  <Words>3470</Words>
  <Application>Microsoft Office PowerPoint</Application>
  <PresentationFormat>شاشة عريضة</PresentationFormat>
  <Paragraphs>525</Paragraphs>
  <Slides>42</Slides>
  <Notes>0</Notes>
  <HiddenSlides>0</HiddenSlides>
  <MMClips>0</MMClips>
  <ScaleCrop>false</ScaleCrop>
  <HeadingPairs>
    <vt:vector size="6" baseType="variant">
      <vt:variant>
        <vt:lpstr>الخطوط المستخدمة</vt:lpstr>
      </vt:variant>
      <vt:variant>
        <vt:i4>7</vt:i4>
      </vt:variant>
      <vt:variant>
        <vt:lpstr>نسق</vt:lpstr>
      </vt:variant>
      <vt:variant>
        <vt:i4>1</vt:i4>
      </vt:variant>
      <vt:variant>
        <vt:lpstr>عناوين الشرائح</vt:lpstr>
      </vt:variant>
      <vt:variant>
        <vt:i4>42</vt:i4>
      </vt:variant>
    </vt:vector>
  </HeadingPairs>
  <TitlesOfParts>
    <vt:vector size="50" baseType="lpstr">
      <vt:lpstr>Alexandria</vt:lpstr>
      <vt:lpstr>Alexandria Medium</vt:lpstr>
      <vt:lpstr>Arial</vt:lpstr>
      <vt:lpstr>Calibri</vt:lpstr>
      <vt:lpstr>Roboto Light</vt:lpstr>
      <vt:lpstr>Times New Roman</vt:lpstr>
      <vt:lpstr>Wingdings</vt:lpstr>
      <vt:lpstr>نسق Office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Nuha Naif</dc:creator>
  <cp:lastModifiedBy>سليمان اللحيدان ID 442104670</cp:lastModifiedBy>
  <cp:revision>93</cp:revision>
  <dcterms:created xsi:type="dcterms:W3CDTF">2024-07-10T17:47:39Z</dcterms:created>
  <dcterms:modified xsi:type="dcterms:W3CDTF">2024-07-15T11:49:29Z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