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2.xml" ContentType="application/vnd.openxmlformats-officedocument.presentationml.tags+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tags/tag3.xml" ContentType="application/vnd.openxmlformats-officedocument.presentationml.tags+xml"/>
  <Override PartName="/ppt/notesSlides/notesSlide7.xml" ContentType="application/vnd.openxmlformats-officedocument.presentationml.notesSlide+xml"/>
  <Override PartName="/ppt/tags/tag4.xml" ContentType="application/vnd.openxmlformats-officedocument.presentationml.tags+xml"/>
  <Override PartName="/ppt/notesSlides/notesSlide8.xml" ContentType="application/vnd.openxmlformats-officedocument.presentationml.notesSlide+xml"/>
  <Override PartName="/ppt/tags/tag5.xml" ContentType="application/vnd.openxmlformats-officedocument.presentationml.tags+xml"/>
  <Override PartName="/ppt/notesSlides/notesSlide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tags/tag6.xml" ContentType="application/vnd.openxmlformats-officedocument.presentationml.tags+xml"/>
  <Override PartName="/ppt/notesSlides/notesSlide12.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1"/>
  </p:notesMasterIdLst>
  <p:sldIdLst>
    <p:sldId id="480" r:id="rId5"/>
    <p:sldId id="303" r:id="rId6"/>
    <p:sldId id="313" r:id="rId7"/>
    <p:sldId id="1289" r:id="rId8"/>
    <p:sldId id="1269" r:id="rId9"/>
    <p:sldId id="1322" r:id="rId10"/>
    <p:sldId id="1314" r:id="rId11"/>
    <p:sldId id="1316" r:id="rId12"/>
    <p:sldId id="1317" r:id="rId13"/>
    <p:sldId id="3246" r:id="rId14"/>
    <p:sldId id="266" r:id="rId15"/>
    <p:sldId id="317" r:id="rId16"/>
    <p:sldId id="1313" r:id="rId17"/>
    <p:sldId id="3245" r:id="rId18"/>
    <p:sldId id="1319" r:id="rId19"/>
    <p:sldId id="1320" r:id="rId20"/>
    <p:sldId id="3247" r:id="rId21"/>
    <p:sldId id="3248" r:id="rId22"/>
    <p:sldId id="1292" r:id="rId23"/>
    <p:sldId id="1315" r:id="rId24"/>
    <p:sldId id="1321" r:id="rId25"/>
    <p:sldId id="1312" r:id="rId26"/>
    <p:sldId id="1323" r:id="rId27"/>
    <p:sldId id="3243" r:id="rId28"/>
    <p:sldId id="1302" r:id="rId29"/>
    <p:sldId id="3249" r:id="rId30"/>
    <p:sldId id="3244" r:id="rId31"/>
    <p:sldId id="4289" r:id="rId32"/>
    <p:sldId id="4291" r:id="rId33"/>
    <p:sldId id="3250" r:id="rId34"/>
    <p:sldId id="4290" r:id="rId35"/>
    <p:sldId id="1273" r:id="rId36"/>
    <p:sldId id="1230" r:id="rId37"/>
    <p:sldId id="1232" r:id="rId38"/>
    <p:sldId id="1229"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1289"/>
            <p14:sldId id="1269"/>
            <p14:sldId id="1322"/>
            <p14:sldId id="1314"/>
            <p14:sldId id="1316"/>
            <p14:sldId id="1317"/>
            <p14:sldId id="3246"/>
            <p14:sldId id="266"/>
            <p14:sldId id="317"/>
            <p14:sldId id="1313"/>
            <p14:sldId id="3245"/>
            <p14:sldId id="1319"/>
            <p14:sldId id="1320"/>
            <p14:sldId id="3247"/>
            <p14:sldId id="3248"/>
            <p14:sldId id="1292"/>
            <p14:sldId id="1315"/>
            <p14:sldId id="1321"/>
            <p14:sldId id="1312"/>
            <p14:sldId id="1323"/>
            <p14:sldId id="3243"/>
            <p14:sldId id="1302"/>
            <p14:sldId id="3249"/>
            <p14:sldId id="3244"/>
            <p14:sldId id="4289"/>
            <p14:sldId id="4291"/>
            <p14:sldId id="3250"/>
            <p14:sldId id="4290"/>
            <p14:sldId id="1273"/>
            <p14:sldId id="1230"/>
            <p14:sldId id="1232"/>
            <p14:sldId id="12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669BBC"/>
    <a:srgbClr val="000000"/>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C1BF36A-F8C6-1045-8447-65038CCB75B3}" v="1" dt="2023-11-27T22:23:37.89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851"/>
    <p:restoredTop sz="93945" autoAdjust="0"/>
  </p:normalViewPr>
  <p:slideViewPr>
    <p:cSldViewPr snapToGrid="0">
      <p:cViewPr varScale="1">
        <p:scale>
          <a:sx n="77" d="100"/>
          <a:sy n="77" d="100"/>
        </p:scale>
        <p:origin x="1008"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notesMaster" Target="notesMasters/notesMaster1.xml"/></Relationships>
</file>

<file path=ppt/diagrams/_rels/data8.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svg"/></Relationships>
</file>

<file path=ppt/diagrams/_rels/data11.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35.svg"/></Relationships>
</file>

<file path=ppt/diagrams/_rels/drawing8.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svg"/></Relationships>
</file>

<file path=ppt/diagrams/_rels/drawing11.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3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445045-C93E-40AA-9267-8E7D84301E1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1821DB6-5F8F-4F30-BB4C-4C0ED2A510D5}">
      <dgm:prSet/>
      <dgm:spPr/>
      <dgm:t>
        <a:bodyPr/>
        <a:lstStyle/>
        <a:p>
          <a:r>
            <a:rPr lang="en-US"/>
            <a:t>Monitoring and controlling is done throughout agile projects using existing events and artifacts</a:t>
          </a:r>
          <a:endParaRPr lang="en-US" dirty="0"/>
        </a:p>
      </dgm:t>
    </dgm:pt>
    <dgm:pt modelId="{CA6AEB8C-F6C9-435B-8F54-1F7D6A126B46}" type="sibTrans" cxnId="{B23ACBFD-B115-4607-9CBF-3CCF1B087FE9}">
      <dgm:prSet/>
      <dgm:spPr/>
      <dgm:t>
        <a:bodyPr/>
        <a:lstStyle/>
        <a:p>
          <a:endParaRPr lang="en-US"/>
        </a:p>
      </dgm:t>
    </dgm:pt>
    <dgm:pt modelId="{C37854DB-F1F9-4E25-913D-8FE26295E982}" type="parTrans" cxnId="{B23ACBFD-B115-4607-9CBF-3CCF1B087FE9}">
      <dgm:prSet/>
      <dgm:spPr/>
      <dgm:t>
        <a:bodyPr/>
        <a:lstStyle/>
        <a:p>
          <a:endParaRPr lang="en-US"/>
        </a:p>
      </dgm:t>
    </dgm:pt>
    <dgm:pt modelId="{A9115965-C67D-AE45-8AFE-BBAD3202594F}">
      <dgm:prSet/>
      <dgm:spPr/>
      <dgm:t>
        <a:bodyPr/>
        <a:lstStyle/>
        <a:p>
          <a:r>
            <a:rPr lang="en-US" dirty="0"/>
            <a:t>KPIs allows us to forecast, analyze, take decisions and corrective actions</a:t>
          </a:r>
        </a:p>
      </dgm:t>
    </dgm:pt>
    <dgm:pt modelId="{B49108D3-AB0D-9245-8BAC-A2839FC460FA}" type="parTrans" cxnId="{16739B55-182B-024D-91F4-1B8CB6C9D56C}">
      <dgm:prSet/>
      <dgm:spPr/>
      <dgm:t>
        <a:bodyPr/>
        <a:lstStyle/>
        <a:p>
          <a:endParaRPr lang="en-US"/>
        </a:p>
      </dgm:t>
    </dgm:pt>
    <dgm:pt modelId="{2C5226C6-CF1B-E145-820D-E470692B2EE1}" type="sibTrans" cxnId="{16739B55-182B-024D-91F4-1B8CB6C9D56C}">
      <dgm:prSet/>
      <dgm:spPr/>
      <dgm:t>
        <a:bodyPr/>
        <a:lstStyle/>
        <a:p>
          <a:endParaRPr lang="en-US"/>
        </a:p>
      </dgm:t>
    </dgm:pt>
    <dgm:pt modelId="{3604AEC8-7562-9B4D-B194-186303020165}">
      <dgm:prSet/>
      <dgm:spPr/>
      <dgm:t>
        <a:bodyPr/>
        <a:lstStyle/>
        <a:p>
          <a:r>
            <a:rPr lang="en-US" dirty="0"/>
            <a:t>There are many KPIs around efficiency, customer value, and quality</a:t>
          </a:r>
        </a:p>
      </dgm:t>
    </dgm:pt>
    <dgm:pt modelId="{A421F895-11EB-B248-8159-0536D8D25C2D}" type="parTrans" cxnId="{F52DDC80-4030-1E4E-A470-4988CEE9525D}">
      <dgm:prSet/>
      <dgm:spPr/>
      <dgm:t>
        <a:bodyPr/>
        <a:lstStyle/>
        <a:p>
          <a:endParaRPr lang="en-US"/>
        </a:p>
      </dgm:t>
    </dgm:pt>
    <dgm:pt modelId="{2D33E3C5-2CF9-A44C-BFDC-875CA045C708}" type="sibTrans" cxnId="{F52DDC80-4030-1E4E-A470-4988CEE9525D}">
      <dgm:prSet/>
      <dgm:spPr/>
      <dgm:t>
        <a:bodyPr/>
        <a:lstStyle/>
        <a:p>
          <a:endParaRPr lang="en-US"/>
        </a:p>
      </dgm:t>
    </dgm:pt>
    <dgm:pt modelId="{72BB0693-CE11-0C40-9819-5E8380477FE2}">
      <dgm:prSet/>
      <dgm:spPr/>
      <dgm:t>
        <a:bodyPr/>
        <a:lstStyle/>
        <a:p>
          <a:r>
            <a:rPr lang="en-US" dirty="0"/>
            <a:t>Applying Agile principles reduces project risks. We develop Risk Adjusted Backlog that prioritizes high value and high risk features.</a:t>
          </a:r>
        </a:p>
      </dgm:t>
    </dgm:pt>
    <dgm:pt modelId="{697F9679-F490-604A-B235-6F30D1DFDF2F}" type="parTrans" cxnId="{D452D1A3-6088-BA4E-9A72-31DD4C070A7D}">
      <dgm:prSet/>
      <dgm:spPr/>
      <dgm:t>
        <a:bodyPr/>
        <a:lstStyle/>
        <a:p>
          <a:endParaRPr lang="en-US"/>
        </a:p>
      </dgm:t>
    </dgm:pt>
    <dgm:pt modelId="{9DC0329D-D6DD-764E-A8BD-67057739D06C}" type="sibTrans" cxnId="{D452D1A3-6088-BA4E-9A72-31DD4C070A7D}">
      <dgm:prSet/>
      <dgm:spPr/>
      <dgm:t>
        <a:bodyPr/>
        <a:lstStyle/>
        <a:p>
          <a:endParaRPr lang="en-US"/>
        </a:p>
      </dgm:t>
    </dgm:pt>
    <dgm:pt modelId="{1BA858DA-3D27-7F45-BB75-C3D5CD630DFD}">
      <dgm:prSet/>
      <dgm:spPr/>
      <dgm:t>
        <a:bodyPr/>
        <a:lstStyle/>
        <a:p>
          <a:r>
            <a:rPr lang="en-US" dirty="0"/>
            <a:t>Risk management is inherent in Agile processes and the team is responsible for identifying, prioritizing and mitigating risks.</a:t>
          </a:r>
        </a:p>
      </dgm:t>
    </dgm:pt>
    <dgm:pt modelId="{24C87321-057A-624B-8EEC-3784A8380A34}" type="parTrans" cxnId="{6D185FDA-FBCF-8344-99E1-6FD8CE927CA6}">
      <dgm:prSet/>
      <dgm:spPr/>
      <dgm:t>
        <a:bodyPr/>
        <a:lstStyle/>
        <a:p>
          <a:endParaRPr lang="en-US"/>
        </a:p>
      </dgm:t>
    </dgm:pt>
    <dgm:pt modelId="{6EE12A88-CBB6-4245-A19F-329CF3B69CD1}" type="sibTrans" cxnId="{6D185FDA-FBCF-8344-99E1-6FD8CE927CA6}">
      <dgm:prSet/>
      <dgm:spPr/>
      <dgm:t>
        <a:bodyPr/>
        <a:lstStyle/>
        <a:p>
          <a:endParaRPr lang="en-US"/>
        </a:p>
      </dgm:t>
    </dgm:pt>
    <dgm:pt modelId="{182BE412-3727-A041-935E-A4B097EA3D8D}" type="pres">
      <dgm:prSet presAssocID="{18445045-C93E-40AA-9267-8E7D84301E11}" presName="linear" presStyleCnt="0">
        <dgm:presLayoutVars>
          <dgm:animLvl val="lvl"/>
          <dgm:resizeHandles val="exact"/>
        </dgm:presLayoutVars>
      </dgm:prSet>
      <dgm:spPr/>
    </dgm:pt>
    <dgm:pt modelId="{BAF795EF-8323-8746-99FC-113E729B6C76}" type="pres">
      <dgm:prSet presAssocID="{C1821DB6-5F8F-4F30-BB4C-4C0ED2A510D5}" presName="parentText" presStyleLbl="node1" presStyleIdx="0" presStyleCnt="5">
        <dgm:presLayoutVars>
          <dgm:chMax val="0"/>
          <dgm:bulletEnabled val="1"/>
        </dgm:presLayoutVars>
      </dgm:prSet>
      <dgm:spPr/>
    </dgm:pt>
    <dgm:pt modelId="{3A209CF0-F226-8C4D-ACA0-B2C65F88C865}" type="pres">
      <dgm:prSet presAssocID="{CA6AEB8C-F6C9-435B-8F54-1F7D6A126B46}" presName="spacer" presStyleCnt="0"/>
      <dgm:spPr/>
    </dgm:pt>
    <dgm:pt modelId="{FFC96045-43CA-1A43-B699-A0B972EFA45D}" type="pres">
      <dgm:prSet presAssocID="{A9115965-C67D-AE45-8AFE-BBAD3202594F}" presName="parentText" presStyleLbl="node1" presStyleIdx="1" presStyleCnt="5">
        <dgm:presLayoutVars>
          <dgm:chMax val="0"/>
          <dgm:bulletEnabled val="1"/>
        </dgm:presLayoutVars>
      </dgm:prSet>
      <dgm:spPr/>
    </dgm:pt>
    <dgm:pt modelId="{8FF00A22-A608-E94E-A386-8775D1067756}" type="pres">
      <dgm:prSet presAssocID="{2C5226C6-CF1B-E145-820D-E470692B2EE1}" presName="spacer" presStyleCnt="0"/>
      <dgm:spPr/>
    </dgm:pt>
    <dgm:pt modelId="{21433878-DD8E-6C4E-AB6F-346ECAE585EB}" type="pres">
      <dgm:prSet presAssocID="{3604AEC8-7562-9B4D-B194-186303020165}" presName="parentText" presStyleLbl="node1" presStyleIdx="2" presStyleCnt="5">
        <dgm:presLayoutVars>
          <dgm:chMax val="0"/>
          <dgm:bulletEnabled val="1"/>
        </dgm:presLayoutVars>
      </dgm:prSet>
      <dgm:spPr/>
    </dgm:pt>
    <dgm:pt modelId="{A48DFE02-C0AF-EE49-845D-3406FC11A82D}" type="pres">
      <dgm:prSet presAssocID="{2D33E3C5-2CF9-A44C-BFDC-875CA045C708}" presName="spacer" presStyleCnt="0"/>
      <dgm:spPr/>
    </dgm:pt>
    <dgm:pt modelId="{F66BFD93-DCE9-8D45-B5EA-19644FBCDDC0}" type="pres">
      <dgm:prSet presAssocID="{72BB0693-CE11-0C40-9819-5E8380477FE2}" presName="parentText" presStyleLbl="node1" presStyleIdx="3" presStyleCnt="5">
        <dgm:presLayoutVars>
          <dgm:chMax val="0"/>
          <dgm:bulletEnabled val="1"/>
        </dgm:presLayoutVars>
      </dgm:prSet>
      <dgm:spPr/>
    </dgm:pt>
    <dgm:pt modelId="{E15EBBA0-DFE3-114D-8EAB-574185921FD2}" type="pres">
      <dgm:prSet presAssocID="{9DC0329D-D6DD-764E-A8BD-67057739D06C}" presName="spacer" presStyleCnt="0"/>
      <dgm:spPr/>
    </dgm:pt>
    <dgm:pt modelId="{C306649C-595A-BE42-84B1-9D1D66D9342C}" type="pres">
      <dgm:prSet presAssocID="{1BA858DA-3D27-7F45-BB75-C3D5CD630DFD}" presName="parentText" presStyleLbl="node1" presStyleIdx="4" presStyleCnt="5">
        <dgm:presLayoutVars>
          <dgm:chMax val="0"/>
          <dgm:bulletEnabled val="1"/>
        </dgm:presLayoutVars>
      </dgm:prSet>
      <dgm:spPr/>
    </dgm:pt>
  </dgm:ptLst>
  <dgm:cxnLst>
    <dgm:cxn modelId="{041CF10D-17D8-224A-ACFF-21DE82E828F3}" type="presOf" srcId="{18445045-C93E-40AA-9267-8E7D84301E11}" destId="{182BE412-3727-A041-935E-A4B097EA3D8D}" srcOrd="0" destOrd="0" presId="urn:microsoft.com/office/officeart/2005/8/layout/vList2"/>
    <dgm:cxn modelId="{9423D84A-0D47-854E-A787-C61947904646}" type="presOf" srcId="{C1821DB6-5F8F-4F30-BB4C-4C0ED2A510D5}" destId="{BAF795EF-8323-8746-99FC-113E729B6C76}" srcOrd="0" destOrd="0" presId="urn:microsoft.com/office/officeart/2005/8/layout/vList2"/>
    <dgm:cxn modelId="{7504B873-09EC-5D4F-82C0-4CDFEBA17A0C}" type="presOf" srcId="{A9115965-C67D-AE45-8AFE-BBAD3202594F}" destId="{FFC96045-43CA-1A43-B699-A0B972EFA45D}" srcOrd="0" destOrd="0" presId="urn:microsoft.com/office/officeart/2005/8/layout/vList2"/>
    <dgm:cxn modelId="{16739B55-182B-024D-91F4-1B8CB6C9D56C}" srcId="{18445045-C93E-40AA-9267-8E7D84301E11}" destId="{A9115965-C67D-AE45-8AFE-BBAD3202594F}" srcOrd="1" destOrd="0" parTransId="{B49108D3-AB0D-9245-8BAC-A2839FC460FA}" sibTransId="{2C5226C6-CF1B-E145-820D-E470692B2EE1}"/>
    <dgm:cxn modelId="{F52DDC80-4030-1E4E-A470-4988CEE9525D}" srcId="{18445045-C93E-40AA-9267-8E7D84301E11}" destId="{3604AEC8-7562-9B4D-B194-186303020165}" srcOrd="2" destOrd="0" parTransId="{A421F895-11EB-B248-8159-0536D8D25C2D}" sibTransId="{2D33E3C5-2CF9-A44C-BFDC-875CA045C708}"/>
    <dgm:cxn modelId="{D452D1A3-6088-BA4E-9A72-31DD4C070A7D}" srcId="{18445045-C93E-40AA-9267-8E7D84301E11}" destId="{72BB0693-CE11-0C40-9819-5E8380477FE2}" srcOrd="3" destOrd="0" parTransId="{697F9679-F490-604A-B235-6F30D1DFDF2F}" sibTransId="{9DC0329D-D6DD-764E-A8BD-67057739D06C}"/>
    <dgm:cxn modelId="{B163E3B9-4F9C-E04E-8BF9-1877F813DE0F}" type="presOf" srcId="{72BB0693-CE11-0C40-9819-5E8380477FE2}" destId="{F66BFD93-DCE9-8D45-B5EA-19644FBCDDC0}" srcOrd="0" destOrd="0" presId="urn:microsoft.com/office/officeart/2005/8/layout/vList2"/>
    <dgm:cxn modelId="{6D185FDA-FBCF-8344-99E1-6FD8CE927CA6}" srcId="{18445045-C93E-40AA-9267-8E7D84301E11}" destId="{1BA858DA-3D27-7F45-BB75-C3D5CD630DFD}" srcOrd="4" destOrd="0" parTransId="{24C87321-057A-624B-8EEC-3784A8380A34}" sibTransId="{6EE12A88-CBB6-4245-A19F-329CF3B69CD1}"/>
    <dgm:cxn modelId="{6C9455E6-084B-F94F-BF69-CA67B98D0ABE}" type="presOf" srcId="{1BA858DA-3D27-7F45-BB75-C3D5CD630DFD}" destId="{C306649C-595A-BE42-84B1-9D1D66D9342C}" srcOrd="0" destOrd="0" presId="urn:microsoft.com/office/officeart/2005/8/layout/vList2"/>
    <dgm:cxn modelId="{A6324CE7-DCC9-C749-B71D-35611267FF1A}" type="presOf" srcId="{3604AEC8-7562-9B4D-B194-186303020165}" destId="{21433878-DD8E-6C4E-AB6F-346ECAE585EB}" srcOrd="0" destOrd="0" presId="urn:microsoft.com/office/officeart/2005/8/layout/vList2"/>
    <dgm:cxn modelId="{B23ACBFD-B115-4607-9CBF-3CCF1B087FE9}" srcId="{18445045-C93E-40AA-9267-8E7D84301E11}" destId="{C1821DB6-5F8F-4F30-BB4C-4C0ED2A510D5}" srcOrd="0" destOrd="0" parTransId="{C37854DB-F1F9-4E25-913D-8FE26295E982}" sibTransId="{CA6AEB8C-F6C9-435B-8F54-1F7D6A126B46}"/>
    <dgm:cxn modelId="{666A9945-F1EE-724A-8DFD-C54346662A14}" type="presParOf" srcId="{182BE412-3727-A041-935E-A4B097EA3D8D}" destId="{BAF795EF-8323-8746-99FC-113E729B6C76}" srcOrd="0" destOrd="0" presId="urn:microsoft.com/office/officeart/2005/8/layout/vList2"/>
    <dgm:cxn modelId="{F54F6E2B-DCA6-B54C-814B-D66655DA915D}" type="presParOf" srcId="{182BE412-3727-A041-935E-A4B097EA3D8D}" destId="{3A209CF0-F226-8C4D-ACA0-B2C65F88C865}" srcOrd="1" destOrd="0" presId="urn:microsoft.com/office/officeart/2005/8/layout/vList2"/>
    <dgm:cxn modelId="{7402005F-6E9D-104B-BEFB-BD965E20C104}" type="presParOf" srcId="{182BE412-3727-A041-935E-A4B097EA3D8D}" destId="{FFC96045-43CA-1A43-B699-A0B972EFA45D}" srcOrd="2" destOrd="0" presId="urn:microsoft.com/office/officeart/2005/8/layout/vList2"/>
    <dgm:cxn modelId="{B535C4E1-E44A-734A-84F7-FBE8CDDA2F41}" type="presParOf" srcId="{182BE412-3727-A041-935E-A4B097EA3D8D}" destId="{8FF00A22-A608-E94E-A386-8775D1067756}" srcOrd="3" destOrd="0" presId="urn:microsoft.com/office/officeart/2005/8/layout/vList2"/>
    <dgm:cxn modelId="{2C6DBFA2-B927-434D-9CB0-0E174435E1A5}" type="presParOf" srcId="{182BE412-3727-A041-935E-A4B097EA3D8D}" destId="{21433878-DD8E-6C4E-AB6F-346ECAE585EB}" srcOrd="4" destOrd="0" presId="urn:microsoft.com/office/officeart/2005/8/layout/vList2"/>
    <dgm:cxn modelId="{1BCA8298-06FD-F542-85F9-7568965A982F}" type="presParOf" srcId="{182BE412-3727-A041-935E-A4B097EA3D8D}" destId="{A48DFE02-C0AF-EE49-845D-3406FC11A82D}" srcOrd="5" destOrd="0" presId="urn:microsoft.com/office/officeart/2005/8/layout/vList2"/>
    <dgm:cxn modelId="{853662F1-02EF-6C4A-AC60-E348AF6A4E08}" type="presParOf" srcId="{182BE412-3727-A041-935E-A4B097EA3D8D}" destId="{F66BFD93-DCE9-8D45-B5EA-19644FBCDDC0}" srcOrd="6" destOrd="0" presId="urn:microsoft.com/office/officeart/2005/8/layout/vList2"/>
    <dgm:cxn modelId="{77A08E7B-9A08-E44F-AB82-CD8B418EE6A5}" type="presParOf" srcId="{182BE412-3727-A041-935E-A4B097EA3D8D}" destId="{E15EBBA0-DFE3-114D-8EAB-574185921FD2}" srcOrd="7" destOrd="0" presId="urn:microsoft.com/office/officeart/2005/8/layout/vList2"/>
    <dgm:cxn modelId="{B97EC1E6-20F3-8242-B59F-12E270679494}" type="presParOf" srcId="{182BE412-3727-A041-935E-A4B097EA3D8D}" destId="{C306649C-595A-BE42-84B1-9D1D66D9342C}"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9DC7378-46CC-40DE-B31D-9032589DCD8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3E8A6010-5EFB-452F-A5AC-A84238B63869}">
      <dgm:prSet custT="1"/>
      <dgm:spPr/>
      <dgm:t>
        <a:bodyPr/>
        <a:lstStyle/>
        <a:p>
          <a:r>
            <a:rPr lang="en-US" sz="2800" dirty="0"/>
            <a:t>A project Manager: the person assigned by the performing organization to lead the team that is responsible for achieving the project objectives.</a:t>
          </a:r>
        </a:p>
      </dgm:t>
    </dgm:pt>
    <dgm:pt modelId="{712571DF-2861-4FAB-AE67-70BD93FE74EC}" type="parTrans" cxnId="{8A834F86-D7C6-41F0-B78B-3AD34D969C59}">
      <dgm:prSet/>
      <dgm:spPr/>
      <dgm:t>
        <a:bodyPr/>
        <a:lstStyle/>
        <a:p>
          <a:endParaRPr lang="en-US"/>
        </a:p>
      </dgm:t>
    </dgm:pt>
    <dgm:pt modelId="{56241647-AD00-48C0-B3CE-B6D964BDE24F}" type="sibTrans" cxnId="{8A834F86-D7C6-41F0-B78B-3AD34D969C59}">
      <dgm:prSet/>
      <dgm:spPr/>
      <dgm:t>
        <a:bodyPr/>
        <a:lstStyle/>
        <a:p>
          <a:endParaRPr lang="en-US"/>
        </a:p>
      </dgm:t>
    </dgm:pt>
    <dgm:pt modelId="{792ED06F-2046-4D52-969E-AC5E056D80A4}">
      <dgm:prSet custT="1"/>
      <dgm:spPr/>
      <dgm:t>
        <a:bodyPr/>
        <a:lstStyle/>
        <a:p>
          <a:r>
            <a:rPr lang="en-US" sz="1800" dirty="0"/>
            <a:t>Responsible for Planning the Project</a:t>
          </a:r>
        </a:p>
      </dgm:t>
    </dgm:pt>
    <dgm:pt modelId="{007A8816-4E1E-4402-98EC-A12535C78A98}" type="parTrans" cxnId="{1BC90159-C225-4E1C-8A6B-62FF42D59F73}">
      <dgm:prSet/>
      <dgm:spPr/>
      <dgm:t>
        <a:bodyPr/>
        <a:lstStyle/>
        <a:p>
          <a:endParaRPr lang="en-US"/>
        </a:p>
      </dgm:t>
    </dgm:pt>
    <dgm:pt modelId="{B775234B-19F7-4B10-8797-A7EA3BB3C53A}" type="sibTrans" cxnId="{1BC90159-C225-4E1C-8A6B-62FF42D59F73}">
      <dgm:prSet/>
      <dgm:spPr/>
      <dgm:t>
        <a:bodyPr/>
        <a:lstStyle/>
        <a:p>
          <a:endParaRPr lang="en-US"/>
        </a:p>
      </dgm:t>
    </dgm:pt>
    <dgm:pt modelId="{47F32678-9B7C-4C88-B5A3-4036AA21E1D4}">
      <dgm:prSet custT="1"/>
      <dgm:spPr/>
      <dgm:t>
        <a:bodyPr/>
        <a:lstStyle/>
        <a:p>
          <a:r>
            <a:rPr lang="en-US" sz="1800" dirty="0"/>
            <a:t>At the center of coordination for the project</a:t>
          </a:r>
        </a:p>
      </dgm:t>
    </dgm:pt>
    <dgm:pt modelId="{759164ED-5499-4F2F-8E0B-060BFA99233C}" type="parTrans" cxnId="{B0BF777B-B367-42C0-8F29-1C57C9186D26}">
      <dgm:prSet/>
      <dgm:spPr/>
      <dgm:t>
        <a:bodyPr/>
        <a:lstStyle/>
        <a:p>
          <a:endParaRPr lang="en-US"/>
        </a:p>
      </dgm:t>
    </dgm:pt>
    <dgm:pt modelId="{CB96C4DB-43FE-488C-AA70-E101F4BBF377}" type="sibTrans" cxnId="{B0BF777B-B367-42C0-8F29-1C57C9186D26}">
      <dgm:prSet/>
      <dgm:spPr/>
      <dgm:t>
        <a:bodyPr/>
        <a:lstStyle/>
        <a:p>
          <a:endParaRPr lang="en-US"/>
        </a:p>
      </dgm:t>
    </dgm:pt>
    <dgm:pt modelId="{08363F9B-236B-452B-86B8-CD8F647DBE3F}">
      <dgm:prSet custT="1"/>
      <dgm:spPr/>
      <dgm:t>
        <a:bodyPr/>
        <a:lstStyle/>
        <a:p>
          <a:r>
            <a:rPr lang="en-US" sz="1800"/>
            <a:t>Manages day-to-day activities</a:t>
          </a:r>
        </a:p>
      </dgm:t>
    </dgm:pt>
    <dgm:pt modelId="{F2915B58-0DE1-4746-97B0-A0333F466BE7}" type="parTrans" cxnId="{8C231CD5-A1B4-475C-8C00-976A689640D7}">
      <dgm:prSet/>
      <dgm:spPr/>
      <dgm:t>
        <a:bodyPr/>
        <a:lstStyle/>
        <a:p>
          <a:endParaRPr lang="en-US"/>
        </a:p>
      </dgm:t>
    </dgm:pt>
    <dgm:pt modelId="{53CE5D57-9B81-42E1-A99D-E835A074F6F8}" type="sibTrans" cxnId="{8C231CD5-A1B4-475C-8C00-976A689640D7}">
      <dgm:prSet/>
      <dgm:spPr/>
      <dgm:t>
        <a:bodyPr/>
        <a:lstStyle/>
        <a:p>
          <a:endParaRPr lang="en-US"/>
        </a:p>
      </dgm:t>
    </dgm:pt>
    <dgm:pt modelId="{206D633E-7DE6-41F8-A5BB-8CDED79BF03D}">
      <dgm:prSet custT="1"/>
      <dgm:spPr/>
      <dgm:t>
        <a:bodyPr/>
        <a:lstStyle/>
        <a:p>
          <a:r>
            <a:rPr lang="en-US" sz="1800"/>
            <a:t>Tracking and representing the status to the rest of the organization</a:t>
          </a:r>
        </a:p>
      </dgm:t>
    </dgm:pt>
    <dgm:pt modelId="{7C203413-A85A-47D3-91C5-B75F4424162F}" type="parTrans" cxnId="{02EC6058-C4A8-4105-AD84-052DEBF2C6C4}">
      <dgm:prSet/>
      <dgm:spPr/>
      <dgm:t>
        <a:bodyPr/>
        <a:lstStyle/>
        <a:p>
          <a:endParaRPr lang="en-US"/>
        </a:p>
      </dgm:t>
    </dgm:pt>
    <dgm:pt modelId="{09DA124B-871C-490B-98BB-61C10248797B}" type="sibTrans" cxnId="{02EC6058-C4A8-4105-AD84-052DEBF2C6C4}">
      <dgm:prSet/>
      <dgm:spPr/>
      <dgm:t>
        <a:bodyPr/>
        <a:lstStyle/>
        <a:p>
          <a:endParaRPr lang="en-US"/>
        </a:p>
      </dgm:t>
    </dgm:pt>
    <dgm:pt modelId="{7CC5B7F3-5F9C-F140-8331-035BA313616A}" type="pres">
      <dgm:prSet presAssocID="{79DC7378-46CC-40DE-B31D-9032589DCD88}" presName="linear" presStyleCnt="0">
        <dgm:presLayoutVars>
          <dgm:animLvl val="lvl"/>
          <dgm:resizeHandles val="exact"/>
        </dgm:presLayoutVars>
      </dgm:prSet>
      <dgm:spPr/>
    </dgm:pt>
    <dgm:pt modelId="{039F9B0B-F214-F040-A612-6406BE55B6B3}" type="pres">
      <dgm:prSet presAssocID="{3E8A6010-5EFB-452F-A5AC-A84238B63869}" presName="parentText" presStyleLbl="node1" presStyleIdx="0" presStyleCnt="5">
        <dgm:presLayoutVars>
          <dgm:chMax val="0"/>
          <dgm:bulletEnabled val="1"/>
        </dgm:presLayoutVars>
      </dgm:prSet>
      <dgm:spPr/>
    </dgm:pt>
    <dgm:pt modelId="{9D5117A0-2462-1547-A8CA-7BD633EA6215}" type="pres">
      <dgm:prSet presAssocID="{56241647-AD00-48C0-B3CE-B6D964BDE24F}" presName="spacer" presStyleCnt="0"/>
      <dgm:spPr/>
    </dgm:pt>
    <dgm:pt modelId="{BA4BB0EE-EF0F-8149-A340-2DAE1A77DAA9}" type="pres">
      <dgm:prSet presAssocID="{792ED06F-2046-4D52-969E-AC5E056D80A4}" presName="parentText" presStyleLbl="node1" presStyleIdx="1" presStyleCnt="5" custScaleY="42097">
        <dgm:presLayoutVars>
          <dgm:chMax val="0"/>
          <dgm:bulletEnabled val="1"/>
        </dgm:presLayoutVars>
      </dgm:prSet>
      <dgm:spPr/>
    </dgm:pt>
    <dgm:pt modelId="{5A68FF04-665C-834B-A7A0-F78B054C8F88}" type="pres">
      <dgm:prSet presAssocID="{B775234B-19F7-4B10-8797-A7EA3BB3C53A}" presName="spacer" presStyleCnt="0"/>
      <dgm:spPr/>
    </dgm:pt>
    <dgm:pt modelId="{69480967-63C6-6D47-9243-C7175F2AF978}" type="pres">
      <dgm:prSet presAssocID="{47F32678-9B7C-4C88-B5A3-4036AA21E1D4}" presName="parentText" presStyleLbl="node1" presStyleIdx="2" presStyleCnt="5" custScaleY="42097">
        <dgm:presLayoutVars>
          <dgm:chMax val="0"/>
          <dgm:bulletEnabled val="1"/>
        </dgm:presLayoutVars>
      </dgm:prSet>
      <dgm:spPr/>
    </dgm:pt>
    <dgm:pt modelId="{50B67308-214D-D940-830A-18757FD4CA07}" type="pres">
      <dgm:prSet presAssocID="{CB96C4DB-43FE-488C-AA70-E101F4BBF377}" presName="spacer" presStyleCnt="0"/>
      <dgm:spPr/>
    </dgm:pt>
    <dgm:pt modelId="{3697ABB9-0028-BD42-8BBB-70683367A7C7}" type="pres">
      <dgm:prSet presAssocID="{08363F9B-236B-452B-86B8-CD8F647DBE3F}" presName="parentText" presStyleLbl="node1" presStyleIdx="3" presStyleCnt="5" custScaleY="42097">
        <dgm:presLayoutVars>
          <dgm:chMax val="0"/>
          <dgm:bulletEnabled val="1"/>
        </dgm:presLayoutVars>
      </dgm:prSet>
      <dgm:spPr/>
    </dgm:pt>
    <dgm:pt modelId="{DCA079C2-43DA-6A41-AD7E-9007E1499561}" type="pres">
      <dgm:prSet presAssocID="{53CE5D57-9B81-42E1-A99D-E835A074F6F8}" presName="spacer" presStyleCnt="0"/>
      <dgm:spPr/>
    </dgm:pt>
    <dgm:pt modelId="{3A884486-7DE1-DD4B-A948-09FA253FE2C5}" type="pres">
      <dgm:prSet presAssocID="{206D633E-7DE6-41F8-A5BB-8CDED79BF03D}" presName="parentText" presStyleLbl="node1" presStyleIdx="4" presStyleCnt="5" custScaleY="42097">
        <dgm:presLayoutVars>
          <dgm:chMax val="0"/>
          <dgm:bulletEnabled val="1"/>
        </dgm:presLayoutVars>
      </dgm:prSet>
      <dgm:spPr/>
    </dgm:pt>
  </dgm:ptLst>
  <dgm:cxnLst>
    <dgm:cxn modelId="{0B63312C-4097-D941-B258-DE8289568DF9}" type="presOf" srcId="{3E8A6010-5EFB-452F-A5AC-A84238B63869}" destId="{039F9B0B-F214-F040-A612-6406BE55B6B3}" srcOrd="0" destOrd="0" presId="urn:microsoft.com/office/officeart/2005/8/layout/vList2"/>
    <dgm:cxn modelId="{02EC6058-C4A8-4105-AD84-052DEBF2C6C4}" srcId="{79DC7378-46CC-40DE-B31D-9032589DCD88}" destId="{206D633E-7DE6-41F8-A5BB-8CDED79BF03D}" srcOrd="4" destOrd="0" parTransId="{7C203413-A85A-47D3-91C5-B75F4424162F}" sibTransId="{09DA124B-871C-490B-98BB-61C10248797B}"/>
    <dgm:cxn modelId="{1BC90159-C225-4E1C-8A6B-62FF42D59F73}" srcId="{79DC7378-46CC-40DE-B31D-9032589DCD88}" destId="{792ED06F-2046-4D52-969E-AC5E056D80A4}" srcOrd="1" destOrd="0" parTransId="{007A8816-4E1E-4402-98EC-A12535C78A98}" sibTransId="{B775234B-19F7-4B10-8797-A7EA3BB3C53A}"/>
    <dgm:cxn modelId="{B0BF777B-B367-42C0-8F29-1C57C9186D26}" srcId="{79DC7378-46CC-40DE-B31D-9032589DCD88}" destId="{47F32678-9B7C-4C88-B5A3-4036AA21E1D4}" srcOrd="2" destOrd="0" parTransId="{759164ED-5499-4F2F-8E0B-060BFA99233C}" sibTransId="{CB96C4DB-43FE-488C-AA70-E101F4BBF377}"/>
    <dgm:cxn modelId="{8A834F86-D7C6-41F0-B78B-3AD34D969C59}" srcId="{79DC7378-46CC-40DE-B31D-9032589DCD88}" destId="{3E8A6010-5EFB-452F-A5AC-A84238B63869}" srcOrd="0" destOrd="0" parTransId="{712571DF-2861-4FAB-AE67-70BD93FE74EC}" sibTransId="{56241647-AD00-48C0-B3CE-B6D964BDE24F}"/>
    <dgm:cxn modelId="{72A67E92-77ED-9C48-A74B-A78591B6E312}" type="presOf" srcId="{08363F9B-236B-452B-86B8-CD8F647DBE3F}" destId="{3697ABB9-0028-BD42-8BBB-70683367A7C7}" srcOrd="0" destOrd="0" presId="urn:microsoft.com/office/officeart/2005/8/layout/vList2"/>
    <dgm:cxn modelId="{6E2C409D-FDC4-B646-B5D8-4B7AA3A5ABAE}" type="presOf" srcId="{792ED06F-2046-4D52-969E-AC5E056D80A4}" destId="{BA4BB0EE-EF0F-8149-A340-2DAE1A77DAA9}" srcOrd="0" destOrd="0" presId="urn:microsoft.com/office/officeart/2005/8/layout/vList2"/>
    <dgm:cxn modelId="{24CF7BB8-E00C-C549-8696-97E6AC667881}" type="presOf" srcId="{206D633E-7DE6-41F8-A5BB-8CDED79BF03D}" destId="{3A884486-7DE1-DD4B-A948-09FA253FE2C5}" srcOrd="0" destOrd="0" presId="urn:microsoft.com/office/officeart/2005/8/layout/vList2"/>
    <dgm:cxn modelId="{ED6E6FC0-7B61-5B4D-B9D9-551BD995D042}" type="presOf" srcId="{47F32678-9B7C-4C88-B5A3-4036AA21E1D4}" destId="{69480967-63C6-6D47-9243-C7175F2AF978}" srcOrd="0" destOrd="0" presId="urn:microsoft.com/office/officeart/2005/8/layout/vList2"/>
    <dgm:cxn modelId="{8C231CD5-A1B4-475C-8C00-976A689640D7}" srcId="{79DC7378-46CC-40DE-B31D-9032589DCD88}" destId="{08363F9B-236B-452B-86B8-CD8F647DBE3F}" srcOrd="3" destOrd="0" parTransId="{F2915B58-0DE1-4746-97B0-A0333F466BE7}" sibTransId="{53CE5D57-9B81-42E1-A99D-E835A074F6F8}"/>
    <dgm:cxn modelId="{8AE2D0E1-2003-9343-BE1B-2993269CB9E7}" type="presOf" srcId="{79DC7378-46CC-40DE-B31D-9032589DCD88}" destId="{7CC5B7F3-5F9C-F140-8331-035BA313616A}" srcOrd="0" destOrd="0" presId="urn:microsoft.com/office/officeart/2005/8/layout/vList2"/>
    <dgm:cxn modelId="{47736B36-A76A-9648-A958-1DEEBD7F0C46}" type="presParOf" srcId="{7CC5B7F3-5F9C-F140-8331-035BA313616A}" destId="{039F9B0B-F214-F040-A612-6406BE55B6B3}" srcOrd="0" destOrd="0" presId="urn:microsoft.com/office/officeart/2005/8/layout/vList2"/>
    <dgm:cxn modelId="{443E42D2-9611-4045-B81A-7F52BB3F6D57}" type="presParOf" srcId="{7CC5B7F3-5F9C-F140-8331-035BA313616A}" destId="{9D5117A0-2462-1547-A8CA-7BD633EA6215}" srcOrd="1" destOrd="0" presId="urn:microsoft.com/office/officeart/2005/8/layout/vList2"/>
    <dgm:cxn modelId="{2B1E9A18-20BD-2B4E-88B2-5863E9B8EDCD}" type="presParOf" srcId="{7CC5B7F3-5F9C-F140-8331-035BA313616A}" destId="{BA4BB0EE-EF0F-8149-A340-2DAE1A77DAA9}" srcOrd="2" destOrd="0" presId="urn:microsoft.com/office/officeart/2005/8/layout/vList2"/>
    <dgm:cxn modelId="{79D59E84-D03D-4D48-8703-7748B4A68DF6}" type="presParOf" srcId="{7CC5B7F3-5F9C-F140-8331-035BA313616A}" destId="{5A68FF04-665C-834B-A7A0-F78B054C8F88}" srcOrd="3" destOrd="0" presId="urn:microsoft.com/office/officeart/2005/8/layout/vList2"/>
    <dgm:cxn modelId="{977F6552-A941-D041-B297-E719B4C18053}" type="presParOf" srcId="{7CC5B7F3-5F9C-F140-8331-035BA313616A}" destId="{69480967-63C6-6D47-9243-C7175F2AF978}" srcOrd="4" destOrd="0" presId="urn:microsoft.com/office/officeart/2005/8/layout/vList2"/>
    <dgm:cxn modelId="{C001D832-8E44-1442-840C-801EA3021073}" type="presParOf" srcId="{7CC5B7F3-5F9C-F140-8331-035BA313616A}" destId="{50B67308-214D-D940-830A-18757FD4CA07}" srcOrd="5" destOrd="0" presId="urn:microsoft.com/office/officeart/2005/8/layout/vList2"/>
    <dgm:cxn modelId="{75F5A9CA-3618-1E48-BDC1-B0DB58B574FE}" type="presParOf" srcId="{7CC5B7F3-5F9C-F140-8331-035BA313616A}" destId="{3697ABB9-0028-BD42-8BBB-70683367A7C7}" srcOrd="6" destOrd="0" presId="urn:microsoft.com/office/officeart/2005/8/layout/vList2"/>
    <dgm:cxn modelId="{E53AC5FE-91C0-A947-95B0-094DD584AFD6}" type="presParOf" srcId="{7CC5B7F3-5F9C-F140-8331-035BA313616A}" destId="{DCA079C2-43DA-6A41-AD7E-9007E1499561}" srcOrd="7" destOrd="0" presId="urn:microsoft.com/office/officeart/2005/8/layout/vList2"/>
    <dgm:cxn modelId="{1FF7D9E5-56D3-A948-A24A-93BA37703855}" type="presParOf" srcId="{7CC5B7F3-5F9C-F140-8331-035BA313616A}" destId="{3A884486-7DE1-DD4B-A948-09FA253FE2C5}"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A0AA801-074F-4B49-8423-A2028A4DC5B9}"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DD7FDEAE-6A45-0E42-BE39-718E950B6FDE}">
      <dgm:prSet custT="1"/>
      <dgm:spPr/>
      <dgm:t>
        <a:bodyPr/>
        <a:lstStyle/>
        <a:p>
          <a:r>
            <a:rPr lang="en-US" sz="2000" dirty="0"/>
            <a:t>Project Managers are Servant Leaders, changing their emphasis to:</a:t>
          </a:r>
        </a:p>
      </dgm:t>
    </dgm:pt>
    <dgm:pt modelId="{947055B1-55D1-924E-8A72-217272EBDF69}" type="parTrans" cxnId="{F4D1858E-B2BC-EA43-AA03-30CE94619C6D}">
      <dgm:prSet/>
      <dgm:spPr/>
      <dgm:t>
        <a:bodyPr/>
        <a:lstStyle/>
        <a:p>
          <a:endParaRPr lang="en-US" sz="2000"/>
        </a:p>
      </dgm:t>
    </dgm:pt>
    <dgm:pt modelId="{706FE78D-49D3-D74C-8DD4-04109791544E}" type="sibTrans" cxnId="{F4D1858E-B2BC-EA43-AA03-30CE94619C6D}">
      <dgm:prSet/>
      <dgm:spPr/>
      <dgm:t>
        <a:bodyPr/>
        <a:lstStyle/>
        <a:p>
          <a:endParaRPr lang="en-US" sz="2000"/>
        </a:p>
      </dgm:t>
    </dgm:pt>
    <dgm:pt modelId="{D7A760CB-B80A-804A-B944-FEF2BACB285D}">
      <dgm:prSet custT="1"/>
      <dgm:spPr/>
      <dgm:t>
        <a:bodyPr/>
        <a:lstStyle/>
        <a:p>
          <a:r>
            <a:rPr lang="en-US" sz="2000"/>
            <a:t>Coaching people who need help, </a:t>
          </a:r>
          <a:endParaRPr lang="en-US" sz="2000" dirty="0"/>
        </a:p>
      </dgm:t>
    </dgm:pt>
    <dgm:pt modelId="{CDA0A593-A10C-2645-870A-9690CD1DDA70}" type="parTrans" cxnId="{FF4D807C-2DCF-514F-80ED-BCCC18D57977}">
      <dgm:prSet/>
      <dgm:spPr/>
      <dgm:t>
        <a:bodyPr/>
        <a:lstStyle/>
        <a:p>
          <a:endParaRPr lang="en-US" sz="2000"/>
        </a:p>
      </dgm:t>
    </dgm:pt>
    <dgm:pt modelId="{072A4239-FB53-6843-874E-51C67F992A04}" type="sibTrans" cxnId="{FF4D807C-2DCF-514F-80ED-BCCC18D57977}">
      <dgm:prSet/>
      <dgm:spPr/>
      <dgm:t>
        <a:bodyPr/>
        <a:lstStyle/>
        <a:p>
          <a:endParaRPr lang="en-US" sz="2000"/>
        </a:p>
      </dgm:t>
    </dgm:pt>
    <dgm:pt modelId="{C4DA717D-2B92-F549-9BFC-67157D5013BA}">
      <dgm:prSet custT="1"/>
      <dgm:spPr/>
      <dgm:t>
        <a:bodyPr/>
        <a:lstStyle/>
        <a:p>
          <a:r>
            <a:rPr lang="en-US" sz="2000"/>
            <a:t>Foster greater collaboration on the team,</a:t>
          </a:r>
          <a:endParaRPr lang="en-US" sz="2000" dirty="0"/>
        </a:p>
      </dgm:t>
    </dgm:pt>
    <dgm:pt modelId="{93858F95-19EE-134A-BF18-FE5D8BD96692}" type="parTrans" cxnId="{8F0D6D24-03F3-0444-84C1-33CAA534FC5F}">
      <dgm:prSet/>
      <dgm:spPr/>
      <dgm:t>
        <a:bodyPr/>
        <a:lstStyle/>
        <a:p>
          <a:endParaRPr lang="en-US" sz="2000"/>
        </a:p>
      </dgm:t>
    </dgm:pt>
    <dgm:pt modelId="{880EF9FD-5834-D14A-A5BA-D2070ABDBFFA}" type="sibTrans" cxnId="{8F0D6D24-03F3-0444-84C1-33CAA534FC5F}">
      <dgm:prSet/>
      <dgm:spPr/>
      <dgm:t>
        <a:bodyPr/>
        <a:lstStyle/>
        <a:p>
          <a:endParaRPr lang="en-US" sz="2000"/>
        </a:p>
      </dgm:t>
    </dgm:pt>
    <dgm:pt modelId="{1A200FCC-39F5-B547-A004-B67779F7D271}">
      <dgm:prSet custT="1"/>
      <dgm:spPr/>
      <dgm:t>
        <a:bodyPr/>
        <a:lstStyle/>
        <a:p>
          <a:r>
            <a:rPr lang="en-US" sz="2000"/>
            <a:t>Aligning stakeholders’ needs, and </a:t>
          </a:r>
          <a:endParaRPr lang="en-US" sz="2000" dirty="0"/>
        </a:p>
      </dgm:t>
    </dgm:pt>
    <dgm:pt modelId="{143A6BE1-53DF-E145-9F6B-2656B0D2F85F}" type="parTrans" cxnId="{17EC8458-590F-B549-A671-FDE2F861939F}">
      <dgm:prSet/>
      <dgm:spPr/>
      <dgm:t>
        <a:bodyPr/>
        <a:lstStyle/>
        <a:p>
          <a:endParaRPr lang="en-US" sz="2000"/>
        </a:p>
      </dgm:t>
    </dgm:pt>
    <dgm:pt modelId="{499EE375-EFFC-1041-82D7-8724AAE3125F}" type="sibTrans" cxnId="{17EC8458-590F-B549-A671-FDE2F861939F}">
      <dgm:prSet/>
      <dgm:spPr/>
      <dgm:t>
        <a:bodyPr/>
        <a:lstStyle/>
        <a:p>
          <a:endParaRPr lang="en-US" sz="2000"/>
        </a:p>
      </dgm:t>
    </dgm:pt>
    <dgm:pt modelId="{F7C7227A-915B-BE40-852E-FBDA14319F8C}">
      <dgm:prSet custT="1"/>
      <dgm:spPr/>
      <dgm:t>
        <a:bodyPr/>
        <a:lstStyle/>
        <a:p>
          <a:r>
            <a:rPr lang="en-US" sz="2000"/>
            <a:t>Encourage the distribution of responsibility to the team.</a:t>
          </a:r>
          <a:endParaRPr lang="ar-SA" sz="2000"/>
        </a:p>
      </dgm:t>
    </dgm:pt>
    <dgm:pt modelId="{9DAB5EC8-0B2B-A840-8348-0BC4E0CD7A89}" type="parTrans" cxnId="{7B320607-6FF6-0344-B7CB-33935D1625E6}">
      <dgm:prSet/>
      <dgm:spPr/>
      <dgm:t>
        <a:bodyPr/>
        <a:lstStyle/>
        <a:p>
          <a:endParaRPr lang="en-US" sz="2000"/>
        </a:p>
      </dgm:t>
    </dgm:pt>
    <dgm:pt modelId="{4DBC709B-CDE4-4F44-A3B6-0B1EE2079852}" type="sibTrans" cxnId="{7B320607-6FF6-0344-B7CB-33935D1625E6}">
      <dgm:prSet/>
      <dgm:spPr/>
      <dgm:t>
        <a:bodyPr/>
        <a:lstStyle/>
        <a:p>
          <a:endParaRPr lang="en-US" sz="2000"/>
        </a:p>
      </dgm:t>
    </dgm:pt>
    <dgm:pt modelId="{59BD9D4E-9C10-8144-8C6A-9C6B0AECAE82}">
      <dgm:prSet custT="1"/>
      <dgm:spPr/>
      <dgm:t>
        <a:bodyPr/>
        <a:lstStyle/>
        <a:p>
          <a:r>
            <a:rPr lang="en-US" sz="2000" dirty="0"/>
            <a:t>Teams coordinate their own work and collaborate with the business representative (Product Owner).</a:t>
          </a:r>
        </a:p>
      </dgm:t>
    </dgm:pt>
    <dgm:pt modelId="{B1C55302-26F4-B748-AA7C-62DB446AA818}" type="parTrans" cxnId="{DE6A7EEE-5FC0-D24D-947E-95FAEB18D753}">
      <dgm:prSet/>
      <dgm:spPr/>
      <dgm:t>
        <a:bodyPr/>
        <a:lstStyle/>
        <a:p>
          <a:endParaRPr lang="en-US" sz="2000"/>
        </a:p>
      </dgm:t>
    </dgm:pt>
    <dgm:pt modelId="{3731F58E-AE4D-BF45-942A-127E2CEC306E}" type="sibTrans" cxnId="{DE6A7EEE-5FC0-D24D-947E-95FAEB18D753}">
      <dgm:prSet/>
      <dgm:spPr/>
      <dgm:t>
        <a:bodyPr/>
        <a:lstStyle/>
        <a:p>
          <a:endParaRPr lang="en-US" sz="2000"/>
        </a:p>
      </dgm:t>
    </dgm:pt>
    <dgm:pt modelId="{0E03E8CF-4FBE-5D43-8D26-C4E2760D181E}">
      <dgm:prSet custT="1"/>
      <dgm:spPr/>
      <dgm:t>
        <a:bodyPr/>
        <a:lstStyle/>
        <a:p>
          <a:r>
            <a:rPr lang="en-US" sz="2000" dirty="0"/>
            <a:t>Project managers shift form being the center to serving the team and management.</a:t>
          </a:r>
        </a:p>
      </dgm:t>
    </dgm:pt>
    <dgm:pt modelId="{851C8777-8F1B-9246-8147-2C73C9F38600}" type="parTrans" cxnId="{B7ED4587-AE63-E942-91D7-4EE0302222B9}">
      <dgm:prSet/>
      <dgm:spPr/>
      <dgm:t>
        <a:bodyPr/>
        <a:lstStyle/>
        <a:p>
          <a:endParaRPr lang="en-US" sz="2000"/>
        </a:p>
      </dgm:t>
    </dgm:pt>
    <dgm:pt modelId="{63915D98-0811-9B4D-BE71-F19F50D59A9C}" type="sibTrans" cxnId="{B7ED4587-AE63-E942-91D7-4EE0302222B9}">
      <dgm:prSet/>
      <dgm:spPr/>
      <dgm:t>
        <a:bodyPr/>
        <a:lstStyle/>
        <a:p>
          <a:endParaRPr lang="en-US" sz="2000"/>
        </a:p>
      </dgm:t>
    </dgm:pt>
    <dgm:pt modelId="{B2ED48C1-B92E-444D-918C-EE51A5B9B338}" type="pres">
      <dgm:prSet presAssocID="{6A0AA801-074F-4B49-8423-A2028A4DC5B9}" presName="linear" presStyleCnt="0">
        <dgm:presLayoutVars>
          <dgm:animLvl val="lvl"/>
          <dgm:resizeHandles val="exact"/>
        </dgm:presLayoutVars>
      </dgm:prSet>
      <dgm:spPr/>
    </dgm:pt>
    <dgm:pt modelId="{2C761A38-6538-764D-AAB3-7712D637C585}" type="pres">
      <dgm:prSet presAssocID="{59BD9D4E-9C10-8144-8C6A-9C6B0AECAE82}" presName="parentText" presStyleLbl="node1" presStyleIdx="0" presStyleCnt="3">
        <dgm:presLayoutVars>
          <dgm:chMax val="0"/>
          <dgm:bulletEnabled val="1"/>
        </dgm:presLayoutVars>
      </dgm:prSet>
      <dgm:spPr/>
    </dgm:pt>
    <dgm:pt modelId="{E40422B1-CDB2-934B-A016-5EFC2EB519FA}" type="pres">
      <dgm:prSet presAssocID="{3731F58E-AE4D-BF45-942A-127E2CEC306E}" presName="spacer" presStyleCnt="0"/>
      <dgm:spPr/>
    </dgm:pt>
    <dgm:pt modelId="{55A08C18-A7AF-FE4E-A6C4-7DDECACFFB32}" type="pres">
      <dgm:prSet presAssocID="{0E03E8CF-4FBE-5D43-8D26-C4E2760D181E}" presName="parentText" presStyleLbl="node1" presStyleIdx="1" presStyleCnt="3">
        <dgm:presLayoutVars>
          <dgm:chMax val="0"/>
          <dgm:bulletEnabled val="1"/>
        </dgm:presLayoutVars>
      </dgm:prSet>
      <dgm:spPr/>
    </dgm:pt>
    <dgm:pt modelId="{524CFE2C-65FC-454B-9FCC-B0E358B0EA0E}" type="pres">
      <dgm:prSet presAssocID="{63915D98-0811-9B4D-BE71-F19F50D59A9C}" presName="spacer" presStyleCnt="0"/>
      <dgm:spPr/>
    </dgm:pt>
    <dgm:pt modelId="{C9F53872-5DA2-D048-95D2-78CC022B8FF9}" type="pres">
      <dgm:prSet presAssocID="{DD7FDEAE-6A45-0E42-BE39-718E950B6FDE}" presName="parentText" presStyleLbl="node1" presStyleIdx="2" presStyleCnt="3">
        <dgm:presLayoutVars>
          <dgm:chMax val="0"/>
          <dgm:bulletEnabled val="1"/>
        </dgm:presLayoutVars>
      </dgm:prSet>
      <dgm:spPr/>
    </dgm:pt>
    <dgm:pt modelId="{B038B90E-229D-8D4D-983F-BE7396611B14}" type="pres">
      <dgm:prSet presAssocID="{DD7FDEAE-6A45-0E42-BE39-718E950B6FDE}" presName="childText" presStyleLbl="revTx" presStyleIdx="0" presStyleCnt="1">
        <dgm:presLayoutVars>
          <dgm:bulletEnabled val="1"/>
        </dgm:presLayoutVars>
      </dgm:prSet>
      <dgm:spPr/>
    </dgm:pt>
  </dgm:ptLst>
  <dgm:cxnLst>
    <dgm:cxn modelId="{7B320607-6FF6-0344-B7CB-33935D1625E6}" srcId="{DD7FDEAE-6A45-0E42-BE39-718E950B6FDE}" destId="{F7C7227A-915B-BE40-852E-FBDA14319F8C}" srcOrd="3" destOrd="0" parTransId="{9DAB5EC8-0B2B-A840-8348-0BC4E0CD7A89}" sibTransId="{4DBC709B-CDE4-4F44-A3B6-0B1EE2079852}"/>
    <dgm:cxn modelId="{EA4FAB07-43CD-8341-86A1-C523F7E2A7A0}" type="presOf" srcId="{59BD9D4E-9C10-8144-8C6A-9C6B0AECAE82}" destId="{2C761A38-6538-764D-AAB3-7712D637C585}" srcOrd="0" destOrd="0" presId="urn:microsoft.com/office/officeart/2005/8/layout/vList2"/>
    <dgm:cxn modelId="{4219DD13-4CA0-8349-AE1B-9097E0D1FD65}" type="presOf" srcId="{0E03E8CF-4FBE-5D43-8D26-C4E2760D181E}" destId="{55A08C18-A7AF-FE4E-A6C4-7DDECACFFB32}" srcOrd="0" destOrd="0" presId="urn:microsoft.com/office/officeart/2005/8/layout/vList2"/>
    <dgm:cxn modelId="{3739E319-C0BA-B14F-9450-501114ACA835}" type="presOf" srcId="{D7A760CB-B80A-804A-B944-FEF2BACB285D}" destId="{B038B90E-229D-8D4D-983F-BE7396611B14}" srcOrd="0" destOrd="0" presId="urn:microsoft.com/office/officeart/2005/8/layout/vList2"/>
    <dgm:cxn modelId="{8F0D6D24-03F3-0444-84C1-33CAA534FC5F}" srcId="{DD7FDEAE-6A45-0E42-BE39-718E950B6FDE}" destId="{C4DA717D-2B92-F549-9BFC-67157D5013BA}" srcOrd="1" destOrd="0" parTransId="{93858F95-19EE-134A-BF18-FE5D8BD96692}" sibTransId="{880EF9FD-5834-D14A-A5BA-D2070ABDBFFA}"/>
    <dgm:cxn modelId="{EA0B6C26-467C-3249-AAC0-6932DE44E60F}" type="presOf" srcId="{DD7FDEAE-6A45-0E42-BE39-718E950B6FDE}" destId="{C9F53872-5DA2-D048-95D2-78CC022B8FF9}" srcOrd="0" destOrd="0" presId="urn:microsoft.com/office/officeart/2005/8/layout/vList2"/>
    <dgm:cxn modelId="{17EC8458-590F-B549-A671-FDE2F861939F}" srcId="{DD7FDEAE-6A45-0E42-BE39-718E950B6FDE}" destId="{1A200FCC-39F5-B547-A004-B67779F7D271}" srcOrd="2" destOrd="0" parTransId="{143A6BE1-53DF-E145-9F6B-2656B0D2F85F}" sibTransId="{499EE375-EFFC-1041-82D7-8724AAE3125F}"/>
    <dgm:cxn modelId="{FF4D807C-2DCF-514F-80ED-BCCC18D57977}" srcId="{DD7FDEAE-6A45-0E42-BE39-718E950B6FDE}" destId="{D7A760CB-B80A-804A-B944-FEF2BACB285D}" srcOrd="0" destOrd="0" parTransId="{CDA0A593-A10C-2645-870A-9690CD1DDA70}" sibTransId="{072A4239-FB53-6843-874E-51C67F992A04}"/>
    <dgm:cxn modelId="{B7ED4587-AE63-E942-91D7-4EE0302222B9}" srcId="{6A0AA801-074F-4B49-8423-A2028A4DC5B9}" destId="{0E03E8CF-4FBE-5D43-8D26-C4E2760D181E}" srcOrd="1" destOrd="0" parTransId="{851C8777-8F1B-9246-8147-2C73C9F38600}" sibTransId="{63915D98-0811-9B4D-BE71-F19F50D59A9C}"/>
    <dgm:cxn modelId="{F4D1858E-B2BC-EA43-AA03-30CE94619C6D}" srcId="{6A0AA801-074F-4B49-8423-A2028A4DC5B9}" destId="{DD7FDEAE-6A45-0E42-BE39-718E950B6FDE}" srcOrd="2" destOrd="0" parTransId="{947055B1-55D1-924E-8A72-217272EBDF69}" sibTransId="{706FE78D-49D3-D74C-8DD4-04109791544E}"/>
    <dgm:cxn modelId="{A975229D-581B-AB48-83E8-269A2E2D8F81}" type="presOf" srcId="{F7C7227A-915B-BE40-852E-FBDA14319F8C}" destId="{B038B90E-229D-8D4D-983F-BE7396611B14}" srcOrd="0" destOrd="3" presId="urn:microsoft.com/office/officeart/2005/8/layout/vList2"/>
    <dgm:cxn modelId="{CDD6BCA1-6F22-D444-A247-C30BD28994A5}" type="presOf" srcId="{1A200FCC-39F5-B547-A004-B67779F7D271}" destId="{B038B90E-229D-8D4D-983F-BE7396611B14}" srcOrd="0" destOrd="2" presId="urn:microsoft.com/office/officeart/2005/8/layout/vList2"/>
    <dgm:cxn modelId="{9D489CC4-0062-DA45-9F67-AF50782C4809}" type="presOf" srcId="{6A0AA801-074F-4B49-8423-A2028A4DC5B9}" destId="{B2ED48C1-B92E-444D-918C-EE51A5B9B338}" srcOrd="0" destOrd="0" presId="urn:microsoft.com/office/officeart/2005/8/layout/vList2"/>
    <dgm:cxn modelId="{DE6A7EEE-5FC0-D24D-947E-95FAEB18D753}" srcId="{6A0AA801-074F-4B49-8423-A2028A4DC5B9}" destId="{59BD9D4E-9C10-8144-8C6A-9C6B0AECAE82}" srcOrd="0" destOrd="0" parTransId="{B1C55302-26F4-B748-AA7C-62DB446AA818}" sibTransId="{3731F58E-AE4D-BF45-942A-127E2CEC306E}"/>
    <dgm:cxn modelId="{2C2C43F7-6341-7E49-98CB-87A038E6ED88}" type="presOf" srcId="{C4DA717D-2B92-F549-9BFC-67157D5013BA}" destId="{B038B90E-229D-8D4D-983F-BE7396611B14}" srcOrd="0" destOrd="1" presId="urn:microsoft.com/office/officeart/2005/8/layout/vList2"/>
    <dgm:cxn modelId="{B6B8C3B1-9E1E-2B48-944F-DD73AA7504A8}" type="presParOf" srcId="{B2ED48C1-B92E-444D-918C-EE51A5B9B338}" destId="{2C761A38-6538-764D-AAB3-7712D637C585}" srcOrd="0" destOrd="0" presId="urn:microsoft.com/office/officeart/2005/8/layout/vList2"/>
    <dgm:cxn modelId="{9907DCD5-F680-3449-914F-C90567A02E23}" type="presParOf" srcId="{B2ED48C1-B92E-444D-918C-EE51A5B9B338}" destId="{E40422B1-CDB2-934B-A016-5EFC2EB519FA}" srcOrd="1" destOrd="0" presId="urn:microsoft.com/office/officeart/2005/8/layout/vList2"/>
    <dgm:cxn modelId="{E822A3AC-ADC7-C149-8565-AF04A4A8D93F}" type="presParOf" srcId="{B2ED48C1-B92E-444D-918C-EE51A5B9B338}" destId="{55A08C18-A7AF-FE4E-A6C4-7DDECACFFB32}" srcOrd="2" destOrd="0" presId="urn:microsoft.com/office/officeart/2005/8/layout/vList2"/>
    <dgm:cxn modelId="{BA284495-D3ED-8E42-9AD1-516E2B5B0C4B}" type="presParOf" srcId="{B2ED48C1-B92E-444D-918C-EE51A5B9B338}" destId="{524CFE2C-65FC-454B-9FCC-B0E358B0EA0E}" srcOrd="3" destOrd="0" presId="urn:microsoft.com/office/officeart/2005/8/layout/vList2"/>
    <dgm:cxn modelId="{0A6FA000-DAFD-7A4A-B854-9097243CBC46}" type="presParOf" srcId="{B2ED48C1-B92E-444D-918C-EE51A5B9B338}" destId="{C9F53872-5DA2-D048-95D2-78CC022B8FF9}" srcOrd="4" destOrd="0" presId="urn:microsoft.com/office/officeart/2005/8/layout/vList2"/>
    <dgm:cxn modelId="{C1D63C53-F307-A248-B2FE-9379FDB7A208}" type="presParOf" srcId="{B2ED48C1-B92E-444D-918C-EE51A5B9B338}" destId="{B038B90E-229D-8D4D-983F-BE7396611B14}"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09736DE-FA14-6A4E-B719-0168E55C270E}"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CF88FB79-1D36-A14F-B6DE-527F7F6F83CD}">
      <dgm:prSet phldrT="[Text]" custT="1"/>
      <dgm:spPr/>
      <dgm:t>
        <a:bodyPr/>
        <a:lstStyle/>
        <a:p>
          <a:pPr>
            <a:buFont typeface="Arial" panose="020B0604020202020204" pitchFamily="34" charset="0"/>
            <a:buChar char="•"/>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1</a:t>
          </a:r>
          <a:endParaRPr lang="en-US" sz="2000" dirty="0"/>
        </a:p>
      </dgm:t>
    </dgm:pt>
    <dgm:pt modelId="{FC4D6475-86C3-C94A-AD59-780BD0DAC29D}" type="parTrans" cxnId="{CA9E31A2-BDC0-AA48-B8D7-A9F01A65A45A}">
      <dgm:prSet/>
      <dgm:spPr/>
      <dgm:t>
        <a:bodyPr/>
        <a:lstStyle/>
        <a:p>
          <a:endParaRPr lang="en-US" sz="2000"/>
        </a:p>
      </dgm:t>
    </dgm:pt>
    <dgm:pt modelId="{D0B8B27A-DB25-2E4F-A8F0-CE265D7CC328}" type="sibTrans" cxnId="{CA9E31A2-BDC0-AA48-B8D7-A9F01A65A45A}">
      <dgm:prSet/>
      <dgm:spPr/>
      <dgm:t>
        <a:bodyPr/>
        <a:lstStyle/>
        <a:p>
          <a:endParaRPr lang="en-US" sz="2000"/>
        </a:p>
      </dgm:t>
    </dgm:pt>
    <dgm:pt modelId="{B7C1E86A-7119-E24B-9012-9EDF8A329E9D}">
      <dgm:prSet custT="1"/>
      <dgm:spPr/>
      <dgm:t>
        <a:bodyPr/>
        <a:lstStyle/>
        <a:p>
          <a:r>
            <a:rPr lang="en-US" sz="2000" dirty="0">
              <a:effectLst/>
              <a:latin typeface="Times New Roman" panose="02020603050405020304" pitchFamily="18" charset="0"/>
              <a:ea typeface="Calibri" panose="020F0502020204030204" pitchFamily="34" charset="0"/>
              <a:cs typeface="Times New Roman" panose="02020603050405020304" pitchFamily="18" charset="0"/>
            </a:rPr>
            <a:t>2</a:t>
          </a:r>
        </a:p>
      </dgm:t>
    </dgm:pt>
    <dgm:pt modelId="{737CA92F-B77A-2C43-8287-B2A56DF49F7B}" type="parTrans" cxnId="{9D40E6A0-07FF-E842-A9DE-AFEA60A72BE7}">
      <dgm:prSet/>
      <dgm:spPr/>
      <dgm:t>
        <a:bodyPr/>
        <a:lstStyle/>
        <a:p>
          <a:endParaRPr lang="en-US" sz="2000"/>
        </a:p>
      </dgm:t>
    </dgm:pt>
    <dgm:pt modelId="{5FB0518E-9184-CB4C-988C-85FD16FB88BD}" type="sibTrans" cxnId="{9D40E6A0-07FF-E842-A9DE-AFEA60A72BE7}">
      <dgm:prSet/>
      <dgm:spPr/>
      <dgm:t>
        <a:bodyPr/>
        <a:lstStyle/>
        <a:p>
          <a:endParaRPr lang="en-US" sz="2000"/>
        </a:p>
      </dgm:t>
    </dgm:pt>
    <dgm:pt modelId="{DD93EF6A-43A5-EC47-9478-D2E2C4332BE8}">
      <dgm:prSet custT="1"/>
      <dgm:spPr/>
      <dgm:t>
        <a:bodyPr/>
        <a:lstStyle/>
        <a:p>
          <a:r>
            <a:rPr lang="en-US" sz="2000" dirty="0">
              <a:effectLst/>
              <a:latin typeface="Times New Roman" panose="02020603050405020304" pitchFamily="18" charset="0"/>
              <a:ea typeface="Calibri" panose="020F0502020204030204" pitchFamily="34" charset="0"/>
              <a:cs typeface="Times New Roman" panose="02020603050405020304" pitchFamily="18" charset="0"/>
            </a:rPr>
            <a:t>3</a:t>
          </a:r>
        </a:p>
      </dgm:t>
    </dgm:pt>
    <dgm:pt modelId="{9B88325B-F50F-9842-B133-41DEC276FE75}" type="parTrans" cxnId="{27658FAC-5C06-2D43-AF7B-7D9F833938EE}">
      <dgm:prSet/>
      <dgm:spPr/>
      <dgm:t>
        <a:bodyPr/>
        <a:lstStyle/>
        <a:p>
          <a:endParaRPr lang="en-US" sz="2000"/>
        </a:p>
      </dgm:t>
    </dgm:pt>
    <dgm:pt modelId="{85BB6987-8A6E-B542-A19E-6F1AED8632A4}" type="sibTrans" cxnId="{27658FAC-5C06-2D43-AF7B-7D9F833938EE}">
      <dgm:prSet/>
      <dgm:spPr/>
      <dgm:t>
        <a:bodyPr/>
        <a:lstStyle/>
        <a:p>
          <a:endParaRPr lang="en-US" sz="2000"/>
        </a:p>
      </dgm:t>
    </dgm:pt>
    <dgm:pt modelId="{34C9B767-3B99-594B-8D50-4E70A285DDCD}">
      <dgm:prSet custT="1"/>
      <dgm:spPr/>
      <dgm:t>
        <a:bodyPr/>
        <a:lstStyle/>
        <a:p>
          <a:r>
            <a:rPr lang="en-US" sz="2000" dirty="0">
              <a:effectLst/>
              <a:latin typeface="Times New Roman" panose="02020603050405020304" pitchFamily="18" charset="0"/>
              <a:ea typeface="Calibri" panose="020F0502020204030204" pitchFamily="34" charset="0"/>
              <a:cs typeface="Times New Roman" panose="02020603050405020304" pitchFamily="18" charset="0"/>
            </a:rPr>
            <a:t>4</a:t>
          </a:r>
        </a:p>
      </dgm:t>
    </dgm:pt>
    <dgm:pt modelId="{75F0F395-2DE8-BE45-83DB-37F37607E3DD}" type="parTrans" cxnId="{9D7C2F12-99E6-D449-9E44-BCBD36DA846A}">
      <dgm:prSet/>
      <dgm:spPr/>
      <dgm:t>
        <a:bodyPr/>
        <a:lstStyle/>
        <a:p>
          <a:endParaRPr lang="en-US" sz="2000"/>
        </a:p>
      </dgm:t>
    </dgm:pt>
    <dgm:pt modelId="{31A9984D-C890-764F-A1BE-DEBCE3CA0988}" type="sibTrans" cxnId="{9D7C2F12-99E6-D449-9E44-BCBD36DA846A}">
      <dgm:prSet/>
      <dgm:spPr/>
      <dgm:t>
        <a:bodyPr/>
        <a:lstStyle/>
        <a:p>
          <a:endParaRPr lang="en-US" sz="2000"/>
        </a:p>
      </dgm:t>
    </dgm:pt>
    <dgm:pt modelId="{740A3FC4-5A03-8640-87DD-536F8881E904}">
      <dgm:prSet phldrT="[Text]" custT="1"/>
      <dgm:spPr/>
      <dgm:t>
        <a:bodyPr/>
        <a:lstStyle/>
        <a:p>
          <a:pPr>
            <a:buFont typeface="Arial" panose="020B0604020202020204" pitchFamily="34" charset="0"/>
            <a:buChar char="•"/>
          </a:pPr>
          <a:r>
            <a:rPr lang="en-US" sz="1600" dirty="0"/>
            <a:t>Business people and developers must work together daily throughout the project.</a:t>
          </a:r>
        </a:p>
      </dgm:t>
    </dgm:pt>
    <dgm:pt modelId="{5D47F04B-2D4C-5A4C-8993-27C4A3203837}" type="parTrans" cxnId="{46CCB94D-C545-8041-94B2-86D47BF387F8}">
      <dgm:prSet/>
      <dgm:spPr/>
      <dgm:t>
        <a:bodyPr/>
        <a:lstStyle/>
        <a:p>
          <a:endParaRPr lang="en-US" sz="2000"/>
        </a:p>
      </dgm:t>
    </dgm:pt>
    <dgm:pt modelId="{79D1D08D-2091-CF4F-BFF1-76F42973451B}" type="sibTrans" cxnId="{46CCB94D-C545-8041-94B2-86D47BF387F8}">
      <dgm:prSet/>
      <dgm:spPr/>
      <dgm:t>
        <a:bodyPr/>
        <a:lstStyle/>
        <a:p>
          <a:endParaRPr lang="en-US" sz="2000"/>
        </a:p>
      </dgm:t>
    </dgm:pt>
    <dgm:pt modelId="{1D261D95-36B3-DF43-AA98-3D6E98EFEB9A}">
      <dgm:prSet custT="1"/>
      <dgm:spPr/>
      <dgm:t>
        <a:bodyPr/>
        <a:lstStyle/>
        <a:p>
          <a:pPr>
            <a:buFont typeface="Arial" panose="020B0604020202020204" pitchFamily="34" charset="0"/>
            <a:buChar char="•"/>
          </a:pPr>
          <a:r>
            <a:rPr lang="en-US" sz="1600" dirty="0"/>
            <a:t>Build projects around motivated individuals. Give them the environment and the support they need, and trust them to get the job done.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dgm:t>
    </dgm:pt>
    <dgm:pt modelId="{66BFA949-0C14-3346-8A4E-0DFC7F73F30F}" type="parTrans" cxnId="{54885E2E-F81B-3B4E-AAA7-120E42FE73EE}">
      <dgm:prSet/>
      <dgm:spPr/>
      <dgm:t>
        <a:bodyPr/>
        <a:lstStyle/>
        <a:p>
          <a:endParaRPr lang="en-US" sz="2000"/>
        </a:p>
      </dgm:t>
    </dgm:pt>
    <dgm:pt modelId="{E6C14774-6514-0345-ABEB-00D1C5F3A257}" type="sibTrans" cxnId="{54885E2E-F81B-3B4E-AAA7-120E42FE73EE}">
      <dgm:prSet/>
      <dgm:spPr/>
      <dgm:t>
        <a:bodyPr/>
        <a:lstStyle/>
        <a:p>
          <a:endParaRPr lang="en-US" sz="2000"/>
        </a:p>
      </dgm:t>
    </dgm:pt>
    <dgm:pt modelId="{0104370F-E8DC-7F40-BCD4-815F1023EFBE}">
      <dgm:prSet custT="1"/>
      <dgm:spPr/>
      <dgm:t>
        <a:bodyPr/>
        <a:lstStyle/>
        <a:p>
          <a:pPr>
            <a:buFont typeface="Arial" panose="020B0604020202020204" pitchFamily="34" charset="0"/>
            <a:buChar char="•"/>
          </a:pPr>
          <a:r>
            <a:rPr lang="en-US" sz="1600" dirty="0"/>
            <a:t>The most efficient and effective method of conveying information to and within a development team is face-to-face conversation.</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dgm:t>
    </dgm:pt>
    <dgm:pt modelId="{E86B9EFF-11E2-BC42-B61A-5EEFE65960CA}" type="parTrans" cxnId="{731FF0D7-C0A7-674B-AF74-40A04EF9CA69}">
      <dgm:prSet/>
      <dgm:spPr/>
      <dgm:t>
        <a:bodyPr/>
        <a:lstStyle/>
        <a:p>
          <a:endParaRPr lang="en-US" sz="2000"/>
        </a:p>
      </dgm:t>
    </dgm:pt>
    <dgm:pt modelId="{49B6E613-7B95-E94A-BB2A-6143E1A72C87}" type="sibTrans" cxnId="{731FF0D7-C0A7-674B-AF74-40A04EF9CA69}">
      <dgm:prSet/>
      <dgm:spPr/>
      <dgm:t>
        <a:bodyPr/>
        <a:lstStyle/>
        <a:p>
          <a:endParaRPr lang="en-US" sz="2000"/>
        </a:p>
      </dgm:t>
    </dgm:pt>
    <dgm:pt modelId="{26B6BAC4-91AF-A04B-B869-C11F871F0E40}">
      <dgm:prSet custT="1"/>
      <dgm:spPr/>
      <dgm:t>
        <a:bodyPr/>
        <a:lstStyle/>
        <a:p>
          <a:pPr>
            <a:buFont typeface="Arial" panose="020B0604020202020204" pitchFamily="34" charset="0"/>
            <a:buChar char="•"/>
          </a:pPr>
          <a:r>
            <a:rPr lang="en-US" sz="1600" dirty="0"/>
            <a:t>Continuous attention to technical excellence and good design enhances agility.</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dgm:t>
    </dgm:pt>
    <dgm:pt modelId="{F5A015EE-8BAF-114E-B50A-2974735E0EF4}" type="parTrans" cxnId="{9358CB46-58B5-0D41-970C-1D3CAB0F17FD}">
      <dgm:prSet/>
      <dgm:spPr/>
      <dgm:t>
        <a:bodyPr/>
        <a:lstStyle/>
        <a:p>
          <a:endParaRPr lang="en-US" sz="2000"/>
        </a:p>
      </dgm:t>
    </dgm:pt>
    <dgm:pt modelId="{2C7D141E-82B6-764C-AC40-2090B1C754FA}" type="sibTrans" cxnId="{9358CB46-58B5-0D41-970C-1D3CAB0F17FD}">
      <dgm:prSet/>
      <dgm:spPr/>
      <dgm:t>
        <a:bodyPr/>
        <a:lstStyle/>
        <a:p>
          <a:endParaRPr lang="en-US" sz="2000"/>
        </a:p>
      </dgm:t>
    </dgm:pt>
    <dgm:pt modelId="{A8111EC5-F24F-9540-BFF5-BE4A64083014}" type="pres">
      <dgm:prSet presAssocID="{B09736DE-FA14-6A4E-B719-0168E55C270E}" presName="Name0" presStyleCnt="0">
        <dgm:presLayoutVars>
          <dgm:dir/>
          <dgm:animLvl val="lvl"/>
          <dgm:resizeHandles val="exact"/>
        </dgm:presLayoutVars>
      </dgm:prSet>
      <dgm:spPr/>
    </dgm:pt>
    <dgm:pt modelId="{AE284F09-72AD-CC48-B82A-557ED70B31AA}" type="pres">
      <dgm:prSet presAssocID="{CF88FB79-1D36-A14F-B6DE-527F7F6F83CD}" presName="linNode" presStyleCnt="0"/>
      <dgm:spPr/>
    </dgm:pt>
    <dgm:pt modelId="{06D164AA-5DBD-E84C-86D7-730E584D7D51}" type="pres">
      <dgm:prSet presAssocID="{CF88FB79-1D36-A14F-B6DE-527F7F6F83CD}" presName="parentText" presStyleLbl="node1" presStyleIdx="0" presStyleCnt="4" custScaleX="15251">
        <dgm:presLayoutVars>
          <dgm:chMax val="1"/>
          <dgm:bulletEnabled val="1"/>
        </dgm:presLayoutVars>
      </dgm:prSet>
      <dgm:spPr/>
    </dgm:pt>
    <dgm:pt modelId="{CCA5E4C1-A1AD-B34A-B69E-67049148A091}" type="pres">
      <dgm:prSet presAssocID="{CF88FB79-1D36-A14F-B6DE-527F7F6F83CD}" presName="descendantText" presStyleLbl="alignAccFollowNode1" presStyleIdx="0" presStyleCnt="4" custScaleX="120168">
        <dgm:presLayoutVars>
          <dgm:bulletEnabled val="1"/>
        </dgm:presLayoutVars>
      </dgm:prSet>
      <dgm:spPr/>
    </dgm:pt>
    <dgm:pt modelId="{A8087C81-CF79-6D44-BD61-FD953F43D7D7}" type="pres">
      <dgm:prSet presAssocID="{D0B8B27A-DB25-2E4F-A8F0-CE265D7CC328}" presName="sp" presStyleCnt="0"/>
      <dgm:spPr/>
    </dgm:pt>
    <dgm:pt modelId="{6CE5F342-A474-3041-BDCC-0AE8CFB81449}" type="pres">
      <dgm:prSet presAssocID="{B7C1E86A-7119-E24B-9012-9EDF8A329E9D}" presName="linNode" presStyleCnt="0"/>
      <dgm:spPr/>
    </dgm:pt>
    <dgm:pt modelId="{64725990-E65F-FB46-835B-5C9F8CA07E2B}" type="pres">
      <dgm:prSet presAssocID="{B7C1E86A-7119-E24B-9012-9EDF8A329E9D}" presName="parentText" presStyleLbl="node1" presStyleIdx="1" presStyleCnt="4" custScaleX="15251">
        <dgm:presLayoutVars>
          <dgm:chMax val="1"/>
          <dgm:bulletEnabled val="1"/>
        </dgm:presLayoutVars>
      </dgm:prSet>
      <dgm:spPr/>
    </dgm:pt>
    <dgm:pt modelId="{41CE875A-B0C1-0A4A-9715-E3957ED35113}" type="pres">
      <dgm:prSet presAssocID="{B7C1E86A-7119-E24B-9012-9EDF8A329E9D}" presName="descendantText" presStyleLbl="alignAccFollowNode1" presStyleIdx="1" presStyleCnt="4" custScaleX="120168">
        <dgm:presLayoutVars>
          <dgm:bulletEnabled val="1"/>
        </dgm:presLayoutVars>
      </dgm:prSet>
      <dgm:spPr/>
    </dgm:pt>
    <dgm:pt modelId="{9E46F099-F069-084F-B524-C6788B925812}" type="pres">
      <dgm:prSet presAssocID="{5FB0518E-9184-CB4C-988C-85FD16FB88BD}" presName="sp" presStyleCnt="0"/>
      <dgm:spPr/>
    </dgm:pt>
    <dgm:pt modelId="{7509A734-3018-AC49-B79B-6414B6350B55}" type="pres">
      <dgm:prSet presAssocID="{DD93EF6A-43A5-EC47-9478-D2E2C4332BE8}" presName="linNode" presStyleCnt="0"/>
      <dgm:spPr/>
    </dgm:pt>
    <dgm:pt modelId="{B194580A-FC07-0243-BD13-3CE437B54A7A}" type="pres">
      <dgm:prSet presAssocID="{DD93EF6A-43A5-EC47-9478-D2E2C4332BE8}" presName="parentText" presStyleLbl="node1" presStyleIdx="2" presStyleCnt="4" custScaleX="15251">
        <dgm:presLayoutVars>
          <dgm:chMax val="1"/>
          <dgm:bulletEnabled val="1"/>
        </dgm:presLayoutVars>
      </dgm:prSet>
      <dgm:spPr/>
    </dgm:pt>
    <dgm:pt modelId="{BEB6A192-A34D-424F-9849-CEED690A985C}" type="pres">
      <dgm:prSet presAssocID="{DD93EF6A-43A5-EC47-9478-D2E2C4332BE8}" presName="descendantText" presStyleLbl="alignAccFollowNode1" presStyleIdx="2" presStyleCnt="4" custScaleX="120168">
        <dgm:presLayoutVars>
          <dgm:bulletEnabled val="1"/>
        </dgm:presLayoutVars>
      </dgm:prSet>
      <dgm:spPr/>
    </dgm:pt>
    <dgm:pt modelId="{36A939DB-430F-A746-B10D-9163022CBF4E}" type="pres">
      <dgm:prSet presAssocID="{85BB6987-8A6E-B542-A19E-6F1AED8632A4}" presName="sp" presStyleCnt="0"/>
      <dgm:spPr/>
    </dgm:pt>
    <dgm:pt modelId="{1C73BA27-D617-FC42-B73A-263E01CD923D}" type="pres">
      <dgm:prSet presAssocID="{34C9B767-3B99-594B-8D50-4E70A285DDCD}" presName="linNode" presStyleCnt="0"/>
      <dgm:spPr/>
    </dgm:pt>
    <dgm:pt modelId="{4B759107-DC9F-844F-B736-CB68C055B14A}" type="pres">
      <dgm:prSet presAssocID="{34C9B767-3B99-594B-8D50-4E70A285DDCD}" presName="parentText" presStyleLbl="node1" presStyleIdx="3" presStyleCnt="4" custScaleX="15251">
        <dgm:presLayoutVars>
          <dgm:chMax val="1"/>
          <dgm:bulletEnabled val="1"/>
        </dgm:presLayoutVars>
      </dgm:prSet>
      <dgm:spPr/>
    </dgm:pt>
    <dgm:pt modelId="{98371DFF-1ACC-A544-BF53-43D9A2800BFB}" type="pres">
      <dgm:prSet presAssocID="{34C9B767-3B99-594B-8D50-4E70A285DDCD}" presName="descendantText" presStyleLbl="alignAccFollowNode1" presStyleIdx="3" presStyleCnt="4" custScaleX="120168">
        <dgm:presLayoutVars>
          <dgm:bulletEnabled val="1"/>
        </dgm:presLayoutVars>
      </dgm:prSet>
      <dgm:spPr/>
    </dgm:pt>
  </dgm:ptLst>
  <dgm:cxnLst>
    <dgm:cxn modelId="{9D7C2F12-99E6-D449-9E44-BCBD36DA846A}" srcId="{B09736DE-FA14-6A4E-B719-0168E55C270E}" destId="{34C9B767-3B99-594B-8D50-4E70A285DDCD}" srcOrd="3" destOrd="0" parTransId="{75F0F395-2DE8-BE45-83DB-37F37607E3DD}" sibTransId="{31A9984D-C890-764F-A1BE-DEBCE3CA0988}"/>
    <dgm:cxn modelId="{885DD513-A82D-054C-8756-077BAAF51146}" type="presOf" srcId="{1D261D95-36B3-DF43-AA98-3D6E98EFEB9A}" destId="{41CE875A-B0C1-0A4A-9715-E3957ED35113}" srcOrd="0" destOrd="0" presId="urn:microsoft.com/office/officeart/2005/8/layout/vList5"/>
    <dgm:cxn modelId="{0C012B16-C7CA-F949-906A-142B2BFAAD7E}" type="presOf" srcId="{26B6BAC4-91AF-A04B-B869-C11F871F0E40}" destId="{98371DFF-1ACC-A544-BF53-43D9A2800BFB}" srcOrd="0" destOrd="0" presId="urn:microsoft.com/office/officeart/2005/8/layout/vList5"/>
    <dgm:cxn modelId="{54885E2E-F81B-3B4E-AAA7-120E42FE73EE}" srcId="{B7C1E86A-7119-E24B-9012-9EDF8A329E9D}" destId="{1D261D95-36B3-DF43-AA98-3D6E98EFEB9A}" srcOrd="0" destOrd="0" parTransId="{66BFA949-0C14-3346-8A4E-0DFC7F73F30F}" sibTransId="{E6C14774-6514-0345-ABEB-00D1C5F3A257}"/>
    <dgm:cxn modelId="{C91CA236-6B98-6A4B-9A57-D620722D5FB6}" type="presOf" srcId="{B09736DE-FA14-6A4E-B719-0168E55C270E}" destId="{A8111EC5-F24F-9540-BFF5-BE4A64083014}" srcOrd="0" destOrd="0" presId="urn:microsoft.com/office/officeart/2005/8/layout/vList5"/>
    <dgm:cxn modelId="{9358CB46-58B5-0D41-970C-1D3CAB0F17FD}" srcId="{34C9B767-3B99-594B-8D50-4E70A285DDCD}" destId="{26B6BAC4-91AF-A04B-B869-C11F871F0E40}" srcOrd="0" destOrd="0" parTransId="{F5A015EE-8BAF-114E-B50A-2974735E0EF4}" sibTransId="{2C7D141E-82B6-764C-AC40-2090B1C754FA}"/>
    <dgm:cxn modelId="{46CCB94D-C545-8041-94B2-86D47BF387F8}" srcId="{CF88FB79-1D36-A14F-B6DE-527F7F6F83CD}" destId="{740A3FC4-5A03-8640-87DD-536F8881E904}" srcOrd="0" destOrd="0" parTransId="{5D47F04B-2D4C-5A4C-8993-27C4A3203837}" sibTransId="{79D1D08D-2091-CF4F-BFF1-76F42973451B}"/>
    <dgm:cxn modelId="{ECD56882-8F7A-C64D-9E79-87AC0C7927B5}" type="presOf" srcId="{B7C1E86A-7119-E24B-9012-9EDF8A329E9D}" destId="{64725990-E65F-FB46-835B-5C9F8CA07E2B}" srcOrd="0" destOrd="0" presId="urn:microsoft.com/office/officeart/2005/8/layout/vList5"/>
    <dgm:cxn modelId="{98EAED87-ED0D-9A46-9E5A-CDEAC7E481BC}" type="presOf" srcId="{0104370F-E8DC-7F40-BCD4-815F1023EFBE}" destId="{BEB6A192-A34D-424F-9849-CEED690A985C}" srcOrd="0" destOrd="0" presId="urn:microsoft.com/office/officeart/2005/8/layout/vList5"/>
    <dgm:cxn modelId="{550D088A-7E08-1443-84F8-A0C56EC2C23E}" type="presOf" srcId="{CF88FB79-1D36-A14F-B6DE-527F7F6F83CD}" destId="{06D164AA-5DBD-E84C-86D7-730E584D7D51}" srcOrd="0" destOrd="0" presId="urn:microsoft.com/office/officeart/2005/8/layout/vList5"/>
    <dgm:cxn modelId="{9D40E6A0-07FF-E842-A9DE-AFEA60A72BE7}" srcId="{B09736DE-FA14-6A4E-B719-0168E55C270E}" destId="{B7C1E86A-7119-E24B-9012-9EDF8A329E9D}" srcOrd="1" destOrd="0" parTransId="{737CA92F-B77A-2C43-8287-B2A56DF49F7B}" sibTransId="{5FB0518E-9184-CB4C-988C-85FD16FB88BD}"/>
    <dgm:cxn modelId="{CA9E31A2-BDC0-AA48-B8D7-A9F01A65A45A}" srcId="{B09736DE-FA14-6A4E-B719-0168E55C270E}" destId="{CF88FB79-1D36-A14F-B6DE-527F7F6F83CD}" srcOrd="0" destOrd="0" parTransId="{FC4D6475-86C3-C94A-AD59-780BD0DAC29D}" sibTransId="{D0B8B27A-DB25-2E4F-A8F0-CE265D7CC328}"/>
    <dgm:cxn modelId="{27658FAC-5C06-2D43-AF7B-7D9F833938EE}" srcId="{B09736DE-FA14-6A4E-B719-0168E55C270E}" destId="{DD93EF6A-43A5-EC47-9478-D2E2C4332BE8}" srcOrd="2" destOrd="0" parTransId="{9B88325B-F50F-9842-B133-41DEC276FE75}" sibTransId="{85BB6987-8A6E-B542-A19E-6F1AED8632A4}"/>
    <dgm:cxn modelId="{1B2A28D3-6BCB-994C-BFFE-B687C43CCB31}" type="presOf" srcId="{34C9B767-3B99-594B-8D50-4E70A285DDCD}" destId="{4B759107-DC9F-844F-B736-CB68C055B14A}" srcOrd="0" destOrd="0" presId="urn:microsoft.com/office/officeart/2005/8/layout/vList5"/>
    <dgm:cxn modelId="{419DEDD5-9F00-6146-99AA-1E6E46AEE0D4}" type="presOf" srcId="{DD93EF6A-43A5-EC47-9478-D2E2C4332BE8}" destId="{B194580A-FC07-0243-BD13-3CE437B54A7A}" srcOrd="0" destOrd="0" presId="urn:microsoft.com/office/officeart/2005/8/layout/vList5"/>
    <dgm:cxn modelId="{731FF0D7-C0A7-674B-AF74-40A04EF9CA69}" srcId="{DD93EF6A-43A5-EC47-9478-D2E2C4332BE8}" destId="{0104370F-E8DC-7F40-BCD4-815F1023EFBE}" srcOrd="0" destOrd="0" parTransId="{E86B9EFF-11E2-BC42-B61A-5EEFE65960CA}" sibTransId="{49B6E613-7B95-E94A-BB2A-6143E1A72C87}"/>
    <dgm:cxn modelId="{7614CCEC-2C94-E045-9FAB-385AD884C19E}" type="presOf" srcId="{740A3FC4-5A03-8640-87DD-536F8881E904}" destId="{CCA5E4C1-A1AD-B34A-B69E-67049148A091}" srcOrd="0" destOrd="0" presId="urn:microsoft.com/office/officeart/2005/8/layout/vList5"/>
    <dgm:cxn modelId="{388F915C-219E-574A-A234-3A5EB91345E4}" type="presParOf" srcId="{A8111EC5-F24F-9540-BFF5-BE4A64083014}" destId="{AE284F09-72AD-CC48-B82A-557ED70B31AA}" srcOrd="0" destOrd="0" presId="urn:microsoft.com/office/officeart/2005/8/layout/vList5"/>
    <dgm:cxn modelId="{C2A38D2A-8551-084B-9EB3-D346236180B8}" type="presParOf" srcId="{AE284F09-72AD-CC48-B82A-557ED70B31AA}" destId="{06D164AA-5DBD-E84C-86D7-730E584D7D51}" srcOrd="0" destOrd="0" presId="urn:microsoft.com/office/officeart/2005/8/layout/vList5"/>
    <dgm:cxn modelId="{E06DBE35-BA51-0240-9FE2-0FB32F649A60}" type="presParOf" srcId="{AE284F09-72AD-CC48-B82A-557ED70B31AA}" destId="{CCA5E4C1-A1AD-B34A-B69E-67049148A091}" srcOrd="1" destOrd="0" presId="urn:microsoft.com/office/officeart/2005/8/layout/vList5"/>
    <dgm:cxn modelId="{AF4483B8-0E9A-BE40-A454-435AA8AA9B9F}" type="presParOf" srcId="{A8111EC5-F24F-9540-BFF5-BE4A64083014}" destId="{A8087C81-CF79-6D44-BD61-FD953F43D7D7}" srcOrd="1" destOrd="0" presId="urn:microsoft.com/office/officeart/2005/8/layout/vList5"/>
    <dgm:cxn modelId="{4FC270D2-61F3-1B42-AE0A-F1CA13D69D1C}" type="presParOf" srcId="{A8111EC5-F24F-9540-BFF5-BE4A64083014}" destId="{6CE5F342-A474-3041-BDCC-0AE8CFB81449}" srcOrd="2" destOrd="0" presId="urn:microsoft.com/office/officeart/2005/8/layout/vList5"/>
    <dgm:cxn modelId="{C76134C7-0AF5-DC48-8A71-605D67884B53}" type="presParOf" srcId="{6CE5F342-A474-3041-BDCC-0AE8CFB81449}" destId="{64725990-E65F-FB46-835B-5C9F8CA07E2B}" srcOrd="0" destOrd="0" presId="urn:microsoft.com/office/officeart/2005/8/layout/vList5"/>
    <dgm:cxn modelId="{11E26980-CB36-094E-A40C-683893F9AB80}" type="presParOf" srcId="{6CE5F342-A474-3041-BDCC-0AE8CFB81449}" destId="{41CE875A-B0C1-0A4A-9715-E3957ED35113}" srcOrd="1" destOrd="0" presId="urn:microsoft.com/office/officeart/2005/8/layout/vList5"/>
    <dgm:cxn modelId="{38210DA8-E111-8040-B5D3-37E8F7B4846F}" type="presParOf" srcId="{A8111EC5-F24F-9540-BFF5-BE4A64083014}" destId="{9E46F099-F069-084F-B524-C6788B925812}" srcOrd="3" destOrd="0" presId="urn:microsoft.com/office/officeart/2005/8/layout/vList5"/>
    <dgm:cxn modelId="{04CE491B-BCBC-334A-8D21-17808C876E27}" type="presParOf" srcId="{A8111EC5-F24F-9540-BFF5-BE4A64083014}" destId="{7509A734-3018-AC49-B79B-6414B6350B55}" srcOrd="4" destOrd="0" presId="urn:microsoft.com/office/officeart/2005/8/layout/vList5"/>
    <dgm:cxn modelId="{9ECF6DEC-656E-CB46-9FC5-890F05425A6F}" type="presParOf" srcId="{7509A734-3018-AC49-B79B-6414B6350B55}" destId="{B194580A-FC07-0243-BD13-3CE437B54A7A}" srcOrd="0" destOrd="0" presId="urn:microsoft.com/office/officeart/2005/8/layout/vList5"/>
    <dgm:cxn modelId="{4E06DDF8-0F6E-0543-AC2C-75C7021169B6}" type="presParOf" srcId="{7509A734-3018-AC49-B79B-6414B6350B55}" destId="{BEB6A192-A34D-424F-9849-CEED690A985C}" srcOrd="1" destOrd="0" presId="urn:microsoft.com/office/officeart/2005/8/layout/vList5"/>
    <dgm:cxn modelId="{11A60742-11EB-C645-99AC-C8FB2445B558}" type="presParOf" srcId="{A8111EC5-F24F-9540-BFF5-BE4A64083014}" destId="{36A939DB-430F-A746-B10D-9163022CBF4E}" srcOrd="5" destOrd="0" presId="urn:microsoft.com/office/officeart/2005/8/layout/vList5"/>
    <dgm:cxn modelId="{50F5BD22-F722-7844-B7F7-1B9E824AA93E}" type="presParOf" srcId="{A8111EC5-F24F-9540-BFF5-BE4A64083014}" destId="{1C73BA27-D617-FC42-B73A-263E01CD923D}" srcOrd="6" destOrd="0" presId="urn:microsoft.com/office/officeart/2005/8/layout/vList5"/>
    <dgm:cxn modelId="{954CFF12-E7B7-B940-903C-5B6DB226E990}" type="presParOf" srcId="{1C73BA27-D617-FC42-B73A-263E01CD923D}" destId="{4B759107-DC9F-844F-B736-CB68C055B14A}" srcOrd="0" destOrd="0" presId="urn:microsoft.com/office/officeart/2005/8/layout/vList5"/>
    <dgm:cxn modelId="{CB602FA4-EE35-AF4B-AA1F-03942556EB46}" type="presParOf" srcId="{1C73BA27-D617-FC42-B73A-263E01CD923D}" destId="{98371DFF-1ACC-A544-BF53-43D9A2800BFB}"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09736DE-FA14-6A4E-B719-0168E55C270E}"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CF88FB79-1D36-A14F-B6DE-527F7F6F83CD}">
      <dgm:prSet phldrT="[Text]" custT="1"/>
      <dgm:spPr/>
      <dgm:t>
        <a:bodyPr/>
        <a:lstStyle/>
        <a:p>
          <a:pPr>
            <a:buFont typeface="Arial" panose="020B0604020202020204" pitchFamily="34" charset="0"/>
            <a:buChar char="•"/>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7</a:t>
          </a:r>
          <a:endParaRPr lang="en-US" sz="2000" dirty="0"/>
        </a:p>
      </dgm:t>
    </dgm:pt>
    <dgm:pt modelId="{FC4D6475-86C3-C94A-AD59-780BD0DAC29D}" type="parTrans" cxnId="{CA9E31A2-BDC0-AA48-B8D7-A9F01A65A45A}">
      <dgm:prSet/>
      <dgm:spPr/>
      <dgm:t>
        <a:bodyPr/>
        <a:lstStyle/>
        <a:p>
          <a:endParaRPr lang="en-US" sz="2000"/>
        </a:p>
      </dgm:t>
    </dgm:pt>
    <dgm:pt modelId="{D0B8B27A-DB25-2E4F-A8F0-CE265D7CC328}" type="sibTrans" cxnId="{CA9E31A2-BDC0-AA48-B8D7-A9F01A65A45A}">
      <dgm:prSet/>
      <dgm:spPr/>
      <dgm:t>
        <a:bodyPr/>
        <a:lstStyle/>
        <a:p>
          <a:endParaRPr lang="en-US" sz="2000"/>
        </a:p>
      </dgm:t>
    </dgm:pt>
    <dgm:pt modelId="{740A3FC4-5A03-8640-87DD-536F8881E904}">
      <dgm:prSet phldrT="[Text]" custT="1"/>
      <dgm:spPr/>
      <dgm:t>
        <a:bodyPr/>
        <a:lstStyle/>
        <a:p>
          <a:pPr>
            <a:buFont typeface="Arial" panose="020B0604020202020204" pitchFamily="34" charset="0"/>
            <a:buChar char="•"/>
          </a:pPr>
          <a:r>
            <a:rPr lang="en-US" sz="1600" dirty="0"/>
            <a:t>At regular intervals, the team reflects on how to become more effective, then tunes and adjusts its behavior accordingly.</a:t>
          </a:r>
        </a:p>
      </dgm:t>
    </dgm:pt>
    <dgm:pt modelId="{5D47F04B-2D4C-5A4C-8993-27C4A3203837}" type="parTrans" cxnId="{46CCB94D-C545-8041-94B2-86D47BF387F8}">
      <dgm:prSet/>
      <dgm:spPr/>
      <dgm:t>
        <a:bodyPr/>
        <a:lstStyle/>
        <a:p>
          <a:endParaRPr lang="en-US" sz="2000"/>
        </a:p>
      </dgm:t>
    </dgm:pt>
    <dgm:pt modelId="{79D1D08D-2091-CF4F-BFF1-76F42973451B}" type="sibTrans" cxnId="{46CCB94D-C545-8041-94B2-86D47BF387F8}">
      <dgm:prSet/>
      <dgm:spPr/>
      <dgm:t>
        <a:bodyPr/>
        <a:lstStyle/>
        <a:p>
          <a:endParaRPr lang="en-US" sz="2000"/>
        </a:p>
      </dgm:t>
    </dgm:pt>
    <dgm:pt modelId="{9609A245-9B4C-3643-ADF9-4A2807B0E04B}">
      <dgm:prSet custT="1"/>
      <dgm:spPr/>
      <dgm:t>
        <a:bodyPr/>
        <a:lstStyle/>
        <a:p>
          <a:r>
            <a:rPr lang="en-US" sz="2000" dirty="0">
              <a:effectLst/>
              <a:latin typeface="Times New Roman" panose="02020603050405020304" pitchFamily="18" charset="0"/>
              <a:ea typeface="Calibri" panose="020F0502020204030204" pitchFamily="34" charset="0"/>
              <a:cs typeface="Times New Roman" panose="02020603050405020304" pitchFamily="18" charset="0"/>
            </a:rPr>
            <a:t>5</a:t>
          </a:r>
          <a:endParaRPr lang="en-US" sz="2000" dirty="0"/>
        </a:p>
      </dgm:t>
    </dgm:pt>
    <dgm:pt modelId="{BE2D3396-B5CB-5947-8AB8-20CF7C4B75B3}" type="parTrans" cxnId="{124AFD65-8240-1E42-8BDF-E0D33FD1985D}">
      <dgm:prSet/>
      <dgm:spPr/>
      <dgm:t>
        <a:bodyPr/>
        <a:lstStyle/>
        <a:p>
          <a:endParaRPr lang="en-US"/>
        </a:p>
      </dgm:t>
    </dgm:pt>
    <dgm:pt modelId="{14FB1CCD-432C-CC40-BC9C-117AE0006568}" type="sibTrans" cxnId="{124AFD65-8240-1E42-8BDF-E0D33FD1985D}">
      <dgm:prSet/>
      <dgm:spPr/>
      <dgm:t>
        <a:bodyPr/>
        <a:lstStyle/>
        <a:p>
          <a:endParaRPr lang="en-US"/>
        </a:p>
      </dgm:t>
    </dgm:pt>
    <dgm:pt modelId="{AD002A33-72ED-5C48-BE8D-21A71F525238}">
      <dgm:prSet custT="1"/>
      <dgm:spPr/>
      <dgm:t>
        <a:bodyPr/>
        <a:lstStyle/>
        <a:p>
          <a:pPr>
            <a:buFont typeface="Arial" panose="020B0604020202020204" pitchFamily="34" charset="0"/>
            <a:buChar char="•"/>
          </a:pPr>
          <a:r>
            <a:rPr lang="en-US" sz="1600" dirty="0"/>
            <a:t>Simplicity--the art of maximizing the amount of work not done–is essential.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dgm:t>
    </dgm:pt>
    <dgm:pt modelId="{0562E043-372E-9043-9623-8F1EC68298E6}" type="parTrans" cxnId="{D3D23AA3-73C7-4746-A389-4284A9C6B61A}">
      <dgm:prSet/>
      <dgm:spPr/>
      <dgm:t>
        <a:bodyPr/>
        <a:lstStyle/>
        <a:p>
          <a:endParaRPr lang="en-US"/>
        </a:p>
      </dgm:t>
    </dgm:pt>
    <dgm:pt modelId="{161981B2-C8FA-AE4F-9612-B97058D0091F}" type="sibTrans" cxnId="{D3D23AA3-73C7-4746-A389-4284A9C6B61A}">
      <dgm:prSet/>
      <dgm:spPr/>
      <dgm:t>
        <a:bodyPr/>
        <a:lstStyle/>
        <a:p>
          <a:endParaRPr lang="en-US"/>
        </a:p>
      </dgm:t>
    </dgm:pt>
    <dgm:pt modelId="{D9BCC9CC-FACE-1D4E-A679-788E65F29BE5}">
      <dgm:prSet custT="1"/>
      <dgm:spPr/>
      <dgm:t>
        <a:bodyPr/>
        <a:lstStyle/>
        <a:p>
          <a:r>
            <a:rPr lang="en-US" sz="2000" dirty="0">
              <a:solidFill>
                <a:schemeClr val="bg1"/>
              </a:solidFill>
              <a:latin typeface="Times New Roman" panose="02020603050405020304" pitchFamily="18" charset="0"/>
              <a:ea typeface="Times New Roman"/>
              <a:cs typeface="Times New Roman" panose="02020603050405020304" pitchFamily="18" charset="0"/>
              <a:sym typeface="Times New Roman"/>
            </a:rPr>
            <a:t>6</a:t>
          </a:r>
        </a:p>
      </dgm:t>
    </dgm:pt>
    <dgm:pt modelId="{4910F383-4B15-3C45-A13E-DDB913B91CF3}" type="parTrans" cxnId="{88161E24-354C-F14A-8B23-51827A896479}">
      <dgm:prSet/>
      <dgm:spPr/>
      <dgm:t>
        <a:bodyPr/>
        <a:lstStyle/>
        <a:p>
          <a:endParaRPr lang="en-US"/>
        </a:p>
      </dgm:t>
    </dgm:pt>
    <dgm:pt modelId="{E99D7746-36F0-4343-AD00-2626D0794433}" type="sibTrans" cxnId="{88161E24-354C-F14A-8B23-51827A896479}">
      <dgm:prSet/>
      <dgm:spPr/>
      <dgm:t>
        <a:bodyPr/>
        <a:lstStyle/>
        <a:p>
          <a:endParaRPr lang="en-US"/>
        </a:p>
      </dgm:t>
    </dgm:pt>
    <dgm:pt modelId="{5F2BD2CE-CDE3-0E4A-BCFE-92DDA3AF937F}">
      <dgm:prSet custT="1"/>
      <dgm:spPr/>
      <dgm:t>
        <a:bodyPr/>
        <a:lstStyle/>
        <a:p>
          <a:pPr>
            <a:buFont typeface="Arial" panose="020B0604020202020204" pitchFamily="34" charset="0"/>
            <a:buChar char="•"/>
          </a:pPr>
          <a:r>
            <a:rPr lang="en-US" sz="1600" dirty="0"/>
            <a:t>The best architectures, requirements, and designs emerge from self-organizing teams.</a:t>
          </a:r>
          <a:endParaRPr lang="en-US" sz="1600" dirty="0">
            <a:solidFill>
              <a:srgbClr val="2D3956"/>
            </a:solidFill>
            <a:latin typeface="Times New Roman" panose="02020603050405020304" pitchFamily="18" charset="0"/>
            <a:ea typeface="Times New Roman"/>
            <a:cs typeface="Times New Roman" panose="02020603050405020304" pitchFamily="18" charset="0"/>
            <a:sym typeface="Times New Roman"/>
          </a:endParaRPr>
        </a:p>
      </dgm:t>
    </dgm:pt>
    <dgm:pt modelId="{4C6B5186-894A-7443-A426-64426B5E96BD}" type="parTrans" cxnId="{6707D56B-7AA1-1D48-8AEB-671B3A748537}">
      <dgm:prSet/>
      <dgm:spPr/>
      <dgm:t>
        <a:bodyPr/>
        <a:lstStyle/>
        <a:p>
          <a:endParaRPr lang="en-US"/>
        </a:p>
      </dgm:t>
    </dgm:pt>
    <dgm:pt modelId="{4650ACF8-FBC9-5240-9ED7-4B8485517C39}" type="sibTrans" cxnId="{6707D56B-7AA1-1D48-8AEB-671B3A748537}">
      <dgm:prSet/>
      <dgm:spPr/>
      <dgm:t>
        <a:bodyPr/>
        <a:lstStyle/>
        <a:p>
          <a:endParaRPr lang="en-US"/>
        </a:p>
      </dgm:t>
    </dgm:pt>
    <dgm:pt modelId="{A8111EC5-F24F-9540-BFF5-BE4A64083014}" type="pres">
      <dgm:prSet presAssocID="{B09736DE-FA14-6A4E-B719-0168E55C270E}" presName="Name0" presStyleCnt="0">
        <dgm:presLayoutVars>
          <dgm:dir/>
          <dgm:animLvl val="lvl"/>
          <dgm:resizeHandles val="exact"/>
        </dgm:presLayoutVars>
      </dgm:prSet>
      <dgm:spPr/>
    </dgm:pt>
    <dgm:pt modelId="{9049CEA1-DBA2-3449-BCA8-7FCF46D63DC4}" type="pres">
      <dgm:prSet presAssocID="{9609A245-9B4C-3643-ADF9-4A2807B0E04B}" presName="linNode" presStyleCnt="0"/>
      <dgm:spPr/>
    </dgm:pt>
    <dgm:pt modelId="{1C2A834F-F692-2140-9C13-A69652DE24B4}" type="pres">
      <dgm:prSet presAssocID="{9609A245-9B4C-3643-ADF9-4A2807B0E04B}" presName="parentText" presStyleLbl="node1" presStyleIdx="0" presStyleCnt="3" custScaleX="15251">
        <dgm:presLayoutVars>
          <dgm:chMax val="1"/>
          <dgm:bulletEnabled val="1"/>
        </dgm:presLayoutVars>
      </dgm:prSet>
      <dgm:spPr/>
    </dgm:pt>
    <dgm:pt modelId="{2B2A4FE7-8FA7-EC4C-9771-32DF8259BF04}" type="pres">
      <dgm:prSet presAssocID="{9609A245-9B4C-3643-ADF9-4A2807B0E04B}" presName="descendantText" presStyleLbl="alignAccFollowNode1" presStyleIdx="0" presStyleCnt="3" custScaleX="120168">
        <dgm:presLayoutVars>
          <dgm:bulletEnabled val="1"/>
        </dgm:presLayoutVars>
      </dgm:prSet>
      <dgm:spPr/>
    </dgm:pt>
    <dgm:pt modelId="{9117E669-E653-4D4F-85B3-D3CE1F4BFC9A}" type="pres">
      <dgm:prSet presAssocID="{14FB1CCD-432C-CC40-BC9C-117AE0006568}" presName="sp" presStyleCnt="0"/>
      <dgm:spPr/>
    </dgm:pt>
    <dgm:pt modelId="{2AC7BA03-84A9-CD47-BC8A-C01DC26F68D5}" type="pres">
      <dgm:prSet presAssocID="{D9BCC9CC-FACE-1D4E-A679-788E65F29BE5}" presName="linNode" presStyleCnt="0"/>
      <dgm:spPr/>
    </dgm:pt>
    <dgm:pt modelId="{101A68B2-F6C1-8743-A29B-461CF7942802}" type="pres">
      <dgm:prSet presAssocID="{D9BCC9CC-FACE-1D4E-A679-788E65F29BE5}" presName="parentText" presStyleLbl="node1" presStyleIdx="1" presStyleCnt="3" custScaleX="15251">
        <dgm:presLayoutVars>
          <dgm:chMax val="1"/>
          <dgm:bulletEnabled val="1"/>
        </dgm:presLayoutVars>
      </dgm:prSet>
      <dgm:spPr/>
    </dgm:pt>
    <dgm:pt modelId="{86F490A3-067F-674F-98B7-2C02048B0226}" type="pres">
      <dgm:prSet presAssocID="{D9BCC9CC-FACE-1D4E-A679-788E65F29BE5}" presName="descendantText" presStyleLbl="alignAccFollowNode1" presStyleIdx="1" presStyleCnt="3" custScaleX="120168">
        <dgm:presLayoutVars>
          <dgm:bulletEnabled val="1"/>
        </dgm:presLayoutVars>
      </dgm:prSet>
      <dgm:spPr/>
    </dgm:pt>
    <dgm:pt modelId="{215E3BD7-7F24-A346-AF89-6F3A401301E1}" type="pres">
      <dgm:prSet presAssocID="{E99D7746-36F0-4343-AD00-2626D0794433}" presName="sp" presStyleCnt="0"/>
      <dgm:spPr/>
    </dgm:pt>
    <dgm:pt modelId="{AE284F09-72AD-CC48-B82A-557ED70B31AA}" type="pres">
      <dgm:prSet presAssocID="{CF88FB79-1D36-A14F-B6DE-527F7F6F83CD}" presName="linNode" presStyleCnt="0"/>
      <dgm:spPr/>
    </dgm:pt>
    <dgm:pt modelId="{06D164AA-5DBD-E84C-86D7-730E584D7D51}" type="pres">
      <dgm:prSet presAssocID="{CF88FB79-1D36-A14F-B6DE-527F7F6F83CD}" presName="parentText" presStyleLbl="node1" presStyleIdx="2" presStyleCnt="3" custScaleX="15251">
        <dgm:presLayoutVars>
          <dgm:chMax val="1"/>
          <dgm:bulletEnabled val="1"/>
        </dgm:presLayoutVars>
      </dgm:prSet>
      <dgm:spPr/>
    </dgm:pt>
    <dgm:pt modelId="{CCA5E4C1-A1AD-B34A-B69E-67049148A091}" type="pres">
      <dgm:prSet presAssocID="{CF88FB79-1D36-A14F-B6DE-527F7F6F83CD}" presName="descendantText" presStyleLbl="alignAccFollowNode1" presStyleIdx="2" presStyleCnt="3" custScaleX="120168">
        <dgm:presLayoutVars>
          <dgm:bulletEnabled val="1"/>
        </dgm:presLayoutVars>
      </dgm:prSet>
      <dgm:spPr/>
    </dgm:pt>
  </dgm:ptLst>
  <dgm:cxnLst>
    <dgm:cxn modelId="{40820418-8CE4-484F-9B56-7F4DAC903EC0}" type="presOf" srcId="{9609A245-9B4C-3643-ADF9-4A2807B0E04B}" destId="{1C2A834F-F692-2140-9C13-A69652DE24B4}" srcOrd="0" destOrd="0" presId="urn:microsoft.com/office/officeart/2005/8/layout/vList5"/>
    <dgm:cxn modelId="{88161E24-354C-F14A-8B23-51827A896479}" srcId="{B09736DE-FA14-6A4E-B719-0168E55C270E}" destId="{D9BCC9CC-FACE-1D4E-A679-788E65F29BE5}" srcOrd="1" destOrd="0" parTransId="{4910F383-4B15-3C45-A13E-DDB913B91CF3}" sibTransId="{E99D7746-36F0-4343-AD00-2626D0794433}"/>
    <dgm:cxn modelId="{C91CA236-6B98-6A4B-9A57-D620722D5FB6}" type="presOf" srcId="{B09736DE-FA14-6A4E-B719-0168E55C270E}" destId="{A8111EC5-F24F-9540-BFF5-BE4A64083014}" srcOrd="0" destOrd="0" presId="urn:microsoft.com/office/officeart/2005/8/layout/vList5"/>
    <dgm:cxn modelId="{124AFD65-8240-1E42-8BDF-E0D33FD1985D}" srcId="{B09736DE-FA14-6A4E-B719-0168E55C270E}" destId="{9609A245-9B4C-3643-ADF9-4A2807B0E04B}" srcOrd="0" destOrd="0" parTransId="{BE2D3396-B5CB-5947-8AB8-20CF7C4B75B3}" sibTransId="{14FB1CCD-432C-CC40-BC9C-117AE0006568}"/>
    <dgm:cxn modelId="{9969FC66-09B7-D74B-AE02-08E67D5C82FC}" type="presOf" srcId="{AD002A33-72ED-5C48-BE8D-21A71F525238}" destId="{2B2A4FE7-8FA7-EC4C-9771-32DF8259BF04}" srcOrd="0" destOrd="0" presId="urn:microsoft.com/office/officeart/2005/8/layout/vList5"/>
    <dgm:cxn modelId="{6707D56B-7AA1-1D48-8AEB-671B3A748537}" srcId="{D9BCC9CC-FACE-1D4E-A679-788E65F29BE5}" destId="{5F2BD2CE-CDE3-0E4A-BCFE-92DDA3AF937F}" srcOrd="0" destOrd="0" parTransId="{4C6B5186-894A-7443-A426-64426B5E96BD}" sibTransId="{4650ACF8-FBC9-5240-9ED7-4B8485517C39}"/>
    <dgm:cxn modelId="{46CCB94D-C545-8041-94B2-86D47BF387F8}" srcId="{CF88FB79-1D36-A14F-B6DE-527F7F6F83CD}" destId="{740A3FC4-5A03-8640-87DD-536F8881E904}" srcOrd="0" destOrd="0" parTransId="{5D47F04B-2D4C-5A4C-8993-27C4A3203837}" sibTransId="{79D1D08D-2091-CF4F-BFF1-76F42973451B}"/>
    <dgm:cxn modelId="{D96CD37E-9D07-1047-8C4D-D8349DB9EB58}" type="presOf" srcId="{D9BCC9CC-FACE-1D4E-A679-788E65F29BE5}" destId="{101A68B2-F6C1-8743-A29B-461CF7942802}" srcOrd="0" destOrd="0" presId="urn:microsoft.com/office/officeart/2005/8/layout/vList5"/>
    <dgm:cxn modelId="{550D088A-7E08-1443-84F8-A0C56EC2C23E}" type="presOf" srcId="{CF88FB79-1D36-A14F-B6DE-527F7F6F83CD}" destId="{06D164AA-5DBD-E84C-86D7-730E584D7D51}" srcOrd="0" destOrd="0" presId="urn:microsoft.com/office/officeart/2005/8/layout/vList5"/>
    <dgm:cxn modelId="{CA9E31A2-BDC0-AA48-B8D7-A9F01A65A45A}" srcId="{B09736DE-FA14-6A4E-B719-0168E55C270E}" destId="{CF88FB79-1D36-A14F-B6DE-527F7F6F83CD}" srcOrd="2" destOrd="0" parTransId="{FC4D6475-86C3-C94A-AD59-780BD0DAC29D}" sibTransId="{D0B8B27A-DB25-2E4F-A8F0-CE265D7CC328}"/>
    <dgm:cxn modelId="{D3D23AA3-73C7-4746-A389-4284A9C6B61A}" srcId="{9609A245-9B4C-3643-ADF9-4A2807B0E04B}" destId="{AD002A33-72ED-5C48-BE8D-21A71F525238}" srcOrd="0" destOrd="0" parTransId="{0562E043-372E-9043-9623-8F1EC68298E6}" sibTransId="{161981B2-C8FA-AE4F-9612-B97058D0091F}"/>
    <dgm:cxn modelId="{345919D4-0653-0249-97B6-374DB8750BB5}" type="presOf" srcId="{5F2BD2CE-CDE3-0E4A-BCFE-92DDA3AF937F}" destId="{86F490A3-067F-674F-98B7-2C02048B0226}" srcOrd="0" destOrd="0" presId="urn:microsoft.com/office/officeart/2005/8/layout/vList5"/>
    <dgm:cxn modelId="{7614CCEC-2C94-E045-9FAB-385AD884C19E}" type="presOf" srcId="{740A3FC4-5A03-8640-87DD-536F8881E904}" destId="{CCA5E4C1-A1AD-B34A-B69E-67049148A091}" srcOrd="0" destOrd="0" presId="urn:microsoft.com/office/officeart/2005/8/layout/vList5"/>
    <dgm:cxn modelId="{4C3252E3-552F-534F-95A2-51BBCA6F65F4}" type="presParOf" srcId="{A8111EC5-F24F-9540-BFF5-BE4A64083014}" destId="{9049CEA1-DBA2-3449-BCA8-7FCF46D63DC4}" srcOrd="0" destOrd="0" presId="urn:microsoft.com/office/officeart/2005/8/layout/vList5"/>
    <dgm:cxn modelId="{A7881D42-E6B3-134F-858A-2D7A8FA824AB}" type="presParOf" srcId="{9049CEA1-DBA2-3449-BCA8-7FCF46D63DC4}" destId="{1C2A834F-F692-2140-9C13-A69652DE24B4}" srcOrd="0" destOrd="0" presId="urn:microsoft.com/office/officeart/2005/8/layout/vList5"/>
    <dgm:cxn modelId="{23DA860B-9BE2-804D-8DFA-8180D42625B7}" type="presParOf" srcId="{9049CEA1-DBA2-3449-BCA8-7FCF46D63DC4}" destId="{2B2A4FE7-8FA7-EC4C-9771-32DF8259BF04}" srcOrd="1" destOrd="0" presId="urn:microsoft.com/office/officeart/2005/8/layout/vList5"/>
    <dgm:cxn modelId="{BA766745-65D8-8046-A0AD-34E12AD28651}" type="presParOf" srcId="{A8111EC5-F24F-9540-BFF5-BE4A64083014}" destId="{9117E669-E653-4D4F-85B3-D3CE1F4BFC9A}" srcOrd="1" destOrd="0" presId="urn:microsoft.com/office/officeart/2005/8/layout/vList5"/>
    <dgm:cxn modelId="{49A2DF16-E976-7942-A47A-CBF60C6F9A62}" type="presParOf" srcId="{A8111EC5-F24F-9540-BFF5-BE4A64083014}" destId="{2AC7BA03-84A9-CD47-BC8A-C01DC26F68D5}" srcOrd="2" destOrd="0" presId="urn:microsoft.com/office/officeart/2005/8/layout/vList5"/>
    <dgm:cxn modelId="{80B654F4-6BEB-C043-9D86-794E1AE5E58D}" type="presParOf" srcId="{2AC7BA03-84A9-CD47-BC8A-C01DC26F68D5}" destId="{101A68B2-F6C1-8743-A29B-461CF7942802}" srcOrd="0" destOrd="0" presId="urn:microsoft.com/office/officeart/2005/8/layout/vList5"/>
    <dgm:cxn modelId="{10756D05-5B68-D44A-8D59-97F90FEAEE97}" type="presParOf" srcId="{2AC7BA03-84A9-CD47-BC8A-C01DC26F68D5}" destId="{86F490A3-067F-674F-98B7-2C02048B0226}" srcOrd="1" destOrd="0" presId="urn:microsoft.com/office/officeart/2005/8/layout/vList5"/>
    <dgm:cxn modelId="{CAEB234F-B45D-FF44-9B4A-0A4097DF26CD}" type="presParOf" srcId="{A8111EC5-F24F-9540-BFF5-BE4A64083014}" destId="{215E3BD7-7F24-A346-AF89-6F3A401301E1}" srcOrd="3" destOrd="0" presId="urn:microsoft.com/office/officeart/2005/8/layout/vList5"/>
    <dgm:cxn modelId="{388F915C-219E-574A-A234-3A5EB91345E4}" type="presParOf" srcId="{A8111EC5-F24F-9540-BFF5-BE4A64083014}" destId="{AE284F09-72AD-CC48-B82A-557ED70B31AA}" srcOrd="4" destOrd="0" presId="urn:microsoft.com/office/officeart/2005/8/layout/vList5"/>
    <dgm:cxn modelId="{C2A38D2A-8551-084B-9EB3-D346236180B8}" type="presParOf" srcId="{AE284F09-72AD-CC48-B82A-557ED70B31AA}" destId="{06D164AA-5DBD-E84C-86D7-730E584D7D51}" srcOrd="0" destOrd="0" presId="urn:microsoft.com/office/officeart/2005/8/layout/vList5"/>
    <dgm:cxn modelId="{E06DBE35-BA51-0240-9FE2-0FB32F649A60}" type="presParOf" srcId="{AE284F09-72AD-CC48-B82A-557ED70B31AA}" destId="{CCA5E4C1-A1AD-B34A-B69E-67049148A091}"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A5AFA81-0964-BF40-B437-DA022DD26049}" type="doc">
      <dgm:prSet loTypeId="urn:microsoft.com/office/officeart/2005/8/layout/vList5" loCatId="list" qsTypeId="urn:microsoft.com/office/officeart/2005/8/quickstyle/simple1" qsCatId="simple" csTypeId="urn:microsoft.com/office/officeart/2005/8/colors/accent1_2" csCatId="accent1"/>
      <dgm:spPr/>
      <dgm:t>
        <a:bodyPr/>
        <a:lstStyle/>
        <a:p>
          <a:endParaRPr lang="en-US"/>
        </a:p>
      </dgm:t>
    </dgm:pt>
    <dgm:pt modelId="{B11CB56D-6C74-3F4B-AA77-F91591E94ED8}">
      <dgm:prSet/>
      <dgm:spPr/>
      <dgm:t>
        <a:bodyPr/>
        <a:lstStyle/>
        <a:p>
          <a:r>
            <a:rPr lang="en-US"/>
            <a:t>Ask the following questions together with the team to help develop an implementation strategy:</a:t>
          </a:r>
          <a:endParaRPr lang="en-EG"/>
        </a:p>
      </dgm:t>
    </dgm:pt>
    <dgm:pt modelId="{5C0348B3-B4F1-9547-86B7-CC0E8B8D10B6}" type="parTrans" cxnId="{14A957E3-45CD-814C-AB87-B83E22EAE29F}">
      <dgm:prSet/>
      <dgm:spPr/>
      <dgm:t>
        <a:bodyPr/>
        <a:lstStyle/>
        <a:p>
          <a:endParaRPr lang="en-US"/>
        </a:p>
      </dgm:t>
    </dgm:pt>
    <dgm:pt modelId="{A7D71747-6B42-034D-8DB1-9C0415371F6C}" type="sibTrans" cxnId="{14A957E3-45CD-814C-AB87-B83E22EAE29F}">
      <dgm:prSet/>
      <dgm:spPr/>
      <dgm:t>
        <a:bodyPr/>
        <a:lstStyle/>
        <a:p>
          <a:endParaRPr lang="en-US"/>
        </a:p>
      </dgm:t>
    </dgm:pt>
    <dgm:pt modelId="{A0DF5ABA-FAF0-6F4E-9541-113006778715}">
      <dgm:prSet/>
      <dgm:spPr/>
      <dgm:t>
        <a:bodyPr/>
        <a:lstStyle/>
        <a:p>
          <a:r>
            <a:rPr lang="en-US" dirty="0"/>
            <a:t>How can the project team act in an agile manner?</a:t>
          </a:r>
          <a:endParaRPr lang="en-EG" dirty="0"/>
        </a:p>
      </dgm:t>
    </dgm:pt>
    <dgm:pt modelId="{EACD2DE6-9E48-E548-B8BF-06400926F144}" type="parTrans" cxnId="{0FE1FFFA-A1A8-A348-85B1-C262A9533F24}">
      <dgm:prSet/>
      <dgm:spPr/>
      <dgm:t>
        <a:bodyPr/>
        <a:lstStyle/>
        <a:p>
          <a:endParaRPr lang="en-US"/>
        </a:p>
      </dgm:t>
    </dgm:pt>
    <dgm:pt modelId="{955E5A6E-350C-D042-BA7C-BE69C97257B8}" type="sibTrans" cxnId="{0FE1FFFA-A1A8-A348-85B1-C262A9533F24}">
      <dgm:prSet/>
      <dgm:spPr/>
      <dgm:t>
        <a:bodyPr/>
        <a:lstStyle/>
        <a:p>
          <a:endParaRPr lang="en-US"/>
        </a:p>
      </dgm:t>
    </dgm:pt>
    <dgm:pt modelId="{95BED876-C0B1-3348-B60A-5844C5D503B6}">
      <dgm:prSet/>
      <dgm:spPr/>
      <dgm:t>
        <a:bodyPr/>
        <a:lstStyle/>
        <a:p>
          <a:r>
            <a:rPr lang="en-US" dirty="0"/>
            <a:t>What can the team deliver quickly and obtain early feedback to benefit the next delivery cycle ?</a:t>
          </a:r>
          <a:endParaRPr lang="en-EG" dirty="0"/>
        </a:p>
      </dgm:t>
    </dgm:pt>
    <dgm:pt modelId="{C4B939B2-9714-F846-84BA-25B47BB71269}" type="parTrans" cxnId="{DB08EF4E-859E-DC48-AEC4-DB7CD607E62D}">
      <dgm:prSet/>
      <dgm:spPr/>
      <dgm:t>
        <a:bodyPr/>
        <a:lstStyle/>
        <a:p>
          <a:endParaRPr lang="en-US"/>
        </a:p>
      </dgm:t>
    </dgm:pt>
    <dgm:pt modelId="{6F12FC54-E201-E944-A8C5-A7005CC55AA4}" type="sibTrans" cxnId="{DB08EF4E-859E-DC48-AEC4-DB7CD607E62D}">
      <dgm:prSet/>
      <dgm:spPr/>
      <dgm:t>
        <a:bodyPr/>
        <a:lstStyle/>
        <a:p>
          <a:endParaRPr lang="en-US"/>
        </a:p>
      </dgm:t>
    </dgm:pt>
    <dgm:pt modelId="{8F6837BB-E746-894A-93CA-591B8BCC3272}">
      <dgm:prSet/>
      <dgm:spPr/>
      <dgm:t>
        <a:bodyPr/>
        <a:lstStyle/>
        <a:p>
          <a:r>
            <a:rPr lang="en-US" dirty="0"/>
            <a:t>How can the team act in a transparent manner?</a:t>
          </a:r>
          <a:endParaRPr lang="en-EG" dirty="0"/>
        </a:p>
      </dgm:t>
    </dgm:pt>
    <dgm:pt modelId="{A1CF43E4-1A77-9E4F-9CC9-164CABE3D3A3}" type="parTrans" cxnId="{827EEC60-FE91-A04A-8269-ED2F3AFB0B18}">
      <dgm:prSet/>
      <dgm:spPr/>
      <dgm:t>
        <a:bodyPr/>
        <a:lstStyle/>
        <a:p>
          <a:endParaRPr lang="en-US"/>
        </a:p>
      </dgm:t>
    </dgm:pt>
    <dgm:pt modelId="{F2D6E9A0-ED96-4840-8A4D-97C5C5DD46C6}" type="sibTrans" cxnId="{827EEC60-FE91-A04A-8269-ED2F3AFB0B18}">
      <dgm:prSet/>
      <dgm:spPr/>
      <dgm:t>
        <a:bodyPr/>
        <a:lstStyle/>
        <a:p>
          <a:endParaRPr lang="en-US"/>
        </a:p>
      </dgm:t>
    </dgm:pt>
    <dgm:pt modelId="{448A6FE2-DCBA-F34D-93A9-5F1BC8B5320A}">
      <dgm:prSet/>
      <dgm:spPr/>
      <dgm:t>
        <a:bodyPr/>
        <a:lstStyle/>
        <a:p>
          <a:r>
            <a:rPr lang="en-US" dirty="0"/>
            <a:t>What work can be avoided in order to focus on high-priority items?</a:t>
          </a:r>
          <a:endParaRPr lang="en-EG" dirty="0"/>
        </a:p>
      </dgm:t>
    </dgm:pt>
    <dgm:pt modelId="{400620BF-8D95-4D4B-94AE-9BD6E894E487}" type="parTrans" cxnId="{59DD4F1F-5D85-9443-B491-240B8D1109ED}">
      <dgm:prSet/>
      <dgm:spPr/>
      <dgm:t>
        <a:bodyPr/>
        <a:lstStyle/>
        <a:p>
          <a:endParaRPr lang="en-US"/>
        </a:p>
      </dgm:t>
    </dgm:pt>
    <dgm:pt modelId="{1302549A-A448-6945-BA36-200326A8AA5E}" type="sibTrans" cxnId="{59DD4F1F-5D85-9443-B491-240B8D1109ED}">
      <dgm:prSet/>
      <dgm:spPr/>
      <dgm:t>
        <a:bodyPr/>
        <a:lstStyle/>
        <a:p>
          <a:endParaRPr lang="en-US"/>
        </a:p>
      </dgm:t>
    </dgm:pt>
    <dgm:pt modelId="{A5F7762B-D806-9B4A-9795-64B5840CD955}">
      <dgm:prSet/>
      <dgm:spPr/>
      <dgm:t>
        <a:bodyPr/>
        <a:lstStyle/>
        <a:p>
          <a:r>
            <a:rPr lang="en-US" dirty="0"/>
            <a:t>How can a servant-leadership approach benefit the achievement of the team’s goals?</a:t>
          </a:r>
          <a:endParaRPr lang="en-EG" dirty="0"/>
        </a:p>
      </dgm:t>
    </dgm:pt>
    <dgm:pt modelId="{97ACF67C-3B64-044E-885C-B1C1763102BD}" type="parTrans" cxnId="{B52C3C22-EBA6-AA40-A08D-D9D5B55B8C0F}">
      <dgm:prSet/>
      <dgm:spPr/>
      <dgm:t>
        <a:bodyPr/>
        <a:lstStyle/>
        <a:p>
          <a:endParaRPr lang="en-US"/>
        </a:p>
      </dgm:t>
    </dgm:pt>
    <dgm:pt modelId="{9757EF55-1278-234E-8424-FDEB96A1BE55}" type="sibTrans" cxnId="{B52C3C22-EBA6-AA40-A08D-D9D5B55B8C0F}">
      <dgm:prSet/>
      <dgm:spPr/>
      <dgm:t>
        <a:bodyPr/>
        <a:lstStyle/>
        <a:p>
          <a:endParaRPr lang="en-US"/>
        </a:p>
      </dgm:t>
    </dgm:pt>
    <dgm:pt modelId="{28581DA2-B438-7441-AD71-F3463C1C0B08}" type="pres">
      <dgm:prSet presAssocID="{AA5AFA81-0964-BF40-B437-DA022DD26049}" presName="Name0" presStyleCnt="0">
        <dgm:presLayoutVars>
          <dgm:dir/>
          <dgm:animLvl val="lvl"/>
          <dgm:resizeHandles val="exact"/>
        </dgm:presLayoutVars>
      </dgm:prSet>
      <dgm:spPr/>
    </dgm:pt>
    <dgm:pt modelId="{4DF7BC4A-3D8B-4747-A544-4E712312FE18}" type="pres">
      <dgm:prSet presAssocID="{B11CB56D-6C74-3F4B-AA77-F91591E94ED8}" presName="linNode" presStyleCnt="0"/>
      <dgm:spPr/>
    </dgm:pt>
    <dgm:pt modelId="{778E384D-ED15-8043-BAB2-F5FC33EAD7F4}" type="pres">
      <dgm:prSet presAssocID="{B11CB56D-6C74-3F4B-AA77-F91591E94ED8}" presName="parentText" presStyleLbl="node1" presStyleIdx="0" presStyleCnt="1">
        <dgm:presLayoutVars>
          <dgm:chMax val="1"/>
          <dgm:bulletEnabled val="1"/>
        </dgm:presLayoutVars>
      </dgm:prSet>
      <dgm:spPr/>
    </dgm:pt>
    <dgm:pt modelId="{A1F6FA72-1344-F44A-9015-589594CBBFBB}" type="pres">
      <dgm:prSet presAssocID="{B11CB56D-6C74-3F4B-AA77-F91591E94ED8}" presName="descendantText" presStyleLbl="alignAccFollowNode1" presStyleIdx="0" presStyleCnt="1">
        <dgm:presLayoutVars>
          <dgm:bulletEnabled val="1"/>
        </dgm:presLayoutVars>
      </dgm:prSet>
      <dgm:spPr/>
    </dgm:pt>
  </dgm:ptLst>
  <dgm:cxnLst>
    <dgm:cxn modelId="{8C944D1E-729A-3444-8CD2-BC542EA5EF6E}" type="presOf" srcId="{A5F7762B-D806-9B4A-9795-64B5840CD955}" destId="{A1F6FA72-1344-F44A-9015-589594CBBFBB}" srcOrd="0" destOrd="4" presId="urn:microsoft.com/office/officeart/2005/8/layout/vList5"/>
    <dgm:cxn modelId="{59DD4F1F-5D85-9443-B491-240B8D1109ED}" srcId="{B11CB56D-6C74-3F4B-AA77-F91591E94ED8}" destId="{448A6FE2-DCBA-F34D-93A9-5F1BC8B5320A}" srcOrd="3" destOrd="0" parTransId="{400620BF-8D95-4D4B-94AE-9BD6E894E487}" sibTransId="{1302549A-A448-6945-BA36-200326A8AA5E}"/>
    <dgm:cxn modelId="{B52C3C22-EBA6-AA40-A08D-D9D5B55B8C0F}" srcId="{B11CB56D-6C74-3F4B-AA77-F91591E94ED8}" destId="{A5F7762B-D806-9B4A-9795-64B5840CD955}" srcOrd="4" destOrd="0" parTransId="{97ACF67C-3B64-044E-885C-B1C1763102BD}" sibTransId="{9757EF55-1278-234E-8424-FDEB96A1BE55}"/>
    <dgm:cxn modelId="{7DF1132B-E2EA-AD4F-B761-13741E401CDD}" type="presOf" srcId="{AA5AFA81-0964-BF40-B437-DA022DD26049}" destId="{28581DA2-B438-7441-AD71-F3463C1C0B08}" srcOrd="0" destOrd="0" presId="urn:microsoft.com/office/officeart/2005/8/layout/vList5"/>
    <dgm:cxn modelId="{827EEC60-FE91-A04A-8269-ED2F3AFB0B18}" srcId="{B11CB56D-6C74-3F4B-AA77-F91591E94ED8}" destId="{8F6837BB-E746-894A-93CA-591B8BCC3272}" srcOrd="2" destOrd="0" parTransId="{A1CF43E4-1A77-9E4F-9CC9-164CABE3D3A3}" sibTransId="{F2D6E9A0-ED96-4840-8A4D-97C5C5DD46C6}"/>
    <dgm:cxn modelId="{D39EE862-387A-2141-9DF2-9E7B13F42EBA}" type="presOf" srcId="{448A6FE2-DCBA-F34D-93A9-5F1BC8B5320A}" destId="{A1F6FA72-1344-F44A-9015-589594CBBFBB}" srcOrd="0" destOrd="3" presId="urn:microsoft.com/office/officeart/2005/8/layout/vList5"/>
    <dgm:cxn modelId="{DB08EF4E-859E-DC48-AEC4-DB7CD607E62D}" srcId="{B11CB56D-6C74-3F4B-AA77-F91591E94ED8}" destId="{95BED876-C0B1-3348-B60A-5844C5D503B6}" srcOrd="1" destOrd="0" parTransId="{C4B939B2-9714-F846-84BA-25B47BB71269}" sibTransId="{6F12FC54-E201-E944-A8C5-A7005CC55AA4}"/>
    <dgm:cxn modelId="{6DFCD752-2048-FF49-8871-F43EB967E45B}" type="presOf" srcId="{8F6837BB-E746-894A-93CA-591B8BCC3272}" destId="{A1F6FA72-1344-F44A-9015-589594CBBFBB}" srcOrd="0" destOrd="2" presId="urn:microsoft.com/office/officeart/2005/8/layout/vList5"/>
    <dgm:cxn modelId="{408E2F8D-A2A5-8C40-B436-8894A46D03AF}" type="presOf" srcId="{95BED876-C0B1-3348-B60A-5844C5D503B6}" destId="{A1F6FA72-1344-F44A-9015-589594CBBFBB}" srcOrd="0" destOrd="1" presId="urn:microsoft.com/office/officeart/2005/8/layout/vList5"/>
    <dgm:cxn modelId="{6904A88D-48A1-D447-9500-D58BF9A11371}" type="presOf" srcId="{A0DF5ABA-FAF0-6F4E-9541-113006778715}" destId="{A1F6FA72-1344-F44A-9015-589594CBBFBB}" srcOrd="0" destOrd="0" presId="urn:microsoft.com/office/officeart/2005/8/layout/vList5"/>
    <dgm:cxn modelId="{14A957E3-45CD-814C-AB87-B83E22EAE29F}" srcId="{AA5AFA81-0964-BF40-B437-DA022DD26049}" destId="{B11CB56D-6C74-3F4B-AA77-F91591E94ED8}" srcOrd="0" destOrd="0" parTransId="{5C0348B3-B4F1-9547-86B7-CC0E8B8D10B6}" sibTransId="{A7D71747-6B42-034D-8DB1-9C0415371F6C}"/>
    <dgm:cxn modelId="{049D94EF-C485-B04F-A680-C8911D42849E}" type="presOf" srcId="{B11CB56D-6C74-3F4B-AA77-F91591E94ED8}" destId="{778E384D-ED15-8043-BAB2-F5FC33EAD7F4}" srcOrd="0" destOrd="0" presId="urn:microsoft.com/office/officeart/2005/8/layout/vList5"/>
    <dgm:cxn modelId="{0FE1FFFA-A1A8-A348-85B1-C262A9533F24}" srcId="{B11CB56D-6C74-3F4B-AA77-F91591E94ED8}" destId="{A0DF5ABA-FAF0-6F4E-9541-113006778715}" srcOrd="0" destOrd="0" parTransId="{EACD2DE6-9E48-E548-B8BF-06400926F144}" sibTransId="{955E5A6E-350C-D042-BA7C-BE69C97257B8}"/>
    <dgm:cxn modelId="{EFB56459-34BF-BF4A-AEB0-E5A9C21AAB1F}" type="presParOf" srcId="{28581DA2-B438-7441-AD71-F3463C1C0B08}" destId="{4DF7BC4A-3D8B-4747-A544-4E712312FE18}" srcOrd="0" destOrd="0" presId="urn:microsoft.com/office/officeart/2005/8/layout/vList5"/>
    <dgm:cxn modelId="{9BF51DEC-370C-A949-A389-A8DCB0071EE7}" type="presParOf" srcId="{4DF7BC4A-3D8B-4747-A544-4E712312FE18}" destId="{778E384D-ED15-8043-BAB2-F5FC33EAD7F4}" srcOrd="0" destOrd="0" presId="urn:microsoft.com/office/officeart/2005/8/layout/vList5"/>
    <dgm:cxn modelId="{30F5EF67-BBEF-AD47-9005-E52B2615B49D}" type="presParOf" srcId="{4DF7BC4A-3D8B-4747-A544-4E712312FE18}" destId="{A1F6FA72-1344-F44A-9015-589594CBBFBB}"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623D9C5-E90E-7142-AF19-C9A4657BF5C8}"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A337F1B6-4B9B-AB42-8760-FDCA15177AC1}">
      <dgm:prSet/>
      <dgm:spPr/>
      <dgm:t>
        <a:bodyPr/>
        <a:lstStyle/>
        <a:p>
          <a:r>
            <a:rPr lang="en-US" b="1"/>
            <a:t>The </a:t>
          </a:r>
          <a:r>
            <a:rPr lang="en-US" b="1" u="sng"/>
            <a:t>Project Charter</a:t>
          </a:r>
          <a:r>
            <a:rPr lang="en-US" b="1"/>
            <a:t> </a:t>
          </a:r>
          <a:r>
            <a:rPr lang="en-US"/>
            <a:t>helps the team knows why this project matters, where the team is headed,  and what the project objective is.</a:t>
          </a:r>
          <a:endParaRPr lang="en-EG"/>
        </a:p>
      </dgm:t>
    </dgm:pt>
    <dgm:pt modelId="{29FF7186-8A78-714A-81DD-11EE455A3F8B}" type="parTrans" cxnId="{1EDE87B2-7931-214C-9FCD-79EA647CFDA4}">
      <dgm:prSet/>
      <dgm:spPr/>
      <dgm:t>
        <a:bodyPr/>
        <a:lstStyle/>
        <a:p>
          <a:endParaRPr lang="en-US"/>
        </a:p>
      </dgm:t>
    </dgm:pt>
    <dgm:pt modelId="{70AD462F-6F13-0544-8E20-6C97FEB79417}" type="sibTrans" cxnId="{1EDE87B2-7931-214C-9FCD-79EA647CFDA4}">
      <dgm:prSet/>
      <dgm:spPr/>
      <dgm:t>
        <a:bodyPr/>
        <a:lstStyle/>
        <a:p>
          <a:endParaRPr lang="en-US"/>
        </a:p>
      </dgm:t>
    </dgm:pt>
    <dgm:pt modelId="{FEA2F80E-467C-3144-9A1F-ED539D1C528E}">
      <dgm:prSet/>
      <dgm:spPr/>
      <dgm:t>
        <a:bodyPr/>
        <a:lstStyle/>
        <a:p>
          <a:r>
            <a:rPr lang="en-US" b="1"/>
            <a:t>The </a:t>
          </a:r>
          <a:r>
            <a:rPr lang="en-US" b="1" u="sng"/>
            <a:t>Team Charter</a:t>
          </a:r>
          <a:r>
            <a:rPr lang="en-US" b="1"/>
            <a:t> </a:t>
          </a:r>
          <a:r>
            <a:rPr lang="en-US"/>
            <a:t>(or “Social Contract”) provides team norms and an understanding on how to work together.</a:t>
          </a:r>
          <a:endParaRPr lang="en-EG"/>
        </a:p>
      </dgm:t>
    </dgm:pt>
    <dgm:pt modelId="{B2FEFD06-010A-3F4C-977F-EFDB49734228}" type="parTrans" cxnId="{0F6D34B4-73A7-8C48-A68C-A802C95858B0}">
      <dgm:prSet/>
      <dgm:spPr/>
      <dgm:t>
        <a:bodyPr/>
        <a:lstStyle/>
        <a:p>
          <a:endParaRPr lang="en-US"/>
        </a:p>
      </dgm:t>
    </dgm:pt>
    <dgm:pt modelId="{380AD1AC-0AEF-D745-B167-8B99F9ABEA1E}" type="sibTrans" cxnId="{0F6D34B4-73A7-8C48-A68C-A802C95858B0}">
      <dgm:prSet/>
      <dgm:spPr/>
      <dgm:t>
        <a:bodyPr/>
        <a:lstStyle/>
        <a:p>
          <a:endParaRPr lang="en-US"/>
        </a:p>
      </dgm:t>
    </dgm:pt>
    <dgm:pt modelId="{216708DC-B3DC-284C-A448-FFA12608EC59}">
      <dgm:prSet/>
      <dgm:spPr/>
      <dgm:t>
        <a:bodyPr/>
        <a:lstStyle/>
        <a:p>
          <a:r>
            <a:rPr lang="en-US"/>
            <a:t>Team Charter helps create an Agile Environment and may include :</a:t>
          </a:r>
          <a:endParaRPr lang="en-EG"/>
        </a:p>
      </dgm:t>
    </dgm:pt>
    <dgm:pt modelId="{B6FA62F2-4E73-5143-8F0E-EF468A76560F}" type="parTrans" cxnId="{F6F869B4-9FA4-DD40-AD3E-9F3578C002C6}">
      <dgm:prSet/>
      <dgm:spPr/>
      <dgm:t>
        <a:bodyPr/>
        <a:lstStyle/>
        <a:p>
          <a:endParaRPr lang="en-US"/>
        </a:p>
      </dgm:t>
    </dgm:pt>
    <dgm:pt modelId="{73615306-0FDC-2145-8183-C0905B401F7E}" type="sibTrans" cxnId="{F6F869B4-9FA4-DD40-AD3E-9F3578C002C6}">
      <dgm:prSet/>
      <dgm:spPr/>
      <dgm:t>
        <a:bodyPr/>
        <a:lstStyle/>
        <a:p>
          <a:endParaRPr lang="en-US"/>
        </a:p>
      </dgm:t>
    </dgm:pt>
    <dgm:pt modelId="{8987CB32-C46C-254B-AB69-D108D27B50FD}">
      <dgm:prSet/>
      <dgm:spPr/>
      <dgm:t>
        <a:bodyPr/>
        <a:lstStyle/>
        <a:p>
          <a:r>
            <a:rPr lang="en-US"/>
            <a:t>Team values, such as sustainable pace and core hours, </a:t>
          </a:r>
          <a:endParaRPr lang="en-EG"/>
        </a:p>
      </dgm:t>
    </dgm:pt>
    <dgm:pt modelId="{C2CADAA3-1EA9-3F4D-AD58-B9CA03A9C761}" type="parTrans" cxnId="{FE2EADD5-8551-604D-8AAC-447787FDFEC1}">
      <dgm:prSet/>
      <dgm:spPr/>
      <dgm:t>
        <a:bodyPr/>
        <a:lstStyle/>
        <a:p>
          <a:endParaRPr lang="en-US"/>
        </a:p>
      </dgm:t>
    </dgm:pt>
    <dgm:pt modelId="{F0D4D3D6-C004-AC47-B654-A01DC8EE8C06}" type="sibTrans" cxnId="{FE2EADD5-8551-604D-8AAC-447787FDFEC1}">
      <dgm:prSet/>
      <dgm:spPr/>
      <dgm:t>
        <a:bodyPr/>
        <a:lstStyle/>
        <a:p>
          <a:endParaRPr lang="en-US"/>
        </a:p>
      </dgm:t>
    </dgm:pt>
    <dgm:pt modelId="{E04DA8EC-2531-1A4A-97D1-3734816B7B19}">
      <dgm:prSet/>
      <dgm:spPr/>
      <dgm:t>
        <a:bodyPr/>
        <a:lstStyle/>
        <a:p>
          <a:r>
            <a:rPr lang="en-US"/>
            <a:t>Working agreements, such as what ”ready” means so the team can take in work; what “done” means so the team judge completeness consistently; respecting the time box; or the use of work-in-progress limits;</a:t>
          </a:r>
          <a:endParaRPr lang="en-EG"/>
        </a:p>
      </dgm:t>
    </dgm:pt>
    <dgm:pt modelId="{D17930AC-D993-B04E-ACE9-BD01362B3A17}" type="parTrans" cxnId="{A15DB7CE-7EDA-8D42-853A-5D674FE6456E}">
      <dgm:prSet/>
      <dgm:spPr/>
      <dgm:t>
        <a:bodyPr/>
        <a:lstStyle/>
        <a:p>
          <a:endParaRPr lang="en-US"/>
        </a:p>
      </dgm:t>
    </dgm:pt>
    <dgm:pt modelId="{BADB16F5-3E0D-1844-A899-25732AF2ADE6}" type="sibTrans" cxnId="{A15DB7CE-7EDA-8D42-853A-5D674FE6456E}">
      <dgm:prSet/>
      <dgm:spPr/>
      <dgm:t>
        <a:bodyPr/>
        <a:lstStyle/>
        <a:p>
          <a:endParaRPr lang="en-US"/>
        </a:p>
      </dgm:t>
    </dgm:pt>
    <dgm:pt modelId="{D2414B57-1A6D-7249-8A66-7BABF1D8C52B}">
      <dgm:prSet/>
      <dgm:spPr/>
      <dgm:t>
        <a:bodyPr/>
        <a:lstStyle/>
        <a:p>
          <a:r>
            <a:rPr lang="en-US"/>
            <a:t>Ground rules, such as one person talking in a meeting, how we make decisions, and how we resolve conflicts</a:t>
          </a:r>
          <a:endParaRPr lang="en-EG"/>
        </a:p>
      </dgm:t>
    </dgm:pt>
    <dgm:pt modelId="{6191F9DE-5F0E-5443-B854-DD3882723A8F}" type="parTrans" cxnId="{2643BB32-847F-5D43-A58C-225E13F62048}">
      <dgm:prSet/>
      <dgm:spPr/>
      <dgm:t>
        <a:bodyPr/>
        <a:lstStyle/>
        <a:p>
          <a:endParaRPr lang="en-US"/>
        </a:p>
      </dgm:t>
    </dgm:pt>
    <dgm:pt modelId="{EDBECE7B-5454-F748-B7E7-9DEDAF9B2AA3}" type="sibTrans" cxnId="{2643BB32-847F-5D43-A58C-225E13F62048}">
      <dgm:prSet/>
      <dgm:spPr/>
      <dgm:t>
        <a:bodyPr/>
        <a:lstStyle/>
        <a:p>
          <a:endParaRPr lang="en-US"/>
        </a:p>
      </dgm:t>
    </dgm:pt>
    <dgm:pt modelId="{82088B37-39F2-9A42-AE23-FF74D8E9827E}">
      <dgm:prSet/>
      <dgm:spPr/>
      <dgm:t>
        <a:bodyPr/>
        <a:lstStyle/>
        <a:p>
          <a:r>
            <a:rPr lang="en-US"/>
            <a:t>Group norms, such as how the team treats meeting times.</a:t>
          </a:r>
          <a:endParaRPr lang="en-EG"/>
        </a:p>
      </dgm:t>
    </dgm:pt>
    <dgm:pt modelId="{9A2CDEBB-37EC-E343-92E8-CF5C29B71120}" type="parTrans" cxnId="{CBB2100D-FBA7-DC43-8BB0-D4D7190697C1}">
      <dgm:prSet/>
      <dgm:spPr/>
      <dgm:t>
        <a:bodyPr/>
        <a:lstStyle/>
        <a:p>
          <a:endParaRPr lang="en-US"/>
        </a:p>
      </dgm:t>
    </dgm:pt>
    <dgm:pt modelId="{D10496C1-7123-6649-8C26-5369BEF3A414}" type="sibTrans" cxnId="{CBB2100D-FBA7-DC43-8BB0-D4D7190697C1}">
      <dgm:prSet/>
      <dgm:spPr/>
      <dgm:t>
        <a:bodyPr/>
        <a:lstStyle/>
        <a:p>
          <a:endParaRPr lang="en-US"/>
        </a:p>
      </dgm:t>
    </dgm:pt>
    <dgm:pt modelId="{403B79A1-70DC-2E44-B972-FA4901BA6EFE}" type="pres">
      <dgm:prSet presAssocID="{4623D9C5-E90E-7142-AF19-C9A4657BF5C8}" presName="linear" presStyleCnt="0">
        <dgm:presLayoutVars>
          <dgm:animLvl val="lvl"/>
          <dgm:resizeHandles val="exact"/>
        </dgm:presLayoutVars>
      </dgm:prSet>
      <dgm:spPr/>
    </dgm:pt>
    <dgm:pt modelId="{7284C3CF-74F5-334E-9C00-F0769B8494CF}" type="pres">
      <dgm:prSet presAssocID="{A337F1B6-4B9B-AB42-8760-FDCA15177AC1}" presName="parentText" presStyleLbl="node1" presStyleIdx="0" presStyleCnt="3">
        <dgm:presLayoutVars>
          <dgm:chMax val="0"/>
          <dgm:bulletEnabled val="1"/>
        </dgm:presLayoutVars>
      </dgm:prSet>
      <dgm:spPr/>
    </dgm:pt>
    <dgm:pt modelId="{54FDA11D-1CB6-8B4B-8055-D00032AC12D5}" type="pres">
      <dgm:prSet presAssocID="{70AD462F-6F13-0544-8E20-6C97FEB79417}" presName="spacer" presStyleCnt="0"/>
      <dgm:spPr/>
    </dgm:pt>
    <dgm:pt modelId="{35E92556-A745-7A43-A1C9-C2D74DFA013E}" type="pres">
      <dgm:prSet presAssocID="{FEA2F80E-467C-3144-9A1F-ED539D1C528E}" presName="parentText" presStyleLbl="node1" presStyleIdx="1" presStyleCnt="3">
        <dgm:presLayoutVars>
          <dgm:chMax val="0"/>
          <dgm:bulletEnabled val="1"/>
        </dgm:presLayoutVars>
      </dgm:prSet>
      <dgm:spPr/>
    </dgm:pt>
    <dgm:pt modelId="{6A94CA5F-2E47-0F46-818B-E258A19CA2A5}" type="pres">
      <dgm:prSet presAssocID="{380AD1AC-0AEF-D745-B167-8B99F9ABEA1E}" presName="spacer" presStyleCnt="0"/>
      <dgm:spPr/>
    </dgm:pt>
    <dgm:pt modelId="{B19F4F0A-A98D-A94E-A23A-69EE708C7902}" type="pres">
      <dgm:prSet presAssocID="{216708DC-B3DC-284C-A448-FFA12608EC59}" presName="parentText" presStyleLbl="node1" presStyleIdx="2" presStyleCnt="3">
        <dgm:presLayoutVars>
          <dgm:chMax val="0"/>
          <dgm:bulletEnabled val="1"/>
        </dgm:presLayoutVars>
      </dgm:prSet>
      <dgm:spPr/>
    </dgm:pt>
    <dgm:pt modelId="{40747D6A-3F79-0441-A6A2-02CC937750BD}" type="pres">
      <dgm:prSet presAssocID="{216708DC-B3DC-284C-A448-FFA12608EC59}" presName="childText" presStyleLbl="revTx" presStyleIdx="0" presStyleCnt="1">
        <dgm:presLayoutVars>
          <dgm:bulletEnabled val="1"/>
        </dgm:presLayoutVars>
      </dgm:prSet>
      <dgm:spPr/>
    </dgm:pt>
  </dgm:ptLst>
  <dgm:cxnLst>
    <dgm:cxn modelId="{105BB10B-5C31-414E-A615-F467710F8A8C}" type="presOf" srcId="{D2414B57-1A6D-7249-8A66-7BABF1D8C52B}" destId="{40747D6A-3F79-0441-A6A2-02CC937750BD}" srcOrd="0" destOrd="2" presId="urn:microsoft.com/office/officeart/2005/8/layout/vList2"/>
    <dgm:cxn modelId="{CBB2100D-FBA7-DC43-8BB0-D4D7190697C1}" srcId="{216708DC-B3DC-284C-A448-FFA12608EC59}" destId="{82088B37-39F2-9A42-AE23-FF74D8E9827E}" srcOrd="3" destOrd="0" parTransId="{9A2CDEBB-37EC-E343-92E8-CF5C29B71120}" sibTransId="{D10496C1-7123-6649-8C26-5369BEF3A414}"/>
    <dgm:cxn modelId="{9ACE5510-0F98-6146-8CFC-AA84051A6820}" type="presOf" srcId="{A337F1B6-4B9B-AB42-8760-FDCA15177AC1}" destId="{7284C3CF-74F5-334E-9C00-F0769B8494CF}" srcOrd="0" destOrd="0" presId="urn:microsoft.com/office/officeart/2005/8/layout/vList2"/>
    <dgm:cxn modelId="{2643BB32-847F-5D43-A58C-225E13F62048}" srcId="{216708DC-B3DC-284C-A448-FFA12608EC59}" destId="{D2414B57-1A6D-7249-8A66-7BABF1D8C52B}" srcOrd="2" destOrd="0" parTransId="{6191F9DE-5F0E-5443-B854-DD3882723A8F}" sibTransId="{EDBECE7B-5454-F748-B7E7-9DEDAF9B2AA3}"/>
    <dgm:cxn modelId="{D5F34039-7464-214A-8A43-79A7164CD29F}" type="presOf" srcId="{82088B37-39F2-9A42-AE23-FF74D8E9827E}" destId="{40747D6A-3F79-0441-A6A2-02CC937750BD}" srcOrd="0" destOrd="3" presId="urn:microsoft.com/office/officeart/2005/8/layout/vList2"/>
    <dgm:cxn modelId="{1463A13F-A4AD-D24F-BB51-B6617E4816CF}" type="presOf" srcId="{4623D9C5-E90E-7142-AF19-C9A4657BF5C8}" destId="{403B79A1-70DC-2E44-B972-FA4901BA6EFE}" srcOrd="0" destOrd="0" presId="urn:microsoft.com/office/officeart/2005/8/layout/vList2"/>
    <dgm:cxn modelId="{67C20463-A073-0D44-9E5A-6B468096AE1A}" type="presOf" srcId="{216708DC-B3DC-284C-A448-FFA12608EC59}" destId="{B19F4F0A-A98D-A94E-A23A-69EE708C7902}" srcOrd="0" destOrd="0" presId="urn:microsoft.com/office/officeart/2005/8/layout/vList2"/>
    <dgm:cxn modelId="{77484053-8619-EF4F-9935-EB3A51C4EC8A}" type="presOf" srcId="{8987CB32-C46C-254B-AB69-D108D27B50FD}" destId="{40747D6A-3F79-0441-A6A2-02CC937750BD}" srcOrd="0" destOrd="0" presId="urn:microsoft.com/office/officeart/2005/8/layout/vList2"/>
    <dgm:cxn modelId="{72D26994-61C1-B747-9FB1-1214CD47FCE7}" type="presOf" srcId="{FEA2F80E-467C-3144-9A1F-ED539D1C528E}" destId="{35E92556-A745-7A43-A1C9-C2D74DFA013E}" srcOrd="0" destOrd="0" presId="urn:microsoft.com/office/officeart/2005/8/layout/vList2"/>
    <dgm:cxn modelId="{1EDE87B2-7931-214C-9FCD-79EA647CFDA4}" srcId="{4623D9C5-E90E-7142-AF19-C9A4657BF5C8}" destId="{A337F1B6-4B9B-AB42-8760-FDCA15177AC1}" srcOrd="0" destOrd="0" parTransId="{29FF7186-8A78-714A-81DD-11EE455A3F8B}" sibTransId="{70AD462F-6F13-0544-8E20-6C97FEB79417}"/>
    <dgm:cxn modelId="{0F6D34B4-73A7-8C48-A68C-A802C95858B0}" srcId="{4623D9C5-E90E-7142-AF19-C9A4657BF5C8}" destId="{FEA2F80E-467C-3144-9A1F-ED539D1C528E}" srcOrd="1" destOrd="0" parTransId="{B2FEFD06-010A-3F4C-977F-EFDB49734228}" sibTransId="{380AD1AC-0AEF-D745-B167-8B99F9ABEA1E}"/>
    <dgm:cxn modelId="{F6F869B4-9FA4-DD40-AD3E-9F3578C002C6}" srcId="{4623D9C5-E90E-7142-AF19-C9A4657BF5C8}" destId="{216708DC-B3DC-284C-A448-FFA12608EC59}" srcOrd="2" destOrd="0" parTransId="{B6FA62F2-4E73-5143-8F0E-EF468A76560F}" sibTransId="{73615306-0FDC-2145-8183-C0905B401F7E}"/>
    <dgm:cxn modelId="{A15DB7CE-7EDA-8D42-853A-5D674FE6456E}" srcId="{216708DC-B3DC-284C-A448-FFA12608EC59}" destId="{E04DA8EC-2531-1A4A-97D1-3734816B7B19}" srcOrd="1" destOrd="0" parTransId="{D17930AC-D993-B04E-ACE9-BD01362B3A17}" sibTransId="{BADB16F5-3E0D-1844-A899-25732AF2ADE6}"/>
    <dgm:cxn modelId="{FE2EADD5-8551-604D-8AAC-447787FDFEC1}" srcId="{216708DC-B3DC-284C-A448-FFA12608EC59}" destId="{8987CB32-C46C-254B-AB69-D108D27B50FD}" srcOrd="0" destOrd="0" parTransId="{C2CADAA3-1EA9-3F4D-AD58-B9CA03A9C761}" sibTransId="{F0D4D3D6-C004-AC47-B654-A01DC8EE8C06}"/>
    <dgm:cxn modelId="{7C7C17FC-D2EB-1740-A05A-60F16E61854F}" type="presOf" srcId="{E04DA8EC-2531-1A4A-97D1-3734816B7B19}" destId="{40747D6A-3F79-0441-A6A2-02CC937750BD}" srcOrd="0" destOrd="1" presId="urn:microsoft.com/office/officeart/2005/8/layout/vList2"/>
    <dgm:cxn modelId="{BA9C976A-C229-6E44-989E-39ECFF755007}" type="presParOf" srcId="{403B79A1-70DC-2E44-B972-FA4901BA6EFE}" destId="{7284C3CF-74F5-334E-9C00-F0769B8494CF}" srcOrd="0" destOrd="0" presId="urn:microsoft.com/office/officeart/2005/8/layout/vList2"/>
    <dgm:cxn modelId="{35626994-9DF1-7E47-AEC6-EB20DB4C07AD}" type="presParOf" srcId="{403B79A1-70DC-2E44-B972-FA4901BA6EFE}" destId="{54FDA11D-1CB6-8B4B-8055-D00032AC12D5}" srcOrd="1" destOrd="0" presId="urn:microsoft.com/office/officeart/2005/8/layout/vList2"/>
    <dgm:cxn modelId="{796E9EAC-15B5-1B4C-95E5-E5D990167EF6}" type="presParOf" srcId="{403B79A1-70DC-2E44-B972-FA4901BA6EFE}" destId="{35E92556-A745-7A43-A1C9-C2D74DFA013E}" srcOrd="2" destOrd="0" presId="urn:microsoft.com/office/officeart/2005/8/layout/vList2"/>
    <dgm:cxn modelId="{BC45552B-7932-0C4E-BFE2-A66B928AEC58}" type="presParOf" srcId="{403B79A1-70DC-2E44-B972-FA4901BA6EFE}" destId="{6A94CA5F-2E47-0F46-818B-E258A19CA2A5}" srcOrd="3" destOrd="0" presId="urn:microsoft.com/office/officeart/2005/8/layout/vList2"/>
    <dgm:cxn modelId="{82139600-2CFE-614F-BB58-9546E13B5774}" type="presParOf" srcId="{403B79A1-70DC-2E44-B972-FA4901BA6EFE}" destId="{B19F4F0A-A98D-A94E-A23A-69EE708C7902}" srcOrd="4" destOrd="0" presId="urn:microsoft.com/office/officeart/2005/8/layout/vList2"/>
    <dgm:cxn modelId="{8B189B97-31F6-8844-84BD-DF847389B3E1}" type="presParOf" srcId="{403B79A1-70DC-2E44-B972-FA4901BA6EFE}" destId="{40747D6A-3F79-0441-A6A2-02CC937750BD}"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4BFCAF7-75EB-4775-90B7-61900974E18B}"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EA8F2DB0-FC6F-4434-907F-B2B3A1671A89}">
      <dgm:prSet/>
      <dgm:spPr/>
      <dgm:t>
        <a:bodyPr/>
        <a:lstStyle/>
        <a:p>
          <a:pPr>
            <a:lnSpc>
              <a:spcPct val="100000"/>
            </a:lnSpc>
          </a:pPr>
          <a:r>
            <a:rPr lang="en-US"/>
            <a:t>Promoting self-awareness</a:t>
          </a:r>
        </a:p>
      </dgm:t>
    </dgm:pt>
    <dgm:pt modelId="{39AF0079-D9B2-4F21-8FA8-A1D7496FF592}" type="parTrans" cxnId="{98D25253-647F-446C-8EF8-EB73706FA7FE}">
      <dgm:prSet/>
      <dgm:spPr/>
      <dgm:t>
        <a:bodyPr/>
        <a:lstStyle/>
        <a:p>
          <a:endParaRPr lang="en-US"/>
        </a:p>
      </dgm:t>
    </dgm:pt>
    <dgm:pt modelId="{AE116379-65FC-480B-B5F5-1C05DF9F57E6}" type="sibTrans" cxnId="{98D25253-647F-446C-8EF8-EB73706FA7FE}">
      <dgm:prSet/>
      <dgm:spPr/>
      <dgm:t>
        <a:bodyPr/>
        <a:lstStyle/>
        <a:p>
          <a:pPr>
            <a:lnSpc>
              <a:spcPct val="100000"/>
            </a:lnSpc>
          </a:pPr>
          <a:endParaRPr lang="en-US"/>
        </a:p>
      </dgm:t>
    </dgm:pt>
    <dgm:pt modelId="{754358ED-6138-451A-AB86-9530EA0D3DEE}">
      <dgm:prSet/>
      <dgm:spPr/>
      <dgm:t>
        <a:bodyPr/>
        <a:lstStyle/>
        <a:p>
          <a:pPr>
            <a:lnSpc>
              <a:spcPct val="100000"/>
            </a:lnSpc>
          </a:pPr>
          <a:r>
            <a:rPr lang="en-US"/>
            <a:t>Listening</a:t>
          </a:r>
        </a:p>
      </dgm:t>
    </dgm:pt>
    <dgm:pt modelId="{AE2D31C5-94F8-4D22-BFF2-00C31F3B2744}" type="parTrans" cxnId="{8C0EC208-A507-4A44-ABA3-BBE2AF7AF375}">
      <dgm:prSet/>
      <dgm:spPr/>
      <dgm:t>
        <a:bodyPr/>
        <a:lstStyle/>
        <a:p>
          <a:endParaRPr lang="en-US"/>
        </a:p>
      </dgm:t>
    </dgm:pt>
    <dgm:pt modelId="{26889B35-E8AC-4803-BBB6-63DD8BEFD67D}" type="sibTrans" cxnId="{8C0EC208-A507-4A44-ABA3-BBE2AF7AF375}">
      <dgm:prSet/>
      <dgm:spPr/>
      <dgm:t>
        <a:bodyPr/>
        <a:lstStyle/>
        <a:p>
          <a:pPr>
            <a:lnSpc>
              <a:spcPct val="100000"/>
            </a:lnSpc>
          </a:pPr>
          <a:endParaRPr lang="en-US"/>
        </a:p>
      </dgm:t>
    </dgm:pt>
    <dgm:pt modelId="{2A54DD71-1FEC-4AC4-8E36-249150FE1899}">
      <dgm:prSet/>
      <dgm:spPr/>
      <dgm:t>
        <a:bodyPr/>
        <a:lstStyle/>
        <a:p>
          <a:pPr>
            <a:lnSpc>
              <a:spcPct val="100000"/>
            </a:lnSpc>
          </a:pPr>
          <a:r>
            <a:rPr lang="en-US"/>
            <a:t>Serving those on the team</a:t>
          </a:r>
        </a:p>
      </dgm:t>
    </dgm:pt>
    <dgm:pt modelId="{EFD49116-2986-4218-AE17-482492481E67}" type="parTrans" cxnId="{B85EF51E-9C6E-4340-AD93-8C3E16778CA9}">
      <dgm:prSet/>
      <dgm:spPr/>
      <dgm:t>
        <a:bodyPr/>
        <a:lstStyle/>
        <a:p>
          <a:endParaRPr lang="en-US"/>
        </a:p>
      </dgm:t>
    </dgm:pt>
    <dgm:pt modelId="{267B69A2-5E0E-4EE0-9223-C4844CE9D664}" type="sibTrans" cxnId="{B85EF51E-9C6E-4340-AD93-8C3E16778CA9}">
      <dgm:prSet/>
      <dgm:spPr/>
      <dgm:t>
        <a:bodyPr/>
        <a:lstStyle/>
        <a:p>
          <a:pPr>
            <a:lnSpc>
              <a:spcPct val="100000"/>
            </a:lnSpc>
          </a:pPr>
          <a:endParaRPr lang="en-US"/>
        </a:p>
      </dgm:t>
    </dgm:pt>
    <dgm:pt modelId="{BC9A8D51-AB34-4366-8623-40069985F52F}">
      <dgm:prSet/>
      <dgm:spPr/>
      <dgm:t>
        <a:bodyPr/>
        <a:lstStyle/>
        <a:p>
          <a:pPr>
            <a:lnSpc>
              <a:spcPct val="100000"/>
            </a:lnSpc>
          </a:pPr>
          <a:r>
            <a:rPr lang="en-US"/>
            <a:t>Helping people grow</a:t>
          </a:r>
        </a:p>
      </dgm:t>
    </dgm:pt>
    <dgm:pt modelId="{A103F674-EBE8-4622-899C-453776411B4E}" type="parTrans" cxnId="{A0943745-4F40-4D8B-A332-4B88E7A816F9}">
      <dgm:prSet/>
      <dgm:spPr/>
      <dgm:t>
        <a:bodyPr/>
        <a:lstStyle/>
        <a:p>
          <a:endParaRPr lang="en-US"/>
        </a:p>
      </dgm:t>
    </dgm:pt>
    <dgm:pt modelId="{65EC346C-DE6A-451B-A1DF-14C83EC8D527}" type="sibTrans" cxnId="{A0943745-4F40-4D8B-A332-4B88E7A816F9}">
      <dgm:prSet/>
      <dgm:spPr/>
      <dgm:t>
        <a:bodyPr/>
        <a:lstStyle/>
        <a:p>
          <a:pPr>
            <a:lnSpc>
              <a:spcPct val="100000"/>
            </a:lnSpc>
          </a:pPr>
          <a:endParaRPr lang="en-US"/>
        </a:p>
      </dgm:t>
    </dgm:pt>
    <dgm:pt modelId="{E39122A0-6EEE-4CD5-9601-E974803BDFAD}">
      <dgm:prSet/>
      <dgm:spPr/>
      <dgm:t>
        <a:bodyPr/>
        <a:lstStyle/>
        <a:p>
          <a:pPr>
            <a:lnSpc>
              <a:spcPct val="100000"/>
            </a:lnSpc>
          </a:pPr>
          <a:r>
            <a:rPr lang="en-US"/>
            <a:t>Coaching vs. controlling</a:t>
          </a:r>
        </a:p>
      </dgm:t>
    </dgm:pt>
    <dgm:pt modelId="{DD701D13-76EB-4632-BA62-93FF1D236B53}" type="parTrans" cxnId="{325E2652-705E-4450-BBC5-9FAA71C6C3A6}">
      <dgm:prSet/>
      <dgm:spPr/>
      <dgm:t>
        <a:bodyPr/>
        <a:lstStyle/>
        <a:p>
          <a:endParaRPr lang="en-US"/>
        </a:p>
      </dgm:t>
    </dgm:pt>
    <dgm:pt modelId="{FFFAA6E8-6E36-4121-80D5-01B9E21F3BE3}" type="sibTrans" cxnId="{325E2652-705E-4450-BBC5-9FAA71C6C3A6}">
      <dgm:prSet/>
      <dgm:spPr/>
      <dgm:t>
        <a:bodyPr/>
        <a:lstStyle/>
        <a:p>
          <a:pPr>
            <a:lnSpc>
              <a:spcPct val="100000"/>
            </a:lnSpc>
          </a:pPr>
          <a:endParaRPr lang="en-US"/>
        </a:p>
      </dgm:t>
    </dgm:pt>
    <dgm:pt modelId="{1100A8D9-2397-44C5-A1C3-75E5C3963F92}">
      <dgm:prSet/>
      <dgm:spPr/>
      <dgm:t>
        <a:bodyPr/>
        <a:lstStyle/>
        <a:p>
          <a:pPr>
            <a:lnSpc>
              <a:spcPct val="100000"/>
            </a:lnSpc>
          </a:pPr>
          <a:r>
            <a:rPr lang="en-US"/>
            <a:t>Promoting safety, respect, and trust</a:t>
          </a:r>
        </a:p>
      </dgm:t>
    </dgm:pt>
    <dgm:pt modelId="{66DC6BD7-D08C-481D-970E-4F0B4EE74A9D}" type="parTrans" cxnId="{0B2D997E-A3B7-46E1-AC09-7B5443F5DA68}">
      <dgm:prSet/>
      <dgm:spPr/>
      <dgm:t>
        <a:bodyPr/>
        <a:lstStyle/>
        <a:p>
          <a:endParaRPr lang="en-US"/>
        </a:p>
      </dgm:t>
    </dgm:pt>
    <dgm:pt modelId="{3A42B791-529B-4959-AF21-9ACDE72A808C}" type="sibTrans" cxnId="{0B2D997E-A3B7-46E1-AC09-7B5443F5DA68}">
      <dgm:prSet/>
      <dgm:spPr/>
      <dgm:t>
        <a:bodyPr/>
        <a:lstStyle/>
        <a:p>
          <a:pPr>
            <a:lnSpc>
              <a:spcPct val="100000"/>
            </a:lnSpc>
          </a:pPr>
          <a:endParaRPr lang="en-US"/>
        </a:p>
      </dgm:t>
    </dgm:pt>
    <dgm:pt modelId="{FF4A3A9B-9F03-435D-930C-F3C8178F748D}">
      <dgm:prSet/>
      <dgm:spPr/>
      <dgm:t>
        <a:bodyPr/>
        <a:lstStyle/>
        <a:p>
          <a:pPr>
            <a:lnSpc>
              <a:spcPct val="100000"/>
            </a:lnSpc>
          </a:pPr>
          <a:r>
            <a:rPr lang="en-US"/>
            <a:t>Promoting the energy and intelligence of others</a:t>
          </a:r>
        </a:p>
      </dgm:t>
    </dgm:pt>
    <dgm:pt modelId="{351A5A81-3F60-4F95-A231-FA96208B142F}" type="parTrans" cxnId="{632AF3DB-878F-4C1C-8EA7-2A433B59C114}">
      <dgm:prSet/>
      <dgm:spPr/>
      <dgm:t>
        <a:bodyPr/>
        <a:lstStyle/>
        <a:p>
          <a:endParaRPr lang="en-US"/>
        </a:p>
      </dgm:t>
    </dgm:pt>
    <dgm:pt modelId="{A0514DCB-9369-4C76-88FF-0A301BBB1DCD}" type="sibTrans" cxnId="{632AF3DB-878F-4C1C-8EA7-2A433B59C114}">
      <dgm:prSet/>
      <dgm:spPr/>
      <dgm:t>
        <a:bodyPr/>
        <a:lstStyle/>
        <a:p>
          <a:endParaRPr lang="en-US"/>
        </a:p>
      </dgm:t>
    </dgm:pt>
    <dgm:pt modelId="{85D8816D-360A-4030-A0F8-3EB756EC31C2}" type="pres">
      <dgm:prSet presAssocID="{A4BFCAF7-75EB-4775-90B7-61900974E18B}" presName="root" presStyleCnt="0">
        <dgm:presLayoutVars>
          <dgm:dir/>
          <dgm:resizeHandles val="exact"/>
        </dgm:presLayoutVars>
      </dgm:prSet>
      <dgm:spPr/>
    </dgm:pt>
    <dgm:pt modelId="{1DA0F0FC-4F66-4811-B9A5-E577E17EEA1E}" type="pres">
      <dgm:prSet presAssocID="{A4BFCAF7-75EB-4775-90B7-61900974E18B}" presName="container" presStyleCnt="0">
        <dgm:presLayoutVars>
          <dgm:dir/>
          <dgm:resizeHandles val="exact"/>
        </dgm:presLayoutVars>
      </dgm:prSet>
      <dgm:spPr/>
    </dgm:pt>
    <dgm:pt modelId="{6B85903D-BF04-48D9-B68D-8AEBDE90E45C}" type="pres">
      <dgm:prSet presAssocID="{EA8F2DB0-FC6F-4434-907F-B2B3A1671A89}" presName="compNode" presStyleCnt="0"/>
      <dgm:spPr/>
    </dgm:pt>
    <dgm:pt modelId="{E5376299-6A69-4ED5-8126-6309E069F97D}" type="pres">
      <dgm:prSet presAssocID="{EA8F2DB0-FC6F-4434-907F-B2B3A1671A89}" presName="iconBgRect" presStyleLbl="bgShp" presStyleIdx="0" presStyleCnt="7"/>
      <dgm:spPr/>
    </dgm:pt>
    <dgm:pt modelId="{09C3D0F8-9E26-4CC5-845D-5489114C29DE}" type="pres">
      <dgm:prSet presAssocID="{EA8F2DB0-FC6F-4434-907F-B2B3A1671A89}"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egaphone"/>
        </a:ext>
      </dgm:extLst>
    </dgm:pt>
    <dgm:pt modelId="{295CF064-5703-4B70-8C51-67C53D5D9E6D}" type="pres">
      <dgm:prSet presAssocID="{EA8F2DB0-FC6F-4434-907F-B2B3A1671A89}" presName="spaceRect" presStyleCnt="0"/>
      <dgm:spPr/>
    </dgm:pt>
    <dgm:pt modelId="{87448A71-E6C0-4C09-BC5E-B9CCAF8BA231}" type="pres">
      <dgm:prSet presAssocID="{EA8F2DB0-FC6F-4434-907F-B2B3A1671A89}" presName="textRect" presStyleLbl="revTx" presStyleIdx="0" presStyleCnt="7">
        <dgm:presLayoutVars>
          <dgm:chMax val="1"/>
          <dgm:chPref val="1"/>
        </dgm:presLayoutVars>
      </dgm:prSet>
      <dgm:spPr/>
    </dgm:pt>
    <dgm:pt modelId="{A59202A0-0188-4285-8FC1-A0CAAD284967}" type="pres">
      <dgm:prSet presAssocID="{AE116379-65FC-480B-B5F5-1C05DF9F57E6}" presName="sibTrans" presStyleLbl="sibTrans2D1" presStyleIdx="0" presStyleCnt="0"/>
      <dgm:spPr/>
    </dgm:pt>
    <dgm:pt modelId="{11B01D79-FA12-4976-816B-9706B2F97A83}" type="pres">
      <dgm:prSet presAssocID="{754358ED-6138-451A-AB86-9530EA0D3DEE}" presName="compNode" presStyleCnt="0"/>
      <dgm:spPr/>
    </dgm:pt>
    <dgm:pt modelId="{7BF1CCF8-4082-4C30-9642-2F4860982606}" type="pres">
      <dgm:prSet presAssocID="{754358ED-6138-451A-AB86-9530EA0D3DEE}" presName="iconBgRect" presStyleLbl="bgShp" presStyleIdx="1" presStyleCnt="7"/>
      <dgm:spPr/>
    </dgm:pt>
    <dgm:pt modelId="{5C9604FF-0350-46AF-90A8-432DA631FD95}" type="pres">
      <dgm:prSet presAssocID="{754358ED-6138-451A-AB86-9530EA0D3DEE}"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adphones"/>
        </a:ext>
      </dgm:extLst>
    </dgm:pt>
    <dgm:pt modelId="{70FB80AD-EE22-4D53-9A0B-80ADB3B62156}" type="pres">
      <dgm:prSet presAssocID="{754358ED-6138-451A-AB86-9530EA0D3DEE}" presName="spaceRect" presStyleCnt="0"/>
      <dgm:spPr/>
    </dgm:pt>
    <dgm:pt modelId="{856D45C4-6B87-4044-BC87-A33F773F891B}" type="pres">
      <dgm:prSet presAssocID="{754358ED-6138-451A-AB86-9530EA0D3DEE}" presName="textRect" presStyleLbl="revTx" presStyleIdx="1" presStyleCnt="7">
        <dgm:presLayoutVars>
          <dgm:chMax val="1"/>
          <dgm:chPref val="1"/>
        </dgm:presLayoutVars>
      </dgm:prSet>
      <dgm:spPr/>
    </dgm:pt>
    <dgm:pt modelId="{C03A4498-37E0-49C2-9F51-12A5FB03942A}" type="pres">
      <dgm:prSet presAssocID="{26889B35-E8AC-4803-BBB6-63DD8BEFD67D}" presName="sibTrans" presStyleLbl="sibTrans2D1" presStyleIdx="0" presStyleCnt="0"/>
      <dgm:spPr/>
    </dgm:pt>
    <dgm:pt modelId="{94314F17-CC0A-4C1D-AECA-3EFB984916CB}" type="pres">
      <dgm:prSet presAssocID="{2A54DD71-1FEC-4AC4-8E36-249150FE1899}" presName="compNode" presStyleCnt="0"/>
      <dgm:spPr/>
    </dgm:pt>
    <dgm:pt modelId="{483FD253-4E1D-4031-AC53-1FABA2715E1A}" type="pres">
      <dgm:prSet presAssocID="{2A54DD71-1FEC-4AC4-8E36-249150FE1899}" presName="iconBgRect" presStyleLbl="bgShp" presStyleIdx="2" presStyleCnt="7"/>
      <dgm:spPr/>
    </dgm:pt>
    <dgm:pt modelId="{643DCDB7-644A-4BEE-9513-B1193C8B8C27}" type="pres">
      <dgm:prSet presAssocID="{2A54DD71-1FEC-4AC4-8E36-249150FE1899}"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Group"/>
        </a:ext>
      </dgm:extLst>
    </dgm:pt>
    <dgm:pt modelId="{FAA0980F-0117-4B10-87B8-ED464F7CA4E5}" type="pres">
      <dgm:prSet presAssocID="{2A54DD71-1FEC-4AC4-8E36-249150FE1899}" presName="spaceRect" presStyleCnt="0"/>
      <dgm:spPr/>
    </dgm:pt>
    <dgm:pt modelId="{6944CC23-7F19-4D7F-959A-E50A7CED4780}" type="pres">
      <dgm:prSet presAssocID="{2A54DD71-1FEC-4AC4-8E36-249150FE1899}" presName="textRect" presStyleLbl="revTx" presStyleIdx="2" presStyleCnt="7">
        <dgm:presLayoutVars>
          <dgm:chMax val="1"/>
          <dgm:chPref val="1"/>
        </dgm:presLayoutVars>
      </dgm:prSet>
      <dgm:spPr/>
    </dgm:pt>
    <dgm:pt modelId="{4C45403F-9E03-4E8E-B73E-3BDEA36FD906}" type="pres">
      <dgm:prSet presAssocID="{267B69A2-5E0E-4EE0-9223-C4844CE9D664}" presName="sibTrans" presStyleLbl="sibTrans2D1" presStyleIdx="0" presStyleCnt="0"/>
      <dgm:spPr/>
    </dgm:pt>
    <dgm:pt modelId="{BA16EA2F-99EC-46CD-BDE3-37DFDFFD5E6C}" type="pres">
      <dgm:prSet presAssocID="{BC9A8D51-AB34-4366-8623-40069985F52F}" presName="compNode" presStyleCnt="0"/>
      <dgm:spPr/>
    </dgm:pt>
    <dgm:pt modelId="{C081EB9E-A8A1-4374-8A86-8D4A36F2D318}" type="pres">
      <dgm:prSet presAssocID="{BC9A8D51-AB34-4366-8623-40069985F52F}" presName="iconBgRect" presStyleLbl="bgShp" presStyleIdx="3" presStyleCnt="7"/>
      <dgm:spPr/>
    </dgm:pt>
    <dgm:pt modelId="{D7EC4FA4-DA0A-4E8F-AF70-76195B2533E2}" type="pres">
      <dgm:prSet presAssocID="{BC9A8D51-AB34-4366-8623-40069985F52F}"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Team"/>
        </a:ext>
      </dgm:extLst>
    </dgm:pt>
    <dgm:pt modelId="{2D331B5E-241D-44C1-993F-D51B8BC0EE51}" type="pres">
      <dgm:prSet presAssocID="{BC9A8D51-AB34-4366-8623-40069985F52F}" presName="spaceRect" presStyleCnt="0"/>
      <dgm:spPr/>
    </dgm:pt>
    <dgm:pt modelId="{8AF6E48C-39F5-400C-913C-7A434C1CCE17}" type="pres">
      <dgm:prSet presAssocID="{BC9A8D51-AB34-4366-8623-40069985F52F}" presName="textRect" presStyleLbl="revTx" presStyleIdx="3" presStyleCnt="7">
        <dgm:presLayoutVars>
          <dgm:chMax val="1"/>
          <dgm:chPref val="1"/>
        </dgm:presLayoutVars>
      </dgm:prSet>
      <dgm:spPr/>
    </dgm:pt>
    <dgm:pt modelId="{ABB0C055-F537-40BA-82BB-862F8587CAF5}" type="pres">
      <dgm:prSet presAssocID="{65EC346C-DE6A-451B-A1DF-14C83EC8D527}" presName="sibTrans" presStyleLbl="sibTrans2D1" presStyleIdx="0" presStyleCnt="0"/>
      <dgm:spPr/>
    </dgm:pt>
    <dgm:pt modelId="{32BF8726-8AAF-4FAA-A440-56908E348793}" type="pres">
      <dgm:prSet presAssocID="{E39122A0-6EEE-4CD5-9601-E974803BDFAD}" presName="compNode" presStyleCnt="0"/>
      <dgm:spPr/>
    </dgm:pt>
    <dgm:pt modelId="{60A2617A-D995-4CE6-A6E4-F7DFFCEFB569}" type="pres">
      <dgm:prSet presAssocID="{E39122A0-6EEE-4CD5-9601-E974803BDFAD}" presName="iconBgRect" presStyleLbl="bgShp" presStyleIdx="4" presStyleCnt="7"/>
      <dgm:spPr/>
    </dgm:pt>
    <dgm:pt modelId="{2E382AA4-F718-4CD0-8601-289DB5A1770D}" type="pres">
      <dgm:prSet presAssocID="{E39122A0-6EEE-4CD5-9601-E974803BDFAD}"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Checkmark"/>
        </a:ext>
      </dgm:extLst>
    </dgm:pt>
    <dgm:pt modelId="{E4488E1C-4205-464F-AA18-25E4FD15D823}" type="pres">
      <dgm:prSet presAssocID="{E39122A0-6EEE-4CD5-9601-E974803BDFAD}" presName="spaceRect" presStyleCnt="0"/>
      <dgm:spPr/>
    </dgm:pt>
    <dgm:pt modelId="{3B6457AE-C480-41B2-BF5D-9E7F4EE1A7E8}" type="pres">
      <dgm:prSet presAssocID="{E39122A0-6EEE-4CD5-9601-E974803BDFAD}" presName="textRect" presStyleLbl="revTx" presStyleIdx="4" presStyleCnt="7">
        <dgm:presLayoutVars>
          <dgm:chMax val="1"/>
          <dgm:chPref val="1"/>
        </dgm:presLayoutVars>
      </dgm:prSet>
      <dgm:spPr/>
    </dgm:pt>
    <dgm:pt modelId="{0FFEFA87-4489-4834-A2E9-0B3EAF4DEC5E}" type="pres">
      <dgm:prSet presAssocID="{FFFAA6E8-6E36-4121-80D5-01B9E21F3BE3}" presName="sibTrans" presStyleLbl="sibTrans2D1" presStyleIdx="0" presStyleCnt="0"/>
      <dgm:spPr/>
    </dgm:pt>
    <dgm:pt modelId="{D6DE82BB-9611-4A47-B6D4-E53E2AA048DE}" type="pres">
      <dgm:prSet presAssocID="{1100A8D9-2397-44C5-A1C3-75E5C3963F92}" presName="compNode" presStyleCnt="0"/>
      <dgm:spPr/>
    </dgm:pt>
    <dgm:pt modelId="{431B9B84-53B1-412C-A76E-2D6C4A3C0515}" type="pres">
      <dgm:prSet presAssocID="{1100A8D9-2397-44C5-A1C3-75E5C3963F92}" presName="iconBgRect" presStyleLbl="bgShp" presStyleIdx="5" presStyleCnt="7"/>
      <dgm:spPr/>
    </dgm:pt>
    <dgm:pt modelId="{FB71CFD9-6E8F-4757-A40D-BD3A8E56B18B}" type="pres">
      <dgm:prSet presAssocID="{1100A8D9-2397-44C5-A1C3-75E5C3963F92}"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Protecting Hand"/>
        </a:ext>
      </dgm:extLst>
    </dgm:pt>
    <dgm:pt modelId="{09093EBE-4E17-47DF-9BEA-AA36A82FA97D}" type="pres">
      <dgm:prSet presAssocID="{1100A8D9-2397-44C5-A1C3-75E5C3963F92}" presName="spaceRect" presStyleCnt="0"/>
      <dgm:spPr/>
    </dgm:pt>
    <dgm:pt modelId="{5E371544-0FC0-4556-8661-572D78BB48CC}" type="pres">
      <dgm:prSet presAssocID="{1100A8D9-2397-44C5-A1C3-75E5C3963F92}" presName="textRect" presStyleLbl="revTx" presStyleIdx="5" presStyleCnt="7">
        <dgm:presLayoutVars>
          <dgm:chMax val="1"/>
          <dgm:chPref val="1"/>
        </dgm:presLayoutVars>
      </dgm:prSet>
      <dgm:spPr/>
    </dgm:pt>
    <dgm:pt modelId="{BA2E22F4-F499-4F67-96B0-5E6CCCA17991}" type="pres">
      <dgm:prSet presAssocID="{3A42B791-529B-4959-AF21-9ACDE72A808C}" presName="sibTrans" presStyleLbl="sibTrans2D1" presStyleIdx="0" presStyleCnt="0"/>
      <dgm:spPr/>
    </dgm:pt>
    <dgm:pt modelId="{92859FF7-D636-46D6-87BE-221A306ACF3C}" type="pres">
      <dgm:prSet presAssocID="{FF4A3A9B-9F03-435D-930C-F3C8178F748D}" presName="compNode" presStyleCnt="0"/>
      <dgm:spPr/>
    </dgm:pt>
    <dgm:pt modelId="{825D9372-C052-4F66-ADB1-F0161EBFB96D}" type="pres">
      <dgm:prSet presAssocID="{FF4A3A9B-9F03-435D-930C-F3C8178F748D}" presName="iconBgRect" presStyleLbl="bgShp" presStyleIdx="6" presStyleCnt="7"/>
      <dgm:spPr/>
    </dgm:pt>
    <dgm:pt modelId="{107F6AFB-330F-4374-8B86-531459F0D532}" type="pres">
      <dgm:prSet presAssocID="{FF4A3A9B-9F03-435D-930C-F3C8178F748D}"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dgm:spPr>
      <dgm:extLst>
        <a:ext uri="{E40237B7-FDA0-4F09-8148-C483321AD2D9}">
          <dgm14:cNvPr xmlns:dgm14="http://schemas.microsoft.com/office/drawing/2010/diagram" id="0" name="" descr="Brain in head"/>
        </a:ext>
      </dgm:extLst>
    </dgm:pt>
    <dgm:pt modelId="{2A3165E9-ECA7-4EBE-AF44-BE350A0125DE}" type="pres">
      <dgm:prSet presAssocID="{FF4A3A9B-9F03-435D-930C-F3C8178F748D}" presName="spaceRect" presStyleCnt="0"/>
      <dgm:spPr/>
    </dgm:pt>
    <dgm:pt modelId="{26924201-D836-4324-81AE-551388EA60EF}" type="pres">
      <dgm:prSet presAssocID="{FF4A3A9B-9F03-435D-930C-F3C8178F748D}" presName="textRect" presStyleLbl="revTx" presStyleIdx="6" presStyleCnt="7">
        <dgm:presLayoutVars>
          <dgm:chMax val="1"/>
          <dgm:chPref val="1"/>
        </dgm:presLayoutVars>
      </dgm:prSet>
      <dgm:spPr/>
    </dgm:pt>
  </dgm:ptLst>
  <dgm:cxnLst>
    <dgm:cxn modelId="{8C0EC208-A507-4A44-ABA3-BBE2AF7AF375}" srcId="{A4BFCAF7-75EB-4775-90B7-61900974E18B}" destId="{754358ED-6138-451A-AB86-9530EA0D3DEE}" srcOrd="1" destOrd="0" parTransId="{AE2D31C5-94F8-4D22-BFF2-00C31F3B2744}" sibTransId="{26889B35-E8AC-4803-BBB6-63DD8BEFD67D}"/>
    <dgm:cxn modelId="{1673D30D-9368-4B03-AE64-684320CB7DF6}" type="presOf" srcId="{2A54DD71-1FEC-4AC4-8E36-249150FE1899}" destId="{6944CC23-7F19-4D7F-959A-E50A7CED4780}" srcOrd="0" destOrd="0" presId="urn:microsoft.com/office/officeart/2018/2/layout/IconCircleList"/>
    <dgm:cxn modelId="{9F79431A-5790-4964-8193-90D3068BFB4A}" type="presOf" srcId="{A4BFCAF7-75EB-4775-90B7-61900974E18B}" destId="{85D8816D-360A-4030-A0F8-3EB756EC31C2}" srcOrd="0" destOrd="0" presId="urn:microsoft.com/office/officeart/2018/2/layout/IconCircleList"/>
    <dgm:cxn modelId="{B85EF51E-9C6E-4340-AD93-8C3E16778CA9}" srcId="{A4BFCAF7-75EB-4775-90B7-61900974E18B}" destId="{2A54DD71-1FEC-4AC4-8E36-249150FE1899}" srcOrd="2" destOrd="0" parTransId="{EFD49116-2986-4218-AE17-482492481E67}" sibTransId="{267B69A2-5E0E-4EE0-9223-C4844CE9D664}"/>
    <dgm:cxn modelId="{D3DD1130-87B9-4239-879D-0A046BD1C410}" type="presOf" srcId="{26889B35-E8AC-4803-BBB6-63DD8BEFD67D}" destId="{C03A4498-37E0-49C2-9F51-12A5FB03942A}" srcOrd="0" destOrd="0" presId="urn:microsoft.com/office/officeart/2018/2/layout/IconCircleList"/>
    <dgm:cxn modelId="{195EEB5C-E0D2-4339-A4F8-4AE9008BB230}" type="presOf" srcId="{FF4A3A9B-9F03-435D-930C-F3C8178F748D}" destId="{26924201-D836-4324-81AE-551388EA60EF}" srcOrd="0" destOrd="0" presId="urn:microsoft.com/office/officeart/2018/2/layout/IconCircleList"/>
    <dgm:cxn modelId="{F5D28D63-CF3B-4D56-A653-290DE01D041E}" type="presOf" srcId="{BC9A8D51-AB34-4366-8623-40069985F52F}" destId="{8AF6E48C-39F5-400C-913C-7A434C1CCE17}" srcOrd="0" destOrd="0" presId="urn:microsoft.com/office/officeart/2018/2/layout/IconCircleList"/>
    <dgm:cxn modelId="{A0943745-4F40-4D8B-A332-4B88E7A816F9}" srcId="{A4BFCAF7-75EB-4775-90B7-61900974E18B}" destId="{BC9A8D51-AB34-4366-8623-40069985F52F}" srcOrd="3" destOrd="0" parTransId="{A103F674-EBE8-4622-899C-453776411B4E}" sibTransId="{65EC346C-DE6A-451B-A1DF-14C83EC8D527}"/>
    <dgm:cxn modelId="{D61EEE71-5354-4BE4-81C3-E429433E61D1}" type="presOf" srcId="{65EC346C-DE6A-451B-A1DF-14C83EC8D527}" destId="{ABB0C055-F537-40BA-82BB-862F8587CAF5}" srcOrd="0" destOrd="0" presId="urn:microsoft.com/office/officeart/2018/2/layout/IconCircleList"/>
    <dgm:cxn modelId="{325E2652-705E-4450-BBC5-9FAA71C6C3A6}" srcId="{A4BFCAF7-75EB-4775-90B7-61900974E18B}" destId="{E39122A0-6EEE-4CD5-9601-E974803BDFAD}" srcOrd="4" destOrd="0" parTransId="{DD701D13-76EB-4632-BA62-93FF1D236B53}" sibTransId="{FFFAA6E8-6E36-4121-80D5-01B9E21F3BE3}"/>
    <dgm:cxn modelId="{98D25253-647F-446C-8EF8-EB73706FA7FE}" srcId="{A4BFCAF7-75EB-4775-90B7-61900974E18B}" destId="{EA8F2DB0-FC6F-4434-907F-B2B3A1671A89}" srcOrd="0" destOrd="0" parTransId="{39AF0079-D9B2-4F21-8FA8-A1D7496FF592}" sibTransId="{AE116379-65FC-480B-B5F5-1C05DF9F57E6}"/>
    <dgm:cxn modelId="{29896478-12BD-4707-AA3A-72A6D70700BC}" type="presOf" srcId="{267B69A2-5E0E-4EE0-9223-C4844CE9D664}" destId="{4C45403F-9E03-4E8E-B73E-3BDEA36FD906}" srcOrd="0" destOrd="0" presId="urn:microsoft.com/office/officeart/2018/2/layout/IconCircleList"/>
    <dgm:cxn modelId="{0B2D997E-A3B7-46E1-AC09-7B5443F5DA68}" srcId="{A4BFCAF7-75EB-4775-90B7-61900974E18B}" destId="{1100A8D9-2397-44C5-A1C3-75E5C3963F92}" srcOrd="5" destOrd="0" parTransId="{66DC6BD7-D08C-481D-970E-4F0B4EE74A9D}" sibTransId="{3A42B791-529B-4959-AF21-9ACDE72A808C}"/>
    <dgm:cxn modelId="{99FCF59C-85EB-4550-BF26-E48F5BCF2EE1}" type="presOf" srcId="{EA8F2DB0-FC6F-4434-907F-B2B3A1671A89}" destId="{87448A71-E6C0-4C09-BC5E-B9CCAF8BA231}" srcOrd="0" destOrd="0" presId="urn:microsoft.com/office/officeart/2018/2/layout/IconCircleList"/>
    <dgm:cxn modelId="{22A298A8-ACD0-4EBF-963F-1A88B94B4485}" type="presOf" srcId="{AE116379-65FC-480B-B5F5-1C05DF9F57E6}" destId="{A59202A0-0188-4285-8FC1-A0CAAD284967}" srcOrd="0" destOrd="0" presId="urn:microsoft.com/office/officeart/2018/2/layout/IconCircleList"/>
    <dgm:cxn modelId="{0C7780AA-37CD-4FC7-A7A0-9E14416CFA12}" type="presOf" srcId="{754358ED-6138-451A-AB86-9530EA0D3DEE}" destId="{856D45C4-6B87-4044-BC87-A33F773F891B}" srcOrd="0" destOrd="0" presId="urn:microsoft.com/office/officeart/2018/2/layout/IconCircleList"/>
    <dgm:cxn modelId="{522870D0-DED2-480F-B469-DF9735F976B9}" type="presOf" srcId="{1100A8D9-2397-44C5-A1C3-75E5C3963F92}" destId="{5E371544-0FC0-4556-8661-572D78BB48CC}" srcOrd="0" destOrd="0" presId="urn:microsoft.com/office/officeart/2018/2/layout/IconCircleList"/>
    <dgm:cxn modelId="{632AF3DB-878F-4C1C-8EA7-2A433B59C114}" srcId="{A4BFCAF7-75EB-4775-90B7-61900974E18B}" destId="{FF4A3A9B-9F03-435D-930C-F3C8178F748D}" srcOrd="6" destOrd="0" parTransId="{351A5A81-3F60-4F95-A231-FA96208B142F}" sibTransId="{A0514DCB-9369-4C76-88FF-0A301BBB1DCD}"/>
    <dgm:cxn modelId="{9CD24BDC-D16E-4C79-B55D-A826356CA927}" type="presOf" srcId="{E39122A0-6EEE-4CD5-9601-E974803BDFAD}" destId="{3B6457AE-C480-41B2-BF5D-9E7F4EE1A7E8}" srcOrd="0" destOrd="0" presId="urn:microsoft.com/office/officeart/2018/2/layout/IconCircleList"/>
    <dgm:cxn modelId="{488E84FB-BD88-4E05-9D46-3727241AF92A}" type="presOf" srcId="{FFFAA6E8-6E36-4121-80D5-01B9E21F3BE3}" destId="{0FFEFA87-4489-4834-A2E9-0B3EAF4DEC5E}" srcOrd="0" destOrd="0" presId="urn:microsoft.com/office/officeart/2018/2/layout/IconCircleList"/>
    <dgm:cxn modelId="{B78E02FC-14A4-4F6D-9AEC-C0D2394B4954}" type="presOf" srcId="{3A42B791-529B-4959-AF21-9ACDE72A808C}" destId="{BA2E22F4-F499-4F67-96B0-5E6CCCA17991}" srcOrd="0" destOrd="0" presId="urn:microsoft.com/office/officeart/2018/2/layout/IconCircleList"/>
    <dgm:cxn modelId="{D8B6CA2D-7779-418C-9FC8-FBC1CB859712}" type="presParOf" srcId="{85D8816D-360A-4030-A0F8-3EB756EC31C2}" destId="{1DA0F0FC-4F66-4811-B9A5-E577E17EEA1E}" srcOrd="0" destOrd="0" presId="urn:microsoft.com/office/officeart/2018/2/layout/IconCircleList"/>
    <dgm:cxn modelId="{E68BDE8B-E210-49BE-AF3D-BC8ED725EDE9}" type="presParOf" srcId="{1DA0F0FC-4F66-4811-B9A5-E577E17EEA1E}" destId="{6B85903D-BF04-48D9-B68D-8AEBDE90E45C}" srcOrd="0" destOrd="0" presId="urn:microsoft.com/office/officeart/2018/2/layout/IconCircleList"/>
    <dgm:cxn modelId="{541A0D64-C9E8-4387-B9F2-B19307FC69FB}" type="presParOf" srcId="{6B85903D-BF04-48D9-B68D-8AEBDE90E45C}" destId="{E5376299-6A69-4ED5-8126-6309E069F97D}" srcOrd="0" destOrd="0" presId="urn:microsoft.com/office/officeart/2018/2/layout/IconCircleList"/>
    <dgm:cxn modelId="{20602FFE-9199-443E-8140-B93FC9905F0B}" type="presParOf" srcId="{6B85903D-BF04-48D9-B68D-8AEBDE90E45C}" destId="{09C3D0F8-9E26-4CC5-845D-5489114C29DE}" srcOrd="1" destOrd="0" presId="urn:microsoft.com/office/officeart/2018/2/layout/IconCircleList"/>
    <dgm:cxn modelId="{ED30C56E-C11E-4C8A-B512-54BE95940E80}" type="presParOf" srcId="{6B85903D-BF04-48D9-B68D-8AEBDE90E45C}" destId="{295CF064-5703-4B70-8C51-67C53D5D9E6D}" srcOrd="2" destOrd="0" presId="urn:microsoft.com/office/officeart/2018/2/layout/IconCircleList"/>
    <dgm:cxn modelId="{00ECE105-AB00-42DB-9C40-6844DF324306}" type="presParOf" srcId="{6B85903D-BF04-48D9-B68D-8AEBDE90E45C}" destId="{87448A71-E6C0-4C09-BC5E-B9CCAF8BA231}" srcOrd="3" destOrd="0" presId="urn:microsoft.com/office/officeart/2018/2/layout/IconCircleList"/>
    <dgm:cxn modelId="{37C1B8F4-63B1-433B-9DE3-71C4F958C4D0}" type="presParOf" srcId="{1DA0F0FC-4F66-4811-B9A5-E577E17EEA1E}" destId="{A59202A0-0188-4285-8FC1-A0CAAD284967}" srcOrd="1" destOrd="0" presId="urn:microsoft.com/office/officeart/2018/2/layout/IconCircleList"/>
    <dgm:cxn modelId="{EA48122E-41E5-46A6-A8F7-B0783931AE2E}" type="presParOf" srcId="{1DA0F0FC-4F66-4811-B9A5-E577E17EEA1E}" destId="{11B01D79-FA12-4976-816B-9706B2F97A83}" srcOrd="2" destOrd="0" presId="urn:microsoft.com/office/officeart/2018/2/layout/IconCircleList"/>
    <dgm:cxn modelId="{A423F04A-7FFF-417D-A1BA-26479E3A856E}" type="presParOf" srcId="{11B01D79-FA12-4976-816B-9706B2F97A83}" destId="{7BF1CCF8-4082-4C30-9642-2F4860982606}" srcOrd="0" destOrd="0" presId="urn:microsoft.com/office/officeart/2018/2/layout/IconCircleList"/>
    <dgm:cxn modelId="{1D1B1A11-28AA-499A-B5D6-B4D84C5B0B05}" type="presParOf" srcId="{11B01D79-FA12-4976-816B-9706B2F97A83}" destId="{5C9604FF-0350-46AF-90A8-432DA631FD95}" srcOrd="1" destOrd="0" presId="urn:microsoft.com/office/officeart/2018/2/layout/IconCircleList"/>
    <dgm:cxn modelId="{9E2A28ED-FCE3-4AC9-B06B-74AF72A107CF}" type="presParOf" srcId="{11B01D79-FA12-4976-816B-9706B2F97A83}" destId="{70FB80AD-EE22-4D53-9A0B-80ADB3B62156}" srcOrd="2" destOrd="0" presId="urn:microsoft.com/office/officeart/2018/2/layout/IconCircleList"/>
    <dgm:cxn modelId="{E71D7306-8F84-4797-97A7-32302B07D0DF}" type="presParOf" srcId="{11B01D79-FA12-4976-816B-9706B2F97A83}" destId="{856D45C4-6B87-4044-BC87-A33F773F891B}" srcOrd="3" destOrd="0" presId="urn:microsoft.com/office/officeart/2018/2/layout/IconCircleList"/>
    <dgm:cxn modelId="{AB0880E6-18EC-4753-8588-B503EAB7CD46}" type="presParOf" srcId="{1DA0F0FC-4F66-4811-B9A5-E577E17EEA1E}" destId="{C03A4498-37E0-49C2-9F51-12A5FB03942A}" srcOrd="3" destOrd="0" presId="urn:microsoft.com/office/officeart/2018/2/layout/IconCircleList"/>
    <dgm:cxn modelId="{66AC4801-5B65-4145-9F1B-D296BB48B83A}" type="presParOf" srcId="{1DA0F0FC-4F66-4811-B9A5-E577E17EEA1E}" destId="{94314F17-CC0A-4C1D-AECA-3EFB984916CB}" srcOrd="4" destOrd="0" presId="urn:microsoft.com/office/officeart/2018/2/layout/IconCircleList"/>
    <dgm:cxn modelId="{26C230E3-1482-4A44-A547-3F1490309895}" type="presParOf" srcId="{94314F17-CC0A-4C1D-AECA-3EFB984916CB}" destId="{483FD253-4E1D-4031-AC53-1FABA2715E1A}" srcOrd="0" destOrd="0" presId="urn:microsoft.com/office/officeart/2018/2/layout/IconCircleList"/>
    <dgm:cxn modelId="{7636C5F2-94AA-4BD2-9A3B-17750E9A6930}" type="presParOf" srcId="{94314F17-CC0A-4C1D-AECA-3EFB984916CB}" destId="{643DCDB7-644A-4BEE-9513-B1193C8B8C27}" srcOrd="1" destOrd="0" presId="urn:microsoft.com/office/officeart/2018/2/layout/IconCircleList"/>
    <dgm:cxn modelId="{ECAAA00D-1047-449D-98F2-BEBB387737C7}" type="presParOf" srcId="{94314F17-CC0A-4C1D-AECA-3EFB984916CB}" destId="{FAA0980F-0117-4B10-87B8-ED464F7CA4E5}" srcOrd="2" destOrd="0" presId="urn:microsoft.com/office/officeart/2018/2/layout/IconCircleList"/>
    <dgm:cxn modelId="{1A45C959-5179-4046-A30D-4D9F607355BC}" type="presParOf" srcId="{94314F17-CC0A-4C1D-AECA-3EFB984916CB}" destId="{6944CC23-7F19-4D7F-959A-E50A7CED4780}" srcOrd="3" destOrd="0" presId="urn:microsoft.com/office/officeart/2018/2/layout/IconCircleList"/>
    <dgm:cxn modelId="{1D40BB88-E195-47D8-AA0A-678953CD4B83}" type="presParOf" srcId="{1DA0F0FC-4F66-4811-B9A5-E577E17EEA1E}" destId="{4C45403F-9E03-4E8E-B73E-3BDEA36FD906}" srcOrd="5" destOrd="0" presId="urn:microsoft.com/office/officeart/2018/2/layout/IconCircleList"/>
    <dgm:cxn modelId="{23C39498-1257-4DBC-B85E-1F1A70CB996A}" type="presParOf" srcId="{1DA0F0FC-4F66-4811-B9A5-E577E17EEA1E}" destId="{BA16EA2F-99EC-46CD-BDE3-37DFDFFD5E6C}" srcOrd="6" destOrd="0" presId="urn:microsoft.com/office/officeart/2018/2/layout/IconCircleList"/>
    <dgm:cxn modelId="{308F820E-4C19-4CCE-B474-255314CB1DB2}" type="presParOf" srcId="{BA16EA2F-99EC-46CD-BDE3-37DFDFFD5E6C}" destId="{C081EB9E-A8A1-4374-8A86-8D4A36F2D318}" srcOrd="0" destOrd="0" presId="urn:microsoft.com/office/officeart/2018/2/layout/IconCircleList"/>
    <dgm:cxn modelId="{DE13A25D-1F32-4884-B02C-6FCF9B3EBA3C}" type="presParOf" srcId="{BA16EA2F-99EC-46CD-BDE3-37DFDFFD5E6C}" destId="{D7EC4FA4-DA0A-4E8F-AF70-76195B2533E2}" srcOrd="1" destOrd="0" presId="urn:microsoft.com/office/officeart/2018/2/layout/IconCircleList"/>
    <dgm:cxn modelId="{D572D63C-E00C-474D-B068-C1A45A220741}" type="presParOf" srcId="{BA16EA2F-99EC-46CD-BDE3-37DFDFFD5E6C}" destId="{2D331B5E-241D-44C1-993F-D51B8BC0EE51}" srcOrd="2" destOrd="0" presId="urn:microsoft.com/office/officeart/2018/2/layout/IconCircleList"/>
    <dgm:cxn modelId="{2D196723-6E52-4DBA-ABAF-153EEAA186F4}" type="presParOf" srcId="{BA16EA2F-99EC-46CD-BDE3-37DFDFFD5E6C}" destId="{8AF6E48C-39F5-400C-913C-7A434C1CCE17}" srcOrd="3" destOrd="0" presId="urn:microsoft.com/office/officeart/2018/2/layout/IconCircleList"/>
    <dgm:cxn modelId="{EBF80A2D-ADD3-4CBA-B330-72543A7B89B4}" type="presParOf" srcId="{1DA0F0FC-4F66-4811-B9A5-E577E17EEA1E}" destId="{ABB0C055-F537-40BA-82BB-862F8587CAF5}" srcOrd="7" destOrd="0" presId="urn:microsoft.com/office/officeart/2018/2/layout/IconCircleList"/>
    <dgm:cxn modelId="{830D5B1D-283D-4DAC-B36E-37D21A5E6109}" type="presParOf" srcId="{1DA0F0FC-4F66-4811-B9A5-E577E17EEA1E}" destId="{32BF8726-8AAF-4FAA-A440-56908E348793}" srcOrd="8" destOrd="0" presId="urn:microsoft.com/office/officeart/2018/2/layout/IconCircleList"/>
    <dgm:cxn modelId="{65E6D391-A56C-4A4E-A604-59EE911428B7}" type="presParOf" srcId="{32BF8726-8AAF-4FAA-A440-56908E348793}" destId="{60A2617A-D995-4CE6-A6E4-F7DFFCEFB569}" srcOrd="0" destOrd="0" presId="urn:microsoft.com/office/officeart/2018/2/layout/IconCircleList"/>
    <dgm:cxn modelId="{CF4C07A1-F6F5-411D-8C0B-A442F7B1BFC5}" type="presParOf" srcId="{32BF8726-8AAF-4FAA-A440-56908E348793}" destId="{2E382AA4-F718-4CD0-8601-289DB5A1770D}" srcOrd="1" destOrd="0" presId="urn:microsoft.com/office/officeart/2018/2/layout/IconCircleList"/>
    <dgm:cxn modelId="{4BDC96F1-62BB-4AB4-88D6-11BEC6B34497}" type="presParOf" srcId="{32BF8726-8AAF-4FAA-A440-56908E348793}" destId="{E4488E1C-4205-464F-AA18-25E4FD15D823}" srcOrd="2" destOrd="0" presId="urn:microsoft.com/office/officeart/2018/2/layout/IconCircleList"/>
    <dgm:cxn modelId="{6A402285-FEB1-4F1A-8943-570CD035F225}" type="presParOf" srcId="{32BF8726-8AAF-4FAA-A440-56908E348793}" destId="{3B6457AE-C480-41B2-BF5D-9E7F4EE1A7E8}" srcOrd="3" destOrd="0" presId="urn:microsoft.com/office/officeart/2018/2/layout/IconCircleList"/>
    <dgm:cxn modelId="{2D134053-6984-4A3F-9CDC-36FB9C7DDED9}" type="presParOf" srcId="{1DA0F0FC-4F66-4811-B9A5-E577E17EEA1E}" destId="{0FFEFA87-4489-4834-A2E9-0B3EAF4DEC5E}" srcOrd="9" destOrd="0" presId="urn:microsoft.com/office/officeart/2018/2/layout/IconCircleList"/>
    <dgm:cxn modelId="{44714C4C-7C3E-4204-9288-420A5E186D82}" type="presParOf" srcId="{1DA0F0FC-4F66-4811-B9A5-E577E17EEA1E}" destId="{D6DE82BB-9611-4A47-B6D4-E53E2AA048DE}" srcOrd="10" destOrd="0" presId="urn:microsoft.com/office/officeart/2018/2/layout/IconCircleList"/>
    <dgm:cxn modelId="{A7CA83B8-68A8-43CB-AA2B-B02817718185}" type="presParOf" srcId="{D6DE82BB-9611-4A47-B6D4-E53E2AA048DE}" destId="{431B9B84-53B1-412C-A76E-2D6C4A3C0515}" srcOrd="0" destOrd="0" presId="urn:microsoft.com/office/officeart/2018/2/layout/IconCircleList"/>
    <dgm:cxn modelId="{20410BC8-B947-4507-B23A-C1B53972DF08}" type="presParOf" srcId="{D6DE82BB-9611-4A47-B6D4-E53E2AA048DE}" destId="{FB71CFD9-6E8F-4757-A40D-BD3A8E56B18B}" srcOrd="1" destOrd="0" presId="urn:microsoft.com/office/officeart/2018/2/layout/IconCircleList"/>
    <dgm:cxn modelId="{9817405F-FEFE-4EC9-88F3-3BF1132CA2E4}" type="presParOf" srcId="{D6DE82BB-9611-4A47-B6D4-E53E2AA048DE}" destId="{09093EBE-4E17-47DF-9BEA-AA36A82FA97D}" srcOrd="2" destOrd="0" presId="urn:microsoft.com/office/officeart/2018/2/layout/IconCircleList"/>
    <dgm:cxn modelId="{4D7BF251-A014-469B-92DE-652544107880}" type="presParOf" srcId="{D6DE82BB-9611-4A47-B6D4-E53E2AA048DE}" destId="{5E371544-0FC0-4556-8661-572D78BB48CC}" srcOrd="3" destOrd="0" presId="urn:microsoft.com/office/officeart/2018/2/layout/IconCircleList"/>
    <dgm:cxn modelId="{E2A0BEC4-6210-45FB-9E30-C43A61B708D2}" type="presParOf" srcId="{1DA0F0FC-4F66-4811-B9A5-E577E17EEA1E}" destId="{BA2E22F4-F499-4F67-96B0-5E6CCCA17991}" srcOrd="11" destOrd="0" presId="urn:microsoft.com/office/officeart/2018/2/layout/IconCircleList"/>
    <dgm:cxn modelId="{60E280B3-F385-43A0-A743-F8BC93287BBA}" type="presParOf" srcId="{1DA0F0FC-4F66-4811-B9A5-E577E17EEA1E}" destId="{92859FF7-D636-46D6-87BE-221A306ACF3C}" srcOrd="12" destOrd="0" presId="urn:microsoft.com/office/officeart/2018/2/layout/IconCircleList"/>
    <dgm:cxn modelId="{6972EA7F-C21C-44BA-AE12-259E59B0F6E7}" type="presParOf" srcId="{92859FF7-D636-46D6-87BE-221A306ACF3C}" destId="{825D9372-C052-4F66-ADB1-F0161EBFB96D}" srcOrd="0" destOrd="0" presId="urn:microsoft.com/office/officeart/2018/2/layout/IconCircleList"/>
    <dgm:cxn modelId="{B1F18E9B-C321-4CEF-8945-2F8542D208B2}" type="presParOf" srcId="{92859FF7-D636-46D6-87BE-221A306ACF3C}" destId="{107F6AFB-330F-4374-8B86-531459F0D532}" srcOrd="1" destOrd="0" presId="urn:microsoft.com/office/officeart/2018/2/layout/IconCircleList"/>
    <dgm:cxn modelId="{03482C92-D9A7-4D2D-BBD4-F92225723BA0}" type="presParOf" srcId="{92859FF7-D636-46D6-87BE-221A306ACF3C}" destId="{2A3165E9-ECA7-4EBE-AF44-BE350A0125DE}" srcOrd="2" destOrd="0" presId="urn:microsoft.com/office/officeart/2018/2/layout/IconCircleList"/>
    <dgm:cxn modelId="{4B561393-848F-4B2D-BF53-BA7EFFEA732F}" type="presParOf" srcId="{92859FF7-D636-46D6-87BE-221A306ACF3C}" destId="{26924201-D836-4324-81AE-551388EA60EF}"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42052A2-8DDA-4DB6-96F7-B286FBC9E0FE}" type="doc">
      <dgm:prSet loTypeId="urn:microsoft.com/office/officeart/2016/7/layout/VerticalHollowActionList" loCatId="List" qsTypeId="urn:microsoft.com/office/officeart/2005/8/quickstyle/simple1" qsCatId="simple" csTypeId="urn:microsoft.com/office/officeart/2005/8/colors/accent1_2" csCatId="accent1"/>
      <dgm:spPr/>
      <dgm:t>
        <a:bodyPr/>
        <a:lstStyle/>
        <a:p>
          <a:endParaRPr lang="en-US"/>
        </a:p>
      </dgm:t>
    </dgm:pt>
    <dgm:pt modelId="{BFB75007-B143-420F-ACB1-C1CBB268D5DA}">
      <dgm:prSet/>
      <dgm:spPr/>
      <dgm:t>
        <a:bodyPr/>
        <a:lstStyle/>
        <a:p>
          <a:r>
            <a:rPr lang="en-US"/>
            <a:t>Educate</a:t>
          </a:r>
        </a:p>
      </dgm:t>
    </dgm:pt>
    <dgm:pt modelId="{B34AEA38-9334-4984-96F1-293BD2DA1D45}" type="parTrans" cxnId="{7A5ADBB5-0A63-4AC9-9627-E12343A8CE95}">
      <dgm:prSet/>
      <dgm:spPr/>
      <dgm:t>
        <a:bodyPr/>
        <a:lstStyle/>
        <a:p>
          <a:endParaRPr lang="en-US"/>
        </a:p>
      </dgm:t>
    </dgm:pt>
    <dgm:pt modelId="{B3479FFB-6D40-4EF8-80F3-717FD7895CC3}" type="sibTrans" cxnId="{7A5ADBB5-0A63-4AC9-9627-E12343A8CE95}">
      <dgm:prSet/>
      <dgm:spPr/>
      <dgm:t>
        <a:bodyPr/>
        <a:lstStyle/>
        <a:p>
          <a:endParaRPr lang="en-US"/>
        </a:p>
      </dgm:t>
    </dgm:pt>
    <dgm:pt modelId="{68089EBB-DF90-4D2C-9E4C-D5D17FFD7505}">
      <dgm:prSet/>
      <dgm:spPr/>
      <dgm:t>
        <a:bodyPr/>
        <a:lstStyle/>
        <a:p>
          <a:r>
            <a:rPr lang="en-US"/>
            <a:t>Educate stakeholders on why and how to be Agile</a:t>
          </a:r>
        </a:p>
      </dgm:t>
    </dgm:pt>
    <dgm:pt modelId="{B00C7B30-0FAA-4A6C-A863-16CF480B9017}" type="parTrans" cxnId="{29F8AC66-1C61-4592-8A30-E8CB6912AFD1}">
      <dgm:prSet/>
      <dgm:spPr/>
      <dgm:t>
        <a:bodyPr/>
        <a:lstStyle/>
        <a:p>
          <a:endParaRPr lang="en-US"/>
        </a:p>
      </dgm:t>
    </dgm:pt>
    <dgm:pt modelId="{878A968D-C942-4259-8408-AE35069853C1}" type="sibTrans" cxnId="{29F8AC66-1C61-4592-8A30-E8CB6912AFD1}">
      <dgm:prSet/>
      <dgm:spPr/>
      <dgm:t>
        <a:bodyPr/>
        <a:lstStyle/>
        <a:p>
          <a:endParaRPr lang="en-US"/>
        </a:p>
      </dgm:t>
    </dgm:pt>
    <dgm:pt modelId="{5C4A6CB2-6A33-4586-A8DC-967704F6E3E5}">
      <dgm:prSet/>
      <dgm:spPr/>
      <dgm:t>
        <a:bodyPr/>
        <a:lstStyle/>
        <a:p>
          <a:r>
            <a:rPr lang="en-US"/>
            <a:t>Support</a:t>
          </a:r>
        </a:p>
      </dgm:t>
    </dgm:pt>
    <dgm:pt modelId="{751B00C0-AA09-411D-A3E6-728A724D6F91}" type="parTrans" cxnId="{44ED8A09-EF90-4A7B-B024-7DE5B20EAE7E}">
      <dgm:prSet/>
      <dgm:spPr/>
      <dgm:t>
        <a:bodyPr/>
        <a:lstStyle/>
        <a:p>
          <a:endParaRPr lang="en-US"/>
        </a:p>
      </dgm:t>
    </dgm:pt>
    <dgm:pt modelId="{3306D410-1DA5-4514-9BA2-C0C834C8CF4F}" type="sibTrans" cxnId="{44ED8A09-EF90-4A7B-B024-7DE5B20EAE7E}">
      <dgm:prSet/>
      <dgm:spPr/>
      <dgm:t>
        <a:bodyPr/>
        <a:lstStyle/>
        <a:p>
          <a:endParaRPr lang="en-US"/>
        </a:p>
      </dgm:t>
    </dgm:pt>
    <dgm:pt modelId="{3F4AAB1F-9A49-4C73-83DA-CA6F13D659C4}">
      <dgm:prSet/>
      <dgm:spPr/>
      <dgm:t>
        <a:bodyPr/>
        <a:lstStyle/>
        <a:p>
          <a:r>
            <a:rPr lang="en-US"/>
            <a:t>Support the team through mentoring, encouragement and support</a:t>
          </a:r>
        </a:p>
      </dgm:t>
    </dgm:pt>
    <dgm:pt modelId="{7D5B8E57-E6D5-4B90-8122-FAA475C252DE}" type="parTrans" cxnId="{2D2AC156-D069-4255-AE86-B3218D0F3C63}">
      <dgm:prSet/>
      <dgm:spPr/>
      <dgm:t>
        <a:bodyPr/>
        <a:lstStyle/>
        <a:p>
          <a:endParaRPr lang="en-US"/>
        </a:p>
      </dgm:t>
    </dgm:pt>
    <dgm:pt modelId="{AA5D418E-8E92-4A4A-9D45-672C448F5AC1}" type="sibTrans" cxnId="{2D2AC156-D069-4255-AE86-B3218D0F3C63}">
      <dgm:prSet/>
      <dgm:spPr/>
      <dgm:t>
        <a:bodyPr/>
        <a:lstStyle/>
        <a:p>
          <a:endParaRPr lang="en-US"/>
        </a:p>
      </dgm:t>
    </dgm:pt>
    <dgm:pt modelId="{563733EF-5598-4BD5-9549-5C9E84E1F33F}">
      <dgm:prSet/>
      <dgm:spPr/>
      <dgm:t>
        <a:bodyPr/>
        <a:lstStyle/>
        <a:p>
          <a:r>
            <a:rPr lang="en-US"/>
            <a:t>Advocate</a:t>
          </a:r>
        </a:p>
      </dgm:t>
    </dgm:pt>
    <dgm:pt modelId="{36D0E219-E6A8-413F-B319-60079BD513BF}" type="parTrans" cxnId="{830D9F7A-3216-4C1E-B054-1F3EBDE3FAB8}">
      <dgm:prSet/>
      <dgm:spPr/>
      <dgm:t>
        <a:bodyPr/>
        <a:lstStyle/>
        <a:p>
          <a:endParaRPr lang="en-US"/>
        </a:p>
      </dgm:t>
    </dgm:pt>
    <dgm:pt modelId="{544E5F9A-EC1A-48AF-AA9D-7716D21DA8FC}" type="sibTrans" cxnId="{830D9F7A-3216-4C1E-B054-1F3EBDE3FAB8}">
      <dgm:prSet/>
      <dgm:spPr/>
      <dgm:t>
        <a:bodyPr/>
        <a:lstStyle/>
        <a:p>
          <a:endParaRPr lang="en-US"/>
        </a:p>
      </dgm:t>
    </dgm:pt>
    <dgm:pt modelId="{EC45A239-5F96-46A9-88D9-C65F46F3B2A9}">
      <dgm:prSet/>
      <dgm:spPr/>
      <dgm:t>
        <a:bodyPr/>
        <a:lstStyle/>
        <a:p>
          <a:r>
            <a:rPr lang="en-US"/>
            <a:t>Advocate for team members training and career development</a:t>
          </a:r>
        </a:p>
      </dgm:t>
    </dgm:pt>
    <dgm:pt modelId="{DB4F2BA0-8AA9-4BA3-9F74-1E30095671D1}" type="parTrans" cxnId="{DCA30A7C-D4CA-4BE1-987F-BA2F4373BD94}">
      <dgm:prSet/>
      <dgm:spPr/>
      <dgm:t>
        <a:bodyPr/>
        <a:lstStyle/>
        <a:p>
          <a:endParaRPr lang="en-US"/>
        </a:p>
      </dgm:t>
    </dgm:pt>
    <dgm:pt modelId="{E6F6D47C-ECF9-4A2D-B395-6A6FDA9B200C}" type="sibTrans" cxnId="{DCA30A7C-D4CA-4BE1-987F-BA2F4373BD94}">
      <dgm:prSet/>
      <dgm:spPr/>
      <dgm:t>
        <a:bodyPr/>
        <a:lstStyle/>
        <a:p>
          <a:endParaRPr lang="en-US"/>
        </a:p>
      </dgm:t>
    </dgm:pt>
    <dgm:pt modelId="{9E4FCF59-BA3F-4559-84DB-22241F6A4D61}">
      <dgm:prSet/>
      <dgm:spPr/>
      <dgm:t>
        <a:bodyPr/>
        <a:lstStyle/>
        <a:p>
          <a:r>
            <a:rPr lang="en-US"/>
            <a:t>Grow</a:t>
          </a:r>
        </a:p>
      </dgm:t>
    </dgm:pt>
    <dgm:pt modelId="{1A727B5B-B237-4E78-AC54-69CDFA124628}" type="parTrans" cxnId="{69823771-D00F-4307-B1A6-C59ACC746B52}">
      <dgm:prSet/>
      <dgm:spPr/>
      <dgm:t>
        <a:bodyPr/>
        <a:lstStyle/>
        <a:p>
          <a:endParaRPr lang="en-US"/>
        </a:p>
      </dgm:t>
    </dgm:pt>
    <dgm:pt modelId="{A6876EEE-A8FD-4F64-973C-AB5BD1AA86C5}" type="sibTrans" cxnId="{69823771-D00F-4307-B1A6-C59ACC746B52}">
      <dgm:prSet/>
      <dgm:spPr/>
      <dgm:t>
        <a:bodyPr/>
        <a:lstStyle/>
        <a:p>
          <a:endParaRPr lang="en-US"/>
        </a:p>
      </dgm:t>
    </dgm:pt>
    <dgm:pt modelId="{81A0EB33-6F80-4F63-A495-0272D5BA9CDF}">
      <dgm:prSet/>
      <dgm:spPr/>
      <dgm:t>
        <a:bodyPr/>
        <a:lstStyle/>
        <a:p>
          <a:r>
            <a:rPr lang="en-US"/>
            <a:t>Grow team members through and beyond their current role</a:t>
          </a:r>
        </a:p>
      </dgm:t>
    </dgm:pt>
    <dgm:pt modelId="{87845672-2F5F-4932-B512-22EAF412FFCE}" type="parTrans" cxnId="{FBA6DA6E-B251-4FD0-A21E-D6F1165C2325}">
      <dgm:prSet/>
      <dgm:spPr/>
      <dgm:t>
        <a:bodyPr/>
        <a:lstStyle/>
        <a:p>
          <a:endParaRPr lang="en-US"/>
        </a:p>
      </dgm:t>
    </dgm:pt>
    <dgm:pt modelId="{F4A933B2-A8CC-4C00-A2C2-69E89CB89484}" type="sibTrans" cxnId="{FBA6DA6E-B251-4FD0-A21E-D6F1165C2325}">
      <dgm:prSet/>
      <dgm:spPr/>
      <dgm:t>
        <a:bodyPr/>
        <a:lstStyle/>
        <a:p>
          <a:endParaRPr lang="en-US"/>
        </a:p>
      </dgm:t>
    </dgm:pt>
    <dgm:pt modelId="{653D6174-1319-480F-85B0-0303B1915DD1}">
      <dgm:prSet/>
      <dgm:spPr/>
      <dgm:t>
        <a:bodyPr/>
        <a:lstStyle/>
        <a:p>
          <a:r>
            <a:rPr lang="en-US"/>
            <a:t>Help</a:t>
          </a:r>
        </a:p>
      </dgm:t>
    </dgm:pt>
    <dgm:pt modelId="{D840328D-4A81-4467-9307-358D344738BE}" type="parTrans" cxnId="{E96FC88F-57AC-496D-A3B4-6302642A045C}">
      <dgm:prSet/>
      <dgm:spPr/>
      <dgm:t>
        <a:bodyPr/>
        <a:lstStyle/>
        <a:p>
          <a:endParaRPr lang="en-US"/>
        </a:p>
      </dgm:t>
    </dgm:pt>
    <dgm:pt modelId="{929A7D48-B71E-45EF-9625-F61FF398F796}" type="sibTrans" cxnId="{E96FC88F-57AC-496D-A3B4-6302642A045C}">
      <dgm:prSet/>
      <dgm:spPr/>
      <dgm:t>
        <a:bodyPr/>
        <a:lstStyle/>
        <a:p>
          <a:endParaRPr lang="en-US"/>
        </a:p>
      </dgm:t>
    </dgm:pt>
    <dgm:pt modelId="{78A988C0-A8D4-4C83-BED4-57FBB1723F96}">
      <dgm:prSet/>
      <dgm:spPr/>
      <dgm:t>
        <a:bodyPr/>
        <a:lstStyle/>
        <a:p>
          <a:r>
            <a:rPr lang="en-US"/>
            <a:t>Help the team with technical project management activities </a:t>
          </a:r>
        </a:p>
      </dgm:t>
    </dgm:pt>
    <dgm:pt modelId="{2BE76475-71F6-4B98-B7C6-BBA2D6CC448B}" type="parTrans" cxnId="{96078ADB-CC36-4885-82A2-AA0E51FB3778}">
      <dgm:prSet/>
      <dgm:spPr/>
      <dgm:t>
        <a:bodyPr/>
        <a:lstStyle/>
        <a:p>
          <a:endParaRPr lang="en-US"/>
        </a:p>
      </dgm:t>
    </dgm:pt>
    <dgm:pt modelId="{5493B4FB-998A-4286-B5F0-FC7E5410E9BA}" type="sibTrans" cxnId="{96078ADB-CC36-4885-82A2-AA0E51FB3778}">
      <dgm:prSet/>
      <dgm:spPr/>
      <dgm:t>
        <a:bodyPr/>
        <a:lstStyle/>
        <a:p>
          <a:endParaRPr lang="en-US"/>
        </a:p>
      </dgm:t>
    </dgm:pt>
    <dgm:pt modelId="{EBF374DA-0897-4F4A-962D-01941CDAA706}">
      <dgm:prSet/>
      <dgm:spPr/>
      <dgm:t>
        <a:bodyPr/>
        <a:lstStyle/>
        <a:p>
          <a:r>
            <a:rPr lang="en-US"/>
            <a:t>Build</a:t>
          </a:r>
        </a:p>
      </dgm:t>
    </dgm:pt>
    <dgm:pt modelId="{0FEA0CCB-8CD1-4094-B661-2A85092F4553}" type="parTrans" cxnId="{09106E76-C4EA-43C6-B22B-0AB7D6497D93}">
      <dgm:prSet/>
      <dgm:spPr/>
      <dgm:t>
        <a:bodyPr/>
        <a:lstStyle/>
        <a:p>
          <a:endParaRPr lang="en-US"/>
        </a:p>
      </dgm:t>
    </dgm:pt>
    <dgm:pt modelId="{2E0DE580-4C1E-4074-AA66-153F0B24B64A}" type="sibTrans" cxnId="{09106E76-C4EA-43C6-B22B-0AB7D6497D93}">
      <dgm:prSet/>
      <dgm:spPr/>
      <dgm:t>
        <a:bodyPr/>
        <a:lstStyle/>
        <a:p>
          <a:endParaRPr lang="en-US"/>
        </a:p>
      </dgm:t>
    </dgm:pt>
    <dgm:pt modelId="{195AB3ED-793B-463D-BEFC-5E20ED1C76EE}">
      <dgm:prSet/>
      <dgm:spPr/>
      <dgm:t>
        <a:bodyPr/>
        <a:lstStyle/>
        <a:p>
          <a:r>
            <a:rPr lang="en-US"/>
            <a:t>Build relationships with external groups</a:t>
          </a:r>
        </a:p>
      </dgm:t>
    </dgm:pt>
    <dgm:pt modelId="{2C7AD4B1-3199-4006-B755-44CC33FEDF90}" type="parTrans" cxnId="{58B65E3A-C8ED-4B20-9CBF-AAE376B01FB3}">
      <dgm:prSet/>
      <dgm:spPr/>
      <dgm:t>
        <a:bodyPr/>
        <a:lstStyle/>
        <a:p>
          <a:endParaRPr lang="en-US"/>
        </a:p>
      </dgm:t>
    </dgm:pt>
    <dgm:pt modelId="{896DE399-2856-463D-A76C-1B62A83561CC}" type="sibTrans" cxnId="{58B65E3A-C8ED-4B20-9CBF-AAE376B01FB3}">
      <dgm:prSet/>
      <dgm:spPr/>
      <dgm:t>
        <a:bodyPr/>
        <a:lstStyle/>
        <a:p>
          <a:endParaRPr lang="en-US"/>
        </a:p>
      </dgm:t>
    </dgm:pt>
    <dgm:pt modelId="{9E98E113-561F-4900-9425-A02AA0729DED}">
      <dgm:prSet/>
      <dgm:spPr/>
      <dgm:t>
        <a:bodyPr/>
        <a:lstStyle/>
        <a:p>
          <a:r>
            <a:rPr lang="en-US"/>
            <a:t>Celebrate</a:t>
          </a:r>
        </a:p>
      </dgm:t>
    </dgm:pt>
    <dgm:pt modelId="{EF26F7C1-08AC-464C-B935-21666B46383C}" type="parTrans" cxnId="{AC241C37-21ED-4336-A616-0C377F178E6F}">
      <dgm:prSet/>
      <dgm:spPr/>
      <dgm:t>
        <a:bodyPr/>
        <a:lstStyle/>
        <a:p>
          <a:endParaRPr lang="en-US"/>
        </a:p>
      </dgm:t>
    </dgm:pt>
    <dgm:pt modelId="{9572633A-4998-4A7F-9D0E-9D9D18EE7588}" type="sibTrans" cxnId="{AC241C37-21ED-4336-A616-0C377F178E6F}">
      <dgm:prSet/>
      <dgm:spPr/>
      <dgm:t>
        <a:bodyPr/>
        <a:lstStyle/>
        <a:p>
          <a:endParaRPr lang="en-US"/>
        </a:p>
      </dgm:t>
    </dgm:pt>
    <dgm:pt modelId="{BF0BF9CC-A9F7-4267-AB2D-5B46E77D76C1}">
      <dgm:prSet/>
      <dgm:spPr/>
      <dgm:t>
        <a:bodyPr/>
        <a:lstStyle/>
        <a:p>
          <a:r>
            <a:rPr lang="en-US"/>
            <a:t>Celebrate successes </a:t>
          </a:r>
        </a:p>
      </dgm:t>
    </dgm:pt>
    <dgm:pt modelId="{3401283E-494B-4FE1-A2FE-B36095A66C2F}" type="parTrans" cxnId="{90937534-9682-4FE4-9745-65860AFB16C7}">
      <dgm:prSet/>
      <dgm:spPr/>
      <dgm:t>
        <a:bodyPr/>
        <a:lstStyle/>
        <a:p>
          <a:endParaRPr lang="en-US"/>
        </a:p>
      </dgm:t>
    </dgm:pt>
    <dgm:pt modelId="{B75D756B-BB3B-46F6-93C0-145B836A0CBE}" type="sibTrans" cxnId="{90937534-9682-4FE4-9745-65860AFB16C7}">
      <dgm:prSet/>
      <dgm:spPr/>
      <dgm:t>
        <a:bodyPr/>
        <a:lstStyle/>
        <a:p>
          <a:endParaRPr lang="en-US"/>
        </a:p>
      </dgm:t>
    </dgm:pt>
    <dgm:pt modelId="{1C24D3C9-7DDF-A04B-BA7D-896A1E9D7FC5}" type="pres">
      <dgm:prSet presAssocID="{342052A2-8DDA-4DB6-96F7-B286FBC9E0FE}" presName="Name0" presStyleCnt="0">
        <dgm:presLayoutVars>
          <dgm:dir/>
          <dgm:animLvl val="lvl"/>
          <dgm:resizeHandles val="exact"/>
        </dgm:presLayoutVars>
      </dgm:prSet>
      <dgm:spPr/>
    </dgm:pt>
    <dgm:pt modelId="{9AD8C304-1EFB-364E-80D6-004A3B8B90F9}" type="pres">
      <dgm:prSet presAssocID="{BFB75007-B143-420F-ACB1-C1CBB268D5DA}" presName="linNode" presStyleCnt="0"/>
      <dgm:spPr/>
    </dgm:pt>
    <dgm:pt modelId="{7E7039B6-FA2F-D84A-B77A-B58E9AA01D6C}" type="pres">
      <dgm:prSet presAssocID="{BFB75007-B143-420F-ACB1-C1CBB268D5DA}" presName="parentText" presStyleLbl="solidFgAcc1" presStyleIdx="0" presStyleCnt="7">
        <dgm:presLayoutVars>
          <dgm:chMax val="1"/>
          <dgm:bulletEnabled/>
        </dgm:presLayoutVars>
      </dgm:prSet>
      <dgm:spPr/>
    </dgm:pt>
    <dgm:pt modelId="{E772F127-E6AF-E14C-B152-41959333EA68}" type="pres">
      <dgm:prSet presAssocID="{BFB75007-B143-420F-ACB1-C1CBB268D5DA}" presName="descendantText" presStyleLbl="alignNode1" presStyleIdx="0" presStyleCnt="7">
        <dgm:presLayoutVars>
          <dgm:bulletEnabled/>
        </dgm:presLayoutVars>
      </dgm:prSet>
      <dgm:spPr/>
    </dgm:pt>
    <dgm:pt modelId="{4037D525-B086-114C-9410-C33BBFCBCB91}" type="pres">
      <dgm:prSet presAssocID="{B3479FFB-6D40-4EF8-80F3-717FD7895CC3}" presName="sp" presStyleCnt="0"/>
      <dgm:spPr/>
    </dgm:pt>
    <dgm:pt modelId="{983F87BF-6A81-6B41-B9D6-64593BD230B6}" type="pres">
      <dgm:prSet presAssocID="{5C4A6CB2-6A33-4586-A8DC-967704F6E3E5}" presName="linNode" presStyleCnt="0"/>
      <dgm:spPr/>
    </dgm:pt>
    <dgm:pt modelId="{1BAB8FF3-ED89-5443-ABB8-043B5B05B631}" type="pres">
      <dgm:prSet presAssocID="{5C4A6CB2-6A33-4586-A8DC-967704F6E3E5}" presName="parentText" presStyleLbl="solidFgAcc1" presStyleIdx="1" presStyleCnt="7">
        <dgm:presLayoutVars>
          <dgm:chMax val="1"/>
          <dgm:bulletEnabled/>
        </dgm:presLayoutVars>
      </dgm:prSet>
      <dgm:spPr/>
    </dgm:pt>
    <dgm:pt modelId="{C0FC1EBA-BA8C-644C-9DD2-0930376ADB0D}" type="pres">
      <dgm:prSet presAssocID="{5C4A6CB2-6A33-4586-A8DC-967704F6E3E5}" presName="descendantText" presStyleLbl="alignNode1" presStyleIdx="1" presStyleCnt="7">
        <dgm:presLayoutVars>
          <dgm:bulletEnabled/>
        </dgm:presLayoutVars>
      </dgm:prSet>
      <dgm:spPr/>
    </dgm:pt>
    <dgm:pt modelId="{008A92C9-D14A-D546-80BB-1C33301B82F8}" type="pres">
      <dgm:prSet presAssocID="{3306D410-1DA5-4514-9BA2-C0C834C8CF4F}" presName="sp" presStyleCnt="0"/>
      <dgm:spPr/>
    </dgm:pt>
    <dgm:pt modelId="{0DE91477-9876-4C47-A22B-45E511C89ECA}" type="pres">
      <dgm:prSet presAssocID="{563733EF-5598-4BD5-9549-5C9E84E1F33F}" presName="linNode" presStyleCnt="0"/>
      <dgm:spPr/>
    </dgm:pt>
    <dgm:pt modelId="{6F4D7F1A-E8D7-A34E-8929-B342284CA249}" type="pres">
      <dgm:prSet presAssocID="{563733EF-5598-4BD5-9549-5C9E84E1F33F}" presName="parentText" presStyleLbl="solidFgAcc1" presStyleIdx="2" presStyleCnt="7">
        <dgm:presLayoutVars>
          <dgm:chMax val="1"/>
          <dgm:bulletEnabled/>
        </dgm:presLayoutVars>
      </dgm:prSet>
      <dgm:spPr/>
    </dgm:pt>
    <dgm:pt modelId="{677B02F5-D65C-934A-BCF6-15CDA46E2513}" type="pres">
      <dgm:prSet presAssocID="{563733EF-5598-4BD5-9549-5C9E84E1F33F}" presName="descendantText" presStyleLbl="alignNode1" presStyleIdx="2" presStyleCnt="7">
        <dgm:presLayoutVars>
          <dgm:bulletEnabled/>
        </dgm:presLayoutVars>
      </dgm:prSet>
      <dgm:spPr/>
    </dgm:pt>
    <dgm:pt modelId="{0136C356-0A39-044E-9B17-38F07C6957D6}" type="pres">
      <dgm:prSet presAssocID="{544E5F9A-EC1A-48AF-AA9D-7716D21DA8FC}" presName="sp" presStyleCnt="0"/>
      <dgm:spPr/>
    </dgm:pt>
    <dgm:pt modelId="{6B64BB90-06DD-FC47-900E-AFE0863C835C}" type="pres">
      <dgm:prSet presAssocID="{9E4FCF59-BA3F-4559-84DB-22241F6A4D61}" presName="linNode" presStyleCnt="0"/>
      <dgm:spPr/>
    </dgm:pt>
    <dgm:pt modelId="{766532A6-F88F-F14D-A46B-227D80C0F074}" type="pres">
      <dgm:prSet presAssocID="{9E4FCF59-BA3F-4559-84DB-22241F6A4D61}" presName="parentText" presStyleLbl="solidFgAcc1" presStyleIdx="3" presStyleCnt="7">
        <dgm:presLayoutVars>
          <dgm:chMax val="1"/>
          <dgm:bulletEnabled/>
        </dgm:presLayoutVars>
      </dgm:prSet>
      <dgm:spPr/>
    </dgm:pt>
    <dgm:pt modelId="{AA09654C-24C0-5145-96A2-83A6F408061A}" type="pres">
      <dgm:prSet presAssocID="{9E4FCF59-BA3F-4559-84DB-22241F6A4D61}" presName="descendantText" presStyleLbl="alignNode1" presStyleIdx="3" presStyleCnt="7">
        <dgm:presLayoutVars>
          <dgm:bulletEnabled/>
        </dgm:presLayoutVars>
      </dgm:prSet>
      <dgm:spPr/>
    </dgm:pt>
    <dgm:pt modelId="{18BDDD7B-3E63-6942-B244-1C8463D77716}" type="pres">
      <dgm:prSet presAssocID="{A6876EEE-A8FD-4F64-973C-AB5BD1AA86C5}" presName="sp" presStyleCnt="0"/>
      <dgm:spPr/>
    </dgm:pt>
    <dgm:pt modelId="{90106A4F-8444-1041-BD1A-40A66EEE95D2}" type="pres">
      <dgm:prSet presAssocID="{653D6174-1319-480F-85B0-0303B1915DD1}" presName="linNode" presStyleCnt="0"/>
      <dgm:spPr/>
    </dgm:pt>
    <dgm:pt modelId="{0C4D3A96-9268-6E46-BFA5-70EA4C8A78E9}" type="pres">
      <dgm:prSet presAssocID="{653D6174-1319-480F-85B0-0303B1915DD1}" presName="parentText" presStyleLbl="solidFgAcc1" presStyleIdx="4" presStyleCnt="7">
        <dgm:presLayoutVars>
          <dgm:chMax val="1"/>
          <dgm:bulletEnabled/>
        </dgm:presLayoutVars>
      </dgm:prSet>
      <dgm:spPr/>
    </dgm:pt>
    <dgm:pt modelId="{243F7DB7-8961-F947-AF1D-56280DC08B25}" type="pres">
      <dgm:prSet presAssocID="{653D6174-1319-480F-85B0-0303B1915DD1}" presName="descendantText" presStyleLbl="alignNode1" presStyleIdx="4" presStyleCnt="7">
        <dgm:presLayoutVars>
          <dgm:bulletEnabled/>
        </dgm:presLayoutVars>
      </dgm:prSet>
      <dgm:spPr/>
    </dgm:pt>
    <dgm:pt modelId="{041274E4-F1D8-B242-A43E-A55733AEB46D}" type="pres">
      <dgm:prSet presAssocID="{929A7D48-B71E-45EF-9625-F61FF398F796}" presName="sp" presStyleCnt="0"/>
      <dgm:spPr/>
    </dgm:pt>
    <dgm:pt modelId="{66A100AA-7111-E141-838C-4B981F45D66B}" type="pres">
      <dgm:prSet presAssocID="{EBF374DA-0897-4F4A-962D-01941CDAA706}" presName="linNode" presStyleCnt="0"/>
      <dgm:spPr/>
    </dgm:pt>
    <dgm:pt modelId="{1B7DC5E0-8E3F-BF4A-A316-CEE81B10AEEB}" type="pres">
      <dgm:prSet presAssocID="{EBF374DA-0897-4F4A-962D-01941CDAA706}" presName="parentText" presStyleLbl="solidFgAcc1" presStyleIdx="5" presStyleCnt="7">
        <dgm:presLayoutVars>
          <dgm:chMax val="1"/>
          <dgm:bulletEnabled/>
        </dgm:presLayoutVars>
      </dgm:prSet>
      <dgm:spPr/>
    </dgm:pt>
    <dgm:pt modelId="{EED62671-3166-F142-A1FD-432F5A66B344}" type="pres">
      <dgm:prSet presAssocID="{EBF374DA-0897-4F4A-962D-01941CDAA706}" presName="descendantText" presStyleLbl="alignNode1" presStyleIdx="5" presStyleCnt="7">
        <dgm:presLayoutVars>
          <dgm:bulletEnabled/>
        </dgm:presLayoutVars>
      </dgm:prSet>
      <dgm:spPr/>
    </dgm:pt>
    <dgm:pt modelId="{B40FF216-C832-1144-B9A2-252A29D71B82}" type="pres">
      <dgm:prSet presAssocID="{2E0DE580-4C1E-4074-AA66-153F0B24B64A}" presName="sp" presStyleCnt="0"/>
      <dgm:spPr/>
    </dgm:pt>
    <dgm:pt modelId="{4A26F2B4-C12B-FB48-AA84-D72FCD7330B5}" type="pres">
      <dgm:prSet presAssocID="{9E98E113-561F-4900-9425-A02AA0729DED}" presName="linNode" presStyleCnt="0"/>
      <dgm:spPr/>
    </dgm:pt>
    <dgm:pt modelId="{61A35F28-3250-674B-BCAA-2ED491AB97A8}" type="pres">
      <dgm:prSet presAssocID="{9E98E113-561F-4900-9425-A02AA0729DED}" presName="parentText" presStyleLbl="solidFgAcc1" presStyleIdx="6" presStyleCnt="7">
        <dgm:presLayoutVars>
          <dgm:chMax val="1"/>
          <dgm:bulletEnabled/>
        </dgm:presLayoutVars>
      </dgm:prSet>
      <dgm:spPr/>
    </dgm:pt>
    <dgm:pt modelId="{2CB335D2-B158-484C-BCE5-037500304A36}" type="pres">
      <dgm:prSet presAssocID="{9E98E113-561F-4900-9425-A02AA0729DED}" presName="descendantText" presStyleLbl="alignNode1" presStyleIdx="6" presStyleCnt="7">
        <dgm:presLayoutVars>
          <dgm:bulletEnabled/>
        </dgm:presLayoutVars>
      </dgm:prSet>
      <dgm:spPr/>
    </dgm:pt>
  </dgm:ptLst>
  <dgm:cxnLst>
    <dgm:cxn modelId="{A9136D00-64D9-884E-BABA-9E401E8B526D}" type="presOf" srcId="{563733EF-5598-4BD5-9549-5C9E84E1F33F}" destId="{6F4D7F1A-E8D7-A34E-8929-B342284CA249}" srcOrd="0" destOrd="0" presId="urn:microsoft.com/office/officeart/2016/7/layout/VerticalHollowActionList"/>
    <dgm:cxn modelId="{44ED8A09-EF90-4A7B-B024-7DE5B20EAE7E}" srcId="{342052A2-8DDA-4DB6-96F7-B286FBC9E0FE}" destId="{5C4A6CB2-6A33-4586-A8DC-967704F6E3E5}" srcOrd="1" destOrd="0" parTransId="{751B00C0-AA09-411D-A3E6-728A724D6F91}" sibTransId="{3306D410-1DA5-4514-9BA2-C0C834C8CF4F}"/>
    <dgm:cxn modelId="{3DA4F10A-226E-A34E-B56B-B1B75D3929F3}" type="presOf" srcId="{68089EBB-DF90-4D2C-9E4C-D5D17FFD7505}" destId="{E772F127-E6AF-E14C-B152-41959333EA68}" srcOrd="0" destOrd="0" presId="urn:microsoft.com/office/officeart/2016/7/layout/VerticalHollowActionList"/>
    <dgm:cxn modelId="{90937534-9682-4FE4-9745-65860AFB16C7}" srcId="{9E98E113-561F-4900-9425-A02AA0729DED}" destId="{BF0BF9CC-A9F7-4267-AB2D-5B46E77D76C1}" srcOrd="0" destOrd="0" parTransId="{3401283E-494B-4FE1-A2FE-B36095A66C2F}" sibTransId="{B75D756B-BB3B-46F6-93C0-145B836A0CBE}"/>
    <dgm:cxn modelId="{AC241C37-21ED-4336-A616-0C377F178E6F}" srcId="{342052A2-8DDA-4DB6-96F7-B286FBC9E0FE}" destId="{9E98E113-561F-4900-9425-A02AA0729DED}" srcOrd="6" destOrd="0" parTransId="{EF26F7C1-08AC-464C-B935-21666B46383C}" sibTransId="{9572633A-4998-4A7F-9D0E-9D9D18EE7588}"/>
    <dgm:cxn modelId="{AC6A9838-2EE6-C046-B864-900087E381A0}" type="presOf" srcId="{195AB3ED-793B-463D-BEFC-5E20ED1C76EE}" destId="{EED62671-3166-F142-A1FD-432F5A66B344}" srcOrd="0" destOrd="0" presId="urn:microsoft.com/office/officeart/2016/7/layout/VerticalHollowActionList"/>
    <dgm:cxn modelId="{58B65E3A-C8ED-4B20-9CBF-AAE376B01FB3}" srcId="{EBF374DA-0897-4F4A-962D-01941CDAA706}" destId="{195AB3ED-793B-463D-BEFC-5E20ED1C76EE}" srcOrd="0" destOrd="0" parTransId="{2C7AD4B1-3199-4006-B755-44CC33FEDF90}" sibTransId="{896DE399-2856-463D-A76C-1B62A83561CC}"/>
    <dgm:cxn modelId="{4836FC5E-F6EA-3B4B-92CB-C2FEBA51587A}" type="presOf" srcId="{EBF374DA-0897-4F4A-962D-01941CDAA706}" destId="{1B7DC5E0-8E3F-BF4A-A316-CEE81B10AEEB}" srcOrd="0" destOrd="0" presId="urn:microsoft.com/office/officeart/2016/7/layout/VerticalHollowActionList"/>
    <dgm:cxn modelId="{9B4E5D64-304B-BD4C-8654-335138D41D5A}" type="presOf" srcId="{BF0BF9CC-A9F7-4267-AB2D-5B46E77D76C1}" destId="{2CB335D2-B158-484C-BCE5-037500304A36}" srcOrd="0" destOrd="0" presId="urn:microsoft.com/office/officeart/2016/7/layout/VerticalHollowActionList"/>
    <dgm:cxn modelId="{29F8AC66-1C61-4592-8A30-E8CB6912AFD1}" srcId="{BFB75007-B143-420F-ACB1-C1CBB268D5DA}" destId="{68089EBB-DF90-4D2C-9E4C-D5D17FFD7505}" srcOrd="0" destOrd="0" parTransId="{B00C7B30-0FAA-4A6C-A863-16CF480B9017}" sibTransId="{878A968D-C942-4259-8408-AE35069853C1}"/>
    <dgm:cxn modelId="{FBA6DA6E-B251-4FD0-A21E-D6F1165C2325}" srcId="{9E4FCF59-BA3F-4559-84DB-22241F6A4D61}" destId="{81A0EB33-6F80-4F63-A495-0272D5BA9CDF}" srcOrd="0" destOrd="0" parTransId="{87845672-2F5F-4932-B512-22EAF412FFCE}" sibTransId="{F4A933B2-A8CC-4C00-A2C2-69E89CB89484}"/>
    <dgm:cxn modelId="{69823771-D00F-4307-B1A6-C59ACC746B52}" srcId="{342052A2-8DDA-4DB6-96F7-B286FBC9E0FE}" destId="{9E4FCF59-BA3F-4559-84DB-22241F6A4D61}" srcOrd="3" destOrd="0" parTransId="{1A727B5B-B237-4E78-AC54-69CDFA124628}" sibTransId="{A6876EEE-A8FD-4F64-973C-AB5BD1AA86C5}"/>
    <dgm:cxn modelId="{15C39974-F92C-CA4E-A59C-C9F5C5D43B48}" type="presOf" srcId="{342052A2-8DDA-4DB6-96F7-B286FBC9E0FE}" destId="{1C24D3C9-7DDF-A04B-BA7D-896A1E9D7FC5}" srcOrd="0" destOrd="0" presId="urn:microsoft.com/office/officeart/2016/7/layout/VerticalHollowActionList"/>
    <dgm:cxn modelId="{392FFF74-C31F-E945-9CAB-795E6D14F1C4}" type="presOf" srcId="{653D6174-1319-480F-85B0-0303B1915DD1}" destId="{0C4D3A96-9268-6E46-BFA5-70EA4C8A78E9}" srcOrd="0" destOrd="0" presId="urn:microsoft.com/office/officeart/2016/7/layout/VerticalHollowActionList"/>
    <dgm:cxn modelId="{3B183F55-735A-134A-B2BB-A30B287CDB39}" type="presOf" srcId="{81A0EB33-6F80-4F63-A495-0272D5BA9CDF}" destId="{AA09654C-24C0-5145-96A2-83A6F408061A}" srcOrd="0" destOrd="0" presId="urn:microsoft.com/office/officeart/2016/7/layout/VerticalHollowActionList"/>
    <dgm:cxn modelId="{09106E76-C4EA-43C6-B22B-0AB7D6497D93}" srcId="{342052A2-8DDA-4DB6-96F7-B286FBC9E0FE}" destId="{EBF374DA-0897-4F4A-962D-01941CDAA706}" srcOrd="5" destOrd="0" parTransId="{0FEA0CCB-8CD1-4094-B661-2A85092F4553}" sibTransId="{2E0DE580-4C1E-4074-AA66-153F0B24B64A}"/>
    <dgm:cxn modelId="{2D2AC156-D069-4255-AE86-B3218D0F3C63}" srcId="{5C4A6CB2-6A33-4586-A8DC-967704F6E3E5}" destId="{3F4AAB1F-9A49-4C73-83DA-CA6F13D659C4}" srcOrd="0" destOrd="0" parTransId="{7D5B8E57-E6D5-4B90-8122-FAA475C252DE}" sibTransId="{AA5D418E-8E92-4A4A-9D45-672C448F5AC1}"/>
    <dgm:cxn modelId="{E24BDC77-B851-E24D-A035-C72826401E7A}" type="presOf" srcId="{5C4A6CB2-6A33-4586-A8DC-967704F6E3E5}" destId="{1BAB8FF3-ED89-5443-ABB8-043B5B05B631}" srcOrd="0" destOrd="0" presId="urn:microsoft.com/office/officeart/2016/7/layout/VerticalHollowActionList"/>
    <dgm:cxn modelId="{830D9F7A-3216-4C1E-B054-1F3EBDE3FAB8}" srcId="{342052A2-8DDA-4DB6-96F7-B286FBC9E0FE}" destId="{563733EF-5598-4BD5-9549-5C9E84E1F33F}" srcOrd="2" destOrd="0" parTransId="{36D0E219-E6A8-413F-B319-60079BD513BF}" sibTransId="{544E5F9A-EC1A-48AF-AA9D-7716D21DA8FC}"/>
    <dgm:cxn modelId="{DCA30A7C-D4CA-4BE1-987F-BA2F4373BD94}" srcId="{563733EF-5598-4BD5-9549-5C9E84E1F33F}" destId="{EC45A239-5F96-46A9-88D9-C65F46F3B2A9}" srcOrd="0" destOrd="0" parTransId="{DB4F2BA0-8AA9-4BA3-9F74-1E30095671D1}" sibTransId="{E6F6D47C-ECF9-4A2D-B395-6A6FDA9B200C}"/>
    <dgm:cxn modelId="{E96FC88F-57AC-496D-A3B4-6302642A045C}" srcId="{342052A2-8DDA-4DB6-96F7-B286FBC9E0FE}" destId="{653D6174-1319-480F-85B0-0303B1915DD1}" srcOrd="4" destOrd="0" parTransId="{D840328D-4A81-4467-9307-358D344738BE}" sibTransId="{929A7D48-B71E-45EF-9625-F61FF398F796}"/>
    <dgm:cxn modelId="{84E86299-1C0E-5742-98B6-8E1B9812EEDD}" type="presOf" srcId="{BFB75007-B143-420F-ACB1-C1CBB268D5DA}" destId="{7E7039B6-FA2F-D84A-B77A-B58E9AA01D6C}" srcOrd="0" destOrd="0" presId="urn:microsoft.com/office/officeart/2016/7/layout/VerticalHollowActionList"/>
    <dgm:cxn modelId="{F42A5AA1-3BDA-1744-9FA6-4E2C01C3B78F}" type="presOf" srcId="{9E4FCF59-BA3F-4559-84DB-22241F6A4D61}" destId="{766532A6-F88F-F14D-A46B-227D80C0F074}" srcOrd="0" destOrd="0" presId="urn:microsoft.com/office/officeart/2016/7/layout/VerticalHollowActionList"/>
    <dgm:cxn modelId="{696823A5-C0FD-DC4B-956A-EEC36934C3CF}" type="presOf" srcId="{9E98E113-561F-4900-9425-A02AA0729DED}" destId="{61A35F28-3250-674B-BCAA-2ED491AB97A8}" srcOrd="0" destOrd="0" presId="urn:microsoft.com/office/officeart/2016/7/layout/VerticalHollowActionList"/>
    <dgm:cxn modelId="{535569A7-0663-9E4D-8287-A60E68795A91}" type="presOf" srcId="{EC45A239-5F96-46A9-88D9-C65F46F3B2A9}" destId="{677B02F5-D65C-934A-BCF6-15CDA46E2513}" srcOrd="0" destOrd="0" presId="urn:microsoft.com/office/officeart/2016/7/layout/VerticalHollowActionList"/>
    <dgm:cxn modelId="{7A5ADBB5-0A63-4AC9-9627-E12343A8CE95}" srcId="{342052A2-8DDA-4DB6-96F7-B286FBC9E0FE}" destId="{BFB75007-B143-420F-ACB1-C1CBB268D5DA}" srcOrd="0" destOrd="0" parTransId="{B34AEA38-9334-4984-96F1-293BD2DA1D45}" sibTransId="{B3479FFB-6D40-4EF8-80F3-717FD7895CC3}"/>
    <dgm:cxn modelId="{96078ADB-CC36-4885-82A2-AA0E51FB3778}" srcId="{653D6174-1319-480F-85B0-0303B1915DD1}" destId="{78A988C0-A8D4-4C83-BED4-57FBB1723F96}" srcOrd="0" destOrd="0" parTransId="{2BE76475-71F6-4B98-B7C6-BBA2D6CC448B}" sibTransId="{5493B4FB-998A-4286-B5F0-FC7E5410E9BA}"/>
    <dgm:cxn modelId="{7C1623E0-76B1-E042-AE63-A1B814850167}" type="presOf" srcId="{78A988C0-A8D4-4C83-BED4-57FBB1723F96}" destId="{243F7DB7-8961-F947-AF1D-56280DC08B25}" srcOrd="0" destOrd="0" presId="urn:microsoft.com/office/officeart/2016/7/layout/VerticalHollowActionList"/>
    <dgm:cxn modelId="{B86964F6-7572-8945-ADBF-DA7E5C879BC3}" type="presOf" srcId="{3F4AAB1F-9A49-4C73-83DA-CA6F13D659C4}" destId="{C0FC1EBA-BA8C-644C-9DD2-0930376ADB0D}" srcOrd="0" destOrd="0" presId="urn:microsoft.com/office/officeart/2016/7/layout/VerticalHollowActionList"/>
    <dgm:cxn modelId="{0F4862A7-1F98-9249-9E80-3CD07E9EEE80}" type="presParOf" srcId="{1C24D3C9-7DDF-A04B-BA7D-896A1E9D7FC5}" destId="{9AD8C304-1EFB-364E-80D6-004A3B8B90F9}" srcOrd="0" destOrd="0" presId="urn:microsoft.com/office/officeart/2016/7/layout/VerticalHollowActionList"/>
    <dgm:cxn modelId="{F069828D-04FB-D749-A3E3-414B6FB2720B}" type="presParOf" srcId="{9AD8C304-1EFB-364E-80D6-004A3B8B90F9}" destId="{7E7039B6-FA2F-D84A-B77A-B58E9AA01D6C}" srcOrd="0" destOrd="0" presId="urn:microsoft.com/office/officeart/2016/7/layout/VerticalHollowActionList"/>
    <dgm:cxn modelId="{4DF22801-129E-D44A-99C3-C7F9ABA9841E}" type="presParOf" srcId="{9AD8C304-1EFB-364E-80D6-004A3B8B90F9}" destId="{E772F127-E6AF-E14C-B152-41959333EA68}" srcOrd="1" destOrd="0" presId="urn:microsoft.com/office/officeart/2016/7/layout/VerticalHollowActionList"/>
    <dgm:cxn modelId="{2BE19950-1CBA-2D44-992E-A44DA2531EDB}" type="presParOf" srcId="{1C24D3C9-7DDF-A04B-BA7D-896A1E9D7FC5}" destId="{4037D525-B086-114C-9410-C33BBFCBCB91}" srcOrd="1" destOrd="0" presId="urn:microsoft.com/office/officeart/2016/7/layout/VerticalHollowActionList"/>
    <dgm:cxn modelId="{4461441D-A60A-0E4D-9727-3204E46CA9A5}" type="presParOf" srcId="{1C24D3C9-7DDF-A04B-BA7D-896A1E9D7FC5}" destId="{983F87BF-6A81-6B41-B9D6-64593BD230B6}" srcOrd="2" destOrd="0" presId="urn:microsoft.com/office/officeart/2016/7/layout/VerticalHollowActionList"/>
    <dgm:cxn modelId="{B5F9C1A9-10DF-7040-BEDD-909D1E120F45}" type="presParOf" srcId="{983F87BF-6A81-6B41-B9D6-64593BD230B6}" destId="{1BAB8FF3-ED89-5443-ABB8-043B5B05B631}" srcOrd="0" destOrd="0" presId="urn:microsoft.com/office/officeart/2016/7/layout/VerticalHollowActionList"/>
    <dgm:cxn modelId="{95ABC5AB-06FC-904A-B460-34532366E391}" type="presParOf" srcId="{983F87BF-6A81-6B41-B9D6-64593BD230B6}" destId="{C0FC1EBA-BA8C-644C-9DD2-0930376ADB0D}" srcOrd="1" destOrd="0" presId="urn:microsoft.com/office/officeart/2016/7/layout/VerticalHollowActionList"/>
    <dgm:cxn modelId="{B5B9427A-DC97-3646-A1CF-1B089459F902}" type="presParOf" srcId="{1C24D3C9-7DDF-A04B-BA7D-896A1E9D7FC5}" destId="{008A92C9-D14A-D546-80BB-1C33301B82F8}" srcOrd="3" destOrd="0" presId="urn:microsoft.com/office/officeart/2016/7/layout/VerticalHollowActionList"/>
    <dgm:cxn modelId="{28D54A90-820F-EF46-A8B6-6D74C9091E8A}" type="presParOf" srcId="{1C24D3C9-7DDF-A04B-BA7D-896A1E9D7FC5}" destId="{0DE91477-9876-4C47-A22B-45E511C89ECA}" srcOrd="4" destOrd="0" presId="urn:microsoft.com/office/officeart/2016/7/layout/VerticalHollowActionList"/>
    <dgm:cxn modelId="{A0DB6DE9-A2E2-DA43-8050-F6A39A21A9C2}" type="presParOf" srcId="{0DE91477-9876-4C47-A22B-45E511C89ECA}" destId="{6F4D7F1A-E8D7-A34E-8929-B342284CA249}" srcOrd="0" destOrd="0" presId="urn:microsoft.com/office/officeart/2016/7/layout/VerticalHollowActionList"/>
    <dgm:cxn modelId="{9FD6A776-2DE7-9145-86B8-5447FC05A1F7}" type="presParOf" srcId="{0DE91477-9876-4C47-A22B-45E511C89ECA}" destId="{677B02F5-D65C-934A-BCF6-15CDA46E2513}" srcOrd="1" destOrd="0" presId="urn:microsoft.com/office/officeart/2016/7/layout/VerticalHollowActionList"/>
    <dgm:cxn modelId="{4DF521B8-B0B0-7B49-9FE1-3D13FBF3D070}" type="presParOf" srcId="{1C24D3C9-7DDF-A04B-BA7D-896A1E9D7FC5}" destId="{0136C356-0A39-044E-9B17-38F07C6957D6}" srcOrd="5" destOrd="0" presId="urn:microsoft.com/office/officeart/2016/7/layout/VerticalHollowActionList"/>
    <dgm:cxn modelId="{AF8F6A46-0734-BE47-81B0-8E6CF4FE1342}" type="presParOf" srcId="{1C24D3C9-7DDF-A04B-BA7D-896A1E9D7FC5}" destId="{6B64BB90-06DD-FC47-900E-AFE0863C835C}" srcOrd="6" destOrd="0" presId="urn:microsoft.com/office/officeart/2016/7/layout/VerticalHollowActionList"/>
    <dgm:cxn modelId="{EDE577BC-8598-9E4D-AC4B-55832ACAA532}" type="presParOf" srcId="{6B64BB90-06DD-FC47-900E-AFE0863C835C}" destId="{766532A6-F88F-F14D-A46B-227D80C0F074}" srcOrd="0" destOrd="0" presId="urn:microsoft.com/office/officeart/2016/7/layout/VerticalHollowActionList"/>
    <dgm:cxn modelId="{EA1A2DF5-179A-E44A-8B85-5CDC8940EDA6}" type="presParOf" srcId="{6B64BB90-06DD-FC47-900E-AFE0863C835C}" destId="{AA09654C-24C0-5145-96A2-83A6F408061A}" srcOrd="1" destOrd="0" presId="urn:microsoft.com/office/officeart/2016/7/layout/VerticalHollowActionList"/>
    <dgm:cxn modelId="{B1C79734-B8BD-2141-8E22-61917AEC2782}" type="presParOf" srcId="{1C24D3C9-7DDF-A04B-BA7D-896A1E9D7FC5}" destId="{18BDDD7B-3E63-6942-B244-1C8463D77716}" srcOrd="7" destOrd="0" presId="urn:microsoft.com/office/officeart/2016/7/layout/VerticalHollowActionList"/>
    <dgm:cxn modelId="{B6E42C0A-A68E-6546-AFE0-D62B73D098B9}" type="presParOf" srcId="{1C24D3C9-7DDF-A04B-BA7D-896A1E9D7FC5}" destId="{90106A4F-8444-1041-BD1A-40A66EEE95D2}" srcOrd="8" destOrd="0" presId="urn:microsoft.com/office/officeart/2016/7/layout/VerticalHollowActionList"/>
    <dgm:cxn modelId="{4F904325-8346-ED42-AD9C-274A60CBA934}" type="presParOf" srcId="{90106A4F-8444-1041-BD1A-40A66EEE95D2}" destId="{0C4D3A96-9268-6E46-BFA5-70EA4C8A78E9}" srcOrd="0" destOrd="0" presId="urn:microsoft.com/office/officeart/2016/7/layout/VerticalHollowActionList"/>
    <dgm:cxn modelId="{AB1E6395-D5EE-D24F-8150-FD1F9E9F6E28}" type="presParOf" srcId="{90106A4F-8444-1041-BD1A-40A66EEE95D2}" destId="{243F7DB7-8961-F947-AF1D-56280DC08B25}" srcOrd="1" destOrd="0" presId="urn:microsoft.com/office/officeart/2016/7/layout/VerticalHollowActionList"/>
    <dgm:cxn modelId="{59B2DAC0-8286-6742-A972-191974E8F293}" type="presParOf" srcId="{1C24D3C9-7DDF-A04B-BA7D-896A1E9D7FC5}" destId="{041274E4-F1D8-B242-A43E-A55733AEB46D}" srcOrd="9" destOrd="0" presId="urn:microsoft.com/office/officeart/2016/7/layout/VerticalHollowActionList"/>
    <dgm:cxn modelId="{F24D5F74-F6A5-DB40-AD6B-21AA6209F18B}" type="presParOf" srcId="{1C24D3C9-7DDF-A04B-BA7D-896A1E9D7FC5}" destId="{66A100AA-7111-E141-838C-4B981F45D66B}" srcOrd="10" destOrd="0" presId="urn:microsoft.com/office/officeart/2016/7/layout/VerticalHollowActionList"/>
    <dgm:cxn modelId="{12045514-1623-3242-8950-B4C971106D9E}" type="presParOf" srcId="{66A100AA-7111-E141-838C-4B981F45D66B}" destId="{1B7DC5E0-8E3F-BF4A-A316-CEE81B10AEEB}" srcOrd="0" destOrd="0" presId="urn:microsoft.com/office/officeart/2016/7/layout/VerticalHollowActionList"/>
    <dgm:cxn modelId="{5F20E02D-6ED9-2E41-B9B9-F0D15964CE99}" type="presParOf" srcId="{66A100AA-7111-E141-838C-4B981F45D66B}" destId="{EED62671-3166-F142-A1FD-432F5A66B344}" srcOrd="1" destOrd="0" presId="urn:microsoft.com/office/officeart/2016/7/layout/VerticalHollowActionList"/>
    <dgm:cxn modelId="{8F88257E-FE41-D540-9174-378D272846D8}" type="presParOf" srcId="{1C24D3C9-7DDF-A04B-BA7D-896A1E9D7FC5}" destId="{B40FF216-C832-1144-B9A2-252A29D71B82}" srcOrd="11" destOrd="0" presId="urn:microsoft.com/office/officeart/2016/7/layout/VerticalHollowActionList"/>
    <dgm:cxn modelId="{68830C8B-195B-5E46-A78E-099EE662D523}" type="presParOf" srcId="{1C24D3C9-7DDF-A04B-BA7D-896A1E9D7FC5}" destId="{4A26F2B4-C12B-FB48-AA84-D72FCD7330B5}" srcOrd="12" destOrd="0" presId="urn:microsoft.com/office/officeart/2016/7/layout/VerticalHollowActionList"/>
    <dgm:cxn modelId="{5F2741AF-EBA8-4949-B9CE-9BA55A67942A}" type="presParOf" srcId="{4A26F2B4-C12B-FB48-AA84-D72FCD7330B5}" destId="{61A35F28-3250-674B-BCAA-2ED491AB97A8}" srcOrd="0" destOrd="0" presId="urn:microsoft.com/office/officeart/2016/7/layout/VerticalHollowActionList"/>
    <dgm:cxn modelId="{D676F3F1-463C-294B-8F90-F32DFE6C8661}" type="presParOf" srcId="{4A26F2B4-C12B-FB48-AA84-D72FCD7330B5}" destId="{2CB335D2-B158-484C-BCE5-037500304A36}" srcOrd="1" destOrd="0" presId="urn:microsoft.com/office/officeart/2016/7/layout/VerticalHollow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0289BDE-7474-8045-946E-FC6AFAE0D523}"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0A38E3EF-1D49-5041-9285-A99655E45128}">
      <dgm:prSet phldrT="[Text]"/>
      <dgm:spPr/>
      <dgm:t>
        <a:bodyPr/>
        <a:lstStyle/>
        <a:p>
          <a:r>
            <a:rPr lang="en-US" dirty="0"/>
            <a:t>Purpose</a:t>
          </a:r>
        </a:p>
      </dgm:t>
    </dgm:pt>
    <dgm:pt modelId="{5F7447BF-11AA-6B43-912E-78B94550FC53}" type="parTrans" cxnId="{3606E952-595A-BC42-A5E0-1EE9445BAEAB}">
      <dgm:prSet/>
      <dgm:spPr/>
      <dgm:t>
        <a:bodyPr/>
        <a:lstStyle/>
        <a:p>
          <a:endParaRPr lang="en-US"/>
        </a:p>
      </dgm:t>
    </dgm:pt>
    <dgm:pt modelId="{A4227355-A948-5B4E-938D-178C7FAD4E2F}" type="sibTrans" cxnId="{3606E952-595A-BC42-A5E0-1EE9445BAEAB}">
      <dgm:prSet/>
      <dgm:spPr/>
      <dgm:t>
        <a:bodyPr/>
        <a:lstStyle/>
        <a:p>
          <a:endParaRPr lang="en-US"/>
        </a:p>
      </dgm:t>
    </dgm:pt>
    <dgm:pt modelId="{ADCA9A24-2F77-B140-A1E7-2F324A2BD0AF}">
      <dgm:prSet phldrT="[Text]"/>
      <dgm:spPr/>
      <dgm:t>
        <a:bodyPr/>
        <a:lstStyle/>
        <a:p>
          <a:r>
            <a:rPr lang="en-US" dirty="0"/>
            <a:t>Work with the team to define the "why" or purpose so they can engage around the goal for the project.</a:t>
          </a:r>
        </a:p>
      </dgm:t>
    </dgm:pt>
    <dgm:pt modelId="{915D4818-F255-8545-B22A-7301348124DD}" type="parTrans" cxnId="{31F07573-81A3-444C-A4FD-EC24312E3E16}">
      <dgm:prSet/>
      <dgm:spPr/>
      <dgm:t>
        <a:bodyPr/>
        <a:lstStyle/>
        <a:p>
          <a:endParaRPr lang="en-US"/>
        </a:p>
      </dgm:t>
    </dgm:pt>
    <dgm:pt modelId="{CCB6DC6E-A7F3-D94F-99E3-40B9F8CDC7B1}" type="sibTrans" cxnId="{31F07573-81A3-444C-A4FD-EC24312E3E16}">
      <dgm:prSet/>
      <dgm:spPr/>
      <dgm:t>
        <a:bodyPr/>
        <a:lstStyle/>
        <a:p>
          <a:endParaRPr lang="en-US"/>
        </a:p>
      </dgm:t>
    </dgm:pt>
    <dgm:pt modelId="{CDBB4CAE-EE0A-D248-894E-72354C253259}">
      <dgm:prSet phldrT="[Text]"/>
      <dgm:spPr/>
      <dgm:t>
        <a:bodyPr/>
        <a:lstStyle/>
        <a:p>
          <a:pPr rtl="0"/>
          <a:r>
            <a:rPr lang="en-US" dirty="0"/>
            <a:t>People</a:t>
          </a:r>
        </a:p>
      </dgm:t>
    </dgm:pt>
    <dgm:pt modelId="{247E197E-176A-C345-B163-5DED32BF9D87}" type="parTrans" cxnId="{C8A05314-0A2D-6240-A397-AAC45BB62DCB}">
      <dgm:prSet/>
      <dgm:spPr/>
      <dgm:t>
        <a:bodyPr/>
        <a:lstStyle/>
        <a:p>
          <a:endParaRPr lang="en-US"/>
        </a:p>
      </dgm:t>
    </dgm:pt>
    <dgm:pt modelId="{A9054FF5-14D4-984C-9A3E-07571677DC92}" type="sibTrans" cxnId="{C8A05314-0A2D-6240-A397-AAC45BB62DCB}">
      <dgm:prSet/>
      <dgm:spPr/>
      <dgm:t>
        <a:bodyPr/>
        <a:lstStyle/>
        <a:p>
          <a:endParaRPr lang="en-US"/>
        </a:p>
      </dgm:t>
    </dgm:pt>
    <dgm:pt modelId="{99506128-DA94-1743-8DCA-2C2BDED496CC}">
      <dgm:prSet phldrT="[Text]"/>
      <dgm:spPr/>
      <dgm:t>
        <a:bodyPr/>
        <a:lstStyle/>
        <a:p>
          <a:pPr rtl="0"/>
          <a:r>
            <a:rPr lang="en-US" dirty="0"/>
            <a:t>Encourage the team to create an environment where everyone can succeed.</a:t>
          </a:r>
        </a:p>
      </dgm:t>
    </dgm:pt>
    <dgm:pt modelId="{60F8A392-F60C-C248-9F18-EB1DD2A88A53}" type="parTrans" cxnId="{D3F3DED3-C4FD-0746-A84D-CE15FE7DC83A}">
      <dgm:prSet/>
      <dgm:spPr/>
      <dgm:t>
        <a:bodyPr/>
        <a:lstStyle/>
        <a:p>
          <a:endParaRPr lang="en-US"/>
        </a:p>
      </dgm:t>
    </dgm:pt>
    <dgm:pt modelId="{12FAAEE2-3D8B-EF40-8CD4-C040CE70A2CC}" type="sibTrans" cxnId="{D3F3DED3-C4FD-0746-A84D-CE15FE7DC83A}">
      <dgm:prSet/>
      <dgm:spPr/>
      <dgm:t>
        <a:bodyPr/>
        <a:lstStyle/>
        <a:p>
          <a:endParaRPr lang="en-US"/>
        </a:p>
      </dgm:t>
    </dgm:pt>
    <dgm:pt modelId="{33782774-0C4E-AA45-84FA-50C130A5A356}">
      <dgm:prSet phldrT="[Text]"/>
      <dgm:spPr/>
      <dgm:t>
        <a:bodyPr/>
        <a:lstStyle/>
        <a:p>
          <a:pPr rtl="0"/>
          <a:r>
            <a:rPr lang="en-US" dirty="0"/>
            <a:t>Process</a:t>
          </a:r>
        </a:p>
      </dgm:t>
    </dgm:pt>
    <dgm:pt modelId="{D428A632-7F8B-FC45-AEE9-59C8D31704F4}" type="parTrans" cxnId="{DC1E442E-3426-0840-9543-FB33A9874459}">
      <dgm:prSet/>
      <dgm:spPr/>
      <dgm:t>
        <a:bodyPr/>
        <a:lstStyle/>
        <a:p>
          <a:endParaRPr lang="en-US"/>
        </a:p>
      </dgm:t>
    </dgm:pt>
    <dgm:pt modelId="{F73A72EE-ADD6-354F-BE71-35D1D706EB51}" type="sibTrans" cxnId="{DC1E442E-3426-0840-9543-FB33A9874459}">
      <dgm:prSet/>
      <dgm:spPr/>
      <dgm:t>
        <a:bodyPr/>
        <a:lstStyle/>
        <a:p>
          <a:endParaRPr lang="en-US"/>
        </a:p>
      </dgm:t>
    </dgm:pt>
    <dgm:pt modelId="{1A85FF35-F496-F948-A678-E1087119FA25}">
      <dgm:prSet phldrT="[Text]"/>
      <dgm:spPr/>
      <dgm:t>
        <a:bodyPr/>
        <a:lstStyle/>
        <a:p>
          <a:pPr rtl="0"/>
          <a:r>
            <a:rPr lang="en-US" dirty="0"/>
            <a:t>Do not plan on following the "perfect" agile process, but look for the results. When the team delivers finished value often and reflects on the product and process, the team is agile and the process doesn’t matter.</a:t>
          </a:r>
        </a:p>
      </dgm:t>
    </dgm:pt>
    <dgm:pt modelId="{2D5B4050-EC6F-0845-BDB1-19F6CCF6241D}" type="parTrans" cxnId="{368AE620-A769-414F-A7CC-333E449298FE}">
      <dgm:prSet/>
      <dgm:spPr/>
      <dgm:t>
        <a:bodyPr/>
        <a:lstStyle/>
        <a:p>
          <a:endParaRPr lang="en-US"/>
        </a:p>
      </dgm:t>
    </dgm:pt>
    <dgm:pt modelId="{6DEC18DF-949B-6E47-9A1D-CAE5994BBE34}" type="sibTrans" cxnId="{368AE620-A769-414F-A7CC-333E449298FE}">
      <dgm:prSet/>
      <dgm:spPr/>
      <dgm:t>
        <a:bodyPr/>
        <a:lstStyle/>
        <a:p>
          <a:endParaRPr lang="en-US"/>
        </a:p>
      </dgm:t>
    </dgm:pt>
    <dgm:pt modelId="{0C6A1217-569E-3248-A991-7724F900620F}" type="pres">
      <dgm:prSet presAssocID="{40289BDE-7474-8045-946E-FC6AFAE0D523}" presName="linear" presStyleCnt="0">
        <dgm:presLayoutVars>
          <dgm:animLvl val="lvl"/>
          <dgm:resizeHandles val="exact"/>
        </dgm:presLayoutVars>
      </dgm:prSet>
      <dgm:spPr/>
    </dgm:pt>
    <dgm:pt modelId="{4062EC68-3212-7041-8C17-64DADE6E9962}" type="pres">
      <dgm:prSet presAssocID="{0A38E3EF-1D49-5041-9285-A99655E45128}" presName="parentText" presStyleLbl="node1" presStyleIdx="0" presStyleCnt="3">
        <dgm:presLayoutVars>
          <dgm:chMax val="0"/>
          <dgm:bulletEnabled val="1"/>
        </dgm:presLayoutVars>
      </dgm:prSet>
      <dgm:spPr/>
    </dgm:pt>
    <dgm:pt modelId="{A1C9E1CD-6BC7-7B4F-BDE8-5FBF33648233}" type="pres">
      <dgm:prSet presAssocID="{0A38E3EF-1D49-5041-9285-A99655E45128}" presName="childText" presStyleLbl="revTx" presStyleIdx="0" presStyleCnt="3">
        <dgm:presLayoutVars>
          <dgm:bulletEnabled val="1"/>
        </dgm:presLayoutVars>
      </dgm:prSet>
      <dgm:spPr/>
    </dgm:pt>
    <dgm:pt modelId="{C0851433-BEB7-7A42-BADD-59BCA6374269}" type="pres">
      <dgm:prSet presAssocID="{CDBB4CAE-EE0A-D248-894E-72354C253259}" presName="parentText" presStyleLbl="node1" presStyleIdx="1" presStyleCnt="3">
        <dgm:presLayoutVars>
          <dgm:chMax val="0"/>
          <dgm:bulletEnabled val="1"/>
        </dgm:presLayoutVars>
      </dgm:prSet>
      <dgm:spPr/>
    </dgm:pt>
    <dgm:pt modelId="{F2C9A960-38DC-8348-9B53-199DCBCDB6BE}" type="pres">
      <dgm:prSet presAssocID="{CDBB4CAE-EE0A-D248-894E-72354C253259}" presName="childText" presStyleLbl="revTx" presStyleIdx="1" presStyleCnt="3">
        <dgm:presLayoutVars>
          <dgm:bulletEnabled val="1"/>
        </dgm:presLayoutVars>
      </dgm:prSet>
      <dgm:spPr/>
    </dgm:pt>
    <dgm:pt modelId="{4FD198C2-05A0-244A-ADC8-470C17F5E36F}" type="pres">
      <dgm:prSet presAssocID="{33782774-0C4E-AA45-84FA-50C130A5A356}" presName="parentText" presStyleLbl="node1" presStyleIdx="2" presStyleCnt="3">
        <dgm:presLayoutVars>
          <dgm:chMax val="0"/>
          <dgm:bulletEnabled val="1"/>
        </dgm:presLayoutVars>
      </dgm:prSet>
      <dgm:spPr/>
    </dgm:pt>
    <dgm:pt modelId="{EDE36261-E7BD-1C4A-A6B9-1F65C6F9DCD1}" type="pres">
      <dgm:prSet presAssocID="{33782774-0C4E-AA45-84FA-50C130A5A356}" presName="childText" presStyleLbl="revTx" presStyleIdx="2" presStyleCnt="3">
        <dgm:presLayoutVars>
          <dgm:bulletEnabled val="1"/>
        </dgm:presLayoutVars>
      </dgm:prSet>
      <dgm:spPr/>
    </dgm:pt>
  </dgm:ptLst>
  <dgm:cxnLst>
    <dgm:cxn modelId="{D1222E0D-41DE-664F-91A4-8E204D885250}" type="presOf" srcId="{99506128-DA94-1743-8DCA-2C2BDED496CC}" destId="{F2C9A960-38DC-8348-9B53-199DCBCDB6BE}" srcOrd="0" destOrd="0" presId="urn:microsoft.com/office/officeart/2005/8/layout/vList2"/>
    <dgm:cxn modelId="{C8A05314-0A2D-6240-A397-AAC45BB62DCB}" srcId="{40289BDE-7474-8045-946E-FC6AFAE0D523}" destId="{CDBB4CAE-EE0A-D248-894E-72354C253259}" srcOrd="1" destOrd="0" parTransId="{247E197E-176A-C345-B163-5DED32BF9D87}" sibTransId="{A9054FF5-14D4-984C-9A3E-07571677DC92}"/>
    <dgm:cxn modelId="{368AE620-A769-414F-A7CC-333E449298FE}" srcId="{33782774-0C4E-AA45-84FA-50C130A5A356}" destId="{1A85FF35-F496-F948-A678-E1087119FA25}" srcOrd="0" destOrd="0" parTransId="{2D5B4050-EC6F-0845-BDB1-19F6CCF6241D}" sibTransId="{6DEC18DF-949B-6E47-9A1D-CAE5994BBE34}"/>
    <dgm:cxn modelId="{DC1E442E-3426-0840-9543-FB33A9874459}" srcId="{40289BDE-7474-8045-946E-FC6AFAE0D523}" destId="{33782774-0C4E-AA45-84FA-50C130A5A356}" srcOrd="2" destOrd="0" parTransId="{D428A632-7F8B-FC45-AEE9-59C8D31704F4}" sibTransId="{F73A72EE-ADD6-354F-BE71-35D1D706EB51}"/>
    <dgm:cxn modelId="{92C9B74D-6C82-D54B-8DFE-F84D0B2D4C75}" type="presOf" srcId="{CDBB4CAE-EE0A-D248-894E-72354C253259}" destId="{C0851433-BEB7-7A42-BADD-59BCA6374269}" srcOrd="0" destOrd="0" presId="urn:microsoft.com/office/officeart/2005/8/layout/vList2"/>
    <dgm:cxn modelId="{3606E952-595A-BC42-A5E0-1EE9445BAEAB}" srcId="{40289BDE-7474-8045-946E-FC6AFAE0D523}" destId="{0A38E3EF-1D49-5041-9285-A99655E45128}" srcOrd="0" destOrd="0" parTransId="{5F7447BF-11AA-6B43-912E-78B94550FC53}" sibTransId="{A4227355-A948-5B4E-938D-178C7FAD4E2F}"/>
    <dgm:cxn modelId="{31F07573-81A3-444C-A4FD-EC24312E3E16}" srcId="{0A38E3EF-1D49-5041-9285-A99655E45128}" destId="{ADCA9A24-2F77-B140-A1E7-2F324A2BD0AF}" srcOrd="0" destOrd="0" parTransId="{915D4818-F255-8545-B22A-7301348124DD}" sibTransId="{CCB6DC6E-A7F3-D94F-99E3-40B9F8CDC7B1}"/>
    <dgm:cxn modelId="{B44ED6A7-83D8-C04F-9200-FA91C06F2D9D}" type="presOf" srcId="{33782774-0C4E-AA45-84FA-50C130A5A356}" destId="{4FD198C2-05A0-244A-ADC8-470C17F5E36F}" srcOrd="0" destOrd="0" presId="urn:microsoft.com/office/officeart/2005/8/layout/vList2"/>
    <dgm:cxn modelId="{4CB3D0C9-8382-2B42-8202-5A5D6D24A469}" type="presOf" srcId="{0A38E3EF-1D49-5041-9285-A99655E45128}" destId="{4062EC68-3212-7041-8C17-64DADE6E9962}" srcOrd="0" destOrd="0" presId="urn:microsoft.com/office/officeart/2005/8/layout/vList2"/>
    <dgm:cxn modelId="{D70D54CE-FDAF-E746-8C69-C0705D9D3E38}" type="presOf" srcId="{ADCA9A24-2F77-B140-A1E7-2F324A2BD0AF}" destId="{A1C9E1CD-6BC7-7B4F-BDE8-5FBF33648233}" srcOrd="0" destOrd="0" presId="urn:microsoft.com/office/officeart/2005/8/layout/vList2"/>
    <dgm:cxn modelId="{D3F3DED3-C4FD-0746-A84D-CE15FE7DC83A}" srcId="{CDBB4CAE-EE0A-D248-894E-72354C253259}" destId="{99506128-DA94-1743-8DCA-2C2BDED496CC}" srcOrd="0" destOrd="0" parTransId="{60F8A392-F60C-C248-9F18-EB1DD2A88A53}" sibTransId="{12FAAEE2-3D8B-EF40-8CD4-C040CE70A2CC}"/>
    <dgm:cxn modelId="{DDA3FBE1-44E3-FA4D-89CA-47FBB1A854ED}" type="presOf" srcId="{1A85FF35-F496-F948-A678-E1087119FA25}" destId="{EDE36261-E7BD-1C4A-A6B9-1F65C6F9DCD1}" srcOrd="0" destOrd="0" presId="urn:microsoft.com/office/officeart/2005/8/layout/vList2"/>
    <dgm:cxn modelId="{DBBE95E6-B9D9-1344-9D4D-6C4A3ED9BB10}" type="presOf" srcId="{40289BDE-7474-8045-946E-FC6AFAE0D523}" destId="{0C6A1217-569E-3248-A991-7724F900620F}" srcOrd="0" destOrd="0" presId="urn:microsoft.com/office/officeart/2005/8/layout/vList2"/>
    <dgm:cxn modelId="{0DA39B25-E625-084F-81F1-588CFC3DFFB8}" type="presParOf" srcId="{0C6A1217-569E-3248-A991-7724F900620F}" destId="{4062EC68-3212-7041-8C17-64DADE6E9962}" srcOrd="0" destOrd="0" presId="urn:microsoft.com/office/officeart/2005/8/layout/vList2"/>
    <dgm:cxn modelId="{51F3CC47-D13D-7542-9E13-162598E0D735}" type="presParOf" srcId="{0C6A1217-569E-3248-A991-7724F900620F}" destId="{A1C9E1CD-6BC7-7B4F-BDE8-5FBF33648233}" srcOrd="1" destOrd="0" presId="urn:microsoft.com/office/officeart/2005/8/layout/vList2"/>
    <dgm:cxn modelId="{C2F875B1-8A84-C644-9157-58FB2E6ADF68}" type="presParOf" srcId="{0C6A1217-569E-3248-A991-7724F900620F}" destId="{C0851433-BEB7-7A42-BADD-59BCA6374269}" srcOrd="2" destOrd="0" presId="urn:microsoft.com/office/officeart/2005/8/layout/vList2"/>
    <dgm:cxn modelId="{046E5A21-502F-7146-8AE0-E078D23074B5}" type="presParOf" srcId="{0C6A1217-569E-3248-A991-7724F900620F}" destId="{F2C9A960-38DC-8348-9B53-199DCBCDB6BE}" srcOrd="3" destOrd="0" presId="urn:microsoft.com/office/officeart/2005/8/layout/vList2"/>
    <dgm:cxn modelId="{F87A6519-D727-DC41-878C-AC439E159DA6}" type="presParOf" srcId="{0C6A1217-569E-3248-A991-7724F900620F}" destId="{4FD198C2-05A0-244A-ADC8-470C17F5E36F}" srcOrd="4" destOrd="0" presId="urn:microsoft.com/office/officeart/2005/8/layout/vList2"/>
    <dgm:cxn modelId="{D2CBAC1A-8C60-1D43-850D-27C5EB0489E4}" type="presParOf" srcId="{0C6A1217-569E-3248-A991-7724F900620F}" destId="{EDE36261-E7BD-1C4A-A6B9-1F65C6F9DCD1}"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C685EB1-D277-45F7-90B0-7453E4DB9CD6}"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F78B5A22-819D-49FC-B278-C52F47E26FF7}">
      <dgm:prSet/>
      <dgm:spPr/>
      <dgm:t>
        <a:bodyPr/>
        <a:lstStyle/>
        <a:p>
          <a:pPr>
            <a:lnSpc>
              <a:spcPct val="100000"/>
            </a:lnSpc>
          </a:pPr>
          <a:r>
            <a:rPr lang="en-US"/>
            <a:t>Use collaboration tools (Trello, Slack,….)</a:t>
          </a:r>
        </a:p>
      </dgm:t>
    </dgm:pt>
    <dgm:pt modelId="{ABF5EF04-6BB8-47F5-BF92-13E00692E144}" type="parTrans" cxnId="{EDF44613-7A13-4664-9E85-5F8EF6B7081A}">
      <dgm:prSet/>
      <dgm:spPr/>
      <dgm:t>
        <a:bodyPr/>
        <a:lstStyle/>
        <a:p>
          <a:endParaRPr lang="en-US"/>
        </a:p>
      </dgm:t>
    </dgm:pt>
    <dgm:pt modelId="{BD9B4ABC-319C-4611-AF23-A4F1C860B306}" type="sibTrans" cxnId="{EDF44613-7A13-4664-9E85-5F8EF6B7081A}">
      <dgm:prSet/>
      <dgm:spPr/>
      <dgm:t>
        <a:bodyPr/>
        <a:lstStyle/>
        <a:p>
          <a:pPr>
            <a:lnSpc>
              <a:spcPct val="100000"/>
            </a:lnSpc>
          </a:pPr>
          <a:endParaRPr lang="en-US"/>
        </a:p>
      </dgm:t>
    </dgm:pt>
    <dgm:pt modelId="{96008515-451E-4B3D-B0C6-2564DB5DE7B3}">
      <dgm:prSet/>
      <dgm:spPr/>
      <dgm:t>
        <a:bodyPr/>
        <a:lstStyle/>
        <a:p>
          <a:pPr>
            <a:lnSpc>
              <a:spcPct val="100000"/>
            </a:lnSpc>
          </a:pPr>
          <a:r>
            <a:rPr lang="en-US"/>
            <a:t>Gather the team face-to-face at the beginning of the project to know each other and build relationships</a:t>
          </a:r>
        </a:p>
      </dgm:t>
    </dgm:pt>
    <dgm:pt modelId="{694CBF4E-A586-4D12-BE33-5BC3A799D936}" type="parTrans" cxnId="{B8C5AC2B-93DE-483C-9F27-CD5D9CE3FDAA}">
      <dgm:prSet/>
      <dgm:spPr/>
      <dgm:t>
        <a:bodyPr/>
        <a:lstStyle/>
        <a:p>
          <a:endParaRPr lang="en-US"/>
        </a:p>
      </dgm:t>
    </dgm:pt>
    <dgm:pt modelId="{CA55B5B1-94F2-4A24-B6B7-F7EE52EBD581}" type="sibTrans" cxnId="{B8C5AC2B-93DE-483C-9F27-CD5D9CE3FDAA}">
      <dgm:prSet/>
      <dgm:spPr/>
      <dgm:t>
        <a:bodyPr/>
        <a:lstStyle/>
        <a:p>
          <a:pPr>
            <a:lnSpc>
              <a:spcPct val="100000"/>
            </a:lnSpc>
          </a:pPr>
          <a:endParaRPr lang="en-US"/>
        </a:p>
      </dgm:t>
    </dgm:pt>
    <dgm:pt modelId="{1CA89578-DCB4-4670-8A07-C8137B42D22D}">
      <dgm:prSet/>
      <dgm:spPr/>
      <dgm:t>
        <a:bodyPr/>
        <a:lstStyle/>
        <a:p>
          <a:pPr>
            <a:lnSpc>
              <a:spcPct val="100000"/>
            </a:lnSpc>
          </a:pPr>
          <a:r>
            <a:rPr lang="en-US"/>
            <a:t>Make video-conferencing for stand-up meetings</a:t>
          </a:r>
        </a:p>
      </dgm:t>
    </dgm:pt>
    <dgm:pt modelId="{C11AC7AD-2969-4558-B6BE-B04924531098}" type="parTrans" cxnId="{E13A9FB1-984B-4A10-A2B0-F7D72098200C}">
      <dgm:prSet/>
      <dgm:spPr/>
      <dgm:t>
        <a:bodyPr/>
        <a:lstStyle/>
        <a:p>
          <a:endParaRPr lang="en-US"/>
        </a:p>
      </dgm:t>
    </dgm:pt>
    <dgm:pt modelId="{FEDCDD74-4286-4607-94CA-D0A16BAD2C37}" type="sibTrans" cxnId="{E13A9FB1-984B-4A10-A2B0-F7D72098200C}">
      <dgm:prSet/>
      <dgm:spPr/>
      <dgm:t>
        <a:bodyPr/>
        <a:lstStyle/>
        <a:p>
          <a:pPr>
            <a:lnSpc>
              <a:spcPct val="100000"/>
            </a:lnSpc>
          </a:pPr>
          <a:endParaRPr lang="en-US"/>
        </a:p>
      </dgm:t>
    </dgm:pt>
    <dgm:pt modelId="{1F1FB9FE-813B-409C-815D-E42A12AE4902}">
      <dgm:prSet/>
      <dgm:spPr/>
      <dgm:t>
        <a:bodyPr/>
        <a:lstStyle/>
        <a:p>
          <a:pPr>
            <a:lnSpc>
              <a:spcPct val="100000"/>
            </a:lnSpc>
          </a:pPr>
          <a:r>
            <a:rPr lang="en-US"/>
            <a:t>All ceremonies/events are made as video-conference</a:t>
          </a:r>
        </a:p>
      </dgm:t>
    </dgm:pt>
    <dgm:pt modelId="{1CAA23F2-F437-47CD-BFB0-949334B8F3EF}" type="parTrans" cxnId="{C1D266D2-0943-4480-B1A6-11E36DF72F24}">
      <dgm:prSet/>
      <dgm:spPr/>
      <dgm:t>
        <a:bodyPr/>
        <a:lstStyle/>
        <a:p>
          <a:endParaRPr lang="en-US"/>
        </a:p>
      </dgm:t>
    </dgm:pt>
    <dgm:pt modelId="{662305D8-EE8F-4609-875E-C05E5E1CE83D}" type="sibTrans" cxnId="{C1D266D2-0943-4480-B1A6-11E36DF72F24}">
      <dgm:prSet/>
      <dgm:spPr/>
      <dgm:t>
        <a:bodyPr/>
        <a:lstStyle/>
        <a:p>
          <a:endParaRPr lang="en-US"/>
        </a:p>
      </dgm:t>
    </dgm:pt>
    <dgm:pt modelId="{5D20A500-1393-420B-98B8-A02BDF9BC193}" type="pres">
      <dgm:prSet presAssocID="{3C685EB1-D277-45F7-90B0-7453E4DB9CD6}" presName="root" presStyleCnt="0">
        <dgm:presLayoutVars>
          <dgm:dir/>
          <dgm:resizeHandles val="exact"/>
        </dgm:presLayoutVars>
      </dgm:prSet>
      <dgm:spPr/>
    </dgm:pt>
    <dgm:pt modelId="{ABF1E372-775F-4A92-8F84-BE875ED39207}" type="pres">
      <dgm:prSet presAssocID="{3C685EB1-D277-45F7-90B0-7453E4DB9CD6}" presName="container" presStyleCnt="0">
        <dgm:presLayoutVars>
          <dgm:dir/>
          <dgm:resizeHandles val="exact"/>
        </dgm:presLayoutVars>
      </dgm:prSet>
      <dgm:spPr/>
    </dgm:pt>
    <dgm:pt modelId="{1D5064B8-CB04-4226-B005-AF0D1B2613D2}" type="pres">
      <dgm:prSet presAssocID="{F78B5A22-819D-49FC-B278-C52F47E26FF7}" presName="compNode" presStyleCnt="0"/>
      <dgm:spPr/>
    </dgm:pt>
    <dgm:pt modelId="{D682CA00-3DF1-4394-8B56-21F36BA1789F}" type="pres">
      <dgm:prSet presAssocID="{F78B5A22-819D-49FC-B278-C52F47E26FF7}" presName="iconBgRect" presStyleLbl="bgShp" presStyleIdx="0" presStyleCnt="4"/>
      <dgm:spPr/>
    </dgm:pt>
    <dgm:pt modelId="{269F61BC-67CB-460C-9809-9D9B6462BA4C}" type="pres">
      <dgm:prSet presAssocID="{F78B5A22-819D-49FC-B278-C52F47E26FF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hat Bubble"/>
        </a:ext>
      </dgm:extLst>
    </dgm:pt>
    <dgm:pt modelId="{5154FDEC-36A6-4521-849D-188CC3BE7E07}" type="pres">
      <dgm:prSet presAssocID="{F78B5A22-819D-49FC-B278-C52F47E26FF7}" presName="spaceRect" presStyleCnt="0"/>
      <dgm:spPr/>
    </dgm:pt>
    <dgm:pt modelId="{DF8BD79C-8DAB-401E-9547-55E6781DF0CA}" type="pres">
      <dgm:prSet presAssocID="{F78B5A22-819D-49FC-B278-C52F47E26FF7}" presName="textRect" presStyleLbl="revTx" presStyleIdx="0" presStyleCnt="4">
        <dgm:presLayoutVars>
          <dgm:chMax val="1"/>
          <dgm:chPref val="1"/>
        </dgm:presLayoutVars>
      </dgm:prSet>
      <dgm:spPr/>
    </dgm:pt>
    <dgm:pt modelId="{CB910D64-C07D-4EBD-8D1E-17B21101C325}" type="pres">
      <dgm:prSet presAssocID="{BD9B4ABC-319C-4611-AF23-A4F1C860B306}" presName="sibTrans" presStyleLbl="sibTrans2D1" presStyleIdx="0" presStyleCnt="0"/>
      <dgm:spPr/>
    </dgm:pt>
    <dgm:pt modelId="{536BC7A8-BA21-4223-86EE-7C2247DE21ED}" type="pres">
      <dgm:prSet presAssocID="{96008515-451E-4B3D-B0C6-2564DB5DE7B3}" presName="compNode" presStyleCnt="0"/>
      <dgm:spPr/>
    </dgm:pt>
    <dgm:pt modelId="{8BCE2207-AC81-4145-A083-27841C4AA4B3}" type="pres">
      <dgm:prSet presAssocID="{96008515-451E-4B3D-B0C6-2564DB5DE7B3}" presName="iconBgRect" presStyleLbl="bgShp" presStyleIdx="1" presStyleCnt="4"/>
      <dgm:spPr/>
    </dgm:pt>
    <dgm:pt modelId="{8BC9D7D9-FC26-4E93-9541-05C219C66E0D}" type="pres">
      <dgm:prSet presAssocID="{96008515-451E-4B3D-B0C6-2564DB5DE7B3}"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ranching Diagram"/>
        </a:ext>
      </dgm:extLst>
    </dgm:pt>
    <dgm:pt modelId="{A8C75D09-BCFE-489B-9681-1A5A2D5A079B}" type="pres">
      <dgm:prSet presAssocID="{96008515-451E-4B3D-B0C6-2564DB5DE7B3}" presName="spaceRect" presStyleCnt="0"/>
      <dgm:spPr/>
    </dgm:pt>
    <dgm:pt modelId="{883CA220-6E3D-4950-AD27-ADAD8920EDD0}" type="pres">
      <dgm:prSet presAssocID="{96008515-451E-4B3D-B0C6-2564DB5DE7B3}" presName="textRect" presStyleLbl="revTx" presStyleIdx="1" presStyleCnt="4">
        <dgm:presLayoutVars>
          <dgm:chMax val="1"/>
          <dgm:chPref val="1"/>
        </dgm:presLayoutVars>
      </dgm:prSet>
      <dgm:spPr/>
    </dgm:pt>
    <dgm:pt modelId="{4F3032E9-73E5-4331-88FD-9A4FB70CBC1F}" type="pres">
      <dgm:prSet presAssocID="{CA55B5B1-94F2-4A24-B6B7-F7EE52EBD581}" presName="sibTrans" presStyleLbl="sibTrans2D1" presStyleIdx="0" presStyleCnt="0"/>
      <dgm:spPr/>
    </dgm:pt>
    <dgm:pt modelId="{9006E384-84D9-4B56-922D-0D3E72611BA5}" type="pres">
      <dgm:prSet presAssocID="{1CA89578-DCB4-4670-8A07-C8137B42D22D}" presName="compNode" presStyleCnt="0"/>
      <dgm:spPr/>
    </dgm:pt>
    <dgm:pt modelId="{305C70FB-AACB-4157-AAB5-1816055B3702}" type="pres">
      <dgm:prSet presAssocID="{1CA89578-DCB4-4670-8A07-C8137B42D22D}" presName="iconBgRect" presStyleLbl="bgShp" presStyleIdx="2" presStyleCnt="4"/>
      <dgm:spPr/>
    </dgm:pt>
    <dgm:pt modelId="{F8641DA8-2579-42CD-83B8-0C23077C19FA}" type="pres">
      <dgm:prSet presAssocID="{1CA89578-DCB4-4670-8A07-C8137B42D22D}"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Meeting"/>
        </a:ext>
      </dgm:extLst>
    </dgm:pt>
    <dgm:pt modelId="{E8C9B337-C783-4B4F-A88C-E2BAC2D70AA4}" type="pres">
      <dgm:prSet presAssocID="{1CA89578-DCB4-4670-8A07-C8137B42D22D}" presName="spaceRect" presStyleCnt="0"/>
      <dgm:spPr/>
    </dgm:pt>
    <dgm:pt modelId="{6CDDE588-9B21-4CA5-8F51-19308DDC2272}" type="pres">
      <dgm:prSet presAssocID="{1CA89578-DCB4-4670-8A07-C8137B42D22D}" presName="textRect" presStyleLbl="revTx" presStyleIdx="2" presStyleCnt="4">
        <dgm:presLayoutVars>
          <dgm:chMax val="1"/>
          <dgm:chPref val="1"/>
        </dgm:presLayoutVars>
      </dgm:prSet>
      <dgm:spPr/>
    </dgm:pt>
    <dgm:pt modelId="{E625DB6D-7823-4AFB-B689-DA4F836CD80C}" type="pres">
      <dgm:prSet presAssocID="{FEDCDD74-4286-4607-94CA-D0A16BAD2C37}" presName="sibTrans" presStyleLbl="sibTrans2D1" presStyleIdx="0" presStyleCnt="0"/>
      <dgm:spPr/>
    </dgm:pt>
    <dgm:pt modelId="{B64F4484-353D-4E02-AA82-8366F383666A}" type="pres">
      <dgm:prSet presAssocID="{1F1FB9FE-813B-409C-815D-E42A12AE4902}" presName="compNode" presStyleCnt="0"/>
      <dgm:spPr/>
    </dgm:pt>
    <dgm:pt modelId="{4625B6DF-CA50-4AE3-B2BD-D06F79A53D52}" type="pres">
      <dgm:prSet presAssocID="{1F1FB9FE-813B-409C-815D-E42A12AE4902}" presName="iconBgRect" presStyleLbl="bgShp" presStyleIdx="3" presStyleCnt="4"/>
      <dgm:spPr/>
    </dgm:pt>
    <dgm:pt modelId="{437B6137-90D1-4DC7-BAEE-F0AB39705B3F}" type="pres">
      <dgm:prSet presAssocID="{1F1FB9FE-813B-409C-815D-E42A12AE4902}"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Theatre"/>
        </a:ext>
      </dgm:extLst>
    </dgm:pt>
    <dgm:pt modelId="{F9AB6818-7B25-4912-B425-5246825BED5C}" type="pres">
      <dgm:prSet presAssocID="{1F1FB9FE-813B-409C-815D-E42A12AE4902}" presName="spaceRect" presStyleCnt="0"/>
      <dgm:spPr/>
    </dgm:pt>
    <dgm:pt modelId="{2A3EA42D-A028-4878-B627-7FAF2A2DB79E}" type="pres">
      <dgm:prSet presAssocID="{1F1FB9FE-813B-409C-815D-E42A12AE4902}" presName="textRect" presStyleLbl="revTx" presStyleIdx="3" presStyleCnt="4">
        <dgm:presLayoutVars>
          <dgm:chMax val="1"/>
          <dgm:chPref val="1"/>
        </dgm:presLayoutVars>
      </dgm:prSet>
      <dgm:spPr/>
    </dgm:pt>
  </dgm:ptLst>
  <dgm:cxnLst>
    <dgm:cxn modelId="{EDF44613-7A13-4664-9E85-5F8EF6B7081A}" srcId="{3C685EB1-D277-45F7-90B0-7453E4DB9CD6}" destId="{F78B5A22-819D-49FC-B278-C52F47E26FF7}" srcOrd="0" destOrd="0" parTransId="{ABF5EF04-6BB8-47F5-BF92-13E00692E144}" sibTransId="{BD9B4ABC-319C-4611-AF23-A4F1C860B306}"/>
    <dgm:cxn modelId="{B1C3CA19-35F9-4BD5-A3C7-13920A715D2F}" type="presOf" srcId="{FEDCDD74-4286-4607-94CA-D0A16BAD2C37}" destId="{E625DB6D-7823-4AFB-B689-DA4F836CD80C}" srcOrd="0" destOrd="0" presId="urn:microsoft.com/office/officeart/2018/2/layout/IconCircleList"/>
    <dgm:cxn modelId="{D9BA7523-3953-45D2-B39A-73D2A63A894E}" type="presOf" srcId="{1CA89578-DCB4-4670-8A07-C8137B42D22D}" destId="{6CDDE588-9B21-4CA5-8F51-19308DDC2272}" srcOrd="0" destOrd="0" presId="urn:microsoft.com/office/officeart/2018/2/layout/IconCircleList"/>
    <dgm:cxn modelId="{B8C5AC2B-93DE-483C-9F27-CD5D9CE3FDAA}" srcId="{3C685EB1-D277-45F7-90B0-7453E4DB9CD6}" destId="{96008515-451E-4B3D-B0C6-2564DB5DE7B3}" srcOrd="1" destOrd="0" parTransId="{694CBF4E-A586-4D12-BE33-5BC3A799D936}" sibTransId="{CA55B5B1-94F2-4A24-B6B7-F7EE52EBD581}"/>
    <dgm:cxn modelId="{FC023946-1A6B-428D-A3B6-B1A44D49EB61}" type="presOf" srcId="{BD9B4ABC-319C-4611-AF23-A4F1C860B306}" destId="{CB910D64-C07D-4EBD-8D1E-17B21101C325}" srcOrd="0" destOrd="0" presId="urn:microsoft.com/office/officeart/2018/2/layout/IconCircleList"/>
    <dgm:cxn modelId="{E75B2768-7BBB-4272-B1C5-47A5871E2652}" type="presOf" srcId="{CA55B5B1-94F2-4A24-B6B7-F7EE52EBD581}" destId="{4F3032E9-73E5-4331-88FD-9A4FB70CBC1F}" srcOrd="0" destOrd="0" presId="urn:microsoft.com/office/officeart/2018/2/layout/IconCircleList"/>
    <dgm:cxn modelId="{1204C68A-3947-40F5-986F-DE9A52592B42}" type="presOf" srcId="{F78B5A22-819D-49FC-B278-C52F47E26FF7}" destId="{DF8BD79C-8DAB-401E-9547-55E6781DF0CA}" srcOrd="0" destOrd="0" presId="urn:microsoft.com/office/officeart/2018/2/layout/IconCircleList"/>
    <dgm:cxn modelId="{6014F89B-8F7A-493A-BD34-9718933678F1}" type="presOf" srcId="{96008515-451E-4B3D-B0C6-2564DB5DE7B3}" destId="{883CA220-6E3D-4950-AD27-ADAD8920EDD0}" srcOrd="0" destOrd="0" presId="urn:microsoft.com/office/officeart/2018/2/layout/IconCircleList"/>
    <dgm:cxn modelId="{E13A9FB1-984B-4A10-A2B0-F7D72098200C}" srcId="{3C685EB1-D277-45F7-90B0-7453E4DB9CD6}" destId="{1CA89578-DCB4-4670-8A07-C8137B42D22D}" srcOrd="2" destOrd="0" parTransId="{C11AC7AD-2969-4558-B6BE-B04924531098}" sibTransId="{FEDCDD74-4286-4607-94CA-D0A16BAD2C37}"/>
    <dgm:cxn modelId="{B1D277BC-9AF2-4B05-B31B-DF5C4864DABD}" type="presOf" srcId="{1F1FB9FE-813B-409C-815D-E42A12AE4902}" destId="{2A3EA42D-A028-4878-B627-7FAF2A2DB79E}" srcOrd="0" destOrd="0" presId="urn:microsoft.com/office/officeart/2018/2/layout/IconCircleList"/>
    <dgm:cxn modelId="{C1D266D2-0943-4480-B1A6-11E36DF72F24}" srcId="{3C685EB1-D277-45F7-90B0-7453E4DB9CD6}" destId="{1F1FB9FE-813B-409C-815D-E42A12AE4902}" srcOrd="3" destOrd="0" parTransId="{1CAA23F2-F437-47CD-BFB0-949334B8F3EF}" sibTransId="{662305D8-EE8F-4609-875E-C05E5E1CE83D}"/>
    <dgm:cxn modelId="{EC6DC4D3-E286-4601-9F93-0C9C4C5B8A7F}" type="presOf" srcId="{3C685EB1-D277-45F7-90B0-7453E4DB9CD6}" destId="{5D20A500-1393-420B-98B8-A02BDF9BC193}" srcOrd="0" destOrd="0" presId="urn:microsoft.com/office/officeart/2018/2/layout/IconCircleList"/>
    <dgm:cxn modelId="{3AB162A8-C3F9-4990-B158-5D79B2DF5E72}" type="presParOf" srcId="{5D20A500-1393-420B-98B8-A02BDF9BC193}" destId="{ABF1E372-775F-4A92-8F84-BE875ED39207}" srcOrd="0" destOrd="0" presId="urn:microsoft.com/office/officeart/2018/2/layout/IconCircleList"/>
    <dgm:cxn modelId="{21F84F21-8DBC-48FD-A2DB-06B8D1D7F975}" type="presParOf" srcId="{ABF1E372-775F-4A92-8F84-BE875ED39207}" destId="{1D5064B8-CB04-4226-B005-AF0D1B2613D2}" srcOrd="0" destOrd="0" presId="urn:microsoft.com/office/officeart/2018/2/layout/IconCircleList"/>
    <dgm:cxn modelId="{51E7529B-1A27-4714-9A81-01EAC825E71D}" type="presParOf" srcId="{1D5064B8-CB04-4226-B005-AF0D1B2613D2}" destId="{D682CA00-3DF1-4394-8B56-21F36BA1789F}" srcOrd="0" destOrd="0" presId="urn:microsoft.com/office/officeart/2018/2/layout/IconCircleList"/>
    <dgm:cxn modelId="{2F87DCC6-EB1E-4865-AAA4-F325172DFB57}" type="presParOf" srcId="{1D5064B8-CB04-4226-B005-AF0D1B2613D2}" destId="{269F61BC-67CB-460C-9809-9D9B6462BA4C}" srcOrd="1" destOrd="0" presId="urn:microsoft.com/office/officeart/2018/2/layout/IconCircleList"/>
    <dgm:cxn modelId="{833510E8-2D99-4906-957F-EA9D15EA45B6}" type="presParOf" srcId="{1D5064B8-CB04-4226-B005-AF0D1B2613D2}" destId="{5154FDEC-36A6-4521-849D-188CC3BE7E07}" srcOrd="2" destOrd="0" presId="urn:microsoft.com/office/officeart/2018/2/layout/IconCircleList"/>
    <dgm:cxn modelId="{B6E27BBE-A999-4FA3-A7FB-9244C770A198}" type="presParOf" srcId="{1D5064B8-CB04-4226-B005-AF0D1B2613D2}" destId="{DF8BD79C-8DAB-401E-9547-55E6781DF0CA}" srcOrd="3" destOrd="0" presId="urn:microsoft.com/office/officeart/2018/2/layout/IconCircleList"/>
    <dgm:cxn modelId="{0BCF2D0B-099C-4AFE-B118-AA5F0EC77E38}" type="presParOf" srcId="{ABF1E372-775F-4A92-8F84-BE875ED39207}" destId="{CB910D64-C07D-4EBD-8D1E-17B21101C325}" srcOrd="1" destOrd="0" presId="urn:microsoft.com/office/officeart/2018/2/layout/IconCircleList"/>
    <dgm:cxn modelId="{6FCCF20B-E2D5-4039-B0E4-9AB600820779}" type="presParOf" srcId="{ABF1E372-775F-4A92-8F84-BE875ED39207}" destId="{536BC7A8-BA21-4223-86EE-7C2247DE21ED}" srcOrd="2" destOrd="0" presId="urn:microsoft.com/office/officeart/2018/2/layout/IconCircleList"/>
    <dgm:cxn modelId="{40D1A0CD-D7BE-4D62-9B00-273A888CAE41}" type="presParOf" srcId="{536BC7A8-BA21-4223-86EE-7C2247DE21ED}" destId="{8BCE2207-AC81-4145-A083-27841C4AA4B3}" srcOrd="0" destOrd="0" presId="urn:microsoft.com/office/officeart/2018/2/layout/IconCircleList"/>
    <dgm:cxn modelId="{43E4E00C-A215-43EF-9CD6-A64AB3CFA9DA}" type="presParOf" srcId="{536BC7A8-BA21-4223-86EE-7C2247DE21ED}" destId="{8BC9D7D9-FC26-4E93-9541-05C219C66E0D}" srcOrd="1" destOrd="0" presId="urn:microsoft.com/office/officeart/2018/2/layout/IconCircleList"/>
    <dgm:cxn modelId="{F5E45E09-4E11-4F7C-A581-FBACA87E4BAC}" type="presParOf" srcId="{536BC7A8-BA21-4223-86EE-7C2247DE21ED}" destId="{A8C75D09-BCFE-489B-9681-1A5A2D5A079B}" srcOrd="2" destOrd="0" presId="urn:microsoft.com/office/officeart/2018/2/layout/IconCircleList"/>
    <dgm:cxn modelId="{AD854A74-962D-4902-8AE7-B67D546C28F3}" type="presParOf" srcId="{536BC7A8-BA21-4223-86EE-7C2247DE21ED}" destId="{883CA220-6E3D-4950-AD27-ADAD8920EDD0}" srcOrd="3" destOrd="0" presId="urn:microsoft.com/office/officeart/2018/2/layout/IconCircleList"/>
    <dgm:cxn modelId="{47A8605C-A022-41A8-974B-B5DB1990017E}" type="presParOf" srcId="{ABF1E372-775F-4A92-8F84-BE875ED39207}" destId="{4F3032E9-73E5-4331-88FD-9A4FB70CBC1F}" srcOrd="3" destOrd="0" presId="urn:microsoft.com/office/officeart/2018/2/layout/IconCircleList"/>
    <dgm:cxn modelId="{C046847D-F761-42D6-8992-250876824166}" type="presParOf" srcId="{ABF1E372-775F-4A92-8F84-BE875ED39207}" destId="{9006E384-84D9-4B56-922D-0D3E72611BA5}" srcOrd="4" destOrd="0" presId="urn:microsoft.com/office/officeart/2018/2/layout/IconCircleList"/>
    <dgm:cxn modelId="{7B951BDB-6FAF-4E5B-A2DB-D212B9E8BEC4}" type="presParOf" srcId="{9006E384-84D9-4B56-922D-0D3E72611BA5}" destId="{305C70FB-AACB-4157-AAB5-1816055B3702}" srcOrd="0" destOrd="0" presId="urn:microsoft.com/office/officeart/2018/2/layout/IconCircleList"/>
    <dgm:cxn modelId="{A4DC9044-AC45-4948-B463-C9507C85CAA5}" type="presParOf" srcId="{9006E384-84D9-4B56-922D-0D3E72611BA5}" destId="{F8641DA8-2579-42CD-83B8-0C23077C19FA}" srcOrd="1" destOrd="0" presId="urn:microsoft.com/office/officeart/2018/2/layout/IconCircleList"/>
    <dgm:cxn modelId="{246C0490-F243-43B6-B565-A2542BA7D28D}" type="presParOf" srcId="{9006E384-84D9-4B56-922D-0D3E72611BA5}" destId="{E8C9B337-C783-4B4F-A88C-E2BAC2D70AA4}" srcOrd="2" destOrd="0" presId="urn:microsoft.com/office/officeart/2018/2/layout/IconCircleList"/>
    <dgm:cxn modelId="{F2C43028-F026-4FA5-BE2F-7AE74FFF7B20}" type="presParOf" srcId="{9006E384-84D9-4B56-922D-0D3E72611BA5}" destId="{6CDDE588-9B21-4CA5-8F51-19308DDC2272}" srcOrd="3" destOrd="0" presId="urn:microsoft.com/office/officeart/2018/2/layout/IconCircleList"/>
    <dgm:cxn modelId="{F5233574-52EA-4FA5-BB9C-4736D09A5BFB}" type="presParOf" srcId="{ABF1E372-775F-4A92-8F84-BE875ED39207}" destId="{E625DB6D-7823-4AFB-B689-DA4F836CD80C}" srcOrd="5" destOrd="0" presId="urn:microsoft.com/office/officeart/2018/2/layout/IconCircleList"/>
    <dgm:cxn modelId="{34B040D7-DEE8-46A0-BB9A-0A0F76C42D2B}" type="presParOf" srcId="{ABF1E372-775F-4A92-8F84-BE875ED39207}" destId="{B64F4484-353D-4E02-AA82-8366F383666A}" srcOrd="6" destOrd="0" presId="urn:microsoft.com/office/officeart/2018/2/layout/IconCircleList"/>
    <dgm:cxn modelId="{4F8C286A-B19A-42F9-9983-C4601A43EF1C}" type="presParOf" srcId="{B64F4484-353D-4E02-AA82-8366F383666A}" destId="{4625B6DF-CA50-4AE3-B2BD-D06F79A53D52}" srcOrd="0" destOrd="0" presId="urn:microsoft.com/office/officeart/2018/2/layout/IconCircleList"/>
    <dgm:cxn modelId="{CFC81283-A117-44C4-863C-C6C42E5867E8}" type="presParOf" srcId="{B64F4484-353D-4E02-AA82-8366F383666A}" destId="{437B6137-90D1-4DC7-BAEE-F0AB39705B3F}" srcOrd="1" destOrd="0" presId="urn:microsoft.com/office/officeart/2018/2/layout/IconCircleList"/>
    <dgm:cxn modelId="{7B6EBF6E-2824-4B8C-9100-CB065362DFCA}" type="presParOf" srcId="{B64F4484-353D-4E02-AA82-8366F383666A}" destId="{F9AB6818-7B25-4912-B425-5246825BED5C}" srcOrd="2" destOrd="0" presId="urn:microsoft.com/office/officeart/2018/2/layout/IconCircleList"/>
    <dgm:cxn modelId="{B196A6F7-30B7-4111-8FA5-1116C5B5E7C9}" type="presParOf" srcId="{B64F4484-353D-4E02-AA82-8366F383666A}" destId="{2A3EA42D-A028-4878-B627-7FAF2A2DB79E}"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379EAC67-5F86-024B-8B91-D1F76CA12326}"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45057114-2F65-F444-8769-80F88BA7D1A4}">
      <dgm:prSet phldrT="[Text]"/>
      <dgm:spPr/>
      <dgm:t>
        <a:bodyPr/>
        <a:lstStyle/>
        <a:p>
          <a:r>
            <a:rPr lang="en-US" dirty="0"/>
            <a:t>Keep It Simple, don’t apply rigid process and focus on results</a:t>
          </a:r>
        </a:p>
      </dgm:t>
    </dgm:pt>
    <dgm:pt modelId="{87D982BA-2A6F-BA46-8FA5-CB295CD41879}" type="parTrans" cxnId="{362DAF85-850D-2348-882E-B3CD9CB197C5}">
      <dgm:prSet/>
      <dgm:spPr/>
      <dgm:t>
        <a:bodyPr/>
        <a:lstStyle/>
        <a:p>
          <a:endParaRPr lang="en-US"/>
        </a:p>
      </dgm:t>
    </dgm:pt>
    <dgm:pt modelId="{65D373F5-F002-974A-9057-CFB0D1CFA885}" type="sibTrans" cxnId="{362DAF85-850D-2348-882E-B3CD9CB197C5}">
      <dgm:prSet/>
      <dgm:spPr/>
      <dgm:t>
        <a:bodyPr/>
        <a:lstStyle/>
        <a:p>
          <a:endParaRPr lang="en-US"/>
        </a:p>
      </dgm:t>
    </dgm:pt>
    <dgm:pt modelId="{FC9FD32C-F4AE-A44C-B2F0-6DAF0A4A2C3D}">
      <dgm:prSet/>
      <dgm:spPr/>
      <dgm:t>
        <a:bodyPr/>
        <a:lstStyle/>
        <a:p>
          <a:pPr rtl="0"/>
          <a:r>
            <a:rPr lang="en-US"/>
            <a:t>Aim for dedicated teams (fully assigned to the project)</a:t>
          </a:r>
          <a:endParaRPr lang="en-US" dirty="0"/>
        </a:p>
      </dgm:t>
    </dgm:pt>
    <dgm:pt modelId="{8BB7461C-37F0-4E43-813D-80A2D99E9E52}" type="parTrans" cxnId="{5F741458-944C-3440-9DC7-4CD43616EC41}">
      <dgm:prSet/>
      <dgm:spPr/>
      <dgm:t>
        <a:bodyPr/>
        <a:lstStyle/>
        <a:p>
          <a:endParaRPr lang="en-US"/>
        </a:p>
      </dgm:t>
    </dgm:pt>
    <dgm:pt modelId="{D6A025C6-7B54-B14F-8149-101C801C8B2F}" type="sibTrans" cxnId="{5F741458-944C-3440-9DC7-4CD43616EC41}">
      <dgm:prSet/>
      <dgm:spPr/>
      <dgm:t>
        <a:bodyPr/>
        <a:lstStyle/>
        <a:p>
          <a:endParaRPr lang="en-US"/>
        </a:p>
      </dgm:t>
    </dgm:pt>
    <dgm:pt modelId="{442FC589-2A8E-A144-B892-6CEAD71A52B2}">
      <dgm:prSet/>
      <dgm:spPr/>
      <dgm:t>
        <a:bodyPr/>
        <a:lstStyle/>
        <a:p>
          <a:pPr rtl="0"/>
          <a:r>
            <a:rPr lang="en-US"/>
            <a:t>Bring in complimentary and multi-functional skills</a:t>
          </a:r>
          <a:endParaRPr lang="en-US" dirty="0"/>
        </a:p>
      </dgm:t>
    </dgm:pt>
    <dgm:pt modelId="{7B68DFA1-79F4-9047-8A76-6A70867021BC}" type="parTrans" cxnId="{91606300-B609-C248-8508-53D4AB4A45BE}">
      <dgm:prSet/>
      <dgm:spPr/>
      <dgm:t>
        <a:bodyPr/>
        <a:lstStyle/>
        <a:p>
          <a:endParaRPr lang="en-US"/>
        </a:p>
      </dgm:t>
    </dgm:pt>
    <dgm:pt modelId="{51007201-3EE9-DD41-A3F6-0FEF7CEC4B7E}" type="sibTrans" cxnId="{91606300-B609-C248-8508-53D4AB4A45BE}">
      <dgm:prSet/>
      <dgm:spPr/>
      <dgm:t>
        <a:bodyPr/>
        <a:lstStyle/>
        <a:p>
          <a:endParaRPr lang="en-US"/>
        </a:p>
      </dgm:t>
    </dgm:pt>
    <dgm:pt modelId="{A4563886-B506-9942-9B61-7CD873552926}">
      <dgm:prSet/>
      <dgm:spPr/>
      <dgm:t>
        <a:bodyPr/>
        <a:lstStyle/>
        <a:p>
          <a:pPr rtl="0"/>
          <a:r>
            <a:rPr lang="en-US"/>
            <a:t>Let the team do the planning</a:t>
          </a:r>
          <a:endParaRPr lang="en-US" dirty="0"/>
        </a:p>
      </dgm:t>
    </dgm:pt>
    <dgm:pt modelId="{F1D9558D-4E61-A846-BE16-BBFADEF71818}" type="parTrans" cxnId="{5B2B5139-3D9D-8C40-97E2-42CBAA6ACB47}">
      <dgm:prSet/>
      <dgm:spPr/>
      <dgm:t>
        <a:bodyPr/>
        <a:lstStyle/>
        <a:p>
          <a:endParaRPr lang="en-US"/>
        </a:p>
      </dgm:t>
    </dgm:pt>
    <dgm:pt modelId="{9896C398-88EC-2148-8C68-0D6B337A3456}" type="sibTrans" cxnId="{5B2B5139-3D9D-8C40-97E2-42CBAA6ACB47}">
      <dgm:prSet/>
      <dgm:spPr/>
      <dgm:t>
        <a:bodyPr/>
        <a:lstStyle/>
        <a:p>
          <a:endParaRPr lang="en-US"/>
        </a:p>
      </dgm:t>
    </dgm:pt>
    <dgm:pt modelId="{B1090014-E392-BA4F-8483-D38DB2DA70EE}">
      <dgm:prSet/>
      <dgm:spPr/>
      <dgm:t>
        <a:bodyPr/>
        <a:lstStyle/>
        <a:p>
          <a:pPr rtl="0"/>
          <a:r>
            <a:rPr lang="en-US"/>
            <a:t>Emphasize Collaboration</a:t>
          </a:r>
          <a:endParaRPr lang="en-US" dirty="0"/>
        </a:p>
      </dgm:t>
    </dgm:pt>
    <dgm:pt modelId="{2C68E166-4785-2C46-A115-B606243BDB14}" type="parTrans" cxnId="{822717AC-366B-C444-9662-82233A895241}">
      <dgm:prSet/>
      <dgm:spPr/>
      <dgm:t>
        <a:bodyPr/>
        <a:lstStyle/>
        <a:p>
          <a:endParaRPr lang="en-US"/>
        </a:p>
      </dgm:t>
    </dgm:pt>
    <dgm:pt modelId="{CD8B79B6-1340-7B42-BF00-13A75965DB0C}" type="sibTrans" cxnId="{822717AC-366B-C444-9662-82233A895241}">
      <dgm:prSet/>
      <dgm:spPr/>
      <dgm:t>
        <a:bodyPr/>
        <a:lstStyle/>
        <a:p>
          <a:endParaRPr lang="en-US"/>
        </a:p>
      </dgm:t>
    </dgm:pt>
    <dgm:pt modelId="{230A81D0-A70A-BC47-8946-346F24DCAC12}">
      <dgm:prSet/>
      <dgm:spPr/>
      <dgm:t>
        <a:bodyPr/>
        <a:lstStyle/>
        <a:p>
          <a:pPr rtl="0"/>
          <a:r>
            <a:rPr lang="en-US"/>
            <a:t>Don’t focus on roles, pick skills and capabilities instead</a:t>
          </a:r>
          <a:endParaRPr lang="en-US" dirty="0"/>
        </a:p>
      </dgm:t>
    </dgm:pt>
    <dgm:pt modelId="{555F5445-059D-CC4A-AC3C-2E02D6FD1BE8}" type="parTrans" cxnId="{2B5B177F-960E-1640-A697-F5D76FD64D3E}">
      <dgm:prSet/>
      <dgm:spPr/>
      <dgm:t>
        <a:bodyPr/>
        <a:lstStyle/>
        <a:p>
          <a:endParaRPr lang="en-US"/>
        </a:p>
      </dgm:t>
    </dgm:pt>
    <dgm:pt modelId="{C72863B1-57F5-4441-9F63-D292DD3E3D01}" type="sibTrans" cxnId="{2B5B177F-960E-1640-A697-F5D76FD64D3E}">
      <dgm:prSet/>
      <dgm:spPr/>
      <dgm:t>
        <a:bodyPr/>
        <a:lstStyle/>
        <a:p>
          <a:endParaRPr lang="en-US"/>
        </a:p>
      </dgm:t>
    </dgm:pt>
    <dgm:pt modelId="{28BCF03C-07D9-F149-A104-88AA5C34EDD1}" type="pres">
      <dgm:prSet presAssocID="{379EAC67-5F86-024B-8B91-D1F76CA12326}" presName="linear" presStyleCnt="0">
        <dgm:presLayoutVars>
          <dgm:animLvl val="lvl"/>
          <dgm:resizeHandles val="exact"/>
        </dgm:presLayoutVars>
      </dgm:prSet>
      <dgm:spPr/>
    </dgm:pt>
    <dgm:pt modelId="{1319989C-EF7A-7646-9CC5-DB368BEB6379}" type="pres">
      <dgm:prSet presAssocID="{45057114-2F65-F444-8769-80F88BA7D1A4}" presName="parentText" presStyleLbl="node1" presStyleIdx="0" presStyleCnt="6">
        <dgm:presLayoutVars>
          <dgm:chMax val="0"/>
          <dgm:bulletEnabled val="1"/>
        </dgm:presLayoutVars>
      </dgm:prSet>
      <dgm:spPr/>
    </dgm:pt>
    <dgm:pt modelId="{0EC05F48-AA6D-3548-88DD-09121CCD4E84}" type="pres">
      <dgm:prSet presAssocID="{65D373F5-F002-974A-9057-CFB0D1CFA885}" presName="spacer" presStyleCnt="0"/>
      <dgm:spPr/>
    </dgm:pt>
    <dgm:pt modelId="{593BD7E6-7472-1B45-A92A-3DB35437BC34}" type="pres">
      <dgm:prSet presAssocID="{FC9FD32C-F4AE-A44C-B2F0-6DAF0A4A2C3D}" presName="parentText" presStyleLbl="node1" presStyleIdx="1" presStyleCnt="6">
        <dgm:presLayoutVars>
          <dgm:chMax val="0"/>
          <dgm:bulletEnabled val="1"/>
        </dgm:presLayoutVars>
      </dgm:prSet>
      <dgm:spPr/>
    </dgm:pt>
    <dgm:pt modelId="{B6146902-E416-4F4B-BB80-53FF92A32B6D}" type="pres">
      <dgm:prSet presAssocID="{D6A025C6-7B54-B14F-8149-101C801C8B2F}" presName="spacer" presStyleCnt="0"/>
      <dgm:spPr/>
    </dgm:pt>
    <dgm:pt modelId="{C71E7880-A37C-1A4B-908B-47B78588D124}" type="pres">
      <dgm:prSet presAssocID="{442FC589-2A8E-A144-B892-6CEAD71A52B2}" presName="parentText" presStyleLbl="node1" presStyleIdx="2" presStyleCnt="6">
        <dgm:presLayoutVars>
          <dgm:chMax val="0"/>
          <dgm:bulletEnabled val="1"/>
        </dgm:presLayoutVars>
      </dgm:prSet>
      <dgm:spPr/>
    </dgm:pt>
    <dgm:pt modelId="{DC4856A7-26E4-B444-B852-6546998B98D8}" type="pres">
      <dgm:prSet presAssocID="{51007201-3EE9-DD41-A3F6-0FEF7CEC4B7E}" presName="spacer" presStyleCnt="0"/>
      <dgm:spPr/>
    </dgm:pt>
    <dgm:pt modelId="{D7709BBD-B610-184D-BD32-519064DF0D08}" type="pres">
      <dgm:prSet presAssocID="{A4563886-B506-9942-9B61-7CD873552926}" presName="parentText" presStyleLbl="node1" presStyleIdx="3" presStyleCnt="6">
        <dgm:presLayoutVars>
          <dgm:chMax val="0"/>
          <dgm:bulletEnabled val="1"/>
        </dgm:presLayoutVars>
      </dgm:prSet>
      <dgm:spPr/>
    </dgm:pt>
    <dgm:pt modelId="{0AF934A9-4507-6940-8F39-75CCFD83305A}" type="pres">
      <dgm:prSet presAssocID="{9896C398-88EC-2148-8C68-0D6B337A3456}" presName="spacer" presStyleCnt="0"/>
      <dgm:spPr/>
    </dgm:pt>
    <dgm:pt modelId="{BED86AC9-8CF9-1541-9FDA-0454E7DDA83D}" type="pres">
      <dgm:prSet presAssocID="{B1090014-E392-BA4F-8483-D38DB2DA70EE}" presName="parentText" presStyleLbl="node1" presStyleIdx="4" presStyleCnt="6">
        <dgm:presLayoutVars>
          <dgm:chMax val="0"/>
          <dgm:bulletEnabled val="1"/>
        </dgm:presLayoutVars>
      </dgm:prSet>
      <dgm:spPr/>
    </dgm:pt>
    <dgm:pt modelId="{BA913ECC-A06C-E54A-B602-F9DFE1F3AFD4}" type="pres">
      <dgm:prSet presAssocID="{CD8B79B6-1340-7B42-BF00-13A75965DB0C}" presName="spacer" presStyleCnt="0"/>
      <dgm:spPr/>
    </dgm:pt>
    <dgm:pt modelId="{BA637528-F216-9D4B-B04F-A9D15E3D5184}" type="pres">
      <dgm:prSet presAssocID="{230A81D0-A70A-BC47-8946-346F24DCAC12}" presName="parentText" presStyleLbl="node1" presStyleIdx="5" presStyleCnt="6">
        <dgm:presLayoutVars>
          <dgm:chMax val="0"/>
          <dgm:bulletEnabled val="1"/>
        </dgm:presLayoutVars>
      </dgm:prSet>
      <dgm:spPr/>
    </dgm:pt>
  </dgm:ptLst>
  <dgm:cxnLst>
    <dgm:cxn modelId="{91606300-B609-C248-8508-53D4AB4A45BE}" srcId="{379EAC67-5F86-024B-8B91-D1F76CA12326}" destId="{442FC589-2A8E-A144-B892-6CEAD71A52B2}" srcOrd="2" destOrd="0" parTransId="{7B68DFA1-79F4-9047-8A76-6A70867021BC}" sibTransId="{51007201-3EE9-DD41-A3F6-0FEF7CEC4B7E}"/>
    <dgm:cxn modelId="{5B2B5139-3D9D-8C40-97E2-42CBAA6ACB47}" srcId="{379EAC67-5F86-024B-8B91-D1F76CA12326}" destId="{A4563886-B506-9942-9B61-7CD873552926}" srcOrd="3" destOrd="0" parTransId="{F1D9558D-4E61-A846-BE16-BBFADEF71818}" sibTransId="{9896C398-88EC-2148-8C68-0D6B337A3456}"/>
    <dgm:cxn modelId="{5D25C647-DDE6-8843-AB1F-E53B36601DA4}" type="presOf" srcId="{45057114-2F65-F444-8769-80F88BA7D1A4}" destId="{1319989C-EF7A-7646-9CC5-DB368BEB6379}" srcOrd="0" destOrd="0" presId="urn:microsoft.com/office/officeart/2005/8/layout/vList2"/>
    <dgm:cxn modelId="{71B1806C-812A-3C44-9995-EF014536DC74}" type="presOf" srcId="{B1090014-E392-BA4F-8483-D38DB2DA70EE}" destId="{BED86AC9-8CF9-1541-9FDA-0454E7DDA83D}" srcOrd="0" destOrd="0" presId="urn:microsoft.com/office/officeart/2005/8/layout/vList2"/>
    <dgm:cxn modelId="{3991BA4F-901A-F448-B464-A28CEF57DA96}" type="presOf" srcId="{379EAC67-5F86-024B-8B91-D1F76CA12326}" destId="{28BCF03C-07D9-F149-A104-88AA5C34EDD1}" srcOrd="0" destOrd="0" presId="urn:microsoft.com/office/officeart/2005/8/layout/vList2"/>
    <dgm:cxn modelId="{0F963454-E4E4-954D-8439-F6887A56ACB4}" type="presOf" srcId="{FC9FD32C-F4AE-A44C-B2F0-6DAF0A4A2C3D}" destId="{593BD7E6-7472-1B45-A92A-3DB35437BC34}" srcOrd="0" destOrd="0" presId="urn:microsoft.com/office/officeart/2005/8/layout/vList2"/>
    <dgm:cxn modelId="{5F741458-944C-3440-9DC7-4CD43616EC41}" srcId="{379EAC67-5F86-024B-8B91-D1F76CA12326}" destId="{FC9FD32C-F4AE-A44C-B2F0-6DAF0A4A2C3D}" srcOrd="1" destOrd="0" parTransId="{8BB7461C-37F0-4E43-813D-80A2D99E9E52}" sibTransId="{D6A025C6-7B54-B14F-8149-101C801C8B2F}"/>
    <dgm:cxn modelId="{2344885A-47FC-3F49-8CE3-11B60F3DEFED}" type="presOf" srcId="{442FC589-2A8E-A144-B892-6CEAD71A52B2}" destId="{C71E7880-A37C-1A4B-908B-47B78588D124}" srcOrd="0" destOrd="0" presId="urn:microsoft.com/office/officeart/2005/8/layout/vList2"/>
    <dgm:cxn modelId="{2B5B177F-960E-1640-A697-F5D76FD64D3E}" srcId="{379EAC67-5F86-024B-8B91-D1F76CA12326}" destId="{230A81D0-A70A-BC47-8946-346F24DCAC12}" srcOrd="5" destOrd="0" parTransId="{555F5445-059D-CC4A-AC3C-2E02D6FD1BE8}" sibTransId="{C72863B1-57F5-4441-9F63-D292DD3E3D01}"/>
    <dgm:cxn modelId="{362DAF85-850D-2348-882E-B3CD9CB197C5}" srcId="{379EAC67-5F86-024B-8B91-D1F76CA12326}" destId="{45057114-2F65-F444-8769-80F88BA7D1A4}" srcOrd="0" destOrd="0" parTransId="{87D982BA-2A6F-BA46-8FA5-CB295CD41879}" sibTransId="{65D373F5-F002-974A-9057-CFB0D1CFA885}"/>
    <dgm:cxn modelId="{F83065A4-2935-8948-8398-FD4F163320B4}" type="presOf" srcId="{230A81D0-A70A-BC47-8946-346F24DCAC12}" destId="{BA637528-F216-9D4B-B04F-A9D15E3D5184}" srcOrd="0" destOrd="0" presId="urn:microsoft.com/office/officeart/2005/8/layout/vList2"/>
    <dgm:cxn modelId="{822717AC-366B-C444-9662-82233A895241}" srcId="{379EAC67-5F86-024B-8B91-D1F76CA12326}" destId="{B1090014-E392-BA4F-8483-D38DB2DA70EE}" srcOrd="4" destOrd="0" parTransId="{2C68E166-4785-2C46-A115-B606243BDB14}" sibTransId="{CD8B79B6-1340-7B42-BF00-13A75965DB0C}"/>
    <dgm:cxn modelId="{B5FF5DD2-8EBA-7C40-8C7B-357E12E57420}" type="presOf" srcId="{A4563886-B506-9942-9B61-7CD873552926}" destId="{D7709BBD-B610-184D-BD32-519064DF0D08}" srcOrd="0" destOrd="0" presId="urn:microsoft.com/office/officeart/2005/8/layout/vList2"/>
    <dgm:cxn modelId="{5B58513E-C23F-4B48-855E-8E57FBA28699}" type="presParOf" srcId="{28BCF03C-07D9-F149-A104-88AA5C34EDD1}" destId="{1319989C-EF7A-7646-9CC5-DB368BEB6379}" srcOrd="0" destOrd="0" presId="urn:microsoft.com/office/officeart/2005/8/layout/vList2"/>
    <dgm:cxn modelId="{CC4AE20F-00C1-2840-8A73-E1BEC141DDFA}" type="presParOf" srcId="{28BCF03C-07D9-F149-A104-88AA5C34EDD1}" destId="{0EC05F48-AA6D-3548-88DD-09121CCD4E84}" srcOrd="1" destOrd="0" presId="urn:microsoft.com/office/officeart/2005/8/layout/vList2"/>
    <dgm:cxn modelId="{8988ACD4-5254-6C44-914F-8770111160F4}" type="presParOf" srcId="{28BCF03C-07D9-F149-A104-88AA5C34EDD1}" destId="{593BD7E6-7472-1B45-A92A-3DB35437BC34}" srcOrd="2" destOrd="0" presId="urn:microsoft.com/office/officeart/2005/8/layout/vList2"/>
    <dgm:cxn modelId="{18A0B21E-E425-A644-B0E5-9354A03241B7}" type="presParOf" srcId="{28BCF03C-07D9-F149-A104-88AA5C34EDD1}" destId="{B6146902-E416-4F4B-BB80-53FF92A32B6D}" srcOrd="3" destOrd="0" presId="urn:microsoft.com/office/officeart/2005/8/layout/vList2"/>
    <dgm:cxn modelId="{3F030D55-1FB8-D841-AB2E-91CC68EBB74F}" type="presParOf" srcId="{28BCF03C-07D9-F149-A104-88AA5C34EDD1}" destId="{C71E7880-A37C-1A4B-908B-47B78588D124}" srcOrd="4" destOrd="0" presId="urn:microsoft.com/office/officeart/2005/8/layout/vList2"/>
    <dgm:cxn modelId="{2C72D0B9-F73C-D141-8CAC-6020BCC54DE1}" type="presParOf" srcId="{28BCF03C-07D9-F149-A104-88AA5C34EDD1}" destId="{DC4856A7-26E4-B444-B852-6546998B98D8}" srcOrd="5" destOrd="0" presId="urn:microsoft.com/office/officeart/2005/8/layout/vList2"/>
    <dgm:cxn modelId="{6E3521E4-2455-2545-A828-724397A0C15C}" type="presParOf" srcId="{28BCF03C-07D9-F149-A104-88AA5C34EDD1}" destId="{D7709BBD-B610-184D-BD32-519064DF0D08}" srcOrd="6" destOrd="0" presId="urn:microsoft.com/office/officeart/2005/8/layout/vList2"/>
    <dgm:cxn modelId="{02840ED4-BCCD-2F49-AFD3-770C8910161C}" type="presParOf" srcId="{28BCF03C-07D9-F149-A104-88AA5C34EDD1}" destId="{0AF934A9-4507-6940-8F39-75CCFD83305A}" srcOrd="7" destOrd="0" presId="urn:microsoft.com/office/officeart/2005/8/layout/vList2"/>
    <dgm:cxn modelId="{BD273A07-1EBD-0A42-850B-B28AB47123E1}" type="presParOf" srcId="{28BCF03C-07D9-F149-A104-88AA5C34EDD1}" destId="{BED86AC9-8CF9-1541-9FDA-0454E7DDA83D}" srcOrd="8" destOrd="0" presId="urn:microsoft.com/office/officeart/2005/8/layout/vList2"/>
    <dgm:cxn modelId="{526A1148-D1AA-584E-AA71-725219F97B1C}" type="presParOf" srcId="{28BCF03C-07D9-F149-A104-88AA5C34EDD1}" destId="{BA913ECC-A06C-E54A-B602-F9DFE1F3AFD4}" srcOrd="9" destOrd="0" presId="urn:microsoft.com/office/officeart/2005/8/layout/vList2"/>
    <dgm:cxn modelId="{7BC942BD-2DDA-A646-9DDE-845B3861E7A0}" type="presParOf" srcId="{28BCF03C-07D9-F149-A104-88AA5C34EDD1}" destId="{BA637528-F216-9D4B-B04F-A9D15E3D5184}" srcOrd="1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18445045-C93E-40AA-9267-8E7D84301E1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14A230D-F03B-8F48-A545-8030F4C82668}">
      <dgm:prSet/>
      <dgm:spPr/>
      <dgm:t>
        <a:bodyPr/>
        <a:lstStyle/>
        <a:p>
          <a:r>
            <a:rPr lang="en-US" dirty="0"/>
            <a:t>Role of Agile Project Manager is different from Traditional Project Manager and emphasizes facilitation, support, development, removing obstacles and creating the right environment.</a:t>
          </a:r>
        </a:p>
      </dgm:t>
    </dgm:pt>
    <dgm:pt modelId="{385A5678-6F50-8A45-877E-4426AFE3E3F2}" type="parTrans" cxnId="{5CC21AB1-EF07-0F48-BEB3-5314DC45DAC1}">
      <dgm:prSet/>
      <dgm:spPr/>
      <dgm:t>
        <a:bodyPr/>
        <a:lstStyle/>
        <a:p>
          <a:endParaRPr lang="en-US"/>
        </a:p>
      </dgm:t>
    </dgm:pt>
    <dgm:pt modelId="{B060CE7A-E007-B940-AA13-9CDB93E51EDD}" type="sibTrans" cxnId="{5CC21AB1-EF07-0F48-BEB3-5314DC45DAC1}">
      <dgm:prSet/>
      <dgm:spPr/>
      <dgm:t>
        <a:bodyPr/>
        <a:lstStyle/>
        <a:p>
          <a:endParaRPr lang="en-US"/>
        </a:p>
      </dgm:t>
    </dgm:pt>
    <dgm:pt modelId="{FD71D2D9-7208-6D4D-BD77-81F08D98604A}">
      <dgm:prSet/>
      <dgm:spPr/>
      <dgm:t>
        <a:bodyPr/>
        <a:lstStyle/>
        <a:p>
          <a:pPr rtl="0"/>
          <a:r>
            <a:rPr lang="en-US" dirty="0"/>
            <a:t>Agile values and principles guide the Agile Project Manager.</a:t>
          </a:r>
        </a:p>
      </dgm:t>
    </dgm:pt>
    <dgm:pt modelId="{763F7A97-C054-E442-B8C5-9BB183EE0974}" type="parTrans" cxnId="{940ED592-8AD5-6E43-8052-4DEB3B869D13}">
      <dgm:prSet/>
      <dgm:spPr/>
      <dgm:t>
        <a:bodyPr/>
        <a:lstStyle/>
        <a:p>
          <a:endParaRPr lang="en-US"/>
        </a:p>
      </dgm:t>
    </dgm:pt>
    <dgm:pt modelId="{A4E3CA13-39C8-2044-B9BF-F51E3CEEF657}" type="sibTrans" cxnId="{940ED592-8AD5-6E43-8052-4DEB3B869D13}">
      <dgm:prSet/>
      <dgm:spPr/>
      <dgm:t>
        <a:bodyPr/>
        <a:lstStyle/>
        <a:p>
          <a:endParaRPr lang="en-US"/>
        </a:p>
      </dgm:t>
    </dgm:pt>
    <dgm:pt modelId="{7C2025E5-43AA-3C4B-897F-96A7AC482F1C}">
      <dgm:prSet/>
      <dgm:spPr/>
      <dgm:t>
        <a:bodyPr/>
        <a:lstStyle/>
        <a:p>
          <a:r>
            <a:rPr lang="en-US" dirty="0"/>
            <a:t>Agile approaches emphasize using Servant Leadership to help and support the team, and create positive Agile environments to increase performance.</a:t>
          </a:r>
        </a:p>
      </dgm:t>
    </dgm:pt>
    <dgm:pt modelId="{A84D50B2-63F1-6741-BBD7-5344DFB8EC4C}" type="parTrans" cxnId="{E2975DDE-E0BE-E94F-AC3E-D3B02B8179FF}">
      <dgm:prSet/>
      <dgm:spPr/>
      <dgm:t>
        <a:bodyPr/>
        <a:lstStyle/>
        <a:p>
          <a:endParaRPr lang="en-US"/>
        </a:p>
      </dgm:t>
    </dgm:pt>
    <dgm:pt modelId="{A7F07C34-F881-1D48-981F-313929EA36D3}" type="sibTrans" cxnId="{E2975DDE-E0BE-E94F-AC3E-D3B02B8179FF}">
      <dgm:prSet/>
      <dgm:spPr/>
      <dgm:t>
        <a:bodyPr/>
        <a:lstStyle/>
        <a:p>
          <a:endParaRPr lang="en-US"/>
        </a:p>
      </dgm:t>
    </dgm:pt>
    <dgm:pt modelId="{93F20077-614C-D446-8484-0DCC10168243}">
      <dgm:prSet/>
      <dgm:spPr/>
      <dgm:t>
        <a:bodyPr/>
        <a:lstStyle/>
        <a:p>
          <a:r>
            <a:rPr lang="en-US" dirty="0"/>
            <a:t>Your team should be composed of T-Shaped People (Generalized Specialists and should be dedicated to the project and collocated.</a:t>
          </a:r>
        </a:p>
      </dgm:t>
    </dgm:pt>
    <dgm:pt modelId="{DBEFB234-DF74-724A-B73B-C5A2704BC554}" type="parTrans" cxnId="{73CDE60A-267E-0D4F-990E-E0DB4E047CF8}">
      <dgm:prSet/>
      <dgm:spPr/>
      <dgm:t>
        <a:bodyPr/>
        <a:lstStyle/>
        <a:p>
          <a:endParaRPr lang="en-US"/>
        </a:p>
      </dgm:t>
    </dgm:pt>
    <dgm:pt modelId="{915E0521-197E-6249-93C4-78EE2AD42585}" type="sibTrans" cxnId="{73CDE60A-267E-0D4F-990E-E0DB4E047CF8}">
      <dgm:prSet/>
      <dgm:spPr/>
      <dgm:t>
        <a:bodyPr/>
        <a:lstStyle/>
        <a:p>
          <a:endParaRPr lang="en-US"/>
        </a:p>
      </dgm:t>
    </dgm:pt>
    <dgm:pt modelId="{A175AC08-CCC3-AF47-BCD1-F5B236F0C8D8}">
      <dgm:prSet/>
      <dgm:spPr/>
      <dgm:t>
        <a:bodyPr/>
        <a:lstStyle/>
        <a:p>
          <a:r>
            <a:rPr lang="en-US" dirty="0"/>
            <a:t>Servant Leadership focus on helping people to develop and perform at their best.</a:t>
          </a:r>
        </a:p>
      </dgm:t>
    </dgm:pt>
    <dgm:pt modelId="{6EF1CF2E-8D26-F949-9833-88BAC3BC0A93}" type="parTrans" cxnId="{315F9837-E8EB-BA47-9869-20E1FE2FFC36}">
      <dgm:prSet/>
      <dgm:spPr/>
      <dgm:t>
        <a:bodyPr/>
        <a:lstStyle/>
        <a:p>
          <a:endParaRPr lang="en-US"/>
        </a:p>
      </dgm:t>
    </dgm:pt>
    <dgm:pt modelId="{A8FDE429-78A8-0249-AAFC-6F6393C6797E}" type="sibTrans" cxnId="{315F9837-E8EB-BA47-9869-20E1FE2FFC36}">
      <dgm:prSet/>
      <dgm:spPr/>
      <dgm:t>
        <a:bodyPr/>
        <a:lstStyle/>
        <a:p>
          <a:endParaRPr lang="en-US"/>
        </a:p>
      </dgm:t>
    </dgm:pt>
    <dgm:pt modelId="{182BE412-3727-A041-935E-A4B097EA3D8D}" type="pres">
      <dgm:prSet presAssocID="{18445045-C93E-40AA-9267-8E7D84301E11}" presName="linear" presStyleCnt="0">
        <dgm:presLayoutVars>
          <dgm:animLvl val="lvl"/>
          <dgm:resizeHandles val="exact"/>
        </dgm:presLayoutVars>
      </dgm:prSet>
      <dgm:spPr/>
    </dgm:pt>
    <dgm:pt modelId="{E0428684-5151-4349-8563-6FBA12A9AA48}" type="pres">
      <dgm:prSet presAssocID="{814A230D-F03B-8F48-A545-8030F4C82668}" presName="parentText" presStyleLbl="node1" presStyleIdx="0" presStyleCnt="5">
        <dgm:presLayoutVars>
          <dgm:chMax val="0"/>
          <dgm:bulletEnabled val="1"/>
        </dgm:presLayoutVars>
      </dgm:prSet>
      <dgm:spPr/>
    </dgm:pt>
    <dgm:pt modelId="{90A34AE9-C22C-A145-899C-B0C561C4D4FC}" type="pres">
      <dgm:prSet presAssocID="{B060CE7A-E007-B940-AA13-9CDB93E51EDD}" presName="spacer" presStyleCnt="0"/>
      <dgm:spPr/>
    </dgm:pt>
    <dgm:pt modelId="{8F1DD987-611C-994E-BA4F-44EF9A92DD4F}" type="pres">
      <dgm:prSet presAssocID="{FD71D2D9-7208-6D4D-BD77-81F08D98604A}" presName="parentText" presStyleLbl="node1" presStyleIdx="1" presStyleCnt="5">
        <dgm:presLayoutVars>
          <dgm:chMax val="0"/>
          <dgm:bulletEnabled val="1"/>
        </dgm:presLayoutVars>
      </dgm:prSet>
      <dgm:spPr/>
    </dgm:pt>
    <dgm:pt modelId="{1B72D2F8-9A85-9D4A-86F4-4A24C993EDC9}" type="pres">
      <dgm:prSet presAssocID="{A4E3CA13-39C8-2044-B9BF-F51E3CEEF657}" presName="spacer" presStyleCnt="0"/>
      <dgm:spPr/>
    </dgm:pt>
    <dgm:pt modelId="{81BB858C-0C82-BF42-8AA0-1F79086A319E}" type="pres">
      <dgm:prSet presAssocID="{A175AC08-CCC3-AF47-BCD1-F5B236F0C8D8}" presName="parentText" presStyleLbl="node1" presStyleIdx="2" presStyleCnt="5">
        <dgm:presLayoutVars>
          <dgm:chMax val="0"/>
          <dgm:bulletEnabled val="1"/>
        </dgm:presLayoutVars>
      </dgm:prSet>
      <dgm:spPr/>
    </dgm:pt>
    <dgm:pt modelId="{78EC88DF-6B09-2943-BFDA-39A635666B21}" type="pres">
      <dgm:prSet presAssocID="{A8FDE429-78A8-0249-AAFC-6F6393C6797E}" presName="spacer" presStyleCnt="0"/>
      <dgm:spPr/>
    </dgm:pt>
    <dgm:pt modelId="{A2017A1C-0140-DD4A-A44D-8E6E1C0BA38A}" type="pres">
      <dgm:prSet presAssocID="{7C2025E5-43AA-3C4B-897F-96A7AC482F1C}" presName="parentText" presStyleLbl="node1" presStyleIdx="3" presStyleCnt="5">
        <dgm:presLayoutVars>
          <dgm:chMax val="0"/>
          <dgm:bulletEnabled val="1"/>
        </dgm:presLayoutVars>
      </dgm:prSet>
      <dgm:spPr/>
    </dgm:pt>
    <dgm:pt modelId="{EF71B6E5-D121-F740-B7CD-492A2DF7FEC2}" type="pres">
      <dgm:prSet presAssocID="{A7F07C34-F881-1D48-981F-313929EA36D3}" presName="spacer" presStyleCnt="0"/>
      <dgm:spPr/>
    </dgm:pt>
    <dgm:pt modelId="{00CE3A69-4233-164C-865B-0F0BA9B9D85A}" type="pres">
      <dgm:prSet presAssocID="{93F20077-614C-D446-8484-0DCC10168243}" presName="parentText" presStyleLbl="node1" presStyleIdx="4" presStyleCnt="5">
        <dgm:presLayoutVars>
          <dgm:chMax val="0"/>
          <dgm:bulletEnabled val="1"/>
        </dgm:presLayoutVars>
      </dgm:prSet>
      <dgm:spPr/>
    </dgm:pt>
  </dgm:ptLst>
  <dgm:cxnLst>
    <dgm:cxn modelId="{73CDE60A-267E-0D4F-990E-E0DB4E047CF8}" srcId="{18445045-C93E-40AA-9267-8E7D84301E11}" destId="{93F20077-614C-D446-8484-0DCC10168243}" srcOrd="4" destOrd="0" parTransId="{DBEFB234-DF74-724A-B73B-C5A2704BC554}" sibTransId="{915E0521-197E-6249-93C4-78EE2AD42585}"/>
    <dgm:cxn modelId="{041CF10D-17D8-224A-ACFF-21DE82E828F3}" type="presOf" srcId="{18445045-C93E-40AA-9267-8E7D84301E11}" destId="{182BE412-3727-A041-935E-A4B097EA3D8D}" srcOrd="0" destOrd="0" presId="urn:microsoft.com/office/officeart/2005/8/layout/vList2"/>
    <dgm:cxn modelId="{836D2E20-2558-B34E-8788-FB89884EAC1B}" type="presOf" srcId="{FD71D2D9-7208-6D4D-BD77-81F08D98604A}" destId="{8F1DD987-611C-994E-BA4F-44EF9A92DD4F}" srcOrd="0" destOrd="0" presId="urn:microsoft.com/office/officeart/2005/8/layout/vList2"/>
    <dgm:cxn modelId="{315F9837-E8EB-BA47-9869-20E1FE2FFC36}" srcId="{18445045-C93E-40AA-9267-8E7D84301E11}" destId="{A175AC08-CCC3-AF47-BCD1-F5B236F0C8D8}" srcOrd="2" destOrd="0" parTransId="{6EF1CF2E-8D26-F949-9833-88BAC3BC0A93}" sibTransId="{A8FDE429-78A8-0249-AAFC-6F6393C6797E}"/>
    <dgm:cxn modelId="{940ED592-8AD5-6E43-8052-4DEB3B869D13}" srcId="{18445045-C93E-40AA-9267-8E7D84301E11}" destId="{FD71D2D9-7208-6D4D-BD77-81F08D98604A}" srcOrd="1" destOrd="0" parTransId="{763F7A97-C054-E442-B8C5-9BB183EE0974}" sibTransId="{A4E3CA13-39C8-2044-B9BF-F51E3CEEF657}"/>
    <dgm:cxn modelId="{90A30BA7-BC26-6A49-BB4C-9EE053A48270}" type="presOf" srcId="{A175AC08-CCC3-AF47-BCD1-F5B236F0C8D8}" destId="{81BB858C-0C82-BF42-8AA0-1F79086A319E}" srcOrd="0" destOrd="0" presId="urn:microsoft.com/office/officeart/2005/8/layout/vList2"/>
    <dgm:cxn modelId="{5CC21AB1-EF07-0F48-BEB3-5314DC45DAC1}" srcId="{18445045-C93E-40AA-9267-8E7D84301E11}" destId="{814A230D-F03B-8F48-A545-8030F4C82668}" srcOrd="0" destOrd="0" parTransId="{385A5678-6F50-8A45-877E-4426AFE3E3F2}" sibTransId="{B060CE7A-E007-B940-AA13-9CDB93E51EDD}"/>
    <dgm:cxn modelId="{6751CCB5-DB1F-4741-BBEA-08C287824FC8}" type="presOf" srcId="{7C2025E5-43AA-3C4B-897F-96A7AC482F1C}" destId="{A2017A1C-0140-DD4A-A44D-8E6E1C0BA38A}" srcOrd="0" destOrd="0" presId="urn:microsoft.com/office/officeart/2005/8/layout/vList2"/>
    <dgm:cxn modelId="{195EE2C2-055F-F74D-AA28-D9266B776D68}" type="presOf" srcId="{93F20077-614C-D446-8484-0DCC10168243}" destId="{00CE3A69-4233-164C-865B-0F0BA9B9D85A}" srcOrd="0" destOrd="0" presId="urn:microsoft.com/office/officeart/2005/8/layout/vList2"/>
    <dgm:cxn modelId="{E2975DDE-E0BE-E94F-AC3E-D3B02B8179FF}" srcId="{18445045-C93E-40AA-9267-8E7D84301E11}" destId="{7C2025E5-43AA-3C4B-897F-96A7AC482F1C}" srcOrd="3" destOrd="0" parTransId="{A84D50B2-63F1-6741-BBD7-5344DFB8EC4C}" sibTransId="{A7F07C34-F881-1D48-981F-313929EA36D3}"/>
    <dgm:cxn modelId="{71EC0FE3-831B-1147-8666-CC9DDBD9E48E}" type="presOf" srcId="{814A230D-F03B-8F48-A545-8030F4C82668}" destId="{E0428684-5151-4349-8563-6FBA12A9AA48}" srcOrd="0" destOrd="0" presId="urn:microsoft.com/office/officeart/2005/8/layout/vList2"/>
    <dgm:cxn modelId="{7B63502C-EE19-AD45-8F98-4733978E2E2D}" type="presParOf" srcId="{182BE412-3727-A041-935E-A4B097EA3D8D}" destId="{E0428684-5151-4349-8563-6FBA12A9AA48}" srcOrd="0" destOrd="0" presId="urn:microsoft.com/office/officeart/2005/8/layout/vList2"/>
    <dgm:cxn modelId="{62E275A1-5975-F742-86C1-56A2E4BF8939}" type="presParOf" srcId="{182BE412-3727-A041-935E-A4B097EA3D8D}" destId="{90A34AE9-C22C-A145-899C-B0C561C4D4FC}" srcOrd="1" destOrd="0" presId="urn:microsoft.com/office/officeart/2005/8/layout/vList2"/>
    <dgm:cxn modelId="{85336434-92D8-EE4E-B3D3-F5FB0FCD5BAF}" type="presParOf" srcId="{182BE412-3727-A041-935E-A4B097EA3D8D}" destId="{8F1DD987-611C-994E-BA4F-44EF9A92DD4F}" srcOrd="2" destOrd="0" presId="urn:microsoft.com/office/officeart/2005/8/layout/vList2"/>
    <dgm:cxn modelId="{28AB0472-7B26-264F-8FD8-081A8DC69F73}" type="presParOf" srcId="{182BE412-3727-A041-935E-A4B097EA3D8D}" destId="{1B72D2F8-9A85-9D4A-86F4-4A24C993EDC9}" srcOrd="3" destOrd="0" presId="urn:microsoft.com/office/officeart/2005/8/layout/vList2"/>
    <dgm:cxn modelId="{89B7A7BC-7E3F-864F-AFA6-375D77A166F1}" type="presParOf" srcId="{182BE412-3727-A041-935E-A4B097EA3D8D}" destId="{81BB858C-0C82-BF42-8AA0-1F79086A319E}" srcOrd="4" destOrd="0" presId="urn:microsoft.com/office/officeart/2005/8/layout/vList2"/>
    <dgm:cxn modelId="{7E40B59B-EB7D-3D42-BF23-0B5D96FDB518}" type="presParOf" srcId="{182BE412-3727-A041-935E-A4B097EA3D8D}" destId="{78EC88DF-6B09-2943-BFDA-39A635666B21}" srcOrd="5" destOrd="0" presId="urn:microsoft.com/office/officeart/2005/8/layout/vList2"/>
    <dgm:cxn modelId="{8A20800D-BD20-264B-AF57-779BE81C0B01}" type="presParOf" srcId="{182BE412-3727-A041-935E-A4B097EA3D8D}" destId="{A2017A1C-0140-DD4A-A44D-8E6E1C0BA38A}" srcOrd="6" destOrd="0" presId="urn:microsoft.com/office/officeart/2005/8/layout/vList2"/>
    <dgm:cxn modelId="{525CF67E-B565-E141-88E5-1CE166259A1A}" type="presParOf" srcId="{182BE412-3727-A041-935E-A4B097EA3D8D}" destId="{EF71B6E5-D121-F740-B7CD-492A2DF7FEC2}" srcOrd="7" destOrd="0" presId="urn:microsoft.com/office/officeart/2005/8/layout/vList2"/>
    <dgm:cxn modelId="{1FE0CCBD-2832-B045-A844-0BEF169464EC}" type="presParOf" srcId="{182BE412-3727-A041-935E-A4B097EA3D8D}" destId="{00CE3A69-4233-164C-865B-0F0BA9B9D85A}"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F795EF-8323-8746-99FC-113E729B6C76}">
      <dsp:nvSpPr>
        <dsp:cNvPr id="0" name=""/>
        <dsp:cNvSpPr/>
      </dsp:nvSpPr>
      <dsp:spPr>
        <a:xfrm>
          <a:off x="0" y="30968"/>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Monitoring and controlling is done throughout agile projects using existing events and artifacts</a:t>
          </a:r>
          <a:endParaRPr lang="en-US" sz="1900" kern="1200" dirty="0"/>
        </a:p>
      </dsp:txBody>
      <dsp:txXfrm>
        <a:off x="36896" y="67864"/>
        <a:ext cx="8135612" cy="682028"/>
      </dsp:txXfrm>
    </dsp:sp>
    <dsp:sp modelId="{FFC96045-43CA-1A43-B699-A0B972EFA45D}">
      <dsp:nvSpPr>
        <dsp:cNvPr id="0" name=""/>
        <dsp:cNvSpPr/>
      </dsp:nvSpPr>
      <dsp:spPr>
        <a:xfrm>
          <a:off x="0" y="841508"/>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KPIs allows us to forecast, analyze, take decisions and corrective actions</a:t>
          </a:r>
        </a:p>
      </dsp:txBody>
      <dsp:txXfrm>
        <a:off x="36896" y="878404"/>
        <a:ext cx="8135612" cy="682028"/>
      </dsp:txXfrm>
    </dsp:sp>
    <dsp:sp modelId="{21433878-DD8E-6C4E-AB6F-346ECAE585EB}">
      <dsp:nvSpPr>
        <dsp:cNvPr id="0" name=""/>
        <dsp:cNvSpPr/>
      </dsp:nvSpPr>
      <dsp:spPr>
        <a:xfrm>
          <a:off x="0" y="1652049"/>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There are many KPIs around efficiency, customer value, and quality</a:t>
          </a:r>
        </a:p>
      </dsp:txBody>
      <dsp:txXfrm>
        <a:off x="36896" y="1688945"/>
        <a:ext cx="8135612" cy="682028"/>
      </dsp:txXfrm>
    </dsp:sp>
    <dsp:sp modelId="{F66BFD93-DCE9-8D45-B5EA-19644FBCDDC0}">
      <dsp:nvSpPr>
        <dsp:cNvPr id="0" name=""/>
        <dsp:cNvSpPr/>
      </dsp:nvSpPr>
      <dsp:spPr>
        <a:xfrm>
          <a:off x="0" y="2462589"/>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Applying Agile principles reduces project risks. We develop Risk Adjusted Backlog that prioritizes high value and high risk features.</a:t>
          </a:r>
        </a:p>
      </dsp:txBody>
      <dsp:txXfrm>
        <a:off x="36896" y="2499485"/>
        <a:ext cx="8135612" cy="682028"/>
      </dsp:txXfrm>
    </dsp:sp>
    <dsp:sp modelId="{C306649C-595A-BE42-84B1-9D1D66D9342C}">
      <dsp:nvSpPr>
        <dsp:cNvPr id="0" name=""/>
        <dsp:cNvSpPr/>
      </dsp:nvSpPr>
      <dsp:spPr>
        <a:xfrm>
          <a:off x="0" y="3273129"/>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Risk management is inherent in Agile processes and the team is responsible for identifying, prioritizing and mitigating risks.</a:t>
          </a:r>
        </a:p>
      </dsp:txBody>
      <dsp:txXfrm>
        <a:off x="36896" y="3310025"/>
        <a:ext cx="8135612" cy="6820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9F9B0B-F214-F040-A612-6406BE55B6B3}">
      <dsp:nvSpPr>
        <dsp:cNvPr id="0" name=""/>
        <dsp:cNvSpPr/>
      </dsp:nvSpPr>
      <dsp:spPr>
        <a:xfrm>
          <a:off x="0" y="16776"/>
          <a:ext cx="10515600" cy="1544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t>A project Manager: the person assigned by the performing organization to lead the team that is responsible for achieving the project objectives.</a:t>
          </a:r>
        </a:p>
      </dsp:txBody>
      <dsp:txXfrm>
        <a:off x="75391" y="92167"/>
        <a:ext cx="10364818" cy="1393618"/>
      </dsp:txXfrm>
    </dsp:sp>
    <dsp:sp modelId="{BA4BB0EE-EF0F-8149-A340-2DAE1A77DAA9}">
      <dsp:nvSpPr>
        <dsp:cNvPr id="0" name=""/>
        <dsp:cNvSpPr/>
      </dsp:nvSpPr>
      <dsp:spPr>
        <a:xfrm>
          <a:off x="0" y="1604376"/>
          <a:ext cx="10515600" cy="6501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Responsible for Planning the Project</a:t>
          </a:r>
        </a:p>
      </dsp:txBody>
      <dsp:txXfrm>
        <a:off x="31738" y="1636114"/>
        <a:ext cx="10452124" cy="586670"/>
      </dsp:txXfrm>
    </dsp:sp>
    <dsp:sp modelId="{69480967-63C6-6D47-9243-C7175F2AF978}">
      <dsp:nvSpPr>
        <dsp:cNvPr id="0" name=""/>
        <dsp:cNvSpPr/>
      </dsp:nvSpPr>
      <dsp:spPr>
        <a:xfrm>
          <a:off x="0" y="2297722"/>
          <a:ext cx="10515600" cy="6501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At the center of coordination for the project</a:t>
          </a:r>
        </a:p>
      </dsp:txBody>
      <dsp:txXfrm>
        <a:off x="31738" y="2329460"/>
        <a:ext cx="10452124" cy="586670"/>
      </dsp:txXfrm>
    </dsp:sp>
    <dsp:sp modelId="{3697ABB9-0028-BD42-8BBB-70683367A7C7}">
      <dsp:nvSpPr>
        <dsp:cNvPr id="0" name=""/>
        <dsp:cNvSpPr/>
      </dsp:nvSpPr>
      <dsp:spPr>
        <a:xfrm>
          <a:off x="0" y="2991069"/>
          <a:ext cx="10515600" cy="6501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Manages day-to-day activities</a:t>
          </a:r>
        </a:p>
      </dsp:txBody>
      <dsp:txXfrm>
        <a:off x="31738" y="3022807"/>
        <a:ext cx="10452124" cy="586670"/>
      </dsp:txXfrm>
    </dsp:sp>
    <dsp:sp modelId="{3A884486-7DE1-DD4B-A948-09FA253FE2C5}">
      <dsp:nvSpPr>
        <dsp:cNvPr id="0" name=""/>
        <dsp:cNvSpPr/>
      </dsp:nvSpPr>
      <dsp:spPr>
        <a:xfrm>
          <a:off x="0" y="3684415"/>
          <a:ext cx="10515600" cy="6501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Tracking and representing the status to the rest of the organization</a:t>
          </a:r>
        </a:p>
      </dsp:txBody>
      <dsp:txXfrm>
        <a:off x="31738" y="3716153"/>
        <a:ext cx="10452124" cy="5866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761A38-6538-764D-AAB3-7712D637C585}">
      <dsp:nvSpPr>
        <dsp:cNvPr id="0" name=""/>
        <dsp:cNvSpPr/>
      </dsp:nvSpPr>
      <dsp:spPr>
        <a:xfrm>
          <a:off x="0" y="21737"/>
          <a:ext cx="10515600" cy="9734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Teams coordinate their own work and collaborate with the business representative (Product Owner).</a:t>
          </a:r>
        </a:p>
      </dsp:txBody>
      <dsp:txXfrm>
        <a:off x="47519" y="69256"/>
        <a:ext cx="10420562" cy="878402"/>
      </dsp:txXfrm>
    </dsp:sp>
    <dsp:sp modelId="{55A08C18-A7AF-FE4E-A6C4-7DDECACFFB32}">
      <dsp:nvSpPr>
        <dsp:cNvPr id="0" name=""/>
        <dsp:cNvSpPr/>
      </dsp:nvSpPr>
      <dsp:spPr>
        <a:xfrm>
          <a:off x="0" y="1144937"/>
          <a:ext cx="10515600" cy="9734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Project managers shift form being the center to serving the team and management.</a:t>
          </a:r>
        </a:p>
      </dsp:txBody>
      <dsp:txXfrm>
        <a:off x="47519" y="1192456"/>
        <a:ext cx="10420562" cy="878402"/>
      </dsp:txXfrm>
    </dsp:sp>
    <dsp:sp modelId="{C9F53872-5DA2-D048-95D2-78CC022B8FF9}">
      <dsp:nvSpPr>
        <dsp:cNvPr id="0" name=""/>
        <dsp:cNvSpPr/>
      </dsp:nvSpPr>
      <dsp:spPr>
        <a:xfrm>
          <a:off x="0" y="2268137"/>
          <a:ext cx="10515600" cy="9734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Project Managers are Servant Leaders, changing their emphasis to:</a:t>
          </a:r>
        </a:p>
      </dsp:txBody>
      <dsp:txXfrm>
        <a:off x="47519" y="2315656"/>
        <a:ext cx="10420562" cy="878402"/>
      </dsp:txXfrm>
    </dsp:sp>
    <dsp:sp modelId="{B038B90E-229D-8D4D-983F-BE7396611B14}">
      <dsp:nvSpPr>
        <dsp:cNvPr id="0" name=""/>
        <dsp:cNvSpPr/>
      </dsp:nvSpPr>
      <dsp:spPr>
        <a:xfrm>
          <a:off x="0" y="3241577"/>
          <a:ext cx="10515600" cy="13724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5400" rIns="142240" bIns="25400" numCol="1" spcCol="1270" anchor="t" anchorCtr="0">
          <a:noAutofit/>
        </a:bodyPr>
        <a:lstStyle/>
        <a:p>
          <a:pPr marL="228600" lvl="1" indent="-228600" algn="l" defTabSz="889000">
            <a:lnSpc>
              <a:spcPct val="90000"/>
            </a:lnSpc>
            <a:spcBef>
              <a:spcPct val="0"/>
            </a:spcBef>
            <a:spcAft>
              <a:spcPct val="20000"/>
            </a:spcAft>
            <a:buChar char="•"/>
          </a:pPr>
          <a:r>
            <a:rPr lang="en-US" sz="2000" kern="1200"/>
            <a:t>Coaching people who need help, </a:t>
          </a:r>
          <a:endParaRPr lang="en-US" sz="2000" kern="1200" dirty="0"/>
        </a:p>
        <a:p>
          <a:pPr marL="228600" lvl="1" indent="-228600" algn="l" defTabSz="889000">
            <a:lnSpc>
              <a:spcPct val="90000"/>
            </a:lnSpc>
            <a:spcBef>
              <a:spcPct val="0"/>
            </a:spcBef>
            <a:spcAft>
              <a:spcPct val="20000"/>
            </a:spcAft>
            <a:buChar char="•"/>
          </a:pPr>
          <a:r>
            <a:rPr lang="en-US" sz="2000" kern="1200"/>
            <a:t>Foster greater collaboration on the team,</a:t>
          </a:r>
          <a:endParaRPr lang="en-US" sz="2000" kern="1200" dirty="0"/>
        </a:p>
        <a:p>
          <a:pPr marL="228600" lvl="1" indent="-228600" algn="l" defTabSz="889000">
            <a:lnSpc>
              <a:spcPct val="90000"/>
            </a:lnSpc>
            <a:spcBef>
              <a:spcPct val="0"/>
            </a:spcBef>
            <a:spcAft>
              <a:spcPct val="20000"/>
            </a:spcAft>
            <a:buChar char="•"/>
          </a:pPr>
          <a:r>
            <a:rPr lang="en-US" sz="2000" kern="1200"/>
            <a:t>Aligning stakeholders’ needs, and </a:t>
          </a:r>
          <a:endParaRPr lang="en-US" sz="2000" kern="1200" dirty="0"/>
        </a:p>
        <a:p>
          <a:pPr marL="228600" lvl="1" indent="-228600" algn="l" defTabSz="889000">
            <a:lnSpc>
              <a:spcPct val="90000"/>
            </a:lnSpc>
            <a:spcBef>
              <a:spcPct val="0"/>
            </a:spcBef>
            <a:spcAft>
              <a:spcPct val="20000"/>
            </a:spcAft>
            <a:buChar char="•"/>
          </a:pPr>
          <a:r>
            <a:rPr lang="en-US" sz="2000" kern="1200"/>
            <a:t>Encourage the distribution of responsibility to the team.</a:t>
          </a:r>
          <a:endParaRPr lang="ar-SA" sz="2000" kern="1200"/>
        </a:p>
      </dsp:txBody>
      <dsp:txXfrm>
        <a:off x="0" y="3241577"/>
        <a:ext cx="10515600" cy="13724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A5E4C1-A1AD-B34A-B69E-67049148A091}">
      <dsp:nvSpPr>
        <dsp:cNvPr id="0" name=""/>
        <dsp:cNvSpPr/>
      </dsp:nvSpPr>
      <dsp:spPr>
        <a:xfrm rot="5400000">
          <a:off x="5676975" y="-3960529"/>
          <a:ext cx="677590" cy="877156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US" sz="1600" kern="1200" dirty="0"/>
            <a:t>Business people and developers must work together daily throughout the project.</a:t>
          </a:r>
        </a:p>
      </dsp:txBody>
      <dsp:txXfrm rot="-5400000">
        <a:off x="1629986" y="119537"/>
        <a:ext cx="8738492" cy="611436"/>
      </dsp:txXfrm>
    </dsp:sp>
    <dsp:sp modelId="{06D164AA-5DBD-E84C-86D7-730E584D7D51}">
      <dsp:nvSpPr>
        <dsp:cNvPr id="0" name=""/>
        <dsp:cNvSpPr/>
      </dsp:nvSpPr>
      <dsp:spPr>
        <a:xfrm>
          <a:off x="1003791" y="1760"/>
          <a:ext cx="626194" cy="8469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kern="1200" dirty="0">
              <a:effectLst/>
              <a:latin typeface="Times New Roman" panose="02020603050405020304" pitchFamily="18" charset="0"/>
              <a:ea typeface="Calibri" panose="020F0502020204030204" pitchFamily="34" charset="0"/>
              <a:cs typeface="Times New Roman" panose="02020603050405020304" pitchFamily="18" charset="0"/>
            </a:rPr>
            <a:t>1</a:t>
          </a:r>
          <a:endParaRPr lang="en-US" sz="2000" kern="1200" dirty="0"/>
        </a:p>
      </dsp:txBody>
      <dsp:txXfrm>
        <a:off x="1034359" y="32328"/>
        <a:ext cx="565058" cy="785851"/>
      </dsp:txXfrm>
    </dsp:sp>
    <dsp:sp modelId="{41CE875A-B0C1-0A4A-9715-E3957ED35113}">
      <dsp:nvSpPr>
        <dsp:cNvPr id="0" name=""/>
        <dsp:cNvSpPr/>
      </dsp:nvSpPr>
      <dsp:spPr>
        <a:xfrm rot="5400000">
          <a:off x="5676975" y="-3071192"/>
          <a:ext cx="677590" cy="877156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US" sz="1600" kern="1200" dirty="0"/>
            <a:t>Build projects around motivated individuals. Give them the environment and the support they need, and trust them to get the job done.</a:t>
          </a:r>
          <a:endParaRPr lang="en-US" sz="1600" kern="1200" dirty="0">
            <a:effectLst/>
            <a:latin typeface="Times New Roman" panose="02020603050405020304" pitchFamily="18" charset="0"/>
            <a:ea typeface="Calibri" panose="020F0502020204030204" pitchFamily="34" charset="0"/>
            <a:cs typeface="Times New Roman" panose="02020603050405020304" pitchFamily="18" charset="0"/>
          </a:endParaRPr>
        </a:p>
      </dsp:txBody>
      <dsp:txXfrm rot="-5400000">
        <a:off x="1629986" y="1008874"/>
        <a:ext cx="8738492" cy="611436"/>
      </dsp:txXfrm>
    </dsp:sp>
    <dsp:sp modelId="{64725990-E65F-FB46-835B-5C9F8CA07E2B}">
      <dsp:nvSpPr>
        <dsp:cNvPr id="0" name=""/>
        <dsp:cNvSpPr/>
      </dsp:nvSpPr>
      <dsp:spPr>
        <a:xfrm>
          <a:off x="1003791" y="891098"/>
          <a:ext cx="626194" cy="8469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a:effectLst/>
              <a:latin typeface="Times New Roman" panose="02020603050405020304" pitchFamily="18" charset="0"/>
              <a:ea typeface="Calibri" panose="020F0502020204030204" pitchFamily="34" charset="0"/>
              <a:cs typeface="Times New Roman" panose="02020603050405020304" pitchFamily="18" charset="0"/>
            </a:rPr>
            <a:t>2</a:t>
          </a:r>
        </a:p>
      </dsp:txBody>
      <dsp:txXfrm>
        <a:off x="1034359" y="921666"/>
        <a:ext cx="565058" cy="785851"/>
      </dsp:txXfrm>
    </dsp:sp>
    <dsp:sp modelId="{BEB6A192-A34D-424F-9849-CEED690A985C}">
      <dsp:nvSpPr>
        <dsp:cNvPr id="0" name=""/>
        <dsp:cNvSpPr/>
      </dsp:nvSpPr>
      <dsp:spPr>
        <a:xfrm rot="5400000">
          <a:off x="5676975" y="-2181855"/>
          <a:ext cx="677590" cy="877156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US" sz="1600" kern="1200" dirty="0"/>
            <a:t>The most efficient and effective method of conveying information to and within a development team is face-to-face conversation.</a:t>
          </a:r>
          <a:endParaRPr lang="en-US" sz="1600" kern="1200" dirty="0">
            <a:effectLst/>
            <a:latin typeface="Times New Roman" panose="02020603050405020304" pitchFamily="18" charset="0"/>
            <a:ea typeface="Calibri" panose="020F0502020204030204" pitchFamily="34" charset="0"/>
            <a:cs typeface="Times New Roman" panose="02020603050405020304" pitchFamily="18" charset="0"/>
          </a:endParaRPr>
        </a:p>
      </dsp:txBody>
      <dsp:txXfrm rot="-5400000">
        <a:off x="1629986" y="1898211"/>
        <a:ext cx="8738492" cy="611436"/>
      </dsp:txXfrm>
    </dsp:sp>
    <dsp:sp modelId="{B194580A-FC07-0243-BD13-3CE437B54A7A}">
      <dsp:nvSpPr>
        <dsp:cNvPr id="0" name=""/>
        <dsp:cNvSpPr/>
      </dsp:nvSpPr>
      <dsp:spPr>
        <a:xfrm>
          <a:off x="1003791" y="1780435"/>
          <a:ext cx="626194" cy="8469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a:effectLst/>
              <a:latin typeface="Times New Roman" panose="02020603050405020304" pitchFamily="18" charset="0"/>
              <a:ea typeface="Calibri" panose="020F0502020204030204" pitchFamily="34" charset="0"/>
              <a:cs typeface="Times New Roman" panose="02020603050405020304" pitchFamily="18" charset="0"/>
            </a:rPr>
            <a:t>3</a:t>
          </a:r>
        </a:p>
      </dsp:txBody>
      <dsp:txXfrm>
        <a:off x="1034359" y="1811003"/>
        <a:ext cx="565058" cy="785851"/>
      </dsp:txXfrm>
    </dsp:sp>
    <dsp:sp modelId="{98371DFF-1ACC-A544-BF53-43D9A2800BFB}">
      <dsp:nvSpPr>
        <dsp:cNvPr id="0" name=""/>
        <dsp:cNvSpPr/>
      </dsp:nvSpPr>
      <dsp:spPr>
        <a:xfrm rot="5400000">
          <a:off x="5676975" y="-1292517"/>
          <a:ext cx="677590" cy="877156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US" sz="1600" kern="1200" dirty="0"/>
            <a:t>Continuous attention to technical excellence and good design enhances agility.</a:t>
          </a:r>
          <a:endParaRPr lang="en-US" sz="1600" kern="1200" dirty="0">
            <a:effectLst/>
            <a:latin typeface="Times New Roman" panose="02020603050405020304" pitchFamily="18" charset="0"/>
            <a:ea typeface="Calibri" panose="020F0502020204030204" pitchFamily="34" charset="0"/>
            <a:cs typeface="Times New Roman" panose="02020603050405020304" pitchFamily="18" charset="0"/>
          </a:endParaRPr>
        </a:p>
      </dsp:txBody>
      <dsp:txXfrm rot="-5400000">
        <a:off x="1629986" y="2787549"/>
        <a:ext cx="8738492" cy="611436"/>
      </dsp:txXfrm>
    </dsp:sp>
    <dsp:sp modelId="{4B759107-DC9F-844F-B736-CB68C055B14A}">
      <dsp:nvSpPr>
        <dsp:cNvPr id="0" name=""/>
        <dsp:cNvSpPr/>
      </dsp:nvSpPr>
      <dsp:spPr>
        <a:xfrm>
          <a:off x="1003791" y="2669773"/>
          <a:ext cx="626194" cy="8469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a:effectLst/>
              <a:latin typeface="Times New Roman" panose="02020603050405020304" pitchFamily="18" charset="0"/>
              <a:ea typeface="Calibri" panose="020F0502020204030204" pitchFamily="34" charset="0"/>
              <a:cs typeface="Times New Roman" panose="02020603050405020304" pitchFamily="18" charset="0"/>
            </a:rPr>
            <a:t>4</a:t>
          </a:r>
        </a:p>
      </dsp:txBody>
      <dsp:txXfrm>
        <a:off x="1034359" y="2700341"/>
        <a:ext cx="565058" cy="78585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2A4FE7-8FA7-EC4C-9771-32DF8259BF04}">
      <dsp:nvSpPr>
        <dsp:cNvPr id="0" name=""/>
        <dsp:cNvSpPr/>
      </dsp:nvSpPr>
      <dsp:spPr>
        <a:xfrm rot="5400000">
          <a:off x="5562211" y="-3817117"/>
          <a:ext cx="907118" cy="877156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US" sz="1600" kern="1200" dirty="0"/>
            <a:t>Simplicity--the art of maximizing the amount of work not done–is essential. </a:t>
          </a:r>
          <a:endParaRPr lang="en-US" sz="1600" kern="1200" dirty="0">
            <a:effectLst/>
            <a:latin typeface="Times New Roman" panose="02020603050405020304" pitchFamily="18" charset="0"/>
            <a:ea typeface="Calibri" panose="020F0502020204030204" pitchFamily="34" charset="0"/>
            <a:cs typeface="Times New Roman" panose="02020603050405020304" pitchFamily="18" charset="0"/>
          </a:endParaRPr>
        </a:p>
      </dsp:txBody>
      <dsp:txXfrm rot="-5400000">
        <a:off x="1629986" y="159390"/>
        <a:ext cx="8727287" cy="818554"/>
      </dsp:txXfrm>
    </dsp:sp>
    <dsp:sp modelId="{1C2A834F-F692-2140-9C13-A69652DE24B4}">
      <dsp:nvSpPr>
        <dsp:cNvPr id="0" name=""/>
        <dsp:cNvSpPr/>
      </dsp:nvSpPr>
      <dsp:spPr>
        <a:xfrm>
          <a:off x="1003791" y="1718"/>
          <a:ext cx="626194" cy="113389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a:effectLst/>
              <a:latin typeface="Times New Roman" panose="02020603050405020304" pitchFamily="18" charset="0"/>
              <a:ea typeface="Calibri" panose="020F0502020204030204" pitchFamily="34" charset="0"/>
              <a:cs typeface="Times New Roman" panose="02020603050405020304" pitchFamily="18" charset="0"/>
            </a:rPr>
            <a:t>5</a:t>
          </a:r>
          <a:endParaRPr lang="en-US" sz="2000" kern="1200" dirty="0"/>
        </a:p>
      </dsp:txBody>
      <dsp:txXfrm>
        <a:off x="1034359" y="32286"/>
        <a:ext cx="565058" cy="1072762"/>
      </dsp:txXfrm>
    </dsp:sp>
    <dsp:sp modelId="{86F490A3-067F-674F-98B7-2C02048B0226}">
      <dsp:nvSpPr>
        <dsp:cNvPr id="0" name=""/>
        <dsp:cNvSpPr/>
      </dsp:nvSpPr>
      <dsp:spPr>
        <a:xfrm rot="5400000">
          <a:off x="5562211" y="-2626523"/>
          <a:ext cx="907118" cy="877156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US" sz="1600" kern="1200" dirty="0"/>
            <a:t>The best architectures, requirements, and designs emerge from self-organizing teams.</a:t>
          </a:r>
          <a:endParaRPr lang="en-US" sz="1600" kern="1200" dirty="0">
            <a:solidFill>
              <a:srgbClr val="2D3956"/>
            </a:solidFill>
            <a:latin typeface="Times New Roman" panose="02020603050405020304" pitchFamily="18" charset="0"/>
            <a:ea typeface="Times New Roman"/>
            <a:cs typeface="Times New Roman" panose="02020603050405020304" pitchFamily="18" charset="0"/>
            <a:sym typeface="Times New Roman"/>
          </a:endParaRPr>
        </a:p>
      </dsp:txBody>
      <dsp:txXfrm rot="-5400000">
        <a:off x="1629986" y="1349984"/>
        <a:ext cx="8727287" cy="818554"/>
      </dsp:txXfrm>
    </dsp:sp>
    <dsp:sp modelId="{101A68B2-F6C1-8743-A29B-461CF7942802}">
      <dsp:nvSpPr>
        <dsp:cNvPr id="0" name=""/>
        <dsp:cNvSpPr/>
      </dsp:nvSpPr>
      <dsp:spPr>
        <a:xfrm>
          <a:off x="1003791" y="1192311"/>
          <a:ext cx="626194" cy="113389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bg1"/>
              </a:solidFill>
              <a:latin typeface="Times New Roman" panose="02020603050405020304" pitchFamily="18" charset="0"/>
              <a:ea typeface="Times New Roman"/>
              <a:cs typeface="Times New Roman" panose="02020603050405020304" pitchFamily="18" charset="0"/>
              <a:sym typeface="Times New Roman"/>
            </a:rPr>
            <a:t>6</a:t>
          </a:r>
        </a:p>
      </dsp:txBody>
      <dsp:txXfrm>
        <a:off x="1034359" y="1222879"/>
        <a:ext cx="565058" cy="1072762"/>
      </dsp:txXfrm>
    </dsp:sp>
    <dsp:sp modelId="{CCA5E4C1-A1AD-B34A-B69E-67049148A091}">
      <dsp:nvSpPr>
        <dsp:cNvPr id="0" name=""/>
        <dsp:cNvSpPr/>
      </dsp:nvSpPr>
      <dsp:spPr>
        <a:xfrm rot="5400000">
          <a:off x="5562211" y="-1435930"/>
          <a:ext cx="907118" cy="877156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US" sz="1600" kern="1200" dirty="0"/>
            <a:t>At regular intervals, the team reflects on how to become more effective, then tunes and adjusts its behavior accordingly.</a:t>
          </a:r>
        </a:p>
      </dsp:txBody>
      <dsp:txXfrm rot="-5400000">
        <a:off x="1629986" y="2540577"/>
        <a:ext cx="8727287" cy="818554"/>
      </dsp:txXfrm>
    </dsp:sp>
    <dsp:sp modelId="{06D164AA-5DBD-E84C-86D7-730E584D7D51}">
      <dsp:nvSpPr>
        <dsp:cNvPr id="0" name=""/>
        <dsp:cNvSpPr/>
      </dsp:nvSpPr>
      <dsp:spPr>
        <a:xfrm>
          <a:off x="1003791" y="2382905"/>
          <a:ext cx="626194" cy="113389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kern="1200" dirty="0">
              <a:effectLst/>
              <a:latin typeface="Times New Roman" panose="02020603050405020304" pitchFamily="18" charset="0"/>
              <a:ea typeface="Calibri" panose="020F0502020204030204" pitchFamily="34" charset="0"/>
              <a:cs typeface="Times New Roman" panose="02020603050405020304" pitchFamily="18" charset="0"/>
            </a:rPr>
            <a:t>7</a:t>
          </a:r>
          <a:endParaRPr lang="en-US" sz="2000" kern="1200" dirty="0"/>
        </a:p>
      </dsp:txBody>
      <dsp:txXfrm>
        <a:off x="1034359" y="2413473"/>
        <a:ext cx="565058" cy="107276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F6FA72-1344-F44A-9015-589594CBBFBB}">
      <dsp:nvSpPr>
        <dsp:cNvPr id="0" name=""/>
        <dsp:cNvSpPr/>
      </dsp:nvSpPr>
      <dsp:spPr>
        <a:xfrm rot="5400000">
          <a:off x="5410072" y="-1189323"/>
          <a:ext cx="3481070"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l" defTabSz="1022350">
            <a:lnSpc>
              <a:spcPct val="90000"/>
            </a:lnSpc>
            <a:spcBef>
              <a:spcPct val="0"/>
            </a:spcBef>
            <a:spcAft>
              <a:spcPct val="15000"/>
            </a:spcAft>
            <a:buChar char="•"/>
          </a:pPr>
          <a:r>
            <a:rPr lang="en-US" sz="2300" kern="1200" dirty="0"/>
            <a:t>How can the project team act in an agile manner?</a:t>
          </a:r>
          <a:endParaRPr lang="en-EG" sz="2300" kern="1200" dirty="0"/>
        </a:p>
        <a:p>
          <a:pPr marL="228600" lvl="1" indent="-228600" algn="l" defTabSz="1022350">
            <a:lnSpc>
              <a:spcPct val="90000"/>
            </a:lnSpc>
            <a:spcBef>
              <a:spcPct val="0"/>
            </a:spcBef>
            <a:spcAft>
              <a:spcPct val="15000"/>
            </a:spcAft>
            <a:buChar char="•"/>
          </a:pPr>
          <a:r>
            <a:rPr lang="en-US" sz="2300" kern="1200" dirty="0"/>
            <a:t>What can the team deliver quickly and obtain early feedback to benefit the next delivery cycle ?</a:t>
          </a:r>
          <a:endParaRPr lang="en-EG" sz="2300" kern="1200" dirty="0"/>
        </a:p>
        <a:p>
          <a:pPr marL="228600" lvl="1" indent="-228600" algn="l" defTabSz="1022350">
            <a:lnSpc>
              <a:spcPct val="90000"/>
            </a:lnSpc>
            <a:spcBef>
              <a:spcPct val="0"/>
            </a:spcBef>
            <a:spcAft>
              <a:spcPct val="15000"/>
            </a:spcAft>
            <a:buChar char="•"/>
          </a:pPr>
          <a:r>
            <a:rPr lang="en-US" sz="2300" kern="1200" dirty="0"/>
            <a:t>How can the team act in a transparent manner?</a:t>
          </a:r>
          <a:endParaRPr lang="en-EG" sz="2300" kern="1200" dirty="0"/>
        </a:p>
        <a:p>
          <a:pPr marL="228600" lvl="1" indent="-228600" algn="l" defTabSz="1022350">
            <a:lnSpc>
              <a:spcPct val="90000"/>
            </a:lnSpc>
            <a:spcBef>
              <a:spcPct val="0"/>
            </a:spcBef>
            <a:spcAft>
              <a:spcPct val="15000"/>
            </a:spcAft>
            <a:buChar char="•"/>
          </a:pPr>
          <a:r>
            <a:rPr lang="en-US" sz="2300" kern="1200" dirty="0"/>
            <a:t>What work can be avoided in order to focus on high-priority items?</a:t>
          </a:r>
          <a:endParaRPr lang="en-EG" sz="2300" kern="1200" dirty="0"/>
        </a:p>
        <a:p>
          <a:pPr marL="228600" lvl="1" indent="-228600" algn="l" defTabSz="1022350">
            <a:lnSpc>
              <a:spcPct val="90000"/>
            </a:lnSpc>
            <a:spcBef>
              <a:spcPct val="0"/>
            </a:spcBef>
            <a:spcAft>
              <a:spcPct val="15000"/>
            </a:spcAft>
            <a:buChar char="•"/>
          </a:pPr>
          <a:r>
            <a:rPr lang="en-US" sz="2300" kern="1200" dirty="0"/>
            <a:t>How can a servant-leadership approach benefit the achievement of the team’s goals?</a:t>
          </a:r>
          <a:endParaRPr lang="en-EG" sz="2300" kern="1200" dirty="0"/>
        </a:p>
      </dsp:txBody>
      <dsp:txXfrm rot="-5400000">
        <a:off x="3785615" y="605066"/>
        <a:ext cx="6560052" cy="3141206"/>
      </dsp:txXfrm>
    </dsp:sp>
    <dsp:sp modelId="{778E384D-ED15-8043-BAB2-F5FC33EAD7F4}">
      <dsp:nvSpPr>
        <dsp:cNvPr id="0" name=""/>
        <dsp:cNvSpPr/>
      </dsp:nvSpPr>
      <dsp:spPr>
        <a:xfrm>
          <a:off x="0" y="0"/>
          <a:ext cx="3785616" cy="435133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marL="0" lvl="0" indent="0" algn="ctr" defTabSz="1555750">
            <a:lnSpc>
              <a:spcPct val="90000"/>
            </a:lnSpc>
            <a:spcBef>
              <a:spcPct val="0"/>
            </a:spcBef>
            <a:spcAft>
              <a:spcPct val="35000"/>
            </a:spcAft>
            <a:buNone/>
          </a:pPr>
          <a:r>
            <a:rPr lang="en-US" sz="3500" kern="1200"/>
            <a:t>Ask the following questions together with the team to help develop an implementation strategy:</a:t>
          </a:r>
          <a:endParaRPr lang="en-EG" sz="3500" kern="1200"/>
        </a:p>
      </dsp:txBody>
      <dsp:txXfrm>
        <a:off x="184799" y="184799"/>
        <a:ext cx="3416018" cy="398174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84C3CF-74F5-334E-9C00-F0769B8494CF}">
      <dsp:nvSpPr>
        <dsp:cNvPr id="0" name=""/>
        <dsp:cNvSpPr/>
      </dsp:nvSpPr>
      <dsp:spPr>
        <a:xfrm>
          <a:off x="0" y="93698"/>
          <a:ext cx="10515600" cy="8751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a:t>The </a:t>
          </a:r>
          <a:r>
            <a:rPr lang="en-US" sz="2200" b="1" u="sng" kern="1200"/>
            <a:t>Project Charter</a:t>
          </a:r>
          <a:r>
            <a:rPr lang="en-US" sz="2200" b="1" kern="1200"/>
            <a:t> </a:t>
          </a:r>
          <a:r>
            <a:rPr lang="en-US" sz="2200" kern="1200"/>
            <a:t>helps the team knows why this project matters, where the team is headed,  and what the project objective is.</a:t>
          </a:r>
          <a:endParaRPr lang="en-EG" sz="2200" kern="1200"/>
        </a:p>
      </dsp:txBody>
      <dsp:txXfrm>
        <a:off x="42722" y="136420"/>
        <a:ext cx="10430156" cy="789716"/>
      </dsp:txXfrm>
    </dsp:sp>
    <dsp:sp modelId="{35E92556-A745-7A43-A1C9-C2D74DFA013E}">
      <dsp:nvSpPr>
        <dsp:cNvPr id="0" name=""/>
        <dsp:cNvSpPr/>
      </dsp:nvSpPr>
      <dsp:spPr>
        <a:xfrm>
          <a:off x="0" y="1032218"/>
          <a:ext cx="10515600" cy="8751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a:t>The </a:t>
          </a:r>
          <a:r>
            <a:rPr lang="en-US" sz="2200" b="1" u="sng" kern="1200"/>
            <a:t>Team Charter</a:t>
          </a:r>
          <a:r>
            <a:rPr lang="en-US" sz="2200" b="1" kern="1200"/>
            <a:t> </a:t>
          </a:r>
          <a:r>
            <a:rPr lang="en-US" sz="2200" kern="1200"/>
            <a:t>(or “Social Contract”) provides team norms and an understanding on how to work together.</a:t>
          </a:r>
          <a:endParaRPr lang="en-EG" sz="2200" kern="1200"/>
        </a:p>
      </dsp:txBody>
      <dsp:txXfrm>
        <a:off x="42722" y="1074940"/>
        <a:ext cx="10430156" cy="789716"/>
      </dsp:txXfrm>
    </dsp:sp>
    <dsp:sp modelId="{B19F4F0A-A98D-A94E-A23A-69EE708C7902}">
      <dsp:nvSpPr>
        <dsp:cNvPr id="0" name=""/>
        <dsp:cNvSpPr/>
      </dsp:nvSpPr>
      <dsp:spPr>
        <a:xfrm>
          <a:off x="0" y="1970739"/>
          <a:ext cx="10515600" cy="8751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Team Charter helps create an Agile Environment and may include :</a:t>
          </a:r>
          <a:endParaRPr lang="en-EG" sz="2200" kern="1200"/>
        </a:p>
      </dsp:txBody>
      <dsp:txXfrm>
        <a:off x="42722" y="2013461"/>
        <a:ext cx="10430156" cy="789716"/>
      </dsp:txXfrm>
    </dsp:sp>
    <dsp:sp modelId="{40747D6A-3F79-0441-A6A2-02CC937750BD}">
      <dsp:nvSpPr>
        <dsp:cNvPr id="0" name=""/>
        <dsp:cNvSpPr/>
      </dsp:nvSpPr>
      <dsp:spPr>
        <a:xfrm>
          <a:off x="0" y="2845899"/>
          <a:ext cx="10515600" cy="1411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en-US" sz="1700" kern="1200"/>
            <a:t>Team values, such as sustainable pace and core hours, </a:t>
          </a:r>
          <a:endParaRPr lang="en-EG" sz="1700" kern="1200"/>
        </a:p>
        <a:p>
          <a:pPr marL="171450" lvl="1" indent="-171450" algn="l" defTabSz="755650">
            <a:lnSpc>
              <a:spcPct val="90000"/>
            </a:lnSpc>
            <a:spcBef>
              <a:spcPct val="0"/>
            </a:spcBef>
            <a:spcAft>
              <a:spcPct val="20000"/>
            </a:spcAft>
            <a:buChar char="•"/>
          </a:pPr>
          <a:r>
            <a:rPr lang="en-US" sz="1700" kern="1200"/>
            <a:t>Working agreements, such as what ”ready” means so the team can take in work; what “done” means so the team judge completeness consistently; respecting the time box; or the use of work-in-progress limits;</a:t>
          </a:r>
          <a:endParaRPr lang="en-EG" sz="1700" kern="1200"/>
        </a:p>
        <a:p>
          <a:pPr marL="171450" lvl="1" indent="-171450" algn="l" defTabSz="755650">
            <a:lnSpc>
              <a:spcPct val="90000"/>
            </a:lnSpc>
            <a:spcBef>
              <a:spcPct val="0"/>
            </a:spcBef>
            <a:spcAft>
              <a:spcPct val="20000"/>
            </a:spcAft>
            <a:buChar char="•"/>
          </a:pPr>
          <a:r>
            <a:rPr lang="en-US" sz="1700" kern="1200"/>
            <a:t>Ground rules, such as one person talking in a meeting, how we make decisions, and how we resolve conflicts</a:t>
          </a:r>
          <a:endParaRPr lang="en-EG" sz="1700" kern="1200"/>
        </a:p>
        <a:p>
          <a:pPr marL="171450" lvl="1" indent="-171450" algn="l" defTabSz="755650">
            <a:lnSpc>
              <a:spcPct val="90000"/>
            </a:lnSpc>
            <a:spcBef>
              <a:spcPct val="0"/>
            </a:spcBef>
            <a:spcAft>
              <a:spcPct val="20000"/>
            </a:spcAft>
            <a:buChar char="•"/>
          </a:pPr>
          <a:r>
            <a:rPr lang="en-US" sz="1700" kern="1200"/>
            <a:t>Group norms, such as how the team treats meeting times.</a:t>
          </a:r>
          <a:endParaRPr lang="en-EG" sz="1700" kern="1200"/>
        </a:p>
      </dsp:txBody>
      <dsp:txXfrm>
        <a:off x="0" y="2845899"/>
        <a:ext cx="10515600" cy="141174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376299-6A69-4ED5-8126-6309E069F97D}">
      <dsp:nvSpPr>
        <dsp:cNvPr id="0" name=""/>
        <dsp:cNvSpPr/>
      </dsp:nvSpPr>
      <dsp:spPr>
        <a:xfrm>
          <a:off x="82613" y="90072"/>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C3D0F8-9E26-4CC5-845D-5489114C29DE}">
      <dsp:nvSpPr>
        <dsp:cNvPr id="0" name=""/>
        <dsp:cNvSpPr/>
      </dsp:nvSpPr>
      <dsp:spPr>
        <a:xfrm>
          <a:off x="271034" y="278494"/>
          <a:ext cx="520402" cy="52040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448A71-E6C0-4C09-BC5E-B9CCAF8BA231}">
      <dsp:nvSpPr>
        <dsp:cNvPr id="0" name=""/>
        <dsp:cNvSpPr/>
      </dsp:nvSpPr>
      <dsp:spPr>
        <a:xfrm>
          <a:off x="1172126" y="90072"/>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a:t>Promoting self-awareness</a:t>
          </a:r>
        </a:p>
      </dsp:txBody>
      <dsp:txXfrm>
        <a:off x="1172126" y="90072"/>
        <a:ext cx="2114937" cy="897246"/>
      </dsp:txXfrm>
    </dsp:sp>
    <dsp:sp modelId="{7BF1CCF8-4082-4C30-9642-2F4860982606}">
      <dsp:nvSpPr>
        <dsp:cNvPr id="0" name=""/>
        <dsp:cNvSpPr/>
      </dsp:nvSpPr>
      <dsp:spPr>
        <a:xfrm>
          <a:off x="3655575" y="90072"/>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9604FF-0350-46AF-90A8-432DA631FD95}">
      <dsp:nvSpPr>
        <dsp:cNvPr id="0" name=""/>
        <dsp:cNvSpPr/>
      </dsp:nvSpPr>
      <dsp:spPr>
        <a:xfrm>
          <a:off x="3843996" y="278494"/>
          <a:ext cx="520402" cy="52040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6D45C4-6B87-4044-BC87-A33F773F891B}">
      <dsp:nvSpPr>
        <dsp:cNvPr id="0" name=""/>
        <dsp:cNvSpPr/>
      </dsp:nvSpPr>
      <dsp:spPr>
        <a:xfrm>
          <a:off x="4745088" y="90072"/>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a:t>Listening</a:t>
          </a:r>
        </a:p>
      </dsp:txBody>
      <dsp:txXfrm>
        <a:off x="4745088" y="90072"/>
        <a:ext cx="2114937" cy="897246"/>
      </dsp:txXfrm>
    </dsp:sp>
    <dsp:sp modelId="{483FD253-4E1D-4031-AC53-1FABA2715E1A}">
      <dsp:nvSpPr>
        <dsp:cNvPr id="0" name=""/>
        <dsp:cNvSpPr/>
      </dsp:nvSpPr>
      <dsp:spPr>
        <a:xfrm>
          <a:off x="7228536" y="90072"/>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3DCDB7-644A-4BEE-9513-B1193C8B8C27}">
      <dsp:nvSpPr>
        <dsp:cNvPr id="0" name=""/>
        <dsp:cNvSpPr/>
      </dsp:nvSpPr>
      <dsp:spPr>
        <a:xfrm>
          <a:off x="7416958" y="278494"/>
          <a:ext cx="520402" cy="52040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44CC23-7F19-4D7F-959A-E50A7CED4780}">
      <dsp:nvSpPr>
        <dsp:cNvPr id="0" name=""/>
        <dsp:cNvSpPr/>
      </dsp:nvSpPr>
      <dsp:spPr>
        <a:xfrm>
          <a:off x="8318049" y="90072"/>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a:t>Serving those on the team</a:t>
          </a:r>
        </a:p>
      </dsp:txBody>
      <dsp:txXfrm>
        <a:off x="8318049" y="90072"/>
        <a:ext cx="2114937" cy="897246"/>
      </dsp:txXfrm>
    </dsp:sp>
    <dsp:sp modelId="{C081EB9E-A8A1-4374-8A86-8D4A36F2D318}">
      <dsp:nvSpPr>
        <dsp:cNvPr id="0" name=""/>
        <dsp:cNvSpPr/>
      </dsp:nvSpPr>
      <dsp:spPr>
        <a:xfrm>
          <a:off x="82613" y="1727045"/>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EC4FA4-DA0A-4E8F-AF70-76195B2533E2}">
      <dsp:nvSpPr>
        <dsp:cNvPr id="0" name=""/>
        <dsp:cNvSpPr/>
      </dsp:nvSpPr>
      <dsp:spPr>
        <a:xfrm>
          <a:off x="271034" y="1915467"/>
          <a:ext cx="520402" cy="52040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F6E48C-39F5-400C-913C-7A434C1CCE17}">
      <dsp:nvSpPr>
        <dsp:cNvPr id="0" name=""/>
        <dsp:cNvSpPr/>
      </dsp:nvSpPr>
      <dsp:spPr>
        <a:xfrm>
          <a:off x="1172126" y="1727045"/>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a:t>Helping people grow</a:t>
          </a:r>
        </a:p>
      </dsp:txBody>
      <dsp:txXfrm>
        <a:off x="1172126" y="1727045"/>
        <a:ext cx="2114937" cy="897246"/>
      </dsp:txXfrm>
    </dsp:sp>
    <dsp:sp modelId="{60A2617A-D995-4CE6-A6E4-F7DFFCEFB569}">
      <dsp:nvSpPr>
        <dsp:cNvPr id="0" name=""/>
        <dsp:cNvSpPr/>
      </dsp:nvSpPr>
      <dsp:spPr>
        <a:xfrm>
          <a:off x="3655575" y="1727045"/>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E382AA4-F718-4CD0-8601-289DB5A1770D}">
      <dsp:nvSpPr>
        <dsp:cNvPr id="0" name=""/>
        <dsp:cNvSpPr/>
      </dsp:nvSpPr>
      <dsp:spPr>
        <a:xfrm>
          <a:off x="3843996" y="1915467"/>
          <a:ext cx="520402" cy="52040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6457AE-C480-41B2-BF5D-9E7F4EE1A7E8}">
      <dsp:nvSpPr>
        <dsp:cNvPr id="0" name=""/>
        <dsp:cNvSpPr/>
      </dsp:nvSpPr>
      <dsp:spPr>
        <a:xfrm>
          <a:off x="4745088" y="1727045"/>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a:t>Coaching vs. controlling</a:t>
          </a:r>
        </a:p>
      </dsp:txBody>
      <dsp:txXfrm>
        <a:off x="4745088" y="1727045"/>
        <a:ext cx="2114937" cy="897246"/>
      </dsp:txXfrm>
    </dsp:sp>
    <dsp:sp modelId="{431B9B84-53B1-412C-A76E-2D6C4A3C0515}">
      <dsp:nvSpPr>
        <dsp:cNvPr id="0" name=""/>
        <dsp:cNvSpPr/>
      </dsp:nvSpPr>
      <dsp:spPr>
        <a:xfrm>
          <a:off x="7228536" y="1727045"/>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71CFD9-6E8F-4757-A40D-BD3A8E56B18B}">
      <dsp:nvSpPr>
        <dsp:cNvPr id="0" name=""/>
        <dsp:cNvSpPr/>
      </dsp:nvSpPr>
      <dsp:spPr>
        <a:xfrm>
          <a:off x="7416958" y="1915467"/>
          <a:ext cx="520402" cy="520402"/>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371544-0FC0-4556-8661-572D78BB48CC}">
      <dsp:nvSpPr>
        <dsp:cNvPr id="0" name=""/>
        <dsp:cNvSpPr/>
      </dsp:nvSpPr>
      <dsp:spPr>
        <a:xfrm>
          <a:off x="8318049" y="1727045"/>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a:t>Promoting safety, respect, and trust</a:t>
          </a:r>
        </a:p>
      </dsp:txBody>
      <dsp:txXfrm>
        <a:off x="8318049" y="1727045"/>
        <a:ext cx="2114937" cy="897246"/>
      </dsp:txXfrm>
    </dsp:sp>
    <dsp:sp modelId="{825D9372-C052-4F66-ADB1-F0161EBFB96D}">
      <dsp:nvSpPr>
        <dsp:cNvPr id="0" name=""/>
        <dsp:cNvSpPr/>
      </dsp:nvSpPr>
      <dsp:spPr>
        <a:xfrm>
          <a:off x="82613" y="3364019"/>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7F6AFB-330F-4374-8B86-531459F0D532}">
      <dsp:nvSpPr>
        <dsp:cNvPr id="0" name=""/>
        <dsp:cNvSpPr/>
      </dsp:nvSpPr>
      <dsp:spPr>
        <a:xfrm>
          <a:off x="271034" y="3552441"/>
          <a:ext cx="520402" cy="520402"/>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924201-D836-4324-81AE-551388EA60EF}">
      <dsp:nvSpPr>
        <dsp:cNvPr id="0" name=""/>
        <dsp:cNvSpPr/>
      </dsp:nvSpPr>
      <dsp:spPr>
        <a:xfrm>
          <a:off x="1172126" y="3364019"/>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a:t>Promoting the energy and intelligence of others</a:t>
          </a:r>
        </a:p>
      </dsp:txBody>
      <dsp:txXfrm>
        <a:off x="1172126" y="3364019"/>
        <a:ext cx="2114937" cy="89724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72F127-E6AF-E14C-B152-41959333EA68}">
      <dsp:nvSpPr>
        <dsp:cNvPr id="0" name=""/>
        <dsp:cNvSpPr/>
      </dsp:nvSpPr>
      <dsp:spPr>
        <a:xfrm>
          <a:off x="2103120" y="2039"/>
          <a:ext cx="8412480" cy="59066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150028" rIns="163225" bIns="150028" numCol="1" spcCol="1270" anchor="ctr" anchorCtr="0">
          <a:noAutofit/>
        </a:bodyPr>
        <a:lstStyle/>
        <a:p>
          <a:pPr marL="0" lvl="0" indent="0" algn="l" defTabSz="889000">
            <a:lnSpc>
              <a:spcPct val="90000"/>
            </a:lnSpc>
            <a:spcBef>
              <a:spcPct val="0"/>
            </a:spcBef>
            <a:spcAft>
              <a:spcPct val="35000"/>
            </a:spcAft>
            <a:buNone/>
          </a:pPr>
          <a:r>
            <a:rPr lang="en-US" sz="2000" kern="1200"/>
            <a:t>Educate stakeholders on why and how to be Agile</a:t>
          </a:r>
        </a:p>
      </dsp:txBody>
      <dsp:txXfrm>
        <a:off x="2103120" y="2039"/>
        <a:ext cx="8412480" cy="590660"/>
      </dsp:txXfrm>
    </dsp:sp>
    <dsp:sp modelId="{7E7039B6-FA2F-D84A-B77A-B58E9AA01D6C}">
      <dsp:nvSpPr>
        <dsp:cNvPr id="0" name=""/>
        <dsp:cNvSpPr/>
      </dsp:nvSpPr>
      <dsp:spPr>
        <a:xfrm>
          <a:off x="0" y="2039"/>
          <a:ext cx="2103120" cy="590660"/>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58344" rIns="111290" bIns="58344" numCol="1" spcCol="1270" anchor="ctr" anchorCtr="0">
          <a:noAutofit/>
        </a:bodyPr>
        <a:lstStyle/>
        <a:p>
          <a:pPr marL="0" lvl="0" indent="0" algn="ctr" defTabSz="1111250">
            <a:lnSpc>
              <a:spcPct val="90000"/>
            </a:lnSpc>
            <a:spcBef>
              <a:spcPct val="0"/>
            </a:spcBef>
            <a:spcAft>
              <a:spcPct val="35000"/>
            </a:spcAft>
            <a:buNone/>
          </a:pPr>
          <a:r>
            <a:rPr lang="en-US" sz="2500" kern="1200"/>
            <a:t>Educate</a:t>
          </a:r>
        </a:p>
      </dsp:txBody>
      <dsp:txXfrm>
        <a:off x="0" y="2039"/>
        <a:ext cx="2103120" cy="590660"/>
      </dsp:txXfrm>
    </dsp:sp>
    <dsp:sp modelId="{C0FC1EBA-BA8C-644C-9DD2-0930376ADB0D}">
      <dsp:nvSpPr>
        <dsp:cNvPr id="0" name=""/>
        <dsp:cNvSpPr/>
      </dsp:nvSpPr>
      <dsp:spPr>
        <a:xfrm>
          <a:off x="2103120" y="628139"/>
          <a:ext cx="8412480" cy="59066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150028" rIns="163225" bIns="150028" numCol="1" spcCol="1270" anchor="ctr" anchorCtr="0">
          <a:noAutofit/>
        </a:bodyPr>
        <a:lstStyle/>
        <a:p>
          <a:pPr marL="0" lvl="0" indent="0" algn="l" defTabSz="889000">
            <a:lnSpc>
              <a:spcPct val="90000"/>
            </a:lnSpc>
            <a:spcBef>
              <a:spcPct val="0"/>
            </a:spcBef>
            <a:spcAft>
              <a:spcPct val="35000"/>
            </a:spcAft>
            <a:buNone/>
          </a:pPr>
          <a:r>
            <a:rPr lang="en-US" sz="2000" kern="1200"/>
            <a:t>Support the team through mentoring, encouragement and support</a:t>
          </a:r>
        </a:p>
      </dsp:txBody>
      <dsp:txXfrm>
        <a:off x="2103120" y="628139"/>
        <a:ext cx="8412480" cy="590660"/>
      </dsp:txXfrm>
    </dsp:sp>
    <dsp:sp modelId="{1BAB8FF3-ED89-5443-ABB8-043B5B05B631}">
      <dsp:nvSpPr>
        <dsp:cNvPr id="0" name=""/>
        <dsp:cNvSpPr/>
      </dsp:nvSpPr>
      <dsp:spPr>
        <a:xfrm>
          <a:off x="0" y="628139"/>
          <a:ext cx="2103120" cy="590660"/>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58344" rIns="111290" bIns="58344" numCol="1" spcCol="1270" anchor="ctr" anchorCtr="0">
          <a:noAutofit/>
        </a:bodyPr>
        <a:lstStyle/>
        <a:p>
          <a:pPr marL="0" lvl="0" indent="0" algn="ctr" defTabSz="1111250">
            <a:lnSpc>
              <a:spcPct val="90000"/>
            </a:lnSpc>
            <a:spcBef>
              <a:spcPct val="0"/>
            </a:spcBef>
            <a:spcAft>
              <a:spcPct val="35000"/>
            </a:spcAft>
            <a:buNone/>
          </a:pPr>
          <a:r>
            <a:rPr lang="en-US" sz="2500" kern="1200"/>
            <a:t>Support</a:t>
          </a:r>
        </a:p>
      </dsp:txBody>
      <dsp:txXfrm>
        <a:off x="0" y="628139"/>
        <a:ext cx="2103120" cy="590660"/>
      </dsp:txXfrm>
    </dsp:sp>
    <dsp:sp modelId="{677B02F5-D65C-934A-BCF6-15CDA46E2513}">
      <dsp:nvSpPr>
        <dsp:cNvPr id="0" name=""/>
        <dsp:cNvSpPr/>
      </dsp:nvSpPr>
      <dsp:spPr>
        <a:xfrm>
          <a:off x="2103120" y="1254239"/>
          <a:ext cx="8412480" cy="59066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150028" rIns="163225" bIns="150028" numCol="1" spcCol="1270" anchor="ctr" anchorCtr="0">
          <a:noAutofit/>
        </a:bodyPr>
        <a:lstStyle/>
        <a:p>
          <a:pPr marL="0" lvl="0" indent="0" algn="l" defTabSz="889000">
            <a:lnSpc>
              <a:spcPct val="90000"/>
            </a:lnSpc>
            <a:spcBef>
              <a:spcPct val="0"/>
            </a:spcBef>
            <a:spcAft>
              <a:spcPct val="35000"/>
            </a:spcAft>
            <a:buNone/>
          </a:pPr>
          <a:r>
            <a:rPr lang="en-US" sz="2000" kern="1200"/>
            <a:t>Advocate for team members training and career development</a:t>
          </a:r>
        </a:p>
      </dsp:txBody>
      <dsp:txXfrm>
        <a:off x="2103120" y="1254239"/>
        <a:ext cx="8412480" cy="590660"/>
      </dsp:txXfrm>
    </dsp:sp>
    <dsp:sp modelId="{6F4D7F1A-E8D7-A34E-8929-B342284CA249}">
      <dsp:nvSpPr>
        <dsp:cNvPr id="0" name=""/>
        <dsp:cNvSpPr/>
      </dsp:nvSpPr>
      <dsp:spPr>
        <a:xfrm>
          <a:off x="0" y="1254239"/>
          <a:ext cx="2103120" cy="590660"/>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58344" rIns="111290" bIns="58344" numCol="1" spcCol="1270" anchor="ctr" anchorCtr="0">
          <a:noAutofit/>
        </a:bodyPr>
        <a:lstStyle/>
        <a:p>
          <a:pPr marL="0" lvl="0" indent="0" algn="ctr" defTabSz="1111250">
            <a:lnSpc>
              <a:spcPct val="90000"/>
            </a:lnSpc>
            <a:spcBef>
              <a:spcPct val="0"/>
            </a:spcBef>
            <a:spcAft>
              <a:spcPct val="35000"/>
            </a:spcAft>
            <a:buNone/>
          </a:pPr>
          <a:r>
            <a:rPr lang="en-US" sz="2500" kern="1200"/>
            <a:t>Advocate</a:t>
          </a:r>
        </a:p>
      </dsp:txBody>
      <dsp:txXfrm>
        <a:off x="0" y="1254239"/>
        <a:ext cx="2103120" cy="590660"/>
      </dsp:txXfrm>
    </dsp:sp>
    <dsp:sp modelId="{AA09654C-24C0-5145-96A2-83A6F408061A}">
      <dsp:nvSpPr>
        <dsp:cNvPr id="0" name=""/>
        <dsp:cNvSpPr/>
      </dsp:nvSpPr>
      <dsp:spPr>
        <a:xfrm>
          <a:off x="2103120" y="1880338"/>
          <a:ext cx="8412480" cy="59066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150028" rIns="163225" bIns="150028" numCol="1" spcCol="1270" anchor="ctr" anchorCtr="0">
          <a:noAutofit/>
        </a:bodyPr>
        <a:lstStyle/>
        <a:p>
          <a:pPr marL="0" lvl="0" indent="0" algn="l" defTabSz="889000">
            <a:lnSpc>
              <a:spcPct val="90000"/>
            </a:lnSpc>
            <a:spcBef>
              <a:spcPct val="0"/>
            </a:spcBef>
            <a:spcAft>
              <a:spcPct val="35000"/>
            </a:spcAft>
            <a:buNone/>
          </a:pPr>
          <a:r>
            <a:rPr lang="en-US" sz="2000" kern="1200"/>
            <a:t>Grow team members through and beyond their current role</a:t>
          </a:r>
        </a:p>
      </dsp:txBody>
      <dsp:txXfrm>
        <a:off x="2103120" y="1880338"/>
        <a:ext cx="8412480" cy="590660"/>
      </dsp:txXfrm>
    </dsp:sp>
    <dsp:sp modelId="{766532A6-F88F-F14D-A46B-227D80C0F074}">
      <dsp:nvSpPr>
        <dsp:cNvPr id="0" name=""/>
        <dsp:cNvSpPr/>
      </dsp:nvSpPr>
      <dsp:spPr>
        <a:xfrm>
          <a:off x="0" y="1880338"/>
          <a:ext cx="2103120" cy="590660"/>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58344" rIns="111290" bIns="58344" numCol="1" spcCol="1270" anchor="ctr" anchorCtr="0">
          <a:noAutofit/>
        </a:bodyPr>
        <a:lstStyle/>
        <a:p>
          <a:pPr marL="0" lvl="0" indent="0" algn="ctr" defTabSz="1111250">
            <a:lnSpc>
              <a:spcPct val="90000"/>
            </a:lnSpc>
            <a:spcBef>
              <a:spcPct val="0"/>
            </a:spcBef>
            <a:spcAft>
              <a:spcPct val="35000"/>
            </a:spcAft>
            <a:buNone/>
          </a:pPr>
          <a:r>
            <a:rPr lang="en-US" sz="2500" kern="1200"/>
            <a:t>Grow</a:t>
          </a:r>
        </a:p>
      </dsp:txBody>
      <dsp:txXfrm>
        <a:off x="0" y="1880338"/>
        <a:ext cx="2103120" cy="590660"/>
      </dsp:txXfrm>
    </dsp:sp>
    <dsp:sp modelId="{243F7DB7-8961-F947-AF1D-56280DC08B25}">
      <dsp:nvSpPr>
        <dsp:cNvPr id="0" name=""/>
        <dsp:cNvSpPr/>
      </dsp:nvSpPr>
      <dsp:spPr>
        <a:xfrm>
          <a:off x="2103120" y="2506438"/>
          <a:ext cx="8412480" cy="59066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150028" rIns="163225" bIns="150028" numCol="1" spcCol="1270" anchor="ctr" anchorCtr="0">
          <a:noAutofit/>
        </a:bodyPr>
        <a:lstStyle/>
        <a:p>
          <a:pPr marL="0" lvl="0" indent="0" algn="l" defTabSz="889000">
            <a:lnSpc>
              <a:spcPct val="90000"/>
            </a:lnSpc>
            <a:spcBef>
              <a:spcPct val="0"/>
            </a:spcBef>
            <a:spcAft>
              <a:spcPct val="35000"/>
            </a:spcAft>
            <a:buNone/>
          </a:pPr>
          <a:r>
            <a:rPr lang="en-US" sz="2000" kern="1200"/>
            <a:t>Help the team with technical project management activities </a:t>
          </a:r>
        </a:p>
      </dsp:txBody>
      <dsp:txXfrm>
        <a:off x="2103120" y="2506438"/>
        <a:ext cx="8412480" cy="590660"/>
      </dsp:txXfrm>
    </dsp:sp>
    <dsp:sp modelId="{0C4D3A96-9268-6E46-BFA5-70EA4C8A78E9}">
      <dsp:nvSpPr>
        <dsp:cNvPr id="0" name=""/>
        <dsp:cNvSpPr/>
      </dsp:nvSpPr>
      <dsp:spPr>
        <a:xfrm>
          <a:off x="0" y="2506438"/>
          <a:ext cx="2103120" cy="590660"/>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58344" rIns="111290" bIns="58344" numCol="1" spcCol="1270" anchor="ctr" anchorCtr="0">
          <a:noAutofit/>
        </a:bodyPr>
        <a:lstStyle/>
        <a:p>
          <a:pPr marL="0" lvl="0" indent="0" algn="ctr" defTabSz="1111250">
            <a:lnSpc>
              <a:spcPct val="90000"/>
            </a:lnSpc>
            <a:spcBef>
              <a:spcPct val="0"/>
            </a:spcBef>
            <a:spcAft>
              <a:spcPct val="35000"/>
            </a:spcAft>
            <a:buNone/>
          </a:pPr>
          <a:r>
            <a:rPr lang="en-US" sz="2500" kern="1200"/>
            <a:t>Help</a:t>
          </a:r>
        </a:p>
      </dsp:txBody>
      <dsp:txXfrm>
        <a:off x="0" y="2506438"/>
        <a:ext cx="2103120" cy="590660"/>
      </dsp:txXfrm>
    </dsp:sp>
    <dsp:sp modelId="{EED62671-3166-F142-A1FD-432F5A66B344}">
      <dsp:nvSpPr>
        <dsp:cNvPr id="0" name=""/>
        <dsp:cNvSpPr/>
      </dsp:nvSpPr>
      <dsp:spPr>
        <a:xfrm>
          <a:off x="2103120" y="3132538"/>
          <a:ext cx="8412480" cy="59066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150028" rIns="163225" bIns="150028" numCol="1" spcCol="1270" anchor="ctr" anchorCtr="0">
          <a:noAutofit/>
        </a:bodyPr>
        <a:lstStyle/>
        <a:p>
          <a:pPr marL="0" lvl="0" indent="0" algn="l" defTabSz="889000">
            <a:lnSpc>
              <a:spcPct val="90000"/>
            </a:lnSpc>
            <a:spcBef>
              <a:spcPct val="0"/>
            </a:spcBef>
            <a:spcAft>
              <a:spcPct val="35000"/>
            </a:spcAft>
            <a:buNone/>
          </a:pPr>
          <a:r>
            <a:rPr lang="en-US" sz="2000" kern="1200"/>
            <a:t>Build relationships with external groups</a:t>
          </a:r>
        </a:p>
      </dsp:txBody>
      <dsp:txXfrm>
        <a:off x="2103120" y="3132538"/>
        <a:ext cx="8412480" cy="590660"/>
      </dsp:txXfrm>
    </dsp:sp>
    <dsp:sp modelId="{1B7DC5E0-8E3F-BF4A-A316-CEE81B10AEEB}">
      <dsp:nvSpPr>
        <dsp:cNvPr id="0" name=""/>
        <dsp:cNvSpPr/>
      </dsp:nvSpPr>
      <dsp:spPr>
        <a:xfrm>
          <a:off x="0" y="3132538"/>
          <a:ext cx="2103120" cy="590660"/>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58344" rIns="111290" bIns="58344" numCol="1" spcCol="1270" anchor="ctr" anchorCtr="0">
          <a:noAutofit/>
        </a:bodyPr>
        <a:lstStyle/>
        <a:p>
          <a:pPr marL="0" lvl="0" indent="0" algn="ctr" defTabSz="1111250">
            <a:lnSpc>
              <a:spcPct val="90000"/>
            </a:lnSpc>
            <a:spcBef>
              <a:spcPct val="0"/>
            </a:spcBef>
            <a:spcAft>
              <a:spcPct val="35000"/>
            </a:spcAft>
            <a:buNone/>
          </a:pPr>
          <a:r>
            <a:rPr lang="en-US" sz="2500" kern="1200"/>
            <a:t>Build</a:t>
          </a:r>
        </a:p>
      </dsp:txBody>
      <dsp:txXfrm>
        <a:off x="0" y="3132538"/>
        <a:ext cx="2103120" cy="590660"/>
      </dsp:txXfrm>
    </dsp:sp>
    <dsp:sp modelId="{2CB335D2-B158-484C-BCE5-037500304A36}">
      <dsp:nvSpPr>
        <dsp:cNvPr id="0" name=""/>
        <dsp:cNvSpPr/>
      </dsp:nvSpPr>
      <dsp:spPr>
        <a:xfrm>
          <a:off x="2103120" y="3758638"/>
          <a:ext cx="8412480" cy="59066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150028" rIns="163225" bIns="150028" numCol="1" spcCol="1270" anchor="ctr" anchorCtr="0">
          <a:noAutofit/>
        </a:bodyPr>
        <a:lstStyle/>
        <a:p>
          <a:pPr marL="0" lvl="0" indent="0" algn="l" defTabSz="889000">
            <a:lnSpc>
              <a:spcPct val="90000"/>
            </a:lnSpc>
            <a:spcBef>
              <a:spcPct val="0"/>
            </a:spcBef>
            <a:spcAft>
              <a:spcPct val="35000"/>
            </a:spcAft>
            <a:buNone/>
          </a:pPr>
          <a:r>
            <a:rPr lang="en-US" sz="2000" kern="1200"/>
            <a:t>Celebrate successes </a:t>
          </a:r>
        </a:p>
      </dsp:txBody>
      <dsp:txXfrm>
        <a:off x="2103120" y="3758638"/>
        <a:ext cx="8412480" cy="590660"/>
      </dsp:txXfrm>
    </dsp:sp>
    <dsp:sp modelId="{61A35F28-3250-674B-BCAA-2ED491AB97A8}">
      <dsp:nvSpPr>
        <dsp:cNvPr id="0" name=""/>
        <dsp:cNvSpPr/>
      </dsp:nvSpPr>
      <dsp:spPr>
        <a:xfrm>
          <a:off x="0" y="3758638"/>
          <a:ext cx="2103120" cy="590660"/>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58344" rIns="111290" bIns="58344" numCol="1" spcCol="1270" anchor="ctr" anchorCtr="0">
          <a:noAutofit/>
        </a:bodyPr>
        <a:lstStyle/>
        <a:p>
          <a:pPr marL="0" lvl="0" indent="0" algn="ctr" defTabSz="1111250">
            <a:lnSpc>
              <a:spcPct val="90000"/>
            </a:lnSpc>
            <a:spcBef>
              <a:spcPct val="0"/>
            </a:spcBef>
            <a:spcAft>
              <a:spcPct val="35000"/>
            </a:spcAft>
            <a:buNone/>
          </a:pPr>
          <a:r>
            <a:rPr lang="en-US" sz="2500" kern="1200"/>
            <a:t>Celebrate</a:t>
          </a:r>
        </a:p>
      </dsp:txBody>
      <dsp:txXfrm>
        <a:off x="0" y="3758638"/>
        <a:ext cx="2103120" cy="59066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62EC68-3212-7041-8C17-64DADE6E9962}">
      <dsp:nvSpPr>
        <dsp:cNvPr id="0" name=""/>
        <dsp:cNvSpPr/>
      </dsp:nvSpPr>
      <dsp:spPr>
        <a:xfrm>
          <a:off x="0" y="6759"/>
          <a:ext cx="10515600" cy="6955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dirty="0"/>
            <a:t>Purpose</a:t>
          </a:r>
        </a:p>
      </dsp:txBody>
      <dsp:txXfrm>
        <a:off x="33955" y="40714"/>
        <a:ext cx="10447690" cy="627655"/>
      </dsp:txXfrm>
    </dsp:sp>
    <dsp:sp modelId="{A1C9E1CD-6BC7-7B4F-BDE8-5FBF33648233}">
      <dsp:nvSpPr>
        <dsp:cNvPr id="0" name=""/>
        <dsp:cNvSpPr/>
      </dsp:nvSpPr>
      <dsp:spPr>
        <a:xfrm>
          <a:off x="0" y="702324"/>
          <a:ext cx="10515600" cy="7203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6830" rIns="206248" bIns="36830" numCol="1" spcCol="1270" anchor="t" anchorCtr="0">
          <a:noAutofit/>
        </a:bodyPr>
        <a:lstStyle/>
        <a:p>
          <a:pPr marL="228600" lvl="1" indent="-228600" algn="l" defTabSz="1022350">
            <a:lnSpc>
              <a:spcPct val="90000"/>
            </a:lnSpc>
            <a:spcBef>
              <a:spcPct val="0"/>
            </a:spcBef>
            <a:spcAft>
              <a:spcPct val="20000"/>
            </a:spcAft>
            <a:buChar char="•"/>
          </a:pPr>
          <a:r>
            <a:rPr lang="en-US" sz="2300" kern="1200" dirty="0"/>
            <a:t>Work with the team to define the "why" or purpose so they can engage around the goal for the project.</a:t>
          </a:r>
        </a:p>
      </dsp:txBody>
      <dsp:txXfrm>
        <a:off x="0" y="702324"/>
        <a:ext cx="10515600" cy="720359"/>
      </dsp:txXfrm>
    </dsp:sp>
    <dsp:sp modelId="{C0851433-BEB7-7A42-BADD-59BCA6374269}">
      <dsp:nvSpPr>
        <dsp:cNvPr id="0" name=""/>
        <dsp:cNvSpPr/>
      </dsp:nvSpPr>
      <dsp:spPr>
        <a:xfrm>
          <a:off x="0" y="1422684"/>
          <a:ext cx="10515600" cy="6955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US" sz="2900" kern="1200" dirty="0"/>
            <a:t>People</a:t>
          </a:r>
        </a:p>
      </dsp:txBody>
      <dsp:txXfrm>
        <a:off x="33955" y="1456639"/>
        <a:ext cx="10447690" cy="627655"/>
      </dsp:txXfrm>
    </dsp:sp>
    <dsp:sp modelId="{F2C9A960-38DC-8348-9B53-199DCBCDB6BE}">
      <dsp:nvSpPr>
        <dsp:cNvPr id="0" name=""/>
        <dsp:cNvSpPr/>
      </dsp:nvSpPr>
      <dsp:spPr>
        <a:xfrm>
          <a:off x="0" y="2118249"/>
          <a:ext cx="10515600" cy="480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6830" rIns="206248" bIns="36830" numCol="1" spcCol="1270" anchor="t" anchorCtr="0">
          <a:noAutofit/>
        </a:bodyPr>
        <a:lstStyle/>
        <a:p>
          <a:pPr marL="228600" lvl="1" indent="-228600" algn="l" defTabSz="1022350" rtl="0">
            <a:lnSpc>
              <a:spcPct val="90000"/>
            </a:lnSpc>
            <a:spcBef>
              <a:spcPct val="0"/>
            </a:spcBef>
            <a:spcAft>
              <a:spcPct val="20000"/>
            </a:spcAft>
            <a:buChar char="•"/>
          </a:pPr>
          <a:r>
            <a:rPr lang="en-US" sz="2300" kern="1200" dirty="0"/>
            <a:t>Encourage the team to create an environment where everyone can succeed.</a:t>
          </a:r>
        </a:p>
      </dsp:txBody>
      <dsp:txXfrm>
        <a:off x="0" y="2118249"/>
        <a:ext cx="10515600" cy="480240"/>
      </dsp:txXfrm>
    </dsp:sp>
    <dsp:sp modelId="{4FD198C2-05A0-244A-ADC8-470C17F5E36F}">
      <dsp:nvSpPr>
        <dsp:cNvPr id="0" name=""/>
        <dsp:cNvSpPr/>
      </dsp:nvSpPr>
      <dsp:spPr>
        <a:xfrm>
          <a:off x="0" y="2598489"/>
          <a:ext cx="10515600" cy="6955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US" sz="2900" kern="1200" dirty="0"/>
            <a:t>Process</a:t>
          </a:r>
        </a:p>
      </dsp:txBody>
      <dsp:txXfrm>
        <a:off x="33955" y="2632444"/>
        <a:ext cx="10447690" cy="627655"/>
      </dsp:txXfrm>
    </dsp:sp>
    <dsp:sp modelId="{EDE36261-E7BD-1C4A-A6B9-1F65C6F9DCD1}">
      <dsp:nvSpPr>
        <dsp:cNvPr id="0" name=""/>
        <dsp:cNvSpPr/>
      </dsp:nvSpPr>
      <dsp:spPr>
        <a:xfrm>
          <a:off x="0" y="3294054"/>
          <a:ext cx="10515600" cy="10505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6830" rIns="206248" bIns="36830" numCol="1" spcCol="1270" anchor="t" anchorCtr="0">
          <a:noAutofit/>
        </a:bodyPr>
        <a:lstStyle/>
        <a:p>
          <a:pPr marL="228600" lvl="1" indent="-228600" algn="l" defTabSz="1022350" rtl="0">
            <a:lnSpc>
              <a:spcPct val="90000"/>
            </a:lnSpc>
            <a:spcBef>
              <a:spcPct val="0"/>
            </a:spcBef>
            <a:spcAft>
              <a:spcPct val="20000"/>
            </a:spcAft>
            <a:buChar char="•"/>
          </a:pPr>
          <a:r>
            <a:rPr lang="en-US" sz="2300" kern="1200" dirty="0"/>
            <a:t>Do not plan on following the "perfect" agile process, but look for the results. When the team delivers finished value often and reflects on the product and process, the team is agile and the process doesn’t matter.</a:t>
          </a:r>
        </a:p>
      </dsp:txBody>
      <dsp:txXfrm>
        <a:off x="0" y="3294054"/>
        <a:ext cx="10515600" cy="105052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82CA00-3DF1-4394-8B56-21F36BA1789F}">
      <dsp:nvSpPr>
        <dsp:cNvPr id="0" name=""/>
        <dsp:cNvSpPr/>
      </dsp:nvSpPr>
      <dsp:spPr>
        <a:xfrm>
          <a:off x="212335" y="469890"/>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69F61BC-67CB-460C-9809-9D9B6462BA4C}">
      <dsp:nvSpPr>
        <dsp:cNvPr id="0" name=""/>
        <dsp:cNvSpPr/>
      </dsp:nvSpPr>
      <dsp:spPr>
        <a:xfrm>
          <a:off x="492877" y="750432"/>
          <a:ext cx="774830" cy="7748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8BD79C-8DAB-401E-9547-55E6781DF0CA}">
      <dsp:nvSpPr>
        <dsp:cNvPr id="0" name=""/>
        <dsp:cNvSpPr/>
      </dsp:nvSpPr>
      <dsp:spPr>
        <a:xfrm>
          <a:off x="1834517"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US" sz="2100" kern="1200"/>
            <a:t>Use collaboration tools (Trello, Slack,….)</a:t>
          </a:r>
        </a:p>
      </dsp:txBody>
      <dsp:txXfrm>
        <a:off x="1834517" y="469890"/>
        <a:ext cx="3148942" cy="1335915"/>
      </dsp:txXfrm>
    </dsp:sp>
    <dsp:sp modelId="{8BCE2207-AC81-4145-A083-27841C4AA4B3}">
      <dsp:nvSpPr>
        <dsp:cNvPr id="0" name=""/>
        <dsp:cNvSpPr/>
      </dsp:nvSpPr>
      <dsp:spPr>
        <a:xfrm>
          <a:off x="5532139" y="469890"/>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BC9D7D9-FC26-4E93-9541-05C219C66E0D}">
      <dsp:nvSpPr>
        <dsp:cNvPr id="0" name=""/>
        <dsp:cNvSpPr/>
      </dsp:nvSpPr>
      <dsp:spPr>
        <a:xfrm>
          <a:off x="5812681" y="750432"/>
          <a:ext cx="774830" cy="7748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3CA220-6E3D-4950-AD27-ADAD8920EDD0}">
      <dsp:nvSpPr>
        <dsp:cNvPr id="0" name=""/>
        <dsp:cNvSpPr/>
      </dsp:nvSpPr>
      <dsp:spPr>
        <a:xfrm>
          <a:off x="7154322"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US" sz="2100" kern="1200"/>
            <a:t>Gather the team face-to-face at the beginning of the project to know each other and build relationships</a:t>
          </a:r>
        </a:p>
      </dsp:txBody>
      <dsp:txXfrm>
        <a:off x="7154322" y="469890"/>
        <a:ext cx="3148942" cy="1335915"/>
      </dsp:txXfrm>
    </dsp:sp>
    <dsp:sp modelId="{305C70FB-AACB-4157-AAB5-1816055B3702}">
      <dsp:nvSpPr>
        <dsp:cNvPr id="0" name=""/>
        <dsp:cNvSpPr/>
      </dsp:nvSpPr>
      <dsp:spPr>
        <a:xfrm>
          <a:off x="212335" y="2545532"/>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8641DA8-2579-42CD-83B8-0C23077C19FA}">
      <dsp:nvSpPr>
        <dsp:cNvPr id="0" name=""/>
        <dsp:cNvSpPr/>
      </dsp:nvSpPr>
      <dsp:spPr>
        <a:xfrm>
          <a:off x="492877" y="2826074"/>
          <a:ext cx="774830" cy="77483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DDE588-9B21-4CA5-8F51-19308DDC2272}">
      <dsp:nvSpPr>
        <dsp:cNvPr id="0" name=""/>
        <dsp:cNvSpPr/>
      </dsp:nvSpPr>
      <dsp:spPr>
        <a:xfrm>
          <a:off x="1834517"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US" sz="2100" kern="1200"/>
            <a:t>Make video-conferencing for stand-up meetings</a:t>
          </a:r>
        </a:p>
      </dsp:txBody>
      <dsp:txXfrm>
        <a:off x="1834517" y="2545532"/>
        <a:ext cx="3148942" cy="1335915"/>
      </dsp:txXfrm>
    </dsp:sp>
    <dsp:sp modelId="{4625B6DF-CA50-4AE3-B2BD-D06F79A53D52}">
      <dsp:nvSpPr>
        <dsp:cNvPr id="0" name=""/>
        <dsp:cNvSpPr/>
      </dsp:nvSpPr>
      <dsp:spPr>
        <a:xfrm>
          <a:off x="5532139" y="2545532"/>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7B6137-90D1-4DC7-BAEE-F0AB39705B3F}">
      <dsp:nvSpPr>
        <dsp:cNvPr id="0" name=""/>
        <dsp:cNvSpPr/>
      </dsp:nvSpPr>
      <dsp:spPr>
        <a:xfrm>
          <a:off x="5812681" y="2826074"/>
          <a:ext cx="774830" cy="77483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3EA42D-A028-4878-B627-7FAF2A2DB79E}">
      <dsp:nvSpPr>
        <dsp:cNvPr id="0" name=""/>
        <dsp:cNvSpPr/>
      </dsp:nvSpPr>
      <dsp:spPr>
        <a:xfrm>
          <a:off x="7154322"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US" sz="2100" kern="1200"/>
            <a:t>All ceremonies/events are made as video-conference</a:t>
          </a:r>
        </a:p>
      </dsp:txBody>
      <dsp:txXfrm>
        <a:off x="7154322" y="2545532"/>
        <a:ext cx="3148942" cy="133591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19989C-EF7A-7646-9CC5-DB368BEB6379}">
      <dsp:nvSpPr>
        <dsp:cNvPr id="0" name=""/>
        <dsp:cNvSpPr/>
      </dsp:nvSpPr>
      <dsp:spPr>
        <a:xfrm>
          <a:off x="0" y="67850"/>
          <a:ext cx="10223090" cy="71954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dirty="0"/>
            <a:t>Keep It Simple, don’t apply rigid process and focus on results</a:t>
          </a:r>
        </a:p>
      </dsp:txBody>
      <dsp:txXfrm>
        <a:off x="35125" y="102975"/>
        <a:ext cx="10152840" cy="649299"/>
      </dsp:txXfrm>
    </dsp:sp>
    <dsp:sp modelId="{593BD7E6-7472-1B45-A92A-3DB35437BC34}">
      <dsp:nvSpPr>
        <dsp:cNvPr id="0" name=""/>
        <dsp:cNvSpPr/>
      </dsp:nvSpPr>
      <dsp:spPr>
        <a:xfrm>
          <a:off x="0" y="873800"/>
          <a:ext cx="10223090" cy="71954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rtl="0">
            <a:lnSpc>
              <a:spcPct val="90000"/>
            </a:lnSpc>
            <a:spcBef>
              <a:spcPct val="0"/>
            </a:spcBef>
            <a:spcAft>
              <a:spcPct val="35000"/>
            </a:spcAft>
            <a:buNone/>
          </a:pPr>
          <a:r>
            <a:rPr lang="en-US" sz="3000" kern="1200"/>
            <a:t>Aim for dedicated teams (fully assigned to the project)</a:t>
          </a:r>
          <a:endParaRPr lang="en-US" sz="3000" kern="1200" dirty="0"/>
        </a:p>
      </dsp:txBody>
      <dsp:txXfrm>
        <a:off x="35125" y="908925"/>
        <a:ext cx="10152840" cy="649299"/>
      </dsp:txXfrm>
    </dsp:sp>
    <dsp:sp modelId="{C71E7880-A37C-1A4B-908B-47B78588D124}">
      <dsp:nvSpPr>
        <dsp:cNvPr id="0" name=""/>
        <dsp:cNvSpPr/>
      </dsp:nvSpPr>
      <dsp:spPr>
        <a:xfrm>
          <a:off x="0" y="1679750"/>
          <a:ext cx="10223090" cy="71954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rtl="0">
            <a:lnSpc>
              <a:spcPct val="90000"/>
            </a:lnSpc>
            <a:spcBef>
              <a:spcPct val="0"/>
            </a:spcBef>
            <a:spcAft>
              <a:spcPct val="35000"/>
            </a:spcAft>
            <a:buNone/>
          </a:pPr>
          <a:r>
            <a:rPr lang="en-US" sz="3000" kern="1200"/>
            <a:t>Bring in complimentary and multi-functional skills</a:t>
          </a:r>
          <a:endParaRPr lang="en-US" sz="3000" kern="1200" dirty="0"/>
        </a:p>
      </dsp:txBody>
      <dsp:txXfrm>
        <a:off x="35125" y="1714875"/>
        <a:ext cx="10152840" cy="649299"/>
      </dsp:txXfrm>
    </dsp:sp>
    <dsp:sp modelId="{D7709BBD-B610-184D-BD32-519064DF0D08}">
      <dsp:nvSpPr>
        <dsp:cNvPr id="0" name=""/>
        <dsp:cNvSpPr/>
      </dsp:nvSpPr>
      <dsp:spPr>
        <a:xfrm>
          <a:off x="0" y="2485700"/>
          <a:ext cx="10223090" cy="71954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rtl="0">
            <a:lnSpc>
              <a:spcPct val="90000"/>
            </a:lnSpc>
            <a:spcBef>
              <a:spcPct val="0"/>
            </a:spcBef>
            <a:spcAft>
              <a:spcPct val="35000"/>
            </a:spcAft>
            <a:buNone/>
          </a:pPr>
          <a:r>
            <a:rPr lang="en-US" sz="3000" kern="1200"/>
            <a:t>Let the team do the planning</a:t>
          </a:r>
          <a:endParaRPr lang="en-US" sz="3000" kern="1200" dirty="0"/>
        </a:p>
      </dsp:txBody>
      <dsp:txXfrm>
        <a:off x="35125" y="2520825"/>
        <a:ext cx="10152840" cy="649299"/>
      </dsp:txXfrm>
    </dsp:sp>
    <dsp:sp modelId="{BED86AC9-8CF9-1541-9FDA-0454E7DDA83D}">
      <dsp:nvSpPr>
        <dsp:cNvPr id="0" name=""/>
        <dsp:cNvSpPr/>
      </dsp:nvSpPr>
      <dsp:spPr>
        <a:xfrm>
          <a:off x="0" y="3291650"/>
          <a:ext cx="10223090" cy="71954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rtl="0">
            <a:lnSpc>
              <a:spcPct val="90000"/>
            </a:lnSpc>
            <a:spcBef>
              <a:spcPct val="0"/>
            </a:spcBef>
            <a:spcAft>
              <a:spcPct val="35000"/>
            </a:spcAft>
            <a:buNone/>
          </a:pPr>
          <a:r>
            <a:rPr lang="en-US" sz="3000" kern="1200"/>
            <a:t>Emphasize Collaboration</a:t>
          </a:r>
          <a:endParaRPr lang="en-US" sz="3000" kern="1200" dirty="0"/>
        </a:p>
      </dsp:txBody>
      <dsp:txXfrm>
        <a:off x="35125" y="3326775"/>
        <a:ext cx="10152840" cy="649299"/>
      </dsp:txXfrm>
    </dsp:sp>
    <dsp:sp modelId="{BA637528-F216-9D4B-B04F-A9D15E3D5184}">
      <dsp:nvSpPr>
        <dsp:cNvPr id="0" name=""/>
        <dsp:cNvSpPr/>
      </dsp:nvSpPr>
      <dsp:spPr>
        <a:xfrm>
          <a:off x="0" y="4097601"/>
          <a:ext cx="10223090" cy="71954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rtl="0">
            <a:lnSpc>
              <a:spcPct val="90000"/>
            </a:lnSpc>
            <a:spcBef>
              <a:spcPct val="0"/>
            </a:spcBef>
            <a:spcAft>
              <a:spcPct val="35000"/>
            </a:spcAft>
            <a:buNone/>
          </a:pPr>
          <a:r>
            <a:rPr lang="en-US" sz="3000" kern="1200"/>
            <a:t>Don’t focus on roles, pick skills and capabilities instead</a:t>
          </a:r>
          <a:endParaRPr lang="en-US" sz="3000" kern="1200" dirty="0"/>
        </a:p>
      </dsp:txBody>
      <dsp:txXfrm>
        <a:off x="35125" y="4132726"/>
        <a:ext cx="10152840" cy="64929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428684-5151-4349-8563-6FBA12A9AA48}">
      <dsp:nvSpPr>
        <dsp:cNvPr id="0" name=""/>
        <dsp:cNvSpPr/>
      </dsp:nvSpPr>
      <dsp:spPr>
        <a:xfrm>
          <a:off x="0" y="241389"/>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Role of Agile Project Manager is different from Traditional Project Manager and emphasizes facilitation, support, development, removing obstacles and creating the right environment.</a:t>
          </a:r>
        </a:p>
      </dsp:txBody>
      <dsp:txXfrm>
        <a:off x="33012" y="274401"/>
        <a:ext cx="8143380" cy="610236"/>
      </dsp:txXfrm>
    </dsp:sp>
    <dsp:sp modelId="{8F1DD987-611C-994E-BA4F-44EF9A92DD4F}">
      <dsp:nvSpPr>
        <dsp:cNvPr id="0" name=""/>
        <dsp:cNvSpPr/>
      </dsp:nvSpPr>
      <dsp:spPr>
        <a:xfrm>
          <a:off x="0" y="966609"/>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rtl="0">
            <a:lnSpc>
              <a:spcPct val="90000"/>
            </a:lnSpc>
            <a:spcBef>
              <a:spcPct val="0"/>
            </a:spcBef>
            <a:spcAft>
              <a:spcPct val="35000"/>
            </a:spcAft>
            <a:buNone/>
          </a:pPr>
          <a:r>
            <a:rPr lang="en-US" sz="1700" kern="1200" dirty="0"/>
            <a:t>Agile values and principles guide the Agile Project Manager.</a:t>
          </a:r>
        </a:p>
      </dsp:txBody>
      <dsp:txXfrm>
        <a:off x="33012" y="999621"/>
        <a:ext cx="8143380" cy="610236"/>
      </dsp:txXfrm>
    </dsp:sp>
    <dsp:sp modelId="{81BB858C-0C82-BF42-8AA0-1F79086A319E}">
      <dsp:nvSpPr>
        <dsp:cNvPr id="0" name=""/>
        <dsp:cNvSpPr/>
      </dsp:nvSpPr>
      <dsp:spPr>
        <a:xfrm>
          <a:off x="0" y="1691829"/>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Servant Leadership focus on helping people to develop and perform at their best.</a:t>
          </a:r>
        </a:p>
      </dsp:txBody>
      <dsp:txXfrm>
        <a:off x="33012" y="1724841"/>
        <a:ext cx="8143380" cy="610236"/>
      </dsp:txXfrm>
    </dsp:sp>
    <dsp:sp modelId="{A2017A1C-0140-DD4A-A44D-8E6E1C0BA38A}">
      <dsp:nvSpPr>
        <dsp:cNvPr id="0" name=""/>
        <dsp:cNvSpPr/>
      </dsp:nvSpPr>
      <dsp:spPr>
        <a:xfrm>
          <a:off x="0" y="2417049"/>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Agile approaches emphasize using Servant Leadership to help and support the team, and create positive Agile environments to increase performance.</a:t>
          </a:r>
        </a:p>
      </dsp:txBody>
      <dsp:txXfrm>
        <a:off x="33012" y="2450061"/>
        <a:ext cx="8143380" cy="610236"/>
      </dsp:txXfrm>
    </dsp:sp>
    <dsp:sp modelId="{00CE3A69-4233-164C-865B-0F0BA9B9D85A}">
      <dsp:nvSpPr>
        <dsp:cNvPr id="0" name=""/>
        <dsp:cNvSpPr/>
      </dsp:nvSpPr>
      <dsp:spPr>
        <a:xfrm>
          <a:off x="0" y="3142268"/>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Your team should be composed of T-Shaped People (Generalized Specialists and should be dedicated to the project and collocated.</a:t>
          </a:r>
        </a:p>
      </dsp:txBody>
      <dsp:txXfrm>
        <a:off x="33012" y="3175280"/>
        <a:ext cx="8143380" cy="61023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9.xml><?xml version="1.0" encoding="utf-8"?>
<dgm:layoutDef xmlns:dgm="http://schemas.openxmlformats.org/drawingml/2006/diagram" xmlns:a="http://schemas.openxmlformats.org/drawingml/2006/main" uniqueId="urn:microsoft.com/office/officeart/2016/7/layout/VerticalHollowActionList">
  <dgm:title val="Vertical Hollow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solidFgAcc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2498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447810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55050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4486070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0475498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2577458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9253375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28</a:t>
            </a:fld>
            <a:endParaRPr lang="en-US"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3620403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346229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15"/>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08903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14"/>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692601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 id="2147483669" r:id="rId19"/>
    <p:sldLayoutId id="2147483670"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notesSlide" Target="../notesSlides/notesSlide5.xml"/><Relationship Id="rId7" Type="http://schemas.openxmlformats.org/officeDocument/2006/relationships/diagramColors" Target="../diagrams/colors4.xml"/><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2.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notesSlide" Target="../notesSlides/notesSlide6.xml"/><Relationship Id="rId7" Type="http://schemas.openxmlformats.org/officeDocument/2006/relationships/diagramColors" Target="../diagrams/colors5.xml"/><Relationship Id="rId2" Type="http://schemas.openxmlformats.org/officeDocument/2006/relationships/slideLayout" Target="../slideLayouts/slideLayout19.xml"/><Relationship Id="rId1" Type="http://schemas.openxmlformats.org/officeDocument/2006/relationships/tags" Target="../tags/tag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hyperlink" Target="https://youexec.com/plus?m=ppt" TargetMode="External"/><Relationship Id="rId7"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4.sv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png"/><Relationship Id="rId9" Type="http://schemas.openxmlformats.org/officeDocument/2006/relationships/image" Target="../media/image2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1.xml"/><Relationship Id="rId1" Type="http://schemas.openxmlformats.org/officeDocument/2006/relationships/slideLayout" Target="../slideLayouts/slideLayout20.xml"/><Relationship Id="rId4" Type="http://schemas.openxmlformats.org/officeDocument/2006/relationships/image" Target="../media/image31.jpeg"/></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microsoft.com/office/2007/relationships/diagramDrawing" Target="../diagrams/drawing12.xml"/><Relationship Id="rId3" Type="http://schemas.openxmlformats.org/officeDocument/2006/relationships/notesSlide" Target="../notesSlides/notesSlide12.xml"/><Relationship Id="rId7" Type="http://schemas.openxmlformats.org/officeDocument/2006/relationships/diagramColors" Target="../diagrams/colors12.xml"/><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diagramQuickStyle" Target="../diagrams/quickStyle12.xml"/><Relationship Id="rId5" Type="http://schemas.openxmlformats.org/officeDocument/2006/relationships/diagramLayout" Target="../diagrams/layout12.xml"/><Relationship Id="rId4" Type="http://schemas.openxmlformats.org/officeDocument/2006/relationships/diagramData" Target="../diagrams/data1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34.xml.rels><?xml version="1.0" encoding="UTF-8" standalone="yes"?>
<Relationships xmlns="http://schemas.openxmlformats.org/package/2006/relationships"><Relationship Id="rId3" Type="http://schemas.openxmlformats.org/officeDocument/2006/relationships/hyperlink" Target="https://www.agile-academy.com/en/scrum-master/servant-leadership-how-does-leadership-work-in-an-agile-context/#:~:text=Servant%20leadership%20in%20an%20agile,and%20thus%20throughout%20the%20company." TargetMode="External"/><Relationship Id="rId2" Type="http://schemas.openxmlformats.org/officeDocument/2006/relationships/image" Target="../media/image42.jpg"/><Relationship Id="rId1" Type="http://schemas.openxmlformats.org/officeDocument/2006/relationships/slideLayout" Target="../slideLayouts/slideLayout18.xml"/><Relationship Id="rId5" Type="http://schemas.openxmlformats.org/officeDocument/2006/relationships/image" Target="../media/image3.png"/><Relationship Id="rId4" Type="http://schemas.openxmlformats.org/officeDocument/2006/relationships/hyperlink" Target="https://youtu.be/3dS7FpUUbY8"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s://innovify.com/insights/top-agile-trends/" TargetMode="External"/><Relationship Id="rId2" Type="http://schemas.openxmlformats.org/officeDocument/2006/relationships/image" Target="../media/image42.jpg"/><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17.xml"/><Relationship Id="rId5" Type="http://schemas.openxmlformats.org/officeDocument/2006/relationships/image" Target="../media/image3.png"/><Relationship Id="rId4" Type="http://schemas.openxmlformats.org/officeDocument/2006/relationships/image" Target="../media/image4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83099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Eng. Ahmed Hussein, MBA, </a:t>
            </a:r>
            <a:r>
              <a:rPr lang="en-US" sz="2400" dirty="0" err="1">
                <a:latin typeface="Times New Roman" panose="02020603050405020304" pitchFamily="18" charset="0"/>
                <a:cs typeface="Times New Roman" panose="02020603050405020304" pitchFamily="18" charset="0"/>
              </a:rPr>
              <a:t>PfMP</a:t>
            </a:r>
            <a:r>
              <a:rPr lang="en-US" sz="2400" dirty="0">
                <a:latin typeface="Times New Roman" panose="02020603050405020304" pitchFamily="18" charset="0"/>
                <a:cs typeface="Times New Roman" panose="02020603050405020304" pitchFamily="18" charset="0"/>
              </a:rPr>
              <a:t>©, PMP©, CMP APMG</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348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Agile Project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36181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Master of Project Management</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4989" y="5978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71884" y="1463842"/>
            <a:ext cx="5780242" cy="3477875"/>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Role of the Project Manager in Agile Projects</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4343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Agile Project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072822"/>
            <a:ext cx="5476666" cy="830997"/>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Eng. Ahmed Hussein, MBA, </a:t>
            </a:r>
            <a:r>
              <a:rPr lang="en-US" sz="2400" b="1" dirty="0" err="1">
                <a:solidFill>
                  <a:srgbClr val="00B0F0"/>
                </a:solidFill>
                <a:latin typeface="Times New Roman" panose="02020603050405020304" pitchFamily="18" charset="0"/>
                <a:cs typeface="Times New Roman" panose="02020603050405020304" pitchFamily="18" charset="0"/>
              </a:rPr>
              <a:t>PfMP</a:t>
            </a:r>
            <a:r>
              <a:rPr lang="en-US" sz="2400" b="1" dirty="0">
                <a:solidFill>
                  <a:srgbClr val="00B0F0"/>
                </a:solidFill>
                <a:latin typeface="Times New Roman" panose="02020603050405020304" pitchFamily="18" charset="0"/>
                <a:cs typeface="Times New Roman" panose="02020603050405020304" pitchFamily="18" charset="0"/>
              </a:rPr>
              <a:t>©, PMP©, CMP APMG</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789804"/>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923330"/>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role and responsibilities of the project manager in Agile Projects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How applying Servant Leadership principles improves agile projects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How the Agile team operates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 from Previous Lecture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20FC5E8-EF0C-D4E8-ED6B-E082AE352E66}"/>
              </a:ext>
            </a:extLst>
          </p:cNvPr>
          <p:cNvSpPr txBox="1"/>
          <p:nvPr/>
        </p:nvSpPr>
        <p:spPr>
          <a:xfrm>
            <a:off x="888999" y="2391844"/>
            <a:ext cx="10170887" cy="458011"/>
          </a:xfrm>
          <a:prstGeom prst="rect">
            <a:avLst/>
          </a:prstGeom>
          <a:noFill/>
        </p:spPr>
        <p:txBody>
          <a:bodyPr wrap="square" rtlCol="0">
            <a:spAutoFit/>
          </a:bodyPr>
          <a:lstStyle/>
          <a:p>
            <a:pPr>
              <a:lnSpc>
                <a:spcPct val="150000"/>
              </a:lnSpc>
            </a:pPr>
            <a:endParaRPr lang="en-US" dirty="0">
              <a:latin typeface="Times New Roman" panose="02020603050405020304" pitchFamily="18" charset="0"/>
              <a:cs typeface="Times New Roman" panose="02020603050405020304" pitchFamily="18" charset="0"/>
            </a:endParaRPr>
          </a:p>
        </p:txBody>
      </p:sp>
      <p:graphicFrame>
        <p:nvGraphicFramePr>
          <p:cNvPr id="16" name="Content Placeholder 2">
            <a:extLst>
              <a:ext uri="{FF2B5EF4-FFF2-40B4-BE49-F238E27FC236}">
                <a16:creationId xmlns:a16="http://schemas.microsoft.com/office/drawing/2014/main" id="{7D025AAE-DBDC-B96F-DEB5-38967F6E768C}"/>
              </a:ext>
            </a:extLst>
          </p:cNvPr>
          <p:cNvGraphicFramePr>
            <a:graphicFrameLocks/>
          </p:cNvGraphicFramePr>
          <p:nvPr>
            <p:extLst>
              <p:ext uri="{D42A27DB-BD31-4B8C-83A1-F6EECF244321}">
                <p14:modId xmlns:p14="http://schemas.microsoft.com/office/powerpoint/2010/main" val="2819823899"/>
              </p:ext>
            </p:extLst>
          </p:nvPr>
        </p:nvGraphicFramePr>
        <p:xfrm>
          <a:off x="2407796" y="1779014"/>
          <a:ext cx="8209404" cy="40599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22867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208916" y="1003044"/>
            <a:ext cx="4810587"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The Project Manager in an Agile Environment</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71577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p:txBody>
          <a:bodyPr/>
          <a:lstStyle/>
          <a:p>
            <a:r>
              <a:rPr lang="en-US" dirty="0"/>
              <a:t>Role of the Project Manager in an Agile Environment</a:t>
            </a:r>
            <a:endParaRPr lang="ar-SA"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p:txBody>
          <a:bodyPr/>
          <a:lstStyle/>
          <a:p>
            <a:r>
              <a:rPr lang="en-US" dirty="0"/>
              <a:t>Role and responsibilities of the project manager in an agile project is different from traditional projects.</a:t>
            </a:r>
          </a:p>
          <a:p>
            <a:r>
              <a:rPr lang="en-US" dirty="0"/>
              <a:t>Many Agile approaches do not address the role of the project manager.</a:t>
            </a:r>
          </a:p>
          <a:p>
            <a:r>
              <a:rPr lang="en-US" dirty="0"/>
              <a:t>Some agile practitioners think the role of the project manager is not needed due to self-organizing teams taking on the responsibilities.</a:t>
            </a:r>
          </a:p>
          <a:p>
            <a:r>
              <a:rPr lang="en-US" dirty="0"/>
              <a:t>Project managers can add significant value in agile projects. </a:t>
            </a:r>
            <a:endParaRPr lang="ar-SA"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1121433" y="5262113"/>
            <a:ext cx="10232367" cy="91485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t>The value of projects managers is not in their position or authority, but in their ability to make everyone else better.</a:t>
            </a:r>
            <a:endParaRPr lang="ar-SA" sz="2800" dirty="0"/>
          </a:p>
        </p:txBody>
      </p:sp>
    </p:spTree>
    <p:extLst>
      <p:ext uri="{BB962C8B-B14F-4D97-AF65-F5344CB8AC3E}">
        <p14:creationId xmlns:p14="http://schemas.microsoft.com/office/powerpoint/2010/main" val="7085601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p:txBody>
          <a:bodyPr/>
          <a:lstStyle/>
          <a:p>
            <a:r>
              <a:rPr lang="en-US" dirty="0"/>
              <a:t>There are many names for project manager in Agile projects</a:t>
            </a:r>
            <a:endParaRPr lang="ar-SA" dirty="0"/>
          </a:p>
        </p:txBody>
      </p:sp>
      <p:sp>
        <p:nvSpPr>
          <p:cNvPr id="25" name="Rounded Rectangle 24">
            <a:extLst>
              <a:ext uri="{FF2B5EF4-FFF2-40B4-BE49-F238E27FC236}">
                <a16:creationId xmlns:a16="http://schemas.microsoft.com/office/drawing/2014/main" id="{FF161E12-81B0-B760-6487-CDD1207D7C04}"/>
              </a:ext>
            </a:extLst>
          </p:cNvPr>
          <p:cNvSpPr/>
          <p:nvPr/>
        </p:nvSpPr>
        <p:spPr>
          <a:xfrm>
            <a:off x="1282931" y="2316074"/>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Project Manager</a:t>
            </a:r>
            <a:endParaRPr lang="ar-SA" dirty="0"/>
          </a:p>
        </p:txBody>
      </p:sp>
      <p:sp>
        <p:nvSpPr>
          <p:cNvPr id="26" name="Rounded Rectangle 25">
            <a:extLst>
              <a:ext uri="{FF2B5EF4-FFF2-40B4-BE49-F238E27FC236}">
                <a16:creationId xmlns:a16="http://schemas.microsoft.com/office/drawing/2014/main" id="{E1E4DA3C-D71C-4725-2C7E-A226692551FE}"/>
              </a:ext>
            </a:extLst>
          </p:cNvPr>
          <p:cNvSpPr/>
          <p:nvPr/>
        </p:nvSpPr>
        <p:spPr>
          <a:xfrm>
            <a:off x="4940531" y="2342602"/>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Scrum Master</a:t>
            </a:r>
            <a:endParaRPr lang="ar-SA" dirty="0"/>
          </a:p>
        </p:txBody>
      </p:sp>
      <p:sp>
        <p:nvSpPr>
          <p:cNvPr id="27" name="Rounded Rectangle 26">
            <a:extLst>
              <a:ext uri="{FF2B5EF4-FFF2-40B4-BE49-F238E27FC236}">
                <a16:creationId xmlns:a16="http://schemas.microsoft.com/office/drawing/2014/main" id="{577C3401-B358-FAAB-446D-A860F3C21C1A}"/>
              </a:ext>
            </a:extLst>
          </p:cNvPr>
          <p:cNvSpPr/>
          <p:nvPr/>
        </p:nvSpPr>
        <p:spPr>
          <a:xfrm>
            <a:off x="1282931" y="3982721"/>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Project Team Lead</a:t>
            </a:r>
            <a:endParaRPr lang="ar-SA" dirty="0"/>
          </a:p>
        </p:txBody>
      </p:sp>
      <p:sp>
        <p:nvSpPr>
          <p:cNvPr id="28" name="Rounded Rectangle 27">
            <a:extLst>
              <a:ext uri="{FF2B5EF4-FFF2-40B4-BE49-F238E27FC236}">
                <a16:creationId xmlns:a16="http://schemas.microsoft.com/office/drawing/2014/main" id="{6FAB669E-A9AA-0387-503B-DEFF1EDBDED4}"/>
              </a:ext>
            </a:extLst>
          </p:cNvPr>
          <p:cNvSpPr/>
          <p:nvPr/>
        </p:nvSpPr>
        <p:spPr>
          <a:xfrm>
            <a:off x="8598131" y="2316074"/>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Team Coach</a:t>
            </a:r>
            <a:endParaRPr lang="ar-SA" dirty="0"/>
          </a:p>
        </p:txBody>
      </p:sp>
      <p:sp>
        <p:nvSpPr>
          <p:cNvPr id="29" name="Rounded Rectangle 28">
            <a:extLst>
              <a:ext uri="{FF2B5EF4-FFF2-40B4-BE49-F238E27FC236}">
                <a16:creationId xmlns:a16="http://schemas.microsoft.com/office/drawing/2014/main" id="{7D232C35-59F1-31BB-910C-C5D8A339491C}"/>
              </a:ext>
            </a:extLst>
          </p:cNvPr>
          <p:cNvSpPr/>
          <p:nvPr/>
        </p:nvSpPr>
        <p:spPr>
          <a:xfrm>
            <a:off x="4940531" y="3982721"/>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Team Facilitator</a:t>
            </a:r>
            <a:endParaRPr lang="ar-SA" dirty="0"/>
          </a:p>
        </p:txBody>
      </p:sp>
      <p:sp>
        <p:nvSpPr>
          <p:cNvPr id="2" name="Rounded Rectangle 1">
            <a:extLst>
              <a:ext uri="{FF2B5EF4-FFF2-40B4-BE49-F238E27FC236}">
                <a16:creationId xmlns:a16="http://schemas.microsoft.com/office/drawing/2014/main" id="{7D30F096-CFB3-B169-59A6-2592B62656EA}"/>
              </a:ext>
            </a:extLst>
          </p:cNvPr>
          <p:cNvSpPr/>
          <p:nvPr/>
        </p:nvSpPr>
        <p:spPr>
          <a:xfrm>
            <a:off x="8598131" y="3982721"/>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Delivery Manager</a:t>
            </a:r>
            <a:endParaRPr lang="ar-SA" dirty="0"/>
          </a:p>
        </p:txBody>
      </p:sp>
    </p:spTree>
    <p:extLst>
      <p:ext uri="{BB962C8B-B14F-4D97-AF65-F5344CB8AC3E}">
        <p14:creationId xmlns:p14="http://schemas.microsoft.com/office/powerpoint/2010/main" val="6553427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p:txBody>
          <a:bodyPr/>
          <a:lstStyle/>
          <a:p>
            <a:r>
              <a:rPr lang="en-US" dirty="0"/>
              <a:t>The Traditional Project Manager</a:t>
            </a:r>
            <a:endParaRPr lang="ar-SA" dirty="0"/>
          </a:p>
        </p:txBody>
      </p:sp>
      <p:graphicFrame>
        <p:nvGraphicFramePr>
          <p:cNvPr id="31" name="Content Placeholder 3">
            <a:extLst>
              <a:ext uri="{FF2B5EF4-FFF2-40B4-BE49-F238E27FC236}">
                <a16:creationId xmlns:a16="http://schemas.microsoft.com/office/drawing/2014/main" id="{DB575709-EA37-96E5-4BAD-D1A77C14973E}"/>
              </a:ext>
            </a:extLst>
          </p:cNvPr>
          <p:cNvGraphicFramePr>
            <a:graphicFrameLocks noGrp="1"/>
          </p:cNvGraphicFramePr>
          <p:nvPr>
            <p:ph idx="1"/>
            <p:extLst>
              <p:ext uri="{D42A27DB-BD31-4B8C-83A1-F6EECF244321}">
                <p14:modId xmlns:p14="http://schemas.microsoft.com/office/powerpoint/2010/main" val="127140260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274640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p:txBody>
          <a:bodyPr/>
          <a:lstStyle/>
          <a:p>
            <a:r>
              <a:rPr lang="en-US" dirty="0"/>
              <a:t>Role of the Project Manager in an Agile Environment</a:t>
            </a:r>
            <a:endParaRPr lang="ar-SA" dirty="0"/>
          </a:p>
        </p:txBody>
      </p:sp>
      <p:graphicFrame>
        <p:nvGraphicFramePr>
          <p:cNvPr id="2" name="Diagram 1">
            <a:extLst>
              <a:ext uri="{FF2B5EF4-FFF2-40B4-BE49-F238E27FC236}">
                <a16:creationId xmlns:a16="http://schemas.microsoft.com/office/drawing/2014/main" id="{DE3FDD35-CE78-F5B0-0257-72B92EAD2AB3}"/>
              </a:ext>
            </a:extLst>
          </p:cNvPr>
          <p:cNvGraphicFramePr/>
          <p:nvPr>
            <p:extLst>
              <p:ext uri="{D42A27DB-BD31-4B8C-83A1-F6EECF244321}">
                <p14:modId xmlns:p14="http://schemas.microsoft.com/office/powerpoint/2010/main" val="3244364728"/>
              </p:ext>
            </p:extLst>
          </p:nvPr>
        </p:nvGraphicFramePr>
        <p:xfrm>
          <a:off x="838200" y="1690688"/>
          <a:ext cx="10515600" cy="46357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789429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513149" y="1019069"/>
            <a:ext cx="8736543"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latin typeface="Times New Roman"/>
                <a:cs typeface="Times New Roman"/>
                <a:sym typeface="Times New Roman"/>
              </a:rPr>
              <a:t>Agile Values to Guide the Project Manager </a:t>
            </a:r>
            <a:endParaRPr lang="en-US" sz="2800" dirty="0"/>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09</a:t>
            </a:r>
            <a:endParaRPr sz="1600" b="1" dirty="0">
              <a:solidFill>
                <a:schemeClr val="lt1"/>
              </a:solidFill>
              <a:latin typeface="Times New Roman"/>
              <a:ea typeface="Times New Roman"/>
              <a:cs typeface="Times New Roman"/>
              <a:sym typeface="Times New Roman"/>
            </a:endParaRPr>
          </a:p>
        </p:txBody>
      </p:sp>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err="1">
                <a:latin typeface="Calibri"/>
                <a:ea typeface="Calibri"/>
                <a:cs typeface="Calibri"/>
                <a:sym typeface="Calibri"/>
              </a:rPr>
              <a:t>www.midocean.ae</a:t>
            </a:r>
            <a:endParaRPr dirty="0"/>
          </a:p>
        </p:txBody>
      </p:sp>
      <p:sp>
        <p:nvSpPr>
          <p:cNvPr id="2" name="Rounded Rectangle 1">
            <a:extLst>
              <a:ext uri="{FF2B5EF4-FFF2-40B4-BE49-F238E27FC236}">
                <a16:creationId xmlns:a16="http://schemas.microsoft.com/office/drawing/2014/main" id="{C6F2FB77-8EF8-D468-95E6-B1312726FBA6}"/>
              </a:ext>
            </a:extLst>
          </p:cNvPr>
          <p:cNvSpPr/>
          <p:nvPr/>
        </p:nvSpPr>
        <p:spPr>
          <a:xfrm>
            <a:off x="987278" y="2244642"/>
            <a:ext cx="10210373" cy="3381569"/>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“We are uncovering better ways of developing software by doing it and helping others do it. Through this work we have come to value:</a:t>
            </a:r>
          </a:p>
          <a:p>
            <a:pPr algn="ctr"/>
            <a:endParaRPr lang="en-US" sz="2000" dirty="0"/>
          </a:p>
          <a:p>
            <a:pPr marL="285750" indent="-285750" algn="ctr">
              <a:buClr>
                <a:schemeClr val="bg1"/>
              </a:buClr>
              <a:buFont typeface="Arial" panose="020B0604020202020204" pitchFamily="34" charset="0"/>
              <a:buChar char="•"/>
            </a:pPr>
            <a:r>
              <a:rPr lang="en-US" sz="2000" b="1" dirty="0">
                <a:solidFill>
                  <a:srgbClr val="FF0000"/>
                </a:solidFill>
              </a:rPr>
              <a:t>Individuals and interactions over processes and tools</a:t>
            </a:r>
          </a:p>
          <a:p>
            <a:pPr marL="285750" indent="-285750" algn="ctr">
              <a:buClr>
                <a:schemeClr val="bg1"/>
              </a:buClr>
              <a:buFont typeface="Arial" panose="020B0604020202020204" pitchFamily="34" charset="0"/>
              <a:buChar char="•"/>
            </a:pPr>
            <a:r>
              <a:rPr lang="en-US" sz="2000" dirty="0">
                <a:solidFill>
                  <a:srgbClr val="FF0000"/>
                </a:solidFill>
              </a:rPr>
              <a:t>Working software over comprehensive documentation</a:t>
            </a:r>
          </a:p>
          <a:p>
            <a:pPr marL="285750" indent="-285750" algn="ctr">
              <a:buClr>
                <a:schemeClr val="bg1"/>
              </a:buClr>
              <a:buFont typeface="Arial" panose="020B0604020202020204" pitchFamily="34" charset="0"/>
              <a:buChar char="•"/>
            </a:pPr>
            <a:r>
              <a:rPr lang="en-US" sz="2000" b="1" dirty="0">
                <a:solidFill>
                  <a:srgbClr val="FF0000"/>
                </a:solidFill>
              </a:rPr>
              <a:t>Customer collaboration over contract negotiation</a:t>
            </a:r>
          </a:p>
          <a:p>
            <a:pPr marL="285750" indent="-285750" algn="ctr">
              <a:buClr>
                <a:schemeClr val="bg1"/>
              </a:buClr>
              <a:buFont typeface="Arial" panose="020B0604020202020204" pitchFamily="34" charset="0"/>
              <a:buChar char="•"/>
            </a:pPr>
            <a:r>
              <a:rPr lang="en-US" sz="2000" dirty="0"/>
              <a:t>Responding to change over following a plan</a:t>
            </a:r>
          </a:p>
          <a:p>
            <a:pPr algn="ctr">
              <a:buClr>
                <a:schemeClr val="bg1"/>
              </a:buClr>
            </a:pPr>
            <a:endParaRPr lang="en-US" sz="2000" dirty="0"/>
          </a:p>
          <a:p>
            <a:pPr algn="ctr">
              <a:buClr>
                <a:schemeClr val="bg1"/>
              </a:buClr>
            </a:pPr>
            <a:r>
              <a:rPr lang="en-US" sz="2000" dirty="0"/>
              <a:t>That is, while there is value in the items on the right, we value the items on the left more.”</a:t>
            </a:r>
          </a:p>
        </p:txBody>
      </p:sp>
    </p:spTree>
    <p:extLst>
      <p:ext uri="{BB962C8B-B14F-4D97-AF65-F5344CB8AC3E}">
        <p14:creationId xmlns:p14="http://schemas.microsoft.com/office/powerpoint/2010/main" val="26835512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2" name="Google Shape;162;p5"/>
          <p:cNvSpPr txBox="1"/>
          <p:nvPr/>
        </p:nvSpPr>
        <p:spPr>
          <a:xfrm>
            <a:off x="2513149" y="1019069"/>
            <a:ext cx="8087691"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latin typeface="Times New Roman"/>
                <a:cs typeface="Times New Roman"/>
                <a:sym typeface="Times New Roman"/>
              </a:rPr>
              <a:t>Agile Principles to Guide the Project Manager (1/2)</a:t>
            </a:r>
            <a:endParaRPr lang="en-US" sz="2800" dirty="0"/>
          </a:p>
        </p:txBody>
      </p:sp>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graphicFrame>
        <p:nvGraphicFramePr>
          <p:cNvPr id="3" name="Diagram 2">
            <a:extLst>
              <a:ext uri="{FF2B5EF4-FFF2-40B4-BE49-F238E27FC236}">
                <a16:creationId xmlns:a16="http://schemas.microsoft.com/office/drawing/2014/main" id="{2ACC51A5-81E5-B8EE-8962-E0CDFD0C2E39}"/>
              </a:ext>
            </a:extLst>
          </p:cNvPr>
          <p:cNvGraphicFramePr/>
          <p:nvPr>
            <p:extLst>
              <p:ext uri="{D42A27DB-BD31-4B8C-83A1-F6EECF244321}">
                <p14:modId xmlns:p14="http://schemas.microsoft.com/office/powerpoint/2010/main" val="2691006927"/>
              </p:ext>
            </p:extLst>
          </p:nvPr>
        </p:nvGraphicFramePr>
        <p:xfrm>
          <a:off x="24653" y="2169969"/>
          <a:ext cx="11405347" cy="35185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Google Shape;163;p5">
            <a:extLst>
              <a:ext uri="{FF2B5EF4-FFF2-40B4-BE49-F238E27FC236}">
                <a16:creationId xmlns:a16="http://schemas.microsoft.com/office/drawing/2014/main" id="{9CE5C1AC-EBD1-C6AD-3C62-729DC55887E6}"/>
              </a:ext>
            </a:extLst>
          </p:cNvPr>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 name="Google Shape;164;p5">
            <a:extLst>
              <a:ext uri="{FF2B5EF4-FFF2-40B4-BE49-F238E27FC236}">
                <a16:creationId xmlns:a16="http://schemas.microsoft.com/office/drawing/2014/main" id="{DFAAD434-4A37-5C65-5EF6-BC9BE3A3C753}"/>
              </a:ext>
            </a:extLst>
          </p:cNvPr>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4" name="Google Shape;165;p5">
            <a:extLst>
              <a:ext uri="{FF2B5EF4-FFF2-40B4-BE49-F238E27FC236}">
                <a16:creationId xmlns:a16="http://schemas.microsoft.com/office/drawing/2014/main" id="{8C081407-78A4-A776-DB43-7C9DF177BE57}"/>
              </a:ext>
            </a:extLst>
          </p:cNvPr>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09</a:t>
            </a:r>
            <a:endParaRPr sz="1600" b="1" dirty="0">
              <a:solidFill>
                <a:schemeClr val="lt1"/>
              </a:solidFill>
              <a:latin typeface="Times New Roman"/>
              <a:ea typeface="Times New Roman"/>
              <a:cs typeface="Times New Roman"/>
              <a:sym typeface="Times New Roman"/>
            </a:endParaRPr>
          </a:p>
        </p:txBody>
      </p:sp>
    </p:spTree>
    <p:custDataLst>
      <p:tags r:id="rId1"/>
    </p:custDataLst>
    <p:extLst>
      <p:ext uri="{BB962C8B-B14F-4D97-AF65-F5344CB8AC3E}">
        <p14:creationId xmlns:p14="http://schemas.microsoft.com/office/powerpoint/2010/main" val="3728981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2" name="Google Shape;162;p5"/>
          <p:cNvSpPr txBox="1"/>
          <p:nvPr/>
        </p:nvSpPr>
        <p:spPr>
          <a:xfrm>
            <a:off x="2513149" y="1019069"/>
            <a:ext cx="8258173"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latin typeface="Times New Roman"/>
                <a:cs typeface="Times New Roman"/>
                <a:sym typeface="Times New Roman"/>
              </a:rPr>
              <a:t>Agile Principles to Guide the Project Manager (2/2)</a:t>
            </a:r>
            <a:endParaRPr lang="en-US" sz="2800" dirty="0"/>
          </a:p>
        </p:txBody>
      </p:sp>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graphicFrame>
        <p:nvGraphicFramePr>
          <p:cNvPr id="3" name="Diagram 2">
            <a:extLst>
              <a:ext uri="{FF2B5EF4-FFF2-40B4-BE49-F238E27FC236}">
                <a16:creationId xmlns:a16="http://schemas.microsoft.com/office/drawing/2014/main" id="{2ACC51A5-81E5-B8EE-8962-E0CDFD0C2E39}"/>
              </a:ext>
            </a:extLst>
          </p:cNvPr>
          <p:cNvGraphicFramePr/>
          <p:nvPr>
            <p:extLst>
              <p:ext uri="{D42A27DB-BD31-4B8C-83A1-F6EECF244321}">
                <p14:modId xmlns:p14="http://schemas.microsoft.com/office/powerpoint/2010/main" val="467020461"/>
              </p:ext>
            </p:extLst>
          </p:nvPr>
        </p:nvGraphicFramePr>
        <p:xfrm>
          <a:off x="24653" y="2169969"/>
          <a:ext cx="11405347" cy="35185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Google Shape;163;p5">
            <a:extLst>
              <a:ext uri="{FF2B5EF4-FFF2-40B4-BE49-F238E27FC236}">
                <a16:creationId xmlns:a16="http://schemas.microsoft.com/office/drawing/2014/main" id="{9CE5C1AC-EBD1-C6AD-3C62-729DC55887E6}"/>
              </a:ext>
            </a:extLst>
          </p:cNvPr>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 name="Google Shape;164;p5">
            <a:extLst>
              <a:ext uri="{FF2B5EF4-FFF2-40B4-BE49-F238E27FC236}">
                <a16:creationId xmlns:a16="http://schemas.microsoft.com/office/drawing/2014/main" id="{3B2439E9-08EA-4961-F911-5C44D97A69FA}"/>
              </a:ext>
            </a:extLst>
          </p:cNvPr>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4" name="Google Shape;165;p5">
            <a:extLst>
              <a:ext uri="{FF2B5EF4-FFF2-40B4-BE49-F238E27FC236}">
                <a16:creationId xmlns:a16="http://schemas.microsoft.com/office/drawing/2014/main" id="{5CA92F26-B84D-267E-4C0F-D5D4CADE898E}"/>
              </a:ext>
            </a:extLst>
          </p:cNvPr>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09</a:t>
            </a:r>
            <a:endParaRPr sz="1600" b="1" dirty="0">
              <a:solidFill>
                <a:schemeClr val="lt1"/>
              </a:solidFill>
              <a:latin typeface="Times New Roman"/>
              <a:ea typeface="Times New Roman"/>
              <a:cs typeface="Times New Roman"/>
              <a:sym typeface="Times New Roman"/>
            </a:endParaRPr>
          </a:p>
        </p:txBody>
      </p:sp>
    </p:spTree>
    <p:custDataLst>
      <p:tags r:id="rId1"/>
    </p:custDataLst>
    <p:extLst>
      <p:ext uri="{BB962C8B-B14F-4D97-AF65-F5344CB8AC3E}">
        <p14:creationId xmlns:p14="http://schemas.microsoft.com/office/powerpoint/2010/main" val="678889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7DF33-4D89-B7E1-CD47-741ADF73D184}"/>
              </a:ext>
            </a:extLst>
          </p:cNvPr>
          <p:cNvSpPr>
            <a:spLocks noGrp="1"/>
          </p:cNvSpPr>
          <p:nvPr>
            <p:ph type="title"/>
          </p:nvPr>
        </p:nvSpPr>
        <p:spPr/>
        <p:txBody>
          <a:bodyPr/>
          <a:lstStyle/>
          <a:p>
            <a:r>
              <a:rPr lang="en-US" dirty="0"/>
              <a:t>As a Project Manager, Start with an Agile Mindset</a:t>
            </a:r>
            <a:endParaRPr lang="ar-SA" dirty="0"/>
          </a:p>
        </p:txBody>
      </p:sp>
      <p:graphicFrame>
        <p:nvGraphicFramePr>
          <p:cNvPr id="4" name="Content Placeholder 3">
            <a:extLst>
              <a:ext uri="{FF2B5EF4-FFF2-40B4-BE49-F238E27FC236}">
                <a16:creationId xmlns:a16="http://schemas.microsoft.com/office/drawing/2014/main" id="{B0FDCDE5-9C66-3B6A-9771-A7EBDD09451A}"/>
              </a:ext>
            </a:extLst>
          </p:cNvPr>
          <p:cNvGraphicFramePr>
            <a:graphicFrameLocks noGrp="1"/>
          </p:cNvGraphicFramePr>
          <p:nvPr>
            <p:ph idx="1"/>
            <p:extLst>
              <p:ext uri="{D42A27DB-BD31-4B8C-83A1-F6EECF244321}">
                <p14:modId xmlns:p14="http://schemas.microsoft.com/office/powerpoint/2010/main" val="211756432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083164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7DF33-4D89-B7E1-CD47-741ADF73D184}"/>
              </a:ext>
            </a:extLst>
          </p:cNvPr>
          <p:cNvSpPr>
            <a:spLocks noGrp="1"/>
          </p:cNvSpPr>
          <p:nvPr>
            <p:ph type="title"/>
          </p:nvPr>
        </p:nvSpPr>
        <p:spPr/>
        <p:txBody>
          <a:bodyPr/>
          <a:lstStyle/>
          <a:p>
            <a:r>
              <a:rPr lang="en-US" dirty="0"/>
              <a:t>Charter the Project and the Team</a:t>
            </a:r>
            <a:endParaRPr lang="ar-SA" dirty="0"/>
          </a:p>
        </p:txBody>
      </p:sp>
      <p:graphicFrame>
        <p:nvGraphicFramePr>
          <p:cNvPr id="4" name="Content Placeholder 3">
            <a:extLst>
              <a:ext uri="{FF2B5EF4-FFF2-40B4-BE49-F238E27FC236}">
                <a16:creationId xmlns:a16="http://schemas.microsoft.com/office/drawing/2014/main" id="{FF82393E-5C04-011B-5A91-DD892804D337}"/>
              </a:ext>
            </a:extLst>
          </p:cNvPr>
          <p:cNvGraphicFramePr>
            <a:graphicFrameLocks noGrp="1"/>
          </p:cNvGraphicFramePr>
          <p:nvPr>
            <p:ph idx="1"/>
            <p:extLst>
              <p:ext uri="{D42A27DB-BD31-4B8C-83A1-F6EECF244321}">
                <p14:modId xmlns:p14="http://schemas.microsoft.com/office/powerpoint/2010/main" val="101291535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37313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208916" y="1003044"/>
            <a:ext cx="4810587"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Servant Leadership</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69384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009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Servant Leadership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b="1" dirty="0">
                <a:solidFill>
                  <a:srgbClr val="FF0000"/>
                </a:solidFill>
                <a:latin typeface="Calibri" panose="020F0502020204030204" pitchFamily="34" charset="0"/>
                <a:cs typeface="Calibri" panose="020F0502020204030204" pitchFamily="34" charset="0"/>
              </a:rPr>
              <a:t>“Servant leadership is an approach to leadership that emphasizes the importance of serving others. Servant leaders put the needs of others first and help people develop and perform as highly as possible.”</a:t>
            </a:r>
          </a:p>
          <a:p>
            <a:pPr marL="0" indent="0" algn="ctr">
              <a:buNone/>
            </a:pPr>
            <a:endParaRPr lang="en-US" sz="3200" b="1" dirty="0">
              <a:solidFill>
                <a:srgbClr val="FF0000"/>
              </a:solidFill>
              <a:latin typeface="Calibri" panose="020F0502020204030204" pitchFamily="34" charset="0"/>
              <a:cs typeface="Calibri" panose="020F0502020204030204" pitchFamily="34" charset="0"/>
            </a:endParaRPr>
          </a:p>
          <a:p>
            <a:r>
              <a:rPr lang="en-US" sz="2400" b="1" dirty="0">
                <a:latin typeface="Calibri" panose="020F0502020204030204" pitchFamily="34" charset="0"/>
                <a:cs typeface="Calibri" panose="020F0502020204030204" pitchFamily="34" charset="0"/>
              </a:rPr>
              <a:t>Agile approaches promote using Servant Leadership to lead the team.</a:t>
            </a:r>
          </a:p>
          <a:p>
            <a:r>
              <a:rPr lang="en-US" sz="2400" b="1" dirty="0">
                <a:latin typeface="Calibri" panose="020F0502020204030204" pitchFamily="34" charset="0"/>
                <a:cs typeface="Calibri" panose="020F0502020204030204" pitchFamily="34" charset="0"/>
              </a:rPr>
              <a:t>Servant Leadership can be applied in any situation that requires leadership or management and not only in Agile project management</a:t>
            </a:r>
            <a:endParaRPr lang="ar-SA" sz="2000" dirty="0"/>
          </a:p>
        </p:txBody>
      </p:sp>
    </p:spTree>
    <p:extLst>
      <p:ext uri="{BB962C8B-B14F-4D97-AF65-F5344CB8AC3E}">
        <p14:creationId xmlns:p14="http://schemas.microsoft.com/office/powerpoint/2010/main" val="697306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6CE756E-94E5-9590-511F-2B3425FF4E2E}"/>
              </a:ext>
            </a:extLst>
          </p:cNvPr>
          <p:cNvSpPr>
            <a:spLocks noGrp="1"/>
          </p:cNvSpPr>
          <p:nvPr>
            <p:ph type="title"/>
          </p:nvPr>
        </p:nvSpPr>
        <p:spPr/>
        <p:txBody>
          <a:bodyPr/>
          <a:lstStyle/>
          <a:p>
            <a:r>
              <a:rPr lang="en-US"/>
              <a:t>Servant Leader Characteristics</a:t>
            </a:r>
            <a:endParaRPr lang="ar-SA" dirty="0"/>
          </a:p>
        </p:txBody>
      </p:sp>
      <p:sp>
        <p:nvSpPr>
          <p:cNvPr id="25" name="TextBox 24">
            <a:extLst>
              <a:ext uri="{FF2B5EF4-FFF2-40B4-BE49-F238E27FC236}">
                <a16:creationId xmlns:a16="http://schemas.microsoft.com/office/drawing/2014/main" id="{858B9613-5253-1CD8-559E-F9D953528591}"/>
              </a:ext>
            </a:extLst>
          </p:cNvPr>
          <p:cNvSpPr txBox="1"/>
          <p:nvPr/>
        </p:nvSpPr>
        <p:spPr>
          <a:xfrm>
            <a:off x="692442" y="3429000"/>
            <a:ext cx="2307206" cy="2585323"/>
          </a:xfrm>
          <a:prstGeom prst="rect">
            <a:avLst/>
          </a:prstGeom>
          <a:noFill/>
        </p:spPr>
        <p:txBody>
          <a:bodyPr wrap="square">
            <a:spAutoFit/>
          </a:bodyPr>
          <a:lstStyle/>
          <a:p>
            <a:pPr algn="ctr"/>
            <a:r>
              <a:rPr lang="en-US" b="1" dirty="0">
                <a:solidFill>
                  <a:srgbClr val="1B1E2B"/>
                </a:solidFill>
              </a:rPr>
              <a:t>Empathy</a:t>
            </a:r>
          </a:p>
          <a:p>
            <a:pPr algn="ctr"/>
            <a:endParaRPr lang="en-US" b="1" dirty="0">
              <a:solidFill>
                <a:srgbClr val="1B1E2B"/>
              </a:solidFill>
            </a:endParaRPr>
          </a:p>
          <a:p>
            <a:pPr algn="ctr"/>
            <a:r>
              <a:rPr lang="en-US" dirty="0">
                <a:solidFill>
                  <a:srgbClr val="1B1E2B"/>
                </a:solidFill>
              </a:rPr>
              <a:t>Understand the feelings of others. They are able to put themselves in other people's shoes and see things from their perspective.</a:t>
            </a:r>
            <a:endParaRPr lang="en-US" b="1" dirty="0">
              <a:solidFill>
                <a:srgbClr val="1B1E2B"/>
              </a:solidFill>
            </a:endParaRPr>
          </a:p>
        </p:txBody>
      </p:sp>
      <p:sp>
        <p:nvSpPr>
          <p:cNvPr id="26" name="TextBox 25">
            <a:extLst>
              <a:ext uri="{FF2B5EF4-FFF2-40B4-BE49-F238E27FC236}">
                <a16:creationId xmlns:a16="http://schemas.microsoft.com/office/drawing/2014/main" id="{D8A3E8BF-AF1F-8B1E-A2E0-99B09BDD1A06}"/>
              </a:ext>
            </a:extLst>
          </p:cNvPr>
          <p:cNvSpPr txBox="1"/>
          <p:nvPr/>
        </p:nvSpPr>
        <p:spPr>
          <a:xfrm>
            <a:off x="4948219" y="3429000"/>
            <a:ext cx="2325750" cy="2585323"/>
          </a:xfrm>
          <a:prstGeom prst="rect">
            <a:avLst/>
          </a:prstGeom>
          <a:noFill/>
        </p:spPr>
        <p:txBody>
          <a:bodyPr wrap="square">
            <a:spAutoFit/>
          </a:bodyPr>
          <a:lstStyle/>
          <a:p>
            <a:pPr algn="ctr"/>
            <a:r>
              <a:rPr lang="en-US" b="1" dirty="0">
                <a:solidFill>
                  <a:srgbClr val="1B1E2B"/>
                </a:solidFill>
              </a:rPr>
              <a:t>Awareness</a:t>
            </a:r>
          </a:p>
          <a:p>
            <a:pPr algn="ctr"/>
            <a:endParaRPr lang="en-US" dirty="0">
              <a:solidFill>
                <a:srgbClr val="1B1E2B"/>
              </a:solidFill>
            </a:endParaRPr>
          </a:p>
          <a:p>
            <a:pPr algn="ctr"/>
            <a:r>
              <a:rPr lang="en-US" dirty="0">
                <a:solidFill>
                  <a:srgbClr val="1B1E2B"/>
                </a:solidFill>
              </a:rPr>
              <a:t>Being aware of own strengths and weaknesses. Being also aware of the needs of others and the needs of the organization.</a:t>
            </a:r>
            <a:endParaRPr lang="ar-SA" sz="2000" b="1" dirty="0">
              <a:solidFill>
                <a:srgbClr val="1B1E2B"/>
              </a:solidFill>
            </a:endParaRPr>
          </a:p>
        </p:txBody>
      </p:sp>
      <p:sp>
        <p:nvSpPr>
          <p:cNvPr id="27" name="TextBox 26">
            <a:extLst>
              <a:ext uri="{FF2B5EF4-FFF2-40B4-BE49-F238E27FC236}">
                <a16:creationId xmlns:a16="http://schemas.microsoft.com/office/drawing/2014/main" id="{176D5767-88CF-FAA2-0E95-57B46E1D3C75}"/>
              </a:ext>
            </a:extLst>
          </p:cNvPr>
          <p:cNvSpPr txBox="1"/>
          <p:nvPr/>
        </p:nvSpPr>
        <p:spPr>
          <a:xfrm>
            <a:off x="2785510" y="3429000"/>
            <a:ext cx="2307206" cy="2585323"/>
          </a:xfrm>
          <a:prstGeom prst="rect">
            <a:avLst/>
          </a:prstGeom>
          <a:noFill/>
        </p:spPr>
        <p:txBody>
          <a:bodyPr wrap="square">
            <a:spAutoFit/>
          </a:bodyPr>
          <a:lstStyle/>
          <a:p>
            <a:pPr algn="ctr"/>
            <a:r>
              <a:rPr lang="en-US" b="1" dirty="0">
                <a:solidFill>
                  <a:srgbClr val="1B1E2B"/>
                </a:solidFill>
              </a:rPr>
              <a:t>Humility</a:t>
            </a:r>
          </a:p>
          <a:p>
            <a:pPr algn="ctr"/>
            <a:endParaRPr lang="en-US" b="1" dirty="0">
              <a:solidFill>
                <a:srgbClr val="1B1E2B"/>
              </a:solidFill>
            </a:endParaRPr>
          </a:p>
          <a:p>
            <a:pPr algn="ctr"/>
            <a:r>
              <a:rPr lang="en-US" dirty="0">
                <a:solidFill>
                  <a:srgbClr val="1B1E2B"/>
                </a:solidFill>
              </a:rPr>
              <a:t>Servant leaders are not arrogant or self-serving. They are willing to admit their mistakes and learn from others.</a:t>
            </a:r>
            <a:endParaRPr lang="en-US" b="1" dirty="0">
              <a:solidFill>
                <a:srgbClr val="1B1E2B"/>
              </a:solidFill>
            </a:endParaRPr>
          </a:p>
          <a:p>
            <a:pPr algn="ctr"/>
            <a:endParaRPr lang="en-US" b="1" dirty="0">
              <a:solidFill>
                <a:srgbClr val="1B1E2B"/>
              </a:solidFill>
            </a:endParaRPr>
          </a:p>
        </p:txBody>
      </p:sp>
      <p:sp>
        <p:nvSpPr>
          <p:cNvPr id="28" name="TextBox 27">
            <a:extLst>
              <a:ext uri="{FF2B5EF4-FFF2-40B4-BE49-F238E27FC236}">
                <a16:creationId xmlns:a16="http://schemas.microsoft.com/office/drawing/2014/main" id="{D328FAC6-F2CA-E1F7-3440-8531FB1C21A1}"/>
              </a:ext>
            </a:extLst>
          </p:cNvPr>
          <p:cNvSpPr txBox="1"/>
          <p:nvPr/>
        </p:nvSpPr>
        <p:spPr>
          <a:xfrm>
            <a:off x="7074238" y="3426868"/>
            <a:ext cx="2188499" cy="2585323"/>
          </a:xfrm>
          <a:prstGeom prst="rect">
            <a:avLst/>
          </a:prstGeom>
          <a:noFill/>
        </p:spPr>
        <p:txBody>
          <a:bodyPr wrap="square">
            <a:spAutoFit/>
          </a:bodyPr>
          <a:lstStyle/>
          <a:p>
            <a:pPr algn="ctr"/>
            <a:r>
              <a:rPr lang="en-US" b="1" dirty="0">
                <a:solidFill>
                  <a:srgbClr val="1B1E2B"/>
                </a:solidFill>
              </a:rPr>
              <a:t>Persuasion</a:t>
            </a:r>
          </a:p>
          <a:p>
            <a:pPr algn="ctr"/>
            <a:endParaRPr lang="en-US" dirty="0">
              <a:solidFill>
                <a:srgbClr val="1B1E2B"/>
              </a:solidFill>
            </a:endParaRPr>
          </a:p>
          <a:p>
            <a:pPr algn="ctr"/>
            <a:r>
              <a:rPr lang="en-US" dirty="0">
                <a:solidFill>
                  <a:srgbClr val="1B1E2B"/>
                </a:solidFill>
              </a:rPr>
              <a:t>Can influence others without using coercion. They are able to build consensus and get people to buy into their vision.</a:t>
            </a:r>
            <a:endParaRPr lang="ar-SA" sz="2000" b="1" dirty="0">
              <a:solidFill>
                <a:srgbClr val="1B1E2B"/>
              </a:solidFill>
            </a:endParaRPr>
          </a:p>
        </p:txBody>
      </p:sp>
      <p:sp>
        <p:nvSpPr>
          <p:cNvPr id="29" name="TextBox 28">
            <a:extLst>
              <a:ext uri="{FF2B5EF4-FFF2-40B4-BE49-F238E27FC236}">
                <a16:creationId xmlns:a16="http://schemas.microsoft.com/office/drawing/2014/main" id="{8303199B-D070-89DE-8D6A-B2813A3CAE53}"/>
              </a:ext>
            </a:extLst>
          </p:cNvPr>
          <p:cNvSpPr txBox="1"/>
          <p:nvPr/>
        </p:nvSpPr>
        <p:spPr>
          <a:xfrm>
            <a:off x="9211305" y="3407818"/>
            <a:ext cx="2145706" cy="2308324"/>
          </a:xfrm>
          <a:prstGeom prst="rect">
            <a:avLst/>
          </a:prstGeom>
          <a:noFill/>
        </p:spPr>
        <p:txBody>
          <a:bodyPr wrap="square">
            <a:spAutoFit/>
          </a:bodyPr>
          <a:lstStyle/>
          <a:p>
            <a:pPr algn="ctr"/>
            <a:r>
              <a:rPr lang="en-US" b="1" dirty="0">
                <a:solidFill>
                  <a:srgbClr val="1B1E2B"/>
                </a:solidFill>
              </a:rPr>
              <a:t>Conceptualization</a:t>
            </a:r>
          </a:p>
          <a:p>
            <a:pPr algn="ctr"/>
            <a:endParaRPr lang="en-US" dirty="0">
              <a:solidFill>
                <a:srgbClr val="1B1E2B"/>
              </a:solidFill>
            </a:endParaRPr>
          </a:p>
          <a:p>
            <a:pPr algn="ctr"/>
            <a:r>
              <a:rPr lang="en-US" dirty="0">
                <a:solidFill>
                  <a:srgbClr val="1B1E2B"/>
                </a:solidFill>
              </a:rPr>
              <a:t>Able to see the big picture, think strategically, and come up with innovative solutions to problems.</a:t>
            </a:r>
            <a:endParaRPr lang="ar-SA" sz="2000" b="1" dirty="0">
              <a:solidFill>
                <a:srgbClr val="1B1E2B"/>
              </a:solidFill>
            </a:endParaRPr>
          </a:p>
        </p:txBody>
      </p:sp>
      <p:grpSp>
        <p:nvGrpSpPr>
          <p:cNvPr id="30" name="Google Shape;8818;p90">
            <a:extLst>
              <a:ext uri="{FF2B5EF4-FFF2-40B4-BE49-F238E27FC236}">
                <a16:creationId xmlns:a16="http://schemas.microsoft.com/office/drawing/2014/main" id="{CB27AFA9-D118-7FCD-4CCA-23C6B28EDC7F}"/>
              </a:ext>
            </a:extLst>
          </p:cNvPr>
          <p:cNvGrpSpPr/>
          <p:nvPr/>
        </p:nvGrpSpPr>
        <p:grpSpPr>
          <a:xfrm>
            <a:off x="704850" y="1902466"/>
            <a:ext cx="10648950" cy="1003529"/>
            <a:chOff x="1808063" y="4294338"/>
            <a:chExt cx="3370782" cy="721817"/>
          </a:xfrm>
          <a:solidFill>
            <a:srgbClr val="2D3956"/>
          </a:solidFill>
        </p:grpSpPr>
        <p:sp>
          <p:nvSpPr>
            <p:cNvPr id="31" name="Google Shape;8819;p90">
              <a:extLst>
                <a:ext uri="{FF2B5EF4-FFF2-40B4-BE49-F238E27FC236}">
                  <a16:creationId xmlns:a16="http://schemas.microsoft.com/office/drawing/2014/main" id="{073F2761-7197-AFD7-5529-BE9E90715C37}"/>
                </a:ext>
              </a:extLst>
            </p:cNvPr>
            <p:cNvSpPr/>
            <p:nvPr/>
          </p:nvSpPr>
          <p:spPr>
            <a:xfrm>
              <a:off x="1906300" y="4423127"/>
              <a:ext cx="526025" cy="525979"/>
            </a:xfrm>
            <a:custGeom>
              <a:avLst/>
              <a:gdLst/>
              <a:ahLst/>
              <a:cxnLst/>
              <a:rect l="l" t="t" r="r" b="b"/>
              <a:pathLst>
                <a:path w="22903" h="22901" extrusionOk="0">
                  <a:moveTo>
                    <a:pt x="11452" y="4551"/>
                  </a:moveTo>
                  <a:cubicBezTo>
                    <a:pt x="15263" y="4551"/>
                    <a:pt x="18352" y="7640"/>
                    <a:pt x="18352" y="11451"/>
                  </a:cubicBezTo>
                  <a:cubicBezTo>
                    <a:pt x="18352" y="15262"/>
                    <a:pt x="15263" y="18350"/>
                    <a:pt x="11452" y="18350"/>
                  </a:cubicBezTo>
                  <a:lnTo>
                    <a:pt x="11452" y="18351"/>
                  </a:lnTo>
                  <a:cubicBezTo>
                    <a:pt x="7640" y="18351"/>
                    <a:pt x="4552" y="15262"/>
                    <a:pt x="4552" y="11451"/>
                  </a:cubicBezTo>
                  <a:cubicBezTo>
                    <a:pt x="4552" y="7640"/>
                    <a:pt x="7640" y="4551"/>
                    <a:pt x="11452" y="4551"/>
                  </a:cubicBezTo>
                  <a:close/>
                  <a:moveTo>
                    <a:pt x="9850" y="0"/>
                  </a:moveTo>
                  <a:cubicBezTo>
                    <a:pt x="9464" y="0"/>
                    <a:pt x="9152" y="312"/>
                    <a:pt x="9152" y="698"/>
                  </a:cubicBezTo>
                  <a:lnTo>
                    <a:pt x="9152" y="2564"/>
                  </a:lnTo>
                  <a:cubicBezTo>
                    <a:pt x="8324" y="2777"/>
                    <a:pt x="7530" y="3105"/>
                    <a:pt x="6793" y="3539"/>
                  </a:cubicBezTo>
                  <a:lnTo>
                    <a:pt x="5474" y="2221"/>
                  </a:lnTo>
                  <a:cubicBezTo>
                    <a:pt x="5338" y="2085"/>
                    <a:pt x="5159" y="2017"/>
                    <a:pt x="4981" y="2017"/>
                  </a:cubicBezTo>
                  <a:cubicBezTo>
                    <a:pt x="4802" y="2017"/>
                    <a:pt x="4624" y="2085"/>
                    <a:pt x="4487" y="2221"/>
                  </a:cubicBezTo>
                  <a:lnTo>
                    <a:pt x="2222" y="4487"/>
                  </a:lnTo>
                  <a:cubicBezTo>
                    <a:pt x="1949" y="4759"/>
                    <a:pt x="1949" y="5201"/>
                    <a:pt x="2222" y="5473"/>
                  </a:cubicBezTo>
                  <a:lnTo>
                    <a:pt x="3541" y="6791"/>
                  </a:lnTo>
                  <a:cubicBezTo>
                    <a:pt x="3107" y="7528"/>
                    <a:pt x="2777" y="8322"/>
                    <a:pt x="2564" y="9150"/>
                  </a:cubicBezTo>
                  <a:lnTo>
                    <a:pt x="699" y="9150"/>
                  </a:lnTo>
                  <a:cubicBezTo>
                    <a:pt x="313" y="9150"/>
                    <a:pt x="1" y="9462"/>
                    <a:pt x="1" y="9848"/>
                  </a:cubicBezTo>
                  <a:lnTo>
                    <a:pt x="1" y="13053"/>
                  </a:lnTo>
                  <a:cubicBezTo>
                    <a:pt x="1" y="13438"/>
                    <a:pt x="313" y="13751"/>
                    <a:pt x="699" y="13751"/>
                  </a:cubicBezTo>
                  <a:lnTo>
                    <a:pt x="2564" y="13751"/>
                  </a:lnTo>
                  <a:cubicBezTo>
                    <a:pt x="2777" y="14579"/>
                    <a:pt x="3106" y="15373"/>
                    <a:pt x="3541" y="16109"/>
                  </a:cubicBezTo>
                  <a:lnTo>
                    <a:pt x="2222" y="17427"/>
                  </a:lnTo>
                  <a:cubicBezTo>
                    <a:pt x="1949" y="17701"/>
                    <a:pt x="1949" y="18142"/>
                    <a:pt x="2222" y="18415"/>
                  </a:cubicBezTo>
                  <a:lnTo>
                    <a:pt x="4487" y="20681"/>
                  </a:lnTo>
                  <a:cubicBezTo>
                    <a:pt x="4624" y="20817"/>
                    <a:pt x="4802" y="20885"/>
                    <a:pt x="4981" y="20885"/>
                  </a:cubicBezTo>
                  <a:cubicBezTo>
                    <a:pt x="5159" y="20885"/>
                    <a:pt x="5338" y="20817"/>
                    <a:pt x="5474" y="20681"/>
                  </a:cubicBezTo>
                  <a:lnTo>
                    <a:pt x="6793" y="19362"/>
                  </a:lnTo>
                  <a:cubicBezTo>
                    <a:pt x="7530" y="19796"/>
                    <a:pt x="8324" y="20124"/>
                    <a:pt x="9152" y="20339"/>
                  </a:cubicBezTo>
                  <a:lnTo>
                    <a:pt x="9152" y="22204"/>
                  </a:lnTo>
                  <a:cubicBezTo>
                    <a:pt x="9152" y="22588"/>
                    <a:pt x="9464" y="22901"/>
                    <a:pt x="9850" y="22901"/>
                  </a:cubicBezTo>
                  <a:lnTo>
                    <a:pt x="13055" y="22901"/>
                  </a:lnTo>
                  <a:cubicBezTo>
                    <a:pt x="13439" y="22901"/>
                    <a:pt x="13751" y="22588"/>
                    <a:pt x="13751" y="22204"/>
                  </a:cubicBezTo>
                  <a:lnTo>
                    <a:pt x="13751" y="20339"/>
                  </a:lnTo>
                  <a:cubicBezTo>
                    <a:pt x="14581" y="20124"/>
                    <a:pt x="15373" y="19796"/>
                    <a:pt x="16110" y="19362"/>
                  </a:cubicBezTo>
                  <a:lnTo>
                    <a:pt x="17429" y="20680"/>
                  </a:lnTo>
                  <a:cubicBezTo>
                    <a:pt x="17566" y="20816"/>
                    <a:pt x="17744" y="20884"/>
                    <a:pt x="17923" y="20884"/>
                  </a:cubicBezTo>
                  <a:cubicBezTo>
                    <a:pt x="18101" y="20884"/>
                    <a:pt x="18280" y="20816"/>
                    <a:pt x="18416" y="20680"/>
                  </a:cubicBezTo>
                  <a:lnTo>
                    <a:pt x="20682" y="18414"/>
                  </a:lnTo>
                  <a:cubicBezTo>
                    <a:pt x="20954" y="18142"/>
                    <a:pt x="20954" y="17700"/>
                    <a:pt x="20682" y="17427"/>
                  </a:cubicBezTo>
                  <a:lnTo>
                    <a:pt x="19364" y="16109"/>
                  </a:lnTo>
                  <a:cubicBezTo>
                    <a:pt x="19798" y="15373"/>
                    <a:pt x="20126" y="14579"/>
                    <a:pt x="20339" y="13751"/>
                  </a:cubicBezTo>
                  <a:lnTo>
                    <a:pt x="22205" y="13751"/>
                  </a:lnTo>
                  <a:cubicBezTo>
                    <a:pt x="22591" y="13751"/>
                    <a:pt x="22903" y="13438"/>
                    <a:pt x="22903" y="13053"/>
                  </a:cubicBezTo>
                  <a:lnTo>
                    <a:pt x="22903" y="9850"/>
                  </a:lnTo>
                  <a:cubicBezTo>
                    <a:pt x="22903" y="9465"/>
                    <a:pt x="22592" y="9152"/>
                    <a:pt x="22208" y="9152"/>
                  </a:cubicBezTo>
                  <a:cubicBezTo>
                    <a:pt x="22207" y="9152"/>
                    <a:pt x="22206" y="9152"/>
                    <a:pt x="22205" y="9152"/>
                  </a:cubicBezTo>
                  <a:lnTo>
                    <a:pt x="20339" y="9152"/>
                  </a:lnTo>
                  <a:cubicBezTo>
                    <a:pt x="20126" y="8322"/>
                    <a:pt x="19798" y="7530"/>
                    <a:pt x="19364" y="6793"/>
                  </a:cubicBezTo>
                  <a:lnTo>
                    <a:pt x="20682" y="5473"/>
                  </a:lnTo>
                  <a:cubicBezTo>
                    <a:pt x="20954" y="5201"/>
                    <a:pt x="20954" y="4759"/>
                    <a:pt x="20682" y="4487"/>
                  </a:cubicBezTo>
                  <a:lnTo>
                    <a:pt x="18416" y="2221"/>
                  </a:lnTo>
                  <a:cubicBezTo>
                    <a:pt x="18280" y="2085"/>
                    <a:pt x="18101" y="2017"/>
                    <a:pt x="17923" y="2017"/>
                  </a:cubicBezTo>
                  <a:cubicBezTo>
                    <a:pt x="17744" y="2017"/>
                    <a:pt x="17566" y="2085"/>
                    <a:pt x="17429" y="2221"/>
                  </a:cubicBezTo>
                  <a:lnTo>
                    <a:pt x="16110" y="3541"/>
                  </a:lnTo>
                  <a:cubicBezTo>
                    <a:pt x="15373" y="3105"/>
                    <a:pt x="14581" y="2777"/>
                    <a:pt x="13751" y="2564"/>
                  </a:cubicBezTo>
                  <a:lnTo>
                    <a:pt x="13751" y="698"/>
                  </a:lnTo>
                  <a:cubicBezTo>
                    <a:pt x="13751" y="312"/>
                    <a:pt x="13439" y="0"/>
                    <a:pt x="13055" y="0"/>
                  </a:cubicBezTo>
                  <a:close/>
                </a:path>
              </a:pathLst>
            </a:custGeom>
            <a:grpFill/>
            <a:ln w="9525" cap="flat" cmpd="sng">
              <a:solidFill>
                <a:srgbClr val="D7DFE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8820;p90">
              <a:extLst>
                <a:ext uri="{FF2B5EF4-FFF2-40B4-BE49-F238E27FC236}">
                  <a16:creationId xmlns:a16="http://schemas.microsoft.com/office/drawing/2014/main" id="{D849B06B-8D73-22D7-9455-96B470D4BFC5}"/>
                </a:ext>
              </a:extLst>
            </p:cNvPr>
            <p:cNvSpPr/>
            <p:nvPr/>
          </p:nvSpPr>
          <p:spPr>
            <a:xfrm>
              <a:off x="3795035" y="4655290"/>
              <a:ext cx="721912" cy="360865"/>
            </a:xfrm>
            <a:custGeom>
              <a:avLst/>
              <a:gdLst/>
              <a:ahLst/>
              <a:cxnLst/>
              <a:rect l="l" t="t" r="r" b="b"/>
              <a:pathLst>
                <a:path w="7904" h="3951" extrusionOk="0">
                  <a:moveTo>
                    <a:pt x="1" y="0"/>
                  </a:moveTo>
                  <a:cubicBezTo>
                    <a:pt x="1" y="540"/>
                    <a:pt x="113" y="1075"/>
                    <a:pt x="327" y="1571"/>
                  </a:cubicBezTo>
                  <a:cubicBezTo>
                    <a:pt x="938" y="2971"/>
                    <a:pt x="2332" y="3951"/>
                    <a:pt x="3953" y="3951"/>
                  </a:cubicBezTo>
                  <a:cubicBezTo>
                    <a:pt x="6132" y="3951"/>
                    <a:pt x="7903" y="2178"/>
                    <a:pt x="7903" y="0"/>
                  </a:cubicBezTo>
                  <a:lnTo>
                    <a:pt x="7248" y="0"/>
                  </a:lnTo>
                  <a:cubicBezTo>
                    <a:pt x="7248" y="1818"/>
                    <a:pt x="5770" y="3296"/>
                    <a:pt x="3953" y="3296"/>
                  </a:cubicBezTo>
                  <a:cubicBezTo>
                    <a:pt x="2135" y="3296"/>
                    <a:pt x="657" y="1818"/>
                    <a:pt x="657" y="0"/>
                  </a:cubicBezTo>
                  <a:close/>
                </a:path>
              </a:pathLst>
            </a:custGeom>
            <a:grpFill/>
            <a:ln w="9525" cap="flat" cmpd="sng">
              <a:solidFill>
                <a:srgbClr val="A5B7C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8821;p90">
              <a:extLst>
                <a:ext uri="{FF2B5EF4-FFF2-40B4-BE49-F238E27FC236}">
                  <a16:creationId xmlns:a16="http://schemas.microsoft.com/office/drawing/2014/main" id="{D4FDE88F-B40D-A881-1CF8-BF6C49792088}"/>
                </a:ext>
              </a:extLst>
            </p:cNvPr>
            <p:cNvSpPr/>
            <p:nvPr/>
          </p:nvSpPr>
          <p:spPr>
            <a:xfrm>
              <a:off x="3133137" y="4294338"/>
              <a:ext cx="721729" cy="360865"/>
            </a:xfrm>
            <a:custGeom>
              <a:avLst/>
              <a:gdLst/>
              <a:ahLst/>
              <a:cxnLst/>
              <a:rect l="l" t="t" r="r" b="b"/>
              <a:pathLst>
                <a:path w="7902" h="3951" extrusionOk="0">
                  <a:moveTo>
                    <a:pt x="3951" y="0"/>
                  </a:moveTo>
                  <a:cubicBezTo>
                    <a:pt x="2330" y="0"/>
                    <a:pt x="935" y="982"/>
                    <a:pt x="327" y="2380"/>
                  </a:cubicBezTo>
                  <a:cubicBezTo>
                    <a:pt x="111" y="2874"/>
                    <a:pt x="0" y="3409"/>
                    <a:pt x="0" y="3951"/>
                  </a:cubicBezTo>
                  <a:lnTo>
                    <a:pt x="653" y="3951"/>
                  </a:lnTo>
                  <a:cubicBezTo>
                    <a:pt x="653" y="2135"/>
                    <a:pt x="2133" y="657"/>
                    <a:pt x="3951" y="657"/>
                  </a:cubicBezTo>
                  <a:cubicBezTo>
                    <a:pt x="5767" y="657"/>
                    <a:pt x="7246" y="2135"/>
                    <a:pt x="7246" y="3951"/>
                  </a:cubicBezTo>
                  <a:lnTo>
                    <a:pt x="7901" y="3951"/>
                  </a:lnTo>
                  <a:cubicBezTo>
                    <a:pt x="7901" y="3411"/>
                    <a:pt x="7791" y="2876"/>
                    <a:pt x="7574" y="2381"/>
                  </a:cubicBezTo>
                  <a:cubicBezTo>
                    <a:pt x="6966" y="982"/>
                    <a:pt x="5571" y="0"/>
                    <a:pt x="3951" y="0"/>
                  </a:cubicBezTo>
                  <a:close/>
                </a:path>
              </a:pathLst>
            </a:custGeom>
            <a:grpFill/>
            <a:ln w="9525" cap="flat" cmpd="sng">
              <a:solidFill>
                <a:srgbClr val="869FB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8822;p90">
              <a:extLst>
                <a:ext uri="{FF2B5EF4-FFF2-40B4-BE49-F238E27FC236}">
                  <a16:creationId xmlns:a16="http://schemas.microsoft.com/office/drawing/2014/main" id="{08C133B1-3299-2CF4-DBDE-0D1DD4B58A6B}"/>
                </a:ext>
              </a:extLst>
            </p:cNvPr>
            <p:cNvSpPr/>
            <p:nvPr/>
          </p:nvSpPr>
          <p:spPr>
            <a:xfrm>
              <a:off x="1808063" y="4294338"/>
              <a:ext cx="722460" cy="362052"/>
            </a:xfrm>
            <a:custGeom>
              <a:avLst/>
              <a:gdLst/>
              <a:ahLst/>
              <a:cxnLst/>
              <a:rect l="l" t="t" r="r" b="b"/>
              <a:pathLst>
                <a:path w="7910" h="3964" extrusionOk="0">
                  <a:moveTo>
                    <a:pt x="3958" y="0"/>
                  </a:moveTo>
                  <a:cubicBezTo>
                    <a:pt x="3954" y="0"/>
                    <a:pt x="3950" y="0"/>
                    <a:pt x="3946" y="0"/>
                  </a:cubicBezTo>
                  <a:cubicBezTo>
                    <a:pt x="1768" y="6"/>
                    <a:pt x="0" y="1784"/>
                    <a:pt x="6" y="3963"/>
                  </a:cubicBezTo>
                  <a:lnTo>
                    <a:pt x="661" y="3962"/>
                  </a:lnTo>
                  <a:cubicBezTo>
                    <a:pt x="657" y="2144"/>
                    <a:pt x="2131" y="661"/>
                    <a:pt x="3947" y="655"/>
                  </a:cubicBezTo>
                  <a:cubicBezTo>
                    <a:pt x="3951" y="655"/>
                    <a:pt x="3955" y="655"/>
                    <a:pt x="3959" y="655"/>
                  </a:cubicBezTo>
                  <a:cubicBezTo>
                    <a:pt x="5771" y="655"/>
                    <a:pt x="7248" y="2127"/>
                    <a:pt x="7254" y="3939"/>
                  </a:cubicBezTo>
                  <a:lnTo>
                    <a:pt x="7256" y="3939"/>
                  </a:lnTo>
                  <a:lnTo>
                    <a:pt x="7909" y="3938"/>
                  </a:lnTo>
                  <a:cubicBezTo>
                    <a:pt x="7907" y="3398"/>
                    <a:pt x="7795" y="2863"/>
                    <a:pt x="7578" y="2368"/>
                  </a:cubicBezTo>
                  <a:cubicBezTo>
                    <a:pt x="6966" y="976"/>
                    <a:pt x="5573" y="0"/>
                    <a:pt x="3958" y="0"/>
                  </a:cubicBezTo>
                  <a:close/>
                </a:path>
              </a:pathLst>
            </a:custGeom>
            <a:grp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8823;p90">
              <a:extLst>
                <a:ext uri="{FF2B5EF4-FFF2-40B4-BE49-F238E27FC236}">
                  <a16:creationId xmlns:a16="http://schemas.microsoft.com/office/drawing/2014/main" id="{6B056177-A6EB-D3BE-90A0-94F8237C46BC}"/>
                </a:ext>
              </a:extLst>
            </p:cNvPr>
            <p:cNvSpPr/>
            <p:nvPr/>
          </p:nvSpPr>
          <p:spPr>
            <a:xfrm>
              <a:off x="2470965" y="4655290"/>
              <a:ext cx="721912" cy="360865"/>
            </a:xfrm>
            <a:custGeom>
              <a:avLst/>
              <a:gdLst/>
              <a:ahLst/>
              <a:cxnLst/>
              <a:rect l="l" t="t" r="r" b="b"/>
              <a:pathLst>
                <a:path w="7904" h="3951" extrusionOk="0">
                  <a:moveTo>
                    <a:pt x="1" y="0"/>
                  </a:moveTo>
                  <a:cubicBezTo>
                    <a:pt x="1" y="540"/>
                    <a:pt x="111" y="1075"/>
                    <a:pt x="328" y="1571"/>
                  </a:cubicBezTo>
                  <a:cubicBezTo>
                    <a:pt x="938" y="2971"/>
                    <a:pt x="2332" y="3951"/>
                    <a:pt x="3953" y="3951"/>
                  </a:cubicBezTo>
                  <a:cubicBezTo>
                    <a:pt x="5574" y="3951"/>
                    <a:pt x="6967" y="2971"/>
                    <a:pt x="7575" y="1573"/>
                  </a:cubicBezTo>
                  <a:cubicBezTo>
                    <a:pt x="7791" y="1076"/>
                    <a:pt x="7903" y="541"/>
                    <a:pt x="7903" y="0"/>
                  </a:cubicBezTo>
                  <a:lnTo>
                    <a:pt x="7249" y="0"/>
                  </a:lnTo>
                  <a:cubicBezTo>
                    <a:pt x="7249" y="1818"/>
                    <a:pt x="5770" y="3296"/>
                    <a:pt x="3953" y="3296"/>
                  </a:cubicBezTo>
                  <a:cubicBezTo>
                    <a:pt x="2135" y="3296"/>
                    <a:pt x="657" y="1818"/>
                    <a:pt x="657" y="0"/>
                  </a:cubicBezTo>
                  <a:close/>
                </a:path>
              </a:pathLst>
            </a:custGeom>
            <a:grpFill/>
            <a:ln w="9525" cap="flat"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8824;p90">
              <a:extLst>
                <a:ext uri="{FF2B5EF4-FFF2-40B4-BE49-F238E27FC236}">
                  <a16:creationId xmlns:a16="http://schemas.microsoft.com/office/drawing/2014/main" id="{3846782C-45B4-C4C1-1BA2-187E862A31FD}"/>
                </a:ext>
              </a:extLst>
            </p:cNvPr>
            <p:cNvSpPr/>
            <p:nvPr/>
          </p:nvSpPr>
          <p:spPr>
            <a:xfrm>
              <a:off x="4456385" y="4294338"/>
              <a:ext cx="722460" cy="362052"/>
            </a:xfrm>
            <a:custGeom>
              <a:avLst/>
              <a:gdLst/>
              <a:ahLst/>
              <a:cxnLst/>
              <a:rect l="l" t="t" r="r" b="b"/>
              <a:pathLst>
                <a:path w="7910" h="3964" extrusionOk="0">
                  <a:moveTo>
                    <a:pt x="3959" y="0"/>
                  </a:moveTo>
                  <a:cubicBezTo>
                    <a:pt x="3955" y="0"/>
                    <a:pt x="3951" y="0"/>
                    <a:pt x="3947" y="0"/>
                  </a:cubicBezTo>
                  <a:cubicBezTo>
                    <a:pt x="1769" y="8"/>
                    <a:pt x="1" y="1786"/>
                    <a:pt x="7" y="3963"/>
                  </a:cubicBezTo>
                  <a:lnTo>
                    <a:pt x="664" y="3962"/>
                  </a:lnTo>
                  <a:cubicBezTo>
                    <a:pt x="658" y="2144"/>
                    <a:pt x="2132" y="661"/>
                    <a:pt x="3948" y="657"/>
                  </a:cubicBezTo>
                  <a:cubicBezTo>
                    <a:pt x="3952" y="657"/>
                    <a:pt x="3956" y="657"/>
                    <a:pt x="3960" y="657"/>
                  </a:cubicBezTo>
                  <a:cubicBezTo>
                    <a:pt x="5772" y="657"/>
                    <a:pt x="7249" y="2127"/>
                    <a:pt x="7255" y="3941"/>
                  </a:cubicBezTo>
                  <a:lnTo>
                    <a:pt x="7257" y="3941"/>
                  </a:lnTo>
                  <a:lnTo>
                    <a:pt x="7910" y="3939"/>
                  </a:lnTo>
                  <a:cubicBezTo>
                    <a:pt x="7908" y="3398"/>
                    <a:pt x="7796" y="2865"/>
                    <a:pt x="7578" y="2370"/>
                  </a:cubicBezTo>
                  <a:cubicBezTo>
                    <a:pt x="6967" y="976"/>
                    <a:pt x="5574" y="0"/>
                    <a:pt x="3959" y="0"/>
                  </a:cubicBezTo>
                  <a:close/>
                </a:path>
              </a:pathLst>
            </a:custGeom>
            <a:grpFill/>
            <a:ln w="9525" cap="flat" cmpd="sng">
              <a:solidFill>
                <a:srgbClr val="667E9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8825;p90">
              <a:extLst>
                <a:ext uri="{FF2B5EF4-FFF2-40B4-BE49-F238E27FC236}">
                  <a16:creationId xmlns:a16="http://schemas.microsoft.com/office/drawing/2014/main" id="{4C05C897-EC62-ADE9-DEF1-CC5E651F0DAF}"/>
                </a:ext>
              </a:extLst>
            </p:cNvPr>
            <p:cNvSpPr/>
            <p:nvPr/>
          </p:nvSpPr>
          <p:spPr>
            <a:xfrm>
              <a:off x="2568813" y="4351427"/>
              <a:ext cx="526025" cy="525979"/>
            </a:xfrm>
            <a:custGeom>
              <a:avLst/>
              <a:gdLst/>
              <a:ahLst/>
              <a:cxnLst/>
              <a:rect l="l" t="t" r="r" b="b"/>
              <a:pathLst>
                <a:path w="22903" h="22901" extrusionOk="0">
                  <a:moveTo>
                    <a:pt x="11452" y="4551"/>
                  </a:moveTo>
                  <a:cubicBezTo>
                    <a:pt x="15263" y="4551"/>
                    <a:pt x="18352" y="7640"/>
                    <a:pt x="18352" y="11451"/>
                  </a:cubicBezTo>
                  <a:cubicBezTo>
                    <a:pt x="18352" y="15262"/>
                    <a:pt x="15263" y="18350"/>
                    <a:pt x="11452" y="18350"/>
                  </a:cubicBezTo>
                  <a:lnTo>
                    <a:pt x="11452" y="18351"/>
                  </a:lnTo>
                  <a:cubicBezTo>
                    <a:pt x="7640" y="18351"/>
                    <a:pt x="4552" y="15262"/>
                    <a:pt x="4552" y="11451"/>
                  </a:cubicBezTo>
                  <a:cubicBezTo>
                    <a:pt x="4552" y="7640"/>
                    <a:pt x="7640" y="4551"/>
                    <a:pt x="11452" y="4551"/>
                  </a:cubicBezTo>
                  <a:close/>
                  <a:moveTo>
                    <a:pt x="9850" y="0"/>
                  </a:moveTo>
                  <a:cubicBezTo>
                    <a:pt x="9464" y="0"/>
                    <a:pt x="9152" y="312"/>
                    <a:pt x="9152" y="698"/>
                  </a:cubicBezTo>
                  <a:lnTo>
                    <a:pt x="9152" y="2564"/>
                  </a:lnTo>
                  <a:cubicBezTo>
                    <a:pt x="8324" y="2777"/>
                    <a:pt x="7530" y="3105"/>
                    <a:pt x="6793" y="3539"/>
                  </a:cubicBezTo>
                  <a:lnTo>
                    <a:pt x="5474" y="2221"/>
                  </a:lnTo>
                  <a:cubicBezTo>
                    <a:pt x="5338" y="2085"/>
                    <a:pt x="5159" y="2017"/>
                    <a:pt x="4981" y="2017"/>
                  </a:cubicBezTo>
                  <a:cubicBezTo>
                    <a:pt x="4802" y="2017"/>
                    <a:pt x="4624" y="2085"/>
                    <a:pt x="4487" y="2221"/>
                  </a:cubicBezTo>
                  <a:lnTo>
                    <a:pt x="2222" y="4487"/>
                  </a:lnTo>
                  <a:cubicBezTo>
                    <a:pt x="1949" y="4759"/>
                    <a:pt x="1949" y="5201"/>
                    <a:pt x="2222" y="5473"/>
                  </a:cubicBezTo>
                  <a:lnTo>
                    <a:pt x="3541" y="6791"/>
                  </a:lnTo>
                  <a:cubicBezTo>
                    <a:pt x="3107" y="7528"/>
                    <a:pt x="2777" y="8322"/>
                    <a:pt x="2564" y="9150"/>
                  </a:cubicBezTo>
                  <a:lnTo>
                    <a:pt x="699" y="9150"/>
                  </a:lnTo>
                  <a:cubicBezTo>
                    <a:pt x="313" y="9150"/>
                    <a:pt x="1" y="9462"/>
                    <a:pt x="1" y="9848"/>
                  </a:cubicBezTo>
                  <a:lnTo>
                    <a:pt x="1" y="13053"/>
                  </a:lnTo>
                  <a:cubicBezTo>
                    <a:pt x="1" y="13438"/>
                    <a:pt x="313" y="13751"/>
                    <a:pt x="699" y="13751"/>
                  </a:cubicBezTo>
                  <a:lnTo>
                    <a:pt x="2564" y="13751"/>
                  </a:lnTo>
                  <a:cubicBezTo>
                    <a:pt x="2777" y="14579"/>
                    <a:pt x="3106" y="15373"/>
                    <a:pt x="3541" y="16109"/>
                  </a:cubicBezTo>
                  <a:lnTo>
                    <a:pt x="2222" y="17427"/>
                  </a:lnTo>
                  <a:cubicBezTo>
                    <a:pt x="1949" y="17701"/>
                    <a:pt x="1949" y="18142"/>
                    <a:pt x="2222" y="18415"/>
                  </a:cubicBezTo>
                  <a:lnTo>
                    <a:pt x="4487" y="20681"/>
                  </a:lnTo>
                  <a:cubicBezTo>
                    <a:pt x="4624" y="20817"/>
                    <a:pt x="4802" y="20885"/>
                    <a:pt x="4981" y="20885"/>
                  </a:cubicBezTo>
                  <a:cubicBezTo>
                    <a:pt x="5159" y="20885"/>
                    <a:pt x="5338" y="20817"/>
                    <a:pt x="5474" y="20681"/>
                  </a:cubicBezTo>
                  <a:lnTo>
                    <a:pt x="6793" y="19362"/>
                  </a:lnTo>
                  <a:cubicBezTo>
                    <a:pt x="7530" y="19796"/>
                    <a:pt x="8324" y="20124"/>
                    <a:pt x="9152" y="20339"/>
                  </a:cubicBezTo>
                  <a:lnTo>
                    <a:pt x="9152" y="22204"/>
                  </a:lnTo>
                  <a:cubicBezTo>
                    <a:pt x="9152" y="22588"/>
                    <a:pt x="9464" y="22901"/>
                    <a:pt x="9850" y="22901"/>
                  </a:cubicBezTo>
                  <a:lnTo>
                    <a:pt x="13055" y="22901"/>
                  </a:lnTo>
                  <a:cubicBezTo>
                    <a:pt x="13439" y="22901"/>
                    <a:pt x="13751" y="22588"/>
                    <a:pt x="13751" y="22204"/>
                  </a:cubicBezTo>
                  <a:lnTo>
                    <a:pt x="13751" y="20339"/>
                  </a:lnTo>
                  <a:cubicBezTo>
                    <a:pt x="14581" y="20124"/>
                    <a:pt x="15373" y="19796"/>
                    <a:pt x="16110" y="19362"/>
                  </a:cubicBezTo>
                  <a:lnTo>
                    <a:pt x="17429" y="20680"/>
                  </a:lnTo>
                  <a:cubicBezTo>
                    <a:pt x="17566" y="20816"/>
                    <a:pt x="17744" y="20884"/>
                    <a:pt x="17923" y="20884"/>
                  </a:cubicBezTo>
                  <a:cubicBezTo>
                    <a:pt x="18101" y="20884"/>
                    <a:pt x="18280" y="20816"/>
                    <a:pt x="18416" y="20680"/>
                  </a:cubicBezTo>
                  <a:lnTo>
                    <a:pt x="20682" y="18414"/>
                  </a:lnTo>
                  <a:cubicBezTo>
                    <a:pt x="20954" y="18142"/>
                    <a:pt x="20954" y="17700"/>
                    <a:pt x="20682" y="17427"/>
                  </a:cubicBezTo>
                  <a:lnTo>
                    <a:pt x="19364" y="16109"/>
                  </a:lnTo>
                  <a:cubicBezTo>
                    <a:pt x="19798" y="15373"/>
                    <a:pt x="20126" y="14579"/>
                    <a:pt x="20339" y="13751"/>
                  </a:cubicBezTo>
                  <a:lnTo>
                    <a:pt x="22205" y="13751"/>
                  </a:lnTo>
                  <a:cubicBezTo>
                    <a:pt x="22591" y="13751"/>
                    <a:pt x="22903" y="13438"/>
                    <a:pt x="22903" y="13053"/>
                  </a:cubicBezTo>
                  <a:lnTo>
                    <a:pt x="22903" y="9850"/>
                  </a:lnTo>
                  <a:cubicBezTo>
                    <a:pt x="22903" y="9465"/>
                    <a:pt x="22592" y="9152"/>
                    <a:pt x="22208" y="9152"/>
                  </a:cubicBezTo>
                  <a:cubicBezTo>
                    <a:pt x="22207" y="9152"/>
                    <a:pt x="22206" y="9152"/>
                    <a:pt x="22205" y="9152"/>
                  </a:cubicBezTo>
                  <a:lnTo>
                    <a:pt x="20339" y="9152"/>
                  </a:lnTo>
                  <a:cubicBezTo>
                    <a:pt x="20126" y="8322"/>
                    <a:pt x="19798" y="7530"/>
                    <a:pt x="19364" y="6793"/>
                  </a:cubicBezTo>
                  <a:lnTo>
                    <a:pt x="20682" y="5473"/>
                  </a:lnTo>
                  <a:cubicBezTo>
                    <a:pt x="20954" y="5201"/>
                    <a:pt x="20954" y="4759"/>
                    <a:pt x="20682" y="4487"/>
                  </a:cubicBezTo>
                  <a:lnTo>
                    <a:pt x="18416" y="2221"/>
                  </a:lnTo>
                  <a:cubicBezTo>
                    <a:pt x="18280" y="2085"/>
                    <a:pt x="18101" y="2017"/>
                    <a:pt x="17923" y="2017"/>
                  </a:cubicBezTo>
                  <a:cubicBezTo>
                    <a:pt x="17744" y="2017"/>
                    <a:pt x="17566" y="2085"/>
                    <a:pt x="17429" y="2221"/>
                  </a:cubicBezTo>
                  <a:lnTo>
                    <a:pt x="16110" y="3541"/>
                  </a:lnTo>
                  <a:cubicBezTo>
                    <a:pt x="15373" y="3105"/>
                    <a:pt x="14581" y="2777"/>
                    <a:pt x="13751" y="2564"/>
                  </a:cubicBezTo>
                  <a:lnTo>
                    <a:pt x="13751" y="698"/>
                  </a:lnTo>
                  <a:cubicBezTo>
                    <a:pt x="13751" y="312"/>
                    <a:pt x="13439" y="0"/>
                    <a:pt x="13055" y="0"/>
                  </a:cubicBezTo>
                  <a:close/>
                </a:path>
              </a:pathLst>
            </a:custGeom>
            <a:grpFill/>
            <a:ln w="9525" cap="flat" cmpd="sng">
              <a:solidFill>
                <a:srgbClr val="D7DFE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8826;p90">
              <a:extLst>
                <a:ext uri="{FF2B5EF4-FFF2-40B4-BE49-F238E27FC236}">
                  <a16:creationId xmlns:a16="http://schemas.microsoft.com/office/drawing/2014/main" id="{CF03699E-7503-2A97-F612-2C2508BB8D29}"/>
                </a:ext>
              </a:extLst>
            </p:cNvPr>
            <p:cNvSpPr/>
            <p:nvPr/>
          </p:nvSpPr>
          <p:spPr>
            <a:xfrm>
              <a:off x="3231883" y="4423127"/>
              <a:ext cx="526025" cy="525979"/>
            </a:xfrm>
            <a:custGeom>
              <a:avLst/>
              <a:gdLst/>
              <a:ahLst/>
              <a:cxnLst/>
              <a:rect l="l" t="t" r="r" b="b"/>
              <a:pathLst>
                <a:path w="22903" h="22901" extrusionOk="0">
                  <a:moveTo>
                    <a:pt x="11452" y="4551"/>
                  </a:moveTo>
                  <a:cubicBezTo>
                    <a:pt x="15263" y="4551"/>
                    <a:pt x="18352" y="7640"/>
                    <a:pt x="18352" y="11451"/>
                  </a:cubicBezTo>
                  <a:cubicBezTo>
                    <a:pt x="18352" y="15262"/>
                    <a:pt x="15263" y="18350"/>
                    <a:pt x="11452" y="18350"/>
                  </a:cubicBezTo>
                  <a:lnTo>
                    <a:pt x="11452" y="18351"/>
                  </a:lnTo>
                  <a:cubicBezTo>
                    <a:pt x="7640" y="18351"/>
                    <a:pt x="4552" y="15262"/>
                    <a:pt x="4552" y="11451"/>
                  </a:cubicBezTo>
                  <a:cubicBezTo>
                    <a:pt x="4552" y="7640"/>
                    <a:pt x="7640" y="4551"/>
                    <a:pt x="11452" y="4551"/>
                  </a:cubicBezTo>
                  <a:close/>
                  <a:moveTo>
                    <a:pt x="9850" y="0"/>
                  </a:moveTo>
                  <a:cubicBezTo>
                    <a:pt x="9464" y="0"/>
                    <a:pt x="9152" y="312"/>
                    <a:pt x="9152" y="698"/>
                  </a:cubicBezTo>
                  <a:lnTo>
                    <a:pt x="9152" y="2564"/>
                  </a:lnTo>
                  <a:cubicBezTo>
                    <a:pt x="8324" y="2777"/>
                    <a:pt x="7530" y="3105"/>
                    <a:pt x="6793" y="3539"/>
                  </a:cubicBezTo>
                  <a:lnTo>
                    <a:pt x="5474" y="2221"/>
                  </a:lnTo>
                  <a:cubicBezTo>
                    <a:pt x="5338" y="2085"/>
                    <a:pt x="5159" y="2017"/>
                    <a:pt x="4981" y="2017"/>
                  </a:cubicBezTo>
                  <a:cubicBezTo>
                    <a:pt x="4802" y="2017"/>
                    <a:pt x="4624" y="2085"/>
                    <a:pt x="4487" y="2221"/>
                  </a:cubicBezTo>
                  <a:lnTo>
                    <a:pt x="2222" y="4487"/>
                  </a:lnTo>
                  <a:cubicBezTo>
                    <a:pt x="1949" y="4759"/>
                    <a:pt x="1949" y="5201"/>
                    <a:pt x="2222" y="5473"/>
                  </a:cubicBezTo>
                  <a:lnTo>
                    <a:pt x="3541" y="6791"/>
                  </a:lnTo>
                  <a:cubicBezTo>
                    <a:pt x="3107" y="7528"/>
                    <a:pt x="2777" y="8322"/>
                    <a:pt x="2564" y="9150"/>
                  </a:cubicBezTo>
                  <a:lnTo>
                    <a:pt x="699" y="9150"/>
                  </a:lnTo>
                  <a:cubicBezTo>
                    <a:pt x="313" y="9150"/>
                    <a:pt x="1" y="9462"/>
                    <a:pt x="1" y="9848"/>
                  </a:cubicBezTo>
                  <a:lnTo>
                    <a:pt x="1" y="13053"/>
                  </a:lnTo>
                  <a:cubicBezTo>
                    <a:pt x="1" y="13438"/>
                    <a:pt x="313" y="13751"/>
                    <a:pt x="699" y="13751"/>
                  </a:cubicBezTo>
                  <a:lnTo>
                    <a:pt x="2564" y="13751"/>
                  </a:lnTo>
                  <a:cubicBezTo>
                    <a:pt x="2777" y="14579"/>
                    <a:pt x="3106" y="15373"/>
                    <a:pt x="3541" y="16109"/>
                  </a:cubicBezTo>
                  <a:lnTo>
                    <a:pt x="2222" y="17427"/>
                  </a:lnTo>
                  <a:cubicBezTo>
                    <a:pt x="1949" y="17701"/>
                    <a:pt x="1949" y="18142"/>
                    <a:pt x="2222" y="18415"/>
                  </a:cubicBezTo>
                  <a:lnTo>
                    <a:pt x="4487" y="20681"/>
                  </a:lnTo>
                  <a:cubicBezTo>
                    <a:pt x="4624" y="20817"/>
                    <a:pt x="4802" y="20885"/>
                    <a:pt x="4981" y="20885"/>
                  </a:cubicBezTo>
                  <a:cubicBezTo>
                    <a:pt x="5159" y="20885"/>
                    <a:pt x="5338" y="20817"/>
                    <a:pt x="5474" y="20681"/>
                  </a:cubicBezTo>
                  <a:lnTo>
                    <a:pt x="6793" y="19362"/>
                  </a:lnTo>
                  <a:cubicBezTo>
                    <a:pt x="7530" y="19796"/>
                    <a:pt x="8324" y="20124"/>
                    <a:pt x="9152" y="20339"/>
                  </a:cubicBezTo>
                  <a:lnTo>
                    <a:pt x="9152" y="22204"/>
                  </a:lnTo>
                  <a:cubicBezTo>
                    <a:pt x="9152" y="22588"/>
                    <a:pt x="9464" y="22901"/>
                    <a:pt x="9850" y="22901"/>
                  </a:cubicBezTo>
                  <a:lnTo>
                    <a:pt x="13055" y="22901"/>
                  </a:lnTo>
                  <a:cubicBezTo>
                    <a:pt x="13439" y="22901"/>
                    <a:pt x="13751" y="22588"/>
                    <a:pt x="13751" y="22204"/>
                  </a:cubicBezTo>
                  <a:lnTo>
                    <a:pt x="13751" y="20339"/>
                  </a:lnTo>
                  <a:cubicBezTo>
                    <a:pt x="14581" y="20124"/>
                    <a:pt x="15373" y="19796"/>
                    <a:pt x="16110" y="19362"/>
                  </a:cubicBezTo>
                  <a:lnTo>
                    <a:pt x="17429" y="20680"/>
                  </a:lnTo>
                  <a:cubicBezTo>
                    <a:pt x="17566" y="20816"/>
                    <a:pt x="17744" y="20884"/>
                    <a:pt x="17923" y="20884"/>
                  </a:cubicBezTo>
                  <a:cubicBezTo>
                    <a:pt x="18101" y="20884"/>
                    <a:pt x="18280" y="20816"/>
                    <a:pt x="18416" y="20680"/>
                  </a:cubicBezTo>
                  <a:lnTo>
                    <a:pt x="20682" y="18414"/>
                  </a:lnTo>
                  <a:cubicBezTo>
                    <a:pt x="20954" y="18142"/>
                    <a:pt x="20954" y="17700"/>
                    <a:pt x="20682" y="17427"/>
                  </a:cubicBezTo>
                  <a:lnTo>
                    <a:pt x="19364" y="16109"/>
                  </a:lnTo>
                  <a:cubicBezTo>
                    <a:pt x="19798" y="15373"/>
                    <a:pt x="20126" y="14579"/>
                    <a:pt x="20339" y="13751"/>
                  </a:cubicBezTo>
                  <a:lnTo>
                    <a:pt x="22205" y="13751"/>
                  </a:lnTo>
                  <a:cubicBezTo>
                    <a:pt x="22591" y="13751"/>
                    <a:pt x="22903" y="13438"/>
                    <a:pt x="22903" y="13053"/>
                  </a:cubicBezTo>
                  <a:lnTo>
                    <a:pt x="22903" y="9850"/>
                  </a:lnTo>
                  <a:cubicBezTo>
                    <a:pt x="22903" y="9465"/>
                    <a:pt x="22592" y="9152"/>
                    <a:pt x="22208" y="9152"/>
                  </a:cubicBezTo>
                  <a:cubicBezTo>
                    <a:pt x="22207" y="9152"/>
                    <a:pt x="22206" y="9152"/>
                    <a:pt x="22205" y="9152"/>
                  </a:cubicBezTo>
                  <a:lnTo>
                    <a:pt x="20339" y="9152"/>
                  </a:lnTo>
                  <a:cubicBezTo>
                    <a:pt x="20126" y="8322"/>
                    <a:pt x="19798" y="7530"/>
                    <a:pt x="19364" y="6793"/>
                  </a:cubicBezTo>
                  <a:lnTo>
                    <a:pt x="20682" y="5473"/>
                  </a:lnTo>
                  <a:cubicBezTo>
                    <a:pt x="20954" y="5201"/>
                    <a:pt x="20954" y="4759"/>
                    <a:pt x="20682" y="4487"/>
                  </a:cubicBezTo>
                  <a:lnTo>
                    <a:pt x="18416" y="2221"/>
                  </a:lnTo>
                  <a:cubicBezTo>
                    <a:pt x="18280" y="2085"/>
                    <a:pt x="18101" y="2017"/>
                    <a:pt x="17923" y="2017"/>
                  </a:cubicBezTo>
                  <a:cubicBezTo>
                    <a:pt x="17744" y="2017"/>
                    <a:pt x="17566" y="2085"/>
                    <a:pt x="17429" y="2221"/>
                  </a:cubicBezTo>
                  <a:lnTo>
                    <a:pt x="16110" y="3541"/>
                  </a:lnTo>
                  <a:cubicBezTo>
                    <a:pt x="15373" y="3105"/>
                    <a:pt x="14581" y="2777"/>
                    <a:pt x="13751" y="2564"/>
                  </a:cubicBezTo>
                  <a:lnTo>
                    <a:pt x="13751" y="698"/>
                  </a:lnTo>
                  <a:cubicBezTo>
                    <a:pt x="13751" y="312"/>
                    <a:pt x="13439" y="0"/>
                    <a:pt x="13055" y="0"/>
                  </a:cubicBezTo>
                  <a:close/>
                </a:path>
              </a:pathLst>
            </a:custGeom>
            <a:grpFill/>
            <a:ln w="9525" cap="flat" cmpd="sng">
              <a:solidFill>
                <a:srgbClr val="D7DFE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8827;p90">
              <a:extLst>
                <a:ext uri="{FF2B5EF4-FFF2-40B4-BE49-F238E27FC236}">
                  <a16:creationId xmlns:a16="http://schemas.microsoft.com/office/drawing/2014/main" id="{BD2CBAE7-000E-F531-F0C6-CE3721EAB917}"/>
                </a:ext>
              </a:extLst>
            </p:cNvPr>
            <p:cNvSpPr/>
            <p:nvPr/>
          </p:nvSpPr>
          <p:spPr>
            <a:xfrm>
              <a:off x="3894395" y="4351427"/>
              <a:ext cx="526025" cy="525979"/>
            </a:xfrm>
            <a:custGeom>
              <a:avLst/>
              <a:gdLst/>
              <a:ahLst/>
              <a:cxnLst/>
              <a:rect l="l" t="t" r="r" b="b"/>
              <a:pathLst>
                <a:path w="22903" h="22901" extrusionOk="0">
                  <a:moveTo>
                    <a:pt x="11452" y="4551"/>
                  </a:moveTo>
                  <a:cubicBezTo>
                    <a:pt x="15263" y="4551"/>
                    <a:pt x="18352" y="7640"/>
                    <a:pt x="18352" y="11451"/>
                  </a:cubicBezTo>
                  <a:cubicBezTo>
                    <a:pt x="18352" y="15262"/>
                    <a:pt x="15263" y="18350"/>
                    <a:pt x="11452" y="18350"/>
                  </a:cubicBezTo>
                  <a:lnTo>
                    <a:pt x="11452" y="18351"/>
                  </a:lnTo>
                  <a:cubicBezTo>
                    <a:pt x="7640" y="18351"/>
                    <a:pt x="4552" y="15262"/>
                    <a:pt x="4552" y="11451"/>
                  </a:cubicBezTo>
                  <a:cubicBezTo>
                    <a:pt x="4552" y="7640"/>
                    <a:pt x="7640" y="4551"/>
                    <a:pt x="11452" y="4551"/>
                  </a:cubicBezTo>
                  <a:close/>
                  <a:moveTo>
                    <a:pt x="9850" y="0"/>
                  </a:moveTo>
                  <a:cubicBezTo>
                    <a:pt x="9464" y="0"/>
                    <a:pt x="9152" y="312"/>
                    <a:pt x="9152" y="698"/>
                  </a:cubicBezTo>
                  <a:lnTo>
                    <a:pt x="9152" y="2564"/>
                  </a:lnTo>
                  <a:cubicBezTo>
                    <a:pt x="8324" y="2777"/>
                    <a:pt x="7530" y="3105"/>
                    <a:pt x="6793" y="3539"/>
                  </a:cubicBezTo>
                  <a:lnTo>
                    <a:pt x="5474" y="2221"/>
                  </a:lnTo>
                  <a:cubicBezTo>
                    <a:pt x="5338" y="2085"/>
                    <a:pt x="5159" y="2017"/>
                    <a:pt x="4981" y="2017"/>
                  </a:cubicBezTo>
                  <a:cubicBezTo>
                    <a:pt x="4802" y="2017"/>
                    <a:pt x="4624" y="2085"/>
                    <a:pt x="4487" y="2221"/>
                  </a:cubicBezTo>
                  <a:lnTo>
                    <a:pt x="2222" y="4487"/>
                  </a:lnTo>
                  <a:cubicBezTo>
                    <a:pt x="1949" y="4759"/>
                    <a:pt x="1949" y="5201"/>
                    <a:pt x="2222" y="5473"/>
                  </a:cubicBezTo>
                  <a:lnTo>
                    <a:pt x="3541" y="6791"/>
                  </a:lnTo>
                  <a:cubicBezTo>
                    <a:pt x="3107" y="7528"/>
                    <a:pt x="2777" y="8322"/>
                    <a:pt x="2564" y="9150"/>
                  </a:cubicBezTo>
                  <a:lnTo>
                    <a:pt x="699" y="9150"/>
                  </a:lnTo>
                  <a:cubicBezTo>
                    <a:pt x="313" y="9150"/>
                    <a:pt x="1" y="9462"/>
                    <a:pt x="1" y="9848"/>
                  </a:cubicBezTo>
                  <a:lnTo>
                    <a:pt x="1" y="13053"/>
                  </a:lnTo>
                  <a:cubicBezTo>
                    <a:pt x="1" y="13438"/>
                    <a:pt x="313" y="13751"/>
                    <a:pt x="699" y="13751"/>
                  </a:cubicBezTo>
                  <a:lnTo>
                    <a:pt x="2564" y="13751"/>
                  </a:lnTo>
                  <a:cubicBezTo>
                    <a:pt x="2777" y="14579"/>
                    <a:pt x="3106" y="15373"/>
                    <a:pt x="3541" y="16109"/>
                  </a:cubicBezTo>
                  <a:lnTo>
                    <a:pt x="2222" y="17427"/>
                  </a:lnTo>
                  <a:cubicBezTo>
                    <a:pt x="1949" y="17701"/>
                    <a:pt x="1949" y="18142"/>
                    <a:pt x="2222" y="18415"/>
                  </a:cubicBezTo>
                  <a:lnTo>
                    <a:pt x="4487" y="20681"/>
                  </a:lnTo>
                  <a:cubicBezTo>
                    <a:pt x="4624" y="20817"/>
                    <a:pt x="4802" y="20885"/>
                    <a:pt x="4981" y="20885"/>
                  </a:cubicBezTo>
                  <a:cubicBezTo>
                    <a:pt x="5159" y="20885"/>
                    <a:pt x="5338" y="20817"/>
                    <a:pt x="5474" y="20681"/>
                  </a:cubicBezTo>
                  <a:lnTo>
                    <a:pt x="6793" y="19362"/>
                  </a:lnTo>
                  <a:cubicBezTo>
                    <a:pt x="7530" y="19796"/>
                    <a:pt x="8324" y="20124"/>
                    <a:pt x="9152" y="20339"/>
                  </a:cubicBezTo>
                  <a:lnTo>
                    <a:pt x="9152" y="22204"/>
                  </a:lnTo>
                  <a:cubicBezTo>
                    <a:pt x="9152" y="22588"/>
                    <a:pt x="9464" y="22901"/>
                    <a:pt x="9850" y="22901"/>
                  </a:cubicBezTo>
                  <a:lnTo>
                    <a:pt x="13055" y="22901"/>
                  </a:lnTo>
                  <a:cubicBezTo>
                    <a:pt x="13439" y="22901"/>
                    <a:pt x="13751" y="22588"/>
                    <a:pt x="13751" y="22204"/>
                  </a:cubicBezTo>
                  <a:lnTo>
                    <a:pt x="13751" y="20339"/>
                  </a:lnTo>
                  <a:cubicBezTo>
                    <a:pt x="14581" y="20124"/>
                    <a:pt x="15373" y="19796"/>
                    <a:pt x="16110" y="19362"/>
                  </a:cubicBezTo>
                  <a:lnTo>
                    <a:pt x="17429" y="20680"/>
                  </a:lnTo>
                  <a:cubicBezTo>
                    <a:pt x="17566" y="20816"/>
                    <a:pt x="17744" y="20884"/>
                    <a:pt x="17923" y="20884"/>
                  </a:cubicBezTo>
                  <a:cubicBezTo>
                    <a:pt x="18101" y="20884"/>
                    <a:pt x="18280" y="20816"/>
                    <a:pt x="18416" y="20680"/>
                  </a:cubicBezTo>
                  <a:lnTo>
                    <a:pt x="20682" y="18414"/>
                  </a:lnTo>
                  <a:cubicBezTo>
                    <a:pt x="20954" y="18142"/>
                    <a:pt x="20954" y="17700"/>
                    <a:pt x="20682" y="17427"/>
                  </a:cubicBezTo>
                  <a:lnTo>
                    <a:pt x="19364" y="16109"/>
                  </a:lnTo>
                  <a:cubicBezTo>
                    <a:pt x="19798" y="15373"/>
                    <a:pt x="20126" y="14579"/>
                    <a:pt x="20339" y="13751"/>
                  </a:cubicBezTo>
                  <a:lnTo>
                    <a:pt x="22205" y="13751"/>
                  </a:lnTo>
                  <a:cubicBezTo>
                    <a:pt x="22591" y="13751"/>
                    <a:pt x="22903" y="13438"/>
                    <a:pt x="22903" y="13053"/>
                  </a:cubicBezTo>
                  <a:lnTo>
                    <a:pt x="22903" y="9850"/>
                  </a:lnTo>
                  <a:cubicBezTo>
                    <a:pt x="22903" y="9465"/>
                    <a:pt x="22592" y="9152"/>
                    <a:pt x="22208" y="9152"/>
                  </a:cubicBezTo>
                  <a:cubicBezTo>
                    <a:pt x="22207" y="9152"/>
                    <a:pt x="22206" y="9152"/>
                    <a:pt x="22205" y="9152"/>
                  </a:cubicBezTo>
                  <a:lnTo>
                    <a:pt x="20339" y="9152"/>
                  </a:lnTo>
                  <a:cubicBezTo>
                    <a:pt x="20126" y="8322"/>
                    <a:pt x="19798" y="7530"/>
                    <a:pt x="19364" y="6793"/>
                  </a:cubicBezTo>
                  <a:lnTo>
                    <a:pt x="20682" y="5473"/>
                  </a:lnTo>
                  <a:cubicBezTo>
                    <a:pt x="20954" y="5201"/>
                    <a:pt x="20954" y="4759"/>
                    <a:pt x="20682" y="4487"/>
                  </a:cubicBezTo>
                  <a:lnTo>
                    <a:pt x="18416" y="2221"/>
                  </a:lnTo>
                  <a:cubicBezTo>
                    <a:pt x="18280" y="2085"/>
                    <a:pt x="18101" y="2017"/>
                    <a:pt x="17923" y="2017"/>
                  </a:cubicBezTo>
                  <a:cubicBezTo>
                    <a:pt x="17744" y="2017"/>
                    <a:pt x="17566" y="2085"/>
                    <a:pt x="17429" y="2221"/>
                  </a:cubicBezTo>
                  <a:lnTo>
                    <a:pt x="16110" y="3541"/>
                  </a:lnTo>
                  <a:cubicBezTo>
                    <a:pt x="15373" y="3105"/>
                    <a:pt x="14581" y="2777"/>
                    <a:pt x="13751" y="2564"/>
                  </a:cubicBezTo>
                  <a:lnTo>
                    <a:pt x="13751" y="698"/>
                  </a:lnTo>
                  <a:cubicBezTo>
                    <a:pt x="13751" y="312"/>
                    <a:pt x="13439" y="0"/>
                    <a:pt x="13055" y="0"/>
                  </a:cubicBezTo>
                  <a:close/>
                </a:path>
              </a:pathLst>
            </a:custGeom>
            <a:grpFill/>
            <a:ln w="9525" cap="flat" cmpd="sng">
              <a:solidFill>
                <a:srgbClr val="D7DFE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8828;p90">
              <a:extLst>
                <a:ext uri="{FF2B5EF4-FFF2-40B4-BE49-F238E27FC236}">
                  <a16:creationId xmlns:a16="http://schemas.microsoft.com/office/drawing/2014/main" id="{6C34F825-6CA1-08AE-4EAF-ADE55ABC2C54}"/>
                </a:ext>
              </a:extLst>
            </p:cNvPr>
            <p:cNvSpPr/>
            <p:nvPr/>
          </p:nvSpPr>
          <p:spPr>
            <a:xfrm>
              <a:off x="4560958" y="4423127"/>
              <a:ext cx="526025" cy="525979"/>
            </a:xfrm>
            <a:custGeom>
              <a:avLst/>
              <a:gdLst/>
              <a:ahLst/>
              <a:cxnLst/>
              <a:rect l="l" t="t" r="r" b="b"/>
              <a:pathLst>
                <a:path w="22903" h="22901" extrusionOk="0">
                  <a:moveTo>
                    <a:pt x="11452" y="4551"/>
                  </a:moveTo>
                  <a:cubicBezTo>
                    <a:pt x="15263" y="4551"/>
                    <a:pt x="18352" y="7640"/>
                    <a:pt x="18352" y="11451"/>
                  </a:cubicBezTo>
                  <a:cubicBezTo>
                    <a:pt x="18352" y="15262"/>
                    <a:pt x="15263" y="18350"/>
                    <a:pt x="11452" y="18350"/>
                  </a:cubicBezTo>
                  <a:lnTo>
                    <a:pt x="11452" y="18351"/>
                  </a:lnTo>
                  <a:cubicBezTo>
                    <a:pt x="7640" y="18351"/>
                    <a:pt x="4552" y="15262"/>
                    <a:pt x="4552" y="11451"/>
                  </a:cubicBezTo>
                  <a:cubicBezTo>
                    <a:pt x="4552" y="7640"/>
                    <a:pt x="7640" y="4551"/>
                    <a:pt x="11452" y="4551"/>
                  </a:cubicBezTo>
                  <a:close/>
                  <a:moveTo>
                    <a:pt x="9850" y="0"/>
                  </a:moveTo>
                  <a:cubicBezTo>
                    <a:pt x="9464" y="0"/>
                    <a:pt x="9152" y="312"/>
                    <a:pt x="9152" y="698"/>
                  </a:cubicBezTo>
                  <a:lnTo>
                    <a:pt x="9152" y="2564"/>
                  </a:lnTo>
                  <a:cubicBezTo>
                    <a:pt x="8324" y="2777"/>
                    <a:pt x="7530" y="3105"/>
                    <a:pt x="6793" y="3539"/>
                  </a:cubicBezTo>
                  <a:lnTo>
                    <a:pt x="5474" y="2221"/>
                  </a:lnTo>
                  <a:cubicBezTo>
                    <a:pt x="5338" y="2085"/>
                    <a:pt x="5159" y="2017"/>
                    <a:pt x="4981" y="2017"/>
                  </a:cubicBezTo>
                  <a:cubicBezTo>
                    <a:pt x="4802" y="2017"/>
                    <a:pt x="4624" y="2085"/>
                    <a:pt x="4487" y="2221"/>
                  </a:cubicBezTo>
                  <a:lnTo>
                    <a:pt x="2222" y="4487"/>
                  </a:lnTo>
                  <a:cubicBezTo>
                    <a:pt x="1949" y="4759"/>
                    <a:pt x="1949" y="5201"/>
                    <a:pt x="2222" y="5473"/>
                  </a:cubicBezTo>
                  <a:lnTo>
                    <a:pt x="3541" y="6791"/>
                  </a:lnTo>
                  <a:cubicBezTo>
                    <a:pt x="3107" y="7528"/>
                    <a:pt x="2777" y="8322"/>
                    <a:pt x="2564" y="9150"/>
                  </a:cubicBezTo>
                  <a:lnTo>
                    <a:pt x="699" y="9150"/>
                  </a:lnTo>
                  <a:cubicBezTo>
                    <a:pt x="313" y="9150"/>
                    <a:pt x="1" y="9462"/>
                    <a:pt x="1" y="9848"/>
                  </a:cubicBezTo>
                  <a:lnTo>
                    <a:pt x="1" y="13053"/>
                  </a:lnTo>
                  <a:cubicBezTo>
                    <a:pt x="1" y="13438"/>
                    <a:pt x="313" y="13751"/>
                    <a:pt x="699" y="13751"/>
                  </a:cubicBezTo>
                  <a:lnTo>
                    <a:pt x="2564" y="13751"/>
                  </a:lnTo>
                  <a:cubicBezTo>
                    <a:pt x="2777" y="14579"/>
                    <a:pt x="3106" y="15373"/>
                    <a:pt x="3541" y="16109"/>
                  </a:cubicBezTo>
                  <a:lnTo>
                    <a:pt x="2222" y="17427"/>
                  </a:lnTo>
                  <a:cubicBezTo>
                    <a:pt x="1949" y="17701"/>
                    <a:pt x="1949" y="18142"/>
                    <a:pt x="2222" y="18415"/>
                  </a:cubicBezTo>
                  <a:lnTo>
                    <a:pt x="4487" y="20681"/>
                  </a:lnTo>
                  <a:cubicBezTo>
                    <a:pt x="4624" y="20817"/>
                    <a:pt x="4802" y="20885"/>
                    <a:pt x="4981" y="20885"/>
                  </a:cubicBezTo>
                  <a:cubicBezTo>
                    <a:pt x="5159" y="20885"/>
                    <a:pt x="5338" y="20817"/>
                    <a:pt x="5474" y="20681"/>
                  </a:cubicBezTo>
                  <a:lnTo>
                    <a:pt x="6793" y="19362"/>
                  </a:lnTo>
                  <a:cubicBezTo>
                    <a:pt x="7530" y="19796"/>
                    <a:pt x="8324" y="20124"/>
                    <a:pt x="9152" y="20339"/>
                  </a:cubicBezTo>
                  <a:lnTo>
                    <a:pt x="9152" y="22204"/>
                  </a:lnTo>
                  <a:cubicBezTo>
                    <a:pt x="9152" y="22588"/>
                    <a:pt x="9464" y="22901"/>
                    <a:pt x="9850" y="22901"/>
                  </a:cubicBezTo>
                  <a:lnTo>
                    <a:pt x="13055" y="22901"/>
                  </a:lnTo>
                  <a:cubicBezTo>
                    <a:pt x="13439" y="22901"/>
                    <a:pt x="13751" y="22588"/>
                    <a:pt x="13751" y="22204"/>
                  </a:cubicBezTo>
                  <a:lnTo>
                    <a:pt x="13751" y="20339"/>
                  </a:lnTo>
                  <a:cubicBezTo>
                    <a:pt x="14581" y="20124"/>
                    <a:pt x="15373" y="19796"/>
                    <a:pt x="16110" y="19362"/>
                  </a:cubicBezTo>
                  <a:lnTo>
                    <a:pt x="17429" y="20680"/>
                  </a:lnTo>
                  <a:cubicBezTo>
                    <a:pt x="17566" y="20816"/>
                    <a:pt x="17744" y="20884"/>
                    <a:pt x="17923" y="20884"/>
                  </a:cubicBezTo>
                  <a:cubicBezTo>
                    <a:pt x="18101" y="20884"/>
                    <a:pt x="18280" y="20816"/>
                    <a:pt x="18416" y="20680"/>
                  </a:cubicBezTo>
                  <a:lnTo>
                    <a:pt x="20682" y="18414"/>
                  </a:lnTo>
                  <a:cubicBezTo>
                    <a:pt x="20954" y="18142"/>
                    <a:pt x="20954" y="17700"/>
                    <a:pt x="20682" y="17427"/>
                  </a:cubicBezTo>
                  <a:lnTo>
                    <a:pt x="19364" y="16109"/>
                  </a:lnTo>
                  <a:cubicBezTo>
                    <a:pt x="19798" y="15373"/>
                    <a:pt x="20126" y="14579"/>
                    <a:pt x="20339" y="13751"/>
                  </a:cubicBezTo>
                  <a:lnTo>
                    <a:pt x="22205" y="13751"/>
                  </a:lnTo>
                  <a:cubicBezTo>
                    <a:pt x="22591" y="13751"/>
                    <a:pt x="22903" y="13438"/>
                    <a:pt x="22903" y="13053"/>
                  </a:cubicBezTo>
                  <a:lnTo>
                    <a:pt x="22903" y="9850"/>
                  </a:lnTo>
                  <a:cubicBezTo>
                    <a:pt x="22903" y="9465"/>
                    <a:pt x="22592" y="9152"/>
                    <a:pt x="22208" y="9152"/>
                  </a:cubicBezTo>
                  <a:cubicBezTo>
                    <a:pt x="22207" y="9152"/>
                    <a:pt x="22206" y="9152"/>
                    <a:pt x="22205" y="9152"/>
                  </a:cubicBezTo>
                  <a:lnTo>
                    <a:pt x="20339" y="9152"/>
                  </a:lnTo>
                  <a:cubicBezTo>
                    <a:pt x="20126" y="8322"/>
                    <a:pt x="19798" y="7530"/>
                    <a:pt x="19364" y="6793"/>
                  </a:cubicBezTo>
                  <a:lnTo>
                    <a:pt x="20682" y="5473"/>
                  </a:lnTo>
                  <a:cubicBezTo>
                    <a:pt x="20954" y="5201"/>
                    <a:pt x="20954" y="4759"/>
                    <a:pt x="20682" y="4487"/>
                  </a:cubicBezTo>
                  <a:lnTo>
                    <a:pt x="18416" y="2221"/>
                  </a:lnTo>
                  <a:cubicBezTo>
                    <a:pt x="18280" y="2085"/>
                    <a:pt x="18101" y="2017"/>
                    <a:pt x="17923" y="2017"/>
                  </a:cubicBezTo>
                  <a:cubicBezTo>
                    <a:pt x="17744" y="2017"/>
                    <a:pt x="17566" y="2085"/>
                    <a:pt x="17429" y="2221"/>
                  </a:cubicBezTo>
                  <a:lnTo>
                    <a:pt x="16110" y="3541"/>
                  </a:lnTo>
                  <a:cubicBezTo>
                    <a:pt x="15373" y="3105"/>
                    <a:pt x="14581" y="2777"/>
                    <a:pt x="13751" y="2564"/>
                  </a:cubicBezTo>
                  <a:lnTo>
                    <a:pt x="13751" y="698"/>
                  </a:lnTo>
                  <a:cubicBezTo>
                    <a:pt x="13751" y="312"/>
                    <a:pt x="13439" y="0"/>
                    <a:pt x="13055" y="0"/>
                  </a:cubicBezTo>
                  <a:close/>
                </a:path>
              </a:pathLst>
            </a:custGeom>
            <a:grpFill/>
            <a:ln w="9525" cap="flat" cmpd="sng">
              <a:solidFill>
                <a:srgbClr val="D7DFE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ustDataLst>
      <p:tags r:id="rId1"/>
    </p:custDataLst>
    <p:extLst>
      <p:ext uri="{BB962C8B-B14F-4D97-AF65-F5344CB8AC3E}">
        <p14:creationId xmlns:p14="http://schemas.microsoft.com/office/powerpoint/2010/main" val="6171298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6CE756E-94E5-9590-511F-2B3425FF4E2E}"/>
              </a:ext>
            </a:extLst>
          </p:cNvPr>
          <p:cNvSpPr>
            <a:spLocks noGrp="1"/>
          </p:cNvSpPr>
          <p:nvPr>
            <p:ph type="title"/>
          </p:nvPr>
        </p:nvSpPr>
        <p:spPr/>
        <p:txBody>
          <a:bodyPr/>
          <a:lstStyle/>
          <a:p>
            <a:r>
              <a:rPr lang="en-US" dirty="0"/>
              <a:t>Benefits of Servant Leadership</a:t>
            </a:r>
            <a:endParaRPr lang="ar-SA" dirty="0"/>
          </a:p>
        </p:txBody>
      </p:sp>
      <p:sp>
        <p:nvSpPr>
          <p:cNvPr id="6" name="TextBox 5">
            <a:extLst>
              <a:ext uri="{FF2B5EF4-FFF2-40B4-BE49-F238E27FC236}">
                <a16:creationId xmlns:a16="http://schemas.microsoft.com/office/drawing/2014/main" id="{3B54A201-8D72-DB54-47B7-017BDBAF81CF}"/>
              </a:ext>
            </a:extLst>
          </p:cNvPr>
          <p:cNvSpPr txBox="1"/>
          <p:nvPr/>
        </p:nvSpPr>
        <p:spPr>
          <a:xfrm>
            <a:off x="5774786" y="3987954"/>
            <a:ext cx="2720661" cy="2308324"/>
          </a:xfrm>
          <a:prstGeom prst="rect">
            <a:avLst/>
          </a:prstGeom>
          <a:noFill/>
        </p:spPr>
        <p:txBody>
          <a:bodyPr wrap="square">
            <a:spAutoFit/>
          </a:bodyPr>
          <a:lstStyle/>
          <a:p>
            <a:pPr algn="ctr"/>
            <a:r>
              <a:rPr lang="en-US" b="1" dirty="0">
                <a:solidFill>
                  <a:srgbClr val="1B1E2B"/>
                </a:solidFill>
              </a:rPr>
              <a:t>Enhanced Innovation</a:t>
            </a:r>
          </a:p>
          <a:p>
            <a:pPr algn="ctr"/>
            <a:endParaRPr lang="en-US" dirty="0">
              <a:solidFill>
                <a:srgbClr val="1B1E2B"/>
              </a:solidFill>
            </a:endParaRPr>
          </a:p>
          <a:p>
            <a:pPr algn="ctr"/>
            <a:r>
              <a:rPr lang="en-US" dirty="0">
                <a:solidFill>
                  <a:srgbClr val="1B1E2B"/>
                </a:solidFill>
              </a:rPr>
              <a:t>Create a culture of creativity and innovation. This can lead to the development of new products, services, and processes.</a:t>
            </a:r>
            <a:endParaRPr lang="ar-SA" sz="2000" b="1" dirty="0">
              <a:solidFill>
                <a:srgbClr val="1B1E2B"/>
              </a:solidFill>
            </a:endParaRPr>
          </a:p>
        </p:txBody>
      </p:sp>
      <p:sp>
        <p:nvSpPr>
          <p:cNvPr id="9" name="TextBox 8">
            <a:extLst>
              <a:ext uri="{FF2B5EF4-FFF2-40B4-BE49-F238E27FC236}">
                <a16:creationId xmlns:a16="http://schemas.microsoft.com/office/drawing/2014/main" id="{F54D1CC5-20C8-C6FF-4840-93A767955C14}"/>
              </a:ext>
            </a:extLst>
          </p:cNvPr>
          <p:cNvSpPr txBox="1"/>
          <p:nvPr/>
        </p:nvSpPr>
        <p:spPr>
          <a:xfrm>
            <a:off x="1" y="3987954"/>
            <a:ext cx="2720660" cy="2308324"/>
          </a:xfrm>
          <a:prstGeom prst="rect">
            <a:avLst/>
          </a:prstGeom>
          <a:noFill/>
        </p:spPr>
        <p:txBody>
          <a:bodyPr wrap="square">
            <a:spAutoFit/>
          </a:bodyPr>
          <a:lstStyle/>
          <a:p>
            <a:pPr algn="ctr"/>
            <a:r>
              <a:rPr lang="en-US" b="1" dirty="0">
                <a:solidFill>
                  <a:srgbClr val="1B1E2B"/>
                </a:solidFill>
              </a:rPr>
              <a:t>Increased Engagement</a:t>
            </a:r>
          </a:p>
          <a:p>
            <a:pPr algn="ctr"/>
            <a:endParaRPr lang="en-US" b="1" dirty="0">
              <a:solidFill>
                <a:srgbClr val="1B1E2B"/>
              </a:solidFill>
            </a:endParaRPr>
          </a:p>
          <a:p>
            <a:pPr algn="ctr"/>
            <a:r>
              <a:rPr lang="en-US" dirty="0">
                <a:solidFill>
                  <a:srgbClr val="1B1E2B"/>
                </a:solidFill>
              </a:rPr>
              <a:t>Create a work environment where employees feel valued and respected. This can lead to increased employee engagement and productivity.</a:t>
            </a:r>
            <a:endParaRPr lang="en-US" b="1" dirty="0">
              <a:solidFill>
                <a:srgbClr val="1B1E2B"/>
              </a:solidFill>
            </a:endParaRPr>
          </a:p>
        </p:txBody>
      </p:sp>
      <p:sp>
        <p:nvSpPr>
          <p:cNvPr id="11" name="TextBox 10">
            <a:extLst>
              <a:ext uri="{FF2B5EF4-FFF2-40B4-BE49-F238E27FC236}">
                <a16:creationId xmlns:a16="http://schemas.microsoft.com/office/drawing/2014/main" id="{3E3F4920-6645-295F-C424-B82CB72B6C64}"/>
              </a:ext>
            </a:extLst>
          </p:cNvPr>
          <p:cNvSpPr txBox="1"/>
          <p:nvPr/>
        </p:nvSpPr>
        <p:spPr>
          <a:xfrm>
            <a:off x="2873190" y="3987954"/>
            <a:ext cx="2720660" cy="2031325"/>
          </a:xfrm>
          <a:prstGeom prst="rect">
            <a:avLst/>
          </a:prstGeom>
          <a:noFill/>
        </p:spPr>
        <p:txBody>
          <a:bodyPr wrap="square">
            <a:spAutoFit/>
          </a:bodyPr>
          <a:lstStyle/>
          <a:p>
            <a:pPr algn="ctr"/>
            <a:r>
              <a:rPr lang="en-US" b="1" dirty="0">
                <a:solidFill>
                  <a:srgbClr val="1B1E2B"/>
                </a:solidFill>
              </a:rPr>
              <a:t>Improved Decision Making</a:t>
            </a:r>
          </a:p>
          <a:p>
            <a:pPr algn="ctr"/>
            <a:endParaRPr lang="en-US" b="1" dirty="0">
              <a:solidFill>
                <a:srgbClr val="1B1E2B"/>
              </a:solidFill>
            </a:endParaRPr>
          </a:p>
          <a:p>
            <a:pPr algn="ctr"/>
            <a:r>
              <a:rPr lang="en-US" dirty="0">
                <a:solidFill>
                  <a:srgbClr val="1B1E2B"/>
                </a:solidFill>
              </a:rPr>
              <a:t>Gather input from a variety of stakeholders. This can lead to more informed and effective decision-making.</a:t>
            </a:r>
            <a:endParaRPr lang="en-US" b="1" dirty="0">
              <a:solidFill>
                <a:srgbClr val="1B1E2B"/>
              </a:solidFill>
            </a:endParaRPr>
          </a:p>
          <a:p>
            <a:pPr algn="ctr"/>
            <a:endParaRPr lang="en-US" b="1" dirty="0">
              <a:solidFill>
                <a:srgbClr val="1B1E2B"/>
              </a:solidFill>
            </a:endParaRPr>
          </a:p>
        </p:txBody>
      </p:sp>
      <p:sp>
        <p:nvSpPr>
          <p:cNvPr id="13" name="TextBox 12">
            <a:extLst>
              <a:ext uri="{FF2B5EF4-FFF2-40B4-BE49-F238E27FC236}">
                <a16:creationId xmlns:a16="http://schemas.microsoft.com/office/drawing/2014/main" id="{F504B164-B273-9A60-25D2-158BF98749EF}"/>
              </a:ext>
            </a:extLst>
          </p:cNvPr>
          <p:cNvSpPr txBox="1"/>
          <p:nvPr/>
        </p:nvSpPr>
        <p:spPr>
          <a:xfrm>
            <a:off x="8715847" y="3987954"/>
            <a:ext cx="3209443" cy="1754326"/>
          </a:xfrm>
          <a:prstGeom prst="rect">
            <a:avLst/>
          </a:prstGeom>
          <a:noFill/>
        </p:spPr>
        <p:txBody>
          <a:bodyPr wrap="square">
            <a:spAutoFit/>
          </a:bodyPr>
          <a:lstStyle/>
          <a:p>
            <a:pPr algn="ctr"/>
            <a:r>
              <a:rPr lang="en-US" b="1" dirty="0">
                <a:solidFill>
                  <a:srgbClr val="1B1E2B"/>
                </a:solidFill>
              </a:rPr>
              <a:t>Stronger Customer Relationship</a:t>
            </a:r>
          </a:p>
          <a:p>
            <a:pPr algn="ctr"/>
            <a:endParaRPr lang="en-US" dirty="0">
              <a:solidFill>
                <a:srgbClr val="1B1E2B"/>
              </a:solidFill>
            </a:endParaRPr>
          </a:p>
          <a:p>
            <a:pPr algn="ctr"/>
            <a:r>
              <a:rPr lang="en-US" dirty="0">
                <a:solidFill>
                  <a:srgbClr val="1B1E2B"/>
                </a:solidFill>
              </a:rPr>
              <a:t>Focused on serving others. This can lead to stronger customer relationships and increased customer satisfaction.</a:t>
            </a:r>
            <a:endParaRPr lang="ar-SA" sz="2000" b="1" dirty="0">
              <a:solidFill>
                <a:srgbClr val="1B1E2B"/>
              </a:solidFill>
            </a:endParaRPr>
          </a:p>
        </p:txBody>
      </p:sp>
      <p:sp>
        <p:nvSpPr>
          <p:cNvPr id="14" name="Google Shape;11051;p96">
            <a:extLst>
              <a:ext uri="{FF2B5EF4-FFF2-40B4-BE49-F238E27FC236}">
                <a16:creationId xmlns:a16="http://schemas.microsoft.com/office/drawing/2014/main" id="{16801D0B-9231-1006-3C6E-C0560C6F2F13}"/>
              </a:ext>
            </a:extLst>
          </p:cNvPr>
          <p:cNvSpPr/>
          <p:nvPr/>
        </p:nvSpPr>
        <p:spPr>
          <a:xfrm>
            <a:off x="3473521" y="1897583"/>
            <a:ext cx="1775093" cy="1719716"/>
          </a:xfrm>
          <a:custGeom>
            <a:avLst/>
            <a:gdLst/>
            <a:ahLst/>
            <a:cxnLst/>
            <a:rect l="l" t="t" r="r" b="b"/>
            <a:pathLst>
              <a:path w="11693" h="11693" extrusionOk="0">
                <a:moveTo>
                  <a:pt x="10252" y="584"/>
                </a:moveTo>
                <a:lnTo>
                  <a:pt x="10252" y="1263"/>
                </a:lnTo>
                <a:cubicBezTo>
                  <a:pt x="10252" y="1358"/>
                  <a:pt x="10323" y="1429"/>
                  <a:pt x="10406" y="1429"/>
                </a:cubicBezTo>
                <a:lnTo>
                  <a:pt x="11097" y="1429"/>
                </a:lnTo>
                <a:lnTo>
                  <a:pt x="9609" y="2918"/>
                </a:lnTo>
                <a:lnTo>
                  <a:pt x="9001" y="2918"/>
                </a:lnTo>
                <a:lnTo>
                  <a:pt x="9978" y="1941"/>
                </a:lnTo>
                <a:cubicBezTo>
                  <a:pt x="10037" y="1882"/>
                  <a:pt x="10037" y="1751"/>
                  <a:pt x="9978" y="1691"/>
                </a:cubicBezTo>
                <a:cubicBezTo>
                  <a:pt x="9948" y="1667"/>
                  <a:pt x="9903" y="1656"/>
                  <a:pt x="9859" y="1656"/>
                </a:cubicBezTo>
                <a:cubicBezTo>
                  <a:pt x="9814" y="1656"/>
                  <a:pt x="9769" y="1667"/>
                  <a:pt x="9740" y="1691"/>
                </a:cubicBezTo>
                <a:lnTo>
                  <a:pt x="8763" y="2679"/>
                </a:lnTo>
                <a:lnTo>
                  <a:pt x="8763" y="2072"/>
                </a:lnTo>
                <a:lnTo>
                  <a:pt x="10252" y="584"/>
                </a:lnTo>
                <a:close/>
                <a:moveTo>
                  <a:pt x="4739" y="2537"/>
                </a:moveTo>
                <a:cubicBezTo>
                  <a:pt x="5894" y="2537"/>
                  <a:pt x="6942" y="2977"/>
                  <a:pt x="7739" y="3703"/>
                </a:cubicBezTo>
                <a:lnTo>
                  <a:pt x="4620" y="6811"/>
                </a:lnTo>
                <a:cubicBezTo>
                  <a:pt x="4560" y="6870"/>
                  <a:pt x="4560" y="7001"/>
                  <a:pt x="4620" y="7049"/>
                </a:cubicBezTo>
                <a:cubicBezTo>
                  <a:pt x="4656" y="7085"/>
                  <a:pt x="4703" y="7097"/>
                  <a:pt x="4739" y="7097"/>
                </a:cubicBezTo>
                <a:cubicBezTo>
                  <a:pt x="4787" y="7097"/>
                  <a:pt x="4834" y="7085"/>
                  <a:pt x="4858" y="7049"/>
                </a:cubicBezTo>
                <a:lnTo>
                  <a:pt x="5632" y="6275"/>
                </a:lnTo>
                <a:cubicBezTo>
                  <a:pt x="5775" y="6478"/>
                  <a:pt x="5846" y="6692"/>
                  <a:pt x="5846" y="6930"/>
                </a:cubicBezTo>
                <a:cubicBezTo>
                  <a:pt x="5846" y="7549"/>
                  <a:pt x="5358" y="8037"/>
                  <a:pt x="4739" y="8037"/>
                </a:cubicBezTo>
                <a:cubicBezTo>
                  <a:pt x="4132" y="8037"/>
                  <a:pt x="3644" y="7549"/>
                  <a:pt x="3644" y="6930"/>
                </a:cubicBezTo>
                <a:cubicBezTo>
                  <a:pt x="3644" y="6323"/>
                  <a:pt x="4132" y="5835"/>
                  <a:pt x="4739" y="5835"/>
                </a:cubicBezTo>
                <a:cubicBezTo>
                  <a:pt x="4822" y="5835"/>
                  <a:pt x="4882" y="5835"/>
                  <a:pt x="4953" y="5847"/>
                </a:cubicBezTo>
                <a:cubicBezTo>
                  <a:pt x="4962" y="5848"/>
                  <a:pt x="4970" y="5848"/>
                  <a:pt x="4979" y="5848"/>
                </a:cubicBezTo>
                <a:cubicBezTo>
                  <a:pt x="5055" y="5848"/>
                  <a:pt x="5133" y="5801"/>
                  <a:pt x="5144" y="5716"/>
                </a:cubicBezTo>
                <a:cubicBezTo>
                  <a:pt x="5156" y="5620"/>
                  <a:pt x="5096" y="5537"/>
                  <a:pt x="5013" y="5525"/>
                </a:cubicBezTo>
                <a:cubicBezTo>
                  <a:pt x="4918" y="5513"/>
                  <a:pt x="4834" y="5489"/>
                  <a:pt x="4739" y="5489"/>
                </a:cubicBezTo>
                <a:cubicBezTo>
                  <a:pt x="3941" y="5489"/>
                  <a:pt x="3298" y="6144"/>
                  <a:pt x="3298" y="6942"/>
                </a:cubicBezTo>
                <a:cubicBezTo>
                  <a:pt x="3298" y="7740"/>
                  <a:pt x="3953" y="8383"/>
                  <a:pt x="4739" y="8383"/>
                </a:cubicBezTo>
                <a:cubicBezTo>
                  <a:pt x="5549" y="8383"/>
                  <a:pt x="6192" y="7728"/>
                  <a:pt x="6192" y="6942"/>
                </a:cubicBezTo>
                <a:cubicBezTo>
                  <a:pt x="6192" y="6609"/>
                  <a:pt x="6084" y="6299"/>
                  <a:pt x="5870" y="6049"/>
                </a:cubicBezTo>
                <a:lnTo>
                  <a:pt x="6406" y="5513"/>
                </a:lnTo>
                <a:cubicBezTo>
                  <a:pt x="6751" y="5906"/>
                  <a:pt x="6942" y="6418"/>
                  <a:pt x="6942" y="6942"/>
                </a:cubicBezTo>
                <a:cubicBezTo>
                  <a:pt x="6942" y="8156"/>
                  <a:pt x="5965" y="9133"/>
                  <a:pt x="4739" y="9133"/>
                </a:cubicBezTo>
                <a:cubicBezTo>
                  <a:pt x="3525" y="9133"/>
                  <a:pt x="2536" y="8156"/>
                  <a:pt x="2536" y="6942"/>
                </a:cubicBezTo>
                <a:cubicBezTo>
                  <a:pt x="2536" y="5716"/>
                  <a:pt x="3525" y="4739"/>
                  <a:pt x="4739" y="4739"/>
                </a:cubicBezTo>
                <a:cubicBezTo>
                  <a:pt x="5120" y="4739"/>
                  <a:pt x="5477" y="4823"/>
                  <a:pt x="5787" y="5001"/>
                </a:cubicBezTo>
                <a:cubicBezTo>
                  <a:pt x="5812" y="5016"/>
                  <a:pt x="5840" y="5022"/>
                  <a:pt x="5868" y="5022"/>
                </a:cubicBezTo>
                <a:cubicBezTo>
                  <a:pt x="5930" y="5022"/>
                  <a:pt x="5992" y="4988"/>
                  <a:pt x="6025" y="4930"/>
                </a:cubicBezTo>
                <a:cubicBezTo>
                  <a:pt x="6073" y="4834"/>
                  <a:pt x="6037" y="4739"/>
                  <a:pt x="5953" y="4692"/>
                </a:cubicBezTo>
                <a:cubicBezTo>
                  <a:pt x="5572" y="4501"/>
                  <a:pt x="5156" y="4370"/>
                  <a:pt x="4739" y="4370"/>
                </a:cubicBezTo>
                <a:cubicBezTo>
                  <a:pt x="3346" y="4370"/>
                  <a:pt x="2203" y="5525"/>
                  <a:pt x="2203" y="6918"/>
                </a:cubicBezTo>
                <a:cubicBezTo>
                  <a:pt x="2203" y="8323"/>
                  <a:pt x="3346" y="9466"/>
                  <a:pt x="4739" y="9466"/>
                </a:cubicBezTo>
                <a:cubicBezTo>
                  <a:pt x="6144" y="9466"/>
                  <a:pt x="7287" y="8323"/>
                  <a:pt x="7287" y="6918"/>
                </a:cubicBezTo>
                <a:cubicBezTo>
                  <a:pt x="7287" y="6299"/>
                  <a:pt x="7061" y="5716"/>
                  <a:pt x="6668" y="5239"/>
                </a:cubicBezTo>
                <a:lnTo>
                  <a:pt x="7204" y="4704"/>
                </a:lnTo>
                <a:cubicBezTo>
                  <a:pt x="7751" y="5311"/>
                  <a:pt x="8049" y="6085"/>
                  <a:pt x="8049" y="6918"/>
                </a:cubicBezTo>
                <a:cubicBezTo>
                  <a:pt x="8049" y="8740"/>
                  <a:pt x="6561" y="10228"/>
                  <a:pt x="4739" y="10228"/>
                </a:cubicBezTo>
                <a:cubicBezTo>
                  <a:pt x="2929" y="10228"/>
                  <a:pt x="1441" y="8740"/>
                  <a:pt x="1441" y="6918"/>
                </a:cubicBezTo>
                <a:cubicBezTo>
                  <a:pt x="1441" y="5108"/>
                  <a:pt x="2929" y="3620"/>
                  <a:pt x="4739" y="3620"/>
                </a:cubicBezTo>
                <a:cubicBezTo>
                  <a:pt x="5382" y="3620"/>
                  <a:pt x="5989" y="3799"/>
                  <a:pt x="6525" y="4132"/>
                </a:cubicBezTo>
                <a:cubicBezTo>
                  <a:pt x="6558" y="4151"/>
                  <a:pt x="6594" y="4161"/>
                  <a:pt x="6628" y="4161"/>
                </a:cubicBezTo>
                <a:cubicBezTo>
                  <a:pt x="6679" y="4161"/>
                  <a:pt x="6727" y="4139"/>
                  <a:pt x="6763" y="4096"/>
                </a:cubicBezTo>
                <a:cubicBezTo>
                  <a:pt x="6811" y="4025"/>
                  <a:pt x="6799" y="3918"/>
                  <a:pt x="6727" y="3858"/>
                </a:cubicBezTo>
                <a:cubicBezTo>
                  <a:pt x="6144" y="3477"/>
                  <a:pt x="5453" y="3275"/>
                  <a:pt x="4763" y="3275"/>
                </a:cubicBezTo>
                <a:cubicBezTo>
                  <a:pt x="2751" y="3275"/>
                  <a:pt x="1108" y="4918"/>
                  <a:pt x="1108" y="6918"/>
                </a:cubicBezTo>
                <a:cubicBezTo>
                  <a:pt x="1108" y="8930"/>
                  <a:pt x="2751" y="10573"/>
                  <a:pt x="4763" y="10573"/>
                </a:cubicBezTo>
                <a:cubicBezTo>
                  <a:pt x="6763" y="10573"/>
                  <a:pt x="8406" y="8930"/>
                  <a:pt x="8406" y="6918"/>
                </a:cubicBezTo>
                <a:cubicBezTo>
                  <a:pt x="8406" y="6013"/>
                  <a:pt x="8061" y="5132"/>
                  <a:pt x="7454" y="4465"/>
                </a:cubicBezTo>
                <a:lnTo>
                  <a:pt x="7989" y="3930"/>
                </a:lnTo>
                <a:cubicBezTo>
                  <a:pt x="8704" y="4739"/>
                  <a:pt x="9144" y="5775"/>
                  <a:pt x="9144" y="6942"/>
                </a:cubicBezTo>
                <a:cubicBezTo>
                  <a:pt x="9144" y="9359"/>
                  <a:pt x="7168" y="11347"/>
                  <a:pt x="4739" y="11347"/>
                </a:cubicBezTo>
                <a:cubicBezTo>
                  <a:pt x="2322" y="11347"/>
                  <a:pt x="334" y="9359"/>
                  <a:pt x="334" y="6942"/>
                </a:cubicBezTo>
                <a:cubicBezTo>
                  <a:pt x="334" y="4513"/>
                  <a:pt x="2322" y="2537"/>
                  <a:pt x="4739" y="2537"/>
                </a:cubicBezTo>
                <a:close/>
                <a:moveTo>
                  <a:pt x="10403" y="1"/>
                </a:moveTo>
                <a:cubicBezTo>
                  <a:pt x="10360" y="1"/>
                  <a:pt x="10315" y="16"/>
                  <a:pt x="10275" y="48"/>
                </a:cubicBezTo>
                <a:lnTo>
                  <a:pt x="8466" y="1882"/>
                </a:lnTo>
                <a:cubicBezTo>
                  <a:pt x="8430" y="1906"/>
                  <a:pt x="8418" y="1953"/>
                  <a:pt x="8418" y="1989"/>
                </a:cubicBezTo>
                <a:lnTo>
                  <a:pt x="8418" y="3025"/>
                </a:lnTo>
                <a:lnTo>
                  <a:pt x="7978" y="3465"/>
                </a:lnTo>
                <a:cubicBezTo>
                  <a:pt x="7120" y="2679"/>
                  <a:pt x="5989" y="2203"/>
                  <a:pt x="4739" y="2203"/>
                </a:cubicBezTo>
                <a:cubicBezTo>
                  <a:pt x="2120" y="2203"/>
                  <a:pt x="0" y="4334"/>
                  <a:pt x="0" y="6954"/>
                </a:cubicBezTo>
                <a:cubicBezTo>
                  <a:pt x="0" y="9573"/>
                  <a:pt x="2120" y="11692"/>
                  <a:pt x="4739" y="11692"/>
                </a:cubicBezTo>
                <a:cubicBezTo>
                  <a:pt x="7358" y="11692"/>
                  <a:pt x="9490" y="9573"/>
                  <a:pt x="9490" y="6954"/>
                </a:cubicBezTo>
                <a:cubicBezTo>
                  <a:pt x="9490" y="5704"/>
                  <a:pt x="9013" y="4573"/>
                  <a:pt x="8228" y="3715"/>
                </a:cubicBezTo>
                <a:lnTo>
                  <a:pt x="8668" y="3275"/>
                </a:lnTo>
                <a:lnTo>
                  <a:pt x="9704" y="3275"/>
                </a:lnTo>
                <a:cubicBezTo>
                  <a:pt x="9740" y="3275"/>
                  <a:pt x="9787" y="3263"/>
                  <a:pt x="9823" y="3227"/>
                </a:cubicBezTo>
                <a:lnTo>
                  <a:pt x="11645" y="1394"/>
                </a:lnTo>
                <a:cubicBezTo>
                  <a:pt x="11680" y="1346"/>
                  <a:pt x="11692" y="1263"/>
                  <a:pt x="11668" y="1203"/>
                </a:cubicBezTo>
                <a:cubicBezTo>
                  <a:pt x="11633" y="1144"/>
                  <a:pt x="11573" y="1096"/>
                  <a:pt x="11502" y="1096"/>
                </a:cubicBezTo>
                <a:lnTo>
                  <a:pt x="10573" y="1096"/>
                </a:lnTo>
                <a:lnTo>
                  <a:pt x="10573" y="179"/>
                </a:lnTo>
                <a:cubicBezTo>
                  <a:pt x="10573" y="108"/>
                  <a:pt x="10537" y="48"/>
                  <a:pt x="10466" y="12"/>
                </a:cubicBezTo>
                <a:cubicBezTo>
                  <a:pt x="10446" y="5"/>
                  <a:pt x="10425" y="1"/>
                  <a:pt x="10403" y="1"/>
                </a:cubicBezTo>
                <a:close/>
              </a:path>
            </a:pathLst>
          </a:custGeom>
          <a:solidFill>
            <a:srgbClr val="2D3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 name="Google Shape;11106;p96">
            <a:extLst>
              <a:ext uri="{FF2B5EF4-FFF2-40B4-BE49-F238E27FC236}">
                <a16:creationId xmlns:a16="http://schemas.microsoft.com/office/drawing/2014/main" id="{6CE6448E-3455-AC94-4F35-8F1DC7702EED}"/>
              </a:ext>
            </a:extLst>
          </p:cNvPr>
          <p:cNvGrpSpPr/>
          <p:nvPr/>
        </p:nvGrpSpPr>
        <p:grpSpPr>
          <a:xfrm>
            <a:off x="9515503" y="1940856"/>
            <a:ext cx="1610130" cy="1759215"/>
            <a:chOff x="2185128" y="2427549"/>
            <a:chExt cx="382758" cy="356595"/>
          </a:xfrm>
          <a:solidFill>
            <a:srgbClr val="2D3956"/>
          </a:solidFill>
        </p:grpSpPr>
        <p:sp>
          <p:nvSpPr>
            <p:cNvPr id="16" name="Google Shape;11107;p96">
              <a:extLst>
                <a:ext uri="{FF2B5EF4-FFF2-40B4-BE49-F238E27FC236}">
                  <a16:creationId xmlns:a16="http://schemas.microsoft.com/office/drawing/2014/main" id="{FBD81D6D-A26B-4FB0-DCD2-8A76950FEE6F}"/>
                </a:ext>
              </a:extLst>
            </p:cNvPr>
            <p:cNvSpPr/>
            <p:nvPr/>
          </p:nvSpPr>
          <p:spPr>
            <a:xfrm>
              <a:off x="2313584" y="2612467"/>
              <a:ext cx="119417" cy="103853"/>
            </a:xfrm>
            <a:custGeom>
              <a:avLst/>
              <a:gdLst/>
              <a:ahLst/>
              <a:cxnLst/>
              <a:rect l="l" t="t" r="r" b="b"/>
              <a:pathLst>
                <a:path w="3752" h="3263" extrusionOk="0">
                  <a:moveTo>
                    <a:pt x="1882" y="0"/>
                  </a:moveTo>
                  <a:cubicBezTo>
                    <a:pt x="1775" y="0"/>
                    <a:pt x="1692" y="96"/>
                    <a:pt x="1692" y="203"/>
                  </a:cubicBezTo>
                  <a:lnTo>
                    <a:pt x="1692" y="2013"/>
                  </a:lnTo>
                  <a:lnTo>
                    <a:pt x="120" y="2917"/>
                  </a:lnTo>
                  <a:cubicBezTo>
                    <a:pt x="37" y="2977"/>
                    <a:pt x="1" y="3084"/>
                    <a:pt x="48" y="3179"/>
                  </a:cubicBezTo>
                  <a:cubicBezTo>
                    <a:pt x="84" y="3239"/>
                    <a:pt x="156" y="3263"/>
                    <a:pt x="215" y="3263"/>
                  </a:cubicBezTo>
                  <a:cubicBezTo>
                    <a:pt x="239" y="3263"/>
                    <a:pt x="275" y="3251"/>
                    <a:pt x="298" y="3239"/>
                  </a:cubicBezTo>
                  <a:lnTo>
                    <a:pt x="1870" y="2322"/>
                  </a:lnTo>
                  <a:lnTo>
                    <a:pt x="3430" y="3239"/>
                  </a:lnTo>
                  <a:cubicBezTo>
                    <a:pt x="3454" y="3251"/>
                    <a:pt x="3489" y="3263"/>
                    <a:pt x="3513" y="3263"/>
                  </a:cubicBezTo>
                  <a:cubicBezTo>
                    <a:pt x="3573" y="3263"/>
                    <a:pt x="3656" y="3239"/>
                    <a:pt x="3680" y="3179"/>
                  </a:cubicBezTo>
                  <a:cubicBezTo>
                    <a:pt x="3751" y="3072"/>
                    <a:pt x="3727" y="2965"/>
                    <a:pt x="3632" y="2906"/>
                  </a:cubicBezTo>
                  <a:lnTo>
                    <a:pt x="2073" y="2001"/>
                  </a:lnTo>
                  <a:lnTo>
                    <a:pt x="2073" y="203"/>
                  </a:lnTo>
                  <a:cubicBezTo>
                    <a:pt x="2073" y="96"/>
                    <a:pt x="1989" y="0"/>
                    <a:pt x="188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1108;p96">
              <a:extLst>
                <a:ext uri="{FF2B5EF4-FFF2-40B4-BE49-F238E27FC236}">
                  <a16:creationId xmlns:a16="http://schemas.microsoft.com/office/drawing/2014/main" id="{336AF799-CBDB-1F0F-8F37-AAD9012331F9}"/>
                </a:ext>
              </a:extLst>
            </p:cNvPr>
            <p:cNvSpPr/>
            <p:nvPr/>
          </p:nvSpPr>
          <p:spPr>
            <a:xfrm>
              <a:off x="2311706" y="2427549"/>
              <a:ext cx="129633" cy="171327"/>
            </a:xfrm>
            <a:custGeom>
              <a:avLst/>
              <a:gdLst/>
              <a:ahLst/>
              <a:cxnLst/>
              <a:rect l="l" t="t" r="r" b="b"/>
              <a:pathLst>
                <a:path w="4073" h="5383" extrusionOk="0">
                  <a:moveTo>
                    <a:pt x="2084" y="369"/>
                  </a:moveTo>
                  <a:cubicBezTo>
                    <a:pt x="2584" y="369"/>
                    <a:pt x="2977" y="774"/>
                    <a:pt x="2977" y="1262"/>
                  </a:cubicBezTo>
                  <a:lnTo>
                    <a:pt x="2977" y="1381"/>
                  </a:lnTo>
                  <a:lnTo>
                    <a:pt x="2965" y="1381"/>
                  </a:lnTo>
                  <a:cubicBezTo>
                    <a:pt x="2703" y="1322"/>
                    <a:pt x="2620" y="965"/>
                    <a:pt x="2620" y="965"/>
                  </a:cubicBezTo>
                  <a:cubicBezTo>
                    <a:pt x="2608" y="893"/>
                    <a:pt x="2548" y="834"/>
                    <a:pt x="2477" y="810"/>
                  </a:cubicBezTo>
                  <a:cubicBezTo>
                    <a:pt x="2468" y="808"/>
                    <a:pt x="2458" y="807"/>
                    <a:pt x="2449" y="807"/>
                  </a:cubicBezTo>
                  <a:cubicBezTo>
                    <a:pt x="2385" y="807"/>
                    <a:pt x="2317" y="841"/>
                    <a:pt x="2286" y="893"/>
                  </a:cubicBezTo>
                  <a:cubicBezTo>
                    <a:pt x="1941" y="1369"/>
                    <a:pt x="1179" y="1369"/>
                    <a:pt x="1167" y="1369"/>
                  </a:cubicBezTo>
                  <a:cubicBezTo>
                    <a:pt x="1155" y="1369"/>
                    <a:pt x="1119" y="1369"/>
                    <a:pt x="1108" y="1381"/>
                  </a:cubicBezTo>
                  <a:lnTo>
                    <a:pt x="1108" y="1262"/>
                  </a:lnTo>
                  <a:cubicBezTo>
                    <a:pt x="1108" y="774"/>
                    <a:pt x="1512" y="369"/>
                    <a:pt x="2001" y="369"/>
                  </a:cubicBezTo>
                  <a:close/>
                  <a:moveTo>
                    <a:pt x="3132" y="1905"/>
                  </a:moveTo>
                  <a:cubicBezTo>
                    <a:pt x="3155" y="1929"/>
                    <a:pt x="3179" y="1953"/>
                    <a:pt x="3179" y="2000"/>
                  </a:cubicBezTo>
                  <a:cubicBezTo>
                    <a:pt x="3179" y="2048"/>
                    <a:pt x="3144" y="2096"/>
                    <a:pt x="3120" y="2119"/>
                  </a:cubicBezTo>
                  <a:lnTo>
                    <a:pt x="3120" y="1905"/>
                  </a:lnTo>
                  <a:close/>
                  <a:moveTo>
                    <a:pt x="977" y="1881"/>
                  </a:moveTo>
                  <a:lnTo>
                    <a:pt x="977" y="2143"/>
                  </a:lnTo>
                  <a:cubicBezTo>
                    <a:pt x="929" y="2108"/>
                    <a:pt x="893" y="2060"/>
                    <a:pt x="893" y="2000"/>
                  </a:cubicBezTo>
                  <a:cubicBezTo>
                    <a:pt x="893" y="1965"/>
                    <a:pt x="917" y="1929"/>
                    <a:pt x="941" y="1905"/>
                  </a:cubicBezTo>
                  <a:cubicBezTo>
                    <a:pt x="953" y="1905"/>
                    <a:pt x="953" y="1905"/>
                    <a:pt x="977" y="1881"/>
                  </a:cubicBezTo>
                  <a:close/>
                  <a:moveTo>
                    <a:pt x="2358" y="1346"/>
                  </a:moveTo>
                  <a:cubicBezTo>
                    <a:pt x="2429" y="1477"/>
                    <a:pt x="2548" y="1619"/>
                    <a:pt x="2715" y="1691"/>
                  </a:cubicBezTo>
                  <a:lnTo>
                    <a:pt x="2715" y="2227"/>
                  </a:lnTo>
                  <a:cubicBezTo>
                    <a:pt x="2739" y="2572"/>
                    <a:pt x="2465" y="2834"/>
                    <a:pt x="2132" y="2834"/>
                  </a:cubicBezTo>
                  <a:lnTo>
                    <a:pt x="1953" y="2834"/>
                  </a:lnTo>
                  <a:cubicBezTo>
                    <a:pt x="1631" y="2834"/>
                    <a:pt x="1346" y="2572"/>
                    <a:pt x="1346" y="2227"/>
                  </a:cubicBezTo>
                  <a:lnTo>
                    <a:pt x="1346" y="1738"/>
                  </a:lnTo>
                  <a:cubicBezTo>
                    <a:pt x="1596" y="1703"/>
                    <a:pt x="2024" y="1619"/>
                    <a:pt x="2358" y="1346"/>
                  </a:cubicBezTo>
                  <a:close/>
                  <a:moveTo>
                    <a:pt x="2262" y="3215"/>
                  </a:moveTo>
                  <a:lnTo>
                    <a:pt x="2262" y="3310"/>
                  </a:lnTo>
                  <a:lnTo>
                    <a:pt x="2251" y="3310"/>
                  </a:lnTo>
                  <a:lnTo>
                    <a:pt x="2048" y="3536"/>
                  </a:lnTo>
                  <a:lnTo>
                    <a:pt x="1846" y="3346"/>
                  </a:lnTo>
                  <a:lnTo>
                    <a:pt x="1846" y="3215"/>
                  </a:lnTo>
                  <a:close/>
                  <a:moveTo>
                    <a:pt x="2001" y="0"/>
                  </a:moveTo>
                  <a:cubicBezTo>
                    <a:pt x="1298" y="0"/>
                    <a:pt x="727" y="560"/>
                    <a:pt x="727" y="1262"/>
                  </a:cubicBezTo>
                  <a:lnTo>
                    <a:pt x="727" y="1584"/>
                  </a:lnTo>
                  <a:cubicBezTo>
                    <a:pt x="608" y="1691"/>
                    <a:pt x="536" y="1846"/>
                    <a:pt x="536" y="2000"/>
                  </a:cubicBezTo>
                  <a:cubicBezTo>
                    <a:pt x="536" y="2286"/>
                    <a:pt x="762" y="2524"/>
                    <a:pt x="1024" y="2536"/>
                  </a:cubicBezTo>
                  <a:cubicBezTo>
                    <a:pt x="1108" y="2762"/>
                    <a:pt x="1262" y="2953"/>
                    <a:pt x="1465" y="3072"/>
                  </a:cubicBezTo>
                  <a:lnTo>
                    <a:pt x="1465" y="3179"/>
                  </a:lnTo>
                  <a:lnTo>
                    <a:pt x="691" y="3477"/>
                  </a:lnTo>
                  <a:cubicBezTo>
                    <a:pt x="608" y="3512"/>
                    <a:pt x="0" y="3751"/>
                    <a:pt x="0" y="4525"/>
                  </a:cubicBezTo>
                  <a:lnTo>
                    <a:pt x="0" y="5191"/>
                  </a:lnTo>
                  <a:cubicBezTo>
                    <a:pt x="0" y="5298"/>
                    <a:pt x="96" y="5382"/>
                    <a:pt x="191" y="5382"/>
                  </a:cubicBezTo>
                  <a:lnTo>
                    <a:pt x="667" y="5382"/>
                  </a:lnTo>
                  <a:cubicBezTo>
                    <a:pt x="774" y="5382"/>
                    <a:pt x="869" y="5298"/>
                    <a:pt x="869" y="5191"/>
                  </a:cubicBezTo>
                  <a:cubicBezTo>
                    <a:pt x="869" y="5084"/>
                    <a:pt x="774" y="5001"/>
                    <a:pt x="667" y="5001"/>
                  </a:cubicBezTo>
                  <a:lnTo>
                    <a:pt x="369" y="5001"/>
                  </a:lnTo>
                  <a:lnTo>
                    <a:pt x="369" y="4501"/>
                  </a:lnTo>
                  <a:cubicBezTo>
                    <a:pt x="369" y="3989"/>
                    <a:pt x="786" y="3834"/>
                    <a:pt x="810" y="3822"/>
                  </a:cubicBezTo>
                  <a:lnTo>
                    <a:pt x="822" y="3822"/>
                  </a:lnTo>
                  <a:lnTo>
                    <a:pt x="1536" y="3536"/>
                  </a:lnTo>
                  <a:lnTo>
                    <a:pt x="1905" y="3905"/>
                  </a:lnTo>
                  <a:cubicBezTo>
                    <a:pt x="1941" y="3941"/>
                    <a:pt x="2001" y="3965"/>
                    <a:pt x="2036" y="3965"/>
                  </a:cubicBezTo>
                  <a:cubicBezTo>
                    <a:pt x="2084" y="3965"/>
                    <a:pt x="2143" y="3953"/>
                    <a:pt x="2179" y="3905"/>
                  </a:cubicBezTo>
                  <a:lnTo>
                    <a:pt x="2536" y="3536"/>
                  </a:lnTo>
                  <a:lnTo>
                    <a:pt x="3251" y="3822"/>
                  </a:lnTo>
                  <a:lnTo>
                    <a:pt x="3263" y="3822"/>
                  </a:lnTo>
                  <a:cubicBezTo>
                    <a:pt x="3275" y="3822"/>
                    <a:pt x="3691" y="3989"/>
                    <a:pt x="3691" y="4501"/>
                  </a:cubicBezTo>
                  <a:lnTo>
                    <a:pt x="3691" y="5001"/>
                  </a:lnTo>
                  <a:lnTo>
                    <a:pt x="1310" y="5001"/>
                  </a:lnTo>
                  <a:cubicBezTo>
                    <a:pt x="1203" y="5001"/>
                    <a:pt x="1119" y="5084"/>
                    <a:pt x="1119" y="5191"/>
                  </a:cubicBezTo>
                  <a:cubicBezTo>
                    <a:pt x="1119" y="5298"/>
                    <a:pt x="1203" y="5382"/>
                    <a:pt x="1310" y="5382"/>
                  </a:cubicBezTo>
                  <a:lnTo>
                    <a:pt x="3882" y="5382"/>
                  </a:lnTo>
                  <a:cubicBezTo>
                    <a:pt x="3888" y="5383"/>
                    <a:pt x="3894" y="5383"/>
                    <a:pt x="3900" y="5383"/>
                  </a:cubicBezTo>
                  <a:cubicBezTo>
                    <a:pt x="3989" y="5383"/>
                    <a:pt x="4072" y="5303"/>
                    <a:pt x="4072" y="5203"/>
                  </a:cubicBezTo>
                  <a:lnTo>
                    <a:pt x="4072" y="4536"/>
                  </a:lnTo>
                  <a:cubicBezTo>
                    <a:pt x="4072" y="3763"/>
                    <a:pt x="3477" y="3524"/>
                    <a:pt x="3382" y="3489"/>
                  </a:cubicBezTo>
                  <a:lnTo>
                    <a:pt x="2620" y="3191"/>
                  </a:lnTo>
                  <a:lnTo>
                    <a:pt x="2620" y="3096"/>
                  </a:lnTo>
                  <a:cubicBezTo>
                    <a:pt x="2834" y="2977"/>
                    <a:pt x="2977" y="2774"/>
                    <a:pt x="3048" y="2536"/>
                  </a:cubicBezTo>
                  <a:cubicBezTo>
                    <a:pt x="3322" y="2524"/>
                    <a:pt x="3548" y="2286"/>
                    <a:pt x="3548" y="2000"/>
                  </a:cubicBezTo>
                  <a:cubicBezTo>
                    <a:pt x="3548" y="1846"/>
                    <a:pt x="3465" y="1691"/>
                    <a:pt x="3346" y="1584"/>
                  </a:cubicBezTo>
                  <a:lnTo>
                    <a:pt x="3346" y="1262"/>
                  </a:lnTo>
                  <a:cubicBezTo>
                    <a:pt x="3346" y="560"/>
                    <a:pt x="2786" y="0"/>
                    <a:pt x="208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1109;p96">
              <a:extLst>
                <a:ext uri="{FF2B5EF4-FFF2-40B4-BE49-F238E27FC236}">
                  <a16:creationId xmlns:a16="http://schemas.microsoft.com/office/drawing/2014/main" id="{9A986842-42F1-2FAF-D9A1-CBC7A413F30C}"/>
                </a:ext>
              </a:extLst>
            </p:cNvPr>
            <p:cNvSpPr/>
            <p:nvPr/>
          </p:nvSpPr>
          <p:spPr>
            <a:xfrm>
              <a:off x="2438252" y="2611703"/>
              <a:ext cx="129633" cy="172441"/>
            </a:xfrm>
            <a:custGeom>
              <a:avLst/>
              <a:gdLst/>
              <a:ahLst/>
              <a:cxnLst/>
              <a:rect l="l" t="t" r="r" b="b"/>
              <a:pathLst>
                <a:path w="4073" h="5418" extrusionOk="0">
                  <a:moveTo>
                    <a:pt x="2085" y="370"/>
                  </a:moveTo>
                  <a:cubicBezTo>
                    <a:pt x="2573" y="370"/>
                    <a:pt x="2978" y="774"/>
                    <a:pt x="2978" y="1263"/>
                  </a:cubicBezTo>
                  <a:lnTo>
                    <a:pt x="2978" y="1382"/>
                  </a:lnTo>
                  <a:lnTo>
                    <a:pt x="2966" y="1382"/>
                  </a:lnTo>
                  <a:cubicBezTo>
                    <a:pt x="2692" y="1322"/>
                    <a:pt x="2620" y="965"/>
                    <a:pt x="2620" y="965"/>
                  </a:cubicBezTo>
                  <a:cubicBezTo>
                    <a:pt x="2608" y="894"/>
                    <a:pt x="2549" y="834"/>
                    <a:pt x="2466" y="822"/>
                  </a:cubicBezTo>
                  <a:cubicBezTo>
                    <a:pt x="2450" y="817"/>
                    <a:pt x="2435" y="815"/>
                    <a:pt x="2420" y="815"/>
                  </a:cubicBezTo>
                  <a:cubicBezTo>
                    <a:pt x="2365" y="815"/>
                    <a:pt x="2313" y="847"/>
                    <a:pt x="2275" y="894"/>
                  </a:cubicBezTo>
                  <a:cubicBezTo>
                    <a:pt x="1942" y="1370"/>
                    <a:pt x="1180" y="1382"/>
                    <a:pt x="1168" y="1382"/>
                  </a:cubicBezTo>
                  <a:lnTo>
                    <a:pt x="1096" y="1382"/>
                  </a:lnTo>
                  <a:lnTo>
                    <a:pt x="1096" y="1263"/>
                  </a:lnTo>
                  <a:cubicBezTo>
                    <a:pt x="1096" y="774"/>
                    <a:pt x="1501" y="370"/>
                    <a:pt x="1989" y="370"/>
                  </a:cubicBezTo>
                  <a:close/>
                  <a:moveTo>
                    <a:pt x="3132" y="1906"/>
                  </a:moveTo>
                  <a:cubicBezTo>
                    <a:pt x="3156" y="1929"/>
                    <a:pt x="3168" y="1965"/>
                    <a:pt x="3168" y="2013"/>
                  </a:cubicBezTo>
                  <a:cubicBezTo>
                    <a:pt x="3168" y="2048"/>
                    <a:pt x="3144" y="2096"/>
                    <a:pt x="3109" y="2132"/>
                  </a:cubicBezTo>
                  <a:lnTo>
                    <a:pt x="3109" y="1906"/>
                  </a:lnTo>
                  <a:close/>
                  <a:moveTo>
                    <a:pt x="965" y="1894"/>
                  </a:moveTo>
                  <a:lnTo>
                    <a:pt x="965" y="2144"/>
                  </a:lnTo>
                  <a:cubicBezTo>
                    <a:pt x="930" y="2108"/>
                    <a:pt x="894" y="2072"/>
                    <a:pt x="894" y="2013"/>
                  </a:cubicBezTo>
                  <a:cubicBezTo>
                    <a:pt x="894" y="1965"/>
                    <a:pt x="906" y="1929"/>
                    <a:pt x="942" y="1906"/>
                  </a:cubicBezTo>
                  <a:cubicBezTo>
                    <a:pt x="953" y="1906"/>
                    <a:pt x="953" y="1906"/>
                    <a:pt x="965" y="1894"/>
                  </a:cubicBezTo>
                  <a:close/>
                  <a:moveTo>
                    <a:pt x="2347" y="1358"/>
                  </a:moveTo>
                  <a:cubicBezTo>
                    <a:pt x="2430" y="1489"/>
                    <a:pt x="2549" y="1620"/>
                    <a:pt x="2704" y="1691"/>
                  </a:cubicBezTo>
                  <a:lnTo>
                    <a:pt x="2704" y="2227"/>
                  </a:lnTo>
                  <a:cubicBezTo>
                    <a:pt x="2739" y="2572"/>
                    <a:pt x="2454" y="2846"/>
                    <a:pt x="2132" y="2846"/>
                  </a:cubicBezTo>
                  <a:lnTo>
                    <a:pt x="1954" y="2846"/>
                  </a:lnTo>
                  <a:cubicBezTo>
                    <a:pt x="1620" y="2846"/>
                    <a:pt x="1334" y="2572"/>
                    <a:pt x="1334" y="2227"/>
                  </a:cubicBezTo>
                  <a:lnTo>
                    <a:pt x="1334" y="1739"/>
                  </a:lnTo>
                  <a:cubicBezTo>
                    <a:pt x="1596" y="1715"/>
                    <a:pt x="2025" y="1620"/>
                    <a:pt x="2347" y="1358"/>
                  </a:cubicBezTo>
                  <a:close/>
                  <a:moveTo>
                    <a:pt x="2263" y="3215"/>
                  </a:moveTo>
                  <a:lnTo>
                    <a:pt x="2251" y="3322"/>
                  </a:lnTo>
                  <a:lnTo>
                    <a:pt x="2037" y="3537"/>
                  </a:lnTo>
                  <a:lnTo>
                    <a:pt x="1846" y="3346"/>
                  </a:lnTo>
                  <a:lnTo>
                    <a:pt x="1846" y="3215"/>
                  </a:lnTo>
                  <a:close/>
                  <a:moveTo>
                    <a:pt x="1989" y="1"/>
                  </a:moveTo>
                  <a:cubicBezTo>
                    <a:pt x="1299" y="1"/>
                    <a:pt x="727" y="560"/>
                    <a:pt x="727" y="1263"/>
                  </a:cubicBezTo>
                  <a:lnTo>
                    <a:pt x="727" y="1596"/>
                  </a:lnTo>
                  <a:cubicBezTo>
                    <a:pt x="608" y="1691"/>
                    <a:pt x="537" y="1846"/>
                    <a:pt x="537" y="2013"/>
                  </a:cubicBezTo>
                  <a:cubicBezTo>
                    <a:pt x="537" y="2287"/>
                    <a:pt x="763" y="2525"/>
                    <a:pt x="1025" y="2549"/>
                  </a:cubicBezTo>
                  <a:cubicBezTo>
                    <a:pt x="1096" y="2763"/>
                    <a:pt x="1263" y="2965"/>
                    <a:pt x="1454" y="3084"/>
                  </a:cubicBezTo>
                  <a:lnTo>
                    <a:pt x="1454" y="3180"/>
                  </a:lnTo>
                  <a:lnTo>
                    <a:pt x="680" y="3477"/>
                  </a:lnTo>
                  <a:cubicBezTo>
                    <a:pt x="608" y="3513"/>
                    <a:pt x="1" y="3751"/>
                    <a:pt x="1" y="4525"/>
                  </a:cubicBezTo>
                  <a:lnTo>
                    <a:pt x="1" y="5192"/>
                  </a:lnTo>
                  <a:cubicBezTo>
                    <a:pt x="1" y="5299"/>
                    <a:pt x="84" y="5382"/>
                    <a:pt x="191" y="5382"/>
                  </a:cubicBezTo>
                  <a:lnTo>
                    <a:pt x="668" y="5382"/>
                  </a:lnTo>
                  <a:cubicBezTo>
                    <a:pt x="775" y="5382"/>
                    <a:pt x="858" y="5299"/>
                    <a:pt x="858" y="5192"/>
                  </a:cubicBezTo>
                  <a:cubicBezTo>
                    <a:pt x="858" y="5085"/>
                    <a:pt x="775" y="5001"/>
                    <a:pt x="668" y="5001"/>
                  </a:cubicBezTo>
                  <a:lnTo>
                    <a:pt x="370" y="5001"/>
                  </a:lnTo>
                  <a:lnTo>
                    <a:pt x="370" y="4537"/>
                  </a:lnTo>
                  <a:cubicBezTo>
                    <a:pt x="370" y="4013"/>
                    <a:pt x="787" y="3870"/>
                    <a:pt x="799" y="3858"/>
                  </a:cubicBezTo>
                  <a:lnTo>
                    <a:pt x="823" y="3858"/>
                  </a:lnTo>
                  <a:lnTo>
                    <a:pt x="1537" y="3572"/>
                  </a:lnTo>
                  <a:lnTo>
                    <a:pt x="1906" y="3942"/>
                  </a:lnTo>
                  <a:cubicBezTo>
                    <a:pt x="1930" y="3977"/>
                    <a:pt x="1989" y="4001"/>
                    <a:pt x="2037" y="4001"/>
                  </a:cubicBezTo>
                  <a:cubicBezTo>
                    <a:pt x="2085" y="4001"/>
                    <a:pt x="2144" y="3989"/>
                    <a:pt x="2168" y="3942"/>
                  </a:cubicBezTo>
                  <a:lnTo>
                    <a:pt x="2525" y="3572"/>
                  </a:lnTo>
                  <a:lnTo>
                    <a:pt x="3239" y="3858"/>
                  </a:lnTo>
                  <a:lnTo>
                    <a:pt x="3263" y="3858"/>
                  </a:lnTo>
                  <a:cubicBezTo>
                    <a:pt x="3275" y="3858"/>
                    <a:pt x="3692" y="4013"/>
                    <a:pt x="3692" y="4537"/>
                  </a:cubicBezTo>
                  <a:lnTo>
                    <a:pt x="3692" y="5025"/>
                  </a:lnTo>
                  <a:lnTo>
                    <a:pt x="1311" y="5025"/>
                  </a:lnTo>
                  <a:cubicBezTo>
                    <a:pt x="1204" y="5025"/>
                    <a:pt x="1120" y="5120"/>
                    <a:pt x="1120" y="5215"/>
                  </a:cubicBezTo>
                  <a:cubicBezTo>
                    <a:pt x="1120" y="5323"/>
                    <a:pt x="1204" y="5418"/>
                    <a:pt x="1311" y="5418"/>
                  </a:cubicBezTo>
                  <a:lnTo>
                    <a:pt x="3882" y="5418"/>
                  </a:lnTo>
                  <a:cubicBezTo>
                    <a:pt x="3990" y="5418"/>
                    <a:pt x="4073" y="5323"/>
                    <a:pt x="4073" y="5215"/>
                  </a:cubicBezTo>
                  <a:lnTo>
                    <a:pt x="4073" y="4537"/>
                  </a:lnTo>
                  <a:cubicBezTo>
                    <a:pt x="4061" y="3763"/>
                    <a:pt x="3454" y="3525"/>
                    <a:pt x="3382" y="3501"/>
                  </a:cubicBezTo>
                  <a:lnTo>
                    <a:pt x="2620" y="3203"/>
                  </a:lnTo>
                  <a:lnTo>
                    <a:pt x="2620" y="3096"/>
                  </a:lnTo>
                  <a:cubicBezTo>
                    <a:pt x="2823" y="2977"/>
                    <a:pt x="2978" y="2787"/>
                    <a:pt x="3049" y="2560"/>
                  </a:cubicBezTo>
                  <a:cubicBezTo>
                    <a:pt x="3323" y="2549"/>
                    <a:pt x="3537" y="2310"/>
                    <a:pt x="3537" y="2025"/>
                  </a:cubicBezTo>
                  <a:cubicBezTo>
                    <a:pt x="3537" y="1858"/>
                    <a:pt x="3466" y="1703"/>
                    <a:pt x="3347" y="1608"/>
                  </a:cubicBezTo>
                  <a:lnTo>
                    <a:pt x="3347" y="1263"/>
                  </a:lnTo>
                  <a:cubicBezTo>
                    <a:pt x="3347" y="560"/>
                    <a:pt x="2787" y="1"/>
                    <a:pt x="208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1110;p96">
              <a:extLst>
                <a:ext uri="{FF2B5EF4-FFF2-40B4-BE49-F238E27FC236}">
                  <a16:creationId xmlns:a16="http://schemas.microsoft.com/office/drawing/2014/main" id="{E427FB39-8251-0AC9-4BE6-BE127A92EE2A}"/>
                </a:ext>
              </a:extLst>
            </p:cNvPr>
            <p:cNvSpPr/>
            <p:nvPr/>
          </p:nvSpPr>
          <p:spPr>
            <a:xfrm>
              <a:off x="2185128" y="2611703"/>
              <a:ext cx="130015" cy="172441"/>
            </a:xfrm>
            <a:custGeom>
              <a:avLst/>
              <a:gdLst/>
              <a:ahLst/>
              <a:cxnLst/>
              <a:rect l="l" t="t" r="r" b="b"/>
              <a:pathLst>
                <a:path w="4085" h="5418" extrusionOk="0">
                  <a:moveTo>
                    <a:pt x="2084" y="370"/>
                  </a:moveTo>
                  <a:cubicBezTo>
                    <a:pt x="2584" y="370"/>
                    <a:pt x="2977" y="774"/>
                    <a:pt x="2977" y="1263"/>
                  </a:cubicBezTo>
                  <a:lnTo>
                    <a:pt x="2977" y="1382"/>
                  </a:lnTo>
                  <a:lnTo>
                    <a:pt x="2965" y="1382"/>
                  </a:lnTo>
                  <a:cubicBezTo>
                    <a:pt x="2703" y="1322"/>
                    <a:pt x="2620" y="965"/>
                    <a:pt x="2620" y="965"/>
                  </a:cubicBezTo>
                  <a:cubicBezTo>
                    <a:pt x="2608" y="894"/>
                    <a:pt x="2549" y="834"/>
                    <a:pt x="2477" y="822"/>
                  </a:cubicBezTo>
                  <a:cubicBezTo>
                    <a:pt x="2462" y="817"/>
                    <a:pt x="2446" y="815"/>
                    <a:pt x="2430" y="815"/>
                  </a:cubicBezTo>
                  <a:cubicBezTo>
                    <a:pt x="2372" y="815"/>
                    <a:pt x="2315" y="847"/>
                    <a:pt x="2287" y="894"/>
                  </a:cubicBezTo>
                  <a:cubicBezTo>
                    <a:pt x="1941" y="1370"/>
                    <a:pt x="1179" y="1382"/>
                    <a:pt x="1167" y="1382"/>
                  </a:cubicBezTo>
                  <a:lnTo>
                    <a:pt x="1108" y="1382"/>
                  </a:lnTo>
                  <a:lnTo>
                    <a:pt x="1108" y="1263"/>
                  </a:lnTo>
                  <a:cubicBezTo>
                    <a:pt x="1108" y="774"/>
                    <a:pt x="1513" y="370"/>
                    <a:pt x="2001" y="370"/>
                  </a:cubicBezTo>
                  <a:close/>
                  <a:moveTo>
                    <a:pt x="3132" y="1906"/>
                  </a:moveTo>
                  <a:cubicBezTo>
                    <a:pt x="3168" y="1929"/>
                    <a:pt x="3180" y="1965"/>
                    <a:pt x="3180" y="2013"/>
                  </a:cubicBezTo>
                  <a:cubicBezTo>
                    <a:pt x="3180" y="2048"/>
                    <a:pt x="3144" y="2096"/>
                    <a:pt x="3120" y="2132"/>
                  </a:cubicBezTo>
                  <a:lnTo>
                    <a:pt x="3120" y="1906"/>
                  </a:lnTo>
                  <a:close/>
                  <a:moveTo>
                    <a:pt x="977" y="1894"/>
                  </a:moveTo>
                  <a:lnTo>
                    <a:pt x="977" y="2144"/>
                  </a:lnTo>
                  <a:cubicBezTo>
                    <a:pt x="929" y="2108"/>
                    <a:pt x="905" y="2072"/>
                    <a:pt x="905" y="2013"/>
                  </a:cubicBezTo>
                  <a:cubicBezTo>
                    <a:pt x="905" y="1965"/>
                    <a:pt x="917" y="1929"/>
                    <a:pt x="941" y="1906"/>
                  </a:cubicBezTo>
                  <a:cubicBezTo>
                    <a:pt x="965" y="1906"/>
                    <a:pt x="965" y="1906"/>
                    <a:pt x="977" y="1894"/>
                  </a:cubicBezTo>
                  <a:close/>
                  <a:moveTo>
                    <a:pt x="2358" y="1358"/>
                  </a:moveTo>
                  <a:cubicBezTo>
                    <a:pt x="2429" y="1489"/>
                    <a:pt x="2549" y="1620"/>
                    <a:pt x="2715" y="1691"/>
                  </a:cubicBezTo>
                  <a:lnTo>
                    <a:pt x="2715" y="2227"/>
                  </a:lnTo>
                  <a:cubicBezTo>
                    <a:pt x="2727" y="2572"/>
                    <a:pt x="2465" y="2846"/>
                    <a:pt x="2132" y="2846"/>
                  </a:cubicBezTo>
                  <a:lnTo>
                    <a:pt x="1953" y="2846"/>
                  </a:lnTo>
                  <a:cubicBezTo>
                    <a:pt x="1632" y="2846"/>
                    <a:pt x="1346" y="2572"/>
                    <a:pt x="1346" y="2227"/>
                  </a:cubicBezTo>
                  <a:lnTo>
                    <a:pt x="1346" y="1739"/>
                  </a:lnTo>
                  <a:cubicBezTo>
                    <a:pt x="1596" y="1715"/>
                    <a:pt x="2037" y="1620"/>
                    <a:pt x="2358" y="1358"/>
                  </a:cubicBezTo>
                  <a:close/>
                  <a:moveTo>
                    <a:pt x="2275" y="3215"/>
                  </a:moveTo>
                  <a:lnTo>
                    <a:pt x="2251" y="3322"/>
                  </a:lnTo>
                  <a:lnTo>
                    <a:pt x="2048" y="3537"/>
                  </a:lnTo>
                  <a:lnTo>
                    <a:pt x="1858" y="3346"/>
                  </a:lnTo>
                  <a:lnTo>
                    <a:pt x="1858" y="3215"/>
                  </a:lnTo>
                  <a:close/>
                  <a:moveTo>
                    <a:pt x="2001" y="1"/>
                  </a:moveTo>
                  <a:cubicBezTo>
                    <a:pt x="1298" y="1"/>
                    <a:pt x="739" y="560"/>
                    <a:pt x="739" y="1263"/>
                  </a:cubicBezTo>
                  <a:lnTo>
                    <a:pt x="739" y="1596"/>
                  </a:lnTo>
                  <a:cubicBezTo>
                    <a:pt x="620" y="1691"/>
                    <a:pt x="536" y="1846"/>
                    <a:pt x="536" y="2013"/>
                  </a:cubicBezTo>
                  <a:cubicBezTo>
                    <a:pt x="536" y="2287"/>
                    <a:pt x="763" y="2525"/>
                    <a:pt x="1036" y="2549"/>
                  </a:cubicBezTo>
                  <a:cubicBezTo>
                    <a:pt x="1108" y="2763"/>
                    <a:pt x="1275" y="2965"/>
                    <a:pt x="1465" y="3084"/>
                  </a:cubicBezTo>
                  <a:lnTo>
                    <a:pt x="1465" y="3180"/>
                  </a:lnTo>
                  <a:lnTo>
                    <a:pt x="691" y="3477"/>
                  </a:lnTo>
                  <a:cubicBezTo>
                    <a:pt x="620" y="3513"/>
                    <a:pt x="1" y="3751"/>
                    <a:pt x="1" y="4525"/>
                  </a:cubicBezTo>
                  <a:lnTo>
                    <a:pt x="1" y="5192"/>
                  </a:lnTo>
                  <a:cubicBezTo>
                    <a:pt x="1" y="5299"/>
                    <a:pt x="96" y="5382"/>
                    <a:pt x="203" y="5382"/>
                  </a:cubicBezTo>
                  <a:lnTo>
                    <a:pt x="679" y="5382"/>
                  </a:lnTo>
                  <a:cubicBezTo>
                    <a:pt x="775" y="5382"/>
                    <a:pt x="870" y="5299"/>
                    <a:pt x="870" y="5192"/>
                  </a:cubicBezTo>
                  <a:cubicBezTo>
                    <a:pt x="870" y="5085"/>
                    <a:pt x="775" y="5001"/>
                    <a:pt x="679" y="5001"/>
                  </a:cubicBezTo>
                  <a:lnTo>
                    <a:pt x="382" y="5001"/>
                  </a:lnTo>
                  <a:lnTo>
                    <a:pt x="382" y="4537"/>
                  </a:lnTo>
                  <a:cubicBezTo>
                    <a:pt x="382" y="4013"/>
                    <a:pt x="798" y="3870"/>
                    <a:pt x="810" y="3858"/>
                  </a:cubicBezTo>
                  <a:lnTo>
                    <a:pt x="822" y="3858"/>
                  </a:lnTo>
                  <a:lnTo>
                    <a:pt x="1537" y="3572"/>
                  </a:lnTo>
                  <a:lnTo>
                    <a:pt x="1906" y="3942"/>
                  </a:lnTo>
                  <a:cubicBezTo>
                    <a:pt x="1941" y="3977"/>
                    <a:pt x="2001" y="4001"/>
                    <a:pt x="2048" y="4001"/>
                  </a:cubicBezTo>
                  <a:cubicBezTo>
                    <a:pt x="2084" y="4001"/>
                    <a:pt x="2144" y="3989"/>
                    <a:pt x="2179" y="3942"/>
                  </a:cubicBezTo>
                  <a:lnTo>
                    <a:pt x="2537" y="3572"/>
                  </a:lnTo>
                  <a:lnTo>
                    <a:pt x="3251" y="3858"/>
                  </a:lnTo>
                  <a:lnTo>
                    <a:pt x="3263" y="3858"/>
                  </a:lnTo>
                  <a:cubicBezTo>
                    <a:pt x="3275" y="3858"/>
                    <a:pt x="3692" y="4013"/>
                    <a:pt x="3692" y="4537"/>
                  </a:cubicBezTo>
                  <a:lnTo>
                    <a:pt x="3692" y="5025"/>
                  </a:lnTo>
                  <a:lnTo>
                    <a:pt x="1310" y="5025"/>
                  </a:lnTo>
                  <a:cubicBezTo>
                    <a:pt x="1215" y="5025"/>
                    <a:pt x="1120" y="5120"/>
                    <a:pt x="1120" y="5215"/>
                  </a:cubicBezTo>
                  <a:cubicBezTo>
                    <a:pt x="1120" y="5323"/>
                    <a:pt x="1215" y="5418"/>
                    <a:pt x="1310" y="5418"/>
                  </a:cubicBezTo>
                  <a:lnTo>
                    <a:pt x="3894" y="5418"/>
                  </a:lnTo>
                  <a:cubicBezTo>
                    <a:pt x="3989" y="5418"/>
                    <a:pt x="4084" y="5323"/>
                    <a:pt x="4084" y="5215"/>
                  </a:cubicBezTo>
                  <a:lnTo>
                    <a:pt x="4084" y="4537"/>
                  </a:lnTo>
                  <a:cubicBezTo>
                    <a:pt x="4061" y="3763"/>
                    <a:pt x="3465" y="3525"/>
                    <a:pt x="3382" y="3501"/>
                  </a:cubicBezTo>
                  <a:lnTo>
                    <a:pt x="2632" y="3203"/>
                  </a:lnTo>
                  <a:lnTo>
                    <a:pt x="2632" y="3096"/>
                  </a:lnTo>
                  <a:cubicBezTo>
                    <a:pt x="2834" y="2977"/>
                    <a:pt x="2977" y="2787"/>
                    <a:pt x="3061" y="2560"/>
                  </a:cubicBezTo>
                  <a:cubicBezTo>
                    <a:pt x="3322" y="2549"/>
                    <a:pt x="3549" y="2310"/>
                    <a:pt x="3549" y="2025"/>
                  </a:cubicBezTo>
                  <a:cubicBezTo>
                    <a:pt x="3549" y="1858"/>
                    <a:pt x="3477" y="1703"/>
                    <a:pt x="3358" y="1608"/>
                  </a:cubicBezTo>
                  <a:lnTo>
                    <a:pt x="3358" y="1263"/>
                  </a:lnTo>
                  <a:cubicBezTo>
                    <a:pt x="3358" y="560"/>
                    <a:pt x="2787" y="1"/>
                    <a:pt x="208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 name="Google Shape;10052;p94">
            <a:extLst>
              <a:ext uri="{FF2B5EF4-FFF2-40B4-BE49-F238E27FC236}">
                <a16:creationId xmlns:a16="http://schemas.microsoft.com/office/drawing/2014/main" id="{846ECD4A-E0E4-4ADD-6722-B302AEA66827}"/>
              </a:ext>
            </a:extLst>
          </p:cNvPr>
          <p:cNvGrpSpPr/>
          <p:nvPr/>
        </p:nvGrpSpPr>
        <p:grpSpPr>
          <a:xfrm>
            <a:off x="622895" y="2001724"/>
            <a:ext cx="1606017" cy="1686797"/>
            <a:chOff x="7441465" y="2302860"/>
            <a:chExt cx="342192" cy="327140"/>
          </a:xfrm>
          <a:solidFill>
            <a:srgbClr val="2D3956"/>
          </a:solidFill>
        </p:grpSpPr>
        <p:sp>
          <p:nvSpPr>
            <p:cNvPr id="22" name="Google Shape;10053;p94">
              <a:extLst>
                <a:ext uri="{FF2B5EF4-FFF2-40B4-BE49-F238E27FC236}">
                  <a16:creationId xmlns:a16="http://schemas.microsoft.com/office/drawing/2014/main" id="{41B4823C-E917-A276-7DBA-DFA7D31721FD}"/>
                </a:ext>
              </a:extLst>
            </p:cNvPr>
            <p:cNvSpPr/>
            <p:nvPr/>
          </p:nvSpPr>
          <p:spPr>
            <a:xfrm>
              <a:off x="7441465" y="2337727"/>
              <a:ext cx="299862" cy="292273"/>
            </a:xfrm>
            <a:custGeom>
              <a:avLst/>
              <a:gdLst/>
              <a:ahLst/>
              <a:cxnLst/>
              <a:rect l="l" t="t" r="r" b="b"/>
              <a:pathLst>
                <a:path w="9443" h="9204" extrusionOk="0">
                  <a:moveTo>
                    <a:pt x="8169" y="0"/>
                  </a:moveTo>
                  <a:cubicBezTo>
                    <a:pt x="7835" y="0"/>
                    <a:pt x="7514" y="131"/>
                    <a:pt x="7276" y="370"/>
                  </a:cubicBezTo>
                  <a:lnTo>
                    <a:pt x="6406" y="1251"/>
                  </a:lnTo>
                  <a:cubicBezTo>
                    <a:pt x="6347" y="1310"/>
                    <a:pt x="6347" y="1417"/>
                    <a:pt x="6406" y="1489"/>
                  </a:cubicBezTo>
                  <a:cubicBezTo>
                    <a:pt x="6436" y="1518"/>
                    <a:pt x="6475" y="1533"/>
                    <a:pt x="6517" y="1533"/>
                  </a:cubicBezTo>
                  <a:cubicBezTo>
                    <a:pt x="6558" y="1533"/>
                    <a:pt x="6603" y="1518"/>
                    <a:pt x="6645" y="1489"/>
                  </a:cubicBezTo>
                  <a:lnTo>
                    <a:pt x="7514" y="608"/>
                  </a:lnTo>
                  <a:cubicBezTo>
                    <a:pt x="7692" y="429"/>
                    <a:pt x="7930" y="346"/>
                    <a:pt x="8169" y="346"/>
                  </a:cubicBezTo>
                  <a:cubicBezTo>
                    <a:pt x="8430" y="346"/>
                    <a:pt x="8645" y="453"/>
                    <a:pt x="8823" y="608"/>
                  </a:cubicBezTo>
                  <a:cubicBezTo>
                    <a:pt x="9014" y="786"/>
                    <a:pt x="9097" y="1024"/>
                    <a:pt x="9097" y="1263"/>
                  </a:cubicBezTo>
                  <a:cubicBezTo>
                    <a:pt x="9097" y="1501"/>
                    <a:pt x="8990" y="1739"/>
                    <a:pt x="8823" y="1917"/>
                  </a:cubicBezTo>
                  <a:lnTo>
                    <a:pt x="7621" y="3132"/>
                  </a:lnTo>
                  <a:cubicBezTo>
                    <a:pt x="7502" y="2834"/>
                    <a:pt x="7323" y="2560"/>
                    <a:pt x="7109" y="2334"/>
                  </a:cubicBezTo>
                  <a:cubicBezTo>
                    <a:pt x="6639" y="1870"/>
                    <a:pt x="6022" y="1638"/>
                    <a:pt x="5408" y="1638"/>
                  </a:cubicBezTo>
                  <a:cubicBezTo>
                    <a:pt x="4793" y="1638"/>
                    <a:pt x="4180" y="1870"/>
                    <a:pt x="3716" y="2334"/>
                  </a:cubicBezTo>
                  <a:lnTo>
                    <a:pt x="941" y="5108"/>
                  </a:lnTo>
                  <a:cubicBezTo>
                    <a:pt x="1" y="6049"/>
                    <a:pt x="1" y="7561"/>
                    <a:pt x="941" y="8502"/>
                  </a:cubicBezTo>
                  <a:cubicBezTo>
                    <a:pt x="1406" y="8966"/>
                    <a:pt x="2025" y="9204"/>
                    <a:pt x="2644" y="9204"/>
                  </a:cubicBezTo>
                  <a:cubicBezTo>
                    <a:pt x="3251" y="9204"/>
                    <a:pt x="3870" y="8966"/>
                    <a:pt x="4335" y="8502"/>
                  </a:cubicBezTo>
                  <a:lnTo>
                    <a:pt x="5811" y="7025"/>
                  </a:lnTo>
                  <a:cubicBezTo>
                    <a:pt x="5871" y="6966"/>
                    <a:pt x="5871" y="6858"/>
                    <a:pt x="5811" y="6787"/>
                  </a:cubicBezTo>
                  <a:cubicBezTo>
                    <a:pt x="5783" y="6778"/>
                    <a:pt x="5750" y="6772"/>
                    <a:pt x="5716" y="6772"/>
                  </a:cubicBezTo>
                  <a:cubicBezTo>
                    <a:pt x="5662" y="6772"/>
                    <a:pt x="5605" y="6786"/>
                    <a:pt x="5561" y="6823"/>
                  </a:cubicBezTo>
                  <a:lnTo>
                    <a:pt x="4085" y="8299"/>
                  </a:lnTo>
                  <a:cubicBezTo>
                    <a:pt x="3692" y="8680"/>
                    <a:pt x="3180" y="8906"/>
                    <a:pt x="2620" y="8906"/>
                  </a:cubicBezTo>
                  <a:cubicBezTo>
                    <a:pt x="2073" y="8906"/>
                    <a:pt x="1549" y="8692"/>
                    <a:pt x="1168" y="8299"/>
                  </a:cubicBezTo>
                  <a:cubicBezTo>
                    <a:pt x="358" y="7489"/>
                    <a:pt x="358" y="6180"/>
                    <a:pt x="1168" y="5358"/>
                  </a:cubicBezTo>
                  <a:lnTo>
                    <a:pt x="3930" y="2596"/>
                  </a:lnTo>
                  <a:cubicBezTo>
                    <a:pt x="4323" y="2203"/>
                    <a:pt x="4847" y="1977"/>
                    <a:pt x="5394" y="1977"/>
                  </a:cubicBezTo>
                  <a:cubicBezTo>
                    <a:pt x="5942" y="1977"/>
                    <a:pt x="6466" y="2191"/>
                    <a:pt x="6847" y="2596"/>
                  </a:cubicBezTo>
                  <a:cubicBezTo>
                    <a:pt x="7073" y="2822"/>
                    <a:pt x="7252" y="3096"/>
                    <a:pt x="7359" y="3394"/>
                  </a:cubicBezTo>
                  <a:lnTo>
                    <a:pt x="6049" y="4703"/>
                  </a:lnTo>
                  <a:cubicBezTo>
                    <a:pt x="5871" y="4882"/>
                    <a:pt x="5633" y="4977"/>
                    <a:pt x="5394" y="4977"/>
                  </a:cubicBezTo>
                  <a:cubicBezTo>
                    <a:pt x="5156" y="4977"/>
                    <a:pt x="4918" y="4870"/>
                    <a:pt x="4740" y="4703"/>
                  </a:cubicBezTo>
                  <a:cubicBezTo>
                    <a:pt x="4644" y="4620"/>
                    <a:pt x="4573" y="4513"/>
                    <a:pt x="4525" y="4394"/>
                  </a:cubicBezTo>
                  <a:cubicBezTo>
                    <a:pt x="4507" y="4321"/>
                    <a:pt x="4440" y="4290"/>
                    <a:pt x="4378" y="4290"/>
                  </a:cubicBezTo>
                  <a:cubicBezTo>
                    <a:pt x="4359" y="4290"/>
                    <a:pt x="4340" y="4293"/>
                    <a:pt x="4323" y="4299"/>
                  </a:cubicBezTo>
                  <a:cubicBezTo>
                    <a:pt x="4239" y="4334"/>
                    <a:pt x="4204" y="4441"/>
                    <a:pt x="4228" y="4513"/>
                  </a:cubicBezTo>
                  <a:cubicBezTo>
                    <a:pt x="4287" y="4680"/>
                    <a:pt x="4394" y="4811"/>
                    <a:pt x="4513" y="4930"/>
                  </a:cubicBezTo>
                  <a:cubicBezTo>
                    <a:pt x="4751" y="5168"/>
                    <a:pt x="5061" y="5299"/>
                    <a:pt x="5406" y="5299"/>
                  </a:cubicBezTo>
                  <a:cubicBezTo>
                    <a:pt x="5752" y="5299"/>
                    <a:pt x="6061" y="5168"/>
                    <a:pt x="6299" y="4930"/>
                  </a:cubicBezTo>
                  <a:lnTo>
                    <a:pt x="9062" y="2155"/>
                  </a:lnTo>
                  <a:cubicBezTo>
                    <a:pt x="9300" y="1917"/>
                    <a:pt x="9443" y="1608"/>
                    <a:pt x="9443" y="1263"/>
                  </a:cubicBezTo>
                  <a:cubicBezTo>
                    <a:pt x="9443" y="929"/>
                    <a:pt x="9300" y="608"/>
                    <a:pt x="9062" y="370"/>
                  </a:cubicBezTo>
                  <a:cubicBezTo>
                    <a:pt x="8823" y="131"/>
                    <a:pt x="8514" y="0"/>
                    <a:pt x="816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0054;p94">
              <a:extLst>
                <a:ext uri="{FF2B5EF4-FFF2-40B4-BE49-F238E27FC236}">
                  <a16:creationId xmlns:a16="http://schemas.microsoft.com/office/drawing/2014/main" id="{588D70CC-9F0D-10AB-70CF-CB26C5DF9E94}"/>
                </a:ext>
              </a:extLst>
            </p:cNvPr>
            <p:cNvSpPr/>
            <p:nvPr/>
          </p:nvSpPr>
          <p:spPr>
            <a:xfrm>
              <a:off x="7484588" y="2302860"/>
              <a:ext cx="299069" cy="293130"/>
            </a:xfrm>
            <a:custGeom>
              <a:avLst/>
              <a:gdLst/>
              <a:ahLst/>
              <a:cxnLst/>
              <a:rect l="l" t="t" r="r" b="b"/>
              <a:pathLst>
                <a:path w="9418" h="9231" extrusionOk="0">
                  <a:moveTo>
                    <a:pt x="6805" y="0"/>
                  </a:moveTo>
                  <a:cubicBezTo>
                    <a:pt x="6191" y="0"/>
                    <a:pt x="5578" y="235"/>
                    <a:pt x="5108" y="706"/>
                  </a:cubicBezTo>
                  <a:lnTo>
                    <a:pt x="3632" y="2170"/>
                  </a:lnTo>
                  <a:cubicBezTo>
                    <a:pt x="3572" y="2230"/>
                    <a:pt x="3572" y="2337"/>
                    <a:pt x="3632" y="2408"/>
                  </a:cubicBezTo>
                  <a:cubicBezTo>
                    <a:pt x="3661" y="2438"/>
                    <a:pt x="3703" y="2453"/>
                    <a:pt x="3746" y="2453"/>
                  </a:cubicBezTo>
                  <a:cubicBezTo>
                    <a:pt x="3789" y="2453"/>
                    <a:pt x="3834" y="2438"/>
                    <a:pt x="3870" y="2408"/>
                  </a:cubicBezTo>
                  <a:lnTo>
                    <a:pt x="5346" y="944"/>
                  </a:lnTo>
                  <a:cubicBezTo>
                    <a:pt x="5745" y="539"/>
                    <a:pt x="6272" y="336"/>
                    <a:pt x="6802" y="336"/>
                  </a:cubicBezTo>
                  <a:cubicBezTo>
                    <a:pt x="7331" y="336"/>
                    <a:pt x="7864" y="539"/>
                    <a:pt x="8275" y="944"/>
                  </a:cubicBezTo>
                  <a:cubicBezTo>
                    <a:pt x="9085" y="1741"/>
                    <a:pt x="9085" y="3051"/>
                    <a:pt x="8275" y="3873"/>
                  </a:cubicBezTo>
                  <a:lnTo>
                    <a:pt x="5513" y="6635"/>
                  </a:lnTo>
                  <a:cubicBezTo>
                    <a:pt x="5120" y="7028"/>
                    <a:pt x="4596" y="7254"/>
                    <a:pt x="4048" y="7254"/>
                  </a:cubicBezTo>
                  <a:cubicBezTo>
                    <a:pt x="3501" y="7254"/>
                    <a:pt x="2977" y="7040"/>
                    <a:pt x="2596" y="6635"/>
                  </a:cubicBezTo>
                  <a:cubicBezTo>
                    <a:pt x="2370" y="6421"/>
                    <a:pt x="2191" y="6135"/>
                    <a:pt x="2084" y="5837"/>
                  </a:cubicBezTo>
                  <a:lnTo>
                    <a:pt x="3393" y="4527"/>
                  </a:lnTo>
                  <a:cubicBezTo>
                    <a:pt x="3572" y="4349"/>
                    <a:pt x="3810" y="4254"/>
                    <a:pt x="4048" y="4254"/>
                  </a:cubicBezTo>
                  <a:cubicBezTo>
                    <a:pt x="4286" y="4254"/>
                    <a:pt x="4525" y="4361"/>
                    <a:pt x="4703" y="4527"/>
                  </a:cubicBezTo>
                  <a:cubicBezTo>
                    <a:pt x="4798" y="4611"/>
                    <a:pt x="4870" y="4718"/>
                    <a:pt x="4917" y="4837"/>
                  </a:cubicBezTo>
                  <a:cubicBezTo>
                    <a:pt x="4936" y="4910"/>
                    <a:pt x="5002" y="4941"/>
                    <a:pt x="5065" y="4941"/>
                  </a:cubicBezTo>
                  <a:cubicBezTo>
                    <a:pt x="5084" y="4941"/>
                    <a:pt x="5103" y="4938"/>
                    <a:pt x="5120" y="4932"/>
                  </a:cubicBezTo>
                  <a:cubicBezTo>
                    <a:pt x="5215" y="4897"/>
                    <a:pt x="5239" y="4789"/>
                    <a:pt x="5215" y="4718"/>
                  </a:cubicBezTo>
                  <a:cubicBezTo>
                    <a:pt x="5156" y="4551"/>
                    <a:pt x="5048" y="4420"/>
                    <a:pt x="4929" y="4301"/>
                  </a:cubicBezTo>
                  <a:cubicBezTo>
                    <a:pt x="4691" y="4063"/>
                    <a:pt x="4382" y="3932"/>
                    <a:pt x="4036" y="3932"/>
                  </a:cubicBezTo>
                  <a:cubicBezTo>
                    <a:pt x="3691" y="3932"/>
                    <a:pt x="3382" y="4063"/>
                    <a:pt x="3143" y="4301"/>
                  </a:cubicBezTo>
                  <a:lnTo>
                    <a:pt x="1786" y="5659"/>
                  </a:lnTo>
                  <a:cubicBezTo>
                    <a:pt x="1762" y="5670"/>
                    <a:pt x="1738" y="5682"/>
                    <a:pt x="1727" y="5718"/>
                  </a:cubicBezTo>
                  <a:lnTo>
                    <a:pt x="369" y="7075"/>
                  </a:lnTo>
                  <a:cubicBezTo>
                    <a:pt x="131" y="7314"/>
                    <a:pt x="0" y="7623"/>
                    <a:pt x="0" y="7968"/>
                  </a:cubicBezTo>
                  <a:cubicBezTo>
                    <a:pt x="0" y="8302"/>
                    <a:pt x="131" y="8623"/>
                    <a:pt x="369" y="8861"/>
                  </a:cubicBezTo>
                  <a:cubicBezTo>
                    <a:pt x="607" y="9099"/>
                    <a:pt x="929" y="9230"/>
                    <a:pt x="1262" y="9230"/>
                  </a:cubicBezTo>
                  <a:cubicBezTo>
                    <a:pt x="1608" y="9230"/>
                    <a:pt x="1917" y="9099"/>
                    <a:pt x="2155" y="8861"/>
                  </a:cubicBezTo>
                  <a:lnTo>
                    <a:pt x="3036" y="7980"/>
                  </a:lnTo>
                  <a:cubicBezTo>
                    <a:pt x="3096" y="7921"/>
                    <a:pt x="3096" y="7814"/>
                    <a:pt x="3036" y="7742"/>
                  </a:cubicBezTo>
                  <a:cubicBezTo>
                    <a:pt x="3006" y="7712"/>
                    <a:pt x="2965" y="7697"/>
                    <a:pt x="2922" y="7697"/>
                  </a:cubicBezTo>
                  <a:cubicBezTo>
                    <a:pt x="2879" y="7697"/>
                    <a:pt x="2834" y="7712"/>
                    <a:pt x="2798" y="7742"/>
                  </a:cubicBezTo>
                  <a:lnTo>
                    <a:pt x="1917" y="8623"/>
                  </a:lnTo>
                  <a:cubicBezTo>
                    <a:pt x="1738" y="8802"/>
                    <a:pt x="1500" y="8885"/>
                    <a:pt x="1262" y="8885"/>
                  </a:cubicBezTo>
                  <a:cubicBezTo>
                    <a:pt x="1012" y="8885"/>
                    <a:pt x="786" y="8778"/>
                    <a:pt x="607" y="8623"/>
                  </a:cubicBezTo>
                  <a:cubicBezTo>
                    <a:pt x="429" y="8445"/>
                    <a:pt x="345" y="8206"/>
                    <a:pt x="345" y="7968"/>
                  </a:cubicBezTo>
                  <a:cubicBezTo>
                    <a:pt x="345" y="7706"/>
                    <a:pt x="453" y="7492"/>
                    <a:pt x="607" y="7314"/>
                  </a:cubicBezTo>
                  <a:lnTo>
                    <a:pt x="1822" y="6099"/>
                  </a:lnTo>
                  <a:cubicBezTo>
                    <a:pt x="1941" y="6397"/>
                    <a:pt x="2119" y="6671"/>
                    <a:pt x="2334" y="6897"/>
                  </a:cubicBezTo>
                  <a:cubicBezTo>
                    <a:pt x="2786" y="7337"/>
                    <a:pt x="3393" y="7587"/>
                    <a:pt x="4036" y="7587"/>
                  </a:cubicBezTo>
                  <a:cubicBezTo>
                    <a:pt x="4679" y="7587"/>
                    <a:pt x="5287" y="7337"/>
                    <a:pt x="5727" y="6897"/>
                  </a:cubicBezTo>
                  <a:lnTo>
                    <a:pt x="8501" y="4123"/>
                  </a:lnTo>
                  <a:cubicBezTo>
                    <a:pt x="9418" y="3158"/>
                    <a:pt x="9418" y="1634"/>
                    <a:pt x="8501" y="706"/>
                  </a:cubicBezTo>
                  <a:cubicBezTo>
                    <a:pt x="8031" y="235"/>
                    <a:pt x="7418" y="0"/>
                    <a:pt x="680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4" name="Google Shape;10141;p94">
            <a:extLst>
              <a:ext uri="{FF2B5EF4-FFF2-40B4-BE49-F238E27FC236}">
                <a16:creationId xmlns:a16="http://schemas.microsoft.com/office/drawing/2014/main" id="{A4423AAB-2A5A-0CC8-53FE-159F7C734F95}"/>
              </a:ext>
            </a:extLst>
          </p:cNvPr>
          <p:cNvSpPr/>
          <p:nvPr/>
        </p:nvSpPr>
        <p:spPr>
          <a:xfrm>
            <a:off x="6274966" y="1940856"/>
            <a:ext cx="1720303" cy="1719716"/>
          </a:xfrm>
          <a:custGeom>
            <a:avLst/>
            <a:gdLst/>
            <a:ahLst/>
            <a:cxnLst/>
            <a:rect l="l" t="t" r="r" b="b"/>
            <a:pathLst>
              <a:path w="10812" h="10811" extrusionOk="0">
                <a:moveTo>
                  <a:pt x="2769" y="2858"/>
                </a:moveTo>
                <a:cubicBezTo>
                  <a:pt x="2830" y="2858"/>
                  <a:pt x="2892" y="2866"/>
                  <a:pt x="2954" y="2881"/>
                </a:cubicBezTo>
                <a:cubicBezTo>
                  <a:pt x="3251" y="2941"/>
                  <a:pt x="3489" y="3191"/>
                  <a:pt x="3549" y="3489"/>
                </a:cubicBezTo>
                <a:cubicBezTo>
                  <a:pt x="3608" y="3774"/>
                  <a:pt x="3501" y="4036"/>
                  <a:pt x="3275" y="4227"/>
                </a:cubicBezTo>
                <a:cubicBezTo>
                  <a:pt x="3132" y="4346"/>
                  <a:pt x="3037" y="4548"/>
                  <a:pt x="3037" y="4739"/>
                </a:cubicBezTo>
                <a:lnTo>
                  <a:pt x="3037" y="5084"/>
                </a:lnTo>
                <a:cubicBezTo>
                  <a:pt x="3037" y="5346"/>
                  <a:pt x="3263" y="5572"/>
                  <a:pt x="3525" y="5572"/>
                </a:cubicBezTo>
                <a:lnTo>
                  <a:pt x="5228" y="5572"/>
                </a:lnTo>
                <a:lnTo>
                  <a:pt x="5228" y="7263"/>
                </a:lnTo>
                <a:cubicBezTo>
                  <a:pt x="5228" y="7370"/>
                  <a:pt x="5156" y="7441"/>
                  <a:pt x="5049" y="7441"/>
                </a:cubicBezTo>
                <a:lnTo>
                  <a:pt x="4704" y="7441"/>
                </a:lnTo>
                <a:cubicBezTo>
                  <a:pt x="4597" y="7441"/>
                  <a:pt x="4513" y="7406"/>
                  <a:pt x="4442" y="7322"/>
                </a:cubicBezTo>
                <a:cubicBezTo>
                  <a:pt x="4225" y="7076"/>
                  <a:pt x="3925" y="6935"/>
                  <a:pt x="3599" y="6935"/>
                </a:cubicBezTo>
                <a:cubicBezTo>
                  <a:pt x="3532" y="6935"/>
                  <a:pt x="3463" y="6941"/>
                  <a:pt x="3394" y="6953"/>
                </a:cubicBezTo>
                <a:cubicBezTo>
                  <a:pt x="2965" y="7025"/>
                  <a:pt x="2620" y="7370"/>
                  <a:pt x="2537" y="7787"/>
                </a:cubicBezTo>
                <a:cubicBezTo>
                  <a:pt x="2453" y="8120"/>
                  <a:pt x="2549" y="8454"/>
                  <a:pt x="2751" y="8715"/>
                </a:cubicBezTo>
                <a:cubicBezTo>
                  <a:pt x="2965" y="8965"/>
                  <a:pt x="3275" y="9108"/>
                  <a:pt x="3608" y="9108"/>
                </a:cubicBezTo>
                <a:cubicBezTo>
                  <a:pt x="3930" y="9108"/>
                  <a:pt x="4227" y="8965"/>
                  <a:pt x="4442" y="8715"/>
                </a:cubicBezTo>
                <a:cubicBezTo>
                  <a:pt x="4501" y="8632"/>
                  <a:pt x="4585" y="8608"/>
                  <a:pt x="4692" y="8608"/>
                </a:cubicBezTo>
                <a:lnTo>
                  <a:pt x="5037" y="8608"/>
                </a:lnTo>
                <a:cubicBezTo>
                  <a:pt x="5132" y="8608"/>
                  <a:pt x="5216" y="8680"/>
                  <a:pt x="5216" y="8787"/>
                </a:cubicBezTo>
                <a:lnTo>
                  <a:pt x="5216" y="10501"/>
                </a:lnTo>
                <a:lnTo>
                  <a:pt x="846" y="10501"/>
                </a:lnTo>
                <a:cubicBezTo>
                  <a:pt x="572" y="10501"/>
                  <a:pt x="334" y="10263"/>
                  <a:pt x="334" y="9977"/>
                </a:cubicBezTo>
                <a:lnTo>
                  <a:pt x="334" y="5572"/>
                </a:lnTo>
                <a:lnTo>
                  <a:pt x="2025" y="5572"/>
                </a:lnTo>
                <a:cubicBezTo>
                  <a:pt x="2299" y="5572"/>
                  <a:pt x="2513" y="5346"/>
                  <a:pt x="2513" y="5084"/>
                </a:cubicBezTo>
                <a:lnTo>
                  <a:pt x="2513" y="4727"/>
                </a:lnTo>
                <a:cubicBezTo>
                  <a:pt x="2513" y="4513"/>
                  <a:pt x="2430" y="4334"/>
                  <a:pt x="2299" y="4215"/>
                </a:cubicBezTo>
                <a:cubicBezTo>
                  <a:pt x="2120" y="4072"/>
                  <a:pt x="2013" y="3858"/>
                  <a:pt x="2013" y="3620"/>
                </a:cubicBezTo>
                <a:cubicBezTo>
                  <a:pt x="2013" y="3381"/>
                  <a:pt x="2120" y="3179"/>
                  <a:pt x="2299" y="3024"/>
                </a:cubicBezTo>
                <a:cubicBezTo>
                  <a:pt x="2431" y="2919"/>
                  <a:pt x="2596" y="2858"/>
                  <a:pt x="2769" y="2858"/>
                </a:cubicBezTo>
                <a:close/>
                <a:moveTo>
                  <a:pt x="10014" y="298"/>
                </a:moveTo>
                <a:cubicBezTo>
                  <a:pt x="10300" y="298"/>
                  <a:pt x="10538" y="536"/>
                  <a:pt x="10538" y="822"/>
                </a:cubicBezTo>
                <a:lnTo>
                  <a:pt x="10538" y="5239"/>
                </a:lnTo>
                <a:lnTo>
                  <a:pt x="10312" y="5239"/>
                </a:lnTo>
                <a:cubicBezTo>
                  <a:pt x="10228" y="5239"/>
                  <a:pt x="10157" y="5322"/>
                  <a:pt x="10157" y="5406"/>
                </a:cubicBezTo>
                <a:cubicBezTo>
                  <a:pt x="10157" y="5501"/>
                  <a:pt x="10228" y="5572"/>
                  <a:pt x="10312" y="5572"/>
                </a:cubicBezTo>
                <a:lnTo>
                  <a:pt x="10490" y="5572"/>
                </a:lnTo>
                <a:lnTo>
                  <a:pt x="10490" y="9977"/>
                </a:lnTo>
                <a:cubicBezTo>
                  <a:pt x="10490" y="10263"/>
                  <a:pt x="10252" y="10501"/>
                  <a:pt x="9978" y="10501"/>
                </a:cubicBezTo>
                <a:lnTo>
                  <a:pt x="5573" y="10501"/>
                </a:lnTo>
                <a:lnTo>
                  <a:pt x="5573" y="8799"/>
                </a:lnTo>
                <a:cubicBezTo>
                  <a:pt x="5573" y="8537"/>
                  <a:pt x="5347" y="8311"/>
                  <a:pt x="5073" y="8311"/>
                </a:cubicBezTo>
                <a:lnTo>
                  <a:pt x="4739" y="8311"/>
                </a:lnTo>
                <a:cubicBezTo>
                  <a:pt x="4525" y="8311"/>
                  <a:pt x="4347" y="8394"/>
                  <a:pt x="4227" y="8537"/>
                </a:cubicBezTo>
                <a:cubicBezTo>
                  <a:pt x="4085" y="8715"/>
                  <a:pt x="3870" y="8811"/>
                  <a:pt x="3632" y="8811"/>
                </a:cubicBezTo>
                <a:cubicBezTo>
                  <a:pt x="3394" y="8811"/>
                  <a:pt x="3192" y="8715"/>
                  <a:pt x="3037" y="8537"/>
                </a:cubicBezTo>
                <a:cubicBezTo>
                  <a:pt x="2894" y="8358"/>
                  <a:pt x="2834" y="8120"/>
                  <a:pt x="2894" y="7882"/>
                </a:cubicBezTo>
                <a:cubicBezTo>
                  <a:pt x="2954" y="7584"/>
                  <a:pt x="3204" y="7346"/>
                  <a:pt x="3501" y="7287"/>
                </a:cubicBezTo>
                <a:cubicBezTo>
                  <a:pt x="3557" y="7275"/>
                  <a:pt x="3612" y="7269"/>
                  <a:pt x="3665" y="7269"/>
                </a:cubicBezTo>
                <a:cubicBezTo>
                  <a:pt x="3887" y="7269"/>
                  <a:pt x="4086" y="7367"/>
                  <a:pt x="4239" y="7549"/>
                </a:cubicBezTo>
                <a:cubicBezTo>
                  <a:pt x="4358" y="7703"/>
                  <a:pt x="4561" y="7787"/>
                  <a:pt x="4751" y="7787"/>
                </a:cubicBezTo>
                <a:lnTo>
                  <a:pt x="5097" y="7787"/>
                </a:lnTo>
                <a:cubicBezTo>
                  <a:pt x="5359" y="7787"/>
                  <a:pt x="5585" y="7561"/>
                  <a:pt x="5585" y="7299"/>
                </a:cubicBezTo>
                <a:lnTo>
                  <a:pt x="5585" y="5596"/>
                </a:lnTo>
                <a:lnTo>
                  <a:pt x="7275" y="5596"/>
                </a:lnTo>
                <a:cubicBezTo>
                  <a:pt x="7383" y="5596"/>
                  <a:pt x="7454" y="5679"/>
                  <a:pt x="7454" y="5775"/>
                </a:cubicBezTo>
                <a:lnTo>
                  <a:pt x="7454" y="6120"/>
                </a:lnTo>
                <a:cubicBezTo>
                  <a:pt x="7454" y="6227"/>
                  <a:pt x="7418" y="6310"/>
                  <a:pt x="7335" y="6394"/>
                </a:cubicBezTo>
                <a:cubicBezTo>
                  <a:pt x="7037" y="6644"/>
                  <a:pt x="6894" y="7025"/>
                  <a:pt x="6966" y="7430"/>
                </a:cubicBezTo>
                <a:cubicBezTo>
                  <a:pt x="7037" y="7858"/>
                  <a:pt x="7383" y="8203"/>
                  <a:pt x="7799" y="8299"/>
                </a:cubicBezTo>
                <a:cubicBezTo>
                  <a:pt x="7871" y="8311"/>
                  <a:pt x="7954" y="8323"/>
                  <a:pt x="8037" y="8323"/>
                </a:cubicBezTo>
                <a:cubicBezTo>
                  <a:pt x="8288" y="8323"/>
                  <a:pt x="8526" y="8239"/>
                  <a:pt x="8728" y="8084"/>
                </a:cubicBezTo>
                <a:cubicBezTo>
                  <a:pt x="8978" y="7882"/>
                  <a:pt x="9121" y="7561"/>
                  <a:pt x="9121" y="7239"/>
                </a:cubicBezTo>
                <a:cubicBezTo>
                  <a:pt x="9121" y="6906"/>
                  <a:pt x="8978" y="6608"/>
                  <a:pt x="8728" y="6406"/>
                </a:cubicBezTo>
                <a:cubicBezTo>
                  <a:pt x="8645" y="6346"/>
                  <a:pt x="8621" y="6251"/>
                  <a:pt x="8621" y="6132"/>
                </a:cubicBezTo>
                <a:lnTo>
                  <a:pt x="8621" y="5798"/>
                </a:lnTo>
                <a:cubicBezTo>
                  <a:pt x="8621" y="5691"/>
                  <a:pt x="8692" y="5620"/>
                  <a:pt x="8799" y="5620"/>
                </a:cubicBezTo>
                <a:lnTo>
                  <a:pt x="9645" y="5620"/>
                </a:lnTo>
                <a:cubicBezTo>
                  <a:pt x="9740" y="5620"/>
                  <a:pt x="9812" y="5536"/>
                  <a:pt x="9812" y="5453"/>
                </a:cubicBezTo>
                <a:cubicBezTo>
                  <a:pt x="9812" y="5358"/>
                  <a:pt x="9740" y="5286"/>
                  <a:pt x="9645" y="5286"/>
                </a:cubicBezTo>
                <a:lnTo>
                  <a:pt x="8799" y="5286"/>
                </a:lnTo>
                <a:cubicBezTo>
                  <a:pt x="8526" y="5286"/>
                  <a:pt x="8311" y="5513"/>
                  <a:pt x="8311" y="5775"/>
                </a:cubicBezTo>
                <a:lnTo>
                  <a:pt x="8311" y="6120"/>
                </a:lnTo>
                <a:cubicBezTo>
                  <a:pt x="8311" y="6334"/>
                  <a:pt x="8395" y="6513"/>
                  <a:pt x="8526" y="6632"/>
                </a:cubicBezTo>
                <a:cubicBezTo>
                  <a:pt x="8704" y="6775"/>
                  <a:pt x="8811" y="6989"/>
                  <a:pt x="8811" y="7227"/>
                </a:cubicBezTo>
                <a:cubicBezTo>
                  <a:pt x="8811" y="7465"/>
                  <a:pt x="8704" y="7668"/>
                  <a:pt x="8526" y="7822"/>
                </a:cubicBezTo>
                <a:cubicBezTo>
                  <a:pt x="8394" y="7928"/>
                  <a:pt x="8229" y="7988"/>
                  <a:pt x="8056" y="7988"/>
                </a:cubicBezTo>
                <a:cubicBezTo>
                  <a:pt x="7995" y="7988"/>
                  <a:pt x="7933" y="7981"/>
                  <a:pt x="7871" y="7965"/>
                </a:cubicBezTo>
                <a:cubicBezTo>
                  <a:pt x="7573" y="7906"/>
                  <a:pt x="7335" y="7656"/>
                  <a:pt x="7275" y="7358"/>
                </a:cubicBezTo>
                <a:cubicBezTo>
                  <a:pt x="7216" y="7072"/>
                  <a:pt x="7323" y="6810"/>
                  <a:pt x="7549" y="6608"/>
                </a:cubicBezTo>
                <a:cubicBezTo>
                  <a:pt x="7692" y="6489"/>
                  <a:pt x="7787" y="6298"/>
                  <a:pt x="7787" y="6108"/>
                </a:cubicBezTo>
                <a:lnTo>
                  <a:pt x="7787" y="5763"/>
                </a:lnTo>
                <a:cubicBezTo>
                  <a:pt x="7787" y="5501"/>
                  <a:pt x="7561" y="5275"/>
                  <a:pt x="7287" y="5275"/>
                </a:cubicBezTo>
                <a:lnTo>
                  <a:pt x="5597" y="5275"/>
                </a:lnTo>
                <a:lnTo>
                  <a:pt x="5597" y="3572"/>
                </a:lnTo>
                <a:cubicBezTo>
                  <a:pt x="5597" y="3477"/>
                  <a:pt x="5668" y="3393"/>
                  <a:pt x="5775" y="3393"/>
                </a:cubicBezTo>
                <a:lnTo>
                  <a:pt x="6121" y="3393"/>
                </a:lnTo>
                <a:cubicBezTo>
                  <a:pt x="6216" y="3393"/>
                  <a:pt x="6311" y="3441"/>
                  <a:pt x="6383" y="3512"/>
                </a:cubicBezTo>
                <a:cubicBezTo>
                  <a:pt x="6592" y="3762"/>
                  <a:pt x="6901" y="3911"/>
                  <a:pt x="7234" y="3911"/>
                </a:cubicBezTo>
                <a:cubicBezTo>
                  <a:pt x="7299" y="3911"/>
                  <a:pt x="7364" y="3905"/>
                  <a:pt x="7430" y="3893"/>
                </a:cubicBezTo>
                <a:cubicBezTo>
                  <a:pt x="7859" y="3810"/>
                  <a:pt x="8204" y="3477"/>
                  <a:pt x="8288" y="3060"/>
                </a:cubicBezTo>
                <a:cubicBezTo>
                  <a:pt x="8359" y="2727"/>
                  <a:pt x="8276" y="2381"/>
                  <a:pt x="8061" y="2131"/>
                </a:cubicBezTo>
                <a:cubicBezTo>
                  <a:pt x="7859" y="1881"/>
                  <a:pt x="7549" y="1726"/>
                  <a:pt x="7216" y="1726"/>
                </a:cubicBezTo>
                <a:cubicBezTo>
                  <a:pt x="6894" y="1726"/>
                  <a:pt x="6597" y="1881"/>
                  <a:pt x="6383" y="2131"/>
                </a:cubicBezTo>
                <a:cubicBezTo>
                  <a:pt x="6323" y="2203"/>
                  <a:pt x="6240" y="2238"/>
                  <a:pt x="6132" y="2238"/>
                </a:cubicBezTo>
                <a:lnTo>
                  <a:pt x="5787" y="2238"/>
                </a:lnTo>
                <a:cubicBezTo>
                  <a:pt x="5680" y="2238"/>
                  <a:pt x="5609" y="2167"/>
                  <a:pt x="5609" y="2060"/>
                </a:cubicBezTo>
                <a:lnTo>
                  <a:pt x="5609" y="1215"/>
                </a:lnTo>
                <a:cubicBezTo>
                  <a:pt x="5609" y="1119"/>
                  <a:pt x="5537" y="1048"/>
                  <a:pt x="5442" y="1048"/>
                </a:cubicBezTo>
                <a:cubicBezTo>
                  <a:pt x="5359" y="1048"/>
                  <a:pt x="5287" y="1119"/>
                  <a:pt x="5287" y="1215"/>
                </a:cubicBezTo>
                <a:lnTo>
                  <a:pt x="5287" y="2060"/>
                </a:lnTo>
                <a:cubicBezTo>
                  <a:pt x="5287" y="2322"/>
                  <a:pt x="5501" y="2548"/>
                  <a:pt x="5775" y="2548"/>
                </a:cubicBezTo>
                <a:lnTo>
                  <a:pt x="6121" y="2548"/>
                </a:lnTo>
                <a:cubicBezTo>
                  <a:pt x="6323" y="2548"/>
                  <a:pt x="6502" y="2465"/>
                  <a:pt x="6621" y="2322"/>
                </a:cubicBezTo>
                <a:cubicBezTo>
                  <a:pt x="6775" y="2143"/>
                  <a:pt x="6978" y="2048"/>
                  <a:pt x="7216" y="2048"/>
                </a:cubicBezTo>
                <a:cubicBezTo>
                  <a:pt x="7454" y="2048"/>
                  <a:pt x="7668" y="2143"/>
                  <a:pt x="7811" y="2322"/>
                </a:cubicBezTo>
                <a:cubicBezTo>
                  <a:pt x="7966" y="2500"/>
                  <a:pt x="8026" y="2739"/>
                  <a:pt x="7966" y="2977"/>
                </a:cubicBezTo>
                <a:cubicBezTo>
                  <a:pt x="7907" y="3274"/>
                  <a:pt x="7656" y="3512"/>
                  <a:pt x="7359" y="3572"/>
                </a:cubicBezTo>
                <a:cubicBezTo>
                  <a:pt x="7303" y="3584"/>
                  <a:pt x="7248" y="3589"/>
                  <a:pt x="7193" y="3589"/>
                </a:cubicBezTo>
                <a:cubicBezTo>
                  <a:pt x="6969" y="3589"/>
                  <a:pt x="6762" y="3492"/>
                  <a:pt x="6609" y="3310"/>
                </a:cubicBezTo>
                <a:cubicBezTo>
                  <a:pt x="6490" y="3155"/>
                  <a:pt x="6299" y="3072"/>
                  <a:pt x="6097" y="3072"/>
                </a:cubicBezTo>
                <a:lnTo>
                  <a:pt x="5763" y="3072"/>
                </a:lnTo>
                <a:cubicBezTo>
                  <a:pt x="5490" y="3072"/>
                  <a:pt x="5275" y="3298"/>
                  <a:pt x="5275" y="3560"/>
                </a:cubicBezTo>
                <a:lnTo>
                  <a:pt x="5275" y="5263"/>
                </a:lnTo>
                <a:lnTo>
                  <a:pt x="3573" y="5263"/>
                </a:lnTo>
                <a:cubicBezTo>
                  <a:pt x="3465" y="5263"/>
                  <a:pt x="3394" y="5179"/>
                  <a:pt x="3394" y="5084"/>
                </a:cubicBezTo>
                <a:lnTo>
                  <a:pt x="3394" y="4727"/>
                </a:lnTo>
                <a:cubicBezTo>
                  <a:pt x="3394" y="4620"/>
                  <a:pt x="3442" y="4524"/>
                  <a:pt x="3513" y="4453"/>
                </a:cubicBezTo>
                <a:cubicBezTo>
                  <a:pt x="3811" y="4203"/>
                  <a:pt x="3954" y="3810"/>
                  <a:pt x="3882" y="3417"/>
                </a:cubicBezTo>
                <a:cubicBezTo>
                  <a:pt x="3811" y="2977"/>
                  <a:pt x="3465" y="2643"/>
                  <a:pt x="3049" y="2548"/>
                </a:cubicBezTo>
                <a:cubicBezTo>
                  <a:pt x="2973" y="2531"/>
                  <a:pt x="2896" y="2523"/>
                  <a:pt x="2820" y="2523"/>
                </a:cubicBezTo>
                <a:cubicBezTo>
                  <a:pt x="2570" y="2523"/>
                  <a:pt x="2323" y="2610"/>
                  <a:pt x="2132" y="2774"/>
                </a:cubicBezTo>
                <a:cubicBezTo>
                  <a:pt x="1870" y="2977"/>
                  <a:pt x="1727" y="3298"/>
                  <a:pt x="1727" y="3620"/>
                </a:cubicBezTo>
                <a:cubicBezTo>
                  <a:pt x="1727" y="3941"/>
                  <a:pt x="1870" y="4239"/>
                  <a:pt x="2132" y="4453"/>
                </a:cubicBezTo>
                <a:cubicBezTo>
                  <a:pt x="2203" y="4513"/>
                  <a:pt x="2227" y="4608"/>
                  <a:pt x="2227" y="4703"/>
                </a:cubicBezTo>
                <a:lnTo>
                  <a:pt x="2227" y="5048"/>
                </a:lnTo>
                <a:cubicBezTo>
                  <a:pt x="2227" y="5155"/>
                  <a:pt x="2156" y="5227"/>
                  <a:pt x="2049" y="5227"/>
                </a:cubicBezTo>
                <a:lnTo>
                  <a:pt x="358" y="5227"/>
                </a:lnTo>
                <a:lnTo>
                  <a:pt x="358" y="822"/>
                </a:lnTo>
                <a:cubicBezTo>
                  <a:pt x="358" y="536"/>
                  <a:pt x="596" y="298"/>
                  <a:pt x="882" y="298"/>
                </a:cubicBezTo>
                <a:lnTo>
                  <a:pt x="5287" y="298"/>
                </a:lnTo>
                <a:lnTo>
                  <a:pt x="5287" y="476"/>
                </a:lnTo>
                <a:cubicBezTo>
                  <a:pt x="5287" y="572"/>
                  <a:pt x="5359" y="643"/>
                  <a:pt x="5442" y="643"/>
                </a:cubicBezTo>
                <a:cubicBezTo>
                  <a:pt x="5537" y="643"/>
                  <a:pt x="5609" y="572"/>
                  <a:pt x="5609" y="476"/>
                </a:cubicBezTo>
                <a:lnTo>
                  <a:pt x="5609" y="298"/>
                </a:lnTo>
                <a:close/>
                <a:moveTo>
                  <a:pt x="834" y="0"/>
                </a:moveTo>
                <a:cubicBezTo>
                  <a:pt x="370" y="0"/>
                  <a:pt x="1" y="381"/>
                  <a:pt x="1" y="834"/>
                </a:cubicBezTo>
                <a:lnTo>
                  <a:pt x="1" y="9977"/>
                </a:lnTo>
                <a:cubicBezTo>
                  <a:pt x="1" y="10442"/>
                  <a:pt x="370" y="10811"/>
                  <a:pt x="834" y="10811"/>
                </a:cubicBezTo>
                <a:lnTo>
                  <a:pt x="9978" y="10811"/>
                </a:lnTo>
                <a:cubicBezTo>
                  <a:pt x="10431" y="10811"/>
                  <a:pt x="10812" y="10442"/>
                  <a:pt x="10812" y="9977"/>
                </a:cubicBezTo>
                <a:lnTo>
                  <a:pt x="10812" y="834"/>
                </a:lnTo>
                <a:cubicBezTo>
                  <a:pt x="10812" y="381"/>
                  <a:pt x="10431" y="0"/>
                  <a:pt x="9978" y="0"/>
                </a:cubicBezTo>
                <a:close/>
              </a:path>
            </a:pathLst>
          </a:custGeom>
          <a:solidFill>
            <a:srgbClr val="2D3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ustDataLst>
      <p:tags r:id="rId1"/>
    </p:custDataLst>
    <p:extLst>
      <p:ext uri="{BB962C8B-B14F-4D97-AF65-F5344CB8AC3E}">
        <p14:creationId xmlns:p14="http://schemas.microsoft.com/office/powerpoint/2010/main" val="5158442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8" name="Rectangle 47">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5405692-815D-024D-D57E-A9A65DD2FBC1}"/>
              </a:ext>
            </a:extLst>
          </p:cNvPr>
          <p:cNvSpPr txBox="1"/>
          <p:nvPr/>
        </p:nvSpPr>
        <p:spPr>
          <a:xfrm>
            <a:off x="562429" y="1844675"/>
            <a:ext cx="3683000" cy="4449763"/>
          </a:xfrm>
          <a:prstGeom prst="rect">
            <a:avLst/>
          </a:prstGeom>
          <a:noFill/>
        </p:spPr>
        <p:txBody>
          <a:bodyPr wrap="square" anchor="t">
            <a:normAutofit/>
          </a:bodyPr>
          <a:lstStyle/>
          <a:p>
            <a:pPr algn="ctr">
              <a:lnSpc>
                <a:spcPct val="90000"/>
              </a:lnSpc>
              <a:spcAft>
                <a:spcPts val="600"/>
              </a:spcAft>
            </a:pPr>
            <a:r>
              <a:rPr lang="en-US" sz="2800" b="1">
                <a:solidFill>
                  <a:srgbClr val="1B1E2B"/>
                </a:solidFill>
              </a:rPr>
              <a:t>Facilitate</a:t>
            </a:r>
          </a:p>
          <a:p>
            <a:pPr algn="ctr">
              <a:lnSpc>
                <a:spcPct val="90000"/>
              </a:lnSpc>
              <a:spcAft>
                <a:spcPts val="600"/>
              </a:spcAft>
            </a:pPr>
            <a:endParaRPr lang="en-US" sz="2800" b="1">
              <a:solidFill>
                <a:srgbClr val="1B1E2B"/>
              </a:solidFill>
            </a:endParaRPr>
          </a:p>
          <a:p>
            <a:pPr algn="ctr">
              <a:lnSpc>
                <a:spcPct val="90000"/>
              </a:lnSpc>
              <a:spcAft>
                <a:spcPts val="600"/>
              </a:spcAft>
            </a:pPr>
            <a:r>
              <a:rPr lang="en-US" sz="2800">
                <a:solidFill>
                  <a:srgbClr val="1B1E2B"/>
                </a:solidFill>
              </a:rPr>
              <a:t>Manage relationship to build communication and coordination within the team and across the organization. Facilitation helps everyone do their best thinking and work.</a:t>
            </a:r>
            <a:endParaRPr lang="en-US" sz="2800" b="1">
              <a:solidFill>
                <a:srgbClr val="1B1E2B"/>
              </a:solidFill>
            </a:endParaRPr>
          </a:p>
        </p:txBody>
      </p:sp>
      <p:sp>
        <p:nvSpPr>
          <p:cNvPr id="43" name="TextBox 42">
            <a:extLst>
              <a:ext uri="{FF2B5EF4-FFF2-40B4-BE49-F238E27FC236}">
                <a16:creationId xmlns:a16="http://schemas.microsoft.com/office/drawing/2014/main" id="{F65151C4-EC06-014C-FF23-066AC827F492}"/>
              </a:ext>
            </a:extLst>
          </p:cNvPr>
          <p:cNvSpPr txBox="1"/>
          <p:nvPr/>
        </p:nvSpPr>
        <p:spPr>
          <a:xfrm>
            <a:off x="4316867" y="1844675"/>
            <a:ext cx="3749675" cy="4449763"/>
          </a:xfrm>
          <a:prstGeom prst="rect">
            <a:avLst/>
          </a:prstGeom>
          <a:noFill/>
        </p:spPr>
        <p:txBody>
          <a:bodyPr wrap="square" anchor="t">
            <a:normAutofit/>
          </a:bodyPr>
          <a:lstStyle/>
          <a:p>
            <a:pPr algn="ctr">
              <a:lnSpc>
                <a:spcPct val="90000"/>
              </a:lnSpc>
              <a:spcAft>
                <a:spcPts val="600"/>
              </a:spcAft>
            </a:pPr>
            <a:r>
              <a:rPr lang="en-US" sz="2800" b="1" dirty="0">
                <a:solidFill>
                  <a:srgbClr val="1B1E2B"/>
                </a:solidFill>
              </a:rPr>
              <a:t>Remove Organizational Obstacles</a:t>
            </a:r>
          </a:p>
          <a:p>
            <a:pPr algn="ctr">
              <a:lnSpc>
                <a:spcPct val="90000"/>
              </a:lnSpc>
              <a:spcAft>
                <a:spcPts val="600"/>
              </a:spcAft>
            </a:pPr>
            <a:endParaRPr lang="en-US" sz="2800" b="1" dirty="0">
              <a:solidFill>
                <a:srgbClr val="1B1E2B"/>
              </a:solidFill>
            </a:endParaRPr>
          </a:p>
          <a:p>
            <a:pPr algn="ctr">
              <a:lnSpc>
                <a:spcPct val="90000"/>
              </a:lnSpc>
              <a:spcAft>
                <a:spcPts val="600"/>
              </a:spcAft>
            </a:pPr>
            <a:r>
              <a:rPr lang="en-US" sz="2800" dirty="0">
                <a:solidFill>
                  <a:srgbClr val="1B1E2B"/>
                </a:solidFill>
              </a:rPr>
              <a:t>Identify obstacles and work to eliminate them. For ex. streamline processes, eliminate lengthy documentation, and deal with difficult stakeholders.</a:t>
            </a:r>
            <a:endParaRPr lang="en-US" sz="2800" b="1" dirty="0">
              <a:solidFill>
                <a:srgbClr val="1B1E2B"/>
              </a:solidFill>
            </a:endParaRPr>
          </a:p>
          <a:p>
            <a:pPr algn="ctr">
              <a:lnSpc>
                <a:spcPct val="90000"/>
              </a:lnSpc>
              <a:spcAft>
                <a:spcPts val="600"/>
              </a:spcAft>
            </a:pPr>
            <a:endParaRPr lang="en-US" sz="2800" b="1" dirty="0">
              <a:solidFill>
                <a:srgbClr val="1B1E2B"/>
              </a:solidFill>
            </a:endParaRPr>
          </a:p>
        </p:txBody>
      </p:sp>
      <p:sp>
        <p:nvSpPr>
          <p:cNvPr id="19" name="TextBox 18">
            <a:extLst>
              <a:ext uri="{FF2B5EF4-FFF2-40B4-BE49-F238E27FC236}">
                <a16:creationId xmlns:a16="http://schemas.microsoft.com/office/drawing/2014/main" id="{3A126569-34DC-1180-D0C0-26DF8C3D724C}"/>
              </a:ext>
            </a:extLst>
          </p:cNvPr>
          <p:cNvSpPr txBox="1"/>
          <p:nvPr/>
        </p:nvSpPr>
        <p:spPr>
          <a:xfrm>
            <a:off x="8137978" y="1844675"/>
            <a:ext cx="3342822" cy="4449763"/>
          </a:xfrm>
          <a:prstGeom prst="rect">
            <a:avLst/>
          </a:prstGeom>
          <a:noFill/>
        </p:spPr>
        <p:txBody>
          <a:bodyPr wrap="square" anchor="t">
            <a:normAutofit/>
          </a:bodyPr>
          <a:lstStyle/>
          <a:p>
            <a:pPr algn="ctr">
              <a:lnSpc>
                <a:spcPct val="90000"/>
              </a:lnSpc>
              <a:spcAft>
                <a:spcPts val="600"/>
              </a:spcAft>
            </a:pPr>
            <a:r>
              <a:rPr lang="en-US" sz="2800" b="1" dirty="0">
                <a:solidFill>
                  <a:srgbClr val="1B1E2B"/>
                </a:solidFill>
              </a:rPr>
              <a:t>Pave the way for Others’ Contribution</a:t>
            </a:r>
          </a:p>
          <a:p>
            <a:pPr algn="ctr">
              <a:lnSpc>
                <a:spcPct val="90000"/>
              </a:lnSpc>
              <a:spcAft>
                <a:spcPts val="600"/>
              </a:spcAft>
            </a:pPr>
            <a:endParaRPr lang="en-US" sz="2800" dirty="0">
              <a:solidFill>
                <a:srgbClr val="1B1E2B"/>
              </a:solidFill>
            </a:endParaRPr>
          </a:p>
          <a:p>
            <a:pPr algn="ctr">
              <a:lnSpc>
                <a:spcPct val="90000"/>
              </a:lnSpc>
              <a:spcAft>
                <a:spcPts val="600"/>
              </a:spcAft>
            </a:pPr>
            <a:r>
              <a:rPr lang="en-US" sz="2800" dirty="0">
                <a:solidFill>
                  <a:srgbClr val="1B1E2B"/>
                </a:solidFill>
              </a:rPr>
              <a:t>Create positive environments, fulfill the needs of the team, project, and organization to make everyone focus and do their best work.</a:t>
            </a:r>
          </a:p>
          <a:p>
            <a:pPr algn="ctr">
              <a:lnSpc>
                <a:spcPct val="90000"/>
              </a:lnSpc>
              <a:spcAft>
                <a:spcPts val="600"/>
              </a:spcAft>
            </a:pPr>
            <a:endParaRPr lang="ar-SA" sz="2800" b="1" dirty="0">
              <a:solidFill>
                <a:srgbClr val="1B1E2B"/>
              </a:solidFill>
            </a:endParaRPr>
          </a:p>
        </p:txBody>
      </p:sp>
      <p:sp>
        <p:nvSpPr>
          <p:cNvPr id="8" name="Title 7">
            <a:extLst>
              <a:ext uri="{FF2B5EF4-FFF2-40B4-BE49-F238E27FC236}">
                <a16:creationId xmlns:a16="http://schemas.microsoft.com/office/drawing/2014/main" id="{96CE756E-94E5-9590-511F-2B3425FF4E2E}"/>
              </a:ext>
            </a:extLst>
          </p:cNvPr>
          <p:cNvSpPr>
            <a:spLocks noGrp="1"/>
          </p:cNvSpPr>
          <p:nvPr>
            <p:ph type="title"/>
          </p:nvPr>
        </p:nvSpPr>
        <p:spPr>
          <a:xfrm>
            <a:off x="838200" y="184805"/>
            <a:ext cx="10515600" cy="1505883"/>
          </a:xfrm>
        </p:spPr>
        <p:txBody>
          <a:bodyPr vert="horz" lIns="91440" tIns="45720" rIns="91440" bIns="45720" rtlCol="0" anchor="ctr">
            <a:normAutofit/>
          </a:bodyPr>
          <a:lstStyle/>
          <a:p>
            <a:r>
              <a:rPr lang="en-US" sz="5200" kern="1200" dirty="0">
                <a:solidFill>
                  <a:schemeClr val="tx1"/>
                </a:solidFill>
                <a:latin typeface="+mj-lt"/>
                <a:ea typeface="+mj-ea"/>
                <a:cs typeface="+mj-cs"/>
              </a:rPr>
              <a:t>Servant Leader Responsibilities</a:t>
            </a:r>
          </a:p>
        </p:txBody>
      </p:sp>
    </p:spTree>
    <p:custDataLst>
      <p:tags r:id="rId1"/>
    </p:custDataLst>
    <p:extLst>
      <p:ext uri="{BB962C8B-B14F-4D97-AF65-F5344CB8AC3E}">
        <p14:creationId xmlns:p14="http://schemas.microsoft.com/office/powerpoint/2010/main" val="28914866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p:txBody>
          <a:bodyPr/>
          <a:lstStyle/>
          <a:p>
            <a:r>
              <a:rPr lang="en-US" dirty="0"/>
              <a:t>Servant Leadership Characteristics that help being Agile and facilitate Team’s success:</a:t>
            </a:r>
            <a:endParaRPr lang="ar-SA" dirty="0"/>
          </a:p>
        </p:txBody>
      </p:sp>
      <p:graphicFrame>
        <p:nvGraphicFramePr>
          <p:cNvPr id="11" name="Content Placeholder 3">
            <a:extLst>
              <a:ext uri="{FF2B5EF4-FFF2-40B4-BE49-F238E27FC236}">
                <a16:creationId xmlns:a16="http://schemas.microsoft.com/office/drawing/2014/main" id="{190C0CF8-46AE-F871-C111-896450ABAA57}"/>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926457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p:txBody>
          <a:bodyPr/>
          <a:lstStyle/>
          <a:p>
            <a:r>
              <a:rPr lang="en-US" dirty="0"/>
              <a:t>Servant Leader activities examples:</a:t>
            </a:r>
            <a:endParaRPr lang="ar-SA" dirty="0"/>
          </a:p>
        </p:txBody>
      </p:sp>
      <p:graphicFrame>
        <p:nvGraphicFramePr>
          <p:cNvPr id="12" name="Content Placeholder 3">
            <a:extLst>
              <a:ext uri="{FF2B5EF4-FFF2-40B4-BE49-F238E27FC236}">
                <a16:creationId xmlns:a16="http://schemas.microsoft.com/office/drawing/2014/main" id="{5C1F1CA1-F66F-6822-7BB9-C5203645C104}"/>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769487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B3CC5-3A2F-3D3F-1ABB-642057D358A6}"/>
              </a:ext>
            </a:extLst>
          </p:cNvPr>
          <p:cNvSpPr>
            <a:spLocks noGrp="1"/>
          </p:cNvSpPr>
          <p:nvPr>
            <p:ph type="title"/>
          </p:nvPr>
        </p:nvSpPr>
        <p:spPr/>
        <p:txBody>
          <a:bodyPr/>
          <a:lstStyle/>
          <a:p>
            <a:r>
              <a:rPr lang="en-US" dirty="0"/>
              <a:t>The 3Ps for the Agile Project Manager</a:t>
            </a:r>
            <a:endParaRPr lang="ar-SA" dirty="0"/>
          </a:p>
        </p:txBody>
      </p:sp>
      <p:graphicFrame>
        <p:nvGraphicFramePr>
          <p:cNvPr id="4" name="Content Placeholder 3">
            <a:extLst>
              <a:ext uri="{FF2B5EF4-FFF2-40B4-BE49-F238E27FC236}">
                <a16:creationId xmlns:a16="http://schemas.microsoft.com/office/drawing/2014/main" id="{D9D07659-AF3D-32BA-8CDD-927B8FA6A6AC}"/>
              </a:ext>
            </a:extLst>
          </p:cNvPr>
          <p:cNvGraphicFramePr>
            <a:graphicFrameLocks noGrp="1"/>
          </p:cNvGraphicFramePr>
          <p:nvPr>
            <p:ph idx="1"/>
            <p:extLst>
              <p:ext uri="{D42A27DB-BD31-4B8C-83A1-F6EECF244321}">
                <p14:modId xmlns:p14="http://schemas.microsoft.com/office/powerpoint/2010/main" val="159074586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57453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208916" y="1003044"/>
            <a:ext cx="4810587"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The Agile Team</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22790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hteck 26">
            <a:extLst>
              <a:ext uri="{FF2B5EF4-FFF2-40B4-BE49-F238E27FC236}">
                <a16:creationId xmlns:a16="http://schemas.microsoft.com/office/drawing/2014/main" id="{0697216C-7A68-EC49-9924-5ED21179F373}"/>
              </a:ext>
            </a:extLst>
          </p:cNvPr>
          <p:cNvSpPr/>
          <p:nvPr/>
        </p:nvSpPr>
        <p:spPr bwMode="gray">
          <a:xfrm>
            <a:off x="4756308" y="2466691"/>
            <a:ext cx="2862492" cy="3702830"/>
          </a:xfrm>
          <a:prstGeom prst="rect">
            <a:avLst/>
          </a:prstGeom>
          <a:solidFill>
            <a:schemeClr val="bg1"/>
          </a:solidFill>
          <a:ln w="12700">
            <a:solidFill>
              <a:srgbClr val="545E6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0">
              <a:lnSpc>
                <a:spcPct val="90000"/>
              </a:lnSpc>
              <a:spcBef>
                <a:spcPts val="1000"/>
              </a:spcBef>
              <a:spcAft>
                <a:spcPts val="1000"/>
              </a:spcAft>
              <a:buClr>
                <a:srgbClr val="000000"/>
              </a:buClr>
              <a:buSzTx/>
              <a:buFont typeface="Arial"/>
              <a:buNone/>
              <a:tabLst/>
              <a:defRPr/>
            </a:pPr>
            <a:endParaRPr kumimoji="0" lang="en-US" sz="1200" b="1" i="0" u="none" strike="noStrike" kern="0" cap="none" spc="40" normalizeH="0" baseline="0" noProof="0" dirty="0">
              <a:ln>
                <a:noFill/>
              </a:ln>
              <a:solidFill>
                <a:srgbClr val="FFFFFF"/>
              </a:solidFill>
              <a:effectLst/>
              <a:uLnTx/>
              <a:uFillTx/>
              <a:latin typeface="Century Gothic" panose="020B0502020202020204" pitchFamily="34" charset="0"/>
              <a:ea typeface="+mn-ea"/>
              <a:cs typeface="Calibri"/>
              <a:sym typeface="Century Gothic"/>
            </a:endParaRPr>
          </a:p>
        </p:txBody>
      </p:sp>
      <p:sp>
        <p:nvSpPr>
          <p:cNvPr id="15" name="Title 14">
            <a:extLst>
              <a:ext uri="{FF2B5EF4-FFF2-40B4-BE49-F238E27FC236}">
                <a16:creationId xmlns:a16="http://schemas.microsoft.com/office/drawing/2014/main" id="{5F6F3BB7-C15F-7FE9-4A9A-75C24D9B2C89}"/>
              </a:ext>
            </a:extLst>
          </p:cNvPr>
          <p:cNvSpPr>
            <a:spLocks noGrp="1"/>
          </p:cNvSpPr>
          <p:nvPr>
            <p:ph type="title"/>
          </p:nvPr>
        </p:nvSpPr>
        <p:spPr/>
        <p:txBody>
          <a:bodyPr/>
          <a:lstStyle/>
          <a:p>
            <a:r>
              <a:rPr lang="en-US" dirty="0">
                <a:latin typeface="Calibri" panose="020F0502020204030204" pitchFamily="34" charset="0"/>
              </a:rPr>
              <a:t>Main Roles in an Agile Team</a:t>
            </a:r>
            <a:endParaRPr lang="ar-SA" dirty="0">
              <a:latin typeface="Calibri" panose="020F0502020204030204" pitchFamily="34" charset="0"/>
            </a:endParaRPr>
          </a:p>
        </p:txBody>
      </p:sp>
      <p:sp>
        <p:nvSpPr>
          <p:cNvPr id="2" name="Content Placeholder 1">
            <a:extLst>
              <a:ext uri="{FF2B5EF4-FFF2-40B4-BE49-F238E27FC236}">
                <a16:creationId xmlns:a16="http://schemas.microsoft.com/office/drawing/2014/main" id="{AFFB5595-16E0-0CF7-F487-7B48C53B9879}"/>
              </a:ext>
            </a:extLst>
          </p:cNvPr>
          <p:cNvSpPr>
            <a:spLocks noGrp="1"/>
          </p:cNvSpPr>
          <p:nvPr>
            <p:ph idx="1"/>
          </p:nvPr>
        </p:nvSpPr>
        <p:spPr/>
        <p:txBody>
          <a:bodyPr/>
          <a:lstStyle/>
          <a:p>
            <a:endParaRPr lang="ar-SA" dirty="0"/>
          </a:p>
        </p:txBody>
      </p:sp>
      <p:grpSp>
        <p:nvGrpSpPr>
          <p:cNvPr id="3" name="Group 2">
            <a:extLst>
              <a:ext uri="{FF2B5EF4-FFF2-40B4-BE49-F238E27FC236}">
                <a16:creationId xmlns:a16="http://schemas.microsoft.com/office/drawing/2014/main" id="{DD2E7CB9-6158-7E49-B756-B8F501BC2E84}"/>
              </a:ext>
            </a:extLst>
          </p:cNvPr>
          <p:cNvGrpSpPr/>
          <p:nvPr/>
        </p:nvGrpSpPr>
        <p:grpSpPr>
          <a:xfrm>
            <a:off x="1709770" y="2048979"/>
            <a:ext cx="2880000" cy="4120542"/>
            <a:chOff x="1703420" y="2048979"/>
            <a:chExt cx="2880000" cy="4120542"/>
          </a:xfrm>
        </p:grpSpPr>
        <p:sp>
          <p:nvSpPr>
            <p:cNvPr id="8" name="Rechteck 26">
              <a:extLst>
                <a:ext uri="{FF2B5EF4-FFF2-40B4-BE49-F238E27FC236}">
                  <a16:creationId xmlns:a16="http://schemas.microsoft.com/office/drawing/2014/main" id="{360E44F6-C139-304F-82B2-38E505E876FB}"/>
                </a:ext>
              </a:extLst>
            </p:cNvPr>
            <p:cNvSpPr/>
            <p:nvPr/>
          </p:nvSpPr>
          <p:spPr bwMode="gray">
            <a:xfrm>
              <a:off x="1703420" y="2466691"/>
              <a:ext cx="2862492" cy="3702830"/>
            </a:xfrm>
            <a:prstGeom prst="rect">
              <a:avLst/>
            </a:prstGeom>
            <a:solidFill>
              <a:schemeClr val="bg1"/>
            </a:solidFill>
            <a:ln w="12700">
              <a:solidFill>
                <a:srgbClr val="737E8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0">
                <a:lnSpc>
                  <a:spcPct val="90000"/>
                </a:lnSpc>
                <a:spcBef>
                  <a:spcPts val="1000"/>
                </a:spcBef>
                <a:spcAft>
                  <a:spcPts val="1000"/>
                </a:spcAft>
                <a:buClr>
                  <a:srgbClr val="000000"/>
                </a:buClr>
                <a:buSzTx/>
                <a:buFont typeface="Arial"/>
                <a:buNone/>
                <a:tabLst/>
                <a:defRPr/>
              </a:pPr>
              <a:endParaRPr kumimoji="0" lang="en-US" sz="1200" b="1" i="0" u="none" strike="noStrike" kern="0" cap="none" spc="40" normalizeH="0" baseline="0" noProof="0" dirty="0">
                <a:ln>
                  <a:noFill/>
                </a:ln>
                <a:solidFill>
                  <a:srgbClr val="2D3956"/>
                </a:solidFill>
                <a:effectLst/>
                <a:uLnTx/>
                <a:uFillTx/>
                <a:latin typeface="Century Gothic" panose="020B0502020202020204" pitchFamily="34" charset="0"/>
                <a:ea typeface="+mn-ea"/>
                <a:cs typeface="Calibri"/>
                <a:sym typeface="Century Gothic"/>
              </a:endParaRPr>
            </a:p>
          </p:txBody>
        </p:sp>
        <p:sp>
          <p:nvSpPr>
            <p:cNvPr id="5" name="Rechteck 26">
              <a:extLst>
                <a:ext uri="{FF2B5EF4-FFF2-40B4-BE49-F238E27FC236}">
                  <a16:creationId xmlns:a16="http://schemas.microsoft.com/office/drawing/2014/main" id="{35906402-3CD0-4343-BCEE-96D2D2944FF6}"/>
                </a:ext>
              </a:extLst>
            </p:cNvPr>
            <p:cNvSpPr/>
            <p:nvPr/>
          </p:nvSpPr>
          <p:spPr bwMode="gray">
            <a:xfrm>
              <a:off x="1703420" y="2048979"/>
              <a:ext cx="2880000" cy="694092"/>
            </a:xfrm>
            <a:prstGeom prst="rect">
              <a:avLst/>
            </a:prstGeom>
            <a:solidFill>
              <a:srgbClr val="A9A8A8"/>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0">
                <a:lnSpc>
                  <a:spcPct val="90000"/>
                </a:lnSpc>
                <a:spcBef>
                  <a:spcPts val="1000"/>
                </a:spcBef>
                <a:spcAft>
                  <a:spcPts val="1000"/>
                </a:spcAft>
                <a:buClr>
                  <a:srgbClr val="000000"/>
                </a:buClr>
                <a:buSzTx/>
                <a:buFont typeface="Arial"/>
                <a:buNone/>
                <a:tabLst/>
                <a:defRPr/>
              </a:pPr>
              <a:r>
                <a:rPr kumimoji="0" lang="en-US" sz="2000" b="1" i="0" u="none" strike="noStrike" kern="0" cap="none" spc="40" normalizeH="0" baseline="0" noProof="0" dirty="0">
                  <a:ln>
                    <a:noFill/>
                  </a:ln>
                  <a:solidFill>
                    <a:srgbClr val="2D3956"/>
                  </a:solidFill>
                  <a:effectLst/>
                  <a:uLnTx/>
                  <a:uFillTx/>
                  <a:latin typeface="Calibri" panose="020F0502020204030204" pitchFamily="34" charset="0"/>
                  <a:ea typeface="+mn-ea"/>
                  <a:cs typeface="Calibri" panose="020F0502020204030204" pitchFamily="34" charset="0"/>
                  <a:sym typeface="Century Gothic"/>
                </a:rPr>
                <a:t>Product Owner</a:t>
              </a:r>
            </a:p>
          </p:txBody>
        </p:sp>
      </p:grpSp>
      <p:sp>
        <p:nvSpPr>
          <p:cNvPr id="6" name="Rechteck 26">
            <a:extLst>
              <a:ext uri="{FF2B5EF4-FFF2-40B4-BE49-F238E27FC236}">
                <a16:creationId xmlns:a16="http://schemas.microsoft.com/office/drawing/2014/main" id="{FE1108B1-CA51-CC4E-89CB-7FC8437C1EDC}"/>
              </a:ext>
            </a:extLst>
          </p:cNvPr>
          <p:cNvSpPr/>
          <p:nvPr/>
        </p:nvSpPr>
        <p:spPr bwMode="gray">
          <a:xfrm>
            <a:off x="4744699" y="2048979"/>
            <a:ext cx="2880000" cy="694092"/>
          </a:xfrm>
          <a:prstGeom prst="rect">
            <a:avLst/>
          </a:prstGeom>
          <a:solidFill>
            <a:srgbClr val="A9A8A8"/>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0">
              <a:lnSpc>
                <a:spcPct val="90000"/>
              </a:lnSpc>
              <a:spcBef>
                <a:spcPts val="1000"/>
              </a:spcBef>
              <a:spcAft>
                <a:spcPts val="1000"/>
              </a:spcAft>
              <a:buClr>
                <a:srgbClr val="000000"/>
              </a:buClr>
              <a:buSzTx/>
              <a:buFont typeface="Arial"/>
              <a:buNone/>
              <a:tabLst/>
              <a:defRPr/>
            </a:pPr>
            <a:r>
              <a:rPr kumimoji="0" lang="en-US" sz="2000" b="1" i="0" u="none" strike="noStrike" kern="0" cap="none" spc="40" normalizeH="0" baseline="0" noProof="0" dirty="0">
                <a:ln>
                  <a:noFill/>
                </a:ln>
                <a:solidFill>
                  <a:srgbClr val="2D3956"/>
                </a:solidFill>
                <a:effectLst/>
                <a:uLnTx/>
                <a:uFillTx/>
                <a:latin typeface="Calibri" panose="020F0502020204030204" pitchFamily="34" charset="0"/>
                <a:ea typeface="+mn-ea"/>
                <a:cs typeface="Calibri" panose="020F0502020204030204" pitchFamily="34" charset="0"/>
                <a:sym typeface="Century Gothic"/>
              </a:rPr>
              <a:t>Agile Coach/ Scrum Master/ Project Manager</a:t>
            </a:r>
          </a:p>
        </p:txBody>
      </p:sp>
      <p:grpSp>
        <p:nvGrpSpPr>
          <p:cNvPr id="12" name="Group 11">
            <a:extLst>
              <a:ext uri="{FF2B5EF4-FFF2-40B4-BE49-F238E27FC236}">
                <a16:creationId xmlns:a16="http://schemas.microsoft.com/office/drawing/2014/main" id="{09069186-30D9-BE4B-B015-99B3C5DF23F3}"/>
              </a:ext>
            </a:extLst>
          </p:cNvPr>
          <p:cNvGrpSpPr/>
          <p:nvPr/>
        </p:nvGrpSpPr>
        <p:grpSpPr>
          <a:xfrm>
            <a:off x="7784796" y="2048979"/>
            <a:ext cx="2880000" cy="4120542"/>
            <a:chOff x="7778446" y="2048979"/>
            <a:chExt cx="2880000" cy="4120542"/>
          </a:xfrm>
        </p:grpSpPr>
        <p:sp>
          <p:nvSpPr>
            <p:cNvPr id="10" name="Rechteck 26">
              <a:extLst>
                <a:ext uri="{FF2B5EF4-FFF2-40B4-BE49-F238E27FC236}">
                  <a16:creationId xmlns:a16="http://schemas.microsoft.com/office/drawing/2014/main" id="{32CB6C2F-260C-4E4F-AB39-C1D85B93609F}"/>
                </a:ext>
              </a:extLst>
            </p:cNvPr>
            <p:cNvSpPr/>
            <p:nvPr/>
          </p:nvSpPr>
          <p:spPr bwMode="gray">
            <a:xfrm>
              <a:off x="7778988" y="2466691"/>
              <a:ext cx="2862491" cy="3702830"/>
            </a:xfrm>
            <a:prstGeom prst="rect">
              <a:avLst/>
            </a:prstGeom>
            <a:solidFill>
              <a:schemeClr val="bg1"/>
            </a:solidFill>
            <a:ln w="12700">
              <a:solidFill>
                <a:srgbClr val="383D4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0">
                <a:lnSpc>
                  <a:spcPct val="90000"/>
                </a:lnSpc>
                <a:spcBef>
                  <a:spcPts val="1000"/>
                </a:spcBef>
                <a:spcAft>
                  <a:spcPts val="1000"/>
                </a:spcAft>
                <a:buClr>
                  <a:srgbClr val="000000"/>
                </a:buClr>
                <a:buSzTx/>
                <a:buFont typeface="Arial"/>
                <a:buNone/>
                <a:tabLst/>
                <a:defRPr/>
              </a:pPr>
              <a:endParaRPr kumimoji="0" lang="en-US" sz="1200" b="1" i="0" u="none" strike="noStrike" kern="0" cap="none" spc="40" normalizeH="0" baseline="0" noProof="0" dirty="0">
                <a:ln>
                  <a:noFill/>
                </a:ln>
                <a:solidFill>
                  <a:srgbClr val="2D3956"/>
                </a:solidFill>
                <a:effectLst/>
                <a:uLnTx/>
                <a:uFillTx/>
                <a:latin typeface="Century Gothic" panose="020B0502020202020204" pitchFamily="34" charset="0"/>
                <a:ea typeface="+mn-ea"/>
                <a:cs typeface="Calibri"/>
                <a:sym typeface="Century Gothic"/>
              </a:endParaRPr>
            </a:p>
          </p:txBody>
        </p:sp>
        <p:sp>
          <p:nvSpPr>
            <p:cNvPr id="7" name="Rechteck 26">
              <a:extLst>
                <a:ext uri="{FF2B5EF4-FFF2-40B4-BE49-F238E27FC236}">
                  <a16:creationId xmlns:a16="http://schemas.microsoft.com/office/drawing/2014/main" id="{04B1019D-A825-F249-A6AA-D925E4DC5BB9}"/>
                </a:ext>
              </a:extLst>
            </p:cNvPr>
            <p:cNvSpPr/>
            <p:nvPr/>
          </p:nvSpPr>
          <p:spPr bwMode="gray">
            <a:xfrm>
              <a:off x="7778446" y="2048979"/>
              <a:ext cx="2880000" cy="694092"/>
            </a:xfrm>
            <a:prstGeom prst="rect">
              <a:avLst/>
            </a:prstGeom>
            <a:solidFill>
              <a:srgbClr val="A9A8A8"/>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0">
                <a:lnSpc>
                  <a:spcPct val="90000"/>
                </a:lnSpc>
                <a:spcBef>
                  <a:spcPts val="1000"/>
                </a:spcBef>
                <a:spcAft>
                  <a:spcPts val="1000"/>
                </a:spcAft>
                <a:buClr>
                  <a:srgbClr val="000000"/>
                </a:buClr>
                <a:buSzTx/>
                <a:buFont typeface="Arial"/>
                <a:buNone/>
                <a:tabLst/>
                <a:defRPr/>
              </a:pPr>
              <a:r>
                <a:rPr kumimoji="0" lang="en-US" sz="2000" b="1" i="0" u="none" strike="noStrike" kern="0" cap="none" spc="40" normalizeH="0" baseline="0" noProof="0" dirty="0">
                  <a:ln>
                    <a:noFill/>
                  </a:ln>
                  <a:solidFill>
                    <a:srgbClr val="2D3956"/>
                  </a:solidFill>
                  <a:effectLst/>
                  <a:uLnTx/>
                  <a:uFillTx/>
                  <a:latin typeface="Calibri" panose="020F0502020204030204" pitchFamily="34" charset="0"/>
                  <a:ea typeface="+mn-ea"/>
                  <a:cs typeface="Calibri" panose="020F0502020204030204" pitchFamily="34" charset="0"/>
                  <a:sym typeface="Century Gothic"/>
                </a:rPr>
                <a:t>Team</a:t>
              </a:r>
            </a:p>
          </p:txBody>
        </p:sp>
      </p:grpSp>
      <p:sp>
        <p:nvSpPr>
          <p:cNvPr id="20" name="Rechteck 78">
            <a:extLst>
              <a:ext uri="{FF2B5EF4-FFF2-40B4-BE49-F238E27FC236}">
                <a16:creationId xmlns:a16="http://schemas.microsoft.com/office/drawing/2014/main" id="{3937C72C-85B3-3E46-BE80-E0B4505F0351}"/>
              </a:ext>
            </a:extLst>
          </p:cNvPr>
          <p:cNvSpPr/>
          <p:nvPr/>
        </p:nvSpPr>
        <p:spPr bwMode="gray">
          <a:xfrm>
            <a:off x="1804995" y="4372216"/>
            <a:ext cx="2676488" cy="1680351"/>
          </a:xfrm>
          <a:prstGeom prst="rect">
            <a:avLst/>
          </a:prstGeom>
          <a:solidFill>
            <a:schemeClr val="bg2"/>
          </a:solidFill>
        </p:spPr>
        <p:txBody>
          <a:bodyPr wrap="square" anchor="ctr">
            <a:noAutofit/>
          </a:bodyPr>
          <a:lstStyle/>
          <a:p>
            <a:pPr marL="0" marR="0" lvl="0" indent="0" algn="ctr" defTabSz="914400" rtl="0" eaLnBrk="1" fontAlgn="auto" latinLnBrk="0" hangingPunct="0">
              <a:lnSpc>
                <a:spcPts val="1219"/>
              </a:lnSpc>
              <a:spcBef>
                <a:spcPts val="0"/>
              </a:spcBef>
              <a:spcAft>
                <a:spcPts val="999"/>
              </a:spcAft>
              <a:buClr>
                <a:srgbClr val="000000"/>
              </a:buClr>
              <a:buSzTx/>
              <a:buFont typeface="Arial"/>
              <a:buNone/>
              <a:tabLst/>
              <a:defRPr/>
            </a:pPr>
            <a:r>
              <a:rPr kumimoji="0" lang="en-US" sz="1600" b="0" i="0" u="none" strike="noStrike" kern="0" cap="none" spc="0" normalizeH="0" baseline="0" noProof="0" dirty="0">
                <a:ln>
                  <a:noFill/>
                </a:ln>
                <a:solidFill>
                  <a:srgbClr val="2D3956"/>
                </a:solidFill>
                <a:effectLst/>
                <a:uLnTx/>
                <a:uFillTx/>
                <a:latin typeface="Calibri" panose="020F0502020204030204" pitchFamily="34" charset="0"/>
                <a:cs typeface="Calibri" panose="020F0502020204030204" pitchFamily="34" charset="0"/>
                <a:sym typeface="Arial"/>
              </a:rPr>
              <a:t>Responsible for the Product Backlog, Prioritization, and for maximizing the value delivered to customers, usually comes from the business side</a:t>
            </a:r>
            <a:endParaRPr kumimoji="0" lang="en-US" sz="1600" b="0" i="0" u="none" strike="noStrike" kern="0" cap="none" spc="0" normalizeH="0" baseline="0" noProof="0" dirty="0">
              <a:ln>
                <a:noFill/>
              </a:ln>
              <a:solidFill>
                <a:srgbClr val="2D3956"/>
              </a:solidFill>
              <a:effectLst/>
              <a:uLnTx/>
              <a:uFillTx/>
              <a:latin typeface="Calibri" panose="020F0502020204030204" pitchFamily="34" charset="0"/>
              <a:cs typeface="Calibri" panose="020F0502020204030204" pitchFamily="34" charset="0"/>
              <a:sym typeface="Century Gothic"/>
            </a:endParaRPr>
          </a:p>
        </p:txBody>
      </p:sp>
      <p:sp>
        <p:nvSpPr>
          <p:cNvPr id="21" name="Rechteck 78">
            <a:extLst>
              <a:ext uri="{FF2B5EF4-FFF2-40B4-BE49-F238E27FC236}">
                <a16:creationId xmlns:a16="http://schemas.microsoft.com/office/drawing/2014/main" id="{881FC21E-ACF5-C64C-A8D1-D4C843912D41}"/>
              </a:ext>
            </a:extLst>
          </p:cNvPr>
          <p:cNvSpPr/>
          <p:nvPr/>
        </p:nvSpPr>
        <p:spPr bwMode="gray">
          <a:xfrm>
            <a:off x="4939579" y="3101362"/>
            <a:ext cx="2312842" cy="1457457"/>
          </a:xfrm>
          <a:prstGeom prst="rect">
            <a:avLst/>
          </a:prstGeom>
          <a:noFill/>
        </p:spPr>
        <p:txBody>
          <a:bodyPr wrap="square" anchor="ctr">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SA" sz="1100" b="0" i="0" u="none" strike="noStrike" kern="0" cap="none" spc="0" normalizeH="0" baseline="0" noProof="0" dirty="0">
              <a:ln>
                <a:noFill/>
              </a:ln>
              <a:solidFill>
                <a:srgbClr val="000000"/>
              </a:solidFill>
              <a:effectLst/>
              <a:uLnTx/>
              <a:uFillTx/>
              <a:latin typeface="Arial"/>
              <a:cs typeface="Arial"/>
              <a:sym typeface="Arial"/>
            </a:endParaRPr>
          </a:p>
        </p:txBody>
      </p:sp>
      <p:pic>
        <p:nvPicPr>
          <p:cNvPr id="24" name="Picture 23">
            <a:hlinkClick r:id="rId3"/>
            <a:extLst>
              <a:ext uri="{FF2B5EF4-FFF2-40B4-BE49-F238E27FC236}">
                <a16:creationId xmlns:a16="http://schemas.microsoft.com/office/drawing/2014/main" id="{A4786446-D282-FD4B-9F06-963E038ED60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69187" y="6523390"/>
            <a:ext cx="1101967" cy="315986"/>
          </a:xfrm>
          <a:prstGeom prst="rect">
            <a:avLst/>
          </a:prstGeom>
        </p:spPr>
      </p:pic>
      <p:pic>
        <p:nvPicPr>
          <p:cNvPr id="18" name="Graphic 17" descr="Group with solid fill">
            <a:extLst>
              <a:ext uri="{FF2B5EF4-FFF2-40B4-BE49-F238E27FC236}">
                <a16:creationId xmlns:a16="http://schemas.microsoft.com/office/drawing/2014/main" id="{98EE5C50-B504-7886-AB87-87AAB0DD49F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767596" y="2946713"/>
            <a:ext cx="914400" cy="914400"/>
          </a:xfrm>
          <a:prstGeom prst="rect">
            <a:avLst/>
          </a:prstGeom>
        </p:spPr>
      </p:pic>
      <p:pic>
        <p:nvPicPr>
          <p:cNvPr id="25" name="Graphic 24" descr="Office worker male with solid fill">
            <a:extLst>
              <a:ext uri="{FF2B5EF4-FFF2-40B4-BE49-F238E27FC236}">
                <a16:creationId xmlns:a16="http://schemas.microsoft.com/office/drawing/2014/main" id="{03A4FEA2-7E9C-753D-4C81-1AC5CDA28D8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692570" y="2946713"/>
            <a:ext cx="914400" cy="914400"/>
          </a:xfrm>
          <a:prstGeom prst="rect">
            <a:avLst/>
          </a:prstGeom>
        </p:spPr>
      </p:pic>
      <p:pic>
        <p:nvPicPr>
          <p:cNvPr id="28" name="Graphic 27" descr="Teacher with solid fill">
            <a:extLst>
              <a:ext uri="{FF2B5EF4-FFF2-40B4-BE49-F238E27FC236}">
                <a16:creationId xmlns:a16="http://schemas.microsoft.com/office/drawing/2014/main" id="{F37A70F8-BD87-8589-2207-BEE3A29509F0}"/>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638800" y="2971800"/>
            <a:ext cx="914400" cy="914400"/>
          </a:xfrm>
          <a:prstGeom prst="rect">
            <a:avLst/>
          </a:prstGeom>
        </p:spPr>
      </p:pic>
      <p:sp>
        <p:nvSpPr>
          <p:cNvPr id="29" name="Rechteck 78">
            <a:extLst>
              <a:ext uri="{FF2B5EF4-FFF2-40B4-BE49-F238E27FC236}">
                <a16:creationId xmlns:a16="http://schemas.microsoft.com/office/drawing/2014/main" id="{FA96ACF8-CCF2-2F77-3F40-7BE2E9D4B191}"/>
              </a:ext>
            </a:extLst>
          </p:cNvPr>
          <p:cNvSpPr/>
          <p:nvPr/>
        </p:nvSpPr>
        <p:spPr bwMode="gray">
          <a:xfrm>
            <a:off x="4846455" y="4372216"/>
            <a:ext cx="2676488" cy="1680351"/>
          </a:xfrm>
          <a:prstGeom prst="rect">
            <a:avLst/>
          </a:prstGeom>
          <a:solidFill>
            <a:schemeClr val="bg2"/>
          </a:solidFill>
        </p:spPr>
        <p:txBody>
          <a:bodyPr wrap="square" anchor="ctr">
            <a:noAutofit/>
          </a:bodyPr>
          <a:lstStyle/>
          <a:p>
            <a:pPr marL="0" marR="0" lvl="0" indent="0" algn="ctr" defTabSz="914400" rtl="0" eaLnBrk="1" fontAlgn="auto" latinLnBrk="0" hangingPunct="0">
              <a:lnSpc>
                <a:spcPts val="1219"/>
              </a:lnSpc>
              <a:spcBef>
                <a:spcPts val="0"/>
              </a:spcBef>
              <a:spcAft>
                <a:spcPts val="999"/>
              </a:spcAft>
              <a:buClr>
                <a:srgbClr val="000000"/>
              </a:buClr>
              <a:buSzTx/>
              <a:buFont typeface="Arial"/>
              <a:buNone/>
              <a:tabLst/>
              <a:defRPr/>
            </a:pPr>
            <a:r>
              <a:rPr kumimoji="0" lang="en-US" sz="1600" b="0" i="0" u="none" strike="noStrike" kern="0" cap="none" spc="0" normalizeH="0" baseline="0" noProof="0" dirty="0">
                <a:ln>
                  <a:noFill/>
                </a:ln>
                <a:solidFill>
                  <a:srgbClr val="2D3956"/>
                </a:solidFill>
                <a:effectLst/>
                <a:uLnTx/>
                <a:uFillTx/>
                <a:latin typeface="Calibri" panose="020F0502020204030204" pitchFamily="34" charset="0"/>
                <a:cs typeface="Calibri" panose="020F0502020204030204" pitchFamily="34" charset="0"/>
                <a:sym typeface="Arial"/>
              </a:rPr>
              <a:t>Responsible for helping the team follow the Agile (Scrum, Kanban, Lean, XP,…) framework, removes roadblocks, facilitates communication, and helps the team to continuously improve.</a:t>
            </a:r>
            <a:endParaRPr kumimoji="0" lang="ar-SA" sz="1600" b="0" i="0" u="none" strike="noStrike" kern="0" cap="none" spc="0" normalizeH="0" baseline="0" noProof="0" dirty="0">
              <a:ln>
                <a:noFill/>
              </a:ln>
              <a:solidFill>
                <a:srgbClr val="2D3956"/>
              </a:solidFill>
              <a:effectLst/>
              <a:uLnTx/>
              <a:uFillTx/>
              <a:latin typeface="Calibri" panose="020F0502020204030204" pitchFamily="34" charset="0"/>
              <a:cs typeface="Calibri" panose="020F0502020204030204" pitchFamily="34" charset="0"/>
              <a:sym typeface="Arial"/>
            </a:endParaRPr>
          </a:p>
        </p:txBody>
      </p:sp>
      <p:sp>
        <p:nvSpPr>
          <p:cNvPr id="31" name="Rechteck 78">
            <a:extLst>
              <a:ext uri="{FF2B5EF4-FFF2-40B4-BE49-F238E27FC236}">
                <a16:creationId xmlns:a16="http://schemas.microsoft.com/office/drawing/2014/main" id="{B474D113-D5DC-FCED-05FC-49A9E2F093F2}"/>
              </a:ext>
            </a:extLst>
          </p:cNvPr>
          <p:cNvSpPr/>
          <p:nvPr/>
        </p:nvSpPr>
        <p:spPr bwMode="gray">
          <a:xfrm>
            <a:off x="7874827" y="4372215"/>
            <a:ext cx="2676488" cy="1680351"/>
          </a:xfrm>
          <a:prstGeom prst="rect">
            <a:avLst/>
          </a:prstGeom>
          <a:solidFill>
            <a:schemeClr val="bg2"/>
          </a:solidFill>
        </p:spPr>
        <p:txBody>
          <a:bodyPr wrap="square" anchor="ctr">
            <a:noAutofit/>
          </a:bodyPr>
          <a:lstStyle/>
          <a:p>
            <a:pPr marL="0" marR="0" lvl="0" indent="0" algn="ctr" defTabSz="914400" rtl="0" eaLnBrk="1" fontAlgn="auto" latinLnBrk="0" hangingPunct="0">
              <a:lnSpc>
                <a:spcPts val="1219"/>
              </a:lnSpc>
              <a:spcBef>
                <a:spcPts val="0"/>
              </a:spcBef>
              <a:spcAft>
                <a:spcPts val="999"/>
              </a:spcAft>
              <a:buClr>
                <a:srgbClr val="000000"/>
              </a:buClr>
              <a:buSzTx/>
              <a:buFont typeface="Arial"/>
              <a:buNone/>
              <a:tabLst/>
              <a:defRPr/>
            </a:pPr>
            <a:r>
              <a:rPr kumimoji="0" lang="en-US" sz="1600" b="0" i="0" u="none" strike="noStrike" kern="0" cap="none" spc="0" normalizeH="0" baseline="0" noProof="0" dirty="0">
                <a:ln>
                  <a:noFill/>
                </a:ln>
                <a:solidFill>
                  <a:srgbClr val="2D3956"/>
                </a:solidFill>
                <a:effectLst/>
                <a:uLnTx/>
                <a:uFillTx/>
                <a:latin typeface="Calibri" panose="020F0502020204030204" pitchFamily="34" charset="0"/>
                <a:cs typeface="Calibri" panose="020F0502020204030204" pitchFamily="34" charset="0"/>
                <a:sym typeface="Arial"/>
              </a:rPr>
              <a:t>Responsible for developing the product. The Team is a cross-functional team that includes specialists</a:t>
            </a:r>
            <a:endParaRPr kumimoji="0" lang="en-US" sz="1600" b="0" i="0" u="none" strike="noStrike" kern="0" cap="none" spc="0" normalizeH="0" baseline="0" noProof="0" dirty="0">
              <a:ln>
                <a:noFill/>
              </a:ln>
              <a:solidFill>
                <a:srgbClr val="2D3956"/>
              </a:solidFill>
              <a:effectLst/>
              <a:uLnTx/>
              <a:uFillTx/>
              <a:latin typeface="Calibri" panose="020F0502020204030204" pitchFamily="34" charset="0"/>
              <a:cs typeface="Calibri" panose="020F0502020204030204" pitchFamily="34" charset="0"/>
              <a:sym typeface="Century Gothic"/>
            </a:endParaRPr>
          </a:p>
        </p:txBody>
      </p:sp>
    </p:spTree>
    <p:extLst>
      <p:ext uri="{BB962C8B-B14F-4D97-AF65-F5344CB8AC3E}">
        <p14:creationId xmlns:p14="http://schemas.microsoft.com/office/powerpoint/2010/main" val="1271007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100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12" presetClass="entr" presetSubtype="4" fill="hold" grpId="0" nodeType="withEffect">
                                  <p:stCondLst>
                                    <p:cond delay="200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1000"/>
                                        <p:tgtEl>
                                          <p:spTgt spid="20"/>
                                        </p:tgtEl>
                                        <p:attrNameLst>
                                          <p:attrName>ppt_y</p:attrName>
                                        </p:attrNameLst>
                                      </p:cBhvr>
                                      <p:tavLst>
                                        <p:tav tm="0">
                                          <p:val>
                                            <p:strVal val="#ppt_y+#ppt_h*1.125000"/>
                                          </p:val>
                                        </p:tav>
                                        <p:tav tm="100000">
                                          <p:val>
                                            <p:strVal val="#ppt_y"/>
                                          </p:val>
                                        </p:tav>
                                      </p:tavLst>
                                    </p:anim>
                                    <p:animEffect transition="in" filter="wipe(up)">
                                      <p:cBhvr>
                                        <p:cTn id="18" dur="1000"/>
                                        <p:tgtEl>
                                          <p:spTgt spid="20"/>
                                        </p:tgtEl>
                                      </p:cBhvr>
                                    </p:animEffect>
                                  </p:childTnLst>
                                </p:cTn>
                              </p:par>
                              <p:par>
                                <p:cTn id="19" presetID="12" presetClass="entr" presetSubtype="4" fill="hold" grpId="0" nodeType="withEffect" nodePh="1">
                                  <p:stCondLst>
                                    <p:cond delay="2000"/>
                                  </p:stCondLst>
                                  <p:endCondLst>
                                    <p:cond evt="begin" delay="0">
                                      <p:tn val="19"/>
                                    </p:cond>
                                  </p:end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1000"/>
                                        <p:tgtEl>
                                          <p:spTgt spid="21"/>
                                        </p:tgtEl>
                                        <p:attrNameLst>
                                          <p:attrName>ppt_y</p:attrName>
                                        </p:attrNameLst>
                                      </p:cBhvr>
                                      <p:tavLst>
                                        <p:tav tm="0">
                                          <p:val>
                                            <p:strVal val="#ppt_y+#ppt_h*1.125000"/>
                                          </p:val>
                                        </p:tav>
                                        <p:tav tm="100000">
                                          <p:val>
                                            <p:strVal val="#ppt_y"/>
                                          </p:val>
                                        </p:tav>
                                      </p:tavLst>
                                    </p:anim>
                                    <p:animEffect transition="in" filter="wipe(up)">
                                      <p:cBhvr>
                                        <p:cTn id="22" dur="1000"/>
                                        <p:tgtEl>
                                          <p:spTgt spid="21"/>
                                        </p:tgtEl>
                                      </p:cBhvr>
                                    </p:animEffect>
                                  </p:childTnLst>
                                </p:cTn>
                              </p:par>
                              <p:par>
                                <p:cTn id="23" presetID="12" presetClass="entr" presetSubtype="4" fill="hold" grpId="0" nodeType="withEffect">
                                  <p:stCondLst>
                                    <p:cond delay="200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1000"/>
                                        <p:tgtEl>
                                          <p:spTgt spid="29"/>
                                        </p:tgtEl>
                                        <p:attrNameLst>
                                          <p:attrName>ppt_y</p:attrName>
                                        </p:attrNameLst>
                                      </p:cBhvr>
                                      <p:tavLst>
                                        <p:tav tm="0">
                                          <p:val>
                                            <p:strVal val="#ppt_y+#ppt_h*1.125000"/>
                                          </p:val>
                                        </p:tav>
                                        <p:tav tm="100000">
                                          <p:val>
                                            <p:strVal val="#ppt_y"/>
                                          </p:val>
                                        </p:tav>
                                      </p:tavLst>
                                    </p:anim>
                                    <p:animEffect transition="in" filter="wipe(up)">
                                      <p:cBhvr>
                                        <p:cTn id="26" dur="1000"/>
                                        <p:tgtEl>
                                          <p:spTgt spid="29"/>
                                        </p:tgtEl>
                                      </p:cBhvr>
                                    </p:animEffect>
                                  </p:childTnLst>
                                </p:cTn>
                              </p:par>
                              <p:par>
                                <p:cTn id="27" presetID="12" presetClass="entr" presetSubtype="4" fill="hold" grpId="0" nodeType="withEffect">
                                  <p:stCondLst>
                                    <p:cond delay="200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1000"/>
                                        <p:tgtEl>
                                          <p:spTgt spid="31"/>
                                        </p:tgtEl>
                                        <p:attrNameLst>
                                          <p:attrName>ppt_y</p:attrName>
                                        </p:attrNameLst>
                                      </p:cBhvr>
                                      <p:tavLst>
                                        <p:tav tm="0">
                                          <p:val>
                                            <p:strVal val="#ppt_y+#ppt_h*1.125000"/>
                                          </p:val>
                                        </p:tav>
                                        <p:tav tm="100000">
                                          <p:val>
                                            <p:strVal val="#ppt_y"/>
                                          </p:val>
                                        </p:tav>
                                      </p:tavLst>
                                    </p:anim>
                                    <p:animEffect transition="in" filter="wipe(up)">
                                      <p:cBhvr>
                                        <p:cTn id="30"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9" grpId="0" animBg="1"/>
      <p:bldP spid="3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Content Placeholder 12">
            <a:extLst>
              <a:ext uri="{FF2B5EF4-FFF2-40B4-BE49-F238E27FC236}">
                <a16:creationId xmlns:a16="http://schemas.microsoft.com/office/drawing/2014/main" id="{B51A878F-F076-31A0-A635-426D170EC797}"/>
              </a:ext>
            </a:extLst>
          </p:cNvPr>
          <p:cNvGraphicFramePr>
            <a:graphicFrameLocks noGrp="1"/>
          </p:cNvGraphicFramePr>
          <p:nvPr>
            <p:ph idx="1"/>
            <p:extLst>
              <p:ext uri="{D42A27DB-BD31-4B8C-83A1-F6EECF244321}">
                <p14:modId xmlns:p14="http://schemas.microsoft.com/office/powerpoint/2010/main" val="568205652"/>
              </p:ext>
            </p:extLst>
          </p:nvPr>
        </p:nvGraphicFramePr>
        <p:xfrm>
          <a:off x="595118" y="1092199"/>
          <a:ext cx="11263053" cy="5250543"/>
        </p:xfrm>
        <a:graphic>
          <a:graphicData uri="http://schemas.openxmlformats.org/drawingml/2006/table">
            <a:tbl>
              <a:tblPr firstRow="1" bandRow="1">
                <a:tableStyleId>{5C22544A-7EE6-4342-B048-85BDC9FD1C3A}</a:tableStyleId>
              </a:tblPr>
              <a:tblGrid>
                <a:gridCol w="2304271">
                  <a:extLst>
                    <a:ext uri="{9D8B030D-6E8A-4147-A177-3AD203B41FA5}">
                      <a16:colId xmlns:a16="http://schemas.microsoft.com/office/drawing/2014/main" val="3332235869"/>
                    </a:ext>
                  </a:extLst>
                </a:gridCol>
                <a:gridCol w="8958782">
                  <a:extLst>
                    <a:ext uri="{9D8B030D-6E8A-4147-A177-3AD203B41FA5}">
                      <a16:colId xmlns:a16="http://schemas.microsoft.com/office/drawing/2014/main" val="753593270"/>
                    </a:ext>
                  </a:extLst>
                </a:gridCol>
              </a:tblGrid>
              <a:tr h="585175">
                <a:tc>
                  <a:txBody>
                    <a:bodyPr/>
                    <a:lstStyle/>
                    <a:p>
                      <a:pPr algn="ctr" rtl="1"/>
                      <a:r>
                        <a:rPr lang="en-US" sz="2400" dirty="0"/>
                        <a:t>Attribute</a:t>
                      </a:r>
                      <a:endParaRPr lang="ar-SA" sz="2400" dirty="0"/>
                    </a:p>
                  </a:txBody>
                  <a:tcPr/>
                </a:tc>
                <a:tc>
                  <a:txBody>
                    <a:bodyPr/>
                    <a:lstStyle/>
                    <a:p>
                      <a:pPr marL="0" algn="ctr" defTabSz="914400" rtl="0" eaLnBrk="1" latinLnBrk="0" hangingPunct="1"/>
                      <a:r>
                        <a:rPr lang="en-US" sz="2400" dirty="0"/>
                        <a:t>Goal</a:t>
                      </a:r>
                      <a:endParaRPr lang="ar-SA" sz="2400" dirty="0"/>
                    </a:p>
                  </a:txBody>
                  <a:tcPr/>
                </a:tc>
                <a:extLst>
                  <a:ext uri="{0D108BD9-81ED-4DB2-BD59-A6C34878D82A}">
                    <a16:rowId xmlns:a16="http://schemas.microsoft.com/office/drawing/2014/main" val="3589998964"/>
                  </a:ext>
                </a:extLst>
              </a:tr>
              <a:tr h="913835">
                <a:tc>
                  <a:txBody>
                    <a:bodyPr/>
                    <a:lstStyle/>
                    <a:p>
                      <a:pPr marL="0" algn="l" defTabSz="914400" rtl="0" eaLnBrk="1" latinLnBrk="0" hangingPunct="1"/>
                      <a:r>
                        <a:rPr lang="en-US" sz="2000" dirty="0"/>
                        <a:t>Dedicated People</a:t>
                      </a:r>
                      <a:endParaRPr lang="ar-SA" sz="2000" dirty="0"/>
                    </a:p>
                  </a:txBody>
                  <a:tcPr/>
                </a:tc>
                <a:tc>
                  <a:txBody>
                    <a:bodyPr/>
                    <a:lstStyle/>
                    <a:p>
                      <a:pPr marL="285750" indent="-285750" algn="l" defTabSz="914400" rtl="0" eaLnBrk="1" latinLnBrk="0" hangingPunct="1">
                        <a:buFont typeface="Arial" panose="020B0604020202020204" pitchFamily="34" charset="0"/>
                        <a:buChar char="•"/>
                      </a:pPr>
                      <a:r>
                        <a:rPr lang="en-US" sz="2000" dirty="0"/>
                        <a:t>Increased focus and productivity</a:t>
                      </a:r>
                    </a:p>
                    <a:p>
                      <a:pPr marL="285750" indent="-285750" algn="l" defTabSz="914400" rtl="0" eaLnBrk="1" latinLnBrk="0" hangingPunct="1">
                        <a:buFont typeface="Arial" panose="020B0604020202020204" pitchFamily="34" charset="0"/>
                        <a:buChar char="•"/>
                      </a:pPr>
                      <a:r>
                        <a:rPr lang="en-US" sz="2000" dirty="0"/>
                        <a:t>Small team, usually 5-9 people</a:t>
                      </a:r>
                      <a:endParaRPr lang="ar-SA" sz="2000" dirty="0"/>
                    </a:p>
                  </a:txBody>
                  <a:tcPr/>
                </a:tc>
                <a:extLst>
                  <a:ext uri="{0D108BD9-81ED-4DB2-BD59-A6C34878D82A}">
                    <a16:rowId xmlns:a16="http://schemas.microsoft.com/office/drawing/2014/main" val="1677633167"/>
                  </a:ext>
                </a:extLst>
              </a:tr>
              <a:tr h="1683380">
                <a:tc>
                  <a:txBody>
                    <a:bodyPr/>
                    <a:lstStyle/>
                    <a:p>
                      <a:pPr marL="0" algn="l" defTabSz="914400" rtl="0" eaLnBrk="1" latinLnBrk="0" hangingPunct="1"/>
                      <a:r>
                        <a:rPr lang="en-US" sz="2000" dirty="0"/>
                        <a:t>Cross-Functional team members</a:t>
                      </a:r>
                      <a:endParaRPr lang="ar-SA" sz="2000" dirty="0"/>
                    </a:p>
                  </a:txBody>
                  <a:tcPr/>
                </a:tc>
                <a:tc>
                  <a:txBody>
                    <a:bodyPr/>
                    <a:lstStyle/>
                    <a:p>
                      <a:pPr marL="285750" indent="-285750" algn="l" defTabSz="914400" rtl="0" eaLnBrk="1" latinLnBrk="0" hangingPunct="1">
                        <a:buFont typeface="Arial" panose="020B0604020202020204" pitchFamily="34" charset="0"/>
                        <a:buChar char="•"/>
                      </a:pPr>
                      <a:r>
                        <a:rPr lang="en-US" sz="2000" dirty="0"/>
                        <a:t>Develop and deliver often</a:t>
                      </a:r>
                    </a:p>
                    <a:p>
                      <a:pPr marL="285750" indent="-285750" algn="l" defTabSz="914400" rtl="0" eaLnBrk="1" latinLnBrk="0" hangingPunct="1">
                        <a:buFont typeface="Arial" panose="020B0604020202020204" pitchFamily="34" charset="0"/>
                        <a:buChar char="•"/>
                      </a:pPr>
                      <a:r>
                        <a:rPr lang="en-US" sz="2000" dirty="0"/>
                        <a:t>Deliver Finished value as an independent team</a:t>
                      </a:r>
                    </a:p>
                    <a:p>
                      <a:pPr marL="285750" indent="-285750" algn="l" defTabSz="914400" rtl="0" eaLnBrk="1" latinLnBrk="0" hangingPunct="1">
                        <a:buFont typeface="Arial" panose="020B0604020202020204" pitchFamily="34" charset="0"/>
                        <a:buChar char="•"/>
                      </a:pPr>
                      <a:r>
                        <a:rPr lang="en-US" sz="2000" dirty="0"/>
                        <a:t>Integrate all work activities to deliver finished work</a:t>
                      </a:r>
                    </a:p>
                    <a:p>
                      <a:pPr marL="285750" indent="-285750" algn="l" defTabSz="914400" rtl="0" eaLnBrk="1" latinLnBrk="0" hangingPunct="1">
                        <a:buFont typeface="Arial" panose="020B0604020202020204" pitchFamily="34" charset="0"/>
                        <a:buChar char="•"/>
                      </a:pPr>
                      <a:r>
                        <a:rPr lang="en-US" sz="2000" dirty="0"/>
                        <a:t>Provide feedback from inside the team and from others, such as the product owner</a:t>
                      </a:r>
                      <a:endParaRPr lang="ar-SA" sz="2000" dirty="0"/>
                    </a:p>
                  </a:txBody>
                  <a:tcPr/>
                </a:tc>
                <a:extLst>
                  <a:ext uri="{0D108BD9-81ED-4DB2-BD59-A6C34878D82A}">
                    <a16:rowId xmlns:a16="http://schemas.microsoft.com/office/drawing/2014/main" val="1102559183"/>
                  </a:ext>
                </a:extLst>
              </a:tr>
              <a:tr h="2068153">
                <a:tc>
                  <a:txBody>
                    <a:bodyPr/>
                    <a:lstStyle/>
                    <a:p>
                      <a:pPr marL="0" algn="l" defTabSz="914400" rtl="0" eaLnBrk="1" latinLnBrk="0" hangingPunct="1"/>
                      <a:r>
                        <a:rPr lang="en-US" sz="2000" dirty="0"/>
                        <a:t>Colocation or ability to manage any location challenges</a:t>
                      </a:r>
                      <a:endParaRPr lang="ar-SA" sz="2000" dirty="0"/>
                    </a:p>
                  </a:txBody>
                  <a:tcPr/>
                </a:tc>
                <a:tc>
                  <a:txBody>
                    <a:bodyPr/>
                    <a:lstStyle/>
                    <a:p>
                      <a:pPr marL="285750" indent="-285750" algn="l" defTabSz="914400" rtl="0" eaLnBrk="1" latinLnBrk="0" hangingPunct="1">
                        <a:buFont typeface="Arial" panose="020B0604020202020204" pitchFamily="34" charset="0"/>
                        <a:buChar char="•"/>
                      </a:pPr>
                      <a:r>
                        <a:rPr lang="en-US" sz="2000" dirty="0"/>
                        <a:t>Better communication</a:t>
                      </a:r>
                    </a:p>
                    <a:p>
                      <a:pPr marL="285750" indent="-285750" algn="l" defTabSz="914400" rtl="0" eaLnBrk="1" latinLnBrk="0" hangingPunct="1">
                        <a:buFont typeface="Arial" panose="020B0604020202020204" pitchFamily="34" charset="0"/>
                        <a:buChar char="•"/>
                      </a:pPr>
                      <a:r>
                        <a:rPr lang="en-US" sz="2000" dirty="0"/>
                        <a:t>Improved team dynamics</a:t>
                      </a:r>
                    </a:p>
                    <a:p>
                      <a:pPr marL="285750" indent="-285750" algn="l" defTabSz="914400" rtl="0" eaLnBrk="1" latinLnBrk="0" hangingPunct="1">
                        <a:buFont typeface="Arial" panose="020B0604020202020204" pitchFamily="34" charset="0"/>
                        <a:buChar char="•"/>
                      </a:pPr>
                      <a:r>
                        <a:rPr lang="en-US" sz="2000" dirty="0"/>
                        <a:t>Knowledge sharing</a:t>
                      </a:r>
                    </a:p>
                    <a:p>
                      <a:pPr marL="285750" indent="-285750" algn="l" defTabSz="914400" rtl="0" eaLnBrk="1" latinLnBrk="0" hangingPunct="1">
                        <a:buFont typeface="Arial" panose="020B0604020202020204" pitchFamily="34" charset="0"/>
                        <a:buChar char="•"/>
                      </a:pPr>
                      <a:r>
                        <a:rPr lang="en-US" sz="2000" dirty="0"/>
                        <a:t>Reduced cost of learning</a:t>
                      </a:r>
                    </a:p>
                    <a:p>
                      <a:pPr marL="285750" indent="-285750" algn="l" defTabSz="914400" rtl="0" eaLnBrk="1" latinLnBrk="0" hangingPunct="1">
                        <a:buFont typeface="Arial" panose="020B0604020202020204" pitchFamily="34" charset="0"/>
                        <a:buChar char="•"/>
                      </a:pPr>
                      <a:r>
                        <a:rPr lang="en-US" sz="2000" dirty="0"/>
                        <a:t>Able to commit to working with each other</a:t>
                      </a:r>
                      <a:endParaRPr lang="ar-SA" sz="2000" dirty="0"/>
                    </a:p>
                  </a:txBody>
                  <a:tcPr/>
                </a:tc>
                <a:extLst>
                  <a:ext uri="{0D108BD9-81ED-4DB2-BD59-A6C34878D82A}">
                    <a16:rowId xmlns:a16="http://schemas.microsoft.com/office/drawing/2014/main" val="2431708874"/>
                  </a:ext>
                </a:extLst>
              </a:tr>
            </a:tbl>
          </a:graphicData>
        </a:graphic>
      </p:graphicFrame>
      <p:sp>
        <p:nvSpPr>
          <p:cNvPr id="3" name="Title 2">
            <a:extLst>
              <a:ext uri="{FF2B5EF4-FFF2-40B4-BE49-F238E27FC236}">
                <a16:creationId xmlns:a16="http://schemas.microsoft.com/office/drawing/2014/main" id="{CA63F473-CD63-2314-E8ED-B99FD9AAA563}"/>
              </a:ext>
            </a:extLst>
          </p:cNvPr>
          <p:cNvSpPr>
            <a:spLocks noGrp="1"/>
          </p:cNvSpPr>
          <p:nvPr>
            <p:ph type="title"/>
          </p:nvPr>
        </p:nvSpPr>
        <p:spPr>
          <a:xfrm>
            <a:off x="838199" y="-11391"/>
            <a:ext cx="10787743" cy="1325563"/>
          </a:xfrm>
        </p:spPr>
        <p:txBody>
          <a:bodyPr>
            <a:normAutofit/>
          </a:bodyPr>
          <a:lstStyle/>
          <a:p>
            <a:r>
              <a:rPr lang="en-US" sz="4000" dirty="0"/>
              <a:t>Attributes of Successful Agile Teams (1/2)</a:t>
            </a:r>
            <a:endParaRPr lang="ar-SA" sz="4000" dirty="0"/>
          </a:p>
        </p:txBody>
      </p:sp>
    </p:spTree>
    <p:extLst>
      <p:ext uri="{BB962C8B-B14F-4D97-AF65-F5344CB8AC3E}">
        <p14:creationId xmlns:p14="http://schemas.microsoft.com/office/powerpoint/2010/main" val="32747914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Content Placeholder 12">
            <a:extLst>
              <a:ext uri="{FF2B5EF4-FFF2-40B4-BE49-F238E27FC236}">
                <a16:creationId xmlns:a16="http://schemas.microsoft.com/office/drawing/2014/main" id="{B51A878F-F076-31A0-A635-426D170EC797}"/>
              </a:ext>
            </a:extLst>
          </p:cNvPr>
          <p:cNvGraphicFramePr>
            <a:graphicFrameLocks noGrp="1"/>
          </p:cNvGraphicFramePr>
          <p:nvPr>
            <p:ph idx="1"/>
            <p:extLst>
              <p:ext uri="{D42A27DB-BD31-4B8C-83A1-F6EECF244321}">
                <p14:modId xmlns:p14="http://schemas.microsoft.com/office/powerpoint/2010/main" val="308647077"/>
              </p:ext>
            </p:extLst>
          </p:nvPr>
        </p:nvGraphicFramePr>
        <p:xfrm>
          <a:off x="595118" y="1092200"/>
          <a:ext cx="11306596" cy="4582885"/>
        </p:xfrm>
        <a:graphic>
          <a:graphicData uri="http://schemas.openxmlformats.org/drawingml/2006/table">
            <a:tbl>
              <a:tblPr firstRow="1" bandRow="1">
                <a:tableStyleId>{5C22544A-7EE6-4342-B048-85BDC9FD1C3A}</a:tableStyleId>
              </a:tblPr>
              <a:tblGrid>
                <a:gridCol w="2313180">
                  <a:extLst>
                    <a:ext uri="{9D8B030D-6E8A-4147-A177-3AD203B41FA5}">
                      <a16:colId xmlns:a16="http://schemas.microsoft.com/office/drawing/2014/main" val="3332235869"/>
                    </a:ext>
                  </a:extLst>
                </a:gridCol>
                <a:gridCol w="8993416">
                  <a:extLst>
                    <a:ext uri="{9D8B030D-6E8A-4147-A177-3AD203B41FA5}">
                      <a16:colId xmlns:a16="http://schemas.microsoft.com/office/drawing/2014/main" val="753593270"/>
                    </a:ext>
                  </a:extLst>
                </a:gridCol>
              </a:tblGrid>
              <a:tr h="751799">
                <a:tc>
                  <a:txBody>
                    <a:bodyPr/>
                    <a:lstStyle/>
                    <a:p>
                      <a:pPr algn="ctr" rtl="1"/>
                      <a:r>
                        <a:rPr lang="en-US" sz="2400" dirty="0"/>
                        <a:t>Attribute</a:t>
                      </a:r>
                      <a:endParaRPr lang="ar-SA" sz="2400" dirty="0"/>
                    </a:p>
                  </a:txBody>
                  <a:tcPr/>
                </a:tc>
                <a:tc>
                  <a:txBody>
                    <a:bodyPr/>
                    <a:lstStyle/>
                    <a:p>
                      <a:pPr marL="0" algn="ctr" defTabSz="914400" rtl="0" eaLnBrk="1" latinLnBrk="0" hangingPunct="1"/>
                      <a:r>
                        <a:rPr lang="en-US" sz="2400" dirty="0"/>
                        <a:t>Goal</a:t>
                      </a:r>
                      <a:endParaRPr lang="ar-SA" sz="2400" dirty="0"/>
                    </a:p>
                  </a:txBody>
                  <a:tcPr/>
                </a:tc>
                <a:extLst>
                  <a:ext uri="{0D108BD9-81ED-4DB2-BD59-A6C34878D82A}">
                    <a16:rowId xmlns:a16="http://schemas.microsoft.com/office/drawing/2014/main" val="3589998964"/>
                  </a:ext>
                </a:extLst>
              </a:tr>
              <a:tr h="1668376">
                <a:tc>
                  <a:txBody>
                    <a:bodyPr/>
                    <a:lstStyle/>
                    <a:p>
                      <a:pPr marL="0" algn="l" defTabSz="914400" rtl="0" eaLnBrk="1" latinLnBrk="0" hangingPunct="1"/>
                      <a:r>
                        <a:rPr lang="en-US" sz="2000" dirty="0"/>
                        <a:t>Mixed team of generalists and specialists</a:t>
                      </a:r>
                      <a:endParaRPr lang="ar-SA" sz="2000" dirty="0"/>
                    </a:p>
                  </a:txBody>
                  <a:tcPr/>
                </a:tc>
                <a:tc>
                  <a:txBody>
                    <a:bodyPr/>
                    <a:lstStyle/>
                    <a:p>
                      <a:pPr marL="285750" indent="-285750" algn="l" defTabSz="914400" rtl="0" eaLnBrk="1" latinLnBrk="0" hangingPunct="1">
                        <a:buFont typeface="Arial" panose="020B0604020202020204" pitchFamily="34" charset="0"/>
                        <a:buChar char="•"/>
                      </a:pPr>
                      <a:r>
                        <a:rPr lang="en-US" sz="2000" dirty="0"/>
                        <a:t>Specialists provide dedicated expertise and generalists provide flexibility of who does what</a:t>
                      </a:r>
                    </a:p>
                    <a:p>
                      <a:pPr marL="285750" indent="-285750" algn="l" defTabSz="914400" rtl="0" eaLnBrk="1" latinLnBrk="0" hangingPunct="1">
                        <a:buFont typeface="Arial" panose="020B0604020202020204" pitchFamily="34" charset="0"/>
                        <a:buChar char="•"/>
                      </a:pPr>
                      <a:r>
                        <a:rPr lang="en-US" sz="2000" dirty="0"/>
                        <a:t>Team brings their specialist capabilities and often become generalizing specialists with a focus specialty plus breadth of experience across multiple skills</a:t>
                      </a:r>
                      <a:endParaRPr lang="ar-SA" sz="2000" dirty="0"/>
                    </a:p>
                  </a:txBody>
                  <a:tcPr/>
                </a:tc>
                <a:extLst>
                  <a:ext uri="{0D108BD9-81ED-4DB2-BD59-A6C34878D82A}">
                    <a16:rowId xmlns:a16="http://schemas.microsoft.com/office/drawing/2014/main" val="2325891162"/>
                  </a:ext>
                </a:extLst>
              </a:tr>
              <a:tr h="2162710">
                <a:tc>
                  <a:txBody>
                    <a:bodyPr/>
                    <a:lstStyle/>
                    <a:p>
                      <a:pPr marL="0" algn="l" defTabSz="914400" rtl="0" eaLnBrk="1" latinLnBrk="0" hangingPunct="1"/>
                      <a:r>
                        <a:rPr lang="en-US" sz="2000" dirty="0"/>
                        <a:t>Stable work environment</a:t>
                      </a:r>
                      <a:endParaRPr lang="ar-SA" sz="2000" dirty="0"/>
                    </a:p>
                  </a:txBody>
                  <a:tcPr/>
                </a:tc>
                <a:tc>
                  <a:txBody>
                    <a:bodyPr/>
                    <a:lstStyle/>
                    <a:p>
                      <a:pPr marL="285750" indent="-285750" algn="l" defTabSz="914400" rtl="0" eaLnBrk="1" latinLnBrk="0" hangingPunct="1">
                        <a:buFont typeface="Arial" panose="020B0604020202020204" pitchFamily="34" charset="0"/>
                        <a:buChar char="•"/>
                      </a:pPr>
                      <a:r>
                        <a:rPr lang="en-US" sz="2000" dirty="0"/>
                        <a:t>Depend on each other to deliver</a:t>
                      </a:r>
                    </a:p>
                    <a:p>
                      <a:pPr marL="285750" indent="-285750" algn="l" defTabSz="914400" rtl="0" eaLnBrk="1" latinLnBrk="0" hangingPunct="1">
                        <a:buFont typeface="Arial" panose="020B0604020202020204" pitchFamily="34" charset="0"/>
                        <a:buChar char="•"/>
                      </a:pPr>
                      <a:r>
                        <a:rPr lang="en-US" sz="2000" dirty="0"/>
                        <a:t>Agreed-upon approach to the work</a:t>
                      </a:r>
                    </a:p>
                    <a:p>
                      <a:pPr marL="285750" indent="-285750" algn="l" defTabSz="914400" rtl="0" eaLnBrk="1" latinLnBrk="0" hangingPunct="1">
                        <a:buFont typeface="Arial" panose="020B0604020202020204" pitchFamily="34" charset="0"/>
                        <a:buChar char="•"/>
                      </a:pPr>
                      <a:r>
                        <a:rPr lang="en-US" sz="2000" dirty="0"/>
                        <a:t>Simplified team estimations and calculations </a:t>
                      </a:r>
                    </a:p>
                  </a:txBody>
                  <a:tcPr/>
                </a:tc>
                <a:extLst>
                  <a:ext uri="{0D108BD9-81ED-4DB2-BD59-A6C34878D82A}">
                    <a16:rowId xmlns:a16="http://schemas.microsoft.com/office/drawing/2014/main" val="3958724147"/>
                  </a:ext>
                </a:extLst>
              </a:tr>
            </a:tbl>
          </a:graphicData>
        </a:graphic>
      </p:graphicFrame>
      <p:sp>
        <p:nvSpPr>
          <p:cNvPr id="3" name="Title 2">
            <a:extLst>
              <a:ext uri="{FF2B5EF4-FFF2-40B4-BE49-F238E27FC236}">
                <a16:creationId xmlns:a16="http://schemas.microsoft.com/office/drawing/2014/main" id="{CA63F473-CD63-2314-E8ED-B99FD9AAA563}"/>
              </a:ext>
            </a:extLst>
          </p:cNvPr>
          <p:cNvSpPr>
            <a:spLocks noGrp="1"/>
          </p:cNvSpPr>
          <p:nvPr>
            <p:ph type="title"/>
          </p:nvPr>
        </p:nvSpPr>
        <p:spPr>
          <a:xfrm>
            <a:off x="838199" y="-11391"/>
            <a:ext cx="10787743" cy="1325563"/>
          </a:xfrm>
        </p:spPr>
        <p:txBody>
          <a:bodyPr>
            <a:normAutofit/>
          </a:bodyPr>
          <a:lstStyle/>
          <a:p>
            <a:r>
              <a:rPr lang="en-US" sz="4000" dirty="0"/>
              <a:t>Attributes of Successful Agile Teams (2/2)</a:t>
            </a:r>
            <a:endParaRPr lang="ar-SA" sz="4000" dirty="0"/>
          </a:p>
        </p:txBody>
      </p:sp>
    </p:spTree>
    <p:extLst>
      <p:ext uri="{BB962C8B-B14F-4D97-AF65-F5344CB8AC3E}">
        <p14:creationId xmlns:p14="http://schemas.microsoft.com/office/powerpoint/2010/main" val="22867428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p:txBody>
          <a:bodyPr/>
          <a:lstStyle/>
          <a:p>
            <a:r>
              <a:rPr lang="en-US" dirty="0"/>
              <a:t>I-Shaped and T-Shaped Teams</a:t>
            </a:r>
            <a:endParaRPr lang="ar-SA"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p:txBody>
          <a:bodyPr/>
          <a:lstStyle/>
          <a:p>
            <a:r>
              <a:rPr lang="en-US" dirty="0"/>
              <a:t>Successful Agile Teams are made up of Generalizing Specialists (or T-Shaped people)</a:t>
            </a:r>
          </a:p>
          <a:p>
            <a:endParaRPr lang="en-US" dirty="0"/>
          </a:p>
        </p:txBody>
      </p:sp>
      <p:pic>
        <p:nvPicPr>
          <p:cNvPr id="5" name="Picture 4">
            <a:extLst>
              <a:ext uri="{FF2B5EF4-FFF2-40B4-BE49-F238E27FC236}">
                <a16:creationId xmlns:a16="http://schemas.microsoft.com/office/drawing/2014/main" id="{8E15529C-053B-A964-DEAE-A63194F94F78}"/>
              </a:ext>
            </a:extLst>
          </p:cNvPr>
          <p:cNvPicPr>
            <a:picLocks noChangeAspect="1"/>
          </p:cNvPicPr>
          <p:nvPr/>
        </p:nvPicPr>
        <p:blipFill>
          <a:blip r:embed="rId2"/>
          <a:stretch>
            <a:fillRect/>
          </a:stretch>
        </p:blipFill>
        <p:spPr>
          <a:xfrm>
            <a:off x="2000250" y="2914547"/>
            <a:ext cx="8191500" cy="3262416"/>
          </a:xfrm>
          <a:prstGeom prst="rect">
            <a:avLst/>
          </a:prstGeom>
        </p:spPr>
      </p:pic>
    </p:spTree>
    <p:extLst>
      <p:ext uri="{BB962C8B-B14F-4D97-AF65-F5344CB8AC3E}">
        <p14:creationId xmlns:p14="http://schemas.microsoft.com/office/powerpoint/2010/main" val="38147634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8D3BB125-F3B0-97F0-ED13-BBB3CE8E9778}"/>
              </a:ext>
            </a:extLst>
          </p:cNvPr>
          <p:cNvSpPr txBox="1"/>
          <p:nvPr/>
        </p:nvSpPr>
        <p:spPr>
          <a:xfrm>
            <a:off x="6826172" y="597247"/>
            <a:ext cx="5283200" cy="5693866"/>
          </a:xfrm>
          <a:prstGeom prst="rect">
            <a:avLst/>
          </a:prstGeom>
          <a:noFill/>
        </p:spPr>
        <p:txBody>
          <a:bodyPr wrap="square">
            <a:spAutoFit/>
          </a:bodyPr>
          <a:lstStyle/>
          <a:p>
            <a:pPr marR="0" lvl="0" algn="ctr" rtl="0">
              <a:spcBef>
                <a:spcPts val="0"/>
              </a:spcBef>
              <a:spcAft>
                <a:spcPts val="0"/>
              </a:spcAft>
            </a:pPr>
            <a:r>
              <a:rPr lang="en-US" sz="4000" b="1" dirty="0">
                <a:solidFill>
                  <a:srgbClr val="2D3956"/>
                </a:solidFill>
                <a:latin typeface="Arial" panose="020B0604020202020204" pitchFamily="34" charset="0"/>
                <a:ea typeface="Times New Roman"/>
                <a:cs typeface="Arial" panose="020B0604020202020204" pitchFamily="34" charset="0"/>
                <a:sym typeface="Times New Roman"/>
              </a:rPr>
              <a:t>Colocation</a:t>
            </a:r>
          </a:p>
          <a:p>
            <a:pPr marR="0" lvl="0" algn="ctr" rtl="0">
              <a:spcBef>
                <a:spcPts val="0"/>
              </a:spcBef>
              <a:spcAft>
                <a:spcPts val="0"/>
              </a:spcAft>
            </a:pPr>
            <a:r>
              <a:rPr lang="en-US" sz="4000" b="1" dirty="0">
                <a:solidFill>
                  <a:srgbClr val="2D3956"/>
                </a:solidFill>
                <a:latin typeface="Arial" panose="020B0604020202020204" pitchFamily="34" charset="0"/>
                <a:ea typeface="Times New Roman"/>
                <a:cs typeface="Arial" panose="020B0604020202020204" pitchFamily="34" charset="0"/>
                <a:sym typeface="Times New Roman"/>
              </a:rPr>
              <a:t>“Team Room”</a:t>
            </a:r>
            <a:endParaRPr lang="en-US" sz="3200" dirty="0">
              <a:solidFill>
                <a:srgbClr val="2D3956"/>
              </a:solidFill>
              <a:latin typeface="Arial" panose="020B0604020202020204" pitchFamily="34" charset="0"/>
              <a:ea typeface="Times New Roman"/>
              <a:cs typeface="Arial" panose="020B0604020202020204" pitchFamily="34" charset="0"/>
              <a:sym typeface="Times New Roman"/>
            </a:endParaRPr>
          </a:p>
          <a:p>
            <a:pPr marR="0" lvl="0" algn="ctr" rtl="0">
              <a:spcBef>
                <a:spcPts val="0"/>
              </a:spcBef>
              <a:spcAft>
                <a:spcPts val="0"/>
              </a:spcAft>
            </a:pPr>
            <a:endParaRPr lang="en-US" sz="3200" dirty="0">
              <a:solidFill>
                <a:srgbClr val="2D3956"/>
              </a:solidFill>
              <a:latin typeface="Arial" panose="020B0604020202020204" pitchFamily="34" charset="0"/>
              <a:ea typeface="Times New Roman"/>
              <a:cs typeface="Arial" panose="020B0604020202020204" pitchFamily="34" charset="0"/>
              <a:sym typeface="Times New Roman"/>
            </a:endParaRPr>
          </a:p>
          <a:p>
            <a:pPr marR="0" lvl="0" algn="ctr" rtl="0">
              <a:spcBef>
                <a:spcPts val="0"/>
              </a:spcBef>
              <a:spcAft>
                <a:spcPts val="0"/>
              </a:spcAft>
            </a:pPr>
            <a:r>
              <a:rPr lang="en-US" sz="2000" dirty="0">
                <a:solidFill>
                  <a:srgbClr val="2D3956"/>
                </a:solidFill>
                <a:latin typeface="Calibri" panose="020F0502020204030204" pitchFamily="34" charset="0"/>
                <a:ea typeface="Times New Roman"/>
                <a:cs typeface="Calibri" panose="020F0502020204030204" pitchFamily="34" charset="0"/>
                <a:sym typeface="Times New Roman"/>
              </a:rPr>
              <a:t>Ideally the whole team, including the product owner or domain expert, has the use of a dedicated space for the duration of the project, set apart from other groups’ activities.</a:t>
            </a:r>
          </a:p>
          <a:p>
            <a:pPr marR="0" lvl="0" algn="ctr" rtl="0">
              <a:spcBef>
                <a:spcPts val="0"/>
              </a:spcBef>
              <a:spcAft>
                <a:spcPts val="0"/>
              </a:spcAft>
            </a:pPr>
            <a:endParaRPr lang="en-US" sz="2000" dirty="0">
              <a:solidFill>
                <a:srgbClr val="2D3956"/>
              </a:solidFill>
              <a:latin typeface="Calibri" panose="020F0502020204030204" pitchFamily="34" charset="0"/>
              <a:ea typeface="Times New Roman"/>
              <a:cs typeface="Calibri" panose="020F0502020204030204" pitchFamily="34" charset="0"/>
              <a:sym typeface="Times New Roman"/>
            </a:endParaRPr>
          </a:p>
          <a:p>
            <a:pPr marR="0" lvl="0" algn="ctr" rtl="0">
              <a:spcBef>
                <a:spcPts val="0"/>
              </a:spcBef>
              <a:spcAft>
                <a:spcPts val="0"/>
              </a:spcAft>
            </a:pPr>
            <a:endParaRPr lang="en-US" sz="2000" dirty="0">
              <a:solidFill>
                <a:srgbClr val="2D3956"/>
              </a:solidFill>
              <a:latin typeface="Calibri" panose="020F0502020204030204" pitchFamily="34" charset="0"/>
              <a:ea typeface="Times New Roman"/>
              <a:cs typeface="Calibri" panose="020F0502020204030204" pitchFamily="34" charset="0"/>
              <a:sym typeface="Times New Roman"/>
            </a:endParaRPr>
          </a:p>
          <a:p>
            <a:pPr marR="0" lvl="0" algn="ctr" rtl="0">
              <a:spcBef>
                <a:spcPts val="0"/>
              </a:spcBef>
              <a:spcAft>
                <a:spcPts val="0"/>
              </a:spcAft>
            </a:pPr>
            <a:r>
              <a:rPr lang="en-US" sz="2000" dirty="0">
                <a:solidFill>
                  <a:srgbClr val="2D3956"/>
                </a:solidFill>
                <a:latin typeface="Calibri" panose="020F0502020204030204" pitchFamily="34" charset="0"/>
                <a:ea typeface="Times New Roman"/>
                <a:cs typeface="Calibri" panose="020F0502020204030204" pitchFamily="34" charset="0"/>
                <a:sym typeface="Times New Roman"/>
              </a:rPr>
              <a:t>This space is furnished with the various amenities that the team may need: workstations, whiteboards and flipcharts, wall space to display task boards, project plans or other charts, and so on.</a:t>
            </a:r>
          </a:p>
          <a:p>
            <a:pPr marR="0" lvl="0" algn="ctr" rtl="0">
              <a:spcBef>
                <a:spcPts val="0"/>
              </a:spcBef>
              <a:spcAft>
                <a:spcPts val="0"/>
              </a:spcAft>
            </a:pPr>
            <a:endParaRPr lang="en-US" sz="3200" dirty="0">
              <a:solidFill>
                <a:schemeClr val="bg1"/>
              </a:solidFill>
              <a:latin typeface="Arial" panose="020B0604020202020204" pitchFamily="34" charset="0"/>
              <a:ea typeface="Times New Roman"/>
              <a:cs typeface="Arial" panose="020B0604020202020204" pitchFamily="34" charset="0"/>
              <a:sym typeface="Times New Roman"/>
            </a:endParaRPr>
          </a:p>
        </p:txBody>
      </p:sp>
      <p:pic>
        <p:nvPicPr>
          <p:cNvPr id="2" name="Picture 1">
            <a:extLst>
              <a:ext uri="{FF2B5EF4-FFF2-40B4-BE49-F238E27FC236}">
                <a16:creationId xmlns:a16="http://schemas.microsoft.com/office/drawing/2014/main" id="{539BEB7A-E9FE-061F-E9EF-22CBCCC9FC87}"/>
              </a:ext>
            </a:extLst>
          </p:cNvPr>
          <p:cNvPicPr>
            <a:picLocks noChangeAspect="1"/>
          </p:cNvPicPr>
          <p:nvPr/>
        </p:nvPicPr>
        <p:blipFill>
          <a:blip r:embed="rId3"/>
          <a:stretch>
            <a:fillRect/>
          </a:stretch>
        </p:blipFill>
        <p:spPr>
          <a:xfrm>
            <a:off x="0" y="0"/>
            <a:ext cx="6629400" cy="3486892"/>
          </a:xfrm>
          <a:prstGeom prst="rect">
            <a:avLst/>
          </a:prstGeom>
        </p:spPr>
      </p:pic>
      <p:pic>
        <p:nvPicPr>
          <p:cNvPr id="6" name="Picture 5">
            <a:extLst>
              <a:ext uri="{FF2B5EF4-FFF2-40B4-BE49-F238E27FC236}">
                <a16:creationId xmlns:a16="http://schemas.microsoft.com/office/drawing/2014/main" id="{F5D9E3D8-18B2-61FD-E08F-10A5EB6194F6}"/>
              </a:ext>
            </a:extLst>
          </p:cNvPr>
          <p:cNvPicPr>
            <a:picLocks noChangeAspect="1"/>
          </p:cNvPicPr>
          <p:nvPr/>
        </p:nvPicPr>
        <p:blipFill rotWithShape="1">
          <a:blip r:embed="rId4"/>
          <a:srcRect t="15416"/>
          <a:stretch/>
        </p:blipFill>
        <p:spPr>
          <a:xfrm>
            <a:off x="0" y="3486891"/>
            <a:ext cx="6629400" cy="3364459"/>
          </a:xfrm>
          <a:prstGeom prst="rect">
            <a:avLst/>
          </a:prstGeom>
        </p:spPr>
      </p:pic>
    </p:spTree>
    <p:extLst>
      <p:ext uri="{BB962C8B-B14F-4D97-AF65-F5344CB8AC3E}">
        <p14:creationId xmlns:p14="http://schemas.microsoft.com/office/powerpoint/2010/main" val="22371298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199" y="365125"/>
            <a:ext cx="10903857" cy="1325563"/>
          </a:xfrm>
        </p:spPr>
        <p:txBody>
          <a:bodyPr>
            <a:normAutofit/>
          </a:bodyPr>
          <a:lstStyle/>
          <a:p>
            <a:r>
              <a:rPr lang="en-US" sz="3600" dirty="0"/>
              <a:t>Geographically distributed teams need Virtual Workspaces</a:t>
            </a:r>
            <a:endParaRPr lang="ar-SA" sz="3600" dirty="0"/>
          </a:p>
        </p:txBody>
      </p:sp>
      <p:graphicFrame>
        <p:nvGraphicFramePr>
          <p:cNvPr id="15" name="Content Placeholder 3">
            <a:extLst>
              <a:ext uri="{FF2B5EF4-FFF2-40B4-BE49-F238E27FC236}">
                <a16:creationId xmlns:a16="http://schemas.microsoft.com/office/drawing/2014/main" id="{8328EF68-88A1-053F-6CC9-022BE1C2EB47}"/>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269877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FDAE1-127A-0168-52B8-CB69338DB7D4}"/>
              </a:ext>
            </a:extLst>
          </p:cNvPr>
          <p:cNvSpPr>
            <a:spLocks noGrp="1"/>
          </p:cNvSpPr>
          <p:nvPr>
            <p:ph type="title"/>
          </p:nvPr>
        </p:nvSpPr>
        <p:spPr>
          <a:xfrm>
            <a:off x="667657" y="365125"/>
            <a:ext cx="11016343" cy="1325563"/>
          </a:xfrm>
        </p:spPr>
        <p:txBody>
          <a:bodyPr>
            <a:normAutofit/>
          </a:bodyPr>
          <a:lstStyle/>
          <a:p>
            <a:r>
              <a:rPr lang="en-US" sz="3600" dirty="0"/>
              <a:t>Geographically distributed teams need Virtual Workspaces</a:t>
            </a:r>
            <a:endParaRPr lang="ar-SA" sz="3600" dirty="0"/>
          </a:p>
        </p:txBody>
      </p:sp>
      <p:sp>
        <p:nvSpPr>
          <p:cNvPr id="3" name="Content Placeholder 2">
            <a:extLst>
              <a:ext uri="{FF2B5EF4-FFF2-40B4-BE49-F238E27FC236}">
                <a16:creationId xmlns:a16="http://schemas.microsoft.com/office/drawing/2014/main" id="{26EF5CAD-4071-F380-3C52-BB592C85C32C}"/>
              </a:ext>
            </a:extLst>
          </p:cNvPr>
          <p:cNvSpPr>
            <a:spLocks noGrp="1"/>
          </p:cNvSpPr>
          <p:nvPr>
            <p:ph idx="1"/>
          </p:nvPr>
        </p:nvSpPr>
        <p:spPr>
          <a:xfrm>
            <a:off x="838200" y="1825625"/>
            <a:ext cx="5852886" cy="4351338"/>
          </a:xfrm>
        </p:spPr>
        <p:txBody>
          <a:bodyPr>
            <a:normAutofit/>
          </a:bodyPr>
          <a:lstStyle/>
          <a:p>
            <a:r>
              <a:rPr lang="en-US" b="1" u="sng" dirty="0">
                <a:solidFill>
                  <a:srgbClr val="FF0000"/>
                </a:solidFill>
              </a:rPr>
              <a:t>Fishbowl Window:</a:t>
            </a:r>
          </a:p>
          <a:p>
            <a:endParaRPr lang="en-US" dirty="0"/>
          </a:p>
          <a:p>
            <a:pPr lvl="1"/>
            <a:r>
              <a:rPr lang="en-US" dirty="0"/>
              <a:t>Set up long-lived video conferencing links between various locations</a:t>
            </a:r>
          </a:p>
          <a:p>
            <a:pPr lvl="1"/>
            <a:r>
              <a:rPr lang="en-US" dirty="0"/>
              <a:t>Start it at the beginning of the day and keep it open all day long.</a:t>
            </a:r>
          </a:p>
          <a:p>
            <a:pPr lvl="1"/>
            <a:r>
              <a:rPr lang="en-US" dirty="0"/>
              <a:t>People can see and engage with each other</a:t>
            </a:r>
          </a:p>
          <a:p>
            <a:pPr lvl="1"/>
            <a:r>
              <a:rPr lang="en-US" dirty="0"/>
              <a:t>Improves communication in remote teams</a:t>
            </a:r>
          </a:p>
          <a:p>
            <a:endParaRPr lang="ar-SA" dirty="0"/>
          </a:p>
        </p:txBody>
      </p:sp>
      <p:pic>
        <p:nvPicPr>
          <p:cNvPr id="4" name="Picture 3">
            <a:extLst>
              <a:ext uri="{FF2B5EF4-FFF2-40B4-BE49-F238E27FC236}">
                <a16:creationId xmlns:a16="http://schemas.microsoft.com/office/drawing/2014/main" id="{915E87BD-E5E8-6467-69A5-52B7EA5C2E59}"/>
              </a:ext>
            </a:extLst>
          </p:cNvPr>
          <p:cNvPicPr>
            <a:picLocks noChangeAspect="1"/>
          </p:cNvPicPr>
          <p:nvPr/>
        </p:nvPicPr>
        <p:blipFill>
          <a:blip r:embed="rId2"/>
          <a:stretch>
            <a:fillRect/>
          </a:stretch>
        </p:blipFill>
        <p:spPr>
          <a:xfrm>
            <a:off x="6691086" y="2258057"/>
            <a:ext cx="5248866" cy="3486473"/>
          </a:xfrm>
          <a:prstGeom prst="rect">
            <a:avLst/>
          </a:prstGeom>
        </p:spPr>
      </p:pic>
    </p:spTree>
    <p:extLst>
      <p:ext uri="{BB962C8B-B14F-4D97-AF65-F5344CB8AC3E}">
        <p14:creationId xmlns:p14="http://schemas.microsoft.com/office/powerpoint/2010/main" val="30523979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FDAE1-127A-0168-52B8-CB69338DB7D4}"/>
              </a:ext>
            </a:extLst>
          </p:cNvPr>
          <p:cNvSpPr>
            <a:spLocks noGrp="1"/>
          </p:cNvSpPr>
          <p:nvPr>
            <p:ph type="title"/>
          </p:nvPr>
        </p:nvSpPr>
        <p:spPr>
          <a:xfrm>
            <a:off x="667657" y="365125"/>
            <a:ext cx="11016343" cy="1325563"/>
          </a:xfrm>
        </p:spPr>
        <p:txBody>
          <a:bodyPr>
            <a:normAutofit/>
          </a:bodyPr>
          <a:lstStyle/>
          <a:p>
            <a:r>
              <a:rPr lang="en-US" sz="3600" dirty="0"/>
              <a:t>Geographically distributed teams need Virtual Workspaces</a:t>
            </a:r>
            <a:endParaRPr lang="ar-SA" sz="3600" dirty="0"/>
          </a:p>
        </p:txBody>
      </p:sp>
      <p:sp>
        <p:nvSpPr>
          <p:cNvPr id="3" name="Content Placeholder 2">
            <a:extLst>
              <a:ext uri="{FF2B5EF4-FFF2-40B4-BE49-F238E27FC236}">
                <a16:creationId xmlns:a16="http://schemas.microsoft.com/office/drawing/2014/main" id="{26EF5CAD-4071-F380-3C52-BB592C85C32C}"/>
              </a:ext>
            </a:extLst>
          </p:cNvPr>
          <p:cNvSpPr>
            <a:spLocks noGrp="1"/>
          </p:cNvSpPr>
          <p:nvPr>
            <p:ph idx="1"/>
          </p:nvPr>
        </p:nvSpPr>
        <p:spPr>
          <a:xfrm>
            <a:off x="838200" y="1825625"/>
            <a:ext cx="5852886" cy="4351338"/>
          </a:xfrm>
        </p:spPr>
        <p:txBody>
          <a:bodyPr>
            <a:normAutofit/>
          </a:bodyPr>
          <a:lstStyle/>
          <a:p>
            <a:r>
              <a:rPr lang="en-US" b="1" u="sng" dirty="0">
                <a:solidFill>
                  <a:srgbClr val="FF0000"/>
                </a:solidFill>
              </a:rPr>
              <a:t>Remote Pairing:</a:t>
            </a:r>
          </a:p>
          <a:p>
            <a:endParaRPr lang="en-US" dirty="0"/>
          </a:p>
          <a:p>
            <a:pPr lvl="1"/>
            <a:r>
              <a:rPr lang="en-US" dirty="0"/>
              <a:t>Derived from XP Methodology</a:t>
            </a:r>
          </a:p>
          <a:p>
            <a:pPr lvl="1"/>
            <a:r>
              <a:rPr lang="en-US" dirty="0"/>
              <a:t>Divide the team into pairs of two</a:t>
            </a:r>
          </a:p>
          <a:p>
            <a:pPr lvl="1"/>
            <a:r>
              <a:rPr lang="en-US" dirty="0"/>
              <a:t>Each pair shares screen, voice, and video all day long</a:t>
            </a:r>
          </a:p>
          <a:p>
            <a:pPr lvl="1"/>
            <a:r>
              <a:rPr lang="en-US" dirty="0"/>
              <a:t>Improves collaboration in the team</a:t>
            </a:r>
          </a:p>
          <a:p>
            <a:endParaRPr lang="ar-SA" dirty="0"/>
          </a:p>
        </p:txBody>
      </p:sp>
      <p:pic>
        <p:nvPicPr>
          <p:cNvPr id="5" name="Picture 4">
            <a:extLst>
              <a:ext uri="{FF2B5EF4-FFF2-40B4-BE49-F238E27FC236}">
                <a16:creationId xmlns:a16="http://schemas.microsoft.com/office/drawing/2014/main" id="{CD06789B-2571-7E0B-4DE3-FE65B8D860F1}"/>
              </a:ext>
            </a:extLst>
          </p:cNvPr>
          <p:cNvPicPr>
            <a:picLocks noChangeAspect="1"/>
          </p:cNvPicPr>
          <p:nvPr/>
        </p:nvPicPr>
        <p:blipFill>
          <a:blip r:embed="rId2"/>
          <a:stretch>
            <a:fillRect/>
          </a:stretch>
        </p:blipFill>
        <p:spPr>
          <a:xfrm>
            <a:off x="6521051" y="2808466"/>
            <a:ext cx="5304839" cy="2772206"/>
          </a:xfrm>
          <a:prstGeom prst="rect">
            <a:avLst/>
          </a:prstGeom>
        </p:spPr>
      </p:pic>
    </p:spTree>
    <p:extLst>
      <p:ext uri="{BB962C8B-B14F-4D97-AF65-F5344CB8AC3E}">
        <p14:creationId xmlns:p14="http://schemas.microsoft.com/office/powerpoint/2010/main" val="42930668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6CE756E-94E5-9590-511F-2B3425FF4E2E}"/>
              </a:ext>
            </a:extLst>
          </p:cNvPr>
          <p:cNvSpPr>
            <a:spLocks noGrp="1"/>
          </p:cNvSpPr>
          <p:nvPr>
            <p:ph type="title"/>
          </p:nvPr>
        </p:nvSpPr>
        <p:spPr/>
        <p:txBody>
          <a:bodyPr/>
          <a:lstStyle/>
          <a:p>
            <a:r>
              <a:rPr lang="en-US" dirty="0"/>
              <a:t>Tips for Agile Team Management</a:t>
            </a:r>
            <a:endParaRPr lang="ar-SA" dirty="0"/>
          </a:p>
        </p:txBody>
      </p:sp>
      <p:sp>
        <p:nvSpPr>
          <p:cNvPr id="2" name="Content Placeholder 1">
            <a:extLst>
              <a:ext uri="{FF2B5EF4-FFF2-40B4-BE49-F238E27FC236}">
                <a16:creationId xmlns:a16="http://schemas.microsoft.com/office/drawing/2014/main" id="{2D5A6F01-EA81-C3DC-E27F-D765AB8FE3CF}"/>
              </a:ext>
            </a:extLst>
          </p:cNvPr>
          <p:cNvSpPr>
            <a:spLocks noGrp="1"/>
          </p:cNvSpPr>
          <p:nvPr>
            <p:ph idx="1"/>
          </p:nvPr>
        </p:nvSpPr>
        <p:spPr/>
        <p:txBody>
          <a:bodyPr/>
          <a:lstStyle/>
          <a:p>
            <a:endParaRPr lang="en-US" dirty="0"/>
          </a:p>
        </p:txBody>
      </p:sp>
      <p:graphicFrame>
        <p:nvGraphicFramePr>
          <p:cNvPr id="5" name="Diagram 4">
            <a:extLst>
              <a:ext uri="{FF2B5EF4-FFF2-40B4-BE49-F238E27FC236}">
                <a16:creationId xmlns:a16="http://schemas.microsoft.com/office/drawing/2014/main" id="{20FC3FC8-4839-A293-701E-FEDD2493BF86}"/>
              </a:ext>
            </a:extLst>
          </p:cNvPr>
          <p:cNvGraphicFramePr/>
          <p:nvPr>
            <p:extLst>
              <p:ext uri="{D42A27DB-BD31-4B8C-83A1-F6EECF244321}">
                <p14:modId xmlns:p14="http://schemas.microsoft.com/office/powerpoint/2010/main" val="1469436028"/>
              </p:ext>
            </p:extLst>
          </p:nvPr>
        </p:nvGraphicFramePr>
        <p:xfrm>
          <a:off x="838200" y="1825625"/>
          <a:ext cx="10223090" cy="488500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32476315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20FC5E8-EF0C-D4E8-ED6B-E082AE352E66}"/>
              </a:ext>
            </a:extLst>
          </p:cNvPr>
          <p:cNvSpPr txBox="1"/>
          <p:nvPr/>
        </p:nvSpPr>
        <p:spPr>
          <a:xfrm>
            <a:off x="888999" y="2391844"/>
            <a:ext cx="10170887" cy="458011"/>
          </a:xfrm>
          <a:prstGeom prst="rect">
            <a:avLst/>
          </a:prstGeom>
          <a:noFill/>
        </p:spPr>
        <p:txBody>
          <a:bodyPr wrap="square" rtlCol="0">
            <a:spAutoFit/>
          </a:bodyPr>
          <a:lstStyle/>
          <a:p>
            <a:pPr>
              <a:lnSpc>
                <a:spcPct val="150000"/>
              </a:lnSpc>
            </a:pPr>
            <a:endParaRPr lang="en-US" dirty="0">
              <a:latin typeface="Times New Roman" panose="02020603050405020304" pitchFamily="18" charset="0"/>
              <a:cs typeface="Times New Roman" panose="02020603050405020304" pitchFamily="18" charset="0"/>
            </a:endParaRPr>
          </a:p>
        </p:txBody>
      </p:sp>
      <p:graphicFrame>
        <p:nvGraphicFramePr>
          <p:cNvPr id="16" name="Content Placeholder 2">
            <a:extLst>
              <a:ext uri="{FF2B5EF4-FFF2-40B4-BE49-F238E27FC236}">
                <a16:creationId xmlns:a16="http://schemas.microsoft.com/office/drawing/2014/main" id="{7D025AAE-DBDC-B96F-DEB5-38967F6E768C}"/>
              </a:ext>
            </a:extLst>
          </p:cNvPr>
          <p:cNvGraphicFramePr>
            <a:graphicFrameLocks/>
          </p:cNvGraphicFramePr>
          <p:nvPr>
            <p:extLst>
              <p:ext uri="{D42A27DB-BD31-4B8C-83A1-F6EECF244321}">
                <p14:modId xmlns:p14="http://schemas.microsoft.com/office/powerpoint/2010/main" val="105410805"/>
              </p:ext>
            </p:extLst>
          </p:nvPr>
        </p:nvGraphicFramePr>
        <p:xfrm>
          <a:off x="2407796" y="1779014"/>
          <a:ext cx="8209404" cy="40599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36731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538386" cy="5101781"/>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Preparation for discussion panel:</a:t>
            </a:r>
          </a:p>
          <a:p>
            <a:pPr marL="285750" lvl="0" indent="-285750">
              <a:buFont typeface="Arial" panose="020B0604020202020204" pitchFamily="34" charset="0"/>
              <a:buChar char="•"/>
            </a:pP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indent="-285750">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Read the article: </a:t>
            </a:r>
            <a:r>
              <a:rPr lang="en-US" sz="2000" dirty="0">
                <a:solidFill>
                  <a:schemeClr val="tx1"/>
                </a:solidFill>
                <a:latin typeface="Times New Roman" panose="02020603050405020304" pitchFamily="18" charset="0"/>
                <a:ea typeface="Calibri"/>
                <a:cs typeface="Times New Roman" panose="02020603050405020304" pitchFamily="18" charset="0"/>
                <a:sym typeface="Calibri"/>
                <a:hlinkClick r:id="rId3"/>
              </a:rPr>
              <a:t>“</a:t>
            </a:r>
            <a:r>
              <a:rPr lang="en-US" sz="2000" i="0" u="none" strike="noStrike" dirty="0">
                <a:solidFill>
                  <a:srgbClr val="222222"/>
                </a:solidFill>
                <a:effectLst/>
                <a:latin typeface="-apple-system"/>
                <a:hlinkClick r:id="rId3"/>
              </a:rPr>
              <a:t>Servant Leadership: How Does Leadership Work in an Agile Context?”</a:t>
            </a:r>
            <a:endParaRPr lang="en-US" sz="2000" i="0" u="none" strike="noStrike" dirty="0">
              <a:solidFill>
                <a:srgbClr val="222222"/>
              </a:solidFill>
              <a:effectLst/>
              <a:latin typeface="-apple-system"/>
            </a:endParaRPr>
          </a:p>
          <a:p>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Watch the VIDEO: </a:t>
            </a:r>
          </a:p>
          <a:p>
            <a:pPr lvl="0"/>
            <a:r>
              <a:rPr lang="en-US" sz="2000" dirty="0">
                <a:latin typeface="Times New Roman" panose="02020603050405020304" pitchFamily="18" charset="0"/>
                <a:ea typeface="Calibri"/>
                <a:cs typeface="Times New Roman" panose="02020603050405020304" pitchFamily="18" charset="0"/>
                <a:sym typeface="Calibri"/>
                <a:hlinkClick r:id="rId4"/>
              </a:rPr>
              <a:t>“What is Servant Leadership”</a:t>
            </a:r>
            <a:endParaRPr lang="en-US" sz="2000" dirty="0">
              <a:latin typeface="Times New Roman" panose="02020603050405020304" pitchFamily="18" charset="0"/>
              <a:ea typeface="Calibri"/>
              <a:cs typeface="Times New Roman" panose="02020603050405020304" pitchFamily="18" charset="0"/>
              <a:sym typeface="Calibri"/>
            </a:endParaRPr>
          </a:p>
          <a:p>
            <a:pPr lvl="0"/>
            <a:endParaRPr lang="en-US" sz="2000" dirty="0">
              <a:latin typeface="Times New Roman" panose="02020603050405020304" pitchFamily="18" charset="0"/>
              <a:ea typeface="Calibri"/>
              <a:cs typeface="Times New Roman" panose="02020603050405020304" pitchFamily="18" charset="0"/>
              <a:sym typeface="Calibri"/>
            </a:endParaRPr>
          </a:p>
          <a:p>
            <a:pPr marL="342900" lvl="0" indent="-342900">
              <a:buFont typeface="Arial" panose="020B0604020202020204" pitchFamily="34" charset="0"/>
              <a:buChar char="•"/>
            </a:pPr>
            <a:r>
              <a:rPr lang="en-US" sz="2000" dirty="0">
                <a:latin typeface="Times New Roman" panose="02020603050405020304" pitchFamily="18" charset="0"/>
                <a:ea typeface="Calibri"/>
                <a:cs typeface="Times New Roman" panose="02020603050405020304" pitchFamily="18" charset="0"/>
                <a:sym typeface="Calibri"/>
              </a:rPr>
              <a:t>Question:  Have you every applied Servant Leadership? What makes it standout from other Leadership Styles?</a:t>
            </a: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lvl="0"/>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Discussion Panel</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10967275"/>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3809120"/>
          </a:xfrm>
          <a:prstGeom prst="rect">
            <a:avLst/>
          </a:prstGeom>
        </p:spPr>
        <p:txBody>
          <a:bodyPr wrap="square">
            <a:spAutoFit/>
          </a:bodyPr>
          <a:lstStyle/>
          <a:p>
            <a:pPr lvl="0"/>
            <a:r>
              <a:rPr lang="en-US" sz="2800" b="1" dirty="0">
                <a:solidFill>
                  <a:schemeClr val="tx1"/>
                </a:solidFill>
                <a:latin typeface="Times New Roman" panose="02020603050405020304" pitchFamily="18" charset="0"/>
                <a:ea typeface="Calibri"/>
                <a:cs typeface="Times New Roman" panose="02020603050405020304" pitchFamily="18" charset="0"/>
                <a:sym typeface="Calibri"/>
              </a:rPr>
              <a:t>Before next lecture:</a:t>
            </a:r>
          </a:p>
          <a:p>
            <a:pPr marL="285750" lvl="0" indent="-285750">
              <a:buFont typeface="Arial" panose="020B0604020202020204" pitchFamily="34" charset="0"/>
              <a:buChar char="•"/>
            </a:pPr>
            <a:endParaRPr lang="en-US" sz="28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Key Challenges and Trends in Agile Project Management</a:t>
            </a: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Read the Article</a:t>
            </a:r>
          </a:p>
          <a:p>
            <a:pPr lvl="0"/>
            <a:r>
              <a:rPr lang="en-US" sz="2400" i="1" u="sng" dirty="0">
                <a:solidFill>
                  <a:srgbClr val="0070C0"/>
                </a:solidFill>
                <a:hlinkClick r:id="rId3"/>
              </a:rPr>
              <a:t>“Top Agile Trends 2024: Stay ahead with these latest Agile trends”</a:t>
            </a:r>
            <a:endParaRPr lang="en-US" sz="2400" i="1" u="sng" dirty="0">
              <a:solidFill>
                <a:srgbClr val="0070C0"/>
              </a:solidFill>
            </a:endParaRPr>
          </a:p>
          <a:p>
            <a:pPr lvl="0"/>
            <a:endParaRPr lang="en-US" sz="2400" i="1" u="sng" dirty="0">
              <a:solidFill>
                <a:srgbClr val="0070C0"/>
              </a:solidFill>
              <a:latin typeface="Times New Roman" panose="02020603050405020304" pitchFamily="18" charset="0"/>
              <a:ea typeface="Calibri"/>
              <a:cs typeface="Times New Roman" panose="02020603050405020304" pitchFamily="18" charset="0"/>
              <a:sym typeface="Calibri"/>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Next Lecture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94292239"/>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8"/>
</p:tagLst>
</file>

<file path=ppt/tags/tag2.xml><?xml version="1.0" encoding="utf-8"?>
<p:tagLst xmlns:a="http://schemas.openxmlformats.org/drawingml/2006/main" xmlns:r="http://schemas.openxmlformats.org/officeDocument/2006/relationships" xmlns:p="http://schemas.openxmlformats.org/presentationml/2006/main">
  <p:tag name="TIMING" val="|1.8"/>
</p:tagLst>
</file>

<file path=ppt/tags/tag3.xml><?xml version="1.0" encoding="utf-8"?>
<p:tagLst xmlns:a="http://schemas.openxmlformats.org/drawingml/2006/main" xmlns:r="http://schemas.openxmlformats.org/officeDocument/2006/relationships" xmlns:p="http://schemas.openxmlformats.org/presentationml/2006/main">
  <p:tag name="TIMING" val="|44.8"/>
</p:tagLst>
</file>

<file path=ppt/tags/tag4.xml><?xml version="1.0" encoding="utf-8"?>
<p:tagLst xmlns:a="http://schemas.openxmlformats.org/drawingml/2006/main" xmlns:r="http://schemas.openxmlformats.org/officeDocument/2006/relationships" xmlns:p="http://schemas.openxmlformats.org/presentationml/2006/main">
  <p:tag name="TIMING" val="|44.8"/>
</p:tagLst>
</file>

<file path=ppt/tags/tag5.xml><?xml version="1.0" encoding="utf-8"?>
<p:tagLst xmlns:a="http://schemas.openxmlformats.org/drawingml/2006/main" xmlns:r="http://schemas.openxmlformats.org/officeDocument/2006/relationships" xmlns:p="http://schemas.openxmlformats.org/presentationml/2006/main">
  <p:tag name="TIMING" val="|44.8"/>
</p:tagLst>
</file>

<file path=ppt/tags/tag6.xml><?xml version="1.0" encoding="utf-8"?>
<p:tagLst xmlns:a="http://schemas.openxmlformats.org/drawingml/2006/main" xmlns:r="http://schemas.openxmlformats.org/officeDocument/2006/relationships" xmlns:p="http://schemas.openxmlformats.org/presentationml/2006/main">
  <p:tag name="TIMING" val="|44.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7787f28fb4c3117e49f6b932a962809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a410cfa13a209e8359b6d52e5061e1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6423032-E4D7-4A0C-A42D-0E8024753FE2}">
  <ds:schemaRefs>
    <ds:schemaRef ds:uri="http://schemas.microsoft.com/sharepoint/v3/contenttype/forms"/>
  </ds:schemaRefs>
</ds:datastoreItem>
</file>

<file path=customXml/itemProps2.xml><?xml version="1.0" encoding="utf-8"?>
<ds:datastoreItem xmlns:ds="http://schemas.openxmlformats.org/officeDocument/2006/customXml" ds:itemID="{55E88B2F-597D-41AF-AFA2-2221C582C502}"/>
</file>

<file path=customXml/itemProps3.xml><?xml version="1.0" encoding="utf-8"?>
<ds:datastoreItem xmlns:ds="http://schemas.openxmlformats.org/officeDocument/2006/customXml" ds:itemID="{96C5D5E3-FCD8-437A-9530-91EDF60E107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21267</TotalTime>
  <Words>2245</Words>
  <Application>Microsoft Office PowerPoint</Application>
  <PresentationFormat>شاشة عريضة</PresentationFormat>
  <Paragraphs>303</Paragraphs>
  <Slides>36</Slides>
  <Notes>12</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36</vt:i4>
      </vt:variant>
    </vt:vector>
  </HeadingPairs>
  <TitlesOfParts>
    <vt:vector size="44" baseType="lpstr">
      <vt:lpstr>-apple-system</vt:lpstr>
      <vt:lpstr>Arial</vt:lpstr>
      <vt:lpstr>Calibri</vt:lpstr>
      <vt:lpstr>Calibri Light</vt:lpstr>
      <vt:lpstr>Century Gothic</vt:lpstr>
      <vt:lpstr>Roboto Light</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Role of the Project Manager in an Agile Environment</vt:lpstr>
      <vt:lpstr>There are many names for project manager in Agile projects</vt:lpstr>
      <vt:lpstr>The Traditional Project Manager</vt:lpstr>
      <vt:lpstr>Role of the Project Manager in an Agile Environment</vt:lpstr>
      <vt:lpstr>عرض تقديمي في PowerPoint</vt:lpstr>
      <vt:lpstr>عرض تقديمي في PowerPoint</vt:lpstr>
      <vt:lpstr>عرض تقديمي في PowerPoint</vt:lpstr>
      <vt:lpstr>As a Project Manager, Start with an Agile Mindset</vt:lpstr>
      <vt:lpstr>Charter the Project and the Team</vt:lpstr>
      <vt:lpstr>عرض تقديمي في PowerPoint</vt:lpstr>
      <vt:lpstr>عرض تقديمي في PowerPoint</vt:lpstr>
      <vt:lpstr>Servant Leader Characteristics</vt:lpstr>
      <vt:lpstr>Benefits of Servant Leadership</vt:lpstr>
      <vt:lpstr>Servant Leader Responsibilities</vt:lpstr>
      <vt:lpstr>Servant Leadership Characteristics that help being Agile and facilitate Team’s success:</vt:lpstr>
      <vt:lpstr>Servant Leader activities examples:</vt:lpstr>
      <vt:lpstr>The 3Ps for the Agile Project Manager</vt:lpstr>
      <vt:lpstr>عرض تقديمي في PowerPoint</vt:lpstr>
      <vt:lpstr>Main Roles in an Agile Team</vt:lpstr>
      <vt:lpstr>Attributes of Successful Agile Teams (1/2)</vt:lpstr>
      <vt:lpstr>Attributes of Successful Agile Teams (2/2)</vt:lpstr>
      <vt:lpstr>I-Shaped and T-Shaped Teams</vt:lpstr>
      <vt:lpstr>عرض تقديمي في PowerPoint</vt:lpstr>
      <vt:lpstr>Geographically distributed teams need Virtual Workspaces</vt:lpstr>
      <vt:lpstr>Geographically distributed teams need Virtual Workspaces</vt:lpstr>
      <vt:lpstr>Geographically distributed teams need Virtual Workspaces</vt:lpstr>
      <vt:lpstr>Tips for Agile Team Management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20</cp:revision>
  <dcterms:created xsi:type="dcterms:W3CDTF">2023-04-29T09:08:23Z</dcterms:created>
  <dcterms:modified xsi:type="dcterms:W3CDTF">2024-05-31T11:14:01Z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