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9" r:id="rId3"/>
  </p:sldMasterIdLst>
  <p:notesMasterIdLst>
    <p:notesMasterId r:id="rId51"/>
  </p:notesMasterIdLst>
  <p:sldIdLst>
    <p:sldId id="572" r:id="rId4"/>
    <p:sldId id="573" r:id="rId5"/>
    <p:sldId id="631" r:id="rId6"/>
    <p:sldId id="675" r:id="rId7"/>
    <p:sldId id="689" r:id="rId8"/>
    <p:sldId id="779" r:id="rId9"/>
    <p:sldId id="780" r:id="rId10"/>
    <p:sldId id="781" r:id="rId11"/>
    <p:sldId id="729" r:id="rId12"/>
    <p:sldId id="731" r:id="rId13"/>
    <p:sldId id="732" r:id="rId14"/>
    <p:sldId id="782" r:id="rId15"/>
    <p:sldId id="783" r:id="rId16"/>
    <p:sldId id="734" r:id="rId17"/>
    <p:sldId id="784" r:id="rId18"/>
    <p:sldId id="735" r:id="rId19"/>
    <p:sldId id="785" r:id="rId20"/>
    <p:sldId id="737" r:id="rId21"/>
    <p:sldId id="786" r:id="rId22"/>
    <p:sldId id="738" r:id="rId23"/>
    <p:sldId id="739" r:id="rId24"/>
    <p:sldId id="741" r:id="rId25"/>
    <p:sldId id="742" r:id="rId26"/>
    <p:sldId id="743" r:id="rId27"/>
    <p:sldId id="765" r:id="rId28"/>
    <p:sldId id="744" r:id="rId29"/>
    <p:sldId id="788" r:id="rId30"/>
    <p:sldId id="746" r:id="rId31"/>
    <p:sldId id="767" r:id="rId32"/>
    <p:sldId id="789" r:id="rId33"/>
    <p:sldId id="787" r:id="rId34"/>
    <p:sldId id="790" r:id="rId35"/>
    <p:sldId id="791" r:id="rId36"/>
    <p:sldId id="770" r:id="rId37"/>
    <p:sldId id="771" r:id="rId38"/>
    <p:sldId id="772" r:id="rId39"/>
    <p:sldId id="773" r:id="rId40"/>
    <p:sldId id="774" r:id="rId41"/>
    <p:sldId id="792" r:id="rId42"/>
    <p:sldId id="777" r:id="rId43"/>
    <p:sldId id="793" r:id="rId44"/>
    <p:sldId id="794" r:id="rId45"/>
    <p:sldId id="778" r:id="rId46"/>
    <p:sldId id="795" r:id="rId47"/>
    <p:sldId id="796" r:id="rId48"/>
    <p:sldId id="712" r:id="rId49"/>
    <p:sldId id="57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A9E7"/>
    <a:srgbClr val="00B0F0"/>
    <a:srgbClr val="0310BD"/>
    <a:srgbClr val="ED7D31"/>
    <a:srgbClr val="FF9518"/>
    <a:srgbClr val="CE7408"/>
    <a:srgbClr val="FD95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79374" autoAdjust="0"/>
  </p:normalViewPr>
  <p:slideViewPr>
    <p:cSldViewPr snapToGrid="0">
      <p:cViewPr>
        <p:scale>
          <a:sx n="66" d="100"/>
          <a:sy n="66" d="100"/>
        </p:scale>
        <p:origin x="52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07F19-1F50-4B42-A7A0-278DF9D25BB1}" type="doc">
      <dgm:prSet loTypeId="urn:microsoft.com/office/officeart/2005/8/layout/default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CD3DE9F8-6D17-4F05-A4EB-AB4BED40B297}">
      <dgm:prSet custT="1"/>
      <dgm:spPr/>
      <dgm:t>
        <a:bodyPr/>
        <a:lstStyle/>
        <a:p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Password Selection Criteria</a:t>
          </a:r>
        </a:p>
      </dgm:t>
    </dgm:pt>
    <dgm:pt modelId="{C9CA36F1-6698-4BEC-AA26-11C161558402}" type="parTrans" cxnId="{387738A6-1A70-4670-A00A-4BD54F955C99}">
      <dgm:prSet/>
      <dgm:spPr/>
      <dgm:t>
        <a:bodyPr/>
        <a:lstStyle/>
        <a:p>
          <a:endParaRPr lang="en-US"/>
        </a:p>
      </dgm:t>
    </dgm:pt>
    <dgm:pt modelId="{EC91A25A-4A8B-41BA-9153-BEC366F48BB7}" type="sibTrans" cxnId="{387738A6-1A70-4670-A00A-4BD54F955C99}">
      <dgm:prSet/>
      <dgm:spPr/>
      <dgm:t>
        <a:bodyPr/>
        <a:lstStyle/>
        <a:p>
          <a:endParaRPr lang="en-US"/>
        </a:p>
      </dgm:t>
    </dgm:pt>
    <dgm:pt modelId="{44CE27D9-26EA-401B-9C8C-5632A0F335D3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One-Time Passwords</a:t>
          </a:r>
        </a:p>
      </dgm:t>
    </dgm:pt>
    <dgm:pt modelId="{C20428E1-0BC5-4CD3-B9B7-2D2AFEB81605}" type="parTrans" cxnId="{AE6B0577-9D13-4685-A221-751F31A0DD15}">
      <dgm:prSet/>
      <dgm:spPr/>
      <dgm:t>
        <a:bodyPr/>
        <a:lstStyle/>
        <a:p>
          <a:endParaRPr lang="en-US"/>
        </a:p>
      </dgm:t>
    </dgm:pt>
    <dgm:pt modelId="{D8682215-00BF-4001-85F6-42A0BAE906B1}" type="sibTrans" cxnId="{AE6B0577-9D13-4685-A221-751F31A0DD15}">
      <dgm:prSet/>
      <dgm:spPr/>
      <dgm:t>
        <a:bodyPr/>
        <a:lstStyle/>
        <a:p>
          <a:endParaRPr lang="en-US"/>
        </a:p>
      </dgm:t>
    </dgm:pt>
    <dgm:pt modelId="{0B95DC17-9B63-48A8-98F6-16D47A51221E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Challenge-response Authentication</a:t>
          </a:r>
        </a:p>
      </dgm:t>
    </dgm:pt>
    <dgm:pt modelId="{340423AA-0907-4204-9207-1974DEF67B1A}" type="parTrans" cxnId="{F2EB389F-6C46-4E6B-8E1A-61CDD2BA173E}">
      <dgm:prSet/>
      <dgm:spPr/>
      <dgm:t>
        <a:bodyPr/>
        <a:lstStyle/>
        <a:p>
          <a:endParaRPr lang="en-US"/>
        </a:p>
      </dgm:t>
    </dgm:pt>
    <dgm:pt modelId="{9C0831EE-7BFE-4A8F-878A-4273DB0C71EA}" type="sibTrans" cxnId="{F2EB389F-6C46-4E6B-8E1A-61CDD2BA173E}">
      <dgm:prSet/>
      <dgm:spPr/>
      <dgm:t>
        <a:bodyPr/>
        <a:lstStyle/>
        <a:p>
          <a:endParaRPr lang="en-US"/>
        </a:p>
      </dgm:t>
    </dgm:pt>
    <dgm:pt modelId="{7281A13B-7CE9-4BB5-8E2A-ECEAD5E757D0}">
      <dgm:prSet custT="1"/>
      <dgm:spPr/>
      <dgm:t>
        <a:bodyPr/>
        <a:lstStyle/>
        <a:p>
          <a:r>
            <a:rPr lang="en-US" sz="2000" b="1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Attacks on Passwords</a:t>
          </a:r>
        </a:p>
      </dgm:t>
    </dgm:pt>
    <dgm:pt modelId="{5BA89598-8FAB-4A1D-80B0-D070F0BCDCCD}" type="parTrans" cxnId="{B2796552-A251-4E03-8DFC-391FA3440351}">
      <dgm:prSet/>
      <dgm:spPr/>
      <dgm:t>
        <a:bodyPr/>
        <a:lstStyle/>
        <a:p>
          <a:endParaRPr lang="en-US"/>
        </a:p>
      </dgm:t>
    </dgm:pt>
    <dgm:pt modelId="{57DD08F6-3180-4B87-A11A-78B3BDFA8B67}" type="sibTrans" cxnId="{B2796552-A251-4E03-8DFC-391FA3440351}">
      <dgm:prSet/>
      <dgm:spPr/>
      <dgm:t>
        <a:bodyPr/>
        <a:lstStyle/>
        <a:p>
          <a:endParaRPr lang="en-US"/>
        </a:p>
      </dgm:t>
    </dgm:pt>
    <dgm:pt modelId="{40FE0EB9-B287-43F6-ABB4-527CB1B94B4A}" type="pres">
      <dgm:prSet presAssocID="{D0F07F19-1F50-4B42-A7A0-278DF9D25BB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D1AEAC6-525A-44A9-8147-5DFEBD2A1F2D}" type="pres">
      <dgm:prSet presAssocID="{CD3DE9F8-6D17-4F05-A4EB-AB4BED40B297}" presName="node" presStyleLbl="node1" presStyleIdx="0" presStyleCnt="4" custScaleX="63460" custScaleY="38914" custLinFactNeighborX="-386" custLinFactNeighborY="-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E95CE-B343-40F4-8C35-3185EB5C414E}" type="pres">
      <dgm:prSet presAssocID="{EC91A25A-4A8B-41BA-9153-BEC366F48BB7}" presName="sibTrans" presStyleCnt="0"/>
      <dgm:spPr/>
      <dgm:t>
        <a:bodyPr/>
        <a:lstStyle/>
        <a:p>
          <a:endParaRPr lang="en-US"/>
        </a:p>
      </dgm:t>
    </dgm:pt>
    <dgm:pt modelId="{A225E621-A183-4BDC-A13D-E985F1D2904A}" type="pres">
      <dgm:prSet presAssocID="{44CE27D9-26EA-401B-9C8C-5632A0F335D3}" presName="node" presStyleLbl="node1" presStyleIdx="1" presStyleCnt="4" custScaleX="69663" custScaleY="38292" custLinFactNeighborX="-16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543D6-7D9A-4660-A106-C147D939DE78}" type="pres">
      <dgm:prSet presAssocID="{D8682215-00BF-4001-85F6-42A0BAE906B1}" presName="sibTrans" presStyleCnt="0"/>
      <dgm:spPr/>
      <dgm:t>
        <a:bodyPr/>
        <a:lstStyle/>
        <a:p>
          <a:endParaRPr lang="en-US"/>
        </a:p>
      </dgm:t>
    </dgm:pt>
    <dgm:pt modelId="{6079C722-0F89-4CB5-9ABC-93EBF4F7091D}" type="pres">
      <dgm:prSet presAssocID="{0B95DC17-9B63-48A8-98F6-16D47A51221E}" presName="node" presStyleLbl="node1" presStyleIdx="2" presStyleCnt="4" custScaleX="61258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84A258-2B75-495C-8A65-878819F0844E}" type="pres">
      <dgm:prSet presAssocID="{9C0831EE-7BFE-4A8F-878A-4273DB0C71EA}" presName="sibTrans" presStyleCnt="0"/>
      <dgm:spPr/>
      <dgm:t>
        <a:bodyPr/>
        <a:lstStyle/>
        <a:p>
          <a:endParaRPr lang="en-US"/>
        </a:p>
      </dgm:t>
    </dgm:pt>
    <dgm:pt modelId="{30E2B1F7-B108-4DF4-A791-1C63D5951F27}" type="pres">
      <dgm:prSet presAssocID="{7281A13B-7CE9-4BB5-8E2A-ECEAD5E757D0}" presName="node" presStyleLbl="node1" presStyleIdx="3" presStyleCnt="4" custScaleX="69355" custScaleY="404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796552-A251-4E03-8DFC-391FA3440351}" srcId="{D0F07F19-1F50-4B42-A7A0-278DF9D25BB1}" destId="{7281A13B-7CE9-4BB5-8E2A-ECEAD5E757D0}" srcOrd="3" destOrd="0" parTransId="{5BA89598-8FAB-4A1D-80B0-D070F0BCDCCD}" sibTransId="{57DD08F6-3180-4B87-A11A-78B3BDFA8B67}"/>
    <dgm:cxn modelId="{D4235E92-7B87-4583-9557-8139C1F56CE0}" type="presOf" srcId="{D0F07F19-1F50-4B42-A7A0-278DF9D25BB1}" destId="{40FE0EB9-B287-43F6-ABB4-527CB1B94B4A}" srcOrd="0" destOrd="0" presId="urn:microsoft.com/office/officeart/2005/8/layout/default"/>
    <dgm:cxn modelId="{F2EB389F-6C46-4E6B-8E1A-61CDD2BA173E}" srcId="{D0F07F19-1F50-4B42-A7A0-278DF9D25BB1}" destId="{0B95DC17-9B63-48A8-98F6-16D47A51221E}" srcOrd="2" destOrd="0" parTransId="{340423AA-0907-4204-9207-1974DEF67B1A}" sibTransId="{9C0831EE-7BFE-4A8F-878A-4273DB0C71EA}"/>
    <dgm:cxn modelId="{4415586D-7090-4CDE-9952-A5F01C0EED82}" type="presOf" srcId="{CD3DE9F8-6D17-4F05-A4EB-AB4BED40B297}" destId="{7D1AEAC6-525A-44A9-8147-5DFEBD2A1F2D}" srcOrd="0" destOrd="0" presId="urn:microsoft.com/office/officeart/2005/8/layout/default"/>
    <dgm:cxn modelId="{FA2AFC0D-00C5-498F-853B-485D97A3D53B}" type="presOf" srcId="{44CE27D9-26EA-401B-9C8C-5632A0F335D3}" destId="{A225E621-A183-4BDC-A13D-E985F1D2904A}" srcOrd="0" destOrd="0" presId="urn:microsoft.com/office/officeart/2005/8/layout/default"/>
    <dgm:cxn modelId="{218B92A5-4C4C-4D89-ADC9-F53FC783A336}" type="presOf" srcId="{0B95DC17-9B63-48A8-98F6-16D47A51221E}" destId="{6079C722-0F89-4CB5-9ABC-93EBF4F7091D}" srcOrd="0" destOrd="0" presId="urn:microsoft.com/office/officeart/2005/8/layout/default"/>
    <dgm:cxn modelId="{387738A6-1A70-4670-A00A-4BD54F955C99}" srcId="{D0F07F19-1F50-4B42-A7A0-278DF9D25BB1}" destId="{CD3DE9F8-6D17-4F05-A4EB-AB4BED40B297}" srcOrd="0" destOrd="0" parTransId="{C9CA36F1-6698-4BEC-AA26-11C161558402}" sibTransId="{EC91A25A-4A8B-41BA-9153-BEC366F48BB7}"/>
    <dgm:cxn modelId="{9FEB0FC0-8A98-4A6C-AE76-678597C7690F}" type="presOf" srcId="{7281A13B-7CE9-4BB5-8E2A-ECEAD5E757D0}" destId="{30E2B1F7-B108-4DF4-A791-1C63D5951F27}" srcOrd="0" destOrd="0" presId="urn:microsoft.com/office/officeart/2005/8/layout/default"/>
    <dgm:cxn modelId="{AE6B0577-9D13-4685-A221-751F31A0DD15}" srcId="{D0F07F19-1F50-4B42-A7A0-278DF9D25BB1}" destId="{44CE27D9-26EA-401B-9C8C-5632A0F335D3}" srcOrd="1" destOrd="0" parTransId="{C20428E1-0BC5-4CD3-B9B7-2D2AFEB81605}" sibTransId="{D8682215-00BF-4001-85F6-42A0BAE906B1}"/>
    <dgm:cxn modelId="{4339E252-A238-480D-95AA-370EE10CC36E}" type="presParOf" srcId="{40FE0EB9-B287-43F6-ABB4-527CB1B94B4A}" destId="{7D1AEAC6-525A-44A9-8147-5DFEBD2A1F2D}" srcOrd="0" destOrd="0" presId="urn:microsoft.com/office/officeart/2005/8/layout/default"/>
    <dgm:cxn modelId="{7E6D33A8-5DC4-4B56-9C4D-B76BF536A4AC}" type="presParOf" srcId="{40FE0EB9-B287-43F6-ABB4-527CB1B94B4A}" destId="{E37E95CE-B343-40F4-8C35-3185EB5C414E}" srcOrd="1" destOrd="0" presId="urn:microsoft.com/office/officeart/2005/8/layout/default"/>
    <dgm:cxn modelId="{89DD9CED-4E88-4BA1-853B-6117EC3CF2A9}" type="presParOf" srcId="{40FE0EB9-B287-43F6-ABB4-527CB1B94B4A}" destId="{A225E621-A183-4BDC-A13D-E985F1D2904A}" srcOrd="2" destOrd="0" presId="urn:microsoft.com/office/officeart/2005/8/layout/default"/>
    <dgm:cxn modelId="{84FBCBE6-BB5F-471C-BE2B-9EAF82BAAA6C}" type="presParOf" srcId="{40FE0EB9-B287-43F6-ABB4-527CB1B94B4A}" destId="{BB8543D6-7D9A-4660-A106-C147D939DE78}" srcOrd="3" destOrd="0" presId="urn:microsoft.com/office/officeart/2005/8/layout/default"/>
    <dgm:cxn modelId="{FFBC9D1E-7427-45C6-851C-AECFC9D84FBA}" type="presParOf" srcId="{40FE0EB9-B287-43F6-ABB4-527CB1B94B4A}" destId="{6079C722-0F89-4CB5-9ABC-93EBF4F7091D}" srcOrd="4" destOrd="0" presId="urn:microsoft.com/office/officeart/2005/8/layout/default"/>
    <dgm:cxn modelId="{A279E44B-AD1E-4D2A-81EE-8F1AA8DC7D47}" type="presParOf" srcId="{40FE0EB9-B287-43F6-ABB4-527CB1B94B4A}" destId="{D384A258-2B75-495C-8A65-878819F0844E}" srcOrd="5" destOrd="0" presId="urn:microsoft.com/office/officeart/2005/8/layout/default"/>
    <dgm:cxn modelId="{BF0092F8-4816-4DF0-80CC-92F2F9AD425B}" type="presParOf" srcId="{40FE0EB9-B287-43F6-ABB4-527CB1B94B4A}" destId="{30E2B1F7-B108-4DF4-A791-1C63D5951F27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1AEAC6-525A-44A9-8147-5DFEBD2A1F2D}">
      <dsp:nvSpPr>
        <dsp:cNvPr id="0" name=""/>
        <dsp:cNvSpPr/>
      </dsp:nvSpPr>
      <dsp:spPr>
        <a:xfrm>
          <a:off x="923752" y="0"/>
          <a:ext cx="3308247" cy="121718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Password Selection Criteria</a:t>
          </a:r>
        </a:p>
      </dsp:txBody>
      <dsp:txXfrm>
        <a:off x="923752" y="0"/>
        <a:ext cx="3308247" cy="1217180"/>
      </dsp:txXfrm>
    </dsp:sp>
    <dsp:sp modelId="{A225E621-A183-4BDC-A13D-E985F1D2904A}">
      <dsp:nvSpPr>
        <dsp:cNvPr id="0" name=""/>
        <dsp:cNvSpPr/>
      </dsp:nvSpPr>
      <dsp:spPr>
        <a:xfrm>
          <a:off x="4686897" y="11906"/>
          <a:ext cx="3631617" cy="11977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One-Time Passwords</a:t>
          </a:r>
        </a:p>
      </dsp:txBody>
      <dsp:txXfrm>
        <a:off x="4686897" y="11906"/>
        <a:ext cx="3631617" cy="1197725"/>
      </dsp:txXfrm>
    </dsp:sp>
    <dsp:sp modelId="{6079C722-0F89-4CB5-9ABC-93EBF4F7091D}">
      <dsp:nvSpPr>
        <dsp:cNvPr id="0" name=""/>
        <dsp:cNvSpPr/>
      </dsp:nvSpPr>
      <dsp:spPr>
        <a:xfrm>
          <a:off x="1009299" y="1740671"/>
          <a:ext cx="3193454" cy="126603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Challenge-response Authentication</a:t>
          </a:r>
        </a:p>
      </dsp:txBody>
      <dsp:txXfrm>
        <a:off x="1009299" y="1740671"/>
        <a:ext cx="3193454" cy="1266038"/>
      </dsp:txXfrm>
    </dsp:sp>
    <dsp:sp modelId="{30E2B1F7-B108-4DF4-A791-1C63D5951F27}">
      <dsp:nvSpPr>
        <dsp:cNvPr id="0" name=""/>
        <dsp:cNvSpPr/>
      </dsp:nvSpPr>
      <dsp:spPr>
        <a:xfrm>
          <a:off x="4724066" y="1740671"/>
          <a:ext cx="3615561" cy="12660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dk1"/>
              </a:solidFill>
              <a:latin typeface="Calibri"/>
              <a:cs typeface="Calibri"/>
              <a:sym typeface="Calibri"/>
            </a:rPr>
            <a:t>Attacks on Passwords</a:t>
          </a:r>
        </a:p>
      </dsp:txBody>
      <dsp:txXfrm>
        <a:off x="4724066" y="1740671"/>
        <a:ext cx="3615561" cy="12660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E73E1-EB7D-4820-9085-D5BC238FD9DE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831C-86A9-461F-9561-2B116496A4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16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8356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3288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166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2969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74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18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156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36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03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5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503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246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457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7261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0295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490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882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98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0975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241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2037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4624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8907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7248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9865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5655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122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8557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909067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62526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00095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117093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Ordinary</a:t>
            </a:r>
            <a:r>
              <a:rPr lang="ar-YE" sz="12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 عادي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831C-86A9-461F-9561-2B116496A40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266565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3602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7621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23531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8188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5708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34000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747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49826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83207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21137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6767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428914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361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85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638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13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5464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66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01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1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537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56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4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12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7766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1657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16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241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1200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0713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818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34784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4070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1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84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5094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006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0917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1131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789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3302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382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578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3827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49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946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501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4348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66275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507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121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8639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41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36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2970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74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727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6229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51695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009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95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3/7/2024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50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.jpeg"/><Relationship Id="rId5" Type="http://schemas.openxmlformats.org/officeDocument/2006/relationships/image" Target="NUL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5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8.png"/><Relationship Id="rId5" Type="http://schemas.openxmlformats.org/officeDocument/2006/relationships/image" Target="../media/image11.wmf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8.png"/><Relationship Id="rId5" Type="http://schemas.openxmlformats.org/officeDocument/2006/relationships/image" Target="../media/image11.wmf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12.wmf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w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5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45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Document.docx"/><Relationship Id="rId5" Type="http://schemas.openxmlformats.org/officeDocument/2006/relationships/image" Target="../media/image6.jpe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20.emf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6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NUL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23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Dr.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Hesham</a:t>
            </a:r>
            <a:r>
              <a:rPr lang="en-US" sz="1400" b="1" i="1" dirty="0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Abou</a:t>
            </a:r>
            <a:r>
              <a:rPr lang="en-US" sz="1400" b="1" i="1" dirty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 </a:t>
            </a:r>
            <a:r>
              <a:rPr lang="en-US" sz="1400" b="1" i="1" dirty="0" err="1" smtClean="0">
                <a:solidFill>
                  <a:srgbClr val="00AAEB"/>
                </a:solidFill>
                <a:latin typeface="Alexandria Light" pitchFamily="2" charset="-78"/>
                <a:ea typeface="Tajawal Medium"/>
                <a:cs typeface="Alexandria Light" pitchFamily="2" charset="-78"/>
                <a:sym typeface="Tajawal Medium"/>
              </a:rPr>
              <a:t>Elfetouh</a:t>
            </a:r>
            <a:endParaRPr lang="en-US" sz="1400" b="1" i="1" dirty="0" smtClean="0">
              <a:solidFill>
                <a:srgbClr val="00AAEB"/>
              </a:solidFill>
              <a:latin typeface="Alexandria Light" pitchFamily="2" charset="-78"/>
              <a:ea typeface="Tajawal Medium"/>
              <a:cs typeface="Alexandria Light" pitchFamily="2" charset="-78"/>
              <a:sym typeface="Tajawal Medium"/>
            </a:endParaRPr>
          </a:p>
          <a:p>
            <a:pPr algn="ctr"/>
            <a:r>
              <a:rPr lang="en-US" sz="1200" b="1" i="1" dirty="0" smtClean="0">
                <a:solidFill>
                  <a:srgbClr val="35A8E0"/>
                </a:solidFill>
                <a:ea typeface="Majalla UI"/>
                <a:cs typeface="Majalla UI"/>
              </a:rPr>
              <a:t>Cybersecurity </a:t>
            </a:r>
            <a:r>
              <a:rPr lang="en-US" sz="1200" b="1" i="1" dirty="0">
                <a:solidFill>
                  <a:srgbClr val="35A8E0"/>
                </a:solidFill>
                <a:ea typeface="Majalla UI"/>
                <a:cs typeface="Majalla UI"/>
              </a:rPr>
              <a:t>Department</a:t>
            </a:r>
            <a:endParaRPr lang="ar-YE" sz="1200" b="1" i="1" dirty="0">
              <a:solidFill>
                <a:srgbClr val="35A8E0"/>
              </a:solidFill>
              <a:ea typeface="Majalla UI"/>
              <a:cs typeface="Majalla UI"/>
            </a:endParaRPr>
          </a:p>
          <a:p>
            <a:pPr algn="ctr"/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00B5F8"/>
              </a:solidFill>
              <a:cs typeface="Arial" panose="020B0604020202020204" pitchFamily="34" charset="0"/>
            </a:endParaRPr>
          </a:p>
          <a:p>
            <a:pPr algn="ctr"/>
            <a:r>
              <a:rPr lang="en-US" sz="1400" i="1" dirty="0" err="1" smtClean="0">
                <a:solidFill>
                  <a:srgbClr val="00B5F8"/>
                </a:solidFill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00B5F8"/>
                </a:solidFill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00B5F8"/>
                </a:solidFill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5411194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         Secure Operating Systems </a:t>
            </a:r>
            <a:r>
              <a:rPr lang="en-US" sz="20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</a:t>
            </a:r>
            <a:r>
              <a:rPr lang="en-US" sz="2400" b="1" dirty="0" smtClean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0</a:t>
            </a:r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7</a:t>
            </a:r>
            <a:endParaRPr lang="en-US" sz="3200" b="1" dirty="0" smtClean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Attacks on Passwords</a:t>
            </a:r>
          </a:p>
          <a:p>
            <a:pPr algn="ctr"/>
            <a:r>
              <a:rPr lang="en-US" sz="2000" dirty="0" smtClean="0">
                <a:solidFill>
                  <a:prstClr val="black"/>
                </a:solidFill>
              </a:rPr>
              <a:t/>
            </a:r>
            <a:br>
              <a:rPr lang="en-US" sz="2000" dirty="0" smtClean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51891" y="68393"/>
            <a:ext cx="2617876" cy="122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1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466756" y="1577425"/>
            <a:ext cx="9025406" cy="506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000" b="1" i="1" dirty="0">
                <a:solidFill>
                  <a:srgbClr val="FF0000"/>
                </a:solidFill>
              </a:rPr>
              <a:t>This chapter covers the following topics and </a:t>
            </a:r>
            <a:r>
              <a:rPr lang="en-US" sz="2000" b="1" i="1" dirty="0" smtClean="0">
                <a:solidFill>
                  <a:srgbClr val="FF0000"/>
                </a:solidFill>
              </a:rPr>
              <a:t>concepts: </a:t>
            </a:r>
            <a:r>
              <a:rPr lang="en-US" altLang="en-US" sz="2000" b="1" dirty="0"/>
              <a:t>User </a:t>
            </a:r>
            <a:r>
              <a:rPr lang="en-US" altLang="en-US" sz="2000" b="1" dirty="0" smtClean="0"/>
              <a:t>authentication</a:t>
            </a:r>
            <a:endParaRPr lang="en-US" altLang="en-US" sz="2000" b="1" dirty="0"/>
          </a:p>
        </p:txBody>
      </p:sp>
      <p:graphicFrame>
        <p:nvGraphicFramePr>
          <p:cNvPr id="17" name="Content Placeholder 2" descr="SmartArt object">
            <a:extLst>
              <a:ext uri="{FF2B5EF4-FFF2-40B4-BE49-F238E27FC236}">
                <a16:creationId xmlns:a16="http://schemas.microsoft.com/office/drawing/2014/main" id="{A1342CC9-B5BC-4EE6-A03F-6501ED7CC4C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5154744"/>
              </p:ext>
            </p:extLst>
          </p:nvPr>
        </p:nvGraphicFramePr>
        <p:xfrm>
          <a:off x="1143235" y="2310378"/>
          <a:ext cx="9348928" cy="3008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2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Introduction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073817" y="1558030"/>
            <a:ext cx="9666288" cy="27237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In Previous Lecture you learned:</a:t>
            </a:r>
          </a:p>
          <a:p>
            <a:pPr marL="801688" lvl="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b="1" dirty="0" smtClean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User authentication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 smtClean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Password </a:t>
            </a: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authentication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Access control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Probable Passwords</a:t>
            </a:r>
          </a:p>
          <a:p>
            <a:pPr marL="1260475" lvl="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Alexandria Medium" pitchFamily="2" charset="-78"/>
                <a:ea typeface="Calibri"/>
                <a:cs typeface="Alexandria Medium" pitchFamily="2" charset="-78"/>
                <a:sym typeface="Calibri"/>
              </a:rPr>
              <a:t>Passwords Likely for a User</a:t>
            </a:r>
            <a:endParaRPr lang="en-US" b="1" dirty="0">
              <a:latin typeface="Alexandria Medium" pitchFamily="2" charset="-78"/>
              <a:ea typeface="Calibri"/>
              <a:cs typeface="Alexandria Medium" pitchFamily="2" charset="-78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35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7"/>
            <a:ext cx="643127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CHAPTER </a:t>
            </a:r>
            <a:r>
              <a:rPr lang="en-US" sz="26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7 </a:t>
            </a:r>
            <a:r>
              <a:rPr lang="en-US" sz="26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GOALS</a:t>
            </a:r>
            <a:endParaRPr lang="en-US" sz="2600" dirty="0">
              <a:latin typeface="Alexandria ExtraBold" pitchFamily="2" charset="-78"/>
              <a:ea typeface="Calibri"/>
              <a:cs typeface="Alexandria ExtraBold" pitchFamily="2" charset="-78"/>
              <a:sym typeface="Tajawal Medium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Google Shape;616;p12"/>
          <p:cNvSpPr txBox="1"/>
          <p:nvPr/>
        </p:nvSpPr>
        <p:spPr>
          <a:xfrm>
            <a:off x="1103312" y="1880058"/>
            <a:ext cx="8422850" cy="2631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dirty="0">
                <a:solidFill>
                  <a:srgbClr val="FF0000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When you complete this chapter, you will be able to:</a:t>
            </a:r>
            <a:endParaRPr sz="2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the Password Selection Criteria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One-Time Passwords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Describe the Advantages of salt</a:t>
            </a:r>
          </a:p>
          <a:p>
            <a:pPr marL="576263" lvl="0" indent="-285750" algn="just">
              <a:lnSpc>
                <a:spcPct val="150000"/>
              </a:lnSpc>
              <a:buClr>
                <a:schemeClr val="dk1"/>
              </a:buClr>
              <a:buSzPts val="2400"/>
              <a:buFont typeface="Arial"/>
              <a:buChar char="•"/>
            </a:pPr>
            <a:r>
              <a:rPr lang="en-US" sz="2200" dirty="0">
                <a:solidFill>
                  <a:schemeClr val="dk1"/>
                </a:solidFill>
                <a:latin typeface="Alexandria" pitchFamily="2" charset="-78"/>
                <a:ea typeface="Calibri"/>
                <a:cs typeface="Alexandria" pitchFamily="2" charset="-78"/>
                <a:sym typeface="Calibri"/>
              </a:rPr>
              <a:t>Explain the Attacks on Passwords</a:t>
            </a:r>
            <a:endParaRPr lang="en-US" sz="2200" dirty="0">
              <a:solidFill>
                <a:schemeClr val="dk1"/>
              </a:solidFill>
              <a:latin typeface="Alexandria" pitchFamily="2" charset="-78"/>
              <a:ea typeface="Calibri"/>
              <a:cs typeface="Alexandria" pitchFamily="2" charset="-78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260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14593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Selection Criteria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404311"/>
            <a:ext cx="10234299" cy="4116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Use characters other than just AZ</a:t>
            </a:r>
            <a:r>
              <a:rPr lang="en-US" sz="2400" spc="-13" dirty="0" smtClean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sz="1400" dirty="0">
              <a:latin typeface="Alexandria" pitchFamily="2" charset="-78"/>
              <a:cs typeface="Alexandria" pitchFamily="2" charset="-78"/>
            </a:endParaRP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If passwords are chosen from the letters AZ, there are only 26 possibilities for each character.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Adding digits expands the number of possibilities to 36.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Using both uppercase and lowercase letters plus digits expands the number of possible characters to 62.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It takes about 100 hours to test all 6-letter words chosen from letters of one case only, but it takes about 2 years to test all 6-symbol passwords from upper- and lowercase letters and digits.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6076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Selection Criteria (count)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336935"/>
            <a:ext cx="10234299" cy="477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Choose long passwords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Choosing longer passwords makes it less likely that a password will be uncovered.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Remember that a brute force penetration can stop as soon as the password is found.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Some penetrators will try the easy cases known words and short passwords and move on to another target if those attacks fail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Avoid actual names or words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There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are 266 or about 300 million 6-letter "words", but there are only about 150,000 words in a good dictionary.</a:t>
            </a:r>
          </a:p>
        </p:txBody>
      </p:sp>
    </p:spTree>
    <p:extLst>
      <p:ext uri="{BB962C8B-B14F-4D97-AF65-F5344CB8AC3E}">
        <p14:creationId xmlns:p14="http://schemas.microsoft.com/office/powerpoint/2010/main" val="70154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Selection Criteria (count)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336935"/>
            <a:ext cx="10234299" cy="477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Choose an unlikely password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To remember the password easily, you want one that has special meaning to you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you don't want someone else to be able to guess this special meaning.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first letters of words from a song, a few letters from different words of a private phrase, or a memorable football team are examples of reasonable passwords.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Password-cracking tools also test replacements of 0 (zero) for o or O (letter "oh") and 1 (one) for l (letter "ell") or $ for S (letter "</a:t>
            </a:r>
            <a:r>
              <a:rPr lang="en-US" sz="2000" dirty="0" err="1">
                <a:latin typeface="Alexandria" pitchFamily="2" charset="-78"/>
                <a:cs typeface="Alexandria" pitchFamily="2" charset="-78"/>
              </a:rPr>
              <a:t>ess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").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71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14593"/>
            <a:ext cx="6755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Selection Criteria (count)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24308" y="1336935"/>
            <a:ext cx="10234299" cy="47748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Change the password regularly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Even if there is no reason to suspect that the password has been compromised, change is advised.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Don't </a:t>
            </a:r>
            <a:r>
              <a:rPr lang="en-US" sz="20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write it </a:t>
            </a:r>
            <a:r>
              <a:rPr lang="en-US" sz="20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down</a:t>
            </a:r>
          </a:p>
          <a:p>
            <a:pPr marL="407355" lvl="1">
              <a:lnSpc>
                <a:spcPct val="150000"/>
              </a:lnSpc>
              <a:buClr>
                <a:srgbClr val="FF0000"/>
              </a:buClr>
              <a:buSzPct val="90000"/>
              <a:tabLst>
                <a:tab pos="653898" algn="l"/>
              </a:tabLst>
            </a:pPr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pPr marL="281283" indent="-270636">
              <a:lnSpc>
                <a:spcPct val="150000"/>
              </a:lnSpc>
              <a:buFont typeface="Times New Roman"/>
              <a:buChar char="•"/>
              <a:tabLst>
                <a:tab pos="281283" algn="l"/>
              </a:tabLst>
            </a:pPr>
            <a:r>
              <a:rPr lang="en-US" sz="2400" spc="-13" dirty="0">
                <a:solidFill>
                  <a:srgbClr val="C00000"/>
                </a:solidFill>
                <a:latin typeface="Alexandria" pitchFamily="2" charset="-78"/>
                <a:cs typeface="Alexandria" pitchFamily="2" charset="-78"/>
              </a:rPr>
              <a:t>Don't tell anyone else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The easiest attack is social engineering, in which the attacker contacts the system's administrator or a user to elicit the password in some way.</a:t>
            </a: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Under no circumstances should you ever give out your private password.</a:t>
            </a:r>
          </a:p>
          <a:p>
            <a:pPr marL="407355" lvl="1">
              <a:lnSpc>
                <a:spcPct val="150000"/>
              </a:lnSpc>
              <a:buClr>
                <a:srgbClr val="FF0000"/>
              </a:buClr>
              <a:buSzPct val="90000"/>
              <a:tabLst>
                <a:tab pos="653898" algn="l"/>
              </a:tabLst>
            </a:pPr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pPr marL="653898" lvl="1" indent="-246543">
              <a:lnSpc>
                <a:spcPct val="150000"/>
              </a:lnSpc>
              <a:buClr>
                <a:srgbClr val="FF0000"/>
              </a:buClr>
              <a:buSzPct val="90000"/>
              <a:buFont typeface="Wingdings"/>
              <a:buChar char=""/>
              <a:tabLst>
                <a:tab pos="653898" algn="l"/>
              </a:tabLst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121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Selection Techniques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 15"/>
          <p:cNvSpPr/>
          <p:nvPr/>
        </p:nvSpPr>
        <p:spPr>
          <a:xfrm>
            <a:off x="991402" y="5056299"/>
            <a:ext cx="10198765" cy="680887"/>
          </a:xfrm>
          <a:custGeom>
            <a:avLst/>
            <a:gdLst>
              <a:gd name="connsiteX0" fmla="*/ 0 w 8610600"/>
              <a:gd name="connsiteY0" fmla="*/ 0 h 1011845"/>
              <a:gd name="connsiteX1" fmla="*/ 8610600 w 8610600"/>
              <a:gd name="connsiteY1" fmla="*/ 0 h 1011845"/>
              <a:gd name="connsiteX2" fmla="*/ 8610600 w 8610600"/>
              <a:gd name="connsiteY2" fmla="*/ 1011845 h 1011845"/>
              <a:gd name="connsiteX3" fmla="*/ 0 w 8610600"/>
              <a:gd name="connsiteY3" fmla="*/ 1011845 h 1011845"/>
              <a:gd name="connsiteX4" fmla="*/ 0 w 8610600"/>
              <a:gd name="connsiteY4" fmla="*/ 0 h 1011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1011845">
                <a:moveTo>
                  <a:pt x="0" y="0"/>
                </a:moveTo>
                <a:lnTo>
                  <a:pt x="8610600" y="0"/>
                </a:lnTo>
                <a:lnTo>
                  <a:pt x="8610600" y="1011845"/>
                </a:lnTo>
                <a:lnTo>
                  <a:pt x="0" y="1011845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636137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Proactive password </a:t>
            </a: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checking</a:t>
            </a:r>
          </a:p>
        </p:txBody>
      </p:sp>
      <p:sp>
        <p:nvSpPr>
          <p:cNvPr id="20" name="Freeform 19"/>
          <p:cNvSpPr/>
          <p:nvPr/>
        </p:nvSpPr>
        <p:spPr>
          <a:xfrm>
            <a:off x="996818" y="5316434"/>
            <a:ext cx="5055870" cy="731520"/>
          </a:xfrm>
          <a:custGeom>
            <a:avLst/>
            <a:gdLst>
              <a:gd name="connsiteX0" fmla="*/ 0 w 4305299"/>
              <a:gd name="connsiteY0" fmla="*/ 0 h 465448"/>
              <a:gd name="connsiteX1" fmla="*/ 4305299 w 4305299"/>
              <a:gd name="connsiteY1" fmla="*/ 0 h 465448"/>
              <a:gd name="connsiteX2" fmla="*/ 4305299 w 4305299"/>
              <a:gd name="connsiteY2" fmla="*/ 465448 h 465448"/>
              <a:gd name="connsiteX3" fmla="*/ 0 w 4305299"/>
              <a:gd name="connsiteY3" fmla="*/ 465448 h 465448"/>
              <a:gd name="connsiteX4" fmla="*/ 0 w 4305299"/>
              <a:gd name="connsiteY4" fmla="*/ 0 h 465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5299" h="465448">
                <a:moveTo>
                  <a:pt x="0" y="0"/>
                </a:moveTo>
                <a:lnTo>
                  <a:pt x="4305299" y="0"/>
                </a:lnTo>
                <a:lnTo>
                  <a:pt x="4305299" y="465448"/>
                </a:lnTo>
                <a:lnTo>
                  <a:pt x="0" y="4654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/>
              <a:t>user is allowed to select their own password, however the system checks to see if the password is allowable, and if  not, rejects it</a:t>
            </a:r>
          </a:p>
        </p:txBody>
      </p:sp>
      <p:sp>
        <p:nvSpPr>
          <p:cNvPr id="21" name="Freeform 20"/>
          <p:cNvSpPr/>
          <p:nvPr/>
        </p:nvSpPr>
        <p:spPr>
          <a:xfrm>
            <a:off x="6071737" y="5314110"/>
            <a:ext cx="5099381" cy="731520"/>
          </a:xfrm>
          <a:custGeom>
            <a:avLst/>
            <a:gdLst>
              <a:gd name="connsiteX0" fmla="*/ 0 w 4305299"/>
              <a:gd name="connsiteY0" fmla="*/ 0 h 465448"/>
              <a:gd name="connsiteX1" fmla="*/ 4305299 w 4305299"/>
              <a:gd name="connsiteY1" fmla="*/ 0 h 465448"/>
              <a:gd name="connsiteX2" fmla="*/ 4305299 w 4305299"/>
              <a:gd name="connsiteY2" fmla="*/ 465448 h 465448"/>
              <a:gd name="connsiteX3" fmla="*/ 0 w 4305299"/>
              <a:gd name="connsiteY3" fmla="*/ 465448 h 465448"/>
              <a:gd name="connsiteX4" fmla="*/ 0 w 4305299"/>
              <a:gd name="connsiteY4" fmla="*/ 0 h 465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05299" h="465448">
                <a:moveTo>
                  <a:pt x="0" y="0"/>
                </a:moveTo>
                <a:lnTo>
                  <a:pt x="4305299" y="0"/>
                </a:lnTo>
                <a:lnTo>
                  <a:pt x="4305299" y="465448"/>
                </a:lnTo>
                <a:lnTo>
                  <a:pt x="0" y="46544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600" dirty="0"/>
              <a:t>goal is to  eliminate guessable passwords while allowing the user to select a password that is memorable</a:t>
            </a:r>
          </a:p>
        </p:txBody>
      </p:sp>
      <p:sp>
        <p:nvSpPr>
          <p:cNvPr id="22" name="Freeform 21"/>
          <p:cNvSpPr/>
          <p:nvPr/>
        </p:nvSpPr>
        <p:spPr>
          <a:xfrm>
            <a:off x="972352" y="3667772"/>
            <a:ext cx="10198765" cy="1341014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Reactive password </a:t>
            </a: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checking</a:t>
            </a:r>
          </a:p>
        </p:txBody>
      </p:sp>
      <p:sp>
        <p:nvSpPr>
          <p:cNvPr id="23" name="Freeform 22"/>
          <p:cNvSpPr/>
          <p:nvPr/>
        </p:nvSpPr>
        <p:spPr>
          <a:xfrm>
            <a:off x="972352" y="4026459"/>
            <a:ext cx="10198765" cy="472256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system periodically runs its own password cracker to find guessable passwords</a:t>
            </a:r>
          </a:p>
        </p:txBody>
      </p:sp>
      <p:sp>
        <p:nvSpPr>
          <p:cNvPr id="24" name="Freeform 23"/>
          <p:cNvSpPr/>
          <p:nvPr/>
        </p:nvSpPr>
        <p:spPr>
          <a:xfrm>
            <a:off x="953302" y="2412095"/>
            <a:ext cx="10198765" cy="1378826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8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Computer generated </a:t>
            </a:r>
            <a:r>
              <a:rPr lang="en-US" sz="2400" b="1" dirty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passwords</a:t>
            </a:r>
          </a:p>
        </p:txBody>
      </p:sp>
      <p:sp>
        <p:nvSpPr>
          <p:cNvPr id="26" name="Freeform 25"/>
          <p:cNvSpPr/>
          <p:nvPr/>
        </p:nvSpPr>
        <p:spPr>
          <a:xfrm>
            <a:off x="991402" y="2737071"/>
            <a:ext cx="10198765" cy="442597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users have trouble remembering them</a:t>
            </a:r>
          </a:p>
        </p:txBody>
      </p:sp>
      <p:sp>
        <p:nvSpPr>
          <p:cNvPr id="27" name="Freeform 26"/>
          <p:cNvSpPr/>
          <p:nvPr/>
        </p:nvSpPr>
        <p:spPr>
          <a:xfrm>
            <a:off x="991402" y="1265404"/>
            <a:ext cx="10198765" cy="1233377"/>
          </a:xfrm>
          <a:custGeom>
            <a:avLst/>
            <a:gdLst>
              <a:gd name="connsiteX0" fmla="*/ 0 w 8610600"/>
              <a:gd name="connsiteY0" fmla="*/ 545034 h 1556218"/>
              <a:gd name="connsiteX1" fmla="*/ 4110773 w 8610600"/>
              <a:gd name="connsiteY1" fmla="*/ 545034 h 1556218"/>
              <a:gd name="connsiteX2" fmla="*/ 4110773 w 8610600"/>
              <a:gd name="connsiteY2" fmla="*/ 389055 h 1556218"/>
              <a:gd name="connsiteX3" fmla="*/ 3916246 w 8610600"/>
              <a:gd name="connsiteY3" fmla="*/ 389055 h 1556218"/>
              <a:gd name="connsiteX4" fmla="*/ 4305300 w 8610600"/>
              <a:gd name="connsiteY4" fmla="*/ 0 h 1556218"/>
              <a:gd name="connsiteX5" fmla="*/ 4694355 w 8610600"/>
              <a:gd name="connsiteY5" fmla="*/ 389055 h 1556218"/>
              <a:gd name="connsiteX6" fmla="*/ 4499827 w 8610600"/>
              <a:gd name="connsiteY6" fmla="*/ 389055 h 1556218"/>
              <a:gd name="connsiteX7" fmla="*/ 4499827 w 8610600"/>
              <a:gd name="connsiteY7" fmla="*/ 545034 h 1556218"/>
              <a:gd name="connsiteX8" fmla="*/ 8610600 w 8610600"/>
              <a:gd name="connsiteY8" fmla="*/ 545034 h 1556218"/>
              <a:gd name="connsiteX9" fmla="*/ 8610600 w 8610600"/>
              <a:gd name="connsiteY9" fmla="*/ 1556218 h 1556218"/>
              <a:gd name="connsiteX10" fmla="*/ 0 w 8610600"/>
              <a:gd name="connsiteY10" fmla="*/ 1556218 h 1556218"/>
              <a:gd name="connsiteX11" fmla="*/ 0 w 8610600"/>
              <a:gd name="connsiteY11" fmla="*/ 545034 h 1556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610600" h="1556218">
                <a:moveTo>
                  <a:pt x="8610600" y="1011184"/>
                </a:moveTo>
                <a:lnTo>
                  <a:pt x="4499827" y="1011184"/>
                </a:lnTo>
                <a:lnTo>
                  <a:pt x="4499827" y="1167163"/>
                </a:lnTo>
                <a:lnTo>
                  <a:pt x="4694354" y="1167163"/>
                </a:lnTo>
                <a:lnTo>
                  <a:pt x="4305300" y="1556217"/>
                </a:lnTo>
                <a:lnTo>
                  <a:pt x="3916245" y="1167163"/>
                </a:lnTo>
                <a:lnTo>
                  <a:pt x="4110773" y="1167163"/>
                </a:lnTo>
                <a:lnTo>
                  <a:pt x="4110773" y="1011184"/>
                </a:lnTo>
                <a:lnTo>
                  <a:pt x="0" y="1011184"/>
                </a:lnTo>
                <a:lnTo>
                  <a:pt x="0" y="1"/>
                </a:lnTo>
                <a:lnTo>
                  <a:pt x="8610600" y="1"/>
                </a:lnTo>
                <a:lnTo>
                  <a:pt x="8610600" y="1011184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170689" rIns="170688" bIns="1180675" numCol="1" spcCol="1270" anchor="ctr" anchorCtr="0">
            <a:noAutofit/>
          </a:bodyPr>
          <a:lstStyle/>
          <a:p>
            <a:pPr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 smtClean="0">
                <a:ln>
                  <a:solidFill>
                    <a:srgbClr val="0E0A99"/>
                  </a:solidFill>
                </a:ln>
                <a:solidFill>
                  <a:schemeClr val="tx2">
                    <a:lumMod val="50000"/>
                  </a:schemeClr>
                </a:solidFill>
              </a:rPr>
              <a:t>User education</a:t>
            </a:r>
            <a:endParaRPr lang="en-US" sz="2400" b="1" dirty="0">
              <a:ln>
                <a:solidFill>
                  <a:srgbClr val="0E0A99"/>
                </a:solidFill>
              </a:ln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991402" y="1538748"/>
            <a:ext cx="10198765" cy="483830"/>
          </a:xfrm>
          <a:custGeom>
            <a:avLst/>
            <a:gdLst>
              <a:gd name="connsiteX0" fmla="*/ 0 w 8610600"/>
              <a:gd name="connsiteY0" fmla="*/ 0 h 465309"/>
              <a:gd name="connsiteX1" fmla="*/ 8610600 w 8610600"/>
              <a:gd name="connsiteY1" fmla="*/ 0 h 465309"/>
              <a:gd name="connsiteX2" fmla="*/ 8610600 w 8610600"/>
              <a:gd name="connsiteY2" fmla="*/ 465309 h 465309"/>
              <a:gd name="connsiteX3" fmla="*/ 0 w 8610600"/>
              <a:gd name="connsiteY3" fmla="*/ 465309 h 465309"/>
              <a:gd name="connsiteX4" fmla="*/ 0 w 8610600"/>
              <a:gd name="connsiteY4" fmla="*/ 0 h 465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0600" h="465309">
                <a:moveTo>
                  <a:pt x="0" y="0"/>
                </a:moveTo>
                <a:lnTo>
                  <a:pt x="8610600" y="0"/>
                </a:lnTo>
                <a:lnTo>
                  <a:pt x="8610600" y="465309"/>
                </a:lnTo>
                <a:lnTo>
                  <a:pt x="0" y="46530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8232" tIns="13970" rIns="78232" bIns="13970" numCol="1" spcCol="1270" anchor="ctr" anchorCtr="0">
            <a:noAutofit/>
          </a:bodyPr>
          <a:lstStyle/>
          <a:p>
            <a:pPr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dirty="0"/>
              <a:t>users can be told the importance of using hard to guess passwords and </a:t>
            </a:r>
            <a:r>
              <a:rPr lang="en-US" sz="2000" dirty="0" smtClean="0"/>
              <a:t>can </a:t>
            </a:r>
            <a:r>
              <a:rPr lang="en-US" sz="2000" dirty="0"/>
              <a:t>be provided with guidelines for selecting strong passwords</a:t>
            </a:r>
          </a:p>
        </p:txBody>
      </p:sp>
    </p:spTree>
    <p:extLst>
      <p:ext uri="{BB962C8B-B14F-4D97-AF65-F5344CB8AC3E}">
        <p14:creationId xmlns:p14="http://schemas.microsoft.com/office/powerpoint/2010/main" val="290118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76093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One-Time Passwords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461198" y="1748535"/>
            <a:ext cx="10290221" cy="252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 </a:t>
            </a:r>
            <a:r>
              <a:rPr lang="en-US" altLang="en-US" sz="20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one-time password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is one that changes every time it is used.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Instead of assigning a static phrase to a user, the system assigns a static mathematical function.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The system provides an argument to the function, and the user computes and returns the function value.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659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One-time password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functions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9749" y="1409099"/>
            <a:ext cx="10750449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2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f(x) = x + 1.</a:t>
            </a:r>
          </a:p>
          <a:p>
            <a:pPr marL="342900" indent="-169863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dirty="0" smtClean="0">
                <a:latin typeface="Alexandria" pitchFamily="2" charset="-78"/>
                <a:cs typeface="Alexandria" pitchFamily="2" charset="-78"/>
              </a:rPr>
              <a:t>The system 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prompts with a value for x, and the user enters the value x + 1.</a:t>
            </a:r>
          </a:p>
          <a:p>
            <a:pPr marL="342900" indent="-169863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The kinds of mathematical functions used are limited only by the ability of the user to compute the response quickly and easily.</a:t>
            </a:r>
          </a:p>
          <a:p>
            <a:pPr marL="342900" indent="-169863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Other similar possibilities are:</a:t>
            </a:r>
          </a:p>
          <a:p>
            <a:pPr marL="85725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f(x) =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3x</a:t>
            </a:r>
            <a:r>
              <a:rPr lang="en-US" baseline="30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en-US" altLang="en-US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- 9x + 2.</a:t>
            </a:r>
          </a:p>
          <a:p>
            <a:pPr marL="85725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f(x) = d * h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, where d is the date and h is the hour of the current time</a:t>
            </a:r>
            <a:r>
              <a:rPr lang="en-US" altLang="en-US" sz="2200" dirty="0">
                <a:latin typeface="Alexandria" pitchFamily="2" charset="-78"/>
                <a:cs typeface="Alexandria" pitchFamily="2" charset="-78"/>
              </a:rPr>
              <a:t>. </a:t>
            </a:r>
            <a:endParaRPr lang="en-US" altLang="en-US" sz="22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1532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One-time password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functions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9750" y="1409099"/>
            <a:ext cx="10134432" cy="4041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(x) = r(x</a:t>
            </a:r>
            <a:r>
              <a:rPr lang="en-US" alt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</a:t>
            </a:r>
            <a:endParaRPr lang="en-US" altLang="en-US" sz="20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625475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The receiver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uses the argument as the seed for a random number generator.</a:t>
            </a:r>
          </a:p>
          <a:p>
            <a:pPr marL="625475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The user replies with the value of the first random number generated.</a:t>
            </a:r>
          </a:p>
          <a:p>
            <a:pPr marL="625475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 variant of this scheme uses x as a number of random numbers to generate.</a:t>
            </a:r>
          </a:p>
          <a:p>
            <a:pPr marL="625475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The receiver generates x random numbers and sends the </a:t>
            </a:r>
            <a:r>
              <a:rPr lang="en-US" altLang="en-US" sz="2000" dirty="0" err="1" smtClean="0">
                <a:latin typeface="Alexandria" pitchFamily="2" charset="-78"/>
                <a:cs typeface="Alexandria" pitchFamily="2" charset="-78"/>
              </a:rPr>
              <a:t>X</a:t>
            </a:r>
            <a:r>
              <a:rPr lang="en-US" altLang="en-US" sz="2000" baseline="30000" dirty="0" err="1" smtClean="0">
                <a:latin typeface="Alexandria" pitchFamily="2" charset="-78"/>
                <a:cs typeface="Alexandria" pitchFamily="2" charset="-78"/>
              </a:rPr>
              <a:t>th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of these to the host. 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347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58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One-time password </a:t>
            </a:r>
            <a:r>
              <a:rPr lang="en-US" sz="28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functions</a:t>
            </a:r>
            <a:endParaRPr lang="en-US" sz="2800" dirty="0"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59750" y="1409099"/>
            <a:ext cx="101344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f(a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5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6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 = 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</a:t>
            </a:r>
            <a:r>
              <a:rPr lang="en-US" sz="2000" baseline="-25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system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provides a character string, which the user must transform in some predetermined manner.</a:t>
            </a:r>
          </a:p>
          <a:p>
            <a:pPr lvl="1">
              <a:lnSpc>
                <a:spcPct val="150000"/>
              </a:lnSpc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f(E(x)) = E(D(E(x)) + 1)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In this function, the computer sends an encrypted value, E(x).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user must decrypt the value, perform some mathematical function, and encrypt the result to return it to the system.</a:t>
            </a:r>
          </a:p>
        </p:txBody>
      </p:sp>
    </p:spTree>
    <p:extLst>
      <p:ext uri="{BB962C8B-B14F-4D97-AF65-F5344CB8AC3E}">
        <p14:creationId xmlns:p14="http://schemas.microsoft.com/office/powerpoint/2010/main" val="16731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5128" y="49083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Challenge-response Authentication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838200" y="153686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2400" u="sng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Goal:</a:t>
            </a:r>
            <a:r>
              <a:rPr lang="en-US" altLang="en-US" sz="2400" dirty="0" smtClean="0">
                <a:latin typeface="Alexandria" pitchFamily="2" charset="-78"/>
                <a:cs typeface="Alexandria" pitchFamily="2" charset="-78"/>
              </a:rPr>
              <a:t> Bob wants Alice to “prove” her identity to him</a:t>
            </a:r>
            <a:endParaRPr lang="en-US" altLang="en-US" dirty="0" smtClean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051051" y="2365543"/>
            <a:ext cx="5546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ap1.0: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6805614" y="3846681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388" y="3432344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4303881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522831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Line 9"/>
          <p:cNvSpPr>
            <a:spLocks noChangeShapeType="1"/>
          </p:cNvSpPr>
          <p:nvPr/>
        </p:nvSpPr>
        <p:spPr bwMode="auto">
          <a:xfrm>
            <a:off x="3014664" y="3959393"/>
            <a:ext cx="18700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2981325" y="3460918"/>
            <a:ext cx="1881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</p:spTree>
    <p:extLst>
      <p:ext uri="{BB962C8B-B14F-4D97-AF65-F5344CB8AC3E}">
        <p14:creationId xmlns:p14="http://schemas.microsoft.com/office/powerpoint/2010/main" val="154428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5128" y="49083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Challenge-response Authentication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838200" y="1536868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2400" u="sng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Goal:</a:t>
            </a:r>
            <a:r>
              <a:rPr lang="en-US" altLang="en-US" sz="2400" dirty="0" smtClean="0">
                <a:latin typeface="Alexandria" pitchFamily="2" charset="-78"/>
                <a:cs typeface="Alexandria" pitchFamily="2" charset="-78"/>
              </a:rPr>
              <a:t> Bob wants Alice to “prove” her identity to him</a:t>
            </a:r>
            <a:endParaRPr lang="en-US" altLang="en-US" dirty="0" smtClean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2051051" y="2365543"/>
            <a:ext cx="5546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ap1.0: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</a:t>
            </a: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6587646" y="3411866"/>
            <a:ext cx="352266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in a network,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Bob can not “see” Alice, so Trudy simply declares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herself to be Alice</a:t>
            </a:r>
          </a:p>
        </p:txBody>
      </p:sp>
      <p:pic>
        <p:nvPicPr>
          <p:cNvPr id="28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882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57" y="3813176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Line 9"/>
          <p:cNvSpPr>
            <a:spLocks noChangeShapeType="1"/>
          </p:cNvSpPr>
          <p:nvPr/>
        </p:nvSpPr>
        <p:spPr bwMode="auto">
          <a:xfrm flipV="1">
            <a:off x="3900062" y="4309270"/>
            <a:ext cx="773113" cy="102711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" name="Text Box 10"/>
          <p:cNvSpPr txBox="1">
            <a:spLocks noChangeArrowheads="1"/>
          </p:cNvSpPr>
          <p:nvPr/>
        </p:nvSpPr>
        <p:spPr bwMode="auto">
          <a:xfrm>
            <a:off x="4286619" y="5002213"/>
            <a:ext cx="18811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  <p:pic>
        <p:nvPicPr>
          <p:cNvPr id="3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354" y="4672314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32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2" y="422867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160467" y="1825625"/>
            <a:ext cx="7871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ap2.0: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in an IP packet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containing her source IP address 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554914" y="4113213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019" y="4667529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68458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ine 8"/>
          <p:cNvSpPr>
            <a:spLocks noChangeShapeType="1"/>
          </p:cNvSpPr>
          <p:nvPr/>
        </p:nvSpPr>
        <p:spPr bwMode="auto">
          <a:xfrm>
            <a:off x="2762250" y="4262438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4" name="Group 9"/>
          <p:cNvGrpSpPr>
            <a:grpSpLocks/>
          </p:cNvGrpSpPr>
          <p:nvPr/>
        </p:nvGrpSpPr>
        <p:grpSpPr bwMode="auto">
          <a:xfrm>
            <a:off x="3070226" y="3433764"/>
            <a:ext cx="2898775" cy="644525"/>
            <a:chOff x="513" y="1791"/>
            <a:chExt cx="1826" cy="406"/>
          </a:xfrm>
        </p:grpSpPr>
        <p:sp>
          <p:nvSpPr>
            <p:cNvPr id="26" name="Rectangle 10"/>
            <p:cNvSpPr>
              <a:spLocks noChangeArrowheads="1"/>
            </p:cNvSpPr>
            <p:nvPr/>
          </p:nvSpPr>
          <p:spPr bwMode="auto">
            <a:xfrm>
              <a:off x="540" y="1791"/>
              <a:ext cx="179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327" y="1877"/>
              <a:ext cx="100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“I am Alice”</a:t>
              </a: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513" y="1793"/>
              <a:ext cx="84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IP address</a:t>
              </a:r>
            </a:p>
          </p:txBody>
        </p:sp>
        <p:sp>
          <p:nvSpPr>
            <p:cNvPr id="29" name="Line 13"/>
            <p:cNvSpPr>
              <a:spLocks noChangeShapeType="1"/>
            </p:cNvSpPr>
            <p:nvPr/>
          </p:nvSpPr>
          <p:spPr bwMode="auto">
            <a:xfrm flipH="1">
              <a:off x="1338" y="1797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8219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2" y="422867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160467" y="1825625"/>
            <a:ext cx="787106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ap2.0: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in an IP packet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containing her source IP address </a:t>
            </a: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7875588" y="3986213"/>
            <a:ext cx="279241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Trudy can create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 packet “spoofing”</a:t>
            </a:r>
          </a:p>
          <a:p>
            <a:pPr algn="ctr"/>
            <a:r>
              <a:rPr lang="en-US" altLang="en-US" sz="2400" dirty="0">
                <a:latin typeface="Comic Sans MS" panose="030F0702030302020204" pitchFamily="66" charset="0"/>
              </a:rPr>
              <a:t>Alice’s address</a:t>
            </a:r>
          </a:p>
        </p:txBody>
      </p:sp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407" y="4625976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0" y="3684588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Line 8"/>
          <p:cNvSpPr>
            <a:spLocks noChangeShapeType="1"/>
          </p:cNvSpPr>
          <p:nvPr/>
        </p:nvSpPr>
        <p:spPr bwMode="auto">
          <a:xfrm flipV="1">
            <a:off x="4270375" y="4033103"/>
            <a:ext cx="2111375" cy="12382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5" name="Group 9"/>
          <p:cNvGrpSpPr>
            <a:grpSpLocks/>
          </p:cNvGrpSpPr>
          <p:nvPr/>
        </p:nvGrpSpPr>
        <p:grpSpPr bwMode="auto">
          <a:xfrm>
            <a:off x="4956176" y="4938714"/>
            <a:ext cx="2898775" cy="644525"/>
            <a:chOff x="513" y="1791"/>
            <a:chExt cx="1826" cy="406"/>
          </a:xfrm>
        </p:grpSpPr>
        <p:sp>
          <p:nvSpPr>
            <p:cNvPr id="36" name="Rectangle 10"/>
            <p:cNvSpPr>
              <a:spLocks noChangeArrowheads="1"/>
            </p:cNvSpPr>
            <p:nvPr/>
          </p:nvSpPr>
          <p:spPr bwMode="auto">
            <a:xfrm>
              <a:off x="540" y="1791"/>
              <a:ext cx="179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" name="Text Box 11"/>
            <p:cNvSpPr txBox="1">
              <a:spLocks noChangeArrowheads="1"/>
            </p:cNvSpPr>
            <p:nvPr/>
          </p:nvSpPr>
          <p:spPr bwMode="auto">
            <a:xfrm>
              <a:off x="1327" y="1877"/>
              <a:ext cx="100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“I am Alice”</a:t>
              </a:r>
            </a:p>
          </p:txBody>
        </p:sp>
        <p:sp>
          <p:nvSpPr>
            <p:cNvPr id="38" name="Text Box 12"/>
            <p:cNvSpPr txBox="1">
              <a:spLocks noChangeArrowheads="1"/>
            </p:cNvSpPr>
            <p:nvPr/>
          </p:nvSpPr>
          <p:spPr bwMode="auto">
            <a:xfrm>
              <a:off x="513" y="1793"/>
              <a:ext cx="84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IP address</a:t>
              </a:r>
            </a:p>
          </p:txBody>
        </p:sp>
        <p:sp>
          <p:nvSpPr>
            <p:cNvPr id="39" name="Line 13"/>
            <p:cNvSpPr>
              <a:spLocks noChangeShapeType="1"/>
            </p:cNvSpPr>
            <p:nvPr/>
          </p:nvSpPr>
          <p:spPr bwMode="auto">
            <a:xfrm flipH="1">
              <a:off x="1338" y="1797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4985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8935" y="45972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1872898" y="1581784"/>
            <a:ext cx="77267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ap3.0: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 secret password to “prove” it.</a:t>
            </a: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7064024" y="3862957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8" y="3470845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137" y="4437632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010" y="3420045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Line 8"/>
          <p:cNvSpPr>
            <a:spLocks noChangeShapeType="1"/>
          </p:cNvSpPr>
          <p:nvPr/>
        </p:nvSpPr>
        <p:spPr bwMode="auto">
          <a:xfrm>
            <a:off x="2242785" y="3815332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5" name="Group 9"/>
          <p:cNvGrpSpPr>
            <a:grpSpLocks/>
          </p:cNvGrpSpPr>
          <p:nvPr/>
        </p:nvGrpSpPr>
        <p:grpSpPr bwMode="auto">
          <a:xfrm>
            <a:off x="2512660" y="3056507"/>
            <a:ext cx="3119438" cy="633412"/>
            <a:chOff x="790" y="1799"/>
            <a:chExt cx="1965" cy="399"/>
          </a:xfrm>
        </p:grpSpPr>
        <p:sp>
          <p:nvSpPr>
            <p:cNvPr id="36" name="Rectangle 10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" name="Text Box 11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38" name="Text Box 12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39" name="Line 13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Text Box 14"/>
            <p:cNvSpPr txBox="1">
              <a:spLocks noChangeArrowheads="1"/>
            </p:cNvSpPr>
            <p:nvPr/>
          </p:nvSpPr>
          <p:spPr bwMode="auto">
            <a:xfrm>
              <a:off x="1331" y="1813"/>
              <a:ext cx="666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41" name="Line 15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2" name="Group 16"/>
          <p:cNvGrpSpPr>
            <a:grpSpLocks/>
          </p:cNvGrpSpPr>
          <p:nvPr/>
        </p:nvGrpSpPr>
        <p:grpSpPr bwMode="auto">
          <a:xfrm>
            <a:off x="4071586" y="3985195"/>
            <a:ext cx="1514475" cy="633413"/>
            <a:chOff x="984" y="2719"/>
            <a:chExt cx="954" cy="399"/>
          </a:xfrm>
        </p:grpSpPr>
        <p:sp>
          <p:nvSpPr>
            <p:cNvPr id="43" name="Rectangle 17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" name="Text Box 18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45" name="Text Box 19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46" name="Line 20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" name="Line 21"/>
          <p:cNvSpPr>
            <a:spLocks noChangeShapeType="1"/>
          </p:cNvSpPr>
          <p:nvPr/>
        </p:nvSpPr>
        <p:spPr bwMode="auto">
          <a:xfrm>
            <a:off x="5660674" y="3350194"/>
            <a:ext cx="56197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" name="Line 22"/>
          <p:cNvSpPr>
            <a:spLocks noChangeShapeType="1"/>
          </p:cNvSpPr>
          <p:nvPr/>
        </p:nvSpPr>
        <p:spPr bwMode="auto">
          <a:xfrm flipH="1">
            <a:off x="3574699" y="4301108"/>
            <a:ext cx="452437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72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8935" y="45972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1872898" y="1581784"/>
            <a:ext cx="772679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ap3.0: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 secret password to “prove” it.</a:t>
            </a:r>
          </a:p>
        </p:txBody>
      </p:sp>
      <p:pic>
        <p:nvPicPr>
          <p:cNvPr id="49" name="Picture 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260" y="2353427"/>
            <a:ext cx="4476939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7581629" y="3548912"/>
            <a:ext cx="30019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i="1" dirty="0">
                <a:solidFill>
                  <a:srgbClr val="FF0000"/>
                </a:solidFill>
                <a:latin typeface="Comic Sans MS" panose="030F0702030302020204" pitchFamily="66" charset="0"/>
              </a:rPr>
              <a:t>playback attack:</a:t>
            </a:r>
            <a:r>
              <a:rPr lang="en-US" altLang="en-US" sz="2000" dirty="0">
                <a:latin typeface="Comic Sans MS" panose="030F0702030302020204" pitchFamily="66" charset="0"/>
              </a:rPr>
              <a:t> Trudy records Alice’s packet</a:t>
            </a:r>
          </a:p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and later</a:t>
            </a:r>
          </a:p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plays it back to Bob </a:t>
            </a:r>
          </a:p>
        </p:txBody>
      </p:sp>
      <p:pic>
        <p:nvPicPr>
          <p:cNvPr id="5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268" y="3807727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69" y="4776355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630" y="3756927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Line 8"/>
          <p:cNvSpPr>
            <a:spLocks noChangeShapeType="1"/>
          </p:cNvSpPr>
          <p:nvPr/>
        </p:nvSpPr>
        <p:spPr bwMode="auto">
          <a:xfrm>
            <a:off x="2098405" y="4152214"/>
            <a:ext cx="3798888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" name="Rectangle 9"/>
          <p:cNvSpPr>
            <a:spLocks noChangeArrowheads="1"/>
          </p:cNvSpPr>
          <p:nvPr/>
        </p:nvSpPr>
        <p:spPr bwMode="auto">
          <a:xfrm>
            <a:off x="2393681" y="3393389"/>
            <a:ext cx="3046413" cy="633412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6" name="Text Box 10"/>
          <p:cNvSpPr txBox="1">
            <a:spLocks noChangeArrowheads="1"/>
          </p:cNvSpPr>
          <p:nvPr/>
        </p:nvSpPr>
        <p:spPr bwMode="auto">
          <a:xfrm>
            <a:off x="4174856" y="3515627"/>
            <a:ext cx="1312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dirty="0">
                <a:latin typeface="Comic Sans MS" panose="030F0702030302020204" pitchFamily="66" charset="0"/>
              </a:rPr>
              <a:t>I’m Alice”</a:t>
            </a:r>
          </a:p>
        </p:txBody>
      </p:sp>
      <p:sp>
        <p:nvSpPr>
          <p:cNvPr id="57" name="Text Box 11"/>
          <p:cNvSpPr txBox="1">
            <a:spLocks noChangeArrowheads="1"/>
          </p:cNvSpPr>
          <p:nvPr/>
        </p:nvSpPr>
        <p:spPr bwMode="auto">
          <a:xfrm>
            <a:off x="2368280" y="3429902"/>
            <a:ext cx="903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IP </a:t>
            </a:r>
            <a:r>
              <a:rPr lang="en-US" altLang="en-US" sz="1600" dirty="0" err="1">
                <a:latin typeface="Comic Sans MS" panose="030F0702030302020204" pitchFamily="66" charset="0"/>
              </a:rPr>
              <a:t>addr</a:t>
            </a:r>
            <a:endParaRPr lang="en-US" altLang="en-US" sz="1600" dirty="0">
              <a:latin typeface="Comic Sans MS" panose="030F0702030302020204" pitchFamily="66" charset="0"/>
            </a:endParaRPr>
          </a:p>
        </p:txBody>
      </p:sp>
      <p:sp>
        <p:nvSpPr>
          <p:cNvPr id="58" name="Line 12"/>
          <p:cNvSpPr>
            <a:spLocks noChangeShapeType="1"/>
          </p:cNvSpPr>
          <p:nvPr/>
        </p:nvSpPr>
        <p:spPr bwMode="auto">
          <a:xfrm flipH="1">
            <a:off x="3236643" y="3402915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" name="Text Box 13"/>
          <p:cNvSpPr txBox="1">
            <a:spLocks noChangeArrowheads="1"/>
          </p:cNvSpPr>
          <p:nvPr/>
        </p:nvSpPr>
        <p:spPr bwMode="auto">
          <a:xfrm>
            <a:off x="3227119" y="3415615"/>
            <a:ext cx="1057275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password</a:t>
            </a:r>
          </a:p>
        </p:txBody>
      </p:sp>
      <p:sp>
        <p:nvSpPr>
          <p:cNvPr id="60" name="Line 14"/>
          <p:cNvSpPr>
            <a:spLocks noChangeShapeType="1"/>
          </p:cNvSpPr>
          <p:nvPr/>
        </p:nvSpPr>
        <p:spPr bwMode="auto">
          <a:xfrm flipH="1">
            <a:off x="4246293" y="3402915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" name="Group 15"/>
          <p:cNvGrpSpPr>
            <a:grpSpLocks/>
          </p:cNvGrpSpPr>
          <p:nvPr/>
        </p:nvGrpSpPr>
        <p:grpSpPr bwMode="auto">
          <a:xfrm>
            <a:off x="4190731" y="4310964"/>
            <a:ext cx="1514475" cy="633412"/>
            <a:chOff x="984" y="2719"/>
            <a:chExt cx="954" cy="399"/>
          </a:xfrm>
        </p:grpSpPr>
        <p:sp>
          <p:nvSpPr>
            <p:cNvPr id="62" name="Rectangle 16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3" name="Text Box 17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64" name="Text Box 18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65" name="Line 19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6" name="Line 20"/>
          <p:cNvSpPr>
            <a:spLocks noChangeShapeType="1"/>
          </p:cNvSpPr>
          <p:nvPr/>
        </p:nvSpPr>
        <p:spPr bwMode="auto">
          <a:xfrm>
            <a:off x="5516294" y="3687076"/>
            <a:ext cx="561975" cy="15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7" name="Line 22"/>
          <p:cNvSpPr>
            <a:spLocks noChangeShapeType="1"/>
          </p:cNvSpPr>
          <p:nvPr/>
        </p:nvSpPr>
        <p:spPr bwMode="auto">
          <a:xfrm>
            <a:off x="2746105" y="4193490"/>
            <a:ext cx="623888" cy="1292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8" name="Line 23"/>
          <p:cNvSpPr>
            <a:spLocks noChangeShapeType="1"/>
          </p:cNvSpPr>
          <p:nvPr/>
        </p:nvSpPr>
        <p:spPr bwMode="auto">
          <a:xfrm flipH="1">
            <a:off x="4233639" y="4151420"/>
            <a:ext cx="1857375" cy="1554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9" name="Group 24"/>
          <p:cNvGrpSpPr>
            <a:grpSpLocks/>
          </p:cNvGrpSpPr>
          <p:nvPr/>
        </p:nvGrpSpPr>
        <p:grpSpPr bwMode="auto">
          <a:xfrm>
            <a:off x="4414569" y="5455552"/>
            <a:ext cx="3119437" cy="633413"/>
            <a:chOff x="790" y="1799"/>
            <a:chExt cx="1965" cy="399"/>
          </a:xfrm>
        </p:grpSpPr>
        <p:sp>
          <p:nvSpPr>
            <p:cNvPr id="70" name="Rectangle 25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71" name="Text Box 26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72" name="Text Box 27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73" name="Line 28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Text Box 29"/>
            <p:cNvSpPr txBox="1">
              <a:spLocks noChangeArrowheads="1"/>
            </p:cNvSpPr>
            <p:nvPr/>
          </p:nvSpPr>
          <p:spPr bwMode="auto">
            <a:xfrm>
              <a:off x="1331" y="1813"/>
              <a:ext cx="666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75" name="Line 30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6" name="Line 31"/>
          <p:cNvSpPr>
            <a:spLocks noChangeShapeType="1"/>
          </p:cNvSpPr>
          <p:nvPr/>
        </p:nvSpPr>
        <p:spPr bwMode="auto">
          <a:xfrm flipV="1">
            <a:off x="5373896" y="4735098"/>
            <a:ext cx="679450" cy="579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7" name="Line 32"/>
          <p:cNvSpPr>
            <a:spLocks noChangeShapeType="1"/>
          </p:cNvSpPr>
          <p:nvPr/>
        </p:nvSpPr>
        <p:spPr bwMode="auto">
          <a:xfrm flipH="1">
            <a:off x="4586019" y="4965014"/>
            <a:ext cx="365125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2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yet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071246" y="1461763"/>
            <a:ext cx="76771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Protocol ap3.1: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i="1" dirty="0">
                <a:solidFill>
                  <a:schemeClr val="accent2"/>
                </a:solidFill>
                <a:latin typeface="Comic Sans MS" panose="030F0702030302020204" pitchFamily="66" charset="0"/>
              </a:rPr>
              <a:t>encrypted</a:t>
            </a:r>
            <a:r>
              <a:rPr lang="en-US" altLang="en-US" sz="2400" dirty="0">
                <a:solidFill>
                  <a:schemeClr val="accent2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secret password to “prove” it.</a:t>
            </a:r>
          </a:p>
        </p:txBody>
      </p:sp>
      <p:sp>
        <p:nvSpPr>
          <p:cNvPr id="19" name="Text Box 4"/>
          <p:cNvSpPr txBox="1">
            <a:spLocks noChangeArrowheads="1"/>
          </p:cNvSpPr>
          <p:nvPr/>
        </p:nvSpPr>
        <p:spPr bwMode="auto">
          <a:xfrm>
            <a:off x="7439410" y="3930334"/>
            <a:ext cx="275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Failure scenario??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9034" y="3538222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640" y="4493405"/>
            <a:ext cx="1082675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396" y="3487422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ine 8"/>
          <p:cNvSpPr>
            <a:spLocks noChangeShapeType="1"/>
          </p:cNvSpPr>
          <p:nvPr/>
        </p:nvSpPr>
        <p:spPr bwMode="auto">
          <a:xfrm>
            <a:off x="2618171" y="3882709"/>
            <a:ext cx="379888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4" name="Group 9"/>
          <p:cNvGrpSpPr>
            <a:grpSpLocks/>
          </p:cNvGrpSpPr>
          <p:nvPr/>
        </p:nvGrpSpPr>
        <p:grpSpPr bwMode="auto">
          <a:xfrm>
            <a:off x="2888046" y="3123884"/>
            <a:ext cx="3119438" cy="633412"/>
            <a:chOff x="790" y="1799"/>
            <a:chExt cx="1965" cy="399"/>
          </a:xfrm>
        </p:grpSpPr>
        <p:sp>
          <p:nvSpPr>
            <p:cNvPr id="26" name="Rectangle 10"/>
            <p:cNvSpPr>
              <a:spLocks noChangeArrowheads="1"/>
            </p:cNvSpPr>
            <p:nvPr/>
          </p:nvSpPr>
          <p:spPr bwMode="auto">
            <a:xfrm>
              <a:off x="806" y="1799"/>
              <a:ext cx="1919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7" name="Text Box 11"/>
            <p:cNvSpPr txBox="1">
              <a:spLocks noChangeArrowheads="1"/>
            </p:cNvSpPr>
            <p:nvPr/>
          </p:nvSpPr>
          <p:spPr bwMode="auto">
            <a:xfrm>
              <a:off x="1928" y="1876"/>
              <a:ext cx="827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“I’m Alice”</a:t>
              </a:r>
            </a:p>
          </p:txBody>
        </p:sp>
        <p:sp>
          <p:nvSpPr>
            <p:cNvPr id="28" name="Text Box 12"/>
            <p:cNvSpPr txBox="1">
              <a:spLocks noChangeArrowheads="1"/>
            </p:cNvSpPr>
            <p:nvPr/>
          </p:nvSpPr>
          <p:spPr bwMode="auto">
            <a:xfrm>
              <a:off x="790" y="182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29" name="Line 13"/>
            <p:cNvSpPr>
              <a:spLocks noChangeShapeType="1"/>
            </p:cNvSpPr>
            <p:nvPr/>
          </p:nvSpPr>
          <p:spPr bwMode="auto">
            <a:xfrm flipH="1">
              <a:off x="1337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 Box 14"/>
            <p:cNvSpPr txBox="1">
              <a:spLocks noChangeArrowheads="1"/>
            </p:cNvSpPr>
            <p:nvPr/>
          </p:nvSpPr>
          <p:spPr bwMode="auto">
            <a:xfrm>
              <a:off x="1285" y="1813"/>
              <a:ext cx="75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encrypted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password</a:t>
              </a:r>
            </a:p>
          </p:txBody>
        </p:sp>
        <p:sp>
          <p:nvSpPr>
            <p:cNvPr id="31" name="Line 15"/>
            <p:cNvSpPr>
              <a:spLocks noChangeShapeType="1"/>
            </p:cNvSpPr>
            <p:nvPr/>
          </p:nvSpPr>
          <p:spPr bwMode="auto">
            <a:xfrm flipH="1">
              <a:off x="1973" y="180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2" name="Group 16"/>
          <p:cNvGrpSpPr>
            <a:grpSpLocks/>
          </p:cNvGrpSpPr>
          <p:nvPr/>
        </p:nvGrpSpPr>
        <p:grpSpPr bwMode="auto">
          <a:xfrm>
            <a:off x="4446972" y="4052572"/>
            <a:ext cx="1514475" cy="633413"/>
            <a:chOff x="984" y="2719"/>
            <a:chExt cx="954" cy="399"/>
          </a:xfrm>
        </p:grpSpPr>
        <p:sp>
          <p:nvSpPr>
            <p:cNvPr id="33" name="Rectangle 17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" name="Text Box 18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35" name="Text Box 19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36" name="Line 20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" name="Line 21"/>
          <p:cNvSpPr>
            <a:spLocks noChangeShapeType="1"/>
          </p:cNvSpPr>
          <p:nvPr/>
        </p:nvSpPr>
        <p:spPr bwMode="auto">
          <a:xfrm>
            <a:off x="6036060" y="3417571"/>
            <a:ext cx="561975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22"/>
          <p:cNvSpPr>
            <a:spLocks noChangeShapeType="1"/>
          </p:cNvSpPr>
          <p:nvPr/>
        </p:nvSpPr>
        <p:spPr bwMode="auto">
          <a:xfrm flipH="1" flipV="1">
            <a:off x="3832610" y="4354196"/>
            <a:ext cx="5413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5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3076" y="443621"/>
            <a:ext cx="6771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530" y="2266801"/>
            <a:ext cx="4476939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2401936" y="1452564"/>
            <a:ext cx="7677102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>
                <a:solidFill>
                  <a:srgbClr val="FF0000"/>
                </a:solidFill>
                <a:latin typeface="Comic Sans MS" panose="030F0702030302020204" pitchFamily="66" charset="0"/>
              </a:rPr>
              <a:t>Protocol ap3.1:</a:t>
            </a:r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>
                <a:latin typeface="Comic Sans MS" panose="030F0702030302020204" pitchFamily="66" charset="0"/>
              </a:rPr>
              <a:t>Alice says “I am Alice” and sends her</a:t>
            </a:r>
          </a:p>
          <a:p>
            <a:pPr algn="r"/>
            <a:r>
              <a:rPr lang="en-US" altLang="en-US" sz="2400">
                <a:latin typeface="Comic Sans MS" panose="030F0702030302020204" pitchFamily="66" charset="0"/>
              </a:rPr>
              <a:t> </a:t>
            </a:r>
            <a:r>
              <a:rPr lang="en-US" altLang="en-US" sz="2400" i="1">
                <a:solidFill>
                  <a:schemeClr val="accent2"/>
                </a:solidFill>
                <a:latin typeface="Comic Sans MS" panose="030F0702030302020204" pitchFamily="66" charset="0"/>
              </a:rPr>
              <a:t>encrypted</a:t>
            </a:r>
            <a:r>
              <a:rPr lang="en-US" altLang="en-US" sz="2400">
                <a:latin typeface="Comic Sans MS" panose="030F0702030302020204" pitchFamily="66" charset="0"/>
              </a:rPr>
              <a:t> secret password to “prove” it.</a:t>
            </a:r>
          </a:p>
        </p:txBody>
      </p:sp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8225022" y="3436938"/>
            <a:ext cx="173477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record</a:t>
            </a:r>
          </a:p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and</a:t>
            </a:r>
          </a:p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playback</a:t>
            </a:r>
          </a:p>
          <a:p>
            <a:pPr algn="ctr"/>
            <a:r>
              <a:rPr lang="en-US" altLang="en-US" sz="2400">
                <a:solidFill>
                  <a:srgbClr val="FF0000"/>
                </a:solidFill>
                <a:latin typeface="Comic Sans MS" panose="030F0702030302020204" pitchFamily="66" charset="0"/>
              </a:rPr>
              <a:t>still </a:t>
            </a:r>
            <a:r>
              <a:rPr lang="en-US" altLang="en-US" sz="2400">
                <a:latin typeface="Comic Sans MS" panose="030F0702030302020204" pitchFamily="66" charset="0"/>
              </a:rPr>
              <a:t>works!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538" y="3721101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3670301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Line 8"/>
          <p:cNvSpPr>
            <a:spLocks noChangeShapeType="1"/>
          </p:cNvSpPr>
          <p:nvPr/>
        </p:nvSpPr>
        <p:spPr bwMode="auto">
          <a:xfrm>
            <a:off x="2733675" y="4065588"/>
            <a:ext cx="3798888" cy="0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3028951" y="3306763"/>
            <a:ext cx="3046413" cy="633412"/>
          </a:xfrm>
          <a:prstGeom prst="rect">
            <a:avLst/>
          </a:prstGeom>
          <a:solidFill>
            <a:srgbClr val="DDDDD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7" name="Text Box 10"/>
          <p:cNvSpPr txBox="1">
            <a:spLocks noChangeArrowheads="1"/>
          </p:cNvSpPr>
          <p:nvPr/>
        </p:nvSpPr>
        <p:spPr bwMode="auto">
          <a:xfrm>
            <a:off x="4810126" y="3429001"/>
            <a:ext cx="1312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“</a:t>
            </a:r>
            <a:r>
              <a:rPr lang="en-US" altLang="en-US" dirty="0">
                <a:latin typeface="Comic Sans MS" panose="030F0702030302020204" pitchFamily="66" charset="0"/>
              </a:rPr>
              <a:t>I’m Alice</a:t>
            </a:r>
            <a:r>
              <a:rPr lang="en-US" altLang="en-US" dirty="0">
                <a:solidFill>
                  <a:schemeClr val="bg2"/>
                </a:solidFill>
                <a:latin typeface="Comic Sans MS" panose="030F0702030302020204" pitchFamily="66" charset="0"/>
              </a:rPr>
              <a:t>”</a:t>
            </a: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3003550" y="3343276"/>
            <a:ext cx="9032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Alice’s </a:t>
            </a: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IP </a:t>
            </a:r>
            <a:r>
              <a:rPr lang="en-US" altLang="en-US" sz="1600" dirty="0" err="1">
                <a:latin typeface="Comic Sans MS" panose="030F0702030302020204" pitchFamily="66" charset="0"/>
              </a:rPr>
              <a:t>addr</a:t>
            </a:r>
            <a:endParaRPr lang="en-US" altLang="en-US" sz="1600" dirty="0">
              <a:latin typeface="Comic Sans MS" panose="030F0702030302020204" pitchFamily="66" charset="0"/>
            </a:endParaRPr>
          </a:p>
        </p:txBody>
      </p:sp>
      <p:sp>
        <p:nvSpPr>
          <p:cNvPr id="29" name="Line 12"/>
          <p:cNvSpPr>
            <a:spLocks noChangeShapeType="1"/>
          </p:cNvSpPr>
          <p:nvPr/>
        </p:nvSpPr>
        <p:spPr bwMode="auto">
          <a:xfrm flipH="1">
            <a:off x="387191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Text Box 13"/>
          <p:cNvSpPr txBox="1">
            <a:spLocks noChangeArrowheads="1"/>
          </p:cNvSpPr>
          <p:nvPr/>
        </p:nvSpPr>
        <p:spPr bwMode="auto">
          <a:xfrm>
            <a:off x="3814577" y="3328989"/>
            <a:ext cx="11544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1600" dirty="0" smtClean="0">
                <a:latin typeface="Comic Sans MS" panose="030F0702030302020204" pitchFamily="66" charset="0"/>
              </a:rPr>
              <a:t>encrypted</a:t>
            </a:r>
            <a:endParaRPr lang="en-US" altLang="en-US" sz="1600" dirty="0">
              <a:latin typeface="Comic Sans MS" panose="030F0702030302020204" pitchFamily="66" charset="0"/>
            </a:endParaRPr>
          </a:p>
          <a:p>
            <a:pPr algn="ctr"/>
            <a:r>
              <a:rPr lang="en-US" altLang="en-US" sz="1600" dirty="0">
                <a:latin typeface="Comic Sans MS" panose="030F0702030302020204" pitchFamily="66" charset="0"/>
              </a:rPr>
              <a:t>password</a:t>
            </a:r>
          </a:p>
        </p:txBody>
      </p:sp>
      <p:sp>
        <p:nvSpPr>
          <p:cNvPr id="31" name="Line 14"/>
          <p:cNvSpPr>
            <a:spLocks noChangeShapeType="1"/>
          </p:cNvSpPr>
          <p:nvPr/>
        </p:nvSpPr>
        <p:spPr bwMode="auto">
          <a:xfrm flipH="1">
            <a:off x="4881563" y="3316289"/>
            <a:ext cx="0" cy="623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2" name="Group 15"/>
          <p:cNvGrpSpPr>
            <a:grpSpLocks/>
          </p:cNvGrpSpPr>
          <p:nvPr/>
        </p:nvGrpSpPr>
        <p:grpSpPr bwMode="auto">
          <a:xfrm>
            <a:off x="4826001" y="4224338"/>
            <a:ext cx="1514475" cy="633412"/>
            <a:chOff x="984" y="2719"/>
            <a:chExt cx="954" cy="399"/>
          </a:xfrm>
        </p:grpSpPr>
        <p:sp>
          <p:nvSpPr>
            <p:cNvPr id="33" name="Rectangle 16"/>
            <p:cNvSpPr>
              <a:spLocks noChangeArrowheads="1"/>
            </p:cNvSpPr>
            <p:nvPr/>
          </p:nvSpPr>
          <p:spPr bwMode="auto">
            <a:xfrm>
              <a:off x="1000" y="2719"/>
              <a:ext cx="938" cy="399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" name="Text Box 17"/>
            <p:cNvSpPr txBox="1">
              <a:spLocks noChangeArrowheads="1"/>
            </p:cNvSpPr>
            <p:nvPr/>
          </p:nvSpPr>
          <p:spPr bwMode="auto">
            <a:xfrm>
              <a:off x="1578" y="2793"/>
              <a:ext cx="31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OK</a:t>
              </a:r>
            </a:p>
          </p:txBody>
        </p:sp>
        <p:sp>
          <p:nvSpPr>
            <p:cNvPr id="35" name="Text Box 18"/>
            <p:cNvSpPr txBox="1">
              <a:spLocks noChangeArrowheads="1"/>
            </p:cNvSpPr>
            <p:nvPr/>
          </p:nvSpPr>
          <p:spPr bwMode="auto">
            <a:xfrm>
              <a:off x="984" y="2742"/>
              <a:ext cx="569" cy="3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Alice’s </a:t>
              </a:r>
            </a:p>
            <a:p>
              <a:pPr algn="ctr"/>
              <a:r>
                <a:rPr lang="en-US" altLang="en-US" sz="1600">
                  <a:latin typeface="Comic Sans MS" panose="030F0702030302020204" pitchFamily="66" charset="0"/>
                </a:rPr>
                <a:t>IP addr</a:t>
              </a:r>
            </a:p>
          </p:txBody>
        </p:sp>
        <p:sp>
          <p:nvSpPr>
            <p:cNvPr id="36" name="Line 19"/>
            <p:cNvSpPr>
              <a:spLocks noChangeShapeType="1"/>
            </p:cNvSpPr>
            <p:nvPr/>
          </p:nvSpPr>
          <p:spPr bwMode="auto">
            <a:xfrm flipH="1">
              <a:off x="1531" y="2725"/>
              <a:ext cx="0" cy="39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" name="Line 20"/>
          <p:cNvSpPr>
            <a:spLocks noChangeShapeType="1"/>
          </p:cNvSpPr>
          <p:nvPr/>
        </p:nvSpPr>
        <p:spPr bwMode="auto">
          <a:xfrm>
            <a:off x="6151564" y="3600450"/>
            <a:ext cx="561975" cy="15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22"/>
          <p:cNvSpPr>
            <a:spLocks noChangeShapeType="1"/>
          </p:cNvSpPr>
          <p:nvPr/>
        </p:nvSpPr>
        <p:spPr bwMode="auto">
          <a:xfrm>
            <a:off x="3381375" y="4106864"/>
            <a:ext cx="623888" cy="12922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9" name="Line 23"/>
          <p:cNvSpPr>
            <a:spLocks noChangeShapeType="1"/>
          </p:cNvSpPr>
          <p:nvPr/>
        </p:nvSpPr>
        <p:spPr bwMode="auto">
          <a:xfrm flipH="1">
            <a:off x="4868864" y="4214813"/>
            <a:ext cx="1857375" cy="15541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" name="Line 31"/>
          <p:cNvSpPr>
            <a:spLocks noChangeShapeType="1"/>
          </p:cNvSpPr>
          <p:nvPr/>
        </p:nvSpPr>
        <p:spPr bwMode="auto">
          <a:xfrm flipV="1">
            <a:off x="6072188" y="4741864"/>
            <a:ext cx="679450" cy="579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" name="Line 32"/>
          <p:cNvSpPr>
            <a:spLocks noChangeShapeType="1"/>
          </p:cNvSpPr>
          <p:nvPr/>
        </p:nvSpPr>
        <p:spPr bwMode="auto">
          <a:xfrm flipH="1">
            <a:off x="5221289" y="4878388"/>
            <a:ext cx="365125" cy="292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95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62718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yet another try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1839913" y="1309624"/>
            <a:ext cx="4022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Goal: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avoid playback attack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1831457" y="1854235"/>
            <a:ext cx="69437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Nonce: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number (R) used only </a:t>
            </a:r>
            <a:r>
              <a:rPr lang="en-US" altLang="en-US" sz="2400" i="1" dirty="0">
                <a:latin typeface="Comic Sans MS" panose="030F0702030302020204" pitchFamily="66" charset="0"/>
              </a:rPr>
              <a:t>once –in-a-lifetime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1831457" y="2392497"/>
            <a:ext cx="85740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24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ap4.0: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en-US" sz="2400" dirty="0">
                <a:latin typeface="Comic Sans MS" panose="030F0702030302020204" pitchFamily="66" charset="0"/>
              </a:rPr>
              <a:t>to prove Alice “live”, Bob sends Alice </a:t>
            </a:r>
            <a:r>
              <a:rPr lang="en-US" alt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nonce</a:t>
            </a:r>
            <a:r>
              <a:rPr lang="en-US" altLang="en-US" sz="2400" dirty="0">
                <a:latin typeface="Comic Sans MS" panose="030F0702030302020204" pitchFamily="66" charset="0"/>
              </a:rPr>
              <a:t>, R.  Alice</a:t>
            </a:r>
          </a:p>
          <a:p>
            <a:pPr algn="r"/>
            <a:r>
              <a:rPr lang="en-US" altLang="en-US" sz="2400" dirty="0">
                <a:latin typeface="Comic Sans MS" panose="030F0702030302020204" pitchFamily="66" charset="0"/>
              </a:rPr>
              <a:t>must return R, encrypted with shared secret key</a:t>
            </a:r>
          </a:p>
        </p:txBody>
      </p:sp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3515595"/>
            <a:ext cx="69850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8300" y="3464795"/>
            <a:ext cx="812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ine 9"/>
          <p:cNvSpPr>
            <a:spLocks noChangeShapeType="1"/>
          </p:cNvSpPr>
          <p:nvPr/>
        </p:nvSpPr>
        <p:spPr bwMode="auto">
          <a:xfrm>
            <a:off x="4257675" y="3598144"/>
            <a:ext cx="3697288" cy="2619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5186364" y="3245719"/>
            <a:ext cx="1881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  <p:sp>
        <p:nvSpPr>
          <p:cNvPr id="26" name="Line 11"/>
          <p:cNvSpPr>
            <a:spLocks noChangeShapeType="1"/>
          </p:cNvSpPr>
          <p:nvPr/>
        </p:nvSpPr>
        <p:spPr bwMode="auto">
          <a:xfrm flipH="1">
            <a:off x="4251325" y="4215683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7" name="Line 12"/>
          <p:cNvSpPr>
            <a:spLocks noChangeShapeType="1"/>
          </p:cNvSpPr>
          <p:nvPr/>
        </p:nvSpPr>
        <p:spPr bwMode="auto">
          <a:xfrm>
            <a:off x="4259264" y="4876083"/>
            <a:ext cx="3697287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" name="Text Box 13"/>
          <p:cNvSpPr txBox="1">
            <a:spLocks noChangeArrowheads="1"/>
          </p:cNvSpPr>
          <p:nvPr/>
        </p:nvSpPr>
        <p:spPr bwMode="auto">
          <a:xfrm>
            <a:off x="5816600" y="3920407"/>
            <a:ext cx="376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</a:t>
            </a:r>
          </a:p>
        </p:txBody>
      </p:sp>
      <p:grpSp>
        <p:nvGrpSpPr>
          <p:cNvPr id="29" name="Group 14"/>
          <p:cNvGrpSpPr>
            <a:grpSpLocks/>
          </p:cNvGrpSpPr>
          <p:nvPr/>
        </p:nvGrpSpPr>
        <p:grpSpPr bwMode="auto">
          <a:xfrm>
            <a:off x="6051551" y="4522069"/>
            <a:ext cx="1146175" cy="577850"/>
            <a:chOff x="2697" y="3555"/>
            <a:chExt cx="722" cy="364"/>
          </a:xfrm>
        </p:grpSpPr>
        <p:sp>
          <p:nvSpPr>
            <p:cNvPr id="30" name="Text Box 15"/>
            <p:cNvSpPr txBox="1">
              <a:spLocks noChangeArrowheads="1"/>
            </p:cNvSpPr>
            <p:nvPr/>
          </p:nvSpPr>
          <p:spPr bwMode="auto">
            <a:xfrm>
              <a:off x="2697" y="3555"/>
              <a:ext cx="72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K    (R)</a:t>
              </a:r>
            </a:p>
          </p:txBody>
        </p:sp>
        <p:sp>
          <p:nvSpPr>
            <p:cNvPr id="31" name="Text Box 16"/>
            <p:cNvSpPr txBox="1">
              <a:spLocks noChangeArrowheads="1"/>
            </p:cNvSpPr>
            <p:nvPr/>
          </p:nvSpPr>
          <p:spPr bwMode="auto">
            <a:xfrm>
              <a:off x="2786" y="3688"/>
              <a:ext cx="37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A-B</a:t>
              </a:r>
            </a:p>
          </p:txBody>
        </p:sp>
      </p:grpSp>
      <p:sp>
        <p:nvSpPr>
          <p:cNvPr id="32" name="Text Box 17"/>
          <p:cNvSpPr txBox="1">
            <a:spLocks noChangeArrowheads="1"/>
          </p:cNvSpPr>
          <p:nvPr/>
        </p:nvSpPr>
        <p:spPr bwMode="auto">
          <a:xfrm>
            <a:off x="8182770" y="4149007"/>
            <a:ext cx="23320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 dirty="0">
                <a:latin typeface="Comic Sans MS" panose="030F0702030302020204" pitchFamily="66" charset="0"/>
              </a:rPr>
              <a:t>Alice is live, and only Alice knows key to encrypt nonce, so it must be Alice!</a:t>
            </a:r>
          </a:p>
        </p:txBody>
      </p:sp>
    </p:spTree>
    <p:extLst>
      <p:ext uri="{BB962C8B-B14F-4D97-AF65-F5344CB8AC3E}">
        <p14:creationId xmlns:p14="http://schemas.microsoft.com/office/powerpoint/2010/main" val="355778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3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Authentication: ap5.0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164386" y="1554604"/>
            <a:ext cx="10515600" cy="17276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US" sz="2400" dirty="0" smtClean="0"/>
              <a:t>ap4.0 doesn’t protect against server database reading </a:t>
            </a:r>
          </a:p>
          <a:p>
            <a:r>
              <a:rPr lang="en-US" altLang="en-US" sz="2400" dirty="0" smtClean="0"/>
              <a:t>can we authenticate using public key techniques?</a:t>
            </a:r>
          </a:p>
          <a:p>
            <a:pPr>
              <a:buFontTx/>
              <a:buNone/>
            </a:pPr>
            <a:r>
              <a:rPr lang="en-US" altLang="en-US" sz="2400" u="sng" dirty="0" smtClean="0">
                <a:solidFill>
                  <a:srgbClr val="FF0000"/>
                </a:solidFill>
              </a:rPr>
              <a:t>ap5.0:</a:t>
            </a:r>
            <a:r>
              <a:rPr lang="en-US" altLang="en-US" sz="2400" dirty="0" smtClean="0"/>
              <a:t> use nonce, public key cryptography</a:t>
            </a:r>
            <a:endParaRPr lang="en-US" altLang="en-US" sz="2400" dirty="0"/>
          </a:p>
        </p:txBody>
      </p:sp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908" y="3399240"/>
            <a:ext cx="69850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270" y="3348440"/>
            <a:ext cx="8128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Line 6"/>
          <p:cNvSpPr>
            <a:spLocks noChangeShapeType="1"/>
          </p:cNvSpPr>
          <p:nvPr/>
        </p:nvSpPr>
        <p:spPr bwMode="auto">
          <a:xfrm>
            <a:off x="3014645" y="3481791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3943334" y="3129365"/>
            <a:ext cx="18811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“I am Alice”</a:t>
            </a:r>
          </a:p>
        </p:txBody>
      </p:sp>
      <p:sp>
        <p:nvSpPr>
          <p:cNvPr id="23" name="Line 8"/>
          <p:cNvSpPr>
            <a:spLocks noChangeShapeType="1"/>
          </p:cNvSpPr>
          <p:nvPr/>
        </p:nvSpPr>
        <p:spPr bwMode="auto">
          <a:xfrm flipH="1">
            <a:off x="2979720" y="3869141"/>
            <a:ext cx="3697288" cy="26193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9"/>
          <p:cNvSpPr>
            <a:spLocks noChangeShapeType="1"/>
          </p:cNvSpPr>
          <p:nvPr/>
        </p:nvSpPr>
        <p:spPr bwMode="auto">
          <a:xfrm>
            <a:off x="3030520" y="4340627"/>
            <a:ext cx="3697288" cy="26193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" name="Text Box 10"/>
          <p:cNvSpPr txBox="1">
            <a:spLocks noChangeArrowheads="1"/>
          </p:cNvSpPr>
          <p:nvPr/>
        </p:nvSpPr>
        <p:spPr bwMode="auto">
          <a:xfrm>
            <a:off x="3760770" y="3659590"/>
            <a:ext cx="376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400">
                <a:latin typeface="Comic Sans MS" panose="030F0702030302020204" pitchFamily="66" charset="0"/>
              </a:rPr>
              <a:t>R</a:t>
            </a:r>
          </a:p>
        </p:txBody>
      </p:sp>
      <p:sp>
        <p:nvSpPr>
          <p:cNvPr id="27" name="Text Box 11"/>
          <p:cNvSpPr txBox="1">
            <a:spLocks noChangeArrowheads="1"/>
          </p:cNvSpPr>
          <p:nvPr/>
        </p:nvSpPr>
        <p:spPr bwMode="auto">
          <a:xfrm>
            <a:off x="7702534" y="3407177"/>
            <a:ext cx="233203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Bob computes</a:t>
            </a:r>
          </a:p>
          <a:p>
            <a:pPr algn="ctr"/>
            <a:endParaRPr lang="en-US" altLang="en-US" sz="2400">
              <a:latin typeface="Comic Sans MS" panose="030F0702030302020204" pitchFamily="66" charset="0"/>
            </a:endParaRPr>
          </a:p>
        </p:txBody>
      </p:sp>
      <p:grpSp>
        <p:nvGrpSpPr>
          <p:cNvPr id="28" name="Group 12"/>
          <p:cNvGrpSpPr>
            <a:grpSpLocks/>
          </p:cNvGrpSpPr>
          <p:nvPr/>
        </p:nvGrpSpPr>
        <p:grpSpPr bwMode="auto">
          <a:xfrm>
            <a:off x="5446695" y="3916765"/>
            <a:ext cx="1055688" cy="673100"/>
            <a:chOff x="2843" y="2891"/>
            <a:chExt cx="665" cy="424"/>
          </a:xfrm>
        </p:grpSpPr>
        <p:sp>
          <p:nvSpPr>
            <p:cNvPr id="29" name="Text Box 13"/>
            <p:cNvSpPr txBox="1">
              <a:spLocks noChangeArrowheads="1"/>
            </p:cNvSpPr>
            <p:nvPr/>
          </p:nvSpPr>
          <p:spPr bwMode="auto">
            <a:xfrm>
              <a:off x="2843" y="2979"/>
              <a:ext cx="6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K   (R)</a:t>
              </a:r>
            </a:p>
          </p:txBody>
        </p:sp>
        <p:sp>
          <p:nvSpPr>
            <p:cNvPr id="30" name="Text Box 14"/>
            <p:cNvSpPr txBox="1">
              <a:spLocks noChangeArrowheads="1"/>
            </p:cNvSpPr>
            <p:nvPr/>
          </p:nvSpPr>
          <p:spPr bwMode="auto">
            <a:xfrm>
              <a:off x="2979" y="3084"/>
              <a:ext cx="22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31" name="Text Box 15"/>
            <p:cNvSpPr txBox="1">
              <a:spLocks noChangeArrowheads="1"/>
            </p:cNvSpPr>
            <p:nvPr/>
          </p:nvSpPr>
          <p:spPr bwMode="auto">
            <a:xfrm>
              <a:off x="2985" y="2891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</p:grpSp>
      <p:grpSp>
        <p:nvGrpSpPr>
          <p:cNvPr id="32" name="Group 23"/>
          <p:cNvGrpSpPr>
            <a:grpSpLocks/>
          </p:cNvGrpSpPr>
          <p:nvPr/>
        </p:nvGrpSpPr>
        <p:grpSpPr bwMode="auto">
          <a:xfrm>
            <a:off x="7773971" y="3626252"/>
            <a:ext cx="2028825" cy="742950"/>
            <a:chOff x="1127" y="3574"/>
            <a:chExt cx="1278" cy="468"/>
          </a:xfrm>
        </p:grpSpPr>
        <p:sp>
          <p:nvSpPr>
            <p:cNvPr id="33" name="Text Box 24"/>
            <p:cNvSpPr txBox="1">
              <a:spLocks noChangeArrowheads="1"/>
            </p:cNvSpPr>
            <p:nvPr/>
          </p:nvSpPr>
          <p:spPr bwMode="auto">
            <a:xfrm>
              <a:off x="1324" y="3687"/>
              <a:ext cx="108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400">
                  <a:latin typeface="Comic Sans MS" panose="030F0702030302020204" pitchFamily="66" charset="0"/>
                </a:rPr>
                <a:t>(K  (R)) = R</a:t>
              </a:r>
            </a:p>
          </p:txBody>
        </p:sp>
        <p:sp>
          <p:nvSpPr>
            <p:cNvPr id="34" name="Text Box 25"/>
            <p:cNvSpPr txBox="1">
              <a:spLocks noChangeArrowheads="1"/>
            </p:cNvSpPr>
            <p:nvPr/>
          </p:nvSpPr>
          <p:spPr bwMode="auto">
            <a:xfrm>
              <a:off x="1512" y="3811"/>
              <a:ext cx="22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35" name="Text Box 26"/>
            <p:cNvSpPr txBox="1">
              <a:spLocks noChangeArrowheads="1"/>
            </p:cNvSpPr>
            <p:nvPr/>
          </p:nvSpPr>
          <p:spPr bwMode="auto">
            <a:xfrm>
              <a:off x="1535" y="3574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  <p:grpSp>
          <p:nvGrpSpPr>
            <p:cNvPr id="36" name="Group 27"/>
            <p:cNvGrpSpPr>
              <a:grpSpLocks/>
            </p:cNvGrpSpPr>
            <p:nvPr/>
          </p:nvGrpSpPr>
          <p:grpSpPr bwMode="auto">
            <a:xfrm>
              <a:off x="1127" y="3578"/>
              <a:ext cx="347" cy="451"/>
              <a:chOff x="831" y="3234"/>
              <a:chExt cx="347" cy="451"/>
            </a:xfrm>
          </p:grpSpPr>
          <p:sp>
            <p:nvSpPr>
              <p:cNvPr id="37" name="Text Box 28"/>
              <p:cNvSpPr txBox="1">
                <a:spLocks noChangeArrowheads="1"/>
              </p:cNvSpPr>
              <p:nvPr/>
            </p:nvSpPr>
            <p:spPr bwMode="auto">
              <a:xfrm>
                <a:off x="831" y="3330"/>
                <a:ext cx="34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400">
                    <a:latin typeface="Comic Sans MS" panose="030F0702030302020204" pitchFamily="66" charset="0"/>
                  </a:rPr>
                  <a:t>K  </a:t>
                </a:r>
              </a:p>
            </p:txBody>
          </p:sp>
          <p:sp>
            <p:nvSpPr>
              <p:cNvPr id="38" name="Text Box 29"/>
              <p:cNvSpPr txBox="1">
                <a:spLocks noChangeArrowheads="1"/>
              </p:cNvSpPr>
              <p:nvPr/>
            </p:nvSpPr>
            <p:spPr bwMode="auto">
              <a:xfrm>
                <a:off x="918" y="3454"/>
                <a:ext cx="221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>
                    <a:latin typeface="Comic Sans MS" panose="030F0702030302020204" pitchFamily="66" charset="0"/>
                  </a:rPr>
                  <a:t>A</a:t>
                </a:r>
              </a:p>
            </p:txBody>
          </p:sp>
          <p:sp>
            <p:nvSpPr>
              <p:cNvPr id="39" name="Text Box 30"/>
              <p:cNvSpPr txBox="1">
                <a:spLocks noChangeArrowheads="1"/>
              </p:cNvSpPr>
              <p:nvPr/>
            </p:nvSpPr>
            <p:spPr bwMode="auto">
              <a:xfrm>
                <a:off x="956" y="3234"/>
                <a:ext cx="193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en-US" altLang="en-US" sz="2000">
                    <a:latin typeface="Comic Sans MS" panose="030F0702030302020204" pitchFamily="66" charset="0"/>
                  </a:rPr>
                  <a:t>+</a:t>
                </a:r>
              </a:p>
            </p:txBody>
          </p:sp>
        </p:grpSp>
      </p:grpSp>
      <p:sp>
        <p:nvSpPr>
          <p:cNvPr id="40" name="Text Box 31"/>
          <p:cNvSpPr txBox="1">
            <a:spLocks noChangeArrowheads="1"/>
          </p:cNvSpPr>
          <p:nvPr/>
        </p:nvSpPr>
        <p:spPr bwMode="auto">
          <a:xfrm>
            <a:off x="7237395" y="4221566"/>
            <a:ext cx="30353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000">
                <a:latin typeface="Comic Sans MS" panose="030F0702030302020204" pitchFamily="66" charset="0"/>
              </a:rPr>
              <a:t>and knows only Alice could have the private key, that encrypted R such that</a:t>
            </a:r>
          </a:p>
        </p:txBody>
      </p:sp>
      <p:grpSp>
        <p:nvGrpSpPr>
          <p:cNvPr id="41" name="Group 32"/>
          <p:cNvGrpSpPr>
            <a:grpSpLocks/>
          </p:cNvGrpSpPr>
          <p:nvPr/>
        </p:nvGrpSpPr>
        <p:grpSpPr bwMode="auto">
          <a:xfrm>
            <a:off x="7869221" y="5285191"/>
            <a:ext cx="1876425" cy="763587"/>
            <a:chOff x="940" y="3588"/>
            <a:chExt cx="1182" cy="481"/>
          </a:xfrm>
        </p:grpSpPr>
        <p:sp>
          <p:nvSpPr>
            <p:cNvPr id="42" name="Text Box 33"/>
            <p:cNvSpPr txBox="1">
              <a:spLocks noChangeArrowheads="1"/>
            </p:cNvSpPr>
            <p:nvPr/>
          </p:nvSpPr>
          <p:spPr bwMode="auto">
            <a:xfrm>
              <a:off x="1196" y="3731"/>
              <a:ext cx="9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(K  (R)) = R</a:t>
              </a:r>
            </a:p>
          </p:txBody>
        </p:sp>
        <p:sp>
          <p:nvSpPr>
            <p:cNvPr id="43" name="Text Box 34"/>
            <p:cNvSpPr txBox="1">
              <a:spLocks noChangeArrowheads="1"/>
            </p:cNvSpPr>
            <p:nvPr/>
          </p:nvSpPr>
          <p:spPr bwMode="auto">
            <a:xfrm>
              <a:off x="1337" y="3819"/>
              <a:ext cx="2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44" name="Text Box 35"/>
            <p:cNvSpPr txBox="1">
              <a:spLocks noChangeArrowheads="1"/>
            </p:cNvSpPr>
            <p:nvPr/>
          </p:nvSpPr>
          <p:spPr bwMode="auto">
            <a:xfrm>
              <a:off x="1330" y="3588"/>
              <a:ext cx="18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-</a:t>
              </a:r>
            </a:p>
          </p:txBody>
        </p:sp>
        <p:sp>
          <p:nvSpPr>
            <p:cNvPr id="45" name="Text Box 36"/>
            <p:cNvSpPr txBox="1">
              <a:spLocks noChangeArrowheads="1"/>
            </p:cNvSpPr>
            <p:nvPr/>
          </p:nvSpPr>
          <p:spPr bwMode="auto">
            <a:xfrm>
              <a:off x="940" y="3718"/>
              <a:ext cx="31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K  </a:t>
              </a:r>
            </a:p>
          </p:txBody>
        </p:sp>
        <p:sp>
          <p:nvSpPr>
            <p:cNvPr id="46" name="Text Box 37"/>
            <p:cNvSpPr txBox="1">
              <a:spLocks noChangeArrowheads="1"/>
            </p:cNvSpPr>
            <p:nvPr/>
          </p:nvSpPr>
          <p:spPr bwMode="auto">
            <a:xfrm>
              <a:off x="1039" y="3805"/>
              <a:ext cx="23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A</a:t>
              </a:r>
            </a:p>
          </p:txBody>
        </p:sp>
        <p:sp>
          <p:nvSpPr>
            <p:cNvPr id="47" name="Text Box 38"/>
            <p:cNvSpPr txBox="1">
              <a:spLocks noChangeArrowheads="1"/>
            </p:cNvSpPr>
            <p:nvPr/>
          </p:nvSpPr>
          <p:spPr bwMode="auto">
            <a:xfrm>
              <a:off x="1065" y="3620"/>
              <a:ext cx="19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en-US" sz="2000">
                  <a:latin typeface="Comic Sans MS" panose="030F0702030302020204" pitchFamily="66" charset="0"/>
                </a:rPr>
                <a:t>+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51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File Access Control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 16"/>
          <p:cNvSpPr/>
          <p:nvPr/>
        </p:nvSpPr>
        <p:spPr>
          <a:xfrm>
            <a:off x="1059749" y="1379484"/>
            <a:ext cx="10294051" cy="4653913"/>
          </a:xfrm>
          <a:custGeom>
            <a:avLst/>
            <a:gdLst>
              <a:gd name="connsiteX0" fmla="*/ 0 w 8229600"/>
              <a:gd name="connsiteY0" fmla="*/ 410615 h 4830763"/>
              <a:gd name="connsiteX1" fmla="*/ 410615 w 8229600"/>
              <a:gd name="connsiteY1" fmla="*/ 0 h 4830763"/>
              <a:gd name="connsiteX2" fmla="*/ 7818985 w 8229600"/>
              <a:gd name="connsiteY2" fmla="*/ 0 h 4830763"/>
              <a:gd name="connsiteX3" fmla="*/ 8229600 w 8229600"/>
              <a:gd name="connsiteY3" fmla="*/ 410615 h 4830763"/>
              <a:gd name="connsiteX4" fmla="*/ 8229600 w 8229600"/>
              <a:gd name="connsiteY4" fmla="*/ 4420148 h 4830763"/>
              <a:gd name="connsiteX5" fmla="*/ 7818985 w 8229600"/>
              <a:gd name="connsiteY5" fmla="*/ 4830763 h 4830763"/>
              <a:gd name="connsiteX6" fmla="*/ 410615 w 8229600"/>
              <a:gd name="connsiteY6" fmla="*/ 4830763 h 4830763"/>
              <a:gd name="connsiteX7" fmla="*/ 0 w 8229600"/>
              <a:gd name="connsiteY7" fmla="*/ 4420148 h 4830763"/>
              <a:gd name="connsiteX8" fmla="*/ 0 w 8229600"/>
              <a:gd name="connsiteY8" fmla="*/ 410615 h 483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29600" h="4830763">
                <a:moveTo>
                  <a:pt x="0" y="410615"/>
                </a:moveTo>
                <a:cubicBezTo>
                  <a:pt x="0" y="183839"/>
                  <a:pt x="183839" y="0"/>
                  <a:pt x="410615" y="0"/>
                </a:cubicBezTo>
                <a:lnTo>
                  <a:pt x="7818985" y="0"/>
                </a:lnTo>
                <a:cubicBezTo>
                  <a:pt x="8045761" y="0"/>
                  <a:pt x="8229600" y="183839"/>
                  <a:pt x="8229600" y="410615"/>
                </a:cubicBezTo>
                <a:lnTo>
                  <a:pt x="8229600" y="4420148"/>
                </a:lnTo>
                <a:cubicBezTo>
                  <a:pt x="8229600" y="4646924"/>
                  <a:pt x="8045761" y="4830763"/>
                  <a:pt x="7818985" y="4830763"/>
                </a:cubicBezTo>
                <a:lnTo>
                  <a:pt x="410615" y="4830763"/>
                </a:lnTo>
                <a:cubicBezTo>
                  <a:pt x="183839" y="4830763"/>
                  <a:pt x="0" y="4646924"/>
                  <a:pt x="0" y="4420148"/>
                </a:cubicBezTo>
                <a:lnTo>
                  <a:pt x="0" y="410615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19325" tIns="219325" rIns="219325" bIns="3869474" numCol="1" spcCol="1270" anchor="t" anchorCtr="0">
            <a:noAutofit/>
          </a:bodyPr>
          <a:lstStyle/>
          <a:p>
            <a:pPr defTabSz="11557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Can block </a:t>
            </a:r>
            <a:r>
              <a:rPr lang="en-US" sz="2400" dirty="0">
                <a:latin typeface="Alexandria" pitchFamily="2" charset="-78"/>
                <a:cs typeface="Alexandria" pitchFamily="2" charset="-78"/>
              </a:rPr>
              <a:t>offline guessing attacks by denying access to encrypted passwords</a:t>
            </a:r>
          </a:p>
        </p:txBody>
      </p:sp>
      <p:sp>
        <p:nvSpPr>
          <p:cNvPr id="20" name="Freeform 19"/>
          <p:cNvSpPr/>
          <p:nvPr/>
        </p:nvSpPr>
        <p:spPr>
          <a:xfrm>
            <a:off x="2186940" y="2503091"/>
            <a:ext cx="1234440" cy="1659395"/>
          </a:xfrm>
          <a:custGeom>
            <a:avLst/>
            <a:gdLst>
              <a:gd name="connsiteX0" fmla="*/ 0 w 1234440"/>
              <a:gd name="connsiteY0" fmla="*/ 129616 h 1659395"/>
              <a:gd name="connsiteX1" fmla="*/ 129616 w 1234440"/>
              <a:gd name="connsiteY1" fmla="*/ 0 h 1659395"/>
              <a:gd name="connsiteX2" fmla="*/ 1104824 w 1234440"/>
              <a:gd name="connsiteY2" fmla="*/ 0 h 1659395"/>
              <a:gd name="connsiteX3" fmla="*/ 1234440 w 1234440"/>
              <a:gd name="connsiteY3" fmla="*/ 129616 h 1659395"/>
              <a:gd name="connsiteX4" fmla="*/ 1234440 w 1234440"/>
              <a:gd name="connsiteY4" fmla="*/ 1529779 h 1659395"/>
              <a:gd name="connsiteX5" fmla="*/ 1104824 w 1234440"/>
              <a:gd name="connsiteY5" fmla="*/ 1659395 h 1659395"/>
              <a:gd name="connsiteX6" fmla="*/ 129616 w 1234440"/>
              <a:gd name="connsiteY6" fmla="*/ 1659395 h 1659395"/>
              <a:gd name="connsiteX7" fmla="*/ 0 w 1234440"/>
              <a:gd name="connsiteY7" fmla="*/ 1529779 h 1659395"/>
              <a:gd name="connsiteX8" fmla="*/ 0 w 1234440"/>
              <a:gd name="connsiteY8" fmla="*/ 129616 h 16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4440" h="1659395">
                <a:moveTo>
                  <a:pt x="0" y="129616"/>
                </a:moveTo>
                <a:cubicBezTo>
                  <a:pt x="0" y="58031"/>
                  <a:pt x="58031" y="0"/>
                  <a:pt x="129616" y="0"/>
                </a:cubicBezTo>
                <a:lnTo>
                  <a:pt x="1104824" y="0"/>
                </a:lnTo>
                <a:cubicBezTo>
                  <a:pt x="1176409" y="0"/>
                  <a:pt x="1234440" y="58031"/>
                  <a:pt x="1234440" y="129616"/>
                </a:cubicBezTo>
                <a:lnTo>
                  <a:pt x="1234440" y="1529779"/>
                </a:lnTo>
                <a:cubicBezTo>
                  <a:pt x="1234440" y="1601364"/>
                  <a:pt x="1176409" y="1659395"/>
                  <a:pt x="1104824" y="1659395"/>
                </a:cubicBezTo>
                <a:lnTo>
                  <a:pt x="129616" y="1659395"/>
                </a:lnTo>
                <a:cubicBezTo>
                  <a:pt x="58031" y="1659395"/>
                  <a:pt x="0" y="1601364"/>
                  <a:pt x="0" y="1529779"/>
                </a:cubicBezTo>
                <a:lnTo>
                  <a:pt x="0" y="129616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303" tIns="91303" rIns="91303" bIns="91303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make available only to privileged users</a:t>
            </a:r>
            <a:endParaRPr lang="en-US" sz="1400" dirty="0"/>
          </a:p>
        </p:txBody>
      </p:sp>
      <p:sp>
        <p:nvSpPr>
          <p:cNvPr id="21" name="Freeform 20"/>
          <p:cNvSpPr/>
          <p:nvPr/>
        </p:nvSpPr>
        <p:spPr>
          <a:xfrm>
            <a:off x="2186940" y="4223063"/>
            <a:ext cx="1234440" cy="1659395"/>
          </a:xfrm>
          <a:custGeom>
            <a:avLst/>
            <a:gdLst>
              <a:gd name="connsiteX0" fmla="*/ 0 w 1234440"/>
              <a:gd name="connsiteY0" fmla="*/ 129616 h 1659395"/>
              <a:gd name="connsiteX1" fmla="*/ 129616 w 1234440"/>
              <a:gd name="connsiteY1" fmla="*/ 0 h 1659395"/>
              <a:gd name="connsiteX2" fmla="*/ 1104824 w 1234440"/>
              <a:gd name="connsiteY2" fmla="*/ 0 h 1659395"/>
              <a:gd name="connsiteX3" fmla="*/ 1234440 w 1234440"/>
              <a:gd name="connsiteY3" fmla="*/ 129616 h 1659395"/>
              <a:gd name="connsiteX4" fmla="*/ 1234440 w 1234440"/>
              <a:gd name="connsiteY4" fmla="*/ 1529779 h 1659395"/>
              <a:gd name="connsiteX5" fmla="*/ 1104824 w 1234440"/>
              <a:gd name="connsiteY5" fmla="*/ 1659395 h 1659395"/>
              <a:gd name="connsiteX6" fmla="*/ 129616 w 1234440"/>
              <a:gd name="connsiteY6" fmla="*/ 1659395 h 1659395"/>
              <a:gd name="connsiteX7" fmla="*/ 0 w 1234440"/>
              <a:gd name="connsiteY7" fmla="*/ 1529779 h 1659395"/>
              <a:gd name="connsiteX8" fmla="*/ 0 w 1234440"/>
              <a:gd name="connsiteY8" fmla="*/ 129616 h 1659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4440" h="1659395">
                <a:moveTo>
                  <a:pt x="0" y="129616"/>
                </a:moveTo>
                <a:cubicBezTo>
                  <a:pt x="0" y="58031"/>
                  <a:pt x="58031" y="0"/>
                  <a:pt x="129616" y="0"/>
                </a:cubicBezTo>
                <a:lnTo>
                  <a:pt x="1104824" y="0"/>
                </a:lnTo>
                <a:cubicBezTo>
                  <a:pt x="1176409" y="0"/>
                  <a:pt x="1234440" y="58031"/>
                  <a:pt x="1234440" y="129616"/>
                </a:cubicBezTo>
                <a:lnTo>
                  <a:pt x="1234440" y="1529779"/>
                </a:lnTo>
                <a:cubicBezTo>
                  <a:pt x="1234440" y="1601364"/>
                  <a:pt x="1176409" y="1659395"/>
                  <a:pt x="1104824" y="1659395"/>
                </a:cubicBezTo>
                <a:lnTo>
                  <a:pt x="129616" y="1659395"/>
                </a:lnTo>
                <a:cubicBezTo>
                  <a:pt x="58031" y="1659395"/>
                  <a:pt x="0" y="1601364"/>
                  <a:pt x="0" y="1529779"/>
                </a:cubicBezTo>
                <a:lnTo>
                  <a:pt x="0" y="129616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303" tIns="91303" rIns="91303" bIns="91303" numCol="1" spcCol="1270" anchor="t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shadow password file</a:t>
            </a:r>
            <a:endParaRPr lang="en-US" sz="1400" dirty="0"/>
          </a:p>
          <a:p>
            <a:pPr marL="57150" lvl="1" indent="-57150" defTabSz="4889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1100" b="1" dirty="0"/>
              <a:t>a separate file from the user IDs where the hashed passwords are kept</a:t>
            </a:r>
            <a:endParaRPr lang="en-US" sz="1100" dirty="0"/>
          </a:p>
        </p:txBody>
      </p:sp>
      <p:sp>
        <p:nvSpPr>
          <p:cNvPr id="22" name="Freeform 21"/>
          <p:cNvSpPr/>
          <p:nvPr/>
        </p:nvSpPr>
        <p:spPr>
          <a:xfrm>
            <a:off x="3627120" y="2503090"/>
            <a:ext cx="6377940" cy="3381534"/>
          </a:xfrm>
          <a:custGeom>
            <a:avLst/>
            <a:gdLst>
              <a:gd name="connsiteX0" fmla="*/ 0 w 6377940"/>
              <a:gd name="connsiteY0" fmla="*/ 355061 h 3381534"/>
              <a:gd name="connsiteX1" fmla="*/ 355061 w 6377940"/>
              <a:gd name="connsiteY1" fmla="*/ 0 h 3381534"/>
              <a:gd name="connsiteX2" fmla="*/ 6022879 w 6377940"/>
              <a:gd name="connsiteY2" fmla="*/ 0 h 3381534"/>
              <a:gd name="connsiteX3" fmla="*/ 6377940 w 6377940"/>
              <a:gd name="connsiteY3" fmla="*/ 355061 h 3381534"/>
              <a:gd name="connsiteX4" fmla="*/ 6377940 w 6377940"/>
              <a:gd name="connsiteY4" fmla="*/ 3026473 h 3381534"/>
              <a:gd name="connsiteX5" fmla="*/ 6022879 w 6377940"/>
              <a:gd name="connsiteY5" fmla="*/ 3381534 h 3381534"/>
              <a:gd name="connsiteX6" fmla="*/ 355061 w 6377940"/>
              <a:gd name="connsiteY6" fmla="*/ 3381534 h 3381534"/>
              <a:gd name="connsiteX7" fmla="*/ 0 w 6377940"/>
              <a:gd name="connsiteY7" fmla="*/ 3026473 h 3381534"/>
              <a:gd name="connsiteX8" fmla="*/ 0 w 6377940"/>
              <a:gd name="connsiteY8" fmla="*/ 355061 h 338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7940" h="3381534">
                <a:moveTo>
                  <a:pt x="0" y="355061"/>
                </a:moveTo>
                <a:cubicBezTo>
                  <a:pt x="0" y="158966"/>
                  <a:pt x="158966" y="0"/>
                  <a:pt x="355061" y="0"/>
                </a:cubicBezTo>
                <a:lnTo>
                  <a:pt x="6022879" y="0"/>
                </a:lnTo>
                <a:cubicBezTo>
                  <a:pt x="6218974" y="0"/>
                  <a:pt x="6377940" y="158966"/>
                  <a:pt x="6377940" y="355061"/>
                </a:cubicBezTo>
                <a:lnTo>
                  <a:pt x="6377940" y="3026473"/>
                </a:lnTo>
                <a:cubicBezTo>
                  <a:pt x="6377940" y="3222568"/>
                  <a:pt x="6218974" y="3381534"/>
                  <a:pt x="6022879" y="3381534"/>
                </a:cubicBezTo>
                <a:lnTo>
                  <a:pt x="355061" y="3381534"/>
                </a:lnTo>
                <a:cubicBezTo>
                  <a:pt x="158966" y="3381534"/>
                  <a:pt x="0" y="3222568"/>
                  <a:pt x="0" y="3026473"/>
                </a:cubicBezTo>
                <a:lnTo>
                  <a:pt x="0" y="35506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56394" tIns="256394" rIns="256394" bIns="2251268" numCol="1" spcCol="1270" anchor="t" anchorCtr="0">
            <a:noAutofit/>
          </a:bodyPr>
          <a:lstStyle/>
          <a:p>
            <a:pPr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vulnerabilities</a:t>
            </a:r>
          </a:p>
          <a:p>
            <a:pPr defTabSz="1778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3786568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weakness in the OS that allows access to the file</a:t>
            </a:r>
            <a:endParaRPr lang="en-US" sz="1400" dirty="0"/>
          </a:p>
        </p:txBody>
      </p:sp>
      <p:sp>
        <p:nvSpPr>
          <p:cNvPr id="24" name="Freeform 23"/>
          <p:cNvSpPr/>
          <p:nvPr/>
        </p:nvSpPr>
        <p:spPr>
          <a:xfrm>
            <a:off x="5003141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accident with permissions making it readable</a:t>
            </a:r>
            <a:endParaRPr lang="en-US" sz="1400" dirty="0"/>
          </a:p>
        </p:txBody>
      </p:sp>
      <p:sp>
        <p:nvSpPr>
          <p:cNvPr id="26" name="Freeform 25"/>
          <p:cNvSpPr/>
          <p:nvPr/>
        </p:nvSpPr>
        <p:spPr>
          <a:xfrm>
            <a:off x="6219715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users with same password on other systems</a:t>
            </a:r>
            <a:endParaRPr lang="en-US" sz="1400" dirty="0"/>
          </a:p>
        </p:txBody>
      </p:sp>
      <p:sp>
        <p:nvSpPr>
          <p:cNvPr id="27" name="Freeform 26"/>
          <p:cNvSpPr/>
          <p:nvPr/>
        </p:nvSpPr>
        <p:spPr>
          <a:xfrm>
            <a:off x="7436288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access from backup media</a:t>
            </a:r>
            <a:endParaRPr lang="en-US" sz="1400" dirty="0"/>
          </a:p>
        </p:txBody>
      </p:sp>
      <p:sp>
        <p:nvSpPr>
          <p:cNvPr id="28" name="Freeform 27"/>
          <p:cNvSpPr/>
          <p:nvPr/>
        </p:nvSpPr>
        <p:spPr>
          <a:xfrm>
            <a:off x="8652861" y="4024781"/>
            <a:ext cx="1192282" cy="1521690"/>
          </a:xfrm>
          <a:custGeom>
            <a:avLst/>
            <a:gdLst>
              <a:gd name="connsiteX0" fmla="*/ 0 w 1192282"/>
              <a:gd name="connsiteY0" fmla="*/ 125190 h 1521690"/>
              <a:gd name="connsiteX1" fmla="*/ 125190 w 1192282"/>
              <a:gd name="connsiteY1" fmla="*/ 0 h 1521690"/>
              <a:gd name="connsiteX2" fmla="*/ 1067092 w 1192282"/>
              <a:gd name="connsiteY2" fmla="*/ 0 h 1521690"/>
              <a:gd name="connsiteX3" fmla="*/ 1192282 w 1192282"/>
              <a:gd name="connsiteY3" fmla="*/ 125190 h 1521690"/>
              <a:gd name="connsiteX4" fmla="*/ 1192282 w 1192282"/>
              <a:gd name="connsiteY4" fmla="*/ 1396500 h 1521690"/>
              <a:gd name="connsiteX5" fmla="*/ 1067092 w 1192282"/>
              <a:gd name="connsiteY5" fmla="*/ 1521690 h 1521690"/>
              <a:gd name="connsiteX6" fmla="*/ 125190 w 1192282"/>
              <a:gd name="connsiteY6" fmla="*/ 1521690 h 1521690"/>
              <a:gd name="connsiteX7" fmla="*/ 0 w 1192282"/>
              <a:gd name="connsiteY7" fmla="*/ 1396500 h 1521690"/>
              <a:gd name="connsiteX8" fmla="*/ 0 w 1192282"/>
              <a:gd name="connsiteY8" fmla="*/ 125190 h 1521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92282" h="1521690">
                <a:moveTo>
                  <a:pt x="0" y="125190"/>
                </a:moveTo>
                <a:cubicBezTo>
                  <a:pt x="0" y="56049"/>
                  <a:pt x="56049" y="0"/>
                  <a:pt x="125190" y="0"/>
                </a:cubicBezTo>
                <a:lnTo>
                  <a:pt x="1067092" y="0"/>
                </a:lnTo>
                <a:cubicBezTo>
                  <a:pt x="1136233" y="0"/>
                  <a:pt x="1192282" y="56049"/>
                  <a:pt x="1192282" y="125190"/>
                </a:cubicBezTo>
                <a:lnTo>
                  <a:pt x="1192282" y="1396500"/>
                </a:lnTo>
                <a:cubicBezTo>
                  <a:pt x="1192282" y="1465641"/>
                  <a:pt x="1136233" y="1521690"/>
                  <a:pt x="1067092" y="1521690"/>
                </a:cubicBezTo>
                <a:lnTo>
                  <a:pt x="125190" y="1521690"/>
                </a:lnTo>
                <a:cubicBezTo>
                  <a:pt x="56049" y="1521690"/>
                  <a:pt x="0" y="1465641"/>
                  <a:pt x="0" y="1396500"/>
                </a:cubicBezTo>
                <a:lnTo>
                  <a:pt x="0" y="125190"/>
                </a:lnTo>
                <a:close/>
              </a:path>
            </a:pathLst>
          </a:custGeom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007" tIns="90007" rIns="90007" bIns="90007" numCol="1" spcCol="1270" anchor="ctr" anchorCtr="0">
            <a:noAutofit/>
          </a:bodyPr>
          <a:lstStyle/>
          <a:p>
            <a:pPr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400" b="1" dirty="0"/>
              <a:t>sniff passwords in network traffic</a:t>
            </a:r>
            <a:endParaRPr lang="en-US" sz="1400" dirty="0"/>
          </a:p>
        </p:txBody>
      </p:sp>
      <p:pic>
        <p:nvPicPr>
          <p:cNvPr id="29" name="Picture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6201" y="2438400"/>
            <a:ext cx="2316163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214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72344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File?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348926" y="1577425"/>
            <a:ext cx="9261066" cy="405832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Bad idea to store passwords in a file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But need a way to verify passwords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Cryptographic solution: </a:t>
            </a:r>
            <a:r>
              <a:rPr lang="en-US" altLang="en-US" sz="2000" b="1" dirty="0" smtClean="0">
                <a:solidFill>
                  <a:schemeClr val="accent2"/>
                </a:solidFill>
                <a:latin typeface="Alexandria" pitchFamily="2" charset="-78"/>
                <a:cs typeface="Alexandria" pitchFamily="2" charset="-78"/>
              </a:rPr>
              <a:t>hash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the </a:t>
            </a:r>
            <a:r>
              <a:rPr lang="en-US" altLang="en-US" sz="2000" dirty="0" err="1" smtClean="0">
                <a:latin typeface="Alexandria" pitchFamily="2" charset="-78"/>
                <a:cs typeface="Alexandria" pitchFamily="2" charset="-78"/>
              </a:rPr>
              <a:t>pwd</a:t>
            </a:r>
            <a:endParaRPr lang="en-US" altLang="en-US" sz="2000" dirty="0" smtClean="0"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00000"/>
              </a:lnSpc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Store y = h(password)</a:t>
            </a:r>
          </a:p>
          <a:p>
            <a:pPr lvl="1">
              <a:lnSpc>
                <a:spcPct val="100000"/>
              </a:lnSpc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Can verify entered password by hashing</a:t>
            </a:r>
          </a:p>
          <a:p>
            <a:pPr lvl="1">
              <a:lnSpc>
                <a:spcPct val="100000"/>
              </a:lnSpc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If Trudy obtains “password file”, she does not obtain passwords</a:t>
            </a:r>
          </a:p>
          <a:p>
            <a:pPr>
              <a:lnSpc>
                <a:spcPct val="150000"/>
              </a:lnSpc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But Trudy can try a </a:t>
            </a:r>
            <a:r>
              <a:rPr lang="en-US" altLang="en-US" sz="2000" i="1" dirty="0" smtClean="0">
                <a:latin typeface="Alexandria" pitchFamily="2" charset="-78"/>
                <a:cs typeface="Alexandria" pitchFamily="2" charset="-78"/>
              </a:rPr>
              <a:t>forward search</a:t>
            </a:r>
          </a:p>
          <a:p>
            <a:pPr lvl="1">
              <a:lnSpc>
                <a:spcPct val="150000"/>
              </a:lnSpc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Guess x and check whether y = h(x)</a:t>
            </a:r>
            <a:endParaRPr lang="en-US" altLang="en-US" sz="1800" dirty="0" smtClean="0">
              <a:solidFill>
                <a:srgbClr val="25A9E7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099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Salt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Hash password with </a:t>
            </a:r>
            <a:r>
              <a:rPr lang="en-US" altLang="en-US" sz="2000" b="1" dirty="0">
                <a:solidFill>
                  <a:schemeClr val="hlink"/>
                </a:solidFill>
                <a:latin typeface="Alexandria" pitchFamily="2" charset="-78"/>
                <a:cs typeface="Alexandria" pitchFamily="2" charset="-78"/>
              </a:rPr>
              <a:t>salt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Choose random 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salt</a:t>
            </a:r>
            <a:r>
              <a:rPr lang="ar-YE" altLang="en-US" sz="20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</a:t>
            </a: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and compute </a:t>
            </a:r>
          </a:p>
          <a:p>
            <a:pPr>
              <a:lnSpc>
                <a:spcPct val="150000"/>
              </a:lnSpc>
            </a:pPr>
            <a:r>
              <a:rPr lang="ar-YE" altLang="en-US" sz="2000" dirty="0" smtClean="0">
                <a:latin typeface="Alexandria" pitchFamily="2" charset="-78"/>
                <a:cs typeface="Alexandria" pitchFamily="2" charset="-78"/>
              </a:rPr>
              <a:t>	</a:t>
            </a:r>
            <a:r>
              <a:rPr lang="en-US" alt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y = 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h(password, s)</a:t>
            </a:r>
          </a:p>
          <a:p>
            <a:pPr>
              <a:lnSpc>
                <a:spcPct val="150000"/>
              </a:lnSpc>
            </a:pPr>
            <a:r>
              <a:rPr lang="ar-YE" alt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	</a:t>
            </a:r>
            <a:r>
              <a:rPr lang="en-US" alt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and 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store (</a:t>
            </a:r>
            <a:r>
              <a:rPr lang="en-US" altLang="en-US" sz="2000" dirty="0" err="1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s,y</a:t>
            </a: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) in the password file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Note: The salt s is not secret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Easy to verify salted password</a:t>
            </a:r>
          </a:p>
          <a:p>
            <a:pPr marL="342900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But Trudy must re-compute dictionary hashes for each user</a:t>
            </a:r>
          </a:p>
          <a:p>
            <a:pPr marL="800100" lvl="1" indent="-3429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Lots more work for Trudy!</a:t>
            </a:r>
            <a:endParaRPr lang="en-US" altLang="en-US" sz="2000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469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33845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Advantages of salt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318391" y="1461381"/>
            <a:ext cx="9130395" cy="4573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Without salt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Same hash functions on all machines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Compute hash of all common strings once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Compare hash file with all known password files</a:t>
            </a:r>
          </a:p>
          <a:p>
            <a:pPr>
              <a:lnSpc>
                <a:spcPct val="150000"/>
              </a:lnSpc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With salt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One password hashed 2</a:t>
            </a:r>
            <a:r>
              <a:rPr lang="en-US" alt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12</a:t>
            </a:r>
            <a:r>
              <a:rPr lang="en-US" alt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different ways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Precompute hash file?</a:t>
            </a:r>
          </a:p>
          <a:p>
            <a:pPr marL="1657350" lvl="3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Need much larger file to cover all common strings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Dictionary attack on known password file</a:t>
            </a:r>
          </a:p>
          <a:p>
            <a:pPr marL="1657350" lvl="3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lexandria" pitchFamily="2" charset="-78"/>
                <a:cs typeface="Alexandria" pitchFamily="2" charset="-78"/>
              </a:rPr>
              <a:t>For each salt found in file, try all common </a:t>
            </a:r>
            <a:r>
              <a:rPr lang="en-US" altLang="en-US" sz="1600" dirty="0" smtClean="0">
                <a:latin typeface="Alexandria" pitchFamily="2" charset="-78"/>
                <a:cs typeface="Alexandria" pitchFamily="2" charset="-78"/>
              </a:rPr>
              <a:t>strings</a:t>
            </a:r>
            <a:endParaRPr lang="en-US" altLang="en-US" sz="1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9682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85266" y="433846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Use of Hashed Passwords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337459">
            <a:off x="7707019" y="91784"/>
            <a:ext cx="815165" cy="964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632800" y="1397014"/>
            <a:ext cx="111196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prevents duplicate passwords from being visible in the password file.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greatly increases the difficulty of offline dictionary attacks. For a salt of length </a:t>
            </a:r>
            <a:r>
              <a:rPr lang="en-US" i="1" dirty="0"/>
              <a:t>b bits, the number of possible passwords is increased by a factor of 2</a:t>
            </a:r>
            <a:r>
              <a:rPr lang="en-US" i="1" baseline="30000" dirty="0"/>
              <a:t>b</a:t>
            </a:r>
            <a:r>
              <a:rPr lang="en-US" i="1" dirty="0"/>
              <a:t>.</a:t>
            </a: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becomes nearly impossible to find out whether a person with passwords on two or more systems has used the same password on all of them.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999" y="2976445"/>
            <a:ext cx="5305778" cy="33865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4562" y="2783680"/>
            <a:ext cx="5056043" cy="339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7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Attacks on Passwords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85767" y="1577418"/>
            <a:ext cx="9076894" cy="3502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Some ways you might be able to determine a user's password, in decreasing order of difficulty.</a:t>
            </a:r>
          </a:p>
          <a:p>
            <a:pPr marL="1087438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Try all possible passwords.</a:t>
            </a:r>
          </a:p>
          <a:p>
            <a:pPr marL="1087438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Try frequently used passwords.</a:t>
            </a:r>
          </a:p>
          <a:p>
            <a:pPr marL="1087438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Try passwords likely for the user.</a:t>
            </a:r>
          </a:p>
          <a:p>
            <a:pPr marL="1087438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Search for the system list of passwords.</a:t>
            </a:r>
          </a:p>
          <a:p>
            <a:pPr marL="1087438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Ask the user.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508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224351"/>
            <a:ext cx="71398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12 steps an attacker might try in order to determine a password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53415" y="1356036"/>
            <a:ext cx="9211378" cy="48167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No password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The same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as the user ID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Is,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or is derived from, the user's name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Common word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list (for example, "password," "secret," "private") plus common names and patterns (for example, "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asdfg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," "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aaaaaa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")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Short college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dictionary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Brute force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full character set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Common non-English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language dictionaries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Short college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dictionary with capitalizations (</a:t>
            </a:r>
            <a:r>
              <a:rPr lang="en-US" dirty="0" err="1">
                <a:latin typeface="Alexandria" pitchFamily="2" charset="-78"/>
                <a:cs typeface="Alexandria" pitchFamily="2" charset="-78"/>
              </a:rPr>
              <a:t>PaSsWorD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) and substitutions (0 for O, and so forth)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Complete English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with capitalizations and substitutions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Common non-English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dictionaries with capitalization and substitutions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Brute force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, lowercase alphabetic characters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Complete English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word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list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8181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Exhaustive Attack (brute force attack</a:t>
            </a:r>
            <a:r>
              <a:rPr lang="en-US" sz="2200" dirty="0" smtClean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)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0639" y="1755391"/>
            <a:ext cx="907689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attacker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tries all possible passwords, usually in some automated fashion.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If passwords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are words consisting of the 26 characters AZ and can be of any length from 1 to 8 characters: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There are 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passwords of 1 character,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passwords of 2 characters, and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8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passwords of 8 characters.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The system 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as a whole has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1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+ 26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2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+ ... + 26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8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= 26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9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- 1  almost  equals 5 * 10</a:t>
            </a:r>
            <a:r>
              <a:rPr lang="en-US" baseline="30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12</a:t>
            </a:r>
            <a:r>
              <a:rPr lang="en-US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 or five million possible passwords</a:t>
            </a:r>
            <a:r>
              <a:rPr lang="en-US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.</a:t>
            </a:r>
            <a:endParaRPr lang="en-US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036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Exhaustive Attack (brute force attack</a:t>
            </a:r>
            <a:r>
              <a:rPr lang="en-US" sz="2200" dirty="0" smtClean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)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0639" y="1755391"/>
            <a:ext cx="9076894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If we want to use a computer to create and try each password at a rate of checking one password per millisecond, it would take on the order of 150 years to test all.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But if we can speed up the search to one password per microsecond, the work factor drops to about two months. </a:t>
            </a:r>
          </a:p>
        </p:txBody>
      </p:sp>
    </p:spTree>
    <p:extLst>
      <p:ext uri="{BB962C8B-B14F-4D97-AF65-F5344CB8AC3E}">
        <p14:creationId xmlns:p14="http://schemas.microsoft.com/office/powerpoint/2010/main" val="171761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071" y="455357"/>
            <a:ext cx="71398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200" dirty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Exhaustive Attack (brute force attack</a:t>
            </a:r>
            <a:r>
              <a:rPr lang="en-US" sz="2200" dirty="0" smtClean="0">
                <a:solidFill>
                  <a:prstClr val="black"/>
                </a:solidFill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)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 ExtraBold" pitchFamily="2" charset="-78"/>
              <a:ea typeface="Calibri"/>
              <a:cs typeface="Alexandria ExtraBold" pitchFamily="2" charset="-78"/>
              <a:sym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1" u="none" strike="noStrike" kern="1200" cap="none" spc="0" normalizeH="0" baseline="0" noProof="0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Secure Operating Systems</a:t>
            </a:r>
            <a:endParaRPr kumimoji="0" lang="en-US" sz="1400" b="1" i="1" u="none" strike="noStrike" kern="1200" cap="none" spc="0" normalizeH="0" baseline="0" noProof="0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D0A8D0-E66F-424C-AFA5-9563B497EC84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60639" y="1755391"/>
            <a:ext cx="9076894" cy="2348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Searching for a single particular password does not necessarily require all passwords to be tried.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An intruder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needs to try only until the correct password is identified.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People tend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to pick simple passwords.</a:t>
            </a:r>
          </a:p>
        </p:txBody>
      </p:sp>
    </p:spTree>
    <p:extLst>
      <p:ext uri="{BB962C8B-B14F-4D97-AF65-F5344CB8AC3E}">
        <p14:creationId xmlns:p14="http://schemas.microsoft.com/office/powerpoint/2010/main" val="16928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Attacking Systems via Passwords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01387" y="1577425"/>
            <a:ext cx="919015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A common attack path for Trudy would be: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   outsider           normal user          administrator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pitchFamily="2" charset="-78"/>
                <a:cs typeface="Alexandria" pitchFamily="2" charset="-78"/>
              </a:rPr>
              <a:t>One weak password on a system –or one week password on an entire network- could be enough for the first stage of the attack to succeed.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6" name="Line 28"/>
          <p:cNvSpPr>
            <a:spLocks noChangeShapeType="1"/>
          </p:cNvSpPr>
          <p:nvPr/>
        </p:nvSpPr>
        <p:spPr bwMode="auto">
          <a:xfrm>
            <a:off x="3122397" y="2793934"/>
            <a:ext cx="504825" cy="0"/>
          </a:xfrm>
          <a:prstGeom prst="line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 algn="r" rtl="1">
              <a:defRPr/>
            </a:pPr>
            <a:endParaRPr lang="en-US"/>
          </a:p>
        </p:txBody>
      </p:sp>
      <p:sp>
        <p:nvSpPr>
          <p:cNvPr id="17" name="Line 28"/>
          <p:cNvSpPr>
            <a:spLocks noChangeShapeType="1"/>
          </p:cNvSpPr>
          <p:nvPr/>
        </p:nvSpPr>
        <p:spPr bwMode="auto">
          <a:xfrm>
            <a:off x="5354927" y="2793556"/>
            <a:ext cx="504825" cy="0"/>
          </a:xfrm>
          <a:prstGeom prst="line">
            <a:avLst/>
          </a:prstGeom>
          <a:ln>
            <a:solidFill>
              <a:srgbClr val="FF0000"/>
            </a:solidFill>
            <a:headEnd/>
            <a:tailEnd type="triangl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/>
          <a:lstStyle/>
          <a:p>
            <a:pPr algn="r" rtl="1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Attacks on Passwords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01387" y="1577425"/>
            <a:ext cx="8872516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Attacker could…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Target one particular account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Target any account on system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Target any account on any system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Attempt denial of service (</a:t>
            </a:r>
            <a:r>
              <a:rPr lang="en-US" altLang="en-US" dirty="0" err="1">
                <a:latin typeface="Alexandria" pitchFamily="2" charset="-78"/>
                <a:cs typeface="Alexandria" pitchFamily="2" charset="-78"/>
              </a:rPr>
              <a:t>DoS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) attack</a:t>
            </a:r>
          </a:p>
          <a:p>
            <a:pPr marL="285750" indent="-285750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Common attack path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Outsider </a:t>
            </a:r>
            <a:r>
              <a:rPr lang="en-US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 normal user  administrator</a:t>
            </a:r>
          </a:p>
          <a:p>
            <a:pPr marL="742950" lvl="1" indent="-2857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May only require </a:t>
            </a:r>
            <a:r>
              <a:rPr lang="en-US" altLang="en-US" b="1" dirty="0">
                <a:solidFill>
                  <a:schemeClr val="accent2"/>
                </a:solidFill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one</a:t>
            </a:r>
            <a:r>
              <a:rPr lang="en-US" altLang="en-US" dirty="0">
                <a:latin typeface="Alexandria" pitchFamily="2" charset="-78"/>
                <a:cs typeface="Alexandria" pitchFamily="2" charset="-78"/>
                <a:sym typeface="Symbol" panose="05050102010706020507" pitchFamily="18" charset="2"/>
              </a:rPr>
              <a:t> weak password!</a:t>
            </a:r>
            <a:endParaRPr lang="en-US" altLang="en-US" dirty="0">
              <a:latin typeface="Alexandria" pitchFamily="2" charset="-78"/>
              <a:cs typeface="Alexandria" pitchFamily="2" charset="-78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2563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Dictionary Attack – some numbers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67891" y="1317169"/>
            <a:ext cx="11059427" cy="4893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Typical password dictionary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 1,000,000 entries of common passwords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people's names, common pet names, and ordinary words. 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Suppose you generate and analyze 10 guesses per second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This may be reasonable for a web site; offline is </a:t>
            </a:r>
            <a:r>
              <a:rPr lang="en-US" altLang="en-US" i="1" dirty="0">
                <a:latin typeface="Alexandria" pitchFamily="2" charset="-78"/>
                <a:cs typeface="Alexandria" pitchFamily="2" charset="-78"/>
              </a:rPr>
              <a:t>much </a:t>
            </a:r>
            <a:r>
              <a:rPr lang="en-US" altLang="en-US" dirty="0">
                <a:latin typeface="Alexandria" pitchFamily="2" charset="-78"/>
                <a:cs typeface="Alexandria" pitchFamily="2" charset="-78"/>
              </a:rPr>
              <a:t>faster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Dictionary attack in at most 100,000 seconds = 28 hours, or 14 hours on average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alt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If passwords were random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 pitchFamily="2" charset="-78"/>
                <a:cs typeface="Alexandria" pitchFamily="2" charset="-78"/>
              </a:rPr>
              <a:t>Assume six-character password 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Upper- and lowercase letters, digits, 32 punctuation characters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689,869,781,056 password combinations.</a:t>
            </a:r>
          </a:p>
          <a:p>
            <a:pPr marL="1200150" lvl="2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dirty="0">
                <a:latin typeface="Alexandria" pitchFamily="2" charset="-78"/>
                <a:cs typeface="Alexandria" pitchFamily="2" charset="-78"/>
              </a:rPr>
              <a:t>Exhaustive search requires 1,093 years on average</a:t>
            </a:r>
            <a:endParaRPr lang="en-US" alt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6831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Dictionary Attack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3"/>
          <p:cNvSpPr txBox="1">
            <a:spLocks noChangeArrowheads="1"/>
          </p:cNvSpPr>
          <p:nvPr/>
        </p:nvSpPr>
        <p:spPr>
          <a:xfrm>
            <a:off x="1228686" y="1663603"/>
            <a:ext cx="8231049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Trudy pre-computes h(x) for all x in a </a:t>
            </a:r>
            <a:r>
              <a:rPr lang="en-US" altLang="en-US" sz="2000" b="1" dirty="0" smtClean="0">
                <a:solidFill>
                  <a:schemeClr val="accent2"/>
                </a:solidFill>
                <a:latin typeface="Alexandria" pitchFamily="2" charset="-78"/>
                <a:cs typeface="Alexandria" pitchFamily="2" charset="-78"/>
              </a:rPr>
              <a:t>dictionary</a:t>
            </a: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 of common passwords</a:t>
            </a:r>
          </a:p>
          <a:p>
            <a:pPr>
              <a:spcAft>
                <a:spcPts val="600"/>
              </a:spcAft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Suppose Trudy gets access to password file containing hashed passwords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She only needs to compare hashes to her pre-computed dictionary</a:t>
            </a:r>
          </a:p>
          <a:p>
            <a:pPr lvl="1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altLang="en-US" sz="18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After one-time work, attack is trivial</a:t>
            </a:r>
          </a:p>
          <a:p>
            <a:pPr>
              <a:spcAft>
                <a:spcPts val="600"/>
              </a:spcAft>
            </a:pPr>
            <a:r>
              <a:rPr lang="en-US" altLang="en-US" sz="2000" dirty="0" smtClean="0">
                <a:latin typeface="Alexandria" pitchFamily="2" charset="-78"/>
                <a:cs typeface="Alexandria" pitchFamily="2" charset="-78"/>
              </a:rPr>
              <a:t>Can we prevent this attack? Or at least make attacker’s job more difficult?</a:t>
            </a:r>
            <a:endParaRPr lang="en-US" altLang="en-US" sz="20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006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Cracking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164386" y="1663603"/>
            <a:ext cx="9378188" cy="35273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Dictionary attacks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develop a large dictionary of possible passwords and try each against the password file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each password must be hashed using each salt value and then compared to stored hash values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Rainbow table attacks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pre-compute tables of hash values for all salts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a mammoth table of hash values 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can be countered by using a sufficiently large salt value and a sufficiently large hash length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75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Password Cracking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1164386" y="1663603"/>
            <a:ext cx="9378188" cy="35273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6075" lvl="0" indent="-346075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Password crackers exploit the fact that people choose easily guessable passwords</a:t>
            </a:r>
          </a:p>
          <a:p>
            <a:pPr lvl="1"/>
            <a:r>
              <a:rPr lang="en-US" sz="1800" dirty="0">
                <a:latin typeface="Alexandria" pitchFamily="2" charset="-78"/>
                <a:cs typeface="Alexandria" pitchFamily="2" charset="-78"/>
              </a:rPr>
              <a:t>Shorter password lengths are also easier to crack</a:t>
            </a:r>
          </a:p>
          <a:p>
            <a:pPr lvl="1"/>
            <a:endParaRPr lang="en-US" sz="1800" dirty="0">
              <a:latin typeface="Alexandria" pitchFamily="2" charset="-78"/>
              <a:cs typeface="Alexandria" pitchFamily="2" charset="-78"/>
            </a:endParaRPr>
          </a:p>
          <a:p>
            <a:pPr marL="346075" lvl="0" indent="-346075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John the Ripper</a:t>
            </a:r>
          </a:p>
          <a:p>
            <a:pPr lvl="1">
              <a:lnSpc>
                <a:spcPct val="10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Open-source password cracker first developed in in 1996</a:t>
            </a:r>
          </a:p>
          <a:p>
            <a:pPr lvl="1">
              <a:lnSpc>
                <a:spcPct val="10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Uses a combination of brute-force and dictionary techniques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2463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Observed Password Lengths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73561" y="1412776"/>
            <a:ext cx="8974137" cy="417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5412" y="4491236"/>
            <a:ext cx="2236304" cy="1685727"/>
          </a:xfrm>
          <a:prstGeom prst="rect">
            <a:avLst/>
          </a:prstGeom>
          <a:scene3d>
            <a:camera prst="orthographicFront">
              <a:rot lat="0" lon="10499978" rev="0"/>
            </a:camera>
            <a:lightRig rig="threePt" dir="t"/>
          </a:scene3d>
        </p:spPr>
      </p:pic>
      <p:pic>
        <p:nvPicPr>
          <p:cNvPr id="19" name="Picture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120068" y="4934633"/>
            <a:ext cx="164147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19"/>
          <p:cNvSpPr txBox="1"/>
          <p:nvPr/>
        </p:nvSpPr>
        <p:spPr>
          <a:xfrm>
            <a:off x="3091717" y="5476765"/>
            <a:ext cx="6028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lexandria" pitchFamily="2" charset="-78"/>
                <a:cs typeface="Alexandria" pitchFamily="2" charset="-78"/>
              </a:rPr>
              <a:t>Purdue University study on </a:t>
            </a:r>
            <a:r>
              <a:rPr lang="en-US" sz="1600" dirty="0" smtClean="0">
                <a:latin typeface="Alexandria" pitchFamily="2" charset="-78"/>
                <a:cs typeface="Alexandria" pitchFamily="2" charset="-78"/>
              </a:rPr>
              <a:t>54 </a:t>
            </a:r>
            <a:r>
              <a:rPr lang="en-US" sz="1600" dirty="0">
                <a:latin typeface="Alexandria" pitchFamily="2" charset="-78"/>
                <a:cs typeface="Alexandria" pitchFamily="2" charset="-78"/>
              </a:rPr>
              <a:t>systems and 7000 users</a:t>
            </a:r>
          </a:p>
        </p:txBody>
      </p:sp>
    </p:spTree>
    <p:extLst>
      <p:ext uri="{BB962C8B-B14F-4D97-AF65-F5344CB8AC3E}">
        <p14:creationId xmlns:p14="http://schemas.microsoft.com/office/powerpoint/2010/main" val="26044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Observed Password Lengths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239111" y="1471448"/>
            <a:ext cx="4412559" cy="358181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Passwords Cracked from a Sample Set of 13,797 Accounts Compiled 3M dictionary words and their variations.</a:t>
            </a:r>
            <a:endParaRPr lang="ar-YE" sz="2000" dirty="0">
              <a:latin typeface="Alexandria" pitchFamily="2" charset="-78"/>
              <a:cs typeface="Alexandria" pitchFamily="2" charset="-78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YE" sz="2000" dirty="0" smtClean="0">
              <a:latin typeface="Alexandria" pitchFamily="2" charset="-78"/>
              <a:cs typeface="Alexandria" pitchFamily="2" charset="-78"/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The more words that need to be tested for a match, the lower the cost/benefit ratio.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graphicFrame>
        <p:nvGraphicFramePr>
          <p:cNvPr id="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5154368"/>
              </p:ext>
            </p:extLst>
          </p:nvPr>
        </p:nvGraphicFramePr>
        <p:xfrm>
          <a:off x="5548354" y="1176495"/>
          <a:ext cx="5538953" cy="5062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r:id="rId6" imgW="6057900" imgH="6896100" progId="Word.Document.12">
                  <p:embed/>
                </p:oleObj>
              </mc:Choice>
              <mc:Fallback>
                <p:oleObj name="Document" r:id="rId6" imgW="6057900" imgH="6896100" progId="Word.Document.12">
                  <p:embed/>
                  <p:pic>
                    <p:nvPicPr>
                      <p:cNvPr id="4198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48354" y="1176495"/>
                        <a:ext cx="5538953" cy="5062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5433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Observed Password Lengths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f3.pdf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3" t="26333" r="12801" b="23856"/>
          <a:stretch/>
        </p:blipFill>
        <p:spPr>
          <a:xfrm>
            <a:off x="4417239" y="1237573"/>
            <a:ext cx="6064673" cy="4634688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17" name="Rectangle 16"/>
          <p:cNvSpPr/>
          <p:nvPr/>
        </p:nvSpPr>
        <p:spPr>
          <a:xfrm>
            <a:off x="916874" y="2436199"/>
            <a:ext cx="2464657" cy="175432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Study in </a:t>
            </a:r>
            <a:r>
              <a:rPr lang="en-US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2013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YE" dirty="0" smtClean="0">
              <a:latin typeface="Alexandria" pitchFamily="2" charset="-78"/>
              <a:ea typeface="ＭＳ Ｐゴシック" pitchFamily="-110" charset="-128"/>
              <a:cs typeface="Alexandria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25,000 students</a:t>
            </a:r>
            <a:r>
              <a:rPr lang="ar-YE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 </a:t>
            </a:r>
            <a:r>
              <a:rPr lang="en-US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at </a:t>
            </a:r>
            <a:r>
              <a:rPr lang="en-US" dirty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university with </a:t>
            </a:r>
            <a:r>
              <a:rPr lang="ar-YE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 </a:t>
            </a:r>
            <a:r>
              <a:rPr lang="en-US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complex </a:t>
            </a:r>
            <a:r>
              <a:rPr lang="en-US" dirty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password </a:t>
            </a:r>
            <a:r>
              <a:rPr lang="ar-YE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 </a:t>
            </a:r>
            <a:r>
              <a:rPr lang="en-US" dirty="0" smtClean="0">
                <a:latin typeface="Alexandria" pitchFamily="2" charset="-78"/>
                <a:ea typeface="ＭＳ Ｐゴシック" pitchFamily="-110" charset="-128"/>
                <a:cs typeface="Alexandria" pitchFamily="2" charset="-78"/>
              </a:rPr>
              <a:t>policy</a:t>
            </a:r>
            <a:endParaRPr lang="en-US" dirty="0">
              <a:latin typeface="Alexandria" pitchFamily="2" charset="-78"/>
              <a:ea typeface="ＭＳ Ｐゴシック" pitchFamily="-110" charset="-12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33142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Improved Implementations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353207" y="1480481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Much stronger hash/salt schemes available for Unix</a:t>
            </a:r>
          </a:p>
          <a:p>
            <a:pPr>
              <a:lnSpc>
                <a:spcPct val="100000"/>
              </a:lnSpc>
            </a:pPr>
            <a:r>
              <a:rPr lang="en-US" sz="2000" dirty="0" smtClean="0">
                <a:solidFill>
                  <a:srgbClr val="25A9E7"/>
                </a:solidFill>
                <a:latin typeface="Alexandria" pitchFamily="2" charset="-78"/>
                <a:cs typeface="Alexandria" pitchFamily="2" charset="-78"/>
              </a:rPr>
              <a:t>Recommended hash function is based on MD5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salt of up to 48-bits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password length is unlimited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produces 128-bit hash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uses an inner loop with 1000 iterations to achieve slowdown</a:t>
            </a:r>
            <a:endParaRPr lang="ar-YE" sz="1800" dirty="0" smtClean="0"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lnSpc>
                <a:spcPct val="100000"/>
              </a:lnSpc>
              <a:buNone/>
            </a:pPr>
            <a:endParaRPr lang="en-US" sz="1800" dirty="0" smtClean="0">
              <a:latin typeface="Alexandria" pitchFamily="2" charset="-78"/>
              <a:cs typeface="Alexandria" pitchFamily="2" charset="-78"/>
            </a:endParaRPr>
          </a:p>
          <a:p>
            <a:pPr>
              <a:lnSpc>
                <a:spcPct val="100000"/>
              </a:lnSpc>
            </a:pPr>
            <a:r>
              <a:rPr lang="en-US" sz="2000" dirty="0" err="1" smtClean="0">
                <a:latin typeface="Alexandria" pitchFamily="2" charset="-78"/>
                <a:cs typeface="Alexandria" pitchFamily="2" charset="-78"/>
              </a:rPr>
              <a:t>OpenBSD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 (Open source UNIX O.S) uses Blowfish block cipher based hash algorithm called </a:t>
            </a:r>
            <a:r>
              <a:rPr lang="en-US" sz="2000" dirty="0" err="1" smtClean="0">
                <a:latin typeface="Alexandria" pitchFamily="2" charset="-78"/>
                <a:cs typeface="Alexandria" pitchFamily="2" charset="-78"/>
              </a:rPr>
              <a:t>Bcrypt</a:t>
            </a:r>
            <a:endParaRPr lang="en-US" sz="2000" dirty="0" smtClean="0">
              <a:latin typeface="Alexandria" pitchFamily="2" charset="-78"/>
              <a:cs typeface="Alexandria" pitchFamily="2" charset="-78"/>
            </a:endParaRP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most secure version of Unix hash/salt scheme</a:t>
            </a:r>
          </a:p>
          <a:p>
            <a:pPr lvl="1">
              <a:lnSpc>
                <a:spcPct val="100000"/>
              </a:lnSpc>
            </a:pP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uses 128-bit salt to create  192-bit hash value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0214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Modern Approaches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44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353207" y="1480481"/>
            <a:ext cx="8916949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Complex password policy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Forcing users to pick stronger </a:t>
            </a: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passwords</a:t>
            </a:r>
            <a:endParaRPr lang="ar-YE" sz="1800" dirty="0" smtClean="0">
              <a:latin typeface="Alexandria" pitchFamily="2" charset="-78"/>
              <a:cs typeface="Alexandria" pitchFamily="2" charset="-78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en-US" sz="1800" dirty="0">
              <a:latin typeface="Alexandria" pitchFamily="2" charset="-78"/>
              <a:cs typeface="Alexandria" pitchFamily="2" charset="-78"/>
            </a:endParaRPr>
          </a:p>
          <a:p>
            <a:pPr marL="404813" indent="-404813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However, password-cracking techniques have also improved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The processing capacity available for password cracking has increased dramatically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The use of sophisticated algorithms to generate potential passwords</a:t>
            </a:r>
          </a:p>
          <a:p>
            <a:pPr lvl="1">
              <a:lnSpc>
                <a:spcPct val="150000"/>
              </a:lnSpc>
            </a:pPr>
            <a:r>
              <a:rPr lang="en-US" sz="1800" dirty="0">
                <a:latin typeface="Alexandria" pitchFamily="2" charset="-78"/>
                <a:cs typeface="Alexandria" pitchFamily="2" charset="-78"/>
              </a:rPr>
              <a:t>Studying examples and structures of actual passwords in use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2683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089408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24219"/>
            <a:ext cx="658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Proactive Password Checking</a:t>
            </a:r>
            <a:endParaRPr lang="pl-PL" altLang="en-US" sz="2400" dirty="0">
              <a:solidFill>
                <a:srgbClr val="0000FF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45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ontent Placeholder 3"/>
          <p:cNvSpPr txBox="1">
            <a:spLocks/>
          </p:cNvSpPr>
          <p:nvPr/>
        </p:nvSpPr>
        <p:spPr>
          <a:xfrm>
            <a:off x="1353207" y="1480481"/>
            <a:ext cx="8916949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Rule enforcement</a:t>
            </a:r>
          </a:p>
          <a:p>
            <a:pPr lvl="1"/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Specific rules 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that passwords must adhere to</a:t>
            </a:r>
          </a:p>
          <a:p>
            <a:pPr lvl="0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Password cracker</a:t>
            </a:r>
          </a:p>
          <a:p>
            <a:pPr lvl="1"/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Compile a 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large dictionary of passwords not to use</a:t>
            </a:r>
          </a:p>
          <a:p>
            <a:pPr lvl="0">
              <a:lnSpc>
                <a:spcPct val="150000"/>
              </a:lnSpc>
            </a:pPr>
            <a:r>
              <a:rPr lang="en-US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Bloom filter</a:t>
            </a:r>
          </a:p>
          <a:p>
            <a:pPr lvl="1"/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Used to 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build a table based on dictionary using hashes</a:t>
            </a:r>
          </a:p>
          <a:p>
            <a:pPr lvl="1"/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Check desired </a:t>
            </a:r>
            <a:r>
              <a:rPr lang="en-US" sz="1800" dirty="0">
                <a:latin typeface="Alexandria" pitchFamily="2" charset="-78"/>
                <a:cs typeface="Alexandria" pitchFamily="2" charset="-78"/>
              </a:rPr>
              <a:t>password against this </a:t>
            </a:r>
            <a:r>
              <a:rPr lang="en-US" sz="1800" dirty="0" smtClean="0">
                <a:latin typeface="Alexandria" pitchFamily="2" charset="-78"/>
                <a:cs typeface="Alexandria" pitchFamily="2" charset="-78"/>
              </a:rPr>
              <a:t>table</a:t>
            </a:r>
            <a:endParaRPr lang="en-US" sz="1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0377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ar-YE" sz="4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56253" y="472345"/>
            <a:ext cx="69979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 ExtraBold" pitchFamily="2" charset="-78"/>
                <a:ea typeface="Calibri"/>
                <a:cs typeface="Alexandria ExtraBold" pitchFamily="2" charset="-78"/>
                <a:sym typeface="Calibri"/>
              </a:rPr>
              <a:t>Summary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Rectangle 11"/>
          <p:cNvSpPr/>
          <p:nvPr/>
        </p:nvSpPr>
        <p:spPr>
          <a:xfrm>
            <a:off x="351691" y="6493205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1400" b="1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46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410" y="35483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Google Shape;704;p18"/>
          <p:cNvSpPr txBox="1"/>
          <p:nvPr/>
        </p:nvSpPr>
        <p:spPr>
          <a:xfrm>
            <a:off x="1270917" y="1631162"/>
            <a:ext cx="9499165" cy="3662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4488" lvl="0" algn="just">
              <a:lnSpc>
                <a:spcPct val="150000"/>
              </a:lnSpc>
              <a:buClr>
                <a:srgbClr val="BF0000"/>
              </a:buClr>
              <a:buSzPts val="2500"/>
            </a:pPr>
            <a:r>
              <a:rPr lang="en-US" sz="20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This </a:t>
            </a:r>
            <a:r>
              <a:rPr lang="en-US" sz="2000" b="1" dirty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chapter </a:t>
            </a:r>
            <a:r>
              <a:rPr lang="en-US" sz="2000" b="1" dirty="0" smtClean="0">
                <a:solidFill>
                  <a:srgbClr val="FF0000"/>
                </a:solidFill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explained:</a:t>
            </a:r>
            <a:endParaRPr lang="en-US" sz="2000" b="1" dirty="0">
              <a:solidFill>
                <a:srgbClr val="FF0000"/>
              </a:solidFill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Password </a:t>
            </a: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Selection Criteria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One-Time Passwords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Challenge-response Authentication</a:t>
            </a: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r>
              <a:rPr lang="en-US" sz="2000" dirty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Attacks on </a:t>
            </a:r>
            <a:r>
              <a:rPr lang="en-US" sz="2000" dirty="0" smtClean="0">
                <a:latin typeface="Alexandria" pitchFamily="2" charset="-78"/>
                <a:ea typeface="Tahoma"/>
                <a:cs typeface="Alexandria" pitchFamily="2" charset="-78"/>
                <a:sym typeface="Tahoma"/>
              </a:rPr>
              <a:t>Passwords</a:t>
            </a: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  <a:p>
            <a:pPr marL="798513" lvl="0" indent="-454025" algn="just">
              <a:lnSpc>
                <a:spcPct val="150000"/>
              </a:lnSpc>
              <a:buClr>
                <a:srgbClr val="BF0000"/>
              </a:buClr>
              <a:buSzPts val="2500"/>
              <a:buFont typeface="Wingdings" panose="05000000000000000000" pitchFamily="2" charset="2"/>
              <a:buChar char="§"/>
            </a:pPr>
            <a:endParaRPr lang="en-US" sz="2000" dirty="0">
              <a:latin typeface="Alexandria" pitchFamily="2" charset="-78"/>
              <a:ea typeface="Tahoma"/>
              <a:cs typeface="Alexandria" pitchFamily="2" charset="-78"/>
              <a:sym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63445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339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17453</TotalTime>
  <Words>3027</Words>
  <Application>Microsoft Office PowerPoint</Application>
  <PresentationFormat>Widescreen</PresentationFormat>
  <Paragraphs>653</Paragraphs>
  <Slides>47</Slides>
  <Notes>46</Notes>
  <HiddenSlides>0</HiddenSlides>
  <MMClips>0</MMClips>
  <ScaleCrop>false</ScaleCrop>
  <HeadingPairs>
    <vt:vector size="8" baseType="variant">
      <vt:variant>
        <vt:lpstr>Fonts Used</vt:lpstr>
      </vt:variant>
      <vt:variant>
        <vt:i4>17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68" baseType="lpstr">
      <vt:lpstr>ＭＳ Ｐゴシック</vt:lpstr>
      <vt:lpstr>Alexandria</vt:lpstr>
      <vt:lpstr>Alexandria ExtraBold</vt:lpstr>
      <vt:lpstr>Alexandria Light</vt:lpstr>
      <vt:lpstr>Alexandria Medium</vt:lpstr>
      <vt:lpstr>Andalus</vt:lpstr>
      <vt:lpstr>Arial</vt:lpstr>
      <vt:lpstr>Calibri</vt:lpstr>
      <vt:lpstr>Calibri Light</vt:lpstr>
      <vt:lpstr>Comic Sans MS</vt:lpstr>
      <vt:lpstr>Majalla UI</vt:lpstr>
      <vt:lpstr>Roboto Light</vt:lpstr>
      <vt:lpstr>Symbol</vt:lpstr>
      <vt:lpstr>Tahoma</vt:lpstr>
      <vt:lpstr>Tajawal Medium</vt:lpstr>
      <vt:lpstr>Times New Roman</vt:lpstr>
      <vt:lpstr>Wingdings</vt:lpstr>
      <vt:lpstr>Office Theme</vt:lpstr>
      <vt:lpstr>1_Office Theme</vt:lpstr>
      <vt:lpstr>2_Office Theme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Redhwan</dc:creator>
  <cp:lastModifiedBy>Dr. Redhwan</cp:lastModifiedBy>
  <cp:revision>323</cp:revision>
  <dcterms:created xsi:type="dcterms:W3CDTF">2022-03-12T19:01:36Z</dcterms:created>
  <dcterms:modified xsi:type="dcterms:W3CDTF">2024-03-08T23:27:12Z</dcterms:modified>
</cp:coreProperties>
</file>