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2.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3.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83" r:id="rId5"/>
  </p:sldMasterIdLst>
  <p:notesMasterIdLst>
    <p:notesMasterId r:id="rId54"/>
  </p:notesMasterIdLst>
  <p:sldIdLst>
    <p:sldId id="480" r:id="rId6"/>
    <p:sldId id="303" r:id="rId7"/>
    <p:sldId id="271" r:id="rId8"/>
    <p:sldId id="313" r:id="rId9"/>
    <p:sldId id="496" r:id="rId10"/>
    <p:sldId id="501" r:id="rId11"/>
    <p:sldId id="497" r:id="rId12"/>
    <p:sldId id="500" r:id="rId13"/>
    <p:sldId id="499" r:id="rId14"/>
    <p:sldId id="498" r:id="rId15"/>
    <p:sldId id="507" r:id="rId16"/>
    <p:sldId id="508" r:id="rId17"/>
    <p:sldId id="509" r:id="rId18"/>
    <p:sldId id="506" r:id="rId19"/>
    <p:sldId id="256" r:id="rId20"/>
    <p:sldId id="502" r:id="rId21"/>
    <p:sldId id="503" r:id="rId22"/>
    <p:sldId id="511" r:id="rId23"/>
    <p:sldId id="257" r:id="rId24"/>
    <p:sldId id="510" r:id="rId25"/>
    <p:sldId id="260" r:id="rId26"/>
    <p:sldId id="686" r:id="rId27"/>
    <p:sldId id="687" r:id="rId28"/>
    <p:sldId id="258" r:id="rId29"/>
    <p:sldId id="688" r:id="rId30"/>
    <p:sldId id="689" r:id="rId31"/>
    <p:sldId id="261" r:id="rId32"/>
    <p:sldId id="262" r:id="rId33"/>
    <p:sldId id="263" r:id="rId34"/>
    <p:sldId id="264" r:id="rId35"/>
    <p:sldId id="265" r:id="rId36"/>
    <p:sldId id="266" r:id="rId37"/>
    <p:sldId id="267" r:id="rId38"/>
    <p:sldId id="268" r:id="rId39"/>
    <p:sldId id="269" r:id="rId40"/>
    <p:sldId id="270" r:id="rId41"/>
    <p:sldId id="690" r:id="rId42"/>
    <p:sldId id="272" r:id="rId43"/>
    <p:sldId id="273" r:id="rId44"/>
    <p:sldId id="274" r:id="rId45"/>
    <p:sldId id="275" r:id="rId46"/>
    <p:sldId id="276" r:id="rId47"/>
    <p:sldId id="277" r:id="rId48"/>
    <p:sldId id="278" r:id="rId49"/>
    <p:sldId id="279" r:id="rId50"/>
    <p:sldId id="280" r:id="rId51"/>
    <p:sldId id="2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6"/>
            <p14:sldId id="501"/>
            <p14:sldId id="497"/>
            <p14:sldId id="500"/>
            <p14:sldId id="499"/>
            <p14:sldId id="498"/>
            <p14:sldId id="507"/>
            <p14:sldId id="508"/>
            <p14:sldId id="509"/>
            <p14:sldId id="506"/>
            <p14:sldId id="256"/>
            <p14:sldId id="502"/>
            <p14:sldId id="503"/>
            <p14:sldId id="511"/>
            <p14:sldId id="257"/>
            <p14:sldId id="510"/>
            <p14:sldId id="260"/>
            <p14:sldId id="686"/>
            <p14:sldId id="687"/>
            <p14:sldId id="258"/>
            <p14:sldId id="688"/>
            <p14:sldId id="689"/>
            <p14:sldId id="261"/>
            <p14:sldId id="262"/>
            <p14:sldId id="263"/>
            <p14:sldId id="264"/>
            <p14:sldId id="265"/>
            <p14:sldId id="266"/>
            <p14:sldId id="267"/>
            <p14:sldId id="268"/>
            <p14:sldId id="269"/>
            <p14:sldId id="270"/>
            <p14:sldId id="690"/>
            <p14:sldId id="272"/>
            <p14:sldId id="273"/>
            <p14:sldId id="274"/>
            <p14:sldId id="275"/>
            <p14:sldId id="276"/>
            <p14:sldId id="277"/>
            <p14:sldId id="278"/>
            <p14:sldId id="279"/>
            <p14:sldId id="280"/>
            <p14:sldId id="2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C97D6-14FC-70DB-F9E3-DC38F0E22C0E}" v="147" dt="2026-09-25T20:00:26.0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792" autoAdjust="0"/>
  </p:normalViewPr>
  <p:slideViewPr>
    <p:cSldViewPr snapToGrid="0">
      <p:cViewPr varScale="1">
        <p:scale>
          <a:sx n="50" d="100"/>
          <a:sy n="50" d="100"/>
        </p:scale>
        <p:origin x="147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microsoft.com/office/2015/10/relationships/revisionInfo" Target="revisionInfo.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100" b="0" i="0" u="none" strike="noStrike">
                <a:solidFill>
                  <a:srgbClr val="5C6D7A"/>
                </a:solidFill>
                <a:latin typeface="Calibri"/>
              </a:defRPr>
            </a:pPr>
            <a:r>
              <a:rPr lang="en-US" sz="1100" b="0" i="0" u="none" strike="noStrike">
                <a:solidFill>
                  <a:srgbClr val="5C6D7A"/>
                </a:solidFill>
                <a:latin typeface="Calibri"/>
              </a:rPr>
              <a:t>Typical firm outcomes (illustrative)</a:t>
            </a:r>
          </a:p>
        </c:rich>
      </c:tx>
      <c:overlay val="0"/>
    </c:title>
    <c:autoTitleDeleted val="0"/>
    <c:plotArea>
      <c:layout/>
      <c:barChart>
        <c:barDir val="col"/>
        <c:grouping val="clustered"/>
        <c:varyColors val="0"/>
        <c:ser>
          <c:idx val="0"/>
          <c:order val="0"/>
          <c:tx>
            <c:strRef>
              <c:f>Sheet1!$B$1</c:f>
              <c:strCache>
                <c:ptCount val="1"/>
                <c:pt idx="0">
                  <c:v>Share of new firms</c:v>
                </c:pt>
              </c:strCache>
            </c:strRef>
          </c:tx>
          <c:spPr>
            <a:solidFill>
              <a:srgbClr val="669BBC"/>
            </a:solidFill>
            <a:effectLst/>
          </c:spPr>
          <c:invertIfNegative val="0"/>
          <c:dPt>
            <c:idx val="0"/>
            <c:invertIfNegative val="0"/>
            <c:bubble3D val="0"/>
            <c:extLst>
              <c:ext xmlns:c16="http://schemas.microsoft.com/office/drawing/2014/chart" uri="{C3380CC4-5D6E-409C-BE32-E72D297353CC}">
                <c16:uniqueId val="{00000001-EC6C-4C9A-A657-F49E6B37B3A7}"/>
              </c:ext>
            </c:extLst>
          </c:dPt>
          <c:dPt>
            <c:idx val="1"/>
            <c:invertIfNegative val="0"/>
            <c:bubble3D val="0"/>
            <c:spPr>
              <a:solidFill>
                <a:srgbClr val="5C6D7A"/>
              </a:solidFill>
              <a:effectLst/>
            </c:spPr>
            <c:extLst>
              <c:ext xmlns:c16="http://schemas.microsoft.com/office/drawing/2014/chart" uri="{C3380CC4-5D6E-409C-BE32-E72D297353CC}">
                <c16:uniqueId val="{00000003-EC6C-4C9A-A657-F49E6B37B3A7}"/>
              </c:ext>
            </c:extLst>
          </c:dPt>
          <c:dPt>
            <c:idx val="2"/>
            <c:invertIfNegative val="0"/>
            <c:bubble3D val="0"/>
            <c:spPr>
              <a:solidFill>
                <a:srgbClr val="00B0F0"/>
              </a:solidFill>
              <a:effectLst/>
            </c:spPr>
            <c:extLst>
              <c:ext xmlns:c16="http://schemas.microsoft.com/office/drawing/2014/chart" uri="{C3380CC4-5D6E-409C-BE32-E72D297353CC}">
                <c16:uniqueId val="{00000005-EC6C-4C9A-A657-F49E6B37B3A7}"/>
              </c:ext>
            </c:extLst>
          </c:dPt>
          <c:dLbls>
            <c:numFmt formatCode="#,##0" sourceLinked="0"/>
            <c:spPr>
              <a:noFill/>
              <a:ln>
                <a:noFill/>
              </a:ln>
              <a:effectLst/>
            </c:spPr>
            <c:txPr>
              <a:bodyPr/>
              <a:lstStyle/>
              <a:p>
                <a:pPr>
                  <a:defRPr sz="1100" b="1" i="0" u="none" strike="noStrike">
                    <a:solidFill>
                      <a:srgbClr val="0E2841"/>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Stay small</c:v>
                </c:pt>
                <c:pt idx="1">
                  <c:v>Close</c:v>
                </c:pt>
                <c:pt idx="2">
                  <c:v>Grow rapidly</c:v>
                </c:pt>
              </c:strCache>
            </c:strRef>
          </c:cat>
          <c:val>
            <c:numRef>
              <c:f>Sheet1!$B$2:$B$4</c:f>
              <c:numCache>
                <c:formatCode>General</c:formatCode>
                <c:ptCount val="3"/>
                <c:pt idx="0">
                  <c:v>62</c:v>
                </c:pt>
                <c:pt idx="1">
                  <c:v>26</c:v>
                </c:pt>
                <c:pt idx="2">
                  <c:v>12</c:v>
                </c:pt>
              </c:numCache>
            </c:numRef>
          </c:val>
          <c:extLst>
            <c:ext xmlns:c16="http://schemas.microsoft.com/office/drawing/2014/chart" uri="{C3380CC4-5D6E-409C-BE32-E72D297353CC}">
              <c16:uniqueId val="{00000006-EC6C-4C9A-A657-F49E6B37B3A7}"/>
            </c:ext>
          </c:extLst>
        </c:ser>
        <c:dLbls>
          <c:showLegendKey val="0"/>
          <c:showVal val="1"/>
          <c:showCatName val="0"/>
          <c:showSerName val="0"/>
          <c:showPercent val="0"/>
          <c:showBubbleSize val="0"/>
        </c:dLbls>
        <c:gapWidth val="55"/>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50" b="1" i="0" u="none" strike="noStrike">
                <a:solidFill>
                  <a:srgbClr val="0E2841"/>
                </a:solidFill>
                <a:latin typeface="Calibri"/>
              </a:defRPr>
            </a:pPr>
            <a:endParaRPr lang="en-US"/>
          </a:p>
        </c:txPr>
        <c:crossAx val="2094734552"/>
        <c:crosses val="autoZero"/>
        <c:auto val="1"/>
        <c:lblAlgn val="ctr"/>
        <c:lblOffset val="100"/>
        <c:noMultiLvlLbl val="1"/>
      </c:catAx>
      <c:valAx>
        <c:axId val="2094734552"/>
        <c:scaling>
          <c:orientation val="minMax"/>
          <c:max val="70"/>
        </c:scaling>
        <c:delete val="1"/>
        <c:axPos val="l"/>
        <c:numFmt formatCode="General" sourceLinked="0"/>
        <c:majorTickMark val="out"/>
        <c:minorTickMark val="none"/>
        <c:tickLblPos val="nextTo"/>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100" b="0" i="0" u="none" strike="noStrike">
                <a:solidFill>
                  <a:srgbClr val="5C6D7A"/>
                </a:solidFill>
                <a:latin typeface="Calibri"/>
              </a:defRPr>
            </a:pPr>
            <a:r>
              <a:rPr lang="en-US" sz="1100" b="0" i="0" u="none" strike="noStrike">
                <a:solidFill>
                  <a:srgbClr val="5C6D7A"/>
                </a:solidFill>
                <a:latin typeface="Calibri"/>
              </a:rPr>
              <a:t>20 roles · 6 families</a:t>
            </a:r>
          </a:p>
        </c:rich>
      </c:tx>
      <c:overlay val="0"/>
    </c:title>
    <c:autoTitleDeleted val="0"/>
    <c:plotArea>
      <c:layout/>
      <c:doughnutChart>
        <c:varyColors val="1"/>
        <c:ser>
          <c:idx val="0"/>
          <c:order val="0"/>
          <c:tx>
            <c:strRef>
              <c:f>Sheet1!$B$1</c:f>
              <c:strCache>
                <c:ptCount val="1"/>
                <c:pt idx="0">
                  <c:v>Roles</c:v>
                </c:pt>
              </c:strCache>
            </c:strRef>
          </c:tx>
          <c:spPr>
            <a:solidFill>
              <a:schemeClr val="accent1"/>
            </a:solidFill>
            <a:ln w="9525" cap="flat">
              <a:solidFill>
                <a:srgbClr val="F9F9F9"/>
              </a:solidFill>
              <a:prstDash val="solid"/>
              <a:round/>
            </a:ln>
            <a:effectLst/>
          </c:spPr>
          <c:dPt>
            <c:idx val="0"/>
            <c:bubble3D val="0"/>
            <c:spPr>
              <a:solidFill>
                <a:srgbClr val="00B0F0"/>
              </a:solidFill>
              <a:ln w="9525" cap="flat">
                <a:solidFill>
                  <a:srgbClr val="FFFFFF"/>
                </a:solidFill>
                <a:prstDash val="solid"/>
                <a:round/>
              </a:ln>
              <a:effectLst/>
            </c:spPr>
            <c:extLst>
              <c:ext xmlns:c16="http://schemas.microsoft.com/office/drawing/2014/chart" uri="{C3380CC4-5D6E-409C-BE32-E72D297353CC}">
                <c16:uniqueId val="{00000001-0D99-481E-B3E7-F571144A86C8}"/>
              </c:ext>
            </c:extLst>
          </c:dPt>
          <c:dPt>
            <c:idx val="1"/>
            <c:bubble3D val="0"/>
            <c:spPr>
              <a:solidFill>
                <a:srgbClr val="156082"/>
              </a:solidFill>
              <a:ln w="9525" cap="flat">
                <a:solidFill>
                  <a:srgbClr val="FFFFFF"/>
                </a:solidFill>
                <a:prstDash val="solid"/>
                <a:round/>
              </a:ln>
              <a:effectLst/>
            </c:spPr>
            <c:extLst>
              <c:ext xmlns:c16="http://schemas.microsoft.com/office/drawing/2014/chart" uri="{C3380CC4-5D6E-409C-BE32-E72D297353CC}">
                <c16:uniqueId val="{00000003-0D99-481E-B3E7-F571144A86C8}"/>
              </c:ext>
            </c:extLst>
          </c:dPt>
          <c:dPt>
            <c:idx val="2"/>
            <c:bubble3D val="0"/>
            <c:spPr>
              <a:solidFill>
                <a:srgbClr val="0E2841"/>
              </a:solidFill>
              <a:ln w="9525" cap="flat">
                <a:solidFill>
                  <a:srgbClr val="FFFFFF"/>
                </a:solidFill>
                <a:prstDash val="solid"/>
                <a:round/>
              </a:ln>
              <a:effectLst/>
            </c:spPr>
            <c:extLst>
              <c:ext xmlns:c16="http://schemas.microsoft.com/office/drawing/2014/chart" uri="{C3380CC4-5D6E-409C-BE32-E72D297353CC}">
                <c16:uniqueId val="{00000005-0D99-481E-B3E7-F571144A86C8}"/>
              </c:ext>
            </c:extLst>
          </c:dPt>
          <c:dPt>
            <c:idx val="3"/>
            <c:bubble3D val="0"/>
            <c:spPr>
              <a:solidFill>
                <a:srgbClr val="0088C2"/>
              </a:solidFill>
              <a:ln w="9525" cap="flat">
                <a:solidFill>
                  <a:srgbClr val="FFFFFF"/>
                </a:solidFill>
                <a:prstDash val="solid"/>
                <a:round/>
              </a:ln>
              <a:effectLst/>
            </c:spPr>
            <c:extLst>
              <c:ext xmlns:c16="http://schemas.microsoft.com/office/drawing/2014/chart" uri="{C3380CC4-5D6E-409C-BE32-E72D297353CC}">
                <c16:uniqueId val="{00000007-0D99-481E-B3E7-F571144A86C8}"/>
              </c:ext>
            </c:extLst>
          </c:dPt>
          <c:dPt>
            <c:idx val="4"/>
            <c:bubble3D val="0"/>
            <c:spPr>
              <a:solidFill>
                <a:srgbClr val="2E8B6B"/>
              </a:solidFill>
              <a:ln w="9525" cap="flat">
                <a:solidFill>
                  <a:srgbClr val="FFFFFF"/>
                </a:solidFill>
                <a:prstDash val="solid"/>
                <a:round/>
              </a:ln>
              <a:effectLst/>
            </c:spPr>
            <c:extLst>
              <c:ext xmlns:c16="http://schemas.microsoft.com/office/drawing/2014/chart" uri="{C3380CC4-5D6E-409C-BE32-E72D297353CC}">
                <c16:uniqueId val="{00000009-0D99-481E-B3E7-F571144A86C8}"/>
              </c:ext>
            </c:extLst>
          </c:dPt>
          <c:dPt>
            <c:idx val="5"/>
            <c:bubble3D val="0"/>
            <c:spPr>
              <a:solidFill>
                <a:srgbClr val="E8833A"/>
              </a:solidFill>
              <a:ln w="9525" cap="flat">
                <a:solidFill>
                  <a:srgbClr val="FFFFFF"/>
                </a:solidFill>
                <a:prstDash val="solid"/>
                <a:round/>
              </a:ln>
              <a:effectLst/>
            </c:spPr>
            <c:extLst>
              <c:ext xmlns:c16="http://schemas.microsoft.com/office/drawing/2014/chart" uri="{C3380CC4-5D6E-409C-BE32-E72D297353CC}">
                <c16:uniqueId val="{0000000B-0D99-481E-B3E7-F571144A86C8}"/>
              </c:ext>
            </c:extLst>
          </c:dPt>
          <c:cat>
            <c:strRef>
              <c:f>Sheet1!$A$2:$A$7</c:f>
              <c:strCache>
                <c:ptCount val="6"/>
                <c:pt idx="0">
                  <c:v>Found &amp; Build</c:v>
                </c:pt>
                <c:pt idx="1">
                  <c:v>Grow &amp; Market</c:v>
                </c:pt>
                <c:pt idx="2">
                  <c:v>Advise &amp; Analyse</c:v>
                </c:pt>
                <c:pt idx="3">
                  <c:v>Innovate &amp; Enable</c:v>
                </c:pt>
                <c:pt idx="4">
                  <c:v>Finance &amp; Invest</c:v>
                </c:pt>
                <c:pt idx="5">
                  <c:v>Operate &amp; Impact</c:v>
                </c:pt>
              </c:strCache>
            </c:strRef>
          </c:cat>
          <c:val>
            <c:numRef>
              <c:f>Sheet1!$B$2:$B$7</c:f>
              <c:numCache>
                <c:formatCode>General</c:formatCode>
                <c:ptCount val="6"/>
                <c:pt idx="0">
                  <c:v>4</c:v>
                </c:pt>
                <c:pt idx="1">
                  <c:v>3</c:v>
                </c:pt>
                <c:pt idx="2">
                  <c:v>2</c:v>
                </c:pt>
                <c:pt idx="3">
                  <c:v>4</c:v>
                </c:pt>
                <c:pt idx="4">
                  <c:v>3</c:v>
                </c:pt>
                <c:pt idx="5">
                  <c:v>4</c:v>
                </c:pt>
              </c:numCache>
            </c:numRef>
          </c:val>
          <c:extLst>
            <c:ext xmlns:c16="http://schemas.microsoft.com/office/drawing/2014/chart" uri="{C3380CC4-5D6E-409C-BE32-E72D297353CC}">
              <c16:uniqueId val="{0000000C-0D99-481E-B3E7-F571144A86C8}"/>
            </c:ext>
          </c:extLst>
        </c:ser>
        <c:dLbls>
          <c:showLegendKey val="0"/>
          <c:showVal val="0"/>
          <c:showCatName val="0"/>
          <c:showSerName val="0"/>
          <c:showPercent val="0"/>
          <c:showBubbleSize val="0"/>
          <c:showLeaderLines val="0"/>
        </c:dLbls>
        <c:firstSliceAng val="0"/>
        <c:holeSize val="58"/>
      </c:doughnutChart>
      <c:spPr>
        <a:noFill/>
        <a:ln>
          <a:noFill/>
        </a:ln>
        <a:effectLst/>
      </c:spPr>
    </c:plotArea>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100" b="0" i="0" u="none" strike="noStrike">
                <a:solidFill>
                  <a:srgbClr val="5C6D7A"/>
                </a:solidFill>
                <a:latin typeface="Calibri"/>
              </a:defRPr>
            </a:pPr>
            <a:r>
              <a:rPr lang="en-US" sz="1100" b="0" i="0" u="none" strike="noStrike">
                <a:solidFill>
                  <a:srgbClr val="5C6D7A"/>
                </a:solidFill>
                <a:latin typeface="Calibri"/>
              </a:rPr>
              <a:t>Featured ventures by sector</a:t>
            </a:r>
          </a:p>
        </c:rich>
      </c:tx>
      <c:overlay val="0"/>
    </c:title>
    <c:autoTitleDeleted val="0"/>
    <c:plotArea>
      <c:layout/>
      <c:barChart>
        <c:barDir val="bar"/>
        <c:grouping val="clustered"/>
        <c:varyColors val="0"/>
        <c:ser>
          <c:idx val="0"/>
          <c:order val="0"/>
          <c:tx>
            <c:strRef>
              <c:f>Sheet1!$B$1</c:f>
              <c:strCache>
                <c:ptCount val="1"/>
                <c:pt idx="0">
                  <c:v>Featured ventures</c:v>
                </c:pt>
              </c:strCache>
            </c:strRef>
          </c:tx>
          <c:spPr>
            <a:solidFill>
              <a:srgbClr val="00B0F0"/>
            </a:solidFill>
            <a:effectLst/>
          </c:spPr>
          <c:invertIfNegative val="0"/>
          <c:dLbls>
            <c:numFmt formatCode="#,##0" sourceLinked="0"/>
            <c:spPr>
              <a:noFill/>
              <a:ln>
                <a:noFill/>
              </a:ln>
              <a:effectLst/>
            </c:spPr>
            <c:txPr>
              <a:bodyPr/>
              <a:lstStyle/>
              <a:p>
                <a:pPr>
                  <a:defRPr sz="1000" b="1" i="0" u="none" strike="noStrike">
                    <a:solidFill>
                      <a:srgbClr val="0E2841"/>
                    </a:solidFill>
                    <a:latin typeface="Calibri"/>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Technology</c:v>
                </c:pt>
                <c:pt idx="1">
                  <c:v>Fintech</c:v>
                </c:pt>
                <c:pt idx="2">
                  <c:v>E-commerce</c:v>
                </c:pt>
                <c:pt idx="3">
                  <c:v>Investment</c:v>
                </c:pt>
                <c:pt idx="4">
                  <c:v>Real estate</c:v>
                </c:pt>
                <c:pt idx="5">
                  <c:v>Logistics</c:v>
                </c:pt>
                <c:pt idx="6">
                  <c:v>Industry</c:v>
                </c:pt>
              </c:strCache>
            </c:strRef>
          </c:cat>
          <c:val>
            <c:numRef>
              <c:f>Sheet1!$B$2:$B$8</c:f>
              <c:numCache>
                <c:formatCode>General</c:formatCode>
                <c:ptCount val="7"/>
                <c:pt idx="0">
                  <c:v>5</c:v>
                </c:pt>
                <c:pt idx="1">
                  <c:v>3</c:v>
                </c:pt>
                <c:pt idx="2">
                  <c:v>4</c:v>
                </c:pt>
                <c:pt idx="3">
                  <c:v>3</c:v>
                </c:pt>
                <c:pt idx="4">
                  <c:v>2</c:v>
                </c:pt>
                <c:pt idx="5">
                  <c:v>2</c:v>
                </c:pt>
                <c:pt idx="6">
                  <c:v>2</c:v>
                </c:pt>
              </c:numCache>
            </c:numRef>
          </c:val>
          <c:extLst>
            <c:ext xmlns:c16="http://schemas.microsoft.com/office/drawing/2014/chart" uri="{C3380CC4-5D6E-409C-BE32-E72D297353CC}">
              <c16:uniqueId val="{00000000-E573-4199-AFAD-013D350AF448}"/>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l"/>
        <c:numFmt formatCode="General" sourceLinked="1"/>
        <c:majorTickMark val="out"/>
        <c:minorTickMark val="none"/>
        <c:tickLblPos val="nextTo"/>
        <c:spPr>
          <a:ln w="12700" cap="flat">
            <a:solidFill>
              <a:srgbClr val="888888"/>
            </a:solidFill>
            <a:prstDash val="solid"/>
            <a:round/>
          </a:ln>
        </c:spPr>
        <c:txPr>
          <a:bodyPr/>
          <a:lstStyle/>
          <a:p>
            <a:pPr>
              <a:defRPr sz="1000" b="1" i="0" u="none" strike="noStrike">
                <a:solidFill>
                  <a:srgbClr val="0E2841"/>
                </a:solidFill>
                <a:latin typeface="Calibri"/>
              </a:defRPr>
            </a:pPr>
            <a:endParaRPr lang="en-US"/>
          </a:p>
        </c:txPr>
        <c:crossAx val="2094734552"/>
        <c:crosses val="autoZero"/>
        <c:auto val="1"/>
        <c:lblAlgn val="ctr"/>
        <c:lblOffset val="100"/>
        <c:noMultiLvlLbl val="1"/>
      </c:catAx>
      <c:valAx>
        <c:axId val="2094734552"/>
        <c:scaling>
          <c:orientation val="minMax"/>
          <c:max val="6"/>
        </c:scaling>
        <c:delete val="1"/>
        <c:axPos val="b"/>
        <c:numFmt formatCode="General" sourceLinked="0"/>
        <c:majorTickMark val="out"/>
        <c:minorTickMark val="none"/>
        <c:tickLblPos val="low"/>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i="0" dirty="0">
                <a:solidFill>
                  <a:srgbClr val="000000"/>
                </a:solidFill>
                <a:effectLst/>
                <a:latin typeface="Segoe UI Web (Arabic)"/>
              </a:rPr>
              <a:t>مرحبا بكم في فصل جديد في رحلتكم من خلال برنامج الماجستير في ريادة الأعمال.</a:t>
            </a:r>
            <a:endParaRPr lang="en-US" b="1"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أنت هنا لأن لديك الدافع لإحداث التغيير ، والشجاعة لتحمل المخاطر ، والعقلية لتحويل الأفكار إلى أفعال.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هذا البرنامج هو أكثر من مجرد دورات دراسية. إنها نقطة انطلاق لتطوير قيادتك وفهم الأسواق وبناء شيء حقيقي.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1" i="0" u="sng" dirty="0">
                <a:solidFill>
                  <a:srgbClr val="000000"/>
                </a:solidFill>
                <a:effectLst/>
                <a:latin typeface="Segoe UI Web (Arabic)"/>
              </a:rPr>
              <a:t>تذكر:</a:t>
            </a:r>
            <a:endParaRPr lang="en-US" b="1" i="0" u="sng"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رواد الأعمال لا ينتظرون الفرصة - إنهم يخلقونها.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الفشل ليس النهاية - إنه ردود الفعل.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يمكن للشبكة التي تبنيها الآن أن تشكل مستقبلك. </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قم ببناء شيء مهم.</a:t>
            </a:r>
            <a:endParaRPr lang="en-US" b="0" i="0" dirty="0">
              <a:solidFill>
                <a:srgbClr val="000000"/>
              </a:solidFill>
              <a:effectLst/>
              <a:latin typeface="Segoe UI Web (Arabic)"/>
            </a:endParaRPr>
          </a:p>
          <a:p>
            <a:pPr marL="171450" indent="-171450" algn="r" rtl="1">
              <a:buFont typeface="Arial" panose="020B0604020202020204" pitchFamily="34" charset="0"/>
              <a:buChar char="•"/>
            </a:pPr>
            <a:r>
              <a:rPr lang="ar-EG" b="0" i="0" dirty="0">
                <a:solidFill>
                  <a:srgbClr val="000000"/>
                </a:solidFill>
                <a:effectLst/>
                <a:latin typeface="Segoe UI Web (Arabic)"/>
              </a:rPr>
              <a:t> نحن متحمسون لمعرفة ما ستبتلقه.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CDD85-F5EC-02DD-F57C-95A3FC2AC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89E8-2E9F-A762-A987-DEA90CF99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DC64EF-D7F9-F8C2-3564-8B8AD4ED0B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DCAA1E9-4654-9A3D-A99B-7FA6E490370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76927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302B1-372B-B028-466D-EB84D27A2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F12B5-DFAD-ADC8-3C69-D94BE6A2FE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CB69A8-ED58-CD49-E7FA-FB800742152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977064-7525-77FE-8E3A-5E8228C4125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43429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1CE05-DA59-CD17-BA92-2D1CBE8A89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4C46C4-91F7-1EAE-C3EB-1EF24DFBDF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F5B52A-5F96-3207-D9F8-4296A5F7CD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08757F-A9A5-80B8-D7DD-52B5F855D57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19897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09CB5-D7B4-2FCB-6093-E75BBF9DE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BFD4B-F010-F206-7594-CB6237A95F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36ED1-4227-97F2-5D4F-4DB5C3C25A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D1D86B-3ECC-3369-1A26-C5609B0A8252}"/>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40310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6AEC6-BFF8-D3C1-606E-3735AA779B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E8DDA-5C98-F54F-B1C7-8B3B3148F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5A0C9C-0060-FCE7-3958-071493BA1D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88F26D0-D1B6-9582-C62B-B68D93B533D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24608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F5597-3C04-AC79-CAC6-32FC81812A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5995B-5C22-6CB8-843B-B7CB51BBFD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1AE253-F07A-6673-542D-3398BF208C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3946AE5-DCB6-8D20-55ED-62DEAE09DF50}"/>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33851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7C25A-5179-BD19-13F2-9EE3A23D3B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96FB96-2328-43E8-42F8-A7F432D8AE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46AE29-89D3-5FD3-D4C1-7C21C41871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69A09AE-0D51-8785-B88B-85E3B727DF4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77648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0BE61-7251-2D43-F82A-2976EF484C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A8CDA7-B0C5-2E46-8690-34D1230861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626BF6-2D4D-7116-0501-A85BD6DFA3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FF160E6-FEBA-65C4-82BC-A1149503ECF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306593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0EB1F-1470-4E87-90FC-0E31D49EB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2BF9CB-7380-11A8-9B8A-C8B17C3CF7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EA5543-F665-E194-8662-F10826EF172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627EE06-4E08-2823-12B3-F51E35FD921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327257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0" i="0" dirty="0">
                <a:solidFill>
                  <a:srgbClr val="000000"/>
                </a:solidFill>
                <a:effectLst/>
                <a:latin typeface="Segoe UI Web (Arabic)"/>
              </a:rPr>
              <a:t>ماجستير ريادة الأعمال هو برنامج متميز ومثير يستفيد من مهاراتك لقيادة الابتكار واكتساب المفاوضات والمهارات القيادية وتطبيق التفكير التصميمي لدفع التقدم الوظيفي على المدى الطويل ، وتحسين إنتاجية الأعمال ، والقدرة التنافسية العالمية.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تم تصميم هذا البرنامج مع التركيز الواضح على تطوير المهارات العملية والفرص لتطبيق المعرفة في المواقف التنظيمية الواقعية ، بهدف توليد القيمة ودفع التنمية الاقتصادية والاجتماعية والتكنولوجية والتنظيمية المستدامة.</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العمليات والعقليات المركزية لريادة الأعمال والابتكار التي يتم إنشاؤها خلال هذا البرنامج لها نفس القدر من الأهمية للمشاريع الجديدة والمبكرة ، وداخل المنظمات القائمة.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047993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يؤكد هذا المقرر على كيفية تركيز استراتيجية ريادة الأعمال على إحداث تغيير هيكلي أو الاستجابة للتغيير الذي يتم إحداثه خارجيا. </a:t>
            </a:r>
          </a:p>
          <a:p>
            <a:pPr algn="r" rtl="1"/>
            <a:endParaRPr lang="en-US" dirty="0"/>
          </a:p>
          <a:p>
            <a:pPr algn="r" rtl="1"/>
            <a:r>
              <a:rPr lang="ar-EG" dirty="0"/>
              <a:t>كما يغطي ديناميكيات </a:t>
            </a:r>
            <a:r>
              <a:rPr lang="en-US" dirty="0"/>
              <a:t>Grabber holder </a:t>
            </a:r>
            <a:r>
              <a:rPr lang="ar-EG" dirty="0"/>
              <a:t>كإطار تحليلي لتطوير استراتيجية ريادة الأعمال ، والتي بدورها تزيد من النجاح في إنشاء وتشكيل نشر التكنولوجيا الجديدة أو ديناميكيات ابتكار المنتجات. </a:t>
            </a:r>
          </a:p>
          <a:p>
            <a:pPr algn="r" rtl="1"/>
            <a:endParaRPr lang="en-US" dirty="0"/>
          </a:p>
          <a:p>
            <a:pPr algn="r" rtl="1"/>
            <a:r>
              <a:rPr lang="ar-EG" dirty="0"/>
              <a:t>ويشمل النمذجة ودراسات الحالة ومشروع المصطلح.</a:t>
            </a:r>
          </a:p>
          <a:p>
            <a:pPr algn="r" rtl="1"/>
            <a:endParaRPr lang="en-US" dirty="0"/>
          </a:p>
          <a:p>
            <a:pPr algn="r" rtl="1"/>
            <a:r>
              <a:rPr lang="ar-EG" dirty="0"/>
              <a:t>يوفر هذا المقرر إطارا استراتيجيا لريادة الأعمال المتنامية. </a:t>
            </a:r>
          </a:p>
          <a:p>
            <a:pPr algn="r" rtl="1"/>
            <a:endParaRPr lang="en-US" dirty="0"/>
          </a:p>
          <a:p>
            <a:pPr algn="r" rtl="1"/>
            <a:r>
              <a:rPr lang="ar-EG" dirty="0"/>
              <a:t>يركز بشكل خاص على مساعدة الطلاب على إنشاء ميزة تنافسية مستدامة وفهم كيفية القيام بذلك في المراحل المبكرة غير المؤكدة للشركة الناشئة.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848165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i="0" dirty="0">
                <a:solidFill>
                  <a:srgbClr val="000000"/>
                </a:solidFill>
                <a:effectLst/>
                <a:latin typeface="Segoe UI Web (Arabic)"/>
              </a:rPr>
              <a:t>مخرجات تعلم الدورة (</a:t>
            </a:r>
            <a:r>
              <a:rPr lang="en-US" b="1" i="0" dirty="0">
                <a:solidFill>
                  <a:srgbClr val="000000"/>
                </a:solidFill>
                <a:effectLst/>
                <a:latin typeface="Segoe UI Web (Arabic)"/>
              </a:rPr>
              <a:t>CLOs): </a:t>
            </a:r>
            <a:r>
              <a:rPr lang="ar-EG" b="1" i="0" dirty="0">
                <a:solidFill>
                  <a:srgbClr val="000000"/>
                </a:solidFill>
                <a:effectLst/>
                <a:latin typeface="Segoe UI Web (Arabic)"/>
              </a:rPr>
              <a:t>عند الانتهاء بنجاح من الدورة التدريبية ، سيكون الطلاب قادرين على:</a:t>
            </a:r>
            <a:endParaRPr lang="en-US" b="1" i="0" dirty="0">
              <a:solidFill>
                <a:srgbClr val="000000"/>
              </a:solidFill>
              <a:effectLst/>
              <a:latin typeface="Segoe UI Web (Arabic)"/>
            </a:endParaRPr>
          </a:p>
          <a:p>
            <a:pPr algn="r" rtl="1"/>
            <a:r>
              <a:rPr lang="ar-EG" b="0" i="0" dirty="0">
                <a:solidFill>
                  <a:srgbClr val="000000"/>
                </a:solidFill>
                <a:effectLst/>
                <a:latin typeface="Segoe UI Web (Arabic)"/>
              </a:rPr>
              <a:t> </a:t>
            </a:r>
            <a:r>
              <a:rPr lang="en-US" b="0" i="0" dirty="0">
                <a:solidFill>
                  <a:srgbClr val="000000"/>
                </a:solidFill>
                <a:effectLst/>
                <a:latin typeface="Segoe UI Web (Arabic)"/>
              </a:rPr>
              <a:t>CLO1: </a:t>
            </a:r>
            <a:r>
              <a:rPr lang="ar-EG" b="0" i="0" dirty="0">
                <a:solidFill>
                  <a:srgbClr val="000000"/>
                </a:solidFill>
                <a:effectLst/>
                <a:latin typeface="Segoe UI Web (Arabic)"/>
              </a:rPr>
              <a:t>تحليل فرص السوق وتطوير نماذج أعمال مبتكرة لتلبية الاحتياجات غير الملباة في الصناعات المتنوعة.</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a:t>
            </a:r>
            <a:r>
              <a:rPr lang="en-US" b="0" i="0" dirty="0">
                <a:solidFill>
                  <a:srgbClr val="000000"/>
                </a:solidFill>
                <a:effectLst/>
                <a:latin typeface="Segoe UI Web (Arabic)"/>
              </a:rPr>
              <a:t>CLO2: </a:t>
            </a:r>
            <a:r>
              <a:rPr lang="ar-EG" b="0" i="0" dirty="0">
                <a:solidFill>
                  <a:srgbClr val="000000"/>
                </a:solidFill>
                <a:effectLst/>
                <a:latin typeface="Segoe UI Web (Arabic)"/>
              </a:rPr>
              <a:t>صياغة استراتيجيات تنافسية تستفيد من عروض القيمة الفريدة والتمايز المستدام.</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a:t>
            </a:r>
            <a:r>
              <a:rPr lang="en-US" b="0" i="0" dirty="0">
                <a:solidFill>
                  <a:srgbClr val="000000"/>
                </a:solidFill>
                <a:effectLst/>
                <a:latin typeface="Segoe UI Web (Arabic)"/>
              </a:rPr>
              <a:t>CLO3: </a:t>
            </a:r>
            <a:r>
              <a:rPr lang="ar-EG" b="0" i="0" dirty="0">
                <a:solidFill>
                  <a:srgbClr val="000000"/>
                </a:solidFill>
                <a:effectLst/>
                <a:latin typeface="Segoe UI Web (Arabic)"/>
              </a:rPr>
              <a:t>تقييم المخاطر المالية والتشغيلية المرتبطة بمشاريع ريادة الأعمال واقتراح استراتيجيات التخفيف.</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a:t>
            </a:r>
            <a:r>
              <a:rPr lang="en-US" b="0" i="0" dirty="0">
                <a:solidFill>
                  <a:srgbClr val="000000"/>
                </a:solidFill>
                <a:effectLst/>
                <a:latin typeface="Segoe UI Web (Arabic)"/>
              </a:rPr>
              <a:t>CLO4: </a:t>
            </a:r>
            <a:r>
              <a:rPr lang="ar-EG" b="0" i="0" dirty="0">
                <a:solidFill>
                  <a:srgbClr val="000000"/>
                </a:solidFill>
                <a:effectLst/>
                <a:latin typeface="Segoe UI Web (Arabic)"/>
              </a:rPr>
              <a:t>تصميم استراتيجيات نمو قابلة للتطوير للشركات الناشئة، بما في ذلك دخول السوق وخطط التوسع. </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en-US" b="0" i="0" dirty="0">
                <a:solidFill>
                  <a:srgbClr val="000000"/>
                </a:solidFill>
                <a:effectLst/>
                <a:latin typeface="Segoe UI Web (Arabic)"/>
              </a:rPr>
              <a:t>CLO5: </a:t>
            </a:r>
            <a:r>
              <a:rPr lang="ar-EG" b="0" i="0" dirty="0">
                <a:solidFill>
                  <a:srgbClr val="000000"/>
                </a:solidFill>
                <a:effectLst/>
                <a:latin typeface="Segoe UI Web (Arabic)"/>
              </a:rPr>
              <a:t>تطبيق الأطر الإستراتيجية لتحديات ريادة الأعمال في العالم الحقيقي من خلال دراسات الحالة والمحاكاة.</a:t>
            </a:r>
            <a:endParaRPr lang="en-US" b="0" i="0" dirty="0">
              <a:solidFill>
                <a:srgbClr val="000000"/>
              </a:solidFill>
              <a:effectLst/>
              <a:latin typeface="Segoe UI Web (Arabic)"/>
            </a:endParaRPr>
          </a:p>
          <a:p>
            <a:pPr algn="r" rtl="1"/>
            <a:endParaRPr lang="en-US" b="0" i="0" dirty="0">
              <a:solidFill>
                <a:srgbClr val="000000"/>
              </a:solidFill>
              <a:effectLst/>
              <a:latin typeface="Segoe UI Web (Arabic)"/>
            </a:endParaRPr>
          </a:p>
          <a:p>
            <a:pPr algn="r" rtl="1"/>
            <a:r>
              <a:rPr lang="en-US" b="0" i="0" dirty="0">
                <a:solidFill>
                  <a:srgbClr val="000000"/>
                </a:solidFill>
                <a:effectLst/>
                <a:latin typeface="Segoe UI Web (Arabic)"/>
              </a:rPr>
              <a:t>CLO6: </a:t>
            </a:r>
            <a:r>
              <a:rPr lang="ar-EG" b="0" i="0" dirty="0">
                <a:solidFill>
                  <a:srgbClr val="000000"/>
                </a:solidFill>
                <a:effectLst/>
                <a:latin typeface="Segoe UI Web (Arabic)"/>
              </a:rPr>
              <a:t>توصيل استراتيجيات ريادة الأعمال بشكل فعال من خلال دراسات الحالة والخطط المكتوبة.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03832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i="0" u="sng" dirty="0">
                <a:solidFill>
                  <a:srgbClr val="000000"/>
                </a:solidFill>
                <a:effectLst/>
                <a:latin typeface="Segoe UI Web (Arabic)"/>
              </a:rPr>
              <a:t>قائمة ببعض الأدوار ذات الصلة المناسبة لريادة الأعمال والابتكار: </a:t>
            </a:r>
            <a:endParaRPr lang="en-US" b="1" i="0" u="sng" dirty="0">
              <a:solidFill>
                <a:srgbClr val="000000"/>
              </a:solidFill>
              <a:effectLst/>
              <a:latin typeface="Segoe UI Web (Arabic)"/>
            </a:endParaRPr>
          </a:p>
          <a:p>
            <a:pPr marL="171450" indent="-171450" algn="r" rtl="1">
              <a:buFont typeface="Arial" panose="020B0604020202020204" pitchFamily="34" charset="0"/>
              <a:buChar char="•"/>
            </a:pPr>
            <a:r>
              <a:rPr lang="ar-EG" b="1" i="0" dirty="0">
                <a:solidFill>
                  <a:srgbClr val="000000"/>
                </a:solidFill>
                <a:effectLst/>
                <a:latin typeface="Segoe UI Web (Arabic)"/>
              </a:rPr>
              <a:t>المؤسس المؤسسون المشاركون</a:t>
            </a:r>
            <a:endParaRPr lang="en-US" b="1" i="0" dirty="0">
              <a:solidFill>
                <a:srgbClr val="000000"/>
              </a:solidFill>
              <a:effectLst/>
              <a:latin typeface="Segoe UI Web (Arabic)"/>
            </a:endParaRPr>
          </a:p>
          <a:p>
            <a:pPr marL="0" indent="0" algn="r" rtl="1">
              <a:buFont typeface="Arial" panose="020B0604020202020204" pitchFamily="34" charset="0"/>
              <a:buNone/>
            </a:pPr>
            <a:endParaRPr lang="en-US" b="1" i="0" dirty="0">
              <a:solidFill>
                <a:srgbClr val="000000"/>
              </a:solidFill>
              <a:effectLst/>
              <a:latin typeface="Segoe UI Web (Arabic)"/>
            </a:endParaRPr>
          </a:p>
          <a:p>
            <a:pPr algn="r" rtl="1"/>
            <a:r>
              <a:rPr lang="ar-EG" b="0" i="0" dirty="0">
                <a:solidFill>
                  <a:srgbClr val="000000"/>
                </a:solidFill>
                <a:effectLst/>
                <a:latin typeface="Segoe UI Web (Arabic)"/>
              </a:rPr>
              <a:t> 1. مدير مشروع الابتكار </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2. مستشار ريادة الأعمال </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3. مدير تسويق الابتكار</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4. مصمم تجربة المستخدم الإبداعي</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5. باحث الابتكار الاجتماعي</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 6. منسق حاضنة الأعمال </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7. منسق مشروع الابتكار </a:t>
            </a:r>
            <a:endParaRPr lang="en-US" b="0" i="0" dirty="0">
              <a:solidFill>
                <a:srgbClr val="000000"/>
              </a:solidFill>
              <a:effectLst/>
              <a:latin typeface="Segoe UI Web (Arabic)"/>
            </a:endParaRPr>
          </a:p>
          <a:p>
            <a:pPr algn="r" rtl="1"/>
            <a:r>
              <a:rPr lang="ar-EG" b="0" i="0" dirty="0">
                <a:solidFill>
                  <a:srgbClr val="000000"/>
                </a:solidFill>
                <a:effectLst/>
                <a:latin typeface="Segoe UI Web (Arabic)"/>
              </a:rPr>
              <a:t>8. تطوير الأعمال المبتكرة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15621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16344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ريادة الأعمال — سلسلة تعليمية للطلاب · النسخة الموسّعة</a:t>
            </a:r>
          </a:p>
          <a:p>
            <a:pPr algn="just" rtl="1"/>
            <a:r>
              <a:rPr lang="ar-SA" dirty="0"/>
              <a:t>جولةٌ إرشاديةٌ مع التركيز على أربعة موضوعاتٍ رئيسية: لماذا ندرس ريادة الأعمال، وأنواع روّاد الأعمال، والفرص الوظيفية التي تتيحها، والقادة الذين يشكّلون مشهد ريادة الأعمال في مصر والسعودية ودول الخليج — مع ترجمةٍ عربيةٍ في ملاحظات كل شريحة.</a:t>
            </a:r>
          </a:p>
          <a:p>
            <a:pPr algn="just" rtl="1"/>
            <a:r>
              <a:rPr lang="ar-SA" dirty="0"/>
              <a:t>ثمانية موضوعات · ملاحظات بالعربية.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لمحة عامة: الموضوعات الثمانية — أربعةٌ منها بتركيزٍ أكبر</a:t>
            </a:r>
          </a:p>
          <a:p>
            <a:pPr algn="just" rtl="1"/>
            <a:r>
              <a:rPr lang="ar-SA" dirty="0"/>
              <a:t>١) لماذا ندرس ريادة الأعمال ★ — قيمة دراسة ريادة الأعمال. ٢) محرّك اقتصادي — كيف تدفع المشاريع عجلة التنمية. ٣) سياق الشرق الأوسط وشمال إفريقيا — الفرص والقيود. ٤) السمات والمهارات — خصائص يمكن بناؤها.</a:t>
            </a:r>
          </a:p>
          <a:p>
            <a:pPr algn="just" rtl="1"/>
            <a:r>
              <a:rPr lang="ar-SA" dirty="0"/>
              <a:t>٥) أنواع روّاد الأعمال ★ — اثنا عشر نوعًا. ٦) الصفات الشخصية — عشرون سمةً قابلةً للتطوير. ٧) الفرص الوظيفية ★ — عشرون مسارًا بعد الدراسة. ٨) القدوات ★ — مصر والسعودية ودول الخليج.</a:t>
            </a:r>
          </a:p>
          <a:p>
            <a:pPr algn="just" rtl="1"/>
            <a:r>
              <a:rPr lang="ar-SA" dirty="0"/>
              <a:t>★ = يُغطّى بمزيدٍ من التفصيل.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لماذا ندرس ريادة الأعمال؟ (الموضوع الأول — بتركيز)</a:t>
            </a:r>
          </a:p>
          <a:p>
            <a:pPr algn="just" rtl="1"/>
            <a:r>
              <a:rPr lang="ar-SA" dirty="0"/>
              <a:t>تشرح ريادة الأعمال كيف تتحوّل الفرص إلى مؤسساتٍ قابلةٍ للاستمرار تخلق قيمةً اقتصاديةً واجتماعية، إذ تجمع بين التمويل والتسويق والاستراتيجية والعمليات والابتكار والأخلاقيات التي تُدرَّس عادةً منفصلة.</a:t>
            </a:r>
          </a:p>
          <a:p>
            <a:pPr algn="just" rtl="1"/>
            <a:r>
              <a:rPr lang="ar-SA" dirty="0"/>
              <a:t>العائد يتجاوز تأسيس شركة: الموظفون يطوّرون المنتجات ويقودون الابتكار الداخلي؛ وصنّاع السياسات يقيّمون برامج الدعم ويصمّمون الحوافز؛ والمستثمرون يقيّمون الفرق والأسواق والمخاطر؛ والطلاب يميّزون الرواية المقنعة من الدليل التجاري الموثوق.</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ريادة الأعمال تربط قراراتٍ نُدرّسها منفصلة (الموضوع الأول — بتركيز)</a:t>
            </a:r>
          </a:p>
          <a:p>
            <a:pPr algn="just" rtl="1"/>
            <a:r>
              <a:rPr lang="ar-SA" dirty="0"/>
              <a:t>يدمج روّاد الأعمال عدّة تخصصاتٍ في قرارٍ واحد؛ فتسعير المنتج قرارٌ ماليٌّ وتسويقيٌّ وتشغيليٌّ في آنٍ واحد.</a:t>
            </a:r>
          </a:p>
          <a:p>
            <a:pPr algn="just" rtl="1"/>
            <a:r>
              <a:rPr lang="ar-SA" dirty="0"/>
              <a:t>التخصصات: التمويل، والتسويق، والاستراتيجية، والعمليات، والابتكار، والأخلاقيات.</a:t>
            </a:r>
          </a:p>
          <a:p>
            <a:pPr algn="just" rtl="1"/>
            <a:r>
              <a:rPr lang="ar-SA" dirty="0"/>
              <a:t>ادمج ولا تعزل: دراستها معًا تبني حُكمًا لا يوفّره أيّ مقرّرٍ منفرد — وهو تحديدًا ما تتطلّبه إدارة أيّ مشروع.</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مهاراتٌ راسخة — ورؤيةٌ صادقة (الموضوع الأول — بتركيز)</a:t>
            </a:r>
          </a:p>
          <a:p>
            <a:pPr algn="just" rtl="1"/>
            <a:r>
              <a:rPr lang="ar-SA" dirty="0"/>
              <a:t>مهاراتٌ تكتسبها: حلّ المشكلات، والتواصل، والتفاوض، والعمل الجماعي، والثقافة المالية، والتجريب.</a:t>
            </a:r>
          </a:p>
          <a:p>
            <a:pPr algn="just" rtl="1"/>
            <a:r>
              <a:rPr lang="ar-SA" dirty="0"/>
              <a:t>لا تُضفِ عليها هالةً رومانسية: ادرس التكاليف أيضًا — عدم اليقين، وعبء العمل، وتكلفة الفرصة البديلة، والتزامات التمويل، واحتمال الفشل الحقيقي.</a:t>
            </a:r>
          </a:p>
          <a:p>
            <a:pPr algn="just" rtl="1"/>
            <a:r>
              <a:rPr lang="ar-SA" dirty="0"/>
              <a:t>قرار «لا» المدروس له قيمة: قرار عدم إطلاق مشروعٍ غير مناسبٍ قد يعادل في قيمته إطلاق مشروعٍ ناجح.</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تحقّقٌ سريع — الموضوع الأول</a:t>
            </a:r>
          </a:p>
          <a:p>
            <a:pPr algn="just" rtl="1"/>
            <a:r>
              <a:rPr lang="ar-SA" dirty="0"/>
              <a:t>السؤال: «مقرّرات ريادة الأعمال مفيدةٌ فقط لمن ينوي بدء مشروع.» أصحيحٌ هذا أم خطأ — ولماذا؟</a:t>
            </a:r>
          </a:p>
          <a:p>
            <a:pPr algn="just" rtl="1"/>
            <a:r>
              <a:rPr lang="ar-SA" dirty="0"/>
              <a:t>إجابةٌ قوية: خطأ. التفكير الريادي يساعد الموظفين على الابتكار داخل الشركات، والمستثمرين على تقييم الفرق والمخاطر، وصنّاع السياسات على تصميم الدعم. كما يعلّم الجميع التمييز بين الرواية الجيدة والدليل الموثوق — والأهمّ: متى لا يُطلَق المشروع. المهارة قابلةٌ للنقل إلى ما هو أبعد من التأسيس.</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محرّكٌ للتنمية الاقتصادية (الموضوع الثاني)</a:t>
            </a:r>
          </a:p>
          <a:p>
            <a:pPr algn="just" rtl="1"/>
            <a:r>
              <a:rPr lang="ar-SA" dirty="0"/>
              <a:t>ريادة الأعمال هي تحديد الفرص، وتعبئة الموارد، وخلق القيمة — عبر مشاريع جديدة أو بتحويل مؤسساتٍ قائمة.</a:t>
            </a:r>
          </a:p>
          <a:p>
            <a:pPr algn="just" rtl="1"/>
            <a:r>
              <a:rPr lang="ar-SA" dirty="0"/>
              <a:t>الوظائف: مباشرةٌ وغير مباشرة، لكنّ النتائج متفاوتة. المنافسة والتجديد: «التدمير الخلّاق» لدى شومبيتر. الصادرات والتنويع: مشروطةٌ بالجودة والمؤسسات.</a:t>
            </a:r>
          </a:p>
          <a:p>
            <a:pPr algn="just" rtl="1"/>
            <a:r>
              <a:rPr lang="ar-SA" dirty="0"/>
              <a:t>مخططٌ توضيحيٌّ لمصائر المنشآت الجديدة: تبقى صغيرة ٦٢٪، وتُغلَق ٢٦٪، وتنمو بسرعة ١٢٪ (أرقامٌ توضيحية).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ريادة الأعمال في منطقة الشرق الأوسط وشمال إفريقيا (الموضوع الثالث)</a:t>
            </a:r>
          </a:p>
          <a:p>
            <a:pPr algn="just" rtl="1"/>
            <a:r>
              <a:rPr lang="ar-SA" dirty="0"/>
              <a:t>المنطقة ليست اقتصادًا واحدًا؛ فالاقتصادات المتنوّعة (مصر والأردن والمغرب وتونس) تختلف عن دول الخليج مرتفعة الدخل (السعودية والإمارات وقطر والكويت والبحرين وعُمان).</a:t>
            </a:r>
          </a:p>
          <a:p>
            <a:pPr algn="just" rtl="1"/>
            <a:r>
              <a:rPr lang="ar-SA" dirty="0"/>
              <a:t>مصر: سوقٌ كبيرة — التقنية المالية واللوجستيات والصحة والغذاء، وسط التضخّم وفجوات التمويل. السعودية: رؤية ٢٠٣٠ — السياحة والخدمات الرقمية والطاقة المتجددة بدعمٍ قويٍّ للمنظومة. أجندةٌ مشتركة: إصلاح التنظيمات، والتمويل المبكّر، والشمول، والنفاذ عبر الحدود.</a:t>
            </a:r>
          </a:p>
          <a:p>
            <a:pPr algn="just" rtl="1"/>
            <a:r>
              <a:rPr lang="ar-SA" dirty="0"/>
              <a:t>تنبيهٌ بشأن التصنيف: لا تُوصف السعودية بأنها «نامية» لمجرّد وقوعها في المنطقة — فأولوياتها هي التنويع والتحوّل الاقتصادي.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الخصائص — وكيف تتطوّر المهارات (الموضوع الرابع)</a:t>
            </a:r>
          </a:p>
          <a:p>
            <a:pPr algn="just" rtl="1"/>
            <a:r>
              <a:rPr lang="ar-SA" dirty="0"/>
              <a:t>لا توجد شخصيةٌ واحدة، لكنّ عدّة صفاتٍ تتكرّر ويمكن بناؤها جميعًا: اكتشاف الفرص، والمخاطرة المحسوبة، والمرونة، والتعاطف مع العميل، والتعلّم من الأدلة، والحُكم الأخلاقي، والقدرة على التكيّف، والمبادرة.</a:t>
            </a:r>
          </a:p>
          <a:p>
            <a:pPr algn="just" rtl="1"/>
            <a:r>
              <a:rPr lang="ar-SA" dirty="0"/>
              <a:t>مبنيّةٌ لا فطريةٌ فحسب — أجرِ تدقيقًا للمهارات: حدّد التحديات الحالية، ثم قيّم الفجوات، ثم اختر التدريب أو المستشارين، ثم قيّم بالنتائج، ثم كرّر. المخاطرة تعني تجارب محسوبة، والمرونة تشمل معرفة متى تُغيّر المسار أو تتوقف.</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أنواع روّاد الأعمال (١–٦) (الموضوع الخامس — بتركيز)</a:t>
            </a:r>
          </a:p>
          <a:p>
            <a:pPr algn="just" rtl="1"/>
            <a:r>
              <a:rPr lang="ar-SA" dirty="0"/>
              <a:t>لا يوجد تصنيفٌ واحد — تُصنَّف حسب الأهداف والسلوك ومستوى الابتكار والحجم.</a:t>
            </a:r>
          </a:p>
          <a:p>
            <a:pPr algn="just" rtl="1"/>
            <a:r>
              <a:rPr lang="ar-SA" dirty="0"/>
              <a:t>١) صاحب عملٍ صغير: سوقٌ محلية — دخلٌ واستقلالية. ٢) شركةٌ ناشئةٌ قابلةٌ للتوسّع: مصمّمةٌ للنمو السريع وغالبًا بتمويلٍ جريء. ٣) مبتكِر: منتجاتٌ أو أساليبُ أو نماذجُ جديدة مع بحثٍ وتطوير. ٤) مقلِّد: تكييف فكرةٍ مُجرَّبةٍ لسوقٍ جديدة. ٥) اجتماعي: حلّ مشكلاتٍ اجتماعيةٍ/بيئيةٍ باستدامة. ٦) نمط حياة: دعم أسلوب حياةٍ مُفضّلٍ بدل التوسّع.</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أنواع روّاد الأعمال (٧–١٢) (الموضوع الخامس — بتركيز)</a:t>
            </a:r>
          </a:p>
          <a:p>
            <a:pPr algn="just" rtl="1"/>
            <a:r>
              <a:rPr lang="ar-SA" dirty="0"/>
              <a:t>٧) متسلسل: عدّة مشاريع عبر الزمن يحمل دروسها. ٨) رياديٌّ داخلي: يعمل بروحٍ رياديةٍ داخل موارد شركة. ٩) الضرورة: يبدأ بسبب محدودية فرص العمل. ١٠) الفرصة: ينطلق عند اكتشاف فجوةٍ في السوق. ١١) الامتياز التجاري: علامةٌ ونظامٌ مُجرَّبان مقابل رسومٍ وقواعد. ١٢) رقمي: يتمحور حول الإنترنت — التجارة الإلكترونية والتطبيقات والمحتوى.</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أيّ نوعٍ أنت؟ أربعة أسئلة (الموضوع الخامس — بتركيز)</a:t>
            </a:r>
          </a:p>
          <a:p>
            <a:pPr algn="just" rtl="1"/>
            <a:r>
              <a:rPr lang="ar-SA" dirty="0"/>
              <a:t>الهدف؟ دخلٌ أم نموٌّ أم أثرٌ أم نمط حياة. السلوك؟ مدفوعٌ بالفرصة أم بالضرورة. الابتكار؟ جديدٌ فعلًا أم فكرةٌ مُكيَّفة. الحجم؟ طموحٌ محليٌّ أم وطنيٌّ أم عالمي.</a:t>
            </a:r>
          </a:p>
          <a:p>
            <a:pPr algn="just" rtl="1"/>
            <a:r>
              <a:rPr lang="ar-SA" dirty="0"/>
              <a:t>معظم المؤسّسين يمزجون الأنواع: قد يكون المشروع الواحد قابلًا للتوسّع ومبتكرًا ورقميًا في آنٍ واحد. كما تحدّد إجاباتك المعيار العادل للنجاح — الربح أم النمو أم الأثر الاجتماعي.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الأنواع في الواقع (الموضوع الخامس — بتركيز)</a:t>
            </a:r>
          </a:p>
          <a:p>
            <a:pPr algn="just" rtl="1"/>
            <a:r>
              <a:rPr lang="ar-SA" dirty="0"/>
              <a:t>كريم: قابلٌ للتوسّع + رقمي — من توصيل الركاب إلى تطبيقٍ شامل. فوري: مبتكِر + رقمي — نموذجٌ جديدٌ للمدفوعات الإلكترونية. مقهًى محلي: عملٌ صغير + نمط حياة — يخدم منطقته.</a:t>
            </a:r>
          </a:p>
          <a:p>
            <a:pPr algn="just" rtl="1"/>
            <a:r>
              <a:rPr lang="ar-SA" dirty="0"/>
              <a:t>فيزيتا: فرصة + رقمي — حجز الرعاية الصحية. فرع امتيازٍ تجاري: امتياز — علامةٌ ونظامٌ مُجرَّبان. مشروعٌ لإعادة التدوير: اجتماعي — أثرٌ بنموذجٍ مستدام.</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الفرص الوظيفية — أبعد من التأسيس بكثير (الموضوع السابع — بتركيز)</a:t>
            </a:r>
          </a:p>
          <a:p>
            <a:pPr algn="just" rtl="1"/>
            <a:r>
              <a:rPr lang="ar-SA" dirty="0"/>
              <a:t>يفتح برنامج ريادة الأعمال أدوارًا في الشركات الناشئة والشركات القائمة والبنوك والاستثمار والحكومة والجامعات وهيئات التنمية — عشرون دورًا ضمن ستّ عائلات:</a:t>
            </a:r>
          </a:p>
          <a:p>
            <a:pPr algn="just" rtl="1"/>
            <a:r>
              <a:rPr lang="ar-SA" dirty="0"/>
              <a:t>التأسيس والبناء، والنمو والتسويق، والاستشارة والتحليل، والابتكار والتمكين، والتمويل والاستثمار، والتشغيل والأثر.</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عشرون دورًا، ومسارٌ حقيقي (الموضوع السابع — بتركيز)</a:t>
            </a:r>
          </a:p>
          <a:p>
            <a:pPr algn="just" rtl="1"/>
            <a:r>
              <a:rPr lang="ar-SA" dirty="0"/>
              <a:t>التأسيس والبناء: صاحب عمل، وشريكٌ مؤسّس، وامتياز، وعملٌ حرّ/رقمي. النمو والتسويق: تطوير الأعمال، والمبيعات والتسويق، وإدارة المنتج. الاستشارة والتحليل: استشاري، ومحلّل أعمال.</a:t>
            </a:r>
          </a:p>
          <a:p>
            <a:pPr algn="just" rtl="1"/>
            <a:r>
              <a:rPr lang="ar-SA" dirty="0"/>
              <a:t>الابتكار والتمكين: بحثٌ وتطوير، ورياديٌّ داخلي، وحاضنة، ومدرّب. التمويل والاستثمار: محلّل استثمار، وتمويل المنشآت الصغيرة، ومدير علاقاتٍ مصرفية. التشغيل والأثر: مشاريع، وسلسلة إمداد، واجتماعي، وحكومي.</a:t>
            </a:r>
          </a:p>
          <a:p>
            <a:pPr algn="just" rtl="1"/>
            <a:r>
              <a:rPr lang="ar-SA" dirty="0"/>
              <a:t>مسارٌ نموذجي: تنفيذيّ تطوير أعمال ← مدير منتج ← تأسيس شركةٍ تقنية.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ثلاثة أدوارٍ عن قُرب (الموضوع السابع — بتركيز)</a:t>
            </a:r>
          </a:p>
          <a:p>
            <a:pPr algn="just" rtl="1"/>
            <a:r>
              <a:rPr lang="ar-SA" dirty="0"/>
              <a:t>تنفيذيّ تطوير الأعمال: إيجاد العملاء والشراكات، وإعداد العروض، وبحث الأسواق، والتفاوض، وزيادة الإيرادات. مدير المنتج: فهم مشكلات العملاء، وتحديد الخصائص، واختبار النماذج، والتصرّف وفق الملاحظات، ومتابعة الأداء.</a:t>
            </a:r>
          </a:p>
          <a:p>
            <a:pPr algn="just" rtl="1"/>
            <a:r>
              <a:rPr lang="ar-SA" dirty="0"/>
              <a:t>محلّل استثمار / مساعد رأس مالٍ جريء: مراجعة خطط الأعمال، ودراسة الأسواق والفرق، والعناية الواجبة، وكتابة تقارير الاستثمار.</a:t>
            </a:r>
          </a:p>
          <a:p>
            <a:pPr algn="just" rtl="1"/>
            <a:r>
              <a:rPr lang="ar-SA" dirty="0"/>
              <a:t>القاسم المشترك: كل دورٍ يكافئ فهم العميل والدليل والتواصل الواضح — جوهر دراسة ريادة الأعمال.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كن مؤهّلًا للتوظيف — مهاراتٌ وممارسة (الموضوع السابع — بتركيز)</a:t>
            </a:r>
          </a:p>
          <a:p>
            <a:pPr algn="just" rtl="1"/>
            <a:r>
              <a:rPr lang="ar-SA" dirty="0"/>
              <a:t>مهارات: تخطيط الأعمال، والتحليل المالي، والتسويق الرقمي، والمبيعات والتفاوض، وبحوث السوق، والعرض والإلقاء، والبيانات والجداول، والتقنية والذكاء الاصطناعي.</a:t>
            </a:r>
          </a:p>
          <a:p>
            <a:pPr algn="just" rtl="1"/>
            <a:r>
              <a:rPr lang="ar-SA" dirty="0"/>
              <a:t>الممارسة تتفوّق على النظرية: اكتسب خبرةً حقيقيةً عبر التدريب والعمل الجزئي وحاضنات الجامعة والمسابقات والتطوّع أو إطلاق مشروعٍ صغير.</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روّاد أعمالٍ مشهورون — ٢٠٢٦ (الموضوع الثامن — بتركيز)</a:t>
            </a:r>
          </a:p>
          <a:p>
            <a:pPr algn="just" rtl="1"/>
            <a:r>
              <a:rPr lang="ar-SA" dirty="0"/>
              <a:t>«الأشهر» مفهومٌ نسبيّ — يشمل المؤسّسين وبُناة المجموعات والمستثمرين. بعضهم من مواطني البلد المذكور، وبعضهم بنى أعمالًا كبرى فيه أو يُعدّ ركيزةً لمنظومته.</a:t>
            </a:r>
          </a:p>
          <a:p>
            <a:pPr algn="just" rtl="1"/>
            <a:r>
              <a:rPr lang="ar-SA" dirty="0"/>
              <a:t>بُناة المجموعات: مجموعاتٌ متنوّعةٌ كبرى ومستثمرون. مؤسّسو الشركات الناشئة: مشاريع تقنيةٌ ومنصّات. المستثمرون والداعمون: صناديقُ ورأس مالٍ جريءٍ وروّادٌ للمنظومة.</a:t>
            </a:r>
          </a:p>
          <a:p>
            <a:pPr algn="just" rtl="1"/>
            <a:r>
              <a:rPr lang="ar-SA" dirty="0"/>
              <a:t>بطاقاتٌ جاهزةٌ للصور: يظهر كل قائدٍ ببطاقةٍ تحمل أحرف اسمه الأولى، والإطار الدائري مُهيّأٌ لإدراج صورةٍ منشورةٍ (من صحيفةٍ أو مصدرٍ رسمي).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مصر — بُناةٌ على نطاقٍ واسع (الموضوع الثامن — مصر)</a:t>
            </a:r>
          </a:p>
          <a:p>
            <a:pPr algn="just" rtl="1"/>
            <a:r>
              <a:rPr lang="ar-SA" dirty="0"/>
              <a:t>نجيب ساويرس (أوراسكوم — اتصالاتٌ واستثمار): بنى مجموعات أوراسكوم، ونشِط في العقارات والتعدين والتقنية. نصيف ساويرس (أوراسكوم للإنشاءات): الإنشاءات والهندسة واستثماراتٌ دوليةٌ كبرى.</a:t>
            </a:r>
          </a:p>
          <a:p>
            <a:pPr algn="just" rtl="1"/>
            <a:r>
              <a:rPr lang="ar-SA" dirty="0"/>
              <a:t>محمد منصور (مجموعة منصور — سياراتٌ وتجزئة): طوّر شركةً عائليةً إلى مجموعةٍ متعددة الجنسيات. أشرف صبري (فوري — تقنيةٌ مالية): قاد فوري، شركةً رائدةً في المدفوعات الإلكترونية.</a:t>
            </a:r>
          </a:p>
          <a:p>
            <a:pPr algn="just" rtl="1"/>
            <a:r>
              <a:rPr lang="ar-SA" dirty="0"/>
              <a:t>ملاحظة: يمكن إدراج الصور الشخصية داخل الإطار الدائري لكل بطاقة.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مصر — جيل الشركات الناشئة (الموضوع الثامن — مصر)</a:t>
            </a:r>
          </a:p>
          <a:p>
            <a:pPr algn="just" rtl="1"/>
            <a:r>
              <a:rPr lang="ar-SA" dirty="0"/>
              <a:t>أحمد الألفي (صواري فنتشرز · فلات٦لابز — رأس مالٍ جريء): دعم وسرّع شركاتٍ ناشئةً تقنيةً وبنى منظومة الاستثمار الجريء في مصر. منير نخلة (حالًا — تقنيةٌ ماليةٌ وتنقّل): أسّس حالًا، منصّةً كبرى للتقنية المالية والتنقّل.</a:t>
            </a:r>
          </a:p>
          <a:p>
            <a:pPr algn="just" rtl="1"/>
            <a:r>
              <a:rPr lang="ar-SA" dirty="0"/>
              <a:t>عمر جبر (بريدفاست — استهلاكيٌّ وتوصيل): غذاءٌ وتوصيلٌ مدعومٌ بالتقنية، ضمن نمو التقنية الاستهلاكية في مصر. دينا شريف (استثمار الأثر — ريادةٌ اجتماعية): من روّاد ريادة الأعمال الاجتماعية واستثمار الأثر.</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السعودية — قادة رؤية ٢٠٣٠ (الموضوع الثامن — السعودية)</a:t>
            </a:r>
          </a:p>
          <a:p>
            <a:pPr algn="just" rtl="1"/>
            <a:r>
              <a:rPr lang="ar-SA" dirty="0"/>
              <a:t>الأمير الوليد بن طلال (المملكة القابضة — استثمارٌ عالمي): من أشهر المستثمرين السعوديين — ضيافةٌ وتقنيةٌ ومصارفُ وإعلام. عبدالمجيد السخان (تمارا — تقنيةٌ مالية / اشترِ الآن وادفع لاحقًا): شارك في تأسيس تمارا، من أبرز الشركات الناشئة السعودية.</a:t>
            </a:r>
          </a:p>
          <a:p>
            <a:pPr algn="just" rtl="1"/>
            <a:r>
              <a:rPr lang="ar-SA" dirty="0"/>
              <a:t>محمد الراشد (ساري — تجارةٌ إلكترونيةٌ بين الشركات): بنى ساري لربط الشركات بالموردين رقميًا. حمد المعوي (جاهز — توصيلٌ وتقنية): مرتبطٌ بجاهز، أحد رموز نمو توصيل الطعام في السعودية.</a:t>
            </a:r>
          </a:p>
          <a:p>
            <a:pPr algn="just" rtl="1"/>
            <a:r>
              <a:rPr lang="ar-SA" dirty="0"/>
              <a:t>كما يبرز عبدالرحمن ترابزوني وسارة السحيمي، ونموٌّ متسارعٌ لعدد رائدات الأعمال.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الإمارات العربية المتحدة (الموضوع الثامن — الإمارات)</a:t>
            </a:r>
          </a:p>
          <a:p>
            <a:pPr algn="just" rtl="1"/>
            <a:r>
              <a:rPr lang="ar-SA" dirty="0"/>
              <a:t>محمد العبار (إعمار · نون — عقاراتٌ وتجارةٌ إلكترونية): وراء معالم إعمار ومنصّة نون الإقليمية الكبرى. حسين سجواني (داماك — عقارات): مؤسّس داماك، مطوّرٌ عقاريٌّ فاخرٌ كبير.</a:t>
            </a:r>
          </a:p>
          <a:p>
            <a:pPr algn="just" rtl="1"/>
            <a:r>
              <a:rPr lang="ar-SA" dirty="0"/>
              <a:t>مضسّر شيخه (كريم — تقنيةٌ وتطبيقٌ شامل): شريكٌ مؤسّسٌ لكريم — من توصيل الركاب إلى تطبيقٍ شامل، واستحوذت عليه أوبر. هدى قطان (هدى بيوتي — تجميلٌ واستهلاك): بنت علامة تجميلٍ عالميةً من دبي عبر وسائل التواصل.</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قطر والكويت والبحرين وعُمان (الموضوع الثامن — الخليج الأوسع)</a:t>
            </a:r>
          </a:p>
          <a:p>
            <a:pPr algn="just" rtl="1"/>
            <a:r>
              <a:rPr lang="ar-SA" dirty="0"/>
              <a:t>حمد الهاجري (سنونو — توصيلٌ وتقنية، قطر): بنى سنونو، منصّةً قطريةً للتوصيل والتجارة الإلكترونية. محمد جعفر (طلبات — توصيلٌ وتقنية، الكويت): مرتبطٌ بطلبات، شركةٍ ناشئةٍ كويتيةٍ تحوّلت إلى منصّةٍ إقليمية.</a:t>
            </a:r>
          </a:p>
          <a:p>
            <a:pPr algn="just" rtl="1"/>
            <a:r>
              <a:rPr lang="ar-SA" dirty="0"/>
              <a:t>حسن فخرو (مجموعة فخرو — متنوّعة، البحرين): أنشطةٌ استثماريةٌ بحرينية، ومشهدٌ قويٌّ للتقنية المالية. محمد البرواني (إم بي القابضة — طاقةٌ وتعدين، عُمان): رائد أعمالٍ عُمانيٌّ في الطاقة والتعدين والاستثمار العالمي.</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ماذا يمثّلون — وماذا يعلّموننا (الموضوع الثامن — أنماط)</a:t>
            </a:r>
          </a:p>
          <a:p>
            <a:pPr algn="just" rtl="1"/>
            <a:r>
              <a:rPr lang="ar-SA" dirty="0"/>
              <a:t>المشاريع المعروضة بحسب القطاع: التقنية ٥، والتقنية المالية ٣، والتجارة الإلكترونية ٤، والاستثمار ٣، والعقارات ٢، واللوجستيات ٢، والصناعة ٢.</a:t>
            </a:r>
          </a:p>
          <a:p>
            <a:pPr algn="just" rtl="1"/>
            <a:r>
              <a:rPr lang="ar-SA" dirty="0"/>
              <a:t>دروسٌ مستفادة: حُلّ مشكلةً حقيقية، ووظّف التقنية جيدًا، واعرف السوق المحلية، وفكّر إقليميًا، وأدِر المال بعناية، وابنِ قيمةً مستدامة.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أبرز الخلاصات (خلاصة)</a:t>
            </a:r>
          </a:p>
          <a:p>
            <a:pPr algn="just" rtl="1"/>
            <a:r>
              <a:rPr lang="ar-SA" dirty="0"/>
              <a:t>طريقةٌ لخلق القيمة: من الأفكار إلى مؤسساتٍ قابلةٍ للاستمرار، مفيدةٌ سواء أسّست شركةً أم لا. اعرف نوعك: يختلف المؤسّسون بالهدف والسلوك والابتكار والحجم، وقيّم النجاح تبعًا لذلك.</a:t>
            </a:r>
          </a:p>
          <a:p>
            <a:pPr algn="just" rtl="1"/>
            <a:r>
              <a:rPr lang="ar-SA" dirty="0"/>
              <a:t>أبوابٌ كثيرةٌ تُفتَح: عشرون مسارًا وظيفيًا في التأسيس والنمو والاستشارة والابتكار والتمويل والتشغيل. تعلّم من المنطقة: مصر والسعودية والخليج تُظهر أفكارًا محليةً تصبح أعمالًا إقليمية.</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SA" dirty="0"/>
              <a:t>إليك الدور — نقاشٌ وخطواتٌ تالية</a:t>
            </a:r>
          </a:p>
          <a:p>
            <a:pPr algn="just" rtl="1"/>
            <a:r>
              <a:rPr lang="ar-SA" dirty="0"/>
              <a:t>أيّ مشروعٍ ستبدأ — ومَن العميل؟ أيّ نوعٍ من روّاد الأعمال أقرب إليك؟ أيٌّ من الأدوار العشرين يناسبك أكثر؟ اختر قدوة: أيّ درسٍ واحدٍ ستقتبسه؟</a:t>
            </a:r>
          </a:p>
          <a:p>
            <a:pPr algn="just" rtl="1"/>
            <a:r>
              <a:rPr lang="ar-SA" dirty="0"/>
              <a:t>شكرًا لكم — جامعة ميدأوشن.</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2026-09-25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2026-09-25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2026-09-25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2026-09-25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2026-09-25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5664891"/>
      </p:ext>
    </p:extLst>
  </p:cSld>
  <p:clrMapOvr>
    <a:masterClrMapping/>
  </p:clrMapOvr>
  <mc:AlternateContent xmlns:mc="http://schemas.openxmlformats.org/markup-compatibility/2006" xmlns:p14="http://schemas.microsoft.com/office/powerpoint/2010/main">
    <mc:Choice Requires="p14">
      <p:transition spd="slow" p14:dur="800" advClick="0" advTm="45000">
        <p:circle/>
      </p:transition>
    </mc:Choice>
    <mc:Fallback xmlns="">
      <p:transition spd="slow" advClick="0" advTm="45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2026-09-25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2410716"/>
      </p:ext>
    </p:extLst>
  </p:cSld>
  <p:clrMap bg1="lt1" tx1="dk1" bg2="lt2" tx2="dk2" accent1="accent1" accent2="accent2" accent3="accent3" accent4="accent4" accent5="accent5" accent6="accent6" hlink="hlink" folHlink="folHlink"/>
  <p:sldLayoutIdLst>
    <p:sldLayoutId id="2147483684" r:id="rId1"/>
  </p:sldLayoutIdLst>
  <mc:AlternateContent xmlns:mc="http://schemas.openxmlformats.org/markup-compatibility/2006" xmlns:p14="http://schemas.microsoft.com/office/powerpoint/2010/main">
    <mc:Choice Requires="p14">
      <p:transition spd="slow" p14:dur="800" advClick="0" advTm="45000">
        <p:circle/>
      </p:transition>
    </mc:Choice>
    <mc:Fallback xmlns="">
      <p:transition spd="slow" advClick="0" advTm="45000">
        <p:circl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slideLayout" Target="../slideLayouts/slideLayout17.xml"/><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png"/><Relationship Id="rId4" Type="http://schemas.openxmlformats.org/officeDocument/2006/relationships/notesSlide" Target="../notesSlides/notesSlide20.xml"/><Relationship Id="rId9" Type="http://schemas.openxmlformats.org/officeDocument/2006/relationships/image" Target="../media/image33.png"/><Relationship Id="rId14" Type="http://schemas.openxmlformats.org/officeDocument/2006/relationships/image" Target="../media/image38.png"/></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0.png"/><Relationship Id="rId7"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0.png"/><Relationship Id="rId7"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45.png"/><Relationship Id="rId11" Type="http://schemas.openxmlformats.org/officeDocument/2006/relationships/image" Target="../media/image48.png"/><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image" Target="../media/image36.png"/><Relationship Id="rId9" Type="http://schemas.openxmlformats.org/officeDocument/2006/relationships/image" Target="../media/image32.png"/></Relationships>
</file>

<file path=ppt/slides/_rels/slide26.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30.png"/><Relationship Id="rId7" Type="http://schemas.openxmlformats.org/officeDocument/2006/relationships/image" Target="../media/image52.png"/><Relationship Id="rId12"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51.png"/><Relationship Id="rId11" Type="http://schemas.openxmlformats.org/officeDocument/2006/relationships/image" Target="../media/image47.png"/><Relationship Id="rId5" Type="http://schemas.openxmlformats.org/officeDocument/2006/relationships/image" Target="../media/image50.png"/><Relationship Id="rId10" Type="http://schemas.openxmlformats.org/officeDocument/2006/relationships/image" Target="../media/image54.png"/><Relationship Id="rId4" Type="http://schemas.openxmlformats.org/officeDocument/2006/relationships/image" Target="../media/image49.png"/><Relationship Id="rId9" Type="http://schemas.openxmlformats.org/officeDocument/2006/relationships/image" Target="../media/image44.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32.png"/><Relationship Id="rId5" Type="http://schemas.openxmlformats.org/officeDocument/2006/relationships/image" Target="../media/image57.png"/><Relationship Id="rId4" Type="http://schemas.openxmlformats.org/officeDocument/2006/relationships/image" Target="../media/image56.png"/></Relationships>
</file>

<file path=ppt/slides/_rels/slide28.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58.png"/><Relationship Id="rId5" Type="http://schemas.openxmlformats.org/officeDocument/2006/relationships/image" Target="../media/image53.pn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47.png"/><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30.png"/><Relationship Id="rId7" Type="http://schemas.openxmlformats.org/officeDocument/2006/relationships/image" Target="../media/image62.png"/><Relationship Id="rId12" Type="http://schemas.openxmlformats.org/officeDocument/2006/relationships/image" Target="../media/image66.png"/><Relationship Id="rId2" Type="http://schemas.openxmlformats.org/officeDocument/2006/relationships/notesSlide" Target="../notesSlides/notesSlide27.xml"/><Relationship Id="rId1" Type="http://schemas.openxmlformats.org/officeDocument/2006/relationships/slideLayout" Target="../slideLayouts/slideLayout17.xml"/><Relationship Id="rId6" Type="http://schemas.openxmlformats.org/officeDocument/2006/relationships/image" Target="../media/image61.png"/><Relationship Id="rId11" Type="http://schemas.openxmlformats.org/officeDocument/2006/relationships/image" Target="../media/image65.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35.png"/><Relationship Id="rId9" Type="http://schemas.openxmlformats.org/officeDocument/2006/relationships/image" Target="../media/image64.png"/></Relationships>
</file>

<file path=ppt/slides/_rels/slide31.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17.xml"/><Relationship Id="rId6" Type="http://schemas.openxmlformats.org/officeDocument/2006/relationships/image" Target="../media/image28.png"/><Relationship Id="rId5" Type="http://schemas.openxmlformats.org/officeDocument/2006/relationships/image" Target="../media/image67.png"/><Relationship Id="rId10" Type="http://schemas.openxmlformats.org/officeDocument/2006/relationships/image" Target="../media/image69.png"/><Relationship Id="rId4" Type="http://schemas.openxmlformats.org/officeDocument/2006/relationships/image" Target="../media/image36.png"/><Relationship Id="rId9" Type="http://schemas.openxmlformats.org/officeDocument/2006/relationships/image" Target="../media/image68.png"/></Relationships>
</file>

<file path=ppt/slides/_rels/slide3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30.png"/><Relationship Id="rId7" Type="http://schemas.openxmlformats.org/officeDocument/2006/relationships/image" Target="../media/image62.pn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41.png"/><Relationship Id="rId5" Type="http://schemas.openxmlformats.org/officeDocument/2006/relationships/image" Target="../media/image58.png"/><Relationship Id="rId10" Type="http://schemas.openxmlformats.org/officeDocument/2006/relationships/image" Target="../media/image71.png"/><Relationship Id="rId4" Type="http://schemas.openxmlformats.org/officeDocument/2006/relationships/image" Target="../media/image36.png"/><Relationship Id="rId9" Type="http://schemas.openxmlformats.org/officeDocument/2006/relationships/image" Target="../media/image52.png"/></Relationships>
</file>

<file path=ppt/slides/_rels/slide3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0.png"/><Relationship Id="rId7"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17.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50.png"/><Relationship Id="rId9" Type="http://schemas.openxmlformats.org/officeDocument/2006/relationships/image" Target="../media/image57.png"/></Relationships>
</file>

<file path=ppt/slides/_rels/slide3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30.png"/><Relationship Id="rId7" Type="http://schemas.openxmlformats.org/officeDocument/2006/relationships/image" Target="../media/image67.png"/><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44.png"/><Relationship Id="rId5" Type="http://schemas.openxmlformats.org/officeDocument/2006/relationships/image" Target="../media/image71.png"/><Relationship Id="rId10" Type="http://schemas.openxmlformats.org/officeDocument/2006/relationships/image" Target="../media/image68.png"/><Relationship Id="rId4" Type="http://schemas.openxmlformats.org/officeDocument/2006/relationships/image" Target="../media/image34.png"/><Relationship Id="rId9" Type="http://schemas.openxmlformats.org/officeDocument/2006/relationships/image" Target="../media/image52.pn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7.xml"/><Relationship Id="rId5" Type="http://schemas.openxmlformats.org/officeDocument/2006/relationships/chart" Target="../charts/chart2.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0.png"/><Relationship Id="rId7" Type="http://schemas.openxmlformats.org/officeDocument/2006/relationships/image" Target="../media/image43.png"/><Relationship Id="rId2" Type="http://schemas.openxmlformats.org/officeDocument/2006/relationships/notesSlide" Target="../notesSlides/notesSlide33.xml"/><Relationship Id="rId1" Type="http://schemas.openxmlformats.org/officeDocument/2006/relationships/slideLayout" Target="../slideLayouts/slideLayout17.xml"/><Relationship Id="rId6" Type="http://schemas.openxmlformats.org/officeDocument/2006/relationships/image" Target="../media/image33.png"/><Relationship Id="rId5" Type="http://schemas.openxmlformats.org/officeDocument/2006/relationships/image" Target="../media/image28.png"/><Relationship Id="rId10" Type="http://schemas.openxmlformats.org/officeDocument/2006/relationships/image" Target="../media/image46.png"/><Relationship Id="rId4" Type="http://schemas.openxmlformats.org/officeDocument/2006/relationships/image" Target="../media/image75.png"/><Relationship Id="rId9" Type="http://schemas.openxmlformats.org/officeDocument/2006/relationships/image" Target="../media/image44.png"/></Relationships>
</file>

<file path=ppt/slides/_rels/slide37.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30.png"/><Relationship Id="rId7"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7.xml"/><Relationship Id="rId6" Type="http://schemas.openxmlformats.org/officeDocument/2006/relationships/image" Target="../media/image76.png"/><Relationship Id="rId5" Type="http://schemas.openxmlformats.org/officeDocument/2006/relationships/image" Target="../media/image52.png"/><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2.png"/><Relationship Id="rId3" Type="http://schemas.openxmlformats.org/officeDocument/2006/relationships/slideLayout" Target="../slideLayouts/slideLayout17.xml"/><Relationship Id="rId7" Type="http://schemas.openxmlformats.org/officeDocument/2006/relationships/image" Target="../media/image78.png"/><Relationship Id="rId12" Type="http://schemas.openxmlformats.org/officeDocument/2006/relationships/image" Target="../media/image51.png"/><Relationship Id="rId2" Type="http://schemas.openxmlformats.org/officeDocument/2006/relationships/audio" Target="../media/media3.mp3"/><Relationship Id="rId16" Type="http://schemas.openxmlformats.org/officeDocument/2006/relationships/image" Target="../media/image29.png"/><Relationship Id="rId1" Type="http://schemas.microsoft.com/office/2007/relationships/media" Target="../media/media3.mp3"/><Relationship Id="rId6" Type="http://schemas.openxmlformats.org/officeDocument/2006/relationships/image" Target="../media/image77.png"/><Relationship Id="rId11" Type="http://schemas.openxmlformats.org/officeDocument/2006/relationships/image" Target="../media/image43.png"/><Relationship Id="rId5" Type="http://schemas.openxmlformats.org/officeDocument/2006/relationships/image" Target="../media/image30.png"/><Relationship Id="rId15" Type="http://schemas.openxmlformats.org/officeDocument/2006/relationships/image" Target="../media/image79.png"/><Relationship Id="rId10" Type="http://schemas.openxmlformats.org/officeDocument/2006/relationships/image" Target="../media/image52.png"/><Relationship Id="rId4" Type="http://schemas.openxmlformats.org/officeDocument/2006/relationships/notesSlide" Target="../notesSlides/notesSlide35.xml"/><Relationship Id="rId9" Type="http://schemas.openxmlformats.org/officeDocument/2006/relationships/image" Target="../media/image45.png"/><Relationship Id="rId14" Type="http://schemas.openxmlformats.org/officeDocument/2006/relationships/image" Target="../media/image57.png"/></Relationships>
</file>

<file path=ppt/slides/_rels/slide39.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30.png"/><Relationship Id="rId7"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17.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17.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17.xml"/><Relationship Id="rId4" Type="http://schemas.openxmlformats.org/officeDocument/2006/relationships/image" Target="../media/image44.png"/></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17.xml"/><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png"/><Relationship Id="rId7" Type="http://schemas.openxmlformats.org/officeDocument/2006/relationships/image" Target="../media/image71.png"/><Relationship Id="rId2" Type="http://schemas.openxmlformats.org/officeDocument/2006/relationships/notesSlide" Target="../notesSlides/notesSlide42.xml"/><Relationship Id="rId1" Type="http://schemas.openxmlformats.org/officeDocument/2006/relationships/slideLayout" Target="../slideLayouts/slideLayout17.xml"/><Relationship Id="rId6" Type="http://schemas.openxmlformats.org/officeDocument/2006/relationships/image" Target="../media/image70.png"/><Relationship Id="rId11" Type="http://schemas.openxmlformats.org/officeDocument/2006/relationships/image" Target="../media/image81.png"/><Relationship Id="rId5" Type="http://schemas.openxmlformats.org/officeDocument/2006/relationships/chart" Target="../charts/chart3.xml"/><Relationship Id="rId10" Type="http://schemas.openxmlformats.org/officeDocument/2006/relationships/image" Target="../media/image44.png"/><Relationship Id="rId4" Type="http://schemas.openxmlformats.org/officeDocument/2006/relationships/image" Target="../media/image42.png"/><Relationship Id="rId9" Type="http://schemas.openxmlformats.org/officeDocument/2006/relationships/image" Target="../media/image34.png"/></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17.xml"/><Relationship Id="rId6" Type="http://schemas.openxmlformats.org/officeDocument/2006/relationships/image" Target="../media/image36.png"/><Relationship Id="rId5" Type="http://schemas.openxmlformats.org/officeDocument/2006/relationships/image" Target="../media/image32.png"/><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4.xml"/><Relationship Id="rId1" Type="http://schemas.openxmlformats.org/officeDocument/2006/relationships/slideLayout" Target="../slideLayouts/slideLayout17.xml"/><Relationship Id="rId5" Type="http://schemas.openxmlformats.org/officeDocument/2006/relationships/image" Target="../media/image55.png"/><Relationship Id="rId4" Type="http://schemas.openxmlformats.org/officeDocument/2006/relationships/image" Target="../media/image51.png"/></Relationships>
</file>

<file path=ppt/slides/_rels/slide48.xml.rels><?xml version="1.0" encoding="UTF-8" standalone="yes"?>
<Relationships xmlns="http://schemas.openxmlformats.org/package/2006/relationships"><Relationship Id="rId3" Type="http://schemas.openxmlformats.org/officeDocument/2006/relationships/image" Target="../media/image83.svg"/><Relationship Id="rId2" Type="http://schemas.openxmlformats.org/officeDocument/2006/relationships/image" Target="../media/image82.jpeg"/><Relationship Id="rId1" Type="http://schemas.openxmlformats.org/officeDocument/2006/relationships/slideLayout" Target="../slideLayouts/slideLayout16.xml"/><Relationship Id="rId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Introductory Lecture</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250">
        <p14:flash/>
        <p:sndAc>
          <p:stSnd>
            <p:snd r:embed="rId3" name="whoosh.wav"/>
          </p:stSnd>
        </p:sndAc>
      </p:transition>
    </mc:Choice>
    <mc:Fallback xmlns="">
      <p:transition>
        <p:fade/>
        <p:sndAc>
          <p:stSnd>
            <p:snd r:embed="rId6"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21" presetClass="entr" presetSubtype="1"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heel(1)">
                                      <p:cBhvr>
                                        <p:cTn id="12" dur="2000"/>
                                        <p:tgtEl>
                                          <p:spTgt spid="34"/>
                                        </p:tgtEl>
                                      </p:cBhvr>
                                    </p:animEffect>
                                  </p:childTnLst>
                                </p:cTn>
                              </p:par>
                            </p:childTnLst>
                          </p:cTn>
                        </p:par>
                        <p:par>
                          <p:cTn id="13" fill="hold">
                            <p:stCondLst>
                              <p:cond delay="2000"/>
                            </p:stCondLst>
                            <p:childTnLst>
                              <p:par>
                                <p:cTn id="14" presetID="6" presetClass="entr" presetSubtype="1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circle(in)">
                                      <p:cBhvr>
                                        <p:cTn id="16" dur="2000"/>
                                        <p:tgtEl>
                                          <p:spTgt spid="30"/>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heel(1)">
                                      <p:cBhvr>
                                        <p:cTn id="19"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90020" y="2855440"/>
            <a:ext cx="3106043"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Introductory Lecture</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79"/>
            <a:ext cx="4937346" cy="19850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022034"/>
            <a:ext cx="10020692" cy="328818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61737" y="3675815"/>
            <a:ext cx="4996354" cy="3177473"/>
          </a:xfrm>
          <a:prstGeom prst="rect">
            <a:avLst/>
          </a:prstGeom>
          <a:noFill/>
        </p:spPr>
        <p:txBody>
          <a:bodyPr wrap="square">
            <a:spAutoFit/>
          </a:bodyPr>
          <a:lstStyle/>
          <a:p>
            <a:pPr algn="just">
              <a:lnSpc>
                <a:spcPct val="120000"/>
              </a:lnSpc>
            </a:pPr>
            <a:r>
              <a:rPr lang="en-US" sz="1400" dirty="0">
                <a:latin typeface="Alexandria" charset="0"/>
                <a:cs typeface="Alexandria" charset="0"/>
              </a:rPr>
              <a:t>Welcome to a new chapter in your journey through the Master’s in Entrepreneurship program. You’re here because you have the drive to create change, the courage to take risks, and the mindset to turn ideas into action. This program is more than coursework. It’s a launchpad to develop your leadership, understand markets, and build something real.</a:t>
            </a:r>
          </a:p>
          <a:p>
            <a:pPr algn="just">
              <a:lnSpc>
                <a:spcPct val="120000"/>
              </a:lnSpc>
            </a:pPr>
            <a:r>
              <a:rPr lang="en-US" sz="1400" b="1" i="1" dirty="0">
                <a:solidFill>
                  <a:srgbClr val="FF0000"/>
                </a:solidFill>
                <a:latin typeface="Alexandria" charset="0"/>
                <a:cs typeface="Alexandria" charset="0"/>
              </a:rPr>
              <a:t>Remember:</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Entrepreneurs don’t wait for opportunity—they create it.</a:t>
            </a:r>
          </a:p>
          <a:p>
            <a:pPr marL="285750" indent="-285750" algn="just">
              <a:lnSpc>
                <a:spcPct val="120000"/>
              </a:lnSpc>
              <a:buFont typeface="Arial" panose="020B0604020202020204" pitchFamily="34" charset="0"/>
              <a:buChar char="•"/>
            </a:pPr>
            <a:r>
              <a:rPr lang="en-US" sz="1400" dirty="0">
                <a:latin typeface="Alexandria" charset="0"/>
                <a:cs typeface="Alexandria" charset="0"/>
              </a:rPr>
              <a:t>Failure is not the end—it’s feedback.</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The network you build now could shape your future.</a:t>
            </a:r>
          </a:p>
          <a:p>
            <a:pPr marL="285750" indent="-285750" algn="just">
              <a:lnSpc>
                <a:spcPct val="120000"/>
              </a:lnSpc>
              <a:buFont typeface="Arial" panose="020B0604020202020204" pitchFamily="34" charset="0"/>
              <a:buChar char="•"/>
            </a:pPr>
            <a:r>
              <a:rPr lang="en-US" sz="1400" dirty="0">
                <a:latin typeface="Alexandria" charset="0"/>
                <a:cs typeface="Alexandria" charset="0"/>
              </a:rPr>
              <a:t>Build something that matters. </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We’re excited to see what you’ll create.</a:t>
            </a:r>
          </a:p>
        </p:txBody>
      </p:sp>
      <p:sp>
        <p:nvSpPr>
          <p:cNvPr id="41" name="TextBox 40"/>
          <p:cNvSpPr txBox="1"/>
          <p:nvPr/>
        </p:nvSpPr>
        <p:spPr>
          <a:xfrm>
            <a:off x="6406918" y="514024"/>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Welcome to the Master’s in </a:t>
            </a:r>
          </a:p>
          <a:p>
            <a:pPr algn="ctr"/>
            <a:r>
              <a:rPr lang="en-US" sz="2800" b="1" dirty="0">
                <a:solidFill>
                  <a:srgbClr val="00B0F0"/>
                </a:solidFill>
                <a:latin typeface="Alexandria" charset="0"/>
                <a:cs typeface="Alexandria" charset="0"/>
              </a:rPr>
              <a:t>The Entrepreneurship Program </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39430"/>
          </a:xfrm>
          <a:prstGeom prst="rect">
            <a:avLst/>
          </a:prstGeom>
          <a:noFill/>
        </p:spPr>
        <p:txBody>
          <a:bodyPr wrap="square" lIns="91440" tIns="45720" rIns="91440" bIns="45720" rtlCol="0" anchor="t">
            <a:spAutoFit/>
          </a:bodyPr>
          <a:lstStyle/>
          <a:p>
            <a:r>
              <a:rPr lang="en-US" sz="1400" dirty="0">
                <a:solidFill>
                  <a:srgbClr val="444444"/>
                </a:solidFill>
                <a:ea typeface="+mn-lt"/>
                <a:cs typeface="+mn-lt"/>
              </a:rPr>
              <a:t>2020 to Present </a:t>
            </a:r>
            <a:r>
              <a:rPr lang="en-US" sz="1400" b="1" dirty="0">
                <a:solidFill>
                  <a:srgbClr val="000000"/>
                </a:solidFill>
                <a:ea typeface="+mn-lt"/>
                <a:cs typeface="+mn-lt"/>
              </a:rPr>
              <a:t>Lecturer</a:t>
            </a:r>
            <a:endParaRPr lang="en-US" sz="1400" dirty="0">
              <a:solidFill>
                <a:srgbClr val="000000"/>
              </a:solidFill>
              <a:ea typeface="+mn-lt"/>
              <a:cs typeface="+mn-lt"/>
            </a:endParaRPr>
          </a:p>
          <a:p>
            <a:r>
              <a:rPr lang="en-US" sz="1400" i="1" dirty="0">
                <a:solidFill>
                  <a:srgbClr val="428BCA"/>
                </a:solidFill>
                <a:ea typeface="+mn-lt"/>
                <a:cs typeface="+mn-lt"/>
              </a:rPr>
              <a:t>Faculty of leadership and innovation, Midocean </a:t>
            </a:r>
          </a:p>
          <a:p>
            <a:endParaRPr lang="en-US" sz="1400" dirty="0">
              <a:solidFill>
                <a:srgbClr val="444444"/>
              </a:solidFill>
              <a:latin typeface="SourceSansPro-Regular"/>
            </a:endParaRPr>
          </a:p>
          <a:p>
            <a:r>
              <a:rPr lang="en-US" sz="1400" dirty="0">
                <a:solidFill>
                  <a:srgbClr val="444444"/>
                </a:solidFill>
                <a:latin typeface="SourceSansPro-Regular"/>
              </a:rPr>
              <a:t>2020 to 2026 </a:t>
            </a:r>
            <a:r>
              <a:rPr lang="en-US" sz="1400" b="1" dirty="0">
                <a:solidFill>
                  <a:srgbClr val="000000"/>
                </a:solidFill>
                <a:latin typeface="SourceSansPro-Regular"/>
              </a:rPr>
              <a:t>Senior</a:t>
            </a:r>
            <a:r>
              <a:rPr lang="en-US" sz="1400" b="1" i="0" dirty="0">
                <a:solidFill>
                  <a:srgbClr val="000000"/>
                </a:solidFill>
                <a:effectLst/>
                <a:latin typeface="SourceSansPro-Regular"/>
              </a:rPr>
              <a:t> Lecturer</a:t>
            </a:r>
            <a:endParaRPr lang="en-US">
              <a:ea typeface="Calibri"/>
              <a:cs typeface="Calibri"/>
            </a:endParaRPr>
          </a:p>
          <a:p>
            <a:r>
              <a:rPr lang="en-US" sz="1400" b="0" i="1" dirty="0">
                <a:solidFill>
                  <a:srgbClr val="428BCA"/>
                </a:solidFill>
                <a:effectLst/>
                <a:latin typeface="SourceSansPro-Italic"/>
              </a:rPr>
              <a:t>Business Innovation Department, Prince of Songkla University, Thailand</a:t>
            </a:r>
          </a:p>
          <a:p>
            <a:endParaRPr lang="en-US" sz="1400" b="0" i="1" dirty="0">
              <a:solidFill>
                <a:srgbClr val="428BCA"/>
              </a:solidFill>
              <a:effectLst/>
              <a:latin typeface="SourceSansPro-Italic"/>
            </a:endParaRPr>
          </a:p>
          <a:p>
            <a:endParaRPr lang="en-US" sz="1400" i="1" dirty="0">
              <a:solidFill>
                <a:srgbClr val="428BCA"/>
              </a:solidFill>
              <a:latin typeface="SourceSansPro-Italic"/>
            </a:endParaRPr>
          </a:p>
          <a:p>
            <a:endParaRPr lang="en-US" sz="1400" b="0" i="1" dirty="0">
              <a:solidFill>
                <a:srgbClr val="428BCA"/>
              </a:solidFill>
              <a:effectLst/>
              <a:latin typeface="SourceSansPro-Italic"/>
            </a:endParaRPr>
          </a:p>
          <a:p>
            <a:r>
              <a:rPr lang="en-US" sz="1400" b="0" i="0" dirty="0">
                <a:solidFill>
                  <a:srgbClr val="444444"/>
                </a:solidFill>
                <a:effectLst/>
                <a:latin typeface="SourceSansPro-Regular"/>
              </a:rPr>
              <a:t>2015 to 2019            </a:t>
            </a:r>
            <a:r>
              <a:rPr lang="en-US" sz="1400" b="1" i="0" dirty="0">
                <a:solidFill>
                  <a:srgbClr val="000000"/>
                </a:solidFill>
                <a:effectLst/>
                <a:latin typeface="SourceSansPro-Regular"/>
              </a:rPr>
              <a:t>Research Fellow /</a:t>
            </a:r>
            <a:r>
              <a:rPr lang="en-US" sz="1400" b="1" dirty="0">
                <a:solidFill>
                  <a:srgbClr val="000000"/>
                </a:solidFill>
                <a:latin typeface="SourceSansPro-Regular"/>
              </a:rPr>
              <a:t>Teaching Assistant</a:t>
            </a:r>
          </a:p>
          <a:p>
            <a:r>
              <a:rPr lang="en-US" sz="1400" b="0" i="1" dirty="0">
                <a:solidFill>
                  <a:srgbClr val="428BCA"/>
                </a:solidFill>
                <a:effectLst/>
                <a:latin typeface="SourceSansPro-Italic"/>
              </a:rPr>
              <a:t>School of Management, USM, Malaysia</a:t>
            </a:r>
          </a:p>
          <a:p>
            <a:endParaRPr lang="en-US" sz="1400" b="0" i="1" dirty="0">
              <a:solidFill>
                <a:srgbClr val="428BCA"/>
              </a:solidFill>
              <a:effectLst/>
              <a:latin typeface="SourceSansPro-Italic"/>
            </a:endParaRPr>
          </a:p>
          <a:p>
            <a:endParaRPr lang="en-US" sz="1400" dirty="0"/>
          </a:p>
          <a:p>
            <a:r>
              <a:rPr lang="en-US" sz="1400" b="0" i="0" dirty="0">
                <a:solidFill>
                  <a:srgbClr val="444444"/>
                </a:solidFill>
                <a:effectLst/>
                <a:latin typeface="SourceSansPro-Regular"/>
              </a:rPr>
              <a:t>2004  to 2014           </a:t>
            </a:r>
            <a:r>
              <a:rPr lang="en-US" sz="1400" b="1" i="0" dirty="0">
                <a:solidFill>
                  <a:srgbClr val="000000"/>
                </a:solidFill>
                <a:effectLst/>
                <a:latin typeface="SourceSansPro-Regular"/>
              </a:rPr>
              <a:t>Teaching Assistant / Lecturer</a:t>
            </a:r>
          </a:p>
          <a:p>
            <a:r>
              <a:rPr lang="en-US" sz="1400" b="0" i="1" dirty="0">
                <a:solidFill>
                  <a:srgbClr val="428BCA"/>
                </a:solidFill>
                <a:effectLst/>
                <a:latin typeface="SourceSansPro-Italic"/>
              </a:rPr>
              <a:t>Faculty of Business, Economics and Information Systems. Misr University for Science and Technology (</a:t>
            </a:r>
            <a:r>
              <a:rPr lang="en-US" sz="1400" i="1" dirty="0">
                <a:solidFill>
                  <a:srgbClr val="428BCA"/>
                </a:solidFill>
                <a:latin typeface="SourceSansPro-Italic"/>
              </a:rPr>
              <a:t>MUST), Egypt</a:t>
            </a:r>
            <a:br>
              <a:rPr lang="en-US" sz="1400" dirty="0"/>
            </a:br>
            <a:endParaRPr lang="en-US" sz="1400"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695AE-8DC3-0D21-27AE-6C5BD64B0C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BB6AE9-6A6B-CD0F-5305-0EEC906A1C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9DC965-76BF-E66D-1083-B1ECA72AE2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6E03DD-FDDB-BE78-9866-6379246D9B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EDBA50-463A-F4D1-CB36-E3A6925A28F6}"/>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78A2A4A-B6E2-EEEE-CB1A-6131709D36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BAF4F8A-856C-9D74-C004-7BD4842FB445}"/>
              </a:ext>
            </a:extLst>
          </p:cNvPr>
          <p:cNvSpPr txBox="1"/>
          <p:nvPr/>
        </p:nvSpPr>
        <p:spPr>
          <a:xfrm>
            <a:off x="3567814" y="2535654"/>
            <a:ext cx="8417320" cy="3108543"/>
          </a:xfrm>
          <a:prstGeom prst="rect">
            <a:avLst/>
          </a:prstGeom>
          <a:noFill/>
        </p:spPr>
        <p:txBody>
          <a:bodyPr wrap="square" rtlCol="0">
            <a:spAutoFit/>
          </a:bodyPr>
          <a:lstStyle/>
          <a:p>
            <a:r>
              <a:rPr lang="en-US" sz="1400" b="1" i="0" dirty="0">
                <a:solidFill>
                  <a:srgbClr val="000000"/>
                </a:solidFill>
                <a:effectLst/>
                <a:latin typeface="SourceSansPro-Regular"/>
              </a:rPr>
              <a:t>PhD in Technology Management</a:t>
            </a:r>
          </a:p>
          <a:p>
            <a:r>
              <a:rPr lang="en-US" sz="1400" b="0" i="1" dirty="0">
                <a:solidFill>
                  <a:srgbClr val="428BCA"/>
                </a:solidFill>
                <a:effectLst/>
                <a:latin typeface="SourceSansPro-Italic"/>
              </a:rPr>
              <a:t>School Of Management (SOM), Universiti Sains Malaysia (USM ), Malaysia</a:t>
            </a:r>
          </a:p>
          <a:p>
            <a:r>
              <a:rPr lang="en-US" sz="1400" b="1" i="1" dirty="0">
                <a:solidFill>
                  <a:srgbClr val="000000"/>
                </a:solidFill>
                <a:effectLst/>
                <a:latin typeface="SourceSansPro-SemiBoldItalic"/>
              </a:rPr>
              <a:t>USM is No. 146 QS World University Ranking, 2025 </a:t>
            </a:r>
          </a:p>
          <a:p>
            <a:r>
              <a:rPr lang="en-US" sz="1400" b="1" i="0" dirty="0">
                <a:solidFill>
                  <a:srgbClr val="000000"/>
                </a:solidFill>
                <a:effectLst/>
                <a:latin typeface="SourceSansPro-SemiBold"/>
              </a:rPr>
              <a:t>The medium of study is English</a:t>
            </a:r>
            <a:r>
              <a:rPr lang="en-US" sz="1400" dirty="0"/>
              <a:t> </a:t>
            </a:r>
            <a:br>
              <a:rPr lang="en-US" sz="1400" dirty="0"/>
            </a:br>
            <a:endParaRPr lang="en-US" sz="1400" b="0" i="1" dirty="0">
              <a:solidFill>
                <a:srgbClr val="428BCA"/>
              </a:solidFill>
              <a:effectLst/>
              <a:latin typeface="SourceSansPro-Italic"/>
            </a:endParaRPr>
          </a:p>
          <a:p>
            <a:r>
              <a:rPr lang="en-US" sz="1400" b="1" i="0" dirty="0">
                <a:solidFill>
                  <a:srgbClr val="000000"/>
                </a:solidFill>
                <a:effectLst/>
                <a:latin typeface="SourceSansPro-Regular"/>
              </a:rPr>
              <a:t>Master of Business Administration </a:t>
            </a:r>
          </a:p>
          <a:p>
            <a:r>
              <a:rPr lang="en-US" sz="1400" i="1" dirty="0">
                <a:solidFill>
                  <a:srgbClr val="428BCA"/>
                </a:solidFill>
                <a:latin typeface="SourceSansPro-Italic"/>
              </a:rPr>
              <a:t>College of Postgraduate Studies, </a:t>
            </a:r>
            <a:r>
              <a:rPr lang="en-US" sz="1400" b="0" i="1" dirty="0">
                <a:solidFill>
                  <a:srgbClr val="428BCA"/>
                </a:solidFill>
                <a:effectLst/>
                <a:latin typeface="SourceSansPro-Italic"/>
              </a:rPr>
              <a:t>Arab Academy for Banking and Financial Science (AABFS), Egypt</a:t>
            </a:r>
            <a:r>
              <a:rPr lang="en-US" sz="1400" dirty="0"/>
              <a:t> </a:t>
            </a:r>
            <a:endParaRPr lang="en-US" sz="1400" b="0" i="1" dirty="0">
              <a:solidFill>
                <a:srgbClr val="428BCA"/>
              </a:solidFill>
              <a:effectLst/>
              <a:latin typeface="SourceSansPro-Italic"/>
            </a:endParaRPr>
          </a:p>
          <a:p>
            <a:r>
              <a:rPr lang="en-US" sz="1400" b="1" i="0" dirty="0">
                <a:solidFill>
                  <a:srgbClr val="000000"/>
                </a:solidFill>
                <a:effectLst/>
                <a:latin typeface="SourceSansPro-SemiBold"/>
              </a:rPr>
              <a:t>The medium of study is English. Grade: Excellent</a:t>
            </a:r>
            <a:r>
              <a:rPr lang="en-US" sz="1400" dirty="0"/>
              <a:t> </a:t>
            </a:r>
            <a:r>
              <a:rPr lang="en-US" sz="1400" b="1" i="0" dirty="0">
                <a:solidFill>
                  <a:srgbClr val="000000"/>
                </a:solidFill>
                <a:effectLst/>
                <a:latin typeface="SourceSansPro-Regular"/>
              </a:rPr>
              <a:t>(Honors) </a:t>
            </a:r>
            <a:br>
              <a:rPr lang="en-US" sz="1400" dirty="0"/>
            </a:br>
            <a:endParaRPr lang="en-US" sz="1400" b="0" i="1" dirty="0">
              <a:solidFill>
                <a:srgbClr val="428BCA"/>
              </a:solidFill>
              <a:effectLst/>
              <a:latin typeface="SourceSansPro-Italic"/>
            </a:endParaRPr>
          </a:p>
          <a:p>
            <a:r>
              <a:rPr lang="en-US" sz="1400" b="1" i="0" dirty="0">
                <a:solidFill>
                  <a:srgbClr val="000000"/>
                </a:solidFill>
                <a:effectLst/>
                <a:latin typeface="SourceSansPro-Regular"/>
              </a:rPr>
              <a:t>Bachelor of Business Administration degree (Honors) </a:t>
            </a:r>
          </a:p>
          <a:p>
            <a:r>
              <a:rPr lang="en-US" sz="1400" b="0" i="1" dirty="0">
                <a:solidFill>
                  <a:srgbClr val="428BCA"/>
                </a:solidFill>
                <a:effectLst/>
                <a:latin typeface="SourceSansPro-Italic"/>
              </a:rPr>
              <a:t>Faculty of Business and Economics, Misr University for Science and Technology (MUST), Egypt</a:t>
            </a:r>
            <a:r>
              <a:rPr lang="en-US" sz="1400" dirty="0"/>
              <a:t> </a:t>
            </a:r>
          </a:p>
          <a:p>
            <a:r>
              <a:rPr lang="en-US" sz="1400" b="1" i="0" dirty="0">
                <a:solidFill>
                  <a:srgbClr val="000000"/>
                </a:solidFill>
                <a:effectLst/>
                <a:latin typeface="SourceSansPro-SemiBold"/>
              </a:rPr>
              <a:t>The Medium of study is English. Grade: Excellent with Honors (CGPA 4.3)</a:t>
            </a:r>
            <a:br>
              <a:rPr lang="en-US" sz="1400" dirty="0"/>
            </a:br>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41FB850-A3D0-53AF-B88A-5FBC9AE86E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92E4314F-2113-9915-35B5-04D5C10068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400619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B5525-27B4-1D74-B8FA-E64E4C2CE8B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863FCA5-934E-DF90-C0AB-80CEC88E13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68C2D1-F75B-7CA3-E906-7494C9AF75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F212AB0-E240-A7B4-0FE8-B599E3A1561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49CFF97-3794-79A2-3304-345A4408713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93614C8-57CC-4C8F-3086-32ED076EE4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C6DDFBB-542D-E320-67D0-C3FD83C92487}"/>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A8BA8E7D-5129-D6C2-B476-4E36AC5473F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EADA86E-8F0B-782F-A8C1-B12A1D8856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EBB5BDA5-109A-9EEF-B9EE-744E0324BE88}"/>
              </a:ext>
            </a:extLst>
          </p:cNvPr>
          <p:cNvPicPr>
            <a:picLocks noChangeAspect="1"/>
          </p:cNvPicPr>
          <p:nvPr/>
        </p:nvPicPr>
        <p:blipFill>
          <a:blip r:embed="rId5"/>
          <a:stretch>
            <a:fillRect/>
          </a:stretch>
        </p:blipFill>
        <p:spPr>
          <a:xfrm>
            <a:off x="1790952" y="2323527"/>
            <a:ext cx="10363200" cy="4543425"/>
          </a:xfrm>
          <a:prstGeom prst="rect">
            <a:avLst/>
          </a:prstGeom>
        </p:spPr>
      </p:pic>
    </p:spTree>
    <p:extLst>
      <p:ext uri="{BB962C8B-B14F-4D97-AF65-F5344CB8AC3E}">
        <p14:creationId xmlns:p14="http://schemas.microsoft.com/office/powerpoint/2010/main" val="191220633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86C5E-6F62-A83D-5E61-9169C5052D8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E12ABC5-F329-DA79-94C7-4B55BE2AA8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266FCC5-4F71-B694-93BA-D74C874A50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B25165-D916-3BF6-6BF8-DB2064EF57A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7063A43-B53F-94ED-3B99-031B9B177A37}"/>
              </a:ext>
            </a:extLst>
          </p:cNvPr>
          <p:cNvSpPr txBox="1"/>
          <p:nvPr/>
        </p:nvSpPr>
        <p:spPr>
          <a:xfrm>
            <a:off x="4908841" y="1569115"/>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Awards</a:t>
            </a:r>
          </a:p>
        </p:txBody>
      </p:sp>
      <p:sp>
        <p:nvSpPr>
          <p:cNvPr id="28" name="Rectangle 27">
            <a:extLst>
              <a:ext uri="{FF2B5EF4-FFF2-40B4-BE49-F238E27FC236}">
                <a16:creationId xmlns:a16="http://schemas.microsoft.com/office/drawing/2014/main" id="{21C9762A-5570-93EC-8D9B-0E341B4AF7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BA0FF5F-4B9D-4341-8B2E-6B9202E3BC39}"/>
              </a:ext>
            </a:extLst>
          </p:cNvPr>
          <p:cNvSpPr txBox="1"/>
          <p:nvPr/>
        </p:nvSpPr>
        <p:spPr>
          <a:xfrm>
            <a:off x="3520440" y="2495028"/>
            <a:ext cx="8495130" cy="316510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Delivering Excellence with Soul Award </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from MAJLIS PERSADA KENCANA, Universiti Sains Malaysia (USM).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ourceSansPro-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Three-Minute Thesis (3MT) Competition, </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34th Postgraduate Colloquium, School of Management, USM.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ourceSansPro-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Poster Presentation Competition, </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34th Postgraduate Colloquium, School of Management, USM.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ourceSansPro-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Certificate of Graduation for Speechcraft</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 Bayan Baru Toastmasters Club, Penang, Malaysia.</a:t>
            </a: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FF6BB340-59FB-EEBE-34ED-D7DDFF51BD8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3B0940F-7B14-4D93-A92F-3E8A370FA0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224738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BDA61-6A1F-248C-1701-72C13812334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FDDC87C-F47A-8296-6C60-6A329F4CC5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E315C18-7141-E187-7B51-C56CA47FFF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F918173-77B6-99CB-780E-482153D5F54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769D51C-0C12-CAA5-5BEF-AD25F9D02F26}"/>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FBAD7B93-00C1-7FA9-7BD8-E4CDBC232A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CCB7AD-A980-9230-3CD2-554C87E87BD2}"/>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B21EA990-26C4-4D73-BFEB-CD1E49B7072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7824424-E4AD-F565-DF7B-EC31F57FD6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2FF16FA0-5E09-ECBC-00B8-734DEF61B8CE}"/>
              </a:ext>
            </a:extLst>
          </p:cNvPr>
          <p:cNvPicPr>
            <a:picLocks noChangeAspect="1"/>
          </p:cNvPicPr>
          <p:nvPr/>
        </p:nvPicPr>
        <p:blipFill>
          <a:blip r:embed="rId5"/>
          <a:stretch>
            <a:fillRect/>
          </a:stretch>
        </p:blipFill>
        <p:spPr>
          <a:xfrm>
            <a:off x="2933890" y="2321678"/>
            <a:ext cx="7915275" cy="3952875"/>
          </a:xfrm>
          <a:prstGeom prst="rect">
            <a:avLst/>
          </a:prstGeom>
        </p:spPr>
      </p:pic>
      <p:sp>
        <p:nvSpPr>
          <p:cNvPr id="7" name="TextBox 6">
            <a:extLst>
              <a:ext uri="{FF2B5EF4-FFF2-40B4-BE49-F238E27FC236}">
                <a16:creationId xmlns:a16="http://schemas.microsoft.com/office/drawing/2014/main" id="{B1F84384-BAB3-7A27-CB19-8B4D92632EFB}"/>
              </a:ext>
            </a:extLst>
          </p:cNvPr>
          <p:cNvSpPr txBox="1"/>
          <p:nvPr/>
        </p:nvSpPr>
        <p:spPr>
          <a:xfrm>
            <a:off x="5212079" y="1934240"/>
            <a:ext cx="3591077" cy="369332"/>
          </a:xfrm>
          <a:prstGeom prst="rect">
            <a:avLst/>
          </a:prstGeom>
          <a:noFill/>
        </p:spPr>
        <p:txBody>
          <a:bodyPr wrap="square" rtlCol="0">
            <a:spAutoFit/>
          </a:bodyPr>
          <a:lstStyle/>
          <a:p>
            <a:pPr algn="ctr"/>
            <a:r>
              <a:rPr lang="en-US" b="1" dirty="0"/>
              <a:t>List of Publications</a:t>
            </a:r>
          </a:p>
        </p:txBody>
      </p:sp>
    </p:spTree>
    <p:extLst>
      <p:ext uri="{BB962C8B-B14F-4D97-AF65-F5344CB8AC3E}">
        <p14:creationId xmlns:p14="http://schemas.microsoft.com/office/powerpoint/2010/main" val="187732594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77A89-93D4-7CE9-D165-09A3483EBC7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00F6272-7741-1C34-98AF-C7C7FC5A262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379E2B3-10D1-A26F-1679-5B2CD471BD9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6DF8965-BC72-F379-E0CA-D5C89F76D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321DDDF-7CB3-C42C-584B-3C346091A086}"/>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TITLE OF SLIDE</a:t>
            </a:r>
          </a:p>
        </p:txBody>
      </p:sp>
      <p:sp>
        <p:nvSpPr>
          <p:cNvPr id="28" name="Rectangle 27">
            <a:extLst>
              <a:ext uri="{FF2B5EF4-FFF2-40B4-BE49-F238E27FC236}">
                <a16:creationId xmlns:a16="http://schemas.microsoft.com/office/drawing/2014/main" id="{1CE3F1B0-B629-27F4-F11D-DD9360C11A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62528D8-CFAD-C9EB-C6CB-39DC9C7BBE3D}"/>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8C83D57D-BAD1-34E1-D917-56748BB167B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AF1C9B4B-2738-335C-96D1-C499C28E48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43A9BFC7-3768-DBC4-A985-AE1949F9CC20}"/>
              </a:ext>
            </a:extLst>
          </p:cNvPr>
          <p:cNvPicPr>
            <a:picLocks noChangeAspect="1"/>
          </p:cNvPicPr>
          <p:nvPr/>
        </p:nvPicPr>
        <p:blipFill>
          <a:blip r:embed="rId5"/>
          <a:stretch>
            <a:fillRect/>
          </a:stretch>
        </p:blipFill>
        <p:spPr>
          <a:xfrm>
            <a:off x="3385475" y="1136132"/>
            <a:ext cx="7258142" cy="5721868"/>
          </a:xfrm>
          <a:prstGeom prst="rect">
            <a:avLst/>
          </a:prstGeom>
        </p:spPr>
      </p:pic>
    </p:spTree>
    <p:extLst>
      <p:ext uri="{BB962C8B-B14F-4D97-AF65-F5344CB8AC3E}">
        <p14:creationId xmlns:p14="http://schemas.microsoft.com/office/powerpoint/2010/main" val="135976177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B804B-7803-32F6-0616-42D94046FF0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F64B2C2-0269-90CD-206C-410BD34A02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66A36D4-640C-A4B9-B1CF-7AC4BD69C9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C51C285-1323-D82D-0F56-E6F28F72322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5F16D37-4568-F7F9-BCA3-E2FDC36424B8}"/>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TITLE OF SLIDE</a:t>
            </a:r>
          </a:p>
        </p:txBody>
      </p:sp>
      <p:sp>
        <p:nvSpPr>
          <p:cNvPr id="28" name="Rectangle 27">
            <a:extLst>
              <a:ext uri="{FF2B5EF4-FFF2-40B4-BE49-F238E27FC236}">
                <a16:creationId xmlns:a16="http://schemas.microsoft.com/office/drawing/2014/main" id="{512EB081-CCCF-058A-C368-2E1F1F2C0F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273A0C8-4359-5548-02B1-5B71A2492629}"/>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2368ED4-E02C-7695-3F25-0081D60D3A1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A3185AF0-43C5-6D52-20DD-95E44B90A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12FCAA1A-FDF6-6671-40F7-641D7625BC39}"/>
              </a:ext>
            </a:extLst>
          </p:cNvPr>
          <p:cNvPicPr>
            <a:picLocks noChangeAspect="1"/>
          </p:cNvPicPr>
          <p:nvPr/>
        </p:nvPicPr>
        <p:blipFill>
          <a:blip r:embed="rId5"/>
          <a:stretch>
            <a:fillRect/>
          </a:stretch>
        </p:blipFill>
        <p:spPr>
          <a:xfrm>
            <a:off x="3541309" y="0"/>
            <a:ext cx="8227019" cy="6858000"/>
          </a:xfrm>
          <a:prstGeom prst="rect">
            <a:avLst/>
          </a:prstGeom>
        </p:spPr>
      </p:pic>
    </p:spTree>
    <p:extLst>
      <p:ext uri="{BB962C8B-B14F-4D97-AF65-F5344CB8AC3E}">
        <p14:creationId xmlns:p14="http://schemas.microsoft.com/office/powerpoint/2010/main" val="229852366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B6109-7418-125C-2473-8EF6B2787AC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D85F4C4-29EE-C670-0546-7B8C0673F9B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ABFD5E-368C-4091-E1AB-02130A19E3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C706406-E0D6-1EEC-9506-123CFDE8DB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725467-29D3-1382-B649-120AC5D118FF}"/>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7148F79-26B2-95F6-8011-58132662F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4A66616-0158-E023-2AFC-E43B3E3D3651}"/>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D7C36786-BA64-95DE-4AD9-879CC9C3B58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FBDE063-5B70-D1C7-5D33-E6C2F116F7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5A9F422-2C2A-38F3-4EF1-B24291DC7684}"/>
              </a:ext>
            </a:extLst>
          </p:cNvPr>
          <p:cNvPicPr>
            <a:picLocks noChangeAspect="1"/>
          </p:cNvPicPr>
          <p:nvPr/>
        </p:nvPicPr>
        <p:blipFill>
          <a:blip r:embed="rId5"/>
          <a:stretch>
            <a:fillRect/>
          </a:stretch>
        </p:blipFill>
        <p:spPr>
          <a:xfrm>
            <a:off x="6290784" y="4613206"/>
            <a:ext cx="5797356" cy="2044294"/>
          </a:xfrm>
          <a:prstGeom prst="rect">
            <a:avLst/>
          </a:prstGeom>
        </p:spPr>
      </p:pic>
      <p:pic>
        <p:nvPicPr>
          <p:cNvPr id="9" name="Picture 8">
            <a:extLst>
              <a:ext uri="{FF2B5EF4-FFF2-40B4-BE49-F238E27FC236}">
                <a16:creationId xmlns:a16="http://schemas.microsoft.com/office/drawing/2014/main" id="{3B482AF4-D29B-8B8C-13A8-8C34F71BDF26}"/>
              </a:ext>
            </a:extLst>
          </p:cNvPr>
          <p:cNvPicPr>
            <a:picLocks noChangeAspect="1"/>
          </p:cNvPicPr>
          <p:nvPr/>
        </p:nvPicPr>
        <p:blipFill>
          <a:blip r:embed="rId6"/>
          <a:stretch>
            <a:fillRect/>
          </a:stretch>
        </p:blipFill>
        <p:spPr>
          <a:xfrm>
            <a:off x="3385474" y="1849163"/>
            <a:ext cx="8803718" cy="2551925"/>
          </a:xfrm>
          <a:prstGeom prst="rect">
            <a:avLst/>
          </a:prstGeom>
        </p:spPr>
      </p:pic>
      <p:pic>
        <p:nvPicPr>
          <p:cNvPr id="14" name="Picture 13">
            <a:extLst>
              <a:ext uri="{FF2B5EF4-FFF2-40B4-BE49-F238E27FC236}">
                <a16:creationId xmlns:a16="http://schemas.microsoft.com/office/drawing/2014/main" id="{109604D5-A7D0-A27A-EC10-27DB213F5D9B}"/>
              </a:ext>
            </a:extLst>
          </p:cNvPr>
          <p:cNvPicPr>
            <a:picLocks noChangeAspect="1"/>
          </p:cNvPicPr>
          <p:nvPr/>
        </p:nvPicPr>
        <p:blipFill>
          <a:blip r:embed="rId7"/>
          <a:stretch>
            <a:fillRect/>
          </a:stretch>
        </p:blipFill>
        <p:spPr>
          <a:xfrm>
            <a:off x="1790952" y="4353028"/>
            <a:ext cx="4404036" cy="870807"/>
          </a:xfrm>
          <a:prstGeom prst="rect">
            <a:avLst/>
          </a:prstGeom>
        </p:spPr>
      </p:pic>
    </p:spTree>
    <p:extLst>
      <p:ext uri="{BB962C8B-B14F-4D97-AF65-F5344CB8AC3E}">
        <p14:creationId xmlns:p14="http://schemas.microsoft.com/office/powerpoint/2010/main" val="32423123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63E52-5666-2594-91ED-5CE0598BB79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D5EDBE-C461-590A-41D6-C6D7AFE019F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83FE4C-9DAF-A6C0-8060-9C0E8EA622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65E08A-C3F3-77B1-11AC-6AD550A59AC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2024A4C-FAFC-3DED-A67A-DC44EA0701FF}"/>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3901A880-0DEF-F692-E388-ECB75D9A18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03A5A3D-E69E-583C-E4E9-474E67EB0573}"/>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3B22ED3-B538-39AC-175A-CEB0B53EBFA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42730F8-1DC4-B995-28FE-91E0106477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840D7AF3-061E-DCDE-804E-63AB35EE01A5}"/>
              </a:ext>
            </a:extLst>
          </p:cNvPr>
          <p:cNvPicPr>
            <a:picLocks noChangeAspect="1"/>
          </p:cNvPicPr>
          <p:nvPr/>
        </p:nvPicPr>
        <p:blipFill>
          <a:blip r:embed="rId5"/>
          <a:stretch>
            <a:fillRect/>
          </a:stretch>
        </p:blipFill>
        <p:spPr>
          <a:xfrm>
            <a:off x="3385474" y="1829300"/>
            <a:ext cx="7372350" cy="4791075"/>
          </a:xfrm>
          <a:prstGeom prst="rect">
            <a:avLst/>
          </a:prstGeom>
        </p:spPr>
      </p:pic>
    </p:spTree>
    <p:extLst>
      <p:ext uri="{BB962C8B-B14F-4D97-AF65-F5344CB8AC3E}">
        <p14:creationId xmlns:p14="http://schemas.microsoft.com/office/powerpoint/2010/main" val="215217953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DE67A-CA48-5875-D835-655BC61640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963010-D8D1-303A-ACA4-DEAC14139A4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3D69DC-6225-7D28-7B8C-278D891387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5747110-ED61-FD71-9274-B8873952816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152E50C-14E6-E912-33AC-89332FF5222B}"/>
              </a:ext>
            </a:extLst>
          </p:cNvPr>
          <p:cNvSpPr txBox="1"/>
          <p:nvPr/>
        </p:nvSpPr>
        <p:spPr>
          <a:xfrm>
            <a:off x="5174681" y="1431514"/>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E98B300D-22A3-0D23-25A4-388EBAA6E0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4E29168-AECA-5D4D-B9D7-EFF55FCDE36B}"/>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E5D076A-52EA-1FCA-6DA8-4EF2B0CAB5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EEC538C-A8D4-3B1B-3B63-B8405A998C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150C8CE-0D6B-7565-0BEE-A008429B77BA}"/>
              </a:ext>
            </a:extLst>
          </p:cNvPr>
          <p:cNvPicPr>
            <a:picLocks noChangeAspect="1"/>
          </p:cNvPicPr>
          <p:nvPr/>
        </p:nvPicPr>
        <p:blipFill>
          <a:blip r:embed="rId5"/>
          <a:stretch>
            <a:fillRect/>
          </a:stretch>
        </p:blipFill>
        <p:spPr>
          <a:xfrm>
            <a:off x="3420967" y="2100388"/>
            <a:ext cx="7450221" cy="4174165"/>
          </a:xfrm>
          <a:prstGeom prst="rect">
            <a:avLst/>
          </a:prstGeom>
        </p:spPr>
      </p:pic>
    </p:spTree>
    <p:extLst>
      <p:ext uri="{BB962C8B-B14F-4D97-AF65-F5344CB8AC3E}">
        <p14:creationId xmlns:p14="http://schemas.microsoft.com/office/powerpoint/2010/main" val="42771661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1FBFD-AA4A-C112-FC71-FCA4E06D88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07A73B-FACD-7F4E-5A57-2761DDAC7E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505BAC-194B-55FA-3B7C-894449A3439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E78243-D8CA-948A-42A9-4FDA6D20504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t>The </a:t>
            </a:r>
            <a:r>
              <a:rPr lang="en-US" dirty="0"/>
              <a:t>college offers a bachelor’s degree in entrepreneurship and innovation and a master’s degree in entrepreneurship. 71 students have studied at the college since its opening.</a:t>
            </a:r>
          </a:p>
        </p:txBody>
      </p:sp>
      <p:pic>
        <p:nvPicPr>
          <p:cNvPr id="5" name="Graphic 21">
            <a:extLst>
              <a:ext uri="{FF2B5EF4-FFF2-40B4-BE49-F238E27FC236}">
                <a16:creationId xmlns:a16="http://schemas.microsoft.com/office/drawing/2014/main" id="{EB0DE041-D45D-281B-16BB-CD9A94A7A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05E00B9-01ED-F191-6348-43C83DA34F85}"/>
              </a:ext>
            </a:extLst>
          </p:cNvPr>
          <p:cNvPicPr>
            <a:picLocks noChangeAspect="1"/>
          </p:cNvPicPr>
          <p:nvPr/>
        </p:nvPicPr>
        <p:blipFill>
          <a:blip r:embed="rId3"/>
          <a:stretch>
            <a:fillRect/>
          </a:stretch>
        </p:blipFill>
        <p:spPr>
          <a:xfrm>
            <a:off x="1333001" y="1488216"/>
            <a:ext cx="4953691" cy="323895"/>
          </a:xfrm>
          <a:prstGeom prst="rect">
            <a:avLst/>
          </a:prstGeom>
        </p:spPr>
      </p:pic>
      <p:sp>
        <p:nvSpPr>
          <p:cNvPr id="4" name="TextBox 3">
            <a:extLst>
              <a:ext uri="{FF2B5EF4-FFF2-40B4-BE49-F238E27FC236}">
                <a16:creationId xmlns:a16="http://schemas.microsoft.com/office/drawing/2014/main" id="{9384FDAB-39DD-8E00-4821-34B19A625087}"/>
              </a:ext>
            </a:extLst>
          </p:cNvPr>
          <p:cNvSpPr txBox="1"/>
          <p:nvPr/>
        </p:nvSpPr>
        <p:spPr>
          <a:xfrm>
            <a:off x="1333001" y="1873213"/>
            <a:ext cx="8787384" cy="1200329"/>
          </a:xfrm>
          <a:prstGeom prst="rect">
            <a:avLst/>
          </a:prstGeom>
          <a:noFill/>
        </p:spPr>
        <p:txBody>
          <a:bodyPr wrap="square" rtlCol="0">
            <a:spAutoFit/>
          </a:bodyPr>
          <a:lstStyle/>
          <a:p>
            <a:pPr algn="just"/>
            <a:r>
              <a:rPr lang="en-US" b="0" i="0" dirty="0">
                <a:solidFill>
                  <a:srgbClr val="1E293B"/>
                </a:solidFill>
                <a:effectLst/>
                <a:latin typeface="IBM Plex Sans Arabic"/>
              </a:rPr>
              <a:t>The College of Entrepreneurship and Innovation at Midocean University was established in 2022. It aims to provide the knowledge and skills necessary to distinguish in the world of institutional and social entrepreneurship. The college offers a bachelor’s degree in entrepreneurship and innovation and a master’s degree in entrepreneurship. </a:t>
            </a:r>
            <a:endParaRPr lang="en-US" dirty="0"/>
          </a:p>
        </p:txBody>
      </p:sp>
    </p:spTree>
    <p:extLst>
      <p:ext uri="{BB962C8B-B14F-4D97-AF65-F5344CB8AC3E}">
        <p14:creationId xmlns:p14="http://schemas.microsoft.com/office/powerpoint/2010/main" val="51493599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tx1"/>
                </a:solidFill>
                <a:latin typeface="Tajawal ExtraBold" panose="00000800000000000000" pitchFamily="2" charset="-78"/>
                <a:cs typeface="Tajawal ExtraBold" panose="00000800000000000000" pitchFamily="2" charset="-78"/>
              </a:rPr>
              <a:t>The Master of Entrepreneurship </a:t>
            </a:r>
            <a:r>
              <a:rPr lang="en-US" dirty="0">
                <a:solidFill>
                  <a:srgbClr val="2D3956"/>
                </a:solidFill>
                <a:latin typeface="Tajawal ExtraBold" panose="00000800000000000000" pitchFamily="2" charset="-78"/>
                <a:cs typeface="Tajawal ExtraBold" panose="00000800000000000000" pitchFamily="2" charset="-78"/>
              </a:rPr>
              <a:t>is an outstanding, exciting program that leverages your skills to lead innovation, acquire negotiations, leadership skills, and apply design thinking to drive long-term career progression, improve business productivity, and global competitiveness. </a:t>
            </a:r>
          </a:p>
          <a:p>
            <a:pPr algn="just"/>
            <a:r>
              <a:rPr lang="en-US" dirty="0">
                <a:solidFill>
                  <a:srgbClr val="2D3956"/>
                </a:solidFill>
                <a:latin typeface="Tajawal ExtraBold" panose="00000800000000000000" pitchFamily="2" charset="-78"/>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Processes and mindsets central to entrepreneurship and innovation that are created throughout this program are equally important to new and early-stage ventures, and within existing organizations.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5C51D-952B-B39B-EB2D-173308A67A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27113B-B135-449E-F10E-EA6AD540F6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C99C53-CCAF-502C-4017-4517C1BB95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66C9B8-CAC5-4032-F4AD-EB676FE9265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A1E205-C657-4B11-58C6-E8E27D59C2D6}"/>
              </a:ext>
            </a:extLst>
          </p:cNvPr>
          <p:cNvSpPr txBox="1"/>
          <p:nvPr/>
        </p:nvSpPr>
        <p:spPr>
          <a:xfrm>
            <a:off x="1435608" y="1468531"/>
            <a:ext cx="8657688" cy="3693319"/>
          </a:xfrm>
          <a:prstGeom prst="rect">
            <a:avLst/>
          </a:prstGeom>
          <a:noFill/>
        </p:spPr>
        <p:txBody>
          <a:bodyPr wrap="square" rtlCol="0">
            <a:spAutoFit/>
          </a:bodyPr>
          <a:lstStyle/>
          <a:p>
            <a:r>
              <a:rPr lang="en-US" b="1" dirty="0">
                <a:latin typeface="Tajawal ExtraBold" panose="00000800000000000000" pitchFamily="2" charset="-78"/>
                <a:cs typeface="Tajawal ExtraBold" panose="00000800000000000000" pitchFamily="2" charset="-78"/>
              </a:rPr>
              <a:t>ENT 624 Entrepreneurial Strategy</a:t>
            </a:r>
          </a:p>
          <a:p>
            <a:r>
              <a:rPr lang="en-US" b="1" dirty="0">
                <a:latin typeface="Tajawal ExtraBold" panose="00000800000000000000" pitchFamily="2" charset="-78"/>
                <a:cs typeface="Tajawal ExtraBold" panose="00000800000000000000" pitchFamily="2" charset="-78"/>
              </a:rPr>
              <a:t>Credit Hours: 3 credit hours</a:t>
            </a:r>
          </a:p>
          <a:p>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course emphasizes how entrepreneurial strategy focuses on creating structural change or responding to change that is induced externally.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also covers Grabber-holder dynamics as an analytical framework for developing entrepreneurial strategy, which in turn increases success in creating and shaping the diffusion of new technology or product innovation dynamics.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includes modeling, case studies, and a term project.</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course provides a strategy framework for growth entrepreneurship.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is particularly focused on helping students create a sustainable competitive advantage and understand how to do so in the early uncertain stages of a startup.</a:t>
            </a:r>
          </a:p>
        </p:txBody>
      </p:sp>
      <p:pic>
        <p:nvPicPr>
          <p:cNvPr id="5" name="Graphic 21">
            <a:extLst>
              <a:ext uri="{FF2B5EF4-FFF2-40B4-BE49-F238E27FC236}">
                <a16:creationId xmlns:a16="http://schemas.microsoft.com/office/drawing/2014/main" id="{22E82608-5654-78CF-95DC-0F0F4F8138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799179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75855-945A-1AAA-55E4-F9D637D8C7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8802C9-0277-B909-E8CB-A1C4975AB1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89BBBC-C7CE-29B3-7466-362D47729AE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22321D-2F24-73E6-304F-55AAE9C70DAE}"/>
              </a:ext>
            </a:extLst>
          </p:cNvPr>
          <p:cNvSpPr/>
          <p:nvPr/>
        </p:nvSpPr>
        <p:spPr>
          <a:xfrm>
            <a:off x="1181062" y="1062305"/>
            <a:ext cx="9345750" cy="451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75F60E1-DA7E-71BF-9026-9E921E6B8E50}"/>
              </a:ext>
            </a:extLst>
          </p:cNvPr>
          <p:cNvSpPr txBox="1"/>
          <p:nvPr/>
        </p:nvSpPr>
        <p:spPr>
          <a:xfrm>
            <a:off x="1181062" y="1325493"/>
            <a:ext cx="9345750" cy="4108817"/>
          </a:xfrm>
          <a:prstGeom prst="rect">
            <a:avLst/>
          </a:prstGeom>
          <a:noFill/>
        </p:spPr>
        <p:txBody>
          <a:bodyPr wrap="square" rtlCol="0">
            <a:spAutoFit/>
          </a:bodyPr>
          <a:lstStyle/>
          <a:p>
            <a:pPr marR="0" lvl="0" algn="just" rtl="0">
              <a:spcBef>
                <a:spcPts val="0"/>
              </a:spcBef>
              <a:spcAft>
                <a:spcPts val="0"/>
              </a:spcAft>
            </a:pPr>
            <a:r>
              <a:rPr lang="en-US" b="1" dirty="0">
                <a:effectLst/>
                <a:latin typeface="Times New Roman" panose="02020603050405020304" pitchFamily="18" charset="0"/>
                <a:ea typeface="Times New Roman" panose="02020603050405020304" pitchFamily="18" charset="0"/>
                <a:cs typeface="TH SarabunPSK" panose="020B0500040200020003" pitchFamily="34" charset="-34"/>
              </a:rPr>
              <a:t>Course Learning Outcomes</a:t>
            </a:r>
            <a:r>
              <a:rPr lang="th-TH"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 successful completion of the course, students will be able to:</a:t>
            </a:r>
            <a:endParaRPr lang="en-US"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CLO1: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Analyze market opportunities and develop innovative business models to address unmet needs in diverse industries.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CLO2: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Formulate competitive strategies that leverage unique value propositions and sustainable differentiation.</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CLO3: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Evaluate financial and operational risks associated with entrepreneurial ventures and propose mitigation strategies.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CLO4: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Design scalable growth strategies for startups, including market entry and expansion plans.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CLO5: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Apply strategic frameworks to real-world entrepreneurial challenges through case studies and simulations.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CLO6: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Communicate entrepreneurial strategies effectively through case studies and written plans.</a:t>
            </a:r>
          </a:p>
          <a:p>
            <a:pPr algn="just"/>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32D3A9FF-6E11-CA9D-A00F-EB4E7707A8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203435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F37BA-6E11-2E25-C532-DB58B222F2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0A3F83-476B-5C1D-3280-52D8377E73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DC2F73-2408-048B-349C-F28664B3644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1D1E6-5BFD-0152-C33B-4D0744182A0F}"/>
              </a:ext>
            </a:extLst>
          </p:cNvPr>
          <p:cNvSpPr/>
          <p:nvPr/>
        </p:nvSpPr>
        <p:spPr>
          <a:xfrm>
            <a:off x="1181062" y="1062305"/>
            <a:ext cx="9345750" cy="451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F9DD1DF-8E6F-65DF-4EF4-57C1AC98943C}"/>
              </a:ext>
            </a:extLst>
          </p:cNvPr>
          <p:cNvSpPr txBox="1"/>
          <p:nvPr/>
        </p:nvSpPr>
        <p:spPr>
          <a:xfrm>
            <a:off x="1181062" y="1230354"/>
            <a:ext cx="9142514" cy="3447098"/>
          </a:xfrm>
          <a:prstGeom prst="rect">
            <a:avLst/>
          </a:prstGeom>
          <a:noFill/>
        </p:spPr>
        <p:txBody>
          <a:bodyPr wrap="square" rtlCol="0">
            <a:spAutoFit/>
          </a:bodyPr>
          <a:lstStyle/>
          <a:p>
            <a:r>
              <a:rPr lang="en-US" sz="2000" b="1" dirty="0">
                <a:latin typeface="Alexandria" charset="0"/>
                <a:cs typeface="Alexandria" charset="0"/>
              </a:rPr>
              <a:t>List of some relevant roles suitable for entrepreneurship and innovation:</a:t>
            </a:r>
          </a:p>
          <a:p>
            <a:pPr marL="742950" lvl="1" indent="-285750">
              <a:buFont typeface="Arial" panose="020B0604020202020204" pitchFamily="34" charset="0"/>
              <a:buChar char="•"/>
            </a:pPr>
            <a:r>
              <a:rPr lang="en-US" b="1" dirty="0">
                <a:latin typeface="Alexandria" charset="0"/>
                <a:cs typeface="Alexandria" charset="0"/>
              </a:rPr>
              <a:t>Founder</a:t>
            </a:r>
          </a:p>
          <a:p>
            <a:pPr marL="742950" lvl="1" indent="-285750">
              <a:buFont typeface="Arial" panose="020B0604020202020204" pitchFamily="34" charset="0"/>
              <a:buChar char="•"/>
            </a:pPr>
            <a:r>
              <a:rPr lang="en-US" b="1" dirty="0">
                <a:latin typeface="Alexandria" charset="0"/>
                <a:cs typeface="Alexandria" charset="0"/>
              </a:rPr>
              <a:t>Co-Founders</a:t>
            </a:r>
          </a:p>
          <a:p>
            <a:r>
              <a:rPr lang="en-US" b="1" dirty="0">
                <a:latin typeface="Alexandria" charset="0"/>
                <a:cs typeface="Alexandria" charset="0"/>
              </a:rPr>
              <a:t>
 </a:t>
            </a:r>
            <a:r>
              <a:rPr lang="en-US" dirty="0">
                <a:latin typeface="Alexandria" charset="0"/>
                <a:cs typeface="Alexandria" charset="0"/>
              </a:rPr>
              <a:t>1. Innovation Project Manager    
 2. Entrepreneurship Consultant  
 3. Innovation Marketing Manager
 4. Creative User Experience Designer  
 5. Social Innovation Researcher  
 6. Business Incubator Coordinator  
 7. Innovation Project Coordinator</a:t>
            </a:r>
            <a:r>
              <a:rPr lang="ar-EG" dirty="0">
                <a:latin typeface="Alexandria" charset="0"/>
                <a:cs typeface="Alexandria" charset="0"/>
              </a:rPr>
              <a:t> </a:t>
            </a:r>
            <a:endParaRPr lang="en-US" dirty="0">
              <a:latin typeface="Alexandria" charset="0"/>
              <a:cs typeface="Alexandria" charset="0"/>
            </a:endParaRPr>
          </a:p>
          <a:p>
            <a:r>
              <a:rPr lang="en-US" dirty="0">
                <a:latin typeface="Alexandria" charset="0"/>
                <a:cs typeface="Alexandria" charset="0"/>
              </a:rPr>
              <a:t> 8. Innovative Business Development</a:t>
            </a:r>
            <a:endParaRPr lang="ar-EG" dirty="0">
              <a:latin typeface="Alexandria" charset="0"/>
              <a:cs typeface="Alexandria" charset="0"/>
            </a:endParaRPr>
          </a:p>
        </p:txBody>
      </p:sp>
      <p:pic>
        <p:nvPicPr>
          <p:cNvPr id="5" name="Graphic 21">
            <a:extLst>
              <a:ext uri="{FF2B5EF4-FFF2-40B4-BE49-F238E27FC236}">
                <a16:creationId xmlns:a16="http://schemas.microsoft.com/office/drawing/2014/main" id="{740B61F2-ADB0-8B9D-73A4-6B26BAD196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531958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043" y="415558"/>
            <a:ext cx="5257798" cy="726224"/>
          </a:xfrm>
        </p:spPr>
        <p:txBody>
          <a:bodyPr vert="horz" wrap="square" lIns="91440" tIns="45720" rIns="91440" bIns="45720" rtlCol="0" anchor="ctr">
            <a:normAutofit/>
          </a:bodyPr>
          <a:lstStyle/>
          <a:p>
            <a:pPr algn="ctr"/>
            <a:br>
              <a:rPr lang="en-US" sz="2200" dirty="0"/>
            </a:br>
            <a:endParaRPr lang="en-US" sz="2200" b="1" dirty="0"/>
          </a:p>
        </p:txBody>
      </p:sp>
      <p:pic>
        <p:nvPicPr>
          <p:cNvPr id="11" name="Picture 10">
            <a:extLst>
              <a:ext uri="{FF2B5EF4-FFF2-40B4-BE49-F238E27FC236}">
                <a16:creationId xmlns:a16="http://schemas.microsoft.com/office/drawing/2014/main" id="{1618A1AE-FF3B-B22B-DCE6-46FAFBF2B8E7}"/>
              </a:ext>
            </a:extLst>
          </p:cNvPr>
          <p:cNvPicPr>
            <a:picLocks noChangeAspect="1"/>
          </p:cNvPicPr>
          <p:nvPr/>
        </p:nvPicPr>
        <p:blipFill>
          <a:blip r:embed="rId3"/>
          <a:stretch>
            <a:fillRect/>
          </a:stretch>
        </p:blipFill>
        <p:spPr>
          <a:xfrm>
            <a:off x="550863" y="1557339"/>
            <a:ext cx="3589750" cy="4751999"/>
          </a:xfrm>
          <a:prstGeom prst="rect">
            <a:avLst/>
          </a:prstGeom>
          <a:effectLst>
            <a:outerShdw blurRad="508000" dist="101600" dir="5400000" algn="tl" rotWithShape="0">
              <a:prstClr val="black">
                <a:alpha val="10000"/>
              </a:prstClr>
            </a:outerShdw>
          </a:effectLst>
        </p:spPr>
      </p:pic>
      <p:pic>
        <p:nvPicPr>
          <p:cNvPr id="12" name="Picture 11">
            <a:extLst>
              <a:ext uri="{FF2B5EF4-FFF2-40B4-BE49-F238E27FC236}">
                <a16:creationId xmlns:a16="http://schemas.microsoft.com/office/drawing/2014/main" id="{07A5EFC3-A7F9-74E7-9B0D-1C2F69CF3E4A}"/>
              </a:ext>
            </a:extLst>
          </p:cNvPr>
          <p:cNvPicPr>
            <a:picLocks noChangeAspect="1"/>
          </p:cNvPicPr>
          <p:nvPr/>
        </p:nvPicPr>
        <p:blipFill>
          <a:blip r:embed="rId4"/>
          <a:stretch>
            <a:fillRect/>
          </a:stretch>
        </p:blipFill>
        <p:spPr>
          <a:xfrm>
            <a:off x="4419180" y="1557339"/>
            <a:ext cx="3373920" cy="4752000"/>
          </a:xfrm>
          <a:prstGeom prst="rect">
            <a:avLst/>
          </a:prstGeom>
          <a:effectLst>
            <a:outerShdw blurRad="508000" dist="101600" dir="5400000" algn="tl" rotWithShape="0">
              <a:prstClr val="black">
                <a:alpha val="10000"/>
              </a:prstClr>
            </a:outerShdw>
          </a:effectLst>
        </p:spPr>
      </p:pic>
      <p:pic>
        <p:nvPicPr>
          <p:cNvPr id="13" name="Picture 12">
            <a:extLst>
              <a:ext uri="{FF2B5EF4-FFF2-40B4-BE49-F238E27FC236}">
                <a16:creationId xmlns:a16="http://schemas.microsoft.com/office/drawing/2014/main" id="{9421B85A-8914-9161-8083-980604F8EC18}"/>
              </a:ext>
            </a:extLst>
          </p:cNvPr>
          <p:cNvPicPr>
            <a:picLocks noChangeAspect="1"/>
          </p:cNvPicPr>
          <p:nvPr/>
        </p:nvPicPr>
        <p:blipFill>
          <a:blip r:embed="rId5"/>
          <a:stretch>
            <a:fillRect/>
          </a:stretch>
        </p:blipFill>
        <p:spPr>
          <a:xfrm>
            <a:off x="8273841" y="1557339"/>
            <a:ext cx="3468979" cy="4752000"/>
          </a:xfrm>
          <a:prstGeom prst="rect">
            <a:avLst/>
          </a:prstGeom>
          <a:effectLst>
            <a:outerShdw blurRad="508000" dist="101600" dir="5400000" algn="tl" rotWithShape="0">
              <a:prstClr val="black">
                <a:alpha val="10000"/>
              </a:prstClr>
            </a:outerShdw>
          </a:effectLst>
        </p:spPr>
      </p:pic>
      <p:pic>
        <p:nvPicPr>
          <p:cNvPr id="15" name="Picture 14">
            <a:extLst>
              <a:ext uri="{FF2B5EF4-FFF2-40B4-BE49-F238E27FC236}">
                <a16:creationId xmlns:a16="http://schemas.microsoft.com/office/drawing/2014/main" id="{AA83EEDA-5D7D-04A1-F28C-E3EB69E207F0}"/>
              </a:ext>
            </a:extLst>
          </p:cNvPr>
          <p:cNvPicPr>
            <a:picLocks noChangeAspect="1"/>
          </p:cNvPicPr>
          <p:nvPr/>
        </p:nvPicPr>
        <p:blipFill>
          <a:blip r:embed="rId6"/>
          <a:stretch>
            <a:fillRect/>
          </a:stretch>
        </p:blipFill>
        <p:spPr>
          <a:xfrm>
            <a:off x="2776688" y="73721"/>
            <a:ext cx="6658904" cy="1409897"/>
          </a:xfrm>
          <a:prstGeom prst="rect">
            <a:avLst/>
          </a:prstGeom>
        </p:spPr>
      </p:pic>
      <p:pic>
        <p:nvPicPr>
          <p:cNvPr id="3" name="Graphic 21">
            <a:extLst>
              <a:ext uri="{FF2B5EF4-FFF2-40B4-BE49-F238E27FC236}">
                <a16:creationId xmlns:a16="http://schemas.microsoft.com/office/drawing/2014/main" id="{C434C3B9-DCD8-B3E7-1D90-C8DEDB7D19E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597" y="0"/>
            <a:ext cx="2305141" cy="1076343"/>
          </a:xfrm>
          <a:prstGeom prst="rect">
            <a:avLst/>
          </a:prstGeom>
        </p:spPr>
      </p:pic>
    </p:spTree>
    <p:extLst>
      <p:ext uri="{BB962C8B-B14F-4D97-AF65-F5344CB8AC3E}">
        <p14:creationId xmlns:p14="http://schemas.microsoft.com/office/powerpoint/2010/main" val="35940110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vert="horz" lIns="91440" tIns="45720" rIns="91440" bIns="45720" rtlCol="0" anchor="ctr">
            <a:normAutofit/>
          </a:bodyPr>
          <a:lstStyle/>
          <a:p>
            <a:r>
              <a:rPr lang="en-US" sz="5400" b="1" kern="1200">
                <a:latin typeface="+mj-lt"/>
                <a:ea typeface="+mj-ea"/>
                <a:cs typeface="+mj-cs"/>
              </a:rPr>
              <a:t>Study Plan (Lecture)</a:t>
            </a:r>
            <a:br>
              <a:rPr lang="en-US" sz="5400" b="1" kern="1200">
                <a:latin typeface="+mj-lt"/>
                <a:ea typeface="+mj-ea"/>
                <a:cs typeface="+mj-cs"/>
              </a:rPr>
            </a:br>
            <a:endParaRPr lang="en-US" sz="5400" b="1" kern="1200">
              <a:latin typeface="+mj-lt"/>
              <a:ea typeface="+mj-ea"/>
              <a:cs typeface="+mj-cs"/>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Right 2">
            <a:extLst>
              <a:ext uri="{FF2B5EF4-FFF2-40B4-BE49-F238E27FC236}">
                <a16:creationId xmlns:a16="http://schemas.microsoft.com/office/drawing/2014/main" id="{3CC179E9-6428-5FF9-AE77-0D250ECF0480}"/>
              </a:ext>
            </a:extLst>
          </p:cNvPr>
          <p:cNvSpPr/>
          <p:nvPr/>
        </p:nvSpPr>
        <p:spPr>
          <a:xfrm rot="10800000">
            <a:off x="7154562" y="926757"/>
            <a:ext cx="624016" cy="12356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06645441"/>
              </p:ext>
            </p:extLst>
          </p:nvPr>
        </p:nvGraphicFramePr>
        <p:xfrm>
          <a:off x="4777075" y="640822"/>
          <a:ext cx="6642399" cy="5536153"/>
        </p:xfrm>
        <a:graphic>
          <a:graphicData uri="http://schemas.openxmlformats.org/drawingml/2006/table">
            <a:tbl>
              <a:tblPr firstRow="1" bandRow="1">
                <a:noFill/>
                <a:tableStyleId>{21E4AEA4-8DFA-4A89-87EB-49C32662AFE0}</a:tableStyleId>
              </a:tblPr>
              <a:tblGrid>
                <a:gridCol w="1119414">
                  <a:extLst>
                    <a:ext uri="{9D8B030D-6E8A-4147-A177-3AD203B41FA5}">
                      <a16:colId xmlns:a16="http://schemas.microsoft.com/office/drawing/2014/main" val="1558501158"/>
                    </a:ext>
                  </a:extLst>
                </a:gridCol>
                <a:gridCol w="5522985">
                  <a:extLst>
                    <a:ext uri="{9D8B030D-6E8A-4147-A177-3AD203B41FA5}">
                      <a16:colId xmlns:a16="http://schemas.microsoft.com/office/drawing/2014/main" val="121550478"/>
                    </a:ext>
                  </a:extLst>
                </a:gridCol>
              </a:tblGrid>
              <a:tr h="400408">
                <a:tc>
                  <a:txBody>
                    <a:bodyPr/>
                    <a:lstStyle/>
                    <a:p>
                      <a:pPr algn="ctr"/>
                      <a:r>
                        <a:rPr lang="en-US" sz="1500" b="1" cap="none" spc="60" dirty="0">
                          <a:solidFill>
                            <a:schemeClr val="bg1"/>
                          </a:solidFill>
                        </a:rPr>
                        <a:t>Week</a:t>
                      </a:r>
                    </a:p>
                  </a:txBody>
                  <a:tcPr marL="87817" marR="87817" marT="87817" marB="43909" anchor="ctr">
                    <a:lnL w="12700" cmpd="sng">
                      <a:noFill/>
                    </a:lnL>
                    <a:lnR w="12700" cmpd="sng">
                      <a:noFill/>
                    </a:lnR>
                    <a:lnT w="19050" cap="flat" cmpd="sng" algn="ctr">
                      <a:noFill/>
                      <a:prstDash val="solid"/>
                    </a:lnT>
                    <a:lnB w="38100" cmpd="sng">
                      <a:noFill/>
                    </a:lnB>
                    <a:solidFill>
                      <a:srgbClr val="00AEEF"/>
                    </a:solidFill>
                  </a:tcPr>
                </a:tc>
                <a:tc>
                  <a:txBody>
                    <a:bodyPr/>
                    <a:lstStyle/>
                    <a:p>
                      <a:pPr algn="ctr"/>
                      <a:r>
                        <a:rPr lang="en-US" sz="1500" b="1" cap="none" spc="60" dirty="0">
                          <a:solidFill>
                            <a:schemeClr val="bg1"/>
                          </a:solidFill>
                        </a:rPr>
                        <a:t>Topics</a:t>
                      </a:r>
                    </a:p>
                  </a:txBody>
                  <a:tcPr marL="87817" marR="87817" marT="87817" marB="43909" anchor="ctr">
                    <a:lnL w="12700" cmpd="sng">
                      <a:noFill/>
                    </a:lnL>
                    <a:lnR w="12700" cmpd="sng">
                      <a:noFill/>
                    </a:lnR>
                    <a:lnT w="19050" cap="flat" cmpd="sng" algn="ctr">
                      <a:noFill/>
                      <a:prstDash val="solid"/>
                    </a:lnT>
                    <a:lnB w="38100" cmpd="sng">
                      <a:noFill/>
                    </a:lnB>
                    <a:solidFill>
                      <a:srgbClr val="00AEEF"/>
                    </a:solidFill>
                  </a:tcPr>
                </a:tc>
                <a:extLst>
                  <a:ext uri="{0D108BD9-81ED-4DB2-BD59-A6C34878D82A}">
                    <a16:rowId xmlns:a16="http://schemas.microsoft.com/office/drawing/2014/main" val="1988651246"/>
                  </a:ext>
                </a:extLst>
              </a:tr>
              <a:tr h="372709">
                <a:tc>
                  <a:txBody>
                    <a:bodyPr/>
                    <a:lstStyle/>
                    <a:p>
                      <a:r>
                        <a:rPr lang="en-US" sz="1400" b="0" cap="none" spc="0" dirty="0">
                          <a:solidFill>
                            <a:schemeClr val="tx1"/>
                          </a:solidFill>
                        </a:rPr>
                        <a:t>0</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tc>
                  <a:txBody>
                    <a:bodyPr/>
                    <a:lstStyle/>
                    <a:p>
                      <a:r>
                        <a:rPr lang="en-US" sz="1200" b="1" cap="none" spc="0" dirty="0">
                          <a:solidFill>
                            <a:schemeClr val="tx1"/>
                          </a:solidFill>
                          <a:latin typeface="Times New Roman" panose="02020603050405020304" pitchFamily="18" charset="0"/>
                          <a:cs typeface="Times New Roman" panose="02020603050405020304" pitchFamily="18" charset="0"/>
                        </a:rPr>
                        <a:t>Introductory lecture</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285111622"/>
                  </a:ext>
                </a:extLst>
              </a:tr>
              <a:tr h="372709">
                <a:tc>
                  <a:txBody>
                    <a:bodyPr/>
                    <a:lstStyle/>
                    <a:p>
                      <a:r>
                        <a:rPr lang="en-US" sz="1400" b="0" cap="none" spc="0" dirty="0">
                          <a:solidFill>
                            <a:schemeClr val="tx1"/>
                          </a:solidFill>
                        </a:rPr>
                        <a:t>1</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Introduction to Entrepreneurial Strategies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526076135"/>
                  </a:ext>
                </a:extLst>
              </a:tr>
              <a:tr h="372709">
                <a:tc>
                  <a:txBody>
                    <a:bodyPr/>
                    <a:lstStyle/>
                    <a:p>
                      <a:r>
                        <a:rPr lang="en-US" sz="1400" b="0" cap="none" spc="0" dirty="0">
                          <a:solidFill>
                            <a:schemeClr val="tx1"/>
                          </a:solidFill>
                        </a:rPr>
                        <a:t>2</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Identifying Market Opportunities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424872535"/>
                  </a:ext>
                </a:extLst>
              </a:tr>
              <a:tr h="372709">
                <a:tc>
                  <a:txBody>
                    <a:bodyPr/>
                    <a:lstStyle/>
                    <a:p>
                      <a:r>
                        <a:rPr lang="en-US" sz="1400" b="0" cap="none" spc="0">
                          <a:solidFill>
                            <a:schemeClr val="tx1"/>
                          </a:solidFill>
                        </a:rPr>
                        <a:t>3</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Lean Startup Methodologies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192330621"/>
                  </a:ext>
                </a:extLst>
              </a:tr>
              <a:tr h="3727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cap="none" spc="0">
                          <a:solidFill>
                            <a:schemeClr val="tx1"/>
                          </a:solidFill>
                        </a:rPr>
                        <a:t>4</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Business Model Design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616613047"/>
                  </a:ext>
                </a:extLst>
              </a:tr>
              <a:tr h="3727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cap="none" spc="0">
                          <a:solidFill>
                            <a:schemeClr val="tx1"/>
                          </a:solidFill>
                        </a:rPr>
                        <a:t>5</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Market Entry Strategies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50662196"/>
                  </a:ext>
                </a:extLst>
              </a:tr>
              <a:tr h="3727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cap="none" spc="0">
                          <a:solidFill>
                            <a:schemeClr val="tx1"/>
                          </a:solidFill>
                        </a:rPr>
                        <a:t>6</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Strategic Pivoting and  Competitive Positioning</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115988403"/>
                  </a:ext>
                </a:extLst>
              </a:tr>
              <a:tr h="434876">
                <a:tc>
                  <a:txBody>
                    <a:bodyPr/>
                    <a:lstStyle/>
                    <a:p>
                      <a:r>
                        <a:rPr lang="en-US" sz="1400" b="0" cap="none" spc="0">
                          <a:solidFill>
                            <a:schemeClr val="tx1"/>
                          </a:solidFill>
                        </a:rPr>
                        <a:t>7</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Strategic Plan Outline</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1634770"/>
                  </a:ext>
                </a:extLst>
              </a:tr>
              <a:tr h="372709">
                <a:tc>
                  <a:txBody>
                    <a:bodyPr/>
                    <a:lstStyle/>
                    <a:p>
                      <a:r>
                        <a:rPr lang="en-US" sz="1400" b="0" cap="none" spc="0">
                          <a:solidFill>
                            <a:schemeClr val="tx1"/>
                          </a:solidFill>
                        </a:rPr>
                        <a:t>8</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Risk Management in Entrepreneurship  </a:t>
                      </a:r>
                      <a:endParaRPr lang="en-US" sz="120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565102821"/>
                  </a:ext>
                </a:extLst>
              </a:tr>
              <a:tr h="434876">
                <a:tc>
                  <a:txBody>
                    <a:bodyPr/>
                    <a:lstStyle/>
                    <a:p>
                      <a:r>
                        <a:rPr lang="en-US" sz="1400" b="0" cap="none" spc="0">
                          <a:solidFill>
                            <a:schemeClr val="tx1"/>
                          </a:solidFill>
                        </a:rPr>
                        <a:t>9</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Managing New Ventures</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8474428"/>
                  </a:ext>
                </a:extLst>
              </a:tr>
              <a:tr h="372709">
                <a:tc>
                  <a:txBody>
                    <a:bodyPr/>
                    <a:lstStyle/>
                    <a:p>
                      <a:r>
                        <a:rPr lang="en-US" sz="1400" b="0" cap="none" spc="0">
                          <a:solidFill>
                            <a:schemeClr val="tx1"/>
                          </a:solidFill>
                        </a:rPr>
                        <a:t>10</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Strategies for Growth and Scaling Using AI</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091514877"/>
                  </a:ext>
                </a:extLst>
              </a:tr>
              <a:tr h="455806">
                <a:tc>
                  <a:txBody>
                    <a:bodyPr/>
                    <a:lstStyle/>
                    <a:p>
                      <a:r>
                        <a:rPr lang="en-US" sz="1400" b="0" cap="none" spc="0">
                          <a:solidFill>
                            <a:schemeClr val="tx1"/>
                          </a:solidFill>
                        </a:rPr>
                        <a:t>11</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US" sz="1400" b="0" cap="none" spc="0" dirty="0">
                          <a:solidFill>
                            <a:schemeClr val="tx1"/>
                          </a:solidFill>
                          <a:latin typeface="Times New Roman" panose="02020603050405020304" pitchFamily="18" charset="0"/>
                          <a:cs typeface="Times New Roman" panose="02020603050405020304" pitchFamily="18" charset="0"/>
                        </a:rPr>
                        <a:t>Revision</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963894740"/>
                  </a:ext>
                </a:extLst>
              </a:tr>
              <a:tr h="455806">
                <a:tc>
                  <a:txBody>
                    <a:bodyPr/>
                    <a:lstStyle/>
                    <a:p>
                      <a:r>
                        <a:rPr lang="en-US" sz="1400" b="0" cap="none" spc="0" dirty="0">
                          <a:solidFill>
                            <a:schemeClr val="tx1"/>
                          </a:solidFill>
                        </a:rPr>
                        <a:t>12</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cap="none" spc="0" dirty="0">
                          <a:solidFill>
                            <a:schemeClr val="tx1"/>
                          </a:solidFill>
                          <a:latin typeface="Times New Roman" panose="02020603050405020304" pitchFamily="18" charset="0"/>
                          <a:cs typeface="Times New Roman" panose="02020603050405020304" pitchFamily="18" charset="0"/>
                        </a:rPr>
                        <a:t>Final</a:t>
                      </a:r>
                      <a:r>
                        <a:rPr lang="en-US" sz="1400" b="0" cap="none" spc="0" baseline="0" dirty="0">
                          <a:solidFill>
                            <a:schemeClr val="tx1"/>
                          </a:solidFill>
                          <a:latin typeface="Times New Roman" panose="02020603050405020304" pitchFamily="18" charset="0"/>
                          <a:cs typeface="Times New Roman" panose="02020603050405020304" pitchFamily="18" charset="0"/>
                        </a:rPr>
                        <a:t> Exam</a:t>
                      </a:r>
                      <a:endParaRPr lang="en-US" sz="1400" b="0" cap="none" spc="0" dirty="0">
                        <a:solidFill>
                          <a:schemeClr val="tx1"/>
                        </a:solidFill>
                        <a:latin typeface="Times New Roman" panose="02020603050405020304" pitchFamily="18" charset="0"/>
                        <a:cs typeface="Times New Roman" panose="02020603050405020304" pitchFamily="18" charset="0"/>
                      </a:endParaRP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1490686"/>
                  </a:ext>
                </a:extLst>
              </a:tr>
            </a:tbl>
          </a:graphicData>
        </a:graphic>
      </p:graphicFrame>
      <p:sp>
        <p:nvSpPr>
          <p:cNvPr id="5" name="Arrow: Left 4">
            <a:extLst>
              <a:ext uri="{FF2B5EF4-FFF2-40B4-BE49-F238E27FC236}">
                <a16:creationId xmlns:a16="http://schemas.microsoft.com/office/drawing/2014/main" id="{6A9CCA2A-95AB-7AB5-6563-2F5D90D82AF6}"/>
              </a:ext>
            </a:extLst>
          </p:cNvPr>
          <p:cNvSpPr/>
          <p:nvPr/>
        </p:nvSpPr>
        <p:spPr>
          <a:xfrm>
            <a:off x="7466570" y="1078993"/>
            <a:ext cx="1453896" cy="257267"/>
          </a:xfrm>
          <a:prstGeom prst="lef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3AC07C0-7F3B-AC99-9C91-41616579F6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5253" y="259917"/>
            <a:ext cx="2305141" cy="1076343"/>
          </a:xfrm>
          <a:prstGeom prst="rect">
            <a:avLst/>
          </a:prstGeom>
        </p:spPr>
      </p:pic>
    </p:spTree>
    <p:extLst>
      <p:ext uri="{BB962C8B-B14F-4D97-AF65-F5344CB8AC3E}">
        <p14:creationId xmlns:p14="http://schemas.microsoft.com/office/powerpoint/2010/main" val="384406729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6" y="384048"/>
            <a:ext cx="3016244" cy="1708728"/>
          </a:xfrm>
        </p:spPr>
        <p:txBody>
          <a:bodyPr>
            <a:normAutofit/>
          </a:bodyPr>
          <a:lstStyle/>
          <a:p>
            <a:r>
              <a:rPr lang="en-US" b="1" dirty="0">
                <a:solidFill>
                  <a:srgbClr val="FF0000"/>
                </a:solidFill>
              </a:rPr>
              <a:t>Assessment</a:t>
            </a:r>
          </a:p>
        </p:txBody>
      </p:sp>
      <p:graphicFrame>
        <p:nvGraphicFramePr>
          <p:cNvPr id="4" name="Content Placeholder 3"/>
          <p:cNvGraphicFramePr>
            <a:graphicFrameLocks noGrp="1"/>
          </p:cNvGraphicFramePr>
          <p:nvPr>
            <p:ph idx="1"/>
          </p:nvPr>
        </p:nvGraphicFramePr>
        <p:xfrm>
          <a:off x="85880" y="1570181"/>
          <a:ext cx="6979938" cy="2972998"/>
        </p:xfrm>
        <a:graphic>
          <a:graphicData uri="http://schemas.openxmlformats.org/drawingml/2006/table">
            <a:tbl>
              <a:tblPr firstRow="1" bandRow="1">
                <a:tableStyleId>{91EBBBCC-DAD2-459C-BE2E-F6DE35CF9A28}</a:tableStyleId>
              </a:tblPr>
              <a:tblGrid>
                <a:gridCol w="4916056">
                  <a:extLst>
                    <a:ext uri="{9D8B030D-6E8A-4147-A177-3AD203B41FA5}">
                      <a16:colId xmlns:a16="http://schemas.microsoft.com/office/drawing/2014/main" val="2018320276"/>
                    </a:ext>
                  </a:extLst>
                </a:gridCol>
                <a:gridCol w="2063882">
                  <a:extLst>
                    <a:ext uri="{9D8B030D-6E8A-4147-A177-3AD203B41FA5}">
                      <a16:colId xmlns:a16="http://schemas.microsoft.com/office/drawing/2014/main" val="55280745"/>
                    </a:ext>
                  </a:extLst>
                </a:gridCol>
              </a:tblGrid>
              <a:tr h="1164503">
                <a:tc>
                  <a:txBody>
                    <a:bodyPr/>
                    <a:lstStyle/>
                    <a:p>
                      <a:r>
                        <a:rPr lang="en-US" sz="4700" b="1" dirty="0"/>
                        <a:t>items</a:t>
                      </a:r>
                    </a:p>
                  </a:txBody>
                  <a:tcPr marL="118849" marR="118849" marT="59425" marB="59425"/>
                </a:tc>
                <a:tc>
                  <a:txBody>
                    <a:bodyPr/>
                    <a:lstStyle/>
                    <a:p>
                      <a:pPr algn="ctr"/>
                      <a:r>
                        <a:rPr lang="en-US" sz="4700" b="1" dirty="0"/>
                        <a:t>Marks</a:t>
                      </a:r>
                    </a:p>
                  </a:txBody>
                  <a:tcPr marL="118849" marR="118849" marT="59425" marB="59425"/>
                </a:tc>
                <a:extLst>
                  <a:ext uri="{0D108BD9-81ED-4DB2-BD59-A6C34878D82A}">
                    <a16:rowId xmlns:a16="http://schemas.microsoft.com/office/drawing/2014/main" val="3653949785"/>
                  </a:ext>
                </a:extLst>
              </a:tr>
              <a:tr h="958722">
                <a:tc>
                  <a:txBody>
                    <a:bodyPr/>
                    <a:lstStyle/>
                    <a:p>
                      <a:r>
                        <a:rPr lang="en-US" sz="3100" b="1" dirty="0"/>
                        <a:t>10 x Quizzes (quiz = 8 marks)</a:t>
                      </a:r>
                    </a:p>
                  </a:txBody>
                  <a:tcPr marL="118849" marR="118849" marT="59425" marB="59425"/>
                </a:tc>
                <a:tc>
                  <a:txBody>
                    <a:bodyPr/>
                    <a:lstStyle/>
                    <a:p>
                      <a:pPr algn="ctr"/>
                      <a:r>
                        <a:rPr lang="en-US" sz="3100" b="1" dirty="0"/>
                        <a:t>80</a:t>
                      </a:r>
                    </a:p>
                  </a:txBody>
                  <a:tcPr marL="118849" marR="118849" marT="59425" marB="59425"/>
                </a:tc>
                <a:extLst>
                  <a:ext uri="{0D108BD9-81ED-4DB2-BD59-A6C34878D82A}">
                    <a16:rowId xmlns:a16="http://schemas.microsoft.com/office/drawing/2014/main" val="2895830432"/>
                  </a:ext>
                </a:extLst>
              </a:tr>
              <a:tr h="849773">
                <a:tc>
                  <a:txBody>
                    <a:bodyPr/>
                    <a:lstStyle/>
                    <a:p>
                      <a:r>
                        <a:rPr lang="en-US" sz="3100" b="1" dirty="0"/>
                        <a:t>Final Exam</a:t>
                      </a:r>
                    </a:p>
                  </a:txBody>
                  <a:tcPr marL="118849" marR="118849" marT="59425" marB="59425"/>
                </a:tc>
                <a:tc>
                  <a:txBody>
                    <a:bodyPr/>
                    <a:lstStyle/>
                    <a:p>
                      <a:pPr algn="ctr"/>
                      <a:r>
                        <a:rPr lang="en-US" sz="3100" b="1" dirty="0"/>
                        <a:t>20</a:t>
                      </a:r>
                    </a:p>
                  </a:txBody>
                  <a:tcPr marL="118849" marR="118849" marT="59425" marB="59425"/>
                </a:tc>
                <a:extLst>
                  <a:ext uri="{0D108BD9-81ED-4DB2-BD59-A6C34878D82A}">
                    <a16:rowId xmlns:a16="http://schemas.microsoft.com/office/drawing/2014/main" val="3742217980"/>
                  </a:ext>
                </a:extLst>
              </a:tr>
            </a:tbl>
          </a:graphicData>
        </a:graphic>
      </p:graphicFrame>
      <p:pic>
        <p:nvPicPr>
          <p:cNvPr id="5" name="Picture 4" descr="A screenshot of a phone&#10;&#10;Description automatically generated">
            <a:extLst>
              <a:ext uri="{FF2B5EF4-FFF2-40B4-BE49-F238E27FC236}">
                <a16:creationId xmlns:a16="http://schemas.microsoft.com/office/drawing/2014/main" id="{1B535D5C-63AD-26F2-D90C-FA9B2E2AD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4871" y="0"/>
            <a:ext cx="956931" cy="6858000"/>
          </a:xfrm>
          <a:prstGeom prst="rect">
            <a:avLst/>
          </a:prstGeom>
        </p:spPr>
      </p:pic>
      <p:pic>
        <p:nvPicPr>
          <p:cNvPr id="9" name="Picture 8" descr="A screenshot of a cell phone&#10;&#10;Description automatically generated">
            <a:extLst>
              <a:ext uri="{FF2B5EF4-FFF2-40B4-BE49-F238E27FC236}">
                <a16:creationId xmlns:a16="http://schemas.microsoft.com/office/drawing/2014/main" id="{41208D85-BF70-2C61-BEBA-05491CAE1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3611" y="0"/>
            <a:ext cx="1345053" cy="6858000"/>
          </a:xfrm>
          <a:prstGeom prst="rect">
            <a:avLst/>
          </a:prstGeom>
        </p:spPr>
      </p:pic>
      <p:pic>
        <p:nvPicPr>
          <p:cNvPr id="11" name="Picture 10">
            <a:extLst>
              <a:ext uri="{FF2B5EF4-FFF2-40B4-BE49-F238E27FC236}">
                <a16:creationId xmlns:a16="http://schemas.microsoft.com/office/drawing/2014/main" id="{94DBBE9F-1165-4EE3-CD76-36AB4C3569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10473" y="0"/>
            <a:ext cx="795647" cy="6858000"/>
          </a:xfrm>
          <a:prstGeom prst="rect">
            <a:avLst/>
          </a:prstGeom>
        </p:spPr>
      </p:pic>
      <p:pic>
        <p:nvPicPr>
          <p:cNvPr id="3" name="Graphic 21">
            <a:extLst>
              <a:ext uri="{FF2B5EF4-FFF2-40B4-BE49-F238E27FC236}">
                <a16:creationId xmlns:a16="http://schemas.microsoft.com/office/drawing/2014/main" id="{B9344D9E-38AF-13B8-62D8-4699F25E7D2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004" y="0"/>
            <a:ext cx="2305141" cy="1076343"/>
          </a:xfrm>
          <a:prstGeom prst="rect">
            <a:avLst/>
          </a:prstGeom>
        </p:spPr>
      </p:pic>
    </p:spTree>
    <p:extLst>
      <p:ext uri="{BB962C8B-B14F-4D97-AF65-F5344CB8AC3E}">
        <p14:creationId xmlns:p14="http://schemas.microsoft.com/office/powerpoint/2010/main" val="44083911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E2841"/>
        </a:solidFill>
        <a:effectLst/>
      </p:bgPr>
    </p:bg>
    <p:spTree>
      <p:nvGrpSpPr>
        <p:cNvPr id="1" name=""/>
        <p:cNvGrpSpPr/>
        <p:nvPr/>
      </p:nvGrpSpPr>
      <p:grpSpPr>
        <a:xfrm>
          <a:off x="0" y="0"/>
          <a:ext cx="0" cy="0"/>
          <a:chOff x="0" y="0"/>
          <a:chExt cx="0" cy="0"/>
        </a:xfrm>
      </p:grpSpPr>
      <p:pic>
        <p:nvPicPr>
          <p:cNvPr id="2" name="Image 0" descr="/tmp/claude-0/-home-claude/6c133bfe-1e6b-5a67-8440-00557effd182/scratchpad/logo_white.png"/>
          <p:cNvPicPr>
            <a:picLocks noChangeAspect="1"/>
          </p:cNvPicPr>
          <p:nvPr/>
        </p:nvPicPr>
        <p:blipFill>
          <a:blip r:embed="rId3"/>
          <a:stretch>
            <a:fillRect/>
          </a:stretch>
        </p:blipFill>
        <p:spPr>
          <a:xfrm>
            <a:off x="420624" y="256032"/>
            <a:ext cx="1371600" cy="641909"/>
          </a:xfrm>
          <a:prstGeom prst="rect">
            <a:avLst/>
          </a:prstGeom>
        </p:spPr>
      </p:pic>
      <p:sp>
        <p:nvSpPr>
          <p:cNvPr id="3" name="Text 0"/>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hape 1"/>
          <p:cNvSpPr/>
          <p:nvPr/>
        </p:nvSpPr>
        <p:spPr>
          <a:xfrm>
            <a:off x="8229600" y="1051560"/>
            <a:ext cx="4206240" cy="4754880"/>
          </a:xfrm>
          <a:prstGeom prst="roundRect">
            <a:avLst>
              <a:gd name="adj" fmla="val 6522"/>
            </a:avLst>
          </a:prstGeom>
          <a:solidFill>
            <a:srgbClr val="00B0F0">
              <a:alpha val="20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hape 2"/>
          <p:cNvSpPr/>
          <p:nvPr/>
        </p:nvSpPr>
        <p:spPr>
          <a:xfrm>
            <a:off x="7818120" y="1417320"/>
            <a:ext cx="4206240" cy="4114800"/>
          </a:xfrm>
          <a:prstGeom prst="roundRect">
            <a:avLst>
              <a:gd name="adj" fmla="val 6667"/>
            </a:avLst>
          </a:prstGeom>
          <a:solidFill>
            <a:srgbClr val="00B0F0">
              <a:alpha val="12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hape 3"/>
          <p:cNvSpPr/>
          <p:nvPr/>
        </p:nvSpPr>
        <p:spPr>
          <a:xfrm>
            <a:off x="8915400" y="2331720"/>
            <a:ext cx="2011680" cy="201168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Image 1" descr="/tmp/claude-0/-home-claude/6c133bfe-1e6b-5a67-8440-00557effd182/scratchpad/icons/rocket.png"/>
          <p:cNvPicPr>
            <a:picLocks noChangeAspect="1"/>
          </p:cNvPicPr>
          <p:nvPr/>
        </p:nvPicPr>
        <p:blipFill>
          <a:blip r:embed="rId4"/>
          <a:stretch>
            <a:fillRect/>
          </a:stretch>
        </p:blipFill>
        <p:spPr>
          <a:xfrm>
            <a:off x="9518904" y="2935224"/>
            <a:ext cx="804672" cy="804672"/>
          </a:xfrm>
          <a:prstGeom prst="rect">
            <a:avLst/>
          </a:prstGeom>
        </p:spPr>
      </p:pic>
      <p:sp>
        <p:nvSpPr>
          <p:cNvPr id="9" name="Text 4"/>
          <p:cNvSpPr txBox="1"/>
          <p:nvPr/>
        </p:nvSpPr>
        <p:spPr>
          <a:xfrm>
            <a:off x="1005840" y="1783080"/>
            <a:ext cx="667512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300" normalizeH="0" baseline="0" noProof="0" dirty="0">
                <a:ln>
                  <a:noFill/>
                </a:ln>
                <a:solidFill>
                  <a:srgbClr val="00B0F0"/>
                </a:solidFill>
                <a:effectLst/>
                <a:uLnTx/>
                <a:uFillTx/>
                <a:latin typeface="Calibri" pitchFamily="34" charset="0"/>
                <a:ea typeface="Calibri" pitchFamily="34" charset="-122"/>
                <a:cs typeface="Calibri" pitchFamily="34" charset="-120"/>
              </a:rPr>
              <a:t>A STUDENT’S TUTORIAL · EXTENDED EDITION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5"/>
          <p:cNvSpPr txBox="1"/>
          <p:nvPr/>
        </p:nvSpPr>
        <p:spPr>
          <a:xfrm>
            <a:off x="960120" y="2148840"/>
            <a:ext cx="6949440" cy="10058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8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Entrepreneurship</a:t>
            </a:r>
            <a:endParaRPr kumimoji="0" lang="en-US" sz="5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6"/>
          <p:cNvSpPr txBox="1"/>
          <p:nvPr/>
        </p:nvSpPr>
        <p:spPr>
          <a:xfrm>
            <a:off x="1005840" y="3246120"/>
            <a:ext cx="6766560" cy="5486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A guided tour — with four topics up close</a:t>
            </a:r>
            <a:endPar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1005840" y="3886200"/>
            <a:ext cx="6492240" cy="914400"/>
          </a:xfrm>
          <a:prstGeom prst="rect">
            <a:avLst/>
          </a:prstGeom>
          <a:noFill/>
          <a:ln/>
        </p:spPr>
        <p:txBody>
          <a:bodyPr wrap="square" lIns="0" tIns="0" rIns="0" bIns="0" rtlCol="0" anchor="ctr"/>
          <a:lstStyle/>
          <a:p>
            <a:pPr marL="0" marR="0" lvl="0" indent="0" algn="just" defTabSz="914400" rtl="0" eaLnBrk="1" fontAlgn="auto" latinLnBrk="0" hangingPunct="1">
              <a:lnSpc>
                <a:spcPct val="110000"/>
              </a:lnSpc>
              <a:spcBef>
                <a:spcPts val="0"/>
              </a:spcBef>
              <a:spcAft>
                <a:spcPts val="0"/>
              </a:spcAft>
              <a:buClrTx/>
              <a:buSzTx/>
              <a:buFontTx/>
              <a:buNone/>
              <a:tabLst/>
              <a:defRPr/>
            </a:pPr>
            <a:r>
              <a:rPr kumimoji="0" lang="en-US" sz="1350" b="0" i="1" u="none" strike="noStrike" kern="1200" cap="none" spc="0" normalizeH="0" baseline="0" noProof="0" dirty="0">
                <a:ln>
                  <a:noFill/>
                </a:ln>
                <a:solidFill>
                  <a:srgbClr val="AEC4D4"/>
                </a:solidFill>
                <a:effectLst/>
                <a:uLnTx/>
                <a:uFillTx/>
                <a:latin typeface="Calibri" pitchFamily="34" charset="0"/>
                <a:ea typeface="Calibri" pitchFamily="34" charset="-122"/>
                <a:cs typeface="Calibri" pitchFamily="34" charset="-120"/>
              </a:rPr>
              <a:t>Why we study it, the types of entrepreneurs, the careers it opens, and the leaders shaping Egypt, Saudi Arabia and the Gulf — with an Arabic translation in every slide’s notes.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005840" y="5120640"/>
            <a:ext cx="2103120" cy="310896"/>
          </a:xfrm>
          <a:prstGeom prst="roundRect">
            <a:avLst>
              <a:gd name="adj" fmla="val 50000"/>
            </a:avLst>
          </a:prstGeom>
          <a:solidFill>
            <a:srgbClr val="00B0F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Text 9"/>
          <p:cNvSpPr txBox="1"/>
          <p:nvPr/>
        </p:nvSpPr>
        <p:spPr>
          <a:xfrm>
            <a:off x="1024128" y="5120640"/>
            <a:ext cx="206654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0"/>
          <p:cNvSpPr/>
          <p:nvPr/>
        </p:nvSpPr>
        <p:spPr>
          <a:xfrm>
            <a:off x="3246120" y="5120640"/>
            <a:ext cx="2377440" cy="310896"/>
          </a:xfrm>
          <a:prstGeom prst="roundRect">
            <a:avLst>
              <a:gd name="adj" fmla="val 50000"/>
            </a:avLst>
          </a:prstGeom>
          <a:solidFill>
            <a:srgbClr val="FFFF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3264408" y="5120640"/>
            <a:ext cx="234086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4" name="Slide 2 me">
            <a:hlinkClick r:id="" action="ppaction://media"/>
            <a:extLst>
              <a:ext uri="{FF2B5EF4-FFF2-40B4-BE49-F238E27FC236}">
                <a16:creationId xmlns:a16="http://schemas.microsoft.com/office/drawing/2014/main" id="{1294F08D-01B0-1240-73DE-9CE9E63E4E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6"/>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map.png"/>
          <p:cNvPicPr>
            <a:picLocks noChangeAspect="1"/>
          </p:cNvPicPr>
          <p:nvPr/>
        </p:nvPicPr>
        <p:blipFill>
          <a:blip r:embed="rId7"/>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AT A GLANCE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The eight topics — four in focus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lightbulb.png"/>
          <p:cNvPicPr>
            <a:picLocks noChangeAspect="1"/>
          </p:cNvPicPr>
          <p:nvPr/>
        </p:nvPicPr>
        <p:blipFill>
          <a:blip r:embed="rId8"/>
          <a:stretch>
            <a:fillRect/>
          </a:stretch>
        </p:blipFill>
        <p:spPr>
          <a:xfrm>
            <a:off x="1833921" y="2666025"/>
            <a:ext cx="245791" cy="245791"/>
          </a:xfrm>
          <a:prstGeom prst="rect">
            <a:avLst/>
          </a:prstGeom>
        </p:spPr>
      </p:pic>
      <p:sp>
        <p:nvSpPr>
          <p:cNvPr id="16" name="Text 10"/>
          <p:cNvSpPr txBox="1"/>
          <p:nvPr/>
        </p:nvSpPr>
        <p:spPr>
          <a:xfrm>
            <a:off x="235915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1 · Why study it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The value of studying entrepreneurship</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81304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032504" y="2532888"/>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hartline.png"/>
          <p:cNvPicPr>
            <a:picLocks noChangeAspect="1"/>
          </p:cNvPicPr>
          <p:nvPr/>
        </p:nvPicPr>
        <p:blipFill>
          <a:blip r:embed="rId9"/>
          <a:stretch>
            <a:fillRect/>
          </a:stretch>
        </p:blipFill>
        <p:spPr>
          <a:xfrm>
            <a:off x="4165641" y="2666025"/>
            <a:ext cx="245791" cy="245791"/>
          </a:xfrm>
          <a:prstGeom prst="rect">
            <a:avLst/>
          </a:prstGeom>
        </p:spPr>
      </p:pic>
      <p:sp>
        <p:nvSpPr>
          <p:cNvPr id="21" name="Text 14"/>
          <p:cNvSpPr txBox="1"/>
          <p:nvPr/>
        </p:nvSpPr>
        <p:spPr>
          <a:xfrm>
            <a:off x="469087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2 · Economic engine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03250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How ventures drive development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614476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6364224" y="2532888"/>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globe.png"/>
          <p:cNvPicPr>
            <a:picLocks noChangeAspect="1"/>
          </p:cNvPicPr>
          <p:nvPr/>
        </p:nvPicPr>
        <p:blipFill>
          <a:blip r:embed="rId10"/>
          <a:stretch>
            <a:fillRect/>
          </a:stretch>
        </p:blipFill>
        <p:spPr>
          <a:xfrm>
            <a:off x="6497361" y="2666025"/>
            <a:ext cx="245791" cy="245791"/>
          </a:xfrm>
          <a:prstGeom prst="rect">
            <a:avLst/>
          </a:prstGeom>
        </p:spPr>
      </p:pic>
      <p:sp>
        <p:nvSpPr>
          <p:cNvPr id="26" name="Text 18"/>
          <p:cNvSpPr txBox="1"/>
          <p:nvPr/>
        </p:nvSpPr>
        <p:spPr>
          <a:xfrm>
            <a:off x="702259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3 · MENA context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636422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Opportunities &amp; constraints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8476488" y="2331720"/>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8695944" y="2532888"/>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compass.png"/>
          <p:cNvPicPr>
            <a:picLocks noChangeAspect="1"/>
          </p:cNvPicPr>
          <p:nvPr/>
        </p:nvPicPr>
        <p:blipFill>
          <a:blip r:embed="rId11"/>
          <a:stretch>
            <a:fillRect/>
          </a:stretch>
        </p:blipFill>
        <p:spPr>
          <a:xfrm>
            <a:off x="8829081" y="2666025"/>
            <a:ext cx="245791" cy="245791"/>
          </a:xfrm>
          <a:prstGeom prst="rect">
            <a:avLst/>
          </a:prstGeom>
        </p:spPr>
      </p:pic>
      <p:sp>
        <p:nvSpPr>
          <p:cNvPr id="31" name="Text 22"/>
          <p:cNvSpPr txBox="1"/>
          <p:nvPr/>
        </p:nvSpPr>
        <p:spPr>
          <a:xfrm>
            <a:off x="935431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4 · Traits &amp; skills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8695944" y="3136392"/>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Characteristics that can be built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148132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1700784" y="406908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sitemap.png"/>
          <p:cNvPicPr>
            <a:picLocks noChangeAspect="1"/>
          </p:cNvPicPr>
          <p:nvPr/>
        </p:nvPicPr>
        <p:blipFill>
          <a:blip r:embed="rId12"/>
          <a:stretch>
            <a:fillRect/>
          </a:stretch>
        </p:blipFill>
        <p:spPr>
          <a:xfrm>
            <a:off x="1833921" y="4202217"/>
            <a:ext cx="245791" cy="245791"/>
          </a:xfrm>
          <a:prstGeom prst="rect">
            <a:avLst/>
          </a:prstGeom>
        </p:spPr>
      </p:pic>
      <p:sp>
        <p:nvSpPr>
          <p:cNvPr id="36" name="Text 26"/>
          <p:cNvSpPr txBox="1"/>
          <p:nvPr/>
        </p:nvSpPr>
        <p:spPr>
          <a:xfrm>
            <a:off x="235915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5 · Types of founders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170078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Twelve kinds of entrepreneur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8"/>
          <p:cNvSpPr/>
          <p:nvPr/>
        </p:nvSpPr>
        <p:spPr>
          <a:xfrm>
            <a:off x="381304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9"/>
          <p:cNvSpPr/>
          <p:nvPr/>
        </p:nvSpPr>
        <p:spPr>
          <a:xfrm>
            <a:off x="4032504" y="4069080"/>
            <a:ext cx="512064" cy="512064"/>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7" descr="/tmp/claude-0/-home-claude/6c133bfe-1e6b-5a67-8440-00557effd182/scratchpad/icons/star.png"/>
          <p:cNvPicPr>
            <a:picLocks noChangeAspect="1"/>
          </p:cNvPicPr>
          <p:nvPr/>
        </p:nvPicPr>
        <p:blipFill>
          <a:blip r:embed="rId13"/>
          <a:stretch>
            <a:fillRect/>
          </a:stretch>
        </p:blipFill>
        <p:spPr>
          <a:xfrm>
            <a:off x="4165641" y="4202217"/>
            <a:ext cx="245791" cy="245791"/>
          </a:xfrm>
          <a:prstGeom prst="rect">
            <a:avLst/>
          </a:prstGeom>
        </p:spPr>
      </p:pic>
      <p:sp>
        <p:nvSpPr>
          <p:cNvPr id="41" name="Text 30"/>
          <p:cNvSpPr txBox="1"/>
          <p:nvPr/>
        </p:nvSpPr>
        <p:spPr>
          <a:xfrm>
            <a:off x="469087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6 · Personal qualities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1"/>
          <p:cNvSpPr txBox="1"/>
          <p:nvPr/>
        </p:nvSpPr>
        <p:spPr>
          <a:xfrm>
            <a:off x="403250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Twenty developable traits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2"/>
          <p:cNvSpPr/>
          <p:nvPr/>
        </p:nvSpPr>
        <p:spPr>
          <a:xfrm>
            <a:off x="614476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3"/>
          <p:cNvSpPr/>
          <p:nvPr/>
        </p:nvSpPr>
        <p:spPr>
          <a:xfrm>
            <a:off x="6364224" y="406908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8" descr="/tmp/claude-0/-home-claude/6c133bfe-1e6b-5a67-8440-00557effd182/scratchpad/icons/briefcase.png"/>
          <p:cNvPicPr>
            <a:picLocks noChangeAspect="1"/>
          </p:cNvPicPr>
          <p:nvPr/>
        </p:nvPicPr>
        <p:blipFill>
          <a:blip r:embed="rId14"/>
          <a:stretch>
            <a:fillRect/>
          </a:stretch>
        </p:blipFill>
        <p:spPr>
          <a:xfrm>
            <a:off x="6497361" y="4202217"/>
            <a:ext cx="245791" cy="245791"/>
          </a:xfrm>
          <a:prstGeom prst="rect">
            <a:avLst/>
          </a:prstGeom>
        </p:spPr>
      </p:pic>
      <p:sp>
        <p:nvSpPr>
          <p:cNvPr id="46" name="Text 34"/>
          <p:cNvSpPr txBox="1"/>
          <p:nvPr/>
        </p:nvSpPr>
        <p:spPr>
          <a:xfrm>
            <a:off x="702259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7 · Careers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5"/>
          <p:cNvSpPr txBox="1"/>
          <p:nvPr/>
        </p:nvSpPr>
        <p:spPr>
          <a:xfrm>
            <a:off x="636422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Twenty paths after study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Shape 36"/>
          <p:cNvSpPr/>
          <p:nvPr/>
        </p:nvSpPr>
        <p:spPr>
          <a:xfrm>
            <a:off x="8476488" y="3867912"/>
            <a:ext cx="2167128" cy="1371600"/>
          </a:xfrm>
          <a:prstGeom prst="roundRect">
            <a:avLst>
              <a:gd name="adj" fmla="val 666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Shape 37"/>
          <p:cNvSpPr/>
          <p:nvPr/>
        </p:nvSpPr>
        <p:spPr>
          <a:xfrm>
            <a:off x="8695944" y="406908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0" name="Image 9" descr="/tmp/claude-0/-home-claude/6c133bfe-1e6b-5a67-8440-00557effd182/scratchpad/icons/trophy.png"/>
          <p:cNvPicPr>
            <a:picLocks noChangeAspect="1"/>
          </p:cNvPicPr>
          <p:nvPr/>
        </p:nvPicPr>
        <p:blipFill>
          <a:blip r:embed="rId15"/>
          <a:stretch>
            <a:fillRect/>
          </a:stretch>
        </p:blipFill>
        <p:spPr>
          <a:xfrm>
            <a:off x="8829081" y="4202217"/>
            <a:ext cx="245791" cy="245791"/>
          </a:xfrm>
          <a:prstGeom prst="rect">
            <a:avLst/>
          </a:prstGeom>
        </p:spPr>
      </p:pic>
      <p:sp>
        <p:nvSpPr>
          <p:cNvPr id="51" name="Text 38"/>
          <p:cNvSpPr txBox="1"/>
          <p:nvPr/>
        </p:nvSpPr>
        <p:spPr>
          <a:xfrm>
            <a:off x="9354312" y="4050792"/>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8 · Role models ★</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39"/>
          <p:cNvSpPr txBox="1"/>
          <p:nvPr/>
        </p:nvSpPr>
        <p:spPr>
          <a:xfrm>
            <a:off x="8695944" y="4672584"/>
            <a:ext cx="1728216" cy="40233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Egypt, Saudi Arabia &amp; the Gulf</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Text 40"/>
          <p:cNvSpPr txBox="1"/>
          <p:nvPr/>
        </p:nvSpPr>
        <p:spPr>
          <a:xfrm>
            <a:off x="1481328" y="5358384"/>
            <a:ext cx="5486400" cy="2286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1"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 = covered in greater depth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944" fill="hold"/>
                                        <p:tgtEl>
                                          <p:spTgt spid="5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3</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lightbulb.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1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Why study entrepreneurship?</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48840"/>
            <a:ext cx="9162288" cy="603504"/>
          </a:xfrm>
          <a:prstGeom prst="rect">
            <a:avLst/>
          </a:prstGeom>
          <a:noFill/>
          <a:ln/>
        </p:spPr>
        <p:txBody>
          <a:bodyPr wrap="square" lIns="0" tIns="0" rIns="0" bIns="0" rtlCol="0" anchor="ctr"/>
          <a:lstStyle/>
          <a:p>
            <a:pPr marL="0" marR="0" lvl="0" indent="0" algn="just" defTabSz="914400" rtl="0" eaLnBrk="1" fontAlgn="auto" latinLnBrk="0" hangingPunct="1">
              <a:lnSpc>
                <a:spcPct val="102000"/>
              </a:lnSpc>
              <a:spcBef>
                <a:spcPts val="0"/>
              </a:spcBef>
              <a:spcAft>
                <a:spcPts val="0"/>
              </a:spcAft>
              <a:buClrTx/>
              <a:buSzTx/>
              <a:buFontTx/>
              <a:buNone/>
              <a:tabLst/>
              <a:defRPr/>
            </a:pPr>
            <a:r>
              <a:rPr kumimoji="0" lang="en-US" sz="126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It explains how opportunities become viable organisations that create economic and social value — joining finance, marketing, strategy, operations, innovation and ethics that are usually taught apart.</a:t>
            </a:r>
            <a:endParaRPr kumimoji="0" lang="en-US" sz="126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9"/>
          <p:cNvSpPr txBox="1"/>
          <p:nvPr/>
        </p:nvSpPr>
        <p:spPr>
          <a:xfrm>
            <a:off x="1481328" y="2852928"/>
            <a:ext cx="9162288"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The payoff reaches beyond founding a company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10"/>
          <p:cNvSpPr/>
          <p:nvPr/>
        </p:nvSpPr>
        <p:spPr>
          <a:xfrm>
            <a:off x="148132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Shape 11"/>
          <p:cNvSpPr/>
          <p:nvPr/>
        </p:nvSpPr>
        <p:spPr>
          <a:xfrm>
            <a:off x="170078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2" descr="/tmp/claude-0/-home-claude/6c133bfe-1e6b-5a67-8440-00557effd182/scratchpad/icons/usergear.png"/>
          <p:cNvPicPr>
            <a:picLocks noChangeAspect="1"/>
          </p:cNvPicPr>
          <p:nvPr/>
        </p:nvPicPr>
        <p:blipFill>
          <a:blip r:embed="rId5"/>
          <a:stretch>
            <a:fillRect/>
          </a:stretch>
        </p:blipFill>
        <p:spPr>
          <a:xfrm>
            <a:off x="1833921" y="3534705"/>
            <a:ext cx="245791" cy="245791"/>
          </a:xfrm>
          <a:prstGeom prst="rect">
            <a:avLst/>
          </a:prstGeom>
        </p:spPr>
      </p:pic>
      <p:sp>
        <p:nvSpPr>
          <p:cNvPr id="18" name="Text 12"/>
          <p:cNvSpPr txBox="1"/>
          <p:nvPr/>
        </p:nvSpPr>
        <p:spPr>
          <a:xfrm>
            <a:off x="235915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Employees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3"/>
          <p:cNvSpPr txBox="1"/>
          <p:nvPr/>
        </p:nvSpPr>
        <p:spPr>
          <a:xfrm>
            <a:off x="170078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Build products, improve processes, lead internal innovation.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4"/>
          <p:cNvSpPr/>
          <p:nvPr/>
        </p:nvSpPr>
        <p:spPr>
          <a:xfrm>
            <a:off x="381304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Shape 15"/>
          <p:cNvSpPr/>
          <p:nvPr/>
        </p:nvSpPr>
        <p:spPr>
          <a:xfrm>
            <a:off x="403250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2" name="Image 3" descr="/tmp/claude-0/-home-claude/6c133bfe-1e6b-5a67-8440-00557effd182/scratchpad/icons/building.png"/>
          <p:cNvPicPr>
            <a:picLocks noChangeAspect="1"/>
          </p:cNvPicPr>
          <p:nvPr/>
        </p:nvPicPr>
        <p:blipFill>
          <a:blip r:embed="rId6"/>
          <a:stretch>
            <a:fillRect/>
          </a:stretch>
        </p:blipFill>
        <p:spPr>
          <a:xfrm>
            <a:off x="4165641" y="3534705"/>
            <a:ext cx="245791" cy="245791"/>
          </a:xfrm>
          <a:prstGeom prst="rect">
            <a:avLst/>
          </a:prstGeom>
        </p:spPr>
      </p:pic>
      <p:sp>
        <p:nvSpPr>
          <p:cNvPr id="23" name="Text 16"/>
          <p:cNvSpPr txBox="1"/>
          <p:nvPr/>
        </p:nvSpPr>
        <p:spPr>
          <a:xfrm>
            <a:off x="469087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Policymakers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7"/>
          <p:cNvSpPr txBox="1"/>
          <p:nvPr/>
        </p:nvSpPr>
        <p:spPr>
          <a:xfrm>
            <a:off x="403250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Judge business-support programmes and design incentives.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Shape 18"/>
          <p:cNvSpPr/>
          <p:nvPr/>
        </p:nvSpPr>
        <p:spPr>
          <a:xfrm>
            <a:off x="614476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19"/>
          <p:cNvSpPr/>
          <p:nvPr/>
        </p:nvSpPr>
        <p:spPr>
          <a:xfrm>
            <a:off x="636422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4" descr="/tmp/claude-0/-home-claude/6c133bfe-1e6b-5a67-8440-00557effd182/scratchpad/icons/piechart.png"/>
          <p:cNvPicPr>
            <a:picLocks noChangeAspect="1"/>
          </p:cNvPicPr>
          <p:nvPr/>
        </p:nvPicPr>
        <p:blipFill>
          <a:blip r:embed="rId7"/>
          <a:stretch>
            <a:fillRect/>
          </a:stretch>
        </p:blipFill>
        <p:spPr>
          <a:xfrm>
            <a:off x="6497361" y="3534705"/>
            <a:ext cx="245791" cy="245791"/>
          </a:xfrm>
          <a:prstGeom prst="rect">
            <a:avLst/>
          </a:prstGeom>
        </p:spPr>
      </p:pic>
      <p:sp>
        <p:nvSpPr>
          <p:cNvPr id="28" name="Text 20"/>
          <p:cNvSpPr txBox="1"/>
          <p:nvPr/>
        </p:nvSpPr>
        <p:spPr>
          <a:xfrm>
            <a:off x="702259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Investors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1"/>
          <p:cNvSpPr txBox="1"/>
          <p:nvPr/>
        </p:nvSpPr>
        <p:spPr>
          <a:xfrm>
            <a:off x="636422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Evaluate teams, markets and risk before committing capital.</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2"/>
          <p:cNvSpPr/>
          <p:nvPr/>
        </p:nvSpPr>
        <p:spPr>
          <a:xfrm>
            <a:off x="8476488" y="3200400"/>
            <a:ext cx="2167128" cy="2103120"/>
          </a:xfrm>
          <a:prstGeom prst="roundRect">
            <a:avLst>
              <a:gd name="adj" fmla="val 434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3"/>
          <p:cNvSpPr/>
          <p:nvPr/>
        </p:nvSpPr>
        <p:spPr>
          <a:xfrm>
            <a:off x="8695944" y="34015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5" descr="/tmp/claude-0/-home-claude/6c133bfe-1e6b-5a67-8440-00557effd182/scratchpad/icons/search.png"/>
          <p:cNvPicPr>
            <a:picLocks noChangeAspect="1"/>
          </p:cNvPicPr>
          <p:nvPr/>
        </p:nvPicPr>
        <p:blipFill>
          <a:blip r:embed="rId8"/>
          <a:stretch>
            <a:fillRect/>
          </a:stretch>
        </p:blipFill>
        <p:spPr>
          <a:xfrm>
            <a:off x="8829081" y="3534705"/>
            <a:ext cx="245791" cy="245791"/>
          </a:xfrm>
          <a:prstGeom prst="rect">
            <a:avLst/>
          </a:prstGeom>
        </p:spPr>
      </p:pic>
      <p:sp>
        <p:nvSpPr>
          <p:cNvPr id="33" name="Text 24"/>
          <p:cNvSpPr txBox="1"/>
          <p:nvPr/>
        </p:nvSpPr>
        <p:spPr>
          <a:xfrm>
            <a:off x="9354312" y="338328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Students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Text 25"/>
          <p:cNvSpPr txBox="1"/>
          <p:nvPr/>
        </p:nvSpPr>
        <p:spPr>
          <a:xfrm>
            <a:off x="8695944" y="4005072"/>
            <a:ext cx="1728216" cy="113385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Tell a compelling story from credible commercial evidence.</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4</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sitem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1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It connects decisions we teach apart</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48840"/>
            <a:ext cx="9162288" cy="548640"/>
          </a:xfrm>
          <a:prstGeom prst="rect">
            <a:avLst/>
          </a:prstGeom>
          <a:noFill/>
          <a:ln/>
        </p:spPr>
        <p:txBody>
          <a:bodyPr wrap="square" lIns="0" tIns="0" rIns="0" bIns="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Entrepreneurs integrate several disciplines in a single decision — pricing a product is at once a finance, marketing and operations choice.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778508"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coins.png"/>
          <p:cNvPicPr>
            <a:picLocks noChangeAspect="1"/>
          </p:cNvPicPr>
          <p:nvPr/>
        </p:nvPicPr>
        <p:blipFill>
          <a:blip r:embed="rId5"/>
          <a:stretch>
            <a:fillRect/>
          </a:stretch>
        </p:blipFill>
        <p:spPr>
          <a:xfrm>
            <a:off x="1973458" y="3166750"/>
            <a:ext cx="359908" cy="359908"/>
          </a:xfrm>
          <a:prstGeom prst="rect">
            <a:avLst/>
          </a:prstGeom>
        </p:spPr>
      </p:pic>
      <p:sp>
        <p:nvSpPr>
          <p:cNvPr id="16" name="Text 10"/>
          <p:cNvSpPr txBox="1"/>
          <p:nvPr/>
        </p:nvSpPr>
        <p:spPr>
          <a:xfrm>
            <a:off x="1481328"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1"/>
          <p:cNvSpPr/>
          <p:nvPr/>
        </p:nvSpPr>
        <p:spPr>
          <a:xfrm>
            <a:off x="3342132"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8" name="Image 3" descr="/tmp/claude-0/-home-claude/6c133bfe-1e6b-5a67-8440-00557effd182/scratchpad/icons/megaphone.png"/>
          <p:cNvPicPr>
            <a:picLocks noChangeAspect="1"/>
          </p:cNvPicPr>
          <p:nvPr/>
        </p:nvPicPr>
        <p:blipFill>
          <a:blip r:embed="rId6"/>
          <a:stretch>
            <a:fillRect/>
          </a:stretch>
        </p:blipFill>
        <p:spPr>
          <a:xfrm>
            <a:off x="3537082" y="3166750"/>
            <a:ext cx="359908" cy="359908"/>
          </a:xfrm>
          <a:prstGeom prst="rect">
            <a:avLst/>
          </a:prstGeom>
        </p:spPr>
      </p:pic>
      <p:sp>
        <p:nvSpPr>
          <p:cNvPr id="19" name="Text 12"/>
          <p:cNvSpPr txBox="1"/>
          <p:nvPr/>
        </p:nvSpPr>
        <p:spPr>
          <a:xfrm>
            <a:off x="3044952"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Marketing</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3"/>
          <p:cNvSpPr/>
          <p:nvPr/>
        </p:nvSpPr>
        <p:spPr>
          <a:xfrm>
            <a:off x="4905756"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4" descr="/tmp/claude-0/-home-claude/6c133bfe-1e6b-5a67-8440-00557effd182/scratchpad/icons/compass.png"/>
          <p:cNvPicPr>
            <a:picLocks noChangeAspect="1"/>
          </p:cNvPicPr>
          <p:nvPr/>
        </p:nvPicPr>
        <p:blipFill>
          <a:blip r:embed="rId7"/>
          <a:stretch>
            <a:fillRect/>
          </a:stretch>
        </p:blipFill>
        <p:spPr>
          <a:xfrm>
            <a:off x="5100706" y="3166750"/>
            <a:ext cx="359908" cy="359908"/>
          </a:xfrm>
          <a:prstGeom prst="rect">
            <a:avLst/>
          </a:prstGeom>
        </p:spPr>
      </p:pic>
      <p:sp>
        <p:nvSpPr>
          <p:cNvPr id="22" name="Text 14"/>
          <p:cNvSpPr txBox="1"/>
          <p:nvPr/>
        </p:nvSpPr>
        <p:spPr>
          <a:xfrm>
            <a:off x="4608576"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Strategy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5"/>
          <p:cNvSpPr/>
          <p:nvPr/>
        </p:nvSpPr>
        <p:spPr>
          <a:xfrm>
            <a:off x="6469380"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5" descr="/tmp/claude-0/-home-claude/6c133bfe-1e6b-5a67-8440-00557effd182/scratchpad/icons/cogs.png"/>
          <p:cNvPicPr>
            <a:picLocks noChangeAspect="1"/>
          </p:cNvPicPr>
          <p:nvPr/>
        </p:nvPicPr>
        <p:blipFill>
          <a:blip r:embed="rId8"/>
          <a:stretch>
            <a:fillRect/>
          </a:stretch>
        </p:blipFill>
        <p:spPr>
          <a:xfrm>
            <a:off x="6664330" y="3166750"/>
            <a:ext cx="359908" cy="359908"/>
          </a:xfrm>
          <a:prstGeom prst="rect">
            <a:avLst/>
          </a:prstGeom>
        </p:spPr>
      </p:pic>
      <p:sp>
        <p:nvSpPr>
          <p:cNvPr id="25" name="Text 16"/>
          <p:cNvSpPr txBox="1"/>
          <p:nvPr/>
        </p:nvSpPr>
        <p:spPr>
          <a:xfrm>
            <a:off x="6172200"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Operations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7"/>
          <p:cNvSpPr/>
          <p:nvPr/>
        </p:nvSpPr>
        <p:spPr>
          <a:xfrm>
            <a:off x="8033004"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6" descr="/tmp/claude-0/-home-claude/6c133bfe-1e6b-5a67-8440-00557effd182/scratchpad/icons/lightbulb.png"/>
          <p:cNvPicPr>
            <a:picLocks noChangeAspect="1"/>
          </p:cNvPicPr>
          <p:nvPr/>
        </p:nvPicPr>
        <p:blipFill>
          <a:blip r:embed="rId9"/>
          <a:stretch>
            <a:fillRect/>
          </a:stretch>
        </p:blipFill>
        <p:spPr>
          <a:xfrm>
            <a:off x="8227954" y="3166750"/>
            <a:ext cx="359908" cy="359908"/>
          </a:xfrm>
          <a:prstGeom prst="rect">
            <a:avLst/>
          </a:prstGeom>
        </p:spPr>
      </p:pic>
      <p:sp>
        <p:nvSpPr>
          <p:cNvPr id="28" name="Text 18"/>
          <p:cNvSpPr txBox="1"/>
          <p:nvPr/>
        </p:nvSpPr>
        <p:spPr>
          <a:xfrm>
            <a:off x="7735824"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Innovation</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19"/>
          <p:cNvSpPr/>
          <p:nvPr/>
        </p:nvSpPr>
        <p:spPr>
          <a:xfrm>
            <a:off x="9596628" y="2971800"/>
            <a:ext cx="749808" cy="749808"/>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7" descr="/tmp/claude-0/-home-claude/6c133bfe-1e6b-5a67-8440-00557effd182/scratchpad/icons/balance.png"/>
          <p:cNvPicPr>
            <a:picLocks noChangeAspect="1"/>
          </p:cNvPicPr>
          <p:nvPr/>
        </p:nvPicPr>
        <p:blipFill>
          <a:blip r:embed="rId10"/>
          <a:stretch>
            <a:fillRect/>
          </a:stretch>
        </p:blipFill>
        <p:spPr>
          <a:xfrm>
            <a:off x="9791578" y="3166750"/>
            <a:ext cx="359908" cy="359908"/>
          </a:xfrm>
          <a:prstGeom prst="rect">
            <a:avLst/>
          </a:prstGeom>
        </p:spPr>
      </p:pic>
      <p:sp>
        <p:nvSpPr>
          <p:cNvPr id="31" name="Text 20"/>
          <p:cNvSpPr txBox="1"/>
          <p:nvPr/>
        </p:nvSpPr>
        <p:spPr>
          <a:xfrm>
            <a:off x="9299448" y="3831336"/>
            <a:ext cx="13441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Ethics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Shape 21"/>
          <p:cNvSpPr/>
          <p:nvPr/>
        </p:nvSpPr>
        <p:spPr>
          <a:xfrm>
            <a:off x="1481328" y="4279392"/>
            <a:ext cx="9162288" cy="1024128"/>
          </a:xfrm>
          <a:prstGeom prst="roundRect">
            <a:avLst>
              <a:gd name="adj" fmla="val 8929"/>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Shape 22"/>
          <p:cNvSpPr/>
          <p:nvPr/>
        </p:nvSpPr>
        <p:spPr>
          <a:xfrm>
            <a:off x="1719072" y="4498848"/>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4" name="Image 8" descr="/tmp/claude-0/-home-claude/6c133bfe-1e6b-5a67-8440-00557effd182/scratchpad/icons/network.png"/>
          <p:cNvPicPr>
            <a:picLocks noChangeAspect="1"/>
          </p:cNvPicPr>
          <p:nvPr/>
        </p:nvPicPr>
        <p:blipFill>
          <a:blip r:embed="rId11"/>
          <a:stretch>
            <a:fillRect/>
          </a:stretch>
        </p:blipFill>
        <p:spPr>
          <a:xfrm>
            <a:off x="1861718" y="4641494"/>
            <a:ext cx="263347" cy="263347"/>
          </a:xfrm>
          <a:prstGeom prst="rect">
            <a:avLst/>
          </a:prstGeom>
        </p:spPr>
      </p:pic>
      <p:sp>
        <p:nvSpPr>
          <p:cNvPr id="35" name="Text 23"/>
          <p:cNvSpPr txBox="1"/>
          <p:nvPr/>
        </p:nvSpPr>
        <p:spPr>
          <a:xfrm>
            <a:off x="2432304" y="4480560"/>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Integrate, don’t isolate</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4"/>
          <p:cNvSpPr txBox="1"/>
          <p:nvPr/>
        </p:nvSpPr>
        <p:spPr>
          <a:xfrm>
            <a:off x="1737360" y="5102352"/>
            <a:ext cx="8650224" cy="18288"/>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Studying these together builds judgement no single course provides — which is exactly what running a venture demands.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5</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radc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1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Durable skills — and an honest view</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49377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Skills you develop</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487168"/>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008632" y="2633472"/>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puzzle.png"/>
          <p:cNvPicPr>
            <a:picLocks noChangeAspect="1"/>
          </p:cNvPicPr>
          <p:nvPr/>
        </p:nvPicPr>
        <p:blipFill>
          <a:blip r:embed="rId5"/>
          <a:stretch>
            <a:fillRect/>
          </a:stretch>
        </p:blipFill>
        <p:spPr>
          <a:xfrm>
            <a:off x="2137014" y="2761854"/>
            <a:ext cx="237012" cy="237012"/>
          </a:xfrm>
          <a:prstGeom prst="rect">
            <a:avLst/>
          </a:prstGeom>
        </p:spPr>
      </p:pic>
      <p:sp>
        <p:nvSpPr>
          <p:cNvPr id="17" name="Text 11"/>
          <p:cNvSpPr txBox="1"/>
          <p:nvPr/>
        </p:nvSpPr>
        <p:spPr>
          <a:xfrm>
            <a:off x="1536192" y="3182112"/>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Problem-solving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176016" y="2487168"/>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3703320" y="2633472"/>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omments.png"/>
          <p:cNvPicPr>
            <a:picLocks noChangeAspect="1"/>
          </p:cNvPicPr>
          <p:nvPr/>
        </p:nvPicPr>
        <p:blipFill>
          <a:blip r:embed="rId6"/>
          <a:stretch>
            <a:fillRect/>
          </a:stretch>
        </p:blipFill>
        <p:spPr>
          <a:xfrm>
            <a:off x="3831702" y="2761854"/>
            <a:ext cx="237012" cy="237012"/>
          </a:xfrm>
          <a:prstGeom prst="rect">
            <a:avLst/>
          </a:prstGeom>
        </p:spPr>
      </p:pic>
      <p:sp>
        <p:nvSpPr>
          <p:cNvPr id="21" name="Text 14"/>
          <p:cNvSpPr txBox="1"/>
          <p:nvPr/>
        </p:nvSpPr>
        <p:spPr>
          <a:xfrm>
            <a:off x="3230880" y="3182112"/>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Communication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5"/>
          <p:cNvSpPr/>
          <p:nvPr/>
        </p:nvSpPr>
        <p:spPr>
          <a:xfrm>
            <a:off x="4870704" y="2487168"/>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6"/>
          <p:cNvSpPr/>
          <p:nvPr/>
        </p:nvSpPr>
        <p:spPr>
          <a:xfrm>
            <a:off x="5398008" y="2633472"/>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4" descr="/tmp/claude-0/-home-claude/6c133bfe-1e6b-5a67-8440-00557effd182/scratchpad/icons/handshake.png"/>
          <p:cNvPicPr>
            <a:picLocks noChangeAspect="1"/>
          </p:cNvPicPr>
          <p:nvPr/>
        </p:nvPicPr>
        <p:blipFill>
          <a:blip r:embed="rId7"/>
          <a:stretch>
            <a:fillRect/>
          </a:stretch>
        </p:blipFill>
        <p:spPr>
          <a:xfrm>
            <a:off x="5526390" y="2761854"/>
            <a:ext cx="237012" cy="237012"/>
          </a:xfrm>
          <a:prstGeom prst="rect">
            <a:avLst/>
          </a:prstGeom>
        </p:spPr>
      </p:pic>
      <p:sp>
        <p:nvSpPr>
          <p:cNvPr id="25" name="Text 17"/>
          <p:cNvSpPr txBox="1"/>
          <p:nvPr/>
        </p:nvSpPr>
        <p:spPr>
          <a:xfrm>
            <a:off x="4925568" y="3182112"/>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Negotiation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8"/>
          <p:cNvSpPr/>
          <p:nvPr/>
        </p:nvSpPr>
        <p:spPr>
          <a:xfrm>
            <a:off x="1481328" y="3909060"/>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19"/>
          <p:cNvSpPr/>
          <p:nvPr/>
        </p:nvSpPr>
        <p:spPr>
          <a:xfrm>
            <a:off x="2008632" y="4055364"/>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5" descr="/tmp/claude-0/-home-claude/6c133bfe-1e6b-5a67-8440-00557effd182/scratchpad/icons/users.png"/>
          <p:cNvPicPr>
            <a:picLocks noChangeAspect="1"/>
          </p:cNvPicPr>
          <p:nvPr/>
        </p:nvPicPr>
        <p:blipFill>
          <a:blip r:embed="rId8"/>
          <a:stretch>
            <a:fillRect/>
          </a:stretch>
        </p:blipFill>
        <p:spPr>
          <a:xfrm>
            <a:off x="2137014" y="4183746"/>
            <a:ext cx="237012" cy="237012"/>
          </a:xfrm>
          <a:prstGeom prst="rect">
            <a:avLst/>
          </a:prstGeom>
        </p:spPr>
      </p:pic>
      <p:sp>
        <p:nvSpPr>
          <p:cNvPr id="29" name="Text 20"/>
          <p:cNvSpPr txBox="1"/>
          <p:nvPr/>
        </p:nvSpPr>
        <p:spPr>
          <a:xfrm>
            <a:off x="1536192" y="4604004"/>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Teamwork</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1"/>
          <p:cNvSpPr/>
          <p:nvPr/>
        </p:nvSpPr>
        <p:spPr>
          <a:xfrm>
            <a:off x="3176016" y="3909060"/>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2"/>
          <p:cNvSpPr/>
          <p:nvPr/>
        </p:nvSpPr>
        <p:spPr>
          <a:xfrm>
            <a:off x="3703320" y="4055364"/>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6" descr="/tmp/claude-0/-home-claude/6c133bfe-1e6b-5a67-8440-00557effd182/scratchpad/icons/coins.png"/>
          <p:cNvPicPr>
            <a:picLocks noChangeAspect="1"/>
          </p:cNvPicPr>
          <p:nvPr/>
        </p:nvPicPr>
        <p:blipFill>
          <a:blip r:embed="rId9"/>
          <a:stretch>
            <a:fillRect/>
          </a:stretch>
        </p:blipFill>
        <p:spPr>
          <a:xfrm>
            <a:off x="3831702" y="4183746"/>
            <a:ext cx="237012" cy="237012"/>
          </a:xfrm>
          <a:prstGeom prst="rect">
            <a:avLst/>
          </a:prstGeom>
        </p:spPr>
      </p:pic>
      <p:sp>
        <p:nvSpPr>
          <p:cNvPr id="33" name="Text 23"/>
          <p:cNvSpPr txBox="1"/>
          <p:nvPr/>
        </p:nvSpPr>
        <p:spPr>
          <a:xfrm>
            <a:off x="3230880" y="4604004"/>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Financial literacy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4"/>
          <p:cNvSpPr/>
          <p:nvPr/>
        </p:nvSpPr>
        <p:spPr>
          <a:xfrm>
            <a:off x="4870704" y="3909060"/>
            <a:ext cx="1548384" cy="1275588"/>
          </a:xfrm>
          <a:prstGeom prst="roundRect">
            <a:avLst>
              <a:gd name="adj" fmla="val 7168"/>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25"/>
          <p:cNvSpPr/>
          <p:nvPr/>
        </p:nvSpPr>
        <p:spPr>
          <a:xfrm>
            <a:off x="5398008" y="4055364"/>
            <a:ext cx="493776" cy="49377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Image 7" descr="/tmp/claude-0/-home-claude/6c133bfe-1e6b-5a67-8440-00557effd182/scratchpad/icons/flask.png"/>
          <p:cNvPicPr>
            <a:picLocks noChangeAspect="1"/>
          </p:cNvPicPr>
          <p:nvPr/>
        </p:nvPicPr>
        <p:blipFill>
          <a:blip r:embed="rId10"/>
          <a:stretch>
            <a:fillRect/>
          </a:stretch>
        </p:blipFill>
        <p:spPr>
          <a:xfrm>
            <a:off x="5526390" y="4183746"/>
            <a:ext cx="237012" cy="237012"/>
          </a:xfrm>
          <a:prstGeom prst="rect">
            <a:avLst/>
          </a:prstGeom>
        </p:spPr>
      </p:pic>
      <p:sp>
        <p:nvSpPr>
          <p:cNvPr id="37" name="Text 26"/>
          <p:cNvSpPr txBox="1"/>
          <p:nvPr/>
        </p:nvSpPr>
        <p:spPr>
          <a:xfrm>
            <a:off x="4925568" y="4604004"/>
            <a:ext cx="1438656" cy="525780"/>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Experimentation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7"/>
          <p:cNvSpPr/>
          <p:nvPr/>
        </p:nvSpPr>
        <p:spPr>
          <a:xfrm>
            <a:off x="6629400" y="2487168"/>
            <a:ext cx="4023360" cy="1417320"/>
          </a:xfrm>
          <a:prstGeom prst="roundRect">
            <a:avLst>
              <a:gd name="adj" fmla="val 6452"/>
            </a:avLst>
          </a:prstGeom>
          <a:solidFill>
            <a:srgbClr val="FBEFE6"/>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8"/>
          <p:cNvSpPr/>
          <p:nvPr/>
        </p:nvSpPr>
        <p:spPr>
          <a:xfrm>
            <a:off x="6867144" y="2706624"/>
            <a:ext cx="548640" cy="548640"/>
          </a:xfrm>
          <a:prstGeom prst="ellipse">
            <a:avLst/>
          </a:prstGeom>
          <a:solidFill>
            <a:srgbClr val="E8833A"/>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8" descr="/tmp/claude-0/-home-claude/6c133bfe-1e6b-5a67-8440-00557effd182/scratchpad/icons/balance.png"/>
          <p:cNvPicPr>
            <a:picLocks noChangeAspect="1"/>
          </p:cNvPicPr>
          <p:nvPr/>
        </p:nvPicPr>
        <p:blipFill>
          <a:blip r:embed="rId11"/>
          <a:stretch>
            <a:fillRect/>
          </a:stretch>
        </p:blipFill>
        <p:spPr>
          <a:xfrm>
            <a:off x="7009790" y="2849270"/>
            <a:ext cx="263347" cy="263347"/>
          </a:xfrm>
          <a:prstGeom prst="rect">
            <a:avLst/>
          </a:prstGeom>
        </p:spPr>
      </p:pic>
      <p:sp>
        <p:nvSpPr>
          <p:cNvPr id="41" name="Text 29"/>
          <p:cNvSpPr txBox="1"/>
          <p:nvPr/>
        </p:nvSpPr>
        <p:spPr>
          <a:xfrm>
            <a:off x="7580376" y="2688336"/>
            <a:ext cx="283464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E8833A"/>
                </a:solidFill>
                <a:effectLst/>
                <a:uLnTx/>
                <a:uFillTx/>
                <a:latin typeface="Calibri" pitchFamily="34" charset="0"/>
                <a:ea typeface="Calibri" pitchFamily="34" charset="-122"/>
                <a:cs typeface="Calibri" pitchFamily="34" charset="-120"/>
              </a:rPr>
              <a:t>Do not romanticise it</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0"/>
          <p:cNvSpPr txBox="1"/>
          <p:nvPr/>
        </p:nvSpPr>
        <p:spPr>
          <a:xfrm>
            <a:off x="6885432" y="3310128"/>
            <a:ext cx="3511296" cy="41148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Study the costs too — uncertainty, workload, opportunity cost and financing duties, and the real chance of failure.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1"/>
          <p:cNvSpPr/>
          <p:nvPr/>
        </p:nvSpPr>
        <p:spPr>
          <a:xfrm>
            <a:off x="6629400" y="4041648"/>
            <a:ext cx="4023360" cy="1143000"/>
          </a:xfrm>
          <a:prstGeom prst="roundRect">
            <a:avLst>
              <a:gd name="adj" fmla="val 8000"/>
            </a:avLst>
          </a:prstGeom>
          <a:solidFill>
            <a:srgbClr val="E9F4E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2"/>
          <p:cNvSpPr/>
          <p:nvPr/>
        </p:nvSpPr>
        <p:spPr>
          <a:xfrm>
            <a:off x="6867144" y="4261104"/>
            <a:ext cx="548640" cy="548640"/>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9" descr="/tmp/claude-0/-home-claude/6c133bfe-1e6b-5a67-8440-00557effd182/scratchpad/icons/check.png"/>
          <p:cNvPicPr>
            <a:picLocks noChangeAspect="1"/>
          </p:cNvPicPr>
          <p:nvPr/>
        </p:nvPicPr>
        <p:blipFill>
          <a:blip r:embed="rId12"/>
          <a:stretch>
            <a:fillRect/>
          </a:stretch>
        </p:blipFill>
        <p:spPr>
          <a:xfrm>
            <a:off x="7009790" y="4403750"/>
            <a:ext cx="263347" cy="263347"/>
          </a:xfrm>
          <a:prstGeom prst="rect">
            <a:avLst/>
          </a:prstGeom>
        </p:spPr>
      </p:pic>
      <p:sp>
        <p:nvSpPr>
          <p:cNvPr id="46" name="Text 33"/>
          <p:cNvSpPr txBox="1"/>
          <p:nvPr/>
        </p:nvSpPr>
        <p:spPr>
          <a:xfrm>
            <a:off x="7580376" y="4242816"/>
            <a:ext cx="283464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2E8B6B"/>
                </a:solidFill>
                <a:effectLst/>
                <a:uLnTx/>
                <a:uFillTx/>
                <a:latin typeface="Calibri" pitchFamily="34" charset="0"/>
                <a:ea typeface="Calibri" pitchFamily="34" charset="-122"/>
                <a:cs typeface="Calibri" pitchFamily="34" charset="-120"/>
              </a:rPr>
              <a:t>A well-judged “no” counts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4"/>
          <p:cNvSpPr txBox="1"/>
          <p:nvPr/>
        </p:nvSpPr>
        <p:spPr>
          <a:xfrm>
            <a:off x="6885432" y="4864608"/>
            <a:ext cx="3511296" cy="13716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Deciding not to launch an unsuitable venture can be as valuable as launching a good one.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question.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54864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QUICK CHECK · TOPIC 1</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68680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Test your thinking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77440"/>
            <a:ext cx="9162288" cy="914400"/>
          </a:xfrm>
          <a:prstGeom prst="roundRect">
            <a:avLst>
              <a:gd name="adj" fmla="val 10000"/>
            </a:avLst>
          </a:prstGeom>
          <a:solidFill>
            <a:srgbClr val="EAF6FD"/>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19072" y="259689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brain.png"/>
          <p:cNvPicPr>
            <a:picLocks noChangeAspect="1"/>
          </p:cNvPicPr>
          <p:nvPr/>
        </p:nvPicPr>
        <p:blipFill>
          <a:blip r:embed="rId5"/>
          <a:stretch>
            <a:fillRect/>
          </a:stretch>
        </p:blipFill>
        <p:spPr>
          <a:xfrm>
            <a:off x="1861718" y="2739542"/>
            <a:ext cx="263347" cy="263347"/>
          </a:xfrm>
          <a:prstGeom prst="rect">
            <a:avLst/>
          </a:prstGeom>
        </p:spPr>
      </p:pic>
      <p:sp>
        <p:nvSpPr>
          <p:cNvPr id="16" name="Text 10"/>
          <p:cNvSpPr txBox="1"/>
          <p:nvPr/>
        </p:nvSpPr>
        <p:spPr>
          <a:xfrm>
            <a:off x="2432304" y="257860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Question</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2432304" y="2962656"/>
            <a:ext cx="8650224" cy="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“Entrepreneurship courses are only useful if you plan to start a business.”  True or false — and why?</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1481328" y="3456432"/>
            <a:ext cx="9162288" cy="1856232"/>
          </a:xfrm>
          <a:prstGeom prst="roundRect">
            <a:avLst>
              <a:gd name="adj" fmla="val 4926"/>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1719072" y="3675888"/>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lightbulb.png"/>
          <p:cNvPicPr>
            <a:picLocks noChangeAspect="1"/>
          </p:cNvPicPr>
          <p:nvPr/>
        </p:nvPicPr>
        <p:blipFill>
          <a:blip r:embed="rId6"/>
          <a:stretch>
            <a:fillRect/>
          </a:stretch>
        </p:blipFill>
        <p:spPr>
          <a:xfrm>
            <a:off x="1861718" y="3818534"/>
            <a:ext cx="263347" cy="263347"/>
          </a:xfrm>
          <a:prstGeom prst="rect">
            <a:avLst/>
          </a:prstGeom>
        </p:spPr>
      </p:pic>
      <p:sp>
        <p:nvSpPr>
          <p:cNvPr id="21" name="Text 14"/>
          <p:cNvSpPr txBox="1"/>
          <p:nvPr/>
        </p:nvSpPr>
        <p:spPr>
          <a:xfrm>
            <a:off x="2432304" y="3657600"/>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One strong answer</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1737360" y="4279392"/>
            <a:ext cx="8650224" cy="850392"/>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False. Entrepreneurial thinking helps employees innovate inside firms, helps investors judge teams and risk, and helps policymakers design support. It also teaches everyone to separate a good story from credible evidence — and, importantly, when NOT to launch. The skill is transferable well beyond founding.</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7</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hartlin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669BBC"/>
                </a:solidFill>
                <a:effectLst/>
                <a:uLnTx/>
                <a:uFillTx/>
                <a:latin typeface="Calibri" pitchFamily="34" charset="0"/>
                <a:ea typeface="Calibri" pitchFamily="34" charset="-122"/>
                <a:cs typeface="Calibri" pitchFamily="34" charset="-120"/>
              </a:rPr>
              <a:t>TOPIC 2</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An engine of economic development</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5120640" cy="640080"/>
          </a:xfrm>
          <a:prstGeom prst="rect">
            <a:avLst/>
          </a:prstGeom>
          <a:noFill/>
          <a:ln/>
        </p:spPr>
        <p:txBody>
          <a:bodyPr wrap="square" lIns="0" tIns="0" rIns="0" bIns="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Identifying opportunities, mobilising resources and creating value — through new ventures or by transforming existing ones.</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834640"/>
            <a:ext cx="530352" cy="530352"/>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users.png"/>
          <p:cNvPicPr>
            <a:picLocks noChangeAspect="1"/>
          </p:cNvPicPr>
          <p:nvPr/>
        </p:nvPicPr>
        <p:blipFill>
          <a:blip r:embed="rId5"/>
          <a:stretch>
            <a:fillRect/>
          </a:stretch>
        </p:blipFill>
        <p:spPr>
          <a:xfrm>
            <a:off x="1619220" y="2972532"/>
            <a:ext cx="254569" cy="254569"/>
          </a:xfrm>
          <a:prstGeom prst="rect">
            <a:avLst/>
          </a:prstGeom>
        </p:spPr>
      </p:pic>
      <p:sp>
        <p:nvSpPr>
          <p:cNvPr id="16" name="Text 10"/>
          <p:cNvSpPr txBox="1"/>
          <p:nvPr/>
        </p:nvSpPr>
        <p:spPr>
          <a:xfrm>
            <a:off x="2231136" y="2798064"/>
            <a:ext cx="4315968" cy="731520"/>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Jobs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Direct and indirect — but results are uneven.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1"/>
          <p:cNvSpPr/>
          <p:nvPr/>
        </p:nvSpPr>
        <p:spPr>
          <a:xfrm>
            <a:off x="1481328" y="3621024"/>
            <a:ext cx="530352" cy="530352"/>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8" name="Image 3" descr="/tmp/claude-0/-home-claude/6c133bfe-1e6b-5a67-8440-00557effd182/scratchpad/icons/sync.png"/>
          <p:cNvPicPr>
            <a:picLocks noChangeAspect="1"/>
          </p:cNvPicPr>
          <p:nvPr/>
        </p:nvPicPr>
        <p:blipFill>
          <a:blip r:embed="rId6"/>
          <a:stretch>
            <a:fillRect/>
          </a:stretch>
        </p:blipFill>
        <p:spPr>
          <a:xfrm>
            <a:off x="1619220" y="3758916"/>
            <a:ext cx="254569" cy="254569"/>
          </a:xfrm>
          <a:prstGeom prst="rect">
            <a:avLst/>
          </a:prstGeom>
        </p:spPr>
      </p:pic>
      <p:sp>
        <p:nvSpPr>
          <p:cNvPr id="19" name="Text 12"/>
          <p:cNvSpPr txBox="1"/>
          <p:nvPr/>
        </p:nvSpPr>
        <p:spPr>
          <a:xfrm>
            <a:off x="2231136" y="3584448"/>
            <a:ext cx="4315968" cy="731520"/>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Competition &amp; renewal</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Schumpeter’s “creative destruction”.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3"/>
          <p:cNvSpPr/>
          <p:nvPr/>
        </p:nvSpPr>
        <p:spPr>
          <a:xfrm>
            <a:off x="1481328" y="4407408"/>
            <a:ext cx="530352" cy="530352"/>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4" descr="/tmp/claude-0/-home-claude/6c133bfe-1e6b-5a67-8440-00557effd182/scratchpad/icons/globe.png"/>
          <p:cNvPicPr>
            <a:picLocks noChangeAspect="1"/>
          </p:cNvPicPr>
          <p:nvPr/>
        </p:nvPicPr>
        <p:blipFill>
          <a:blip r:embed="rId7"/>
          <a:stretch>
            <a:fillRect/>
          </a:stretch>
        </p:blipFill>
        <p:spPr>
          <a:xfrm>
            <a:off x="1619220" y="4545300"/>
            <a:ext cx="254569" cy="254569"/>
          </a:xfrm>
          <a:prstGeom prst="rect">
            <a:avLst/>
          </a:prstGeom>
        </p:spPr>
      </p:pic>
      <p:sp>
        <p:nvSpPr>
          <p:cNvPr id="22" name="Text 14"/>
          <p:cNvSpPr txBox="1"/>
          <p:nvPr/>
        </p:nvSpPr>
        <p:spPr>
          <a:xfrm>
            <a:off x="2231136" y="4370832"/>
            <a:ext cx="4315968" cy="731520"/>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Exports &amp; diversification</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Conditional on quality &amp; institutions.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23" name="Chart 0"/>
          <p:cNvGraphicFramePr/>
          <p:nvPr/>
        </p:nvGraphicFramePr>
        <p:xfrm>
          <a:off x="6309360" y="2286000"/>
          <a:ext cx="4343400" cy="3017520"/>
        </p:xfrm>
        <a:graphic>
          <a:graphicData uri="http://schemas.openxmlformats.org/drawingml/2006/chart">
            <c:chart xmlns:c="http://schemas.openxmlformats.org/drawingml/2006/chart" xmlns:r="http://schemas.openxmlformats.org/officeDocument/2006/relationships" r:id="rId8"/>
          </a:graphicData>
        </a:graphic>
      </p:graphicFrame>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8</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lob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669BBC"/>
                </a:solidFill>
                <a:effectLst/>
                <a:uLnTx/>
                <a:uFillTx/>
                <a:latin typeface="Calibri" pitchFamily="34" charset="0"/>
                <a:ea typeface="Calibri" pitchFamily="34" charset="-122"/>
                <a:cs typeface="Calibri" pitchFamily="34" charset="-120"/>
              </a:rPr>
              <a:t>TOPIC 3</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Entrepreneurship in MENA</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548640"/>
          </a:xfrm>
          <a:prstGeom prst="rect">
            <a:avLst/>
          </a:prstGeom>
          <a:noFill/>
          <a:ln/>
        </p:spPr>
        <p:txBody>
          <a:bodyPr wrap="square" lIns="0" tIns="0" rIns="0" bIns="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The region is not one economy — diversifying economies (Egypt, Jordan, Morocco, Tunisia) differ from high-income Gulf states (Saudi Arabia, UAE, Qatar, Kuwait, Bahrain, Oman).</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788920"/>
            <a:ext cx="2944368" cy="1554480"/>
          </a:xfrm>
          <a:prstGeom prst="roundRect">
            <a:avLst>
              <a:gd name="adj" fmla="val 588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2990088"/>
            <a:ext cx="512064" cy="512064"/>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globe.png"/>
          <p:cNvPicPr>
            <a:picLocks noChangeAspect="1"/>
          </p:cNvPicPr>
          <p:nvPr/>
        </p:nvPicPr>
        <p:blipFill>
          <a:blip r:embed="rId4"/>
          <a:stretch>
            <a:fillRect/>
          </a:stretch>
        </p:blipFill>
        <p:spPr>
          <a:xfrm>
            <a:off x="1833921" y="3123225"/>
            <a:ext cx="245791" cy="245791"/>
          </a:xfrm>
          <a:prstGeom prst="rect">
            <a:avLst/>
          </a:prstGeom>
        </p:spPr>
      </p:pic>
      <p:sp>
        <p:nvSpPr>
          <p:cNvPr id="17" name="Text 11"/>
          <p:cNvSpPr txBox="1"/>
          <p:nvPr/>
        </p:nvSpPr>
        <p:spPr>
          <a:xfrm>
            <a:off x="2359152" y="297180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Egypt</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1700784" y="3593592"/>
            <a:ext cx="2505456" cy="58521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Large market: fintech, logistics, health, food — amid inflation &amp; financing gaps.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3"/>
          <p:cNvSpPr/>
          <p:nvPr/>
        </p:nvSpPr>
        <p:spPr>
          <a:xfrm>
            <a:off x="4590288" y="2788920"/>
            <a:ext cx="2944368" cy="1554480"/>
          </a:xfrm>
          <a:prstGeom prst="roundRect">
            <a:avLst>
              <a:gd name="adj" fmla="val 588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4"/>
          <p:cNvSpPr/>
          <p:nvPr/>
        </p:nvSpPr>
        <p:spPr>
          <a:xfrm>
            <a:off x="4809744" y="29900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3" descr="/tmp/claude-0/-home-claude/6c133bfe-1e6b-5a67-8440-00557effd182/scratchpad/icons/sun.png"/>
          <p:cNvPicPr>
            <a:picLocks noChangeAspect="1"/>
          </p:cNvPicPr>
          <p:nvPr/>
        </p:nvPicPr>
        <p:blipFill>
          <a:blip r:embed="rId5"/>
          <a:stretch>
            <a:fillRect/>
          </a:stretch>
        </p:blipFill>
        <p:spPr>
          <a:xfrm>
            <a:off x="4942881" y="3123225"/>
            <a:ext cx="245791" cy="245791"/>
          </a:xfrm>
          <a:prstGeom prst="rect">
            <a:avLst/>
          </a:prstGeom>
        </p:spPr>
      </p:pic>
      <p:sp>
        <p:nvSpPr>
          <p:cNvPr id="22" name="Text 15"/>
          <p:cNvSpPr txBox="1"/>
          <p:nvPr/>
        </p:nvSpPr>
        <p:spPr>
          <a:xfrm>
            <a:off x="5468112" y="297180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Saudi Arabia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6"/>
          <p:cNvSpPr txBox="1"/>
          <p:nvPr/>
        </p:nvSpPr>
        <p:spPr>
          <a:xfrm>
            <a:off x="4809744" y="3593592"/>
            <a:ext cx="2505456" cy="58521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Vision 2030: tourism, digital, renewables — with strong ecosystem support.</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17"/>
          <p:cNvSpPr/>
          <p:nvPr/>
        </p:nvSpPr>
        <p:spPr>
          <a:xfrm>
            <a:off x="7699248" y="2788920"/>
            <a:ext cx="2944368" cy="1554480"/>
          </a:xfrm>
          <a:prstGeom prst="roundRect">
            <a:avLst>
              <a:gd name="adj" fmla="val 588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18"/>
          <p:cNvSpPr/>
          <p:nvPr/>
        </p:nvSpPr>
        <p:spPr>
          <a:xfrm>
            <a:off x="7918704" y="299008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6" name="Image 4" descr="/tmp/claude-0/-home-claude/6c133bfe-1e6b-5a67-8440-00557effd182/scratchpad/icons/key.png"/>
          <p:cNvPicPr>
            <a:picLocks noChangeAspect="1"/>
          </p:cNvPicPr>
          <p:nvPr/>
        </p:nvPicPr>
        <p:blipFill>
          <a:blip r:embed="rId6"/>
          <a:stretch>
            <a:fillRect/>
          </a:stretch>
        </p:blipFill>
        <p:spPr>
          <a:xfrm>
            <a:off x="8051841" y="3123225"/>
            <a:ext cx="245791" cy="245791"/>
          </a:xfrm>
          <a:prstGeom prst="rect">
            <a:avLst/>
          </a:prstGeom>
        </p:spPr>
      </p:pic>
      <p:sp>
        <p:nvSpPr>
          <p:cNvPr id="27" name="Text 19"/>
          <p:cNvSpPr txBox="1"/>
          <p:nvPr/>
        </p:nvSpPr>
        <p:spPr>
          <a:xfrm>
            <a:off x="8577072" y="297180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Shared agenda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0"/>
          <p:cNvSpPr txBox="1"/>
          <p:nvPr/>
        </p:nvSpPr>
        <p:spPr>
          <a:xfrm>
            <a:off x="7918704" y="3593592"/>
            <a:ext cx="2505456" cy="58521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Fix regulation, early finance, inclusion &amp; cross-border access.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21"/>
          <p:cNvSpPr/>
          <p:nvPr/>
        </p:nvSpPr>
        <p:spPr>
          <a:xfrm>
            <a:off x="1481328" y="4526280"/>
            <a:ext cx="9162288" cy="786384"/>
          </a:xfrm>
          <a:prstGeom prst="roundRect">
            <a:avLst>
              <a:gd name="adj" fmla="val 11628"/>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22"/>
          <p:cNvSpPr/>
          <p:nvPr/>
        </p:nvSpPr>
        <p:spPr>
          <a:xfrm>
            <a:off x="1719072" y="474573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1" name="Image 5" descr="/tmp/claude-0/-home-claude/6c133bfe-1e6b-5a67-8440-00557effd182/scratchpad/icons/balance.png"/>
          <p:cNvPicPr>
            <a:picLocks noChangeAspect="1"/>
          </p:cNvPicPr>
          <p:nvPr/>
        </p:nvPicPr>
        <p:blipFill>
          <a:blip r:embed="rId7"/>
          <a:stretch>
            <a:fillRect/>
          </a:stretch>
        </p:blipFill>
        <p:spPr>
          <a:xfrm>
            <a:off x="1861718" y="4888382"/>
            <a:ext cx="263347" cy="263347"/>
          </a:xfrm>
          <a:prstGeom prst="rect">
            <a:avLst/>
          </a:prstGeom>
        </p:spPr>
      </p:pic>
      <p:sp>
        <p:nvSpPr>
          <p:cNvPr id="32" name="Text 23"/>
          <p:cNvSpPr txBox="1"/>
          <p:nvPr/>
        </p:nvSpPr>
        <p:spPr>
          <a:xfrm>
            <a:off x="2432304" y="472744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caution on labels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Text 24"/>
          <p:cNvSpPr txBox="1"/>
          <p:nvPr/>
        </p:nvSpPr>
        <p:spPr>
          <a:xfrm>
            <a:off x="1737360" y="5349240"/>
            <a:ext cx="8650224" cy="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Saudi Arabia is not “developing” simply because it is in MENA — its priorities are diversification and economic transformation.</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9</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669BBC"/>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ompass.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669BBC"/>
                </a:solidFill>
                <a:effectLst/>
                <a:uLnTx/>
                <a:uFillTx/>
                <a:latin typeface="Calibri" pitchFamily="34" charset="0"/>
                <a:ea typeface="Calibri" pitchFamily="34" charset="-122"/>
                <a:cs typeface="Calibri" pitchFamily="34" charset="-120"/>
              </a:rPr>
              <a:t>TOPIC 4</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Characteristics — and how skills develop</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2926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1"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No single personality — but several qualities recur, and all can be built.</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search.png"/>
          <p:cNvPicPr>
            <a:picLocks noChangeAspect="1"/>
          </p:cNvPicPr>
          <p:nvPr/>
        </p:nvPicPr>
        <p:blipFill>
          <a:blip r:embed="rId5"/>
          <a:stretch>
            <a:fillRect/>
          </a:stretch>
        </p:blipFill>
        <p:spPr>
          <a:xfrm>
            <a:off x="1819656" y="2862072"/>
            <a:ext cx="219456" cy="219456"/>
          </a:xfrm>
          <a:prstGeom prst="rect">
            <a:avLst/>
          </a:prstGeom>
        </p:spPr>
      </p:pic>
      <p:sp>
        <p:nvSpPr>
          <p:cNvPr id="17" name="Text 11"/>
          <p:cNvSpPr txBox="1"/>
          <p:nvPr/>
        </p:nvSpPr>
        <p:spPr>
          <a:xfrm>
            <a:off x="2304288"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Opportunity recognition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808476"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027932"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balance2.png"/>
          <p:cNvPicPr>
            <a:picLocks noChangeAspect="1"/>
          </p:cNvPicPr>
          <p:nvPr/>
        </p:nvPicPr>
        <p:blipFill>
          <a:blip r:embed="rId6"/>
          <a:stretch>
            <a:fillRect/>
          </a:stretch>
        </p:blipFill>
        <p:spPr>
          <a:xfrm>
            <a:off x="4146804" y="2862072"/>
            <a:ext cx="219456" cy="219456"/>
          </a:xfrm>
          <a:prstGeom prst="rect">
            <a:avLst/>
          </a:prstGeom>
        </p:spPr>
      </p:pic>
      <p:sp>
        <p:nvSpPr>
          <p:cNvPr id="21" name="Text 14"/>
          <p:cNvSpPr txBox="1"/>
          <p:nvPr/>
        </p:nvSpPr>
        <p:spPr>
          <a:xfrm>
            <a:off x="4631436"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Calculated risk</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5"/>
          <p:cNvSpPr/>
          <p:nvPr/>
        </p:nvSpPr>
        <p:spPr>
          <a:xfrm>
            <a:off x="6135624"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6"/>
          <p:cNvSpPr/>
          <p:nvPr/>
        </p:nvSpPr>
        <p:spPr>
          <a:xfrm>
            <a:off x="6355080"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4" descr="/tmp/claude-0/-home-claude/6c133bfe-1e6b-5a67-8440-00557effd182/scratchpad/icons/shield.png"/>
          <p:cNvPicPr>
            <a:picLocks noChangeAspect="1"/>
          </p:cNvPicPr>
          <p:nvPr/>
        </p:nvPicPr>
        <p:blipFill>
          <a:blip r:embed="rId7"/>
          <a:stretch>
            <a:fillRect/>
          </a:stretch>
        </p:blipFill>
        <p:spPr>
          <a:xfrm>
            <a:off x="6473952" y="2862072"/>
            <a:ext cx="219456" cy="219456"/>
          </a:xfrm>
          <a:prstGeom prst="rect">
            <a:avLst/>
          </a:prstGeom>
        </p:spPr>
      </p:pic>
      <p:sp>
        <p:nvSpPr>
          <p:cNvPr id="25" name="Text 17"/>
          <p:cNvSpPr txBox="1"/>
          <p:nvPr/>
        </p:nvSpPr>
        <p:spPr>
          <a:xfrm>
            <a:off x="6958584"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Resilience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8"/>
          <p:cNvSpPr/>
          <p:nvPr/>
        </p:nvSpPr>
        <p:spPr>
          <a:xfrm>
            <a:off x="8462772" y="2542032"/>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19"/>
          <p:cNvSpPr/>
          <p:nvPr/>
        </p:nvSpPr>
        <p:spPr>
          <a:xfrm>
            <a:off x="8682228" y="27432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5" descr="/tmp/claude-0/-home-claude/6c133bfe-1e6b-5a67-8440-00557effd182/scratchpad/icons/heart.png"/>
          <p:cNvPicPr>
            <a:picLocks noChangeAspect="1"/>
          </p:cNvPicPr>
          <p:nvPr/>
        </p:nvPicPr>
        <p:blipFill>
          <a:blip r:embed="rId8"/>
          <a:stretch>
            <a:fillRect/>
          </a:stretch>
        </p:blipFill>
        <p:spPr>
          <a:xfrm>
            <a:off x="8801100" y="2862072"/>
            <a:ext cx="219456" cy="219456"/>
          </a:xfrm>
          <a:prstGeom prst="rect">
            <a:avLst/>
          </a:prstGeom>
        </p:spPr>
      </p:pic>
      <p:sp>
        <p:nvSpPr>
          <p:cNvPr id="29" name="Text 20"/>
          <p:cNvSpPr txBox="1"/>
          <p:nvPr/>
        </p:nvSpPr>
        <p:spPr>
          <a:xfrm>
            <a:off x="9285732" y="2724912"/>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Customer empathy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1"/>
          <p:cNvSpPr/>
          <p:nvPr/>
        </p:nvSpPr>
        <p:spPr>
          <a:xfrm>
            <a:off x="1481328"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2"/>
          <p:cNvSpPr/>
          <p:nvPr/>
        </p:nvSpPr>
        <p:spPr>
          <a:xfrm>
            <a:off x="1700784"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6" descr="/tmp/claude-0/-home-claude/6c133bfe-1e6b-5a67-8440-00557effd182/scratchpad/icons/book.png"/>
          <p:cNvPicPr>
            <a:picLocks noChangeAspect="1"/>
          </p:cNvPicPr>
          <p:nvPr/>
        </p:nvPicPr>
        <p:blipFill>
          <a:blip r:embed="rId9"/>
          <a:stretch>
            <a:fillRect/>
          </a:stretch>
        </p:blipFill>
        <p:spPr>
          <a:xfrm>
            <a:off x="1819656" y="3630168"/>
            <a:ext cx="219456" cy="219456"/>
          </a:xfrm>
          <a:prstGeom prst="rect">
            <a:avLst/>
          </a:prstGeom>
        </p:spPr>
      </p:pic>
      <p:sp>
        <p:nvSpPr>
          <p:cNvPr id="33" name="Text 23"/>
          <p:cNvSpPr txBox="1"/>
          <p:nvPr/>
        </p:nvSpPr>
        <p:spPr>
          <a:xfrm>
            <a:off x="2304288"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Learning from evidence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4"/>
          <p:cNvSpPr/>
          <p:nvPr/>
        </p:nvSpPr>
        <p:spPr>
          <a:xfrm>
            <a:off x="3808476"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25"/>
          <p:cNvSpPr/>
          <p:nvPr/>
        </p:nvSpPr>
        <p:spPr>
          <a:xfrm>
            <a:off x="4027932"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Image 7" descr="/tmp/claude-0/-home-claude/6c133bfe-1e6b-5a67-8440-00557effd182/scratchpad/icons/balance.png"/>
          <p:cNvPicPr>
            <a:picLocks noChangeAspect="1"/>
          </p:cNvPicPr>
          <p:nvPr/>
        </p:nvPicPr>
        <p:blipFill>
          <a:blip r:embed="rId10"/>
          <a:stretch>
            <a:fillRect/>
          </a:stretch>
        </p:blipFill>
        <p:spPr>
          <a:xfrm>
            <a:off x="4146804" y="3630168"/>
            <a:ext cx="219456" cy="219456"/>
          </a:xfrm>
          <a:prstGeom prst="rect">
            <a:avLst/>
          </a:prstGeom>
        </p:spPr>
      </p:pic>
      <p:sp>
        <p:nvSpPr>
          <p:cNvPr id="37" name="Text 26"/>
          <p:cNvSpPr txBox="1"/>
          <p:nvPr/>
        </p:nvSpPr>
        <p:spPr>
          <a:xfrm>
            <a:off x="4631436"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Ethical judgement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7"/>
          <p:cNvSpPr/>
          <p:nvPr/>
        </p:nvSpPr>
        <p:spPr>
          <a:xfrm>
            <a:off x="6135624"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8"/>
          <p:cNvSpPr/>
          <p:nvPr/>
        </p:nvSpPr>
        <p:spPr>
          <a:xfrm>
            <a:off x="6355080"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8" descr="/tmp/claude-0/-home-claude/6c133bfe-1e6b-5a67-8440-00557effd182/scratchpad/icons/refresh.png"/>
          <p:cNvPicPr>
            <a:picLocks noChangeAspect="1"/>
          </p:cNvPicPr>
          <p:nvPr/>
        </p:nvPicPr>
        <p:blipFill>
          <a:blip r:embed="rId11"/>
          <a:stretch>
            <a:fillRect/>
          </a:stretch>
        </p:blipFill>
        <p:spPr>
          <a:xfrm>
            <a:off x="6473952" y="3630168"/>
            <a:ext cx="219456" cy="219456"/>
          </a:xfrm>
          <a:prstGeom prst="rect">
            <a:avLst/>
          </a:prstGeom>
        </p:spPr>
      </p:pic>
      <p:sp>
        <p:nvSpPr>
          <p:cNvPr id="41" name="Text 29"/>
          <p:cNvSpPr txBox="1"/>
          <p:nvPr/>
        </p:nvSpPr>
        <p:spPr>
          <a:xfrm>
            <a:off x="6958584"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Adaptability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Shape 30"/>
          <p:cNvSpPr/>
          <p:nvPr/>
        </p:nvSpPr>
        <p:spPr>
          <a:xfrm>
            <a:off x="8462772" y="3310128"/>
            <a:ext cx="2180844" cy="640080"/>
          </a:xfrm>
          <a:prstGeom prst="roundRect">
            <a:avLst>
              <a:gd name="adj" fmla="val 1428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Shape 31"/>
          <p:cNvSpPr/>
          <p:nvPr/>
        </p:nvSpPr>
        <p:spPr>
          <a:xfrm>
            <a:off x="8682228" y="3511296"/>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4" name="Image 9" descr="/tmp/claude-0/-home-claude/6c133bfe-1e6b-5a67-8440-00557effd182/scratchpad/icons/bolt.png"/>
          <p:cNvPicPr>
            <a:picLocks noChangeAspect="1"/>
          </p:cNvPicPr>
          <p:nvPr/>
        </p:nvPicPr>
        <p:blipFill>
          <a:blip r:embed="rId12"/>
          <a:stretch>
            <a:fillRect/>
          </a:stretch>
        </p:blipFill>
        <p:spPr>
          <a:xfrm>
            <a:off x="8801100" y="3630168"/>
            <a:ext cx="219456" cy="219456"/>
          </a:xfrm>
          <a:prstGeom prst="rect">
            <a:avLst/>
          </a:prstGeom>
        </p:spPr>
      </p:pic>
      <p:sp>
        <p:nvSpPr>
          <p:cNvPr id="45" name="Text 32"/>
          <p:cNvSpPr txBox="1"/>
          <p:nvPr/>
        </p:nvSpPr>
        <p:spPr>
          <a:xfrm>
            <a:off x="9285732" y="3493008"/>
            <a:ext cx="1211580"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Initiative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Shape 33"/>
          <p:cNvSpPr/>
          <p:nvPr/>
        </p:nvSpPr>
        <p:spPr>
          <a:xfrm>
            <a:off x="1481328" y="4114800"/>
            <a:ext cx="9162288" cy="1188720"/>
          </a:xfrm>
          <a:prstGeom prst="roundRect">
            <a:avLst>
              <a:gd name="adj" fmla="val 7692"/>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Shape 34"/>
          <p:cNvSpPr/>
          <p:nvPr/>
        </p:nvSpPr>
        <p:spPr>
          <a:xfrm>
            <a:off x="1719072" y="433425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8" name="Image 10" descr="/tmp/claude-0/-home-claude/6c133bfe-1e6b-5a67-8440-00557effd182/scratchpad/icons/refresh.png"/>
          <p:cNvPicPr>
            <a:picLocks noChangeAspect="1"/>
          </p:cNvPicPr>
          <p:nvPr/>
        </p:nvPicPr>
        <p:blipFill>
          <a:blip r:embed="rId11"/>
          <a:stretch>
            <a:fillRect/>
          </a:stretch>
        </p:blipFill>
        <p:spPr>
          <a:xfrm>
            <a:off x="1861718" y="4476902"/>
            <a:ext cx="263347" cy="263347"/>
          </a:xfrm>
          <a:prstGeom prst="rect">
            <a:avLst/>
          </a:prstGeom>
        </p:spPr>
      </p:pic>
      <p:sp>
        <p:nvSpPr>
          <p:cNvPr id="49" name="Text 35"/>
          <p:cNvSpPr txBox="1"/>
          <p:nvPr/>
        </p:nvSpPr>
        <p:spPr>
          <a:xfrm>
            <a:off x="2432304" y="431596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Built, not just born — run a skills audit</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Text 36"/>
          <p:cNvSpPr txBox="1"/>
          <p:nvPr/>
        </p:nvSpPr>
        <p:spPr>
          <a:xfrm>
            <a:off x="1737360" y="4937760"/>
            <a:ext cx="8650224" cy="18288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8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Identify current challenges → assess capability gaps → select training or advisers → evaluate by business results → repeat. Risk means calculated experiments; resilience includes knowing when to pivot or stop.</a:t>
            </a:r>
            <a:endParaRPr kumimoji="0" lang="en-US" sz="11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10</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sitem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Types of entrepreneurs (1–6)</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31089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0" i="1"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There is no single classification — group founders by their goals, behaviour, innovation level and scale.</a:t>
            </a:r>
            <a:endParaRPr kumimoji="0" lang="en-US" sz="12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542032"/>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274320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store.png"/>
          <p:cNvPicPr>
            <a:picLocks noChangeAspect="1"/>
          </p:cNvPicPr>
          <p:nvPr/>
        </p:nvPicPr>
        <p:blipFill>
          <a:blip r:embed="rId5"/>
          <a:stretch>
            <a:fillRect/>
          </a:stretch>
        </p:blipFill>
        <p:spPr>
          <a:xfrm>
            <a:off x="1833921" y="2876337"/>
            <a:ext cx="245791" cy="245791"/>
          </a:xfrm>
          <a:prstGeom prst="rect">
            <a:avLst/>
          </a:prstGeom>
        </p:spPr>
      </p:pic>
      <p:sp>
        <p:nvSpPr>
          <p:cNvPr id="17" name="Text 11"/>
          <p:cNvSpPr txBox="1"/>
          <p:nvPr/>
        </p:nvSpPr>
        <p:spPr>
          <a:xfrm>
            <a:off x="3858768" y="267004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2359152" y="272491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Small-Business</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3"/>
          <p:cNvSpPr txBox="1"/>
          <p:nvPr/>
        </p:nvSpPr>
        <p:spPr>
          <a:xfrm>
            <a:off x="1700784" y="3346704"/>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Local market — income &amp; independence.</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4"/>
          <p:cNvSpPr/>
          <p:nvPr/>
        </p:nvSpPr>
        <p:spPr>
          <a:xfrm>
            <a:off x="4590288" y="2542032"/>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Shape 15"/>
          <p:cNvSpPr/>
          <p:nvPr/>
        </p:nvSpPr>
        <p:spPr>
          <a:xfrm>
            <a:off x="4809744" y="274320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2" name="Image 3" descr="/tmp/claude-0/-home-claude/6c133bfe-1e6b-5a67-8440-00557effd182/scratchpad/icons/rocket.png"/>
          <p:cNvPicPr>
            <a:picLocks noChangeAspect="1"/>
          </p:cNvPicPr>
          <p:nvPr/>
        </p:nvPicPr>
        <p:blipFill>
          <a:blip r:embed="rId6"/>
          <a:stretch>
            <a:fillRect/>
          </a:stretch>
        </p:blipFill>
        <p:spPr>
          <a:xfrm>
            <a:off x="4942881" y="2876337"/>
            <a:ext cx="245791" cy="245791"/>
          </a:xfrm>
          <a:prstGeom prst="rect">
            <a:avLst/>
          </a:prstGeom>
        </p:spPr>
      </p:pic>
      <p:sp>
        <p:nvSpPr>
          <p:cNvPr id="23" name="Text 16"/>
          <p:cNvSpPr txBox="1"/>
          <p:nvPr/>
        </p:nvSpPr>
        <p:spPr>
          <a:xfrm>
            <a:off x="6967728" y="267004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2</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7"/>
          <p:cNvSpPr txBox="1"/>
          <p:nvPr/>
        </p:nvSpPr>
        <p:spPr>
          <a:xfrm>
            <a:off x="5468112" y="272491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Scalable Start-up</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 18"/>
          <p:cNvSpPr txBox="1"/>
          <p:nvPr/>
        </p:nvSpPr>
        <p:spPr>
          <a:xfrm>
            <a:off x="4809744" y="3346704"/>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to grow fast, often venture-backed.</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9"/>
          <p:cNvSpPr/>
          <p:nvPr/>
        </p:nvSpPr>
        <p:spPr>
          <a:xfrm>
            <a:off x="7699248" y="2542032"/>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20"/>
          <p:cNvSpPr/>
          <p:nvPr/>
        </p:nvSpPr>
        <p:spPr>
          <a:xfrm>
            <a:off x="7918704" y="2743200"/>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4" descr="/tmp/claude-0/-home-claude/6c133bfe-1e6b-5a67-8440-00557effd182/scratchpad/icons/lightbulb.png"/>
          <p:cNvPicPr>
            <a:picLocks noChangeAspect="1"/>
          </p:cNvPicPr>
          <p:nvPr/>
        </p:nvPicPr>
        <p:blipFill>
          <a:blip r:embed="rId7"/>
          <a:stretch>
            <a:fillRect/>
          </a:stretch>
        </p:blipFill>
        <p:spPr>
          <a:xfrm>
            <a:off x="8051841" y="2876337"/>
            <a:ext cx="245791" cy="245791"/>
          </a:xfrm>
          <a:prstGeom prst="rect">
            <a:avLst/>
          </a:prstGeom>
        </p:spPr>
      </p:pic>
      <p:sp>
        <p:nvSpPr>
          <p:cNvPr id="29" name="Text 21"/>
          <p:cNvSpPr txBox="1"/>
          <p:nvPr/>
        </p:nvSpPr>
        <p:spPr>
          <a:xfrm>
            <a:off x="10076688" y="267004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3</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 22"/>
          <p:cNvSpPr txBox="1"/>
          <p:nvPr/>
        </p:nvSpPr>
        <p:spPr>
          <a:xfrm>
            <a:off x="8577072" y="272491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Innovative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Text 23"/>
          <p:cNvSpPr txBox="1"/>
          <p:nvPr/>
        </p:nvSpPr>
        <p:spPr>
          <a:xfrm>
            <a:off x="7918704" y="3346704"/>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New products, methods or models; R&amp;D.</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Shape 24"/>
          <p:cNvSpPr/>
          <p:nvPr/>
        </p:nvSpPr>
        <p:spPr>
          <a:xfrm>
            <a:off x="1481328" y="3986784"/>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Shape 25"/>
          <p:cNvSpPr/>
          <p:nvPr/>
        </p:nvSpPr>
        <p:spPr>
          <a:xfrm>
            <a:off x="1700784" y="4187952"/>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4" name="Image 5" descr="/tmp/claude-0/-home-claude/6c133bfe-1e6b-5a67-8440-00557effd182/scratchpad/icons/refresh.png"/>
          <p:cNvPicPr>
            <a:picLocks noChangeAspect="1"/>
          </p:cNvPicPr>
          <p:nvPr/>
        </p:nvPicPr>
        <p:blipFill>
          <a:blip r:embed="rId8"/>
          <a:stretch>
            <a:fillRect/>
          </a:stretch>
        </p:blipFill>
        <p:spPr>
          <a:xfrm>
            <a:off x="1833921" y="4321089"/>
            <a:ext cx="245791" cy="245791"/>
          </a:xfrm>
          <a:prstGeom prst="rect">
            <a:avLst/>
          </a:prstGeom>
        </p:spPr>
      </p:pic>
      <p:sp>
        <p:nvSpPr>
          <p:cNvPr id="35" name="Text 26"/>
          <p:cNvSpPr txBox="1"/>
          <p:nvPr/>
        </p:nvSpPr>
        <p:spPr>
          <a:xfrm>
            <a:off x="3858768" y="4114800"/>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4</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7"/>
          <p:cNvSpPr txBox="1"/>
          <p:nvPr/>
        </p:nvSpPr>
        <p:spPr>
          <a:xfrm>
            <a:off x="2359152" y="4169664"/>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Imitative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8"/>
          <p:cNvSpPr txBox="1"/>
          <p:nvPr/>
        </p:nvSpPr>
        <p:spPr>
          <a:xfrm>
            <a:off x="1700784" y="4791456"/>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Adapt a proven idea to a new market.</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9"/>
          <p:cNvSpPr/>
          <p:nvPr/>
        </p:nvSpPr>
        <p:spPr>
          <a:xfrm>
            <a:off x="4590288" y="3986784"/>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30"/>
          <p:cNvSpPr/>
          <p:nvPr/>
        </p:nvSpPr>
        <p:spPr>
          <a:xfrm>
            <a:off x="4809744" y="4187952"/>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6" descr="/tmp/claude-0/-home-claude/6c133bfe-1e6b-5a67-8440-00557effd182/scratchpad/icons/leaf.png"/>
          <p:cNvPicPr>
            <a:picLocks noChangeAspect="1"/>
          </p:cNvPicPr>
          <p:nvPr/>
        </p:nvPicPr>
        <p:blipFill>
          <a:blip r:embed="rId9"/>
          <a:stretch>
            <a:fillRect/>
          </a:stretch>
        </p:blipFill>
        <p:spPr>
          <a:xfrm>
            <a:off x="4942881" y="4321089"/>
            <a:ext cx="245791" cy="245791"/>
          </a:xfrm>
          <a:prstGeom prst="rect">
            <a:avLst/>
          </a:prstGeom>
        </p:spPr>
      </p:pic>
      <p:sp>
        <p:nvSpPr>
          <p:cNvPr id="41" name="Text 31"/>
          <p:cNvSpPr txBox="1"/>
          <p:nvPr/>
        </p:nvSpPr>
        <p:spPr>
          <a:xfrm>
            <a:off x="6967728" y="4114800"/>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5</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2"/>
          <p:cNvSpPr txBox="1"/>
          <p:nvPr/>
        </p:nvSpPr>
        <p:spPr>
          <a:xfrm>
            <a:off x="5468112" y="4169664"/>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Social</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Text 33"/>
          <p:cNvSpPr txBox="1"/>
          <p:nvPr/>
        </p:nvSpPr>
        <p:spPr>
          <a:xfrm>
            <a:off x="4809744" y="4791456"/>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Solve social/environmental problems, sustainably.</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Shape 34"/>
          <p:cNvSpPr/>
          <p:nvPr/>
        </p:nvSpPr>
        <p:spPr>
          <a:xfrm>
            <a:off x="7699248" y="3986784"/>
            <a:ext cx="2944368" cy="1298448"/>
          </a:xfrm>
          <a:prstGeom prst="roundRect">
            <a:avLst>
              <a:gd name="adj" fmla="val 704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35"/>
          <p:cNvSpPr/>
          <p:nvPr/>
        </p:nvSpPr>
        <p:spPr>
          <a:xfrm>
            <a:off x="7918704" y="4187952"/>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6" name="Image 7" descr="/tmp/claude-0/-home-claude/6c133bfe-1e6b-5a67-8440-00557effd182/scratchpad/icons/spa.png"/>
          <p:cNvPicPr>
            <a:picLocks noChangeAspect="1"/>
          </p:cNvPicPr>
          <p:nvPr/>
        </p:nvPicPr>
        <p:blipFill>
          <a:blip r:embed="rId10"/>
          <a:stretch>
            <a:fillRect/>
          </a:stretch>
        </p:blipFill>
        <p:spPr>
          <a:xfrm>
            <a:off x="8051841" y="4321089"/>
            <a:ext cx="245791" cy="245791"/>
          </a:xfrm>
          <a:prstGeom prst="rect">
            <a:avLst/>
          </a:prstGeom>
        </p:spPr>
      </p:pic>
      <p:sp>
        <p:nvSpPr>
          <p:cNvPr id="47" name="Text 36"/>
          <p:cNvSpPr txBox="1"/>
          <p:nvPr/>
        </p:nvSpPr>
        <p:spPr>
          <a:xfrm>
            <a:off x="10076688" y="4114800"/>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6</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37"/>
          <p:cNvSpPr txBox="1"/>
          <p:nvPr/>
        </p:nvSpPr>
        <p:spPr>
          <a:xfrm>
            <a:off x="8577072" y="4169664"/>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Lifestyle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38"/>
          <p:cNvSpPr txBox="1"/>
          <p:nvPr/>
        </p:nvSpPr>
        <p:spPr>
          <a:xfrm>
            <a:off x="7918704" y="4791456"/>
            <a:ext cx="2505456" cy="32918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Support a chosen way of living over scale.</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11</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sitemap.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Types of entrepreneurs (7–12)</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sync.png"/>
          <p:cNvPicPr>
            <a:picLocks noChangeAspect="1"/>
          </p:cNvPicPr>
          <p:nvPr/>
        </p:nvPicPr>
        <p:blipFill>
          <a:blip r:embed="rId5"/>
          <a:stretch>
            <a:fillRect/>
          </a:stretch>
        </p:blipFill>
        <p:spPr>
          <a:xfrm>
            <a:off x="1833921" y="2620305"/>
            <a:ext cx="245791" cy="245791"/>
          </a:xfrm>
          <a:prstGeom prst="rect">
            <a:avLst/>
          </a:prstGeom>
        </p:spPr>
      </p:pic>
      <p:sp>
        <p:nvSpPr>
          <p:cNvPr id="16" name="Text 10"/>
          <p:cNvSpPr txBox="1"/>
          <p:nvPr/>
        </p:nvSpPr>
        <p:spPr>
          <a:xfrm>
            <a:off x="3858768" y="2414016"/>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7</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235915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Serial</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1700784" y="3090672"/>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Several ventures over time; carries lessons.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3"/>
          <p:cNvSpPr/>
          <p:nvPr/>
        </p:nvSpPr>
        <p:spPr>
          <a:xfrm>
            <a:off x="4590288" y="2286000"/>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4"/>
          <p:cNvSpPr/>
          <p:nvPr/>
        </p:nvSpPr>
        <p:spPr>
          <a:xfrm>
            <a:off x="480974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3" descr="/tmp/claude-0/-home-claude/6c133bfe-1e6b-5a67-8440-00557effd182/scratchpad/icons/building.png"/>
          <p:cNvPicPr>
            <a:picLocks noChangeAspect="1"/>
          </p:cNvPicPr>
          <p:nvPr/>
        </p:nvPicPr>
        <p:blipFill>
          <a:blip r:embed="rId6"/>
          <a:stretch>
            <a:fillRect/>
          </a:stretch>
        </p:blipFill>
        <p:spPr>
          <a:xfrm>
            <a:off x="4942881" y="2620305"/>
            <a:ext cx="245791" cy="245791"/>
          </a:xfrm>
          <a:prstGeom prst="rect">
            <a:avLst/>
          </a:prstGeom>
        </p:spPr>
      </p:pic>
      <p:sp>
        <p:nvSpPr>
          <p:cNvPr id="22" name="Text 15"/>
          <p:cNvSpPr txBox="1"/>
          <p:nvPr/>
        </p:nvSpPr>
        <p:spPr>
          <a:xfrm>
            <a:off x="6967728" y="2414016"/>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8</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6"/>
          <p:cNvSpPr txBox="1"/>
          <p:nvPr/>
        </p:nvSpPr>
        <p:spPr>
          <a:xfrm>
            <a:off x="546811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Intrapreneur</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7"/>
          <p:cNvSpPr txBox="1"/>
          <p:nvPr/>
        </p:nvSpPr>
        <p:spPr>
          <a:xfrm>
            <a:off x="4809744" y="3090672"/>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Entrepreneurial inside a firm’s resources.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Shape 18"/>
          <p:cNvSpPr/>
          <p:nvPr/>
        </p:nvSpPr>
        <p:spPr>
          <a:xfrm>
            <a:off x="7699248" y="2286000"/>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19"/>
          <p:cNvSpPr/>
          <p:nvPr/>
        </p:nvSpPr>
        <p:spPr>
          <a:xfrm>
            <a:off x="791870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4" descr="/tmp/claude-0/-home-claude/6c133bfe-1e6b-5a67-8440-00557effd182/scratchpad/icons/shield.png"/>
          <p:cNvPicPr>
            <a:picLocks noChangeAspect="1"/>
          </p:cNvPicPr>
          <p:nvPr/>
        </p:nvPicPr>
        <p:blipFill>
          <a:blip r:embed="rId7"/>
          <a:stretch>
            <a:fillRect/>
          </a:stretch>
        </p:blipFill>
        <p:spPr>
          <a:xfrm>
            <a:off x="8051841" y="2620305"/>
            <a:ext cx="245791" cy="245791"/>
          </a:xfrm>
          <a:prstGeom prst="rect">
            <a:avLst/>
          </a:prstGeom>
        </p:spPr>
      </p:pic>
      <p:sp>
        <p:nvSpPr>
          <p:cNvPr id="28" name="Text 20"/>
          <p:cNvSpPr txBox="1"/>
          <p:nvPr/>
        </p:nvSpPr>
        <p:spPr>
          <a:xfrm>
            <a:off x="10076688" y="2414016"/>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9</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1"/>
          <p:cNvSpPr txBox="1"/>
          <p:nvPr/>
        </p:nvSpPr>
        <p:spPr>
          <a:xfrm>
            <a:off x="857707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Necessity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 22"/>
          <p:cNvSpPr txBox="1"/>
          <p:nvPr/>
        </p:nvSpPr>
        <p:spPr>
          <a:xfrm>
            <a:off x="7918704" y="3090672"/>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Starts from limited job options.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Shape 23"/>
          <p:cNvSpPr/>
          <p:nvPr/>
        </p:nvSpPr>
        <p:spPr>
          <a:xfrm>
            <a:off x="1481328" y="3547872"/>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Shape 24"/>
          <p:cNvSpPr/>
          <p:nvPr/>
        </p:nvSpPr>
        <p:spPr>
          <a:xfrm>
            <a:off x="1700784" y="374904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3" name="Image 5" descr="/tmp/claude-0/-home-claude/6c133bfe-1e6b-5a67-8440-00557effd182/scratchpad/icons/bullseye.png"/>
          <p:cNvPicPr>
            <a:picLocks noChangeAspect="1"/>
          </p:cNvPicPr>
          <p:nvPr/>
        </p:nvPicPr>
        <p:blipFill>
          <a:blip r:embed="rId8"/>
          <a:stretch>
            <a:fillRect/>
          </a:stretch>
        </p:blipFill>
        <p:spPr>
          <a:xfrm>
            <a:off x="1833921" y="3882177"/>
            <a:ext cx="245791" cy="245791"/>
          </a:xfrm>
          <a:prstGeom prst="rect">
            <a:avLst/>
          </a:prstGeom>
        </p:spPr>
      </p:pic>
      <p:sp>
        <p:nvSpPr>
          <p:cNvPr id="34" name="Text 25"/>
          <p:cNvSpPr txBox="1"/>
          <p:nvPr/>
        </p:nvSpPr>
        <p:spPr>
          <a:xfrm>
            <a:off x="3858768" y="367588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10</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 name="Text 26"/>
          <p:cNvSpPr txBox="1"/>
          <p:nvPr/>
        </p:nvSpPr>
        <p:spPr>
          <a:xfrm>
            <a:off x="2359152" y="373075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Opportunity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6" name="Text 27"/>
          <p:cNvSpPr txBox="1"/>
          <p:nvPr/>
        </p:nvSpPr>
        <p:spPr>
          <a:xfrm>
            <a:off x="1700784" y="4352544"/>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Launches on a spotted market gap.</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Shape 28"/>
          <p:cNvSpPr/>
          <p:nvPr/>
        </p:nvSpPr>
        <p:spPr>
          <a:xfrm>
            <a:off x="4590288" y="3547872"/>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Shape 29"/>
          <p:cNvSpPr/>
          <p:nvPr/>
        </p:nvSpPr>
        <p:spPr>
          <a:xfrm>
            <a:off x="4809744" y="374904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9" name="Image 6" descr="/tmp/claude-0/-home-claude/6c133bfe-1e6b-5a67-8440-00557effd182/scratchpad/icons/handshake.png"/>
          <p:cNvPicPr>
            <a:picLocks noChangeAspect="1"/>
          </p:cNvPicPr>
          <p:nvPr/>
        </p:nvPicPr>
        <p:blipFill>
          <a:blip r:embed="rId9"/>
          <a:stretch>
            <a:fillRect/>
          </a:stretch>
        </p:blipFill>
        <p:spPr>
          <a:xfrm>
            <a:off x="4942881" y="3882177"/>
            <a:ext cx="245791" cy="245791"/>
          </a:xfrm>
          <a:prstGeom prst="rect">
            <a:avLst/>
          </a:prstGeom>
        </p:spPr>
      </p:pic>
      <p:sp>
        <p:nvSpPr>
          <p:cNvPr id="40" name="Text 30"/>
          <p:cNvSpPr txBox="1"/>
          <p:nvPr/>
        </p:nvSpPr>
        <p:spPr>
          <a:xfrm>
            <a:off x="6967728" y="367588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11</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Text 31"/>
          <p:cNvSpPr txBox="1"/>
          <p:nvPr/>
        </p:nvSpPr>
        <p:spPr>
          <a:xfrm>
            <a:off x="5468112" y="373075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Franchise</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2"/>
          <p:cNvSpPr txBox="1"/>
          <p:nvPr/>
        </p:nvSpPr>
        <p:spPr>
          <a:xfrm>
            <a:off x="4809744" y="4352544"/>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Proven brand &amp; system — fees and rules.</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3"/>
          <p:cNvSpPr/>
          <p:nvPr/>
        </p:nvSpPr>
        <p:spPr>
          <a:xfrm>
            <a:off x="7699248" y="3547872"/>
            <a:ext cx="2944368" cy="1115568"/>
          </a:xfrm>
          <a:prstGeom prst="roundRect">
            <a:avLst>
              <a:gd name="adj" fmla="val 819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4"/>
          <p:cNvSpPr/>
          <p:nvPr/>
        </p:nvSpPr>
        <p:spPr>
          <a:xfrm>
            <a:off x="7918704" y="374904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7" descr="/tmp/claude-0/-home-claude/6c133bfe-1e6b-5a67-8440-00557effd182/scratchpad/icons/laptop.png"/>
          <p:cNvPicPr>
            <a:picLocks noChangeAspect="1"/>
          </p:cNvPicPr>
          <p:nvPr/>
        </p:nvPicPr>
        <p:blipFill>
          <a:blip r:embed="rId10"/>
          <a:stretch>
            <a:fillRect/>
          </a:stretch>
        </p:blipFill>
        <p:spPr>
          <a:xfrm>
            <a:off x="8051841" y="3882177"/>
            <a:ext cx="245791" cy="245791"/>
          </a:xfrm>
          <a:prstGeom prst="rect">
            <a:avLst/>
          </a:prstGeom>
        </p:spPr>
      </p:pic>
      <p:sp>
        <p:nvSpPr>
          <p:cNvPr id="46" name="Text 35"/>
          <p:cNvSpPr txBox="1"/>
          <p:nvPr/>
        </p:nvSpPr>
        <p:spPr>
          <a:xfrm>
            <a:off x="10076688" y="3675888"/>
            <a:ext cx="457200" cy="45720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D6E4EC"/>
                </a:solidFill>
                <a:effectLst/>
                <a:uLnTx/>
                <a:uFillTx/>
                <a:latin typeface="Calibri" pitchFamily="34" charset="0"/>
                <a:ea typeface="Calibri" pitchFamily="34" charset="-122"/>
                <a:cs typeface="Calibri" pitchFamily="34" charset="-120"/>
              </a:rPr>
              <a:t>12</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6"/>
          <p:cNvSpPr txBox="1"/>
          <p:nvPr/>
        </p:nvSpPr>
        <p:spPr>
          <a:xfrm>
            <a:off x="8577072" y="373075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Digital</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37"/>
          <p:cNvSpPr txBox="1"/>
          <p:nvPr/>
        </p:nvSpPr>
        <p:spPr>
          <a:xfrm>
            <a:off x="7918704" y="4352544"/>
            <a:ext cx="2505456" cy="14630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Internet-centred: e-commerce, apps, content.</a:t>
            </a:r>
            <a:endParaRPr kumimoji="0" lang="en-US" sz="9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12</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puzzl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Which type are you? Four questions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flag.png"/>
          <p:cNvPicPr>
            <a:picLocks noChangeAspect="1"/>
          </p:cNvPicPr>
          <p:nvPr/>
        </p:nvPicPr>
        <p:blipFill>
          <a:blip r:embed="rId5"/>
          <a:stretch>
            <a:fillRect/>
          </a:stretch>
        </p:blipFill>
        <p:spPr>
          <a:xfrm>
            <a:off x="1833921" y="2666025"/>
            <a:ext cx="245791" cy="245791"/>
          </a:xfrm>
          <a:prstGeom prst="rect">
            <a:avLst/>
          </a:prstGeom>
        </p:spPr>
      </p:pic>
      <p:sp>
        <p:nvSpPr>
          <p:cNvPr id="16" name="Text 10"/>
          <p:cNvSpPr txBox="1"/>
          <p:nvPr/>
        </p:nvSpPr>
        <p:spPr>
          <a:xfrm>
            <a:off x="235915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Goal?</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Income, growth, impact or lifestyle.</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381304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03250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running.png"/>
          <p:cNvPicPr>
            <a:picLocks noChangeAspect="1"/>
          </p:cNvPicPr>
          <p:nvPr/>
        </p:nvPicPr>
        <p:blipFill>
          <a:blip r:embed="rId6"/>
          <a:stretch>
            <a:fillRect/>
          </a:stretch>
        </p:blipFill>
        <p:spPr>
          <a:xfrm>
            <a:off x="4165641" y="2666025"/>
            <a:ext cx="245791" cy="245791"/>
          </a:xfrm>
          <a:prstGeom prst="rect">
            <a:avLst/>
          </a:prstGeom>
        </p:spPr>
      </p:pic>
      <p:sp>
        <p:nvSpPr>
          <p:cNvPr id="21" name="Text 14"/>
          <p:cNvSpPr txBox="1"/>
          <p:nvPr/>
        </p:nvSpPr>
        <p:spPr>
          <a:xfrm>
            <a:off x="469087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Behaviour?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03250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Opportunity-driven or necessity-driven.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614476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636422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lightbulb.png"/>
          <p:cNvPicPr>
            <a:picLocks noChangeAspect="1"/>
          </p:cNvPicPr>
          <p:nvPr/>
        </p:nvPicPr>
        <p:blipFill>
          <a:blip r:embed="rId7"/>
          <a:stretch>
            <a:fillRect/>
          </a:stretch>
        </p:blipFill>
        <p:spPr>
          <a:xfrm>
            <a:off x="6497361" y="2666025"/>
            <a:ext cx="245791" cy="245791"/>
          </a:xfrm>
          <a:prstGeom prst="rect">
            <a:avLst/>
          </a:prstGeom>
        </p:spPr>
      </p:pic>
      <p:sp>
        <p:nvSpPr>
          <p:cNvPr id="26" name="Text 18"/>
          <p:cNvSpPr txBox="1"/>
          <p:nvPr/>
        </p:nvSpPr>
        <p:spPr>
          <a:xfrm>
            <a:off x="702259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Innovation?</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636422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Genuinely new, or an adapted idea.</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8476488" y="2331720"/>
            <a:ext cx="2167128" cy="1737360"/>
          </a:xfrm>
          <a:prstGeom prst="roundRect">
            <a:avLst>
              <a:gd name="adj" fmla="val 5263"/>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8695944" y="253288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chartline.png"/>
          <p:cNvPicPr>
            <a:picLocks noChangeAspect="1"/>
          </p:cNvPicPr>
          <p:nvPr/>
        </p:nvPicPr>
        <p:blipFill>
          <a:blip r:embed="rId8"/>
          <a:stretch>
            <a:fillRect/>
          </a:stretch>
        </p:blipFill>
        <p:spPr>
          <a:xfrm>
            <a:off x="8829081" y="2666025"/>
            <a:ext cx="245791" cy="245791"/>
          </a:xfrm>
          <a:prstGeom prst="rect">
            <a:avLst/>
          </a:prstGeom>
        </p:spPr>
      </p:pic>
      <p:sp>
        <p:nvSpPr>
          <p:cNvPr id="31" name="Text 22"/>
          <p:cNvSpPr txBox="1"/>
          <p:nvPr/>
        </p:nvSpPr>
        <p:spPr>
          <a:xfrm>
            <a:off x="9354312" y="2514600"/>
            <a:ext cx="114300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Scale?</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8695944" y="3136392"/>
            <a:ext cx="1728216" cy="76809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Local, national or global ambition.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1481328" y="4251960"/>
            <a:ext cx="9162288" cy="1051560"/>
          </a:xfrm>
          <a:prstGeom prst="roundRect">
            <a:avLst>
              <a:gd name="adj" fmla="val 8696"/>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1719072" y="4471416"/>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brain.png"/>
          <p:cNvPicPr>
            <a:picLocks noChangeAspect="1"/>
          </p:cNvPicPr>
          <p:nvPr/>
        </p:nvPicPr>
        <p:blipFill>
          <a:blip r:embed="rId9"/>
          <a:stretch>
            <a:fillRect/>
          </a:stretch>
        </p:blipFill>
        <p:spPr>
          <a:xfrm>
            <a:off x="1861718" y="4614062"/>
            <a:ext cx="263347" cy="263347"/>
          </a:xfrm>
          <a:prstGeom prst="rect">
            <a:avLst/>
          </a:prstGeom>
        </p:spPr>
      </p:pic>
      <p:sp>
        <p:nvSpPr>
          <p:cNvPr id="36" name="Text 26"/>
          <p:cNvSpPr txBox="1"/>
          <p:nvPr/>
        </p:nvSpPr>
        <p:spPr>
          <a:xfrm>
            <a:off x="2432304" y="4453128"/>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Most founders blend types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1737360" y="5074920"/>
            <a:ext cx="8650224" cy="4572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A single venture can be scalable, innovative and digital at once. Your answers also set the fair test of success — profit, growth, or social impact.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13</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lob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5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Types in the real world</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laptop.png"/>
          <p:cNvPicPr>
            <a:picLocks noChangeAspect="1"/>
          </p:cNvPicPr>
          <p:nvPr/>
        </p:nvPicPr>
        <p:blipFill>
          <a:blip r:embed="rId5"/>
          <a:stretch>
            <a:fillRect/>
          </a:stretch>
        </p:blipFill>
        <p:spPr>
          <a:xfrm>
            <a:off x="1833921" y="2620305"/>
            <a:ext cx="245791" cy="245791"/>
          </a:xfrm>
          <a:prstGeom prst="rect">
            <a:avLst/>
          </a:prstGeom>
        </p:spPr>
      </p:pic>
      <p:sp>
        <p:nvSpPr>
          <p:cNvPr id="16" name="Text 10"/>
          <p:cNvSpPr txBox="1"/>
          <p:nvPr/>
        </p:nvSpPr>
        <p:spPr>
          <a:xfrm>
            <a:off x="235915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Careem</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090672"/>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Scalable + Digital — ride-hailing to super-app.</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4590288" y="2286000"/>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80974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oins.png"/>
          <p:cNvPicPr>
            <a:picLocks noChangeAspect="1"/>
          </p:cNvPicPr>
          <p:nvPr/>
        </p:nvPicPr>
        <p:blipFill>
          <a:blip r:embed="rId6"/>
          <a:stretch>
            <a:fillRect/>
          </a:stretch>
        </p:blipFill>
        <p:spPr>
          <a:xfrm>
            <a:off x="4942881" y="2620305"/>
            <a:ext cx="245791" cy="245791"/>
          </a:xfrm>
          <a:prstGeom prst="rect">
            <a:avLst/>
          </a:prstGeom>
        </p:spPr>
      </p:pic>
      <p:sp>
        <p:nvSpPr>
          <p:cNvPr id="21" name="Text 14"/>
          <p:cNvSpPr txBox="1"/>
          <p:nvPr/>
        </p:nvSpPr>
        <p:spPr>
          <a:xfrm>
            <a:off x="546811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Fawry</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809744" y="3090672"/>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Innovative + Digital — new e-payments model.</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7699248" y="2286000"/>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791870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store.png"/>
          <p:cNvPicPr>
            <a:picLocks noChangeAspect="1"/>
          </p:cNvPicPr>
          <p:nvPr/>
        </p:nvPicPr>
        <p:blipFill>
          <a:blip r:embed="rId7"/>
          <a:stretch>
            <a:fillRect/>
          </a:stretch>
        </p:blipFill>
        <p:spPr>
          <a:xfrm>
            <a:off x="8051841" y="2620305"/>
            <a:ext cx="245791" cy="245791"/>
          </a:xfrm>
          <a:prstGeom prst="rect">
            <a:avLst/>
          </a:prstGeom>
        </p:spPr>
      </p:pic>
      <p:sp>
        <p:nvSpPr>
          <p:cNvPr id="26" name="Text 18"/>
          <p:cNvSpPr txBox="1"/>
          <p:nvPr/>
        </p:nvSpPr>
        <p:spPr>
          <a:xfrm>
            <a:off x="857707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local café</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7918704" y="3090672"/>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Small-Business + Lifestyle — serves its area.</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1481328" y="3867912"/>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1700784" y="406908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medical.png"/>
          <p:cNvPicPr>
            <a:picLocks noChangeAspect="1"/>
          </p:cNvPicPr>
          <p:nvPr/>
        </p:nvPicPr>
        <p:blipFill>
          <a:blip r:embed="rId8"/>
          <a:stretch>
            <a:fillRect/>
          </a:stretch>
        </p:blipFill>
        <p:spPr>
          <a:xfrm>
            <a:off x="1833921" y="4202217"/>
            <a:ext cx="245791" cy="245791"/>
          </a:xfrm>
          <a:prstGeom prst="rect">
            <a:avLst/>
          </a:prstGeom>
        </p:spPr>
      </p:pic>
      <p:sp>
        <p:nvSpPr>
          <p:cNvPr id="31" name="Text 22"/>
          <p:cNvSpPr txBox="1"/>
          <p:nvPr/>
        </p:nvSpPr>
        <p:spPr>
          <a:xfrm>
            <a:off x="2359152" y="40507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Vezeeta</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1700784" y="4672584"/>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Opportunity + Digital — booking healthcare.</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4590288" y="3867912"/>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4809744" y="406908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handshake.png"/>
          <p:cNvPicPr>
            <a:picLocks noChangeAspect="1"/>
          </p:cNvPicPr>
          <p:nvPr/>
        </p:nvPicPr>
        <p:blipFill>
          <a:blip r:embed="rId9"/>
          <a:stretch>
            <a:fillRect/>
          </a:stretch>
        </p:blipFill>
        <p:spPr>
          <a:xfrm>
            <a:off x="4942881" y="4202217"/>
            <a:ext cx="245791" cy="245791"/>
          </a:xfrm>
          <a:prstGeom prst="rect">
            <a:avLst/>
          </a:prstGeom>
        </p:spPr>
      </p:pic>
      <p:sp>
        <p:nvSpPr>
          <p:cNvPr id="36" name="Text 26"/>
          <p:cNvSpPr txBox="1"/>
          <p:nvPr/>
        </p:nvSpPr>
        <p:spPr>
          <a:xfrm>
            <a:off x="5468112" y="40507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franchise branch</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4809744" y="4672584"/>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Franchise — proven brand and system.</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8"/>
          <p:cNvSpPr/>
          <p:nvPr/>
        </p:nvSpPr>
        <p:spPr>
          <a:xfrm>
            <a:off x="7699248" y="3867912"/>
            <a:ext cx="2944368" cy="1435608"/>
          </a:xfrm>
          <a:prstGeom prst="roundRect">
            <a:avLst>
              <a:gd name="adj" fmla="val 6369"/>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9"/>
          <p:cNvSpPr/>
          <p:nvPr/>
        </p:nvSpPr>
        <p:spPr>
          <a:xfrm>
            <a:off x="7918704" y="4069080"/>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7" descr="/tmp/claude-0/-home-claude/6c133bfe-1e6b-5a67-8440-00557effd182/scratchpad/icons/leaf.png"/>
          <p:cNvPicPr>
            <a:picLocks noChangeAspect="1"/>
          </p:cNvPicPr>
          <p:nvPr/>
        </p:nvPicPr>
        <p:blipFill>
          <a:blip r:embed="rId10"/>
          <a:stretch>
            <a:fillRect/>
          </a:stretch>
        </p:blipFill>
        <p:spPr>
          <a:xfrm>
            <a:off x="8051841" y="4202217"/>
            <a:ext cx="245791" cy="245791"/>
          </a:xfrm>
          <a:prstGeom prst="rect">
            <a:avLst/>
          </a:prstGeom>
        </p:spPr>
      </p:pic>
      <p:sp>
        <p:nvSpPr>
          <p:cNvPr id="41" name="Text 30"/>
          <p:cNvSpPr txBox="1"/>
          <p:nvPr/>
        </p:nvSpPr>
        <p:spPr>
          <a:xfrm>
            <a:off x="8577072" y="40507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recycling venture</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1"/>
          <p:cNvSpPr txBox="1"/>
          <p:nvPr/>
        </p:nvSpPr>
        <p:spPr>
          <a:xfrm>
            <a:off x="7918704" y="4672584"/>
            <a:ext cx="2505456" cy="4663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Social — impact with a sustainable model.</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14</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briefcas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Careers — far beyond founding</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4937760" cy="914400"/>
          </a:xfrm>
          <a:prstGeom prst="rect">
            <a:avLst/>
          </a:prstGeom>
          <a:noFill/>
          <a:ln/>
        </p:spPr>
        <p:txBody>
          <a:bodyPr wrap="square" lIns="0" tIns="0" rIns="0" bIns="0" rtlCol="0" anchor="ctr"/>
          <a:lstStyle/>
          <a:p>
            <a:pPr marL="0" marR="0" lvl="0" indent="0" algn="just" defTabSz="914400" rtl="0" eaLnBrk="1" fontAlgn="auto" latinLnBrk="0" hangingPunct="1">
              <a:lnSpc>
                <a:spcPct val="102000"/>
              </a:lnSpc>
              <a:spcBef>
                <a:spcPts val="0"/>
              </a:spcBef>
              <a:spcAft>
                <a:spcPts val="0"/>
              </a:spcAft>
              <a:buClrTx/>
              <a:buSzTx/>
              <a:buFontTx/>
              <a:buNone/>
              <a:tabLst/>
              <a:defRPr/>
            </a:pPr>
            <a:r>
              <a:rPr kumimoji="0" lang="en-US" sz="122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An entrepreneurship program opens roles in start-ups, established firms, banks, investment, government, universities and development bodies — twenty roles across six families.</a:t>
            </a:r>
            <a:endParaRPr kumimoji="0" lang="en-US" sz="122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3227832"/>
            <a:ext cx="201168" cy="201168"/>
          </a:xfrm>
          <a:prstGeom prst="ellipse">
            <a:avLst/>
          </a:prstGeom>
          <a:solidFill>
            <a:srgbClr val="00B0F0"/>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Text 10"/>
          <p:cNvSpPr txBox="1"/>
          <p:nvPr/>
        </p:nvSpPr>
        <p:spPr>
          <a:xfrm>
            <a:off x="1755648" y="32004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Found &amp; Build</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1"/>
          <p:cNvSpPr/>
          <p:nvPr/>
        </p:nvSpPr>
        <p:spPr>
          <a:xfrm>
            <a:off x="3950208" y="3227832"/>
            <a:ext cx="201168" cy="201168"/>
          </a:xfrm>
          <a:prstGeom prst="ellipse">
            <a:avLst/>
          </a:prstGeom>
          <a:solidFill>
            <a:srgbClr val="156082"/>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4224528" y="32004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Grow &amp; Market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3"/>
          <p:cNvSpPr/>
          <p:nvPr/>
        </p:nvSpPr>
        <p:spPr>
          <a:xfrm>
            <a:off x="1481328" y="3685032"/>
            <a:ext cx="201168" cy="201168"/>
          </a:xfrm>
          <a:prstGeom prst="ellipse">
            <a:avLst/>
          </a:prstGeom>
          <a:solidFill>
            <a:srgbClr val="0E2841"/>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755648" y="36576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Advise &amp; Analyse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3950208" y="3685032"/>
            <a:ext cx="201168" cy="201168"/>
          </a:xfrm>
          <a:prstGeom prst="ellipse">
            <a:avLst/>
          </a:prstGeom>
          <a:solidFill>
            <a:srgbClr val="0088C2"/>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4224528" y="36576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Innovate &amp; Enable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7"/>
          <p:cNvSpPr/>
          <p:nvPr/>
        </p:nvSpPr>
        <p:spPr>
          <a:xfrm>
            <a:off x="1481328" y="4142232"/>
            <a:ext cx="201168" cy="201168"/>
          </a:xfrm>
          <a:prstGeom prst="ellipse">
            <a:avLst/>
          </a:prstGeom>
          <a:solidFill>
            <a:srgbClr val="2E8B6B"/>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Text 18"/>
          <p:cNvSpPr txBox="1"/>
          <p:nvPr/>
        </p:nvSpPr>
        <p:spPr>
          <a:xfrm>
            <a:off x="1755648" y="41148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Finance &amp; Invest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19"/>
          <p:cNvSpPr/>
          <p:nvPr/>
        </p:nvSpPr>
        <p:spPr>
          <a:xfrm>
            <a:off x="3950208" y="4142232"/>
            <a:ext cx="201168" cy="201168"/>
          </a:xfrm>
          <a:prstGeom prst="ellipse">
            <a:avLst/>
          </a:prstGeom>
          <a:solidFill>
            <a:srgbClr val="E8833A"/>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Text 20"/>
          <p:cNvSpPr txBox="1"/>
          <p:nvPr/>
        </p:nvSpPr>
        <p:spPr>
          <a:xfrm>
            <a:off x="4224528" y="4114800"/>
            <a:ext cx="219456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Operate &amp; Impact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26" name="Chart 0"/>
          <p:cNvGraphicFramePr/>
          <p:nvPr/>
        </p:nvGraphicFramePr>
        <p:xfrm>
          <a:off x="6263640" y="2148840"/>
          <a:ext cx="4389120" cy="32004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15</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road.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Twenty roles, and a real journey</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1700784" y="2487168"/>
            <a:ext cx="512064" cy="512064"/>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rocket.png"/>
          <p:cNvPicPr>
            <a:picLocks noChangeAspect="1"/>
          </p:cNvPicPr>
          <p:nvPr/>
        </p:nvPicPr>
        <p:blipFill>
          <a:blip r:embed="rId5"/>
          <a:stretch>
            <a:fillRect/>
          </a:stretch>
        </p:blipFill>
        <p:spPr>
          <a:xfrm>
            <a:off x="1833921" y="2620305"/>
            <a:ext cx="245791" cy="245791"/>
          </a:xfrm>
          <a:prstGeom prst="rect">
            <a:avLst/>
          </a:prstGeom>
        </p:spPr>
      </p:pic>
      <p:sp>
        <p:nvSpPr>
          <p:cNvPr id="16" name="Text 10"/>
          <p:cNvSpPr txBox="1"/>
          <p:nvPr/>
        </p:nvSpPr>
        <p:spPr>
          <a:xfrm>
            <a:off x="235915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Found &amp; Build</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1"/>
          <p:cNvSpPr txBox="1"/>
          <p:nvPr/>
        </p:nvSpPr>
        <p:spPr>
          <a:xfrm>
            <a:off x="1700784" y="3090672"/>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Owner · co-founder · franchise · freelance/digital</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2"/>
          <p:cNvSpPr/>
          <p:nvPr/>
        </p:nvSpPr>
        <p:spPr>
          <a:xfrm>
            <a:off x="4590288" y="2286000"/>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3"/>
          <p:cNvSpPr/>
          <p:nvPr/>
        </p:nvSpPr>
        <p:spPr>
          <a:xfrm>
            <a:off x="4809744" y="2487168"/>
            <a:ext cx="512064" cy="512064"/>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chartline.png"/>
          <p:cNvPicPr>
            <a:picLocks noChangeAspect="1"/>
          </p:cNvPicPr>
          <p:nvPr/>
        </p:nvPicPr>
        <p:blipFill>
          <a:blip r:embed="rId6"/>
          <a:stretch>
            <a:fillRect/>
          </a:stretch>
        </p:blipFill>
        <p:spPr>
          <a:xfrm>
            <a:off x="4942881" y="2620305"/>
            <a:ext cx="245791" cy="245791"/>
          </a:xfrm>
          <a:prstGeom prst="rect">
            <a:avLst/>
          </a:prstGeom>
        </p:spPr>
      </p:pic>
      <p:sp>
        <p:nvSpPr>
          <p:cNvPr id="21" name="Text 14"/>
          <p:cNvSpPr txBox="1"/>
          <p:nvPr/>
        </p:nvSpPr>
        <p:spPr>
          <a:xfrm>
            <a:off x="546811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Grow &amp; Market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5"/>
          <p:cNvSpPr txBox="1"/>
          <p:nvPr/>
        </p:nvSpPr>
        <p:spPr>
          <a:xfrm>
            <a:off x="4809744" y="3090672"/>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Business development · sales &amp; marketing · product</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6"/>
          <p:cNvSpPr/>
          <p:nvPr/>
        </p:nvSpPr>
        <p:spPr>
          <a:xfrm>
            <a:off x="7699248" y="2286000"/>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7"/>
          <p:cNvSpPr/>
          <p:nvPr/>
        </p:nvSpPr>
        <p:spPr>
          <a:xfrm>
            <a:off x="7918704" y="2487168"/>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4" descr="/tmp/claude-0/-home-claude/6c133bfe-1e6b-5a67-8440-00557effd182/scratchpad/icons/search.png"/>
          <p:cNvPicPr>
            <a:picLocks noChangeAspect="1"/>
          </p:cNvPicPr>
          <p:nvPr/>
        </p:nvPicPr>
        <p:blipFill>
          <a:blip r:embed="rId7"/>
          <a:stretch>
            <a:fillRect/>
          </a:stretch>
        </p:blipFill>
        <p:spPr>
          <a:xfrm>
            <a:off x="8051841" y="2620305"/>
            <a:ext cx="245791" cy="245791"/>
          </a:xfrm>
          <a:prstGeom prst="rect">
            <a:avLst/>
          </a:prstGeom>
        </p:spPr>
      </p:pic>
      <p:sp>
        <p:nvSpPr>
          <p:cNvPr id="26" name="Text 18"/>
          <p:cNvSpPr txBox="1"/>
          <p:nvPr/>
        </p:nvSpPr>
        <p:spPr>
          <a:xfrm>
            <a:off x="8577072" y="2468880"/>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Advise &amp; Analyse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9"/>
          <p:cNvSpPr txBox="1"/>
          <p:nvPr/>
        </p:nvSpPr>
        <p:spPr>
          <a:xfrm>
            <a:off x="7918704" y="3090672"/>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Consultant · business analyst</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Shape 20"/>
          <p:cNvSpPr/>
          <p:nvPr/>
        </p:nvSpPr>
        <p:spPr>
          <a:xfrm>
            <a:off x="1481328" y="3410712"/>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21"/>
          <p:cNvSpPr/>
          <p:nvPr/>
        </p:nvSpPr>
        <p:spPr>
          <a:xfrm>
            <a:off x="1700784" y="3611880"/>
            <a:ext cx="512064" cy="512064"/>
          </a:xfrm>
          <a:prstGeom prst="ellipse">
            <a:avLst/>
          </a:prstGeom>
          <a:solidFill>
            <a:srgbClr val="0088C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0" name="Image 5" descr="/tmp/claude-0/-home-claude/6c133bfe-1e6b-5a67-8440-00557effd182/scratchpad/icons/lightbulb.png"/>
          <p:cNvPicPr>
            <a:picLocks noChangeAspect="1"/>
          </p:cNvPicPr>
          <p:nvPr/>
        </p:nvPicPr>
        <p:blipFill>
          <a:blip r:embed="rId8"/>
          <a:stretch>
            <a:fillRect/>
          </a:stretch>
        </p:blipFill>
        <p:spPr>
          <a:xfrm>
            <a:off x="1833921" y="3745017"/>
            <a:ext cx="245791" cy="245791"/>
          </a:xfrm>
          <a:prstGeom prst="rect">
            <a:avLst/>
          </a:prstGeom>
        </p:spPr>
      </p:pic>
      <p:sp>
        <p:nvSpPr>
          <p:cNvPr id="31" name="Text 22"/>
          <p:cNvSpPr txBox="1"/>
          <p:nvPr/>
        </p:nvSpPr>
        <p:spPr>
          <a:xfrm>
            <a:off x="2359152" y="35935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Innovate &amp; Enable</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3"/>
          <p:cNvSpPr txBox="1"/>
          <p:nvPr/>
        </p:nvSpPr>
        <p:spPr>
          <a:xfrm>
            <a:off x="1700784" y="4215384"/>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R&amp;D · intrapreneur · incubator · trainer</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4"/>
          <p:cNvSpPr/>
          <p:nvPr/>
        </p:nvSpPr>
        <p:spPr>
          <a:xfrm>
            <a:off x="4590288" y="3410712"/>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5"/>
          <p:cNvSpPr/>
          <p:nvPr/>
        </p:nvSpPr>
        <p:spPr>
          <a:xfrm>
            <a:off x="4809744" y="3611880"/>
            <a:ext cx="512064" cy="512064"/>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6" descr="/tmp/claude-0/-home-claude/6c133bfe-1e6b-5a67-8440-00557effd182/scratchpad/icons/coins.png"/>
          <p:cNvPicPr>
            <a:picLocks noChangeAspect="1"/>
          </p:cNvPicPr>
          <p:nvPr/>
        </p:nvPicPr>
        <p:blipFill>
          <a:blip r:embed="rId9"/>
          <a:stretch>
            <a:fillRect/>
          </a:stretch>
        </p:blipFill>
        <p:spPr>
          <a:xfrm>
            <a:off x="4942881" y="3745017"/>
            <a:ext cx="245791" cy="245791"/>
          </a:xfrm>
          <a:prstGeom prst="rect">
            <a:avLst/>
          </a:prstGeom>
        </p:spPr>
      </p:pic>
      <p:sp>
        <p:nvSpPr>
          <p:cNvPr id="36" name="Text 26"/>
          <p:cNvSpPr txBox="1"/>
          <p:nvPr/>
        </p:nvSpPr>
        <p:spPr>
          <a:xfrm>
            <a:off x="5468112" y="35935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Finance &amp; Invest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27"/>
          <p:cNvSpPr txBox="1"/>
          <p:nvPr/>
        </p:nvSpPr>
        <p:spPr>
          <a:xfrm>
            <a:off x="4809744" y="4215384"/>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VC analyst · SME finance · banking RM</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Shape 28"/>
          <p:cNvSpPr/>
          <p:nvPr/>
        </p:nvSpPr>
        <p:spPr>
          <a:xfrm>
            <a:off x="7699248" y="3410712"/>
            <a:ext cx="2944368" cy="978408"/>
          </a:xfrm>
          <a:prstGeom prst="roundRect">
            <a:avLst>
              <a:gd name="adj" fmla="val 9346"/>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29"/>
          <p:cNvSpPr/>
          <p:nvPr/>
        </p:nvSpPr>
        <p:spPr>
          <a:xfrm>
            <a:off x="7918704" y="3611880"/>
            <a:ext cx="512064" cy="512064"/>
          </a:xfrm>
          <a:prstGeom prst="ellipse">
            <a:avLst/>
          </a:prstGeom>
          <a:solidFill>
            <a:srgbClr val="E8833A"/>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0" name="Image 7" descr="/tmp/claude-0/-home-claude/6c133bfe-1e6b-5a67-8440-00557effd182/scratchpad/icons/cogs.png"/>
          <p:cNvPicPr>
            <a:picLocks noChangeAspect="1"/>
          </p:cNvPicPr>
          <p:nvPr/>
        </p:nvPicPr>
        <p:blipFill>
          <a:blip r:embed="rId10"/>
          <a:stretch>
            <a:fillRect/>
          </a:stretch>
        </p:blipFill>
        <p:spPr>
          <a:xfrm>
            <a:off x="8051841" y="3745017"/>
            <a:ext cx="245791" cy="245791"/>
          </a:xfrm>
          <a:prstGeom prst="rect">
            <a:avLst/>
          </a:prstGeom>
        </p:spPr>
      </p:pic>
      <p:sp>
        <p:nvSpPr>
          <p:cNvPr id="41" name="Text 30"/>
          <p:cNvSpPr txBox="1"/>
          <p:nvPr/>
        </p:nvSpPr>
        <p:spPr>
          <a:xfrm>
            <a:off x="8577072" y="3593592"/>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Operate &amp; Impact</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1"/>
          <p:cNvSpPr txBox="1"/>
          <p:nvPr/>
        </p:nvSpPr>
        <p:spPr>
          <a:xfrm>
            <a:off x="7918704" y="4215384"/>
            <a:ext cx="2505456" cy="91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93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Project · supply-chain · social · government</a:t>
            </a:r>
            <a:endParaRPr kumimoji="0" lang="en-US" sz="9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2"/>
          <p:cNvSpPr/>
          <p:nvPr/>
        </p:nvSpPr>
        <p:spPr>
          <a:xfrm>
            <a:off x="1481328" y="4553712"/>
            <a:ext cx="9162288" cy="749808"/>
          </a:xfrm>
          <a:prstGeom prst="roundRect">
            <a:avLst>
              <a:gd name="adj" fmla="val 12195"/>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3"/>
          <p:cNvSpPr/>
          <p:nvPr/>
        </p:nvSpPr>
        <p:spPr>
          <a:xfrm>
            <a:off x="1682496" y="4700016"/>
            <a:ext cx="457200" cy="45720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5" name="Image 8" descr="/tmp/claude-0/-home-claude/6c133bfe-1e6b-5a67-8440-00557effd182/scratchpad/icons/road.png"/>
          <p:cNvPicPr>
            <a:picLocks noChangeAspect="1"/>
          </p:cNvPicPr>
          <p:nvPr/>
        </p:nvPicPr>
        <p:blipFill>
          <a:blip r:embed="rId4"/>
          <a:stretch>
            <a:fillRect/>
          </a:stretch>
        </p:blipFill>
        <p:spPr>
          <a:xfrm>
            <a:off x="1801368" y="4818888"/>
            <a:ext cx="219456" cy="219456"/>
          </a:xfrm>
          <a:prstGeom prst="rect">
            <a:avLst/>
          </a:prstGeom>
        </p:spPr>
      </p:pic>
      <p:sp>
        <p:nvSpPr>
          <p:cNvPr id="46" name="Text 34"/>
          <p:cNvSpPr txBox="1"/>
          <p:nvPr/>
        </p:nvSpPr>
        <p:spPr>
          <a:xfrm>
            <a:off x="2350008" y="4553712"/>
            <a:ext cx="2651760" cy="7498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BizDev exec</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35"/>
          <p:cNvSpPr txBox="1"/>
          <p:nvPr/>
        </p:nvSpPr>
        <p:spPr>
          <a:xfrm>
            <a:off x="3994099" y="4553712"/>
            <a:ext cx="365760" cy="7498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B0F0"/>
                </a:solidFill>
                <a:effectLst/>
                <a:uLnTx/>
                <a:uFillTx/>
                <a:latin typeface="Calibri" pitchFamily="34" charset="0"/>
                <a:ea typeface="Calibri" pitchFamily="34" charset="-122"/>
                <a:cs typeface="Calibri" pitchFamily="34" charset="-120"/>
              </a:rPr>
              <a: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36"/>
          <p:cNvSpPr txBox="1"/>
          <p:nvPr/>
        </p:nvSpPr>
        <p:spPr>
          <a:xfrm>
            <a:off x="4359859" y="4553712"/>
            <a:ext cx="2651760" cy="7498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Product manager</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37"/>
          <p:cNvSpPr txBox="1"/>
          <p:nvPr/>
        </p:nvSpPr>
        <p:spPr>
          <a:xfrm>
            <a:off x="6003950" y="4553712"/>
            <a:ext cx="365760" cy="749808"/>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B0F0"/>
                </a:solidFill>
                <a:effectLst/>
                <a:uLnTx/>
                <a:uFillTx/>
                <a:latin typeface="Calibri" pitchFamily="34" charset="0"/>
                <a:ea typeface="Calibri" pitchFamily="34" charset="-122"/>
                <a:cs typeface="Calibri" pitchFamily="34" charset="-120"/>
              </a:rPr>
              <a: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Text 38"/>
          <p:cNvSpPr txBox="1"/>
          <p:nvPr/>
        </p:nvSpPr>
        <p:spPr>
          <a:xfrm>
            <a:off x="6369710" y="4553712"/>
            <a:ext cx="2651760" cy="74980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Founds a tech company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briefcas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Three roles up close</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4" name="Image 2" descr="/tmp/claude-0/-home-claude/6c133bfe-1e6b-5a67-8440-00557effd182/scratchpad/icons/handshake.png"/>
          <p:cNvPicPr>
            <a:picLocks noChangeAspect="1"/>
          </p:cNvPicPr>
          <p:nvPr/>
        </p:nvPicPr>
        <p:blipFill>
          <a:blip r:embed="rId5"/>
          <a:stretch>
            <a:fillRect/>
          </a:stretch>
        </p:blipFill>
        <p:spPr>
          <a:xfrm>
            <a:off x="1623974" y="2428646"/>
            <a:ext cx="263347" cy="263347"/>
          </a:xfrm>
          <a:prstGeom prst="rect">
            <a:avLst/>
          </a:prstGeom>
        </p:spPr>
      </p:pic>
      <p:sp>
        <p:nvSpPr>
          <p:cNvPr id="15" name="Text 9"/>
          <p:cNvSpPr txBox="1"/>
          <p:nvPr/>
        </p:nvSpPr>
        <p:spPr>
          <a:xfrm>
            <a:off x="2249424" y="2249424"/>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Business Development Executive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Find clients and partnerships, prepare proposals, research markets, negotiate deals, grow revenue.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0"/>
          <p:cNvSpPr/>
          <p:nvPr/>
        </p:nvSpPr>
        <p:spPr>
          <a:xfrm>
            <a:off x="1481328" y="3035808"/>
            <a:ext cx="548640" cy="54864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3" descr="/tmp/claude-0/-home-claude/6c133bfe-1e6b-5a67-8440-00557effd182/scratchpad/icons/mobile.png"/>
          <p:cNvPicPr>
            <a:picLocks noChangeAspect="1"/>
          </p:cNvPicPr>
          <p:nvPr/>
        </p:nvPicPr>
        <p:blipFill>
          <a:blip r:embed="rId6"/>
          <a:stretch>
            <a:fillRect/>
          </a:stretch>
        </p:blipFill>
        <p:spPr>
          <a:xfrm>
            <a:off x="1623974" y="3178454"/>
            <a:ext cx="263347" cy="263347"/>
          </a:xfrm>
          <a:prstGeom prst="rect">
            <a:avLst/>
          </a:prstGeom>
        </p:spPr>
      </p:pic>
      <p:sp>
        <p:nvSpPr>
          <p:cNvPr id="18" name="Text 11"/>
          <p:cNvSpPr txBox="1"/>
          <p:nvPr/>
        </p:nvSpPr>
        <p:spPr>
          <a:xfrm>
            <a:off x="2249424" y="2999232"/>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Product Manager</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Understand customer problems, define features, test prototypes, act on feedback, track performance.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2"/>
          <p:cNvSpPr/>
          <p:nvPr/>
        </p:nvSpPr>
        <p:spPr>
          <a:xfrm>
            <a:off x="1481328" y="3785616"/>
            <a:ext cx="548640" cy="548640"/>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4" descr="/tmp/claude-0/-home-claude/6c133bfe-1e6b-5a67-8440-00557effd182/scratchpad/icons/piechart.png"/>
          <p:cNvPicPr>
            <a:picLocks noChangeAspect="1"/>
          </p:cNvPicPr>
          <p:nvPr/>
        </p:nvPicPr>
        <p:blipFill>
          <a:blip r:embed="rId7"/>
          <a:stretch>
            <a:fillRect/>
          </a:stretch>
        </p:blipFill>
        <p:spPr>
          <a:xfrm>
            <a:off x="1623974" y="3928262"/>
            <a:ext cx="263347" cy="263347"/>
          </a:xfrm>
          <a:prstGeom prst="rect">
            <a:avLst/>
          </a:prstGeom>
        </p:spPr>
      </p:pic>
      <p:sp>
        <p:nvSpPr>
          <p:cNvPr id="21" name="Text 13"/>
          <p:cNvSpPr txBox="1"/>
          <p:nvPr/>
        </p:nvSpPr>
        <p:spPr>
          <a:xfrm>
            <a:off x="2249424" y="3749040"/>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Investment Analyst / VC Associate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Review business plans, study markets and teams, run due diligence, write investment reports.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4"/>
          <p:cNvSpPr/>
          <p:nvPr/>
        </p:nvSpPr>
        <p:spPr>
          <a:xfrm>
            <a:off x="1481328" y="4572000"/>
            <a:ext cx="9162288" cy="731520"/>
          </a:xfrm>
          <a:prstGeom prst="roundRect">
            <a:avLst>
              <a:gd name="adj" fmla="val 12500"/>
            </a:avLst>
          </a:prstGeom>
          <a:solidFill>
            <a:srgbClr val="E4EAF0"/>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5"/>
          <p:cNvSpPr/>
          <p:nvPr/>
        </p:nvSpPr>
        <p:spPr>
          <a:xfrm>
            <a:off x="1682496" y="4709160"/>
            <a:ext cx="457200" cy="45720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5" descr="/tmp/claude-0/-home-claude/6c133bfe-1e6b-5a67-8440-00557effd182/scratchpad/icons/bullseye.png"/>
          <p:cNvPicPr>
            <a:picLocks noChangeAspect="1"/>
          </p:cNvPicPr>
          <p:nvPr/>
        </p:nvPicPr>
        <p:blipFill>
          <a:blip r:embed="rId8"/>
          <a:stretch>
            <a:fillRect/>
          </a:stretch>
        </p:blipFill>
        <p:spPr>
          <a:xfrm>
            <a:off x="1801368" y="4828032"/>
            <a:ext cx="219456" cy="219456"/>
          </a:xfrm>
          <a:prstGeom prst="rect">
            <a:avLst/>
          </a:prstGeom>
        </p:spPr>
      </p:pic>
      <p:sp>
        <p:nvSpPr>
          <p:cNvPr id="25" name="Text 16"/>
          <p:cNvSpPr txBox="1"/>
          <p:nvPr/>
        </p:nvSpPr>
        <p:spPr>
          <a:xfrm>
            <a:off x="2322576" y="4572000"/>
            <a:ext cx="8202168" cy="731520"/>
          </a:xfrm>
          <a:prstGeom prst="rect">
            <a:avLst/>
          </a:prstGeom>
          <a:noFill/>
          <a:ln/>
        </p:spPr>
        <p:txBody>
          <a:bodyPr wrap="square" lIns="0" tIns="0" rIns="0" bIns="0" rtlCol="0" anchor="ctr"/>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2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Common thread   </a:t>
            </a: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every role rewards customer insight, evidence and clear communication — the core of entrepreneurship study.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5"/>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17</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hecklist.png"/>
          <p:cNvPicPr>
            <a:picLocks noChangeAspect="1"/>
          </p:cNvPicPr>
          <p:nvPr/>
        </p:nvPicPr>
        <p:blipFill>
          <a:blip r:embed="rId6"/>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7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Get employable — skills &amp; practice</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343150"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5" name="Image 2" descr="/tmp/claude-0/-home-claude/6c133bfe-1e6b-5a67-8440-00557effd182/scratchpad/icons/scroll.png"/>
          <p:cNvPicPr>
            <a:picLocks noChangeAspect="1"/>
          </p:cNvPicPr>
          <p:nvPr/>
        </p:nvPicPr>
        <p:blipFill>
          <a:blip r:embed="rId7"/>
          <a:stretch>
            <a:fillRect/>
          </a:stretch>
        </p:blipFill>
        <p:spPr>
          <a:xfrm>
            <a:off x="2462022" y="2596896"/>
            <a:ext cx="219456" cy="219456"/>
          </a:xfrm>
          <a:prstGeom prst="rect">
            <a:avLst/>
          </a:prstGeom>
        </p:spPr>
      </p:pic>
      <p:sp>
        <p:nvSpPr>
          <p:cNvPr id="16" name="Text 10"/>
          <p:cNvSpPr txBox="1"/>
          <p:nvPr/>
        </p:nvSpPr>
        <p:spPr>
          <a:xfrm>
            <a:off x="1536192"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Business planning</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Shape 11"/>
          <p:cNvSpPr/>
          <p:nvPr/>
        </p:nvSpPr>
        <p:spPr>
          <a:xfrm>
            <a:off x="3808476"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Shape 12"/>
          <p:cNvSpPr/>
          <p:nvPr/>
        </p:nvSpPr>
        <p:spPr>
          <a:xfrm>
            <a:off x="4670298"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Image 3" descr="/tmp/claude-0/-home-claude/6c133bfe-1e6b-5a67-8440-00557effd182/scratchpad/icons/coins.png"/>
          <p:cNvPicPr>
            <a:picLocks noChangeAspect="1"/>
          </p:cNvPicPr>
          <p:nvPr/>
        </p:nvPicPr>
        <p:blipFill>
          <a:blip r:embed="rId8"/>
          <a:stretch>
            <a:fillRect/>
          </a:stretch>
        </p:blipFill>
        <p:spPr>
          <a:xfrm>
            <a:off x="4789170" y="2596896"/>
            <a:ext cx="219456" cy="219456"/>
          </a:xfrm>
          <a:prstGeom prst="rect">
            <a:avLst/>
          </a:prstGeom>
        </p:spPr>
      </p:pic>
      <p:sp>
        <p:nvSpPr>
          <p:cNvPr id="20" name="Text 13"/>
          <p:cNvSpPr txBox="1"/>
          <p:nvPr/>
        </p:nvSpPr>
        <p:spPr>
          <a:xfrm>
            <a:off x="3863340"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Financial analysis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Shape 14"/>
          <p:cNvSpPr/>
          <p:nvPr/>
        </p:nvSpPr>
        <p:spPr>
          <a:xfrm>
            <a:off x="6135624"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Shape 15"/>
          <p:cNvSpPr/>
          <p:nvPr/>
        </p:nvSpPr>
        <p:spPr>
          <a:xfrm>
            <a:off x="6997446"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3" name="Image 4" descr="/tmp/claude-0/-home-claude/6c133bfe-1e6b-5a67-8440-00557effd182/scratchpad/icons/megaphone.png"/>
          <p:cNvPicPr>
            <a:picLocks noChangeAspect="1"/>
          </p:cNvPicPr>
          <p:nvPr/>
        </p:nvPicPr>
        <p:blipFill>
          <a:blip r:embed="rId9"/>
          <a:stretch>
            <a:fillRect/>
          </a:stretch>
        </p:blipFill>
        <p:spPr>
          <a:xfrm>
            <a:off x="7116318" y="2596896"/>
            <a:ext cx="219456" cy="219456"/>
          </a:xfrm>
          <a:prstGeom prst="rect">
            <a:avLst/>
          </a:prstGeom>
        </p:spPr>
      </p:pic>
      <p:sp>
        <p:nvSpPr>
          <p:cNvPr id="24" name="Text 16"/>
          <p:cNvSpPr txBox="1"/>
          <p:nvPr/>
        </p:nvSpPr>
        <p:spPr>
          <a:xfrm>
            <a:off x="6190488"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Digital marketing</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Shape 17"/>
          <p:cNvSpPr/>
          <p:nvPr/>
        </p:nvSpPr>
        <p:spPr>
          <a:xfrm>
            <a:off x="8462772" y="2331720"/>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18"/>
          <p:cNvSpPr/>
          <p:nvPr/>
        </p:nvSpPr>
        <p:spPr>
          <a:xfrm>
            <a:off x="9324594" y="2478024"/>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Image 5" descr="/tmp/claude-0/-home-claude/6c133bfe-1e6b-5a67-8440-00557effd182/scratchpad/icons/handshake.png"/>
          <p:cNvPicPr>
            <a:picLocks noChangeAspect="1"/>
          </p:cNvPicPr>
          <p:nvPr/>
        </p:nvPicPr>
        <p:blipFill>
          <a:blip r:embed="rId10"/>
          <a:stretch>
            <a:fillRect/>
          </a:stretch>
        </p:blipFill>
        <p:spPr>
          <a:xfrm>
            <a:off x="9443466" y="2596896"/>
            <a:ext cx="219456" cy="219456"/>
          </a:xfrm>
          <a:prstGeom prst="rect">
            <a:avLst/>
          </a:prstGeom>
        </p:spPr>
      </p:pic>
      <p:sp>
        <p:nvSpPr>
          <p:cNvPr id="28" name="Text 19"/>
          <p:cNvSpPr txBox="1"/>
          <p:nvPr/>
        </p:nvSpPr>
        <p:spPr>
          <a:xfrm>
            <a:off x="8517636" y="2990088"/>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Sales &amp; negotiation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20"/>
          <p:cNvSpPr/>
          <p:nvPr/>
        </p:nvSpPr>
        <p:spPr>
          <a:xfrm>
            <a:off x="1481328"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21"/>
          <p:cNvSpPr/>
          <p:nvPr/>
        </p:nvSpPr>
        <p:spPr>
          <a:xfrm>
            <a:off x="2343150"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1" name="Image 6" descr="/tmp/claude-0/-home-claude/6c133bfe-1e6b-5a67-8440-00557effd182/scratchpad/icons/search.png"/>
          <p:cNvPicPr>
            <a:picLocks noChangeAspect="1"/>
          </p:cNvPicPr>
          <p:nvPr/>
        </p:nvPicPr>
        <p:blipFill>
          <a:blip r:embed="rId11"/>
          <a:stretch>
            <a:fillRect/>
          </a:stretch>
        </p:blipFill>
        <p:spPr>
          <a:xfrm>
            <a:off x="2462022" y="3744468"/>
            <a:ext cx="219456" cy="219456"/>
          </a:xfrm>
          <a:prstGeom prst="rect">
            <a:avLst/>
          </a:prstGeom>
        </p:spPr>
      </p:pic>
      <p:sp>
        <p:nvSpPr>
          <p:cNvPr id="32" name="Text 22"/>
          <p:cNvSpPr txBox="1"/>
          <p:nvPr/>
        </p:nvSpPr>
        <p:spPr>
          <a:xfrm>
            <a:off x="1536192"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Market research</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3"/>
          <p:cNvSpPr/>
          <p:nvPr/>
        </p:nvSpPr>
        <p:spPr>
          <a:xfrm>
            <a:off x="3808476"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4"/>
          <p:cNvSpPr/>
          <p:nvPr/>
        </p:nvSpPr>
        <p:spPr>
          <a:xfrm>
            <a:off x="4670298"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5" name="Image 7" descr="/tmp/claude-0/-home-claude/6c133bfe-1e6b-5a67-8440-00557effd182/scratchpad/icons/comments.png"/>
          <p:cNvPicPr>
            <a:picLocks noChangeAspect="1"/>
          </p:cNvPicPr>
          <p:nvPr/>
        </p:nvPicPr>
        <p:blipFill>
          <a:blip r:embed="rId12"/>
          <a:stretch>
            <a:fillRect/>
          </a:stretch>
        </p:blipFill>
        <p:spPr>
          <a:xfrm>
            <a:off x="4789170" y="3744468"/>
            <a:ext cx="219456" cy="219456"/>
          </a:xfrm>
          <a:prstGeom prst="rect">
            <a:avLst/>
          </a:prstGeom>
        </p:spPr>
      </p:pic>
      <p:sp>
        <p:nvSpPr>
          <p:cNvPr id="36" name="Text 25"/>
          <p:cNvSpPr txBox="1"/>
          <p:nvPr/>
        </p:nvSpPr>
        <p:spPr>
          <a:xfrm>
            <a:off x="3863340"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Presentation</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Shape 26"/>
          <p:cNvSpPr/>
          <p:nvPr/>
        </p:nvSpPr>
        <p:spPr>
          <a:xfrm>
            <a:off x="6135624"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Shape 27"/>
          <p:cNvSpPr/>
          <p:nvPr/>
        </p:nvSpPr>
        <p:spPr>
          <a:xfrm>
            <a:off x="6997446"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9" name="Image 8" descr="/tmp/claude-0/-home-claude/6c133bfe-1e6b-5a67-8440-00557effd182/scratchpad/icons/piechart.png"/>
          <p:cNvPicPr>
            <a:picLocks noChangeAspect="1"/>
          </p:cNvPicPr>
          <p:nvPr/>
        </p:nvPicPr>
        <p:blipFill>
          <a:blip r:embed="rId13"/>
          <a:stretch>
            <a:fillRect/>
          </a:stretch>
        </p:blipFill>
        <p:spPr>
          <a:xfrm>
            <a:off x="7116318" y="3744468"/>
            <a:ext cx="219456" cy="219456"/>
          </a:xfrm>
          <a:prstGeom prst="rect">
            <a:avLst/>
          </a:prstGeom>
        </p:spPr>
      </p:pic>
      <p:sp>
        <p:nvSpPr>
          <p:cNvPr id="40" name="Text 28"/>
          <p:cNvSpPr txBox="1"/>
          <p:nvPr/>
        </p:nvSpPr>
        <p:spPr>
          <a:xfrm>
            <a:off x="6190488"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Data &amp; spreadsheets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1" name="Shape 29"/>
          <p:cNvSpPr/>
          <p:nvPr/>
        </p:nvSpPr>
        <p:spPr>
          <a:xfrm>
            <a:off x="8462772" y="3479292"/>
            <a:ext cx="2180844" cy="1001268"/>
          </a:xfrm>
          <a:prstGeom prst="roundRect">
            <a:avLst>
              <a:gd name="adj" fmla="val 9132"/>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Shape 30"/>
          <p:cNvSpPr/>
          <p:nvPr/>
        </p:nvSpPr>
        <p:spPr>
          <a:xfrm>
            <a:off x="9324594" y="3625596"/>
            <a:ext cx="457200" cy="45720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3" name="Image 9" descr="/tmp/claude-0/-home-claude/6c133bfe-1e6b-5a67-8440-00557effd182/scratchpad/icons/brain.png"/>
          <p:cNvPicPr>
            <a:picLocks noChangeAspect="1"/>
          </p:cNvPicPr>
          <p:nvPr/>
        </p:nvPicPr>
        <p:blipFill>
          <a:blip r:embed="rId14"/>
          <a:stretch>
            <a:fillRect/>
          </a:stretch>
        </p:blipFill>
        <p:spPr>
          <a:xfrm>
            <a:off x="9443466" y="3744468"/>
            <a:ext cx="219456" cy="219456"/>
          </a:xfrm>
          <a:prstGeom prst="rect">
            <a:avLst/>
          </a:prstGeom>
        </p:spPr>
      </p:pic>
      <p:sp>
        <p:nvSpPr>
          <p:cNvPr id="44" name="Text 31"/>
          <p:cNvSpPr txBox="1"/>
          <p:nvPr/>
        </p:nvSpPr>
        <p:spPr>
          <a:xfrm>
            <a:off x="8517636" y="4137660"/>
            <a:ext cx="2071116" cy="288036"/>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Technology &amp; AI</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Shape 32"/>
          <p:cNvSpPr/>
          <p:nvPr/>
        </p:nvSpPr>
        <p:spPr>
          <a:xfrm>
            <a:off x="1481328" y="4590288"/>
            <a:ext cx="9162288" cy="731520"/>
          </a:xfrm>
          <a:prstGeom prst="roundRect">
            <a:avLst>
              <a:gd name="adj" fmla="val 12500"/>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Shape 33"/>
          <p:cNvSpPr/>
          <p:nvPr/>
        </p:nvSpPr>
        <p:spPr>
          <a:xfrm>
            <a:off x="1719072" y="4809744"/>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7" name="Image 10" descr="/tmp/claude-0/-home-claude/6c133bfe-1e6b-5a67-8440-00557effd182/scratchpad/icons/hands.png"/>
          <p:cNvPicPr>
            <a:picLocks noChangeAspect="1"/>
          </p:cNvPicPr>
          <p:nvPr/>
        </p:nvPicPr>
        <p:blipFill>
          <a:blip r:embed="rId15"/>
          <a:stretch>
            <a:fillRect/>
          </a:stretch>
        </p:blipFill>
        <p:spPr>
          <a:xfrm>
            <a:off x="1861718" y="4952390"/>
            <a:ext cx="263347" cy="263347"/>
          </a:xfrm>
          <a:prstGeom prst="rect">
            <a:avLst/>
          </a:prstGeom>
        </p:spPr>
      </p:pic>
      <p:sp>
        <p:nvSpPr>
          <p:cNvPr id="48" name="Text 34"/>
          <p:cNvSpPr txBox="1"/>
          <p:nvPr/>
        </p:nvSpPr>
        <p:spPr>
          <a:xfrm>
            <a:off x="2432304" y="4791456"/>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Practice beats theory</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35"/>
          <p:cNvSpPr txBox="1"/>
          <p:nvPr/>
        </p:nvSpPr>
        <p:spPr>
          <a:xfrm>
            <a:off x="1737360" y="5413248"/>
            <a:ext cx="8650224" cy="0"/>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5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Build real experience through internships, part-time work, university incubators, competitions, volunteering, or launching a small project.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Slide 17 me G1">
            <a:hlinkClick r:id="" action="ppaction://media"/>
            <a:extLst>
              <a:ext uri="{FF2B5EF4-FFF2-40B4-BE49-F238E27FC236}">
                <a16:creationId xmlns:a16="http://schemas.microsoft.com/office/drawing/2014/main" id="{5CDEC57F-2141-14C0-D7AB-F38D0AD4601F}"/>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59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18</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trophy.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8 · IN FOCUS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Famous entrepreneurs — 2026</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8"/>
          <p:cNvSpPr txBox="1"/>
          <p:nvPr/>
        </p:nvSpPr>
        <p:spPr>
          <a:xfrm>
            <a:off x="1481328" y="2139696"/>
            <a:ext cx="9162288" cy="603504"/>
          </a:xfrm>
          <a:prstGeom prst="rect">
            <a:avLst/>
          </a:prstGeom>
          <a:noFill/>
          <a:ln/>
        </p:spPr>
        <p:txBody>
          <a:bodyPr wrap="square" lIns="0" tIns="0" rIns="0" bIns="0" rtlCol="0" anchor="ctr"/>
          <a:lstStyle/>
          <a:p>
            <a:pPr marL="0" marR="0" lvl="0" indent="0" algn="just" defTabSz="914400" rtl="0" eaLnBrk="1" fontAlgn="auto" latinLnBrk="0" hangingPunct="1">
              <a:lnSpc>
                <a:spcPct val="102000"/>
              </a:lnSpc>
              <a:spcBef>
                <a:spcPts val="0"/>
              </a:spcBef>
              <a:spcAft>
                <a:spcPts val="0"/>
              </a:spcAft>
              <a:buClrTx/>
              <a:buSzTx/>
              <a:buFontTx/>
              <a:buNone/>
              <a:tabLst/>
              <a:defRPr/>
            </a:pPr>
            <a:r>
              <a:rPr kumimoji="0" lang="en-US" sz="123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“Most famous” is subjective — founders, group builders and investors all qualify. Some are citizens of the country shown; others built major businesses there or anchor its ecosystem.</a:t>
            </a:r>
            <a:endParaRPr kumimoji="0" lang="en-US" sz="123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9"/>
          <p:cNvSpPr/>
          <p:nvPr/>
        </p:nvSpPr>
        <p:spPr>
          <a:xfrm>
            <a:off x="1481328" y="2852928"/>
            <a:ext cx="2944368" cy="1234440"/>
          </a:xfrm>
          <a:prstGeom prst="roundRect">
            <a:avLst>
              <a:gd name="adj" fmla="val 740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1700784" y="3054096"/>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building.png"/>
          <p:cNvPicPr>
            <a:picLocks noChangeAspect="1"/>
          </p:cNvPicPr>
          <p:nvPr/>
        </p:nvPicPr>
        <p:blipFill>
          <a:blip r:embed="rId5"/>
          <a:stretch>
            <a:fillRect/>
          </a:stretch>
        </p:blipFill>
        <p:spPr>
          <a:xfrm>
            <a:off x="1833921" y="3187233"/>
            <a:ext cx="245791" cy="245791"/>
          </a:xfrm>
          <a:prstGeom prst="rect">
            <a:avLst/>
          </a:prstGeom>
        </p:spPr>
      </p:pic>
      <p:sp>
        <p:nvSpPr>
          <p:cNvPr id="17" name="Text 11"/>
          <p:cNvSpPr txBox="1"/>
          <p:nvPr/>
        </p:nvSpPr>
        <p:spPr>
          <a:xfrm>
            <a:off x="2359152" y="3035808"/>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Group builders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2"/>
          <p:cNvSpPr txBox="1"/>
          <p:nvPr/>
        </p:nvSpPr>
        <p:spPr>
          <a:xfrm>
            <a:off x="1700784" y="3657600"/>
            <a:ext cx="2505456" cy="26517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Large diversified groups &amp; investors.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3"/>
          <p:cNvSpPr/>
          <p:nvPr/>
        </p:nvSpPr>
        <p:spPr>
          <a:xfrm>
            <a:off x="4590288" y="2852928"/>
            <a:ext cx="2944368" cy="1234440"/>
          </a:xfrm>
          <a:prstGeom prst="roundRect">
            <a:avLst>
              <a:gd name="adj" fmla="val 740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4"/>
          <p:cNvSpPr/>
          <p:nvPr/>
        </p:nvSpPr>
        <p:spPr>
          <a:xfrm>
            <a:off x="4809744" y="3054096"/>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3" descr="/tmp/claude-0/-home-claude/6c133bfe-1e6b-5a67-8440-00557effd182/scratchpad/icons/rocket.png"/>
          <p:cNvPicPr>
            <a:picLocks noChangeAspect="1"/>
          </p:cNvPicPr>
          <p:nvPr/>
        </p:nvPicPr>
        <p:blipFill>
          <a:blip r:embed="rId6"/>
          <a:stretch>
            <a:fillRect/>
          </a:stretch>
        </p:blipFill>
        <p:spPr>
          <a:xfrm>
            <a:off x="4942881" y="3187233"/>
            <a:ext cx="245791" cy="245791"/>
          </a:xfrm>
          <a:prstGeom prst="rect">
            <a:avLst/>
          </a:prstGeom>
        </p:spPr>
      </p:pic>
      <p:sp>
        <p:nvSpPr>
          <p:cNvPr id="22" name="Text 15"/>
          <p:cNvSpPr txBox="1"/>
          <p:nvPr/>
        </p:nvSpPr>
        <p:spPr>
          <a:xfrm>
            <a:off x="5468112" y="3035808"/>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Start-up founders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6"/>
          <p:cNvSpPr txBox="1"/>
          <p:nvPr/>
        </p:nvSpPr>
        <p:spPr>
          <a:xfrm>
            <a:off x="4809744" y="3657600"/>
            <a:ext cx="2505456" cy="26517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Technology &amp; platform ventures.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Shape 17"/>
          <p:cNvSpPr/>
          <p:nvPr/>
        </p:nvSpPr>
        <p:spPr>
          <a:xfrm>
            <a:off x="7699248" y="2852928"/>
            <a:ext cx="2944368" cy="1234440"/>
          </a:xfrm>
          <a:prstGeom prst="roundRect">
            <a:avLst>
              <a:gd name="adj" fmla="val 7407"/>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18"/>
          <p:cNvSpPr/>
          <p:nvPr/>
        </p:nvSpPr>
        <p:spPr>
          <a:xfrm>
            <a:off x="7918704" y="3054096"/>
            <a:ext cx="512064" cy="512064"/>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6" name="Image 4" descr="/tmp/claude-0/-home-claude/6c133bfe-1e6b-5a67-8440-00557effd182/scratchpad/icons/piechart.png"/>
          <p:cNvPicPr>
            <a:picLocks noChangeAspect="1"/>
          </p:cNvPicPr>
          <p:nvPr/>
        </p:nvPicPr>
        <p:blipFill>
          <a:blip r:embed="rId7"/>
          <a:stretch>
            <a:fillRect/>
          </a:stretch>
        </p:blipFill>
        <p:spPr>
          <a:xfrm>
            <a:off x="8051841" y="3187233"/>
            <a:ext cx="245791" cy="245791"/>
          </a:xfrm>
          <a:prstGeom prst="rect">
            <a:avLst/>
          </a:prstGeom>
        </p:spPr>
      </p:pic>
      <p:sp>
        <p:nvSpPr>
          <p:cNvPr id="27" name="Text 19"/>
          <p:cNvSpPr txBox="1"/>
          <p:nvPr/>
        </p:nvSpPr>
        <p:spPr>
          <a:xfrm>
            <a:off x="8577072" y="3035808"/>
            <a:ext cx="1920240" cy="557784"/>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Investors &amp; enablers</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0"/>
          <p:cNvSpPr txBox="1"/>
          <p:nvPr/>
        </p:nvSpPr>
        <p:spPr>
          <a:xfrm>
            <a:off x="7918704" y="3657600"/>
            <a:ext cx="2505456" cy="265176"/>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Funds, VCs and ecosystem champions.</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Shape 21"/>
          <p:cNvSpPr/>
          <p:nvPr/>
        </p:nvSpPr>
        <p:spPr>
          <a:xfrm>
            <a:off x="1481328" y="4270248"/>
            <a:ext cx="9162288" cy="1042416"/>
          </a:xfrm>
          <a:prstGeom prst="roundRect">
            <a:avLst>
              <a:gd name="adj" fmla="val 8772"/>
            </a:avLst>
          </a:prstGeom>
          <a:solidFill>
            <a:srgbClr val="E7F0F4"/>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22"/>
          <p:cNvSpPr/>
          <p:nvPr/>
        </p:nvSpPr>
        <p:spPr>
          <a:xfrm>
            <a:off x="1719072" y="4489704"/>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1" name="Image 5" descr="/tmp/claude-0/-home-claude/6c133bfe-1e6b-5a67-8440-00557effd182/scratchpad/icons/eye.png"/>
          <p:cNvPicPr>
            <a:picLocks noChangeAspect="1"/>
          </p:cNvPicPr>
          <p:nvPr/>
        </p:nvPicPr>
        <p:blipFill>
          <a:blip r:embed="rId8"/>
          <a:stretch>
            <a:fillRect/>
          </a:stretch>
        </p:blipFill>
        <p:spPr>
          <a:xfrm>
            <a:off x="1861718" y="4632350"/>
            <a:ext cx="263347" cy="263347"/>
          </a:xfrm>
          <a:prstGeom prst="rect">
            <a:avLst/>
          </a:prstGeom>
        </p:spPr>
      </p:pic>
      <p:sp>
        <p:nvSpPr>
          <p:cNvPr id="32" name="Text 23"/>
          <p:cNvSpPr txBox="1"/>
          <p:nvPr/>
        </p:nvSpPr>
        <p:spPr>
          <a:xfrm>
            <a:off x="2432304" y="4471416"/>
            <a:ext cx="7973568"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Photo-ready profile cards</a:t>
            </a:r>
            <a:endParaRPr kumimoji="0" lang="en-US" sz="14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Text 24"/>
          <p:cNvSpPr txBox="1"/>
          <p:nvPr/>
        </p:nvSpPr>
        <p:spPr>
          <a:xfrm>
            <a:off x="1737360" y="5093208"/>
            <a:ext cx="8650224" cy="36576"/>
          </a:xfrm>
          <a:prstGeom prst="rect">
            <a:avLst/>
          </a:prstGeom>
          <a:noFill/>
          <a:ln/>
        </p:spPr>
        <p:txBody>
          <a:bodyPr wrap="square" lIns="0" tIns="0" rIns="0" bIns="0" rtlCol="0" anchor="t"/>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80" b="0" i="0" u="none" strike="noStrike" kern="1200" cap="none" spc="0" normalizeH="0" baseline="0" noProof="0" dirty="0">
                <a:ln>
                  <a:noFill/>
                </a:ln>
                <a:solidFill>
                  <a:srgbClr val="1B2A38"/>
                </a:solidFill>
                <a:effectLst/>
                <a:uLnTx/>
                <a:uFillTx/>
                <a:latin typeface="Calibri" pitchFamily="34" charset="0"/>
                <a:ea typeface="Calibri" pitchFamily="34" charset="-122"/>
                <a:cs typeface="Calibri" pitchFamily="34" charset="-120"/>
              </a:rPr>
              <a:t>Each leader appears as a monogram card. The round frame is sized to drop in a published photograph (newspaper or official source); the next five slides cover Egypt (×2), Saudi Arabia, the UAE, and the wider Gulf.</a:t>
            </a:r>
            <a:endParaRPr kumimoji="0" lang="en-US" sz="118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19</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trophy.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E2841"/>
                </a:solidFill>
                <a:effectLst/>
                <a:uLnTx/>
                <a:uFillTx/>
                <a:latin typeface="Calibri" pitchFamily="34" charset="0"/>
                <a:ea typeface="Calibri" pitchFamily="34" charset="-122"/>
                <a:cs typeface="Calibri" pitchFamily="34" charset="-120"/>
              </a:rPr>
              <a:t>TOPIC 8 · EGYPT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Egypt — large-scale builders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NS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Naguib Sawiris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Orascom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66420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68249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Telecoms ·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Orascom telecom &amp; investment groups; active in real estate, mining and tech.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NS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Nassef Sawiris</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Orascom Construction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247388" y="4114800"/>
            <a:ext cx="129844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265676" y="4114800"/>
            <a:ext cx="126187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Construction</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Construction, engineering and major international investments.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MM</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Mohamed Mansour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Mansour Group</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501384" y="4114800"/>
            <a:ext cx="1453896"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519672" y="4114800"/>
            <a:ext cx="1417320"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Autos · Retail</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Grew a family firm into a multinational across autos, retail and logistics.</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2E8B6B"/>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Ashraf Sabry</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Fawry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9105138" y="4114800"/>
            <a:ext cx="90982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9123426" y="4114800"/>
            <a:ext cx="87325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Fintech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Led Fawry, a leading e-payments company widening digital finance.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20</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rocket.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156082"/>
                </a:solidFill>
                <a:effectLst/>
                <a:uLnTx/>
                <a:uFillTx/>
                <a:latin typeface="Calibri" pitchFamily="34" charset="0"/>
                <a:ea typeface="Calibri" pitchFamily="34" charset="-122"/>
                <a:cs typeface="Calibri" pitchFamily="34" charset="-120"/>
              </a:rPr>
              <a:t>TOPIC 8 · EGYPT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Egypt — the start-up generation</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AA</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Ahmed El Alfi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Sawari Ventures · Flat6Labs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799082" y="4114800"/>
            <a:ext cx="1531620"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817370" y="4114800"/>
            <a:ext cx="149504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Venture capital</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Backed and accelerated tech start-ups; built Egypt’s VC ecosystem.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MN</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Mounir Nakhla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Halan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014216" y="4114800"/>
            <a:ext cx="1764792"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032504" y="4114800"/>
            <a:ext cx="1728216"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Fintech · Mobility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Founded Halan, a major fintech &amp; mobility platform.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OG</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Omar Gabr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Breadfast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32764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34593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Consumer · Delivery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Tech-enabled food &amp; delivery — consumer-tech growth in Egypt.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2E8B6B"/>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DS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Dina Sherif</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Impact investing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716518" y="4114800"/>
            <a:ext cx="16870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734806" y="4114800"/>
            <a:ext cx="16504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Social enterprise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Champion of social entrepreneurship and impact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21</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coins.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8 · SAUDI ARABIA</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Saudi Arabia — Vision 2030 leaders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AT</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Prince Alwaleed bin Talal</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Kingdom Holding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721358" y="4114800"/>
            <a:ext cx="16870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739646" y="4114800"/>
            <a:ext cx="16504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Global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One of the best-known Saudi investors — hospitality, tech, banking, media.</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2E8B6B"/>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AS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Abdulmajeed Al-Sukhan</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Tamara</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169664" y="4114800"/>
            <a:ext cx="1453896"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187952" y="4114800"/>
            <a:ext cx="1417320"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Fintech (BNPL)</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Co-founded Tamara, a flagship Saudi fintech start-up.</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MR</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Mohammed Al-Rashed</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Sary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501384" y="4114800"/>
            <a:ext cx="1453896"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519672" y="4114800"/>
            <a:ext cx="1417320"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B2B e-commerce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Sary, connecting businesses and suppliers digitally.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HM</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Hamad Al-Mowai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Jahez</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794242" y="4114800"/>
            <a:ext cx="1531620"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812530" y="4114800"/>
            <a:ext cx="1495044"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Delivery · Tech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Associated with Jahez, a flagship of Saudi food-delivery growth.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22</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building.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E2841"/>
                </a:solidFill>
                <a:effectLst/>
                <a:uLnTx/>
                <a:uFillTx/>
                <a:latin typeface="Calibri" pitchFamily="34" charset="0"/>
                <a:ea typeface="Calibri" pitchFamily="34" charset="-122"/>
                <a:cs typeface="Calibri" pitchFamily="34" charset="-120"/>
              </a:rPr>
              <a:t>TOPIC 8 · UAE</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United Arab Emirates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MA</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Mohamed Alabbar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Emaar · Noon</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66420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68249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Real estate · E-commerce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Behind Emaar’s landmarks and Noon, a major regional marketplace.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Hussain Sajwani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DAMAC</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4286250" y="4114800"/>
            <a:ext cx="1220724"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304538" y="4114800"/>
            <a:ext cx="118414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Real estate</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Founder of DAMAC, a large luxury property developer.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Mudassir Sheikha</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Careem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423660" y="4114800"/>
            <a:ext cx="1609344"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441948" y="4114800"/>
            <a:ext cx="15727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Tech · Super-app</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Careem co-founder — ride-hailing to super-app; acquired by Uber.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E8833A"/>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HK</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Huda Kattan</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Huda Beauty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716518" y="4114800"/>
            <a:ext cx="16870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734806" y="4114800"/>
            <a:ext cx="16504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Beauty · Consumer</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a global beauty brand from Dubai via social media.</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23</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globe.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156082"/>
                </a:solidFill>
                <a:effectLst/>
                <a:uLnTx/>
                <a:uFillTx/>
                <a:latin typeface="Calibri" pitchFamily="34" charset="0"/>
                <a:ea typeface="Calibri" pitchFamily="34" charset="-122"/>
                <a:cs typeface="Calibri" pitchFamily="34" charset="-120"/>
              </a:rPr>
              <a:t>TOPIC 8 · WIDER GULF</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Qatar, Kuwait, Bahrain &amp; Oman</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9"/>
          <p:cNvSpPr/>
          <p:nvPr/>
        </p:nvSpPr>
        <p:spPr>
          <a:xfrm>
            <a:off x="208940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10"/>
          <p:cNvSpPr/>
          <p:nvPr/>
        </p:nvSpPr>
        <p:spPr>
          <a:xfrm>
            <a:off x="2116836" y="2468880"/>
            <a:ext cx="896112" cy="896112"/>
          </a:xfrm>
          <a:prstGeom prst="ellipse">
            <a:avLst/>
          </a:prstGeom>
          <a:solidFill>
            <a:srgbClr val="00B0F0"/>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 11"/>
          <p:cNvSpPr txBox="1"/>
          <p:nvPr/>
        </p:nvSpPr>
        <p:spPr>
          <a:xfrm>
            <a:off x="211683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HH</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12"/>
          <p:cNvSpPr txBox="1"/>
          <p:nvPr/>
        </p:nvSpPr>
        <p:spPr>
          <a:xfrm>
            <a:off x="319125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 13"/>
          <p:cNvSpPr txBox="1"/>
          <p:nvPr/>
        </p:nvSpPr>
        <p:spPr>
          <a:xfrm>
            <a:off x="159105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Hamad Al-Hajri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14"/>
          <p:cNvSpPr txBox="1"/>
          <p:nvPr/>
        </p:nvSpPr>
        <p:spPr>
          <a:xfrm>
            <a:off x="159105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Snoonu</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Shape 15"/>
          <p:cNvSpPr/>
          <p:nvPr/>
        </p:nvSpPr>
        <p:spPr>
          <a:xfrm>
            <a:off x="166420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Text 16"/>
          <p:cNvSpPr txBox="1"/>
          <p:nvPr/>
        </p:nvSpPr>
        <p:spPr>
          <a:xfrm>
            <a:off x="168249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Delivery · Tech (QA)</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7"/>
          <p:cNvSpPr txBox="1"/>
          <p:nvPr/>
        </p:nvSpPr>
        <p:spPr>
          <a:xfrm>
            <a:off x="162763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Built Snoonu, a Qatari delivery and online-commerce platform.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8"/>
          <p:cNvSpPr/>
          <p:nvPr/>
        </p:nvSpPr>
        <p:spPr>
          <a:xfrm>
            <a:off x="381304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9"/>
          <p:cNvSpPr/>
          <p:nvPr/>
        </p:nvSpPr>
        <p:spPr>
          <a:xfrm>
            <a:off x="442112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20"/>
          <p:cNvSpPr/>
          <p:nvPr/>
        </p:nvSpPr>
        <p:spPr>
          <a:xfrm>
            <a:off x="4448556" y="2468880"/>
            <a:ext cx="896112" cy="896112"/>
          </a:xfrm>
          <a:prstGeom prst="ellipse">
            <a:avLst/>
          </a:prstGeom>
          <a:solidFill>
            <a:srgbClr val="E8833A"/>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 21"/>
          <p:cNvSpPr txBox="1"/>
          <p:nvPr/>
        </p:nvSpPr>
        <p:spPr>
          <a:xfrm>
            <a:off x="444855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MJ</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22"/>
          <p:cNvSpPr txBox="1"/>
          <p:nvPr/>
        </p:nvSpPr>
        <p:spPr>
          <a:xfrm>
            <a:off x="552297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23"/>
          <p:cNvSpPr txBox="1"/>
          <p:nvPr/>
        </p:nvSpPr>
        <p:spPr>
          <a:xfrm>
            <a:off x="392277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Mohammed Jaffar</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24"/>
          <p:cNvSpPr txBox="1"/>
          <p:nvPr/>
        </p:nvSpPr>
        <p:spPr>
          <a:xfrm>
            <a:off x="392277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Talabat</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5"/>
          <p:cNvSpPr/>
          <p:nvPr/>
        </p:nvSpPr>
        <p:spPr>
          <a:xfrm>
            <a:off x="399592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 26"/>
          <p:cNvSpPr txBox="1"/>
          <p:nvPr/>
        </p:nvSpPr>
        <p:spPr>
          <a:xfrm>
            <a:off x="401421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Delivery · Tech (KW)</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Text 27"/>
          <p:cNvSpPr txBox="1"/>
          <p:nvPr/>
        </p:nvSpPr>
        <p:spPr>
          <a:xfrm>
            <a:off x="395935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Linked to Talabat — a Kuwaiti start-up turned regional platform.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Shape 28"/>
          <p:cNvSpPr/>
          <p:nvPr/>
        </p:nvSpPr>
        <p:spPr>
          <a:xfrm>
            <a:off x="614476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29"/>
          <p:cNvSpPr/>
          <p:nvPr/>
        </p:nvSpPr>
        <p:spPr>
          <a:xfrm>
            <a:off x="675284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30"/>
          <p:cNvSpPr/>
          <p:nvPr/>
        </p:nvSpPr>
        <p:spPr>
          <a:xfrm>
            <a:off x="6780276" y="2468880"/>
            <a:ext cx="896112" cy="896112"/>
          </a:xfrm>
          <a:prstGeom prst="ellipse">
            <a:avLst/>
          </a:prstGeom>
          <a:solidFill>
            <a:srgbClr val="156082"/>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Text 31"/>
          <p:cNvSpPr txBox="1"/>
          <p:nvPr/>
        </p:nvSpPr>
        <p:spPr>
          <a:xfrm>
            <a:off x="678027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HF</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32"/>
          <p:cNvSpPr txBox="1"/>
          <p:nvPr/>
        </p:nvSpPr>
        <p:spPr>
          <a:xfrm>
            <a:off x="785469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33"/>
          <p:cNvSpPr txBox="1"/>
          <p:nvPr/>
        </p:nvSpPr>
        <p:spPr>
          <a:xfrm>
            <a:off x="625449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Hasan Fakhro</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9" name="Text 34"/>
          <p:cNvSpPr txBox="1"/>
          <p:nvPr/>
        </p:nvSpPr>
        <p:spPr>
          <a:xfrm>
            <a:off x="625449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Fakhro Group</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Shape 35"/>
          <p:cNvSpPr/>
          <p:nvPr/>
        </p:nvSpPr>
        <p:spPr>
          <a:xfrm>
            <a:off x="6423660" y="4114800"/>
            <a:ext cx="1609344"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Text 36"/>
          <p:cNvSpPr txBox="1"/>
          <p:nvPr/>
        </p:nvSpPr>
        <p:spPr>
          <a:xfrm>
            <a:off x="6441948" y="4114800"/>
            <a:ext cx="1572768"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Diversified (BH)</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2" name="Text 37"/>
          <p:cNvSpPr txBox="1"/>
          <p:nvPr/>
        </p:nvSpPr>
        <p:spPr>
          <a:xfrm>
            <a:off x="629107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Bahraini investment activities; a strong fintech scene nationally.</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3" name="Shape 38"/>
          <p:cNvSpPr/>
          <p:nvPr/>
        </p:nvSpPr>
        <p:spPr>
          <a:xfrm>
            <a:off x="8476488" y="2286000"/>
            <a:ext cx="2167128" cy="2999232"/>
          </a:xfrm>
          <a:prstGeom prst="roundRect">
            <a:avLst>
              <a:gd name="adj" fmla="val 4219"/>
            </a:avLst>
          </a:prstGeom>
          <a:solidFill>
            <a:srgbClr val="FFFFFF"/>
          </a:solidFill>
          <a:ln w="12700">
            <a:solidFill>
              <a:srgbClr val="669BB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Shape 39"/>
          <p:cNvSpPr/>
          <p:nvPr/>
        </p:nvSpPr>
        <p:spPr>
          <a:xfrm>
            <a:off x="9084564" y="2441448"/>
            <a:ext cx="950976" cy="950976"/>
          </a:xfrm>
          <a:prstGeom prst="ellipse">
            <a:avLst/>
          </a:prstGeom>
          <a:solidFill>
            <a:srgbClr val="EAF6FD"/>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Shape 40"/>
          <p:cNvSpPr/>
          <p:nvPr/>
        </p:nvSpPr>
        <p:spPr>
          <a:xfrm>
            <a:off x="9111996" y="2468880"/>
            <a:ext cx="896112" cy="896112"/>
          </a:xfrm>
          <a:prstGeom prst="ellipse">
            <a:avLst/>
          </a:prstGeom>
          <a:solidFill>
            <a:srgbClr val="0E2841"/>
          </a:solidFill>
          <a:ln w="25400">
            <a:solidFill>
              <a:srgbClr val="FFFFFF"/>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Text 41"/>
          <p:cNvSpPr txBox="1"/>
          <p:nvPr/>
        </p:nvSpPr>
        <p:spPr>
          <a:xfrm>
            <a:off x="9111996" y="2468880"/>
            <a:ext cx="896112" cy="896112"/>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MB</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Text 42"/>
          <p:cNvSpPr txBox="1"/>
          <p:nvPr/>
        </p:nvSpPr>
        <p:spPr>
          <a:xfrm>
            <a:off x="10186416" y="2395728"/>
            <a:ext cx="365760" cy="27432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Text 43"/>
          <p:cNvSpPr txBox="1"/>
          <p:nvPr/>
        </p:nvSpPr>
        <p:spPr>
          <a:xfrm>
            <a:off x="8586216" y="3474720"/>
            <a:ext cx="1947672" cy="329184"/>
          </a:xfrm>
          <a:prstGeom prst="rect">
            <a:avLst/>
          </a:prstGeom>
          <a:noFill/>
          <a:ln/>
        </p:spPr>
        <p:txBody>
          <a:bodyPr wrap="square" lIns="0" tIns="0" rIns="0" bIns="0" rtlCol="0" anchor="t"/>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13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Mohammed Al Barwani</a:t>
            </a:r>
            <a:endPar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Text 44"/>
          <p:cNvSpPr txBox="1"/>
          <p:nvPr/>
        </p:nvSpPr>
        <p:spPr>
          <a:xfrm>
            <a:off x="8586216" y="3840480"/>
            <a:ext cx="1947672" cy="237744"/>
          </a:xfrm>
          <a:prstGeom prst="rect">
            <a:avLst/>
          </a:prstGeom>
          <a:noFill/>
          <a:ln/>
        </p:spPr>
        <p:txBody>
          <a:bodyPr wrap="square"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MB Holding</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Shape 45"/>
          <p:cNvSpPr/>
          <p:nvPr/>
        </p:nvSpPr>
        <p:spPr>
          <a:xfrm>
            <a:off x="8659368" y="4114800"/>
            <a:ext cx="1801368" cy="310896"/>
          </a:xfrm>
          <a:prstGeom prst="roundRect">
            <a:avLst>
              <a:gd name="adj" fmla="val 50000"/>
            </a:avLst>
          </a:prstGeom>
          <a:solidFill>
            <a:srgbClr val="E7F0F4"/>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Text 46"/>
          <p:cNvSpPr txBox="1"/>
          <p:nvPr/>
        </p:nvSpPr>
        <p:spPr>
          <a:xfrm>
            <a:off x="8677656" y="4114800"/>
            <a:ext cx="1764792" cy="310896"/>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srgbClr val="156082"/>
                </a:solidFill>
                <a:effectLst/>
                <a:uLnTx/>
                <a:uFillTx/>
                <a:latin typeface="Calibri" pitchFamily="34" charset="0"/>
                <a:ea typeface="Calibri" pitchFamily="34" charset="-122"/>
                <a:cs typeface="Calibri" pitchFamily="34" charset="-120"/>
              </a:rPr>
              <a:t>Energy · Mining (OM)</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Text 47"/>
          <p:cNvSpPr txBox="1"/>
          <p:nvPr/>
        </p:nvSpPr>
        <p:spPr>
          <a:xfrm>
            <a:off x="8622792" y="4517136"/>
            <a:ext cx="1874520" cy="658368"/>
          </a:xfrm>
          <a:prstGeom prst="rect">
            <a:avLst/>
          </a:prstGeom>
          <a:noFill/>
          <a:ln/>
        </p:spPr>
        <p:txBody>
          <a:bodyPr wrap="square" lIns="0" tIns="0" rIns="0" bIns="0" rtlCol="0" anchor="t"/>
          <a:lstStyle/>
          <a:p>
            <a:pPr marL="0" marR="0" lvl="0" indent="0" algn="ctr" defTabSz="914400" rtl="0" eaLnBrk="1" fontAlgn="auto" latinLnBrk="0" hangingPunct="1">
              <a:lnSpc>
                <a:spcPct val="96000"/>
              </a:lnSpc>
              <a:spcBef>
                <a:spcPts val="0"/>
              </a:spcBef>
              <a:spcAft>
                <a:spcPts val="0"/>
              </a:spcAft>
              <a:buClrTx/>
              <a:buSzTx/>
              <a:buFontTx/>
              <a:buNone/>
              <a:tabLst/>
              <a:defRPr/>
            </a:pPr>
            <a:r>
              <a:rPr kumimoji="0" lang="en-US" sz="95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Omani entrepreneur in energy, mining and global investment.</a:t>
            </a:r>
            <a:endParaRPr kumimoji="0" lang="en-US" sz="9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24</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piechart.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TOPIC 8 · PATTERNS</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What they represent — and teach</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13" name="Chart 0"/>
          <p:cNvGraphicFramePr/>
          <p:nvPr/>
        </p:nvGraphicFramePr>
        <p:xfrm>
          <a:off x="1481328" y="2286000"/>
          <a:ext cx="5029200" cy="3017520"/>
        </p:xfrm>
        <a:graphic>
          <a:graphicData uri="http://schemas.openxmlformats.org/drawingml/2006/chart">
            <c:chart xmlns:c="http://schemas.openxmlformats.org/drawingml/2006/chart" xmlns:r="http://schemas.openxmlformats.org/officeDocument/2006/relationships" r:id="rId5"/>
          </a:graphicData>
        </a:graphic>
      </p:graphicFrame>
      <p:sp>
        <p:nvSpPr>
          <p:cNvPr id="14" name="Shape 8"/>
          <p:cNvSpPr/>
          <p:nvPr/>
        </p:nvSpPr>
        <p:spPr>
          <a:xfrm>
            <a:off x="5806440" y="2286000"/>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9"/>
          <p:cNvSpPr/>
          <p:nvPr/>
        </p:nvSpPr>
        <p:spPr>
          <a:xfrm>
            <a:off x="6025896" y="2487168"/>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6" name="Image 2" descr="/tmp/claude-0/-home-claude/6c133bfe-1e6b-5a67-8440-00557effd182/scratchpad/icons/bullseye.png"/>
          <p:cNvPicPr>
            <a:picLocks noChangeAspect="1"/>
          </p:cNvPicPr>
          <p:nvPr/>
        </p:nvPicPr>
        <p:blipFill>
          <a:blip r:embed="rId6"/>
          <a:stretch>
            <a:fillRect/>
          </a:stretch>
        </p:blipFill>
        <p:spPr>
          <a:xfrm>
            <a:off x="6144768" y="2606040"/>
            <a:ext cx="219456" cy="219456"/>
          </a:xfrm>
          <a:prstGeom prst="rect">
            <a:avLst/>
          </a:prstGeom>
        </p:spPr>
      </p:pic>
      <p:sp>
        <p:nvSpPr>
          <p:cNvPr id="17" name="Text 10"/>
          <p:cNvSpPr txBox="1"/>
          <p:nvPr/>
        </p:nvSpPr>
        <p:spPr>
          <a:xfrm>
            <a:off x="6629400" y="2468880"/>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Solve a real problem</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Shape 11"/>
          <p:cNvSpPr/>
          <p:nvPr/>
        </p:nvSpPr>
        <p:spPr>
          <a:xfrm>
            <a:off x="8302752" y="2286000"/>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12"/>
          <p:cNvSpPr/>
          <p:nvPr/>
        </p:nvSpPr>
        <p:spPr>
          <a:xfrm>
            <a:off x="8522208" y="2487168"/>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3" descr="/tmp/claude-0/-home-claude/6c133bfe-1e6b-5a67-8440-00557effd182/scratchpad/icons/laptop.png"/>
          <p:cNvPicPr>
            <a:picLocks noChangeAspect="1"/>
          </p:cNvPicPr>
          <p:nvPr/>
        </p:nvPicPr>
        <p:blipFill>
          <a:blip r:embed="rId7"/>
          <a:stretch>
            <a:fillRect/>
          </a:stretch>
        </p:blipFill>
        <p:spPr>
          <a:xfrm>
            <a:off x="8641080" y="2606040"/>
            <a:ext cx="219456" cy="219456"/>
          </a:xfrm>
          <a:prstGeom prst="rect">
            <a:avLst/>
          </a:prstGeom>
        </p:spPr>
      </p:pic>
      <p:sp>
        <p:nvSpPr>
          <p:cNvPr id="21" name="Text 13"/>
          <p:cNvSpPr txBox="1"/>
          <p:nvPr/>
        </p:nvSpPr>
        <p:spPr>
          <a:xfrm>
            <a:off x="9125712" y="2468880"/>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Use technology well</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4"/>
          <p:cNvSpPr/>
          <p:nvPr/>
        </p:nvSpPr>
        <p:spPr>
          <a:xfrm>
            <a:off x="5806440" y="3328416"/>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15"/>
          <p:cNvSpPr/>
          <p:nvPr/>
        </p:nvSpPr>
        <p:spPr>
          <a:xfrm>
            <a:off x="6025896" y="3529584"/>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 name="Image 4" descr="/tmp/claude-0/-home-claude/6c133bfe-1e6b-5a67-8440-00557effd182/scratchpad/icons/map.png"/>
          <p:cNvPicPr>
            <a:picLocks noChangeAspect="1"/>
          </p:cNvPicPr>
          <p:nvPr/>
        </p:nvPicPr>
        <p:blipFill>
          <a:blip r:embed="rId8"/>
          <a:stretch>
            <a:fillRect/>
          </a:stretch>
        </p:blipFill>
        <p:spPr>
          <a:xfrm>
            <a:off x="6144768" y="3648456"/>
            <a:ext cx="219456" cy="219456"/>
          </a:xfrm>
          <a:prstGeom prst="rect">
            <a:avLst/>
          </a:prstGeom>
        </p:spPr>
      </p:pic>
      <p:sp>
        <p:nvSpPr>
          <p:cNvPr id="25" name="Text 16"/>
          <p:cNvSpPr txBox="1"/>
          <p:nvPr/>
        </p:nvSpPr>
        <p:spPr>
          <a:xfrm>
            <a:off x="6629400" y="3511296"/>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Know the local market</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Shape 17"/>
          <p:cNvSpPr/>
          <p:nvPr/>
        </p:nvSpPr>
        <p:spPr>
          <a:xfrm>
            <a:off x="8302752" y="3328416"/>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18"/>
          <p:cNvSpPr/>
          <p:nvPr/>
        </p:nvSpPr>
        <p:spPr>
          <a:xfrm>
            <a:off x="8522208" y="3529584"/>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8" name="Image 5" descr="/tmp/claude-0/-home-claude/6c133bfe-1e6b-5a67-8440-00557effd182/scratchpad/icons/globe.png"/>
          <p:cNvPicPr>
            <a:picLocks noChangeAspect="1"/>
          </p:cNvPicPr>
          <p:nvPr/>
        </p:nvPicPr>
        <p:blipFill>
          <a:blip r:embed="rId9"/>
          <a:stretch>
            <a:fillRect/>
          </a:stretch>
        </p:blipFill>
        <p:spPr>
          <a:xfrm>
            <a:off x="8641080" y="3648456"/>
            <a:ext cx="219456" cy="219456"/>
          </a:xfrm>
          <a:prstGeom prst="rect">
            <a:avLst/>
          </a:prstGeom>
        </p:spPr>
      </p:pic>
      <p:sp>
        <p:nvSpPr>
          <p:cNvPr id="29" name="Text 19"/>
          <p:cNvSpPr txBox="1"/>
          <p:nvPr/>
        </p:nvSpPr>
        <p:spPr>
          <a:xfrm>
            <a:off x="9125712" y="3511296"/>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Think regionally</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Shape 20"/>
          <p:cNvSpPr/>
          <p:nvPr/>
        </p:nvSpPr>
        <p:spPr>
          <a:xfrm>
            <a:off x="5806440" y="4370832"/>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21"/>
          <p:cNvSpPr/>
          <p:nvPr/>
        </p:nvSpPr>
        <p:spPr>
          <a:xfrm>
            <a:off x="6025896" y="45720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Image 6" descr="/tmp/claude-0/-home-claude/6c133bfe-1e6b-5a67-8440-00557effd182/scratchpad/icons/coins.png"/>
          <p:cNvPicPr>
            <a:picLocks noChangeAspect="1"/>
          </p:cNvPicPr>
          <p:nvPr/>
        </p:nvPicPr>
        <p:blipFill>
          <a:blip r:embed="rId10"/>
          <a:stretch>
            <a:fillRect/>
          </a:stretch>
        </p:blipFill>
        <p:spPr>
          <a:xfrm>
            <a:off x="6144768" y="4690872"/>
            <a:ext cx="219456" cy="219456"/>
          </a:xfrm>
          <a:prstGeom prst="rect">
            <a:avLst/>
          </a:prstGeom>
        </p:spPr>
      </p:pic>
      <p:sp>
        <p:nvSpPr>
          <p:cNvPr id="33" name="Text 22"/>
          <p:cNvSpPr txBox="1"/>
          <p:nvPr/>
        </p:nvSpPr>
        <p:spPr>
          <a:xfrm>
            <a:off x="6629400" y="4553712"/>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Manage finance carefully</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Shape 23"/>
          <p:cNvSpPr/>
          <p:nvPr/>
        </p:nvSpPr>
        <p:spPr>
          <a:xfrm>
            <a:off x="8302752" y="4370832"/>
            <a:ext cx="2350008" cy="896112"/>
          </a:xfrm>
          <a:prstGeom prst="roundRect">
            <a:avLst>
              <a:gd name="adj" fmla="val 10204"/>
            </a:avLst>
          </a:prstGeom>
          <a:solidFill>
            <a:srgbClr val="F3F8FB"/>
          </a:solidFill>
          <a:ln w="12700">
            <a:solidFill>
              <a:srgbClr val="D6E4EC"/>
            </a:solidFill>
            <a:prstDash val="solid"/>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24"/>
          <p:cNvSpPr/>
          <p:nvPr/>
        </p:nvSpPr>
        <p:spPr>
          <a:xfrm>
            <a:off x="8522208" y="4572000"/>
            <a:ext cx="457200" cy="45720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6" name="Image 7" descr="/tmp/claude-0/-home-claude/6c133bfe-1e6b-5a67-8440-00557effd182/scratchpad/icons/seedling.png"/>
          <p:cNvPicPr>
            <a:picLocks noChangeAspect="1"/>
          </p:cNvPicPr>
          <p:nvPr/>
        </p:nvPicPr>
        <p:blipFill>
          <a:blip r:embed="rId11"/>
          <a:stretch>
            <a:fillRect/>
          </a:stretch>
        </p:blipFill>
        <p:spPr>
          <a:xfrm>
            <a:off x="8641080" y="4690872"/>
            <a:ext cx="219456" cy="219456"/>
          </a:xfrm>
          <a:prstGeom prst="rect">
            <a:avLst/>
          </a:prstGeom>
        </p:spPr>
      </p:pic>
      <p:sp>
        <p:nvSpPr>
          <p:cNvPr id="37" name="Text 25"/>
          <p:cNvSpPr txBox="1"/>
          <p:nvPr/>
        </p:nvSpPr>
        <p:spPr>
          <a:xfrm>
            <a:off x="9125712" y="4553712"/>
            <a:ext cx="1380744" cy="5029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Build sustainable value</a:t>
            </a:r>
            <a:endParaRPr kumimoji="0" lang="en-US" sz="11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624328" y="548640"/>
            <a:ext cx="9171432" cy="41148"/>
          </a:xfrm>
          <a:prstGeom prst="rect">
            <a:avLst/>
          </a:prstGeom>
          <a:solidFill>
            <a:srgbClr val="111418"/>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Shape 1"/>
          <p:cNvSpPr/>
          <p:nvPr/>
        </p:nvSpPr>
        <p:spPr>
          <a:xfrm>
            <a:off x="8063179" y="952805"/>
            <a:ext cx="4128516" cy="4952390"/>
          </a:xfrm>
          <a:prstGeom prst="roundRect">
            <a:avLst>
              <a:gd name="adj" fmla="val 5759"/>
            </a:avLst>
          </a:prstGeom>
          <a:solidFill>
            <a:srgbClr val="00B0F0">
              <a:alpha val="62000"/>
            </a:srgbClr>
          </a:solidFill>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hape 2"/>
          <p:cNvSpPr/>
          <p:nvPr/>
        </p:nvSpPr>
        <p:spPr>
          <a:xfrm>
            <a:off x="1181405" y="1285646"/>
            <a:ext cx="9763963" cy="4287622"/>
          </a:xfrm>
          <a:prstGeom prst="roundRect">
            <a:avLst>
              <a:gd name="adj" fmla="val 5545"/>
            </a:avLst>
          </a:prstGeom>
          <a:solidFill>
            <a:srgbClr val="FFFFFF"/>
          </a:solidFill>
          <a:ln w="28575">
            <a:solidFill>
              <a:srgbClr val="669BBC"/>
            </a:solidFill>
            <a:prstDash val="solid"/>
          </a:ln>
          <a:effectLst>
            <a:outerShdw blurRad="127000" dist="50800" dir="5400000" algn="bl" rotWithShape="0">
              <a:srgbClr val="22415A">
                <a:alpha val="22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Image 0" descr="/tmp/claude-0/-home-claude/6c133bfe-1e6b-5a67-8440-00557effd182/scratchpad/logo_hd.png"/>
          <p:cNvPicPr>
            <a:picLocks noChangeAspect="1"/>
          </p:cNvPicPr>
          <p:nvPr/>
        </p:nvPicPr>
        <p:blipFill>
          <a:blip r:embed="rId3"/>
          <a:stretch>
            <a:fillRect/>
          </a:stretch>
        </p:blipFill>
        <p:spPr>
          <a:xfrm>
            <a:off x="420624" y="256032"/>
            <a:ext cx="1371600" cy="641909"/>
          </a:xfrm>
          <a:prstGeom prst="rect">
            <a:avLst/>
          </a:prstGeom>
        </p:spPr>
      </p:pic>
      <p:sp>
        <p:nvSpPr>
          <p:cNvPr id="6" name="Text 3"/>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4"/>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88C2"/>
                </a:solidFill>
                <a:effectLst/>
                <a:uLnTx/>
                <a:uFillTx/>
                <a:latin typeface="Calibri" pitchFamily="34" charset="0"/>
                <a:ea typeface="Calibri" pitchFamily="34" charset="-122"/>
                <a:cs typeface="Calibri" pitchFamily="34" charset="-120"/>
              </a:rPr>
              <a:t>25</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Shape 5"/>
          <p:cNvSpPr/>
          <p:nvPr/>
        </p:nvSpPr>
        <p:spPr>
          <a:xfrm>
            <a:off x="1481328" y="1463040"/>
            <a:ext cx="585216" cy="58521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 1" descr="/tmp/claude-0/-home-claude/6c133bfe-1e6b-5a67-8440-00557effd182/scratchpad/icons/trophy.png"/>
          <p:cNvPicPr>
            <a:picLocks noChangeAspect="1"/>
          </p:cNvPicPr>
          <p:nvPr/>
        </p:nvPicPr>
        <p:blipFill>
          <a:blip r:embed="rId4"/>
          <a:stretch>
            <a:fillRect/>
          </a:stretch>
        </p:blipFill>
        <p:spPr>
          <a:xfrm>
            <a:off x="1633484" y="1615196"/>
            <a:ext cx="280904" cy="280904"/>
          </a:xfrm>
          <a:prstGeom prst="rect">
            <a:avLst/>
          </a:prstGeom>
        </p:spPr>
      </p:pic>
      <p:sp>
        <p:nvSpPr>
          <p:cNvPr id="11" name="Text 6"/>
          <p:cNvSpPr txBox="1"/>
          <p:nvPr/>
        </p:nvSpPr>
        <p:spPr>
          <a:xfrm>
            <a:off x="2267712" y="1412748"/>
            <a:ext cx="8229600" cy="25603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200" normalizeH="0" baseline="0" noProof="0" dirty="0">
                <a:ln>
                  <a:noFill/>
                </a:ln>
                <a:solidFill>
                  <a:srgbClr val="00B0F0"/>
                </a:solidFill>
                <a:effectLst/>
                <a:uLnTx/>
                <a:uFillTx/>
                <a:latin typeface="Calibri" pitchFamily="34" charset="0"/>
                <a:ea typeface="Calibri" pitchFamily="34" charset="-122"/>
                <a:cs typeface="Calibri" pitchFamily="34" charset="-120"/>
              </a:rPr>
              <a:t>IN SUMMARY</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7"/>
          <p:cNvSpPr txBox="1"/>
          <p:nvPr/>
        </p:nvSpPr>
        <p:spPr>
          <a:xfrm>
            <a:off x="2267712" y="1673352"/>
            <a:ext cx="8869680" cy="566928"/>
          </a:xfrm>
          <a:prstGeom prst="rect">
            <a:avLst/>
          </a:prstGeom>
          <a:noFill/>
          <a:ln/>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Key takeaways</a:t>
            </a:r>
            <a:endParaRPr kumimoji="0" 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Shape 8"/>
          <p:cNvSpPr/>
          <p:nvPr/>
        </p:nvSpPr>
        <p:spPr>
          <a:xfrm>
            <a:off x="1481328" y="2377440"/>
            <a:ext cx="548640" cy="54864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4" name="Image 2" descr="/tmp/claude-0/-home-claude/6c133bfe-1e6b-5a67-8440-00557effd182/scratchpad/icons/lightbulb.png"/>
          <p:cNvPicPr>
            <a:picLocks noChangeAspect="1"/>
          </p:cNvPicPr>
          <p:nvPr/>
        </p:nvPicPr>
        <p:blipFill>
          <a:blip r:embed="rId5"/>
          <a:stretch>
            <a:fillRect/>
          </a:stretch>
        </p:blipFill>
        <p:spPr>
          <a:xfrm>
            <a:off x="1623974" y="2520086"/>
            <a:ext cx="263347" cy="263347"/>
          </a:xfrm>
          <a:prstGeom prst="rect">
            <a:avLst/>
          </a:prstGeom>
        </p:spPr>
      </p:pic>
      <p:sp>
        <p:nvSpPr>
          <p:cNvPr id="15" name="Text 9"/>
          <p:cNvSpPr txBox="1"/>
          <p:nvPr/>
        </p:nvSpPr>
        <p:spPr>
          <a:xfrm>
            <a:off x="2249424" y="2340864"/>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A way of creating value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From ideas to viable organisations — useful whether or not you ever found a company.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Shape 10"/>
          <p:cNvSpPr/>
          <p:nvPr/>
        </p:nvSpPr>
        <p:spPr>
          <a:xfrm>
            <a:off x="1481328" y="3127248"/>
            <a:ext cx="548640" cy="548640"/>
          </a:xfrm>
          <a:prstGeom prst="ellipse">
            <a:avLst/>
          </a:prstGeom>
          <a:solidFill>
            <a:srgbClr val="156082"/>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3" descr="/tmp/claude-0/-home-claude/6c133bfe-1e6b-5a67-8440-00557effd182/scratchpad/icons/sitemap.png"/>
          <p:cNvPicPr>
            <a:picLocks noChangeAspect="1"/>
          </p:cNvPicPr>
          <p:nvPr/>
        </p:nvPicPr>
        <p:blipFill>
          <a:blip r:embed="rId6"/>
          <a:stretch>
            <a:fillRect/>
          </a:stretch>
        </p:blipFill>
        <p:spPr>
          <a:xfrm>
            <a:off x="1623974" y="3269894"/>
            <a:ext cx="263347" cy="263347"/>
          </a:xfrm>
          <a:prstGeom prst="rect">
            <a:avLst/>
          </a:prstGeom>
        </p:spPr>
      </p:pic>
      <p:sp>
        <p:nvSpPr>
          <p:cNvPr id="18" name="Text 11"/>
          <p:cNvSpPr txBox="1"/>
          <p:nvPr/>
        </p:nvSpPr>
        <p:spPr>
          <a:xfrm>
            <a:off x="2249424" y="3090672"/>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Know your type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Founders differ by goal, behaviour, innovation and scale — judge success accordingly.</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2"/>
          <p:cNvSpPr/>
          <p:nvPr/>
        </p:nvSpPr>
        <p:spPr>
          <a:xfrm>
            <a:off x="1481328" y="3877056"/>
            <a:ext cx="548640" cy="548640"/>
          </a:xfrm>
          <a:prstGeom prst="ellipse">
            <a:avLst/>
          </a:prstGeom>
          <a:solidFill>
            <a:srgbClr val="0E2841"/>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Image 4" descr="/tmp/claude-0/-home-claude/6c133bfe-1e6b-5a67-8440-00557effd182/scratchpad/icons/briefcase.png"/>
          <p:cNvPicPr>
            <a:picLocks noChangeAspect="1"/>
          </p:cNvPicPr>
          <p:nvPr/>
        </p:nvPicPr>
        <p:blipFill>
          <a:blip r:embed="rId7"/>
          <a:stretch>
            <a:fillRect/>
          </a:stretch>
        </p:blipFill>
        <p:spPr>
          <a:xfrm>
            <a:off x="1623974" y="4019702"/>
            <a:ext cx="263347" cy="263347"/>
          </a:xfrm>
          <a:prstGeom prst="rect">
            <a:avLst/>
          </a:prstGeom>
        </p:spPr>
      </p:pic>
      <p:sp>
        <p:nvSpPr>
          <p:cNvPr id="21" name="Text 13"/>
          <p:cNvSpPr txBox="1"/>
          <p:nvPr/>
        </p:nvSpPr>
        <p:spPr>
          <a:xfrm>
            <a:off x="2249424" y="3840480"/>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Many doors open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Twenty careers across founding, growth, advisory, innovation, finance and operations.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Shape 14"/>
          <p:cNvSpPr/>
          <p:nvPr/>
        </p:nvSpPr>
        <p:spPr>
          <a:xfrm>
            <a:off x="1481328" y="4626864"/>
            <a:ext cx="548640" cy="548640"/>
          </a:xfrm>
          <a:prstGeom prst="ellipse">
            <a:avLst/>
          </a:prstGeom>
          <a:solidFill>
            <a:srgbClr val="2E8B6B"/>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3" name="Image 5" descr="/tmp/claude-0/-home-claude/6c133bfe-1e6b-5a67-8440-00557effd182/scratchpad/icons/trophy.png"/>
          <p:cNvPicPr>
            <a:picLocks noChangeAspect="1"/>
          </p:cNvPicPr>
          <p:nvPr/>
        </p:nvPicPr>
        <p:blipFill>
          <a:blip r:embed="rId4"/>
          <a:stretch>
            <a:fillRect/>
          </a:stretch>
        </p:blipFill>
        <p:spPr>
          <a:xfrm>
            <a:off x="1623974" y="4769510"/>
            <a:ext cx="263347" cy="263347"/>
          </a:xfrm>
          <a:prstGeom prst="rect">
            <a:avLst/>
          </a:prstGeom>
        </p:spPr>
      </p:pic>
      <p:sp>
        <p:nvSpPr>
          <p:cNvPr id="24" name="Text 15"/>
          <p:cNvSpPr txBox="1"/>
          <p:nvPr/>
        </p:nvSpPr>
        <p:spPr>
          <a:xfrm>
            <a:off x="2249424" y="4590288"/>
            <a:ext cx="8339328" cy="694944"/>
          </a:xfrm>
          <a:prstGeom prst="rect">
            <a:avLst/>
          </a:prstGeom>
          <a:noFill/>
          <a:ln/>
        </p:spPr>
        <p:txBody>
          <a:bodyPr wrap="square" lIns="0" tIns="0" rIns="0" bIns="0" rtlCol="0" anchor="t"/>
          <a:lstStyle/>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E2841"/>
                </a:solidFill>
                <a:effectLst/>
                <a:uLnTx/>
                <a:uFillTx/>
                <a:latin typeface="Calibri" pitchFamily="34" charset="0"/>
                <a:ea typeface="Calibri" pitchFamily="34" charset="-122"/>
                <a:cs typeface="Calibri" pitchFamily="34" charset="-120"/>
              </a:rPr>
              <a:t>Learn from the region</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8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5C6D7A"/>
                </a:solidFill>
                <a:effectLst/>
                <a:uLnTx/>
                <a:uFillTx/>
                <a:latin typeface="Calibri" pitchFamily="34" charset="0"/>
                <a:ea typeface="Calibri" pitchFamily="34" charset="-122"/>
                <a:cs typeface="Calibri" pitchFamily="34" charset="-120"/>
              </a:rPr>
              <a:t>Egypt, Saudi Arabia and the Gulf show local ideas becoming regional businesses.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E2841"/>
        </a:solidFill>
        <a:effectLst/>
      </p:bgPr>
    </p:bg>
    <p:spTree>
      <p:nvGrpSpPr>
        <p:cNvPr id="1" name=""/>
        <p:cNvGrpSpPr/>
        <p:nvPr/>
      </p:nvGrpSpPr>
      <p:grpSpPr>
        <a:xfrm>
          <a:off x="0" y="0"/>
          <a:ext cx="0" cy="0"/>
          <a:chOff x="0" y="0"/>
          <a:chExt cx="0" cy="0"/>
        </a:xfrm>
      </p:grpSpPr>
      <p:pic>
        <p:nvPicPr>
          <p:cNvPr id="2" name="Image 0" descr="/tmp/claude-0/-home-claude/6c133bfe-1e6b-5a67-8440-00557effd182/scratchpad/logo_white.png"/>
          <p:cNvPicPr>
            <a:picLocks noChangeAspect="1"/>
          </p:cNvPicPr>
          <p:nvPr/>
        </p:nvPicPr>
        <p:blipFill>
          <a:blip r:embed="rId3"/>
          <a:stretch>
            <a:fillRect/>
          </a:stretch>
        </p:blipFill>
        <p:spPr>
          <a:xfrm>
            <a:off x="420624" y="256032"/>
            <a:ext cx="1371600" cy="641909"/>
          </a:xfrm>
          <a:prstGeom prst="rect">
            <a:avLst/>
          </a:prstGeom>
        </p:spPr>
      </p:pic>
      <p:sp>
        <p:nvSpPr>
          <p:cNvPr id="3" name="Text 0"/>
          <p:cNvSpPr txBox="1"/>
          <p:nvPr/>
        </p:nvSpPr>
        <p:spPr>
          <a:xfrm>
            <a:off x="1179576" y="6144768"/>
            <a:ext cx="7863840" cy="27432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MIDOCEAN UNIVERSITY  ·  Entrepreneurship: A Student’s Guide</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 1"/>
          <p:cNvSpPr txBox="1"/>
          <p:nvPr/>
        </p:nvSpPr>
        <p:spPr>
          <a:xfrm>
            <a:off x="11292840" y="6089904"/>
            <a:ext cx="566928" cy="38404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B0F0"/>
                </a:solidFill>
                <a:effectLst/>
                <a:uLnTx/>
                <a:uFillTx/>
                <a:latin typeface="Calibri" pitchFamily="34" charset="0"/>
                <a:ea typeface="Calibri" pitchFamily="34" charset="-122"/>
                <a:cs typeface="Calibri" pitchFamily="34" charset="-120"/>
              </a:rPr>
              <a:t>26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2"/>
          <p:cNvSpPr/>
          <p:nvPr/>
        </p:nvSpPr>
        <p:spPr>
          <a:xfrm>
            <a:off x="7955280" y="1371600"/>
            <a:ext cx="4114800" cy="4206240"/>
          </a:xfrm>
          <a:prstGeom prst="roundRect">
            <a:avLst>
              <a:gd name="adj" fmla="val 6667"/>
            </a:avLst>
          </a:prstGeom>
          <a:solidFill>
            <a:srgbClr val="00B0F0">
              <a:alpha val="18000"/>
            </a:srgbClr>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hape 3"/>
          <p:cNvSpPr/>
          <p:nvPr/>
        </p:nvSpPr>
        <p:spPr>
          <a:xfrm>
            <a:off x="8778240" y="2240280"/>
            <a:ext cx="2011680" cy="2011680"/>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Image 1" descr="/tmp/claude-0/-home-claude/6c133bfe-1e6b-5a67-8440-00557effd182/scratchpad/icons/comments.png"/>
          <p:cNvPicPr>
            <a:picLocks noChangeAspect="1"/>
          </p:cNvPicPr>
          <p:nvPr/>
        </p:nvPicPr>
        <p:blipFill>
          <a:blip r:embed="rId4"/>
          <a:stretch>
            <a:fillRect/>
          </a:stretch>
        </p:blipFill>
        <p:spPr>
          <a:xfrm>
            <a:off x="9381744" y="2843784"/>
            <a:ext cx="804672" cy="804672"/>
          </a:xfrm>
          <a:prstGeom prst="rect">
            <a:avLst/>
          </a:prstGeom>
        </p:spPr>
      </p:pic>
      <p:sp>
        <p:nvSpPr>
          <p:cNvPr id="9" name="Text 4"/>
          <p:cNvSpPr txBox="1"/>
          <p:nvPr/>
        </p:nvSpPr>
        <p:spPr>
          <a:xfrm>
            <a:off x="1005840" y="1737360"/>
            <a:ext cx="640080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300" normalizeH="0" baseline="0" noProof="0" dirty="0">
                <a:ln>
                  <a:noFill/>
                </a:ln>
                <a:solidFill>
                  <a:srgbClr val="00B0F0"/>
                </a:solidFill>
                <a:effectLst/>
                <a:uLnTx/>
                <a:uFillTx/>
                <a:latin typeface="Calibri" pitchFamily="34" charset="0"/>
                <a:ea typeface="Calibri" pitchFamily="34" charset="-122"/>
                <a:cs typeface="Calibri" pitchFamily="34" charset="-120"/>
              </a:rPr>
              <a:t>OVER TO YOU</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5"/>
          <p:cNvSpPr txBox="1"/>
          <p:nvPr/>
        </p:nvSpPr>
        <p:spPr>
          <a:xfrm>
            <a:off x="960120" y="2084832"/>
            <a:ext cx="6675120" cy="8229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Discussion &amp; next steps</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Shape 6"/>
          <p:cNvSpPr/>
          <p:nvPr/>
        </p:nvSpPr>
        <p:spPr>
          <a:xfrm>
            <a:off x="1005840" y="3200400"/>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Shape 7"/>
          <p:cNvSpPr/>
          <p:nvPr/>
        </p:nvSpPr>
        <p:spPr>
          <a:xfrm>
            <a:off x="1133856" y="3273552"/>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3" name="Image 2" descr="/tmp/claude-0/-home-claude/6c133bfe-1e6b-5a67-8440-00557effd182/scratchpad/icons/check.png"/>
          <p:cNvPicPr>
            <a:picLocks noChangeAspect="1"/>
          </p:cNvPicPr>
          <p:nvPr/>
        </p:nvPicPr>
        <p:blipFill>
          <a:blip r:embed="rId5"/>
          <a:stretch>
            <a:fillRect/>
          </a:stretch>
        </p:blipFill>
        <p:spPr>
          <a:xfrm>
            <a:off x="1216152" y="3355848"/>
            <a:ext cx="146304" cy="146304"/>
          </a:xfrm>
          <a:prstGeom prst="rect">
            <a:avLst/>
          </a:prstGeom>
        </p:spPr>
      </p:pic>
      <p:sp>
        <p:nvSpPr>
          <p:cNvPr id="14" name="Text 8"/>
          <p:cNvSpPr txBox="1"/>
          <p:nvPr/>
        </p:nvSpPr>
        <p:spPr>
          <a:xfrm>
            <a:off x="1572768" y="3200400"/>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Which venture would you start — and who is the customer?</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Shape 9"/>
          <p:cNvSpPr/>
          <p:nvPr/>
        </p:nvSpPr>
        <p:spPr>
          <a:xfrm>
            <a:off x="1005840" y="3767328"/>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Shape 10"/>
          <p:cNvSpPr/>
          <p:nvPr/>
        </p:nvSpPr>
        <p:spPr>
          <a:xfrm>
            <a:off x="1133856" y="3840480"/>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3" descr="/tmp/claude-0/-home-claude/6c133bfe-1e6b-5a67-8440-00557effd182/scratchpad/icons/check.png"/>
          <p:cNvPicPr>
            <a:picLocks noChangeAspect="1"/>
          </p:cNvPicPr>
          <p:nvPr/>
        </p:nvPicPr>
        <p:blipFill>
          <a:blip r:embed="rId5"/>
          <a:stretch>
            <a:fillRect/>
          </a:stretch>
        </p:blipFill>
        <p:spPr>
          <a:xfrm>
            <a:off x="1216152" y="3922776"/>
            <a:ext cx="146304" cy="146304"/>
          </a:xfrm>
          <a:prstGeom prst="rect">
            <a:avLst/>
          </a:prstGeom>
        </p:spPr>
      </p:pic>
      <p:sp>
        <p:nvSpPr>
          <p:cNvPr id="18" name="Text 11"/>
          <p:cNvSpPr txBox="1"/>
          <p:nvPr/>
        </p:nvSpPr>
        <p:spPr>
          <a:xfrm>
            <a:off x="1572768" y="3767328"/>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Which type of entrepreneur are you closest to?</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Shape 12"/>
          <p:cNvSpPr/>
          <p:nvPr/>
        </p:nvSpPr>
        <p:spPr>
          <a:xfrm>
            <a:off x="1005840" y="4334256"/>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13"/>
          <p:cNvSpPr/>
          <p:nvPr/>
        </p:nvSpPr>
        <p:spPr>
          <a:xfrm>
            <a:off x="1133856" y="4407408"/>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1" name="Image 4" descr="/tmp/claude-0/-home-claude/6c133bfe-1e6b-5a67-8440-00557effd182/scratchpad/icons/check.png"/>
          <p:cNvPicPr>
            <a:picLocks noChangeAspect="1"/>
          </p:cNvPicPr>
          <p:nvPr/>
        </p:nvPicPr>
        <p:blipFill>
          <a:blip r:embed="rId5"/>
          <a:stretch>
            <a:fillRect/>
          </a:stretch>
        </p:blipFill>
        <p:spPr>
          <a:xfrm>
            <a:off x="1216152" y="4489704"/>
            <a:ext cx="146304" cy="146304"/>
          </a:xfrm>
          <a:prstGeom prst="rect">
            <a:avLst/>
          </a:prstGeom>
        </p:spPr>
      </p:pic>
      <p:sp>
        <p:nvSpPr>
          <p:cNvPr id="22" name="Text 14"/>
          <p:cNvSpPr txBox="1"/>
          <p:nvPr/>
        </p:nvSpPr>
        <p:spPr>
          <a:xfrm>
            <a:off x="1572768" y="4334256"/>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Which of the twenty careers fits you best?</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Shape 15"/>
          <p:cNvSpPr/>
          <p:nvPr/>
        </p:nvSpPr>
        <p:spPr>
          <a:xfrm>
            <a:off x="1005840" y="4901184"/>
            <a:ext cx="6492240" cy="457200"/>
          </a:xfrm>
          <a:prstGeom prst="roundRect">
            <a:avLst>
              <a:gd name="adj" fmla="val 20000"/>
            </a:avLst>
          </a:prstGeom>
          <a:solidFill>
            <a:srgbClr val="FFFFFF">
              <a:alpha val="12000"/>
            </a:srgbClr>
          </a:solidFill>
          <a:ln w="12700">
            <a:solidFill>
              <a:srgbClr val="00B0F0"/>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16"/>
          <p:cNvSpPr/>
          <p:nvPr/>
        </p:nvSpPr>
        <p:spPr>
          <a:xfrm>
            <a:off x="1133856" y="4974336"/>
            <a:ext cx="310896" cy="310896"/>
          </a:xfrm>
          <a:prstGeom prst="ellipse">
            <a:avLst/>
          </a:prstGeom>
          <a:solidFill>
            <a:srgbClr val="00B0F0"/>
          </a:solidFill>
          <a:ln/>
          <a:effectLst>
            <a:outerShdw blurRad="177800" dist="63500" dir="5400000" algn="bl" rotWithShape="0">
              <a:srgbClr val="000000">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5" name="Image 5" descr="/tmp/claude-0/-home-claude/6c133bfe-1e6b-5a67-8440-00557effd182/scratchpad/icons/check.png"/>
          <p:cNvPicPr>
            <a:picLocks noChangeAspect="1"/>
          </p:cNvPicPr>
          <p:nvPr/>
        </p:nvPicPr>
        <p:blipFill>
          <a:blip r:embed="rId5"/>
          <a:stretch>
            <a:fillRect/>
          </a:stretch>
        </p:blipFill>
        <p:spPr>
          <a:xfrm>
            <a:off x="1216152" y="5056632"/>
            <a:ext cx="146304" cy="146304"/>
          </a:xfrm>
          <a:prstGeom prst="rect">
            <a:avLst/>
          </a:prstGeom>
        </p:spPr>
      </p:pic>
      <p:sp>
        <p:nvSpPr>
          <p:cNvPr id="26" name="Text 17"/>
          <p:cNvSpPr txBox="1"/>
          <p:nvPr/>
        </p:nvSpPr>
        <p:spPr>
          <a:xfrm>
            <a:off x="1572768" y="4901184"/>
            <a:ext cx="5852160" cy="45720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50" b="0" i="0" u="none" strike="noStrike" kern="1200" cap="none" spc="0" normalizeH="0" baseline="0" noProof="0" dirty="0">
                <a:ln>
                  <a:noFill/>
                </a:ln>
                <a:solidFill>
                  <a:srgbClr val="FFFFFF"/>
                </a:solidFill>
                <a:effectLst/>
                <a:uLnTx/>
                <a:uFillTx/>
                <a:latin typeface="Calibri" pitchFamily="34" charset="0"/>
                <a:ea typeface="Calibri" pitchFamily="34" charset="-122"/>
                <a:cs typeface="Calibri" pitchFamily="34" charset="-120"/>
              </a:rPr>
              <a:t>Pick a role model: what one lesson will you copy?</a:t>
            </a:r>
            <a:endParaRPr kumimoji="0" lang="en-US" sz="12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8"/>
          <p:cNvSpPr txBox="1"/>
          <p:nvPr/>
        </p:nvSpPr>
        <p:spPr>
          <a:xfrm>
            <a:off x="1005840" y="5623560"/>
            <a:ext cx="6400800" cy="36576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1" u="none" strike="noStrike" kern="1200" cap="none" spc="0" normalizeH="0" baseline="0" noProof="0" dirty="0">
                <a:ln>
                  <a:noFill/>
                </a:ln>
                <a:solidFill>
                  <a:srgbClr val="669BBC"/>
                </a:solidFill>
                <a:effectLst/>
                <a:uLnTx/>
                <a:uFillTx/>
                <a:latin typeface="Calibri" pitchFamily="34" charset="0"/>
                <a:ea typeface="Calibri" pitchFamily="34" charset="-122"/>
                <a:cs typeface="Calibri" pitchFamily="34" charset="-120"/>
              </a:rPr>
              <a:t>Thank you </a:t>
            </a:r>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terms/"/>
    <ds:schemaRef ds:uri="http://purl.org/dc/dcmitype/"/>
    <ds:schemaRef ds:uri="http://www.w3.org/XML/1998/namespace"/>
    <ds:schemaRef ds:uri="http://purl.org/dc/elements/1.1/"/>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D5A4C58-A786-44A6-ADC7-F78DB9A676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475</TotalTime>
  <Words>5819</Words>
  <Application>Microsoft Office PowerPoint</Application>
  <PresentationFormat>Widescreen</PresentationFormat>
  <Paragraphs>739</Paragraphs>
  <Slides>48</Slides>
  <Notes>44</Notes>
  <HiddenSlides>0</HiddenSlides>
  <MMClips>3</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48</vt:i4>
      </vt:variant>
    </vt:vector>
  </HeadingPairs>
  <TitlesOfParts>
    <vt:vector size="64" baseType="lpstr">
      <vt:lpstr>Alexandria</vt:lpstr>
      <vt:lpstr>Aptos</vt:lpstr>
      <vt:lpstr>Arial</vt:lpstr>
      <vt:lpstr>Calibri</vt:lpstr>
      <vt:lpstr>Calibri Light</vt:lpstr>
      <vt:lpstr>IBM Plex Sans Arabic</vt:lpstr>
      <vt:lpstr>Roboto Light</vt:lpstr>
      <vt:lpstr>Segoe UI Web (Arabic)</vt:lpstr>
      <vt:lpstr>SourceSansPro-Italic</vt:lpstr>
      <vt:lpstr>SourceSansPro-Regular</vt:lpstr>
      <vt:lpstr>SourceSansPro-SemiBold</vt:lpstr>
      <vt:lpstr>SourceSansPro-SemiBoldItalic</vt:lpstr>
      <vt:lpstr>Tajawal ExtraBold</vt:lpstr>
      <vt:lpstr>Times New Roman</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Study Plan (Lecture) </vt:lpstr>
      <vt:lpstr>Assessment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Esraa Zaki</cp:lastModifiedBy>
  <cp:revision>119</cp:revision>
  <dcterms:created xsi:type="dcterms:W3CDTF">2023-04-29T09:08:00Z</dcterms:created>
  <dcterms:modified xsi:type="dcterms:W3CDTF">2026-09-25T20:09:49Z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