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heme/theme2.xml" ContentType="application/vnd.openxmlformats-officedocument.theme+xml"/>
  <Override PartName="/ppt/tags/tag4.xml" ContentType="application/vnd.openxmlformats-officedocument.presentationml.tags+xml"/>
  <Override PartName="/ppt/theme/theme3.xml" ContentType="application/vnd.openxmlformats-officedocument.theme+xml"/>
  <Override PartName="/ppt/tags/tag5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3" r:id="rId2"/>
  </p:sldMasterIdLst>
  <p:notesMasterIdLst>
    <p:notesMasterId r:id="rId25"/>
  </p:notesMasterIdLst>
  <p:handoutMasterIdLst>
    <p:handoutMasterId r:id="rId26"/>
  </p:handoutMasterIdLst>
  <p:sldIdLst>
    <p:sldId id="256" r:id="rId3"/>
    <p:sldId id="257" r:id="rId4"/>
    <p:sldId id="258" r:id="rId5"/>
    <p:sldId id="263" r:id="rId6"/>
    <p:sldId id="265" r:id="rId7"/>
    <p:sldId id="266" r:id="rId8"/>
    <p:sldId id="262" r:id="rId9"/>
    <p:sldId id="268" r:id="rId10"/>
    <p:sldId id="269" r:id="rId11"/>
    <p:sldId id="267" r:id="rId12"/>
    <p:sldId id="271" r:id="rId13"/>
    <p:sldId id="273" r:id="rId14"/>
    <p:sldId id="274" r:id="rId15"/>
    <p:sldId id="275" r:id="rId16"/>
    <p:sldId id="287" r:id="rId17"/>
    <p:sldId id="286" r:id="rId18"/>
    <p:sldId id="285" r:id="rId19"/>
    <p:sldId id="276" r:id="rId20"/>
    <p:sldId id="279" r:id="rId21"/>
    <p:sldId id="280" r:id="rId22"/>
    <p:sldId id="282" r:id="rId23"/>
    <p:sldId id="283" r:id="rId2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5F5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8" d="100"/>
          <a:sy n="88" d="100"/>
        </p:scale>
        <p:origin x="213" y="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10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10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2E321F0-8811-42BD-8EB1-B7DE55D4DE20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2AB2396B-FB7E-4A55-9226-E6FFD89A271B}">
      <dgm:prSet/>
      <dgm:spPr/>
      <dgm:t>
        <a:bodyPr/>
        <a:lstStyle/>
        <a:p>
          <a:pPr>
            <a:defRPr cap="all"/>
          </a:pPr>
          <a:r>
            <a:rPr lang="en-US" b="1" dirty="0"/>
            <a:t>Higher Accuracy</a:t>
          </a:r>
          <a:r>
            <a:rPr lang="en-US" dirty="0"/>
            <a:t> – Fewer false positives.</a:t>
          </a:r>
        </a:p>
      </dgm:t>
    </dgm:pt>
    <dgm:pt modelId="{7C0CF473-8E89-41B1-B558-3C3E57FDCDD3}" type="parTrans" cxnId="{C0598CB3-58D6-4FE0-B677-291F0B5269B7}">
      <dgm:prSet/>
      <dgm:spPr/>
      <dgm:t>
        <a:bodyPr/>
        <a:lstStyle/>
        <a:p>
          <a:endParaRPr lang="en-US"/>
        </a:p>
      </dgm:t>
    </dgm:pt>
    <dgm:pt modelId="{1C3A3795-8B2D-4BA5-8B57-B2F5F6314B1E}" type="sibTrans" cxnId="{C0598CB3-58D6-4FE0-B677-291F0B5269B7}">
      <dgm:prSet/>
      <dgm:spPr/>
      <dgm:t>
        <a:bodyPr/>
        <a:lstStyle/>
        <a:p>
          <a:endParaRPr lang="en-US"/>
        </a:p>
      </dgm:t>
    </dgm:pt>
    <dgm:pt modelId="{A24AA4FC-73CA-4C31-9C94-51A937ECECCA}">
      <dgm:prSet/>
      <dgm:spPr/>
      <dgm:t>
        <a:bodyPr/>
        <a:lstStyle/>
        <a:p>
          <a:pPr>
            <a:defRPr cap="all"/>
          </a:pPr>
          <a:r>
            <a:rPr lang="en-US" b="1" dirty="0"/>
            <a:t>Adaptive System</a:t>
          </a:r>
          <a:r>
            <a:rPr lang="en-US" dirty="0"/>
            <a:t> – Learns and evolves with new fraud patterns.</a:t>
          </a:r>
        </a:p>
      </dgm:t>
    </dgm:pt>
    <dgm:pt modelId="{E2EF12D1-E379-47BA-82F5-485A46C9132A}" type="parTrans" cxnId="{219E1468-A146-451B-BDD4-C80797BC3427}">
      <dgm:prSet/>
      <dgm:spPr/>
      <dgm:t>
        <a:bodyPr/>
        <a:lstStyle/>
        <a:p>
          <a:endParaRPr lang="en-US"/>
        </a:p>
      </dgm:t>
    </dgm:pt>
    <dgm:pt modelId="{C4EBA8ED-9119-47F1-B6F1-132ECCBEFD5D}" type="sibTrans" cxnId="{219E1468-A146-451B-BDD4-C80797BC3427}">
      <dgm:prSet/>
      <dgm:spPr/>
      <dgm:t>
        <a:bodyPr/>
        <a:lstStyle/>
        <a:p>
          <a:endParaRPr lang="en-US"/>
        </a:p>
      </dgm:t>
    </dgm:pt>
    <dgm:pt modelId="{FEBCD6BA-A459-4297-A46C-281695FEB84A}">
      <dgm:prSet/>
      <dgm:spPr/>
      <dgm:t>
        <a:bodyPr/>
        <a:lstStyle/>
        <a:p>
          <a:pPr>
            <a:defRPr cap="all"/>
          </a:pPr>
          <a:r>
            <a:rPr lang="en-US" b="1"/>
            <a:t>Real-Time Performance</a:t>
          </a:r>
          <a:r>
            <a:rPr lang="en-US"/>
            <a:t> – Fast detection for high-volume transactions.</a:t>
          </a:r>
        </a:p>
      </dgm:t>
    </dgm:pt>
    <dgm:pt modelId="{47ECA306-C052-49D2-A936-AE8185B1057A}" type="parTrans" cxnId="{4E38262E-837B-4D1D-B90E-0B750027F410}">
      <dgm:prSet/>
      <dgm:spPr/>
      <dgm:t>
        <a:bodyPr/>
        <a:lstStyle/>
        <a:p>
          <a:endParaRPr lang="en-US"/>
        </a:p>
      </dgm:t>
    </dgm:pt>
    <dgm:pt modelId="{99DF23A8-A771-48AF-B8F5-2861963D3D43}" type="sibTrans" cxnId="{4E38262E-837B-4D1D-B90E-0B750027F410}">
      <dgm:prSet/>
      <dgm:spPr/>
      <dgm:t>
        <a:bodyPr/>
        <a:lstStyle/>
        <a:p>
          <a:endParaRPr lang="en-US"/>
        </a:p>
      </dgm:t>
    </dgm:pt>
    <dgm:pt modelId="{D8CA5385-4D49-48FC-A984-9B59FAC8158C}">
      <dgm:prSet/>
      <dgm:spPr/>
      <dgm:t>
        <a:bodyPr/>
        <a:lstStyle/>
        <a:p>
          <a:pPr>
            <a:defRPr cap="all"/>
          </a:pPr>
          <a:r>
            <a:rPr lang="en-US" b="1" dirty="0"/>
            <a:t>Practical Use</a:t>
          </a:r>
          <a:r>
            <a:rPr lang="en-US" dirty="0"/>
            <a:t> – Scalable for banks and e-commerce.</a:t>
          </a:r>
        </a:p>
      </dgm:t>
    </dgm:pt>
    <dgm:pt modelId="{1F1C03F7-2424-46F4-AC27-55476D485DCD}" type="parTrans" cxnId="{19AE3264-38AE-434E-9E77-41E8B4320DFA}">
      <dgm:prSet/>
      <dgm:spPr/>
      <dgm:t>
        <a:bodyPr/>
        <a:lstStyle/>
        <a:p>
          <a:endParaRPr lang="en-US"/>
        </a:p>
      </dgm:t>
    </dgm:pt>
    <dgm:pt modelId="{75B570FE-6D49-47D5-99FD-CFA7D0A759E1}" type="sibTrans" cxnId="{19AE3264-38AE-434E-9E77-41E8B4320DFA}">
      <dgm:prSet/>
      <dgm:spPr/>
      <dgm:t>
        <a:bodyPr/>
        <a:lstStyle/>
        <a:p>
          <a:endParaRPr lang="en-US"/>
        </a:p>
      </dgm:t>
    </dgm:pt>
    <dgm:pt modelId="{E5FBA73D-E8C1-47FE-9EC6-8D169529A161}" type="pres">
      <dgm:prSet presAssocID="{02E321F0-8811-42BD-8EB1-B7DE55D4DE20}" presName="root" presStyleCnt="0">
        <dgm:presLayoutVars>
          <dgm:dir/>
          <dgm:resizeHandles val="exact"/>
        </dgm:presLayoutVars>
      </dgm:prSet>
      <dgm:spPr/>
    </dgm:pt>
    <dgm:pt modelId="{3FE8D5A4-BB1F-4FC1-8BE2-5EEACAD80B19}" type="pres">
      <dgm:prSet presAssocID="{2AB2396B-FB7E-4A55-9226-E6FFD89A271B}" presName="compNode" presStyleCnt="0"/>
      <dgm:spPr/>
    </dgm:pt>
    <dgm:pt modelId="{A2A528BE-6C1F-4964-A046-92C5B49CA1AF}" type="pres">
      <dgm:prSet presAssocID="{2AB2396B-FB7E-4A55-9226-E6FFD89A271B}" presName="iconBgRect" presStyleLbl="bgShp" presStyleIdx="0" presStyleCnt="4"/>
      <dgm:spPr>
        <a:prstGeom prst="round2DiagRect">
          <a:avLst>
            <a:gd name="adj1" fmla="val 29727"/>
            <a:gd name="adj2" fmla="val 0"/>
          </a:avLst>
        </a:prstGeom>
      </dgm:spPr>
    </dgm:pt>
    <dgm:pt modelId="{6C2D4D18-750C-4C25-B772-D4D0FE3046B9}" type="pres">
      <dgm:prSet presAssocID="{2AB2396B-FB7E-4A55-9226-E6FFD89A271B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arget"/>
        </a:ext>
      </dgm:extLst>
    </dgm:pt>
    <dgm:pt modelId="{19483F85-FEC3-43A8-BBC5-83EA04CD0C24}" type="pres">
      <dgm:prSet presAssocID="{2AB2396B-FB7E-4A55-9226-E6FFD89A271B}" presName="spaceRect" presStyleCnt="0"/>
      <dgm:spPr/>
    </dgm:pt>
    <dgm:pt modelId="{0219DE04-7CF3-444D-98B1-8B5A363C690A}" type="pres">
      <dgm:prSet presAssocID="{2AB2396B-FB7E-4A55-9226-E6FFD89A271B}" presName="textRect" presStyleLbl="revTx" presStyleIdx="0" presStyleCnt="4">
        <dgm:presLayoutVars>
          <dgm:chMax val="1"/>
          <dgm:chPref val="1"/>
        </dgm:presLayoutVars>
      </dgm:prSet>
      <dgm:spPr/>
    </dgm:pt>
    <dgm:pt modelId="{AD25C5F3-E21E-4A03-90C5-716CEB1206E0}" type="pres">
      <dgm:prSet presAssocID="{1C3A3795-8B2D-4BA5-8B57-B2F5F6314B1E}" presName="sibTrans" presStyleCnt="0"/>
      <dgm:spPr/>
    </dgm:pt>
    <dgm:pt modelId="{739927CB-296D-4BB3-A56F-07547D6F207B}" type="pres">
      <dgm:prSet presAssocID="{A24AA4FC-73CA-4C31-9C94-51A937ECECCA}" presName="compNode" presStyleCnt="0"/>
      <dgm:spPr/>
    </dgm:pt>
    <dgm:pt modelId="{D0BF943B-BC26-4051-96FB-62FD07F83201}" type="pres">
      <dgm:prSet presAssocID="{A24AA4FC-73CA-4C31-9C94-51A937ECECCA}" presName="iconBgRect" presStyleLbl="bgShp" presStyleIdx="1" presStyleCnt="4"/>
      <dgm:spPr>
        <a:prstGeom prst="round2DiagRect">
          <a:avLst>
            <a:gd name="adj1" fmla="val 29727"/>
            <a:gd name="adj2" fmla="val 0"/>
          </a:avLst>
        </a:prstGeom>
      </dgm:spPr>
    </dgm:pt>
    <dgm:pt modelId="{1915C567-8365-44AB-93CB-58827061F241}" type="pres">
      <dgm:prSet presAssocID="{A24AA4FC-73CA-4C31-9C94-51A937ECECCA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ze"/>
        </a:ext>
      </dgm:extLst>
    </dgm:pt>
    <dgm:pt modelId="{F007108D-2D8A-4A3D-B8FC-5B4ABD9A8D27}" type="pres">
      <dgm:prSet presAssocID="{A24AA4FC-73CA-4C31-9C94-51A937ECECCA}" presName="spaceRect" presStyleCnt="0"/>
      <dgm:spPr/>
    </dgm:pt>
    <dgm:pt modelId="{17DC77A7-CB8F-4B06-BDA5-35195304A65D}" type="pres">
      <dgm:prSet presAssocID="{A24AA4FC-73CA-4C31-9C94-51A937ECECCA}" presName="textRect" presStyleLbl="revTx" presStyleIdx="1" presStyleCnt="4">
        <dgm:presLayoutVars>
          <dgm:chMax val="1"/>
          <dgm:chPref val="1"/>
        </dgm:presLayoutVars>
      </dgm:prSet>
      <dgm:spPr/>
    </dgm:pt>
    <dgm:pt modelId="{B44ABA3D-515C-4428-AE47-15F5F2C0E9AF}" type="pres">
      <dgm:prSet presAssocID="{C4EBA8ED-9119-47F1-B6F1-132ECCBEFD5D}" presName="sibTrans" presStyleCnt="0"/>
      <dgm:spPr/>
    </dgm:pt>
    <dgm:pt modelId="{4AA75AFE-E0AC-48AD-9B0D-DDE90E7CE183}" type="pres">
      <dgm:prSet presAssocID="{FEBCD6BA-A459-4297-A46C-281695FEB84A}" presName="compNode" presStyleCnt="0"/>
      <dgm:spPr/>
    </dgm:pt>
    <dgm:pt modelId="{9637D634-7FE4-41BA-A6CC-6A2C3FC62844}" type="pres">
      <dgm:prSet presAssocID="{FEBCD6BA-A459-4297-A46C-281695FEB84A}" presName="iconBgRect" presStyleLbl="bgShp" presStyleIdx="2" presStyleCnt="4"/>
      <dgm:spPr>
        <a:prstGeom prst="round2DiagRect">
          <a:avLst>
            <a:gd name="adj1" fmla="val 29727"/>
            <a:gd name="adj2" fmla="val 0"/>
          </a:avLst>
        </a:prstGeom>
      </dgm:spPr>
    </dgm:pt>
    <dgm:pt modelId="{1DFFFD34-21DC-4FC4-A5A5-9405CD2411B5}" type="pres">
      <dgm:prSet presAssocID="{FEBCD6BA-A459-4297-A46C-281695FEB84A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rocessor"/>
        </a:ext>
      </dgm:extLst>
    </dgm:pt>
    <dgm:pt modelId="{7647F997-D153-42DD-9CE7-43E14A5B80F7}" type="pres">
      <dgm:prSet presAssocID="{FEBCD6BA-A459-4297-A46C-281695FEB84A}" presName="spaceRect" presStyleCnt="0"/>
      <dgm:spPr/>
    </dgm:pt>
    <dgm:pt modelId="{87246090-A2CD-484A-AEA8-3DCF92F4C1A6}" type="pres">
      <dgm:prSet presAssocID="{FEBCD6BA-A459-4297-A46C-281695FEB84A}" presName="textRect" presStyleLbl="revTx" presStyleIdx="2" presStyleCnt="4">
        <dgm:presLayoutVars>
          <dgm:chMax val="1"/>
          <dgm:chPref val="1"/>
        </dgm:presLayoutVars>
      </dgm:prSet>
      <dgm:spPr/>
    </dgm:pt>
    <dgm:pt modelId="{D6E37BFB-1BE3-4CF5-9063-AE0586BA36DA}" type="pres">
      <dgm:prSet presAssocID="{99DF23A8-A771-48AF-B8F5-2861963D3D43}" presName="sibTrans" presStyleCnt="0"/>
      <dgm:spPr/>
    </dgm:pt>
    <dgm:pt modelId="{4A266E90-FE37-4F57-996B-CB7774562756}" type="pres">
      <dgm:prSet presAssocID="{D8CA5385-4D49-48FC-A984-9B59FAC8158C}" presName="compNode" presStyleCnt="0"/>
      <dgm:spPr/>
    </dgm:pt>
    <dgm:pt modelId="{FA06503A-CD32-48C3-8A79-6656FBCE2486}" type="pres">
      <dgm:prSet presAssocID="{D8CA5385-4D49-48FC-A984-9B59FAC8158C}" presName="iconBgRect" presStyleLbl="bgShp" presStyleIdx="3" presStyleCnt="4"/>
      <dgm:spPr>
        <a:prstGeom prst="round2DiagRect">
          <a:avLst>
            <a:gd name="adj1" fmla="val 29727"/>
            <a:gd name="adj2" fmla="val 0"/>
          </a:avLst>
        </a:prstGeom>
      </dgm:spPr>
    </dgm:pt>
    <dgm:pt modelId="{1A2AE1D4-1390-405B-8C6B-C79F92A7FF19}" type="pres">
      <dgm:prSet presAssocID="{D8CA5385-4D49-48FC-A984-9B59FAC8158C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nk"/>
        </a:ext>
      </dgm:extLst>
    </dgm:pt>
    <dgm:pt modelId="{8C6B9ED5-9669-4FC4-AEFD-06DB5BC21E74}" type="pres">
      <dgm:prSet presAssocID="{D8CA5385-4D49-48FC-A984-9B59FAC8158C}" presName="spaceRect" presStyleCnt="0"/>
      <dgm:spPr/>
    </dgm:pt>
    <dgm:pt modelId="{F7077443-AE93-44AC-951D-D3E9B52456F3}" type="pres">
      <dgm:prSet presAssocID="{D8CA5385-4D49-48FC-A984-9B59FAC8158C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4E38262E-837B-4D1D-B90E-0B750027F410}" srcId="{02E321F0-8811-42BD-8EB1-B7DE55D4DE20}" destId="{FEBCD6BA-A459-4297-A46C-281695FEB84A}" srcOrd="2" destOrd="0" parTransId="{47ECA306-C052-49D2-A936-AE8185B1057A}" sibTransId="{99DF23A8-A771-48AF-B8F5-2861963D3D43}"/>
    <dgm:cxn modelId="{19AE3264-38AE-434E-9E77-41E8B4320DFA}" srcId="{02E321F0-8811-42BD-8EB1-B7DE55D4DE20}" destId="{D8CA5385-4D49-48FC-A984-9B59FAC8158C}" srcOrd="3" destOrd="0" parTransId="{1F1C03F7-2424-46F4-AC27-55476D485DCD}" sibTransId="{75B570FE-6D49-47D5-99FD-CFA7D0A759E1}"/>
    <dgm:cxn modelId="{219E1468-A146-451B-BDD4-C80797BC3427}" srcId="{02E321F0-8811-42BD-8EB1-B7DE55D4DE20}" destId="{A24AA4FC-73CA-4C31-9C94-51A937ECECCA}" srcOrd="1" destOrd="0" parTransId="{E2EF12D1-E379-47BA-82F5-485A46C9132A}" sibTransId="{C4EBA8ED-9119-47F1-B6F1-132ECCBEFD5D}"/>
    <dgm:cxn modelId="{AF6C254A-D892-4A31-8492-29F3229BFB76}" type="presOf" srcId="{FEBCD6BA-A459-4297-A46C-281695FEB84A}" destId="{87246090-A2CD-484A-AEA8-3DCF92F4C1A6}" srcOrd="0" destOrd="0" presId="urn:microsoft.com/office/officeart/2018/5/layout/IconLeafLabelList"/>
    <dgm:cxn modelId="{7F22A651-CEB5-49D2-81AF-B673BC0E98ED}" type="presOf" srcId="{02E321F0-8811-42BD-8EB1-B7DE55D4DE20}" destId="{E5FBA73D-E8C1-47FE-9EC6-8D169529A161}" srcOrd="0" destOrd="0" presId="urn:microsoft.com/office/officeart/2018/5/layout/IconLeafLabelList"/>
    <dgm:cxn modelId="{A0C6FB72-8430-4809-8F9D-F0A2F7CF2E69}" type="presOf" srcId="{A24AA4FC-73CA-4C31-9C94-51A937ECECCA}" destId="{17DC77A7-CB8F-4B06-BDA5-35195304A65D}" srcOrd="0" destOrd="0" presId="urn:microsoft.com/office/officeart/2018/5/layout/IconLeafLabelList"/>
    <dgm:cxn modelId="{51851DA1-48AB-4910-B869-D2B241822819}" type="presOf" srcId="{2AB2396B-FB7E-4A55-9226-E6FFD89A271B}" destId="{0219DE04-7CF3-444D-98B1-8B5A363C690A}" srcOrd="0" destOrd="0" presId="urn:microsoft.com/office/officeart/2018/5/layout/IconLeafLabelList"/>
    <dgm:cxn modelId="{C0598CB3-58D6-4FE0-B677-291F0B5269B7}" srcId="{02E321F0-8811-42BD-8EB1-B7DE55D4DE20}" destId="{2AB2396B-FB7E-4A55-9226-E6FFD89A271B}" srcOrd="0" destOrd="0" parTransId="{7C0CF473-8E89-41B1-B558-3C3E57FDCDD3}" sibTransId="{1C3A3795-8B2D-4BA5-8B57-B2F5F6314B1E}"/>
    <dgm:cxn modelId="{20F639CD-CA77-416F-9D67-884F57F7312F}" type="presOf" srcId="{D8CA5385-4D49-48FC-A984-9B59FAC8158C}" destId="{F7077443-AE93-44AC-951D-D3E9B52456F3}" srcOrd="0" destOrd="0" presId="urn:microsoft.com/office/officeart/2018/5/layout/IconLeafLabelList"/>
    <dgm:cxn modelId="{FC389C0C-ED8B-4676-9215-578ACD5E5F87}" type="presParOf" srcId="{E5FBA73D-E8C1-47FE-9EC6-8D169529A161}" destId="{3FE8D5A4-BB1F-4FC1-8BE2-5EEACAD80B19}" srcOrd="0" destOrd="0" presId="urn:microsoft.com/office/officeart/2018/5/layout/IconLeafLabelList"/>
    <dgm:cxn modelId="{A4E5B45B-A07E-4FBF-830D-4EC73110F988}" type="presParOf" srcId="{3FE8D5A4-BB1F-4FC1-8BE2-5EEACAD80B19}" destId="{A2A528BE-6C1F-4964-A046-92C5B49CA1AF}" srcOrd="0" destOrd="0" presId="urn:microsoft.com/office/officeart/2018/5/layout/IconLeafLabelList"/>
    <dgm:cxn modelId="{9FE260B7-100D-4292-916D-6CBE578A621D}" type="presParOf" srcId="{3FE8D5A4-BB1F-4FC1-8BE2-5EEACAD80B19}" destId="{6C2D4D18-750C-4C25-B772-D4D0FE3046B9}" srcOrd="1" destOrd="0" presId="urn:microsoft.com/office/officeart/2018/5/layout/IconLeafLabelList"/>
    <dgm:cxn modelId="{3CDEF1F0-A5DA-4D4D-8125-E1FA6002CB71}" type="presParOf" srcId="{3FE8D5A4-BB1F-4FC1-8BE2-5EEACAD80B19}" destId="{19483F85-FEC3-43A8-BBC5-83EA04CD0C24}" srcOrd="2" destOrd="0" presId="urn:microsoft.com/office/officeart/2018/5/layout/IconLeafLabelList"/>
    <dgm:cxn modelId="{EB764B46-631E-4571-9915-D48D35B7210C}" type="presParOf" srcId="{3FE8D5A4-BB1F-4FC1-8BE2-5EEACAD80B19}" destId="{0219DE04-7CF3-444D-98B1-8B5A363C690A}" srcOrd="3" destOrd="0" presId="urn:microsoft.com/office/officeart/2018/5/layout/IconLeafLabelList"/>
    <dgm:cxn modelId="{E692D370-61DD-4644-9EC5-BBFDE6B538E6}" type="presParOf" srcId="{E5FBA73D-E8C1-47FE-9EC6-8D169529A161}" destId="{AD25C5F3-E21E-4A03-90C5-716CEB1206E0}" srcOrd="1" destOrd="0" presId="urn:microsoft.com/office/officeart/2018/5/layout/IconLeafLabelList"/>
    <dgm:cxn modelId="{4369F871-11F6-43E8-9F48-F76C3EA97AFD}" type="presParOf" srcId="{E5FBA73D-E8C1-47FE-9EC6-8D169529A161}" destId="{739927CB-296D-4BB3-A56F-07547D6F207B}" srcOrd="2" destOrd="0" presId="urn:microsoft.com/office/officeart/2018/5/layout/IconLeafLabelList"/>
    <dgm:cxn modelId="{3BF63B0C-F5BF-427C-829D-634382975559}" type="presParOf" srcId="{739927CB-296D-4BB3-A56F-07547D6F207B}" destId="{D0BF943B-BC26-4051-96FB-62FD07F83201}" srcOrd="0" destOrd="0" presId="urn:microsoft.com/office/officeart/2018/5/layout/IconLeafLabelList"/>
    <dgm:cxn modelId="{18D449E1-5EC2-437B-AEB2-55ADD1AC3B67}" type="presParOf" srcId="{739927CB-296D-4BB3-A56F-07547D6F207B}" destId="{1915C567-8365-44AB-93CB-58827061F241}" srcOrd="1" destOrd="0" presId="urn:microsoft.com/office/officeart/2018/5/layout/IconLeafLabelList"/>
    <dgm:cxn modelId="{58CDB938-0815-4104-A52A-79F04C24B9C3}" type="presParOf" srcId="{739927CB-296D-4BB3-A56F-07547D6F207B}" destId="{F007108D-2D8A-4A3D-B8FC-5B4ABD9A8D27}" srcOrd="2" destOrd="0" presId="urn:microsoft.com/office/officeart/2018/5/layout/IconLeafLabelList"/>
    <dgm:cxn modelId="{C9CB0135-8D88-4B71-A17C-4D8BF249D6D9}" type="presParOf" srcId="{739927CB-296D-4BB3-A56F-07547D6F207B}" destId="{17DC77A7-CB8F-4B06-BDA5-35195304A65D}" srcOrd="3" destOrd="0" presId="urn:microsoft.com/office/officeart/2018/5/layout/IconLeafLabelList"/>
    <dgm:cxn modelId="{B4582DD8-EBCD-4230-A537-E429B073CB20}" type="presParOf" srcId="{E5FBA73D-E8C1-47FE-9EC6-8D169529A161}" destId="{B44ABA3D-515C-4428-AE47-15F5F2C0E9AF}" srcOrd="3" destOrd="0" presId="urn:microsoft.com/office/officeart/2018/5/layout/IconLeafLabelList"/>
    <dgm:cxn modelId="{1379DDF7-99B5-46AD-B31B-02687FF9FFC5}" type="presParOf" srcId="{E5FBA73D-E8C1-47FE-9EC6-8D169529A161}" destId="{4AA75AFE-E0AC-48AD-9B0D-DDE90E7CE183}" srcOrd="4" destOrd="0" presId="urn:microsoft.com/office/officeart/2018/5/layout/IconLeafLabelList"/>
    <dgm:cxn modelId="{8C6C5857-2E91-4611-8EBF-769010511F9B}" type="presParOf" srcId="{4AA75AFE-E0AC-48AD-9B0D-DDE90E7CE183}" destId="{9637D634-7FE4-41BA-A6CC-6A2C3FC62844}" srcOrd="0" destOrd="0" presId="urn:microsoft.com/office/officeart/2018/5/layout/IconLeafLabelList"/>
    <dgm:cxn modelId="{9664DFEF-359E-47FC-98D6-7166626537DF}" type="presParOf" srcId="{4AA75AFE-E0AC-48AD-9B0D-DDE90E7CE183}" destId="{1DFFFD34-21DC-4FC4-A5A5-9405CD2411B5}" srcOrd="1" destOrd="0" presId="urn:microsoft.com/office/officeart/2018/5/layout/IconLeafLabelList"/>
    <dgm:cxn modelId="{E76C15D8-D111-49F4-BADA-57FF90D7AAEE}" type="presParOf" srcId="{4AA75AFE-E0AC-48AD-9B0D-DDE90E7CE183}" destId="{7647F997-D153-42DD-9CE7-43E14A5B80F7}" srcOrd="2" destOrd="0" presId="urn:microsoft.com/office/officeart/2018/5/layout/IconLeafLabelList"/>
    <dgm:cxn modelId="{4D1C2E53-B974-4E78-9291-07705754A793}" type="presParOf" srcId="{4AA75AFE-E0AC-48AD-9B0D-DDE90E7CE183}" destId="{87246090-A2CD-484A-AEA8-3DCF92F4C1A6}" srcOrd="3" destOrd="0" presId="urn:microsoft.com/office/officeart/2018/5/layout/IconLeafLabelList"/>
    <dgm:cxn modelId="{E1E2D4FE-AF62-4C34-86EA-9094CCAA9097}" type="presParOf" srcId="{E5FBA73D-E8C1-47FE-9EC6-8D169529A161}" destId="{D6E37BFB-1BE3-4CF5-9063-AE0586BA36DA}" srcOrd="5" destOrd="0" presId="urn:microsoft.com/office/officeart/2018/5/layout/IconLeafLabelList"/>
    <dgm:cxn modelId="{4BE132DB-984C-42E6-83BE-C817B8AD0B92}" type="presParOf" srcId="{E5FBA73D-E8C1-47FE-9EC6-8D169529A161}" destId="{4A266E90-FE37-4F57-996B-CB7774562756}" srcOrd="6" destOrd="0" presId="urn:microsoft.com/office/officeart/2018/5/layout/IconLeafLabelList"/>
    <dgm:cxn modelId="{BCC7A671-A11F-46B8-8E85-AC1EF01A6D1B}" type="presParOf" srcId="{4A266E90-FE37-4F57-996B-CB7774562756}" destId="{FA06503A-CD32-48C3-8A79-6656FBCE2486}" srcOrd="0" destOrd="0" presId="urn:microsoft.com/office/officeart/2018/5/layout/IconLeafLabelList"/>
    <dgm:cxn modelId="{B87E027F-F334-4A81-80DF-BAA12E1C484D}" type="presParOf" srcId="{4A266E90-FE37-4F57-996B-CB7774562756}" destId="{1A2AE1D4-1390-405B-8C6B-C79F92A7FF19}" srcOrd="1" destOrd="0" presId="urn:microsoft.com/office/officeart/2018/5/layout/IconLeafLabelList"/>
    <dgm:cxn modelId="{5B84E981-C960-4DFF-9316-2B5207EDE341}" type="presParOf" srcId="{4A266E90-FE37-4F57-996B-CB7774562756}" destId="{8C6B9ED5-9669-4FC4-AEFD-06DB5BC21E74}" srcOrd="2" destOrd="0" presId="urn:microsoft.com/office/officeart/2018/5/layout/IconLeafLabelList"/>
    <dgm:cxn modelId="{2C8B21A5-53EB-409D-90E9-B9C17D9942A8}" type="presParOf" srcId="{4A266E90-FE37-4F57-996B-CB7774562756}" destId="{F7077443-AE93-44AC-951D-D3E9B52456F3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EAF397E-0725-4F7C-815D-CA7729CDDC7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1B550B3C-0F58-442B-981A-F5E69FF7E843}">
      <dgm:prSet/>
      <dgm:spPr/>
      <dgm:t>
        <a:bodyPr/>
        <a:lstStyle/>
        <a:p>
          <a:r>
            <a:rPr lang="en-US"/>
            <a:t>Scalable framework for banks, e-commerce, and payment platforms.</a:t>
          </a:r>
        </a:p>
      </dgm:t>
    </dgm:pt>
    <dgm:pt modelId="{730534EE-F84C-4669-BF9B-5B9C6B2635B1}" type="parTrans" cxnId="{1B0C949B-75F5-4DAD-9DAE-3E6C37813EFB}">
      <dgm:prSet/>
      <dgm:spPr/>
      <dgm:t>
        <a:bodyPr/>
        <a:lstStyle/>
        <a:p>
          <a:endParaRPr lang="en-US"/>
        </a:p>
      </dgm:t>
    </dgm:pt>
    <dgm:pt modelId="{BFADE58B-F1A0-430E-B5F5-BB1BB4A7B10D}" type="sibTrans" cxnId="{1B0C949B-75F5-4DAD-9DAE-3E6C37813EFB}">
      <dgm:prSet/>
      <dgm:spPr/>
      <dgm:t>
        <a:bodyPr/>
        <a:lstStyle/>
        <a:p>
          <a:endParaRPr lang="en-US"/>
        </a:p>
      </dgm:t>
    </dgm:pt>
    <dgm:pt modelId="{872BAC85-660A-46B9-9409-4C7FCEAD93E5}">
      <dgm:prSet/>
      <dgm:spPr/>
      <dgm:t>
        <a:bodyPr/>
        <a:lstStyle/>
        <a:p>
          <a:r>
            <a:rPr lang="en-US" b="1"/>
            <a:t>Credit card fraud</a:t>
          </a:r>
          <a:r>
            <a:rPr lang="en-US"/>
            <a:t> remains a critical challenge in the digital era, with growing risks and financial losses.</a:t>
          </a:r>
        </a:p>
      </dgm:t>
    </dgm:pt>
    <dgm:pt modelId="{9ED869D7-517E-4589-8E08-157A57E0FBE3}" type="parTrans" cxnId="{87FC8D3D-5B32-42FF-AAB8-EFEDB81F4ACE}">
      <dgm:prSet/>
      <dgm:spPr/>
      <dgm:t>
        <a:bodyPr/>
        <a:lstStyle/>
        <a:p>
          <a:endParaRPr lang="en-US"/>
        </a:p>
      </dgm:t>
    </dgm:pt>
    <dgm:pt modelId="{C1B26D27-89A7-4B02-9268-15679EB5AE67}" type="sibTrans" cxnId="{87FC8D3D-5B32-42FF-AAB8-EFEDB81F4ACE}">
      <dgm:prSet/>
      <dgm:spPr/>
      <dgm:t>
        <a:bodyPr/>
        <a:lstStyle/>
        <a:p>
          <a:endParaRPr lang="en-US"/>
        </a:p>
      </dgm:t>
    </dgm:pt>
    <dgm:pt modelId="{C83700A6-DD7E-4A8D-AD6A-2796DC4D6554}">
      <dgm:prSet/>
      <dgm:spPr/>
      <dgm:t>
        <a:bodyPr/>
        <a:lstStyle/>
        <a:p>
          <a:r>
            <a:rPr lang="en-US"/>
            <a:t>Traditional detection systems are </a:t>
          </a:r>
          <a:r>
            <a:rPr lang="en-US" b="1"/>
            <a:t>static</a:t>
          </a:r>
          <a:r>
            <a:rPr lang="en-US"/>
            <a:t>, limited in adaptability, and generate many </a:t>
          </a:r>
          <a:r>
            <a:rPr lang="en-US" b="1"/>
            <a:t>false positives</a:t>
          </a:r>
          <a:r>
            <a:rPr lang="en-US"/>
            <a:t>.</a:t>
          </a:r>
        </a:p>
      </dgm:t>
    </dgm:pt>
    <dgm:pt modelId="{8A6882A4-C57A-4B6C-A459-12F50E031E10}" type="parTrans" cxnId="{620DC9CC-A2EA-465C-861D-012958DFB4F5}">
      <dgm:prSet/>
      <dgm:spPr/>
      <dgm:t>
        <a:bodyPr/>
        <a:lstStyle/>
        <a:p>
          <a:endParaRPr lang="en-US"/>
        </a:p>
      </dgm:t>
    </dgm:pt>
    <dgm:pt modelId="{DA15DB4B-702E-400D-B4A2-F09D9583B65F}" type="sibTrans" cxnId="{620DC9CC-A2EA-465C-861D-012958DFB4F5}">
      <dgm:prSet/>
      <dgm:spPr/>
      <dgm:t>
        <a:bodyPr/>
        <a:lstStyle/>
        <a:p>
          <a:endParaRPr lang="en-US"/>
        </a:p>
      </dgm:t>
    </dgm:pt>
    <dgm:pt modelId="{87D6F051-04D7-41BC-82AB-07277DAB56B3}">
      <dgm:prSet/>
      <dgm:spPr/>
      <dgm:t>
        <a:bodyPr/>
        <a:lstStyle/>
        <a:p>
          <a:r>
            <a:rPr lang="en-US" dirty="0"/>
            <a:t>This research proposes a </a:t>
          </a:r>
          <a:r>
            <a:rPr lang="en-US" b="1" dirty="0"/>
            <a:t>real-time fraud detection framework</a:t>
          </a:r>
          <a:r>
            <a:rPr lang="en-US" dirty="0"/>
            <a:t> using ML/DL, integrated with </a:t>
          </a:r>
          <a:r>
            <a:rPr lang="en-US" b="1" dirty="0"/>
            <a:t>adaptive learning</a:t>
          </a:r>
          <a:r>
            <a:rPr lang="en-US" dirty="0"/>
            <a:t>.</a:t>
          </a:r>
        </a:p>
      </dgm:t>
    </dgm:pt>
    <dgm:pt modelId="{ED8F35BC-2C52-47B1-96AE-714B20B682F0}" type="parTrans" cxnId="{35DF6E9D-D0BB-4410-9C35-3D46398AA175}">
      <dgm:prSet/>
      <dgm:spPr/>
      <dgm:t>
        <a:bodyPr/>
        <a:lstStyle/>
        <a:p>
          <a:endParaRPr lang="en-US"/>
        </a:p>
      </dgm:t>
    </dgm:pt>
    <dgm:pt modelId="{F6685A39-5ACD-4F4A-A8D4-A2584A5E784D}" type="sibTrans" cxnId="{35DF6E9D-D0BB-4410-9C35-3D46398AA175}">
      <dgm:prSet/>
      <dgm:spPr/>
      <dgm:t>
        <a:bodyPr/>
        <a:lstStyle/>
        <a:p>
          <a:endParaRPr lang="en-US"/>
        </a:p>
      </dgm:t>
    </dgm:pt>
    <dgm:pt modelId="{EBCB2DBF-771B-4894-948E-A4E6E400B9BE}">
      <dgm:prSet/>
      <dgm:spPr/>
      <dgm:t>
        <a:bodyPr/>
        <a:lstStyle/>
        <a:p>
          <a:r>
            <a:rPr lang="en-US"/>
            <a:t>The expected outcome is an </a:t>
          </a:r>
          <a:r>
            <a:rPr lang="en-US" b="1"/>
            <a:t>accurate, scalable, and practical system</a:t>
          </a:r>
          <a:r>
            <a:rPr lang="en-US"/>
            <a:t> ready for deployment in banks, e-commerce, and payment platforms.</a:t>
          </a:r>
        </a:p>
      </dgm:t>
    </dgm:pt>
    <dgm:pt modelId="{7B2792EA-4DA5-4043-B30A-0379C26463EA}" type="parTrans" cxnId="{CDD50D23-ACA7-4F79-973B-B6CE9EDD6156}">
      <dgm:prSet/>
      <dgm:spPr/>
      <dgm:t>
        <a:bodyPr/>
        <a:lstStyle/>
        <a:p>
          <a:endParaRPr lang="en-US"/>
        </a:p>
      </dgm:t>
    </dgm:pt>
    <dgm:pt modelId="{719315E3-3E69-4AB2-91BF-00639CE5B267}" type="sibTrans" cxnId="{CDD50D23-ACA7-4F79-973B-B6CE9EDD6156}">
      <dgm:prSet/>
      <dgm:spPr/>
      <dgm:t>
        <a:bodyPr/>
        <a:lstStyle/>
        <a:p>
          <a:endParaRPr lang="en-US"/>
        </a:p>
      </dgm:t>
    </dgm:pt>
    <dgm:pt modelId="{D98445F8-E670-400B-A5FE-75958620811F}">
      <dgm:prSet/>
      <dgm:spPr/>
      <dgm:t>
        <a:bodyPr/>
        <a:lstStyle/>
        <a:p>
          <a:r>
            <a:rPr lang="en-US" dirty="0"/>
            <a:t>By combining </a:t>
          </a:r>
          <a:r>
            <a:rPr lang="en-US" b="1" dirty="0"/>
            <a:t>transactional and behavioral data</a:t>
          </a:r>
          <a:r>
            <a:rPr lang="en-US" dirty="0"/>
            <a:t>, the framework ensures </a:t>
          </a:r>
          <a:r>
            <a:rPr lang="en-US" b="1" dirty="0"/>
            <a:t>long-term resilience</a:t>
          </a:r>
          <a:r>
            <a:rPr lang="en-US" dirty="0"/>
            <a:t> against evolving fraud patterns.</a:t>
          </a:r>
        </a:p>
      </dgm:t>
    </dgm:pt>
    <dgm:pt modelId="{D4EE539F-D011-4272-9189-D88D40F3F5EA}" type="parTrans" cxnId="{45DB4B0A-E368-4EA8-9DCD-14E6F73DD820}">
      <dgm:prSet/>
      <dgm:spPr/>
      <dgm:t>
        <a:bodyPr/>
        <a:lstStyle/>
        <a:p>
          <a:endParaRPr lang="en-US"/>
        </a:p>
      </dgm:t>
    </dgm:pt>
    <dgm:pt modelId="{8801ECC6-F703-488C-A5EF-C0F958E1D00F}" type="sibTrans" cxnId="{45DB4B0A-E368-4EA8-9DCD-14E6F73DD820}">
      <dgm:prSet/>
      <dgm:spPr/>
      <dgm:t>
        <a:bodyPr/>
        <a:lstStyle/>
        <a:p>
          <a:endParaRPr lang="en-US"/>
        </a:p>
      </dgm:t>
    </dgm:pt>
    <dgm:pt modelId="{DE42727F-22A1-4127-B710-60A475C4EA53}" type="pres">
      <dgm:prSet presAssocID="{EEAF397E-0725-4F7C-815D-CA7729CDDC72}" presName="linear" presStyleCnt="0">
        <dgm:presLayoutVars>
          <dgm:animLvl val="lvl"/>
          <dgm:resizeHandles val="exact"/>
        </dgm:presLayoutVars>
      </dgm:prSet>
      <dgm:spPr/>
    </dgm:pt>
    <dgm:pt modelId="{32F60B3D-72B4-4E85-9C8E-15281289E1CA}" type="pres">
      <dgm:prSet presAssocID="{1B550B3C-0F58-442B-981A-F5E69FF7E843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C3F53A82-7D03-49C8-99CE-315D73330C90}" type="pres">
      <dgm:prSet presAssocID="{BFADE58B-F1A0-430E-B5F5-BB1BB4A7B10D}" presName="spacer" presStyleCnt="0"/>
      <dgm:spPr/>
    </dgm:pt>
    <dgm:pt modelId="{035E94E3-B251-49A4-B63F-34EDDC760DCE}" type="pres">
      <dgm:prSet presAssocID="{872BAC85-660A-46B9-9409-4C7FCEAD93E5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0DD8EE76-ED7C-4CAC-8FEE-D226008B2A29}" type="pres">
      <dgm:prSet presAssocID="{C1B26D27-89A7-4B02-9268-15679EB5AE67}" presName="spacer" presStyleCnt="0"/>
      <dgm:spPr/>
    </dgm:pt>
    <dgm:pt modelId="{6D592690-0E4E-471F-A9F0-2E62EB4B7C99}" type="pres">
      <dgm:prSet presAssocID="{C83700A6-DD7E-4A8D-AD6A-2796DC4D6554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8E6AB86C-31A5-4801-A03D-DF89427A2F44}" type="pres">
      <dgm:prSet presAssocID="{DA15DB4B-702E-400D-B4A2-F09D9583B65F}" presName="spacer" presStyleCnt="0"/>
      <dgm:spPr/>
    </dgm:pt>
    <dgm:pt modelId="{3C0A4477-24DA-4330-A825-48CA75781C85}" type="pres">
      <dgm:prSet presAssocID="{87D6F051-04D7-41BC-82AB-07277DAB56B3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BBA7BA6D-164F-4543-BE06-DADF949D1C76}" type="pres">
      <dgm:prSet presAssocID="{F6685A39-5ACD-4F4A-A8D4-A2584A5E784D}" presName="spacer" presStyleCnt="0"/>
      <dgm:spPr/>
    </dgm:pt>
    <dgm:pt modelId="{2E468554-B0D8-40A9-BDED-B4BA0C6248C2}" type="pres">
      <dgm:prSet presAssocID="{EBCB2DBF-771B-4894-948E-A4E6E400B9BE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A732F2E9-CA08-490A-8B36-3ED4EF19AC7D}" type="pres">
      <dgm:prSet presAssocID="{719315E3-3E69-4AB2-91BF-00639CE5B267}" presName="spacer" presStyleCnt="0"/>
      <dgm:spPr/>
    </dgm:pt>
    <dgm:pt modelId="{5CD8521E-A8E5-4EBD-9D04-3D4B255FE6E0}" type="pres">
      <dgm:prSet presAssocID="{D98445F8-E670-400B-A5FE-75958620811F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8F351708-B3AF-449E-925D-6AEC6BEA82A7}" type="presOf" srcId="{87D6F051-04D7-41BC-82AB-07277DAB56B3}" destId="{3C0A4477-24DA-4330-A825-48CA75781C85}" srcOrd="0" destOrd="0" presId="urn:microsoft.com/office/officeart/2005/8/layout/vList2"/>
    <dgm:cxn modelId="{45DB4B0A-E368-4EA8-9DCD-14E6F73DD820}" srcId="{EEAF397E-0725-4F7C-815D-CA7729CDDC72}" destId="{D98445F8-E670-400B-A5FE-75958620811F}" srcOrd="5" destOrd="0" parTransId="{D4EE539F-D011-4272-9189-D88D40F3F5EA}" sibTransId="{8801ECC6-F703-488C-A5EF-C0F958E1D00F}"/>
    <dgm:cxn modelId="{CDD50D23-ACA7-4F79-973B-B6CE9EDD6156}" srcId="{EEAF397E-0725-4F7C-815D-CA7729CDDC72}" destId="{EBCB2DBF-771B-4894-948E-A4E6E400B9BE}" srcOrd="4" destOrd="0" parTransId="{7B2792EA-4DA5-4043-B30A-0379C26463EA}" sibTransId="{719315E3-3E69-4AB2-91BF-00639CE5B267}"/>
    <dgm:cxn modelId="{87FC8D3D-5B32-42FF-AAB8-EFEDB81F4ACE}" srcId="{EEAF397E-0725-4F7C-815D-CA7729CDDC72}" destId="{872BAC85-660A-46B9-9409-4C7FCEAD93E5}" srcOrd="1" destOrd="0" parTransId="{9ED869D7-517E-4589-8E08-157A57E0FBE3}" sibTransId="{C1B26D27-89A7-4B02-9268-15679EB5AE67}"/>
    <dgm:cxn modelId="{1C0CA741-30ED-4A41-824D-9288BC3C9656}" type="presOf" srcId="{872BAC85-660A-46B9-9409-4C7FCEAD93E5}" destId="{035E94E3-B251-49A4-B63F-34EDDC760DCE}" srcOrd="0" destOrd="0" presId="urn:microsoft.com/office/officeart/2005/8/layout/vList2"/>
    <dgm:cxn modelId="{1CAAF07B-23C6-4ACF-A448-3579D9CE670D}" type="presOf" srcId="{EBCB2DBF-771B-4894-948E-A4E6E400B9BE}" destId="{2E468554-B0D8-40A9-BDED-B4BA0C6248C2}" srcOrd="0" destOrd="0" presId="urn:microsoft.com/office/officeart/2005/8/layout/vList2"/>
    <dgm:cxn modelId="{A3846288-0B50-4373-BDC4-48E293387BA6}" type="presOf" srcId="{D98445F8-E670-400B-A5FE-75958620811F}" destId="{5CD8521E-A8E5-4EBD-9D04-3D4B255FE6E0}" srcOrd="0" destOrd="0" presId="urn:microsoft.com/office/officeart/2005/8/layout/vList2"/>
    <dgm:cxn modelId="{BE85B298-07D0-4AFB-A984-108F0915A3A1}" type="presOf" srcId="{1B550B3C-0F58-442B-981A-F5E69FF7E843}" destId="{32F60B3D-72B4-4E85-9C8E-15281289E1CA}" srcOrd="0" destOrd="0" presId="urn:microsoft.com/office/officeart/2005/8/layout/vList2"/>
    <dgm:cxn modelId="{1B0C949B-75F5-4DAD-9DAE-3E6C37813EFB}" srcId="{EEAF397E-0725-4F7C-815D-CA7729CDDC72}" destId="{1B550B3C-0F58-442B-981A-F5E69FF7E843}" srcOrd="0" destOrd="0" parTransId="{730534EE-F84C-4669-BF9B-5B9C6B2635B1}" sibTransId="{BFADE58B-F1A0-430E-B5F5-BB1BB4A7B10D}"/>
    <dgm:cxn modelId="{35DF6E9D-D0BB-4410-9C35-3D46398AA175}" srcId="{EEAF397E-0725-4F7C-815D-CA7729CDDC72}" destId="{87D6F051-04D7-41BC-82AB-07277DAB56B3}" srcOrd="3" destOrd="0" parTransId="{ED8F35BC-2C52-47B1-96AE-714B20B682F0}" sibTransId="{F6685A39-5ACD-4F4A-A8D4-A2584A5E784D}"/>
    <dgm:cxn modelId="{A6C5C3C8-9110-4414-8397-208F37B082CF}" type="presOf" srcId="{EEAF397E-0725-4F7C-815D-CA7729CDDC72}" destId="{DE42727F-22A1-4127-B710-60A475C4EA53}" srcOrd="0" destOrd="0" presId="urn:microsoft.com/office/officeart/2005/8/layout/vList2"/>
    <dgm:cxn modelId="{620DC9CC-A2EA-465C-861D-012958DFB4F5}" srcId="{EEAF397E-0725-4F7C-815D-CA7729CDDC72}" destId="{C83700A6-DD7E-4A8D-AD6A-2796DC4D6554}" srcOrd="2" destOrd="0" parTransId="{8A6882A4-C57A-4B6C-A459-12F50E031E10}" sibTransId="{DA15DB4B-702E-400D-B4A2-F09D9583B65F}"/>
    <dgm:cxn modelId="{6E45C3FE-E7CB-414C-B0C3-3D6CF2DCBB7D}" type="presOf" srcId="{C83700A6-DD7E-4A8D-AD6A-2796DC4D6554}" destId="{6D592690-0E4E-471F-A9F0-2E62EB4B7C99}" srcOrd="0" destOrd="0" presId="urn:microsoft.com/office/officeart/2005/8/layout/vList2"/>
    <dgm:cxn modelId="{1772CB64-6D61-4F1A-8B25-8CC52A174BC2}" type="presParOf" srcId="{DE42727F-22A1-4127-B710-60A475C4EA53}" destId="{32F60B3D-72B4-4E85-9C8E-15281289E1CA}" srcOrd="0" destOrd="0" presId="urn:microsoft.com/office/officeart/2005/8/layout/vList2"/>
    <dgm:cxn modelId="{4D127246-2FE4-460D-9662-D856CE572804}" type="presParOf" srcId="{DE42727F-22A1-4127-B710-60A475C4EA53}" destId="{C3F53A82-7D03-49C8-99CE-315D73330C90}" srcOrd="1" destOrd="0" presId="urn:microsoft.com/office/officeart/2005/8/layout/vList2"/>
    <dgm:cxn modelId="{A0359EFA-749C-4FD7-BDAE-31F82CC56F46}" type="presParOf" srcId="{DE42727F-22A1-4127-B710-60A475C4EA53}" destId="{035E94E3-B251-49A4-B63F-34EDDC760DCE}" srcOrd="2" destOrd="0" presId="urn:microsoft.com/office/officeart/2005/8/layout/vList2"/>
    <dgm:cxn modelId="{AA516F3E-7E72-4FE9-9568-A7669A5CF916}" type="presParOf" srcId="{DE42727F-22A1-4127-B710-60A475C4EA53}" destId="{0DD8EE76-ED7C-4CAC-8FEE-D226008B2A29}" srcOrd="3" destOrd="0" presId="urn:microsoft.com/office/officeart/2005/8/layout/vList2"/>
    <dgm:cxn modelId="{DFB30B0C-6A62-40B7-8FC3-9C471CB0FAC6}" type="presParOf" srcId="{DE42727F-22A1-4127-B710-60A475C4EA53}" destId="{6D592690-0E4E-471F-A9F0-2E62EB4B7C99}" srcOrd="4" destOrd="0" presId="urn:microsoft.com/office/officeart/2005/8/layout/vList2"/>
    <dgm:cxn modelId="{21C4080C-9703-4084-BDC1-06D8CA06F1A6}" type="presParOf" srcId="{DE42727F-22A1-4127-B710-60A475C4EA53}" destId="{8E6AB86C-31A5-4801-A03D-DF89427A2F44}" srcOrd="5" destOrd="0" presId="urn:microsoft.com/office/officeart/2005/8/layout/vList2"/>
    <dgm:cxn modelId="{19F112F3-2D14-401D-94B4-7226ABF92618}" type="presParOf" srcId="{DE42727F-22A1-4127-B710-60A475C4EA53}" destId="{3C0A4477-24DA-4330-A825-48CA75781C85}" srcOrd="6" destOrd="0" presId="urn:microsoft.com/office/officeart/2005/8/layout/vList2"/>
    <dgm:cxn modelId="{14EA95DE-3011-4ACF-B956-7E7BE3F7F7CF}" type="presParOf" srcId="{DE42727F-22A1-4127-B710-60A475C4EA53}" destId="{BBA7BA6D-164F-4543-BE06-DADF949D1C76}" srcOrd="7" destOrd="0" presId="urn:microsoft.com/office/officeart/2005/8/layout/vList2"/>
    <dgm:cxn modelId="{05EA3572-4128-4EB6-A433-CCBDD5DD82FA}" type="presParOf" srcId="{DE42727F-22A1-4127-B710-60A475C4EA53}" destId="{2E468554-B0D8-40A9-BDED-B4BA0C6248C2}" srcOrd="8" destOrd="0" presId="urn:microsoft.com/office/officeart/2005/8/layout/vList2"/>
    <dgm:cxn modelId="{5A934868-E4D4-4703-9307-D0477091FD85}" type="presParOf" srcId="{DE42727F-22A1-4127-B710-60A475C4EA53}" destId="{A732F2E9-CA08-490A-8B36-3ED4EF19AC7D}" srcOrd="9" destOrd="0" presId="urn:microsoft.com/office/officeart/2005/8/layout/vList2"/>
    <dgm:cxn modelId="{9698C37D-5BDA-49BA-8F39-35C10BE99CAA}" type="presParOf" srcId="{DE42727F-22A1-4127-B710-60A475C4EA53}" destId="{5CD8521E-A8E5-4EBD-9D04-3D4B255FE6E0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A528BE-6C1F-4964-A046-92C5B49CA1AF}">
      <dsp:nvSpPr>
        <dsp:cNvPr id="0" name=""/>
        <dsp:cNvSpPr/>
      </dsp:nvSpPr>
      <dsp:spPr>
        <a:xfrm>
          <a:off x="582441" y="869014"/>
          <a:ext cx="1247033" cy="1247033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C2D4D18-750C-4C25-B772-D4D0FE3046B9}">
      <dsp:nvSpPr>
        <dsp:cNvPr id="0" name=""/>
        <dsp:cNvSpPr/>
      </dsp:nvSpPr>
      <dsp:spPr>
        <a:xfrm>
          <a:off x="848202" y="1134775"/>
          <a:ext cx="715510" cy="71551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19DE04-7CF3-444D-98B1-8B5A363C690A}">
      <dsp:nvSpPr>
        <dsp:cNvPr id="0" name=""/>
        <dsp:cNvSpPr/>
      </dsp:nvSpPr>
      <dsp:spPr>
        <a:xfrm>
          <a:off x="183800" y="2504467"/>
          <a:ext cx="2044316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300" b="1" kern="1200" dirty="0"/>
            <a:t>Higher Accuracy</a:t>
          </a:r>
          <a:r>
            <a:rPr lang="en-US" sz="1300" kern="1200" dirty="0"/>
            <a:t> – Fewer false positives.</a:t>
          </a:r>
        </a:p>
      </dsp:txBody>
      <dsp:txXfrm>
        <a:off x="183800" y="2504467"/>
        <a:ext cx="2044316" cy="720000"/>
      </dsp:txXfrm>
    </dsp:sp>
    <dsp:sp modelId="{D0BF943B-BC26-4051-96FB-62FD07F83201}">
      <dsp:nvSpPr>
        <dsp:cNvPr id="0" name=""/>
        <dsp:cNvSpPr/>
      </dsp:nvSpPr>
      <dsp:spPr>
        <a:xfrm>
          <a:off x="2984513" y="869014"/>
          <a:ext cx="1247033" cy="1247033"/>
        </a:xfrm>
        <a:prstGeom prst="round2DiagRect">
          <a:avLst>
            <a:gd name="adj1" fmla="val 29727"/>
            <a:gd name="adj2" fmla="val 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915C567-8365-44AB-93CB-58827061F241}">
      <dsp:nvSpPr>
        <dsp:cNvPr id="0" name=""/>
        <dsp:cNvSpPr/>
      </dsp:nvSpPr>
      <dsp:spPr>
        <a:xfrm>
          <a:off x="3250275" y="1134775"/>
          <a:ext cx="715510" cy="71551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7DC77A7-CB8F-4B06-BDA5-35195304A65D}">
      <dsp:nvSpPr>
        <dsp:cNvPr id="0" name=""/>
        <dsp:cNvSpPr/>
      </dsp:nvSpPr>
      <dsp:spPr>
        <a:xfrm>
          <a:off x="2585872" y="2504467"/>
          <a:ext cx="2044316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300" b="1" kern="1200" dirty="0"/>
            <a:t>Adaptive System</a:t>
          </a:r>
          <a:r>
            <a:rPr lang="en-US" sz="1300" kern="1200" dirty="0"/>
            <a:t> – Learns and evolves with new fraud patterns.</a:t>
          </a:r>
        </a:p>
      </dsp:txBody>
      <dsp:txXfrm>
        <a:off x="2585872" y="2504467"/>
        <a:ext cx="2044316" cy="720000"/>
      </dsp:txXfrm>
    </dsp:sp>
    <dsp:sp modelId="{9637D634-7FE4-41BA-A6CC-6A2C3FC62844}">
      <dsp:nvSpPr>
        <dsp:cNvPr id="0" name=""/>
        <dsp:cNvSpPr/>
      </dsp:nvSpPr>
      <dsp:spPr>
        <a:xfrm>
          <a:off x="5386585" y="869014"/>
          <a:ext cx="1247033" cy="1247033"/>
        </a:xfrm>
        <a:prstGeom prst="round2DiagRect">
          <a:avLst>
            <a:gd name="adj1" fmla="val 29727"/>
            <a:gd name="adj2" fmla="val 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DFFFD34-21DC-4FC4-A5A5-9405CD2411B5}">
      <dsp:nvSpPr>
        <dsp:cNvPr id="0" name=""/>
        <dsp:cNvSpPr/>
      </dsp:nvSpPr>
      <dsp:spPr>
        <a:xfrm>
          <a:off x="5652347" y="1134775"/>
          <a:ext cx="715510" cy="71551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7246090-A2CD-484A-AEA8-3DCF92F4C1A6}">
      <dsp:nvSpPr>
        <dsp:cNvPr id="0" name=""/>
        <dsp:cNvSpPr/>
      </dsp:nvSpPr>
      <dsp:spPr>
        <a:xfrm>
          <a:off x="4987944" y="2504467"/>
          <a:ext cx="2044316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300" b="1" kern="1200"/>
            <a:t>Real-Time Performance</a:t>
          </a:r>
          <a:r>
            <a:rPr lang="en-US" sz="1300" kern="1200"/>
            <a:t> – Fast detection for high-volume transactions.</a:t>
          </a:r>
        </a:p>
      </dsp:txBody>
      <dsp:txXfrm>
        <a:off x="4987944" y="2504467"/>
        <a:ext cx="2044316" cy="720000"/>
      </dsp:txXfrm>
    </dsp:sp>
    <dsp:sp modelId="{FA06503A-CD32-48C3-8A79-6656FBCE2486}">
      <dsp:nvSpPr>
        <dsp:cNvPr id="0" name=""/>
        <dsp:cNvSpPr/>
      </dsp:nvSpPr>
      <dsp:spPr>
        <a:xfrm>
          <a:off x="7788658" y="869014"/>
          <a:ext cx="1247033" cy="1247033"/>
        </a:xfrm>
        <a:prstGeom prst="round2DiagRect">
          <a:avLst>
            <a:gd name="adj1" fmla="val 29727"/>
            <a:gd name="adj2" fmla="val 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A2AE1D4-1390-405B-8C6B-C79F92A7FF19}">
      <dsp:nvSpPr>
        <dsp:cNvPr id="0" name=""/>
        <dsp:cNvSpPr/>
      </dsp:nvSpPr>
      <dsp:spPr>
        <a:xfrm>
          <a:off x="8054419" y="1134775"/>
          <a:ext cx="715510" cy="71551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077443-AE93-44AC-951D-D3E9B52456F3}">
      <dsp:nvSpPr>
        <dsp:cNvPr id="0" name=""/>
        <dsp:cNvSpPr/>
      </dsp:nvSpPr>
      <dsp:spPr>
        <a:xfrm>
          <a:off x="7390016" y="2504467"/>
          <a:ext cx="2044316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300" b="1" kern="1200" dirty="0"/>
            <a:t>Practical Use</a:t>
          </a:r>
          <a:r>
            <a:rPr lang="en-US" sz="1300" kern="1200" dirty="0"/>
            <a:t> – Scalable for banks and e-commerce.</a:t>
          </a:r>
        </a:p>
      </dsp:txBody>
      <dsp:txXfrm>
        <a:off x="7390016" y="2504467"/>
        <a:ext cx="2044316" cy="7200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F60B3D-72B4-4E85-9C8E-15281289E1CA}">
      <dsp:nvSpPr>
        <dsp:cNvPr id="0" name=""/>
        <dsp:cNvSpPr/>
      </dsp:nvSpPr>
      <dsp:spPr>
        <a:xfrm>
          <a:off x="0" y="50049"/>
          <a:ext cx="8596668" cy="6464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Scalable framework for banks, e-commerce, and payment platforms.</a:t>
          </a:r>
        </a:p>
      </dsp:txBody>
      <dsp:txXfrm>
        <a:off x="31556" y="81605"/>
        <a:ext cx="8533556" cy="583313"/>
      </dsp:txXfrm>
    </dsp:sp>
    <dsp:sp modelId="{035E94E3-B251-49A4-B63F-34EDDC760DCE}">
      <dsp:nvSpPr>
        <dsp:cNvPr id="0" name=""/>
        <dsp:cNvSpPr/>
      </dsp:nvSpPr>
      <dsp:spPr>
        <a:xfrm>
          <a:off x="0" y="745434"/>
          <a:ext cx="8596668" cy="6464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/>
            <a:t>Credit card fraud</a:t>
          </a:r>
          <a:r>
            <a:rPr lang="en-US" sz="1700" kern="1200"/>
            <a:t> remains a critical challenge in the digital era, with growing risks and financial losses.</a:t>
          </a:r>
        </a:p>
      </dsp:txBody>
      <dsp:txXfrm>
        <a:off x="31556" y="776990"/>
        <a:ext cx="8533556" cy="583313"/>
      </dsp:txXfrm>
    </dsp:sp>
    <dsp:sp modelId="{6D592690-0E4E-471F-A9F0-2E62EB4B7C99}">
      <dsp:nvSpPr>
        <dsp:cNvPr id="0" name=""/>
        <dsp:cNvSpPr/>
      </dsp:nvSpPr>
      <dsp:spPr>
        <a:xfrm>
          <a:off x="0" y="1440819"/>
          <a:ext cx="8596668" cy="6464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Traditional detection systems are </a:t>
          </a:r>
          <a:r>
            <a:rPr lang="en-US" sz="1700" b="1" kern="1200"/>
            <a:t>static</a:t>
          </a:r>
          <a:r>
            <a:rPr lang="en-US" sz="1700" kern="1200"/>
            <a:t>, limited in adaptability, and generate many </a:t>
          </a:r>
          <a:r>
            <a:rPr lang="en-US" sz="1700" b="1" kern="1200"/>
            <a:t>false positives</a:t>
          </a:r>
          <a:r>
            <a:rPr lang="en-US" sz="1700" kern="1200"/>
            <a:t>.</a:t>
          </a:r>
        </a:p>
      </dsp:txBody>
      <dsp:txXfrm>
        <a:off x="31556" y="1472375"/>
        <a:ext cx="8533556" cy="583313"/>
      </dsp:txXfrm>
    </dsp:sp>
    <dsp:sp modelId="{3C0A4477-24DA-4330-A825-48CA75781C85}">
      <dsp:nvSpPr>
        <dsp:cNvPr id="0" name=""/>
        <dsp:cNvSpPr/>
      </dsp:nvSpPr>
      <dsp:spPr>
        <a:xfrm>
          <a:off x="0" y="2136204"/>
          <a:ext cx="8596668" cy="6464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This research proposes a </a:t>
          </a:r>
          <a:r>
            <a:rPr lang="en-US" sz="1700" b="1" kern="1200" dirty="0"/>
            <a:t>real-time fraud detection framework</a:t>
          </a:r>
          <a:r>
            <a:rPr lang="en-US" sz="1700" kern="1200" dirty="0"/>
            <a:t> using ML/DL, integrated with </a:t>
          </a:r>
          <a:r>
            <a:rPr lang="en-US" sz="1700" b="1" kern="1200" dirty="0"/>
            <a:t>adaptive learning</a:t>
          </a:r>
          <a:r>
            <a:rPr lang="en-US" sz="1700" kern="1200" dirty="0"/>
            <a:t>.</a:t>
          </a:r>
        </a:p>
      </dsp:txBody>
      <dsp:txXfrm>
        <a:off x="31556" y="2167760"/>
        <a:ext cx="8533556" cy="583313"/>
      </dsp:txXfrm>
    </dsp:sp>
    <dsp:sp modelId="{2E468554-B0D8-40A9-BDED-B4BA0C6248C2}">
      <dsp:nvSpPr>
        <dsp:cNvPr id="0" name=""/>
        <dsp:cNvSpPr/>
      </dsp:nvSpPr>
      <dsp:spPr>
        <a:xfrm>
          <a:off x="0" y="2831589"/>
          <a:ext cx="8596668" cy="6464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The expected outcome is an </a:t>
          </a:r>
          <a:r>
            <a:rPr lang="en-US" sz="1700" b="1" kern="1200"/>
            <a:t>accurate, scalable, and practical system</a:t>
          </a:r>
          <a:r>
            <a:rPr lang="en-US" sz="1700" kern="1200"/>
            <a:t> ready for deployment in banks, e-commerce, and payment platforms.</a:t>
          </a:r>
        </a:p>
      </dsp:txBody>
      <dsp:txXfrm>
        <a:off x="31556" y="2863145"/>
        <a:ext cx="8533556" cy="583313"/>
      </dsp:txXfrm>
    </dsp:sp>
    <dsp:sp modelId="{5CD8521E-A8E5-4EBD-9D04-3D4B255FE6E0}">
      <dsp:nvSpPr>
        <dsp:cNvPr id="0" name=""/>
        <dsp:cNvSpPr/>
      </dsp:nvSpPr>
      <dsp:spPr>
        <a:xfrm>
          <a:off x="0" y="3526974"/>
          <a:ext cx="8596668" cy="6464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By combining </a:t>
          </a:r>
          <a:r>
            <a:rPr lang="en-US" sz="1700" b="1" kern="1200" dirty="0"/>
            <a:t>transactional and behavioral data</a:t>
          </a:r>
          <a:r>
            <a:rPr lang="en-US" sz="1700" kern="1200" dirty="0"/>
            <a:t>, the framework ensures </a:t>
          </a:r>
          <a:r>
            <a:rPr lang="en-US" sz="1700" b="1" kern="1200" dirty="0"/>
            <a:t>long-term resilience</a:t>
          </a:r>
          <a:r>
            <a:rPr lang="en-US" sz="1700" kern="1200" dirty="0"/>
            <a:t> against evolving fraud patterns.</a:t>
          </a:r>
        </a:p>
      </dsp:txBody>
      <dsp:txXfrm>
        <a:off x="31556" y="3558530"/>
        <a:ext cx="8533556" cy="58331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2" Type="http://schemas.openxmlformats.org/officeDocument/2006/relationships/tags" Target="../tags/tag5.xml"/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5AAA41B-3A54-4A8F-9789-359F66BA9D2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E2C1948-4750-4725-9CFB-CEDA9CB53D3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5EEB6-E430-49BB-B3B0-38CEFF80AA7C}" type="datetimeFigureOut">
              <a:rPr lang="en-US" smtClean="0"/>
              <a:t>8/27/2025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50F9641-11E5-4A47-8BE3-3B0A75150D4A}"/>
              </a:ext>
            </a:extLst>
          </p:cNvPr>
          <p:cNvSpPr>
            <a:spLocks noGrp="1"/>
          </p:cNvSpPr>
          <p:nvPr>
            <p:ph type="ftr" sz="quarter" idx="2"/>
            <p:custDataLst>
              <p:tags r:id="rId2"/>
            </p:custDataLst>
          </p:nvPr>
        </p:nvSpPr>
        <p:spPr>
          <a:xfrm>
            <a:off x="0" y="8685213"/>
            <a:ext cx="68580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algn="ctr"/>
            <a:r>
              <a:rPr lang="en-US" sz="800">
                <a:solidFill>
                  <a:srgbClr val="AEC90B"/>
                </a:solidFill>
                <a:latin typeface="Segoe UI" panose="020B0502040204020203" pitchFamily="34" charset="0"/>
              </a:rPr>
              <a:t>Public | </a:t>
            </a:r>
            <a:r>
              <a:rPr lang="ar-SA" sz="800">
                <a:solidFill>
                  <a:srgbClr val="AEC90B"/>
                </a:solidFill>
                <a:latin typeface="Segoe UI" panose="020B0502040204020203" pitchFamily="34" charset="0"/>
              </a:rPr>
              <a:t>عام</a:t>
            </a:r>
            <a:endParaRPr lang="en-US" sz="800">
              <a:solidFill>
                <a:srgbClr val="AEC90B"/>
              </a:solidFill>
              <a:latin typeface="Segoe UI" panose="020B0502040204020203" pitchFamily="34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22D9C6B-33D6-437A-A648-94B71F5F26F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36FE7D-C104-40C8-B185-3189758FF4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847960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tags" Target="../tags/tag4.xml"/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1DDBD7-B0EB-4427-9F36-7E546D512F22}" type="datetimeFigureOut">
              <a:rPr lang="en-US" smtClean="0"/>
              <a:t>8/27/2025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  <p:custDataLst>
              <p:tags r:id="rId2"/>
            </p:custDataLst>
          </p:nvPr>
        </p:nvSpPr>
        <p:spPr>
          <a:xfrm>
            <a:off x="0" y="8685213"/>
            <a:ext cx="68580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800" b="0" i="0" u="none">
                <a:solidFill>
                  <a:srgbClr val="AEC90B"/>
                </a:solidFill>
                <a:latin typeface="Segoe UI" panose="020B0502040204020203" pitchFamily="34" charset="0"/>
              </a:defRPr>
            </a:lvl1pPr>
          </a:lstStyle>
          <a:p>
            <a:r>
              <a:rPr lang="en-US"/>
              <a:t>Public | </a:t>
            </a:r>
            <a:r>
              <a:rPr lang="ar-SA"/>
              <a:t>عام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7F1CF6-2EE4-44CD-BEED-221EDFBE52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617302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7F1CF6-2EE4-44CD-BEED-221EDFBE521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02208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7F1CF6-2EE4-44CD-BEED-221EDFBE521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87636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2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3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EB8C6-A545-4C18-968C-FDEFC58BE26B}" type="datetimeFigureOut">
              <a:rPr lang="en-US" smtClean="0"/>
              <a:t>8/27/2025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/>
        <p:txBody>
          <a:bodyPr/>
          <a:lstStyle>
            <a:lvl1pPr>
              <a:defRPr b="0" i="0" u="none">
                <a:solidFill>
                  <a:srgbClr val="AEC90B"/>
                </a:solidFill>
              </a:defRPr>
            </a:lvl1pPr>
          </a:lstStyle>
          <a:p>
            <a:r>
              <a:rPr lang="en-US"/>
              <a:t>Public | </a:t>
            </a:r>
            <a:r>
              <a:rPr lang="ar-SA"/>
              <a:t>عام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EB735-8B61-49FD-95B2-F0E2855F12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662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EB8C6-A545-4C18-968C-FDEFC58BE26B}" type="datetimeFigureOut">
              <a:rPr lang="en-US" smtClean="0"/>
              <a:t>8/27/2025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/>
        <p:txBody>
          <a:bodyPr/>
          <a:lstStyle>
            <a:lvl1pPr>
              <a:defRPr b="0" i="0" u="none">
                <a:solidFill>
                  <a:srgbClr val="AEC90B"/>
                </a:solidFill>
              </a:defRPr>
            </a:lvl1pPr>
          </a:lstStyle>
          <a:p>
            <a:r>
              <a:rPr lang="en-US"/>
              <a:t>Public | </a:t>
            </a:r>
            <a:r>
              <a:rPr lang="ar-SA"/>
              <a:t>عام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EB735-8B61-49FD-95B2-F0E2855F12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50934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EB8C6-A545-4C18-968C-FDEFC58BE26B}" type="datetimeFigureOut">
              <a:rPr lang="en-US" smtClean="0"/>
              <a:t>8/27/2025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EB735-8B61-49FD-95B2-F0E2855F12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56069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EB8C6-A545-4C18-968C-FDEFC58BE26B}" type="datetimeFigureOut">
              <a:rPr lang="en-US" smtClean="0"/>
              <a:t>8/27/2025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EB735-8B61-49FD-95B2-F0E2855F12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40654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EB8C6-A545-4C18-968C-FDEFC58BE26B}" type="datetimeFigureOut">
              <a:rPr lang="en-US" smtClean="0"/>
              <a:t>8/27/2025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EB735-8B61-49FD-95B2-F0E2855F12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42308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EB8C6-A545-4C18-968C-FDEFC58BE26B}" type="datetimeFigureOut">
              <a:rPr lang="en-US" smtClean="0"/>
              <a:t>8/27/2025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EB735-8B61-49FD-95B2-F0E2855F12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43261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EB8C6-A545-4C18-968C-FDEFC58BE26B}" type="datetimeFigureOut">
              <a:rPr lang="en-US" smtClean="0"/>
              <a:t>8/27/2025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EB735-8B61-49FD-95B2-F0E2855F12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74043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EB8C6-A545-4C18-968C-FDEFC58BE26B}" type="datetimeFigureOut">
              <a:rPr lang="en-US" smtClean="0"/>
              <a:t>8/27/2025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EB735-8B61-49FD-95B2-F0E2855F12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25895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EB735-8B61-49FD-95B2-F0E2855F12BB}" type="slidenum">
              <a:rPr lang="en-US" smtClean="0"/>
              <a:t>‹#›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EB8C6-A545-4C18-968C-FDEFC58BE26B}" type="datetimeFigureOut">
              <a:rPr lang="en-US" smtClean="0"/>
              <a:t>8/27/2025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75241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EB8C6-A545-4C18-968C-FDEFC58BE26B}" type="datetimeFigureOut">
              <a:rPr lang="en-US" smtClean="0"/>
              <a:t>8/27/2025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EB735-8B61-49FD-95B2-F0E2855F12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592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EB8C6-A545-4C18-968C-FDEFC58BE26B}" type="datetimeFigureOut">
              <a:rPr lang="en-US" smtClean="0"/>
              <a:t>8/27/2025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EB735-8B61-49FD-95B2-F0E2855F12BB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09553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EB8C6-A545-4C18-968C-FDEFC58BE26B}" type="datetimeFigureOut">
              <a:rPr lang="en-US" smtClean="0"/>
              <a:t>8/27/2025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EB735-8B61-49FD-95B2-F0E2855F12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84617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EB8C6-A545-4C18-968C-FDEFC58BE26B}" type="datetimeFigureOut">
              <a:rPr lang="en-US" smtClean="0"/>
              <a:t>8/27/2025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EB735-8B61-49FD-95B2-F0E2855F12BB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130293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EB8C6-A545-4C18-968C-FDEFC58BE26B}" type="datetimeFigureOut">
              <a:rPr lang="en-US" smtClean="0"/>
              <a:t>8/27/2025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EB735-8B61-49FD-95B2-F0E2855F12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37579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EB8C6-A545-4C18-968C-FDEFC58BE26B}" type="datetimeFigureOut">
              <a:rPr lang="en-US" smtClean="0"/>
              <a:t>8/27/2025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EB735-8B61-49FD-95B2-F0E2855F12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83540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EB8C6-A545-4C18-968C-FDEFC58BE26B}" type="datetimeFigureOut">
              <a:rPr lang="en-US" smtClean="0"/>
              <a:t>8/27/2025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EB735-8B61-49FD-95B2-F0E2855F12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15473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ags" Target="../tags/tag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7EB8C6-A545-4C18-968C-FDEFC58BE26B}" type="datetimeFigureOut">
              <a:rPr lang="en-US" smtClean="0"/>
              <a:t>8/27/2025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  <p:custDataLst>
              <p:tags r:id="rId18"/>
            </p:custDataLst>
          </p:nvPr>
        </p:nvSpPr>
        <p:spPr>
          <a:xfrm>
            <a:off x="0" y="6041362"/>
            <a:ext cx="1219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00" b="0" i="0" u="none">
                <a:solidFill>
                  <a:srgbClr val="AEC90B"/>
                </a:solidFill>
                <a:latin typeface="Segoe UI" panose="020B0502040204020203" pitchFamily="34" charset="0"/>
              </a:defRPr>
            </a:lvl1pPr>
          </a:lstStyle>
          <a:p>
            <a:r>
              <a:rPr lang="en-US"/>
              <a:t>Public | </a:t>
            </a:r>
            <a:r>
              <a:rPr lang="ar-SA"/>
              <a:t>عام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FE9EB735-8B61-49FD-95B2-F0E2855F12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99766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4" r:id="rId1"/>
    <p:sldLayoutId id="2147483875" r:id="rId2"/>
    <p:sldLayoutId id="2147483876" r:id="rId3"/>
    <p:sldLayoutId id="2147483877" r:id="rId4"/>
    <p:sldLayoutId id="2147483878" r:id="rId5"/>
    <p:sldLayoutId id="2147483879" r:id="rId6"/>
    <p:sldLayoutId id="2147483880" r:id="rId7"/>
    <p:sldLayoutId id="2147483881" r:id="rId8"/>
    <p:sldLayoutId id="2147483882" r:id="rId9"/>
    <p:sldLayoutId id="2147483883" r:id="rId10"/>
    <p:sldLayoutId id="2147483884" r:id="rId11"/>
    <p:sldLayoutId id="2147483885" r:id="rId12"/>
    <p:sldLayoutId id="2147483886" r:id="rId13"/>
    <p:sldLayoutId id="2147483887" r:id="rId14"/>
    <p:sldLayoutId id="2147483888" r:id="rId15"/>
    <p:sldLayoutId id="214748388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sv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تحديثات الأنظمة | مجموعة جامعة الجميع الذكية القابضة">
            <a:extLst>
              <a:ext uri="{FF2B5EF4-FFF2-40B4-BE49-F238E27FC236}">
                <a16:creationId xmlns:a16="http://schemas.microsoft.com/office/drawing/2014/main" id="{024A0D51-494E-4F32-9D02-82ACD48A7E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319" y="0"/>
            <a:ext cx="8223761" cy="2609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C571536B-198B-4841-8885-61C19636B716}"/>
              </a:ext>
            </a:extLst>
          </p:cNvPr>
          <p:cNvSpPr/>
          <p:nvPr/>
        </p:nvSpPr>
        <p:spPr>
          <a:xfrm>
            <a:off x="954930" y="3957435"/>
            <a:ext cx="8080537" cy="3901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3845" marR="0" indent="2540" algn="ctr">
              <a:lnSpc>
                <a:spcPct val="103000"/>
              </a:lnSpc>
              <a:spcBef>
                <a:spcPts val="0"/>
              </a:spcBef>
              <a:spcAft>
                <a:spcPts val="1880"/>
              </a:spcAft>
            </a:pPr>
            <a:r>
              <a:rPr lang="en-US" sz="2000" b="1" dirty="0">
                <a:ln w="0">
                  <a:solidFill>
                    <a:schemeClr val="accent1">
                      <a:lumMod val="5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Credit Card Fraud Detection Using Adaptive Machine Learning</a:t>
            </a:r>
            <a:endParaRPr lang="en-US" b="1" dirty="0">
              <a:ln w="0">
                <a:solidFill>
                  <a:schemeClr val="accent1">
                    <a:lumMod val="50000"/>
                  </a:schemeClr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2B7513A-80B5-46A4-9543-C0FC771BC44E}"/>
              </a:ext>
            </a:extLst>
          </p:cNvPr>
          <p:cNvSpPr/>
          <p:nvPr/>
        </p:nvSpPr>
        <p:spPr>
          <a:xfrm>
            <a:off x="-224286" y="5372978"/>
            <a:ext cx="7793875" cy="14850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3845" marR="867410" indent="2540">
              <a:spcBef>
                <a:spcPts val="0"/>
              </a:spcBef>
              <a:spcAft>
                <a:spcPts val="1880"/>
              </a:spcAft>
            </a:pPr>
            <a:r>
              <a:rPr lang="en-US" sz="1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Prepared by</a:t>
            </a:r>
          </a:p>
          <a:p>
            <a:pPr marL="283845" marR="867410" indent="2540">
              <a:spcBef>
                <a:spcPts val="0"/>
              </a:spcBef>
              <a:spcAft>
                <a:spcPts val="1880"/>
              </a:spcAft>
            </a:pPr>
            <a:r>
              <a:rPr lang="en-US" sz="1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Name:</a:t>
            </a:r>
            <a:r>
              <a:rPr lang="en-US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Ahmad Mostafa </a:t>
            </a:r>
            <a:r>
              <a:rPr lang="en-US" sz="1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Abutalib</a:t>
            </a:r>
            <a:endParaRPr lang="en-US" sz="11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3845" marR="0" indent="-6350" algn="just">
              <a:spcBef>
                <a:spcPts val="0"/>
              </a:spcBef>
              <a:spcAft>
                <a:spcPts val="1260"/>
              </a:spcAft>
            </a:pPr>
            <a:r>
              <a:rPr lang="en-US" sz="1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	ID No.:</a:t>
            </a:r>
            <a:r>
              <a:rPr lang="en-US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243002097</a:t>
            </a:r>
          </a:p>
          <a:p>
            <a:pPr marL="283845" marR="0" indent="-6350" algn="just">
              <a:spcBef>
                <a:spcPts val="0"/>
              </a:spcBef>
              <a:spcAft>
                <a:spcPts val="1260"/>
              </a:spcAft>
            </a:pPr>
            <a:r>
              <a:rPr lang="en-US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Supervisor Name</a:t>
            </a:r>
            <a:r>
              <a:rPr lang="en-US" sz="1200" b="1" dirty="0"/>
              <a:t>:</a:t>
            </a:r>
            <a:r>
              <a:rPr lang="en-US" sz="1200" dirty="0"/>
              <a:t> Dr. Amjad </a:t>
            </a:r>
            <a:r>
              <a:rPr lang="en-US" sz="1200" dirty="0" err="1"/>
              <a:t>Qatish</a:t>
            </a:r>
            <a:endParaRPr lang="en-US" sz="120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4A9CC4D-E239-4F89-B28D-37FE553EC45D}"/>
              </a:ext>
            </a:extLst>
          </p:cNvPr>
          <p:cNvSpPr/>
          <p:nvPr/>
        </p:nvSpPr>
        <p:spPr>
          <a:xfrm>
            <a:off x="883319" y="2541380"/>
            <a:ext cx="8223761" cy="6463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en-US" b="1" dirty="0">
                <a:ln/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Submitted in fulfillment of the requirements for the degree </a:t>
            </a:r>
          </a:p>
          <a:p>
            <a:r>
              <a:rPr lang="en-US" b="1" dirty="0">
                <a:ln/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Master of Science in Artificial Intelligence</a:t>
            </a:r>
          </a:p>
        </p:txBody>
      </p:sp>
    </p:spTree>
    <p:extLst>
      <p:ext uri="{BB962C8B-B14F-4D97-AF65-F5344CB8AC3E}">
        <p14:creationId xmlns:p14="http://schemas.microsoft.com/office/powerpoint/2010/main" val="1432021380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A65AC7D1-EAA9-48F5-B509-60A7F50BF7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D6320AF9-619A-4175-865B-5663E1AEF4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063B6EC6-D752-4EE7-908B-F8F19E8C7F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111313" y="0"/>
            <a:ext cx="1219200" cy="6858000"/>
          </a:xfrm>
          <a:prstGeom prst="line">
            <a:avLst/>
          </a:prstGeom>
          <a:ln w="952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EFECD4E8-AD3E-4228-82A2-9461958EA9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3290979" y="3681413"/>
            <a:ext cx="4763558" cy="3176587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  <a:alpha val="8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Rectangle 23">
            <a:extLst>
              <a:ext uri="{FF2B5EF4-FFF2-40B4-BE49-F238E27FC236}">
                <a16:creationId xmlns:a16="http://schemas.microsoft.com/office/drawing/2014/main" id="{7E018740-5C2B-4A41-AC1A-7E68D1EC1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82568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1" name="Rectangle 25">
            <a:extLst>
              <a:ext uri="{FF2B5EF4-FFF2-40B4-BE49-F238E27FC236}">
                <a16:creationId xmlns:a16="http://schemas.microsoft.com/office/drawing/2014/main" id="{166F75A4-C475-4941-8EE2-B80A06A2C1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04534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3" name="Isosceles Triangle 22">
            <a:extLst>
              <a:ext uri="{FF2B5EF4-FFF2-40B4-BE49-F238E27FC236}">
                <a16:creationId xmlns:a16="http://schemas.microsoft.com/office/drawing/2014/main" id="{A032553A-72E8-4B0D-8405-FF9771C9AF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33425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5" name="Rectangle 27">
            <a:extLst>
              <a:ext uri="{FF2B5EF4-FFF2-40B4-BE49-F238E27FC236}">
                <a16:creationId xmlns:a16="http://schemas.microsoft.com/office/drawing/2014/main" id="{765800AC-C3B9-498E-87BC-29FAE4C76B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5592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7" name="Isosceles Triangle 26">
            <a:extLst>
              <a:ext uri="{FF2B5EF4-FFF2-40B4-BE49-F238E27FC236}">
                <a16:creationId xmlns:a16="http://schemas.microsoft.com/office/drawing/2014/main" id="{1F9D6ACB-2FF4-49F9-978A-E0D5327FC6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72758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A5EC319D-0FEA-4B95-A3EA-01E35672C9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97631" y="-8467"/>
            <a:ext cx="5994369" cy="6866467"/>
          </a:xfrm>
          <a:custGeom>
            <a:avLst/>
            <a:gdLst>
              <a:gd name="connsiteX0" fmla="*/ 0 w 5994369"/>
              <a:gd name="connsiteY0" fmla="*/ 0 h 6866467"/>
              <a:gd name="connsiteX1" fmla="*/ 1249825 w 5994369"/>
              <a:gd name="connsiteY1" fmla="*/ 0 h 6866467"/>
              <a:gd name="connsiteX2" fmla="*/ 1249825 w 5994369"/>
              <a:gd name="connsiteY2" fmla="*/ 8467 h 6866467"/>
              <a:gd name="connsiteX3" fmla="*/ 5994369 w 5994369"/>
              <a:gd name="connsiteY3" fmla="*/ 8467 h 6866467"/>
              <a:gd name="connsiteX4" fmla="*/ 5994369 w 5994369"/>
              <a:gd name="connsiteY4" fmla="*/ 6866467 h 6866467"/>
              <a:gd name="connsiteX5" fmla="*/ 1249825 w 5994369"/>
              <a:gd name="connsiteY5" fmla="*/ 6866467 h 6866467"/>
              <a:gd name="connsiteX6" fmla="*/ 1109382 w 5994369"/>
              <a:gd name="connsiteY6" fmla="*/ 6866467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94369" h="6866467">
                <a:moveTo>
                  <a:pt x="0" y="0"/>
                </a:moveTo>
                <a:lnTo>
                  <a:pt x="1249825" y="0"/>
                </a:lnTo>
                <a:lnTo>
                  <a:pt x="1249825" y="8467"/>
                </a:lnTo>
                <a:lnTo>
                  <a:pt x="5994369" y="8467"/>
                </a:lnTo>
                <a:lnTo>
                  <a:pt x="5994369" y="6866467"/>
                </a:lnTo>
                <a:lnTo>
                  <a:pt x="1249825" y="6866467"/>
                </a:lnTo>
                <a:lnTo>
                  <a:pt x="1109382" y="686646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0A1673F-6C38-4F7C-827E-5587A57A5F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1723" y="609600"/>
            <a:ext cx="4512989" cy="2227730"/>
          </a:xfrm>
        </p:spPr>
        <p:txBody>
          <a:bodyPr anchor="ctr"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Agenda Overview</a:t>
            </a:r>
          </a:p>
        </p:txBody>
      </p:sp>
      <p:pic>
        <p:nvPicPr>
          <p:cNvPr id="8" name="Graphic 7" descr="Check List">
            <a:extLst>
              <a:ext uri="{FF2B5EF4-FFF2-40B4-BE49-F238E27FC236}">
                <a16:creationId xmlns:a16="http://schemas.microsoft.com/office/drawing/2014/main" id="{AD20CFB9-6645-1F6A-1D8E-3521604B71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57251" y="1545062"/>
            <a:ext cx="3856774" cy="3856774"/>
          </a:xfrm>
          <a:prstGeom prst="rect">
            <a:avLst/>
          </a:prstGeom>
        </p:spPr>
      </p:pic>
      <p:sp>
        <p:nvSpPr>
          <p:cNvPr id="4" name="Rectangle 1">
            <a:extLst>
              <a:ext uri="{FF2B5EF4-FFF2-40B4-BE49-F238E27FC236}">
                <a16:creationId xmlns:a16="http://schemas.microsoft.com/office/drawing/2014/main" id="{4993752B-F57B-BAAA-AF2F-B6B843F3567B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7181725" y="2837329"/>
            <a:ext cx="4512988" cy="331793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R="0" lvl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q"/>
              <a:tabLst/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Problem Statement &amp; Research Objectives</a:t>
            </a:r>
            <a:endParaRPr kumimoji="0" lang="en-US" altLang="en-US" b="0" i="0" u="none" strike="noStrike" cap="none" normalizeH="0" baseline="0" dirty="0">
              <a:ln>
                <a:noFill/>
              </a:ln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marR="0" lvl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q"/>
              <a:tabLst/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Previous Works</a:t>
            </a:r>
            <a:endParaRPr kumimoji="0" lang="en-US" altLang="en-US" b="0" i="0" u="none" strike="noStrike" cap="none" normalizeH="0" baseline="0" dirty="0">
              <a:ln>
                <a:noFill/>
              </a:ln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marR="0" lvl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q"/>
              <a:tabLst/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Methodology and Proposed Approach</a:t>
            </a:r>
            <a:endParaRPr kumimoji="0" lang="en-US" altLang="en-US" b="0" i="0" u="none" strike="noStrike" cap="none" normalizeH="0" baseline="0" dirty="0">
              <a:ln>
                <a:noFill/>
              </a:ln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marR="0" lvl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q"/>
              <a:tabLst/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Project Steps and Timeline</a:t>
            </a:r>
            <a:endParaRPr kumimoji="0" lang="en-US" altLang="en-US" b="0" i="0" u="none" strike="noStrike" cap="none" normalizeH="0" baseline="0" dirty="0">
              <a:ln>
                <a:noFill/>
              </a:ln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marR="0" lvl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q"/>
              <a:tabLst/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Expected Results</a:t>
            </a:r>
            <a:endParaRPr kumimoji="0" lang="en-US" altLang="en-US" b="0" i="0" u="none" strike="noStrike" cap="none" normalizeH="0" baseline="0" dirty="0">
              <a:ln>
                <a:noFill/>
              </a:ln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marR="0" lvl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q"/>
              <a:tabLst/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Conclusion</a:t>
            </a:r>
            <a:endParaRPr kumimoji="0" lang="en-US" altLang="en-US" b="0" i="0" u="none" strike="noStrike" cap="none" normalizeH="0" baseline="0" dirty="0">
              <a:ln>
                <a:noFill/>
              </a:ln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8462878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6AFF8F-9681-9307-E599-60A11F90A9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altLang="en-US" dirty="0"/>
              <a:t>Problem Statement &amp; Research Objectives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0B0F3B-9ECD-E4BE-EA82-FFDCCE08EA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3608614"/>
            <a:ext cx="8596668" cy="2432748"/>
          </a:xfrm>
        </p:spPr>
        <p:txBody>
          <a:bodyPr>
            <a:normAutofit/>
          </a:bodyPr>
          <a:lstStyle/>
          <a:p>
            <a:r>
              <a:rPr lang="en-US" dirty="0"/>
              <a:t>The rapid growth of digital transactions has increased the risk of credit card fraud.</a:t>
            </a:r>
          </a:p>
          <a:p>
            <a:r>
              <a:rPr lang="en-US" dirty="0"/>
              <a:t>Traditional rule-based systems struggle to keep pace with evolving fraud strategies.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3DD5CC7-D437-04B3-9001-F5100C9FD35B}"/>
              </a:ext>
            </a:extLst>
          </p:cNvPr>
          <p:cNvSpPr txBox="1"/>
          <p:nvPr/>
        </p:nvSpPr>
        <p:spPr>
          <a:xfrm>
            <a:off x="677334" y="2844225"/>
            <a:ext cx="31242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Background</a:t>
            </a:r>
          </a:p>
        </p:txBody>
      </p:sp>
    </p:spTree>
    <p:extLst>
      <p:ext uri="{BB962C8B-B14F-4D97-AF65-F5344CB8AC3E}">
        <p14:creationId xmlns:p14="http://schemas.microsoft.com/office/powerpoint/2010/main" val="89214532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89A0A0-94FC-30EB-BEE0-99DF52AE96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01ACE3-3894-6AF8-9001-7428807674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altLang="en-US" dirty="0"/>
              <a:t>Problem Statement &amp; Research Objectives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ED623D-95C5-C3BC-9128-F7BEADBBB0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3608614"/>
            <a:ext cx="8596668" cy="2432748"/>
          </a:xfrm>
        </p:spPr>
        <p:txBody>
          <a:bodyPr>
            <a:normAutofit/>
          </a:bodyPr>
          <a:lstStyle/>
          <a:p>
            <a:r>
              <a:rPr lang="en-US" dirty="0"/>
              <a:t>Existing systems are </a:t>
            </a:r>
            <a:r>
              <a:rPr lang="en-US" b="1" dirty="0"/>
              <a:t>static</a:t>
            </a:r>
            <a:r>
              <a:rPr lang="en-US" dirty="0"/>
              <a:t>, slow to adapt, and generate a high number of </a:t>
            </a:r>
            <a:r>
              <a:rPr lang="en-US" b="1" dirty="0"/>
              <a:t>false positives</a:t>
            </a:r>
            <a:r>
              <a:rPr lang="en-US" dirty="0"/>
              <a:t>.</a:t>
            </a:r>
          </a:p>
          <a:p>
            <a:r>
              <a:rPr lang="en-US" dirty="0"/>
              <a:t>This leads to disrupted customer experiences and increased operational costs.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5303D5B-9800-93ED-D3AD-B16A68DC78C9}"/>
              </a:ext>
            </a:extLst>
          </p:cNvPr>
          <p:cNvSpPr txBox="1"/>
          <p:nvPr/>
        </p:nvSpPr>
        <p:spPr>
          <a:xfrm>
            <a:off x="677334" y="2844225"/>
            <a:ext cx="31242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Problem</a:t>
            </a:r>
          </a:p>
          <a:p>
            <a:endParaRPr lang="en-US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3127561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6A8695-AB76-20B1-582F-30F458FE78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1C3DBE-8F5D-3B42-3620-107441DE35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altLang="en-US" dirty="0"/>
              <a:t>Problem Statement &amp; Research Objectives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EBE8B4-C8E3-FA12-E9E6-53107AB811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3608614"/>
            <a:ext cx="8596668" cy="2432748"/>
          </a:xfrm>
        </p:spPr>
        <p:txBody>
          <a:bodyPr>
            <a:normAutofit/>
          </a:bodyPr>
          <a:lstStyle/>
          <a:p>
            <a:r>
              <a:rPr lang="en-US" dirty="0"/>
              <a:t>Propose a </a:t>
            </a:r>
            <a:r>
              <a:rPr lang="en-US" b="1" dirty="0"/>
              <a:t>real-time fraud detection framework</a:t>
            </a:r>
            <a:r>
              <a:rPr lang="en-US" dirty="0"/>
              <a:t> using ML/DL.</a:t>
            </a:r>
          </a:p>
          <a:p>
            <a:r>
              <a:rPr lang="en-US" dirty="0"/>
              <a:t>Apply </a:t>
            </a:r>
            <a:r>
              <a:rPr lang="en-US" b="1" dirty="0"/>
              <a:t>adaptive learning</a:t>
            </a:r>
            <a:r>
              <a:rPr lang="en-US" dirty="0"/>
              <a:t> to maintain accuracy over time.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CFFD3A5-C6DA-5EA5-7DE6-5632675E3B6B}"/>
              </a:ext>
            </a:extLst>
          </p:cNvPr>
          <p:cNvSpPr txBox="1"/>
          <p:nvPr/>
        </p:nvSpPr>
        <p:spPr>
          <a:xfrm>
            <a:off x="677333" y="2844225"/>
            <a:ext cx="57016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Contribution of This Study</a:t>
            </a:r>
          </a:p>
        </p:txBody>
      </p:sp>
    </p:spTree>
    <p:extLst>
      <p:ext uri="{BB962C8B-B14F-4D97-AF65-F5344CB8AC3E}">
        <p14:creationId xmlns:p14="http://schemas.microsoft.com/office/powerpoint/2010/main" val="1191964815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9623C0-7328-D2E8-610C-FC56045C12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AE2991-531E-A16A-8D80-1FA6501DD5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altLang="en-US" dirty="0"/>
              <a:t>Problem Statement &amp; Research Objectives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F2F4A4-33FB-3579-6A6F-F970032DAC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3608614"/>
            <a:ext cx="8596668" cy="2432748"/>
          </a:xfrm>
        </p:spPr>
        <p:txBody>
          <a:bodyPr>
            <a:normAutofit/>
          </a:bodyPr>
          <a:lstStyle/>
          <a:p>
            <a:r>
              <a:rPr lang="en-US" dirty="0"/>
              <a:t>Traditional fraud detection systems are static, slow to adapt, and generate high false positives.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60FB3F9-0AB7-E677-A674-1C38F7A8E121}"/>
              </a:ext>
            </a:extLst>
          </p:cNvPr>
          <p:cNvSpPr txBox="1"/>
          <p:nvPr/>
        </p:nvSpPr>
        <p:spPr>
          <a:xfrm>
            <a:off x="677333" y="2844225"/>
            <a:ext cx="57016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Research Problem</a:t>
            </a:r>
          </a:p>
        </p:txBody>
      </p:sp>
    </p:spTree>
    <p:extLst>
      <p:ext uri="{BB962C8B-B14F-4D97-AF65-F5344CB8AC3E}">
        <p14:creationId xmlns:p14="http://schemas.microsoft.com/office/powerpoint/2010/main" val="765594422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066088-D4F0-BA7E-B3CA-B68993C88F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Research Questions &amp; Research Objective 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2643E87-7675-2490-29AC-31CB6598FE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9965313"/>
              </p:ext>
            </p:extLst>
          </p:nvPr>
        </p:nvGraphicFramePr>
        <p:xfrm>
          <a:off x="677333" y="1987983"/>
          <a:ext cx="8596667" cy="3580060"/>
        </p:xfrm>
        <a:graphic>
          <a:graphicData uri="http://schemas.openxmlformats.org/drawingml/2006/table">
            <a:tbl>
              <a:tblPr firstRow="1" firstCol="1" bandRow="1">
                <a:tableStyleId>{72833802-FEF1-4C79-8D5D-14CF1EAF98D9}</a:tableStyleId>
              </a:tblPr>
              <a:tblGrid>
                <a:gridCol w="4202105">
                  <a:extLst>
                    <a:ext uri="{9D8B030D-6E8A-4147-A177-3AD203B41FA5}">
                      <a16:colId xmlns:a16="http://schemas.microsoft.com/office/drawing/2014/main" val="150455994"/>
                    </a:ext>
                  </a:extLst>
                </a:gridCol>
                <a:gridCol w="4394562">
                  <a:extLst>
                    <a:ext uri="{9D8B030D-6E8A-4147-A177-3AD203B41FA5}">
                      <a16:colId xmlns:a16="http://schemas.microsoft.com/office/drawing/2014/main" val="3427181797"/>
                    </a:ext>
                  </a:extLst>
                </a:gridCol>
              </a:tblGrid>
              <a:tr h="507272">
                <a:tc>
                  <a:txBody>
                    <a:bodyPr/>
                    <a:lstStyle/>
                    <a:p>
                      <a:pPr marL="283845" indent="-63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300" dirty="0">
                          <a:effectLst/>
                        </a:rPr>
                        <a:t>Research Questions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83845" indent="-63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300" dirty="0">
                          <a:effectLst/>
                        </a:rPr>
                        <a:t>Research Objective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72758958"/>
                  </a:ext>
                </a:extLst>
              </a:tr>
              <a:tr h="643377">
                <a:tc>
                  <a:txBody>
                    <a:bodyPr/>
                    <a:lstStyle/>
                    <a:p>
                      <a:pPr marL="283845" indent="-63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300" dirty="0">
                          <a:effectLst/>
                        </a:rPr>
                        <a:t>Q1: How can machine learning improve detection accuracy compared to rule-based systems?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R w="127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 rowSpan="2">
                  <a:txBody>
                    <a:bodyPr/>
                    <a:lstStyle/>
                    <a:p>
                      <a:pPr marL="283845" indent="-63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300" dirty="0">
                          <a:effectLst/>
                        </a:rPr>
                        <a:t>Objective 1: Build a real-time fraud detection framework using ML/DL.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9608846"/>
                  </a:ext>
                </a:extLst>
              </a:tr>
              <a:tr h="728722">
                <a:tc>
                  <a:txBody>
                    <a:bodyPr/>
                    <a:lstStyle/>
                    <a:p>
                      <a:pPr marL="283845" indent="-63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300" dirty="0">
                          <a:effectLst/>
                        </a:rPr>
                        <a:t>Q2: Which algorithm provides the best trade-off between accuracy and speed?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R w="127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6028191"/>
                  </a:ext>
                </a:extLst>
              </a:tr>
              <a:tr h="1700689">
                <a:tc>
                  <a:txBody>
                    <a:bodyPr/>
                    <a:lstStyle/>
                    <a:p>
                      <a:pPr marL="283845" indent="-63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300" dirty="0">
                          <a:effectLst/>
                        </a:rPr>
                        <a:t>Q3: How can adaptive learning help maintain system accuracy over time?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R w="127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3845" indent="-63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300" dirty="0">
                          <a:effectLst/>
                        </a:rPr>
                        <a:t>Objective 2: Implement adaptive learning for continuous improvement.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87843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49904082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ABAF78-C6BA-8721-E799-D170E82F45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EDDC67-C44B-F223-97A1-FF144B1845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altLang="en-US" dirty="0"/>
              <a:t>Previous Work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E89FF4-FE41-D844-2037-30A3602C49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3608614"/>
            <a:ext cx="8596668" cy="2432748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40000"/>
              </a:lnSpc>
              <a:buNone/>
            </a:pPr>
            <a:r>
              <a:rPr lang="en-US" dirty="0"/>
              <a:t>Recent studies (2020–2024) have applied various machine learning and deep learning techniques to credit card fraud detection. Results show promising accuracy levels ranging from </a:t>
            </a:r>
            <a:r>
              <a:rPr lang="en-US" b="1" dirty="0"/>
              <a:t>83% to 96%</a:t>
            </a:r>
            <a:r>
              <a:rPr lang="en-US" dirty="0"/>
              <a:t>, depending on the methodology:</a:t>
            </a:r>
            <a:endParaRPr lang="ar-SA" dirty="0"/>
          </a:p>
          <a:p>
            <a:r>
              <a:rPr lang="en-US" dirty="0"/>
              <a:t>CNN (Convolutional Neural Network) variants (without pooling) struggled with feature loss, achieving lower accuracy.</a:t>
            </a:r>
            <a:endParaRPr lang="ar-SA" dirty="0"/>
          </a:p>
          <a:p>
            <a:r>
              <a:rPr lang="en-US" dirty="0"/>
              <a:t>Hybrid models like CNN (Convolutional Neural Network) – SVM (Support Vector Machine) and </a:t>
            </a:r>
            <a:r>
              <a:rPr lang="en-US" dirty="0" err="1"/>
              <a:t>BiLSTM</a:t>
            </a:r>
            <a:r>
              <a:rPr lang="en-US" dirty="0"/>
              <a:t> (Bidirectional Long Short-Term Memory) – GRU (Gated Recurrent Unit) improved performance but still suffered from data imbalance and limited adaptability.</a:t>
            </a:r>
            <a:endParaRPr lang="ar-SA" dirty="0"/>
          </a:p>
          <a:p>
            <a:r>
              <a:rPr lang="en-US" dirty="0"/>
              <a:t>LSTM (Long Short-Term Memory) -based approaches reached higher accuracy, yet they remain resource-intensive and lack real-time deployment validation.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0D9D16D-6488-F146-F492-67A8383B8051}"/>
              </a:ext>
            </a:extLst>
          </p:cNvPr>
          <p:cNvSpPr txBox="1"/>
          <p:nvPr/>
        </p:nvSpPr>
        <p:spPr>
          <a:xfrm>
            <a:off x="677333" y="2844225"/>
            <a:ext cx="7318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Overview of Previous Studies</a:t>
            </a:r>
          </a:p>
        </p:txBody>
      </p:sp>
    </p:spTree>
    <p:extLst>
      <p:ext uri="{BB962C8B-B14F-4D97-AF65-F5344CB8AC3E}">
        <p14:creationId xmlns:p14="http://schemas.microsoft.com/office/powerpoint/2010/main" val="1975593195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49BE20-7DE5-6C35-D9E2-23CE2599C5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B29FBF-C0F8-3F7B-41DA-81375481AB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altLang="en-US" dirty="0"/>
              <a:t>Previous Work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4AC641-E7C3-E00E-2B30-6706DDEAE6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3608614"/>
            <a:ext cx="8596668" cy="2432748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30000"/>
              </a:lnSpc>
              <a:buNone/>
            </a:pPr>
            <a:r>
              <a:rPr lang="en-US" dirty="0"/>
              <a:t>Despite advances, these studies did not provide a </a:t>
            </a:r>
            <a:r>
              <a:rPr lang="en-US" b="1" dirty="0"/>
              <a:t>practical real-time framework</a:t>
            </a:r>
            <a:r>
              <a:rPr lang="en-US" dirty="0"/>
              <a:t>. They fell short in:</a:t>
            </a:r>
          </a:p>
          <a:p>
            <a:r>
              <a:rPr lang="en-US" b="1" dirty="0"/>
              <a:t>Real-time adaptability</a:t>
            </a:r>
            <a:r>
              <a:rPr lang="en-US" dirty="0"/>
              <a:t> – most experiments were conducted offline.</a:t>
            </a:r>
          </a:p>
          <a:p>
            <a:r>
              <a:rPr lang="en-US" b="1" dirty="0"/>
              <a:t>Handling imbalanced datasets</a:t>
            </a:r>
            <a:r>
              <a:rPr lang="en-US" dirty="0"/>
              <a:t> – limited use of advanced resampling or cost-sensitive methods.</a:t>
            </a:r>
          </a:p>
          <a:p>
            <a:r>
              <a:rPr lang="en-US" b="1" dirty="0"/>
              <a:t>Sustainability of accuracy</a:t>
            </a:r>
            <a:r>
              <a:rPr lang="en-US" dirty="0"/>
              <a:t> – lack of adaptive learning to respond to evolving fraud patterns.</a:t>
            </a:r>
          </a:p>
          <a:p>
            <a:r>
              <a:rPr lang="en-US" b="1" dirty="0"/>
              <a:t>Scalability</a:t>
            </a:r>
            <a:r>
              <a:rPr lang="en-US" dirty="0"/>
              <a:t> – high computational cost limits deployment in real-world banking or e-commerce environments.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F03F4A2-F836-B419-001C-6CDAFC48DFCE}"/>
              </a:ext>
            </a:extLst>
          </p:cNvPr>
          <p:cNvSpPr txBox="1"/>
          <p:nvPr/>
        </p:nvSpPr>
        <p:spPr>
          <a:xfrm>
            <a:off x="677333" y="2844225"/>
            <a:ext cx="7318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Gap of Previous Studies</a:t>
            </a:r>
          </a:p>
        </p:txBody>
      </p:sp>
    </p:spTree>
    <p:extLst>
      <p:ext uri="{BB962C8B-B14F-4D97-AF65-F5344CB8AC3E}">
        <p14:creationId xmlns:p14="http://schemas.microsoft.com/office/powerpoint/2010/main" val="3193939882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730142-E7BA-EB0B-EF8B-AEE047E00B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7E8778-38C3-146D-849F-B224F6209B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altLang="en-US" dirty="0"/>
              <a:t>Previous Work</a:t>
            </a:r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DD30EA7-2625-146C-1A7B-E2835AE3D123}"/>
              </a:ext>
            </a:extLst>
          </p:cNvPr>
          <p:cNvSpPr txBox="1"/>
          <p:nvPr/>
        </p:nvSpPr>
        <p:spPr>
          <a:xfrm>
            <a:off x="1955778" y="1270000"/>
            <a:ext cx="7318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Comparison of Previous Studies</a:t>
            </a:r>
          </a:p>
        </p:txBody>
      </p:sp>
      <p:graphicFrame>
        <p:nvGraphicFramePr>
          <p:cNvPr id="15" name="Content Placeholder 14">
            <a:extLst>
              <a:ext uri="{FF2B5EF4-FFF2-40B4-BE49-F238E27FC236}">
                <a16:creationId xmlns:a16="http://schemas.microsoft.com/office/drawing/2014/main" id="{19F6C5C8-07BC-C695-A3E0-51459A72786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73856609"/>
              </p:ext>
            </p:extLst>
          </p:nvPr>
        </p:nvGraphicFramePr>
        <p:xfrm>
          <a:off x="677334" y="1930400"/>
          <a:ext cx="8596668" cy="3881436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2544837">
                  <a:extLst>
                    <a:ext uri="{9D8B030D-6E8A-4147-A177-3AD203B41FA5}">
                      <a16:colId xmlns:a16="http://schemas.microsoft.com/office/drawing/2014/main" val="2007782529"/>
                    </a:ext>
                  </a:extLst>
                </a:gridCol>
                <a:gridCol w="734786">
                  <a:extLst>
                    <a:ext uri="{9D8B030D-6E8A-4147-A177-3AD203B41FA5}">
                      <a16:colId xmlns:a16="http://schemas.microsoft.com/office/drawing/2014/main" val="1318940680"/>
                    </a:ext>
                  </a:extLst>
                </a:gridCol>
                <a:gridCol w="957943">
                  <a:extLst>
                    <a:ext uri="{9D8B030D-6E8A-4147-A177-3AD203B41FA5}">
                      <a16:colId xmlns:a16="http://schemas.microsoft.com/office/drawing/2014/main" val="43064452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596134821"/>
                    </a:ext>
                  </a:extLst>
                </a:gridCol>
                <a:gridCol w="1153886">
                  <a:extLst>
                    <a:ext uri="{9D8B030D-6E8A-4147-A177-3AD203B41FA5}">
                      <a16:colId xmlns:a16="http://schemas.microsoft.com/office/drawing/2014/main" val="3670610741"/>
                    </a:ext>
                  </a:extLst>
                </a:gridCol>
                <a:gridCol w="1681216">
                  <a:extLst>
                    <a:ext uri="{9D8B030D-6E8A-4147-A177-3AD203B41FA5}">
                      <a16:colId xmlns:a16="http://schemas.microsoft.com/office/drawing/2014/main" val="657016385"/>
                    </a:ext>
                  </a:extLst>
                </a:gridCol>
              </a:tblGrid>
              <a:tr h="451309">
                <a:tc>
                  <a:txBody>
                    <a:bodyPr/>
                    <a:lstStyle/>
                    <a:p>
                      <a:pPr marL="283845" indent="-6350" algn="l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 dirty="0">
                          <a:effectLst/>
                        </a:rPr>
                        <a:t>Study Title &amp; Source</a:t>
                      </a:r>
                      <a:endParaRPr lang="en-US" sz="1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440" marR="7440" marT="7440" marB="7440" anchor="ctr"/>
                </a:tc>
                <a:tc>
                  <a:txBody>
                    <a:bodyPr/>
                    <a:lstStyle/>
                    <a:p>
                      <a:pPr marL="283845" indent="-6350" algn="l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Year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440" marR="7440" marT="7440" marB="7440" anchor="ctr"/>
                </a:tc>
                <a:tc>
                  <a:txBody>
                    <a:bodyPr/>
                    <a:lstStyle/>
                    <a:p>
                      <a:pPr marL="283845" indent="-6350" algn="l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Method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440" marR="7440" marT="7440" marB="7440" anchor="ctr"/>
                </a:tc>
                <a:tc>
                  <a:txBody>
                    <a:bodyPr/>
                    <a:lstStyle/>
                    <a:p>
                      <a:pPr marL="283845" indent="-6350" algn="l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 dirty="0">
                          <a:effectLst/>
                        </a:rPr>
                        <a:t>Dataset</a:t>
                      </a:r>
                      <a:endParaRPr lang="en-US" sz="1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440" marR="7440" marT="7440" marB="7440" anchor="ctr"/>
                </a:tc>
                <a:tc>
                  <a:txBody>
                    <a:bodyPr/>
                    <a:lstStyle/>
                    <a:p>
                      <a:pPr marL="283845" indent="-6350" algn="l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Result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440" marR="7440" marT="7440" marB="7440" anchor="ctr"/>
                </a:tc>
                <a:tc>
                  <a:txBody>
                    <a:bodyPr/>
                    <a:lstStyle/>
                    <a:p>
                      <a:pPr marL="283845" indent="-6350" algn="l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Limitation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440" marR="7440" marT="7440" marB="7440" anchor="ctr"/>
                </a:tc>
                <a:extLst>
                  <a:ext uri="{0D108BD9-81ED-4DB2-BD59-A6C34878D82A}">
                    <a16:rowId xmlns:a16="http://schemas.microsoft.com/office/drawing/2014/main" val="3062089721"/>
                  </a:ext>
                </a:extLst>
              </a:tr>
              <a:tr h="1147691">
                <a:tc>
                  <a:txBody>
                    <a:bodyPr/>
                    <a:lstStyle/>
                    <a:p>
                      <a:pPr marL="283845" indent="-6350" algn="l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 dirty="0">
                          <a:effectLst/>
                        </a:rPr>
                        <a:t>Credit Card Fraud Detection Using CNN without Pooling </a:t>
                      </a:r>
                      <a:endParaRPr lang="en-US" sz="1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440" marR="7440" marT="7440" marB="7440" anchor="ctr"/>
                </a:tc>
                <a:tc>
                  <a:txBody>
                    <a:bodyPr/>
                    <a:lstStyle/>
                    <a:p>
                      <a:pPr marL="283845" indent="-6350" algn="l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2023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440" marR="7440" marT="7440" marB="7440" anchor="ctr"/>
                </a:tc>
                <a:tc>
                  <a:txBody>
                    <a:bodyPr/>
                    <a:lstStyle/>
                    <a:p>
                      <a:pPr marL="283845" indent="-6350" algn="l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CNN variant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440" marR="7440" marT="7440" marB="7440" anchor="ctr"/>
                </a:tc>
                <a:tc>
                  <a:txBody>
                    <a:bodyPr/>
                    <a:lstStyle/>
                    <a:p>
                      <a:pPr marL="283845" indent="-6350" algn="l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kumimoji="0" lang="en-US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rebuchet MS" panose="020B0603020202020204"/>
                          <a:ea typeface="+mn-ea"/>
                          <a:cs typeface="+mn-cs"/>
                        </a:rPr>
                        <a:t>Kaggle</a:t>
                      </a:r>
                      <a:endParaRPr lang="en-US" sz="1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440" marR="7440" marT="7440" marB="7440" anchor="ctr"/>
                </a:tc>
                <a:tc>
                  <a:txBody>
                    <a:bodyPr/>
                    <a:lstStyle/>
                    <a:p>
                      <a:pPr marL="283845" indent="-6350" algn="l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83.72%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440" marR="7440" marT="7440" marB="7440" anchor="ctr"/>
                </a:tc>
                <a:tc>
                  <a:txBody>
                    <a:bodyPr/>
                    <a:lstStyle/>
                    <a:p>
                      <a:pPr marL="283845" indent="-6350" algn="l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Feature loss → low accuracy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440" marR="7440" marT="7440" marB="7440" anchor="ctr"/>
                </a:tc>
                <a:extLst>
                  <a:ext uri="{0D108BD9-81ED-4DB2-BD59-A6C34878D82A}">
                    <a16:rowId xmlns:a16="http://schemas.microsoft.com/office/drawing/2014/main" val="1806001611"/>
                  </a:ext>
                </a:extLst>
              </a:tr>
              <a:tr h="915564">
                <a:tc>
                  <a:txBody>
                    <a:bodyPr/>
                    <a:lstStyle/>
                    <a:p>
                      <a:pPr marL="283845" indent="-6350" algn="l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 dirty="0">
                          <a:effectLst/>
                        </a:rPr>
                        <a:t>Hybrid CNN–SVM for Fraud Detection</a:t>
                      </a:r>
                      <a:endParaRPr lang="en-US" sz="1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440" marR="7440" marT="7440" marB="7440" anchor="ctr"/>
                </a:tc>
                <a:tc>
                  <a:txBody>
                    <a:bodyPr/>
                    <a:lstStyle/>
                    <a:p>
                      <a:pPr marL="283845" indent="-6350" algn="l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2023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440" marR="7440" marT="7440" marB="7440" anchor="ctr"/>
                </a:tc>
                <a:tc>
                  <a:txBody>
                    <a:bodyPr/>
                    <a:lstStyle/>
                    <a:p>
                      <a:pPr marL="283845" indent="-6350" algn="l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CNN–SVM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440" marR="7440" marT="7440" marB="7440" anchor="ctr"/>
                </a:tc>
                <a:tc>
                  <a:txBody>
                    <a:bodyPr/>
                    <a:lstStyle/>
                    <a:p>
                      <a:pPr marL="283845" indent="-6350" algn="l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kumimoji="0" lang="en-US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rebuchet MS" panose="020B0603020202020204"/>
                          <a:ea typeface="+mn-ea"/>
                          <a:cs typeface="+mn-cs"/>
                        </a:rPr>
                        <a:t>Kaggle</a:t>
                      </a:r>
                      <a:endParaRPr lang="en-US" sz="1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440" marR="7440" marT="7440" marB="7440" anchor="ctr"/>
                </a:tc>
                <a:tc>
                  <a:txBody>
                    <a:bodyPr/>
                    <a:lstStyle/>
                    <a:p>
                      <a:pPr marL="283845" indent="-6350" algn="l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91.05%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440" marR="7440" marT="7440" marB="7440" anchor="ctr"/>
                </a:tc>
                <a:tc>
                  <a:txBody>
                    <a:bodyPr/>
                    <a:lstStyle/>
                    <a:p>
                      <a:pPr marL="283845" indent="-6350" algn="l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Still imbalanced, offline only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440" marR="7440" marT="7440" marB="7440" anchor="ctr"/>
                </a:tc>
                <a:extLst>
                  <a:ext uri="{0D108BD9-81ED-4DB2-BD59-A6C34878D82A}">
                    <a16:rowId xmlns:a16="http://schemas.microsoft.com/office/drawing/2014/main" val="2863556048"/>
                  </a:ext>
                </a:extLst>
              </a:tr>
              <a:tr h="683436">
                <a:tc>
                  <a:txBody>
                    <a:bodyPr/>
                    <a:lstStyle/>
                    <a:p>
                      <a:pPr marL="283845" indent="-6350" algn="l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 dirty="0" err="1">
                          <a:effectLst/>
                        </a:rPr>
                        <a:t>BiLSTM</a:t>
                      </a:r>
                      <a:r>
                        <a:rPr lang="en-US" sz="1000" dirty="0">
                          <a:effectLst/>
                        </a:rPr>
                        <a:t>–GRU–</a:t>
                      </a:r>
                      <a:r>
                        <a:rPr lang="en-US" sz="1000" dirty="0" err="1">
                          <a:effectLst/>
                        </a:rPr>
                        <a:t>MaxPooling</a:t>
                      </a:r>
                      <a:endParaRPr lang="en-US" sz="1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440" marR="7440" marT="7440" marB="7440" anchor="ctr"/>
                </a:tc>
                <a:tc>
                  <a:txBody>
                    <a:bodyPr/>
                    <a:lstStyle/>
                    <a:p>
                      <a:pPr marL="283845" indent="-6350" algn="l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2020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440" marR="7440" marT="7440" marB="7440" anchor="ctr"/>
                </a:tc>
                <a:tc>
                  <a:txBody>
                    <a:bodyPr/>
                    <a:lstStyle/>
                    <a:p>
                      <a:pPr marL="283845" indent="-6350" algn="l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BiLSTM–GRU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440" marR="7440" marT="7440" marB="7440" anchor="ctr"/>
                </a:tc>
                <a:tc>
                  <a:txBody>
                    <a:bodyPr/>
                    <a:lstStyle/>
                    <a:p>
                      <a:pPr marL="283845" indent="-6350" algn="l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kumimoji="0" lang="en-US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rebuchet MS" panose="020B0603020202020204"/>
                          <a:ea typeface="+mn-ea"/>
                          <a:cs typeface="+mn-cs"/>
                        </a:rPr>
                        <a:t>Kaggle</a:t>
                      </a:r>
                      <a:endParaRPr lang="en-US" sz="1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440" marR="7440" marT="7440" marB="7440" anchor="ctr"/>
                </a:tc>
                <a:tc>
                  <a:txBody>
                    <a:bodyPr/>
                    <a:lstStyle/>
                    <a:p>
                      <a:pPr marL="283845" indent="-6350" algn="l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91.37%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440" marR="7440" marT="7440" marB="7440" anchor="ctr"/>
                </a:tc>
                <a:tc>
                  <a:txBody>
                    <a:bodyPr/>
                    <a:lstStyle/>
                    <a:p>
                      <a:pPr marL="283845" indent="-6350" algn="l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Complex, hard real-time deployment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440" marR="7440" marT="7440" marB="7440" anchor="ctr"/>
                </a:tc>
                <a:extLst>
                  <a:ext uri="{0D108BD9-81ED-4DB2-BD59-A6C34878D82A}">
                    <a16:rowId xmlns:a16="http://schemas.microsoft.com/office/drawing/2014/main" val="1647790163"/>
                  </a:ext>
                </a:extLst>
              </a:tr>
              <a:tr h="683436">
                <a:tc>
                  <a:txBody>
                    <a:bodyPr/>
                    <a:lstStyle/>
                    <a:p>
                      <a:pPr marL="283845" indent="-6350" algn="l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 dirty="0">
                          <a:effectLst/>
                        </a:rPr>
                        <a:t>LSTM Approach for Fraud Detection </a:t>
                      </a:r>
                      <a:endParaRPr lang="en-US" sz="1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440" marR="7440" marT="7440" marB="7440" anchor="ctr"/>
                </a:tc>
                <a:tc>
                  <a:txBody>
                    <a:bodyPr/>
                    <a:lstStyle/>
                    <a:p>
                      <a:pPr marL="283845" indent="-6350" algn="l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2024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440" marR="7440" marT="7440" marB="7440" anchor="ctr"/>
                </a:tc>
                <a:tc>
                  <a:txBody>
                    <a:bodyPr/>
                    <a:lstStyle/>
                    <a:p>
                      <a:pPr marL="283845" indent="-6350" algn="l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LSTM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440" marR="7440" marT="7440" marB="7440" anchor="ctr"/>
                </a:tc>
                <a:tc>
                  <a:txBody>
                    <a:bodyPr/>
                    <a:lstStyle/>
                    <a:p>
                      <a:pPr marL="283845" indent="-6350" algn="l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rebuchet MS" panose="020B0603020202020204"/>
                          <a:ea typeface="+mn-ea"/>
                          <a:cs typeface="+mn-cs"/>
                        </a:rPr>
                        <a:t>Kaggle</a:t>
                      </a:r>
                      <a:endParaRPr lang="en-US" sz="1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440" marR="7440" marT="7440" marB="7440" anchor="ctr"/>
                </a:tc>
                <a:tc>
                  <a:txBody>
                    <a:bodyPr/>
                    <a:lstStyle/>
                    <a:p>
                      <a:pPr marL="283845" indent="-6350" algn="l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96.3%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440" marR="7440" marT="7440" marB="7440" anchor="ctr"/>
                </a:tc>
                <a:tc>
                  <a:txBody>
                    <a:bodyPr/>
                    <a:lstStyle/>
                    <a:p>
                      <a:pPr marL="283845" indent="-6350" algn="l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 dirty="0">
                          <a:effectLst/>
                        </a:rPr>
                        <a:t>Resource-intensive, no real-time test</a:t>
                      </a:r>
                      <a:endParaRPr lang="en-US" sz="1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440" marR="7440" marT="7440" marB="7440" anchor="ctr"/>
                </a:tc>
                <a:extLst>
                  <a:ext uri="{0D108BD9-81ED-4DB2-BD59-A6C34878D82A}">
                    <a16:rowId xmlns:a16="http://schemas.microsoft.com/office/drawing/2014/main" val="18184769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93200113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9" name="Group 5128">
            <a:extLst>
              <a:ext uri="{FF2B5EF4-FFF2-40B4-BE49-F238E27FC236}">
                <a16:creationId xmlns:a16="http://schemas.microsoft.com/office/drawing/2014/main" id="{4815A7B4-532E-48C9-AC24-D78ACF3339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5130" name="Freeform 14">
              <a:extLst>
                <a:ext uri="{FF2B5EF4-FFF2-40B4-BE49-F238E27FC236}">
                  <a16:creationId xmlns:a16="http://schemas.microsoft.com/office/drawing/2014/main" id="{D40109F4-CE5C-45F4-856E-F3F69C9FD4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cxnSp>
          <p:nvCxnSpPr>
            <p:cNvPr id="5131" name="Straight Connector 5130">
              <a:extLst>
                <a:ext uri="{FF2B5EF4-FFF2-40B4-BE49-F238E27FC236}">
                  <a16:creationId xmlns:a16="http://schemas.microsoft.com/office/drawing/2014/main" id="{3CBAA4DE-3D7B-460B-AE98-D9F9990C0B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32" name="Straight Connector 5131">
              <a:extLst>
                <a:ext uri="{FF2B5EF4-FFF2-40B4-BE49-F238E27FC236}">
                  <a16:creationId xmlns:a16="http://schemas.microsoft.com/office/drawing/2014/main" id="{7BF1ED3E-4F80-4AF6-A41B-44F53DDE61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5133" name="Rectangle 23">
              <a:extLst>
                <a:ext uri="{FF2B5EF4-FFF2-40B4-BE49-F238E27FC236}">
                  <a16:creationId xmlns:a16="http://schemas.microsoft.com/office/drawing/2014/main" id="{C0B2D747-3E31-45C5-9A98-A9710A585F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5134" name="Rectangle 25">
              <a:extLst>
                <a:ext uri="{FF2B5EF4-FFF2-40B4-BE49-F238E27FC236}">
                  <a16:creationId xmlns:a16="http://schemas.microsoft.com/office/drawing/2014/main" id="{A15FD4BA-3020-462D-8BE8-B3A65B8E49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5135" name="Isosceles Triangle 5134">
              <a:extLst>
                <a:ext uri="{FF2B5EF4-FFF2-40B4-BE49-F238E27FC236}">
                  <a16:creationId xmlns:a16="http://schemas.microsoft.com/office/drawing/2014/main" id="{A304284A-7318-4DD5-898C-2F6B23C778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5136" name="Rectangle 27">
              <a:extLst>
                <a:ext uri="{FF2B5EF4-FFF2-40B4-BE49-F238E27FC236}">
                  <a16:creationId xmlns:a16="http://schemas.microsoft.com/office/drawing/2014/main" id="{9DF48E66-B635-4509-B115-E0987C014E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5137" name="Rectangle 28">
              <a:extLst>
                <a:ext uri="{FF2B5EF4-FFF2-40B4-BE49-F238E27FC236}">
                  <a16:creationId xmlns:a16="http://schemas.microsoft.com/office/drawing/2014/main" id="{E3B96D94-5F5A-4F4C-810C-917BF4D266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5138" name="Rectangle 29">
              <a:extLst>
                <a:ext uri="{FF2B5EF4-FFF2-40B4-BE49-F238E27FC236}">
                  <a16:creationId xmlns:a16="http://schemas.microsoft.com/office/drawing/2014/main" id="{7F3782D6-BFF8-4389-9D39-A023ADAA92C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5139" name="Isosceles Triangle 5138">
              <a:extLst>
                <a:ext uri="{FF2B5EF4-FFF2-40B4-BE49-F238E27FC236}">
                  <a16:creationId xmlns:a16="http://schemas.microsoft.com/office/drawing/2014/main" id="{ECE162D4-FCAE-441B-B5E9-C91DE62124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94397679-F51D-53BB-E1A5-B425CF9669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5969" y="4553712"/>
            <a:ext cx="8288032" cy="1096316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en-US" sz="4100"/>
              <a:t>Methodology &amp; Proposed Approach</a:t>
            </a:r>
          </a:p>
        </p:txBody>
      </p:sp>
      <p:pic>
        <p:nvPicPr>
          <p:cNvPr id="5124" name="Picture 4">
            <a:extLst>
              <a:ext uri="{FF2B5EF4-FFF2-40B4-BE49-F238E27FC236}">
                <a16:creationId xmlns:a16="http://schemas.microsoft.com/office/drawing/2014/main" id="{335AACA2-D65F-0B18-6B08-F8A80D94E31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38790" y="603854"/>
            <a:ext cx="6367496" cy="4250304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4568435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387645-BE26-2184-5007-0501DD6663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8D8A97-40D0-A677-5DC7-494BA89725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/>
              <a:t>Methodology &amp; Proposed Approach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923E0F-8E23-FDA3-76CD-4D6383F15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3608614"/>
            <a:ext cx="8596668" cy="2432748"/>
          </a:xfrm>
        </p:spPr>
        <p:txBody>
          <a:bodyPr>
            <a:normAutofit/>
          </a:bodyPr>
          <a:lstStyle/>
          <a:p>
            <a:r>
              <a:rPr lang="en-US" dirty="0"/>
              <a:t>Kaggle dataset with anonymized transactions (only 0.172% fraud).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38A1D57-8B5F-F9E4-9910-098F0BD70660}"/>
              </a:ext>
            </a:extLst>
          </p:cNvPr>
          <p:cNvSpPr txBox="1"/>
          <p:nvPr/>
        </p:nvSpPr>
        <p:spPr>
          <a:xfrm>
            <a:off x="677333" y="2844225"/>
            <a:ext cx="57016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Data Collection</a:t>
            </a:r>
          </a:p>
        </p:txBody>
      </p:sp>
    </p:spTree>
    <p:extLst>
      <p:ext uri="{BB962C8B-B14F-4D97-AF65-F5344CB8AC3E}">
        <p14:creationId xmlns:p14="http://schemas.microsoft.com/office/powerpoint/2010/main" val="837997890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CDB0F4-1852-0990-DB2F-48FD35DBB3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5CEDBF-583A-6EAD-B8CD-515344C984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/>
              <a:t>Methodology &amp; Proposed Approach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A05D15-91D5-5B35-58A5-49332BBC68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3608614"/>
            <a:ext cx="8596668" cy="2432748"/>
          </a:xfrm>
        </p:spPr>
        <p:txBody>
          <a:bodyPr>
            <a:normAutofit/>
          </a:bodyPr>
          <a:lstStyle/>
          <a:p>
            <a:r>
              <a:rPr lang="en-US" dirty="0"/>
              <a:t>Remove missing/invalid values.</a:t>
            </a:r>
          </a:p>
          <a:p>
            <a:r>
              <a:rPr lang="en-US" dirty="0"/>
              <a:t>Normalize continuous variables.</a:t>
            </a:r>
          </a:p>
          <a:p>
            <a:r>
              <a:rPr lang="en-US" dirty="0"/>
              <a:t>Handle imbalance using </a:t>
            </a:r>
            <a:r>
              <a:rPr lang="en-US" b="1" dirty="0"/>
              <a:t>SMOTE</a:t>
            </a: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C85DA79-D97B-4569-5ED1-75026AC82EC7}"/>
              </a:ext>
            </a:extLst>
          </p:cNvPr>
          <p:cNvSpPr txBox="1"/>
          <p:nvPr/>
        </p:nvSpPr>
        <p:spPr>
          <a:xfrm>
            <a:off x="677333" y="2844225"/>
            <a:ext cx="57016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Data Preprocessing</a:t>
            </a:r>
          </a:p>
        </p:txBody>
      </p:sp>
    </p:spTree>
    <p:extLst>
      <p:ext uri="{BB962C8B-B14F-4D97-AF65-F5344CB8AC3E}">
        <p14:creationId xmlns:p14="http://schemas.microsoft.com/office/powerpoint/2010/main" val="998899074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693FF4-A662-3034-2B5B-BD07279432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B02C9F-5DD9-E679-C39E-C245732693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/>
              <a:t>Methodology &amp; Proposed Approach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BFDD33-85BE-8C66-F8B4-F4A1A58B50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3608614"/>
            <a:ext cx="8596668" cy="24327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Traditional ML Models (Baselines)</a:t>
            </a:r>
            <a:endParaRPr lang="en-US" dirty="0"/>
          </a:p>
          <a:p>
            <a:r>
              <a:rPr lang="en-US" b="1" dirty="0"/>
              <a:t>Logistic Regression</a:t>
            </a:r>
            <a:r>
              <a:rPr lang="en-US" dirty="0"/>
              <a:t> – simple interpretable baseline.</a:t>
            </a:r>
          </a:p>
          <a:p>
            <a:r>
              <a:rPr lang="en-US" b="1" dirty="0"/>
              <a:t>Decision Trees</a:t>
            </a:r>
            <a:r>
              <a:rPr lang="en-US" dirty="0"/>
              <a:t> – non-linear, easy to understand.</a:t>
            </a:r>
          </a:p>
          <a:p>
            <a:r>
              <a:rPr lang="en-US" b="1" dirty="0"/>
              <a:t>Random Forest</a:t>
            </a:r>
            <a:r>
              <a:rPr lang="en-US" dirty="0"/>
              <a:t> – ensemble, handles non-linear relations.</a:t>
            </a:r>
          </a:p>
          <a:p>
            <a:r>
              <a:rPr lang="en-US" dirty="0"/>
              <a:t>SVM (Support Vector Machine) – effective in high-dimensional data.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521F7D3-B415-B10D-467D-726C5780D7F6}"/>
              </a:ext>
            </a:extLst>
          </p:cNvPr>
          <p:cNvSpPr txBox="1"/>
          <p:nvPr/>
        </p:nvSpPr>
        <p:spPr>
          <a:xfrm>
            <a:off x="677333" y="2844225"/>
            <a:ext cx="57016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Model/Method Selection</a:t>
            </a:r>
          </a:p>
        </p:txBody>
      </p:sp>
    </p:spTree>
    <p:extLst>
      <p:ext uri="{BB962C8B-B14F-4D97-AF65-F5344CB8AC3E}">
        <p14:creationId xmlns:p14="http://schemas.microsoft.com/office/powerpoint/2010/main" val="1584813361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4556B9-93B0-0AB3-7152-35F78177E3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4FF54E-0C5A-BACF-8A81-EA5E44457E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/>
              <a:t>Methodology &amp; Proposed Approach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060B39-299E-1D2C-E45D-B3F541A3A8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3608614"/>
            <a:ext cx="8596668" cy="24327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Boosting Model</a:t>
            </a:r>
            <a:endParaRPr lang="en-US" dirty="0"/>
          </a:p>
          <a:p>
            <a:r>
              <a:rPr lang="en-US" b="1" dirty="0" err="1"/>
              <a:t>XGBoost</a:t>
            </a:r>
            <a:r>
              <a:rPr lang="en-US" b="1" dirty="0"/>
              <a:t> (Extreme Gradient Boosting) – efficient boosting, high accuracy for tabular data.</a:t>
            </a:r>
            <a:r>
              <a:rPr lang="en-US" dirty="0"/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5D16402-0C06-64C6-B85D-401842D0F4B8}"/>
              </a:ext>
            </a:extLst>
          </p:cNvPr>
          <p:cNvSpPr txBox="1"/>
          <p:nvPr/>
        </p:nvSpPr>
        <p:spPr>
          <a:xfrm>
            <a:off x="677333" y="2844225"/>
            <a:ext cx="57016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Model/Method Selection</a:t>
            </a:r>
          </a:p>
        </p:txBody>
      </p:sp>
    </p:spTree>
    <p:extLst>
      <p:ext uri="{BB962C8B-B14F-4D97-AF65-F5344CB8AC3E}">
        <p14:creationId xmlns:p14="http://schemas.microsoft.com/office/powerpoint/2010/main" val="2680844508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DD15D8-D379-7D01-3A4F-469FDA3C28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F16D18-50EC-208E-093B-7151DE8CA3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/>
              <a:t>Methodology &amp; Proposed Approach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16AA73-690D-AE74-1B25-7AF37E9D2D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3608614"/>
            <a:ext cx="8596668" cy="24327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Deep Learning Models</a:t>
            </a:r>
            <a:endParaRPr lang="en-US" dirty="0"/>
          </a:p>
          <a:p>
            <a:r>
              <a:rPr lang="en-US" b="1" dirty="0"/>
              <a:t>CNN (Convolutional Neural Network), RNN (Recurrent Neural Network) – feature extraction &amp; sequential learning.</a:t>
            </a:r>
            <a:endParaRPr lang="en-US" dirty="0"/>
          </a:p>
          <a:p>
            <a:r>
              <a:rPr lang="en-US" b="1" dirty="0"/>
              <a:t>LSTM (Long Short-Term Memory), GRU (Gated Recurrent Unit), </a:t>
            </a:r>
            <a:r>
              <a:rPr lang="en-US" b="1" dirty="0" err="1"/>
              <a:t>BiLSTM</a:t>
            </a:r>
            <a:r>
              <a:rPr lang="en-US" b="1" dirty="0"/>
              <a:t> (Bidirectional Long Short-Term Memory), </a:t>
            </a:r>
            <a:r>
              <a:rPr lang="en-US" b="1" dirty="0" err="1"/>
              <a:t>BiGRU</a:t>
            </a:r>
            <a:r>
              <a:rPr lang="en-US" b="1" dirty="0"/>
              <a:t> (Bidirectional Gated Recurrent Unit) – capture sequential and temporal transaction patterns.</a:t>
            </a:r>
            <a:endParaRPr lang="en-US" dirty="0"/>
          </a:p>
          <a:p>
            <a:r>
              <a:rPr lang="en-US" b="1" dirty="0"/>
              <a:t>DNN (Deep Neural Network) – captures complex data interactions.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D3E35E4-5330-D50C-0F37-3273A4CDFBEB}"/>
              </a:ext>
            </a:extLst>
          </p:cNvPr>
          <p:cNvSpPr txBox="1"/>
          <p:nvPr/>
        </p:nvSpPr>
        <p:spPr>
          <a:xfrm>
            <a:off x="677333" y="2844225"/>
            <a:ext cx="57016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Model/Method Selection</a:t>
            </a:r>
          </a:p>
        </p:txBody>
      </p:sp>
    </p:spTree>
    <p:extLst>
      <p:ext uri="{BB962C8B-B14F-4D97-AF65-F5344CB8AC3E}">
        <p14:creationId xmlns:p14="http://schemas.microsoft.com/office/powerpoint/2010/main" val="1557127424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BBE9DA-D90E-2C2E-075F-80304DC539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C13AC1-D182-85D8-A51E-1E64F489E5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/>
              <a:t>Methodology &amp; Proposed Approach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824D7D-351B-8AB3-80A7-1951EF42F8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3608614"/>
            <a:ext cx="8596668" cy="24327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Optimization Techniques</a:t>
            </a:r>
            <a:endParaRPr lang="en-US" dirty="0"/>
          </a:p>
          <a:p>
            <a:r>
              <a:rPr lang="en-US" dirty="0"/>
              <a:t>Hyperparameter tuning (grid search, learning rate).</a:t>
            </a:r>
          </a:p>
          <a:p>
            <a:r>
              <a:rPr lang="en-US" dirty="0"/>
              <a:t>Regularization to reduce overfitting.</a:t>
            </a:r>
            <a:endParaRPr lang="en-US" dirty="0">
              <a:effectLst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23ECEAB-AE21-AD09-FE26-168001D345C3}"/>
              </a:ext>
            </a:extLst>
          </p:cNvPr>
          <p:cNvSpPr txBox="1"/>
          <p:nvPr/>
        </p:nvSpPr>
        <p:spPr>
          <a:xfrm>
            <a:off x="677333" y="2844225"/>
            <a:ext cx="57016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Model/Method Selection</a:t>
            </a:r>
          </a:p>
        </p:txBody>
      </p:sp>
    </p:spTree>
    <p:extLst>
      <p:ext uri="{BB962C8B-B14F-4D97-AF65-F5344CB8AC3E}">
        <p14:creationId xmlns:p14="http://schemas.microsoft.com/office/powerpoint/2010/main" val="3551171019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FFFC55-B960-D223-1A7F-A8B6814515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FAA808-EE28-5689-2FDC-0CE3DBA610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/>
              <a:t>Methodology &amp; Proposed Approach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AD2CC8-8682-1A43-0DCC-1DC55FC71E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3608614"/>
            <a:ext cx="8596668" cy="2432748"/>
          </a:xfrm>
        </p:spPr>
        <p:txBody>
          <a:bodyPr>
            <a:normAutofit/>
          </a:bodyPr>
          <a:lstStyle/>
          <a:p>
            <a:r>
              <a:rPr lang="en-US" dirty="0"/>
              <a:t>Metrics: AUC (Area Under the Curve), Precision, Recall, F1-score (F1 Measure), Latency.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C31864A-BCA1-DD48-3CD1-9B747FBBFA43}"/>
              </a:ext>
            </a:extLst>
          </p:cNvPr>
          <p:cNvSpPr txBox="1"/>
          <p:nvPr/>
        </p:nvSpPr>
        <p:spPr>
          <a:xfrm>
            <a:off x="677333" y="2844225"/>
            <a:ext cx="57016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Testing &amp; Evaluation</a:t>
            </a:r>
          </a:p>
        </p:txBody>
      </p:sp>
    </p:spTree>
    <p:extLst>
      <p:ext uri="{BB962C8B-B14F-4D97-AF65-F5344CB8AC3E}">
        <p14:creationId xmlns:p14="http://schemas.microsoft.com/office/powerpoint/2010/main" val="563552479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4D14374-E2B5-E454-9C17-163E6EB7B5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23" name="Group 9222">
            <a:extLst>
              <a:ext uri="{FF2B5EF4-FFF2-40B4-BE49-F238E27FC236}">
                <a16:creationId xmlns:a16="http://schemas.microsoft.com/office/drawing/2014/main" id="{6CC33B2B-B475-4189-BA8F-3CF8248DC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9224" name="Freeform 14">
              <a:extLst>
                <a:ext uri="{FF2B5EF4-FFF2-40B4-BE49-F238E27FC236}">
                  <a16:creationId xmlns:a16="http://schemas.microsoft.com/office/drawing/2014/main" id="{A59AAC92-4932-4D74-A545-BA3EEE56D4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cxnSp>
          <p:nvCxnSpPr>
            <p:cNvPr id="9225" name="Straight Connector 9224">
              <a:extLst>
                <a:ext uri="{FF2B5EF4-FFF2-40B4-BE49-F238E27FC236}">
                  <a16:creationId xmlns:a16="http://schemas.microsoft.com/office/drawing/2014/main" id="{B8446528-FA87-4017-B061-CF7EE79FA2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26" name="Straight Connector 9225">
              <a:extLst>
                <a:ext uri="{FF2B5EF4-FFF2-40B4-BE49-F238E27FC236}">
                  <a16:creationId xmlns:a16="http://schemas.microsoft.com/office/drawing/2014/main" id="{34D4B4D0-2493-42A2-AEEB-9970A64E8B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9227" name="Rectangle 23">
              <a:extLst>
                <a:ext uri="{FF2B5EF4-FFF2-40B4-BE49-F238E27FC236}">
                  <a16:creationId xmlns:a16="http://schemas.microsoft.com/office/drawing/2014/main" id="{676E13B7-7CB7-4489-914B-4012EE6EBF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9228" name="Rectangle 25">
              <a:extLst>
                <a:ext uri="{FF2B5EF4-FFF2-40B4-BE49-F238E27FC236}">
                  <a16:creationId xmlns:a16="http://schemas.microsoft.com/office/drawing/2014/main" id="{F2159841-C096-430C-B748-E8D2A5C994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9229" name="Isosceles Triangle 9228">
              <a:extLst>
                <a:ext uri="{FF2B5EF4-FFF2-40B4-BE49-F238E27FC236}">
                  <a16:creationId xmlns:a16="http://schemas.microsoft.com/office/drawing/2014/main" id="{B4F167EF-5A0C-487E-8776-97310E39E0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9230" name="Rectangle 27">
              <a:extLst>
                <a:ext uri="{FF2B5EF4-FFF2-40B4-BE49-F238E27FC236}">
                  <a16:creationId xmlns:a16="http://schemas.microsoft.com/office/drawing/2014/main" id="{9D8C053F-F025-4CB6-94C4-2841A20D68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9231" name="Rectangle 28">
              <a:extLst>
                <a:ext uri="{FF2B5EF4-FFF2-40B4-BE49-F238E27FC236}">
                  <a16:creationId xmlns:a16="http://schemas.microsoft.com/office/drawing/2014/main" id="{78581BD0-3E75-48CB-A2A3-44DB1ACB66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9232" name="Rectangle 29">
              <a:extLst>
                <a:ext uri="{FF2B5EF4-FFF2-40B4-BE49-F238E27FC236}">
                  <a16:creationId xmlns:a16="http://schemas.microsoft.com/office/drawing/2014/main" id="{E90D466A-AB95-4676-82CB-3BEC98AFF8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9233" name="Isosceles Triangle 9232">
              <a:extLst>
                <a:ext uri="{FF2B5EF4-FFF2-40B4-BE49-F238E27FC236}">
                  <a16:creationId xmlns:a16="http://schemas.microsoft.com/office/drawing/2014/main" id="{3AFED863-874C-49D9-AE2F-B9DFF00D56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5D1ADFFD-3AE3-D7DD-0A78-5FEBC3F709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7947" y="4827011"/>
            <a:ext cx="8288035" cy="1095059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dirty="0"/>
              <a:t>Project Steps and Timeline</a:t>
            </a:r>
          </a:p>
        </p:txBody>
      </p:sp>
      <p:pic>
        <p:nvPicPr>
          <p:cNvPr id="9218" name="Picture 2">
            <a:extLst>
              <a:ext uri="{FF2B5EF4-FFF2-40B4-BE49-F238E27FC236}">
                <a16:creationId xmlns:a16="http://schemas.microsoft.com/office/drawing/2014/main" id="{43B77BB2-88B7-36F6-A560-1DF3BE92F1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82794" y="87086"/>
            <a:ext cx="3189868" cy="4778829"/>
          </a:xfrm>
          <a:prstGeom prst="rect">
            <a:avLst/>
          </a:prstGeom>
          <a:noFill/>
          <a:ln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Content Placeholder 9" descr="A diagram of a project&#10;&#10;AI-generated content may be incorrect.">
            <a:extLst>
              <a:ext uri="{FF2B5EF4-FFF2-40B4-BE49-F238E27FC236}">
                <a16:creationId xmlns:a16="http://schemas.microsoft.com/office/drawing/2014/main" id="{67CA993A-B303-A41E-119C-F7E6AC0AC5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387822" y="958507"/>
            <a:ext cx="5081149" cy="3035985"/>
          </a:xfrm>
          <a:prstGeom prst="rect">
            <a:avLst/>
          </a:prstGeom>
          <a:noFill/>
          <a:ln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8002726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D4FA346-43DF-FB17-0A6C-808C4BD70B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45B71F80-1F92-4074-84D9-16A062B215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823889-39E0-91E7-89CA-5F2F3A08B3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6933" y="609600"/>
            <a:ext cx="10197494" cy="1099457"/>
          </a:xfrm>
        </p:spPr>
        <p:txBody>
          <a:bodyPr>
            <a:normAutofit/>
          </a:bodyPr>
          <a:lstStyle/>
          <a:p>
            <a:r>
              <a:rPr lang="en-US" dirty="0"/>
              <a:t>Expected Results</a:t>
            </a:r>
          </a:p>
        </p:txBody>
      </p:sp>
      <p:sp>
        <p:nvSpPr>
          <p:cNvPr id="15" name="Isosceles Triangle 14">
            <a:extLst>
              <a:ext uri="{FF2B5EF4-FFF2-40B4-BE49-F238E27FC236}">
                <a16:creationId xmlns:a16="http://schemas.microsoft.com/office/drawing/2014/main" id="{7209C9DA-6E0D-46D9-8275-C52222D8CC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7" name="Isosceles Triangle 16">
            <a:extLst>
              <a:ext uri="{FF2B5EF4-FFF2-40B4-BE49-F238E27FC236}">
                <a16:creationId xmlns:a16="http://schemas.microsoft.com/office/drawing/2014/main" id="{3EB57A4D-E0D0-46DA-B339-F24CA46FA7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743267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5" name="AutoShape 2" descr="Output image">
            <a:extLst>
              <a:ext uri="{FF2B5EF4-FFF2-40B4-BE49-F238E27FC236}">
                <a16:creationId xmlns:a16="http://schemas.microsoft.com/office/drawing/2014/main" id="{E4603104-6725-C2EA-35A7-B3DF5CBA11C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aphicFrame>
        <p:nvGraphicFramePr>
          <p:cNvPr id="9" name="Rectangle 5">
            <a:extLst>
              <a:ext uri="{FF2B5EF4-FFF2-40B4-BE49-F238E27FC236}">
                <a16:creationId xmlns:a16="http://schemas.microsoft.com/office/drawing/2014/main" id="{C4CE6681-F977-5317-E33C-7FC568E73E3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42106632"/>
              </p:ext>
            </p:extLst>
          </p:nvPr>
        </p:nvGraphicFramePr>
        <p:xfrm>
          <a:off x="1286933" y="1948543"/>
          <a:ext cx="9618133" cy="40934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39304867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2C4A4D-056B-7942-9637-6F428913D5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4307DD-7A53-14FB-0169-83FC6998A8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/>
              <a:t>Conclusion</a:t>
            </a:r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33441669-3C3E-B304-E527-B7FC4BA427D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77334" y="1817914"/>
          <a:ext cx="8596668" cy="4223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26127320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65AC7D1-EAA9-48F5-B509-60A7F50BF7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D6320AF9-619A-4175-865B-5663E1AEF4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063B6EC6-D752-4EE7-908B-F8F19E8C7F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111313" y="0"/>
            <a:ext cx="1219200" cy="6858000"/>
          </a:xfrm>
          <a:prstGeom prst="line">
            <a:avLst/>
          </a:prstGeom>
          <a:ln w="952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EFECD4E8-AD3E-4228-82A2-9461958EA9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3290979" y="3681413"/>
            <a:ext cx="4763558" cy="3176587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  <a:alpha val="8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Rectangle 23">
            <a:extLst>
              <a:ext uri="{FF2B5EF4-FFF2-40B4-BE49-F238E27FC236}">
                <a16:creationId xmlns:a16="http://schemas.microsoft.com/office/drawing/2014/main" id="{7E018740-5C2B-4A41-AC1A-7E68D1EC1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82568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0" name="Rectangle 25">
            <a:extLst>
              <a:ext uri="{FF2B5EF4-FFF2-40B4-BE49-F238E27FC236}">
                <a16:creationId xmlns:a16="http://schemas.microsoft.com/office/drawing/2014/main" id="{166F75A4-C475-4941-8EE2-B80A06A2C1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04534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A032553A-72E8-4B0D-8405-FF9771C9AF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33425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4" name="Rectangle 27">
            <a:extLst>
              <a:ext uri="{FF2B5EF4-FFF2-40B4-BE49-F238E27FC236}">
                <a16:creationId xmlns:a16="http://schemas.microsoft.com/office/drawing/2014/main" id="{765800AC-C3B9-498E-87BC-29FAE4C76B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5592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1F9D6ACB-2FF4-49F9-978A-E0D5327FC6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72758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A5EC319D-0FEA-4B95-A3EA-01E35672C9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97631" y="-8467"/>
            <a:ext cx="5994369" cy="6866467"/>
          </a:xfrm>
          <a:custGeom>
            <a:avLst/>
            <a:gdLst>
              <a:gd name="connsiteX0" fmla="*/ 0 w 5994369"/>
              <a:gd name="connsiteY0" fmla="*/ 0 h 6866467"/>
              <a:gd name="connsiteX1" fmla="*/ 1249825 w 5994369"/>
              <a:gd name="connsiteY1" fmla="*/ 0 h 6866467"/>
              <a:gd name="connsiteX2" fmla="*/ 1249825 w 5994369"/>
              <a:gd name="connsiteY2" fmla="*/ 8467 h 6866467"/>
              <a:gd name="connsiteX3" fmla="*/ 5994369 w 5994369"/>
              <a:gd name="connsiteY3" fmla="*/ 8467 h 6866467"/>
              <a:gd name="connsiteX4" fmla="*/ 5994369 w 5994369"/>
              <a:gd name="connsiteY4" fmla="*/ 6866467 h 6866467"/>
              <a:gd name="connsiteX5" fmla="*/ 1249825 w 5994369"/>
              <a:gd name="connsiteY5" fmla="*/ 6866467 h 6866467"/>
              <a:gd name="connsiteX6" fmla="*/ 1109382 w 5994369"/>
              <a:gd name="connsiteY6" fmla="*/ 6866467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94369" h="6866467">
                <a:moveTo>
                  <a:pt x="0" y="0"/>
                </a:moveTo>
                <a:lnTo>
                  <a:pt x="1249825" y="0"/>
                </a:lnTo>
                <a:lnTo>
                  <a:pt x="1249825" y="8467"/>
                </a:lnTo>
                <a:lnTo>
                  <a:pt x="5994369" y="8467"/>
                </a:lnTo>
                <a:lnTo>
                  <a:pt x="5994369" y="6866467"/>
                </a:lnTo>
                <a:lnTo>
                  <a:pt x="1249825" y="6866467"/>
                </a:lnTo>
                <a:lnTo>
                  <a:pt x="1109382" y="686646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7" name="Graphic 6" descr="Smiling Face with No Fill">
            <a:extLst>
              <a:ext uri="{FF2B5EF4-FFF2-40B4-BE49-F238E27FC236}">
                <a16:creationId xmlns:a16="http://schemas.microsoft.com/office/drawing/2014/main" id="{D445BC92-B7D6-D717-953C-83331D1869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57251" y="1545062"/>
            <a:ext cx="3856774" cy="3856774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0467F4-A811-1782-1A69-B61263B6D7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81725" y="2837329"/>
            <a:ext cx="4512988" cy="3317938"/>
          </a:xfrm>
        </p:spPr>
        <p:txBody>
          <a:bodyPr anchor="t"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Thank you for your attention</a:t>
            </a:r>
          </a:p>
        </p:txBody>
      </p:sp>
    </p:spTree>
    <p:extLst>
      <p:ext uri="{BB962C8B-B14F-4D97-AF65-F5344CB8AC3E}">
        <p14:creationId xmlns:p14="http://schemas.microsoft.com/office/powerpoint/2010/main" val="184407322"/>
      </p:ext>
    </p:extLst>
  </p:cSld>
  <p:clrMapOvr>
    <a:masterClrMapping/>
  </p:clrMapOvr>
  <p:transition spd="slow">
    <p:wipe dir="r"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Public | عام"/>
  <p:tag name="BJHEADERFOOTERTEXTMARKING" val="Public | عام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Public | عام"/>
  <p:tag name="BJHEADERFOOTERTEXTMARKING" val="Public | عام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Public | عام"/>
  <p:tag name="BJHEADERFOOTERTEXTMARKING" val="Public | عام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Public | عام"/>
  <p:tag name="BJHEADERFOOTERTEXTMARKING" val="Public | عام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Public | عام"/>
  <p:tag name="BJHEADERFOOTERTEXTMARKING" val="Public | عام"/>
</p:tagLst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sisl xmlns:xsd="http://www.w3.org/2001/XMLSchema" xmlns:xsi="http://www.w3.org/2001/XMLSchema-instance" xmlns="http://www.boldonjames.com/2008/01/sie/internal/label" sislVersion="0" policy="b971009d-5b54-40b1-8df3-c6018c02f97a" origin="userSelected">
  <element uid="bcb9b9ad-90b8-4937-a625-ce8b1b2368c9" value=""/>
</sisl>
</file>

<file path=customXml/itemProps1.xml><?xml version="1.0" encoding="utf-8"?>
<ds:datastoreItem xmlns:ds="http://schemas.openxmlformats.org/officeDocument/2006/customXml" ds:itemID="{DB57B3F3-48B2-43D7-9A1C-5C90893181E8}">
  <ds:schemaRefs>
    <ds:schemaRef ds:uri="http://www.w3.org/2001/XMLSchema"/>
    <ds:schemaRef ds:uri="http://www.boldonjames.com/2008/01/sie/internal/label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2988</TotalTime>
  <Words>946</Words>
  <Application>Microsoft Office PowerPoint</Application>
  <PresentationFormat>Widescreen</PresentationFormat>
  <Paragraphs>132</Paragraphs>
  <Slides>22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30" baseType="lpstr">
      <vt:lpstr>Arial</vt:lpstr>
      <vt:lpstr>Calibri</vt:lpstr>
      <vt:lpstr>Segoe UI</vt:lpstr>
      <vt:lpstr>Times New Roman</vt:lpstr>
      <vt:lpstr>Trebuchet MS</vt:lpstr>
      <vt:lpstr>Wingdings</vt:lpstr>
      <vt:lpstr>Wingdings 3</vt:lpstr>
      <vt:lpstr>Facet</vt:lpstr>
      <vt:lpstr>PowerPoint Presentation</vt:lpstr>
      <vt:lpstr>Agenda Overview</vt:lpstr>
      <vt:lpstr>Problem Statement &amp; Research Objectives</vt:lpstr>
      <vt:lpstr>Problem Statement &amp; Research Objectives</vt:lpstr>
      <vt:lpstr>Problem Statement &amp; Research Objectives</vt:lpstr>
      <vt:lpstr>Problem Statement &amp; Research Objectives</vt:lpstr>
      <vt:lpstr>Research Questions &amp; Research Objective </vt:lpstr>
      <vt:lpstr>Previous Work</vt:lpstr>
      <vt:lpstr>Previous Work</vt:lpstr>
      <vt:lpstr>Previous Work</vt:lpstr>
      <vt:lpstr>Methodology &amp; Proposed Approach</vt:lpstr>
      <vt:lpstr>Methodology &amp; Proposed Approach</vt:lpstr>
      <vt:lpstr>Methodology &amp; Proposed Approach</vt:lpstr>
      <vt:lpstr>Methodology &amp; Proposed Approach</vt:lpstr>
      <vt:lpstr>Methodology &amp; Proposed Approach</vt:lpstr>
      <vt:lpstr>Methodology &amp; Proposed Approach</vt:lpstr>
      <vt:lpstr>Methodology &amp; Proposed Approach</vt:lpstr>
      <vt:lpstr>Methodology &amp; Proposed Approach</vt:lpstr>
      <vt:lpstr>Project Steps and Timeline</vt:lpstr>
      <vt:lpstr>Expected Results</vt:lpstr>
      <vt:lpstr>Conclusion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Ahmad Abu Talib</dc:creator>
  <cp:lastModifiedBy>Ahmad Abu Talib</cp:lastModifiedBy>
  <cp:revision>10</cp:revision>
  <dcterms:created xsi:type="dcterms:W3CDTF">2025-08-25T13:09:10Z</dcterms:created>
  <dcterms:modified xsi:type="dcterms:W3CDTF">2025-08-27T17:44:14Z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docIndexRef">
    <vt:lpwstr>0aa2af16-34ae-4592-845a-032426b11650</vt:lpwstr>
  </property>
  <property fmtid="{D5CDD505-2E9C-101B-9397-08002B2CF9AE}" pid="3" name="bjClsUserRVM">
    <vt:lpwstr>[]</vt:lpwstr>
  </property>
  <property fmtid="{D5CDD505-2E9C-101B-9397-08002B2CF9AE}" pid="4" name="bjSaver">
    <vt:lpwstr>hPhEzfBcSJO/O64mR9M736B6xY2O5SLb</vt:lpwstr>
  </property>
  <property fmtid="{D5CDD505-2E9C-101B-9397-08002B2CF9AE}" pid="5" name="bjDocumentLabelXML">
    <vt:lpwstr>&lt;?xml version="1.0" encoding="us-ascii"?&gt;&lt;sisl xmlns:xsd="http://www.w3.org/2001/XMLSchema" xmlns:xsi="http://www.w3.org/2001/XMLSchema-instance" sislVersion="0" policy="b971009d-5b54-40b1-8df3-c6018c02f97a" origin="userSelected" xmlns="http://www.boldonj</vt:lpwstr>
  </property>
  <property fmtid="{D5CDD505-2E9C-101B-9397-08002B2CF9AE}" pid="6" name="bjDocumentLabelXML-0">
    <vt:lpwstr>ames.com/2008/01/sie/internal/label"&gt;&lt;element uid="bcb9b9ad-90b8-4937-a625-ce8b1b2368c9" value="" /&gt;&lt;/sisl&gt;</vt:lpwstr>
  </property>
  <property fmtid="{D5CDD505-2E9C-101B-9397-08002B2CF9AE}" pid="7" name="bjDocumentSecurityLabel">
    <vt:lpwstr>Public | عام </vt:lpwstr>
  </property>
  <property fmtid="{D5CDD505-2E9C-101B-9397-08002B2CF9AE}" pid="8" name="bjSlideMasterFooterText">
    <vt:lpwstr>Public | عام</vt:lpwstr>
  </property>
  <property fmtid="{D5CDD505-2E9C-101B-9397-08002B2CF9AE}" pid="9" name="bjpmDocIH">
    <vt:lpwstr>Y8y70RcSegQwQMt6kihZRS6wTWjHqdQS</vt:lpwstr>
  </property>
</Properties>
</file>