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10.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8"/>
  </p:notesMasterIdLst>
  <p:sldIdLst>
    <p:sldId id="480" r:id="rId2"/>
    <p:sldId id="303" r:id="rId3"/>
    <p:sldId id="313" r:id="rId4"/>
    <p:sldId id="484" r:id="rId5"/>
    <p:sldId id="501" r:id="rId6"/>
    <p:sldId id="507" r:id="rId7"/>
    <p:sldId id="508" r:id="rId8"/>
    <p:sldId id="509" r:id="rId9"/>
    <p:sldId id="510" r:id="rId10"/>
    <p:sldId id="512" r:id="rId11"/>
    <p:sldId id="513" r:id="rId12"/>
    <p:sldId id="514" r:id="rId13"/>
    <p:sldId id="515" r:id="rId14"/>
    <p:sldId id="516" r:id="rId15"/>
    <p:sldId id="518" r:id="rId16"/>
    <p:sldId id="519" r:id="rId17"/>
    <p:sldId id="520" r:id="rId18"/>
    <p:sldId id="521" r:id="rId19"/>
    <p:sldId id="522" r:id="rId20"/>
    <p:sldId id="524" r:id="rId21"/>
    <p:sldId id="527" r:id="rId22"/>
    <p:sldId id="529" r:id="rId23"/>
    <p:sldId id="530" r:id="rId24"/>
    <p:sldId id="531" r:id="rId25"/>
    <p:sldId id="533" r:id="rId26"/>
    <p:sldId id="534" r:id="rId27"/>
    <p:sldId id="541" r:id="rId28"/>
    <p:sldId id="542" r:id="rId29"/>
    <p:sldId id="543" r:id="rId30"/>
    <p:sldId id="545" r:id="rId31"/>
    <p:sldId id="546" r:id="rId32"/>
    <p:sldId id="547" r:id="rId33"/>
    <p:sldId id="549" r:id="rId34"/>
    <p:sldId id="550" r:id="rId35"/>
    <p:sldId id="552" r:id="rId36"/>
    <p:sldId id="553" r:id="rId37"/>
    <p:sldId id="554" r:id="rId38"/>
    <p:sldId id="555" r:id="rId39"/>
    <p:sldId id="557" r:id="rId40"/>
    <p:sldId id="558" r:id="rId41"/>
    <p:sldId id="559" r:id="rId42"/>
    <p:sldId id="561" r:id="rId43"/>
    <p:sldId id="562" r:id="rId44"/>
    <p:sldId id="499" r:id="rId45"/>
    <p:sldId id="539"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313"/>
            <p14:sldId id="484"/>
            <p14:sldId id="501"/>
            <p14:sldId id="507"/>
            <p14:sldId id="508"/>
            <p14:sldId id="509"/>
            <p14:sldId id="510"/>
            <p14:sldId id="512"/>
            <p14:sldId id="513"/>
            <p14:sldId id="514"/>
            <p14:sldId id="515"/>
            <p14:sldId id="516"/>
            <p14:sldId id="518"/>
            <p14:sldId id="519"/>
            <p14:sldId id="520"/>
            <p14:sldId id="521"/>
            <p14:sldId id="522"/>
            <p14:sldId id="524"/>
            <p14:sldId id="527"/>
            <p14:sldId id="529"/>
            <p14:sldId id="530"/>
            <p14:sldId id="531"/>
            <p14:sldId id="533"/>
            <p14:sldId id="534"/>
            <p14:sldId id="541"/>
            <p14:sldId id="542"/>
            <p14:sldId id="543"/>
            <p14:sldId id="545"/>
            <p14:sldId id="546"/>
            <p14:sldId id="547"/>
            <p14:sldId id="549"/>
            <p14:sldId id="550"/>
            <p14:sldId id="552"/>
            <p14:sldId id="553"/>
            <p14:sldId id="554"/>
            <p14:sldId id="555"/>
            <p14:sldId id="557"/>
            <p14:sldId id="558"/>
            <p14:sldId id="559"/>
            <p14:sldId id="561"/>
            <p14:sldId id="562"/>
            <p14:sldId id="499"/>
            <p14:sldId id="53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620"/>
    <p:restoredTop sz="94343" autoAdjust="0"/>
  </p:normalViewPr>
  <p:slideViewPr>
    <p:cSldViewPr snapToGrid="0">
      <p:cViewPr>
        <p:scale>
          <a:sx n="72" d="100"/>
          <a:sy n="72" d="100"/>
        </p:scale>
        <p:origin x="432" y="10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customXml" Target="../customXml/item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notesMaster" Target="notesMasters/notesMaster1.xml"/><Relationship Id="rId8" Type="http://schemas.openxmlformats.org/officeDocument/2006/relationships/slide" Target="slides/slide7.xml"/><Relationship Id="rId51" Type="http://schemas.openxmlformats.org/officeDocument/2006/relationships/theme" Target="theme/theme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2/8/2024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45</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7" Type="http://schemas.openxmlformats.org/officeDocument/2006/relationships/image" Target="../media/image20.svg"/><Relationship Id="rId2" Type="http://schemas.openxmlformats.org/officeDocument/2006/relationships/image" Target="../media/image16.jpeg"/><Relationship Id="rId1" Type="http://schemas.openxmlformats.org/officeDocument/2006/relationships/slideLayout" Target="../slideLayouts/slideLayout15.xml"/><Relationship Id="rId6" Type="http://schemas.openxmlformats.org/officeDocument/2006/relationships/image" Target="../media/image19.png"/><Relationship Id="rId5" Type="http://schemas.openxmlformats.org/officeDocument/2006/relationships/image" Target="../media/image3.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101600"/>
            <a:ext cx="7435986" cy="6959600"/>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01565" y="2292170"/>
            <a:ext cx="5596404" cy="646331"/>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Supply Chain Management</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329269" y="5843657"/>
            <a:ext cx="1768434"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768433" cy="523220"/>
          </a:xfrm>
          <a:prstGeom prst="rect">
            <a:avLst/>
          </a:prstGeom>
          <a:noFill/>
        </p:spPr>
        <p:txBody>
          <a:bodyPr wrap="non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4" name="Oval 13">
            <a:extLst>
              <a:ext uri="{FF2B5EF4-FFF2-40B4-BE49-F238E27FC236}">
                <a16:creationId xmlns:a16="http://schemas.microsoft.com/office/drawing/2014/main" id="{46F3C90B-EB3F-EA91-08C5-03400C278827}"/>
              </a:ext>
            </a:extLst>
          </p:cNvPr>
          <p:cNvSpPr/>
          <p:nvPr/>
        </p:nvSpPr>
        <p:spPr>
          <a:xfrm>
            <a:off x="6831873" y="269653"/>
            <a:ext cx="6778919" cy="6820122"/>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37749847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3256818"/>
            <a:ext cx="4589419" cy="523220"/>
          </a:xfrm>
          <a:prstGeom prst="rect">
            <a:avLst/>
          </a:prstGeom>
          <a:noFill/>
        </p:spPr>
        <p:txBody>
          <a:bodyPr wrap="square" rtlCol="0">
            <a:spAutoFit/>
          </a:bodyPr>
          <a:lstStyle/>
          <a:p>
            <a:pPr lvl="0"/>
            <a:r>
              <a:rPr lang="en-US" sz="2800" b="1" dirty="0">
                <a:solidFill>
                  <a:srgbClr val="00B0F0"/>
                </a:solidFill>
                <a:latin typeface="Times New Roman" panose="02020603050405020304" pitchFamily="18" charset="0"/>
                <a:cs typeface="Times New Roman" panose="02020603050405020304" pitchFamily="18" charset="0"/>
              </a:rPr>
              <a:t>Supply Chain Performance</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095998" y="3966396"/>
            <a:ext cx="1910176"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2</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6095999" y="4791119"/>
            <a:ext cx="1839304"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MGM 660</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578167" y="1162530"/>
            <a:ext cx="4113898" cy="646331"/>
          </a:xfrm>
          <a:prstGeom prst="rect">
            <a:avLst/>
          </a:prstGeom>
          <a:noFill/>
        </p:spPr>
        <p:txBody>
          <a:bodyPr wrap="square" rtlCol="0">
            <a:spAutoFit/>
          </a:bodyPr>
          <a:lstStyle/>
          <a:p>
            <a:pPr lvl="0" algn="ctr"/>
            <a:r>
              <a:rPr lang="en-US" sz="3600" b="1" dirty="0">
                <a:solidFill>
                  <a:srgbClr val="00B0F0"/>
                </a:solidFill>
                <a:latin typeface="Times New Roman"/>
                <a:ea typeface="Times New Roman"/>
                <a:cs typeface="Times New Roman"/>
                <a:sym typeface="Times New Roman"/>
              </a:rPr>
              <a:t>Course Agenda</a:t>
            </a:r>
            <a:endParaRPr lang="en-US" sz="3600" dirty="0"/>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29613"/>
            <a:ext cx="8417320" cy="3539430"/>
          </a:xfrm>
          <a:prstGeom prst="rect">
            <a:avLst/>
          </a:prstGeom>
          <a:noFill/>
        </p:spPr>
        <p:txBody>
          <a:bodyPr wrap="square" rtlCol="0">
            <a:spAutoFit/>
          </a:bodyPr>
          <a:lstStyle/>
          <a:p>
            <a:pPr lvl="0" algn="just"/>
            <a:r>
              <a:rPr lang="en-US" sz="2800" dirty="0">
                <a:latin typeface="Times New Roman"/>
                <a:ea typeface="Times New Roman"/>
                <a:cs typeface="Times New Roman"/>
                <a:sym typeface="Times New Roman"/>
              </a:rPr>
              <a:t>1-Explain why achieving strategic fit is critical to a</a:t>
            </a:r>
          </a:p>
          <a:p>
            <a:pPr lvl="0" algn="just"/>
            <a:r>
              <a:rPr lang="en-US" sz="2800" dirty="0">
                <a:latin typeface="Times New Roman"/>
                <a:ea typeface="Times New Roman"/>
                <a:cs typeface="Times New Roman"/>
                <a:sym typeface="Times New Roman"/>
              </a:rPr>
              <a:t>   company’s overall success.</a:t>
            </a:r>
          </a:p>
          <a:p>
            <a:pPr lvl="0" algn="just"/>
            <a:r>
              <a:rPr lang="en-US" sz="2800" dirty="0">
                <a:latin typeface="Times New Roman"/>
                <a:ea typeface="Times New Roman"/>
                <a:cs typeface="Times New Roman"/>
                <a:sym typeface="Times New Roman"/>
              </a:rPr>
              <a:t>2-Describe how a company achieves strategic fit between</a:t>
            </a:r>
          </a:p>
          <a:p>
            <a:pPr lvl="0" algn="just"/>
            <a:r>
              <a:rPr lang="en-US" sz="2800" dirty="0">
                <a:latin typeface="Times New Roman"/>
                <a:ea typeface="Times New Roman"/>
                <a:cs typeface="Times New Roman"/>
                <a:sym typeface="Times New Roman"/>
              </a:rPr>
              <a:t>    its supply chain strategy and its competitive strategy.</a:t>
            </a:r>
          </a:p>
          <a:p>
            <a:pPr lvl="0" algn="just"/>
            <a:r>
              <a:rPr lang="en-US" sz="2800" dirty="0">
                <a:latin typeface="Times New Roman"/>
                <a:ea typeface="Times New Roman"/>
                <a:cs typeface="Times New Roman"/>
                <a:sym typeface="Times New Roman"/>
              </a:rPr>
              <a:t>3-Discuss the importance of expanding the scope of </a:t>
            </a:r>
          </a:p>
          <a:p>
            <a:pPr lvl="0" algn="just"/>
            <a:r>
              <a:rPr lang="en-US" sz="2800" dirty="0">
                <a:latin typeface="Times New Roman"/>
                <a:ea typeface="Times New Roman"/>
                <a:cs typeface="Times New Roman"/>
                <a:sym typeface="Times New Roman"/>
              </a:rPr>
              <a:t>    strategic fit across the supply chain.</a:t>
            </a:r>
          </a:p>
          <a:p>
            <a:pPr lvl="0" algn="just"/>
            <a:r>
              <a:rPr lang="en-US" sz="2800" dirty="0">
                <a:latin typeface="Times New Roman"/>
                <a:ea typeface="Times New Roman"/>
                <a:cs typeface="Times New Roman"/>
                <a:sym typeface="Times New Roman"/>
              </a:rPr>
              <a:t>4-Describe the major challenges that must be overcome </a:t>
            </a:r>
          </a:p>
          <a:p>
            <a:pPr lvl="0" algn="just"/>
            <a:r>
              <a:rPr lang="en-US" sz="2800" dirty="0">
                <a:latin typeface="Times New Roman"/>
                <a:ea typeface="Times New Roman"/>
                <a:cs typeface="Times New Roman"/>
                <a:sym typeface="Times New Roman"/>
              </a:rPr>
              <a:t>   to manage a supply chain successfully.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47742" y="1433896"/>
            <a:ext cx="9852189" cy="472055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Competitive strategy defines the set of customer needs a firm seeks to satisfy through its products and services</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Product development strategy specifies the portfolio of new products that the company will try to develop</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Marketing and sales strategy specifies how the market will be segmented and product positioned, priced, and promoted</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Supply chain strategy determines the nature of material procurement, transportation of materials, manufacture of product or creation of service, distribution of product</a:t>
            </a: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All functional strategies must support one another and the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1900" y="745313"/>
            <a:ext cx="65341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7399288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A company’s competitive strategy defines, relative to its competitors, the set of customer needs that it seeks to satisfy through its products and services. </a:t>
            </a:r>
          </a:p>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500" b="1" kern="0" dirty="0">
                <a:solidFill>
                  <a:srgbClr val="000000"/>
                </a:solidFill>
                <a:latin typeface="Times New Roman"/>
                <a:ea typeface="Times New Roman"/>
                <a:cs typeface="Times New Roman"/>
                <a:sym typeface="Times New Roman"/>
              </a:rPr>
              <a:t>For example, </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Walmart aims to provide high availability of a variety of products of reasonable quality at low prices. </a:t>
            </a:r>
          </a:p>
          <a:p>
            <a:pPr marL="342900" lvl="0" indent="-342900" algn="just">
              <a:buClr>
                <a:srgbClr val="000000"/>
              </a:buClr>
              <a:buSzPts val="2400"/>
              <a:buFont typeface="Noto Sans Symbols"/>
              <a:buChar char="❑"/>
            </a:pPr>
            <a:r>
              <a:rPr lang="en-US" sz="2500" kern="0" dirty="0">
                <a:solidFill>
                  <a:srgbClr val="000000"/>
                </a:solidFill>
                <a:latin typeface="Times New Roman"/>
                <a:ea typeface="Times New Roman"/>
                <a:cs typeface="Times New Roman"/>
                <a:sym typeface="Times New Roman"/>
              </a:rPr>
              <a:t>Most products sold at Walmart are commonplace (everything from home appliances to clothing) and can be purchased elsewhere. </a:t>
            </a:r>
          </a:p>
          <a:p>
            <a:pPr marL="342900" lvl="0" indent="-342900" algn="just">
              <a:buClr>
                <a:srgbClr val="000000"/>
              </a:buClr>
              <a:buSzPts val="2400"/>
              <a:buFont typeface="Noto Sans Symbols"/>
              <a:buChar char="❑"/>
            </a:pPr>
            <a:endParaRPr lang="en-US" sz="25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343657" y="745313"/>
            <a:ext cx="6517554"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Competitive and Supply Chain Strategies</a:t>
            </a:r>
          </a:p>
        </p:txBody>
      </p:sp>
      <p:sp>
        <p:nvSpPr>
          <p:cNvPr id="3" name="Slide Number Placeholder 2"/>
          <p:cNvSpPr>
            <a:spLocks noGrp="1"/>
          </p:cNvSpPr>
          <p:nvPr>
            <p:ph type="sldNum" sz="quarter" idx="12"/>
          </p:nvPr>
        </p:nvSpPr>
        <p:spPr/>
        <p:txBody>
          <a:bodyPr/>
          <a:lstStyle/>
          <a:p>
            <a:fld id="{F7542ADD-394E-41F3-B704-951748884AEE}" type="slidenum">
              <a:rPr lang="en-US" smtClean="0"/>
              <a:t>5</a:t>
            </a:fld>
            <a:endParaRPr lang="en-US"/>
          </a:p>
        </p:txBody>
      </p:sp>
    </p:spTree>
    <p:extLst>
      <p:ext uri="{BB962C8B-B14F-4D97-AF65-F5344CB8AC3E}">
        <p14:creationId xmlns:p14="http://schemas.microsoft.com/office/powerpoint/2010/main" val="33661749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098932"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What Walmart provides is a low price and product availability. McMaster-Carr sells maintenance, repair, and operations (MRO) products. It offers more than 500,000 products through both a catalog and a website. </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Its competitive strategy is built around providing the customer with convenience, availability, and responsiveness. With this focus on responsiveness, McMaster does not compete based on low price. </a:t>
            </a:r>
          </a:p>
          <a:p>
            <a:pPr marL="457200" lvl="0" indent="-457200" algn="just">
              <a:buClr>
                <a:schemeClr val="dk1"/>
              </a:buClr>
              <a:buSzPts val="2800"/>
              <a:buFont typeface="Noto Sans Symbols"/>
              <a:buChar char="❑"/>
            </a:pPr>
            <a:endParaRPr lang="en-US" sz="2600" dirty="0">
              <a:solidFill>
                <a:schemeClr val="dk1"/>
              </a:solidFill>
              <a:latin typeface="Times New Roman"/>
              <a:ea typeface="Times New Roman"/>
              <a:cs typeface="Times New Roman"/>
              <a:sym typeface="Times New Roman"/>
            </a:endParaRPr>
          </a:p>
          <a:p>
            <a:pPr marL="457200" lvl="0" indent="-457200" algn="just">
              <a:buClr>
                <a:schemeClr val="dk1"/>
              </a:buClr>
              <a:buSzPts val="2800"/>
              <a:buFont typeface="Noto Sans Symbols"/>
              <a:buChar char="❑"/>
            </a:pPr>
            <a:r>
              <a:rPr lang="en-US" sz="2600" dirty="0">
                <a:solidFill>
                  <a:schemeClr val="dk1"/>
                </a:solidFill>
                <a:latin typeface="Times New Roman"/>
                <a:ea typeface="Times New Roman"/>
                <a:cs typeface="Times New Roman"/>
                <a:sym typeface="Times New Roman"/>
              </a:rPr>
              <a:t>Clearly, the competitive strategy at Walmart is different from that at McMaster.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78838" y="745313"/>
            <a:ext cx="65341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6</a:t>
            </a:fld>
            <a:endParaRPr lang="en-US"/>
          </a:p>
        </p:txBody>
      </p:sp>
    </p:spTree>
    <p:extLst>
      <p:ext uri="{BB962C8B-B14F-4D97-AF65-F5344CB8AC3E}">
        <p14:creationId xmlns:p14="http://schemas.microsoft.com/office/powerpoint/2010/main" val="15315960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18601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In each case, the competitive strategy is defined based on how the customer prioritizes product cost, delivery time, variety, and quality.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McMaster-Carr customer places greater emphasis on product variety and response time than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Walmart customer, in contrast, places greater emphasis on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Blue Nile customer, purchasing online, places great emphasis on product variety and cost. </a:t>
            </a:r>
          </a:p>
          <a:p>
            <a:pPr marL="469900" marR="5080" indent="-457200" algn="just">
              <a:buClr>
                <a:schemeClr val="dk1"/>
              </a:buClr>
              <a:buSzPts val="2600"/>
              <a:buFont typeface="Noto Sans Symbols"/>
              <a:buChar char="❑"/>
            </a:pPr>
            <a:r>
              <a:rPr lang="en-US" sz="2800" dirty="0">
                <a:solidFill>
                  <a:schemeClr val="dk1"/>
                </a:solidFill>
                <a:latin typeface="Times New Roman"/>
                <a:ea typeface="Times New Roman"/>
                <a:cs typeface="Times New Roman"/>
                <a:sym typeface="Times New Roman"/>
              </a:rPr>
              <a:t>A customer purchasing jewelry at Zales is most concerned with fast response time and help in product selection.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04963" y="771947"/>
            <a:ext cx="65341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7</a:t>
            </a:fld>
            <a:endParaRPr lang="en-US"/>
          </a:p>
        </p:txBody>
      </p:sp>
    </p:spTree>
    <p:extLst>
      <p:ext uri="{BB962C8B-B14F-4D97-AF65-F5344CB8AC3E}">
        <p14:creationId xmlns:p14="http://schemas.microsoft.com/office/powerpoint/2010/main" val="275768388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721561"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943984" y="771947"/>
            <a:ext cx="275973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The Value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8</a:t>
            </a:fld>
            <a:endParaRPr lang="en-US"/>
          </a:p>
        </p:txBody>
      </p:sp>
      <p:pic>
        <p:nvPicPr>
          <p:cNvPr id="9" name="Picture 8"/>
          <p:cNvPicPr>
            <a:picLocks noChangeAspect="1"/>
          </p:cNvPicPr>
          <p:nvPr/>
        </p:nvPicPr>
        <p:blipFill>
          <a:blip r:embed="rId3"/>
          <a:stretch>
            <a:fillRect/>
          </a:stretch>
        </p:blipFill>
        <p:spPr>
          <a:xfrm>
            <a:off x="992776" y="1537417"/>
            <a:ext cx="9602652" cy="4288617"/>
          </a:xfrm>
          <a:prstGeom prst="rect">
            <a:avLst/>
          </a:prstGeom>
        </p:spPr>
      </p:pic>
    </p:spTree>
    <p:extLst>
      <p:ext uri="{BB962C8B-B14F-4D97-AF65-F5344CB8AC3E}">
        <p14:creationId xmlns:p14="http://schemas.microsoft.com/office/powerpoint/2010/main" val="13839896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272" fill="hold" nodeType="afterEffect">
                                  <p:stCondLst>
                                    <p:cond delay="100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2/3*#ppt_w"/>
                                          </p:val>
                                        </p:tav>
                                        <p:tav tm="100000">
                                          <p:val>
                                            <p:strVal val="#ppt_w"/>
                                          </p:val>
                                        </p:tav>
                                      </p:tavLst>
                                    </p:anim>
                                    <p:anim calcmode="lin" valueType="num">
                                      <p:cBhvr>
                                        <p:cTn id="8" dur="1000" fill="hold"/>
                                        <p:tgtEl>
                                          <p:spTgt spid="9"/>
                                        </p:tgtEl>
                                        <p:attrNameLst>
                                          <p:attrName>ppt_h</p:attrName>
                                        </p:attrNameLst>
                                      </p:cBhvr>
                                      <p:tavLst>
                                        <p:tav tm="0">
                                          <p:val>
                                            <p:strVal val="2/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2943"/>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758478" y="1384701"/>
            <a:ext cx="10595322" cy="487919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800"/>
              <a:buFont typeface="Noto Sans Symbols"/>
              <a:buChar char="❑"/>
            </a:pPr>
            <a:r>
              <a:rPr lang="en-US" sz="2300" dirty="0">
                <a:solidFill>
                  <a:schemeClr val="dk1"/>
                </a:solidFill>
                <a:latin typeface="Times New Roman"/>
                <a:ea typeface="Times New Roman"/>
                <a:cs typeface="Times New Roman"/>
                <a:sym typeface="Times New Roman"/>
              </a:rPr>
              <a:t>The value chain begins with new product development, which creates specifications for the product. </a:t>
            </a:r>
          </a:p>
          <a:p>
            <a:pPr marL="457200" lvl="0" indent="-457200" algn="just">
              <a:buClr>
                <a:schemeClr val="dk1"/>
              </a:buClr>
              <a:buSzPts val="2800"/>
              <a:buFont typeface="Noto Sans Symbols"/>
              <a:buChar char="❑"/>
            </a:pPr>
            <a:r>
              <a:rPr lang="en-US" sz="2300" dirty="0">
                <a:solidFill>
                  <a:schemeClr val="dk1"/>
                </a:solidFill>
                <a:latin typeface="Times New Roman"/>
                <a:ea typeface="Times New Roman"/>
                <a:cs typeface="Times New Roman"/>
                <a:sym typeface="Times New Roman"/>
              </a:rPr>
              <a:t>Marketing and sales generate demand by publicizing the customer priorities that the products and services will satisfy. Marketing also brings customer input back to new product development. </a:t>
            </a:r>
          </a:p>
          <a:p>
            <a:pPr marL="457200" lvl="0" indent="-457200" algn="just">
              <a:buClr>
                <a:schemeClr val="dk1"/>
              </a:buClr>
              <a:buSzPts val="2800"/>
              <a:buFont typeface="Noto Sans Symbols"/>
              <a:buChar char="❑"/>
            </a:pPr>
            <a:r>
              <a:rPr lang="en-US" sz="2300" dirty="0">
                <a:solidFill>
                  <a:schemeClr val="dk1"/>
                </a:solidFill>
                <a:latin typeface="Times New Roman"/>
                <a:ea typeface="Times New Roman"/>
                <a:cs typeface="Times New Roman"/>
                <a:sym typeface="Times New Roman"/>
              </a:rPr>
              <a:t>Operations transforms inputs to outputs to create the product according to new product specifications. </a:t>
            </a:r>
          </a:p>
          <a:p>
            <a:pPr marL="457200" lvl="0" indent="-457200" algn="just">
              <a:buClr>
                <a:schemeClr val="dk1"/>
              </a:buClr>
              <a:buSzPts val="2800"/>
              <a:buFont typeface="Noto Sans Symbols"/>
              <a:buChar char="❑"/>
            </a:pPr>
            <a:r>
              <a:rPr lang="en-US" sz="2300" dirty="0">
                <a:solidFill>
                  <a:schemeClr val="dk1"/>
                </a:solidFill>
                <a:latin typeface="Times New Roman"/>
                <a:ea typeface="Times New Roman"/>
                <a:cs typeface="Times New Roman"/>
                <a:sym typeface="Times New Roman"/>
              </a:rPr>
              <a:t>Distribution either takes the product to the customer or brings the customer to the product. </a:t>
            </a:r>
          </a:p>
          <a:p>
            <a:pPr marL="457200" lvl="0" indent="-457200" algn="just">
              <a:buClr>
                <a:schemeClr val="dk1"/>
              </a:buClr>
              <a:buSzPts val="2800"/>
              <a:buFont typeface="Noto Sans Symbols"/>
              <a:buChar char="❑"/>
            </a:pPr>
            <a:r>
              <a:rPr lang="en-US" sz="2300" dirty="0">
                <a:solidFill>
                  <a:schemeClr val="dk1"/>
                </a:solidFill>
                <a:latin typeface="Times New Roman"/>
                <a:ea typeface="Times New Roman"/>
                <a:cs typeface="Times New Roman"/>
                <a:sym typeface="Times New Roman"/>
              </a:rPr>
              <a:t>Service responds to customer requests during or after the sale. </a:t>
            </a:r>
          </a:p>
          <a:p>
            <a:pPr marL="457200" lvl="0" indent="-457200" algn="just">
              <a:buClr>
                <a:schemeClr val="dk1"/>
              </a:buClr>
              <a:buSzPts val="2800"/>
              <a:buFont typeface="Noto Sans Symbols"/>
              <a:buChar char="❑"/>
            </a:pPr>
            <a:r>
              <a:rPr lang="en-US" sz="2300" dirty="0">
                <a:solidFill>
                  <a:schemeClr val="dk1"/>
                </a:solidFill>
                <a:latin typeface="Times New Roman"/>
                <a:ea typeface="Times New Roman"/>
                <a:cs typeface="Times New Roman"/>
                <a:sym typeface="Times New Roman"/>
              </a:rPr>
              <a:t>These are core processes or functions that must be performed for a successful sale. </a:t>
            </a:r>
          </a:p>
          <a:p>
            <a:pPr marL="457200" lvl="0" indent="-457200" algn="just">
              <a:buClr>
                <a:schemeClr val="dk1"/>
              </a:buClr>
              <a:buSzPts val="2800"/>
              <a:buFont typeface="Noto Sans Symbols"/>
              <a:buChar char="❑"/>
            </a:pPr>
            <a:r>
              <a:rPr lang="en-US" sz="2300" dirty="0">
                <a:solidFill>
                  <a:schemeClr val="dk1"/>
                </a:solidFill>
                <a:latin typeface="Times New Roman"/>
                <a:ea typeface="Times New Roman"/>
                <a:cs typeface="Times New Roman"/>
                <a:sym typeface="Times New Roman"/>
              </a:rPr>
              <a:t>Finance, accounting, information technology, and human resources support and facilitate the functioning of the value chain.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6178" y="651388"/>
            <a:ext cx="65341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9</a:t>
            </a:fld>
            <a:endParaRPr lang="en-US"/>
          </a:p>
        </p:txBody>
      </p:sp>
    </p:spTree>
    <p:extLst>
      <p:ext uri="{BB962C8B-B14F-4D97-AF65-F5344CB8AC3E}">
        <p14:creationId xmlns:p14="http://schemas.microsoft.com/office/powerpoint/2010/main" val="182803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600" kern="0" dirty="0">
                <a:solidFill>
                  <a:srgbClr val="231F20"/>
                </a:solidFill>
                <a:latin typeface="Times New Roman" panose="02020603050405020304" pitchFamily="18" charset="0"/>
                <a:cs typeface="Times New Roman" panose="02020603050405020304" pitchFamily="18" charset="0"/>
                <a:sym typeface="Arial"/>
              </a:rPr>
              <a:t>In each case, the competitive strategy is defined based on how the customer prioritizes product cost, delivery time, variety, and quality. </a:t>
            </a:r>
          </a:p>
          <a:p>
            <a:pPr marL="342900" lvl="0" indent="-342900" algn="jus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cs typeface="Times New Roman" panose="02020603050405020304" pitchFamily="18" charset="0"/>
                <a:sym typeface="Arial"/>
              </a:rPr>
              <a:t>A McMaster-Carr </a:t>
            </a:r>
            <a:r>
              <a:rPr lang="en-US" sz="2600" kern="0" dirty="0">
                <a:solidFill>
                  <a:srgbClr val="231F20"/>
                </a:solidFill>
                <a:latin typeface="Times New Roman" panose="02020603050405020304" pitchFamily="18" charset="0"/>
                <a:cs typeface="Times New Roman" panose="02020603050405020304" pitchFamily="18" charset="0"/>
                <a:sym typeface="Arial"/>
              </a:rPr>
              <a:t>customer places greater emphasis on product variety and response time than on cost. </a:t>
            </a:r>
          </a:p>
          <a:p>
            <a:pPr marL="342900" lvl="0" indent="-342900" algn="jus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cs typeface="Times New Roman" panose="02020603050405020304" pitchFamily="18" charset="0"/>
                <a:sym typeface="Arial"/>
              </a:rPr>
              <a:t>A Walmart </a:t>
            </a:r>
            <a:r>
              <a:rPr lang="en-US" sz="2600" kern="0" dirty="0">
                <a:solidFill>
                  <a:srgbClr val="231F20"/>
                </a:solidFill>
                <a:latin typeface="Times New Roman" panose="02020603050405020304" pitchFamily="18" charset="0"/>
                <a:cs typeface="Times New Roman" panose="02020603050405020304" pitchFamily="18" charset="0"/>
                <a:sym typeface="Arial"/>
              </a:rPr>
              <a:t>customer, in contrast, places greater emphasis on cost. </a:t>
            </a:r>
          </a:p>
          <a:p>
            <a:pPr marL="342900" lvl="0" indent="-342900" algn="just">
              <a:buClr>
                <a:srgbClr val="000000"/>
              </a:buClr>
              <a:buFont typeface="Wingdings" panose="05000000000000000000" pitchFamily="2" charset="2"/>
              <a:buChar char="q"/>
            </a:pPr>
            <a:r>
              <a:rPr lang="en-US" sz="2600" b="1" kern="0" dirty="0">
                <a:solidFill>
                  <a:srgbClr val="C00000"/>
                </a:solidFill>
                <a:latin typeface="Times New Roman" panose="02020603050405020304" pitchFamily="18" charset="0"/>
                <a:cs typeface="Times New Roman" panose="02020603050405020304" pitchFamily="18" charset="0"/>
                <a:sym typeface="Arial"/>
              </a:rPr>
              <a:t>A Blue Nile </a:t>
            </a:r>
            <a:r>
              <a:rPr lang="en-US" sz="2600" kern="0" dirty="0">
                <a:solidFill>
                  <a:srgbClr val="231F20"/>
                </a:solidFill>
                <a:latin typeface="Times New Roman" panose="02020603050405020304" pitchFamily="18" charset="0"/>
                <a:cs typeface="Times New Roman" panose="02020603050405020304" pitchFamily="18" charset="0"/>
                <a:sym typeface="Arial"/>
              </a:rPr>
              <a:t>customer, purchasing online, places great emphasis on product variety and cost. </a:t>
            </a:r>
          </a:p>
          <a:p>
            <a:pPr marL="342900" lvl="0" indent="-342900" algn="just">
              <a:buClr>
                <a:srgbClr val="000000"/>
              </a:buClr>
              <a:buFont typeface="Wingdings" panose="05000000000000000000" pitchFamily="2" charset="2"/>
              <a:buChar char="q"/>
            </a:pPr>
            <a:r>
              <a:rPr lang="en-US" sz="2600" kern="0" dirty="0">
                <a:solidFill>
                  <a:srgbClr val="231F20"/>
                </a:solidFill>
                <a:latin typeface="Times New Roman" panose="02020603050405020304" pitchFamily="18" charset="0"/>
                <a:cs typeface="Times New Roman" panose="02020603050405020304" pitchFamily="18" charset="0"/>
                <a:sym typeface="Arial"/>
              </a:rPr>
              <a:t>A customer purchasing jewelry at </a:t>
            </a:r>
            <a:r>
              <a:rPr lang="en-US" sz="2600" b="1" kern="0" dirty="0">
                <a:solidFill>
                  <a:srgbClr val="C00000"/>
                </a:solidFill>
                <a:latin typeface="Times New Roman" panose="02020603050405020304" pitchFamily="18" charset="0"/>
                <a:cs typeface="Times New Roman" panose="02020603050405020304" pitchFamily="18" charset="0"/>
                <a:sym typeface="Arial"/>
              </a:rPr>
              <a:t>Zales</a:t>
            </a:r>
            <a:r>
              <a:rPr lang="en-US" sz="2600" kern="0" dirty="0">
                <a:solidFill>
                  <a:srgbClr val="231F20"/>
                </a:solidFill>
                <a:latin typeface="Times New Roman" panose="02020603050405020304" pitchFamily="18" charset="0"/>
                <a:cs typeface="Times New Roman" panose="02020603050405020304" pitchFamily="18" charset="0"/>
                <a:sym typeface="Arial"/>
              </a:rPr>
              <a:t> is most concerned with fast response time and help in product selection.</a:t>
            </a:r>
            <a:endParaRPr lang="en-US" sz="26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04964" y="721629"/>
            <a:ext cx="65341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10</a:t>
            </a:fld>
            <a:endParaRPr lang="en-US"/>
          </a:p>
        </p:txBody>
      </p:sp>
    </p:spTree>
    <p:extLst>
      <p:ext uri="{BB962C8B-B14F-4D97-AF65-F5344CB8AC3E}">
        <p14:creationId xmlns:p14="http://schemas.microsoft.com/office/powerpoint/2010/main" val="9486584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9968303" cy="462232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r>
              <a:rPr lang="en-US" sz="2500" kern="0" dirty="0">
                <a:solidFill>
                  <a:srgbClr val="231F20"/>
                </a:solidFill>
                <a:latin typeface="Times New Roman" panose="02020603050405020304" pitchFamily="18" charset="0"/>
                <a:cs typeface="Times New Roman" panose="02020603050405020304" pitchFamily="18" charset="0"/>
                <a:sym typeface="Arial"/>
              </a:rPr>
              <a:t>For a firm to succeed, all functional strategies must support one another and the competitive strategy. </a:t>
            </a:r>
          </a:p>
          <a:p>
            <a:pPr lvl="0" algn="just">
              <a:buClr>
                <a:srgbClr val="000000"/>
              </a:buClr>
            </a:pPr>
            <a:r>
              <a:rPr lang="en-US" sz="2500" b="1" kern="0" dirty="0">
                <a:solidFill>
                  <a:srgbClr val="231F20"/>
                </a:solidFill>
                <a:latin typeface="Times New Roman" panose="02020603050405020304" pitchFamily="18" charset="0"/>
                <a:cs typeface="Times New Roman" panose="02020603050405020304" pitchFamily="18" charset="0"/>
                <a:sym typeface="Arial"/>
              </a:rPr>
              <a:t>For example</a:t>
            </a:r>
            <a:r>
              <a:rPr lang="en-US" sz="2500" kern="0" dirty="0">
                <a:solidFill>
                  <a:srgbClr val="231F20"/>
                </a:solidFill>
                <a:latin typeface="Times New Roman" panose="02020603050405020304" pitchFamily="18" charset="0"/>
                <a:cs typeface="Times New Roman" panose="02020603050405020304" pitchFamily="18" charset="0"/>
                <a:sym typeface="Arial"/>
              </a:rPr>
              <a:t>, </a:t>
            </a:r>
            <a:endParaRPr lang="en-US" sz="25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500" b="1" kern="0" dirty="0">
                <a:solidFill>
                  <a:srgbClr val="C00000"/>
                </a:solidFill>
                <a:latin typeface="Times New Roman" panose="02020603050405020304" pitchFamily="18" charset="0"/>
                <a:cs typeface="Times New Roman" panose="02020603050405020304" pitchFamily="18" charset="0"/>
                <a:sym typeface="Arial"/>
              </a:rPr>
              <a:t>Seven-Eleven Japan’s </a:t>
            </a:r>
            <a:r>
              <a:rPr lang="en-US" sz="2500" kern="0" dirty="0">
                <a:solidFill>
                  <a:srgbClr val="231F20"/>
                </a:solidFill>
                <a:latin typeface="Times New Roman" panose="02020603050405020304" pitchFamily="18" charset="0"/>
                <a:cs typeface="Times New Roman" panose="02020603050405020304" pitchFamily="18" charset="0"/>
                <a:sym typeface="Arial"/>
              </a:rPr>
              <a:t>success can be related to the excellent fit among its functional strategies. </a:t>
            </a:r>
          </a:p>
          <a:p>
            <a:pPr lvl="0" algn="just">
              <a:buClr>
                <a:srgbClr val="000000"/>
              </a:buClr>
            </a:pPr>
            <a:r>
              <a:rPr lang="en-US" sz="2500" b="1" kern="0" dirty="0">
                <a:solidFill>
                  <a:srgbClr val="C00000"/>
                </a:solidFill>
                <a:latin typeface="Times New Roman" panose="02020603050405020304" pitchFamily="18" charset="0"/>
                <a:cs typeface="Times New Roman" panose="02020603050405020304" pitchFamily="18" charset="0"/>
                <a:sym typeface="Arial"/>
              </a:rPr>
              <a:t>Marketing at Seven-Eleven </a:t>
            </a:r>
            <a:r>
              <a:rPr lang="en-US" sz="2500" kern="0" dirty="0">
                <a:solidFill>
                  <a:srgbClr val="231F20"/>
                </a:solidFill>
                <a:latin typeface="Times New Roman" panose="02020603050405020304" pitchFamily="18" charset="0"/>
                <a:cs typeface="Times New Roman" panose="02020603050405020304" pitchFamily="18" charset="0"/>
                <a:sym typeface="Arial"/>
              </a:rPr>
              <a:t>has emphasized convenience in the form of easy access to stores and availability of a wide range of products and services. </a:t>
            </a:r>
          </a:p>
          <a:p>
            <a:pPr lvl="0" algn="just">
              <a:buClr>
                <a:srgbClr val="000000"/>
              </a:buClr>
            </a:pPr>
            <a:r>
              <a:rPr lang="en-US" sz="2500" b="1" kern="0" dirty="0">
                <a:solidFill>
                  <a:srgbClr val="C00000"/>
                </a:solidFill>
                <a:latin typeface="Times New Roman" panose="02020603050405020304" pitchFamily="18" charset="0"/>
                <a:cs typeface="Times New Roman" panose="02020603050405020304" pitchFamily="18" charset="0"/>
                <a:sym typeface="Arial"/>
              </a:rPr>
              <a:t>New product development </a:t>
            </a:r>
            <a:r>
              <a:rPr lang="en-US" sz="2500" kern="0" dirty="0">
                <a:solidFill>
                  <a:srgbClr val="231F20"/>
                </a:solidFill>
                <a:latin typeface="Times New Roman" panose="02020603050405020304" pitchFamily="18" charset="0"/>
                <a:cs typeface="Times New Roman" panose="02020603050405020304" pitchFamily="18" charset="0"/>
                <a:sym typeface="Arial"/>
              </a:rPr>
              <a:t>at Seven-Eleven is constantly adding products and services, such as bill payment services that draw customers in and exploit the excellent information infrastructure and the fact that customers frequently visit Seven-Eleven. </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3341" y="696368"/>
            <a:ext cx="65341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11</a:t>
            </a:fld>
            <a:endParaRPr lang="en-US"/>
          </a:p>
        </p:txBody>
      </p:sp>
    </p:spTree>
    <p:extLst>
      <p:ext uri="{BB962C8B-B14F-4D97-AF65-F5344CB8AC3E}">
        <p14:creationId xmlns:p14="http://schemas.microsoft.com/office/powerpoint/2010/main" val="39274882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5"/>
            <a:ext cx="10345676" cy="49939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rgbClr val="000000"/>
              </a:buClr>
            </a:pPr>
            <a:endParaRPr lang="en-US" sz="2800" b="1"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Operations and distribution</a:t>
            </a:r>
            <a:r>
              <a:rPr lang="en-US" sz="2800" b="1" kern="0" dirty="0">
                <a:solidFill>
                  <a:srgbClr val="231F20"/>
                </a:solidFill>
                <a:latin typeface="Times New Roman" panose="02020603050405020304" pitchFamily="18" charset="0"/>
                <a:cs typeface="Times New Roman" panose="02020603050405020304" pitchFamily="18" charset="0"/>
                <a:sym typeface="Arial"/>
              </a:rPr>
              <a:t> </a:t>
            </a:r>
            <a:r>
              <a:rPr lang="en-US" sz="2800" kern="0" dirty="0">
                <a:solidFill>
                  <a:srgbClr val="231F20"/>
                </a:solidFill>
                <a:latin typeface="Times New Roman" panose="02020603050405020304" pitchFamily="18" charset="0"/>
                <a:cs typeface="Times New Roman" panose="02020603050405020304" pitchFamily="18" charset="0"/>
                <a:sym typeface="Arial"/>
              </a:rPr>
              <a:t>at Seven-Eleven have focused on having a high density of stores, being very responsive, and providing an excellent information infrastructure.</a:t>
            </a:r>
          </a:p>
          <a:p>
            <a:pPr lvl="0" algn="just">
              <a:buClr>
                <a:srgbClr val="000000"/>
              </a:buClr>
            </a:pPr>
            <a:r>
              <a:rPr lang="en-US" sz="2800" kern="0" dirty="0">
                <a:solidFill>
                  <a:srgbClr val="231F20"/>
                </a:solidFill>
                <a:latin typeface="Times New Roman" panose="02020603050405020304" pitchFamily="18" charset="0"/>
                <a:cs typeface="Times New Roman" panose="02020603050405020304" pitchFamily="18" charset="0"/>
                <a:sym typeface="Arial"/>
              </a:rPr>
              <a:t> </a:t>
            </a:r>
          </a:p>
          <a:p>
            <a:pPr lvl="0" algn="just">
              <a:buClr>
                <a:srgbClr val="000000"/>
              </a:buClr>
            </a:pPr>
            <a:endParaRPr lang="en-US" sz="2800" kern="0" dirty="0">
              <a:solidFill>
                <a:srgbClr val="231F2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b="1" kern="0" dirty="0">
                <a:solidFill>
                  <a:srgbClr val="C00000"/>
                </a:solidFill>
                <a:latin typeface="Times New Roman" panose="02020603050405020304" pitchFamily="18" charset="0"/>
                <a:cs typeface="Times New Roman" panose="02020603050405020304" pitchFamily="18" charset="0"/>
                <a:sym typeface="Arial"/>
              </a:rPr>
              <a:t>The result </a:t>
            </a:r>
            <a:r>
              <a:rPr lang="en-US" sz="2800" kern="0" dirty="0">
                <a:solidFill>
                  <a:srgbClr val="231F20"/>
                </a:solidFill>
                <a:latin typeface="Times New Roman" panose="02020603050405020304" pitchFamily="18" charset="0"/>
                <a:cs typeface="Times New Roman" panose="02020603050405020304" pitchFamily="18" charset="0"/>
                <a:sym typeface="Arial"/>
              </a:rPr>
              <a:t>is a virtuous cycle in which supply chain infrastructure is exploited to offer new products and services that increase demand, and the increased demand in turn makes it easier for operations to improve the density of stores, responsiveness in replenishment, and the information infrastructure.</a:t>
            </a:r>
            <a:endParaRPr lang="en-US" sz="2800" kern="0" dirty="0">
              <a:solidFill>
                <a:srgbClr val="231F2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524644"/>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70708"/>
            <a:ext cx="65341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Competitive and Supply Chain Strategies</a:t>
            </a:r>
          </a:p>
        </p:txBody>
      </p:sp>
      <p:sp>
        <p:nvSpPr>
          <p:cNvPr id="4" name="Slide Number Placeholder 3"/>
          <p:cNvSpPr>
            <a:spLocks noGrp="1"/>
          </p:cNvSpPr>
          <p:nvPr>
            <p:ph type="sldNum" sz="quarter" idx="12"/>
          </p:nvPr>
        </p:nvSpPr>
        <p:spPr/>
        <p:txBody>
          <a:bodyPr/>
          <a:lstStyle/>
          <a:p>
            <a:fld id="{F7542ADD-394E-41F3-B704-951748884AEE}" type="slidenum">
              <a:rPr lang="en-US" smtClean="0"/>
              <a:t>12</a:t>
            </a:fld>
            <a:endParaRPr lang="en-US"/>
          </a:p>
        </p:txBody>
      </p:sp>
    </p:spTree>
    <p:extLst>
      <p:ext uri="{BB962C8B-B14F-4D97-AF65-F5344CB8AC3E}">
        <p14:creationId xmlns:p14="http://schemas.microsoft.com/office/powerpoint/2010/main" val="387866508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Strategic fit </a:t>
            </a:r>
            <a:r>
              <a:rPr lang="en-US" sz="2800" kern="0" dirty="0">
                <a:solidFill>
                  <a:srgbClr val="231F20"/>
                </a:solidFill>
                <a:latin typeface="Times New Roman" panose="02020603050405020304" pitchFamily="18" charset="0"/>
                <a:cs typeface="Times New Roman" panose="02020603050405020304" pitchFamily="18" charset="0"/>
                <a:sym typeface="Arial"/>
              </a:rPr>
              <a:t>requires that both the competitive and supply chain strategies of a company have aligned goals. </a:t>
            </a:r>
          </a:p>
          <a:p>
            <a:pPr marL="469900" marR="5080" lvl="0" indent="-457200" algn="just">
              <a:spcBef>
                <a:spcPts val="675"/>
              </a:spcBef>
              <a:buClr>
                <a:srgbClr val="000000"/>
              </a:buClr>
              <a:buSzPts val="26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A company may fail because of a lack of strategic fit or because its processes and resources do not provide the capabilities to execute the desired strategy.</a:t>
            </a:r>
          </a:p>
          <a:p>
            <a:pPr marL="457200" lvl="0" indent="-457200" algn="just">
              <a:buClr>
                <a:srgbClr val="000000"/>
              </a:buClr>
              <a:buFont typeface="Wingdings" panose="05000000000000000000" pitchFamily="2" charset="2"/>
              <a:buChar char="q"/>
            </a:pPr>
            <a:r>
              <a:rPr lang="en-US" sz="2800" kern="0" dirty="0">
                <a:solidFill>
                  <a:srgbClr val="231F20"/>
                </a:solidFill>
                <a:latin typeface="Times New Roman" panose="02020603050405020304" pitchFamily="18" charset="0"/>
                <a:cs typeface="Times New Roman" panose="02020603050405020304" pitchFamily="18" charset="0"/>
                <a:sym typeface="Arial"/>
              </a:rPr>
              <a:t>It refers to consistency between the customer priorities that the competitive strategy hopes to satisfy and the supply chain capabilities that the supply chain strategy aims to build.</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2565" y="771947"/>
            <a:ext cx="3762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4420270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8" y="1543346"/>
            <a:ext cx="10765138"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sz="2500" b="1" dirty="0">
                <a:solidFill>
                  <a:srgbClr val="C00000"/>
                </a:solidFill>
                <a:latin typeface="Times New Roman" panose="02020603050405020304" pitchFamily="18" charset="0"/>
                <a:cs typeface="Times New Roman" panose="02020603050405020304" pitchFamily="18" charset="0"/>
              </a:rPr>
              <a:t>Strategic fit </a:t>
            </a:r>
          </a:p>
          <a:p>
            <a:pPr algn="just"/>
            <a:endParaRPr lang="en-US" sz="2500" b="1" dirty="0">
              <a:solidFill>
                <a:srgbClr val="C00000"/>
              </a:solidFill>
              <a:latin typeface="Times New Roman" panose="02020603050405020304" pitchFamily="18" charset="0"/>
              <a:cs typeface="Times New Roman" panose="02020603050405020304" pitchFamily="18" charset="0"/>
            </a:endParaRPr>
          </a:p>
          <a:p>
            <a:pPr algn="just"/>
            <a:r>
              <a:rPr lang="en-US" sz="2500" dirty="0">
                <a:solidFill>
                  <a:srgbClr val="231F20"/>
                </a:solidFill>
                <a:latin typeface="Times New Roman" panose="02020603050405020304" pitchFamily="18" charset="0"/>
                <a:cs typeface="Times New Roman" panose="02020603050405020304" pitchFamily="18" charset="0"/>
              </a:rPr>
              <a:t>requires that both the competitive and supply chain strategies of a company have aligned goals. </a:t>
            </a:r>
          </a:p>
          <a:p>
            <a:pPr marL="457200" indent="-457200" algn="just">
              <a:buAutoNum type="arabicPeriod"/>
            </a:pPr>
            <a:r>
              <a:rPr lang="en-US" sz="2500" dirty="0">
                <a:solidFill>
                  <a:srgbClr val="231F20"/>
                </a:solidFill>
                <a:latin typeface="Times New Roman" panose="02020603050405020304" pitchFamily="18" charset="0"/>
                <a:cs typeface="Times New Roman" panose="02020603050405020304" pitchFamily="18" charset="0"/>
              </a:rPr>
              <a:t>The competitive strategy and all functional strategies must fit together to form a coordinated overall strategy. Each functional strategy must support other functional strategies and help a firm reach its competitive strategy goal.</a:t>
            </a:r>
          </a:p>
          <a:p>
            <a:pPr algn="just"/>
            <a:r>
              <a:rPr lang="en-US" sz="2500" dirty="0">
                <a:solidFill>
                  <a:srgbClr val="231F20"/>
                </a:solidFill>
                <a:latin typeface="Times New Roman" panose="02020603050405020304" pitchFamily="18" charset="0"/>
                <a:cs typeface="Times New Roman" panose="02020603050405020304" pitchFamily="18" charset="0"/>
              </a:rPr>
              <a:t>2. The different functions in a company must appropriately structure their</a:t>
            </a:r>
          </a:p>
          <a:p>
            <a:pPr algn="just"/>
            <a:r>
              <a:rPr lang="en-US" sz="2500" dirty="0">
                <a:solidFill>
                  <a:srgbClr val="231F20"/>
                </a:solidFill>
                <a:latin typeface="Times New Roman" panose="02020603050405020304" pitchFamily="18" charset="0"/>
                <a:cs typeface="Times New Roman" panose="02020603050405020304" pitchFamily="18" charset="0"/>
              </a:rPr>
              <a:t>    processes and resources to be able to execute these strategies successfully.</a:t>
            </a:r>
          </a:p>
          <a:p>
            <a:pPr algn="just"/>
            <a:r>
              <a:rPr lang="en-US" sz="2500" dirty="0">
                <a:solidFill>
                  <a:srgbClr val="231F20"/>
                </a:solidFill>
                <a:latin typeface="Times New Roman" panose="02020603050405020304" pitchFamily="18" charset="0"/>
                <a:cs typeface="Times New Roman" panose="02020603050405020304" pitchFamily="18" charset="0"/>
              </a:rPr>
              <a:t>3. The design of the overall supply chain and the role of each stage must</a:t>
            </a:r>
          </a:p>
          <a:p>
            <a:pPr algn="just"/>
            <a:r>
              <a:rPr lang="en-US" sz="2500" dirty="0">
                <a:solidFill>
                  <a:srgbClr val="231F20"/>
                </a:solidFill>
                <a:latin typeface="Times New Roman" panose="02020603050405020304" pitchFamily="18" charset="0"/>
                <a:cs typeface="Times New Roman" panose="02020603050405020304" pitchFamily="18" charset="0"/>
              </a:rPr>
              <a:t>     be aligned to support the supply chain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42565" y="771947"/>
            <a:ext cx="376256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14</a:t>
            </a:fld>
            <a:endParaRPr lang="en-US"/>
          </a:p>
        </p:txBody>
      </p:sp>
    </p:spTree>
    <p:extLst>
      <p:ext uri="{BB962C8B-B14F-4D97-AF65-F5344CB8AC3E}">
        <p14:creationId xmlns:p14="http://schemas.microsoft.com/office/powerpoint/2010/main" val="22872986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12700" marR="5080" lvl="0">
              <a:buClr>
                <a:srgbClr val="000000"/>
              </a:buClr>
              <a:buSzPts val="2600"/>
            </a:pPr>
            <a:r>
              <a:rPr lang="en-US" sz="2800" b="1" kern="0" dirty="0">
                <a:solidFill>
                  <a:srgbClr val="C00000"/>
                </a:solidFill>
                <a:latin typeface="Times New Roman"/>
                <a:ea typeface="Times New Roman"/>
                <a:cs typeface="Times New Roman"/>
                <a:sym typeface="Times New Roman"/>
              </a:rPr>
              <a:t>There are three basic steps to achieving this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Understanding the customer and supply chain uncertainty</a:t>
            </a:r>
          </a:p>
          <a:p>
            <a:pPr marL="12700" marR="5080" lvl="0">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Understanding the supply chain capabilities</a:t>
            </a:r>
          </a:p>
          <a:p>
            <a:pPr marL="12700" marR="5080" lvl="0">
              <a:buClr>
                <a:srgbClr val="000000"/>
              </a:buClr>
              <a:buSzPts val="2600"/>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r>
              <a:rPr lang="en-US" sz="2800" kern="0" dirty="0">
                <a:solidFill>
                  <a:srgbClr val="000000"/>
                </a:solidFill>
                <a:latin typeface="Times New Roman"/>
                <a:ea typeface="Times New Roman"/>
                <a:cs typeface="Times New Roman"/>
                <a:sym typeface="Times New Roman"/>
              </a:rPr>
              <a:t>Achieving strategic fit</a:t>
            </a: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a:p>
            <a:pPr marL="469900" marR="5080" lvl="0" indent="-457200">
              <a:buClr>
                <a:srgbClr val="000000"/>
              </a:buClr>
              <a:buSzPts val="2600"/>
              <a:buFont typeface="Noto Sans Symbols"/>
              <a:buChar cha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596" y="771947"/>
            <a:ext cx="489050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15</a:t>
            </a:fld>
            <a:endParaRPr lang="en-US"/>
          </a:p>
        </p:txBody>
      </p:sp>
    </p:spTree>
    <p:extLst>
      <p:ext uri="{BB962C8B-B14F-4D97-AF65-F5344CB8AC3E}">
        <p14:creationId xmlns:p14="http://schemas.microsoft.com/office/powerpoint/2010/main" val="221789513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rgbClr val="C00000"/>
                </a:solidFill>
                <a:latin typeface="Times New Roman"/>
                <a:ea typeface="Times New Roman"/>
                <a:cs typeface="Times New Roman"/>
                <a:sym typeface="Times New Roman"/>
              </a:rPr>
              <a:t>Understanding the customer and supply chain uncertainty</a:t>
            </a:r>
          </a:p>
          <a:p>
            <a:pPr marL="12700" marR="5080" algn="just">
              <a:buClr>
                <a:schemeClr val="dk1"/>
              </a:buClr>
              <a:buSzPts val="2600"/>
            </a:pPr>
            <a:endParaRPr lang="en-US" sz="24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400" b="1" dirty="0">
                <a:solidFill>
                  <a:schemeClr val="dk1"/>
                </a:solidFill>
                <a:latin typeface="Times New Roman"/>
                <a:ea typeface="Times New Roman"/>
                <a:cs typeface="Times New Roman"/>
                <a:sym typeface="Times New Roman"/>
              </a:rPr>
              <a:t>First,</a:t>
            </a:r>
            <a:r>
              <a:rPr lang="en-US" sz="2400" dirty="0">
                <a:solidFill>
                  <a:schemeClr val="dk1"/>
                </a:solidFill>
                <a:latin typeface="Times New Roman"/>
                <a:ea typeface="Times New Roman"/>
                <a:cs typeface="Times New Roman"/>
                <a:sym typeface="Times New Roman"/>
              </a:rPr>
              <a:t> </a:t>
            </a: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A company must understand the customer needs for each targeted segment and the uncertainty these needs impose on the supply chain. </a:t>
            </a:r>
          </a:p>
          <a:p>
            <a:pPr marL="12700" marR="5080" algn="just">
              <a:buClr>
                <a:schemeClr val="dk1"/>
              </a:buClr>
              <a:buSzPts val="2600"/>
            </a:pPr>
            <a:endParaRPr lang="en-US" sz="2400" dirty="0">
              <a:solidFill>
                <a:schemeClr val="dk1"/>
              </a:solidFill>
              <a:latin typeface="Times New Roman"/>
              <a:ea typeface="Times New Roman"/>
              <a:cs typeface="Times New Roman"/>
              <a:sym typeface="Times New Roman"/>
            </a:endParaRPr>
          </a:p>
          <a:p>
            <a:pPr marL="12700" marR="5080" algn="just">
              <a:buClr>
                <a:schemeClr val="dk1"/>
              </a:buClr>
              <a:buSzPts val="2600"/>
            </a:pPr>
            <a:r>
              <a:rPr lang="en-US" sz="2400" dirty="0">
                <a:solidFill>
                  <a:schemeClr val="dk1"/>
                </a:solidFill>
                <a:latin typeface="Times New Roman"/>
                <a:ea typeface="Times New Roman"/>
                <a:cs typeface="Times New Roman"/>
                <a:sym typeface="Times New Roman"/>
              </a:rPr>
              <a:t>These needs help the company define the desired cost and service requirements. The supply chain uncertainty helps the company identify the extent of the unpredictability of demand and supply that the supply chain must be prepared for.</a:t>
            </a:r>
          </a:p>
          <a:p>
            <a:pPr marL="12700" marR="5080" algn="just">
              <a:buClr>
                <a:schemeClr val="dk1"/>
              </a:buClr>
              <a:buSzPts val="26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596" y="771947"/>
            <a:ext cx="489050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16</a:t>
            </a:fld>
            <a:endParaRPr lang="en-US"/>
          </a:p>
        </p:txBody>
      </p:sp>
    </p:spTree>
    <p:extLst>
      <p:ext uri="{BB962C8B-B14F-4D97-AF65-F5344CB8AC3E}">
        <p14:creationId xmlns:p14="http://schemas.microsoft.com/office/powerpoint/2010/main" val="28537582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600" b="1" dirty="0">
                <a:solidFill>
                  <a:srgbClr val="C00000"/>
                </a:solidFill>
                <a:latin typeface="Times New Roman"/>
                <a:ea typeface="Times New Roman"/>
                <a:cs typeface="Times New Roman"/>
                <a:sym typeface="Times New Roman"/>
              </a:rPr>
              <a:t>Understanding the supply chain capabilities</a:t>
            </a: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Each of the many types of supply chains is designed to perform different tasks well. A company must understand what its supply chain is designed to do well.</a:t>
            </a:r>
          </a:p>
          <a:p>
            <a:pPr marL="12700" marR="5080" algn="just">
              <a:buClr>
                <a:schemeClr val="dk1"/>
              </a:buClr>
              <a:buSzPts val="2600"/>
            </a:pPr>
            <a:endParaRPr lang="en-US" sz="2600" dirty="0">
              <a:solidFill>
                <a:schemeClr val="dk1"/>
              </a:solidFill>
              <a:latin typeface="Times New Roman"/>
              <a:ea typeface="Times New Roman"/>
              <a:cs typeface="Times New Roman"/>
              <a:sym typeface="Times New Roman"/>
            </a:endParaRPr>
          </a:p>
          <a:p>
            <a:pPr marL="469900" marR="5080" indent="-457200" algn="just">
              <a:buClr>
                <a:schemeClr val="dk1"/>
              </a:buClr>
              <a:buSzPts val="2600"/>
              <a:buFont typeface="Noto Sans Symbols"/>
              <a:buChar char="❑"/>
            </a:pPr>
            <a:r>
              <a:rPr lang="en-US" sz="2600" b="1" dirty="0">
                <a:solidFill>
                  <a:srgbClr val="C00000"/>
                </a:solidFill>
                <a:latin typeface="Times New Roman"/>
                <a:ea typeface="Times New Roman"/>
                <a:cs typeface="Times New Roman"/>
                <a:sym typeface="Times New Roman"/>
              </a:rPr>
              <a:t>Achieving strategic fit</a:t>
            </a: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If a mismatch exists between what the supply chain does particularly</a:t>
            </a:r>
          </a:p>
          <a:p>
            <a:pPr marL="12700" marR="5080" algn="just">
              <a:buClr>
                <a:schemeClr val="dk1"/>
              </a:buClr>
              <a:buSzPts val="2600"/>
            </a:pPr>
            <a:r>
              <a:rPr lang="en-US" sz="2600" dirty="0">
                <a:solidFill>
                  <a:schemeClr val="dk1"/>
                </a:solidFill>
                <a:latin typeface="Times New Roman"/>
                <a:ea typeface="Times New Roman"/>
                <a:cs typeface="Times New Roman"/>
                <a:sym typeface="Times New Roman"/>
              </a:rPr>
              <a:t>well and the desired customer needs, the company will either need to restructure the supply chain to support the competitive strategy or alter its competitive strategy.</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878597" y="771947"/>
            <a:ext cx="489050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How is Strategic Fit Achieved?</a:t>
            </a:r>
          </a:p>
        </p:txBody>
      </p:sp>
      <p:sp>
        <p:nvSpPr>
          <p:cNvPr id="4" name="Slide Number Placeholder 3"/>
          <p:cNvSpPr>
            <a:spLocks noGrp="1"/>
          </p:cNvSpPr>
          <p:nvPr>
            <p:ph type="sldNum" sz="quarter" idx="12"/>
          </p:nvPr>
        </p:nvSpPr>
        <p:spPr/>
        <p:txBody>
          <a:bodyPr/>
          <a:lstStyle/>
          <a:p>
            <a:fld id="{F7542ADD-394E-41F3-B704-951748884AEE}" type="slidenum">
              <a:rPr lang="en-US" smtClean="0"/>
              <a:t>17</a:t>
            </a:fld>
            <a:endParaRPr lang="en-US"/>
          </a:p>
        </p:txBody>
      </p:sp>
    </p:spTree>
    <p:extLst>
      <p:ext uri="{BB962C8B-B14F-4D97-AF65-F5344CB8AC3E}">
        <p14:creationId xmlns:p14="http://schemas.microsoft.com/office/powerpoint/2010/main" val="233670992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873867" y="1543346"/>
            <a:ext cx="9968303" cy="450165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Quantity of product needed in each lot</a:t>
            </a:r>
          </a:p>
          <a:p>
            <a:pPr marL="12700" marR="5080" algn="just">
              <a:buClr>
                <a:schemeClr val="dk1"/>
              </a:buClr>
              <a:buSzPts val="2600"/>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An emergency order for material needed to repair a production line is likely to be small. An order for material to construct a new production line is likely to be large.</a:t>
            </a:r>
          </a:p>
          <a:p>
            <a:pPr marL="469900" marR="5080" indent="-457200" algn="just">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Response time customers will tolerate</a:t>
            </a:r>
          </a:p>
          <a:p>
            <a:pPr marL="12700" marR="5080" algn="just">
              <a:buClr>
                <a:schemeClr val="dk1"/>
              </a:buClr>
              <a:buSzPts val="2600"/>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The tolerable response time for the emergency order is likely to be short, whereas the allowable response time for the construction order is apt to be long.</a:t>
            </a:r>
          </a:p>
          <a:p>
            <a:pPr marL="469900" marR="5080" indent="-457200" algn="just">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Variety of products needed</a:t>
            </a:r>
          </a:p>
          <a:p>
            <a:pPr marL="12700" marR="5080" algn="just">
              <a:buClr>
                <a:schemeClr val="dk1"/>
              </a:buClr>
              <a:buSzPts val="2600"/>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may place a high premium on the availability of all parts of an emergency repair order from a single supplier. This may not be the case for the construction order.</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94676" y="648290"/>
            <a:ext cx="9187964" cy="461665"/>
          </a:xfrm>
          <a:prstGeom prst="rect">
            <a:avLst/>
          </a:prstGeom>
        </p:spPr>
        <p:txBody>
          <a:bodyPr wrap="none">
            <a:spAutoFit/>
          </a:bodyPr>
          <a:lstStyle/>
          <a:p>
            <a:pPr lvl="0" algn="ctr"/>
            <a:r>
              <a:rPr lang="en-US" sz="2400" b="1" dirty="0">
                <a:solidFill>
                  <a:srgbClr val="00B0F0"/>
                </a:solidFill>
                <a:latin typeface="Times New Roman"/>
                <a:ea typeface="Times New Roman"/>
                <a:cs typeface="Times New Roman"/>
                <a:sym typeface="Times New Roman"/>
              </a:rPr>
              <a:t>Step 1: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288605469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9666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69900" marR="5080" indent="-457200" algn="just">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Service level required</a:t>
            </a:r>
          </a:p>
          <a:p>
            <a:pPr marL="12700" marR="5080" algn="just">
              <a:buClr>
                <a:schemeClr val="dk1"/>
              </a:buClr>
              <a:buSzPts val="2600"/>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A customer placing an emergency order expects a high level of product availability. This customer may go elsewhere if all parts of the order are not immediately available. This is not apt to happen in the case of the construction order, for which a long lead time is likely.</a:t>
            </a:r>
          </a:p>
          <a:p>
            <a:pPr marL="469900" marR="5080" indent="-457200" algn="just">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Price of the product</a:t>
            </a:r>
          </a:p>
          <a:p>
            <a:pPr marL="12700" marR="5080" algn="just">
              <a:buClr>
                <a:schemeClr val="dk1"/>
              </a:buClr>
              <a:buSzPts val="2600"/>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The customer placing the emergency order is apt to be much less sensitive to price than the customer placing the construction order.</a:t>
            </a:r>
          </a:p>
          <a:p>
            <a:pPr marL="469900" marR="5080" indent="-457200" algn="just">
              <a:buClr>
                <a:schemeClr val="dk1"/>
              </a:buClr>
              <a:buSzPts val="2600"/>
              <a:buFont typeface="Noto Sans Symbols"/>
              <a:buChar char="❑"/>
            </a:pPr>
            <a:r>
              <a:rPr lang="en-US" sz="2400" b="1" dirty="0">
                <a:solidFill>
                  <a:srgbClr val="C00000"/>
                </a:solidFill>
                <a:latin typeface="Times New Roman" panose="02020603050405020304" pitchFamily="18" charset="0"/>
                <a:ea typeface="Times New Roman"/>
                <a:cs typeface="Times New Roman" panose="02020603050405020304" pitchFamily="18" charset="0"/>
                <a:sym typeface="Times New Roman"/>
              </a:rPr>
              <a:t>Desired rate of innovation in the product</a:t>
            </a:r>
          </a:p>
          <a:p>
            <a:pPr marL="12700" marR="5080" algn="just">
              <a:buClr>
                <a:schemeClr val="dk1"/>
              </a:buClr>
              <a:buSzPts val="2600"/>
            </a:pPr>
            <a:r>
              <a:rPr lang="en-US" sz="2400" dirty="0">
                <a:solidFill>
                  <a:schemeClr val="dk1"/>
                </a:solidFill>
                <a:latin typeface="Times New Roman" panose="02020603050405020304" pitchFamily="18" charset="0"/>
                <a:ea typeface="Times New Roman"/>
                <a:cs typeface="Times New Roman" panose="02020603050405020304" pitchFamily="18" charset="0"/>
                <a:sym typeface="Times New Roman"/>
              </a:rPr>
              <a:t>Customers at a high-end department store expect a lot of innovation and new designs in the store’s apparel. Customers at Walmart may be less sensitive to new product innovation.</a:t>
            </a: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493350"/>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8851" y="655111"/>
            <a:ext cx="9187964" cy="461665"/>
          </a:xfrm>
          <a:prstGeom prst="rect">
            <a:avLst/>
          </a:prstGeom>
        </p:spPr>
        <p:txBody>
          <a:bodyPr wrap="none">
            <a:spAutoFit/>
          </a:bodyPr>
          <a:lstStyle/>
          <a:p>
            <a:pPr lvl="0" algn="ctr"/>
            <a:r>
              <a:rPr lang="en-US" sz="2400" b="1" dirty="0">
                <a:solidFill>
                  <a:srgbClr val="00B0F0"/>
                </a:solidFill>
                <a:latin typeface="Times New Roman"/>
                <a:ea typeface="Times New Roman"/>
                <a:cs typeface="Times New Roman"/>
                <a:sym typeface="Times New Roman"/>
              </a:rPr>
              <a:t>Step 1: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825539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543345"/>
            <a:ext cx="10842171" cy="4749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nSpc>
                <a:spcPct val="90000"/>
              </a:lnSpc>
              <a:spcBef>
                <a:spcPts val="1000"/>
              </a:spcBef>
              <a:buClrTx/>
              <a:buFont typeface="Wingdings" panose="05000000000000000000" pitchFamily="2" charset="2"/>
              <a:buChar char="q"/>
            </a:pPr>
            <a:r>
              <a:rPr lang="en-US" sz="2400" b="1" dirty="0">
                <a:solidFill>
                  <a:srgbClr val="C00000"/>
                </a:solidFill>
                <a:latin typeface="Times New Roman" panose="02020603050405020304" pitchFamily="18" charset="0"/>
                <a:cs typeface="Times New Roman" panose="02020603050405020304" pitchFamily="18" charset="0"/>
              </a:rPr>
              <a:t>Demand uncertainty </a:t>
            </a:r>
            <a:endParaRPr lang="en-US" sz="2400" dirty="0">
              <a:solidFill>
                <a:srgbClr val="C00000"/>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Uncertainty of customer demand for a product</a:t>
            </a:r>
          </a:p>
          <a:p>
            <a:pPr marL="457200" lvl="0" indent="-457200">
              <a:lnSpc>
                <a:spcPct val="90000"/>
              </a:lnSpc>
              <a:spcBef>
                <a:spcPts val="1000"/>
              </a:spcBef>
              <a:buClrTx/>
              <a:buFont typeface="Wingdings" panose="05000000000000000000" pitchFamily="2" charset="2"/>
              <a:buChar char="q"/>
            </a:pPr>
            <a:endParaRPr lang="en-US" sz="2400" dirty="0">
              <a:solidFill>
                <a:schemeClr val="tx1"/>
              </a:solidFill>
              <a:latin typeface="Times New Roman" panose="02020603050405020304" pitchFamily="18" charset="0"/>
              <a:cs typeface="Times New Roman" panose="02020603050405020304" pitchFamily="18" charset="0"/>
            </a:endParaRPr>
          </a:p>
          <a:p>
            <a:pPr lvl="0">
              <a:lnSpc>
                <a:spcPct val="90000"/>
              </a:lnSpc>
              <a:spcBef>
                <a:spcPts val="1000"/>
              </a:spcBef>
              <a:buClrTx/>
            </a:pPr>
            <a:endParaRPr lang="en-US" sz="2400" dirty="0">
              <a:solidFill>
                <a:schemeClr val="tx1"/>
              </a:solidFill>
              <a:latin typeface="Times New Roman" panose="02020603050405020304" pitchFamily="18" charset="0"/>
              <a:cs typeface="Times New Roman" panose="02020603050405020304" pitchFamily="18" charset="0"/>
            </a:endParaRPr>
          </a:p>
          <a:p>
            <a:pPr marL="457200" lvl="0" indent="-457200">
              <a:lnSpc>
                <a:spcPct val="90000"/>
              </a:lnSpc>
              <a:spcBef>
                <a:spcPts val="1000"/>
              </a:spcBef>
              <a:buClrTx/>
              <a:buFont typeface="Wingdings" panose="05000000000000000000" pitchFamily="2" charset="2"/>
              <a:buChar char="q"/>
            </a:pPr>
            <a:r>
              <a:rPr lang="en-US" sz="2400" b="1" dirty="0">
                <a:solidFill>
                  <a:srgbClr val="C00000"/>
                </a:solidFill>
                <a:latin typeface="Times New Roman" panose="02020603050405020304" pitchFamily="18" charset="0"/>
                <a:cs typeface="Times New Roman" panose="02020603050405020304" pitchFamily="18" charset="0"/>
              </a:rPr>
              <a:t>Implied demand uncertainty</a:t>
            </a:r>
            <a:r>
              <a:rPr lang="en-US" sz="2400" b="1"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 </a:t>
            </a:r>
          </a:p>
          <a:p>
            <a:pPr marL="457200" lvl="0" indent="-457200">
              <a:lnSpc>
                <a:spcPct val="90000"/>
              </a:lnSpc>
              <a:spcBef>
                <a:spcPts val="1000"/>
              </a:spcBef>
              <a:buClrTx/>
              <a:buFont typeface="Wingdings" panose="05000000000000000000" pitchFamily="2" charset="2"/>
              <a:buChar char="Ø"/>
            </a:pPr>
            <a:r>
              <a:rPr lang="en-US" sz="2400" dirty="0">
                <a:solidFill>
                  <a:schemeClr val="tx1"/>
                </a:solidFill>
                <a:latin typeface="Times New Roman" panose="02020603050405020304" pitchFamily="18" charset="0"/>
                <a:cs typeface="Times New Roman" panose="02020603050405020304" pitchFamily="18" charset="0"/>
              </a:rPr>
              <a:t>Resulting uncertainty for the supply chain given the portion of the demand the supply chain must handle and attributes the customer desires</a:t>
            </a:r>
          </a:p>
          <a:p>
            <a:pPr lvl="0" algn="just"/>
            <a:endParaRPr lang="en-US" sz="240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8850" y="614369"/>
            <a:ext cx="9187964" cy="461665"/>
          </a:xfrm>
          <a:prstGeom prst="rect">
            <a:avLst/>
          </a:prstGeom>
        </p:spPr>
        <p:txBody>
          <a:bodyPr wrap="none">
            <a:spAutoFit/>
          </a:bodyPr>
          <a:lstStyle/>
          <a:p>
            <a:pPr lvl="0" algn="ctr"/>
            <a:r>
              <a:rPr lang="en-US" sz="2400" b="1" dirty="0">
                <a:solidFill>
                  <a:srgbClr val="00B0F0"/>
                </a:solidFill>
                <a:latin typeface="Times New Roman"/>
                <a:ea typeface="Times New Roman"/>
                <a:cs typeface="Times New Roman"/>
                <a:sym typeface="Times New Roman"/>
              </a:rPr>
              <a:t>Step 1:  Understanding the Customer and Supply Chain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420505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66725" y="1518566"/>
            <a:ext cx="9906000" cy="45512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4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382883" y="627401"/>
            <a:ext cx="797199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Customer Needs and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21</a:t>
            </a:fld>
            <a:endParaRPr lang="en-US"/>
          </a:p>
        </p:txBody>
      </p:sp>
      <p:pic>
        <p:nvPicPr>
          <p:cNvPr id="9" name="Picture 8"/>
          <p:cNvPicPr>
            <a:picLocks noChangeAspect="1"/>
          </p:cNvPicPr>
          <p:nvPr/>
        </p:nvPicPr>
        <p:blipFill>
          <a:blip r:embed="rId3"/>
          <a:stretch>
            <a:fillRect/>
          </a:stretch>
        </p:blipFill>
        <p:spPr>
          <a:xfrm>
            <a:off x="991064" y="1917827"/>
            <a:ext cx="9363810" cy="4140926"/>
          </a:xfrm>
          <a:prstGeom prst="rect">
            <a:avLst/>
          </a:prstGeom>
        </p:spPr>
      </p:pic>
    </p:spTree>
    <p:extLst>
      <p:ext uri="{BB962C8B-B14F-4D97-AF65-F5344CB8AC3E}">
        <p14:creationId xmlns:p14="http://schemas.microsoft.com/office/powerpoint/2010/main" val="2682997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Products with uncertain demand are often less mature and have less direct competition. As a result, margins tend to be high.</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Forecasting is more accurate when demand has less uncertainty.</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Increased implied demand uncertainty leads to increased difficulty in matching supply with demand. For a given product, this dynamic can lead to either a stockout or an oversupply situation. </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Markdowns are high for products with greater implied demand uncertainty because oversupply often results.</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298443" y="718672"/>
            <a:ext cx="672427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Implied Uncertainty and Other Attributes</a:t>
            </a:r>
          </a:p>
        </p:txBody>
      </p:sp>
      <p:sp>
        <p:nvSpPr>
          <p:cNvPr id="4" name="Slide Number Placeholder 3"/>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1685916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6"/>
            <a:ext cx="10842171" cy="406400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61161" y="751787"/>
            <a:ext cx="6149439"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Levels of Implied Demand Uncertainty</a:t>
            </a:r>
          </a:p>
        </p:txBody>
      </p:sp>
      <p:sp>
        <p:nvSpPr>
          <p:cNvPr id="4" name="Slide Number Placeholder 3"/>
          <p:cNvSpPr>
            <a:spLocks noGrp="1"/>
          </p:cNvSpPr>
          <p:nvPr>
            <p:ph type="sldNum" sz="quarter" idx="12"/>
          </p:nvPr>
        </p:nvSpPr>
        <p:spPr/>
        <p:txBody>
          <a:bodyPr/>
          <a:lstStyle/>
          <a:p>
            <a:fld id="{F7542ADD-394E-41F3-B704-951748884AEE}" type="slidenum">
              <a:rPr lang="en-US" smtClean="0"/>
              <a:t>23</a:t>
            </a:fld>
            <a:endParaRPr lang="en-US"/>
          </a:p>
        </p:txBody>
      </p:sp>
      <p:pic>
        <p:nvPicPr>
          <p:cNvPr id="9" name="Picture 5" descr="FG_02_00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5394" y="1828129"/>
            <a:ext cx="10648406" cy="3841151"/>
          </a:xfrm>
          <a:prstGeom prst="rect">
            <a:avLst/>
          </a:prstGeom>
          <a:solidFill>
            <a:schemeClr val="accent5">
              <a:lumMod val="40000"/>
              <a:lumOff val="60000"/>
            </a:schemeClr>
          </a:solidFill>
          <a:ln>
            <a:noFill/>
          </a:ln>
        </p:spPr>
      </p:pic>
    </p:spTree>
    <p:extLst>
      <p:ext uri="{BB962C8B-B14F-4D97-AF65-F5344CB8AC3E}">
        <p14:creationId xmlns:p14="http://schemas.microsoft.com/office/powerpoint/2010/main" val="1391309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468983"/>
            <a:ext cx="10842171" cy="465037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a:buClr>
                <a:srgbClr val="000000"/>
              </a:buClr>
              <a:buSzPts val="2400"/>
              <a:buFont typeface="Noto Sans Symbols"/>
              <a:buChar char="❑"/>
            </a:pPr>
            <a:r>
              <a:rPr lang="en-US" sz="3000" b="1" kern="0" dirty="0">
                <a:solidFill>
                  <a:srgbClr val="C00000"/>
                </a:solidFill>
                <a:latin typeface="Times New Roman"/>
                <a:ea typeface="Times New Roman"/>
                <a:cs typeface="Times New Roman"/>
                <a:sym typeface="Times New Roman"/>
              </a:rPr>
              <a:t>How does the firm best meet demand?</a:t>
            </a:r>
          </a:p>
          <a:p>
            <a:pPr lvl="0" algn="just">
              <a:buClr>
                <a:srgbClr val="000000"/>
              </a:buClr>
              <a:buSzPts val="2400"/>
            </a:pPr>
            <a:endParaRPr lang="en-US" sz="3000" b="1" kern="0" dirty="0">
              <a:solidFill>
                <a:srgbClr val="000000"/>
              </a:solidFill>
              <a:latin typeface="Times New Roman"/>
              <a:ea typeface="Times New Roman"/>
              <a:cs typeface="Times New Roman"/>
              <a:sym typeface="Times New Roman"/>
            </a:endParaRPr>
          </a:p>
          <a:p>
            <a:pPr marL="342900" lvl="0" indent="-342900" algn="just">
              <a:buClr>
                <a:srgbClr val="000000"/>
              </a:buClr>
              <a:buSzPts val="2400"/>
              <a:buFont typeface="Noto Sans Symbols"/>
              <a:buChar char="❑"/>
            </a:pPr>
            <a:r>
              <a:rPr lang="en-US" sz="2800" b="1" kern="0" dirty="0">
                <a:solidFill>
                  <a:srgbClr val="C00000"/>
                </a:solidFill>
                <a:latin typeface="Times New Roman"/>
                <a:ea typeface="Times New Roman"/>
                <a:cs typeface="Times New Roman"/>
                <a:sym typeface="Times New Roman"/>
              </a:rPr>
              <a:t>Supply chain responsiveness is the ability to</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Respond to wide ranges of quantities demanded</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short lead times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a large variety of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Build highly innovative products</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Meet a high service level</a:t>
            </a:r>
          </a:p>
          <a:p>
            <a:pPr marL="457200" lvl="0" indent="-457200" algn="just">
              <a:buClr>
                <a:srgbClr val="000000"/>
              </a:buClr>
              <a:buSzPts val="2400"/>
              <a:buFont typeface="Wingdings" panose="05000000000000000000" pitchFamily="2" charset="2"/>
              <a:buChar char="Ø"/>
            </a:pPr>
            <a:r>
              <a:rPr lang="en-US" sz="2800" kern="0" dirty="0">
                <a:solidFill>
                  <a:srgbClr val="000000"/>
                </a:solidFill>
                <a:latin typeface="Times New Roman"/>
                <a:ea typeface="Times New Roman"/>
                <a:cs typeface="Times New Roman"/>
                <a:sym typeface="Times New Roman"/>
              </a:rPr>
              <a:t>Handle supply uncertainty</a:t>
            </a:r>
          </a:p>
          <a:p>
            <a:pPr lvl="0" algn="just">
              <a:buClr>
                <a:srgbClr val="000000"/>
              </a:buClr>
            </a:pPr>
            <a:endParaRPr lang="en-US" sz="2800" kern="0" dirty="0">
              <a:solidFill>
                <a:srgbClr val="000000"/>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485572" y="670708"/>
            <a:ext cx="776526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Step 2: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24</a:t>
            </a:fld>
            <a:endParaRPr lang="en-US"/>
          </a:p>
        </p:txBody>
      </p:sp>
    </p:spTree>
    <p:extLst>
      <p:ext uri="{BB962C8B-B14F-4D97-AF65-F5344CB8AC3E}">
        <p14:creationId xmlns:p14="http://schemas.microsoft.com/office/powerpoint/2010/main" val="279456374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Responsiveness comes at a cost</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Supply chain efficiency is the inverse to the cost of making and delivering the product to the customer</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marL="457200" lvl="0" indent="-457200">
              <a:buClr>
                <a:schemeClr val="dk1"/>
              </a:buClr>
              <a:buSzPts val="2400"/>
              <a:buFont typeface="Noto Sans Symbols"/>
              <a:buChar char="❑"/>
            </a:pPr>
            <a:r>
              <a:rPr lang="en-US" sz="2800" dirty="0">
                <a:solidFill>
                  <a:schemeClr val="tx1"/>
                </a:solidFill>
                <a:latin typeface="Times New Roman"/>
                <a:ea typeface="Times New Roman"/>
                <a:cs typeface="Times New Roman"/>
                <a:sym typeface="Times New Roman"/>
              </a:rPr>
              <a:t>The cost-responsiveness efficient frontier curve shows the lowest possible cost for a given level of responsiveness</a:t>
            </a:r>
          </a:p>
          <a:p>
            <a:pPr marL="457200" lvl="0" indent="-457200">
              <a:buClr>
                <a:schemeClr val="dk1"/>
              </a:buClr>
              <a:buSzPts val="2400"/>
              <a:buFont typeface="Noto Sans Symbols"/>
              <a:buChar char="❑"/>
            </a:pPr>
            <a:endParaRPr lang="en-US" sz="2800" dirty="0">
              <a:solidFill>
                <a:schemeClr val="tx1"/>
              </a:solidFill>
              <a:latin typeface="Times New Roman"/>
              <a:ea typeface="Times New Roman"/>
              <a:cs typeface="Times New Roman"/>
              <a:sym typeface="Times New Roman"/>
            </a:endParaRPr>
          </a:p>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6178" y="670708"/>
            <a:ext cx="776526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Step 2: Understanding Supply Chain Capabilities</a:t>
            </a:r>
          </a:p>
        </p:txBody>
      </p:sp>
      <p:sp>
        <p:nvSpPr>
          <p:cNvPr id="4" name="Slide Number Placeholder 3"/>
          <p:cNvSpPr>
            <a:spLocks noGrp="1"/>
          </p:cNvSpPr>
          <p:nvPr>
            <p:ph type="sldNum" sz="quarter" idx="12"/>
          </p:nvPr>
        </p:nvSpPr>
        <p:spPr/>
        <p:txBody>
          <a:bodyPr/>
          <a:lstStyle/>
          <a:p>
            <a:fld id="{F7542ADD-394E-41F3-B704-951748884AEE}" type="slidenum">
              <a:rPr lang="en-US" smtClean="0"/>
              <a:t>25</a:t>
            </a:fld>
            <a:endParaRPr lang="en-US"/>
          </a:p>
        </p:txBody>
      </p:sp>
    </p:spTree>
    <p:extLst>
      <p:ext uri="{BB962C8B-B14F-4D97-AF65-F5344CB8AC3E}">
        <p14:creationId xmlns:p14="http://schemas.microsoft.com/office/powerpoint/2010/main" val="46355681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841244"/>
            <a:ext cx="10167257" cy="42402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6178" y="679677"/>
            <a:ext cx="6141361"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Cost-Responsiveness Efficient Frontier</a:t>
            </a:r>
          </a:p>
        </p:txBody>
      </p:sp>
      <p:sp>
        <p:nvSpPr>
          <p:cNvPr id="4" name="Slide Number Placeholder 3"/>
          <p:cNvSpPr>
            <a:spLocks noGrp="1"/>
          </p:cNvSpPr>
          <p:nvPr>
            <p:ph type="sldNum" sz="quarter" idx="12"/>
          </p:nvPr>
        </p:nvSpPr>
        <p:spPr/>
        <p:txBody>
          <a:bodyPr/>
          <a:lstStyle/>
          <a:p>
            <a:fld id="{F7542ADD-394E-41F3-B704-951748884AEE}" type="slidenum">
              <a:rPr lang="en-US" smtClean="0"/>
              <a:t>26</a:t>
            </a:fld>
            <a:endParaRPr lang="en-US"/>
          </a:p>
        </p:txBody>
      </p:sp>
      <p:pic>
        <p:nvPicPr>
          <p:cNvPr id="9" name="Picture 8"/>
          <p:cNvPicPr>
            <a:picLocks noChangeAspect="1"/>
          </p:cNvPicPr>
          <p:nvPr/>
        </p:nvPicPr>
        <p:blipFill>
          <a:blip r:embed="rId3"/>
          <a:stretch>
            <a:fillRect/>
          </a:stretch>
        </p:blipFill>
        <p:spPr>
          <a:xfrm>
            <a:off x="836024" y="1927268"/>
            <a:ext cx="9771014" cy="4154218"/>
          </a:xfrm>
          <a:prstGeom prst="rect">
            <a:avLst/>
          </a:prstGeom>
        </p:spPr>
      </p:pic>
    </p:spTree>
    <p:extLst>
      <p:ext uri="{BB962C8B-B14F-4D97-AF65-F5344CB8AC3E}">
        <p14:creationId xmlns:p14="http://schemas.microsoft.com/office/powerpoint/2010/main" val="409351922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1" y="1712685"/>
            <a:ext cx="10245634"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462432" y="642722"/>
            <a:ext cx="412484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Responsiveness Spectrum</a:t>
            </a:r>
          </a:p>
        </p:txBody>
      </p:sp>
      <p:sp>
        <p:nvSpPr>
          <p:cNvPr id="4" name="Slide Number Placeholder 3"/>
          <p:cNvSpPr>
            <a:spLocks noGrp="1"/>
          </p:cNvSpPr>
          <p:nvPr>
            <p:ph type="sldNum" sz="quarter" idx="12"/>
          </p:nvPr>
        </p:nvSpPr>
        <p:spPr/>
        <p:txBody>
          <a:bodyPr/>
          <a:lstStyle/>
          <a:p>
            <a:fld id="{F7542ADD-394E-41F3-B704-951748884AEE}" type="slidenum">
              <a:rPr lang="en-US" smtClean="0"/>
              <a:t>27</a:t>
            </a:fld>
            <a:endParaRPr lang="en-US"/>
          </a:p>
        </p:txBody>
      </p:sp>
      <p:pic>
        <p:nvPicPr>
          <p:cNvPr id="9" name="Picture 8"/>
          <p:cNvPicPr>
            <a:picLocks noChangeAspect="1"/>
          </p:cNvPicPr>
          <p:nvPr/>
        </p:nvPicPr>
        <p:blipFill>
          <a:blip r:embed="rId3"/>
          <a:stretch>
            <a:fillRect/>
          </a:stretch>
        </p:blipFill>
        <p:spPr>
          <a:xfrm>
            <a:off x="927463" y="1927268"/>
            <a:ext cx="9679575" cy="3937956"/>
          </a:xfrm>
          <a:prstGeom prst="rect">
            <a:avLst/>
          </a:prstGeom>
        </p:spPr>
      </p:pic>
    </p:spTree>
    <p:extLst>
      <p:ext uri="{BB962C8B-B14F-4D97-AF65-F5344CB8AC3E}">
        <p14:creationId xmlns:p14="http://schemas.microsoft.com/office/powerpoint/2010/main" val="42222323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the degree of supply chain responsiveness is consistent with the implied uncertainty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Assign roles to different stages of the supply chain that ensure the appropriate level of responsiveness</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marL="457200" lvl="0" indent="-457200" algn="just" defTabSz="457200">
              <a:lnSpc>
                <a:spcPct val="90000"/>
              </a:lnSpc>
              <a:spcAft>
                <a:spcPts val="600"/>
              </a:spcAft>
              <a:buClrTx/>
              <a:buSzPct val="150000"/>
              <a:buFont typeface="Wingdings" panose="05000000000000000000" pitchFamily="2" charset="2"/>
              <a:buChar char="§"/>
            </a:pPr>
            <a:r>
              <a:rPr lang="en-US" sz="2800" dirty="0">
                <a:solidFill>
                  <a:prstClr val="black"/>
                </a:solidFill>
                <a:latin typeface="Times New Roman" panose="02020603050405020304" pitchFamily="18" charset="0"/>
                <a:cs typeface="Times New Roman" panose="02020603050405020304" pitchFamily="18" charset="0"/>
              </a:rPr>
              <a:t>Ensure that all functions maintain consistent strategies that support the competitive strategy</a:t>
            </a:r>
          </a:p>
          <a:p>
            <a:pPr lvl="0" algn="just" defTabSz="457200">
              <a:lnSpc>
                <a:spcPct val="90000"/>
              </a:lnSpc>
              <a:spcAft>
                <a:spcPts val="600"/>
              </a:spcAft>
              <a:buClrTx/>
              <a:buSzPct val="150000"/>
            </a:pPr>
            <a:endParaRPr lang="en-US" sz="2800" dirty="0">
              <a:solidFill>
                <a:prstClr val="black"/>
              </a:solidFill>
              <a:latin typeface="Times New Roman" panose="02020603050405020304" pitchFamily="18" charset="0"/>
              <a:cs typeface="Times New Roman" panose="02020603050405020304" pitchFamily="18" charset="0"/>
            </a:endParaRPr>
          </a:p>
          <a:p>
            <a:pPr lvl="0" algn="just">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350473" y="649447"/>
            <a:ext cx="485363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Step 3: Achieving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14708430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075817"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117460" y="617697"/>
            <a:ext cx="3345788"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Zone of Strategic Fit</a:t>
            </a:r>
          </a:p>
        </p:txBody>
      </p:sp>
      <p:sp>
        <p:nvSpPr>
          <p:cNvPr id="4" name="Slide Number Placeholder 3"/>
          <p:cNvSpPr>
            <a:spLocks noGrp="1"/>
          </p:cNvSpPr>
          <p:nvPr>
            <p:ph type="sldNum" sz="quarter" idx="12"/>
          </p:nvPr>
        </p:nvSpPr>
        <p:spPr/>
        <p:txBody>
          <a:bodyPr/>
          <a:lstStyle/>
          <a:p>
            <a:fld id="{F7542ADD-394E-41F3-B704-951748884AEE}" type="slidenum">
              <a:rPr lang="en-US" smtClean="0"/>
              <a:t>29</a:t>
            </a:fld>
            <a:endParaRPr lang="en-US"/>
          </a:p>
        </p:txBody>
      </p:sp>
      <p:pic>
        <p:nvPicPr>
          <p:cNvPr id="9" name="Picture 5" descr="FG_02_00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9897" y="1727637"/>
            <a:ext cx="9627326" cy="433933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2909702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038962" y="649447"/>
            <a:ext cx="3476657"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Roles and Allocations</a:t>
            </a:r>
          </a:p>
        </p:txBody>
      </p:sp>
      <p:sp>
        <p:nvSpPr>
          <p:cNvPr id="4" name="Slide Number Placeholder 3"/>
          <p:cNvSpPr>
            <a:spLocks noGrp="1"/>
          </p:cNvSpPr>
          <p:nvPr>
            <p:ph type="sldNum" sz="quarter" idx="12"/>
          </p:nvPr>
        </p:nvSpPr>
        <p:spPr/>
        <p:txBody>
          <a:bodyPr/>
          <a:lstStyle/>
          <a:p>
            <a:fld id="{F7542ADD-394E-41F3-B704-951748884AEE}" type="slidenum">
              <a:rPr lang="en-US" smtClean="0"/>
              <a:t>30</a:t>
            </a:fld>
            <a:endParaRPr lang="en-US"/>
          </a:p>
        </p:txBody>
      </p:sp>
      <p:pic>
        <p:nvPicPr>
          <p:cNvPr id="9" name="Picture 8"/>
          <p:cNvPicPr>
            <a:picLocks noChangeAspect="1"/>
          </p:cNvPicPr>
          <p:nvPr/>
        </p:nvPicPr>
        <p:blipFill>
          <a:blip r:embed="rId3"/>
          <a:stretch>
            <a:fillRect/>
          </a:stretch>
        </p:blipFill>
        <p:spPr>
          <a:xfrm>
            <a:off x="731519" y="1828800"/>
            <a:ext cx="10622281" cy="4238170"/>
          </a:xfrm>
          <a:prstGeom prst="rect">
            <a:avLst/>
          </a:prstGeom>
        </p:spPr>
      </p:pic>
    </p:spTree>
    <p:extLst>
      <p:ext uri="{BB962C8B-B14F-4D97-AF65-F5344CB8AC3E}">
        <p14:creationId xmlns:p14="http://schemas.microsoft.com/office/powerpoint/2010/main" val="190767268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800" dirty="0">
              <a:solidFill>
                <a:schemeClr val="tx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620016" y="649447"/>
            <a:ext cx="6314550"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Efficient and Responsive Supply Chains</a:t>
            </a:r>
          </a:p>
        </p:txBody>
      </p:sp>
      <p:sp>
        <p:nvSpPr>
          <p:cNvPr id="4" name="Slide Number Placeholder 3"/>
          <p:cNvSpPr>
            <a:spLocks noGrp="1"/>
          </p:cNvSpPr>
          <p:nvPr>
            <p:ph type="sldNum" sz="quarter" idx="12"/>
          </p:nvPr>
        </p:nvSpPr>
        <p:spPr/>
        <p:txBody>
          <a:bodyPr/>
          <a:lstStyle/>
          <a:p>
            <a:fld id="{F7542ADD-394E-41F3-B704-951748884AEE}" type="slidenum">
              <a:rPr lang="en-US" smtClean="0"/>
              <a:t>31</a:t>
            </a:fld>
            <a:endParaRPr lang="en-US"/>
          </a:p>
        </p:txBody>
      </p:sp>
      <p:pic>
        <p:nvPicPr>
          <p:cNvPr id="9" name="Picture 8"/>
          <p:cNvPicPr>
            <a:picLocks noChangeAspect="1"/>
          </p:cNvPicPr>
          <p:nvPr/>
        </p:nvPicPr>
        <p:blipFill>
          <a:blip r:embed="rId3"/>
          <a:stretch>
            <a:fillRect/>
          </a:stretch>
        </p:blipFill>
        <p:spPr>
          <a:xfrm>
            <a:off x="609601" y="1729483"/>
            <a:ext cx="10744200" cy="4337487"/>
          </a:xfrm>
          <a:prstGeom prst="rect">
            <a:avLst/>
          </a:prstGeom>
        </p:spPr>
      </p:pic>
    </p:spTree>
    <p:extLst>
      <p:ext uri="{BB962C8B-B14F-4D97-AF65-F5344CB8AC3E}">
        <p14:creationId xmlns:p14="http://schemas.microsoft.com/office/powerpoint/2010/main" val="340093695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defTabSz="457200">
              <a:lnSpc>
                <a:spcPct val="90000"/>
              </a:lnSpc>
              <a:spcAft>
                <a:spcPts val="600"/>
              </a:spcAft>
              <a:buSzPct val="150000"/>
              <a:buFont typeface="Arial"/>
              <a:buChar char="•"/>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Achieve strategic fit while serving many customer segments with a variety of products across multiple channels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defTabSz="457200">
              <a:lnSpc>
                <a:spcPct val="90000"/>
              </a:lnSpc>
              <a:spcAft>
                <a:spcPts val="600"/>
              </a:spcAft>
              <a:buSzPct val="150000"/>
              <a:buFont typeface="Arial"/>
              <a:buChar char="•"/>
            </a:pPr>
            <a:r>
              <a:rPr lang="en-US" sz="2800" dirty="0">
                <a:solidFill>
                  <a:prstClr val="black"/>
                </a:solidFill>
                <a:latin typeface="Times New Roman" panose="02020603050405020304" pitchFamily="18" charset="0"/>
                <a:cs typeface="Times New Roman" panose="02020603050405020304" pitchFamily="18" charset="0"/>
                <a:sym typeface="Arial"/>
              </a:rPr>
              <a:t>Requires sharing some links in the supply chain with some products, while having separate operations for other links</a:t>
            </a:r>
          </a:p>
          <a:p>
            <a:pPr lvl="0" defTabSz="457200">
              <a:lnSpc>
                <a:spcPct val="90000"/>
              </a:lnSpc>
              <a:spcAft>
                <a:spcPts val="600"/>
              </a:spcAft>
              <a:buSzPct val="150000"/>
            </a:pPr>
            <a:endParaRPr lang="en-US" sz="2800" dirty="0">
              <a:solidFill>
                <a:prstClr val="black"/>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599900" y="649447"/>
            <a:ext cx="4354782"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Tailoring the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32</a:t>
            </a:fld>
            <a:endParaRPr lang="en-US"/>
          </a:p>
        </p:txBody>
      </p:sp>
    </p:spTree>
    <p:extLst>
      <p:ext uri="{BB962C8B-B14F-4D97-AF65-F5344CB8AC3E}">
        <p14:creationId xmlns:p14="http://schemas.microsoft.com/office/powerpoint/2010/main" val="41101577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Beginning stages</a:t>
            </a:r>
          </a:p>
          <a:p>
            <a:pPr lvl="0">
              <a:buClr>
                <a:schemeClr val="dk1"/>
              </a:buClr>
              <a:buSzPts val="2400"/>
            </a:pPr>
            <a:endParaRPr lang="en-US" sz="2800" b="1"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Demand is very uncertain, and supply may be unpredictable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Margins are often high, and time is crucial to gaining sales</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Product availability is crucial to capturing the market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Cost is often a secondary consideration</a:t>
            </a:r>
          </a:p>
          <a:p>
            <a:pPr lvl="0">
              <a:buClr>
                <a:schemeClr val="dk1"/>
              </a:buClr>
              <a:buSzPts val="2400"/>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4914" y="649447"/>
            <a:ext cx="542475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33</a:t>
            </a:fld>
            <a:endParaRPr lang="en-US"/>
          </a:p>
        </p:txBody>
      </p:sp>
    </p:spTree>
    <p:extLst>
      <p:ext uri="{BB962C8B-B14F-4D97-AF65-F5344CB8AC3E}">
        <p14:creationId xmlns:p14="http://schemas.microsoft.com/office/powerpoint/2010/main" val="418744988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q"/>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Later stages</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Demand has become more certain, and supply is predictable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Margins are lower as a result of an increase in competitive pressure</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Price becomes a significant factor in customer choice</a:t>
            </a:r>
          </a:p>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064914" y="649447"/>
            <a:ext cx="542475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Changes Over Product Life Cycle </a:t>
            </a:r>
          </a:p>
        </p:txBody>
      </p:sp>
      <p:sp>
        <p:nvSpPr>
          <p:cNvPr id="4" name="Slide Number Placeholder 3"/>
          <p:cNvSpPr>
            <a:spLocks noGrp="1"/>
          </p:cNvSpPr>
          <p:nvPr>
            <p:ph type="sldNum" sz="quarter" idx="12"/>
          </p:nvPr>
        </p:nvSpPr>
        <p:spPr/>
        <p:txBody>
          <a:bodyPr/>
          <a:lstStyle/>
          <a:p>
            <a:fld id="{F7542ADD-394E-41F3-B704-951748884AEE}" type="slidenum">
              <a:rPr lang="en-US" smtClean="0"/>
              <a:t>34</a:t>
            </a:fld>
            <a:endParaRPr lang="en-US"/>
          </a:p>
        </p:txBody>
      </p:sp>
    </p:spTree>
    <p:extLst>
      <p:ext uri="{BB962C8B-B14F-4D97-AF65-F5344CB8AC3E}">
        <p14:creationId xmlns:p14="http://schemas.microsoft.com/office/powerpoint/2010/main" val="114740406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Scope of strategic fit </a:t>
            </a:r>
            <a:endParaRPr lang="en-US" sz="2800" kern="0" dirty="0">
              <a:solidFill>
                <a:srgbClr val="C00000"/>
              </a:solidFill>
              <a:latin typeface="Times New Roman" panose="02020603050405020304" pitchFamily="18" charset="0"/>
              <a:cs typeface="Times New Roman" panose="02020603050405020304" pitchFamily="18" charset="0"/>
              <a:sym typeface="Arial"/>
            </a:endParaRP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 </a:t>
            </a:r>
          </a:p>
          <a:p>
            <a:pPr lvl="0" algn="just">
              <a:buClr>
                <a:srgbClr val="000000"/>
              </a:buClr>
            </a:pPr>
            <a:r>
              <a:rPr lang="en-US" sz="2800" kern="0" dirty="0">
                <a:solidFill>
                  <a:srgbClr val="000000"/>
                </a:solidFill>
                <a:latin typeface="Times New Roman" panose="02020603050405020304" pitchFamily="18" charset="0"/>
                <a:cs typeface="Times New Roman" panose="02020603050405020304" pitchFamily="18" charset="0"/>
                <a:sym typeface="Arial"/>
              </a:rPr>
              <a:t>The functions within the firm and stages across the supply chain that devise an integrated strategy with an aligned objective</a:t>
            </a: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q"/>
            </a:pPr>
            <a:r>
              <a:rPr lang="en-US" sz="2800" b="1" kern="0" dirty="0">
                <a:solidFill>
                  <a:srgbClr val="C00000"/>
                </a:solidFill>
                <a:latin typeface="Times New Roman" panose="02020603050405020304" pitchFamily="18" charset="0"/>
                <a:cs typeface="Times New Roman" panose="02020603050405020304" pitchFamily="18" charset="0"/>
                <a:sym typeface="Arial"/>
              </a:rPr>
              <a:t>Intraoperation Scope</a:t>
            </a:r>
            <a:r>
              <a:rPr lang="en-US" sz="2800" kern="0" dirty="0">
                <a:solidFill>
                  <a:srgbClr val="000000"/>
                </a:solidFill>
                <a:latin typeface="Times New Roman" panose="02020603050405020304" pitchFamily="18" charset="0"/>
                <a:cs typeface="Times New Roman" panose="02020603050405020304" pitchFamily="18" charset="0"/>
                <a:sym typeface="Arial"/>
              </a:rPr>
              <a:t>: Minimize Local Cost View</a:t>
            </a:r>
          </a:p>
          <a:p>
            <a:pPr lvl="0" algn="just">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a:p>
            <a:pPr marL="457200" lvl="0" indent="-457200" algn="just">
              <a:buClr>
                <a:srgbClr val="000000"/>
              </a:buClr>
              <a:buFont typeface="Wingdings" panose="05000000000000000000" pitchFamily="2" charset="2"/>
              <a:buChar char="Ø"/>
            </a:pPr>
            <a:r>
              <a:rPr lang="en-US" sz="2800" kern="0" dirty="0">
                <a:solidFill>
                  <a:srgbClr val="000000"/>
                </a:solidFill>
                <a:latin typeface="Times New Roman" panose="02020603050405020304" pitchFamily="18" charset="0"/>
                <a:cs typeface="Times New Roman" panose="02020603050405020304" pitchFamily="18" charset="0"/>
                <a:sym typeface="Arial"/>
              </a:rPr>
              <a:t>Each stage of the supply chain devises strategy independently</a:t>
            </a:r>
          </a:p>
          <a:p>
            <a:pPr marL="457200" lvl="0" indent="-457200" algn="just">
              <a:buClr>
                <a:srgbClr val="000000"/>
              </a:buClr>
              <a:buFont typeface="Wingdings" panose="05000000000000000000" pitchFamily="2" charset="2"/>
              <a:buChar char="Ø"/>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9489" y="649447"/>
            <a:ext cx="431560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35</a:t>
            </a:fld>
            <a:endParaRPr lang="en-US"/>
          </a:p>
        </p:txBody>
      </p:sp>
    </p:spTree>
    <p:extLst>
      <p:ext uri="{BB962C8B-B14F-4D97-AF65-F5344CB8AC3E}">
        <p14:creationId xmlns:p14="http://schemas.microsoft.com/office/powerpoint/2010/main" val="364481794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Intrafunctional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Minimizing Total Functional Cost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Firms align all operations within a function</a:t>
            </a:r>
          </a:p>
          <a:p>
            <a:pPr marL="457200" lvl="0" indent="-457200">
              <a:buClr>
                <a:srgbClr val="000000"/>
              </a:buClr>
              <a:buSzPts val="2400"/>
              <a:buFont typeface="Noto Sans Symbols"/>
              <a:buChar char="❑"/>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rgbClr val="000000"/>
              </a:buClr>
              <a:buSzPts val="2400"/>
              <a:buFont typeface="Noto Sans Symbols"/>
              <a:buChar char="❑"/>
            </a:pPr>
            <a:r>
              <a:rPr lang="en-US" sz="2800" b="1" kern="0" dirty="0">
                <a:solidFill>
                  <a:srgbClr val="C00000"/>
                </a:solidFill>
                <a:latin typeface="Times New Roman" panose="02020603050405020304" pitchFamily="18" charset="0"/>
                <a:ea typeface="Times New Roman"/>
                <a:cs typeface="Times New Roman" panose="02020603050405020304" pitchFamily="18" charset="0"/>
                <a:sym typeface="Times New Roman"/>
              </a:rPr>
              <a:t>Interfunctional Scope</a:t>
            </a: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 Maximize Company Profit</a:t>
            </a:r>
          </a:p>
          <a:p>
            <a:pPr marL="457200" lvl="0" indent="-457200">
              <a:buClr>
                <a:srgbClr val="000000"/>
              </a:buClr>
              <a:buSzPts val="2400"/>
              <a:buFont typeface="Wingdings" panose="05000000000000000000" pitchFamily="2" charset="2"/>
              <a:buChar char="Ø"/>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Functional strategies are developed to align with one another and the competitive strategy</a:t>
            </a: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9489" y="649447"/>
            <a:ext cx="431560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36</a:t>
            </a:fld>
            <a:endParaRPr lang="en-US"/>
          </a:p>
        </p:txBody>
      </p:sp>
    </p:spTree>
    <p:extLst>
      <p:ext uri="{BB962C8B-B14F-4D97-AF65-F5344CB8AC3E}">
        <p14:creationId xmlns:p14="http://schemas.microsoft.com/office/powerpoint/2010/main" val="4173950605"/>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Intercompany scope </a:t>
            </a:r>
            <a:r>
              <a:rPr lang="en-US" altLang="en-US" sz="2800" dirty="0">
                <a:solidFill>
                  <a:prstClr val="black"/>
                </a:solidFill>
                <a:latin typeface="Times New Roman" panose="02020603050405020304" pitchFamily="18" charset="0"/>
                <a:cs typeface="Times New Roman" panose="02020603050405020304" pitchFamily="18" charset="0"/>
                <a:sym typeface="Arial"/>
              </a:rPr>
              <a:t>– maximize supply chain surplus</a:t>
            </a:r>
          </a:p>
          <a:p>
            <a:pPr marL="742950" lvl="1" indent="-285750" algn="just" defTabSz="457200" fontAlgn="base">
              <a:spcBef>
                <a:spcPct val="0"/>
              </a:spcBef>
              <a:spcAft>
                <a:spcPts val="600"/>
              </a:spcAft>
              <a:buFont typeface="Arial" panose="020B0604020202020204" pitchFamily="34" charset="0"/>
              <a:buChar char="–"/>
            </a:pPr>
            <a:r>
              <a:rPr lang="en-US" altLang="en-US" sz="2800" dirty="0">
                <a:solidFill>
                  <a:prstClr val="black"/>
                </a:solidFill>
                <a:latin typeface="Times New Roman" panose="02020603050405020304" pitchFamily="18" charset="0"/>
                <a:cs typeface="Times New Roman" panose="02020603050405020304" pitchFamily="18" charset="0"/>
                <a:sym typeface="Arial"/>
              </a:rPr>
              <a:t>Supplier and customer work together and share information to reduce total cost and grow supply chain surplus</a:t>
            </a:r>
          </a:p>
          <a:p>
            <a:pPr lvl="1" algn="just" defTabSz="457200" fontAlgn="base">
              <a:spcBef>
                <a:spcPct val="0"/>
              </a:spcBef>
              <a:spcAft>
                <a:spcPts val="600"/>
              </a:spcAft>
            </a:pPr>
            <a:endParaRPr lang="en-US" altLang="en-US" sz="2800" dirty="0">
              <a:solidFill>
                <a:prstClr val="black"/>
              </a:solidFill>
              <a:latin typeface="Times New Roman" panose="02020603050405020304" pitchFamily="18" charset="0"/>
              <a:cs typeface="Times New Roman" panose="02020603050405020304" pitchFamily="18" charset="0"/>
              <a:sym typeface="Arial"/>
            </a:endParaRPr>
          </a:p>
          <a:p>
            <a:pPr marL="342900" lvl="0" indent="-342900" algn="just" defTabSz="457200" fontAlgn="base">
              <a:spcBef>
                <a:spcPct val="0"/>
              </a:spcBef>
              <a:spcAft>
                <a:spcPts val="600"/>
              </a:spcAft>
              <a:buSzPct val="150000"/>
              <a:buFont typeface="Arial" panose="020B0604020202020204" pitchFamily="34" charset="0"/>
              <a:buChar char="•"/>
            </a:pPr>
            <a:r>
              <a:rPr lang="en-US" altLang="en-US" sz="2800" b="1" dirty="0">
                <a:solidFill>
                  <a:srgbClr val="C00000"/>
                </a:solidFill>
                <a:latin typeface="Times New Roman" panose="02020603050405020304" pitchFamily="18" charset="0"/>
                <a:cs typeface="Times New Roman" panose="02020603050405020304" pitchFamily="18" charset="0"/>
                <a:sym typeface="Arial"/>
              </a:rPr>
              <a:t>Agile intercompany scope</a:t>
            </a:r>
            <a:r>
              <a:rPr lang="en-US" altLang="en-US" sz="2800" b="1" i="1" dirty="0">
                <a:solidFill>
                  <a:srgbClr val="C00000"/>
                </a:solidFill>
                <a:latin typeface="Times New Roman" panose="02020603050405020304" pitchFamily="18" charset="0"/>
                <a:cs typeface="Times New Roman" panose="02020603050405020304" pitchFamily="18" charset="0"/>
                <a:sym typeface="Arial"/>
              </a:rPr>
              <a:t> </a:t>
            </a:r>
            <a:r>
              <a:rPr lang="en-US" altLang="en-US" sz="2800" dirty="0">
                <a:solidFill>
                  <a:prstClr val="black"/>
                </a:solidFill>
                <a:latin typeface="Times New Roman" panose="02020603050405020304" pitchFamily="18" charset="0"/>
                <a:cs typeface="Times New Roman" panose="02020603050405020304" pitchFamily="18" charset="0"/>
                <a:sym typeface="Arial"/>
              </a:rPr>
              <a:t>– a firm’s ability to achieve strategic fit when partnering with supply chain stages that change over time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3619489" y="649447"/>
            <a:ext cx="4315605"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Expanding Strategic Scope</a:t>
            </a:r>
          </a:p>
        </p:txBody>
      </p:sp>
      <p:sp>
        <p:nvSpPr>
          <p:cNvPr id="4" name="Slide Number Placeholder 3"/>
          <p:cNvSpPr>
            <a:spLocks noGrp="1"/>
          </p:cNvSpPr>
          <p:nvPr>
            <p:ph type="sldNum" sz="quarter" idx="12"/>
          </p:nvPr>
        </p:nvSpPr>
        <p:spPr/>
        <p:txBody>
          <a:bodyPr/>
          <a:lstStyle/>
          <a:p>
            <a:fld id="{F7542ADD-394E-41F3-B704-951748884AEE}" type="slidenum">
              <a:rPr lang="en-US" smtClean="0"/>
              <a:t>37</a:t>
            </a:fld>
            <a:endParaRPr lang="en-US"/>
          </a:p>
        </p:txBody>
      </p:sp>
    </p:spTree>
    <p:extLst>
      <p:ext uri="{BB962C8B-B14F-4D97-AF65-F5344CB8AC3E}">
        <p14:creationId xmlns:p14="http://schemas.microsoft.com/office/powerpoint/2010/main" val="4684116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2182499" y="689643"/>
            <a:ext cx="8652626"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Different Scopes of Strategic Fit Across a Supply Chain</a:t>
            </a:r>
          </a:p>
        </p:txBody>
      </p:sp>
      <p:sp>
        <p:nvSpPr>
          <p:cNvPr id="4" name="Slide Number Placeholder 3"/>
          <p:cNvSpPr>
            <a:spLocks noGrp="1"/>
          </p:cNvSpPr>
          <p:nvPr>
            <p:ph type="sldNum" sz="quarter" idx="12"/>
          </p:nvPr>
        </p:nvSpPr>
        <p:spPr/>
        <p:txBody>
          <a:bodyPr/>
          <a:lstStyle/>
          <a:p>
            <a:fld id="{F7542ADD-394E-41F3-B704-951748884AEE}" type="slidenum">
              <a:rPr lang="en-US" smtClean="0"/>
              <a:t>38</a:t>
            </a:fld>
            <a:endParaRPr lang="en-US"/>
          </a:p>
        </p:txBody>
      </p:sp>
      <p:pic>
        <p:nvPicPr>
          <p:cNvPr id="9" name="Picture 5" descr="FG_02_00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96834" y="1765987"/>
            <a:ext cx="10556965" cy="4300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8116208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Increasing product variety and shrinking life cycles</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Greater product variety and shorter life cycles increase uncertainty while reducing the window of opportunity within which the supply chain can achieve fit</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Globalization and increasing uncertainty</a:t>
            </a:r>
          </a:p>
          <a:p>
            <a:pPr marL="457200" lvl="0" indent="-457200" algn="just">
              <a:buClr>
                <a:srgbClr val="000000"/>
              </a:buClr>
              <a:buSzPts val="2400"/>
              <a:buFont typeface="Wingdings" panose="05000000000000000000" pitchFamily="2" charset="2"/>
              <a:buChar char="q"/>
            </a:pPr>
            <a:r>
              <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rPr>
              <a:t>Significant fluctuations in exchange rates, global demand, and the price of crude oil affecting supply chain performance</a:t>
            </a:r>
          </a:p>
          <a:p>
            <a:pPr lvl="0" algn="just">
              <a:buClr>
                <a:srgbClr val="000000"/>
              </a:buClr>
              <a:buSzPts val="2400"/>
            </a:pPr>
            <a:endParaRPr lang="en-US" sz="2800"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47390" y="649447"/>
            <a:ext cx="185980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39</a:t>
            </a:fld>
            <a:endParaRPr lang="en-US"/>
          </a:p>
        </p:txBody>
      </p:sp>
    </p:spTree>
    <p:extLst>
      <p:ext uri="{BB962C8B-B14F-4D97-AF65-F5344CB8AC3E}">
        <p14:creationId xmlns:p14="http://schemas.microsoft.com/office/powerpoint/2010/main" val="386362988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a:buClr>
                <a:schemeClr val="dk1"/>
              </a:buClr>
              <a:buSzPts val="2400"/>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lgn="just">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lgn="just">
              <a:buClr>
                <a:schemeClr val="dk1"/>
              </a:buClr>
              <a:buSzPts val="2400"/>
              <a:buFont typeface="Noto Sans Symbols"/>
              <a:buChar char="❑"/>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lgn="just">
              <a:buClr>
                <a:schemeClr val="dk1"/>
              </a:buClr>
              <a:buSzPts val="2400"/>
              <a:buFont typeface="Noto Sans Symbols"/>
              <a:buChar char="❑"/>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47390" y="649447"/>
            <a:ext cx="185980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40</a:t>
            </a:fld>
            <a:endParaRPr lang="en-US"/>
          </a:p>
        </p:txBody>
      </p:sp>
    </p:spTree>
    <p:extLst>
      <p:ext uri="{BB962C8B-B14F-4D97-AF65-F5344CB8AC3E}">
        <p14:creationId xmlns:p14="http://schemas.microsoft.com/office/powerpoint/2010/main" val="382638600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Increasing product variety and shrinking life cycles</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Greater product variety and shorter life cycles increase uncertainty while reducing the window of opportunity within which the supply chain can achieve fit </a:t>
            </a:r>
          </a:p>
          <a:p>
            <a:pPr lvl="0" algn="just">
              <a:buClr>
                <a:schemeClr val="dk1"/>
              </a:buClr>
              <a:buSzPts val="2400"/>
            </a:pPr>
            <a:endParaRPr lang="en-US" sz="2800" dirty="0">
              <a:solidFill>
                <a:schemeClr val="dk1"/>
              </a:solidFill>
              <a:latin typeface="Times New Roman"/>
              <a:ea typeface="Times New Roman"/>
              <a:cs typeface="Times New Roman"/>
              <a:sym typeface="Times New Roman"/>
            </a:endParaRPr>
          </a:p>
          <a:p>
            <a:pPr marL="457200" lvl="0" indent="-457200" algn="just">
              <a:buClr>
                <a:schemeClr val="dk1"/>
              </a:buClr>
              <a:buSzPts val="2400"/>
              <a:buFont typeface="Wingdings" panose="05000000000000000000" pitchFamily="2" charset="2"/>
              <a:buChar char="q"/>
            </a:pPr>
            <a:r>
              <a:rPr lang="en-US" sz="2800" b="1" dirty="0">
                <a:solidFill>
                  <a:srgbClr val="C00000"/>
                </a:solidFill>
                <a:latin typeface="Times New Roman"/>
                <a:ea typeface="Times New Roman"/>
                <a:cs typeface="Times New Roman"/>
                <a:sym typeface="Times New Roman"/>
              </a:rPr>
              <a:t>Globalization and increasing uncertainty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a:ea typeface="Times New Roman"/>
                <a:cs typeface="Times New Roman"/>
                <a:sym typeface="Times New Roman"/>
              </a:rPr>
              <a:t>Significant fluctuations in exchange rates, global demand, and the price of crude oil affecting supply chain performance</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a:ea typeface="Times New Roman"/>
              <a:cs typeface="Times New Roman"/>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47390" y="649447"/>
            <a:ext cx="185980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409047334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Fragmentation of supply chain ownership</a:t>
            </a:r>
          </a:p>
          <a:p>
            <a:pPr lvl="0">
              <a:buClr>
                <a:schemeClr val="dk1"/>
              </a:buClr>
              <a:buSzPts val="2400"/>
            </a:pPr>
            <a:endPar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buClr>
                <a:schemeClr val="dk1"/>
              </a:buClr>
              <a:buSzPts val="24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Firms are less vertically integrated</a:t>
            </a:r>
          </a:p>
          <a:p>
            <a:pPr marL="457200" lvl="0" indent="-457200">
              <a:buClr>
                <a:schemeClr val="dk1"/>
              </a:buClr>
              <a:buSzPts val="24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Take advantage of supplier and customer competencies they did not have</a:t>
            </a:r>
          </a:p>
          <a:p>
            <a:pPr marL="457200" lvl="0" indent="-457200">
              <a:buClr>
                <a:schemeClr val="dk1"/>
              </a:buClr>
              <a:buSzPts val="24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New ownership structure makes aligning and managing the supply chain more difficult</a:t>
            </a:r>
          </a:p>
          <a:p>
            <a:pPr marL="457200" lvl="0" indent="-457200">
              <a:buClr>
                <a:schemeClr val="dk1"/>
              </a:buClr>
              <a:buSzPts val="2400"/>
              <a:buFont typeface="Wingdings" panose="05000000000000000000" pitchFamily="2" charset="2"/>
              <a:buChar char="Ø"/>
            </a:pPr>
            <a:r>
              <a:rPr lang="en-US" sz="2700" dirty="0">
                <a:solidFill>
                  <a:schemeClr val="dk1"/>
                </a:solidFill>
                <a:latin typeface="Times New Roman" panose="02020603050405020304" pitchFamily="18" charset="0"/>
                <a:ea typeface="Times New Roman"/>
                <a:cs typeface="Times New Roman" panose="02020603050405020304" pitchFamily="18" charset="0"/>
                <a:sym typeface="Times New Roman"/>
              </a:rPr>
              <a:t>Aligning all members of a supply chain has become critical to achieving supply chain fit</a:t>
            </a:r>
          </a:p>
          <a:p>
            <a:pPr marL="457200" lvl="0" indent="-457200">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47390" y="649447"/>
            <a:ext cx="185980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42</a:t>
            </a:fld>
            <a:endParaRPr lang="en-US"/>
          </a:p>
        </p:txBody>
      </p:sp>
    </p:spTree>
    <p:extLst>
      <p:ext uri="{BB962C8B-B14F-4D97-AF65-F5344CB8AC3E}">
        <p14:creationId xmlns:p14="http://schemas.microsoft.com/office/powerpoint/2010/main" val="274748572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18018"/>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609600" y="1712685"/>
            <a:ext cx="10842171" cy="4354285"/>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Changing technology and business environment</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Changes in customer needs and technology may force a firm to rethink their supply chain strategy to maintain strategic fit</a:t>
            </a:r>
          </a:p>
          <a:p>
            <a:pPr lvl="0" algn="just">
              <a:buClr>
                <a:schemeClr val="dk1"/>
              </a:buClr>
              <a:buSzPts val="2400"/>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Clr>
                <a:schemeClr val="dk1"/>
              </a:buClr>
              <a:buSzPts val="2400"/>
              <a:buFont typeface="Noto Sans Symbols"/>
              <a:buChar char="❑"/>
            </a:pPr>
            <a:r>
              <a:rPr lang="en-US" sz="2800" b="1" dirty="0">
                <a:solidFill>
                  <a:srgbClr val="C00000"/>
                </a:solidFill>
                <a:latin typeface="Times New Roman" panose="02020603050405020304" pitchFamily="18" charset="0"/>
                <a:ea typeface="Times New Roman"/>
                <a:cs typeface="Times New Roman" panose="02020603050405020304" pitchFamily="18" charset="0"/>
                <a:sym typeface="Times New Roman"/>
              </a:rPr>
              <a:t>The environment and sustainability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Growing in relevance and must be accounted for when designing supply chain strategy</a:t>
            </a:r>
          </a:p>
          <a:p>
            <a:pPr marL="457200" lvl="0" indent="-457200" algn="just">
              <a:buClr>
                <a:schemeClr val="dk1"/>
              </a:buClr>
              <a:buSzPts val="2400"/>
              <a:buFont typeface="Wingdings" panose="05000000000000000000" pitchFamily="2" charset="2"/>
              <a:buChar char="Ø"/>
            </a:pPr>
            <a:r>
              <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rPr>
              <a:t>Opportunities may require coordination across different members of the supply chain</a:t>
            </a:r>
          </a:p>
          <a:p>
            <a:pPr marL="457200" lvl="0" indent="-457200" algn="just">
              <a:buClr>
                <a:schemeClr val="dk1"/>
              </a:buClr>
              <a:buSzPts val="2400"/>
              <a:buFont typeface="Wingdings" panose="05000000000000000000" pitchFamily="2" charset="2"/>
              <a:buChar char="Ø"/>
            </a:pPr>
            <a:endParaRPr lang="en-US" sz="2800" dirty="0">
              <a:solidFill>
                <a:schemeClr val="dk1"/>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3" name="Rectangle 2"/>
          <p:cNvSpPr/>
          <p:nvPr/>
        </p:nvSpPr>
        <p:spPr>
          <a:xfrm>
            <a:off x="4847390" y="649447"/>
            <a:ext cx="1859803" cy="523220"/>
          </a:xfrm>
          <a:prstGeom prst="rect">
            <a:avLst/>
          </a:prstGeom>
        </p:spPr>
        <p:txBody>
          <a:bodyPr wrap="none">
            <a:spAutoFit/>
          </a:bodyPr>
          <a:lstStyle/>
          <a:p>
            <a:pPr lvl="0" algn="ctr"/>
            <a:r>
              <a:rPr lang="en-US" sz="2800" b="1" dirty="0">
                <a:solidFill>
                  <a:srgbClr val="00B0F0"/>
                </a:solidFill>
                <a:latin typeface="Times New Roman"/>
                <a:ea typeface="Times New Roman"/>
                <a:cs typeface="Times New Roman"/>
                <a:sym typeface="Times New Roman"/>
              </a:rPr>
              <a:t>Challenges</a:t>
            </a:r>
          </a:p>
        </p:txBody>
      </p:sp>
      <p:sp>
        <p:nvSpPr>
          <p:cNvPr id="4" name="Slide Number Placeholder 3"/>
          <p:cNvSpPr>
            <a:spLocks noGrp="1"/>
          </p:cNvSpPr>
          <p:nvPr>
            <p:ph type="sldNum" sz="quarter" idx="12"/>
          </p:nvPr>
        </p:nvSpPr>
        <p:spPr/>
        <p:txBody>
          <a:bodyPr/>
          <a:lstStyle/>
          <a:p>
            <a:fld id="{F7542ADD-394E-41F3-B704-951748884AEE}" type="slidenum">
              <a:rPr lang="en-US" smtClean="0"/>
              <a:t>43</a:t>
            </a:fld>
            <a:endParaRPr lang="en-US"/>
          </a:p>
        </p:txBody>
      </p:sp>
    </p:spTree>
    <p:extLst>
      <p:ext uri="{BB962C8B-B14F-4D97-AF65-F5344CB8AC3E}">
        <p14:creationId xmlns:p14="http://schemas.microsoft.com/office/powerpoint/2010/main" val="165469455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9" y="500900"/>
            <a:ext cx="95658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84216" y="1802674"/>
            <a:ext cx="10280470" cy="432100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buClr>
                <a:srgbClr val="000000"/>
              </a:buClr>
              <a:buFont typeface="Wingdings" panose="05000000000000000000" pitchFamily="2" charset="2"/>
              <a:buChar char="Ø"/>
            </a:pPr>
            <a:r>
              <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rPr>
              <a:t>Chopra, S., &amp; Meindl, P. (2016). Global Edition. Pearson Education Limited</a:t>
            </a:r>
          </a:p>
          <a:p>
            <a:pPr>
              <a:buClr>
                <a:srgbClr val="000000"/>
              </a:buClr>
            </a:pPr>
            <a:r>
              <a:rPr lang="en-US" sz="2800" b="1" kern="0" dirty="0">
                <a:solidFill>
                  <a:srgbClr val="00B0F0"/>
                </a:solidFill>
                <a:latin typeface="Times New Roman" panose="02020603050405020304" pitchFamily="18" charset="0"/>
                <a:cs typeface="Times New Roman" panose="02020603050405020304" pitchFamily="18" charset="0"/>
                <a:sym typeface="Times New Roman"/>
              </a:rPr>
              <a:t>     Chapter 2</a:t>
            </a: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a:buClr>
                <a:srgbClr val="000000"/>
              </a:buClr>
            </a:pPr>
            <a:endParaRPr lang="en-US" sz="2800" b="1" kern="0" dirty="0">
              <a:solidFill>
                <a:srgbClr val="00B0F0"/>
              </a:solidFill>
              <a:latin typeface="Times New Roman" panose="02020603050405020304" pitchFamily="18" charset="0"/>
              <a:ea typeface="Times New Roman"/>
              <a:cs typeface="Times New Roman" panose="02020603050405020304" pitchFamily="18" charset="0"/>
              <a:sym typeface="Times New Roman"/>
            </a:endParaRPr>
          </a:p>
          <a:p>
            <a:pPr marL="457200" indent="-457200">
              <a:buClr>
                <a:srgbClr val="000000"/>
              </a:buClr>
              <a:buFont typeface="Wingdings" panose="05000000000000000000" pitchFamily="2" charset="2"/>
              <a:buChar char="Ø"/>
            </a:pPr>
            <a:r>
              <a:rPr lang="en-US" sz="2800" b="1" dirty="0">
                <a:solidFill>
                  <a:schemeClr val="dk1"/>
                </a:solidFill>
                <a:latin typeface="Times New Roman" panose="02020603050405020304" pitchFamily="18" charset="0"/>
                <a:ea typeface="Times New Roman"/>
                <a:cs typeface="Times New Roman" panose="02020603050405020304" pitchFamily="18" charset="0"/>
                <a:sym typeface="Times New Roman"/>
              </a:rPr>
              <a:t>Supply Chain Council</a:t>
            </a:r>
            <a:endParaRPr lang="en-US" sz="2800" b="1" dirty="0">
              <a:solidFill>
                <a:schemeClr val="dk1"/>
              </a:solidFill>
              <a:latin typeface="Times New Roman" panose="02020603050405020304" pitchFamily="18" charset="0"/>
              <a:cs typeface="Times New Roman" panose="02020603050405020304" pitchFamily="18" charset="0"/>
              <a:sym typeface="Times New Roman"/>
            </a:endParaRPr>
          </a:p>
          <a:p>
            <a:pPr lvl="0">
              <a:buClr>
                <a:srgbClr val="000000"/>
              </a:buClr>
            </a:pPr>
            <a:endParaRPr lang="en-US" sz="2800" b="1" kern="0" dirty="0">
              <a:solidFill>
                <a:srgbClr val="000000"/>
              </a:solidFill>
              <a:latin typeface="Times New Roman" panose="02020603050405020304" pitchFamily="18" charset="0"/>
              <a:ea typeface="Times New Roman"/>
              <a:cs typeface="Times New Roman" panose="02020603050405020304" pitchFamily="18" charset="0"/>
              <a:sym typeface="Times New Roman"/>
            </a:endParaRPr>
          </a:p>
          <a:p>
            <a:pPr lvl="0">
              <a:buClr>
                <a:srgbClr val="000000"/>
              </a:buClr>
            </a:pPr>
            <a:endParaRPr lang="en-US" sz="2800" kern="0" dirty="0">
              <a:solidFill>
                <a:srgbClr val="000000"/>
              </a:solidFill>
              <a:latin typeface="Times New Roman" panose="02020603050405020304" pitchFamily="18" charset="0"/>
              <a:cs typeface="Times New Roman" panose="02020603050405020304" pitchFamily="18" charset="0"/>
              <a:sym typeface="Arial"/>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1990960" y="978734"/>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28965244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82937" y="1119985"/>
            <a:ext cx="5493296" cy="523220"/>
          </a:xfrm>
          <a:prstGeom prst="rect">
            <a:avLst/>
          </a:prstGeom>
          <a:noFill/>
        </p:spPr>
        <p:txBody>
          <a:bodyPr wrap="square" rtlCol="0">
            <a:spAutoFit/>
          </a:bodyPr>
          <a:lstStyle/>
          <a:p>
            <a:pPr lvl="0" algn="ctr"/>
            <a:r>
              <a:rPr lang="en-US" sz="2800" b="1" dirty="0">
                <a:solidFill>
                  <a:srgbClr val="00B0F0"/>
                </a:solidFill>
                <a:latin typeface="Times New Roman"/>
                <a:ea typeface="Times New Roman"/>
                <a:cs typeface="Times New Roman"/>
                <a:sym typeface="Times New Roman"/>
              </a:rPr>
              <a:t>Summary of 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329613"/>
            <a:ext cx="8417320" cy="3293209"/>
          </a:xfrm>
          <a:prstGeom prst="rect">
            <a:avLst/>
          </a:prstGeom>
          <a:noFill/>
        </p:spPr>
        <p:txBody>
          <a:bodyPr wrap="square" rtlCol="0">
            <a:spAutoFit/>
          </a:bodyPr>
          <a:lstStyle/>
          <a:p>
            <a:pPr marL="514350" indent="-514350" algn="just">
              <a:buSzPct val="100000"/>
              <a:buFont typeface="+mj-lt"/>
              <a:buAutoNum type="arabicPeriod"/>
            </a:pPr>
            <a:r>
              <a:rPr lang="en-US" sz="2600" dirty="0">
                <a:latin typeface="Times New Roman" panose="02020603050405020304" pitchFamily="18" charset="0"/>
                <a:cs typeface="Times New Roman" panose="02020603050405020304" pitchFamily="18" charset="0"/>
              </a:rPr>
              <a:t>Explain why achieving strategic fit is critical to a company’s overall success</a:t>
            </a:r>
          </a:p>
          <a:p>
            <a:pPr marL="514350" indent="-514350" algn="just">
              <a:buSzPct val="100000"/>
              <a:buFont typeface="+mj-lt"/>
              <a:buAutoNum type="arabicPeriod"/>
            </a:pPr>
            <a:r>
              <a:rPr lang="en-US" sz="2600" dirty="0">
                <a:latin typeface="Times New Roman" panose="02020603050405020304" pitchFamily="18" charset="0"/>
                <a:cs typeface="Times New Roman" panose="02020603050405020304" pitchFamily="18" charset="0"/>
              </a:rPr>
              <a:t>Describe how a company achieves strategic fit between its supply chain strategy and its competitive strategy</a:t>
            </a:r>
          </a:p>
          <a:p>
            <a:pPr marL="514350" indent="-514350" algn="just">
              <a:buSzPct val="100000"/>
              <a:buFont typeface="+mj-lt"/>
              <a:buAutoNum type="arabicPeriod"/>
            </a:pPr>
            <a:r>
              <a:rPr lang="en-US" sz="2600" dirty="0">
                <a:latin typeface="Times New Roman" panose="02020603050405020304" pitchFamily="18" charset="0"/>
                <a:cs typeface="Times New Roman" panose="02020603050405020304" pitchFamily="18" charset="0"/>
              </a:rPr>
              <a:t>Discuss the importance of expanding the scope of strategic fit across the supply chain</a:t>
            </a:r>
          </a:p>
          <a:p>
            <a:pPr marL="514350" indent="-514350" algn="just">
              <a:buSzPct val="100000"/>
              <a:buFont typeface="+mj-lt"/>
              <a:buAutoNum type="arabicPeriod"/>
            </a:pPr>
            <a:r>
              <a:rPr lang="en-US" sz="2600" dirty="0">
                <a:latin typeface="Times New Roman" panose="02020603050405020304" pitchFamily="18" charset="0"/>
                <a:cs typeface="Times New Roman" panose="02020603050405020304" pitchFamily="18" charset="0"/>
              </a:rPr>
              <a:t>Describe the major challenges that must be overcome to manage a supply chain successfully</a:t>
            </a: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0f9785fd1d49e811b461e4a4d070eb6a">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7dcd5f44a92ed3da2b367a658c54edbe"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6912771-A868-4479-98BF-57FBA47AF3BD}"/>
</file>

<file path=customXml/itemProps2.xml><?xml version="1.0" encoding="utf-8"?>
<ds:datastoreItem xmlns:ds="http://schemas.openxmlformats.org/officeDocument/2006/customXml" ds:itemID="{B551B7D9-1586-46A9-A8E3-2BC1E3BEB07E}"/>
</file>

<file path=customXml/itemProps3.xml><?xml version="1.0" encoding="utf-8"?>
<ds:datastoreItem xmlns:ds="http://schemas.openxmlformats.org/officeDocument/2006/customXml" ds:itemID="{E25131A8-B23A-49E0-A5E6-881C9F60CC0E}"/>
</file>

<file path=docProps/app.xml><?xml version="1.0" encoding="utf-8"?>
<Properties xmlns="http://schemas.openxmlformats.org/officeDocument/2006/extended-properties" xmlns:vt="http://schemas.openxmlformats.org/officeDocument/2006/docPropsVTypes">
  <TotalTime>1944</TotalTime>
  <Words>2659</Words>
  <Application>Microsoft Office PowerPoint</Application>
  <PresentationFormat>Widescreen</PresentationFormat>
  <Paragraphs>346</Paragraphs>
  <Slides>46</Slides>
  <Notes>4</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46</vt:i4>
      </vt:variant>
    </vt:vector>
  </HeadingPairs>
  <TitlesOfParts>
    <vt:vector size="53" baseType="lpstr">
      <vt:lpstr>Arial</vt:lpstr>
      <vt:lpstr>Calibri</vt:lpstr>
      <vt:lpstr>Calibri Light</vt:lpstr>
      <vt:lpstr>Noto Sans Symbols</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Omar Tarek</cp:lastModifiedBy>
  <cp:revision>80</cp:revision>
  <dcterms:created xsi:type="dcterms:W3CDTF">2023-04-29T09:08:23Z</dcterms:created>
  <dcterms:modified xsi:type="dcterms:W3CDTF">2024-02-08T04:20:17Z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