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theme/themeOverride4.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5.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36"/>
  </p:notesMasterIdLst>
  <p:sldIdLst>
    <p:sldId id="480" r:id="rId6"/>
    <p:sldId id="498" r:id="rId7"/>
    <p:sldId id="502" r:id="rId8"/>
    <p:sldId id="499" r:id="rId9"/>
    <p:sldId id="503" r:id="rId10"/>
    <p:sldId id="500" r:id="rId11"/>
    <p:sldId id="504" r:id="rId12"/>
    <p:sldId id="306" r:id="rId13"/>
    <p:sldId id="505" r:id="rId14"/>
    <p:sldId id="501" r:id="rId15"/>
    <p:sldId id="510" r:id="rId16"/>
    <p:sldId id="506" r:id="rId17"/>
    <p:sldId id="520" r:id="rId18"/>
    <p:sldId id="519" r:id="rId19"/>
    <p:sldId id="513" r:id="rId20"/>
    <p:sldId id="522" r:id="rId21"/>
    <p:sldId id="512" r:id="rId22"/>
    <p:sldId id="524" r:id="rId23"/>
    <p:sldId id="521" r:id="rId24"/>
    <p:sldId id="529" r:id="rId25"/>
    <p:sldId id="525" r:id="rId26"/>
    <p:sldId id="526" r:id="rId27"/>
    <p:sldId id="528" r:id="rId28"/>
    <p:sldId id="514" r:id="rId29"/>
    <p:sldId id="515" r:id="rId30"/>
    <p:sldId id="516" r:id="rId31"/>
    <p:sldId id="530" r:id="rId32"/>
    <p:sldId id="517" r:id="rId33"/>
    <p:sldId id="518"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502"/>
            <p14:sldId id="499"/>
            <p14:sldId id="503"/>
            <p14:sldId id="500"/>
            <p14:sldId id="504"/>
            <p14:sldId id="306"/>
            <p14:sldId id="505"/>
            <p14:sldId id="501"/>
            <p14:sldId id="510"/>
            <p14:sldId id="506"/>
            <p14:sldId id="520"/>
            <p14:sldId id="519"/>
            <p14:sldId id="513"/>
            <p14:sldId id="522"/>
            <p14:sldId id="512"/>
            <p14:sldId id="524"/>
            <p14:sldId id="521"/>
            <p14:sldId id="529"/>
            <p14:sldId id="525"/>
            <p14:sldId id="526"/>
            <p14:sldId id="528"/>
            <p14:sldId id="514"/>
            <p14:sldId id="515"/>
            <p14:sldId id="516"/>
            <p14:sldId id="530"/>
            <p14:sldId id="517"/>
            <p14:sldId id="51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6C92"/>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284" y="80"/>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slide" Target="slides/slide29.xml"/><Relationship Id="rId42"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9A486C-96B6-4976-A6EE-72A976A3639B}" type="doc">
      <dgm:prSet loTypeId="urn:microsoft.com/office/officeart/2005/8/layout/vList3" loCatId="list" qsTypeId="urn:microsoft.com/office/officeart/2005/8/quickstyle/simple1" qsCatId="simple" csTypeId="urn:microsoft.com/office/officeart/2005/8/colors/accent1_2" csCatId="accent1" phldr="1"/>
      <dgm:spPr>
        <a:scene3d>
          <a:camera prst="orthographicFront">
            <a:rot lat="0" lon="0" rev="10799999"/>
          </a:camera>
          <a:lightRig rig="threePt" dir="t"/>
        </a:scene3d>
      </dgm:spPr>
    </dgm:pt>
    <dgm:pt modelId="{10EA2E2B-3353-4654-AD5A-AB72D0B39216}">
      <dgm:prSet phldrT="[Text]"/>
      <dgm:spPr/>
      <dgm:t>
        <a:bodyPr>
          <a:flatTx/>
        </a:bodyPr>
        <a:lstStyle/>
        <a:p>
          <a:pPr>
            <a:buFont typeface="+mj-lt"/>
            <a:buAutoNum type="arabicPeriod"/>
          </a:pPr>
          <a:r>
            <a:rPr lang="ar-SA" b="1" dirty="0">
              <a:effectLst/>
              <a:latin typeface="Aptos" panose="020B0004020202020204" pitchFamily="34" charset="0"/>
              <a:ea typeface="Aptos" panose="020B0004020202020204" pitchFamily="34" charset="0"/>
              <a:cs typeface="Times New Roman" panose="02020603050405020304" pitchFamily="18" charset="0"/>
            </a:rPr>
            <a:t>أنواع البحوث الإعلامية</a:t>
          </a:r>
          <a:endParaRPr lang="en-US" dirty="0"/>
        </a:p>
      </dgm:t>
    </dgm:pt>
    <dgm:pt modelId="{FE7214BB-F292-494F-ADAA-9D5F3B51F50A}" type="parTrans" cxnId="{7BD232DD-C45C-4890-899E-3F2A732538E1}">
      <dgm:prSet/>
      <dgm:spPr/>
      <dgm:t>
        <a:bodyPr/>
        <a:lstStyle/>
        <a:p>
          <a:endParaRPr lang="en-US"/>
        </a:p>
      </dgm:t>
    </dgm:pt>
    <dgm:pt modelId="{B373B44B-F834-4961-806E-F540D7D8932E}" type="sibTrans" cxnId="{7BD232DD-C45C-4890-899E-3F2A732538E1}">
      <dgm:prSet/>
      <dgm:spPr/>
      <dgm:t>
        <a:bodyPr/>
        <a:lstStyle/>
        <a:p>
          <a:endParaRPr lang="en-US"/>
        </a:p>
      </dgm:t>
    </dgm:pt>
    <dgm:pt modelId="{C9F720E5-EB35-4DFE-B44B-D7059C32E8D1}">
      <dgm:prSet phldrT="[Text]"/>
      <dgm:spPr/>
      <dgm:t>
        <a:bodyPr>
          <a:flatTx/>
        </a:bodyPr>
        <a:lstStyle/>
        <a:p>
          <a:pPr>
            <a:buFont typeface="+mj-lt"/>
            <a:buAutoNum type="arabicPeriod"/>
          </a:pPr>
          <a:r>
            <a:rPr lang="ar-SA" b="1" dirty="0">
              <a:effectLst/>
              <a:latin typeface="Aptos" panose="020B0004020202020204" pitchFamily="34" charset="0"/>
              <a:ea typeface="Aptos" panose="020B0004020202020204" pitchFamily="34" charset="0"/>
              <a:cs typeface="Times New Roman" panose="02020603050405020304" pitchFamily="18" charset="0"/>
            </a:rPr>
            <a:t>كيف نبدأ البحث؟</a:t>
          </a:r>
          <a:endParaRPr lang="en-US" dirty="0"/>
        </a:p>
      </dgm:t>
    </dgm:pt>
    <dgm:pt modelId="{F3B2D2A2-6241-48A0-8F34-E2AE43C36E40}" type="parTrans" cxnId="{C2ADF8FF-98ED-48B0-A622-889AB7BD3027}">
      <dgm:prSet/>
      <dgm:spPr/>
      <dgm:t>
        <a:bodyPr/>
        <a:lstStyle/>
        <a:p>
          <a:endParaRPr lang="en-US"/>
        </a:p>
      </dgm:t>
    </dgm:pt>
    <dgm:pt modelId="{7D32F75C-E740-496F-A14A-FDD80A684976}" type="sibTrans" cxnId="{C2ADF8FF-98ED-48B0-A622-889AB7BD3027}">
      <dgm:prSet/>
      <dgm:spPr/>
      <dgm:t>
        <a:bodyPr/>
        <a:lstStyle/>
        <a:p>
          <a:endParaRPr lang="en-US"/>
        </a:p>
      </dgm:t>
    </dgm:pt>
    <dgm:pt modelId="{0EC95FB6-F8CF-4AE5-AD33-2B68E5BD75C0}">
      <dgm:prSet phldrT="[Text]"/>
      <dgm:spPr/>
      <dgm:t>
        <a:bodyPr>
          <a:flatTx/>
        </a:bodyPr>
        <a:lstStyle/>
        <a:p>
          <a:pPr>
            <a:buFont typeface="+mj-lt"/>
            <a:buAutoNum type="arabicPeriod"/>
          </a:pPr>
          <a:r>
            <a:rPr lang="ar-SA" b="1" dirty="0">
              <a:effectLst/>
              <a:latin typeface="Aptos" panose="020B0004020202020204" pitchFamily="34" charset="0"/>
              <a:ea typeface="Aptos" panose="020B0004020202020204" pitchFamily="34" charset="0"/>
              <a:cs typeface="Times New Roman" panose="02020603050405020304" pitchFamily="18" charset="0"/>
            </a:rPr>
            <a:t>مقدمة في البحث الإعلامي</a:t>
          </a:r>
          <a:endParaRPr lang="en-US" dirty="0"/>
        </a:p>
      </dgm:t>
    </dgm:pt>
    <dgm:pt modelId="{4FD1B55B-77E5-48EA-B54F-3ADD82F88D31}" type="parTrans" cxnId="{7DAE8A0B-607C-46F7-A15F-9EADD427463A}">
      <dgm:prSet/>
      <dgm:spPr/>
      <dgm:t>
        <a:bodyPr/>
        <a:lstStyle/>
        <a:p>
          <a:endParaRPr lang="en-US"/>
        </a:p>
      </dgm:t>
    </dgm:pt>
    <dgm:pt modelId="{14A9A968-BDF7-485F-A9D4-C2713B27BB0A}" type="sibTrans" cxnId="{7DAE8A0B-607C-46F7-A15F-9EADD427463A}">
      <dgm:prSet/>
      <dgm:spPr/>
      <dgm:t>
        <a:bodyPr/>
        <a:lstStyle/>
        <a:p>
          <a:endParaRPr lang="en-US"/>
        </a:p>
      </dgm:t>
    </dgm:pt>
    <dgm:pt modelId="{DFC268F2-C414-4C71-A409-124C68B4CE7F}">
      <dgm:prSet phldrT="[Text]"/>
      <dgm:spPr/>
      <dgm:t>
        <a:bodyPr>
          <a:flatTx/>
        </a:bodyPr>
        <a:lstStyle/>
        <a:p>
          <a:pPr>
            <a:buFont typeface="+mj-lt"/>
            <a:buAutoNum type="arabicPeriod"/>
          </a:pPr>
          <a:r>
            <a:rPr lang="ar-SA" b="1" dirty="0">
              <a:effectLst/>
              <a:latin typeface="Aptos" panose="020B0004020202020204" pitchFamily="34" charset="0"/>
              <a:ea typeface="Aptos" panose="020B0004020202020204" pitchFamily="34" charset="0"/>
              <a:cs typeface="Times New Roman" panose="02020603050405020304" pitchFamily="18" charset="0"/>
            </a:rPr>
            <a:t>أدوات جمع البيانات</a:t>
          </a:r>
          <a:endParaRPr lang="en-US" dirty="0"/>
        </a:p>
      </dgm:t>
    </dgm:pt>
    <dgm:pt modelId="{46A429CD-E213-4139-8914-978A79851AE2}" type="parTrans" cxnId="{CC1EA6B2-AEC0-41BB-9102-06189A5A8E86}">
      <dgm:prSet/>
      <dgm:spPr/>
      <dgm:t>
        <a:bodyPr/>
        <a:lstStyle/>
        <a:p>
          <a:endParaRPr lang="en-US"/>
        </a:p>
      </dgm:t>
    </dgm:pt>
    <dgm:pt modelId="{7BA529EE-C07B-484E-A4BF-D6FB174E0E49}" type="sibTrans" cxnId="{CC1EA6B2-AEC0-41BB-9102-06189A5A8E86}">
      <dgm:prSet/>
      <dgm:spPr/>
      <dgm:t>
        <a:bodyPr/>
        <a:lstStyle/>
        <a:p>
          <a:endParaRPr lang="en-US"/>
        </a:p>
      </dgm:t>
    </dgm:pt>
    <dgm:pt modelId="{294281A5-3B3B-4654-8FC2-ED4F6BE4670A}">
      <dgm:prSet phldrT="[Text]"/>
      <dgm:spPr/>
      <dgm:t>
        <a:bodyPr>
          <a:flatTx/>
        </a:bodyPr>
        <a:lstStyle/>
        <a:p>
          <a:pPr>
            <a:buFont typeface="+mj-lt"/>
            <a:buAutoNum type="arabicPeriod"/>
          </a:pPr>
          <a:r>
            <a:rPr lang="ar-SA" b="1" dirty="0">
              <a:effectLst/>
              <a:latin typeface="Aptos" panose="020B0004020202020204" pitchFamily="34" charset="0"/>
              <a:ea typeface="Aptos" panose="020B0004020202020204" pitchFamily="34" charset="0"/>
              <a:cs typeface="Times New Roman" panose="02020603050405020304" pitchFamily="18" charset="0"/>
            </a:rPr>
            <a:t>أخلاقيات البحث الإعلامي</a:t>
          </a:r>
          <a:endParaRPr lang="en-US" dirty="0"/>
        </a:p>
      </dgm:t>
    </dgm:pt>
    <dgm:pt modelId="{6C021B8A-160F-4951-A5F2-1FCD38513658}" type="parTrans" cxnId="{92C99B0F-4A0B-482D-B722-58EDDF8D7241}">
      <dgm:prSet/>
      <dgm:spPr/>
      <dgm:t>
        <a:bodyPr/>
        <a:lstStyle/>
        <a:p>
          <a:endParaRPr lang="en-US"/>
        </a:p>
      </dgm:t>
    </dgm:pt>
    <dgm:pt modelId="{C15A3D60-2281-4E7A-A184-C92E8F6BBA42}" type="sibTrans" cxnId="{92C99B0F-4A0B-482D-B722-58EDDF8D7241}">
      <dgm:prSet/>
      <dgm:spPr/>
      <dgm:t>
        <a:bodyPr/>
        <a:lstStyle/>
        <a:p>
          <a:endParaRPr lang="en-US"/>
        </a:p>
      </dgm:t>
    </dgm:pt>
    <dgm:pt modelId="{BC483C09-A62B-439E-B25B-DBA51C2E66F2}" type="pres">
      <dgm:prSet presAssocID="{8E9A486C-96B6-4976-A6EE-72A976A3639B}" presName="linearFlow" presStyleCnt="0">
        <dgm:presLayoutVars>
          <dgm:dir/>
          <dgm:resizeHandles val="exact"/>
        </dgm:presLayoutVars>
      </dgm:prSet>
      <dgm:spPr/>
    </dgm:pt>
    <dgm:pt modelId="{55AA17BB-343D-47A2-BBC8-0293DBF7196D}" type="pres">
      <dgm:prSet presAssocID="{DFC268F2-C414-4C71-A409-124C68B4CE7F}" presName="composite" presStyleCnt="0"/>
      <dgm:spPr/>
    </dgm:pt>
    <dgm:pt modelId="{CDB80F7C-9B25-42FC-A652-59A1A49FCF84}" type="pres">
      <dgm:prSet presAssocID="{DFC268F2-C414-4C71-A409-124C68B4CE7F}" presName="imgShp" presStyleLbl="fgImgPlace1" presStyleIdx="0" presStyleCnt="5"/>
      <dgm:spPr>
        <a:solidFill>
          <a:schemeClr val="accent1">
            <a:tint val="50000"/>
            <a:hueOff val="0"/>
            <a:satOff val="0"/>
            <a:lumOff val="0"/>
          </a:schemeClr>
        </a:solidFill>
      </dgm:spPr>
    </dgm:pt>
    <dgm:pt modelId="{932AEDFD-DCA7-4EE0-8CAC-1C089AE1FCB8}" type="pres">
      <dgm:prSet presAssocID="{DFC268F2-C414-4C71-A409-124C68B4CE7F}" presName="txShp" presStyleLbl="node1" presStyleIdx="0" presStyleCnt="5">
        <dgm:presLayoutVars>
          <dgm:bulletEnabled val="1"/>
        </dgm:presLayoutVars>
      </dgm:prSet>
      <dgm:spPr/>
    </dgm:pt>
    <dgm:pt modelId="{6BFA6BC4-0FF4-4612-AF14-052D4C0F2478}" type="pres">
      <dgm:prSet presAssocID="{7BA529EE-C07B-484E-A4BF-D6FB174E0E49}" presName="spacing" presStyleCnt="0"/>
      <dgm:spPr/>
    </dgm:pt>
    <dgm:pt modelId="{B7CF12A9-65CF-4ECE-8AC9-CCFB42F9A6F3}" type="pres">
      <dgm:prSet presAssocID="{294281A5-3B3B-4654-8FC2-ED4F6BE4670A}" presName="composite" presStyleCnt="0"/>
      <dgm:spPr/>
    </dgm:pt>
    <dgm:pt modelId="{F716D0FD-3D59-4BA7-A04F-B65605AF338B}" type="pres">
      <dgm:prSet presAssocID="{294281A5-3B3B-4654-8FC2-ED4F6BE4670A}" presName="imgShp" presStyleLbl="fgImgPlace1" presStyleIdx="1" presStyleCnt="5"/>
      <dgm:spPr>
        <a:solidFill>
          <a:schemeClr val="accent1">
            <a:tint val="50000"/>
            <a:hueOff val="0"/>
            <a:satOff val="0"/>
            <a:lumOff val="0"/>
          </a:schemeClr>
        </a:solidFill>
      </dgm:spPr>
    </dgm:pt>
    <dgm:pt modelId="{7CA28712-8091-4599-BD2D-F8158EC39049}" type="pres">
      <dgm:prSet presAssocID="{294281A5-3B3B-4654-8FC2-ED4F6BE4670A}" presName="txShp" presStyleLbl="node1" presStyleIdx="1" presStyleCnt="5">
        <dgm:presLayoutVars>
          <dgm:bulletEnabled val="1"/>
        </dgm:presLayoutVars>
      </dgm:prSet>
      <dgm:spPr/>
    </dgm:pt>
    <dgm:pt modelId="{B568BB7F-29FD-4619-BE23-5E8644AD4F3A}" type="pres">
      <dgm:prSet presAssocID="{C15A3D60-2281-4E7A-A184-C92E8F6BBA42}" presName="spacing" presStyleCnt="0"/>
      <dgm:spPr/>
    </dgm:pt>
    <dgm:pt modelId="{9E4ACA2A-DCC8-41FB-BEF6-2FBC99BE433D}" type="pres">
      <dgm:prSet presAssocID="{10EA2E2B-3353-4654-AD5A-AB72D0B39216}" presName="composite" presStyleCnt="0"/>
      <dgm:spPr/>
    </dgm:pt>
    <dgm:pt modelId="{5549CC15-EB74-4EFB-B255-5F588AF25F13}" type="pres">
      <dgm:prSet presAssocID="{10EA2E2B-3353-4654-AD5A-AB72D0B39216}" presName="imgShp" presStyleLbl="fgImgPlace1" presStyleIdx="2" presStyleCnt="5"/>
      <dgm:spPr>
        <a:solidFill>
          <a:schemeClr val="accent1">
            <a:tint val="50000"/>
            <a:hueOff val="0"/>
            <a:satOff val="0"/>
            <a:lumOff val="0"/>
          </a:schemeClr>
        </a:solidFill>
      </dgm:spPr>
    </dgm:pt>
    <dgm:pt modelId="{3CFD5C70-A80F-43D6-B3E3-5D0D7069F49C}" type="pres">
      <dgm:prSet presAssocID="{10EA2E2B-3353-4654-AD5A-AB72D0B39216}" presName="txShp" presStyleLbl="node1" presStyleIdx="2" presStyleCnt="5">
        <dgm:presLayoutVars>
          <dgm:bulletEnabled val="1"/>
        </dgm:presLayoutVars>
      </dgm:prSet>
      <dgm:spPr/>
    </dgm:pt>
    <dgm:pt modelId="{1226BE49-6BB8-4EC3-BAC4-07F48E0446E3}" type="pres">
      <dgm:prSet presAssocID="{B373B44B-F834-4961-806E-F540D7D8932E}" presName="spacing" presStyleCnt="0"/>
      <dgm:spPr/>
    </dgm:pt>
    <dgm:pt modelId="{815260DB-D288-4C5F-AEB8-153FBE755A5B}" type="pres">
      <dgm:prSet presAssocID="{C9F720E5-EB35-4DFE-B44B-D7059C32E8D1}" presName="composite" presStyleCnt="0"/>
      <dgm:spPr/>
    </dgm:pt>
    <dgm:pt modelId="{761DCCEC-4FAC-4143-A04D-3FEF6A4BD69C}" type="pres">
      <dgm:prSet presAssocID="{C9F720E5-EB35-4DFE-B44B-D7059C32E8D1}" presName="imgShp" presStyleLbl="fgImgPlace1" presStyleIdx="3" presStyleCnt="5"/>
      <dgm:spPr>
        <a:solidFill>
          <a:schemeClr val="accent1">
            <a:tint val="50000"/>
            <a:hueOff val="0"/>
            <a:satOff val="0"/>
            <a:lumOff val="0"/>
          </a:schemeClr>
        </a:solidFill>
      </dgm:spPr>
    </dgm:pt>
    <dgm:pt modelId="{C7D0D7E4-90D4-4BE8-AF49-5B8388DD0432}" type="pres">
      <dgm:prSet presAssocID="{C9F720E5-EB35-4DFE-B44B-D7059C32E8D1}" presName="txShp" presStyleLbl="node1" presStyleIdx="3" presStyleCnt="5">
        <dgm:presLayoutVars>
          <dgm:bulletEnabled val="1"/>
        </dgm:presLayoutVars>
      </dgm:prSet>
      <dgm:spPr/>
    </dgm:pt>
    <dgm:pt modelId="{C62EEDD3-61A1-4916-9EB3-F5D5CB533206}" type="pres">
      <dgm:prSet presAssocID="{7D32F75C-E740-496F-A14A-FDD80A684976}" presName="spacing" presStyleCnt="0"/>
      <dgm:spPr/>
    </dgm:pt>
    <dgm:pt modelId="{50A0A206-3B3F-4CD1-AB63-012B5CAC87DA}" type="pres">
      <dgm:prSet presAssocID="{0EC95FB6-F8CF-4AE5-AD33-2B68E5BD75C0}" presName="composite" presStyleCnt="0"/>
      <dgm:spPr/>
    </dgm:pt>
    <dgm:pt modelId="{BB830121-A4B6-4733-A054-584773C1FCE6}" type="pres">
      <dgm:prSet presAssocID="{0EC95FB6-F8CF-4AE5-AD33-2B68E5BD75C0}" presName="imgShp" presStyleLbl="fgImgPlace1" presStyleIdx="4" presStyleCnt="5" custLinFactNeighborY="-6192"/>
      <dgm:spPr>
        <a:solidFill>
          <a:schemeClr val="accent1">
            <a:tint val="50000"/>
            <a:hueOff val="0"/>
            <a:satOff val="0"/>
            <a:lumOff val="0"/>
          </a:schemeClr>
        </a:solidFill>
      </dgm:spPr>
      <dgm:extLst>
        <a:ext uri="{E40237B7-FDA0-4F09-8148-C483321AD2D9}">
          <dgm14:cNvPr xmlns:dgm14="http://schemas.microsoft.com/office/drawing/2010/diagram" id="0" name="" descr="Badge 1 with solid fill"/>
        </a:ext>
      </dgm:extLst>
    </dgm:pt>
    <dgm:pt modelId="{4CA347A8-4D40-467B-BB33-9FC10D059202}" type="pres">
      <dgm:prSet presAssocID="{0EC95FB6-F8CF-4AE5-AD33-2B68E5BD75C0}" presName="txShp" presStyleLbl="node1" presStyleIdx="4" presStyleCnt="5">
        <dgm:presLayoutVars>
          <dgm:bulletEnabled val="1"/>
        </dgm:presLayoutVars>
      </dgm:prSet>
      <dgm:spPr/>
    </dgm:pt>
  </dgm:ptLst>
  <dgm:cxnLst>
    <dgm:cxn modelId="{7AAC5A09-7070-4E62-B764-DF3EFD0F1207}" type="presOf" srcId="{C9F720E5-EB35-4DFE-B44B-D7059C32E8D1}" destId="{C7D0D7E4-90D4-4BE8-AF49-5B8388DD0432}" srcOrd="0" destOrd="0" presId="urn:microsoft.com/office/officeart/2005/8/layout/vList3"/>
    <dgm:cxn modelId="{7DAE8A0B-607C-46F7-A15F-9EADD427463A}" srcId="{8E9A486C-96B6-4976-A6EE-72A976A3639B}" destId="{0EC95FB6-F8CF-4AE5-AD33-2B68E5BD75C0}" srcOrd="4" destOrd="0" parTransId="{4FD1B55B-77E5-48EA-B54F-3ADD82F88D31}" sibTransId="{14A9A968-BDF7-485F-A9D4-C2713B27BB0A}"/>
    <dgm:cxn modelId="{92C99B0F-4A0B-482D-B722-58EDDF8D7241}" srcId="{8E9A486C-96B6-4976-A6EE-72A976A3639B}" destId="{294281A5-3B3B-4654-8FC2-ED4F6BE4670A}" srcOrd="1" destOrd="0" parTransId="{6C021B8A-160F-4951-A5F2-1FCD38513658}" sibTransId="{C15A3D60-2281-4E7A-A184-C92E8F6BBA42}"/>
    <dgm:cxn modelId="{BC3F722E-BA5F-4426-9F5F-19C5D941F675}" type="presOf" srcId="{294281A5-3B3B-4654-8FC2-ED4F6BE4670A}" destId="{7CA28712-8091-4599-BD2D-F8158EC39049}" srcOrd="0" destOrd="0" presId="urn:microsoft.com/office/officeart/2005/8/layout/vList3"/>
    <dgm:cxn modelId="{361D0658-0AE3-484D-8E61-4D0C95A11E12}" type="presOf" srcId="{10EA2E2B-3353-4654-AD5A-AB72D0B39216}" destId="{3CFD5C70-A80F-43D6-B3E3-5D0D7069F49C}" srcOrd="0" destOrd="0" presId="urn:microsoft.com/office/officeart/2005/8/layout/vList3"/>
    <dgm:cxn modelId="{164BB858-FDA4-463C-8769-452EC9C5422D}" type="presOf" srcId="{8E9A486C-96B6-4976-A6EE-72A976A3639B}" destId="{BC483C09-A62B-439E-B25B-DBA51C2E66F2}" srcOrd="0" destOrd="0" presId="urn:microsoft.com/office/officeart/2005/8/layout/vList3"/>
    <dgm:cxn modelId="{CC1EA6B2-AEC0-41BB-9102-06189A5A8E86}" srcId="{8E9A486C-96B6-4976-A6EE-72A976A3639B}" destId="{DFC268F2-C414-4C71-A409-124C68B4CE7F}" srcOrd="0" destOrd="0" parTransId="{46A429CD-E213-4139-8914-978A79851AE2}" sibTransId="{7BA529EE-C07B-484E-A4BF-D6FB174E0E49}"/>
    <dgm:cxn modelId="{5EA140C5-BFC4-435F-8BF4-B2C7963BB173}" type="presOf" srcId="{DFC268F2-C414-4C71-A409-124C68B4CE7F}" destId="{932AEDFD-DCA7-4EE0-8CAC-1C089AE1FCB8}" srcOrd="0" destOrd="0" presId="urn:microsoft.com/office/officeart/2005/8/layout/vList3"/>
    <dgm:cxn modelId="{7BD232DD-C45C-4890-899E-3F2A732538E1}" srcId="{8E9A486C-96B6-4976-A6EE-72A976A3639B}" destId="{10EA2E2B-3353-4654-AD5A-AB72D0B39216}" srcOrd="2" destOrd="0" parTransId="{FE7214BB-F292-494F-ADAA-9D5F3B51F50A}" sibTransId="{B373B44B-F834-4961-806E-F540D7D8932E}"/>
    <dgm:cxn modelId="{BF86CFE9-6EBA-40CD-8638-AF0B5DD7ECCC}" type="presOf" srcId="{0EC95FB6-F8CF-4AE5-AD33-2B68E5BD75C0}" destId="{4CA347A8-4D40-467B-BB33-9FC10D059202}" srcOrd="0" destOrd="0" presId="urn:microsoft.com/office/officeart/2005/8/layout/vList3"/>
    <dgm:cxn modelId="{C2ADF8FF-98ED-48B0-A622-889AB7BD3027}" srcId="{8E9A486C-96B6-4976-A6EE-72A976A3639B}" destId="{C9F720E5-EB35-4DFE-B44B-D7059C32E8D1}" srcOrd="3" destOrd="0" parTransId="{F3B2D2A2-6241-48A0-8F34-E2AE43C36E40}" sibTransId="{7D32F75C-E740-496F-A14A-FDD80A684976}"/>
    <dgm:cxn modelId="{09F5009B-EF4B-444E-B7C5-8905365AD6CD}" type="presParOf" srcId="{BC483C09-A62B-439E-B25B-DBA51C2E66F2}" destId="{55AA17BB-343D-47A2-BBC8-0293DBF7196D}" srcOrd="0" destOrd="0" presId="urn:microsoft.com/office/officeart/2005/8/layout/vList3"/>
    <dgm:cxn modelId="{FDE28A1E-6130-4162-AB79-2E1CE03BBDBF}" type="presParOf" srcId="{55AA17BB-343D-47A2-BBC8-0293DBF7196D}" destId="{CDB80F7C-9B25-42FC-A652-59A1A49FCF84}" srcOrd="0" destOrd="0" presId="urn:microsoft.com/office/officeart/2005/8/layout/vList3"/>
    <dgm:cxn modelId="{AC070932-BAC9-4B4A-8445-12993F56BE8C}" type="presParOf" srcId="{55AA17BB-343D-47A2-BBC8-0293DBF7196D}" destId="{932AEDFD-DCA7-4EE0-8CAC-1C089AE1FCB8}" srcOrd="1" destOrd="0" presId="urn:microsoft.com/office/officeart/2005/8/layout/vList3"/>
    <dgm:cxn modelId="{9B48E300-8687-4775-BD63-B7DE656B9BD8}" type="presParOf" srcId="{BC483C09-A62B-439E-B25B-DBA51C2E66F2}" destId="{6BFA6BC4-0FF4-4612-AF14-052D4C0F2478}" srcOrd="1" destOrd="0" presId="urn:microsoft.com/office/officeart/2005/8/layout/vList3"/>
    <dgm:cxn modelId="{71F37F35-0493-4E82-82EF-8B868A24D24D}" type="presParOf" srcId="{BC483C09-A62B-439E-B25B-DBA51C2E66F2}" destId="{B7CF12A9-65CF-4ECE-8AC9-CCFB42F9A6F3}" srcOrd="2" destOrd="0" presId="urn:microsoft.com/office/officeart/2005/8/layout/vList3"/>
    <dgm:cxn modelId="{4AB37E96-C224-4EAE-A532-3BC170D4B382}" type="presParOf" srcId="{B7CF12A9-65CF-4ECE-8AC9-CCFB42F9A6F3}" destId="{F716D0FD-3D59-4BA7-A04F-B65605AF338B}" srcOrd="0" destOrd="0" presId="urn:microsoft.com/office/officeart/2005/8/layout/vList3"/>
    <dgm:cxn modelId="{65388B4B-2AC6-4CC4-8E9A-957D611581C2}" type="presParOf" srcId="{B7CF12A9-65CF-4ECE-8AC9-CCFB42F9A6F3}" destId="{7CA28712-8091-4599-BD2D-F8158EC39049}" srcOrd="1" destOrd="0" presId="urn:microsoft.com/office/officeart/2005/8/layout/vList3"/>
    <dgm:cxn modelId="{8AF78A02-C7FC-4425-8D21-9A398AFFFACB}" type="presParOf" srcId="{BC483C09-A62B-439E-B25B-DBA51C2E66F2}" destId="{B568BB7F-29FD-4619-BE23-5E8644AD4F3A}" srcOrd="3" destOrd="0" presId="urn:microsoft.com/office/officeart/2005/8/layout/vList3"/>
    <dgm:cxn modelId="{9AA71D4B-F60E-466A-BC75-7ED0DC760DC9}" type="presParOf" srcId="{BC483C09-A62B-439E-B25B-DBA51C2E66F2}" destId="{9E4ACA2A-DCC8-41FB-BEF6-2FBC99BE433D}" srcOrd="4" destOrd="0" presId="urn:microsoft.com/office/officeart/2005/8/layout/vList3"/>
    <dgm:cxn modelId="{0E71313C-A178-4EE2-BE5A-CDD734A8440E}" type="presParOf" srcId="{9E4ACA2A-DCC8-41FB-BEF6-2FBC99BE433D}" destId="{5549CC15-EB74-4EFB-B255-5F588AF25F13}" srcOrd="0" destOrd="0" presId="urn:microsoft.com/office/officeart/2005/8/layout/vList3"/>
    <dgm:cxn modelId="{0EC3FADE-623B-45CE-817F-77F2528E3F87}" type="presParOf" srcId="{9E4ACA2A-DCC8-41FB-BEF6-2FBC99BE433D}" destId="{3CFD5C70-A80F-43D6-B3E3-5D0D7069F49C}" srcOrd="1" destOrd="0" presId="urn:microsoft.com/office/officeart/2005/8/layout/vList3"/>
    <dgm:cxn modelId="{1B469E4B-F197-4618-A369-D46B1E54C906}" type="presParOf" srcId="{BC483C09-A62B-439E-B25B-DBA51C2E66F2}" destId="{1226BE49-6BB8-4EC3-BAC4-07F48E0446E3}" srcOrd="5" destOrd="0" presId="urn:microsoft.com/office/officeart/2005/8/layout/vList3"/>
    <dgm:cxn modelId="{1DAA067B-2587-47D5-A3F1-8C2BC976F319}" type="presParOf" srcId="{BC483C09-A62B-439E-B25B-DBA51C2E66F2}" destId="{815260DB-D288-4C5F-AEB8-153FBE755A5B}" srcOrd="6" destOrd="0" presId="urn:microsoft.com/office/officeart/2005/8/layout/vList3"/>
    <dgm:cxn modelId="{0BA4CD2C-063C-4AC1-8C9B-BDE15DE43A2E}" type="presParOf" srcId="{815260DB-D288-4C5F-AEB8-153FBE755A5B}" destId="{761DCCEC-4FAC-4143-A04D-3FEF6A4BD69C}" srcOrd="0" destOrd="0" presId="urn:microsoft.com/office/officeart/2005/8/layout/vList3"/>
    <dgm:cxn modelId="{714A7818-BBB5-4F8A-90F6-E51FC899403E}" type="presParOf" srcId="{815260DB-D288-4C5F-AEB8-153FBE755A5B}" destId="{C7D0D7E4-90D4-4BE8-AF49-5B8388DD0432}" srcOrd="1" destOrd="0" presId="urn:microsoft.com/office/officeart/2005/8/layout/vList3"/>
    <dgm:cxn modelId="{8B8186D0-AB7D-4BFB-A38A-785803E22F6C}" type="presParOf" srcId="{BC483C09-A62B-439E-B25B-DBA51C2E66F2}" destId="{C62EEDD3-61A1-4916-9EB3-F5D5CB533206}" srcOrd="7" destOrd="0" presId="urn:microsoft.com/office/officeart/2005/8/layout/vList3"/>
    <dgm:cxn modelId="{4F68DAD1-07C6-4DFF-849A-F61DF832B1F2}" type="presParOf" srcId="{BC483C09-A62B-439E-B25B-DBA51C2E66F2}" destId="{50A0A206-3B3F-4CD1-AB63-012B5CAC87DA}" srcOrd="8" destOrd="0" presId="urn:microsoft.com/office/officeart/2005/8/layout/vList3"/>
    <dgm:cxn modelId="{9F1B7179-1D4C-4760-B37B-83304A7AAF1E}" type="presParOf" srcId="{50A0A206-3B3F-4CD1-AB63-012B5CAC87DA}" destId="{BB830121-A4B6-4733-A054-584773C1FCE6}" srcOrd="0" destOrd="0" presId="urn:microsoft.com/office/officeart/2005/8/layout/vList3"/>
    <dgm:cxn modelId="{80F549CF-441E-4252-966F-576C52E0608B}" type="presParOf" srcId="{50A0A206-3B3F-4CD1-AB63-012B5CAC87DA}" destId="{4CA347A8-4D40-467B-BB33-9FC10D059202}"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9A486C-96B6-4976-A6EE-72A976A3639B}" type="doc">
      <dgm:prSet loTypeId="urn:microsoft.com/office/officeart/2005/8/layout/vList3" loCatId="list" qsTypeId="urn:microsoft.com/office/officeart/2005/8/quickstyle/simple1" qsCatId="simple" csTypeId="urn:microsoft.com/office/officeart/2005/8/colors/accent1_2" csCatId="accent1" phldr="1"/>
      <dgm:spPr>
        <a:scene3d>
          <a:camera prst="orthographicFront">
            <a:rot lat="0" lon="0" rev="10799999"/>
          </a:camera>
          <a:lightRig rig="threePt" dir="t"/>
        </a:scene3d>
      </dgm:spPr>
    </dgm:pt>
    <dgm:pt modelId="{10EA2E2B-3353-4654-AD5A-AB72D0B39216}">
      <dgm:prSet phldrT="[Text]"/>
      <dgm:spPr/>
      <dgm:t>
        <a:bodyPr>
          <a:flatTx/>
        </a:bodyPr>
        <a:lstStyle/>
        <a:p>
          <a:pPr>
            <a:buFont typeface="+mj-lt"/>
            <a:buAutoNum type="arabicPeriod"/>
          </a:pPr>
          <a:r>
            <a:rPr lang="ar-SA" b="1" dirty="0"/>
            <a:t>التحليل الكيفي للبيانات</a:t>
          </a:r>
          <a:endParaRPr lang="en-US" dirty="0"/>
        </a:p>
      </dgm:t>
    </dgm:pt>
    <dgm:pt modelId="{FE7214BB-F292-494F-ADAA-9D5F3B51F50A}" type="parTrans" cxnId="{7BD232DD-C45C-4890-899E-3F2A732538E1}">
      <dgm:prSet/>
      <dgm:spPr/>
      <dgm:t>
        <a:bodyPr/>
        <a:lstStyle/>
        <a:p>
          <a:endParaRPr lang="en-US"/>
        </a:p>
      </dgm:t>
    </dgm:pt>
    <dgm:pt modelId="{B373B44B-F834-4961-806E-F540D7D8932E}" type="sibTrans" cxnId="{7BD232DD-C45C-4890-899E-3F2A732538E1}">
      <dgm:prSet/>
      <dgm:spPr/>
      <dgm:t>
        <a:bodyPr/>
        <a:lstStyle/>
        <a:p>
          <a:endParaRPr lang="en-US"/>
        </a:p>
      </dgm:t>
    </dgm:pt>
    <dgm:pt modelId="{C9F720E5-EB35-4DFE-B44B-D7059C32E8D1}">
      <dgm:prSet phldrT="[Text]"/>
      <dgm:spPr/>
      <dgm:t>
        <a:bodyPr>
          <a:flatTx/>
        </a:bodyPr>
        <a:lstStyle/>
        <a:p>
          <a:pPr>
            <a:buFont typeface="+mj-lt"/>
            <a:buAutoNum type="arabicPeriod"/>
          </a:pPr>
          <a:r>
            <a:rPr lang="ar-SA" b="1" dirty="0"/>
            <a:t>التحليل الكمي للبيانات</a:t>
          </a:r>
          <a:endParaRPr lang="en-US" dirty="0"/>
        </a:p>
      </dgm:t>
    </dgm:pt>
    <dgm:pt modelId="{F3B2D2A2-6241-48A0-8F34-E2AE43C36E40}" type="parTrans" cxnId="{C2ADF8FF-98ED-48B0-A622-889AB7BD3027}">
      <dgm:prSet/>
      <dgm:spPr/>
      <dgm:t>
        <a:bodyPr/>
        <a:lstStyle/>
        <a:p>
          <a:endParaRPr lang="en-US"/>
        </a:p>
      </dgm:t>
    </dgm:pt>
    <dgm:pt modelId="{7D32F75C-E740-496F-A14A-FDD80A684976}" type="sibTrans" cxnId="{C2ADF8FF-98ED-48B0-A622-889AB7BD3027}">
      <dgm:prSet/>
      <dgm:spPr/>
      <dgm:t>
        <a:bodyPr/>
        <a:lstStyle/>
        <a:p>
          <a:endParaRPr lang="en-US"/>
        </a:p>
      </dgm:t>
    </dgm:pt>
    <dgm:pt modelId="{0EC95FB6-F8CF-4AE5-AD33-2B68E5BD75C0}">
      <dgm:prSet phldrT="[Text]"/>
      <dgm:spPr/>
      <dgm:t>
        <a:bodyPr>
          <a:flatTx/>
        </a:bodyPr>
        <a:lstStyle/>
        <a:p>
          <a:pPr>
            <a:buFont typeface="+mj-lt"/>
            <a:buAutoNum type="arabicPeriod"/>
          </a:pPr>
          <a:r>
            <a:rPr lang="ar-SA" b="1" dirty="0"/>
            <a:t>العينات</a:t>
          </a:r>
          <a:endParaRPr lang="en-US" dirty="0"/>
        </a:p>
      </dgm:t>
    </dgm:pt>
    <dgm:pt modelId="{4FD1B55B-77E5-48EA-B54F-3ADD82F88D31}" type="parTrans" cxnId="{7DAE8A0B-607C-46F7-A15F-9EADD427463A}">
      <dgm:prSet/>
      <dgm:spPr/>
      <dgm:t>
        <a:bodyPr/>
        <a:lstStyle/>
        <a:p>
          <a:endParaRPr lang="en-US"/>
        </a:p>
      </dgm:t>
    </dgm:pt>
    <dgm:pt modelId="{14A9A968-BDF7-485F-A9D4-C2713B27BB0A}" type="sibTrans" cxnId="{7DAE8A0B-607C-46F7-A15F-9EADD427463A}">
      <dgm:prSet/>
      <dgm:spPr/>
      <dgm:t>
        <a:bodyPr/>
        <a:lstStyle/>
        <a:p>
          <a:endParaRPr lang="en-US"/>
        </a:p>
      </dgm:t>
    </dgm:pt>
    <dgm:pt modelId="{DFC268F2-C414-4C71-A409-124C68B4CE7F}">
      <dgm:prSet phldrT="[Text]"/>
      <dgm:spPr/>
      <dgm:t>
        <a:bodyPr>
          <a:flatTx/>
        </a:bodyPr>
        <a:lstStyle/>
        <a:p>
          <a:pPr>
            <a:buFont typeface="+mj-lt"/>
            <a:buAutoNum type="arabicPeriod"/>
          </a:pPr>
          <a:r>
            <a:rPr lang="ar-SA" b="1" dirty="0"/>
            <a:t>تطبيقات البحث في الإعلام الحديث</a:t>
          </a:r>
          <a:endParaRPr lang="en-US" dirty="0"/>
        </a:p>
      </dgm:t>
    </dgm:pt>
    <dgm:pt modelId="{46A429CD-E213-4139-8914-978A79851AE2}" type="parTrans" cxnId="{CC1EA6B2-AEC0-41BB-9102-06189A5A8E86}">
      <dgm:prSet/>
      <dgm:spPr/>
      <dgm:t>
        <a:bodyPr/>
        <a:lstStyle/>
        <a:p>
          <a:endParaRPr lang="en-US"/>
        </a:p>
      </dgm:t>
    </dgm:pt>
    <dgm:pt modelId="{7BA529EE-C07B-484E-A4BF-D6FB174E0E49}" type="sibTrans" cxnId="{CC1EA6B2-AEC0-41BB-9102-06189A5A8E86}">
      <dgm:prSet/>
      <dgm:spPr/>
      <dgm:t>
        <a:bodyPr/>
        <a:lstStyle/>
        <a:p>
          <a:endParaRPr lang="en-US"/>
        </a:p>
      </dgm:t>
    </dgm:pt>
    <dgm:pt modelId="{294281A5-3B3B-4654-8FC2-ED4F6BE4670A}">
      <dgm:prSet phldrT="[Text]"/>
      <dgm:spPr/>
      <dgm:t>
        <a:bodyPr>
          <a:flatTx/>
        </a:bodyPr>
        <a:lstStyle/>
        <a:p>
          <a:pPr>
            <a:buFont typeface="+mj-lt"/>
            <a:buAutoNum type="arabicPeriod"/>
          </a:pPr>
          <a:r>
            <a:rPr lang="ar-SA" b="1" dirty="0"/>
            <a:t>كتابة التقرير البحثي</a:t>
          </a:r>
          <a:endParaRPr lang="en-US" dirty="0"/>
        </a:p>
      </dgm:t>
    </dgm:pt>
    <dgm:pt modelId="{6C021B8A-160F-4951-A5F2-1FCD38513658}" type="parTrans" cxnId="{92C99B0F-4A0B-482D-B722-58EDDF8D7241}">
      <dgm:prSet/>
      <dgm:spPr/>
      <dgm:t>
        <a:bodyPr/>
        <a:lstStyle/>
        <a:p>
          <a:endParaRPr lang="en-US"/>
        </a:p>
      </dgm:t>
    </dgm:pt>
    <dgm:pt modelId="{C15A3D60-2281-4E7A-A184-C92E8F6BBA42}" type="sibTrans" cxnId="{92C99B0F-4A0B-482D-B722-58EDDF8D7241}">
      <dgm:prSet/>
      <dgm:spPr/>
      <dgm:t>
        <a:bodyPr/>
        <a:lstStyle/>
        <a:p>
          <a:endParaRPr lang="en-US"/>
        </a:p>
      </dgm:t>
    </dgm:pt>
    <dgm:pt modelId="{BC483C09-A62B-439E-B25B-DBA51C2E66F2}" type="pres">
      <dgm:prSet presAssocID="{8E9A486C-96B6-4976-A6EE-72A976A3639B}" presName="linearFlow" presStyleCnt="0">
        <dgm:presLayoutVars>
          <dgm:dir/>
          <dgm:resizeHandles val="exact"/>
        </dgm:presLayoutVars>
      </dgm:prSet>
      <dgm:spPr/>
    </dgm:pt>
    <dgm:pt modelId="{55AA17BB-343D-47A2-BBC8-0293DBF7196D}" type="pres">
      <dgm:prSet presAssocID="{DFC268F2-C414-4C71-A409-124C68B4CE7F}" presName="composite" presStyleCnt="0"/>
      <dgm:spPr/>
    </dgm:pt>
    <dgm:pt modelId="{CDB80F7C-9B25-42FC-A652-59A1A49FCF84}" type="pres">
      <dgm:prSet presAssocID="{DFC268F2-C414-4C71-A409-124C68B4CE7F}" presName="imgShp" presStyleLbl="fgImgPlace1" presStyleIdx="0" presStyleCnt="5"/>
      <dgm:spPr>
        <a:solidFill>
          <a:schemeClr val="accent1">
            <a:tint val="50000"/>
            <a:hueOff val="0"/>
            <a:satOff val="0"/>
            <a:lumOff val="0"/>
          </a:schemeClr>
        </a:solidFill>
      </dgm:spPr>
    </dgm:pt>
    <dgm:pt modelId="{932AEDFD-DCA7-4EE0-8CAC-1C089AE1FCB8}" type="pres">
      <dgm:prSet presAssocID="{DFC268F2-C414-4C71-A409-124C68B4CE7F}" presName="txShp" presStyleLbl="node1" presStyleIdx="0" presStyleCnt="5">
        <dgm:presLayoutVars>
          <dgm:bulletEnabled val="1"/>
        </dgm:presLayoutVars>
      </dgm:prSet>
      <dgm:spPr/>
    </dgm:pt>
    <dgm:pt modelId="{6BFA6BC4-0FF4-4612-AF14-052D4C0F2478}" type="pres">
      <dgm:prSet presAssocID="{7BA529EE-C07B-484E-A4BF-D6FB174E0E49}" presName="spacing" presStyleCnt="0"/>
      <dgm:spPr/>
    </dgm:pt>
    <dgm:pt modelId="{B7CF12A9-65CF-4ECE-8AC9-CCFB42F9A6F3}" type="pres">
      <dgm:prSet presAssocID="{294281A5-3B3B-4654-8FC2-ED4F6BE4670A}" presName="composite" presStyleCnt="0"/>
      <dgm:spPr/>
    </dgm:pt>
    <dgm:pt modelId="{F716D0FD-3D59-4BA7-A04F-B65605AF338B}" type="pres">
      <dgm:prSet presAssocID="{294281A5-3B3B-4654-8FC2-ED4F6BE4670A}" presName="imgShp" presStyleLbl="fgImgPlace1" presStyleIdx="1" presStyleCnt="5"/>
      <dgm:spPr>
        <a:solidFill>
          <a:schemeClr val="accent1">
            <a:tint val="50000"/>
            <a:hueOff val="0"/>
            <a:satOff val="0"/>
            <a:lumOff val="0"/>
          </a:schemeClr>
        </a:solidFill>
      </dgm:spPr>
    </dgm:pt>
    <dgm:pt modelId="{7CA28712-8091-4599-BD2D-F8158EC39049}" type="pres">
      <dgm:prSet presAssocID="{294281A5-3B3B-4654-8FC2-ED4F6BE4670A}" presName="txShp" presStyleLbl="node1" presStyleIdx="1" presStyleCnt="5">
        <dgm:presLayoutVars>
          <dgm:bulletEnabled val="1"/>
        </dgm:presLayoutVars>
      </dgm:prSet>
      <dgm:spPr/>
    </dgm:pt>
    <dgm:pt modelId="{B568BB7F-29FD-4619-BE23-5E8644AD4F3A}" type="pres">
      <dgm:prSet presAssocID="{C15A3D60-2281-4E7A-A184-C92E8F6BBA42}" presName="spacing" presStyleCnt="0"/>
      <dgm:spPr/>
    </dgm:pt>
    <dgm:pt modelId="{9E4ACA2A-DCC8-41FB-BEF6-2FBC99BE433D}" type="pres">
      <dgm:prSet presAssocID="{10EA2E2B-3353-4654-AD5A-AB72D0B39216}" presName="composite" presStyleCnt="0"/>
      <dgm:spPr/>
    </dgm:pt>
    <dgm:pt modelId="{5549CC15-EB74-4EFB-B255-5F588AF25F13}" type="pres">
      <dgm:prSet presAssocID="{10EA2E2B-3353-4654-AD5A-AB72D0B39216}" presName="imgShp" presStyleLbl="fgImgPlace1" presStyleIdx="2" presStyleCnt="5"/>
      <dgm:spPr>
        <a:solidFill>
          <a:schemeClr val="accent1">
            <a:tint val="50000"/>
            <a:hueOff val="0"/>
            <a:satOff val="0"/>
            <a:lumOff val="0"/>
          </a:schemeClr>
        </a:solidFill>
      </dgm:spPr>
    </dgm:pt>
    <dgm:pt modelId="{3CFD5C70-A80F-43D6-B3E3-5D0D7069F49C}" type="pres">
      <dgm:prSet presAssocID="{10EA2E2B-3353-4654-AD5A-AB72D0B39216}" presName="txShp" presStyleLbl="node1" presStyleIdx="2" presStyleCnt="5">
        <dgm:presLayoutVars>
          <dgm:bulletEnabled val="1"/>
        </dgm:presLayoutVars>
      </dgm:prSet>
      <dgm:spPr/>
    </dgm:pt>
    <dgm:pt modelId="{1226BE49-6BB8-4EC3-BAC4-07F48E0446E3}" type="pres">
      <dgm:prSet presAssocID="{B373B44B-F834-4961-806E-F540D7D8932E}" presName="spacing" presStyleCnt="0"/>
      <dgm:spPr/>
    </dgm:pt>
    <dgm:pt modelId="{815260DB-D288-4C5F-AEB8-153FBE755A5B}" type="pres">
      <dgm:prSet presAssocID="{C9F720E5-EB35-4DFE-B44B-D7059C32E8D1}" presName="composite" presStyleCnt="0"/>
      <dgm:spPr/>
    </dgm:pt>
    <dgm:pt modelId="{761DCCEC-4FAC-4143-A04D-3FEF6A4BD69C}" type="pres">
      <dgm:prSet presAssocID="{C9F720E5-EB35-4DFE-B44B-D7059C32E8D1}" presName="imgShp" presStyleLbl="fgImgPlace1" presStyleIdx="3" presStyleCnt="5"/>
      <dgm:spPr>
        <a:solidFill>
          <a:schemeClr val="accent1">
            <a:tint val="50000"/>
            <a:hueOff val="0"/>
            <a:satOff val="0"/>
            <a:lumOff val="0"/>
          </a:schemeClr>
        </a:solidFill>
      </dgm:spPr>
    </dgm:pt>
    <dgm:pt modelId="{C7D0D7E4-90D4-4BE8-AF49-5B8388DD0432}" type="pres">
      <dgm:prSet presAssocID="{C9F720E5-EB35-4DFE-B44B-D7059C32E8D1}" presName="txShp" presStyleLbl="node1" presStyleIdx="3" presStyleCnt="5">
        <dgm:presLayoutVars>
          <dgm:bulletEnabled val="1"/>
        </dgm:presLayoutVars>
      </dgm:prSet>
      <dgm:spPr/>
    </dgm:pt>
    <dgm:pt modelId="{C62EEDD3-61A1-4916-9EB3-F5D5CB533206}" type="pres">
      <dgm:prSet presAssocID="{7D32F75C-E740-496F-A14A-FDD80A684976}" presName="spacing" presStyleCnt="0"/>
      <dgm:spPr/>
    </dgm:pt>
    <dgm:pt modelId="{50A0A206-3B3F-4CD1-AB63-012B5CAC87DA}" type="pres">
      <dgm:prSet presAssocID="{0EC95FB6-F8CF-4AE5-AD33-2B68E5BD75C0}" presName="composite" presStyleCnt="0"/>
      <dgm:spPr/>
    </dgm:pt>
    <dgm:pt modelId="{BB830121-A4B6-4733-A054-584773C1FCE6}" type="pres">
      <dgm:prSet presAssocID="{0EC95FB6-F8CF-4AE5-AD33-2B68E5BD75C0}" presName="imgShp" presStyleLbl="fgImgPlace1" presStyleIdx="4" presStyleCnt="5"/>
      <dgm:spPr>
        <a:solidFill>
          <a:schemeClr val="accent1">
            <a:tint val="50000"/>
            <a:hueOff val="0"/>
            <a:satOff val="0"/>
            <a:lumOff val="0"/>
          </a:schemeClr>
        </a:solidFill>
      </dgm:spPr>
      <dgm:extLst>
        <a:ext uri="{E40237B7-FDA0-4F09-8148-C483321AD2D9}">
          <dgm14:cNvPr xmlns:dgm14="http://schemas.microsoft.com/office/drawing/2010/diagram" id="0" name="" descr="Badge 1 with solid fill"/>
        </a:ext>
      </dgm:extLst>
    </dgm:pt>
    <dgm:pt modelId="{4CA347A8-4D40-467B-BB33-9FC10D059202}" type="pres">
      <dgm:prSet presAssocID="{0EC95FB6-F8CF-4AE5-AD33-2B68E5BD75C0}" presName="txShp" presStyleLbl="node1" presStyleIdx="4" presStyleCnt="5">
        <dgm:presLayoutVars>
          <dgm:bulletEnabled val="1"/>
        </dgm:presLayoutVars>
      </dgm:prSet>
      <dgm:spPr/>
    </dgm:pt>
  </dgm:ptLst>
  <dgm:cxnLst>
    <dgm:cxn modelId="{7AAC5A09-7070-4E62-B764-DF3EFD0F1207}" type="presOf" srcId="{C9F720E5-EB35-4DFE-B44B-D7059C32E8D1}" destId="{C7D0D7E4-90D4-4BE8-AF49-5B8388DD0432}" srcOrd="0" destOrd="0" presId="urn:microsoft.com/office/officeart/2005/8/layout/vList3"/>
    <dgm:cxn modelId="{7DAE8A0B-607C-46F7-A15F-9EADD427463A}" srcId="{8E9A486C-96B6-4976-A6EE-72A976A3639B}" destId="{0EC95FB6-F8CF-4AE5-AD33-2B68E5BD75C0}" srcOrd="4" destOrd="0" parTransId="{4FD1B55B-77E5-48EA-B54F-3ADD82F88D31}" sibTransId="{14A9A968-BDF7-485F-A9D4-C2713B27BB0A}"/>
    <dgm:cxn modelId="{92C99B0F-4A0B-482D-B722-58EDDF8D7241}" srcId="{8E9A486C-96B6-4976-A6EE-72A976A3639B}" destId="{294281A5-3B3B-4654-8FC2-ED4F6BE4670A}" srcOrd="1" destOrd="0" parTransId="{6C021B8A-160F-4951-A5F2-1FCD38513658}" sibTransId="{C15A3D60-2281-4E7A-A184-C92E8F6BBA42}"/>
    <dgm:cxn modelId="{BC3F722E-BA5F-4426-9F5F-19C5D941F675}" type="presOf" srcId="{294281A5-3B3B-4654-8FC2-ED4F6BE4670A}" destId="{7CA28712-8091-4599-BD2D-F8158EC39049}" srcOrd="0" destOrd="0" presId="urn:microsoft.com/office/officeart/2005/8/layout/vList3"/>
    <dgm:cxn modelId="{361D0658-0AE3-484D-8E61-4D0C95A11E12}" type="presOf" srcId="{10EA2E2B-3353-4654-AD5A-AB72D0B39216}" destId="{3CFD5C70-A80F-43D6-B3E3-5D0D7069F49C}" srcOrd="0" destOrd="0" presId="urn:microsoft.com/office/officeart/2005/8/layout/vList3"/>
    <dgm:cxn modelId="{164BB858-FDA4-463C-8769-452EC9C5422D}" type="presOf" srcId="{8E9A486C-96B6-4976-A6EE-72A976A3639B}" destId="{BC483C09-A62B-439E-B25B-DBA51C2E66F2}" srcOrd="0" destOrd="0" presId="urn:microsoft.com/office/officeart/2005/8/layout/vList3"/>
    <dgm:cxn modelId="{CC1EA6B2-AEC0-41BB-9102-06189A5A8E86}" srcId="{8E9A486C-96B6-4976-A6EE-72A976A3639B}" destId="{DFC268F2-C414-4C71-A409-124C68B4CE7F}" srcOrd="0" destOrd="0" parTransId="{46A429CD-E213-4139-8914-978A79851AE2}" sibTransId="{7BA529EE-C07B-484E-A4BF-D6FB174E0E49}"/>
    <dgm:cxn modelId="{5EA140C5-BFC4-435F-8BF4-B2C7963BB173}" type="presOf" srcId="{DFC268F2-C414-4C71-A409-124C68B4CE7F}" destId="{932AEDFD-DCA7-4EE0-8CAC-1C089AE1FCB8}" srcOrd="0" destOrd="0" presId="urn:microsoft.com/office/officeart/2005/8/layout/vList3"/>
    <dgm:cxn modelId="{7BD232DD-C45C-4890-899E-3F2A732538E1}" srcId="{8E9A486C-96B6-4976-A6EE-72A976A3639B}" destId="{10EA2E2B-3353-4654-AD5A-AB72D0B39216}" srcOrd="2" destOrd="0" parTransId="{FE7214BB-F292-494F-ADAA-9D5F3B51F50A}" sibTransId="{B373B44B-F834-4961-806E-F540D7D8932E}"/>
    <dgm:cxn modelId="{BF86CFE9-6EBA-40CD-8638-AF0B5DD7ECCC}" type="presOf" srcId="{0EC95FB6-F8CF-4AE5-AD33-2B68E5BD75C0}" destId="{4CA347A8-4D40-467B-BB33-9FC10D059202}" srcOrd="0" destOrd="0" presId="urn:microsoft.com/office/officeart/2005/8/layout/vList3"/>
    <dgm:cxn modelId="{C2ADF8FF-98ED-48B0-A622-889AB7BD3027}" srcId="{8E9A486C-96B6-4976-A6EE-72A976A3639B}" destId="{C9F720E5-EB35-4DFE-B44B-D7059C32E8D1}" srcOrd="3" destOrd="0" parTransId="{F3B2D2A2-6241-48A0-8F34-E2AE43C36E40}" sibTransId="{7D32F75C-E740-496F-A14A-FDD80A684976}"/>
    <dgm:cxn modelId="{09F5009B-EF4B-444E-B7C5-8905365AD6CD}" type="presParOf" srcId="{BC483C09-A62B-439E-B25B-DBA51C2E66F2}" destId="{55AA17BB-343D-47A2-BBC8-0293DBF7196D}" srcOrd="0" destOrd="0" presId="urn:microsoft.com/office/officeart/2005/8/layout/vList3"/>
    <dgm:cxn modelId="{FDE28A1E-6130-4162-AB79-2E1CE03BBDBF}" type="presParOf" srcId="{55AA17BB-343D-47A2-BBC8-0293DBF7196D}" destId="{CDB80F7C-9B25-42FC-A652-59A1A49FCF84}" srcOrd="0" destOrd="0" presId="urn:microsoft.com/office/officeart/2005/8/layout/vList3"/>
    <dgm:cxn modelId="{AC070932-BAC9-4B4A-8445-12993F56BE8C}" type="presParOf" srcId="{55AA17BB-343D-47A2-BBC8-0293DBF7196D}" destId="{932AEDFD-DCA7-4EE0-8CAC-1C089AE1FCB8}" srcOrd="1" destOrd="0" presId="urn:microsoft.com/office/officeart/2005/8/layout/vList3"/>
    <dgm:cxn modelId="{9B48E300-8687-4775-BD63-B7DE656B9BD8}" type="presParOf" srcId="{BC483C09-A62B-439E-B25B-DBA51C2E66F2}" destId="{6BFA6BC4-0FF4-4612-AF14-052D4C0F2478}" srcOrd="1" destOrd="0" presId="urn:microsoft.com/office/officeart/2005/8/layout/vList3"/>
    <dgm:cxn modelId="{71F37F35-0493-4E82-82EF-8B868A24D24D}" type="presParOf" srcId="{BC483C09-A62B-439E-B25B-DBA51C2E66F2}" destId="{B7CF12A9-65CF-4ECE-8AC9-CCFB42F9A6F3}" srcOrd="2" destOrd="0" presId="urn:microsoft.com/office/officeart/2005/8/layout/vList3"/>
    <dgm:cxn modelId="{4AB37E96-C224-4EAE-A532-3BC170D4B382}" type="presParOf" srcId="{B7CF12A9-65CF-4ECE-8AC9-CCFB42F9A6F3}" destId="{F716D0FD-3D59-4BA7-A04F-B65605AF338B}" srcOrd="0" destOrd="0" presId="urn:microsoft.com/office/officeart/2005/8/layout/vList3"/>
    <dgm:cxn modelId="{65388B4B-2AC6-4CC4-8E9A-957D611581C2}" type="presParOf" srcId="{B7CF12A9-65CF-4ECE-8AC9-CCFB42F9A6F3}" destId="{7CA28712-8091-4599-BD2D-F8158EC39049}" srcOrd="1" destOrd="0" presId="urn:microsoft.com/office/officeart/2005/8/layout/vList3"/>
    <dgm:cxn modelId="{8AF78A02-C7FC-4425-8D21-9A398AFFFACB}" type="presParOf" srcId="{BC483C09-A62B-439E-B25B-DBA51C2E66F2}" destId="{B568BB7F-29FD-4619-BE23-5E8644AD4F3A}" srcOrd="3" destOrd="0" presId="urn:microsoft.com/office/officeart/2005/8/layout/vList3"/>
    <dgm:cxn modelId="{9AA71D4B-F60E-466A-BC75-7ED0DC760DC9}" type="presParOf" srcId="{BC483C09-A62B-439E-B25B-DBA51C2E66F2}" destId="{9E4ACA2A-DCC8-41FB-BEF6-2FBC99BE433D}" srcOrd="4" destOrd="0" presId="urn:microsoft.com/office/officeart/2005/8/layout/vList3"/>
    <dgm:cxn modelId="{0E71313C-A178-4EE2-BE5A-CDD734A8440E}" type="presParOf" srcId="{9E4ACA2A-DCC8-41FB-BEF6-2FBC99BE433D}" destId="{5549CC15-EB74-4EFB-B255-5F588AF25F13}" srcOrd="0" destOrd="0" presId="urn:microsoft.com/office/officeart/2005/8/layout/vList3"/>
    <dgm:cxn modelId="{0EC3FADE-623B-45CE-817F-77F2528E3F87}" type="presParOf" srcId="{9E4ACA2A-DCC8-41FB-BEF6-2FBC99BE433D}" destId="{3CFD5C70-A80F-43D6-B3E3-5D0D7069F49C}" srcOrd="1" destOrd="0" presId="urn:microsoft.com/office/officeart/2005/8/layout/vList3"/>
    <dgm:cxn modelId="{1B469E4B-F197-4618-A369-D46B1E54C906}" type="presParOf" srcId="{BC483C09-A62B-439E-B25B-DBA51C2E66F2}" destId="{1226BE49-6BB8-4EC3-BAC4-07F48E0446E3}" srcOrd="5" destOrd="0" presId="urn:microsoft.com/office/officeart/2005/8/layout/vList3"/>
    <dgm:cxn modelId="{1DAA067B-2587-47D5-A3F1-8C2BC976F319}" type="presParOf" srcId="{BC483C09-A62B-439E-B25B-DBA51C2E66F2}" destId="{815260DB-D288-4C5F-AEB8-153FBE755A5B}" srcOrd="6" destOrd="0" presId="urn:microsoft.com/office/officeart/2005/8/layout/vList3"/>
    <dgm:cxn modelId="{0BA4CD2C-063C-4AC1-8C9B-BDE15DE43A2E}" type="presParOf" srcId="{815260DB-D288-4C5F-AEB8-153FBE755A5B}" destId="{761DCCEC-4FAC-4143-A04D-3FEF6A4BD69C}" srcOrd="0" destOrd="0" presId="urn:microsoft.com/office/officeart/2005/8/layout/vList3"/>
    <dgm:cxn modelId="{714A7818-BBB5-4F8A-90F6-E51FC899403E}" type="presParOf" srcId="{815260DB-D288-4C5F-AEB8-153FBE755A5B}" destId="{C7D0D7E4-90D4-4BE8-AF49-5B8388DD0432}" srcOrd="1" destOrd="0" presId="urn:microsoft.com/office/officeart/2005/8/layout/vList3"/>
    <dgm:cxn modelId="{8B8186D0-AB7D-4BFB-A38A-785803E22F6C}" type="presParOf" srcId="{BC483C09-A62B-439E-B25B-DBA51C2E66F2}" destId="{C62EEDD3-61A1-4916-9EB3-F5D5CB533206}" srcOrd="7" destOrd="0" presId="urn:microsoft.com/office/officeart/2005/8/layout/vList3"/>
    <dgm:cxn modelId="{4F68DAD1-07C6-4DFF-849A-F61DF832B1F2}" type="presParOf" srcId="{BC483C09-A62B-439E-B25B-DBA51C2E66F2}" destId="{50A0A206-3B3F-4CD1-AB63-012B5CAC87DA}" srcOrd="8" destOrd="0" presId="urn:microsoft.com/office/officeart/2005/8/layout/vList3"/>
    <dgm:cxn modelId="{9F1B7179-1D4C-4760-B37B-83304A7AAF1E}" type="presParOf" srcId="{50A0A206-3B3F-4CD1-AB63-012B5CAC87DA}" destId="{BB830121-A4B6-4733-A054-584773C1FCE6}" srcOrd="0" destOrd="0" presId="urn:microsoft.com/office/officeart/2005/8/layout/vList3"/>
    <dgm:cxn modelId="{80F549CF-441E-4252-966F-576C52E0608B}" type="presParOf" srcId="{50A0A206-3B3F-4CD1-AB63-012B5CAC87DA}" destId="{4CA347A8-4D40-467B-BB33-9FC10D059202}"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9CD142-C2B1-47DA-AED1-9559A224155E}" type="doc">
      <dgm:prSet loTypeId="urn:microsoft.com/office/officeart/2005/8/layout/process1" loCatId="process" qsTypeId="urn:microsoft.com/office/officeart/2005/8/quickstyle/3d1" qsCatId="3D" csTypeId="urn:microsoft.com/office/officeart/2005/8/colors/accent1_2" csCatId="accent1" phldr="1"/>
      <dgm:spPr/>
    </dgm:pt>
    <dgm:pt modelId="{B26DBF0D-ED64-4035-B604-405DB7FBADBE}">
      <dgm:prSet phldrT="[Text]"/>
      <dgm:spPr/>
      <dgm:t>
        <a:bodyPr/>
        <a:lstStyle/>
        <a:p>
          <a:r>
            <a:rPr lang="ar-EG" b="1" dirty="0"/>
            <a:t>النتائج البحثية</a:t>
          </a:r>
        </a:p>
        <a:p>
          <a:r>
            <a:rPr lang="en-US" b="1" dirty="0"/>
            <a:t>Research</a:t>
          </a:r>
          <a:r>
            <a:rPr lang="ar-EG" b="1" dirty="0"/>
            <a:t> </a:t>
          </a:r>
          <a:r>
            <a:rPr lang="en-US" b="1" dirty="0"/>
            <a:t>Findings </a:t>
          </a:r>
        </a:p>
      </dgm:t>
    </dgm:pt>
    <dgm:pt modelId="{2C187281-BB9A-49CA-B6A1-98BFAB1CB8C1}" type="parTrans" cxnId="{3D55E121-3FD5-4946-9020-6F637F797F34}">
      <dgm:prSet/>
      <dgm:spPr/>
      <dgm:t>
        <a:bodyPr/>
        <a:lstStyle/>
        <a:p>
          <a:endParaRPr lang="en-US"/>
        </a:p>
      </dgm:t>
    </dgm:pt>
    <dgm:pt modelId="{653D6BE5-9416-4B21-8346-9A6D02CC32BD}" type="sibTrans" cxnId="{3D55E121-3FD5-4946-9020-6F637F797F34}">
      <dgm:prSet/>
      <dgm:spPr/>
      <dgm:t>
        <a:bodyPr/>
        <a:lstStyle/>
        <a:p>
          <a:endParaRPr lang="en-US"/>
        </a:p>
      </dgm:t>
    </dgm:pt>
    <dgm:pt modelId="{519DE96B-5F9A-4D1E-8A68-9D96D8C08E44}">
      <dgm:prSet phldrT="[Text]"/>
      <dgm:spPr/>
      <dgm:t>
        <a:bodyPr/>
        <a:lstStyle/>
        <a:p>
          <a:r>
            <a:rPr lang="ar-EG" b="1" dirty="0"/>
            <a:t>المعلومات</a:t>
          </a:r>
        </a:p>
        <a:p>
          <a:r>
            <a:rPr lang="en-US" b="1" dirty="0"/>
            <a:t>Information </a:t>
          </a:r>
        </a:p>
      </dgm:t>
    </dgm:pt>
    <dgm:pt modelId="{FB886471-E350-452F-882D-C7536B4C2890}" type="parTrans" cxnId="{3D3351D9-A833-4036-BFC6-CCB3D1039C54}">
      <dgm:prSet/>
      <dgm:spPr/>
      <dgm:t>
        <a:bodyPr/>
        <a:lstStyle/>
        <a:p>
          <a:endParaRPr lang="en-US"/>
        </a:p>
      </dgm:t>
    </dgm:pt>
    <dgm:pt modelId="{8E8F3694-D7AC-424B-9343-DC7D15879052}" type="sibTrans" cxnId="{3D3351D9-A833-4036-BFC6-CCB3D1039C54}">
      <dgm:prSet/>
      <dgm:spPr/>
      <dgm:t>
        <a:bodyPr/>
        <a:lstStyle/>
        <a:p>
          <a:endParaRPr lang="en-US"/>
        </a:p>
      </dgm:t>
    </dgm:pt>
    <dgm:pt modelId="{874F600F-C9ED-48DA-95C0-33CE3DC7A14F}">
      <dgm:prSet phldrT="[Text]"/>
      <dgm:spPr/>
      <dgm:t>
        <a:bodyPr/>
        <a:lstStyle/>
        <a:p>
          <a:r>
            <a:rPr lang="ar-EG" b="1" dirty="0"/>
            <a:t>البيانات</a:t>
          </a:r>
        </a:p>
        <a:p>
          <a:r>
            <a:rPr lang="en-US" b="1" dirty="0"/>
            <a:t>Data </a:t>
          </a:r>
        </a:p>
      </dgm:t>
    </dgm:pt>
    <dgm:pt modelId="{264D56F4-DB18-4568-A9A6-299A38B18410}" type="parTrans" cxnId="{2B2D43C1-0BF6-4376-B8E3-3FC4AA886B6E}">
      <dgm:prSet/>
      <dgm:spPr/>
      <dgm:t>
        <a:bodyPr/>
        <a:lstStyle/>
        <a:p>
          <a:endParaRPr lang="en-US"/>
        </a:p>
      </dgm:t>
    </dgm:pt>
    <dgm:pt modelId="{A4CD8E03-F9C3-4AE9-80FC-42A77B35DE10}" type="sibTrans" cxnId="{2B2D43C1-0BF6-4376-B8E3-3FC4AA886B6E}">
      <dgm:prSet/>
      <dgm:spPr/>
      <dgm:t>
        <a:bodyPr/>
        <a:lstStyle/>
        <a:p>
          <a:endParaRPr lang="en-US"/>
        </a:p>
      </dgm:t>
    </dgm:pt>
    <dgm:pt modelId="{BD779DAA-1589-4F68-96DD-2A4240C499A8}" type="pres">
      <dgm:prSet presAssocID="{E99CD142-C2B1-47DA-AED1-9559A224155E}" presName="Name0" presStyleCnt="0">
        <dgm:presLayoutVars>
          <dgm:dir/>
          <dgm:resizeHandles val="exact"/>
        </dgm:presLayoutVars>
      </dgm:prSet>
      <dgm:spPr/>
    </dgm:pt>
    <dgm:pt modelId="{873CC6CA-DA8A-42C6-8C59-324583C1EF5F}" type="pres">
      <dgm:prSet presAssocID="{B26DBF0D-ED64-4035-B604-405DB7FBADBE}" presName="node" presStyleLbl="node1" presStyleIdx="0" presStyleCnt="3">
        <dgm:presLayoutVars>
          <dgm:bulletEnabled val="1"/>
        </dgm:presLayoutVars>
      </dgm:prSet>
      <dgm:spPr/>
    </dgm:pt>
    <dgm:pt modelId="{F5A55336-28D4-4370-A589-B1905D0123A6}" type="pres">
      <dgm:prSet presAssocID="{653D6BE5-9416-4B21-8346-9A6D02CC32BD}" presName="sibTrans" presStyleLbl="sibTrans2D1" presStyleIdx="0" presStyleCnt="2" custFlipHor="1"/>
      <dgm:spPr/>
    </dgm:pt>
    <dgm:pt modelId="{C890487C-743F-4F39-84E0-534405AC2479}" type="pres">
      <dgm:prSet presAssocID="{653D6BE5-9416-4B21-8346-9A6D02CC32BD}" presName="connectorText" presStyleLbl="sibTrans2D1" presStyleIdx="0" presStyleCnt="2"/>
      <dgm:spPr/>
    </dgm:pt>
    <dgm:pt modelId="{914DFE93-14A3-490E-99A4-12E68E822F0B}" type="pres">
      <dgm:prSet presAssocID="{519DE96B-5F9A-4D1E-8A68-9D96D8C08E44}" presName="node" presStyleLbl="node1" presStyleIdx="1" presStyleCnt="3">
        <dgm:presLayoutVars>
          <dgm:bulletEnabled val="1"/>
        </dgm:presLayoutVars>
      </dgm:prSet>
      <dgm:spPr/>
    </dgm:pt>
    <dgm:pt modelId="{AA9830BA-9187-4D67-B7DA-AE733527CC9F}" type="pres">
      <dgm:prSet presAssocID="{8E8F3694-D7AC-424B-9343-DC7D15879052}" presName="sibTrans" presStyleLbl="sibTrans2D1" presStyleIdx="1" presStyleCnt="2" custAng="10800000"/>
      <dgm:spPr/>
    </dgm:pt>
    <dgm:pt modelId="{3814CD35-01EF-4151-8A82-2A4A03A80657}" type="pres">
      <dgm:prSet presAssocID="{8E8F3694-D7AC-424B-9343-DC7D15879052}" presName="connectorText" presStyleLbl="sibTrans2D1" presStyleIdx="1" presStyleCnt="2"/>
      <dgm:spPr/>
    </dgm:pt>
    <dgm:pt modelId="{FB50F43A-2D3E-410D-B478-965A2BD8B4B9}" type="pres">
      <dgm:prSet presAssocID="{874F600F-C9ED-48DA-95C0-33CE3DC7A14F}" presName="node" presStyleLbl="node1" presStyleIdx="2" presStyleCnt="3">
        <dgm:presLayoutVars>
          <dgm:bulletEnabled val="1"/>
        </dgm:presLayoutVars>
      </dgm:prSet>
      <dgm:spPr/>
    </dgm:pt>
  </dgm:ptLst>
  <dgm:cxnLst>
    <dgm:cxn modelId="{A61E5100-3F85-48FA-9B29-F77B9A220595}" type="presOf" srcId="{653D6BE5-9416-4B21-8346-9A6D02CC32BD}" destId="{C890487C-743F-4F39-84E0-534405AC2479}" srcOrd="1" destOrd="0" presId="urn:microsoft.com/office/officeart/2005/8/layout/process1"/>
    <dgm:cxn modelId="{23A6F71F-565D-4A85-9824-25F8E12F5D73}" type="presOf" srcId="{B26DBF0D-ED64-4035-B604-405DB7FBADBE}" destId="{873CC6CA-DA8A-42C6-8C59-324583C1EF5F}" srcOrd="0" destOrd="0" presId="urn:microsoft.com/office/officeart/2005/8/layout/process1"/>
    <dgm:cxn modelId="{3D55E121-3FD5-4946-9020-6F637F797F34}" srcId="{E99CD142-C2B1-47DA-AED1-9559A224155E}" destId="{B26DBF0D-ED64-4035-B604-405DB7FBADBE}" srcOrd="0" destOrd="0" parTransId="{2C187281-BB9A-49CA-B6A1-98BFAB1CB8C1}" sibTransId="{653D6BE5-9416-4B21-8346-9A6D02CC32BD}"/>
    <dgm:cxn modelId="{53D3BC28-EA40-41E4-BB32-3F8866E1683C}" type="presOf" srcId="{8E8F3694-D7AC-424B-9343-DC7D15879052}" destId="{3814CD35-01EF-4151-8A82-2A4A03A80657}" srcOrd="1" destOrd="0" presId="urn:microsoft.com/office/officeart/2005/8/layout/process1"/>
    <dgm:cxn modelId="{6E82624C-B8F0-45A0-992F-F655FA9F95E2}" type="presOf" srcId="{874F600F-C9ED-48DA-95C0-33CE3DC7A14F}" destId="{FB50F43A-2D3E-410D-B478-965A2BD8B4B9}" srcOrd="0" destOrd="0" presId="urn:microsoft.com/office/officeart/2005/8/layout/process1"/>
    <dgm:cxn modelId="{08638E70-B17A-4DEE-8E18-0AFA6AB9771E}" type="presOf" srcId="{8E8F3694-D7AC-424B-9343-DC7D15879052}" destId="{AA9830BA-9187-4D67-B7DA-AE733527CC9F}" srcOrd="0" destOrd="0" presId="urn:microsoft.com/office/officeart/2005/8/layout/process1"/>
    <dgm:cxn modelId="{35DC0E81-C3F9-468A-8FF9-E336AF50104A}" type="presOf" srcId="{E99CD142-C2B1-47DA-AED1-9559A224155E}" destId="{BD779DAA-1589-4F68-96DD-2A4240C499A8}" srcOrd="0" destOrd="0" presId="urn:microsoft.com/office/officeart/2005/8/layout/process1"/>
    <dgm:cxn modelId="{1D02F687-6C64-4FD1-8BA7-C6A3002B5833}" type="presOf" srcId="{653D6BE5-9416-4B21-8346-9A6D02CC32BD}" destId="{F5A55336-28D4-4370-A589-B1905D0123A6}" srcOrd="0" destOrd="0" presId="urn:microsoft.com/office/officeart/2005/8/layout/process1"/>
    <dgm:cxn modelId="{CDB7BDBD-EEA9-4480-967D-079A777BB1AA}" type="presOf" srcId="{519DE96B-5F9A-4D1E-8A68-9D96D8C08E44}" destId="{914DFE93-14A3-490E-99A4-12E68E822F0B}" srcOrd="0" destOrd="0" presId="urn:microsoft.com/office/officeart/2005/8/layout/process1"/>
    <dgm:cxn modelId="{2B2D43C1-0BF6-4376-B8E3-3FC4AA886B6E}" srcId="{E99CD142-C2B1-47DA-AED1-9559A224155E}" destId="{874F600F-C9ED-48DA-95C0-33CE3DC7A14F}" srcOrd="2" destOrd="0" parTransId="{264D56F4-DB18-4568-A9A6-299A38B18410}" sibTransId="{A4CD8E03-F9C3-4AE9-80FC-42A77B35DE10}"/>
    <dgm:cxn modelId="{3D3351D9-A833-4036-BFC6-CCB3D1039C54}" srcId="{E99CD142-C2B1-47DA-AED1-9559A224155E}" destId="{519DE96B-5F9A-4D1E-8A68-9D96D8C08E44}" srcOrd="1" destOrd="0" parTransId="{FB886471-E350-452F-882D-C7536B4C2890}" sibTransId="{8E8F3694-D7AC-424B-9343-DC7D15879052}"/>
    <dgm:cxn modelId="{7DCE4570-92DA-441A-A703-7B59374E9C11}" type="presParOf" srcId="{BD779DAA-1589-4F68-96DD-2A4240C499A8}" destId="{873CC6CA-DA8A-42C6-8C59-324583C1EF5F}" srcOrd="0" destOrd="0" presId="urn:microsoft.com/office/officeart/2005/8/layout/process1"/>
    <dgm:cxn modelId="{E42BAC1A-32FA-46BB-8813-F840B60A59B3}" type="presParOf" srcId="{BD779DAA-1589-4F68-96DD-2A4240C499A8}" destId="{F5A55336-28D4-4370-A589-B1905D0123A6}" srcOrd="1" destOrd="0" presId="urn:microsoft.com/office/officeart/2005/8/layout/process1"/>
    <dgm:cxn modelId="{C2429913-A8DF-4548-8F3F-0315795C1148}" type="presParOf" srcId="{F5A55336-28D4-4370-A589-B1905D0123A6}" destId="{C890487C-743F-4F39-84E0-534405AC2479}" srcOrd="0" destOrd="0" presId="urn:microsoft.com/office/officeart/2005/8/layout/process1"/>
    <dgm:cxn modelId="{6372FEAA-6C53-4C22-B3D1-C7F37BA25205}" type="presParOf" srcId="{BD779DAA-1589-4F68-96DD-2A4240C499A8}" destId="{914DFE93-14A3-490E-99A4-12E68E822F0B}" srcOrd="2" destOrd="0" presId="urn:microsoft.com/office/officeart/2005/8/layout/process1"/>
    <dgm:cxn modelId="{9044CCFA-BCC1-43FD-AD4E-D1AFCAD36A7A}" type="presParOf" srcId="{BD779DAA-1589-4F68-96DD-2A4240C499A8}" destId="{AA9830BA-9187-4D67-B7DA-AE733527CC9F}" srcOrd="3" destOrd="0" presId="urn:microsoft.com/office/officeart/2005/8/layout/process1"/>
    <dgm:cxn modelId="{2CC82550-2BD5-4E47-AB68-DBD1D7468D81}" type="presParOf" srcId="{AA9830BA-9187-4D67-B7DA-AE733527CC9F}" destId="{3814CD35-01EF-4151-8A82-2A4A03A80657}" srcOrd="0" destOrd="0" presId="urn:microsoft.com/office/officeart/2005/8/layout/process1"/>
    <dgm:cxn modelId="{322E0703-DCE5-4A05-B02C-FEDA4153FF8C}" type="presParOf" srcId="{BD779DAA-1589-4F68-96DD-2A4240C499A8}" destId="{FB50F43A-2D3E-410D-B478-965A2BD8B4B9}" srcOrd="4"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2AEDFD-DCA7-4EE0-8CAC-1C089AE1FCB8}">
      <dsp:nvSpPr>
        <dsp:cNvPr id="0" name=""/>
        <dsp:cNvSpPr/>
      </dsp:nvSpPr>
      <dsp:spPr>
        <a:xfrm rot="10800000">
          <a:off x="1658804" y="92"/>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SA" sz="3100" b="1" kern="1200" dirty="0">
              <a:effectLst/>
              <a:latin typeface="Aptos" panose="020B0004020202020204" pitchFamily="34" charset="0"/>
              <a:ea typeface="Aptos" panose="020B0004020202020204" pitchFamily="34" charset="0"/>
              <a:cs typeface="Times New Roman" panose="02020603050405020304" pitchFamily="18" charset="0"/>
            </a:rPr>
            <a:t>أدوات جمع البيانات</a:t>
          </a:r>
          <a:endParaRPr lang="en-US" sz="3100" kern="1200" dirty="0"/>
        </a:p>
      </dsp:txBody>
      <dsp:txXfrm rot="10800000">
        <a:off x="1830529" y="92"/>
        <a:ext cx="5732200" cy="686902"/>
      </dsp:txXfrm>
    </dsp:sp>
    <dsp:sp modelId="{CDB80F7C-9B25-42FC-A652-59A1A49FCF84}">
      <dsp:nvSpPr>
        <dsp:cNvPr id="0" name=""/>
        <dsp:cNvSpPr/>
      </dsp:nvSpPr>
      <dsp:spPr>
        <a:xfrm>
          <a:off x="1315353" y="92"/>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A28712-8091-4599-BD2D-F8158EC39049}">
      <dsp:nvSpPr>
        <dsp:cNvPr id="0" name=""/>
        <dsp:cNvSpPr/>
      </dsp:nvSpPr>
      <dsp:spPr>
        <a:xfrm rot="10800000">
          <a:off x="1658804" y="892040"/>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SA" sz="3100" b="1" kern="1200" dirty="0">
              <a:effectLst/>
              <a:latin typeface="Aptos" panose="020B0004020202020204" pitchFamily="34" charset="0"/>
              <a:ea typeface="Aptos" panose="020B0004020202020204" pitchFamily="34" charset="0"/>
              <a:cs typeface="Times New Roman" panose="02020603050405020304" pitchFamily="18" charset="0"/>
            </a:rPr>
            <a:t>أخلاقيات البحث الإعلامي</a:t>
          </a:r>
          <a:endParaRPr lang="en-US" sz="3100" kern="1200" dirty="0"/>
        </a:p>
      </dsp:txBody>
      <dsp:txXfrm rot="10800000">
        <a:off x="1830529" y="892040"/>
        <a:ext cx="5732200" cy="686902"/>
      </dsp:txXfrm>
    </dsp:sp>
    <dsp:sp modelId="{F716D0FD-3D59-4BA7-A04F-B65605AF338B}">
      <dsp:nvSpPr>
        <dsp:cNvPr id="0" name=""/>
        <dsp:cNvSpPr/>
      </dsp:nvSpPr>
      <dsp:spPr>
        <a:xfrm>
          <a:off x="1315353" y="892040"/>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FD5C70-A80F-43D6-B3E3-5D0D7069F49C}">
      <dsp:nvSpPr>
        <dsp:cNvPr id="0" name=""/>
        <dsp:cNvSpPr/>
      </dsp:nvSpPr>
      <dsp:spPr>
        <a:xfrm rot="10800000">
          <a:off x="1658804" y="1783989"/>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SA" sz="3100" b="1" kern="1200" dirty="0">
              <a:effectLst/>
              <a:latin typeface="Aptos" panose="020B0004020202020204" pitchFamily="34" charset="0"/>
              <a:ea typeface="Aptos" panose="020B0004020202020204" pitchFamily="34" charset="0"/>
              <a:cs typeface="Times New Roman" panose="02020603050405020304" pitchFamily="18" charset="0"/>
            </a:rPr>
            <a:t>أنواع البحوث الإعلامية</a:t>
          </a:r>
          <a:endParaRPr lang="en-US" sz="3100" kern="1200" dirty="0"/>
        </a:p>
      </dsp:txBody>
      <dsp:txXfrm rot="10800000">
        <a:off x="1830529" y="1783989"/>
        <a:ext cx="5732200" cy="686902"/>
      </dsp:txXfrm>
    </dsp:sp>
    <dsp:sp modelId="{5549CC15-EB74-4EFB-B255-5F588AF25F13}">
      <dsp:nvSpPr>
        <dsp:cNvPr id="0" name=""/>
        <dsp:cNvSpPr/>
      </dsp:nvSpPr>
      <dsp:spPr>
        <a:xfrm>
          <a:off x="1315353" y="1783989"/>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D0D7E4-90D4-4BE8-AF49-5B8388DD0432}">
      <dsp:nvSpPr>
        <dsp:cNvPr id="0" name=""/>
        <dsp:cNvSpPr/>
      </dsp:nvSpPr>
      <dsp:spPr>
        <a:xfrm rot="10800000">
          <a:off x="1658804" y="2675937"/>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SA" sz="3100" b="1" kern="1200" dirty="0">
              <a:effectLst/>
              <a:latin typeface="Aptos" panose="020B0004020202020204" pitchFamily="34" charset="0"/>
              <a:ea typeface="Aptos" panose="020B0004020202020204" pitchFamily="34" charset="0"/>
              <a:cs typeface="Times New Roman" panose="02020603050405020304" pitchFamily="18" charset="0"/>
            </a:rPr>
            <a:t>كيف نبدأ البحث؟</a:t>
          </a:r>
          <a:endParaRPr lang="en-US" sz="3100" kern="1200" dirty="0"/>
        </a:p>
      </dsp:txBody>
      <dsp:txXfrm rot="10800000">
        <a:off x="1830529" y="2675937"/>
        <a:ext cx="5732200" cy="686902"/>
      </dsp:txXfrm>
    </dsp:sp>
    <dsp:sp modelId="{761DCCEC-4FAC-4143-A04D-3FEF6A4BD69C}">
      <dsp:nvSpPr>
        <dsp:cNvPr id="0" name=""/>
        <dsp:cNvSpPr/>
      </dsp:nvSpPr>
      <dsp:spPr>
        <a:xfrm>
          <a:off x="1315353" y="2675937"/>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CA347A8-4D40-467B-BB33-9FC10D059202}">
      <dsp:nvSpPr>
        <dsp:cNvPr id="0" name=""/>
        <dsp:cNvSpPr/>
      </dsp:nvSpPr>
      <dsp:spPr>
        <a:xfrm rot="10800000">
          <a:off x="1658804" y="3567885"/>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SA" sz="3100" b="1" kern="1200" dirty="0">
              <a:effectLst/>
              <a:latin typeface="Aptos" panose="020B0004020202020204" pitchFamily="34" charset="0"/>
              <a:ea typeface="Aptos" panose="020B0004020202020204" pitchFamily="34" charset="0"/>
              <a:cs typeface="Times New Roman" panose="02020603050405020304" pitchFamily="18" charset="0"/>
            </a:rPr>
            <a:t>مقدمة في البحث الإعلامي</a:t>
          </a:r>
          <a:endParaRPr lang="en-US" sz="3100" kern="1200" dirty="0"/>
        </a:p>
      </dsp:txBody>
      <dsp:txXfrm rot="10800000">
        <a:off x="1830529" y="3567885"/>
        <a:ext cx="5732200" cy="686902"/>
      </dsp:txXfrm>
    </dsp:sp>
    <dsp:sp modelId="{BB830121-A4B6-4733-A054-584773C1FCE6}">
      <dsp:nvSpPr>
        <dsp:cNvPr id="0" name=""/>
        <dsp:cNvSpPr/>
      </dsp:nvSpPr>
      <dsp:spPr>
        <a:xfrm>
          <a:off x="1315353" y="3525352"/>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2AEDFD-DCA7-4EE0-8CAC-1C089AE1FCB8}">
      <dsp:nvSpPr>
        <dsp:cNvPr id="0" name=""/>
        <dsp:cNvSpPr/>
      </dsp:nvSpPr>
      <dsp:spPr>
        <a:xfrm rot="10800000">
          <a:off x="1658804" y="92"/>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SA" sz="3100" b="1" kern="1200" dirty="0"/>
            <a:t>تطبيقات البحث في الإعلام الحديث</a:t>
          </a:r>
          <a:endParaRPr lang="en-US" sz="3100" kern="1200" dirty="0"/>
        </a:p>
      </dsp:txBody>
      <dsp:txXfrm rot="10800000">
        <a:off x="1830529" y="92"/>
        <a:ext cx="5732200" cy="686902"/>
      </dsp:txXfrm>
    </dsp:sp>
    <dsp:sp modelId="{CDB80F7C-9B25-42FC-A652-59A1A49FCF84}">
      <dsp:nvSpPr>
        <dsp:cNvPr id="0" name=""/>
        <dsp:cNvSpPr/>
      </dsp:nvSpPr>
      <dsp:spPr>
        <a:xfrm>
          <a:off x="1315353" y="92"/>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A28712-8091-4599-BD2D-F8158EC39049}">
      <dsp:nvSpPr>
        <dsp:cNvPr id="0" name=""/>
        <dsp:cNvSpPr/>
      </dsp:nvSpPr>
      <dsp:spPr>
        <a:xfrm rot="10800000">
          <a:off x="1658804" y="892040"/>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SA" sz="3100" b="1" kern="1200" dirty="0"/>
            <a:t>كتابة التقرير البحثي</a:t>
          </a:r>
          <a:endParaRPr lang="en-US" sz="3100" kern="1200" dirty="0"/>
        </a:p>
      </dsp:txBody>
      <dsp:txXfrm rot="10800000">
        <a:off x="1830529" y="892040"/>
        <a:ext cx="5732200" cy="686902"/>
      </dsp:txXfrm>
    </dsp:sp>
    <dsp:sp modelId="{F716D0FD-3D59-4BA7-A04F-B65605AF338B}">
      <dsp:nvSpPr>
        <dsp:cNvPr id="0" name=""/>
        <dsp:cNvSpPr/>
      </dsp:nvSpPr>
      <dsp:spPr>
        <a:xfrm>
          <a:off x="1315353" y="892040"/>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FD5C70-A80F-43D6-B3E3-5D0D7069F49C}">
      <dsp:nvSpPr>
        <dsp:cNvPr id="0" name=""/>
        <dsp:cNvSpPr/>
      </dsp:nvSpPr>
      <dsp:spPr>
        <a:xfrm rot="10800000">
          <a:off x="1658804" y="1783989"/>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SA" sz="3100" b="1" kern="1200" dirty="0"/>
            <a:t>التحليل الكيفي للبيانات</a:t>
          </a:r>
          <a:endParaRPr lang="en-US" sz="3100" kern="1200" dirty="0"/>
        </a:p>
      </dsp:txBody>
      <dsp:txXfrm rot="10800000">
        <a:off x="1830529" y="1783989"/>
        <a:ext cx="5732200" cy="686902"/>
      </dsp:txXfrm>
    </dsp:sp>
    <dsp:sp modelId="{5549CC15-EB74-4EFB-B255-5F588AF25F13}">
      <dsp:nvSpPr>
        <dsp:cNvPr id="0" name=""/>
        <dsp:cNvSpPr/>
      </dsp:nvSpPr>
      <dsp:spPr>
        <a:xfrm>
          <a:off x="1315353" y="1783989"/>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D0D7E4-90D4-4BE8-AF49-5B8388DD0432}">
      <dsp:nvSpPr>
        <dsp:cNvPr id="0" name=""/>
        <dsp:cNvSpPr/>
      </dsp:nvSpPr>
      <dsp:spPr>
        <a:xfrm rot="10800000">
          <a:off x="1658804" y="2675937"/>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SA" sz="3100" b="1" kern="1200" dirty="0"/>
            <a:t>التحليل الكمي للبيانات</a:t>
          </a:r>
          <a:endParaRPr lang="en-US" sz="3100" kern="1200" dirty="0"/>
        </a:p>
      </dsp:txBody>
      <dsp:txXfrm rot="10800000">
        <a:off x="1830529" y="2675937"/>
        <a:ext cx="5732200" cy="686902"/>
      </dsp:txXfrm>
    </dsp:sp>
    <dsp:sp modelId="{761DCCEC-4FAC-4143-A04D-3FEF6A4BD69C}">
      <dsp:nvSpPr>
        <dsp:cNvPr id="0" name=""/>
        <dsp:cNvSpPr/>
      </dsp:nvSpPr>
      <dsp:spPr>
        <a:xfrm>
          <a:off x="1315353" y="2675937"/>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CA347A8-4D40-467B-BB33-9FC10D059202}">
      <dsp:nvSpPr>
        <dsp:cNvPr id="0" name=""/>
        <dsp:cNvSpPr/>
      </dsp:nvSpPr>
      <dsp:spPr>
        <a:xfrm rot="10800000">
          <a:off x="1658804" y="3567885"/>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SA" sz="3100" b="1" kern="1200" dirty="0"/>
            <a:t>العينات</a:t>
          </a:r>
          <a:endParaRPr lang="en-US" sz="3100" kern="1200" dirty="0"/>
        </a:p>
      </dsp:txBody>
      <dsp:txXfrm rot="10800000">
        <a:off x="1830529" y="3567885"/>
        <a:ext cx="5732200" cy="686902"/>
      </dsp:txXfrm>
    </dsp:sp>
    <dsp:sp modelId="{BB830121-A4B6-4733-A054-584773C1FCE6}">
      <dsp:nvSpPr>
        <dsp:cNvPr id="0" name=""/>
        <dsp:cNvSpPr/>
      </dsp:nvSpPr>
      <dsp:spPr>
        <a:xfrm>
          <a:off x="1315353" y="3567885"/>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3CC6CA-DA8A-42C6-8C59-324583C1EF5F}">
      <dsp:nvSpPr>
        <dsp:cNvPr id="0" name=""/>
        <dsp:cNvSpPr/>
      </dsp:nvSpPr>
      <dsp:spPr>
        <a:xfrm>
          <a:off x="9024" y="672228"/>
          <a:ext cx="2697342" cy="1618405"/>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t>النتائج البحثية</a:t>
          </a:r>
        </a:p>
        <a:p>
          <a:pPr marL="0" lvl="0" indent="0" algn="ctr" defTabSz="1244600">
            <a:lnSpc>
              <a:spcPct val="90000"/>
            </a:lnSpc>
            <a:spcBef>
              <a:spcPct val="0"/>
            </a:spcBef>
            <a:spcAft>
              <a:spcPct val="35000"/>
            </a:spcAft>
            <a:buNone/>
          </a:pPr>
          <a:r>
            <a:rPr lang="en-US" sz="2800" b="1" kern="1200" dirty="0"/>
            <a:t>Research</a:t>
          </a:r>
          <a:r>
            <a:rPr lang="ar-EG" sz="2800" b="1" kern="1200" dirty="0"/>
            <a:t> </a:t>
          </a:r>
          <a:r>
            <a:rPr lang="en-US" sz="2800" b="1" kern="1200" dirty="0"/>
            <a:t>Findings </a:t>
          </a:r>
        </a:p>
      </dsp:txBody>
      <dsp:txXfrm>
        <a:off x="56425" y="719629"/>
        <a:ext cx="2602540" cy="1523603"/>
      </dsp:txXfrm>
    </dsp:sp>
    <dsp:sp modelId="{F5A55336-28D4-4370-A589-B1905D0123A6}">
      <dsp:nvSpPr>
        <dsp:cNvPr id="0" name=""/>
        <dsp:cNvSpPr/>
      </dsp:nvSpPr>
      <dsp:spPr>
        <a:xfrm flipH="1">
          <a:off x="2976101" y="1146961"/>
          <a:ext cx="571836" cy="668940"/>
        </a:xfrm>
        <a:prstGeom prst="righ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3147652" y="1280749"/>
        <a:ext cx="400285" cy="401364"/>
      </dsp:txXfrm>
    </dsp:sp>
    <dsp:sp modelId="{914DFE93-14A3-490E-99A4-12E68E822F0B}">
      <dsp:nvSpPr>
        <dsp:cNvPr id="0" name=""/>
        <dsp:cNvSpPr/>
      </dsp:nvSpPr>
      <dsp:spPr>
        <a:xfrm>
          <a:off x="3785303" y="672228"/>
          <a:ext cx="2697342" cy="1618405"/>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t>المعلومات</a:t>
          </a:r>
        </a:p>
        <a:p>
          <a:pPr marL="0" lvl="0" indent="0" algn="ctr" defTabSz="1244600">
            <a:lnSpc>
              <a:spcPct val="90000"/>
            </a:lnSpc>
            <a:spcBef>
              <a:spcPct val="0"/>
            </a:spcBef>
            <a:spcAft>
              <a:spcPct val="35000"/>
            </a:spcAft>
            <a:buNone/>
          </a:pPr>
          <a:r>
            <a:rPr lang="en-US" sz="2800" b="1" kern="1200" dirty="0"/>
            <a:t>Information </a:t>
          </a:r>
        </a:p>
      </dsp:txBody>
      <dsp:txXfrm>
        <a:off x="3832704" y="719629"/>
        <a:ext cx="2602540" cy="1523603"/>
      </dsp:txXfrm>
    </dsp:sp>
    <dsp:sp modelId="{AA9830BA-9187-4D67-B7DA-AE733527CC9F}">
      <dsp:nvSpPr>
        <dsp:cNvPr id="0" name=""/>
        <dsp:cNvSpPr/>
      </dsp:nvSpPr>
      <dsp:spPr>
        <a:xfrm rot="10800000">
          <a:off x="6752380" y="1146961"/>
          <a:ext cx="571836" cy="668940"/>
        </a:xfrm>
        <a:prstGeom prst="righ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6923931" y="1280749"/>
        <a:ext cx="400285" cy="401364"/>
      </dsp:txXfrm>
    </dsp:sp>
    <dsp:sp modelId="{FB50F43A-2D3E-410D-B478-965A2BD8B4B9}">
      <dsp:nvSpPr>
        <dsp:cNvPr id="0" name=""/>
        <dsp:cNvSpPr/>
      </dsp:nvSpPr>
      <dsp:spPr>
        <a:xfrm>
          <a:off x="7561583" y="672228"/>
          <a:ext cx="2697342" cy="1618405"/>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t>البيانات</a:t>
          </a:r>
        </a:p>
        <a:p>
          <a:pPr marL="0" lvl="0" indent="0" algn="ctr" defTabSz="1244600">
            <a:lnSpc>
              <a:spcPct val="90000"/>
            </a:lnSpc>
            <a:spcBef>
              <a:spcPct val="0"/>
            </a:spcBef>
            <a:spcAft>
              <a:spcPct val="35000"/>
            </a:spcAft>
            <a:buNone/>
          </a:pPr>
          <a:r>
            <a:rPr lang="en-US" sz="2800" b="1" kern="1200" dirty="0"/>
            <a:t>Data </a:t>
          </a:r>
        </a:p>
      </dsp:txBody>
      <dsp:txXfrm>
        <a:off x="7608984" y="719629"/>
        <a:ext cx="2602540" cy="1523603"/>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545843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2.JP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6" r:id="rId13"/>
    <p:sldLayoutId id="214748368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xml"/><Relationship Id="rId5" Type="http://schemas.openxmlformats.org/officeDocument/2006/relationships/image" Target="../media/image5.png"/><Relationship Id="rId4" Type="http://schemas.microsoft.com/office/2017/06/relationships/model3d" Target="../media/model3d1.glb"/></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5.xml"/><Relationship Id="rId1" Type="http://schemas.openxmlformats.org/officeDocument/2006/relationships/themeOverride" Target="../theme/themeOverride2.xml"/><Relationship Id="rId5" Type="http://schemas.openxmlformats.org/officeDocument/2006/relationships/image" Target="../media/image8.jpeg"/><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G"/><Relationship Id="rId7" Type="http://schemas.openxmlformats.org/officeDocument/2006/relationships/diagramColors" Target="../diagrams/colors1.xml"/><Relationship Id="rId2" Type="http://schemas.openxmlformats.org/officeDocument/2006/relationships/slideLayout" Target="../slideLayouts/slideLayout15.xml"/><Relationship Id="rId1" Type="http://schemas.openxmlformats.org/officeDocument/2006/relationships/themeOverride" Target="../theme/themeOverride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1.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JPG"/><Relationship Id="rId7" Type="http://schemas.openxmlformats.org/officeDocument/2006/relationships/diagramColors" Target="../diagrams/colors2.xml"/><Relationship Id="rId2" Type="http://schemas.openxmlformats.org/officeDocument/2006/relationships/slideLayout" Target="../slideLayouts/slideLayout15.xml"/><Relationship Id="rId1" Type="http://schemas.openxmlformats.org/officeDocument/2006/relationships/themeOverride" Target="../theme/themeOverride5.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6.xml"/></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8.xml"/></Relationships>
</file>

<file path=ppt/slides/_rels/slide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9.xml"/></Relationships>
</file>

<file path=ppt/slides/_rels/slide1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0.xml"/></Relationships>
</file>

<file path=ppt/slides/_rels/slide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1.xml"/></Relationships>
</file>

<file path=ppt/slides/_rels/slide20.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JPG"/><Relationship Id="rId7" Type="http://schemas.openxmlformats.org/officeDocument/2006/relationships/diagramColors" Target="../diagrams/colors3.xml"/><Relationship Id="rId2" Type="http://schemas.openxmlformats.org/officeDocument/2006/relationships/slideLayout" Target="../slideLayouts/slideLayout15.xml"/><Relationship Id="rId1" Type="http://schemas.openxmlformats.org/officeDocument/2006/relationships/themeOverride" Target="../theme/themeOverride1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3.xml"/></Relationships>
</file>

<file path=ppt/slides/_rels/slide2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4.xml"/></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5.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6.xml"/><Relationship Id="rId4" Type="http://schemas.openxmlformats.org/officeDocument/2006/relationships/hyperlink" Target="https://doi.org/10.48550/arXiv.2503.04765"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7.xml"/><Relationship Id="rId4" Type="http://schemas.openxmlformats.org/officeDocument/2006/relationships/hyperlink" Target="https://doi.org/10.5281/zenodo.10553000"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8.xml"/></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9.xml"/></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20.xml"/><Relationship Id="rId5" Type="http://schemas.openxmlformats.org/officeDocument/2006/relationships/hyperlink" Target="https://journals.sagepub.com/" TargetMode="External"/><Relationship Id="rId4" Type="http://schemas.openxmlformats.org/officeDocument/2006/relationships/hyperlink" Target="https://ijnet.org/"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2.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4139" y="3740305"/>
            <a:ext cx="5216525" cy="398780"/>
          </a:xfrm>
          <a:prstGeom prst="rect">
            <a:avLst/>
          </a:prstGeom>
          <a:noFill/>
        </p:spPr>
        <p:txBody>
          <a:bodyPr wrap="square" rtlCol="0">
            <a:spAutoFit/>
          </a:bodyPr>
          <a:lstStyle/>
          <a:p>
            <a:pPr algn="ctr" rtl="1"/>
            <a:r>
              <a:rPr lang="ar-EG" sz="2000" b="1" dirty="0">
                <a:latin typeface="Alexandria" charset="0"/>
                <a:cs typeface="Alexandria" charset="0"/>
              </a:rPr>
              <a:t>إعداد: </a:t>
            </a:r>
            <a:r>
              <a:rPr lang="ar-EG" sz="2000" b="1" dirty="0">
                <a:solidFill>
                  <a:srgbClr val="00AEEF"/>
                </a:solidFill>
                <a:effectLst>
                  <a:outerShdw blurRad="38100" dist="38100" dir="2700000" algn="tl">
                    <a:srgbClr val="000000">
                      <a:alpha val="43137"/>
                    </a:srgbClr>
                  </a:outerShdw>
                </a:effectLst>
                <a:latin typeface="Alexandria" charset="0"/>
                <a:cs typeface="Alexandria" charset="0"/>
              </a:rPr>
              <a:t>د. علياء قمر</a:t>
            </a:r>
            <a:r>
              <a:rPr lang="ar-EG" sz="2000" b="1" dirty="0">
                <a:latin typeface="Alexandria" charset="0"/>
                <a:cs typeface="Alexandria" charset="0"/>
              </a:rPr>
              <a:t> </a:t>
            </a:r>
            <a:endParaRPr lang="en-US" sz="20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861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46" name="TextBox 45"/>
          <p:cNvSpPr txBox="1"/>
          <p:nvPr/>
        </p:nvSpPr>
        <p:spPr>
          <a:xfrm>
            <a:off x="366397" y="5492547"/>
            <a:ext cx="1170513" cy="400110"/>
          </a:xfrm>
          <a:prstGeom prst="rect">
            <a:avLst/>
          </a:prstGeom>
          <a:noFill/>
        </p:spPr>
        <p:txBody>
          <a:bodyPr wrap="none" rtlCol="0">
            <a:spAutoFit/>
          </a:bodyPr>
          <a:lstStyle/>
          <a:p>
            <a:r>
              <a:rPr lang="en-US" sz="2000" b="1" dirty="0">
                <a:latin typeface="Alexandria" charset="0"/>
                <a:cs typeface="Alexandria" charset="0"/>
              </a:rPr>
              <a:t>DGM 336</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287774" y="2869303"/>
            <a:ext cx="4523739" cy="584775"/>
          </a:xfrm>
          <a:prstGeom prst="rect">
            <a:avLst/>
          </a:prstGeom>
          <a:noFill/>
        </p:spPr>
        <p:txBody>
          <a:bodyPr wrap="none" rtlCol="0">
            <a:spAutoFit/>
          </a:bodyPr>
          <a:lstStyle/>
          <a:p>
            <a:r>
              <a:rPr lang="en-US" sz="3200" b="1" dirty="0"/>
              <a:t>Media Research Methods</a:t>
            </a:r>
            <a:endParaRPr lang="en-US" sz="3200" b="1" dirty="0">
              <a:latin typeface="Alexandria" charset="0"/>
              <a:cs typeface="Alexandria" charset="0"/>
            </a:endParaRPr>
          </a:p>
        </p:txBody>
      </p:sp>
      <p:sp>
        <p:nvSpPr>
          <p:cNvPr id="2" name="TextBox 1">
            <a:extLst>
              <a:ext uri="{FF2B5EF4-FFF2-40B4-BE49-F238E27FC236}">
                <a16:creationId xmlns:a16="http://schemas.microsoft.com/office/drawing/2014/main" id="{F3709298-8B98-8FAF-83F5-E566848C865E}"/>
              </a:ext>
            </a:extLst>
          </p:cNvPr>
          <p:cNvSpPr txBox="1"/>
          <p:nvPr/>
        </p:nvSpPr>
        <p:spPr>
          <a:xfrm>
            <a:off x="278232" y="2184296"/>
            <a:ext cx="4411785" cy="769441"/>
          </a:xfrm>
          <a:prstGeom prst="rect">
            <a:avLst/>
          </a:prstGeom>
          <a:noFill/>
        </p:spPr>
        <p:txBody>
          <a:bodyPr wrap="none" rtlCol="0">
            <a:spAutoFit/>
          </a:bodyPr>
          <a:lstStyle/>
          <a:p>
            <a:pPr algn="ctr"/>
            <a:r>
              <a:rPr lang="ar-EG" sz="4400" b="1" dirty="0">
                <a:solidFill>
                  <a:srgbClr val="00B0F0"/>
                </a:solidFill>
                <a:effectLst>
                  <a:outerShdw blurRad="38100" dist="38100" dir="2700000" algn="tl">
                    <a:srgbClr val="000000">
                      <a:alpha val="43137"/>
                    </a:srgbClr>
                  </a:outerShdw>
                </a:effectLst>
                <a:latin typeface="Alexandria" charset="0"/>
                <a:cs typeface="Alexandria" charset="0"/>
              </a:rPr>
              <a:t>مناهج البحث الإعلامي</a:t>
            </a:r>
            <a:endParaRPr lang="en-US" sz="44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1000"/>
                                        <p:tgtEl>
                                          <p:spTgt spid="46"/>
                                        </p:tgtEl>
                                      </p:cBhvr>
                                    </p:animEffect>
                                    <p:anim calcmode="lin" valueType="num">
                                      <p:cBhvr>
                                        <p:cTn id="18" dur="1000" fill="hold"/>
                                        <p:tgtEl>
                                          <p:spTgt spid="46"/>
                                        </p:tgtEl>
                                        <p:attrNameLst>
                                          <p:attrName>ppt_x</p:attrName>
                                        </p:attrNameLst>
                                      </p:cBhvr>
                                      <p:tavLst>
                                        <p:tav tm="0">
                                          <p:val>
                                            <p:strVal val="#ppt_x"/>
                                          </p:val>
                                        </p:tav>
                                        <p:tav tm="100000">
                                          <p:val>
                                            <p:strVal val="#ppt_x"/>
                                          </p:val>
                                        </p:tav>
                                      </p:tavLst>
                                    </p:anim>
                                    <p:anim calcmode="lin" valueType="num">
                                      <p:cBhvr>
                                        <p:cTn id="19" dur="1000" fill="hold"/>
                                        <p:tgtEl>
                                          <p:spTgt spid="4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100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1000"/>
                                        <p:tgtEl>
                                          <p:spTgt spid="30"/>
                                        </p:tgtEl>
                                      </p:cBhvr>
                                    </p:animEffect>
                                    <p:anim calcmode="lin" valueType="num">
                                      <p:cBhvr>
                                        <p:cTn id="24" dur="1000" fill="hold"/>
                                        <p:tgtEl>
                                          <p:spTgt spid="30"/>
                                        </p:tgtEl>
                                        <p:attrNameLst>
                                          <p:attrName>ppt_x</p:attrName>
                                        </p:attrNameLst>
                                      </p:cBhvr>
                                      <p:tavLst>
                                        <p:tav tm="0">
                                          <p:val>
                                            <p:strVal val="#ppt_x"/>
                                          </p:val>
                                        </p:tav>
                                        <p:tav tm="100000">
                                          <p:val>
                                            <p:strVal val="#ppt_x"/>
                                          </p:val>
                                        </p:tav>
                                      </p:tavLst>
                                    </p:anim>
                                    <p:anim calcmode="lin" valueType="num">
                                      <p:cBhvr>
                                        <p:cTn id="25" dur="1000" fill="hold"/>
                                        <p:tgtEl>
                                          <p:spTgt spid="30"/>
                                        </p:tgtEl>
                                        <p:attrNameLst>
                                          <p:attrName>ppt_y</p:attrName>
                                        </p:attrNameLst>
                                      </p:cBhvr>
                                      <p:tavLst>
                                        <p:tav tm="0">
                                          <p:val>
                                            <p:strVal val="#ppt_y+.1"/>
                                          </p:val>
                                        </p:tav>
                                        <p:tav tm="100000">
                                          <p:val>
                                            <p:strVal val="#ppt_y"/>
                                          </p:val>
                                        </p:tav>
                                      </p:tavLst>
                                    </p:anim>
                                  </p:childTnLst>
                                </p:cTn>
                              </p:par>
                              <p:par>
                                <p:cTn id="26" presetID="30" presetClass="emph" presetSubtype="0" fill="hold" nodeType="withEffect">
                                  <p:stCondLst>
                                    <p:cond delay="0"/>
                                  </p:stCondLst>
                                  <p:childTnLst>
                                    <p:animClr clrSpc="hsl" dir="cw">
                                      <p:cBhvr override="childStyle">
                                        <p:cTn id="27" dur="500" fill="hold"/>
                                        <p:tgtEl>
                                          <p:spTgt spid="34">
                                            <p:txEl>
                                              <p:pRg st="0" end="0"/>
                                            </p:txEl>
                                          </p:spTgt>
                                        </p:tgtEl>
                                        <p:attrNameLst>
                                          <p:attrName>style.color</p:attrName>
                                        </p:attrNameLst>
                                      </p:cBhvr>
                                      <p:by>
                                        <p:hsl h="0" s="12549" l="25098"/>
                                      </p:by>
                                    </p:animClr>
                                    <p:animClr clrSpc="hsl" dir="cw">
                                      <p:cBhvr>
                                        <p:cTn id="28" dur="500" fill="hold"/>
                                        <p:tgtEl>
                                          <p:spTgt spid="34">
                                            <p:txEl>
                                              <p:pRg st="0" end="0"/>
                                            </p:txEl>
                                          </p:spTgt>
                                        </p:tgtEl>
                                        <p:attrNameLst>
                                          <p:attrName>fillcolor</p:attrName>
                                        </p:attrNameLst>
                                      </p:cBhvr>
                                      <p:by>
                                        <p:hsl h="0" s="12549" l="25098"/>
                                      </p:by>
                                    </p:animClr>
                                    <p:animClr clrSpc="hsl" dir="cw">
                                      <p:cBhvr>
                                        <p:cTn id="29" dur="500" fill="hold"/>
                                        <p:tgtEl>
                                          <p:spTgt spid="34">
                                            <p:txEl>
                                              <p:pRg st="0" end="0"/>
                                            </p:txEl>
                                          </p:spTgt>
                                        </p:tgtEl>
                                        <p:attrNameLst>
                                          <p:attrName>stroke.color</p:attrName>
                                        </p:attrNameLst>
                                      </p:cBhvr>
                                      <p:by>
                                        <p:hsl h="0" s="12549" l="25098"/>
                                      </p:by>
                                    </p:animClr>
                                    <p:set>
                                      <p:cBhvr>
                                        <p:cTn id="30" dur="500" fill="hold"/>
                                        <p:tgtEl>
                                          <p:spTgt spid="34">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p:bldP spid="9" grpId="0"/>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83F8E2-699C-9C01-0329-7C9299434C08}"/>
              </a:ext>
            </a:extLst>
          </p:cNvPr>
          <p:cNvSpPr txBox="1"/>
          <p:nvPr/>
        </p:nvSpPr>
        <p:spPr>
          <a:xfrm>
            <a:off x="2528372" y="2029897"/>
            <a:ext cx="7135255" cy="2923877"/>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تتناول هذه المُحاضرة التعريف بكل من:</a:t>
            </a:r>
            <a:endParaRPr lang="en-US" sz="2800" b="1" u="sng" dirty="0">
              <a:solidFill>
                <a:schemeClr val="accent5">
                  <a:lumMod val="75000"/>
                </a:schemeClr>
              </a:solidFill>
              <a:latin typeface="Alexandria"/>
              <a:cs typeface="+mj-cs"/>
            </a:endParaRPr>
          </a:p>
          <a:p>
            <a:pPr algn="just" rtl="1"/>
            <a:endParaRPr lang="en-US" sz="1600" b="1" dirty="0">
              <a:solidFill>
                <a:srgbClr val="2E3957"/>
              </a:solidFill>
              <a:latin typeface="Alexandria"/>
              <a:cs typeface="+mj-cs"/>
            </a:endParaRPr>
          </a:p>
          <a:p>
            <a:pPr marL="514350" indent="-514350" algn="just" rtl="1">
              <a:buAutoNum type="arabicPeriod"/>
            </a:pPr>
            <a:r>
              <a:rPr lang="ar-EG" sz="2000" b="1" dirty="0">
                <a:solidFill>
                  <a:srgbClr val="2E3957"/>
                </a:solidFill>
                <a:latin typeface="Alexandria"/>
                <a:cs typeface="+mj-cs"/>
              </a:rPr>
              <a:t>مُدرس المُقرر.</a:t>
            </a:r>
          </a:p>
          <a:p>
            <a:pPr marL="514350" indent="-514350" algn="just" rtl="1">
              <a:buAutoNum type="arabicPeriod"/>
            </a:pPr>
            <a:r>
              <a:rPr lang="ar-EG" sz="2000" b="1" dirty="0">
                <a:solidFill>
                  <a:srgbClr val="2E3957"/>
                </a:solidFill>
                <a:latin typeface="Alexandria"/>
                <a:cs typeface="+mj-cs"/>
              </a:rPr>
              <a:t>وصف المُقرر.</a:t>
            </a:r>
          </a:p>
          <a:p>
            <a:pPr marL="514350" indent="-514350" algn="just" rtl="1">
              <a:buAutoNum type="arabicPeriod"/>
            </a:pPr>
            <a:r>
              <a:rPr lang="ar-EG" sz="2000" b="1" dirty="0">
                <a:solidFill>
                  <a:srgbClr val="2E3957"/>
                </a:solidFill>
                <a:latin typeface="Alexandria"/>
                <a:cs typeface="+mj-cs"/>
              </a:rPr>
              <a:t>المُخرجات المُتوقع تحقيقها بنهاية المُقرر.</a:t>
            </a:r>
          </a:p>
          <a:p>
            <a:pPr marL="514350" indent="-514350" algn="just" rtl="1">
              <a:buFontTx/>
              <a:buAutoNum type="arabicPeriod"/>
            </a:pPr>
            <a:r>
              <a:rPr lang="ar-EG" sz="2000" b="1" dirty="0">
                <a:solidFill>
                  <a:srgbClr val="2E3957"/>
                </a:solidFill>
                <a:latin typeface="Alexandria"/>
                <a:cs typeface="+mj-cs"/>
              </a:rPr>
              <a:t>ال</a:t>
            </a:r>
            <a:r>
              <a:rPr lang="ar-SA" sz="2000" b="1" dirty="0">
                <a:solidFill>
                  <a:srgbClr val="2E3957"/>
                </a:solidFill>
                <a:latin typeface="Alexandria"/>
                <a:cs typeface="+mj-cs"/>
              </a:rPr>
              <a:t>موضوعات</a:t>
            </a:r>
            <a:r>
              <a:rPr lang="ar-EG" sz="2000" b="1" dirty="0">
                <a:solidFill>
                  <a:srgbClr val="2E3957"/>
                </a:solidFill>
                <a:latin typeface="Alexandria"/>
                <a:cs typeface="+mj-cs"/>
              </a:rPr>
              <a:t> التي يشملها</a:t>
            </a:r>
            <a:r>
              <a:rPr lang="ar-SA" sz="2000" b="1" dirty="0">
                <a:solidFill>
                  <a:srgbClr val="2E3957"/>
                </a:solidFill>
                <a:latin typeface="Alexandria"/>
                <a:cs typeface="+mj-cs"/>
              </a:rPr>
              <a:t> الم</a:t>
            </a:r>
            <a:r>
              <a:rPr lang="ar-EG" sz="2000" b="1" dirty="0">
                <a:solidFill>
                  <a:srgbClr val="2E3957"/>
                </a:solidFill>
                <a:latin typeface="Alexandria"/>
                <a:cs typeface="+mj-cs"/>
              </a:rPr>
              <a:t>ُ</a:t>
            </a:r>
            <a:r>
              <a:rPr lang="ar-SA" sz="2000" b="1" dirty="0">
                <a:solidFill>
                  <a:srgbClr val="2E3957"/>
                </a:solidFill>
                <a:latin typeface="Alexandria"/>
                <a:cs typeface="+mj-cs"/>
              </a:rPr>
              <a:t>قرر</a:t>
            </a:r>
            <a:r>
              <a:rPr lang="ar-EG" sz="2000" b="1" dirty="0">
                <a:solidFill>
                  <a:srgbClr val="2E3957"/>
                </a:solidFill>
                <a:latin typeface="Alexandria"/>
                <a:cs typeface="+mj-cs"/>
              </a:rPr>
              <a:t>.</a:t>
            </a:r>
          </a:p>
          <a:p>
            <a:pPr marL="514350" indent="-514350" algn="just" rtl="1">
              <a:buAutoNum type="arabicPeriod"/>
            </a:pPr>
            <a:r>
              <a:rPr lang="ar-EG" sz="2000" b="1" dirty="0">
                <a:solidFill>
                  <a:srgbClr val="2E3957"/>
                </a:solidFill>
                <a:latin typeface="Alexandria"/>
                <a:cs typeface="+mj-cs"/>
              </a:rPr>
              <a:t>أُسلوب التقييم وتقسيم الدرجات.</a:t>
            </a:r>
          </a:p>
          <a:p>
            <a:pPr marL="514350" indent="-514350" algn="just" rtl="1">
              <a:buFontTx/>
              <a:buAutoNum type="arabicPeriod"/>
            </a:pPr>
            <a:r>
              <a:rPr lang="ar-EG" sz="2000" b="1" dirty="0">
                <a:solidFill>
                  <a:srgbClr val="2E3957"/>
                </a:solidFill>
                <a:latin typeface="Alexandria"/>
                <a:cs typeface="+mj-cs"/>
              </a:rPr>
              <a:t>مُقدمة عن مناهج البحث الإعلامي.</a:t>
            </a:r>
          </a:p>
          <a:p>
            <a:pPr marL="514350" indent="-514350" algn="just" rtl="1">
              <a:buAutoNum type="arabicPeriod"/>
            </a:pPr>
            <a:r>
              <a:rPr lang="ar-SA" sz="2000" b="1" dirty="0">
                <a:solidFill>
                  <a:srgbClr val="2E3957"/>
                </a:solidFill>
                <a:latin typeface="Alexandria"/>
                <a:cs typeface="+mj-cs"/>
              </a:rPr>
              <a:t>المراجع الم</a:t>
            </a:r>
            <a:r>
              <a:rPr lang="ar-EG" sz="2000" b="1" dirty="0">
                <a:solidFill>
                  <a:srgbClr val="2E3957"/>
                </a:solidFill>
                <a:latin typeface="Alexandria"/>
                <a:cs typeface="+mj-cs"/>
              </a:rPr>
              <a:t>ُ</a:t>
            </a:r>
            <a:r>
              <a:rPr lang="ar-SA" sz="2000" b="1" dirty="0">
                <a:solidFill>
                  <a:srgbClr val="2E3957"/>
                </a:solidFill>
                <a:latin typeface="Alexandria"/>
                <a:cs typeface="+mj-cs"/>
              </a:rPr>
              <a:t>قتر</a:t>
            </a:r>
            <a:r>
              <a:rPr lang="ar-EG" sz="2000" b="1" dirty="0">
                <a:solidFill>
                  <a:srgbClr val="2E3957"/>
                </a:solidFill>
                <a:latin typeface="Alexandria"/>
                <a:cs typeface="+mj-cs"/>
              </a:rPr>
              <a:t>َ</a:t>
            </a:r>
            <a:r>
              <a:rPr lang="ar-SA" sz="2000" b="1" dirty="0" err="1">
                <a:solidFill>
                  <a:srgbClr val="2E3957"/>
                </a:solidFill>
                <a:latin typeface="Alexandria"/>
                <a:cs typeface="+mj-cs"/>
              </a:rPr>
              <a:t>حة</a:t>
            </a:r>
            <a:r>
              <a:rPr lang="ar-SA" sz="2000" b="1" dirty="0">
                <a:solidFill>
                  <a:srgbClr val="2E3957"/>
                </a:solidFill>
                <a:latin typeface="Alexandria"/>
                <a:cs typeface="+mj-cs"/>
              </a:rPr>
              <a:t> للم</a:t>
            </a:r>
            <a:r>
              <a:rPr lang="ar-EG" sz="2000" b="1" dirty="0">
                <a:solidFill>
                  <a:srgbClr val="2E3957"/>
                </a:solidFill>
                <a:latin typeface="Alexandria"/>
                <a:cs typeface="+mj-cs"/>
              </a:rPr>
              <a:t>ُ</a:t>
            </a:r>
            <a:r>
              <a:rPr lang="ar-SA" sz="2000" b="1" dirty="0">
                <a:solidFill>
                  <a:srgbClr val="2E3957"/>
                </a:solidFill>
                <a:latin typeface="Alexandria"/>
                <a:cs typeface="+mj-cs"/>
              </a:rPr>
              <a:t>قرر</a:t>
            </a:r>
            <a:r>
              <a:rPr lang="ar-EG" sz="2000" b="1" dirty="0">
                <a:solidFill>
                  <a:srgbClr val="2E3957"/>
                </a:solidFill>
                <a:latin typeface="Alexandria"/>
                <a:cs typeface="+mj-cs"/>
              </a:rPr>
              <a:t>.</a:t>
            </a:r>
          </a:p>
        </p:txBody>
      </p:sp>
      <p:sp>
        <p:nvSpPr>
          <p:cNvPr id="5" name="TextBox 4">
            <a:extLst>
              <a:ext uri="{FF2B5EF4-FFF2-40B4-BE49-F238E27FC236}">
                <a16:creationId xmlns:a16="http://schemas.microsoft.com/office/drawing/2014/main" id="{99361CA9-1019-59A6-A0D1-6DBEF492FA5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محاور الم</a:t>
            </a:r>
            <a:r>
              <a:rPr lang="ar-EG" sz="3200" b="1" dirty="0">
                <a:effectLst>
                  <a:outerShdw blurRad="38100" dist="38100" dir="2700000" algn="tl">
                    <a:srgbClr val="000000">
                      <a:alpha val="43137"/>
                    </a:srgbClr>
                  </a:outerShdw>
                </a:effectLst>
                <a:latin typeface="Alexandria" charset="0"/>
                <a:cs typeface="Alexandria" charset="0"/>
              </a:rPr>
              <a:t>ُ</a:t>
            </a:r>
            <a:r>
              <a:rPr lang="ar-SA" sz="3200" b="1" dirty="0">
                <a:effectLst>
                  <a:outerShdw blurRad="38100" dist="38100" dir="2700000" algn="tl">
                    <a:srgbClr val="000000">
                      <a:alpha val="43137"/>
                    </a:srgbClr>
                  </a:outerShdw>
                </a:effectLst>
                <a:latin typeface="Alexandria" charset="0"/>
                <a:cs typeface="Alexandria" charset="0"/>
              </a:rPr>
              <a:t>حاضرة</a:t>
            </a:r>
            <a:endParaRPr lang="en-US" sz="3200" b="1" dirty="0">
              <a:effectLst>
                <a:outerShdw blurRad="38100" dist="38100" dir="2700000" algn="tl">
                  <a:srgbClr val="000000">
                    <a:alpha val="43137"/>
                  </a:srgbClr>
                </a:outerShdw>
              </a:effectLst>
              <a:latin typeface="Alexandria" charset="0"/>
              <a:cs typeface="Alexandria" charset="0"/>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A5859841-F493-2A99-C379-36ADA844D969}"/>
                  </a:ext>
                </a:extLst>
              </p:cNvPr>
              <p:cNvGraphicFramePr>
                <a:graphicFrameLocks noChangeAspect="1"/>
              </p:cNvGraphicFramePr>
              <p:nvPr>
                <p:extLst>
                  <p:ext uri="{D42A27DB-BD31-4B8C-83A1-F6EECF244321}">
                    <p14:modId xmlns:p14="http://schemas.microsoft.com/office/powerpoint/2010/main" val="2341636779"/>
                  </p:ext>
                </p:extLst>
              </p:nvPr>
            </p:nvGraphicFramePr>
            <p:xfrm>
              <a:off x="1834615" y="1536761"/>
              <a:ext cx="2693714" cy="3368977"/>
            </p:xfrm>
            <a:graphic>
              <a:graphicData uri="http://schemas.microsoft.com/office/drawing/2017/model3d">
                <am3d:model3d r:embed="rId4">
                  <am3d:spPr>
                    <a:xfrm>
                      <a:off x="0" y="0"/>
                      <a:ext cx="2693714" cy="3368977"/>
                    </a:xfrm>
                    <a:prstGeom prst="rect">
                      <a:avLst/>
                    </a:prstGeom>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4231874" ay="432982" az="1173728"/>
                    <am3d:postTrans dx="0" dy="0" dz="0"/>
                  </am3d:trans>
                  <am3d:raster rName="Office3DRenderer" rVer="16.0.8326">
                    <am3d:blip r:embed="rId5"/>
                  </am3d:raster>
                  <am3d:objViewport viewportSz="410295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A5859841-F493-2A99-C379-36ADA844D969}"/>
                  </a:ext>
                </a:extLst>
              </p:cNvPr>
              <p:cNvPicPr>
                <a:picLocks noGrp="1" noRot="1" noChangeAspect="1" noMove="1" noResize="1" noEditPoints="1" noAdjustHandles="1" noChangeArrowheads="1" noChangeShapeType="1" noCrop="1"/>
              </p:cNvPicPr>
              <p:nvPr/>
            </p:nvPicPr>
            <p:blipFill>
              <a:blip r:embed="rId5"/>
              <a:stretch>
                <a:fillRect/>
              </a:stretch>
            </p:blipFill>
            <p:spPr>
              <a:xfrm>
                <a:off x="1834615" y="1536761"/>
                <a:ext cx="2693714" cy="3368977"/>
              </a:xfrm>
              <a:prstGeom prst="rect">
                <a:avLst/>
              </a:prstGeom>
            </p:spPr>
          </p:pic>
        </mc:Fallback>
      </mc:AlternateContent>
    </p:spTree>
    <p:extLst>
      <p:ext uri="{BB962C8B-B14F-4D97-AF65-F5344CB8AC3E}">
        <p14:creationId xmlns:p14="http://schemas.microsoft.com/office/powerpoint/2010/main" val="43631041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nodeType="afterEffect">
                                  <p:stCondLst>
                                    <p:cond delay="10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9000"/>
                                        <p:tgtEl>
                                          <p:spTgt spid="2"/>
                                        </p:tgtEl>
                                      </p:cBhvr>
                                    </p:animEffect>
                                    <p:anim calcmode="lin" valueType="num">
                                      <p:cBhvr>
                                        <p:cTn id="20" dur="9000" fill="hold"/>
                                        <p:tgtEl>
                                          <p:spTgt spid="2"/>
                                        </p:tgtEl>
                                        <p:attrNameLst>
                                          <p:attrName>ppt_x</p:attrName>
                                        </p:attrNameLst>
                                      </p:cBhvr>
                                      <p:tavLst>
                                        <p:tav tm="0">
                                          <p:val>
                                            <p:strVal val="#ppt_x"/>
                                          </p:val>
                                        </p:tav>
                                        <p:tav tm="100000">
                                          <p:val>
                                            <p:strVal val="#ppt_x"/>
                                          </p:val>
                                        </p:tav>
                                      </p:tavLst>
                                    </p:anim>
                                    <p:anim calcmode="lin" valueType="num">
                                      <p:cBhvr>
                                        <p:cTn id="21" dur="9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12250"/>
                            </p:stCondLst>
                            <p:childTnLst>
                              <p:par>
                                <p:cTn id="23" presetID="32" presetClass="emph" presetSubtype="0" fill="hold" nodeType="afterEffect">
                                  <p:stCondLst>
                                    <p:cond delay="0"/>
                                  </p:stCondLst>
                                  <p:childTnLst>
                                    <p:animRot by="120000">
                                      <p:cBhvr>
                                        <p:cTn id="24" dur="900" fill="hold">
                                          <p:stCondLst>
                                            <p:cond delay="0"/>
                                          </p:stCondLst>
                                        </p:cTn>
                                        <p:tgtEl>
                                          <p:spTgt spid="2"/>
                                        </p:tgtEl>
                                        <p:attrNameLst>
                                          <p:attrName>r</p:attrName>
                                        </p:attrNameLst>
                                      </p:cBhvr>
                                    </p:animRot>
                                    <p:animRot by="-240000">
                                      <p:cBhvr>
                                        <p:cTn id="25" dur="1800" fill="hold">
                                          <p:stCondLst>
                                            <p:cond delay="1800"/>
                                          </p:stCondLst>
                                        </p:cTn>
                                        <p:tgtEl>
                                          <p:spTgt spid="2"/>
                                        </p:tgtEl>
                                        <p:attrNameLst>
                                          <p:attrName>r</p:attrName>
                                        </p:attrNameLst>
                                      </p:cBhvr>
                                    </p:animRot>
                                    <p:animRot by="240000">
                                      <p:cBhvr>
                                        <p:cTn id="26" dur="1800" fill="hold">
                                          <p:stCondLst>
                                            <p:cond delay="3600"/>
                                          </p:stCondLst>
                                        </p:cTn>
                                        <p:tgtEl>
                                          <p:spTgt spid="2"/>
                                        </p:tgtEl>
                                        <p:attrNameLst>
                                          <p:attrName>r</p:attrName>
                                        </p:attrNameLst>
                                      </p:cBhvr>
                                    </p:animRot>
                                    <p:animRot by="-240000">
                                      <p:cBhvr>
                                        <p:cTn id="27" dur="1800" fill="hold">
                                          <p:stCondLst>
                                            <p:cond delay="5400"/>
                                          </p:stCondLst>
                                        </p:cTn>
                                        <p:tgtEl>
                                          <p:spTgt spid="2"/>
                                        </p:tgtEl>
                                        <p:attrNameLst>
                                          <p:attrName>r</p:attrName>
                                        </p:attrNameLst>
                                      </p:cBhvr>
                                    </p:animRot>
                                    <p:animRot by="120000">
                                      <p:cBhvr>
                                        <p:cTn id="28" dur="1800" fill="hold">
                                          <p:stCondLst>
                                            <p:cond delay="72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1841781" y="5027146"/>
            <a:ext cx="2996333"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التعريف بمُدرس المُقرر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Introduction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4A038E0A-493E-C44F-344E-46D45430CE0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DE6777B-0A7F-F825-C628-8EAF1B69F04D}"/>
              </a:ext>
            </a:extLst>
          </p:cNvPr>
          <p:cNvSpPr txBox="1"/>
          <p:nvPr/>
        </p:nvSpPr>
        <p:spPr>
          <a:xfrm>
            <a:off x="713983" y="1952261"/>
            <a:ext cx="8333041" cy="4185761"/>
          </a:xfrm>
          <a:prstGeom prst="rect">
            <a:avLst/>
          </a:prstGeom>
          <a:noFill/>
        </p:spPr>
        <p:txBody>
          <a:bodyPr wrap="square" rtlCol="0">
            <a:spAutoFit/>
          </a:bodyPr>
          <a:lstStyle/>
          <a:p>
            <a:pPr algn="ctr" rtl="1"/>
            <a:r>
              <a:rPr lang="ar-EG" sz="3200" b="1" dirty="0">
                <a:solidFill>
                  <a:schemeClr val="accent5">
                    <a:lumMod val="75000"/>
                  </a:schemeClr>
                </a:solidFill>
                <a:effectLst>
                  <a:outerShdw blurRad="38100" dist="38100" dir="2700000" algn="tl">
                    <a:srgbClr val="000000">
                      <a:alpha val="43137"/>
                    </a:srgbClr>
                  </a:outerShdw>
                </a:effectLst>
                <a:latin typeface="Alexandria"/>
                <a:cs typeface="+mj-cs"/>
              </a:rPr>
              <a:t>د. علياء قمر</a:t>
            </a:r>
          </a:p>
          <a:p>
            <a:pPr algn="ctr" rtl="1"/>
            <a:endParaRPr lang="en-US" sz="2000" b="1" dirty="0">
              <a:solidFill>
                <a:schemeClr val="accent5">
                  <a:lumMod val="75000"/>
                </a:schemeClr>
              </a:solidFill>
              <a:latin typeface="Alexandria"/>
              <a:cs typeface="+mj-cs"/>
            </a:endParaRPr>
          </a:p>
          <a:p>
            <a:pPr marL="285750" indent="-285750" algn="just" rtl="1">
              <a:buFont typeface="Arial" panose="020B0604020202020204" pitchFamily="34" charset="0"/>
              <a:buChar char="•"/>
            </a:pPr>
            <a:r>
              <a:rPr lang="ar-EG" b="1" dirty="0">
                <a:solidFill>
                  <a:srgbClr val="2E3957"/>
                </a:solidFill>
                <a:latin typeface="Alexandria"/>
                <a:cs typeface="+mj-cs"/>
              </a:rPr>
              <a:t>مُدرس الإعلام الرقمي بكلية الإعلام والتسويق.</a:t>
            </a:r>
          </a:p>
          <a:p>
            <a:pPr marL="285750" indent="-285750" algn="just" rtl="1">
              <a:buFont typeface="Arial" panose="020B0604020202020204" pitchFamily="34" charset="0"/>
              <a:buChar char="•"/>
            </a:pPr>
            <a:r>
              <a:rPr lang="ar-EG" b="1" dirty="0">
                <a:solidFill>
                  <a:srgbClr val="2E3957"/>
                </a:solidFill>
                <a:latin typeface="Alexandria"/>
                <a:cs typeface="+mj-cs"/>
              </a:rPr>
              <a:t>دكتوراه وماجستير في الاتصال السياسي والرأيّ العام- قسم الإذاعة والتلفزيون، كلية الإعلام، جامعة القاهرة.</a:t>
            </a:r>
          </a:p>
          <a:p>
            <a:pPr marL="285750" indent="-285750" algn="just" rtl="1">
              <a:buFont typeface="Arial" panose="020B0604020202020204" pitchFamily="34" charset="0"/>
              <a:buChar char="•"/>
            </a:pPr>
            <a:r>
              <a:rPr lang="ar-EG" b="1" dirty="0">
                <a:solidFill>
                  <a:srgbClr val="2E3957"/>
                </a:solidFill>
                <a:latin typeface="Alexandria"/>
                <a:cs typeface="+mj-cs"/>
              </a:rPr>
              <a:t>دبلومة الإعلام الرقمي- مركز كمال أدهم، الجامعة الأمريكية بالقاهرة</a:t>
            </a:r>
            <a:r>
              <a:rPr lang="en-US" b="1" dirty="0">
                <a:solidFill>
                  <a:srgbClr val="2E3957"/>
                </a:solidFill>
                <a:latin typeface="Alexandria"/>
                <a:cs typeface="+mj-cs"/>
              </a:rPr>
              <a:t>(AUC) </a:t>
            </a:r>
            <a:r>
              <a:rPr lang="ar-EG" b="1" dirty="0">
                <a:solidFill>
                  <a:srgbClr val="2E3957"/>
                </a:solidFill>
                <a:latin typeface="Alexandria"/>
                <a:cs typeface="+mj-cs"/>
              </a:rPr>
              <a:t>.</a:t>
            </a:r>
          </a:p>
          <a:p>
            <a:pPr marL="285750" indent="-285750" algn="just" rtl="1">
              <a:buFont typeface="Arial" panose="020B0604020202020204" pitchFamily="34" charset="0"/>
              <a:buChar char="•"/>
            </a:pPr>
            <a:r>
              <a:rPr lang="ar-EG" b="1" dirty="0">
                <a:solidFill>
                  <a:srgbClr val="2E3957"/>
                </a:solidFill>
                <a:latin typeface="Alexandria"/>
                <a:cs typeface="+mj-cs"/>
              </a:rPr>
              <a:t>دبلومة استخدامات الذكاء الاصطناعي في البحث العلمي والكتابة الأكاديمية.</a:t>
            </a:r>
          </a:p>
          <a:p>
            <a:pPr marL="285750" indent="-285750" algn="just" rtl="1">
              <a:buFont typeface="Arial" panose="020B0604020202020204" pitchFamily="34" charset="0"/>
              <a:buChar char="•"/>
            </a:pPr>
            <a:r>
              <a:rPr lang="ar-EG" b="1" dirty="0">
                <a:solidFill>
                  <a:srgbClr val="2E3957"/>
                </a:solidFill>
                <a:latin typeface="Alexandria"/>
                <a:cs typeface="+mj-cs"/>
              </a:rPr>
              <a:t>بدأت الخبرة الأكاديمية والبحثية منذ عام 2009.</a:t>
            </a:r>
          </a:p>
          <a:p>
            <a:pPr marL="285750" indent="-285750" algn="just" rtl="1">
              <a:buFont typeface="Arial" panose="020B0604020202020204" pitchFamily="34" charset="0"/>
              <a:buChar char="•"/>
            </a:pPr>
            <a:r>
              <a:rPr lang="ar-EG" b="1" dirty="0">
                <a:solidFill>
                  <a:srgbClr val="2E3957"/>
                </a:solidFill>
                <a:latin typeface="Alexandria"/>
                <a:cs typeface="+mj-cs"/>
              </a:rPr>
              <a:t>عملت بالتدريس والتدريب الأكاديمي في كلية الإعلام بالجامعة البريطانية بالقاهرة (</a:t>
            </a:r>
            <a:r>
              <a:rPr lang="en-US" b="1" dirty="0">
                <a:solidFill>
                  <a:srgbClr val="2E3957"/>
                </a:solidFill>
                <a:latin typeface="Alexandria"/>
                <a:cs typeface="+mj-cs"/>
              </a:rPr>
              <a:t>BUE</a:t>
            </a:r>
            <a:r>
              <a:rPr lang="ar-EG" b="1" dirty="0">
                <a:solidFill>
                  <a:srgbClr val="2E3957"/>
                </a:solidFill>
                <a:latin typeface="Alexandria"/>
                <a:cs typeface="+mj-cs"/>
              </a:rPr>
              <a:t>).</a:t>
            </a:r>
          </a:p>
          <a:p>
            <a:pPr marL="285750" indent="-285750" algn="just" rtl="1">
              <a:buFont typeface="Arial" panose="020B0604020202020204" pitchFamily="34" charset="0"/>
              <a:buChar char="•"/>
            </a:pPr>
            <a:r>
              <a:rPr lang="ar-EG" b="1" dirty="0">
                <a:solidFill>
                  <a:srgbClr val="2E3957"/>
                </a:solidFill>
                <a:latin typeface="Alexandria"/>
                <a:cs typeface="+mj-cs"/>
              </a:rPr>
              <a:t>حاصلة على العديد من الدورات العلمية في مجالات الإعلام والسياسة والبحث العلمي والكتابة الأكاديمية والذكاء الاصطناعي، وغيرها.</a:t>
            </a:r>
          </a:p>
          <a:p>
            <a:pPr marL="285750" indent="-285750" algn="just" rtl="1">
              <a:buFont typeface="Arial" panose="020B0604020202020204" pitchFamily="34" charset="0"/>
              <a:buChar char="•"/>
            </a:pPr>
            <a:r>
              <a:rPr lang="ar-EG" b="1" dirty="0">
                <a:solidFill>
                  <a:srgbClr val="2E3957"/>
                </a:solidFill>
                <a:latin typeface="Alexandria"/>
                <a:cs typeface="+mj-cs"/>
              </a:rPr>
              <a:t>باحثة مهتمة بمجالات البحوث المنهجية وبحوث الاتصال السياسي والعلمي والإعلام الرقمي والذكاء الاصطناعي وغيرها.</a:t>
            </a:r>
          </a:p>
          <a:p>
            <a:pPr marL="285750" indent="-285750" algn="just" rtl="1">
              <a:buFont typeface="Arial" panose="020B0604020202020204" pitchFamily="34" charset="0"/>
              <a:buChar char="•"/>
            </a:pPr>
            <a:endParaRPr lang="ar-EG" b="1" dirty="0">
              <a:solidFill>
                <a:srgbClr val="2E3957"/>
              </a:solidFill>
              <a:latin typeface="Alexandria"/>
              <a:cs typeface="+mj-cs"/>
            </a:endParaRPr>
          </a:p>
          <a:p>
            <a:pPr marL="285750" indent="-285750" algn="just" rtl="1">
              <a:buFont typeface="Arial" panose="020B0604020202020204" pitchFamily="34" charset="0"/>
              <a:buChar char="•"/>
            </a:pPr>
            <a:endParaRPr lang="ar-EG" sz="1600" b="1" dirty="0">
              <a:solidFill>
                <a:srgbClr val="2E3957"/>
              </a:solidFill>
              <a:latin typeface="Alexandria"/>
              <a:cs typeface="+mj-cs"/>
            </a:endParaRPr>
          </a:p>
        </p:txBody>
      </p:sp>
      <p:sp>
        <p:nvSpPr>
          <p:cNvPr id="5" name="TextBox 4">
            <a:extLst>
              <a:ext uri="{FF2B5EF4-FFF2-40B4-BE49-F238E27FC236}">
                <a16:creationId xmlns:a16="http://schemas.microsoft.com/office/drawing/2014/main" id="{2E18BDB8-A270-A7B7-01BC-01260CFAEDD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C95F26F-81F2-F91F-6B22-244349F79BD2}"/>
              </a:ext>
            </a:extLst>
          </p:cNvPr>
          <p:cNvSpPr txBox="1"/>
          <p:nvPr/>
        </p:nvSpPr>
        <p:spPr>
          <a:xfrm>
            <a:off x="6329597" y="1128103"/>
            <a:ext cx="3902032" cy="52197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1. التعريف بمُدرس المُقرر:</a:t>
            </a:r>
            <a:endParaRPr lang="en-US" sz="2800" b="1" dirty="0">
              <a:effectLst>
                <a:outerShdw blurRad="38100" dist="38100" dir="2700000" algn="tl">
                  <a:srgbClr val="000000">
                    <a:alpha val="43137"/>
                  </a:srgbClr>
                </a:outerShdw>
              </a:effectLst>
              <a:latin typeface="Alexandria" charset="0"/>
              <a:cs typeface="Alexandria" charset="0"/>
            </a:endParaRPr>
          </a:p>
        </p:txBody>
      </p:sp>
      <p:pic>
        <p:nvPicPr>
          <p:cNvPr id="3" name="Picture 2" descr="A person wearing a head scarf&#10;&#10;AI-generated content may be incorrect.">
            <a:extLst>
              <a:ext uri="{FF2B5EF4-FFF2-40B4-BE49-F238E27FC236}">
                <a16:creationId xmlns:a16="http://schemas.microsoft.com/office/drawing/2014/main" id="{11040887-8CD9-7A2F-0430-17E4107544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60661" y="1865495"/>
            <a:ext cx="1996156" cy="335339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160277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4"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9B32BF-248F-0B8F-8E07-25B9673C31BA}"/>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EC3E7293-BEE0-63FD-6174-F1FBF49CAFA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02CCBC22-C884-769A-4CE9-404BF9C8C046}"/>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1FB7735D-EF17-FE15-29FD-FBFC14B87585}"/>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F4F37D03-39CD-DD82-1EF8-92CEEA85024D}"/>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5179869B-BFED-1011-4DE0-0471FEDAF25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1FC4A91B-39FC-1748-E0BF-2D782FC95D3B}"/>
              </a:ext>
            </a:extLst>
          </p:cNvPr>
          <p:cNvSpPr txBox="1"/>
          <p:nvPr/>
        </p:nvSpPr>
        <p:spPr>
          <a:xfrm>
            <a:off x="1801386" y="5027146"/>
            <a:ext cx="3077124"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وصف المُقرر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Course Description </a:t>
            </a:r>
          </a:p>
        </p:txBody>
      </p:sp>
      <p:sp>
        <p:nvSpPr>
          <p:cNvPr id="43" name="TextBox 42">
            <a:extLst>
              <a:ext uri="{FF2B5EF4-FFF2-40B4-BE49-F238E27FC236}">
                <a16:creationId xmlns:a16="http://schemas.microsoft.com/office/drawing/2014/main" id="{499C451E-1873-7FE0-4DBF-DCF715436C04}"/>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3877420E-6FCD-EB63-B487-1FE88FF5A9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16159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6ACF419-EAE2-84C7-A1F4-5F602F40838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4F2CF57-902F-00D5-4D9A-6E73154FC2DB}"/>
              </a:ext>
            </a:extLst>
          </p:cNvPr>
          <p:cNvSpPr txBox="1"/>
          <p:nvPr/>
        </p:nvSpPr>
        <p:spPr>
          <a:xfrm>
            <a:off x="1346790" y="2308577"/>
            <a:ext cx="9307033" cy="3043975"/>
          </a:xfrm>
          <a:prstGeom prst="rect">
            <a:avLst/>
          </a:prstGeom>
          <a:noFill/>
        </p:spPr>
        <p:txBody>
          <a:bodyPr wrap="square" rtlCol="0">
            <a:spAutoFit/>
          </a:bodyPr>
          <a:lstStyle/>
          <a:p>
            <a:pPr marL="0" marR="0" indent="457200" algn="just" rtl="1">
              <a:lnSpc>
                <a:spcPct val="115000"/>
              </a:lnSpc>
              <a:spcAft>
                <a:spcPts val="800"/>
              </a:spcAft>
              <a:buNone/>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يُعد مقرر "مناهج البحث الإعلامي" مدخلًا شاملًا لأساسيات البحث العلمي في مجال الإعلام، ويهدف إلى تمكين الطلاب من إجراء بحوث أكاديمية مرتبطة بمجال الإعلام، وذلك من خلال التعريف بجميع المراحل البحثية مثل مشكلة البحث، والفرضيات، وأدوات جمع البيانات وتحليلها، واستخلاص النتائج، وكتابة التقرير البحثي</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0" marR="0" indent="457200" algn="just" rtl="1">
              <a:lnSpc>
                <a:spcPct val="115000"/>
              </a:lnSpc>
              <a:spcAft>
                <a:spcPts val="800"/>
              </a:spcAf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يركز المقرر على تبسيط المعرفة البحثية وربطها بنماذج عملية مستمدة من وسائل الإعلام الرقمية، مع إبراز دور التقنيات المعاصرة مثل الذكاء الاصطناعي كأدوات مساعدة في جمع وتحليل البيانات الإعلامية على النحو الذي يسهم في تعزيز العملية البحثية. كما يولي المقرر أهمية خاصة للجانب الأخلاقي في البحث العلمي، مع التركيز على التحديات التي يطرحها العصر الراهن، مثل حدود الاعتماد على أدوات الذكاء الاصطناعي في البحوث الإعلامية، مما يهدف في خاتمة المطاف إلى إعداد باحث إعلامي قادر على توظيف الأدوات البحثية بوعي نقدي، مع الحفاظ على المعايير الأكاديمية والأخلاقية في ظل التحولات الكبرى التي يشهدها مجال الإعلام.</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2E38BDF8-88AB-980E-CA37-B53E1DDDE9C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634894A-0D87-0DA5-5CE1-AF0ACCEF65D8}"/>
              </a:ext>
            </a:extLst>
          </p:cNvPr>
          <p:cNvSpPr txBox="1"/>
          <p:nvPr/>
        </p:nvSpPr>
        <p:spPr>
          <a:xfrm>
            <a:off x="6329597" y="1128103"/>
            <a:ext cx="390203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solidFill>
                  <a:srgbClr val="2E3957"/>
                </a:solidFill>
                <a:effectLst>
                  <a:outerShdw blurRad="38100" dist="38100" dir="2700000" algn="tl">
                    <a:srgbClr val="000000">
                      <a:alpha val="43137"/>
                    </a:srgbClr>
                  </a:outerShdw>
                </a:effectLst>
                <a:latin typeface="Alexandria"/>
                <a:cs typeface="+mj-cs"/>
              </a:rPr>
              <a:t>وصف المُقرر</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29124660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4A46F9-1802-C40C-85F9-F8897D061E41}"/>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2BD0938D-78BC-3A17-7CF4-47CAFFC64A9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664FA5A0-1BB7-2538-5159-E1ACED8A7166}"/>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5C30D406-1858-F261-15E5-BC8E2C58436A}"/>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215DB8F2-1CFE-0BE6-0AAA-16616EDE3A4A}"/>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B3DB32E4-5D47-12C1-7415-BEA66638BCC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1BF7480F-223C-E779-8539-D8ADC52CA226}"/>
              </a:ext>
            </a:extLst>
          </p:cNvPr>
          <p:cNvSpPr txBox="1"/>
          <p:nvPr/>
        </p:nvSpPr>
        <p:spPr>
          <a:xfrm>
            <a:off x="968488" y="5027146"/>
            <a:ext cx="4886274"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المُخرجات المُتوقع تحقيقها بنهاية المُقرر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Learning Outcomes </a:t>
            </a:r>
          </a:p>
        </p:txBody>
      </p:sp>
      <p:sp>
        <p:nvSpPr>
          <p:cNvPr id="43" name="TextBox 42">
            <a:extLst>
              <a:ext uri="{FF2B5EF4-FFF2-40B4-BE49-F238E27FC236}">
                <a16:creationId xmlns:a16="http://schemas.microsoft.com/office/drawing/2014/main" id="{526BB85B-5D34-340F-5D68-FEBCBCEE092D}"/>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DF0A35F-C054-0CE8-3441-AB69F7BE39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9525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2493705"/>
            <a:ext cx="4962146" cy="2495550"/>
          </a:xfrm>
        </p:spPr>
      </p:pic>
      <p:sp>
        <p:nvSpPr>
          <p:cNvPr id="17" name="TextBox 16"/>
          <p:cNvSpPr txBox="1"/>
          <p:nvPr/>
        </p:nvSpPr>
        <p:spPr>
          <a:xfrm>
            <a:off x="6228966" y="1522866"/>
            <a:ext cx="4829180" cy="917944"/>
          </a:xfrm>
          <a:prstGeom prst="rect">
            <a:avLst/>
          </a:prstGeom>
          <a:noFill/>
        </p:spPr>
        <p:txBody>
          <a:bodyPr wrap="square" rtlCol="0">
            <a:spAutoFit/>
          </a:bodyPr>
          <a:lstStyle/>
          <a:p>
            <a:pPr marL="0" marR="0" algn="just" rtl="1">
              <a:lnSpc>
                <a:spcPct val="115000"/>
              </a:lnSpc>
              <a:spcAft>
                <a:spcPts val="800"/>
              </a:spcAft>
              <a:buNone/>
            </a:pPr>
            <a:r>
              <a:rPr lang="ar-SA" sz="2400" b="1" u="sng" kern="100" dirty="0">
                <a:solidFill>
                  <a:schemeClr val="accent5">
                    <a:lumMod val="75000"/>
                  </a:schemeClr>
                </a:solidFill>
                <a:effectLst/>
                <a:latin typeface="Aptos" panose="020B0004020202020204" pitchFamily="34" charset="0"/>
                <a:ea typeface="Aptos" panose="020B0004020202020204" pitchFamily="34" charset="0"/>
                <a:cs typeface="Times New Roman" panose="02020603050405020304" pitchFamily="18" charset="0"/>
              </a:rPr>
              <a:t>بنهاية هذا الم</a:t>
            </a:r>
            <a:r>
              <a:rPr lang="ar-EG" sz="2400" b="1" u="sng" kern="100" dirty="0">
                <a:solidFill>
                  <a:schemeClr val="accent5">
                    <a:lumMod val="75000"/>
                  </a:schemeClr>
                </a:solidFill>
                <a:effectLst/>
                <a:latin typeface="Aptos" panose="020B0004020202020204" pitchFamily="34" charset="0"/>
                <a:ea typeface="Aptos" panose="020B0004020202020204" pitchFamily="34" charset="0"/>
                <a:cs typeface="Times New Roman" panose="02020603050405020304" pitchFamily="18" charset="0"/>
              </a:rPr>
              <a:t>ُ</a:t>
            </a:r>
            <a:r>
              <a:rPr lang="ar-SA" sz="2400" b="1" u="sng" kern="100" dirty="0">
                <a:solidFill>
                  <a:schemeClr val="accent5">
                    <a:lumMod val="75000"/>
                  </a:schemeClr>
                </a:solidFill>
                <a:effectLst/>
                <a:latin typeface="Aptos" panose="020B0004020202020204" pitchFamily="34" charset="0"/>
                <a:ea typeface="Aptos" panose="020B0004020202020204" pitchFamily="34" charset="0"/>
                <a:cs typeface="Times New Roman" panose="02020603050405020304" pitchFamily="18" charset="0"/>
              </a:rPr>
              <a:t>قرر، يُتوقع أن يكون الطالب قادرًا على</a:t>
            </a:r>
            <a:r>
              <a:rPr lang="en-US" sz="2400" b="1" u="sng" kern="100" dirty="0">
                <a:solidFill>
                  <a:schemeClr val="accent5">
                    <a:lumMod val="75000"/>
                  </a:schemeClr>
                </a:solidFill>
                <a:effectLst/>
                <a:latin typeface="Times New Roman" panose="02020603050405020304" pitchFamily="18" charset="0"/>
                <a:ea typeface="Aptos" panose="020B0004020202020204" pitchFamily="34" charset="0"/>
                <a:cs typeface="Arial" panose="020B0604020202020204" pitchFamily="34" charset="0"/>
              </a:rPr>
              <a:t>:</a:t>
            </a:r>
            <a:endParaRPr lang="en-US" sz="2400" b="1" u="sng" kern="100" dirty="0">
              <a:solidFill>
                <a:schemeClr val="accent5">
                  <a:lumMod val="75000"/>
                </a:schemeClr>
              </a:solidFill>
              <a:effectLst/>
              <a:latin typeface="Aptos" panose="020B0004020202020204" pitchFamily="34" charset="0"/>
              <a:ea typeface="Aptos" panose="020B0004020202020204" pitchFamily="34" charset="0"/>
              <a:cs typeface="Arial" panose="020B0604020202020204" pitchFamily="34"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29EDEC-C644-ADFA-06E6-CF31B4AAE04B}"/>
              </a:ext>
            </a:extLst>
          </p:cNvPr>
          <p:cNvSpPr txBox="1"/>
          <p:nvPr/>
        </p:nvSpPr>
        <p:spPr>
          <a:xfrm>
            <a:off x="5884636" y="857351"/>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3. </a:t>
            </a:r>
            <a:r>
              <a:rPr lang="ar-EG" sz="2800" b="1" dirty="0">
                <a:solidFill>
                  <a:srgbClr val="2E3957"/>
                </a:solidFill>
                <a:effectLst>
                  <a:outerShdw blurRad="38100" dist="38100" dir="2700000" algn="tl">
                    <a:srgbClr val="000000">
                      <a:alpha val="43137"/>
                    </a:srgbClr>
                  </a:outerShdw>
                </a:effectLst>
                <a:latin typeface="Alexandria"/>
                <a:cs typeface="+mj-cs"/>
              </a:rPr>
              <a:t>المُخرجات المُتوقع تحقيقها بنهاية المُقرر</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4" name="TextBox 3">
            <a:extLst>
              <a:ext uri="{FF2B5EF4-FFF2-40B4-BE49-F238E27FC236}">
                <a16:creationId xmlns:a16="http://schemas.microsoft.com/office/drawing/2014/main" id="{37FE2293-F952-76CC-1015-BBDACA601215}"/>
              </a:ext>
            </a:extLst>
          </p:cNvPr>
          <p:cNvSpPr txBox="1"/>
          <p:nvPr/>
        </p:nvSpPr>
        <p:spPr>
          <a:xfrm>
            <a:off x="1133854" y="1424347"/>
            <a:ext cx="4945746" cy="4399218"/>
          </a:xfrm>
          <a:prstGeom prst="rect">
            <a:avLst/>
          </a:prstGeom>
          <a:noFill/>
        </p:spPr>
        <p:txBody>
          <a:bodyPr wrap="square" rtlCol="0">
            <a:spAutoFit/>
          </a:bodyPr>
          <a:lstStyle/>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فهم معنى البحث العلمي وأهميته في الإعلام</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التفرقة بين المعرفة العامة والبحث العلمي</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اختيار موضوع بحثي وصياغة مشكلة وفرضية </a:t>
            </a:r>
            <a:r>
              <a:rPr lang="ar-EG" sz="1800" kern="100" dirty="0">
                <a:effectLst/>
                <a:latin typeface="Aptos" panose="020B0004020202020204" pitchFamily="34" charset="0"/>
                <a:ea typeface="Aptos" panose="020B0004020202020204" pitchFamily="34" charset="0"/>
                <a:cs typeface="Times New Roman" panose="02020603050405020304" pitchFamily="18" charset="0"/>
              </a:rPr>
              <a:t>بحثية </a:t>
            </a:r>
            <a:r>
              <a:rPr lang="ar-SA" sz="1800" kern="100" dirty="0">
                <a:effectLst/>
                <a:latin typeface="Aptos" panose="020B0004020202020204" pitchFamily="34" charset="0"/>
                <a:ea typeface="Aptos" panose="020B0004020202020204" pitchFamily="34" charset="0"/>
                <a:cs typeface="Times New Roman" panose="02020603050405020304" pitchFamily="18" charset="0"/>
              </a:rPr>
              <a:t>بسيطة</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التعرف على أنواع البحوث الإعلامية ومناهجها الأساسية</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استخدام أدوات جمع البيانات مثل الاستبيانات والمقابلات وتحليل المحتوى</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التعرف على مفهوم العينة وأنواعها</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إجراء تحليل بسيط للبيانات الكمية والنوعية</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كتابة تقرير بحثي قصير وفق منهج علمي</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استخدام بعض أدوات الذكاء الاصطناعي التي تساعد في </a:t>
            </a:r>
            <a:r>
              <a:rPr lang="ar-EG" sz="1800" kern="100" dirty="0">
                <a:effectLst/>
                <a:latin typeface="Aptos" panose="020B0004020202020204" pitchFamily="34" charset="0"/>
                <a:ea typeface="Aptos" panose="020B0004020202020204" pitchFamily="34" charset="0"/>
                <a:cs typeface="Times New Roman" panose="02020603050405020304" pitchFamily="18" charset="0"/>
              </a:rPr>
              <a:t>مختلف </a:t>
            </a:r>
            <a:r>
              <a:rPr lang="ar-SA" sz="1800" kern="100" dirty="0">
                <a:effectLst/>
                <a:latin typeface="Aptos" panose="020B0004020202020204" pitchFamily="34" charset="0"/>
                <a:ea typeface="Aptos" panose="020B0004020202020204" pitchFamily="34" charset="0"/>
                <a:cs typeface="Times New Roman" panose="02020603050405020304" pitchFamily="18" charset="0"/>
              </a:rPr>
              <a:t>مراحل البحث</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1000"/>
                                        <p:tgtEl>
                                          <p:spTgt spid="17"/>
                                        </p:tgtEl>
                                      </p:cBhvr>
                                    </p:animEffect>
                                    <p:anim calcmode="lin" valueType="num">
                                      <p:cBhvr>
                                        <p:cTn id="14" dur="1000" fill="hold"/>
                                        <p:tgtEl>
                                          <p:spTgt spid="17"/>
                                        </p:tgtEl>
                                        <p:attrNameLst>
                                          <p:attrName>ppt_x</p:attrName>
                                        </p:attrNameLst>
                                      </p:cBhvr>
                                      <p:tavLst>
                                        <p:tav tm="0">
                                          <p:val>
                                            <p:strVal val="#ppt_x"/>
                                          </p:val>
                                        </p:tav>
                                        <p:tav tm="100000">
                                          <p:val>
                                            <p:strVal val="#ppt_x"/>
                                          </p:val>
                                        </p:tav>
                                      </p:tavLst>
                                    </p:anim>
                                    <p:anim calcmode="lin" valueType="num">
                                      <p:cBhvr>
                                        <p:cTn id="15" dur="1000" fill="hold"/>
                                        <p:tgtEl>
                                          <p:spTgt spid="17"/>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2324BD-8F7A-82B9-E687-1A55E6EE5EFA}"/>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F3FB680B-C64B-51D5-C667-A195CC35EECC}"/>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E39C3EA5-AD1B-F26F-3D06-54C27F84078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42EA53F0-EE5D-9F0F-474C-77037DB5CD21}"/>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FCA384BB-32F8-F64B-8D9E-E8B41B460D88}"/>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E5C60867-5B07-B20B-138F-19D4BB82F58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1260B572-E09D-B57F-04B2-15950B765BCB}"/>
              </a:ext>
            </a:extLst>
          </p:cNvPr>
          <p:cNvSpPr txBox="1"/>
          <p:nvPr/>
        </p:nvSpPr>
        <p:spPr>
          <a:xfrm>
            <a:off x="1383322" y="5027146"/>
            <a:ext cx="3913251"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a:t>
            </a:r>
            <a:r>
              <a:rPr lang="ar-SA" sz="2800" b="1" dirty="0">
                <a:solidFill>
                  <a:schemeClr val="accent5">
                    <a:lumMod val="75000"/>
                  </a:schemeClr>
                </a:solidFill>
                <a:effectLst>
                  <a:outerShdw blurRad="38100" dist="38100" dir="2700000" algn="tl">
                    <a:srgbClr val="000000">
                      <a:alpha val="43137"/>
                    </a:srgbClr>
                  </a:outerShdw>
                </a:effectLst>
                <a:latin typeface="Alexandria" charset="0"/>
              </a:rPr>
              <a:t>موضوعات</a:t>
            </a:r>
            <a:r>
              <a:rPr lang="ar-EG" sz="2800" b="1" dirty="0">
                <a:solidFill>
                  <a:schemeClr val="accent5">
                    <a:lumMod val="75000"/>
                  </a:schemeClr>
                </a:solidFill>
                <a:effectLst>
                  <a:outerShdw blurRad="38100" dist="38100" dir="2700000" algn="tl">
                    <a:srgbClr val="000000">
                      <a:alpha val="43137"/>
                    </a:srgbClr>
                  </a:outerShdw>
                </a:effectLst>
                <a:latin typeface="Alexandria" charset="0"/>
              </a:rPr>
              <a:t> التي يشملها</a:t>
            </a:r>
            <a:r>
              <a:rPr lang="ar-SA" sz="2800" b="1" dirty="0">
                <a:solidFill>
                  <a:schemeClr val="accent5">
                    <a:lumMod val="75000"/>
                  </a:schemeClr>
                </a:solidFill>
                <a:effectLst>
                  <a:outerShdw blurRad="38100" dist="38100" dir="2700000" algn="tl">
                    <a:srgbClr val="000000">
                      <a:alpha val="43137"/>
                    </a:srgbClr>
                  </a:outerShdw>
                </a:effectLst>
                <a:latin typeface="Alexandria" charset="0"/>
              </a:rPr>
              <a:t> الم</a:t>
            </a:r>
            <a:r>
              <a:rPr lang="ar-EG" sz="2800" b="1" dirty="0">
                <a:solidFill>
                  <a:schemeClr val="accent5">
                    <a:lumMod val="75000"/>
                  </a:schemeClr>
                </a:solidFill>
                <a:effectLst>
                  <a:outerShdw blurRad="38100" dist="38100" dir="2700000" algn="tl">
                    <a:srgbClr val="000000">
                      <a:alpha val="43137"/>
                    </a:srgbClr>
                  </a:outerShdw>
                </a:effectLst>
                <a:latin typeface="Alexandria" charset="0"/>
              </a:rPr>
              <a:t>ُ</a:t>
            </a:r>
            <a:r>
              <a:rPr lang="ar-SA" sz="2800" b="1" dirty="0">
                <a:solidFill>
                  <a:schemeClr val="accent5">
                    <a:lumMod val="75000"/>
                  </a:schemeClr>
                </a:solidFill>
                <a:effectLst>
                  <a:outerShdw blurRad="38100" dist="38100" dir="2700000" algn="tl">
                    <a:srgbClr val="000000">
                      <a:alpha val="43137"/>
                    </a:srgbClr>
                  </a:outerShdw>
                </a:effectLst>
                <a:latin typeface="Alexandria" charset="0"/>
              </a:rPr>
              <a:t>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Main Topics Covered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B539455B-5763-7F2E-C179-EA59E34FBCA1}"/>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92CE5F3E-03EA-A001-A0EC-88C644DA27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99318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76514D6D-D1C8-E95D-862E-4CA9F5C734C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312B5D7-CA58-6BA0-05A3-30E90B2F88D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4827025-8B0B-10F6-6F29-38C50AA786F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solidFill>
                  <a:srgbClr val="2E3957"/>
                </a:solidFill>
                <a:effectLst>
                  <a:outerShdw blurRad="38100" dist="38100" dir="2700000" algn="tl">
                    <a:srgbClr val="000000">
                      <a:alpha val="43137"/>
                    </a:srgbClr>
                  </a:outerShdw>
                </a:effectLst>
                <a:latin typeface="Alexandria"/>
                <a:cs typeface="+mj-cs"/>
              </a:rPr>
              <a:t>ال</a:t>
            </a:r>
            <a:r>
              <a:rPr lang="ar-SA" sz="2800" b="1" dirty="0">
                <a:solidFill>
                  <a:srgbClr val="2E3957"/>
                </a:solidFill>
                <a:effectLst>
                  <a:outerShdw blurRad="38100" dist="38100" dir="2700000" algn="tl">
                    <a:srgbClr val="000000">
                      <a:alpha val="43137"/>
                    </a:srgbClr>
                  </a:outerShdw>
                </a:effectLst>
                <a:latin typeface="Alexandria"/>
                <a:cs typeface="+mj-cs"/>
              </a:rPr>
              <a:t>موضوعات</a:t>
            </a:r>
            <a:r>
              <a:rPr lang="ar-EG" sz="2800" b="1" dirty="0">
                <a:solidFill>
                  <a:srgbClr val="2E3957"/>
                </a:solidFill>
                <a:effectLst>
                  <a:outerShdw blurRad="38100" dist="38100" dir="2700000" algn="tl">
                    <a:srgbClr val="000000">
                      <a:alpha val="43137"/>
                    </a:srgbClr>
                  </a:outerShdw>
                </a:effectLst>
                <a:latin typeface="Alexandria"/>
                <a:cs typeface="+mj-cs"/>
              </a:rPr>
              <a:t> التي يشملها</a:t>
            </a:r>
            <a:r>
              <a:rPr lang="ar-SA" sz="2800" b="1" dirty="0">
                <a:solidFill>
                  <a:srgbClr val="2E3957"/>
                </a:solidFill>
                <a:effectLst>
                  <a:outerShdw blurRad="38100" dist="38100" dir="2700000" algn="tl">
                    <a:srgbClr val="000000">
                      <a:alpha val="43137"/>
                    </a:srgbClr>
                  </a:outerShdw>
                </a:effectLst>
                <a:latin typeface="Alexandria"/>
                <a:cs typeface="+mj-cs"/>
              </a:rPr>
              <a:t> الم</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قرر</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grpSp>
        <p:nvGrpSpPr>
          <p:cNvPr id="10" name="Group 9">
            <a:extLst>
              <a:ext uri="{FF2B5EF4-FFF2-40B4-BE49-F238E27FC236}">
                <a16:creationId xmlns:a16="http://schemas.microsoft.com/office/drawing/2014/main" id="{ED5B0351-433F-8E11-1897-F075177705C9}"/>
              </a:ext>
            </a:extLst>
          </p:cNvPr>
          <p:cNvGrpSpPr/>
          <p:nvPr/>
        </p:nvGrpSpPr>
        <p:grpSpPr>
          <a:xfrm>
            <a:off x="1658995" y="1747020"/>
            <a:ext cx="8878084" cy="4286784"/>
            <a:chOff x="1658995" y="1747020"/>
            <a:chExt cx="8878084" cy="4286784"/>
          </a:xfrm>
        </p:grpSpPr>
        <p:graphicFrame>
          <p:nvGraphicFramePr>
            <p:cNvPr id="3" name="Diagram 2">
              <a:extLst>
                <a:ext uri="{FF2B5EF4-FFF2-40B4-BE49-F238E27FC236}">
                  <a16:creationId xmlns:a16="http://schemas.microsoft.com/office/drawing/2014/main" id="{1B242230-DC3C-7DC4-89D0-BCE16ECA8CD0}"/>
                </a:ext>
              </a:extLst>
            </p:cNvPr>
            <p:cNvGraphicFramePr/>
            <p:nvPr>
              <p:extLst>
                <p:ext uri="{D42A27DB-BD31-4B8C-83A1-F6EECF244321}">
                  <p14:modId xmlns:p14="http://schemas.microsoft.com/office/powerpoint/2010/main" val="3290061309"/>
                </p:ext>
              </p:extLst>
            </p:nvPr>
          </p:nvGraphicFramePr>
          <p:xfrm>
            <a:off x="1658995" y="1747020"/>
            <a:ext cx="8878084" cy="42548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FDEE5FEF-7C03-5B04-D729-10E40AE46233}"/>
                </a:ext>
              </a:extLst>
            </p:cNvPr>
            <p:cNvSpPr txBox="1"/>
            <p:nvPr/>
          </p:nvSpPr>
          <p:spPr>
            <a:xfrm>
              <a:off x="8672624" y="1878820"/>
              <a:ext cx="914400" cy="4154984"/>
            </a:xfrm>
            <a:prstGeom prst="rect">
              <a:avLst/>
            </a:prstGeom>
            <a:noFill/>
          </p:spPr>
          <p:txBody>
            <a:bodyPr wrap="square" rtlCol="0">
              <a:spAutoFit/>
            </a:bodyPr>
            <a:lstStyle/>
            <a:p>
              <a:r>
                <a:rPr lang="en-US" sz="3200" b="1" dirty="0">
                  <a:solidFill>
                    <a:schemeClr val="accent5">
                      <a:lumMod val="50000"/>
                    </a:schemeClr>
                  </a:solidFill>
                  <a:latin typeface="Jokerman" panose="04090605060D06020702" pitchFamily="82" charset="0"/>
                </a:rPr>
                <a:t>1</a:t>
              </a:r>
            </a:p>
            <a:p>
              <a:endParaRPr lang="en-US" sz="28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2</a:t>
              </a:r>
            </a:p>
            <a:p>
              <a:endParaRPr lang="en-US" sz="28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3</a:t>
              </a:r>
            </a:p>
            <a:p>
              <a:endParaRPr lang="en-US" sz="24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4</a:t>
              </a:r>
            </a:p>
            <a:p>
              <a:endParaRPr lang="en-US" sz="24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5</a:t>
              </a:r>
            </a:p>
          </p:txBody>
        </p:sp>
      </p:grpSp>
    </p:spTree>
    <p:extLst>
      <p:ext uri="{BB962C8B-B14F-4D97-AF65-F5344CB8AC3E}">
        <p14:creationId xmlns:p14="http://schemas.microsoft.com/office/powerpoint/2010/main" val="109659449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121CD94-1975-E1E8-9E16-DBD6A6FB122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09E2433-C252-E5E1-07E5-86B61A4D894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84109D9-6870-78FA-98AD-9015DD1F62C4}"/>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4. </a:t>
            </a:r>
            <a:r>
              <a:rPr lang="ar-EG" sz="2800" b="1" dirty="0">
                <a:solidFill>
                  <a:srgbClr val="2E3957"/>
                </a:solidFill>
                <a:latin typeface="Alexandria"/>
                <a:cs typeface="+mj-cs"/>
              </a:rPr>
              <a:t>ال</a:t>
            </a:r>
            <a:r>
              <a:rPr lang="ar-SA" sz="2800" b="1" dirty="0">
                <a:solidFill>
                  <a:srgbClr val="2E3957"/>
                </a:solidFill>
                <a:latin typeface="Alexandria"/>
                <a:cs typeface="+mj-cs"/>
              </a:rPr>
              <a:t>موضوعات</a:t>
            </a:r>
            <a:r>
              <a:rPr lang="ar-EG" sz="2800" b="1" dirty="0">
                <a:solidFill>
                  <a:srgbClr val="2E3957"/>
                </a:solidFill>
                <a:latin typeface="Alexandria"/>
                <a:cs typeface="+mj-cs"/>
              </a:rPr>
              <a:t> التي يشملها</a:t>
            </a:r>
            <a:r>
              <a:rPr lang="ar-SA" sz="2800" b="1" dirty="0">
                <a:solidFill>
                  <a:srgbClr val="2E3957"/>
                </a:solidFill>
                <a:latin typeface="Alexandria"/>
                <a:cs typeface="+mj-cs"/>
              </a:rPr>
              <a:t> الم</a:t>
            </a:r>
            <a:r>
              <a:rPr lang="ar-EG" sz="2800" b="1" dirty="0">
                <a:solidFill>
                  <a:srgbClr val="2E3957"/>
                </a:solidFill>
                <a:latin typeface="Alexandria"/>
                <a:cs typeface="+mj-cs"/>
              </a:rPr>
              <a:t>ُ</a:t>
            </a:r>
            <a:r>
              <a:rPr lang="ar-SA" sz="2800" b="1" dirty="0">
                <a:solidFill>
                  <a:srgbClr val="2E3957"/>
                </a:solidFill>
                <a:latin typeface="Alexandria"/>
                <a:cs typeface="+mj-cs"/>
              </a:rPr>
              <a:t>قرر</a:t>
            </a:r>
            <a:r>
              <a:rPr lang="ar-EG" sz="2800" b="1" dirty="0">
                <a:latin typeface="Alexandria" charset="0"/>
                <a:cs typeface="Alexandria" charset="0"/>
              </a:rPr>
              <a:t>:</a:t>
            </a:r>
            <a:endParaRPr lang="en-US" sz="2800" b="1" dirty="0">
              <a:latin typeface="Alexandria" charset="0"/>
              <a:cs typeface="Alexandria" charset="0"/>
            </a:endParaRPr>
          </a:p>
        </p:txBody>
      </p:sp>
      <p:grpSp>
        <p:nvGrpSpPr>
          <p:cNvPr id="4" name="Group 3">
            <a:extLst>
              <a:ext uri="{FF2B5EF4-FFF2-40B4-BE49-F238E27FC236}">
                <a16:creationId xmlns:a16="http://schemas.microsoft.com/office/drawing/2014/main" id="{F71E91EA-0EB7-4FDD-61A1-B1FEFAA00C95}"/>
              </a:ext>
            </a:extLst>
          </p:cNvPr>
          <p:cNvGrpSpPr/>
          <p:nvPr/>
        </p:nvGrpSpPr>
        <p:grpSpPr>
          <a:xfrm>
            <a:off x="1658995" y="1747020"/>
            <a:ext cx="8878084" cy="4254881"/>
            <a:chOff x="1658995" y="1747020"/>
            <a:chExt cx="8878084" cy="4254881"/>
          </a:xfrm>
        </p:grpSpPr>
        <p:graphicFrame>
          <p:nvGraphicFramePr>
            <p:cNvPr id="3" name="Diagram 2">
              <a:extLst>
                <a:ext uri="{FF2B5EF4-FFF2-40B4-BE49-F238E27FC236}">
                  <a16:creationId xmlns:a16="http://schemas.microsoft.com/office/drawing/2014/main" id="{D31BBD2C-55A2-CF91-33CA-82968DD0B8B8}"/>
                </a:ext>
              </a:extLst>
            </p:cNvPr>
            <p:cNvGraphicFramePr/>
            <p:nvPr>
              <p:extLst>
                <p:ext uri="{D42A27DB-BD31-4B8C-83A1-F6EECF244321}">
                  <p14:modId xmlns:p14="http://schemas.microsoft.com/office/powerpoint/2010/main" val="3059553227"/>
                </p:ext>
              </p:extLst>
            </p:nvPr>
          </p:nvGraphicFramePr>
          <p:xfrm>
            <a:off x="1658995" y="1747020"/>
            <a:ext cx="8878084" cy="42548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4AB3E3D1-E96F-3809-DA1F-D089E41FEEE4}"/>
                </a:ext>
              </a:extLst>
            </p:cNvPr>
            <p:cNvSpPr txBox="1"/>
            <p:nvPr/>
          </p:nvSpPr>
          <p:spPr>
            <a:xfrm>
              <a:off x="8545038" y="1843381"/>
              <a:ext cx="914400" cy="4154984"/>
            </a:xfrm>
            <a:prstGeom prst="rect">
              <a:avLst/>
            </a:prstGeom>
            <a:noFill/>
          </p:spPr>
          <p:txBody>
            <a:bodyPr wrap="square" rtlCol="0">
              <a:spAutoFit/>
            </a:bodyPr>
            <a:lstStyle/>
            <a:p>
              <a:r>
                <a:rPr lang="en-US" sz="3200" b="1" dirty="0">
                  <a:solidFill>
                    <a:schemeClr val="accent5">
                      <a:lumMod val="50000"/>
                    </a:schemeClr>
                  </a:solidFill>
                  <a:latin typeface="Jokerman" panose="04090605060D06020702" pitchFamily="82" charset="0"/>
                </a:rPr>
                <a:t> 6</a:t>
              </a:r>
            </a:p>
            <a:p>
              <a:endParaRPr lang="en-US" sz="28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 7</a:t>
              </a:r>
            </a:p>
            <a:p>
              <a:endParaRPr lang="en-US" sz="28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 8</a:t>
              </a:r>
            </a:p>
            <a:p>
              <a:endParaRPr lang="en-US" sz="24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 9</a:t>
              </a:r>
            </a:p>
            <a:p>
              <a:endParaRPr lang="en-US" sz="24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10</a:t>
              </a:r>
            </a:p>
          </p:txBody>
        </p:sp>
      </p:grpSp>
    </p:spTree>
    <p:extLst>
      <p:ext uri="{BB962C8B-B14F-4D97-AF65-F5344CB8AC3E}">
        <p14:creationId xmlns:p14="http://schemas.microsoft.com/office/powerpoint/2010/main" val="18164750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288DD8-92ED-6EBB-68C1-F7548C3FBDE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66AE857-2260-DD60-0A5B-0DB819417E0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F7A7B579-C8E8-E40A-4ABB-F32C058C4220}"/>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35D06D24-BB17-23D0-323B-39E9F77CD878}"/>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FA2D84EE-8ED1-7D82-0D35-606561E5184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0A61C1F3-41CF-71D8-8F8F-8635894F88D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5B5DE4D-934C-CDB8-81CC-0F8C53BCF974}"/>
              </a:ext>
            </a:extLst>
          </p:cNvPr>
          <p:cNvSpPr txBox="1"/>
          <p:nvPr/>
        </p:nvSpPr>
        <p:spPr>
          <a:xfrm>
            <a:off x="1473891" y="5027146"/>
            <a:ext cx="3732112"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أُسلوب التقييم وتقسيم الدرجات</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Course Assessment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ABF753C5-AB8C-6847-D2BD-647CD1EB1FF0}"/>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0AB99627-520F-F0DD-5B00-23E5BC5506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7764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79F314E-5CE5-B23F-1960-25E7E6BA2E8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8FC06DF-C809-5247-34DB-71C8AF23298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CF0C6BD1-AFCB-4DE4-040F-4971BFC27F52}"/>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5. </a:t>
            </a:r>
            <a:r>
              <a:rPr lang="ar-EG" sz="2800" b="1" dirty="0">
                <a:solidFill>
                  <a:srgbClr val="2E3957"/>
                </a:solidFill>
                <a:effectLst>
                  <a:outerShdw blurRad="38100" dist="38100" dir="2700000" algn="tl">
                    <a:srgbClr val="000000">
                      <a:alpha val="43137"/>
                    </a:srgbClr>
                  </a:outerShdw>
                </a:effectLst>
                <a:latin typeface="Alexandria"/>
                <a:cs typeface="+mj-cs"/>
              </a:rPr>
              <a:t>أُسلوب التقييم وتقسيم الدرجات</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grpSp>
        <p:nvGrpSpPr>
          <p:cNvPr id="22" name="Group 21">
            <a:extLst>
              <a:ext uri="{FF2B5EF4-FFF2-40B4-BE49-F238E27FC236}">
                <a16:creationId xmlns:a16="http://schemas.microsoft.com/office/drawing/2014/main" id="{EC73C6D8-B5C4-C6D3-9CE1-84460E563B50}"/>
              </a:ext>
            </a:extLst>
          </p:cNvPr>
          <p:cNvGrpSpPr/>
          <p:nvPr/>
        </p:nvGrpSpPr>
        <p:grpSpPr>
          <a:xfrm>
            <a:off x="4785530" y="1836572"/>
            <a:ext cx="6787266" cy="3586327"/>
            <a:chOff x="4785530" y="1836572"/>
            <a:chExt cx="6787266" cy="3586327"/>
          </a:xfrm>
        </p:grpSpPr>
        <p:grpSp>
          <p:nvGrpSpPr>
            <p:cNvPr id="4" name="Group 3">
              <a:extLst>
                <a:ext uri="{FF2B5EF4-FFF2-40B4-BE49-F238E27FC236}">
                  <a16:creationId xmlns:a16="http://schemas.microsoft.com/office/drawing/2014/main" id="{0D2385D7-6937-2C9F-3775-E8B189533865}"/>
                </a:ext>
              </a:extLst>
            </p:cNvPr>
            <p:cNvGrpSpPr/>
            <p:nvPr/>
          </p:nvGrpSpPr>
          <p:grpSpPr>
            <a:xfrm>
              <a:off x="4785530" y="1836572"/>
              <a:ext cx="6787266" cy="3586327"/>
              <a:chOff x="2431783" y="2611931"/>
              <a:chExt cx="6078974" cy="2909952"/>
            </a:xfrm>
            <a:scene3d>
              <a:camera prst="orthographicFront">
                <a:rot lat="0" lon="0" rev="10799999"/>
              </a:camera>
              <a:lightRig rig="balanced" dir="t">
                <a:rot lat="0" lon="0" rev="8700000"/>
              </a:lightRig>
            </a:scene3d>
          </p:grpSpPr>
          <p:sp>
            <p:nvSpPr>
              <p:cNvPr id="7" name="Freeform: Shape 6">
                <a:extLst>
                  <a:ext uri="{FF2B5EF4-FFF2-40B4-BE49-F238E27FC236}">
                    <a16:creationId xmlns:a16="http://schemas.microsoft.com/office/drawing/2014/main" id="{60FB9D4B-4726-AACB-B618-87F6AD1766C2}"/>
                  </a:ext>
                </a:extLst>
              </p:cNvPr>
              <p:cNvSpPr/>
              <p:nvPr/>
            </p:nvSpPr>
            <p:spPr>
              <a:xfrm>
                <a:off x="2431783" y="3532971"/>
                <a:ext cx="2135745" cy="1067872"/>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a:bevelT w="190500" h="381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46517" tIns="46517" rIns="46517" bIns="46517" numCol="1" spcCol="1270" anchor="ctr" anchorCtr="0">
                <a:noAutofit/>
                <a:flatTx/>
              </a:bodyPr>
              <a:lstStyle/>
              <a:p>
                <a:pPr marL="0" lvl="0" indent="0" algn="ctr" defTabSz="1066800" rtl="1">
                  <a:lnSpc>
                    <a:spcPct val="90000"/>
                  </a:lnSpc>
                  <a:spcBef>
                    <a:spcPct val="0"/>
                  </a:spcBef>
                  <a:spcAft>
                    <a:spcPct val="35000"/>
                  </a:spcAft>
                  <a:buNone/>
                </a:pPr>
                <a:r>
                  <a:rPr lang="ar-EG" sz="2400" b="1" kern="1200" dirty="0"/>
                  <a:t>مُحاضرة أُسبوعية مُسجلة</a:t>
                </a:r>
              </a:p>
              <a:p>
                <a:pPr marL="0" lvl="0" indent="0" algn="ctr" defTabSz="1066800" rtl="1">
                  <a:lnSpc>
                    <a:spcPct val="90000"/>
                  </a:lnSpc>
                  <a:spcBef>
                    <a:spcPct val="0"/>
                  </a:spcBef>
                  <a:spcAft>
                    <a:spcPct val="35000"/>
                  </a:spcAft>
                  <a:buNone/>
                </a:pPr>
                <a:r>
                  <a:rPr lang="ar-EG" sz="1800" b="0" kern="1200" dirty="0"/>
                  <a:t>(بواقع 10 مُحاضرات)</a:t>
                </a:r>
                <a:endParaRPr lang="en-US" sz="1800" b="0" kern="1200" dirty="0"/>
              </a:p>
            </p:txBody>
          </p:sp>
          <p:sp>
            <p:nvSpPr>
              <p:cNvPr id="8" name="Freeform: Shape 7">
                <a:extLst>
                  <a:ext uri="{FF2B5EF4-FFF2-40B4-BE49-F238E27FC236}">
                    <a16:creationId xmlns:a16="http://schemas.microsoft.com/office/drawing/2014/main" id="{B536F9C8-F86D-4ADA-82BC-F15396130B2E}"/>
                  </a:ext>
                </a:extLst>
              </p:cNvPr>
              <p:cNvSpPr/>
              <p:nvPr/>
            </p:nvSpPr>
            <p:spPr>
              <a:xfrm rot="18770822">
                <a:off x="4366557" y="3588651"/>
                <a:ext cx="1256240" cy="35473"/>
              </a:xfrm>
              <a:custGeom>
                <a:avLst/>
                <a:gdLst>
                  <a:gd name="connsiteX0" fmla="*/ 0 w 1256240"/>
                  <a:gd name="connsiteY0" fmla="*/ 17736 h 35473"/>
                  <a:gd name="connsiteX1" fmla="*/ 1256240 w 1256240"/>
                  <a:gd name="connsiteY1" fmla="*/ 17736 h 35473"/>
                </a:gdLst>
                <a:ahLst/>
                <a:cxnLst>
                  <a:cxn ang="0">
                    <a:pos x="connsiteX0" y="connsiteY0"/>
                  </a:cxn>
                  <a:cxn ang="0">
                    <a:pos x="connsiteX1" y="connsiteY1"/>
                  </a:cxn>
                </a:cxnLst>
                <a:rect l="l" t="t" r="r" b="b"/>
                <a:pathLst>
                  <a:path w="1256240" h="35473">
                    <a:moveTo>
                      <a:pt x="0" y="17736"/>
                    </a:moveTo>
                    <a:lnTo>
                      <a:pt x="1256240"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09414" tIns="-13670" rIns="609413" bIns="-13669"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9" name="Freeform: Shape 8">
                <a:extLst>
                  <a:ext uri="{FF2B5EF4-FFF2-40B4-BE49-F238E27FC236}">
                    <a16:creationId xmlns:a16="http://schemas.microsoft.com/office/drawing/2014/main" id="{74507AC1-27CA-7F9A-059D-23FADB472AE8}"/>
                  </a:ext>
                </a:extLst>
              </p:cNvPr>
              <p:cNvSpPr/>
              <p:nvPr/>
            </p:nvSpPr>
            <p:spPr>
              <a:xfrm>
                <a:off x="5421827" y="2611931"/>
                <a:ext cx="2135745" cy="1067872"/>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a:bevelT w="190500" h="381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46517" tIns="46517" rIns="46517" bIns="46517" numCol="1" spcCol="1270" anchor="ctr" anchorCtr="0">
                <a:noAutofit/>
                <a:flatTx/>
              </a:bodyPr>
              <a:lstStyle/>
              <a:p>
                <a:pPr marL="0" lvl="0" indent="0" algn="ctr" defTabSz="1066800" rtl="1">
                  <a:lnSpc>
                    <a:spcPct val="90000"/>
                  </a:lnSpc>
                  <a:spcBef>
                    <a:spcPct val="0"/>
                  </a:spcBef>
                  <a:spcAft>
                    <a:spcPct val="35000"/>
                  </a:spcAft>
                  <a:buNone/>
                </a:pPr>
                <a:r>
                  <a:rPr lang="ar-EG" sz="2400" b="1" kern="1200" dirty="0"/>
                  <a:t>اختبار أُسبوعي قصير </a:t>
                </a:r>
              </a:p>
              <a:p>
                <a:pPr marL="0" lvl="0" indent="0" algn="ctr" defTabSz="1066800" rtl="1">
                  <a:lnSpc>
                    <a:spcPct val="90000"/>
                  </a:lnSpc>
                  <a:spcBef>
                    <a:spcPct val="0"/>
                  </a:spcBef>
                  <a:spcAft>
                    <a:spcPct val="35000"/>
                  </a:spcAft>
                  <a:buNone/>
                </a:pPr>
                <a:r>
                  <a:rPr lang="ar-EG" sz="1800" kern="1200" dirty="0"/>
                  <a:t>(حول كل مُحاضرة)</a:t>
                </a:r>
                <a:endParaRPr lang="en-US" sz="1800" kern="1200" dirty="0"/>
              </a:p>
            </p:txBody>
          </p:sp>
          <p:sp>
            <p:nvSpPr>
              <p:cNvPr id="10" name="Freeform: Shape 9">
                <a:extLst>
                  <a:ext uri="{FF2B5EF4-FFF2-40B4-BE49-F238E27FC236}">
                    <a16:creationId xmlns:a16="http://schemas.microsoft.com/office/drawing/2014/main" id="{0CDAD013-9191-8178-6E17-F54390A9FC9A}"/>
                  </a:ext>
                </a:extLst>
              </p:cNvPr>
              <p:cNvSpPr/>
              <p:nvPr/>
            </p:nvSpPr>
            <p:spPr>
              <a:xfrm rot="19457599">
                <a:off x="7458686" y="2821117"/>
                <a:ext cx="1052071" cy="35473"/>
              </a:xfrm>
              <a:custGeom>
                <a:avLst/>
                <a:gdLst>
                  <a:gd name="connsiteX0" fmla="*/ 0 w 1052071"/>
                  <a:gd name="connsiteY0" fmla="*/ 17736 h 35473"/>
                  <a:gd name="connsiteX1" fmla="*/ 1052071 w 1052071"/>
                  <a:gd name="connsiteY1" fmla="*/ 17736 h 35473"/>
                </a:gdLst>
                <a:ahLst/>
                <a:cxnLst>
                  <a:cxn ang="0">
                    <a:pos x="connsiteX0" y="connsiteY0"/>
                  </a:cxn>
                  <a:cxn ang="0">
                    <a:pos x="connsiteX1" y="connsiteY1"/>
                  </a:cxn>
                </a:cxnLst>
                <a:rect l="l" t="t" r="r" b="b"/>
                <a:pathLst>
                  <a:path w="1052071" h="35473">
                    <a:moveTo>
                      <a:pt x="0" y="17736"/>
                    </a:moveTo>
                    <a:lnTo>
                      <a:pt x="1052071"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12433" tIns="-8565" rIns="512434" bIns="-8566"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12" name="Freeform: Shape 11">
                <a:extLst>
                  <a:ext uri="{FF2B5EF4-FFF2-40B4-BE49-F238E27FC236}">
                    <a16:creationId xmlns:a16="http://schemas.microsoft.com/office/drawing/2014/main" id="{DF6BD6FD-EA3F-F588-5141-975FF70EB49E}"/>
                  </a:ext>
                </a:extLst>
              </p:cNvPr>
              <p:cNvSpPr/>
              <p:nvPr/>
            </p:nvSpPr>
            <p:spPr>
              <a:xfrm rot="2142401">
                <a:off x="7458686" y="3435144"/>
                <a:ext cx="1052071" cy="35473"/>
              </a:xfrm>
              <a:custGeom>
                <a:avLst/>
                <a:gdLst>
                  <a:gd name="connsiteX0" fmla="*/ 0 w 1052071"/>
                  <a:gd name="connsiteY0" fmla="*/ 17736 h 35473"/>
                  <a:gd name="connsiteX1" fmla="*/ 1052071 w 1052071"/>
                  <a:gd name="connsiteY1" fmla="*/ 17736 h 35473"/>
                </a:gdLst>
                <a:ahLst/>
                <a:cxnLst>
                  <a:cxn ang="0">
                    <a:pos x="connsiteX0" y="connsiteY0"/>
                  </a:cxn>
                  <a:cxn ang="0">
                    <a:pos x="connsiteX1" y="connsiteY1"/>
                  </a:cxn>
                </a:cxnLst>
                <a:rect l="l" t="t" r="r" b="b"/>
                <a:pathLst>
                  <a:path w="1052071" h="35473">
                    <a:moveTo>
                      <a:pt x="0" y="17736"/>
                    </a:moveTo>
                    <a:lnTo>
                      <a:pt x="1052071"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12434" tIns="-8566" rIns="512433" bIns="-8565"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14" name="Freeform: Shape 13">
                <a:extLst>
                  <a:ext uri="{FF2B5EF4-FFF2-40B4-BE49-F238E27FC236}">
                    <a16:creationId xmlns:a16="http://schemas.microsoft.com/office/drawing/2014/main" id="{E3646605-62DB-2369-1E1A-98D7F6E6DAB6}"/>
                  </a:ext>
                </a:extLst>
              </p:cNvPr>
              <p:cNvSpPr/>
              <p:nvPr/>
            </p:nvSpPr>
            <p:spPr>
              <a:xfrm rot="2829178">
                <a:off x="4366557" y="4509691"/>
                <a:ext cx="1256240" cy="35473"/>
              </a:xfrm>
              <a:custGeom>
                <a:avLst/>
                <a:gdLst>
                  <a:gd name="connsiteX0" fmla="*/ 0 w 1256240"/>
                  <a:gd name="connsiteY0" fmla="*/ 17736 h 35473"/>
                  <a:gd name="connsiteX1" fmla="*/ 1256240 w 1256240"/>
                  <a:gd name="connsiteY1" fmla="*/ 17736 h 35473"/>
                </a:gdLst>
                <a:ahLst/>
                <a:cxnLst>
                  <a:cxn ang="0">
                    <a:pos x="connsiteX0" y="connsiteY0"/>
                  </a:cxn>
                  <a:cxn ang="0">
                    <a:pos x="connsiteX1" y="connsiteY1"/>
                  </a:cxn>
                </a:cxnLst>
                <a:rect l="l" t="t" r="r" b="b"/>
                <a:pathLst>
                  <a:path w="1256240" h="35473">
                    <a:moveTo>
                      <a:pt x="0" y="17736"/>
                    </a:moveTo>
                    <a:lnTo>
                      <a:pt x="1256240"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09414" tIns="-13670" rIns="609413" bIns="-13670"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15" name="Freeform: Shape 14">
                <a:extLst>
                  <a:ext uri="{FF2B5EF4-FFF2-40B4-BE49-F238E27FC236}">
                    <a16:creationId xmlns:a16="http://schemas.microsoft.com/office/drawing/2014/main" id="{B1BE3081-62AA-EB2F-22DD-9562936F58BE}"/>
                  </a:ext>
                </a:extLst>
              </p:cNvPr>
              <p:cNvSpPr/>
              <p:nvPr/>
            </p:nvSpPr>
            <p:spPr>
              <a:xfrm>
                <a:off x="5421827" y="4454011"/>
                <a:ext cx="2135745" cy="1067872"/>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a:bevelT w="190500" h="381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46517" tIns="46517" rIns="46517" bIns="46517" numCol="1" spcCol="1270" anchor="ctr" anchorCtr="0">
                <a:noAutofit/>
                <a:flatTx/>
              </a:bodyPr>
              <a:lstStyle/>
              <a:p>
                <a:pPr marL="0" lvl="0" indent="0" algn="ctr" defTabSz="1066800">
                  <a:lnSpc>
                    <a:spcPct val="90000"/>
                  </a:lnSpc>
                  <a:spcBef>
                    <a:spcPct val="0"/>
                  </a:spcBef>
                  <a:spcAft>
                    <a:spcPct val="35000"/>
                  </a:spcAft>
                  <a:buNone/>
                </a:pPr>
                <a:r>
                  <a:rPr lang="ar-EG" sz="2400" b="1" kern="1200" dirty="0"/>
                  <a:t>حلقة نقاش أُسبوعية </a:t>
                </a:r>
                <a:r>
                  <a:rPr lang="ar-EG" sz="1800" b="0" kern="1200" dirty="0"/>
                  <a:t>(لمُناقشة مُحتوى المُحاضرة المُسجلة)</a:t>
                </a:r>
                <a:endParaRPr lang="en-US" sz="2400" b="0" kern="1200" dirty="0"/>
              </a:p>
            </p:txBody>
          </p:sp>
          <p:sp>
            <p:nvSpPr>
              <p:cNvPr id="18" name="Freeform: Shape 17">
                <a:extLst>
                  <a:ext uri="{FF2B5EF4-FFF2-40B4-BE49-F238E27FC236}">
                    <a16:creationId xmlns:a16="http://schemas.microsoft.com/office/drawing/2014/main" id="{9B2C9795-67F0-D6D2-E09F-5BFDA323F271}"/>
                  </a:ext>
                </a:extLst>
              </p:cNvPr>
              <p:cNvSpPr/>
              <p:nvPr/>
            </p:nvSpPr>
            <p:spPr>
              <a:xfrm>
                <a:off x="7557572" y="4970211"/>
                <a:ext cx="854298" cy="35473"/>
              </a:xfrm>
              <a:custGeom>
                <a:avLst/>
                <a:gdLst>
                  <a:gd name="connsiteX0" fmla="*/ 0 w 854298"/>
                  <a:gd name="connsiteY0" fmla="*/ 17736 h 35473"/>
                  <a:gd name="connsiteX1" fmla="*/ 854298 w 854298"/>
                  <a:gd name="connsiteY1" fmla="*/ 17736 h 35473"/>
                </a:gdLst>
                <a:ahLst/>
                <a:cxnLst>
                  <a:cxn ang="0">
                    <a:pos x="connsiteX0" y="connsiteY0"/>
                  </a:cxn>
                  <a:cxn ang="0">
                    <a:pos x="connsiteX1" y="connsiteY1"/>
                  </a:cxn>
                </a:cxnLst>
                <a:rect l="l" t="t" r="r" b="b"/>
                <a:pathLst>
                  <a:path w="854298" h="35473">
                    <a:moveTo>
                      <a:pt x="0" y="17736"/>
                    </a:moveTo>
                    <a:lnTo>
                      <a:pt x="854298"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418492" tIns="-3621" rIns="418492" bIns="-3620"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grpSp>
        <p:sp>
          <p:nvSpPr>
            <p:cNvPr id="2" name="Arrow: Left 1">
              <a:extLst>
                <a:ext uri="{FF2B5EF4-FFF2-40B4-BE49-F238E27FC236}">
                  <a16:creationId xmlns:a16="http://schemas.microsoft.com/office/drawing/2014/main" id="{AF4A88D5-6EFF-ACC0-E141-91BEFF0CDD4B}"/>
                </a:ext>
              </a:extLst>
            </p:cNvPr>
            <p:cNvSpPr/>
            <p:nvPr/>
          </p:nvSpPr>
          <p:spPr>
            <a:xfrm rot="2330076">
              <a:off x="7243126" y="2660650"/>
              <a:ext cx="844550" cy="412750"/>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rrow: Left 2">
              <a:extLst>
                <a:ext uri="{FF2B5EF4-FFF2-40B4-BE49-F238E27FC236}">
                  <a16:creationId xmlns:a16="http://schemas.microsoft.com/office/drawing/2014/main" id="{386BCFF9-0E0E-7598-C691-8ECCDA4346D7}"/>
                </a:ext>
              </a:extLst>
            </p:cNvPr>
            <p:cNvSpPr/>
            <p:nvPr/>
          </p:nvSpPr>
          <p:spPr>
            <a:xfrm rot="19326460">
              <a:off x="7244775" y="3903119"/>
              <a:ext cx="844550" cy="412750"/>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3" name="Group 22">
            <a:extLst>
              <a:ext uri="{FF2B5EF4-FFF2-40B4-BE49-F238E27FC236}">
                <a16:creationId xmlns:a16="http://schemas.microsoft.com/office/drawing/2014/main" id="{7CDDEF59-4A90-C694-D734-F1035C9DB1F7}"/>
              </a:ext>
            </a:extLst>
          </p:cNvPr>
          <p:cNvGrpSpPr/>
          <p:nvPr/>
        </p:nvGrpSpPr>
        <p:grpSpPr>
          <a:xfrm>
            <a:off x="1191429" y="3022441"/>
            <a:ext cx="6809571" cy="1316083"/>
            <a:chOff x="1191429" y="3022441"/>
            <a:chExt cx="6809571" cy="1316083"/>
          </a:xfrm>
        </p:grpSpPr>
        <p:sp>
          <p:nvSpPr>
            <p:cNvPr id="20" name="Arrow: Left 19">
              <a:extLst>
                <a:ext uri="{FF2B5EF4-FFF2-40B4-BE49-F238E27FC236}">
                  <a16:creationId xmlns:a16="http://schemas.microsoft.com/office/drawing/2014/main" id="{B351E9EE-07E7-A75B-622B-BD4DD4725999}"/>
                </a:ext>
              </a:extLst>
            </p:cNvPr>
            <p:cNvSpPr/>
            <p:nvPr/>
          </p:nvSpPr>
          <p:spPr>
            <a:xfrm>
              <a:off x="3727450" y="3294752"/>
              <a:ext cx="4273550" cy="412750"/>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30195BAD-B31F-EE6C-4871-B1ABB6FE108C}"/>
                </a:ext>
              </a:extLst>
            </p:cNvPr>
            <p:cNvSpPr/>
            <p:nvPr/>
          </p:nvSpPr>
          <p:spPr>
            <a:xfrm>
              <a:off x="1191429" y="3022441"/>
              <a:ext cx="2384592" cy="1316083"/>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a:bevelT w="190500" h="381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72552" tIns="72552" rIns="72552" bIns="72552" numCol="1" spcCol="1270" anchor="ctr" anchorCtr="0">
              <a:noAutofit/>
              <a:flatTx/>
            </a:bodyPr>
            <a:lstStyle/>
            <a:p>
              <a:pPr marL="0" lvl="0" indent="0" algn="ctr" defTabSz="2889250">
                <a:lnSpc>
                  <a:spcPct val="90000"/>
                </a:lnSpc>
                <a:spcBef>
                  <a:spcPct val="0"/>
                </a:spcBef>
                <a:spcAft>
                  <a:spcPct val="35000"/>
                </a:spcAft>
                <a:buNone/>
              </a:pPr>
              <a:r>
                <a:rPr lang="ar-EG" sz="2400" b="1" kern="1200" dirty="0"/>
                <a:t>اختبار نهائي</a:t>
              </a:r>
            </a:p>
            <a:p>
              <a:pPr marL="0" lvl="0" indent="0" algn="ctr" defTabSz="2889250">
                <a:lnSpc>
                  <a:spcPct val="90000"/>
                </a:lnSpc>
                <a:spcBef>
                  <a:spcPct val="0"/>
                </a:spcBef>
                <a:spcAft>
                  <a:spcPct val="35000"/>
                </a:spcAft>
                <a:buNone/>
              </a:pPr>
              <a:r>
                <a:rPr lang="ar-EG" dirty="0"/>
                <a:t>(يشمل كل المُحاضرات)</a:t>
              </a:r>
              <a:endParaRPr lang="en-US" kern="1200" dirty="0"/>
            </a:p>
          </p:txBody>
        </p:sp>
      </p:grpSp>
    </p:spTree>
    <p:extLst>
      <p:ext uri="{BB962C8B-B14F-4D97-AF65-F5344CB8AC3E}">
        <p14:creationId xmlns:p14="http://schemas.microsoft.com/office/powerpoint/2010/main" val="25156118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1000"/>
                                        <p:tgtEl>
                                          <p:spTgt spid="22"/>
                                        </p:tgtEl>
                                      </p:cBhvr>
                                    </p:animEffect>
                                    <p:anim calcmode="lin" valueType="num">
                                      <p:cBhvr>
                                        <p:cTn id="14" dur="1000" fill="hold"/>
                                        <p:tgtEl>
                                          <p:spTgt spid="22"/>
                                        </p:tgtEl>
                                        <p:attrNameLst>
                                          <p:attrName>ppt_x</p:attrName>
                                        </p:attrNameLst>
                                      </p:cBhvr>
                                      <p:tavLst>
                                        <p:tav tm="0">
                                          <p:val>
                                            <p:strVal val="#ppt_x"/>
                                          </p:val>
                                        </p:tav>
                                        <p:tav tm="100000">
                                          <p:val>
                                            <p:strVal val="#ppt_x"/>
                                          </p:val>
                                        </p:tav>
                                      </p:tavLst>
                                    </p:anim>
                                    <p:anim calcmode="lin" valueType="num">
                                      <p:cBhvr>
                                        <p:cTn id="15" dur="1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700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1000"/>
                                        <p:tgtEl>
                                          <p:spTgt spid="23"/>
                                        </p:tgtEl>
                                      </p:cBhvr>
                                    </p:animEffect>
                                    <p:anim calcmode="lin" valueType="num">
                                      <p:cBhvr>
                                        <p:cTn id="20" dur="1000" fill="hold"/>
                                        <p:tgtEl>
                                          <p:spTgt spid="23"/>
                                        </p:tgtEl>
                                        <p:attrNameLst>
                                          <p:attrName>ppt_x</p:attrName>
                                        </p:attrNameLst>
                                      </p:cBhvr>
                                      <p:tavLst>
                                        <p:tav tm="0">
                                          <p:val>
                                            <p:strVal val="#ppt_x"/>
                                          </p:val>
                                        </p:tav>
                                        <p:tav tm="100000">
                                          <p:val>
                                            <p:strVal val="#ppt_x"/>
                                          </p:val>
                                        </p:tav>
                                      </p:tavLst>
                                    </p:anim>
                                    <p:anim calcmode="lin" valueType="num">
                                      <p:cBhvr>
                                        <p:cTn id="21"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41163596-EF5F-ED52-3FA4-521D1B27520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64E93D-557F-8B4B-0DBA-FA583E4457C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9AC918C-727B-F0C5-E090-C58C1AD3076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5. </a:t>
            </a:r>
            <a:r>
              <a:rPr lang="ar-EG" sz="2800" b="1" dirty="0">
                <a:solidFill>
                  <a:srgbClr val="2E3957"/>
                </a:solidFill>
                <a:latin typeface="Alexandria"/>
                <a:cs typeface="+mj-cs"/>
              </a:rPr>
              <a:t>أُسلوب التقييم وتقسيم الدرجات</a:t>
            </a:r>
            <a:r>
              <a:rPr lang="ar-EG" sz="2800" b="1" dirty="0">
                <a:latin typeface="Alexandria" charset="0"/>
                <a:cs typeface="Alexandria" charset="0"/>
              </a:rPr>
              <a:t>:</a:t>
            </a:r>
            <a:endParaRPr lang="en-US" sz="2800" b="1" dirty="0">
              <a:latin typeface="Alexandria" charset="0"/>
              <a:cs typeface="Alexandria" charset="0"/>
            </a:endParaRPr>
          </a:p>
        </p:txBody>
      </p:sp>
      <p:grpSp>
        <p:nvGrpSpPr>
          <p:cNvPr id="49" name="Group 48">
            <a:extLst>
              <a:ext uri="{FF2B5EF4-FFF2-40B4-BE49-F238E27FC236}">
                <a16:creationId xmlns:a16="http://schemas.microsoft.com/office/drawing/2014/main" id="{AC803107-E24A-9AD1-9CA4-0577B77DFA3D}"/>
              </a:ext>
            </a:extLst>
          </p:cNvPr>
          <p:cNvGrpSpPr/>
          <p:nvPr/>
        </p:nvGrpSpPr>
        <p:grpSpPr>
          <a:xfrm>
            <a:off x="1644650" y="1739911"/>
            <a:ext cx="8775700" cy="4197326"/>
            <a:chOff x="5386308" y="1739911"/>
            <a:chExt cx="4838039" cy="4197326"/>
          </a:xfrm>
        </p:grpSpPr>
        <p:grpSp>
          <p:nvGrpSpPr>
            <p:cNvPr id="19" name="Group 18">
              <a:extLst>
                <a:ext uri="{FF2B5EF4-FFF2-40B4-BE49-F238E27FC236}">
                  <a16:creationId xmlns:a16="http://schemas.microsoft.com/office/drawing/2014/main" id="{1C712D52-D616-CBCE-A8C8-264A9F081481}"/>
                </a:ext>
              </a:extLst>
            </p:cNvPr>
            <p:cNvGrpSpPr/>
            <p:nvPr/>
          </p:nvGrpSpPr>
          <p:grpSpPr>
            <a:xfrm>
              <a:off x="6272291" y="1739911"/>
              <a:ext cx="3952056" cy="4190976"/>
              <a:chOff x="6272291" y="1739911"/>
              <a:chExt cx="3952056" cy="4190976"/>
            </a:xfrm>
          </p:grpSpPr>
          <p:sp>
            <p:nvSpPr>
              <p:cNvPr id="20" name="Freeform: Shape 19">
                <a:extLst>
                  <a:ext uri="{FF2B5EF4-FFF2-40B4-BE49-F238E27FC236}">
                    <a16:creationId xmlns:a16="http://schemas.microsoft.com/office/drawing/2014/main" id="{CACAC480-A4D9-56CE-2763-1A6DD0726D1A}"/>
                  </a:ext>
                </a:extLst>
              </p:cNvPr>
              <p:cNvSpPr/>
              <p:nvPr/>
            </p:nvSpPr>
            <p:spPr>
              <a:xfrm>
                <a:off x="9190614" y="4263389"/>
                <a:ext cx="91440" cy="470204"/>
              </a:xfrm>
              <a:custGeom>
                <a:avLst/>
                <a:gdLst/>
                <a:ahLst/>
                <a:cxnLst/>
                <a:rect l="0" t="0" r="0" b="0"/>
                <a:pathLst>
                  <a:path>
                    <a:moveTo>
                      <a:pt x="45720" y="0"/>
                    </a:moveTo>
                    <a:lnTo>
                      <a:pt x="45720" y="470204"/>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dirty="0"/>
              </a:p>
            </p:txBody>
          </p:sp>
          <p:sp>
            <p:nvSpPr>
              <p:cNvPr id="21" name="Freeform: Shape 20">
                <a:extLst>
                  <a:ext uri="{FF2B5EF4-FFF2-40B4-BE49-F238E27FC236}">
                    <a16:creationId xmlns:a16="http://schemas.microsoft.com/office/drawing/2014/main" id="{961A178A-B574-EDFA-1FA2-54FD89EDE483}"/>
                  </a:ext>
                </a:extLst>
              </p:cNvPr>
              <p:cNvSpPr/>
              <p:nvPr/>
            </p:nvSpPr>
            <p:spPr>
              <a:xfrm>
                <a:off x="7754312" y="2766548"/>
                <a:ext cx="1482021" cy="470204"/>
              </a:xfrm>
              <a:custGeom>
                <a:avLst/>
                <a:gdLst/>
                <a:ahLst/>
                <a:cxnLst/>
                <a:rect l="0" t="0" r="0" b="0"/>
                <a:pathLst>
                  <a:path>
                    <a:moveTo>
                      <a:pt x="0" y="0"/>
                    </a:moveTo>
                    <a:lnTo>
                      <a:pt x="0" y="320430"/>
                    </a:lnTo>
                    <a:lnTo>
                      <a:pt x="1482021" y="320430"/>
                    </a:lnTo>
                    <a:lnTo>
                      <a:pt x="1482021" y="470204"/>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4" name="Freeform: Shape 23">
                <a:extLst>
                  <a:ext uri="{FF2B5EF4-FFF2-40B4-BE49-F238E27FC236}">
                    <a16:creationId xmlns:a16="http://schemas.microsoft.com/office/drawing/2014/main" id="{C47D3B0F-7C92-C3A4-BF86-48354DC33932}"/>
                  </a:ext>
                </a:extLst>
              </p:cNvPr>
              <p:cNvSpPr/>
              <p:nvPr/>
            </p:nvSpPr>
            <p:spPr>
              <a:xfrm>
                <a:off x="6272291" y="2766548"/>
                <a:ext cx="1482021" cy="470204"/>
              </a:xfrm>
              <a:custGeom>
                <a:avLst/>
                <a:gdLst/>
                <a:ahLst/>
                <a:cxnLst/>
                <a:rect l="0" t="0" r="0" b="0"/>
                <a:pathLst>
                  <a:path>
                    <a:moveTo>
                      <a:pt x="1482021" y="0"/>
                    </a:moveTo>
                    <a:lnTo>
                      <a:pt x="1482021" y="320430"/>
                    </a:lnTo>
                    <a:lnTo>
                      <a:pt x="0" y="320430"/>
                    </a:lnTo>
                    <a:lnTo>
                      <a:pt x="0" y="470204"/>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Rectangle: Rounded Corners 24">
                <a:extLst>
                  <a:ext uri="{FF2B5EF4-FFF2-40B4-BE49-F238E27FC236}">
                    <a16:creationId xmlns:a16="http://schemas.microsoft.com/office/drawing/2014/main" id="{CBE800F4-E92C-0336-C0C3-E04B9FAB665C}"/>
                  </a:ext>
                </a:extLst>
              </p:cNvPr>
              <p:cNvSpPr/>
              <p:nvPr/>
            </p:nvSpPr>
            <p:spPr>
              <a:xfrm>
                <a:off x="6945937" y="1739911"/>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26" name="Freeform: Shape 25">
                <a:extLst>
                  <a:ext uri="{FF2B5EF4-FFF2-40B4-BE49-F238E27FC236}">
                    <a16:creationId xmlns:a16="http://schemas.microsoft.com/office/drawing/2014/main" id="{69BE0208-D22F-2AC7-7E0E-77E0A6982E56}"/>
                  </a:ext>
                </a:extLst>
              </p:cNvPr>
              <p:cNvSpPr/>
              <p:nvPr/>
            </p:nvSpPr>
            <p:spPr>
              <a:xfrm>
                <a:off x="7125576" y="1910568"/>
                <a:ext cx="1616750"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269" tIns="106269" rIns="106269" bIns="106269" numCol="1" spcCol="1270" anchor="ctr" anchorCtr="0">
                <a:noAutofit/>
              </a:bodyPr>
              <a:lstStyle/>
              <a:p>
                <a:pPr marL="0" lvl="0" indent="0" algn="ctr" defTabSz="889000">
                  <a:lnSpc>
                    <a:spcPct val="90000"/>
                  </a:lnSpc>
                  <a:spcBef>
                    <a:spcPct val="0"/>
                  </a:spcBef>
                  <a:spcAft>
                    <a:spcPct val="35000"/>
                  </a:spcAft>
                  <a:buNone/>
                </a:pPr>
                <a:r>
                  <a:rPr lang="ar-EG" sz="2800" b="1" kern="1200" dirty="0"/>
                  <a:t>توزيع الدرجات</a:t>
                </a:r>
              </a:p>
              <a:p>
                <a:pPr marL="0" lvl="0" indent="0" algn="ctr" defTabSz="889000">
                  <a:lnSpc>
                    <a:spcPct val="90000"/>
                  </a:lnSpc>
                  <a:spcBef>
                    <a:spcPct val="0"/>
                  </a:spcBef>
                  <a:spcAft>
                    <a:spcPct val="35000"/>
                  </a:spcAft>
                  <a:buNone/>
                </a:pPr>
                <a:r>
                  <a:rPr lang="ar-EG" sz="2800" b="1" kern="1200" dirty="0"/>
                  <a:t>(100 درجة)</a:t>
                </a:r>
              </a:p>
            </p:txBody>
          </p:sp>
          <p:sp>
            <p:nvSpPr>
              <p:cNvPr id="33" name="Rectangle: Rounded Corners 32">
                <a:extLst>
                  <a:ext uri="{FF2B5EF4-FFF2-40B4-BE49-F238E27FC236}">
                    <a16:creationId xmlns:a16="http://schemas.microsoft.com/office/drawing/2014/main" id="{97F5F521-6F9C-2A65-2D15-43706A345FF8}"/>
                  </a:ext>
                </a:extLst>
              </p:cNvPr>
              <p:cNvSpPr/>
              <p:nvPr/>
            </p:nvSpPr>
            <p:spPr>
              <a:xfrm>
                <a:off x="8427958" y="3236753"/>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4" name="Freeform: Shape 33">
                <a:extLst>
                  <a:ext uri="{FF2B5EF4-FFF2-40B4-BE49-F238E27FC236}">
                    <a16:creationId xmlns:a16="http://schemas.microsoft.com/office/drawing/2014/main" id="{2B19663E-D66A-BBAE-BA0D-C5B552CE4D9E}"/>
                  </a:ext>
                </a:extLst>
              </p:cNvPr>
              <p:cNvSpPr/>
              <p:nvPr/>
            </p:nvSpPr>
            <p:spPr>
              <a:xfrm>
                <a:off x="8607597" y="3407410"/>
                <a:ext cx="1616750"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269" tIns="106269" rIns="106269" bIns="106269" numCol="1" spcCol="1270" anchor="ctr" anchorCtr="0">
                <a:noAutofit/>
              </a:bodyPr>
              <a:lstStyle/>
              <a:p>
                <a:pPr marL="0" lvl="0" indent="0" algn="ctr" defTabSz="889000">
                  <a:lnSpc>
                    <a:spcPct val="90000"/>
                  </a:lnSpc>
                  <a:spcBef>
                    <a:spcPct val="0"/>
                  </a:spcBef>
                  <a:spcAft>
                    <a:spcPct val="35000"/>
                  </a:spcAft>
                  <a:buNone/>
                </a:pPr>
                <a:r>
                  <a:rPr lang="ar-EG" sz="2800" b="1" kern="1200" dirty="0"/>
                  <a:t>الاختبارات الأُسبوعية </a:t>
                </a:r>
                <a:endParaRPr lang="en-US" sz="2000" kern="1200" dirty="0"/>
              </a:p>
            </p:txBody>
          </p:sp>
          <p:sp>
            <p:nvSpPr>
              <p:cNvPr id="35" name="Rectangle: Rounded Corners 34">
                <a:extLst>
                  <a:ext uri="{FF2B5EF4-FFF2-40B4-BE49-F238E27FC236}">
                    <a16:creationId xmlns:a16="http://schemas.microsoft.com/office/drawing/2014/main" id="{8F63CF31-10B7-0C09-E1A2-6CD6982EF5B4}"/>
                  </a:ext>
                </a:extLst>
              </p:cNvPr>
              <p:cNvSpPr/>
              <p:nvPr/>
            </p:nvSpPr>
            <p:spPr>
              <a:xfrm>
                <a:off x="8427958" y="4733594"/>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6" name="Freeform: Shape 35">
                <a:extLst>
                  <a:ext uri="{FF2B5EF4-FFF2-40B4-BE49-F238E27FC236}">
                    <a16:creationId xmlns:a16="http://schemas.microsoft.com/office/drawing/2014/main" id="{DDC383AE-5544-B339-CE00-A937774933E9}"/>
                  </a:ext>
                </a:extLst>
              </p:cNvPr>
              <p:cNvSpPr/>
              <p:nvPr/>
            </p:nvSpPr>
            <p:spPr>
              <a:xfrm>
                <a:off x="8607597" y="4904251"/>
                <a:ext cx="1616750"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8649" tIns="98649" rIns="98649" bIns="98649" numCol="1" spcCol="1270" anchor="ctr" anchorCtr="0">
                <a:noAutofit/>
              </a:bodyPr>
              <a:lstStyle/>
              <a:p>
                <a:pPr marL="0" lvl="0" indent="0" algn="ctr" defTabSz="800100">
                  <a:lnSpc>
                    <a:spcPct val="90000"/>
                  </a:lnSpc>
                  <a:spcBef>
                    <a:spcPct val="0"/>
                  </a:spcBef>
                  <a:spcAft>
                    <a:spcPct val="35000"/>
                  </a:spcAft>
                  <a:buNone/>
                </a:pPr>
                <a:r>
                  <a:rPr lang="ar-EG" sz="2800" b="1" kern="1200" dirty="0"/>
                  <a:t>80%</a:t>
                </a:r>
              </a:p>
              <a:p>
                <a:pPr marL="0" lvl="0" indent="0" algn="ctr" defTabSz="800100">
                  <a:lnSpc>
                    <a:spcPct val="90000"/>
                  </a:lnSpc>
                  <a:spcBef>
                    <a:spcPct val="0"/>
                  </a:spcBef>
                  <a:spcAft>
                    <a:spcPct val="35000"/>
                  </a:spcAft>
                  <a:buNone/>
                </a:pPr>
                <a:r>
                  <a:rPr lang="ar-EG" sz="2000" kern="1200" dirty="0"/>
                  <a:t>(8 درجات * 10 اختبارات)</a:t>
                </a:r>
              </a:p>
            </p:txBody>
          </p:sp>
        </p:grpSp>
        <p:grpSp>
          <p:nvGrpSpPr>
            <p:cNvPr id="48" name="Group 47">
              <a:extLst>
                <a:ext uri="{FF2B5EF4-FFF2-40B4-BE49-F238E27FC236}">
                  <a16:creationId xmlns:a16="http://schemas.microsoft.com/office/drawing/2014/main" id="{BD715BDE-0DCD-8CA1-BAA3-D6F4F4E22559}"/>
                </a:ext>
              </a:extLst>
            </p:cNvPr>
            <p:cNvGrpSpPr/>
            <p:nvPr/>
          </p:nvGrpSpPr>
          <p:grpSpPr>
            <a:xfrm>
              <a:off x="5386308" y="3243103"/>
              <a:ext cx="1796389" cy="2694134"/>
              <a:chOff x="5386308" y="3243103"/>
              <a:chExt cx="1796389" cy="2694134"/>
            </a:xfrm>
          </p:grpSpPr>
          <p:sp>
            <p:nvSpPr>
              <p:cNvPr id="43" name="Freeform: Shape 42">
                <a:extLst>
                  <a:ext uri="{FF2B5EF4-FFF2-40B4-BE49-F238E27FC236}">
                    <a16:creationId xmlns:a16="http://schemas.microsoft.com/office/drawing/2014/main" id="{6C9E1343-F8A7-92B9-F527-0C493C8B27E0}"/>
                  </a:ext>
                </a:extLst>
              </p:cNvPr>
              <p:cNvSpPr/>
              <p:nvPr/>
            </p:nvSpPr>
            <p:spPr>
              <a:xfrm>
                <a:off x="6148964" y="4269739"/>
                <a:ext cx="91440" cy="470204"/>
              </a:xfrm>
              <a:custGeom>
                <a:avLst/>
                <a:gdLst/>
                <a:ahLst/>
                <a:cxnLst/>
                <a:rect l="0" t="0" r="0" b="0"/>
                <a:pathLst>
                  <a:path>
                    <a:moveTo>
                      <a:pt x="45720" y="0"/>
                    </a:moveTo>
                    <a:lnTo>
                      <a:pt x="45720" y="470204"/>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dirty="0"/>
              </a:p>
            </p:txBody>
          </p:sp>
          <p:sp>
            <p:nvSpPr>
              <p:cNvPr id="44" name="Rectangle: Rounded Corners 43">
                <a:extLst>
                  <a:ext uri="{FF2B5EF4-FFF2-40B4-BE49-F238E27FC236}">
                    <a16:creationId xmlns:a16="http://schemas.microsoft.com/office/drawing/2014/main" id="{0476BDC6-028A-AAEA-4926-560856566CC6}"/>
                  </a:ext>
                </a:extLst>
              </p:cNvPr>
              <p:cNvSpPr/>
              <p:nvPr/>
            </p:nvSpPr>
            <p:spPr>
              <a:xfrm>
                <a:off x="5386308" y="3243103"/>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45" name="Freeform: Shape 44">
                <a:extLst>
                  <a:ext uri="{FF2B5EF4-FFF2-40B4-BE49-F238E27FC236}">
                    <a16:creationId xmlns:a16="http://schemas.microsoft.com/office/drawing/2014/main" id="{B421AA99-88AC-F072-D57B-33224829787A}"/>
                  </a:ext>
                </a:extLst>
              </p:cNvPr>
              <p:cNvSpPr/>
              <p:nvPr/>
            </p:nvSpPr>
            <p:spPr>
              <a:xfrm>
                <a:off x="5565947" y="3413760"/>
                <a:ext cx="1616750"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269" tIns="106269" rIns="106269" bIns="106269" numCol="1" spcCol="1270" anchor="ctr" anchorCtr="0">
                <a:noAutofit/>
              </a:bodyPr>
              <a:lstStyle/>
              <a:p>
                <a:pPr marL="0" lvl="0" indent="0" algn="ctr" defTabSz="889000">
                  <a:lnSpc>
                    <a:spcPct val="90000"/>
                  </a:lnSpc>
                  <a:spcBef>
                    <a:spcPct val="0"/>
                  </a:spcBef>
                  <a:spcAft>
                    <a:spcPct val="35000"/>
                  </a:spcAft>
                  <a:buNone/>
                </a:pPr>
                <a:r>
                  <a:rPr lang="ar-EG" sz="2800" b="1" kern="1200" dirty="0"/>
                  <a:t>الاختبار النهائي</a:t>
                </a:r>
                <a:endParaRPr lang="en-US" sz="2000" kern="1200" dirty="0"/>
              </a:p>
            </p:txBody>
          </p:sp>
          <p:sp>
            <p:nvSpPr>
              <p:cNvPr id="46" name="Rectangle: Rounded Corners 45">
                <a:extLst>
                  <a:ext uri="{FF2B5EF4-FFF2-40B4-BE49-F238E27FC236}">
                    <a16:creationId xmlns:a16="http://schemas.microsoft.com/office/drawing/2014/main" id="{8BD8F106-1B50-39CE-EF1F-229D1D0D5B5A}"/>
                  </a:ext>
                </a:extLst>
              </p:cNvPr>
              <p:cNvSpPr/>
              <p:nvPr/>
            </p:nvSpPr>
            <p:spPr>
              <a:xfrm>
                <a:off x="5386308" y="4739944"/>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47" name="Freeform: Shape 46">
                <a:extLst>
                  <a:ext uri="{FF2B5EF4-FFF2-40B4-BE49-F238E27FC236}">
                    <a16:creationId xmlns:a16="http://schemas.microsoft.com/office/drawing/2014/main" id="{CF598138-FC95-9B27-3B2A-6F6F2A48793A}"/>
                  </a:ext>
                </a:extLst>
              </p:cNvPr>
              <p:cNvSpPr/>
              <p:nvPr/>
            </p:nvSpPr>
            <p:spPr>
              <a:xfrm>
                <a:off x="5565947" y="4910601"/>
                <a:ext cx="1616750"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8649" tIns="98649" rIns="98649" bIns="98649" numCol="1" spcCol="1270" anchor="ctr" anchorCtr="0">
                <a:noAutofit/>
              </a:bodyPr>
              <a:lstStyle/>
              <a:p>
                <a:pPr marL="0" lvl="0" indent="0" algn="ctr" defTabSz="800100">
                  <a:lnSpc>
                    <a:spcPct val="90000"/>
                  </a:lnSpc>
                  <a:spcBef>
                    <a:spcPct val="0"/>
                  </a:spcBef>
                  <a:spcAft>
                    <a:spcPct val="35000"/>
                  </a:spcAft>
                  <a:buNone/>
                </a:pPr>
                <a:r>
                  <a:rPr lang="ar-EG" sz="2800" b="1" kern="1200" dirty="0"/>
                  <a:t>20%</a:t>
                </a:r>
              </a:p>
            </p:txBody>
          </p:sp>
        </p:grpSp>
      </p:grpSp>
    </p:spTree>
    <p:extLst>
      <p:ext uri="{BB962C8B-B14F-4D97-AF65-F5344CB8AC3E}">
        <p14:creationId xmlns:p14="http://schemas.microsoft.com/office/powerpoint/2010/main" val="162136100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A5357-7AFB-4E31-619F-FE2D06CCDC4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6683A1F-DF9B-4AF8-1CC3-C9D66A7CEA2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1474ED7-6C49-E61E-2778-7625BD27221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BE502080-5282-D847-B5E8-A19D4378EE2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9349279-F1AC-633B-C7B8-58335E24590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B763918-655F-B6E5-8982-072DD6332F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DBB785D-DF5B-012A-7E6A-3D0376B60A5B}"/>
              </a:ext>
            </a:extLst>
          </p:cNvPr>
          <p:cNvSpPr txBox="1"/>
          <p:nvPr/>
        </p:nvSpPr>
        <p:spPr>
          <a:xfrm>
            <a:off x="633746" y="5027146"/>
            <a:ext cx="5511637" cy="892552"/>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مُقدمة عن مناهج البحث الإعلامي</a:t>
            </a:r>
            <a:r>
              <a:rPr lang="ar-EG" sz="2800" b="1" dirty="0">
                <a:solidFill>
                  <a:srgbClr val="2E3957"/>
                </a:solidFill>
                <a:effectLst>
                  <a:outerShdw blurRad="38100" dist="38100" dir="2700000" algn="tl">
                    <a:srgbClr val="000000">
                      <a:alpha val="43137"/>
                    </a:srgbClr>
                  </a:outerShdw>
                </a:effectLst>
                <a:latin typeface="Alexandria"/>
              </a:rPr>
              <a:t> </a:t>
            </a:r>
          </a:p>
          <a:p>
            <a:pPr algn="ctr"/>
            <a:r>
              <a:rPr lang="en-US" sz="2400" b="1" dirty="0">
                <a:solidFill>
                  <a:schemeClr val="accent5">
                    <a:lumMod val="75000"/>
                  </a:schemeClr>
                </a:solidFill>
                <a:effectLst>
                  <a:outerShdw blurRad="38100" dist="38100" dir="2700000" algn="tl">
                    <a:srgbClr val="000000">
                      <a:alpha val="43137"/>
                    </a:srgbClr>
                  </a:outerShdw>
                </a:effectLst>
                <a:latin typeface="Alexandria" charset="0"/>
              </a:rPr>
              <a:t>Introduction to Media Research Methods </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25505965-86C9-E9E8-7F75-27F4582C3E48}"/>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8316BE84-A0C0-C6D1-F9CA-71C9B35982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19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5925B513-D70B-0D00-E4B3-9DC2E1A8420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04AE74E-87D2-1A87-243B-0204D1117EB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A9DC165-BCED-8E95-731C-1C40CD676236}"/>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6. </a:t>
            </a:r>
            <a:r>
              <a:rPr lang="ar-EG" sz="2800" b="1" dirty="0">
                <a:solidFill>
                  <a:srgbClr val="2E3957"/>
                </a:solidFill>
                <a:effectLst>
                  <a:outerShdw blurRad="38100" dist="38100" dir="2700000" algn="tl">
                    <a:srgbClr val="000000">
                      <a:alpha val="43137"/>
                    </a:srgbClr>
                  </a:outerShdw>
                </a:effectLst>
                <a:latin typeface="Alexandria"/>
              </a:rPr>
              <a:t>مُقدمة عن مناهج البحث الإعلامي</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433CA529-7A9D-6914-D9CB-4A470975A9F4}"/>
              </a:ext>
            </a:extLst>
          </p:cNvPr>
          <p:cNvSpPr txBox="1"/>
          <p:nvPr/>
        </p:nvSpPr>
        <p:spPr>
          <a:xfrm>
            <a:off x="877579" y="2462121"/>
            <a:ext cx="10171421" cy="2862322"/>
          </a:xfrm>
          <a:prstGeom prst="rect">
            <a:avLst/>
          </a:prstGeom>
          <a:noFill/>
        </p:spPr>
        <p:txBody>
          <a:bodyPr wrap="square" rtlCol="0">
            <a:spAutoFit/>
          </a:bodyPr>
          <a:lstStyle/>
          <a:p>
            <a:pPr marL="342900" indent="-342900" algn="just" rtl="1">
              <a:buFont typeface="Arial" panose="020B0604020202020204" pitchFamily="34" charset="0"/>
              <a:buChar char="•"/>
            </a:pPr>
            <a:r>
              <a:rPr lang="ar-EG" sz="2000" dirty="0"/>
              <a:t>يُعرّف </a:t>
            </a:r>
            <a:r>
              <a:rPr lang="ar-SA" sz="2000" dirty="0"/>
              <a:t>البحث </a:t>
            </a:r>
            <a:r>
              <a:rPr lang="ar-EG" sz="2000" dirty="0"/>
              <a:t>بأنه</a:t>
            </a:r>
            <a:r>
              <a:rPr lang="ar-SA" sz="2000" dirty="0"/>
              <a:t> تحقيق علمي، أكاديمي ومنهجي يُجرى بهدف إثبات حقائق أو مبادئ، أو جمع معلومات حول موضوع معين لعرضها بطريقة دقيقة </a:t>
            </a:r>
            <a:r>
              <a:rPr lang="ar-SA" sz="2000" dirty="0" err="1"/>
              <a:t>وم</a:t>
            </a:r>
            <a:r>
              <a:rPr lang="ar-EG" sz="2000" dirty="0"/>
              <a:t>ُ</a:t>
            </a:r>
            <a:r>
              <a:rPr lang="ar-SA" sz="2000" dirty="0"/>
              <a:t>فصلة.</a:t>
            </a:r>
            <a:endParaRPr lang="ar-EG" sz="2000" dirty="0"/>
          </a:p>
          <a:p>
            <a:pPr marL="342900" indent="-342900" algn="just" rtl="1">
              <a:buFont typeface="Arial" panose="020B0604020202020204" pitchFamily="34" charset="0"/>
              <a:buChar char="•"/>
            </a:pPr>
            <a:r>
              <a:rPr lang="ar-EG" sz="2000" dirty="0"/>
              <a:t>ويبدأ</a:t>
            </a:r>
            <a:r>
              <a:rPr lang="ar-SA" sz="2000" dirty="0"/>
              <a:t> البحث عادةً بسؤال أو مشكلة تقود عملية جمع المعلومات بهدف واضح. وتكون نتائجه أفضل عند تنفيذه بخطوات م</a:t>
            </a:r>
            <a:r>
              <a:rPr lang="ar-EG" sz="2000" dirty="0"/>
              <a:t>ُ</a:t>
            </a:r>
            <a:r>
              <a:rPr lang="ar-SA" sz="2000" dirty="0" err="1"/>
              <a:t>تتابعة</a:t>
            </a:r>
            <a:r>
              <a:rPr lang="ar-SA" sz="2000" dirty="0"/>
              <a:t>. وقد يكون من الضروري تكرار بعض هذه الخطوات، لأن البحث عملية تكرارية. </a:t>
            </a:r>
            <a:endParaRPr lang="ar-EG" sz="2000" dirty="0"/>
          </a:p>
          <a:p>
            <a:pPr marL="342900" indent="-342900" algn="just" rtl="1">
              <a:buFont typeface="Arial" panose="020B0604020202020204" pitchFamily="34" charset="0"/>
              <a:buChar char="•"/>
            </a:pPr>
            <a:r>
              <a:rPr lang="ar-SA" sz="2000" dirty="0"/>
              <a:t>بعبارة أخرى، البحث </a:t>
            </a:r>
            <a:r>
              <a:rPr lang="ar-EG" sz="2000" dirty="0"/>
              <a:t>العلمي </a:t>
            </a:r>
            <a:r>
              <a:rPr lang="ar-SA" sz="2000" dirty="0"/>
              <a:t>هو جمع وتفسير البيانات في محاولة لحل م</a:t>
            </a:r>
            <a:r>
              <a:rPr lang="ar-EG" sz="2000" dirty="0"/>
              <a:t>ُ</a:t>
            </a:r>
            <a:r>
              <a:rPr lang="ar-SA" sz="2000" dirty="0"/>
              <a:t>شكلة أو الإجابة عن سؤال.</a:t>
            </a:r>
            <a:endParaRPr lang="ar-EG" sz="2000" dirty="0"/>
          </a:p>
          <a:p>
            <a:pPr marL="342900" indent="-342900" algn="just" rtl="1">
              <a:buFont typeface="Arial" panose="020B0604020202020204" pitchFamily="34" charset="0"/>
              <a:buChar char="•"/>
            </a:pPr>
            <a:r>
              <a:rPr lang="ar-EG" sz="2000" dirty="0"/>
              <a:t>و</a:t>
            </a:r>
            <a:r>
              <a:rPr lang="ar-SA" sz="2000" dirty="0"/>
              <a:t>يتجاوز البحث</a:t>
            </a:r>
            <a:r>
              <a:rPr lang="ar-EG" sz="2000" dirty="0"/>
              <a:t> العلمي</a:t>
            </a:r>
            <a:r>
              <a:rPr lang="ar-SA" sz="2000" dirty="0"/>
              <a:t> الحقائق والأفكار القديمة، من خلال </a:t>
            </a:r>
            <a:r>
              <a:rPr lang="ar-EG" sz="2000" dirty="0"/>
              <a:t>إضافة منظور</a:t>
            </a:r>
            <a:r>
              <a:rPr lang="ar-SA" sz="2000" dirty="0"/>
              <a:t> جديد </a:t>
            </a:r>
            <a:r>
              <a:rPr lang="ar-EG" sz="2000" dirty="0"/>
              <a:t>ل</a:t>
            </a:r>
            <a:r>
              <a:rPr lang="ar-SA" sz="2000" dirty="0"/>
              <a:t>لمعلومات </a:t>
            </a:r>
            <a:r>
              <a:rPr lang="ar-EG" sz="2000" dirty="0"/>
              <a:t>تمكن من </a:t>
            </a:r>
            <a:r>
              <a:rPr lang="ar-SA" sz="2000" dirty="0"/>
              <a:t>اتخاذ موقف جديد</a:t>
            </a:r>
            <a:r>
              <a:rPr lang="en-US" sz="2000" dirty="0"/>
              <a:t>.</a:t>
            </a:r>
          </a:p>
          <a:p>
            <a:pPr marL="342900" indent="-342900" algn="just" rtl="1">
              <a:buFont typeface="Arial" panose="020B0604020202020204" pitchFamily="34" charset="0"/>
              <a:buChar char="•"/>
            </a:pPr>
            <a:r>
              <a:rPr lang="ar-SA" sz="2000" dirty="0"/>
              <a:t>ومع ذلك، لا يُعد البحث مجرد جمع للمعلومات أو إعادة ترتيب للحقائق. فعلى سبيل المثال، لا يعتبر نسخ فقرات من مواقع إلكترونية، </a:t>
            </a:r>
            <a:r>
              <a:rPr lang="ar-EG" sz="2000" dirty="0"/>
              <a:t>أو</a:t>
            </a:r>
            <a:r>
              <a:rPr lang="ar-SA" sz="2000" dirty="0"/>
              <a:t>إعادة صياغة العبارات مع نسبها إلى شخص آخر، بحث</a:t>
            </a:r>
            <a:r>
              <a:rPr lang="ar-EG" sz="2000" dirty="0"/>
              <a:t>ً</a:t>
            </a:r>
            <a:r>
              <a:rPr lang="ar-SA" sz="2000" dirty="0"/>
              <a:t>ا </a:t>
            </a:r>
            <a:r>
              <a:rPr lang="ar-EG" sz="2000" dirty="0"/>
              <a:t>علميًا، بل يندرج تحت </a:t>
            </a:r>
            <a:r>
              <a:rPr lang="ar-EG" sz="2000" b="1" dirty="0"/>
              <a:t>السرقة العلمية</a:t>
            </a:r>
            <a:r>
              <a:rPr lang="en-US" sz="2000" dirty="0"/>
              <a:t>.</a:t>
            </a:r>
            <a:endParaRPr lang="ar-EG" sz="2000" dirty="0"/>
          </a:p>
          <a:p>
            <a:pPr marL="342900" indent="-342900" algn="just" rtl="1">
              <a:buFont typeface="Arial" panose="020B0604020202020204" pitchFamily="34" charset="0"/>
              <a:buChar char="•"/>
            </a:pPr>
            <a:r>
              <a:rPr lang="ar-SA" sz="2000" dirty="0"/>
              <a:t>يتطلب البحث</a:t>
            </a:r>
            <a:r>
              <a:rPr lang="ar-EG" sz="2000" dirty="0"/>
              <a:t> أيضًا</a:t>
            </a:r>
            <a:r>
              <a:rPr lang="ar-SA" sz="2000" dirty="0"/>
              <a:t> دراسة دقيقة وشاملة لم</a:t>
            </a:r>
            <a:r>
              <a:rPr lang="ar-EG" sz="2000" dirty="0"/>
              <a:t>ُ</a:t>
            </a:r>
            <a:r>
              <a:rPr lang="ar-SA" sz="2000" dirty="0"/>
              <a:t>شكلة </a:t>
            </a:r>
            <a:r>
              <a:rPr lang="ar-EG" sz="2000" dirty="0"/>
              <a:t>بحثية </a:t>
            </a:r>
            <a:r>
              <a:rPr lang="ar-SA" sz="2000" dirty="0"/>
              <a:t>بهدف الحصول على المعلومات والوصول إلى حل.</a:t>
            </a:r>
            <a:endParaRPr lang="ar-EG" sz="2000" dirty="0"/>
          </a:p>
        </p:txBody>
      </p:sp>
      <p:sp>
        <p:nvSpPr>
          <p:cNvPr id="3" name="TextBox 2">
            <a:extLst>
              <a:ext uri="{FF2B5EF4-FFF2-40B4-BE49-F238E27FC236}">
                <a16:creationId xmlns:a16="http://schemas.microsoft.com/office/drawing/2014/main" id="{4D2421AF-DF77-6B60-D3FB-E75D93116EAE}"/>
              </a:ext>
            </a:extLst>
          </p:cNvPr>
          <p:cNvSpPr txBox="1"/>
          <p:nvPr/>
        </p:nvSpPr>
        <p:spPr>
          <a:xfrm>
            <a:off x="1962740" y="1994419"/>
            <a:ext cx="930703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ما هو البحث العلمي؟</a:t>
            </a:r>
            <a:endParaRPr lang="en-US" sz="2000"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774536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30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FA19240-F5CF-E5C3-7741-571C178FC52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54A9F2C-ED65-41E9-73CC-66A7ECA1F7E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E842A78-FD58-2BA5-B486-F41891D251C6}"/>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6. </a:t>
            </a:r>
            <a:r>
              <a:rPr lang="ar-EG" sz="2800" b="1" dirty="0">
                <a:solidFill>
                  <a:srgbClr val="2E3957"/>
                </a:solidFill>
                <a:latin typeface="Alexandria"/>
              </a:rPr>
              <a:t>مُقدمة عن مناهج البحث الإعلامي</a:t>
            </a:r>
            <a:r>
              <a:rPr lang="ar-EG" sz="2800" b="1" dirty="0">
                <a:latin typeface="Alexandria" charset="0"/>
                <a:cs typeface="Alexandria" charset="0"/>
              </a:rPr>
              <a:t>:</a:t>
            </a:r>
            <a:endParaRPr lang="en-US" sz="2800" b="1" dirty="0">
              <a:latin typeface="Alexandria" charset="0"/>
              <a:cs typeface="Alexandria" charset="0"/>
            </a:endParaRPr>
          </a:p>
        </p:txBody>
      </p:sp>
      <p:sp>
        <p:nvSpPr>
          <p:cNvPr id="2" name="TextBox 1">
            <a:extLst>
              <a:ext uri="{FF2B5EF4-FFF2-40B4-BE49-F238E27FC236}">
                <a16:creationId xmlns:a16="http://schemas.microsoft.com/office/drawing/2014/main" id="{6051FFF1-8612-5AA4-D102-52F0C17B16C8}"/>
              </a:ext>
            </a:extLst>
          </p:cNvPr>
          <p:cNvSpPr txBox="1"/>
          <p:nvPr/>
        </p:nvSpPr>
        <p:spPr>
          <a:xfrm>
            <a:off x="1333500" y="2608171"/>
            <a:ext cx="9715500" cy="1569660"/>
          </a:xfrm>
          <a:prstGeom prst="rect">
            <a:avLst/>
          </a:prstGeom>
          <a:noFill/>
        </p:spPr>
        <p:txBody>
          <a:bodyPr wrap="square" rtlCol="0">
            <a:spAutoFit/>
          </a:bodyPr>
          <a:lstStyle/>
          <a:p>
            <a:pPr algn="just" rtl="1"/>
            <a:r>
              <a:rPr lang="ar-EG" sz="2400" dirty="0"/>
              <a:t>وإجمالًا، ف</a:t>
            </a:r>
            <a:r>
              <a:rPr lang="ar-SA" sz="2400" dirty="0"/>
              <a:t>البحث العلمي هو عملية منظمة يقوم بها الباحث بهدف </a:t>
            </a:r>
            <a:r>
              <a:rPr lang="ar-SA" sz="2400" b="1" dirty="0"/>
              <a:t>اكتشاف معلومات جديدة</a:t>
            </a:r>
            <a:r>
              <a:rPr lang="ar-SA" sz="2400" dirty="0"/>
              <a:t> أو </a:t>
            </a:r>
            <a:r>
              <a:rPr lang="ar-SA" sz="2400" b="1" dirty="0"/>
              <a:t>فهم موضوع معين بعمق</a:t>
            </a:r>
            <a:r>
              <a:rPr lang="ar-SA" sz="2400" dirty="0"/>
              <a:t> أو </a:t>
            </a:r>
            <a:r>
              <a:rPr lang="ar-SA" sz="2400" b="1" dirty="0"/>
              <a:t>حل م</a:t>
            </a:r>
            <a:r>
              <a:rPr lang="ar-EG" sz="2400" b="1" dirty="0"/>
              <a:t>ُ</a:t>
            </a:r>
            <a:r>
              <a:rPr lang="ar-SA" sz="2400" b="1" dirty="0"/>
              <a:t>شكلة قائمة</a:t>
            </a:r>
            <a:r>
              <a:rPr lang="ar-EG" sz="2400" dirty="0"/>
              <a:t>.</a:t>
            </a:r>
          </a:p>
          <a:p>
            <a:pPr algn="just" rtl="1"/>
            <a:r>
              <a:rPr lang="ar-EG" sz="2400" dirty="0"/>
              <a:t>و</a:t>
            </a:r>
            <a:r>
              <a:rPr lang="ar-SA" sz="2400" dirty="0"/>
              <a:t>لا يقوم البحث فقط على جمع المعلومات، بل يتضمن </a:t>
            </a:r>
            <a:r>
              <a:rPr lang="ar-SA" sz="2400" b="1" dirty="0"/>
              <a:t>تحليل</a:t>
            </a:r>
            <a:r>
              <a:rPr lang="ar-EG" sz="2400" b="1" dirty="0"/>
              <a:t>ً</a:t>
            </a:r>
            <a:r>
              <a:rPr lang="ar-SA" sz="2400" b="1" dirty="0"/>
              <a:t>ا م</a:t>
            </a:r>
            <a:r>
              <a:rPr lang="ar-EG" sz="2400" b="1" dirty="0"/>
              <a:t>ُ</a:t>
            </a:r>
            <a:r>
              <a:rPr lang="ar-SA" sz="2400" b="1" dirty="0"/>
              <a:t>منهجًا</a:t>
            </a:r>
            <a:r>
              <a:rPr lang="ar-SA" sz="2400" dirty="0"/>
              <a:t> للبيانات للوصول إلى </a:t>
            </a:r>
            <a:r>
              <a:rPr lang="ar-SA" sz="2400" b="1" dirty="0"/>
              <a:t>نتائج مدروسة</a:t>
            </a:r>
            <a:r>
              <a:rPr lang="ar-SA" sz="2400" dirty="0"/>
              <a:t> ومبنية على أدلة</a:t>
            </a:r>
            <a:r>
              <a:rPr lang="en-US" sz="2400" dirty="0"/>
              <a:t>.</a:t>
            </a:r>
          </a:p>
        </p:txBody>
      </p:sp>
      <p:sp>
        <p:nvSpPr>
          <p:cNvPr id="3" name="TextBox 2">
            <a:extLst>
              <a:ext uri="{FF2B5EF4-FFF2-40B4-BE49-F238E27FC236}">
                <a16:creationId xmlns:a16="http://schemas.microsoft.com/office/drawing/2014/main" id="{563FFED8-1814-865F-9F3B-67E952F472AA}"/>
              </a:ext>
            </a:extLst>
          </p:cNvPr>
          <p:cNvSpPr txBox="1"/>
          <p:nvPr/>
        </p:nvSpPr>
        <p:spPr>
          <a:xfrm>
            <a:off x="1962740" y="1994419"/>
            <a:ext cx="9307033" cy="461665"/>
          </a:xfrm>
          <a:prstGeom prst="rect">
            <a:avLst/>
          </a:prstGeom>
          <a:noFill/>
        </p:spPr>
        <p:txBody>
          <a:bodyPr wrap="square" rtlCol="0">
            <a:spAutoFit/>
          </a:bodyPr>
          <a:lstStyle/>
          <a:p>
            <a:pPr algn="just" rtl="1"/>
            <a:r>
              <a:rPr lang="en-US" sz="2400" b="1" dirty="0"/>
              <a:t>🔍 </a:t>
            </a:r>
            <a:r>
              <a:rPr lang="ar-EG" sz="2400" b="1" dirty="0">
                <a:solidFill>
                  <a:srgbClr val="0070C0"/>
                </a:solidFill>
              </a:rPr>
              <a:t>ما هو البحث العلمي؟</a:t>
            </a:r>
            <a:endParaRPr lang="en-US" sz="2000" dirty="0">
              <a:solidFill>
                <a:srgbClr val="0070C0"/>
              </a:solidFill>
            </a:endParaRPr>
          </a:p>
        </p:txBody>
      </p:sp>
      <p:sp>
        <p:nvSpPr>
          <p:cNvPr id="4" name="TextBox 3">
            <a:extLst>
              <a:ext uri="{FF2B5EF4-FFF2-40B4-BE49-F238E27FC236}">
                <a16:creationId xmlns:a16="http://schemas.microsoft.com/office/drawing/2014/main" id="{6051FFF1-8612-5AA4-D102-52F0C17B16C8}"/>
              </a:ext>
            </a:extLst>
          </p:cNvPr>
          <p:cNvSpPr txBox="1"/>
          <p:nvPr/>
        </p:nvSpPr>
        <p:spPr>
          <a:xfrm>
            <a:off x="1333500" y="4430621"/>
            <a:ext cx="9715500" cy="830997"/>
          </a:xfrm>
          <a:prstGeom prst="rect">
            <a:avLst/>
          </a:prstGeom>
          <a:noFill/>
        </p:spPr>
        <p:txBody>
          <a:bodyPr wrap="square" rtlCol="0">
            <a:spAutoFit/>
          </a:bodyPr>
          <a:lstStyle/>
          <a:p>
            <a:pPr algn="just" rtl="1"/>
            <a:r>
              <a:rPr lang="ar-SA" sz="2400" u="sng" dirty="0">
                <a:solidFill>
                  <a:srgbClr val="0070C0"/>
                </a:solidFill>
              </a:rPr>
              <a:t>مثال توضيحي</a:t>
            </a:r>
            <a:r>
              <a:rPr lang="ar-EG" sz="2400" u="sng" dirty="0">
                <a:solidFill>
                  <a:srgbClr val="0070C0"/>
                </a:solidFill>
              </a:rPr>
              <a:t>:</a:t>
            </a:r>
            <a:r>
              <a:rPr lang="en-US" sz="2400" dirty="0">
                <a:solidFill>
                  <a:srgbClr val="0070C0"/>
                </a:solidFill>
              </a:rPr>
              <a:t> </a:t>
            </a:r>
            <a:r>
              <a:rPr lang="ar-SA" sz="2400" dirty="0"/>
              <a:t>إذا كان لدينا سؤال مثل</a:t>
            </a:r>
            <a:r>
              <a:rPr lang="ar-EG" sz="2400" dirty="0"/>
              <a:t>:</a:t>
            </a:r>
            <a:r>
              <a:rPr lang="ar-EG" sz="2400" i="1" dirty="0"/>
              <a:t> </a:t>
            </a:r>
            <a:r>
              <a:rPr lang="ar-EG" sz="2400" dirty="0">
                <a:effectLst>
                  <a:outerShdw blurRad="38100" dist="38100" dir="2700000" algn="tl">
                    <a:srgbClr val="000000">
                      <a:alpha val="43137"/>
                    </a:srgbClr>
                  </a:outerShdw>
                </a:effectLst>
              </a:rPr>
              <a:t>"</a:t>
            </a:r>
            <a:r>
              <a:rPr lang="ar-SA" sz="2400" dirty="0">
                <a:effectLst>
                  <a:outerShdw blurRad="38100" dist="38100" dir="2700000" algn="tl">
                    <a:srgbClr val="000000">
                      <a:alpha val="43137"/>
                    </a:srgbClr>
                  </a:outerShdw>
                </a:effectLst>
              </a:rPr>
              <a:t>لماذا ينخفض التفاعل على حسابات وسائل التواصل الاجتماعي لبعض المؤسسات الإعلامية؟</a:t>
            </a:r>
            <a:r>
              <a:rPr lang="en-US" sz="2400" dirty="0">
                <a:effectLst>
                  <a:outerShdw blurRad="38100" dist="38100" dir="2700000" algn="tl">
                    <a:srgbClr val="000000">
                      <a:alpha val="43137"/>
                    </a:srgbClr>
                  </a:outerShdw>
                </a:effectLst>
              </a:rPr>
              <a:t>"</a:t>
            </a:r>
            <a:r>
              <a:rPr lang="ar-EG" sz="2400" dirty="0"/>
              <a:t>، </a:t>
            </a:r>
            <a:r>
              <a:rPr lang="ar-SA" sz="2400" dirty="0"/>
              <a:t>فهذا السؤال يمكن أن يكون نقطة انطلاق لبحث علمي</a:t>
            </a:r>
            <a:r>
              <a:rPr lang="en-US" sz="2400" dirty="0"/>
              <a:t>.</a:t>
            </a:r>
          </a:p>
        </p:txBody>
      </p:sp>
    </p:spTree>
    <p:extLst>
      <p:ext uri="{BB962C8B-B14F-4D97-AF65-F5344CB8AC3E}">
        <p14:creationId xmlns:p14="http://schemas.microsoft.com/office/powerpoint/2010/main" val="31027336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15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1E0736-5B55-9052-4DBD-3F655B5DA0D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45F61BE-D303-DEEB-5B77-723C6887AE0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CE72C883-4659-8022-2F5F-26EEACA67B2A}"/>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6. </a:t>
            </a:r>
            <a:r>
              <a:rPr lang="ar-EG" sz="2800" b="1" dirty="0">
                <a:solidFill>
                  <a:srgbClr val="2E3957"/>
                </a:solidFill>
                <a:latin typeface="Alexandria"/>
              </a:rPr>
              <a:t>مُقدمة عن مناهج البحث الإعلامي</a:t>
            </a:r>
            <a:r>
              <a:rPr lang="ar-EG" sz="2800" b="1" dirty="0">
                <a:latin typeface="Alexandria" charset="0"/>
                <a:cs typeface="Alexandria" charset="0"/>
              </a:rPr>
              <a:t>:</a:t>
            </a:r>
            <a:endParaRPr lang="en-US" sz="2800" b="1" dirty="0">
              <a:latin typeface="Alexandria" charset="0"/>
              <a:cs typeface="Alexandria" charset="0"/>
            </a:endParaRPr>
          </a:p>
        </p:txBody>
      </p:sp>
      <p:sp>
        <p:nvSpPr>
          <p:cNvPr id="3" name="TextBox 2">
            <a:extLst>
              <a:ext uri="{FF2B5EF4-FFF2-40B4-BE49-F238E27FC236}">
                <a16:creationId xmlns:a16="http://schemas.microsoft.com/office/drawing/2014/main" id="{0EAAFF13-E4DF-4AA9-5DDF-44BEF5FD9EDF}"/>
              </a:ext>
            </a:extLst>
          </p:cNvPr>
          <p:cNvSpPr txBox="1"/>
          <p:nvPr/>
        </p:nvSpPr>
        <p:spPr>
          <a:xfrm>
            <a:off x="1556340" y="2026116"/>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ما الفرق بين </a:t>
            </a:r>
            <a:r>
              <a:rPr lang="ar-SA" sz="2400" b="1" dirty="0">
                <a:solidFill>
                  <a:srgbClr val="0070C0"/>
                </a:solidFill>
                <a:effectLst>
                  <a:outerShdw blurRad="38100" dist="38100" dir="2700000" algn="tl">
                    <a:srgbClr val="000000">
                      <a:alpha val="43137"/>
                    </a:srgbClr>
                  </a:outerShdw>
                </a:effectLst>
              </a:rPr>
              <a:t>البيانات والمعلومات والنتائج البحثية</a:t>
            </a:r>
            <a:r>
              <a:rPr lang="ar-EG" sz="2400" b="1" dirty="0">
                <a:solidFill>
                  <a:srgbClr val="0070C0"/>
                </a:solidFill>
                <a:effectLst>
                  <a:outerShdw blurRad="38100" dist="38100" dir="2700000" algn="tl">
                    <a:srgbClr val="000000">
                      <a:alpha val="43137"/>
                    </a:srgbClr>
                  </a:outerShdw>
                </a:effectLst>
              </a:rPr>
              <a:t>؟</a:t>
            </a:r>
            <a:endParaRPr lang="en-US" sz="2400" b="1" dirty="0">
              <a:solidFill>
                <a:srgbClr val="0070C0"/>
              </a:solidFill>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BED898F2-24B9-E354-E75B-60AA595FD1E5}"/>
              </a:ext>
            </a:extLst>
          </p:cNvPr>
          <p:cNvSpPr txBox="1"/>
          <p:nvPr/>
        </p:nvSpPr>
        <p:spPr>
          <a:xfrm>
            <a:off x="1188040" y="2658971"/>
            <a:ext cx="9307033" cy="461665"/>
          </a:xfrm>
          <a:prstGeom prst="rect">
            <a:avLst/>
          </a:prstGeom>
          <a:noFill/>
        </p:spPr>
        <p:txBody>
          <a:bodyPr wrap="square" rtlCol="0">
            <a:spAutoFit/>
          </a:bodyPr>
          <a:lstStyle/>
          <a:p>
            <a:pPr algn="just" rtl="1"/>
            <a:r>
              <a:rPr lang="ar-SA" sz="2400" dirty="0"/>
              <a:t>في البحث العلمي، نُفرّق بين ثلاثة مفاهيم أساسية</a:t>
            </a:r>
            <a:r>
              <a:rPr lang="en-US" sz="2400" dirty="0"/>
              <a:t>:</a:t>
            </a:r>
          </a:p>
        </p:txBody>
      </p:sp>
      <p:sp>
        <p:nvSpPr>
          <p:cNvPr id="7" name="TextBox 6">
            <a:extLst>
              <a:ext uri="{FF2B5EF4-FFF2-40B4-BE49-F238E27FC236}">
                <a16:creationId xmlns:a16="http://schemas.microsoft.com/office/drawing/2014/main" id="{3EFAE90B-7B7A-21FD-8E1B-DD873D6A7D9C}"/>
              </a:ext>
            </a:extLst>
          </p:cNvPr>
          <p:cNvSpPr txBox="1"/>
          <p:nvPr/>
        </p:nvSpPr>
        <p:spPr>
          <a:xfrm>
            <a:off x="1188039" y="3213653"/>
            <a:ext cx="9307033" cy="2677656"/>
          </a:xfrm>
          <a:prstGeom prst="rect">
            <a:avLst/>
          </a:prstGeom>
          <a:noFill/>
        </p:spPr>
        <p:txBody>
          <a:bodyPr wrap="square" rtlCol="0">
            <a:spAutoFit/>
          </a:bodyPr>
          <a:lstStyle/>
          <a:p>
            <a:pPr marL="285750" lvl="0" indent="-285750" algn="just" rtl="1">
              <a:buFont typeface="Arial" panose="020B0604020202020204" pitchFamily="34" charset="0"/>
              <a:buChar char="•"/>
            </a:pPr>
            <a:r>
              <a:rPr lang="ar-SA" sz="2400" b="1" dirty="0">
                <a:solidFill>
                  <a:schemeClr val="accent1"/>
                </a:solidFill>
              </a:rPr>
              <a:t>البيانات</a:t>
            </a:r>
            <a:r>
              <a:rPr lang="ar-EG" sz="2400" b="1" dirty="0">
                <a:solidFill>
                  <a:schemeClr val="accent1"/>
                </a:solidFill>
              </a:rPr>
              <a:t> (</a:t>
            </a:r>
            <a:r>
              <a:rPr lang="en-US" sz="2400" b="1" dirty="0">
                <a:solidFill>
                  <a:schemeClr val="accent1"/>
                </a:solidFill>
              </a:rPr>
              <a:t>Data</a:t>
            </a:r>
            <a:r>
              <a:rPr lang="ar-EG" sz="2400" b="1" dirty="0">
                <a:solidFill>
                  <a:schemeClr val="accent1"/>
                </a:solidFill>
              </a:rPr>
              <a:t>):</a:t>
            </a:r>
            <a:r>
              <a:rPr lang="en-US" sz="2400" dirty="0">
                <a:solidFill>
                  <a:schemeClr val="accent1"/>
                </a:solidFill>
              </a:rPr>
              <a:t> </a:t>
            </a:r>
            <a:r>
              <a:rPr lang="ar-SA" sz="2400" dirty="0"/>
              <a:t>هي الحقائق الخام التي تُسجّل قياسات ظواهر معينة دون تفسير</a:t>
            </a:r>
            <a:r>
              <a:rPr lang="ar-EG" sz="2400" dirty="0"/>
              <a:t>. </a:t>
            </a:r>
            <a:r>
              <a:rPr lang="ar-SA" sz="2400" dirty="0"/>
              <a:t>وتُعد ضرورية لتشكيل عمل بحثي.</a:t>
            </a:r>
            <a:endParaRPr lang="en-US" sz="2400" dirty="0"/>
          </a:p>
          <a:p>
            <a:pPr marL="285750" lvl="0" indent="-285750" algn="just" rtl="1">
              <a:buFont typeface="Arial" panose="020B0604020202020204" pitchFamily="34" charset="0"/>
              <a:buChar char="•"/>
            </a:pPr>
            <a:r>
              <a:rPr lang="ar-SA" sz="2400" b="1" dirty="0">
                <a:solidFill>
                  <a:schemeClr val="accent1"/>
                </a:solidFill>
              </a:rPr>
              <a:t>المعلومات</a:t>
            </a:r>
            <a:r>
              <a:rPr lang="ar-EG" sz="2400" b="1" dirty="0">
                <a:solidFill>
                  <a:schemeClr val="accent1"/>
                </a:solidFill>
              </a:rPr>
              <a:t> (</a:t>
            </a:r>
            <a:r>
              <a:rPr lang="en-US" sz="2400" b="1" dirty="0">
                <a:solidFill>
                  <a:schemeClr val="accent1"/>
                </a:solidFill>
              </a:rPr>
              <a:t>Information</a:t>
            </a:r>
            <a:r>
              <a:rPr lang="ar-EG" sz="2400" b="1" dirty="0">
                <a:solidFill>
                  <a:schemeClr val="accent1"/>
                </a:solidFill>
              </a:rPr>
              <a:t>):</a:t>
            </a:r>
            <a:r>
              <a:rPr lang="ar-EG" sz="2400" dirty="0">
                <a:solidFill>
                  <a:schemeClr val="accent1"/>
                </a:solidFill>
              </a:rPr>
              <a:t> </a:t>
            </a:r>
            <a:r>
              <a:rPr lang="ar-SA" sz="2400" dirty="0"/>
              <a:t>هي البيانات التي تمت معالجتها وعرضها بصيغة مناسبة تساعد الباحثين على اتخاذ قراراتهم.</a:t>
            </a:r>
            <a:endParaRPr lang="en-US" sz="2400" dirty="0"/>
          </a:p>
          <a:p>
            <a:pPr marL="285750" lvl="0" indent="-285750" algn="just" rtl="1">
              <a:buFont typeface="Arial" panose="020B0604020202020204" pitchFamily="34" charset="0"/>
              <a:buChar char="•"/>
            </a:pPr>
            <a:r>
              <a:rPr lang="ar-SA" sz="2400" b="1" dirty="0">
                <a:solidFill>
                  <a:schemeClr val="accent1"/>
                </a:solidFill>
              </a:rPr>
              <a:t>النتائج البحثية</a:t>
            </a:r>
            <a:r>
              <a:rPr lang="ar-EG" sz="2400" b="1" dirty="0">
                <a:solidFill>
                  <a:schemeClr val="accent1"/>
                </a:solidFill>
              </a:rPr>
              <a:t> (</a:t>
            </a:r>
            <a:r>
              <a:rPr lang="en-US" sz="2400" b="1" dirty="0">
                <a:solidFill>
                  <a:schemeClr val="accent1"/>
                </a:solidFill>
              </a:rPr>
              <a:t>Research Findings</a:t>
            </a:r>
            <a:r>
              <a:rPr lang="ar-EG" sz="2400" b="1" dirty="0">
                <a:solidFill>
                  <a:schemeClr val="accent1"/>
                </a:solidFill>
              </a:rPr>
              <a:t>):</a:t>
            </a:r>
            <a:r>
              <a:rPr lang="ar-EG" sz="2400" dirty="0">
                <a:solidFill>
                  <a:schemeClr val="accent1"/>
                </a:solidFill>
              </a:rPr>
              <a:t> </a:t>
            </a:r>
            <a:r>
              <a:rPr lang="ar-SA" sz="2400" dirty="0"/>
              <a:t>هي المخرجات النهائية للبحث، ويتم الوصول لها من خلال عملية دقيقة تقوم بتحليل البيانات والمعلومات بطريقة منهجية تعتمد على استخدام العديد من الوسائل مثل التحليل الإحصائي وغيره.</a:t>
            </a:r>
            <a:endParaRPr lang="en-US" sz="2400" dirty="0"/>
          </a:p>
        </p:txBody>
      </p:sp>
    </p:spTree>
    <p:extLst>
      <p:ext uri="{BB962C8B-B14F-4D97-AF65-F5344CB8AC3E}">
        <p14:creationId xmlns:p14="http://schemas.microsoft.com/office/powerpoint/2010/main" val="4475286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8C4C4F8-4CFF-3371-A1FE-F88F27265D4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77964BE-F7EF-7B22-65C5-D28BABCF1B8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6FE9A47E-F0DB-81E4-4513-2C24C83B398D}"/>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6. </a:t>
            </a:r>
            <a:r>
              <a:rPr lang="ar-EG" sz="2800" b="1" dirty="0">
                <a:solidFill>
                  <a:srgbClr val="2E3957"/>
                </a:solidFill>
                <a:latin typeface="Alexandria"/>
              </a:rPr>
              <a:t>مُقدمة عن مناهج البحث الإعلامي</a:t>
            </a:r>
            <a:r>
              <a:rPr lang="ar-EG" sz="2800" b="1" dirty="0">
                <a:latin typeface="Alexandria" charset="0"/>
                <a:cs typeface="Alexandria" charset="0"/>
              </a:rPr>
              <a:t>:</a:t>
            </a:r>
            <a:endParaRPr lang="en-US" sz="2800" b="1" dirty="0">
              <a:latin typeface="Alexandria" charset="0"/>
              <a:cs typeface="Alexandria" charset="0"/>
            </a:endParaRPr>
          </a:p>
        </p:txBody>
      </p:sp>
      <p:sp>
        <p:nvSpPr>
          <p:cNvPr id="3" name="TextBox 2">
            <a:extLst>
              <a:ext uri="{FF2B5EF4-FFF2-40B4-BE49-F238E27FC236}">
                <a16:creationId xmlns:a16="http://schemas.microsoft.com/office/drawing/2014/main" id="{25E8984F-5888-E721-4C0A-21BA78BF9D6F}"/>
              </a:ext>
            </a:extLst>
          </p:cNvPr>
          <p:cNvSpPr txBox="1"/>
          <p:nvPr/>
        </p:nvSpPr>
        <p:spPr>
          <a:xfrm>
            <a:off x="1556340" y="2026116"/>
            <a:ext cx="9307033" cy="461665"/>
          </a:xfrm>
          <a:prstGeom prst="rect">
            <a:avLst/>
          </a:prstGeom>
          <a:noFill/>
        </p:spPr>
        <p:txBody>
          <a:bodyPr wrap="square" rtlCol="0">
            <a:spAutoFit/>
          </a:bodyPr>
          <a:lstStyle/>
          <a:p>
            <a:pPr algn="just" rtl="1"/>
            <a:r>
              <a:rPr lang="ar-EG" sz="2400" b="1" dirty="0">
                <a:solidFill>
                  <a:srgbClr val="0070C0"/>
                </a:solidFill>
              </a:rPr>
              <a:t>أمثلة عملية للتفريق بين </a:t>
            </a:r>
            <a:r>
              <a:rPr lang="ar-SA" sz="2400" b="1" dirty="0">
                <a:solidFill>
                  <a:srgbClr val="0070C0"/>
                </a:solidFill>
              </a:rPr>
              <a:t>البيانات والمعلومات والنتائج البحثية</a:t>
            </a:r>
            <a:endParaRPr lang="en-US" sz="2400" b="1" dirty="0">
              <a:solidFill>
                <a:srgbClr val="0070C0"/>
              </a:solidFill>
            </a:endParaRPr>
          </a:p>
        </p:txBody>
      </p:sp>
      <p:sp>
        <p:nvSpPr>
          <p:cNvPr id="4" name="TextBox 3">
            <a:extLst>
              <a:ext uri="{FF2B5EF4-FFF2-40B4-BE49-F238E27FC236}">
                <a16:creationId xmlns:a16="http://schemas.microsoft.com/office/drawing/2014/main" id="{C07C4BBD-030B-6FFE-09FD-E68C101E41BC}"/>
              </a:ext>
            </a:extLst>
          </p:cNvPr>
          <p:cNvSpPr txBox="1"/>
          <p:nvPr/>
        </p:nvSpPr>
        <p:spPr>
          <a:xfrm>
            <a:off x="1188040" y="2658971"/>
            <a:ext cx="9568860" cy="1015663"/>
          </a:xfrm>
          <a:prstGeom prst="rect">
            <a:avLst/>
          </a:prstGeom>
          <a:noFill/>
        </p:spPr>
        <p:txBody>
          <a:bodyPr wrap="square" rtlCol="0">
            <a:spAutoFit/>
          </a:bodyPr>
          <a:lstStyle/>
          <a:p>
            <a:pPr marL="342900" lvl="0" indent="-342900" algn="just" rtl="1">
              <a:buFont typeface="Arial" panose="020B0604020202020204" pitchFamily="34" charset="0"/>
              <a:buChar char="•"/>
            </a:pPr>
            <a:r>
              <a:rPr lang="ar-SA" sz="2000" b="1" dirty="0">
                <a:solidFill>
                  <a:schemeClr val="accent1"/>
                </a:solidFill>
              </a:rPr>
              <a:t>البيانات</a:t>
            </a:r>
            <a:r>
              <a:rPr lang="ar-EG" sz="2000" b="1" dirty="0">
                <a:solidFill>
                  <a:schemeClr val="accent1"/>
                </a:solidFill>
              </a:rPr>
              <a:t>: </a:t>
            </a:r>
            <a:r>
              <a:rPr lang="ar-SA" sz="2000" dirty="0"/>
              <a:t>هي الملاحظات أو الأرقام أو التصنيفات الخام التي يجمعها الباحث</a:t>
            </a:r>
            <a:r>
              <a:rPr lang="en-US" sz="2000" dirty="0"/>
              <a:t>.</a:t>
            </a:r>
          </a:p>
          <a:p>
            <a:pPr lvl="1" algn="just" rtl="1"/>
            <a:r>
              <a:rPr lang="ar-SA" sz="2000" dirty="0">
                <a:effectLst>
                  <a:outerShdw blurRad="38100" dist="38100" dir="2700000" algn="tl">
                    <a:srgbClr val="000000">
                      <a:alpha val="43137"/>
                    </a:srgbClr>
                  </a:outerShdw>
                </a:effectLst>
              </a:rPr>
              <a:t>مثل</a:t>
            </a:r>
            <a:r>
              <a:rPr lang="ar-EG" sz="2000" dirty="0">
                <a:effectLst>
                  <a:outerShdw blurRad="38100" dist="38100" dir="2700000" algn="tl">
                    <a:srgbClr val="000000">
                      <a:alpha val="43137"/>
                    </a:srgbClr>
                  </a:outerShdw>
                </a:effectLst>
              </a:rPr>
              <a:t>: </a:t>
            </a:r>
            <a:r>
              <a:rPr lang="ar-SA" sz="2000" dirty="0">
                <a:effectLst>
                  <a:outerShdw blurRad="38100" dist="38100" dir="2700000" algn="tl">
                    <a:srgbClr val="000000">
                      <a:alpha val="43137"/>
                    </a:srgbClr>
                  </a:outerShdw>
                </a:effectLst>
              </a:rPr>
              <a:t>عدد المشاهدات لفيديو على اليوتيوب، أو عدد </a:t>
            </a:r>
            <a:r>
              <a:rPr lang="ar-SA" sz="2000" dirty="0" err="1">
                <a:effectLst>
                  <a:outerShdw blurRad="38100" dist="38100" dir="2700000" algn="tl">
                    <a:srgbClr val="000000">
                      <a:alpha val="43137"/>
                    </a:srgbClr>
                  </a:outerShdw>
                </a:effectLst>
              </a:rPr>
              <a:t>الإعجابات</a:t>
            </a:r>
            <a:r>
              <a:rPr lang="ar-SA" sz="2000" dirty="0">
                <a:effectLst>
                  <a:outerShdw blurRad="38100" dist="38100" dir="2700000" algn="tl">
                    <a:srgbClr val="000000">
                      <a:alpha val="43137"/>
                    </a:srgbClr>
                  </a:outerShdw>
                </a:effectLst>
              </a:rPr>
              <a:t> على منشور في </a:t>
            </a:r>
            <a:r>
              <a:rPr lang="ar-SA" sz="2000" dirty="0" err="1">
                <a:effectLst>
                  <a:outerShdw blurRad="38100" dist="38100" dir="2700000" algn="tl">
                    <a:srgbClr val="000000">
                      <a:alpha val="43137"/>
                    </a:srgbClr>
                  </a:outerShdw>
                </a:effectLst>
              </a:rPr>
              <a:t>إنست</a:t>
            </a:r>
            <a:r>
              <a:rPr lang="ar-EG" sz="2000" dirty="0">
                <a:effectLst>
                  <a:outerShdw blurRad="38100" dist="38100" dir="2700000" algn="tl">
                    <a:srgbClr val="000000">
                      <a:alpha val="43137"/>
                    </a:srgbClr>
                  </a:outerShdw>
                </a:effectLst>
              </a:rPr>
              <a:t>ج</a:t>
            </a:r>
            <a:r>
              <a:rPr lang="ar-SA" sz="2000" dirty="0">
                <a:effectLst>
                  <a:outerShdw blurRad="38100" dist="38100" dir="2700000" algn="tl">
                    <a:srgbClr val="000000">
                      <a:alpha val="43137"/>
                    </a:srgbClr>
                  </a:outerShdw>
                </a:effectLst>
              </a:rPr>
              <a:t>رام، أو إجابات الطلاب في استبيان</a:t>
            </a:r>
            <a:r>
              <a:rPr lang="en-US" sz="2000" dirty="0">
                <a:effectLst>
                  <a:outerShdw blurRad="38100" dist="38100" dir="2700000" algn="tl">
                    <a:srgbClr val="000000">
                      <a:alpha val="43137"/>
                    </a:srgbClr>
                  </a:outerShdw>
                </a:effectLst>
              </a:rPr>
              <a:t>.</a:t>
            </a:r>
            <a:endParaRPr lang="ar-EG" sz="2000" dirty="0">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050961C6-2CEA-AF62-5FC4-B6DA371F9014}"/>
              </a:ext>
            </a:extLst>
          </p:cNvPr>
          <p:cNvSpPr txBox="1"/>
          <p:nvPr/>
        </p:nvSpPr>
        <p:spPr>
          <a:xfrm>
            <a:off x="1188040" y="3751347"/>
            <a:ext cx="9568860" cy="707886"/>
          </a:xfrm>
          <a:prstGeom prst="rect">
            <a:avLst/>
          </a:prstGeom>
          <a:noFill/>
        </p:spPr>
        <p:txBody>
          <a:bodyPr wrap="square" rtlCol="0">
            <a:spAutoFit/>
          </a:bodyPr>
          <a:lstStyle/>
          <a:p>
            <a:pPr marL="342900" lvl="0" indent="-342900" algn="just" rtl="1">
              <a:buFont typeface="Arial" panose="020B0604020202020204" pitchFamily="34" charset="0"/>
              <a:buChar char="•"/>
            </a:pPr>
            <a:r>
              <a:rPr lang="ar-SA" sz="2000" b="1" dirty="0">
                <a:solidFill>
                  <a:schemeClr val="accent1"/>
                </a:solidFill>
              </a:rPr>
              <a:t>المعلومات</a:t>
            </a:r>
            <a:r>
              <a:rPr lang="ar-EG" sz="2000" b="1" dirty="0">
                <a:solidFill>
                  <a:schemeClr val="accent1"/>
                </a:solidFill>
              </a:rPr>
              <a:t>: </a:t>
            </a:r>
            <a:r>
              <a:rPr lang="ar-SA" sz="2000" dirty="0"/>
              <a:t>هي البيانات بعد تنظيمها وتحليلها لتصبح ذات معنى</a:t>
            </a:r>
            <a:r>
              <a:rPr lang="en-US" sz="2000" dirty="0"/>
              <a:t>.</a:t>
            </a:r>
          </a:p>
          <a:p>
            <a:pPr lvl="1" algn="just" rtl="1"/>
            <a:r>
              <a:rPr lang="ar-SA" sz="2000" dirty="0">
                <a:effectLst>
                  <a:outerShdw blurRad="38100" dist="38100" dir="2700000" algn="tl">
                    <a:srgbClr val="000000">
                      <a:alpha val="43137"/>
                    </a:srgbClr>
                  </a:outerShdw>
                </a:effectLst>
              </a:rPr>
              <a:t>مثل</a:t>
            </a:r>
            <a:r>
              <a:rPr lang="ar-EG" sz="2000" dirty="0">
                <a:effectLst>
                  <a:outerShdw blurRad="38100" dist="38100" dir="2700000" algn="tl">
                    <a:srgbClr val="000000">
                      <a:alpha val="43137"/>
                    </a:srgbClr>
                  </a:outerShdw>
                </a:effectLst>
              </a:rPr>
              <a:t>: </a:t>
            </a:r>
            <a:r>
              <a:rPr lang="ar-SA" sz="2000" dirty="0">
                <a:effectLst>
                  <a:outerShdw blurRad="38100" dist="38100" dir="2700000" algn="tl">
                    <a:srgbClr val="000000">
                      <a:alpha val="43137"/>
                    </a:srgbClr>
                  </a:outerShdw>
                </a:effectLst>
              </a:rPr>
              <a:t>تحويل بيانات التفاعل على وسائل التواصل إلى تقرير يوضح أن أوقات النشر المسائية تحقق تفاعلًا أعلى</a:t>
            </a:r>
            <a:r>
              <a:rPr lang="ar-EG" sz="2000" dirty="0">
                <a:effectLst>
                  <a:outerShdw blurRad="38100" dist="38100" dir="2700000" algn="tl">
                    <a:srgbClr val="000000">
                      <a:alpha val="43137"/>
                    </a:srgbClr>
                  </a:outerShdw>
                </a:effectLst>
              </a:rPr>
              <a:t>.</a:t>
            </a:r>
          </a:p>
        </p:txBody>
      </p:sp>
      <p:sp>
        <p:nvSpPr>
          <p:cNvPr id="7" name="TextBox 6">
            <a:extLst>
              <a:ext uri="{FF2B5EF4-FFF2-40B4-BE49-F238E27FC236}">
                <a16:creationId xmlns:a16="http://schemas.microsoft.com/office/drawing/2014/main" id="{6D027C3A-C719-821A-BF2E-E6E571915F78}"/>
              </a:ext>
            </a:extLst>
          </p:cNvPr>
          <p:cNvSpPr txBox="1"/>
          <p:nvPr/>
        </p:nvSpPr>
        <p:spPr>
          <a:xfrm>
            <a:off x="1310780" y="4647338"/>
            <a:ext cx="9568860" cy="1015663"/>
          </a:xfrm>
          <a:prstGeom prst="rect">
            <a:avLst/>
          </a:prstGeom>
          <a:noFill/>
        </p:spPr>
        <p:txBody>
          <a:bodyPr wrap="square" rtlCol="0">
            <a:spAutoFit/>
          </a:bodyPr>
          <a:lstStyle/>
          <a:p>
            <a:pPr marL="0" lvl="1" indent="457200" algn="just" rtl="1">
              <a:buFont typeface="Arial" panose="020B0604020202020204" pitchFamily="34" charset="0"/>
              <a:buChar char="•"/>
            </a:pPr>
            <a:r>
              <a:rPr lang="ar-SA" sz="2000" b="1" dirty="0">
                <a:solidFill>
                  <a:schemeClr val="accent1"/>
                </a:solidFill>
              </a:rPr>
              <a:t>النتائج البحثية</a:t>
            </a:r>
            <a:r>
              <a:rPr lang="ar-EG" sz="2000" b="1" dirty="0">
                <a:solidFill>
                  <a:schemeClr val="accent1"/>
                </a:solidFill>
              </a:rPr>
              <a:t>: </a:t>
            </a:r>
            <a:r>
              <a:rPr lang="ar-SA" sz="2000" dirty="0"/>
              <a:t>هي الاستنتاجات التي يتوصل إليها الباحث بناءً على تحليل البيانات والمعلومات</a:t>
            </a:r>
            <a:r>
              <a:rPr lang="en-US" sz="2000" dirty="0"/>
              <a:t>.</a:t>
            </a:r>
          </a:p>
          <a:p>
            <a:pPr lvl="1" algn="just" rtl="1"/>
            <a:r>
              <a:rPr lang="ar-EG" sz="2000" dirty="0">
                <a:effectLst>
                  <a:outerShdw blurRad="38100" dist="38100" dir="2700000" algn="tl">
                    <a:srgbClr val="000000">
                      <a:alpha val="43137"/>
                    </a:srgbClr>
                  </a:outerShdw>
                </a:effectLst>
              </a:rPr>
              <a:t>مثل </a:t>
            </a:r>
            <a:r>
              <a:rPr lang="ar-SA" sz="2000" dirty="0">
                <a:effectLst>
                  <a:outerShdw blurRad="38100" dist="38100" dir="2700000" algn="tl">
                    <a:srgbClr val="000000">
                      <a:alpha val="43137"/>
                    </a:srgbClr>
                  </a:outerShdw>
                </a:effectLst>
              </a:rPr>
              <a:t>أظهرت النتائج أن الجمهور من الفئة العمرية بين 18 و24 عامًا يفضل المحتوى القصير على تيك توك مقارنة بالمحتوى الطويل على يوتيوب</a:t>
            </a:r>
            <a:r>
              <a:rPr lang="ar-EG" sz="2000" dirty="0">
                <a:effectLst>
                  <a:outerShdw blurRad="38100" dist="38100" dir="2700000" algn="tl">
                    <a:srgbClr val="000000">
                      <a:alpha val="43137"/>
                    </a:srgbClr>
                  </a:outerShdw>
                </a:effectLst>
              </a:rPr>
              <a:t>.</a:t>
            </a:r>
            <a:endParaRPr lang="en-US" sz="2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817290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5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7000"/>
                            </p:stCondLst>
                            <p:childTnLst>
                              <p:par>
                                <p:cTn id="17" presetID="42" presetClass="entr" presetSubtype="0" fill="hold" grpId="0" nodeType="afterEffect">
                                  <p:stCondLst>
                                    <p:cond delay="130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21000"/>
                            </p:stCondLst>
                            <p:childTnLst>
                              <p:par>
                                <p:cTn id="23" presetID="42" presetClass="entr" presetSubtype="0" fill="hold" grpId="0" nodeType="afterEffect">
                                  <p:stCondLst>
                                    <p:cond delay="1300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2"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68734867-8925-F9B6-2F5E-6395800A05A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B240A70-F811-709B-328B-DD83ADC6727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04CBD958-1B43-9B2A-8D6E-E949C513945D}"/>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6. </a:t>
            </a:r>
            <a:r>
              <a:rPr lang="ar-EG" sz="2800" b="1" dirty="0">
                <a:solidFill>
                  <a:srgbClr val="2E3957"/>
                </a:solidFill>
                <a:latin typeface="Alexandria"/>
              </a:rPr>
              <a:t>مُقدمة عن مناهج البحث الإعلامي</a:t>
            </a:r>
            <a:r>
              <a:rPr lang="ar-EG" sz="2800" b="1" dirty="0">
                <a:latin typeface="Alexandria" charset="0"/>
                <a:cs typeface="Alexandria" charset="0"/>
              </a:rPr>
              <a:t>:</a:t>
            </a:r>
            <a:endParaRPr lang="en-US" sz="2800" b="1" dirty="0">
              <a:latin typeface="Alexandria" charset="0"/>
              <a:cs typeface="Alexandria" charset="0"/>
            </a:endParaRPr>
          </a:p>
        </p:txBody>
      </p:sp>
      <p:sp>
        <p:nvSpPr>
          <p:cNvPr id="3" name="TextBox 2">
            <a:extLst>
              <a:ext uri="{FF2B5EF4-FFF2-40B4-BE49-F238E27FC236}">
                <a16:creationId xmlns:a16="http://schemas.microsoft.com/office/drawing/2014/main" id="{AC6EE577-AD53-E3AE-0AFB-CCF090C234A3}"/>
              </a:ext>
            </a:extLst>
          </p:cNvPr>
          <p:cNvSpPr txBox="1"/>
          <p:nvPr/>
        </p:nvSpPr>
        <p:spPr>
          <a:xfrm>
            <a:off x="1556340" y="2026116"/>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العلاقة بين </a:t>
            </a:r>
            <a:r>
              <a:rPr lang="ar-SA" sz="2400" b="1" dirty="0">
                <a:solidFill>
                  <a:srgbClr val="0070C0"/>
                </a:solidFill>
                <a:effectLst>
                  <a:outerShdw blurRad="38100" dist="38100" dir="2700000" algn="tl">
                    <a:srgbClr val="000000">
                      <a:alpha val="43137"/>
                    </a:srgbClr>
                  </a:outerShdw>
                </a:effectLst>
              </a:rPr>
              <a:t>البيانات والمعلومات والنتائج البحثية</a:t>
            </a:r>
            <a:endParaRPr lang="en-US" sz="2400" b="1" dirty="0">
              <a:solidFill>
                <a:srgbClr val="0070C0"/>
              </a:solidFill>
              <a:effectLst>
                <a:outerShdw blurRad="38100" dist="38100" dir="2700000" algn="tl">
                  <a:srgbClr val="000000">
                    <a:alpha val="43137"/>
                  </a:srgbClr>
                </a:outerShdw>
              </a:effectLst>
            </a:endParaRPr>
          </a:p>
        </p:txBody>
      </p:sp>
      <p:graphicFrame>
        <p:nvGraphicFramePr>
          <p:cNvPr id="2" name="Diagram 1">
            <a:extLst>
              <a:ext uri="{FF2B5EF4-FFF2-40B4-BE49-F238E27FC236}">
                <a16:creationId xmlns:a16="http://schemas.microsoft.com/office/drawing/2014/main" id="{E75768D3-D937-FD44-A7CB-F9F20F58985D}"/>
              </a:ext>
            </a:extLst>
          </p:cNvPr>
          <p:cNvGraphicFramePr/>
          <p:nvPr>
            <p:extLst>
              <p:ext uri="{D42A27DB-BD31-4B8C-83A1-F6EECF244321}">
                <p14:modId xmlns:p14="http://schemas.microsoft.com/office/powerpoint/2010/main" val="2583713423"/>
              </p:ext>
            </p:extLst>
          </p:nvPr>
        </p:nvGraphicFramePr>
        <p:xfrm>
          <a:off x="880134" y="2561637"/>
          <a:ext cx="10267950" cy="29628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4818708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2"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6F452048-75BA-1B20-BEF4-FB42017ED8B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5DCF5E2-C7C4-40C6-E084-4C13F28D2DF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C1F79D47-418E-471F-E99A-C5DCC97767F9}"/>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6. </a:t>
            </a:r>
            <a:r>
              <a:rPr lang="ar-EG" sz="2800" b="1" dirty="0">
                <a:solidFill>
                  <a:srgbClr val="2E3957"/>
                </a:solidFill>
                <a:latin typeface="Alexandria"/>
              </a:rPr>
              <a:t>مُقدمة عن مناهج البحث الإعلامي</a:t>
            </a:r>
            <a:r>
              <a:rPr lang="ar-EG" sz="2800" b="1" dirty="0">
                <a:latin typeface="Alexandria" charset="0"/>
                <a:cs typeface="Alexandria" charset="0"/>
              </a:rPr>
              <a:t>:</a:t>
            </a:r>
            <a:endParaRPr lang="en-US" sz="2800" b="1" dirty="0">
              <a:latin typeface="Alexandria" charset="0"/>
              <a:cs typeface="Alexandria" charset="0"/>
            </a:endParaRPr>
          </a:p>
        </p:txBody>
      </p:sp>
      <p:sp>
        <p:nvSpPr>
          <p:cNvPr id="3" name="TextBox 2">
            <a:extLst>
              <a:ext uri="{FF2B5EF4-FFF2-40B4-BE49-F238E27FC236}">
                <a16:creationId xmlns:a16="http://schemas.microsoft.com/office/drawing/2014/main" id="{B9016BEF-F143-7EA1-6264-995A53FEE44E}"/>
              </a:ext>
            </a:extLst>
          </p:cNvPr>
          <p:cNvSpPr txBox="1"/>
          <p:nvPr/>
        </p:nvSpPr>
        <p:spPr>
          <a:xfrm>
            <a:off x="1556340" y="2026116"/>
            <a:ext cx="9307033" cy="461665"/>
          </a:xfrm>
          <a:prstGeom prst="rect">
            <a:avLst/>
          </a:prstGeom>
          <a:noFill/>
        </p:spPr>
        <p:txBody>
          <a:bodyPr wrap="square" rtlCol="0">
            <a:spAutoFit/>
          </a:bodyPr>
          <a:lstStyle/>
          <a:p>
            <a:pPr algn="just" rtl="1"/>
            <a:r>
              <a:rPr lang="ar-SA" sz="2400" b="1" dirty="0">
                <a:solidFill>
                  <a:srgbClr val="0070C0"/>
                </a:solidFill>
                <a:effectLst>
                  <a:outerShdw blurRad="38100" dist="38100" dir="2700000" algn="tl">
                    <a:srgbClr val="000000">
                      <a:alpha val="43137"/>
                    </a:srgbClr>
                  </a:outerShdw>
                </a:effectLst>
              </a:rPr>
              <a:t>مصادر البيانات</a:t>
            </a:r>
            <a:endParaRPr lang="en-US" sz="2400" b="1" dirty="0">
              <a:solidFill>
                <a:srgbClr val="0070C0"/>
              </a:solidFill>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E85CD678-1767-8D0D-CF73-DCFAD4FBF004}"/>
              </a:ext>
            </a:extLst>
          </p:cNvPr>
          <p:cNvSpPr txBox="1"/>
          <p:nvPr/>
        </p:nvSpPr>
        <p:spPr>
          <a:xfrm>
            <a:off x="1175592" y="2610403"/>
            <a:ext cx="9619235" cy="1569660"/>
          </a:xfrm>
          <a:prstGeom prst="rect">
            <a:avLst/>
          </a:prstGeom>
          <a:noFill/>
        </p:spPr>
        <p:txBody>
          <a:bodyPr wrap="square" rtlCol="0">
            <a:spAutoFit/>
          </a:bodyPr>
          <a:lstStyle/>
          <a:p>
            <a:pPr lvl="0" algn="just" rtl="1"/>
            <a:r>
              <a:rPr lang="ar-EG" sz="2400" b="1" dirty="0"/>
              <a:t>1) </a:t>
            </a:r>
            <a:r>
              <a:rPr lang="ar-SA" sz="2400" b="1" dirty="0"/>
              <a:t>البيانات الأولية</a:t>
            </a:r>
            <a:r>
              <a:rPr lang="en-US" sz="2400" b="1" dirty="0"/>
              <a:t>(Primary Data) </a:t>
            </a:r>
            <a:r>
              <a:rPr lang="ar-EG" sz="2400" b="1" dirty="0"/>
              <a:t>:</a:t>
            </a:r>
          </a:p>
          <a:p>
            <a:pPr lvl="0" algn="just" rtl="1"/>
            <a:r>
              <a:rPr lang="ar-SA" sz="2400" dirty="0"/>
              <a:t>تُجمع بشكل مباشر من الجمهور الم</a:t>
            </a:r>
            <a:r>
              <a:rPr lang="ar-EG" sz="2400" dirty="0"/>
              <a:t>ُ</a:t>
            </a:r>
            <a:r>
              <a:rPr lang="ar-SA" sz="2400" dirty="0"/>
              <a:t>ستهد</a:t>
            </a:r>
            <a:r>
              <a:rPr lang="ar-EG" sz="2400" dirty="0"/>
              <a:t>َ</a:t>
            </a:r>
            <a:r>
              <a:rPr lang="ar-SA" sz="2400" dirty="0"/>
              <a:t>ف</a:t>
            </a:r>
            <a:r>
              <a:rPr lang="en-US" sz="2400" dirty="0"/>
              <a:t>.</a:t>
            </a:r>
            <a:endParaRPr lang="ar-EG" sz="2400" dirty="0"/>
          </a:p>
          <a:p>
            <a:pPr lvl="0" algn="just" rtl="1"/>
            <a:r>
              <a:rPr lang="ar-SA" sz="2400" dirty="0"/>
              <a:t>تشمل الاستبيانات، </a:t>
            </a:r>
            <a:r>
              <a:rPr lang="ar-EG" sz="2400" dirty="0"/>
              <a:t>و</a:t>
            </a:r>
            <a:r>
              <a:rPr lang="ar-SA" sz="2400" dirty="0"/>
              <a:t>الم</a:t>
            </a:r>
            <a:r>
              <a:rPr lang="ar-EG" sz="2400" dirty="0"/>
              <a:t>ُ</a:t>
            </a:r>
            <a:r>
              <a:rPr lang="ar-SA" sz="2400" dirty="0"/>
              <a:t>قابلات، </a:t>
            </a:r>
            <a:r>
              <a:rPr lang="ar-EG" sz="2400" dirty="0"/>
              <a:t>و</a:t>
            </a:r>
            <a:r>
              <a:rPr lang="ar-SA" sz="2400" dirty="0"/>
              <a:t>الم</a:t>
            </a:r>
            <a:r>
              <a:rPr lang="ar-EG" sz="2400" dirty="0"/>
              <a:t>ُ</a:t>
            </a:r>
            <a:r>
              <a:rPr lang="ar-SA" sz="2400" dirty="0"/>
              <a:t>لاحظة الم</a:t>
            </a:r>
            <a:r>
              <a:rPr lang="ar-EG" sz="2400" dirty="0"/>
              <a:t>ُ</a:t>
            </a:r>
            <a:r>
              <a:rPr lang="ar-SA" sz="2400" dirty="0" err="1"/>
              <a:t>باشرة</a:t>
            </a:r>
            <a:r>
              <a:rPr lang="ar-EG" sz="2400" dirty="0"/>
              <a:t>، وغيرهم.</a:t>
            </a:r>
            <a:endParaRPr lang="en-US" sz="2400" dirty="0"/>
          </a:p>
          <a:p>
            <a:pPr lvl="1" algn="just" rtl="1"/>
            <a:r>
              <a:rPr lang="ar-EG" sz="2400" dirty="0">
                <a:effectLst>
                  <a:outerShdw blurRad="38100" dist="38100" dir="2700000" algn="tl">
                    <a:srgbClr val="000000">
                      <a:alpha val="43137"/>
                    </a:srgbClr>
                  </a:outerShdw>
                </a:effectLst>
              </a:rPr>
              <a:t>مثل </a:t>
            </a:r>
            <a:r>
              <a:rPr lang="ar-SA" sz="2400" dirty="0">
                <a:effectLst>
                  <a:outerShdw blurRad="38100" dist="38100" dir="2700000" algn="tl">
                    <a:srgbClr val="000000">
                      <a:alpha val="43137"/>
                    </a:srgbClr>
                  </a:outerShdw>
                </a:effectLst>
              </a:rPr>
              <a:t>توزيع استبيان على طلاب الجامعة حول عادات استهلاكهم للأخبار</a:t>
            </a:r>
            <a:r>
              <a:rPr lang="en-US" sz="2400" dirty="0">
                <a:effectLst>
                  <a:outerShdw blurRad="38100" dist="38100" dir="2700000" algn="tl">
                    <a:srgbClr val="000000">
                      <a:alpha val="43137"/>
                    </a:srgbClr>
                  </a:outerShdw>
                </a:effectLst>
              </a:rPr>
              <a:t>.</a:t>
            </a:r>
          </a:p>
        </p:txBody>
      </p:sp>
      <p:sp>
        <p:nvSpPr>
          <p:cNvPr id="2" name="TextBox 1">
            <a:extLst>
              <a:ext uri="{FF2B5EF4-FFF2-40B4-BE49-F238E27FC236}">
                <a16:creationId xmlns:a16="http://schemas.microsoft.com/office/drawing/2014/main" id="{096F8B3E-6619-0295-4BD2-DF135B26D968}"/>
              </a:ext>
            </a:extLst>
          </p:cNvPr>
          <p:cNvSpPr txBox="1"/>
          <p:nvPr/>
        </p:nvSpPr>
        <p:spPr>
          <a:xfrm>
            <a:off x="1175592" y="4304189"/>
            <a:ext cx="9619235" cy="1569660"/>
          </a:xfrm>
          <a:prstGeom prst="rect">
            <a:avLst/>
          </a:prstGeom>
          <a:noFill/>
        </p:spPr>
        <p:txBody>
          <a:bodyPr wrap="square" rtlCol="0">
            <a:spAutoFit/>
          </a:bodyPr>
          <a:lstStyle/>
          <a:p>
            <a:pPr lvl="0" algn="just" rtl="1"/>
            <a:r>
              <a:rPr lang="ar-EG" sz="2400" b="1" dirty="0"/>
              <a:t>2) </a:t>
            </a:r>
            <a:r>
              <a:rPr lang="ar-SA" sz="2400" b="1" dirty="0"/>
              <a:t>البيانات الثانوية</a:t>
            </a:r>
            <a:r>
              <a:rPr lang="ar-EG" sz="2400" b="1" dirty="0"/>
              <a:t> </a:t>
            </a:r>
            <a:r>
              <a:rPr lang="en-US" sz="2400" b="1" dirty="0"/>
              <a:t>(Secondary Data)</a:t>
            </a:r>
            <a:r>
              <a:rPr lang="ar-EG" sz="2400" b="1" dirty="0"/>
              <a:t>:</a:t>
            </a:r>
            <a:endParaRPr lang="ar-EG" sz="2400" dirty="0"/>
          </a:p>
          <a:p>
            <a:pPr lvl="0" algn="just" rtl="1"/>
            <a:r>
              <a:rPr lang="ar-EG" sz="2400" dirty="0"/>
              <a:t>تكون </a:t>
            </a:r>
            <a:r>
              <a:rPr lang="ar-SA" sz="2400" dirty="0"/>
              <a:t>جاهزة ومنشورة م</a:t>
            </a:r>
            <a:r>
              <a:rPr lang="ar-EG" sz="2400" dirty="0"/>
              <a:t>ُ</a:t>
            </a:r>
            <a:r>
              <a:rPr lang="ar-SA" sz="2400" dirty="0"/>
              <a:t>سبقًا</a:t>
            </a:r>
            <a:r>
              <a:rPr lang="en-US" sz="2400" dirty="0"/>
              <a:t>.</a:t>
            </a:r>
            <a:r>
              <a:rPr lang="ar-EG" sz="2400" dirty="0"/>
              <a:t> </a:t>
            </a:r>
          </a:p>
          <a:p>
            <a:pPr lvl="0" algn="just" rtl="1"/>
            <a:r>
              <a:rPr lang="ar-EG" sz="2400" dirty="0"/>
              <a:t>تشمل</a:t>
            </a:r>
            <a:r>
              <a:rPr lang="ar-SA" sz="2400" dirty="0"/>
              <a:t> المقالات العلمية، </a:t>
            </a:r>
            <a:r>
              <a:rPr lang="ar-EG" sz="2400" dirty="0"/>
              <a:t>و</a:t>
            </a:r>
            <a:r>
              <a:rPr lang="ar-SA" sz="2400" dirty="0"/>
              <a:t>تقارير المؤسسات، </a:t>
            </a:r>
            <a:r>
              <a:rPr lang="ar-EG" sz="2400" dirty="0"/>
              <a:t>و</a:t>
            </a:r>
            <a:r>
              <a:rPr lang="ar-SA" sz="2400" dirty="0"/>
              <a:t>الإحصائيات الحكومية</a:t>
            </a:r>
            <a:r>
              <a:rPr lang="ar-EG" sz="2400" dirty="0"/>
              <a:t>، وغيرهم.</a:t>
            </a:r>
            <a:endParaRPr lang="en-US" sz="2400" dirty="0"/>
          </a:p>
          <a:p>
            <a:pPr lvl="1" algn="just" rtl="1"/>
            <a:r>
              <a:rPr lang="ar-EG" sz="2400" dirty="0">
                <a:effectLst>
                  <a:outerShdw blurRad="38100" dist="38100" dir="2700000" algn="tl">
                    <a:srgbClr val="000000">
                      <a:alpha val="43137"/>
                    </a:srgbClr>
                  </a:outerShdw>
                </a:effectLst>
              </a:rPr>
              <a:t>مثل</a:t>
            </a:r>
            <a:r>
              <a:rPr lang="en-US" sz="2400" dirty="0">
                <a:effectLst>
                  <a:outerShdw blurRad="38100" dist="38100" dir="2700000" algn="tl">
                    <a:srgbClr val="000000">
                      <a:alpha val="43137"/>
                    </a:srgbClr>
                  </a:outerShdw>
                </a:effectLst>
              </a:rPr>
              <a:t> </a:t>
            </a:r>
            <a:r>
              <a:rPr lang="ar-SA" sz="2400" dirty="0">
                <a:effectLst>
                  <a:outerShdw blurRad="38100" dist="38100" dir="2700000" algn="tl">
                    <a:srgbClr val="000000">
                      <a:alpha val="43137"/>
                    </a:srgbClr>
                  </a:outerShdw>
                </a:effectLst>
              </a:rPr>
              <a:t>استخدام تقرير من "هيئة الإحصاء السعودية" عن استخدام الإنترنت كمصدر داعم للبحث</a:t>
            </a:r>
            <a:r>
              <a:rPr lang="en-US" sz="2400" dirty="0">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161948357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7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8000"/>
                            </p:stCondLst>
                            <p:childTnLst>
                              <p:par>
                                <p:cTn id="11" presetID="42" presetClass="entr" presetSubtype="0" fill="hold" grpId="0" nodeType="afterEffect">
                                  <p:stCondLst>
                                    <p:cond delay="5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14000"/>
                            </p:stCondLst>
                            <p:childTnLst>
                              <p:par>
                                <p:cTn id="17" presetID="42" presetClass="entr" presetSubtype="0" fill="hold" grpId="0" nodeType="afterEffect">
                                  <p:stCondLst>
                                    <p:cond delay="110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972736B3-975E-E152-BEB2-9E27C1C29C8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4941F82-BBA0-B484-6E3D-D5857C50294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E863E40-903E-7622-1F2D-ED160A7EFC62}"/>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6. </a:t>
            </a:r>
            <a:r>
              <a:rPr lang="ar-EG" sz="2800" b="1" dirty="0">
                <a:solidFill>
                  <a:srgbClr val="2E3957"/>
                </a:solidFill>
                <a:latin typeface="Alexandria"/>
              </a:rPr>
              <a:t>مُقدمة عن مناهج البحث الإعلامي</a:t>
            </a:r>
            <a:r>
              <a:rPr lang="ar-EG" sz="2800" b="1" dirty="0">
                <a:latin typeface="Alexandria" charset="0"/>
                <a:cs typeface="Alexandria" charset="0"/>
              </a:rPr>
              <a:t>:</a:t>
            </a:r>
            <a:endParaRPr lang="en-US" sz="2800" b="1" dirty="0">
              <a:latin typeface="Alexandria" charset="0"/>
              <a:cs typeface="Alexandria" charset="0"/>
            </a:endParaRPr>
          </a:p>
        </p:txBody>
      </p:sp>
      <p:sp>
        <p:nvSpPr>
          <p:cNvPr id="3" name="TextBox 2">
            <a:extLst>
              <a:ext uri="{FF2B5EF4-FFF2-40B4-BE49-F238E27FC236}">
                <a16:creationId xmlns:a16="http://schemas.microsoft.com/office/drawing/2014/main" id="{D2714101-A7D6-2673-ED48-3D5E0814DF6F}"/>
              </a:ext>
            </a:extLst>
          </p:cNvPr>
          <p:cNvSpPr txBox="1"/>
          <p:nvPr/>
        </p:nvSpPr>
        <p:spPr>
          <a:xfrm>
            <a:off x="1556340" y="2026116"/>
            <a:ext cx="9307033" cy="461665"/>
          </a:xfrm>
          <a:prstGeom prst="rect">
            <a:avLst/>
          </a:prstGeom>
          <a:noFill/>
        </p:spPr>
        <p:txBody>
          <a:bodyPr wrap="square" rtlCol="0">
            <a:spAutoFit/>
          </a:bodyPr>
          <a:lstStyle/>
          <a:p>
            <a:pPr algn="just" rtl="1"/>
            <a:r>
              <a:rPr lang="ar-SA" sz="2400" b="1" dirty="0">
                <a:solidFill>
                  <a:srgbClr val="0070C0"/>
                </a:solidFill>
                <a:effectLst>
                  <a:outerShdw blurRad="38100" dist="38100" dir="2700000" algn="tl">
                    <a:srgbClr val="000000">
                      <a:alpha val="43137"/>
                    </a:srgbClr>
                  </a:outerShdw>
                </a:effectLst>
              </a:rPr>
              <a:t>خصائص المعلومات الجيدة</a:t>
            </a:r>
            <a:endParaRPr lang="en-US" sz="2400" b="1" dirty="0">
              <a:solidFill>
                <a:srgbClr val="0070C0"/>
              </a:solidFill>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90FBA839-1B3D-83AE-FE68-832958B38ADC}"/>
              </a:ext>
            </a:extLst>
          </p:cNvPr>
          <p:cNvSpPr txBox="1"/>
          <p:nvPr/>
        </p:nvSpPr>
        <p:spPr>
          <a:xfrm>
            <a:off x="1185833" y="2610403"/>
            <a:ext cx="9689560" cy="1231106"/>
          </a:xfrm>
          <a:prstGeom prst="rect">
            <a:avLst/>
          </a:prstGeom>
          <a:noFill/>
        </p:spPr>
        <p:txBody>
          <a:bodyPr wrap="square" rtlCol="0">
            <a:spAutoFit/>
          </a:bodyPr>
          <a:lstStyle/>
          <a:p>
            <a:pPr lvl="0" algn="just" rtl="1"/>
            <a:r>
              <a:rPr lang="ar-EG" sz="2000" b="1" dirty="0"/>
              <a:t>1) </a:t>
            </a:r>
            <a:r>
              <a:rPr lang="ar-SA" sz="2000" b="1" dirty="0"/>
              <a:t>الم</a:t>
            </a:r>
            <a:r>
              <a:rPr lang="ar-EG" sz="2000" b="1" dirty="0"/>
              <a:t>ُ</a:t>
            </a:r>
            <a:r>
              <a:rPr lang="ar-SA" sz="2000" b="1" dirty="0"/>
              <a:t>لاء</a:t>
            </a:r>
            <a:r>
              <a:rPr lang="ar-EG" sz="2000" b="1" dirty="0"/>
              <a:t>َ</a:t>
            </a:r>
            <a:r>
              <a:rPr lang="ar-SA" sz="2000" b="1" dirty="0" err="1"/>
              <a:t>مة</a:t>
            </a:r>
            <a:r>
              <a:rPr lang="en-US" sz="2000" b="1" dirty="0"/>
              <a:t>(Relevance) </a:t>
            </a:r>
            <a:r>
              <a:rPr lang="ar-EG" sz="2000" b="1" dirty="0"/>
              <a:t>:</a:t>
            </a:r>
          </a:p>
          <a:p>
            <a:pPr lvl="0" algn="just" rtl="1"/>
            <a:r>
              <a:rPr lang="ar-SA" dirty="0"/>
              <a:t>المعلومات يجب أن تكون مرتبطة </a:t>
            </a:r>
            <a:r>
              <a:rPr lang="ar-EG" dirty="0"/>
              <a:t>بشكل </a:t>
            </a:r>
            <a:r>
              <a:rPr lang="ar-SA" dirty="0"/>
              <a:t>م</a:t>
            </a:r>
            <a:r>
              <a:rPr lang="ar-EG" dirty="0"/>
              <a:t>ُ</a:t>
            </a:r>
            <a:r>
              <a:rPr lang="ar-SA" dirty="0"/>
              <a:t>باشر</a:t>
            </a:r>
            <a:r>
              <a:rPr lang="ar-EG" dirty="0"/>
              <a:t> </a:t>
            </a:r>
            <a:r>
              <a:rPr lang="ar-SA" dirty="0"/>
              <a:t>بموضوع البحث</a:t>
            </a:r>
            <a:r>
              <a:rPr lang="en-US" dirty="0"/>
              <a:t>.</a:t>
            </a:r>
            <a:endParaRPr lang="en-US" sz="1600" dirty="0"/>
          </a:p>
          <a:p>
            <a:pPr lvl="1" algn="just" rtl="1"/>
            <a:r>
              <a:rPr lang="ar-EG" dirty="0">
                <a:effectLst>
                  <a:outerShdw blurRad="38100" dist="38100" dir="2700000" algn="tl">
                    <a:srgbClr val="000000">
                      <a:alpha val="43137"/>
                    </a:srgbClr>
                  </a:outerShdw>
                </a:effectLst>
              </a:rPr>
              <a:t>فمثلًا</a:t>
            </a:r>
            <a:r>
              <a:rPr lang="en-US" dirty="0">
                <a:effectLst>
                  <a:outerShdw blurRad="38100" dist="38100" dir="2700000" algn="tl">
                    <a:srgbClr val="000000">
                      <a:alpha val="43137"/>
                    </a:srgbClr>
                  </a:outerShdw>
                </a:effectLst>
              </a:rPr>
              <a:t> </a:t>
            </a:r>
            <a:r>
              <a:rPr lang="ar-SA" dirty="0">
                <a:effectLst>
                  <a:outerShdw blurRad="38100" dist="38100" dir="2700000" algn="tl">
                    <a:srgbClr val="000000">
                      <a:alpha val="43137"/>
                    </a:srgbClr>
                  </a:outerShdw>
                </a:effectLst>
              </a:rPr>
              <a:t>إذا كنت تبحث في موضوع تأثير </a:t>
            </a:r>
            <a:r>
              <a:rPr lang="ar-SA" dirty="0" err="1">
                <a:effectLst>
                  <a:outerShdw blurRad="38100" dist="38100" dir="2700000" algn="tl">
                    <a:srgbClr val="000000">
                      <a:alpha val="43137"/>
                    </a:srgbClr>
                  </a:outerShdw>
                </a:effectLst>
              </a:rPr>
              <a:t>البودكاست</a:t>
            </a:r>
            <a:r>
              <a:rPr lang="ar-SA" dirty="0">
                <a:effectLst>
                  <a:outerShdw blurRad="38100" dist="38100" dir="2700000" algn="tl">
                    <a:srgbClr val="000000">
                      <a:alpha val="43137"/>
                    </a:srgbClr>
                  </a:outerShdw>
                </a:effectLst>
              </a:rPr>
              <a:t> على </a:t>
            </a:r>
            <a:r>
              <a:rPr lang="ar-EG" dirty="0">
                <a:effectLst>
                  <a:outerShdw blurRad="38100" dist="38100" dir="2700000" algn="tl">
                    <a:srgbClr val="000000">
                      <a:alpha val="43137"/>
                    </a:srgbClr>
                  </a:outerShdw>
                </a:effectLst>
              </a:rPr>
              <a:t>ال</a:t>
            </a:r>
            <a:r>
              <a:rPr lang="ar-SA" dirty="0">
                <a:effectLst>
                  <a:outerShdw blurRad="38100" dist="38100" dir="2700000" algn="tl">
                    <a:srgbClr val="000000">
                      <a:alpha val="43137"/>
                    </a:srgbClr>
                  </a:outerShdw>
                </a:effectLst>
              </a:rPr>
              <a:t>وعي</a:t>
            </a:r>
            <a:r>
              <a:rPr lang="ar-EG" dirty="0">
                <a:effectLst>
                  <a:outerShdw blurRad="38100" dist="38100" dir="2700000" algn="tl">
                    <a:srgbClr val="000000">
                      <a:alpha val="43137"/>
                    </a:srgbClr>
                  </a:outerShdw>
                </a:effectLst>
              </a:rPr>
              <a:t>ّ السياسي لدى</a:t>
            </a:r>
            <a:r>
              <a:rPr lang="ar-SA" dirty="0">
                <a:effectLst>
                  <a:outerShdw blurRad="38100" dist="38100" dir="2700000" algn="tl">
                    <a:srgbClr val="000000">
                      <a:alpha val="43137"/>
                    </a:srgbClr>
                  </a:outerShdw>
                </a:effectLst>
              </a:rPr>
              <a:t> الشباب، فمعلومات عن جمهور البرامج السياسية ستكون أكثر صلة من معلومات عن</a:t>
            </a:r>
            <a:r>
              <a:rPr lang="ar-EG" dirty="0">
                <a:effectLst>
                  <a:outerShdw blurRad="38100" dist="38100" dir="2700000" algn="tl">
                    <a:srgbClr val="000000">
                      <a:alpha val="43137"/>
                    </a:srgbClr>
                  </a:outerShdw>
                </a:effectLst>
              </a:rPr>
              <a:t> جمهور</a:t>
            </a:r>
            <a:r>
              <a:rPr lang="ar-SA" dirty="0">
                <a:effectLst>
                  <a:outerShdw blurRad="38100" dist="38100" dir="2700000" algn="tl">
                    <a:srgbClr val="000000">
                      <a:alpha val="43137"/>
                    </a:srgbClr>
                  </a:outerShdw>
                </a:effectLst>
              </a:rPr>
              <a:t> البرامج الكوميدية</a:t>
            </a:r>
            <a:r>
              <a:rPr lang="en-US" dirty="0">
                <a:effectLst>
                  <a:outerShdw blurRad="38100" dist="38100" dir="2700000" algn="tl">
                    <a:srgbClr val="000000">
                      <a:alpha val="43137"/>
                    </a:srgbClr>
                  </a:outerShdw>
                </a:effectLst>
              </a:rPr>
              <a:t>.</a:t>
            </a:r>
            <a:endParaRPr lang="en-US" sz="1600" dirty="0">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60882018-F14F-86FF-1FFB-6140AFED2CB7}"/>
              </a:ext>
            </a:extLst>
          </p:cNvPr>
          <p:cNvSpPr txBox="1"/>
          <p:nvPr/>
        </p:nvSpPr>
        <p:spPr>
          <a:xfrm>
            <a:off x="1185833" y="3874607"/>
            <a:ext cx="9689560" cy="954107"/>
          </a:xfrm>
          <a:prstGeom prst="rect">
            <a:avLst/>
          </a:prstGeom>
          <a:noFill/>
        </p:spPr>
        <p:txBody>
          <a:bodyPr wrap="square" rtlCol="0">
            <a:spAutoFit/>
          </a:bodyPr>
          <a:lstStyle/>
          <a:p>
            <a:pPr lvl="0" algn="just" rtl="1"/>
            <a:r>
              <a:rPr lang="ar-EG" sz="2000" b="1" dirty="0"/>
              <a:t>2) </a:t>
            </a:r>
            <a:r>
              <a:rPr lang="ar-SA" sz="2000" b="1" dirty="0"/>
              <a:t>الدقة</a:t>
            </a:r>
            <a:r>
              <a:rPr lang="ar-EG" sz="2000" b="1" dirty="0"/>
              <a:t> </a:t>
            </a:r>
            <a:r>
              <a:rPr lang="en-US" sz="2000" b="1" dirty="0"/>
              <a:t>(Accuracy)</a:t>
            </a:r>
            <a:r>
              <a:rPr lang="ar-EG" b="1" dirty="0"/>
              <a:t>:</a:t>
            </a:r>
            <a:endParaRPr lang="ar-EG" dirty="0"/>
          </a:p>
          <a:p>
            <a:pPr lvl="0" algn="just" rtl="1"/>
            <a:r>
              <a:rPr lang="ar-SA" dirty="0"/>
              <a:t>المعلومات يجب أن تعكس الواقع بدقة</a:t>
            </a:r>
            <a:r>
              <a:rPr lang="en-US" dirty="0"/>
              <a:t>.</a:t>
            </a:r>
            <a:endParaRPr lang="en-US" sz="1600" dirty="0"/>
          </a:p>
          <a:p>
            <a:pPr lvl="1" algn="just" rtl="1"/>
            <a:r>
              <a:rPr lang="ar-EG" dirty="0">
                <a:effectLst>
                  <a:outerShdw blurRad="38100" dist="38100" dir="2700000" algn="tl">
                    <a:srgbClr val="000000">
                      <a:alpha val="43137"/>
                    </a:srgbClr>
                  </a:outerShdw>
                </a:effectLst>
              </a:rPr>
              <a:t>فمثلًا يُفضّل </a:t>
            </a:r>
            <a:r>
              <a:rPr lang="ar-SA" dirty="0">
                <a:effectLst>
                  <a:outerShdw blurRad="38100" dist="38100" dir="2700000" algn="tl">
                    <a:srgbClr val="000000">
                      <a:alpha val="43137"/>
                    </a:srgbClr>
                  </a:outerShdw>
                </a:effectLst>
              </a:rPr>
              <a:t>الاعتماد على نتائج استبيان </a:t>
            </a:r>
            <a:r>
              <a:rPr lang="ar-EG" dirty="0">
                <a:effectLst>
                  <a:outerShdw blurRad="38100" dist="38100" dir="2700000" algn="tl">
                    <a:srgbClr val="000000">
                      <a:alpha val="43137"/>
                    </a:srgbClr>
                  </a:outerShdw>
                </a:effectLst>
              </a:rPr>
              <a:t>تم تصميمه بدقة وشفافية بدلًا من</a:t>
            </a:r>
            <a:r>
              <a:rPr lang="ar-SA" dirty="0">
                <a:effectLst>
                  <a:outerShdw blurRad="38100" dist="38100" dir="2700000" algn="tl">
                    <a:srgbClr val="000000">
                      <a:alpha val="43137"/>
                    </a:srgbClr>
                  </a:outerShdw>
                </a:effectLst>
              </a:rPr>
              <a:t> </a:t>
            </a:r>
            <a:r>
              <a:rPr lang="ar-EG" dirty="0">
                <a:effectLst>
                  <a:outerShdw blurRad="38100" dist="38100" dir="2700000" algn="tl">
                    <a:srgbClr val="000000">
                      <a:alpha val="43137"/>
                    </a:srgbClr>
                  </a:outerShdw>
                </a:effectLst>
              </a:rPr>
              <a:t>الاعتماد على</a:t>
            </a:r>
            <a:r>
              <a:rPr lang="ar-SA" dirty="0">
                <a:effectLst>
                  <a:outerShdw blurRad="38100" dist="38100" dir="2700000" algn="tl">
                    <a:srgbClr val="000000">
                      <a:alpha val="43137"/>
                    </a:srgbClr>
                  </a:outerShdw>
                </a:effectLst>
              </a:rPr>
              <a:t> مصادر مجهولة</a:t>
            </a:r>
            <a:r>
              <a:rPr lang="en-US" dirty="0">
                <a:effectLst>
                  <a:outerShdw blurRad="38100" dist="38100" dir="2700000" algn="tl">
                    <a:srgbClr val="000000">
                      <a:alpha val="43137"/>
                    </a:srgbClr>
                  </a:outerShdw>
                </a:effectLst>
              </a:rPr>
              <a:t>.</a:t>
            </a:r>
            <a:endParaRPr lang="en-US" sz="1600" dirty="0">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2C68138C-9773-DCD3-888F-A2FC7292316E}"/>
              </a:ext>
            </a:extLst>
          </p:cNvPr>
          <p:cNvSpPr txBox="1"/>
          <p:nvPr/>
        </p:nvSpPr>
        <p:spPr>
          <a:xfrm>
            <a:off x="983312" y="4917882"/>
            <a:ext cx="9892081" cy="954107"/>
          </a:xfrm>
          <a:prstGeom prst="rect">
            <a:avLst/>
          </a:prstGeom>
          <a:noFill/>
        </p:spPr>
        <p:txBody>
          <a:bodyPr wrap="square" rtlCol="0">
            <a:spAutoFit/>
          </a:bodyPr>
          <a:lstStyle/>
          <a:p>
            <a:pPr lvl="0" algn="just" rtl="1"/>
            <a:r>
              <a:rPr lang="ar-EG" sz="2000" b="1" dirty="0"/>
              <a:t>3) </a:t>
            </a:r>
            <a:r>
              <a:rPr lang="ar-SA" sz="2000" b="1" dirty="0"/>
              <a:t>ال</a:t>
            </a:r>
            <a:r>
              <a:rPr lang="ar-EG" sz="2000" b="1" dirty="0"/>
              <a:t>آنية </a:t>
            </a:r>
            <a:r>
              <a:rPr lang="en-US" sz="2000" b="1" dirty="0"/>
              <a:t>(Timeliness)</a:t>
            </a:r>
            <a:r>
              <a:rPr lang="ar-EG" b="1" dirty="0"/>
              <a:t>:</a:t>
            </a:r>
            <a:endParaRPr lang="ar-EG" dirty="0"/>
          </a:p>
          <a:p>
            <a:pPr lvl="0" algn="just" rtl="1"/>
            <a:r>
              <a:rPr lang="ar-SA" dirty="0"/>
              <a:t>البيانات يجب أن تكون حديثة وتتناسب مع توقيت الدراسة</a:t>
            </a:r>
            <a:r>
              <a:rPr lang="en-US" dirty="0"/>
              <a:t>.</a:t>
            </a:r>
            <a:endParaRPr lang="en-US" sz="1600" dirty="0"/>
          </a:p>
          <a:p>
            <a:pPr lvl="1" algn="just" rtl="1"/>
            <a:r>
              <a:rPr lang="ar-EG" dirty="0">
                <a:effectLst>
                  <a:outerShdw blurRad="38100" dist="38100" dir="2700000" algn="tl">
                    <a:srgbClr val="000000">
                      <a:alpha val="43137"/>
                    </a:srgbClr>
                  </a:outerShdw>
                </a:effectLst>
              </a:rPr>
              <a:t>فمثلًا</a:t>
            </a:r>
            <a:r>
              <a:rPr lang="en-US" dirty="0">
                <a:effectLst>
                  <a:outerShdw blurRad="38100" dist="38100" dir="2700000" algn="tl">
                    <a:srgbClr val="000000">
                      <a:alpha val="43137"/>
                    </a:srgbClr>
                  </a:outerShdw>
                </a:effectLst>
              </a:rPr>
              <a:t> </a:t>
            </a:r>
            <a:r>
              <a:rPr lang="ar-SA" dirty="0">
                <a:effectLst>
                  <a:outerShdw blurRad="38100" dist="38100" dir="2700000" algn="tl">
                    <a:srgbClr val="000000">
                      <a:alpha val="43137"/>
                    </a:srgbClr>
                  </a:outerShdw>
                </a:effectLst>
              </a:rPr>
              <a:t>إذا كنت </a:t>
            </a:r>
            <a:r>
              <a:rPr lang="ar-EG" dirty="0">
                <a:effectLst>
                  <a:outerShdw blurRad="38100" dist="38100" dir="2700000" algn="tl">
                    <a:srgbClr val="000000">
                      <a:alpha val="43137"/>
                    </a:srgbClr>
                  </a:outerShdw>
                </a:effectLst>
              </a:rPr>
              <a:t>تدرس </a:t>
            </a:r>
            <a:r>
              <a:rPr lang="ar-SA" dirty="0">
                <a:effectLst>
                  <a:outerShdw blurRad="38100" dist="38100" dir="2700000" algn="tl">
                    <a:srgbClr val="000000">
                      <a:alpha val="43137"/>
                    </a:srgbClr>
                  </a:outerShdw>
                </a:effectLst>
              </a:rPr>
              <a:t>سلوك الجمهور على</a:t>
            </a:r>
            <a:r>
              <a:rPr lang="ar-EG" dirty="0">
                <a:effectLst>
                  <a:outerShdw blurRad="38100" dist="38100" dir="2700000" algn="tl">
                    <a:srgbClr val="000000">
                      <a:alpha val="43137"/>
                    </a:srgbClr>
                  </a:outerShdw>
                </a:effectLst>
              </a:rPr>
              <a:t> منصة</a:t>
            </a:r>
            <a:r>
              <a:rPr lang="ar-SA" dirty="0">
                <a:effectLst>
                  <a:outerShdw blurRad="38100" dist="38100" dir="2700000" algn="tl">
                    <a:srgbClr val="000000">
                      <a:alpha val="43137"/>
                    </a:srgbClr>
                  </a:outerShdw>
                </a:effectLst>
              </a:rPr>
              <a:t> </a:t>
            </a:r>
            <a:r>
              <a:rPr lang="en-US" dirty="0">
                <a:effectLst>
                  <a:outerShdw blurRad="38100" dist="38100" dir="2700000" algn="tl">
                    <a:srgbClr val="000000">
                      <a:alpha val="43137"/>
                    </a:srgbClr>
                  </a:outerShdw>
                </a:effectLst>
              </a:rPr>
              <a:t>X</a:t>
            </a:r>
            <a:r>
              <a:rPr lang="ar-SA" dirty="0">
                <a:effectLst>
                  <a:outerShdw blurRad="38100" dist="38100" dir="2700000" algn="tl">
                    <a:srgbClr val="000000">
                      <a:alpha val="43137"/>
                    </a:srgbClr>
                  </a:outerShdw>
                </a:effectLst>
              </a:rPr>
              <a:t> عام 2025 يجب أن تعتمد على بيانات من </a:t>
            </a:r>
            <a:r>
              <a:rPr lang="ar-EG" dirty="0">
                <a:effectLst>
                  <a:outerShdw blurRad="38100" dist="38100" dir="2700000" algn="tl">
                    <a:srgbClr val="000000">
                      <a:alpha val="43137"/>
                    </a:srgbClr>
                  </a:outerShdw>
                </a:effectLst>
              </a:rPr>
              <a:t>نفس</a:t>
            </a:r>
            <a:r>
              <a:rPr lang="ar-SA" dirty="0">
                <a:effectLst>
                  <a:outerShdw blurRad="38100" dist="38100" dir="2700000" algn="tl">
                    <a:srgbClr val="000000">
                      <a:alpha val="43137"/>
                    </a:srgbClr>
                  </a:outerShdw>
                </a:effectLst>
              </a:rPr>
              <a:t> العام</a:t>
            </a:r>
            <a:r>
              <a:rPr lang="ar-EG" dirty="0">
                <a:effectLst>
                  <a:outerShdw blurRad="38100" dist="38100" dir="2700000" algn="tl">
                    <a:srgbClr val="000000">
                      <a:alpha val="43137"/>
                    </a:srgbClr>
                  </a:outerShdw>
                </a:effectLst>
              </a:rPr>
              <a:t>،</a:t>
            </a:r>
            <a:r>
              <a:rPr lang="ar-SA" dirty="0">
                <a:effectLst>
                  <a:outerShdw blurRad="38100" dist="38100" dir="2700000" algn="tl">
                    <a:srgbClr val="000000">
                      <a:alpha val="43137"/>
                    </a:srgbClr>
                  </a:outerShdw>
                </a:effectLst>
              </a:rPr>
              <a:t> وليس من</a:t>
            </a:r>
            <a:r>
              <a:rPr lang="ar-EG" dirty="0">
                <a:effectLst>
                  <a:outerShdw blurRad="38100" dist="38100" dir="2700000" algn="tl">
                    <a:srgbClr val="000000">
                      <a:alpha val="43137"/>
                    </a:srgbClr>
                  </a:outerShdw>
                </a:effectLst>
              </a:rPr>
              <a:t> عام</a:t>
            </a:r>
            <a:r>
              <a:rPr lang="ar-SA" dirty="0">
                <a:effectLst>
                  <a:outerShdw blurRad="38100" dist="38100" dir="2700000" algn="tl">
                    <a:srgbClr val="000000">
                      <a:alpha val="43137"/>
                    </a:srgbClr>
                  </a:outerShdw>
                </a:effectLst>
              </a:rPr>
              <a:t> 2018</a:t>
            </a:r>
            <a:r>
              <a:rPr lang="en-US" dirty="0">
                <a:effectLst>
                  <a:outerShdw blurRad="38100" dist="38100" dir="2700000" algn="tl">
                    <a:srgbClr val="000000">
                      <a:alpha val="43137"/>
                    </a:srgbClr>
                  </a:outerShdw>
                </a:effectLst>
              </a:rPr>
              <a:t>.</a:t>
            </a:r>
            <a:endParaRPr lang="en-US" sz="16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412345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5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7000"/>
                            </p:stCondLst>
                            <p:childTnLst>
                              <p:par>
                                <p:cTn id="17" presetID="42" presetClass="entr" presetSubtype="0" fill="hold" grpId="0" nodeType="afterEffect">
                                  <p:stCondLst>
                                    <p:cond delay="190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27000"/>
                            </p:stCondLst>
                            <p:childTnLst>
                              <p:par>
                                <p:cTn id="23" presetID="42" presetClass="entr" presetSubtype="0" fill="hold" grpId="0" nodeType="afterEffect">
                                  <p:stCondLst>
                                    <p:cond delay="100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2" grpId="0"/>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4D4E6191-EAF6-348D-0A49-E5B01AD6030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A6861F4-0059-51B8-FCB2-0C2CFC43F9F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FD8D875-A77C-34D2-4382-421EC46780BD}"/>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6. </a:t>
            </a:r>
            <a:r>
              <a:rPr lang="ar-EG" sz="2800" b="1" dirty="0">
                <a:solidFill>
                  <a:srgbClr val="2E3957"/>
                </a:solidFill>
                <a:latin typeface="Alexandria"/>
              </a:rPr>
              <a:t>مُقدمة عن مناهج البحث الإعلامي</a:t>
            </a:r>
            <a:r>
              <a:rPr lang="ar-EG" sz="2800" b="1" dirty="0">
                <a:latin typeface="Alexandria" charset="0"/>
                <a:cs typeface="Alexandria" charset="0"/>
              </a:rPr>
              <a:t>:</a:t>
            </a:r>
            <a:endParaRPr lang="en-US" sz="2800" b="1" dirty="0">
              <a:latin typeface="Alexandria" charset="0"/>
              <a:cs typeface="Alexandria" charset="0"/>
            </a:endParaRPr>
          </a:p>
        </p:txBody>
      </p:sp>
      <p:sp>
        <p:nvSpPr>
          <p:cNvPr id="3" name="TextBox 2">
            <a:extLst>
              <a:ext uri="{FF2B5EF4-FFF2-40B4-BE49-F238E27FC236}">
                <a16:creationId xmlns:a16="http://schemas.microsoft.com/office/drawing/2014/main" id="{C2AB0746-0512-490F-A7A8-DDAE5BC0BA56}"/>
              </a:ext>
            </a:extLst>
          </p:cNvPr>
          <p:cNvSpPr txBox="1"/>
          <p:nvPr/>
        </p:nvSpPr>
        <p:spPr>
          <a:xfrm>
            <a:off x="1556340" y="2026116"/>
            <a:ext cx="9307033" cy="461665"/>
          </a:xfrm>
          <a:prstGeom prst="rect">
            <a:avLst/>
          </a:prstGeom>
          <a:noFill/>
        </p:spPr>
        <p:txBody>
          <a:bodyPr wrap="square" rtlCol="0">
            <a:spAutoFit/>
          </a:bodyPr>
          <a:lstStyle/>
          <a:p>
            <a:pPr algn="just" rtl="1"/>
            <a:r>
              <a:rPr lang="ar-SA" sz="2400" b="1" dirty="0">
                <a:solidFill>
                  <a:srgbClr val="0070C0"/>
                </a:solidFill>
                <a:effectLst>
                  <a:outerShdw blurRad="38100" dist="38100" dir="2700000" algn="tl">
                    <a:srgbClr val="000000">
                      <a:alpha val="43137"/>
                    </a:srgbClr>
                  </a:outerShdw>
                </a:effectLst>
              </a:rPr>
              <a:t>خصائص المعلومات الجيدة</a:t>
            </a:r>
            <a:endParaRPr lang="en-US" sz="2400" b="1" dirty="0">
              <a:solidFill>
                <a:srgbClr val="0070C0"/>
              </a:solidFill>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76D9A6F9-9635-DB71-D72E-6FD5DBA3417B}"/>
              </a:ext>
            </a:extLst>
          </p:cNvPr>
          <p:cNvSpPr txBox="1"/>
          <p:nvPr/>
        </p:nvSpPr>
        <p:spPr>
          <a:xfrm>
            <a:off x="1264208" y="2610403"/>
            <a:ext cx="9598912" cy="1508105"/>
          </a:xfrm>
          <a:prstGeom prst="rect">
            <a:avLst/>
          </a:prstGeom>
          <a:noFill/>
        </p:spPr>
        <p:txBody>
          <a:bodyPr wrap="square" rtlCol="0">
            <a:spAutoFit/>
          </a:bodyPr>
          <a:lstStyle/>
          <a:p>
            <a:pPr lvl="0" algn="just" rtl="1"/>
            <a:r>
              <a:rPr lang="ar-EG" sz="2000" b="1" dirty="0"/>
              <a:t>4) </a:t>
            </a:r>
            <a:r>
              <a:rPr lang="ar-SA" sz="2000" b="1" dirty="0"/>
              <a:t>الشمول</a:t>
            </a:r>
            <a:r>
              <a:rPr lang="ar-EG" sz="2000" b="1" dirty="0"/>
              <a:t> </a:t>
            </a:r>
            <a:r>
              <a:rPr lang="en-US" sz="2000" b="1" dirty="0"/>
              <a:t>(Completeness)</a:t>
            </a:r>
            <a:r>
              <a:rPr lang="ar-EG" sz="2000" b="1" dirty="0"/>
              <a:t>:</a:t>
            </a:r>
            <a:r>
              <a:rPr lang="ar-EG" dirty="0"/>
              <a:t> </a:t>
            </a:r>
          </a:p>
          <a:p>
            <a:pPr lvl="0" algn="just" rtl="1"/>
            <a:r>
              <a:rPr lang="ar-SA" dirty="0"/>
              <a:t>يجب أن تغطي المعلومات جميع الجوانب الأساسية للموضوع</a:t>
            </a:r>
            <a:r>
              <a:rPr lang="en-US" dirty="0"/>
              <a:t>.</a:t>
            </a:r>
            <a:endParaRPr lang="en-US" sz="1600" dirty="0"/>
          </a:p>
          <a:p>
            <a:pPr lvl="1" algn="just" rtl="1"/>
            <a:r>
              <a:rPr lang="ar-EG" dirty="0">
                <a:effectLst>
                  <a:outerShdw blurRad="38100" dist="38100" dir="2700000" algn="tl">
                    <a:srgbClr val="000000">
                      <a:alpha val="43137"/>
                    </a:srgbClr>
                  </a:outerShdw>
                </a:effectLst>
              </a:rPr>
              <a:t>فمثلًا</a:t>
            </a:r>
            <a:r>
              <a:rPr lang="en-US" dirty="0">
                <a:effectLst>
                  <a:outerShdw blurRad="38100" dist="38100" dir="2700000" algn="tl">
                    <a:srgbClr val="000000">
                      <a:alpha val="43137"/>
                    </a:srgbClr>
                  </a:outerShdw>
                </a:effectLst>
              </a:rPr>
              <a:t> </a:t>
            </a:r>
            <a:r>
              <a:rPr lang="ar-SA" dirty="0">
                <a:effectLst>
                  <a:outerShdw blurRad="38100" dist="38100" dir="2700000" algn="tl">
                    <a:srgbClr val="000000">
                      <a:alpha val="43137"/>
                    </a:srgbClr>
                  </a:outerShdw>
                </a:effectLst>
              </a:rPr>
              <a:t>عند دراسة "مصادر الأخبار لدى الشباب"، لا يكفي التركيز على الصحف فقط، بل يجب تضمين </a:t>
            </a:r>
            <a:r>
              <a:rPr lang="ar-EG" dirty="0">
                <a:effectLst>
                  <a:outerShdw blurRad="38100" dist="38100" dir="2700000" algn="tl">
                    <a:srgbClr val="000000">
                      <a:alpha val="43137"/>
                    </a:srgbClr>
                  </a:outerShdw>
                </a:effectLst>
              </a:rPr>
              <a:t>مُختَلَف </a:t>
            </a:r>
            <a:r>
              <a:rPr lang="ar-SA" dirty="0">
                <a:effectLst>
                  <a:outerShdw blurRad="38100" dist="38100" dir="2700000" algn="tl">
                    <a:srgbClr val="000000">
                      <a:alpha val="43137"/>
                    </a:srgbClr>
                  </a:outerShdw>
                </a:effectLst>
              </a:rPr>
              <a:t>وسائل </a:t>
            </a:r>
            <a:r>
              <a:rPr lang="ar-EG" dirty="0">
                <a:effectLst>
                  <a:outerShdw blurRad="38100" dist="38100" dir="2700000" algn="tl">
                    <a:srgbClr val="000000">
                      <a:alpha val="43137"/>
                    </a:srgbClr>
                  </a:outerShdw>
                </a:effectLst>
              </a:rPr>
              <a:t>الإعلام التقليدية والحديثة</a:t>
            </a:r>
            <a:r>
              <a:rPr lang="ar-SA" dirty="0">
                <a:effectLst>
                  <a:outerShdw blurRad="38100" dist="38100" dir="2700000" algn="tl">
                    <a:srgbClr val="000000">
                      <a:alpha val="43137"/>
                    </a:srgbClr>
                  </a:outerShdw>
                </a:effectLst>
              </a:rPr>
              <a:t>، </a:t>
            </a:r>
            <a:r>
              <a:rPr lang="ar-EG" dirty="0">
                <a:effectLst>
                  <a:outerShdw blurRad="38100" dist="38100" dir="2700000" algn="tl">
                    <a:srgbClr val="000000">
                      <a:alpha val="43137"/>
                    </a:srgbClr>
                  </a:outerShdw>
                </a:effectLst>
              </a:rPr>
              <a:t>بما يشمل الإذاعات المسموعة والمرئية و</a:t>
            </a:r>
            <a:r>
              <a:rPr lang="ar-SA" dirty="0" err="1">
                <a:effectLst>
                  <a:outerShdw blurRad="38100" dist="38100" dir="2700000" algn="tl">
                    <a:srgbClr val="000000">
                      <a:alpha val="43137"/>
                    </a:srgbClr>
                  </a:outerShdw>
                </a:effectLst>
              </a:rPr>
              <a:t>البودكاست</a:t>
            </a:r>
            <a:r>
              <a:rPr lang="ar-SA" dirty="0">
                <a:effectLst>
                  <a:outerShdw blurRad="38100" dist="38100" dir="2700000" algn="tl">
                    <a:srgbClr val="000000">
                      <a:alpha val="43137"/>
                    </a:srgbClr>
                  </a:outerShdw>
                </a:effectLst>
              </a:rPr>
              <a:t>، والمواقع الإخبارية الإلكترونية</a:t>
            </a:r>
            <a:r>
              <a:rPr lang="ar-EG" dirty="0">
                <a:effectLst>
                  <a:outerShdw blurRad="38100" dist="38100" dir="2700000" algn="tl">
                    <a:srgbClr val="000000">
                      <a:alpha val="43137"/>
                    </a:srgbClr>
                  </a:outerShdw>
                </a:effectLst>
              </a:rPr>
              <a:t>، وغيرهم من المصادر المُحتَمَلة.</a:t>
            </a:r>
          </a:p>
        </p:txBody>
      </p:sp>
      <p:sp>
        <p:nvSpPr>
          <p:cNvPr id="2" name="TextBox 1">
            <a:extLst>
              <a:ext uri="{FF2B5EF4-FFF2-40B4-BE49-F238E27FC236}">
                <a16:creationId xmlns:a16="http://schemas.microsoft.com/office/drawing/2014/main" id="{02B69D26-5B26-01FD-B976-1BC218C2ED13}"/>
              </a:ext>
            </a:extLst>
          </p:cNvPr>
          <p:cNvSpPr txBox="1"/>
          <p:nvPr/>
        </p:nvSpPr>
        <p:spPr>
          <a:xfrm>
            <a:off x="1264208" y="4083261"/>
            <a:ext cx="9598912" cy="1169551"/>
          </a:xfrm>
          <a:prstGeom prst="rect">
            <a:avLst/>
          </a:prstGeom>
          <a:noFill/>
        </p:spPr>
        <p:txBody>
          <a:bodyPr wrap="square" rtlCol="0">
            <a:spAutoFit/>
          </a:bodyPr>
          <a:lstStyle/>
          <a:p>
            <a:pPr lvl="1" algn="just" rtl="1"/>
            <a:r>
              <a:rPr lang="ar-EG" dirty="0"/>
              <a:t>وختامًا، </a:t>
            </a:r>
            <a:r>
              <a:rPr lang="ar-SA" dirty="0"/>
              <a:t>لا يمكن إغفال الجوانب الأخلاقية في أي عمل بحثي. يجب أن يكون جمع البيانات وتحليلها قائمًا على النزاهة والصدق، ويجب الابتعاد عن التزوير أو الانتحال، مثل تعبئة الباحث للاستبيانات بنفسه أو نسخ نتائج أبحاث سابقة دون نسبها لمص</a:t>
            </a:r>
            <a:r>
              <a:rPr lang="ar-EG" dirty="0"/>
              <a:t>ا</a:t>
            </a:r>
            <a:r>
              <a:rPr lang="ar-SA" dirty="0"/>
              <a:t>درها</a:t>
            </a:r>
            <a:r>
              <a:rPr lang="en-US" dirty="0"/>
              <a:t>.</a:t>
            </a:r>
          </a:p>
          <a:p>
            <a:pPr lvl="1" algn="just" rtl="1"/>
            <a:endParaRPr lang="en-US" sz="1600" dirty="0"/>
          </a:p>
        </p:txBody>
      </p:sp>
    </p:spTree>
    <p:extLst>
      <p:ext uri="{BB962C8B-B14F-4D97-AF65-F5344CB8AC3E}">
        <p14:creationId xmlns:p14="http://schemas.microsoft.com/office/powerpoint/2010/main" val="178235656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70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8A72F9-20B8-3B5A-9645-78347A9BB719}"/>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D52F4F9F-0605-67FD-2FBF-7D8E42D133B2}"/>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6E154B1C-2839-8E3B-008F-530F9D22786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7CC04BE-2AF6-7955-B0D0-FEC3D8ABE16F}"/>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656C86B2-0475-B65D-5999-E1C0D6C0C361}"/>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2FED6D11-03BB-063C-8841-A6EE57A0BD1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3CA40CE8-93FC-AE04-191C-A7E06A53F7B6}"/>
              </a:ext>
            </a:extLst>
          </p:cNvPr>
          <p:cNvSpPr txBox="1"/>
          <p:nvPr/>
        </p:nvSpPr>
        <p:spPr>
          <a:xfrm>
            <a:off x="1813652" y="5027146"/>
            <a:ext cx="3151825" cy="892552"/>
          </a:xfrm>
          <a:prstGeom prst="rect">
            <a:avLst/>
          </a:prstGeom>
          <a:noFill/>
        </p:spPr>
        <p:txBody>
          <a:bodyPr wrap="none" rtlCol="0">
            <a:spAutoFit/>
          </a:bodyPr>
          <a:lstStyle/>
          <a:p>
            <a:pPr algn="ctr"/>
            <a:r>
              <a:rPr lang="ar-SA" sz="2800" b="1" dirty="0">
                <a:solidFill>
                  <a:schemeClr val="accent5">
                    <a:lumMod val="75000"/>
                  </a:schemeClr>
                </a:solidFill>
                <a:effectLst>
                  <a:outerShdw blurRad="38100" dist="38100" dir="2700000" algn="tl">
                    <a:srgbClr val="000000">
                      <a:alpha val="43137"/>
                    </a:srgbClr>
                  </a:outerShdw>
                </a:effectLst>
                <a:latin typeface="Alexandria" charset="0"/>
              </a:rPr>
              <a:t>المراجع الم</a:t>
            </a:r>
            <a:r>
              <a:rPr lang="ar-EG" sz="2800" b="1" dirty="0">
                <a:solidFill>
                  <a:schemeClr val="accent5">
                    <a:lumMod val="75000"/>
                  </a:schemeClr>
                </a:solidFill>
                <a:effectLst>
                  <a:outerShdw blurRad="38100" dist="38100" dir="2700000" algn="tl">
                    <a:srgbClr val="000000">
                      <a:alpha val="43137"/>
                    </a:srgbClr>
                  </a:outerShdw>
                </a:effectLst>
                <a:latin typeface="Alexandria" charset="0"/>
              </a:rPr>
              <a:t>ُ</a:t>
            </a:r>
            <a:r>
              <a:rPr lang="ar-SA" sz="2800" b="1" dirty="0">
                <a:solidFill>
                  <a:schemeClr val="accent5">
                    <a:lumMod val="75000"/>
                  </a:schemeClr>
                </a:solidFill>
                <a:effectLst>
                  <a:outerShdw blurRad="38100" dist="38100" dir="2700000" algn="tl">
                    <a:srgbClr val="000000">
                      <a:alpha val="43137"/>
                    </a:srgbClr>
                  </a:outerShdw>
                </a:effectLst>
                <a:latin typeface="Alexandria" charset="0"/>
              </a:rPr>
              <a:t>قتر</a:t>
            </a:r>
            <a:r>
              <a:rPr lang="ar-EG" sz="2800" b="1" dirty="0">
                <a:solidFill>
                  <a:schemeClr val="accent5">
                    <a:lumMod val="75000"/>
                  </a:schemeClr>
                </a:solidFill>
                <a:effectLst>
                  <a:outerShdw blurRad="38100" dist="38100" dir="2700000" algn="tl">
                    <a:srgbClr val="000000">
                      <a:alpha val="43137"/>
                    </a:srgbClr>
                  </a:outerShdw>
                </a:effectLst>
                <a:latin typeface="Alexandria" charset="0"/>
              </a:rPr>
              <a:t>َ</a:t>
            </a:r>
            <a:r>
              <a:rPr lang="ar-SA" sz="2800" b="1" dirty="0" err="1">
                <a:solidFill>
                  <a:schemeClr val="accent5">
                    <a:lumMod val="75000"/>
                  </a:schemeClr>
                </a:solidFill>
                <a:effectLst>
                  <a:outerShdw blurRad="38100" dist="38100" dir="2700000" algn="tl">
                    <a:srgbClr val="000000">
                      <a:alpha val="43137"/>
                    </a:srgbClr>
                  </a:outerShdw>
                </a:effectLst>
                <a:latin typeface="Alexandria" charset="0"/>
              </a:rPr>
              <a:t>حة</a:t>
            </a:r>
            <a:r>
              <a:rPr lang="ar-SA" sz="2800" b="1" dirty="0">
                <a:solidFill>
                  <a:schemeClr val="accent5">
                    <a:lumMod val="75000"/>
                  </a:schemeClr>
                </a:solidFill>
                <a:effectLst>
                  <a:outerShdw blurRad="38100" dist="38100" dir="2700000" algn="tl">
                    <a:srgbClr val="000000">
                      <a:alpha val="43137"/>
                    </a:srgbClr>
                  </a:outerShdw>
                </a:effectLst>
                <a:latin typeface="Alexandria" charset="0"/>
              </a:rPr>
              <a:t> للم</a:t>
            </a:r>
            <a:r>
              <a:rPr lang="ar-EG" sz="2800" b="1" dirty="0">
                <a:solidFill>
                  <a:schemeClr val="accent5">
                    <a:lumMod val="75000"/>
                  </a:schemeClr>
                </a:solidFill>
                <a:effectLst>
                  <a:outerShdw blurRad="38100" dist="38100" dir="2700000" algn="tl">
                    <a:srgbClr val="000000">
                      <a:alpha val="43137"/>
                    </a:srgbClr>
                  </a:outerShdw>
                </a:effectLst>
                <a:latin typeface="Alexandria" charset="0"/>
              </a:rPr>
              <a:t>ُ</a:t>
            </a:r>
            <a:r>
              <a:rPr lang="ar-SA" sz="2800" b="1" dirty="0">
                <a:solidFill>
                  <a:schemeClr val="accent5">
                    <a:lumMod val="75000"/>
                  </a:schemeClr>
                </a:solidFill>
                <a:effectLst>
                  <a:outerShdw blurRad="38100" dist="38100" dir="2700000" algn="tl">
                    <a:srgbClr val="000000">
                      <a:alpha val="43137"/>
                    </a:srgbClr>
                  </a:outerShdw>
                </a:effectLst>
                <a:latin typeface="Alexandria" charset="0"/>
              </a:rPr>
              <a:t>قرر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400" b="1" dirty="0">
                <a:solidFill>
                  <a:schemeClr val="accent5">
                    <a:lumMod val="75000"/>
                  </a:schemeClr>
                </a:solidFill>
                <a:effectLst>
                  <a:outerShdw blurRad="38100" dist="38100" dir="2700000" algn="tl">
                    <a:srgbClr val="000000">
                      <a:alpha val="43137"/>
                    </a:srgbClr>
                  </a:outerShdw>
                </a:effectLst>
                <a:latin typeface="Alexandria" charset="0"/>
              </a:rPr>
              <a:t>Suggested References</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0A54D191-B67F-0C39-525B-FB3FCC259A9D}"/>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AC363705-EB96-1C55-2F87-9BE605C668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65265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7. </a:t>
            </a:r>
            <a:r>
              <a:rPr lang="ar-SA" sz="2800" b="1" dirty="0">
                <a:solidFill>
                  <a:srgbClr val="2E3957"/>
                </a:solidFill>
                <a:effectLst>
                  <a:outerShdw blurRad="38100" dist="38100" dir="2700000" algn="tl">
                    <a:srgbClr val="000000">
                      <a:alpha val="43137"/>
                    </a:srgbClr>
                  </a:outerShdw>
                </a:effectLst>
                <a:latin typeface="Alexandria"/>
              </a:rPr>
              <a:t>المراجع الم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قتر</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err="1">
                <a:solidFill>
                  <a:srgbClr val="2E3957"/>
                </a:solidFill>
                <a:effectLst>
                  <a:outerShdw blurRad="38100" dist="38100" dir="2700000" algn="tl">
                    <a:srgbClr val="000000">
                      <a:alpha val="43137"/>
                    </a:srgbClr>
                  </a:outerShdw>
                </a:effectLst>
                <a:latin typeface="Alexandria"/>
              </a:rPr>
              <a:t>حة</a:t>
            </a:r>
            <a:r>
              <a:rPr lang="ar-SA" sz="2800" b="1" dirty="0">
                <a:solidFill>
                  <a:srgbClr val="2E3957"/>
                </a:solidFill>
                <a:effectLst>
                  <a:outerShdw blurRad="38100" dist="38100" dir="2700000" algn="tl">
                    <a:srgbClr val="000000">
                      <a:alpha val="43137"/>
                    </a:srgbClr>
                  </a:outerShdw>
                </a:effectLst>
                <a:latin typeface="Alexandria"/>
              </a:rPr>
              <a:t> للم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قرر</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71697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DAA32275-CB85-9DF7-B988-EAE6F8600355}"/>
              </a:ext>
            </a:extLst>
          </p:cNvPr>
          <p:cNvSpPr txBox="1"/>
          <p:nvPr/>
        </p:nvSpPr>
        <p:spPr>
          <a:xfrm>
            <a:off x="842589" y="2281869"/>
            <a:ext cx="10520735" cy="4062651"/>
          </a:xfrm>
          <a:prstGeom prst="rect">
            <a:avLst/>
          </a:prstGeom>
          <a:noFill/>
        </p:spPr>
        <p:txBody>
          <a:bodyPr wrap="square" rtlCol="0">
            <a:spAutoFit/>
          </a:bodyPr>
          <a:lstStyle/>
          <a:p>
            <a:pPr marL="285750" lvl="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Aydin, O., Karaarslan, E., Erenay, F. S., &amp; </a:t>
            </a:r>
            <a:r>
              <a:rPr lang="en-US" dirty="0" err="1">
                <a:latin typeface="Times New Roman" panose="02020603050405020304" pitchFamily="18" charset="0"/>
                <a:cs typeface="Times New Roman" panose="02020603050405020304" pitchFamily="18" charset="0"/>
              </a:rPr>
              <a:t>Bacanin</a:t>
            </a:r>
            <a:r>
              <a:rPr lang="en-US" dirty="0">
                <a:latin typeface="Times New Roman" panose="02020603050405020304" pitchFamily="18" charset="0"/>
                <a:cs typeface="Times New Roman" panose="02020603050405020304" pitchFamily="18" charset="0"/>
              </a:rPr>
              <a:t>, N. (2025). </a:t>
            </a:r>
            <a:r>
              <a:rPr lang="en-US" i="1" dirty="0">
                <a:latin typeface="Times New Roman" panose="02020603050405020304" pitchFamily="18" charset="0"/>
                <a:cs typeface="Times New Roman" panose="02020603050405020304" pitchFamily="18" charset="0"/>
              </a:rPr>
              <a:t>Generative AI in academic writing: A comparison of DeepSeek, Owen, ChatGPT, Gemini, Llama, Mistral, and Gemma</a:t>
            </a:r>
            <a:r>
              <a:rPr lang="en-US" dirty="0">
                <a:latin typeface="Times New Roman" panose="02020603050405020304" pitchFamily="18" charset="0"/>
                <a:cs typeface="Times New Roman" panose="02020603050405020304" pitchFamily="18" charset="0"/>
              </a:rPr>
              <a:t>. </a:t>
            </a:r>
            <a:r>
              <a:rPr lang="en-US" u="sng" dirty="0">
                <a:latin typeface="Times New Roman" panose="02020603050405020304" pitchFamily="18" charset="0"/>
                <a:cs typeface="Times New Roman" panose="02020603050405020304" pitchFamily="18" charset="0"/>
                <a:hlinkClick r:id="rId4"/>
              </a:rPr>
              <a:t>https://doi.org/10.48550/arXiv.2503.04765</a:t>
            </a:r>
            <a:endParaRPr lang="en-US" u="sng" dirty="0">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Barry, W. A., &amp; Hafiz, A. M. D. (2024). Contemporary Quantitative And Qualitative Public Relations Research Methods in Arab Scholarly Studies: A Meta-research. </a:t>
            </a:r>
            <a:r>
              <a:rPr lang="en-US" i="1" dirty="0">
                <a:latin typeface="Times New Roman" panose="02020603050405020304" pitchFamily="18" charset="0"/>
                <a:cs typeface="Times New Roman" panose="02020603050405020304" pitchFamily="18" charset="0"/>
              </a:rPr>
              <a:t>SEARCH Journal of Media and Communication Research, 16</a:t>
            </a:r>
            <a:r>
              <a:rPr lang="en-US" dirty="0">
                <a:latin typeface="Times New Roman" panose="02020603050405020304" pitchFamily="18" charset="0"/>
                <a:cs typeface="Times New Roman" panose="02020603050405020304" pitchFamily="18" charset="0"/>
              </a:rPr>
              <a:t>(1), 1–15.</a:t>
            </a:r>
          </a:p>
          <a:p>
            <a:pPr marL="285750" indent="-285750">
              <a:lnSpc>
                <a:spcPct val="15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Bhangu</a:t>
            </a:r>
            <a:r>
              <a:rPr lang="en-US" dirty="0">
                <a:latin typeface="Times New Roman" panose="02020603050405020304" pitchFamily="18" charset="0"/>
                <a:cs typeface="Times New Roman" panose="02020603050405020304" pitchFamily="18" charset="0"/>
              </a:rPr>
              <a:t>, S., Provost, F., &amp; </a:t>
            </a:r>
            <a:r>
              <a:rPr lang="en-US" dirty="0" err="1">
                <a:latin typeface="Times New Roman" panose="02020603050405020304" pitchFamily="18" charset="0"/>
                <a:cs typeface="Times New Roman" panose="02020603050405020304" pitchFamily="18" charset="0"/>
              </a:rPr>
              <a:t>Caduff</a:t>
            </a:r>
            <a:r>
              <a:rPr lang="en-US" dirty="0">
                <a:latin typeface="Times New Roman" panose="02020603050405020304" pitchFamily="18" charset="0"/>
                <a:cs typeface="Times New Roman" panose="02020603050405020304" pitchFamily="18" charset="0"/>
              </a:rPr>
              <a:t>, C. (2023). Introduction To Qualitative Research Methods – Part I. </a:t>
            </a:r>
            <a:r>
              <a:rPr lang="en-US" i="1" dirty="0">
                <a:latin typeface="Times New Roman" panose="02020603050405020304" pitchFamily="18" charset="0"/>
                <a:cs typeface="Times New Roman" panose="02020603050405020304" pitchFamily="18" charset="0"/>
              </a:rPr>
              <a:t>Perspectives in Clinical Research, 14</a:t>
            </a:r>
            <a:r>
              <a:rPr lang="en-US" dirty="0">
                <a:latin typeface="Times New Roman" panose="02020603050405020304" pitchFamily="18" charset="0"/>
                <a:cs typeface="Times New Roman" panose="02020603050405020304" pitchFamily="18" charset="0"/>
              </a:rPr>
              <a:t>(1), 39–42.</a:t>
            </a:r>
          </a:p>
          <a:p>
            <a:pPr marL="285750" lvl="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lvl="0"/>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53686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100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954E4375-AC57-C957-1A55-D4363236944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0ED85EA-E441-6FC6-5260-37E25659027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0197D523-AE8D-550C-8A6B-045CE73675D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7. </a:t>
            </a:r>
            <a:r>
              <a:rPr lang="ar-SA" sz="2800" b="1" dirty="0">
                <a:solidFill>
                  <a:srgbClr val="2E3957"/>
                </a:solidFill>
                <a:latin typeface="Alexandria"/>
              </a:rPr>
              <a:t>المراجع الم</a:t>
            </a:r>
            <a:r>
              <a:rPr lang="ar-EG" sz="2800" b="1" dirty="0">
                <a:solidFill>
                  <a:srgbClr val="2E3957"/>
                </a:solidFill>
                <a:latin typeface="Alexandria"/>
              </a:rPr>
              <a:t>ُ</a:t>
            </a:r>
            <a:r>
              <a:rPr lang="ar-SA" sz="2800" b="1" dirty="0">
                <a:solidFill>
                  <a:srgbClr val="2E3957"/>
                </a:solidFill>
                <a:latin typeface="Alexandria"/>
              </a:rPr>
              <a:t>قتر</a:t>
            </a:r>
            <a:r>
              <a:rPr lang="ar-EG" sz="2800" b="1" dirty="0">
                <a:solidFill>
                  <a:srgbClr val="2E3957"/>
                </a:solidFill>
                <a:latin typeface="Alexandria"/>
              </a:rPr>
              <a:t>َ</a:t>
            </a:r>
            <a:r>
              <a:rPr lang="ar-SA" sz="2800" b="1" dirty="0" err="1">
                <a:solidFill>
                  <a:srgbClr val="2E3957"/>
                </a:solidFill>
                <a:latin typeface="Alexandria"/>
              </a:rPr>
              <a:t>حة</a:t>
            </a:r>
            <a:r>
              <a:rPr lang="ar-SA" sz="2800" b="1" dirty="0">
                <a:solidFill>
                  <a:srgbClr val="2E3957"/>
                </a:solidFill>
                <a:latin typeface="Alexandria"/>
              </a:rPr>
              <a:t> للم</a:t>
            </a:r>
            <a:r>
              <a:rPr lang="ar-EG" sz="2800" b="1" dirty="0">
                <a:solidFill>
                  <a:srgbClr val="2E3957"/>
                </a:solidFill>
                <a:latin typeface="Alexandria"/>
              </a:rPr>
              <a:t>ُ</a:t>
            </a:r>
            <a:r>
              <a:rPr lang="ar-SA" sz="2800" b="1" dirty="0">
                <a:solidFill>
                  <a:srgbClr val="2E3957"/>
                </a:solidFill>
                <a:latin typeface="Alexandria"/>
              </a:rPr>
              <a:t>قرر</a:t>
            </a:r>
            <a:r>
              <a:rPr lang="ar-EG" sz="2800" b="1" dirty="0">
                <a:latin typeface="Alexandria" charset="0"/>
                <a:cs typeface="Alexandria" charset="0"/>
              </a:rPr>
              <a:t>:</a:t>
            </a:r>
            <a:endParaRPr lang="en-US" sz="2800" b="1" dirty="0">
              <a:latin typeface="Alexandria" charset="0"/>
              <a:cs typeface="Alexandria" charset="0"/>
            </a:endParaRPr>
          </a:p>
        </p:txBody>
      </p:sp>
      <p:sp>
        <p:nvSpPr>
          <p:cNvPr id="3" name="TextBox 2">
            <a:extLst>
              <a:ext uri="{FF2B5EF4-FFF2-40B4-BE49-F238E27FC236}">
                <a16:creationId xmlns:a16="http://schemas.microsoft.com/office/drawing/2014/main" id="{832147B8-6305-6030-3A27-CF8123DDEBC7}"/>
              </a:ext>
            </a:extLst>
          </p:cNvPr>
          <p:cNvSpPr txBox="1"/>
          <p:nvPr/>
        </p:nvSpPr>
        <p:spPr>
          <a:xfrm>
            <a:off x="840153" y="1771313"/>
            <a:ext cx="10446972" cy="4355038"/>
          </a:xfrm>
          <a:prstGeom prst="rect">
            <a:avLst/>
          </a:prstGeom>
          <a:noFill/>
        </p:spPr>
        <p:txBody>
          <a:bodyPr wrap="square" rtlCol="0">
            <a:spAutoFit/>
          </a:bodyPr>
          <a:lstStyle/>
          <a:p>
            <a:pPr marL="285750" lvl="0" indent="-285750">
              <a:buFont typeface="Arial" panose="020B0604020202020204" pitchFamily="34" charset="0"/>
              <a:buChar char="•"/>
            </a:pPr>
            <a:endParaRPr lang="en-US" sz="1000" dirty="0">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lvl="0" indent="-285750">
              <a:lnSpc>
                <a:spcPct val="15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Brunnerová</a:t>
            </a:r>
            <a:r>
              <a:rPr lang="en-US" dirty="0">
                <a:latin typeface="Times New Roman" panose="02020603050405020304" pitchFamily="18" charset="0"/>
                <a:cs typeface="Times New Roman" panose="02020603050405020304" pitchFamily="18" charset="0"/>
              </a:rPr>
              <a:t>, O., &amp; </a:t>
            </a:r>
            <a:r>
              <a:rPr lang="en-US" dirty="0" err="1">
                <a:latin typeface="Times New Roman" panose="02020603050405020304" pitchFamily="18" charset="0"/>
                <a:cs typeface="Times New Roman" panose="02020603050405020304" pitchFamily="18" charset="0"/>
              </a:rPr>
              <a:t>Charvát</a:t>
            </a:r>
            <a:r>
              <a:rPr lang="en-US" dirty="0">
                <a:latin typeface="Times New Roman" panose="02020603050405020304" pitchFamily="18" charset="0"/>
                <a:cs typeface="Times New Roman" panose="02020603050405020304" pitchFamily="18" charset="0"/>
              </a:rPr>
              <a:t>, J. (2020). Online Political Communication Research Methods. </a:t>
            </a:r>
            <a:r>
              <a:rPr lang="en-US" i="1" dirty="0">
                <a:latin typeface="Times New Roman" panose="02020603050405020304" pitchFamily="18" charset="0"/>
                <a:cs typeface="Times New Roman" panose="02020603050405020304" pitchFamily="18" charset="0"/>
              </a:rPr>
              <a:t>Politics in Central Europe, 16</a:t>
            </a:r>
            <a:r>
              <a:rPr lang="en-US" dirty="0">
                <a:latin typeface="Times New Roman" panose="02020603050405020304" pitchFamily="18" charset="0"/>
                <a:cs typeface="Times New Roman" panose="02020603050405020304" pitchFamily="18" charset="0"/>
              </a:rPr>
              <a:t>(2). [DOI: 10.2478/pce-2020-0019]</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Cui, J., Wang, Z., Ho, S.-B., &amp; Cambria, E. (2023). Survey On Sentiment Analysis: Evolution Of Research Methods And Topics. </a:t>
            </a:r>
            <a:r>
              <a:rPr lang="en-US" i="1" dirty="0">
                <a:latin typeface="Times New Roman" panose="02020603050405020304" pitchFamily="18" charset="0"/>
                <a:cs typeface="Times New Roman" panose="02020603050405020304" pitchFamily="18" charset="0"/>
              </a:rPr>
              <a:t>Artificial Intelligence Review, 56</a:t>
            </a:r>
            <a:r>
              <a:rPr lang="en-US" dirty="0">
                <a:latin typeface="Times New Roman" panose="02020603050405020304" pitchFamily="18" charset="0"/>
                <a:cs typeface="Times New Roman" panose="02020603050405020304" pitchFamily="18" charset="0"/>
              </a:rPr>
              <a:t>, 8469–8510. [DOI: 10.1007/s10462-022-10386-z].</a:t>
            </a:r>
          </a:p>
          <a:p>
            <a:pPr marL="285750" indent="-285750">
              <a:lnSpc>
                <a:spcPct val="15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Dehalwar</a:t>
            </a:r>
            <a:r>
              <a:rPr lang="en-US" dirty="0">
                <a:latin typeface="Times New Roman" panose="02020603050405020304" pitchFamily="18" charset="0"/>
                <a:cs typeface="Times New Roman" panose="02020603050405020304" pitchFamily="18" charset="0"/>
              </a:rPr>
              <a:t>, K., &amp; Sharma, S. N. (2024). Exploring The Distinctions Between Quantitative And Qualitative Research Methods. </a:t>
            </a:r>
            <a:r>
              <a:rPr lang="en-US" i="1" dirty="0">
                <a:latin typeface="Times New Roman" panose="02020603050405020304" pitchFamily="18" charset="0"/>
                <a:cs typeface="Times New Roman" panose="02020603050405020304" pitchFamily="18" charset="0"/>
              </a:rPr>
              <a:t>Think India Journal</a:t>
            </a:r>
            <a:r>
              <a:rPr lang="en-US" dirty="0">
                <a:latin typeface="Times New Roman" panose="02020603050405020304" pitchFamily="18" charset="0"/>
                <a:cs typeface="Times New Roman" panose="02020603050405020304" pitchFamily="18" charset="0"/>
              </a:rPr>
              <a:t>, 27(1), 7-15. </a:t>
            </a:r>
            <a:r>
              <a:rPr lang="en-US" u="sng" dirty="0">
                <a:latin typeface="Times New Roman" panose="02020603050405020304" pitchFamily="18" charset="0"/>
                <a:cs typeface="Times New Roman" panose="02020603050405020304" pitchFamily="18" charset="0"/>
                <a:hlinkClick r:id="rId4"/>
              </a:rPr>
              <a:t>https://doi.org/10.5281/zenodo.10553000</a:t>
            </a:r>
            <a:endParaRPr lang="en-US" u="sng" dirty="0">
              <a:latin typeface="Times New Roman" panose="02020603050405020304" pitchFamily="18" charset="0"/>
              <a:cs typeface="Times New Roman" panose="02020603050405020304" pitchFamily="18" charset="0"/>
            </a:endParaRPr>
          </a:p>
          <a:p>
            <a:pPr marL="285750" lvl="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Habib, M., Maryam, H., &amp; </a:t>
            </a:r>
            <a:r>
              <a:rPr lang="en-US" dirty="0" err="1">
                <a:latin typeface="Times New Roman" panose="02020603050405020304" pitchFamily="18" charset="0"/>
                <a:cs typeface="Times New Roman" panose="02020603050405020304" pitchFamily="18" charset="0"/>
              </a:rPr>
              <a:t>Pathik</a:t>
            </a:r>
            <a:r>
              <a:rPr lang="en-US" dirty="0">
                <a:latin typeface="Times New Roman" panose="02020603050405020304" pitchFamily="18" charset="0"/>
                <a:cs typeface="Times New Roman" panose="02020603050405020304" pitchFamily="18" charset="0"/>
              </a:rPr>
              <a:t>, B. B. (2014). </a:t>
            </a:r>
            <a:r>
              <a:rPr lang="en-US" i="1" dirty="0">
                <a:latin typeface="Times New Roman" panose="02020603050405020304" pitchFamily="18" charset="0"/>
                <a:cs typeface="Times New Roman" panose="02020603050405020304" pitchFamily="18" charset="0"/>
              </a:rPr>
              <a:t>Research Methodology-Contemporary Practices: Guidelines for Academic Researchers.</a:t>
            </a:r>
            <a:r>
              <a:rPr lang="en-US" dirty="0">
                <a:latin typeface="Times New Roman" panose="02020603050405020304" pitchFamily="18" charset="0"/>
                <a:cs typeface="Times New Roman" panose="02020603050405020304" pitchFamily="18" charset="0"/>
              </a:rPr>
              <a:t> Cambridge Scholars Publishing.</a:t>
            </a:r>
          </a:p>
          <a:p>
            <a:pPr lvl="0"/>
            <a:endParaRPr lang="en-US" sz="1200" dirty="0"/>
          </a:p>
          <a:p>
            <a:pPr lvl="0"/>
            <a:endParaRPr lang="en-US" sz="1200" dirty="0"/>
          </a:p>
        </p:txBody>
      </p:sp>
    </p:spTree>
    <p:extLst>
      <p:ext uri="{BB962C8B-B14F-4D97-AF65-F5344CB8AC3E}">
        <p14:creationId xmlns:p14="http://schemas.microsoft.com/office/powerpoint/2010/main" val="215094662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954E4375-AC57-C957-1A55-D4363236944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0ED85EA-E441-6FC6-5260-37E25659027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0197D523-AE8D-550C-8A6B-045CE73675D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7. </a:t>
            </a:r>
            <a:r>
              <a:rPr lang="ar-SA" sz="2800" b="1" dirty="0">
                <a:solidFill>
                  <a:srgbClr val="2E3957"/>
                </a:solidFill>
                <a:latin typeface="Alexandria"/>
              </a:rPr>
              <a:t>المراجع الم</a:t>
            </a:r>
            <a:r>
              <a:rPr lang="ar-EG" sz="2800" b="1" dirty="0">
                <a:solidFill>
                  <a:srgbClr val="2E3957"/>
                </a:solidFill>
                <a:latin typeface="Alexandria"/>
              </a:rPr>
              <a:t>ُ</a:t>
            </a:r>
            <a:r>
              <a:rPr lang="ar-SA" sz="2800" b="1" dirty="0">
                <a:solidFill>
                  <a:srgbClr val="2E3957"/>
                </a:solidFill>
                <a:latin typeface="Alexandria"/>
              </a:rPr>
              <a:t>قتر</a:t>
            </a:r>
            <a:r>
              <a:rPr lang="ar-EG" sz="2800" b="1" dirty="0">
                <a:solidFill>
                  <a:srgbClr val="2E3957"/>
                </a:solidFill>
                <a:latin typeface="Alexandria"/>
              </a:rPr>
              <a:t>َ</a:t>
            </a:r>
            <a:r>
              <a:rPr lang="ar-SA" sz="2800" b="1" dirty="0" err="1">
                <a:solidFill>
                  <a:srgbClr val="2E3957"/>
                </a:solidFill>
                <a:latin typeface="Alexandria"/>
              </a:rPr>
              <a:t>حة</a:t>
            </a:r>
            <a:r>
              <a:rPr lang="ar-SA" sz="2800" b="1" dirty="0">
                <a:solidFill>
                  <a:srgbClr val="2E3957"/>
                </a:solidFill>
                <a:latin typeface="Alexandria"/>
              </a:rPr>
              <a:t> للم</a:t>
            </a:r>
            <a:r>
              <a:rPr lang="ar-EG" sz="2800" b="1" dirty="0">
                <a:solidFill>
                  <a:srgbClr val="2E3957"/>
                </a:solidFill>
                <a:latin typeface="Alexandria"/>
              </a:rPr>
              <a:t>ُ</a:t>
            </a:r>
            <a:r>
              <a:rPr lang="ar-SA" sz="2800" b="1" dirty="0">
                <a:solidFill>
                  <a:srgbClr val="2E3957"/>
                </a:solidFill>
                <a:latin typeface="Alexandria"/>
              </a:rPr>
              <a:t>قرر</a:t>
            </a:r>
            <a:r>
              <a:rPr lang="ar-EG" sz="2800" b="1" dirty="0">
                <a:latin typeface="Alexandria" charset="0"/>
                <a:cs typeface="Alexandria" charset="0"/>
              </a:rPr>
              <a:t>:</a:t>
            </a:r>
            <a:endParaRPr lang="en-US" sz="2800" b="1" dirty="0">
              <a:latin typeface="Alexandria" charset="0"/>
              <a:cs typeface="Alexandria" charset="0"/>
            </a:endParaRPr>
          </a:p>
        </p:txBody>
      </p:sp>
      <p:sp>
        <p:nvSpPr>
          <p:cNvPr id="3" name="TextBox 2">
            <a:extLst>
              <a:ext uri="{FF2B5EF4-FFF2-40B4-BE49-F238E27FC236}">
                <a16:creationId xmlns:a16="http://schemas.microsoft.com/office/drawing/2014/main" id="{832147B8-6305-6030-3A27-CF8123DDEBC7}"/>
              </a:ext>
            </a:extLst>
          </p:cNvPr>
          <p:cNvSpPr txBox="1"/>
          <p:nvPr/>
        </p:nvSpPr>
        <p:spPr>
          <a:xfrm>
            <a:off x="840153" y="1771313"/>
            <a:ext cx="10446972" cy="3524042"/>
          </a:xfrm>
          <a:prstGeom prst="rect">
            <a:avLst/>
          </a:prstGeom>
          <a:noFill/>
        </p:spPr>
        <p:txBody>
          <a:bodyPr wrap="square" rtlCol="0">
            <a:spAutoFit/>
          </a:bodyPr>
          <a:lstStyle/>
          <a:p>
            <a:pPr marL="285750" lvl="0" indent="-285750">
              <a:buFont typeface="Arial" panose="020B0604020202020204" pitchFamily="34" charset="0"/>
              <a:buChar char="•"/>
            </a:pPr>
            <a:endParaRPr lang="en-US" sz="1000" dirty="0">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Hendren</a:t>
            </a:r>
            <a:r>
              <a:rPr lang="en-US" dirty="0">
                <a:latin typeface="Times New Roman" panose="02020603050405020304" pitchFamily="18" charset="0"/>
                <a:cs typeface="Times New Roman" panose="02020603050405020304" pitchFamily="18" charset="0"/>
              </a:rPr>
              <a:t>, K., Newcomer, K., Pandey, S. K., Smith, M., &amp; Sumner, N. (2023). How qualitative research methods can be leveraged to strengthen mixed methods research in public policy and public administration? </a:t>
            </a:r>
            <a:r>
              <a:rPr lang="en-US" i="1" dirty="0">
                <a:latin typeface="Times New Roman" panose="02020603050405020304" pitchFamily="18" charset="0"/>
                <a:cs typeface="Times New Roman" panose="02020603050405020304" pitchFamily="18" charset="0"/>
              </a:rPr>
              <a:t>Public Administration Review</a:t>
            </a:r>
            <a:r>
              <a:rPr lang="en-US" dirty="0">
                <a:latin typeface="Times New Roman" panose="02020603050405020304" pitchFamily="18" charset="0"/>
                <a:cs typeface="Times New Roman" panose="02020603050405020304" pitchFamily="18" charset="0"/>
              </a:rPr>
              <a:t>, 83(3), 468–485. [DOI: 10.1111/puar.13528].</a:t>
            </a:r>
          </a:p>
          <a:p>
            <a:pPr marL="285750" lvl="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SCALCĂU, A. (2021). Research Methods In Discourse Analysis: Quantitative, Qualitative And Mixed-Methods Approaches. </a:t>
            </a:r>
            <a:r>
              <a:rPr lang="en-US" i="1" dirty="0">
                <a:latin typeface="Times New Roman" panose="02020603050405020304" pitchFamily="18" charset="0"/>
                <a:cs typeface="Times New Roman" panose="02020603050405020304" pitchFamily="18" charset="0"/>
              </a:rPr>
              <a:t>Professional Communication And Translation Studies</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14</a:t>
            </a:r>
            <a:r>
              <a:rPr lang="en-US" dirty="0">
                <a:latin typeface="Times New Roman" panose="02020603050405020304" pitchFamily="18" charset="0"/>
                <a:cs typeface="Times New Roman" panose="02020603050405020304" pitchFamily="18" charset="0"/>
              </a:rPr>
              <a:t>.</a:t>
            </a:r>
          </a:p>
          <a:p>
            <a:pPr marL="285750" lvl="0" indent="-285750">
              <a:lnSpc>
                <a:spcPct val="15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Walliman</a:t>
            </a:r>
            <a:r>
              <a:rPr lang="en-US" dirty="0">
                <a:latin typeface="Times New Roman" panose="02020603050405020304" pitchFamily="18" charset="0"/>
                <a:cs typeface="Times New Roman" panose="02020603050405020304" pitchFamily="18" charset="0"/>
              </a:rPr>
              <a:t>, N. (2022). </a:t>
            </a:r>
            <a:r>
              <a:rPr lang="en-US" i="1" dirty="0">
                <a:latin typeface="Times New Roman" panose="02020603050405020304" pitchFamily="18" charset="0"/>
                <a:cs typeface="Times New Roman" panose="02020603050405020304" pitchFamily="18" charset="0"/>
              </a:rPr>
              <a:t>Research Methods: The Basics</a:t>
            </a:r>
            <a:r>
              <a:rPr lang="en-US" dirty="0">
                <a:latin typeface="Times New Roman" panose="02020603050405020304" pitchFamily="18" charset="0"/>
                <a:cs typeface="Times New Roman" panose="02020603050405020304" pitchFamily="18" charset="0"/>
              </a:rPr>
              <a:t>. Routledge.</a:t>
            </a:r>
          </a:p>
          <a:p>
            <a:pPr lvl="0"/>
            <a:endParaRPr lang="en-US" sz="1200" dirty="0"/>
          </a:p>
          <a:p>
            <a:pPr lvl="0"/>
            <a:endParaRPr lang="en-US" sz="1200" dirty="0"/>
          </a:p>
        </p:txBody>
      </p:sp>
    </p:spTree>
    <p:extLst>
      <p:ext uri="{BB962C8B-B14F-4D97-AF65-F5344CB8AC3E}">
        <p14:creationId xmlns:p14="http://schemas.microsoft.com/office/powerpoint/2010/main" val="18638662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F73F779-8C30-1387-CDF1-32C07B38CA8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24F974E-7D2B-83C9-EFD5-7F7358FB229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DAF01E94-8295-77A5-3D09-B17B0B21317B}"/>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7. </a:t>
            </a:r>
            <a:r>
              <a:rPr lang="ar-SA" sz="2800" b="1" dirty="0">
                <a:solidFill>
                  <a:srgbClr val="2E3957"/>
                </a:solidFill>
                <a:latin typeface="Alexandria"/>
              </a:rPr>
              <a:t>المراجع الم</a:t>
            </a:r>
            <a:r>
              <a:rPr lang="ar-EG" sz="2800" b="1" dirty="0">
                <a:solidFill>
                  <a:srgbClr val="2E3957"/>
                </a:solidFill>
                <a:latin typeface="Alexandria"/>
              </a:rPr>
              <a:t>ُ</a:t>
            </a:r>
            <a:r>
              <a:rPr lang="ar-SA" sz="2800" b="1" dirty="0">
                <a:solidFill>
                  <a:srgbClr val="2E3957"/>
                </a:solidFill>
                <a:latin typeface="Alexandria"/>
              </a:rPr>
              <a:t>قتر</a:t>
            </a:r>
            <a:r>
              <a:rPr lang="ar-EG" sz="2800" b="1" dirty="0">
                <a:solidFill>
                  <a:srgbClr val="2E3957"/>
                </a:solidFill>
                <a:latin typeface="Alexandria"/>
              </a:rPr>
              <a:t>َ</a:t>
            </a:r>
            <a:r>
              <a:rPr lang="ar-SA" sz="2800" b="1" dirty="0" err="1">
                <a:solidFill>
                  <a:srgbClr val="2E3957"/>
                </a:solidFill>
                <a:latin typeface="Alexandria"/>
              </a:rPr>
              <a:t>حة</a:t>
            </a:r>
            <a:r>
              <a:rPr lang="ar-SA" sz="2800" b="1" dirty="0">
                <a:solidFill>
                  <a:srgbClr val="2E3957"/>
                </a:solidFill>
                <a:latin typeface="Alexandria"/>
              </a:rPr>
              <a:t> للم</a:t>
            </a:r>
            <a:r>
              <a:rPr lang="ar-EG" sz="2800" b="1" dirty="0">
                <a:solidFill>
                  <a:srgbClr val="2E3957"/>
                </a:solidFill>
                <a:latin typeface="Alexandria"/>
              </a:rPr>
              <a:t>ُ</a:t>
            </a:r>
            <a:r>
              <a:rPr lang="ar-SA" sz="2800" b="1" dirty="0">
                <a:solidFill>
                  <a:srgbClr val="2E3957"/>
                </a:solidFill>
                <a:latin typeface="Alexandria"/>
              </a:rPr>
              <a:t>قرر</a:t>
            </a:r>
            <a:r>
              <a:rPr lang="ar-EG" sz="2800" b="1" dirty="0">
                <a:latin typeface="Alexandria" charset="0"/>
                <a:cs typeface="Alexandria" charset="0"/>
              </a:rPr>
              <a:t>:</a:t>
            </a:r>
            <a:endParaRPr lang="en-US" sz="2800" b="1" dirty="0">
              <a:latin typeface="Alexandria" charset="0"/>
              <a:cs typeface="Alexandria" charset="0"/>
            </a:endParaRPr>
          </a:p>
        </p:txBody>
      </p:sp>
      <p:sp>
        <p:nvSpPr>
          <p:cNvPr id="2" name="TextBox 1">
            <a:extLst>
              <a:ext uri="{FF2B5EF4-FFF2-40B4-BE49-F238E27FC236}">
                <a16:creationId xmlns:a16="http://schemas.microsoft.com/office/drawing/2014/main" id="{320DD76F-FCDB-54C5-7863-1AE144905255}"/>
              </a:ext>
            </a:extLst>
          </p:cNvPr>
          <p:cNvSpPr txBox="1"/>
          <p:nvPr/>
        </p:nvSpPr>
        <p:spPr>
          <a:xfrm>
            <a:off x="912354" y="171697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2) </a:t>
            </a:r>
            <a:r>
              <a:rPr lang="ar-SA" sz="2400" b="1" dirty="0">
                <a:solidFill>
                  <a:srgbClr val="0070C0"/>
                </a:solidFill>
                <a:effectLst>
                  <a:outerShdw blurRad="38100" dist="38100" dir="2700000" algn="tl">
                    <a:srgbClr val="000000">
                      <a:alpha val="43137"/>
                    </a:srgbClr>
                  </a:outerShdw>
                </a:effectLst>
              </a:rPr>
              <a:t>مراجع عربية:</a:t>
            </a:r>
            <a:endParaRPr lang="en-US" sz="2400" b="1"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808A7C5E-E033-1362-C886-6430C001231F}"/>
              </a:ext>
            </a:extLst>
          </p:cNvPr>
          <p:cNvSpPr txBox="1"/>
          <p:nvPr/>
        </p:nvSpPr>
        <p:spPr>
          <a:xfrm>
            <a:off x="842590" y="2178638"/>
            <a:ext cx="10296334" cy="3600986"/>
          </a:xfrm>
          <a:prstGeom prst="rect">
            <a:avLst/>
          </a:prstGeom>
          <a:noFill/>
        </p:spPr>
        <p:txBody>
          <a:bodyPr wrap="square" rtlCol="0">
            <a:spAutoFit/>
          </a:bodyPr>
          <a:lstStyle/>
          <a:p>
            <a:pPr marL="285750" indent="-285750" algn="just" rtl="1">
              <a:buFont typeface="Arial" panose="020B0604020202020204" pitchFamily="34" charset="0"/>
              <a:buChar char="•"/>
            </a:pPr>
            <a:r>
              <a:rPr lang="ar-SA" dirty="0"/>
              <a:t>المحمودي، م. س. ع</a:t>
            </a:r>
            <a:r>
              <a:rPr lang="en-US" dirty="0"/>
              <a:t>.(2019) .</a:t>
            </a:r>
            <a:r>
              <a:rPr lang="ar-SA" dirty="0"/>
              <a:t> </a:t>
            </a:r>
            <a:r>
              <a:rPr lang="ar-SA" i="1" dirty="0"/>
              <a:t>مناهج البحث العلمي</a:t>
            </a:r>
            <a:r>
              <a:rPr lang="ar-EG" i="1" dirty="0"/>
              <a:t>. ط 3، </a:t>
            </a:r>
            <a:r>
              <a:rPr lang="ar-SA" dirty="0"/>
              <a:t>دار الكتب</a:t>
            </a:r>
            <a:r>
              <a:rPr lang="en-US" dirty="0"/>
              <a:t>.</a:t>
            </a:r>
            <a:endParaRPr lang="ar-EG" dirty="0"/>
          </a:p>
          <a:p>
            <a:pPr marL="285750" indent="-285750" algn="just" rtl="1">
              <a:buFont typeface="Arial" panose="020B0604020202020204" pitchFamily="34" charset="0"/>
              <a:buChar char="•"/>
            </a:pPr>
            <a:endParaRPr lang="ar-EG" dirty="0"/>
          </a:p>
          <a:p>
            <a:pPr marL="285750" lvl="0" indent="-285750" algn="just" rtl="1">
              <a:buFont typeface="Arial" panose="020B0604020202020204" pitchFamily="34" charset="0"/>
              <a:buChar char="•"/>
            </a:pPr>
            <a:r>
              <a:rPr lang="ar-SA" dirty="0"/>
              <a:t>بوحوش، ع.، عباش، ع</a:t>
            </a:r>
            <a:r>
              <a:rPr lang="en-US" dirty="0"/>
              <a:t>.</a:t>
            </a:r>
            <a:r>
              <a:rPr lang="ar-SA" dirty="0"/>
              <a:t>،</a:t>
            </a:r>
            <a:r>
              <a:rPr lang="en-US" dirty="0"/>
              <a:t> &amp; </a:t>
            </a:r>
            <a:r>
              <a:rPr lang="ar-SA" dirty="0"/>
              <a:t>رائجة، ز. (إشراف وتحرير)</a:t>
            </a:r>
            <a:r>
              <a:rPr lang="ar-EG" dirty="0"/>
              <a:t>.</a:t>
            </a:r>
            <a:r>
              <a:rPr lang="en-US" dirty="0"/>
              <a:t>(2019) </a:t>
            </a:r>
            <a:r>
              <a:rPr lang="ar-EG" dirty="0"/>
              <a:t>. </a:t>
            </a:r>
            <a:r>
              <a:rPr lang="ar-SA" i="1" dirty="0"/>
              <a:t>منهجية البحث العلمي وتقنياته في العلوم الاجتماعية</a:t>
            </a:r>
            <a:r>
              <a:rPr lang="en-US" i="1" dirty="0"/>
              <a:t>.</a:t>
            </a:r>
            <a:r>
              <a:rPr lang="ar-EG" i="1" dirty="0"/>
              <a:t> </a:t>
            </a:r>
            <a:r>
              <a:rPr lang="ar-SA" dirty="0"/>
              <a:t>المركز الديمقراطي العربي للدراسات الاستراتيجية والسياسية والاقتصادية</a:t>
            </a:r>
            <a:r>
              <a:rPr lang="en-US" dirty="0"/>
              <a:t>.</a:t>
            </a:r>
            <a:endParaRPr lang="ar-EG" dirty="0"/>
          </a:p>
          <a:p>
            <a:pPr marL="285750" lvl="0" indent="-285750" algn="just" rtl="1">
              <a:buFont typeface="Arial" panose="020B0604020202020204" pitchFamily="34" charset="0"/>
              <a:buChar char="•"/>
            </a:pPr>
            <a:endParaRPr lang="ar-EG" dirty="0"/>
          </a:p>
          <a:p>
            <a:pPr marL="285750" lvl="0" indent="-285750" algn="just" rtl="1">
              <a:buFont typeface="Arial" panose="020B0604020202020204" pitchFamily="34" charset="0"/>
              <a:buChar char="•"/>
            </a:pPr>
            <a:r>
              <a:rPr lang="ar-EG" dirty="0"/>
              <a:t>طويل، م. وآخرون. (2022). </a:t>
            </a:r>
            <a:r>
              <a:rPr lang="ar-EG" i="1" dirty="0"/>
              <a:t>واقع البحث العلمي بالعربية</a:t>
            </a:r>
            <a:r>
              <a:rPr lang="ar-EG" dirty="0"/>
              <a:t>. المجلس الأعلى للغة العربية. الجزائر.</a:t>
            </a:r>
          </a:p>
          <a:p>
            <a:pPr marL="285750" lvl="0" indent="-285750" algn="just" rtl="1">
              <a:buFont typeface="Arial" panose="020B0604020202020204" pitchFamily="34" charset="0"/>
              <a:buChar char="•"/>
            </a:pPr>
            <a:endParaRPr lang="en-US" dirty="0"/>
          </a:p>
          <a:p>
            <a:pPr marL="285750" indent="-285750" algn="just" rtl="1">
              <a:buFont typeface="Arial" panose="020B0604020202020204" pitchFamily="34" charset="0"/>
              <a:buChar char="•"/>
            </a:pPr>
            <a:r>
              <a:rPr lang="ar-EG" dirty="0"/>
              <a:t>رفعت، م. (2018). </a:t>
            </a:r>
            <a:r>
              <a:rPr lang="ar-EG" i="1" dirty="0"/>
              <a:t>الرأي العام في الواقع الافتراضي وقوة التعبئة الافتراضية. </a:t>
            </a:r>
            <a:r>
              <a:rPr lang="ar-EG" dirty="0"/>
              <a:t>العربي للنشر والتوزيع. </a:t>
            </a:r>
            <a:endParaRPr lang="en-US" dirty="0"/>
          </a:p>
          <a:p>
            <a:pPr lvl="0" algn="just" rtl="1"/>
            <a:endParaRPr lang="en-US" dirty="0"/>
          </a:p>
          <a:p>
            <a:pPr marL="285750" indent="-285750" algn="just" rtl="1">
              <a:buFont typeface="Arial" panose="020B0604020202020204" pitchFamily="34" charset="0"/>
              <a:buChar char="•"/>
            </a:pPr>
            <a:r>
              <a:rPr lang="ar-SA" dirty="0"/>
              <a:t>عبد الحميد، </a:t>
            </a:r>
            <a:r>
              <a:rPr lang="ar-EG" dirty="0"/>
              <a:t>م. </a:t>
            </a:r>
            <a:r>
              <a:rPr lang="en-US" dirty="0"/>
              <a:t>.(2000)</a:t>
            </a:r>
            <a:r>
              <a:rPr lang="ar-EG" dirty="0"/>
              <a:t> </a:t>
            </a:r>
            <a:r>
              <a:rPr lang="en-US" dirty="0"/>
              <a:t> </a:t>
            </a:r>
            <a:r>
              <a:rPr lang="ar-SA" i="1" dirty="0"/>
              <a:t>البحث العلمي في الدراسات الإعلامية</a:t>
            </a:r>
            <a:r>
              <a:rPr lang="ar-EG" dirty="0"/>
              <a:t>. ط 1، </a:t>
            </a:r>
            <a:r>
              <a:rPr lang="ar-SA" dirty="0"/>
              <a:t>عالم الكتب</a:t>
            </a:r>
            <a:r>
              <a:rPr lang="en-US" dirty="0"/>
              <a:t>.</a:t>
            </a:r>
          </a:p>
          <a:p>
            <a:pPr marL="285750" indent="-285750" algn="just" rtl="1">
              <a:buFont typeface="Arial" panose="020B0604020202020204" pitchFamily="34" charset="0"/>
              <a:buChar char="•"/>
            </a:pPr>
            <a:endParaRPr lang="en-US" dirty="0"/>
          </a:p>
          <a:p>
            <a:pPr marL="285750" lvl="0" indent="-285750" algn="just" rtl="1">
              <a:buFont typeface="Arial" panose="020B0604020202020204" pitchFamily="34" charset="0"/>
              <a:buChar char="•"/>
            </a:pPr>
            <a:r>
              <a:rPr lang="ar-SA" dirty="0">
                <a:cs typeface="+mj-cs"/>
              </a:rPr>
              <a:t>ندا</a:t>
            </a:r>
            <a:r>
              <a:rPr lang="ar-SA">
                <a:cs typeface="+mj-cs"/>
              </a:rPr>
              <a:t>، أ</a:t>
            </a:r>
            <a:r>
              <a:rPr lang="en-US">
                <a:cs typeface="+mj-cs"/>
              </a:rPr>
              <a:t>(</a:t>
            </a:r>
            <a:r>
              <a:rPr lang="en-US" dirty="0">
                <a:cs typeface="+mj-cs"/>
              </a:rPr>
              <a:t>2020) .</a:t>
            </a:r>
            <a:r>
              <a:rPr lang="ar-SA" dirty="0">
                <a:cs typeface="+mj-cs"/>
              </a:rPr>
              <a:t>. </a:t>
            </a:r>
            <a:r>
              <a:rPr lang="ar-SA" i="1" dirty="0">
                <a:cs typeface="+mj-cs"/>
              </a:rPr>
              <a:t>الرأي العام وقياساته: رؤية نظرية وتطبيقات عملية</a:t>
            </a:r>
            <a:r>
              <a:rPr lang="ar-EG" dirty="0">
                <a:cs typeface="+mj-cs"/>
              </a:rPr>
              <a:t>. ط 2، </a:t>
            </a:r>
            <a:r>
              <a:rPr lang="ar-SA" dirty="0">
                <a:cs typeface="+mj-cs"/>
              </a:rPr>
              <a:t>الدار المصرية اللبنانية</a:t>
            </a:r>
            <a:r>
              <a:rPr lang="en-US" dirty="0">
                <a:cs typeface="+mj-cs"/>
              </a:rPr>
              <a:t>.</a:t>
            </a:r>
          </a:p>
          <a:p>
            <a:pPr lvl="0" algn="just" rtl="1"/>
            <a:endParaRPr lang="en-US" sz="1200" dirty="0">
              <a:cs typeface="+mj-cs"/>
            </a:endParaRPr>
          </a:p>
        </p:txBody>
      </p:sp>
    </p:spTree>
    <p:extLst>
      <p:ext uri="{BB962C8B-B14F-4D97-AF65-F5344CB8AC3E}">
        <p14:creationId xmlns:p14="http://schemas.microsoft.com/office/powerpoint/2010/main" val="194280294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F73F779-8C30-1387-CDF1-32C07B38CA8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24F974E-7D2B-83C9-EFD5-7F7358FB229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DAF01E94-8295-77A5-3D09-B17B0B21317B}"/>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7. </a:t>
            </a:r>
            <a:r>
              <a:rPr lang="ar-SA" sz="2800" b="1" dirty="0">
                <a:solidFill>
                  <a:srgbClr val="2E3957"/>
                </a:solidFill>
                <a:latin typeface="Alexandria"/>
              </a:rPr>
              <a:t>المراجع الم</a:t>
            </a:r>
            <a:r>
              <a:rPr lang="ar-EG" sz="2800" b="1" dirty="0">
                <a:solidFill>
                  <a:srgbClr val="2E3957"/>
                </a:solidFill>
                <a:latin typeface="Alexandria"/>
              </a:rPr>
              <a:t>ُ</a:t>
            </a:r>
            <a:r>
              <a:rPr lang="ar-SA" sz="2800" b="1" dirty="0">
                <a:solidFill>
                  <a:srgbClr val="2E3957"/>
                </a:solidFill>
                <a:latin typeface="Alexandria"/>
              </a:rPr>
              <a:t>قتر</a:t>
            </a:r>
            <a:r>
              <a:rPr lang="ar-EG" sz="2800" b="1" dirty="0">
                <a:solidFill>
                  <a:srgbClr val="2E3957"/>
                </a:solidFill>
                <a:latin typeface="Alexandria"/>
              </a:rPr>
              <a:t>َ</a:t>
            </a:r>
            <a:r>
              <a:rPr lang="ar-SA" sz="2800" b="1" dirty="0" err="1">
                <a:solidFill>
                  <a:srgbClr val="2E3957"/>
                </a:solidFill>
                <a:latin typeface="Alexandria"/>
              </a:rPr>
              <a:t>حة</a:t>
            </a:r>
            <a:r>
              <a:rPr lang="ar-SA" sz="2800" b="1" dirty="0">
                <a:solidFill>
                  <a:srgbClr val="2E3957"/>
                </a:solidFill>
                <a:latin typeface="Alexandria"/>
              </a:rPr>
              <a:t> للم</a:t>
            </a:r>
            <a:r>
              <a:rPr lang="ar-EG" sz="2800" b="1" dirty="0">
                <a:solidFill>
                  <a:srgbClr val="2E3957"/>
                </a:solidFill>
                <a:latin typeface="Alexandria"/>
              </a:rPr>
              <a:t>ُ</a:t>
            </a:r>
            <a:r>
              <a:rPr lang="ar-SA" sz="2800" b="1" dirty="0">
                <a:solidFill>
                  <a:srgbClr val="2E3957"/>
                </a:solidFill>
                <a:latin typeface="Alexandria"/>
              </a:rPr>
              <a:t>قرر</a:t>
            </a:r>
            <a:r>
              <a:rPr lang="ar-EG" sz="2800" b="1" dirty="0">
                <a:latin typeface="Alexandria" charset="0"/>
                <a:cs typeface="Alexandria" charset="0"/>
              </a:rPr>
              <a:t>:</a:t>
            </a:r>
            <a:endParaRPr lang="en-US" sz="2800" b="1" dirty="0">
              <a:latin typeface="Alexandria" charset="0"/>
              <a:cs typeface="Alexandria" charset="0"/>
            </a:endParaRPr>
          </a:p>
        </p:txBody>
      </p:sp>
      <p:sp>
        <p:nvSpPr>
          <p:cNvPr id="2" name="TextBox 1">
            <a:extLst>
              <a:ext uri="{FF2B5EF4-FFF2-40B4-BE49-F238E27FC236}">
                <a16:creationId xmlns:a16="http://schemas.microsoft.com/office/drawing/2014/main" id="{320DD76F-FCDB-54C5-7863-1AE144905255}"/>
              </a:ext>
            </a:extLst>
          </p:cNvPr>
          <p:cNvSpPr txBox="1"/>
          <p:nvPr/>
        </p:nvSpPr>
        <p:spPr>
          <a:xfrm>
            <a:off x="912354" y="171697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3) مواقع إلكترونية</a:t>
            </a:r>
            <a:r>
              <a:rPr lang="ar-SA" sz="2400" b="1" dirty="0">
                <a:solidFill>
                  <a:srgbClr val="0070C0"/>
                </a:solidFill>
                <a:effectLst>
                  <a:outerShdw blurRad="38100" dist="38100" dir="2700000" algn="tl">
                    <a:srgbClr val="000000">
                      <a:alpha val="43137"/>
                    </a:srgbClr>
                  </a:outerShdw>
                </a:effectLst>
              </a:rPr>
              <a:t>:</a:t>
            </a:r>
            <a:endParaRPr lang="en-US" sz="2400" b="1"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808A7C5E-E033-1362-C886-6430C001231F}"/>
              </a:ext>
            </a:extLst>
          </p:cNvPr>
          <p:cNvSpPr txBox="1"/>
          <p:nvPr/>
        </p:nvSpPr>
        <p:spPr>
          <a:xfrm>
            <a:off x="842590" y="2178638"/>
            <a:ext cx="10296334" cy="1600438"/>
          </a:xfrm>
          <a:prstGeom prst="rect">
            <a:avLst/>
          </a:prstGeom>
          <a:noFill/>
        </p:spPr>
        <p:txBody>
          <a:bodyPr wrap="square" rtlCol="0">
            <a:spAutoFit/>
          </a:bodyPr>
          <a:lstStyle/>
          <a:p>
            <a:pPr lvl="0" algn="just" rtl="1"/>
            <a:endParaRPr lang="en-US" sz="1200" dirty="0">
              <a:cs typeface="+mj-cs"/>
            </a:endParaRPr>
          </a:p>
          <a:p>
            <a:pPr marL="285750" lvl="0" indent="-285750" algn="just" rtl="1">
              <a:buFont typeface="Arial" panose="020B0604020202020204" pitchFamily="34" charset="0"/>
              <a:buChar char="•"/>
            </a:pPr>
            <a:r>
              <a:rPr lang="ar-SA" dirty="0">
                <a:cs typeface="+mj-cs"/>
              </a:rPr>
              <a:t>مواقع إلكترونية م</a:t>
            </a:r>
            <a:r>
              <a:rPr lang="ar-EG" dirty="0">
                <a:cs typeface="+mj-cs"/>
              </a:rPr>
              <a:t>ُ</a:t>
            </a:r>
            <a:r>
              <a:rPr lang="ar-SA" dirty="0" err="1">
                <a:cs typeface="+mj-cs"/>
              </a:rPr>
              <a:t>تخصصة</a:t>
            </a:r>
            <a:r>
              <a:rPr lang="ar-SA" dirty="0">
                <a:cs typeface="+mj-cs"/>
              </a:rPr>
              <a:t> في التدريب الصحفي والبحث الإعلامي</a:t>
            </a:r>
            <a:r>
              <a:rPr lang="en-US" dirty="0">
                <a:cs typeface="+mj-cs"/>
              </a:rPr>
              <a:t>:</a:t>
            </a:r>
            <a:endParaRPr lang="en-US" sz="1600" dirty="0">
              <a:cs typeface="+mj-cs"/>
            </a:endParaRPr>
          </a:p>
          <a:p>
            <a:pPr marL="800100" lvl="1" indent="-342900" algn="just" rtl="1">
              <a:buFont typeface="Arial" panose="020B0604020202020204" pitchFamily="34" charset="0"/>
              <a:buChar char="•"/>
            </a:pPr>
            <a:r>
              <a:rPr lang="en-US" sz="2400" u="sng" dirty="0">
                <a:hlinkClick r:id="rId4"/>
              </a:rPr>
              <a:t>https://ijnet.org</a:t>
            </a:r>
            <a:endParaRPr lang="ar-EG" sz="2400" u="sng" dirty="0"/>
          </a:p>
          <a:p>
            <a:pPr lvl="1" algn="just" rtl="1"/>
            <a:endParaRPr lang="en-US" sz="2000" dirty="0"/>
          </a:p>
          <a:p>
            <a:pPr marL="800100" lvl="1" indent="-342900" algn="just" rtl="1">
              <a:buFont typeface="Arial" panose="020B0604020202020204" pitchFamily="34" charset="0"/>
              <a:buChar char="•"/>
            </a:pPr>
            <a:r>
              <a:rPr lang="en-US" sz="2400" u="sng" dirty="0">
                <a:hlinkClick r:id="rId5"/>
              </a:rPr>
              <a:t>https://journals.sagepub.com</a:t>
            </a:r>
            <a:endParaRPr lang="en-US" sz="2000" dirty="0"/>
          </a:p>
        </p:txBody>
      </p:sp>
    </p:spTree>
    <p:extLst>
      <p:ext uri="{BB962C8B-B14F-4D97-AF65-F5344CB8AC3E}">
        <p14:creationId xmlns:p14="http://schemas.microsoft.com/office/powerpoint/2010/main" val="30249459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iterate type="lt">
                                    <p:tmPct val="0"/>
                                  </p:iterate>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4" presetClass="emph" presetSubtype="0" fill="hold" grpId="1" nodeType="afterEffect">
                                  <p:stCondLst>
                                    <p:cond delay="250"/>
                                  </p:stCondLst>
                                  <p:iterate type="lt">
                                    <p:tmPct val="10000"/>
                                  </p:iterate>
                                  <p:childTnLst>
                                    <p:animMotion origin="layout" path="M 0.0 0.0 L 0.0 -0.07213" pathEditMode="relative" ptsTypes="">
                                      <p:cBhvr>
                                        <p:cTn id="11" dur="4500" accel="50000" decel="50000" autoRev="1" fill="hold">
                                          <p:stCondLst>
                                            <p:cond delay="0"/>
                                          </p:stCondLst>
                                        </p:cTn>
                                        <p:tgtEl>
                                          <p:spTgt spid="10"/>
                                        </p:tgtEl>
                                        <p:attrNameLst>
                                          <p:attrName>ppt_x</p:attrName>
                                          <p:attrName>ppt_y</p:attrName>
                                        </p:attrNameLst>
                                      </p:cBhvr>
                                    </p:animMotion>
                                    <p:animRot by="1500000">
                                      <p:cBhvr>
                                        <p:cTn id="12" dur="2250" fill="hold">
                                          <p:stCondLst>
                                            <p:cond delay="0"/>
                                          </p:stCondLst>
                                        </p:cTn>
                                        <p:tgtEl>
                                          <p:spTgt spid="10"/>
                                        </p:tgtEl>
                                        <p:attrNameLst>
                                          <p:attrName>r</p:attrName>
                                        </p:attrNameLst>
                                      </p:cBhvr>
                                    </p:animRot>
                                    <p:animRot by="-1500000">
                                      <p:cBhvr>
                                        <p:cTn id="13" dur="2250" fill="hold">
                                          <p:stCondLst>
                                            <p:cond delay="2250"/>
                                          </p:stCondLst>
                                        </p:cTn>
                                        <p:tgtEl>
                                          <p:spTgt spid="10"/>
                                        </p:tgtEl>
                                        <p:attrNameLst>
                                          <p:attrName>r</p:attrName>
                                        </p:attrNameLst>
                                      </p:cBhvr>
                                    </p:animRot>
                                    <p:animRot by="-1500000">
                                      <p:cBhvr>
                                        <p:cTn id="14" dur="2250" fill="hold">
                                          <p:stCondLst>
                                            <p:cond delay="4500"/>
                                          </p:stCondLst>
                                        </p:cTn>
                                        <p:tgtEl>
                                          <p:spTgt spid="10"/>
                                        </p:tgtEl>
                                        <p:attrNameLst>
                                          <p:attrName>r</p:attrName>
                                        </p:attrNameLst>
                                      </p:cBhvr>
                                    </p:animRot>
                                    <p:animRot by="1500000">
                                      <p:cBhvr>
                                        <p:cTn id="15" dur="2250" fill="hold">
                                          <p:stCondLst>
                                            <p:cond delay="675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6E2DACC4-A64B-49A2-A9B1-6BCDD12A1281}"/>
</file>

<file path=customXml/itemProps3.xml><?xml version="1.0" encoding="utf-8"?>
<ds:datastoreItem xmlns:ds="http://schemas.openxmlformats.org/officeDocument/2006/customXml" ds:itemID="{ACC9A911-23AF-4D6B-960B-1A780C58D828}">
  <ds:schemaRefs>
    <ds:schemaRef ds:uri="http://purl.org/dc/dcmitype/"/>
    <ds:schemaRef ds:uri="http://schemas.openxmlformats.org/package/2006/metadata/core-properties"/>
    <ds:schemaRef ds:uri="http://schemas.microsoft.com/office/2006/metadata/properties"/>
    <ds:schemaRef ds:uri="http://purl.org/dc/elements/1.1/"/>
    <ds:schemaRef ds:uri="http://schemas.microsoft.com/office/infopath/2007/PartnerControls"/>
    <ds:schemaRef ds:uri="http://purl.org/dc/terms/"/>
    <ds:schemaRef ds:uri="http://www.w3.org/XML/1998/namespace"/>
    <ds:schemaRef ds:uri="http://schemas.microsoft.com/office/2006/documentManagement/types"/>
    <ds:schemaRef ds:uri="688354b5-287c-4cda-825e-1d7935aea40e"/>
    <ds:schemaRef ds:uri="aca13214-df29-4e3c-a050-857c0bf7bd8e"/>
  </ds:schemaRefs>
</ds:datastoreItem>
</file>

<file path=docProps/app.xml><?xml version="1.0" encoding="utf-8"?>
<Properties xmlns="http://schemas.openxmlformats.org/officeDocument/2006/extended-properties" xmlns:vt="http://schemas.openxmlformats.org/officeDocument/2006/docPropsVTypes">
  <TotalTime>1792</TotalTime>
  <Words>2209</Words>
  <Application>Microsoft Office PowerPoint</Application>
  <PresentationFormat>Widescreen</PresentationFormat>
  <Paragraphs>231</Paragraphs>
  <Slides>30</Slides>
  <Notes>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30</vt:i4>
      </vt:variant>
    </vt:vector>
  </HeadingPairs>
  <TitlesOfParts>
    <vt:vector size="41" baseType="lpstr">
      <vt:lpstr>Alexandria</vt:lpstr>
      <vt:lpstr>Aptos</vt:lpstr>
      <vt:lpstr>Arial</vt:lpstr>
      <vt:lpstr>Calibri</vt:lpstr>
      <vt:lpstr>Calibri Light</vt:lpstr>
      <vt:lpstr>Jokerman</vt:lpstr>
      <vt:lpstr>Roboto Light</vt:lpstr>
      <vt:lpstr>Symbol</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Aliaa Qamer</cp:lastModifiedBy>
  <cp:revision>45</cp:revision>
  <dcterms:created xsi:type="dcterms:W3CDTF">2023-04-29T09:08:00Z</dcterms:created>
  <dcterms:modified xsi:type="dcterms:W3CDTF">2025-06-11T12:23:05Z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