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0"/>
  </p:notesMasterIdLst>
  <p:sldIdLst>
    <p:sldId id="480" r:id="rId6"/>
    <p:sldId id="303" r:id="rId7"/>
    <p:sldId id="276" r:id="rId8"/>
    <p:sldId id="543" r:id="rId9"/>
    <p:sldId id="613" r:id="rId10"/>
    <p:sldId id="614" r:id="rId11"/>
    <p:sldId id="647" r:id="rId12"/>
    <p:sldId id="636" r:id="rId13"/>
    <p:sldId id="615" r:id="rId14"/>
    <p:sldId id="646" r:id="rId15"/>
    <p:sldId id="616" r:id="rId16"/>
    <p:sldId id="617" r:id="rId17"/>
    <p:sldId id="618" r:id="rId18"/>
    <p:sldId id="627" r:id="rId19"/>
    <p:sldId id="628" r:id="rId20"/>
    <p:sldId id="629" r:id="rId21"/>
    <p:sldId id="630" r:id="rId22"/>
    <p:sldId id="631" r:id="rId23"/>
    <p:sldId id="632" r:id="rId24"/>
    <p:sldId id="648" r:id="rId25"/>
    <p:sldId id="633" r:id="rId26"/>
    <p:sldId id="634" r:id="rId27"/>
    <p:sldId id="635" r:id="rId28"/>
    <p:sldId id="639" r:id="rId29"/>
    <p:sldId id="641" r:id="rId30"/>
    <p:sldId id="640" r:id="rId31"/>
    <p:sldId id="642" r:id="rId32"/>
    <p:sldId id="643" r:id="rId33"/>
    <p:sldId id="644" r:id="rId34"/>
    <p:sldId id="645" r:id="rId35"/>
    <p:sldId id="649" r:id="rId36"/>
    <p:sldId id="650" r:id="rId37"/>
    <p:sldId id="651" r:id="rId38"/>
    <p:sldId id="625" r:id="rId39"/>
    <p:sldId id="626" r:id="rId40"/>
    <p:sldId id="637" r:id="rId41"/>
    <p:sldId id="619" r:id="rId42"/>
    <p:sldId id="620" r:id="rId43"/>
    <p:sldId id="621" r:id="rId44"/>
    <p:sldId id="622" r:id="rId45"/>
    <p:sldId id="623" r:id="rId46"/>
    <p:sldId id="624" r:id="rId47"/>
    <p:sldId id="61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543"/>
            <p14:sldId id="613"/>
            <p14:sldId id="614"/>
            <p14:sldId id="647"/>
            <p14:sldId id="636"/>
            <p14:sldId id="615"/>
            <p14:sldId id="646"/>
            <p14:sldId id="616"/>
            <p14:sldId id="617"/>
            <p14:sldId id="618"/>
            <p14:sldId id="627"/>
            <p14:sldId id="628"/>
            <p14:sldId id="629"/>
            <p14:sldId id="630"/>
            <p14:sldId id="631"/>
            <p14:sldId id="632"/>
            <p14:sldId id="648"/>
            <p14:sldId id="633"/>
            <p14:sldId id="634"/>
            <p14:sldId id="635"/>
            <p14:sldId id="639"/>
            <p14:sldId id="641"/>
            <p14:sldId id="640"/>
            <p14:sldId id="642"/>
            <p14:sldId id="643"/>
            <p14:sldId id="644"/>
            <p14:sldId id="645"/>
            <p14:sldId id="649"/>
            <p14:sldId id="650"/>
            <p14:sldId id="651"/>
            <p14:sldId id="625"/>
            <p14:sldId id="626"/>
            <p14:sldId id="637"/>
            <p14:sldId id="619"/>
            <p14:sldId id="620"/>
            <p14:sldId id="621"/>
            <p14:sldId id="622"/>
            <p14:sldId id="623"/>
            <p14:sldId id="624"/>
            <p14:sldId id="61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2" d="100"/>
          <a:sy n="72" d="100"/>
        </p:scale>
        <p:origin x="51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الرابعة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EG" sz="3200" b="1" dirty="0">
                <a:cs typeface="+mj-cs"/>
              </a:rPr>
              <a:t>اساسيات البحث العلمي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194617" y="539663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F2D6F91-78DB-C333-FFAC-FF52CB9F2DF3}"/>
              </a:ext>
            </a:extLst>
          </p:cNvPr>
          <p:cNvSpPr txBox="1"/>
          <p:nvPr/>
        </p:nvSpPr>
        <p:spPr>
          <a:xfrm>
            <a:off x="194617" y="496575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smtClean="0">
                <a:cs typeface="+mj-cs"/>
              </a:rPr>
              <a:t>منهجية البحوث</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الرابعة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0086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2000" dirty="0" smtClean="0">
                <a:solidFill>
                  <a:prstClr val="black"/>
                </a:solidFill>
                <a:latin typeface="Times New Roman" panose="02020603050405020304" pitchFamily="18" charset="0"/>
                <a:cs typeface="Times New Roman" panose="02020603050405020304" pitchFamily="18" charset="0"/>
              </a:rPr>
              <a:t>أساسيات </a:t>
            </a:r>
            <a:r>
              <a:rPr lang="ar-EG" sz="2000" dirty="0">
                <a:solidFill>
                  <a:prstClr val="black"/>
                </a:solidFill>
                <a:latin typeface="Times New Roman" panose="02020603050405020304" pitchFamily="18" charset="0"/>
                <a:cs typeface="Times New Roman" panose="02020603050405020304" pitchFamily="18" charset="0"/>
              </a:rPr>
              <a:t>البحث العلمي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تعريف مناهج </a:t>
            </a:r>
            <a:r>
              <a:rPr lang="ar-JO" sz="2400" dirty="0">
                <a:solidFill>
                  <a:prstClr val="black"/>
                </a:solidFill>
                <a:cs typeface="Times New Roman" panose="02020603050405020304" pitchFamily="18" charset="0"/>
              </a:rPr>
              <a:t>البحث العلمي.</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قواعد </a:t>
            </a:r>
            <a:r>
              <a:rPr lang="ar-JO" sz="2400" dirty="0">
                <a:solidFill>
                  <a:prstClr val="black"/>
                </a:solidFill>
                <a:cs typeface="Times New Roman" panose="02020603050405020304" pitchFamily="18" charset="0"/>
              </a:rPr>
              <a:t>اختيار منهج البحث العلمي الصحيح.</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أهم </a:t>
            </a:r>
            <a:r>
              <a:rPr lang="ar-JO" sz="2400" dirty="0">
                <a:solidFill>
                  <a:prstClr val="black"/>
                </a:solidFill>
                <a:cs typeface="Times New Roman" panose="02020603050405020304" pitchFamily="18" charset="0"/>
              </a:rPr>
              <a:t>أنواع مناهج البحث العلمي.</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أهم </a:t>
            </a:r>
            <a:r>
              <a:rPr lang="ar-JO" sz="2400" dirty="0">
                <a:solidFill>
                  <a:prstClr val="black"/>
                </a:solidFill>
                <a:cs typeface="Times New Roman" panose="02020603050405020304" pitchFamily="18" charset="0"/>
              </a:rPr>
              <a:t>ما تنفذه  منهجية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ضوابط </a:t>
            </a:r>
            <a:r>
              <a:rPr lang="ar-JO" sz="2400" dirty="0">
                <a:solidFill>
                  <a:prstClr val="black"/>
                </a:solidFill>
                <a:cs typeface="Times New Roman" panose="02020603050405020304" pitchFamily="18" charset="0"/>
              </a:rPr>
              <a:t>الجمع بين أكثر من منهج في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أخطاء </a:t>
            </a:r>
            <a:r>
              <a:rPr lang="ar-JO" sz="2400" dirty="0">
                <a:solidFill>
                  <a:prstClr val="black"/>
                </a:solidFill>
                <a:cs typeface="Times New Roman" panose="02020603050405020304" pitchFamily="18" charset="0"/>
              </a:rPr>
              <a:t>شائعة في استخدام مناهج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r>
              <a:rPr kumimoji="0" lang="ar-JO" sz="2400" b="1"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p>
          <a:p>
            <a:pPr marL="60325"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معرفة ما هية</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مناهج البحث </a:t>
            </a:r>
            <a:r>
              <a:rPr lang="ar-EG" sz="2400" dirty="0" smtClean="0">
                <a:solidFill>
                  <a:prstClr val="black"/>
                </a:solidFill>
                <a:cs typeface="Times New Roman" panose="02020603050405020304" pitchFamily="18" charset="0"/>
              </a:rPr>
              <a:t>العلمي</a:t>
            </a:r>
            <a:r>
              <a:rPr lang="ar-JO" sz="2400" dirty="0" smtClean="0">
                <a:solidFill>
                  <a:prstClr val="black"/>
                </a:solidFill>
                <a:cs typeface="Times New Roman" panose="02020603050405020304" pitchFamily="18" charset="0"/>
              </a:rPr>
              <a:t> واهميتها في البحث العلمي.</a:t>
            </a:r>
            <a:endParaRPr lang="ar-EG"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اختيار </a:t>
            </a:r>
            <a:r>
              <a:rPr lang="ar-EG" sz="2400" dirty="0">
                <a:solidFill>
                  <a:prstClr val="black"/>
                </a:solidFill>
                <a:cs typeface="Times New Roman" panose="02020603050405020304" pitchFamily="18" charset="0"/>
              </a:rPr>
              <a:t>منهج البحث العلمي </a:t>
            </a:r>
            <a:r>
              <a:rPr lang="ar-JO" sz="2400" dirty="0" smtClean="0">
                <a:solidFill>
                  <a:prstClr val="black"/>
                </a:solidFill>
                <a:cs typeface="Times New Roman" panose="02020603050405020304" pitchFamily="18" charset="0"/>
              </a:rPr>
              <a:t>بطريقة صحيحة</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التمييز بين</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أنواع مناهج البحث </a:t>
            </a:r>
            <a:r>
              <a:rPr lang="ar-EG" sz="2400" dirty="0" smtClean="0">
                <a:solidFill>
                  <a:prstClr val="black"/>
                </a:solidFill>
                <a:cs typeface="Times New Roman" panose="02020603050405020304" pitchFamily="18" charset="0"/>
              </a:rPr>
              <a:t>العلمي</a:t>
            </a:r>
            <a:r>
              <a:rPr lang="ar-JO" sz="2400" dirty="0" smtClean="0">
                <a:solidFill>
                  <a:prstClr val="black"/>
                </a:solidFill>
                <a:cs typeface="Times New Roman" panose="02020603050405020304" pitchFamily="18" charset="0"/>
              </a:rPr>
              <a:t> والاختيار بينها للبحث الخاص بك.</a:t>
            </a:r>
            <a:endParaRPr lang="ar-EG"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على معرفة خطوات مناهج البحث العلمي المختلفة</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على كيفية الجمع بين اكثر من منهج علمي في البحث الواحد</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تجنب الاخطاء التي يمكن ان تواجه الباحث عند اختيار منهج البحث العلمي المناسب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marL="60325"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i="0"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dirty="0">
                <a:solidFill>
                  <a:prstClr val="black"/>
                </a:solidFill>
                <a:cs typeface="Times New Roman" panose="02020603050405020304" pitchFamily="18" charset="0"/>
              </a:rPr>
              <a:t>إن الوصول للحقائق </a:t>
            </a:r>
            <a:r>
              <a:rPr lang="ar-JO" sz="2400" dirty="0" smtClean="0">
                <a:solidFill>
                  <a:prstClr val="black"/>
                </a:solidFill>
                <a:cs typeface="Times New Roman" panose="02020603050405020304" pitchFamily="18" charset="0"/>
              </a:rPr>
              <a:t>العلمية </a:t>
            </a:r>
            <a:r>
              <a:rPr lang="ar-JO" sz="2400" dirty="0">
                <a:solidFill>
                  <a:prstClr val="black"/>
                </a:solidFill>
                <a:cs typeface="Times New Roman" panose="02020603050405020304" pitchFamily="18" charset="0"/>
              </a:rPr>
              <a:t>يلزمه أسلوب ممنهج في التفكير والتنفيذ، ويتم ذلك عن طريق مجموعة من الخطوات المتسلسلة، حيث الخطوة الأولى هي المنهجية للبحث العلمي، فإن منهجية البحث العلمي تعتبر الأساس في أي بحث يهدف إلى المعرفة وإنتاجها، أو على استطلاع ما في دراسة وفهم للمتغيرات المختلفة والسلوك لتلك المتغيرات، فإنه من الممكن لهذه الدراسات أن تتبلور وتكون ثروة معلوماتية للمجتمع، حيث أنها تلعب درواً أساسياً في البلاد وتخطيتها، لهذا يجب اتباع منهجية علمية للبحث العلمي، للعمل على فهم المجتمع وتطوير السياسات والبرامج والمشاريع كل ذلك ليصب في إحداث التنمية وتغيير المجتمعات للأفضل</a:t>
            </a:r>
            <a:r>
              <a:rPr lang="ar-JO" sz="2400" dirty="0" smtClean="0">
                <a:solidFill>
                  <a:prstClr val="black"/>
                </a:solidFill>
                <a:cs typeface="Times New Roman" panose="02020603050405020304" pitchFamily="18" charset="0"/>
              </a:rPr>
              <a:t>.</a:t>
            </a:r>
          </a:p>
          <a:p>
            <a:pPr marL="60325" lvl="0" algn="just" rtl="1">
              <a:defRPr/>
            </a:pPr>
            <a:endParaRPr lang="ar-JO" dirty="0">
              <a:solidFill>
                <a:prstClr val="black"/>
              </a:solidFill>
              <a:cs typeface="Times New Roman" panose="02020603050405020304" pitchFamily="18" charset="0"/>
            </a:endParaRPr>
          </a:p>
          <a:p>
            <a:pPr marL="60325" lvl="0" algn="just" rtl="1">
              <a:defRPr/>
            </a:pPr>
            <a:r>
              <a:rPr lang="ar-EG" sz="2400" dirty="0" smtClean="0">
                <a:solidFill>
                  <a:prstClr val="black"/>
                </a:solidFill>
                <a:cs typeface="Times New Roman" panose="02020603050405020304" pitchFamily="18" charset="0"/>
              </a:rPr>
              <a:t>تعتبر </a:t>
            </a:r>
            <a:r>
              <a:rPr lang="ar-EG" sz="2400" dirty="0">
                <a:solidFill>
                  <a:prstClr val="black"/>
                </a:solidFill>
                <a:cs typeface="Times New Roman" panose="02020603050405020304" pitchFamily="18" charset="0"/>
              </a:rPr>
              <a:t>منهجية البحث العلمي وسيلة مفاهيمية مساعدة لضبط خطوات إعداد البحث، ويمكن القول بأن المنهجية هي نفسها مناهج البحث العلمي، حيث أن المناهج هي النظريات العلمية التي تبين آليات جمع وصياغة المعلومات حسب متطلبات البحث ومنها المنهج التجريبي والتحليلي والتفسيري والوصفي والاستقرائي </a:t>
            </a:r>
            <a:r>
              <a:rPr lang="ar-EG" sz="2400" dirty="0" smtClean="0">
                <a:solidFill>
                  <a:prstClr val="black"/>
                </a:solidFill>
                <a:cs typeface="Times New Roman" panose="02020603050405020304" pitchFamily="18" charset="0"/>
              </a:rPr>
              <a:t>وغيرها</a:t>
            </a:r>
            <a:r>
              <a:rPr lang="ar-JO" sz="2400" dirty="0" smtClean="0">
                <a:solidFill>
                  <a:prstClr val="black"/>
                </a:solidFill>
                <a:cs typeface="Times New Roman" panose="02020603050405020304" pitchFamily="18" charset="0"/>
              </a:rPr>
              <a:t>.</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المقدمة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1301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EG" sz="2400" dirty="0">
                <a:solidFill>
                  <a:prstClr val="black"/>
                </a:solidFill>
                <a:cs typeface="Times New Roman" panose="02020603050405020304" pitchFamily="18" charset="0"/>
              </a:rPr>
              <a:t>يُعتبر المنهج العلمي </a:t>
            </a:r>
            <a:r>
              <a:rPr lang="ar-EG" sz="2400" dirty="0" smtClean="0">
                <a:solidFill>
                  <a:prstClr val="black"/>
                </a:solidFill>
                <a:cs typeface="Times New Roman" panose="02020603050405020304" pitchFamily="18" charset="0"/>
              </a:rPr>
              <a:t>أسلوباً </a:t>
            </a:r>
            <a:r>
              <a:rPr lang="ar-EG" sz="2400" dirty="0">
                <a:solidFill>
                  <a:prstClr val="black"/>
                </a:solidFill>
                <a:cs typeface="Times New Roman" panose="02020603050405020304" pitchFamily="18" charset="0"/>
              </a:rPr>
              <a:t>واحداً أو مجموعةً من الأساليب المترابطة التي يعتمدها الباحث لدراسة ظاهرةٍ أو مشكلةٍ معينة تكون محور بحثه؛ وذلك من خلال تنظيم أفكاره وتحليلها وعرضها للوصول إلى وقائع ونتائج، ويُمكن وصف هذا الأسلوب بالمرحليّة؛ فهو مُؤلّفٌ من مجموعةِ مراحل متسلسلة تؤدّي كلُّ مرحلة منها إلى المرحلة التي </a:t>
            </a:r>
            <a:r>
              <a:rPr lang="ar-EG" sz="2400" dirty="0" smtClean="0">
                <a:solidFill>
                  <a:prstClr val="black"/>
                </a:solidFill>
                <a:cs typeface="Times New Roman" panose="02020603050405020304" pitchFamily="18" charset="0"/>
              </a:rPr>
              <a:t>تليها</a:t>
            </a:r>
            <a:r>
              <a:rPr lang="ar-JO" sz="2400" dirty="0" smtClean="0">
                <a:solidFill>
                  <a:prstClr val="black"/>
                </a:solidFill>
                <a:cs typeface="Times New Roman" panose="02020603050405020304" pitchFamily="18" charset="0"/>
              </a:rPr>
              <a:t>،</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وهناك مجموعة من العوامل التي تؤثّر على اختيار أسلوب البحث المناسب، وهي: طبيعة إشكالية البحث، وأداة البحث التي يعتمدها الباحث، وحجم العيّنة التي يختارها ونوعها</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تعريف مناهج البحث العلمي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787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EG" sz="2400" dirty="0" smtClean="0">
                <a:solidFill>
                  <a:prstClr val="black"/>
                </a:solidFill>
                <a:cs typeface="Times New Roman" panose="02020603050405020304" pitchFamily="18" charset="0"/>
              </a:rPr>
              <a:t>يتكون</a:t>
            </a:r>
            <a:r>
              <a:rPr lang="ar-JO" sz="2400" dirty="0" smtClean="0">
                <a:solidFill>
                  <a:prstClr val="black"/>
                </a:solidFill>
                <a:cs typeface="Times New Roman" panose="02020603050405020304" pitchFamily="18" charset="0"/>
              </a:rPr>
              <a:t> مفهوم منهج البحث العلمي في</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الاصطلاح من ثلاث كلمات: منهج، البحث، العلمي.</a:t>
            </a:r>
          </a:p>
          <a:p>
            <a:pPr marL="403225" lvl="0" indent="-342900" algn="just" rtl="1">
              <a:lnSpc>
                <a:spcPct val="150000"/>
              </a:lnSpc>
              <a:buFont typeface="Arial" panose="020B0604020202020204" pitchFamily="34" charset="0"/>
              <a:buChar char="•"/>
              <a:defRPr/>
            </a:pPr>
            <a:r>
              <a:rPr lang="ar-EG" sz="2400" dirty="0">
                <a:solidFill>
                  <a:prstClr val="black"/>
                </a:solidFill>
                <a:cs typeface="Times New Roman" panose="02020603050405020304" pitchFamily="18" charset="0"/>
              </a:rPr>
              <a:t>منهج:  مصدر بمعنى طريق، سلوك، مشتقة من الفعل نهج: سلك، طرق ...</a:t>
            </a:r>
          </a:p>
          <a:p>
            <a:pPr marL="403225" lvl="0" indent="-342900" algn="just" rtl="1">
              <a:lnSpc>
                <a:spcPct val="150000"/>
              </a:lnSpc>
              <a:buFont typeface="Arial" panose="020B0604020202020204" pitchFamily="34" charset="0"/>
              <a:buChar char="•"/>
              <a:defRPr/>
            </a:pPr>
            <a:r>
              <a:rPr lang="ar-EG" sz="2400" dirty="0">
                <a:solidFill>
                  <a:prstClr val="black"/>
                </a:solidFill>
                <a:cs typeface="Times New Roman" panose="02020603050405020304" pitchFamily="18" charset="0"/>
              </a:rPr>
              <a:t>البحث: مصدر بمعنى الطلب، التقصّي، مشتق من الفعل بحث: طلب، تقصّى.</a:t>
            </a:r>
          </a:p>
          <a:p>
            <a:pPr marL="403225" lvl="0" indent="-342900" algn="just" rtl="1">
              <a:lnSpc>
                <a:spcPct val="150000"/>
              </a:lnSpc>
              <a:buFont typeface="Arial" panose="020B0604020202020204" pitchFamily="34" charset="0"/>
              <a:buChar char="•"/>
              <a:defRPr/>
            </a:pPr>
            <a:r>
              <a:rPr lang="ar-EG" sz="2400" dirty="0">
                <a:solidFill>
                  <a:prstClr val="black"/>
                </a:solidFill>
                <a:cs typeface="Times New Roman" panose="02020603050405020304" pitchFamily="18" charset="0"/>
              </a:rPr>
              <a:t>العلمي: كلمة منسوبة إلى العلم، وهي بمعنى : المعرفة، والدراية، والإدراك</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marL="60325" algn="just" rtl="1">
              <a:lnSpc>
                <a:spcPct val="150000"/>
              </a:lnSpc>
              <a:defRPr/>
            </a:pPr>
            <a:r>
              <a:rPr lang="ar-JO" sz="2400" dirty="0" smtClean="0">
                <a:solidFill>
                  <a:prstClr val="black"/>
                </a:solidFill>
                <a:cs typeface="Times New Roman" panose="02020603050405020304" pitchFamily="18" charset="0"/>
              </a:rPr>
              <a:t>وفي ضوء ذلك يمكن تعريف مناهج البحث العلمي بانها " </a:t>
            </a:r>
            <a:r>
              <a:rPr lang="ar-JO" sz="2400" dirty="0">
                <a:solidFill>
                  <a:prstClr val="black"/>
                </a:solidFill>
                <a:cs typeface="Times New Roman" panose="02020603050405020304" pitchFamily="18" charset="0"/>
              </a:rPr>
              <a:t>الطريق أو الأسلوب الذي يسلكه الباحث العلمي في تقصيه للحقائق العلمية في أي فرع من فروع المعرفة، و في أي ميدان من ميادين العلوم النظرية و العملية </a:t>
            </a:r>
            <a:r>
              <a:rPr lang="ar-JO"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تعريف مناهج البحث العلمي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2721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smtClean="0">
                <a:solidFill>
                  <a:prstClr val="black"/>
                </a:solidFill>
                <a:cs typeface="Times New Roman" panose="02020603050405020304" pitchFamily="18" charset="0"/>
              </a:rPr>
              <a:t>و</a:t>
            </a:r>
            <a:r>
              <a:rPr lang="ar-EG" sz="2400" dirty="0" smtClean="0">
                <a:solidFill>
                  <a:prstClr val="black"/>
                </a:solidFill>
                <a:cs typeface="Times New Roman" panose="02020603050405020304" pitchFamily="18" charset="0"/>
              </a:rPr>
              <a:t>يعرف </a:t>
            </a:r>
            <a:r>
              <a:rPr lang="ar-EG" sz="2400" dirty="0">
                <a:solidFill>
                  <a:prstClr val="black"/>
                </a:solidFill>
                <a:cs typeface="Times New Roman" panose="02020603050405020304" pitchFamily="18" charset="0"/>
              </a:rPr>
              <a:t>منهج البحث </a:t>
            </a:r>
            <a:r>
              <a:rPr lang="ar-EG" sz="2400" dirty="0" smtClean="0">
                <a:solidFill>
                  <a:prstClr val="black"/>
                </a:solidFill>
                <a:cs typeface="Times New Roman" panose="02020603050405020304" pitchFamily="18" charset="0"/>
              </a:rPr>
              <a:t>العلمي</a:t>
            </a:r>
            <a:r>
              <a:rPr lang="ar-JO" sz="2400" dirty="0" smtClean="0">
                <a:solidFill>
                  <a:prstClr val="black"/>
                </a:solidFill>
                <a:cs typeface="Times New Roman" panose="02020603050405020304" pitchFamily="18" charset="0"/>
              </a:rPr>
              <a:t> أيضا</a:t>
            </a:r>
            <a:r>
              <a:rPr lang="ar-EG" sz="2400" dirty="0" smtClean="0">
                <a:solidFill>
                  <a:prstClr val="black"/>
                </a:solidFill>
                <a:cs typeface="Times New Roman" panose="02020603050405020304" pitchFamily="18" charset="0"/>
              </a:rPr>
              <a:t>، بأنه </a:t>
            </a:r>
            <a:r>
              <a:rPr lang="ar-EG" sz="2400" dirty="0">
                <a:solidFill>
                  <a:prstClr val="black"/>
                </a:solidFill>
                <a:cs typeface="Times New Roman" panose="02020603050405020304" pitchFamily="18" charset="0"/>
              </a:rPr>
              <a:t>فن التسلسل والتنظيم الدقيق للأفكار العديدة، وذلك من أجل اكتشاف الحقيقة وبرهنتها أمام الأخرين، فهي الطريق المؤدي لاكتشاف الحقائق في العلوم، وذلك بمجموعة من الإجراءات الذهنية للباحث، فهو أسلوب هادف ودقيق ومنظم، يقوم باختياره التميز بالموهبة والإبداع، </a:t>
            </a:r>
            <a:r>
              <a:rPr lang="ar-EG" sz="2400" dirty="0" smtClean="0">
                <a:solidFill>
                  <a:prstClr val="black"/>
                </a:solidFill>
                <a:cs typeface="Times New Roman" panose="02020603050405020304" pitchFamily="18" charset="0"/>
              </a:rPr>
              <a:t>للك</a:t>
            </a:r>
            <a:r>
              <a:rPr lang="ar-JO" sz="2400" dirty="0" smtClean="0">
                <a:solidFill>
                  <a:prstClr val="black"/>
                </a:solidFill>
                <a:cs typeface="Times New Roman" panose="02020603050405020304" pitchFamily="18" charset="0"/>
              </a:rPr>
              <a:t>ش</a:t>
            </a:r>
            <a:r>
              <a:rPr lang="ar-EG" sz="2400" dirty="0" smtClean="0">
                <a:solidFill>
                  <a:prstClr val="black"/>
                </a:solidFill>
                <a:cs typeface="Times New Roman" panose="02020603050405020304" pitchFamily="18" charset="0"/>
              </a:rPr>
              <a:t>ف </a:t>
            </a:r>
            <a:r>
              <a:rPr lang="ar-EG" sz="2400" dirty="0">
                <a:solidFill>
                  <a:prstClr val="black"/>
                </a:solidFill>
                <a:cs typeface="Times New Roman" panose="02020603050405020304" pitchFamily="18" charset="0"/>
              </a:rPr>
              <a:t>عن حلول لمشاكل في ظاهرة معينة</a:t>
            </a:r>
            <a:r>
              <a:rPr lang="ar-EG" sz="2400" dirty="0" smtClean="0">
                <a:solidFill>
                  <a:prstClr val="black"/>
                </a:solidFill>
                <a:cs typeface="Times New Roman" panose="02020603050405020304" pitchFamily="18" charset="0"/>
              </a:rPr>
              <a:t>.</a:t>
            </a:r>
            <a:endParaRPr lang="ar-JO" sz="2400" dirty="0">
              <a:solidFill>
                <a:prstClr val="black"/>
              </a:solidFill>
              <a:latin typeface="Calibri" panose="020F0502020204030204"/>
              <a:cs typeface="Times New Roman" panose="02020603050405020304" pitchFamily="18" charset="0"/>
            </a:endParaRPr>
          </a:p>
          <a:p>
            <a:pPr marL="60325" lvl="0" algn="just" rtl="1">
              <a:lnSpc>
                <a:spcPct val="150000"/>
              </a:lnSpc>
              <a:defRPr/>
            </a:pPr>
            <a:r>
              <a:rPr lang="ar-JO" sz="2400" dirty="0" smtClean="0">
                <a:solidFill>
                  <a:prstClr val="black"/>
                </a:solidFill>
                <a:cs typeface="Times New Roman" panose="02020603050405020304" pitchFamily="18" charset="0"/>
              </a:rPr>
              <a:t>وهو التقصي </a:t>
            </a:r>
            <a:r>
              <a:rPr lang="ar-JO" sz="2400" dirty="0">
                <a:solidFill>
                  <a:prstClr val="black"/>
                </a:solidFill>
                <a:cs typeface="Times New Roman" panose="02020603050405020304" pitchFamily="18" charset="0"/>
              </a:rPr>
              <a:t>المنظم بإتباع أساليب ومناهج علمية تحدد الحقائق العلمية بقصد التأكد من صحتها أو تعديلها أو إضافة الجديد </a:t>
            </a:r>
            <a:r>
              <a:rPr lang="ar-JO" sz="2400" dirty="0" smtClean="0">
                <a:solidFill>
                  <a:prstClr val="black"/>
                </a:solidFill>
                <a:cs typeface="Times New Roman" panose="02020603050405020304" pitchFamily="18" charset="0"/>
              </a:rPr>
              <a:t>إليها.</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تعريف مناهج البحث العلمي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494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EG" sz="2400" dirty="0">
                <a:solidFill>
                  <a:prstClr val="black"/>
                </a:solidFill>
                <a:cs typeface="Times New Roman" panose="02020603050405020304" pitchFamily="18" charset="0"/>
              </a:rPr>
              <a:t>المفاضلة والاختيار بين هذه المناهج ايها انسب للبحث الذي نحن بصدد القيام به. ان اختيار المنهج المنسب للبحث ليس بالأمر السهل حيث يجب على الباحث ان يأخذ بعين الاعتبار مجموعة من العوامل التي تؤثر في تحديد هذا المنهج من نوع البحث وموضوعه والاطار الفكري الذي ينتمي اليه الباحث، كما ان استخدام المنهج غير الصحيح يؤدي الى الوصول الى نتائج غير صحيحة، وهو ما يفرض على الباحث ان يكون على قدر كافي من الدراية والمعرفة العلمية والعملية بمناهج البحث ليتمكن من استخدام المنهج المناسب الذي يخدم البحث. </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قواعد اختيار منهج البحث العلمي </a:t>
            </a:r>
            <a:r>
              <a:rPr lang="ar-JO" sz="2800" b="1" dirty="0" smtClean="0">
                <a:latin typeface="Times New Roman" panose="02020603050405020304" pitchFamily="18" charset="0"/>
                <a:cs typeface="Times New Roman" panose="02020603050405020304" pitchFamily="18" charset="0"/>
              </a:rPr>
              <a:t>الصحيح</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5608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EG" sz="2400" dirty="0" smtClean="0">
                <a:solidFill>
                  <a:prstClr val="black"/>
                </a:solidFill>
                <a:cs typeface="Times New Roman" panose="02020603050405020304" pitchFamily="18" charset="0"/>
              </a:rPr>
              <a:t>ذكرنا </a:t>
            </a:r>
            <a:r>
              <a:rPr lang="ar-EG" sz="2400" dirty="0">
                <a:solidFill>
                  <a:prstClr val="black"/>
                </a:solidFill>
                <a:cs typeface="Times New Roman" panose="02020603050405020304" pitchFamily="18" charset="0"/>
              </a:rPr>
              <a:t>في </a:t>
            </a:r>
            <a:r>
              <a:rPr lang="ar-JO" sz="2400" dirty="0" smtClean="0">
                <a:solidFill>
                  <a:prstClr val="black"/>
                </a:solidFill>
                <a:cs typeface="Times New Roman" panose="02020603050405020304" pitchFamily="18" charset="0"/>
              </a:rPr>
              <a:t>تعريف مناهج البحث العلمي </a:t>
            </a:r>
            <a:r>
              <a:rPr lang="ar-EG" sz="2400" dirty="0" smtClean="0">
                <a:solidFill>
                  <a:prstClr val="black"/>
                </a:solidFill>
                <a:cs typeface="Times New Roman" panose="02020603050405020304" pitchFamily="18" charset="0"/>
              </a:rPr>
              <a:t>أن </a:t>
            </a:r>
            <a:r>
              <a:rPr lang="ar-EG" sz="2400" dirty="0">
                <a:solidFill>
                  <a:prstClr val="black"/>
                </a:solidFill>
                <a:cs typeface="Times New Roman" panose="02020603050405020304" pitchFamily="18" charset="0"/>
              </a:rPr>
              <a:t>المشكلة هي الأساس في تحديد المنهج المطلوب. وهذا أمر مفروغ منه، وتظل عدة قواعد أخرى لابد من اتباعها وهي</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marL="60325" lvl="0" algn="just" rtl="1">
              <a:lnSpc>
                <a:spcPct val="150000"/>
              </a:lnSpc>
              <a:defRPr/>
            </a:pPr>
            <a:endParaRPr lang="ar-EG" sz="2400" dirty="0">
              <a:solidFill>
                <a:prstClr val="black"/>
              </a:solidFill>
              <a:cs typeface="Times New Roman" panose="02020603050405020304" pitchFamily="18" charset="0"/>
            </a:endParaRPr>
          </a:p>
          <a:p>
            <a:pPr marL="517525" lvl="0" indent="-457200" algn="just" rtl="1">
              <a:lnSpc>
                <a:spcPct val="150000"/>
              </a:lnSpc>
              <a:buFont typeface="+mj-lt"/>
              <a:buAutoNum type="arabicPeriod"/>
              <a:defRPr/>
            </a:pPr>
            <a:r>
              <a:rPr lang="ar-EG" sz="2400" dirty="0">
                <a:solidFill>
                  <a:prstClr val="black"/>
                </a:solidFill>
                <a:cs typeface="Times New Roman" panose="02020603050405020304" pitchFamily="18" charset="0"/>
              </a:rPr>
              <a:t>وضع التصور العام الأولي لمتطلبات الدراسة، حيث تبين هذه المتطلبات آليات التنفيذ المطلوبة.</a:t>
            </a:r>
          </a:p>
          <a:p>
            <a:pPr marL="517525" lvl="0" indent="-457200" algn="just" rtl="1">
              <a:lnSpc>
                <a:spcPct val="150000"/>
              </a:lnSpc>
              <a:buFont typeface="+mj-lt"/>
              <a:buAutoNum type="arabicPeriod"/>
              <a:defRPr/>
            </a:pPr>
            <a:r>
              <a:rPr lang="ar-EG" sz="2400" dirty="0">
                <a:solidFill>
                  <a:prstClr val="black"/>
                </a:solidFill>
                <a:cs typeface="Times New Roman" panose="02020603050405020304" pitchFamily="18" charset="0"/>
              </a:rPr>
              <a:t>الوصول إلى استنباطات المشكلة أو الجوانب الرئيسية المتعلقة فيها كونها ستحدد كثير من المعلومات المطلوبة</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قواعد اختيار منهج البحث العلمي </a:t>
            </a:r>
            <a:r>
              <a:rPr lang="ar-JO" sz="2800" b="1" dirty="0" smtClean="0">
                <a:latin typeface="Times New Roman" panose="02020603050405020304" pitchFamily="18" charset="0"/>
                <a:cs typeface="Times New Roman" panose="02020603050405020304" pitchFamily="18" charset="0"/>
              </a:rPr>
              <a:t>الصحيح</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7305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4813" lvl="0" indent="-344488" algn="just" rtl="1">
              <a:lnSpc>
                <a:spcPct val="150000"/>
              </a:lnSpc>
              <a:defRPr/>
            </a:pPr>
            <a:r>
              <a:rPr lang="ar-JO" sz="2400" dirty="0" smtClean="0">
                <a:solidFill>
                  <a:prstClr val="black"/>
                </a:solidFill>
                <a:cs typeface="Times New Roman" panose="02020603050405020304" pitchFamily="18" charset="0"/>
              </a:rPr>
              <a:t>3. </a:t>
            </a:r>
            <a:r>
              <a:rPr lang="ar-EG" sz="2400" dirty="0" smtClean="0">
                <a:solidFill>
                  <a:prstClr val="black"/>
                </a:solidFill>
                <a:cs typeface="Times New Roman" panose="02020603050405020304" pitchFamily="18" charset="0"/>
              </a:rPr>
              <a:t>النظر </a:t>
            </a:r>
            <a:r>
              <a:rPr lang="ar-EG" sz="2400" dirty="0">
                <a:solidFill>
                  <a:prstClr val="black"/>
                </a:solidFill>
                <a:cs typeface="Times New Roman" panose="02020603050405020304" pitchFamily="18" charset="0"/>
              </a:rPr>
              <a:t>في العمليات الأساسية للبحث مثل عملية التحليل الإحصائي ومعرفة هل بالفعل تحتاجها الدراسة أم لا.</a:t>
            </a:r>
          </a:p>
          <a:p>
            <a:pPr marL="404813" lvl="0" indent="-344488" algn="just" rtl="1">
              <a:lnSpc>
                <a:spcPct val="150000"/>
              </a:lnSpc>
              <a:defRPr/>
            </a:pPr>
            <a:r>
              <a:rPr lang="ar-JO" sz="2400" dirty="0">
                <a:solidFill>
                  <a:prstClr val="black"/>
                </a:solidFill>
                <a:cs typeface="Times New Roman" panose="02020603050405020304" pitchFamily="18" charset="0"/>
              </a:rPr>
              <a:t>4. </a:t>
            </a:r>
            <a:r>
              <a:rPr lang="ar-EG" sz="2400" dirty="0">
                <a:solidFill>
                  <a:prstClr val="black"/>
                </a:solidFill>
                <a:cs typeface="Times New Roman" panose="02020603050405020304" pitchFamily="18" charset="0"/>
              </a:rPr>
              <a:t>معرفة مقاصد المعلومات وآلية الصياغة والطرح، على سبيل المثال هل المعلومات ذات طابع تسلسل تاريخي أو أنها تتطلب التحليل المستفيض أم أنها وصفية تعكس ما يتم مشاهدته.</a:t>
            </a:r>
          </a:p>
          <a:p>
            <a:pPr marL="404813" lvl="0" indent="-344488" algn="just" rtl="1">
              <a:lnSpc>
                <a:spcPct val="150000"/>
              </a:lnSpc>
              <a:defRPr/>
            </a:pPr>
            <a:r>
              <a:rPr lang="ar-JO" sz="2400" dirty="0">
                <a:solidFill>
                  <a:prstClr val="black"/>
                </a:solidFill>
                <a:cs typeface="Times New Roman" panose="02020603050405020304" pitchFamily="18" charset="0"/>
              </a:rPr>
              <a:t>5. </a:t>
            </a:r>
            <a:r>
              <a:rPr lang="ar-EG" sz="2400" dirty="0">
                <a:solidFill>
                  <a:prstClr val="black"/>
                </a:solidFill>
                <a:cs typeface="Times New Roman" panose="02020603050405020304" pitchFamily="18" charset="0"/>
              </a:rPr>
              <a:t>وضع احتمال أن تتطلب الدراسة أكثر من منهج، والقدرة على الجمع بين تلك المناهج بطريقة سلسة.</a:t>
            </a:r>
          </a:p>
          <a:p>
            <a:pPr marL="404813" lvl="0" indent="-344488" algn="just" rtl="1">
              <a:lnSpc>
                <a:spcPct val="150000"/>
              </a:lnSpc>
              <a:defRPr/>
            </a:pPr>
            <a:r>
              <a:rPr lang="ar-JO" sz="2400" dirty="0" smtClean="0">
                <a:solidFill>
                  <a:prstClr val="black"/>
                </a:solidFill>
                <a:cs typeface="Times New Roman" panose="02020603050405020304" pitchFamily="18" charset="0"/>
              </a:rPr>
              <a:t>6. </a:t>
            </a: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جوانب القوة والضعف لكل منهج بالنسبة للدراسة الحالية واختيار الأفضل منها.</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قواعد اختيار منهج البحث العلمي </a:t>
            </a:r>
            <a:r>
              <a:rPr lang="ar-JO" sz="2800" b="1" dirty="0" smtClean="0">
                <a:latin typeface="Times New Roman" panose="02020603050405020304" pitchFamily="18" charset="0"/>
                <a:cs typeface="Times New Roman" panose="02020603050405020304" pitchFamily="18" charset="0"/>
              </a:rPr>
              <a:t>الصحيح</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544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200000"/>
              </a:lnSpc>
              <a:defRPr/>
            </a:pPr>
            <a:r>
              <a:rPr lang="ar-JO" sz="2400" dirty="0">
                <a:solidFill>
                  <a:prstClr val="black"/>
                </a:solidFill>
                <a:cs typeface="Times New Roman" panose="02020603050405020304" pitchFamily="18" charset="0"/>
              </a:rPr>
              <a:t>تُعد انواع مناهج البحث </a:t>
            </a:r>
            <a:r>
              <a:rPr lang="ar-JO" sz="2400" dirty="0" smtClean="0">
                <a:solidFill>
                  <a:prstClr val="black"/>
                </a:solidFill>
                <a:cs typeface="Times New Roman" panose="02020603050405020304" pitchFamily="18" charset="0"/>
              </a:rPr>
              <a:t>العلمي كثيرة، </a:t>
            </a:r>
            <a:r>
              <a:rPr lang="ar-JO" sz="2400" dirty="0">
                <a:solidFill>
                  <a:prstClr val="black"/>
                </a:solidFill>
                <a:cs typeface="Times New Roman" panose="02020603050405020304" pitchFamily="18" charset="0"/>
              </a:rPr>
              <a:t>وغالباً تكون متجددة بُحكم أنواع العلوم وتجددها بشكل دوريّ، تشترك الانواع بشكل أساسيّ، بقواعد وخطواتٍ مبدئية، تعمل على تشكيل الطريق الذي يسلكه الباحث في البحوث المقررّة، أو لتقييمٍ علميّ، أو دراسةٍ </a:t>
            </a:r>
            <a:r>
              <a:rPr lang="ar-JO" sz="2400" dirty="0" smtClean="0">
                <a:solidFill>
                  <a:prstClr val="black"/>
                </a:solidFill>
                <a:cs typeface="Times New Roman" panose="02020603050405020304" pitchFamily="18" charset="0"/>
              </a:rPr>
              <a:t>علمية</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وقد توصل المختصون لحصر مجموعة من هذه المناهج </a:t>
            </a:r>
            <a:r>
              <a:rPr lang="ar-EG" sz="2400" dirty="0" smtClean="0">
                <a:solidFill>
                  <a:prstClr val="black"/>
                </a:solidFill>
                <a:cs typeface="Times New Roman" panose="02020603050405020304" pitchFamily="18" charset="0"/>
              </a:rPr>
              <a:t>منها:</a:t>
            </a:r>
            <a:endParaRPr lang="ar-JO" sz="2400" dirty="0" smtClean="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5365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b="1" dirty="0">
                <a:solidFill>
                  <a:prstClr val="black"/>
                </a:solidFill>
                <a:cs typeface="Times New Roman" panose="02020603050405020304" pitchFamily="18" charset="0"/>
              </a:rPr>
              <a:t>أولا: المنهج </a:t>
            </a:r>
            <a:r>
              <a:rPr lang="ar-EG" sz="2400" b="1" dirty="0" smtClean="0">
                <a:solidFill>
                  <a:prstClr val="black"/>
                </a:solidFill>
                <a:cs typeface="Times New Roman" panose="02020603050405020304" pitchFamily="18" charset="0"/>
              </a:rPr>
              <a:t>الوصفي</a:t>
            </a:r>
            <a:endParaRPr lang="ar-EG" sz="2400" b="1" dirty="0">
              <a:solidFill>
                <a:prstClr val="black"/>
              </a:solidFill>
              <a:cs typeface="Times New Roman" panose="02020603050405020304" pitchFamily="18" charset="0"/>
            </a:endParaRP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​هو أحد أنواع مناهج البحث العلمي وهو أسلوب من أساليب البحث عن المعلومات، علاوة على ذلك يعتمد على توفر المعلومات الكافية والصحيحة عن ظاهرة ما، وضمن فترة زمنية محددة، وذلك من أجل الحصول على نتائج أفضل يتم تفسيرها بطريقة موضوعية، وبما يتوافق مع معلومات الظاهرة ، وفيما يلي عرضٌ له.</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خصائص المنهج الوصفي:</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إن المنهج الوصفي يُعتبر الأنسب في التعامل مع الظواهر الإنسانية، والاجتماعية, يستخدم الباحث هذا المنهج عندما تتوفر لديه معلومات كافية، يتصف المنهج بأنه واقعي، لأنه يدرس الظاهرة كما هي في الواقع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305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u="sng" dirty="0">
                <a:solidFill>
                  <a:prstClr val="black"/>
                </a:solidFill>
                <a:cs typeface="Times New Roman" panose="02020603050405020304" pitchFamily="18" charset="0"/>
              </a:rPr>
              <a:t>شروط استخدام المنهج الوصفي:</a:t>
            </a:r>
          </a:p>
          <a:p>
            <a:pPr lvl="0" algn="just" rtl="1">
              <a:defRPr/>
            </a:pPr>
            <a:r>
              <a:rPr lang="ar-EG" sz="2400" dirty="0" smtClean="0">
                <a:solidFill>
                  <a:prstClr val="black"/>
                </a:solidFill>
                <a:cs typeface="Times New Roman" panose="02020603050405020304" pitchFamily="18" charset="0"/>
              </a:rPr>
              <a:t>جمع </a:t>
            </a:r>
            <a:r>
              <a:rPr lang="ar-EG" sz="2400" dirty="0">
                <a:solidFill>
                  <a:prstClr val="black"/>
                </a:solidFill>
                <a:cs typeface="Times New Roman" panose="02020603050405020304" pitchFamily="18" charset="0"/>
              </a:rPr>
              <a:t>المعلومات وكافة البيانات المتعلقة بالظاهرة، من أجل تفسير مشكلة البحث. علاوة على ذلك أن يمتلك الباحث المهارة على استخدام كافة أدوات القياس والتحليل .</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خطوات المنهج الوصفي:</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الشعور </a:t>
            </a:r>
            <a:r>
              <a:rPr lang="ar-EG" sz="2400" dirty="0">
                <a:solidFill>
                  <a:prstClr val="black"/>
                </a:solidFill>
                <a:cs typeface="Times New Roman" panose="02020603050405020304" pitchFamily="18" charset="0"/>
              </a:rPr>
              <a:t>بالمشكلة، وجمع المعلومات عنها.</a:t>
            </a:r>
          </a:p>
          <a:p>
            <a:pPr marL="457200" lvl="0" indent="-457200" algn="just" rtl="1">
              <a:buFont typeface="+mj-lt"/>
              <a:buAutoNum type="arabicPeriod"/>
              <a:defRPr/>
            </a:pPr>
            <a:r>
              <a:rPr lang="ar-EG" sz="2400" dirty="0">
                <a:solidFill>
                  <a:prstClr val="black"/>
                </a:solidFill>
                <a:cs typeface="Times New Roman" panose="02020603050405020304" pitchFamily="18" charset="0"/>
              </a:rPr>
              <a:t>تحديد المشكلة.</a:t>
            </a:r>
          </a:p>
          <a:p>
            <a:pPr marL="457200" lvl="0" indent="-457200" algn="just" rtl="1">
              <a:buFont typeface="+mj-lt"/>
              <a:buAutoNum type="arabicPeriod"/>
              <a:defRPr/>
            </a:pPr>
            <a:r>
              <a:rPr lang="ar-EG" sz="2400" dirty="0">
                <a:solidFill>
                  <a:prstClr val="black"/>
                </a:solidFill>
                <a:cs typeface="Times New Roman" panose="02020603050405020304" pitchFamily="18" charset="0"/>
              </a:rPr>
              <a:t>وضع فروض الدراسة التي تجيب عن العنوان بصورة مؤقتة.</a:t>
            </a:r>
          </a:p>
          <a:p>
            <a:pPr marL="457200" lvl="0" indent="-457200" algn="just" rtl="1">
              <a:buFont typeface="+mj-lt"/>
              <a:buAutoNum type="arabicPeriod"/>
              <a:defRPr/>
            </a:pPr>
            <a:r>
              <a:rPr lang="ar-EG" sz="2400" dirty="0">
                <a:solidFill>
                  <a:prstClr val="black"/>
                </a:solidFill>
                <a:cs typeface="Times New Roman" panose="02020603050405020304" pitchFamily="18" charset="0"/>
              </a:rPr>
              <a:t>تحديد مجتمع البحث، والعينة التي ستتمّ عليها الدراسة.</a:t>
            </a:r>
          </a:p>
          <a:p>
            <a:pPr marL="457200" lvl="0" indent="-457200" algn="just" rtl="1">
              <a:buFont typeface="+mj-lt"/>
              <a:buAutoNum type="arabicPeriod"/>
              <a:defRPr/>
            </a:pPr>
            <a:r>
              <a:rPr lang="ar-EG" sz="2400" dirty="0">
                <a:solidFill>
                  <a:prstClr val="black"/>
                </a:solidFill>
                <a:cs typeface="Times New Roman" panose="02020603050405020304" pitchFamily="18" charset="0"/>
              </a:rPr>
              <a:t>تحديد أدوات جمع البيانات كالاستبانات.</a:t>
            </a:r>
          </a:p>
          <a:p>
            <a:pPr marL="457200" lvl="0" indent="-457200" algn="just" rtl="1">
              <a:buFont typeface="+mj-lt"/>
              <a:buAutoNum type="arabicPeriod"/>
              <a:defRPr/>
            </a:pPr>
            <a:r>
              <a:rPr lang="ar-EG" sz="2400" dirty="0">
                <a:solidFill>
                  <a:prstClr val="black"/>
                </a:solidFill>
                <a:cs typeface="Times New Roman" panose="02020603050405020304" pitchFamily="18" charset="0"/>
              </a:rPr>
              <a:t>أخيراً يتم كتابة النتائج وتفسيرها، وتقديم بعض التوصيات.</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218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kumimoji="0" lang="ar-JO" sz="2400" b="1" i="0"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ثانياً:</a:t>
            </a:r>
            <a:r>
              <a:rPr kumimoji="0" lang="ar-JO" sz="2400" b="1" i="0"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المنهج التحليلي</a:t>
            </a:r>
          </a:p>
          <a:p>
            <a:pPr lvl="0" algn="just" rtl="1">
              <a:defRPr/>
            </a:pPr>
            <a:r>
              <a:rPr lang="ar-EG" sz="2400" dirty="0">
                <a:solidFill>
                  <a:prstClr val="black"/>
                </a:solidFill>
                <a:cs typeface="Times New Roman" panose="02020603050405020304" pitchFamily="18" charset="0"/>
              </a:rPr>
              <a:t> هو منهج بحث ذات منطق قائم في أساسه على التحليل و الذي يعد ميزة خاصة و تفرد لكل باحث في بناء دراسته حسب منطلقه , اعتمادا على تحديد مجموعة من العوامل و المؤثرات و وضع الفرضيات الملائمة بالدراسة و تحليلها بشكل متناسب مع الدراسة </a:t>
            </a:r>
            <a:r>
              <a:rPr lang="ar-EG" sz="2400" dirty="0" smtClean="0">
                <a:solidFill>
                  <a:prstClr val="black"/>
                </a:solidFill>
                <a:cs typeface="Times New Roman" panose="02020603050405020304" pitchFamily="18" charset="0"/>
              </a:rPr>
              <a:t>الموضوعة</a:t>
            </a:r>
            <a:r>
              <a:rPr lang="ar-JO" sz="2400" dirty="0" smtClean="0">
                <a:solidFill>
                  <a:prstClr val="black"/>
                </a:solidFill>
                <a:cs typeface="Times New Roman" panose="02020603050405020304" pitchFamily="18" charset="0"/>
              </a:rPr>
              <a:t>.</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ميزات المنهج التحليلي </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تقديم </a:t>
            </a:r>
            <a:r>
              <a:rPr lang="ar-EG" sz="2400" dirty="0">
                <a:solidFill>
                  <a:prstClr val="black"/>
                </a:solidFill>
                <a:cs typeface="Times New Roman" panose="02020603050405020304" pitchFamily="18" charset="0"/>
              </a:rPr>
              <a:t>تفسير واضح للمصطلحات و المعاني و القوانين أو ما يتخلل الدراسة من تعقيدات. </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يقدم </a:t>
            </a:r>
            <a:r>
              <a:rPr lang="ar-EG" sz="2400" dirty="0">
                <a:solidFill>
                  <a:prstClr val="black"/>
                </a:solidFill>
                <a:cs typeface="Times New Roman" panose="02020603050405020304" pitchFamily="18" charset="0"/>
              </a:rPr>
              <a:t>نقد للظاهرة و قد يكون نقد إيجابي أو سلبي و هو هام في عمليات التحليل للتعرف على أهم نقاط الضعف و القوة في الدراسة و عكس الجماليات. </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تقديم </a:t>
            </a:r>
            <a:r>
              <a:rPr lang="ar-EG" sz="2400" dirty="0">
                <a:solidFill>
                  <a:prstClr val="black"/>
                </a:solidFill>
                <a:cs typeface="Times New Roman" panose="02020603050405020304" pitchFamily="18" charset="0"/>
              </a:rPr>
              <a:t>استنباطات نابعة من فكر الباحث و إبداعاته و الخروج ببعض النظريات التي يمكن الاعتماد عليها لدقتها و المنطق فيها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946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smtClean="0">
                <a:solidFill>
                  <a:prstClr val="black"/>
                </a:solidFill>
                <a:cs typeface="Times New Roman" panose="02020603050405020304" pitchFamily="18" charset="0"/>
              </a:rPr>
              <a:t>خطوات المنهج التحليلي</a:t>
            </a:r>
            <a:r>
              <a:rPr lang="ar-EG" sz="2400" u="sng" dirty="0" smtClean="0">
                <a:solidFill>
                  <a:prstClr val="black"/>
                </a:solidFill>
                <a:cs typeface="Times New Roman" panose="02020603050405020304" pitchFamily="18" charset="0"/>
              </a:rPr>
              <a:t> </a:t>
            </a:r>
            <a:endParaRPr lang="ar-JO" sz="2400" u="sng" dirty="0" smtClean="0">
              <a:solidFill>
                <a:prstClr val="black"/>
              </a:solidFill>
              <a:cs typeface="Times New Roman" panose="02020603050405020304" pitchFamily="18" charset="0"/>
            </a:endParaRPr>
          </a:p>
          <a:p>
            <a:pPr lvl="0" algn="just" rtl="1">
              <a:defRPr/>
            </a:pPr>
            <a:endParaRPr lang="ar-JO" sz="2400" u="sng" dirty="0" smtClean="0">
              <a:solidFill>
                <a:prstClr val="black"/>
              </a:solidFill>
              <a:cs typeface="Times New Roman" panose="02020603050405020304" pitchFamily="18" charset="0"/>
            </a:endParaRP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موضوع و مشكلة البحث الذي سيقوم به الباحث و يعمل عليه و الذي يكون قد استوحاه من  نتيجة مشكلة تواجهه أو قضية حدثت بالصدفة. </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وضع </a:t>
            </a:r>
            <a:r>
              <a:rPr lang="ar-EG" sz="2400" dirty="0">
                <a:solidFill>
                  <a:prstClr val="black"/>
                </a:solidFill>
                <a:cs typeface="Times New Roman" panose="02020603050405020304" pitchFamily="18" charset="0"/>
              </a:rPr>
              <a:t>الفرضيات و القائمة حول موضوع الدراسة و المتعلقة بالمتغيرات التي تؤثر على موضوع الدراسة. </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المكان و الزمان لموضوع الدراسة و التي قد تتناسب و مجريات المجتمع و الفترة الزمنية للدراسة و مشكلة البحث. </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عينات الدراسة و المتأثرين بها و المتغيرات الديمغرافية لهم.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8749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ثالثاً</a:t>
            </a:r>
            <a:r>
              <a:rPr lang="ar-EG" sz="2400" b="1" dirty="0" smtClean="0">
                <a:solidFill>
                  <a:prstClr val="black"/>
                </a:solidFill>
                <a:cs typeface="Times New Roman" panose="02020603050405020304" pitchFamily="18" charset="0"/>
              </a:rPr>
              <a:t>: </a:t>
            </a:r>
            <a:r>
              <a:rPr lang="ar-EG" sz="2400" b="1" dirty="0">
                <a:solidFill>
                  <a:prstClr val="black"/>
                </a:solidFill>
                <a:cs typeface="Times New Roman" panose="02020603050405020304" pitchFamily="18" charset="0"/>
              </a:rPr>
              <a:t>المنهج </a:t>
            </a:r>
            <a:r>
              <a:rPr lang="ar-EG" sz="2400" b="1" dirty="0" smtClean="0">
                <a:solidFill>
                  <a:prstClr val="black"/>
                </a:solidFill>
                <a:cs typeface="Times New Roman" panose="02020603050405020304" pitchFamily="18" charset="0"/>
              </a:rPr>
              <a:t>التاريخي</a:t>
            </a:r>
            <a:endParaRPr lang="ar-EG" sz="2400" b="1" dirty="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أحد </a:t>
            </a:r>
            <a:r>
              <a:rPr lang="ar-EG" sz="2400" dirty="0">
                <a:solidFill>
                  <a:prstClr val="black"/>
                </a:solidFill>
                <a:cs typeface="Times New Roman" panose="02020603050405020304" pitchFamily="18" charset="0"/>
              </a:rPr>
              <a:t>أنواع مناهج البحث العلمي ويقوم هذا المنهج على دراسة التاريخ فيعمل الباحث على دراسة الماضي لمعرفة الحاضر والتنبؤ بالمستقبل، بالإضافة إلى ذلك يقوم هذا المنهج على الملاحظة ثم الربط من أجل تكوين فكرة عامة، وفيما يلي عرضٌ له.</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مصادر المنهج التاريخي:</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أولاً: مصادر أولية: وتتضمن الوثائق، والمقابلات، والآثار .</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ثانياً: مصادر ثانوية:  وتتضمن الرجوع إلى الكتب، والمذكرات، وتسجيلات التلفزيون والإذاعة، كذلك تتضمن الرجوع إلى السير الذاتية.</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17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u="sng" dirty="0">
                <a:solidFill>
                  <a:prstClr val="black"/>
                </a:solidFill>
                <a:cs typeface="Times New Roman" panose="02020603050405020304" pitchFamily="18" charset="0"/>
              </a:rPr>
              <a:t>خطوات المنهج التاريخي:</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المشكلة بعد الشعور بها.</a:t>
            </a:r>
          </a:p>
          <a:p>
            <a:pPr marL="457200" lvl="0" indent="-457200" algn="just" rtl="1">
              <a:buFont typeface="+mj-lt"/>
              <a:buAutoNum type="arabicPeriod"/>
              <a:defRPr/>
            </a:pPr>
            <a:r>
              <a:rPr lang="ar-EG" sz="2400" dirty="0">
                <a:solidFill>
                  <a:prstClr val="black"/>
                </a:solidFill>
                <a:cs typeface="Times New Roman" panose="02020603050405020304" pitchFamily="18" charset="0"/>
              </a:rPr>
              <a:t>جمع كافة المعلومات عنها.</a:t>
            </a:r>
          </a:p>
          <a:p>
            <a:pPr marL="457200" lvl="0" indent="-457200" algn="just" rtl="1">
              <a:buFont typeface="+mj-lt"/>
              <a:buAutoNum type="arabicPeriod"/>
              <a:defRPr/>
            </a:pPr>
            <a:r>
              <a:rPr lang="ar-EG" sz="2400" dirty="0">
                <a:solidFill>
                  <a:prstClr val="black"/>
                </a:solidFill>
                <a:cs typeface="Times New Roman" panose="02020603050405020304" pitchFamily="18" charset="0"/>
              </a:rPr>
              <a:t>تحليل المعلومات، ونقدها .</a:t>
            </a:r>
          </a:p>
          <a:p>
            <a:pPr marL="457200" lvl="0" indent="-457200" algn="just" rtl="1">
              <a:buFont typeface="+mj-lt"/>
              <a:buAutoNum type="arabicPeriod"/>
              <a:defRPr/>
            </a:pPr>
            <a:r>
              <a:rPr lang="ar-EG" sz="2400" dirty="0">
                <a:solidFill>
                  <a:prstClr val="black"/>
                </a:solidFill>
                <a:cs typeface="Times New Roman" panose="02020603050405020304" pitchFamily="18" charset="0"/>
              </a:rPr>
              <a:t>كتابة الفروض، وشرحها.</a:t>
            </a:r>
          </a:p>
          <a:p>
            <a:pPr marL="457200" lvl="0" indent="-457200" algn="just" rtl="1">
              <a:buFont typeface="+mj-lt"/>
              <a:buAutoNum type="arabicPeriod"/>
              <a:defRPr/>
            </a:pPr>
            <a:r>
              <a:rPr lang="ar-EG" sz="2400" dirty="0">
                <a:solidFill>
                  <a:prstClr val="black"/>
                </a:solidFill>
                <a:cs typeface="Times New Roman" panose="02020603050405020304" pitchFamily="18" charset="0"/>
              </a:rPr>
              <a:t>استنتاج النتائج، وكتابة البحث النهائي </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endParaRPr lang="ar-EG" sz="2400" dirty="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أهمية المنهج التاريخي:</a:t>
            </a:r>
          </a:p>
          <a:p>
            <a:pPr lvl="0" algn="just" rtl="1">
              <a:defRPr/>
            </a:pP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يُساعد في التعرف على أصول النظريات، ومعرفة المشاكل التي تعرض لها الشخص . ومعرفة العلاقة بين البيئة ومشكلة الدراسة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845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رابعاً</a:t>
            </a:r>
            <a:r>
              <a:rPr lang="ar-EG" sz="2400" b="1" dirty="0" smtClean="0">
                <a:solidFill>
                  <a:prstClr val="black"/>
                </a:solidFill>
                <a:cs typeface="Times New Roman" panose="02020603050405020304" pitchFamily="18" charset="0"/>
              </a:rPr>
              <a:t>: </a:t>
            </a:r>
            <a:r>
              <a:rPr lang="ar-EG" sz="2400" b="1" dirty="0">
                <a:solidFill>
                  <a:prstClr val="black"/>
                </a:solidFill>
                <a:cs typeface="Times New Roman" panose="02020603050405020304" pitchFamily="18" charset="0"/>
              </a:rPr>
              <a:t>المنهج </a:t>
            </a:r>
            <a:r>
              <a:rPr lang="ar-EG" sz="2400" b="1" dirty="0" smtClean="0">
                <a:solidFill>
                  <a:prstClr val="black"/>
                </a:solidFill>
                <a:cs typeface="Times New Roman" panose="02020603050405020304" pitchFamily="18" charset="0"/>
              </a:rPr>
              <a:t>التجريبي</a:t>
            </a:r>
            <a:endParaRPr lang="ar-EG" sz="2400" b="1" dirty="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يعتبر </a:t>
            </a:r>
            <a:r>
              <a:rPr lang="ar-EG" sz="2400" dirty="0">
                <a:solidFill>
                  <a:prstClr val="black"/>
                </a:solidFill>
                <a:cs typeface="Times New Roman" panose="02020603050405020304" pitchFamily="18" charset="0"/>
              </a:rPr>
              <a:t>المنهج التجريبي أحد أنواع مناهج البحث العلمي ويقوم أساسه على إثبات صحة جميع المتغيرات عدا متغير محدد تجري كل الدراسة عليه، وتعتبر التجربة إحدى الطرق التي تستخدم في هذا المنهج، وفيما يلي عرضٌ له.</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u="sng" dirty="0">
                <a:solidFill>
                  <a:prstClr val="black"/>
                </a:solidFill>
                <a:cs typeface="Times New Roman" panose="02020603050405020304" pitchFamily="18" charset="0"/>
              </a:rPr>
              <a:t>خطوات المنهج التجريبي:</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المشكلة، ووسائل البحث.</a:t>
            </a:r>
          </a:p>
          <a:p>
            <a:pPr marL="457200" lvl="0" indent="-457200" algn="just" rtl="1">
              <a:buFont typeface="+mj-lt"/>
              <a:buAutoNum type="arabicPeriod"/>
              <a:defRPr/>
            </a:pPr>
            <a:r>
              <a:rPr lang="ar-EG" sz="2400" dirty="0">
                <a:solidFill>
                  <a:prstClr val="black"/>
                </a:solidFill>
                <a:cs typeface="Times New Roman" panose="02020603050405020304" pitchFamily="18" charset="0"/>
              </a:rPr>
              <a:t>كتابة الفرضيات.</a:t>
            </a:r>
          </a:p>
          <a:p>
            <a:pPr marL="457200" lvl="0" indent="-457200" algn="just" rtl="1">
              <a:buFont typeface="+mj-lt"/>
              <a:buAutoNum type="arabicPeriod"/>
              <a:defRPr/>
            </a:pPr>
            <a:r>
              <a:rPr lang="ar-EG" sz="2400" dirty="0">
                <a:solidFill>
                  <a:prstClr val="black"/>
                </a:solidFill>
                <a:cs typeface="Times New Roman" panose="02020603050405020304" pitchFamily="18" charset="0"/>
              </a:rPr>
              <a:t>تحديد مجتمع البحث والعينة.</a:t>
            </a:r>
          </a:p>
          <a:p>
            <a:pPr marL="457200" lvl="0" indent="-457200" algn="just" rtl="1">
              <a:buFont typeface="+mj-lt"/>
              <a:buAutoNum type="arabicPeriod"/>
              <a:defRPr/>
            </a:pPr>
            <a:r>
              <a:rPr lang="ar-EG" sz="2400" dirty="0">
                <a:solidFill>
                  <a:prstClr val="black"/>
                </a:solidFill>
                <a:cs typeface="Times New Roman" panose="02020603050405020304" pitchFamily="18" charset="0"/>
              </a:rPr>
              <a:t>التأكد من صحة النتائج.</a:t>
            </a:r>
          </a:p>
          <a:p>
            <a:pPr marL="457200" lvl="0" indent="-457200" algn="just" rtl="1">
              <a:buFont typeface="+mj-lt"/>
              <a:buAutoNum type="arabicPeriod"/>
              <a:defRPr/>
            </a:pPr>
            <a:r>
              <a:rPr lang="ar-EG" sz="2400" dirty="0">
                <a:solidFill>
                  <a:prstClr val="black"/>
                </a:solidFill>
                <a:cs typeface="Times New Roman" panose="02020603050405020304" pitchFamily="18" charset="0"/>
              </a:rPr>
              <a:t>كتابة التصميم التجريبي.</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070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kumimoji="0" lang="ar-JO" sz="2400"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أهمية</a:t>
            </a:r>
            <a:r>
              <a:rPr kumimoji="0" lang="ar-JO" sz="2400" i="0" u="sng"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المنهج التجريبي</a:t>
            </a:r>
          </a:p>
          <a:p>
            <a:pPr lvl="0" algn="just" rtl="1">
              <a:defRPr/>
            </a:pPr>
            <a:r>
              <a:rPr lang="ar-JO" sz="2400" dirty="0" smtClean="0">
                <a:solidFill>
                  <a:prstClr val="black"/>
                </a:solidFill>
                <a:cs typeface="Times New Roman" panose="02020603050405020304" pitchFamily="18" charset="0"/>
              </a:rPr>
              <a:t>1- </a:t>
            </a:r>
            <a:r>
              <a:rPr lang="ar-EG" sz="2400" dirty="0" smtClean="0">
                <a:solidFill>
                  <a:prstClr val="black"/>
                </a:solidFill>
                <a:cs typeface="Times New Roman" panose="02020603050405020304" pitchFamily="18" charset="0"/>
              </a:rPr>
              <a:t>يعد </a:t>
            </a:r>
            <a:r>
              <a:rPr lang="ar-EG" sz="2400" dirty="0">
                <a:solidFill>
                  <a:prstClr val="black"/>
                </a:solidFill>
                <a:cs typeface="Times New Roman" panose="02020603050405020304" pitchFamily="18" charset="0"/>
              </a:rPr>
              <a:t>المنهج التجريبي من المناهج الأكثر كفاءة ودقة نظراً لإمكانية إعادة التجربة في ظل نفس الظروف كما يستطيع الباحث تثبيت جميع العوامل والتحكم في عامل واحد وكلما كانت هناك إمكانية للتحكم في العوامل زادت دقة البحث</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2- </a:t>
            </a:r>
            <a:r>
              <a:rPr lang="ar-EG" sz="2400" dirty="0" smtClean="0">
                <a:solidFill>
                  <a:prstClr val="black"/>
                </a:solidFill>
                <a:cs typeface="Times New Roman" panose="02020603050405020304" pitchFamily="18" charset="0"/>
              </a:rPr>
              <a:t>يعتمد </a:t>
            </a:r>
            <a:r>
              <a:rPr lang="ar-EG" sz="2400" dirty="0">
                <a:solidFill>
                  <a:prstClr val="black"/>
                </a:solidFill>
                <a:cs typeface="Times New Roman" panose="02020603050405020304" pitchFamily="18" charset="0"/>
              </a:rPr>
              <a:t>المنهج التجريبي على معالجة عدد من العوامل مع ضبط ظروف معينة بشكل دقيق</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3-</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يمثل الزمن الحاضر أهمية عظمى في البحوث التجريبية مما يعطيه صفة الاستمرار والديمومة وإمكانية التأكد من صدق النتائج بناءً على معطيات الزمن الحاضر</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4- </a:t>
            </a:r>
            <a:r>
              <a:rPr lang="ar-EG" sz="2400" dirty="0" smtClean="0">
                <a:solidFill>
                  <a:prstClr val="black"/>
                </a:solidFill>
                <a:cs typeface="Times New Roman" panose="02020603050405020304" pitchFamily="18" charset="0"/>
              </a:rPr>
              <a:t>تعدد </a:t>
            </a:r>
            <a:r>
              <a:rPr lang="ar-EG" sz="2400" dirty="0">
                <a:solidFill>
                  <a:prstClr val="black"/>
                </a:solidFill>
                <a:cs typeface="Times New Roman" panose="02020603050405020304" pitchFamily="18" charset="0"/>
              </a:rPr>
              <a:t>التصميمات التجريبية يتيح إمكانية تطبيقه على عدد كبير من الحالات</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5- </a:t>
            </a:r>
            <a:r>
              <a:rPr lang="ar-EG" sz="2400" dirty="0" smtClean="0">
                <a:solidFill>
                  <a:prstClr val="black"/>
                </a:solidFill>
                <a:cs typeface="Times New Roman" panose="02020603050405020304" pitchFamily="18" charset="0"/>
              </a:rPr>
              <a:t>يسهم </a:t>
            </a:r>
            <a:r>
              <a:rPr lang="ar-EG" sz="2400" dirty="0">
                <a:solidFill>
                  <a:prstClr val="black"/>
                </a:solidFill>
                <a:cs typeface="Times New Roman" panose="02020603050405020304" pitchFamily="18" charset="0"/>
              </a:rPr>
              <a:t>البحث التجريبي في تنظيم البيانات عن طريق التجربة مما يمكن الباحث من المقارنة بين الوقائع لتقرير العوامل المؤثرة مباشرة في حدوث الظاهرة والعوامل ذات التأثير غير المباشر أو الثانوي، ومن ثم تقرير تأييد صحة فروضه أو عدم صحة الفروض</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101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خامساً</a:t>
            </a:r>
            <a:r>
              <a:rPr lang="ar-EG" sz="2400" b="1" dirty="0" smtClean="0">
                <a:solidFill>
                  <a:prstClr val="black"/>
                </a:solidFill>
                <a:cs typeface="Times New Roman" panose="02020603050405020304" pitchFamily="18" charset="0"/>
              </a:rPr>
              <a:t>: المنهج </a:t>
            </a:r>
            <a:r>
              <a:rPr lang="ar-JO" sz="2400" b="1" dirty="0" smtClean="0">
                <a:solidFill>
                  <a:prstClr val="black"/>
                </a:solidFill>
                <a:cs typeface="Times New Roman" panose="02020603050405020304" pitchFamily="18" charset="0"/>
              </a:rPr>
              <a:t>الاستقرائي</a:t>
            </a:r>
          </a:p>
          <a:p>
            <a:pPr lvl="0" algn="just" rtl="1">
              <a:defRPr/>
            </a:pPr>
            <a:endParaRPr lang="ar-EG" sz="2400" b="1" dirty="0" smtClean="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هو تصور و رؤية للوقائع و الحقائق الموجودة و قراءة للمجريات المتغيرة في حياتنا اليومية أو أحد جوانب المجتمع للتعبير عن ظاهرة أو حدث أو حتى التعريف بثقافة و حضارة ، فالمنهج الاستقرائي هو التفكير المنطقي القائم على التجربة و اليقين بها ، أي الإدراك بشكل منفصل عن التحليلي العقلي ، و يقوم المنهج الاستقرائي في الأبحاث العلمية على ملاحظة الحدث أو الظاهرة و جمع أكبر عدد من البيانات المرتبطة بها للحصول على نتائج و علاقات قد تعتبر مبدأ أو قانو</a:t>
            </a:r>
            <a:r>
              <a:rPr lang="ar-JO" sz="2400" dirty="0" smtClean="0">
                <a:solidFill>
                  <a:prstClr val="black"/>
                </a:solidFill>
                <a:cs typeface="Times New Roman" panose="02020603050405020304" pitchFamily="18" charset="0"/>
              </a:rPr>
              <a:t>ن.</a:t>
            </a:r>
          </a:p>
          <a:p>
            <a:pPr lvl="0" algn="just" rtl="1">
              <a:defRPr/>
            </a:pPr>
            <a:r>
              <a:rPr lang="ar-EG" sz="2400" dirty="0">
                <a:solidFill>
                  <a:prstClr val="black"/>
                </a:solidFill>
                <a:cs typeface="Times New Roman" panose="02020603050405020304" pitchFamily="18" charset="0"/>
              </a:rPr>
              <a:t>يعتمد على التوقع المبني على ربط المعلومات بعضها ببعض، ويعتبر من أدق المناهج وأصعبها في التنفيذ.</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2467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smtClean="0">
                <a:solidFill>
                  <a:prstClr val="black"/>
                </a:solidFill>
                <a:cs typeface="Times New Roman" panose="02020603050405020304" pitchFamily="18" charset="0"/>
              </a:rPr>
              <a:t>خطوات المنهج الاستقرائي</a:t>
            </a:r>
          </a:p>
          <a:p>
            <a:pPr lvl="0" algn="just" rtl="1">
              <a:defRPr/>
            </a:pPr>
            <a:endParaRPr lang="ar-JO" sz="2400"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1- </a:t>
            </a:r>
            <a:r>
              <a:rPr lang="ar-EG" sz="2400" dirty="0" smtClean="0">
                <a:solidFill>
                  <a:prstClr val="black"/>
                </a:solidFill>
                <a:cs typeface="Times New Roman" panose="02020603050405020304" pitchFamily="18" charset="0"/>
              </a:rPr>
              <a:t>الملاحظة </a:t>
            </a: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في هذه </a:t>
            </a:r>
            <a:r>
              <a:rPr lang="ar-JO" sz="2400" dirty="0" smtClean="0">
                <a:solidFill>
                  <a:prstClr val="black"/>
                </a:solidFill>
                <a:cs typeface="Times New Roman" panose="02020603050405020304" pitchFamily="18" charset="0"/>
              </a:rPr>
              <a:t>الخطوة</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يقوم الباحث بملاحظة الجوانب المحيطة بموضوع الدراسة و المؤثرات المتعلقة بالقضية من خلال الاطلاع على الظاهرة و أبعادها و أسباب حدوثها أو وجودها و الجوانب الإيجابية لها و طرق المحافظة عليها و السلبيات التي تقدمها و طرق علاجها، و تحليل البيانات التي حصل عليها و الجزئيات التي ترافقها ، و هذه الملاحظة قد تكون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ملاحظة </a:t>
            </a:r>
            <a:r>
              <a:rPr lang="ar-EG" sz="2400" dirty="0">
                <a:solidFill>
                  <a:prstClr val="black"/>
                </a:solidFill>
                <a:cs typeface="Times New Roman" panose="02020603050405020304" pitchFamily="18" charset="0"/>
              </a:rPr>
              <a:t>عفوية تراود ذهن الباحث من خلال التفكير و التأمل بها دون الإرادة المقصودة لمعرفتها و تحليل حيثيات هذه الملاحظة. </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ملاحظة </a:t>
            </a:r>
            <a:r>
              <a:rPr lang="ar-EG" sz="2400" dirty="0">
                <a:solidFill>
                  <a:prstClr val="black"/>
                </a:solidFill>
                <a:cs typeface="Times New Roman" panose="02020603050405020304" pitchFamily="18" charset="0"/>
              </a:rPr>
              <a:t>مدروسة و التي يخرج بها الباحث عن سابق القصد من خلال جمع بعض البيانات و وضع فرضيات و دراسة نتائجها المتوقعة . </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14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 </a:t>
            </a:r>
            <a:r>
              <a:rPr lang="ar-JO" sz="2400" dirty="0" smtClean="0">
                <a:solidFill>
                  <a:prstClr val="black"/>
                </a:solidFill>
                <a:cs typeface="Times New Roman" panose="02020603050405020304" pitchFamily="18" charset="0"/>
              </a:rPr>
              <a:t>2- الفرضيات</a:t>
            </a:r>
            <a:endParaRPr lang="ar-JO" sz="2400"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يعتبرها </a:t>
            </a:r>
            <a:r>
              <a:rPr lang="ar-JO" sz="2400" dirty="0">
                <a:solidFill>
                  <a:prstClr val="black"/>
                </a:solidFill>
                <a:cs typeface="Times New Roman" panose="02020603050405020304" pitchFamily="18" charset="0"/>
              </a:rPr>
              <a:t>الباحثون من الملاحظات المدروسة،. حيث يقدم الباحث عدد من الفرضيات حول دراسة الظاهرة و مسببات كل منها، و العوامل التي تقف وراء حدوثها، و المتأثرة بها ، و من ثم تحليل هذه الفرضيات من خلال تجزئتها و إجراء العمليات المطلوبة عليها و استخدام الأدوات المخصصة لدراسة هذه الفرضيات نحو تحقيق نتائج مقنعة يمكن الاستناد إليها في تقرير النتائج النهائية </a:t>
            </a:r>
            <a:r>
              <a:rPr lang="ar-JO" sz="2400" dirty="0" smtClean="0">
                <a:solidFill>
                  <a:prstClr val="black"/>
                </a:solidFill>
                <a:cs typeface="Times New Roman" panose="02020603050405020304" pitchFamily="18" charset="0"/>
              </a:rPr>
              <a:t>.</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3- </a:t>
            </a:r>
            <a:r>
              <a:rPr lang="ar-EG" sz="2400" dirty="0" smtClean="0">
                <a:solidFill>
                  <a:prstClr val="black"/>
                </a:solidFill>
                <a:cs typeface="Times New Roman" panose="02020603050405020304" pitchFamily="18" charset="0"/>
              </a:rPr>
              <a:t>التجربة</a:t>
            </a: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يرى البعض أن التجربة خاصة ببعض المناهج البحثية العملية و التطبيقية ، و لكنها أمر هام في المنهج الاستقرائي ، و التجربة تقام على بعض الثوابت و تحليل و قراءة الأثر الناتج من هذه المتغيرات ، و مقارنتها بالنتائج التي توصل إليها الباحث سابقا أو بالمعطيات المقروءة ، و تحديد نتائج مناسبة من خلالها . </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1957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سادساً: المنهج الاستنباطي</a:t>
            </a:r>
          </a:p>
          <a:p>
            <a:pPr lvl="0" algn="just" rtl="1">
              <a:defRPr/>
            </a:pPr>
            <a:r>
              <a:rPr lang="ar-EG" sz="2400" dirty="0">
                <a:solidFill>
                  <a:prstClr val="black"/>
                </a:solidFill>
                <a:cs typeface="Times New Roman" panose="02020603050405020304" pitchFamily="18" charset="0"/>
              </a:rPr>
              <a:t>هو المنهج الذي ينتقل فيه الاستنتاج من الكل إلى الجزء ، فهو يعاكس بذلك المنهج الاستقرائي والذي ينتقل فيه الاستنتاج من </a:t>
            </a:r>
            <a:r>
              <a:rPr lang="ar-JO" sz="2400" dirty="0" smtClean="0">
                <a:solidFill>
                  <a:prstClr val="black"/>
                </a:solidFill>
                <a:cs typeface="Times New Roman" panose="02020603050405020304" pitchFamily="18" charset="0"/>
              </a:rPr>
              <a:t>الجزء</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إلى </a:t>
            </a:r>
            <a:r>
              <a:rPr lang="ar-JO" sz="2400" dirty="0" smtClean="0">
                <a:solidFill>
                  <a:prstClr val="black"/>
                </a:solidFill>
                <a:cs typeface="Times New Roman" panose="02020603050405020304" pitchFamily="18" charset="0"/>
              </a:rPr>
              <a:t>الكل</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 ويبدأ الاستنباط من القواعد الكلية ، ومن ثم يستنبط منها القواعد التي تنطبق على الجزء الذي يقوم الباحث بدراسته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ويعد المنهج الاستنباطي شكل من أشكال المنطق، ويبدأ هذا المنهج ببيان عام أو فرضية معينة، ومن ثم يقوم الباحث بدراسة إمكانية التوصل إلى نتيجة معينة، ويستخدم هذا المنهج فكرة مراقبة الشواهد وذلك للتأكد من صحة النظريات</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ومن خلال هذا المنهج يقوم الباحث بوضع نظرية، ومن ثم يتنبأ بالنتائج التي ستصل إليها هذه النظرية، وذلك في حال كانت الملاحظات التي بنى عليها هذه النظرية سليمة وصحيحة.</a:t>
            </a:r>
          </a:p>
          <a:p>
            <a:pPr lvl="0" algn="just" rtl="1">
              <a:defRPr/>
            </a:pPr>
            <a:r>
              <a:rPr lang="ar-EG" sz="2400" dirty="0" smtClean="0">
                <a:solidFill>
                  <a:prstClr val="black"/>
                </a:solidFill>
                <a:cs typeface="Times New Roman" panose="02020603050405020304" pitchFamily="18" charset="0"/>
              </a:rPr>
              <a:t>وفي </a:t>
            </a:r>
            <a:r>
              <a:rPr lang="ar-EG" sz="2400" dirty="0">
                <a:solidFill>
                  <a:prstClr val="black"/>
                </a:solidFill>
                <a:cs typeface="Times New Roman" panose="02020603050405020304" pitchFamily="18" charset="0"/>
              </a:rPr>
              <a:t>هذا المنهج الشيء الذي ينطبق </a:t>
            </a:r>
            <a:r>
              <a:rPr lang="ar-EG" sz="2400" dirty="0" smtClean="0">
                <a:solidFill>
                  <a:prstClr val="black"/>
                </a:solidFill>
                <a:cs typeface="Times New Roman" panose="02020603050405020304" pitchFamily="18" charset="0"/>
              </a:rPr>
              <a:t>على</a:t>
            </a:r>
            <a:r>
              <a:rPr lang="ar-JO" sz="2400" dirty="0" smtClean="0">
                <a:solidFill>
                  <a:prstClr val="black"/>
                </a:solidFill>
                <a:cs typeface="Times New Roman" panose="02020603050405020304" pitchFamily="18" charset="0"/>
              </a:rPr>
              <a:t> جميع </a:t>
            </a:r>
            <a:r>
              <a:rPr lang="ar-EG" sz="2400" dirty="0" smtClean="0">
                <a:solidFill>
                  <a:prstClr val="black"/>
                </a:solidFill>
                <a:cs typeface="Times New Roman" panose="02020603050405020304" pitchFamily="18" charset="0"/>
              </a:rPr>
              <a:t>أفراد </a:t>
            </a:r>
            <a:r>
              <a:rPr lang="ar-EG" sz="2400" dirty="0">
                <a:solidFill>
                  <a:prstClr val="black"/>
                </a:solidFill>
                <a:cs typeface="Times New Roman" panose="02020603050405020304" pitchFamily="18" charset="0"/>
              </a:rPr>
              <a:t>المجموعة، فإنه حتما سينطبق على </a:t>
            </a:r>
            <a:r>
              <a:rPr lang="ar-JO" sz="2400" dirty="0" smtClean="0">
                <a:solidFill>
                  <a:prstClr val="black"/>
                </a:solidFill>
                <a:cs typeface="Times New Roman" panose="02020603050405020304" pitchFamily="18" charset="0"/>
              </a:rPr>
              <a:t>أحد</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أفرادها، مثال سالي امرأة، المرأة تموت في النهاية، هذا يؤدي إلى أن سالي سوف تموت في النهاية.</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057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u="sng" dirty="0">
                <a:solidFill>
                  <a:prstClr val="black"/>
                </a:solidFill>
                <a:cs typeface="Times New Roman" panose="02020603050405020304" pitchFamily="18" charset="0"/>
              </a:rPr>
              <a:t>خطوات المنهج </a:t>
            </a:r>
            <a:r>
              <a:rPr lang="ar-EG" sz="2400" u="sng" dirty="0" smtClean="0">
                <a:solidFill>
                  <a:prstClr val="black"/>
                </a:solidFill>
                <a:cs typeface="Times New Roman" panose="02020603050405020304" pitchFamily="18" charset="0"/>
              </a:rPr>
              <a:t>الاستنباطي</a:t>
            </a:r>
            <a:endParaRPr lang="ar-JO" sz="2400" u="sng" dirty="0" smtClean="0">
              <a:solidFill>
                <a:prstClr val="black"/>
              </a:solidFill>
              <a:cs typeface="Times New Roman" panose="02020603050405020304" pitchFamily="18" charset="0"/>
            </a:endParaRPr>
          </a:p>
          <a:p>
            <a:pPr lvl="0" algn="just" rtl="1">
              <a:defRPr/>
            </a:pPr>
            <a:endParaRPr lang="ar-EG" sz="2400" u="sng"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1- المقدمة : وفيها يقوم المدرس أو الباحث بذكر معلومات يعرفها الجميع وتكون هذه المعلومات بمثابة المدخل إلى البحث الجديد الذي ينوي الحديث عنه ، وكلما كانت المقدمة مشوقة كلما زاد الحماس لمعرفة الاكتشاف الذي سيتعرفون عليه في </a:t>
            </a:r>
            <a:r>
              <a:rPr lang="ar-EG" sz="2400" dirty="0" smtClean="0">
                <a:solidFill>
                  <a:prstClr val="black"/>
                </a:solidFill>
                <a:cs typeface="Times New Roman" panose="02020603050405020304" pitchFamily="18" charset="0"/>
              </a:rPr>
              <a:t>النهاية</a:t>
            </a:r>
            <a:r>
              <a:rPr lang="ar-JO" sz="2400" dirty="0" smtClean="0">
                <a:solidFill>
                  <a:prstClr val="black"/>
                </a:solidFill>
                <a:cs typeface="Times New Roman" panose="02020603050405020304" pitchFamily="18" charset="0"/>
              </a:rPr>
              <a:t>.</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2- </a:t>
            </a:r>
            <a:r>
              <a:rPr lang="ar-EG" sz="2400" dirty="0">
                <a:solidFill>
                  <a:prstClr val="black"/>
                </a:solidFill>
                <a:cs typeface="Times New Roman" panose="02020603050405020304" pitchFamily="18" charset="0"/>
              </a:rPr>
              <a:t>العرض : وفي هذه المرحلة يقوم الباحث بتقديم المعلومات عن طريق تجزئة القاعدة الأساسية إلى أسئلة ، وبعد ذلك يقوم الباحث والدارس بجمع الأجوبة على هذه الأسئلة وبالتالي الوصول إلى القاعدة الرئيسية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3810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dirty="0" smtClean="0">
                <a:solidFill>
                  <a:prstClr val="black"/>
                </a:solidFill>
                <a:cs typeface="Times New Roman" panose="02020603050405020304" pitchFamily="18" charset="0"/>
              </a:rPr>
              <a:t>3- </a:t>
            </a:r>
            <a:r>
              <a:rPr lang="ar-EG" sz="2400" dirty="0">
                <a:solidFill>
                  <a:prstClr val="black"/>
                </a:solidFill>
                <a:cs typeface="Times New Roman" panose="02020603050405020304" pitchFamily="18" charset="0"/>
              </a:rPr>
              <a:t>الاستنباط : بعد أن يقوم الباحث بجمع الأجوبة عن الأسئلة التي قد وضعها ينتقل إلى ترتيبها بطريقة يصل من خلالها إلى استنباط القاعدة التي يريد الوصول إليها ، وبذلك يكون العقل انتقل من الأمر المحسوس إلى الأمر المعنوي </a:t>
            </a:r>
            <a:r>
              <a:rPr lang="ar-EG" sz="2400" dirty="0" smtClean="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4- </a:t>
            </a:r>
            <a:r>
              <a:rPr lang="ar-EG" sz="2400" dirty="0">
                <a:solidFill>
                  <a:prstClr val="black"/>
                </a:solidFill>
                <a:cs typeface="Times New Roman" panose="02020603050405020304" pitchFamily="18" charset="0"/>
              </a:rPr>
              <a:t>التطبيق والمراجعة : وتعد هذه الخطوة الأخيرة من خطوات الاستنباط ، وفيها يقوم الباحث بتطبيق دراسته ليتأكد من صحتها ، كما يطلب المعلم من تلاميذه تطبيقها أيضا لكي يصلوا للنتيجة التي وصل إليها الباحث من خلال بحثه ، وبالتالي ترسخ هذه الطريقة في أذهانهم .</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4560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u="sng" dirty="0">
                <a:solidFill>
                  <a:prstClr val="black"/>
                </a:solidFill>
                <a:cs typeface="Times New Roman" panose="02020603050405020304" pitchFamily="18" charset="0"/>
              </a:rPr>
              <a:t>الفرق بين المنهج الاستنباطي والمنهج </a:t>
            </a:r>
            <a:r>
              <a:rPr lang="ar-EG" sz="2400" u="sng" dirty="0" smtClean="0">
                <a:solidFill>
                  <a:prstClr val="black"/>
                </a:solidFill>
                <a:cs typeface="Times New Roman" panose="02020603050405020304" pitchFamily="18" charset="0"/>
              </a:rPr>
              <a:t>الاستقرائي</a:t>
            </a:r>
            <a:endParaRPr lang="ar-JO" sz="2400" u="sng" dirty="0" smtClean="0">
              <a:solidFill>
                <a:prstClr val="black"/>
              </a:solidFill>
              <a:cs typeface="Times New Roman" panose="02020603050405020304" pitchFamily="18" charset="0"/>
            </a:endParaRPr>
          </a:p>
          <a:p>
            <a:pPr lvl="0" algn="just" rtl="1">
              <a:defRPr/>
            </a:pPr>
            <a:endParaRPr lang="ar-EG" sz="2400" u="sng"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المنهج </a:t>
            </a:r>
            <a:r>
              <a:rPr lang="ar-EG" sz="2400" dirty="0">
                <a:solidFill>
                  <a:prstClr val="black"/>
                </a:solidFill>
                <a:cs typeface="Times New Roman" panose="02020603050405020304" pitchFamily="18" charset="0"/>
              </a:rPr>
              <a:t>الاستقرائي ينطلق من الجزء إلى الكل، بينما نجد المنهج الاستنباطي ينتقل من الكل إلى الجزء.</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عملية </a:t>
            </a:r>
            <a:r>
              <a:rPr lang="ar-EG" sz="2400" dirty="0">
                <a:solidFill>
                  <a:prstClr val="black"/>
                </a:solidFill>
                <a:cs typeface="Times New Roman" panose="02020603050405020304" pitchFamily="18" charset="0"/>
              </a:rPr>
              <a:t>الاستقراء تقوم على عملية استنباط القوانين من الوقائع، بينما عملية الاستنتاج تقوم على انتقال الفكر من المبادئ إلى النتائج بصورة عقلية بحتة.</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المنهج </a:t>
            </a:r>
            <a:r>
              <a:rPr lang="ar-EG" sz="2400" dirty="0">
                <a:solidFill>
                  <a:prstClr val="black"/>
                </a:solidFill>
                <a:cs typeface="Times New Roman" panose="02020603050405020304" pitchFamily="18" charset="0"/>
              </a:rPr>
              <a:t>الاستقرائي يستمد يقينه من العودة إلى التجربة، أي يجب أن يعود الباحث إلى المدرك الحسي من أجل التحقق من صحة التجربة، بينما المنهج الاستنباطي يستمد يقينه من علاقات المقدمات، أي يجب أن يحرص الباحث على عدم وجود أي تناقض بين النتائج والمقدمات.</a:t>
            </a:r>
          </a:p>
          <a:p>
            <a:pPr marL="342900" lvl="0" indent="-342900" algn="just" rtl="1">
              <a:buFont typeface="Arial" panose="020B0604020202020204" pitchFamily="34" charset="0"/>
              <a:buChar char="•"/>
              <a:defRPr/>
            </a:pPr>
            <a:r>
              <a:rPr lang="ar-EG" sz="2400" dirty="0" smtClean="0">
                <a:solidFill>
                  <a:prstClr val="black"/>
                </a:solidFill>
                <a:cs typeface="Times New Roman" panose="02020603050405020304" pitchFamily="18" charset="0"/>
              </a:rPr>
              <a:t>المنهج </a:t>
            </a:r>
            <a:r>
              <a:rPr lang="ar-EG" sz="2400" dirty="0">
                <a:solidFill>
                  <a:prstClr val="black"/>
                </a:solidFill>
                <a:cs typeface="Times New Roman" panose="02020603050405020304" pitchFamily="18" charset="0"/>
              </a:rPr>
              <a:t>الاستنباطي يتضمن بشكل منطقي المقدمات، وعلى الرغم من صدق المقدمات فإننا قد نصل إلى نتيجة كاذبة، بينما يهدف المنهج الاستقرائي للكشف عن كل ما هو جديد، وذلك لأنه لا يقوم بتلخيص المقدمات وحسب.</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8652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سابعاً: المنهج المقارن</a:t>
            </a:r>
          </a:p>
          <a:p>
            <a:pPr lvl="0" algn="just" rtl="1">
              <a:defRPr/>
            </a:pPr>
            <a:endParaRPr lang="ar-JO" sz="2400" b="1" dirty="0" smtClean="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هو شكل من أشكال المناهج التي يتم استخدامها في البحث العلمي، والهدف من هذا المنهج هو عمل مجموعة من المقارنات بين الظواهر المتعلقة بالبحث العلمي، وذلك للتعرف على وجه الشبه فيما بينهم، وكذلك وجه الاختلاف أيضًا، وبالتالي يكون أمام الباحث العلمي فرصة للتعرف على كل شيء غامض متعلق بالظاهر، ويستطيع تفسيرها بكل سهولة.</a:t>
            </a:r>
          </a:p>
          <a:p>
            <a:pPr lvl="0" algn="just" rtl="1">
              <a:defRPr/>
            </a:pP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ويتميز هذا المنهج بالمرونة حيث أن العديد من العلوم يُمكن أن يتم استخدامه من خلالها سواء أكانت علوم اجتماعية أو علوم علمية، وهناك العديد من الطرق التي تستطيع من خلالها استخدام هذا المنهج، وليس هذا فقط بل أيضًا له خطوات، وسوف نتناول الحديث عن هذا كله بالتفصيل.</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7763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smtClean="0">
                <a:solidFill>
                  <a:prstClr val="black"/>
                </a:solidFill>
                <a:cs typeface="Times New Roman" panose="02020603050405020304" pitchFamily="18" charset="0"/>
              </a:rPr>
              <a:t>خطوات المنهج المقارن</a:t>
            </a:r>
          </a:p>
          <a:p>
            <a:pPr lvl="0" algn="just" rtl="1">
              <a:defRPr/>
            </a:pPr>
            <a:endParaRPr lang="ar-JO" sz="2400"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1- </a:t>
            </a:r>
            <a:r>
              <a:rPr lang="ar-EG" sz="2400" dirty="0" smtClean="0">
                <a:solidFill>
                  <a:prstClr val="black"/>
                </a:solidFill>
                <a:cs typeface="Times New Roman" panose="02020603050405020304" pitchFamily="18" charset="0"/>
              </a:rPr>
              <a:t>تحديد </a:t>
            </a:r>
            <a:r>
              <a:rPr lang="ar-EG" sz="2400" dirty="0">
                <a:solidFill>
                  <a:prstClr val="black"/>
                </a:solidFill>
                <a:cs typeface="Times New Roman" panose="02020603050405020304" pitchFamily="18" charset="0"/>
              </a:rPr>
              <a:t>موضوع المقارنة: على الباحث العلمي أن يقوم بتحديد موضوع البحث الذي سيقوم بعمل مقارنه له، ولكن ينبغي أن يقوم الباحث بالاطلاع على مشكلة البحث العلمي الخاص به بشكل كُلي، وبالتالي ينبغي أن عليه أن يتعرف على العينة التي سيعمل عليها.</a:t>
            </a:r>
          </a:p>
          <a:p>
            <a:pPr lvl="0" algn="just" rtl="1">
              <a:defRPr/>
            </a:pPr>
            <a:endParaRPr lang="ar-EG" sz="2400"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2- </a:t>
            </a:r>
            <a:r>
              <a:rPr lang="ar-EG" sz="2400" dirty="0" smtClean="0">
                <a:solidFill>
                  <a:prstClr val="black"/>
                </a:solidFill>
                <a:cs typeface="Times New Roman" panose="02020603050405020304" pitchFamily="18" charset="0"/>
              </a:rPr>
              <a:t>وضع </a:t>
            </a:r>
            <a:r>
              <a:rPr lang="ar-EG" sz="2400" dirty="0">
                <a:solidFill>
                  <a:prstClr val="black"/>
                </a:solidFill>
                <a:cs typeface="Times New Roman" panose="02020603050405020304" pitchFamily="18" charset="0"/>
              </a:rPr>
              <a:t>متغيرات المقارنة: وفي هذه المرحلة سيقوم الباحث بالوصول إلى نقطة الاتفاق ونقطة الاختلاف بين المتغيرات التي سيقوم بوضعها في بداية بحثه العلمي، ويستطيع هنا أن يقوم بدراسة المتغيرات بطريقة سهلة.</a:t>
            </a:r>
          </a:p>
          <a:p>
            <a:pPr lvl="0" algn="just" rtl="1">
              <a:defRPr/>
            </a:pP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42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3- </a:t>
            </a:r>
            <a:r>
              <a:rPr lang="ar-EG" sz="2400" dirty="0" smtClean="0">
                <a:solidFill>
                  <a:prstClr val="black"/>
                </a:solidFill>
                <a:cs typeface="Times New Roman" panose="02020603050405020304" pitchFamily="18" charset="0"/>
              </a:rPr>
              <a:t>تفسير </a:t>
            </a:r>
            <a:r>
              <a:rPr lang="ar-EG" sz="2400" dirty="0">
                <a:solidFill>
                  <a:prstClr val="black"/>
                </a:solidFill>
                <a:cs typeface="Times New Roman" panose="02020603050405020304" pitchFamily="18" charset="0"/>
              </a:rPr>
              <a:t>بيانات موضوع المقارنة: لا بد أن يقوم الباحث العلمي بالاطلاع على عدد من الأبحاث العلمية التي تناقش نفس الظاهرة التي </a:t>
            </a:r>
            <a:r>
              <a:rPr lang="ar-JO" sz="2400" dirty="0" smtClean="0">
                <a:solidFill>
                  <a:prstClr val="black"/>
                </a:solidFill>
                <a:cs typeface="Times New Roman" panose="02020603050405020304" pitchFamily="18" charset="0"/>
              </a:rPr>
              <a:t>يعالجها</a:t>
            </a: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وبالتالي سيكون من السهل المقارنة وبالتالي من السهل أيضًا الوصول إلى نتائج نهائية.</a:t>
            </a:r>
          </a:p>
          <a:p>
            <a:pPr lvl="0" algn="just" rtl="1">
              <a:defRPr/>
            </a:pPr>
            <a:endParaRPr lang="ar-EG" sz="2400" dirty="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4- </a:t>
            </a:r>
            <a:r>
              <a:rPr lang="ar-EG" sz="2400" dirty="0" smtClean="0">
                <a:solidFill>
                  <a:prstClr val="black"/>
                </a:solidFill>
                <a:cs typeface="Times New Roman" panose="02020603050405020304" pitchFamily="18" charset="0"/>
              </a:rPr>
              <a:t>الوصول </a:t>
            </a:r>
            <a:r>
              <a:rPr lang="ar-EG" sz="2400" dirty="0">
                <a:solidFill>
                  <a:prstClr val="black"/>
                </a:solidFill>
                <a:cs typeface="Times New Roman" panose="02020603050405020304" pitchFamily="18" charset="0"/>
              </a:rPr>
              <a:t>إلى نتائج المقارنة: بعد أن ينتهي الباحث العلمي من عمل مقارنة بين موضوع الدراسة وبين النتائج التي حصل عليها من البحث يستطيع في هذه الحالة أن يقوم بنشر بحثه العلمي المزود بعدد من النتائج التي تخدم العلم.</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4791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b="1" dirty="0" smtClean="0">
                <a:solidFill>
                  <a:prstClr val="black"/>
                </a:solidFill>
                <a:cs typeface="Times New Roman" panose="02020603050405020304" pitchFamily="18" charset="0"/>
              </a:rPr>
              <a:t>ثامناً: منهج دراسة الحالة</a:t>
            </a:r>
          </a:p>
          <a:p>
            <a:pPr lvl="0" algn="just" rtl="1">
              <a:defRPr/>
            </a:pPr>
            <a:endParaRPr lang="ar-JO" sz="2400" b="1"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ي</a:t>
            </a:r>
            <a:r>
              <a:rPr lang="ar-EG" sz="2400" dirty="0" smtClean="0">
                <a:solidFill>
                  <a:prstClr val="black"/>
                </a:solidFill>
                <a:cs typeface="Times New Roman" panose="02020603050405020304" pitchFamily="18" charset="0"/>
              </a:rPr>
              <a:t>عد </a:t>
            </a:r>
            <a:r>
              <a:rPr lang="ar-EG" sz="2400" dirty="0">
                <a:solidFill>
                  <a:prstClr val="black"/>
                </a:solidFill>
                <a:cs typeface="Times New Roman" panose="02020603050405020304" pitchFamily="18" charset="0"/>
              </a:rPr>
              <a:t>منهج دراسة الحالة أحد المناهج العلمية المستخدمة في البحث العلمي؛ إنه ينطوي على دراسة حالة واحدة، أو عدد صغير من الحالات، من أجل اكتساب فهم أعمق للظواهر قيد التحقيق يمكن أن تكون دراسات الحالة مفيدة لاستكشاف الأسئلة التي لا يمكن الإجابة عليها من خلال طرق البحث الأخرى. تتضمن طريقة دراسة الحالة جمع البيانات عن حالة واحدة أو عدد صغير من الحالات ثم يتم تحليل هذه البيانات لاستخلاص استنتاجات حول الظاهرة قيد البحث. لذا يمكن القول إجمالًا أنه يتضمن دراسة مكثفة لفرد أو مجموعة أو حدث أو مجتمع لاستكشاف ظاهرة أو لاختبار </a:t>
            </a:r>
            <a:r>
              <a:rPr lang="ar-EG" sz="2400" dirty="0" smtClean="0">
                <a:solidFill>
                  <a:prstClr val="black"/>
                </a:solidFill>
                <a:cs typeface="Times New Roman" panose="02020603050405020304" pitchFamily="18" charset="0"/>
              </a:rPr>
              <a:t>فرضية</a:t>
            </a:r>
            <a:r>
              <a:rPr lang="ar-JO"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135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smtClean="0">
                <a:solidFill>
                  <a:prstClr val="black"/>
                </a:solidFill>
                <a:cs typeface="Times New Roman" panose="02020603050405020304" pitchFamily="18" charset="0"/>
              </a:rPr>
              <a:t>خصائص منهج دراسة الحالة</a:t>
            </a:r>
          </a:p>
          <a:p>
            <a:pPr lvl="0" algn="just" rtl="1">
              <a:defRPr/>
            </a:pPr>
            <a:endParaRPr lang="ar-JO" sz="2400" dirty="0" smtClean="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يتسم منهج دراسة الحالة بعدة خصائص، وتتمثل في:</a:t>
            </a:r>
          </a:p>
          <a:p>
            <a:pPr lvl="0" algn="just" rtl="1">
              <a:defRPr/>
            </a:pPr>
            <a:endParaRPr lang="ar-EG" sz="2400" dirty="0">
              <a:solidFill>
                <a:prstClr val="black"/>
              </a:solidFill>
              <a:cs typeface="Times New Roman" panose="02020603050405020304" pitchFamily="18" charset="0"/>
            </a:endParaRPr>
          </a:p>
          <a:p>
            <a:pPr marL="457200" lvl="0" indent="-457200" algn="just" rtl="1">
              <a:buAutoNum type="arabicParenR"/>
              <a:defRPr/>
            </a:pPr>
            <a:r>
              <a:rPr lang="ar-EG" sz="2400" dirty="0" smtClean="0">
                <a:solidFill>
                  <a:prstClr val="black"/>
                </a:solidFill>
                <a:cs typeface="Times New Roman" panose="02020603050405020304" pitchFamily="18" charset="0"/>
              </a:rPr>
              <a:t>إنها </a:t>
            </a:r>
            <a:r>
              <a:rPr lang="ar-EG" sz="2400" dirty="0">
                <a:solidFill>
                  <a:prstClr val="black"/>
                </a:solidFill>
                <a:cs typeface="Times New Roman" panose="02020603050405020304" pitchFamily="18" charset="0"/>
              </a:rPr>
              <a:t>عملية استقرائية تبدأ بملاحظة تفصيلية للحقائق وتصل إلى </a:t>
            </a:r>
            <a:r>
              <a:rPr lang="ar-EG" sz="2400" dirty="0" smtClean="0">
                <a:solidFill>
                  <a:prstClr val="black"/>
                </a:solidFill>
                <a:cs typeface="Times New Roman" panose="02020603050405020304" pitchFamily="18" charset="0"/>
              </a:rPr>
              <a:t>التعميمات</a:t>
            </a:r>
            <a:endParaRPr lang="ar-JO" sz="2400" dirty="0" smtClean="0">
              <a:solidFill>
                <a:prstClr val="black"/>
              </a:solidFill>
              <a:cs typeface="Times New Roman" panose="02020603050405020304" pitchFamily="18" charset="0"/>
            </a:endParaRPr>
          </a:p>
          <a:p>
            <a:pPr marL="457200" lvl="0" indent="-457200" algn="just" rtl="1">
              <a:buAutoNum type="arabicParenR"/>
              <a:defRPr/>
            </a:pPr>
            <a:r>
              <a:rPr lang="ar-EG" sz="2400" dirty="0" smtClean="0">
                <a:solidFill>
                  <a:prstClr val="black"/>
                </a:solidFill>
                <a:cs typeface="Times New Roman" panose="02020603050405020304" pitchFamily="18" charset="0"/>
              </a:rPr>
              <a:t>هو </a:t>
            </a:r>
            <a:r>
              <a:rPr lang="ar-EG" sz="2400" dirty="0">
                <a:solidFill>
                  <a:prstClr val="black"/>
                </a:solidFill>
                <a:cs typeface="Times New Roman" panose="02020603050405020304" pitchFamily="18" charset="0"/>
              </a:rPr>
              <a:t>كلي، مع الأخذ في الاعتبار جميع العوامل ذات الصلة </a:t>
            </a:r>
            <a:r>
              <a:rPr lang="ar-EG" sz="2400" dirty="0" smtClean="0">
                <a:solidFill>
                  <a:prstClr val="black"/>
                </a:solidFill>
                <a:cs typeface="Times New Roman" panose="02020603050405020304" pitchFamily="18" charset="0"/>
              </a:rPr>
              <a:t>بالمشكلة</a:t>
            </a:r>
            <a:endParaRPr lang="ar-JO" sz="2400" dirty="0" smtClean="0">
              <a:solidFill>
                <a:prstClr val="black"/>
              </a:solidFill>
              <a:cs typeface="Times New Roman" panose="02020603050405020304" pitchFamily="18" charset="0"/>
            </a:endParaRPr>
          </a:p>
          <a:p>
            <a:pPr marL="457200" lvl="0" indent="-457200" algn="just" rtl="1">
              <a:buAutoNum type="arabicParenR"/>
              <a:defRPr/>
            </a:pPr>
            <a:r>
              <a:rPr lang="ar-EG" sz="2400" dirty="0" smtClean="0">
                <a:solidFill>
                  <a:prstClr val="black"/>
                </a:solidFill>
                <a:cs typeface="Times New Roman" panose="02020603050405020304" pitchFamily="18" charset="0"/>
              </a:rPr>
              <a:t>هو </a:t>
            </a:r>
            <a:r>
              <a:rPr lang="ar-EG" sz="2400" dirty="0">
                <a:solidFill>
                  <a:prstClr val="black"/>
                </a:solidFill>
                <a:cs typeface="Times New Roman" panose="02020603050405020304" pitchFamily="18" charset="0"/>
              </a:rPr>
              <a:t>مقارن يبحث عن أوجه التشابه والاختلاف بين </a:t>
            </a:r>
            <a:r>
              <a:rPr lang="ar-EG" sz="2400" dirty="0" smtClean="0">
                <a:solidFill>
                  <a:prstClr val="black"/>
                </a:solidFill>
                <a:cs typeface="Times New Roman" panose="02020603050405020304" pitchFamily="18" charset="0"/>
              </a:rPr>
              <a:t>الحالات</a:t>
            </a:r>
            <a:endParaRPr lang="ar-JO" sz="2400" dirty="0" smtClean="0">
              <a:solidFill>
                <a:prstClr val="black"/>
              </a:solidFill>
              <a:cs typeface="Times New Roman" panose="02020603050405020304" pitchFamily="18" charset="0"/>
            </a:endParaRPr>
          </a:p>
          <a:p>
            <a:pPr marL="457200" lvl="0" indent="-457200" algn="just" rtl="1">
              <a:buAutoNum type="arabicParenR"/>
              <a:defRPr/>
            </a:pPr>
            <a:r>
              <a:rPr lang="ar-EG" sz="2400" dirty="0" smtClean="0">
                <a:solidFill>
                  <a:prstClr val="black"/>
                </a:solidFill>
                <a:cs typeface="Times New Roman" panose="02020603050405020304" pitchFamily="18" charset="0"/>
              </a:rPr>
              <a:t>أنها </a:t>
            </a:r>
            <a:r>
              <a:rPr lang="ar-EG" sz="2400" dirty="0">
                <a:solidFill>
                  <a:prstClr val="black"/>
                </a:solidFill>
                <a:cs typeface="Times New Roman" panose="02020603050405020304" pitchFamily="18" charset="0"/>
              </a:rPr>
              <a:t>تفسيرية، تعطي تفسيرًا شخصيًا </a:t>
            </a:r>
            <a:r>
              <a:rPr lang="ar-EG" sz="2400" dirty="0" smtClean="0">
                <a:solidFill>
                  <a:prstClr val="black"/>
                </a:solidFill>
                <a:cs typeface="Times New Roman" panose="02020603050405020304" pitchFamily="18" charset="0"/>
              </a:rPr>
              <a:t>للبيانات</a:t>
            </a:r>
            <a:endParaRPr lang="ar-JO" sz="2400" dirty="0" smtClean="0">
              <a:solidFill>
                <a:prstClr val="black"/>
              </a:solidFill>
              <a:cs typeface="Times New Roman" panose="02020603050405020304" pitchFamily="18" charset="0"/>
            </a:endParaRPr>
          </a:p>
          <a:p>
            <a:pPr marL="457200" lvl="0" indent="-457200" algn="just" rtl="1">
              <a:buAutoNum type="arabicParenR"/>
              <a:defRPr/>
            </a:pPr>
            <a:r>
              <a:rPr lang="ar-EG" sz="2400" dirty="0" smtClean="0">
                <a:solidFill>
                  <a:prstClr val="black"/>
                </a:solidFill>
                <a:cs typeface="Times New Roman" panose="02020603050405020304" pitchFamily="18" charset="0"/>
              </a:rPr>
              <a:t>إنه </a:t>
            </a:r>
            <a:r>
              <a:rPr lang="ar-EG" sz="2400" dirty="0">
                <a:solidFill>
                  <a:prstClr val="black"/>
                </a:solidFill>
                <a:cs typeface="Times New Roman" panose="02020603050405020304" pitchFamily="18" charset="0"/>
              </a:rPr>
              <a:t>ديناميكي، ويتطور باستمرار كلما توفرت معلومات جديدة</a:t>
            </a: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165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u="sng" dirty="0" smtClean="0">
                <a:solidFill>
                  <a:prstClr val="black"/>
                </a:solidFill>
                <a:cs typeface="Times New Roman" panose="02020603050405020304" pitchFamily="18" charset="0"/>
              </a:rPr>
              <a:t>خطوات منهج دراسة الحالة</a:t>
            </a:r>
          </a:p>
          <a:p>
            <a:pPr lvl="0" algn="just" rtl="1">
              <a:defRPr/>
            </a:pPr>
            <a:endParaRPr lang="ar-JO" sz="2400" u="sng" dirty="0" smtClean="0">
              <a:solidFill>
                <a:prstClr val="black"/>
              </a:solidFill>
              <a:cs typeface="Times New Roman" panose="02020603050405020304" pitchFamily="18" charset="0"/>
            </a:endParaRPr>
          </a:p>
          <a:p>
            <a:pPr lvl="0" algn="just" rtl="1">
              <a:defRPr/>
            </a:pPr>
            <a:r>
              <a:rPr lang="ar-JO" sz="2400" dirty="0" smtClean="0">
                <a:solidFill>
                  <a:prstClr val="black"/>
                </a:solidFill>
                <a:cs typeface="Times New Roman" panose="02020603050405020304" pitchFamily="18" charset="0"/>
              </a:rPr>
              <a:t>1- إيجاد </a:t>
            </a:r>
            <a:r>
              <a:rPr lang="ar-JO" sz="2400" dirty="0">
                <a:solidFill>
                  <a:prstClr val="black"/>
                </a:solidFill>
                <a:cs typeface="Times New Roman" panose="02020603050405020304" pitchFamily="18" charset="0"/>
              </a:rPr>
              <a:t>دراسة حالة </a:t>
            </a:r>
            <a:r>
              <a:rPr lang="ar-JO" sz="2400" dirty="0" smtClean="0">
                <a:solidFill>
                  <a:prstClr val="black"/>
                </a:solidFill>
                <a:cs typeface="Times New Roman" panose="02020603050405020304" pitchFamily="18" charset="0"/>
              </a:rPr>
              <a:t>مناسبة: </a:t>
            </a:r>
            <a:r>
              <a:rPr lang="ar-JO" sz="2400" dirty="0">
                <a:solidFill>
                  <a:prstClr val="black"/>
                </a:solidFill>
                <a:cs typeface="Times New Roman" panose="02020603050405020304" pitchFamily="18" charset="0"/>
              </a:rPr>
              <a:t>بمجرد العثور على دراسة الحالة، سوف تحتاج إلى قراءة دراسة الحالة وتحليلها لفهم النقاط </a:t>
            </a:r>
            <a:r>
              <a:rPr lang="ar-JO" sz="2400" dirty="0" smtClean="0">
                <a:solidFill>
                  <a:prstClr val="black"/>
                </a:solidFill>
                <a:cs typeface="Times New Roman" panose="02020603050405020304" pitchFamily="18" charset="0"/>
              </a:rPr>
              <a:t>الرئيسية</a:t>
            </a:r>
          </a:p>
          <a:p>
            <a:pPr lvl="0" algn="just" rtl="1">
              <a:defRPr/>
            </a:pPr>
            <a:r>
              <a:rPr lang="ar-JO" sz="2400" dirty="0" smtClean="0">
                <a:solidFill>
                  <a:prstClr val="black"/>
                </a:solidFill>
                <a:cs typeface="Times New Roman" panose="02020603050405020304" pitchFamily="18" charset="0"/>
              </a:rPr>
              <a:t>2- تطوير </a:t>
            </a:r>
            <a:r>
              <a:rPr lang="ar-JO" sz="2400" dirty="0">
                <a:solidFill>
                  <a:prstClr val="black"/>
                </a:solidFill>
                <a:cs typeface="Times New Roman" panose="02020603050405020304" pitchFamily="18" charset="0"/>
              </a:rPr>
              <a:t>سؤال بحث ذي صلة بدراسة </a:t>
            </a:r>
            <a:r>
              <a:rPr lang="ar-JO" sz="2400" dirty="0" smtClean="0">
                <a:solidFill>
                  <a:prstClr val="black"/>
                </a:solidFill>
                <a:cs typeface="Times New Roman" panose="02020603050405020304" pitchFamily="18" charset="0"/>
              </a:rPr>
              <a:t>الحالة</a:t>
            </a:r>
          </a:p>
          <a:p>
            <a:pPr lvl="0" algn="just" rtl="1">
              <a:defRPr/>
            </a:pPr>
            <a:r>
              <a:rPr lang="ar-JO" sz="2400" dirty="0" smtClean="0">
                <a:solidFill>
                  <a:prstClr val="black"/>
                </a:solidFill>
                <a:cs typeface="Times New Roman" panose="02020603050405020304" pitchFamily="18" charset="0"/>
              </a:rPr>
              <a:t>3- تطوير </a:t>
            </a:r>
            <a:r>
              <a:rPr lang="ar-JO" sz="2400" dirty="0">
                <a:solidFill>
                  <a:prstClr val="black"/>
                </a:solidFill>
                <a:cs typeface="Times New Roman" panose="02020603050405020304" pitchFamily="18" charset="0"/>
              </a:rPr>
              <a:t>خطة البحث الخاصة بك وجمع البيانات اللازمة</a:t>
            </a:r>
            <a:r>
              <a:rPr lang="ar-JO" sz="2400" dirty="0" smtClean="0">
                <a:solidFill>
                  <a:prstClr val="black"/>
                </a:solidFill>
                <a:cs typeface="Times New Roman" panose="02020603050405020304" pitchFamily="18" charset="0"/>
              </a:rPr>
              <a:t>.</a:t>
            </a:r>
          </a:p>
          <a:p>
            <a:pPr lvl="0" algn="just" rtl="1">
              <a:defRPr/>
            </a:pPr>
            <a:r>
              <a:rPr lang="ar-JO" sz="2400" dirty="0" smtClean="0">
                <a:solidFill>
                  <a:prstClr val="black"/>
                </a:solidFill>
                <a:cs typeface="Times New Roman" panose="02020603050405020304" pitchFamily="18" charset="0"/>
              </a:rPr>
              <a:t>4- كتابة </a:t>
            </a:r>
            <a:r>
              <a:rPr lang="ar-JO" sz="2400" dirty="0">
                <a:solidFill>
                  <a:prstClr val="black"/>
                </a:solidFill>
                <a:cs typeface="Times New Roman" panose="02020603050405020304" pitchFamily="18" charset="0"/>
              </a:rPr>
              <a:t>نتائجك وتقديمها بشكل واضح.</a:t>
            </a:r>
            <a:endParaRPr lang="ar-EG" sz="2400" dirty="0">
              <a:solidFill>
                <a:prstClr val="black"/>
              </a:solidFill>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901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b="1" u="sng" dirty="0">
                <a:solidFill>
                  <a:prstClr val="black"/>
                </a:solidFill>
                <a:cs typeface="Times New Roman" panose="02020603050405020304" pitchFamily="18" charset="0"/>
              </a:rPr>
              <a:t>أهمية انواع المناهج في البحث </a:t>
            </a:r>
            <a:r>
              <a:rPr lang="ar-EG" sz="2400" b="1" u="sng" dirty="0" smtClean="0">
                <a:solidFill>
                  <a:prstClr val="black"/>
                </a:solidFill>
                <a:cs typeface="Times New Roman" panose="02020603050405020304" pitchFamily="18" charset="0"/>
              </a:rPr>
              <a:t>العلمي</a:t>
            </a:r>
            <a:endParaRPr lang="ar-JO" sz="2400" b="1" u="sng" dirty="0" smtClean="0">
              <a:solidFill>
                <a:prstClr val="black"/>
              </a:solidFill>
              <a:cs typeface="Times New Roman" panose="02020603050405020304" pitchFamily="18" charset="0"/>
            </a:endParaRPr>
          </a:p>
          <a:p>
            <a:pPr lvl="0" algn="just" rtl="1">
              <a:defRPr/>
            </a:pPr>
            <a:r>
              <a:rPr lang="ar-EG" sz="2400" dirty="0" smtClean="0">
                <a:solidFill>
                  <a:prstClr val="black"/>
                </a:solidFill>
                <a:cs typeface="Times New Roman" panose="02020603050405020304" pitchFamily="18" charset="0"/>
              </a:rPr>
              <a:t>ت</a:t>
            </a:r>
            <a:r>
              <a:rPr lang="ar-JO" sz="2400" dirty="0" smtClean="0">
                <a:solidFill>
                  <a:prstClr val="black"/>
                </a:solidFill>
                <a:cs typeface="Times New Roman" panose="02020603050405020304" pitchFamily="18" charset="0"/>
              </a:rPr>
              <a:t>ت</a:t>
            </a:r>
            <a:r>
              <a:rPr lang="ar-EG" sz="2400" dirty="0" smtClean="0">
                <a:solidFill>
                  <a:prstClr val="black"/>
                </a:solidFill>
                <a:cs typeface="Times New Roman" panose="02020603050405020304" pitchFamily="18" charset="0"/>
              </a:rPr>
              <a:t>جلى </a:t>
            </a:r>
            <a:r>
              <a:rPr lang="ar-EG" sz="2400" dirty="0">
                <a:solidFill>
                  <a:prstClr val="black"/>
                </a:solidFill>
                <a:cs typeface="Times New Roman" panose="02020603050405020304" pitchFamily="18" charset="0"/>
              </a:rPr>
              <a:t>أهميتها في العديد من الأمور التي من شأنها أن تساعد الباحث على كتابة بحث علمي على نحوٍ كاملٍ وشاملٍ. لا سيما أنها ترتبط أهمية مناهج البحث العلمي في وضع الباحث العلمي للفرضيات وذلك بعد أن يقوم بجمع المعلومات والتأكد من صحتها</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ويعتمد الباحث العلمي على منهج علمي واحد على الأقل، وذلك بناءً على نوع المشكلة التي يتناولها الباحث العلمي في بحثه. يختارها الباحث العلمي من أجل الحصول على المعلومات الدقيقة من العديد من المصادر والمراجع التي لها صلة بموضوع البحث العلمي الذي يتناوله الباحث. بالإضافة إلى ذلك إن المناهج العلمية توسع مدارك الباحث في التنبؤ حول ما سيحدث في المستقبل بما يتعلق بمشكلة البحث العلمي وذلك بناءً على المعلومات التي تم الحصول عليها من مصادر مختلفة ونتيجة خبرته في مشكلة البحث, علاوة على ذلك، يساهم منهج البحث العلمي المتبع في تمهيد الطريق للباحث العلمي بإجراء الفحص اللازم للفرضيات التي تم طرحها في خطة البحث .</a:t>
            </a:r>
            <a:endParaRPr kumimoji="0" lang="ar-EG" sz="2400" i="0"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0853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و</a:t>
            </a:r>
            <a:r>
              <a:rPr lang="ar-EG" sz="2400" dirty="0" smtClean="0">
                <a:solidFill>
                  <a:prstClr val="black"/>
                </a:solidFill>
                <a:cs typeface="Times New Roman" panose="02020603050405020304" pitchFamily="18" charset="0"/>
              </a:rPr>
              <a:t>نظرًا </a:t>
            </a:r>
            <a:r>
              <a:rPr lang="ar-EG" sz="2400" dirty="0">
                <a:solidFill>
                  <a:prstClr val="black"/>
                </a:solidFill>
                <a:cs typeface="Times New Roman" panose="02020603050405020304" pitchFamily="18" charset="0"/>
              </a:rPr>
              <a:t>لتعدد انواع مناهج البحث العلمي، فإن البحث العلمي الذي يتناول أحد مناهج البحث العلمي، فليكن المنهج التجريبي _على سبيل المثال_ فيقوم الباحث العلمي باستخدام هذا المنهج إذا كانت مشكلة البحث بحاجة إلى تجريب ما، حيث يقوم الباحث بفحص الفرضيات المطروحة وذلك بالقيام بإثبات صحتها أو دحضها عن طريق مناهج البحث العلمي الذي اتخذها الباحث.</a:t>
            </a:r>
          </a:p>
          <a:p>
            <a:pPr lvl="0" algn="just" rtl="1">
              <a:defRPr/>
            </a:pPr>
            <a:endParaRPr lang="ar-EG" sz="1100" dirty="0">
              <a:solidFill>
                <a:prstClr val="black"/>
              </a:solidFill>
              <a:cs typeface="Times New Roman" panose="02020603050405020304" pitchFamily="18" charset="0"/>
            </a:endParaRPr>
          </a:p>
          <a:p>
            <a:pPr lvl="0" algn="just" rtl="1">
              <a:defRPr/>
            </a:pPr>
            <a:r>
              <a:rPr lang="ar-EG" sz="2400" dirty="0">
                <a:solidFill>
                  <a:prstClr val="black"/>
                </a:solidFill>
                <a:cs typeface="Times New Roman" panose="02020603050405020304" pitchFamily="18" charset="0"/>
              </a:rPr>
              <a:t>لأن المناهج العلمية تفسح المجال للمختصين بالتفكير حول أسباب انتشار مشكلة البحث على نطاقٍ واسع في الآونة الأخيرة، مما يؤدي إلى إطلاع عدد أكبر من القُرّاء على دراساتهم حول ذات الموضوع، فهذا بشأنه يفتح المجال لعدد من المهتمين في الاختصاص حول مشكلة الدراسة وذلك بعد قراءة الأبحاث العلمية، علاوة على ذلك يؤدي إلى زيادة الاكتشاف حول أسباب وعوامل مشكلة الدراسة وهذا بدوره يعمل على الحد من انتشار المشكلة أو معالجة مشكلة البحث العلمي بشكل أكثر حداثة وعلمًا من سابقه من الدراسات.</a:t>
            </a:r>
            <a:endParaRPr kumimoji="0" lang="ar-EG" sz="2400" i="0"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421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على اختلاف أنواع البحث العلمي إلا أن هناك اشتراك لمناهج البحث العلمي في مجموعة من الخصائص وهي كالتالي</a:t>
            </a:r>
            <a:r>
              <a:rPr lang="ar-JO" sz="2400" dirty="0" smtClean="0">
                <a:solidFill>
                  <a:prstClr val="black"/>
                </a:solidFill>
                <a:cs typeface="Times New Roman" panose="02020603050405020304" pitchFamily="18" charset="0"/>
              </a:rPr>
              <a:t>:</a:t>
            </a:r>
          </a:p>
          <a:p>
            <a:pPr marL="457200" lvl="0" indent="-457200" algn="just" rtl="1">
              <a:buFont typeface="+mj-lt"/>
              <a:buAutoNum type="arabicPeriod"/>
              <a:defRPr/>
            </a:pPr>
            <a:endParaRPr lang="ar-JO" sz="2400" dirty="0">
              <a:solidFill>
                <a:prstClr val="black"/>
              </a:solidFill>
              <a:cs typeface="Times New Roman" panose="02020603050405020304" pitchFamily="18" charset="0"/>
            </a:endParaRPr>
          </a:p>
          <a:p>
            <a:pPr marL="457200" lvl="0" indent="-457200" algn="just" rtl="1">
              <a:buFont typeface="+mj-lt"/>
              <a:buAutoNum type="arabicPeriod"/>
              <a:defRPr/>
            </a:pPr>
            <a:r>
              <a:rPr lang="ar-JO" sz="2400" dirty="0">
                <a:solidFill>
                  <a:prstClr val="black"/>
                </a:solidFill>
                <a:cs typeface="Times New Roman" panose="02020603050405020304" pitchFamily="18" charset="0"/>
              </a:rPr>
              <a:t>التنظيم القائم على الحقائق والملاحظة العلمية في طريقة العمل والتفكير.</a:t>
            </a:r>
          </a:p>
          <a:p>
            <a:pPr marL="457200" lvl="0" indent="-457200" algn="just" rtl="1">
              <a:buFont typeface="+mj-lt"/>
              <a:buAutoNum type="arabicPeriod"/>
              <a:defRPr/>
            </a:pPr>
            <a:r>
              <a:rPr lang="ar-JO" sz="2400" dirty="0">
                <a:solidFill>
                  <a:prstClr val="black"/>
                </a:solidFill>
                <a:cs typeface="Times New Roman" panose="02020603050405020304" pitchFamily="18" charset="0"/>
              </a:rPr>
              <a:t>الترابط والتسلسل عند التنفيذ لخطوات البحث العلمي.</a:t>
            </a:r>
          </a:p>
          <a:p>
            <a:pPr marL="457200" lvl="0" indent="-457200" algn="just" rtl="1">
              <a:buFont typeface="+mj-lt"/>
              <a:buAutoNum type="arabicPeriod"/>
              <a:defRPr/>
            </a:pPr>
            <a:r>
              <a:rPr lang="ar-JO" sz="2400" dirty="0">
                <a:solidFill>
                  <a:prstClr val="black"/>
                </a:solidFill>
                <a:cs typeface="Times New Roman" panose="02020603050405020304" pitchFamily="18" charset="0"/>
              </a:rPr>
              <a:t>إمكانية استخدام مناهج البحث العلمية، في اختيار نتائج البحث.</a:t>
            </a:r>
          </a:p>
          <a:p>
            <a:pPr marL="457200" lvl="0" indent="-457200" algn="just" rtl="1">
              <a:buFont typeface="+mj-lt"/>
              <a:buAutoNum type="arabicPeriod"/>
              <a:defRPr/>
            </a:pPr>
            <a:r>
              <a:rPr lang="ar-JO" sz="2400" dirty="0">
                <a:solidFill>
                  <a:prstClr val="black"/>
                </a:solidFill>
                <a:cs typeface="Times New Roman" panose="02020603050405020304" pitchFamily="18" charset="0"/>
              </a:rPr>
              <a:t>البعد عن التحيز والخصوصية والآراء والاهواء الشخصية، أي الموضوعية.</a:t>
            </a:r>
          </a:p>
          <a:p>
            <a:pPr marL="457200" lvl="0" indent="-457200" algn="just" rtl="1">
              <a:buFont typeface="+mj-lt"/>
              <a:buAutoNum type="arabicPeriod"/>
              <a:defRPr/>
            </a:pPr>
            <a:r>
              <a:rPr lang="ar-JO" sz="2400" dirty="0">
                <a:solidFill>
                  <a:prstClr val="black"/>
                </a:solidFill>
                <a:cs typeface="Times New Roman" panose="02020603050405020304" pitchFamily="18" charset="0"/>
              </a:rPr>
              <a:t>القدرة على التصور التنبؤ بما ستكن عليه الأحداث.</a:t>
            </a:r>
          </a:p>
          <a:p>
            <a:pPr marL="457200" lvl="0" indent="-457200" algn="just" rtl="1">
              <a:buFont typeface="+mj-lt"/>
              <a:buAutoNum type="arabicPeriod"/>
              <a:defRPr/>
            </a:pPr>
            <a:r>
              <a:rPr lang="ar-JO" sz="2400" dirty="0">
                <a:solidFill>
                  <a:prstClr val="black"/>
                </a:solidFill>
                <a:cs typeface="Times New Roman" panose="02020603050405020304" pitchFamily="18" charset="0"/>
              </a:rPr>
              <a:t>المعالجة للأحداث والظواهر التي أظهرتها مباحث أخرى.</a:t>
            </a:r>
            <a:endParaRPr kumimoji="0" lang="ar-EG" sz="2400" i="0"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أنواع مناهج البحث </a:t>
            </a:r>
            <a:r>
              <a:rPr lang="ar-JO" sz="2800" b="1" dirty="0" smtClean="0">
                <a:latin typeface="Times New Roman" panose="02020603050405020304" pitchFamily="18" charset="0"/>
                <a:cs typeface="Times New Roman" panose="02020603050405020304" pitchFamily="18" charset="0"/>
              </a:rPr>
              <a:t>العلمي</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70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dirty="0">
                <a:solidFill>
                  <a:prstClr val="black"/>
                </a:solidFill>
                <a:cs typeface="Times New Roman" panose="02020603050405020304" pitchFamily="18" charset="0"/>
              </a:rPr>
              <a:t>في إطار استخدام الباحث لمناهج البحث فإنه يوظف هذا الاستخدام. في عدة محاور أساسية للوصول إلى نتائج البحث الصحيحة، ومن أهم هذه المحاور ما يلي:</a:t>
            </a:r>
          </a:p>
          <a:p>
            <a:pPr marL="457200" lvl="0" indent="-457200" algn="just" rtl="1">
              <a:buFont typeface="+mj-lt"/>
              <a:buAutoNum type="arabicPeriod"/>
              <a:defRPr/>
            </a:pPr>
            <a:r>
              <a:rPr lang="ar-EG" sz="2400" dirty="0" smtClean="0">
                <a:solidFill>
                  <a:prstClr val="black"/>
                </a:solidFill>
                <a:cs typeface="Times New Roman" panose="02020603050405020304" pitchFamily="18" charset="0"/>
              </a:rPr>
              <a:t>الوصول </a:t>
            </a:r>
            <a:r>
              <a:rPr lang="ar-EG" sz="2400" dirty="0">
                <a:solidFill>
                  <a:prstClr val="black"/>
                </a:solidFill>
                <a:cs typeface="Times New Roman" panose="02020603050405020304" pitchFamily="18" charset="0"/>
              </a:rPr>
              <a:t>إلى التطبيق الصحيح لعناصر خطة البحث في الإطار النظري، حيث يتم ذكر العناصر ومعلومات بسيطة عنها في الخطة مثل الفرضيات والتساؤلات والمصطلحات، ولكن يقوم الباحث في الإطار النظري بتفعيل هذه العناصر ومناقشتها وفقاً لطريقة الصياغة التي فرضها عليه المنهج العلمي الذي يستخدمه.</a:t>
            </a:r>
          </a:p>
          <a:p>
            <a:pPr marL="457200" lvl="0" indent="-457200" algn="just" rtl="1">
              <a:buFont typeface="+mj-lt"/>
              <a:buAutoNum type="arabicPeriod"/>
              <a:defRPr/>
            </a:pPr>
            <a:r>
              <a:rPr lang="ar-EG" sz="2400" dirty="0">
                <a:solidFill>
                  <a:prstClr val="black"/>
                </a:solidFill>
                <a:cs typeface="Times New Roman" panose="02020603050405020304" pitchFamily="18" charset="0"/>
              </a:rPr>
              <a:t>جمع المعلومات من الأمور التي تلعب المناهج فيها دوراً هاماً. حيث يتم بناءاً على المناهج تحديد أفراد العينة وأدوات الدراسة التي تمثل جزء هام من وسائل جمع المعلومات للبحث.</a:t>
            </a:r>
          </a:p>
          <a:p>
            <a:pPr marL="457200" lvl="0" indent="-457200" algn="just" rtl="1">
              <a:buFont typeface="+mj-lt"/>
              <a:buAutoNum type="arabicPeriod"/>
              <a:defRPr/>
            </a:pPr>
            <a:r>
              <a:rPr lang="ar-EG" sz="2400" dirty="0">
                <a:solidFill>
                  <a:prstClr val="black"/>
                </a:solidFill>
                <a:cs typeface="Times New Roman" panose="02020603050405020304" pitchFamily="18" charset="0"/>
              </a:rPr>
              <a:t>الطرح الفلسفي أو طرح الآراء الشخصية والمقارنات والنقاشات المكثفة كلها يعبر عنها المنهج بصبغته الأساسية.</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ما تنفذه  منهجية </a:t>
            </a:r>
            <a:r>
              <a:rPr lang="ar-JO" sz="2800" b="1" dirty="0" smtClean="0">
                <a:latin typeface="Times New Roman" panose="02020603050405020304" pitchFamily="18" charset="0"/>
                <a:cs typeface="Times New Roman" panose="02020603050405020304" pitchFamily="18" charset="0"/>
              </a:rPr>
              <a:t>البحث</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557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4488" lvl="0" indent="-344488" algn="just" rtl="1">
              <a:defRPr/>
            </a:pPr>
            <a:r>
              <a:rPr lang="ar-JO" sz="2400" dirty="0" smtClean="0">
                <a:solidFill>
                  <a:prstClr val="black"/>
                </a:solidFill>
                <a:cs typeface="Times New Roman" panose="02020603050405020304" pitchFamily="18" charset="0"/>
              </a:rPr>
              <a:t>4. </a:t>
            </a:r>
            <a:r>
              <a:rPr lang="ar-EG" sz="2400" dirty="0" smtClean="0">
                <a:solidFill>
                  <a:prstClr val="black"/>
                </a:solidFill>
                <a:cs typeface="Times New Roman" panose="02020603050405020304" pitchFamily="18" charset="0"/>
              </a:rPr>
              <a:t>طريقة </a:t>
            </a:r>
            <a:r>
              <a:rPr lang="ar-EG" sz="2400" dirty="0">
                <a:solidFill>
                  <a:prstClr val="black"/>
                </a:solidFill>
                <a:cs typeface="Times New Roman" panose="02020603050405020304" pitchFamily="18" charset="0"/>
              </a:rPr>
              <a:t>التسلسل في المعلومات وترتيبها ليصل المعنى بشكل كامل، على سبيل المثال في المنهج الوصفي يتم ذكر المشاهدات واحدة تلو الأخرى ليكتمل في النهاية وصف كامل المشهد.</a:t>
            </a:r>
          </a:p>
          <a:p>
            <a:pPr marL="344488" lvl="0" indent="-344488" algn="just" rtl="1">
              <a:defRPr/>
            </a:pPr>
            <a:r>
              <a:rPr lang="ar-JO" sz="2400" dirty="0" smtClean="0">
                <a:solidFill>
                  <a:prstClr val="black"/>
                </a:solidFill>
                <a:cs typeface="Times New Roman" panose="02020603050405020304" pitchFamily="18" charset="0"/>
              </a:rPr>
              <a:t>5. </a:t>
            </a:r>
            <a:r>
              <a:rPr lang="ar-EG" sz="2400" dirty="0" smtClean="0">
                <a:solidFill>
                  <a:prstClr val="black"/>
                </a:solidFill>
                <a:cs typeface="Times New Roman" panose="02020603050405020304" pitchFamily="18" charset="0"/>
              </a:rPr>
              <a:t>توظف </a:t>
            </a:r>
            <a:r>
              <a:rPr lang="ar-EG" sz="2400" dirty="0">
                <a:solidFill>
                  <a:prstClr val="black"/>
                </a:solidFill>
                <a:cs typeface="Times New Roman" panose="02020603050405020304" pitchFamily="18" charset="0"/>
              </a:rPr>
              <a:t>المناهج الفرضيات توظيفاً أساسياً. حيث تقوم بإجراءات من شأنها تسليط الضوء على نتائج تلك الفرضيات بالنفي أو بالإثبات مع بيان أسباب النفي أو الإثبات.</a:t>
            </a:r>
          </a:p>
          <a:p>
            <a:pPr marL="344488" lvl="0" indent="-344488" algn="just" rtl="1">
              <a:defRPr/>
            </a:pPr>
            <a:r>
              <a:rPr lang="ar-JO" sz="2400" dirty="0" smtClean="0">
                <a:solidFill>
                  <a:prstClr val="black"/>
                </a:solidFill>
                <a:cs typeface="Times New Roman" panose="02020603050405020304" pitchFamily="18" charset="0"/>
              </a:rPr>
              <a:t>6. </a:t>
            </a:r>
            <a:r>
              <a:rPr lang="ar-EG" sz="2400" dirty="0" smtClean="0">
                <a:solidFill>
                  <a:prstClr val="black"/>
                </a:solidFill>
                <a:cs typeface="Times New Roman" panose="02020603050405020304" pitchFamily="18" charset="0"/>
              </a:rPr>
              <a:t>المنطقية </a:t>
            </a:r>
            <a:r>
              <a:rPr lang="ar-EG" sz="2400" dirty="0">
                <a:solidFill>
                  <a:prstClr val="black"/>
                </a:solidFill>
                <a:cs typeface="Times New Roman" panose="02020603050405020304" pitchFamily="18" charset="0"/>
              </a:rPr>
              <a:t>في الطرح والخروج من التشتت في سرد المعلومات. واتباع أسلوب مخاطبة القارئ بالبراهين والأدلة.</a:t>
            </a:r>
          </a:p>
          <a:p>
            <a:pPr marL="344488" lvl="0" indent="-344488" algn="just" rtl="1">
              <a:defRPr/>
            </a:pPr>
            <a:r>
              <a:rPr lang="ar-JO" sz="2400" dirty="0" smtClean="0">
                <a:solidFill>
                  <a:prstClr val="black"/>
                </a:solidFill>
                <a:cs typeface="Times New Roman" panose="02020603050405020304" pitchFamily="18" charset="0"/>
              </a:rPr>
              <a:t>7. </a:t>
            </a:r>
            <a:r>
              <a:rPr lang="ar-EG" sz="2400" dirty="0" smtClean="0">
                <a:solidFill>
                  <a:prstClr val="black"/>
                </a:solidFill>
                <a:cs typeface="Times New Roman" panose="02020603050405020304" pitchFamily="18" charset="0"/>
              </a:rPr>
              <a:t>يتم </a:t>
            </a:r>
            <a:r>
              <a:rPr lang="ar-EG" sz="2400" dirty="0">
                <a:solidFill>
                  <a:prstClr val="black"/>
                </a:solidFill>
                <a:cs typeface="Times New Roman" panose="02020603050405020304" pitchFamily="18" charset="0"/>
              </a:rPr>
              <a:t>استخدام الصدق والثبات في مناهج البحث العلمي للوصول إلى مدى دقة المعلومات التي تم إلحاقها بالبحث.</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أهم ما تنفذه  منهجية </a:t>
            </a:r>
            <a:r>
              <a:rPr lang="ar-JO" sz="2800" b="1" dirty="0" smtClean="0">
                <a:latin typeface="Times New Roman" panose="02020603050405020304" pitchFamily="18" charset="0"/>
                <a:cs typeface="Times New Roman" panose="02020603050405020304" pitchFamily="18" charset="0"/>
              </a:rPr>
              <a:t>البحث</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519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4488" lvl="0" indent="-344488" algn="just" rtl="1">
              <a:defRPr/>
            </a:pPr>
            <a:r>
              <a:rPr lang="ar-EG" sz="2400">
                <a:solidFill>
                  <a:prstClr val="black"/>
                </a:solidFill>
                <a:cs typeface="Times New Roman" panose="02020603050405020304" pitchFamily="18" charset="0"/>
              </a:rPr>
              <a:t>هذا العنوان يأخذنا إلى محورين وهما:</a:t>
            </a:r>
          </a:p>
          <a:p>
            <a:pPr marL="344488" lvl="0" indent="-344488" algn="just" rtl="1">
              <a:defRPr/>
            </a:pPr>
            <a:endParaRPr lang="ar-EG" sz="2400">
              <a:solidFill>
                <a:prstClr val="black"/>
              </a:solidFill>
              <a:cs typeface="Times New Roman" panose="02020603050405020304" pitchFamily="18" charset="0"/>
            </a:endParaRPr>
          </a:p>
          <a:p>
            <a:pPr marL="344488" lvl="0" indent="-344488" algn="just" rtl="1">
              <a:defRPr/>
            </a:pPr>
            <a:r>
              <a:rPr lang="ar-EG" sz="2400">
                <a:solidFill>
                  <a:prstClr val="black"/>
                </a:solidFill>
                <a:cs typeface="Times New Roman" panose="02020603050405020304" pitchFamily="18" charset="0"/>
              </a:rPr>
              <a:t>الأول: أن يكون في البحث أكثر من منهج مستخدم.</a:t>
            </a:r>
          </a:p>
          <a:p>
            <a:pPr marL="344488" lvl="0" indent="-344488" algn="just" rtl="1">
              <a:defRPr/>
            </a:pPr>
            <a:endParaRPr lang="ar-EG" sz="2400">
              <a:solidFill>
                <a:prstClr val="black"/>
              </a:solidFill>
              <a:cs typeface="Times New Roman" panose="02020603050405020304" pitchFamily="18" charset="0"/>
            </a:endParaRPr>
          </a:p>
          <a:p>
            <a:pPr marL="344488" lvl="0" indent="-344488" algn="just" rtl="1">
              <a:defRPr/>
            </a:pPr>
            <a:r>
              <a:rPr lang="ar-EG" sz="2400">
                <a:solidFill>
                  <a:prstClr val="black"/>
                </a:solidFill>
                <a:cs typeface="Times New Roman" panose="02020603050405020304" pitchFamily="18" charset="0"/>
              </a:rPr>
              <a:t>الثاني: أن يتم التعبير عن المنهج الواحد بالدمج بين منهجين.</a:t>
            </a:r>
          </a:p>
          <a:p>
            <a:pPr marL="344488" lvl="0" indent="-344488" algn="just" rtl="1">
              <a:defRPr/>
            </a:pPr>
            <a:endParaRPr lang="ar-EG" sz="2400">
              <a:solidFill>
                <a:prstClr val="black"/>
              </a:solidFill>
              <a:cs typeface="Times New Roman" panose="02020603050405020304" pitchFamily="18" charset="0"/>
            </a:endParaRPr>
          </a:p>
          <a:p>
            <a:pPr marL="344488" lvl="0" indent="-344488" algn="just" rtl="1">
              <a:defRPr/>
            </a:pPr>
            <a:r>
              <a:rPr lang="ar-EG" sz="2400">
                <a:solidFill>
                  <a:prstClr val="black"/>
                </a:solidFill>
                <a:cs typeface="Times New Roman" panose="02020603050405020304" pitchFamily="18" charset="0"/>
              </a:rPr>
              <a:t>أما الأول فأغلب الأبحاث يكون فيها أكثر من منهج مستخدم. وذلك لكثرة متطلبات الدراسة وترابطها، على سبيل المثال نجد بعض الأبحاث تستخدم المنهج التحليلي في إضافة الشروحات، في حين تستخدم المنهج التاريخي في سرد المعلومات وربطها بعضها ببعض.</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ضوابط الجمع بين أكثر من منهج في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5040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4488" lvl="0" indent="-344488" algn="just" rtl="1">
              <a:defRPr/>
            </a:pPr>
            <a:r>
              <a:rPr lang="ar-EG" sz="2400" dirty="0">
                <a:solidFill>
                  <a:prstClr val="black"/>
                </a:solidFill>
                <a:cs typeface="Times New Roman" panose="02020603050405020304" pitchFamily="18" charset="0"/>
              </a:rPr>
              <a:t>وبالنسبة للمحور الثاني فيمكن التعبير عن المنهج الواحد بالدمج. على سبيل المثال يكثر استخدام المنهج الوصفي التحليلي، وهو تعبير من الباحث أن منهجية البحث العلمي التي استخدمها ارتكزت على هذين المنهجين بشكل متوازن، فنجد أن الباحث يقوم بعملية الوصف أولاً ثم تحليل ما تم وصفه.</a:t>
            </a:r>
          </a:p>
          <a:p>
            <a:pPr marL="344488" lvl="0" indent="-344488" algn="just" rtl="1">
              <a:defRPr/>
            </a:pPr>
            <a:endParaRPr lang="ar-EG" sz="2400" dirty="0">
              <a:solidFill>
                <a:prstClr val="black"/>
              </a:solidFill>
              <a:cs typeface="Times New Roman" panose="02020603050405020304" pitchFamily="18" charset="0"/>
            </a:endParaRPr>
          </a:p>
          <a:p>
            <a:pPr marL="344488" lvl="0" indent="-344488" algn="just" rtl="1">
              <a:defRPr/>
            </a:pPr>
            <a:r>
              <a:rPr lang="ar-EG" sz="2400" dirty="0">
                <a:solidFill>
                  <a:prstClr val="black"/>
                </a:solidFill>
                <a:cs typeface="Times New Roman" panose="02020603050405020304" pitchFamily="18" charset="0"/>
              </a:rPr>
              <a:t>ولابد هنا من منطقية الجمع بين المناهج، وذلك بالنظر في متطلبات الدراسة وما تحتاجه من معلومات وطريقة صياغة صحيحة، ولابد من البعد عن التشتت في المناهج وعدم تناسقها بعضها مع بعض.</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ضوابط الجمع بين أكثر من منهج في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9515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4488" lvl="0" indent="-344488" algn="just" rtl="1">
              <a:defRPr/>
            </a:pPr>
            <a:r>
              <a:rPr lang="ar-EG" sz="2400" dirty="0">
                <a:solidFill>
                  <a:prstClr val="black"/>
                </a:solidFill>
                <a:cs typeface="Times New Roman" panose="02020603050405020304" pitchFamily="18" charset="0"/>
              </a:rPr>
              <a:t>يوجد عدة أخطاء يكثر الوقوع فيها في تحديد واستخدام مناهج البحث، وأهم هذه الأخطاء ما يلي:</a:t>
            </a:r>
          </a:p>
          <a:p>
            <a:pPr marL="344488" lvl="0" indent="-344488" algn="just" rtl="1">
              <a:defRPr/>
            </a:pPr>
            <a:endParaRPr lang="ar-EG" sz="2400" dirty="0">
              <a:solidFill>
                <a:prstClr val="black"/>
              </a:solidFill>
              <a:cs typeface="Times New Roman" panose="02020603050405020304" pitchFamily="18" charset="0"/>
            </a:endParaRPr>
          </a:p>
          <a:p>
            <a:pPr marL="457200" lvl="0" indent="-457200" algn="just" rtl="1">
              <a:buFont typeface="+mj-lt"/>
              <a:buAutoNum type="arabicPeriod"/>
              <a:defRPr/>
            </a:pPr>
            <a:r>
              <a:rPr lang="ar-EG" sz="2400" dirty="0">
                <a:solidFill>
                  <a:prstClr val="black"/>
                </a:solidFill>
                <a:cs typeface="Times New Roman" panose="02020603050405020304" pitchFamily="18" charset="0"/>
              </a:rPr>
              <a:t>دخول مفاهيم أنواع الأبحاث مع المناهج البحثية، وهنا نتحدث عن نوع البحوث الوصفية مع المناهج المختلفة، فالبحث الوصفي يكون له خاصية وطريقة أداء في الوصول للنتائج مثل الإحصاء أو بحوث التنمية وغيرها، و كذلك نجد البحوث الكشفية التي يكون هدفها إبراز المعلومات الجديدة، فلابد من بحث خواص أنواع البحوث ومعرفة ما يناسبها من مناهج.</a:t>
            </a:r>
          </a:p>
          <a:p>
            <a:pPr marL="457200" lvl="0" indent="-457200" algn="just" rtl="1">
              <a:buFont typeface="+mj-lt"/>
              <a:buAutoNum type="arabicPeriod"/>
              <a:defRPr/>
            </a:pPr>
            <a:r>
              <a:rPr lang="ar-EG" sz="2400" dirty="0">
                <a:solidFill>
                  <a:prstClr val="black"/>
                </a:solidFill>
                <a:cs typeface="Times New Roman" panose="02020603050405020304" pitchFamily="18" charset="0"/>
              </a:rPr>
              <a:t>عدم المعرفة بمتطلبات عملية التحليل الإحصائي والأساليب الإحصائية المختلفة. فلهذا الأساليب إجراءات لابد من اتباعها لتوفير المعلومات الداخلة في حل خوارزمياتها.</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أخطاء شائعة في استخدام مناهج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116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4488" lvl="0" indent="-344488" algn="just" rtl="1">
              <a:defRPr/>
            </a:pPr>
            <a:r>
              <a:rPr lang="ar-JO" sz="2400" dirty="0" smtClean="0">
                <a:solidFill>
                  <a:prstClr val="black"/>
                </a:solidFill>
                <a:cs typeface="Times New Roman" panose="02020603050405020304" pitchFamily="18" charset="0"/>
              </a:rPr>
              <a:t>3. </a:t>
            </a:r>
            <a:r>
              <a:rPr lang="ar-EG" sz="2400" dirty="0" smtClean="0">
                <a:solidFill>
                  <a:prstClr val="black"/>
                </a:solidFill>
                <a:cs typeface="Times New Roman" panose="02020603050405020304" pitchFamily="18" charset="0"/>
              </a:rPr>
              <a:t>يوجد </a:t>
            </a:r>
            <a:r>
              <a:rPr lang="ar-EG" sz="2400" dirty="0">
                <a:solidFill>
                  <a:prstClr val="black"/>
                </a:solidFill>
                <a:cs typeface="Times New Roman" panose="02020603050405020304" pitchFamily="18" charset="0"/>
              </a:rPr>
              <a:t>أخطاء متعلقة في تحديد مشكلة البحث وفهمها بشكل دقيق. حيث ذكرنا أن مشكلة البحث هي أساس تحديد </a:t>
            </a:r>
            <a:r>
              <a:rPr lang="ar-EG" sz="2400" dirty="0" smtClean="0">
                <a:solidFill>
                  <a:prstClr val="black"/>
                </a:solidFill>
                <a:cs typeface="Times New Roman" panose="02020603050405020304" pitchFamily="18" charset="0"/>
              </a:rPr>
              <a:t>المناهج.</a:t>
            </a:r>
            <a:endParaRPr lang="ar-JO" sz="2400" dirty="0" smtClean="0">
              <a:solidFill>
                <a:prstClr val="black"/>
              </a:solidFill>
              <a:cs typeface="Times New Roman" panose="02020603050405020304" pitchFamily="18" charset="0"/>
            </a:endParaRPr>
          </a:p>
          <a:p>
            <a:pPr marL="344488" lvl="0" indent="-344488" algn="just" rtl="1">
              <a:defRPr/>
            </a:pPr>
            <a:r>
              <a:rPr lang="ar-JO" sz="2400" dirty="0" smtClean="0">
                <a:solidFill>
                  <a:prstClr val="black"/>
                </a:solidFill>
                <a:cs typeface="Times New Roman" panose="02020603050405020304" pitchFamily="18" charset="0"/>
              </a:rPr>
              <a:t>4. </a:t>
            </a:r>
            <a:r>
              <a:rPr lang="ar-EG" sz="2400" dirty="0" smtClean="0">
                <a:solidFill>
                  <a:prstClr val="black"/>
                </a:solidFill>
                <a:cs typeface="Times New Roman" panose="02020603050405020304" pitchFamily="18" charset="0"/>
              </a:rPr>
              <a:t>عدم </a:t>
            </a:r>
            <a:r>
              <a:rPr lang="ar-EG" sz="2400" dirty="0">
                <a:solidFill>
                  <a:prstClr val="black"/>
                </a:solidFill>
                <a:cs typeface="Times New Roman" panose="02020603050405020304" pitchFamily="18" charset="0"/>
              </a:rPr>
              <a:t>مناسبة أدوات الدراسة، و بالتالي ستخرج لدينا معلومات خاطئة وغير منطقية لا يمكن ترتيبها وفقاً لخطوات منهجية البحث العلمي المستخدمة.</a:t>
            </a:r>
          </a:p>
          <a:p>
            <a:pPr marL="344488" lvl="0" indent="-344488" algn="just" rtl="1">
              <a:defRPr/>
            </a:pPr>
            <a:r>
              <a:rPr lang="ar-JO" sz="2400" dirty="0" smtClean="0">
                <a:solidFill>
                  <a:prstClr val="black"/>
                </a:solidFill>
                <a:cs typeface="Times New Roman" panose="02020603050405020304" pitchFamily="18" charset="0"/>
              </a:rPr>
              <a:t>5. </a:t>
            </a:r>
            <a:r>
              <a:rPr lang="ar-EG" sz="2400" dirty="0" smtClean="0">
                <a:solidFill>
                  <a:prstClr val="black"/>
                </a:solidFill>
                <a:cs typeface="Times New Roman" panose="02020603050405020304" pitchFamily="18" charset="0"/>
              </a:rPr>
              <a:t>أخطاء </a:t>
            </a:r>
            <a:r>
              <a:rPr lang="ar-EG" sz="2400" dirty="0">
                <a:solidFill>
                  <a:prstClr val="black"/>
                </a:solidFill>
                <a:cs typeface="Times New Roman" panose="02020603050405020304" pitchFamily="18" charset="0"/>
              </a:rPr>
              <a:t>في عدم التقدير الصحيح لعدد الكلمات. حيث أن الجامعات تفرض عدداً أقصى للكلمات لا يمكن تجاوزه. و بالتالي فكثير من الباحثين يقع في خطأ الإسهاب في استخدام المناهج مما يزيد من عدد الكلمات.</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5176804"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أخطاء شائعة في استخدام مناهج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648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EG" sz="2400" dirty="0">
                <a:solidFill>
                  <a:prstClr val="black"/>
                </a:solidFill>
                <a:cs typeface="Times New Roman" panose="02020603050405020304" pitchFamily="18" charset="0"/>
              </a:rPr>
              <a:t>يعتبر المنهج العلمي سبيل الباحث للوصول الى الحقائق العلمية سواء كانت حقائق جديدة أو مطورة من خلال جمع البيانات والمعطيات حول الظاهرة التي يريد دراستها ليصوغ مجموعة من الفروض المناسبة ومن ثم تحليل البيانات للوصول الى نتائج تكون ذات دقة ووضوح وصحة، غير أن هذه الدقة والصحة قد تكون بعيدة المنال إذا لم ينجح الباحث في الإلمام بمختلف مناهج البحث العلمي واختيار المنهج </a:t>
            </a:r>
            <a:r>
              <a:rPr lang="ar-EG" sz="2400" dirty="0" smtClean="0">
                <a:solidFill>
                  <a:prstClr val="black"/>
                </a:solidFill>
                <a:cs typeface="Times New Roman" panose="02020603050405020304" pitchFamily="18" charset="0"/>
              </a:rPr>
              <a:t>المناسب</a:t>
            </a:r>
            <a:r>
              <a:rPr lang="ar-JO" sz="2400" dirty="0" smtClean="0">
                <a:solidFill>
                  <a:prstClr val="black"/>
                </a:solidFill>
                <a:cs typeface="Times New Roman" panose="02020603050405020304" pitchFamily="18" charset="0"/>
              </a:rPr>
              <a:t>.</a:t>
            </a:r>
          </a:p>
          <a:p>
            <a:pPr marL="60325" lvl="0" algn="just" rtl="1">
              <a:defRPr/>
            </a:pPr>
            <a:endParaRPr lang="ar-JO" dirty="0" smtClean="0">
              <a:solidFill>
                <a:prstClr val="black"/>
              </a:solidFill>
              <a:cs typeface="Times New Roman" panose="02020603050405020304" pitchFamily="18" charset="0"/>
            </a:endParaRPr>
          </a:p>
          <a:p>
            <a:pPr marL="60325" lvl="0" algn="just" rtl="1">
              <a:defRPr/>
            </a:pPr>
            <a:r>
              <a:rPr lang="ar-EG" sz="2400" dirty="0" smtClean="0">
                <a:solidFill>
                  <a:prstClr val="black"/>
                </a:solidFill>
                <a:cs typeface="Times New Roman" panose="02020603050405020304" pitchFamily="18" charset="0"/>
              </a:rPr>
              <a:t>بعد </a:t>
            </a:r>
            <a:r>
              <a:rPr lang="ar-EG" sz="2400" dirty="0">
                <a:solidFill>
                  <a:prstClr val="black"/>
                </a:solidFill>
                <a:cs typeface="Times New Roman" panose="02020603050405020304" pitchFamily="18" charset="0"/>
              </a:rPr>
              <a:t>عرضنا لأدبيات نظرية في </a:t>
            </a:r>
            <a:r>
              <a:rPr lang="ar-JO" sz="2400" dirty="0" smtClean="0">
                <a:solidFill>
                  <a:prstClr val="black"/>
                </a:solidFill>
                <a:cs typeface="Times New Roman" panose="02020603050405020304" pitchFamily="18" charset="0"/>
              </a:rPr>
              <a:t>هذه المحاضرة </a:t>
            </a:r>
            <a:r>
              <a:rPr lang="ar-EG" sz="2400" dirty="0" smtClean="0">
                <a:solidFill>
                  <a:prstClr val="black"/>
                </a:solidFill>
                <a:cs typeface="Times New Roman" panose="02020603050405020304" pitchFamily="18" charset="0"/>
              </a:rPr>
              <a:t>حول </a:t>
            </a:r>
            <a:r>
              <a:rPr lang="ar-EG" sz="2400" dirty="0">
                <a:solidFill>
                  <a:prstClr val="black"/>
                </a:solidFill>
                <a:cs typeface="Times New Roman" panose="02020603050405020304" pitchFamily="18" charset="0"/>
              </a:rPr>
              <a:t>مناهج البحث العلمي وطريقة الاختيار والمفاضلة بين هذه المناهج، ثبت لدينا صحة الفرضيتين، فبتعدد مجالات البحث العلمي تتعدد المناهج المتبعة في هذه المجالات، من جهة أخرى هناك عوامل مختلفة تؤثر على اختيار البحث المنهج المناسب للبحث من طبيعة الموضوع المراد دراسته وكذا طبيعة البيانات والمعلومات التي يتم جمعها حول الظاهرة، اضافة الى </a:t>
            </a:r>
            <a:r>
              <a:rPr lang="ar-EG" sz="2400" dirty="0" smtClean="0">
                <a:solidFill>
                  <a:prstClr val="black"/>
                </a:solidFill>
                <a:cs typeface="Times New Roman" panose="02020603050405020304" pitchFamily="18" charset="0"/>
              </a:rPr>
              <a:t>خلفية</a:t>
            </a:r>
            <a:r>
              <a:rPr lang="ar-JO" sz="2400" dirty="0" smtClean="0">
                <a:solidFill>
                  <a:prstClr val="black"/>
                </a:solidFill>
                <a:cs typeface="Times New Roman" panose="02020603050405020304" pitchFamily="18" charset="0"/>
              </a:rPr>
              <a:t> الباحث الفكرية.</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الخاتمة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5651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49100919-8a76-4266-be0c-7dc583902cb4"/>
    <ds:schemaRef ds:uri="http://schemas.microsoft.com/office/2006/documentManagement/types"/>
    <ds:schemaRef ds:uri="http://purl.org/dc/dcmitype/"/>
    <ds:schemaRef ds:uri="http://purl.org/dc/elements/1.1/"/>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d13aca44-ef33-4cf4-9980-7f0b00e6eeb9"/>
    <ds:schemaRef ds:uri="http://purl.org/dc/terms/"/>
  </ds:schemaRefs>
</ds:datastoreItem>
</file>

<file path=customXml/itemProps2.xml><?xml version="1.0" encoding="utf-8"?>
<ds:datastoreItem xmlns:ds="http://schemas.openxmlformats.org/officeDocument/2006/customXml" ds:itemID="{885FE8DE-B25C-4620-A7DC-BFABEC65BB35}"/>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5657</TotalTime>
  <Words>4273</Words>
  <Application>Microsoft Office PowerPoint</Application>
  <PresentationFormat>Widescreen</PresentationFormat>
  <Paragraphs>381</Paragraphs>
  <Slides>44</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AL-OLABY</cp:lastModifiedBy>
  <cp:revision>140</cp:revision>
  <dcterms:created xsi:type="dcterms:W3CDTF">2023-04-29T09:08:00Z</dcterms:created>
  <dcterms:modified xsi:type="dcterms:W3CDTF">2024-08-04T23:21:11Z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