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6.xml" ContentType="application/vnd.openxmlformats-officedocument.presentationml.slide+xml"/>
  <Override PartName="/ppt/slides/slide22.xml" ContentType="application/vnd.openxmlformats-officedocument.presentationml.slide+xml"/>
  <Override PartName="/ppt/slides/slide3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39.xml" ContentType="application/vnd.openxmlformats-officedocument.presentationml.slide+xml"/>
  <Override PartName="/ppt/slides/slide37.xml" ContentType="application/vnd.openxmlformats-officedocument.presentationml.slide+xml"/>
  <Override PartName="/ppt/slides/slide25.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21.xml" ContentType="application/vnd.openxmlformats-officedocument.presentationml.notesSlide+xml"/>
  <Override PartName="/ppt/notesSlides/notesSlide12.xml" ContentType="application/vnd.openxmlformats-officedocument.presentationml.notesSlide+xml"/>
  <Override PartName="/ppt/notesSlides/notesSlide16.xml" ContentType="application/vnd.openxmlformats-officedocument.presentationml.notesSlide+xml"/>
  <Override PartName="/ppt/notesSlides/notesSlide15.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4.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480" r:id="rId2"/>
    <p:sldId id="303" r:id="rId3"/>
    <p:sldId id="271" r:id="rId4"/>
    <p:sldId id="567" r:id="rId5"/>
    <p:sldId id="313" r:id="rId6"/>
    <p:sldId id="533" r:id="rId7"/>
    <p:sldId id="534" r:id="rId8"/>
    <p:sldId id="535" r:id="rId9"/>
    <p:sldId id="569" r:id="rId10"/>
    <p:sldId id="536" r:id="rId11"/>
    <p:sldId id="568" r:id="rId12"/>
    <p:sldId id="538" r:id="rId13"/>
    <p:sldId id="276" r:id="rId14"/>
    <p:sldId id="540" r:id="rId15"/>
    <p:sldId id="539" r:id="rId16"/>
    <p:sldId id="542" r:id="rId17"/>
    <p:sldId id="543" r:id="rId18"/>
    <p:sldId id="544" r:id="rId19"/>
    <p:sldId id="545" r:id="rId20"/>
    <p:sldId id="546" r:id="rId21"/>
    <p:sldId id="547" r:id="rId22"/>
    <p:sldId id="548" r:id="rId23"/>
    <p:sldId id="549" r:id="rId24"/>
    <p:sldId id="550" r:id="rId25"/>
    <p:sldId id="551" r:id="rId26"/>
    <p:sldId id="552" r:id="rId27"/>
    <p:sldId id="554" r:id="rId28"/>
    <p:sldId id="306" r:id="rId29"/>
    <p:sldId id="559" r:id="rId30"/>
    <p:sldId id="566" r:id="rId31"/>
    <p:sldId id="561" r:id="rId32"/>
    <p:sldId id="562" r:id="rId33"/>
    <p:sldId id="563" r:id="rId34"/>
    <p:sldId id="564" r:id="rId35"/>
    <p:sldId id="570" r:id="rId36"/>
    <p:sldId id="571" r:id="rId37"/>
    <p:sldId id="572" r:id="rId38"/>
    <p:sldId id="256"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67"/>
            <p14:sldId id="313"/>
            <p14:sldId id="533"/>
            <p14:sldId id="534"/>
            <p14:sldId id="535"/>
            <p14:sldId id="569"/>
            <p14:sldId id="536"/>
            <p14:sldId id="568"/>
            <p14:sldId id="538"/>
            <p14:sldId id="276"/>
            <p14:sldId id="540"/>
            <p14:sldId id="539"/>
            <p14:sldId id="542"/>
            <p14:sldId id="543"/>
            <p14:sldId id="544"/>
            <p14:sldId id="545"/>
            <p14:sldId id="546"/>
            <p14:sldId id="547"/>
            <p14:sldId id="548"/>
            <p14:sldId id="549"/>
            <p14:sldId id="550"/>
            <p14:sldId id="551"/>
            <p14:sldId id="552"/>
            <p14:sldId id="554"/>
            <p14:sldId id="306"/>
            <p14:sldId id="559"/>
            <p14:sldId id="566"/>
            <p14:sldId id="561"/>
            <p14:sldId id="562"/>
            <p14:sldId id="563"/>
            <p14:sldId id="564"/>
            <p14:sldId id="570"/>
            <p14:sldId id="571"/>
            <p14:sldId id="572"/>
            <p14:sldId id="2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1E6BD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1" autoAdjust="0"/>
    <p:restoredTop sz="93738" autoAdjust="0"/>
  </p:normalViewPr>
  <p:slideViewPr>
    <p:cSldViewPr snapToGrid="0">
      <p:cViewPr varScale="1">
        <p:scale>
          <a:sx n="66" d="100"/>
          <a:sy n="66" d="100"/>
        </p:scale>
        <p:origin x="25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5/31/2024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9467030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0655446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27257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40185088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391351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2275180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6518454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744257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965037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8542786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781287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2762409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4967345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426455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945822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016909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917156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8238085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7683725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755238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99661023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75849014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53401676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211360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9550367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51238995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073527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5/31/2024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1.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2.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5.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6.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7.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8.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9.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0.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7.xml"/><Relationship Id="rId6" Type="http://schemas.openxmlformats.org/officeDocument/2006/relationships/image" Target="../media/image13.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94617" y="4586692"/>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0" y="3171020"/>
            <a:ext cx="4404667" cy="707846"/>
          </a:xfrm>
          <a:prstGeom prst="rect">
            <a:avLst/>
          </a:prstGeom>
          <a:noFill/>
          <a:ln>
            <a:noFill/>
          </a:ln>
        </p:spPr>
        <p:txBody>
          <a:bodyPr spcFirstLastPara="1" wrap="square" lIns="91425" tIns="45700" rIns="91425" bIns="45700" anchor="t" anchorCtr="0">
            <a:spAutoFit/>
          </a:bodyPr>
          <a:lstStyle/>
          <a:p>
            <a:pPr marL="0" marR="0" lvl="0" indent="0" algn="ctr" rtl="0">
              <a:buNone/>
            </a:pPr>
            <a:r>
              <a:rPr lang="en-US" sz="2000" b="1" dirty="0" smtClean="0">
                <a:solidFill>
                  <a:srgbClr val="00B0F0"/>
                </a:solidFill>
                <a:latin typeface="Alexandria Black" pitchFamily="2" charset="-78"/>
                <a:ea typeface="Times New Roman"/>
                <a:cs typeface="Alexandria Black" pitchFamily="2" charset="-78"/>
                <a:sym typeface="Times New Roman"/>
              </a:rPr>
              <a:t>Business Analysis </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613</a:t>
            </a:r>
            <a:endParaRPr lang="en-US" sz="2000" dirty="0">
              <a:latin typeface="Alexandria Black" pitchFamily="2" charset="-78"/>
              <a:cs typeface="Alexandria Black" pitchFamily="2" charset="-78"/>
            </a:endParaRPr>
          </a:p>
        </p:txBody>
      </p:sp>
      <p:sp>
        <p:nvSpPr>
          <p:cNvPr id="12" name="Google Shape;131;p3"/>
          <p:cNvSpPr txBox="1"/>
          <p:nvPr/>
        </p:nvSpPr>
        <p:spPr>
          <a:xfrm>
            <a:off x="3265936" y="5645692"/>
            <a:ext cx="3815731"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ctr"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52165"/>
    </mc:Choice>
    <mc:Fallback xmlns="">
      <p:transition spd="slow" advTm="15216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Black" pitchFamily="2" charset="-78"/>
                <a:cs typeface="Alexandria Black" pitchFamily="2" charset="-78"/>
              </a:rPr>
              <a:t>Business Analysis </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613</a:t>
            </a:r>
            <a:endParaRPr lang="en-US" sz="2000" dirty="0">
              <a:latin typeface="Alexandria Black" pitchFamily="2" charset="-78"/>
              <a:cs typeface="Alexandria Black" pitchFamily="2" charset="-78"/>
            </a:endParaRPr>
          </a:p>
          <a:p>
            <a:endParaRPr lang="en-US" sz="2000" b="1" i="1" dirty="0">
              <a:solidFill>
                <a:srgbClr val="00B0F0"/>
              </a:solidFill>
              <a:latin typeface="Alexandria Black" pitchFamily="2" charset="-78"/>
              <a:cs typeface="Alexandria Black"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rgbClr val="000000"/>
                </a:solidFill>
                <a:latin typeface="Alexandria Black" pitchFamily="2" charset="-78"/>
                <a:ea typeface="Times New Roman"/>
                <a:cs typeface="Alexandria Black" pitchFamily="2" charset="-78"/>
                <a:sym typeface="Times New Roman"/>
              </a:rPr>
              <a:t>Introductory Lecture </a:t>
            </a: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pic>
        <p:nvPicPr>
          <p:cNvPr id="22" name="Graphic 21"/>
          <p:cNvPicPr>
            <a:picLocks noChangeAspect="1"/>
          </p:cNvPicPr>
          <p:nvPr/>
        </p:nvPicPr>
        <p:blipFill>
          <a:blip r:embed="rId5">
            <a:extLst>
              <a:ext uri="{96DAC541-7B7A-43D3-8B79-37D633B846F1}">
                <asvg:svgBlip xmlns:asvg="http://schemas.microsoft.com/office/drawing/2016/SVG/main" xmlns="" r:embed="rId8"/>
              </a:ext>
            </a:extLst>
          </a:blip>
          <a:stretch>
            <a:fillRect/>
          </a:stretch>
        </p:blipFill>
        <p:spPr>
          <a:xfrm>
            <a:off x="313679" y="372325"/>
            <a:ext cx="2457656" cy="670874"/>
          </a:xfrm>
          <a:prstGeom prst="rect">
            <a:avLst/>
          </a:prstGeom>
        </p:spPr>
      </p:pic>
      <p:sp>
        <p:nvSpPr>
          <p:cNvPr id="3" name="TextBox 2"/>
          <p:cNvSpPr txBox="1"/>
          <p:nvPr/>
        </p:nvSpPr>
        <p:spPr>
          <a:xfrm>
            <a:off x="9051010" y="6292631"/>
            <a:ext cx="2829815" cy="307777"/>
          </a:xfrm>
          <a:prstGeom prst="rect">
            <a:avLst/>
          </a:prstGeom>
          <a:noFill/>
        </p:spPr>
        <p:txBody>
          <a:bodyPr wrap="square" rtlCol="0">
            <a:spAutoFit/>
          </a:bodyPr>
          <a:lstStyle/>
          <a:p>
            <a:pPr algn="ctr"/>
            <a:r>
              <a:rPr lang="en-US" sz="1400" b="1" dirty="0">
                <a:solidFill>
                  <a:schemeClr val="bg1"/>
                </a:solidFill>
                <a:latin typeface="Alexandria" pitchFamily="2" charset="-78"/>
                <a:cs typeface="Alexandria" pitchFamily="2" charset="-78"/>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2740"/>
    </mc:Choice>
    <mc:Fallback xmlns="">
      <p:transition spd="slow" advTm="4274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cs typeface="Alexandria Black" pitchFamily="2" charset="-78"/>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937063" cy="369291"/>
          </a:xfrm>
          <a:prstGeom prst="rect">
            <a:avLst/>
          </a:prstGeom>
          <a:noFill/>
          <a:ln>
            <a:noFill/>
          </a:ln>
        </p:spPr>
        <p:txBody>
          <a:bodyPr spcFirstLastPara="1" wrap="square" lIns="91425" tIns="45700" rIns="91425" bIns="45700" anchor="t" anchorCtr="0">
            <a:spAutoFit/>
          </a:bodyPr>
          <a:lstStyle/>
          <a:p>
            <a:pPr lvl="0">
              <a:lnSpc>
                <a:spcPct val="90000"/>
              </a:lnSpc>
              <a:buClr>
                <a:schemeClr val="lt1"/>
              </a:buClr>
              <a:buSzPct val="100000"/>
            </a:pPr>
            <a:r>
              <a:rPr lang="en-US" sz="2000" b="1" dirty="0">
                <a:latin typeface="Alexandria Black" pitchFamily="2" charset="-78"/>
                <a:ea typeface="Calibri"/>
                <a:cs typeface="Alexandria Black" pitchFamily="2" charset="-78"/>
                <a:sym typeface="Calibri"/>
              </a:rPr>
              <a:t>Master of </a:t>
            </a:r>
            <a:r>
              <a:rPr lang="en-US" sz="2000" b="1" dirty="0" smtClean="0">
                <a:latin typeface="Alexandria Black" pitchFamily="2" charset="-78"/>
                <a:ea typeface="Calibri"/>
                <a:cs typeface="Alexandria Black" pitchFamily="2" charset="-78"/>
                <a:sym typeface="Calibri"/>
              </a:rPr>
              <a:t>Financial Technology- Fin Tech </a:t>
            </a:r>
            <a:endParaRPr lang="en-US" sz="2000" b="1" dirty="0">
              <a:latin typeface="Alexandria Black" pitchFamily="2" charset="-78"/>
              <a:ea typeface="Calibri"/>
              <a:cs typeface="Alexandria Black" pitchFamily="2" charset="-78"/>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advTm="52821"/>
    </mc:Choice>
    <mc:Fallback xmlns="">
      <p:transition spd="slow" advTm="528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815882"/>
          </a:xfrm>
          <a:prstGeom prst="rect">
            <a:avLst/>
          </a:prstGeom>
          <a:noFill/>
        </p:spPr>
        <p:txBody>
          <a:bodyPr wrap="square" rtlCol="0">
            <a:spAutoFit/>
          </a:bodyPr>
          <a:lstStyle/>
          <a:p>
            <a:pPr lvl="0" algn="just">
              <a:buClr>
                <a:schemeClr val="lt1"/>
              </a:buClr>
              <a:buSzPts val="2400"/>
            </a:pPr>
            <a:r>
              <a:rPr lang="en-US" b="1" dirty="0">
                <a:latin typeface="Alexandria" pitchFamily="2" charset="-78"/>
                <a:ea typeface="Calibri"/>
                <a:cs typeface="Alexandria" pitchFamily="2" charset="-78"/>
                <a:sym typeface="Calibri"/>
              </a:rPr>
              <a:t>Master of Financial Technology </a:t>
            </a:r>
            <a:r>
              <a:rPr lang="en-AE" b="1" dirty="0" smtClean="0">
                <a:latin typeface="Alexandria" pitchFamily="2" charset="-78"/>
                <a:ea typeface="Calibri"/>
                <a:cs typeface="Alexandria" pitchFamily="2" charset="-78"/>
                <a:sym typeface="Calibri"/>
              </a:rPr>
              <a:t>–</a:t>
            </a:r>
            <a:r>
              <a:rPr lang="en-US" b="1" dirty="0" smtClean="0">
                <a:latin typeface="Alexandria" pitchFamily="2" charset="-78"/>
                <a:ea typeface="Calibri"/>
                <a:cs typeface="Alexandria" pitchFamily="2" charset="-78"/>
                <a:sym typeface="Calibri"/>
              </a:rPr>
              <a:t> Fin Tech</a:t>
            </a:r>
            <a:endParaRPr lang="en-US" b="1" dirty="0">
              <a:latin typeface="Alexandria" pitchFamily="2" charset="-78"/>
              <a:ea typeface="Calibri"/>
              <a:cs typeface="Alexandria" pitchFamily="2" charset="-78"/>
              <a:sym typeface="Calibri"/>
            </a:endParaRPr>
          </a:p>
          <a:p>
            <a:pPr lvl="0" algn="just"/>
            <a:endParaRPr lang="en-US" sz="1400" dirty="0" smtClean="0">
              <a:latin typeface="Alexandria" pitchFamily="2" charset="-78"/>
              <a:ea typeface="Calibri"/>
              <a:cs typeface="Alexandria" pitchFamily="2" charset="-78"/>
              <a:sym typeface="Calibri"/>
            </a:endParaRPr>
          </a:p>
          <a:p>
            <a:pPr lvl="0" algn="just"/>
            <a:r>
              <a:rPr lang="en-US" sz="1600" dirty="0" smtClean="0">
                <a:latin typeface="Alexandria" pitchFamily="2" charset="-78"/>
                <a:ea typeface="Calibri"/>
                <a:cs typeface="Alexandria" pitchFamily="2" charset="-78"/>
                <a:sym typeface="Calibri"/>
              </a:rPr>
              <a:t>The </a:t>
            </a:r>
            <a:r>
              <a:rPr lang="en-US" sz="1600" dirty="0">
                <a:latin typeface="Alexandria" pitchFamily="2" charset="-78"/>
                <a:ea typeface="Calibri"/>
                <a:cs typeface="Alexandria" pitchFamily="2" charset="-78"/>
                <a:sym typeface="Calibri"/>
              </a:rPr>
              <a:t>Master of Financial Technology focuses on developing </a:t>
            </a:r>
            <a:r>
              <a:rPr lang="en-US" sz="1600" dirty="0" smtClean="0">
                <a:latin typeface="Alexandria" pitchFamily="2" charset="-78"/>
                <a:ea typeface="Calibri"/>
                <a:cs typeface="Alexandria" pitchFamily="2" charset="-78"/>
                <a:sym typeface="Calibri"/>
              </a:rPr>
              <a:t>Fin Tech </a:t>
            </a:r>
            <a:r>
              <a:rPr lang="en-US" sz="1600" dirty="0">
                <a:latin typeface="Alexandria" pitchFamily="2" charset="-78"/>
                <a:ea typeface="Calibri"/>
                <a:cs typeface="Alexandria" pitchFamily="2" charset="-78"/>
                <a:sym typeface="Calibri"/>
              </a:rPr>
              <a:t>services. The program emphasizes the systematic understanding of new digital models in financial services, how technology and innovation are changing financial practices, quantitative finance skills, and applying technologies to financial services</a:t>
            </a:r>
            <a:r>
              <a:rPr lang="en-US" sz="1600" dirty="0" smtClean="0">
                <a:latin typeface="Alexandria" pitchFamily="2" charset="-78"/>
                <a:ea typeface="Calibri"/>
                <a:cs typeface="Alexandria" pitchFamily="2" charset="-78"/>
                <a:sym typeface="Calibri"/>
              </a:rPr>
              <a:t>.</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8787539" y="6292631"/>
            <a:ext cx="3093286"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a:t>
            </a:r>
            <a:r>
              <a:rPr lang="en-US" sz="2000" b="1" dirty="0" smtClean="0">
                <a:solidFill>
                  <a:srgbClr val="3BCCFF"/>
                </a:solidFill>
                <a:latin typeface="Alexandria Black" pitchFamily="2" charset="-78"/>
                <a:ea typeface="Calibri"/>
                <a:cs typeface="Alexandria Black" pitchFamily="2" charset="-78"/>
                <a:sym typeface="Calibri"/>
              </a:rPr>
              <a:t> </a:t>
            </a:r>
            <a:endParaRPr sz="2000" b="1" dirty="0">
              <a:solidFill>
                <a:srgbClr val="3BCCFF"/>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988359032"/>
      </p:ext>
    </p:extLst>
  </p:cSld>
  <p:clrMapOvr>
    <a:masterClrMapping/>
  </p:clrMapOvr>
  <mc:AlternateContent xmlns:mc="http://schemas.openxmlformats.org/markup-compatibility/2006" xmlns:p14="http://schemas.microsoft.com/office/powerpoint/2010/main">
    <mc:Choice Requires="p14">
      <p:transition spd="slow" p14:dur="2000" advTm="63824"/>
    </mc:Choice>
    <mc:Fallback xmlns="">
      <p:transition spd="slow" advTm="6382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585323"/>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Program Learning Outcomes</a:t>
            </a:r>
            <a:r>
              <a:rPr lang="en-US" b="1" dirty="0" smtClean="0">
                <a:latin typeface="Alexandria" pitchFamily="2" charset="-78"/>
                <a:ea typeface="Calibri"/>
                <a:cs typeface="Alexandria" pitchFamily="2" charset="-78"/>
                <a:sym typeface="Calibri"/>
              </a:rPr>
              <a:t>:</a:t>
            </a:r>
          </a:p>
          <a:p>
            <a:pPr lvl="0" algn="just"/>
            <a:endParaRPr lang="en-US" sz="1600" dirty="0">
              <a:latin typeface="Alexandria" pitchFamily="2" charset="-78"/>
              <a:ea typeface="Calibri"/>
              <a:cs typeface="Alexandria" pitchFamily="2" charset="-78"/>
            </a:endParaRPr>
          </a:p>
          <a:p>
            <a:pPr marL="342900" lvl="0" indent="-342900" algn="just">
              <a:buFont typeface="Arial" panose="020B0604020202020204" pitchFamily="34" charset="0"/>
              <a:buChar char="•"/>
            </a:pPr>
            <a:r>
              <a:rPr lang="en-US" sz="1600" dirty="0">
                <a:latin typeface="Alexandria" pitchFamily="2" charset="-78"/>
                <a:ea typeface="Calibri"/>
                <a:cs typeface="Alexandria" pitchFamily="2" charset="-78"/>
                <a:sym typeface="Calibri"/>
              </a:rPr>
              <a:t>Implement different financial technologies using advanced algorithms with a clear understanding of software and hardware architectures.</a:t>
            </a:r>
            <a:endParaRPr lang="en-US" sz="1600" dirty="0">
              <a:latin typeface="Alexandria" pitchFamily="2" charset="-78"/>
              <a:cs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Use statistical and quantitative analysis and predictive and exploratory models to make financial decisions.</a:t>
            </a:r>
            <a:endParaRPr lang="en-US" sz="1600" dirty="0">
              <a:latin typeface="Alexandria" pitchFamily="2" charset="-78"/>
              <a:cs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Conceptualize, analyze, design, and implement digital services for building </a:t>
            </a:r>
            <a:r>
              <a:rPr lang="en-US" sz="1600" dirty="0" smtClean="0">
                <a:latin typeface="Alexandria" pitchFamily="2" charset="-78"/>
                <a:ea typeface="Calibri"/>
                <a:cs typeface="Alexandria" pitchFamily="2" charset="-78"/>
                <a:sym typeface="Calibri"/>
              </a:rPr>
              <a:t>Fin Tech </a:t>
            </a:r>
            <a:r>
              <a:rPr lang="en-US" sz="1600" dirty="0">
                <a:latin typeface="Alexandria" pitchFamily="2" charset="-78"/>
                <a:ea typeface="Calibri"/>
                <a:cs typeface="Alexandria" pitchFamily="2" charset="-78"/>
                <a:sym typeface="Calibri"/>
              </a:rPr>
              <a:t>applications.</a:t>
            </a:r>
            <a:endParaRPr lang="en-US" sz="1600" dirty="0">
              <a:latin typeface="Alexandria" pitchFamily="2" charset="-78"/>
              <a:cs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Analysis, design, and implement artificial intelligence systems, including biometrics, prediction systems, and object recognition.</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14290"/>
    </mc:Choice>
    <mc:Fallback xmlns="">
      <p:transition spd="slow" advTm="11429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670820" y="2551300"/>
            <a:ext cx="8092394" cy="1877437"/>
          </a:xfrm>
          <a:prstGeom prst="rect">
            <a:avLst/>
          </a:prstGeom>
          <a:noFill/>
        </p:spPr>
        <p:txBody>
          <a:bodyPr wrap="square" rtlCol="0">
            <a:spAutoFit/>
          </a:bodyPr>
          <a:lstStyle/>
          <a:p>
            <a:pPr marL="342900" lvl="0" indent="-342900" algn="just">
              <a:buSzPts val="2800"/>
              <a:buFont typeface="Arial" panose="020B0604020202020204" pitchFamily="34" charset="0"/>
              <a:buChar char="•"/>
            </a:pPr>
            <a:r>
              <a:rPr lang="en-US" b="1" dirty="0">
                <a:latin typeface="Alexandria" pitchFamily="2" charset="-78"/>
                <a:ea typeface="Calibri"/>
                <a:cs typeface="Alexandria" pitchFamily="2" charset="-78"/>
                <a:sym typeface="Calibri"/>
              </a:rPr>
              <a:t>Teaching Methodology</a:t>
            </a:r>
            <a:r>
              <a:rPr lang="en-US" b="1" dirty="0" smtClean="0">
                <a:latin typeface="Alexandria" pitchFamily="2" charset="-78"/>
                <a:ea typeface="Calibri"/>
                <a:cs typeface="Alexandria" pitchFamily="2" charset="-78"/>
                <a:sym typeface="Calibri"/>
              </a:rPr>
              <a:t>:</a:t>
            </a:r>
          </a:p>
          <a:p>
            <a:pPr lvl="0" algn="just">
              <a:buSzPts val="2800"/>
            </a:pPr>
            <a:endParaRPr lang="en-US" dirty="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The program courses are delivered online and the concepts of courses will be delivered using a combination of lectures, discussions, and dialogue around cases. Each course's main material and reference will be the suggested textbooks and related materials. Live discussions and slides are additional resources that are prepared by the professor.</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Black" pitchFamily="2" charset="-78"/>
              <a:ea typeface="Times New Roman"/>
              <a:cs typeface="Alexandria Black" pitchFamily="2" charset="-78"/>
              <a:sym typeface="Times New Roman"/>
            </a:endParaRPr>
          </a:p>
        </p:txBody>
      </p:sp>
    </p:spTree>
    <p:extLst>
      <p:ext uri="{BB962C8B-B14F-4D97-AF65-F5344CB8AC3E}">
        <p14:creationId xmlns:p14="http://schemas.microsoft.com/office/powerpoint/2010/main" val="1984686109"/>
      </p:ext>
    </p:extLst>
  </p:cSld>
  <p:clrMapOvr>
    <a:masterClrMapping/>
  </p:clrMapOvr>
  <mc:AlternateContent xmlns:mc="http://schemas.openxmlformats.org/markup-compatibility/2006" xmlns:p14="http://schemas.microsoft.com/office/powerpoint/2010/main">
    <mc:Choice Requires="p14">
      <p:transition spd="slow" p14:dur="2000" advTm="74654"/>
    </mc:Choice>
    <mc:Fallback xmlns="">
      <p:transition spd="slow" advTm="7465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49" y="2495028"/>
            <a:ext cx="7095581" cy="1354217"/>
          </a:xfrm>
          <a:prstGeom prst="rect">
            <a:avLst/>
          </a:prstGeom>
          <a:noFill/>
        </p:spPr>
        <p:txBody>
          <a:bodyPr wrap="square" rtlCol="0">
            <a:spAutoFit/>
          </a:bodyPr>
          <a:lstStyle/>
          <a:p>
            <a:pPr marL="457200" lvl="0" indent="-457200" algn="just">
              <a:buSzPts val="3200"/>
              <a:buFont typeface="Arial" panose="020B0604020202020204" pitchFamily="34" charset="0"/>
              <a:buChar char="•"/>
            </a:pPr>
            <a:r>
              <a:rPr lang="en-US" b="1" dirty="0">
                <a:latin typeface="Alexandria" pitchFamily="2" charset="-78"/>
                <a:ea typeface="Calibri"/>
                <a:cs typeface="Alexandria" pitchFamily="2" charset="-78"/>
                <a:sym typeface="Calibri"/>
              </a:rPr>
              <a:t>Program Study </a:t>
            </a:r>
            <a:r>
              <a:rPr lang="en-US" b="1" dirty="0" smtClean="0">
                <a:latin typeface="Alexandria" pitchFamily="2" charset="-78"/>
                <a:ea typeface="Calibri"/>
                <a:cs typeface="Alexandria" pitchFamily="2" charset="-78"/>
                <a:sym typeface="Calibri"/>
              </a:rPr>
              <a:t>Plan</a:t>
            </a:r>
          </a:p>
          <a:p>
            <a:pPr lvl="0" algn="just">
              <a:buSzPts val="3200"/>
            </a:pPr>
            <a:endParaRPr lang="en-US" dirty="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3 semesters (one academic year), 30 credit hours of credit toward graduation as follow;</a:t>
            </a:r>
            <a:endParaRPr lang="en-US" sz="1600" dirty="0">
              <a:latin typeface="Alexandria" pitchFamily="2" charset="-78"/>
              <a:cs typeface="Alexandria" pitchFamily="2" charset="-78"/>
            </a:endParaRPr>
          </a:p>
          <a:p>
            <a:pPr lvl="0" algn="just"/>
            <a:endParaRPr lang="en-US" sz="1400" dirty="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9188" y="1719579"/>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272172517"/>
      </p:ext>
    </p:extLst>
  </p:cSld>
  <p:clrMapOvr>
    <a:masterClrMapping/>
  </p:clrMapOvr>
  <mc:AlternateContent xmlns:mc="http://schemas.openxmlformats.org/markup-compatibility/2006" xmlns:p14="http://schemas.microsoft.com/office/powerpoint/2010/main">
    <mc:Choice Requires="p14">
      <p:transition spd="slow" p14:dur="2000" advTm="21222"/>
    </mc:Choice>
    <mc:Fallback xmlns="">
      <p:transition spd="slow" advTm="2122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9188" y="1586490"/>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graphicFrame>
        <p:nvGraphicFramePr>
          <p:cNvPr id="11" name="Google Shape;214;p8"/>
          <p:cNvGraphicFramePr/>
          <p:nvPr>
            <p:extLst>
              <p:ext uri="{D42A27DB-BD31-4B8C-83A1-F6EECF244321}">
                <p14:modId xmlns:p14="http://schemas.microsoft.com/office/powerpoint/2010/main" val="2529309221"/>
              </p:ext>
            </p:extLst>
          </p:nvPr>
        </p:nvGraphicFramePr>
        <p:xfrm>
          <a:off x="3626603" y="2237974"/>
          <a:ext cx="7308966" cy="3335514"/>
        </p:xfrm>
        <a:graphic>
          <a:graphicData uri="http://schemas.openxmlformats.org/drawingml/2006/table">
            <a:tbl>
              <a:tblPr firstRow="1" firstCol="1" bandRow="1">
                <a:noFill/>
              </a:tblPr>
              <a:tblGrid>
                <a:gridCol w="5529575">
                  <a:extLst>
                    <a:ext uri="{9D8B030D-6E8A-4147-A177-3AD203B41FA5}">
                      <a16:colId xmlns:a16="http://schemas.microsoft.com/office/drawing/2014/main" val="20000"/>
                    </a:ext>
                  </a:extLst>
                </a:gridCol>
                <a:gridCol w="1779391">
                  <a:extLst>
                    <a:ext uri="{9D8B030D-6E8A-4147-A177-3AD203B41FA5}">
                      <a16:colId xmlns:a16="http://schemas.microsoft.com/office/drawing/2014/main" val="20001"/>
                    </a:ext>
                  </a:extLst>
                </a:gridCol>
              </a:tblGrid>
              <a:tr h="238251">
                <a:tc>
                  <a:txBody>
                    <a:bodyPr/>
                    <a:lstStyle/>
                    <a:p>
                      <a:pPr marL="0" marR="0" lvl="0" indent="0" algn="ctr" rtl="0">
                        <a:spcBef>
                          <a:spcPts val="0"/>
                        </a:spcBef>
                        <a:spcAft>
                          <a:spcPts val="0"/>
                        </a:spcAft>
                        <a:buNone/>
                      </a:pPr>
                      <a:r>
                        <a:rPr lang="en-US" sz="1400" b="1" u="none" strike="noStrike" cap="none" dirty="0">
                          <a:latin typeface="Alexandria" pitchFamily="2" charset="-78"/>
                          <a:cs typeface="Alexandria" pitchFamily="2" charset="-78"/>
                        </a:rPr>
                        <a:t>Course</a:t>
                      </a:r>
                      <a:endParaRPr sz="1400" b="1" u="none" strike="noStrike" cap="none"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Credit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0"/>
                  </a:ext>
                </a:extLst>
              </a:tr>
              <a:tr h="238251">
                <a:tc>
                  <a:txBody>
                    <a:bodyPr/>
                    <a:lstStyle/>
                    <a:p>
                      <a:pPr marL="0" marR="0" lvl="0" indent="0" algn="l" rtl="0">
                        <a:spcBef>
                          <a:spcPts val="0"/>
                        </a:spcBef>
                        <a:spcAft>
                          <a:spcPts val="0"/>
                        </a:spcAft>
                        <a:buNone/>
                      </a:pPr>
                      <a:r>
                        <a:rPr lang="en-US" sz="1400" b="1" u="sng" strike="noStrike" cap="none" dirty="0">
                          <a:latin typeface="Alexandria" pitchFamily="2" charset="-78"/>
                          <a:cs typeface="Alexandria" pitchFamily="2" charset="-78"/>
                        </a:rPr>
                        <a:t>1st Term</a:t>
                      </a:r>
                      <a:endParaRPr sz="1400" b="1" u="sng" strike="noStrike" cap="none" dirty="0">
                        <a:solidFill>
                          <a:schemeClr val="dk1"/>
                        </a:solidFill>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 </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1"/>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FNT611 Foundations of </a:t>
                      </a:r>
                      <a:r>
                        <a:rPr lang="en-US" sz="1400" u="none" strike="noStrike" cap="none" dirty="0" smtClean="0">
                          <a:latin typeface="Alexandria" pitchFamily="2" charset="-78"/>
                          <a:cs typeface="Alexandria" pitchFamily="2" charset="-78"/>
                        </a:rPr>
                        <a:t>Fin Tech</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2"/>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FNT613 Business Analysis</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3"/>
                  </a:ext>
                </a:extLst>
              </a:tr>
              <a:tr h="238251">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FNT615 Finance Concepts</a:t>
                      </a:r>
                      <a:endParaRPr sz="1400" u="none" strike="noStrike" cap="none"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u="none" strike="noStrike" cap="none" dirty="0">
                          <a:latin typeface="Alexandria" pitchFamily="2" charset="-78"/>
                          <a:cs typeface="Alexandria" pitchFamily="2" charset="-78"/>
                        </a:rPr>
                        <a:t>3 Hours</a:t>
                      </a:r>
                      <a:endParaRPr sz="1400" u="none" strike="noStrike" cap="none"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4"/>
                  </a:ext>
                </a:extLst>
              </a:tr>
              <a:tr h="238251">
                <a:tc>
                  <a:txBody>
                    <a:bodyPr/>
                    <a:lstStyle/>
                    <a:p>
                      <a:pPr marL="0" marR="0" lvl="0" indent="0" algn="l" rtl="0">
                        <a:spcBef>
                          <a:spcPts val="0"/>
                        </a:spcBef>
                        <a:spcAft>
                          <a:spcPts val="0"/>
                        </a:spcAft>
                        <a:buNone/>
                      </a:pPr>
                      <a:r>
                        <a:rPr lang="en-US" sz="1400" b="1" u="sng" strike="noStrike" cap="none" dirty="0">
                          <a:latin typeface="Alexandria" pitchFamily="2" charset="-78"/>
                          <a:cs typeface="Alexandria" pitchFamily="2" charset="-78"/>
                        </a:rPr>
                        <a:t>2nd Term</a:t>
                      </a:r>
                      <a:endParaRPr sz="1400" b="1" u="sng" strike="noStrike" cap="none"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5"/>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FNT622 Database Design</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6"/>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FNT625 Cybersecurity Concepts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7"/>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FNT626 Artificial Intelligence for </a:t>
                      </a:r>
                      <a:r>
                        <a:rPr lang="en-US" sz="1400" dirty="0" smtClean="0">
                          <a:latin typeface="Alexandria" pitchFamily="2" charset="-78"/>
                          <a:cs typeface="Alexandria" pitchFamily="2" charset="-78"/>
                        </a:rPr>
                        <a:t>Fin Tech</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8"/>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FNT628 Cryptocurrencies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09"/>
                  </a:ext>
                </a:extLst>
              </a:tr>
              <a:tr h="238251">
                <a:tc>
                  <a:txBody>
                    <a:bodyPr/>
                    <a:lstStyle/>
                    <a:p>
                      <a:pPr marL="0" marR="0" lvl="0" indent="0" algn="l" rtl="0">
                        <a:spcBef>
                          <a:spcPts val="0"/>
                        </a:spcBef>
                        <a:spcAft>
                          <a:spcPts val="0"/>
                        </a:spcAft>
                        <a:buNone/>
                      </a:pPr>
                      <a:r>
                        <a:rPr lang="en-US" sz="1400" b="1" u="sng" dirty="0">
                          <a:latin typeface="Alexandria" pitchFamily="2" charset="-78"/>
                          <a:cs typeface="Alexandria" pitchFamily="2" charset="-78"/>
                        </a:rPr>
                        <a:t>3rd Term</a:t>
                      </a:r>
                      <a:endParaRPr sz="1400" b="1" u="sng" dirty="0">
                        <a:latin typeface="Alexandria" pitchFamily="2" charset="-78"/>
                        <a:ea typeface="Calibri"/>
                        <a:cs typeface="Alexandria" pitchFamily="2" charset="-78"/>
                        <a:sym typeface="Calibri"/>
                      </a:endParaRPr>
                    </a:p>
                  </a:txBody>
                  <a:tcPr marL="68575" marR="68575" marT="0" marB="0" anchor="ctr">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 </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0"/>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FNT631 Data Analytics</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1"/>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FNT633 Machine Learning in Finance</a:t>
                      </a:r>
                      <a:endParaRPr sz="1400" dirty="0">
                        <a:latin typeface="Alexandria" pitchFamily="2" charset="-78"/>
                        <a:ea typeface="Calibri"/>
                        <a:cs typeface="Alexandria" pitchFamily="2" charset="-78"/>
                        <a:sym typeface="Calibri"/>
                      </a:endParaRPr>
                    </a:p>
                  </a:txBody>
                  <a:tcPr marL="68575" marR="68575" marT="0" marB="0" anchor="b">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2"/>
                  </a:ext>
                </a:extLst>
              </a:tr>
              <a:tr h="238251">
                <a:tc>
                  <a:txBody>
                    <a:bodyPr/>
                    <a:lstStyle/>
                    <a:p>
                      <a:pPr marL="0" marR="0" lvl="0" indent="0" algn="l" rtl="0">
                        <a:spcBef>
                          <a:spcPts val="0"/>
                        </a:spcBef>
                        <a:spcAft>
                          <a:spcPts val="0"/>
                        </a:spcAft>
                        <a:buNone/>
                      </a:pPr>
                      <a:r>
                        <a:rPr lang="en-US" sz="1400" dirty="0">
                          <a:latin typeface="Alexandria" pitchFamily="2" charset="-78"/>
                          <a:cs typeface="Alexandria" pitchFamily="2" charset="-78"/>
                        </a:rPr>
                        <a:t>MGM510 Risk Management</a:t>
                      </a:r>
                      <a:endParaRPr sz="1400" dirty="0">
                        <a:latin typeface="Alexandria" pitchFamily="2" charset="-78"/>
                        <a:ea typeface="Calibri"/>
                        <a:cs typeface="Alexandria" pitchFamily="2" charset="-78"/>
                        <a:sym typeface="Calibri"/>
                      </a:endParaRPr>
                    </a:p>
                  </a:txBody>
                  <a:tcPr marL="68575" marR="68575" marT="0" marB="0">
                    <a:solidFill>
                      <a:srgbClr val="00B0F0"/>
                    </a:solidFill>
                  </a:tcPr>
                </a:tc>
                <a:tc>
                  <a:txBody>
                    <a:bodyPr/>
                    <a:lstStyle/>
                    <a:p>
                      <a:pPr marL="0" marR="0" lvl="0" indent="0" algn="l" rtl="0">
                        <a:spcBef>
                          <a:spcPts val="0"/>
                        </a:spcBef>
                        <a:spcAft>
                          <a:spcPts val="0"/>
                        </a:spcAft>
                        <a:buNone/>
                      </a:pPr>
                      <a:r>
                        <a:rPr lang="en-US" sz="1400" dirty="0">
                          <a:latin typeface="Alexandria" pitchFamily="2" charset="-78"/>
                          <a:cs typeface="Alexandria" pitchFamily="2" charset="-78"/>
                        </a:rPr>
                        <a:t>3 Hours</a:t>
                      </a:r>
                      <a:endParaRPr sz="1400" dirty="0">
                        <a:latin typeface="Alexandria" pitchFamily="2" charset="-78"/>
                        <a:ea typeface="Calibri"/>
                        <a:cs typeface="Alexandria" pitchFamily="2" charset="-78"/>
                        <a:sym typeface="Calibri"/>
                      </a:endParaRPr>
                    </a:p>
                  </a:txBody>
                  <a:tcPr marL="68575" marR="68575" marT="0" marB="0" anchor="ctr">
                    <a:solidFill>
                      <a:srgbClr val="C9C9C9"/>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2266190094"/>
      </p:ext>
    </p:extLst>
  </p:cSld>
  <p:clrMapOvr>
    <a:masterClrMapping/>
  </p:clrMapOvr>
  <mc:AlternateContent xmlns:mc="http://schemas.openxmlformats.org/markup-compatibility/2006" xmlns:p14="http://schemas.microsoft.com/office/powerpoint/2010/main">
    <mc:Choice Requires="p14">
      <p:transition spd="slow" p14:dur="2000" advTm="78724"/>
    </mc:Choice>
    <mc:Fallback xmlns="">
      <p:transition spd="slow" advTm="7872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graphicFrame>
        <p:nvGraphicFramePr>
          <p:cNvPr id="11" name="Google Shape;326;p15"/>
          <p:cNvGraphicFramePr/>
          <p:nvPr>
            <p:extLst>
              <p:ext uri="{D42A27DB-BD31-4B8C-83A1-F6EECF244321}">
                <p14:modId xmlns:p14="http://schemas.microsoft.com/office/powerpoint/2010/main" val="3052251522"/>
              </p:ext>
            </p:extLst>
          </p:nvPr>
        </p:nvGraphicFramePr>
        <p:xfrm>
          <a:off x="2952619" y="1991646"/>
          <a:ext cx="8714175" cy="3840467"/>
        </p:xfrm>
        <a:graphic>
          <a:graphicData uri="http://schemas.openxmlformats.org/drawingml/2006/table">
            <a:tbl>
              <a:tblPr firstRow="1" firstCol="1" bandRow="1">
                <a:noFill/>
              </a:tblPr>
              <a:tblGrid>
                <a:gridCol w="3138215">
                  <a:extLst>
                    <a:ext uri="{9D8B030D-6E8A-4147-A177-3AD203B41FA5}">
                      <a16:colId xmlns:a16="http://schemas.microsoft.com/office/drawing/2014/main" val="20000"/>
                    </a:ext>
                  </a:extLst>
                </a:gridCol>
                <a:gridCol w="5575960">
                  <a:extLst>
                    <a:ext uri="{9D8B030D-6E8A-4147-A177-3AD203B41FA5}">
                      <a16:colId xmlns:a16="http://schemas.microsoft.com/office/drawing/2014/main" val="20001"/>
                    </a:ext>
                  </a:extLst>
                </a:gridCol>
              </a:tblGrid>
              <a:tr h="324038">
                <a:tc gridSpan="2">
                  <a:txBody>
                    <a:bodyPr/>
                    <a:lstStyle/>
                    <a:p>
                      <a:pPr marL="0" marR="0" lvl="0" indent="0" algn="ctr" rtl="0">
                        <a:lnSpc>
                          <a:spcPct val="107000"/>
                        </a:lnSpc>
                        <a:spcBef>
                          <a:spcPts val="0"/>
                        </a:spcBef>
                        <a:spcAft>
                          <a:spcPts val="0"/>
                        </a:spcAft>
                        <a:buNone/>
                      </a:pPr>
                      <a:r>
                        <a:rPr lang="en-US" sz="1400" b="1" dirty="0">
                          <a:latin typeface="Alexandria" pitchFamily="2" charset="-78"/>
                        </a:rPr>
                        <a:t>Study Plan</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hMerge="1">
                  <a:txBody>
                    <a:bodyPr/>
                    <a:lstStyle/>
                    <a:p>
                      <a:endParaRPr lang="en-US"/>
                    </a:p>
                  </a:txBody>
                  <a:tcPr/>
                </a:tc>
                <a:extLst>
                  <a:ext uri="{0D108BD9-81ED-4DB2-BD59-A6C34878D82A}">
                    <a16:rowId xmlns:a16="http://schemas.microsoft.com/office/drawing/2014/main" val="10000"/>
                  </a:ext>
                </a:extLst>
              </a:tr>
              <a:tr h="228268">
                <a:tc>
                  <a:txBody>
                    <a:bodyPr/>
                    <a:lstStyle/>
                    <a:p>
                      <a:pPr marL="0" marR="0" lvl="0" indent="0" algn="ctr" rtl="0">
                        <a:lnSpc>
                          <a:spcPct val="107000"/>
                        </a:lnSpc>
                        <a:spcBef>
                          <a:spcPts val="0"/>
                        </a:spcBef>
                        <a:spcAft>
                          <a:spcPts val="0"/>
                        </a:spcAft>
                        <a:buNone/>
                      </a:pPr>
                      <a:r>
                        <a:rPr lang="en-US" sz="1400" b="1" u="sng" dirty="0">
                          <a:latin typeface="Alexandria" pitchFamily="2" charset="-78"/>
                        </a:rPr>
                        <a:t>Week</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u="sng" dirty="0">
                          <a:latin typeface="Alexandria" pitchFamily="2" charset="-78"/>
                        </a:rPr>
                        <a:t>Topic</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1"/>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1</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Orientation lecture</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2"/>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2</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3"/>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3</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4"/>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4</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5"/>
                  </a:ext>
                </a:extLst>
              </a:tr>
              <a:tr h="548750">
                <a:tc>
                  <a:txBody>
                    <a:bodyPr/>
                    <a:lstStyle/>
                    <a:p>
                      <a:pPr marL="0" marR="0" lvl="0" indent="0" algn="ctr" rtl="0">
                        <a:lnSpc>
                          <a:spcPct val="107000"/>
                        </a:lnSpc>
                        <a:spcBef>
                          <a:spcPts val="0"/>
                        </a:spcBef>
                        <a:spcAft>
                          <a:spcPts val="0"/>
                        </a:spcAft>
                        <a:buNone/>
                      </a:pPr>
                      <a:r>
                        <a:rPr lang="en-US" sz="1400" b="1" dirty="0">
                          <a:latin typeface="Alexandria" pitchFamily="2" charset="-78"/>
                        </a:rPr>
                        <a:t>Week 5</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ndParaRPr>
                    </a:p>
                    <a:p>
                      <a:pPr marL="0" marR="0" lvl="0" indent="0" algn="ctr" rtl="0">
                        <a:lnSpc>
                          <a:spcPct val="107000"/>
                        </a:lnSpc>
                        <a:spcBef>
                          <a:spcPts val="0"/>
                        </a:spcBef>
                        <a:spcAft>
                          <a:spcPts val="0"/>
                        </a:spcAft>
                        <a:buNone/>
                      </a:pPr>
                      <a:r>
                        <a:rPr lang="en-US" sz="1400" b="1" dirty="0">
                          <a:latin typeface="Alexandria" pitchFamily="2" charset="-78"/>
                        </a:rPr>
                        <a:t>The last date for withdrawal the course or the semester</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6"/>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6</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7"/>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7</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8"/>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8</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09"/>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9</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0"/>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10</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1"/>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11</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Lecture, Discussion, Quiz</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2"/>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12</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Discussion</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3"/>
                  </a:ext>
                </a:extLst>
              </a:tr>
              <a:tr h="228268">
                <a:tc>
                  <a:txBody>
                    <a:bodyPr/>
                    <a:lstStyle/>
                    <a:p>
                      <a:pPr marL="0" marR="0" lvl="0" indent="0" algn="ctr" rtl="0">
                        <a:lnSpc>
                          <a:spcPct val="107000"/>
                        </a:lnSpc>
                        <a:spcBef>
                          <a:spcPts val="0"/>
                        </a:spcBef>
                        <a:spcAft>
                          <a:spcPts val="0"/>
                        </a:spcAft>
                        <a:buNone/>
                      </a:pPr>
                      <a:r>
                        <a:rPr lang="en-US" sz="1400" b="1" dirty="0">
                          <a:latin typeface="Alexandria" pitchFamily="2" charset="-78"/>
                        </a:rPr>
                        <a:t>Week 13</a:t>
                      </a:r>
                      <a:endParaRPr sz="1400" b="1" dirty="0">
                        <a:latin typeface="Alexandria" pitchFamily="2" charset="-78"/>
                        <a:ea typeface="Calibri"/>
                        <a:cs typeface="Alexandria" pitchFamily="2" charset="-78"/>
                        <a:sym typeface="Calibri"/>
                      </a:endParaRPr>
                    </a:p>
                  </a:txBody>
                  <a:tcPr marL="68575" marR="68575" marT="0" marB="0">
                    <a:solidFill>
                      <a:srgbClr val="43C0FF"/>
                    </a:solidFill>
                  </a:tcPr>
                </a:tc>
                <a:tc>
                  <a:txBody>
                    <a:bodyPr/>
                    <a:lstStyle/>
                    <a:p>
                      <a:pPr marL="0" marR="0" lvl="0" indent="0" algn="ctr" rtl="0">
                        <a:lnSpc>
                          <a:spcPct val="107000"/>
                        </a:lnSpc>
                        <a:spcBef>
                          <a:spcPts val="0"/>
                        </a:spcBef>
                        <a:spcAft>
                          <a:spcPts val="0"/>
                        </a:spcAft>
                        <a:buNone/>
                      </a:pPr>
                      <a:r>
                        <a:rPr lang="en-US" sz="1400" b="1" dirty="0">
                          <a:latin typeface="Alexandria" pitchFamily="2" charset="-78"/>
                        </a:rPr>
                        <a:t>Final Exam</a:t>
                      </a:r>
                      <a:endParaRPr sz="1400" b="1" dirty="0">
                        <a:latin typeface="Alexandria" pitchFamily="2" charset="-78"/>
                        <a:ea typeface="Calibri"/>
                        <a:cs typeface="Alexandria" pitchFamily="2" charset="-78"/>
                        <a:sym typeface="Calibri"/>
                      </a:endParaRPr>
                    </a:p>
                  </a:txBody>
                  <a:tcPr marL="68575" marR="68575" marT="0" marB="0">
                    <a:solidFill>
                      <a:srgbClr val="DBDBDB"/>
                    </a:solid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3107400221"/>
      </p:ext>
    </p:extLst>
  </p:cSld>
  <p:clrMapOvr>
    <a:masterClrMapping/>
  </p:clrMapOvr>
  <mc:AlternateContent xmlns:mc="http://schemas.openxmlformats.org/markup-compatibility/2006" xmlns:p14="http://schemas.microsoft.com/office/powerpoint/2010/main">
    <mc:Choice Requires="p14">
      <p:transition spd="slow" p14:dur="2000" advTm="79207"/>
    </mc:Choice>
    <mc:Fallback xmlns="">
      <p:transition spd="slow" advTm="79207"/>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138773"/>
          </a:xfrm>
          <a:prstGeom prst="rect">
            <a:avLst/>
          </a:prstGeom>
          <a:noFill/>
        </p:spPr>
        <p:txBody>
          <a:bodyPr wrap="square" rtlCol="0">
            <a:spAutoFit/>
          </a:bodyPr>
          <a:lstStyle/>
          <a:p>
            <a:pPr marL="457200" lvl="0" indent="-457200" algn="just">
              <a:buSzPts val="3600"/>
              <a:buFont typeface="Arial" panose="020B0604020202020204" pitchFamily="34" charset="0"/>
              <a:buChar char="•"/>
            </a:pPr>
            <a:r>
              <a:rPr lang="en-US" b="1" dirty="0">
                <a:latin typeface="Alexandria" pitchFamily="2" charset="-78"/>
                <a:ea typeface="Calibri"/>
                <a:cs typeface="Alexandria" pitchFamily="2" charset="-78"/>
                <a:sym typeface="Calibri"/>
              </a:rPr>
              <a:t>Language of </a:t>
            </a:r>
            <a:r>
              <a:rPr lang="en-US" b="1" dirty="0" smtClean="0">
                <a:latin typeface="Alexandria" pitchFamily="2" charset="-78"/>
                <a:ea typeface="Calibri"/>
                <a:cs typeface="Alexandria" pitchFamily="2" charset="-78"/>
                <a:sym typeface="Calibri"/>
              </a:rPr>
              <a:t>Study</a:t>
            </a:r>
          </a:p>
          <a:p>
            <a:pPr lvl="0" algn="just">
              <a:buSzPts val="3600"/>
            </a:pPr>
            <a:endParaRPr lang="en-US" dirty="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The study will be delivered in English. However, explanations will be provided in both English and Arabic</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rgbClr val="3BCCFF"/>
                </a:solidFill>
                <a:latin typeface="Alexandria Black" pitchFamily="2" charset="-78"/>
                <a:ea typeface="Calibri"/>
                <a:cs typeface="Alexandria Black" pitchFamily="2" charset="-78"/>
                <a:sym typeface="Calibri"/>
              </a:rPr>
              <a:t>Introduction to The Program Cont. </a:t>
            </a:r>
            <a:endParaRPr sz="2000" b="1" dirty="0">
              <a:solidFill>
                <a:srgbClr val="3BCCFF"/>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772117691"/>
      </p:ext>
    </p:extLst>
  </p:cSld>
  <p:clrMapOvr>
    <a:masterClrMapping/>
  </p:clrMapOvr>
  <mc:AlternateContent xmlns:mc="http://schemas.openxmlformats.org/markup-compatibility/2006" xmlns:p14="http://schemas.microsoft.com/office/powerpoint/2010/main">
    <mc:Choice Requires="p14">
      <p:transition spd="slow" p14:dur="2000" advTm="22854"/>
    </mc:Choice>
    <mc:Fallback xmlns="">
      <p:transition spd="slow" advTm="2285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400110"/>
          </a:xfrm>
          <a:prstGeom prst="rect">
            <a:avLst/>
          </a:prstGeom>
          <a:noFill/>
        </p:spPr>
        <p:txBody>
          <a:bodyPr wrap="square" rtlCol="0">
            <a:spAutoFit/>
          </a:bodyPr>
          <a:lstStyle/>
          <a:p>
            <a:pPr lvl="0" algn="ctr"/>
            <a:r>
              <a:rPr lang="en-US" sz="2000" b="1" dirty="0" smtClean="0">
                <a:solidFill>
                  <a:srgbClr val="3BCCFF"/>
                </a:solidFill>
                <a:latin typeface="Alexandria Black" pitchFamily="2" charset="-78"/>
                <a:ea typeface="Calibri"/>
                <a:cs typeface="Alexandria Black" pitchFamily="2" charset="-78"/>
                <a:sym typeface="Calibri"/>
              </a:rPr>
              <a:t>FNT613- Business Analysis </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9283700" y="279400"/>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426826" y="2549910"/>
            <a:ext cx="6405300" cy="400069"/>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None/>
            </a:pPr>
            <a:r>
              <a:rPr lang="en-US" sz="2000" b="1" dirty="0" smtClean="0">
                <a:latin typeface="Alexandria Black" pitchFamily="2" charset="-78"/>
                <a:ea typeface="Calibri"/>
                <a:cs typeface="Alexandria Black" pitchFamily="2" charset="-78"/>
                <a:sym typeface="Calibri"/>
              </a:rPr>
              <a:t>General Information </a:t>
            </a:r>
            <a:endParaRPr sz="2000" dirty="0">
              <a:latin typeface="Alexandria Black" pitchFamily="2" charset="-78"/>
              <a:ea typeface="Calibri"/>
              <a:cs typeface="Alexandria Black" pitchFamily="2" charset="-78"/>
              <a:sym typeface="Calibri"/>
            </a:endParaRPr>
          </a:p>
        </p:txBody>
      </p:sp>
    </p:spTree>
    <p:extLst>
      <p:ext uri="{BB962C8B-B14F-4D97-AF65-F5344CB8AC3E}">
        <p14:creationId xmlns:p14="http://schemas.microsoft.com/office/powerpoint/2010/main" val="1059122775"/>
      </p:ext>
    </p:extLst>
  </p:cSld>
  <p:clrMapOvr>
    <a:masterClrMapping/>
  </p:clrMapOvr>
  <p:transition spd="slow" advTm="24073">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Black" pitchFamily="2" charset="-78"/>
                <a:ea typeface="Roboto Light" panose="02000000000000000000" pitchFamily="2" charset="0"/>
              </a:rPr>
              <a:t>Lecture 0</a:t>
            </a:r>
            <a:endParaRPr lang="en-US" dirty="0">
              <a:latin typeface="Alexandria Black" pitchFamily="2" charset="-78"/>
              <a:ea typeface="Roboto Light" panose="02000000000000000000" pitchFamily="2" charset="0"/>
            </a:endParaRPr>
          </a:p>
        </p:txBody>
      </p:sp>
      <p:sp>
        <p:nvSpPr>
          <p:cNvPr id="48" name="TextBox 47"/>
          <p:cNvSpPr txBox="1"/>
          <p:nvPr/>
        </p:nvSpPr>
        <p:spPr>
          <a:xfrm>
            <a:off x="889000" y="2391844"/>
            <a:ext cx="10541000" cy="1384995"/>
          </a:xfrm>
          <a:prstGeom prst="rect">
            <a:avLst/>
          </a:prstGeom>
          <a:noFill/>
        </p:spPr>
        <p:txBody>
          <a:bodyPr wrap="square" rtlCol="0">
            <a:spAutoFit/>
          </a:bodyPr>
          <a:lstStyle/>
          <a:p>
            <a:pPr lvl="0" algn="just"/>
            <a:r>
              <a:rPr lang="en-US" b="1" dirty="0" smtClean="0">
                <a:latin typeface="Alexandria" pitchFamily="2" charset="-78"/>
                <a:ea typeface="Calibri"/>
                <a:cs typeface="Alexandria" pitchFamily="2" charset="-78"/>
                <a:sym typeface="Calibri"/>
              </a:rPr>
              <a:t>Course Credit </a:t>
            </a:r>
            <a:r>
              <a:rPr lang="en-US" b="1" dirty="0">
                <a:latin typeface="Alexandria" pitchFamily="2" charset="-78"/>
                <a:ea typeface="Calibri"/>
                <a:cs typeface="Alexandria" pitchFamily="2" charset="-78"/>
                <a:sym typeface="Calibri"/>
              </a:rPr>
              <a:t>Hours: 3 credit hours </a:t>
            </a:r>
            <a:endParaRPr lang="en-US" dirty="0">
              <a:latin typeface="Alexandria" pitchFamily="2" charset="-78"/>
              <a:cs typeface="Alexandria" pitchFamily="2" charset="-78"/>
            </a:endParaRPr>
          </a:p>
          <a:p>
            <a:pPr lvl="0" algn="just"/>
            <a:endParaRPr lang="en-US" dirty="0">
              <a:latin typeface="Alexandria" pitchFamily="2" charset="-78"/>
              <a:ea typeface="Calibri"/>
              <a:cs typeface="Alexandria" pitchFamily="2" charset="-78"/>
              <a:sym typeface="Calibri"/>
            </a:endParaRPr>
          </a:p>
          <a:p>
            <a:pPr lvl="0" algn="just"/>
            <a:r>
              <a:rPr lang="en-US" sz="1600" dirty="0">
                <a:latin typeface="Alexandria" pitchFamily="2" charset="-78"/>
                <a:ea typeface="Calibri"/>
                <a:cs typeface="Alexandria" pitchFamily="2" charset="-78"/>
                <a:sym typeface="Calibri"/>
              </a:rPr>
              <a:t>The main textbook and other related material that will be used as a reference for the course is mentioned in the course syllabus. Additionally, some additional resources; lecture notes and slides will be prepared by the professor and provided for the students on the model.</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92112632"/>
      </p:ext>
    </p:extLst>
  </p:cSld>
  <p:clrMapOvr>
    <a:masterClrMapping/>
  </p:clrMapOvr>
  <mc:AlternateContent xmlns:mc="http://schemas.openxmlformats.org/markup-compatibility/2006" xmlns:p14="http://schemas.microsoft.com/office/powerpoint/2010/main">
    <mc:Choice Requires="p14">
      <p:transition p14:dur="10" advTm="72034"/>
    </mc:Choice>
    <mc:Fallback xmlns="">
      <p:transition advTm="7203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Black" pitchFamily="2" charset="-78"/>
                <a:ea typeface="Roboto Light" panose="02000000000000000000" pitchFamily="2" charset="0"/>
              </a:rPr>
              <a:t>Lecture 0</a:t>
            </a:r>
            <a:endParaRPr lang="en-US" dirty="0">
              <a:latin typeface="Alexandria Black" pitchFamily="2" charset="-78"/>
              <a:ea typeface="Roboto Light" panose="02000000000000000000" pitchFamily="2" charset="0"/>
            </a:endParaRPr>
          </a:p>
        </p:txBody>
      </p:sp>
      <p:sp>
        <p:nvSpPr>
          <p:cNvPr id="48" name="TextBox 47"/>
          <p:cNvSpPr txBox="1"/>
          <p:nvPr/>
        </p:nvSpPr>
        <p:spPr>
          <a:xfrm>
            <a:off x="889000" y="2169278"/>
            <a:ext cx="10541000" cy="2123658"/>
          </a:xfrm>
          <a:prstGeom prst="rect">
            <a:avLst/>
          </a:prstGeom>
          <a:noFill/>
        </p:spPr>
        <p:txBody>
          <a:bodyPr wrap="square" rtlCol="0">
            <a:spAutoFit/>
          </a:bodyPr>
          <a:lstStyle/>
          <a:p>
            <a:pPr algn="just"/>
            <a:r>
              <a:rPr lang="en-GB" b="1" dirty="0" smtClean="0">
                <a:latin typeface="Alexandria" pitchFamily="2" charset="-78"/>
                <a:cs typeface="Alexandria" pitchFamily="2" charset="-78"/>
              </a:rPr>
              <a:t>Course Description</a:t>
            </a:r>
          </a:p>
          <a:p>
            <a:pPr algn="just"/>
            <a:endParaRPr lang="en-GB" dirty="0" smtClean="0">
              <a:latin typeface="Alexandria" pitchFamily="2" charset="-78"/>
              <a:cs typeface="Alexandria" pitchFamily="2" charset="-78"/>
            </a:endParaRPr>
          </a:p>
          <a:p>
            <a:pPr lvl="0" algn="just"/>
            <a:r>
              <a:rPr lang="en-US" sz="1600" dirty="0">
                <a:latin typeface="Alexandria" pitchFamily="2" charset="-78"/>
                <a:ea typeface="Calibri"/>
                <a:cs typeface="Alexandria" pitchFamily="2" charset="-78"/>
                <a:sym typeface="Calibri"/>
              </a:rPr>
              <a:t>Intelligent business decisions rely upon timely and accurate analysis of information. This course introduces students to the concepts, knowledge and techniques required to identify business needs and solve business problems. Within the course, students develop the ability to collect data from stakeholders, and convert this data into actionable information that can assist in business decision-making. The skills developed throughout this course can be applied to new insights and understanding across all functional areas of business.</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10" advTm="97718"/>
    </mc:Choice>
    <mc:Fallback xmlns="">
      <p:transition advTm="9771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Black" pitchFamily="2" charset="-78"/>
                <a:ea typeface="Roboto Light" panose="02000000000000000000" pitchFamily="2" charset="0"/>
              </a:rPr>
              <a:t>Lecture 0</a:t>
            </a:r>
            <a:endParaRPr lang="en-US" dirty="0">
              <a:latin typeface="Alexandria Black" pitchFamily="2" charset="-78"/>
              <a:ea typeface="Roboto Light" panose="02000000000000000000" pitchFamily="2" charset="0"/>
            </a:endParaRPr>
          </a:p>
        </p:txBody>
      </p:sp>
      <p:sp>
        <p:nvSpPr>
          <p:cNvPr id="48" name="TextBox 47"/>
          <p:cNvSpPr txBox="1"/>
          <p:nvPr/>
        </p:nvSpPr>
        <p:spPr>
          <a:xfrm>
            <a:off x="825500" y="2322137"/>
            <a:ext cx="10541000" cy="3231654"/>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Objectives </a:t>
            </a:r>
            <a:endParaRPr lang="en-US" b="1" dirty="0">
              <a:latin typeface="Alexandria" pitchFamily="2" charset="-78"/>
              <a:cs typeface="Alexandria" pitchFamily="2" charset="-78"/>
            </a:endParaRPr>
          </a:p>
          <a:p>
            <a:pPr algn="just"/>
            <a:endParaRPr lang="en-US" sz="2000" dirty="0" smtClean="0">
              <a:latin typeface="Alexandria" pitchFamily="2" charset="-78"/>
              <a:ea typeface="Calibri"/>
              <a:cs typeface="Alexandria" pitchFamily="2" charset="-78"/>
              <a:sym typeface="Calibri"/>
            </a:endParaRPr>
          </a:p>
          <a:p>
            <a:pPr lvl="0" algn="just"/>
            <a:r>
              <a:rPr lang="en-US" sz="1600" b="1" dirty="0">
                <a:latin typeface="Alexandria" pitchFamily="2" charset="-78"/>
                <a:ea typeface="Calibri"/>
                <a:cs typeface="Alexandria" pitchFamily="2" charset="-78"/>
                <a:sym typeface="Calibri"/>
              </a:rPr>
              <a:t>Upon completion, Students should be able to;</a:t>
            </a:r>
          </a:p>
          <a:p>
            <a:pPr marL="514350" lvl="0" indent="-514350" algn="just">
              <a:buSzPts val="2000"/>
              <a:buFont typeface="Arial" panose="020B0604020202020204" pitchFamily="34" charset="0"/>
              <a:buChar char="•"/>
            </a:pPr>
            <a:r>
              <a:rPr lang="en-US" sz="1600" dirty="0">
                <a:latin typeface="Alexandria" pitchFamily="2" charset="-78"/>
                <a:ea typeface="Calibri"/>
                <a:cs typeface="Alexandria" pitchFamily="2" charset="-78"/>
                <a:sym typeface="Calibri"/>
              </a:rPr>
              <a:t>understand the importance of Business analysis.</a:t>
            </a:r>
            <a:endParaRPr lang="en-US" sz="1600" dirty="0">
              <a:latin typeface="Alexandria" pitchFamily="2" charset="-78"/>
              <a:cs typeface="Alexandria" pitchFamily="2" charset="-78"/>
            </a:endParaRPr>
          </a:p>
          <a:p>
            <a:pPr marL="514350" lvl="0" indent="-514350" algn="just">
              <a:buSzPts val="2000"/>
              <a:buFont typeface="Arial" panose="020B0604020202020204" pitchFamily="34" charset="0"/>
              <a:buChar char="•"/>
            </a:pPr>
            <a:r>
              <a:rPr lang="en-US" sz="1600" dirty="0">
                <a:latin typeface="Alexandria" pitchFamily="2" charset="-78"/>
                <a:ea typeface="Calibri"/>
                <a:cs typeface="Alexandria" pitchFamily="2" charset="-78"/>
                <a:sym typeface="Calibri"/>
              </a:rPr>
              <a:t>understand the strategic context for business analysis and the Business analysis service framework. </a:t>
            </a:r>
            <a:endParaRPr lang="en-US" sz="1600" dirty="0">
              <a:latin typeface="Alexandria" pitchFamily="2" charset="-78"/>
              <a:cs typeface="Alexandria" pitchFamily="2" charset="-78"/>
            </a:endParaRPr>
          </a:p>
          <a:p>
            <a:pPr marL="514350" lvl="0" indent="-514350" algn="just">
              <a:buSzPts val="2000"/>
              <a:buFont typeface="Arial" panose="020B0604020202020204" pitchFamily="34" charset="0"/>
              <a:buChar char="•"/>
            </a:pPr>
            <a:r>
              <a:rPr lang="en-US" sz="1600" dirty="0">
                <a:latin typeface="Alexandria" pitchFamily="2" charset="-78"/>
                <a:ea typeface="Calibri"/>
                <a:cs typeface="Alexandria" pitchFamily="2" charset="-78"/>
                <a:sym typeface="Calibri"/>
              </a:rPr>
              <a:t>Understand the tools and techniques used in Business Analysis Planning and Monitoring. </a:t>
            </a:r>
            <a:endParaRPr lang="en-US" sz="1600" dirty="0">
              <a:latin typeface="Alexandria" pitchFamily="2" charset="-78"/>
              <a:cs typeface="Alexandria" pitchFamily="2" charset="-78"/>
            </a:endParaRPr>
          </a:p>
          <a:p>
            <a:pPr marL="514350" lvl="0" indent="-514350" algn="just">
              <a:buSzPts val="2000"/>
              <a:buFont typeface="Arial" panose="020B0604020202020204" pitchFamily="34" charset="0"/>
              <a:buChar char="•"/>
            </a:pPr>
            <a:r>
              <a:rPr lang="en-US" sz="1600" dirty="0">
                <a:latin typeface="Alexandria" pitchFamily="2" charset="-78"/>
                <a:ea typeface="Calibri"/>
                <a:cs typeface="Alexandria" pitchFamily="2" charset="-78"/>
                <a:sym typeface="Calibri"/>
              </a:rPr>
              <a:t>Understand Business Analysis Key Concepts and Business Analysis Core Concept Model. Acquire advanced knowledge of identifying, defining, assessing and completing various elements of business analysis tasks.</a:t>
            </a:r>
            <a:endParaRPr lang="en-US" sz="1600" dirty="0">
              <a:latin typeface="Alexandria" pitchFamily="2" charset="-78"/>
              <a:cs typeface="Alexandria" pitchFamily="2" charset="-78"/>
            </a:endParaRPr>
          </a:p>
          <a:p>
            <a:pPr marL="514350" lvl="0" indent="-514350" algn="just">
              <a:buClr>
                <a:schemeClr val="lt1"/>
              </a:buClr>
              <a:buSzPts val="2000"/>
              <a:buFont typeface="Calibri"/>
              <a:buAutoNum type="arabicPeriod"/>
            </a:pPr>
            <a:endParaRPr lang="en-US" b="1" dirty="0" smtClean="0">
              <a:latin typeface="Alexandria" pitchFamily="2" charset="-78"/>
              <a:cs typeface="Alexandria" pitchFamily="2" charset="-78"/>
            </a:endParaRPr>
          </a:p>
          <a:p>
            <a:pPr marL="514350" lvl="0" indent="-514350" algn="just">
              <a:buClr>
                <a:schemeClr val="lt1"/>
              </a:buClr>
              <a:buSzPts val="2000"/>
              <a:buFont typeface="Calibri"/>
              <a:buAutoNum type="arabicPeriod"/>
            </a:pPr>
            <a:endParaRPr lang="en-US" sz="20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514808168"/>
      </p:ext>
    </p:extLst>
  </p:cSld>
  <p:clrMapOvr>
    <a:masterClrMapping/>
  </p:clrMapOvr>
  <mc:AlternateContent xmlns:mc="http://schemas.openxmlformats.org/markup-compatibility/2006" xmlns:p14="http://schemas.microsoft.com/office/powerpoint/2010/main">
    <mc:Choice Requires="p14">
      <p:transition p14:dur="10" advTm="62487"/>
    </mc:Choice>
    <mc:Fallback xmlns="">
      <p:transition advTm="6248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5" name="Rectangle 4"/>
          <p:cNvSpPr/>
          <p:nvPr/>
        </p:nvSpPr>
        <p:spPr>
          <a:xfrm>
            <a:off x="828112" y="11552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latin typeface="Alexandria Black" pitchFamily="2" charset="-78"/>
                <a:ea typeface="Roboto Light" panose="02000000000000000000" pitchFamily="2" charset="0"/>
              </a:rPr>
              <a:t>Lecture 0</a:t>
            </a:r>
            <a:endParaRPr lang="en-US" dirty="0">
              <a:latin typeface="Alexandria Black" pitchFamily="2" charset="-78"/>
              <a:ea typeface="Roboto Light" panose="02000000000000000000" pitchFamily="2" charset="0"/>
            </a:endParaRPr>
          </a:p>
        </p:txBody>
      </p:sp>
      <p:sp>
        <p:nvSpPr>
          <p:cNvPr id="48" name="TextBox 47"/>
          <p:cNvSpPr txBox="1"/>
          <p:nvPr/>
        </p:nvSpPr>
        <p:spPr>
          <a:xfrm>
            <a:off x="828111" y="2301033"/>
            <a:ext cx="10392661" cy="2800767"/>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Learning Outcomes</a:t>
            </a:r>
            <a:r>
              <a:rPr lang="en-US" dirty="0">
                <a:latin typeface="Alexandria" pitchFamily="2" charset="-78"/>
                <a:ea typeface="Calibri"/>
                <a:cs typeface="Alexandria" pitchFamily="2" charset="-78"/>
                <a:sym typeface="Calibri"/>
              </a:rPr>
              <a:t>:</a:t>
            </a:r>
            <a:endParaRPr lang="en-US" dirty="0">
              <a:latin typeface="Alexandria" pitchFamily="2" charset="-78"/>
              <a:cs typeface="Alexandria" pitchFamily="2" charset="-78"/>
            </a:endParaRPr>
          </a:p>
          <a:p>
            <a:pPr lvl="0" algn="just"/>
            <a:endParaRPr lang="en-US" sz="1400" b="1"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Upon </a:t>
            </a:r>
            <a:r>
              <a:rPr lang="en-US" sz="1600" b="1" dirty="0">
                <a:latin typeface="Alexandria" pitchFamily="2" charset="-78"/>
                <a:ea typeface="Calibri"/>
                <a:cs typeface="Alexandria" pitchFamily="2" charset="-78"/>
                <a:sym typeface="Calibri"/>
              </a:rPr>
              <a:t>completion, Students should be able to</a:t>
            </a:r>
            <a:r>
              <a:rPr lang="en-US" sz="1600" b="1" dirty="0" smtClean="0">
                <a:latin typeface="Alexandria" pitchFamily="2" charset="-78"/>
                <a:ea typeface="Calibri"/>
                <a:cs typeface="Alexandria" pitchFamily="2" charset="-78"/>
                <a:sym typeface="Calibri"/>
              </a:rPr>
              <a:t>;</a:t>
            </a:r>
          </a:p>
          <a:p>
            <a:pPr marL="285750" lvl="0" indent="-285750" algn="just">
              <a:buFont typeface="Arial" panose="020B0604020202020204" pitchFamily="34" charset="0"/>
              <a:buChar char="•"/>
            </a:pPr>
            <a:r>
              <a:rPr lang="en-US" sz="1600" dirty="0">
                <a:latin typeface="Alexandria" pitchFamily="2" charset="-78"/>
                <a:ea typeface="Calibri"/>
                <a:cs typeface="Alexandria" pitchFamily="2" charset="-78"/>
                <a:sym typeface="Calibri"/>
              </a:rPr>
              <a:t>Communicate the importance of evidence-based decision-making in a business or organizational setting.</a:t>
            </a:r>
            <a:endParaRPr lang="en-US"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smtClean="0">
                <a:latin typeface="Alexandria" pitchFamily="2" charset="-78"/>
                <a:ea typeface="Calibri"/>
                <a:cs typeface="Alexandria" pitchFamily="2" charset="-78"/>
                <a:sym typeface="Calibri"/>
              </a:rPr>
              <a:t>Demonstrate </a:t>
            </a:r>
            <a:r>
              <a:rPr lang="en-US" sz="1600" dirty="0">
                <a:latin typeface="Alexandria" pitchFamily="2" charset="-78"/>
                <a:ea typeface="Calibri"/>
                <a:cs typeface="Alexandria" pitchFamily="2" charset="-78"/>
                <a:sym typeface="Calibri"/>
              </a:rPr>
              <a:t>ability to identify issues or problems within a business or organization, and design an appropriate research project to investigate.</a:t>
            </a:r>
            <a:endParaRPr lang="en-US"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smtClean="0">
                <a:latin typeface="Alexandria" pitchFamily="2" charset="-78"/>
                <a:ea typeface="Calibri"/>
                <a:cs typeface="Alexandria" pitchFamily="2" charset="-78"/>
                <a:sym typeface="Calibri"/>
              </a:rPr>
              <a:t>Demonstrate </a:t>
            </a:r>
            <a:r>
              <a:rPr lang="en-US" sz="1600" dirty="0">
                <a:latin typeface="Alexandria" pitchFamily="2" charset="-78"/>
                <a:ea typeface="Calibri"/>
                <a:cs typeface="Alexandria" pitchFamily="2" charset="-78"/>
                <a:sym typeface="Calibri"/>
              </a:rPr>
              <a:t>developed skills in collecting and analyzing data using a range of techniques.</a:t>
            </a:r>
            <a:endParaRPr lang="en-US"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smtClean="0">
                <a:latin typeface="Alexandria" pitchFamily="2" charset="-78"/>
                <a:ea typeface="Calibri"/>
                <a:cs typeface="Alexandria" pitchFamily="2" charset="-78"/>
                <a:sym typeface="Calibri"/>
              </a:rPr>
              <a:t>Explain </a:t>
            </a:r>
            <a:r>
              <a:rPr lang="en-US" sz="1600" dirty="0">
                <a:latin typeface="Alexandria" pitchFamily="2" charset="-78"/>
                <a:ea typeface="Calibri"/>
                <a:cs typeface="Alexandria" pitchFamily="2" charset="-78"/>
                <a:sym typeface="Calibri"/>
              </a:rPr>
              <a:t>how research outcomes can be used to solve complex business or organizational problems.</a:t>
            </a:r>
            <a:endParaRPr lang="en-US"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smtClean="0">
                <a:latin typeface="Alexandria" pitchFamily="2" charset="-78"/>
                <a:ea typeface="Calibri"/>
                <a:cs typeface="Alexandria" pitchFamily="2" charset="-78"/>
                <a:sym typeface="Calibri"/>
              </a:rPr>
              <a:t>Demonstrate </a:t>
            </a:r>
            <a:r>
              <a:rPr lang="en-US" sz="1600" dirty="0">
                <a:latin typeface="Alexandria" pitchFamily="2" charset="-78"/>
                <a:ea typeface="Calibri"/>
                <a:cs typeface="Alexandria" pitchFamily="2" charset="-78"/>
                <a:sym typeface="Calibri"/>
              </a:rPr>
              <a:t>the ability to communicate research findings in writing effectively.</a:t>
            </a:r>
            <a:endParaRPr lang="en-US" sz="1600" dirty="0">
              <a:latin typeface="Alexandria" pitchFamily="2" charset="-78"/>
              <a:cs typeface="Alexandria" pitchFamily="2" charset="-78"/>
            </a:endParaRPr>
          </a:p>
        </p:txBody>
      </p:sp>
      <p:sp>
        <p:nvSpPr>
          <p:cNvPr id="4" name="TextBox 3"/>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2513150" y="101906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997667297"/>
      </p:ext>
    </p:extLst>
  </p:cSld>
  <p:clrMapOvr>
    <a:masterClrMapping/>
  </p:clrMapOvr>
  <mc:AlternateContent xmlns:mc="http://schemas.openxmlformats.org/markup-compatibility/2006" xmlns:p14="http://schemas.microsoft.com/office/powerpoint/2010/main">
    <mc:Choice Requires="p14">
      <p:transition p14:dur="10" advTm="340906"/>
    </mc:Choice>
    <mc:Fallback xmlns="">
      <p:transition advTm="3409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58086" y="2339622"/>
            <a:ext cx="8417320" cy="3342453"/>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Content</a:t>
            </a:r>
            <a:endParaRPr lang="en-US" b="1" dirty="0">
              <a:latin typeface="Alexandria" pitchFamily="2" charset="-78"/>
              <a:cs typeface="Alexandria" pitchFamily="2" charset="-78"/>
            </a:endParaRPr>
          </a:p>
          <a:p>
            <a:pPr lvl="0" algn="just"/>
            <a:endParaRPr lang="en-US" sz="1400" b="1" dirty="0" smtClean="0">
              <a:latin typeface="Alexandria" pitchFamily="2" charset="-78"/>
              <a:ea typeface="Calibri"/>
              <a:cs typeface="Alexandria" pitchFamily="2" charset="-78"/>
              <a:sym typeface="Calibri"/>
            </a:endParaRPr>
          </a:p>
          <a:p>
            <a:pPr algn="just"/>
            <a:r>
              <a:rPr lang="en-US" sz="1600" b="1" dirty="0" smtClean="0">
                <a:latin typeface="Alexandria" pitchFamily="2" charset="-78"/>
                <a:ea typeface="Calibri"/>
                <a:cs typeface="Alexandria" pitchFamily="2" charset="-78"/>
                <a:sym typeface="Calibri"/>
              </a:rPr>
              <a:t>Chapter 1: </a:t>
            </a:r>
            <a:r>
              <a:rPr lang="en-US" sz="1600" b="1" dirty="0">
                <a:latin typeface="Alexandria" pitchFamily="2" charset="-78"/>
                <a:ea typeface="Calibri"/>
                <a:cs typeface="Alexandria" pitchFamily="2" charset="-78"/>
                <a:sym typeface="Calibri"/>
              </a:rPr>
              <a:t>Introduction to Business Analysis and The Competencies of </a:t>
            </a:r>
            <a:r>
              <a:rPr lang="en-US" sz="1600" b="1" dirty="0" smtClean="0">
                <a:latin typeface="Alexandria" pitchFamily="2" charset="-78"/>
                <a:ea typeface="Calibri"/>
                <a:cs typeface="Alexandria" pitchFamily="2" charset="-78"/>
                <a:sym typeface="Calibri"/>
              </a:rPr>
              <a:t>a Business </a:t>
            </a:r>
            <a:r>
              <a:rPr lang="en-US" sz="1600" b="1" dirty="0">
                <a:latin typeface="Alexandria" pitchFamily="2" charset="-78"/>
                <a:ea typeface="Calibri"/>
                <a:cs typeface="Alexandria" pitchFamily="2" charset="-78"/>
                <a:sym typeface="Calibri"/>
              </a:rPr>
              <a:t>Analyst</a:t>
            </a:r>
            <a:r>
              <a:rPr lang="en-US" sz="1600" dirty="0">
                <a:latin typeface="Alexandria" pitchFamily="2" charset="-78"/>
                <a:ea typeface="Calibri"/>
                <a:cs typeface="Alexandria" pitchFamily="2" charset="-78"/>
                <a:sym typeface="Calibri"/>
              </a:rPr>
              <a:t> </a:t>
            </a:r>
          </a:p>
          <a:p>
            <a:pPr lvl="0" algn="just"/>
            <a:r>
              <a:rPr lang="en-US" sz="1600" b="1" dirty="0" smtClean="0">
                <a:latin typeface="Alexandria" pitchFamily="2" charset="-78"/>
                <a:ea typeface="Calibri"/>
                <a:cs typeface="Alexandria" pitchFamily="2" charset="-78"/>
                <a:sym typeface="Calibri"/>
              </a:rPr>
              <a:t>Chapter 2: </a:t>
            </a:r>
            <a:r>
              <a:rPr lang="en-US" sz="1600" b="1" dirty="0">
                <a:latin typeface="Alexandria" pitchFamily="2" charset="-78"/>
                <a:ea typeface="Calibri"/>
                <a:cs typeface="Alexandria" pitchFamily="2" charset="-78"/>
                <a:sym typeface="Calibri"/>
              </a:rPr>
              <a:t>The Strategic Context for Business Analysis.</a:t>
            </a:r>
            <a:endParaRPr lang="en-US" sz="1600"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3: </a:t>
            </a:r>
            <a:r>
              <a:rPr lang="en-US" sz="1600" b="1" dirty="0">
                <a:latin typeface="Alexandria" pitchFamily="2" charset="-78"/>
                <a:ea typeface="Calibri"/>
                <a:cs typeface="Alexandria" pitchFamily="2" charset="-78"/>
                <a:sym typeface="Calibri"/>
              </a:rPr>
              <a:t>The Business Analysis Process Model. </a:t>
            </a:r>
          </a:p>
          <a:p>
            <a:pPr lvl="0" algn="just"/>
            <a:r>
              <a:rPr lang="en-US" sz="1600" b="1" dirty="0" smtClean="0">
                <a:latin typeface="Alexandria" pitchFamily="2" charset="-78"/>
                <a:ea typeface="Calibri"/>
                <a:cs typeface="Alexandria" pitchFamily="2" charset="-78"/>
                <a:sym typeface="Calibri"/>
              </a:rPr>
              <a:t>Chapter 4: Investigating </a:t>
            </a:r>
            <a:r>
              <a:rPr lang="en-US" sz="1600" b="1" dirty="0">
                <a:latin typeface="Alexandria" pitchFamily="2" charset="-78"/>
                <a:ea typeface="Calibri"/>
                <a:cs typeface="Alexandria" pitchFamily="2" charset="-78"/>
                <a:sym typeface="Calibri"/>
              </a:rPr>
              <a:t>the Business Situation.</a:t>
            </a:r>
            <a:endParaRPr lang="en-US" sz="1600"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5: </a:t>
            </a:r>
            <a:r>
              <a:rPr lang="en-US" sz="1600" b="1" dirty="0">
                <a:latin typeface="Alexandria" pitchFamily="2" charset="-78"/>
                <a:ea typeface="Calibri"/>
                <a:cs typeface="Alexandria" pitchFamily="2" charset="-78"/>
                <a:sym typeface="Calibri"/>
              </a:rPr>
              <a:t>Analyzing and Managing Stakeholders. </a:t>
            </a:r>
            <a:endParaRPr lang="en-US" sz="1600" b="1" dirty="0" smtClean="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6: </a:t>
            </a:r>
            <a:r>
              <a:rPr lang="en-US" sz="1600" b="1" dirty="0">
                <a:latin typeface="Alexandria" pitchFamily="2" charset="-78"/>
                <a:ea typeface="Calibri"/>
                <a:cs typeface="Alexandria" pitchFamily="2" charset="-78"/>
                <a:sym typeface="Calibri"/>
              </a:rPr>
              <a:t>Modelling Business Analysis Process and Defining the Solution.</a:t>
            </a:r>
            <a:r>
              <a:rPr lang="en-US" sz="1600" dirty="0">
                <a:latin typeface="Alexandria" pitchFamily="2" charset="-78"/>
                <a:ea typeface="Calibri"/>
                <a:cs typeface="Alexandria" pitchFamily="2" charset="-78"/>
                <a:sym typeface="Calibri"/>
              </a:rPr>
              <a:t> </a:t>
            </a:r>
          </a:p>
          <a:p>
            <a:pPr lvl="0" algn="just"/>
            <a:r>
              <a:rPr lang="en-US" sz="1600" b="1" dirty="0" smtClean="0">
                <a:latin typeface="Alexandria" pitchFamily="2" charset="-78"/>
                <a:ea typeface="Calibri"/>
                <a:cs typeface="Alexandria" pitchFamily="2" charset="-78"/>
                <a:sym typeface="Calibri"/>
              </a:rPr>
              <a:t>Chapter 7: </a:t>
            </a:r>
            <a:r>
              <a:rPr lang="en-US" sz="1600" b="1" dirty="0">
                <a:latin typeface="Alexandria" pitchFamily="2" charset="-78"/>
                <a:ea typeface="Calibri"/>
                <a:cs typeface="Alexandria" pitchFamily="2" charset="-78"/>
                <a:sym typeface="Calibri"/>
              </a:rPr>
              <a:t>Making the Business and Financial Case.</a:t>
            </a:r>
            <a:endParaRPr lang="en-US" sz="1600"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8: Establishing</a:t>
            </a:r>
            <a:r>
              <a:rPr lang="en-US" sz="1600" b="1" dirty="0">
                <a:latin typeface="Alexandria" pitchFamily="2" charset="-78"/>
                <a:ea typeface="Calibri"/>
                <a:cs typeface="Alexandria" pitchFamily="2" charset="-78"/>
                <a:sym typeface="Calibri"/>
              </a:rPr>
              <a:t>, documenting and  Managing the Requirements</a:t>
            </a:r>
            <a:endParaRPr lang="en-US" sz="1600"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9: Modelling </a:t>
            </a:r>
            <a:r>
              <a:rPr lang="en-US" sz="1600" b="1" dirty="0">
                <a:latin typeface="Alexandria" pitchFamily="2" charset="-78"/>
                <a:ea typeface="Calibri"/>
                <a:cs typeface="Alexandria" pitchFamily="2" charset="-78"/>
                <a:sym typeface="Calibri"/>
              </a:rPr>
              <a:t>and Delivering the Requirements </a:t>
            </a:r>
            <a:endParaRPr lang="en-US" sz="1600" dirty="0">
              <a:latin typeface="Alexandria" pitchFamily="2" charset="-78"/>
              <a:ea typeface="Calibri"/>
              <a:cs typeface="Alexandria" pitchFamily="2" charset="-78"/>
              <a:sym typeface="Calibri"/>
            </a:endParaRPr>
          </a:p>
          <a:p>
            <a:pPr lvl="0" algn="just"/>
            <a:r>
              <a:rPr lang="en-US" sz="1600" b="1" dirty="0" smtClean="0">
                <a:latin typeface="Alexandria" pitchFamily="2" charset="-78"/>
                <a:ea typeface="Calibri"/>
                <a:cs typeface="Alexandria" pitchFamily="2" charset="-78"/>
                <a:sym typeface="Calibri"/>
              </a:rPr>
              <a:t>Chapter 10: </a:t>
            </a:r>
            <a:r>
              <a:rPr lang="en-US" sz="1600" b="1" dirty="0">
                <a:latin typeface="Alexandria" pitchFamily="2" charset="-78"/>
                <a:ea typeface="Calibri"/>
                <a:cs typeface="Alexandria" pitchFamily="2" charset="-78"/>
                <a:sym typeface="Calibri"/>
              </a:rPr>
              <a:t>Delivering the Business Solution</a:t>
            </a:r>
            <a:endParaRPr lang="en-US" sz="1600" dirty="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577137" y="1480524"/>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40014692"/>
      </p:ext>
    </p:extLst>
  </p:cSld>
  <p:clrMapOvr>
    <a:masterClrMapping/>
  </p:clrMapOvr>
  <mc:AlternateContent xmlns:mc="http://schemas.openxmlformats.org/markup-compatibility/2006" xmlns:p14="http://schemas.microsoft.com/office/powerpoint/2010/main">
    <mc:Choice Requires="p14">
      <p:transition spd="slow" p14:dur="2000" advTm="118579"/>
    </mc:Choice>
    <mc:Fallback xmlns="">
      <p:transition spd="slow" advTm="11857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862322"/>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b="1" dirty="0">
              <a:latin typeface="Alexandria" pitchFamily="2" charset="-78"/>
              <a:cs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1: Introduction </a:t>
            </a:r>
            <a:r>
              <a:rPr lang="en-US" sz="1600" b="1" dirty="0">
                <a:latin typeface="Alexandria" pitchFamily="2" charset="-78"/>
                <a:ea typeface="Calibri"/>
                <a:cs typeface="Alexandria" pitchFamily="2" charset="-78"/>
                <a:sym typeface="Calibri"/>
              </a:rPr>
              <a:t>to Business Analysis and The Competencies of a Business Analyst</a:t>
            </a:r>
            <a:r>
              <a:rPr lang="en-US" sz="1600" dirty="0">
                <a:latin typeface="Alexandria" pitchFamily="2" charset="-78"/>
                <a:ea typeface="Calibri"/>
                <a:cs typeface="Alexandria" pitchFamily="2" charset="-78"/>
                <a:sym typeface="Calibri"/>
              </a:rPr>
              <a:t> </a:t>
            </a: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origins, and development of business analysis </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scope of business analysis work </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role and responsibilities of a business analyst </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business analysis maturity model </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Professionalism and business analysis </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future of business analysis</a:t>
            </a:r>
            <a:endParaRPr lang="en-US" sz="1600" dirty="0">
              <a:latin typeface="Alexandria" pitchFamily="2" charset="-78"/>
              <a:cs typeface="Alexandria" pitchFamily="2" charset="-78"/>
            </a:endParaRPr>
          </a:p>
          <a:p>
            <a:pPr marL="342900" lvl="0" indent="-342900" algn="just">
              <a:buClr>
                <a:schemeClr val="tx1"/>
              </a:buClr>
              <a:buSzPts val="2000"/>
              <a:buFont typeface="Arial"/>
              <a:buChar char="•"/>
            </a:pPr>
            <a:r>
              <a:rPr lang="en-US" sz="1600" dirty="0">
                <a:latin typeface="Alexandria" pitchFamily="2" charset="-78"/>
                <a:ea typeface="Calibri"/>
                <a:cs typeface="Alexandria" pitchFamily="2" charset="-78"/>
                <a:sym typeface="Calibri"/>
              </a:rPr>
              <a:t>The personal qualities and knowledge of a business analyst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15125" y="1440155"/>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693165978"/>
      </p:ext>
    </p:extLst>
  </p:cSld>
  <p:clrMapOvr>
    <a:masterClrMapping/>
  </p:clrMapOvr>
  <mc:AlternateContent xmlns:mc="http://schemas.openxmlformats.org/markup-compatibility/2006" xmlns:p14="http://schemas.microsoft.com/office/powerpoint/2010/main">
    <mc:Choice Requires="p14">
      <p:transition spd="slow" p14:dur="2000" advTm="105071"/>
    </mc:Choice>
    <mc:Fallback xmlns="">
      <p:transition spd="slow" advTm="10507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8759" y="411026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63505" y="2301833"/>
            <a:ext cx="8417320" cy="2369880"/>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2: The </a:t>
            </a:r>
            <a:r>
              <a:rPr lang="en-US" sz="1600" b="1" dirty="0">
                <a:latin typeface="Alexandria" pitchFamily="2" charset="-78"/>
                <a:ea typeface="Calibri"/>
                <a:cs typeface="Alexandria" pitchFamily="2" charset="-78"/>
                <a:sym typeface="Calibri"/>
              </a:rPr>
              <a:t>Strategic Context for Business Analysis.</a:t>
            </a:r>
            <a:endParaRPr lang="en-US" sz="1600" dirty="0">
              <a:latin typeface="Alexandria" pitchFamily="2" charset="-78"/>
              <a:ea typeface="Calibri"/>
              <a:cs typeface="Alexandria" pitchFamily="2" charset="-78"/>
              <a:sym typeface="Calibri"/>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The context for strategy</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What is strategy?</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Strategy development</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External and internal environment analysis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SWOT analysis</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Executing strategy</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 </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715125" y="1595925"/>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4158680720"/>
      </p:ext>
    </p:extLst>
  </p:cSld>
  <p:clrMapOvr>
    <a:masterClrMapping/>
  </p:clrMapOvr>
  <mc:AlternateContent xmlns:mc="http://schemas.openxmlformats.org/markup-compatibility/2006" xmlns:p14="http://schemas.microsoft.com/office/powerpoint/2010/main">
    <mc:Choice Requires="p14">
      <p:transition spd="slow" p14:dur="2000" advTm="122707"/>
    </mc:Choice>
    <mc:Fallback xmlns="">
      <p:transition spd="slow" advTm="12270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862322"/>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3: The </a:t>
            </a:r>
            <a:r>
              <a:rPr lang="en-US" sz="1600" b="1" dirty="0">
                <a:latin typeface="Alexandria" pitchFamily="2" charset="-78"/>
                <a:ea typeface="Calibri"/>
                <a:cs typeface="Alexandria" pitchFamily="2" charset="-78"/>
                <a:sym typeface="Calibri"/>
              </a:rPr>
              <a:t>Business Analysis Process Model. </a:t>
            </a: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An approach to problem solving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The business analysis process model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Investigate situation</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Consider perspectives</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Analyze needs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Evaluate options</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Define requirements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Deliver changes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849870" y="1561712"/>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922951446"/>
      </p:ext>
    </p:extLst>
  </p:cSld>
  <p:clrMapOvr>
    <a:masterClrMapping/>
  </p:clrMapOvr>
  <mc:AlternateContent xmlns:mc="http://schemas.openxmlformats.org/markup-compatibility/2006" xmlns:p14="http://schemas.microsoft.com/office/powerpoint/2010/main">
    <mc:Choice Requires="p14">
      <p:transition spd="slow" p14:dur="2000" advTm="111969"/>
    </mc:Choice>
    <mc:Fallback xmlns="">
      <p:transition spd="slow" advTm="111969"/>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00455" y="2305836"/>
            <a:ext cx="8417320" cy="2862322"/>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b="1"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4: Investigating </a:t>
            </a:r>
            <a:r>
              <a:rPr lang="en-US" sz="1600" b="1" dirty="0">
                <a:latin typeface="Alexandria" pitchFamily="2" charset="-78"/>
                <a:ea typeface="Calibri"/>
                <a:cs typeface="Alexandria" pitchFamily="2" charset="-78"/>
                <a:sym typeface="Calibri"/>
              </a:rPr>
              <a:t>the Business Situation.</a:t>
            </a:r>
            <a:endParaRPr lang="en-US" sz="1600" dirty="0">
              <a:latin typeface="Alexandria" pitchFamily="2" charset="-78"/>
              <a:ea typeface="Calibri"/>
              <a:cs typeface="Alexandria" pitchFamily="2" charset="-78"/>
              <a:sym typeface="Calibri"/>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Prior research</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Investigation techniques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Interviews, Observation, Workshops, scenarios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User analysis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Prototyping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Quantitative approaches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Suitability of techniques </a:t>
            </a:r>
            <a:endParaRPr lang="en-US" sz="1600" dirty="0">
              <a:latin typeface="Alexandria" pitchFamily="2" charset="-78"/>
            </a:endParaRPr>
          </a:p>
          <a:p>
            <a:pPr marL="285750" lvl="0" indent="-285750" algn="just">
              <a:buSzPts val="1600"/>
              <a:buFont typeface="Arial"/>
              <a:buChar char="•"/>
            </a:pPr>
            <a:r>
              <a:rPr lang="en-US" sz="1600" dirty="0">
                <a:latin typeface="Alexandria" pitchFamily="2" charset="-78"/>
                <a:ea typeface="Calibri"/>
                <a:cs typeface="Alexandria" pitchFamily="2" charset="-78"/>
                <a:sym typeface="Calibri"/>
              </a:rPr>
              <a:t>Documenting the current situation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810400" y="1533761"/>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815950932"/>
      </p:ext>
    </p:extLst>
  </p:cSld>
  <p:clrMapOvr>
    <a:masterClrMapping/>
  </p:clrMapOvr>
  <mc:AlternateContent xmlns:mc="http://schemas.openxmlformats.org/markup-compatibility/2006" xmlns:p14="http://schemas.microsoft.com/office/powerpoint/2010/main">
    <mc:Choice Requires="p14">
      <p:transition spd="slow" p14:dur="2000" advTm="116308"/>
    </mc:Choice>
    <mc:Fallback xmlns="">
      <p:transition spd="slow" advTm="116308"/>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58086" y="2316772"/>
            <a:ext cx="8630054" cy="2616101"/>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5: Analyzing </a:t>
            </a:r>
            <a:r>
              <a:rPr lang="en-US" sz="1600" b="1" dirty="0">
                <a:latin typeface="Alexandria" pitchFamily="2" charset="-78"/>
                <a:ea typeface="Calibri"/>
                <a:cs typeface="Alexandria" pitchFamily="2" charset="-78"/>
                <a:sym typeface="Calibri"/>
              </a:rPr>
              <a:t>and Managing Stakeholders.</a:t>
            </a:r>
            <a:endParaRPr lang="en-US" sz="1600" dirty="0">
              <a:latin typeface="Alexandria" pitchFamily="2" charset="-78"/>
              <a:ea typeface="Calibri"/>
              <a:cs typeface="Alexandria" pitchFamily="2" charset="-78"/>
              <a:sym typeface="Calibri"/>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Stakeholder categories and identification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Analyzing stakeholders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Stakeholder management strategies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Managing stakeholders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Defining stakeholder involvement – RACI and RASCI charts </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Using social media in stakeholder management</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Understanding stakeholder perspectives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543489" y="6502533"/>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810400" y="1579825"/>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860568302"/>
      </p:ext>
    </p:extLst>
  </p:cSld>
  <p:clrMapOvr>
    <a:masterClrMapping/>
  </p:clrMapOvr>
  <mc:AlternateContent xmlns:mc="http://schemas.openxmlformats.org/markup-compatibility/2006" xmlns:p14="http://schemas.microsoft.com/office/powerpoint/2010/main">
    <mc:Choice Requires="p14">
      <p:transition spd="slow" p14:dur="2000" advTm="165303"/>
    </mc:Choice>
    <mc:Fallback xmlns="">
      <p:transition spd="slow" advTm="16530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499991" y="2328090"/>
            <a:ext cx="8417320" cy="3847207"/>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6: Modelling </a:t>
            </a:r>
            <a:r>
              <a:rPr lang="en-US" sz="1600" b="1" dirty="0">
                <a:latin typeface="Alexandria" pitchFamily="2" charset="-78"/>
                <a:ea typeface="Calibri"/>
                <a:cs typeface="Alexandria" pitchFamily="2" charset="-78"/>
                <a:sym typeface="Calibri"/>
              </a:rPr>
              <a:t>Business Analysis Process and Defining the Solution.</a:t>
            </a:r>
            <a:r>
              <a:rPr lang="en-US" sz="1600" dirty="0">
                <a:latin typeface="Alexandria" pitchFamily="2" charset="-78"/>
                <a:ea typeface="Calibri"/>
                <a:cs typeface="Alexandria" pitchFamily="2" charset="-78"/>
                <a:sym typeface="Calibri"/>
              </a:rPr>
              <a:t> </a:t>
            </a: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Organizational context</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An alternative view of an organization</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The organizational view of business processes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Value propositions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Business process models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Analyzing the ‘as is’ process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Improving business processes</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Process measurement Business Process Model and Notation</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Six Sigma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Gap analysis, Formulating options, Defining business requirements</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Definition and structure of business architecture </a:t>
            </a:r>
            <a:endParaRPr lang="en-US" sz="1600" dirty="0">
              <a:latin typeface="Alexandria" pitchFamily="2" charset="-78"/>
            </a:endParaRPr>
          </a:p>
          <a:p>
            <a:pPr marL="285750" lvl="0" indent="-285750" algn="just">
              <a:buSzPts val="1500"/>
              <a:buFont typeface="Arial"/>
              <a:buChar char="•"/>
            </a:pPr>
            <a:r>
              <a:rPr lang="en-US" sz="1600" dirty="0">
                <a:latin typeface="Alexandria" pitchFamily="2" charset="-78"/>
                <a:ea typeface="Calibri"/>
                <a:cs typeface="Alexandria" pitchFamily="2" charset="-78"/>
                <a:sym typeface="Calibri"/>
              </a:rPr>
              <a:t>Business architecture techniques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301111" y="6452296"/>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577137" y="1599248"/>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395846750"/>
      </p:ext>
    </p:extLst>
  </p:cSld>
  <p:clrMapOvr>
    <a:masterClrMapping/>
  </p:clrMapOvr>
  <mc:AlternateContent xmlns:mc="http://schemas.openxmlformats.org/markup-compatibility/2006" xmlns:p14="http://schemas.microsoft.com/office/powerpoint/2010/main">
    <mc:Choice Requires="p14">
      <p:transition spd="slow" p14:dur="2000" advTm="100997"/>
    </mc:Choice>
    <mc:Fallback xmlns="">
      <p:transition spd="slow" advTm="10099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616101"/>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7: Making </a:t>
            </a:r>
            <a:r>
              <a:rPr lang="en-US" sz="1600" b="1" dirty="0">
                <a:latin typeface="Alexandria" pitchFamily="2" charset="-78"/>
                <a:ea typeface="Calibri"/>
                <a:cs typeface="Alexandria" pitchFamily="2" charset="-78"/>
                <a:sym typeface="Calibri"/>
              </a:rPr>
              <a:t>the Business and Financial Case.</a:t>
            </a:r>
            <a:endParaRPr lang="en-US" sz="1600" dirty="0">
              <a:latin typeface="Alexandria" pitchFamily="2" charset="-78"/>
              <a:ea typeface="Calibri"/>
              <a:cs typeface="Alexandria" pitchFamily="2" charset="-78"/>
              <a:sym typeface="Calibri"/>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The business case in the project lifecycle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Identifying options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Assessing project feasibility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Structure of a business case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Investment appraisal</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Presentation of a business case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RAID and CARDI logs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15125" y="1616886"/>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281943634"/>
      </p:ext>
    </p:extLst>
  </p:cSld>
  <p:clrMapOvr>
    <a:masterClrMapping/>
  </p:clrMapOvr>
  <mc:AlternateContent xmlns:mc="http://schemas.openxmlformats.org/markup-compatibility/2006" xmlns:p14="http://schemas.microsoft.com/office/powerpoint/2010/main">
    <mc:Choice Requires="p14">
      <p:transition spd="slow" p14:dur="2000" advTm="63581"/>
    </mc:Choice>
    <mc:Fallback xmlns="">
      <p:transition spd="slow" advTm="6358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4505" y="2323527"/>
            <a:ext cx="8417320" cy="4308872"/>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dirty="0">
              <a:latin typeface="Alexandria" pitchFamily="2" charset="-78"/>
            </a:endParaRPr>
          </a:p>
          <a:p>
            <a:pPr lvl="0" algn="just"/>
            <a:r>
              <a:rPr lang="en-US" sz="1400" b="1" dirty="0">
                <a:latin typeface="Alexandria" pitchFamily="2" charset="-78"/>
                <a:ea typeface="Calibri"/>
                <a:cs typeface="Alexandria" pitchFamily="2" charset="-78"/>
                <a:sym typeface="Calibri"/>
              </a:rPr>
              <a:t>Chapter </a:t>
            </a:r>
            <a:r>
              <a:rPr lang="en-US" sz="1400" b="1" dirty="0" smtClean="0">
                <a:latin typeface="Alexandria" pitchFamily="2" charset="-78"/>
                <a:ea typeface="Calibri"/>
                <a:cs typeface="Alexandria" pitchFamily="2" charset="-78"/>
                <a:sym typeface="Calibri"/>
              </a:rPr>
              <a:t>8: Establishing</a:t>
            </a:r>
            <a:r>
              <a:rPr lang="en-US" sz="1400" b="1" dirty="0">
                <a:latin typeface="Alexandria" pitchFamily="2" charset="-78"/>
                <a:ea typeface="Calibri"/>
                <a:cs typeface="Alexandria" pitchFamily="2" charset="-78"/>
                <a:sym typeface="Calibri"/>
              </a:rPr>
              <a:t>, documenting and  Managing the Requirements</a:t>
            </a:r>
            <a:endParaRPr lang="en-US" sz="1400" dirty="0">
              <a:latin typeface="Alexandria" pitchFamily="2" charset="-78"/>
              <a:ea typeface="Calibri"/>
              <a:cs typeface="Alexandria" pitchFamily="2" charset="-78"/>
              <a:sym typeface="Calibri"/>
            </a:endParaRPr>
          </a:p>
          <a:p>
            <a:pPr marL="171450" lvl="0" indent="-171450" algn="just">
              <a:buSzPts val="1100"/>
              <a:buFont typeface="Arial"/>
              <a:buChar char="•"/>
            </a:pPr>
            <a:r>
              <a:rPr lang="en-US" sz="1400" dirty="0">
                <a:latin typeface="Alexandria" pitchFamily="2" charset="-78"/>
                <a:ea typeface="Calibri"/>
                <a:cs typeface="Alexandria" pitchFamily="2" charset="-78"/>
                <a:sym typeface="Calibri"/>
              </a:rPr>
              <a:t>The problems with requirements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A framework for requirements engineering</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Actors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Requirements elicitation techniques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Building the requirements list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Requirements analysis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Requirements validation</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Agile approach to requirements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The importance of documentation</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The requirements document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The requirements catalogue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Managing requirements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Entity relationship diagrams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Class models </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Modelling in Agile approaches</a:t>
            </a:r>
            <a:endParaRPr lang="en-US" sz="1400" dirty="0">
              <a:latin typeface="Alexandria" pitchFamily="2" charset="-78"/>
            </a:endParaRPr>
          </a:p>
          <a:p>
            <a:pPr marL="171450" lvl="0" indent="-171450" algn="just">
              <a:buSzPts val="1200"/>
              <a:buFont typeface="Arial"/>
              <a:buChar char="•"/>
            </a:pPr>
            <a:r>
              <a:rPr lang="en-US" sz="1400" dirty="0">
                <a:latin typeface="Alexandria" pitchFamily="2" charset="-78"/>
                <a:ea typeface="Calibri"/>
                <a:cs typeface="Alexandria" pitchFamily="2" charset="-78"/>
                <a:sym typeface="Calibri"/>
              </a:rPr>
              <a:t>The use of models in system maintenance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 </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810400" y="1504705"/>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70175044"/>
      </p:ext>
    </p:extLst>
  </p:cSld>
  <p:clrMapOvr>
    <a:masterClrMapping/>
  </p:clrMapOvr>
  <mc:AlternateContent xmlns:mc="http://schemas.openxmlformats.org/markup-compatibility/2006" xmlns:p14="http://schemas.microsoft.com/office/powerpoint/2010/main">
    <mc:Choice Requires="p14">
      <p:transition spd="slow" p14:dur="2000" advTm="88827"/>
    </mc:Choice>
    <mc:Fallback xmlns="">
      <p:transition spd="slow" advTm="8882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108543"/>
          </a:xfrm>
          <a:prstGeom prst="rect">
            <a:avLst/>
          </a:prstGeom>
          <a:noFill/>
        </p:spPr>
        <p:txBody>
          <a:bodyPr wrap="square" rtlCol="0">
            <a:spAutoFit/>
          </a:bodyPr>
          <a:lstStyle/>
          <a:p>
            <a:pPr lvl="0" algn="just"/>
            <a:r>
              <a:rPr lang="en-US" b="1" dirty="0" smtClean="0">
                <a:latin typeface="Alexandria" pitchFamily="2" charset="-78"/>
                <a:ea typeface="Calibri"/>
                <a:cs typeface="Alexandria" pitchFamily="2" charset="-78"/>
                <a:sym typeface="Calibri"/>
              </a:rPr>
              <a:t>Course Content</a:t>
            </a:r>
          </a:p>
          <a:p>
            <a:pPr lvl="0" algn="just"/>
            <a:endParaRPr lang="en-US"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9: Modelling </a:t>
            </a:r>
            <a:r>
              <a:rPr lang="en-US" sz="1600" b="1" dirty="0">
                <a:latin typeface="Alexandria" pitchFamily="2" charset="-78"/>
                <a:ea typeface="Calibri"/>
                <a:cs typeface="Alexandria" pitchFamily="2" charset="-78"/>
                <a:sym typeface="Calibri"/>
              </a:rPr>
              <a:t>and Delivering the Requirements </a:t>
            </a:r>
            <a:endParaRPr lang="en-US" sz="1600" dirty="0">
              <a:latin typeface="Alexandria" pitchFamily="2" charset="-78"/>
              <a:ea typeface="Calibri"/>
              <a:cs typeface="Alexandria" pitchFamily="2" charset="-78"/>
              <a:sym typeface="Calibri"/>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Modelling business use cases</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Modelling system use cases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Modelling system data</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Entity relationship diagrams</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Class models</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Modelling in Agile approaches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The use of models in system maintenance</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Delivering the solution: Context, Lifecycle </a:t>
            </a:r>
            <a:endParaRPr lang="en-US" sz="1600" dirty="0">
              <a:latin typeface="Alexandria" pitchFamily="2" charset="-78"/>
            </a:endParaRPr>
          </a:p>
          <a:p>
            <a:pPr marL="342900" lvl="0" indent="-342900" algn="just">
              <a:buSzPts val="2000"/>
              <a:buFont typeface="Arial"/>
              <a:buChar char="•"/>
            </a:pPr>
            <a:r>
              <a:rPr lang="en-US" sz="1600" dirty="0">
                <a:latin typeface="Alexandria" pitchFamily="2" charset="-78"/>
                <a:ea typeface="Calibri"/>
                <a:cs typeface="Alexandria" pitchFamily="2" charset="-78"/>
                <a:sym typeface="Calibri"/>
              </a:rPr>
              <a:t>Development and delivery approach: Roles, Deliverables, Techniques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577137" y="1509413"/>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288309656"/>
      </p:ext>
    </p:extLst>
  </p:cSld>
  <p:clrMapOvr>
    <a:masterClrMapping/>
  </p:clrMapOvr>
  <mc:AlternateContent xmlns:mc="http://schemas.openxmlformats.org/markup-compatibility/2006" xmlns:p14="http://schemas.microsoft.com/office/powerpoint/2010/main">
    <mc:Choice Requires="p14">
      <p:transition spd="slow" p14:dur="2000" advTm="91177"/>
    </mc:Choice>
    <mc:Fallback xmlns="">
      <p:transition spd="slow" advTm="9117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354217"/>
          </a:xfrm>
          <a:prstGeom prst="rect">
            <a:avLst/>
          </a:prstGeom>
          <a:noFill/>
        </p:spPr>
        <p:txBody>
          <a:bodyPr wrap="square" rtlCol="0">
            <a:spAutoFit/>
          </a:bodyPr>
          <a:lstStyle/>
          <a:p>
            <a:pPr lvl="0" algn="just"/>
            <a:r>
              <a:rPr lang="en-US" b="1" dirty="0">
                <a:latin typeface="Alexandria" pitchFamily="2" charset="-78"/>
                <a:ea typeface="Calibri"/>
                <a:cs typeface="Alexandria" pitchFamily="2" charset="-78"/>
                <a:sym typeface="Calibri"/>
              </a:rPr>
              <a:t>Course </a:t>
            </a:r>
            <a:r>
              <a:rPr lang="en-US" b="1" dirty="0" smtClean="0">
                <a:latin typeface="Alexandria" pitchFamily="2" charset="-78"/>
                <a:ea typeface="Calibri"/>
                <a:cs typeface="Alexandria" pitchFamily="2" charset="-78"/>
                <a:sym typeface="Calibri"/>
              </a:rPr>
              <a:t>Content</a:t>
            </a:r>
          </a:p>
          <a:p>
            <a:pPr lvl="0" algn="just"/>
            <a:endParaRPr lang="en-US" sz="1600" dirty="0">
              <a:latin typeface="Alexandria" pitchFamily="2" charset="-78"/>
            </a:endParaRPr>
          </a:p>
          <a:p>
            <a:pPr lvl="0" algn="just"/>
            <a:r>
              <a:rPr lang="en-US" sz="1600" b="1" dirty="0">
                <a:latin typeface="Alexandria" pitchFamily="2" charset="-78"/>
                <a:ea typeface="Calibri"/>
                <a:cs typeface="Alexandria" pitchFamily="2" charset="-78"/>
                <a:sym typeface="Calibri"/>
              </a:rPr>
              <a:t>Chapter </a:t>
            </a:r>
            <a:r>
              <a:rPr lang="en-US" sz="1600" b="1" dirty="0" smtClean="0">
                <a:latin typeface="Alexandria" pitchFamily="2" charset="-78"/>
                <a:ea typeface="Calibri"/>
                <a:cs typeface="Alexandria" pitchFamily="2" charset="-78"/>
                <a:sym typeface="Calibri"/>
              </a:rPr>
              <a:t>10: Delivering </a:t>
            </a:r>
            <a:r>
              <a:rPr lang="en-US" sz="1600" b="1" dirty="0">
                <a:latin typeface="Alexandria" pitchFamily="2" charset="-78"/>
                <a:ea typeface="Calibri"/>
                <a:cs typeface="Alexandria" pitchFamily="2" charset="-78"/>
                <a:sym typeface="Calibri"/>
              </a:rPr>
              <a:t>the Business Solution</a:t>
            </a:r>
            <a:endParaRPr lang="en-US" sz="1600" dirty="0">
              <a:latin typeface="Alexandria" pitchFamily="2" charset="-78"/>
              <a:ea typeface="Calibri"/>
              <a:cs typeface="Alexandria" pitchFamily="2" charset="-78"/>
              <a:sym typeface="Calibri"/>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Stages of the business change lifecycle</a:t>
            </a:r>
            <a:endParaRPr lang="en-US" sz="1600" dirty="0">
              <a:latin typeface="Alexandria" pitchFamily="2" charset="-78"/>
            </a:endParaRPr>
          </a:p>
          <a:p>
            <a:pPr marL="342900" lvl="0" indent="-342900" algn="just">
              <a:buSzPts val="2400"/>
              <a:buFont typeface="Arial"/>
              <a:buChar char="•"/>
            </a:pPr>
            <a:r>
              <a:rPr lang="en-US" sz="1600" dirty="0">
                <a:latin typeface="Alexandria" pitchFamily="2" charset="-78"/>
                <a:ea typeface="Calibri"/>
                <a:cs typeface="Alexandria" pitchFamily="2" charset="-78"/>
                <a:sym typeface="Calibri"/>
              </a:rPr>
              <a:t>BA role in the business change lifecycle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15125" y="1468898"/>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900759655"/>
      </p:ext>
    </p:extLst>
  </p:cSld>
  <p:clrMapOvr>
    <a:masterClrMapping/>
  </p:clrMapOvr>
  <mc:AlternateContent xmlns:mc="http://schemas.openxmlformats.org/markup-compatibility/2006" xmlns:p14="http://schemas.microsoft.com/office/powerpoint/2010/main">
    <mc:Choice Requires="p14">
      <p:transition spd="slow" p14:dur="2000" advTm="88467"/>
    </mc:Choice>
    <mc:Fallback xmlns="">
      <p:transition spd="slow" advTm="88467"/>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339102"/>
          </a:xfrm>
          <a:prstGeom prst="rect">
            <a:avLst/>
          </a:prstGeom>
          <a:noFill/>
        </p:spPr>
        <p:txBody>
          <a:bodyPr wrap="square" rtlCol="0">
            <a:spAutoFit/>
          </a:bodyPr>
          <a:lstStyle/>
          <a:p>
            <a:pPr lvl="0" algn="just">
              <a:buSzPts val="3200"/>
            </a:pPr>
            <a:r>
              <a:rPr lang="en-US" b="1" dirty="0">
                <a:latin typeface="Alexandria" pitchFamily="2" charset="-78"/>
                <a:ea typeface="Calibri"/>
                <a:cs typeface="Alexandria" pitchFamily="2" charset="-78"/>
                <a:sym typeface="Calibri"/>
              </a:rPr>
              <a:t>Teaching activities and Strategies</a:t>
            </a:r>
            <a:endParaRPr lang="en-US" dirty="0">
              <a:latin typeface="Alexandria" pitchFamily="2" charset="-78"/>
              <a:cs typeface="Alexandria" pitchFamily="2" charset="-78"/>
            </a:endParaRPr>
          </a:p>
          <a:p>
            <a:pPr lvl="0" algn="just"/>
            <a:endParaRPr lang="en-US" sz="1600" dirty="0" smtClean="0">
              <a:latin typeface="Alexandria" pitchFamily="2" charset="-78"/>
              <a:ea typeface="Calibri"/>
              <a:cs typeface="Alexandria" pitchFamily="2" charset="-78"/>
              <a:sym typeface="Calibri"/>
            </a:endParaRPr>
          </a:p>
          <a:p>
            <a:pPr lvl="0" algn="just"/>
            <a:r>
              <a:rPr lang="en-US" sz="1600" dirty="0" smtClean="0">
                <a:latin typeface="Alexandria" pitchFamily="2" charset="-78"/>
                <a:ea typeface="Calibri"/>
                <a:cs typeface="Alexandria" pitchFamily="2" charset="-78"/>
                <a:sym typeface="Calibri"/>
              </a:rPr>
              <a:t>The </a:t>
            </a:r>
            <a:r>
              <a:rPr lang="en-US" sz="1600" dirty="0">
                <a:latin typeface="Alexandria" pitchFamily="2" charset="-78"/>
                <a:ea typeface="Calibri"/>
                <a:cs typeface="Alexandria" pitchFamily="2" charset="-78"/>
                <a:sym typeface="Calibri"/>
              </a:rPr>
              <a:t>Intended Learning Outcomes will be achieved by achieving the following teaching strategies and activities</a:t>
            </a:r>
          </a:p>
          <a:p>
            <a:pPr lvl="0" algn="just"/>
            <a:endParaRPr lang="en-US" sz="1600" dirty="0">
              <a:latin typeface="Alexandria" pitchFamily="2" charset="-78"/>
              <a:ea typeface="Calibri"/>
              <a:cs typeface="Alexandria" pitchFamily="2" charset="-78"/>
              <a:sym typeface="Calibri"/>
            </a:endParaRPr>
          </a:p>
          <a:p>
            <a:pPr marL="285750" lvl="0" indent="-285750" algn="just">
              <a:buFont typeface="Arial" panose="020B0604020202020204" pitchFamily="34" charset="0"/>
              <a:buChar char="•"/>
            </a:pPr>
            <a:r>
              <a:rPr lang="en-US" sz="1600" dirty="0">
                <a:latin typeface="Alexandria" pitchFamily="2" charset="-78"/>
                <a:cs typeface="Alexandria" pitchFamily="2" charset="-78"/>
              </a:rPr>
              <a:t>Lectures </a:t>
            </a:r>
            <a:endParaRPr lang="en-GB"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smtClean="0">
                <a:latin typeface="Alexandria" pitchFamily="2" charset="-78"/>
                <a:cs typeface="Alexandria" pitchFamily="2" charset="-78"/>
              </a:rPr>
              <a:t>Weekly Discussion</a:t>
            </a:r>
            <a:endParaRPr lang="en-GB" sz="1600" dirty="0">
              <a:latin typeface="Alexandria" pitchFamily="2" charset="-78"/>
              <a:cs typeface="Alexandria" pitchFamily="2" charset="-78"/>
            </a:endParaRPr>
          </a:p>
          <a:p>
            <a:pPr marL="285750" lvl="0" indent="-285750" algn="just">
              <a:buFont typeface="Arial" panose="020B0604020202020204" pitchFamily="34" charset="0"/>
              <a:buChar char="•"/>
            </a:pPr>
            <a:r>
              <a:rPr lang="en-US" sz="1600" dirty="0">
                <a:latin typeface="Alexandria" pitchFamily="2" charset="-78"/>
                <a:cs typeface="Alexandria" pitchFamily="2" charset="-78"/>
              </a:rPr>
              <a:t>Weekly Quizzes </a:t>
            </a:r>
            <a:endParaRPr lang="en-GB" sz="1600" dirty="0">
              <a:latin typeface="Alexandria" pitchFamily="2" charset="-78"/>
              <a:cs typeface="Alexandria" pitchFamily="2" charset="-78"/>
            </a:endParaRPr>
          </a:p>
          <a:p>
            <a:pPr marL="285750" indent="-285750" algn="just">
              <a:buFont typeface="Arial" panose="020B0604020202020204" pitchFamily="34" charset="0"/>
              <a:buChar char="•"/>
            </a:pPr>
            <a:r>
              <a:rPr lang="en-GB" sz="1600" dirty="0">
                <a:latin typeface="Alexandria" pitchFamily="2" charset="-78"/>
                <a:cs typeface="Alexandria" pitchFamily="2" charset="-78"/>
              </a:rPr>
              <a:t>Final Exam </a:t>
            </a:r>
            <a:endParaRPr lang="en-US" sz="1600" dirty="0">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 </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169956283"/>
      </p:ext>
    </p:extLst>
  </p:cSld>
  <p:clrMapOvr>
    <a:masterClrMapping/>
  </p:clrMapOvr>
  <mc:AlternateContent xmlns:mc="http://schemas.openxmlformats.org/markup-compatibility/2006" xmlns:p14="http://schemas.microsoft.com/office/powerpoint/2010/main">
    <mc:Choice Requires="p14">
      <p:transition spd="slow" p14:dur="2000" advTm="46326"/>
    </mc:Choice>
    <mc:Fallback xmlns="">
      <p:transition spd="slow" advTm="4632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6" name="Rectangle 5"/>
          <p:cNvSpPr/>
          <p:nvPr/>
        </p:nvSpPr>
        <p:spPr>
          <a:xfrm>
            <a:off x="1308298" y="1549486"/>
            <a:ext cx="4222539" cy="3958007"/>
          </a:xfrm>
          <a:prstGeom prst="rect">
            <a:avLst/>
          </a:prstGeom>
        </p:spPr>
        <p:txBody>
          <a:bodyPr wrap="square">
            <a:spAutoFit/>
          </a:bodyPr>
          <a:lstStyle/>
          <a:p>
            <a:pPr algn="just"/>
            <a:r>
              <a:rPr lang="en-US" b="1" dirty="0" smtClean="0">
                <a:latin typeface="Alexandria" pitchFamily="2" charset="-78"/>
                <a:cs typeface="Alexandria" pitchFamily="2" charset="-78"/>
              </a:rPr>
              <a:t>General Introduction </a:t>
            </a:r>
          </a:p>
          <a:p>
            <a:pPr algn="just"/>
            <a:endParaRPr lang="en-US" b="1" dirty="0" smtClean="0">
              <a:latin typeface="Alexandria" pitchFamily="2" charset="-78"/>
              <a:cs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The general introduction of Business analysis is presented through the answer about the following questions: </a:t>
            </a:r>
            <a:endParaRPr lang="en-US" sz="1600" dirty="0">
              <a:latin typeface="Alexandria" pitchFamily="2" charset="-78"/>
            </a:endParaRPr>
          </a:p>
          <a:p>
            <a:pPr marL="342900" lvl="0" indent="-342900" algn="just">
              <a:buFont typeface="+mj-lt"/>
              <a:buAutoNum type="arabicPeriod"/>
            </a:pPr>
            <a:r>
              <a:rPr lang="en-US" sz="1600" dirty="0" smtClean="0">
                <a:solidFill>
                  <a:schemeClr val="dk1"/>
                </a:solidFill>
                <a:latin typeface="Alexandria" pitchFamily="2" charset="-78"/>
                <a:ea typeface="Calibri"/>
                <a:cs typeface="Alexandria" pitchFamily="2" charset="-78"/>
                <a:sym typeface="Calibri"/>
              </a:rPr>
              <a:t>What </a:t>
            </a:r>
            <a:r>
              <a:rPr lang="en-US" sz="1600" dirty="0">
                <a:solidFill>
                  <a:schemeClr val="dk1"/>
                </a:solidFill>
                <a:latin typeface="Alexandria" pitchFamily="2" charset="-78"/>
                <a:ea typeface="Calibri"/>
                <a:cs typeface="Alexandria" pitchFamily="2" charset="-78"/>
                <a:sym typeface="Calibri"/>
              </a:rPr>
              <a:t>is Business analysis?</a:t>
            </a:r>
            <a:endParaRPr lang="en-US" sz="1600" dirty="0">
              <a:latin typeface="Alexandria" pitchFamily="2" charset="-78"/>
            </a:endParaRPr>
          </a:p>
          <a:p>
            <a:pPr marL="342900" lvl="0" indent="-342900" algn="just">
              <a:buFont typeface="+mj-lt"/>
              <a:buAutoNum type="arabicPeriod"/>
            </a:pPr>
            <a:r>
              <a:rPr lang="en-US" sz="1600" dirty="0" smtClean="0">
                <a:solidFill>
                  <a:schemeClr val="dk1"/>
                </a:solidFill>
                <a:latin typeface="Alexandria" pitchFamily="2" charset="-78"/>
                <a:ea typeface="Calibri"/>
                <a:cs typeface="Alexandria" pitchFamily="2" charset="-78"/>
                <a:sym typeface="Calibri"/>
              </a:rPr>
              <a:t>Why </a:t>
            </a:r>
            <a:r>
              <a:rPr lang="en-US" sz="1600" dirty="0">
                <a:solidFill>
                  <a:schemeClr val="dk1"/>
                </a:solidFill>
                <a:latin typeface="Alexandria" pitchFamily="2" charset="-78"/>
                <a:ea typeface="Calibri"/>
                <a:cs typeface="Alexandria" pitchFamily="2" charset="-78"/>
                <a:sym typeface="Calibri"/>
              </a:rPr>
              <a:t>use Business analysis?</a:t>
            </a:r>
            <a:endParaRPr lang="en-US" sz="1600" dirty="0">
              <a:latin typeface="Alexandria" pitchFamily="2" charset="-78"/>
            </a:endParaRPr>
          </a:p>
          <a:p>
            <a:pPr marL="342900" lvl="0" indent="-342900" algn="just">
              <a:buFont typeface="+mj-lt"/>
              <a:buAutoNum type="arabicPeriod"/>
            </a:pPr>
            <a:r>
              <a:rPr lang="en-US" sz="1600" dirty="0" smtClean="0">
                <a:solidFill>
                  <a:schemeClr val="dk1"/>
                </a:solidFill>
                <a:latin typeface="Alexandria" pitchFamily="2" charset="-78"/>
                <a:ea typeface="Calibri"/>
                <a:cs typeface="Alexandria" pitchFamily="2" charset="-78"/>
                <a:sym typeface="Calibri"/>
              </a:rPr>
              <a:t>What </a:t>
            </a:r>
            <a:r>
              <a:rPr lang="en-US" sz="1600" dirty="0">
                <a:solidFill>
                  <a:schemeClr val="dk1"/>
                </a:solidFill>
                <a:latin typeface="Alexandria" pitchFamily="2" charset="-78"/>
                <a:ea typeface="Calibri"/>
                <a:cs typeface="Alexandria" pitchFamily="2" charset="-78"/>
                <a:sym typeface="Calibri"/>
              </a:rPr>
              <a:t>are the Steps of Business Analysis Process?</a:t>
            </a:r>
            <a:endParaRPr lang="en-US" sz="1600" dirty="0">
              <a:latin typeface="Alexandria" pitchFamily="2" charset="-78"/>
            </a:endParaRPr>
          </a:p>
          <a:p>
            <a:pPr marL="342900" lvl="0" indent="-342900" algn="just">
              <a:buFont typeface="+mj-lt"/>
              <a:buAutoNum type="arabicPeriod"/>
            </a:pPr>
            <a:r>
              <a:rPr lang="en-US" sz="1600" dirty="0" smtClean="0">
                <a:solidFill>
                  <a:schemeClr val="dk1"/>
                </a:solidFill>
                <a:latin typeface="Alexandria" pitchFamily="2" charset="-78"/>
                <a:ea typeface="Calibri"/>
                <a:cs typeface="Alexandria" pitchFamily="2" charset="-78"/>
                <a:sym typeface="Calibri"/>
              </a:rPr>
              <a:t>What </a:t>
            </a:r>
            <a:r>
              <a:rPr lang="en-US" sz="1600" dirty="0">
                <a:solidFill>
                  <a:schemeClr val="dk1"/>
                </a:solidFill>
                <a:latin typeface="Alexandria" pitchFamily="2" charset="-78"/>
                <a:ea typeface="Calibri"/>
                <a:cs typeface="Alexandria" pitchFamily="2" charset="-78"/>
                <a:sym typeface="Calibri"/>
              </a:rPr>
              <a:t>are the Common Business Analysis Techniques</a:t>
            </a:r>
            <a:r>
              <a:rPr lang="en-US" sz="1600" dirty="0" smtClean="0">
                <a:solidFill>
                  <a:schemeClr val="dk1"/>
                </a:solidFill>
                <a:latin typeface="Alexandria" pitchFamily="2" charset="-78"/>
                <a:ea typeface="Calibri"/>
                <a:cs typeface="Alexandria" pitchFamily="2" charset="-78"/>
                <a:sym typeface="Calibri"/>
              </a:rPr>
              <a:t>?</a:t>
            </a:r>
          </a:p>
          <a:p>
            <a:pPr lvl="0" algn="just"/>
            <a:endParaRPr lang="en-US" sz="1600" dirty="0">
              <a:solidFill>
                <a:schemeClr val="dk1"/>
              </a:solidFill>
              <a:latin typeface="Alexandria" pitchFamily="2" charset="-78"/>
              <a:ea typeface="Calibri"/>
              <a:cs typeface="Alexandria" pitchFamily="2" charset="-78"/>
              <a:sym typeface="Calibri"/>
            </a:endParaRPr>
          </a:p>
          <a:p>
            <a:pPr lvl="0" algn="just"/>
            <a:endParaRPr lang="en-US" sz="1600" dirty="0" smtClean="0">
              <a:solidFill>
                <a:schemeClr val="dk1"/>
              </a:solidFill>
              <a:latin typeface="Alexandria" pitchFamily="2" charset="-78"/>
              <a:ea typeface="Calibri"/>
              <a:cs typeface="Alexandria" pitchFamily="2" charset="-78"/>
              <a:sym typeface="Calibri"/>
            </a:endParaRPr>
          </a:p>
          <a:p>
            <a:pPr lvl="0" algn="just"/>
            <a:endParaRPr lang="en-US" sz="1600" dirty="0">
              <a:solidFill>
                <a:schemeClr val="dk1"/>
              </a:solidFill>
              <a:latin typeface="Alexandria" pitchFamily="2" charset="-78"/>
              <a:ea typeface="Calibri"/>
              <a:cs typeface="Alexandria" pitchFamily="2" charset="-78"/>
              <a:sym typeface="Calibri"/>
            </a:endParaRPr>
          </a:p>
          <a:p>
            <a:pPr lvl="0" algn="just"/>
            <a:endParaRPr lang="en-US" sz="1600" dirty="0">
              <a:latin typeface="Alexandria" pitchFamily="2" charset="-78"/>
            </a:endParaRPr>
          </a:p>
        </p:txBody>
      </p:sp>
      <p:sp>
        <p:nvSpPr>
          <p:cNvPr id="17" name="TextBox 16"/>
          <p:cNvSpPr txBox="1"/>
          <p:nvPr/>
        </p:nvSpPr>
        <p:spPr>
          <a:xfrm>
            <a:off x="6944247" y="3996751"/>
            <a:ext cx="4581445" cy="400110"/>
          </a:xfrm>
          <a:prstGeom prst="rect">
            <a:avLst/>
          </a:prstGeom>
          <a:noFill/>
        </p:spPr>
        <p:txBody>
          <a:bodyPr wrap="square" rtlCol="0">
            <a:spAutoFit/>
          </a:bodyPr>
          <a:lstStyle/>
          <a:p>
            <a:pPr lvl="0" algn="ctr"/>
            <a:r>
              <a:rPr lang="en-US" sz="2000" b="1" dirty="0" smtClean="0">
                <a:solidFill>
                  <a:srgbClr val="3BCCFF"/>
                </a:solidFill>
                <a:latin typeface="Alexandria Black" pitchFamily="2" charset="-78"/>
                <a:ea typeface="Calibri"/>
                <a:cs typeface="Alexandria Black" pitchFamily="2" charset="-78"/>
                <a:sym typeface="Calibri"/>
              </a:rPr>
              <a:t>FNT613- Business Analysis </a:t>
            </a:r>
            <a:endParaRPr lang="en-US" sz="2000" b="1" dirty="0">
              <a:solidFill>
                <a:srgbClr val="3BCCFF"/>
              </a:solidFill>
              <a:latin typeface="Alexandria" pitchFamily="2" charset="-78"/>
              <a:ea typeface="Times New Roman"/>
              <a:cs typeface="Alexandria" pitchFamily="2" charset="-78"/>
              <a:sym typeface="Times New Roman"/>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19" name="TextBox 18"/>
          <p:cNvSpPr txBox="1"/>
          <p:nvPr/>
        </p:nvSpPr>
        <p:spPr>
          <a:xfrm>
            <a:off x="5692422" y="3499567"/>
            <a:ext cx="1091009" cy="523220"/>
          </a:xfrm>
          <a:prstGeom prst="rect">
            <a:avLst/>
          </a:prstGeom>
          <a:noFill/>
        </p:spPr>
        <p:txBody>
          <a:bodyPr wrap="square" rtlCol="0">
            <a:spAutoFit/>
          </a:bodyPr>
          <a:lstStyle/>
          <a:p>
            <a:pPr algn="ctr"/>
            <a:endParaRPr lang="en-US" sz="2800" dirty="0">
              <a:solidFill>
                <a:schemeClr val="bg1"/>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8943278" y="279400"/>
            <a:ext cx="2956622" cy="400110"/>
          </a:xfrm>
          <a:prstGeom prst="rect">
            <a:avLst/>
          </a:prstGeom>
          <a:noFill/>
        </p:spPr>
        <p:txBody>
          <a:bodyPr wrap="square" rtlCol="0">
            <a:spAutoFit/>
          </a:bodyPr>
          <a:lstStyle/>
          <a:p>
            <a:pPr algn="ctr"/>
            <a:r>
              <a:rPr lang="en-US" sz="2000" b="1" dirty="0">
                <a:latin typeface="Alexandria Black" pitchFamily="2" charset="-78"/>
              </a:rPr>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spTree>
  </p:cSld>
  <p:clrMapOvr>
    <a:masterClrMapping/>
  </p:clrMapOvr>
  <p:transition spd="slow" advTm="83504">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123658"/>
          </a:xfrm>
          <a:prstGeom prst="rect">
            <a:avLst/>
          </a:prstGeom>
          <a:noFill/>
        </p:spPr>
        <p:txBody>
          <a:bodyPr wrap="square" rtlCol="0">
            <a:spAutoFit/>
          </a:bodyPr>
          <a:lstStyle/>
          <a:p>
            <a:pPr marL="457200" lvl="0" indent="-457200" algn="just">
              <a:buFont typeface="+mj-lt"/>
              <a:buAutoNum type="arabicPeriod"/>
            </a:pPr>
            <a:r>
              <a:rPr lang="en-US" b="1" dirty="0">
                <a:solidFill>
                  <a:schemeClr val="dk1"/>
                </a:solidFill>
                <a:latin typeface="Alexandria" pitchFamily="2" charset="-78"/>
                <a:ea typeface="Calibri"/>
                <a:cs typeface="Alexandria" pitchFamily="2" charset="-78"/>
                <a:sym typeface="Calibri"/>
              </a:rPr>
              <a:t>What is Business </a:t>
            </a:r>
            <a:r>
              <a:rPr lang="en-US" b="1" dirty="0" smtClean="0">
                <a:solidFill>
                  <a:schemeClr val="dk1"/>
                </a:solidFill>
                <a:latin typeface="Alexandria" pitchFamily="2" charset="-78"/>
                <a:ea typeface="Calibri"/>
                <a:cs typeface="Alexandria" pitchFamily="2" charset="-78"/>
                <a:sym typeface="Calibri"/>
              </a:rPr>
              <a:t>Analysis</a:t>
            </a:r>
            <a:r>
              <a:rPr lang="en-US" b="1" dirty="0">
                <a:solidFill>
                  <a:schemeClr val="dk1"/>
                </a:solidFill>
                <a:latin typeface="Alexandria" pitchFamily="2" charset="-78"/>
                <a:ea typeface="Calibri"/>
                <a:cs typeface="Alexandria" pitchFamily="2" charset="-78"/>
                <a:sym typeface="Calibri"/>
              </a:rPr>
              <a:t>? </a:t>
            </a:r>
            <a:endParaRPr lang="en-US" b="1" dirty="0" smtClean="0">
              <a:solidFill>
                <a:schemeClr val="dk1"/>
              </a:solidFill>
              <a:latin typeface="Alexandria" pitchFamily="2" charset="-78"/>
              <a:ea typeface="Calibri"/>
              <a:cs typeface="Alexandria" pitchFamily="2" charset="-78"/>
              <a:sym typeface="Calibri"/>
            </a:endParaRPr>
          </a:p>
          <a:p>
            <a:pPr lvl="0" algn="just"/>
            <a:endParaRPr lang="en-US"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Business analysis is defined as a research discipline that helps in identifying the business needs and defining solutions to business problems. It also encloses software-systems development component. Business Analysis process provides concepts and insights into the development of the initial framework for any business. It supplies the key to guiding stakeholders of businesses who perform business modeling in an orderly manner.</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728848128"/>
      </p:ext>
    </p:extLst>
  </p:cSld>
  <p:clrMapOvr>
    <a:masterClrMapping/>
  </p:clrMapOvr>
  <mc:AlternateContent xmlns:mc="http://schemas.openxmlformats.org/markup-compatibility/2006" xmlns:p14="http://schemas.microsoft.com/office/powerpoint/2010/main">
    <mc:Choice Requires="p14">
      <p:transition spd="slow" p14:dur="2000" advTm="68685"/>
    </mc:Choice>
    <mc:Fallback xmlns="">
      <p:transition spd="slow" advTm="6868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369880"/>
          </a:xfrm>
          <a:prstGeom prst="rect">
            <a:avLst/>
          </a:prstGeom>
          <a:noFill/>
        </p:spPr>
        <p:txBody>
          <a:bodyPr wrap="square" rtlCol="0">
            <a:spAutoFit/>
          </a:bodyPr>
          <a:lstStyle/>
          <a:p>
            <a:pPr lvl="0" algn="just">
              <a:buClr>
                <a:schemeClr val="dk1"/>
              </a:buClr>
              <a:buSzPts val="1100"/>
            </a:pPr>
            <a:r>
              <a:rPr lang="en-US" b="1" dirty="0">
                <a:solidFill>
                  <a:schemeClr val="dk1"/>
                </a:solidFill>
                <a:latin typeface="Alexandria" pitchFamily="2" charset="-78"/>
                <a:ea typeface="Calibri"/>
                <a:cs typeface="Alexandria" pitchFamily="2" charset="-78"/>
                <a:sym typeface="Calibri"/>
              </a:rPr>
              <a:t>2. Why use Business </a:t>
            </a:r>
            <a:r>
              <a:rPr lang="en-US" b="1" dirty="0" smtClean="0">
                <a:solidFill>
                  <a:schemeClr val="dk1"/>
                </a:solidFill>
                <a:latin typeface="Alexandria" pitchFamily="2" charset="-78"/>
                <a:ea typeface="Calibri"/>
                <a:cs typeface="Alexandria" pitchFamily="2" charset="-78"/>
                <a:sym typeface="Calibri"/>
              </a:rPr>
              <a:t>Analysis?</a:t>
            </a:r>
          </a:p>
          <a:p>
            <a:pPr lvl="0" algn="just">
              <a:buClr>
                <a:schemeClr val="dk1"/>
              </a:buClr>
              <a:buSzPts val="1100"/>
            </a:pPr>
            <a:endParaRPr lang="en-US" b="1" dirty="0" smtClean="0">
              <a:solidFill>
                <a:schemeClr val="dk1"/>
              </a:solidFill>
              <a:latin typeface="Alexandria" pitchFamily="2" charset="-78"/>
              <a:ea typeface="Calibri"/>
              <a:cs typeface="Alexandria" pitchFamily="2" charset="-78"/>
              <a:sym typeface="Calibri"/>
            </a:endParaRPr>
          </a:p>
          <a:p>
            <a:pPr lvl="0" algn="just">
              <a:buClr>
                <a:schemeClr val="dk1"/>
              </a:buClr>
              <a:buSzPts val="1100"/>
            </a:pPr>
            <a:r>
              <a:rPr lang="en-US" sz="1600" dirty="0" smtClean="0">
                <a:solidFill>
                  <a:schemeClr val="dk1"/>
                </a:solidFill>
                <a:latin typeface="Alexandria" pitchFamily="2" charset="-78"/>
                <a:ea typeface="Calibri"/>
                <a:cs typeface="Alexandria" pitchFamily="2" charset="-78"/>
                <a:sym typeface="Calibri"/>
              </a:rPr>
              <a:t>Business </a:t>
            </a:r>
            <a:r>
              <a:rPr lang="en-US" sz="1600" dirty="0">
                <a:solidFill>
                  <a:schemeClr val="dk1"/>
                </a:solidFill>
                <a:latin typeface="Alexandria" pitchFamily="2" charset="-78"/>
                <a:ea typeface="Calibri"/>
                <a:cs typeface="Alexandria" pitchFamily="2" charset="-78"/>
                <a:sym typeface="Calibri"/>
              </a:rPr>
              <a:t>analysis helps in understanding the structure and the dynamics of any businesses in addition to understand the current problems in the target business. Also, It helps in identifying the potential improvements and recommending solutions to enable business to achieve goals. It helps to identifying and articulate the need for change which help organizations to maximize the delivered value to their stakeholders</a:t>
            </a:r>
            <a:r>
              <a:rPr lang="en-US" sz="1600" dirty="0" smtClean="0">
                <a:solidFill>
                  <a:schemeClr val="dk1"/>
                </a:solidFill>
                <a:latin typeface="Alexandria" pitchFamily="2" charset="-78"/>
                <a:ea typeface="Calibri"/>
                <a:cs typeface="Alexandria" pitchFamily="2" charset="-78"/>
                <a:sym typeface="Calibri"/>
              </a:rPr>
              <a:t>.</a:t>
            </a:r>
            <a:endParaRPr lang="en-US" sz="1600" b="1" dirty="0">
              <a:solidFill>
                <a:schemeClr val="dk1"/>
              </a:solidFill>
              <a:latin typeface="Alexandria" pitchFamily="2" charset="-78"/>
              <a:ea typeface="Calibri"/>
              <a:cs typeface="Alexandria" pitchFamily="2" charset="-78"/>
              <a:sym typeface="Calibri"/>
            </a:endParaRPr>
          </a:p>
          <a:p>
            <a:pPr lvl="0" algn="just">
              <a:buClr>
                <a:schemeClr val="dk1"/>
              </a:buClr>
              <a:buSzPts val="1100"/>
            </a:pPr>
            <a:endParaRPr lang="en-US" sz="1600" dirty="0">
              <a:solidFill>
                <a:schemeClr val="dk1"/>
              </a:solidFill>
              <a:latin typeface="Alexandria" pitchFamily="2" charset="-78"/>
              <a:ea typeface="Calibri"/>
              <a:cs typeface="Alexandria" pitchFamily="2" charset="-78"/>
              <a:sym typeface="Calibri"/>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1056182880"/>
      </p:ext>
    </p:extLst>
  </p:cSld>
  <p:clrMapOvr>
    <a:masterClrMapping/>
  </p:clrMapOvr>
  <mc:AlternateContent xmlns:mc="http://schemas.openxmlformats.org/markup-compatibility/2006" xmlns:p14="http://schemas.microsoft.com/office/powerpoint/2010/main">
    <mc:Choice Requires="p14">
      <p:transition spd="slow" p14:dur="2000" advTm="90013"/>
    </mc:Choice>
    <mc:Fallback xmlns="">
      <p:transition spd="slow" advTm="90013"/>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1"/>
            <a:ext cx="5547685" cy="5610627"/>
          </a:xfrm>
        </p:spPr>
      </p:pic>
      <p:sp>
        <p:nvSpPr>
          <p:cNvPr id="2" name="Right Triangle 1"/>
          <p:cNvSpPr/>
          <p:nvPr/>
        </p:nvSpPr>
        <p:spPr>
          <a:xfrm rot="5400000">
            <a:off x="-10170" y="10171"/>
            <a:ext cx="181129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58392" y="4118059"/>
            <a:ext cx="5610625"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602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339102"/>
          </a:xfrm>
          <a:prstGeom prst="rect">
            <a:avLst/>
          </a:prstGeom>
          <a:noFill/>
        </p:spPr>
        <p:txBody>
          <a:bodyPr wrap="square" rtlCol="0">
            <a:spAutoFit/>
          </a:bodyPr>
          <a:lstStyle/>
          <a:p>
            <a:pPr lvl="0" algn="just"/>
            <a:r>
              <a:rPr lang="en-US" b="1" dirty="0">
                <a:solidFill>
                  <a:schemeClr val="dk1"/>
                </a:solidFill>
                <a:latin typeface="Alexandria" pitchFamily="2" charset="-78"/>
                <a:ea typeface="Calibri"/>
                <a:cs typeface="Alexandria" pitchFamily="2" charset="-78"/>
                <a:sym typeface="Calibri"/>
              </a:rPr>
              <a:t>3. What are the Steps of Business Analysis Process</a:t>
            </a:r>
            <a:r>
              <a:rPr lang="en-US" b="1" dirty="0" smtClean="0">
                <a:solidFill>
                  <a:schemeClr val="dk1"/>
                </a:solidFill>
                <a:latin typeface="Alexandria" pitchFamily="2" charset="-78"/>
                <a:ea typeface="Calibri"/>
                <a:cs typeface="Alexandria" pitchFamily="2" charset="-78"/>
                <a:sym typeface="Calibri"/>
              </a:rPr>
              <a:t>?</a:t>
            </a:r>
          </a:p>
          <a:p>
            <a:pPr lvl="0" algn="just"/>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 </a:t>
            </a:r>
            <a:r>
              <a:rPr lang="en-US" sz="1600" b="1" dirty="0">
                <a:solidFill>
                  <a:schemeClr val="dk1"/>
                </a:solidFill>
                <a:latin typeface="Alexandria" pitchFamily="2" charset="-78"/>
                <a:ea typeface="Calibri"/>
                <a:cs typeface="Alexandria" pitchFamily="2" charset="-78"/>
                <a:sym typeface="Calibri"/>
              </a:rPr>
              <a:t>The Business Analysis Process is summarized in the following steps: </a:t>
            </a:r>
            <a:endParaRPr lang="en-US" sz="1600" b="1" dirty="0" smtClean="0">
              <a:latin typeface="Alexandria" pitchFamily="2" charset="-78"/>
            </a:endParaRPr>
          </a:p>
          <a:p>
            <a:pPr marL="342900" lvl="0" indent="-342900" algn="just">
              <a:buClr>
                <a:schemeClr val="dk1"/>
              </a:buClr>
              <a:buSzPts val="2400"/>
              <a:buFont typeface="+mj-lt"/>
              <a:buAutoNum type="arabicPeriod"/>
            </a:pPr>
            <a:r>
              <a:rPr lang="en-US" sz="1600" dirty="0">
                <a:solidFill>
                  <a:schemeClr val="dk1"/>
                </a:solidFill>
                <a:latin typeface="Alexandria" pitchFamily="2" charset="-78"/>
                <a:ea typeface="Calibri"/>
                <a:cs typeface="Alexandria" pitchFamily="2" charset="-78"/>
                <a:sym typeface="Calibri"/>
              </a:rPr>
              <a:t>Enterprise analysis </a:t>
            </a:r>
            <a:endParaRPr lang="en-US" sz="1600" dirty="0">
              <a:latin typeface="Alexandria" pitchFamily="2" charset="-78"/>
              <a:sym typeface="Calibri"/>
            </a:endParaRPr>
          </a:p>
          <a:p>
            <a:pPr marL="342900" lvl="0" indent="-342900" algn="just">
              <a:buClr>
                <a:schemeClr val="dk1"/>
              </a:buClr>
              <a:buSzPts val="2400"/>
              <a:buFont typeface="+mj-lt"/>
              <a:buAutoNum type="arabicPeriod"/>
            </a:pPr>
            <a:r>
              <a:rPr lang="en-US" sz="1600" dirty="0" smtClean="0">
                <a:solidFill>
                  <a:schemeClr val="dk1"/>
                </a:solidFill>
                <a:latin typeface="Alexandria" pitchFamily="2" charset="-78"/>
                <a:ea typeface="Calibri"/>
                <a:cs typeface="Alexandria" pitchFamily="2" charset="-78"/>
                <a:sym typeface="Calibri"/>
              </a:rPr>
              <a:t>Requirement </a:t>
            </a:r>
            <a:r>
              <a:rPr lang="en-US" sz="1600" dirty="0">
                <a:solidFill>
                  <a:schemeClr val="dk1"/>
                </a:solidFill>
                <a:latin typeface="Alexandria" pitchFamily="2" charset="-78"/>
                <a:ea typeface="Calibri"/>
                <a:cs typeface="Alexandria" pitchFamily="2" charset="-78"/>
                <a:sym typeface="Calibri"/>
              </a:rPr>
              <a:t>planning and Management</a:t>
            </a:r>
            <a:endParaRPr lang="en-US" sz="1600" dirty="0">
              <a:latin typeface="Alexandria" pitchFamily="2" charset="-78"/>
            </a:endParaRPr>
          </a:p>
          <a:p>
            <a:pPr marL="342900" lvl="0" indent="-342900" algn="just">
              <a:buClr>
                <a:schemeClr val="dk1"/>
              </a:buClr>
              <a:buSzPts val="2400"/>
              <a:buFont typeface="+mj-lt"/>
              <a:buAutoNum type="arabicPeriod"/>
            </a:pPr>
            <a:r>
              <a:rPr lang="en-US" sz="1600" dirty="0">
                <a:solidFill>
                  <a:schemeClr val="dk1"/>
                </a:solidFill>
                <a:latin typeface="Alexandria" pitchFamily="2" charset="-78"/>
                <a:ea typeface="Calibri"/>
                <a:cs typeface="Alexandria" pitchFamily="2" charset="-78"/>
                <a:sym typeface="Calibri"/>
              </a:rPr>
              <a:t>Requirement Elicitation </a:t>
            </a:r>
            <a:endParaRPr lang="en-US" sz="1600" dirty="0">
              <a:latin typeface="Alexandria" pitchFamily="2" charset="-78"/>
            </a:endParaRPr>
          </a:p>
          <a:p>
            <a:pPr marL="342900" lvl="0" indent="-342900" algn="just">
              <a:buClr>
                <a:schemeClr val="dk1"/>
              </a:buClr>
              <a:buSzPts val="2400"/>
              <a:buFont typeface="+mj-lt"/>
              <a:buAutoNum type="arabicPeriod"/>
            </a:pPr>
            <a:r>
              <a:rPr lang="en-US" sz="1600" dirty="0">
                <a:solidFill>
                  <a:schemeClr val="dk1"/>
                </a:solidFill>
                <a:latin typeface="Alexandria" pitchFamily="2" charset="-78"/>
                <a:ea typeface="Calibri"/>
                <a:cs typeface="Alexandria" pitchFamily="2" charset="-78"/>
                <a:sym typeface="Calibri"/>
              </a:rPr>
              <a:t>Requirement analysis and Documentation </a:t>
            </a:r>
            <a:endParaRPr lang="en-US" sz="1600" dirty="0">
              <a:latin typeface="Alexandria" pitchFamily="2" charset="-78"/>
            </a:endParaRPr>
          </a:p>
          <a:p>
            <a:pPr marL="342900" lvl="0" indent="-342900" algn="just">
              <a:buClr>
                <a:schemeClr val="dk1"/>
              </a:buClr>
              <a:buSzPts val="2400"/>
              <a:buFont typeface="+mj-lt"/>
              <a:buAutoNum type="arabicPeriod"/>
            </a:pPr>
            <a:r>
              <a:rPr lang="en-US" sz="1600" dirty="0">
                <a:solidFill>
                  <a:schemeClr val="dk1"/>
                </a:solidFill>
                <a:latin typeface="Alexandria" pitchFamily="2" charset="-78"/>
                <a:ea typeface="Calibri"/>
                <a:cs typeface="Alexandria" pitchFamily="2" charset="-78"/>
                <a:sym typeface="Calibri"/>
              </a:rPr>
              <a:t>Requirement Communication </a:t>
            </a:r>
            <a:endParaRPr lang="en-US" sz="1600" dirty="0">
              <a:latin typeface="Alexandria" pitchFamily="2" charset="-78"/>
            </a:endParaRPr>
          </a:p>
          <a:p>
            <a:pPr marL="342900" lvl="0" indent="-342900" algn="just">
              <a:buClr>
                <a:schemeClr val="dk1"/>
              </a:buClr>
              <a:buSzPts val="2400"/>
              <a:buFont typeface="+mj-lt"/>
              <a:buAutoNum type="arabicPeriod"/>
            </a:pPr>
            <a:r>
              <a:rPr lang="en-US" sz="1600" dirty="0">
                <a:solidFill>
                  <a:schemeClr val="dk1"/>
                </a:solidFill>
                <a:latin typeface="Alexandria" pitchFamily="2" charset="-78"/>
                <a:ea typeface="Calibri"/>
                <a:cs typeface="Alexandria" pitchFamily="2" charset="-78"/>
                <a:sym typeface="Calibri"/>
              </a:rPr>
              <a:t>Solution Evaluation and Validation</a:t>
            </a:r>
            <a:endParaRPr lang="en-US" sz="1600" dirty="0">
              <a:latin typeface="Alexandria" pitchFamily="2" charset="-78"/>
            </a:endParaRPr>
          </a:p>
        </p:txBody>
      </p:sp>
      <p:sp>
        <p:nvSpPr>
          <p:cNvPr id="32" name="Rectangle 31"/>
          <p:cNvSpPr/>
          <p:nvPr/>
        </p:nvSpPr>
        <p:spPr>
          <a:xfrm>
            <a:off x="3386537" y="1335074"/>
            <a:ext cx="1190600" cy="99504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83515"/>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934146439"/>
      </p:ext>
    </p:extLst>
  </p:cSld>
  <p:clrMapOvr>
    <a:masterClrMapping/>
  </p:clrMapOvr>
  <mc:AlternateContent xmlns:mc="http://schemas.openxmlformats.org/markup-compatibility/2006" xmlns:p14="http://schemas.microsoft.com/office/powerpoint/2010/main">
    <mc:Choice Requires="p14">
      <p:transition spd="slow" p14:dur="2000" advTm="182606"/>
    </mc:Choice>
    <mc:Fallback xmlns="">
      <p:transition spd="slow" advTm="18260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600438"/>
          </a:xfrm>
          <a:prstGeom prst="rect">
            <a:avLst/>
          </a:prstGeom>
          <a:noFill/>
        </p:spPr>
        <p:txBody>
          <a:bodyPr wrap="square" rtlCol="0">
            <a:spAutoFit/>
          </a:bodyPr>
          <a:lstStyle/>
          <a:p>
            <a:pPr lvl="0" algn="just"/>
            <a:r>
              <a:rPr lang="en-US" sz="1600" b="1" dirty="0">
                <a:solidFill>
                  <a:schemeClr val="dk1"/>
                </a:solidFill>
                <a:latin typeface="Alexandria" pitchFamily="2" charset="-78"/>
                <a:ea typeface="Calibri"/>
                <a:cs typeface="Alexandria" pitchFamily="2" charset="-78"/>
                <a:sym typeface="Calibri"/>
              </a:rPr>
              <a:t>Step 1: Enterprise Analysis </a:t>
            </a:r>
            <a:endParaRPr lang="en-US" sz="1600" b="1" dirty="0" smtClean="0">
              <a:solidFill>
                <a:schemeClr val="dk1"/>
              </a:solidFill>
              <a:latin typeface="Alexandria" pitchFamily="2" charset="-78"/>
              <a:ea typeface="Calibri"/>
              <a:cs typeface="Alexandria" pitchFamily="2" charset="-78"/>
              <a:sym typeface="Calibri"/>
            </a:endParaRPr>
          </a:p>
          <a:p>
            <a:pPr lvl="0" algn="just"/>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This step covers the collection of pre-project activities that lead to project selection guided by the Business Analyst. It helps to maintain business architecture which prepares the Business Case to preparing the  Decision Package.</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09916479"/>
      </p:ext>
    </p:extLst>
  </p:cSld>
  <p:clrMapOvr>
    <a:masterClrMapping/>
  </p:clrMapOvr>
  <mc:AlternateContent xmlns:mc="http://schemas.openxmlformats.org/markup-compatibility/2006" xmlns:p14="http://schemas.microsoft.com/office/powerpoint/2010/main">
    <mc:Choice Requires="p14">
      <p:transition spd="slow" p14:dur="2000" advTm="44510"/>
    </mc:Choice>
    <mc:Fallback xmlns="">
      <p:transition spd="slow" advTm="4451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670820" y="2521917"/>
            <a:ext cx="8417320" cy="2062103"/>
          </a:xfrm>
          <a:prstGeom prst="rect">
            <a:avLst/>
          </a:prstGeom>
          <a:noFill/>
        </p:spPr>
        <p:txBody>
          <a:bodyPr wrap="square" rtlCol="0">
            <a:spAutoFit/>
          </a:bodyPr>
          <a:lstStyle/>
          <a:p>
            <a:pPr lvl="0" algn="just"/>
            <a:r>
              <a:rPr lang="en-US" sz="1600" b="1" dirty="0">
                <a:solidFill>
                  <a:schemeClr val="dk1"/>
                </a:solidFill>
                <a:latin typeface="Alexandria" pitchFamily="2" charset="-78"/>
                <a:ea typeface="Calibri"/>
                <a:cs typeface="Alexandria" pitchFamily="2" charset="-78"/>
                <a:sym typeface="Calibri"/>
              </a:rPr>
              <a:t>Step 3: Requirement Elicitation </a:t>
            </a:r>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This phase consists of researching for and discovering the requirements of a system from users, and business’s stakeholders. </a:t>
            </a:r>
            <a:endParaRPr lang="en-US" sz="1600" dirty="0">
              <a:latin typeface="Alexandria" pitchFamily="2" charset="-78"/>
            </a:endParaRPr>
          </a:p>
          <a:p>
            <a:pPr lvl="0" algn="just"/>
            <a:endParaRPr lang="en-US" sz="1600" dirty="0">
              <a:solidFill>
                <a:schemeClr val="dk1"/>
              </a:solidFill>
              <a:latin typeface="Alexandria" pitchFamily="2" charset="-78"/>
              <a:ea typeface="Calibri"/>
              <a:cs typeface="Alexandria" pitchFamily="2" charset="-78"/>
              <a:sym typeface="Calibri"/>
            </a:endParaRPr>
          </a:p>
          <a:p>
            <a:pPr lvl="0" algn="just"/>
            <a:r>
              <a:rPr lang="en-US" sz="1600" b="1" dirty="0">
                <a:solidFill>
                  <a:schemeClr val="dk1"/>
                </a:solidFill>
                <a:latin typeface="Alexandria" pitchFamily="2" charset="-78"/>
                <a:ea typeface="Calibri"/>
                <a:cs typeface="Alexandria" pitchFamily="2" charset="-78"/>
                <a:sym typeface="Calibri"/>
              </a:rPr>
              <a:t>Step 4: Requirements Analysis &amp; Documentation</a:t>
            </a:r>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This step clarifies how stakeholder needs to analyze, structure, and specify the design and implementation of solutions. Requirements analysis helps to identify the methods and tools that are used to structure the raw data.</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479688102"/>
      </p:ext>
    </p:extLst>
  </p:cSld>
  <p:clrMapOvr>
    <a:masterClrMapping/>
  </p:clrMapOvr>
  <mc:AlternateContent xmlns:mc="http://schemas.openxmlformats.org/markup-compatibility/2006" xmlns:p14="http://schemas.microsoft.com/office/powerpoint/2010/main">
    <mc:Choice Requires="p14">
      <p:transition spd="slow" p14:dur="2000" advTm="63653"/>
    </mc:Choice>
    <mc:Fallback xmlns="">
      <p:transition spd="slow" advTm="63653"/>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062103"/>
          </a:xfrm>
          <a:prstGeom prst="rect">
            <a:avLst/>
          </a:prstGeom>
          <a:noFill/>
        </p:spPr>
        <p:txBody>
          <a:bodyPr wrap="square" rtlCol="0">
            <a:spAutoFit/>
          </a:bodyPr>
          <a:lstStyle/>
          <a:p>
            <a:pPr lvl="0" algn="just"/>
            <a:r>
              <a:rPr lang="en-US" sz="1600" b="1" dirty="0">
                <a:solidFill>
                  <a:schemeClr val="dk1"/>
                </a:solidFill>
                <a:latin typeface="Alexandria" pitchFamily="2" charset="-78"/>
                <a:ea typeface="Calibri"/>
                <a:cs typeface="Alexandria" pitchFamily="2" charset="-78"/>
                <a:sym typeface="Calibri"/>
              </a:rPr>
              <a:t>Step 5: Requirements Communication </a:t>
            </a:r>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This step includes the identifying the activities for expressing the output of the requirement analysis. In addition, every requirement needs to be packaged, evaluated, and approved before implementing the solution.</a:t>
            </a:r>
            <a:endParaRPr lang="en-US" sz="1600" dirty="0">
              <a:latin typeface="Alexandria" pitchFamily="2" charset="-78"/>
            </a:endParaRPr>
          </a:p>
          <a:p>
            <a:pPr lvl="0" algn="just"/>
            <a:endParaRPr lang="en-US" sz="1600" dirty="0">
              <a:solidFill>
                <a:schemeClr val="dk1"/>
              </a:solidFill>
              <a:latin typeface="Alexandria" pitchFamily="2" charset="-78"/>
              <a:ea typeface="Calibri"/>
              <a:cs typeface="Alexandria" pitchFamily="2" charset="-78"/>
              <a:sym typeface="Calibri"/>
            </a:endParaRPr>
          </a:p>
          <a:p>
            <a:pPr lvl="0" algn="just"/>
            <a:r>
              <a:rPr lang="en-US" sz="1600" b="1" dirty="0">
                <a:solidFill>
                  <a:schemeClr val="dk1"/>
                </a:solidFill>
                <a:latin typeface="Alexandria" pitchFamily="2" charset="-78"/>
                <a:ea typeface="Calibri"/>
                <a:cs typeface="Alexandria" pitchFamily="2" charset="-78"/>
                <a:sym typeface="Calibri"/>
              </a:rPr>
              <a:t>Step 6: Solution Evaluation and Validation </a:t>
            </a:r>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This step confirms that the identified solution should be able to meet the stakeholder’s objectives.</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390824611"/>
      </p:ext>
    </p:extLst>
  </p:cSld>
  <p:clrMapOvr>
    <a:masterClrMapping/>
  </p:clrMapOvr>
  <mc:AlternateContent xmlns:mc="http://schemas.openxmlformats.org/markup-compatibility/2006" xmlns:p14="http://schemas.microsoft.com/office/powerpoint/2010/main">
    <mc:Choice Requires="p14">
      <p:transition spd="slow" p14:dur="2000" advTm="68600"/>
    </mc:Choice>
    <mc:Fallback xmlns="">
      <p:transition spd="slow" advTm="686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569660"/>
          </a:xfrm>
          <a:prstGeom prst="rect">
            <a:avLst/>
          </a:prstGeom>
          <a:noFill/>
        </p:spPr>
        <p:txBody>
          <a:bodyPr wrap="square" rtlCol="0">
            <a:spAutoFit/>
          </a:bodyPr>
          <a:lstStyle/>
          <a:p>
            <a:pPr lvl="0" algn="just"/>
            <a:r>
              <a:rPr lang="en-US" sz="1600" b="1" dirty="0">
                <a:solidFill>
                  <a:schemeClr val="dk1"/>
                </a:solidFill>
                <a:latin typeface="Alexandria" pitchFamily="2" charset="-78"/>
                <a:ea typeface="Calibri"/>
                <a:cs typeface="Alexandria" pitchFamily="2" charset="-78"/>
                <a:sym typeface="Calibri"/>
              </a:rPr>
              <a:t>4. What are the Common Business Analysis Techniques?</a:t>
            </a:r>
            <a:endParaRPr lang="en-US" sz="1600"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There are several business analysis techniques, but the most important usable techniques are presented by the following</a:t>
            </a:r>
            <a:r>
              <a:rPr lang="en-US" sz="1600" dirty="0" smtClean="0">
                <a:solidFill>
                  <a:schemeClr val="dk1"/>
                </a:solidFill>
                <a:latin typeface="Alexandria" pitchFamily="2" charset="-78"/>
                <a:ea typeface="Calibri"/>
                <a:cs typeface="Alexandria" pitchFamily="2" charset="-78"/>
                <a:sym typeface="Calibri"/>
              </a:rPr>
              <a:t>;</a:t>
            </a:r>
          </a:p>
          <a:p>
            <a:pPr lvl="0" algn="just"/>
            <a:endParaRPr lang="en-US" sz="1600" dirty="0">
              <a:latin typeface="Alexandria" pitchFamily="2" charset="-78"/>
            </a:endParaRPr>
          </a:p>
          <a:p>
            <a:pPr lvl="0" algn="just"/>
            <a:r>
              <a:rPr lang="en-US" sz="1600" b="1" dirty="0">
                <a:solidFill>
                  <a:schemeClr val="dk1"/>
                </a:solidFill>
                <a:latin typeface="Alexandria" pitchFamily="2" charset="-78"/>
                <a:ea typeface="Calibri"/>
                <a:cs typeface="Alexandria" pitchFamily="2" charset="-78"/>
                <a:sym typeface="Calibri"/>
              </a:rPr>
              <a:t>SWOT Analysis</a:t>
            </a:r>
            <a:r>
              <a:rPr lang="en-US" sz="1600" dirty="0">
                <a:solidFill>
                  <a:schemeClr val="dk1"/>
                </a:solidFill>
                <a:latin typeface="Alexandria" pitchFamily="2" charset="-78"/>
                <a:ea typeface="Calibri"/>
                <a:cs typeface="Alexandria" pitchFamily="2" charset="-78"/>
                <a:sym typeface="Calibri"/>
              </a:rPr>
              <a:t>, and </a:t>
            </a:r>
            <a:endParaRPr lang="en-US" sz="1600" dirty="0">
              <a:latin typeface="Alexandria" pitchFamily="2" charset="-78"/>
            </a:endParaRPr>
          </a:p>
          <a:p>
            <a:pPr lvl="0" algn="just"/>
            <a:r>
              <a:rPr lang="en-US" sz="1600" b="1" dirty="0">
                <a:solidFill>
                  <a:schemeClr val="dk1"/>
                </a:solidFill>
                <a:latin typeface="Alexandria" pitchFamily="2" charset="-78"/>
                <a:ea typeface="Calibri"/>
                <a:cs typeface="Alexandria" pitchFamily="2" charset="-78"/>
                <a:sym typeface="Calibri"/>
              </a:rPr>
              <a:t>Six Sigma</a:t>
            </a:r>
            <a:r>
              <a:rPr lang="en-US" sz="1600" dirty="0">
                <a:solidFill>
                  <a:schemeClr val="dk1"/>
                </a:solidFill>
                <a:latin typeface="Alexandria" pitchFamily="2" charset="-78"/>
                <a:ea typeface="Calibri"/>
                <a:cs typeface="Alexandria" pitchFamily="2" charset="-78"/>
                <a:sym typeface="Calibri"/>
              </a:rPr>
              <a:t> </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592363611"/>
      </p:ext>
    </p:extLst>
  </p:cSld>
  <p:clrMapOvr>
    <a:masterClrMapping/>
  </p:clrMapOvr>
  <mc:AlternateContent xmlns:mc="http://schemas.openxmlformats.org/markup-compatibility/2006" xmlns:p14="http://schemas.microsoft.com/office/powerpoint/2010/main">
    <mc:Choice Requires="p14">
      <p:transition spd="slow" p14:dur="2000" advTm="68600"/>
    </mc:Choice>
    <mc:Fallback xmlns="">
      <p:transition spd="slow" advTm="6860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107996"/>
          </a:xfrm>
          <a:prstGeom prst="rect">
            <a:avLst/>
          </a:prstGeom>
          <a:noFill/>
        </p:spPr>
        <p:txBody>
          <a:bodyPr wrap="square" rtlCol="0">
            <a:spAutoFit/>
          </a:bodyPr>
          <a:lstStyle/>
          <a:p>
            <a:pPr marL="285750" lvl="0" indent="-285750" algn="just">
              <a:buFont typeface="Arial" panose="020B0604020202020204" pitchFamily="34" charset="0"/>
              <a:buChar char="•"/>
            </a:pPr>
            <a:r>
              <a:rPr lang="en-US" b="1" dirty="0" smtClean="0">
                <a:solidFill>
                  <a:schemeClr val="dk1"/>
                </a:solidFill>
                <a:latin typeface="Alexandria" pitchFamily="2" charset="-78"/>
                <a:ea typeface="Calibri"/>
                <a:cs typeface="Alexandria" pitchFamily="2" charset="-78"/>
                <a:sym typeface="Calibri"/>
              </a:rPr>
              <a:t>SWOT </a:t>
            </a:r>
            <a:r>
              <a:rPr lang="en-US" b="1" dirty="0">
                <a:solidFill>
                  <a:schemeClr val="dk1"/>
                </a:solidFill>
                <a:latin typeface="Alexandria" pitchFamily="2" charset="-78"/>
                <a:ea typeface="Calibri"/>
                <a:cs typeface="Alexandria" pitchFamily="2" charset="-78"/>
                <a:sym typeface="Calibri"/>
              </a:rPr>
              <a:t>Analysis </a:t>
            </a:r>
            <a:endParaRPr lang="en-US"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SWOT analysis is a full form of Strengths, Weaknesses, Opportunities, and Threats for the organization. This technique helps to discover areas of both strength and weakness. Also, it allows for the proper allocation of resources.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77528126"/>
      </p:ext>
    </p:extLst>
  </p:cSld>
  <p:clrMapOvr>
    <a:masterClrMapping/>
  </p:clrMapOvr>
  <mc:AlternateContent xmlns:mc="http://schemas.openxmlformats.org/markup-compatibility/2006" xmlns:p14="http://schemas.microsoft.com/office/powerpoint/2010/main">
    <mc:Choice Requires="p14">
      <p:transition spd="slow" p14:dur="2000" advTm="68600"/>
    </mc:Choice>
    <mc:Fallback xmlns="">
      <p:transition spd="slow" advTm="686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1846659"/>
          </a:xfrm>
          <a:prstGeom prst="rect">
            <a:avLst/>
          </a:prstGeom>
          <a:noFill/>
        </p:spPr>
        <p:txBody>
          <a:bodyPr wrap="square" rtlCol="0">
            <a:spAutoFit/>
          </a:bodyPr>
          <a:lstStyle/>
          <a:p>
            <a:pPr marL="285750" lvl="0" indent="-285750" algn="just">
              <a:buFont typeface="Arial" panose="020B0604020202020204" pitchFamily="34" charset="0"/>
              <a:buChar char="•"/>
            </a:pPr>
            <a:r>
              <a:rPr lang="en-US" b="1" dirty="0">
                <a:solidFill>
                  <a:schemeClr val="dk1"/>
                </a:solidFill>
                <a:latin typeface="Alexandria" pitchFamily="2" charset="-78"/>
                <a:ea typeface="Calibri"/>
                <a:cs typeface="Alexandria" pitchFamily="2" charset="-78"/>
                <a:sym typeface="Calibri"/>
              </a:rPr>
              <a:t>Six Sigma Technique</a:t>
            </a:r>
            <a:endParaRPr lang="en-US"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Six sigma is presented as a term that describe the various techniques and management tools that are designed to make business processes more efficient and effective. It offers statistical tools that are used to eliminate defects, identify the cause of the error, and reduce the probabilities of error. Hence, Six Sigma generates an environment of continuous process improvement which enable businesses to maximize the value for all their stakeholders.</a:t>
            </a:r>
            <a:endParaRPr lang="en-US" sz="1600" dirty="0">
              <a:latin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latin typeface="Alexandria Black" pitchFamily="2" charset="-78"/>
                <a:ea typeface="Roboto Light" panose="02000000000000000000" pitchFamily="2" charset="0"/>
              </a:rPr>
              <a:t>Lecture 0</a:t>
            </a:r>
            <a:endParaRPr lang="en-US" sz="1400" dirty="0">
              <a:latin typeface="Alexandria Black" pitchFamily="2" charset="-78"/>
              <a:ea typeface="Roboto Light" panose="02000000000000000000" pitchFamily="2" charset="0"/>
            </a:endParaRPr>
          </a:p>
        </p:txBody>
      </p:sp>
      <p:sp>
        <p:nvSpPr>
          <p:cNvPr id="3" name="TextBox 2"/>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708137" y="1509449"/>
            <a:ext cx="7165700" cy="400110"/>
          </a:xfrm>
          <a:prstGeom prst="rect">
            <a:avLst/>
          </a:prstGeom>
          <a:noFill/>
        </p:spPr>
        <p:txBody>
          <a:bodyPr wrap="square" rtlCol="0">
            <a:spAutoFit/>
          </a:bodyPr>
          <a:lstStyle/>
          <a:p>
            <a:pPr lvl="0"/>
            <a:r>
              <a:rPr lang="en-US" sz="2000" b="1" dirty="0" smtClean="0">
                <a:latin typeface="Alexandria Black" pitchFamily="2" charset="-78"/>
                <a:ea typeface="Calibri"/>
                <a:cs typeface="Alexandria Black" pitchFamily="2" charset="-78"/>
                <a:sym typeface="Calibri"/>
              </a:rPr>
              <a:t>FNT613- Business Analysis - General Information</a:t>
            </a:r>
            <a:endParaRPr lang="en-US" sz="2000" b="1" dirty="0">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654127160"/>
      </p:ext>
    </p:extLst>
  </p:cSld>
  <p:clrMapOvr>
    <a:masterClrMapping/>
  </p:clrMapOvr>
  <mc:AlternateContent xmlns:mc="http://schemas.openxmlformats.org/markup-compatibility/2006" xmlns:p14="http://schemas.microsoft.com/office/powerpoint/2010/main">
    <mc:Choice Requires="p14">
      <p:transition spd="slow" p14:dur="2000" advTm="68600"/>
    </mc:Choice>
    <mc:Fallback xmlns="">
      <p:transition spd="slow" advTm="686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873868"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109975" y="1746370"/>
            <a:ext cx="8903819" cy="3539430"/>
          </a:xfrm>
          <a:prstGeom prst="rect">
            <a:avLst/>
          </a:prstGeom>
          <a:noFill/>
        </p:spPr>
        <p:txBody>
          <a:bodyPr wrap="square" rtlCol="0">
            <a:spAutoFit/>
          </a:bodyPr>
          <a:lstStyle/>
          <a:p>
            <a:pPr lvl="0" algn="just"/>
            <a:r>
              <a:rPr lang="en-US" b="1" dirty="0">
                <a:solidFill>
                  <a:schemeClr val="dk1"/>
                </a:solidFill>
                <a:latin typeface="Alexandria" pitchFamily="2" charset="-78"/>
                <a:ea typeface="Calibri"/>
                <a:cs typeface="Alexandria" pitchFamily="2" charset="-78"/>
                <a:sym typeface="Calibri"/>
              </a:rPr>
              <a:t>Conclusion: </a:t>
            </a:r>
            <a:endParaRPr lang="en-US" b="1" dirty="0">
              <a:latin typeface="Alexandria" pitchFamily="2" charset="-78"/>
            </a:endParaRPr>
          </a:p>
          <a:p>
            <a:pPr lvl="0" algn="just"/>
            <a:r>
              <a:rPr lang="en-US" sz="1600" dirty="0">
                <a:solidFill>
                  <a:schemeClr val="dk1"/>
                </a:solidFill>
                <a:latin typeface="Alexandria" pitchFamily="2" charset="-78"/>
                <a:ea typeface="Calibri"/>
                <a:cs typeface="Alexandria" pitchFamily="2" charset="-78"/>
                <a:sym typeface="Calibri"/>
              </a:rPr>
              <a:t>Business analysis is a research discipline that helps to identify the business needs and defining solutions to business problems. It also helps to understand the structure and the dynamics of the company. </a:t>
            </a:r>
            <a:endParaRPr lang="en-US" sz="1600" dirty="0" smtClean="0">
              <a:solidFill>
                <a:schemeClr val="dk1"/>
              </a:solidFill>
              <a:latin typeface="Alexandria" pitchFamily="2" charset="-78"/>
              <a:ea typeface="Calibri"/>
              <a:cs typeface="Alexandria" pitchFamily="2" charset="-78"/>
              <a:sym typeface="Calibri"/>
            </a:endParaRPr>
          </a:p>
          <a:p>
            <a:pPr lvl="0" algn="just"/>
            <a:endParaRPr lang="en-US" sz="1600" dirty="0" smtClean="0">
              <a:solidFill>
                <a:schemeClr val="dk1"/>
              </a:solidFill>
              <a:latin typeface="Alexandria" pitchFamily="2" charset="-78"/>
              <a:ea typeface="Calibri"/>
              <a:cs typeface="Alexandria" pitchFamily="2" charset="-78"/>
              <a:sym typeface="Calibri"/>
            </a:endParaRPr>
          </a:p>
          <a:p>
            <a:pPr lvl="0" algn="just"/>
            <a:r>
              <a:rPr lang="en-US" sz="1600" dirty="0" smtClean="0">
                <a:solidFill>
                  <a:schemeClr val="dk1"/>
                </a:solidFill>
                <a:latin typeface="Alexandria" pitchFamily="2" charset="-78"/>
                <a:ea typeface="Calibri"/>
                <a:cs typeface="Alexandria" pitchFamily="2" charset="-78"/>
                <a:sym typeface="Calibri"/>
              </a:rPr>
              <a:t>Additionally, Business </a:t>
            </a:r>
            <a:r>
              <a:rPr lang="en-US" sz="1600" dirty="0">
                <a:solidFill>
                  <a:schemeClr val="dk1"/>
                </a:solidFill>
                <a:latin typeface="Alexandria" pitchFamily="2" charset="-78"/>
                <a:ea typeface="Calibri"/>
                <a:cs typeface="Alexandria" pitchFamily="2" charset="-78"/>
                <a:sym typeface="Calibri"/>
              </a:rPr>
              <a:t>analysis is all about decision-making—not the way it was done in the past, which relied heavily on experience, gut feeling, and intuition, but it relies on data/evidence and, computational/mathematical /statistical sciences. Because of the need to make faster and better decisions in today’s highly competitive business world and the availability of large and feature-rich data sources along with the advanced computing resources (both on hardware and software side), managerial decision-making is experiencing a paradigm shift. Thus, business analysis can enable businesses to more accurate and actionable outcomes which help companies to gain a competitive edge and maximize their profits. </a:t>
            </a:r>
            <a:endParaRPr lang="en-US" sz="1600" dirty="0">
              <a:latin typeface="Alexandria" pitchFamily="2" charset="-78"/>
            </a:endParaRPr>
          </a:p>
        </p:txBody>
      </p:sp>
      <p:sp>
        <p:nvSpPr>
          <p:cNvPr id="2" name="TextBox 1"/>
          <p:cNvSpPr txBox="1"/>
          <p:nvPr/>
        </p:nvSpPr>
        <p:spPr>
          <a:xfrm>
            <a:off x="9264625" y="6292631"/>
            <a:ext cx="2616200" cy="307777"/>
          </a:xfrm>
          <a:prstGeom prst="rect">
            <a:avLst/>
          </a:prstGeom>
          <a:noFill/>
        </p:spPr>
        <p:txBody>
          <a:bodyPr wrap="square" rtlCol="0">
            <a:spAutoFit/>
          </a:bodyPr>
          <a:lstStyle/>
          <a:p>
            <a:pPr algn="ctr"/>
            <a:r>
              <a:rPr lang="en-US" sz="1400" b="1" dirty="0">
                <a:latin typeface="Alexandria Black" pitchFamily="2" charset="-78"/>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3845"/>
    </mc:Choice>
    <mc:Fallback xmlns="">
      <p:transition spd="slow" advTm="6384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367466" y="542565"/>
            <a:ext cx="2758843" cy="753090"/>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advTm="24289"/>
    </mc:Choice>
    <mc:Fallback xmlns="">
      <p:transition spd="slow" advTm="24289"/>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6A523AB-D1F3-4D71-9A4D-01BD0FA36956}"/>
</file>

<file path=customXml/itemProps2.xml><?xml version="1.0" encoding="utf-8"?>
<ds:datastoreItem xmlns:ds="http://schemas.openxmlformats.org/officeDocument/2006/customXml" ds:itemID="{26904C3A-6E29-4FF7-A0A8-3A5D2818A45F}"/>
</file>

<file path=customXml/itemProps3.xml><?xml version="1.0" encoding="utf-8"?>
<ds:datastoreItem xmlns:ds="http://schemas.openxmlformats.org/officeDocument/2006/customXml" ds:itemID="{799E91A3-3CC4-42CD-9AC6-502AF70A8545}"/>
</file>

<file path=docProps/app.xml><?xml version="1.0" encoding="utf-8"?>
<Properties xmlns="http://schemas.openxmlformats.org/officeDocument/2006/extended-properties" xmlns:vt="http://schemas.openxmlformats.org/officeDocument/2006/docPropsVTypes">
  <Template/>
  <TotalTime>3340</TotalTime>
  <Words>2350</Words>
  <Application>Microsoft Office PowerPoint</Application>
  <PresentationFormat>Widescreen</PresentationFormat>
  <Paragraphs>432</Paragraphs>
  <Slides>39</Slides>
  <Notes>30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Alexandria</vt:lpstr>
      <vt:lpstr>Alexandria Black</vt:lpstr>
      <vt:lpstr>Arial</vt:lpstr>
      <vt:lpstr>Calibri</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114</cp:revision>
  <dcterms:created xsi:type="dcterms:W3CDTF">2023-04-29T09:08:00Z</dcterms:created>
  <dcterms:modified xsi:type="dcterms:W3CDTF">2024-05-31T05:10:46Z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